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7" r:id="rId2"/>
  </p:sldMasterIdLst>
  <p:notesMasterIdLst>
    <p:notesMasterId r:id="rId53"/>
  </p:notesMasterIdLst>
  <p:sldIdLst>
    <p:sldId id="338" r:id="rId3"/>
    <p:sldId id="407" r:id="rId4"/>
    <p:sldId id="406" r:id="rId5"/>
    <p:sldId id="258" r:id="rId6"/>
    <p:sldId id="260" r:id="rId7"/>
    <p:sldId id="259" r:id="rId8"/>
    <p:sldId id="261" r:id="rId9"/>
    <p:sldId id="264" r:id="rId10"/>
    <p:sldId id="266" r:id="rId11"/>
    <p:sldId id="267" r:id="rId12"/>
    <p:sldId id="832" r:id="rId13"/>
    <p:sldId id="268" r:id="rId14"/>
    <p:sldId id="269" r:id="rId15"/>
    <p:sldId id="271" r:id="rId16"/>
    <p:sldId id="272" r:id="rId17"/>
    <p:sldId id="273" r:id="rId18"/>
    <p:sldId id="274" r:id="rId19"/>
    <p:sldId id="275" r:id="rId20"/>
    <p:sldId id="257" r:id="rId21"/>
    <p:sldId id="309" r:id="rId22"/>
    <p:sldId id="280" r:id="rId23"/>
    <p:sldId id="296" r:id="rId24"/>
    <p:sldId id="299" r:id="rId25"/>
    <p:sldId id="301" r:id="rId26"/>
    <p:sldId id="277" r:id="rId27"/>
    <p:sldId id="279" r:id="rId28"/>
    <p:sldId id="286" r:id="rId29"/>
    <p:sldId id="311" r:id="rId30"/>
    <p:sldId id="312" r:id="rId31"/>
    <p:sldId id="313" r:id="rId32"/>
    <p:sldId id="315" r:id="rId33"/>
    <p:sldId id="325" r:id="rId34"/>
    <p:sldId id="316" r:id="rId35"/>
    <p:sldId id="283" r:id="rId36"/>
    <p:sldId id="284" r:id="rId37"/>
    <p:sldId id="317" r:id="rId38"/>
    <p:sldId id="318" r:id="rId39"/>
    <p:sldId id="320" r:id="rId40"/>
    <p:sldId id="321" r:id="rId41"/>
    <p:sldId id="322" r:id="rId42"/>
    <p:sldId id="270" r:id="rId43"/>
    <p:sldId id="323" r:id="rId44"/>
    <p:sldId id="310" r:id="rId45"/>
    <p:sldId id="287" r:id="rId46"/>
    <p:sldId id="288" r:id="rId47"/>
    <p:sldId id="289" r:id="rId48"/>
    <p:sldId id="290" r:id="rId49"/>
    <p:sldId id="291" r:id="rId50"/>
    <p:sldId id="305" r:id="rId51"/>
    <p:sldId id="3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7" autoAdjust="0"/>
    <p:restoredTop sz="94586" autoAdjust="0"/>
  </p:normalViewPr>
  <p:slideViewPr>
    <p:cSldViewPr snapToGrid="0">
      <p:cViewPr varScale="1">
        <p:scale>
          <a:sx n="154" d="100"/>
          <a:sy n="154"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9954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3b99d50a2_2_1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33b99d50a2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3b99d50a2_2_17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33b99d50a2_2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3b99d50a2_2_1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33b99d50a2_2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b99d50a2_2_2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33b99d50a2_2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3b99d50a2_2_2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33b99d50a2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b99d50a2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33b99d50a2_2_2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33b99d50a2_2_2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b99d50a2_2_2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33b99d50a2_2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17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3b99d50a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3b99d50a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3b99d50a2_2_2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33b99d50a2_2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037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3b99d50a2_2_2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33b99d50a2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98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b99d50a2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33b99d50a2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3b99d50a2_2_3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33b99d50a2_2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ed8631c6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ed8631c6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131ee911_1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c131ee911_1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ed8631c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ed8631c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bbc355ec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bbc355ec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bdbd233c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bdbd233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3b99d50a2_2_2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33b99d50a2_2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3b99d50a2_2_3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33b99d50a2_2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bbc355ec8_1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bbc355ec8_14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bbc355e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bbc355e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3b99d50a2_2_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33b99d50a2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a06e2c82f03ef3e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a06e2c82f03ef3e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a06e2c82f03ef3e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a06e2c82f03ef3e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c131ee911_4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c131ee911_4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c131ee911_64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c131ee911_64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bbc355ec8_5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bbc355ec8_5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3b99d50a2_2_2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33b99d50a2_2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277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3b99d50a2_2_3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33b99d50a2_2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3b99d50a2_2_3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33b99d50a2_2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3b99d50a2_2_35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33b99d50a2_2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3b99d50a2_2_3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33b99d50a2_2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b99d50a2_2_7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3b99d50a2_2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3b99d50a2_2_3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33b99d50a2_2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d4196a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d4196a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3b99d50a2_2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33b99d50a2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b99d50a2_2_1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3b99d50a2_2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b99d50a2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33b99d50a2_2_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33b99d50a2_2_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b99d50a2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33b99d50a2_2_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33b99d50a2_2_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b99d50a2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3b99d50a2_2_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33b99d50a2_2_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dirty="0"/>
          </a:p>
        </p:txBody>
      </p:sp>
      <p:sp>
        <p:nvSpPr>
          <p:cNvPr id="59" name="Google Shape;59;p14"/>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
        <p:nvSpPr>
          <p:cNvPr id="60" name="Google Shape;60;p14"/>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sz="1200">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Tree>
    <p:extLst>
      <p:ext uri="{BB962C8B-B14F-4D97-AF65-F5344CB8AC3E}">
        <p14:creationId xmlns:p14="http://schemas.microsoft.com/office/powerpoint/2010/main" val="241105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B6CE5F-D128-46BA-8CF2-7A9F9774C964}" type="datetime1">
              <a:rPr lang="en-US" smtClean="0">
                <a:solidFill>
                  <a:prstClr val="black">
                    <a:tint val="75000"/>
                  </a:prstClr>
                </a:solidFill>
              </a:rPr>
              <a:t>4/18/2019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15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a:extLst>
              <a:ext uri="{FF2B5EF4-FFF2-40B4-BE49-F238E27FC236}">
                <a16:creationId xmlns:a16="http://schemas.microsoft.com/office/drawing/2014/main" id="{8C5C2BE6-B54C-4635-9E72-69540418B8BF}"/>
              </a:ext>
            </a:extLst>
          </p:cNvPr>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0AF99-DB2A-43DF-B669-93B93205E439}" type="datetime1">
              <a:rPr lang="en-US" smtClean="0">
                <a:solidFill>
                  <a:prstClr val="black">
                    <a:tint val="75000"/>
                  </a:prstClr>
                </a:solidFill>
              </a:rPr>
              <a:t>4/18/2019</a:t>
            </a:fld>
            <a:endParaRPr lang="en-US">
              <a:solidFill>
                <a:prstClr val="black">
                  <a:tint val="75000"/>
                </a:prstClr>
              </a:solidFill>
            </a:endParaRPr>
          </a:p>
        </p:txBody>
      </p:sp>
    </p:spTree>
    <p:extLst>
      <p:ext uri="{BB962C8B-B14F-4D97-AF65-F5344CB8AC3E}">
        <p14:creationId xmlns:p14="http://schemas.microsoft.com/office/powerpoint/2010/main" val="293884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33B43-8B7F-42C4-9FC2-AF7A9828859B}" type="datetime1">
              <a:rPr lang="en-US" smtClean="0">
                <a:solidFill>
                  <a:prstClr val="black">
                    <a:tint val="75000"/>
                  </a:prstClr>
                </a:solidFill>
              </a:rPr>
              <a:t>4/18/2019</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817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DB703F-CAFC-4562-8ADE-4A00EFA949AA}" type="datetime1">
              <a:rPr lang="en-US" smtClean="0">
                <a:solidFill>
                  <a:prstClr val="black">
                    <a:tint val="75000"/>
                  </a:prstClr>
                </a:solidFill>
              </a:rPr>
              <a:t>4/18/2019</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121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3A4ED-41B8-40E8-A294-2A9E806B7A3D}" type="datetime1">
              <a:rPr lang="en-US" smtClean="0">
                <a:solidFill>
                  <a:prstClr val="black">
                    <a:tint val="75000"/>
                  </a:prstClr>
                </a:solidFill>
              </a:rPr>
              <a:t>4/18/2019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86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8A8A5-254A-42E2-BC9E-3D28FAC54EB1}" type="datetime1">
              <a:rPr lang="en-US" smtClean="0">
                <a:solidFill>
                  <a:prstClr val="black">
                    <a:tint val="75000"/>
                  </a:prstClr>
                </a:solidFill>
              </a:rPr>
              <a:t>4/18/2019</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98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21A31419-4C56-49E7-9132-8C29916C415C}" type="datetime1">
              <a:rPr lang="en-US" smtClean="0">
                <a:solidFill>
                  <a:prstClr val="black">
                    <a:tint val="75000"/>
                  </a:prstClr>
                </a:solidFill>
              </a:rPr>
              <a:t>4/18/2019</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58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65" name="Google Shape;65;p15"/>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174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6"/>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69" name="Google Shape;69;p16"/>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503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lstStyle>
            <a:lvl1pPr lvl="0" algn="l">
              <a:lnSpc>
                <a:spcPct val="90000"/>
              </a:lnSpc>
              <a:spcBef>
                <a:spcPts val="0"/>
              </a:spcBef>
              <a:spcAft>
                <a:spcPts val="0"/>
              </a:spcAft>
              <a:buClr>
                <a:schemeClr val="dk1"/>
              </a:buClr>
              <a:buSzPts val="2100"/>
              <a:buFont typeface="Calibri"/>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72" name="Google Shape;72;p17"/>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lstStyle>
            <a:lvl1pPr marL="609585" lvl="0" indent="-423323" algn="l">
              <a:lnSpc>
                <a:spcPct val="90000"/>
              </a:lnSpc>
              <a:spcBef>
                <a:spcPts val="0"/>
              </a:spcBef>
              <a:spcAft>
                <a:spcPts val="0"/>
              </a:spcAft>
              <a:buClr>
                <a:schemeClr val="dk1"/>
              </a:buClr>
              <a:buSzPts val="1400"/>
              <a:buChar char="●"/>
              <a:defRPr/>
            </a:lvl1pPr>
            <a:lvl2pPr marL="1219170" lvl="1" indent="-397923" algn="l">
              <a:lnSpc>
                <a:spcPct val="90000"/>
              </a:lnSpc>
              <a:spcBef>
                <a:spcPts val="2133"/>
              </a:spcBef>
              <a:spcAft>
                <a:spcPts val="0"/>
              </a:spcAft>
              <a:buClr>
                <a:schemeClr val="dk1"/>
              </a:buClr>
              <a:buSzPts val="1100"/>
              <a:buChar char="○"/>
              <a:defRPr/>
            </a:lvl2pPr>
            <a:lvl3pPr marL="1828754" lvl="2" indent="-397923" algn="l">
              <a:lnSpc>
                <a:spcPct val="90000"/>
              </a:lnSpc>
              <a:spcBef>
                <a:spcPts val="2133"/>
              </a:spcBef>
              <a:spcAft>
                <a:spcPts val="0"/>
              </a:spcAft>
              <a:buClr>
                <a:schemeClr val="dk1"/>
              </a:buClr>
              <a:buSzPts val="1100"/>
              <a:buChar char="■"/>
              <a:defRPr/>
            </a:lvl3pPr>
            <a:lvl4pPr marL="2438339" lvl="3" indent="-397923" algn="l">
              <a:lnSpc>
                <a:spcPct val="90000"/>
              </a:lnSpc>
              <a:spcBef>
                <a:spcPts val="2133"/>
              </a:spcBef>
              <a:spcAft>
                <a:spcPts val="0"/>
              </a:spcAft>
              <a:buClr>
                <a:schemeClr val="dk1"/>
              </a:buClr>
              <a:buSzPts val="1100"/>
              <a:buChar char="●"/>
              <a:defRPr/>
            </a:lvl4pPr>
            <a:lvl5pPr marL="3047924" lvl="4" indent="-397923" algn="l">
              <a:lnSpc>
                <a:spcPct val="90000"/>
              </a:lnSpc>
              <a:spcBef>
                <a:spcPts val="2133"/>
              </a:spcBef>
              <a:spcAft>
                <a:spcPts val="0"/>
              </a:spcAft>
              <a:buClr>
                <a:schemeClr val="dk1"/>
              </a:buClr>
              <a:buSzPts val="1100"/>
              <a:buChar char="○"/>
              <a:defRPr/>
            </a:lvl5pPr>
            <a:lvl6pPr marL="3657509" lvl="5" indent="-397923" algn="l">
              <a:lnSpc>
                <a:spcPct val="90000"/>
              </a:lnSpc>
              <a:spcBef>
                <a:spcPts val="2133"/>
              </a:spcBef>
              <a:spcAft>
                <a:spcPts val="0"/>
              </a:spcAft>
              <a:buClr>
                <a:schemeClr val="dk1"/>
              </a:buClr>
              <a:buSzPts val="1100"/>
              <a:buChar char="■"/>
              <a:defRPr/>
            </a:lvl6pPr>
            <a:lvl7pPr marL="4267093" lvl="6" indent="-397923" algn="l">
              <a:lnSpc>
                <a:spcPct val="90000"/>
              </a:lnSpc>
              <a:spcBef>
                <a:spcPts val="2133"/>
              </a:spcBef>
              <a:spcAft>
                <a:spcPts val="0"/>
              </a:spcAft>
              <a:buClr>
                <a:schemeClr val="dk1"/>
              </a:buClr>
              <a:buSzPts val="1100"/>
              <a:buChar char="●"/>
              <a:defRPr/>
            </a:lvl7pPr>
            <a:lvl8pPr marL="4876678" lvl="7" indent="-397923" algn="l">
              <a:lnSpc>
                <a:spcPct val="90000"/>
              </a:lnSpc>
              <a:spcBef>
                <a:spcPts val="2133"/>
              </a:spcBef>
              <a:spcAft>
                <a:spcPts val="0"/>
              </a:spcAft>
              <a:buClr>
                <a:schemeClr val="dk1"/>
              </a:buClr>
              <a:buSzPts val="1100"/>
              <a:buChar char="○"/>
              <a:defRPr/>
            </a:lvl8pPr>
            <a:lvl9pPr marL="5486263" lvl="8" indent="-397923" algn="l">
              <a:lnSpc>
                <a:spcPct val="90000"/>
              </a:lnSpc>
              <a:spcBef>
                <a:spcPts val="2133"/>
              </a:spcBef>
              <a:spcAft>
                <a:spcPts val="2133"/>
              </a:spcAft>
              <a:buClr>
                <a:schemeClr val="dk1"/>
              </a:buClr>
              <a:buSzPts val="1100"/>
              <a:buChar char="■"/>
              <a:defRPr/>
            </a:lvl9pPr>
          </a:lstStyle>
          <a:p>
            <a:endParaRPr/>
          </a:p>
        </p:txBody>
      </p:sp>
      <p:sp>
        <p:nvSpPr>
          <p:cNvPr id="73" name="Google Shape;73;p17"/>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Autofit/>
          </a:bodyPr>
          <a:lstStyle>
            <a:lvl1pPr marL="0" lvl="0" indent="0" algn="r">
              <a:buClr>
                <a:srgbClr val="888888"/>
              </a:buClr>
              <a:buSzPts val="900"/>
              <a:buFont typeface="Calibri"/>
              <a:buNone/>
              <a:defRPr sz="1200">
                <a:solidFill>
                  <a:srgbClr val="888888"/>
                </a:solidFill>
                <a:latin typeface="Calibri"/>
                <a:ea typeface="Calibri"/>
                <a:cs typeface="Calibri"/>
                <a:sym typeface="Calibri"/>
              </a:defRPr>
            </a:lvl1pPr>
            <a:lvl2pPr marL="0" lvl="1" indent="0" algn="r">
              <a:buClr>
                <a:srgbClr val="888888"/>
              </a:buClr>
              <a:buSzPts val="900"/>
              <a:buFont typeface="Calibri"/>
              <a:buNone/>
              <a:defRPr sz="1200">
                <a:solidFill>
                  <a:srgbClr val="888888"/>
                </a:solidFill>
                <a:latin typeface="Calibri"/>
                <a:ea typeface="Calibri"/>
                <a:cs typeface="Calibri"/>
                <a:sym typeface="Calibri"/>
              </a:defRPr>
            </a:lvl2pPr>
            <a:lvl3pPr marL="0" lvl="2" indent="0" algn="r">
              <a:buClr>
                <a:srgbClr val="888888"/>
              </a:buClr>
              <a:buSzPts val="900"/>
              <a:buFont typeface="Calibri"/>
              <a:buNone/>
              <a:defRPr sz="1200">
                <a:solidFill>
                  <a:srgbClr val="888888"/>
                </a:solidFill>
                <a:latin typeface="Calibri"/>
                <a:ea typeface="Calibri"/>
                <a:cs typeface="Calibri"/>
                <a:sym typeface="Calibri"/>
              </a:defRPr>
            </a:lvl3pPr>
            <a:lvl4pPr marL="0" lvl="3" indent="0" algn="r">
              <a:buClr>
                <a:srgbClr val="888888"/>
              </a:buClr>
              <a:buSzPts val="900"/>
              <a:buFont typeface="Calibri"/>
              <a:buNone/>
              <a:defRPr sz="1200">
                <a:solidFill>
                  <a:srgbClr val="888888"/>
                </a:solidFill>
                <a:latin typeface="Calibri"/>
                <a:ea typeface="Calibri"/>
                <a:cs typeface="Calibri"/>
                <a:sym typeface="Calibri"/>
              </a:defRPr>
            </a:lvl4pPr>
            <a:lvl5pPr marL="0" lvl="4" indent="0" algn="r">
              <a:buClr>
                <a:srgbClr val="888888"/>
              </a:buClr>
              <a:buSzPts val="900"/>
              <a:buFont typeface="Calibri"/>
              <a:buNone/>
              <a:defRPr sz="1200">
                <a:solidFill>
                  <a:srgbClr val="888888"/>
                </a:solidFill>
                <a:latin typeface="Calibri"/>
                <a:ea typeface="Calibri"/>
                <a:cs typeface="Calibri"/>
                <a:sym typeface="Calibri"/>
              </a:defRPr>
            </a:lvl5pPr>
            <a:lvl6pPr marL="0" lvl="5" indent="0" algn="r">
              <a:buClr>
                <a:srgbClr val="888888"/>
              </a:buClr>
              <a:buSzPts val="900"/>
              <a:buFont typeface="Calibri"/>
              <a:buNone/>
              <a:defRPr sz="1200">
                <a:solidFill>
                  <a:srgbClr val="888888"/>
                </a:solidFill>
                <a:latin typeface="Calibri"/>
                <a:ea typeface="Calibri"/>
                <a:cs typeface="Calibri"/>
                <a:sym typeface="Calibri"/>
              </a:defRPr>
            </a:lvl6pPr>
            <a:lvl7pPr marL="0" lvl="6" indent="0" algn="r">
              <a:buClr>
                <a:srgbClr val="888888"/>
              </a:buClr>
              <a:buSzPts val="900"/>
              <a:buFont typeface="Calibri"/>
              <a:buNone/>
              <a:defRPr sz="1200">
                <a:solidFill>
                  <a:srgbClr val="888888"/>
                </a:solidFill>
                <a:latin typeface="Calibri"/>
                <a:ea typeface="Calibri"/>
                <a:cs typeface="Calibri"/>
                <a:sym typeface="Calibri"/>
              </a:defRPr>
            </a:lvl7pPr>
            <a:lvl8pPr marL="0" lvl="7" indent="0" algn="r">
              <a:buClr>
                <a:srgbClr val="888888"/>
              </a:buClr>
              <a:buSzPts val="900"/>
              <a:buFont typeface="Calibri"/>
              <a:buNone/>
              <a:defRPr sz="1200">
                <a:solidFill>
                  <a:srgbClr val="888888"/>
                </a:solidFill>
                <a:latin typeface="Calibri"/>
                <a:ea typeface="Calibri"/>
                <a:cs typeface="Calibri"/>
                <a:sym typeface="Calibri"/>
              </a:defRPr>
            </a:lvl8pPr>
            <a:lvl9pPr marL="0" lvl="8" indent="0" algn="r">
              <a:buClr>
                <a:srgbClr val="888888"/>
              </a:buClr>
              <a:buSzPts val="900"/>
              <a:buFont typeface="Calibri"/>
              <a:buNone/>
              <a:defRPr sz="1200">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5374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0" y="0"/>
            <a:ext cx="12168221" cy="7620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9"/>
          <p:cNvSpPr txBox="1">
            <a:spLocks noGrp="1"/>
          </p:cNvSpPr>
          <p:nvPr>
            <p:ph type="dt" idx="10"/>
          </p:nvPr>
        </p:nvSpPr>
        <p:spPr>
          <a:xfrm>
            <a:off x="9491133" y="6356350"/>
            <a:ext cx="1364935"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80" name="Google Shape;80;p19"/>
          <p:cNvSpPr txBox="1">
            <a:spLocks noGrp="1"/>
          </p:cNvSpPr>
          <p:nvPr>
            <p:ph type="sldNum" idx="12"/>
          </p:nvPr>
        </p:nvSpPr>
        <p:spPr>
          <a:xfrm>
            <a:off x="10693400" y="6356350"/>
            <a:ext cx="1083733"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373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1"/>
        <p:cNvGrpSpPr/>
        <p:nvPr/>
      </p:nvGrpSpPr>
      <p:grpSpPr>
        <a:xfrm>
          <a:off x="0" y="0"/>
          <a:ext cx="0" cy="0"/>
          <a:chOff x="0" y="0"/>
          <a:chExt cx="0" cy="0"/>
        </a:xfrm>
      </p:grpSpPr>
      <p:sp>
        <p:nvSpPr>
          <p:cNvPr id="82" name="Google Shape;82;p20"/>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20"/>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84" name="Google Shape;84;p20"/>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85" name="Google Shape;85;p20"/>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56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21"/>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9" name="Google Shape;89;p21"/>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0" name="Google Shape;90;p21"/>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91" name="Google Shape;91;p21"/>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264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2"/>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5" name="Google Shape;95;p22"/>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6" name="Google Shape;96;p22"/>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7" name="Google Shape;97;p22"/>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22"/>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2/13/2019</a:t>
            </a:r>
            <a:endParaRPr/>
          </a:p>
        </p:txBody>
      </p:sp>
      <p:sp>
        <p:nvSpPr>
          <p:cNvPr id="99" name="Google Shape;99;p22"/>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44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DBABC1-0CD0-4B35-A1EB-386F4E9DFA2F}" type="datetime1">
              <a:rPr lang="en-US" smtClean="0">
                <a:solidFill>
                  <a:prstClr val="black">
                    <a:tint val="75000"/>
                  </a:prstClr>
                </a:solidFill>
              </a:rPr>
              <a:t>4/18/2019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89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1"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en-US"/>
              <a:t>2/13/2019</a:t>
            </a:r>
            <a:endParaRPr/>
          </a:p>
        </p:txBody>
      </p:sp>
      <p:sp>
        <p:nvSpPr>
          <p:cNvPr id="54" name="Google Shape;54;p13"/>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55" name="Google Shape;55;p13"/>
          <p:cNvSpPr/>
          <p:nvPr/>
        </p:nvSpPr>
        <p:spPr>
          <a:xfrm>
            <a:off x="0" y="6531900"/>
            <a:ext cx="2450000" cy="3260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r>
              <a:rPr lang="en" sz="1867" b="0" i="0" u="none" strike="noStrike" cap="none" dirty="0">
                <a:solidFill>
                  <a:schemeClr val="lt1"/>
                </a:solidFill>
                <a:latin typeface="Calibri"/>
                <a:ea typeface="Calibri"/>
                <a:cs typeface="Calibri"/>
                <a:sym typeface="Calibri"/>
              </a:rPr>
              <a:t>Digital Science Center</a:t>
            </a:r>
            <a:endParaRPr sz="1467" dirty="0"/>
          </a:p>
        </p:txBody>
      </p:sp>
    </p:spTree>
    <p:extLst>
      <p:ext uri="{BB962C8B-B14F-4D97-AF65-F5344CB8AC3E}">
        <p14:creationId xmlns:p14="http://schemas.microsoft.com/office/powerpoint/2010/main" val="172572873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9CD18-77D4-40CC-925F-434EDA93CC1A}" type="datetime1">
              <a:rPr lang="en-US" smtClean="0">
                <a:solidFill>
                  <a:prstClr val="black">
                    <a:tint val="75000"/>
                  </a:prstClr>
                </a:solidFill>
              </a:rPr>
              <a:t>4/18/2019</a:t>
            </a:fld>
            <a:endParaRPr lang="en-US">
              <a:solidFill>
                <a:prstClr val="black">
                  <a:tint val="75000"/>
                </a:prstClr>
              </a:solidFill>
            </a:endParaRPr>
          </a:p>
        </p:txBody>
      </p:sp>
      <p:sp>
        <p:nvSpPr>
          <p:cNvPr id="6" name="Slide Number Placeholder 5"/>
          <p:cNvSpPr>
            <a:spLocks noGrp="1"/>
          </p:cNvSpPr>
          <p:nvPr>
            <p:ph type="sldNum" sz="quarter" idx="4"/>
          </p:nvPr>
        </p:nvSpPr>
        <p:spPr>
          <a:xfrm>
            <a:off x="10995471" y="6370637"/>
            <a:ext cx="1091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5" name="Rectangle 4">
            <a:extLst>
              <a:ext uri="{FF2B5EF4-FFF2-40B4-BE49-F238E27FC236}">
                <a16:creationId xmlns:a16="http://schemas.microsoft.com/office/drawing/2014/main" id="{B2D42A9F-AAA1-4CF2-8B28-F0A0B0E0DE44}"/>
              </a:ext>
            </a:extLst>
          </p:cNvPr>
          <p:cNvSpPr/>
          <p:nvPr userDrawn="1"/>
        </p:nvSpPr>
        <p:spPr>
          <a:xfrm>
            <a:off x="0" y="6422316"/>
            <a:ext cx="2259105" cy="43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Science Center</a:t>
            </a:r>
          </a:p>
        </p:txBody>
      </p:sp>
    </p:spTree>
    <p:extLst>
      <p:ext uri="{BB962C8B-B14F-4D97-AF65-F5344CB8AC3E}">
        <p14:creationId xmlns:p14="http://schemas.microsoft.com/office/powerpoint/2010/main" val="32090131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DSC-SPIDAL/twister2"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groups.google.com/forum/#!forum/twister2" TargetMode="External"/><Relationship Id="rId4" Type="http://schemas.openxmlformats.org/officeDocument/2006/relationships/hyperlink" Target="https://twister2.gitbook.io/twister2"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microsoft.com/en-us/research/event/faculty-summit-201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187"/>
            <a:ext cx="10515600" cy="1313285"/>
          </a:xfrm>
        </p:spPr>
        <p:txBody>
          <a:bodyPr>
            <a:noAutofit/>
          </a:bodyPr>
          <a:lstStyle/>
          <a:p>
            <a:pPr algn="ctr"/>
            <a:r>
              <a:rPr lang="en-US" sz="5400" b="1" dirty="0"/>
              <a:t>Research in Digital Science Center</a:t>
            </a:r>
            <a:endParaRPr lang="en-US" sz="1600" b="1"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
        <p:nvSpPr>
          <p:cNvPr id="4" name="Rectangle 3">
            <a:extLst>
              <a:ext uri="{FF2B5EF4-FFF2-40B4-BE49-F238E27FC236}">
                <a16:creationId xmlns:a16="http://schemas.microsoft.com/office/drawing/2014/main" id="{6ED00E1E-723F-4497-B46A-9D6B4B743B2E}"/>
              </a:ext>
            </a:extLst>
          </p:cNvPr>
          <p:cNvSpPr/>
          <p:nvPr/>
        </p:nvSpPr>
        <p:spPr>
          <a:xfrm>
            <a:off x="12544" y="1349472"/>
            <a:ext cx="12179456" cy="1569660"/>
          </a:xfrm>
          <a:prstGeom prst="rect">
            <a:avLst/>
          </a:prstGeom>
        </p:spPr>
        <p:txBody>
          <a:bodyPr wrap="square">
            <a:spAutoFit/>
          </a:bodyPr>
          <a:lstStyle/>
          <a:p>
            <a:pPr lvl="0" algn="ctr" defTabSz="457200">
              <a:defRPr/>
            </a:pPr>
            <a:r>
              <a:rPr lang="en-US" sz="2400" b="1" dirty="0">
                <a:cs typeface="Times New Roman" pitchFamily="18" charset="0"/>
              </a:rPr>
              <a:t>Geoffrey Fox, April 18, 2019</a:t>
            </a:r>
          </a:p>
          <a:p>
            <a:pPr algn="ctr" defTabSz="457200">
              <a:defRPr/>
            </a:pPr>
            <a:r>
              <a:rPr lang="en-US" sz="2400" b="1" dirty="0">
                <a:cs typeface="Times New Roman" pitchFamily="18" charset="0"/>
              </a:rPr>
              <a:t>Digital Science Center</a:t>
            </a:r>
            <a:endParaRPr lang="en-US" sz="2400" dirty="0">
              <a:latin typeface="Arial"/>
            </a:endParaRPr>
          </a:p>
          <a:p>
            <a:pPr lvl="0" algn="ctr" defTabSz="457200">
              <a:defRPr/>
            </a:pPr>
            <a:r>
              <a:rPr lang="en-US" sz="2400" b="1" dirty="0">
                <a:latin typeface="Arial"/>
                <a:cs typeface="Times New Roman" pitchFamily="18" charset="0"/>
              </a:rPr>
              <a:t>Department of Intelligent Systems Engineering</a:t>
            </a:r>
          </a:p>
          <a:p>
            <a:pPr lvl="0" algn="ctr" defTabSz="457200">
              <a:defRPr/>
            </a:pPr>
            <a:r>
              <a:rPr lang="en-US" sz="2400" dirty="0">
                <a:latin typeface="Arial"/>
                <a:hlinkClick r:id="rId3"/>
              </a:rPr>
              <a:t>gcf@indiana.edu</a:t>
            </a:r>
            <a:r>
              <a:rPr lang="en-US" sz="2400" dirty="0">
                <a:latin typeface="Arial"/>
              </a:rPr>
              <a:t>, </a:t>
            </a:r>
            <a:r>
              <a:rPr lang="en-US" sz="2400" dirty="0">
                <a:latin typeface="Arial"/>
                <a:hlinkClick r:id="rId4"/>
              </a:rPr>
              <a:t>http://www.dsc.soic.indiana.edu/</a:t>
            </a:r>
            <a:r>
              <a:rPr lang="en-US" sz="2400" dirty="0">
                <a:latin typeface="Arial"/>
              </a:rPr>
              <a:t>, </a:t>
            </a:r>
            <a:r>
              <a:rPr lang="en-US" sz="2400" dirty="0">
                <a:latin typeface="Arial"/>
                <a:hlinkClick r:id="rId5"/>
              </a:rPr>
              <a:t>http://spidal.org</a:t>
            </a:r>
            <a:r>
              <a:rPr lang="en-US" sz="2400" dirty="0">
                <a:latin typeface="Arial"/>
              </a:rPr>
              <a:t>/</a:t>
            </a:r>
          </a:p>
        </p:txBody>
      </p:sp>
      <p:sp>
        <p:nvSpPr>
          <p:cNvPr id="7" name="Rectangle 6">
            <a:extLst>
              <a:ext uri="{FF2B5EF4-FFF2-40B4-BE49-F238E27FC236}">
                <a16:creationId xmlns:a16="http://schemas.microsoft.com/office/drawing/2014/main" id="{6882BAF7-37D6-4E5F-9133-975E9D550DDD}"/>
              </a:ext>
            </a:extLst>
          </p:cNvPr>
          <p:cNvSpPr/>
          <p:nvPr/>
        </p:nvSpPr>
        <p:spPr>
          <a:xfrm>
            <a:off x="191577" y="2924979"/>
            <a:ext cx="11494033" cy="3046988"/>
          </a:xfrm>
          <a:prstGeom prst="rect">
            <a:avLst/>
          </a:prstGeom>
          <a:ln w="28575">
            <a:solidFill>
              <a:schemeClr val="bg1"/>
            </a:solidFill>
          </a:ln>
        </p:spPr>
        <p:txBody>
          <a:bodyPr wrap="square">
            <a:spAutoFit/>
          </a:bodyPr>
          <a:lstStyle/>
          <a:p>
            <a:pPr marL="342900" indent="-342900">
              <a:buFont typeface="Arial" panose="020B0604020202020204" pitchFamily="34" charset="0"/>
              <a:buChar char="•"/>
            </a:pPr>
            <a:r>
              <a:rPr lang="en-US" sz="2400" dirty="0"/>
              <a:t>Judy </a:t>
            </a:r>
            <a:r>
              <a:rPr lang="en-US" sz="2400" dirty="0" err="1"/>
              <a:t>Qiu</a:t>
            </a:r>
            <a:r>
              <a:rPr lang="en-US" sz="2400" dirty="0"/>
              <a:t>, David Crandall, Gregor von Laszewski, Dennis Gannon</a:t>
            </a:r>
          </a:p>
          <a:p>
            <a:pPr marL="342900" indent="-342900">
              <a:buFont typeface="Arial" panose="020B0604020202020204" pitchFamily="34" charset="0"/>
              <a:buChar char="•"/>
            </a:pPr>
            <a:r>
              <a:rPr lang="en-US" sz="2400" dirty="0" err="1"/>
              <a:t>Supun</a:t>
            </a:r>
            <a:r>
              <a:rPr lang="en-US" sz="2400" dirty="0"/>
              <a:t> </a:t>
            </a:r>
            <a:r>
              <a:rPr lang="en-US" sz="2400" dirty="0" err="1"/>
              <a:t>Kamburugamuve</a:t>
            </a:r>
            <a:r>
              <a:rPr lang="en-US" sz="2400" dirty="0"/>
              <a:t>, Bo Peng, </a:t>
            </a:r>
            <a:r>
              <a:rPr lang="en-US" sz="2400" dirty="0" err="1"/>
              <a:t>Langshi</a:t>
            </a:r>
            <a:r>
              <a:rPr lang="en-US" sz="2400" dirty="0"/>
              <a:t> Chen, Kannan Govindarajan, </a:t>
            </a:r>
            <a:r>
              <a:rPr lang="en-US" sz="2400" dirty="0" err="1"/>
              <a:t>Fugang</a:t>
            </a:r>
            <a:r>
              <a:rPr lang="en-US" sz="2400" dirty="0"/>
              <a:t> Wang</a:t>
            </a:r>
          </a:p>
          <a:p>
            <a:pPr marL="342900" indent="-342900">
              <a:buFont typeface="Arial" panose="020B0604020202020204" pitchFamily="34" charset="0"/>
              <a:buChar char="•"/>
            </a:pPr>
            <a:r>
              <a:rPr lang="en-US" sz="2400" dirty="0"/>
              <a:t>nanoBIO Collaboration with several SICE faculty</a:t>
            </a:r>
          </a:p>
          <a:p>
            <a:pPr marL="342900" indent="-342900">
              <a:buFont typeface="Arial" panose="020B0604020202020204" pitchFamily="34" charset="0"/>
              <a:buChar char="•"/>
            </a:pPr>
            <a:r>
              <a:rPr lang="en-US" sz="2400" dirty="0"/>
              <a:t>CyberTraining Collaboration with several SICE faculty</a:t>
            </a:r>
          </a:p>
          <a:p>
            <a:pPr marL="342900" indent="-342900">
              <a:buFont typeface="Arial" panose="020B0604020202020204" pitchFamily="34" charset="0"/>
              <a:buChar char="•"/>
            </a:pPr>
            <a:r>
              <a:rPr lang="en-US" sz="2400" dirty="0"/>
              <a:t>Internal collaboration. Biology, Physics, SICE</a:t>
            </a:r>
          </a:p>
          <a:p>
            <a:pPr marL="342900" indent="-342900">
              <a:buFont typeface="Arial" panose="020B0604020202020204" pitchFamily="34" charset="0"/>
              <a:buChar char="•"/>
            </a:pPr>
            <a:r>
              <a:rPr lang="en-US" sz="2400" dirty="0"/>
              <a:t>Outside Collaborators in funded projects: Arizona, Kansas, Purdue, Rutgers, San Diego Supercomputer Center, SUNY Stony Brook, Virginia, UIUC and Utah</a:t>
            </a:r>
          </a:p>
          <a:p>
            <a:pPr marL="342900" indent="-342900">
              <a:buFont typeface="Arial" panose="020B0604020202020204" pitchFamily="34" charset="0"/>
              <a:buChar char="•"/>
            </a:pPr>
            <a:r>
              <a:rPr lang="en-US" sz="2400" dirty="0"/>
              <a:t>NIST and Fudan University in unfunded collaborations</a:t>
            </a: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785600" y="94704"/>
            <a:ext cx="10515600" cy="831200"/>
          </a:xfrm>
          <a:prstGeom prst="rect">
            <a:avLst/>
          </a:prstGeom>
          <a:noFill/>
          <a:ln>
            <a:noFill/>
          </a:ln>
        </p:spPr>
        <p:txBody>
          <a:bodyPr spcFirstLastPara="1" wrap="square" lIns="91433" tIns="45700" rIns="91433" bIns="45700" anchor="ctr" anchorCtr="0">
            <a:noAutofit/>
          </a:bodyPr>
          <a:lstStyle/>
          <a:p>
            <a:pPr>
              <a:buSzPts val="3000"/>
            </a:pPr>
            <a:r>
              <a:rPr lang="en" sz="4000"/>
              <a:t>Integration of Data and Model functions with ML wrappers in GAIMSC</a:t>
            </a:r>
            <a:endParaRPr sz="1467"/>
          </a:p>
        </p:txBody>
      </p:sp>
      <p:sp>
        <p:nvSpPr>
          <p:cNvPr id="209" name="Google Shape;209;p34"/>
          <p:cNvSpPr txBox="1">
            <a:spLocks noGrp="1"/>
          </p:cNvSpPr>
          <p:nvPr>
            <p:ph type="body" idx="1"/>
          </p:nvPr>
        </p:nvSpPr>
        <p:spPr>
          <a:xfrm>
            <a:off x="9" y="991871"/>
            <a:ext cx="12086800" cy="5312800"/>
          </a:xfrm>
          <a:prstGeom prst="rect">
            <a:avLst/>
          </a:prstGeom>
          <a:noFill/>
          <a:ln>
            <a:noFill/>
          </a:ln>
        </p:spPr>
        <p:txBody>
          <a:bodyPr spcFirstLastPara="1" wrap="square" lIns="91433" tIns="45700" rIns="91433" bIns="45700" anchor="t" anchorCtr="0">
            <a:noAutofit/>
          </a:bodyPr>
          <a:lstStyle/>
          <a:p>
            <a:pPr marL="237061" indent="-228594">
              <a:spcBef>
                <a:spcPts val="0"/>
              </a:spcBef>
              <a:buSzPts val="1900"/>
            </a:pPr>
            <a:r>
              <a:rPr lang="en" sz="2533" dirty="0"/>
              <a:t>There is a increas</a:t>
            </a:r>
            <a:r>
              <a:rPr lang="en-US" sz="2533" dirty="0" err="1"/>
              <a:t>ing</a:t>
            </a:r>
            <a:r>
              <a:rPr lang="en-US" sz="2533" dirty="0"/>
              <a:t> use </a:t>
            </a:r>
            <a:r>
              <a:rPr lang="en" sz="2533" dirty="0"/>
              <a:t>in the integration of ML and simulations. </a:t>
            </a:r>
            <a:endParaRPr sz="1467" dirty="0"/>
          </a:p>
          <a:p>
            <a:pPr marL="237061" indent="-228594">
              <a:buSzPts val="1900"/>
            </a:pPr>
            <a:r>
              <a:rPr lang="en" sz="2533" dirty="0"/>
              <a:t>ML can analyze results, guide the execution and set up initial configurations (auto-tuning). This is equally true for AI itself -- the GAIMSC will use itself to optimize its execution for both analytics and simulations. </a:t>
            </a:r>
          </a:p>
          <a:p>
            <a:pPr marL="846646" lvl="1" indent="-228594">
              <a:spcBef>
                <a:spcPts val="1067"/>
              </a:spcBef>
              <a:buSzPts val="1900"/>
            </a:pPr>
            <a:r>
              <a:rPr lang="en" sz="2133" dirty="0"/>
              <a:t>See “</a:t>
            </a:r>
            <a:r>
              <a:rPr lang="en-US" sz="2133" dirty="0"/>
              <a:t>The Case for Learned Index Structures” from MIT and Google</a:t>
            </a:r>
            <a:r>
              <a:rPr lang="en" sz="2133" dirty="0"/>
              <a:t> </a:t>
            </a:r>
            <a:endParaRPr sz="2133" dirty="0"/>
          </a:p>
          <a:p>
            <a:pPr marL="237061" indent="-228594">
              <a:buSzPts val="1900"/>
            </a:pPr>
            <a:r>
              <a:rPr lang="en" sz="2533" dirty="0"/>
              <a:t>In principle every transfer of control (job or function invocation, a link from device to the fog/cloud) should pass through an AI wrapper that learns from each call and can decide both if call needs to be executed (maybe we have learned the answer already and need not compute it) and how to optimize the call if it really needs to be executed.</a:t>
            </a:r>
            <a:endParaRPr sz="1467" dirty="0"/>
          </a:p>
          <a:p>
            <a:pPr marL="237061" indent="-228594">
              <a:buSzPts val="1900"/>
            </a:pPr>
            <a:r>
              <a:rPr lang="en" sz="2533" dirty="0"/>
              <a:t>The digital continuum (proposed by BDEC2) is an intelligent aether learning from and informing the interconnected computational actions that are embedded in the aether. </a:t>
            </a:r>
            <a:endParaRPr sz="1467" dirty="0"/>
          </a:p>
          <a:p>
            <a:pPr marL="694249" lvl="1" indent="-245527">
              <a:buSzPts val="1700"/>
            </a:pPr>
            <a:r>
              <a:rPr lang="en" sz="2267" dirty="0"/>
              <a:t>Implementing the intelligent aether embracing and extending the edge, fog, and cloud is a major research challenge where bold new ideas are needed! </a:t>
            </a:r>
            <a:endParaRPr sz="1467" dirty="0"/>
          </a:p>
          <a:p>
            <a:pPr marL="694249" lvl="1" indent="-245527">
              <a:buSzPts val="1700"/>
            </a:pPr>
            <a:r>
              <a:rPr lang="en" sz="2267" dirty="0"/>
              <a:t>We need to understand how to make it easy to automatically wrap every nugget with ML.</a:t>
            </a:r>
            <a:endParaRPr sz="1467" dirty="0"/>
          </a:p>
        </p:txBody>
      </p:sp>
      <p:sp>
        <p:nvSpPr>
          <p:cNvPr id="210" name="Google Shape;210;p34"/>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sp>
        <p:nvSpPr>
          <p:cNvPr id="211" name="Google Shape;211;p34"/>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10</a:t>
            </a:fld>
            <a:endParaRPr sz="1467" ker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4DB0FF-401C-443C-AA5E-ACC52A2CC094}"/>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E146E4EE-37EF-4956-BF90-F833BFFCBC3E}"/>
              </a:ext>
            </a:extLst>
          </p:cNvPr>
          <p:cNvSpPr>
            <a:spLocks noGrp="1"/>
          </p:cNvSpPr>
          <p:nvPr>
            <p:ph type="dt" idx="10"/>
          </p:nvPr>
        </p:nvSpPr>
        <p:spPr/>
        <p:txBody>
          <a:bodyPr/>
          <a:lstStyle/>
          <a:p>
            <a:r>
              <a:rPr lang="en-US"/>
              <a:t>2/13/2019</a:t>
            </a:r>
          </a:p>
        </p:txBody>
      </p:sp>
      <p:sp>
        <p:nvSpPr>
          <p:cNvPr id="5" name="Slide Number Placeholder 4">
            <a:extLst>
              <a:ext uri="{FF2B5EF4-FFF2-40B4-BE49-F238E27FC236}">
                <a16:creationId xmlns:a16="http://schemas.microsoft.com/office/drawing/2014/main" id="{5E4AE7A2-A46F-4051-8215-B86CCFDC5EC1}"/>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8" name="Picture 7">
            <a:extLst>
              <a:ext uri="{FF2B5EF4-FFF2-40B4-BE49-F238E27FC236}">
                <a16:creationId xmlns:a16="http://schemas.microsoft.com/office/drawing/2014/main" id="{60FF12DF-0B1A-4987-9799-6A523418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 y="25"/>
            <a:ext cx="12191910" cy="6857949"/>
          </a:xfrm>
          <a:prstGeom prst="rect">
            <a:avLst/>
          </a:prstGeom>
        </p:spPr>
      </p:pic>
    </p:spTree>
    <p:extLst>
      <p:ext uri="{BB962C8B-B14F-4D97-AF65-F5344CB8AC3E}">
        <p14:creationId xmlns:p14="http://schemas.microsoft.com/office/powerpoint/2010/main" val="119986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838200" y="122239"/>
            <a:ext cx="10515600" cy="831272"/>
          </a:xfrm>
          <a:prstGeom prst="rect">
            <a:avLst/>
          </a:prstGeom>
          <a:noFill/>
          <a:ln>
            <a:noFill/>
          </a:ln>
        </p:spPr>
        <p:txBody>
          <a:bodyPr spcFirstLastPara="1" wrap="square" lIns="91433" tIns="45700" rIns="91433" bIns="45700" anchor="ctr" anchorCtr="0">
            <a:noAutofit/>
          </a:bodyPr>
          <a:lstStyle/>
          <a:p>
            <a:pPr>
              <a:buSzPts val="3300"/>
            </a:pPr>
            <a:r>
              <a:rPr lang="en" sz="4800"/>
              <a:t>Implementing the GAIMSC</a:t>
            </a:r>
            <a:endParaRPr sz="4800"/>
          </a:p>
        </p:txBody>
      </p:sp>
      <p:sp>
        <p:nvSpPr>
          <p:cNvPr id="218" name="Google Shape;218;p35"/>
          <p:cNvSpPr txBox="1">
            <a:spLocks noGrp="1"/>
          </p:cNvSpPr>
          <p:nvPr>
            <p:ph type="body" idx="1"/>
          </p:nvPr>
        </p:nvSpPr>
        <p:spPr>
          <a:xfrm>
            <a:off x="-48491" y="858970"/>
            <a:ext cx="12086800" cy="5635833"/>
          </a:xfrm>
          <a:prstGeom prst="rect">
            <a:avLst/>
          </a:prstGeom>
          <a:noFill/>
          <a:ln>
            <a:noFill/>
          </a:ln>
        </p:spPr>
        <p:txBody>
          <a:bodyPr spcFirstLastPara="1" wrap="square" lIns="91433" tIns="45700" rIns="91433" bIns="45700" anchor="t" anchorCtr="0">
            <a:noAutofit/>
          </a:bodyPr>
          <a:lstStyle/>
          <a:p>
            <a:pPr marL="237061" indent="-203195">
              <a:lnSpc>
                <a:spcPct val="100000"/>
              </a:lnSpc>
              <a:spcBef>
                <a:spcPts val="0"/>
              </a:spcBef>
              <a:buSzPts val="1800"/>
            </a:pPr>
            <a:r>
              <a:rPr lang="en-US" sz="2400" dirty="0">
                <a:latin typeface="Arial"/>
                <a:ea typeface="Arial"/>
                <a:cs typeface="Arial"/>
                <a:sym typeface="Arial"/>
              </a:rPr>
              <a:t>My recent research aims </a:t>
            </a:r>
            <a:r>
              <a:rPr lang="en" sz="2400" dirty="0">
                <a:latin typeface="Arial"/>
                <a:ea typeface="Arial"/>
                <a:cs typeface="Arial"/>
                <a:sym typeface="Arial"/>
              </a:rPr>
              <a:t>to </a:t>
            </a:r>
            <a:r>
              <a:rPr lang="en-US" sz="2400" dirty="0">
                <a:latin typeface="Arial"/>
                <a:ea typeface="Arial"/>
                <a:cs typeface="Arial"/>
                <a:sym typeface="Arial"/>
              </a:rPr>
              <a:t>make good use of</a:t>
            </a:r>
            <a:r>
              <a:rPr lang="en" sz="2400" dirty="0">
                <a:latin typeface="Arial"/>
                <a:ea typeface="Arial"/>
                <a:cs typeface="Arial"/>
                <a:sym typeface="Arial"/>
              </a:rPr>
              <a:t> high-performance technologies and yet preserve the key features of the Apache Big Data Software.  </a:t>
            </a:r>
          </a:p>
          <a:p>
            <a:pPr marL="846646" lvl="1" indent="-203195">
              <a:lnSpc>
                <a:spcPct val="100000"/>
              </a:lnSpc>
              <a:spcBef>
                <a:spcPts val="0"/>
              </a:spcBef>
              <a:buSzPts val="1800"/>
            </a:pPr>
            <a:r>
              <a:rPr lang="en" sz="2133" dirty="0">
                <a:latin typeface="Arial"/>
                <a:ea typeface="Arial"/>
                <a:cs typeface="Arial"/>
                <a:sym typeface="Arial"/>
              </a:rPr>
              <a:t>Originally aimed at using HPC to run Machine Learning but this is sort of understood and new focus is integration of ML, machine learning, clouds, edge</a:t>
            </a:r>
          </a:p>
          <a:p>
            <a:pPr marL="846646" lvl="1" indent="-203195">
              <a:lnSpc>
                <a:spcPct val="100000"/>
              </a:lnSpc>
              <a:spcBef>
                <a:spcPts val="0"/>
              </a:spcBef>
              <a:buSzPts val="1800"/>
            </a:pPr>
            <a:r>
              <a:rPr lang="en-US" sz="2133" dirty="0">
                <a:latin typeface="Arial"/>
                <a:ea typeface="Arial"/>
                <a:cs typeface="Arial"/>
                <a:sym typeface="Arial"/>
              </a:rPr>
              <a:t>We will describe Twister2 that</a:t>
            </a:r>
            <a:r>
              <a:rPr lang="en" sz="2133" dirty="0">
                <a:latin typeface="Arial"/>
                <a:ea typeface="Arial"/>
                <a:cs typeface="Arial"/>
                <a:sym typeface="Arial"/>
              </a:rPr>
              <a:t> seems well suited to build the prototype intelligent high-performance aether. </a:t>
            </a:r>
            <a:endParaRPr sz="2133" dirty="0">
              <a:latin typeface="Arial"/>
              <a:ea typeface="Arial"/>
              <a:cs typeface="Arial"/>
              <a:sym typeface="Arial"/>
            </a:endParaRPr>
          </a:p>
          <a:p>
            <a:pPr marL="237061" indent="-203195">
              <a:buSzPts val="1800"/>
            </a:pPr>
            <a:r>
              <a:rPr lang="en" sz="2400" dirty="0">
                <a:latin typeface="Arial"/>
                <a:ea typeface="Arial"/>
                <a:cs typeface="Arial"/>
                <a:sym typeface="Arial"/>
              </a:rPr>
              <a:t>Note this will mix many relatively small nuggets with AI wrappers generating parallelism from the number of nuggets and not internally to the nugget and its wrapper. </a:t>
            </a:r>
            <a:endParaRPr sz="2400" dirty="0">
              <a:latin typeface="Arial"/>
              <a:ea typeface="Arial"/>
              <a:cs typeface="Arial"/>
              <a:sym typeface="Arial"/>
            </a:endParaRPr>
          </a:p>
          <a:p>
            <a:pPr marL="237061" indent="-203195">
              <a:buSzPts val="1800"/>
            </a:pPr>
            <a:r>
              <a:rPr lang="en" sz="2400" dirty="0">
                <a:latin typeface="Arial"/>
                <a:ea typeface="Arial"/>
                <a:cs typeface="Arial"/>
                <a:sym typeface="Arial"/>
              </a:rPr>
              <a:t>However, there will be also large global jobs requiring internal parallelism for individual large-scale machine learning or simulation tasks. </a:t>
            </a:r>
            <a:endParaRPr sz="2400" dirty="0">
              <a:latin typeface="Arial"/>
              <a:ea typeface="Arial"/>
              <a:cs typeface="Arial"/>
              <a:sym typeface="Arial"/>
            </a:endParaRPr>
          </a:p>
          <a:p>
            <a:pPr marL="237061" indent="-203195">
              <a:buSzPts val="1800"/>
            </a:pPr>
            <a:r>
              <a:rPr lang="en" sz="2400" dirty="0">
                <a:latin typeface="Arial"/>
                <a:ea typeface="Arial"/>
                <a:cs typeface="Arial"/>
                <a:sym typeface="Arial"/>
              </a:rPr>
              <a:t>Thus parallel computing and distributed systems (grids) must be linked in a </a:t>
            </a:r>
            <a:r>
              <a:rPr lang="en-US" sz="2400" dirty="0">
                <a:latin typeface="Arial"/>
                <a:ea typeface="Arial"/>
                <a:cs typeface="Arial"/>
                <a:sym typeface="Arial"/>
              </a:rPr>
              <a:t>clean</a:t>
            </a:r>
            <a:r>
              <a:rPr lang="en" sz="2400" dirty="0">
                <a:latin typeface="Arial"/>
                <a:ea typeface="Arial"/>
                <a:cs typeface="Arial"/>
                <a:sym typeface="Arial"/>
              </a:rPr>
              <a:t> fashion a</a:t>
            </a:r>
            <a:r>
              <a:rPr lang="en-US" sz="2400" dirty="0" err="1">
                <a:latin typeface="Arial"/>
                <a:ea typeface="Arial"/>
                <a:cs typeface="Arial"/>
                <a:sym typeface="Arial"/>
              </a:rPr>
              <a:t>nd</a:t>
            </a:r>
            <a:r>
              <a:rPr lang="en-US" sz="2400" dirty="0">
                <a:latin typeface="Arial"/>
                <a:ea typeface="Arial"/>
                <a:cs typeface="Arial"/>
                <a:sym typeface="Arial"/>
              </a:rPr>
              <a:t> </a:t>
            </a:r>
            <a:r>
              <a:rPr lang="en" sz="2400" dirty="0">
                <a:latin typeface="Arial"/>
                <a:ea typeface="Arial"/>
                <a:cs typeface="Arial"/>
                <a:sym typeface="Arial"/>
              </a:rPr>
              <a:t>the key parallel computing ideas needed for ML are closely related to those already developed for simulations.</a:t>
            </a:r>
            <a:endParaRPr sz="2400" dirty="0">
              <a:latin typeface="Arial"/>
              <a:ea typeface="Arial"/>
              <a:cs typeface="Arial"/>
              <a:sym typeface="Arial"/>
            </a:endParaRPr>
          </a:p>
        </p:txBody>
      </p:sp>
      <p:sp>
        <p:nvSpPr>
          <p:cNvPr id="219" name="Google Shape;219;p35"/>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sp>
        <p:nvSpPr>
          <p:cNvPr id="220" name="Google Shape;220;p35"/>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12</a:t>
            </a:fld>
            <a:endParaRPr sz="1467" ker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646348" y="4912656"/>
            <a:ext cx="10515600" cy="1018155"/>
          </a:xfrm>
          <a:prstGeom prst="rect">
            <a:avLst/>
          </a:prstGeom>
          <a:noFill/>
          <a:ln>
            <a:noFill/>
          </a:ln>
        </p:spPr>
        <p:txBody>
          <a:bodyPr spcFirstLastPara="1" wrap="square" lIns="91433" tIns="45700" rIns="91433" bIns="45700" anchor="b" anchorCtr="0">
            <a:noAutofit/>
          </a:bodyPr>
          <a:lstStyle/>
          <a:p>
            <a:pPr algn="ctr">
              <a:buSzPts val="4100"/>
            </a:pPr>
            <a:br>
              <a:rPr lang="en" sz="5467"/>
            </a:br>
            <a:r>
              <a:rPr lang="en" sz="5467"/>
              <a:t>Application Requirements</a:t>
            </a:r>
            <a:endParaRPr sz="5467"/>
          </a:p>
        </p:txBody>
      </p:sp>
      <p:grpSp>
        <p:nvGrpSpPr>
          <p:cNvPr id="226" name="Google Shape;226;p36"/>
          <p:cNvGrpSpPr/>
          <p:nvPr/>
        </p:nvGrpSpPr>
        <p:grpSpPr>
          <a:xfrm>
            <a:off x="2989768" y="779863"/>
            <a:ext cx="9202233" cy="2438371"/>
            <a:chOff x="1878142" y="136526"/>
            <a:chExt cx="9202233" cy="2438370"/>
          </a:xfrm>
        </p:grpSpPr>
        <p:grpSp>
          <p:nvGrpSpPr>
            <p:cNvPr id="227" name="Google Shape;227;p36"/>
            <p:cNvGrpSpPr/>
            <p:nvPr/>
          </p:nvGrpSpPr>
          <p:grpSpPr>
            <a:xfrm>
              <a:off x="1878142" y="136526"/>
              <a:ext cx="7886700" cy="2438370"/>
              <a:chOff x="1952787" y="200751"/>
              <a:chExt cx="7886700" cy="2438370"/>
            </a:xfrm>
          </p:grpSpPr>
          <p:pic>
            <p:nvPicPr>
              <p:cNvPr id="228" name="Google Shape;228;p36"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229" name="Google Shape;229;p36"/>
              <p:cNvSpPr/>
              <p:nvPr/>
            </p:nvSpPr>
            <p:spPr>
              <a:xfrm>
                <a:off x="3682453" y="2269821"/>
                <a:ext cx="3894000" cy="3693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kern="0">
                    <a:solidFill>
                      <a:srgbClr val="000000"/>
                    </a:solidFill>
                    <a:latin typeface="Calibri"/>
                    <a:ea typeface="Calibri"/>
                    <a:cs typeface="Calibri"/>
                    <a:sym typeface="Calibri"/>
                  </a:rPr>
                  <a:t>http://www.iterativemapreduce.org/</a:t>
                </a:r>
                <a:endParaRPr sz="1467" kern="0">
                  <a:solidFill>
                    <a:srgbClr val="000000"/>
                  </a:solidFill>
                  <a:latin typeface="Arial"/>
                  <a:cs typeface="Arial"/>
                  <a:sym typeface="Arial"/>
                </a:endParaRPr>
              </a:p>
            </p:txBody>
          </p:sp>
        </p:grpSp>
        <p:sp>
          <p:nvSpPr>
            <p:cNvPr id="230" name="Google Shape;230;p36"/>
            <p:cNvSpPr/>
            <p:nvPr/>
          </p:nvSpPr>
          <p:spPr>
            <a:xfrm>
              <a:off x="8813036" y="240758"/>
              <a:ext cx="2267339" cy="1785104"/>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66" b="1" kern="0">
                  <a:solidFill>
                    <a:srgbClr val="1E4E79"/>
                  </a:solidFill>
                  <a:latin typeface="Calibri"/>
                  <a:ea typeface="Calibri"/>
                  <a:cs typeface="Calibri"/>
                  <a:sym typeface="Calibri"/>
                </a:rPr>
                <a:t>2</a:t>
              </a:r>
              <a:endParaRPr sz="1467" kern="0">
                <a:solidFill>
                  <a:srgbClr val="000000"/>
                </a:solidFill>
                <a:latin typeface="Arial"/>
                <a:cs typeface="Arial"/>
                <a:sym typeface="Arial"/>
              </a:endParaRPr>
            </a:p>
          </p:txBody>
        </p:sp>
      </p:grpSp>
      <p:sp>
        <p:nvSpPr>
          <p:cNvPr id="231" name="Google Shape;231;p36"/>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13</a:t>
            </a:fld>
            <a:endParaRPr sz="1467" kern="0"/>
          </a:p>
        </p:txBody>
      </p:sp>
      <p:sp>
        <p:nvSpPr>
          <p:cNvPr id="232" name="Google Shape;232;p36"/>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pic>
        <p:nvPicPr>
          <p:cNvPr id="233" name="Google Shape;233;p36"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556987" y="1"/>
            <a:ext cx="4790745" cy="47907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912159" y="116822"/>
            <a:ext cx="10515600" cy="864815"/>
          </a:xfrm>
          <a:prstGeom prst="rect">
            <a:avLst/>
          </a:prstGeom>
          <a:noFill/>
          <a:ln>
            <a:noFill/>
          </a:ln>
        </p:spPr>
        <p:txBody>
          <a:bodyPr spcFirstLastPara="1" wrap="square" lIns="91433" tIns="45700" rIns="91433" bIns="45700" anchor="ctr" anchorCtr="0">
            <a:noAutofit/>
          </a:bodyPr>
          <a:lstStyle/>
          <a:p>
            <a:pPr>
              <a:buSzPts val="3300"/>
            </a:pPr>
            <a:r>
              <a:rPr lang="en" sz="4800"/>
              <a:t>Distinctive Features of Applications</a:t>
            </a:r>
            <a:endParaRPr sz="4800"/>
          </a:p>
        </p:txBody>
      </p:sp>
      <p:sp>
        <p:nvSpPr>
          <p:cNvPr id="247" name="Google Shape;247;p38"/>
          <p:cNvSpPr txBox="1">
            <a:spLocks noGrp="1"/>
          </p:cNvSpPr>
          <p:nvPr>
            <p:ph type="body" idx="1"/>
          </p:nvPr>
        </p:nvSpPr>
        <p:spPr>
          <a:xfrm>
            <a:off x="48700" y="898400"/>
            <a:ext cx="12143200" cy="4351200"/>
          </a:xfrm>
          <a:prstGeom prst="rect">
            <a:avLst/>
          </a:prstGeom>
          <a:noFill/>
          <a:ln>
            <a:noFill/>
          </a:ln>
        </p:spPr>
        <p:txBody>
          <a:bodyPr spcFirstLastPara="1" wrap="square" lIns="91433" tIns="45700" rIns="91433" bIns="45700" anchor="t" anchorCtr="0">
            <a:noAutofit/>
          </a:bodyPr>
          <a:lstStyle/>
          <a:p>
            <a:pPr marL="237061" indent="-253994">
              <a:spcBef>
                <a:spcPts val="0"/>
              </a:spcBef>
              <a:buSzPts val="2400"/>
            </a:pPr>
            <a:r>
              <a:rPr lang="en" sz="3200">
                <a:latin typeface="Arial"/>
                <a:ea typeface="Arial"/>
                <a:cs typeface="Arial"/>
                <a:sym typeface="Arial"/>
              </a:rPr>
              <a:t>Ratio of data to model sizes: vertical axis on next slide</a:t>
            </a:r>
            <a:endParaRPr sz="3200">
              <a:latin typeface="Arial"/>
              <a:ea typeface="Arial"/>
              <a:cs typeface="Arial"/>
              <a:sym typeface="Arial"/>
            </a:endParaRPr>
          </a:p>
          <a:p>
            <a:pPr marL="237061" indent="-253994">
              <a:buSzPts val="2400"/>
            </a:pPr>
            <a:r>
              <a:rPr lang="en" sz="3200">
                <a:latin typeface="Arial"/>
                <a:ea typeface="Arial"/>
                <a:cs typeface="Arial"/>
                <a:sym typeface="Arial"/>
              </a:rPr>
              <a:t>Importance of Synchronization – ratio of inter-node communication to node computing: horizontal axis on next slide</a:t>
            </a:r>
            <a:endParaRPr sz="3200">
              <a:latin typeface="Arial"/>
              <a:ea typeface="Arial"/>
              <a:cs typeface="Arial"/>
              <a:sym typeface="Arial"/>
            </a:endParaRPr>
          </a:p>
          <a:p>
            <a:pPr marL="237061" indent="-253994">
              <a:lnSpc>
                <a:spcPct val="100000"/>
              </a:lnSpc>
              <a:buSzPts val="2400"/>
            </a:pPr>
            <a:r>
              <a:rPr lang="en" sz="3200">
                <a:latin typeface="Arial"/>
                <a:ea typeface="Arial"/>
                <a:cs typeface="Arial"/>
                <a:sym typeface="Arial"/>
              </a:rPr>
              <a:t>Sparsity of Data or Model; impacts value of GPU’s or vector computing</a:t>
            </a:r>
            <a:endParaRPr sz="3200">
              <a:latin typeface="Arial"/>
              <a:ea typeface="Arial"/>
              <a:cs typeface="Arial"/>
              <a:sym typeface="Arial"/>
            </a:endParaRPr>
          </a:p>
          <a:p>
            <a:pPr marL="237061" indent="-253994">
              <a:buSzPts val="2400"/>
            </a:pPr>
            <a:r>
              <a:rPr lang="en" sz="3200">
                <a:latin typeface="Arial"/>
                <a:ea typeface="Arial"/>
                <a:cs typeface="Arial"/>
                <a:sym typeface="Arial"/>
              </a:rPr>
              <a:t>Irregularity of Data or Model</a:t>
            </a:r>
            <a:endParaRPr sz="3200">
              <a:latin typeface="Arial"/>
              <a:ea typeface="Arial"/>
              <a:cs typeface="Arial"/>
              <a:sym typeface="Arial"/>
            </a:endParaRPr>
          </a:p>
          <a:p>
            <a:pPr marL="237061" indent="-253994">
              <a:buSzPts val="2400"/>
            </a:pPr>
            <a:r>
              <a:rPr lang="en" sz="3200">
                <a:latin typeface="Arial"/>
                <a:ea typeface="Arial"/>
                <a:cs typeface="Arial"/>
                <a:sym typeface="Arial"/>
              </a:rPr>
              <a:t>Geographic distribution of Data as in edge computing; use of streaming (dynamic data) versus batch paradigms</a:t>
            </a:r>
            <a:endParaRPr sz="3200">
              <a:latin typeface="Arial"/>
              <a:ea typeface="Arial"/>
              <a:cs typeface="Arial"/>
              <a:sym typeface="Arial"/>
            </a:endParaRPr>
          </a:p>
          <a:p>
            <a:pPr marL="237061" indent="-253994">
              <a:buSzPts val="2400"/>
            </a:pPr>
            <a:r>
              <a:rPr lang="en" sz="3200">
                <a:latin typeface="Arial"/>
                <a:ea typeface="Arial"/>
                <a:cs typeface="Arial"/>
                <a:sym typeface="Arial"/>
              </a:rPr>
              <a:t>Dynamic model structure as in some iterative algorithms </a:t>
            </a:r>
            <a:endParaRPr sz="3200">
              <a:latin typeface="Arial"/>
              <a:ea typeface="Arial"/>
              <a:cs typeface="Arial"/>
              <a:sym typeface="Arial"/>
            </a:endParaRPr>
          </a:p>
        </p:txBody>
      </p:sp>
      <p:sp>
        <p:nvSpPr>
          <p:cNvPr id="248" name="Google Shape;248;p38"/>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14</a:t>
            </a:fld>
            <a:endParaRPr sz="1467" kern="0"/>
          </a:p>
        </p:txBody>
      </p:sp>
      <p:sp>
        <p:nvSpPr>
          <p:cNvPr id="2" name="Date Placeholder 1">
            <a:extLst>
              <a:ext uri="{FF2B5EF4-FFF2-40B4-BE49-F238E27FC236}">
                <a16:creationId xmlns:a16="http://schemas.microsoft.com/office/drawing/2014/main" id="{7F1BF639-31BF-416B-99A9-A7E0F2CDBA66}"/>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289701" y="84864"/>
            <a:ext cx="11295609" cy="740661"/>
          </a:xfrm>
          <a:prstGeom prst="rect">
            <a:avLst/>
          </a:prstGeom>
          <a:noFill/>
          <a:ln>
            <a:noFill/>
          </a:ln>
        </p:spPr>
        <p:txBody>
          <a:bodyPr spcFirstLastPara="1" wrap="square" lIns="91433" tIns="45700" rIns="91433" bIns="45700" anchor="ctr" anchorCtr="0">
            <a:noAutofit/>
          </a:bodyPr>
          <a:lstStyle/>
          <a:p>
            <a:pPr algn="ctr">
              <a:buSzPts val="3000"/>
            </a:pPr>
            <a:r>
              <a:rPr lang="en" sz="4000"/>
              <a:t>Big Data and Simulation Difficulty in Parallelism</a:t>
            </a:r>
            <a:br>
              <a:rPr lang="en" sz="4000"/>
            </a:br>
            <a:r>
              <a:rPr lang="en" sz="2800">
                <a:solidFill>
                  <a:srgbClr val="FF0000"/>
                </a:solidFill>
              </a:rPr>
              <a:t>Size of Synchronization constraints</a:t>
            </a:r>
            <a:endParaRPr sz="4000">
              <a:solidFill>
                <a:srgbClr val="FF0000"/>
              </a:solidFill>
            </a:endParaRPr>
          </a:p>
        </p:txBody>
      </p:sp>
      <p:grpSp>
        <p:nvGrpSpPr>
          <p:cNvPr id="254" name="Google Shape;254;p39"/>
          <p:cNvGrpSpPr/>
          <p:nvPr/>
        </p:nvGrpSpPr>
        <p:grpSpPr>
          <a:xfrm>
            <a:off x="1041991" y="681037"/>
            <a:ext cx="10002284" cy="0"/>
            <a:chOff x="1041991" y="681037"/>
            <a:chExt cx="10002284" cy="0"/>
          </a:xfrm>
        </p:grpSpPr>
        <p:cxnSp>
          <p:nvCxnSpPr>
            <p:cNvPr id="255" name="Google Shape;255;p39"/>
            <p:cNvCxnSpPr/>
            <p:nvPr/>
          </p:nvCxnSpPr>
          <p:spPr>
            <a:xfrm>
              <a:off x="1041991" y="681037"/>
              <a:ext cx="1913861" cy="0"/>
            </a:xfrm>
            <a:prstGeom prst="straightConnector1">
              <a:avLst/>
            </a:prstGeom>
            <a:noFill/>
            <a:ln w="28575" cap="flat" cmpd="sng">
              <a:solidFill>
                <a:srgbClr val="FF0000"/>
              </a:solidFill>
              <a:prstDash val="solid"/>
              <a:miter lim="800000"/>
              <a:headEnd type="none" w="sm" len="sm"/>
              <a:tailEnd type="triangle" w="med" len="med"/>
            </a:ln>
          </p:spPr>
        </p:cxnSp>
        <p:cxnSp>
          <p:nvCxnSpPr>
            <p:cNvPr id="256" name="Google Shape;256;p39"/>
            <p:cNvCxnSpPr/>
            <p:nvPr/>
          </p:nvCxnSpPr>
          <p:spPr>
            <a:xfrm>
              <a:off x="9130414" y="681037"/>
              <a:ext cx="1913861" cy="0"/>
            </a:xfrm>
            <a:prstGeom prst="straightConnector1">
              <a:avLst/>
            </a:prstGeom>
            <a:noFill/>
            <a:ln w="28575" cap="flat" cmpd="sng">
              <a:solidFill>
                <a:srgbClr val="FF0000"/>
              </a:solidFill>
              <a:prstDash val="solid"/>
              <a:miter lim="800000"/>
              <a:headEnd type="none" w="sm" len="sm"/>
              <a:tailEnd type="triangle" w="med" len="med"/>
            </a:ln>
          </p:spPr>
        </p:cxnSp>
      </p:grpSp>
      <p:sp>
        <p:nvSpPr>
          <p:cNvPr id="257" name="Google Shape;257;p39"/>
          <p:cNvSpPr txBox="1"/>
          <p:nvPr/>
        </p:nvSpPr>
        <p:spPr>
          <a:xfrm>
            <a:off x="805152" y="2849770"/>
            <a:ext cx="3025251"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Pleasingly Parallel</a:t>
            </a:r>
            <a:endParaRPr sz="1467" kern="0">
              <a:solidFill>
                <a:srgbClr val="000000"/>
              </a:solidFill>
              <a:latin typeface="Arial"/>
              <a:cs typeface="Arial"/>
              <a:sym typeface="Arial"/>
            </a:endParaRPr>
          </a:p>
          <a:p>
            <a:pPr defTabSz="1219170">
              <a:buClr>
                <a:srgbClr val="000000"/>
              </a:buClr>
            </a:pPr>
            <a:r>
              <a:rPr lang="en" sz="2000" b="1" kern="0">
                <a:solidFill>
                  <a:srgbClr val="000000"/>
                </a:solidFill>
                <a:latin typeface="Calibri"/>
                <a:ea typeface="Calibri"/>
                <a:cs typeface="Calibri"/>
                <a:sym typeface="Calibri"/>
              </a:rPr>
              <a:t>Often independent events</a:t>
            </a:r>
            <a:endParaRPr sz="1467" kern="0">
              <a:solidFill>
                <a:srgbClr val="000000"/>
              </a:solidFill>
              <a:latin typeface="Arial"/>
              <a:cs typeface="Arial"/>
              <a:sym typeface="Arial"/>
            </a:endParaRPr>
          </a:p>
        </p:txBody>
      </p:sp>
      <p:sp>
        <p:nvSpPr>
          <p:cNvPr id="258" name="Google Shape;258;p39"/>
          <p:cNvSpPr txBox="1"/>
          <p:nvPr/>
        </p:nvSpPr>
        <p:spPr>
          <a:xfrm>
            <a:off x="1433494" y="1976377"/>
            <a:ext cx="2295156"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MapReduce as in scalable databases</a:t>
            </a:r>
            <a:endParaRPr sz="1467" kern="0">
              <a:solidFill>
                <a:srgbClr val="000000"/>
              </a:solidFill>
              <a:latin typeface="Arial"/>
              <a:cs typeface="Arial"/>
              <a:sym typeface="Arial"/>
            </a:endParaRPr>
          </a:p>
        </p:txBody>
      </p:sp>
      <p:sp>
        <p:nvSpPr>
          <p:cNvPr id="259" name="Google Shape;259;p39"/>
          <p:cNvSpPr txBox="1"/>
          <p:nvPr/>
        </p:nvSpPr>
        <p:spPr>
          <a:xfrm>
            <a:off x="7665721" y="3996806"/>
            <a:ext cx="3086100" cy="40010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Structured Adaptive Sparse</a:t>
            </a:r>
            <a:endParaRPr sz="1467" kern="0">
              <a:solidFill>
                <a:srgbClr val="000000"/>
              </a:solidFill>
              <a:latin typeface="Arial"/>
              <a:cs typeface="Arial"/>
              <a:sym typeface="Arial"/>
            </a:endParaRPr>
          </a:p>
        </p:txBody>
      </p:sp>
      <p:sp>
        <p:nvSpPr>
          <p:cNvPr id="260" name="Google Shape;260;p39"/>
          <p:cNvSpPr txBox="1"/>
          <p:nvPr/>
        </p:nvSpPr>
        <p:spPr>
          <a:xfrm>
            <a:off x="979694" y="798196"/>
            <a:ext cx="1933649" cy="40010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FF0000"/>
                </a:solidFill>
                <a:latin typeface="Calibri"/>
                <a:ea typeface="Calibri"/>
                <a:cs typeface="Calibri"/>
                <a:sym typeface="Calibri"/>
              </a:rPr>
              <a:t>Loosely Coupled</a:t>
            </a:r>
            <a:endParaRPr sz="1467" kern="0">
              <a:solidFill>
                <a:srgbClr val="000000"/>
              </a:solidFill>
              <a:latin typeface="Arial"/>
              <a:cs typeface="Arial"/>
              <a:sym typeface="Arial"/>
            </a:endParaRPr>
          </a:p>
        </p:txBody>
      </p:sp>
      <p:sp>
        <p:nvSpPr>
          <p:cNvPr id="261" name="Google Shape;261;p39"/>
          <p:cNvSpPr txBox="1"/>
          <p:nvPr/>
        </p:nvSpPr>
        <p:spPr>
          <a:xfrm>
            <a:off x="9680353" y="4548349"/>
            <a:ext cx="1584251"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Largest scale simulations</a:t>
            </a:r>
            <a:endParaRPr sz="1467" kern="0">
              <a:solidFill>
                <a:srgbClr val="000000"/>
              </a:solidFill>
              <a:latin typeface="Arial"/>
              <a:cs typeface="Arial"/>
              <a:sym typeface="Arial"/>
            </a:endParaRPr>
          </a:p>
        </p:txBody>
      </p:sp>
      <p:sp>
        <p:nvSpPr>
          <p:cNvPr id="262" name="Google Shape;262;p39"/>
          <p:cNvSpPr txBox="1"/>
          <p:nvPr/>
        </p:nvSpPr>
        <p:spPr>
          <a:xfrm>
            <a:off x="1780218" y="3724999"/>
            <a:ext cx="2214525"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FF0000"/>
                </a:solidFill>
                <a:latin typeface="Calibri"/>
                <a:ea typeface="Calibri"/>
                <a:cs typeface="Calibri"/>
                <a:sym typeface="Calibri"/>
              </a:rPr>
              <a:t>Current major Big Data category</a:t>
            </a:r>
            <a:endParaRPr sz="1467" kern="0">
              <a:solidFill>
                <a:srgbClr val="000000"/>
              </a:solidFill>
              <a:latin typeface="Arial"/>
              <a:cs typeface="Arial"/>
              <a:sym typeface="Arial"/>
            </a:endParaRPr>
          </a:p>
        </p:txBody>
      </p:sp>
      <p:sp>
        <p:nvSpPr>
          <p:cNvPr id="263" name="Google Shape;263;p39"/>
          <p:cNvSpPr txBox="1"/>
          <p:nvPr/>
        </p:nvSpPr>
        <p:spPr>
          <a:xfrm>
            <a:off x="962150" y="1384187"/>
            <a:ext cx="2214525" cy="40010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6600CC"/>
                </a:solidFill>
                <a:latin typeface="Calibri"/>
                <a:ea typeface="Calibri"/>
                <a:cs typeface="Calibri"/>
                <a:sym typeface="Calibri"/>
              </a:rPr>
              <a:t>Commodity Clouds</a:t>
            </a:r>
            <a:endParaRPr sz="1467" kern="0">
              <a:solidFill>
                <a:srgbClr val="000000"/>
              </a:solidFill>
              <a:latin typeface="Arial"/>
              <a:cs typeface="Arial"/>
              <a:sym typeface="Arial"/>
            </a:endParaRPr>
          </a:p>
        </p:txBody>
      </p:sp>
      <p:sp>
        <p:nvSpPr>
          <p:cNvPr id="264" name="Google Shape;264;p39"/>
          <p:cNvSpPr txBox="1"/>
          <p:nvPr/>
        </p:nvSpPr>
        <p:spPr>
          <a:xfrm>
            <a:off x="4330833" y="1223086"/>
            <a:ext cx="3566041"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algn="ctr" defTabSz="1219170">
              <a:buClr>
                <a:srgbClr val="000000"/>
              </a:buClr>
            </a:pPr>
            <a:r>
              <a:rPr lang="en" sz="2000" b="1" kern="0">
                <a:solidFill>
                  <a:srgbClr val="6600CC"/>
                </a:solidFill>
                <a:latin typeface="Calibri"/>
                <a:ea typeface="Calibri"/>
                <a:cs typeface="Calibri"/>
                <a:sym typeface="Calibri"/>
              </a:rPr>
              <a:t>HPC Clouds: Accelerators</a:t>
            </a:r>
            <a:endParaRPr sz="1467" kern="0">
              <a:solidFill>
                <a:srgbClr val="000000"/>
              </a:solidFill>
              <a:latin typeface="Arial"/>
              <a:cs typeface="Arial"/>
              <a:sym typeface="Arial"/>
            </a:endParaRPr>
          </a:p>
          <a:p>
            <a:pPr algn="ctr" defTabSz="1219170">
              <a:buClr>
                <a:srgbClr val="000000"/>
              </a:buClr>
            </a:pPr>
            <a:r>
              <a:rPr lang="en" sz="2000" b="1" kern="0">
                <a:solidFill>
                  <a:srgbClr val="6600CC"/>
                </a:solidFill>
                <a:latin typeface="Calibri"/>
                <a:ea typeface="Calibri"/>
                <a:cs typeface="Calibri"/>
                <a:sym typeface="Calibri"/>
              </a:rPr>
              <a:t>High Performance Interconnect</a:t>
            </a:r>
            <a:endParaRPr sz="1467" kern="0">
              <a:solidFill>
                <a:srgbClr val="000000"/>
              </a:solidFill>
              <a:latin typeface="Arial"/>
              <a:cs typeface="Arial"/>
              <a:sym typeface="Arial"/>
            </a:endParaRPr>
          </a:p>
        </p:txBody>
      </p:sp>
      <p:sp>
        <p:nvSpPr>
          <p:cNvPr id="265" name="Google Shape;265;p39"/>
          <p:cNvSpPr txBox="1"/>
          <p:nvPr/>
        </p:nvSpPr>
        <p:spPr>
          <a:xfrm>
            <a:off x="9018821" y="5546567"/>
            <a:ext cx="2907319" cy="40010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6600CC"/>
                </a:solidFill>
                <a:latin typeface="Calibri"/>
                <a:ea typeface="Calibri"/>
                <a:cs typeface="Calibri"/>
                <a:sym typeface="Calibri"/>
              </a:rPr>
              <a:t>Exascale Supercomputers</a:t>
            </a:r>
            <a:endParaRPr sz="1467" kern="0">
              <a:solidFill>
                <a:srgbClr val="000000"/>
              </a:solidFill>
              <a:latin typeface="Arial"/>
              <a:cs typeface="Arial"/>
              <a:sym typeface="Arial"/>
            </a:endParaRPr>
          </a:p>
        </p:txBody>
      </p:sp>
      <p:sp>
        <p:nvSpPr>
          <p:cNvPr id="266" name="Google Shape;266;p39"/>
          <p:cNvSpPr txBox="1"/>
          <p:nvPr/>
        </p:nvSpPr>
        <p:spPr>
          <a:xfrm>
            <a:off x="4247557" y="2172866"/>
            <a:ext cx="1848443" cy="132343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Global Machine Learning</a:t>
            </a:r>
            <a:endParaRPr sz="1467" kern="0">
              <a:solidFill>
                <a:srgbClr val="000000"/>
              </a:solidFill>
              <a:latin typeface="Arial"/>
              <a:cs typeface="Arial"/>
              <a:sym typeface="Arial"/>
            </a:endParaRPr>
          </a:p>
          <a:p>
            <a:pPr defTabSz="1219170">
              <a:buClr>
                <a:srgbClr val="000000"/>
              </a:buClr>
            </a:pPr>
            <a:r>
              <a:rPr lang="en" sz="2000" b="1" kern="0">
                <a:solidFill>
                  <a:srgbClr val="000000"/>
                </a:solidFill>
                <a:latin typeface="Calibri"/>
                <a:ea typeface="Calibri"/>
                <a:cs typeface="Calibri"/>
                <a:sym typeface="Calibri"/>
              </a:rPr>
              <a:t>e.g. parallel clustering </a:t>
            </a:r>
            <a:endParaRPr sz="1467" kern="0">
              <a:solidFill>
                <a:srgbClr val="000000"/>
              </a:solidFill>
              <a:latin typeface="Arial"/>
              <a:cs typeface="Arial"/>
              <a:sym typeface="Arial"/>
            </a:endParaRPr>
          </a:p>
        </p:txBody>
      </p:sp>
      <p:sp>
        <p:nvSpPr>
          <p:cNvPr id="267" name="Google Shape;267;p39"/>
          <p:cNvSpPr txBox="1"/>
          <p:nvPr/>
        </p:nvSpPr>
        <p:spPr>
          <a:xfrm>
            <a:off x="6241164" y="2215008"/>
            <a:ext cx="1940737" cy="40010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Deep Learning</a:t>
            </a:r>
            <a:endParaRPr sz="1467" kern="0">
              <a:solidFill>
                <a:srgbClr val="000000"/>
              </a:solidFill>
              <a:latin typeface="Arial"/>
              <a:cs typeface="Arial"/>
              <a:sym typeface="Arial"/>
            </a:endParaRPr>
          </a:p>
        </p:txBody>
      </p:sp>
      <p:sp>
        <p:nvSpPr>
          <p:cNvPr id="268" name="Google Shape;268;p39"/>
          <p:cNvSpPr txBox="1"/>
          <p:nvPr/>
        </p:nvSpPr>
        <p:spPr>
          <a:xfrm>
            <a:off x="8211092" y="1218059"/>
            <a:ext cx="3566041"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algn="ctr" defTabSz="1219170">
              <a:buClr>
                <a:srgbClr val="000000"/>
              </a:buClr>
            </a:pPr>
            <a:r>
              <a:rPr lang="en" sz="2000" b="1" kern="0">
                <a:solidFill>
                  <a:srgbClr val="6600CC"/>
                </a:solidFill>
                <a:latin typeface="Calibri"/>
                <a:ea typeface="Calibri"/>
                <a:cs typeface="Calibri"/>
                <a:sym typeface="Calibri"/>
              </a:rPr>
              <a:t>HPC Clouds/Supercomputers</a:t>
            </a:r>
            <a:endParaRPr sz="1467" kern="0">
              <a:solidFill>
                <a:srgbClr val="000000"/>
              </a:solidFill>
              <a:latin typeface="Arial"/>
              <a:cs typeface="Arial"/>
              <a:sym typeface="Arial"/>
            </a:endParaRPr>
          </a:p>
          <a:p>
            <a:pPr algn="ctr" defTabSz="1219170">
              <a:buClr>
                <a:srgbClr val="000000"/>
              </a:buClr>
            </a:pPr>
            <a:r>
              <a:rPr lang="en" sz="2000" b="1" kern="0">
                <a:solidFill>
                  <a:srgbClr val="6600CC"/>
                </a:solidFill>
                <a:latin typeface="Calibri"/>
                <a:ea typeface="Calibri"/>
                <a:cs typeface="Calibri"/>
                <a:sym typeface="Calibri"/>
              </a:rPr>
              <a:t>Memory access also critical</a:t>
            </a:r>
            <a:endParaRPr sz="1467" kern="0">
              <a:solidFill>
                <a:srgbClr val="000000"/>
              </a:solidFill>
              <a:latin typeface="Arial"/>
              <a:cs typeface="Arial"/>
              <a:sym typeface="Arial"/>
            </a:endParaRPr>
          </a:p>
        </p:txBody>
      </p:sp>
      <p:sp>
        <p:nvSpPr>
          <p:cNvPr id="269" name="Google Shape;269;p39"/>
          <p:cNvSpPr txBox="1"/>
          <p:nvPr/>
        </p:nvSpPr>
        <p:spPr>
          <a:xfrm>
            <a:off x="8349658" y="3203712"/>
            <a:ext cx="3362279" cy="40010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Unstructured Adaptive Sparse</a:t>
            </a:r>
            <a:endParaRPr sz="1467" kern="0">
              <a:solidFill>
                <a:srgbClr val="000000"/>
              </a:solidFill>
              <a:latin typeface="Arial"/>
              <a:cs typeface="Arial"/>
              <a:sym typeface="Arial"/>
            </a:endParaRPr>
          </a:p>
        </p:txBody>
      </p:sp>
      <p:sp>
        <p:nvSpPr>
          <p:cNvPr id="270" name="Google Shape;270;p39"/>
          <p:cNvSpPr txBox="1"/>
          <p:nvPr/>
        </p:nvSpPr>
        <p:spPr>
          <a:xfrm>
            <a:off x="9481978" y="2088766"/>
            <a:ext cx="2295156"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Graph Analytics e.g. subgraph mining</a:t>
            </a:r>
            <a:endParaRPr sz="1467" kern="0">
              <a:solidFill>
                <a:srgbClr val="000000"/>
              </a:solidFill>
              <a:latin typeface="Arial"/>
              <a:cs typeface="Arial"/>
              <a:sym typeface="Arial"/>
            </a:endParaRPr>
          </a:p>
        </p:txBody>
      </p:sp>
      <p:sp>
        <p:nvSpPr>
          <p:cNvPr id="271" name="Google Shape;271;p39"/>
          <p:cNvSpPr txBox="1"/>
          <p:nvPr/>
        </p:nvSpPr>
        <p:spPr>
          <a:xfrm>
            <a:off x="8456871" y="2226454"/>
            <a:ext cx="673544" cy="40010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LDA</a:t>
            </a:r>
            <a:endParaRPr sz="1467" kern="0">
              <a:solidFill>
                <a:srgbClr val="000000"/>
              </a:solidFill>
              <a:latin typeface="Arial"/>
              <a:cs typeface="Arial"/>
              <a:sym typeface="Arial"/>
            </a:endParaRPr>
          </a:p>
        </p:txBody>
      </p:sp>
      <p:sp>
        <p:nvSpPr>
          <p:cNvPr id="272" name="Google Shape;272;p39"/>
          <p:cNvSpPr txBox="1"/>
          <p:nvPr/>
        </p:nvSpPr>
        <p:spPr>
          <a:xfrm>
            <a:off x="4757763" y="3627743"/>
            <a:ext cx="2676476"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FF0000"/>
                </a:solidFill>
                <a:latin typeface="Calibri"/>
                <a:ea typeface="Calibri"/>
                <a:cs typeface="Calibri"/>
                <a:sym typeface="Calibri"/>
              </a:rPr>
              <a:t>Linear Algebra at core (often not sparse)</a:t>
            </a:r>
            <a:endParaRPr sz="1467" kern="0">
              <a:solidFill>
                <a:srgbClr val="000000"/>
              </a:solidFill>
              <a:latin typeface="Arial"/>
              <a:cs typeface="Arial"/>
              <a:sym typeface="Arial"/>
            </a:endParaRPr>
          </a:p>
        </p:txBody>
      </p:sp>
      <p:cxnSp>
        <p:nvCxnSpPr>
          <p:cNvPr id="273" name="Google Shape;273;p39"/>
          <p:cNvCxnSpPr/>
          <p:nvPr/>
        </p:nvCxnSpPr>
        <p:spPr>
          <a:xfrm rot="10800000">
            <a:off x="289701" y="2696059"/>
            <a:ext cx="1" cy="2965071"/>
          </a:xfrm>
          <a:prstGeom prst="straightConnector1">
            <a:avLst/>
          </a:prstGeom>
          <a:noFill/>
          <a:ln w="28575" cap="flat" cmpd="sng">
            <a:solidFill>
              <a:srgbClr val="FF0000"/>
            </a:solidFill>
            <a:prstDash val="solid"/>
            <a:miter lim="800000"/>
            <a:headEnd type="none" w="sm" len="sm"/>
            <a:tailEnd type="triangle" w="med" len="med"/>
          </a:ln>
        </p:spPr>
      </p:cxnSp>
      <p:cxnSp>
        <p:nvCxnSpPr>
          <p:cNvPr id="274" name="Google Shape;274;p39"/>
          <p:cNvCxnSpPr/>
          <p:nvPr/>
        </p:nvCxnSpPr>
        <p:spPr>
          <a:xfrm rot="-5400000">
            <a:off x="-78175" y="1312893"/>
            <a:ext cx="869915" cy="0"/>
          </a:xfrm>
          <a:prstGeom prst="straightConnector1">
            <a:avLst/>
          </a:prstGeom>
          <a:noFill/>
          <a:ln w="28575" cap="flat" cmpd="sng">
            <a:solidFill>
              <a:srgbClr val="FF0000"/>
            </a:solidFill>
            <a:prstDash val="solid"/>
            <a:miter lim="800000"/>
            <a:headEnd type="none" w="sm" len="sm"/>
            <a:tailEnd type="triangle" w="med" len="med"/>
          </a:ln>
        </p:spPr>
      </p:cxnSp>
      <p:sp>
        <p:nvSpPr>
          <p:cNvPr id="275" name="Google Shape;275;p39"/>
          <p:cNvSpPr txBox="1"/>
          <p:nvPr/>
        </p:nvSpPr>
        <p:spPr>
          <a:xfrm>
            <a:off x="76619" y="1903493"/>
            <a:ext cx="1095907" cy="707887"/>
          </a:xfrm>
          <a:prstGeom prst="rect">
            <a:avLst/>
          </a:prstGeom>
          <a:noFill/>
          <a:ln w="12700" cap="flat" cmpd="sng">
            <a:solidFill>
              <a:srgbClr val="FF0000"/>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FF0000"/>
                </a:solidFill>
                <a:latin typeface="Calibri"/>
                <a:ea typeface="Calibri"/>
                <a:cs typeface="Calibri"/>
                <a:sym typeface="Calibri"/>
              </a:rPr>
              <a:t>Size of Disk I/O</a:t>
            </a:r>
            <a:endParaRPr sz="1467" kern="0">
              <a:solidFill>
                <a:srgbClr val="000000"/>
              </a:solidFill>
              <a:latin typeface="Arial"/>
              <a:cs typeface="Arial"/>
              <a:sym typeface="Arial"/>
            </a:endParaRPr>
          </a:p>
        </p:txBody>
      </p:sp>
      <p:sp>
        <p:nvSpPr>
          <p:cNvPr id="276" name="Google Shape;276;p39"/>
          <p:cNvSpPr txBox="1"/>
          <p:nvPr/>
        </p:nvSpPr>
        <p:spPr>
          <a:xfrm>
            <a:off x="9232434" y="785858"/>
            <a:ext cx="1933649" cy="400109"/>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FF0000"/>
                </a:solidFill>
                <a:latin typeface="Calibri"/>
                <a:ea typeface="Calibri"/>
                <a:cs typeface="Calibri"/>
                <a:sym typeface="Calibri"/>
              </a:rPr>
              <a:t>Tightly Coupled</a:t>
            </a:r>
            <a:endParaRPr sz="1467" kern="0">
              <a:solidFill>
                <a:srgbClr val="000000"/>
              </a:solidFill>
              <a:latin typeface="Arial"/>
              <a:cs typeface="Arial"/>
              <a:sym typeface="Arial"/>
            </a:endParaRPr>
          </a:p>
        </p:txBody>
      </p:sp>
      <p:sp>
        <p:nvSpPr>
          <p:cNvPr id="277" name="Google Shape;277;p39"/>
          <p:cNvSpPr txBox="1"/>
          <p:nvPr/>
        </p:nvSpPr>
        <p:spPr>
          <a:xfrm>
            <a:off x="832375" y="4520783"/>
            <a:ext cx="2214523" cy="707887"/>
          </a:xfrm>
          <a:prstGeom prst="rect">
            <a:avLst/>
          </a:prstGeom>
          <a:noFill/>
          <a:ln w="127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pPr>
            <a:r>
              <a:rPr lang="en" sz="2000" b="1" kern="0">
                <a:solidFill>
                  <a:srgbClr val="000000"/>
                </a:solidFill>
                <a:latin typeface="Calibri"/>
                <a:ea typeface="Calibri"/>
                <a:cs typeface="Calibri"/>
                <a:sym typeface="Calibri"/>
              </a:rPr>
              <a:t>Parameter sweep simulations</a:t>
            </a:r>
            <a:endParaRPr sz="1467" kern="0">
              <a:solidFill>
                <a:srgbClr val="000000"/>
              </a:solidFill>
              <a:latin typeface="Arial"/>
              <a:cs typeface="Arial"/>
              <a:sym typeface="Arial"/>
            </a:endParaRPr>
          </a:p>
        </p:txBody>
      </p:sp>
      <p:sp>
        <p:nvSpPr>
          <p:cNvPr id="278" name="Google Shape;278;p39"/>
          <p:cNvSpPr txBox="1">
            <a:spLocks noGrp="1"/>
          </p:cNvSpPr>
          <p:nvPr>
            <p:ph type="body" idx="1"/>
          </p:nvPr>
        </p:nvSpPr>
        <p:spPr>
          <a:xfrm>
            <a:off x="409095" y="5266830"/>
            <a:ext cx="8490332" cy="815711"/>
          </a:xfrm>
          <a:prstGeom prst="rect">
            <a:avLst/>
          </a:prstGeom>
          <a:noFill/>
          <a:ln w="19050" cap="flat" cmpd="sng">
            <a:solidFill>
              <a:schemeClr val="dk1"/>
            </a:solidFill>
            <a:prstDash val="solid"/>
            <a:round/>
            <a:headEnd type="none" w="sm" len="sm"/>
            <a:tailEnd type="none" w="sm" len="sm"/>
          </a:ln>
        </p:spPr>
        <p:txBody>
          <a:bodyPr spcFirstLastPara="1" wrap="square" lIns="91433" tIns="91433" rIns="91433" bIns="91433" anchor="t" anchorCtr="0">
            <a:noAutofit/>
          </a:bodyPr>
          <a:lstStyle/>
          <a:p>
            <a:pPr marL="0" indent="0" algn="ctr">
              <a:lnSpc>
                <a:spcPct val="100000"/>
              </a:lnSpc>
              <a:spcBef>
                <a:spcPts val="0"/>
              </a:spcBef>
              <a:buSzPts val="1600"/>
              <a:buNone/>
            </a:pPr>
            <a:r>
              <a:rPr lang="en" sz="2133" b="1"/>
              <a:t>Just two problem characteristics</a:t>
            </a:r>
            <a:br>
              <a:rPr lang="en" sz="1467"/>
            </a:br>
            <a:r>
              <a:rPr lang="en" sz="2133" b="1"/>
              <a:t>There is also data/compute distribution seen in grid/edge computing</a:t>
            </a:r>
            <a:endParaRPr sz="1467"/>
          </a:p>
        </p:txBody>
      </p:sp>
      <p:sp>
        <p:nvSpPr>
          <p:cNvPr id="279" name="Google Shape;279;p39"/>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15</a:t>
            </a:fld>
            <a:endParaRPr sz="1467" kern="0"/>
          </a:p>
        </p:txBody>
      </p:sp>
      <p:sp>
        <p:nvSpPr>
          <p:cNvPr id="2" name="Date Placeholder 1">
            <a:extLst>
              <a:ext uri="{FF2B5EF4-FFF2-40B4-BE49-F238E27FC236}">
                <a16:creationId xmlns:a16="http://schemas.microsoft.com/office/drawing/2014/main" id="{D939A933-FEED-4EB8-9197-4F5C2A8ED627}"/>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646348" y="4912656"/>
            <a:ext cx="10515600" cy="1018155"/>
          </a:xfrm>
          <a:prstGeom prst="rect">
            <a:avLst/>
          </a:prstGeom>
          <a:noFill/>
          <a:ln>
            <a:noFill/>
          </a:ln>
        </p:spPr>
        <p:txBody>
          <a:bodyPr spcFirstLastPara="1" wrap="square" lIns="91433" tIns="45700" rIns="91433" bIns="45700" anchor="b" anchorCtr="0">
            <a:noAutofit/>
          </a:bodyPr>
          <a:lstStyle/>
          <a:p>
            <a:pPr algn="ctr">
              <a:buSzPts val="4100"/>
            </a:pPr>
            <a:br>
              <a:rPr lang="en" sz="5467"/>
            </a:br>
            <a:r>
              <a:rPr lang="en" sz="5467"/>
              <a:t>Comparing Spark, Flink and MPI</a:t>
            </a:r>
            <a:endParaRPr sz="5467"/>
          </a:p>
        </p:txBody>
      </p:sp>
      <p:grpSp>
        <p:nvGrpSpPr>
          <p:cNvPr id="285" name="Google Shape;285;p40"/>
          <p:cNvGrpSpPr/>
          <p:nvPr/>
        </p:nvGrpSpPr>
        <p:grpSpPr>
          <a:xfrm>
            <a:off x="2989768" y="779863"/>
            <a:ext cx="9202233" cy="2438371"/>
            <a:chOff x="1878142" y="136526"/>
            <a:chExt cx="9202233" cy="2438370"/>
          </a:xfrm>
        </p:grpSpPr>
        <p:grpSp>
          <p:nvGrpSpPr>
            <p:cNvPr id="286" name="Google Shape;286;p40"/>
            <p:cNvGrpSpPr/>
            <p:nvPr/>
          </p:nvGrpSpPr>
          <p:grpSpPr>
            <a:xfrm>
              <a:off x="1878142" y="136526"/>
              <a:ext cx="7886700" cy="2438370"/>
              <a:chOff x="1952787" y="200751"/>
              <a:chExt cx="7886700" cy="2438370"/>
            </a:xfrm>
          </p:grpSpPr>
          <p:pic>
            <p:nvPicPr>
              <p:cNvPr id="287" name="Google Shape;287;p40"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288" name="Google Shape;288;p40"/>
              <p:cNvSpPr/>
              <p:nvPr/>
            </p:nvSpPr>
            <p:spPr>
              <a:xfrm>
                <a:off x="3617652" y="2269821"/>
                <a:ext cx="3883500" cy="3693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kern="0">
                    <a:solidFill>
                      <a:srgbClr val="000000"/>
                    </a:solidFill>
                    <a:latin typeface="Calibri"/>
                    <a:ea typeface="Calibri"/>
                    <a:cs typeface="Calibri"/>
                    <a:sym typeface="Calibri"/>
                  </a:rPr>
                  <a:t>http://www.iterativemapreduce.org/</a:t>
                </a:r>
                <a:endParaRPr sz="1467" kern="0">
                  <a:solidFill>
                    <a:srgbClr val="000000"/>
                  </a:solidFill>
                  <a:latin typeface="Arial"/>
                  <a:cs typeface="Arial"/>
                  <a:sym typeface="Arial"/>
                </a:endParaRPr>
              </a:p>
            </p:txBody>
          </p:sp>
        </p:grpSp>
        <p:sp>
          <p:nvSpPr>
            <p:cNvPr id="289" name="Google Shape;289;p40"/>
            <p:cNvSpPr/>
            <p:nvPr/>
          </p:nvSpPr>
          <p:spPr>
            <a:xfrm>
              <a:off x="8813036" y="240758"/>
              <a:ext cx="2267339" cy="1785104"/>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66" b="1" kern="0">
                  <a:solidFill>
                    <a:srgbClr val="1E4E79"/>
                  </a:solidFill>
                  <a:latin typeface="Calibri"/>
                  <a:ea typeface="Calibri"/>
                  <a:cs typeface="Calibri"/>
                  <a:sym typeface="Calibri"/>
                </a:rPr>
                <a:t>2</a:t>
              </a:r>
              <a:endParaRPr sz="1467" kern="0">
                <a:solidFill>
                  <a:srgbClr val="000000"/>
                </a:solidFill>
                <a:latin typeface="Arial"/>
                <a:cs typeface="Arial"/>
                <a:sym typeface="Arial"/>
              </a:endParaRPr>
            </a:p>
          </p:txBody>
        </p:sp>
      </p:grpSp>
      <p:sp>
        <p:nvSpPr>
          <p:cNvPr id="290" name="Google Shape;290;p40"/>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16</a:t>
            </a:fld>
            <a:endParaRPr sz="1467" kern="0"/>
          </a:p>
        </p:txBody>
      </p:sp>
      <p:sp>
        <p:nvSpPr>
          <p:cNvPr id="291" name="Google Shape;291;p40"/>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pic>
        <p:nvPicPr>
          <p:cNvPr id="292" name="Google Shape;292;p40"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556987" y="1"/>
            <a:ext cx="4790745" cy="47907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376400" y="52967"/>
            <a:ext cx="11586000" cy="1325600"/>
          </a:xfrm>
          <a:prstGeom prst="rect">
            <a:avLst/>
          </a:prstGeom>
          <a:noFill/>
          <a:ln>
            <a:noFill/>
          </a:ln>
        </p:spPr>
        <p:txBody>
          <a:bodyPr spcFirstLastPara="1" wrap="square" lIns="91433" tIns="45700" rIns="91433" bIns="45700" anchor="ctr" anchorCtr="0">
            <a:noAutofit/>
          </a:bodyPr>
          <a:lstStyle/>
          <a:p>
            <a:pPr>
              <a:buSzPts val="3300"/>
            </a:pPr>
            <a:r>
              <a:rPr lang="en" sz="4800"/>
              <a:t>Machine Learning with MPI, Spark and Flink</a:t>
            </a:r>
            <a:endParaRPr sz="4800"/>
          </a:p>
        </p:txBody>
      </p:sp>
      <p:sp>
        <p:nvSpPr>
          <p:cNvPr id="298" name="Google Shape;298;p41"/>
          <p:cNvSpPr txBox="1">
            <a:spLocks noGrp="1"/>
          </p:cNvSpPr>
          <p:nvPr>
            <p:ph type="body" idx="1"/>
          </p:nvPr>
        </p:nvSpPr>
        <p:spPr>
          <a:xfrm>
            <a:off x="295681" y="1186043"/>
            <a:ext cx="11251600" cy="4351200"/>
          </a:xfrm>
          <a:prstGeom prst="rect">
            <a:avLst/>
          </a:prstGeom>
          <a:noFill/>
          <a:ln>
            <a:noFill/>
          </a:ln>
        </p:spPr>
        <p:txBody>
          <a:bodyPr spcFirstLastPara="1" wrap="square" lIns="91433" tIns="45700" rIns="91433" bIns="45700" anchor="t" anchorCtr="0">
            <a:noAutofit/>
          </a:bodyPr>
          <a:lstStyle/>
          <a:p>
            <a:pPr marL="237061" indent="-203195">
              <a:lnSpc>
                <a:spcPct val="100000"/>
              </a:lnSpc>
              <a:spcBef>
                <a:spcPts val="0"/>
              </a:spcBef>
              <a:buSzPts val="1800"/>
            </a:pPr>
            <a:r>
              <a:rPr lang="en" sz="2400" dirty="0">
                <a:latin typeface="Arial"/>
                <a:ea typeface="Arial"/>
                <a:cs typeface="Arial"/>
                <a:sym typeface="Arial"/>
              </a:rPr>
              <a:t>Three algorithms implemented in three runtimes</a:t>
            </a:r>
            <a:endParaRPr sz="2400" dirty="0">
              <a:latin typeface="Arial"/>
              <a:ea typeface="Arial"/>
              <a:cs typeface="Arial"/>
              <a:sym typeface="Arial"/>
            </a:endParaRPr>
          </a:p>
          <a:p>
            <a:pPr marL="694249" lvl="1" indent="-237061">
              <a:lnSpc>
                <a:spcPct val="100000"/>
              </a:lnSpc>
              <a:spcBef>
                <a:spcPts val="0"/>
              </a:spcBef>
              <a:buSzPts val="1800"/>
            </a:pPr>
            <a:r>
              <a:rPr lang="en" dirty="0">
                <a:latin typeface="Arial"/>
                <a:ea typeface="Arial"/>
                <a:cs typeface="Arial"/>
                <a:sym typeface="Arial"/>
              </a:rPr>
              <a:t>Multidimensional Scaling (MDS)</a:t>
            </a:r>
            <a:endParaRPr dirty="0">
              <a:latin typeface="Arial"/>
              <a:ea typeface="Arial"/>
              <a:cs typeface="Arial"/>
              <a:sym typeface="Arial"/>
            </a:endParaRPr>
          </a:p>
          <a:p>
            <a:pPr marL="694249" lvl="1" indent="-237061">
              <a:lnSpc>
                <a:spcPct val="100000"/>
              </a:lnSpc>
              <a:spcBef>
                <a:spcPts val="0"/>
              </a:spcBef>
              <a:buSzPts val="1800"/>
            </a:pPr>
            <a:r>
              <a:rPr lang="en" dirty="0">
                <a:latin typeface="Arial"/>
                <a:ea typeface="Arial"/>
                <a:cs typeface="Arial"/>
                <a:sym typeface="Arial"/>
              </a:rPr>
              <a:t>Terasort</a:t>
            </a:r>
            <a:endParaRPr dirty="0">
              <a:latin typeface="Arial"/>
              <a:ea typeface="Arial"/>
              <a:cs typeface="Arial"/>
              <a:sym typeface="Arial"/>
            </a:endParaRPr>
          </a:p>
          <a:p>
            <a:pPr marL="694249" lvl="1" indent="-237061">
              <a:lnSpc>
                <a:spcPct val="100000"/>
              </a:lnSpc>
              <a:spcBef>
                <a:spcPts val="0"/>
              </a:spcBef>
              <a:buSzPts val="1800"/>
            </a:pPr>
            <a:r>
              <a:rPr lang="en" dirty="0">
                <a:latin typeface="Arial"/>
                <a:ea typeface="Arial"/>
                <a:cs typeface="Arial"/>
                <a:sym typeface="Arial"/>
              </a:rPr>
              <a:t>K-Means (drop as no time and looked at later)</a:t>
            </a:r>
            <a:endParaRPr dirty="0">
              <a:latin typeface="Arial"/>
              <a:ea typeface="Arial"/>
              <a:cs typeface="Arial"/>
              <a:sym typeface="Arial"/>
            </a:endParaRPr>
          </a:p>
          <a:p>
            <a:pPr marL="237061" indent="-203195">
              <a:lnSpc>
                <a:spcPct val="100000"/>
              </a:lnSpc>
              <a:spcBef>
                <a:spcPts val="0"/>
              </a:spcBef>
              <a:buSzPts val="1800"/>
            </a:pPr>
            <a:r>
              <a:rPr lang="en" sz="2400" dirty="0">
                <a:latin typeface="Arial"/>
                <a:ea typeface="Arial"/>
                <a:cs typeface="Arial"/>
                <a:sym typeface="Arial"/>
              </a:rPr>
              <a:t>Implementation in Java</a:t>
            </a:r>
            <a:endParaRPr sz="2400" dirty="0">
              <a:latin typeface="Arial"/>
              <a:ea typeface="Arial"/>
              <a:cs typeface="Arial"/>
              <a:sym typeface="Arial"/>
            </a:endParaRPr>
          </a:p>
          <a:p>
            <a:pPr marL="694249" lvl="1" indent="-237061">
              <a:lnSpc>
                <a:spcPct val="100000"/>
              </a:lnSpc>
              <a:spcBef>
                <a:spcPts val="0"/>
              </a:spcBef>
              <a:buSzPts val="1800"/>
            </a:pPr>
            <a:r>
              <a:rPr lang="en" dirty="0">
                <a:latin typeface="Arial"/>
                <a:ea typeface="Arial"/>
                <a:cs typeface="Arial"/>
                <a:sym typeface="Arial"/>
              </a:rPr>
              <a:t>MDS is the most complex algorithm - three nested parallel loops</a:t>
            </a:r>
            <a:endParaRPr dirty="0">
              <a:latin typeface="Arial"/>
              <a:ea typeface="Arial"/>
              <a:cs typeface="Arial"/>
              <a:sym typeface="Arial"/>
            </a:endParaRPr>
          </a:p>
          <a:p>
            <a:pPr marL="694249" lvl="1" indent="-237061">
              <a:lnSpc>
                <a:spcPct val="100000"/>
              </a:lnSpc>
              <a:spcBef>
                <a:spcPts val="0"/>
              </a:spcBef>
              <a:buSzPts val="1800"/>
            </a:pPr>
            <a:r>
              <a:rPr lang="en" dirty="0">
                <a:latin typeface="Arial"/>
                <a:ea typeface="Arial"/>
                <a:cs typeface="Arial"/>
                <a:sym typeface="Arial"/>
              </a:rPr>
              <a:t>K-Means - one parallel loop</a:t>
            </a:r>
            <a:endParaRPr dirty="0">
              <a:latin typeface="Arial"/>
              <a:ea typeface="Arial"/>
              <a:cs typeface="Arial"/>
              <a:sym typeface="Arial"/>
            </a:endParaRPr>
          </a:p>
          <a:p>
            <a:pPr marL="694249" lvl="1" indent="-237061">
              <a:lnSpc>
                <a:spcPct val="100000"/>
              </a:lnSpc>
              <a:spcBef>
                <a:spcPts val="0"/>
              </a:spcBef>
              <a:buSzPts val="1800"/>
            </a:pPr>
            <a:r>
              <a:rPr lang="en" dirty="0">
                <a:latin typeface="Arial"/>
                <a:ea typeface="Arial"/>
                <a:cs typeface="Arial"/>
                <a:sym typeface="Arial"/>
              </a:rPr>
              <a:t>Terasort - no iterations (</a:t>
            </a:r>
            <a:r>
              <a:rPr lang="en-US" dirty="0">
                <a:latin typeface="Arial"/>
                <a:ea typeface="Arial"/>
                <a:cs typeface="Arial"/>
                <a:sym typeface="Arial"/>
              </a:rPr>
              <a:t>see later)</a:t>
            </a:r>
            <a:endParaRPr dirty="0">
              <a:latin typeface="Arial"/>
              <a:ea typeface="Arial"/>
              <a:cs typeface="Arial"/>
              <a:sym typeface="Arial"/>
            </a:endParaRPr>
          </a:p>
          <a:p>
            <a:pPr marL="694249" lvl="1" indent="-84665">
              <a:lnSpc>
                <a:spcPct val="100000"/>
              </a:lnSpc>
              <a:spcBef>
                <a:spcPts val="0"/>
              </a:spcBef>
              <a:buSzPts val="1800"/>
              <a:buNone/>
            </a:pPr>
            <a:endParaRPr dirty="0">
              <a:latin typeface="Arial"/>
              <a:ea typeface="Arial"/>
              <a:cs typeface="Arial"/>
              <a:sym typeface="Arial"/>
            </a:endParaRPr>
          </a:p>
          <a:p>
            <a:pPr marL="237061" indent="-203195">
              <a:lnSpc>
                <a:spcPct val="100000"/>
              </a:lnSpc>
              <a:spcBef>
                <a:spcPts val="0"/>
              </a:spcBef>
              <a:buSzPts val="1800"/>
            </a:pPr>
            <a:r>
              <a:rPr lang="en" sz="2400" dirty="0">
                <a:latin typeface="Arial"/>
                <a:ea typeface="Arial"/>
                <a:cs typeface="Arial"/>
                <a:sym typeface="Arial"/>
              </a:rPr>
              <a:t>With care, Java performance ~ C performance</a:t>
            </a:r>
            <a:endParaRPr sz="2400" dirty="0">
              <a:latin typeface="Arial"/>
              <a:ea typeface="Arial"/>
              <a:cs typeface="Arial"/>
              <a:sym typeface="Arial"/>
            </a:endParaRPr>
          </a:p>
          <a:p>
            <a:pPr marL="237061" indent="-203195">
              <a:lnSpc>
                <a:spcPct val="100000"/>
              </a:lnSpc>
              <a:spcBef>
                <a:spcPts val="0"/>
              </a:spcBef>
              <a:buSzPts val="1800"/>
            </a:pPr>
            <a:r>
              <a:rPr lang="en" sz="2400" dirty="0">
                <a:latin typeface="Arial"/>
                <a:ea typeface="Arial"/>
                <a:cs typeface="Arial"/>
                <a:sym typeface="Arial"/>
              </a:rPr>
              <a:t>Without care, Java performance &lt;&lt; C performance (details omitted)</a:t>
            </a:r>
            <a:endParaRPr sz="2400" dirty="0">
              <a:latin typeface="Arial"/>
              <a:ea typeface="Arial"/>
              <a:cs typeface="Arial"/>
              <a:sym typeface="Arial"/>
            </a:endParaRPr>
          </a:p>
          <a:p>
            <a:pPr marL="694249" lvl="1" indent="-33866">
              <a:lnSpc>
                <a:spcPct val="100000"/>
              </a:lnSpc>
              <a:spcBef>
                <a:spcPts val="0"/>
              </a:spcBef>
              <a:buSzPts val="2400"/>
              <a:buNone/>
            </a:pPr>
            <a:endParaRPr dirty="0">
              <a:latin typeface="Arial"/>
              <a:ea typeface="Arial"/>
              <a:cs typeface="Arial"/>
              <a:sym typeface="Arial"/>
            </a:endParaRPr>
          </a:p>
        </p:txBody>
      </p:sp>
      <p:sp>
        <p:nvSpPr>
          <p:cNvPr id="299" name="Google Shape;299;p41"/>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17</a:t>
            </a:fld>
            <a:endParaRPr sz="1467" kern="0"/>
          </a:p>
        </p:txBody>
      </p:sp>
      <p:sp>
        <p:nvSpPr>
          <p:cNvPr id="300" name="Google Shape;300;p41"/>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title"/>
          </p:nvPr>
        </p:nvSpPr>
        <p:spPr>
          <a:xfrm>
            <a:off x="64267" y="199067"/>
            <a:ext cx="11816400" cy="976800"/>
          </a:xfrm>
          <a:prstGeom prst="rect">
            <a:avLst/>
          </a:prstGeom>
          <a:noFill/>
          <a:ln>
            <a:noFill/>
          </a:ln>
        </p:spPr>
        <p:txBody>
          <a:bodyPr spcFirstLastPara="1" wrap="square" lIns="91433" tIns="45700" rIns="91433" bIns="45700" anchor="ctr" anchorCtr="0">
            <a:noAutofit/>
          </a:bodyPr>
          <a:lstStyle/>
          <a:p>
            <a:pPr>
              <a:buSzPts val="3300"/>
            </a:pPr>
            <a:r>
              <a:rPr lang="en" sz="4800"/>
              <a:t>Multidimensional Scaling: </a:t>
            </a:r>
            <a:r>
              <a:rPr lang="en" sz="3600"/>
              <a:t>3 Nested Parallel Sections</a:t>
            </a:r>
            <a:endParaRPr sz="1467"/>
          </a:p>
        </p:txBody>
      </p:sp>
      <p:pic>
        <p:nvPicPr>
          <p:cNvPr id="307" name="Google Shape;307;p42"/>
          <p:cNvPicPr preferRelativeResize="0"/>
          <p:nvPr/>
        </p:nvPicPr>
        <p:blipFill rotWithShape="1">
          <a:blip r:embed="rId3">
            <a:alphaModFix/>
          </a:blip>
          <a:srcRect/>
          <a:stretch/>
        </p:blipFill>
        <p:spPr>
          <a:xfrm>
            <a:off x="272462" y="1294034"/>
            <a:ext cx="2641180" cy="4749105"/>
          </a:xfrm>
          <a:prstGeom prst="rect">
            <a:avLst/>
          </a:prstGeom>
          <a:noFill/>
          <a:ln>
            <a:noFill/>
          </a:ln>
        </p:spPr>
      </p:pic>
      <p:sp>
        <p:nvSpPr>
          <p:cNvPr id="308" name="Google Shape;308;p42"/>
          <p:cNvSpPr/>
          <p:nvPr/>
        </p:nvSpPr>
        <p:spPr>
          <a:xfrm>
            <a:off x="3157871" y="4337135"/>
            <a:ext cx="4098759" cy="1015663"/>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kern="0" dirty="0">
                <a:solidFill>
                  <a:srgbClr val="000000"/>
                </a:solidFill>
                <a:latin typeface="Calibri"/>
                <a:ea typeface="Calibri"/>
                <a:cs typeface="Calibri"/>
                <a:sym typeface="Calibri"/>
              </a:rPr>
              <a:t>MDS execution time on </a:t>
            </a:r>
            <a:r>
              <a:rPr lang="en" sz="2000" b="1" kern="0" dirty="0">
                <a:solidFill>
                  <a:srgbClr val="000000"/>
                </a:solidFill>
                <a:latin typeface="Calibri"/>
                <a:ea typeface="Calibri"/>
                <a:cs typeface="Calibri"/>
                <a:sym typeface="Calibri"/>
              </a:rPr>
              <a:t>16 nodes </a:t>
            </a:r>
            <a:r>
              <a:rPr lang="en" sz="2000" kern="0" dirty="0">
                <a:solidFill>
                  <a:srgbClr val="000000"/>
                </a:solidFill>
                <a:latin typeface="Calibri"/>
                <a:ea typeface="Calibri"/>
                <a:cs typeface="Calibri"/>
                <a:sym typeface="Calibri"/>
              </a:rPr>
              <a:t>with 20 processes in each node with varying number of points</a:t>
            </a:r>
            <a:endParaRPr sz="1467" kern="0" dirty="0">
              <a:solidFill>
                <a:srgbClr val="000000"/>
              </a:solidFill>
              <a:latin typeface="Arial"/>
              <a:cs typeface="Arial"/>
              <a:sym typeface="Arial"/>
            </a:endParaRPr>
          </a:p>
        </p:txBody>
      </p:sp>
      <p:sp>
        <p:nvSpPr>
          <p:cNvPr id="309" name="Google Shape;309;p42"/>
          <p:cNvSpPr/>
          <p:nvPr/>
        </p:nvSpPr>
        <p:spPr>
          <a:xfrm>
            <a:off x="7867022" y="3850869"/>
            <a:ext cx="3674129" cy="1200329"/>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867" kern="0" dirty="0">
                <a:solidFill>
                  <a:srgbClr val="000000"/>
                </a:solidFill>
                <a:latin typeface="Calibri"/>
                <a:ea typeface="Calibri"/>
                <a:cs typeface="Calibri"/>
                <a:sym typeface="Calibri"/>
              </a:rPr>
              <a:t>MDS execution time with 32000 points on </a:t>
            </a:r>
            <a:r>
              <a:rPr lang="en" sz="1867" b="1" kern="0" dirty="0">
                <a:solidFill>
                  <a:srgbClr val="000000"/>
                </a:solidFill>
                <a:latin typeface="Calibri"/>
                <a:ea typeface="Calibri"/>
                <a:cs typeface="Calibri"/>
                <a:sym typeface="Calibri"/>
              </a:rPr>
              <a:t>varying number of nodes</a:t>
            </a:r>
            <a:r>
              <a:rPr lang="en" sz="1867" kern="0" dirty="0">
                <a:solidFill>
                  <a:srgbClr val="000000"/>
                </a:solidFill>
                <a:latin typeface="Calibri"/>
                <a:ea typeface="Calibri"/>
                <a:cs typeface="Calibri"/>
                <a:sym typeface="Calibri"/>
              </a:rPr>
              <a:t>. Each node runs 20 parallel tasks</a:t>
            </a:r>
            <a:endParaRPr sz="1467" kern="0" dirty="0">
              <a:solidFill>
                <a:srgbClr val="000000"/>
              </a:solidFill>
              <a:latin typeface="Arial"/>
              <a:cs typeface="Arial"/>
              <a:sym typeface="Arial"/>
            </a:endParaRPr>
          </a:p>
          <a:p>
            <a:pPr algn="ctr" defTabSz="1219170">
              <a:buClr>
                <a:srgbClr val="000000"/>
              </a:buClr>
            </a:pPr>
            <a:r>
              <a:rPr lang="en" sz="1867" kern="0" dirty="0">
                <a:solidFill>
                  <a:srgbClr val="000000"/>
                </a:solidFill>
                <a:latin typeface="Calibri"/>
                <a:ea typeface="Calibri"/>
                <a:cs typeface="Calibri"/>
                <a:sym typeface="Calibri"/>
              </a:rPr>
              <a:t>Spark, Flink No Speedup</a:t>
            </a:r>
            <a:endParaRPr sz="1467" kern="0" dirty="0">
              <a:solidFill>
                <a:srgbClr val="000000"/>
              </a:solidFill>
              <a:latin typeface="Arial"/>
              <a:cs typeface="Arial"/>
              <a:sym typeface="Arial"/>
            </a:endParaRPr>
          </a:p>
        </p:txBody>
      </p:sp>
      <p:grpSp>
        <p:nvGrpSpPr>
          <p:cNvPr id="310" name="Google Shape;310;p42"/>
          <p:cNvGrpSpPr/>
          <p:nvPr/>
        </p:nvGrpSpPr>
        <p:grpSpPr>
          <a:xfrm>
            <a:off x="2937924" y="1056961"/>
            <a:ext cx="8781809" cy="2802763"/>
            <a:chOff x="3099000" y="1742516"/>
            <a:chExt cx="8781810" cy="2802764"/>
          </a:xfrm>
        </p:grpSpPr>
        <p:pic>
          <p:nvPicPr>
            <p:cNvPr id="311" name="Google Shape;311;p42"/>
            <p:cNvPicPr preferRelativeResize="0"/>
            <p:nvPr/>
          </p:nvPicPr>
          <p:blipFill rotWithShape="1">
            <a:blip r:embed="rId4">
              <a:alphaModFix/>
            </a:blip>
            <a:srcRect/>
            <a:stretch/>
          </p:blipFill>
          <p:spPr>
            <a:xfrm>
              <a:off x="7767080" y="1742516"/>
              <a:ext cx="4113730" cy="2793908"/>
            </a:xfrm>
            <a:prstGeom prst="rect">
              <a:avLst/>
            </a:prstGeom>
            <a:noFill/>
            <a:ln>
              <a:noFill/>
            </a:ln>
          </p:spPr>
        </p:pic>
        <p:pic>
          <p:nvPicPr>
            <p:cNvPr id="312" name="Google Shape;312;p42"/>
            <p:cNvPicPr preferRelativeResize="0"/>
            <p:nvPr/>
          </p:nvPicPr>
          <p:blipFill rotWithShape="1">
            <a:blip r:embed="rId5">
              <a:alphaModFix/>
            </a:blip>
            <a:srcRect/>
            <a:stretch/>
          </p:blipFill>
          <p:spPr>
            <a:xfrm>
              <a:off x="3099000" y="1742516"/>
              <a:ext cx="4664807" cy="2802764"/>
            </a:xfrm>
            <a:prstGeom prst="rect">
              <a:avLst/>
            </a:prstGeom>
            <a:noFill/>
            <a:ln>
              <a:noFill/>
            </a:ln>
          </p:spPr>
        </p:pic>
        <p:sp>
          <p:nvSpPr>
            <p:cNvPr id="313" name="Google Shape;313;p42"/>
            <p:cNvSpPr txBox="1"/>
            <p:nvPr/>
          </p:nvSpPr>
          <p:spPr>
            <a:xfrm>
              <a:off x="4598307" y="2303188"/>
              <a:ext cx="770021" cy="369332"/>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b="1" kern="0">
                  <a:solidFill>
                    <a:srgbClr val="0070C0"/>
                  </a:solidFill>
                  <a:latin typeface="Calibri"/>
                  <a:ea typeface="Calibri"/>
                  <a:cs typeface="Calibri"/>
                  <a:sym typeface="Calibri"/>
                </a:rPr>
                <a:t>Flink</a:t>
              </a:r>
              <a:endParaRPr sz="1467" kern="0">
                <a:solidFill>
                  <a:srgbClr val="000000"/>
                </a:solidFill>
                <a:latin typeface="Arial"/>
                <a:cs typeface="Arial"/>
                <a:sym typeface="Arial"/>
              </a:endParaRPr>
            </a:p>
          </p:txBody>
        </p:sp>
        <p:sp>
          <p:nvSpPr>
            <p:cNvPr id="314" name="Google Shape;314;p42"/>
            <p:cNvSpPr txBox="1"/>
            <p:nvPr/>
          </p:nvSpPr>
          <p:spPr>
            <a:xfrm>
              <a:off x="4444973" y="2971728"/>
              <a:ext cx="770021" cy="369332"/>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b="1" kern="0" dirty="0">
                  <a:solidFill>
                    <a:srgbClr val="7F7F7F"/>
                  </a:solidFill>
                  <a:latin typeface="Calibri"/>
                  <a:ea typeface="Calibri"/>
                  <a:cs typeface="Calibri"/>
                  <a:sym typeface="Calibri"/>
                </a:rPr>
                <a:t>Spark</a:t>
              </a:r>
              <a:endParaRPr sz="1467" kern="0" dirty="0">
                <a:solidFill>
                  <a:srgbClr val="000000"/>
                </a:solidFill>
                <a:latin typeface="Arial"/>
                <a:cs typeface="Arial"/>
                <a:sym typeface="Arial"/>
              </a:endParaRPr>
            </a:p>
          </p:txBody>
        </p:sp>
        <p:sp>
          <p:nvSpPr>
            <p:cNvPr id="315" name="Google Shape;315;p42"/>
            <p:cNvSpPr txBox="1"/>
            <p:nvPr/>
          </p:nvSpPr>
          <p:spPr>
            <a:xfrm>
              <a:off x="6161663" y="3483922"/>
              <a:ext cx="770021" cy="369332"/>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b="1" kern="0" dirty="0">
                  <a:solidFill>
                    <a:srgbClr val="FF0000"/>
                  </a:solidFill>
                  <a:latin typeface="Calibri"/>
                  <a:ea typeface="Calibri"/>
                  <a:cs typeface="Calibri"/>
                  <a:sym typeface="Calibri"/>
                </a:rPr>
                <a:t>MPI</a:t>
              </a:r>
              <a:endParaRPr sz="1467" kern="0" dirty="0">
                <a:solidFill>
                  <a:srgbClr val="000000"/>
                </a:solidFill>
                <a:latin typeface="Arial"/>
                <a:cs typeface="Arial"/>
                <a:sym typeface="Arial"/>
              </a:endParaRPr>
            </a:p>
          </p:txBody>
        </p:sp>
      </p:grpSp>
      <p:sp>
        <p:nvSpPr>
          <p:cNvPr id="316" name="Google Shape;316;p42"/>
          <p:cNvSpPr txBox="1"/>
          <p:nvPr/>
        </p:nvSpPr>
        <p:spPr>
          <a:xfrm>
            <a:off x="2972849" y="3913829"/>
            <a:ext cx="4583600" cy="3692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kern="0" dirty="0">
                <a:solidFill>
                  <a:srgbClr val="000000"/>
                </a:solidFill>
                <a:latin typeface="Calibri"/>
                <a:ea typeface="Calibri"/>
                <a:cs typeface="Calibri"/>
                <a:sym typeface="Calibri"/>
              </a:rPr>
              <a:t>MPI Factor of 20-200 Faster than Spark/Flink</a:t>
            </a:r>
            <a:endParaRPr sz="1467" kern="0" dirty="0">
              <a:solidFill>
                <a:srgbClr val="000000"/>
              </a:solidFill>
              <a:latin typeface="Arial"/>
              <a:cs typeface="Arial"/>
              <a:sym typeface="Arial"/>
            </a:endParaRPr>
          </a:p>
        </p:txBody>
      </p:sp>
      <p:sp>
        <p:nvSpPr>
          <p:cNvPr id="318" name="Google Shape;318;p42"/>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18</a:t>
            </a:fld>
            <a:endParaRPr sz="1467" kern="0"/>
          </a:p>
        </p:txBody>
      </p:sp>
      <p:sp>
        <p:nvSpPr>
          <p:cNvPr id="319" name="Google Shape;319;p42"/>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sp>
        <p:nvSpPr>
          <p:cNvPr id="2" name="TextBox 1">
            <a:extLst>
              <a:ext uri="{FF2B5EF4-FFF2-40B4-BE49-F238E27FC236}">
                <a16:creationId xmlns:a16="http://schemas.microsoft.com/office/drawing/2014/main" id="{7D0B4D15-0B7D-4A44-BCF3-16CA7431011A}"/>
              </a:ext>
            </a:extLst>
          </p:cNvPr>
          <p:cNvSpPr txBox="1"/>
          <p:nvPr/>
        </p:nvSpPr>
        <p:spPr>
          <a:xfrm>
            <a:off x="2661186" y="5281057"/>
            <a:ext cx="9482083" cy="1241622"/>
          </a:xfrm>
          <a:prstGeom prst="rect">
            <a:avLst/>
          </a:prstGeom>
          <a:noFill/>
        </p:spPr>
        <p:txBody>
          <a:bodyPr wrap="none" rtlCol="0">
            <a:spAutoFit/>
          </a:bodyPr>
          <a:lstStyle/>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Flink especially loses touch with relationship of computing and data location</a:t>
            </a:r>
          </a:p>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In </a:t>
            </a:r>
            <a:r>
              <a:rPr lang="en-US" sz="1867" b="1" kern="0" dirty="0">
                <a:solidFill>
                  <a:srgbClr val="000000"/>
                </a:solidFill>
                <a:latin typeface="Arial"/>
                <a:cs typeface="Arial"/>
                <a:sym typeface="Arial"/>
              </a:rPr>
              <a:t>open Wound Pragmas</a:t>
            </a:r>
            <a:r>
              <a:rPr lang="en-US" sz="1867" kern="0" dirty="0">
                <a:solidFill>
                  <a:srgbClr val="000000"/>
                </a:solidFill>
                <a:latin typeface="Arial"/>
                <a:cs typeface="Arial"/>
                <a:sym typeface="Arial"/>
              </a:rPr>
              <a:t>, Twister2 uses Parallel First Touch and Owner Computes</a:t>
            </a:r>
          </a:p>
          <a:p>
            <a:pPr marL="380990" indent="-380990" defTabSz="1219170">
              <a:buClr>
                <a:srgbClr val="000000"/>
              </a:buClr>
              <a:buFont typeface="Arial" panose="020B0604020202020204" pitchFamily="34" charset="0"/>
              <a:buChar char="•"/>
            </a:pPr>
            <a:r>
              <a:rPr lang="en-US" sz="1867" kern="0" dirty="0">
                <a:solidFill>
                  <a:srgbClr val="000000"/>
                </a:solidFill>
                <a:latin typeface="Arial"/>
                <a:cs typeface="Arial"/>
                <a:sym typeface="Arial"/>
              </a:rPr>
              <a:t>Current Big Data systems use forgotten touch, owner forgets  and </a:t>
            </a:r>
            <a:br>
              <a:rPr lang="en-US" sz="1867" kern="0" dirty="0">
                <a:solidFill>
                  <a:srgbClr val="000000"/>
                </a:solidFill>
                <a:latin typeface="Arial"/>
                <a:cs typeface="Arial"/>
                <a:sym typeface="Arial"/>
              </a:rPr>
            </a:br>
            <a:r>
              <a:rPr lang="en-US" sz="1867" kern="0" dirty="0">
                <a:solidFill>
                  <a:srgbClr val="000000"/>
                </a:solidFill>
                <a:latin typeface="Arial"/>
                <a:cs typeface="Arial"/>
                <a:sym typeface="Arial"/>
              </a:rPr>
              <a:t>Tragedy of the Commons Computes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EC7BFEA6-9226-1943-90DE-080F87EA9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55" y="168092"/>
            <a:ext cx="10171935" cy="628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74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1F32-80BE-48A6-A423-01E0C2D9AF32}"/>
              </a:ext>
            </a:extLst>
          </p:cNvPr>
          <p:cNvSpPr>
            <a:spLocks noGrp="1"/>
          </p:cNvSpPr>
          <p:nvPr>
            <p:ph type="title"/>
          </p:nvPr>
        </p:nvSpPr>
        <p:spPr>
          <a:xfrm>
            <a:off x="937351" y="84186"/>
            <a:ext cx="10515600" cy="747579"/>
          </a:xfrm>
        </p:spPr>
        <p:txBody>
          <a:bodyPr>
            <a:normAutofit/>
          </a:bodyPr>
          <a:lstStyle/>
          <a:p>
            <a:r>
              <a:rPr lang="en-US" dirty="0"/>
              <a:t>Digital Science Center/ISE Infrastructure</a:t>
            </a:r>
          </a:p>
        </p:txBody>
      </p:sp>
      <p:sp>
        <p:nvSpPr>
          <p:cNvPr id="3" name="Content Placeholder 2">
            <a:extLst>
              <a:ext uri="{FF2B5EF4-FFF2-40B4-BE49-F238E27FC236}">
                <a16:creationId xmlns:a16="http://schemas.microsoft.com/office/drawing/2014/main" id="{5CE8340E-5DF2-4843-B0B5-8CC299221AB9}"/>
              </a:ext>
            </a:extLst>
          </p:cNvPr>
          <p:cNvSpPr>
            <a:spLocks noGrp="1"/>
          </p:cNvSpPr>
          <p:nvPr>
            <p:ph type="body" idx="1"/>
          </p:nvPr>
        </p:nvSpPr>
        <p:spPr>
          <a:xfrm>
            <a:off x="-158417" y="646922"/>
            <a:ext cx="12192000" cy="6126891"/>
          </a:xfrm>
        </p:spPr>
        <p:txBody>
          <a:bodyPr>
            <a:normAutofit/>
          </a:bodyPr>
          <a:lstStyle/>
          <a:p>
            <a:r>
              <a:rPr lang="en-US" sz="3200" dirty="0"/>
              <a:t>Run computer infrastructure for Cloud and HPC research</a:t>
            </a:r>
          </a:p>
          <a:p>
            <a:pPr lvl="1"/>
            <a:r>
              <a:rPr lang="en-US" sz="2800" dirty="0"/>
              <a:t>16 K80 and 16 Volta GPU, 8 Haswell node </a:t>
            </a:r>
            <a:r>
              <a:rPr lang="en-US" sz="2800" b="1" dirty="0">
                <a:solidFill>
                  <a:srgbClr val="FF0000"/>
                </a:solidFill>
              </a:rPr>
              <a:t>Romeo </a:t>
            </a:r>
            <a:r>
              <a:rPr lang="en-US" sz="2800" dirty="0"/>
              <a:t>used in Deep Learning Course E533 and Research (Volta have </a:t>
            </a:r>
            <a:r>
              <a:rPr lang="en-US" sz="2800" dirty="0" err="1"/>
              <a:t>NVLink</a:t>
            </a:r>
            <a:r>
              <a:rPr lang="en-US" sz="2800" dirty="0"/>
              <a:t>)</a:t>
            </a:r>
          </a:p>
          <a:p>
            <a:pPr lvl="1"/>
            <a:r>
              <a:rPr lang="en-US" sz="2800" dirty="0"/>
              <a:t>26 nodes </a:t>
            </a:r>
            <a:r>
              <a:rPr lang="en-US" sz="2800" b="1" dirty="0">
                <a:solidFill>
                  <a:srgbClr val="FF0000"/>
                </a:solidFill>
              </a:rPr>
              <a:t>Victor/Tempest </a:t>
            </a:r>
            <a:r>
              <a:rPr lang="en-US" sz="2800" dirty="0" err="1"/>
              <a:t>Infiniband</a:t>
            </a:r>
            <a:r>
              <a:rPr lang="en-US" sz="2800" dirty="0"/>
              <a:t>/</a:t>
            </a:r>
            <a:r>
              <a:rPr lang="en-US" sz="2800" dirty="0" err="1"/>
              <a:t>Omnipath</a:t>
            </a:r>
            <a:r>
              <a:rPr lang="en-US" sz="2800" dirty="0"/>
              <a:t> Intel Xeon Platinum 48 core nodes</a:t>
            </a:r>
          </a:p>
          <a:p>
            <a:pPr lvl="1"/>
            <a:r>
              <a:rPr lang="en-US" sz="2800" dirty="0"/>
              <a:t>64 node system </a:t>
            </a:r>
            <a:r>
              <a:rPr lang="en-US" sz="2800" b="1" dirty="0">
                <a:solidFill>
                  <a:srgbClr val="FF0000"/>
                </a:solidFill>
              </a:rPr>
              <a:t>Tango</a:t>
            </a:r>
            <a:r>
              <a:rPr lang="en-US" sz="2800" dirty="0"/>
              <a:t> with high performance disks (SSD, </a:t>
            </a:r>
            <a:r>
              <a:rPr lang="en-US" sz="2800" dirty="0" err="1"/>
              <a:t>NVRam</a:t>
            </a:r>
            <a:r>
              <a:rPr lang="en-US" sz="2800" dirty="0"/>
              <a:t> = 5x SSD and 25xHDD) and Intel KNL (Knights Landing) manycore (68-72) chips. </a:t>
            </a:r>
            <a:r>
              <a:rPr lang="en-US" sz="2800" dirty="0" err="1"/>
              <a:t>Omnipath</a:t>
            </a:r>
            <a:r>
              <a:rPr lang="en-US" sz="2800" dirty="0"/>
              <a:t> interconnect</a:t>
            </a:r>
          </a:p>
          <a:p>
            <a:pPr lvl="1"/>
            <a:r>
              <a:rPr lang="en-US" sz="2800" dirty="0"/>
              <a:t>128 node system </a:t>
            </a:r>
            <a:r>
              <a:rPr lang="en-US" sz="2800" b="1" dirty="0">
                <a:solidFill>
                  <a:srgbClr val="FF0000"/>
                </a:solidFill>
              </a:rPr>
              <a:t>Juliet</a:t>
            </a:r>
            <a:r>
              <a:rPr lang="en-US" sz="2800" dirty="0"/>
              <a:t> with two 12-18 core Haswell chips, SSD and conventional HDD disks. </a:t>
            </a:r>
            <a:r>
              <a:rPr lang="en-US" sz="2800" dirty="0" err="1"/>
              <a:t>Infiniband</a:t>
            </a:r>
            <a:r>
              <a:rPr lang="en-US" sz="2800" dirty="0"/>
              <a:t> Interconnect</a:t>
            </a:r>
          </a:p>
          <a:p>
            <a:pPr lvl="1"/>
            <a:r>
              <a:rPr lang="en-US" sz="2800" dirty="0"/>
              <a:t>FutureSystems </a:t>
            </a:r>
            <a:r>
              <a:rPr lang="en-US" sz="2800" b="1" dirty="0">
                <a:solidFill>
                  <a:srgbClr val="FF0000"/>
                </a:solidFill>
              </a:rPr>
              <a:t>Bravo Delta Echo </a:t>
            </a:r>
            <a:r>
              <a:rPr lang="en-US" sz="2800" dirty="0"/>
              <a:t>old but useful; 48 nodes</a:t>
            </a:r>
          </a:p>
          <a:p>
            <a:pPr lvl="1"/>
            <a:r>
              <a:rPr lang="en-US" sz="2800" dirty="0"/>
              <a:t>All have HPC networks and all can run HDFS and store data on nodes</a:t>
            </a:r>
          </a:p>
          <a:p>
            <a:r>
              <a:rPr lang="en-US" sz="3200" dirty="0"/>
              <a:t>Supported by Gary </a:t>
            </a:r>
            <a:r>
              <a:rPr lang="en-US" sz="3200" dirty="0" err="1"/>
              <a:t>Miksik</a:t>
            </a:r>
            <a:r>
              <a:rPr lang="en-US" sz="3200" dirty="0"/>
              <a:t>, Allan </a:t>
            </a:r>
            <a:r>
              <a:rPr lang="en-US" sz="3200" dirty="0" err="1"/>
              <a:t>Streib</a:t>
            </a:r>
            <a:r>
              <a:rPr lang="en-US" sz="3200" dirty="0"/>
              <a:t>, Josh Ballard</a:t>
            </a:r>
          </a:p>
          <a:p>
            <a:endParaRPr lang="en-US" sz="3200" dirty="0"/>
          </a:p>
        </p:txBody>
      </p:sp>
      <p:sp>
        <p:nvSpPr>
          <p:cNvPr id="7" name="Slide Number Placeholder 6">
            <a:extLst>
              <a:ext uri="{FF2B5EF4-FFF2-40B4-BE49-F238E27FC236}">
                <a16:creationId xmlns:a16="http://schemas.microsoft.com/office/drawing/2014/main" id="{5BCBB7A8-5199-4C9D-9303-09FEC093CFF5}"/>
              </a:ext>
            </a:extLst>
          </p:cNvPr>
          <p:cNvSpPr>
            <a:spLocks noGrp="1"/>
          </p:cNvSpPr>
          <p:nvPr>
            <p:ph type="sldNum"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74410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646348" y="4912656"/>
            <a:ext cx="10515600" cy="1018155"/>
          </a:xfrm>
          <a:prstGeom prst="rect">
            <a:avLst/>
          </a:prstGeom>
          <a:noFill/>
          <a:ln>
            <a:noFill/>
          </a:ln>
        </p:spPr>
        <p:txBody>
          <a:bodyPr spcFirstLastPara="1" wrap="square" lIns="91433" tIns="45700" rIns="91433" bIns="45700" anchor="b" anchorCtr="0">
            <a:noAutofit/>
          </a:bodyPr>
          <a:lstStyle/>
          <a:p>
            <a:pPr algn="ctr">
              <a:buSzPts val="4100"/>
            </a:pPr>
            <a:br>
              <a:rPr lang="en" sz="5467" dirty="0"/>
            </a:br>
            <a:r>
              <a:rPr lang="en-US" sz="5467" dirty="0"/>
              <a:t>Linking Machine Learning and HPC</a:t>
            </a:r>
            <a:endParaRPr sz="5467" dirty="0"/>
          </a:p>
        </p:txBody>
      </p:sp>
      <p:grpSp>
        <p:nvGrpSpPr>
          <p:cNvPr id="285" name="Google Shape;285;p40"/>
          <p:cNvGrpSpPr/>
          <p:nvPr/>
        </p:nvGrpSpPr>
        <p:grpSpPr>
          <a:xfrm>
            <a:off x="2989768" y="779863"/>
            <a:ext cx="9202233" cy="2438371"/>
            <a:chOff x="1878142" y="136526"/>
            <a:chExt cx="9202233" cy="2438370"/>
          </a:xfrm>
        </p:grpSpPr>
        <p:grpSp>
          <p:nvGrpSpPr>
            <p:cNvPr id="286" name="Google Shape;286;p40"/>
            <p:cNvGrpSpPr/>
            <p:nvPr/>
          </p:nvGrpSpPr>
          <p:grpSpPr>
            <a:xfrm>
              <a:off x="1878142" y="136526"/>
              <a:ext cx="7886700" cy="2438370"/>
              <a:chOff x="1952787" y="200751"/>
              <a:chExt cx="7886700" cy="2438370"/>
            </a:xfrm>
          </p:grpSpPr>
          <p:pic>
            <p:nvPicPr>
              <p:cNvPr id="287" name="Google Shape;287;p40"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288" name="Google Shape;288;p40"/>
              <p:cNvSpPr/>
              <p:nvPr/>
            </p:nvSpPr>
            <p:spPr>
              <a:xfrm>
                <a:off x="3617652" y="2269821"/>
                <a:ext cx="3883500" cy="3693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kern="0">
                    <a:solidFill>
                      <a:srgbClr val="000000"/>
                    </a:solidFill>
                    <a:latin typeface="Calibri"/>
                    <a:ea typeface="Calibri"/>
                    <a:cs typeface="Calibri"/>
                    <a:sym typeface="Calibri"/>
                  </a:rPr>
                  <a:t>http://www.iterativemapreduce.org/</a:t>
                </a:r>
                <a:endParaRPr sz="1467" kern="0">
                  <a:solidFill>
                    <a:srgbClr val="000000"/>
                  </a:solidFill>
                  <a:latin typeface="Arial"/>
                  <a:cs typeface="Arial"/>
                  <a:sym typeface="Arial"/>
                </a:endParaRPr>
              </a:p>
            </p:txBody>
          </p:sp>
        </p:grpSp>
        <p:sp>
          <p:nvSpPr>
            <p:cNvPr id="289" name="Google Shape;289;p40"/>
            <p:cNvSpPr/>
            <p:nvPr/>
          </p:nvSpPr>
          <p:spPr>
            <a:xfrm>
              <a:off x="8813036" y="240758"/>
              <a:ext cx="2267339" cy="1785104"/>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66" b="1" kern="0">
                  <a:solidFill>
                    <a:srgbClr val="1E4E79"/>
                  </a:solidFill>
                  <a:latin typeface="Calibri"/>
                  <a:ea typeface="Calibri"/>
                  <a:cs typeface="Calibri"/>
                  <a:sym typeface="Calibri"/>
                </a:rPr>
                <a:t>2</a:t>
              </a:r>
              <a:endParaRPr sz="1467" kern="0">
                <a:solidFill>
                  <a:srgbClr val="000000"/>
                </a:solidFill>
                <a:latin typeface="Arial"/>
                <a:cs typeface="Arial"/>
                <a:sym typeface="Arial"/>
              </a:endParaRPr>
            </a:p>
          </p:txBody>
        </p:sp>
      </p:grpSp>
      <p:sp>
        <p:nvSpPr>
          <p:cNvPr id="290" name="Google Shape;290;p40"/>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20</a:t>
            </a:fld>
            <a:endParaRPr sz="1467" kern="0"/>
          </a:p>
        </p:txBody>
      </p:sp>
      <p:sp>
        <p:nvSpPr>
          <p:cNvPr id="291" name="Google Shape;291;p40"/>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pic>
        <p:nvPicPr>
          <p:cNvPr id="292" name="Google Shape;292;p40"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556987" y="1"/>
            <a:ext cx="4790745" cy="4790745"/>
          </a:xfrm>
          <a:prstGeom prst="rect">
            <a:avLst/>
          </a:prstGeom>
          <a:noFill/>
          <a:ln>
            <a:noFill/>
          </a:ln>
        </p:spPr>
      </p:pic>
    </p:spTree>
    <p:extLst>
      <p:ext uri="{BB962C8B-B14F-4D97-AF65-F5344CB8AC3E}">
        <p14:creationId xmlns:p14="http://schemas.microsoft.com/office/powerpoint/2010/main" val="96889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994267" y="-8"/>
            <a:ext cx="10515600" cy="1325600"/>
          </a:xfrm>
          <a:prstGeom prst="rect">
            <a:avLst/>
          </a:prstGeom>
        </p:spPr>
        <p:txBody>
          <a:bodyPr spcFirstLastPara="1" wrap="square" lIns="91433" tIns="45700" rIns="91433" bIns="45700" anchor="ctr" anchorCtr="0">
            <a:noAutofit/>
          </a:bodyPr>
          <a:lstStyle/>
          <a:p>
            <a:pPr algn="ctr">
              <a:lnSpc>
                <a:spcPct val="115000"/>
              </a:lnSpc>
              <a:buSzPts val="1100"/>
            </a:pPr>
            <a:r>
              <a:rPr lang="en" sz="4267" dirty="0" err="1">
                <a:latin typeface="Arial"/>
                <a:ea typeface="Arial"/>
                <a:cs typeface="Arial"/>
                <a:sym typeface="Arial"/>
              </a:rPr>
              <a:t>MLforHPC</a:t>
            </a:r>
            <a:r>
              <a:rPr lang="en" sz="4267" dirty="0">
                <a:latin typeface="Arial"/>
                <a:ea typeface="Arial"/>
                <a:cs typeface="Arial"/>
                <a:sym typeface="Arial"/>
              </a:rPr>
              <a:t> and </a:t>
            </a:r>
            <a:r>
              <a:rPr lang="en" sz="4267" dirty="0" err="1">
                <a:latin typeface="Arial"/>
                <a:ea typeface="Arial"/>
                <a:cs typeface="Arial"/>
                <a:sym typeface="Arial"/>
              </a:rPr>
              <a:t>HPCforML</a:t>
            </a:r>
            <a:endParaRPr sz="4267" dirty="0">
              <a:latin typeface="Arial"/>
              <a:ea typeface="Arial"/>
              <a:cs typeface="Arial"/>
              <a:sym typeface="Arial"/>
            </a:endParaRPr>
          </a:p>
        </p:txBody>
      </p:sp>
      <p:sp>
        <p:nvSpPr>
          <p:cNvPr id="372" name="Google Shape;372;p47"/>
          <p:cNvSpPr txBox="1">
            <a:spLocks noGrp="1"/>
          </p:cNvSpPr>
          <p:nvPr>
            <p:ph type="body" idx="1"/>
          </p:nvPr>
        </p:nvSpPr>
        <p:spPr>
          <a:xfrm>
            <a:off x="39467" y="1041000"/>
            <a:ext cx="12106800" cy="4640000"/>
          </a:xfrm>
          <a:prstGeom prst="rect">
            <a:avLst/>
          </a:prstGeom>
        </p:spPr>
        <p:txBody>
          <a:bodyPr spcFirstLastPara="1" wrap="square" lIns="91433" tIns="45700" rIns="91433" bIns="45700" anchor="t" anchorCtr="0">
            <a:noAutofit/>
          </a:bodyPr>
          <a:lstStyle/>
          <a:p>
            <a:pPr marL="101597" indent="0">
              <a:lnSpc>
                <a:spcPct val="115000"/>
              </a:lnSpc>
              <a:spcBef>
                <a:spcPts val="0"/>
              </a:spcBef>
              <a:buSzPts val="2400"/>
              <a:buNone/>
            </a:pPr>
            <a:r>
              <a:rPr lang="en" sz="2400" dirty="0">
                <a:latin typeface="Arial"/>
                <a:ea typeface="Arial"/>
                <a:cs typeface="Arial"/>
                <a:sym typeface="Arial"/>
              </a:rPr>
              <a:t>We distinguish between different interfaces for ML/DL and HPC. </a:t>
            </a:r>
            <a:endParaRPr sz="2400" dirty="0">
              <a:latin typeface="Arial"/>
              <a:ea typeface="Arial"/>
              <a:cs typeface="Arial"/>
              <a:sym typeface="Arial"/>
            </a:endParaRPr>
          </a:p>
          <a:p>
            <a:pPr indent="-507987">
              <a:lnSpc>
                <a:spcPct val="115000"/>
              </a:lnSpc>
              <a:spcBef>
                <a:spcPts val="0"/>
              </a:spcBef>
              <a:buSzPts val="2400"/>
            </a:pPr>
            <a:r>
              <a:rPr lang="en" sz="2400" b="1" dirty="0">
                <a:latin typeface="Arial"/>
                <a:ea typeface="Arial"/>
                <a:cs typeface="Arial"/>
                <a:sym typeface="Arial"/>
              </a:rPr>
              <a:t>HPCforML</a:t>
            </a:r>
            <a:r>
              <a:rPr lang="en" sz="2400" dirty="0">
                <a:latin typeface="Arial"/>
                <a:ea typeface="Arial"/>
                <a:cs typeface="Arial"/>
                <a:sym typeface="Arial"/>
              </a:rPr>
              <a:t>: Using HPC to execute and enhance ML performance, or using HPC simulations to train ML algorithms (theory guided machine learning), which are then used to understand experimental data or simulations.</a:t>
            </a:r>
          </a:p>
          <a:p>
            <a:pPr lvl="1" indent="-507987">
              <a:lnSpc>
                <a:spcPct val="115000"/>
              </a:lnSpc>
              <a:spcBef>
                <a:spcPts val="0"/>
              </a:spcBef>
              <a:buSzPts val="2400"/>
            </a:pPr>
            <a:r>
              <a:rPr lang="en-US" sz="2133" b="1" dirty="0" err="1">
                <a:highlight>
                  <a:srgbClr val="FFFFFF"/>
                </a:highlight>
                <a:latin typeface="Arial"/>
                <a:ea typeface="Arial"/>
                <a:cs typeface="Arial"/>
                <a:sym typeface="Arial"/>
              </a:rPr>
              <a:t>HPCrunsML</a:t>
            </a:r>
            <a:r>
              <a:rPr lang="en-US" sz="2133" b="1" dirty="0">
                <a:highlight>
                  <a:srgbClr val="FFFFFF"/>
                </a:highlight>
                <a:latin typeface="Arial"/>
                <a:ea typeface="Arial"/>
                <a:cs typeface="Arial"/>
                <a:sym typeface="Arial"/>
              </a:rPr>
              <a:t>:</a:t>
            </a:r>
            <a:r>
              <a:rPr lang="en-US" sz="2133" dirty="0">
                <a:highlight>
                  <a:srgbClr val="FFFFFF"/>
                </a:highlight>
                <a:latin typeface="Arial"/>
                <a:ea typeface="Arial"/>
                <a:cs typeface="Arial"/>
                <a:sym typeface="Arial"/>
              </a:rPr>
              <a:t> Using HPC to execute ML with high performance</a:t>
            </a:r>
          </a:p>
          <a:p>
            <a:pPr lvl="1" indent="-507987">
              <a:lnSpc>
                <a:spcPct val="115000"/>
              </a:lnSpc>
              <a:spcBef>
                <a:spcPts val="0"/>
              </a:spcBef>
              <a:buSzPts val="2400"/>
            </a:pPr>
            <a:r>
              <a:rPr lang="en-US" sz="2133" b="1" dirty="0" err="1">
                <a:highlight>
                  <a:srgbClr val="FFFFFF"/>
                </a:highlight>
                <a:latin typeface="Arial"/>
                <a:ea typeface="Arial"/>
                <a:cs typeface="Arial"/>
                <a:sym typeface="Arial"/>
              </a:rPr>
              <a:t>SimulationTrainedML</a:t>
            </a:r>
            <a:r>
              <a:rPr lang="en-US" sz="2133" b="1" dirty="0">
                <a:highlight>
                  <a:srgbClr val="FFFFFF"/>
                </a:highlight>
                <a:latin typeface="Arial"/>
                <a:ea typeface="Arial"/>
                <a:cs typeface="Arial"/>
                <a:sym typeface="Arial"/>
              </a:rPr>
              <a:t>:</a:t>
            </a:r>
            <a:r>
              <a:rPr lang="en-US" sz="2133" dirty="0">
                <a:highlight>
                  <a:srgbClr val="FFFFFF"/>
                </a:highlight>
                <a:latin typeface="Arial"/>
                <a:ea typeface="Arial"/>
                <a:cs typeface="Arial"/>
                <a:sym typeface="Arial"/>
              </a:rPr>
              <a:t> Using HPC simulations to train ML algorithms, which are then used to understand experimental data or simulations.</a:t>
            </a:r>
            <a:endParaRPr sz="2133" dirty="0">
              <a:latin typeface="Arial"/>
              <a:ea typeface="Arial"/>
              <a:cs typeface="Arial"/>
              <a:sym typeface="Arial"/>
            </a:endParaRPr>
          </a:p>
          <a:p>
            <a:pPr indent="-507987">
              <a:lnSpc>
                <a:spcPct val="115000"/>
              </a:lnSpc>
              <a:spcBef>
                <a:spcPts val="0"/>
              </a:spcBef>
              <a:buSzPts val="2400"/>
            </a:pPr>
            <a:r>
              <a:rPr lang="en" sz="2400" b="1" dirty="0">
                <a:latin typeface="Arial"/>
                <a:ea typeface="Arial"/>
                <a:cs typeface="Arial"/>
                <a:sym typeface="Arial"/>
              </a:rPr>
              <a:t>MLforHPC</a:t>
            </a:r>
            <a:r>
              <a:rPr lang="en" sz="2400" dirty="0">
                <a:latin typeface="Arial"/>
                <a:ea typeface="Arial"/>
                <a:cs typeface="Arial"/>
                <a:sym typeface="Arial"/>
              </a:rPr>
              <a:t>: Using ML to enhance HPC applications and systems</a:t>
            </a:r>
          </a:p>
          <a:p>
            <a:pPr lvl="1" indent="-457189">
              <a:lnSpc>
                <a:spcPct val="115000"/>
              </a:lnSpc>
              <a:spcBef>
                <a:spcPts val="0"/>
              </a:spcBef>
              <a:buSzPts val="1800"/>
            </a:pPr>
            <a:r>
              <a:rPr lang="en-US" sz="1867" b="1" dirty="0" err="1">
                <a:highlight>
                  <a:srgbClr val="FFFFFF"/>
                </a:highlight>
                <a:latin typeface="Arial"/>
                <a:ea typeface="Arial"/>
                <a:cs typeface="Arial"/>
                <a:sym typeface="Arial"/>
              </a:rPr>
              <a:t>MLautotuning</a:t>
            </a:r>
            <a:r>
              <a:rPr lang="en-US" sz="1867" b="1" dirty="0">
                <a:highlight>
                  <a:srgbClr val="FFFFFF"/>
                </a:highlight>
                <a:latin typeface="Arial"/>
                <a:ea typeface="Arial"/>
                <a:cs typeface="Arial"/>
                <a:sym typeface="Arial"/>
              </a:rPr>
              <a:t>: </a:t>
            </a:r>
            <a:r>
              <a:rPr lang="en-US" sz="1867" dirty="0">
                <a:highlight>
                  <a:srgbClr val="FFFFFF"/>
                </a:highlight>
                <a:latin typeface="Arial"/>
                <a:ea typeface="Arial"/>
                <a:cs typeface="Arial"/>
                <a:sym typeface="Arial"/>
              </a:rPr>
              <a:t>Using ML to configure (</a:t>
            </a:r>
            <a:r>
              <a:rPr lang="en-US" sz="1867" dirty="0" err="1">
                <a:highlight>
                  <a:srgbClr val="FFFFFF"/>
                </a:highlight>
                <a:latin typeface="Arial"/>
                <a:ea typeface="Arial"/>
                <a:cs typeface="Arial"/>
                <a:sym typeface="Arial"/>
              </a:rPr>
              <a:t>autotune</a:t>
            </a:r>
            <a:r>
              <a:rPr lang="en-US" sz="1867" dirty="0">
                <a:highlight>
                  <a:srgbClr val="FFFFFF"/>
                </a:highlight>
                <a:latin typeface="Arial"/>
                <a:ea typeface="Arial"/>
                <a:cs typeface="Arial"/>
                <a:sym typeface="Arial"/>
              </a:rPr>
              <a:t>) ML or HPC simulations.</a:t>
            </a:r>
          </a:p>
          <a:p>
            <a:pPr lvl="1" indent="-457189">
              <a:lnSpc>
                <a:spcPct val="115000"/>
              </a:lnSpc>
              <a:spcBef>
                <a:spcPts val="0"/>
              </a:spcBef>
              <a:buSzPts val="1800"/>
            </a:pPr>
            <a:r>
              <a:rPr lang="en-US" sz="1867" b="1" dirty="0" err="1">
                <a:highlight>
                  <a:srgbClr val="FFFFFF"/>
                </a:highlight>
                <a:latin typeface="Arial"/>
                <a:ea typeface="Arial"/>
                <a:cs typeface="Arial"/>
                <a:sym typeface="Arial"/>
              </a:rPr>
              <a:t>MLafterHPC</a:t>
            </a:r>
            <a:r>
              <a:rPr lang="en-US" sz="1867" b="1" dirty="0">
                <a:highlight>
                  <a:srgbClr val="FFFFFF"/>
                </a:highlight>
                <a:latin typeface="Arial"/>
                <a:ea typeface="Arial"/>
                <a:cs typeface="Arial"/>
                <a:sym typeface="Arial"/>
              </a:rPr>
              <a:t>: </a:t>
            </a:r>
            <a:r>
              <a:rPr lang="en-US" sz="1867" dirty="0">
                <a:highlight>
                  <a:srgbClr val="FFFFFF"/>
                </a:highlight>
                <a:latin typeface="Arial"/>
                <a:ea typeface="Arial"/>
                <a:cs typeface="Arial"/>
                <a:sym typeface="Arial"/>
              </a:rPr>
              <a:t>ML analyzing results of HPC, e.g., trajectory analysis in biomolecular simulations</a:t>
            </a:r>
          </a:p>
          <a:p>
            <a:pPr lvl="1" indent="-457189">
              <a:lnSpc>
                <a:spcPct val="115000"/>
              </a:lnSpc>
              <a:spcBef>
                <a:spcPts val="0"/>
              </a:spcBef>
              <a:buSzPts val="1800"/>
            </a:pPr>
            <a:r>
              <a:rPr lang="en-US" sz="1867" b="1" dirty="0" err="1">
                <a:highlight>
                  <a:srgbClr val="FFFFFF"/>
                </a:highlight>
                <a:latin typeface="Arial"/>
                <a:ea typeface="Arial"/>
                <a:cs typeface="Arial"/>
                <a:sym typeface="Arial"/>
              </a:rPr>
              <a:t>MLaroundHPC</a:t>
            </a:r>
            <a:r>
              <a:rPr lang="en-US" sz="1867" b="1" dirty="0">
                <a:highlight>
                  <a:srgbClr val="FFFFFF"/>
                </a:highlight>
                <a:latin typeface="Arial"/>
                <a:ea typeface="Arial"/>
                <a:cs typeface="Arial"/>
                <a:sym typeface="Arial"/>
              </a:rPr>
              <a:t>: </a:t>
            </a:r>
            <a:r>
              <a:rPr lang="en-US" sz="1867" dirty="0">
                <a:highlight>
                  <a:srgbClr val="FFFFFF"/>
                </a:highlight>
                <a:latin typeface="Arial"/>
                <a:ea typeface="Arial"/>
                <a:cs typeface="Arial"/>
                <a:sym typeface="Arial"/>
              </a:rPr>
              <a:t>Using ML to learn from simulations and produce learned surrogates for the simulations. The same ML wrapper can also learn configurations as well as results</a:t>
            </a:r>
          </a:p>
          <a:p>
            <a:pPr lvl="1" indent="-397923">
              <a:lnSpc>
                <a:spcPct val="115000"/>
              </a:lnSpc>
              <a:spcBef>
                <a:spcPts val="0"/>
              </a:spcBef>
              <a:buSzPts val="1100"/>
            </a:pPr>
            <a:r>
              <a:rPr lang="en-US" sz="1867" b="1" dirty="0" err="1">
                <a:highlight>
                  <a:srgbClr val="FFFFFF"/>
                </a:highlight>
                <a:latin typeface="Arial"/>
                <a:ea typeface="Arial"/>
                <a:cs typeface="Arial"/>
                <a:sym typeface="Arial"/>
              </a:rPr>
              <a:t>MLControl</a:t>
            </a:r>
            <a:r>
              <a:rPr lang="en-US" sz="1867" b="1" dirty="0">
                <a:highlight>
                  <a:srgbClr val="FFFFFF"/>
                </a:highlight>
                <a:latin typeface="Arial"/>
                <a:ea typeface="Arial"/>
                <a:cs typeface="Arial"/>
                <a:sym typeface="Arial"/>
              </a:rPr>
              <a:t>: </a:t>
            </a:r>
            <a:r>
              <a:rPr lang="en-US" sz="1867" dirty="0">
                <a:highlight>
                  <a:srgbClr val="FFFFFF"/>
                </a:highlight>
                <a:latin typeface="Arial"/>
                <a:ea typeface="Arial"/>
                <a:cs typeface="Arial"/>
                <a:sym typeface="Arial"/>
              </a:rPr>
              <a:t>Using simulations (with HPC) in control of experiments and in objective driven computational campaigns, where simulation surrogates allow real-time </a:t>
            </a:r>
            <a:r>
              <a:rPr lang="en-US" sz="1867">
                <a:highlight>
                  <a:srgbClr val="FFFFFF"/>
                </a:highlight>
                <a:latin typeface="Arial"/>
                <a:ea typeface="Arial"/>
                <a:cs typeface="Arial"/>
                <a:sym typeface="Arial"/>
              </a:rPr>
              <a:t>predictions.</a:t>
            </a:r>
            <a:br>
              <a:rPr lang="en" sz="2133" dirty="0">
                <a:latin typeface="Arial"/>
                <a:ea typeface="Arial"/>
                <a:cs typeface="Arial"/>
                <a:sym typeface="Arial"/>
              </a:rPr>
            </a:br>
            <a:endParaRPr sz="2133" dirty="0">
              <a:latin typeface="Arial"/>
              <a:ea typeface="Arial"/>
              <a:cs typeface="Arial"/>
              <a:sym typeface="Arial"/>
            </a:endParaRPr>
          </a:p>
          <a:p>
            <a:pPr marL="0" indent="0">
              <a:buNone/>
            </a:pPr>
            <a:endParaRPr sz="2933" dirty="0">
              <a:latin typeface="Arial"/>
              <a:ea typeface="Arial"/>
              <a:cs typeface="Arial"/>
              <a:sym typeface="Arial"/>
            </a:endParaRPr>
          </a:p>
        </p:txBody>
      </p:sp>
      <p:sp>
        <p:nvSpPr>
          <p:cNvPr id="2" name="Date Placeholder 1">
            <a:extLst>
              <a:ext uri="{FF2B5EF4-FFF2-40B4-BE49-F238E27FC236}">
                <a16:creationId xmlns:a16="http://schemas.microsoft.com/office/drawing/2014/main" id="{59F3AA69-0A17-4892-8EAE-56338CB8A816}"/>
              </a:ext>
            </a:extLst>
          </p:cNvPr>
          <p:cNvSpPr>
            <a:spLocks noGrp="1"/>
          </p:cNvSpPr>
          <p:nvPr>
            <p:ph type="dt" idx="10"/>
          </p:nvPr>
        </p:nvSpPr>
        <p:spPr/>
        <p:txBody>
          <a:bodyPr/>
          <a:lstStyle/>
          <a:p>
            <a:pPr defTabSz="1219170">
              <a:buClr>
                <a:srgbClr val="000000"/>
              </a:buClr>
            </a:pPr>
            <a:r>
              <a:rPr lang="en-US" kern="0"/>
              <a:t>2/13/2019</a:t>
            </a:r>
          </a:p>
        </p:txBody>
      </p:sp>
      <p:sp>
        <p:nvSpPr>
          <p:cNvPr id="3" name="Slide Number Placeholder 2">
            <a:extLst>
              <a:ext uri="{FF2B5EF4-FFF2-40B4-BE49-F238E27FC236}">
                <a16:creationId xmlns:a16="http://schemas.microsoft.com/office/drawing/2014/main" id="{BC0BBEB2-7941-4420-9C07-A1E17D854BBA}"/>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21</a:t>
            </a:fld>
            <a:endParaRPr lang="en" ker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0" y="50843"/>
            <a:ext cx="12192000" cy="1814084"/>
          </a:xfrm>
        </p:spPr>
        <p:txBody>
          <a:bodyPr/>
          <a:lstStyle/>
          <a:p>
            <a:r>
              <a:rPr lang="en-US" b="1" dirty="0" err="1"/>
              <a:t>MLAutotuned</a:t>
            </a:r>
            <a:r>
              <a:rPr lang="en-US" b="1" dirty="0"/>
              <a:t> HPC. </a:t>
            </a:r>
            <a:r>
              <a:rPr lang="en-US" sz="3200" dirty="0"/>
              <a:t>Machine Learning for Parameter Auto-tuning in Molecular Dynamics Simulations: Efficient Dynamics of Ions near Polarizable Nanoparticles</a:t>
            </a:r>
          </a:p>
        </p:txBody>
      </p:sp>
      <p:pic>
        <p:nvPicPr>
          <p:cNvPr id="8" name="Picture 7" descr="channel.jpg">
            <a:extLst>
              <a:ext uri="{FF2B5EF4-FFF2-40B4-BE49-F238E27FC236}">
                <a16:creationId xmlns:a16="http://schemas.microsoft.com/office/drawing/2014/main" id="{E5A622EB-D124-434C-879A-175AFA44F141}"/>
              </a:ext>
            </a:extLst>
          </p:cNvPr>
          <p:cNvPicPr>
            <a:picLocks noChangeAspect="1"/>
          </p:cNvPicPr>
          <p:nvPr/>
        </p:nvPicPr>
        <p:blipFill>
          <a:blip r:embed="rId2" cstate="print"/>
          <a:stretch>
            <a:fillRect/>
          </a:stretch>
        </p:blipFill>
        <p:spPr>
          <a:xfrm>
            <a:off x="333592" y="3133077"/>
            <a:ext cx="3936403" cy="2791112"/>
          </a:xfrm>
          <a:prstGeom prst="rect">
            <a:avLst/>
          </a:prstGeom>
        </p:spPr>
      </p:pic>
      <p:sp>
        <p:nvSpPr>
          <p:cNvPr id="3" name="TextBox 2">
            <a:extLst>
              <a:ext uri="{FF2B5EF4-FFF2-40B4-BE49-F238E27FC236}">
                <a16:creationId xmlns:a16="http://schemas.microsoft.com/office/drawing/2014/main" id="{2086D43D-21EC-4255-A68A-F23FA6DB164E}"/>
              </a:ext>
            </a:extLst>
          </p:cNvPr>
          <p:cNvSpPr txBox="1"/>
          <p:nvPr/>
        </p:nvSpPr>
        <p:spPr>
          <a:xfrm>
            <a:off x="207219" y="1786464"/>
            <a:ext cx="5307443" cy="913199"/>
          </a:xfrm>
          <a:prstGeom prst="rect">
            <a:avLst/>
          </a:prstGeom>
          <a:noFill/>
        </p:spPr>
        <p:txBody>
          <a:bodyPr wrap="square" rtlCol="0">
            <a:spAutoFit/>
          </a:bodyPr>
          <a:lstStyle/>
          <a:p>
            <a:pPr defTabSz="1219170">
              <a:buClr>
                <a:srgbClr val="000000"/>
              </a:buClr>
            </a:pPr>
            <a:r>
              <a:rPr lang="en-US" sz="2667" kern="0" dirty="0">
                <a:solidFill>
                  <a:srgbClr val="000000"/>
                </a:solidFill>
                <a:latin typeface="Arial"/>
                <a:cs typeface="Arial"/>
                <a:sym typeface="Arial"/>
              </a:rPr>
              <a:t>JCS </a:t>
            </a:r>
            <a:r>
              <a:rPr lang="en-US" sz="2667" kern="0" dirty="0" err="1">
                <a:solidFill>
                  <a:srgbClr val="000000"/>
                </a:solidFill>
                <a:latin typeface="Arial"/>
                <a:cs typeface="Arial"/>
                <a:sym typeface="Arial"/>
              </a:rPr>
              <a:t>Kadupitiya</a:t>
            </a:r>
            <a:r>
              <a:rPr lang="en-US" sz="2667" kern="0" dirty="0">
                <a:solidFill>
                  <a:srgbClr val="000000"/>
                </a:solidFill>
                <a:latin typeface="Arial"/>
                <a:cs typeface="Arial"/>
                <a:sym typeface="Arial"/>
              </a:rPr>
              <a:t>, Geoffrey Fox, </a:t>
            </a:r>
            <a:br>
              <a:rPr lang="en-US" sz="2667" kern="0" dirty="0">
                <a:solidFill>
                  <a:srgbClr val="000000"/>
                </a:solidFill>
                <a:latin typeface="Arial"/>
                <a:cs typeface="Arial"/>
                <a:sym typeface="Arial"/>
              </a:rPr>
            </a:br>
            <a:r>
              <a:rPr lang="en-US" sz="2667" kern="0" dirty="0">
                <a:solidFill>
                  <a:srgbClr val="000000"/>
                </a:solidFill>
                <a:latin typeface="Arial"/>
                <a:cs typeface="Arial"/>
                <a:sym typeface="Arial"/>
              </a:rPr>
              <a:t>Vikram </a:t>
            </a:r>
            <a:r>
              <a:rPr lang="en-US" sz="2667" kern="0" dirty="0" err="1">
                <a:solidFill>
                  <a:srgbClr val="000000"/>
                </a:solidFill>
                <a:latin typeface="Arial"/>
                <a:cs typeface="Arial"/>
                <a:sym typeface="Arial"/>
              </a:rPr>
              <a:t>Jadhao</a:t>
            </a:r>
            <a:endParaRPr lang="en-US" sz="2667" kern="0" dirty="0">
              <a:solidFill>
                <a:srgbClr val="000000"/>
              </a:solidFill>
              <a:latin typeface="Arial"/>
              <a:cs typeface="Arial"/>
              <a:sym typeface="Arial"/>
            </a:endParaRPr>
          </a:p>
        </p:txBody>
      </p:sp>
      <p:sp>
        <p:nvSpPr>
          <p:cNvPr id="4" name="Rectangle 3">
            <a:extLst>
              <a:ext uri="{FF2B5EF4-FFF2-40B4-BE49-F238E27FC236}">
                <a16:creationId xmlns:a16="http://schemas.microsoft.com/office/drawing/2014/main" id="{0F097486-2C37-DD4E-B724-C726EAC58526}"/>
              </a:ext>
            </a:extLst>
          </p:cNvPr>
          <p:cNvSpPr/>
          <p:nvPr/>
        </p:nvSpPr>
        <p:spPr>
          <a:xfrm>
            <a:off x="5687764" y="1511734"/>
            <a:ext cx="6096000" cy="1816266"/>
          </a:xfrm>
          <a:prstGeom prst="rect">
            <a:avLst/>
          </a:prstGeom>
        </p:spPr>
        <p:txBody>
          <a:bodyPr wrap="square">
            <a:spAutoFit/>
          </a:bodyPr>
          <a:lstStyle/>
          <a:p>
            <a:pPr defTabSz="1219170">
              <a:buClr>
                <a:srgbClr val="000000"/>
              </a:buClr>
            </a:pPr>
            <a:r>
              <a:rPr lang="en-US" sz="1867" b="1" kern="0" dirty="0">
                <a:solidFill>
                  <a:srgbClr val="000000"/>
                </a:solidFill>
                <a:latin typeface="Arial"/>
                <a:cs typeface="Arial"/>
                <a:sym typeface="Arial"/>
              </a:rPr>
              <a:t>Integration of machine learning (ML) methods for parameter prediction for MD simulations by demonstrating how they were realized in MD simulations of ions near polarizable NPs.</a:t>
            </a:r>
          </a:p>
          <a:p>
            <a:pPr defTabSz="1219170">
              <a:buClr>
                <a:srgbClr val="000000"/>
              </a:buClr>
            </a:pPr>
            <a:endParaRPr lang="en-US" sz="1867" b="1" kern="0" dirty="0">
              <a:solidFill>
                <a:srgbClr val="000000"/>
              </a:solidFill>
              <a:latin typeface="Arial"/>
              <a:cs typeface="Arial"/>
              <a:sym typeface="Arial"/>
            </a:endParaRPr>
          </a:p>
          <a:p>
            <a:pPr defTabSz="1219170">
              <a:buClr>
                <a:srgbClr val="000000"/>
              </a:buClr>
            </a:pPr>
            <a:r>
              <a:rPr lang="en-US" sz="1867" b="1" kern="0" dirty="0">
                <a:solidFill>
                  <a:srgbClr val="000000"/>
                </a:solidFill>
                <a:latin typeface="Arial"/>
                <a:cs typeface="Arial"/>
                <a:sym typeface="Arial"/>
              </a:rPr>
              <a:t>Note ML used at start and end of simulation blocks</a:t>
            </a:r>
            <a:endParaRPr lang="en-US" sz="1867" kern="0" dirty="0">
              <a:solidFill>
                <a:srgbClr val="000000"/>
              </a:solidFill>
              <a:latin typeface="Arial"/>
              <a:cs typeface="Arial"/>
              <a:sym typeface="Arial"/>
            </a:endParaRPr>
          </a:p>
        </p:txBody>
      </p:sp>
      <p:grpSp>
        <p:nvGrpSpPr>
          <p:cNvPr id="47" name="Group 46">
            <a:extLst>
              <a:ext uri="{FF2B5EF4-FFF2-40B4-BE49-F238E27FC236}">
                <a16:creationId xmlns:a16="http://schemas.microsoft.com/office/drawing/2014/main" id="{DEE734F6-80C6-429B-BB53-6036EB3BD51D}"/>
              </a:ext>
            </a:extLst>
          </p:cNvPr>
          <p:cNvGrpSpPr/>
          <p:nvPr/>
        </p:nvGrpSpPr>
        <p:grpSpPr>
          <a:xfrm>
            <a:off x="4447792" y="3594259"/>
            <a:ext cx="7410616" cy="2450051"/>
            <a:chOff x="723571" y="2686576"/>
            <a:chExt cx="5557962" cy="1837538"/>
          </a:xfrm>
        </p:grpSpPr>
        <p:sp>
          <p:nvSpPr>
            <p:cNvPr id="48" name="Rectangle 47">
              <a:extLst>
                <a:ext uri="{FF2B5EF4-FFF2-40B4-BE49-F238E27FC236}">
                  <a16:creationId xmlns:a16="http://schemas.microsoft.com/office/drawing/2014/main" id="{A1B231DD-F812-440A-9254-91503D735A5B}"/>
                </a:ext>
              </a:extLst>
            </p:cNvPr>
            <p:cNvSpPr/>
            <p:nvPr/>
          </p:nvSpPr>
          <p:spPr>
            <a:xfrm>
              <a:off x="2654420" y="3645644"/>
              <a:ext cx="647573" cy="18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1067" kern="0" dirty="0">
                  <a:solidFill>
                    <a:srgbClr val="FFFFFF"/>
                  </a:solidFill>
                  <a:latin typeface="Arial"/>
                  <a:sym typeface="Arial"/>
                </a:rPr>
                <a:t>Testing</a:t>
              </a:r>
            </a:p>
          </p:txBody>
        </p:sp>
        <p:sp>
          <p:nvSpPr>
            <p:cNvPr id="49" name="Rectangle 48">
              <a:extLst>
                <a:ext uri="{FF2B5EF4-FFF2-40B4-BE49-F238E27FC236}">
                  <a16:creationId xmlns:a16="http://schemas.microsoft.com/office/drawing/2014/main" id="{87A7E780-604C-4F5B-9A25-65C083002E09}"/>
                </a:ext>
              </a:extLst>
            </p:cNvPr>
            <p:cNvSpPr/>
            <p:nvPr/>
          </p:nvSpPr>
          <p:spPr>
            <a:xfrm>
              <a:off x="2611725" y="3944671"/>
              <a:ext cx="704502" cy="18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1067" kern="0" dirty="0">
                  <a:solidFill>
                    <a:srgbClr val="FFFFFF"/>
                  </a:solidFill>
                  <a:latin typeface="Arial"/>
                  <a:sym typeface="Arial"/>
                </a:rPr>
                <a:t>Training</a:t>
              </a:r>
            </a:p>
          </p:txBody>
        </p:sp>
        <p:sp>
          <p:nvSpPr>
            <p:cNvPr id="50" name="Rectangle 49">
              <a:extLst>
                <a:ext uri="{FF2B5EF4-FFF2-40B4-BE49-F238E27FC236}">
                  <a16:creationId xmlns:a16="http://schemas.microsoft.com/office/drawing/2014/main" id="{F773B37B-E363-4D4F-9A07-EDACF45EC59C}"/>
                </a:ext>
              </a:extLst>
            </p:cNvPr>
            <p:cNvSpPr/>
            <p:nvPr/>
          </p:nvSpPr>
          <p:spPr>
            <a:xfrm>
              <a:off x="2597492" y="3097542"/>
              <a:ext cx="704502" cy="18522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1067" kern="0" dirty="0">
                  <a:solidFill>
                    <a:srgbClr val="FFFFFF"/>
                  </a:solidFill>
                  <a:latin typeface="Arial"/>
                  <a:sym typeface="Arial"/>
                </a:rPr>
                <a:t>Inference I</a:t>
              </a:r>
            </a:p>
          </p:txBody>
        </p:sp>
        <p:sp>
          <p:nvSpPr>
            <p:cNvPr id="51" name="Rectangle 50">
              <a:extLst>
                <a:ext uri="{FF2B5EF4-FFF2-40B4-BE49-F238E27FC236}">
                  <a16:creationId xmlns:a16="http://schemas.microsoft.com/office/drawing/2014/main" id="{2A715586-5FBF-4DB3-B80E-0A1731C75B20}"/>
                </a:ext>
              </a:extLst>
            </p:cNvPr>
            <p:cNvSpPr/>
            <p:nvPr/>
          </p:nvSpPr>
          <p:spPr>
            <a:xfrm>
              <a:off x="2625956" y="3372571"/>
              <a:ext cx="704502" cy="18522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1067" kern="0" dirty="0">
                  <a:solidFill>
                    <a:srgbClr val="FFFFFF"/>
                  </a:solidFill>
                  <a:latin typeface="Arial"/>
                  <a:sym typeface="Arial"/>
                </a:rPr>
                <a:t>Inference II</a:t>
              </a:r>
            </a:p>
          </p:txBody>
        </p:sp>
        <p:grpSp>
          <p:nvGrpSpPr>
            <p:cNvPr id="52" name="Group 51">
              <a:extLst>
                <a:ext uri="{FF2B5EF4-FFF2-40B4-BE49-F238E27FC236}">
                  <a16:creationId xmlns:a16="http://schemas.microsoft.com/office/drawing/2014/main" id="{7DA94B01-E112-46D9-84FB-35ADECA74CE5}"/>
                </a:ext>
              </a:extLst>
            </p:cNvPr>
            <p:cNvGrpSpPr/>
            <p:nvPr/>
          </p:nvGrpSpPr>
          <p:grpSpPr>
            <a:xfrm>
              <a:off x="723571" y="2686576"/>
              <a:ext cx="5557962" cy="1837538"/>
              <a:chOff x="0" y="1630386"/>
              <a:chExt cx="7795062" cy="2893727"/>
            </a:xfrm>
          </p:grpSpPr>
          <p:pic>
            <p:nvPicPr>
              <p:cNvPr id="53" name="Picture 52">
                <a:extLst>
                  <a:ext uri="{FF2B5EF4-FFF2-40B4-BE49-F238E27FC236}">
                    <a16:creationId xmlns:a16="http://schemas.microsoft.com/office/drawing/2014/main" id="{47492987-5190-4E4F-AF01-105092E7886E}"/>
                  </a:ext>
                </a:extLst>
              </p:cNvPr>
              <p:cNvPicPr>
                <a:picLocks noChangeAspect="1"/>
              </p:cNvPicPr>
              <p:nvPr/>
            </p:nvPicPr>
            <p:blipFill>
              <a:blip r:embed="rId3"/>
              <a:stretch>
                <a:fillRect/>
              </a:stretch>
            </p:blipFill>
            <p:spPr>
              <a:xfrm>
                <a:off x="0" y="1630386"/>
                <a:ext cx="7795062" cy="2893727"/>
              </a:xfrm>
              <a:prstGeom prst="rect">
                <a:avLst/>
              </a:prstGeom>
            </p:spPr>
          </p:pic>
          <p:sp>
            <p:nvSpPr>
              <p:cNvPr id="54" name="Rectangle 53">
                <a:extLst>
                  <a:ext uri="{FF2B5EF4-FFF2-40B4-BE49-F238E27FC236}">
                    <a16:creationId xmlns:a16="http://schemas.microsoft.com/office/drawing/2014/main" id="{01D3E184-9B9F-4681-9DE6-BD02D037935C}"/>
                  </a:ext>
                </a:extLst>
              </p:cNvPr>
              <p:cNvSpPr/>
              <p:nvPr/>
            </p:nvSpPr>
            <p:spPr>
              <a:xfrm>
                <a:off x="1524698" y="2079030"/>
                <a:ext cx="1119499" cy="6425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rgbClr val="000000"/>
                    </a:solidFill>
                    <a:latin typeface="Arial"/>
                    <a:sym typeface="Arial"/>
                  </a:rPr>
                  <a:t>ML-Based Simulation Configuration</a:t>
                </a:r>
              </a:p>
            </p:txBody>
          </p:sp>
          <p:sp>
            <p:nvSpPr>
              <p:cNvPr id="55" name="Rectangle 54">
                <a:extLst>
                  <a:ext uri="{FF2B5EF4-FFF2-40B4-BE49-F238E27FC236}">
                    <a16:creationId xmlns:a16="http://schemas.microsoft.com/office/drawing/2014/main" id="{3A049B7E-CE92-430D-AE9D-BD3F0E87499F}"/>
                  </a:ext>
                </a:extLst>
              </p:cNvPr>
              <p:cNvSpPr/>
              <p:nvPr/>
            </p:nvSpPr>
            <p:spPr>
              <a:xfrm>
                <a:off x="1657884" y="384560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56" name="Rectangle 55">
                <a:extLst>
                  <a:ext uri="{FF2B5EF4-FFF2-40B4-BE49-F238E27FC236}">
                    <a16:creationId xmlns:a16="http://schemas.microsoft.com/office/drawing/2014/main" id="{05FED94E-2BAB-46DE-A1FD-2367E17F2604}"/>
                  </a:ext>
                </a:extLst>
              </p:cNvPr>
              <p:cNvSpPr/>
              <p:nvPr/>
            </p:nvSpPr>
            <p:spPr>
              <a:xfrm>
                <a:off x="1674249" y="3456477"/>
                <a:ext cx="777667" cy="22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rgbClr val="FFFFFF"/>
                    </a:solidFill>
                    <a:latin typeface="Arial"/>
                    <a:sym typeface="Arial"/>
                  </a:rPr>
                  <a:t>Testing</a:t>
                </a:r>
              </a:p>
            </p:txBody>
          </p:sp>
          <p:sp>
            <p:nvSpPr>
              <p:cNvPr id="57" name="Rectangle 56">
                <a:extLst>
                  <a:ext uri="{FF2B5EF4-FFF2-40B4-BE49-F238E27FC236}">
                    <a16:creationId xmlns:a16="http://schemas.microsoft.com/office/drawing/2014/main" id="{E119CCD5-BCF4-4F7C-9C09-E29F06DCFC10}"/>
                  </a:ext>
                </a:extLst>
              </p:cNvPr>
              <p:cNvSpPr/>
              <p:nvPr/>
            </p:nvSpPr>
            <p:spPr>
              <a:xfrm>
                <a:off x="1622976" y="3824157"/>
                <a:ext cx="846032" cy="22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rgbClr val="FFFFFF"/>
                    </a:solidFill>
                    <a:latin typeface="Arial"/>
                    <a:sym typeface="Arial"/>
                  </a:rPr>
                  <a:t>Training</a:t>
                </a:r>
              </a:p>
            </p:txBody>
          </p:sp>
          <p:sp>
            <p:nvSpPr>
              <p:cNvPr id="58" name="Rectangle 57">
                <a:extLst>
                  <a:ext uri="{FF2B5EF4-FFF2-40B4-BE49-F238E27FC236}">
                    <a16:creationId xmlns:a16="http://schemas.microsoft.com/office/drawing/2014/main" id="{D7994D39-B279-49B6-9EFA-89EA25E9FEA5}"/>
                  </a:ext>
                </a:extLst>
              </p:cNvPr>
              <p:cNvSpPr/>
              <p:nvPr/>
            </p:nvSpPr>
            <p:spPr>
              <a:xfrm>
                <a:off x="1617035" y="2770014"/>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rgbClr val="FFFFFF"/>
                    </a:solidFill>
                    <a:latin typeface="Arial"/>
                    <a:sym typeface="Arial"/>
                  </a:rPr>
                  <a:t>Inference I</a:t>
                </a:r>
              </a:p>
            </p:txBody>
          </p:sp>
          <p:sp>
            <p:nvSpPr>
              <p:cNvPr id="59" name="Rectangle 58">
                <a:extLst>
                  <a:ext uri="{FF2B5EF4-FFF2-40B4-BE49-F238E27FC236}">
                    <a16:creationId xmlns:a16="http://schemas.microsoft.com/office/drawing/2014/main" id="{FD563063-0B7C-435D-BD4C-275C05F7B0A9}"/>
                  </a:ext>
                </a:extLst>
              </p:cNvPr>
              <p:cNvSpPr/>
              <p:nvPr/>
            </p:nvSpPr>
            <p:spPr>
              <a:xfrm>
                <a:off x="1640065" y="3120709"/>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rgbClr val="FFFFFF"/>
                    </a:solidFill>
                    <a:latin typeface="Arial"/>
                    <a:sym typeface="Arial"/>
                  </a:rPr>
                  <a:t>Inference II</a:t>
                </a:r>
              </a:p>
            </p:txBody>
          </p:sp>
        </p:grpSp>
      </p:grpSp>
    </p:spTree>
    <p:extLst>
      <p:ext uri="{BB962C8B-B14F-4D97-AF65-F5344CB8AC3E}">
        <p14:creationId xmlns:p14="http://schemas.microsoft.com/office/powerpoint/2010/main" val="3057485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415600" y="158203"/>
            <a:ext cx="11360800" cy="943267"/>
          </a:xfrm>
        </p:spPr>
        <p:txBody>
          <a:bodyPr/>
          <a:lstStyle/>
          <a:p>
            <a:r>
              <a:rPr lang="en-US" sz="2400" dirty="0" err="1"/>
              <a:t>MLaroundHPC</a:t>
            </a:r>
            <a:r>
              <a:rPr lang="en-US" sz="2400" dirty="0"/>
              <a:t>: Machine learning for performance enhancement with Surrogates of molecular dynamics simulations</a:t>
            </a:r>
          </a:p>
        </p:txBody>
      </p:sp>
      <p:sp>
        <p:nvSpPr>
          <p:cNvPr id="3" name="Text Placeholder 2">
            <a:extLst>
              <a:ext uri="{FF2B5EF4-FFF2-40B4-BE49-F238E27FC236}">
                <a16:creationId xmlns:a16="http://schemas.microsoft.com/office/drawing/2014/main" id="{7025D0C6-B917-4079-9697-9C30E4140C28}"/>
              </a:ext>
            </a:extLst>
          </p:cNvPr>
          <p:cNvSpPr>
            <a:spLocks noGrp="1"/>
          </p:cNvSpPr>
          <p:nvPr>
            <p:ph type="body" idx="1"/>
          </p:nvPr>
        </p:nvSpPr>
        <p:spPr>
          <a:xfrm>
            <a:off x="7770592" y="544032"/>
            <a:ext cx="4421409" cy="1718499"/>
          </a:xfrm>
        </p:spPr>
        <p:txBody>
          <a:bodyPr/>
          <a:lstStyle/>
          <a:p>
            <a:pPr marL="533387" indent="-380990"/>
            <a:r>
              <a:rPr lang="en-US" sz="2133" dirty="0"/>
              <a:t>We find that an artificial neural network based regression model successfully learns desired features associated with the output ionic density profiles (the contact, mid-point and peak densities) generating predictions for these quantities that are in excellent agreement with the results from explicit molecular dynamics simulations. </a:t>
            </a:r>
          </a:p>
          <a:p>
            <a:pPr marL="533387" indent="-380990"/>
            <a:r>
              <a:rPr lang="en-US" sz="2133" dirty="0"/>
              <a:t>The integration of an ML layer enables real-time and anytime engagement with the simulation framework, thus enhancing the applicability for both research and educational use.</a:t>
            </a:r>
          </a:p>
          <a:p>
            <a:pPr marL="533387" indent="-380990"/>
            <a:r>
              <a:rPr lang="en-US" sz="2133" dirty="0"/>
              <a:t>Deployed on </a:t>
            </a:r>
            <a:r>
              <a:rPr lang="en-US" sz="2133" dirty="0" err="1"/>
              <a:t>nanoHUB</a:t>
            </a:r>
            <a:r>
              <a:rPr lang="en-US" sz="2133" dirty="0"/>
              <a:t> for education</a:t>
            </a:r>
          </a:p>
        </p:txBody>
      </p:sp>
      <p:pic>
        <p:nvPicPr>
          <p:cNvPr id="6" name="Picture 5">
            <a:extLst>
              <a:ext uri="{FF2B5EF4-FFF2-40B4-BE49-F238E27FC236}">
                <a16:creationId xmlns:a16="http://schemas.microsoft.com/office/drawing/2014/main" id="{76AD03BA-1C47-4BFA-B7DB-51D6ABA411AB}"/>
              </a:ext>
            </a:extLst>
          </p:cNvPr>
          <p:cNvPicPr>
            <a:picLocks noChangeAspect="1"/>
          </p:cNvPicPr>
          <p:nvPr/>
        </p:nvPicPr>
        <p:blipFill>
          <a:blip r:embed="rId2"/>
          <a:stretch>
            <a:fillRect/>
          </a:stretch>
        </p:blipFill>
        <p:spPr>
          <a:xfrm>
            <a:off x="214968" y="1101469"/>
            <a:ext cx="4367928" cy="2322123"/>
          </a:xfrm>
          <a:prstGeom prst="rect">
            <a:avLst/>
          </a:prstGeom>
        </p:spPr>
      </p:pic>
      <p:pic>
        <p:nvPicPr>
          <p:cNvPr id="8" name="Picture 7">
            <a:extLst>
              <a:ext uri="{FF2B5EF4-FFF2-40B4-BE49-F238E27FC236}">
                <a16:creationId xmlns:a16="http://schemas.microsoft.com/office/drawing/2014/main" id="{69119078-969E-FA49-A235-3D70334D24EC}"/>
              </a:ext>
            </a:extLst>
          </p:cNvPr>
          <p:cNvPicPr>
            <a:picLocks noChangeAspect="1"/>
          </p:cNvPicPr>
          <p:nvPr/>
        </p:nvPicPr>
        <p:blipFill rotWithShape="1">
          <a:blip r:embed="rId3"/>
          <a:srcRect l="-1509" t="-1023" r="1509" b="30069"/>
          <a:stretch/>
        </p:blipFill>
        <p:spPr>
          <a:xfrm>
            <a:off x="4582897" y="1065245"/>
            <a:ext cx="3607943" cy="2459217"/>
          </a:xfrm>
          <a:prstGeom prst="rect">
            <a:avLst/>
          </a:prstGeom>
        </p:spPr>
      </p:pic>
      <p:grpSp>
        <p:nvGrpSpPr>
          <p:cNvPr id="9" name="Group 8">
            <a:extLst>
              <a:ext uri="{FF2B5EF4-FFF2-40B4-BE49-F238E27FC236}">
                <a16:creationId xmlns:a16="http://schemas.microsoft.com/office/drawing/2014/main" id="{460421E1-0370-4A41-B867-DAE1422C4626}"/>
              </a:ext>
            </a:extLst>
          </p:cNvPr>
          <p:cNvGrpSpPr/>
          <p:nvPr/>
        </p:nvGrpSpPr>
        <p:grpSpPr>
          <a:xfrm>
            <a:off x="0" y="3868732"/>
            <a:ext cx="7993709" cy="2352296"/>
            <a:chOff x="196690" y="1128045"/>
            <a:chExt cx="8947310" cy="3315768"/>
          </a:xfrm>
        </p:grpSpPr>
        <p:pic>
          <p:nvPicPr>
            <p:cNvPr id="10" name="Picture 9">
              <a:extLst>
                <a:ext uri="{FF2B5EF4-FFF2-40B4-BE49-F238E27FC236}">
                  <a16:creationId xmlns:a16="http://schemas.microsoft.com/office/drawing/2014/main" id="{317B9B04-0265-4BA2-A600-0B935AC61FDD}"/>
                </a:ext>
              </a:extLst>
            </p:cNvPr>
            <p:cNvPicPr>
              <a:picLocks noChangeAspect="1"/>
            </p:cNvPicPr>
            <p:nvPr/>
          </p:nvPicPr>
          <p:blipFill>
            <a:blip r:embed="rId4"/>
            <a:stretch>
              <a:fillRect/>
            </a:stretch>
          </p:blipFill>
          <p:spPr>
            <a:xfrm>
              <a:off x="196690" y="1128045"/>
              <a:ext cx="8947310" cy="3315768"/>
            </a:xfrm>
            <a:prstGeom prst="rect">
              <a:avLst/>
            </a:prstGeom>
          </p:spPr>
        </p:pic>
        <p:sp>
          <p:nvSpPr>
            <p:cNvPr id="11" name="Rectangle 10">
              <a:extLst>
                <a:ext uri="{FF2B5EF4-FFF2-40B4-BE49-F238E27FC236}">
                  <a16:creationId xmlns:a16="http://schemas.microsoft.com/office/drawing/2014/main" id="{2E01334A-9EDD-4B5C-9840-0CD66200818B}"/>
                </a:ext>
              </a:extLst>
            </p:cNvPr>
            <p:cNvSpPr/>
            <p:nvPr/>
          </p:nvSpPr>
          <p:spPr>
            <a:xfrm>
              <a:off x="2414187" y="2870219"/>
              <a:ext cx="1525424" cy="12061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1333" kern="0" dirty="0">
                  <a:solidFill>
                    <a:srgbClr val="000000"/>
                  </a:solidFill>
                  <a:latin typeface="Arial"/>
                  <a:sym typeface="Arial"/>
                </a:rPr>
                <a:t>ML-Based Simulation Prediction </a:t>
              </a:r>
              <a:br>
                <a:rPr lang="en-US" sz="1333" kern="0" dirty="0">
                  <a:solidFill>
                    <a:srgbClr val="000000"/>
                  </a:solidFill>
                  <a:latin typeface="Arial"/>
                  <a:sym typeface="Arial"/>
                </a:rPr>
              </a:br>
              <a:r>
                <a:rPr lang="en-US" sz="1333" kern="0" dirty="0">
                  <a:solidFill>
                    <a:srgbClr val="000000"/>
                  </a:solidFill>
                  <a:latin typeface="Arial"/>
                  <a:sym typeface="Arial"/>
                </a:rPr>
                <a:t>ANN Model</a:t>
              </a:r>
            </a:p>
          </p:txBody>
        </p:sp>
        <p:sp>
          <p:nvSpPr>
            <p:cNvPr id="12" name="Rectangle 11">
              <a:extLst>
                <a:ext uri="{FF2B5EF4-FFF2-40B4-BE49-F238E27FC236}">
                  <a16:creationId xmlns:a16="http://schemas.microsoft.com/office/drawing/2014/main" id="{16E99616-D6CB-4517-A9CF-22F97EED35EC}"/>
                </a:ext>
              </a:extLst>
            </p:cNvPr>
            <p:cNvSpPr/>
            <p:nvPr/>
          </p:nvSpPr>
          <p:spPr>
            <a:xfrm>
              <a:off x="4042160" y="2955031"/>
              <a:ext cx="1119500" cy="35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4384" tIns="12192" rIns="0" bIns="12192" rtlCol="0" anchor="ctr"/>
            <a:lstStyle/>
            <a:p>
              <a:pPr algn="ctr" defTabSz="1219170">
                <a:buClr>
                  <a:srgbClr val="000000"/>
                </a:buClr>
                <a:defRPr/>
              </a:pPr>
              <a:r>
                <a:rPr lang="en-US" sz="1333" kern="0" dirty="0">
                  <a:solidFill>
                    <a:srgbClr val="FFFFFF"/>
                  </a:solidFill>
                  <a:latin typeface="Arial"/>
                  <a:sym typeface="Arial"/>
                </a:rPr>
                <a:t>Training</a:t>
              </a:r>
            </a:p>
          </p:txBody>
        </p:sp>
        <p:sp>
          <p:nvSpPr>
            <p:cNvPr id="13" name="Rectangle 12">
              <a:extLst>
                <a:ext uri="{FF2B5EF4-FFF2-40B4-BE49-F238E27FC236}">
                  <a16:creationId xmlns:a16="http://schemas.microsoft.com/office/drawing/2014/main" id="{1C942FE7-01A4-4B1D-905E-ABFAD97AE63A}"/>
                </a:ext>
              </a:extLst>
            </p:cNvPr>
            <p:cNvSpPr/>
            <p:nvPr/>
          </p:nvSpPr>
          <p:spPr>
            <a:xfrm>
              <a:off x="4042160" y="3376235"/>
              <a:ext cx="1119500" cy="63922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24384" tIns="12192" rIns="0" bIns="12192" rtlCol="0" anchor="ctr"/>
            <a:lstStyle/>
            <a:p>
              <a:pPr algn="ctr" defTabSz="1219170">
                <a:buClr>
                  <a:srgbClr val="000000"/>
                </a:buClr>
                <a:defRPr/>
              </a:pPr>
              <a:r>
                <a:rPr lang="en-US" sz="1333" kern="0" dirty="0">
                  <a:solidFill>
                    <a:srgbClr val="FFFFFF"/>
                  </a:solidFill>
                  <a:latin typeface="Arial"/>
                  <a:sym typeface="Arial"/>
                </a:rPr>
                <a:t>Inference</a:t>
              </a:r>
            </a:p>
          </p:txBody>
        </p:sp>
      </p:grpSp>
      <p:sp>
        <p:nvSpPr>
          <p:cNvPr id="4" name="TextBox 3">
            <a:extLst>
              <a:ext uri="{FF2B5EF4-FFF2-40B4-BE49-F238E27FC236}">
                <a16:creationId xmlns:a16="http://schemas.microsoft.com/office/drawing/2014/main" id="{C3E963CE-4551-41C3-9953-7E141781E68C}"/>
              </a:ext>
            </a:extLst>
          </p:cNvPr>
          <p:cNvSpPr txBox="1"/>
          <p:nvPr/>
        </p:nvSpPr>
        <p:spPr>
          <a:xfrm>
            <a:off x="3143904" y="6221029"/>
            <a:ext cx="3162024" cy="379656"/>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ML used during simulation</a:t>
            </a:r>
          </a:p>
        </p:txBody>
      </p:sp>
    </p:spTree>
    <p:extLst>
      <p:ext uri="{BB962C8B-B14F-4D97-AF65-F5344CB8AC3E}">
        <p14:creationId xmlns:p14="http://schemas.microsoft.com/office/powerpoint/2010/main" val="353935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DD7130-D587-494A-9C99-009C7FE12FB4}"/>
              </a:ext>
            </a:extLst>
          </p:cNvPr>
          <p:cNvPicPr>
            <a:picLocks noChangeAspect="1"/>
          </p:cNvPicPr>
          <p:nvPr/>
        </p:nvPicPr>
        <p:blipFill>
          <a:blip r:embed="rId2"/>
          <a:stretch>
            <a:fillRect/>
          </a:stretch>
        </p:blipFill>
        <p:spPr>
          <a:xfrm>
            <a:off x="0" y="2803757"/>
            <a:ext cx="12192000" cy="1787151"/>
          </a:xfrm>
          <a:prstGeom prst="rect">
            <a:avLst/>
          </a:prstGeom>
        </p:spPr>
      </p:pic>
      <p:sp>
        <p:nvSpPr>
          <p:cNvPr id="3" name="Title 2">
            <a:extLst>
              <a:ext uri="{FF2B5EF4-FFF2-40B4-BE49-F238E27FC236}">
                <a16:creationId xmlns:a16="http://schemas.microsoft.com/office/drawing/2014/main" id="{1330A5CD-878B-4C84-96BA-6A32733A513A}"/>
              </a:ext>
            </a:extLst>
          </p:cNvPr>
          <p:cNvSpPr>
            <a:spLocks noGrp="1"/>
          </p:cNvSpPr>
          <p:nvPr>
            <p:ph type="title"/>
          </p:nvPr>
        </p:nvSpPr>
        <p:spPr>
          <a:xfrm>
            <a:off x="85163" y="0"/>
            <a:ext cx="11360800" cy="763600"/>
          </a:xfrm>
        </p:spPr>
        <p:txBody>
          <a:bodyPr/>
          <a:lstStyle/>
          <a:p>
            <a:r>
              <a:rPr lang="en-US" dirty="0"/>
              <a:t>Speedup of </a:t>
            </a:r>
            <a:r>
              <a:rPr lang="en" b="1" dirty="0">
                <a:highlight>
                  <a:srgbClr val="FFFFFF"/>
                </a:highlight>
              </a:rPr>
              <a:t>MLaroundHPC</a:t>
            </a:r>
            <a:endParaRPr lang="en-US" dirty="0"/>
          </a:p>
        </p:txBody>
      </p:sp>
      <p:sp>
        <p:nvSpPr>
          <p:cNvPr id="4" name="Text Placeholder 3">
            <a:extLst>
              <a:ext uri="{FF2B5EF4-FFF2-40B4-BE49-F238E27FC236}">
                <a16:creationId xmlns:a16="http://schemas.microsoft.com/office/drawing/2014/main" id="{0C433048-A4AA-497C-A09E-37287C17FA49}"/>
              </a:ext>
            </a:extLst>
          </p:cNvPr>
          <p:cNvSpPr>
            <a:spLocks noGrp="1"/>
          </p:cNvSpPr>
          <p:nvPr>
            <p:ph type="body" idx="1"/>
          </p:nvPr>
        </p:nvSpPr>
        <p:spPr>
          <a:xfrm>
            <a:off x="85163" y="729863"/>
            <a:ext cx="11360800" cy="5759072"/>
          </a:xfrm>
        </p:spPr>
        <p:txBody>
          <a:bodyPr/>
          <a:lstStyle/>
          <a:p>
            <a:r>
              <a:rPr lang="en-US" sz="2800" dirty="0" err="1"/>
              <a:t>T</a:t>
            </a:r>
            <a:r>
              <a:rPr lang="en-US" sz="2800" baseline="-25000" dirty="0" err="1"/>
              <a:t>seq</a:t>
            </a:r>
            <a:r>
              <a:rPr lang="en-US" sz="2800" baseline="-25000" dirty="0"/>
              <a:t> </a:t>
            </a:r>
            <a:r>
              <a:rPr lang="en-US" sz="2800" dirty="0"/>
              <a:t>is sequential time</a:t>
            </a:r>
          </a:p>
          <a:p>
            <a:r>
              <a:rPr lang="en-US" sz="2800" dirty="0" err="1"/>
              <a:t>T</a:t>
            </a:r>
            <a:r>
              <a:rPr lang="en-US" sz="2800" baseline="-25000" dirty="0" err="1"/>
              <a:t>train</a:t>
            </a:r>
            <a:r>
              <a:rPr lang="en-US" sz="2800" dirty="0"/>
              <a:t> time for a (parallel) simulation used in training ML</a:t>
            </a:r>
          </a:p>
          <a:p>
            <a:r>
              <a:rPr lang="en-US" sz="2800" dirty="0" err="1"/>
              <a:t>T</a:t>
            </a:r>
            <a:r>
              <a:rPr lang="en-US" sz="2800" baseline="-25000" dirty="0" err="1"/>
              <a:t>learn</a:t>
            </a:r>
            <a:r>
              <a:rPr lang="en-US" sz="2800" dirty="0"/>
              <a:t> is time per point to run machine learning</a:t>
            </a:r>
          </a:p>
          <a:p>
            <a:r>
              <a:rPr lang="en-US" sz="2800" dirty="0" err="1"/>
              <a:t>T</a:t>
            </a:r>
            <a:r>
              <a:rPr lang="en-US" sz="2800" baseline="-25000" dirty="0" err="1"/>
              <a:t>lookup</a:t>
            </a:r>
            <a:r>
              <a:rPr lang="en-US" sz="2800" dirty="0"/>
              <a:t> is time to run inference per instance</a:t>
            </a:r>
          </a:p>
          <a:p>
            <a:r>
              <a:rPr lang="en-US" sz="2800" dirty="0" err="1"/>
              <a:t>N</a:t>
            </a:r>
            <a:r>
              <a:rPr lang="en-US" sz="2800" baseline="-25000" dirty="0" err="1"/>
              <a:t>train</a:t>
            </a:r>
            <a:r>
              <a:rPr lang="en-US" sz="2800" dirty="0"/>
              <a:t> number of training samples</a:t>
            </a:r>
          </a:p>
          <a:p>
            <a:r>
              <a:rPr lang="en-US" sz="2800" dirty="0" err="1"/>
              <a:t>N</a:t>
            </a:r>
            <a:r>
              <a:rPr lang="en-US" sz="2800" baseline="-25000" dirty="0" err="1"/>
              <a:t>lookup</a:t>
            </a:r>
            <a:r>
              <a:rPr lang="en-US" sz="2800" dirty="0"/>
              <a:t> number of results looked up</a:t>
            </a:r>
            <a:br>
              <a:rPr lang="en-US" sz="2800" dirty="0"/>
            </a:br>
            <a:br>
              <a:rPr lang="en-US" sz="2800" dirty="0"/>
            </a:br>
            <a:br>
              <a:rPr lang="en-US" sz="2800" dirty="0"/>
            </a:br>
            <a:br>
              <a:rPr lang="en-US" sz="2800" dirty="0"/>
            </a:br>
            <a:endParaRPr lang="en-US" sz="2800" dirty="0"/>
          </a:p>
          <a:p>
            <a:r>
              <a:rPr lang="en-US" sz="2800" dirty="0"/>
              <a:t>Becomes </a:t>
            </a:r>
            <a:r>
              <a:rPr lang="en-US" sz="2800" dirty="0" err="1"/>
              <a:t>T</a:t>
            </a:r>
            <a:r>
              <a:rPr lang="en-US" sz="2800" baseline="-25000" dirty="0" err="1"/>
              <a:t>seq</a:t>
            </a:r>
            <a:r>
              <a:rPr lang="en-US" sz="2800" dirty="0"/>
              <a:t>/</a:t>
            </a:r>
            <a:r>
              <a:rPr lang="en-US" sz="2800" dirty="0" err="1"/>
              <a:t>T</a:t>
            </a:r>
            <a:r>
              <a:rPr lang="en-US" sz="2800" baseline="-25000" dirty="0" err="1"/>
              <a:t>train</a:t>
            </a:r>
            <a:r>
              <a:rPr lang="en-US" sz="2800" dirty="0"/>
              <a:t> if ML not used</a:t>
            </a:r>
          </a:p>
          <a:p>
            <a:r>
              <a:rPr lang="en-US" sz="2800" dirty="0"/>
              <a:t>Becomes </a:t>
            </a:r>
            <a:r>
              <a:rPr lang="en-US" sz="2800" dirty="0" err="1"/>
              <a:t>T</a:t>
            </a:r>
            <a:r>
              <a:rPr lang="en-US" sz="2800" baseline="-25000" dirty="0" err="1"/>
              <a:t>seq</a:t>
            </a:r>
            <a:r>
              <a:rPr lang="en-US" sz="2800" dirty="0"/>
              <a:t>/</a:t>
            </a:r>
            <a:r>
              <a:rPr lang="en-US" sz="2800" dirty="0" err="1"/>
              <a:t>T</a:t>
            </a:r>
            <a:r>
              <a:rPr lang="en-US" sz="2800" baseline="-25000" dirty="0" err="1"/>
              <a:t>lookup</a:t>
            </a:r>
            <a:r>
              <a:rPr lang="en-US" sz="2800" dirty="0"/>
              <a:t> (10</a:t>
            </a:r>
            <a:r>
              <a:rPr lang="en-US" sz="2800" baseline="30000" dirty="0"/>
              <a:t>5</a:t>
            </a:r>
            <a:r>
              <a:rPr lang="en-US" sz="2800" dirty="0"/>
              <a:t> faster in our case) if inference dominates (will overcome end of Moore’s law and win the race to </a:t>
            </a:r>
            <a:r>
              <a:rPr lang="en-US" sz="2800" dirty="0" err="1"/>
              <a:t>zettascale</a:t>
            </a:r>
            <a:r>
              <a:rPr lang="en-US" sz="2800" dirty="0"/>
              <a:t>)</a:t>
            </a:r>
          </a:p>
          <a:p>
            <a:r>
              <a:rPr lang="en-US" sz="2800" dirty="0"/>
              <a:t>This application deployed on </a:t>
            </a:r>
            <a:r>
              <a:rPr lang="en-US" sz="2800" dirty="0" err="1"/>
              <a:t>nanoHub</a:t>
            </a:r>
            <a:r>
              <a:rPr lang="en-US" sz="2800" dirty="0"/>
              <a:t> for high performance education use</a:t>
            </a:r>
          </a:p>
        </p:txBody>
      </p:sp>
      <p:sp>
        <p:nvSpPr>
          <p:cNvPr id="2" name="TextBox 1">
            <a:extLst>
              <a:ext uri="{FF2B5EF4-FFF2-40B4-BE49-F238E27FC236}">
                <a16:creationId xmlns:a16="http://schemas.microsoft.com/office/drawing/2014/main" id="{F8F72CAB-C3D3-4FD3-9D6D-8E5EACE1B040}"/>
              </a:ext>
            </a:extLst>
          </p:cNvPr>
          <p:cNvSpPr txBox="1"/>
          <p:nvPr/>
        </p:nvSpPr>
        <p:spPr>
          <a:xfrm>
            <a:off x="7330831" y="2505805"/>
            <a:ext cx="4142481" cy="461665"/>
          </a:xfrm>
          <a:prstGeom prst="rect">
            <a:avLst/>
          </a:prstGeom>
          <a:noFill/>
          <a:ln>
            <a:solidFill>
              <a:schemeClr val="tx1"/>
            </a:solidFill>
          </a:ln>
        </p:spPr>
        <p:txBody>
          <a:bodyPr wrap="none" rtlCol="0">
            <a:spAutoFit/>
          </a:bodyPr>
          <a:lstStyle/>
          <a:p>
            <a:pPr defTabSz="1219170">
              <a:buClr>
                <a:srgbClr val="000000"/>
              </a:buClr>
            </a:pPr>
            <a:r>
              <a:rPr lang="en-US" sz="2400" kern="0" dirty="0" err="1">
                <a:solidFill>
                  <a:srgbClr val="000000"/>
                </a:solidFill>
                <a:latin typeface="Arial"/>
                <a:cs typeface="Arial"/>
                <a:sym typeface="Arial"/>
              </a:rPr>
              <a:t>N</a:t>
            </a:r>
            <a:r>
              <a:rPr lang="en-US" sz="2400" kern="0" baseline="-25000" dirty="0" err="1">
                <a:solidFill>
                  <a:srgbClr val="000000"/>
                </a:solidFill>
                <a:latin typeface="Arial"/>
                <a:cs typeface="Arial"/>
                <a:sym typeface="Arial"/>
              </a:rPr>
              <a:t>train</a:t>
            </a:r>
            <a:r>
              <a:rPr lang="en-US" sz="2400" kern="0" dirty="0">
                <a:solidFill>
                  <a:srgbClr val="000000"/>
                </a:solidFill>
                <a:latin typeface="Arial"/>
                <a:cs typeface="Arial"/>
                <a:sym typeface="Arial"/>
              </a:rPr>
              <a:t> is 7K to 16K in our work</a:t>
            </a:r>
          </a:p>
        </p:txBody>
      </p:sp>
    </p:spTree>
    <p:extLst>
      <p:ext uri="{BB962C8B-B14F-4D97-AF65-F5344CB8AC3E}">
        <p14:creationId xmlns:p14="http://schemas.microsoft.com/office/powerpoint/2010/main" val="1606025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2187867" y="5445845"/>
            <a:ext cx="10515600" cy="1018155"/>
          </a:xfrm>
          <a:prstGeom prst="rect">
            <a:avLst/>
          </a:prstGeom>
          <a:noFill/>
          <a:ln>
            <a:noFill/>
          </a:ln>
        </p:spPr>
        <p:txBody>
          <a:bodyPr spcFirstLastPara="1" wrap="square" lIns="91433" tIns="45700" rIns="91433" bIns="45700" anchor="b" anchorCtr="0">
            <a:noAutofit/>
          </a:bodyPr>
          <a:lstStyle/>
          <a:p>
            <a:pPr algn="ctr">
              <a:buSzPts val="4100"/>
            </a:pPr>
            <a:br>
              <a:rPr lang="en" sz="5467" dirty="0"/>
            </a:br>
            <a:r>
              <a:rPr lang="en" sz="5467" dirty="0"/>
              <a:t>Programming Environment for Global AI and Modeling Supercomputer GAIMSC </a:t>
            </a:r>
            <a:br>
              <a:rPr lang="en" sz="5467" dirty="0"/>
            </a:br>
            <a:r>
              <a:rPr lang="en" sz="5467" dirty="0"/>
              <a:t>HPCforML </a:t>
            </a:r>
            <a:r>
              <a:rPr lang="en-US" sz="5467" dirty="0"/>
              <a:t>and</a:t>
            </a:r>
            <a:r>
              <a:rPr lang="en" sz="5467" dirty="0"/>
              <a:t> MLforHPC</a:t>
            </a:r>
            <a:endParaRPr sz="5467" dirty="0"/>
          </a:p>
        </p:txBody>
      </p:sp>
      <p:sp>
        <p:nvSpPr>
          <p:cNvPr id="337" name="Google Shape;337;p44"/>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25</a:t>
            </a:fld>
            <a:endParaRPr sz="1467" kern="0"/>
          </a:p>
        </p:txBody>
      </p:sp>
      <p:sp>
        <p:nvSpPr>
          <p:cNvPr id="338" name="Google Shape;338;p44"/>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grpSp>
        <p:nvGrpSpPr>
          <p:cNvPr id="339" name="Google Shape;339;p44"/>
          <p:cNvGrpSpPr/>
          <p:nvPr/>
        </p:nvGrpSpPr>
        <p:grpSpPr>
          <a:xfrm>
            <a:off x="2989768" y="779863"/>
            <a:ext cx="9202233" cy="2438371"/>
            <a:chOff x="1878142" y="136526"/>
            <a:chExt cx="9202233" cy="2438370"/>
          </a:xfrm>
        </p:grpSpPr>
        <p:grpSp>
          <p:nvGrpSpPr>
            <p:cNvPr id="340" name="Google Shape;340;p44"/>
            <p:cNvGrpSpPr/>
            <p:nvPr/>
          </p:nvGrpSpPr>
          <p:grpSpPr>
            <a:xfrm>
              <a:off x="1878142" y="136526"/>
              <a:ext cx="7886700" cy="2438370"/>
              <a:chOff x="1952787" y="200751"/>
              <a:chExt cx="7886700" cy="2438370"/>
            </a:xfrm>
          </p:grpSpPr>
          <p:pic>
            <p:nvPicPr>
              <p:cNvPr id="341" name="Google Shape;341;p44"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342" name="Google Shape;342;p44"/>
              <p:cNvSpPr/>
              <p:nvPr/>
            </p:nvSpPr>
            <p:spPr>
              <a:xfrm>
                <a:off x="3670886" y="2269821"/>
                <a:ext cx="3830100" cy="3693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kern="0">
                    <a:solidFill>
                      <a:srgbClr val="000000"/>
                    </a:solidFill>
                    <a:latin typeface="Calibri"/>
                    <a:ea typeface="Calibri"/>
                    <a:cs typeface="Calibri"/>
                    <a:sym typeface="Calibri"/>
                  </a:rPr>
                  <a:t>http://www.iterativemapreduce.org/</a:t>
                </a:r>
                <a:endParaRPr sz="1467" kern="0">
                  <a:solidFill>
                    <a:srgbClr val="000000"/>
                  </a:solidFill>
                  <a:latin typeface="Arial"/>
                  <a:cs typeface="Arial"/>
                  <a:sym typeface="Arial"/>
                </a:endParaRPr>
              </a:p>
            </p:txBody>
          </p:sp>
        </p:grpSp>
        <p:sp>
          <p:nvSpPr>
            <p:cNvPr id="343" name="Google Shape;343;p44"/>
            <p:cNvSpPr/>
            <p:nvPr/>
          </p:nvSpPr>
          <p:spPr>
            <a:xfrm>
              <a:off x="8813036" y="240758"/>
              <a:ext cx="2267339" cy="1785104"/>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66" b="1" kern="0">
                  <a:solidFill>
                    <a:srgbClr val="1E4E79"/>
                  </a:solidFill>
                  <a:latin typeface="Calibri"/>
                  <a:ea typeface="Calibri"/>
                  <a:cs typeface="Calibri"/>
                  <a:sym typeface="Calibri"/>
                </a:rPr>
                <a:t>2</a:t>
              </a:r>
              <a:endParaRPr sz="1467" kern="0">
                <a:solidFill>
                  <a:srgbClr val="000000"/>
                </a:solidFill>
                <a:latin typeface="Arial"/>
                <a:cs typeface="Arial"/>
                <a:sym typeface="Arial"/>
              </a:endParaRPr>
            </a:p>
          </p:txBody>
        </p:sp>
      </p:grpSp>
      <p:pic>
        <p:nvPicPr>
          <p:cNvPr id="344" name="Google Shape;344;p44"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577929" y="1"/>
            <a:ext cx="4790745" cy="4790745"/>
          </a:xfrm>
          <a:prstGeom prst="rect">
            <a:avLst/>
          </a:prstGeom>
          <a:noFill/>
          <a:ln>
            <a:noFill/>
          </a:ln>
        </p:spPr>
      </p:pic>
    </p:spTree>
    <p:extLst>
      <p:ext uri="{BB962C8B-B14F-4D97-AF65-F5344CB8AC3E}">
        <p14:creationId xmlns:p14="http://schemas.microsoft.com/office/powerpoint/2010/main" val="3526501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0" y="-51735"/>
            <a:ext cx="12192000" cy="1132389"/>
          </a:xfrm>
          <a:prstGeom prst="rect">
            <a:avLst/>
          </a:prstGeom>
          <a:noFill/>
          <a:ln>
            <a:noFill/>
          </a:ln>
        </p:spPr>
        <p:txBody>
          <a:bodyPr spcFirstLastPara="1" wrap="square" lIns="91433" tIns="45700" rIns="91433" bIns="45700" anchor="ctr" anchorCtr="0">
            <a:noAutofit/>
          </a:bodyPr>
          <a:lstStyle/>
          <a:p>
            <a:pPr algn="ctr">
              <a:buSzPts val="2700"/>
            </a:pPr>
            <a:r>
              <a:rPr lang="en" sz="3600"/>
              <a:t>Ways of adding High Performance to </a:t>
            </a:r>
            <a:br>
              <a:rPr lang="en" sz="3600"/>
            </a:br>
            <a:r>
              <a:rPr lang="en" sz="3600"/>
              <a:t>Global AI (and Modeling) Supercomputer</a:t>
            </a:r>
            <a:endParaRPr sz="3600"/>
          </a:p>
        </p:txBody>
      </p:sp>
      <p:sp>
        <p:nvSpPr>
          <p:cNvPr id="365" name="Google Shape;365;p46"/>
          <p:cNvSpPr txBox="1">
            <a:spLocks noGrp="1"/>
          </p:cNvSpPr>
          <p:nvPr>
            <p:ph type="body" idx="1"/>
          </p:nvPr>
        </p:nvSpPr>
        <p:spPr>
          <a:xfrm>
            <a:off x="0" y="998633"/>
            <a:ext cx="12146000" cy="5494000"/>
          </a:xfrm>
          <a:prstGeom prst="rect">
            <a:avLst/>
          </a:prstGeom>
          <a:noFill/>
          <a:ln>
            <a:noFill/>
          </a:ln>
        </p:spPr>
        <p:txBody>
          <a:bodyPr spcFirstLastPara="1" wrap="square" lIns="91433" tIns="45700" rIns="91433" bIns="45700" anchor="t" anchorCtr="0">
            <a:noAutofit/>
          </a:bodyPr>
          <a:lstStyle/>
          <a:p>
            <a:pPr marL="237061" indent="-211661">
              <a:lnSpc>
                <a:spcPct val="115000"/>
              </a:lnSpc>
              <a:spcBef>
                <a:spcPts val="0"/>
              </a:spcBef>
              <a:buSzPts val="1900"/>
            </a:pPr>
            <a:r>
              <a:rPr lang="en" sz="2533">
                <a:latin typeface="Arial"/>
                <a:ea typeface="Arial"/>
                <a:cs typeface="Arial"/>
                <a:sym typeface="Arial"/>
              </a:rPr>
              <a:t>Fix performance issues in Spark, Heron, Hadoop, Flink etc.</a:t>
            </a:r>
            <a:endParaRPr sz="2533">
              <a:latin typeface="Arial"/>
              <a:ea typeface="Arial"/>
              <a:cs typeface="Arial"/>
              <a:sym typeface="Arial"/>
            </a:endParaRPr>
          </a:p>
          <a:p>
            <a:pPr marL="694249" lvl="1" indent="-245527">
              <a:lnSpc>
                <a:spcPct val="115000"/>
              </a:lnSpc>
              <a:spcBef>
                <a:spcPts val="0"/>
              </a:spcBef>
              <a:buSzPts val="1900"/>
            </a:pPr>
            <a:r>
              <a:rPr lang="en" sz="2533">
                <a:latin typeface="Arial"/>
                <a:ea typeface="Arial"/>
                <a:cs typeface="Arial"/>
                <a:sym typeface="Arial"/>
              </a:rPr>
              <a:t>Messy as some features of these big data systems intrinsically slow in some (not all) cases</a:t>
            </a:r>
            <a:endParaRPr sz="2533">
              <a:latin typeface="Arial"/>
              <a:ea typeface="Arial"/>
              <a:cs typeface="Arial"/>
              <a:sym typeface="Arial"/>
            </a:endParaRPr>
          </a:p>
          <a:p>
            <a:pPr marL="694249" lvl="1" indent="-245527">
              <a:lnSpc>
                <a:spcPct val="115000"/>
              </a:lnSpc>
              <a:spcBef>
                <a:spcPts val="0"/>
              </a:spcBef>
              <a:buSzPts val="1900"/>
            </a:pPr>
            <a:r>
              <a:rPr lang="en" sz="2533">
                <a:latin typeface="Arial"/>
                <a:ea typeface="Arial"/>
                <a:cs typeface="Arial"/>
                <a:sym typeface="Arial"/>
              </a:rPr>
              <a:t>All these systems are “monolithic” and difficult to deal with individual  components</a:t>
            </a:r>
            <a:endParaRPr sz="2533">
              <a:latin typeface="Arial"/>
              <a:ea typeface="Arial"/>
              <a:cs typeface="Arial"/>
              <a:sym typeface="Arial"/>
            </a:endParaRPr>
          </a:p>
          <a:p>
            <a:pPr marL="237061" indent="-211661">
              <a:lnSpc>
                <a:spcPct val="115000"/>
              </a:lnSpc>
              <a:spcBef>
                <a:spcPts val="0"/>
              </a:spcBef>
              <a:buSzPts val="1900"/>
            </a:pPr>
            <a:r>
              <a:rPr lang="en" sz="2533">
                <a:latin typeface="Arial"/>
                <a:ea typeface="Arial"/>
                <a:cs typeface="Arial"/>
                <a:sym typeface="Arial"/>
              </a:rPr>
              <a:t>Execute HPBDC from classic big data system with custom communication environment – approach of Harp for the relatively simple Hadoop environment</a:t>
            </a:r>
            <a:endParaRPr sz="2533">
              <a:latin typeface="Arial"/>
              <a:ea typeface="Arial"/>
              <a:cs typeface="Arial"/>
              <a:sym typeface="Arial"/>
            </a:endParaRPr>
          </a:p>
          <a:p>
            <a:pPr marL="237061" indent="-211661">
              <a:lnSpc>
                <a:spcPct val="115000"/>
              </a:lnSpc>
              <a:spcBef>
                <a:spcPts val="0"/>
              </a:spcBef>
              <a:buSzPts val="1900"/>
            </a:pPr>
            <a:r>
              <a:rPr lang="en" sz="2533">
                <a:latin typeface="Arial"/>
                <a:ea typeface="Arial"/>
                <a:cs typeface="Arial"/>
                <a:sym typeface="Arial"/>
              </a:rPr>
              <a:t>Provide a native Mesos/Yarn/Kubernetes/HDFS high performance execution environment with all capabilities of Spark, Hadoop and Heron – goal of Twister2</a:t>
            </a:r>
            <a:endParaRPr sz="2533">
              <a:latin typeface="Arial"/>
              <a:ea typeface="Arial"/>
              <a:cs typeface="Arial"/>
              <a:sym typeface="Arial"/>
            </a:endParaRPr>
          </a:p>
          <a:p>
            <a:pPr marL="237061" indent="-211661">
              <a:lnSpc>
                <a:spcPct val="115000"/>
              </a:lnSpc>
              <a:spcBef>
                <a:spcPts val="0"/>
              </a:spcBef>
              <a:buSzPts val="1900"/>
            </a:pPr>
            <a:r>
              <a:rPr lang="en" sz="2533">
                <a:latin typeface="Arial"/>
                <a:ea typeface="Arial"/>
                <a:cs typeface="Arial"/>
                <a:sym typeface="Arial"/>
              </a:rPr>
              <a:t>Execute with MPI in classic (Slurm, Lustre) HPC environment</a:t>
            </a:r>
            <a:endParaRPr sz="2533">
              <a:latin typeface="Arial"/>
              <a:ea typeface="Arial"/>
              <a:cs typeface="Arial"/>
              <a:sym typeface="Arial"/>
            </a:endParaRPr>
          </a:p>
          <a:p>
            <a:pPr marL="237061" indent="-211661">
              <a:lnSpc>
                <a:spcPct val="115000"/>
              </a:lnSpc>
              <a:spcBef>
                <a:spcPts val="0"/>
              </a:spcBef>
              <a:buSzPts val="1900"/>
            </a:pPr>
            <a:r>
              <a:rPr lang="en" sz="2533">
                <a:latin typeface="Arial"/>
                <a:ea typeface="Arial"/>
                <a:cs typeface="Arial"/>
                <a:sym typeface="Arial"/>
              </a:rPr>
              <a:t>Add modules to existing frameworks like Scikit-Learn or Tensorflow either as new capability or as a higher performance version of existing module.</a:t>
            </a:r>
            <a:endParaRPr sz="2533">
              <a:latin typeface="Arial"/>
              <a:ea typeface="Arial"/>
              <a:cs typeface="Arial"/>
              <a:sym typeface="Arial"/>
            </a:endParaRPr>
          </a:p>
          <a:p>
            <a:pPr marL="237061" indent="-50799">
              <a:lnSpc>
                <a:spcPct val="115000"/>
              </a:lnSpc>
              <a:spcBef>
                <a:spcPts val="0"/>
              </a:spcBef>
              <a:buSzPts val="2100"/>
              <a:buNone/>
            </a:pPr>
            <a:endParaRPr sz="2533">
              <a:latin typeface="Arial"/>
              <a:ea typeface="Arial"/>
              <a:cs typeface="Arial"/>
              <a:sym typeface="Arial"/>
            </a:endParaRPr>
          </a:p>
        </p:txBody>
      </p:sp>
      <p:sp>
        <p:nvSpPr>
          <p:cNvPr id="366" name="Google Shape;366;p46"/>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fld id="{00000000-1234-1234-1234-123412341234}" type="slidenum">
              <a:rPr lang="en" kern="0"/>
              <a:pPr defTabSz="1219170">
                <a:buClr>
                  <a:srgbClr val="888888"/>
                </a:buClr>
                <a:buSzPts val="900"/>
              </a:pPr>
              <a:t>26</a:t>
            </a:fld>
            <a:endParaRPr kern="0"/>
          </a:p>
        </p:txBody>
      </p:sp>
      <p:sp>
        <p:nvSpPr>
          <p:cNvPr id="2" name="Date Placeholder 1">
            <a:extLst>
              <a:ext uri="{FF2B5EF4-FFF2-40B4-BE49-F238E27FC236}">
                <a16:creationId xmlns:a16="http://schemas.microsoft.com/office/drawing/2014/main" id="{6571D5DE-07D1-4BE8-9ADE-0A9B91747ADC}"/>
              </a:ext>
            </a:extLst>
          </p:cNvPr>
          <p:cNvSpPr>
            <a:spLocks noGrp="1"/>
          </p:cNvSpPr>
          <p:nvPr>
            <p:ph type="dt" idx="10"/>
          </p:nvPr>
        </p:nvSpPr>
        <p:spPr/>
        <p:txBody>
          <a:bodyPr/>
          <a:lstStyle/>
          <a:p>
            <a:pPr defTabSz="1219170">
              <a:buClr>
                <a:srgbClr val="000000"/>
              </a:buClr>
            </a:pPr>
            <a:r>
              <a:rPr lang="en-US" kern="0"/>
              <a:t>2/13/2019</a:t>
            </a:r>
          </a:p>
        </p:txBody>
      </p:sp>
    </p:spTree>
    <p:extLst>
      <p:ext uri="{BB962C8B-B14F-4D97-AF65-F5344CB8AC3E}">
        <p14:creationId xmlns:p14="http://schemas.microsoft.com/office/powerpoint/2010/main" val="3354253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3"/>
          <p:cNvSpPr txBox="1">
            <a:spLocks noGrp="1"/>
          </p:cNvSpPr>
          <p:nvPr>
            <p:ph type="body" idx="1"/>
          </p:nvPr>
        </p:nvSpPr>
        <p:spPr>
          <a:xfrm>
            <a:off x="101000" y="563591"/>
            <a:ext cx="12168400" cy="5546000"/>
          </a:xfrm>
          <a:prstGeom prst="rect">
            <a:avLst/>
          </a:prstGeom>
          <a:noFill/>
          <a:ln>
            <a:noFill/>
          </a:ln>
        </p:spPr>
        <p:txBody>
          <a:bodyPr spcFirstLastPara="1" wrap="square" lIns="91433" tIns="45700" rIns="91433" bIns="45700" anchor="t" anchorCtr="0">
            <a:noAutofit/>
          </a:bodyPr>
          <a:lstStyle/>
          <a:p>
            <a:pPr marL="237061" indent="-237061">
              <a:lnSpc>
                <a:spcPct val="112500"/>
              </a:lnSpc>
              <a:spcBef>
                <a:spcPts val="0"/>
              </a:spcBef>
              <a:buSzPts val="1800"/>
            </a:pPr>
            <a:r>
              <a:rPr lang="en" sz="2400" b="1"/>
              <a:t>Harp-DAAL</a:t>
            </a:r>
            <a:r>
              <a:rPr lang="en" sz="2400"/>
              <a:t> with a kernel Machine Learning library exploiting the Intel node library DAAL and HPC communication collectives within the Hadoop ecosystem. </a:t>
            </a:r>
            <a:endParaRPr sz="1467"/>
          </a:p>
          <a:p>
            <a:pPr marL="694249" lvl="1" indent="-228594">
              <a:lnSpc>
                <a:spcPct val="135000"/>
              </a:lnSpc>
              <a:buSzPts val="1500"/>
            </a:pPr>
            <a:r>
              <a:rPr lang="en" sz="2000"/>
              <a:t>Harp-DAAL supports all 5 classes of data-intensive AI first computation, from pleasingly parallel to machine learning and simulations. </a:t>
            </a:r>
            <a:endParaRPr sz="1467"/>
          </a:p>
          <a:p>
            <a:pPr marL="237061" indent="-237061">
              <a:lnSpc>
                <a:spcPct val="112500"/>
              </a:lnSpc>
              <a:buSzPts val="1800"/>
            </a:pPr>
            <a:r>
              <a:rPr lang="en" sz="2400" b="1"/>
              <a:t>Twister2</a:t>
            </a:r>
            <a:r>
              <a:rPr lang="en" sz="2400"/>
              <a:t> is a toolkit of components that can be packaged in different ways</a:t>
            </a:r>
            <a:endParaRPr sz="1467"/>
          </a:p>
          <a:p>
            <a:pPr marL="694249" lvl="1" indent="-220128">
              <a:lnSpc>
                <a:spcPct val="112500"/>
              </a:lnSpc>
              <a:buSzPts val="1600"/>
            </a:pPr>
            <a:r>
              <a:rPr lang="en" sz="2133"/>
              <a:t>Integrated batch or streaming data capabilities familiar from Apache Hadoop, Spark, Heron and Flink but with high performance. </a:t>
            </a:r>
            <a:endParaRPr sz="2133"/>
          </a:p>
          <a:p>
            <a:pPr marL="694249" lvl="1" indent="-220128">
              <a:lnSpc>
                <a:spcPct val="112500"/>
              </a:lnSpc>
              <a:buSzPts val="1600"/>
            </a:pPr>
            <a:r>
              <a:rPr lang="en" sz="2133"/>
              <a:t>Separate bulk synchronous and data flow communication; </a:t>
            </a:r>
            <a:endParaRPr sz="2133"/>
          </a:p>
          <a:p>
            <a:pPr marL="694249" lvl="1" indent="-220128">
              <a:lnSpc>
                <a:spcPct val="112500"/>
              </a:lnSpc>
              <a:buSzPts val="1600"/>
            </a:pPr>
            <a:r>
              <a:rPr lang="en" sz="2133"/>
              <a:t>Task management as in Mesos, Yarn and Kubernetes</a:t>
            </a:r>
            <a:endParaRPr sz="2133"/>
          </a:p>
          <a:p>
            <a:pPr marL="694249" lvl="1" indent="-220128">
              <a:lnSpc>
                <a:spcPct val="112500"/>
              </a:lnSpc>
              <a:buSzPts val="1600"/>
            </a:pPr>
            <a:r>
              <a:rPr lang="en" sz="2133"/>
              <a:t>Dataflow graph execution models</a:t>
            </a:r>
            <a:endParaRPr sz="2133"/>
          </a:p>
          <a:p>
            <a:pPr marL="694249" lvl="1" indent="-220128">
              <a:lnSpc>
                <a:spcPct val="112500"/>
              </a:lnSpc>
              <a:buSzPts val="1600"/>
            </a:pPr>
            <a:r>
              <a:rPr lang="en" sz="2133"/>
              <a:t>Launching of the Harp-DAAL  library with native Mesos/Kubernetes/HDFS environment</a:t>
            </a:r>
            <a:endParaRPr sz="2133"/>
          </a:p>
          <a:p>
            <a:pPr marL="694249" lvl="1" indent="-220128">
              <a:lnSpc>
                <a:spcPct val="112500"/>
              </a:lnSpc>
              <a:buSzPts val="1600"/>
            </a:pPr>
            <a:r>
              <a:rPr lang="en" sz="2133"/>
              <a:t>Streaming and repository data access interfaces, </a:t>
            </a:r>
            <a:endParaRPr sz="2133"/>
          </a:p>
          <a:p>
            <a:pPr marL="694249" lvl="1" indent="-220128">
              <a:lnSpc>
                <a:spcPct val="112500"/>
              </a:lnSpc>
              <a:spcBef>
                <a:spcPts val="667"/>
              </a:spcBef>
              <a:buSzPts val="1600"/>
            </a:pPr>
            <a:r>
              <a:rPr lang="en" sz="2133"/>
              <a:t>In-memory databases and fault tolerance at dataflow nodes. (use RDD (Tsets) to do classic checkpoint-restart)</a:t>
            </a:r>
            <a:endParaRPr sz="2133"/>
          </a:p>
        </p:txBody>
      </p:sp>
      <p:sp>
        <p:nvSpPr>
          <p:cNvPr id="414" name="Google Shape;414;p53"/>
          <p:cNvSpPr txBox="1">
            <a:spLocks noGrp="1"/>
          </p:cNvSpPr>
          <p:nvPr>
            <p:ph type="title"/>
          </p:nvPr>
        </p:nvSpPr>
        <p:spPr>
          <a:xfrm>
            <a:off x="785861" y="0"/>
            <a:ext cx="11101200" cy="563600"/>
          </a:xfrm>
          <a:prstGeom prst="rect">
            <a:avLst/>
          </a:prstGeom>
          <a:noFill/>
          <a:ln>
            <a:noFill/>
          </a:ln>
        </p:spPr>
        <p:txBody>
          <a:bodyPr spcFirstLastPara="1" wrap="square" lIns="91433" tIns="45700" rIns="91433" bIns="45700" anchor="ctr" anchorCtr="0">
            <a:noAutofit/>
          </a:bodyPr>
          <a:lstStyle/>
          <a:p>
            <a:pPr>
              <a:buSzPts val="2700"/>
            </a:pPr>
            <a:r>
              <a:rPr lang="en" sz="3600"/>
              <a:t>Integrating HPC and Apache Programming Environments</a:t>
            </a:r>
            <a:endParaRPr sz="1467"/>
          </a:p>
        </p:txBody>
      </p:sp>
      <p:sp>
        <p:nvSpPr>
          <p:cNvPr id="415" name="Google Shape;415;p53"/>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buSzPts val="900"/>
            </a:pPr>
            <a:fld id="{00000000-1234-1234-1234-123412341234}" type="slidenum">
              <a:rPr lang="en" kern="0">
                <a:solidFill>
                  <a:srgbClr val="000000"/>
                </a:solidFill>
              </a:rPr>
              <a:pPr defTabSz="1219170">
                <a:buClr>
                  <a:srgbClr val="000000"/>
                </a:buClr>
                <a:buSzPts val="900"/>
              </a:pPr>
              <a:t>27</a:t>
            </a:fld>
            <a:endParaRPr kern="0">
              <a:solidFill>
                <a:srgbClr val="000000"/>
              </a:solidFill>
            </a:endParaRPr>
          </a:p>
        </p:txBody>
      </p:sp>
      <p:sp>
        <p:nvSpPr>
          <p:cNvPr id="2" name="Date Placeholder 1">
            <a:extLst>
              <a:ext uri="{FF2B5EF4-FFF2-40B4-BE49-F238E27FC236}">
                <a16:creationId xmlns:a16="http://schemas.microsoft.com/office/drawing/2014/main" id="{973050F2-CA7D-43CD-AF9D-099F1A923A44}"/>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375033" y="340605"/>
            <a:ext cx="11360800" cy="763600"/>
          </a:xfrm>
          <a:prstGeom prst="rect">
            <a:avLst/>
          </a:prstGeom>
        </p:spPr>
        <p:txBody>
          <a:bodyPr spcFirstLastPara="1" wrap="square" lIns="121900" tIns="121900" rIns="121900" bIns="121900" anchor="t" anchorCtr="0">
            <a:noAutofit/>
          </a:bodyPr>
          <a:lstStyle/>
          <a:p>
            <a:pPr>
              <a:buClr>
                <a:srgbClr val="000000"/>
              </a:buClr>
              <a:buSzPts val="1100"/>
            </a:pPr>
            <a:r>
              <a:rPr lang="en" b="1" dirty="0"/>
              <a:t>Twister2 Highlights I</a:t>
            </a:r>
            <a:endParaRPr b="1" dirty="0"/>
          </a:p>
        </p:txBody>
      </p:sp>
      <p:sp>
        <p:nvSpPr>
          <p:cNvPr id="267" name="Google Shape;267;p38"/>
          <p:cNvSpPr txBox="1">
            <a:spLocks noGrp="1"/>
          </p:cNvSpPr>
          <p:nvPr>
            <p:ph type="body" idx="1"/>
          </p:nvPr>
        </p:nvSpPr>
        <p:spPr>
          <a:xfrm>
            <a:off x="181745" y="1198011"/>
            <a:ext cx="11360800" cy="4987200"/>
          </a:xfrm>
          <a:prstGeom prst="rect">
            <a:avLst/>
          </a:prstGeom>
        </p:spPr>
        <p:txBody>
          <a:bodyPr spcFirstLastPara="1" wrap="square" lIns="121900" tIns="121900" rIns="121900" bIns="121900" anchor="t" anchorCtr="0">
            <a:noAutofit/>
          </a:bodyPr>
          <a:lstStyle/>
          <a:p>
            <a:pPr indent="-457189">
              <a:buSzPts val="1800"/>
            </a:pPr>
            <a:r>
              <a:rPr lang="en" sz="2800" dirty="0"/>
              <a:t>“Big Data Programming Environment” such as Hadoop, Spark, Flink, Storm, Heron but with significant differences (improvements)</a:t>
            </a:r>
            <a:endParaRPr sz="2800" dirty="0"/>
          </a:p>
          <a:p>
            <a:pPr indent="-457189">
              <a:buSzPts val="1800"/>
            </a:pPr>
            <a:r>
              <a:rPr lang="en" sz="2800" dirty="0"/>
              <a:t>Uses HPC wherever appropriate</a:t>
            </a:r>
            <a:endParaRPr sz="2800" dirty="0"/>
          </a:p>
          <a:p>
            <a:pPr indent="-457189">
              <a:buSzPts val="1800"/>
            </a:pPr>
            <a:r>
              <a:rPr lang="en" sz="2800" dirty="0"/>
              <a:t>Links to “Apache Software” (Kafka, Hbase, Beam) wherever appropriate</a:t>
            </a:r>
            <a:endParaRPr sz="2800" dirty="0"/>
          </a:p>
          <a:p>
            <a:pPr indent="-457189">
              <a:buSzPts val="1800"/>
            </a:pPr>
            <a:r>
              <a:rPr lang="en" sz="2800" dirty="0"/>
              <a:t>Runs preferably under Kubernetes and Mesos but Slurm supported</a:t>
            </a:r>
            <a:endParaRPr sz="2800" dirty="0"/>
          </a:p>
          <a:p>
            <a:pPr indent="-457189">
              <a:buSzPts val="1800"/>
            </a:pPr>
            <a:r>
              <a:rPr lang="en" sz="2800" dirty="0"/>
              <a:t>Highlight is high performance dataflow supporting iteration, fine-grain, coarse grain, dynamic, synchronized, asynchronous, batch and streaming</a:t>
            </a:r>
            <a:endParaRPr sz="2800" dirty="0"/>
          </a:p>
          <a:p>
            <a:pPr indent="-457189">
              <a:buSzPts val="1800"/>
            </a:pPr>
            <a:r>
              <a:rPr lang="en" sz="2800" dirty="0"/>
              <a:t>Two distinct communication environments</a:t>
            </a:r>
            <a:endParaRPr sz="2800" dirty="0"/>
          </a:p>
          <a:p>
            <a:pPr lvl="1" indent="-423323">
              <a:spcBef>
                <a:spcPts val="0"/>
              </a:spcBef>
              <a:buSzPts val="1400"/>
            </a:pPr>
            <a:r>
              <a:rPr lang="en" sz="2400" b="1" dirty="0"/>
              <a:t>DFW </a:t>
            </a:r>
            <a:r>
              <a:rPr lang="en" sz="2400" dirty="0"/>
              <a:t>Dataflow with distinct source and target tasks; data not message level</a:t>
            </a:r>
            <a:endParaRPr sz="2400" dirty="0"/>
          </a:p>
          <a:p>
            <a:pPr lvl="1" indent="-423323">
              <a:spcBef>
                <a:spcPts val="0"/>
              </a:spcBef>
              <a:buSzPts val="1400"/>
            </a:pPr>
            <a:r>
              <a:rPr lang="en" sz="2400" b="1" dirty="0"/>
              <a:t>BSP </a:t>
            </a:r>
            <a:r>
              <a:rPr lang="en" sz="2400" dirty="0"/>
              <a:t>for parallel programming; MPI is default</a:t>
            </a:r>
            <a:endParaRPr sz="2400" dirty="0"/>
          </a:p>
          <a:p>
            <a:pPr indent="-457189">
              <a:buSzPts val="1800"/>
            </a:pPr>
            <a:r>
              <a:rPr lang="en" sz="2800" dirty="0"/>
              <a:t>Rich state model for objects supporting in-place, distributed, cached, RDD style persistence </a:t>
            </a:r>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415600" y="113700"/>
            <a:ext cx="11360800" cy="763600"/>
          </a:xfrm>
          <a:prstGeom prst="rect">
            <a:avLst/>
          </a:prstGeom>
        </p:spPr>
        <p:txBody>
          <a:bodyPr spcFirstLastPara="1" wrap="square" lIns="121900" tIns="121900" rIns="121900" bIns="121900" anchor="t" anchorCtr="0">
            <a:noAutofit/>
          </a:bodyPr>
          <a:lstStyle/>
          <a:p>
            <a:r>
              <a:rPr lang="en" b="1"/>
              <a:t>Twister2 Highlights II</a:t>
            </a:r>
            <a:endParaRPr b="1"/>
          </a:p>
        </p:txBody>
      </p:sp>
      <p:sp>
        <p:nvSpPr>
          <p:cNvPr id="273" name="Google Shape;273;p39"/>
          <p:cNvSpPr txBox="1">
            <a:spLocks noGrp="1"/>
          </p:cNvSpPr>
          <p:nvPr>
            <p:ph type="body" idx="1"/>
          </p:nvPr>
        </p:nvSpPr>
        <p:spPr>
          <a:xfrm>
            <a:off x="270701" y="831866"/>
            <a:ext cx="11780051" cy="5814260"/>
          </a:xfrm>
          <a:prstGeom prst="rect">
            <a:avLst/>
          </a:prstGeom>
        </p:spPr>
        <p:txBody>
          <a:bodyPr spcFirstLastPara="1" wrap="square" lIns="121900" tIns="121900" rIns="121900" bIns="121900" anchor="t" anchorCtr="0">
            <a:noAutofit/>
          </a:bodyPr>
          <a:lstStyle/>
          <a:p>
            <a:pPr indent="-474121">
              <a:buSzPts val="2000"/>
            </a:pPr>
            <a:r>
              <a:rPr lang="en" sz="3200" dirty="0"/>
              <a:t>Can be a pure</a:t>
            </a:r>
            <a:r>
              <a:rPr lang="en" sz="3200" b="1" dirty="0"/>
              <a:t> batch engine</a:t>
            </a:r>
            <a:endParaRPr sz="3200" b="1" dirty="0"/>
          </a:p>
          <a:p>
            <a:pPr lvl="1" indent="-474121">
              <a:spcBef>
                <a:spcPts val="0"/>
              </a:spcBef>
              <a:buSzPts val="2000"/>
            </a:pPr>
            <a:r>
              <a:rPr lang="en" sz="3200" dirty="0"/>
              <a:t>Not built on top of a streaming engine </a:t>
            </a:r>
            <a:endParaRPr sz="3200" dirty="0"/>
          </a:p>
          <a:p>
            <a:pPr indent="-474121">
              <a:buSzPts val="2000"/>
            </a:pPr>
            <a:r>
              <a:rPr lang="en" sz="3200" dirty="0"/>
              <a:t>Can be a pure </a:t>
            </a:r>
            <a:r>
              <a:rPr lang="en" sz="3200" b="1" dirty="0"/>
              <a:t>streaming engine</a:t>
            </a:r>
            <a:r>
              <a:rPr lang="en" sz="3200" dirty="0"/>
              <a:t> supporting Storm/Heron API</a:t>
            </a:r>
            <a:endParaRPr sz="3200" dirty="0"/>
          </a:p>
          <a:p>
            <a:pPr lvl="1" indent="-474121">
              <a:spcBef>
                <a:spcPts val="0"/>
              </a:spcBef>
              <a:buSzPts val="2000"/>
            </a:pPr>
            <a:r>
              <a:rPr lang="en" sz="3200" dirty="0"/>
              <a:t>Not built on on top of a batch engine </a:t>
            </a:r>
            <a:endParaRPr sz="3200" dirty="0"/>
          </a:p>
          <a:p>
            <a:pPr indent="-474121">
              <a:buSzPts val="2000"/>
            </a:pPr>
            <a:r>
              <a:rPr lang="en" sz="3200" b="1" dirty="0"/>
              <a:t>Fault tolerance</a:t>
            </a:r>
            <a:r>
              <a:rPr lang="en" sz="3200" dirty="0"/>
              <a:t> as in Spark or MPI today; dataflow nodes define natural synchronization points</a:t>
            </a:r>
            <a:endParaRPr sz="3200" dirty="0"/>
          </a:p>
          <a:p>
            <a:pPr indent="-474121">
              <a:buSzPts val="2000"/>
            </a:pPr>
            <a:r>
              <a:rPr lang="en" sz="3200" dirty="0"/>
              <a:t>Many </a:t>
            </a:r>
            <a:r>
              <a:rPr lang="en" sz="3200" b="1" dirty="0"/>
              <a:t>API’</a:t>
            </a:r>
            <a:r>
              <a:rPr lang="en" sz="3200" dirty="0"/>
              <a:t>s: Data (at many levels), Communication, Task </a:t>
            </a:r>
            <a:endParaRPr sz="3200" dirty="0"/>
          </a:p>
          <a:p>
            <a:pPr lvl="1" indent="-474121">
              <a:spcBef>
                <a:spcPts val="0"/>
              </a:spcBef>
              <a:buSzPts val="2000"/>
            </a:pPr>
            <a:r>
              <a:rPr lang="en" sz="3200" dirty="0"/>
              <a:t>High level (as in Spark) and low level (as in MPI)</a:t>
            </a:r>
            <a:endParaRPr sz="3200" dirty="0"/>
          </a:p>
          <a:p>
            <a:pPr indent="-474121">
              <a:buSzPts val="2000"/>
            </a:pPr>
            <a:r>
              <a:rPr lang="en" sz="3200" dirty="0"/>
              <a:t>Component based architecture -- it is a</a:t>
            </a:r>
            <a:r>
              <a:rPr lang="en" sz="3200" b="1" dirty="0"/>
              <a:t> toolkit</a:t>
            </a:r>
            <a:endParaRPr sz="3200" b="1" dirty="0"/>
          </a:p>
          <a:p>
            <a:pPr lvl="1" indent="-457189">
              <a:spcBef>
                <a:spcPts val="0"/>
              </a:spcBef>
              <a:buSzPts val="1800"/>
            </a:pPr>
            <a:r>
              <a:rPr lang="en" sz="2667" dirty="0"/>
              <a:t>Defines the important layers of a distributed processing engine</a:t>
            </a:r>
            <a:endParaRPr sz="2667" dirty="0"/>
          </a:p>
          <a:p>
            <a:pPr lvl="1" indent="-457189">
              <a:spcBef>
                <a:spcPts val="0"/>
              </a:spcBef>
              <a:buSzPts val="1800"/>
            </a:pPr>
            <a:r>
              <a:rPr lang="en" sz="2667" dirty="0"/>
              <a:t>Implements these layers cleanly aiming at data analytics and with high performance</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C537CA-AC0F-4FA3-B1AB-6FC6890C0229}"/>
              </a:ext>
            </a:extLst>
          </p:cNvPr>
          <p:cNvSpPr>
            <a:spLocks noGrp="1"/>
          </p:cNvSpPr>
          <p:nvPr>
            <p:ph type="title"/>
          </p:nvPr>
        </p:nvSpPr>
        <p:spPr>
          <a:xfrm>
            <a:off x="788437" y="122237"/>
            <a:ext cx="10515600" cy="623920"/>
          </a:xfrm>
        </p:spPr>
        <p:txBody>
          <a:bodyPr/>
          <a:lstStyle/>
          <a:p>
            <a:r>
              <a:rPr lang="en-US" dirty="0"/>
              <a:t>Digital Science Center Research Activities</a:t>
            </a:r>
          </a:p>
        </p:txBody>
      </p:sp>
      <p:sp>
        <p:nvSpPr>
          <p:cNvPr id="6" name="Content Placeholder 5">
            <a:extLst>
              <a:ext uri="{FF2B5EF4-FFF2-40B4-BE49-F238E27FC236}">
                <a16:creationId xmlns:a16="http://schemas.microsoft.com/office/drawing/2014/main" id="{02DB828F-8B62-460A-9491-EA764163B8F5}"/>
              </a:ext>
            </a:extLst>
          </p:cNvPr>
          <p:cNvSpPr>
            <a:spLocks noGrp="1"/>
          </p:cNvSpPr>
          <p:nvPr>
            <p:ph type="body" idx="1"/>
          </p:nvPr>
        </p:nvSpPr>
        <p:spPr>
          <a:xfrm>
            <a:off x="0" y="699732"/>
            <a:ext cx="12192000" cy="4351339"/>
          </a:xfrm>
        </p:spPr>
        <p:txBody>
          <a:bodyPr>
            <a:noAutofit/>
          </a:bodyPr>
          <a:lstStyle/>
          <a:p>
            <a:r>
              <a:rPr lang="en-US" sz="2400" dirty="0">
                <a:solidFill>
                  <a:schemeClr val="accent5">
                    <a:lumMod val="75000"/>
                  </a:schemeClr>
                </a:solidFill>
              </a:rPr>
              <a:t>Building SPIDAL Scalable HPC machine Learning Library</a:t>
            </a:r>
          </a:p>
          <a:p>
            <a:r>
              <a:rPr lang="en-US" sz="2400" dirty="0">
                <a:solidFill>
                  <a:schemeClr val="accent5">
                    <a:lumMod val="75000"/>
                  </a:schemeClr>
                </a:solidFill>
              </a:rPr>
              <a:t>Applying current SPIDAL in Biology, Network Science (</a:t>
            </a:r>
            <a:r>
              <a:rPr lang="en-US" sz="2400" dirty="0" err="1">
                <a:solidFill>
                  <a:schemeClr val="accent5">
                    <a:lumMod val="75000"/>
                  </a:schemeClr>
                </a:solidFill>
              </a:rPr>
              <a:t>OSoMe</a:t>
            </a:r>
            <a:r>
              <a:rPr lang="en-US" sz="2400" dirty="0">
                <a:solidFill>
                  <a:schemeClr val="accent5">
                    <a:lumMod val="75000"/>
                  </a:schemeClr>
                </a:solidFill>
              </a:rPr>
              <a:t>), Pathology, Racing Cars</a:t>
            </a:r>
          </a:p>
          <a:p>
            <a:r>
              <a:rPr lang="en-US" sz="2400" dirty="0">
                <a:solidFill>
                  <a:schemeClr val="accent5">
                    <a:lumMod val="75000"/>
                  </a:schemeClr>
                </a:solidFill>
              </a:rPr>
              <a:t>Harp HPC Machine Learning Framework (</a:t>
            </a:r>
            <a:r>
              <a:rPr lang="en-US" sz="2400" dirty="0" err="1">
                <a:solidFill>
                  <a:schemeClr val="accent5">
                    <a:lumMod val="75000"/>
                  </a:schemeClr>
                </a:solidFill>
              </a:rPr>
              <a:t>Qiu</a:t>
            </a:r>
            <a:r>
              <a:rPr lang="en-US" sz="2400" dirty="0">
                <a:solidFill>
                  <a:schemeClr val="accent5">
                    <a:lumMod val="75000"/>
                  </a:schemeClr>
                </a:solidFill>
              </a:rPr>
              <a:t>)</a:t>
            </a:r>
          </a:p>
          <a:p>
            <a:r>
              <a:rPr lang="en-US" sz="2400" dirty="0">
                <a:solidFill>
                  <a:schemeClr val="accent5">
                    <a:lumMod val="75000"/>
                  </a:schemeClr>
                </a:solidFill>
              </a:rPr>
              <a:t>Twister2 HPC Event Driven Distributed Programming model (replace Spark)</a:t>
            </a:r>
          </a:p>
          <a:p>
            <a:r>
              <a:rPr lang="en-US" sz="2400" dirty="0">
                <a:solidFill>
                  <a:schemeClr val="accent5">
                    <a:lumMod val="75000"/>
                  </a:schemeClr>
                </a:solidFill>
              </a:rPr>
              <a:t>Cloudmesh: Research and DevOps for Software Defined Systems (von Laszewski)</a:t>
            </a:r>
          </a:p>
          <a:p>
            <a:r>
              <a:rPr lang="en-US" sz="2400" dirty="0">
                <a:solidFill>
                  <a:schemeClr val="accent4">
                    <a:lumMod val="50000"/>
                  </a:schemeClr>
                </a:solidFill>
              </a:rPr>
              <a:t>Intel Parallel Computing Center @IU (</a:t>
            </a:r>
            <a:r>
              <a:rPr lang="en-US" sz="2400" dirty="0" err="1">
                <a:solidFill>
                  <a:schemeClr val="accent4">
                    <a:lumMod val="50000"/>
                  </a:schemeClr>
                </a:solidFill>
              </a:rPr>
              <a:t>Qiu</a:t>
            </a:r>
            <a:r>
              <a:rPr lang="en-US" sz="2400" dirty="0">
                <a:solidFill>
                  <a:schemeClr val="accent4">
                    <a:lumMod val="50000"/>
                  </a:schemeClr>
                </a:solidFill>
              </a:rPr>
              <a:t>) Edge Computing</a:t>
            </a:r>
          </a:p>
          <a:p>
            <a:r>
              <a:rPr lang="en-US" sz="2400" dirty="0">
                <a:solidFill>
                  <a:schemeClr val="accent4">
                    <a:lumMod val="50000"/>
                  </a:schemeClr>
                </a:solidFill>
              </a:rPr>
              <a:t>Work with NIST on Big Data Standards and non-proprietary Frameworks</a:t>
            </a:r>
          </a:p>
          <a:p>
            <a:r>
              <a:rPr lang="en-US" sz="2400" dirty="0">
                <a:solidFill>
                  <a:srgbClr val="C00000"/>
                </a:solidFill>
              </a:rPr>
              <a:t>Engineered </a:t>
            </a:r>
            <a:r>
              <a:rPr lang="en-US" sz="2400" dirty="0" err="1">
                <a:solidFill>
                  <a:srgbClr val="C00000"/>
                </a:solidFill>
              </a:rPr>
              <a:t>nanoBIO</a:t>
            </a:r>
            <a:r>
              <a:rPr lang="en-US" sz="2400" dirty="0">
                <a:solidFill>
                  <a:srgbClr val="C00000"/>
                </a:solidFill>
              </a:rPr>
              <a:t> Node NSF EEC-1720625 with Purdue and UIUC</a:t>
            </a:r>
          </a:p>
          <a:p>
            <a:r>
              <a:rPr lang="en-US" sz="2400" dirty="0">
                <a:solidFill>
                  <a:srgbClr val="FF9900"/>
                </a:solidFill>
              </a:rPr>
              <a:t>Polar (Radar) Image Processing (Crandall); being used in production</a:t>
            </a:r>
          </a:p>
          <a:p>
            <a:r>
              <a:rPr lang="en-US" sz="2400" dirty="0">
                <a:solidFill>
                  <a:srgbClr val="FF9900"/>
                </a:solidFill>
              </a:rPr>
              <a:t>Data analysis of experimental physics scattering results</a:t>
            </a:r>
          </a:p>
          <a:p>
            <a:r>
              <a:rPr lang="en-US" sz="2400" dirty="0">
                <a:solidFill>
                  <a:schemeClr val="accent6">
                    <a:lumMod val="60000"/>
                    <a:lumOff val="40000"/>
                  </a:schemeClr>
                </a:solidFill>
              </a:rPr>
              <a:t>IoTCloud. Cloud control of robots – licensed to C2RO (Montreal)</a:t>
            </a:r>
          </a:p>
          <a:p>
            <a:pPr marL="0" indent="0">
              <a:buNone/>
            </a:pPr>
            <a:endParaRPr lang="en-US" sz="2400" dirty="0"/>
          </a:p>
          <a:p>
            <a:endParaRPr lang="en-US" sz="2400" dirty="0"/>
          </a:p>
          <a:p>
            <a:endParaRPr lang="en-US" sz="2400" dirty="0"/>
          </a:p>
        </p:txBody>
      </p:sp>
      <p:sp>
        <p:nvSpPr>
          <p:cNvPr id="3" name="Slide Number Placeholder 2">
            <a:extLst>
              <a:ext uri="{FF2B5EF4-FFF2-40B4-BE49-F238E27FC236}">
                <a16:creationId xmlns:a16="http://schemas.microsoft.com/office/drawing/2014/main" id="{9D09B2A1-18B7-4B8F-9E8E-7DCAE89DF74E}"/>
              </a:ext>
            </a:extLst>
          </p:cNvPr>
          <p:cNvSpPr>
            <a:spLocks noGrp="1"/>
          </p:cNvSpPr>
          <p:nvPr>
            <p:ph type="sldNum"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
        <p:nvSpPr>
          <p:cNvPr id="2" name="TextBox 1">
            <a:extLst>
              <a:ext uri="{FF2B5EF4-FFF2-40B4-BE49-F238E27FC236}">
                <a16:creationId xmlns:a16="http://schemas.microsoft.com/office/drawing/2014/main" id="{959337BD-CDD7-41BC-8FC6-264962B7B832}"/>
              </a:ext>
            </a:extLst>
          </p:cNvPr>
          <p:cNvSpPr txBox="1"/>
          <p:nvPr/>
        </p:nvSpPr>
        <p:spPr>
          <a:xfrm>
            <a:off x="10493829" y="1623767"/>
            <a:ext cx="1406760" cy="646331"/>
          </a:xfrm>
          <a:prstGeom prst="rect">
            <a:avLst/>
          </a:prstGeom>
          <a:noFill/>
          <a:ln w="38100">
            <a:solidFill>
              <a:schemeClr val="accent1">
                <a:lumMod val="75000"/>
              </a:schemeClr>
            </a:solidFill>
          </a:ln>
        </p:spPr>
        <p:txBody>
          <a:bodyPr wrap="square" rtlCol="0">
            <a:spAutoFit/>
          </a:bodyPr>
          <a:lstStyle/>
          <a:p>
            <a:r>
              <a:rPr lang="en-US" dirty="0">
                <a:solidFill>
                  <a:srgbClr val="0070C0"/>
                </a:solidFill>
              </a:rPr>
              <a:t>Big Data on HPC Cloud</a:t>
            </a:r>
          </a:p>
        </p:txBody>
      </p:sp>
    </p:spTree>
    <p:extLst>
      <p:ext uri="{BB962C8B-B14F-4D97-AF65-F5344CB8AC3E}">
        <p14:creationId xmlns:p14="http://schemas.microsoft.com/office/powerpoint/2010/main" val="1121431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415600" y="313293"/>
            <a:ext cx="11360800" cy="763600"/>
          </a:xfrm>
          <a:prstGeom prst="rect">
            <a:avLst/>
          </a:prstGeom>
        </p:spPr>
        <p:txBody>
          <a:bodyPr spcFirstLastPara="1" wrap="square" lIns="121900" tIns="121900" rIns="121900" bIns="121900" anchor="t" anchorCtr="0">
            <a:noAutofit/>
          </a:bodyPr>
          <a:lstStyle/>
          <a:p>
            <a:pPr>
              <a:buClr>
                <a:srgbClr val="000000"/>
              </a:buClr>
              <a:buSzPts val="1100"/>
            </a:pPr>
            <a:r>
              <a:rPr lang="en" sz="4000" b="1" dirty="0"/>
              <a:t>Twister2 Highlights III</a:t>
            </a:r>
            <a:endParaRPr sz="4000" b="1" dirty="0"/>
          </a:p>
          <a:p>
            <a:endParaRPr sz="4000" b="1" dirty="0"/>
          </a:p>
        </p:txBody>
      </p:sp>
      <p:sp>
        <p:nvSpPr>
          <p:cNvPr id="279" name="Google Shape;279;p40"/>
          <p:cNvSpPr txBox="1">
            <a:spLocks noGrp="1"/>
          </p:cNvSpPr>
          <p:nvPr>
            <p:ph type="body" idx="1"/>
          </p:nvPr>
        </p:nvSpPr>
        <p:spPr>
          <a:xfrm>
            <a:off x="318956" y="1276438"/>
            <a:ext cx="11360800" cy="4886469"/>
          </a:xfrm>
          <a:prstGeom prst="rect">
            <a:avLst/>
          </a:prstGeom>
        </p:spPr>
        <p:txBody>
          <a:bodyPr spcFirstLastPara="1" wrap="square" lIns="121900" tIns="121900" rIns="121900" bIns="121900" anchor="t" anchorCtr="0">
            <a:noAutofit/>
          </a:bodyPr>
          <a:lstStyle/>
          <a:p>
            <a:pPr indent="-474121">
              <a:buSzPts val="2000"/>
            </a:pPr>
            <a:r>
              <a:rPr lang="en" sz="3733" dirty="0"/>
              <a:t>Key features of Twister2 are associated with its </a:t>
            </a:r>
            <a:r>
              <a:rPr lang="en" sz="3733" b="1" dirty="0"/>
              <a:t>dataflow</a:t>
            </a:r>
            <a:r>
              <a:rPr lang="en" sz="3733" dirty="0"/>
              <a:t> model</a:t>
            </a:r>
            <a:endParaRPr sz="3733" dirty="0"/>
          </a:p>
          <a:p>
            <a:pPr lvl="1" indent="-457189">
              <a:spcBef>
                <a:spcPts val="0"/>
              </a:spcBef>
              <a:buSzPts val="1800"/>
            </a:pPr>
            <a:r>
              <a:rPr lang="en" sz="3200" dirty="0"/>
              <a:t>Fast and functional inter-node linkage; distributed from edge to cloud or in-place between identical source and target tasks</a:t>
            </a:r>
            <a:endParaRPr sz="3200" b="1" dirty="0"/>
          </a:p>
          <a:p>
            <a:pPr lvl="1" indent="-457189">
              <a:spcBef>
                <a:spcPts val="0"/>
              </a:spcBef>
              <a:buSzPts val="1800"/>
            </a:pPr>
            <a:r>
              <a:rPr lang="en" sz="3200" dirty="0"/>
              <a:t>Streaming or Batch nodes (Storm persisent or Spark emphemeral model)</a:t>
            </a:r>
            <a:endParaRPr sz="3200" dirty="0"/>
          </a:p>
          <a:p>
            <a:pPr lvl="1" indent="-457189">
              <a:spcBef>
                <a:spcPts val="0"/>
              </a:spcBef>
              <a:buSzPts val="1800"/>
            </a:pPr>
            <a:r>
              <a:rPr lang="en" sz="3200" dirty="0"/>
              <a:t>Supports both Orchestration (as in Pegasus, Kepler, NiFi) or high performance streaming flow (as in Naiad) model</a:t>
            </a:r>
            <a:endParaRPr sz="3200" dirty="0"/>
          </a:p>
          <a:p>
            <a:pPr lvl="1" indent="-457189">
              <a:spcBef>
                <a:spcPts val="0"/>
              </a:spcBef>
              <a:buSzPts val="1800"/>
            </a:pPr>
            <a:r>
              <a:rPr lang="en" sz="3200" b="1" dirty="0"/>
              <a:t>Tset</a:t>
            </a:r>
            <a:r>
              <a:rPr lang="en" sz="3200" dirty="0"/>
              <a:t> Twister2 datasets like RDD define a full object state model supported across links of dataflow </a:t>
            </a:r>
            <a:endParaRPr sz="3200" dirty="0"/>
          </a:p>
          <a:p>
            <a:pPr indent="0">
              <a:spcBef>
                <a:spcPts val="2133"/>
              </a:spcBef>
              <a:spcAft>
                <a:spcPts val="2133"/>
              </a:spcAft>
              <a:buNone/>
            </a:pPr>
            <a:endParaRPr sz="3733"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296653" y="221660"/>
            <a:ext cx="11360800" cy="763600"/>
          </a:xfrm>
          <a:prstGeom prst="rect">
            <a:avLst/>
          </a:prstGeom>
        </p:spPr>
        <p:txBody>
          <a:bodyPr spcFirstLastPara="1" wrap="square" lIns="121900" tIns="121900" rIns="121900" bIns="121900" anchor="t" anchorCtr="0">
            <a:noAutofit/>
          </a:bodyPr>
          <a:lstStyle/>
          <a:p>
            <a:r>
              <a:rPr lang="en" b="1" dirty="0"/>
              <a:t>Twister2 Logistics</a:t>
            </a:r>
            <a:endParaRPr b="1" dirty="0"/>
          </a:p>
        </p:txBody>
      </p:sp>
      <p:sp>
        <p:nvSpPr>
          <p:cNvPr id="297" name="Google Shape;297;p42"/>
          <p:cNvSpPr txBox="1">
            <a:spLocks noGrp="1"/>
          </p:cNvSpPr>
          <p:nvPr>
            <p:ph type="body" idx="1"/>
          </p:nvPr>
        </p:nvSpPr>
        <p:spPr>
          <a:xfrm>
            <a:off x="296653" y="985260"/>
            <a:ext cx="11360800" cy="5093200"/>
          </a:xfrm>
          <a:prstGeom prst="rect">
            <a:avLst/>
          </a:prstGeom>
        </p:spPr>
        <p:txBody>
          <a:bodyPr spcFirstLastPara="1" wrap="square" lIns="121900" tIns="121900" rIns="121900" bIns="121900" anchor="t" anchorCtr="0">
            <a:noAutofit/>
          </a:bodyPr>
          <a:lstStyle/>
          <a:p>
            <a:pPr indent="-474121">
              <a:buSzPts val="2000"/>
            </a:pPr>
            <a:r>
              <a:rPr lang="en" sz="3200" dirty="0"/>
              <a:t>Open Source - Apache Licence Version 2.0</a:t>
            </a:r>
            <a:endParaRPr sz="3200" dirty="0"/>
          </a:p>
          <a:p>
            <a:pPr indent="-474121">
              <a:buSzPts val="2000"/>
            </a:pPr>
            <a:r>
              <a:rPr lang="en" sz="3200" dirty="0"/>
              <a:t>Github - </a:t>
            </a:r>
            <a:r>
              <a:rPr lang="en" sz="3200" u="sng" dirty="0">
                <a:solidFill>
                  <a:schemeClr val="hlink"/>
                </a:solidFill>
                <a:hlinkClick r:id="rId3"/>
              </a:rPr>
              <a:t>https://github.com/DSC-SPIDAL/twister2</a:t>
            </a:r>
            <a:endParaRPr sz="3200" dirty="0"/>
          </a:p>
          <a:p>
            <a:pPr indent="-474121">
              <a:buSzPts val="2000"/>
            </a:pPr>
            <a:r>
              <a:rPr lang="en" sz="3200" dirty="0"/>
              <a:t>Documentation - </a:t>
            </a:r>
            <a:r>
              <a:rPr lang="en" sz="3200" u="sng" dirty="0">
                <a:solidFill>
                  <a:schemeClr val="hlink"/>
                </a:solidFill>
                <a:hlinkClick r:id="rId4"/>
              </a:rPr>
              <a:t>https://twister2.gitbook.io/twister2</a:t>
            </a:r>
            <a:r>
              <a:rPr lang="en" sz="3200" dirty="0"/>
              <a:t> with tutorial</a:t>
            </a:r>
            <a:endParaRPr sz="3200" dirty="0"/>
          </a:p>
          <a:p>
            <a:pPr indent="-474121">
              <a:buSzPts val="2000"/>
            </a:pPr>
            <a:r>
              <a:rPr lang="en" sz="3200" dirty="0"/>
              <a:t>Developer Group - </a:t>
            </a:r>
            <a:r>
              <a:rPr lang="en" sz="3200" dirty="0">
                <a:solidFill>
                  <a:srgbClr val="24292E"/>
                </a:solidFill>
                <a:highlight>
                  <a:srgbClr val="FFFFFF"/>
                </a:highlight>
              </a:rPr>
              <a:t> </a:t>
            </a:r>
            <a:r>
              <a:rPr lang="en" sz="3200" u="sng" dirty="0">
                <a:solidFill>
                  <a:srgbClr val="0366D6"/>
                </a:solidFill>
                <a:highlight>
                  <a:srgbClr val="FFFFFF"/>
                </a:highlight>
                <a:hlinkClick r:id="rId5"/>
              </a:rPr>
              <a:t>twister2@googlegroups.com</a:t>
            </a:r>
            <a:r>
              <a:rPr lang="en" sz="3200" dirty="0"/>
              <a:t> – </a:t>
            </a:r>
            <a:r>
              <a:rPr lang="en-US" sz="3200" dirty="0"/>
              <a:t>India(1)</a:t>
            </a:r>
            <a:r>
              <a:rPr lang="en" sz="3200" dirty="0"/>
              <a:t> Sri Lanka(9) and Turkey(2)</a:t>
            </a:r>
            <a:endParaRPr sz="3200" dirty="0"/>
          </a:p>
          <a:p>
            <a:pPr indent="-474121">
              <a:buSzPts val="2000"/>
            </a:pPr>
            <a:r>
              <a:rPr lang="en" sz="3200" dirty="0"/>
              <a:t>Started in the 4th Quarter of 2017; reversing previous philosophy which was to modify Hadoop, Spark, Heron; </a:t>
            </a:r>
            <a:endParaRPr sz="3200" dirty="0"/>
          </a:p>
          <a:p>
            <a:pPr indent="-474121">
              <a:buSzPts val="2000"/>
            </a:pPr>
            <a:r>
              <a:rPr lang="en" sz="3200" dirty="0"/>
              <a:t>Bootstrapped using Heron code but that code now changed</a:t>
            </a:r>
            <a:endParaRPr sz="3200" dirty="0"/>
          </a:p>
          <a:p>
            <a:pPr indent="-474121">
              <a:buSzPts val="2000"/>
            </a:pPr>
            <a:r>
              <a:rPr lang="en" sz="3200" dirty="0"/>
              <a:t>About 80000 Lines of Code (</a:t>
            </a:r>
            <a:r>
              <a:rPr lang="en-US" sz="3200" dirty="0"/>
              <a:t>plus 50,000 for </a:t>
            </a:r>
            <a:r>
              <a:rPr lang="en-US" sz="3200" dirty="0" err="1"/>
              <a:t>SPIDAL+Harp</a:t>
            </a:r>
            <a:r>
              <a:rPr lang="en-US" sz="3200" dirty="0"/>
              <a:t> </a:t>
            </a:r>
            <a:r>
              <a:rPr lang="en-US" sz="3200" dirty="0" err="1"/>
              <a:t>HPCforML</a:t>
            </a:r>
            <a:r>
              <a:rPr lang="en-US" sz="3200" dirty="0"/>
              <a:t>)</a:t>
            </a:r>
            <a:endParaRPr sz="3200" dirty="0"/>
          </a:p>
          <a:p>
            <a:pPr lvl="1" indent="-457189">
              <a:spcBef>
                <a:spcPts val="0"/>
              </a:spcBef>
              <a:buSzPts val="1800"/>
            </a:pPr>
            <a:r>
              <a:rPr lang="en" sz="3200" dirty="0"/>
              <a:t>Languages - Primarily Java with some Python</a:t>
            </a:r>
            <a:endParaRP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873E-095D-4D02-A0DB-ADA3FF7A0367}"/>
              </a:ext>
            </a:extLst>
          </p:cNvPr>
          <p:cNvSpPr>
            <a:spLocks noGrp="1"/>
          </p:cNvSpPr>
          <p:nvPr>
            <p:ph type="title"/>
          </p:nvPr>
        </p:nvSpPr>
        <p:spPr/>
        <p:txBody>
          <a:bodyPr/>
          <a:lstStyle/>
          <a:p>
            <a:r>
              <a:rPr lang="en-US" dirty="0"/>
              <a:t>Twister2 Team</a:t>
            </a:r>
          </a:p>
        </p:txBody>
      </p:sp>
      <p:sp>
        <p:nvSpPr>
          <p:cNvPr id="4" name="Slide Number Placeholder 3">
            <a:extLst>
              <a:ext uri="{FF2B5EF4-FFF2-40B4-BE49-F238E27FC236}">
                <a16:creationId xmlns:a16="http://schemas.microsoft.com/office/drawing/2014/main" id="{B4CD7DA5-0218-4744-B8F5-BCA2CBCD36C0}"/>
              </a:ext>
            </a:extLst>
          </p:cNvPr>
          <p:cNvSpPr>
            <a:spLocks noGrp="1"/>
          </p:cNvSpPr>
          <p:nvPr>
            <p:ph type="sldNum" idx="12"/>
          </p:nvPr>
        </p:nvSpPr>
        <p:spPr/>
        <p:txBody>
          <a:bodyPr/>
          <a:lstStyle/>
          <a:p>
            <a:pPr defTabSz="1219170"/>
            <a:fld id="{00000000-1234-1234-1234-123412341234}" type="slidenum">
              <a:rPr lang="en" kern="0"/>
              <a:pPr defTabSz="1219170"/>
              <a:t>32</a:t>
            </a:fld>
            <a:endParaRPr lang="en" kern="0"/>
          </a:p>
        </p:txBody>
      </p:sp>
      <p:pic>
        <p:nvPicPr>
          <p:cNvPr id="1026" name="Picture 2" descr="https://lh4.googleusercontent.com/HHKkppCiwSUIGjf5q_ZqZzV-dNyj8gl2oWaUDaSRLoZGnQ0dC4Rd7CStOPCjAnmBYwXifm9XT3mEbx8IIW1H_tF9U-EJ_M1966Q9winT8_GZCUbyjTWYgHPaPnV8J4xCNmQe0N5hJiM">
            <a:extLst>
              <a:ext uri="{FF2B5EF4-FFF2-40B4-BE49-F238E27FC236}">
                <a16:creationId xmlns:a16="http://schemas.microsoft.com/office/drawing/2014/main" id="{AA99C467-AFDB-4A41-BA8C-935913F2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875" y="1591009"/>
            <a:ext cx="1359091" cy="2288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nRXhBCN7WEMTrjwAdFpU1DceKKTQV7X_JTfx1n6z8IoUyDQaq_MKvBR3LVksW9-uCLjIeufqs0Fg4J41iqGgeEAuvYvPBvKQiqMB_Ki2GacIpre4GWESrBO5axLLvz_9NedsWCTr3OI">
            <a:extLst>
              <a:ext uri="{FF2B5EF4-FFF2-40B4-BE49-F238E27FC236}">
                <a16:creationId xmlns:a16="http://schemas.microsoft.com/office/drawing/2014/main" id="{6385D30B-83BC-4D88-9230-010BBBAB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843" y="1444766"/>
            <a:ext cx="1987549" cy="19875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lVKbzWJ_QeUsiLaVr6vRNj15u1Y3pfB-kCuAQHyLuDKvlctX33DOEOA5rgVSp8rDGelUQ_KluQ6eZZzGcMj2xTCsuGzsXzli3sI09YtTgkgRTGBLCOUCUgtHnVVFOjKABisJGa2CvFU">
            <a:extLst>
              <a:ext uri="{FF2B5EF4-FFF2-40B4-BE49-F238E27FC236}">
                <a16:creationId xmlns:a16="http://schemas.microsoft.com/office/drawing/2014/main" id="{B0438ECE-D174-4A3D-9133-94D3F2B14A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17" y="4230029"/>
            <a:ext cx="1800303" cy="18003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39wjUiaWT5Zg833U9AP47IbGbo_pUoC63v0hitI3-T2wvRFwEFekw3xXRj2WZgffMPAEntK9PL1RnjmwX0UHtnUAaTQPGwuzyZZ3eE2tnubXpYccFrIxlPyO_3TqZ52RCxEWjLmmrdY">
            <a:extLst>
              <a:ext uri="{FF2B5EF4-FFF2-40B4-BE49-F238E27FC236}">
                <a16:creationId xmlns:a16="http://schemas.microsoft.com/office/drawing/2014/main" id="{9D94B43D-4925-4F2A-8806-0F8D8DF80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789" y="4230029"/>
            <a:ext cx="2183161" cy="21831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4z7DXZsGm-fuINbSX_oI2iM3EvtPJMORTg-lKhUw1nDcOx16HF39ymv_cUGJReOnRCN8fjWLRtJmQKdufZLUj_0-siBKcgsqkA89x4GAP3iryvAiUkBOynclTN8DNFcItdoQu6rJ-2Y">
            <a:extLst>
              <a:ext uri="{FF2B5EF4-FFF2-40B4-BE49-F238E27FC236}">
                <a16:creationId xmlns:a16="http://schemas.microsoft.com/office/drawing/2014/main" id="{8CC19BB1-137C-4B47-B6EA-3C7E825E16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722" y="457263"/>
            <a:ext cx="1975004" cy="197500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lh3.googleusercontent.com/QLpdvGIIeqOVX4BcPL-rypDTyKD8TaeL4gigCts63Q09Ia9fSZKtjFFRlzqu6PwPgVtBQNJ7VWE5e75LVvWILKOLpcYJAKU9scDSZceAnUZmpTM_qWbGOapYuysq4LiYa9RySobb9nE">
            <a:extLst>
              <a:ext uri="{FF2B5EF4-FFF2-40B4-BE49-F238E27FC236}">
                <a16:creationId xmlns:a16="http://schemas.microsoft.com/office/drawing/2014/main" id="{84EC07C2-D370-4AE1-9706-4E4DE55343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2" r="25973" b="20336"/>
          <a:stretch/>
        </p:blipFill>
        <p:spPr bwMode="auto">
          <a:xfrm>
            <a:off x="5673496" y="2643025"/>
            <a:ext cx="1975005" cy="210739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lh4.googleusercontent.com/CPQQ_f__rGTf8lFFSSABKDEW0RlT_iXHGKSYVY459LQ6nt-gK2wFafoZbGsBzuEjTIGE3ReSlYnfzdHHBuTsr_rcYynR4qf176pLlnvH2rhA4hlrJqwK6ZiqSyvu09hDK-L0ozXhfsc">
            <a:extLst>
              <a:ext uri="{FF2B5EF4-FFF2-40B4-BE49-F238E27FC236}">
                <a16:creationId xmlns:a16="http://schemas.microsoft.com/office/drawing/2014/main" id="{EAD4E85D-F0AC-4198-836E-5E062A4E73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3214" y="5064164"/>
            <a:ext cx="2237679" cy="167825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lh4.googleusercontent.com/IAbC8YbkAxnHNRAZGNV_BdLUOHSkkNaYS6GztzfRdgtEnt0DGWwZX69WvcPFdjFW8ItywTDke0AcdBAe3_1WUGIahx-GMd5TCPUWLG80ZsYfIt3UOso5zGTndq6DpkEP93laTyn_dGE">
            <a:extLst>
              <a:ext uri="{FF2B5EF4-FFF2-40B4-BE49-F238E27FC236}">
                <a16:creationId xmlns:a16="http://schemas.microsoft.com/office/drawing/2014/main" id="{90AEF22C-A0A5-4CA2-A5D0-F0943C8B76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6830" y="2109222"/>
            <a:ext cx="1987549" cy="198754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lh6.googleusercontent.com/qORgbhp-js10jUONJl0Cxx7M0TIMBfvAVDNc8ShjVPWnkrgKKIg-p0dXh_ItCSg6O0auvcciFp5-t6Dc_PwQlf9BT7-nkmn7iKojTilptxqbecf_UXh3Bc_30HkgS3eOhttkl_t-47Y">
            <a:extLst>
              <a:ext uri="{FF2B5EF4-FFF2-40B4-BE49-F238E27FC236}">
                <a16:creationId xmlns:a16="http://schemas.microsoft.com/office/drawing/2014/main" id="{0446B0CB-33D9-4A23-AFD9-33D65B32B6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3209" y="4289630"/>
            <a:ext cx="1975004" cy="1975004"/>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lh3.googleusercontent.com/U0XLyGgnJbGKaubXigY06zjrQZe5D9cesD9deyZdX28dQ_LQ4R8hfQ7787h8orl5rbUX3Nh0WpLm_Y4-24FGBKrYEXz1VHji-ui9k4eYzwlU6jFIcG-VFrYvqB44fyI4usc7vuGe36Q">
            <a:extLst>
              <a:ext uri="{FF2B5EF4-FFF2-40B4-BE49-F238E27FC236}">
                <a16:creationId xmlns:a16="http://schemas.microsoft.com/office/drawing/2014/main" id="{1B49C0E5-4E51-49EB-9A1E-FAA22B9456F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11937" y="4854497"/>
            <a:ext cx="1815443" cy="1815443"/>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lh3.googleusercontent.com/cNao2-JIwh9KHw9lLcaNNL9pZkpAjnXfU0ZzvEkt-qzpYo4xPnuhHNkstidXbnKGupojEgyw3RpqRFerMUEytnh9GqEQpXWlOpV7auK-3w8AdjARWWi2qoxhTRI19ETX9OCgvn7Oz8A">
            <a:extLst>
              <a:ext uri="{FF2B5EF4-FFF2-40B4-BE49-F238E27FC236}">
                <a16:creationId xmlns:a16="http://schemas.microsoft.com/office/drawing/2014/main" id="{1E7CAC09-777B-447C-8D79-130C10C2DD8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50698" y="2735507"/>
            <a:ext cx="1825703" cy="1825703"/>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s://lh5.googleusercontent.com/NqXTfp0CsAWVeRiZEsC2kLHaVFzOl_J-AwhwORRI2azn8WBmvmwNexIFbiQOXidp2k1hV3jMggzjA6fa2YQm1bx2_c2lXBmvfq4Gzbb0jY8nsor9hmcjl0WmO69aR77yvxZKY6MkCOs">
            <a:extLst>
              <a:ext uri="{FF2B5EF4-FFF2-40B4-BE49-F238E27FC236}">
                <a16:creationId xmlns:a16="http://schemas.microsoft.com/office/drawing/2014/main" id="{993F4BBC-92DB-4A8B-A7E5-6C1AC29B39F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41424" y="152045"/>
            <a:ext cx="1899765" cy="1800304"/>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lh6.googleusercontent.com/JelQE0VDuRiyehzobE0067uoE2485BjzcfQ0JUfrPlOaKkYVLzCwGreDY5iTM-3UKaag10jmunIxaLQXKFKEH2Gd8lZL3dMxzfT_sgkqeoKUNdt-OWg7RNLN-7tqzgu4pWLnxq11BQs">
            <a:extLst>
              <a:ext uri="{FF2B5EF4-FFF2-40B4-BE49-F238E27FC236}">
                <a16:creationId xmlns:a16="http://schemas.microsoft.com/office/drawing/2014/main" id="{C67D95B5-7D81-49A5-A37B-0EEEBB04030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938212" y="176999"/>
            <a:ext cx="1703661" cy="226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62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b="1"/>
              <a:t>Big Data APIs</a:t>
            </a:r>
            <a:endParaRPr b="1"/>
          </a:p>
        </p:txBody>
      </p:sp>
      <p:pic>
        <p:nvPicPr>
          <p:cNvPr id="303" name="Google Shape;303;p43"/>
          <p:cNvPicPr preferRelativeResize="0"/>
          <p:nvPr/>
        </p:nvPicPr>
        <p:blipFill>
          <a:blip r:embed="rId3">
            <a:alphaModFix/>
          </a:blip>
          <a:stretch>
            <a:fillRect/>
          </a:stretch>
        </p:blipFill>
        <p:spPr>
          <a:xfrm>
            <a:off x="608267" y="1894167"/>
            <a:ext cx="5576635" cy="1628500"/>
          </a:xfrm>
          <a:prstGeom prst="rect">
            <a:avLst/>
          </a:prstGeom>
          <a:noFill/>
          <a:ln>
            <a:noFill/>
          </a:ln>
        </p:spPr>
      </p:pic>
      <p:sp>
        <p:nvSpPr>
          <p:cNvPr id="304" name="Google Shape;304;p43"/>
          <p:cNvSpPr txBox="1"/>
          <p:nvPr/>
        </p:nvSpPr>
        <p:spPr>
          <a:xfrm>
            <a:off x="632333" y="1455484"/>
            <a:ext cx="3096400" cy="25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Started with Map-Reduce</a:t>
            </a:r>
            <a:endParaRPr sz="1867" kern="0">
              <a:solidFill>
                <a:srgbClr val="000000"/>
              </a:solidFill>
              <a:latin typeface="Arial"/>
              <a:cs typeface="Arial"/>
              <a:sym typeface="Arial"/>
            </a:endParaRPr>
          </a:p>
        </p:txBody>
      </p:sp>
      <p:sp>
        <p:nvSpPr>
          <p:cNvPr id="305" name="Google Shape;305;p43"/>
          <p:cNvSpPr txBox="1"/>
          <p:nvPr/>
        </p:nvSpPr>
        <p:spPr>
          <a:xfrm>
            <a:off x="379600" y="3616733"/>
            <a:ext cx="5696800" cy="525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Task Graph with computations on data in nodes</a:t>
            </a:r>
            <a:endParaRPr sz="1867" kern="0">
              <a:solidFill>
                <a:srgbClr val="000000"/>
              </a:solidFill>
              <a:latin typeface="Arial"/>
              <a:cs typeface="Arial"/>
              <a:sym typeface="Arial"/>
            </a:endParaRPr>
          </a:p>
        </p:txBody>
      </p:sp>
      <p:sp>
        <p:nvSpPr>
          <p:cNvPr id="306" name="Google Shape;306;p43"/>
          <p:cNvSpPr txBox="1"/>
          <p:nvPr/>
        </p:nvSpPr>
        <p:spPr>
          <a:xfrm>
            <a:off x="6412167" y="1577000"/>
            <a:ext cx="5315600" cy="462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400" kern="0">
                <a:solidFill>
                  <a:srgbClr val="000000"/>
                </a:solidFill>
                <a:latin typeface="Arial"/>
                <a:cs typeface="Arial"/>
                <a:sym typeface="Arial"/>
              </a:rPr>
              <a:t>Different Data APIs in community </a:t>
            </a:r>
            <a:endParaRPr sz="2400"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a:p>
            <a:pPr marL="609585" indent="-423323" defTabSz="1219170">
              <a:buClr>
                <a:srgbClr val="000000"/>
              </a:buClr>
              <a:buSzPts val="1400"/>
              <a:buFont typeface="Arial"/>
              <a:buChar char="●"/>
            </a:pPr>
            <a:r>
              <a:rPr lang="en" sz="1867" kern="0">
                <a:solidFill>
                  <a:srgbClr val="000000"/>
                </a:solidFill>
                <a:latin typeface="Arial"/>
                <a:cs typeface="Arial"/>
                <a:sym typeface="Arial"/>
              </a:rPr>
              <a:t>Data transformation APIs </a:t>
            </a:r>
            <a:endParaRPr sz="1867" kern="0">
              <a:solidFill>
                <a:srgbClr val="000000"/>
              </a:solidFill>
              <a:latin typeface="Arial"/>
              <a:cs typeface="Arial"/>
              <a:sym typeface="Arial"/>
            </a:endParaRPr>
          </a:p>
          <a:p>
            <a:pPr marL="1219170" lvl="1" indent="-423323" defTabSz="1219170">
              <a:buClr>
                <a:srgbClr val="000000"/>
              </a:buClr>
              <a:buSzPts val="1400"/>
              <a:buFont typeface="Arial"/>
              <a:buChar char="○"/>
            </a:pPr>
            <a:r>
              <a:rPr lang="en" sz="1867" kern="0">
                <a:solidFill>
                  <a:srgbClr val="000000"/>
                </a:solidFill>
                <a:latin typeface="Arial"/>
                <a:cs typeface="Arial"/>
                <a:sym typeface="Arial"/>
              </a:rPr>
              <a:t>Apache Crunch PCollections</a:t>
            </a:r>
            <a:endParaRPr sz="1867" kern="0">
              <a:solidFill>
                <a:srgbClr val="000000"/>
              </a:solidFill>
              <a:latin typeface="Arial"/>
              <a:cs typeface="Arial"/>
              <a:sym typeface="Arial"/>
            </a:endParaRPr>
          </a:p>
          <a:p>
            <a:pPr marL="1219170" lvl="1" indent="-423323" defTabSz="1219170">
              <a:buClr>
                <a:srgbClr val="000000"/>
              </a:buClr>
              <a:buSzPts val="1400"/>
              <a:buFont typeface="Arial"/>
              <a:buChar char="○"/>
            </a:pPr>
            <a:r>
              <a:rPr lang="en" sz="1867" kern="0">
                <a:solidFill>
                  <a:srgbClr val="000000"/>
                </a:solidFill>
                <a:latin typeface="Arial"/>
                <a:cs typeface="Arial"/>
                <a:sym typeface="Arial"/>
              </a:rPr>
              <a:t>Apache Spark RDD</a:t>
            </a:r>
            <a:endParaRPr sz="1867" kern="0">
              <a:solidFill>
                <a:srgbClr val="000000"/>
              </a:solidFill>
              <a:latin typeface="Arial"/>
              <a:cs typeface="Arial"/>
              <a:sym typeface="Arial"/>
            </a:endParaRPr>
          </a:p>
          <a:p>
            <a:pPr marL="1219170" lvl="1" indent="-423323" defTabSz="1219170">
              <a:buClr>
                <a:srgbClr val="000000"/>
              </a:buClr>
              <a:buSzPts val="1400"/>
              <a:buFont typeface="Arial"/>
              <a:buChar char="○"/>
            </a:pPr>
            <a:r>
              <a:rPr lang="en" sz="1867" kern="0">
                <a:solidFill>
                  <a:srgbClr val="000000"/>
                </a:solidFill>
                <a:latin typeface="Arial"/>
                <a:cs typeface="Arial"/>
                <a:sym typeface="Arial"/>
              </a:rPr>
              <a:t>Apache Flink DataSet</a:t>
            </a:r>
            <a:endParaRPr sz="1867" kern="0">
              <a:solidFill>
                <a:srgbClr val="000000"/>
              </a:solidFill>
              <a:latin typeface="Arial"/>
              <a:cs typeface="Arial"/>
              <a:sym typeface="Arial"/>
            </a:endParaRPr>
          </a:p>
          <a:p>
            <a:pPr marL="1219170" lvl="1" indent="-423323" defTabSz="1219170">
              <a:buClr>
                <a:srgbClr val="000000"/>
              </a:buClr>
              <a:buSzPts val="1400"/>
              <a:buFont typeface="Arial"/>
              <a:buChar char="○"/>
            </a:pPr>
            <a:r>
              <a:rPr lang="en" sz="1867" kern="0">
                <a:solidFill>
                  <a:srgbClr val="000000"/>
                </a:solidFill>
                <a:latin typeface="Arial"/>
                <a:cs typeface="Arial"/>
                <a:sym typeface="Arial"/>
              </a:rPr>
              <a:t>Apache Beam PCollections</a:t>
            </a:r>
            <a:endParaRPr sz="1867" kern="0">
              <a:solidFill>
                <a:srgbClr val="000000"/>
              </a:solidFill>
              <a:latin typeface="Arial"/>
              <a:cs typeface="Arial"/>
              <a:sym typeface="Arial"/>
            </a:endParaRPr>
          </a:p>
          <a:p>
            <a:pPr marL="1219170" lvl="1" indent="-423323" defTabSz="1219170">
              <a:buClr>
                <a:srgbClr val="000000"/>
              </a:buClr>
              <a:buSzPts val="1400"/>
              <a:buFont typeface="Arial"/>
              <a:buChar char="○"/>
            </a:pPr>
            <a:r>
              <a:rPr lang="en" sz="1867" kern="0">
                <a:solidFill>
                  <a:srgbClr val="000000"/>
                </a:solidFill>
                <a:latin typeface="Arial"/>
                <a:cs typeface="Arial"/>
                <a:sym typeface="Arial"/>
              </a:rPr>
              <a:t>Apache Storm Streamlets</a:t>
            </a:r>
            <a:endParaRPr sz="1867" kern="0">
              <a:solidFill>
                <a:srgbClr val="000000"/>
              </a:solidFill>
              <a:latin typeface="Arial"/>
              <a:cs typeface="Arial"/>
              <a:sym typeface="Arial"/>
            </a:endParaRPr>
          </a:p>
          <a:p>
            <a:pPr marL="609585" indent="-423323" defTabSz="1219170">
              <a:buClr>
                <a:srgbClr val="000000"/>
              </a:buClr>
              <a:buSzPts val="1400"/>
              <a:buFont typeface="Arial"/>
              <a:buChar char="●"/>
            </a:pPr>
            <a:r>
              <a:rPr lang="en" sz="1867" kern="0">
                <a:solidFill>
                  <a:srgbClr val="000000"/>
                </a:solidFill>
                <a:latin typeface="Arial"/>
                <a:cs typeface="Arial"/>
                <a:sym typeface="Arial"/>
              </a:rPr>
              <a:t>Apache Storm Task Graph</a:t>
            </a:r>
            <a:endParaRPr sz="1867" kern="0">
              <a:solidFill>
                <a:srgbClr val="000000"/>
              </a:solidFill>
              <a:latin typeface="Arial"/>
              <a:cs typeface="Arial"/>
              <a:sym typeface="Arial"/>
            </a:endParaRPr>
          </a:p>
          <a:p>
            <a:pPr marL="609585" indent="-423323" defTabSz="1219170">
              <a:buClr>
                <a:srgbClr val="000000"/>
              </a:buClr>
              <a:buSzPts val="1400"/>
              <a:buFont typeface="Arial"/>
              <a:buChar char="●"/>
            </a:pPr>
            <a:r>
              <a:rPr lang="en" sz="1867" kern="0">
                <a:solidFill>
                  <a:srgbClr val="000000"/>
                </a:solidFill>
                <a:latin typeface="Arial"/>
                <a:cs typeface="Arial"/>
                <a:sym typeface="Arial"/>
              </a:rPr>
              <a:t>SQL based APIs</a:t>
            </a:r>
            <a:endParaRPr sz="1867" kern="0">
              <a:solidFill>
                <a:srgbClr val="000000"/>
              </a:solidFill>
              <a:latin typeface="Arial"/>
              <a:cs typeface="Arial"/>
              <a:sym typeface="Arial"/>
            </a:endParaRPr>
          </a:p>
        </p:txBody>
      </p:sp>
      <p:sp>
        <p:nvSpPr>
          <p:cNvPr id="307" name="Google Shape;307;p43"/>
          <p:cNvSpPr txBox="1"/>
          <p:nvPr/>
        </p:nvSpPr>
        <p:spPr>
          <a:xfrm>
            <a:off x="3616733" y="5139767"/>
            <a:ext cx="2220800" cy="2592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43"/>
          <p:cNvSpPr txBox="1"/>
          <p:nvPr/>
        </p:nvSpPr>
        <p:spPr>
          <a:xfrm>
            <a:off x="525000" y="5317133"/>
            <a:ext cx="9819600" cy="691200"/>
          </a:xfrm>
          <a:prstGeom prst="rect">
            <a:avLst/>
          </a:prstGeom>
          <a:noFill/>
          <a:ln>
            <a:noFill/>
          </a:ln>
        </p:spPr>
        <p:txBody>
          <a:bodyPr spcFirstLastPara="1" wrap="square" lIns="121900" tIns="121900" rIns="121900" bIns="121900" anchor="t" anchorCtr="0">
            <a:noAutofit/>
          </a:bodyPr>
          <a:lstStyle/>
          <a:p>
            <a:pPr marL="609585" indent="-423323" defTabSz="1219170">
              <a:buClr>
                <a:srgbClr val="000000"/>
              </a:buClr>
              <a:buSzPts val="1400"/>
              <a:buFont typeface="Arial"/>
              <a:buChar char="●"/>
            </a:pPr>
            <a:r>
              <a:rPr lang="en" sz="1867" kern="0">
                <a:solidFill>
                  <a:srgbClr val="000000"/>
                </a:solidFill>
                <a:latin typeface="Arial"/>
                <a:cs typeface="Arial"/>
                <a:sym typeface="Arial"/>
              </a:rPr>
              <a:t>High-level Data API hides communication and decomposition from the user</a:t>
            </a:r>
            <a:endParaRPr sz="1867" kern="0">
              <a:solidFill>
                <a:srgbClr val="000000"/>
              </a:solidFill>
              <a:latin typeface="Arial"/>
              <a:cs typeface="Arial"/>
              <a:sym typeface="Arial"/>
            </a:endParaRPr>
          </a:p>
          <a:p>
            <a:pPr marL="609585" indent="-423323" defTabSz="1219170">
              <a:buClr>
                <a:srgbClr val="000000"/>
              </a:buClr>
              <a:buSzPts val="1400"/>
              <a:buFont typeface="Arial"/>
              <a:buChar char="●"/>
            </a:pPr>
            <a:r>
              <a:rPr lang="en" sz="1867" kern="0">
                <a:solidFill>
                  <a:srgbClr val="000000"/>
                </a:solidFill>
                <a:latin typeface="Arial"/>
                <a:cs typeface="Arial"/>
                <a:sym typeface="Arial"/>
              </a:rPr>
              <a:t>Lower-level messaging and Task API’s offer harder to use more powerful capabilities</a:t>
            </a:r>
            <a:endParaRPr sz="1867" kern="0">
              <a:solidFill>
                <a:srgbClr val="000000"/>
              </a:solidFill>
              <a:latin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a:spLocks noGrp="1"/>
          </p:cNvSpPr>
          <p:nvPr>
            <p:ph type="title"/>
          </p:nvPr>
        </p:nvSpPr>
        <p:spPr>
          <a:xfrm>
            <a:off x="86767" y="-108400"/>
            <a:ext cx="12105200" cy="973600"/>
          </a:xfrm>
          <a:prstGeom prst="rect">
            <a:avLst/>
          </a:prstGeom>
          <a:noFill/>
          <a:ln>
            <a:noFill/>
          </a:ln>
        </p:spPr>
        <p:txBody>
          <a:bodyPr spcFirstLastPara="1" wrap="square" lIns="91433" tIns="45700" rIns="91433" bIns="45700" anchor="ctr" anchorCtr="0">
            <a:noAutofit/>
          </a:bodyPr>
          <a:lstStyle/>
          <a:p>
            <a:pPr algn="ctr">
              <a:buSzPts val="3300"/>
            </a:pPr>
            <a:r>
              <a:rPr lang="en" sz="4267"/>
              <a:t>GAIMSC Programming Environment Components I</a:t>
            </a:r>
            <a:endParaRPr sz="4267"/>
          </a:p>
        </p:txBody>
      </p:sp>
      <p:graphicFrame>
        <p:nvGraphicFramePr>
          <p:cNvPr id="390" name="Google Shape;390;p50"/>
          <p:cNvGraphicFramePr/>
          <p:nvPr/>
        </p:nvGraphicFramePr>
        <p:xfrm>
          <a:off x="1" y="703114"/>
          <a:ext cx="12105233" cy="6316991"/>
        </p:xfrm>
        <a:graphic>
          <a:graphicData uri="http://schemas.openxmlformats.org/drawingml/2006/table">
            <a:tbl>
              <a:tblPr>
                <a:noFill/>
              </a:tblPr>
              <a:tblGrid>
                <a:gridCol w="2003433">
                  <a:extLst>
                    <a:ext uri="{9D8B030D-6E8A-4147-A177-3AD203B41FA5}">
                      <a16:colId xmlns:a16="http://schemas.microsoft.com/office/drawing/2014/main" val="20000"/>
                    </a:ext>
                  </a:extLst>
                </a:gridCol>
                <a:gridCol w="2178800">
                  <a:extLst>
                    <a:ext uri="{9D8B030D-6E8A-4147-A177-3AD203B41FA5}">
                      <a16:colId xmlns:a16="http://schemas.microsoft.com/office/drawing/2014/main" val="20001"/>
                    </a:ext>
                  </a:extLst>
                </a:gridCol>
                <a:gridCol w="4269700">
                  <a:extLst>
                    <a:ext uri="{9D8B030D-6E8A-4147-A177-3AD203B41FA5}">
                      <a16:colId xmlns:a16="http://schemas.microsoft.com/office/drawing/2014/main" val="20002"/>
                    </a:ext>
                  </a:extLst>
                </a:gridCol>
                <a:gridCol w="3653300">
                  <a:extLst>
                    <a:ext uri="{9D8B030D-6E8A-4147-A177-3AD203B41FA5}">
                      <a16:colId xmlns:a16="http://schemas.microsoft.com/office/drawing/2014/main" val="20003"/>
                    </a:ext>
                  </a:extLst>
                </a:gridCol>
              </a:tblGrid>
              <a:tr h="393800">
                <a:tc>
                  <a:txBody>
                    <a:bodyPr/>
                    <a:lstStyle/>
                    <a:p>
                      <a:pPr marL="0" marR="0" lvl="0" indent="0" algn="ctr" rtl="0">
                        <a:spcBef>
                          <a:spcPts val="0"/>
                        </a:spcBef>
                        <a:spcAft>
                          <a:spcPts val="0"/>
                        </a:spcAft>
                        <a:buNone/>
                      </a:pPr>
                      <a:r>
                        <a:rPr lang="en" sz="1900" b="1" i="0" u="none" strike="noStrike" cap="none">
                          <a:solidFill>
                            <a:srgbClr val="000000"/>
                          </a:solidFill>
                          <a:latin typeface="Arial"/>
                          <a:ea typeface="Arial"/>
                          <a:cs typeface="Arial"/>
                          <a:sym typeface="Arial"/>
                        </a:rPr>
                        <a:t>Area</a:t>
                      </a:r>
                      <a:endParaRPr sz="1900" u="none" strike="noStrike" cap="none">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i="0" u="none" strike="noStrike" cap="none">
                          <a:solidFill>
                            <a:srgbClr val="000000"/>
                          </a:solidFill>
                          <a:latin typeface="Arial"/>
                          <a:ea typeface="Arial"/>
                          <a:cs typeface="Arial"/>
                          <a:sym typeface="Arial"/>
                        </a:rPr>
                        <a:t>Component</a:t>
                      </a:r>
                      <a:endParaRPr sz="1900" u="none" strike="noStrike" cap="none">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i="0" u="none" strike="noStrike" cap="none">
                          <a:solidFill>
                            <a:srgbClr val="000000"/>
                          </a:solidFill>
                          <a:latin typeface="Arial"/>
                          <a:ea typeface="Arial"/>
                          <a:cs typeface="Arial"/>
                          <a:sym typeface="Arial"/>
                        </a:rPr>
                        <a:t>Implementation</a:t>
                      </a:r>
                      <a:endParaRPr sz="1900" u="none" strike="noStrike" cap="none">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i="0" u="none" strike="noStrike" cap="none">
                          <a:solidFill>
                            <a:srgbClr val="000000"/>
                          </a:solidFill>
                          <a:latin typeface="Arial"/>
                          <a:ea typeface="Arial"/>
                          <a:cs typeface="Arial"/>
                          <a:sym typeface="Arial"/>
                        </a:rPr>
                        <a:t>Comments: User API</a:t>
                      </a:r>
                      <a:endParaRPr sz="1900" u="none" strike="noStrike" cap="none">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632800">
                <a:tc rowSpan="3">
                  <a:txBody>
                    <a:bodyPr/>
                    <a:lstStyle/>
                    <a:p>
                      <a:pPr marL="0" marR="0" lvl="0" indent="0" algn="l" rtl="0">
                        <a:spcBef>
                          <a:spcPts val="0"/>
                        </a:spcBef>
                        <a:spcAft>
                          <a:spcPts val="0"/>
                        </a:spcAft>
                        <a:buNone/>
                      </a:pPr>
                      <a:r>
                        <a:rPr lang="en" sz="1900" b="1" u="none" strike="noStrike" cap="none">
                          <a:latin typeface="Arial"/>
                          <a:ea typeface="Arial"/>
                          <a:cs typeface="Arial"/>
                          <a:sym typeface="Arial"/>
                        </a:rPr>
                        <a:t>Architecture Specification</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Coordination Points</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700" u="none" strike="noStrike" cap="none">
                          <a:latin typeface="Arial"/>
                          <a:ea typeface="Arial"/>
                          <a:cs typeface="Arial"/>
                          <a:sym typeface="Arial"/>
                        </a:rPr>
                        <a:t>State and Configuration Management; Program, Data and Message Level</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cap="none">
                          <a:solidFill>
                            <a:srgbClr val="000000"/>
                          </a:solidFill>
                          <a:latin typeface="Arial"/>
                          <a:ea typeface="Arial"/>
                          <a:cs typeface="Arial"/>
                          <a:sym typeface="Arial"/>
                        </a:rPr>
                        <a:t>Change execution mode; save and reset state</a:t>
                      </a:r>
                      <a:endParaRPr sz="1900" u="none" strike="noStrike" cap="none">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46800">
                <a:tc vMerge="1">
                  <a:txBody>
                    <a:bodyPr/>
                    <a:lstStyle/>
                    <a:p>
                      <a:endParaRPr lang="en-US"/>
                    </a:p>
                  </a:txBody>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Execution Semantics</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Mapping of Resources to Bolts/Maps in Containers, Processes, Threads</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Different systems make different choices - why?</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2367">
                <a:tc vMerge="1">
                  <a:txBody>
                    <a:bodyPr/>
                    <a:lstStyle/>
                    <a:p>
                      <a:endParaRPr lang="en-US"/>
                    </a:p>
                  </a:txBody>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Parallel Computing</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Spark Flink Hadoop Pregel MPI modes</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Owner Computes Rule</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85773">
                <a:tc>
                  <a:txBody>
                    <a:bodyPr/>
                    <a:lstStyle/>
                    <a:p>
                      <a:pPr marL="0" marR="0" lvl="0" indent="0" algn="l" rtl="0">
                        <a:spcBef>
                          <a:spcPts val="0"/>
                        </a:spcBef>
                        <a:spcAft>
                          <a:spcPts val="0"/>
                        </a:spcAft>
                        <a:buNone/>
                      </a:pPr>
                      <a:r>
                        <a:rPr lang="en" sz="1900" b="1" u="none" strike="noStrike" cap="none">
                          <a:latin typeface="Arial"/>
                          <a:ea typeface="Arial"/>
                          <a:cs typeface="Arial"/>
                          <a:sym typeface="Arial"/>
                        </a:rPr>
                        <a:t>Job Submission</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(Dynamic/Static) Resource Allocation</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Plugins for Slurm, Yarn, Mesos, Marathon, Aurora</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Client API (e.g. Python) for Job Management</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01293">
                <a:tc rowSpan="6">
                  <a:txBody>
                    <a:bodyPr/>
                    <a:lstStyle/>
                    <a:p>
                      <a:pPr marL="0" marR="0" lvl="0" indent="0" algn="l" rtl="0">
                        <a:spcBef>
                          <a:spcPts val="0"/>
                        </a:spcBef>
                        <a:spcAft>
                          <a:spcPts val="0"/>
                        </a:spcAft>
                        <a:buNone/>
                      </a:pPr>
                      <a:r>
                        <a:rPr lang="en" sz="1900" b="1" i="0" u="none" strike="noStrike" cap="none">
                          <a:solidFill>
                            <a:srgbClr val="000000"/>
                          </a:solidFill>
                          <a:latin typeface="Arial"/>
                          <a:ea typeface="Arial"/>
                          <a:cs typeface="Arial"/>
                          <a:sym typeface="Arial"/>
                        </a:rPr>
                        <a:t>Task System</a:t>
                      </a:r>
                      <a:endParaRPr sz="1900" b="1" u="none" strike="noStrike" cap="none">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Task migration</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Monitoring of tasks and migrating tasks for better resource utilization </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6">
                  <a:txBody>
                    <a:bodyPr/>
                    <a:lstStyle/>
                    <a:p>
                      <a:pPr marL="0" marR="0" lvl="0" indent="0" algn="l" rtl="0">
                        <a:spcBef>
                          <a:spcPts val="0"/>
                        </a:spcBef>
                        <a:spcAft>
                          <a:spcPts val="0"/>
                        </a:spcAft>
                        <a:buNone/>
                      </a:pPr>
                      <a:r>
                        <a:rPr lang="en" sz="1900" u="none" strike="noStrike" cap="none">
                          <a:latin typeface="Arial"/>
                          <a:ea typeface="Arial"/>
                          <a:cs typeface="Arial"/>
                          <a:sym typeface="Arial"/>
                        </a:rPr>
                        <a:t>Task-based programming with Dynamic or Static Graph API; </a:t>
                      </a:r>
                      <a:endParaRPr sz="1500"/>
                    </a:p>
                    <a:p>
                      <a:pPr marL="0" marR="0" lvl="0" indent="0" algn="l" rtl="0">
                        <a:spcBef>
                          <a:spcPts val="0"/>
                        </a:spcBef>
                        <a:spcAft>
                          <a:spcPts val="0"/>
                        </a:spcAft>
                        <a:buNone/>
                      </a:pPr>
                      <a:endParaRPr sz="1900" u="none" strike="noStrike" cap="none">
                        <a:latin typeface="Arial"/>
                        <a:ea typeface="Arial"/>
                        <a:cs typeface="Arial"/>
                        <a:sym typeface="Arial"/>
                      </a:endParaRPr>
                    </a:p>
                    <a:p>
                      <a:pPr marL="0" marR="0" lvl="0" indent="0" algn="l" rtl="0">
                        <a:spcBef>
                          <a:spcPts val="0"/>
                        </a:spcBef>
                        <a:spcAft>
                          <a:spcPts val="0"/>
                        </a:spcAft>
                        <a:buNone/>
                      </a:pPr>
                      <a:r>
                        <a:rPr lang="en" sz="1900" u="none" strike="noStrike" cap="none">
                          <a:latin typeface="Arial"/>
                          <a:ea typeface="Arial"/>
                          <a:cs typeface="Arial"/>
                          <a:sym typeface="Arial"/>
                        </a:rPr>
                        <a:t>FaaS API; </a:t>
                      </a:r>
                      <a:endParaRPr sz="1500"/>
                    </a:p>
                    <a:p>
                      <a:pPr marL="0" marR="0" lvl="0" indent="0" algn="l" rtl="0">
                        <a:spcBef>
                          <a:spcPts val="0"/>
                        </a:spcBef>
                        <a:spcAft>
                          <a:spcPts val="0"/>
                        </a:spcAft>
                        <a:buNone/>
                      </a:pPr>
                      <a:endParaRPr sz="1900" u="none" strike="noStrike" cap="none">
                        <a:latin typeface="Arial"/>
                        <a:ea typeface="Arial"/>
                        <a:cs typeface="Arial"/>
                        <a:sym typeface="Arial"/>
                      </a:endParaRPr>
                    </a:p>
                    <a:p>
                      <a:pPr marL="0" marR="0" lvl="0" indent="0" algn="l" rtl="0">
                        <a:spcBef>
                          <a:spcPts val="0"/>
                        </a:spcBef>
                        <a:spcAft>
                          <a:spcPts val="0"/>
                        </a:spcAft>
                        <a:buNone/>
                      </a:pPr>
                      <a:r>
                        <a:rPr lang="en" sz="1900" u="none" strike="noStrike" cap="none">
                          <a:latin typeface="Arial"/>
                          <a:ea typeface="Arial"/>
                          <a:cs typeface="Arial"/>
                          <a:sym typeface="Arial"/>
                        </a:rPr>
                        <a:t>Support accelerators (CUDA,FPGA, KNL)</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200">
                <a:tc vMerge="1">
                  <a:txBody>
                    <a:bodyPr/>
                    <a:lstStyle/>
                    <a:p>
                      <a:endParaRPr lang="en-US"/>
                    </a:p>
                  </a:txBody>
                  <a:tcPr/>
                </a:tc>
                <a:tc>
                  <a:txBody>
                    <a:bodyPr/>
                    <a:lstStyle/>
                    <a:p>
                      <a:pPr marL="0" marR="0" lvl="0" indent="0" algn="l" rtl="0">
                        <a:spcBef>
                          <a:spcPts val="0"/>
                        </a:spcBef>
                        <a:spcAft>
                          <a:spcPts val="0"/>
                        </a:spcAft>
                        <a:buNone/>
                      </a:pPr>
                      <a:r>
                        <a:rPr lang="en" sz="1900" b="0" i="0" u="none" strike="noStrike" cap="none">
                          <a:solidFill>
                            <a:schemeClr val="dk1"/>
                          </a:solidFill>
                          <a:latin typeface="Arial"/>
                          <a:ea typeface="Arial"/>
                          <a:cs typeface="Arial"/>
                          <a:sym typeface="Arial"/>
                        </a:rPr>
                        <a:t>Elasticity</a:t>
                      </a:r>
                      <a:endParaRPr sz="1900" u="none" strike="noStrike" cap="none">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cap="none">
                          <a:solidFill>
                            <a:schemeClr val="dk1"/>
                          </a:solidFill>
                          <a:latin typeface="Arial"/>
                          <a:ea typeface="Arial"/>
                          <a:cs typeface="Arial"/>
                          <a:sym typeface="Arial"/>
                        </a:rPr>
                        <a:t>OpenWhisk</a:t>
                      </a:r>
                      <a:endParaRPr sz="1900" u="none" strike="noStrike" cap="none">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6"/>
                  </a:ext>
                </a:extLst>
              </a:tr>
              <a:tr h="601293">
                <a:tc vMerge="1">
                  <a:txBody>
                    <a:bodyPr/>
                    <a:lstStyle/>
                    <a:p>
                      <a:endParaRPr lang="en-US"/>
                    </a:p>
                  </a:txBody>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Streaming and FaaS Events</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Heron, OpenWhisk, Kafka/RabbitMQ</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7"/>
                  </a:ext>
                </a:extLst>
              </a:tr>
              <a:tr h="316813">
                <a:tc vMerge="1">
                  <a:txBody>
                    <a:bodyPr/>
                    <a:lstStyle/>
                    <a:p>
                      <a:endParaRPr lang="en-US"/>
                    </a:p>
                  </a:txBody>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Task Execution </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Process, Threads, Queues</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8"/>
                  </a:ext>
                </a:extLst>
              </a:tr>
              <a:tr h="561667">
                <a:tc vMerge="1">
                  <a:txBody>
                    <a:bodyPr/>
                    <a:lstStyle/>
                    <a:p>
                      <a:endParaRPr lang="en-US"/>
                    </a:p>
                  </a:txBody>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Task Scheduling</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600" u="none" strike="noStrike" cap="none">
                          <a:latin typeface="Arial"/>
                          <a:ea typeface="Arial"/>
                          <a:cs typeface="Arial"/>
                          <a:sym typeface="Arial"/>
                        </a:rPr>
                        <a:t>Dynamic Scheduling, Static Scheduling,</a:t>
                      </a:r>
                      <a:endParaRPr sz="1500"/>
                    </a:p>
                    <a:p>
                      <a:pPr marL="0" marR="0" lvl="0" indent="0" algn="l" rtl="0">
                        <a:spcBef>
                          <a:spcPts val="0"/>
                        </a:spcBef>
                        <a:spcAft>
                          <a:spcPts val="0"/>
                        </a:spcAft>
                        <a:buNone/>
                      </a:pPr>
                      <a:r>
                        <a:rPr lang="en" sz="1600" u="none" strike="noStrike" cap="none">
                          <a:latin typeface="Arial"/>
                          <a:ea typeface="Arial"/>
                          <a:cs typeface="Arial"/>
                          <a:sym typeface="Arial"/>
                        </a:rPr>
                        <a:t>Pluggable Scheduling Algorithms</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9"/>
                  </a:ext>
                </a:extLst>
              </a:tr>
              <a:tr h="601293">
                <a:tc vMerge="1">
                  <a:txBody>
                    <a:bodyPr/>
                    <a:lstStyle/>
                    <a:p>
                      <a:endParaRPr lang="en-US"/>
                    </a:p>
                  </a:txBody>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Task Graph</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 sz="1900" u="none" strike="noStrike" cap="none">
                          <a:latin typeface="Arial"/>
                          <a:ea typeface="Arial"/>
                          <a:cs typeface="Arial"/>
                          <a:sym typeface="Arial"/>
                        </a:rPr>
                        <a:t>Static Graph, Dynamic Graph Generation</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10"/>
                  </a:ext>
                </a:extLst>
              </a:tr>
            </a:tbl>
          </a:graphicData>
        </a:graphic>
      </p:graphicFrame>
      <p:sp>
        <p:nvSpPr>
          <p:cNvPr id="391" name="Google Shape;391;p50"/>
          <p:cNvSpPr/>
          <p:nvPr/>
        </p:nvSpPr>
        <p:spPr>
          <a:xfrm>
            <a:off x="5561013" y="1598613"/>
            <a:ext cx="12192000" cy="457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400"/>
            </a:pPr>
            <a:br>
              <a:rPr lang="en" sz="1867" kern="0">
                <a:solidFill>
                  <a:srgbClr val="000000"/>
                </a:solidFill>
                <a:latin typeface="Arial"/>
                <a:ea typeface="Arial"/>
                <a:cs typeface="Arial"/>
                <a:sym typeface="Arial"/>
              </a:rPr>
            </a:br>
            <a:endParaRPr sz="1867" kern="0">
              <a:solidFill>
                <a:srgbClr val="000000"/>
              </a:solidFill>
              <a:latin typeface="Arial"/>
              <a:ea typeface="Arial"/>
              <a:cs typeface="Arial"/>
              <a:sym typeface="Arial"/>
            </a:endParaRPr>
          </a:p>
          <a:p>
            <a:pPr defTabSz="1219170">
              <a:buClr>
                <a:srgbClr val="000000"/>
              </a:buClr>
              <a:buSzPts val="1400"/>
            </a:pPr>
            <a:endParaRPr sz="1867" kern="0">
              <a:solidFill>
                <a:srgbClr val="000000"/>
              </a:solidFill>
              <a:latin typeface="Arial"/>
              <a:ea typeface="Arial"/>
              <a:cs typeface="Arial"/>
              <a:sym typeface="Arial"/>
            </a:endParaRPr>
          </a:p>
        </p:txBody>
      </p:sp>
      <p:sp>
        <p:nvSpPr>
          <p:cNvPr id="392" name="Google Shape;392;p50"/>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fld id="{00000000-1234-1234-1234-123412341234}" type="slidenum">
              <a:rPr lang="en" kern="0"/>
              <a:pPr defTabSz="1219170">
                <a:buClr>
                  <a:srgbClr val="888888"/>
                </a:buClr>
                <a:buSzPts val="900"/>
              </a:pPr>
              <a:t>34</a:t>
            </a:fld>
            <a:endParaRPr kern="0"/>
          </a:p>
        </p:txBody>
      </p:sp>
      <p:sp>
        <p:nvSpPr>
          <p:cNvPr id="2" name="Date Placeholder 1">
            <a:extLst>
              <a:ext uri="{FF2B5EF4-FFF2-40B4-BE49-F238E27FC236}">
                <a16:creationId xmlns:a16="http://schemas.microsoft.com/office/drawing/2014/main" id="{0DEB86D8-0259-41A7-9DAF-C6E2E01528B9}"/>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1"/>
          <p:cNvSpPr txBox="1">
            <a:spLocks noGrp="1"/>
          </p:cNvSpPr>
          <p:nvPr>
            <p:ph type="title"/>
          </p:nvPr>
        </p:nvSpPr>
        <p:spPr>
          <a:xfrm>
            <a:off x="830034" y="-108403"/>
            <a:ext cx="11361965" cy="899235"/>
          </a:xfrm>
          <a:prstGeom prst="rect">
            <a:avLst/>
          </a:prstGeom>
          <a:noFill/>
          <a:ln>
            <a:noFill/>
          </a:ln>
        </p:spPr>
        <p:txBody>
          <a:bodyPr spcFirstLastPara="1" wrap="square" lIns="91433" tIns="45700" rIns="91433" bIns="45700" anchor="ctr" anchorCtr="0">
            <a:noAutofit/>
          </a:bodyPr>
          <a:lstStyle/>
          <a:p>
            <a:pPr algn="ctr">
              <a:buSzPts val="3000"/>
            </a:pPr>
            <a:r>
              <a:rPr lang="en" sz="4000"/>
              <a:t>GAIMSC Programming Environment Components II</a:t>
            </a:r>
            <a:endParaRPr sz="1467"/>
          </a:p>
        </p:txBody>
      </p:sp>
      <p:graphicFrame>
        <p:nvGraphicFramePr>
          <p:cNvPr id="398" name="Google Shape;398;p51"/>
          <p:cNvGraphicFramePr/>
          <p:nvPr>
            <p:extLst/>
          </p:nvPr>
        </p:nvGraphicFramePr>
        <p:xfrm>
          <a:off x="34" y="542500"/>
          <a:ext cx="12191966" cy="6757643"/>
        </p:xfrm>
        <a:graphic>
          <a:graphicData uri="http://schemas.openxmlformats.org/drawingml/2006/table">
            <a:tbl>
              <a:tblPr>
                <a:noFill/>
              </a:tblPr>
              <a:tblGrid>
                <a:gridCol w="1860100">
                  <a:extLst>
                    <a:ext uri="{9D8B030D-6E8A-4147-A177-3AD203B41FA5}">
                      <a16:colId xmlns:a16="http://schemas.microsoft.com/office/drawing/2014/main" val="20000"/>
                    </a:ext>
                  </a:extLst>
                </a:gridCol>
                <a:gridCol w="2228433">
                  <a:extLst>
                    <a:ext uri="{9D8B030D-6E8A-4147-A177-3AD203B41FA5}">
                      <a16:colId xmlns:a16="http://schemas.microsoft.com/office/drawing/2014/main" val="20001"/>
                    </a:ext>
                  </a:extLst>
                </a:gridCol>
                <a:gridCol w="4208133">
                  <a:extLst>
                    <a:ext uri="{9D8B030D-6E8A-4147-A177-3AD203B41FA5}">
                      <a16:colId xmlns:a16="http://schemas.microsoft.com/office/drawing/2014/main" val="20002"/>
                    </a:ext>
                  </a:extLst>
                </a:gridCol>
                <a:gridCol w="3895300">
                  <a:extLst>
                    <a:ext uri="{9D8B030D-6E8A-4147-A177-3AD203B41FA5}">
                      <a16:colId xmlns:a16="http://schemas.microsoft.com/office/drawing/2014/main" val="20003"/>
                    </a:ext>
                  </a:extLst>
                </a:gridCol>
              </a:tblGrid>
              <a:tr h="370233">
                <a:tc>
                  <a:txBody>
                    <a:bodyPr/>
                    <a:lstStyle/>
                    <a:p>
                      <a:pPr marL="0" marR="0" lvl="0" indent="0" algn="ctr" rtl="0">
                        <a:spcBef>
                          <a:spcPts val="0"/>
                        </a:spcBef>
                        <a:spcAft>
                          <a:spcPts val="0"/>
                        </a:spcAft>
                        <a:buNone/>
                      </a:pPr>
                      <a:r>
                        <a:rPr lang="en" sz="1900" b="1" i="0" u="none" strike="noStrike" cap="none">
                          <a:solidFill>
                            <a:srgbClr val="000000"/>
                          </a:solidFill>
                          <a:latin typeface="Arial"/>
                          <a:ea typeface="Arial"/>
                          <a:cs typeface="Arial"/>
                          <a:sym typeface="Arial"/>
                        </a:rPr>
                        <a:t>Area</a:t>
                      </a:r>
                      <a:endParaRPr sz="1900" b="1" u="none" strike="noStrike" cap="none">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i="0" u="none" strike="noStrike" cap="none">
                          <a:solidFill>
                            <a:srgbClr val="000000"/>
                          </a:solidFill>
                          <a:latin typeface="Arial"/>
                          <a:ea typeface="Arial"/>
                          <a:cs typeface="Arial"/>
                          <a:sym typeface="Arial"/>
                        </a:rPr>
                        <a:t>Component</a:t>
                      </a:r>
                      <a:endParaRPr sz="1900" u="none" strike="noStrike" cap="none">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i="0" u="none" strike="noStrike" cap="none">
                          <a:solidFill>
                            <a:srgbClr val="000000"/>
                          </a:solidFill>
                          <a:latin typeface="Arial"/>
                          <a:ea typeface="Arial"/>
                          <a:cs typeface="Arial"/>
                          <a:sym typeface="Arial"/>
                        </a:rPr>
                        <a:t>Implementation</a:t>
                      </a:r>
                      <a:endParaRPr sz="1900" u="none" strike="noStrike" cap="none">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1900" b="1" i="0" u="none" strike="noStrike" cap="none">
                          <a:solidFill>
                            <a:srgbClr val="000000"/>
                          </a:solidFill>
                          <a:latin typeface="Arial"/>
                          <a:ea typeface="Arial"/>
                          <a:cs typeface="Arial"/>
                          <a:sym typeface="Arial"/>
                        </a:rPr>
                        <a:t>Comments</a:t>
                      </a:r>
                      <a:endParaRPr sz="1900" u="none" strike="noStrike" cap="none">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601293">
                <a:tc rowSpan="3">
                  <a:txBody>
                    <a:bodyPr/>
                    <a:lstStyle/>
                    <a:p>
                      <a:pPr marL="0" marR="0" lvl="0" indent="0" algn="l" rtl="0">
                        <a:spcBef>
                          <a:spcPts val="0"/>
                        </a:spcBef>
                        <a:spcAft>
                          <a:spcPts val="0"/>
                        </a:spcAft>
                        <a:buNone/>
                      </a:pPr>
                      <a:br>
                        <a:rPr lang="en" sz="1900" b="1" u="none" strike="noStrike" cap="none" dirty="0">
                          <a:latin typeface="Arial"/>
                          <a:ea typeface="Arial"/>
                          <a:cs typeface="Arial"/>
                          <a:sym typeface="Arial"/>
                        </a:rPr>
                      </a:br>
                      <a:r>
                        <a:rPr lang="en" sz="1700" b="1" i="0" u="none" strike="noStrike" cap="none" dirty="0">
                          <a:solidFill>
                            <a:srgbClr val="000000"/>
                          </a:solidFill>
                          <a:latin typeface="Arial"/>
                          <a:ea typeface="Arial"/>
                          <a:cs typeface="Arial"/>
                          <a:sym typeface="Arial"/>
                        </a:rPr>
                        <a:t>Communication</a:t>
                      </a:r>
                      <a:r>
                        <a:rPr lang="en" sz="1900" b="1" i="0" u="none" strike="noStrike" cap="none" dirty="0">
                          <a:solidFill>
                            <a:srgbClr val="000000"/>
                          </a:solidFill>
                          <a:latin typeface="Arial"/>
                          <a:ea typeface="Arial"/>
                          <a:cs typeface="Arial"/>
                          <a:sym typeface="Arial"/>
                        </a:rPr>
                        <a:t> API</a:t>
                      </a:r>
                      <a:endParaRPr sz="1900" b="1" u="none" strike="noStrike" cap="none" dirty="0">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u="none" strike="noStrike" cap="none">
                          <a:latin typeface="Arial"/>
                          <a:ea typeface="Arial"/>
                          <a:cs typeface="Arial"/>
                          <a:sym typeface="Arial"/>
                        </a:rPr>
                        <a:t>Messages</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a:latin typeface="Arial"/>
                          <a:ea typeface="Arial"/>
                          <a:cs typeface="Arial"/>
                          <a:sym typeface="Arial"/>
                        </a:rPr>
                        <a:t>Heron</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a:latin typeface="Arial"/>
                          <a:ea typeface="Arial"/>
                          <a:cs typeface="Arial"/>
                          <a:sym typeface="Arial"/>
                        </a:rPr>
                        <a:t>This is user level and could map to multiple communication systems</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54733">
                <a:tc vMerge="1">
                  <a:txBody>
                    <a:bodyPr/>
                    <a:lstStyle/>
                    <a:p>
                      <a:endParaRPr lang="en-US"/>
                    </a:p>
                  </a:txBody>
                  <a:tcPr/>
                </a:tc>
                <a:tc>
                  <a:txBody>
                    <a:bodyPr/>
                    <a:lstStyle/>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Dataflow Communication</a:t>
                      </a:r>
                      <a:endParaRPr sz="1900">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Fine-Grain Twister2 Dataflow communications: MPI</a:t>
                      </a:r>
                      <a:r>
                        <a:rPr lang="en" sz="1900" b="0" i="0" u="none" strike="noStrike">
                          <a:solidFill>
                            <a:schemeClr val="dk1"/>
                          </a:solidFill>
                          <a:latin typeface="Arial"/>
                          <a:ea typeface="Arial"/>
                          <a:cs typeface="Arial"/>
                          <a:sym typeface="Arial"/>
                        </a:rPr>
                        <a:t>,</a:t>
                      </a:r>
                      <a:r>
                        <a:rPr lang="en" sz="1900" b="0" i="0" u="none" strike="noStrike">
                          <a:solidFill>
                            <a:srgbClr val="000000"/>
                          </a:solidFill>
                          <a:latin typeface="Arial"/>
                          <a:ea typeface="Arial"/>
                          <a:cs typeface="Arial"/>
                          <a:sym typeface="Arial"/>
                        </a:rPr>
                        <a:t>TCP and RMA</a:t>
                      </a:r>
                      <a:endParaRPr sz="1900">
                        <a:latin typeface="Arial"/>
                        <a:ea typeface="Arial"/>
                        <a:cs typeface="Arial"/>
                        <a:sym typeface="Arial"/>
                      </a:endParaRPr>
                    </a:p>
                    <a:p>
                      <a:pPr marL="0" marR="0" lvl="0" indent="0" algn="l" rtl="0">
                        <a:spcBef>
                          <a:spcPts val="0"/>
                        </a:spcBef>
                        <a:spcAft>
                          <a:spcPts val="0"/>
                        </a:spcAft>
                        <a:buNone/>
                      </a:pPr>
                      <a:endParaRPr sz="1600" b="0" i="0" u="none"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1700" b="0" i="0" u="none" strike="noStrike">
                          <a:solidFill>
                            <a:srgbClr val="000000"/>
                          </a:solidFill>
                          <a:latin typeface="Arial"/>
                          <a:ea typeface="Arial"/>
                          <a:cs typeface="Arial"/>
                          <a:sym typeface="Arial"/>
                        </a:rPr>
                        <a:t>Coarse grain Dataflow from NiFi, Kepler?</a:t>
                      </a:r>
                      <a:endParaRPr sz="170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Streaming</a:t>
                      </a:r>
                      <a:r>
                        <a:rPr lang="en" sz="1900" b="0" i="0" u="none" strike="noStrike">
                          <a:solidFill>
                            <a:schemeClr val="dk1"/>
                          </a:solidFill>
                          <a:latin typeface="Arial"/>
                          <a:ea typeface="Arial"/>
                          <a:cs typeface="Arial"/>
                          <a:sym typeface="Arial"/>
                        </a:rPr>
                        <a:t>, </a:t>
                      </a:r>
                      <a:r>
                        <a:rPr lang="en" sz="1900" b="0" i="0" u="none" strike="noStrike">
                          <a:solidFill>
                            <a:srgbClr val="000000"/>
                          </a:solidFill>
                          <a:latin typeface="Arial"/>
                          <a:ea typeface="Arial"/>
                          <a:cs typeface="Arial"/>
                          <a:sym typeface="Arial"/>
                        </a:rPr>
                        <a:t>ETL data pipelines;</a:t>
                      </a:r>
                      <a:endParaRPr sz="1500"/>
                    </a:p>
                    <a:p>
                      <a:pPr marL="0" marR="0" lvl="0" indent="0" algn="l" rtl="0">
                        <a:spcBef>
                          <a:spcPts val="0"/>
                        </a:spcBef>
                        <a:spcAft>
                          <a:spcPts val="0"/>
                        </a:spcAft>
                        <a:buNone/>
                      </a:pPr>
                      <a:endParaRPr sz="19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 sz="1900" b="0" i="0" u="none" strike="noStrike">
                          <a:solidFill>
                            <a:schemeClr val="dk1"/>
                          </a:solidFill>
                          <a:latin typeface="Arial"/>
                          <a:ea typeface="Arial"/>
                          <a:cs typeface="Arial"/>
                          <a:sym typeface="Arial"/>
                        </a:rPr>
                        <a:t>Define new Dataflow communication</a:t>
                      </a:r>
                      <a:endParaRPr sz="1500"/>
                    </a:p>
                    <a:p>
                      <a:pPr marL="0" marR="0" lvl="0" indent="0" algn="l" rtl="0">
                        <a:spcBef>
                          <a:spcPts val="0"/>
                        </a:spcBef>
                        <a:spcAft>
                          <a:spcPts val="0"/>
                        </a:spcAft>
                        <a:buNone/>
                      </a:pPr>
                      <a:r>
                        <a:rPr lang="en" sz="1900" b="0" i="0" u="none" strike="noStrike">
                          <a:solidFill>
                            <a:schemeClr val="dk1"/>
                          </a:solidFill>
                          <a:latin typeface="Arial"/>
                          <a:ea typeface="Arial"/>
                          <a:cs typeface="Arial"/>
                          <a:sym typeface="Arial"/>
                        </a:rPr>
                        <a:t>API and library</a:t>
                      </a:r>
                      <a:endParaRPr sz="190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85773">
                <a:tc vMerge="1">
                  <a:txBody>
                    <a:bodyPr/>
                    <a:lstStyle/>
                    <a:p>
                      <a:endParaRPr lang="en-US"/>
                    </a:p>
                  </a:txBody>
                  <a:tcPr/>
                </a:tc>
                <a:tc>
                  <a:txBody>
                    <a:bodyPr/>
                    <a:lstStyle/>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BSP Communication</a:t>
                      </a:r>
                      <a:endParaRPr sz="1900">
                        <a:latin typeface="Arial"/>
                        <a:ea typeface="Arial"/>
                        <a:cs typeface="Arial"/>
                        <a:sym typeface="Arial"/>
                      </a:endParaRPr>
                    </a:p>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Map-Collective</a:t>
                      </a:r>
                      <a:endParaRPr sz="1900">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Conventional MPI, Harp</a:t>
                      </a:r>
                      <a:endParaRPr sz="190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MPI Point to Point and Collective API</a:t>
                      </a:r>
                      <a:endParaRPr sz="190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7833">
                <a:tc rowSpan="2">
                  <a:txBody>
                    <a:bodyPr/>
                    <a:lstStyle/>
                    <a:p>
                      <a:pPr marL="0" marR="0" lvl="0" indent="0" algn="l" rtl="0">
                        <a:spcBef>
                          <a:spcPts val="0"/>
                        </a:spcBef>
                        <a:spcAft>
                          <a:spcPts val="0"/>
                        </a:spcAft>
                        <a:buNone/>
                      </a:pPr>
                      <a:r>
                        <a:rPr lang="en" sz="1900" b="1" i="0" u="none" strike="noStrike">
                          <a:solidFill>
                            <a:srgbClr val="000000"/>
                          </a:solidFill>
                          <a:latin typeface="Arial"/>
                          <a:ea typeface="Arial"/>
                          <a:cs typeface="Arial"/>
                          <a:sym typeface="Arial"/>
                        </a:rPr>
                        <a:t>Data Access</a:t>
                      </a:r>
                      <a:endParaRPr sz="1900" b="1">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chemeClr val="dk1"/>
                          </a:solidFill>
                          <a:latin typeface="Arial"/>
                          <a:ea typeface="Arial"/>
                          <a:cs typeface="Arial"/>
                          <a:sym typeface="Arial"/>
                        </a:rPr>
                        <a:t>Static (Batch) Data</a:t>
                      </a:r>
                      <a:endParaRPr sz="1900">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File Systems, NoSQL, SQL</a:t>
                      </a:r>
                      <a:endParaRPr sz="190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en" sz="1900">
                          <a:latin typeface="Arial"/>
                          <a:ea typeface="Arial"/>
                          <a:cs typeface="Arial"/>
                          <a:sym typeface="Arial"/>
                        </a:rPr>
                        <a:t>Data API</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3933">
                <a:tc vMerge="1">
                  <a:txBody>
                    <a:bodyPr/>
                    <a:lstStyle/>
                    <a:p>
                      <a:endParaRPr lang="en-US"/>
                    </a:p>
                  </a:txBody>
                  <a:tcPr/>
                </a:tc>
                <a:tc>
                  <a:txBody>
                    <a:bodyPr/>
                    <a:lstStyle/>
                    <a:p>
                      <a:pPr marL="0" marR="0" lvl="0" indent="0" algn="l" rtl="0">
                        <a:spcBef>
                          <a:spcPts val="0"/>
                        </a:spcBef>
                        <a:spcAft>
                          <a:spcPts val="0"/>
                        </a:spcAft>
                        <a:buNone/>
                      </a:pPr>
                      <a:r>
                        <a:rPr lang="en" sz="1900">
                          <a:latin typeface="Arial"/>
                          <a:ea typeface="Arial"/>
                          <a:cs typeface="Arial"/>
                          <a:sym typeface="Arial"/>
                        </a:rPr>
                        <a:t>Streaming Data</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chemeClr val="dk1"/>
                          </a:solidFill>
                          <a:latin typeface="Arial"/>
                          <a:ea typeface="Arial"/>
                          <a:cs typeface="Arial"/>
                          <a:sym typeface="Arial"/>
                        </a:rPr>
                        <a:t>Message Brokers, Spouts</a:t>
                      </a:r>
                      <a:endParaRPr sz="190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5"/>
                  </a:ext>
                </a:extLst>
              </a:tr>
              <a:tr h="885773">
                <a:tc>
                  <a:txBody>
                    <a:bodyPr/>
                    <a:lstStyle/>
                    <a:p>
                      <a:pPr marL="0" marR="0" lvl="0" indent="0" algn="l" rtl="0">
                        <a:spcBef>
                          <a:spcPts val="0"/>
                        </a:spcBef>
                        <a:spcAft>
                          <a:spcPts val="0"/>
                        </a:spcAft>
                        <a:buNone/>
                      </a:pPr>
                      <a:r>
                        <a:rPr lang="en" sz="1900" b="1">
                          <a:latin typeface="Arial"/>
                          <a:ea typeface="Arial"/>
                          <a:cs typeface="Arial"/>
                          <a:sym typeface="Arial"/>
                        </a:rPr>
                        <a:t>Data Management</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chemeClr val="dk1"/>
                          </a:solidFill>
                          <a:latin typeface="Arial"/>
                          <a:ea typeface="Arial"/>
                          <a:cs typeface="Arial"/>
                          <a:sym typeface="Arial"/>
                        </a:rPr>
                        <a:t>Distributed Data Set</a:t>
                      </a:r>
                      <a:endParaRPr sz="1900">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a:latin typeface="Arial"/>
                          <a:ea typeface="Arial"/>
                          <a:cs typeface="Arial"/>
                          <a:sym typeface="Arial"/>
                        </a:rPr>
                        <a:t>Relaxed Distributed Shared Memory(immutable data), </a:t>
                      </a:r>
                      <a:endParaRPr sz="1500"/>
                    </a:p>
                    <a:p>
                      <a:pPr marL="0" marR="0" lvl="0" indent="0" algn="l" rtl="0">
                        <a:spcBef>
                          <a:spcPts val="0"/>
                        </a:spcBef>
                        <a:spcAft>
                          <a:spcPts val="0"/>
                        </a:spcAft>
                        <a:buNone/>
                      </a:pPr>
                      <a:r>
                        <a:rPr lang="en" sz="1900">
                          <a:latin typeface="Arial"/>
                          <a:ea typeface="Arial"/>
                          <a:cs typeface="Arial"/>
                          <a:sym typeface="Arial"/>
                        </a:rPr>
                        <a:t>Mutable Distributed Data</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a:latin typeface="Arial"/>
                          <a:ea typeface="Arial"/>
                          <a:cs typeface="Arial"/>
                          <a:sym typeface="Arial"/>
                        </a:rPr>
                        <a:t>Data Transformation API; </a:t>
                      </a:r>
                      <a:endParaRPr sz="1500"/>
                    </a:p>
                    <a:p>
                      <a:pPr marL="0" marR="0" lvl="0" indent="0" algn="l" rtl="0">
                        <a:spcBef>
                          <a:spcPts val="0"/>
                        </a:spcBef>
                        <a:spcAft>
                          <a:spcPts val="0"/>
                        </a:spcAft>
                        <a:buNone/>
                      </a:pPr>
                      <a:endParaRPr sz="1900">
                        <a:latin typeface="Arial"/>
                        <a:ea typeface="Arial"/>
                        <a:cs typeface="Arial"/>
                        <a:sym typeface="Arial"/>
                      </a:endParaRPr>
                    </a:p>
                    <a:p>
                      <a:pPr marL="0" marR="0" lvl="0" indent="0" algn="l" rtl="0">
                        <a:spcBef>
                          <a:spcPts val="0"/>
                        </a:spcBef>
                        <a:spcAft>
                          <a:spcPts val="0"/>
                        </a:spcAft>
                        <a:buNone/>
                      </a:pPr>
                      <a:r>
                        <a:rPr lang="en" sz="1900">
                          <a:latin typeface="Arial"/>
                          <a:ea typeface="Arial"/>
                          <a:cs typeface="Arial"/>
                          <a:sym typeface="Arial"/>
                        </a:rPr>
                        <a:t>Spark RDD, Heron Streamlet</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885773">
                <a:tc>
                  <a:txBody>
                    <a:bodyPr/>
                    <a:lstStyle/>
                    <a:p>
                      <a:pPr marL="0" marR="0" lvl="0" indent="0" algn="l" rtl="0">
                        <a:spcBef>
                          <a:spcPts val="0"/>
                        </a:spcBef>
                        <a:spcAft>
                          <a:spcPts val="0"/>
                        </a:spcAft>
                        <a:buNone/>
                      </a:pPr>
                      <a:r>
                        <a:rPr lang="en" sz="1900" b="1">
                          <a:latin typeface="Arial"/>
                          <a:ea typeface="Arial"/>
                          <a:cs typeface="Arial"/>
                          <a:sym typeface="Arial"/>
                        </a:rPr>
                        <a:t>Fault Tolerance</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a:latin typeface="Arial"/>
                          <a:ea typeface="Arial"/>
                          <a:cs typeface="Arial"/>
                          <a:sym typeface="Arial"/>
                        </a:rPr>
                        <a:t>Check Pointing</a:t>
                      </a:r>
                      <a:endParaRPr sz="1500"/>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a:latin typeface="Arial"/>
                          <a:ea typeface="Arial"/>
                          <a:cs typeface="Arial"/>
                          <a:sym typeface="Arial"/>
                        </a:rPr>
                        <a:t>Upstream (streaming) backup; Lightweight; Coordination Points; Spark/Flink, MPI and Heron models</a:t>
                      </a:r>
                      <a:endParaRPr sz="1500"/>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chemeClr val="dk1"/>
                          </a:solidFill>
                          <a:latin typeface="Arial"/>
                          <a:ea typeface="Arial"/>
                          <a:cs typeface="Arial"/>
                          <a:sym typeface="Arial"/>
                        </a:rPr>
                        <a:t>Streaming and batch cases</a:t>
                      </a:r>
                      <a:endParaRPr sz="1500"/>
                    </a:p>
                    <a:p>
                      <a:pPr marL="0" marR="0" lvl="0" indent="0" algn="l" rtl="0">
                        <a:spcBef>
                          <a:spcPts val="0"/>
                        </a:spcBef>
                        <a:spcAft>
                          <a:spcPts val="0"/>
                        </a:spcAft>
                        <a:buNone/>
                      </a:pPr>
                      <a:r>
                        <a:rPr lang="en" sz="1900" b="0" i="0" u="none" strike="noStrike">
                          <a:solidFill>
                            <a:schemeClr val="dk1"/>
                          </a:solidFill>
                          <a:latin typeface="Arial"/>
                          <a:ea typeface="Arial"/>
                          <a:cs typeface="Arial"/>
                          <a:sym typeface="Arial"/>
                        </a:rPr>
                        <a:t>distinct; Crosses all components</a:t>
                      </a:r>
                      <a:endParaRPr sz="190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885773">
                <a:tc>
                  <a:txBody>
                    <a:bodyPr/>
                    <a:lstStyle/>
                    <a:p>
                      <a:pPr marL="0" marR="0" lvl="0" indent="0" algn="l" rtl="0">
                        <a:spcBef>
                          <a:spcPts val="0"/>
                        </a:spcBef>
                        <a:spcAft>
                          <a:spcPts val="0"/>
                        </a:spcAft>
                        <a:buNone/>
                      </a:pPr>
                      <a:r>
                        <a:rPr lang="en" sz="1900" b="1" i="0" u="none" strike="noStrike">
                          <a:solidFill>
                            <a:srgbClr val="000000"/>
                          </a:solidFill>
                          <a:latin typeface="Arial"/>
                          <a:ea typeface="Arial"/>
                          <a:cs typeface="Arial"/>
                          <a:sym typeface="Arial"/>
                        </a:rPr>
                        <a:t>Security</a:t>
                      </a:r>
                      <a:endParaRPr sz="1900" b="1">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dirty="0">
                          <a:solidFill>
                            <a:srgbClr val="000000"/>
                          </a:solidFill>
                          <a:latin typeface="Arial"/>
                          <a:ea typeface="Arial"/>
                          <a:cs typeface="Arial"/>
                          <a:sym typeface="Arial"/>
                        </a:rPr>
                        <a:t>Storage, Messaging, execution</a:t>
                      </a:r>
                      <a:endParaRPr sz="1900" dirty="0">
                        <a:latin typeface="Arial"/>
                        <a:ea typeface="Arial"/>
                        <a:cs typeface="Arial"/>
                        <a:sym typeface="Arial"/>
                      </a:endParaRPr>
                    </a:p>
                  </a:txBody>
                  <a:tcPr marL="91467" marR="16167" marT="16167" marB="16167"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a:solidFill>
                            <a:srgbClr val="000000"/>
                          </a:solidFill>
                          <a:latin typeface="Arial"/>
                          <a:ea typeface="Arial"/>
                          <a:cs typeface="Arial"/>
                          <a:sym typeface="Arial"/>
                        </a:rPr>
                        <a:t>Research needed</a:t>
                      </a:r>
                      <a:endParaRPr sz="190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 sz="1900" b="0" i="0" u="none" strike="noStrike" dirty="0">
                          <a:solidFill>
                            <a:srgbClr val="000000"/>
                          </a:solidFill>
                          <a:latin typeface="Arial"/>
                          <a:ea typeface="Arial"/>
                          <a:cs typeface="Arial"/>
                          <a:sym typeface="Arial"/>
                        </a:rPr>
                        <a:t>Crosses all Components</a:t>
                      </a:r>
                      <a:endParaRPr sz="1900" dirty="0">
                        <a:latin typeface="Arial"/>
                        <a:ea typeface="Arial"/>
                        <a:cs typeface="Arial"/>
                        <a:sym typeface="Arial"/>
                      </a:endParaRPr>
                    </a:p>
                  </a:txBody>
                  <a:tcPr marL="91467" marR="16167" marT="16167" marB="161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399" name="Google Shape;399;p51"/>
          <p:cNvSpPr/>
          <p:nvPr/>
        </p:nvSpPr>
        <p:spPr>
          <a:xfrm>
            <a:off x="5561013" y="1598613"/>
            <a:ext cx="12192000" cy="457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400"/>
            </a:pPr>
            <a:br>
              <a:rPr lang="en" sz="1867" kern="0">
                <a:solidFill>
                  <a:srgbClr val="000000"/>
                </a:solidFill>
                <a:latin typeface="Arial"/>
                <a:ea typeface="Arial"/>
                <a:cs typeface="Arial"/>
                <a:sym typeface="Arial"/>
              </a:rPr>
            </a:br>
            <a:endParaRPr sz="1867" kern="0">
              <a:solidFill>
                <a:srgbClr val="000000"/>
              </a:solidFill>
              <a:latin typeface="Arial"/>
              <a:ea typeface="Arial"/>
              <a:cs typeface="Arial"/>
              <a:sym typeface="Arial"/>
            </a:endParaRPr>
          </a:p>
          <a:p>
            <a:pPr defTabSz="1219170">
              <a:buClr>
                <a:srgbClr val="000000"/>
              </a:buClr>
              <a:buSzPts val="1400"/>
            </a:pPr>
            <a:endParaRPr sz="1867" kern="0">
              <a:solidFill>
                <a:srgbClr val="000000"/>
              </a:solidFill>
              <a:latin typeface="Arial"/>
              <a:ea typeface="Arial"/>
              <a:cs typeface="Arial"/>
              <a:sym typeface="Arial"/>
            </a:endParaRPr>
          </a:p>
        </p:txBody>
      </p:sp>
      <p:sp>
        <p:nvSpPr>
          <p:cNvPr id="400" name="Google Shape;400;p51"/>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fld id="{00000000-1234-1234-1234-123412341234}" type="slidenum">
              <a:rPr lang="en" kern="0"/>
              <a:pPr defTabSz="1219170">
                <a:buClr>
                  <a:srgbClr val="888888"/>
                </a:buClr>
                <a:buSzPts val="900"/>
              </a:pPr>
              <a:t>35</a:t>
            </a:fld>
            <a:endParaRPr kern="0"/>
          </a:p>
        </p:txBody>
      </p:sp>
      <p:sp>
        <p:nvSpPr>
          <p:cNvPr id="2" name="Date Placeholder 1">
            <a:extLst>
              <a:ext uri="{FF2B5EF4-FFF2-40B4-BE49-F238E27FC236}">
                <a16:creationId xmlns:a16="http://schemas.microsoft.com/office/drawing/2014/main" id="{A37D1C80-7B13-451B-8EC5-400813ADEA66}"/>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415600" y="223933"/>
            <a:ext cx="11360800" cy="763600"/>
          </a:xfrm>
          <a:prstGeom prst="rect">
            <a:avLst/>
          </a:prstGeom>
        </p:spPr>
        <p:txBody>
          <a:bodyPr spcFirstLastPara="1" wrap="square" lIns="121900" tIns="121900" rIns="121900" bIns="121900" anchor="t" anchorCtr="0">
            <a:noAutofit/>
          </a:bodyPr>
          <a:lstStyle/>
          <a:p>
            <a:r>
              <a:rPr lang="en" b="1"/>
              <a:t>Execution as a Graph for Data Analytics</a:t>
            </a:r>
            <a:endParaRPr b="1"/>
          </a:p>
        </p:txBody>
      </p:sp>
      <p:sp>
        <p:nvSpPr>
          <p:cNvPr id="314" name="Google Shape;314;p44"/>
          <p:cNvSpPr txBox="1">
            <a:spLocks noGrp="1"/>
          </p:cNvSpPr>
          <p:nvPr>
            <p:ph type="body" idx="1"/>
          </p:nvPr>
        </p:nvSpPr>
        <p:spPr>
          <a:xfrm>
            <a:off x="415600" y="1151400"/>
            <a:ext cx="11360800" cy="4555200"/>
          </a:xfrm>
          <a:prstGeom prst="rect">
            <a:avLst/>
          </a:prstGeom>
        </p:spPr>
        <p:txBody>
          <a:bodyPr spcFirstLastPara="1" wrap="square" lIns="121900" tIns="121900" rIns="121900" bIns="121900" anchor="t" anchorCtr="0">
            <a:noAutofit/>
          </a:bodyPr>
          <a:lstStyle/>
          <a:p>
            <a:pPr indent="-457189">
              <a:buSzPts val="1800"/>
            </a:pPr>
            <a:r>
              <a:rPr lang="en" sz="2800" dirty="0"/>
              <a:t>The graph created by the user API can be executed using an event model</a:t>
            </a:r>
            <a:endParaRPr sz="2800" dirty="0"/>
          </a:p>
          <a:p>
            <a:pPr indent="-457189">
              <a:buSzPts val="1800"/>
            </a:pPr>
            <a:r>
              <a:rPr lang="en" sz="2800" dirty="0"/>
              <a:t>The events flow through the edges of the graph as messages</a:t>
            </a:r>
            <a:endParaRPr sz="2800" dirty="0"/>
          </a:p>
          <a:p>
            <a:pPr indent="-457189">
              <a:buSzPts val="1800"/>
            </a:pPr>
            <a:r>
              <a:rPr lang="en" sz="2800" dirty="0"/>
              <a:t>The compute units are executed upon arrival of events</a:t>
            </a:r>
            <a:endParaRPr sz="2800" dirty="0"/>
          </a:p>
          <a:p>
            <a:pPr lvl="1" indent="-423323">
              <a:spcBef>
                <a:spcPts val="0"/>
              </a:spcBef>
              <a:buSzPts val="1400"/>
            </a:pPr>
            <a:r>
              <a:rPr lang="en" sz="2400" dirty="0"/>
              <a:t>Supports Function as a Service</a:t>
            </a:r>
            <a:endParaRPr sz="2400" dirty="0"/>
          </a:p>
          <a:p>
            <a:pPr indent="-457189">
              <a:buSzPts val="1800"/>
            </a:pPr>
            <a:r>
              <a:rPr lang="en" sz="2800" dirty="0"/>
              <a:t>Execution state can be checkpointed automatically with natural synchronization at node boundaries</a:t>
            </a:r>
            <a:endParaRPr sz="2800" dirty="0"/>
          </a:p>
          <a:p>
            <a:pPr lvl="1" indent="-423323">
              <a:spcBef>
                <a:spcPts val="0"/>
              </a:spcBef>
              <a:buSzPts val="1400"/>
            </a:pPr>
            <a:r>
              <a:rPr lang="en" sz="2400" dirty="0"/>
              <a:t>Fault tolerance</a:t>
            </a:r>
            <a:endParaRPr sz="2400" dirty="0"/>
          </a:p>
        </p:txBody>
      </p:sp>
      <p:grpSp>
        <p:nvGrpSpPr>
          <p:cNvPr id="2" name="Group 1">
            <a:extLst>
              <a:ext uri="{FF2B5EF4-FFF2-40B4-BE49-F238E27FC236}">
                <a16:creationId xmlns:a16="http://schemas.microsoft.com/office/drawing/2014/main" id="{97C2FBD9-6F87-4385-B3BB-0491DE867F49}"/>
              </a:ext>
            </a:extLst>
          </p:cNvPr>
          <p:cNvGrpSpPr/>
          <p:nvPr/>
        </p:nvGrpSpPr>
        <p:grpSpPr>
          <a:xfrm>
            <a:off x="1022840" y="4540206"/>
            <a:ext cx="5938800" cy="1421567"/>
            <a:chOff x="767130" y="3405154"/>
            <a:chExt cx="4454100" cy="1066175"/>
          </a:xfrm>
        </p:grpSpPr>
        <p:sp>
          <p:nvSpPr>
            <p:cNvPr id="315" name="Google Shape;315;p44"/>
            <p:cNvSpPr/>
            <p:nvPr/>
          </p:nvSpPr>
          <p:spPr>
            <a:xfrm>
              <a:off x="767130" y="3997329"/>
              <a:ext cx="10104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Graph</a:t>
              </a:r>
              <a:endParaRPr sz="1600" kern="0">
                <a:solidFill>
                  <a:srgbClr val="000000"/>
                </a:solidFill>
                <a:latin typeface="Arial"/>
                <a:cs typeface="Arial"/>
                <a:sym typeface="Arial"/>
              </a:endParaRPr>
            </a:p>
          </p:txBody>
        </p:sp>
        <p:sp>
          <p:nvSpPr>
            <p:cNvPr id="316" name="Google Shape;316;p44"/>
            <p:cNvSpPr/>
            <p:nvPr/>
          </p:nvSpPr>
          <p:spPr>
            <a:xfrm>
              <a:off x="3360330" y="3997329"/>
              <a:ext cx="18609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Execution Graph (Plan)</a:t>
              </a:r>
              <a:endParaRPr sz="1600" kern="0">
                <a:solidFill>
                  <a:srgbClr val="000000"/>
                </a:solidFill>
                <a:latin typeface="Arial"/>
                <a:cs typeface="Arial"/>
                <a:sym typeface="Arial"/>
              </a:endParaRPr>
            </a:p>
          </p:txBody>
        </p:sp>
        <p:sp>
          <p:nvSpPr>
            <p:cNvPr id="317" name="Google Shape;317;p44"/>
            <p:cNvSpPr/>
            <p:nvPr/>
          </p:nvSpPr>
          <p:spPr>
            <a:xfrm>
              <a:off x="2059505" y="3405154"/>
              <a:ext cx="1010400" cy="4740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dirty="0">
                  <a:solidFill>
                    <a:srgbClr val="000000"/>
                  </a:solidFill>
                  <a:latin typeface="Arial"/>
                  <a:cs typeface="Arial"/>
                  <a:sym typeface="Arial"/>
                </a:rPr>
                <a:t>Task Schedule</a:t>
              </a:r>
              <a:endParaRPr sz="1600" kern="0" dirty="0">
                <a:solidFill>
                  <a:srgbClr val="000000"/>
                </a:solidFill>
                <a:latin typeface="Arial"/>
                <a:cs typeface="Arial"/>
                <a:sym typeface="Arial"/>
              </a:endParaRPr>
            </a:p>
          </p:txBody>
        </p:sp>
        <p:cxnSp>
          <p:nvCxnSpPr>
            <p:cNvPr id="318" name="Google Shape;318;p44"/>
            <p:cNvCxnSpPr>
              <a:stCxn id="315" idx="0"/>
              <a:endCxn id="317" idx="1"/>
            </p:cNvCxnSpPr>
            <p:nvPr/>
          </p:nvCxnSpPr>
          <p:spPr>
            <a:xfrm rot="-5400000">
              <a:off x="1488330" y="3426129"/>
              <a:ext cx="355200" cy="787200"/>
            </a:xfrm>
            <a:prstGeom prst="curvedConnector2">
              <a:avLst/>
            </a:prstGeom>
            <a:noFill/>
            <a:ln w="9525" cap="flat" cmpd="sng">
              <a:solidFill>
                <a:srgbClr val="434343"/>
              </a:solidFill>
              <a:prstDash val="solid"/>
              <a:round/>
              <a:headEnd type="none" w="med" len="med"/>
              <a:tailEnd type="triangle" w="med" len="med"/>
            </a:ln>
          </p:spPr>
        </p:cxnSp>
        <p:cxnSp>
          <p:nvCxnSpPr>
            <p:cNvPr id="319" name="Google Shape;319;p44"/>
            <p:cNvCxnSpPr>
              <a:stCxn id="317" idx="3"/>
              <a:endCxn id="316" idx="0"/>
            </p:cNvCxnSpPr>
            <p:nvPr/>
          </p:nvCxnSpPr>
          <p:spPr>
            <a:xfrm>
              <a:off x="3069905" y="3642154"/>
              <a:ext cx="1221000" cy="355200"/>
            </a:xfrm>
            <a:prstGeom prst="curvedConnector2">
              <a:avLst/>
            </a:prstGeom>
            <a:noFill/>
            <a:ln w="9525" cap="flat" cmpd="sng">
              <a:solidFill>
                <a:srgbClr val="000000"/>
              </a:solidFill>
              <a:prstDash val="solid"/>
              <a:round/>
              <a:headEnd type="none" w="med" len="med"/>
              <a:tailEnd type="triangle" w="med" len="med"/>
            </a:ln>
          </p:spPr>
        </p:cxnSp>
        <p:cxnSp>
          <p:nvCxnSpPr>
            <p:cNvPr id="320" name="Google Shape;320;p44"/>
            <p:cNvCxnSpPr>
              <a:stCxn id="315" idx="3"/>
              <a:endCxn id="316" idx="1"/>
            </p:cNvCxnSpPr>
            <p:nvPr/>
          </p:nvCxnSpPr>
          <p:spPr>
            <a:xfrm>
              <a:off x="1777530" y="4234329"/>
              <a:ext cx="1582800" cy="0"/>
            </a:xfrm>
            <a:prstGeom prst="straightConnector1">
              <a:avLst/>
            </a:prstGeom>
            <a:noFill/>
            <a:ln w="9525" cap="flat" cmpd="sng">
              <a:solidFill>
                <a:srgbClr val="000000"/>
              </a:solidFill>
              <a:prstDash val="solid"/>
              <a:round/>
              <a:headEnd type="none" w="med" len="med"/>
              <a:tailEnd type="triangle" w="med" len="med"/>
            </a:ln>
          </p:spPr>
        </p:cxnSp>
      </p:grpSp>
      <p:grpSp>
        <p:nvGrpSpPr>
          <p:cNvPr id="3" name="Group 2">
            <a:extLst>
              <a:ext uri="{FF2B5EF4-FFF2-40B4-BE49-F238E27FC236}">
                <a16:creationId xmlns:a16="http://schemas.microsoft.com/office/drawing/2014/main" id="{CD4394BC-CEAA-476B-B106-E8687D3E8F89}"/>
              </a:ext>
            </a:extLst>
          </p:cNvPr>
          <p:cNvGrpSpPr/>
          <p:nvPr/>
        </p:nvGrpSpPr>
        <p:grpSpPr>
          <a:xfrm>
            <a:off x="8244638" y="4030400"/>
            <a:ext cx="3456033" cy="1840067"/>
            <a:chOff x="6155600" y="2776100"/>
            <a:chExt cx="2592025" cy="1380050"/>
          </a:xfrm>
        </p:grpSpPr>
        <p:sp>
          <p:nvSpPr>
            <p:cNvPr id="321" name="Google Shape;321;p44"/>
            <p:cNvSpPr/>
            <p:nvPr/>
          </p:nvSpPr>
          <p:spPr>
            <a:xfrm>
              <a:off x="6155600" y="277610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T</a:t>
              </a:r>
              <a:endParaRPr sz="1867" kern="0">
                <a:solidFill>
                  <a:srgbClr val="000000"/>
                </a:solidFill>
                <a:latin typeface="Arial"/>
                <a:cs typeface="Arial"/>
                <a:sym typeface="Arial"/>
              </a:endParaRPr>
            </a:p>
          </p:txBody>
        </p:sp>
        <p:sp>
          <p:nvSpPr>
            <p:cNvPr id="322" name="Google Shape;322;p44"/>
            <p:cNvSpPr/>
            <p:nvPr/>
          </p:nvSpPr>
          <p:spPr>
            <a:xfrm>
              <a:off x="7306825" y="277610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T</a:t>
              </a:r>
              <a:endParaRPr sz="1867" kern="0">
                <a:solidFill>
                  <a:srgbClr val="000000"/>
                </a:solidFill>
                <a:latin typeface="Arial"/>
                <a:cs typeface="Arial"/>
                <a:sym typeface="Arial"/>
              </a:endParaRPr>
            </a:p>
          </p:txBody>
        </p:sp>
        <p:sp>
          <p:nvSpPr>
            <p:cNvPr id="323" name="Google Shape;323;p44"/>
            <p:cNvSpPr/>
            <p:nvPr/>
          </p:nvSpPr>
          <p:spPr>
            <a:xfrm>
              <a:off x="6777775" y="3682150"/>
              <a:ext cx="474000" cy="474000"/>
            </a:xfrm>
            <a:prstGeom prst="ellipse">
              <a:avLst/>
            </a:prstGeom>
            <a:solidFill>
              <a:srgbClr val="CC4125"/>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R</a:t>
              </a:r>
              <a:endParaRPr sz="1867" kern="0">
                <a:solidFill>
                  <a:srgbClr val="000000"/>
                </a:solidFill>
                <a:latin typeface="Arial"/>
                <a:cs typeface="Arial"/>
                <a:sym typeface="Arial"/>
              </a:endParaRPr>
            </a:p>
          </p:txBody>
        </p:sp>
        <p:cxnSp>
          <p:nvCxnSpPr>
            <p:cNvPr id="324" name="Google Shape;324;p44"/>
            <p:cNvCxnSpPr>
              <a:stCxn id="321" idx="5"/>
              <a:endCxn id="323" idx="0"/>
            </p:cNvCxnSpPr>
            <p:nvPr/>
          </p:nvCxnSpPr>
          <p:spPr>
            <a:xfrm>
              <a:off x="6560184" y="3180684"/>
              <a:ext cx="454500" cy="501600"/>
            </a:xfrm>
            <a:prstGeom prst="straightConnector1">
              <a:avLst/>
            </a:prstGeom>
            <a:noFill/>
            <a:ln w="9525" cap="flat" cmpd="sng">
              <a:solidFill>
                <a:srgbClr val="000000"/>
              </a:solidFill>
              <a:prstDash val="solid"/>
              <a:round/>
              <a:headEnd type="none" w="med" len="med"/>
              <a:tailEnd type="triangle" w="med" len="med"/>
            </a:ln>
          </p:spPr>
        </p:cxnSp>
        <p:cxnSp>
          <p:nvCxnSpPr>
            <p:cNvPr id="325" name="Google Shape;325;p44"/>
            <p:cNvCxnSpPr>
              <a:stCxn id="322" idx="3"/>
              <a:endCxn id="323" idx="0"/>
            </p:cNvCxnSpPr>
            <p:nvPr/>
          </p:nvCxnSpPr>
          <p:spPr>
            <a:xfrm flipH="1">
              <a:off x="7014741" y="3180684"/>
              <a:ext cx="361500" cy="501600"/>
            </a:xfrm>
            <a:prstGeom prst="straightConnector1">
              <a:avLst/>
            </a:prstGeom>
            <a:noFill/>
            <a:ln w="9525" cap="flat" cmpd="sng">
              <a:solidFill>
                <a:srgbClr val="000000"/>
              </a:solidFill>
              <a:prstDash val="solid"/>
              <a:round/>
              <a:headEnd type="none" w="med" len="med"/>
              <a:tailEnd type="triangle" w="med" len="med"/>
            </a:ln>
          </p:spPr>
        </p:cxnSp>
        <p:sp>
          <p:nvSpPr>
            <p:cNvPr id="326" name="Google Shape;326;p44"/>
            <p:cNvSpPr txBox="1"/>
            <p:nvPr/>
          </p:nvSpPr>
          <p:spPr>
            <a:xfrm>
              <a:off x="7559925" y="3282250"/>
              <a:ext cx="1187700" cy="528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333" kern="0">
                  <a:solidFill>
                    <a:srgbClr val="000000"/>
                  </a:solidFill>
                  <a:latin typeface="Arial"/>
                  <a:cs typeface="Arial"/>
                  <a:sym typeface="Arial"/>
                </a:rPr>
                <a:t>Events flow through edges</a:t>
              </a:r>
              <a:endParaRPr sz="1333" kern="0">
                <a:solidFill>
                  <a:srgbClr val="000000"/>
                </a:solidFill>
                <a:latin typeface="Arial"/>
                <a:cs typeface="Arial"/>
                <a:sym typeface="Arial"/>
              </a:endParaRPr>
            </a:p>
          </p:txBody>
        </p:sp>
        <p:sp>
          <p:nvSpPr>
            <p:cNvPr id="327" name="Google Shape;327;p44"/>
            <p:cNvSpPr/>
            <p:nvPr/>
          </p:nvSpPr>
          <p:spPr>
            <a:xfrm>
              <a:off x="6636375" y="3532300"/>
              <a:ext cx="183600" cy="1500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44"/>
            <p:cNvSpPr/>
            <p:nvPr/>
          </p:nvSpPr>
          <p:spPr>
            <a:xfrm>
              <a:off x="6483975" y="3303700"/>
              <a:ext cx="183600" cy="1500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44"/>
            <p:cNvSpPr/>
            <p:nvPr/>
          </p:nvSpPr>
          <p:spPr>
            <a:xfrm>
              <a:off x="7251775" y="3540105"/>
              <a:ext cx="183600" cy="1986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44"/>
            <p:cNvSpPr/>
            <p:nvPr/>
          </p:nvSpPr>
          <p:spPr>
            <a:xfrm>
              <a:off x="7376325" y="3295788"/>
              <a:ext cx="183600" cy="198600"/>
            </a:xfrm>
            <a:prstGeom prst="roundRect">
              <a:avLst>
                <a:gd name="adj" fmla="val 16667"/>
              </a:avLst>
            </a:prstGeom>
            <a:solidFill>
              <a:srgbClr val="43434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356128" y="251396"/>
            <a:ext cx="11360800" cy="763600"/>
          </a:xfrm>
          <a:prstGeom prst="rect">
            <a:avLst/>
          </a:prstGeom>
        </p:spPr>
        <p:txBody>
          <a:bodyPr spcFirstLastPara="1" wrap="square" lIns="121900" tIns="121900" rIns="121900" bIns="121900" anchor="t" anchorCtr="0">
            <a:noAutofit/>
          </a:bodyPr>
          <a:lstStyle/>
          <a:p>
            <a:r>
              <a:rPr lang="en" dirty="0"/>
              <a:t>HPC APIs</a:t>
            </a:r>
            <a:endParaRPr dirty="0"/>
          </a:p>
        </p:txBody>
      </p:sp>
      <p:sp>
        <p:nvSpPr>
          <p:cNvPr id="336" name="Google Shape;336;p45"/>
          <p:cNvSpPr txBox="1">
            <a:spLocks noGrp="1"/>
          </p:cNvSpPr>
          <p:nvPr>
            <p:ph type="body" idx="1"/>
          </p:nvPr>
        </p:nvSpPr>
        <p:spPr>
          <a:xfrm>
            <a:off x="201333" y="1151400"/>
            <a:ext cx="7703600" cy="5557872"/>
          </a:xfrm>
          <a:prstGeom prst="rect">
            <a:avLst/>
          </a:prstGeom>
        </p:spPr>
        <p:txBody>
          <a:bodyPr spcFirstLastPara="1" wrap="square" lIns="121900" tIns="121900" rIns="121900" bIns="121900" anchor="t" anchorCtr="0">
            <a:noAutofit/>
          </a:bodyPr>
          <a:lstStyle/>
          <a:p>
            <a:pPr indent="-457189">
              <a:buSzPts val="1800"/>
            </a:pPr>
            <a:r>
              <a:rPr lang="en" sz="2800" dirty="0"/>
              <a:t>Dominated by Message Passing Interface (MPI)</a:t>
            </a:r>
            <a:endParaRPr sz="2800" dirty="0"/>
          </a:p>
          <a:p>
            <a:pPr lvl="1" indent="-423323">
              <a:spcBef>
                <a:spcPts val="0"/>
              </a:spcBef>
              <a:buSzPts val="1400"/>
            </a:pPr>
            <a:r>
              <a:rPr lang="en" sz="2400" dirty="0"/>
              <a:t>Provides the most fundamental requirements in the most efficient ways possible</a:t>
            </a:r>
            <a:endParaRPr sz="2400" dirty="0"/>
          </a:p>
          <a:p>
            <a:pPr lvl="2" indent="-423323">
              <a:spcBef>
                <a:spcPts val="0"/>
              </a:spcBef>
              <a:buSzPts val="1400"/>
            </a:pPr>
            <a:r>
              <a:rPr lang="en" sz="1800" dirty="0"/>
              <a:t>Communication between parallel workers</a:t>
            </a:r>
            <a:endParaRPr sz="1800" dirty="0"/>
          </a:p>
          <a:p>
            <a:pPr lvl="2" indent="-423323">
              <a:spcBef>
                <a:spcPts val="0"/>
              </a:spcBef>
              <a:buSzPts val="1400"/>
            </a:pPr>
            <a:r>
              <a:rPr lang="en" sz="1800" dirty="0"/>
              <a:t>Managing of parallel processes</a:t>
            </a:r>
            <a:endParaRPr sz="1800" dirty="0"/>
          </a:p>
          <a:p>
            <a:pPr indent="-457189">
              <a:buSzPts val="1800"/>
            </a:pPr>
            <a:r>
              <a:rPr lang="en" sz="2800" dirty="0"/>
              <a:t>HPC has task systems and Data APIs</a:t>
            </a:r>
            <a:endParaRPr sz="2800" dirty="0"/>
          </a:p>
          <a:p>
            <a:pPr lvl="1" indent="-423323">
              <a:spcBef>
                <a:spcPts val="0"/>
              </a:spcBef>
              <a:buSzPts val="1400"/>
            </a:pPr>
            <a:r>
              <a:rPr lang="en" sz="2400" dirty="0"/>
              <a:t>They are all built on top of parallel communication libraries</a:t>
            </a:r>
            <a:endParaRPr sz="2400" dirty="0"/>
          </a:p>
          <a:p>
            <a:pPr lvl="1" indent="-423323">
              <a:spcBef>
                <a:spcPts val="0"/>
              </a:spcBef>
              <a:buSzPts val="1400"/>
            </a:pPr>
            <a:r>
              <a:rPr lang="en" sz="2400" dirty="0"/>
              <a:t>Legion from Stanford on top of CUDA and active messages (GASNet)</a:t>
            </a:r>
            <a:endParaRPr sz="2400" dirty="0"/>
          </a:p>
          <a:p>
            <a:pPr lvl="1" indent="-423323">
              <a:spcBef>
                <a:spcPts val="0"/>
              </a:spcBef>
              <a:buSzPts val="1400"/>
            </a:pPr>
            <a:r>
              <a:rPr lang="en" sz="2400" dirty="0"/>
              <a:t>Actually HPC usually defines “model parameter” API’s and Big Data “Data” API’s</a:t>
            </a:r>
            <a:endParaRPr sz="2400" dirty="0"/>
          </a:p>
          <a:p>
            <a:pPr lvl="1" indent="-423323">
              <a:spcBef>
                <a:spcPts val="0"/>
              </a:spcBef>
              <a:buSzPts val="1400"/>
            </a:pPr>
            <a:r>
              <a:rPr lang="en" sz="2400" dirty="0"/>
              <a:t>One needs both data and model parameters treated similarily in many cases</a:t>
            </a:r>
            <a:endParaRPr sz="2400" dirty="0"/>
          </a:p>
          <a:p>
            <a:pPr marL="0" indent="0">
              <a:spcBef>
                <a:spcPts val="2133"/>
              </a:spcBef>
              <a:buNone/>
            </a:pPr>
            <a:r>
              <a:rPr lang="en" sz="2800" dirty="0"/>
              <a:t> </a:t>
            </a:r>
            <a:endParaRPr sz="2800" dirty="0"/>
          </a:p>
          <a:p>
            <a:pPr marL="0" indent="0">
              <a:spcBef>
                <a:spcPts val="2133"/>
              </a:spcBef>
              <a:buNone/>
            </a:pPr>
            <a:endParaRPr sz="2800" dirty="0"/>
          </a:p>
          <a:p>
            <a:pPr marL="0" indent="0">
              <a:spcBef>
                <a:spcPts val="2133"/>
              </a:spcBef>
              <a:buNone/>
            </a:pPr>
            <a:endParaRPr sz="2800" dirty="0"/>
          </a:p>
          <a:p>
            <a:pPr marL="0" indent="0">
              <a:spcBef>
                <a:spcPts val="2133"/>
              </a:spcBef>
              <a:spcAft>
                <a:spcPts val="2133"/>
              </a:spcAft>
              <a:buNone/>
            </a:pPr>
            <a:endParaRPr sz="2800" dirty="0"/>
          </a:p>
        </p:txBody>
      </p:sp>
      <p:pic>
        <p:nvPicPr>
          <p:cNvPr id="337" name="Google Shape;337;p45"/>
          <p:cNvPicPr preferRelativeResize="0"/>
          <p:nvPr/>
        </p:nvPicPr>
        <p:blipFill>
          <a:blip r:embed="rId3">
            <a:alphaModFix/>
          </a:blip>
          <a:stretch>
            <a:fillRect/>
          </a:stretch>
        </p:blipFill>
        <p:spPr>
          <a:xfrm>
            <a:off x="7904934" y="1077234"/>
            <a:ext cx="4318532" cy="3604268"/>
          </a:xfrm>
          <a:prstGeom prst="rect">
            <a:avLst/>
          </a:prstGeom>
          <a:noFill/>
          <a:ln>
            <a:noFill/>
          </a:ln>
        </p:spPr>
      </p:pic>
      <p:sp>
        <p:nvSpPr>
          <p:cNvPr id="338" name="Google Shape;338;p45"/>
          <p:cNvSpPr txBox="1"/>
          <p:nvPr/>
        </p:nvSpPr>
        <p:spPr>
          <a:xfrm>
            <a:off x="8282233" y="4623100"/>
            <a:ext cx="2899600" cy="25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Simple MPI Program</a:t>
            </a:r>
            <a:endParaRPr sz="1867" kern="0">
              <a:solidFill>
                <a:srgbClr val="000000"/>
              </a:solidFill>
              <a:latin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title"/>
          </p:nvPr>
        </p:nvSpPr>
        <p:spPr>
          <a:xfrm>
            <a:off x="0" y="-149333"/>
            <a:ext cx="11360800" cy="763600"/>
          </a:xfrm>
          <a:prstGeom prst="rect">
            <a:avLst/>
          </a:prstGeom>
        </p:spPr>
        <p:txBody>
          <a:bodyPr spcFirstLastPara="1" wrap="square" lIns="121900" tIns="121900" rIns="121900" bIns="121900" anchor="t" anchorCtr="0">
            <a:noAutofit/>
          </a:bodyPr>
          <a:lstStyle/>
          <a:p>
            <a:r>
              <a:rPr lang="en" b="1"/>
              <a:t>Twister2 Features by Level of Effort</a:t>
            </a:r>
            <a:endParaRPr b="1"/>
          </a:p>
        </p:txBody>
      </p:sp>
      <p:graphicFrame>
        <p:nvGraphicFramePr>
          <p:cNvPr id="4" name="Google Shape;356;p48">
            <a:extLst>
              <a:ext uri="{FF2B5EF4-FFF2-40B4-BE49-F238E27FC236}">
                <a16:creationId xmlns:a16="http://schemas.microsoft.com/office/drawing/2014/main" id="{9FC6D0E7-101E-4915-94C0-CC95E31EBE58}"/>
              </a:ext>
            </a:extLst>
          </p:cNvPr>
          <p:cNvGraphicFramePr/>
          <p:nvPr>
            <p:extLst>
              <p:ext uri="{D42A27DB-BD31-4B8C-83A1-F6EECF244321}">
                <p14:modId xmlns:p14="http://schemas.microsoft.com/office/powerpoint/2010/main" val="3043653642"/>
              </p:ext>
            </p:extLst>
          </p:nvPr>
        </p:nvGraphicFramePr>
        <p:xfrm>
          <a:off x="0" y="374573"/>
          <a:ext cx="12192000" cy="5595126"/>
        </p:xfrm>
        <a:graphic>
          <a:graphicData uri="http://schemas.openxmlformats.org/drawingml/2006/table">
            <a:tbl>
              <a:tblPr>
                <a:noFill/>
              </a:tblPr>
              <a:tblGrid>
                <a:gridCol w="6548933">
                  <a:extLst>
                    <a:ext uri="{9D8B030D-6E8A-4147-A177-3AD203B41FA5}">
                      <a16:colId xmlns:a16="http://schemas.microsoft.com/office/drawing/2014/main" val="20000"/>
                    </a:ext>
                  </a:extLst>
                </a:gridCol>
                <a:gridCol w="3123167">
                  <a:extLst>
                    <a:ext uri="{9D8B030D-6E8A-4147-A177-3AD203B41FA5}">
                      <a16:colId xmlns:a16="http://schemas.microsoft.com/office/drawing/2014/main" val="20001"/>
                    </a:ext>
                  </a:extLst>
                </a:gridCol>
                <a:gridCol w="2519900">
                  <a:extLst>
                    <a:ext uri="{9D8B030D-6E8A-4147-A177-3AD203B41FA5}">
                      <a16:colId xmlns:a16="http://schemas.microsoft.com/office/drawing/2014/main" val="20002"/>
                    </a:ext>
                  </a:extLst>
                </a:gridCol>
              </a:tblGrid>
              <a:tr h="462709">
                <a:tc>
                  <a:txBody>
                    <a:bodyPr/>
                    <a:lstStyle/>
                    <a:p>
                      <a:pPr marL="0" lvl="0" indent="0" algn="l" rtl="0">
                        <a:spcBef>
                          <a:spcPts val="0"/>
                        </a:spcBef>
                        <a:spcAft>
                          <a:spcPts val="0"/>
                        </a:spcAft>
                        <a:buClr>
                          <a:srgbClr val="000000"/>
                        </a:buClr>
                        <a:buSzPts val="1100"/>
                        <a:buFont typeface="Arial"/>
                        <a:buNone/>
                      </a:pPr>
                      <a:r>
                        <a:rPr lang="en" b="1" dirty="0"/>
                        <a:t>Feature</a:t>
                      </a:r>
                      <a:endParaRPr b="1" dirty="0"/>
                    </a:p>
                  </a:txBody>
                  <a:tcPr marL="91425" marR="91425" marT="0" marB="91425"/>
                </a:tc>
                <a:tc>
                  <a:txBody>
                    <a:bodyPr/>
                    <a:lstStyle/>
                    <a:p>
                      <a:pPr marL="0" lvl="0" indent="0" algn="l" rtl="0">
                        <a:spcBef>
                          <a:spcPts val="0"/>
                        </a:spcBef>
                        <a:spcAft>
                          <a:spcPts val="0"/>
                        </a:spcAft>
                        <a:buNone/>
                      </a:pPr>
                      <a:r>
                        <a:rPr lang="en" b="1"/>
                        <a:t>Current Lines of Code</a:t>
                      </a:r>
                      <a:endParaRPr b="1"/>
                    </a:p>
                  </a:txBody>
                  <a:tcPr marL="91425" marR="91425" marT="0" marB="91425"/>
                </a:tc>
                <a:tc>
                  <a:txBody>
                    <a:bodyPr/>
                    <a:lstStyle/>
                    <a:p>
                      <a:pPr marL="0" lvl="0" indent="0" algn="l" rtl="0">
                        <a:spcBef>
                          <a:spcPts val="0"/>
                        </a:spcBef>
                        <a:spcAft>
                          <a:spcPts val="0"/>
                        </a:spcAft>
                        <a:buNone/>
                      </a:pPr>
                      <a:r>
                        <a:rPr lang="en" b="1"/>
                        <a:t>Near-term Addons</a:t>
                      </a:r>
                      <a:endParaRPr b="1"/>
                    </a:p>
                  </a:txBody>
                  <a:tcPr marL="91425" marR="91425" marT="0" marB="91425"/>
                </a:tc>
                <a:extLst>
                  <a:ext uri="{0D108BD9-81ED-4DB2-BD59-A6C34878D82A}">
                    <a16:rowId xmlns:a16="http://schemas.microsoft.com/office/drawing/2014/main" val="10000"/>
                  </a:ext>
                </a:extLst>
              </a:tr>
              <a:tr h="638978">
                <a:tc>
                  <a:txBody>
                    <a:bodyPr/>
                    <a:lstStyle/>
                    <a:p>
                      <a:pPr marL="0" lvl="0" indent="0" algn="l" rtl="0">
                        <a:spcBef>
                          <a:spcPts val="0"/>
                        </a:spcBef>
                        <a:spcAft>
                          <a:spcPts val="0"/>
                        </a:spcAft>
                        <a:buClr>
                          <a:srgbClr val="000000"/>
                        </a:buClr>
                        <a:buSzPts val="1100"/>
                        <a:buFont typeface="Arial"/>
                        <a:buNone/>
                      </a:pPr>
                      <a:r>
                        <a:rPr lang="en" b="1"/>
                        <a:t>Mesos+Kubernetes+Slurm  Integration + Resource and Job Management (Job master)</a:t>
                      </a:r>
                      <a:endParaRPr b="1"/>
                    </a:p>
                  </a:txBody>
                  <a:tcPr marL="91425" marR="91425" marT="0" marB="18275"/>
                </a:tc>
                <a:tc>
                  <a:txBody>
                    <a:bodyPr/>
                    <a:lstStyle/>
                    <a:p>
                      <a:pPr marL="0" lvl="0" indent="0" algn="l" rtl="0">
                        <a:spcBef>
                          <a:spcPts val="0"/>
                        </a:spcBef>
                        <a:spcAft>
                          <a:spcPts val="0"/>
                        </a:spcAft>
                        <a:buClr>
                          <a:srgbClr val="000000"/>
                        </a:buClr>
                        <a:buSzPts val="1100"/>
                        <a:buFont typeface="Arial"/>
                        <a:buNone/>
                      </a:pPr>
                      <a:r>
                        <a:rPr lang="en" dirty="0"/>
                        <a:t>15000</a:t>
                      </a:r>
                      <a:endParaRPr dirty="0"/>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1"/>
                  </a:ext>
                </a:extLst>
              </a:tr>
              <a:tr h="591369">
                <a:tc>
                  <a:txBody>
                    <a:bodyPr/>
                    <a:lstStyle/>
                    <a:p>
                      <a:pPr marL="0" lvl="0" indent="0" algn="l" rtl="0">
                        <a:spcBef>
                          <a:spcPts val="0"/>
                        </a:spcBef>
                        <a:spcAft>
                          <a:spcPts val="0"/>
                        </a:spcAft>
                        <a:buNone/>
                      </a:pPr>
                      <a:r>
                        <a:rPr lang="en" b="1" dirty="0"/>
                        <a:t>Task system (scheduler + dataflow graph + executor) </a:t>
                      </a:r>
                      <a:endParaRPr b="1" dirty="0"/>
                    </a:p>
                  </a:txBody>
                  <a:tcPr marL="91425" marR="91425" marT="0" marB="1827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dirty="0"/>
                        <a:t>10000</a:t>
                      </a:r>
                      <a:endParaRPr dirty="0"/>
                    </a:p>
                  </a:txBody>
                  <a:tcPr marL="91425" marR="91425" marT="0" marB="1827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1827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04885">
                <a:tc>
                  <a:txBody>
                    <a:bodyPr/>
                    <a:lstStyle/>
                    <a:p>
                      <a:pPr marL="0" lvl="0" indent="0" algn="l" rtl="0">
                        <a:spcBef>
                          <a:spcPts val="0"/>
                        </a:spcBef>
                        <a:spcAft>
                          <a:spcPts val="0"/>
                        </a:spcAft>
                        <a:buClr>
                          <a:srgbClr val="000000"/>
                        </a:buClr>
                        <a:buSzPts val="1100"/>
                        <a:buFont typeface="Arial"/>
                        <a:buNone/>
                      </a:pPr>
                      <a:r>
                        <a:rPr lang="en" b="1"/>
                        <a:t>DataFlow operators</a:t>
                      </a:r>
                      <a:r>
                        <a:rPr lang="en"/>
                        <a:t>, Twister:Net </a:t>
                      </a:r>
                      <a:endParaRPr b="1"/>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20000 </a:t>
                      </a:r>
                      <a:endParaRPr/>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0" marB="182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04885">
                <a:tc>
                  <a:txBody>
                    <a:bodyPr/>
                    <a:lstStyle/>
                    <a:p>
                      <a:pPr marL="0" lvl="0" indent="0" algn="l" rtl="0">
                        <a:spcBef>
                          <a:spcPts val="0"/>
                        </a:spcBef>
                        <a:spcAft>
                          <a:spcPts val="0"/>
                        </a:spcAft>
                        <a:buClr>
                          <a:srgbClr val="000000"/>
                        </a:buClr>
                        <a:buSzPts val="1100"/>
                        <a:buFont typeface="Arial"/>
                        <a:buNone/>
                      </a:pPr>
                      <a:r>
                        <a:rPr lang="en" b="1"/>
                        <a:t>Fault tolerance</a:t>
                      </a:r>
                      <a:endParaRPr b="1"/>
                    </a:p>
                  </a:txBody>
                  <a:tcPr marL="91425" marR="91425" marT="0" marB="1827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2000</a:t>
                      </a:r>
                      <a:endParaRPr/>
                    </a:p>
                  </a:txBody>
                  <a:tcPr marL="91425" marR="91425" marT="0" marB="1827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3000</a:t>
                      </a:r>
                      <a:endParaRPr/>
                    </a:p>
                  </a:txBody>
                  <a:tcPr marL="91425" marR="91425" marT="0" marB="1827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304885">
                <a:tc>
                  <a:txBody>
                    <a:bodyPr/>
                    <a:lstStyle/>
                    <a:p>
                      <a:pPr marL="0" lvl="0" indent="0" algn="l" rtl="0">
                        <a:spcBef>
                          <a:spcPts val="0"/>
                        </a:spcBef>
                        <a:spcAft>
                          <a:spcPts val="0"/>
                        </a:spcAft>
                        <a:buNone/>
                      </a:pPr>
                      <a:r>
                        <a:rPr lang="en" b="1"/>
                        <a:t>Python API</a:t>
                      </a:r>
                      <a:endParaRPr b="1"/>
                    </a:p>
                  </a:txBody>
                  <a:tcPr marL="91425" marR="91425" marT="0" marB="18275"/>
                </a:tc>
                <a:tc>
                  <a:txBody>
                    <a:bodyPr/>
                    <a:lstStyle/>
                    <a:p>
                      <a:pPr marL="0" lvl="0" indent="0" algn="l" rtl="0">
                        <a:spcBef>
                          <a:spcPts val="0"/>
                        </a:spcBef>
                        <a:spcAft>
                          <a:spcPts val="0"/>
                        </a:spcAft>
                        <a:buNone/>
                      </a:pPr>
                      <a:endParaRPr/>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extLst>
                  <a:ext uri="{0D108BD9-81ED-4DB2-BD59-A6C34878D82A}">
                    <a16:rowId xmlns:a16="http://schemas.microsoft.com/office/drawing/2014/main" val="10005"/>
                  </a:ext>
                </a:extLst>
              </a:tr>
              <a:tr h="304885">
                <a:tc>
                  <a:txBody>
                    <a:bodyPr/>
                    <a:lstStyle/>
                    <a:p>
                      <a:pPr marL="0" lvl="0" indent="0" algn="l" rtl="0">
                        <a:spcBef>
                          <a:spcPts val="0"/>
                        </a:spcBef>
                        <a:spcAft>
                          <a:spcPts val="0"/>
                        </a:spcAft>
                        <a:buNone/>
                      </a:pPr>
                      <a:r>
                        <a:rPr lang="en" b="1"/>
                        <a:t>Tset and Object State</a:t>
                      </a:r>
                      <a:endParaRPr b="1"/>
                    </a:p>
                  </a:txBody>
                  <a:tcPr marL="91425" marR="91425" marT="0" marB="18275"/>
                </a:tc>
                <a:tc>
                  <a:txBody>
                    <a:bodyPr/>
                    <a:lstStyle/>
                    <a:p>
                      <a:pPr marL="0" lvl="0" indent="0" algn="l" rtl="0">
                        <a:spcBef>
                          <a:spcPts val="0"/>
                        </a:spcBef>
                        <a:spcAft>
                          <a:spcPts val="0"/>
                        </a:spcAft>
                        <a:buNone/>
                      </a:pPr>
                      <a:r>
                        <a:rPr lang="en"/>
                        <a:t>2500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6"/>
                  </a:ext>
                </a:extLst>
              </a:tr>
              <a:tr h="304885">
                <a:tc>
                  <a:txBody>
                    <a:bodyPr/>
                    <a:lstStyle/>
                    <a:p>
                      <a:pPr marL="0" lvl="0" indent="0" algn="l" rtl="0">
                        <a:spcBef>
                          <a:spcPts val="0"/>
                        </a:spcBef>
                        <a:spcAft>
                          <a:spcPts val="0"/>
                        </a:spcAft>
                        <a:buNone/>
                      </a:pPr>
                      <a:r>
                        <a:rPr lang="en" b="1"/>
                        <a:t>Apache Storm Compatibility</a:t>
                      </a:r>
                      <a:endParaRPr b="1"/>
                    </a:p>
                  </a:txBody>
                  <a:tcPr marL="91425" marR="91425" marT="0" marB="18275"/>
                </a:tc>
                <a:tc>
                  <a:txBody>
                    <a:bodyPr/>
                    <a:lstStyle/>
                    <a:p>
                      <a:pPr marL="0" lvl="0" indent="0" algn="l" rtl="0">
                        <a:spcBef>
                          <a:spcPts val="0"/>
                        </a:spcBef>
                        <a:spcAft>
                          <a:spcPts val="0"/>
                        </a:spcAft>
                        <a:buNone/>
                      </a:pPr>
                      <a:r>
                        <a:rPr lang="en"/>
                        <a:t>2000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07"/>
                  </a:ext>
                </a:extLst>
              </a:tr>
              <a:tr h="304885">
                <a:tc>
                  <a:txBody>
                    <a:bodyPr/>
                    <a:lstStyle/>
                    <a:p>
                      <a:pPr marL="0" lvl="0" indent="0" algn="l" rtl="0">
                        <a:spcBef>
                          <a:spcPts val="0"/>
                        </a:spcBef>
                        <a:spcAft>
                          <a:spcPts val="0"/>
                        </a:spcAft>
                        <a:buNone/>
                      </a:pPr>
                      <a:r>
                        <a:rPr lang="en" b="1"/>
                        <a:t>Apache Beam Connection</a:t>
                      </a:r>
                      <a:endParaRPr b="1"/>
                    </a:p>
                  </a:txBody>
                  <a:tcPr marL="91425" marR="91425" marT="0" marB="18275"/>
                </a:tc>
                <a:tc>
                  <a:txBody>
                    <a:bodyPr/>
                    <a:lstStyle/>
                    <a:p>
                      <a:pPr marL="0" lvl="0" indent="0" algn="l" rtl="0">
                        <a:spcBef>
                          <a:spcPts val="0"/>
                        </a:spcBef>
                        <a:spcAft>
                          <a:spcPts val="0"/>
                        </a:spcAft>
                        <a:buNone/>
                      </a:pPr>
                      <a:endParaRPr/>
                    </a:p>
                  </a:txBody>
                  <a:tcPr marL="91425" marR="91425" marT="0" marB="18275"/>
                </a:tc>
                <a:tc>
                  <a:txBody>
                    <a:bodyPr/>
                    <a:lstStyle/>
                    <a:p>
                      <a:pPr marL="0" lvl="0" indent="0" algn="l" rtl="0">
                        <a:spcBef>
                          <a:spcPts val="0"/>
                        </a:spcBef>
                        <a:spcAft>
                          <a:spcPts val="0"/>
                        </a:spcAft>
                        <a:buNone/>
                      </a:pPr>
                      <a:r>
                        <a:rPr lang="en"/>
                        <a:t>2000-5000</a:t>
                      </a:r>
                      <a:endParaRPr/>
                    </a:p>
                  </a:txBody>
                  <a:tcPr marL="91425" marR="91425" marT="0" marB="18275"/>
                </a:tc>
                <a:extLst>
                  <a:ext uri="{0D108BD9-81ED-4DB2-BD59-A6C34878D82A}">
                    <a16:rowId xmlns:a16="http://schemas.microsoft.com/office/drawing/2014/main" val="10008"/>
                  </a:ext>
                </a:extLst>
              </a:tr>
              <a:tr h="304885">
                <a:tc>
                  <a:txBody>
                    <a:bodyPr/>
                    <a:lstStyle/>
                    <a:p>
                      <a:pPr marL="0" lvl="0" indent="0" algn="l" rtl="0">
                        <a:spcBef>
                          <a:spcPts val="0"/>
                        </a:spcBef>
                        <a:spcAft>
                          <a:spcPts val="0"/>
                        </a:spcAft>
                        <a:buNone/>
                      </a:pPr>
                      <a:r>
                        <a:rPr lang="en" b="1"/>
                        <a:t>Connected (external) Dataflow</a:t>
                      </a:r>
                      <a:endParaRPr b="1"/>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tc>
                  <a:txBody>
                    <a:bodyPr/>
                    <a:lstStyle/>
                    <a:p>
                      <a:pPr marL="0" lvl="0" indent="0" algn="l" rtl="0">
                        <a:spcBef>
                          <a:spcPts val="0"/>
                        </a:spcBef>
                        <a:spcAft>
                          <a:spcPts val="0"/>
                        </a:spcAft>
                        <a:buNone/>
                      </a:pPr>
                      <a:r>
                        <a:rPr lang="en"/>
                        <a:t>4000-8000</a:t>
                      </a:r>
                      <a:endParaRPr/>
                    </a:p>
                  </a:txBody>
                  <a:tcPr marL="91425" marR="91425" marT="0" marB="18275"/>
                </a:tc>
                <a:extLst>
                  <a:ext uri="{0D108BD9-81ED-4DB2-BD59-A6C34878D82A}">
                    <a16:rowId xmlns:a16="http://schemas.microsoft.com/office/drawing/2014/main" val="10009"/>
                  </a:ext>
                </a:extLst>
              </a:tr>
              <a:tr h="304885">
                <a:tc>
                  <a:txBody>
                    <a:bodyPr/>
                    <a:lstStyle/>
                    <a:p>
                      <a:pPr marL="0" lvl="0" indent="0" algn="l" rtl="0">
                        <a:spcBef>
                          <a:spcPts val="0"/>
                        </a:spcBef>
                        <a:spcAft>
                          <a:spcPts val="0"/>
                        </a:spcAft>
                        <a:buNone/>
                      </a:pPr>
                      <a:r>
                        <a:rPr lang="en" b="1"/>
                        <a:t>Data Access API</a:t>
                      </a:r>
                      <a:endParaRPr b="1"/>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tc>
                  <a:txBody>
                    <a:bodyPr/>
                    <a:lstStyle/>
                    <a:p>
                      <a:pPr marL="0" lvl="0" indent="0" algn="l" rtl="0">
                        <a:spcBef>
                          <a:spcPts val="0"/>
                        </a:spcBef>
                        <a:spcAft>
                          <a:spcPts val="0"/>
                        </a:spcAft>
                        <a:buNone/>
                      </a:pPr>
                      <a:r>
                        <a:rPr lang="en"/>
                        <a:t>5000</a:t>
                      </a:r>
                      <a:endParaRPr/>
                    </a:p>
                  </a:txBody>
                  <a:tcPr marL="91425" marR="91425" marT="0" marB="18275"/>
                </a:tc>
                <a:extLst>
                  <a:ext uri="{0D108BD9-81ED-4DB2-BD59-A6C34878D82A}">
                    <a16:rowId xmlns:a16="http://schemas.microsoft.com/office/drawing/2014/main" val="10010"/>
                  </a:ext>
                </a:extLst>
              </a:tr>
              <a:tr h="439864">
                <a:tc>
                  <a:txBody>
                    <a:bodyPr/>
                    <a:lstStyle/>
                    <a:p>
                      <a:pPr marL="0" lvl="0" indent="0" algn="l" rtl="0">
                        <a:spcBef>
                          <a:spcPts val="0"/>
                        </a:spcBef>
                        <a:spcAft>
                          <a:spcPts val="0"/>
                        </a:spcAft>
                        <a:buNone/>
                      </a:pPr>
                      <a:r>
                        <a:rPr lang="en" b="1"/>
                        <a:t>Connectors ( RabbitMQ, MQTT, SQL, HBase etc.)</a:t>
                      </a:r>
                      <a:endParaRPr b="1"/>
                    </a:p>
                  </a:txBody>
                  <a:tcPr marL="91425" marR="91425" marT="0" marB="18275"/>
                </a:tc>
                <a:tc>
                  <a:txBody>
                    <a:bodyPr/>
                    <a:lstStyle/>
                    <a:p>
                      <a:pPr marL="0" lvl="0" indent="0" algn="l" rtl="0">
                        <a:spcBef>
                          <a:spcPts val="0"/>
                        </a:spcBef>
                        <a:spcAft>
                          <a:spcPts val="0"/>
                        </a:spcAft>
                        <a:buNone/>
                      </a:pPr>
                      <a:r>
                        <a:rPr lang="en"/>
                        <a:t>1000 (Kafka)</a:t>
                      </a:r>
                      <a:endParaRPr/>
                    </a:p>
                  </a:txBody>
                  <a:tcPr marL="91425" marR="91425" marT="0" marB="18275"/>
                </a:tc>
                <a:tc>
                  <a:txBody>
                    <a:bodyPr/>
                    <a:lstStyle/>
                    <a:p>
                      <a:pPr marL="0" lvl="0" indent="0" algn="l" rtl="0">
                        <a:spcBef>
                          <a:spcPts val="0"/>
                        </a:spcBef>
                        <a:spcAft>
                          <a:spcPts val="0"/>
                        </a:spcAft>
                        <a:buNone/>
                      </a:pPr>
                      <a:r>
                        <a:rPr lang="en"/>
                        <a:t>10000</a:t>
                      </a:r>
                      <a:endParaRPr/>
                    </a:p>
                  </a:txBody>
                  <a:tcPr marL="91425" marR="91425" marT="0" marB="18275"/>
                </a:tc>
                <a:extLst>
                  <a:ext uri="{0D108BD9-81ED-4DB2-BD59-A6C34878D82A}">
                    <a16:rowId xmlns:a16="http://schemas.microsoft.com/office/drawing/2014/main" val="10011"/>
                  </a:ext>
                </a:extLst>
              </a:tr>
              <a:tr h="312417">
                <a:tc>
                  <a:txBody>
                    <a:bodyPr/>
                    <a:lstStyle/>
                    <a:p>
                      <a:pPr marL="0" lvl="0" indent="0" algn="l" rtl="0">
                        <a:spcBef>
                          <a:spcPts val="0"/>
                        </a:spcBef>
                        <a:spcAft>
                          <a:spcPts val="0"/>
                        </a:spcAft>
                        <a:buNone/>
                      </a:pPr>
                      <a:r>
                        <a:rPr lang="en" b="1"/>
                        <a:t>Utilities and common code</a:t>
                      </a:r>
                      <a:endParaRPr b="1"/>
                    </a:p>
                  </a:txBody>
                  <a:tcPr marL="91425" marR="91425" marT="0" marB="18275"/>
                </a:tc>
                <a:tc>
                  <a:txBody>
                    <a:bodyPr/>
                    <a:lstStyle/>
                    <a:p>
                      <a:pPr marL="0" lvl="0" indent="0" algn="l" rtl="0">
                        <a:spcBef>
                          <a:spcPts val="0"/>
                        </a:spcBef>
                        <a:spcAft>
                          <a:spcPts val="0"/>
                        </a:spcAft>
                        <a:buNone/>
                      </a:pPr>
                      <a:r>
                        <a:rPr lang="en"/>
                        <a:t>9000 (5000 + 4000)</a:t>
                      </a:r>
                      <a:endParaRPr/>
                    </a:p>
                  </a:txBody>
                  <a:tcPr marL="91425" marR="91425" marT="0" marB="18275"/>
                </a:tc>
                <a:tc>
                  <a:txBody>
                    <a:bodyPr/>
                    <a:lstStyle/>
                    <a:p>
                      <a:pPr marL="0" lvl="0" indent="0" algn="l" rtl="0">
                        <a:spcBef>
                          <a:spcPts val="0"/>
                        </a:spcBef>
                        <a:spcAft>
                          <a:spcPts val="0"/>
                        </a:spcAft>
                        <a:buNone/>
                      </a:pPr>
                      <a:endParaRPr/>
                    </a:p>
                  </a:txBody>
                  <a:tcPr marL="91425" marR="91425" marT="0" marB="18275"/>
                </a:tc>
                <a:extLst>
                  <a:ext uri="{0D108BD9-81ED-4DB2-BD59-A6C34878D82A}">
                    <a16:rowId xmlns:a16="http://schemas.microsoft.com/office/drawing/2014/main" val="10012"/>
                  </a:ext>
                </a:extLst>
              </a:tr>
              <a:tr h="323284">
                <a:tc>
                  <a:txBody>
                    <a:bodyPr/>
                    <a:lstStyle/>
                    <a:p>
                      <a:pPr marL="0" lvl="0" indent="0" algn="l" rtl="0">
                        <a:spcBef>
                          <a:spcPts val="0"/>
                        </a:spcBef>
                        <a:spcAft>
                          <a:spcPts val="0"/>
                        </a:spcAft>
                        <a:buNone/>
                      </a:pPr>
                      <a:r>
                        <a:rPr lang="en" b="1"/>
                        <a:t>Application Test code</a:t>
                      </a:r>
                      <a:endParaRPr b="1"/>
                    </a:p>
                  </a:txBody>
                  <a:tcPr marL="91425" marR="91425" marT="18275" marB="18275"/>
                </a:tc>
                <a:tc>
                  <a:txBody>
                    <a:bodyPr/>
                    <a:lstStyle/>
                    <a:p>
                      <a:pPr marL="0" lvl="0" indent="0" algn="l" rtl="0">
                        <a:spcBef>
                          <a:spcPts val="0"/>
                        </a:spcBef>
                        <a:spcAft>
                          <a:spcPts val="0"/>
                        </a:spcAft>
                        <a:buNone/>
                      </a:pPr>
                      <a:r>
                        <a:rPr lang="en"/>
                        <a:t>10000</a:t>
                      </a:r>
                      <a:endParaRPr/>
                    </a:p>
                  </a:txBody>
                  <a:tcPr marL="91425" marR="91425" marT="18275" marB="18275"/>
                </a:tc>
                <a:tc>
                  <a:txBody>
                    <a:bodyPr/>
                    <a:lstStyle/>
                    <a:p>
                      <a:pPr marL="0" lvl="0" indent="0" algn="l" rtl="0">
                        <a:spcBef>
                          <a:spcPts val="0"/>
                        </a:spcBef>
                        <a:spcAft>
                          <a:spcPts val="0"/>
                        </a:spcAft>
                        <a:buNone/>
                      </a:pPr>
                      <a:endParaRPr/>
                    </a:p>
                  </a:txBody>
                  <a:tcPr marL="91425" marR="91425" marT="18275" marB="18275"/>
                </a:tc>
                <a:extLst>
                  <a:ext uri="{0D108BD9-81ED-4DB2-BD59-A6C34878D82A}">
                    <a16:rowId xmlns:a16="http://schemas.microsoft.com/office/drawing/2014/main" val="10013"/>
                  </a:ext>
                </a:extLst>
              </a:tr>
              <a:tr h="387425">
                <a:tc>
                  <a:txBody>
                    <a:bodyPr/>
                    <a:lstStyle/>
                    <a:p>
                      <a:pPr marL="0" lvl="0" indent="0" algn="l" rtl="0">
                        <a:spcBef>
                          <a:spcPts val="0"/>
                        </a:spcBef>
                        <a:spcAft>
                          <a:spcPts val="0"/>
                        </a:spcAft>
                        <a:buNone/>
                      </a:pPr>
                      <a:r>
                        <a:rPr lang="en" b="1" dirty="0"/>
                        <a:t>Dashboard</a:t>
                      </a:r>
                      <a:endParaRPr b="1" dirty="0"/>
                    </a:p>
                  </a:txBody>
                  <a:tcPr marL="91425" marR="91425" marT="18275" marB="18275"/>
                </a:tc>
                <a:tc>
                  <a:txBody>
                    <a:bodyPr/>
                    <a:lstStyle/>
                    <a:p>
                      <a:pPr marL="0" lvl="0" indent="0" algn="l" rtl="0">
                        <a:spcBef>
                          <a:spcPts val="0"/>
                        </a:spcBef>
                        <a:spcAft>
                          <a:spcPts val="0"/>
                        </a:spcAft>
                        <a:buNone/>
                      </a:pPr>
                      <a:r>
                        <a:rPr lang="en"/>
                        <a:t>4000</a:t>
                      </a:r>
                      <a:endParaRPr/>
                    </a:p>
                  </a:txBody>
                  <a:tcPr marL="91425" marR="91425" marT="18275" marB="18275"/>
                </a:tc>
                <a:tc>
                  <a:txBody>
                    <a:bodyPr/>
                    <a:lstStyle/>
                    <a:p>
                      <a:pPr marL="0" lvl="0" indent="0" algn="l" rtl="0">
                        <a:spcBef>
                          <a:spcPts val="0"/>
                        </a:spcBef>
                        <a:spcAft>
                          <a:spcPts val="0"/>
                        </a:spcAft>
                        <a:buNone/>
                      </a:pPr>
                      <a:endParaRPr dirty="0"/>
                    </a:p>
                  </a:txBody>
                  <a:tcPr marL="91425" marR="91425" marT="18275" marB="18275"/>
                </a:tc>
                <a:extLst>
                  <a:ext uri="{0D108BD9-81ED-4DB2-BD59-A6C34878D82A}">
                    <a16:rowId xmlns:a16="http://schemas.microsoft.com/office/drawing/2014/main" val="1001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9"/>
          <p:cNvSpPr txBox="1">
            <a:spLocks noGrp="1"/>
          </p:cNvSpPr>
          <p:nvPr>
            <p:ph type="title"/>
          </p:nvPr>
        </p:nvSpPr>
        <p:spPr>
          <a:xfrm>
            <a:off x="114200" y="0"/>
            <a:ext cx="11360800" cy="763600"/>
          </a:xfrm>
          <a:prstGeom prst="rect">
            <a:avLst/>
          </a:prstGeom>
        </p:spPr>
        <p:txBody>
          <a:bodyPr spcFirstLastPara="1" wrap="square" lIns="121900" tIns="121900" rIns="121900" bIns="121900" anchor="t" anchorCtr="0">
            <a:noAutofit/>
          </a:bodyPr>
          <a:lstStyle/>
          <a:p>
            <a:r>
              <a:rPr lang="en" b="1"/>
              <a:t>Twister2 Implementation by Language</a:t>
            </a:r>
            <a:endParaRPr b="1"/>
          </a:p>
        </p:txBody>
      </p:sp>
      <p:sp>
        <p:nvSpPr>
          <p:cNvPr id="2" name="TextBox 1">
            <a:extLst>
              <a:ext uri="{FF2B5EF4-FFF2-40B4-BE49-F238E27FC236}">
                <a16:creationId xmlns:a16="http://schemas.microsoft.com/office/drawing/2014/main" id="{83C84863-6431-4996-9245-7939950389FE}"/>
              </a:ext>
            </a:extLst>
          </p:cNvPr>
          <p:cNvSpPr txBox="1"/>
          <p:nvPr/>
        </p:nvSpPr>
        <p:spPr>
          <a:xfrm>
            <a:off x="3583259" y="6378497"/>
            <a:ext cx="7327647" cy="379656"/>
          </a:xfrm>
          <a:prstGeom prst="rect">
            <a:avLst/>
          </a:prstGeom>
          <a:noFill/>
        </p:spPr>
        <p:txBody>
          <a:bodyPr wrap="none" rtlCol="0">
            <a:spAutoFit/>
          </a:bodyPr>
          <a:lstStyle/>
          <a:p>
            <a:pPr defTabSz="1219170">
              <a:buClr>
                <a:srgbClr val="000000"/>
              </a:buClr>
            </a:pPr>
            <a:r>
              <a:rPr lang="en-US" sz="1867" kern="0" dirty="0">
                <a:solidFill>
                  <a:srgbClr val="000000"/>
                </a:solidFill>
                <a:latin typeface="Arial"/>
                <a:cs typeface="Arial"/>
                <a:sym typeface="Arial"/>
              </a:rPr>
              <a:t>Software Engineering will double amount of code with unit tests etc.</a:t>
            </a:r>
          </a:p>
        </p:txBody>
      </p:sp>
      <p:graphicFrame>
        <p:nvGraphicFramePr>
          <p:cNvPr id="5" name="Google Shape;362;p49">
            <a:extLst>
              <a:ext uri="{FF2B5EF4-FFF2-40B4-BE49-F238E27FC236}">
                <a16:creationId xmlns:a16="http://schemas.microsoft.com/office/drawing/2014/main" id="{654A1FBB-18A8-47F1-AC2A-79ADFC9EAAF7}"/>
              </a:ext>
            </a:extLst>
          </p:cNvPr>
          <p:cNvGraphicFramePr/>
          <p:nvPr>
            <p:extLst>
              <p:ext uri="{D42A27DB-BD31-4B8C-83A1-F6EECF244321}">
                <p14:modId xmlns:p14="http://schemas.microsoft.com/office/powerpoint/2010/main" val="3118488617"/>
              </p:ext>
            </p:extLst>
          </p:nvPr>
        </p:nvGraphicFramePr>
        <p:xfrm>
          <a:off x="423025" y="955973"/>
          <a:ext cx="7327646" cy="5235504"/>
        </p:xfrm>
        <a:graphic>
          <a:graphicData uri="http://schemas.openxmlformats.org/drawingml/2006/table">
            <a:tbl>
              <a:tblPr>
                <a:noFill/>
              </a:tblPr>
              <a:tblGrid>
                <a:gridCol w="1510578">
                  <a:extLst>
                    <a:ext uri="{9D8B030D-6E8A-4147-A177-3AD203B41FA5}">
                      <a16:colId xmlns:a16="http://schemas.microsoft.com/office/drawing/2014/main" val="20000"/>
                    </a:ext>
                  </a:extLst>
                </a:gridCol>
                <a:gridCol w="1060122">
                  <a:extLst>
                    <a:ext uri="{9D8B030D-6E8A-4147-A177-3AD203B41FA5}">
                      <a16:colId xmlns:a16="http://schemas.microsoft.com/office/drawing/2014/main" val="20001"/>
                    </a:ext>
                  </a:extLst>
                </a:gridCol>
                <a:gridCol w="1412680">
                  <a:extLst>
                    <a:ext uri="{9D8B030D-6E8A-4147-A177-3AD203B41FA5}">
                      <a16:colId xmlns:a16="http://schemas.microsoft.com/office/drawing/2014/main" val="20002"/>
                    </a:ext>
                  </a:extLst>
                </a:gridCol>
                <a:gridCol w="1823872">
                  <a:extLst>
                    <a:ext uri="{9D8B030D-6E8A-4147-A177-3AD203B41FA5}">
                      <a16:colId xmlns:a16="http://schemas.microsoft.com/office/drawing/2014/main" val="20003"/>
                    </a:ext>
                  </a:extLst>
                </a:gridCol>
                <a:gridCol w="1520394">
                  <a:extLst>
                    <a:ext uri="{9D8B030D-6E8A-4147-A177-3AD203B41FA5}">
                      <a16:colId xmlns:a16="http://schemas.microsoft.com/office/drawing/2014/main" val="20004"/>
                    </a:ext>
                  </a:extLst>
                </a:gridCol>
              </a:tblGrid>
              <a:tr h="678946">
                <a:tc>
                  <a:txBody>
                    <a:bodyPr/>
                    <a:lstStyle/>
                    <a:p>
                      <a:pPr marL="0" lvl="0" indent="0" algn="l" rtl="0">
                        <a:spcBef>
                          <a:spcPts val="0"/>
                        </a:spcBef>
                        <a:spcAft>
                          <a:spcPts val="0"/>
                        </a:spcAft>
                        <a:buClr>
                          <a:srgbClr val="000000"/>
                        </a:buClr>
                        <a:buSzPts val="1100"/>
                        <a:buFont typeface="Arial"/>
                        <a:buNone/>
                      </a:pPr>
                      <a:r>
                        <a:rPr lang="en" b="1" dirty="0"/>
                        <a:t>Language                                           </a:t>
                      </a:r>
                      <a:endParaRPr b="1" dirty="0"/>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Files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Blank Lines</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b="1"/>
                        <a:t>Comment Lines</a:t>
                      </a:r>
                      <a:endParaRPr b="1"/>
                    </a:p>
                  </a:txBody>
                  <a:tcPr marL="91425" marR="91425" marT="18275" marB="18275"/>
                </a:tc>
                <a:tc>
                  <a:txBody>
                    <a:bodyPr/>
                    <a:lstStyle/>
                    <a:p>
                      <a:pPr marL="0" lvl="0" indent="0" algn="l" rtl="0">
                        <a:spcBef>
                          <a:spcPts val="0"/>
                        </a:spcBef>
                        <a:spcAft>
                          <a:spcPts val="0"/>
                        </a:spcAft>
                        <a:buNone/>
                      </a:pPr>
                      <a:r>
                        <a:rPr lang="en" b="1"/>
                        <a:t>Line of Code </a:t>
                      </a:r>
                      <a:endParaRPr b="1"/>
                    </a:p>
                  </a:txBody>
                  <a:tcPr marL="91425" marR="91425" marT="18275" marB="18275"/>
                </a:tc>
                <a:extLst>
                  <a:ext uri="{0D108BD9-81ED-4DB2-BD59-A6C34878D82A}">
                    <a16:rowId xmlns:a16="http://schemas.microsoft.com/office/drawing/2014/main" val="10000"/>
                  </a:ext>
                </a:extLst>
              </a:tr>
              <a:tr h="359960">
                <a:tc>
                  <a:txBody>
                    <a:bodyPr/>
                    <a:lstStyle/>
                    <a:p>
                      <a:pPr marL="0" lvl="0" indent="0" algn="l" rtl="0">
                        <a:spcBef>
                          <a:spcPts val="0"/>
                        </a:spcBef>
                        <a:spcAft>
                          <a:spcPts val="0"/>
                        </a:spcAft>
                        <a:buClr>
                          <a:srgbClr val="000000"/>
                        </a:buClr>
                        <a:buSzPts val="1100"/>
                        <a:buFont typeface="Arial"/>
                        <a:buNone/>
                      </a:pPr>
                      <a:r>
                        <a:rPr lang="en" b="1"/>
                        <a:t>Java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916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16247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26415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66045</a:t>
                      </a:r>
                      <a:endParaRPr/>
                    </a:p>
                  </a:txBody>
                  <a:tcPr marL="91425" marR="91425" marT="18275" marB="18275"/>
                </a:tc>
                <a:extLst>
                  <a:ext uri="{0D108BD9-81ED-4DB2-BD59-A6C34878D82A}">
                    <a16:rowId xmlns:a16="http://schemas.microsoft.com/office/drawing/2014/main" val="10001"/>
                  </a:ext>
                </a:extLst>
              </a:tr>
              <a:tr h="359960">
                <a:tc>
                  <a:txBody>
                    <a:bodyPr/>
                    <a:lstStyle/>
                    <a:p>
                      <a:pPr marL="0" lvl="0" indent="0" algn="l" rtl="0">
                        <a:spcBef>
                          <a:spcPts val="0"/>
                        </a:spcBef>
                        <a:spcAft>
                          <a:spcPts val="0"/>
                        </a:spcAft>
                        <a:buClr>
                          <a:srgbClr val="000000"/>
                        </a:buClr>
                        <a:buSzPts val="1100"/>
                        <a:buFont typeface="Arial"/>
                        <a:buNone/>
                      </a:pPr>
                      <a:r>
                        <a:rPr lang="en" b="1"/>
                        <a:t>Python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54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 2240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3178</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6707</a:t>
                      </a:r>
                      <a:endParaRPr/>
                    </a:p>
                  </a:txBody>
                  <a:tcPr marL="91425" marR="91425" marT="18275" marB="18275"/>
                </a:tc>
                <a:extLst>
                  <a:ext uri="{0D108BD9-81ED-4DB2-BD59-A6C34878D82A}">
                    <a16:rowId xmlns:a16="http://schemas.microsoft.com/office/drawing/2014/main" val="10002"/>
                  </a:ext>
                </a:extLst>
              </a:tr>
              <a:tr h="359960">
                <a:tc>
                  <a:txBody>
                    <a:bodyPr/>
                    <a:lstStyle/>
                    <a:p>
                      <a:pPr marL="0" lvl="0" indent="0" algn="l" rtl="0">
                        <a:spcBef>
                          <a:spcPts val="0"/>
                        </a:spcBef>
                        <a:spcAft>
                          <a:spcPts val="0"/>
                        </a:spcAft>
                        <a:buClr>
                          <a:srgbClr val="000000"/>
                        </a:buClr>
                        <a:buSzPts val="1100"/>
                        <a:buFont typeface="Arial"/>
                        <a:buNone/>
                      </a:pPr>
                      <a:r>
                        <a:rPr lang="en" b="1"/>
                        <a:t>XML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93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241</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3714</a:t>
                      </a:r>
                      <a:endParaRPr/>
                    </a:p>
                  </a:txBody>
                  <a:tcPr marL="91425" marR="91425" marT="18275" marB="18275"/>
                </a:tc>
                <a:extLst>
                  <a:ext uri="{0D108BD9-81ED-4DB2-BD59-A6C34878D82A}">
                    <a16:rowId xmlns:a16="http://schemas.microsoft.com/office/drawing/2014/main" val="10003"/>
                  </a:ext>
                </a:extLst>
              </a:tr>
              <a:tr h="678946">
                <a:tc>
                  <a:txBody>
                    <a:bodyPr/>
                    <a:lstStyle/>
                    <a:p>
                      <a:pPr marL="0" lvl="0" indent="0" algn="l" rtl="0">
                        <a:spcBef>
                          <a:spcPts val="0"/>
                        </a:spcBef>
                        <a:spcAft>
                          <a:spcPts val="0"/>
                        </a:spcAft>
                        <a:buClr>
                          <a:srgbClr val="000000"/>
                        </a:buClr>
                        <a:buSzPts val="1100"/>
                        <a:buFont typeface="Arial"/>
                        <a:buNone/>
                      </a:pPr>
                      <a:r>
                        <a:rPr lang="en" b="1"/>
                        <a:t>Javascript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220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217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2092</a:t>
                      </a:r>
                      <a:endParaRPr/>
                    </a:p>
                  </a:txBody>
                  <a:tcPr marL="91425" marR="91425" marT="18275" marB="18275"/>
                </a:tc>
                <a:extLst>
                  <a:ext uri="{0D108BD9-81ED-4DB2-BD59-A6C34878D82A}">
                    <a16:rowId xmlns:a16="http://schemas.microsoft.com/office/drawing/2014/main" val="10004"/>
                  </a:ext>
                </a:extLst>
              </a:tr>
              <a:tr h="997932">
                <a:tc>
                  <a:txBody>
                    <a:bodyPr/>
                    <a:lstStyle/>
                    <a:p>
                      <a:pPr marL="0" lvl="0" indent="0" algn="l" rtl="0">
                        <a:spcBef>
                          <a:spcPts val="0"/>
                        </a:spcBef>
                        <a:spcAft>
                          <a:spcPts val="0"/>
                        </a:spcAft>
                        <a:buClr>
                          <a:srgbClr val="000000"/>
                        </a:buClr>
                        <a:buSzPts val="1100"/>
                        <a:buFont typeface="Arial"/>
                        <a:buNone/>
                      </a:pPr>
                      <a:r>
                        <a:rPr lang="en" b="1"/>
                        <a:t>Bourne (Again) Shell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25</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242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344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338  </a:t>
                      </a:r>
                      <a:endParaRPr/>
                    </a:p>
                  </a:txBody>
                  <a:tcPr marL="91425" marR="91425" marT="18275" marB="18275"/>
                </a:tc>
                <a:extLst>
                  <a:ext uri="{0D108BD9-81ED-4DB2-BD59-A6C34878D82A}">
                    <a16:rowId xmlns:a16="http://schemas.microsoft.com/office/drawing/2014/main" val="10005"/>
                  </a:ext>
                </a:extLst>
              </a:tr>
              <a:tr h="359960">
                <a:tc>
                  <a:txBody>
                    <a:bodyPr/>
                    <a:lstStyle/>
                    <a:p>
                      <a:pPr marL="0" lvl="0" indent="0" algn="l" rtl="0">
                        <a:spcBef>
                          <a:spcPts val="0"/>
                        </a:spcBef>
                        <a:spcAft>
                          <a:spcPts val="0"/>
                        </a:spcAft>
                        <a:buClr>
                          <a:srgbClr val="000000"/>
                        </a:buClr>
                        <a:buSzPts val="1100"/>
                        <a:buFont typeface="Arial"/>
                        <a:buNone/>
                      </a:pPr>
                      <a:r>
                        <a:rPr lang="en" b="1"/>
                        <a:t>YAML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429</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727</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812</a:t>
                      </a:r>
                      <a:endParaRPr/>
                    </a:p>
                  </a:txBody>
                  <a:tcPr marL="91425" marR="91425" marT="18275" marB="18275"/>
                </a:tc>
                <a:extLst>
                  <a:ext uri="{0D108BD9-81ED-4DB2-BD59-A6C34878D82A}">
                    <a16:rowId xmlns:a16="http://schemas.microsoft.com/office/drawing/2014/main" val="10006"/>
                  </a:ext>
                </a:extLst>
              </a:tr>
              <a:tr h="359960">
                <a:tc>
                  <a:txBody>
                    <a:bodyPr/>
                    <a:lstStyle/>
                    <a:p>
                      <a:pPr marL="0" lvl="0" indent="0" algn="l" rtl="0">
                        <a:spcBef>
                          <a:spcPts val="0"/>
                        </a:spcBef>
                        <a:spcAft>
                          <a:spcPts val="0"/>
                        </a:spcAft>
                        <a:buClr>
                          <a:srgbClr val="000000"/>
                        </a:buClr>
                        <a:buSzPts val="1100"/>
                        <a:buFont typeface="Arial"/>
                        <a:buNone/>
                      </a:pPr>
                      <a:r>
                        <a:rPr lang="en" b="1"/>
                        <a:t>SASS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12</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93 </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53</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423</a:t>
                      </a:r>
                      <a:endParaRPr/>
                    </a:p>
                  </a:txBody>
                  <a:tcPr marL="91425" marR="91425" marT="18275" marB="18275"/>
                </a:tc>
                <a:extLst>
                  <a:ext uri="{0D108BD9-81ED-4DB2-BD59-A6C34878D82A}">
                    <a16:rowId xmlns:a16="http://schemas.microsoft.com/office/drawing/2014/main" val="10007"/>
                  </a:ext>
                </a:extLst>
              </a:tr>
              <a:tr h="359960">
                <a:tc>
                  <a:txBody>
                    <a:bodyPr/>
                    <a:lstStyle/>
                    <a:p>
                      <a:pPr marL="0" lvl="0" indent="0" algn="l" rtl="0">
                        <a:spcBef>
                          <a:spcPts val="0"/>
                        </a:spcBef>
                        <a:spcAft>
                          <a:spcPts val="0"/>
                        </a:spcAft>
                        <a:buClr>
                          <a:srgbClr val="000000"/>
                        </a:buClr>
                        <a:buSzPts val="1100"/>
                        <a:buFont typeface="Arial"/>
                        <a:buNone/>
                      </a:pPr>
                      <a:r>
                        <a:rPr lang="en" b="1"/>
                        <a:t>Maven                             </a:t>
                      </a:r>
                      <a:endParaRPr b="1"/>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12</a:t>
                      </a:r>
                      <a:endParaRPr/>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91</a:t>
                      </a:r>
                      <a:endParaRPr/>
                    </a:p>
                  </a:txBody>
                  <a:tcPr marL="91425" marR="91425" marT="18275" marB="18275"/>
                </a:tc>
                <a:extLst>
                  <a:ext uri="{0D108BD9-81ED-4DB2-BD59-A6C34878D82A}">
                    <a16:rowId xmlns:a16="http://schemas.microsoft.com/office/drawing/2014/main" val="10008"/>
                  </a:ext>
                </a:extLst>
              </a:tr>
              <a:tr h="359960">
                <a:tc>
                  <a:txBody>
                    <a:bodyPr/>
                    <a:lstStyle/>
                    <a:p>
                      <a:pPr marL="0" lvl="0" indent="0" algn="l" rtl="0">
                        <a:spcBef>
                          <a:spcPts val="0"/>
                        </a:spcBef>
                        <a:spcAft>
                          <a:spcPts val="0"/>
                        </a:spcAft>
                        <a:buClr>
                          <a:srgbClr val="000000"/>
                        </a:buClr>
                        <a:buSzPts val="1100"/>
                        <a:buFont typeface="Arial"/>
                        <a:buNone/>
                      </a:pPr>
                      <a:r>
                        <a:rPr lang="en" b="1"/>
                        <a:t>HTML                              </a:t>
                      </a:r>
                      <a:endParaRPr b="1"/>
                    </a:p>
                  </a:txBody>
                  <a:tcPr marL="91425" marR="91425" marT="18275" marB="18275"/>
                </a:tc>
                <a:tc>
                  <a:txBody>
                    <a:bodyPr/>
                    <a:lstStyle/>
                    <a:p>
                      <a:pPr marL="0" lvl="0" indent="0" algn="l" rtl="0">
                        <a:spcBef>
                          <a:spcPts val="0"/>
                        </a:spcBef>
                        <a:spcAft>
                          <a:spcPts val="0"/>
                        </a:spcAft>
                        <a:buNone/>
                      </a:pPr>
                      <a:r>
                        <a:rPr lang="en"/>
                        <a:t>1</a:t>
                      </a:r>
                      <a:endParaRPr/>
                    </a:p>
                  </a:txBody>
                  <a:tcPr marL="91425" marR="91425" marT="18275" marB="18275"/>
                </a:tc>
                <a:tc>
                  <a:txBody>
                    <a:bodyPr/>
                    <a:lstStyle/>
                    <a:p>
                      <a:pPr marL="0" lvl="0" indent="0" algn="l" rtl="0">
                        <a:spcBef>
                          <a:spcPts val="0"/>
                        </a:spcBef>
                        <a:spcAft>
                          <a:spcPts val="0"/>
                        </a:spcAft>
                        <a:buNone/>
                      </a:pPr>
                      <a:r>
                        <a:rPr lang="en"/>
                        <a:t>3</a:t>
                      </a:r>
                      <a:endParaRPr/>
                    </a:p>
                  </a:txBody>
                  <a:tcPr marL="91425" marR="91425" marT="18275" marB="18275"/>
                </a:tc>
                <a:tc>
                  <a:txBody>
                    <a:bodyPr/>
                    <a:lstStyle/>
                    <a:p>
                      <a:pPr marL="0" lvl="0" indent="0" algn="l" rtl="0">
                        <a:spcBef>
                          <a:spcPts val="0"/>
                        </a:spcBef>
                        <a:spcAft>
                          <a:spcPts val="0"/>
                        </a:spcAft>
                        <a:buNone/>
                      </a:pPr>
                      <a:r>
                        <a:rPr lang="en"/>
                        <a:t>20</a:t>
                      </a:r>
                      <a:endParaRPr/>
                    </a:p>
                  </a:txBody>
                  <a:tcPr marL="91425" marR="91425" marT="18275" marB="18275"/>
                </a:tc>
                <a:tc>
                  <a:txBody>
                    <a:bodyPr/>
                    <a:lstStyle/>
                    <a:p>
                      <a:pPr marL="0" lvl="0" indent="0" algn="l" rtl="0">
                        <a:spcBef>
                          <a:spcPts val="0"/>
                        </a:spcBef>
                        <a:spcAft>
                          <a:spcPts val="0"/>
                        </a:spcAft>
                        <a:buNone/>
                      </a:pPr>
                      <a:r>
                        <a:rPr lang="en"/>
                        <a:t>22</a:t>
                      </a:r>
                      <a:endParaRPr/>
                    </a:p>
                  </a:txBody>
                  <a:tcPr marL="91425" marR="91425" marT="18275" marB="18275"/>
                </a:tc>
                <a:extLst>
                  <a:ext uri="{0D108BD9-81ED-4DB2-BD59-A6C34878D82A}">
                    <a16:rowId xmlns:a16="http://schemas.microsoft.com/office/drawing/2014/main" val="10009"/>
                  </a:ext>
                </a:extLst>
              </a:tr>
              <a:tr h="359960">
                <a:tc>
                  <a:txBody>
                    <a:bodyPr/>
                    <a:lstStyle/>
                    <a:p>
                      <a:pPr marL="0" lvl="0" indent="0" algn="l" rtl="0">
                        <a:spcBef>
                          <a:spcPts val="0"/>
                        </a:spcBef>
                        <a:spcAft>
                          <a:spcPts val="0"/>
                        </a:spcAft>
                        <a:buClr>
                          <a:srgbClr val="000000"/>
                        </a:buClr>
                        <a:buSzPts val="1100"/>
                        <a:buFont typeface="Arial"/>
                        <a:buNone/>
                      </a:pPr>
                      <a:r>
                        <a:rPr lang="en" b="1"/>
                        <a:t>SUM:                                                      </a:t>
                      </a:r>
                      <a:endParaRPr b="1"/>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1111</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19579</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a:t>31196</a:t>
                      </a:r>
                      <a:endParaRPr/>
                    </a:p>
                  </a:txBody>
                  <a:tcPr marL="91425" marR="91425" marT="18275" marB="18275"/>
                </a:tc>
                <a:tc>
                  <a:txBody>
                    <a:bodyPr/>
                    <a:lstStyle/>
                    <a:p>
                      <a:pPr marL="0" lvl="0" indent="0" algn="l" rtl="0">
                        <a:spcBef>
                          <a:spcPts val="0"/>
                        </a:spcBef>
                        <a:spcAft>
                          <a:spcPts val="0"/>
                        </a:spcAft>
                        <a:buClr>
                          <a:srgbClr val="000000"/>
                        </a:buClr>
                        <a:buSzPts val="1100"/>
                        <a:buFont typeface="Arial"/>
                        <a:buNone/>
                      </a:pPr>
                      <a:r>
                        <a:rPr lang="en" dirty="0"/>
                        <a:t>80801</a:t>
                      </a:r>
                      <a:endParaRPr dirty="0"/>
                    </a:p>
                  </a:txBody>
                  <a:tcPr marL="91425" marR="91425" marT="18275" marB="18275"/>
                </a:tc>
                <a:extLst>
                  <a:ext uri="{0D108BD9-81ED-4DB2-BD59-A6C34878D82A}">
                    <a16:rowId xmlns:a16="http://schemas.microsoft.com/office/drawing/2014/main" val="100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611447" y="5061531"/>
            <a:ext cx="10515600" cy="1018155"/>
          </a:xfrm>
          <a:prstGeom prst="rect">
            <a:avLst/>
          </a:prstGeom>
          <a:noFill/>
          <a:ln>
            <a:noFill/>
          </a:ln>
        </p:spPr>
        <p:txBody>
          <a:bodyPr spcFirstLastPara="1" wrap="square" lIns="91433" tIns="45700" rIns="91433" bIns="45700" anchor="b" anchorCtr="0">
            <a:noAutofit/>
          </a:bodyPr>
          <a:lstStyle/>
          <a:p>
            <a:pPr algn="ctr">
              <a:buSzPts val="4100"/>
            </a:pPr>
            <a:br>
              <a:rPr lang="en" sz="5467"/>
            </a:br>
            <a:r>
              <a:rPr lang="en" sz="5467"/>
              <a:t>Overall Global AI and Modeling Supercomputer GAIMSC</a:t>
            </a:r>
            <a:endParaRPr sz="5467"/>
          </a:p>
        </p:txBody>
      </p:sp>
      <p:grpSp>
        <p:nvGrpSpPr>
          <p:cNvPr id="122" name="Google Shape;122;p25"/>
          <p:cNvGrpSpPr/>
          <p:nvPr/>
        </p:nvGrpSpPr>
        <p:grpSpPr>
          <a:xfrm>
            <a:off x="2989768" y="779863"/>
            <a:ext cx="9202233" cy="2438371"/>
            <a:chOff x="1878142" y="136526"/>
            <a:chExt cx="9202233" cy="2438370"/>
          </a:xfrm>
        </p:grpSpPr>
        <p:grpSp>
          <p:nvGrpSpPr>
            <p:cNvPr id="123" name="Google Shape;123;p25"/>
            <p:cNvGrpSpPr/>
            <p:nvPr/>
          </p:nvGrpSpPr>
          <p:grpSpPr>
            <a:xfrm>
              <a:off x="1878142" y="136526"/>
              <a:ext cx="7886700" cy="2438370"/>
              <a:chOff x="1952787" y="200751"/>
              <a:chExt cx="7886700" cy="2438370"/>
            </a:xfrm>
          </p:grpSpPr>
          <p:pic>
            <p:nvPicPr>
              <p:cNvPr id="124" name="Google Shape;124;p25"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125" name="Google Shape;125;p25"/>
              <p:cNvSpPr/>
              <p:nvPr/>
            </p:nvSpPr>
            <p:spPr>
              <a:xfrm>
                <a:off x="3737553" y="2269821"/>
                <a:ext cx="3908700" cy="3693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kern="0">
                    <a:solidFill>
                      <a:srgbClr val="000000"/>
                    </a:solidFill>
                    <a:latin typeface="Calibri"/>
                    <a:ea typeface="Calibri"/>
                    <a:cs typeface="Calibri"/>
                    <a:sym typeface="Calibri"/>
                  </a:rPr>
                  <a:t>http://www.iterativemapreduce.org/</a:t>
                </a:r>
                <a:endParaRPr sz="1467" kern="0">
                  <a:solidFill>
                    <a:srgbClr val="000000"/>
                  </a:solidFill>
                  <a:latin typeface="Arial"/>
                  <a:cs typeface="Arial"/>
                  <a:sym typeface="Arial"/>
                </a:endParaRPr>
              </a:p>
            </p:txBody>
          </p:sp>
        </p:grpSp>
        <p:sp>
          <p:nvSpPr>
            <p:cNvPr id="126" name="Google Shape;126;p25"/>
            <p:cNvSpPr/>
            <p:nvPr/>
          </p:nvSpPr>
          <p:spPr>
            <a:xfrm>
              <a:off x="8813036" y="240758"/>
              <a:ext cx="2267339" cy="1785104"/>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66" b="1" kern="0">
                  <a:solidFill>
                    <a:srgbClr val="1E4E79"/>
                  </a:solidFill>
                  <a:latin typeface="Calibri"/>
                  <a:ea typeface="Calibri"/>
                  <a:cs typeface="Calibri"/>
                  <a:sym typeface="Calibri"/>
                </a:rPr>
                <a:t>2</a:t>
              </a:r>
              <a:endParaRPr sz="1467" kern="0">
                <a:solidFill>
                  <a:srgbClr val="000000"/>
                </a:solidFill>
                <a:latin typeface="Arial"/>
                <a:cs typeface="Arial"/>
                <a:sym typeface="Arial"/>
              </a:endParaRPr>
            </a:p>
          </p:txBody>
        </p:sp>
      </p:grpSp>
      <p:sp>
        <p:nvSpPr>
          <p:cNvPr id="127" name="Google Shape;127;p25"/>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4</a:t>
            </a:fld>
            <a:endParaRPr sz="1467" kern="0"/>
          </a:p>
        </p:txBody>
      </p:sp>
      <p:sp>
        <p:nvSpPr>
          <p:cNvPr id="128" name="Google Shape;128;p25"/>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pic>
        <p:nvPicPr>
          <p:cNvPr id="129" name="Google Shape;129;p25"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577929" y="1"/>
            <a:ext cx="4790745" cy="479074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0"/>
          <p:cNvSpPr txBox="1">
            <a:spLocks noGrp="1"/>
          </p:cNvSpPr>
          <p:nvPr>
            <p:ph type="title"/>
          </p:nvPr>
        </p:nvSpPr>
        <p:spPr>
          <a:xfrm>
            <a:off x="389667" y="314633"/>
            <a:ext cx="11360800" cy="763600"/>
          </a:xfrm>
          <a:prstGeom prst="rect">
            <a:avLst/>
          </a:prstGeom>
        </p:spPr>
        <p:txBody>
          <a:bodyPr spcFirstLastPara="1" wrap="square" lIns="121900" tIns="121900" rIns="121900" bIns="121900" anchor="t" anchorCtr="0">
            <a:noAutofit/>
          </a:bodyPr>
          <a:lstStyle/>
          <a:p>
            <a:r>
              <a:rPr lang="en"/>
              <a:t>Runtime Components</a:t>
            </a:r>
            <a:endParaRPr/>
          </a:p>
        </p:txBody>
      </p:sp>
      <p:grpSp>
        <p:nvGrpSpPr>
          <p:cNvPr id="368" name="Google Shape;368;p50"/>
          <p:cNvGrpSpPr/>
          <p:nvPr/>
        </p:nvGrpSpPr>
        <p:grpSpPr>
          <a:xfrm>
            <a:off x="2820900" y="1337967"/>
            <a:ext cx="7847267" cy="4916467"/>
            <a:chOff x="1658475" y="1003475"/>
            <a:chExt cx="5885450" cy="3687350"/>
          </a:xfrm>
        </p:grpSpPr>
        <p:grpSp>
          <p:nvGrpSpPr>
            <p:cNvPr id="369" name="Google Shape;369;p50"/>
            <p:cNvGrpSpPr/>
            <p:nvPr/>
          </p:nvGrpSpPr>
          <p:grpSpPr>
            <a:xfrm>
              <a:off x="1658475" y="1003475"/>
              <a:ext cx="5885450" cy="3290650"/>
              <a:chOff x="1495975" y="1048300"/>
              <a:chExt cx="5885450" cy="3290650"/>
            </a:xfrm>
          </p:grpSpPr>
          <p:sp>
            <p:nvSpPr>
              <p:cNvPr id="370" name="Google Shape;370;p50"/>
              <p:cNvSpPr/>
              <p:nvPr/>
            </p:nvSpPr>
            <p:spPr>
              <a:xfrm>
                <a:off x="1495975" y="2246725"/>
                <a:ext cx="3868800" cy="1272600"/>
              </a:xfrm>
              <a:prstGeom prst="roundRect">
                <a:avLst>
                  <a:gd name="adj" fmla="val 3604"/>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371;p50"/>
              <p:cNvSpPr/>
              <p:nvPr/>
            </p:nvSpPr>
            <p:spPr>
              <a:xfrm>
                <a:off x="1495975" y="3620050"/>
                <a:ext cx="3868800" cy="322200"/>
              </a:xfrm>
              <a:prstGeom prst="roundRect">
                <a:avLst>
                  <a:gd name="adj" fmla="val 9558"/>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372;p50"/>
              <p:cNvSpPr/>
              <p:nvPr/>
            </p:nvSpPr>
            <p:spPr>
              <a:xfrm>
                <a:off x="1557075" y="3648100"/>
                <a:ext cx="634200" cy="2607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Mesos</a:t>
                </a:r>
                <a:endParaRPr sz="1600" kern="0">
                  <a:solidFill>
                    <a:srgbClr val="000000"/>
                  </a:solidFill>
                  <a:latin typeface="Arial"/>
                  <a:cs typeface="Arial"/>
                  <a:sym typeface="Arial"/>
                </a:endParaRPr>
              </a:p>
            </p:txBody>
          </p:sp>
          <p:sp>
            <p:nvSpPr>
              <p:cNvPr id="373" name="Google Shape;373;p50"/>
              <p:cNvSpPr/>
              <p:nvPr/>
            </p:nvSpPr>
            <p:spPr>
              <a:xfrm>
                <a:off x="2247900" y="3648100"/>
                <a:ext cx="993900" cy="2607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Kubernetes</a:t>
                </a:r>
                <a:endParaRPr sz="1600" kern="0">
                  <a:solidFill>
                    <a:srgbClr val="000000"/>
                  </a:solidFill>
                  <a:latin typeface="Arial"/>
                  <a:cs typeface="Arial"/>
                  <a:sym typeface="Arial"/>
                </a:endParaRPr>
              </a:p>
            </p:txBody>
          </p:sp>
          <p:sp>
            <p:nvSpPr>
              <p:cNvPr id="374" name="Google Shape;374;p50"/>
              <p:cNvSpPr/>
              <p:nvPr/>
            </p:nvSpPr>
            <p:spPr>
              <a:xfrm>
                <a:off x="3298425" y="3650800"/>
                <a:ext cx="962700" cy="2607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Standalone</a:t>
                </a:r>
                <a:endParaRPr sz="1600" kern="0">
                  <a:solidFill>
                    <a:srgbClr val="000000"/>
                  </a:solidFill>
                  <a:latin typeface="Arial"/>
                  <a:cs typeface="Arial"/>
                  <a:sym typeface="Arial"/>
                </a:endParaRPr>
              </a:p>
            </p:txBody>
          </p:sp>
          <p:sp>
            <p:nvSpPr>
              <p:cNvPr id="375" name="Google Shape;375;p50"/>
              <p:cNvSpPr/>
              <p:nvPr/>
            </p:nvSpPr>
            <p:spPr>
              <a:xfrm>
                <a:off x="1704175" y="2967588"/>
                <a:ext cx="1251600" cy="4578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BSP Operations</a:t>
                </a:r>
                <a:endParaRPr sz="1600" kern="0">
                  <a:solidFill>
                    <a:srgbClr val="000000"/>
                  </a:solidFill>
                  <a:latin typeface="Arial"/>
                  <a:cs typeface="Arial"/>
                  <a:sym typeface="Arial"/>
                </a:endParaRPr>
              </a:p>
            </p:txBody>
          </p:sp>
          <p:sp>
            <p:nvSpPr>
              <p:cNvPr id="376" name="Google Shape;376;p50"/>
              <p:cNvSpPr/>
              <p:nvPr/>
            </p:nvSpPr>
            <p:spPr>
              <a:xfrm>
                <a:off x="3063975" y="2966200"/>
                <a:ext cx="2211000" cy="4578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467" kern="0">
                    <a:solidFill>
                      <a:srgbClr val="000000"/>
                    </a:solidFill>
                    <a:latin typeface="Arial"/>
                    <a:cs typeface="Arial"/>
                    <a:sym typeface="Arial"/>
                  </a:rPr>
                  <a:t>Internal (fine grain) DataFlow and State Definition Operations </a:t>
                </a:r>
                <a:endParaRPr sz="1467" kern="0">
                  <a:solidFill>
                    <a:srgbClr val="000000"/>
                  </a:solidFill>
                  <a:latin typeface="Arial"/>
                  <a:cs typeface="Arial"/>
                  <a:sym typeface="Arial"/>
                </a:endParaRPr>
              </a:p>
            </p:txBody>
          </p:sp>
          <p:sp>
            <p:nvSpPr>
              <p:cNvPr id="377" name="Google Shape;377;p50"/>
              <p:cNvSpPr/>
              <p:nvPr/>
            </p:nvSpPr>
            <p:spPr>
              <a:xfrm>
                <a:off x="3186325" y="2637188"/>
                <a:ext cx="2107200" cy="2688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Task Graph System</a:t>
                </a:r>
                <a:endParaRPr sz="1600" kern="0">
                  <a:solidFill>
                    <a:srgbClr val="000000"/>
                  </a:solidFill>
                  <a:latin typeface="Arial"/>
                  <a:cs typeface="Arial"/>
                  <a:sym typeface="Arial"/>
                </a:endParaRPr>
              </a:p>
            </p:txBody>
          </p:sp>
          <p:sp>
            <p:nvSpPr>
              <p:cNvPr id="378" name="Google Shape;378;p50"/>
              <p:cNvSpPr/>
              <p:nvPr/>
            </p:nvSpPr>
            <p:spPr>
              <a:xfrm>
                <a:off x="3180625" y="2283275"/>
                <a:ext cx="1008900" cy="293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TSet </a:t>
                </a:r>
                <a:endParaRPr sz="1600" kern="0">
                  <a:solidFill>
                    <a:srgbClr val="000000"/>
                  </a:solidFill>
                  <a:latin typeface="Arial"/>
                  <a:cs typeface="Arial"/>
                  <a:sym typeface="Arial"/>
                </a:endParaRPr>
              </a:p>
            </p:txBody>
          </p:sp>
          <p:sp>
            <p:nvSpPr>
              <p:cNvPr id="379" name="Google Shape;379;p50"/>
              <p:cNvSpPr txBox="1"/>
              <p:nvPr/>
            </p:nvSpPr>
            <p:spPr>
              <a:xfrm>
                <a:off x="1569950" y="2307888"/>
                <a:ext cx="1613700" cy="188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kern="0">
                    <a:solidFill>
                      <a:srgbClr val="000000"/>
                    </a:solidFill>
                    <a:latin typeface="Arial"/>
                    <a:cs typeface="Arial"/>
                    <a:sym typeface="Arial"/>
                  </a:rPr>
                  <a:t>Runtime</a:t>
                </a:r>
                <a:endParaRPr sz="1600" kern="0">
                  <a:solidFill>
                    <a:srgbClr val="000000"/>
                  </a:solidFill>
                  <a:latin typeface="Arial"/>
                  <a:cs typeface="Arial"/>
                  <a:sym typeface="Arial"/>
                </a:endParaRPr>
              </a:p>
            </p:txBody>
          </p:sp>
          <p:sp>
            <p:nvSpPr>
              <p:cNvPr id="380" name="Google Shape;380;p50"/>
              <p:cNvSpPr txBox="1"/>
              <p:nvPr/>
            </p:nvSpPr>
            <p:spPr>
              <a:xfrm>
                <a:off x="5555325" y="3515050"/>
                <a:ext cx="1327800" cy="526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Resource API</a:t>
                </a:r>
                <a:endParaRPr sz="1867" kern="0">
                  <a:solidFill>
                    <a:srgbClr val="000000"/>
                  </a:solidFill>
                  <a:latin typeface="Arial"/>
                  <a:cs typeface="Arial"/>
                  <a:sym typeface="Arial"/>
                </a:endParaRPr>
              </a:p>
            </p:txBody>
          </p:sp>
          <p:sp>
            <p:nvSpPr>
              <p:cNvPr id="381" name="Google Shape;381;p50"/>
              <p:cNvSpPr/>
              <p:nvPr/>
            </p:nvSpPr>
            <p:spPr>
              <a:xfrm>
                <a:off x="1542275" y="4048850"/>
                <a:ext cx="610800" cy="26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HDFS</a:t>
                </a:r>
                <a:endParaRPr sz="1600" kern="0">
                  <a:solidFill>
                    <a:srgbClr val="000000"/>
                  </a:solidFill>
                  <a:latin typeface="Arial"/>
                  <a:cs typeface="Arial"/>
                  <a:sym typeface="Arial"/>
                </a:endParaRPr>
              </a:p>
            </p:txBody>
          </p:sp>
          <p:sp>
            <p:nvSpPr>
              <p:cNvPr id="382" name="Google Shape;382;p50"/>
              <p:cNvSpPr/>
              <p:nvPr/>
            </p:nvSpPr>
            <p:spPr>
              <a:xfrm>
                <a:off x="2237575" y="4048850"/>
                <a:ext cx="741900" cy="2688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NoSQL</a:t>
                </a:r>
                <a:endParaRPr sz="1600" kern="0">
                  <a:solidFill>
                    <a:srgbClr val="000000"/>
                  </a:solidFill>
                  <a:latin typeface="Arial"/>
                  <a:cs typeface="Arial"/>
                  <a:sym typeface="Arial"/>
                </a:endParaRPr>
              </a:p>
            </p:txBody>
          </p:sp>
          <p:sp>
            <p:nvSpPr>
              <p:cNvPr id="383" name="Google Shape;383;p50"/>
              <p:cNvSpPr/>
              <p:nvPr/>
            </p:nvSpPr>
            <p:spPr>
              <a:xfrm>
                <a:off x="3063975" y="4048850"/>
                <a:ext cx="1489800" cy="26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Message Brokers</a:t>
                </a:r>
                <a:endParaRPr sz="1600" kern="0">
                  <a:solidFill>
                    <a:srgbClr val="000000"/>
                  </a:solidFill>
                  <a:latin typeface="Arial"/>
                  <a:cs typeface="Arial"/>
                  <a:sym typeface="Arial"/>
                </a:endParaRPr>
              </a:p>
            </p:txBody>
          </p:sp>
          <p:sp>
            <p:nvSpPr>
              <p:cNvPr id="384" name="Google Shape;384;p50"/>
              <p:cNvSpPr/>
              <p:nvPr/>
            </p:nvSpPr>
            <p:spPr>
              <a:xfrm>
                <a:off x="1542275" y="1048300"/>
                <a:ext cx="3745500" cy="477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385" name="Google Shape;385;p50"/>
              <p:cNvSpPr/>
              <p:nvPr/>
            </p:nvSpPr>
            <p:spPr>
              <a:xfrm>
                <a:off x="1635275" y="1104581"/>
                <a:ext cx="1327800" cy="3825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1600" kern="0">
                    <a:solidFill>
                      <a:srgbClr val="000000"/>
                    </a:solidFill>
                    <a:latin typeface="Arial"/>
                    <a:cs typeface="Arial"/>
                    <a:sym typeface="Arial"/>
                  </a:rPr>
                  <a:t>Atomic Job Submission</a:t>
                </a:r>
                <a:endParaRPr sz="1600" kern="0">
                  <a:solidFill>
                    <a:srgbClr val="000000"/>
                  </a:solidFill>
                  <a:latin typeface="Arial"/>
                  <a:cs typeface="Arial"/>
                  <a:sym typeface="Arial"/>
                </a:endParaRPr>
              </a:p>
            </p:txBody>
          </p:sp>
          <p:sp>
            <p:nvSpPr>
              <p:cNvPr id="386" name="Google Shape;386;p50"/>
              <p:cNvSpPr txBox="1"/>
              <p:nvPr/>
            </p:nvSpPr>
            <p:spPr>
              <a:xfrm>
                <a:off x="3467525" y="1104581"/>
                <a:ext cx="1654200" cy="3948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Connected or External DataFlow</a:t>
                </a:r>
                <a:endParaRPr sz="1600" kern="0">
                  <a:solidFill>
                    <a:srgbClr val="000000"/>
                  </a:solidFill>
                  <a:latin typeface="Arial"/>
                  <a:cs typeface="Arial"/>
                  <a:sym typeface="Arial"/>
                </a:endParaRPr>
              </a:p>
            </p:txBody>
          </p:sp>
          <p:sp>
            <p:nvSpPr>
              <p:cNvPr id="387" name="Google Shape;387;p50"/>
              <p:cNvSpPr txBox="1"/>
              <p:nvPr/>
            </p:nvSpPr>
            <p:spPr>
              <a:xfrm>
                <a:off x="5555325" y="3980325"/>
                <a:ext cx="1613700" cy="188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Data Access APIs</a:t>
                </a:r>
                <a:endParaRPr sz="1867" kern="0">
                  <a:solidFill>
                    <a:srgbClr val="000000"/>
                  </a:solidFill>
                  <a:latin typeface="Arial"/>
                  <a:cs typeface="Arial"/>
                  <a:sym typeface="Arial"/>
                </a:endParaRPr>
              </a:p>
            </p:txBody>
          </p:sp>
          <p:sp>
            <p:nvSpPr>
              <p:cNvPr id="388" name="Google Shape;388;p50"/>
              <p:cNvSpPr/>
              <p:nvPr/>
            </p:nvSpPr>
            <p:spPr>
              <a:xfrm>
                <a:off x="1542275" y="1591475"/>
                <a:ext cx="3756900" cy="2451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Streaming, Batch and ML Applications</a:t>
                </a:r>
                <a:endParaRPr sz="1600" kern="0">
                  <a:solidFill>
                    <a:srgbClr val="000000"/>
                  </a:solidFill>
                  <a:latin typeface="Arial"/>
                  <a:cs typeface="Arial"/>
                  <a:sym typeface="Arial"/>
                </a:endParaRPr>
              </a:p>
            </p:txBody>
          </p:sp>
          <p:sp>
            <p:nvSpPr>
              <p:cNvPr id="389" name="Google Shape;389;p50"/>
              <p:cNvSpPr txBox="1"/>
              <p:nvPr/>
            </p:nvSpPr>
            <p:spPr>
              <a:xfrm>
                <a:off x="5342925" y="1115675"/>
                <a:ext cx="2038500" cy="3837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Orchestration API</a:t>
                </a:r>
                <a:endParaRPr sz="1867" kern="0">
                  <a:solidFill>
                    <a:srgbClr val="000000"/>
                  </a:solidFill>
                  <a:latin typeface="Arial"/>
                  <a:cs typeface="Arial"/>
                  <a:sym typeface="Arial"/>
                </a:endParaRPr>
              </a:p>
            </p:txBody>
          </p:sp>
          <p:sp>
            <p:nvSpPr>
              <p:cNvPr id="390" name="Google Shape;390;p50"/>
              <p:cNvSpPr txBox="1"/>
              <p:nvPr/>
            </p:nvSpPr>
            <p:spPr>
              <a:xfrm>
                <a:off x="5195675" y="1838275"/>
                <a:ext cx="1809300" cy="352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User APIs</a:t>
                </a:r>
                <a:endParaRPr sz="1867" kern="0">
                  <a:solidFill>
                    <a:srgbClr val="000000"/>
                  </a:solidFill>
                  <a:latin typeface="Arial"/>
                  <a:cs typeface="Arial"/>
                  <a:sym typeface="Arial"/>
                </a:endParaRPr>
              </a:p>
            </p:txBody>
          </p:sp>
          <p:sp>
            <p:nvSpPr>
              <p:cNvPr id="391" name="Google Shape;391;p50"/>
              <p:cNvSpPr/>
              <p:nvPr/>
            </p:nvSpPr>
            <p:spPr>
              <a:xfrm>
                <a:off x="2565875" y="1902275"/>
                <a:ext cx="901500" cy="2937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SQL API</a:t>
                </a:r>
                <a:endParaRPr sz="1600" kern="0">
                  <a:solidFill>
                    <a:srgbClr val="000000"/>
                  </a:solidFill>
                  <a:latin typeface="Arial"/>
                  <a:cs typeface="Arial"/>
                  <a:sym typeface="Arial"/>
                </a:endParaRPr>
              </a:p>
            </p:txBody>
          </p:sp>
          <p:sp>
            <p:nvSpPr>
              <p:cNvPr id="392" name="Google Shape;392;p50"/>
              <p:cNvSpPr/>
              <p:nvPr/>
            </p:nvSpPr>
            <p:spPr>
              <a:xfrm>
                <a:off x="1542275" y="1902275"/>
                <a:ext cx="962700" cy="2937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Python API</a:t>
                </a:r>
                <a:endParaRPr sz="1600" kern="0">
                  <a:solidFill>
                    <a:srgbClr val="000000"/>
                  </a:solidFill>
                  <a:latin typeface="Arial"/>
                  <a:cs typeface="Arial"/>
                  <a:sym typeface="Arial"/>
                </a:endParaRPr>
              </a:p>
            </p:txBody>
          </p:sp>
          <p:sp>
            <p:nvSpPr>
              <p:cNvPr id="393" name="Google Shape;393;p50"/>
              <p:cNvSpPr/>
              <p:nvPr/>
            </p:nvSpPr>
            <p:spPr>
              <a:xfrm>
                <a:off x="4625550" y="4043450"/>
                <a:ext cx="698100" cy="26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Local </a:t>
                </a:r>
                <a:endParaRPr sz="1600" kern="0">
                  <a:solidFill>
                    <a:srgbClr val="000000"/>
                  </a:solidFill>
                  <a:latin typeface="Arial"/>
                  <a:cs typeface="Arial"/>
                  <a:sym typeface="Arial"/>
                </a:endParaRPr>
              </a:p>
            </p:txBody>
          </p:sp>
          <p:sp>
            <p:nvSpPr>
              <p:cNvPr id="394" name="Google Shape;394;p50"/>
              <p:cNvSpPr/>
              <p:nvPr/>
            </p:nvSpPr>
            <p:spPr>
              <a:xfrm>
                <a:off x="4348550" y="3650800"/>
                <a:ext cx="962700" cy="2607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Slurm</a:t>
                </a:r>
                <a:endParaRPr sz="1600" kern="0">
                  <a:solidFill>
                    <a:srgbClr val="000000"/>
                  </a:solidFill>
                  <a:latin typeface="Arial"/>
                  <a:cs typeface="Arial"/>
                  <a:sym typeface="Arial"/>
                </a:endParaRPr>
              </a:p>
            </p:txBody>
          </p:sp>
          <p:sp>
            <p:nvSpPr>
              <p:cNvPr id="395" name="Google Shape;395;p50"/>
              <p:cNvSpPr/>
              <p:nvPr/>
            </p:nvSpPr>
            <p:spPr>
              <a:xfrm>
                <a:off x="1495975" y="4016750"/>
                <a:ext cx="3868800" cy="322200"/>
              </a:xfrm>
              <a:prstGeom prst="roundRect">
                <a:avLst>
                  <a:gd name="adj" fmla="val 9558"/>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6" name="Google Shape;396;p50"/>
            <p:cNvSpPr/>
            <p:nvPr/>
          </p:nvSpPr>
          <p:spPr>
            <a:xfrm>
              <a:off x="1697500" y="4446575"/>
              <a:ext cx="574500" cy="2010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600" kern="0">
                <a:solidFill>
                  <a:srgbClr val="000000"/>
                </a:solidFill>
                <a:latin typeface="Arial"/>
                <a:cs typeface="Arial"/>
                <a:sym typeface="Arial"/>
              </a:endParaRPr>
            </a:p>
          </p:txBody>
        </p:sp>
        <p:sp>
          <p:nvSpPr>
            <p:cNvPr id="397" name="Google Shape;397;p50"/>
            <p:cNvSpPr txBox="1"/>
            <p:nvPr/>
          </p:nvSpPr>
          <p:spPr>
            <a:xfrm>
              <a:off x="2353775" y="4368625"/>
              <a:ext cx="3616800" cy="322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kern="0">
                  <a:solidFill>
                    <a:srgbClr val="000000"/>
                  </a:solidFill>
                  <a:latin typeface="Arial"/>
                  <a:cs typeface="Arial"/>
                  <a:sym typeface="Arial"/>
                </a:rPr>
                <a:t>Future Features: Python API critical</a:t>
              </a:r>
              <a:endParaRPr sz="1600" kern="0">
                <a:solidFill>
                  <a:srgbClr val="000000"/>
                </a:solidFill>
                <a:latin typeface="Arial"/>
                <a:cs typeface="Arial"/>
                <a:sym typeface="Arial"/>
              </a:endParaRPr>
            </a:p>
          </p:txBody>
        </p:sp>
      </p:grpSp>
      <p:sp>
        <p:nvSpPr>
          <p:cNvPr id="398" name="Google Shape;398;p50"/>
          <p:cNvSpPr/>
          <p:nvPr/>
        </p:nvSpPr>
        <p:spPr>
          <a:xfrm>
            <a:off x="5561433" y="2470167"/>
            <a:ext cx="1108400" cy="391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Java APIs </a:t>
            </a:r>
            <a:endParaRPr sz="1333" kern="0">
              <a:solidFill>
                <a:srgbClr val="000000"/>
              </a:solidFill>
              <a:latin typeface="Arial"/>
              <a:cs typeface="Arial"/>
              <a:sym typeface="Arial"/>
            </a:endParaRPr>
          </a:p>
        </p:txBody>
      </p:sp>
      <p:sp>
        <p:nvSpPr>
          <p:cNvPr id="399" name="Google Shape;399;p50"/>
          <p:cNvSpPr/>
          <p:nvPr/>
        </p:nvSpPr>
        <p:spPr>
          <a:xfrm>
            <a:off x="6793133" y="2470167"/>
            <a:ext cx="1108400" cy="3916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Scala APIs </a:t>
            </a:r>
            <a:endParaRPr sz="1333" kern="0">
              <a:solidFill>
                <a:srgbClr val="000000"/>
              </a:solidFill>
              <a:latin typeface="Arial"/>
              <a:cs typeface="Arial"/>
              <a:sym typeface="Arial"/>
            </a:endParaRPr>
          </a:p>
        </p:txBody>
      </p:sp>
      <p:sp>
        <p:nvSpPr>
          <p:cNvPr id="400" name="Google Shape;400;p50"/>
          <p:cNvSpPr/>
          <p:nvPr/>
        </p:nvSpPr>
        <p:spPr>
          <a:xfrm>
            <a:off x="6528667" y="2982467"/>
            <a:ext cx="1276800" cy="391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State </a:t>
            </a:r>
            <a:endParaRPr sz="1600" kern="0">
              <a:solidFill>
                <a:srgbClr val="000000"/>
              </a:solidFill>
              <a:latin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Twister2 APIs in Detail</a:t>
            </a:r>
            <a:endParaRPr/>
          </a:p>
        </p:txBody>
      </p:sp>
      <p:sp>
        <p:nvSpPr>
          <p:cNvPr id="406" name="Google Shape;406;p51"/>
          <p:cNvSpPr/>
          <p:nvPr/>
        </p:nvSpPr>
        <p:spPr>
          <a:xfrm>
            <a:off x="2321733" y="3457567"/>
            <a:ext cx="1788400" cy="299200"/>
          </a:xfrm>
          <a:prstGeom prst="roundRect">
            <a:avLst>
              <a:gd name="adj" fmla="val 8791"/>
            </a:avLst>
          </a:prstGeom>
          <a:solidFill>
            <a:srgbClr val="E6B8A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Worker</a:t>
            </a:r>
            <a:endParaRPr sz="1333" kern="0">
              <a:solidFill>
                <a:srgbClr val="000000"/>
              </a:solidFill>
              <a:latin typeface="Arial"/>
              <a:cs typeface="Arial"/>
              <a:sym typeface="Arial"/>
            </a:endParaRPr>
          </a:p>
        </p:txBody>
      </p:sp>
      <p:sp>
        <p:nvSpPr>
          <p:cNvPr id="407" name="Google Shape;407;p51"/>
          <p:cNvSpPr/>
          <p:nvPr/>
        </p:nvSpPr>
        <p:spPr>
          <a:xfrm>
            <a:off x="2321733" y="3062300"/>
            <a:ext cx="1788400" cy="348800"/>
          </a:xfrm>
          <a:prstGeom prst="roundRect">
            <a:avLst>
              <a:gd name="adj" fmla="val 8791"/>
            </a:avLst>
          </a:prstGeom>
          <a:solidFill>
            <a:srgbClr val="E6B8A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BSP Operations</a:t>
            </a:r>
            <a:endParaRPr sz="1333" kern="0">
              <a:solidFill>
                <a:srgbClr val="000000"/>
              </a:solidFill>
              <a:latin typeface="Arial"/>
              <a:cs typeface="Arial"/>
              <a:sym typeface="Arial"/>
            </a:endParaRPr>
          </a:p>
        </p:txBody>
      </p:sp>
      <p:sp>
        <p:nvSpPr>
          <p:cNvPr id="408" name="Google Shape;408;p51"/>
          <p:cNvSpPr/>
          <p:nvPr/>
        </p:nvSpPr>
        <p:spPr>
          <a:xfrm>
            <a:off x="2321733" y="2667033"/>
            <a:ext cx="1788400" cy="348800"/>
          </a:xfrm>
          <a:prstGeom prst="roundRect">
            <a:avLst>
              <a:gd name="adj" fmla="val 8791"/>
            </a:avLst>
          </a:prstGeom>
          <a:solidFill>
            <a:srgbClr val="D9EAD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Java API</a:t>
            </a:r>
            <a:endParaRPr sz="1333" kern="0">
              <a:solidFill>
                <a:srgbClr val="000000"/>
              </a:solidFill>
              <a:latin typeface="Arial"/>
              <a:cs typeface="Arial"/>
              <a:sym typeface="Arial"/>
            </a:endParaRPr>
          </a:p>
        </p:txBody>
      </p:sp>
      <p:sp>
        <p:nvSpPr>
          <p:cNvPr id="409" name="Google Shape;409;p51"/>
          <p:cNvSpPr/>
          <p:nvPr/>
        </p:nvSpPr>
        <p:spPr>
          <a:xfrm>
            <a:off x="399033" y="3457567"/>
            <a:ext cx="1788400" cy="299200"/>
          </a:xfrm>
          <a:prstGeom prst="roundRect">
            <a:avLst>
              <a:gd name="adj" fmla="val 8791"/>
            </a:avLst>
          </a:prstGeom>
          <a:solidFill>
            <a:srgbClr val="E6B8A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Worker</a:t>
            </a:r>
            <a:endParaRPr sz="1333" kern="0">
              <a:solidFill>
                <a:srgbClr val="000000"/>
              </a:solidFill>
              <a:latin typeface="Arial"/>
              <a:cs typeface="Arial"/>
              <a:sym typeface="Arial"/>
            </a:endParaRPr>
          </a:p>
        </p:txBody>
      </p:sp>
      <p:sp>
        <p:nvSpPr>
          <p:cNvPr id="410" name="Google Shape;410;p51"/>
          <p:cNvSpPr/>
          <p:nvPr/>
        </p:nvSpPr>
        <p:spPr>
          <a:xfrm>
            <a:off x="399033" y="3062300"/>
            <a:ext cx="1788400" cy="348800"/>
          </a:xfrm>
          <a:prstGeom prst="roundRect">
            <a:avLst>
              <a:gd name="adj" fmla="val 8791"/>
            </a:avLst>
          </a:prstGeom>
          <a:solidFill>
            <a:srgbClr val="E6B8A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200" kern="0">
                <a:solidFill>
                  <a:srgbClr val="000000"/>
                </a:solidFill>
                <a:latin typeface="Arial"/>
                <a:cs typeface="Arial"/>
                <a:sym typeface="Arial"/>
              </a:rPr>
              <a:t>DataFlow Operations</a:t>
            </a:r>
            <a:endParaRPr sz="1200" kern="0">
              <a:solidFill>
                <a:srgbClr val="000000"/>
              </a:solidFill>
              <a:latin typeface="Arial"/>
              <a:cs typeface="Arial"/>
              <a:sym typeface="Arial"/>
            </a:endParaRPr>
          </a:p>
        </p:txBody>
      </p:sp>
      <p:sp>
        <p:nvSpPr>
          <p:cNvPr id="411" name="Google Shape;411;p51"/>
          <p:cNvSpPr/>
          <p:nvPr/>
        </p:nvSpPr>
        <p:spPr>
          <a:xfrm>
            <a:off x="399033" y="2667033"/>
            <a:ext cx="1788400" cy="348800"/>
          </a:xfrm>
          <a:prstGeom prst="roundRect">
            <a:avLst>
              <a:gd name="adj" fmla="val 8791"/>
            </a:avLst>
          </a:prstGeom>
          <a:solidFill>
            <a:srgbClr val="D9EAD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Java API</a:t>
            </a:r>
            <a:endParaRPr sz="1333" kern="0">
              <a:solidFill>
                <a:srgbClr val="000000"/>
              </a:solidFill>
              <a:latin typeface="Arial"/>
              <a:cs typeface="Arial"/>
              <a:sym typeface="Arial"/>
            </a:endParaRPr>
          </a:p>
        </p:txBody>
      </p:sp>
      <p:sp>
        <p:nvSpPr>
          <p:cNvPr id="412" name="Google Shape;412;p51"/>
          <p:cNvSpPr txBox="1"/>
          <p:nvPr/>
        </p:nvSpPr>
        <p:spPr>
          <a:xfrm>
            <a:off x="809800" y="1525600"/>
            <a:ext cx="2889600" cy="258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Operator Level APIs</a:t>
            </a:r>
            <a:endParaRPr sz="1867" kern="0">
              <a:solidFill>
                <a:srgbClr val="000000"/>
              </a:solidFill>
              <a:latin typeface="Arial"/>
              <a:cs typeface="Arial"/>
              <a:sym typeface="Arial"/>
            </a:endParaRPr>
          </a:p>
        </p:txBody>
      </p:sp>
      <p:sp>
        <p:nvSpPr>
          <p:cNvPr id="413" name="Google Shape;413;p51"/>
          <p:cNvSpPr/>
          <p:nvPr/>
        </p:nvSpPr>
        <p:spPr>
          <a:xfrm>
            <a:off x="4752800" y="3868400"/>
            <a:ext cx="1788400" cy="2992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Worker</a:t>
            </a:r>
            <a:endParaRPr sz="1333" kern="0">
              <a:solidFill>
                <a:srgbClr val="000000"/>
              </a:solidFill>
              <a:latin typeface="Arial"/>
              <a:cs typeface="Arial"/>
              <a:sym typeface="Arial"/>
            </a:endParaRPr>
          </a:p>
        </p:txBody>
      </p:sp>
      <p:sp>
        <p:nvSpPr>
          <p:cNvPr id="414" name="Google Shape;414;p51"/>
          <p:cNvSpPr/>
          <p:nvPr/>
        </p:nvSpPr>
        <p:spPr>
          <a:xfrm>
            <a:off x="4752800" y="3473133"/>
            <a:ext cx="1788400" cy="3488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200" kern="0">
                <a:solidFill>
                  <a:srgbClr val="000000"/>
                </a:solidFill>
                <a:latin typeface="Arial"/>
                <a:cs typeface="Arial"/>
                <a:sym typeface="Arial"/>
              </a:rPr>
              <a:t>DataFlow Operations</a:t>
            </a:r>
            <a:endParaRPr sz="1200" kern="0">
              <a:solidFill>
                <a:srgbClr val="000000"/>
              </a:solidFill>
              <a:latin typeface="Arial"/>
              <a:cs typeface="Arial"/>
              <a:sym typeface="Arial"/>
            </a:endParaRPr>
          </a:p>
        </p:txBody>
      </p:sp>
      <p:sp>
        <p:nvSpPr>
          <p:cNvPr id="415" name="Google Shape;415;p51"/>
          <p:cNvSpPr/>
          <p:nvPr/>
        </p:nvSpPr>
        <p:spPr>
          <a:xfrm>
            <a:off x="4752800" y="3077867"/>
            <a:ext cx="1788400" cy="3488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Task Graph</a:t>
            </a:r>
            <a:endParaRPr sz="1333" kern="0">
              <a:solidFill>
                <a:srgbClr val="000000"/>
              </a:solidFill>
              <a:latin typeface="Arial"/>
              <a:cs typeface="Arial"/>
              <a:sym typeface="Arial"/>
            </a:endParaRPr>
          </a:p>
        </p:txBody>
      </p:sp>
      <p:sp>
        <p:nvSpPr>
          <p:cNvPr id="416" name="Google Shape;416;p51"/>
          <p:cNvSpPr/>
          <p:nvPr/>
        </p:nvSpPr>
        <p:spPr>
          <a:xfrm>
            <a:off x="4752800" y="2667033"/>
            <a:ext cx="1788400" cy="348800"/>
          </a:xfrm>
          <a:prstGeom prst="roundRect">
            <a:avLst>
              <a:gd name="adj" fmla="val 8791"/>
            </a:avLst>
          </a:prstGeom>
          <a:solidFill>
            <a:srgbClr val="D9EAD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Java API</a:t>
            </a:r>
            <a:endParaRPr sz="1333" kern="0">
              <a:solidFill>
                <a:srgbClr val="000000"/>
              </a:solidFill>
              <a:latin typeface="Arial"/>
              <a:cs typeface="Arial"/>
              <a:sym typeface="Arial"/>
            </a:endParaRPr>
          </a:p>
        </p:txBody>
      </p:sp>
      <p:sp>
        <p:nvSpPr>
          <p:cNvPr id="417" name="Google Shape;417;p51"/>
          <p:cNvSpPr/>
          <p:nvPr/>
        </p:nvSpPr>
        <p:spPr>
          <a:xfrm>
            <a:off x="6917100" y="3868400"/>
            <a:ext cx="1934400" cy="2992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Worker</a:t>
            </a:r>
            <a:endParaRPr sz="1333" kern="0">
              <a:solidFill>
                <a:srgbClr val="000000"/>
              </a:solidFill>
              <a:latin typeface="Arial"/>
              <a:cs typeface="Arial"/>
              <a:sym typeface="Arial"/>
            </a:endParaRPr>
          </a:p>
        </p:txBody>
      </p:sp>
      <p:sp>
        <p:nvSpPr>
          <p:cNvPr id="418" name="Google Shape;418;p51"/>
          <p:cNvSpPr/>
          <p:nvPr/>
        </p:nvSpPr>
        <p:spPr>
          <a:xfrm>
            <a:off x="6917100" y="3473133"/>
            <a:ext cx="1934400" cy="3488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200" kern="0">
                <a:solidFill>
                  <a:srgbClr val="000000"/>
                </a:solidFill>
                <a:latin typeface="Arial"/>
                <a:cs typeface="Arial"/>
                <a:sym typeface="Arial"/>
              </a:rPr>
              <a:t>DataFlow Operations</a:t>
            </a:r>
            <a:endParaRPr sz="1200" kern="0">
              <a:solidFill>
                <a:srgbClr val="000000"/>
              </a:solidFill>
              <a:latin typeface="Arial"/>
              <a:cs typeface="Arial"/>
              <a:sym typeface="Arial"/>
            </a:endParaRPr>
          </a:p>
        </p:txBody>
      </p:sp>
      <p:sp>
        <p:nvSpPr>
          <p:cNvPr id="419" name="Google Shape;419;p51"/>
          <p:cNvSpPr/>
          <p:nvPr/>
        </p:nvSpPr>
        <p:spPr>
          <a:xfrm>
            <a:off x="6917100" y="3077867"/>
            <a:ext cx="1934400" cy="3488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Task Graph</a:t>
            </a:r>
            <a:endParaRPr sz="1333" kern="0">
              <a:solidFill>
                <a:srgbClr val="000000"/>
              </a:solidFill>
              <a:latin typeface="Arial"/>
              <a:cs typeface="Arial"/>
              <a:sym typeface="Arial"/>
            </a:endParaRPr>
          </a:p>
        </p:txBody>
      </p:sp>
      <p:sp>
        <p:nvSpPr>
          <p:cNvPr id="420" name="Google Shape;420;p51"/>
          <p:cNvSpPr/>
          <p:nvPr/>
        </p:nvSpPr>
        <p:spPr>
          <a:xfrm>
            <a:off x="6917100" y="2667033"/>
            <a:ext cx="1934400" cy="3488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TSet</a:t>
            </a:r>
            <a:endParaRPr sz="1333" kern="0">
              <a:solidFill>
                <a:srgbClr val="000000"/>
              </a:solidFill>
              <a:latin typeface="Arial"/>
              <a:cs typeface="Arial"/>
              <a:sym typeface="Arial"/>
            </a:endParaRPr>
          </a:p>
        </p:txBody>
      </p:sp>
      <p:sp>
        <p:nvSpPr>
          <p:cNvPr id="421" name="Google Shape;421;p51"/>
          <p:cNvSpPr/>
          <p:nvPr/>
        </p:nvSpPr>
        <p:spPr>
          <a:xfrm>
            <a:off x="6897700" y="2237000"/>
            <a:ext cx="892800" cy="348800"/>
          </a:xfrm>
          <a:prstGeom prst="roundRect">
            <a:avLst>
              <a:gd name="adj" fmla="val 8791"/>
            </a:avLst>
          </a:prstGeom>
          <a:solidFill>
            <a:srgbClr val="D9EAD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200" kern="0">
                <a:solidFill>
                  <a:srgbClr val="000000"/>
                </a:solidFill>
                <a:latin typeface="Arial"/>
                <a:cs typeface="Arial"/>
                <a:sym typeface="Arial"/>
              </a:rPr>
              <a:t>Java API</a:t>
            </a:r>
            <a:endParaRPr sz="1200" kern="0">
              <a:solidFill>
                <a:srgbClr val="000000"/>
              </a:solidFill>
              <a:latin typeface="Arial"/>
              <a:cs typeface="Arial"/>
              <a:sym typeface="Arial"/>
            </a:endParaRPr>
          </a:p>
        </p:txBody>
      </p:sp>
      <p:sp>
        <p:nvSpPr>
          <p:cNvPr id="422" name="Google Shape;422;p51"/>
          <p:cNvSpPr/>
          <p:nvPr/>
        </p:nvSpPr>
        <p:spPr>
          <a:xfrm>
            <a:off x="7871167" y="2237000"/>
            <a:ext cx="980000" cy="348800"/>
          </a:xfrm>
          <a:prstGeom prst="roundRect">
            <a:avLst>
              <a:gd name="adj" fmla="val 8791"/>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200" kern="0">
                <a:solidFill>
                  <a:srgbClr val="000000"/>
                </a:solidFill>
                <a:latin typeface="Arial"/>
                <a:cs typeface="Arial"/>
                <a:sym typeface="Arial"/>
              </a:rPr>
              <a:t>Python API</a:t>
            </a:r>
            <a:endParaRPr sz="1200" kern="0">
              <a:solidFill>
                <a:srgbClr val="000000"/>
              </a:solidFill>
              <a:latin typeface="Arial"/>
              <a:cs typeface="Arial"/>
              <a:sym typeface="Arial"/>
            </a:endParaRPr>
          </a:p>
        </p:txBody>
      </p:sp>
      <p:sp>
        <p:nvSpPr>
          <p:cNvPr id="423" name="Google Shape;423;p51"/>
          <p:cNvSpPr/>
          <p:nvPr/>
        </p:nvSpPr>
        <p:spPr>
          <a:xfrm>
            <a:off x="9227200" y="3868400"/>
            <a:ext cx="1934400" cy="2992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Worker</a:t>
            </a:r>
            <a:endParaRPr sz="1333" kern="0">
              <a:solidFill>
                <a:srgbClr val="000000"/>
              </a:solidFill>
              <a:latin typeface="Arial"/>
              <a:cs typeface="Arial"/>
              <a:sym typeface="Arial"/>
            </a:endParaRPr>
          </a:p>
        </p:txBody>
      </p:sp>
      <p:sp>
        <p:nvSpPr>
          <p:cNvPr id="424" name="Google Shape;424;p51"/>
          <p:cNvSpPr/>
          <p:nvPr/>
        </p:nvSpPr>
        <p:spPr>
          <a:xfrm>
            <a:off x="9227200" y="3473133"/>
            <a:ext cx="1934400" cy="3488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200" kern="0">
                <a:solidFill>
                  <a:srgbClr val="000000"/>
                </a:solidFill>
                <a:latin typeface="Arial"/>
                <a:cs typeface="Arial"/>
                <a:sym typeface="Arial"/>
              </a:rPr>
              <a:t>DataFlow Operations</a:t>
            </a:r>
            <a:endParaRPr sz="1200" kern="0">
              <a:solidFill>
                <a:srgbClr val="000000"/>
              </a:solidFill>
              <a:latin typeface="Arial"/>
              <a:cs typeface="Arial"/>
              <a:sym typeface="Arial"/>
            </a:endParaRPr>
          </a:p>
        </p:txBody>
      </p:sp>
      <p:sp>
        <p:nvSpPr>
          <p:cNvPr id="425" name="Google Shape;425;p51"/>
          <p:cNvSpPr/>
          <p:nvPr/>
        </p:nvSpPr>
        <p:spPr>
          <a:xfrm>
            <a:off x="9227200" y="3077867"/>
            <a:ext cx="1934400" cy="348800"/>
          </a:xfrm>
          <a:prstGeom prst="roundRect">
            <a:avLst>
              <a:gd name="adj" fmla="val 8791"/>
            </a:avLst>
          </a:prstGeom>
          <a:solidFill>
            <a:srgbClr val="FFF2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Task Graph</a:t>
            </a:r>
            <a:endParaRPr sz="1333" kern="0">
              <a:solidFill>
                <a:srgbClr val="000000"/>
              </a:solidFill>
              <a:latin typeface="Arial"/>
              <a:cs typeface="Arial"/>
              <a:sym typeface="Arial"/>
            </a:endParaRPr>
          </a:p>
        </p:txBody>
      </p:sp>
      <p:sp>
        <p:nvSpPr>
          <p:cNvPr id="426" name="Google Shape;426;p51"/>
          <p:cNvSpPr/>
          <p:nvPr/>
        </p:nvSpPr>
        <p:spPr>
          <a:xfrm>
            <a:off x="9227200" y="2667033"/>
            <a:ext cx="1934400" cy="348800"/>
          </a:xfrm>
          <a:prstGeom prst="roundRect">
            <a:avLst>
              <a:gd name="adj" fmla="val 8791"/>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333" kern="0">
                <a:solidFill>
                  <a:srgbClr val="000000"/>
                </a:solidFill>
                <a:latin typeface="Arial"/>
                <a:cs typeface="Arial"/>
                <a:sym typeface="Arial"/>
              </a:rPr>
              <a:t>SQL</a:t>
            </a:r>
            <a:endParaRPr sz="1333" kern="0">
              <a:solidFill>
                <a:srgbClr val="000000"/>
              </a:solidFill>
              <a:latin typeface="Arial"/>
              <a:cs typeface="Arial"/>
              <a:sym typeface="Arial"/>
            </a:endParaRPr>
          </a:p>
        </p:txBody>
      </p:sp>
      <p:sp>
        <p:nvSpPr>
          <p:cNvPr id="427" name="Google Shape;427;p51"/>
          <p:cNvSpPr txBox="1"/>
          <p:nvPr/>
        </p:nvSpPr>
        <p:spPr>
          <a:xfrm>
            <a:off x="5948067" y="1486933"/>
            <a:ext cx="3742000" cy="258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APIs built on top of Task Graph</a:t>
            </a:r>
            <a:endParaRPr sz="1867" kern="0">
              <a:solidFill>
                <a:srgbClr val="000000"/>
              </a:solidFill>
              <a:latin typeface="Arial"/>
              <a:cs typeface="Arial"/>
              <a:sym typeface="Arial"/>
            </a:endParaRPr>
          </a:p>
        </p:txBody>
      </p:sp>
      <p:sp>
        <p:nvSpPr>
          <p:cNvPr id="428" name="Google Shape;428;p51"/>
          <p:cNvSpPr txBox="1"/>
          <p:nvPr/>
        </p:nvSpPr>
        <p:spPr>
          <a:xfrm>
            <a:off x="415600" y="4398033"/>
            <a:ext cx="3648400" cy="25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a:solidFill>
                  <a:srgbClr val="000000"/>
                </a:solidFill>
                <a:latin typeface="Arial"/>
                <a:cs typeface="Arial"/>
                <a:sym typeface="Arial"/>
              </a:rPr>
              <a:t>Low level APIs with the most flexibility. Harder to program</a:t>
            </a:r>
            <a:endParaRPr sz="1867" kern="0">
              <a:solidFill>
                <a:srgbClr val="000000"/>
              </a:solidFill>
              <a:latin typeface="Arial"/>
              <a:cs typeface="Arial"/>
              <a:sym typeface="Arial"/>
            </a:endParaRPr>
          </a:p>
        </p:txBody>
      </p:sp>
      <p:sp>
        <p:nvSpPr>
          <p:cNvPr id="429" name="Google Shape;429;p51"/>
          <p:cNvSpPr txBox="1"/>
          <p:nvPr/>
        </p:nvSpPr>
        <p:spPr>
          <a:xfrm>
            <a:off x="5948067" y="4379733"/>
            <a:ext cx="3648400" cy="25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kern="0">
                <a:solidFill>
                  <a:srgbClr val="000000"/>
                </a:solidFill>
                <a:latin typeface="Arial"/>
                <a:cs typeface="Arial"/>
                <a:sym typeface="Arial"/>
              </a:rPr>
              <a:t>Higher Level APIs based on Task Graph</a:t>
            </a:r>
            <a:endParaRPr sz="1867" kern="0">
              <a:solidFill>
                <a:srgbClr val="000000"/>
              </a:solidFill>
              <a:latin typeface="Arial"/>
              <a:cs typeface="Arial"/>
              <a:sym typeface="Arial"/>
            </a:endParaRPr>
          </a:p>
        </p:txBody>
      </p:sp>
      <p:sp>
        <p:nvSpPr>
          <p:cNvPr id="430" name="Google Shape;430;p51"/>
          <p:cNvSpPr txBox="1"/>
          <p:nvPr/>
        </p:nvSpPr>
        <p:spPr>
          <a:xfrm>
            <a:off x="2350400" y="5642967"/>
            <a:ext cx="6593200" cy="258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APIs are built combining different components of the System</a:t>
            </a:r>
            <a:endParaRPr sz="1867" kern="0">
              <a:solidFill>
                <a:srgbClr val="000000"/>
              </a:solidFill>
              <a:latin typeface="Arial"/>
              <a:cs typeface="Arial"/>
              <a:sym typeface="Arial"/>
            </a:endParaRPr>
          </a:p>
        </p:txBody>
      </p:sp>
      <p:sp>
        <p:nvSpPr>
          <p:cNvPr id="431" name="Google Shape;431;p51"/>
          <p:cNvSpPr/>
          <p:nvPr/>
        </p:nvSpPr>
        <p:spPr>
          <a:xfrm>
            <a:off x="9596467" y="5756600"/>
            <a:ext cx="543200" cy="258000"/>
          </a:xfrm>
          <a:prstGeom prst="roundRect">
            <a:avLst>
              <a:gd name="adj" fmla="val 8791"/>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200" kern="0">
              <a:solidFill>
                <a:srgbClr val="000000"/>
              </a:solidFill>
              <a:latin typeface="Arial"/>
              <a:cs typeface="Arial"/>
              <a:sym typeface="Arial"/>
            </a:endParaRPr>
          </a:p>
        </p:txBody>
      </p:sp>
      <p:sp>
        <p:nvSpPr>
          <p:cNvPr id="432" name="Google Shape;432;p51"/>
          <p:cNvSpPr txBox="1"/>
          <p:nvPr/>
        </p:nvSpPr>
        <p:spPr>
          <a:xfrm>
            <a:off x="10202900" y="5638000"/>
            <a:ext cx="1290400" cy="495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Proxima Nova"/>
                <a:ea typeface="Proxima Nova"/>
                <a:cs typeface="Proxima Nova"/>
                <a:sym typeface="Proxima Nova"/>
              </a:rPr>
              <a:t>Future</a:t>
            </a:r>
            <a:endParaRPr sz="1867" kern="0">
              <a:solidFill>
                <a:srgbClr val="000000"/>
              </a:solidFill>
              <a:latin typeface="Proxima Nova"/>
              <a:ea typeface="Proxima Nova"/>
              <a:cs typeface="Proxima Nova"/>
              <a:sym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2"/>
          <p:cNvSpPr/>
          <p:nvPr/>
        </p:nvSpPr>
        <p:spPr>
          <a:xfrm>
            <a:off x="3142267" y="3756533"/>
            <a:ext cx="4583600" cy="414800"/>
          </a:xfrm>
          <a:prstGeom prst="roundRect">
            <a:avLst>
              <a:gd name="adj" fmla="val 16667"/>
            </a:avLst>
          </a:prstGeom>
          <a:solidFill>
            <a:srgbClr val="9FC5E8"/>
          </a:solidFill>
          <a:ln>
            <a:noFill/>
          </a:ln>
        </p:spPr>
        <p:txBody>
          <a:bodyPr spcFirstLastPara="1" wrap="square" lIns="121900" tIns="121900" rIns="121900" bIns="121900" anchor="ctr" anchorCtr="0">
            <a:noAutofit/>
          </a:bodyPr>
          <a:lstStyle/>
          <a:p>
            <a:pPr marL="609585" defTabSz="1219170">
              <a:buClr>
                <a:srgbClr val="000000"/>
              </a:buClr>
            </a:pPr>
            <a:endParaRPr sz="800" kern="0">
              <a:solidFill>
                <a:srgbClr val="000000"/>
              </a:solidFill>
              <a:latin typeface="Arial"/>
              <a:cs typeface="Arial"/>
              <a:sym typeface="Arial"/>
            </a:endParaRPr>
          </a:p>
        </p:txBody>
      </p:sp>
      <p:sp>
        <p:nvSpPr>
          <p:cNvPr id="438" name="Google Shape;438;p52"/>
          <p:cNvSpPr/>
          <p:nvPr/>
        </p:nvSpPr>
        <p:spPr>
          <a:xfrm>
            <a:off x="3142267" y="3162000"/>
            <a:ext cx="4583600" cy="414800"/>
          </a:xfrm>
          <a:prstGeom prst="roundRect">
            <a:avLst>
              <a:gd name="adj" fmla="val 16667"/>
            </a:avLst>
          </a:prstGeom>
          <a:solidFill>
            <a:srgbClr val="9FC5E8"/>
          </a:solidFill>
          <a:ln>
            <a:noFill/>
          </a:ln>
        </p:spPr>
        <p:txBody>
          <a:bodyPr spcFirstLastPara="1" wrap="square" lIns="121900" tIns="121900" rIns="121900" bIns="121900" anchor="ctr" anchorCtr="0">
            <a:noAutofit/>
          </a:bodyPr>
          <a:lstStyle/>
          <a:p>
            <a:pPr marL="609585" defTabSz="1219170">
              <a:buClr>
                <a:srgbClr val="000000"/>
              </a:buClr>
            </a:pPr>
            <a:endParaRPr sz="800" kern="0">
              <a:solidFill>
                <a:srgbClr val="000000"/>
              </a:solidFill>
              <a:latin typeface="Arial"/>
              <a:cs typeface="Arial"/>
              <a:sym typeface="Arial"/>
            </a:endParaRPr>
          </a:p>
        </p:txBody>
      </p:sp>
      <p:sp>
        <p:nvSpPr>
          <p:cNvPr id="439" name="Google Shape;439;p52"/>
          <p:cNvSpPr/>
          <p:nvPr/>
        </p:nvSpPr>
        <p:spPr>
          <a:xfrm>
            <a:off x="3142267" y="2567467"/>
            <a:ext cx="4583600" cy="414800"/>
          </a:xfrm>
          <a:prstGeom prst="roundRect">
            <a:avLst>
              <a:gd name="adj" fmla="val 16667"/>
            </a:avLst>
          </a:prstGeom>
          <a:solidFill>
            <a:srgbClr val="9FC5E8"/>
          </a:solidFill>
          <a:ln>
            <a:noFill/>
          </a:ln>
        </p:spPr>
        <p:txBody>
          <a:bodyPr spcFirstLastPara="1" wrap="square" lIns="121900" tIns="121900" rIns="121900" bIns="121900" anchor="ctr" anchorCtr="0">
            <a:noAutofit/>
          </a:bodyPr>
          <a:lstStyle/>
          <a:p>
            <a:pPr marL="609585" defTabSz="1219170">
              <a:buClr>
                <a:srgbClr val="000000"/>
              </a:buClr>
            </a:pPr>
            <a:endParaRPr sz="800" kern="0">
              <a:solidFill>
                <a:srgbClr val="000000"/>
              </a:solidFill>
              <a:latin typeface="Arial"/>
              <a:cs typeface="Arial"/>
              <a:sym typeface="Arial"/>
            </a:endParaRPr>
          </a:p>
        </p:txBody>
      </p:sp>
      <p:sp>
        <p:nvSpPr>
          <p:cNvPr id="440" name="Google Shape;440;p5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Twister2 API Levels</a:t>
            </a:r>
            <a:endParaRPr/>
          </a:p>
        </p:txBody>
      </p:sp>
      <p:sp>
        <p:nvSpPr>
          <p:cNvPr id="441" name="Google Shape;441;p52"/>
          <p:cNvSpPr/>
          <p:nvPr/>
        </p:nvSpPr>
        <p:spPr>
          <a:xfrm>
            <a:off x="1666067" y="2532667"/>
            <a:ext cx="1569200" cy="484400"/>
          </a:xfrm>
          <a:prstGeom prst="roundRect">
            <a:avLst>
              <a:gd name="adj" fmla="val 16667"/>
            </a:avLst>
          </a:prstGeom>
          <a:solidFill>
            <a:schemeClr val="lt1"/>
          </a:solidFill>
          <a:ln w="9525" cap="flat" cmpd="sng">
            <a:solidFill>
              <a:srgbClr val="4A86E8"/>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TSet API</a:t>
            </a:r>
            <a:endParaRPr sz="1600" kern="0">
              <a:solidFill>
                <a:srgbClr val="000000"/>
              </a:solidFill>
              <a:latin typeface="Arial"/>
              <a:cs typeface="Arial"/>
              <a:sym typeface="Arial"/>
            </a:endParaRPr>
          </a:p>
        </p:txBody>
      </p:sp>
      <p:sp>
        <p:nvSpPr>
          <p:cNvPr id="442" name="Google Shape;442;p52"/>
          <p:cNvSpPr/>
          <p:nvPr/>
        </p:nvSpPr>
        <p:spPr>
          <a:xfrm>
            <a:off x="1666067" y="3127200"/>
            <a:ext cx="1569200" cy="484400"/>
          </a:xfrm>
          <a:prstGeom prst="roundRect">
            <a:avLst>
              <a:gd name="adj" fmla="val 16667"/>
            </a:avLst>
          </a:prstGeom>
          <a:solidFill>
            <a:schemeClr val="lt1"/>
          </a:solidFill>
          <a:ln w="9525" cap="flat" cmpd="sng">
            <a:solidFill>
              <a:srgbClr val="4A86E8"/>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Task API</a:t>
            </a:r>
            <a:endParaRPr sz="1600" kern="0">
              <a:solidFill>
                <a:srgbClr val="000000"/>
              </a:solidFill>
              <a:latin typeface="Arial"/>
              <a:cs typeface="Arial"/>
              <a:sym typeface="Arial"/>
            </a:endParaRPr>
          </a:p>
        </p:txBody>
      </p:sp>
      <p:sp>
        <p:nvSpPr>
          <p:cNvPr id="443" name="Google Shape;443;p52"/>
          <p:cNvSpPr/>
          <p:nvPr/>
        </p:nvSpPr>
        <p:spPr>
          <a:xfrm>
            <a:off x="1666067" y="3721733"/>
            <a:ext cx="1569200" cy="484400"/>
          </a:xfrm>
          <a:prstGeom prst="roundRect">
            <a:avLst>
              <a:gd name="adj" fmla="val 16667"/>
            </a:avLst>
          </a:prstGeom>
          <a:solidFill>
            <a:schemeClr val="lt1"/>
          </a:solidFill>
          <a:ln w="9525" cap="flat" cmpd="sng">
            <a:solidFill>
              <a:srgbClr val="4A86E8"/>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600" kern="0">
                <a:solidFill>
                  <a:srgbClr val="000000"/>
                </a:solidFill>
                <a:latin typeface="Arial"/>
                <a:cs typeface="Arial"/>
                <a:sym typeface="Arial"/>
              </a:rPr>
              <a:t>Operator API</a:t>
            </a:r>
            <a:endParaRPr sz="1600" kern="0">
              <a:solidFill>
                <a:srgbClr val="000000"/>
              </a:solidFill>
              <a:latin typeface="Arial"/>
              <a:cs typeface="Arial"/>
              <a:sym typeface="Arial"/>
            </a:endParaRPr>
          </a:p>
        </p:txBody>
      </p:sp>
      <p:cxnSp>
        <p:nvCxnSpPr>
          <p:cNvPr id="444" name="Google Shape;444;p52"/>
          <p:cNvCxnSpPr/>
          <p:nvPr/>
        </p:nvCxnSpPr>
        <p:spPr>
          <a:xfrm rot="10800000">
            <a:off x="1367733" y="2590967"/>
            <a:ext cx="0" cy="1588400"/>
          </a:xfrm>
          <a:prstGeom prst="straightConnector1">
            <a:avLst/>
          </a:prstGeom>
          <a:noFill/>
          <a:ln w="38100" cap="flat" cmpd="sng">
            <a:solidFill>
              <a:srgbClr val="4A86E8"/>
            </a:solidFill>
            <a:prstDash val="solid"/>
            <a:round/>
            <a:headEnd type="none" w="med" len="med"/>
            <a:tailEnd type="stealth" w="med" len="med"/>
          </a:ln>
        </p:spPr>
      </p:cxnSp>
      <p:sp>
        <p:nvSpPr>
          <p:cNvPr id="445" name="Google Shape;445;p52"/>
          <p:cNvSpPr txBox="1"/>
          <p:nvPr/>
        </p:nvSpPr>
        <p:spPr>
          <a:xfrm rot="-5400000">
            <a:off x="270800" y="3127367"/>
            <a:ext cx="1336800" cy="26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333" kern="0">
                <a:solidFill>
                  <a:srgbClr val="000000"/>
                </a:solidFill>
                <a:latin typeface="Proxima Nova"/>
                <a:ea typeface="Proxima Nova"/>
                <a:cs typeface="Proxima Nova"/>
                <a:sym typeface="Proxima Nova"/>
              </a:rPr>
              <a:t>Ease of Use</a:t>
            </a:r>
            <a:endParaRPr sz="1333" kern="0">
              <a:solidFill>
                <a:srgbClr val="000000"/>
              </a:solidFill>
              <a:latin typeface="Proxima Nova"/>
              <a:ea typeface="Proxima Nova"/>
              <a:cs typeface="Proxima Nova"/>
              <a:sym typeface="Proxima Nova"/>
            </a:endParaRPr>
          </a:p>
        </p:txBody>
      </p:sp>
      <p:sp>
        <p:nvSpPr>
          <p:cNvPr id="446" name="Google Shape;446;p52"/>
          <p:cNvSpPr txBox="1"/>
          <p:nvPr/>
        </p:nvSpPr>
        <p:spPr>
          <a:xfrm>
            <a:off x="3281667" y="2562233"/>
            <a:ext cx="4304800" cy="26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333" kern="0">
                <a:solidFill>
                  <a:srgbClr val="000000"/>
                </a:solidFill>
                <a:latin typeface="Proxima Nova"/>
                <a:ea typeface="Proxima Nova"/>
                <a:cs typeface="Proxima Nova"/>
                <a:sym typeface="Proxima Nova"/>
              </a:rPr>
              <a:t>Easy to program functional API with type support</a:t>
            </a:r>
            <a:endParaRPr sz="1333" kern="0">
              <a:solidFill>
                <a:srgbClr val="000000"/>
              </a:solidFill>
              <a:latin typeface="Proxima Nova"/>
              <a:ea typeface="Proxima Nova"/>
              <a:cs typeface="Proxima Nova"/>
              <a:sym typeface="Proxima Nova"/>
            </a:endParaRPr>
          </a:p>
        </p:txBody>
      </p:sp>
      <p:sp>
        <p:nvSpPr>
          <p:cNvPr id="447" name="Google Shape;447;p52"/>
          <p:cNvSpPr txBox="1"/>
          <p:nvPr/>
        </p:nvSpPr>
        <p:spPr>
          <a:xfrm>
            <a:off x="3281667" y="3153367"/>
            <a:ext cx="4304800" cy="26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333" kern="0">
                <a:solidFill>
                  <a:srgbClr val="000000"/>
                </a:solidFill>
                <a:latin typeface="Proxima Nova"/>
                <a:ea typeface="Proxima Nova"/>
                <a:cs typeface="Proxima Nova"/>
                <a:sym typeface="Proxima Nova"/>
              </a:rPr>
              <a:t>Abstracts the threads, messages. Intermediate API</a:t>
            </a:r>
            <a:endParaRPr sz="1333" kern="0">
              <a:solidFill>
                <a:srgbClr val="000000"/>
              </a:solidFill>
              <a:latin typeface="Proxima Nova"/>
              <a:ea typeface="Proxima Nova"/>
              <a:cs typeface="Proxima Nova"/>
              <a:sym typeface="Proxima Nova"/>
            </a:endParaRPr>
          </a:p>
        </p:txBody>
      </p:sp>
      <p:sp>
        <p:nvSpPr>
          <p:cNvPr id="448" name="Google Shape;448;p52"/>
          <p:cNvSpPr txBox="1"/>
          <p:nvPr/>
        </p:nvSpPr>
        <p:spPr>
          <a:xfrm>
            <a:off x="3302767" y="3732133"/>
            <a:ext cx="4304800" cy="26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333" kern="0">
                <a:solidFill>
                  <a:srgbClr val="000000"/>
                </a:solidFill>
                <a:latin typeface="Proxima Nova"/>
                <a:ea typeface="Proxima Nova"/>
                <a:cs typeface="Proxima Nova"/>
                <a:sym typeface="Proxima Nova"/>
              </a:rPr>
              <a:t>User in full control, harder to program</a:t>
            </a:r>
            <a:endParaRPr sz="1333" kern="0">
              <a:solidFill>
                <a:srgbClr val="000000"/>
              </a:solidFill>
              <a:latin typeface="Proxima Nova"/>
              <a:ea typeface="Proxima Nova"/>
              <a:cs typeface="Proxima Nova"/>
              <a:sym typeface="Proxima Nova"/>
            </a:endParaRPr>
          </a:p>
        </p:txBody>
      </p:sp>
      <p:cxnSp>
        <p:nvCxnSpPr>
          <p:cNvPr id="449" name="Google Shape;449;p52"/>
          <p:cNvCxnSpPr/>
          <p:nvPr/>
        </p:nvCxnSpPr>
        <p:spPr>
          <a:xfrm>
            <a:off x="8022100" y="2575200"/>
            <a:ext cx="0" cy="1588400"/>
          </a:xfrm>
          <a:prstGeom prst="straightConnector1">
            <a:avLst/>
          </a:prstGeom>
          <a:noFill/>
          <a:ln w="38100" cap="flat" cmpd="sng">
            <a:solidFill>
              <a:srgbClr val="4A86E8"/>
            </a:solidFill>
            <a:prstDash val="solid"/>
            <a:round/>
            <a:headEnd type="none" w="med" len="med"/>
            <a:tailEnd type="stealth" w="med" len="med"/>
          </a:ln>
        </p:spPr>
      </p:cxnSp>
      <p:sp>
        <p:nvSpPr>
          <p:cNvPr id="450" name="Google Shape;450;p52"/>
          <p:cNvSpPr txBox="1"/>
          <p:nvPr/>
        </p:nvSpPr>
        <p:spPr>
          <a:xfrm rot="5398768">
            <a:off x="7368024" y="3341157"/>
            <a:ext cx="2231600" cy="26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333" kern="0">
                <a:solidFill>
                  <a:srgbClr val="000000"/>
                </a:solidFill>
                <a:latin typeface="Proxima Nova"/>
                <a:ea typeface="Proxima Nova"/>
                <a:cs typeface="Proxima Nova"/>
                <a:sym typeface="Proxima Nova"/>
              </a:rPr>
              <a:t>Performance/Flexibility</a:t>
            </a:r>
            <a:endParaRPr sz="1333" kern="0">
              <a:solidFill>
                <a:srgbClr val="000000"/>
              </a:solidFill>
              <a:latin typeface="Proxima Nova"/>
              <a:ea typeface="Proxima Nova"/>
              <a:cs typeface="Proxima Nova"/>
              <a:sym typeface="Proxima Nova"/>
            </a:endParaRPr>
          </a:p>
        </p:txBody>
      </p:sp>
      <p:cxnSp>
        <p:nvCxnSpPr>
          <p:cNvPr id="451" name="Google Shape;451;p52"/>
          <p:cNvCxnSpPr/>
          <p:nvPr/>
        </p:nvCxnSpPr>
        <p:spPr>
          <a:xfrm>
            <a:off x="8861167" y="2590967"/>
            <a:ext cx="0" cy="1488400"/>
          </a:xfrm>
          <a:prstGeom prst="straightConnector1">
            <a:avLst/>
          </a:prstGeom>
          <a:noFill/>
          <a:ln w="38100" cap="flat" cmpd="sng">
            <a:solidFill>
              <a:srgbClr val="4A86E8"/>
            </a:solidFill>
            <a:prstDash val="solid"/>
            <a:round/>
            <a:headEnd type="stealth" w="med" len="med"/>
            <a:tailEnd type="stealth" w="med" len="med"/>
          </a:ln>
        </p:spPr>
      </p:cxnSp>
      <p:sp>
        <p:nvSpPr>
          <p:cNvPr id="452" name="Google Shape;452;p52"/>
          <p:cNvSpPr txBox="1"/>
          <p:nvPr/>
        </p:nvSpPr>
        <p:spPr>
          <a:xfrm>
            <a:off x="9166400" y="2411700"/>
            <a:ext cx="2626800" cy="26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333" kern="0">
                <a:solidFill>
                  <a:srgbClr val="000000"/>
                </a:solidFill>
                <a:latin typeface="Proxima Nova"/>
                <a:ea typeface="Proxima Nova"/>
                <a:cs typeface="Proxima Nova"/>
                <a:sym typeface="Proxima Nova"/>
              </a:rPr>
              <a:t>Suitable for Simple Applications</a:t>
            </a:r>
            <a:endParaRPr sz="1333" kern="0">
              <a:solidFill>
                <a:srgbClr val="000000"/>
              </a:solidFill>
              <a:latin typeface="Proxima Nova"/>
              <a:ea typeface="Proxima Nova"/>
              <a:cs typeface="Proxima Nova"/>
              <a:sym typeface="Proxima Nova"/>
            </a:endParaRPr>
          </a:p>
          <a:p>
            <a:pPr defTabSz="1219170">
              <a:buClr>
                <a:srgbClr val="000000"/>
              </a:buClr>
            </a:pPr>
            <a:r>
              <a:rPr lang="en" sz="1333" kern="0">
                <a:solidFill>
                  <a:srgbClr val="000000"/>
                </a:solidFill>
                <a:latin typeface="Proxima Nova"/>
                <a:ea typeface="Proxima Nova"/>
                <a:cs typeface="Proxima Nova"/>
                <a:sym typeface="Proxima Nova"/>
              </a:rPr>
              <a:t>Ex - Pleasingly Parallel </a:t>
            </a:r>
            <a:endParaRPr sz="1333" kern="0">
              <a:solidFill>
                <a:srgbClr val="000000"/>
              </a:solidFill>
              <a:latin typeface="Proxima Nova"/>
              <a:ea typeface="Proxima Nova"/>
              <a:cs typeface="Proxima Nova"/>
              <a:sym typeface="Proxima Nova"/>
            </a:endParaRPr>
          </a:p>
        </p:txBody>
      </p:sp>
      <p:sp>
        <p:nvSpPr>
          <p:cNvPr id="453" name="Google Shape;453;p52"/>
          <p:cNvSpPr txBox="1"/>
          <p:nvPr/>
        </p:nvSpPr>
        <p:spPr>
          <a:xfrm>
            <a:off x="9158800" y="3674100"/>
            <a:ext cx="2845200" cy="26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333" kern="0" dirty="0">
                <a:solidFill>
                  <a:srgbClr val="000000"/>
                </a:solidFill>
                <a:latin typeface="Proxima Nova"/>
                <a:ea typeface="Proxima Nova"/>
                <a:cs typeface="Proxima Nova"/>
                <a:sym typeface="Proxima Nova"/>
              </a:rPr>
              <a:t>Suitable for Complex Applications</a:t>
            </a:r>
            <a:endParaRPr sz="1333" kern="0" dirty="0">
              <a:solidFill>
                <a:srgbClr val="000000"/>
              </a:solidFill>
              <a:latin typeface="Proxima Nova"/>
              <a:ea typeface="Proxima Nova"/>
              <a:cs typeface="Proxima Nova"/>
              <a:sym typeface="Proxima Nova"/>
            </a:endParaRPr>
          </a:p>
          <a:p>
            <a:pPr defTabSz="1219170">
              <a:buClr>
                <a:srgbClr val="000000"/>
              </a:buClr>
            </a:pPr>
            <a:r>
              <a:rPr lang="en" sz="1333" kern="0" dirty="0">
                <a:solidFill>
                  <a:srgbClr val="000000"/>
                </a:solidFill>
                <a:latin typeface="Proxima Nova"/>
                <a:ea typeface="Proxima Nova"/>
                <a:cs typeface="Proxima Nova"/>
                <a:sym typeface="Proxima Nova"/>
              </a:rPr>
              <a:t>Ex – </a:t>
            </a:r>
            <a:r>
              <a:rPr lang="en-US" sz="1333" kern="0" dirty="0">
                <a:solidFill>
                  <a:srgbClr val="000000"/>
                </a:solidFill>
                <a:latin typeface="Proxima Nova"/>
                <a:ea typeface="Proxima Nova"/>
                <a:cs typeface="Proxima Nova"/>
                <a:sym typeface="Proxima Nova"/>
              </a:rPr>
              <a:t>Graph Analytics</a:t>
            </a:r>
            <a:endParaRPr sz="1333" kern="0" dirty="0">
              <a:solidFill>
                <a:srgbClr val="000000"/>
              </a:solidFill>
              <a:latin typeface="Proxima Nova"/>
              <a:ea typeface="Proxima Nova"/>
              <a:cs typeface="Proxima Nova"/>
              <a:sym typeface="Proxima Nov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1169160" y="3616471"/>
            <a:ext cx="10515600" cy="2886245"/>
          </a:xfrm>
          <a:prstGeom prst="rect">
            <a:avLst/>
          </a:prstGeom>
          <a:noFill/>
          <a:ln>
            <a:noFill/>
          </a:ln>
        </p:spPr>
        <p:txBody>
          <a:bodyPr spcFirstLastPara="1" wrap="square" lIns="91433" tIns="45700" rIns="91433" bIns="45700" anchor="b" anchorCtr="0">
            <a:noAutofit/>
          </a:bodyPr>
          <a:lstStyle/>
          <a:p>
            <a:pPr algn="ctr">
              <a:buSzPts val="4100"/>
            </a:pPr>
            <a:br>
              <a:rPr lang="en" sz="5467" dirty="0"/>
            </a:br>
            <a:r>
              <a:rPr lang="en-US" sz="5467" dirty="0"/>
              <a:t>Features of Twister2: </a:t>
            </a:r>
            <a:br>
              <a:rPr lang="en-US" sz="5467" dirty="0"/>
            </a:br>
            <a:r>
              <a:rPr lang="en-US" sz="5467" dirty="0" err="1"/>
              <a:t>HPCforML</a:t>
            </a:r>
            <a:r>
              <a:rPr lang="en-US" sz="5467" dirty="0"/>
              <a:t> (Harp, SPIDAL)</a:t>
            </a:r>
            <a:br>
              <a:rPr lang="en-US" sz="5467" dirty="0"/>
            </a:br>
            <a:r>
              <a:rPr lang="en-US" sz="5467" dirty="0"/>
              <a:t>DFW Communication </a:t>
            </a:r>
            <a:r>
              <a:rPr lang="en-US" sz="5467" dirty="0" err="1"/>
              <a:t>Twister:Net</a:t>
            </a:r>
            <a:br>
              <a:rPr lang="en-US" sz="5467" dirty="0"/>
            </a:br>
            <a:r>
              <a:rPr lang="en-US" sz="5467" dirty="0"/>
              <a:t>Dataflow in Twister2</a:t>
            </a:r>
            <a:endParaRPr sz="5467" dirty="0"/>
          </a:p>
        </p:txBody>
      </p:sp>
      <p:sp>
        <p:nvSpPr>
          <p:cNvPr id="337" name="Google Shape;337;p44"/>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43</a:t>
            </a:fld>
            <a:endParaRPr sz="1467" kern="0"/>
          </a:p>
        </p:txBody>
      </p:sp>
      <p:sp>
        <p:nvSpPr>
          <p:cNvPr id="338" name="Google Shape;338;p44"/>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grpSp>
        <p:nvGrpSpPr>
          <p:cNvPr id="339" name="Google Shape;339;p44"/>
          <p:cNvGrpSpPr/>
          <p:nvPr/>
        </p:nvGrpSpPr>
        <p:grpSpPr>
          <a:xfrm>
            <a:off x="2989768" y="779863"/>
            <a:ext cx="9202233" cy="2438371"/>
            <a:chOff x="1878142" y="136526"/>
            <a:chExt cx="9202233" cy="2438370"/>
          </a:xfrm>
        </p:grpSpPr>
        <p:grpSp>
          <p:nvGrpSpPr>
            <p:cNvPr id="340" name="Google Shape;340;p44"/>
            <p:cNvGrpSpPr/>
            <p:nvPr/>
          </p:nvGrpSpPr>
          <p:grpSpPr>
            <a:xfrm>
              <a:off x="1878142" y="136526"/>
              <a:ext cx="7886700" cy="2438370"/>
              <a:chOff x="1952787" y="200751"/>
              <a:chExt cx="7886700" cy="2438370"/>
            </a:xfrm>
          </p:grpSpPr>
          <p:pic>
            <p:nvPicPr>
              <p:cNvPr id="341" name="Google Shape;341;p44" descr="http://www.iterativemapreduce.org/images/twister.png"/>
              <p:cNvPicPr preferRelativeResize="0"/>
              <p:nvPr/>
            </p:nvPicPr>
            <p:blipFill rotWithShape="1">
              <a:blip r:embed="rId3">
                <a:alphaModFix/>
              </a:blip>
              <a:srcRect/>
              <a:stretch/>
            </p:blipFill>
            <p:spPr>
              <a:xfrm>
                <a:off x="1952787" y="200751"/>
                <a:ext cx="7886700" cy="2305050"/>
              </a:xfrm>
              <a:prstGeom prst="rect">
                <a:avLst/>
              </a:prstGeom>
              <a:noFill/>
              <a:ln>
                <a:noFill/>
              </a:ln>
            </p:spPr>
          </p:pic>
          <p:sp>
            <p:nvSpPr>
              <p:cNvPr id="342" name="Google Shape;342;p44"/>
              <p:cNvSpPr/>
              <p:nvPr/>
            </p:nvSpPr>
            <p:spPr>
              <a:xfrm>
                <a:off x="3670886" y="2269821"/>
                <a:ext cx="3830100" cy="3693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kern="0">
                    <a:solidFill>
                      <a:srgbClr val="000000"/>
                    </a:solidFill>
                    <a:latin typeface="Calibri"/>
                    <a:ea typeface="Calibri"/>
                    <a:cs typeface="Calibri"/>
                    <a:sym typeface="Calibri"/>
                  </a:rPr>
                  <a:t>http://www.iterativemapreduce.org/</a:t>
                </a:r>
                <a:endParaRPr sz="1467" kern="0">
                  <a:solidFill>
                    <a:srgbClr val="000000"/>
                  </a:solidFill>
                  <a:latin typeface="Arial"/>
                  <a:cs typeface="Arial"/>
                  <a:sym typeface="Arial"/>
                </a:endParaRPr>
              </a:p>
            </p:txBody>
          </p:sp>
        </p:grpSp>
        <p:sp>
          <p:nvSpPr>
            <p:cNvPr id="343" name="Google Shape;343;p44"/>
            <p:cNvSpPr/>
            <p:nvPr/>
          </p:nvSpPr>
          <p:spPr>
            <a:xfrm>
              <a:off x="8813036" y="240758"/>
              <a:ext cx="2267339" cy="1785104"/>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66" b="1" kern="0">
                  <a:solidFill>
                    <a:srgbClr val="1E4E79"/>
                  </a:solidFill>
                  <a:latin typeface="Calibri"/>
                  <a:ea typeface="Calibri"/>
                  <a:cs typeface="Calibri"/>
                  <a:sym typeface="Calibri"/>
                </a:rPr>
                <a:t>2</a:t>
              </a:r>
              <a:endParaRPr sz="1467" kern="0">
                <a:solidFill>
                  <a:srgbClr val="000000"/>
                </a:solidFill>
                <a:latin typeface="Arial"/>
                <a:cs typeface="Arial"/>
                <a:sym typeface="Arial"/>
              </a:endParaRPr>
            </a:p>
          </p:txBody>
        </p:sp>
      </p:grpSp>
      <p:pic>
        <p:nvPicPr>
          <p:cNvPr id="344" name="Google Shape;344;p44" descr="https://lh3.googleusercontent.com/v99CMT9t_HPDiRcsdprkmC8WyM_0O7a_bSv4NZBzEBArqNWQS7Fa0dVMHFuRpta2IM-_d1jDx-M5fi1r7tzM3Rp2j0ceG5gf_AvazW3sgRoFTOAC2Z92aOh_NmYrTTRWw4woHjY7cbU"/>
          <p:cNvPicPr preferRelativeResize="0"/>
          <p:nvPr/>
        </p:nvPicPr>
        <p:blipFill rotWithShape="1">
          <a:blip r:embed="rId4">
            <a:alphaModFix/>
          </a:blip>
          <a:srcRect/>
          <a:stretch/>
        </p:blipFill>
        <p:spPr>
          <a:xfrm>
            <a:off x="-453639" y="0"/>
            <a:ext cx="4607236" cy="3954965"/>
          </a:xfrm>
          <a:prstGeom prst="rect">
            <a:avLst/>
          </a:prstGeom>
          <a:noFill/>
          <a:ln>
            <a:noFill/>
          </a:ln>
        </p:spPr>
      </p:pic>
    </p:spTree>
    <p:extLst>
      <p:ext uri="{BB962C8B-B14F-4D97-AF65-F5344CB8AC3E}">
        <p14:creationId xmlns:p14="http://schemas.microsoft.com/office/powerpoint/2010/main" val="478087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4"/>
          <p:cNvSpPr txBox="1">
            <a:spLocks noGrp="1"/>
          </p:cNvSpPr>
          <p:nvPr>
            <p:ph type="title"/>
          </p:nvPr>
        </p:nvSpPr>
        <p:spPr>
          <a:xfrm>
            <a:off x="1" y="0"/>
            <a:ext cx="12191999" cy="657763"/>
          </a:xfrm>
          <a:prstGeom prst="rect">
            <a:avLst/>
          </a:prstGeom>
          <a:noFill/>
          <a:ln>
            <a:noFill/>
          </a:ln>
        </p:spPr>
        <p:txBody>
          <a:bodyPr spcFirstLastPara="1" wrap="square" lIns="91433" tIns="45700" rIns="91433" bIns="45700" anchor="ctr" anchorCtr="0">
            <a:noAutofit/>
          </a:bodyPr>
          <a:lstStyle/>
          <a:p>
            <a:pPr>
              <a:buSzPts val="2700"/>
            </a:pPr>
            <a:r>
              <a:rPr lang="en" sz="3600"/>
              <a:t>Qiu/Fox Core SPIDAL Parallel HPC Library with Collective Used</a:t>
            </a:r>
            <a:endParaRPr sz="1467"/>
          </a:p>
        </p:txBody>
      </p:sp>
      <p:sp>
        <p:nvSpPr>
          <p:cNvPr id="421" name="Google Shape;421;p54"/>
          <p:cNvSpPr txBox="1">
            <a:spLocks noGrp="1"/>
          </p:cNvSpPr>
          <p:nvPr>
            <p:ph type="body" idx="1"/>
          </p:nvPr>
        </p:nvSpPr>
        <p:spPr>
          <a:xfrm>
            <a:off x="110833" y="694833"/>
            <a:ext cx="6012800" cy="5289200"/>
          </a:xfrm>
          <a:prstGeom prst="rect">
            <a:avLst/>
          </a:prstGeom>
          <a:noFill/>
          <a:ln w="38100" cap="flat" cmpd="sng">
            <a:solidFill>
              <a:schemeClr val="dk1"/>
            </a:solidFill>
            <a:prstDash val="solid"/>
            <a:round/>
            <a:headEnd type="none" w="sm" len="sm"/>
            <a:tailEnd type="none" w="sm" len="sm"/>
          </a:ln>
        </p:spPr>
        <p:txBody>
          <a:bodyPr spcFirstLastPara="1" wrap="square" lIns="91433" tIns="91433" rIns="91433" bIns="91433" anchor="t" anchorCtr="0">
            <a:noAutofit/>
          </a:bodyPr>
          <a:lstStyle/>
          <a:p>
            <a:pPr marL="237061" indent="-237061">
              <a:lnSpc>
                <a:spcPct val="115000"/>
              </a:lnSpc>
              <a:spcBef>
                <a:spcPts val="0"/>
              </a:spcBef>
              <a:buClr>
                <a:srgbClr val="C00000"/>
              </a:buClr>
              <a:buSzPts val="1600"/>
            </a:pPr>
            <a:r>
              <a:rPr lang="en" sz="2133" b="1">
                <a:solidFill>
                  <a:srgbClr val="C00000"/>
                </a:solidFill>
              </a:rPr>
              <a:t>DA-MDS</a:t>
            </a:r>
            <a:r>
              <a:rPr lang="en" sz="2133">
                <a:solidFill>
                  <a:srgbClr val="C00000"/>
                </a:solidFill>
              </a:rPr>
              <a:t> </a:t>
            </a:r>
            <a:r>
              <a:rPr lang="en" sz="2133"/>
              <a:t>Rotate, AllReduce, Broadcast</a:t>
            </a:r>
            <a:endParaRPr sz="1467"/>
          </a:p>
          <a:p>
            <a:pPr marL="237061" indent="-237061">
              <a:lnSpc>
                <a:spcPct val="115000"/>
              </a:lnSpc>
              <a:spcBef>
                <a:spcPts val="0"/>
              </a:spcBef>
              <a:buClr>
                <a:srgbClr val="C00000"/>
              </a:buClr>
              <a:buSzPts val="1600"/>
            </a:pPr>
            <a:r>
              <a:rPr lang="en" sz="2133" b="1">
                <a:solidFill>
                  <a:srgbClr val="C00000"/>
                </a:solidFill>
              </a:rPr>
              <a:t>Directed Force Dimension Reduction </a:t>
            </a:r>
            <a:r>
              <a:rPr lang="en" sz="2133"/>
              <a:t>AllGather, Allreduce</a:t>
            </a:r>
            <a:endParaRPr sz="2133"/>
          </a:p>
          <a:p>
            <a:pPr marL="237061" indent="-237061">
              <a:lnSpc>
                <a:spcPct val="115000"/>
              </a:lnSpc>
              <a:spcBef>
                <a:spcPts val="0"/>
              </a:spcBef>
              <a:buClr>
                <a:srgbClr val="C00000"/>
              </a:buClr>
              <a:buSzPts val="1600"/>
            </a:pPr>
            <a:r>
              <a:rPr lang="en" sz="2133" b="1">
                <a:solidFill>
                  <a:srgbClr val="C00000"/>
                </a:solidFill>
              </a:rPr>
              <a:t>Irregular DAVS Clustering </a:t>
            </a:r>
            <a:r>
              <a:rPr lang="en" sz="2133"/>
              <a:t>Partial Rotate, AllReduce, Broadcast</a:t>
            </a:r>
            <a:endParaRPr sz="1467"/>
          </a:p>
          <a:p>
            <a:pPr marL="237061" indent="-237061">
              <a:lnSpc>
                <a:spcPct val="115000"/>
              </a:lnSpc>
              <a:spcBef>
                <a:spcPts val="0"/>
              </a:spcBef>
              <a:buClr>
                <a:srgbClr val="C00000"/>
              </a:buClr>
              <a:buSzPts val="1600"/>
            </a:pPr>
            <a:r>
              <a:rPr lang="en" sz="2133" b="1">
                <a:solidFill>
                  <a:srgbClr val="C00000"/>
                </a:solidFill>
              </a:rPr>
              <a:t>DA Semimetric Clustering (Deterministic Annealing) </a:t>
            </a:r>
            <a:r>
              <a:rPr lang="en" sz="2133"/>
              <a:t>Rotate, AllReduce, Broadcast</a:t>
            </a:r>
            <a:endParaRPr sz="1467"/>
          </a:p>
          <a:p>
            <a:pPr marL="237061" indent="-237061">
              <a:lnSpc>
                <a:spcPct val="115000"/>
              </a:lnSpc>
              <a:spcBef>
                <a:spcPts val="0"/>
              </a:spcBef>
              <a:buClr>
                <a:srgbClr val="C00000"/>
              </a:buClr>
              <a:buSzPts val="1600"/>
            </a:pPr>
            <a:r>
              <a:rPr lang="en" sz="2133" b="1">
                <a:solidFill>
                  <a:srgbClr val="C00000"/>
                </a:solidFill>
              </a:rPr>
              <a:t>K-means</a:t>
            </a:r>
            <a:r>
              <a:rPr lang="en" sz="2133">
                <a:solidFill>
                  <a:srgbClr val="C00000"/>
                </a:solidFill>
              </a:rPr>
              <a:t> </a:t>
            </a:r>
            <a:r>
              <a:rPr lang="en" sz="2133"/>
              <a:t>AllReduce, Broadcast, AllGather DAAL</a:t>
            </a:r>
            <a:endParaRPr sz="1467"/>
          </a:p>
          <a:p>
            <a:pPr marL="237061" indent="-237061">
              <a:lnSpc>
                <a:spcPct val="115000"/>
              </a:lnSpc>
              <a:spcBef>
                <a:spcPts val="0"/>
              </a:spcBef>
              <a:buClr>
                <a:srgbClr val="C00000"/>
              </a:buClr>
              <a:buSzPts val="1600"/>
            </a:pPr>
            <a:r>
              <a:rPr lang="en" sz="2133" b="1">
                <a:solidFill>
                  <a:srgbClr val="C00000"/>
                </a:solidFill>
              </a:rPr>
              <a:t>SVM</a:t>
            </a:r>
            <a:r>
              <a:rPr lang="en" sz="2133"/>
              <a:t> AllReduce, AllGather</a:t>
            </a:r>
            <a:endParaRPr sz="2133"/>
          </a:p>
          <a:p>
            <a:pPr marL="237061" indent="-237061">
              <a:lnSpc>
                <a:spcPct val="115000"/>
              </a:lnSpc>
              <a:spcBef>
                <a:spcPts val="0"/>
              </a:spcBef>
              <a:buClr>
                <a:srgbClr val="C00000"/>
              </a:buClr>
              <a:buSzPts val="1600"/>
            </a:pPr>
            <a:r>
              <a:rPr lang="en" sz="2133" b="1">
                <a:solidFill>
                  <a:srgbClr val="C00000"/>
                </a:solidFill>
              </a:rPr>
              <a:t>SubGraph Mining</a:t>
            </a:r>
            <a:r>
              <a:rPr lang="en" sz="2133" b="1"/>
              <a:t> </a:t>
            </a:r>
            <a:r>
              <a:rPr lang="en" sz="2133"/>
              <a:t>AllGather, AllReduce</a:t>
            </a:r>
            <a:endParaRPr sz="2133"/>
          </a:p>
          <a:p>
            <a:pPr marL="237061" indent="-237061">
              <a:lnSpc>
                <a:spcPct val="115000"/>
              </a:lnSpc>
              <a:spcBef>
                <a:spcPts val="0"/>
              </a:spcBef>
              <a:buClr>
                <a:srgbClr val="C00000"/>
              </a:buClr>
              <a:buSzPts val="1600"/>
            </a:pPr>
            <a:r>
              <a:rPr lang="en" sz="2133" b="1">
                <a:solidFill>
                  <a:srgbClr val="C00000"/>
                </a:solidFill>
              </a:rPr>
              <a:t>Latent Dirichlet Allocation </a:t>
            </a:r>
            <a:r>
              <a:rPr lang="en" sz="2133"/>
              <a:t>Rotate, AllReduce</a:t>
            </a:r>
            <a:endParaRPr sz="2133"/>
          </a:p>
          <a:p>
            <a:pPr marL="237061" indent="-237061">
              <a:lnSpc>
                <a:spcPct val="115000"/>
              </a:lnSpc>
              <a:spcBef>
                <a:spcPts val="0"/>
              </a:spcBef>
              <a:buClr>
                <a:srgbClr val="C00000"/>
              </a:buClr>
              <a:buSzPts val="1600"/>
            </a:pPr>
            <a:r>
              <a:rPr lang="en" sz="2133" b="1">
                <a:solidFill>
                  <a:srgbClr val="C00000"/>
                </a:solidFill>
              </a:rPr>
              <a:t>Matrix Factorization (SGD) </a:t>
            </a:r>
            <a:r>
              <a:rPr lang="en" sz="2133"/>
              <a:t>Rotate DAAL</a:t>
            </a:r>
            <a:endParaRPr sz="1467"/>
          </a:p>
          <a:p>
            <a:pPr marL="237061" indent="-237061">
              <a:lnSpc>
                <a:spcPct val="115000"/>
              </a:lnSpc>
              <a:spcBef>
                <a:spcPts val="0"/>
              </a:spcBef>
              <a:buClr>
                <a:srgbClr val="C00000"/>
              </a:buClr>
              <a:buSzPts val="1600"/>
            </a:pPr>
            <a:r>
              <a:rPr lang="en" sz="2133" b="1">
                <a:solidFill>
                  <a:srgbClr val="C00000"/>
                </a:solidFill>
              </a:rPr>
              <a:t>Recommender System (ALS)</a:t>
            </a:r>
            <a:r>
              <a:rPr lang="en" sz="2133" b="1"/>
              <a:t> </a:t>
            </a:r>
            <a:r>
              <a:rPr lang="en" sz="2133"/>
              <a:t>Rotate DAAL</a:t>
            </a:r>
            <a:endParaRPr sz="1467"/>
          </a:p>
          <a:p>
            <a:pPr marL="237061" indent="-237061">
              <a:lnSpc>
                <a:spcPct val="115000"/>
              </a:lnSpc>
              <a:spcBef>
                <a:spcPts val="0"/>
              </a:spcBef>
              <a:buClr>
                <a:srgbClr val="C00000"/>
              </a:buClr>
              <a:buSzPts val="1600"/>
            </a:pPr>
            <a:r>
              <a:rPr lang="en" sz="2133" b="1">
                <a:solidFill>
                  <a:srgbClr val="C00000"/>
                </a:solidFill>
              </a:rPr>
              <a:t>Singular Value Decomp SVD </a:t>
            </a:r>
            <a:r>
              <a:rPr lang="en" sz="2133"/>
              <a:t>AllGather DAAL</a:t>
            </a:r>
            <a:endParaRPr sz="1467"/>
          </a:p>
        </p:txBody>
      </p:sp>
      <p:sp>
        <p:nvSpPr>
          <p:cNvPr id="422" name="Google Shape;422;p54"/>
          <p:cNvSpPr txBox="1"/>
          <p:nvPr/>
        </p:nvSpPr>
        <p:spPr>
          <a:xfrm>
            <a:off x="6114000" y="656833"/>
            <a:ext cx="6012800" cy="5327200"/>
          </a:xfrm>
          <a:prstGeom prst="rect">
            <a:avLst/>
          </a:prstGeom>
          <a:noFill/>
          <a:ln w="38100" cap="flat" cmpd="sng">
            <a:solidFill>
              <a:schemeClr val="dk1"/>
            </a:solidFill>
            <a:prstDash val="solid"/>
            <a:round/>
            <a:headEnd type="none" w="sm" len="sm"/>
            <a:tailEnd type="none" w="sm" len="sm"/>
          </a:ln>
        </p:spPr>
        <p:txBody>
          <a:bodyPr spcFirstLastPara="1" wrap="square" lIns="91433" tIns="91433" rIns="91433" bIns="91433" anchor="t" anchorCtr="0">
            <a:noAutofit/>
          </a:bodyPr>
          <a:lstStyle/>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QR Decomposition (QR) </a:t>
            </a:r>
            <a:r>
              <a:rPr lang="en" sz="2267" kern="0">
                <a:solidFill>
                  <a:srgbClr val="000000"/>
                </a:solidFill>
                <a:latin typeface="Calibri"/>
                <a:ea typeface="Calibri"/>
                <a:cs typeface="Calibri"/>
                <a:sym typeface="Calibri"/>
              </a:rPr>
              <a:t>Reduce, Broadcast DAAL</a:t>
            </a:r>
            <a:endParaRPr sz="1467" kern="0">
              <a:solidFill>
                <a:srgbClr val="000000"/>
              </a:solidFill>
              <a:latin typeface="Arial"/>
              <a:cs typeface="Arial"/>
              <a:sym typeface="Arial"/>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Neural Network </a:t>
            </a:r>
            <a:r>
              <a:rPr lang="en" sz="2267" kern="0">
                <a:solidFill>
                  <a:srgbClr val="000000"/>
                </a:solidFill>
                <a:latin typeface="Calibri"/>
                <a:ea typeface="Calibri"/>
                <a:cs typeface="Calibri"/>
                <a:sym typeface="Calibri"/>
              </a:rPr>
              <a:t>AllReduce DAAL</a:t>
            </a:r>
            <a:endParaRPr sz="1467" kern="0">
              <a:solidFill>
                <a:srgbClr val="000000"/>
              </a:solidFill>
              <a:latin typeface="Arial"/>
              <a:cs typeface="Arial"/>
              <a:sym typeface="Arial"/>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Covariance</a:t>
            </a:r>
            <a:r>
              <a:rPr lang="en" sz="2267" kern="0">
                <a:solidFill>
                  <a:srgbClr val="000000"/>
                </a:solidFill>
                <a:latin typeface="Calibri"/>
                <a:ea typeface="Calibri"/>
                <a:cs typeface="Calibri"/>
                <a:sym typeface="Calibri"/>
              </a:rPr>
              <a:t> AllReduce DAAL</a:t>
            </a:r>
            <a:endParaRPr sz="1467" kern="0">
              <a:solidFill>
                <a:srgbClr val="000000"/>
              </a:solidFill>
              <a:latin typeface="Arial"/>
              <a:cs typeface="Arial"/>
              <a:sym typeface="Arial"/>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Low Order Moments </a:t>
            </a:r>
            <a:r>
              <a:rPr lang="en" sz="2267" kern="0">
                <a:solidFill>
                  <a:srgbClr val="000000"/>
                </a:solidFill>
                <a:latin typeface="Calibri"/>
                <a:ea typeface="Calibri"/>
                <a:cs typeface="Calibri"/>
                <a:sym typeface="Calibri"/>
              </a:rPr>
              <a:t>Reduce DAAL</a:t>
            </a:r>
            <a:endParaRPr sz="1467" kern="0">
              <a:solidFill>
                <a:srgbClr val="000000"/>
              </a:solidFill>
              <a:latin typeface="Arial"/>
              <a:cs typeface="Arial"/>
              <a:sym typeface="Arial"/>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Naive Bayes </a:t>
            </a:r>
            <a:r>
              <a:rPr lang="en" sz="2267" kern="0">
                <a:solidFill>
                  <a:srgbClr val="000000"/>
                </a:solidFill>
                <a:latin typeface="Calibri"/>
                <a:ea typeface="Calibri"/>
                <a:cs typeface="Calibri"/>
                <a:sym typeface="Calibri"/>
              </a:rPr>
              <a:t>Reduce DAAL</a:t>
            </a:r>
            <a:endParaRPr sz="1467" kern="0">
              <a:solidFill>
                <a:srgbClr val="000000"/>
              </a:solidFill>
              <a:latin typeface="Arial"/>
              <a:cs typeface="Arial"/>
              <a:sym typeface="Arial"/>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Linear Regression </a:t>
            </a:r>
            <a:r>
              <a:rPr lang="en" sz="2267" kern="0">
                <a:solidFill>
                  <a:srgbClr val="000000"/>
                </a:solidFill>
                <a:latin typeface="Calibri"/>
                <a:ea typeface="Calibri"/>
                <a:cs typeface="Calibri"/>
                <a:sym typeface="Calibri"/>
              </a:rPr>
              <a:t>Reduce DAAL</a:t>
            </a:r>
            <a:endParaRPr sz="1467" kern="0">
              <a:solidFill>
                <a:srgbClr val="000000"/>
              </a:solidFill>
              <a:latin typeface="Arial"/>
              <a:cs typeface="Arial"/>
              <a:sym typeface="Arial"/>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Ridge Regression </a:t>
            </a:r>
            <a:r>
              <a:rPr lang="en" sz="2267" kern="0">
                <a:solidFill>
                  <a:srgbClr val="000000"/>
                </a:solidFill>
                <a:latin typeface="Calibri"/>
                <a:ea typeface="Calibri"/>
                <a:cs typeface="Calibri"/>
                <a:sym typeface="Calibri"/>
              </a:rPr>
              <a:t>Reduce DAAL</a:t>
            </a:r>
            <a:endParaRPr sz="1467" kern="0">
              <a:solidFill>
                <a:srgbClr val="000000"/>
              </a:solidFill>
              <a:latin typeface="Arial"/>
              <a:cs typeface="Arial"/>
              <a:sym typeface="Arial"/>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Multi-class Logistic Regression</a:t>
            </a:r>
            <a:r>
              <a:rPr lang="en" sz="2267" b="1" kern="0">
                <a:solidFill>
                  <a:srgbClr val="000000"/>
                </a:solidFill>
                <a:latin typeface="Calibri"/>
                <a:ea typeface="Calibri"/>
                <a:cs typeface="Calibri"/>
                <a:sym typeface="Calibri"/>
              </a:rPr>
              <a:t> </a:t>
            </a:r>
            <a:r>
              <a:rPr lang="en" sz="2267" kern="0">
                <a:solidFill>
                  <a:srgbClr val="000000"/>
                </a:solidFill>
                <a:latin typeface="Calibri"/>
                <a:ea typeface="Calibri"/>
                <a:cs typeface="Calibri"/>
                <a:sym typeface="Calibri"/>
              </a:rPr>
              <a:t>Regroup, Rotate, AllGather</a:t>
            </a:r>
            <a:endParaRPr sz="2267" kern="0">
              <a:solidFill>
                <a:srgbClr val="000000"/>
              </a:solidFill>
              <a:latin typeface="Calibri"/>
              <a:ea typeface="Calibri"/>
              <a:cs typeface="Calibri"/>
              <a:sym typeface="Calibri"/>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Random Forest </a:t>
            </a:r>
            <a:r>
              <a:rPr lang="en" sz="2267" kern="0">
                <a:solidFill>
                  <a:srgbClr val="000000"/>
                </a:solidFill>
                <a:latin typeface="Calibri"/>
                <a:ea typeface="Calibri"/>
                <a:cs typeface="Calibri"/>
                <a:sym typeface="Calibri"/>
              </a:rPr>
              <a:t>AllReduce</a:t>
            </a:r>
            <a:endParaRPr sz="2267" kern="0">
              <a:solidFill>
                <a:srgbClr val="000000"/>
              </a:solidFill>
              <a:latin typeface="Calibri"/>
              <a:ea typeface="Calibri"/>
              <a:cs typeface="Calibri"/>
              <a:sym typeface="Calibri"/>
            </a:endParaRPr>
          </a:p>
          <a:p>
            <a:pPr marL="237061" indent="-245527" defTabSz="1219170">
              <a:lnSpc>
                <a:spcPct val="115000"/>
              </a:lnSpc>
              <a:buClr>
                <a:srgbClr val="C00000"/>
              </a:buClr>
              <a:buSzPts val="1700"/>
              <a:buFont typeface="Arial"/>
              <a:buChar char="•"/>
            </a:pPr>
            <a:r>
              <a:rPr lang="en" sz="2267" b="1" kern="0">
                <a:solidFill>
                  <a:srgbClr val="C00000"/>
                </a:solidFill>
                <a:latin typeface="Calibri"/>
                <a:ea typeface="Calibri"/>
                <a:cs typeface="Calibri"/>
                <a:sym typeface="Calibri"/>
              </a:rPr>
              <a:t>Principal Component Analysis (PCA) </a:t>
            </a:r>
            <a:r>
              <a:rPr lang="en" sz="2267" kern="0">
                <a:solidFill>
                  <a:srgbClr val="000000"/>
                </a:solidFill>
                <a:latin typeface="Calibri"/>
                <a:ea typeface="Calibri"/>
                <a:cs typeface="Calibri"/>
                <a:sym typeface="Calibri"/>
              </a:rPr>
              <a:t>AllReduce DAAL</a:t>
            </a:r>
            <a:endParaRPr sz="1467" kern="0">
              <a:solidFill>
                <a:srgbClr val="000000"/>
              </a:solidFill>
              <a:latin typeface="Arial"/>
              <a:cs typeface="Arial"/>
              <a:sym typeface="Arial"/>
            </a:endParaRPr>
          </a:p>
        </p:txBody>
      </p:sp>
      <p:sp>
        <p:nvSpPr>
          <p:cNvPr id="423" name="Google Shape;423;p54"/>
          <p:cNvSpPr txBox="1"/>
          <p:nvPr/>
        </p:nvSpPr>
        <p:spPr>
          <a:xfrm>
            <a:off x="55100" y="6021100"/>
            <a:ext cx="12136800" cy="45480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2400" b="1" kern="0">
                <a:solidFill>
                  <a:srgbClr val="000000"/>
                </a:solidFill>
                <a:latin typeface="Calibri"/>
                <a:ea typeface="Calibri"/>
                <a:cs typeface="Calibri"/>
                <a:sym typeface="Calibri"/>
              </a:rPr>
              <a:t>DAAL</a:t>
            </a:r>
            <a:r>
              <a:rPr lang="en" sz="2400" kern="0">
                <a:solidFill>
                  <a:srgbClr val="000000"/>
                </a:solidFill>
                <a:latin typeface="Calibri"/>
                <a:ea typeface="Calibri"/>
                <a:cs typeface="Calibri"/>
                <a:sym typeface="Calibri"/>
              </a:rPr>
              <a:t> implies integrated on node with Intel DAAL Optimized Data Analytics Library </a:t>
            </a:r>
            <a:endParaRPr sz="1467" kern="0">
              <a:solidFill>
                <a:srgbClr val="000000"/>
              </a:solidFill>
              <a:latin typeface="Arial"/>
              <a:cs typeface="Arial"/>
              <a:sym typeface="Arial"/>
            </a:endParaRPr>
          </a:p>
        </p:txBody>
      </p:sp>
      <p:sp>
        <p:nvSpPr>
          <p:cNvPr id="424" name="Google Shape;424;p54"/>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44</a:t>
            </a:fld>
            <a:endParaRPr sz="1467" kern="0"/>
          </a:p>
        </p:txBody>
      </p:sp>
      <p:sp>
        <p:nvSpPr>
          <p:cNvPr id="425" name="Google Shape;425;p54"/>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5"/>
          <p:cNvSpPr txBox="1"/>
          <p:nvPr/>
        </p:nvSpPr>
        <p:spPr>
          <a:xfrm>
            <a:off x="141064" y="5619597"/>
            <a:ext cx="11910000" cy="932000"/>
          </a:xfrm>
          <a:prstGeom prst="rect">
            <a:avLst/>
          </a:prstGeom>
          <a:noFill/>
          <a:ln>
            <a:noFill/>
          </a:ln>
        </p:spPr>
        <p:txBody>
          <a:bodyPr spcFirstLastPara="1" wrap="square" lIns="91433" tIns="45700" rIns="91433" bIns="45700" anchor="ctr" anchorCtr="0">
            <a:noAutofit/>
          </a:bodyPr>
          <a:lstStyle/>
          <a:p>
            <a:pPr defTabSz="1219170">
              <a:lnSpc>
                <a:spcPct val="70000"/>
              </a:lnSpc>
              <a:buClr>
                <a:srgbClr val="263338"/>
              </a:buClr>
              <a:buSzPts val="3100"/>
            </a:pPr>
            <a:r>
              <a:rPr lang="en" sz="3200" kern="0">
                <a:solidFill>
                  <a:srgbClr val="263338"/>
                </a:solidFill>
                <a:latin typeface="Arial"/>
                <a:cs typeface="Arial"/>
                <a:sym typeface="Arial"/>
              </a:rPr>
              <a:t>Map Collective Run time merges MapReduce and HPC</a:t>
            </a:r>
            <a:endParaRPr sz="3200" kern="0">
              <a:solidFill>
                <a:srgbClr val="72A1A8"/>
              </a:solidFill>
              <a:latin typeface="Arial"/>
              <a:cs typeface="Arial"/>
              <a:sym typeface="Arial"/>
            </a:endParaRPr>
          </a:p>
        </p:txBody>
      </p:sp>
      <p:sp>
        <p:nvSpPr>
          <p:cNvPr id="431" name="Google Shape;431;p55"/>
          <p:cNvSpPr/>
          <p:nvPr/>
        </p:nvSpPr>
        <p:spPr>
          <a:xfrm>
            <a:off x="6348615" y="2147197"/>
            <a:ext cx="1645920" cy="548640"/>
          </a:xfrm>
          <a:prstGeom prst="rect">
            <a:avLst/>
          </a:prstGeom>
          <a:noFill/>
          <a:ln>
            <a:noFill/>
          </a:ln>
        </p:spPr>
        <p:txBody>
          <a:bodyPr spcFirstLastPara="1" wrap="square" lIns="91433" tIns="45700" rIns="91433" bIns="45700" anchor="ctr" anchorCtr="0">
            <a:noAutofit/>
          </a:bodyPr>
          <a:lstStyle/>
          <a:p>
            <a:pPr algn="ctr" defTabSz="1219170">
              <a:buClr>
                <a:srgbClr val="244061"/>
              </a:buClr>
              <a:buSzPts val="1400"/>
            </a:pPr>
            <a:r>
              <a:rPr lang="en" sz="1867" b="1" kern="0">
                <a:solidFill>
                  <a:srgbClr val="244061"/>
                </a:solidFill>
                <a:latin typeface="Montserrat"/>
                <a:ea typeface="Montserrat"/>
                <a:cs typeface="Montserrat"/>
                <a:sym typeface="Montserrat"/>
              </a:rPr>
              <a:t>allreduce</a:t>
            </a:r>
            <a:endParaRPr sz="1867" b="1" kern="0">
              <a:solidFill>
                <a:srgbClr val="244061"/>
              </a:solidFill>
              <a:latin typeface="Montserrat"/>
              <a:ea typeface="Montserrat"/>
              <a:cs typeface="Montserrat"/>
              <a:sym typeface="Montserrat"/>
            </a:endParaRPr>
          </a:p>
        </p:txBody>
      </p:sp>
      <p:pic>
        <p:nvPicPr>
          <p:cNvPr id="432" name="Google Shape;432;p55"/>
          <p:cNvPicPr preferRelativeResize="0"/>
          <p:nvPr/>
        </p:nvPicPr>
        <p:blipFill rotWithShape="1">
          <a:blip r:embed="rId3">
            <a:alphaModFix/>
          </a:blip>
          <a:srcRect/>
          <a:stretch/>
        </p:blipFill>
        <p:spPr>
          <a:xfrm>
            <a:off x="5744923" y="902641"/>
            <a:ext cx="2853301" cy="1113088"/>
          </a:xfrm>
          <a:prstGeom prst="rect">
            <a:avLst/>
          </a:prstGeom>
          <a:solidFill>
            <a:srgbClr val="263338"/>
          </a:solidFill>
          <a:ln>
            <a:noFill/>
          </a:ln>
        </p:spPr>
      </p:pic>
      <p:sp>
        <p:nvSpPr>
          <p:cNvPr id="433" name="Google Shape;433;p55"/>
          <p:cNvSpPr/>
          <p:nvPr/>
        </p:nvSpPr>
        <p:spPr>
          <a:xfrm>
            <a:off x="3346204" y="2135782"/>
            <a:ext cx="1645920" cy="540047"/>
          </a:xfrm>
          <a:prstGeom prst="rect">
            <a:avLst/>
          </a:prstGeom>
          <a:noFill/>
          <a:ln>
            <a:noFill/>
          </a:ln>
        </p:spPr>
        <p:txBody>
          <a:bodyPr spcFirstLastPara="1" wrap="square" lIns="91433" tIns="45700" rIns="91433" bIns="45700" anchor="ctr" anchorCtr="0">
            <a:noAutofit/>
          </a:bodyPr>
          <a:lstStyle/>
          <a:p>
            <a:pPr algn="ctr" defTabSz="1219170">
              <a:buClr>
                <a:srgbClr val="244061"/>
              </a:buClr>
              <a:buSzPts val="1400"/>
            </a:pPr>
            <a:r>
              <a:rPr lang="en" sz="1867" b="1" kern="0">
                <a:solidFill>
                  <a:srgbClr val="244061"/>
                </a:solidFill>
                <a:latin typeface="Montserrat"/>
                <a:ea typeface="Montserrat"/>
                <a:cs typeface="Montserrat"/>
                <a:sym typeface="Montserrat"/>
              </a:rPr>
              <a:t>reduce</a:t>
            </a:r>
            <a:endParaRPr sz="1467" kern="0">
              <a:solidFill>
                <a:srgbClr val="000000"/>
              </a:solidFill>
              <a:latin typeface="Arial"/>
              <a:cs typeface="Arial"/>
              <a:sym typeface="Arial"/>
            </a:endParaRPr>
          </a:p>
        </p:txBody>
      </p:sp>
      <p:pic>
        <p:nvPicPr>
          <p:cNvPr id="434" name="Google Shape;434;p55"/>
          <p:cNvPicPr preferRelativeResize="0"/>
          <p:nvPr/>
        </p:nvPicPr>
        <p:blipFill rotWithShape="1">
          <a:blip r:embed="rId4">
            <a:alphaModFix/>
          </a:blip>
          <a:srcRect/>
          <a:stretch/>
        </p:blipFill>
        <p:spPr>
          <a:xfrm>
            <a:off x="118320" y="902641"/>
            <a:ext cx="2701081" cy="1113088"/>
          </a:xfrm>
          <a:prstGeom prst="rect">
            <a:avLst/>
          </a:prstGeom>
          <a:solidFill>
            <a:srgbClr val="507A80"/>
          </a:solidFill>
          <a:ln>
            <a:noFill/>
          </a:ln>
        </p:spPr>
      </p:pic>
      <p:pic>
        <p:nvPicPr>
          <p:cNvPr id="435" name="Google Shape;435;p55"/>
          <p:cNvPicPr preferRelativeResize="0"/>
          <p:nvPr/>
        </p:nvPicPr>
        <p:blipFill rotWithShape="1">
          <a:blip r:embed="rId5">
            <a:alphaModFix/>
          </a:blip>
          <a:srcRect/>
          <a:stretch/>
        </p:blipFill>
        <p:spPr>
          <a:xfrm>
            <a:off x="3005224" y="902642"/>
            <a:ext cx="2493051" cy="1062389"/>
          </a:xfrm>
          <a:prstGeom prst="rect">
            <a:avLst/>
          </a:prstGeom>
          <a:solidFill>
            <a:srgbClr val="507A80"/>
          </a:solidFill>
          <a:ln>
            <a:noFill/>
          </a:ln>
        </p:spPr>
      </p:pic>
      <p:sp>
        <p:nvSpPr>
          <p:cNvPr id="436" name="Google Shape;436;p55"/>
          <p:cNvSpPr/>
          <p:nvPr/>
        </p:nvSpPr>
        <p:spPr>
          <a:xfrm>
            <a:off x="9749825" y="5094649"/>
            <a:ext cx="1645920" cy="548640"/>
          </a:xfrm>
          <a:prstGeom prst="rect">
            <a:avLst/>
          </a:prstGeom>
          <a:noFill/>
          <a:ln>
            <a:noFill/>
          </a:ln>
        </p:spPr>
        <p:txBody>
          <a:bodyPr spcFirstLastPara="1" wrap="square" lIns="91433" tIns="45700" rIns="91433" bIns="45700" anchor="ctr" anchorCtr="0">
            <a:noAutofit/>
          </a:bodyPr>
          <a:lstStyle/>
          <a:p>
            <a:pPr algn="ctr" defTabSz="1219170">
              <a:buClr>
                <a:srgbClr val="244061"/>
              </a:buClr>
              <a:buSzPts val="1400"/>
            </a:pPr>
            <a:r>
              <a:rPr lang="en" sz="1867" b="1" kern="0">
                <a:solidFill>
                  <a:srgbClr val="244061"/>
                </a:solidFill>
                <a:latin typeface="Montserrat"/>
                <a:ea typeface="Montserrat"/>
                <a:cs typeface="Montserrat"/>
                <a:sym typeface="Montserrat"/>
              </a:rPr>
              <a:t>rotate</a:t>
            </a:r>
            <a:endParaRPr sz="1467" kern="0">
              <a:solidFill>
                <a:srgbClr val="000000"/>
              </a:solidFill>
              <a:latin typeface="Arial"/>
              <a:cs typeface="Arial"/>
              <a:sym typeface="Arial"/>
            </a:endParaRPr>
          </a:p>
        </p:txBody>
      </p:sp>
      <p:pic>
        <p:nvPicPr>
          <p:cNvPr id="437" name="Google Shape;437;p55"/>
          <p:cNvPicPr preferRelativeResize="0"/>
          <p:nvPr/>
        </p:nvPicPr>
        <p:blipFill rotWithShape="1">
          <a:blip r:embed="rId6">
            <a:alphaModFix/>
          </a:blip>
          <a:srcRect/>
          <a:stretch/>
        </p:blipFill>
        <p:spPr>
          <a:xfrm>
            <a:off x="9193056" y="3123306"/>
            <a:ext cx="2759459" cy="1674327"/>
          </a:xfrm>
          <a:prstGeom prst="rect">
            <a:avLst/>
          </a:prstGeom>
          <a:noFill/>
          <a:ln>
            <a:noFill/>
          </a:ln>
        </p:spPr>
      </p:pic>
      <p:sp>
        <p:nvSpPr>
          <p:cNvPr id="438" name="Google Shape;438;p55"/>
          <p:cNvSpPr/>
          <p:nvPr/>
        </p:nvSpPr>
        <p:spPr>
          <a:xfrm>
            <a:off x="5346856" y="5131998"/>
            <a:ext cx="1645920" cy="598980"/>
          </a:xfrm>
          <a:prstGeom prst="rect">
            <a:avLst/>
          </a:prstGeom>
          <a:noFill/>
          <a:ln>
            <a:noFill/>
          </a:ln>
        </p:spPr>
        <p:txBody>
          <a:bodyPr spcFirstLastPara="1" wrap="square" lIns="91433" tIns="45700" rIns="91433" bIns="45700" anchor="ctr" anchorCtr="0">
            <a:noAutofit/>
          </a:bodyPr>
          <a:lstStyle/>
          <a:p>
            <a:pPr algn="ctr" defTabSz="1219170">
              <a:buClr>
                <a:srgbClr val="244061"/>
              </a:buClr>
              <a:buSzPts val="1400"/>
            </a:pPr>
            <a:r>
              <a:rPr lang="en" sz="1867" b="1" kern="0">
                <a:solidFill>
                  <a:srgbClr val="244061"/>
                </a:solidFill>
                <a:latin typeface="Montserrat"/>
                <a:ea typeface="Montserrat"/>
                <a:cs typeface="Montserrat"/>
                <a:sym typeface="Montserrat"/>
              </a:rPr>
              <a:t>push &amp; pull</a:t>
            </a:r>
            <a:endParaRPr sz="1467" kern="0">
              <a:solidFill>
                <a:srgbClr val="000000"/>
              </a:solidFill>
              <a:latin typeface="Arial"/>
              <a:cs typeface="Arial"/>
              <a:sym typeface="Arial"/>
            </a:endParaRPr>
          </a:p>
        </p:txBody>
      </p:sp>
      <p:pic>
        <p:nvPicPr>
          <p:cNvPr id="439" name="Google Shape;439;p55"/>
          <p:cNvPicPr preferRelativeResize="0"/>
          <p:nvPr/>
        </p:nvPicPr>
        <p:blipFill rotWithShape="1">
          <a:blip r:embed="rId7">
            <a:alphaModFix/>
          </a:blip>
          <a:srcRect/>
          <a:stretch/>
        </p:blipFill>
        <p:spPr>
          <a:xfrm>
            <a:off x="3490795" y="3154761"/>
            <a:ext cx="2754245" cy="2023255"/>
          </a:xfrm>
          <a:prstGeom prst="rect">
            <a:avLst/>
          </a:prstGeom>
          <a:noFill/>
          <a:ln>
            <a:noFill/>
          </a:ln>
        </p:spPr>
      </p:pic>
      <p:pic>
        <p:nvPicPr>
          <p:cNvPr id="440" name="Google Shape;440;p55"/>
          <p:cNvPicPr preferRelativeResize="0"/>
          <p:nvPr/>
        </p:nvPicPr>
        <p:blipFill rotWithShape="1">
          <a:blip r:embed="rId8">
            <a:alphaModFix/>
          </a:blip>
          <a:srcRect/>
          <a:stretch/>
        </p:blipFill>
        <p:spPr>
          <a:xfrm>
            <a:off x="6348615" y="3123304"/>
            <a:ext cx="2740868" cy="2054709"/>
          </a:xfrm>
          <a:prstGeom prst="rect">
            <a:avLst/>
          </a:prstGeom>
          <a:noFill/>
          <a:ln>
            <a:noFill/>
          </a:ln>
        </p:spPr>
      </p:pic>
      <p:sp>
        <p:nvSpPr>
          <p:cNvPr id="441" name="Google Shape;441;p55"/>
          <p:cNvSpPr/>
          <p:nvPr/>
        </p:nvSpPr>
        <p:spPr>
          <a:xfrm>
            <a:off x="9578195" y="2265100"/>
            <a:ext cx="1645920" cy="582633"/>
          </a:xfrm>
          <a:prstGeom prst="rect">
            <a:avLst/>
          </a:prstGeom>
          <a:noFill/>
          <a:ln>
            <a:noFill/>
          </a:ln>
        </p:spPr>
        <p:txBody>
          <a:bodyPr spcFirstLastPara="1" wrap="square" lIns="91433" tIns="45700" rIns="91433" bIns="45700" anchor="ctr" anchorCtr="0">
            <a:noAutofit/>
          </a:bodyPr>
          <a:lstStyle/>
          <a:p>
            <a:pPr algn="ctr" defTabSz="1219170">
              <a:buClr>
                <a:srgbClr val="244061"/>
              </a:buClr>
              <a:buSzPts val="1400"/>
            </a:pPr>
            <a:r>
              <a:rPr lang="en" sz="1867" b="1" kern="0">
                <a:solidFill>
                  <a:srgbClr val="244061"/>
                </a:solidFill>
                <a:latin typeface="Montserrat"/>
                <a:ea typeface="Montserrat"/>
                <a:cs typeface="Montserrat"/>
                <a:sym typeface="Montserrat"/>
              </a:rPr>
              <a:t>allgather</a:t>
            </a:r>
            <a:endParaRPr sz="1867" b="1" kern="0">
              <a:solidFill>
                <a:srgbClr val="244061"/>
              </a:solidFill>
              <a:latin typeface="Montserrat"/>
              <a:ea typeface="Montserrat"/>
              <a:cs typeface="Montserrat"/>
              <a:sym typeface="Montserrat"/>
            </a:endParaRPr>
          </a:p>
        </p:txBody>
      </p:sp>
      <p:sp>
        <p:nvSpPr>
          <p:cNvPr id="442" name="Google Shape;442;p55"/>
          <p:cNvSpPr/>
          <p:nvPr/>
        </p:nvSpPr>
        <p:spPr>
          <a:xfrm>
            <a:off x="551585" y="5117257"/>
            <a:ext cx="1645920" cy="582633"/>
          </a:xfrm>
          <a:prstGeom prst="rect">
            <a:avLst/>
          </a:prstGeom>
          <a:noFill/>
          <a:ln>
            <a:noFill/>
          </a:ln>
        </p:spPr>
        <p:txBody>
          <a:bodyPr spcFirstLastPara="1" wrap="square" lIns="91433" tIns="45700" rIns="91433" bIns="45700" anchor="ctr" anchorCtr="0">
            <a:noAutofit/>
          </a:bodyPr>
          <a:lstStyle/>
          <a:p>
            <a:pPr algn="ctr" defTabSz="1219170">
              <a:buClr>
                <a:srgbClr val="244061"/>
              </a:buClr>
              <a:buSzPts val="1400"/>
            </a:pPr>
            <a:r>
              <a:rPr lang="en" sz="1867" b="1" kern="0">
                <a:solidFill>
                  <a:srgbClr val="244061"/>
                </a:solidFill>
                <a:latin typeface="Montserrat"/>
                <a:ea typeface="Montserrat"/>
                <a:cs typeface="Montserrat"/>
                <a:sym typeface="Montserrat"/>
              </a:rPr>
              <a:t>regroup</a:t>
            </a:r>
            <a:endParaRPr sz="1467" kern="0">
              <a:solidFill>
                <a:srgbClr val="000000"/>
              </a:solidFill>
              <a:latin typeface="Arial"/>
              <a:cs typeface="Arial"/>
              <a:sym typeface="Arial"/>
            </a:endParaRPr>
          </a:p>
        </p:txBody>
      </p:sp>
      <p:pic>
        <p:nvPicPr>
          <p:cNvPr id="443" name="Google Shape;443;p55"/>
          <p:cNvPicPr preferRelativeResize="0"/>
          <p:nvPr/>
        </p:nvPicPr>
        <p:blipFill rotWithShape="1">
          <a:blip r:embed="rId9">
            <a:alphaModFix/>
          </a:blip>
          <a:srcRect/>
          <a:stretch/>
        </p:blipFill>
        <p:spPr>
          <a:xfrm>
            <a:off x="118319" y="3128467"/>
            <a:ext cx="3227885" cy="2038516"/>
          </a:xfrm>
          <a:prstGeom prst="rect">
            <a:avLst/>
          </a:prstGeom>
          <a:noFill/>
          <a:ln>
            <a:noFill/>
          </a:ln>
        </p:spPr>
      </p:pic>
      <p:pic>
        <p:nvPicPr>
          <p:cNvPr id="444" name="Google Shape;444;p55"/>
          <p:cNvPicPr preferRelativeResize="0"/>
          <p:nvPr/>
        </p:nvPicPr>
        <p:blipFill rotWithShape="1">
          <a:blip r:embed="rId10">
            <a:alphaModFix/>
          </a:blip>
          <a:srcRect/>
          <a:stretch/>
        </p:blipFill>
        <p:spPr>
          <a:xfrm>
            <a:off x="8849796" y="827135"/>
            <a:ext cx="3102717" cy="1594381"/>
          </a:xfrm>
          <a:prstGeom prst="rect">
            <a:avLst/>
          </a:prstGeom>
          <a:noFill/>
          <a:ln>
            <a:noFill/>
          </a:ln>
        </p:spPr>
      </p:pic>
      <p:sp>
        <p:nvSpPr>
          <p:cNvPr id="445" name="Google Shape;445;p55"/>
          <p:cNvSpPr/>
          <p:nvPr/>
        </p:nvSpPr>
        <p:spPr>
          <a:xfrm>
            <a:off x="551585" y="2135783"/>
            <a:ext cx="1645920" cy="540047"/>
          </a:xfrm>
          <a:prstGeom prst="rect">
            <a:avLst/>
          </a:prstGeom>
          <a:noFill/>
          <a:ln>
            <a:noFill/>
          </a:ln>
        </p:spPr>
        <p:txBody>
          <a:bodyPr spcFirstLastPara="1" wrap="square" lIns="91433" tIns="45700" rIns="91433" bIns="45700" anchor="ctr" anchorCtr="0">
            <a:noAutofit/>
          </a:bodyPr>
          <a:lstStyle/>
          <a:p>
            <a:pPr algn="ctr" defTabSz="1219170">
              <a:buClr>
                <a:srgbClr val="244061"/>
              </a:buClr>
              <a:buSzPts val="1400"/>
            </a:pPr>
            <a:r>
              <a:rPr lang="en" sz="1867" b="1" kern="0">
                <a:solidFill>
                  <a:srgbClr val="244061"/>
                </a:solidFill>
                <a:latin typeface="Montserrat"/>
                <a:ea typeface="Montserrat"/>
                <a:cs typeface="Montserrat"/>
                <a:sym typeface="Montserrat"/>
              </a:rPr>
              <a:t>broadcast</a:t>
            </a:r>
            <a:endParaRPr sz="1467" kern="0">
              <a:solidFill>
                <a:srgbClr val="000000"/>
              </a:solidFill>
              <a:latin typeface="Arial"/>
              <a:cs typeface="Arial"/>
              <a:sym typeface="Arial"/>
            </a:endParaRPr>
          </a:p>
        </p:txBody>
      </p:sp>
      <p:sp>
        <p:nvSpPr>
          <p:cNvPr id="446" name="Google Shape;446;p55"/>
          <p:cNvSpPr txBox="1">
            <a:spLocks noGrp="1"/>
          </p:cNvSpPr>
          <p:nvPr>
            <p:ph type="title"/>
          </p:nvPr>
        </p:nvSpPr>
        <p:spPr>
          <a:xfrm>
            <a:off x="0" y="-34728"/>
            <a:ext cx="12168221" cy="762000"/>
          </a:xfrm>
          <a:prstGeom prst="rect">
            <a:avLst/>
          </a:prstGeom>
          <a:noFill/>
          <a:ln>
            <a:noFill/>
          </a:ln>
        </p:spPr>
        <p:txBody>
          <a:bodyPr spcFirstLastPara="1" wrap="square" lIns="91433" tIns="45700" rIns="91433" bIns="45700" anchor="ctr" anchorCtr="0">
            <a:noAutofit/>
          </a:bodyPr>
          <a:lstStyle/>
          <a:p>
            <a:pPr algn="ctr">
              <a:buSzPts val="3300"/>
            </a:pPr>
            <a:r>
              <a:rPr lang="en" sz="4400"/>
              <a:t>Run time software for Harp</a:t>
            </a:r>
            <a:endParaRPr sz="1467"/>
          </a:p>
        </p:txBody>
      </p:sp>
      <p:sp>
        <p:nvSpPr>
          <p:cNvPr id="447" name="Google Shape;447;p55"/>
          <p:cNvSpPr txBox="1">
            <a:spLocks noGrp="1"/>
          </p:cNvSpPr>
          <p:nvPr>
            <p:ph type="sldNum" idx="12"/>
          </p:nvPr>
        </p:nvSpPr>
        <p:spPr>
          <a:xfrm>
            <a:off x="10693400" y="6356350"/>
            <a:ext cx="1083733"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fld id="{00000000-1234-1234-1234-123412341234}" type="slidenum">
              <a:rPr lang="en" kern="0"/>
              <a:pPr defTabSz="1219170">
                <a:buClr>
                  <a:srgbClr val="888888"/>
                </a:buClr>
                <a:buSzPts val="900"/>
              </a:pPr>
              <a:t>45</a:t>
            </a:fld>
            <a:endParaRPr kern="0"/>
          </a:p>
        </p:txBody>
      </p:sp>
      <p:sp>
        <p:nvSpPr>
          <p:cNvPr id="2" name="Date Placeholder 1">
            <a:extLst>
              <a:ext uri="{FF2B5EF4-FFF2-40B4-BE49-F238E27FC236}">
                <a16:creationId xmlns:a16="http://schemas.microsoft.com/office/drawing/2014/main" id="{4E5AA6DA-94D7-4BE5-8C7D-8ED715A146CE}"/>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56"/>
          <p:cNvPicPr preferRelativeResize="0"/>
          <p:nvPr/>
        </p:nvPicPr>
        <p:blipFill rotWithShape="1">
          <a:blip r:embed="rId3">
            <a:alphaModFix/>
          </a:blip>
          <a:srcRect/>
          <a:stretch/>
        </p:blipFill>
        <p:spPr>
          <a:xfrm>
            <a:off x="101316" y="510739"/>
            <a:ext cx="11461897" cy="4157331"/>
          </a:xfrm>
          <a:prstGeom prst="rect">
            <a:avLst/>
          </a:prstGeom>
          <a:noFill/>
          <a:ln>
            <a:noFill/>
          </a:ln>
        </p:spPr>
      </p:pic>
      <p:grpSp>
        <p:nvGrpSpPr>
          <p:cNvPr id="453" name="Google Shape;453;p56"/>
          <p:cNvGrpSpPr/>
          <p:nvPr/>
        </p:nvGrpSpPr>
        <p:grpSpPr>
          <a:xfrm>
            <a:off x="101316" y="4239441"/>
            <a:ext cx="11675497" cy="2060481"/>
            <a:chOff x="119378" y="3761829"/>
            <a:chExt cx="11675497" cy="2060481"/>
          </a:xfrm>
        </p:grpSpPr>
        <p:sp>
          <p:nvSpPr>
            <p:cNvPr id="454" name="Google Shape;454;p56"/>
            <p:cNvSpPr txBox="1"/>
            <p:nvPr/>
          </p:nvSpPr>
          <p:spPr>
            <a:xfrm>
              <a:off x="119378" y="3893265"/>
              <a:ext cx="4255539" cy="1754326"/>
            </a:xfrm>
            <a:prstGeom prst="rect">
              <a:avLst/>
            </a:prstGeom>
            <a:noFill/>
            <a:ln>
              <a:noFill/>
            </a:ln>
          </p:spPr>
          <p:txBody>
            <a:bodyPr spcFirstLastPara="1" wrap="square" lIns="91433" tIns="45700" rIns="91433" bIns="45700" anchor="t" anchorCtr="0">
              <a:noAutofit/>
            </a:bodyPr>
            <a:lstStyle/>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Datasets: 5 million points, 10 thousand centroids, 10 feature dimensions</a:t>
              </a:r>
              <a:endParaRPr sz="1467" kern="0">
                <a:solidFill>
                  <a:srgbClr val="000000"/>
                </a:solidFill>
                <a:latin typeface="Arial"/>
                <a:cs typeface="Arial"/>
                <a:sym typeface="Arial"/>
              </a:endParaRPr>
            </a:p>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10 to 20 nodes of Intel KNL7250 processors</a:t>
              </a:r>
              <a:endParaRPr sz="1467" kern="0">
                <a:solidFill>
                  <a:srgbClr val="000000"/>
                </a:solidFill>
                <a:latin typeface="Arial"/>
                <a:cs typeface="Arial"/>
                <a:sym typeface="Arial"/>
              </a:endParaRPr>
            </a:p>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Harp-DAAL has 15x speedups over Spark MLlib</a:t>
              </a:r>
              <a:endParaRPr sz="1867" kern="0">
                <a:solidFill>
                  <a:srgbClr val="000000"/>
                </a:solidFill>
                <a:latin typeface="Calibri"/>
                <a:ea typeface="Calibri"/>
                <a:cs typeface="Calibri"/>
                <a:sym typeface="Calibri"/>
              </a:endParaRPr>
            </a:p>
          </p:txBody>
        </p:sp>
        <p:sp>
          <p:nvSpPr>
            <p:cNvPr id="455" name="Google Shape;455;p56"/>
            <p:cNvSpPr txBox="1"/>
            <p:nvPr/>
          </p:nvSpPr>
          <p:spPr>
            <a:xfrm>
              <a:off x="4211445" y="3761829"/>
              <a:ext cx="3665699" cy="2031325"/>
            </a:xfrm>
            <a:prstGeom prst="rect">
              <a:avLst/>
            </a:prstGeom>
            <a:noFill/>
            <a:ln>
              <a:noFill/>
            </a:ln>
          </p:spPr>
          <p:txBody>
            <a:bodyPr spcFirstLastPara="1" wrap="square" lIns="91433" tIns="45700" rIns="91433" bIns="45700" anchor="t" anchorCtr="0">
              <a:noAutofit/>
            </a:bodyPr>
            <a:lstStyle/>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Datasets: 500K or 1 million data points of feature dimension 300</a:t>
              </a:r>
              <a:endParaRPr sz="1467" kern="0">
                <a:solidFill>
                  <a:srgbClr val="000000"/>
                </a:solidFill>
                <a:latin typeface="Arial"/>
                <a:cs typeface="Arial"/>
                <a:sym typeface="Arial"/>
              </a:endParaRPr>
            </a:p>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Running on single KNL 7250 (Harp-DAAL) vs. single K80 GPU (PyTorch)</a:t>
              </a:r>
              <a:endParaRPr sz="1467" kern="0">
                <a:solidFill>
                  <a:srgbClr val="000000"/>
                </a:solidFill>
                <a:latin typeface="Arial"/>
                <a:cs typeface="Arial"/>
                <a:sym typeface="Arial"/>
              </a:endParaRPr>
            </a:p>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Harp-DAAL achieves 3x to 6x speedups  </a:t>
              </a:r>
              <a:endParaRPr sz="1467" kern="0">
                <a:solidFill>
                  <a:srgbClr val="000000"/>
                </a:solidFill>
                <a:latin typeface="Arial"/>
                <a:cs typeface="Arial"/>
                <a:sym typeface="Arial"/>
              </a:endParaRPr>
            </a:p>
          </p:txBody>
        </p:sp>
        <p:sp>
          <p:nvSpPr>
            <p:cNvPr id="456" name="Google Shape;456;p56"/>
            <p:cNvSpPr txBox="1"/>
            <p:nvPr/>
          </p:nvSpPr>
          <p:spPr>
            <a:xfrm>
              <a:off x="7877144" y="3790985"/>
              <a:ext cx="3917731" cy="2031325"/>
            </a:xfrm>
            <a:prstGeom prst="rect">
              <a:avLst/>
            </a:prstGeom>
            <a:noFill/>
            <a:ln>
              <a:noFill/>
            </a:ln>
          </p:spPr>
          <p:txBody>
            <a:bodyPr spcFirstLastPara="1" wrap="square" lIns="91433" tIns="45700" rIns="91433" bIns="45700" anchor="t" anchorCtr="0">
              <a:noAutofit/>
            </a:bodyPr>
            <a:lstStyle/>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Datasets: Twitter with 44 million vertices, 2 billion edges, subgraph templates of 10 to 12 vertices</a:t>
              </a:r>
              <a:endParaRPr sz="1467" kern="0">
                <a:solidFill>
                  <a:srgbClr val="000000"/>
                </a:solidFill>
                <a:latin typeface="Arial"/>
                <a:cs typeface="Arial"/>
                <a:sym typeface="Arial"/>
              </a:endParaRPr>
            </a:p>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25 nodes of Intel Xeon E5 2670 </a:t>
              </a:r>
              <a:endParaRPr sz="1467" kern="0">
                <a:solidFill>
                  <a:srgbClr val="000000"/>
                </a:solidFill>
                <a:latin typeface="Arial"/>
                <a:cs typeface="Arial"/>
                <a:sym typeface="Arial"/>
              </a:endParaRPr>
            </a:p>
            <a:p>
              <a:pPr marL="287859" indent="-287859" defTabSz="1219170">
                <a:buClr>
                  <a:srgbClr val="000000"/>
                </a:buClr>
                <a:buSzPts val="1400"/>
                <a:buFont typeface="Arial"/>
                <a:buChar char="•"/>
              </a:pPr>
              <a:r>
                <a:rPr lang="en" sz="1867" kern="0">
                  <a:solidFill>
                    <a:srgbClr val="000000"/>
                  </a:solidFill>
                  <a:latin typeface="Calibri"/>
                  <a:ea typeface="Calibri"/>
                  <a:cs typeface="Calibri"/>
                  <a:sym typeface="Calibri"/>
                </a:rPr>
                <a:t>Harp-DAAL has 2x to 5x speedups over state-of-the-art MPI-Fascia solution </a:t>
              </a:r>
              <a:endParaRPr sz="1467" kern="0">
                <a:solidFill>
                  <a:srgbClr val="000000"/>
                </a:solidFill>
                <a:latin typeface="Arial"/>
                <a:cs typeface="Arial"/>
                <a:sym typeface="Arial"/>
              </a:endParaRPr>
            </a:p>
          </p:txBody>
        </p:sp>
      </p:grpSp>
      <p:sp>
        <p:nvSpPr>
          <p:cNvPr id="457" name="Google Shape;457;p56"/>
          <p:cNvSpPr txBox="1">
            <a:spLocks noGrp="1"/>
          </p:cNvSpPr>
          <p:nvPr>
            <p:ph type="title"/>
          </p:nvPr>
        </p:nvSpPr>
        <p:spPr>
          <a:xfrm>
            <a:off x="-65315" y="123025"/>
            <a:ext cx="12506053" cy="762000"/>
          </a:xfrm>
          <a:prstGeom prst="rect">
            <a:avLst/>
          </a:prstGeom>
          <a:noFill/>
          <a:ln>
            <a:noFill/>
          </a:ln>
        </p:spPr>
        <p:txBody>
          <a:bodyPr spcFirstLastPara="1" wrap="square" lIns="91433" tIns="45700" rIns="91433" bIns="45700" anchor="ctr" anchorCtr="0">
            <a:noAutofit/>
          </a:bodyPr>
          <a:lstStyle/>
          <a:p>
            <a:pPr>
              <a:buClr>
                <a:srgbClr val="FF0000"/>
              </a:buClr>
              <a:buSzPts val="2400"/>
            </a:pPr>
            <a:r>
              <a:rPr lang="en" sz="3200">
                <a:solidFill>
                  <a:srgbClr val="FF0000"/>
                </a:solidFill>
              </a:rPr>
              <a:t>      Harp v. Spark                   Harp v. Torch            Harp v. MPI</a:t>
            </a:r>
            <a:br>
              <a:rPr lang="en" sz="3200">
                <a:solidFill>
                  <a:srgbClr val="FF0000"/>
                </a:solidFill>
              </a:rPr>
            </a:br>
            <a:endParaRPr sz="4000">
              <a:solidFill>
                <a:srgbClr val="FF0000"/>
              </a:solidFill>
            </a:endParaRPr>
          </a:p>
        </p:txBody>
      </p:sp>
      <p:sp>
        <p:nvSpPr>
          <p:cNvPr id="458" name="Google Shape;458;p56"/>
          <p:cNvSpPr txBox="1">
            <a:spLocks noGrp="1"/>
          </p:cNvSpPr>
          <p:nvPr>
            <p:ph type="sldNum" idx="12"/>
          </p:nvPr>
        </p:nvSpPr>
        <p:spPr>
          <a:xfrm>
            <a:off x="10693400" y="6356350"/>
            <a:ext cx="1083733"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fld id="{00000000-1234-1234-1234-123412341234}" type="slidenum">
              <a:rPr lang="en" kern="0"/>
              <a:pPr defTabSz="1219170">
                <a:buClr>
                  <a:srgbClr val="888888"/>
                </a:buClr>
                <a:buSzPts val="900"/>
              </a:pPr>
              <a:t>46</a:t>
            </a:fld>
            <a:endParaRPr kern="0"/>
          </a:p>
        </p:txBody>
      </p:sp>
      <p:sp>
        <p:nvSpPr>
          <p:cNvPr id="2" name="Date Placeholder 1">
            <a:extLst>
              <a:ext uri="{FF2B5EF4-FFF2-40B4-BE49-F238E27FC236}">
                <a16:creationId xmlns:a16="http://schemas.microsoft.com/office/drawing/2014/main" id="{9A15E682-5729-428B-A54A-B9CA7954BADC}"/>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7"/>
          <p:cNvSpPr txBox="1">
            <a:spLocks noGrp="1"/>
          </p:cNvSpPr>
          <p:nvPr>
            <p:ph type="title"/>
          </p:nvPr>
        </p:nvSpPr>
        <p:spPr>
          <a:xfrm>
            <a:off x="929640" y="2"/>
            <a:ext cx="10515600" cy="804841"/>
          </a:xfrm>
          <a:prstGeom prst="rect">
            <a:avLst/>
          </a:prstGeom>
          <a:noFill/>
          <a:ln>
            <a:noFill/>
          </a:ln>
        </p:spPr>
        <p:txBody>
          <a:bodyPr spcFirstLastPara="1" wrap="square" lIns="91433" tIns="45700" rIns="91433" bIns="45700" anchor="ctr" anchorCtr="0">
            <a:noAutofit/>
          </a:bodyPr>
          <a:lstStyle/>
          <a:p>
            <a:pPr>
              <a:buSzPts val="3300"/>
            </a:pPr>
            <a:r>
              <a:rPr lang="en" sz="4800"/>
              <a:t>Twister2 Dataflow Communications</a:t>
            </a:r>
            <a:endParaRPr sz="4800"/>
          </a:p>
        </p:txBody>
      </p:sp>
      <p:sp>
        <p:nvSpPr>
          <p:cNvPr id="464" name="Google Shape;464;p57"/>
          <p:cNvSpPr txBox="1">
            <a:spLocks noGrp="1"/>
          </p:cNvSpPr>
          <p:nvPr>
            <p:ph type="body" idx="1"/>
          </p:nvPr>
        </p:nvSpPr>
        <p:spPr>
          <a:xfrm>
            <a:off x="93262" y="804842"/>
            <a:ext cx="11935255" cy="5637521"/>
          </a:xfrm>
          <a:prstGeom prst="rect">
            <a:avLst/>
          </a:prstGeom>
          <a:noFill/>
          <a:ln>
            <a:noFill/>
          </a:ln>
        </p:spPr>
        <p:txBody>
          <a:bodyPr spcFirstLastPara="1" wrap="square" lIns="91433" tIns="45700" rIns="91433" bIns="45700" anchor="t" anchorCtr="0">
            <a:noAutofit/>
          </a:bodyPr>
          <a:lstStyle/>
          <a:p>
            <a:pPr marL="237061" indent="-186262">
              <a:lnSpc>
                <a:spcPct val="115000"/>
              </a:lnSpc>
              <a:spcBef>
                <a:spcPts val="0"/>
              </a:spcBef>
              <a:buSzPts val="1600"/>
            </a:pPr>
            <a:r>
              <a:rPr lang="en" sz="2133" b="1">
                <a:latin typeface="Arial"/>
                <a:ea typeface="Arial"/>
                <a:cs typeface="Arial"/>
                <a:sym typeface="Arial"/>
              </a:rPr>
              <a:t>Twister:Net </a:t>
            </a:r>
            <a:r>
              <a:rPr lang="en" sz="2133">
                <a:latin typeface="Arial"/>
                <a:ea typeface="Arial"/>
                <a:cs typeface="Arial"/>
                <a:sym typeface="Arial"/>
              </a:rPr>
              <a:t>offers two communication models</a:t>
            </a:r>
            <a:endParaRPr sz="2133">
              <a:latin typeface="Arial"/>
              <a:ea typeface="Arial"/>
              <a:cs typeface="Arial"/>
              <a:sym typeface="Arial"/>
            </a:endParaRPr>
          </a:p>
          <a:p>
            <a:pPr marL="237061" indent="-186262">
              <a:lnSpc>
                <a:spcPct val="115000"/>
              </a:lnSpc>
              <a:spcBef>
                <a:spcPts val="0"/>
              </a:spcBef>
              <a:buSzPts val="1600"/>
            </a:pPr>
            <a:r>
              <a:rPr lang="en" sz="2133" b="1">
                <a:latin typeface="Arial"/>
                <a:ea typeface="Arial"/>
                <a:cs typeface="Arial"/>
                <a:sym typeface="Arial"/>
              </a:rPr>
              <a:t>BSP</a:t>
            </a:r>
            <a:r>
              <a:rPr lang="en" sz="2133">
                <a:latin typeface="Arial"/>
                <a:ea typeface="Arial"/>
                <a:cs typeface="Arial"/>
                <a:sym typeface="Arial"/>
              </a:rPr>
              <a:t> (Bulk Synchronous Processing) message-level communication using TCP or MPI separated from its task management plus extra Harp collectives</a:t>
            </a:r>
            <a:endParaRPr sz="2133">
              <a:latin typeface="Arial"/>
              <a:ea typeface="Arial"/>
              <a:cs typeface="Arial"/>
              <a:sym typeface="Arial"/>
            </a:endParaRPr>
          </a:p>
          <a:p>
            <a:pPr marL="237061" indent="-186262">
              <a:lnSpc>
                <a:spcPct val="115000"/>
              </a:lnSpc>
              <a:spcBef>
                <a:spcPts val="0"/>
              </a:spcBef>
              <a:buSzPts val="1600"/>
            </a:pPr>
            <a:r>
              <a:rPr lang="en" sz="2133" b="1">
                <a:latin typeface="Arial"/>
                <a:ea typeface="Arial"/>
                <a:cs typeface="Arial"/>
                <a:sym typeface="Arial"/>
              </a:rPr>
              <a:t>DFW </a:t>
            </a:r>
            <a:r>
              <a:rPr lang="en" sz="2133">
                <a:latin typeface="Arial"/>
                <a:ea typeface="Arial"/>
                <a:cs typeface="Arial"/>
                <a:sym typeface="Arial"/>
              </a:rPr>
              <a:t>a new </a:t>
            </a:r>
            <a:r>
              <a:rPr lang="en" sz="2133" b="1">
                <a:latin typeface="Arial"/>
                <a:ea typeface="Arial"/>
                <a:cs typeface="Arial"/>
                <a:sym typeface="Arial"/>
              </a:rPr>
              <a:t>Dataflow library </a:t>
            </a:r>
            <a:r>
              <a:rPr lang="en" sz="2133">
                <a:latin typeface="Arial"/>
                <a:ea typeface="Arial"/>
                <a:cs typeface="Arial"/>
                <a:sym typeface="Arial"/>
              </a:rPr>
              <a:t>built using MPI software but at data movement not message level</a:t>
            </a:r>
            <a:endParaRPr sz="2133">
              <a:latin typeface="Arial"/>
              <a:ea typeface="Arial"/>
              <a:cs typeface="Arial"/>
              <a:sym typeface="Arial"/>
            </a:endParaRPr>
          </a:p>
          <a:p>
            <a:pPr marL="694249" lvl="1" indent="-220128">
              <a:lnSpc>
                <a:spcPct val="115000"/>
              </a:lnSpc>
              <a:spcBef>
                <a:spcPts val="0"/>
              </a:spcBef>
              <a:buSzPts val="1600"/>
            </a:pPr>
            <a:r>
              <a:rPr lang="en" sz="2133">
                <a:latin typeface="Arial"/>
                <a:ea typeface="Arial"/>
                <a:cs typeface="Arial"/>
                <a:sym typeface="Arial"/>
              </a:rPr>
              <a:t>Non-blocking</a:t>
            </a:r>
            <a:endParaRPr sz="2133">
              <a:latin typeface="Arial"/>
              <a:ea typeface="Arial"/>
              <a:cs typeface="Arial"/>
              <a:sym typeface="Arial"/>
            </a:endParaRPr>
          </a:p>
          <a:p>
            <a:pPr marL="694249" lvl="1" indent="-220128">
              <a:lnSpc>
                <a:spcPct val="115000"/>
              </a:lnSpc>
              <a:spcBef>
                <a:spcPts val="0"/>
              </a:spcBef>
              <a:buSzPts val="1600"/>
            </a:pPr>
            <a:r>
              <a:rPr lang="en" sz="2133">
                <a:latin typeface="Arial"/>
                <a:ea typeface="Arial"/>
                <a:cs typeface="Arial"/>
                <a:sym typeface="Arial"/>
              </a:rPr>
              <a:t>Dynamic data sizes</a:t>
            </a:r>
            <a:endParaRPr sz="2133">
              <a:latin typeface="Arial"/>
              <a:ea typeface="Arial"/>
              <a:cs typeface="Arial"/>
              <a:sym typeface="Arial"/>
            </a:endParaRPr>
          </a:p>
          <a:p>
            <a:pPr marL="694249" lvl="1" indent="-220128">
              <a:lnSpc>
                <a:spcPct val="115000"/>
              </a:lnSpc>
              <a:spcBef>
                <a:spcPts val="0"/>
              </a:spcBef>
              <a:buSzPts val="1600"/>
            </a:pPr>
            <a:r>
              <a:rPr lang="en" sz="2133">
                <a:latin typeface="Arial"/>
                <a:ea typeface="Arial"/>
                <a:cs typeface="Arial"/>
                <a:sym typeface="Arial"/>
              </a:rPr>
              <a:t>Streaming model</a:t>
            </a:r>
            <a:endParaRPr sz="2133">
              <a:latin typeface="Arial"/>
              <a:ea typeface="Arial"/>
              <a:cs typeface="Arial"/>
              <a:sym typeface="Arial"/>
            </a:endParaRPr>
          </a:p>
          <a:p>
            <a:pPr marL="1151438" lvl="2" indent="-237061">
              <a:lnSpc>
                <a:spcPct val="115000"/>
              </a:lnSpc>
              <a:spcBef>
                <a:spcPts val="0"/>
              </a:spcBef>
              <a:buSzPts val="1600"/>
            </a:pPr>
            <a:r>
              <a:rPr lang="en" sz="2133">
                <a:latin typeface="Arial"/>
                <a:ea typeface="Arial"/>
                <a:cs typeface="Arial"/>
                <a:sym typeface="Arial"/>
              </a:rPr>
              <a:t>Batch case is represented as a finite stream</a:t>
            </a:r>
            <a:endParaRPr sz="2133">
              <a:latin typeface="Arial"/>
              <a:ea typeface="Arial"/>
              <a:cs typeface="Arial"/>
              <a:sym typeface="Arial"/>
            </a:endParaRPr>
          </a:p>
          <a:p>
            <a:pPr marL="694249" lvl="1" indent="-220128">
              <a:lnSpc>
                <a:spcPct val="115000"/>
              </a:lnSpc>
              <a:spcBef>
                <a:spcPts val="0"/>
              </a:spcBef>
              <a:buSzPts val="1600"/>
            </a:pPr>
            <a:r>
              <a:rPr lang="en" sz="2133">
                <a:latin typeface="Arial"/>
                <a:ea typeface="Arial"/>
                <a:cs typeface="Arial"/>
                <a:sym typeface="Arial"/>
              </a:rPr>
              <a:t>The communications are between a set of </a:t>
            </a:r>
            <a:br>
              <a:rPr lang="en" sz="2133">
                <a:latin typeface="Arial"/>
                <a:ea typeface="Arial"/>
                <a:cs typeface="Arial"/>
                <a:sym typeface="Arial"/>
              </a:rPr>
            </a:br>
            <a:r>
              <a:rPr lang="en" sz="2133">
                <a:latin typeface="Arial"/>
                <a:ea typeface="Arial"/>
                <a:cs typeface="Arial"/>
                <a:sym typeface="Arial"/>
              </a:rPr>
              <a:t>tasks in an arbitrary task graph</a:t>
            </a:r>
            <a:endParaRPr sz="2133">
              <a:latin typeface="Arial"/>
              <a:ea typeface="Arial"/>
              <a:cs typeface="Arial"/>
              <a:sym typeface="Arial"/>
            </a:endParaRPr>
          </a:p>
          <a:p>
            <a:pPr marL="694249" lvl="1" indent="-220128">
              <a:lnSpc>
                <a:spcPct val="115000"/>
              </a:lnSpc>
              <a:spcBef>
                <a:spcPts val="0"/>
              </a:spcBef>
              <a:buSzPts val="1600"/>
            </a:pPr>
            <a:r>
              <a:rPr lang="en" sz="2133">
                <a:latin typeface="Arial"/>
                <a:ea typeface="Arial"/>
                <a:cs typeface="Arial"/>
                <a:sym typeface="Arial"/>
              </a:rPr>
              <a:t>Key based communications</a:t>
            </a:r>
            <a:endParaRPr sz="2133">
              <a:latin typeface="Arial"/>
              <a:ea typeface="Arial"/>
              <a:cs typeface="Arial"/>
              <a:sym typeface="Arial"/>
            </a:endParaRPr>
          </a:p>
          <a:p>
            <a:pPr marL="694249" lvl="1" indent="-220128">
              <a:lnSpc>
                <a:spcPct val="115000"/>
              </a:lnSpc>
              <a:spcBef>
                <a:spcPts val="0"/>
              </a:spcBef>
              <a:buSzPts val="1600"/>
            </a:pPr>
            <a:r>
              <a:rPr lang="en" sz="2133">
                <a:latin typeface="Arial"/>
                <a:ea typeface="Arial"/>
                <a:cs typeface="Arial"/>
                <a:sym typeface="Arial"/>
              </a:rPr>
              <a:t>Data-level Communications spilling to disks</a:t>
            </a:r>
            <a:endParaRPr sz="2133">
              <a:latin typeface="Arial"/>
              <a:ea typeface="Arial"/>
              <a:cs typeface="Arial"/>
              <a:sym typeface="Arial"/>
            </a:endParaRPr>
          </a:p>
          <a:p>
            <a:pPr marL="694249" lvl="1" indent="-220128">
              <a:lnSpc>
                <a:spcPct val="115000"/>
              </a:lnSpc>
              <a:spcBef>
                <a:spcPts val="0"/>
              </a:spcBef>
              <a:buSzPts val="1600"/>
            </a:pPr>
            <a:r>
              <a:rPr lang="en" sz="2133">
                <a:latin typeface="Arial"/>
                <a:ea typeface="Arial"/>
                <a:cs typeface="Arial"/>
                <a:sym typeface="Arial"/>
              </a:rPr>
              <a:t>Target tasks can be different from source tasks</a:t>
            </a:r>
            <a:endParaRPr sz="2133">
              <a:latin typeface="Arial"/>
              <a:ea typeface="Arial"/>
              <a:cs typeface="Arial"/>
              <a:sym typeface="Arial"/>
            </a:endParaRPr>
          </a:p>
          <a:p>
            <a:pPr marL="237061" indent="-50799">
              <a:lnSpc>
                <a:spcPct val="115000"/>
              </a:lnSpc>
              <a:buSzPts val="2100"/>
              <a:buNone/>
            </a:pPr>
            <a:endParaRPr sz="1467"/>
          </a:p>
          <a:p>
            <a:pPr marL="237061" indent="-50799">
              <a:lnSpc>
                <a:spcPct val="115000"/>
              </a:lnSpc>
              <a:buSzPts val="2100"/>
              <a:buNone/>
            </a:pPr>
            <a:endParaRPr sz="1467"/>
          </a:p>
          <a:p>
            <a:pPr marL="237061" indent="-50799">
              <a:lnSpc>
                <a:spcPct val="115000"/>
              </a:lnSpc>
              <a:buSzPts val="2100"/>
              <a:buNone/>
            </a:pPr>
            <a:endParaRPr sz="1467"/>
          </a:p>
        </p:txBody>
      </p:sp>
      <p:grpSp>
        <p:nvGrpSpPr>
          <p:cNvPr id="465" name="Google Shape;465;p57"/>
          <p:cNvGrpSpPr/>
          <p:nvPr/>
        </p:nvGrpSpPr>
        <p:grpSpPr>
          <a:xfrm>
            <a:off x="6616931" y="2527259"/>
            <a:ext cx="5481808" cy="3525899"/>
            <a:chOff x="6616931" y="2527259"/>
            <a:chExt cx="5481808" cy="3525899"/>
          </a:xfrm>
        </p:grpSpPr>
        <p:pic>
          <p:nvPicPr>
            <p:cNvPr id="466" name="Google Shape;466;p57"/>
            <p:cNvPicPr preferRelativeResize="0"/>
            <p:nvPr/>
          </p:nvPicPr>
          <p:blipFill rotWithShape="1">
            <a:blip r:embed="rId3">
              <a:alphaModFix/>
            </a:blip>
            <a:srcRect/>
            <a:stretch/>
          </p:blipFill>
          <p:spPr>
            <a:xfrm>
              <a:off x="6616931" y="2527259"/>
              <a:ext cx="5481808" cy="3525899"/>
            </a:xfrm>
            <a:prstGeom prst="rect">
              <a:avLst/>
            </a:prstGeom>
            <a:noFill/>
            <a:ln>
              <a:noFill/>
            </a:ln>
          </p:spPr>
        </p:pic>
        <p:cxnSp>
          <p:nvCxnSpPr>
            <p:cNvPr id="467" name="Google Shape;467;p57"/>
            <p:cNvCxnSpPr/>
            <p:nvPr/>
          </p:nvCxnSpPr>
          <p:spPr>
            <a:xfrm>
              <a:off x="9349740" y="2857500"/>
              <a:ext cx="0" cy="2689860"/>
            </a:xfrm>
            <a:prstGeom prst="straightConnector1">
              <a:avLst/>
            </a:prstGeom>
            <a:noFill/>
            <a:ln w="76200" cap="flat" cmpd="sng">
              <a:solidFill>
                <a:schemeClr val="dk1"/>
              </a:solidFill>
              <a:prstDash val="solid"/>
              <a:miter lim="800000"/>
              <a:headEnd type="none" w="sm" len="sm"/>
              <a:tailEnd type="none" w="sm" len="sm"/>
            </a:ln>
          </p:spPr>
        </p:cxnSp>
      </p:grpSp>
      <p:sp>
        <p:nvSpPr>
          <p:cNvPr id="468" name="Google Shape;468;p57"/>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fld id="{00000000-1234-1234-1234-123412341234}" type="slidenum">
              <a:rPr lang="en" kern="0"/>
              <a:pPr defTabSz="1219170">
                <a:buClr>
                  <a:srgbClr val="888888"/>
                </a:buClr>
                <a:buSzPts val="900"/>
              </a:pPr>
              <a:t>47</a:t>
            </a:fld>
            <a:endParaRPr kern="0"/>
          </a:p>
        </p:txBody>
      </p:sp>
      <p:sp>
        <p:nvSpPr>
          <p:cNvPr id="469" name="Google Shape;469;p57"/>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r>
              <a:rPr lang="en-US" kern="0"/>
              <a:t>2/13/2019</a:t>
            </a:r>
            <a:endParaRPr kern="0"/>
          </a:p>
        </p:txBody>
      </p:sp>
      <p:sp>
        <p:nvSpPr>
          <p:cNvPr id="2" name="TextBox 1">
            <a:extLst>
              <a:ext uri="{FF2B5EF4-FFF2-40B4-BE49-F238E27FC236}">
                <a16:creationId xmlns:a16="http://schemas.microsoft.com/office/drawing/2014/main" id="{2C26C017-1BA7-4ACD-801A-B82F5371D387}"/>
              </a:ext>
            </a:extLst>
          </p:cNvPr>
          <p:cNvSpPr txBox="1"/>
          <p:nvPr/>
        </p:nvSpPr>
        <p:spPr>
          <a:xfrm>
            <a:off x="6844512" y="6178213"/>
            <a:ext cx="5063793" cy="666977"/>
          </a:xfrm>
          <a:prstGeom prst="rect">
            <a:avLst/>
          </a:prstGeom>
          <a:noFill/>
        </p:spPr>
        <p:txBody>
          <a:bodyPr wrap="square" rtlCol="0">
            <a:spAutoFit/>
          </a:bodyPr>
          <a:lstStyle/>
          <a:p>
            <a:pPr defTabSz="1219170">
              <a:buClr>
                <a:srgbClr val="000000"/>
              </a:buClr>
            </a:pPr>
            <a:r>
              <a:rPr lang="en-US" sz="1867" b="1" kern="0" dirty="0">
                <a:solidFill>
                  <a:srgbClr val="000000"/>
                </a:solidFill>
                <a:latin typeface="Arial"/>
                <a:cs typeface="Arial"/>
                <a:sym typeface="Arial"/>
              </a:rPr>
              <a:t>          BSP</a:t>
            </a:r>
            <a:r>
              <a:rPr lang="en-US" sz="1867" kern="0" dirty="0">
                <a:solidFill>
                  <a:srgbClr val="000000"/>
                </a:solidFill>
                <a:latin typeface="Arial"/>
                <a:cs typeface="Arial"/>
                <a:sym typeface="Arial"/>
              </a:rPr>
              <a:t>                 and               </a:t>
            </a:r>
            <a:r>
              <a:rPr lang="en-US" sz="1867" b="1" kern="0" dirty="0">
                <a:solidFill>
                  <a:srgbClr val="000000"/>
                </a:solidFill>
                <a:latin typeface="Arial"/>
                <a:cs typeface="Arial"/>
                <a:sym typeface="Arial"/>
              </a:rPr>
              <a:t>DFW </a:t>
            </a:r>
            <a:br>
              <a:rPr lang="en-US" sz="1867" b="1" kern="0" dirty="0">
                <a:solidFill>
                  <a:srgbClr val="000000"/>
                </a:solidFill>
                <a:latin typeface="Arial"/>
                <a:cs typeface="Arial"/>
                <a:sym typeface="Arial"/>
              </a:rPr>
            </a:br>
            <a:r>
              <a:rPr lang="en-US" sz="1867" kern="0" dirty="0">
                <a:solidFill>
                  <a:srgbClr val="000000"/>
                </a:solidFill>
                <a:latin typeface="Arial"/>
                <a:cs typeface="Arial"/>
                <a:sym typeface="Arial"/>
              </a:rPr>
              <a:t>for Reduce Operation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58"/>
          <p:cNvPicPr preferRelativeResize="0"/>
          <p:nvPr/>
        </p:nvPicPr>
        <p:blipFill rotWithShape="1">
          <a:blip r:embed="rId3">
            <a:alphaModFix/>
          </a:blip>
          <a:srcRect/>
          <a:stretch/>
        </p:blipFill>
        <p:spPr>
          <a:xfrm>
            <a:off x="3261361" y="3408327"/>
            <a:ext cx="8877300" cy="2959099"/>
          </a:xfrm>
          <a:prstGeom prst="rect">
            <a:avLst/>
          </a:prstGeom>
          <a:noFill/>
          <a:ln>
            <a:noFill/>
          </a:ln>
        </p:spPr>
      </p:pic>
      <p:sp>
        <p:nvSpPr>
          <p:cNvPr id="475" name="Google Shape;475;p58"/>
          <p:cNvSpPr/>
          <p:nvPr/>
        </p:nvSpPr>
        <p:spPr>
          <a:xfrm>
            <a:off x="123569" y="3655026"/>
            <a:ext cx="3009673" cy="2462213"/>
          </a:xfrm>
          <a:prstGeom prst="rect">
            <a:avLst/>
          </a:prstGeom>
          <a:noFill/>
          <a:ln w="9525"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buSzPts val="1700"/>
            </a:pPr>
            <a:r>
              <a:rPr lang="en" sz="2267" kern="0">
                <a:solidFill>
                  <a:srgbClr val="000000"/>
                </a:solidFill>
                <a:latin typeface="Calibri"/>
                <a:ea typeface="Calibri"/>
                <a:cs typeface="Calibri"/>
                <a:sym typeface="Calibri"/>
              </a:rPr>
              <a:t>Latency of Apache Heron and Twister:Net DFW (Dataflow) for Reduce, Broadcast and Partition operations in 16 nodes with 256-way parallelism</a:t>
            </a:r>
            <a:endParaRPr sz="1467" kern="0">
              <a:solidFill>
                <a:srgbClr val="000000"/>
              </a:solidFill>
              <a:latin typeface="Arial"/>
              <a:cs typeface="Arial"/>
              <a:sym typeface="Arial"/>
            </a:endParaRPr>
          </a:p>
        </p:txBody>
      </p:sp>
      <p:sp>
        <p:nvSpPr>
          <p:cNvPr id="476" name="Google Shape;476;p58"/>
          <p:cNvSpPr txBox="1">
            <a:spLocks noGrp="1"/>
          </p:cNvSpPr>
          <p:nvPr>
            <p:ph type="title"/>
          </p:nvPr>
        </p:nvSpPr>
        <p:spPr>
          <a:xfrm>
            <a:off x="123568" y="155861"/>
            <a:ext cx="5881816" cy="949609"/>
          </a:xfrm>
          <a:prstGeom prst="rect">
            <a:avLst/>
          </a:prstGeom>
          <a:noFill/>
          <a:ln>
            <a:noFill/>
          </a:ln>
        </p:spPr>
        <p:txBody>
          <a:bodyPr spcFirstLastPara="1" wrap="square" lIns="91433" tIns="45700" rIns="91433" bIns="45700" anchor="ctr" anchorCtr="0">
            <a:noAutofit/>
          </a:bodyPr>
          <a:lstStyle/>
          <a:p>
            <a:pPr>
              <a:buSzPts val="3000"/>
            </a:pPr>
            <a:r>
              <a:rPr lang="en" sz="4000"/>
              <a:t>Twister:Net and Apache Heron and Spark</a:t>
            </a:r>
            <a:endParaRPr sz="1467"/>
          </a:p>
        </p:txBody>
      </p:sp>
      <p:sp>
        <p:nvSpPr>
          <p:cNvPr id="477" name="Google Shape;477;p58"/>
          <p:cNvSpPr/>
          <p:nvPr/>
        </p:nvSpPr>
        <p:spPr>
          <a:xfrm>
            <a:off x="190728" y="1195070"/>
            <a:ext cx="5471529" cy="2123657"/>
          </a:xfrm>
          <a:prstGeom prst="rect">
            <a:avLst/>
          </a:prstGeom>
          <a:noFill/>
          <a:ln w="9525"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pPr defTabSz="1219170">
              <a:buClr>
                <a:srgbClr val="000000"/>
              </a:buClr>
              <a:buSzPts val="1700"/>
            </a:pPr>
            <a:r>
              <a:rPr lang="en" sz="2267" kern="0">
                <a:solidFill>
                  <a:srgbClr val="000000"/>
                </a:solidFill>
                <a:latin typeface="Calibri"/>
                <a:ea typeface="Calibri"/>
                <a:cs typeface="Calibri"/>
                <a:sym typeface="Calibri"/>
              </a:rPr>
              <a:t>Left: K-means job execution time on 16 nodes with varying centers, 2 million points with 320-way parallelism. Right: K-Means wth 4,8 and 16 nodes where each node having 20 tasks. 2 million points with 16000 centers used.</a:t>
            </a:r>
            <a:endParaRPr sz="1467" kern="0">
              <a:solidFill>
                <a:srgbClr val="000000"/>
              </a:solidFill>
              <a:latin typeface="Arial"/>
              <a:cs typeface="Arial"/>
              <a:sym typeface="Arial"/>
            </a:endParaRPr>
          </a:p>
        </p:txBody>
      </p:sp>
      <p:pic>
        <p:nvPicPr>
          <p:cNvPr id="478" name="Google Shape;478;p58"/>
          <p:cNvPicPr preferRelativeResize="0"/>
          <p:nvPr/>
        </p:nvPicPr>
        <p:blipFill rotWithShape="1">
          <a:blip r:embed="rId4">
            <a:alphaModFix/>
          </a:blip>
          <a:srcRect/>
          <a:stretch/>
        </p:blipFill>
        <p:spPr>
          <a:xfrm>
            <a:off x="5901861" y="344586"/>
            <a:ext cx="6037884" cy="3018943"/>
          </a:xfrm>
          <a:prstGeom prst="rect">
            <a:avLst/>
          </a:prstGeom>
          <a:noFill/>
          <a:ln>
            <a:noFill/>
          </a:ln>
        </p:spPr>
      </p:pic>
      <p:sp>
        <p:nvSpPr>
          <p:cNvPr id="479" name="Google Shape;479;p58"/>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fld id="{00000000-1234-1234-1234-123412341234}" type="slidenum">
              <a:rPr lang="en" kern="0"/>
              <a:pPr defTabSz="1219170">
                <a:buClr>
                  <a:srgbClr val="888888"/>
                </a:buClr>
                <a:buSzPts val="900"/>
              </a:pPr>
              <a:t>48</a:t>
            </a:fld>
            <a:endParaRPr kern="0"/>
          </a:p>
        </p:txBody>
      </p:sp>
      <p:sp>
        <p:nvSpPr>
          <p:cNvPr id="480" name="Google Shape;480;p58"/>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888888"/>
              </a:buClr>
              <a:buSzPts val="900"/>
            </a:pPr>
            <a:r>
              <a:rPr lang="en-US" kern="0"/>
              <a:t>2/13/2019</a:t>
            </a:r>
            <a:endParaRPr ker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Results</a:t>
            </a:r>
            <a:endParaRPr/>
          </a:p>
        </p:txBody>
      </p:sp>
      <p:sp>
        <p:nvSpPr>
          <p:cNvPr id="232" name="Google Shape;232;p3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indent="-457189">
              <a:buSzPts val="1800"/>
            </a:pPr>
            <a:r>
              <a:rPr lang="en" sz="2400" dirty="0">
                <a:solidFill>
                  <a:srgbClr val="3B454E"/>
                </a:solidFill>
                <a:highlight>
                  <a:schemeClr val="lt1"/>
                </a:highlight>
                <a:latin typeface="+mn-lt"/>
                <a:ea typeface="Roboto"/>
                <a:cs typeface="Roboto"/>
                <a:sym typeface="Roboto"/>
              </a:rPr>
              <a:t>Twister2 performance against Apache Flink and MPI for Terasort.</a:t>
            </a:r>
            <a:endParaRPr sz="2400" dirty="0">
              <a:solidFill>
                <a:srgbClr val="3B454E"/>
              </a:solidFill>
              <a:highlight>
                <a:schemeClr val="lt1"/>
              </a:highlight>
              <a:latin typeface="+mn-lt"/>
              <a:ea typeface="Roboto"/>
              <a:cs typeface="Roboto"/>
              <a:sym typeface="Roboto"/>
            </a:endParaRPr>
          </a:p>
          <a:p>
            <a:pPr marL="0" indent="0">
              <a:spcBef>
                <a:spcPts val="2133"/>
              </a:spcBef>
              <a:buClr>
                <a:srgbClr val="000000"/>
              </a:buClr>
              <a:buSzPts val="1100"/>
              <a:buNone/>
            </a:pPr>
            <a:r>
              <a:rPr lang="en" sz="2400" dirty="0">
                <a:solidFill>
                  <a:srgbClr val="3B454E"/>
                </a:solidFill>
                <a:highlight>
                  <a:schemeClr val="lt1"/>
                </a:highlight>
                <a:latin typeface="+mn-lt"/>
                <a:ea typeface="Roboto"/>
                <a:cs typeface="Roboto"/>
                <a:sym typeface="Roboto"/>
              </a:rPr>
              <a:t>Notation :</a:t>
            </a:r>
            <a:br>
              <a:rPr lang="en" sz="2400" dirty="0">
                <a:solidFill>
                  <a:srgbClr val="3B454E"/>
                </a:solidFill>
                <a:highlight>
                  <a:schemeClr val="lt1"/>
                </a:highlight>
                <a:latin typeface="+mn-lt"/>
                <a:ea typeface="Roboto"/>
                <a:cs typeface="Roboto"/>
                <a:sym typeface="Roboto"/>
              </a:rPr>
            </a:br>
            <a:r>
              <a:rPr lang="en" sz="1800" dirty="0">
                <a:solidFill>
                  <a:srgbClr val="3B454E"/>
                </a:solidFill>
                <a:highlight>
                  <a:srgbClr val="F5F7F9"/>
                </a:highlight>
                <a:latin typeface="+mn-lt"/>
                <a:ea typeface="Courier New"/>
                <a:cs typeface="Courier New"/>
                <a:sym typeface="Courier New"/>
              </a:rPr>
              <a:t>DFW</a:t>
            </a:r>
            <a:r>
              <a:rPr lang="en" sz="2400" dirty="0">
                <a:solidFill>
                  <a:srgbClr val="3B454E"/>
                </a:solidFill>
                <a:highlight>
                  <a:schemeClr val="lt1"/>
                </a:highlight>
                <a:latin typeface="+mn-lt"/>
                <a:ea typeface="Roboto"/>
                <a:cs typeface="Roboto"/>
                <a:sym typeface="Roboto"/>
              </a:rPr>
              <a:t> refers to Twister2</a:t>
            </a:r>
            <a:br>
              <a:rPr lang="en" sz="2400" dirty="0">
                <a:solidFill>
                  <a:srgbClr val="3B454E"/>
                </a:solidFill>
                <a:highlight>
                  <a:schemeClr val="lt1"/>
                </a:highlight>
                <a:latin typeface="+mn-lt"/>
                <a:ea typeface="Roboto"/>
                <a:cs typeface="Roboto"/>
                <a:sym typeface="Roboto"/>
              </a:rPr>
            </a:br>
            <a:r>
              <a:rPr lang="en" sz="1800" dirty="0">
                <a:solidFill>
                  <a:srgbClr val="3B454E"/>
                </a:solidFill>
                <a:highlight>
                  <a:srgbClr val="F5F7F9"/>
                </a:highlight>
                <a:latin typeface="+mn-lt"/>
                <a:ea typeface="Courier New"/>
                <a:cs typeface="Courier New"/>
                <a:sym typeface="Courier New"/>
              </a:rPr>
              <a:t>BSP</a:t>
            </a:r>
            <a:r>
              <a:rPr lang="en" sz="2400" dirty="0">
                <a:solidFill>
                  <a:srgbClr val="3B454E"/>
                </a:solidFill>
                <a:highlight>
                  <a:schemeClr val="lt1"/>
                </a:highlight>
                <a:latin typeface="+mn-lt"/>
                <a:ea typeface="Roboto"/>
                <a:cs typeface="Roboto"/>
                <a:sym typeface="Roboto"/>
              </a:rPr>
              <a:t> refers to MPI (OpenMPI)</a:t>
            </a:r>
            <a:endParaRPr sz="2400" dirty="0">
              <a:solidFill>
                <a:srgbClr val="3B454E"/>
              </a:solidFill>
              <a:highlight>
                <a:schemeClr val="lt1"/>
              </a:highlight>
              <a:latin typeface="+mn-lt"/>
              <a:ea typeface="Roboto"/>
              <a:cs typeface="Roboto"/>
              <a:sym typeface="Roboto"/>
            </a:endParaRPr>
          </a:p>
          <a:p>
            <a:pPr marL="0" indent="0">
              <a:spcBef>
                <a:spcPts val="2133"/>
              </a:spcBef>
              <a:spcAft>
                <a:spcPts val="2133"/>
              </a:spcAft>
              <a:buNone/>
            </a:pPr>
            <a:endParaRPr dirty="0"/>
          </a:p>
        </p:txBody>
      </p:sp>
      <p:pic>
        <p:nvPicPr>
          <p:cNvPr id="233" name="Google Shape;233;p31"/>
          <p:cNvPicPr preferRelativeResize="0"/>
          <p:nvPr/>
        </p:nvPicPr>
        <p:blipFill>
          <a:blip r:embed="rId3">
            <a:alphaModFix/>
          </a:blip>
          <a:stretch>
            <a:fillRect/>
          </a:stretch>
        </p:blipFill>
        <p:spPr>
          <a:xfrm>
            <a:off x="3271167" y="2434800"/>
            <a:ext cx="8738567" cy="38872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838200" y="365125"/>
            <a:ext cx="10515600" cy="1325563"/>
          </a:xfrm>
          <a:prstGeom prst="rect">
            <a:avLst/>
          </a:prstGeom>
          <a:noFill/>
          <a:ln>
            <a:noFill/>
          </a:ln>
        </p:spPr>
        <p:txBody>
          <a:bodyPr spcFirstLastPara="1" wrap="square" lIns="91433" tIns="45700" rIns="91433" bIns="45700" anchor="ctr" anchorCtr="0">
            <a:noAutofit/>
          </a:bodyPr>
          <a:lstStyle/>
          <a:p>
            <a:pPr>
              <a:buSzPts val="3300"/>
            </a:pPr>
            <a:r>
              <a:rPr lang="en" sz="1467"/>
              <a:t>aa</a:t>
            </a:r>
            <a:endParaRPr sz="1467"/>
          </a:p>
        </p:txBody>
      </p:sp>
      <p:sp>
        <p:nvSpPr>
          <p:cNvPr id="146" name="Google Shape;146;p27"/>
          <p:cNvSpPr txBox="1">
            <a:spLocks noGrp="1"/>
          </p:cNvSpPr>
          <p:nvPr>
            <p:ph type="body" idx="1"/>
          </p:nvPr>
        </p:nvSpPr>
        <p:spPr>
          <a:xfrm>
            <a:off x="838200" y="1825625"/>
            <a:ext cx="10515600" cy="4351339"/>
          </a:xfrm>
          <a:prstGeom prst="rect">
            <a:avLst/>
          </a:prstGeom>
          <a:noFill/>
          <a:ln>
            <a:noFill/>
          </a:ln>
        </p:spPr>
        <p:txBody>
          <a:bodyPr spcFirstLastPara="1" wrap="square" lIns="91433" tIns="45700" rIns="91433" bIns="45700" anchor="t" anchorCtr="0">
            <a:noAutofit/>
          </a:bodyPr>
          <a:lstStyle/>
          <a:p>
            <a:pPr marL="237061" indent="-228594">
              <a:spcBef>
                <a:spcPts val="0"/>
              </a:spcBef>
              <a:buSzPts val="2100"/>
            </a:pPr>
            <a:r>
              <a:rPr lang="en" sz="1467"/>
              <a:t>aa</a:t>
            </a:r>
            <a:endParaRPr sz="1467"/>
          </a:p>
        </p:txBody>
      </p:sp>
      <p:pic>
        <p:nvPicPr>
          <p:cNvPr id="147" name="Google Shape;147;p27"/>
          <p:cNvPicPr preferRelativeResize="0"/>
          <p:nvPr/>
        </p:nvPicPr>
        <p:blipFill rotWithShape="1">
          <a:blip r:embed="rId3">
            <a:alphaModFix/>
          </a:blip>
          <a:srcRect/>
          <a:stretch/>
        </p:blipFill>
        <p:spPr>
          <a:xfrm>
            <a:off x="766763" y="223838"/>
            <a:ext cx="10658475" cy="6410325"/>
          </a:xfrm>
          <a:prstGeom prst="rect">
            <a:avLst/>
          </a:prstGeom>
          <a:noFill/>
          <a:ln>
            <a:noFill/>
          </a:ln>
        </p:spPr>
      </p:pic>
      <p:sp>
        <p:nvSpPr>
          <p:cNvPr id="148" name="Google Shape;148;p27"/>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5</a:t>
            </a:fld>
            <a:endParaRPr sz="1467" kern="0"/>
          </a:p>
        </p:txBody>
      </p:sp>
      <p:sp>
        <p:nvSpPr>
          <p:cNvPr id="2" name="Date Placeholder 1">
            <a:extLst>
              <a:ext uri="{FF2B5EF4-FFF2-40B4-BE49-F238E27FC236}">
                <a16:creationId xmlns:a16="http://schemas.microsoft.com/office/drawing/2014/main" id="{9B1C273E-CE56-4C2B-8AFB-232883B8250F}"/>
              </a:ext>
            </a:extLst>
          </p:cNvPr>
          <p:cNvSpPr>
            <a:spLocks noGrp="1"/>
          </p:cNvSpPr>
          <p:nvPr>
            <p:ph type="dt" idx="10"/>
          </p:nvPr>
        </p:nvSpPr>
        <p:spPr/>
        <p:txBody>
          <a:bodyPr/>
          <a:lstStyle/>
          <a:p>
            <a:pPr defTabSz="1219170">
              <a:buClr>
                <a:srgbClr val="000000"/>
              </a:buClr>
            </a:pPr>
            <a:r>
              <a:rPr lang="en-US" kern="0"/>
              <a:t>2/13/2019</a:t>
            </a:r>
          </a:p>
        </p:txBody>
      </p:sp>
      <p:sp>
        <p:nvSpPr>
          <p:cNvPr id="7" name="Google Shape;140;p26">
            <a:extLst>
              <a:ext uri="{FF2B5EF4-FFF2-40B4-BE49-F238E27FC236}">
                <a16:creationId xmlns:a16="http://schemas.microsoft.com/office/drawing/2014/main" id="{F32D3A72-3C5B-4546-8BBB-F72FF1CC4C3F}"/>
              </a:ext>
            </a:extLst>
          </p:cNvPr>
          <p:cNvSpPr txBox="1"/>
          <p:nvPr/>
        </p:nvSpPr>
        <p:spPr>
          <a:xfrm>
            <a:off x="766763" y="171453"/>
            <a:ext cx="2482667" cy="52322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2800" b="1" kern="0" dirty="0">
                <a:solidFill>
                  <a:srgbClr val="FFFFFF"/>
                </a:solidFill>
                <a:latin typeface="Calibri"/>
                <a:ea typeface="Calibri"/>
                <a:cs typeface="Calibri"/>
                <a:sym typeface="Calibri"/>
              </a:rPr>
              <a:t>From Microsoft</a:t>
            </a:r>
            <a:endParaRPr sz="1467" kern="0" dirty="0">
              <a:solidFill>
                <a:srgbClr val="000000"/>
              </a:solidFill>
              <a:latin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1" y="0"/>
            <a:ext cx="12191999" cy="716692"/>
          </a:xfrm>
        </p:spPr>
        <p:txBody>
          <a:bodyPr>
            <a:noAutofit/>
          </a:bodyPr>
          <a:lstStyle/>
          <a:p>
            <a:pPr algn="ctr"/>
            <a:r>
              <a:rPr lang="en-US" sz="3600" b="1" dirty="0">
                <a:latin typeface="Arial" panose="020B0604020202020204" pitchFamily="34" charset="0"/>
                <a:cs typeface="Arial" panose="020B0604020202020204" pitchFamily="34" charset="0"/>
              </a:rPr>
              <a:t>Summary of </a:t>
            </a:r>
            <a:r>
              <a:rPr lang="en-US" sz="4000" dirty="0"/>
              <a:t>Research in Digital Science Center </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85635" y="623332"/>
            <a:ext cx="11822426" cy="4236948"/>
          </a:xfrm>
        </p:spPr>
        <p:txBody>
          <a:bodyPr>
            <a:noAutofit/>
          </a:bodyPr>
          <a:lstStyle/>
          <a:p>
            <a:pPr>
              <a:spcBef>
                <a:spcPts val="400"/>
              </a:spcBef>
            </a:pPr>
            <a:r>
              <a:rPr lang="en-US" sz="3200" dirty="0"/>
              <a:t>Interface of HPC/Computation and Machine Learning</a:t>
            </a:r>
          </a:p>
          <a:p>
            <a:pPr>
              <a:spcBef>
                <a:spcPts val="400"/>
              </a:spcBef>
            </a:pPr>
            <a:r>
              <a:rPr lang="en-US" sz="3200" dirty="0"/>
              <a:t>Designing, building and using the Global AI and Modeling Supercomputer</a:t>
            </a:r>
          </a:p>
          <a:p>
            <a:pPr lvl="1">
              <a:spcBef>
                <a:spcPts val="400"/>
              </a:spcBef>
            </a:pPr>
            <a:r>
              <a:rPr lang="en-US" sz="2800" dirty="0"/>
              <a:t>Cloudmesh build interoperable Cloud systems (von Laszewski)</a:t>
            </a:r>
          </a:p>
          <a:p>
            <a:pPr lvl="1">
              <a:spcBef>
                <a:spcPts val="400"/>
              </a:spcBef>
            </a:pPr>
            <a:r>
              <a:rPr lang="en-US" sz="2800" dirty="0"/>
              <a:t>Harp is parallel high performance machine learning (</a:t>
            </a:r>
            <a:r>
              <a:rPr lang="en-US" sz="2800" dirty="0" err="1"/>
              <a:t>Qiu</a:t>
            </a:r>
            <a:r>
              <a:rPr lang="en-US" sz="2800" dirty="0"/>
              <a:t>)</a:t>
            </a:r>
          </a:p>
          <a:p>
            <a:pPr lvl="1">
              <a:spcBef>
                <a:spcPts val="400"/>
              </a:spcBef>
            </a:pPr>
            <a:r>
              <a:rPr lang="en-US" sz="2800" dirty="0"/>
              <a:t>Twister2 can offer the major Spark Hadoop Heron  capabilities with clean high performance</a:t>
            </a:r>
          </a:p>
          <a:p>
            <a:pPr lvl="1">
              <a:spcBef>
                <a:spcPts val="400"/>
              </a:spcBef>
            </a:pPr>
            <a:r>
              <a:rPr lang="en-US" sz="2800" dirty="0"/>
              <a:t>nanoBIO Node build Bio and Nano simulations (</a:t>
            </a:r>
            <a:r>
              <a:rPr lang="en-US" sz="2800" dirty="0" err="1"/>
              <a:t>Jadhao</a:t>
            </a:r>
            <a:r>
              <a:rPr lang="en-US" sz="2800" dirty="0"/>
              <a:t>, Macklin, Glazier)</a:t>
            </a:r>
          </a:p>
          <a:p>
            <a:pPr lvl="1">
              <a:spcBef>
                <a:spcPts val="400"/>
              </a:spcBef>
            </a:pPr>
            <a:r>
              <a:rPr lang="en-US" sz="2800" dirty="0"/>
              <a:t>Polar Grid building radar image processing algorithms</a:t>
            </a:r>
          </a:p>
          <a:p>
            <a:pPr lvl="1">
              <a:spcBef>
                <a:spcPts val="400"/>
              </a:spcBef>
            </a:pPr>
            <a:r>
              <a:rPr lang="en-US" sz="2800" dirty="0"/>
              <a:t>Other applications – Pathology, Precision Health, Network Science, Physics, Analysis of simulation visualizations</a:t>
            </a:r>
          </a:p>
          <a:p>
            <a:pPr>
              <a:spcBef>
                <a:spcPts val="400"/>
              </a:spcBef>
            </a:pPr>
            <a:r>
              <a:rPr lang="en-US" sz="3200" dirty="0"/>
              <a:t>Try to keep our system infrastructure up to date and optimized for data-intensive problems (fast disks on nodes)</a:t>
            </a:r>
          </a:p>
        </p:txBody>
      </p:sp>
      <p:sp>
        <p:nvSpPr>
          <p:cNvPr id="4" name="Slide Number Placeholder 3">
            <a:extLst>
              <a:ext uri="{FF2B5EF4-FFF2-40B4-BE49-F238E27FC236}">
                <a16:creationId xmlns:a16="http://schemas.microsoft.com/office/drawing/2014/main" id="{B8CEC192-8304-4125-BE25-A87501E612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CE5E95C4-705B-4FCE-8927-E05C0A3EC2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C0EBFD-5187-4B9A-98E2-70A784B4C50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29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838200" y="365125"/>
            <a:ext cx="10515600" cy="1325563"/>
          </a:xfrm>
          <a:prstGeom prst="rect">
            <a:avLst/>
          </a:prstGeom>
          <a:noFill/>
          <a:ln>
            <a:noFill/>
          </a:ln>
        </p:spPr>
        <p:txBody>
          <a:bodyPr spcFirstLastPara="1" wrap="square" lIns="91433" tIns="45700" rIns="91433" bIns="45700" anchor="ctr" anchorCtr="0">
            <a:noAutofit/>
          </a:bodyPr>
          <a:lstStyle/>
          <a:p>
            <a:pPr>
              <a:buSzPts val="3300"/>
            </a:pPr>
            <a:r>
              <a:rPr lang="en" sz="1467"/>
              <a:t>aa</a:t>
            </a:r>
            <a:endParaRPr sz="1467"/>
          </a:p>
        </p:txBody>
      </p:sp>
      <p:sp>
        <p:nvSpPr>
          <p:cNvPr id="135" name="Google Shape;135;p26"/>
          <p:cNvSpPr txBox="1">
            <a:spLocks noGrp="1"/>
          </p:cNvSpPr>
          <p:nvPr>
            <p:ph type="body" idx="1"/>
          </p:nvPr>
        </p:nvSpPr>
        <p:spPr>
          <a:xfrm>
            <a:off x="838200" y="1825625"/>
            <a:ext cx="10515600" cy="4351339"/>
          </a:xfrm>
          <a:prstGeom prst="rect">
            <a:avLst/>
          </a:prstGeom>
          <a:noFill/>
          <a:ln>
            <a:noFill/>
          </a:ln>
        </p:spPr>
        <p:txBody>
          <a:bodyPr spcFirstLastPara="1" wrap="square" lIns="91433" tIns="45700" rIns="91433" bIns="45700" anchor="t" anchorCtr="0">
            <a:noAutofit/>
          </a:bodyPr>
          <a:lstStyle/>
          <a:p>
            <a:pPr marL="237061" indent="-228594">
              <a:spcBef>
                <a:spcPts val="0"/>
              </a:spcBef>
              <a:buSzPts val="2100"/>
            </a:pPr>
            <a:r>
              <a:rPr lang="en" sz="1467"/>
              <a:t>aa</a:t>
            </a:r>
            <a:endParaRPr sz="1467"/>
          </a:p>
        </p:txBody>
      </p:sp>
      <p:sp>
        <p:nvSpPr>
          <p:cNvPr id="136" name="Google Shape;136;p26"/>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6</a:t>
            </a:fld>
            <a:endParaRPr sz="1467" kern="0"/>
          </a:p>
        </p:txBody>
      </p:sp>
      <p:sp>
        <p:nvSpPr>
          <p:cNvPr id="137" name="Google Shape;137;p26"/>
          <p:cNvSpPr/>
          <p:nvPr/>
        </p:nvSpPr>
        <p:spPr>
          <a:xfrm>
            <a:off x="4160803" y="6428825"/>
            <a:ext cx="7380348" cy="369332"/>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1867" u="sng" kern="0">
                <a:solidFill>
                  <a:srgbClr val="0563C1"/>
                </a:solidFill>
                <a:latin typeface="Calibri"/>
                <a:ea typeface="Calibri"/>
                <a:cs typeface="Calibri"/>
                <a:sym typeface="Calibri"/>
                <a:hlinkClick r:id="rId3"/>
              </a:rPr>
              <a:t>https://www.microsoft.com/en-us/research/event/faculty-summit-2018/</a:t>
            </a:r>
            <a:endParaRPr sz="1867" kern="0">
              <a:solidFill>
                <a:srgbClr val="000000"/>
              </a:solidFill>
              <a:latin typeface="Calibri"/>
              <a:ea typeface="Calibri"/>
              <a:cs typeface="Calibri"/>
              <a:sym typeface="Calibri"/>
            </a:endParaRPr>
          </a:p>
        </p:txBody>
      </p:sp>
      <p:grpSp>
        <p:nvGrpSpPr>
          <p:cNvPr id="138" name="Google Shape;138;p26"/>
          <p:cNvGrpSpPr/>
          <p:nvPr/>
        </p:nvGrpSpPr>
        <p:grpSpPr>
          <a:xfrm>
            <a:off x="158471" y="122238"/>
            <a:ext cx="11763375" cy="6214695"/>
            <a:chOff x="214312" y="295643"/>
            <a:chExt cx="11763375" cy="6214694"/>
          </a:xfrm>
        </p:grpSpPr>
        <p:pic>
          <p:nvPicPr>
            <p:cNvPr id="139" name="Google Shape;139;p26"/>
            <p:cNvPicPr preferRelativeResize="0"/>
            <p:nvPr/>
          </p:nvPicPr>
          <p:blipFill rotWithShape="1">
            <a:blip r:embed="rId4">
              <a:alphaModFix/>
            </a:blip>
            <a:srcRect/>
            <a:stretch/>
          </p:blipFill>
          <p:spPr>
            <a:xfrm>
              <a:off x="214312" y="347662"/>
              <a:ext cx="11763375" cy="6162675"/>
            </a:xfrm>
            <a:prstGeom prst="rect">
              <a:avLst/>
            </a:prstGeom>
            <a:noFill/>
            <a:ln>
              <a:noFill/>
            </a:ln>
          </p:spPr>
        </p:pic>
        <p:sp>
          <p:nvSpPr>
            <p:cNvPr id="140" name="Google Shape;140;p26"/>
            <p:cNvSpPr txBox="1"/>
            <p:nvPr/>
          </p:nvSpPr>
          <p:spPr>
            <a:xfrm>
              <a:off x="214312" y="295643"/>
              <a:ext cx="2482667" cy="523220"/>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 sz="2800" b="1" kern="0" dirty="0">
                  <a:solidFill>
                    <a:srgbClr val="FFFFFF"/>
                  </a:solidFill>
                  <a:latin typeface="Calibri"/>
                  <a:ea typeface="Calibri"/>
                  <a:cs typeface="Calibri"/>
                  <a:sym typeface="Calibri"/>
                </a:rPr>
                <a:t>From Microsoft</a:t>
              </a:r>
              <a:endParaRPr sz="1467" kern="0" dirty="0">
                <a:solidFill>
                  <a:srgbClr val="000000"/>
                </a:solidFill>
                <a:latin typeface="Arial"/>
                <a:cs typeface="Arial"/>
                <a:sym typeface="Arial"/>
              </a:endParaRPr>
            </a:p>
          </p:txBody>
        </p:sp>
      </p:grpSp>
      <p:sp>
        <p:nvSpPr>
          <p:cNvPr id="2" name="Date Placeholder 1">
            <a:extLst>
              <a:ext uri="{FF2B5EF4-FFF2-40B4-BE49-F238E27FC236}">
                <a16:creationId xmlns:a16="http://schemas.microsoft.com/office/drawing/2014/main" id="{AFDD0726-3CC8-4CC9-9F29-B8795CC2328F}"/>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419099" y="220928"/>
            <a:ext cx="11091332" cy="1121305"/>
          </a:xfrm>
          <a:prstGeom prst="rect">
            <a:avLst/>
          </a:prstGeom>
          <a:noFill/>
          <a:ln>
            <a:noFill/>
          </a:ln>
        </p:spPr>
        <p:txBody>
          <a:bodyPr spcFirstLastPara="1" wrap="square" lIns="91433" tIns="45700" rIns="91433" bIns="45700" anchor="ctr" anchorCtr="0">
            <a:noAutofit/>
          </a:bodyPr>
          <a:lstStyle/>
          <a:p>
            <a:pPr>
              <a:buSzPts val="3000"/>
            </a:pPr>
            <a:r>
              <a:rPr lang="en" sz="4000" dirty="0"/>
              <a:t>Overall Global AI and Modeling Supercomputer GAIMSC Architecture</a:t>
            </a:r>
            <a:endParaRPr sz="1467" dirty="0"/>
          </a:p>
        </p:txBody>
      </p:sp>
      <p:sp>
        <p:nvSpPr>
          <p:cNvPr id="154" name="Google Shape;154;p28"/>
          <p:cNvSpPr txBox="1">
            <a:spLocks noGrp="1"/>
          </p:cNvSpPr>
          <p:nvPr>
            <p:ph type="body" idx="1"/>
          </p:nvPr>
        </p:nvSpPr>
        <p:spPr>
          <a:xfrm>
            <a:off x="0" y="1563168"/>
            <a:ext cx="11929600" cy="5104800"/>
          </a:xfrm>
          <a:prstGeom prst="rect">
            <a:avLst/>
          </a:prstGeom>
          <a:noFill/>
          <a:ln>
            <a:noFill/>
          </a:ln>
        </p:spPr>
        <p:txBody>
          <a:bodyPr spcFirstLastPara="1" wrap="square" lIns="91433" tIns="45700" rIns="91433" bIns="45700" anchor="t" anchorCtr="0">
            <a:noAutofit/>
          </a:bodyPr>
          <a:lstStyle/>
          <a:p>
            <a:pPr marL="237061" indent="-220128">
              <a:spcBef>
                <a:spcPts val="0"/>
              </a:spcBef>
              <a:buSzPts val="2000"/>
            </a:pPr>
            <a:r>
              <a:rPr lang="en" sz="2667" dirty="0"/>
              <a:t>There is only a cloud at the logical center but it’s physically distributed and owned by a few major players</a:t>
            </a:r>
            <a:endParaRPr sz="2667" dirty="0"/>
          </a:p>
          <a:p>
            <a:pPr marL="237061" indent="-220128">
              <a:buSzPts val="2000"/>
            </a:pPr>
            <a:r>
              <a:rPr lang="en" sz="2667" dirty="0"/>
              <a:t>There is a very distributed set of devices surrounded by local Fog computing; this forms the logically and physically distribute edge</a:t>
            </a:r>
            <a:endParaRPr sz="2667" dirty="0"/>
          </a:p>
          <a:p>
            <a:pPr marL="237061" indent="-220128">
              <a:buSzPts val="2000"/>
            </a:pPr>
            <a:r>
              <a:rPr lang="en" sz="2667" dirty="0"/>
              <a:t>The edge is structured and largely data</a:t>
            </a:r>
            <a:endParaRPr sz="2667" dirty="0"/>
          </a:p>
          <a:p>
            <a:pPr marL="694249" lvl="1" indent="-253994">
              <a:buSzPts val="2000"/>
            </a:pPr>
            <a:r>
              <a:rPr lang="en" sz="2667" dirty="0"/>
              <a:t>These are two differences from the Grid of the past</a:t>
            </a:r>
            <a:endParaRPr sz="2667" dirty="0"/>
          </a:p>
          <a:p>
            <a:pPr marL="694249" lvl="1" indent="-253994">
              <a:buSzPts val="2000"/>
            </a:pPr>
            <a:r>
              <a:rPr lang="en" sz="2667" dirty="0"/>
              <a:t>e.g. self driving car will have its own fog and will not share fog with truck that it is about to collide with</a:t>
            </a:r>
            <a:endParaRPr sz="2667" dirty="0"/>
          </a:p>
          <a:p>
            <a:pPr marL="237061" indent="-220128">
              <a:buSzPts val="2000"/>
            </a:pPr>
            <a:r>
              <a:rPr lang="en" sz="2667" dirty="0"/>
              <a:t>The cloud and edge will both be very heterogeneous with varying accelerators, memory size and disk structure.</a:t>
            </a:r>
          </a:p>
          <a:p>
            <a:pPr marL="237061" indent="-220128">
              <a:buSzPts val="2000"/>
            </a:pPr>
            <a:r>
              <a:rPr lang="en" sz="2667" b="1" dirty="0"/>
              <a:t>What is software model for GAIMSC</a:t>
            </a:r>
            <a:r>
              <a:rPr lang="en" sz="2667" dirty="0"/>
              <a:t>?</a:t>
            </a:r>
            <a:endParaRPr sz="2667" dirty="0"/>
          </a:p>
        </p:txBody>
      </p:sp>
      <p:sp>
        <p:nvSpPr>
          <p:cNvPr id="155" name="Google Shape;155;p28"/>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7</a:t>
            </a:fld>
            <a:endParaRPr sz="1467" kern="0"/>
          </a:p>
        </p:txBody>
      </p:sp>
      <p:sp>
        <p:nvSpPr>
          <p:cNvPr id="2" name="Date Placeholder 1">
            <a:extLst>
              <a:ext uri="{FF2B5EF4-FFF2-40B4-BE49-F238E27FC236}">
                <a16:creationId xmlns:a16="http://schemas.microsoft.com/office/drawing/2014/main" id="{5583AE7F-C13D-4F4D-8741-19808C9EDCAE}"/>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58977" y="62110"/>
            <a:ext cx="11345708" cy="853333"/>
          </a:xfrm>
          <a:prstGeom prst="rect">
            <a:avLst/>
          </a:prstGeom>
          <a:noFill/>
          <a:ln>
            <a:noFill/>
          </a:ln>
        </p:spPr>
        <p:txBody>
          <a:bodyPr spcFirstLastPara="1" wrap="square" lIns="91433" tIns="45700" rIns="91433" bIns="45700" anchor="ctr" anchorCtr="0">
            <a:noAutofit/>
          </a:bodyPr>
          <a:lstStyle/>
          <a:p>
            <a:pPr algn="ctr">
              <a:buSzPts val="3000"/>
            </a:pPr>
            <a:r>
              <a:rPr lang="en" sz="4000"/>
              <a:t>Collaborating on the </a:t>
            </a:r>
            <a:br>
              <a:rPr lang="en" sz="4000"/>
            </a:br>
            <a:r>
              <a:rPr lang="en" sz="4000"/>
              <a:t>Global AI and Modeling Supercomputer GAIMSC </a:t>
            </a:r>
            <a:endParaRPr sz="1467"/>
          </a:p>
        </p:txBody>
      </p:sp>
      <p:sp>
        <p:nvSpPr>
          <p:cNvPr id="184" name="Google Shape;184;p31"/>
          <p:cNvSpPr txBox="1">
            <a:spLocks noGrp="1"/>
          </p:cNvSpPr>
          <p:nvPr>
            <p:ph type="body" idx="1"/>
          </p:nvPr>
        </p:nvSpPr>
        <p:spPr>
          <a:xfrm>
            <a:off x="0" y="976533"/>
            <a:ext cx="12192000" cy="5584800"/>
          </a:xfrm>
          <a:prstGeom prst="rect">
            <a:avLst/>
          </a:prstGeom>
          <a:noFill/>
          <a:ln>
            <a:noFill/>
          </a:ln>
        </p:spPr>
        <p:txBody>
          <a:bodyPr spcFirstLastPara="1" wrap="square" lIns="91433" tIns="45700" rIns="91433" bIns="45700" anchor="t" anchorCtr="0">
            <a:noAutofit/>
          </a:bodyPr>
          <a:lstStyle/>
          <a:p>
            <a:pPr marL="237061" indent="-228594">
              <a:lnSpc>
                <a:spcPct val="100000"/>
              </a:lnSpc>
              <a:spcBef>
                <a:spcPts val="0"/>
              </a:spcBef>
              <a:buSzPts val="1900"/>
            </a:pPr>
            <a:r>
              <a:rPr lang="en" sz="2533" dirty="0"/>
              <a:t>Microsoft says:</a:t>
            </a:r>
            <a:br>
              <a:rPr lang="en" sz="2533" dirty="0"/>
            </a:br>
            <a:br>
              <a:rPr lang="en" sz="2533" dirty="0"/>
            </a:br>
            <a:br>
              <a:rPr lang="en" sz="2533" dirty="0"/>
            </a:br>
            <a:br>
              <a:rPr lang="en" sz="2533" dirty="0"/>
            </a:br>
            <a:endParaRPr sz="2533" dirty="0"/>
          </a:p>
          <a:p>
            <a:pPr marL="237061" indent="-228594">
              <a:buSzPts val="1900"/>
            </a:pPr>
            <a:r>
              <a:rPr lang="en" sz="2533" dirty="0"/>
              <a:t>We can only “play together” and link functionalities from Google, Amazon, Facebook, Microsoft, Academia if we have open API’s and open code to customize</a:t>
            </a:r>
            <a:endParaRPr sz="1467" dirty="0"/>
          </a:p>
          <a:p>
            <a:pPr marL="694249" lvl="1" indent="-245527">
              <a:buSzPts val="1700"/>
            </a:pPr>
            <a:r>
              <a:rPr lang="en" sz="2267" b="1" dirty="0"/>
              <a:t>We must collaborate</a:t>
            </a:r>
            <a:endParaRPr sz="1467" dirty="0"/>
          </a:p>
          <a:p>
            <a:pPr marL="237061" indent="-228594">
              <a:buClr>
                <a:srgbClr val="FF0000"/>
              </a:buClr>
              <a:buSzPts val="1900"/>
            </a:pPr>
            <a:r>
              <a:rPr lang="en" sz="2533" b="1" dirty="0">
                <a:solidFill>
                  <a:srgbClr val="FF0000"/>
                </a:solidFill>
              </a:rPr>
              <a:t>Open source Apache software</a:t>
            </a:r>
            <a:endParaRPr sz="1467" dirty="0"/>
          </a:p>
          <a:p>
            <a:pPr marL="237061" indent="-228594">
              <a:buSzPts val="1900"/>
            </a:pPr>
            <a:r>
              <a:rPr lang="en" sz="2533" dirty="0"/>
              <a:t>Academia needs to use and define their own Apache projects</a:t>
            </a:r>
            <a:endParaRPr sz="1467" dirty="0"/>
          </a:p>
          <a:p>
            <a:pPr marL="237061" indent="-228594">
              <a:buSzPts val="1900"/>
            </a:pPr>
            <a:r>
              <a:rPr lang="en" sz="2533" dirty="0"/>
              <a:t>We want to use AI and modeling supercomputer for AI-Driven </a:t>
            </a:r>
            <a:r>
              <a:rPr lang="en-US" sz="2533" dirty="0"/>
              <a:t>engineering and </a:t>
            </a:r>
            <a:r>
              <a:rPr lang="en" sz="2533" dirty="0"/>
              <a:t>science studying the early universe and the Higgs boson and not just producing annoying advertisements (goal of most elite CS researchers)</a:t>
            </a:r>
            <a:endParaRPr sz="1467" dirty="0"/>
          </a:p>
        </p:txBody>
      </p:sp>
      <p:pic>
        <p:nvPicPr>
          <p:cNvPr id="185" name="Google Shape;185;p31"/>
          <p:cNvPicPr preferRelativeResize="0"/>
          <p:nvPr/>
        </p:nvPicPr>
        <p:blipFill rotWithShape="1">
          <a:blip r:embed="rId3">
            <a:alphaModFix/>
          </a:blip>
          <a:srcRect/>
          <a:stretch/>
        </p:blipFill>
        <p:spPr>
          <a:xfrm>
            <a:off x="3460234" y="1098314"/>
            <a:ext cx="5620593" cy="1917393"/>
          </a:xfrm>
          <a:prstGeom prst="rect">
            <a:avLst/>
          </a:prstGeom>
          <a:noFill/>
          <a:ln>
            <a:noFill/>
          </a:ln>
        </p:spPr>
      </p:pic>
      <p:sp>
        <p:nvSpPr>
          <p:cNvPr id="186" name="Google Shape;186;p31"/>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8</a:t>
            </a:fld>
            <a:endParaRPr sz="1467" kern="0"/>
          </a:p>
        </p:txBody>
      </p:sp>
      <p:sp>
        <p:nvSpPr>
          <p:cNvPr id="2" name="Date Placeholder 1">
            <a:extLst>
              <a:ext uri="{FF2B5EF4-FFF2-40B4-BE49-F238E27FC236}">
                <a16:creationId xmlns:a16="http://schemas.microsoft.com/office/drawing/2014/main" id="{BF67239A-6F33-4B4A-97F3-7132C5502C4A}"/>
              </a:ext>
            </a:extLst>
          </p:cNvPr>
          <p:cNvSpPr>
            <a:spLocks noGrp="1"/>
          </p:cNvSpPr>
          <p:nvPr>
            <p:ph type="dt" idx="10"/>
          </p:nvPr>
        </p:nvSpPr>
        <p:spPr/>
        <p:txBody>
          <a:bodyPr/>
          <a:lstStyle/>
          <a:p>
            <a:pPr defTabSz="1219170">
              <a:buClr>
                <a:srgbClr val="000000"/>
              </a:buClr>
            </a:pPr>
            <a:r>
              <a:rPr lang="en-US" kern="0"/>
              <a:t>2/13/2019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838200" y="1"/>
            <a:ext cx="10515600" cy="831272"/>
          </a:xfrm>
          <a:prstGeom prst="rect">
            <a:avLst/>
          </a:prstGeom>
          <a:noFill/>
          <a:ln>
            <a:noFill/>
          </a:ln>
        </p:spPr>
        <p:txBody>
          <a:bodyPr spcFirstLastPara="1" wrap="square" lIns="91433" tIns="45700" rIns="91433" bIns="45700" anchor="ctr" anchorCtr="0">
            <a:noAutofit/>
          </a:bodyPr>
          <a:lstStyle/>
          <a:p>
            <a:pPr>
              <a:buSzPts val="3300"/>
            </a:pPr>
            <a:r>
              <a:rPr lang="en" sz="4800"/>
              <a:t>Systems Challenges for GAIMSC</a:t>
            </a:r>
            <a:endParaRPr sz="4800"/>
          </a:p>
        </p:txBody>
      </p:sp>
      <p:sp>
        <p:nvSpPr>
          <p:cNvPr id="200" name="Google Shape;200;p33"/>
          <p:cNvSpPr txBox="1">
            <a:spLocks noGrp="1"/>
          </p:cNvSpPr>
          <p:nvPr>
            <p:ph type="body" idx="1"/>
          </p:nvPr>
        </p:nvSpPr>
        <p:spPr>
          <a:xfrm>
            <a:off x="0" y="732633"/>
            <a:ext cx="12086800" cy="6125367"/>
          </a:xfrm>
          <a:prstGeom prst="rect">
            <a:avLst/>
          </a:prstGeom>
          <a:noFill/>
          <a:ln>
            <a:noFill/>
          </a:ln>
        </p:spPr>
        <p:txBody>
          <a:bodyPr spcFirstLastPara="1" wrap="square" lIns="91433" tIns="45700" rIns="91433" bIns="45700" anchor="t" anchorCtr="0">
            <a:noAutofit/>
          </a:bodyPr>
          <a:lstStyle/>
          <a:p>
            <a:pPr marL="237061" indent="-186262">
              <a:lnSpc>
                <a:spcPct val="100000"/>
              </a:lnSpc>
              <a:spcBef>
                <a:spcPts val="0"/>
              </a:spcBef>
            </a:pPr>
            <a:r>
              <a:rPr lang="en" sz="2133" dirty="0">
                <a:latin typeface="Arial"/>
                <a:ea typeface="Arial"/>
                <a:cs typeface="Arial"/>
                <a:sym typeface="Arial"/>
              </a:rPr>
              <a:t>Architecture of the Global AI and Modeling Supercomputer GAIMSC must reflect</a:t>
            </a:r>
            <a:endParaRPr sz="1867" dirty="0">
              <a:latin typeface="Arial"/>
              <a:ea typeface="Arial"/>
              <a:cs typeface="Arial"/>
              <a:sym typeface="Arial"/>
            </a:endParaRPr>
          </a:p>
          <a:p>
            <a:pPr marL="694249" lvl="1" indent="-220128">
              <a:lnSpc>
                <a:spcPct val="100000"/>
              </a:lnSpc>
              <a:spcBef>
                <a:spcPts val="0"/>
              </a:spcBef>
            </a:pPr>
            <a:r>
              <a:rPr lang="en" sz="1867" dirty="0">
                <a:latin typeface="Arial"/>
                <a:ea typeface="Arial"/>
                <a:cs typeface="Arial"/>
                <a:sym typeface="Arial"/>
              </a:rPr>
              <a:t>Global captures the need to mashup services from many different sources; </a:t>
            </a:r>
            <a:endParaRPr sz="1867" dirty="0">
              <a:latin typeface="Arial"/>
              <a:ea typeface="Arial"/>
              <a:cs typeface="Arial"/>
              <a:sym typeface="Arial"/>
            </a:endParaRPr>
          </a:p>
          <a:p>
            <a:pPr marL="694249" lvl="1" indent="-220128">
              <a:lnSpc>
                <a:spcPct val="100000"/>
              </a:lnSpc>
              <a:spcBef>
                <a:spcPts val="0"/>
              </a:spcBef>
            </a:pPr>
            <a:r>
              <a:rPr lang="en" sz="1867" dirty="0">
                <a:latin typeface="Arial"/>
                <a:ea typeface="Arial"/>
                <a:cs typeface="Arial"/>
                <a:sym typeface="Arial"/>
              </a:rPr>
              <a:t>AI captures the incredible progress in machine learning (ML); </a:t>
            </a:r>
            <a:endParaRPr sz="1867" dirty="0">
              <a:latin typeface="Arial"/>
              <a:ea typeface="Arial"/>
              <a:cs typeface="Arial"/>
              <a:sym typeface="Arial"/>
            </a:endParaRPr>
          </a:p>
          <a:p>
            <a:pPr marL="694249" lvl="1" indent="-220128">
              <a:lnSpc>
                <a:spcPct val="100000"/>
              </a:lnSpc>
              <a:spcBef>
                <a:spcPts val="0"/>
              </a:spcBef>
            </a:pPr>
            <a:r>
              <a:rPr lang="en" sz="1867" dirty="0">
                <a:latin typeface="Arial"/>
                <a:ea typeface="Arial"/>
                <a:cs typeface="Arial"/>
                <a:sym typeface="Arial"/>
              </a:rPr>
              <a:t>Modeling captures both traditional large-scale simulations and the models and digital twins needed for data interpretation; </a:t>
            </a:r>
            <a:endParaRPr sz="1867" dirty="0">
              <a:latin typeface="Arial"/>
              <a:ea typeface="Arial"/>
              <a:cs typeface="Arial"/>
              <a:sym typeface="Arial"/>
            </a:endParaRPr>
          </a:p>
          <a:p>
            <a:pPr marL="694249" lvl="1" indent="-220128">
              <a:lnSpc>
                <a:spcPct val="100000"/>
              </a:lnSpc>
              <a:spcBef>
                <a:spcPts val="0"/>
              </a:spcBef>
            </a:pPr>
            <a:r>
              <a:rPr lang="en" sz="1867" dirty="0">
                <a:latin typeface="Arial"/>
                <a:ea typeface="Arial"/>
                <a:cs typeface="Arial"/>
                <a:sym typeface="Arial"/>
              </a:rPr>
              <a:t>Supercomputer captures that everything is huge and needs to be done quickly and often in real time for streaming applications. </a:t>
            </a:r>
            <a:endParaRPr sz="1867" dirty="0">
              <a:latin typeface="Arial"/>
              <a:ea typeface="Arial"/>
              <a:cs typeface="Arial"/>
              <a:sym typeface="Arial"/>
            </a:endParaRPr>
          </a:p>
          <a:p>
            <a:pPr marL="237061" indent="-186262">
              <a:lnSpc>
                <a:spcPct val="100000"/>
              </a:lnSpc>
              <a:spcBef>
                <a:spcPts val="0"/>
              </a:spcBef>
            </a:pPr>
            <a:r>
              <a:rPr lang="en" sz="2133" dirty="0">
                <a:latin typeface="Arial"/>
                <a:ea typeface="Arial"/>
                <a:cs typeface="Arial"/>
                <a:sym typeface="Arial"/>
              </a:rPr>
              <a:t>The GAIMSC includes an intelligent HPC cloud linked via an intelligent HPC Fog to an intelligent HPC edge. We consider this distributed environment as a set of computational and data-intensive nuggets swimming in an intelligent aether. </a:t>
            </a:r>
            <a:endParaRPr sz="1867" dirty="0">
              <a:latin typeface="Arial"/>
              <a:ea typeface="Arial"/>
              <a:cs typeface="Arial"/>
              <a:sym typeface="Arial"/>
            </a:endParaRPr>
          </a:p>
          <a:p>
            <a:pPr marL="694249" lvl="1" indent="-220128">
              <a:lnSpc>
                <a:spcPct val="100000"/>
              </a:lnSpc>
              <a:spcBef>
                <a:spcPts val="0"/>
              </a:spcBef>
            </a:pPr>
            <a:r>
              <a:rPr lang="en" sz="1867" dirty="0">
                <a:latin typeface="Arial"/>
                <a:ea typeface="Arial"/>
                <a:cs typeface="Arial"/>
                <a:sym typeface="Arial"/>
              </a:rPr>
              <a:t>We will use a </a:t>
            </a:r>
            <a:r>
              <a:rPr lang="en" sz="1867" b="1" dirty="0">
                <a:solidFill>
                  <a:srgbClr val="FF0000"/>
                </a:solidFill>
                <a:latin typeface="Arial"/>
                <a:ea typeface="Arial"/>
                <a:cs typeface="Arial"/>
                <a:sym typeface="Arial"/>
              </a:rPr>
              <a:t>dataflow graph </a:t>
            </a:r>
            <a:r>
              <a:rPr lang="en" sz="1867" dirty="0">
                <a:latin typeface="Arial"/>
                <a:ea typeface="Arial"/>
                <a:cs typeface="Arial"/>
                <a:sym typeface="Arial"/>
              </a:rPr>
              <a:t>to define a </a:t>
            </a:r>
            <a:r>
              <a:rPr lang="en-US" sz="1867" dirty="0">
                <a:latin typeface="Arial"/>
                <a:ea typeface="Arial"/>
                <a:cs typeface="Arial"/>
                <a:sym typeface="Arial"/>
              </a:rPr>
              <a:t>structure</a:t>
            </a:r>
            <a:r>
              <a:rPr lang="en" sz="1867" dirty="0">
                <a:latin typeface="Arial"/>
                <a:ea typeface="Arial"/>
                <a:cs typeface="Arial"/>
                <a:sym typeface="Arial"/>
              </a:rPr>
              <a:t> in the aether</a:t>
            </a:r>
            <a:endParaRPr sz="1867" dirty="0">
              <a:latin typeface="Arial"/>
              <a:ea typeface="Arial"/>
              <a:cs typeface="Arial"/>
              <a:sym typeface="Arial"/>
            </a:endParaRPr>
          </a:p>
          <a:p>
            <a:pPr marL="237061" indent="-186262">
              <a:lnSpc>
                <a:spcPct val="100000"/>
              </a:lnSpc>
              <a:spcBef>
                <a:spcPts val="0"/>
              </a:spcBef>
            </a:pPr>
            <a:r>
              <a:rPr lang="en" sz="2133" dirty="0">
                <a:latin typeface="Arial"/>
                <a:ea typeface="Arial"/>
                <a:cs typeface="Arial"/>
                <a:sym typeface="Arial"/>
              </a:rPr>
              <a:t>GAIMSC requires parallel computing to achieve high performance on large ML and simulation nuggets and distributed system technology to build the aether and support the distributed but connected nuggets</a:t>
            </a:r>
            <a:r>
              <a:rPr lang="en" sz="1867" dirty="0">
                <a:latin typeface="Arial"/>
                <a:ea typeface="Arial"/>
                <a:cs typeface="Arial"/>
                <a:sym typeface="Arial"/>
              </a:rPr>
              <a:t>. </a:t>
            </a:r>
            <a:endParaRPr sz="1867" dirty="0">
              <a:latin typeface="Arial"/>
              <a:ea typeface="Arial"/>
              <a:cs typeface="Arial"/>
              <a:sym typeface="Arial"/>
            </a:endParaRPr>
          </a:p>
          <a:p>
            <a:pPr marL="237061" indent="-203195">
              <a:lnSpc>
                <a:spcPct val="100000"/>
              </a:lnSpc>
              <a:spcBef>
                <a:spcPts val="0"/>
              </a:spcBef>
              <a:buSzPts val="1600"/>
            </a:pPr>
            <a:r>
              <a:rPr lang="en" sz="2133" dirty="0">
                <a:latin typeface="Arial"/>
                <a:ea typeface="Arial"/>
                <a:cs typeface="Arial"/>
                <a:sym typeface="Arial"/>
              </a:rPr>
              <a:t>In the latter respect, the intelligent aether mimics a grid but it is a data grid where there are computations but typically those associated with data (often from edge devices). </a:t>
            </a:r>
            <a:endParaRPr sz="2133" dirty="0">
              <a:latin typeface="Arial"/>
              <a:ea typeface="Arial"/>
              <a:cs typeface="Arial"/>
              <a:sym typeface="Arial"/>
            </a:endParaRPr>
          </a:p>
          <a:p>
            <a:pPr marL="694249" lvl="1" indent="-220128">
              <a:lnSpc>
                <a:spcPct val="100000"/>
              </a:lnSpc>
              <a:spcBef>
                <a:spcPts val="0"/>
              </a:spcBef>
            </a:pPr>
            <a:r>
              <a:rPr lang="en" sz="1867" dirty="0">
                <a:latin typeface="Arial"/>
                <a:ea typeface="Arial"/>
                <a:cs typeface="Arial"/>
                <a:sym typeface="Arial"/>
              </a:rPr>
              <a:t>So unlike the distributed simulation supercomputer that was often studied in previous grids, GAIMSC is a supercomputer aimed at very different data intensive AI-enriched problems.</a:t>
            </a:r>
            <a:endParaRPr sz="1867" dirty="0">
              <a:latin typeface="Arial"/>
              <a:ea typeface="Arial"/>
              <a:cs typeface="Arial"/>
              <a:sym typeface="Arial"/>
            </a:endParaRPr>
          </a:p>
        </p:txBody>
      </p:sp>
      <p:sp>
        <p:nvSpPr>
          <p:cNvPr id="201" name="Google Shape;201;p33"/>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r>
              <a:rPr lang="en-US" sz="1467" kern="0"/>
              <a:t>2/13/2019</a:t>
            </a:r>
            <a:endParaRPr sz="1467" kern="0"/>
          </a:p>
        </p:txBody>
      </p:sp>
      <p:sp>
        <p:nvSpPr>
          <p:cNvPr id="202" name="Google Shape;202;p33"/>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pPr defTabSz="1219170">
              <a:buClr>
                <a:srgbClr val="000000"/>
              </a:buClr>
            </a:pPr>
            <a:fld id="{00000000-1234-1234-1234-123412341234}" type="slidenum">
              <a:rPr lang="en" sz="1467" kern="0"/>
              <a:pPr defTabSz="1219170">
                <a:buClr>
                  <a:srgbClr val="000000"/>
                </a:buClr>
              </a:pPr>
              <a:t>9</a:t>
            </a:fld>
            <a:endParaRPr sz="1467" kern="0"/>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14904</TotalTime>
  <Words>4090</Words>
  <Application>Microsoft Office PowerPoint</Application>
  <PresentationFormat>Widescreen</PresentationFormat>
  <Paragraphs>679</Paragraphs>
  <Slides>50</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Arial Black</vt:lpstr>
      <vt:lpstr>Calibri</vt:lpstr>
      <vt:lpstr>Montserrat</vt:lpstr>
      <vt:lpstr>Proxima Nova</vt:lpstr>
      <vt:lpstr>2_Office Theme</vt:lpstr>
      <vt:lpstr>3_Office Theme</vt:lpstr>
      <vt:lpstr>Research in Digital Science Center</vt:lpstr>
      <vt:lpstr>Digital Science Center/ISE Infrastructure</vt:lpstr>
      <vt:lpstr>Digital Science Center Research Activities</vt:lpstr>
      <vt:lpstr> Overall Global AI and Modeling Supercomputer GAIMSC</vt:lpstr>
      <vt:lpstr>aa</vt:lpstr>
      <vt:lpstr>aa</vt:lpstr>
      <vt:lpstr>Overall Global AI and Modeling Supercomputer GAIMSC Architecture</vt:lpstr>
      <vt:lpstr>Collaborating on the  Global AI and Modeling Supercomputer GAIMSC </vt:lpstr>
      <vt:lpstr>Systems Challenges for GAIMSC</vt:lpstr>
      <vt:lpstr>Integration of Data and Model functions with ML wrappers in GAIMSC</vt:lpstr>
      <vt:lpstr>PowerPoint Presentation</vt:lpstr>
      <vt:lpstr>Implementing the GAIMSC</vt:lpstr>
      <vt:lpstr> Application Requirements</vt:lpstr>
      <vt:lpstr>Distinctive Features of Applications</vt:lpstr>
      <vt:lpstr>Big Data and Simulation Difficulty in Parallelism Size of Synchronization constraints</vt:lpstr>
      <vt:lpstr> Comparing Spark, Flink and MPI</vt:lpstr>
      <vt:lpstr>Machine Learning with MPI, Spark and Flink</vt:lpstr>
      <vt:lpstr>Multidimensional Scaling: 3 Nested Parallel Sections</vt:lpstr>
      <vt:lpstr>PowerPoint Presentation</vt:lpstr>
      <vt:lpstr> Linking Machine Learning and HPC</vt:lpstr>
      <vt:lpstr>MLforHPC and HPCforML</vt:lpstr>
      <vt:lpstr>MLAutotuned HPC. Machine Learning for Parameter Auto-tuning in Molecular Dynamics Simulations: Efficient Dynamics of Ions near Polarizable Nanoparticles</vt:lpstr>
      <vt:lpstr>MLaroundHPC: Machine learning for performance enhancement with Surrogates of molecular dynamics simulations</vt:lpstr>
      <vt:lpstr>Speedup of MLaroundHPC</vt:lpstr>
      <vt:lpstr> Programming Environment for Global AI and Modeling Supercomputer GAIMSC  HPCforML and MLforHPC</vt:lpstr>
      <vt:lpstr>Ways of adding High Performance to  Global AI (and Modeling) Supercomputer</vt:lpstr>
      <vt:lpstr>Integrating HPC and Apache Programming Environments</vt:lpstr>
      <vt:lpstr>Twister2 Highlights I</vt:lpstr>
      <vt:lpstr>Twister2 Highlights II</vt:lpstr>
      <vt:lpstr>Twister2 Highlights III </vt:lpstr>
      <vt:lpstr>Twister2 Logistics</vt:lpstr>
      <vt:lpstr>Twister2 Team</vt:lpstr>
      <vt:lpstr>Big Data APIs</vt:lpstr>
      <vt:lpstr>GAIMSC Programming Environment Components I</vt:lpstr>
      <vt:lpstr>GAIMSC Programming Environment Components II</vt:lpstr>
      <vt:lpstr>Execution as a Graph for Data Analytics</vt:lpstr>
      <vt:lpstr>HPC APIs</vt:lpstr>
      <vt:lpstr>Twister2 Features by Level of Effort</vt:lpstr>
      <vt:lpstr>Twister2 Implementation by Language</vt:lpstr>
      <vt:lpstr>Runtime Components</vt:lpstr>
      <vt:lpstr>Twister2 APIs in Detail</vt:lpstr>
      <vt:lpstr>Twister2 API Levels</vt:lpstr>
      <vt:lpstr> Features of Twister2:  HPCforML (Harp, SPIDAL) DFW Communication Twister:Net Dataflow in Twister2</vt:lpstr>
      <vt:lpstr>Qiu/Fox Core SPIDAL Parallel HPC Library with Collective Used</vt:lpstr>
      <vt:lpstr>Run time software for Harp</vt:lpstr>
      <vt:lpstr>      Harp v. Spark                   Harp v. Torch            Harp v. MPI </vt:lpstr>
      <vt:lpstr>Twister2 Dataflow Communications</vt:lpstr>
      <vt:lpstr>Twister:Net and Apache Heron and Spark</vt:lpstr>
      <vt:lpstr>Results</vt:lpstr>
      <vt:lpstr>Summary of Research in Digital Science Center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265</cp:revision>
  <dcterms:created xsi:type="dcterms:W3CDTF">2017-06-12T19:54:34Z</dcterms:created>
  <dcterms:modified xsi:type="dcterms:W3CDTF">2019-04-18T19:29:56Z</dcterms:modified>
</cp:coreProperties>
</file>