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</p:sldMasterIdLst>
  <p:notesMasterIdLst>
    <p:notesMasterId r:id="rId16"/>
  </p:notesMasterIdLst>
  <p:sldIdLst>
    <p:sldId id="338" r:id="rId4"/>
    <p:sldId id="567" r:id="rId5"/>
    <p:sldId id="564" r:id="rId6"/>
    <p:sldId id="407" r:id="rId7"/>
    <p:sldId id="406" r:id="rId8"/>
    <p:sldId id="409" r:id="rId9"/>
    <p:sldId id="566" r:id="rId10"/>
    <p:sldId id="843" r:id="rId11"/>
    <p:sldId id="568" r:id="rId12"/>
    <p:sldId id="478" r:id="rId13"/>
    <p:sldId id="410" r:id="rId14"/>
    <p:sldId id="44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7" autoAdjust="0"/>
    <p:restoredTop sz="94586" autoAdjust="0"/>
  </p:normalViewPr>
  <p:slideViewPr>
    <p:cSldViewPr snapToGrid="0">
      <p:cViewPr varScale="1">
        <p:scale>
          <a:sx n="79" d="100"/>
          <a:sy n="79" d="100"/>
        </p:scale>
        <p:origin x="84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E6778-B450-423B-B7B7-BF6DF9015041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FAF46-25CC-458C-9F6F-FEB9EF0EF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6B59-ACCC-4766-A436-8F527E1498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82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41F2-121C-4A63-838F-4BCBAEA2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26E20-DCD3-4EB5-B3D4-BF43B41DE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865F9-987F-4FD5-9378-FDFC6C12F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C2293-93E7-40C6-B41B-C5017AD1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55AC7-F444-4845-AB69-D6AA476E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0D20-CF42-45BF-AD7E-AF54B6BA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3F6EE-92E3-472A-B416-6BA9B3FED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5B05F-C9AF-4002-8471-C5C1E154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C6BEF-0806-400A-9792-FE24C614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7B535-91DB-4F68-88C0-1BB400A7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57D1E-D8F8-4092-83B6-47C68C6D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8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8F1E-DA3F-404A-A67D-085A94B3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EAAC1-2567-45EC-B949-3FCF13BA9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FA86E-FE3F-4BE8-9D6B-0935904B2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4CA129-F38A-47B3-BD96-009F10E65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52AE9-C4EF-49B4-AF5D-718B6FFC5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4F189-7BF0-420A-A321-1023483E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99236-D21C-4420-AFB1-FD6D9080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7483F6-19F8-43FD-BBEF-81218F33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2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6B5B-8F7D-468B-BAAE-4B3B2FB6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AE89E6-6071-484E-8F78-883A7B1BE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B8A3E-79B3-4B12-B346-817AFD53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29EF3-4C32-49CE-BEE3-F2C62242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1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C11519-E300-4C04-A31A-82D647431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08835-1F30-405C-9342-C9D79625B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E8A75-FE96-4AC9-9495-537C164A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1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F694-541C-4C00-AEAD-68E4C83B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BD32-A717-4A0C-9E84-7AD6196CD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DD95A-2D4A-481A-9E76-AA3B6AF47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EDC9E-073D-46F7-806D-CBCC7561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CE5A3-5C4E-40D7-B626-B03015F4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DFF86-D03D-49AB-AB25-FCC963D5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9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D944-AB27-4846-A93B-54C1C1324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B811C-9146-4FA1-9DF6-46BF06DEA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7A12A-EE8C-455D-BD2A-88940E8FA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3A972-BF5B-478B-9D71-E26966E8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B17A6-8F2A-477A-B0B6-650450A15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E8814-308F-46AB-A248-95115467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27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C7332-C68C-46E9-B86F-C02C1381C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4BE8C-82FD-40CD-B9E6-8BD196EF8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3B5EF-9798-480C-B182-F0C1E3D13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B3BEE-2294-4B05-91CB-CF13525B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8D1B-F01F-4A6B-A0B9-B348A335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58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CE215-D30E-49DE-9125-B82B56CEA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8EC5A-C97E-470C-B72B-12870CEAC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A59F8-09D1-4C4C-80DC-7B59C3555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ED470-76F8-4F9C-8D20-0FE0CD29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7EC6C-C831-4740-A522-DB8E0457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91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E0681-A260-457F-A39E-7A3EA8749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212B37D4-40DD-4274-A6A2-ACF8C18F4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3" y="6356349"/>
            <a:ext cx="1364935" cy="365125"/>
          </a:xfrm>
          <a:prstGeom prst="rect">
            <a:avLst/>
          </a:prstGeom>
        </p:spPr>
        <p:txBody>
          <a:bodyPr/>
          <a:lstStyle/>
          <a:p>
            <a:fld id="{B33803FA-D678-4BE0-99AB-2FEAB9810B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688705D-7DDA-4F35-B6D7-1C012CE7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6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085A3-C1D9-48F8-95AD-F1BFDFC26E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9163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869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47036-F792-473C-A103-9B0E762E2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99BAADAF-1EB7-485C-9A36-F76ED646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3" y="6356349"/>
            <a:ext cx="1316297" cy="365125"/>
          </a:xfrm>
          <a:prstGeom prst="rect">
            <a:avLst/>
          </a:prstGeom>
        </p:spPr>
        <p:txBody>
          <a:bodyPr/>
          <a:lstStyle/>
          <a:p>
            <a:fld id="{67805F6E-084A-44A1-B7A9-9E36AFB15C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E155DCD6-826B-4502-AE78-BF7E1DD1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06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DEF5C-85F5-4775-9366-191A42E18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3121B1A-466D-46F2-8EE2-A65E8209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3" y="6356349"/>
            <a:ext cx="1345480" cy="365125"/>
          </a:xfrm>
          <a:prstGeom prst="rect">
            <a:avLst/>
          </a:prstGeom>
        </p:spPr>
        <p:txBody>
          <a:bodyPr/>
          <a:lstStyle/>
          <a:p>
            <a:fld id="{C10325C3-8E71-4BE2-B226-3EF1E82299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ADDF30C4-625F-4FFC-82FC-CBB51ABA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39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18DEA-C096-4B44-BD52-C9BA200FE1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8CD8579A-96E7-4425-9FCA-53BFD1D9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2" y="6356349"/>
            <a:ext cx="1374663" cy="365125"/>
          </a:xfrm>
          <a:prstGeom prst="rect">
            <a:avLst/>
          </a:prstGeom>
        </p:spPr>
        <p:txBody>
          <a:bodyPr/>
          <a:lstStyle/>
          <a:p>
            <a:fld id="{78E09537-1317-4BFD-88EF-CDB19A6921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ED3DEF36-265F-4BDC-A65B-A7791245A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84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3F7C5D-8415-4ACD-881D-3746F5550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DDDD171A-4741-48A9-AC97-DEBDEFD46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2" y="6356349"/>
            <a:ext cx="1374663" cy="365125"/>
          </a:xfrm>
          <a:prstGeom prst="rect">
            <a:avLst/>
          </a:prstGeom>
        </p:spPr>
        <p:txBody>
          <a:bodyPr/>
          <a:lstStyle/>
          <a:p>
            <a:fld id="{35007BFB-3542-464E-93DC-3881028A71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E30E8083-1377-4C20-A248-55817015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85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750A6-F0D6-495D-938D-6B166FF8B8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116DF92-B1AE-4CE3-ADB1-1F692AFF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3" y="6356349"/>
            <a:ext cx="1335752" cy="365125"/>
          </a:xfrm>
          <a:prstGeom prst="rect">
            <a:avLst/>
          </a:prstGeom>
        </p:spPr>
        <p:txBody>
          <a:bodyPr/>
          <a:lstStyle/>
          <a:p>
            <a:fld id="{BAD38407-B030-488F-8574-4528EF71B4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5E115B-BE13-4A5D-93DF-2A91920C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02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D585A1-C498-4605-80DC-2390A258F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205D0-0D77-40DD-8D77-E56E7DEBB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3" y="6356349"/>
            <a:ext cx="1306569" cy="365125"/>
          </a:xfrm>
          <a:prstGeom prst="rect">
            <a:avLst/>
          </a:prstGeom>
        </p:spPr>
        <p:txBody>
          <a:bodyPr/>
          <a:lstStyle/>
          <a:p>
            <a:fld id="{214EB257-14B1-4653-A600-97C22065B4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4A44FA9-6810-4658-BC23-75C25305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62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68221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FC66F-16C5-4876-946B-E740E441C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7969BB6B-313C-4F95-AAE8-72ADCDAC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1132" y="6356349"/>
            <a:ext cx="1364935" cy="365125"/>
          </a:xfrm>
          <a:prstGeom prst="rect">
            <a:avLst/>
          </a:prstGeom>
        </p:spPr>
        <p:txBody>
          <a:bodyPr/>
          <a:lstStyle/>
          <a:p>
            <a:fld id="{2E3F1D91-6BD5-47EC-8C1A-0A078868ED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8B434362-D6C3-4B13-B8DA-25DEC06C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2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116638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6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B6B9-3823-40E6-AAD9-FAF80F925D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70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F3373-9EBD-4E28-BC43-B9CEC5179A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35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2832-80E7-4E23-9DF9-58C956F4D8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98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2D037-DFF3-4F1F-968D-F339D519F3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3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46DF3-F17F-426C-87B3-8D689DA7F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9BCE5-C1BA-41DD-A948-3BC38BF7F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B7B38-8088-4310-A094-4A3B8FE9C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240AD-6B9A-4831-BD63-3F0893125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11F-DC0B-4FFB-B72D-6A2ADEDA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8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57D55-B536-4FF4-ADAC-A6AAB88C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04872-1653-4B97-9B79-753E8E230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E7F86-C624-4B36-A1BF-F89A8AD0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C1E35-6C3B-4ADF-B86D-59CA1BA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4598-1086-4E1A-AE1A-48B64872B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6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B5105-4CC6-4F23-9A62-0711E03370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4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C2DEF6-77D0-4292-91AC-A3BB5995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1A843-6BD0-412F-B522-311497F04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8D940-183E-4448-9B3A-DB2182726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08422-4AEB-4DF8-AB70-D2D426983559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0E4D4-4BEE-4D29-B1E6-0D6B2FD13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57C50-3C46-42B2-ABF8-7955D1D59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5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7DDF134B-7FC4-4C79-8ADD-8A057F4DB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91133" y="6356349"/>
            <a:ext cx="1355207" cy="365125"/>
          </a:xfrm>
          <a:prstGeom prst="rect">
            <a:avLst/>
          </a:prstGeom>
        </p:spPr>
        <p:txBody>
          <a:bodyPr/>
          <a:lstStyle/>
          <a:p>
            <a:fld id="{C735E50F-987A-4902-AFEB-136AD3E7EC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124A0B62-2458-4801-B384-2386E03CE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3400" y="6356349"/>
            <a:ext cx="10837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1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c.soic.indiana.edu/" TargetMode="External"/><Relationship Id="rId2" Type="http://schemas.openxmlformats.org/officeDocument/2006/relationships/hyperlink" Target="mailto:gcf@indiana.edu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spidal.org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scale.org/bdec/sites/www.exascale.org.bdec/files/whitepapers/bdec2017pathways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B10C2-6B84-4C33-92C0-4C65925F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142" y="6332072"/>
            <a:ext cx="2743200" cy="365125"/>
          </a:xfrm>
        </p:spPr>
        <p:txBody>
          <a:bodyPr/>
          <a:lstStyle/>
          <a:p>
            <a:fld id="{82E86CF4-AA86-488B-9245-79D3DE5D9F5C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461"/>
            <a:ext cx="12192000" cy="93601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Research in Digital Science Center</a:t>
            </a:r>
            <a:endParaRPr lang="en-US" sz="1600" b="1" dirty="0">
              <a:latin typeface="Arial Black" panose="020B0A04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00E1E-723F-4497-B46A-9D6B4B743B2E}"/>
              </a:ext>
            </a:extLst>
          </p:cNvPr>
          <p:cNvSpPr/>
          <p:nvPr/>
        </p:nvSpPr>
        <p:spPr>
          <a:xfrm>
            <a:off x="12544" y="1349472"/>
            <a:ext cx="12179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2400" b="1" dirty="0">
                <a:cs typeface="Times New Roman" pitchFamily="18" charset="0"/>
              </a:rPr>
              <a:t>Geoffrey Fox, August 13, 2018</a:t>
            </a:r>
          </a:p>
          <a:p>
            <a:pPr algn="ctr" defTabSz="457200">
              <a:defRPr/>
            </a:pPr>
            <a:r>
              <a:rPr lang="en-US" sz="2400" b="1" dirty="0">
                <a:cs typeface="Times New Roman" pitchFamily="18" charset="0"/>
              </a:rPr>
              <a:t>Digital Science Center</a:t>
            </a:r>
            <a:endParaRPr lang="en-US" sz="2400" dirty="0">
              <a:latin typeface="Arial"/>
            </a:endParaRPr>
          </a:p>
          <a:p>
            <a:pPr lvl="0" algn="ctr" defTabSz="457200">
              <a:defRPr/>
            </a:pPr>
            <a:r>
              <a:rPr lang="en-US" sz="2400" b="1" dirty="0">
                <a:latin typeface="Arial"/>
                <a:cs typeface="Times New Roman" pitchFamily="18" charset="0"/>
              </a:rPr>
              <a:t>Department of Intelligent Systems Engineering</a:t>
            </a:r>
          </a:p>
          <a:p>
            <a:pPr lvl="0" algn="ctr" defTabSz="457200">
              <a:defRPr/>
            </a:pPr>
            <a:r>
              <a:rPr lang="en-US" sz="2400" dirty="0">
                <a:latin typeface="Arial"/>
                <a:hlinkClick r:id="rId2"/>
              </a:rPr>
              <a:t>gcf@indiana.edu</a:t>
            </a:r>
            <a:r>
              <a:rPr lang="en-US" sz="2400" dirty="0">
                <a:latin typeface="Arial"/>
              </a:rPr>
              <a:t>, </a:t>
            </a:r>
            <a:r>
              <a:rPr lang="en-US" sz="2400" dirty="0">
                <a:latin typeface="Arial"/>
                <a:hlinkClick r:id="rId3"/>
              </a:rPr>
              <a:t>http://www.dsc.soic.indiana.edu/</a:t>
            </a:r>
            <a:r>
              <a:rPr lang="en-US" sz="2400" dirty="0">
                <a:latin typeface="Arial"/>
              </a:rPr>
              <a:t>, </a:t>
            </a:r>
            <a:r>
              <a:rPr lang="en-US" sz="2400" dirty="0">
                <a:latin typeface="Arial"/>
                <a:hlinkClick r:id="rId4"/>
              </a:rPr>
              <a:t>http://spidal.org</a:t>
            </a:r>
            <a:r>
              <a:rPr lang="en-US" sz="2400" dirty="0">
                <a:latin typeface="Arial"/>
              </a:rPr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2BAF7-37D6-4E5F-9133-975E9D550DDD}"/>
              </a:ext>
            </a:extLst>
          </p:cNvPr>
          <p:cNvSpPr/>
          <p:nvPr/>
        </p:nvSpPr>
        <p:spPr>
          <a:xfrm>
            <a:off x="424309" y="3102108"/>
            <a:ext cx="11216640" cy="304698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Judy </a:t>
            </a:r>
            <a:r>
              <a:rPr lang="en-US" sz="2400" dirty="0" err="1"/>
              <a:t>Qiu</a:t>
            </a:r>
            <a:r>
              <a:rPr lang="en-US" sz="2400" dirty="0"/>
              <a:t>, David Crandall, Gregor von Laszewski, Dennis Gannon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Supun</a:t>
            </a:r>
            <a:r>
              <a:rPr lang="en-US" sz="2400" dirty="0"/>
              <a:t> </a:t>
            </a:r>
            <a:r>
              <a:rPr lang="en-US" sz="2400" dirty="0" err="1"/>
              <a:t>Kamburugamuve</a:t>
            </a:r>
            <a:r>
              <a:rPr lang="en-US" sz="2400" dirty="0"/>
              <a:t>, Bo Peng, </a:t>
            </a:r>
            <a:r>
              <a:rPr lang="en-US" sz="2400" dirty="0" err="1"/>
              <a:t>Langshi</a:t>
            </a:r>
            <a:r>
              <a:rPr lang="en-US" sz="2400" dirty="0"/>
              <a:t> Chen, Kannan Govindarajan, </a:t>
            </a:r>
            <a:r>
              <a:rPr lang="en-US" sz="2400" dirty="0" err="1"/>
              <a:t>Fugang</a:t>
            </a:r>
            <a:r>
              <a:rPr lang="en-US" sz="2400" dirty="0"/>
              <a:t> Wang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nanoBIO Collaboration with several SICE faculty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CyberTraining Collaboration with several SICE faculty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Internal collaboration. Biology, Physics, SICE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Outside Collaborators in funded projects: Arizona, Kansas, Purdue, Rutgers, San Diego Supercomputer Center, SUNY Stony Brook, Virginia Tech, UIUC and Utah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BDEC, NIST and Fudan University</a:t>
            </a:r>
          </a:p>
        </p:txBody>
      </p:sp>
    </p:spTree>
    <p:extLst>
      <p:ext uri="{BB962C8B-B14F-4D97-AF65-F5344CB8AC3E}">
        <p14:creationId xmlns:p14="http://schemas.microsoft.com/office/powerpoint/2010/main" val="224901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676B3E-6DD9-4BF1-8E27-4BA0F7801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0124"/>
            <a:ext cx="12168220" cy="5546192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400" b="1" dirty="0"/>
              <a:t>Harp-DAAL</a:t>
            </a:r>
            <a:r>
              <a:rPr lang="en-US" sz="2400" dirty="0"/>
              <a:t> with a kernel Machine Learning library exploiting the Intel node library DAAL and HPC style communication collectives within the Hadoop ecosystem. The broad applicability of Harp-DAAL is supporting many classes of data-intensive computation, from pleasingly parallel to machine learning and simulations. Main focus is launching from Hadoop (</a:t>
            </a:r>
            <a:r>
              <a:rPr lang="en-US" sz="2400" dirty="0" err="1"/>
              <a:t>Qiu</a:t>
            </a:r>
            <a:r>
              <a:rPr lang="en-US" sz="2400" dirty="0"/>
              <a:t>)</a:t>
            </a:r>
          </a:p>
          <a:p>
            <a:pPr>
              <a:lnSpc>
                <a:spcPts val="2700"/>
              </a:lnSpc>
            </a:pPr>
            <a:r>
              <a:rPr lang="en-US" sz="2400" b="1" dirty="0"/>
              <a:t>Twister2</a:t>
            </a:r>
            <a:r>
              <a:rPr lang="en-US" sz="2400" dirty="0"/>
              <a:t> is a toolkit of components that can be packaged in different ways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Integrated batch or streaming data capabilities familiar from Apache Hadoop, Spark, Heron and Flink but with high performance. 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Separate bulk synchronous and data flow communication; 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Task management as in Mesos, Yarn and Kubernetes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Dataflow graph execution models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Launching of the Harp-DAAL  library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Streaming and repository data access interfaces, </a:t>
            </a:r>
          </a:p>
          <a:p>
            <a:pPr lvl="1">
              <a:lnSpc>
                <a:spcPts val="2700"/>
              </a:lnSpc>
              <a:spcBef>
                <a:spcPts val="600"/>
              </a:spcBef>
            </a:pPr>
            <a:r>
              <a:rPr lang="en-US" sz="2400" dirty="0"/>
              <a:t>In-memory databases and fault tolerance at dataflow nodes. (use RDD to do classic checkpoint-restart)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D0A93F-FB37-4CEC-A022-3E6396714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22" y="78067"/>
            <a:ext cx="12286672" cy="56361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Integrating HPC and Apache Programming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C51C-6168-4175-8064-3B50B283D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2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219DE-0C8A-4DF1-8209-229204DC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57763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+mn-lt"/>
              </a:rPr>
              <a:t>Qiu</a:t>
            </a:r>
            <a:r>
              <a:rPr lang="en-US" sz="3600" b="1" dirty="0">
                <a:latin typeface="+mn-lt"/>
              </a:rPr>
              <a:t>/Fox Core SPIDAL Parallel HPC Library with Collective Used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D9DF8-77BA-4739-A479-085BE7192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36" y="694819"/>
            <a:ext cx="5929745" cy="5013254"/>
          </a:xfrm>
          <a:ln w="38100">
            <a:solidFill>
              <a:schemeClr val="tx1"/>
            </a:solidFill>
          </a:ln>
        </p:spPr>
        <p:txBody>
          <a:bodyPr tIns="91440" bIns="91440">
            <a:normAutofit fontScale="775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DA-MDS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Rotate, </a:t>
            </a:r>
            <a:r>
              <a:rPr lang="en-US" dirty="0" err="1"/>
              <a:t>AllReduce</a:t>
            </a:r>
            <a:r>
              <a:rPr lang="en-US" dirty="0"/>
              <a:t>, Broadcast</a:t>
            </a:r>
          </a:p>
          <a:p>
            <a:r>
              <a:rPr lang="en-US" b="1" dirty="0">
                <a:solidFill>
                  <a:srgbClr val="C00000"/>
                </a:solidFill>
              </a:rPr>
              <a:t>Directed Force Dimension Reduction </a:t>
            </a:r>
            <a:r>
              <a:rPr lang="en-US" dirty="0" err="1"/>
              <a:t>AllGather</a:t>
            </a:r>
            <a:r>
              <a:rPr lang="en-US" dirty="0"/>
              <a:t>, </a:t>
            </a:r>
            <a:r>
              <a:rPr lang="en-US" dirty="0" err="1"/>
              <a:t>Allreduce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Irregular DAVS Clustering </a:t>
            </a:r>
            <a:r>
              <a:rPr lang="en-US" dirty="0"/>
              <a:t>Partial Rotate, </a:t>
            </a:r>
            <a:r>
              <a:rPr lang="en-US" dirty="0" err="1"/>
              <a:t>AllReduce</a:t>
            </a:r>
            <a:r>
              <a:rPr lang="en-US" dirty="0"/>
              <a:t>, Broadcast</a:t>
            </a:r>
          </a:p>
          <a:p>
            <a:r>
              <a:rPr lang="en-US" b="1" dirty="0">
                <a:solidFill>
                  <a:srgbClr val="C00000"/>
                </a:solidFill>
              </a:rPr>
              <a:t>DA </a:t>
            </a:r>
            <a:r>
              <a:rPr lang="en-US" b="1" dirty="0" err="1">
                <a:solidFill>
                  <a:srgbClr val="C00000"/>
                </a:solidFill>
              </a:rPr>
              <a:t>Semimetric</a:t>
            </a:r>
            <a:r>
              <a:rPr lang="en-US" b="1" dirty="0">
                <a:solidFill>
                  <a:srgbClr val="C00000"/>
                </a:solidFill>
              </a:rPr>
              <a:t> Clustering (Deterministic Annealing) </a:t>
            </a:r>
            <a:r>
              <a:rPr lang="en-US" dirty="0"/>
              <a:t>Rotate, </a:t>
            </a:r>
            <a:r>
              <a:rPr lang="en-US" dirty="0" err="1"/>
              <a:t>AllReduce</a:t>
            </a:r>
            <a:r>
              <a:rPr lang="en-US" dirty="0"/>
              <a:t>, Broadcast</a:t>
            </a:r>
          </a:p>
          <a:p>
            <a:r>
              <a:rPr lang="en-US" b="1" dirty="0">
                <a:solidFill>
                  <a:srgbClr val="C00000"/>
                </a:solidFill>
              </a:rPr>
              <a:t>K-means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/>
              <a:t>AllReduce</a:t>
            </a:r>
            <a:r>
              <a:rPr lang="en-US" dirty="0"/>
              <a:t>, Broadcast, </a:t>
            </a:r>
            <a:r>
              <a:rPr lang="en-US" dirty="0" err="1"/>
              <a:t>AllGather</a:t>
            </a:r>
            <a:r>
              <a:rPr lang="en-US" dirty="0"/>
              <a:t> DAAL</a:t>
            </a:r>
          </a:p>
          <a:p>
            <a:r>
              <a:rPr lang="en-US" b="1" dirty="0">
                <a:solidFill>
                  <a:srgbClr val="C00000"/>
                </a:solidFill>
              </a:rPr>
              <a:t>SVM</a:t>
            </a:r>
            <a:r>
              <a:rPr lang="en-US" dirty="0"/>
              <a:t> </a:t>
            </a:r>
            <a:r>
              <a:rPr lang="en-US" dirty="0" err="1"/>
              <a:t>AllReduce</a:t>
            </a:r>
            <a:r>
              <a:rPr lang="en-US" dirty="0"/>
              <a:t>, </a:t>
            </a:r>
            <a:r>
              <a:rPr lang="en-US" dirty="0" err="1"/>
              <a:t>AllGather</a:t>
            </a:r>
            <a:endParaRPr lang="en-US" dirty="0"/>
          </a:p>
          <a:p>
            <a:r>
              <a:rPr lang="en-US" b="1" dirty="0" err="1">
                <a:solidFill>
                  <a:srgbClr val="C00000"/>
                </a:solidFill>
              </a:rPr>
              <a:t>SubGraph</a:t>
            </a:r>
            <a:r>
              <a:rPr lang="en-US" b="1" dirty="0">
                <a:solidFill>
                  <a:srgbClr val="C00000"/>
                </a:solidFill>
              </a:rPr>
              <a:t> Mining</a:t>
            </a:r>
            <a:r>
              <a:rPr lang="en-US" b="1" dirty="0"/>
              <a:t> </a:t>
            </a:r>
            <a:r>
              <a:rPr lang="en-US" dirty="0" err="1"/>
              <a:t>AllGather</a:t>
            </a:r>
            <a:r>
              <a:rPr lang="en-US" dirty="0"/>
              <a:t>, </a:t>
            </a:r>
            <a:r>
              <a:rPr lang="en-US" dirty="0" err="1"/>
              <a:t>AllReduce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Latent Dirichlet Allocation </a:t>
            </a:r>
            <a:r>
              <a:rPr lang="en-US" dirty="0"/>
              <a:t>Rotate, </a:t>
            </a:r>
            <a:r>
              <a:rPr lang="en-US" dirty="0" err="1"/>
              <a:t>AllReduce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Matrix Factorization (SGD) </a:t>
            </a:r>
            <a:r>
              <a:rPr lang="en-US" dirty="0"/>
              <a:t>Rotate DAAL</a:t>
            </a:r>
          </a:p>
          <a:p>
            <a:r>
              <a:rPr lang="en-US" b="1" dirty="0">
                <a:solidFill>
                  <a:srgbClr val="C00000"/>
                </a:solidFill>
              </a:rPr>
              <a:t>Recommender System (ALS)</a:t>
            </a:r>
            <a:r>
              <a:rPr lang="en-US" b="1" dirty="0"/>
              <a:t> </a:t>
            </a:r>
            <a:r>
              <a:rPr lang="en-US" dirty="0"/>
              <a:t>Rotate DAAL</a:t>
            </a:r>
          </a:p>
          <a:p>
            <a:r>
              <a:rPr lang="en-US" b="1" dirty="0">
                <a:solidFill>
                  <a:srgbClr val="C00000"/>
                </a:solidFill>
              </a:rPr>
              <a:t>Singular Value Decomposition (SVD) </a:t>
            </a:r>
            <a:r>
              <a:rPr lang="en-US" dirty="0" err="1"/>
              <a:t>AllGather</a:t>
            </a:r>
            <a:r>
              <a:rPr lang="en-US" dirty="0"/>
              <a:t> DAAL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319C61D-4526-4ED9-BC00-4F7DC9780F01}"/>
              </a:ext>
            </a:extLst>
          </p:cNvPr>
          <p:cNvSpPr txBox="1">
            <a:spLocks/>
          </p:cNvSpPr>
          <p:nvPr/>
        </p:nvSpPr>
        <p:spPr>
          <a:xfrm>
            <a:off x="6040581" y="618948"/>
            <a:ext cx="6012873" cy="508912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91440" rIns="91440" bIns="9144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C00000"/>
                </a:solidFill>
              </a:rPr>
              <a:t>QR Decomposition (QR) </a:t>
            </a:r>
            <a:r>
              <a:rPr lang="en-US" sz="2200" dirty="0"/>
              <a:t>Reduce, Broadcast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Neural Network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Covariance</a:t>
            </a:r>
            <a:r>
              <a:rPr lang="en-US" sz="2200" dirty="0"/>
              <a:t>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Low Order Moments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Naive Bayes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Linear Regression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Ridge Regression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Multi-class Logistic Regression</a:t>
            </a:r>
            <a:r>
              <a:rPr lang="en-US" sz="2200" b="1" dirty="0"/>
              <a:t> </a:t>
            </a:r>
            <a:r>
              <a:rPr lang="en-US" sz="2200" dirty="0"/>
              <a:t>Regroup, Rotate, </a:t>
            </a:r>
            <a:r>
              <a:rPr lang="en-US" sz="2200" dirty="0" err="1"/>
              <a:t>AllGather</a:t>
            </a:r>
            <a:endParaRPr lang="en-US" sz="2200" dirty="0"/>
          </a:p>
          <a:p>
            <a:r>
              <a:rPr lang="en-US" sz="2200" b="1" dirty="0">
                <a:solidFill>
                  <a:srgbClr val="C00000"/>
                </a:solidFill>
              </a:rPr>
              <a:t>Random Forest </a:t>
            </a:r>
            <a:r>
              <a:rPr lang="en-US" sz="2200" dirty="0" err="1"/>
              <a:t>AllReduce</a:t>
            </a:r>
            <a:endParaRPr lang="en-US" sz="2200" dirty="0"/>
          </a:p>
          <a:p>
            <a:r>
              <a:rPr lang="en-US" sz="2200" b="1" dirty="0">
                <a:solidFill>
                  <a:srgbClr val="C00000"/>
                </a:solidFill>
              </a:rPr>
              <a:t>Principal Component Analysis (PCA)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DA116-4A13-40F1-91B6-25B08450DAD7}"/>
              </a:ext>
            </a:extLst>
          </p:cNvPr>
          <p:cNvSpPr txBox="1"/>
          <p:nvPr/>
        </p:nvSpPr>
        <p:spPr>
          <a:xfrm>
            <a:off x="0" y="5745129"/>
            <a:ext cx="12320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DAAL</a:t>
            </a:r>
            <a:r>
              <a:rPr lang="en-US" sz="2400" dirty="0"/>
              <a:t> implies integrated on node with Intel DAAL Optimized Data Analytics Library (Runs on KNL!)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6B106D-9F09-410E-BC53-1E10337D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5BD4-5E2E-42E9-82AE-53907FCF5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00" y="84864"/>
            <a:ext cx="11295609" cy="740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Big Data and Simulation Difficulty in Parallelism</a:t>
            </a:r>
            <a:br>
              <a:rPr lang="en-US" dirty="0"/>
            </a:br>
            <a:r>
              <a:rPr lang="en-US" sz="3100" dirty="0">
                <a:solidFill>
                  <a:srgbClr val="FF0000"/>
                </a:solidFill>
              </a:rPr>
              <a:t>Size of Synchronization constraints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2E56-1EA1-4AB2-B9B1-D49D7BE35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38" y="5407667"/>
            <a:ext cx="8490332" cy="815710"/>
          </a:xfrm>
          <a:ln w="19050">
            <a:solidFill>
              <a:schemeClr val="tx1"/>
            </a:solidFill>
          </a:ln>
        </p:spPr>
        <p:txBody>
          <a:bodyPr tIns="91440" bIns="91440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/>
              <a:t>Just two problem characteristics</a:t>
            </a:r>
          </a:p>
          <a:p>
            <a:pPr marL="0" indent="0" algn="ctr">
              <a:buNone/>
            </a:pPr>
            <a:r>
              <a:rPr lang="en-US" b="1" dirty="0"/>
              <a:t>There is also data/compute distribution seen in grid/edge computing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E0A37-7CE1-4DF1-BBFD-8A65CEF0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DA573E-EAF5-41DF-95B3-9CB841BD4E07}"/>
              </a:ext>
            </a:extLst>
          </p:cNvPr>
          <p:cNvGrpSpPr/>
          <p:nvPr/>
        </p:nvGrpSpPr>
        <p:grpSpPr>
          <a:xfrm>
            <a:off x="1041991" y="681037"/>
            <a:ext cx="10002284" cy="0"/>
            <a:chOff x="1041991" y="681037"/>
            <a:chExt cx="10002284" cy="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7B3D73B-63B7-413F-9BAA-70AB4A187844}"/>
                </a:ext>
              </a:extLst>
            </p:cNvPr>
            <p:cNvCxnSpPr/>
            <p:nvPr/>
          </p:nvCxnSpPr>
          <p:spPr>
            <a:xfrm>
              <a:off x="1041991" y="681037"/>
              <a:ext cx="19138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D70B65D-B9F2-4195-AD10-9D76488E31C4}"/>
                </a:ext>
              </a:extLst>
            </p:cNvPr>
            <p:cNvCxnSpPr/>
            <p:nvPr/>
          </p:nvCxnSpPr>
          <p:spPr>
            <a:xfrm>
              <a:off x="9130414" y="681037"/>
              <a:ext cx="19138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AD01AF-CA24-49F8-B2C0-6CFC8E5E1712}"/>
              </a:ext>
            </a:extLst>
          </p:cNvPr>
          <p:cNvSpPr txBox="1"/>
          <p:nvPr/>
        </p:nvSpPr>
        <p:spPr>
          <a:xfrm>
            <a:off x="805152" y="2849769"/>
            <a:ext cx="3025251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Pleasingly Parallel</a:t>
            </a:r>
          </a:p>
          <a:p>
            <a:r>
              <a:rPr lang="en-US" sz="2000" b="1" dirty="0"/>
              <a:t>Often independent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3B4AF-3C5F-4FA5-9AAB-2D5CFAEE2B27}"/>
              </a:ext>
            </a:extLst>
          </p:cNvPr>
          <p:cNvSpPr txBox="1"/>
          <p:nvPr/>
        </p:nvSpPr>
        <p:spPr>
          <a:xfrm>
            <a:off x="1433493" y="1976376"/>
            <a:ext cx="229515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MapReduce as in scalable databases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1B34B-ABE5-46D1-A43B-FC8FAD87576E}"/>
              </a:ext>
            </a:extLst>
          </p:cNvPr>
          <p:cNvSpPr txBox="1"/>
          <p:nvPr/>
        </p:nvSpPr>
        <p:spPr>
          <a:xfrm>
            <a:off x="7665720" y="3996806"/>
            <a:ext cx="308610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Structured Adaptive Sparse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A4BC5-8129-431A-A6BF-8FBF459C27ED}"/>
              </a:ext>
            </a:extLst>
          </p:cNvPr>
          <p:cNvSpPr txBox="1"/>
          <p:nvPr/>
        </p:nvSpPr>
        <p:spPr>
          <a:xfrm>
            <a:off x="979693" y="798196"/>
            <a:ext cx="1933649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Loosely Coupled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70B53-85F0-476E-A42A-AEBE48A84A67}"/>
              </a:ext>
            </a:extLst>
          </p:cNvPr>
          <p:cNvSpPr txBox="1"/>
          <p:nvPr/>
        </p:nvSpPr>
        <p:spPr>
          <a:xfrm>
            <a:off x="9680353" y="4548348"/>
            <a:ext cx="1584251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Largest scale simulations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57386F-E56D-42BF-B83B-9416B2E6DC39}"/>
              </a:ext>
            </a:extLst>
          </p:cNvPr>
          <p:cNvSpPr txBox="1"/>
          <p:nvPr/>
        </p:nvSpPr>
        <p:spPr>
          <a:xfrm>
            <a:off x="1780218" y="3724999"/>
            <a:ext cx="2214525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Current major Big Data category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1BBCB-0CF0-4F5E-B30A-DB9580FD8E25}"/>
              </a:ext>
            </a:extLst>
          </p:cNvPr>
          <p:cNvSpPr txBox="1"/>
          <p:nvPr/>
        </p:nvSpPr>
        <p:spPr>
          <a:xfrm>
            <a:off x="962149" y="1384187"/>
            <a:ext cx="2214525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600CC"/>
                </a:solidFill>
              </a:rPr>
              <a:t>Commodity Clouds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4279C3-DBB0-47BA-B044-51961CD19E54}"/>
              </a:ext>
            </a:extLst>
          </p:cNvPr>
          <p:cNvSpPr txBox="1"/>
          <p:nvPr/>
        </p:nvSpPr>
        <p:spPr>
          <a:xfrm>
            <a:off x="4330832" y="1223085"/>
            <a:ext cx="3566042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600CC"/>
                </a:solidFill>
              </a:rPr>
              <a:t>HPC Clouds: Accelerators</a:t>
            </a:r>
          </a:p>
          <a:p>
            <a:pPr algn="ctr"/>
            <a:r>
              <a:rPr lang="en-US" sz="2000" b="1" dirty="0">
                <a:solidFill>
                  <a:srgbClr val="6600CC"/>
                </a:solidFill>
              </a:rPr>
              <a:t>High Performance Interconnect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DEF111-9B75-463E-A167-2DD04AC537AC}"/>
              </a:ext>
            </a:extLst>
          </p:cNvPr>
          <p:cNvSpPr txBox="1"/>
          <p:nvPr/>
        </p:nvSpPr>
        <p:spPr>
          <a:xfrm>
            <a:off x="9018820" y="5546566"/>
            <a:ext cx="290731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600CC"/>
                </a:solidFill>
              </a:rPr>
              <a:t>Exascale Supercomputers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10FD25-1DEF-47C4-9F7C-458B0A3BBB5B}"/>
              </a:ext>
            </a:extLst>
          </p:cNvPr>
          <p:cNvSpPr txBox="1"/>
          <p:nvPr/>
        </p:nvSpPr>
        <p:spPr>
          <a:xfrm>
            <a:off x="4247557" y="2172865"/>
            <a:ext cx="1848443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Global Machine Learning</a:t>
            </a:r>
          </a:p>
          <a:p>
            <a:r>
              <a:rPr lang="en-US" sz="2000" b="1" dirty="0"/>
              <a:t>e.g. parallel clustering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56D980-7E8A-4814-ADE1-8EFECCC23E6D}"/>
              </a:ext>
            </a:extLst>
          </p:cNvPr>
          <p:cNvSpPr txBox="1"/>
          <p:nvPr/>
        </p:nvSpPr>
        <p:spPr>
          <a:xfrm>
            <a:off x="6241163" y="2215008"/>
            <a:ext cx="194073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Deep 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937F93-9EE5-4764-BA72-832278096132}"/>
              </a:ext>
            </a:extLst>
          </p:cNvPr>
          <p:cNvSpPr txBox="1"/>
          <p:nvPr/>
        </p:nvSpPr>
        <p:spPr>
          <a:xfrm>
            <a:off x="8211091" y="1218058"/>
            <a:ext cx="3566042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600CC"/>
                </a:solidFill>
              </a:rPr>
              <a:t>HPC Clouds/Supercomputers</a:t>
            </a:r>
          </a:p>
          <a:p>
            <a:pPr algn="ctr"/>
            <a:r>
              <a:rPr lang="en-US" sz="2000" b="1" dirty="0">
                <a:solidFill>
                  <a:srgbClr val="6600CC"/>
                </a:solidFill>
              </a:rPr>
              <a:t>Memory access also critical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30EBAE-3867-4BD8-89C4-6A4C1134F36D}"/>
              </a:ext>
            </a:extLst>
          </p:cNvPr>
          <p:cNvSpPr txBox="1"/>
          <p:nvPr/>
        </p:nvSpPr>
        <p:spPr>
          <a:xfrm>
            <a:off x="8349658" y="3203712"/>
            <a:ext cx="336227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Unstructured Adaptive Sparse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1B90A9-8869-4DD1-9391-95B0E7C12551}"/>
              </a:ext>
            </a:extLst>
          </p:cNvPr>
          <p:cNvSpPr txBox="1"/>
          <p:nvPr/>
        </p:nvSpPr>
        <p:spPr>
          <a:xfrm>
            <a:off x="9481977" y="2088765"/>
            <a:ext cx="229515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Graph Analytics e.g. subgraph mining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528EA6-859C-45FA-A9EB-DB6034CAD441}"/>
              </a:ext>
            </a:extLst>
          </p:cNvPr>
          <p:cNvSpPr txBox="1"/>
          <p:nvPr/>
        </p:nvSpPr>
        <p:spPr>
          <a:xfrm>
            <a:off x="8456870" y="2226453"/>
            <a:ext cx="673544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LDA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12BE83-7D42-47C6-924B-78FD2E9228A3}"/>
              </a:ext>
            </a:extLst>
          </p:cNvPr>
          <p:cNvSpPr txBox="1"/>
          <p:nvPr/>
        </p:nvSpPr>
        <p:spPr>
          <a:xfrm>
            <a:off x="4757762" y="3627742"/>
            <a:ext cx="267647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Linear Algebra at core (often not sparse)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A134AE-79DD-4721-BFBE-9583CE4CD20E}"/>
              </a:ext>
            </a:extLst>
          </p:cNvPr>
          <p:cNvCxnSpPr>
            <a:cxnSpLocks/>
          </p:cNvCxnSpPr>
          <p:nvPr/>
        </p:nvCxnSpPr>
        <p:spPr>
          <a:xfrm flipH="1" flipV="1">
            <a:off x="289700" y="2696059"/>
            <a:ext cx="2" cy="2965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6E987D-1AC2-4152-B74E-EAE8933DB204}"/>
              </a:ext>
            </a:extLst>
          </p:cNvPr>
          <p:cNvCxnSpPr/>
          <p:nvPr/>
        </p:nvCxnSpPr>
        <p:spPr>
          <a:xfrm rot="16200000" flipV="1">
            <a:off x="-78175" y="1312893"/>
            <a:ext cx="86991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B71172-60C5-4391-BE7D-4A1D6B71E6BC}"/>
              </a:ext>
            </a:extLst>
          </p:cNvPr>
          <p:cNvSpPr txBox="1"/>
          <p:nvPr/>
        </p:nvSpPr>
        <p:spPr>
          <a:xfrm>
            <a:off x="76619" y="1903492"/>
            <a:ext cx="1095907" cy="7078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Size of Disk I/O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395DCA-8CE1-4C74-9684-442B5AB2EBBA}"/>
              </a:ext>
            </a:extLst>
          </p:cNvPr>
          <p:cNvSpPr txBox="1"/>
          <p:nvPr/>
        </p:nvSpPr>
        <p:spPr>
          <a:xfrm>
            <a:off x="9232433" y="785857"/>
            <a:ext cx="1933649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Tightly Coupled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7AE611-576B-4944-9363-85BC5A2D4B2F}"/>
              </a:ext>
            </a:extLst>
          </p:cNvPr>
          <p:cNvSpPr txBox="1"/>
          <p:nvPr/>
        </p:nvSpPr>
        <p:spPr>
          <a:xfrm>
            <a:off x="832374" y="4520782"/>
            <a:ext cx="2214523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Parameter sweep simulations</a:t>
            </a:r>
          </a:p>
        </p:txBody>
      </p:sp>
    </p:spTree>
    <p:extLst>
      <p:ext uri="{BB962C8B-B14F-4D97-AF65-F5344CB8AC3E}">
        <p14:creationId xmlns:p14="http://schemas.microsoft.com/office/powerpoint/2010/main" val="430844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7246F-8758-4F64-9EF3-046C6778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Science Center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EE8B4-C0F8-4621-A395-DAD156FA9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46" y="1429115"/>
            <a:ext cx="10515600" cy="4351338"/>
          </a:xfrm>
        </p:spPr>
        <p:txBody>
          <a:bodyPr/>
          <a:lstStyle/>
          <a:p>
            <a:r>
              <a:rPr lang="en-US" dirty="0"/>
              <a:t>Global AI and Modeling Supercomputer</a:t>
            </a:r>
          </a:p>
          <a:p>
            <a:r>
              <a:rPr lang="en-US" dirty="0"/>
              <a:t>Linking Intelligent Cloud to Intelligent Edge</a:t>
            </a:r>
          </a:p>
          <a:p>
            <a:r>
              <a:rPr lang="en-US" dirty="0"/>
              <a:t>High-Performance Big-Data Computing </a:t>
            </a:r>
          </a:p>
          <a:p>
            <a:r>
              <a:rPr lang="en-US" dirty="0"/>
              <a:t>Big Data and Extreme-scale Computing (BDEC) </a:t>
            </a:r>
          </a:p>
          <a:p>
            <a:r>
              <a:rPr lang="en-US" dirty="0"/>
              <a:t>Using High Performance Computing ideas/technologies to give higher functionality and performance systems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C22A3-CBBF-4308-94CC-3A36588C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47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E75C7-B2B4-47D2-8374-6889B85E8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53"/>
            <a:ext cx="10515600" cy="926916"/>
          </a:xfrm>
        </p:spPr>
        <p:txBody>
          <a:bodyPr/>
          <a:lstStyle/>
          <a:p>
            <a:r>
              <a:rPr lang="en-US" dirty="0"/>
              <a:t>Cloud Computing for an AI First Future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CBCB5-49A3-46F8-A402-415C3594D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879230"/>
            <a:ext cx="11438792" cy="51610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Artificial Intelligence is a dominant disruptive technology affecting all our activities including business, education, research, and society.</a:t>
            </a:r>
          </a:p>
          <a:p>
            <a:r>
              <a:rPr lang="en-US" dirty="0"/>
              <a:t> Further,  several companies have proposed AI first strategies. </a:t>
            </a:r>
          </a:p>
          <a:p>
            <a:r>
              <a:rPr lang="en-US" dirty="0"/>
              <a:t>The AI disruption is typically associated with big data coming from edge, repositories or sophisticated scientific instruments such as telescopes, light sources and gene sequencers. </a:t>
            </a:r>
          </a:p>
          <a:p>
            <a:r>
              <a:rPr lang="en-US" dirty="0"/>
              <a:t>AI First requires mammoth computing resources such as clouds, supercomputers, hyperscale systems and their distributed integration. </a:t>
            </a:r>
          </a:p>
          <a:p>
            <a:r>
              <a:rPr lang="en-US" dirty="0"/>
              <a:t>AI First clouds are related to High Performance Computing HPC -- Cloud or Big Data integration/convergence</a:t>
            </a:r>
          </a:p>
          <a:p>
            <a:r>
              <a:rPr lang="en-US" dirty="0"/>
              <a:t>Hardware, Software, Algorithms, Applications</a:t>
            </a:r>
          </a:p>
          <a:p>
            <a:r>
              <a:rPr lang="en-US" dirty="0"/>
              <a:t>Interdisciplinary Interactions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FF07E-245B-436C-90DC-9A7ED794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E2CA-3D1B-40B7-AEAA-5DA74A30CD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2E15CF-04F1-40D4-B21B-B78A76675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4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1F32-80BE-48A6-A423-01E0C2D9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9674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Science Center/ISE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340E-5DF2-4843-B0B5-8CC299221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4244" y="512476"/>
            <a:ext cx="12192000" cy="55938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Run computer infrastructure for Cloud and HPC research</a:t>
            </a:r>
          </a:p>
          <a:p>
            <a:pPr lvl="1"/>
            <a:r>
              <a:rPr lang="en-US" dirty="0"/>
              <a:t>16 K80 and 16 Volta GPU, 8 Haswell node </a:t>
            </a:r>
            <a:r>
              <a:rPr lang="en-US" b="1" dirty="0">
                <a:solidFill>
                  <a:srgbClr val="FF0000"/>
                </a:solidFill>
              </a:rPr>
              <a:t>Romeo </a:t>
            </a:r>
            <a:r>
              <a:rPr lang="en-US" dirty="0"/>
              <a:t>used in Deep Learning Course E533 and Research (Volta have </a:t>
            </a:r>
            <a:r>
              <a:rPr lang="en-US" dirty="0" err="1"/>
              <a:t>NVLink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26 nodes </a:t>
            </a:r>
            <a:r>
              <a:rPr lang="en-US" b="1" dirty="0">
                <a:solidFill>
                  <a:srgbClr val="FF0000"/>
                </a:solidFill>
              </a:rPr>
              <a:t>Victor/Tempest </a:t>
            </a:r>
            <a:r>
              <a:rPr lang="en-US" dirty="0" err="1"/>
              <a:t>Infiniband</a:t>
            </a:r>
            <a:r>
              <a:rPr lang="en-US" dirty="0"/>
              <a:t>/</a:t>
            </a:r>
            <a:r>
              <a:rPr lang="en-US" dirty="0" err="1"/>
              <a:t>Omnipath</a:t>
            </a:r>
            <a:r>
              <a:rPr lang="en-US" dirty="0"/>
              <a:t> Intel Xeon Platinum 48 core nodes</a:t>
            </a:r>
          </a:p>
          <a:p>
            <a:pPr lvl="1"/>
            <a:r>
              <a:rPr lang="en-US" dirty="0"/>
              <a:t>64 node system </a:t>
            </a:r>
            <a:r>
              <a:rPr lang="en-US" b="1" dirty="0">
                <a:solidFill>
                  <a:srgbClr val="FF0000"/>
                </a:solidFill>
              </a:rPr>
              <a:t>Tango</a:t>
            </a:r>
            <a:r>
              <a:rPr lang="en-US" dirty="0"/>
              <a:t> with high performance disks (SSD, </a:t>
            </a:r>
            <a:r>
              <a:rPr lang="en-US" dirty="0" err="1"/>
              <a:t>NVRam</a:t>
            </a:r>
            <a:r>
              <a:rPr lang="en-US" dirty="0"/>
              <a:t> = 5x SSD and 25xHDD) and Intel KNL (Knights Landing) manycore (68-72) chips. </a:t>
            </a:r>
            <a:r>
              <a:rPr lang="en-US" dirty="0" err="1"/>
              <a:t>Omnipath</a:t>
            </a:r>
            <a:r>
              <a:rPr lang="en-US" dirty="0"/>
              <a:t> interconnect</a:t>
            </a:r>
          </a:p>
          <a:p>
            <a:pPr lvl="1"/>
            <a:r>
              <a:rPr lang="en-US" dirty="0"/>
              <a:t>128 node system </a:t>
            </a:r>
            <a:r>
              <a:rPr lang="en-US" b="1" dirty="0">
                <a:solidFill>
                  <a:srgbClr val="FF0000"/>
                </a:solidFill>
              </a:rPr>
              <a:t>Juliet</a:t>
            </a:r>
            <a:r>
              <a:rPr lang="en-US" dirty="0"/>
              <a:t> with two 12-18 core Haswell chips, SSD and conventional HDD disks. </a:t>
            </a:r>
            <a:r>
              <a:rPr lang="en-US" dirty="0" err="1"/>
              <a:t>Infiniband</a:t>
            </a:r>
            <a:r>
              <a:rPr lang="en-US" dirty="0"/>
              <a:t> Interconnect</a:t>
            </a:r>
          </a:p>
          <a:p>
            <a:pPr lvl="1"/>
            <a:r>
              <a:rPr lang="en-US" dirty="0"/>
              <a:t>FutureSystems </a:t>
            </a:r>
            <a:r>
              <a:rPr lang="en-US" b="1" dirty="0">
                <a:solidFill>
                  <a:srgbClr val="FF0000"/>
                </a:solidFill>
              </a:rPr>
              <a:t>Bravo Delta Echo </a:t>
            </a:r>
            <a:r>
              <a:rPr lang="en-US" dirty="0"/>
              <a:t>old but useful; 48 nodes</a:t>
            </a:r>
          </a:p>
          <a:p>
            <a:pPr lvl="1"/>
            <a:r>
              <a:rPr lang="en-US" dirty="0"/>
              <a:t>All have HPC networks and all can run HDFS and store data on nodes</a:t>
            </a:r>
          </a:p>
          <a:p>
            <a:r>
              <a:rPr lang="en-US" dirty="0"/>
              <a:t>Teach ISE basic and advanced Cloud Computing and bigdata courses</a:t>
            </a:r>
          </a:p>
          <a:p>
            <a:pPr lvl="1"/>
            <a:r>
              <a:rPr lang="en-US" dirty="0"/>
              <a:t>E222 Intelligent Systems II (Undergraduate)</a:t>
            </a:r>
          </a:p>
          <a:p>
            <a:pPr lvl="1"/>
            <a:r>
              <a:rPr lang="en-US" dirty="0"/>
              <a:t>E534 Big Data Applications and Analytics</a:t>
            </a:r>
          </a:p>
          <a:p>
            <a:pPr lvl="1"/>
            <a:r>
              <a:rPr lang="en-US" dirty="0"/>
              <a:t>E516 Introduction to Cloud Computing</a:t>
            </a:r>
          </a:p>
          <a:p>
            <a:pPr lvl="1"/>
            <a:r>
              <a:rPr lang="en-US" dirty="0"/>
              <a:t>E616 Advanced Cloud Computing</a:t>
            </a:r>
          </a:p>
          <a:p>
            <a:r>
              <a:rPr lang="en-US" dirty="0"/>
              <a:t>Supported by Gary </a:t>
            </a:r>
            <a:r>
              <a:rPr lang="en-US" dirty="0" err="1"/>
              <a:t>Miksik</a:t>
            </a:r>
            <a:r>
              <a:rPr lang="en-US" dirty="0"/>
              <a:t>, Allan </a:t>
            </a:r>
            <a:r>
              <a:rPr lang="en-US" dirty="0" err="1"/>
              <a:t>Streib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3B201-D336-4422-9AA7-C8A11E24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15C6-067B-45A9-BC21-4D8219D8388E}" type="datetime1">
              <a:rPr lang="en-US" smtClean="0"/>
              <a:t>8/13/2018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31862-6314-49B3-822E-5E2AB927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D75AC-C228-4ECA-B16D-C2D7C5928EBE}"/>
              </a:ext>
            </a:extLst>
          </p:cNvPr>
          <p:cNvSpPr txBox="1"/>
          <p:nvPr/>
        </p:nvSpPr>
        <p:spPr>
          <a:xfrm>
            <a:off x="6818759" y="4246183"/>
            <a:ext cx="4941220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Switch focus to </a:t>
            </a:r>
            <a:r>
              <a:rPr lang="en-US" sz="2000" dirty="0" err="1"/>
              <a:t>Docker+Kubernetes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</a:t>
            </a:r>
            <a:r>
              <a:rPr lang="en-US" sz="2000" dirty="0" err="1"/>
              <a:t>Github</a:t>
            </a:r>
            <a:r>
              <a:rPr lang="en-US" sz="2000" dirty="0"/>
              <a:t> for all non-FERPA course material. Have collected large number of open source written-up projects</a:t>
            </a:r>
          </a:p>
        </p:txBody>
      </p:sp>
    </p:spTree>
    <p:extLst>
      <p:ext uri="{BB962C8B-B14F-4D97-AF65-F5344CB8AC3E}">
        <p14:creationId xmlns:p14="http://schemas.microsoft.com/office/powerpoint/2010/main" val="1744103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C537CA-AC0F-4FA3-B1AB-6FC6890C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-17674"/>
            <a:ext cx="12100560" cy="894715"/>
          </a:xfrm>
        </p:spPr>
        <p:txBody>
          <a:bodyPr/>
          <a:lstStyle/>
          <a:p>
            <a:r>
              <a:rPr lang="en-US" dirty="0"/>
              <a:t>Digital Science Center Research Activities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DB828F-8B62-460A-9491-EA764163B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6835"/>
            <a:ext cx="12100560" cy="548447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Building SPIDAL Scalable HPC machine Learning Library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Applying current SPIDAL in Biology, Network Science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OSoMe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), Pathology, Racing Cars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Harp HPC Machine Learning Framework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Qiu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Twister2 HPC Event Driven Distributed Programming model (replace Spark)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Cloud Research and DevOps for Software Defined Systems (von Laszewski)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Intel Parallel Computing Center @IU (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Qiu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Fudan-Indiana Universities’ Institute for High-Performance Big-Data Computing (??)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Work with NIST on Big Data Standards and non-proprietary Frameworks</a:t>
            </a:r>
          </a:p>
          <a:p>
            <a:r>
              <a:rPr lang="en-US" dirty="0">
                <a:solidFill>
                  <a:srgbClr val="C00000"/>
                </a:solidFill>
              </a:rPr>
              <a:t>Engineered </a:t>
            </a:r>
            <a:r>
              <a:rPr lang="en-US" dirty="0" err="1">
                <a:solidFill>
                  <a:srgbClr val="C00000"/>
                </a:solidFill>
              </a:rPr>
              <a:t>nanoBIO</a:t>
            </a:r>
            <a:r>
              <a:rPr lang="en-US" dirty="0">
                <a:solidFill>
                  <a:srgbClr val="C00000"/>
                </a:solidFill>
              </a:rPr>
              <a:t> Node NSF EEC-1720625 with Purdue and UIUC</a:t>
            </a:r>
          </a:p>
          <a:p>
            <a:r>
              <a:rPr lang="en-US" dirty="0">
                <a:solidFill>
                  <a:srgbClr val="FF9900"/>
                </a:solidFill>
              </a:rPr>
              <a:t>Polar (Radar) Image Processing (Crandall); being used in production</a:t>
            </a:r>
          </a:p>
          <a:p>
            <a:r>
              <a:rPr lang="en-US" dirty="0">
                <a:solidFill>
                  <a:srgbClr val="FF9900"/>
                </a:solidFill>
              </a:rPr>
              <a:t>Data analysis of experimental physics scattering results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IoTCloud. Cloud control of robots – licensed to C2RO (Montreal)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845C9-DDBD-4B26-8F7D-6D3736DE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9337BD-CDD7-41BC-8FC6-264962B7B832}"/>
              </a:ext>
            </a:extLst>
          </p:cNvPr>
          <p:cNvSpPr txBox="1"/>
          <p:nvPr/>
        </p:nvSpPr>
        <p:spPr>
          <a:xfrm>
            <a:off x="10494935" y="2301360"/>
            <a:ext cx="1418095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Big Data on HPC Cloud</a:t>
            </a:r>
          </a:p>
        </p:txBody>
      </p:sp>
    </p:spTree>
    <p:extLst>
      <p:ext uri="{BB962C8B-B14F-4D97-AF65-F5344CB8AC3E}">
        <p14:creationId xmlns:p14="http://schemas.microsoft.com/office/powerpoint/2010/main" val="1121431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C6E22ED-1F9D-4148-AEE3-F2A72BBD6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5" y="1977858"/>
            <a:ext cx="6045169" cy="48801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C068FC8-05B0-47CF-829F-B6A20742B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874" y="57150"/>
            <a:ext cx="915126" cy="919331"/>
          </a:xfrm>
          <a:prstGeom prst="rect">
            <a:avLst/>
          </a:prstGeom>
        </p:spPr>
      </p:pic>
      <p:sp>
        <p:nvSpPr>
          <p:cNvPr id="37" name="Rectangle 5">
            <a:extLst>
              <a:ext uri="{FF2B5EF4-FFF2-40B4-BE49-F238E27FC236}">
                <a16:creationId xmlns:a16="http://schemas.microsoft.com/office/drawing/2014/main" id="{49D1E51D-70C8-46B7-BF79-576AA7453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881" y="0"/>
            <a:ext cx="6168682" cy="58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43" tIns="45614" rIns="91243" bIns="456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163576"/>
                </a:solidFill>
                <a:latin typeface="Arial Black" pitchFamily="34" charset="0"/>
              </a:rPr>
              <a:t>Engineered </a:t>
            </a:r>
            <a:r>
              <a:rPr lang="en-US" altLang="en-US" sz="3200" dirty="0" err="1">
                <a:solidFill>
                  <a:srgbClr val="163576"/>
                </a:solidFill>
                <a:latin typeface="Arial Black" pitchFamily="34" charset="0"/>
              </a:rPr>
              <a:t>nanoBIO</a:t>
            </a:r>
            <a:r>
              <a:rPr lang="en-US" altLang="en-US" sz="3200" dirty="0">
                <a:solidFill>
                  <a:srgbClr val="163576"/>
                </a:solidFill>
                <a:latin typeface="Arial Black" pitchFamily="34" charset="0"/>
              </a:rPr>
              <a:t> Node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E32B6AD-C801-401B-823B-BC8FE3D7A0D5}"/>
              </a:ext>
            </a:extLst>
          </p:cNvPr>
          <p:cNvSpPr/>
          <p:nvPr/>
        </p:nvSpPr>
        <p:spPr>
          <a:xfrm>
            <a:off x="1992086" y="527116"/>
            <a:ext cx="91765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400" b="1" dirty="0">
                <a:solidFill>
                  <a:srgbClr val="163576"/>
                </a:solidFill>
                <a:latin typeface="Arial" charset="0"/>
              </a:rPr>
              <a:t>Indiana University: Intelligent Systems Engineering, Chemistry, Science Gateways Community Institute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7D53B7-1765-407C-92D3-E8C3E097BE7D}"/>
              </a:ext>
            </a:extLst>
          </p:cNvPr>
          <p:cNvSpPr/>
          <p:nvPr/>
        </p:nvSpPr>
        <p:spPr>
          <a:xfrm>
            <a:off x="0" y="883219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Engineered </a:t>
            </a:r>
            <a:r>
              <a:rPr lang="en-US" dirty="0" err="1"/>
              <a:t>nanoBIO</a:t>
            </a:r>
            <a:r>
              <a:rPr lang="en-US" dirty="0"/>
              <a:t> node at Indiana University (IU) will develop a powerful set of integrated computational nanotechnology tools that facilitate the discovery of customized, efficient, and safe nanoscale devices for biological applications. Applications and Frameworks will be deployed and supported on </a:t>
            </a:r>
            <a:r>
              <a:rPr lang="en-US" dirty="0" err="1"/>
              <a:t>nanoHUB</a:t>
            </a:r>
            <a:r>
              <a:rPr lang="en-US" dirty="0"/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28BA3D2-8EB9-43C1-BC2D-B46B526EFD9B}"/>
              </a:ext>
            </a:extLst>
          </p:cNvPr>
          <p:cNvGrpSpPr/>
          <p:nvPr/>
        </p:nvGrpSpPr>
        <p:grpSpPr>
          <a:xfrm>
            <a:off x="6280658" y="5023821"/>
            <a:ext cx="3659408" cy="1814580"/>
            <a:chOff x="596347" y="566937"/>
            <a:chExt cx="10734261" cy="512620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5038455-7794-46B6-BFA7-8C9EF93E60B6}"/>
                </a:ext>
              </a:extLst>
            </p:cNvPr>
            <p:cNvSpPr/>
            <p:nvPr/>
          </p:nvSpPr>
          <p:spPr>
            <a:xfrm>
              <a:off x="596347" y="566937"/>
              <a:ext cx="10734261" cy="5126202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picture containing dome&#10;&#10;Description generated with high confidence">
              <a:extLst>
                <a:ext uri="{FF2B5EF4-FFF2-40B4-BE49-F238E27FC236}">
                  <a16:creationId xmlns:a16="http://schemas.microsoft.com/office/drawing/2014/main" id="{67E6C271-CB1C-4B37-A593-E71E37C86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53" y="1193425"/>
              <a:ext cx="3537345" cy="353734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AAA6CA9-99E9-4FC9-9041-B84F9F2D4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487" y="659698"/>
              <a:ext cx="2026111" cy="4604800"/>
            </a:xfrm>
            <a:prstGeom prst="rect">
              <a:avLst/>
            </a:prstGeom>
          </p:spPr>
        </p:pic>
        <p:pic>
          <p:nvPicPr>
            <p:cNvPr id="44" name="Picture 43" descr="A picture containing building, dome&#10;&#10;Description generated with very high confidence">
              <a:extLst>
                <a:ext uri="{FF2B5EF4-FFF2-40B4-BE49-F238E27FC236}">
                  <a16:creationId xmlns:a16="http://schemas.microsoft.com/office/drawing/2014/main" id="{92B4EAF4-9B18-44AA-9A17-9D5E72081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3987" y="659698"/>
              <a:ext cx="2682296" cy="46048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3B87C4C-3470-48D6-8087-34A5367E088E}"/>
              </a:ext>
            </a:extLst>
          </p:cNvPr>
          <p:cNvSpPr txBox="1"/>
          <p:nvPr/>
        </p:nvSpPr>
        <p:spPr>
          <a:xfrm>
            <a:off x="6267622" y="6435188"/>
            <a:ext cx="209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 Shape 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46" name="Content Placeholder 9">
            <a:extLst>
              <a:ext uri="{FF2B5EF4-FFF2-40B4-BE49-F238E27FC236}">
                <a16:creationId xmlns:a16="http://schemas.microsoft.com/office/drawing/2014/main" id="{67ED04F0-AA2E-4AE4-A2AE-DD0FCA2FCC11}"/>
              </a:ext>
            </a:extLst>
          </p:cNvPr>
          <p:cNvSpPr txBox="1">
            <a:spLocks/>
          </p:cNvSpPr>
          <p:nvPr/>
        </p:nvSpPr>
        <p:spPr>
          <a:xfrm>
            <a:off x="6267622" y="1802525"/>
            <a:ext cx="5924378" cy="314325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Use in Undergraduate and masters programs in ISE for Nanoengineering and Bioengineering </a:t>
            </a:r>
          </a:p>
          <a:p>
            <a:pPr lvl="1"/>
            <a:r>
              <a:rPr lang="en-US" sz="2600" dirty="0"/>
              <a:t>ISE (Intelligent Systems Engineering) as a new department developing courses from scratch (67 defined in first 2 years)</a:t>
            </a:r>
          </a:p>
          <a:p>
            <a:r>
              <a:rPr lang="en-US" sz="2600" dirty="0"/>
              <a:t>Research Experiences for Undergraduates throughout year</a:t>
            </a:r>
          </a:p>
          <a:p>
            <a:r>
              <a:rPr lang="en-US" sz="2600" dirty="0"/>
              <a:t>Annual engineered </a:t>
            </a:r>
            <a:r>
              <a:rPr lang="en-US" sz="2600" dirty="0" err="1"/>
              <a:t>nanoBIO</a:t>
            </a:r>
            <a:r>
              <a:rPr lang="en-US" sz="2600" dirty="0"/>
              <a:t> workshop</a:t>
            </a:r>
          </a:p>
          <a:p>
            <a:r>
              <a:rPr lang="en-US" sz="2600" dirty="0"/>
              <a:t>Summer Camps for Middle and High School Students</a:t>
            </a:r>
          </a:p>
          <a:p>
            <a:r>
              <a:rPr lang="en-US" sz="2600" dirty="0"/>
              <a:t>Online (</a:t>
            </a:r>
            <a:r>
              <a:rPr lang="en-US" sz="2600" dirty="0" err="1"/>
              <a:t>nanoHUB</a:t>
            </a:r>
            <a:r>
              <a:rPr lang="en-US" sz="2600" dirty="0"/>
              <a:t> and YouTube) courses with accessible content on </a:t>
            </a:r>
            <a:r>
              <a:rPr lang="en-US" sz="2600" dirty="0" err="1"/>
              <a:t>nano</a:t>
            </a:r>
            <a:r>
              <a:rPr lang="en-US" sz="2600" dirty="0"/>
              <a:t> and bioengineering</a:t>
            </a:r>
          </a:p>
          <a:p>
            <a:r>
              <a:rPr lang="en-US" sz="2600" dirty="0"/>
              <a:t>Research and Education tools build on existing simulations, analytics and frameworks: </a:t>
            </a:r>
            <a:r>
              <a:rPr lang="en-US" sz="2600" dirty="0" err="1"/>
              <a:t>Physicell</a:t>
            </a:r>
            <a:r>
              <a:rPr lang="en-US" sz="2600" dirty="0"/>
              <a:t> and CompuCell3D</a:t>
            </a:r>
          </a:p>
          <a:p>
            <a:pPr lvl="1"/>
            <a:endParaRPr lang="en-US" sz="1100" dirty="0"/>
          </a:p>
        </p:txBody>
      </p:sp>
      <p:pic>
        <p:nvPicPr>
          <p:cNvPr id="47" name="Content Placeholder 4">
            <a:extLst>
              <a:ext uri="{FF2B5EF4-FFF2-40B4-BE49-F238E27FC236}">
                <a16:creationId xmlns:a16="http://schemas.microsoft.com/office/drawing/2014/main" id="{9A24B0AA-32B8-4BB3-ACF8-04D669EDEE9C}"/>
              </a:ext>
            </a:extLst>
          </p:cNvPr>
          <p:cNvPicPr>
            <a:picLocks noGrp="1"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0469012" y="4926175"/>
            <a:ext cx="1709484" cy="19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9C41973-1195-4F1C-9543-8C331DCC7C07}"/>
              </a:ext>
            </a:extLst>
          </p:cNvPr>
          <p:cNvSpPr/>
          <p:nvPr/>
        </p:nvSpPr>
        <p:spPr>
          <a:xfrm>
            <a:off x="9953102" y="5023821"/>
            <a:ext cx="1031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PhysiCell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94D5A-7AC0-4E71-ACF5-EF19876815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" y="37467"/>
            <a:ext cx="2077046" cy="86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3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936A-3C39-4820-B395-DF5CD1A6A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89" y="293687"/>
            <a:ext cx="966367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Big Data and Extreme-scale Computing</a:t>
            </a:r>
            <a:r>
              <a:rPr lang="en-US" b="0" dirty="0"/>
              <a:t> (</a:t>
            </a:r>
            <a:r>
              <a:rPr lang="en-US" dirty="0"/>
              <a:t>BDEC</a:t>
            </a:r>
            <a:r>
              <a:rPr lang="en-US" b="0" dirty="0"/>
              <a:t>) </a:t>
            </a:r>
            <a:br>
              <a:rPr lang="en-US" b="0" dirty="0"/>
            </a:br>
            <a:r>
              <a:rPr lang="en-US" b="0" dirty="0"/>
              <a:t>http://www.exascale.org/bdec/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BBFCA-360C-4CBA-BFE4-4D4E98EF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70" y="1894205"/>
            <a:ext cx="12192000" cy="4351338"/>
          </a:xfrm>
        </p:spPr>
        <p:txBody>
          <a:bodyPr/>
          <a:lstStyle/>
          <a:p>
            <a:r>
              <a:rPr lang="en-US" b="1" dirty="0"/>
              <a:t>BDEC Pathways to Convergence Report </a:t>
            </a: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r>
              <a:rPr lang="en-US" dirty="0"/>
              <a:t>Next Meeting November, 2018 Bloomington Indiana USA. </a:t>
            </a:r>
            <a:r>
              <a:rPr lang="en-US"/>
              <a:t>First day is </a:t>
            </a:r>
            <a:r>
              <a:rPr lang="en-US" dirty="0"/>
              <a:t>evening reception with meeting focus “Defining application requirements for a data intensive computing continuum”</a:t>
            </a:r>
          </a:p>
          <a:p>
            <a:r>
              <a:rPr lang="en-US" dirty="0"/>
              <a:t>Later meeting February 19-21 Kobe, Japan (National infrastructure visions); Q2 2019 Europe (Exploring alternative platform architectures); Q4, 2019 USA (Vendor/Provider perspectives); Q2, 2020 Europe (? Focus); Q3-4, 2020 Final meeting Asia (write report)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1A373-7446-4360-8052-FE35CEA5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E2CA-3D1B-40B7-AEAA-5DA74A30CD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BA419-86AD-4B58-A208-C830B0F9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://www.exascale.org/bdec/sites/all/themes/bdec/images/bdec-header-2.png">
            <a:extLst>
              <a:ext uri="{FF2B5EF4-FFF2-40B4-BE49-F238E27FC236}">
                <a16:creationId xmlns:a16="http://schemas.microsoft.com/office/drawing/2014/main" id="{37E03BC8-6884-4C32-A69A-F8672556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710" y="0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090F1-B98F-48C3-9190-59895C81DD4E}"/>
              </a:ext>
            </a:extLst>
          </p:cNvPr>
          <p:cNvSpPr/>
          <p:nvPr/>
        </p:nvSpPr>
        <p:spPr>
          <a:xfrm>
            <a:off x="99060" y="2161282"/>
            <a:ext cx="8747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http://www.exascale.org/bdec/sites/www.exascale.org.bdec/files/whitepapers/bdec2017pathways.pdf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4745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A0EFA9-01D2-4469-80A5-697D269F4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2" r="70176" b="50068"/>
          <a:stretch/>
        </p:blipFill>
        <p:spPr>
          <a:xfrm>
            <a:off x="-83976" y="0"/>
            <a:ext cx="5411755" cy="6236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07742-5EB4-4E69-8FE5-470F7DA2D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" t="50000" r="70815" b="21225"/>
          <a:stretch/>
        </p:blipFill>
        <p:spPr>
          <a:xfrm>
            <a:off x="5157586" y="407836"/>
            <a:ext cx="7004939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5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8FA1E-1C23-4153-846E-25276B0C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DE222-A982-4A94-8563-04B8FE7DD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" r="11163"/>
          <a:stretch/>
        </p:blipFill>
        <p:spPr>
          <a:xfrm>
            <a:off x="2103930" y="0"/>
            <a:ext cx="967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7181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13005</TotalTime>
  <Words>1114</Words>
  <Application>Microsoft Office PowerPoint</Application>
  <PresentationFormat>Widescreen</PresentationFormat>
  <Paragraphs>146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Times New Roman</vt:lpstr>
      <vt:lpstr>1_Office Theme</vt:lpstr>
      <vt:lpstr>Office Theme</vt:lpstr>
      <vt:lpstr>2_Office Theme</vt:lpstr>
      <vt:lpstr>Research in Digital Science Center</vt:lpstr>
      <vt:lpstr>Digital Science Center Themes</vt:lpstr>
      <vt:lpstr>Cloud Computing for an AI First Future </vt:lpstr>
      <vt:lpstr>Digital Science Center/ISE Infrastructure</vt:lpstr>
      <vt:lpstr>Digital Science Center Research Activities</vt:lpstr>
      <vt:lpstr>PowerPoint Presentation</vt:lpstr>
      <vt:lpstr>Big Data and Extreme-scale Computing (BDEC)  http://www.exascale.org/bdec/</vt:lpstr>
      <vt:lpstr>PowerPoint Presentation</vt:lpstr>
      <vt:lpstr>PowerPoint Presentation</vt:lpstr>
      <vt:lpstr>Integrating HPC and Apache Programming Environments</vt:lpstr>
      <vt:lpstr>Qiu/Fox Core SPIDAL Parallel HPC Library with Collective Used</vt:lpstr>
      <vt:lpstr>Big Data and Simulation Difficulty in Parallelism Size of Synchronization constraints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Efficient Dataflow Frameworks for Big Data Applications: Integrating Parallel and Distributed Computing Runtimes</dc:title>
  <dc:creator>supun</dc:creator>
  <cp:lastModifiedBy>Geoffrey Fox</cp:lastModifiedBy>
  <cp:revision>220</cp:revision>
  <dcterms:created xsi:type="dcterms:W3CDTF">2017-06-12T19:54:34Z</dcterms:created>
  <dcterms:modified xsi:type="dcterms:W3CDTF">2018-08-13T16:32:41Z</dcterms:modified>
</cp:coreProperties>
</file>