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61"/>
  </p:notesMasterIdLst>
  <p:sldIdLst>
    <p:sldId id="338" r:id="rId3"/>
    <p:sldId id="567" r:id="rId4"/>
    <p:sldId id="564" r:id="rId5"/>
    <p:sldId id="407" r:id="rId6"/>
    <p:sldId id="406" r:id="rId7"/>
    <p:sldId id="409" r:id="rId8"/>
    <p:sldId id="566" r:id="rId9"/>
    <p:sldId id="865" r:id="rId10"/>
    <p:sldId id="842" r:id="rId11"/>
    <p:sldId id="478" r:id="rId12"/>
    <p:sldId id="844" r:id="rId13"/>
    <p:sldId id="853" r:id="rId14"/>
    <p:sldId id="846" r:id="rId15"/>
    <p:sldId id="847" r:id="rId16"/>
    <p:sldId id="851" r:id="rId17"/>
    <p:sldId id="869" r:id="rId18"/>
    <p:sldId id="843" r:id="rId19"/>
    <p:sldId id="871" r:id="rId20"/>
    <p:sldId id="695" r:id="rId21"/>
    <p:sldId id="854" r:id="rId22"/>
    <p:sldId id="861" r:id="rId23"/>
    <p:sldId id="862" r:id="rId24"/>
    <p:sldId id="855" r:id="rId25"/>
    <p:sldId id="858" r:id="rId26"/>
    <p:sldId id="848" r:id="rId27"/>
    <p:sldId id="849" r:id="rId28"/>
    <p:sldId id="856" r:id="rId29"/>
    <p:sldId id="857" r:id="rId30"/>
    <p:sldId id="859" r:id="rId31"/>
    <p:sldId id="860" r:id="rId32"/>
    <p:sldId id="868" r:id="rId33"/>
    <p:sldId id="863" r:id="rId34"/>
    <p:sldId id="448" r:id="rId35"/>
    <p:sldId id="421" r:id="rId36"/>
    <p:sldId id="822" r:id="rId37"/>
    <p:sldId id="361" r:id="rId38"/>
    <p:sldId id="840" r:id="rId39"/>
    <p:sldId id="371" r:id="rId40"/>
    <p:sldId id="422" r:id="rId41"/>
    <p:sldId id="491" r:id="rId42"/>
    <p:sldId id="872" r:id="rId43"/>
    <p:sldId id="432" r:id="rId44"/>
    <p:sldId id="867" r:id="rId45"/>
    <p:sldId id="426" r:id="rId46"/>
    <p:sldId id="427" r:id="rId47"/>
    <p:sldId id="553" r:id="rId48"/>
    <p:sldId id="259" r:id="rId49"/>
    <p:sldId id="447" r:id="rId50"/>
    <p:sldId id="396" r:id="rId51"/>
    <p:sldId id="562" r:id="rId52"/>
    <p:sldId id="449" r:id="rId53"/>
    <p:sldId id="450" r:id="rId54"/>
    <p:sldId id="451" r:id="rId55"/>
    <p:sldId id="410" r:id="rId56"/>
    <p:sldId id="398" r:id="rId57"/>
    <p:sldId id="873" r:id="rId58"/>
    <p:sldId id="850" r:id="rId59"/>
    <p:sldId id="84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7" autoAdjust="0"/>
    <p:restoredTop sz="94586" autoAdjust="0"/>
  </p:normalViewPr>
  <p:slideViewPr>
    <p:cSldViewPr snapToGrid="0">
      <p:cViewPr varScale="1">
        <p:scale>
          <a:sx n="75" d="100"/>
          <a:sy n="75" d="100"/>
        </p:scale>
        <p:origin x="6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E6778-B450-423B-B7B7-BF6DF9015041}" type="datetimeFigureOut">
              <a:rPr lang="en-US" smtClean="0"/>
              <a:t>9/1/2018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FAF46-25CC-458C-9F6F-FEB9EF0EF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AF46-25CC-458C-9F6F-FEB9EF0EFE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4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74917-5EB3-415D-9340-9CAA674FD7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1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FAF46-25CC-458C-9F6F-FEB9EF0EFEE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2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ABB61-F1B3-4E69-A807-866CAA4568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82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341F2-121C-4A63-838F-4BCBAEA2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26E20-DCD3-4EB5-B3D4-BF43B41DE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865F9-987F-4FD5-9378-FDFC6C12F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683AD-3CE5-4B21-9450-AB20BB22486E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C2293-93E7-40C6-B41B-C5017AD1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55AC7-F444-4845-AB69-D6AA476E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00D20-CF42-45BF-AD7E-AF54B6BA1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F6EE-92E3-472A-B416-6BA9B3FED4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A5B05F-C9AF-4002-8471-C5C1E154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C6BEF-0806-400A-9792-FE24C614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9223-725B-4BFF-A215-FAC830C911FC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E7B535-91DB-4F68-88C0-1BB400A7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57D1E-D8F8-4092-83B6-47C68C6D5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98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8F1E-DA3F-404A-A67D-085A94B3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EAAC1-2567-45EC-B949-3FCF13BA94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FA86E-FE3F-4BE8-9D6B-0935904B2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4CA129-F38A-47B3-BD96-009F10E65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952AE9-C4EF-49B4-AF5D-718B6FFC50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F4F189-7BF0-420A-A321-1023483E1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CC23C-0A50-4E82-984A-EEBF6D9985D3}" type="datetime1">
              <a:rPr lang="en-US" smtClean="0"/>
              <a:t>9/1/2018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99236-D21C-4420-AFB1-FD6D9080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7483F6-19F8-43FD-BBEF-81218F33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6B5B-8F7D-468B-BAAE-4B3B2FB6C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AE89E6-6071-484E-8F78-883A7B1B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6CFD-72D4-40AC-95E2-26A97678E282}" type="datetime1">
              <a:rPr lang="en-US" smtClean="0"/>
              <a:t>9/1/2018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B8A3E-79B3-4B12-B346-817AFD530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29EF3-4C32-49CE-BEE3-F2C622422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1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C11519-E300-4C04-A31A-82D647431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39313-05E9-41D0-8F2C-E33E10BD3835}" type="datetime1">
              <a:rPr lang="en-US" smtClean="0"/>
              <a:t>9/1/2018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608835-1F30-405C-9342-C9D79625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1E8A75-FE96-4AC9-9495-537C164A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1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F694-541C-4C00-AEAD-68E4C83BC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BD32-A717-4A0C-9E84-7AD6196CD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DD95A-2D4A-481A-9E76-AA3B6AF47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EDC9E-073D-46F7-806D-CBCC7561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F780D-E14E-442A-B6AD-B2D20B34F130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DCE5A3-5C4E-40D7-B626-B03015F4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DFF86-D03D-49AB-AB25-FCC963D5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7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D944-AB27-4846-A93B-54C1C132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8B811C-9146-4FA1-9DF6-46BF06DEA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7A12A-EE8C-455D-BD2A-88940E8F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3A972-BF5B-478B-9D71-E26966E8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6732-A582-4CF9-B561-FAF4243D5206}" type="datetime1">
              <a:rPr lang="en-US" smtClean="0"/>
              <a:t>9/1/2018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FB17A6-8F2A-477A-B0B6-650450A1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E8814-308F-46AB-A248-95115467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27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C7332-C68C-46E9-B86F-C02C1381C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4BE8C-82FD-40CD-B9E6-8BD196EF8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3B5EF-9798-480C-B182-F0C1E3D1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4D16A-482A-4BC3-9306-8489C2470631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B3BEE-2294-4B05-91CB-CF13525B2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8D1B-F01F-4A6B-A0B9-B348A335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58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0CE215-D30E-49DE-9125-B82B56CEA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8EC5A-C97E-470C-B72B-12870CEAC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3A59F8-09D1-4C4C-80DC-7B59C3555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C523E-B3EE-4301-A23F-46C3A539B96E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ED470-76F8-4F9C-8D20-0FE0CD29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7EC6C-C831-4740-A522-DB8E0457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91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EA4B-06BB-46B2-9198-5884BA88C0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99163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869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6116638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6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C584E-FF59-46C7-A326-FDCE240134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705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F48CF-E310-4C21-98B7-13C0E37659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35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2D468-6150-4FB4-81B9-DA746C281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980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16213-B419-4501-A7DF-FD432A5678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Supercomputing-Background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1864"/>
            <a:ext cx="12192000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46DF3-F17F-426C-87B3-8D689DA7F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9BCE5-C1BA-41DD-A948-3BC38BF7FD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B7B38-8088-4310-A094-4A3B8FE9C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937AF-2829-45C3-A5B3-42FDFAAFCBAA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240AD-6B9A-4831-BD63-3F0893125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11F-DC0B-4FFB-B72D-6A2ADEDA0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8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57D55-B536-4FF4-ADAC-A6AAB88C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04872-1653-4B97-9B79-753E8E23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E7F86-C624-4B36-A1BF-F89A8AD0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39CA-5B1F-4D53-821A-A0620F26617E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C1E35-6C3B-4ADF-B86D-59CA1BA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44598-1086-4E1A-AE1A-48B64872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63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206AB-BCC8-474B-87F4-02304FDEAF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9/1/2018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4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C2DEF6-77D0-4292-91AC-A3BB5995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01A843-6BD0-412F-B522-311497F04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940-183E-4448-9B3A-DB2182726B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D21DF-D1D1-4F09-A545-7F9057E4C55F}" type="datetime1">
              <a:rPr lang="en-US" smtClean="0"/>
              <a:t>9/1/2018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0E4D4-4BEE-4D29-B1E6-0D6B2FD13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57C50-3C46-42B2-ABF8-7955D1D595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9A00-C303-4E6D-85D6-CBAFE7FD3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5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spidal.org/" TargetMode="External"/><Relationship Id="rId4" Type="http://schemas.openxmlformats.org/officeDocument/2006/relationships/hyperlink" Target="http://www.dsc.soic.indiana.ed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sv7EWhCqIQ&amp;feature=youtu.be" TargetMode="External"/><Relationship Id="rId2" Type="http://schemas.openxmlformats.org/officeDocument/2006/relationships/hyperlink" Target="https://www.microsoft.com/en-us/research/event/faculty-summit-2018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nzjxXOqovc" TargetMode="External"/><Relationship Id="rId7" Type="http://schemas.openxmlformats.org/officeDocument/2006/relationships/hyperlink" Target="https://youtu.be/Tkl6ERLWAbA" TargetMode="External"/><Relationship Id="rId2" Type="http://schemas.openxmlformats.org/officeDocument/2006/relationships/hyperlink" Target="https://youtu.be/_IF9esNec3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Iiwb7ysxyck" TargetMode="External"/><Relationship Id="rId5" Type="http://schemas.openxmlformats.org/officeDocument/2006/relationships/hyperlink" Target="https://youtu.be/vszcATWtr2U" TargetMode="External"/><Relationship Id="rId4" Type="http://schemas.openxmlformats.org/officeDocument/2006/relationships/hyperlink" Target="https://youtu.be/jsv7EWhCqIQ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BOuoLflpU" TargetMode="External"/><Relationship Id="rId2" Type="http://schemas.openxmlformats.org/officeDocument/2006/relationships/hyperlink" Target="https://youtu.be/nxEIfluXQ_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cRQRUlk5Xs" TargetMode="External"/><Relationship Id="rId4" Type="http://schemas.openxmlformats.org/officeDocument/2006/relationships/hyperlink" Target="https://youtu.be/J9977DaNAlc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scale.org/bdec/sites/www.exascale.org.bdec/files/whitepapers/bdec2017pathways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61"/>
            <a:ext cx="12192000" cy="93601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Research in Digital Science Center</a:t>
            </a:r>
            <a:endParaRPr lang="en-US" sz="1600" b="1" dirty="0">
              <a:latin typeface="Arial Black" panose="020B0A04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00E1E-723F-4497-B46A-9D6B4B743B2E}"/>
              </a:ext>
            </a:extLst>
          </p:cNvPr>
          <p:cNvSpPr/>
          <p:nvPr/>
        </p:nvSpPr>
        <p:spPr>
          <a:xfrm>
            <a:off x="12544" y="1349472"/>
            <a:ext cx="12179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US" sz="2400" b="1" dirty="0">
                <a:cs typeface="Times New Roman" pitchFamily="18" charset="0"/>
              </a:rPr>
              <a:t>Geoffrey Fox, August 20, 2018</a:t>
            </a:r>
          </a:p>
          <a:p>
            <a:pPr algn="ctr" defTabSz="457200">
              <a:defRPr/>
            </a:pPr>
            <a:r>
              <a:rPr lang="en-US" sz="2400" b="1" dirty="0">
                <a:cs typeface="Times New Roman" pitchFamily="18" charset="0"/>
              </a:rPr>
              <a:t>Digital Science Center</a:t>
            </a:r>
            <a:endParaRPr lang="en-US" sz="2400" dirty="0">
              <a:latin typeface="Arial"/>
            </a:endParaRPr>
          </a:p>
          <a:p>
            <a:pPr lvl="0" algn="ctr" defTabSz="457200">
              <a:defRPr/>
            </a:pPr>
            <a:r>
              <a:rPr lang="en-US" sz="2400" b="1" dirty="0">
                <a:latin typeface="Arial"/>
                <a:cs typeface="Times New Roman" pitchFamily="18" charset="0"/>
              </a:rPr>
              <a:t>Department of Intelligent Systems Engineering</a:t>
            </a:r>
          </a:p>
          <a:p>
            <a:pPr lvl="0" algn="ctr" defTabSz="457200">
              <a:defRPr/>
            </a:pPr>
            <a:r>
              <a:rPr lang="en-US" sz="2400" dirty="0">
                <a:latin typeface="Arial"/>
                <a:hlinkClick r:id="rId3"/>
              </a:rPr>
              <a:t>gcf@indiana.edu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4"/>
              </a:rPr>
              <a:t>http://www.dsc.soic.indiana.edu/</a:t>
            </a:r>
            <a:r>
              <a:rPr lang="en-US" sz="2400" dirty="0">
                <a:latin typeface="Arial"/>
              </a:rPr>
              <a:t>, </a:t>
            </a:r>
            <a:r>
              <a:rPr lang="en-US" sz="2400" dirty="0">
                <a:latin typeface="Arial"/>
                <a:hlinkClick r:id="rId5"/>
              </a:rPr>
              <a:t>http://spidal.org</a:t>
            </a:r>
            <a:r>
              <a:rPr lang="en-US" sz="2400" dirty="0">
                <a:latin typeface="Arial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2BAF7-37D6-4E5F-9133-975E9D550DDD}"/>
              </a:ext>
            </a:extLst>
          </p:cNvPr>
          <p:cNvSpPr/>
          <p:nvPr/>
        </p:nvSpPr>
        <p:spPr>
          <a:xfrm>
            <a:off x="424309" y="3102108"/>
            <a:ext cx="11494033" cy="3046988"/>
          </a:xfrm>
          <a:prstGeom prst="rect">
            <a:avLst/>
          </a:prstGeom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Judy </a:t>
            </a:r>
            <a:r>
              <a:rPr lang="en-US" sz="2400" dirty="0" err="1"/>
              <a:t>Qiu</a:t>
            </a:r>
            <a:r>
              <a:rPr lang="en-US" sz="2400" dirty="0"/>
              <a:t>, David Crandall, Gregor von Laszewski, Dennis Gannon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Supun</a:t>
            </a:r>
            <a:r>
              <a:rPr lang="en-US" sz="2400" dirty="0"/>
              <a:t> </a:t>
            </a:r>
            <a:r>
              <a:rPr lang="en-US" sz="2400" dirty="0" err="1"/>
              <a:t>Kamburugamuve</a:t>
            </a:r>
            <a:r>
              <a:rPr lang="en-US" sz="2400" dirty="0"/>
              <a:t>, Bo Peng, </a:t>
            </a:r>
            <a:r>
              <a:rPr lang="en-US" sz="2400" dirty="0" err="1"/>
              <a:t>Langshi</a:t>
            </a:r>
            <a:r>
              <a:rPr lang="en-US" sz="2400" dirty="0"/>
              <a:t> Chen, Kannan Govindarajan, </a:t>
            </a:r>
            <a:r>
              <a:rPr lang="en-US" sz="2400" dirty="0" err="1"/>
              <a:t>Fugang</a:t>
            </a:r>
            <a:r>
              <a:rPr lang="en-US" sz="2400" dirty="0"/>
              <a:t> Wang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nanoBIO Collaboration with several SICE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CyberTraining Collaboration with several SICE faculty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Internal collaboration. Biology, Physics, SICE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Outside Collaborators in funded projects: Arizona, Kansas, Purdue, Rutgers, San Diego Supercomputer Center, SUNY Stony Brook, Virginia Tech, UIUC and Utah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BDEC, NIST and Fudan University in unfunded collaborations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7426D-0650-4DDA-9A72-5020D9C02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676B3E-6DD9-4BF1-8E27-4BA0F7801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7359"/>
            <a:ext cx="12168220" cy="5565024"/>
          </a:xfrm>
        </p:spPr>
        <p:txBody>
          <a:bodyPr>
            <a:normAutofit/>
          </a:bodyPr>
          <a:lstStyle/>
          <a:p>
            <a:pPr>
              <a:lnSpc>
                <a:spcPts val="2700"/>
              </a:lnSpc>
            </a:pPr>
            <a:r>
              <a:rPr lang="en-US" sz="2400" b="1" dirty="0"/>
              <a:t>Harp-DAAL</a:t>
            </a:r>
            <a:r>
              <a:rPr lang="en-US" sz="2400" dirty="0"/>
              <a:t> with a kernel Machine Learning library exploiting the Intel node library DAAL and HPC style communication collectives within the Hadoop ecosystem. The broad applicability of Harp-DAAL is supporting many classes of data-intensive computation, from pleasingly parallel to machine learning and simulations. Main focus is launching from Hadoop (</a:t>
            </a:r>
            <a:r>
              <a:rPr lang="en-US" sz="2400" dirty="0" err="1"/>
              <a:t>Qiu</a:t>
            </a:r>
            <a:r>
              <a:rPr lang="en-US" sz="2400" dirty="0"/>
              <a:t>)</a:t>
            </a:r>
          </a:p>
          <a:p>
            <a:pPr>
              <a:lnSpc>
                <a:spcPts val="2700"/>
              </a:lnSpc>
            </a:pPr>
            <a:r>
              <a:rPr lang="en-US" sz="2400" b="1" dirty="0"/>
              <a:t>Twister2</a:t>
            </a:r>
            <a:r>
              <a:rPr lang="en-US" sz="2400" dirty="0"/>
              <a:t> is a toolkit of components that can be packaged in different ways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Integrated batch or streaming data capabilities familiar from Apache Hadoop, Storm, Heron, Spark, and Flink but with high performance.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Separate bulk synchronous and data flow communication; 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Task management as in Mesos, Yarn and Kubernetes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Dataflow graph execution models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Launching of the Harp-DAAL  library</a:t>
            </a:r>
          </a:p>
          <a:p>
            <a:pPr lvl="1">
              <a:lnSpc>
                <a:spcPts val="2700"/>
              </a:lnSpc>
            </a:pPr>
            <a:r>
              <a:rPr lang="en-US" sz="2400" dirty="0"/>
              <a:t>Streaming and repository data access interfaces, </a:t>
            </a:r>
          </a:p>
          <a:p>
            <a:pPr lvl="1">
              <a:lnSpc>
                <a:spcPts val="2700"/>
              </a:lnSpc>
              <a:spcBef>
                <a:spcPts val="600"/>
              </a:spcBef>
            </a:pPr>
            <a:r>
              <a:rPr lang="en-US" sz="2400" dirty="0"/>
              <a:t>In-memory databases and fault tolerance at dataflow nodes. (use RDD to do classic checkpoint-restart)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D0A93F-FB37-4CEC-A022-3E639671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22" y="78067"/>
            <a:ext cx="12286672" cy="56361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Integrating HPC and Apache Programming Environments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5ADC2-1760-452D-AAE7-ADA865B9E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2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r>
              <a:rPr lang="en-US" dirty="0"/>
              <a:t>Study Microsoft Research Topics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" y="1380563"/>
            <a:ext cx="12016614" cy="4072707"/>
          </a:xfrm>
        </p:spPr>
        <p:txBody>
          <a:bodyPr/>
          <a:lstStyle/>
          <a:p>
            <a:r>
              <a:rPr lang="en-US" dirty="0"/>
              <a:t>Microsoft Research has about 1000 researchers and has 800 interns per year – apply!</a:t>
            </a:r>
          </a:p>
          <a:p>
            <a:r>
              <a:rPr lang="en-US" dirty="0"/>
              <a:t>They just held a faculty summit largely focused on systems for AI</a:t>
            </a:r>
          </a:p>
          <a:p>
            <a:r>
              <a:rPr lang="en-US" dirty="0">
                <a:hlinkClick r:id="rId2"/>
              </a:rPr>
              <a:t>https://www.microsoft.com/en-us/research/event/faculty-summit-2018/</a:t>
            </a:r>
            <a:endParaRPr lang="en-US" dirty="0"/>
          </a:p>
          <a:p>
            <a:r>
              <a:rPr lang="en-US" dirty="0"/>
              <a:t>With an inspirational overview positioning their work as building designing and using the "Global AI Supercomputer" concept linking intelligent Cloud to Intelligent Edge  </a:t>
            </a:r>
            <a:r>
              <a:rPr lang="en-US" dirty="0">
                <a:hlinkClick r:id="rId3"/>
              </a:rPr>
              <a:t>https://www.youtube.com/watch?v=jsv7EWhCqIQ&amp;feature=youtu.be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074D3A-531A-450F-845D-E9EF8A3A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1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906E5-83F6-4088-9461-528B974A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" y="0"/>
            <a:ext cx="12083524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6CF1A5-F669-43AF-901A-362B4D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34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8144B-192F-4EFB-84BF-EE491D6A9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347662"/>
            <a:ext cx="11763375" cy="61626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6095A-AC0D-4B33-9A44-0A32888A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1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2F882-8576-42B5-B8A1-DDF9830B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223837"/>
            <a:ext cx="10658475" cy="64103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52AB9-5AE3-489D-97A7-C92510D3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85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46" y="171546"/>
            <a:ext cx="11345708" cy="853334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Collaborating on the Global AI Supercomputer GAISC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756" y="1160731"/>
            <a:ext cx="11345707" cy="49892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Microsoft says: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We can only “play together” and link functionalities from </a:t>
            </a:r>
            <a:r>
              <a:rPr lang="en-US" dirty="0" err="1"/>
              <a:t>Google,Amazon</a:t>
            </a:r>
            <a:r>
              <a:rPr lang="en-US" dirty="0"/>
              <a:t>, Facebook, Microsoft, Academia if we have open API’s and open code to customize</a:t>
            </a:r>
          </a:p>
          <a:p>
            <a:r>
              <a:rPr lang="en-US" dirty="0"/>
              <a:t>Open source Apache software</a:t>
            </a:r>
          </a:p>
          <a:p>
            <a:r>
              <a:rPr lang="en-US" dirty="0"/>
              <a:t>Academia needs to use and define their own projects</a:t>
            </a:r>
          </a:p>
          <a:p>
            <a:r>
              <a:rPr lang="en-US" dirty="0"/>
              <a:t>We want to use AI supercomputer to study early universe as well as producing annoying advertisements (goal of most elite CS researchers)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B2DAD8-620B-4A5E-A61F-19F0EDB7E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261" y="954328"/>
            <a:ext cx="5620593" cy="191739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ACEE69-CE10-4C74-B75A-5821DF29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39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102037-BF66-4710-87FB-F646B0BB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" y="1166192"/>
            <a:ext cx="2478157" cy="1850442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HPC-ABDS</a:t>
            </a:r>
            <a:br>
              <a:rPr lang="en-US" sz="3200" b="1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2800" dirty="0">
                <a:latin typeface="+mn-lt"/>
              </a:rPr>
              <a:t>Integrated wide range of HPC and Big Data technologies.</a:t>
            </a:r>
            <a:br>
              <a:rPr lang="en-US" sz="2800" dirty="0">
                <a:latin typeface="+mn-lt"/>
              </a:rPr>
            </a:br>
            <a:br>
              <a:rPr lang="en-US" sz="3200" dirty="0">
                <a:latin typeface="+mn-lt"/>
              </a:rPr>
            </a:br>
            <a:r>
              <a:rPr lang="en-US" sz="2000" dirty="0">
                <a:latin typeface="+mn-lt"/>
              </a:rPr>
              <a:t>I gave up updating list in January 2016!</a:t>
            </a:r>
            <a:endParaRPr lang="en-US" sz="3200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699F03-CAFC-48C3-8E81-EABAD62B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BFBF7-7EF8-4968-93B0-51DB64661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12"/>
          <a:stretch/>
        </p:blipFill>
        <p:spPr>
          <a:xfrm>
            <a:off x="2706039" y="0"/>
            <a:ext cx="9485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2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2384" y="751180"/>
            <a:ext cx="11654726" cy="532561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Google likes to show a timeline; we can build on (Apache version of) this</a:t>
            </a:r>
          </a:p>
          <a:p>
            <a:r>
              <a:rPr lang="en-US" dirty="0"/>
              <a:t>2002 </a:t>
            </a:r>
            <a:r>
              <a:rPr lang="en-US" b="1" dirty="0"/>
              <a:t>Google File System </a:t>
            </a:r>
            <a:r>
              <a:rPr lang="en-US" dirty="0"/>
              <a:t>GFS ~HDFS (Level </a:t>
            </a:r>
            <a:r>
              <a:rPr lang="en-US" dirty="0">
                <a:solidFill>
                  <a:srgbClr val="C00000"/>
                </a:solidFill>
              </a:rPr>
              <a:t>8</a:t>
            </a:r>
            <a:r>
              <a:rPr lang="en-US" dirty="0"/>
              <a:t>)</a:t>
            </a:r>
          </a:p>
          <a:p>
            <a:r>
              <a:rPr lang="en-US" dirty="0"/>
              <a:t>2004 </a:t>
            </a:r>
            <a:r>
              <a:rPr lang="en-US" b="1" dirty="0"/>
              <a:t>MapReduce</a:t>
            </a:r>
            <a:r>
              <a:rPr lang="en-US" dirty="0"/>
              <a:t> Apache Hadoop (Level </a:t>
            </a:r>
            <a:r>
              <a:rPr lang="en-US" dirty="0">
                <a:solidFill>
                  <a:srgbClr val="C00000"/>
                </a:solidFill>
              </a:rPr>
              <a:t>14A</a:t>
            </a:r>
            <a:r>
              <a:rPr lang="en-US" dirty="0"/>
              <a:t>)</a:t>
            </a:r>
          </a:p>
          <a:p>
            <a:r>
              <a:rPr lang="en-US" dirty="0"/>
              <a:t>2006 </a:t>
            </a:r>
            <a:r>
              <a:rPr lang="en-US" b="1" dirty="0"/>
              <a:t>Big Table </a:t>
            </a:r>
            <a:r>
              <a:rPr lang="en-US" dirty="0"/>
              <a:t>Apache Hbase (Level </a:t>
            </a:r>
            <a:r>
              <a:rPr lang="en-US" dirty="0">
                <a:solidFill>
                  <a:srgbClr val="C00000"/>
                </a:solidFill>
              </a:rPr>
              <a:t>11B</a:t>
            </a:r>
            <a:r>
              <a:rPr lang="en-US" dirty="0"/>
              <a:t>)</a:t>
            </a:r>
          </a:p>
          <a:p>
            <a:r>
              <a:rPr lang="en-US" dirty="0"/>
              <a:t>2008 </a:t>
            </a:r>
            <a:r>
              <a:rPr lang="en-US" b="1" dirty="0"/>
              <a:t>Dremel </a:t>
            </a:r>
            <a:r>
              <a:rPr lang="en-US" dirty="0"/>
              <a:t>Apache Drill (Level </a:t>
            </a:r>
            <a:r>
              <a:rPr lang="en-US" dirty="0">
                <a:solidFill>
                  <a:srgbClr val="C00000"/>
                </a:solidFill>
              </a:rPr>
              <a:t>15A</a:t>
            </a:r>
            <a:r>
              <a:rPr lang="en-US" dirty="0"/>
              <a:t>)</a:t>
            </a:r>
          </a:p>
          <a:p>
            <a:r>
              <a:rPr lang="en-US" dirty="0"/>
              <a:t>2009 </a:t>
            </a:r>
            <a:r>
              <a:rPr lang="en-US" b="1" dirty="0"/>
              <a:t>Pregel</a:t>
            </a:r>
            <a:r>
              <a:rPr lang="en-US" dirty="0"/>
              <a:t> Apache </a:t>
            </a:r>
            <a:r>
              <a:rPr lang="en-US" dirty="0" err="1"/>
              <a:t>Giraph</a:t>
            </a:r>
            <a:r>
              <a:rPr lang="en-US" dirty="0"/>
              <a:t> (Level </a:t>
            </a:r>
            <a:r>
              <a:rPr lang="en-US" dirty="0">
                <a:solidFill>
                  <a:srgbClr val="C00000"/>
                </a:solidFill>
              </a:rPr>
              <a:t>14A</a:t>
            </a:r>
            <a:r>
              <a:rPr lang="en-US" dirty="0"/>
              <a:t>)</a:t>
            </a:r>
          </a:p>
          <a:p>
            <a:r>
              <a:rPr lang="en-US" dirty="0"/>
              <a:t>2010 </a:t>
            </a:r>
            <a:r>
              <a:rPr lang="en-US" b="1" dirty="0" err="1"/>
              <a:t>FlumeJava</a:t>
            </a:r>
            <a:r>
              <a:rPr lang="en-US" b="1" dirty="0"/>
              <a:t> </a:t>
            </a:r>
            <a:r>
              <a:rPr lang="en-US" dirty="0"/>
              <a:t>Apache Crunch (Level </a:t>
            </a:r>
            <a:r>
              <a:rPr lang="en-US" dirty="0">
                <a:solidFill>
                  <a:srgbClr val="C00000"/>
                </a:solidFill>
              </a:rPr>
              <a:t>17</a:t>
            </a:r>
            <a:r>
              <a:rPr lang="en-US" dirty="0"/>
              <a:t>)</a:t>
            </a:r>
          </a:p>
          <a:p>
            <a:r>
              <a:rPr lang="en-US" dirty="0"/>
              <a:t>2010 </a:t>
            </a:r>
            <a:r>
              <a:rPr lang="en-US" b="1" dirty="0"/>
              <a:t>Colossus </a:t>
            </a:r>
            <a:r>
              <a:rPr lang="en-US" dirty="0"/>
              <a:t>better GFS (Level </a:t>
            </a:r>
            <a:r>
              <a:rPr lang="en-US" dirty="0">
                <a:solidFill>
                  <a:srgbClr val="C00000"/>
                </a:solidFill>
              </a:rPr>
              <a:t>18</a:t>
            </a:r>
            <a:r>
              <a:rPr lang="en-US" dirty="0"/>
              <a:t>)</a:t>
            </a:r>
          </a:p>
          <a:p>
            <a:r>
              <a:rPr lang="en-US" dirty="0"/>
              <a:t>2012 </a:t>
            </a:r>
            <a:r>
              <a:rPr lang="en-US" b="1" dirty="0"/>
              <a:t>Spanner</a:t>
            </a:r>
            <a:r>
              <a:rPr lang="en-US" dirty="0"/>
              <a:t> horizontally scalable NewSQL database ~</a:t>
            </a:r>
            <a:r>
              <a:rPr lang="en-US" dirty="0" err="1"/>
              <a:t>CockroachDB</a:t>
            </a:r>
            <a:r>
              <a:rPr lang="en-US" dirty="0"/>
              <a:t> (Level </a:t>
            </a:r>
            <a:r>
              <a:rPr lang="en-US" dirty="0">
                <a:solidFill>
                  <a:srgbClr val="C00000"/>
                </a:solidFill>
              </a:rPr>
              <a:t>11C</a:t>
            </a:r>
            <a:r>
              <a:rPr lang="en-US" dirty="0"/>
              <a:t>)</a:t>
            </a:r>
          </a:p>
          <a:p>
            <a:r>
              <a:rPr lang="en-US" dirty="0"/>
              <a:t>2013</a:t>
            </a:r>
            <a:r>
              <a:rPr lang="en-US" b="1" dirty="0"/>
              <a:t> F1</a:t>
            </a:r>
            <a:r>
              <a:rPr lang="en-US" dirty="0"/>
              <a:t> horizontally scalable SQL database (Level </a:t>
            </a:r>
            <a:r>
              <a:rPr lang="en-US" dirty="0">
                <a:solidFill>
                  <a:srgbClr val="C00000"/>
                </a:solidFill>
              </a:rPr>
              <a:t>11C</a:t>
            </a:r>
            <a:r>
              <a:rPr lang="en-US" dirty="0"/>
              <a:t>)</a:t>
            </a:r>
          </a:p>
          <a:p>
            <a:r>
              <a:rPr lang="en-US" dirty="0"/>
              <a:t>2013 </a:t>
            </a:r>
            <a:r>
              <a:rPr lang="en-US" b="1" dirty="0" err="1"/>
              <a:t>MillWheel</a:t>
            </a:r>
            <a:r>
              <a:rPr lang="en-US" dirty="0"/>
              <a:t> ~Apache Storm, Twitter Heron (Google not first!) (Level </a:t>
            </a:r>
            <a:r>
              <a:rPr lang="en-US" dirty="0">
                <a:solidFill>
                  <a:srgbClr val="C00000"/>
                </a:solidFill>
              </a:rPr>
              <a:t>14B</a:t>
            </a:r>
            <a:r>
              <a:rPr lang="en-US" dirty="0"/>
              <a:t>)</a:t>
            </a:r>
          </a:p>
          <a:p>
            <a:r>
              <a:rPr lang="en-US" dirty="0"/>
              <a:t>2015 </a:t>
            </a:r>
            <a:r>
              <a:rPr lang="en-US" b="1" dirty="0"/>
              <a:t>Cloud Dataflow </a:t>
            </a:r>
            <a:r>
              <a:rPr lang="en-US" dirty="0"/>
              <a:t>Apache Beam with Spark  or Flink (dataflow) engine (Level </a:t>
            </a:r>
            <a:r>
              <a:rPr lang="en-US" dirty="0">
                <a:solidFill>
                  <a:srgbClr val="C00000"/>
                </a:solidFill>
              </a:rPr>
              <a:t>17</a:t>
            </a:r>
            <a:r>
              <a:rPr lang="en-US" dirty="0"/>
              <a:t>)</a:t>
            </a:r>
          </a:p>
          <a:p>
            <a:r>
              <a:rPr lang="en-US" dirty="0"/>
              <a:t>Functionalities not identified: </a:t>
            </a:r>
            <a:r>
              <a:rPr lang="en-US" b="1" dirty="0"/>
              <a:t>Security(</a:t>
            </a:r>
            <a:r>
              <a:rPr lang="en-US" dirty="0">
                <a:solidFill>
                  <a:srgbClr val="C00000"/>
                </a:solidFill>
              </a:rPr>
              <a:t>3</a:t>
            </a:r>
            <a:r>
              <a:rPr lang="en-US" b="1" dirty="0"/>
              <a:t>), Data Transfer(</a:t>
            </a:r>
            <a:r>
              <a:rPr lang="en-US" dirty="0">
                <a:solidFill>
                  <a:srgbClr val="C00000"/>
                </a:solidFill>
              </a:rPr>
              <a:t>10</a:t>
            </a:r>
            <a:r>
              <a:rPr lang="en-US" b="1" dirty="0"/>
              <a:t>), Scheduling(</a:t>
            </a:r>
            <a:r>
              <a:rPr lang="en-US" dirty="0">
                <a:solidFill>
                  <a:srgbClr val="C00000"/>
                </a:solidFill>
              </a:rPr>
              <a:t>9</a:t>
            </a:r>
            <a:r>
              <a:rPr lang="en-US" b="1" dirty="0"/>
              <a:t>), DevOps(</a:t>
            </a:r>
            <a:r>
              <a:rPr lang="en-US" dirty="0">
                <a:solidFill>
                  <a:srgbClr val="C00000"/>
                </a:solidFill>
              </a:rPr>
              <a:t>6</a:t>
            </a:r>
            <a:r>
              <a:rPr lang="en-US" b="1" dirty="0"/>
              <a:t>), </a:t>
            </a:r>
            <a:r>
              <a:rPr lang="en-US" b="1" dirty="0" err="1"/>
              <a:t>serverless</a:t>
            </a:r>
            <a:r>
              <a:rPr lang="en-US" b="1" dirty="0"/>
              <a:t> computing </a:t>
            </a:r>
            <a:r>
              <a:rPr lang="en-US" dirty="0"/>
              <a:t>(where Apache has </a:t>
            </a:r>
            <a:r>
              <a:rPr lang="en-US" b="1" dirty="0" err="1"/>
              <a:t>OpenWhisk</a:t>
            </a:r>
            <a:r>
              <a:rPr lang="en-US" b="1" dirty="0"/>
              <a:t>) (</a:t>
            </a:r>
            <a:r>
              <a:rPr lang="en-US" dirty="0">
                <a:solidFill>
                  <a:srgbClr val="C00000"/>
                </a:solidFill>
              </a:rPr>
              <a:t>5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400" y="73911"/>
            <a:ext cx="10515600" cy="6841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Components of Big Data Stack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4B53A8-E3CA-4064-8871-A5E59461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231" y="1147279"/>
            <a:ext cx="4897651" cy="2628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5AF9B-9E37-49A1-8733-161A6E3FABFA}"/>
              </a:ext>
            </a:extLst>
          </p:cNvPr>
          <p:cNvSpPr txBox="1"/>
          <p:nvPr/>
        </p:nvSpPr>
        <p:spPr>
          <a:xfrm>
            <a:off x="8371367" y="5707460"/>
            <a:ext cx="219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HPC-ABDS Levels in ()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F2EFAC-27F7-4821-8FF5-A2D2973E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4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012123" y="0"/>
            <a:ext cx="9144000" cy="6858000"/>
          </a:xfrm>
          <a:prstGeom prst="rect">
            <a:avLst/>
          </a:prstGeom>
          <a:solidFill>
            <a:srgbClr val="FFFE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i="1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6ECBDCC-6057-4C1F-9BAE-EA51785CA8CC}"/>
              </a:ext>
            </a:extLst>
          </p:cNvPr>
          <p:cNvSpPr txBox="1"/>
          <p:nvPr/>
        </p:nvSpPr>
        <p:spPr>
          <a:xfrm>
            <a:off x="76200" y="533400"/>
            <a:ext cx="28072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/>
              <a:t>Different choices in software systems in Clouds and HPC. HPC-ABDS takes cloud software augmented by HPC when needed to improve performance</a:t>
            </a:r>
          </a:p>
          <a:p>
            <a:endParaRPr lang="en-US" sz="2400" i="0" dirty="0"/>
          </a:p>
          <a:p>
            <a:r>
              <a:rPr lang="en-US" sz="2400" i="0" dirty="0"/>
              <a:t>Uses 16 of 21HPC-ABDS layers plus languages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126EFA-66B3-44A3-89D2-8BF60A0CE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13" y="304800"/>
            <a:ext cx="9132600" cy="67488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3BC0FA-8E3D-4C00-835F-3B5B7EB9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42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624449"/>
            <a:ext cx="4138060" cy="515396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Message Protocols: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Distributed Coordination: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Security &amp; Privacy: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Monitoring: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 err="1">
                <a:latin typeface="Calibri" panose="020F0502020204030204" pitchFamily="34" charset="0"/>
              </a:rPr>
              <a:t>IaaS</a:t>
            </a:r>
            <a:r>
              <a:rPr lang="en-US" sz="2200" dirty="0">
                <a:latin typeface="Calibri" panose="020F0502020204030204" pitchFamily="34" charset="0"/>
              </a:rPr>
              <a:t> Management from HPC to hypervisors: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DevOps: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Interoperability: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File systems: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Cluster Resource Management: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 Data Transport: </a:t>
            </a:r>
          </a:p>
          <a:p>
            <a:pPr>
              <a:spcBef>
                <a:spcPts val="225"/>
              </a:spcBef>
              <a:buFont typeface="+mj-lt"/>
              <a:buAutoNum type="arabicParenR"/>
            </a:pPr>
            <a:r>
              <a:rPr lang="en-US" sz="2200" dirty="0">
                <a:latin typeface="Calibri" panose="020F0502020204030204" pitchFamily="34" charset="0"/>
              </a:rPr>
              <a:t> A) File management</a:t>
            </a:r>
            <a:br>
              <a:rPr lang="en-US" sz="2200" dirty="0">
                <a:latin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</a:rPr>
              <a:t>B) NoSQL</a:t>
            </a:r>
            <a:br>
              <a:rPr lang="en-US" sz="2200" dirty="0">
                <a:latin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</a:rPr>
              <a:t>C) SQL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430" y="73566"/>
            <a:ext cx="10141527" cy="489483"/>
          </a:xfrm>
        </p:spPr>
        <p:txBody>
          <a:bodyPr>
            <a:noAutofit/>
          </a:bodyPr>
          <a:lstStyle/>
          <a:p>
            <a:r>
              <a:rPr lang="en-US" sz="2800" dirty="0"/>
              <a:t>Functionality of 21 HPC-ABDS Layers in Global AI Supercomputer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238999" y="624449"/>
            <a:ext cx="4953001" cy="56091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In-memory databases &amp; caches / Object-relational mapping / Extraction Tools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Inter process communication Collectives, point-to-point, publish-subscribe, MPI: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A) Basic Programming model and runtime, SPMD, MapReduce:</a:t>
            </a:r>
            <a:br>
              <a:rPr lang="en-US" sz="2200" i="0" kern="0" dirty="0">
                <a:latin typeface="Calibri" panose="020F0502020204030204" pitchFamily="34" charset="0"/>
              </a:rPr>
            </a:br>
            <a:r>
              <a:rPr lang="en-US" sz="2200" i="0" kern="0" dirty="0">
                <a:latin typeface="Calibri" panose="020F0502020204030204" pitchFamily="34" charset="0"/>
              </a:rPr>
              <a:t>B) Streaming: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A) High level Programming: </a:t>
            </a:r>
            <a:br>
              <a:rPr lang="en-US" sz="2200" i="0" kern="0" dirty="0">
                <a:latin typeface="Calibri" panose="020F0502020204030204" pitchFamily="34" charset="0"/>
              </a:rPr>
            </a:br>
            <a:r>
              <a:rPr lang="en-US" sz="2200" i="0" kern="0" dirty="0">
                <a:latin typeface="Calibri" panose="020F0502020204030204" pitchFamily="34" charset="0"/>
              </a:rPr>
              <a:t>B) Frameworks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Application and Analytics: </a:t>
            </a:r>
          </a:p>
          <a:p>
            <a:pPr>
              <a:spcBef>
                <a:spcPts val="225"/>
              </a:spcBef>
              <a:buFont typeface="+mj-lt"/>
              <a:buAutoNum type="arabicParenR" startAt="12"/>
            </a:pPr>
            <a:r>
              <a:rPr lang="en-US" sz="2200" i="0" kern="0" dirty="0">
                <a:latin typeface="Calibri" panose="020F0502020204030204" pitchFamily="34" charset="0"/>
              </a:rPr>
              <a:t> Workflow-Orchestration: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295400"/>
            <a:ext cx="2766461" cy="2246769"/>
          </a:xfrm>
          <a:prstGeom prst="rect">
            <a:avLst/>
          </a:prstGeom>
          <a:solidFill>
            <a:srgbClr val="FFFFCC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0" dirty="0">
                <a:latin typeface="+mn-lt"/>
              </a:rPr>
              <a:t>Lesson of large number (350). This is a rich software environment that academia cannot “compete” with. Need to use and not regenerate except in special cases!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D833A-22D3-4E42-B0B9-97DF957A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2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7246F-8758-4F64-9EF3-046C6778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Science Center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E8B4-C0F8-4621-A395-DAD156FA9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28" y="1502001"/>
            <a:ext cx="10827143" cy="3304727"/>
          </a:xfrm>
        </p:spPr>
        <p:txBody>
          <a:bodyPr>
            <a:normAutofit/>
          </a:bodyPr>
          <a:lstStyle/>
          <a:p>
            <a:r>
              <a:rPr lang="en-US" sz="3200" dirty="0"/>
              <a:t>Global AI and Modeling Supercomputer</a:t>
            </a:r>
          </a:p>
          <a:p>
            <a:r>
              <a:rPr lang="en-US" sz="3200" dirty="0"/>
              <a:t>Linking Intelligent Cloud to Intelligent Edge</a:t>
            </a:r>
          </a:p>
          <a:p>
            <a:r>
              <a:rPr lang="en-US" sz="3200" dirty="0"/>
              <a:t>High-Performance Big-Data Computing </a:t>
            </a:r>
          </a:p>
          <a:p>
            <a:r>
              <a:rPr lang="en-US" sz="3200" dirty="0"/>
              <a:t>Big Data and Extreme-scale Computing (BDEC) </a:t>
            </a:r>
          </a:p>
          <a:p>
            <a:r>
              <a:rPr lang="en-US" sz="3200" dirty="0"/>
              <a:t>Using High Performance Computing ideas/technologies to give higher functionality and performance systems</a:t>
            </a:r>
          </a:p>
          <a:p>
            <a:endParaRPr lang="en-US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33884-CEA9-48DF-85E9-E665CE6E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7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D77E-7FE0-43C4-8715-75459656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3" y="18256"/>
            <a:ext cx="10515600" cy="1090354"/>
          </a:xfrm>
        </p:spPr>
        <p:txBody>
          <a:bodyPr/>
          <a:lstStyle/>
          <a:p>
            <a:r>
              <a:rPr lang="en-US" dirty="0"/>
              <a:t>Topics in Microsoft Faculty Summit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87E9-0CAA-4B7D-89AD-31D018E7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26047"/>
            <a:ext cx="12192000" cy="5677054"/>
          </a:xfrm>
        </p:spPr>
        <p:txBody>
          <a:bodyPr>
            <a:normAutofit lnSpcReduction="10000"/>
          </a:bodyPr>
          <a:lstStyle/>
          <a:p>
            <a:r>
              <a:rPr lang="en-US" sz="2000" b="1" dirty="0"/>
              <a:t>Systems Research | Fueling Future Disruptions</a:t>
            </a:r>
            <a:endParaRPr lang="en-US" sz="2000" dirty="0"/>
          </a:p>
          <a:p>
            <a:r>
              <a:rPr lang="en-US" sz="2000" dirty="0"/>
              <a:t>Welcome: </a:t>
            </a:r>
            <a:r>
              <a:rPr lang="en-US" sz="2000" u="sng" dirty="0">
                <a:hlinkClick r:id="rId2"/>
              </a:rPr>
              <a:t>https://youtu.be/_IF9esNec3E</a:t>
            </a:r>
            <a:endParaRPr lang="en-US" sz="2000" dirty="0"/>
          </a:p>
          <a:p>
            <a:r>
              <a:rPr lang="en-US" sz="2000" dirty="0"/>
              <a:t>Introduction: </a:t>
            </a:r>
            <a:r>
              <a:rPr lang="en-US" sz="2000" u="sng" dirty="0">
                <a:hlinkClick r:id="rId3"/>
              </a:rPr>
              <a:t>https://youtu.be/RnzjxXOqovc</a:t>
            </a:r>
            <a:endParaRPr lang="en-US" sz="2000" dirty="0"/>
          </a:p>
          <a:p>
            <a:r>
              <a:rPr lang="en-US" sz="2000" b="1" dirty="0"/>
              <a:t>Summary: Global AI Supercomputer: Intelligent Cloud and Intelligent Edge: </a:t>
            </a:r>
            <a:r>
              <a:rPr lang="en-US" sz="2000" dirty="0"/>
              <a:t> </a:t>
            </a:r>
            <a:r>
              <a:rPr lang="en-US" sz="2000" u="sng" dirty="0">
                <a:hlinkClick r:id="rId4"/>
              </a:rPr>
              <a:t>https://youtu.be/jsv7EWhCqIQ</a:t>
            </a:r>
            <a:r>
              <a:rPr lang="en-US" sz="2000" dirty="0"/>
              <a:t>  </a:t>
            </a:r>
          </a:p>
          <a:p>
            <a:r>
              <a:rPr lang="en-US" sz="2000" dirty="0"/>
              <a:t>Entrepreneurship and Systems Research </a:t>
            </a:r>
            <a:r>
              <a:rPr lang="en-US" sz="2000" u="sng" dirty="0">
                <a:hlinkClick r:id="rId5"/>
              </a:rPr>
              <a:t>https://youtu.be/vszcATWtr2U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/>
              <a:t>Azure and Intelligent Cloud</a:t>
            </a:r>
            <a:endParaRPr lang="en-US" sz="2000" dirty="0"/>
          </a:p>
          <a:p>
            <a:r>
              <a:rPr lang="en-US" sz="2000" dirty="0"/>
              <a:t>Inside Microsoft Azure Datacenter Architecture: </a:t>
            </a:r>
          </a:p>
          <a:p>
            <a:r>
              <a:rPr lang="en-US" sz="2000" dirty="0"/>
              <a:t>The Art of Building a Reliable Cloud Network </a:t>
            </a:r>
            <a:r>
              <a:rPr lang="en-US" sz="2000" u="sng" dirty="0">
                <a:hlinkClick r:id="rId6"/>
              </a:rPr>
              <a:t>https://youtu.be/Iiwb7ysxyck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r>
              <a:rPr lang="en-US" sz="2000" b="1" dirty="0"/>
              <a:t>AI and Intelligent Systems</a:t>
            </a:r>
            <a:endParaRPr lang="en-US" sz="2000" dirty="0"/>
          </a:p>
          <a:p>
            <a:r>
              <a:rPr lang="en-US" sz="2000" dirty="0"/>
              <a:t>Free Inference and Instant Training: Breakthroughs and Implications </a:t>
            </a:r>
            <a:r>
              <a:rPr lang="en-US" sz="2000" u="sng" dirty="0">
                <a:hlinkClick r:id="rId7"/>
              </a:rPr>
              <a:t>https://youtu.be/Tkl6ERLWAbA</a:t>
            </a:r>
            <a:r>
              <a:rPr lang="en-US" sz="2000" dirty="0"/>
              <a:t>. 3 </a:t>
            </a:r>
            <a:r>
              <a:rPr lang="en-US" sz="2000" dirty="0" err="1"/>
              <a:t>slidesets</a:t>
            </a:r>
            <a:endParaRPr lang="en-US" sz="2000" dirty="0"/>
          </a:p>
          <a:p>
            <a:r>
              <a:rPr lang="en-US" sz="2000" dirty="0"/>
              <a:t>Knowledge Systems and AI</a:t>
            </a:r>
          </a:p>
          <a:p>
            <a:r>
              <a:rPr lang="en-US" sz="2000" dirty="0"/>
              <a:t>AI Infrastructure and Tools. 1 </a:t>
            </a:r>
            <a:r>
              <a:rPr lang="en-US" sz="2000" dirty="0" err="1"/>
              <a:t>slideset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4980AE-7EF5-44A8-9257-3E9AEB58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33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D77E-7FE0-43C4-8715-75459656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3" y="18256"/>
            <a:ext cx="10515600" cy="629107"/>
          </a:xfrm>
        </p:spPr>
        <p:txBody>
          <a:bodyPr>
            <a:normAutofit fontScale="90000"/>
          </a:bodyPr>
          <a:lstStyle/>
          <a:p>
            <a:r>
              <a:rPr lang="en-US" dirty="0"/>
              <a:t>Topics in Microsoft Faculty Summit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87E9-0CAA-4B7D-89AD-31D018E7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93019"/>
            <a:ext cx="12192000" cy="592845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AI to Control (AI) Systems</a:t>
            </a:r>
            <a:endParaRPr lang="en-US" sz="2000" dirty="0"/>
          </a:p>
          <a:p>
            <a:r>
              <a:rPr lang="en-US" dirty="0"/>
              <a:t>Database and Data Analytic Systems </a:t>
            </a:r>
            <a:r>
              <a:rPr lang="en-US" u="sng" dirty="0">
                <a:hlinkClick r:id="rId2"/>
              </a:rPr>
              <a:t>https://youtu.be/nxEIfluXQ_A</a:t>
            </a:r>
            <a:r>
              <a:rPr lang="en-US" dirty="0"/>
              <a:t> 3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AI for AI Systems </a:t>
            </a:r>
            <a:r>
              <a:rPr lang="en-US" u="sng" dirty="0">
                <a:hlinkClick r:id="rId3"/>
              </a:rPr>
              <a:t>https://youtu.be/MqBOuoLflpU</a:t>
            </a:r>
            <a:r>
              <a:rPr lang="en-US" dirty="0"/>
              <a:t>. 2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The Good, the Bad, and the Ugly of ML for Networked Systems. 3 </a:t>
            </a:r>
            <a:r>
              <a:rPr lang="en-US" dirty="0" err="1"/>
              <a:t>slidesets</a:t>
            </a:r>
            <a:br>
              <a:rPr lang="en-US" dirty="0"/>
            </a:br>
            <a:endParaRPr lang="en-US" sz="2000" dirty="0"/>
          </a:p>
          <a:p>
            <a:r>
              <a:rPr lang="en-US" b="1" dirty="0"/>
              <a:t>Edge Computing</a:t>
            </a:r>
            <a:endParaRPr lang="en-US" sz="2000" dirty="0"/>
          </a:p>
          <a:p>
            <a:r>
              <a:rPr lang="en-US" dirty="0"/>
              <a:t>Intelligent Edge. 4 </a:t>
            </a:r>
            <a:r>
              <a:rPr lang="en-US" dirty="0" err="1"/>
              <a:t>slidesets</a:t>
            </a:r>
            <a:br>
              <a:rPr lang="en-US" dirty="0"/>
            </a:br>
            <a:endParaRPr lang="en-US" sz="2000" dirty="0"/>
          </a:p>
          <a:p>
            <a:r>
              <a:rPr lang="en-US" b="1" dirty="0"/>
              <a:t>Security and Privacy</a:t>
            </a:r>
            <a:endParaRPr lang="en-US" sz="2000" dirty="0"/>
          </a:p>
          <a:p>
            <a:r>
              <a:rPr lang="en-US" dirty="0"/>
              <a:t>Verification and Secure Systems </a:t>
            </a:r>
            <a:r>
              <a:rPr lang="en-US" u="sng" dirty="0">
                <a:hlinkClick r:id="rId4"/>
              </a:rPr>
              <a:t>https://youtu.be/J9977DaNAlc</a:t>
            </a:r>
            <a:r>
              <a:rPr lang="en-US" dirty="0"/>
              <a:t>  2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Confidential Computing. 4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CPU &amp; DRAM Bugs: Attacks &amp; Defenses. 3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Current Trends in Blockchain Technology </a:t>
            </a:r>
            <a:r>
              <a:rPr lang="en-US" u="sng" dirty="0">
                <a:hlinkClick r:id="rId5"/>
              </a:rPr>
              <a:t>https://youtu.be/QcRQRUlk5Xs</a:t>
            </a:r>
            <a:r>
              <a:rPr lang="en-US" dirty="0"/>
              <a:t>. 3 </a:t>
            </a:r>
            <a:r>
              <a:rPr lang="en-US" dirty="0" err="1"/>
              <a:t>slidesets</a:t>
            </a:r>
            <a:br>
              <a:rPr lang="en-US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2394A-DA1F-4CEF-BCE8-6DCDB891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84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D77E-7FE0-43C4-8715-75459656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3" y="18256"/>
            <a:ext cx="10515600" cy="1090354"/>
          </a:xfrm>
        </p:spPr>
        <p:txBody>
          <a:bodyPr/>
          <a:lstStyle/>
          <a:p>
            <a:r>
              <a:rPr lang="en-US" dirty="0"/>
              <a:t>Topics in Microsoft Faculty Summit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87E9-0CAA-4B7D-89AD-31D018E7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0501"/>
            <a:ext cx="12192000" cy="461699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Physical Systems</a:t>
            </a:r>
            <a:endParaRPr lang="en-US" sz="2000" dirty="0"/>
          </a:p>
          <a:p>
            <a:r>
              <a:rPr lang="en-US" dirty="0"/>
              <a:t>Hardware-accelerated Networked Systems. 2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Programmable Hardware for Distributed Systems. 1 </a:t>
            </a:r>
            <a:r>
              <a:rPr lang="en-US" dirty="0" err="1"/>
              <a:t>slideset</a:t>
            </a:r>
            <a:endParaRPr lang="en-US" sz="2000" dirty="0"/>
          </a:p>
          <a:p>
            <a:r>
              <a:rPr lang="en-US" dirty="0"/>
              <a:t>Future of Cloud Storage Systems. 2 </a:t>
            </a:r>
            <a:r>
              <a:rPr lang="en-US" dirty="0" err="1"/>
              <a:t>slidesets</a:t>
            </a:r>
            <a:endParaRPr lang="en-US" sz="2000" dirty="0"/>
          </a:p>
          <a:p>
            <a:r>
              <a:rPr lang="en-US" dirty="0"/>
              <a:t>Quantum Computers: Software and Hardware Architecture. 2 </a:t>
            </a:r>
            <a:r>
              <a:rPr lang="en-US" dirty="0" err="1"/>
              <a:t>slidesets</a:t>
            </a:r>
            <a:r>
              <a:rPr lang="en-US" dirty="0"/>
              <a:t> </a:t>
            </a:r>
          </a:p>
          <a:p>
            <a:endParaRPr lang="en-US" b="1" dirty="0"/>
          </a:p>
          <a:p>
            <a:r>
              <a:rPr lang="en-US" b="1" dirty="0"/>
              <a:t>Software Engineering</a:t>
            </a:r>
            <a:endParaRPr lang="en-US" sz="2000" dirty="0"/>
          </a:p>
          <a:p>
            <a:r>
              <a:rPr lang="en-US" dirty="0"/>
              <a:t>Continuous Deployment: Current and Future Challenges. 2 </a:t>
            </a:r>
            <a:r>
              <a:rPr lang="en-US" dirty="0" err="1"/>
              <a:t>slidesets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EBE20C-E9ED-49EE-A787-72F6D086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24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5D77E-7FE0-43C4-8715-75459656E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3" y="18256"/>
            <a:ext cx="10515600" cy="1090354"/>
          </a:xfrm>
        </p:spPr>
        <p:txBody>
          <a:bodyPr/>
          <a:lstStyle/>
          <a:p>
            <a:r>
              <a:rPr lang="en-US" dirty="0"/>
              <a:t>Major Digital Science Center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87E9-0CAA-4B7D-89AD-31D018E76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32" y="849664"/>
            <a:ext cx="11623535" cy="542975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Harp</a:t>
            </a:r>
            <a:r>
              <a:rPr lang="en-US" dirty="0"/>
              <a:t> (Judy </a:t>
            </a:r>
            <a:r>
              <a:rPr lang="en-US" dirty="0" err="1"/>
              <a:t>Qiu</a:t>
            </a:r>
            <a:r>
              <a:rPr lang="en-US" dirty="0"/>
              <a:t> will describe in E500 and feature in her E599 High Performance Big Data Systems) is open source Machine Learning Library for GAISC – algorithms and parallel software</a:t>
            </a:r>
          </a:p>
          <a:p>
            <a:r>
              <a:rPr lang="en-US" b="1" dirty="0"/>
              <a:t>Twister2</a:t>
            </a:r>
            <a:r>
              <a:rPr lang="en-US" dirty="0"/>
              <a:t> is a high performance system outperforming Spark and Hadoop and is programming and runtime environment for GAISC for both batch and streaming applications</a:t>
            </a:r>
          </a:p>
          <a:p>
            <a:r>
              <a:rPr lang="en-US" b="1" dirty="0"/>
              <a:t>Cloudmesh</a:t>
            </a:r>
            <a:r>
              <a:rPr lang="en-US" dirty="0"/>
              <a:t> (Gregor von Laszewski) is Python DevOps tool for defining and creating “software-defined systems” interoperably for different environment as GAISC must run on many core infrastructures</a:t>
            </a:r>
          </a:p>
          <a:p>
            <a:r>
              <a:rPr lang="en-US" b="1" dirty="0"/>
              <a:t>FutureSystems</a:t>
            </a:r>
            <a:r>
              <a:rPr lang="en-US" dirty="0"/>
              <a:t> is our infrastructure optimized for cloud computing and high performance</a:t>
            </a:r>
          </a:p>
          <a:p>
            <a:r>
              <a:rPr lang="en-US" b="1" dirty="0"/>
              <a:t>Applications: </a:t>
            </a:r>
            <a:r>
              <a:rPr lang="en-US" dirty="0"/>
              <a:t>Bioinformatics (Precision Health), Indy car, Cloud controlled robots, Ice-sheets radar analysis, particle physics, Network science, Pathology, geospatial applications, nanoBIO, Biomolecular simulation data analysis</a:t>
            </a:r>
          </a:p>
          <a:p>
            <a:r>
              <a:rPr lang="en-US" b="1" dirty="0"/>
              <a:t>Benchmarking and Application classification: </a:t>
            </a:r>
            <a:r>
              <a:rPr lang="en-US" dirty="0"/>
              <a:t>the Ogres with NIST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91A76-9412-4BBC-B22F-EBD81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50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83ECB1-068B-4446-93E2-55AE7B9D8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20" y="620011"/>
            <a:ext cx="11089759" cy="6237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7D57F0-880A-4A2C-9871-68B539B402C5}"/>
              </a:ext>
            </a:extLst>
          </p:cNvPr>
          <p:cNvSpPr txBox="1"/>
          <p:nvPr/>
        </p:nvSpPr>
        <p:spPr>
          <a:xfrm>
            <a:off x="145312" y="81739"/>
            <a:ext cx="11401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Zaharia</a:t>
            </a:r>
            <a:r>
              <a:rPr lang="en-US" sz="2400" b="1" dirty="0">
                <a:solidFill>
                  <a:srgbClr val="FF0000"/>
                </a:solidFill>
              </a:rPr>
              <a:t> has a well-funded well trained team. We compete with a few good key ideas and a different choice of applications. We also do education with up to date courses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ADF777-78A8-4819-997A-A437B34A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77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8E9487-8BDA-4919-AA0E-01E84344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985"/>
            <a:ext cx="12192000" cy="605097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3D30F-770D-4A00-A6DC-7F7D78E2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813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014D2-6FB2-4905-A190-0D2935EA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6" y="0"/>
            <a:ext cx="12151934" cy="64008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A82E1-970C-4995-B81E-D12D96978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7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7368BD-DC3D-4968-B068-21F5CF0EC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39"/>
            <a:ext cx="12046688" cy="6776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87FF6-62F4-4810-8770-F479405D9FE1}"/>
              </a:ext>
            </a:extLst>
          </p:cNvPr>
          <p:cNvSpPr txBox="1"/>
          <p:nvPr/>
        </p:nvSpPr>
        <p:spPr>
          <a:xfrm>
            <a:off x="145312" y="81739"/>
            <a:ext cx="7517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Zaharia</a:t>
            </a:r>
            <a:r>
              <a:rPr lang="en-US" sz="2400" b="1" dirty="0">
                <a:solidFill>
                  <a:srgbClr val="FF0000"/>
                </a:solidFill>
              </a:rPr>
              <a:t> discussed ML Platforms. This is Twister2 plus Harp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13F18C-8893-4C95-8351-B3548FE0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49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753BF-39F2-4019-A610-34EC0C988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08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87FF6-62F4-4810-8770-F479405D9FE1}"/>
              </a:ext>
            </a:extLst>
          </p:cNvPr>
          <p:cNvSpPr txBox="1"/>
          <p:nvPr/>
        </p:nvSpPr>
        <p:spPr>
          <a:xfrm>
            <a:off x="145312" y="81739"/>
            <a:ext cx="8877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Zaharia</a:t>
            </a:r>
            <a:r>
              <a:rPr lang="en-US" sz="2400" b="1" dirty="0">
                <a:solidFill>
                  <a:srgbClr val="FF0000"/>
                </a:solidFill>
              </a:rPr>
              <a:t> discussed </a:t>
            </a:r>
            <a:r>
              <a:rPr lang="en-US" sz="2400" b="1" dirty="0" err="1">
                <a:solidFill>
                  <a:srgbClr val="FF0000"/>
                </a:solidFill>
              </a:rPr>
              <a:t>MLflow</a:t>
            </a:r>
            <a:r>
              <a:rPr lang="en-US" sz="2400" b="1" dirty="0">
                <a:solidFill>
                  <a:srgbClr val="FF0000"/>
                </a:solidFill>
              </a:rPr>
              <a:t>. Twister2 will do with higher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8B817-8947-4C41-8A2C-1785164E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78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3B1721-4932-4AA6-9F0B-E0DC1BC8D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6" y="937259"/>
            <a:ext cx="10525762" cy="5920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FA14E-0948-47C1-BEB1-5E1913CC9799}"/>
              </a:ext>
            </a:extLst>
          </p:cNvPr>
          <p:cNvSpPr txBox="1"/>
          <p:nvPr/>
        </p:nvSpPr>
        <p:spPr>
          <a:xfrm>
            <a:off x="145312" y="81739"/>
            <a:ext cx="12046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 like </a:t>
            </a:r>
            <a:r>
              <a:rPr lang="en-US" sz="2400" b="1" dirty="0" err="1">
                <a:solidFill>
                  <a:srgbClr val="FF0000"/>
                </a:solidFill>
              </a:rPr>
              <a:t>Zaharia</a:t>
            </a:r>
            <a:r>
              <a:rPr lang="en-US" sz="2400" b="1" dirty="0">
                <a:solidFill>
                  <a:srgbClr val="FF0000"/>
                </a:solidFill>
              </a:rPr>
              <a:t> are motivated by this slide. Data engineering is our focus and this is needed for Machine Learning to be useful.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Gartner says that 3 times as many jobs for data engineers as data scientists.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A3270A-1B5D-47EA-B3B5-DF769AD64BBB}"/>
              </a:ext>
            </a:extLst>
          </p:cNvPr>
          <p:cNvSpPr/>
          <p:nvPr/>
        </p:nvSpPr>
        <p:spPr>
          <a:xfrm>
            <a:off x="838200" y="6438093"/>
            <a:ext cx="9682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NIPS 2015 http://papers.nips.cc/paper/5656-hidden-technical-debt-in-machine-learning-systems.pdf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42DD6-776B-4BE1-9C71-243CC57A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7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E75C7-B2B4-47D2-8374-6889B85E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53"/>
            <a:ext cx="10515600" cy="926916"/>
          </a:xfrm>
        </p:spPr>
        <p:txBody>
          <a:bodyPr/>
          <a:lstStyle/>
          <a:p>
            <a:r>
              <a:rPr lang="en-US" dirty="0"/>
              <a:t>Cloud Computing for an AI First Future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BCB5-49A3-46F8-A402-415C3594D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08" y="879230"/>
            <a:ext cx="11438792" cy="51610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Artificial Intelligence is a dominant disruptive technology affecting all our activities including business, education, research, and society.</a:t>
            </a:r>
          </a:p>
          <a:p>
            <a:r>
              <a:rPr lang="en-US" dirty="0"/>
              <a:t> Further,  several companies have proposed AI first strategies. </a:t>
            </a:r>
          </a:p>
          <a:p>
            <a:r>
              <a:rPr lang="en-US" dirty="0"/>
              <a:t>The AI disruption is typically associated with big data coming from edge, repositories or sophisticated scientific instruments such as telescopes, light sources and gene sequencers. </a:t>
            </a:r>
          </a:p>
          <a:p>
            <a:r>
              <a:rPr lang="en-US" dirty="0"/>
              <a:t>AI First requires mammoth computing resources such as clouds, supercomputers, hyperscale systems and their distributed integration. </a:t>
            </a:r>
          </a:p>
          <a:p>
            <a:r>
              <a:rPr lang="en-US" dirty="0"/>
              <a:t>AI First clouds are related to High Performance Computing HPC -- Cloud or Big Data integration/convergence</a:t>
            </a:r>
          </a:p>
          <a:p>
            <a:r>
              <a:rPr lang="en-US" dirty="0"/>
              <a:t>Hardware, Software, Algorithms, Applications</a:t>
            </a:r>
          </a:p>
          <a:p>
            <a:r>
              <a:rPr lang="en-US" dirty="0"/>
              <a:t>Interdisciplinary Interactions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12D70-C895-4658-BFFF-B750CEED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40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F246E-2556-4868-8754-BC66CA30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00" y="18255"/>
            <a:ext cx="12065899" cy="928513"/>
          </a:xfrm>
        </p:spPr>
        <p:txBody>
          <a:bodyPr/>
          <a:lstStyle/>
          <a:p>
            <a:r>
              <a:rPr lang="en-US" dirty="0"/>
              <a:t>Gartner on Data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307A3-703B-4E13-B924-1D455963C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451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 Gartner says that job numbers in data science teams are</a:t>
            </a:r>
          </a:p>
          <a:p>
            <a:r>
              <a:rPr lang="en-US" dirty="0"/>
              <a:t>10% - Data Scientists</a:t>
            </a:r>
          </a:p>
          <a:p>
            <a:r>
              <a:rPr lang="en-US" dirty="0"/>
              <a:t>20% - Citizen Data Scientists ("decision makers")</a:t>
            </a:r>
          </a:p>
          <a:p>
            <a:r>
              <a:rPr lang="en-US" dirty="0"/>
              <a:t>30% - Data Engineers</a:t>
            </a:r>
          </a:p>
          <a:p>
            <a:r>
              <a:rPr lang="en-US" dirty="0"/>
              <a:t>20% - Business experts</a:t>
            </a:r>
          </a:p>
          <a:p>
            <a:r>
              <a:rPr lang="en-US" dirty="0"/>
              <a:t>15% - Software engineers</a:t>
            </a:r>
          </a:p>
          <a:p>
            <a:r>
              <a:rPr lang="en-US" dirty="0"/>
              <a:t>5%   - Quant geeks</a:t>
            </a:r>
          </a:p>
          <a:p>
            <a:r>
              <a:rPr lang="en-US" dirty="0"/>
              <a:t>~0% - Unicorns </a:t>
            </a:r>
            <a:br>
              <a:rPr lang="en-US" dirty="0"/>
            </a:br>
            <a:r>
              <a:rPr lang="en-US" dirty="0"/>
              <a:t>          (very few exist!)</a:t>
            </a:r>
          </a:p>
          <a:p>
            <a:endParaRPr lang="en-US" dirty="0"/>
          </a:p>
        </p:txBody>
      </p:sp>
      <p:sp>
        <p:nvSpPr>
          <p:cNvPr id="5" name="AutoShape 2" descr="image.png">
            <a:extLst>
              <a:ext uri="{FF2B5EF4-FFF2-40B4-BE49-F238E27FC236}">
                <a16:creationId xmlns:a16="http://schemas.microsoft.com/office/drawing/2014/main" id="{0E4A9930-450F-42E9-B0BF-D0FAA655E7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E3E9C-855C-4B20-80E3-259D3F783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89" y="2983431"/>
            <a:ext cx="8152087" cy="3117963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0A25A7D-8DCC-4E63-9585-8FD43C6E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57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9" y="4001566"/>
            <a:ext cx="10515600" cy="101815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Application Structure</a:t>
            </a:r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59E18-1CDC-4CBF-A2DE-E7FEEF8C593C}"/>
              </a:ext>
            </a:extLst>
          </p:cNvPr>
          <p:cNvGrpSpPr/>
          <p:nvPr/>
        </p:nvGrpSpPr>
        <p:grpSpPr>
          <a:xfrm>
            <a:off x="1838385" y="898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DCFDAE-FB21-4E7E-B3E9-AD547CBCE834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8E01E226-DDDB-43E3-8166-963A9DE623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A18A48-3A2F-46C9-B189-300144D66FD4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CF084D-ABEC-4C69-BA02-119B93D9B261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9C3BF1-83D6-4F99-AB5D-A0C55B92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070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C140A-2650-4019-9BF0-F6B9F65E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58" y="116822"/>
            <a:ext cx="10515600" cy="864814"/>
          </a:xfrm>
        </p:spPr>
        <p:txBody>
          <a:bodyPr/>
          <a:lstStyle/>
          <a:p>
            <a:r>
              <a:rPr lang="en-US" dirty="0"/>
              <a:t>Distinctive Features of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3011B-0AF2-479D-B0B6-9E5D5D397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830" y="134825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Ratio of data to model sizes: vertical axis on next slide</a:t>
            </a:r>
          </a:p>
          <a:p>
            <a:r>
              <a:rPr lang="en-US" dirty="0"/>
              <a:t>Importance of Synchronization – ratio of inter-node communication to node computing: horizontal axis on next slide</a:t>
            </a:r>
          </a:p>
          <a:p>
            <a:r>
              <a:rPr lang="en-US" dirty="0"/>
              <a:t>Sparsity of Data or Model; impacts value of GPU’s or vector computing</a:t>
            </a:r>
          </a:p>
          <a:p>
            <a:r>
              <a:rPr lang="en-US" dirty="0"/>
              <a:t>Irregularity of Data or Model</a:t>
            </a:r>
          </a:p>
          <a:p>
            <a:r>
              <a:rPr lang="en-US" dirty="0"/>
              <a:t>Geographic distribution of Data as in edge computing; use of streaming (dynamic data) versus batch paradigms</a:t>
            </a:r>
          </a:p>
          <a:p>
            <a:r>
              <a:rPr lang="en-US" dirty="0"/>
              <a:t>Dynamic model structure as in some iterative algorithms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F9E09-AE9C-45F9-AFDA-660F1A41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749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5BD4-5E2E-42E9-82AE-53907FCF5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00" y="84864"/>
            <a:ext cx="11295609" cy="740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Big Data and Simulation Difficulty in Parallelism</a:t>
            </a:r>
            <a:br>
              <a:rPr lang="en-US" dirty="0"/>
            </a:br>
            <a:r>
              <a:rPr lang="en-US" sz="3100" dirty="0">
                <a:solidFill>
                  <a:srgbClr val="FF0000"/>
                </a:solidFill>
              </a:rPr>
              <a:t>Size of Synchronization constraints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DA573E-EAF5-41DF-95B3-9CB841BD4E07}"/>
              </a:ext>
            </a:extLst>
          </p:cNvPr>
          <p:cNvGrpSpPr/>
          <p:nvPr/>
        </p:nvGrpSpPr>
        <p:grpSpPr>
          <a:xfrm>
            <a:off x="1041991" y="681037"/>
            <a:ext cx="10002284" cy="0"/>
            <a:chOff x="1041991" y="681037"/>
            <a:chExt cx="10002284" cy="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7B3D73B-63B7-413F-9BAA-70AB4A187844}"/>
                </a:ext>
              </a:extLst>
            </p:cNvPr>
            <p:cNvCxnSpPr/>
            <p:nvPr/>
          </p:nvCxnSpPr>
          <p:spPr>
            <a:xfrm>
              <a:off x="1041991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D70B65D-B9F2-4195-AD10-9D76488E31C4}"/>
                </a:ext>
              </a:extLst>
            </p:cNvPr>
            <p:cNvCxnSpPr/>
            <p:nvPr/>
          </p:nvCxnSpPr>
          <p:spPr>
            <a:xfrm>
              <a:off x="9130414" y="681037"/>
              <a:ext cx="191386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AD01AF-CA24-49F8-B2C0-6CFC8E5E1712}"/>
              </a:ext>
            </a:extLst>
          </p:cNvPr>
          <p:cNvSpPr txBox="1"/>
          <p:nvPr/>
        </p:nvSpPr>
        <p:spPr>
          <a:xfrm>
            <a:off x="805152" y="2849769"/>
            <a:ext cx="3025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Pleasingly Parallel</a:t>
            </a:r>
          </a:p>
          <a:p>
            <a:r>
              <a:rPr lang="en-US" sz="2000" b="1" dirty="0"/>
              <a:t>Often independent events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3B4AF-3C5F-4FA5-9AAB-2D5CFAEE2B27}"/>
              </a:ext>
            </a:extLst>
          </p:cNvPr>
          <p:cNvSpPr txBox="1"/>
          <p:nvPr/>
        </p:nvSpPr>
        <p:spPr>
          <a:xfrm>
            <a:off x="1433493" y="1976376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MapReduce as in scalable databases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E1B34B-ABE5-46D1-A43B-FC8FAD87576E}"/>
              </a:ext>
            </a:extLst>
          </p:cNvPr>
          <p:cNvSpPr txBox="1"/>
          <p:nvPr/>
        </p:nvSpPr>
        <p:spPr>
          <a:xfrm>
            <a:off x="7665720" y="3996806"/>
            <a:ext cx="3086100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Structured Adaptive Sparse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2A4BC5-8129-431A-A6BF-8FBF459C27ED}"/>
              </a:ext>
            </a:extLst>
          </p:cNvPr>
          <p:cNvSpPr txBox="1"/>
          <p:nvPr/>
        </p:nvSpPr>
        <p:spPr>
          <a:xfrm>
            <a:off x="979693" y="798196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Loosely Coupled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670B53-85F0-476E-A42A-AEBE48A84A67}"/>
              </a:ext>
            </a:extLst>
          </p:cNvPr>
          <p:cNvSpPr txBox="1"/>
          <p:nvPr/>
        </p:nvSpPr>
        <p:spPr>
          <a:xfrm>
            <a:off x="9680353" y="4548348"/>
            <a:ext cx="1584251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Largest scale simulations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57386F-E56D-42BF-B83B-9416B2E6DC39}"/>
              </a:ext>
            </a:extLst>
          </p:cNvPr>
          <p:cNvSpPr txBox="1"/>
          <p:nvPr/>
        </p:nvSpPr>
        <p:spPr>
          <a:xfrm>
            <a:off x="1780218" y="3724999"/>
            <a:ext cx="2214525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Current major Big Data category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D1BBCB-0CF0-4F5E-B30A-DB9580FD8E25}"/>
              </a:ext>
            </a:extLst>
          </p:cNvPr>
          <p:cNvSpPr txBox="1"/>
          <p:nvPr/>
        </p:nvSpPr>
        <p:spPr>
          <a:xfrm>
            <a:off x="962149" y="1384187"/>
            <a:ext cx="2214525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Commodity Clouds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279C3-DBB0-47BA-B044-51961CD19E54}"/>
              </a:ext>
            </a:extLst>
          </p:cNvPr>
          <p:cNvSpPr txBox="1"/>
          <p:nvPr/>
        </p:nvSpPr>
        <p:spPr>
          <a:xfrm>
            <a:off x="4330832" y="1223085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Clouds: Accelerators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High Performance Interconnect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DEF111-9B75-463E-A167-2DD04AC537AC}"/>
              </a:ext>
            </a:extLst>
          </p:cNvPr>
          <p:cNvSpPr txBox="1"/>
          <p:nvPr/>
        </p:nvSpPr>
        <p:spPr>
          <a:xfrm>
            <a:off x="9018820" y="5546566"/>
            <a:ext cx="290731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6600CC"/>
                </a:solidFill>
              </a:rPr>
              <a:t>Exascale Supercomputers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10FD25-1DEF-47C4-9F7C-458B0A3BBB5B}"/>
              </a:ext>
            </a:extLst>
          </p:cNvPr>
          <p:cNvSpPr txBox="1"/>
          <p:nvPr/>
        </p:nvSpPr>
        <p:spPr>
          <a:xfrm>
            <a:off x="4247557" y="2172865"/>
            <a:ext cx="1848443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Global Machine Learning</a:t>
            </a:r>
          </a:p>
          <a:p>
            <a:r>
              <a:rPr lang="en-US" sz="2000" b="1" dirty="0"/>
              <a:t>e.g. parallel clustering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56D980-7E8A-4814-ADE1-8EFECCC23E6D}"/>
              </a:ext>
            </a:extLst>
          </p:cNvPr>
          <p:cNvSpPr txBox="1"/>
          <p:nvPr/>
        </p:nvSpPr>
        <p:spPr>
          <a:xfrm>
            <a:off x="6241163" y="2215008"/>
            <a:ext cx="194073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Deep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37F93-9EE5-4764-BA72-832278096132}"/>
              </a:ext>
            </a:extLst>
          </p:cNvPr>
          <p:cNvSpPr txBox="1"/>
          <p:nvPr/>
        </p:nvSpPr>
        <p:spPr>
          <a:xfrm>
            <a:off x="8211091" y="1218058"/>
            <a:ext cx="3566042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6600CC"/>
                </a:solidFill>
              </a:rPr>
              <a:t>HPC Clouds/Supercomputers</a:t>
            </a:r>
          </a:p>
          <a:p>
            <a:pPr algn="ctr"/>
            <a:r>
              <a:rPr lang="en-US" sz="2000" b="1" dirty="0">
                <a:solidFill>
                  <a:srgbClr val="6600CC"/>
                </a:solidFill>
              </a:rPr>
              <a:t>Memory access also critical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30EBAE-3867-4BD8-89C4-6A4C1134F36D}"/>
              </a:ext>
            </a:extLst>
          </p:cNvPr>
          <p:cNvSpPr txBox="1"/>
          <p:nvPr/>
        </p:nvSpPr>
        <p:spPr>
          <a:xfrm>
            <a:off x="8349658" y="3203712"/>
            <a:ext cx="3362278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Unstructured Adaptive Sparse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1B90A9-8869-4DD1-9391-95B0E7C12551}"/>
              </a:ext>
            </a:extLst>
          </p:cNvPr>
          <p:cNvSpPr txBox="1"/>
          <p:nvPr/>
        </p:nvSpPr>
        <p:spPr>
          <a:xfrm>
            <a:off x="9481977" y="2088765"/>
            <a:ext cx="229515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Graph Analytics e.g. subgraph mining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528EA6-859C-45FA-A9EB-DB6034CAD441}"/>
              </a:ext>
            </a:extLst>
          </p:cNvPr>
          <p:cNvSpPr txBox="1"/>
          <p:nvPr/>
        </p:nvSpPr>
        <p:spPr>
          <a:xfrm>
            <a:off x="8456870" y="2226453"/>
            <a:ext cx="673544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LDA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12BE83-7D42-47C6-924B-78FD2E9228A3}"/>
              </a:ext>
            </a:extLst>
          </p:cNvPr>
          <p:cNvSpPr txBox="1"/>
          <p:nvPr/>
        </p:nvSpPr>
        <p:spPr>
          <a:xfrm>
            <a:off x="4757762" y="3627742"/>
            <a:ext cx="2676476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Linear Algebra at core (often not sparse)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8A134AE-79DD-4721-BFBE-9583CE4CD20E}"/>
              </a:ext>
            </a:extLst>
          </p:cNvPr>
          <p:cNvCxnSpPr>
            <a:cxnSpLocks/>
          </p:cNvCxnSpPr>
          <p:nvPr/>
        </p:nvCxnSpPr>
        <p:spPr>
          <a:xfrm flipH="1" flipV="1">
            <a:off x="289700" y="2696059"/>
            <a:ext cx="2" cy="29650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6E987D-1AC2-4152-B74E-EAE8933DB204}"/>
              </a:ext>
            </a:extLst>
          </p:cNvPr>
          <p:cNvCxnSpPr/>
          <p:nvPr/>
        </p:nvCxnSpPr>
        <p:spPr>
          <a:xfrm rot="16200000" flipV="1">
            <a:off x="-78175" y="1312893"/>
            <a:ext cx="86991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9B71172-60C5-4391-BE7D-4A1D6B71E6BC}"/>
              </a:ext>
            </a:extLst>
          </p:cNvPr>
          <p:cNvSpPr txBox="1"/>
          <p:nvPr/>
        </p:nvSpPr>
        <p:spPr>
          <a:xfrm>
            <a:off x="76619" y="1903492"/>
            <a:ext cx="1095907" cy="707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Size of Disk I/O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395DCA-8CE1-4C74-9684-442B5AB2EBBA}"/>
              </a:ext>
            </a:extLst>
          </p:cNvPr>
          <p:cNvSpPr txBox="1"/>
          <p:nvPr/>
        </p:nvSpPr>
        <p:spPr>
          <a:xfrm>
            <a:off x="9232433" y="785857"/>
            <a:ext cx="1933649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Tightly Coupled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7AE611-576B-4944-9363-85BC5A2D4B2F}"/>
              </a:ext>
            </a:extLst>
          </p:cNvPr>
          <p:cNvSpPr txBox="1"/>
          <p:nvPr/>
        </p:nvSpPr>
        <p:spPr>
          <a:xfrm>
            <a:off x="832374" y="4520782"/>
            <a:ext cx="2214523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Parameter sweep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42E56-1EA1-4AB2-B9B1-D49D7BE3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95" y="5266829"/>
            <a:ext cx="8490332" cy="815710"/>
          </a:xfrm>
          <a:ln w="1905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b="1" dirty="0"/>
              <a:t>Just two problem characteristics</a:t>
            </a:r>
          </a:p>
          <a:p>
            <a:pPr marL="0" indent="0" algn="ctr">
              <a:buNone/>
            </a:pPr>
            <a:r>
              <a:rPr lang="en-US" b="1" dirty="0"/>
              <a:t>There is also data/compute distribution seen in grid/edge computing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7FB7C-EAAC-4BD4-82F6-01B471BB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681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E0EDF1-325E-47F0-B121-A2B219A2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35" y="454872"/>
            <a:ext cx="12120465" cy="570470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On general principles </a:t>
            </a:r>
            <a:r>
              <a:rPr lang="en-US" sz="2400" b="1" dirty="0"/>
              <a:t>parallel and distributed computing </a:t>
            </a:r>
            <a:r>
              <a:rPr lang="en-US" sz="2400" dirty="0"/>
              <a:t>have different requirements even if sometimes similar functionalities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Apache stack ABDS  typically uses distributed computing concepts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For example, Reduce operation is different in MPI (Harp) and Spark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Large scale simulation requirements are well understood  BUT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Big Data requirements are not agreed but there are a few key </a:t>
            </a:r>
            <a:r>
              <a:rPr lang="en-US" sz="2400" b="1" dirty="0"/>
              <a:t>use types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Pleasingly parallel </a:t>
            </a:r>
            <a:r>
              <a:rPr lang="en-US" dirty="0"/>
              <a:t>processing (including </a:t>
            </a:r>
            <a:r>
              <a:rPr lang="en-US" b="1" dirty="0">
                <a:solidFill>
                  <a:srgbClr val="FF0000"/>
                </a:solidFill>
              </a:rPr>
              <a:t>local machine learning LML</a:t>
            </a:r>
            <a:r>
              <a:rPr lang="en-US" dirty="0"/>
              <a:t>) as of different tweets from different users with perhaps MapReduce style of statistics and visualizations; possibly Streaming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/>
              <a:t>Database model </a:t>
            </a:r>
            <a:r>
              <a:rPr lang="en-US" dirty="0"/>
              <a:t>with queries again supported by MapReduce for horizontal scaling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>
                <a:solidFill>
                  <a:srgbClr val="FF0000"/>
                </a:solidFill>
              </a:rPr>
              <a:t>Global Machine Learning GML  </a:t>
            </a:r>
            <a:r>
              <a:rPr lang="en-US" dirty="0"/>
              <a:t>with single job using multiple nodes as classic parallel computing</a:t>
            </a:r>
          </a:p>
          <a:p>
            <a:pPr marL="914400" lvl="1" indent="-457200">
              <a:spcBef>
                <a:spcPts val="0"/>
              </a:spcBef>
              <a:spcAft>
                <a:spcPts val="200"/>
              </a:spcAft>
              <a:buFont typeface="+mj-lt"/>
              <a:buAutoNum type="arabicParenR"/>
            </a:pPr>
            <a:r>
              <a:rPr lang="en-US" b="1" dirty="0"/>
              <a:t>Deep Learning </a:t>
            </a:r>
            <a:r>
              <a:rPr lang="en-US" dirty="0"/>
              <a:t>certainly needs HPC – possibly only multiple small systems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2400" dirty="0"/>
              <a:t>Current workloads stress 1) and 2) and are suited to current clouds and to Apache Big Data Software (with no HPC)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dirty="0"/>
              <a:t>This explains why Spark with poor GML performance can be so successful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ECAA5A-3295-46DC-89CC-58A3D03B4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411" y="74726"/>
            <a:ext cx="5735208" cy="552424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latin typeface="+mn-lt"/>
              </a:rPr>
              <a:t>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E997A3-A93F-4B22-8BC5-0B2D92D1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61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" y="651405"/>
            <a:ext cx="12115800" cy="5555190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Many applications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LML or Local machine Learning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where machine learning (often from R or Python or Matlab) is run separately on every data item such as on every image </a:t>
            </a:r>
          </a:p>
          <a:p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But others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GML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Global Machine Learning where  machine learning is a basic algorithm run over all data items (over all nodes in computer)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maximum likelihood or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</a:t>
            </a:r>
            <a:r>
              <a:rPr lang="en-US" sz="2600" b="1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with a sum over the N data items – documents, sequences, items to be sold, images etc. and often links (point-pairs). </a:t>
            </a:r>
          </a:p>
          <a:p>
            <a:pPr lvl="1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GML includes Graph analytics, clustering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/community detection, mixture models, topic determination, Multidimensional scaling, (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Deep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Learning Networks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Note Facebook may need lots of small graphs (one per person and ~LML) rather than one giant graph of connected people (GML)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9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Local and Global Machine Learning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565E4-57D7-44E0-B073-6A246507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04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67E5E-8FF6-44EA-8693-CB8EB7DA4F2B}"/>
              </a:ext>
            </a:extLst>
          </p:cNvPr>
          <p:cNvSpPr txBox="1"/>
          <p:nvPr/>
        </p:nvSpPr>
        <p:spPr>
          <a:xfrm>
            <a:off x="4229250" y="6063051"/>
            <a:ext cx="78551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Note Problem and System Architecture ae similar as efficient execution says they must match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D6BC40-060E-487F-91E5-013764832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t="16017" r="17346" b="19967"/>
          <a:stretch/>
        </p:blipFill>
        <p:spPr>
          <a:xfrm>
            <a:off x="33856" y="495888"/>
            <a:ext cx="12124287" cy="5337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A3C158-70C4-42D3-81EF-57F623CA55A4}"/>
              </a:ext>
            </a:extLst>
          </p:cNvPr>
          <p:cNvSpPr txBox="1"/>
          <p:nvPr/>
        </p:nvSpPr>
        <p:spPr>
          <a:xfrm>
            <a:off x="1017892" y="5742857"/>
            <a:ext cx="318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Always Classic Cloud Workload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2D7737-0E9A-4AF9-875B-EFA2AAE50832}"/>
              </a:ext>
            </a:extLst>
          </p:cNvPr>
          <p:cNvGrpSpPr/>
          <p:nvPr/>
        </p:nvGrpSpPr>
        <p:grpSpPr>
          <a:xfrm>
            <a:off x="67713" y="5685130"/>
            <a:ext cx="12124287" cy="0"/>
            <a:chOff x="67713" y="5705936"/>
            <a:chExt cx="12124287" cy="0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60625BE-E1AA-4765-91B9-80D8168172AD}"/>
                </a:ext>
              </a:extLst>
            </p:cNvPr>
            <p:cNvCxnSpPr>
              <a:cxnSpLocks/>
            </p:cNvCxnSpPr>
            <p:nvPr/>
          </p:nvCxnSpPr>
          <p:spPr>
            <a:xfrm>
              <a:off x="4746812" y="5705936"/>
              <a:ext cx="74451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1481790-2E16-48F6-9A29-A117DBD523DD}"/>
                </a:ext>
              </a:extLst>
            </p:cNvPr>
            <p:cNvCxnSpPr>
              <a:cxnSpLocks/>
            </p:cNvCxnSpPr>
            <p:nvPr/>
          </p:nvCxnSpPr>
          <p:spPr>
            <a:xfrm>
              <a:off x="67713" y="5705936"/>
              <a:ext cx="474633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D65A9DB-AB4B-4B92-96FD-190EE0BF661C}"/>
              </a:ext>
            </a:extLst>
          </p:cNvPr>
          <p:cNvSpPr txBox="1"/>
          <p:nvPr/>
        </p:nvSpPr>
        <p:spPr>
          <a:xfrm>
            <a:off x="6571283" y="5220474"/>
            <a:ext cx="317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Global Machine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A8420-9B2E-4F97-8B7A-EBDF1D19FF37}"/>
              </a:ext>
            </a:extLst>
          </p:cNvPr>
          <p:cNvSpPr txBox="1"/>
          <p:nvPr/>
        </p:nvSpPr>
        <p:spPr>
          <a:xfrm>
            <a:off x="6183184" y="5713065"/>
            <a:ext cx="457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High Performance Big Data Workload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F37B32-BFE7-4F34-969B-99484960A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139" y="49428"/>
            <a:ext cx="8245288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Five Major Application 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AC0AA7-5D37-402F-B34F-EF44366E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14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9" y="4001566"/>
            <a:ext cx="10515600" cy="101815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Comparing Spark, Flink and MPI</a:t>
            </a:r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59E18-1CDC-4CBF-A2DE-E7FEEF8C593C}"/>
              </a:ext>
            </a:extLst>
          </p:cNvPr>
          <p:cNvGrpSpPr/>
          <p:nvPr/>
        </p:nvGrpSpPr>
        <p:grpSpPr>
          <a:xfrm>
            <a:off x="1838385" y="898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DCFDAE-FB21-4E7E-B3E9-AD547CBCE834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8E01E226-DDDB-43E3-8166-963A9DE623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A18A48-3A2F-46C9-B189-300144D66FD4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CF084D-ABEC-4C69-BA02-119B93D9B261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94AE9-A8F2-4E2E-858D-E44DED41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7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Machine Learning with MPI, Spark and </a:t>
            </a:r>
            <a:r>
              <a:rPr lang="en-US" b="1" dirty="0" err="1">
                <a:latin typeface="+mn-lt"/>
              </a:rPr>
              <a:t>Flink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115" y="1479843"/>
            <a:ext cx="1125177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Three algorithms implemented in three runtimes</a:t>
            </a:r>
          </a:p>
          <a:p>
            <a:pPr lvl="1"/>
            <a:r>
              <a:rPr lang="en-US" dirty="0"/>
              <a:t>Multidimensional Scaling (MDS)</a:t>
            </a:r>
          </a:p>
          <a:p>
            <a:pPr lvl="1"/>
            <a:r>
              <a:rPr lang="en-US" dirty="0" err="1"/>
              <a:t>Terasort</a:t>
            </a:r>
            <a:endParaRPr lang="en-US" dirty="0"/>
          </a:p>
          <a:p>
            <a:pPr lvl="1"/>
            <a:r>
              <a:rPr lang="en-US" dirty="0"/>
              <a:t>K-Means (drop as no time and looked at later)</a:t>
            </a:r>
          </a:p>
          <a:p>
            <a:r>
              <a:rPr lang="en-US" dirty="0"/>
              <a:t>Implementation in Java</a:t>
            </a:r>
          </a:p>
          <a:p>
            <a:pPr lvl="1"/>
            <a:r>
              <a:rPr lang="en-US" dirty="0"/>
              <a:t>MDS is the most complex algorithm - three nested parallel loops</a:t>
            </a:r>
          </a:p>
          <a:p>
            <a:pPr lvl="1"/>
            <a:r>
              <a:rPr lang="en-US" dirty="0"/>
              <a:t>K-Means - one parallel loop</a:t>
            </a:r>
          </a:p>
          <a:p>
            <a:pPr lvl="1"/>
            <a:r>
              <a:rPr lang="en-US" dirty="0" err="1"/>
              <a:t>Terasort</a:t>
            </a:r>
            <a:r>
              <a:rPr lang="en-US" dirty="0"/>
              <a:t> - no iterations</a:t>
            </a:r>
          </a:p>
          <a:p>
            <a:pPr lvl="1"/>
            <a:endParaRPr lang="en-US" dirty="0"/>
          </a:p>
          <a:p>
            <a:r>
              <a:rPr lang="en-US" dirty="0"/>
              <a:t>With care, Java performance ~ C performance</a:t>
            </a:r>
          </a:p>
          <a:p>
            <a:r>
              <a:rPr lang="en-US" dirty="0"/>
              <a:t>Without care, Java performance &lt;&lt; C performance (details omitted)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F8A4-309F-42BB-B442-731B704D2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17" y="199071"/>
            <a:ext cx="11438293" cy="976604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Multidimensional Scaling: </a:t>
            </a:r>
            <a:r>
              <a:rPr lang="en-US" sz="3600" b="1" dirty="0">
                <a:latin typeface="+mn-lt"/>
              </a:rPr>
              <a:t>3 Nested Parallel Sections</a:t>
            </a:r>
            <a:endParaRPr lang="en-US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06" y="1203378"/>
            <a:ext cx="2641180" cy="47491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4368" y="5029153"/>
            <a:ext cx="40987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MDS execution time on </a:t>
            </a:r>
            <a:r>
              <a:rPr lang="en-US" sz="2000" b="1" dirty="0"/>
              <a:t>16 nodes </a:t>
            </a:r>
            <a:r>
              <a:rPr lang="en-US" sz="2000" dirty="0"/>
              <a:t>with 20 processes in each node with varying number of points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8103003" y="4752107"/>
            <a:ext cx="3674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MDS execution time with 32000 points on </a:t>
            </a:r>
            <a:r>
              <a:rPr lang="en-US" b="1" dirty="0"/>
              <a:t>varying number of nodes</a:t>
            </a:r>
            <a:r>
              <a:rPr lang="en-US" dirty="0"/>
              <a:t>. Each node runs 20 parallel tasks</a:t>
            </a:r>
          </a:p>
          <a:p>
            <a:pPr algn="ctr"/>
            <a:r>
              <a:rPr lang="en-US" dirty="0"/>
              <a:t>Spark, Flink No Speedup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ED6F8A-FBF3-42C4-9643-6D4340BA80AB}"/>
              </a:ext>
            </a:extLst>
          </p:cNvPr>
          <p:cNvGrpSpPr/>
          <p:nvPr/>
        </p:nvGrpSpPr>
        <p:grpSpPr>
          <a:xfrm>
            <a:off x="3099000" y="1742516"/>
            <a:ext cx="8781810" cy="2802763"/>
            <a:chOff x="3099000" y="1742516"/>
            <a:chExt cx="8781810" cy="280276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080" y="1742516"/>
              <a:ext cx="4113730" cy="27939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9000" y="1742516"/>
              <a:ext cx="4664807" cy="2802763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B1B02A8-29DC-46FC-A942-C532008B4D66}"/>
                </a:ext>
              </a:extLst>
            </p:cNvPr>
            <p:cNvSpPr txBox="1"/>
            <p:nvPr/>
          </p:nvSpPr>
          <p:spPr>
            <a:xfrm>
              <a:off x="4598307" y="2303188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Flink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ACAC893-AA8D-40BE-8183-2C0C9E4C7216}"/>
                </a:ext>
              </a:extLst>
            </p:cNvPr>
            <p:cNvSpPr txBox="1"/>
            <p:nvPr/>
          </p:nvSpPr>
          <p:spPr>
            <a:xfrm>
              <a:off x="4444974" y="2971728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Spark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832E50-AF28-40B0-BA29-B531B802CB83}"/>
                </a:ext>
              </a:extLst>
            </p:cNvPr>
            <p:cNvSpPr txBox="1"/>
            <p:nvPr/>
          </p:nvSpPr>
          <p:spPr>
            <a:xfrm>
              <a:off x="6161663" y="3483922"/>
              <a:ext cx="770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MPI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6DA4D3C-B83F-4A1B-86AD-9069FF7162B3}"/>
              </a:ext>
            </a:extLst>
          </p:cNvPr>
          <p:cNvSpPr txBox="1"/>
          <p:nvPr/>
        </p:nvSpPr>
        <p:spPr>
          <a:xfrm>
            <a:off x="3119112" y="4593390"/>
            <a:ext cx="435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 Factor of 20-200 Faster than Spark/Flink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1FDED7-66C9-4349-8CD3-2804D9B29D79}"/>
              </a:ext>
            </a:extLst>
          </p:cNvPr>
          <p:cNvSpPr txBox="1"/>
          <p:nvPr/>
        </p:nvSpPr>
        <p:spPr>
          <a:xfrm>
            <a:off x="3891474" y="1175675"/>
            <a:ext cx="3642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Kmeans</a:t>
            </a:r>
            <a:r>
              <a:rPr lang="en-US" sz="2400" dirty="0"/>
              <a:t> also bad – see later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FA33053-5D40-4446-8910-EA2214FF1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1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91F32-80BE-48A6-A423-01E0C2D9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674"/>
          </a:xfrm>
        </p:spPr>
        <p:txBody>
          <a:bodyPr>
            <a:normAutofit fontScale="90000"/>
          </a:bodyPr>
          <a:lstStyle/>
          <a:p>
            <a:r>
              <a:rPr lang="en-US" dirty="0"/>
              <a:t>Digital Science Center/ISE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8340E-5DF2-4843-B0B5-8CC299221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244" y="512476"/>
            <a:ext cx="12192000" cy="559385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Run computer infrastructure for Cloud and HPC research</a:t>
            </a:r>
          </a:p>
          <a:p>
            <a:pPr lvl="1"/>
            <a:r>
              <a:rPr lang="en-US" dirty="0"/>
              <a:t>16 K80 and 16 Volta GPU, 8 Haswell node </a:t>
            </a:r>
            <a:r>
              <a:rPr lang="en-US" b="1" dirty="0">
                <a:solidFill>
                  <a:srgbClr val="FF0000"/>
                </a:solidFill>
              </a:rPr>
              <a:t>Romeo </a:t>
            </a:r>
            <a:r>
              <a:rPr lang="en-US" dirty="0"/>
              <a:t>used in Deep Learning Course E533 and Research (Volta have </a:t>
            </a:r>
            <a:r>
              <a:rPr lang="en-US" dirty="0" err="1"/>
              <a:t>NVLink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26 nodes </a:t>
            </a:r>
            <a:r>
              <a:rPr lang="en-US" b="1" dirty="0">
                <a:solidFill>
                  <a:srgbClr val="FF0000"/>
                </a:solidFill>
              </a:rPr>
              <a:t>Victor/Tempest </a:t>
            </a:r>
            <a:r>
              <a:rPr lang="en-US" dirty="0" err="1"/>
              <a:t>Infiniband</a:t>
            </a:r>
            <a:r>
              <a:rPr lang="en-US" dirty="0"/>
              <a:t>/</a:t>
            </a:r>
            <a:r>
              <a:rPr lang="en-US" dirty="0" err="1"/>
              <a:t>Omnipath</a:t>
            </a:r>
            <a:r>
              <a:rPr lang="en-US" dirty="0"/>
              <a:t> Intel Xeon Platinum 48 core nodes</a:t>
            </a:r>
          </a:p>
          <a:p>
            <a:pPr lvl="1"/>
            <a:r>
              <a:rPr lang="en-US" dirty="0"/>
              <a:t>64 node system </a:t>
            </a:r>
            <a:r>
              <a:rPr lang="en-US" b="1" dirty="0">
                <a:solidFill>
                  <a:srgbClr val="FF0000"/>
                </a:solidFill>
              </a:rPr>
              <a:t>Tango</a:t>
            </a:r>
            <a:r>
              <a:rPr lang="en-US" dirty="0"/>
              <a:t> with high performance disks (SSD, </a:t>
            </a:r>
            <a:r>
              <a:rPr lang="en-US" dirty="0" err="1"/>
              <a:t>NVRam</a:t>
            </a:r>
            <a:r>
              <a:rPr lang="en-US" dirty="0"/>
              <a:t> = 5x SSD and 25xHDD) and Intel KNL (Knights Landing) manycore (68-72) chips. </a:t>
            </a:r>
            <a:r>
              <a:rPr lang="en-US" dirty="0" err="1"/>
              <a:t>Omnipath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128 node system </a:t>
            </a:r>
            <a:r>
              <a:rPr lang="en-US" b="1" dirty="0">
                <a:solidFill>
                  <a:srgbClr val="FF0000"/>
                </a:solidFill>
              </a:rPr>
              <a:t>Juliet</a:t>
            </a:r>
            <a:r>
              <a:rPr lang="en-US" dirty="0"/>
              <a:t> with two 12-18 core Haswell chips, SSD and conventional HDD disks. </a:t>
            </a:r>
            <a:r>
              <a:rPr lang="en-US" dirty="0" err="1"/>
              <a:t>Infiniband</a:t>
            </a:r>
            <a:r>
              <a:rPr lang="en-US" dirty="0"/>
              <a:t> Interconnect</a:t>
            </a:r>
          </a:p>
          <a:p>
            <a:pPr lvl="1"/>
            <a:r>
              <a:rPr lang="en-US" dirty="0"/>
              <a:t>FutureSystems </a:t>
            </a:r>
            <a:r>
              <a:rPr lang="en-US" b="1" dirty="0">
                <a:solidFill>
                  <a:srgbClr val="FF0000"/>
                </a:solidFill>
              </a:rPr>
              <a:t>Bravo Delta Echo </a:t>
            </a:r>
            <a:r>
              <a:rPr lang="en-US" dirty="0"/>
              <a:t>old but useful; 48 nodes</a:t>
            </a:r>
          </a:p>
          <a:p>
            <a:pPr lvl="1"/>
            <a:r>
              <a:rPr lang="en-US" dirty="0"/>
              <a:t>All have HPC networks and all can run HDFS and store data on nodes</a:t>
            </a:r>
          </a:p>
          <a:p>
            <a:r>
              <a:rPr lang="en-US" dirty="0"/>
              <a:t>Teach ISE basic and advanced Cloud Computing and bigdata courses</a:t>
            </a:r>
          </a:p>
          <a:p>
            <a:pPr lvl="1"/>
            <a:r>
              <a:rPr lang="en-US" dirty="0"/>
              <a:t>E222 Intelligent Systems II (Undergraduate)</a:t>
            </a:r>
          </a:p>
          <a:p>
            <a:pPr lvl="1"/>
            <a:r>
              <a:rPr lang="en-US" dirty="0"/>
              <a:t>E534 Big Data Applications and Analytics</a:t>
            </a:r>
          </a:p>
          <a:p>
            <a:pPr lvl="1"/>
            <a:r>
              <a:rPr lang="en-US" dirty="0"/>
              <a:t>E516 Introduction to Cloud Computing</a:t>
            </a:r>
          </a:p>
          <a:p>
            <a:pPr lvl="1"/>
            <a:r>
              <a:rPr lang="en-US" dirty="0"/>
              <a:t>E616 Advanced Cloud Computing</a:t>
            </a:r>
          </a:p>
          <a:p>
            <a:r>
              <a:rPr lang="en-US" dirty="0"/>
              <a:t>Supported by Gary </a:t>
            </a:r>
            <a:r>
              <a:rPr lang="en-US" dirty="0" err="1"/>
              <a:t>Miksik</a:t>
            </a:r>
            <a:r>
              <a:rPr lang="en-US" dirty="0"/>
              <a:t>, Allan </a:t>
            </a:r>
            <a:r>
              <a:rPr lang="en-US" dirty="0" err="1"/>
              <a:t>Streib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D75AC-C228-4ECA-B16D-C2D7C5928EBE}"/>
              </a:ext>
            </a:extLst>
          </p:cNvPr>
          <p:cNvSpPr txBox="1"/>
          <p:nvPr/>
        </p:nvSpPr>
        <p:spPr>
          <a:xfrm>
            <a:off x="6659745" y="4456575"/>
            <a:ext cx="5334903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Switch focus to </a:t>
            </a:r>
            <a:r>
              <a:rPr lang="en-US" sz="2400" dirty="0" err="1"/>
              <a:t>Docker+Kubernetes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</a:t>
            </a:r>
            <a:r>
              <a:rPr lang="en-US" sz="2400" dirty="0" err="1"/>
              <a:t>Github</a:t>
            </a:r>
            <a:r>
              <a:rPr lang="en-US" sz="2400" dirty="0"/>
              <a:t> for all non-FERPA course material. Have collected large number of open source written-up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BB7A8-5199-4C9D-9303-09FEC093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03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204" y="64874"/>
            <a:ext cx="2927888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n-lt"/>
              </a:rPr>
              <a:t>Terasort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109" y="257695"/>
            <a:ext cx="5146687" cy="338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04" y="1753924"/>
            <a:ext cx="4626482" cy="3740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2441" y="1159604"/>
            <a:ext cx="356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Sorting 1TB of data records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92487" y="3769341"/>
            <a:ext cx="55414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Terasort</a:t>
            </a:r>
            <a:r>
              <a:rPr lang="en-US" sz="2000" dirty="0"/>
              <a:t> execution time in 64 and 32 nodes. Only MPI shows the sorting time and communication time as other two frameworks doesn't provide a clear method to accurately measure them. Sorting time includes data save time. </a:t>
            </a:r>
          </a:p>
          <a:p>
            <a:pPr algn="ctr"/>
            <a:r>
              <a:rPr lang="en-US" sz="2000" dirty="0"/>
              <a:t>MPI-IB - MPI with </a:t>
            </a:r>
            <a:r>
              <a:rPr lang="en-US" sz="2000" dirty="0" err="1"/>
              <a:t>Infiniband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71161" y="5627268"/>
            <a:ext cx="4944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Partition the data using a sample and regroup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879924-62F3-4E1F-A9CC-41824D18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885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9" y="4001566"/>
            <a:ext cx="10515600" cy="1018155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Architecture</a:t>
            </a:r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159E18-1CDC-4CBF-A2DE-E7FEEF8C593C}"/>
              </a:ext>
            </a:extLst>
          </p:cNvPr>
          <p:cNvGrpSpPr/>
          <p:nvPr/>
        </p:nvGrpSpPr>
        <p:grpSpPr>
          <a:xfrm>
            <a:off x="1838385" y="898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9DCFDAE-FB21-4E7E-B3E9-AD547CBCE834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8E01E226-DDDB-43E3-8166-963A9DE623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A18A48-3A2F-46C9-B189-300144D66FD4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CF084D-ABEC-4C69-BA02-119B93D9B261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45BD65-F5FA-46C5-A865-E119D3032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19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A9EC-8B3F-4E77-B2F7-768C6F5A8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" y="17758"/>
            <a:ext cx="12092761" cy="91790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Features of High Performance Big Data Processing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C7F78-666C-4564-935F-671AA35CF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5665"/>
            <a:ext cx="12142381" cy="52537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Application Requirements: </a:t>
            </a:r>
            <a:r>
              <a:rPr lang="en-US" dirty="0"/>
              <a:t>The structure of application clearly impacts needed hardware and software</a:t>
            </a:r>
          </a:p>
          <a:p>
            <a:pPr lvl="1"/>
            <a:r>
              <a:rPr lang="en-US" dirty="0"/>
              <a:t>Pleasingly parallel</a:t>
            </a:r>
          </a:p>
          <a:p>
            <a:pPr lvl="1"/>
            <a:r>
              <a:rPr lang="en-US" dirty="0"/>
              <a:t>Workflow</a:t>
            </a:r>
          </a:p>
          <a:p>
            <a:pPr lvl="1"/>
            <a:r>
              <a:rPr lang="en-US" dirty="0"/>
              <a:t>Global Machine Learning</a:t>
            </a:r>
          </a:p>
          <a:p>
            <a:r>
              <a:rPr lang="en-US" b="1" dirty="0"/>
              <a:t>Data model: </a:t>
            </a:r>
            <a:r>
              <a:rPr lang="en-US" dirty="0"/>
              <a:t>SQL, NoSQL; File Systems, Object store; </a:t>
            </a:r>
            <a:r>
              <a:rPr lang="en-US" dirty="0" err="1"/>
              <a:t>Lustre</a:t>
            </a:r>
            <a:r>
              <a:rPr lang="en-US" dirty="0"/>
              <a:t>, HDFS</a:t>
            </a:r>
          </a:p>
          <a:p>
            <a:r>
              <a:rPr lang="en-US" b="1" dirty="0"/>
              <a:t>Distributed data </a:t>
            </a:r>
            <a:r>
              <a:rPr lang="en-US" dirty="0"/>
              <a:t>from distributed sensors and instruments (Internet of Things) requires Edge computing model</a:t>
            </a:r>
          </a:p>
          <a:p>
            <a:pPr lvl="1"/>
            <a:r>
              <a:rPr lang="en-US" dirty="0"/>
              <a:t>Device – Fog – Cloud model and streaming data software and algorithms</a:t>
            </a:r>
          </a:p>
          <a:p>
            <a:r>
              <a:rPr lang="en-US" b="1" dirty="0"/>
              <a:t>Hardware: node </a:t>
            </a:r>
            <a:r>
              <a:rPr lang="en-US" dirty="0"/>
              <a:t>(accelerators such as GPU or KNL for deep learning) and </a:t>
            </a:r>
            <a:r>
              <a:rPr lang="en-US" b="1" dirty="0"/>
              <a:t>multi-node </a:t>
            </a:r>
            <a:r>
              <a:rPr lang="en-US" dirty="0"/>
              <a:t>architecture configured as </a:t>
            </a:r>
            <a:r>
              <a:rPr lang="en-US" b="1" dirty="0"/>
              <a:t>AI First HPC Cloud; </a:t>
            </a:r>
          </a:p>
          <a:p>
            <a:pPr lvl="1"/>
            <a:r>
              <a:rPr lang="en-US" b="1" dirty="0"/>
              <a:t>Disks </a:t>
            </a:r>
            <a:r>
              <a:rPr lang="en-US" dirty="0"/>
              <a:t>speed and location</a:t>
            </a:r>
          </a:p>
          <a:p>
            <a:r>
              <a:rPr lang="en-US" dirty="0"/>
              <a:t>This implies </a:t>
            </a:r>
            <a:r>
              <a:rPr lang="en-US" b="1" dirty="0"/>
              <a:t>software requirements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24F3A4-E18F-4FD8-818D-F75B66837F16}"/>
              </a:ext>
            </a:extLst>
          </p:cNvPr>
          <p:cNvSpPr txBox="1"/>
          <p:nvPr/>
        </p:nvSpPr>
        <p:spPr>
          <a:xfrm>
            <a:off x="5393512" y="1584793"/>
            <a:ext cx="5413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Streaming or Repository access or both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C588A-4BA0-423C-ABA2-D9BEE2A1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222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4119EB-FAFF-4ADD-8E6C-092CCFC6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734"/>
            <a:ext cx="12192000" cy="926377"/>
          </a:xfrm>
        </p:spPr>
        <p:txBody>
          <a:bodyPr>
            <a:normAutofit/>
          </a:bodyPr>
          <a:lstStyle/>
          <a:p>
            <a:r>
              <a:rPr lang="en-US" sz="3600" dirty="0"/>
              <a:t>Ways of adding High Performance to Global AI Supercomputer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A10CF-D0AB-4B72-9552-AB075015A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275" y="998631"/>
            <a:ext cx="11402857" cy="51374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Fix performance issues in Spark, Heron, Hadoop, Flink etc.</a:t>
            </a:r>
          </a:p>
          <a:p>
            <a:pPr lvl="1"/>
            <a:r>
              <a:rPr lang="en-US" dirty="0"/>
              <a:t>Messy as some features of these big data systems intrinsically slow in some (not all) cases</a:t>
            </a:r>
          </a:p>
          <a:p>
            <a:pPr lvl="1"/>
            <a:r>
              <a:rPr lang="en-US" dirty="0"/>
              <a:t>All these systems are “monolithic” and difficult to deal with individual  components</a:t>
            </a:r>
          </a:p>
          <a:p>
            <a:r>
              <a:rPr lang="en-US" dirty="0"/>
              <a:t>Execute HPBDC from classic big data system with custom communication environment – approach of Harp for the relatively simple Hadoop environment</a:t>
            </a:r>
          </a:p>
          <a:p>
            <a:r>
              <a:rPr lang="en-US" dirty="0"/>
              <a:t>Provide a native Mesos/Yarn/Kubernetes/HDFS high performance execution environment with all capabilities of Spark, Hadoop and Heron – goal of Twister2</a:t>
            </a:r>
          </a:p>
          <a:p>
            <a:r>
              <a:rPr lang="en-US" dirty="0"/>
              <a:t>Execute with MPI in classic (</a:t>
            </a:r>
            <a:r>
              <a:rPr lang="en-US" dirty="0" err="1"/>
              <a:t>Slurm</a:t>
            </a:r>
            <a:r>
              <a:rPr lang="en-US" dirty="0"/>
              <a:t>, </a:t>
            </a:r>
            <a:r>
              <a:rPr lang="en-US" dirty="0" err="1"/>
              <a:t>Lustre</a:t>
            </a:r>
            <a:r>
              <a:rPr lang="en-US" dirty="0"/>
              <a:t>) HPC environment</a:t>
            </a:r>
          </a:p>
          <a:p>
            <a:r>
              <a:rPr lang="en-US" dirty="0"/>
              <a:t>Add modules to existing frameworks like </a:t>
            </a:r>
            <a:r>
              <a:rPr lang="en-US" dirty="0" err="1"/>
              <a:t>Scikit</a:t>
            </a:r>
            <a:r>
              <a:rPr lang="en-US" dirty="0"/>
              <a:t>-Learn or </a:t>
            </a:r>
            <a:r>
              <a:rPr lang="en-US" dirty="0" err="1"/>
              <a:t>Tensorflow</a:t>
            </a:r>
            <a:r>
              <a:rPr lang="en-US" dirty="0"/>
              <a:t> either as new capability or as a higher performance version of existing module.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CE86E-D066-4F8A-B17C-453F5420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64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B784A-DD93-4977-B892-D51CA250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5" y="-108403"/>
            <a:ext cx="10515600" cy="973818"/>
          </a:xfrm>
        </p:spPr>
        <p:txBody>
          <a:bodyPr/>
          <a:lstStyle/>
          <a:p>
            <a:pPr algn="ctr"/>
            <a:r>
              <a:rPr lang="en-US" dirty="0"/>
              <a:t>Twister2 Components 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1FB75-9D98-400C-80F9-84BC4183A8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647910"/>
          <a:ext cx="12105314" cy="5653237"/>
        </p:xfrm>
        <a:graphic>
          <a:graphicData uri="http://schemas.openxmlformats.org/drawingml/2006/table">
            <a:tbl>
              <a:tblPr/>
              <a:tblGrid>
                <a:gridCol w="2003450">
                  <a:extLst>
                    <a:ext uri="{9D8B030D-6E8A-4147-A177-3AD203B41FA5}">
                      <a16:colId xmlns:a16="http://schemas.microsoft.com/office/drawing/2014/main" val="1704925685"/>
                    </a:ext>
                  </a:extLst>
                </a:gridCol>
                <a:gridCol w="2178837">
                  <a:extLst>
                    <a:ext uri="{9D8B030D-6E8A-4147-A177-3AD203B41FA5}">
                      <a16:colId xmlns:a16="http://schemas.microsoft.com/office/drawing/2014/main" val="2585918109"/>
                    </a:ext>
                  </a:extLst>
                </a:gridCol>
                <a:gridCol w="4269735">
                  <a:extLst>
                    <a:ext uri="{9D8B030D-6E8A-4147-A177-3AD203B41FA5}">
                      <a16:colId xmlns:a16="http://schemas.microsoft.com/office/drawing/2014/main" val="3781877368"/>
                    </a:ext>
                  </a:extLst>
                </a:gridCol>
                <a:gridCol w="3653292">
                  <a:extLst>
                    <a:ext uri="{9D8B030D-6E8A-4147-A177-3AD203B41FA5}">
                      <a16:colId xmlns:a16="http://schemas.microsoft.com/office/drawing/2014/main" val="506169796"/>
                    </a:ext>
                  </a:extLst>
                </a:gridCol>
              </a:tblGrid>
              <a:tr h="39383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Comments: User API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50961"/>
                  </a:ext>
                </a:extLst>
              </a:tr>
              <a:tr h="632828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Architecture Specification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Coordination Points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 and Configuration Management; Program, Data and Message Level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 execution mode; save and reset state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797323"/>
                  </a:ext>
                </a:extLst>
              </a:tr>
              <a:tr h="646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Execution Semantics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Mapping of Resources to Bolts/Maps in Containers, Processes, Threads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 systems make different choices - why?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5986233"/>
                  </a:ext>
                </a:extLst>
              </a:tr>
              <a:tr h="372370"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Parallel Computing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Spark Flink Hadoop Pregel MPI modes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 Computes Rule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5630476"/>
                  </a:ext>
                </a:extLst>
              </a:tr>
              <a:tr h="566916">
                <a:tc>
                  <a:txBody>
                    <a:bodyPr/>
                    <a:lstStyle/>
                    <a:p>
                      <a:pPr fontAlgn="t"/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Job Submission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(Dynamic/Static) Resource Allocation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Plugins for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Slurm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Yarn, Mesos, Marathon, Aurora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Client API (e.g. Python) for Job Management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0041165"/>
                  </a:ext>
                </a:extLst>
              </a:tr>
              <a:tr h="561663">
                <a:tc rowSpan="6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System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migration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of tasks and migrating tasks for better resource utilization 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Task-based programming with Dynamic or Static Graph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FaaS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accelerators (CUDA,KNL)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740383"/>
                  </a:ext>
                </a:extLst>
              </a:tr>
              <a:tr h="4132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Elasticity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OpenWhisk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580037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 and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FaaS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Events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Heron, </a:t>
                      </a:r>
                      <a:r>
                        <a:rPr lang="en-US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OpenWhisk</a:t>
                      </a: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Kafka/RabbitMQ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352298"/>
                  </a:ext>
                </a:extLst>
              </a:tr>
              <a:tr h="3087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Execution 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Process, Threads, Queues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368275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Scheduling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Scheduling, Static Scheduling,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Pluggable Scheduling Algorithms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655026"/>
                  </a:ext>
                </a:extLst>
              </a:tr>
              <a:tr h="561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Task Graph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 Graph, Dynamic Graph Generation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fontAlgn="t"/>
                      <a:endParaRPr lang="en-US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667087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7ECEF8F-538F-4F52-97FA-739BB0BE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1598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636B6E-C661-43F5-A455-73AEF13E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86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1B784A-DD93-4977-B892-D51CA2504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035" y="-108403"/>
            <a:ext cx="10515600" cy="899235"/>
          </a:xfrm>
        </p:spPr>
        <p:txBody>
          <a:bodyPr/>
          <a:lstStyle/>
          <a:p>
            <a:pPr algn="ctr"/>
            <a:r>
              <a:rPr lang="en-US" dirty="0"/>
              <a:t>Twister2 Components II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1FB75-9D98-400C-80F9-84BC4183A84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0" y="605481"/>
          <a:ext cx="12192001" cy="5581345"/>
        </p:xfrm>
        <a:graphic>
          <a:graphicData uri="http://schemas.openxmlformats.org/drawingml/2006/table">
            <a:tbl>
              <a:tblPr/>
              <a:tblGrid>
                <a:gridCol w="1860115">
                  <a:extLst>
                    <a:ext uri="{9D8B030D-6E8A-4147-A177-3AD203B41FA5}">
                      <a16:colId xmlns:a16="http://schemas.microsoft.com/office/drawing/2014/main" val="1704925685"/>
                    </a:ext>
                  </a:extLst>
                </a:gridCol>
                <a:gridCol w="2228450">
                  <a:extLst>
                    <a:ext uri="{9D8B030D-6E8A-4147-A177-3AD203B41FA5}">
                      <a16:colId xmlns:a16="http://schemas.microsoft.com/office/drawing/2014/main" val="2585918109"/>
                    </a:ext>
                  </a:extLst>
                </a:gridCol>
                <a:gridCol w="4208147">
                  <a:extLst>
                    <a:ext uri="{9D8B030D-6E8A-4147-A177-3AD203B41FA5}">
                      <a16:colId xmlns:a16="http://schemas.microsoft.com/office/drawing/2014/main" val="3781877368"/>
                    </a:ext>
                  </a:extLst>
                </a:gridCol>
                <a:gridCol w="3895289">
                  <a:extLst>
                    <a:ext uri="{9D8B030D-6E8A-4147-A177-3AD203B41FA5}">
                      <a16:colId xmlns:a16="http://schemas.microsoft.com/office/drawing/2014/main" val="506169796"/>
                    </a:ext>
                  </a:extLst>
                </a:gridCol>
              </a:tblGrid>
              <a:tr h="30439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Implementation</a:t>
                      </a:r>
                      <a:endParaRPr lang="en-US" sz="1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050961"/>
                  </a:ext>
                </a:extLst>
              </a:tr>
              <a:tr h="578376">
                <a:tc row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Communication API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Messages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Heron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This is user level and could map to multiple communication systems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47282"/>
                  </a:ext>
                </a:extLst>
              </a:tr>
              <a:tr h="8873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Dataflow Communication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Fine-Grain Twister2 Dataflow communications: MPI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TCP and RMA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Coarse grain Dataflow from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NiFi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Kepler?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</a:t>
                      </a: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ETL data pipelines;</a:t>
                      </a:r>
                    </a:p>
                    <a:p>
                      <a:endParaRPr lang="en-US" sz="1800" b="0" i="0" u="none" strike="noStrike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Define new Dataflow communication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API and library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960825"/>
                  </a:ext>
                </a:extLst>
              </a:tr>
              <a:tr h="5767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BSP Communication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Map-Collective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 MPI, Harp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 Point to Point and Collective API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30236"/>
                  </a:ext>
                </a:extLst>
              </a:tr>
              <a:tr h="347846"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Access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Static (Batch) Data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 Systems, NoSQL, SQL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API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5388834"/>
                  </a:ext>
                </a:extLst>
              </a:tr>
              <a:tr h="3439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Streaming Data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Message Brokers, Spouts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7414979"/>
                  </a:ext>
                </a:extLst>
              </a:tr>
              <a:tr h="6348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Management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Distributed Data Set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Relaxed Distributed Shared Memory(immutable data),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Mutable Distributed Data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Transformation API; 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Spark RDD, Heron Streamlet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6385649"/>
                  </a:ext>
                </a:extLst>
              </a:tr>
              <a:tr h="63486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 Tolerance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Check Pointing</a:t>
                      </a: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Upstream (streaming) backup; Lightweight; Coordination Points; Spark/Flink, MPI and Heron models</a:t>
                      </a: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Streaming and batch cases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distinct; Crosses all components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272695"/>
                  </a:ext>
                </a:extLst>
              </a:tr>
              <a:tr h="57671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  <a:endParaRPr lang="en-U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Storage, Messaging, execution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Research needed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Crosses all Components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6150" marT="16150" marB="161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5494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57ECEF8F-538F-4F52-97FA-739BB0BE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15986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51C74-3702-426F-8003-64D6EE36F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718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1"/>
            <a:ext cx="10515600" cy="804842"/>
          </a:xfrm>
        </p:spPr>
        <p:txBody>
          <a:bodyPr/>
          <a:lstStyle/>
          <a:p>
            <a:r>
              <a:rPr lang="en-US" dirty="0"/>
              <a:t>Twister2 Dataflow 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61" y="804842"/>
            <a:ext cx="11935255" cy="5637522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Twister:Net</a:t>
            </a:r>
            <a:r>
              <a:rPr lang="en-US" b="1" dirty="0"/>
              <a:t> </a:t>
            </a:r>
            <a:r>
              <a:rPr lang="en-US" dirty="0"/>
              <a:t>offers two communication models</a:t>
            </a:r>
          </a:p>
          <a:p>
            <a:r>
              <a:rPr lang="en-US" b="1" dirty="0"/>
              <a:t>BSP</a:t>
            </a:r>
            <a:r>
              <a:rPr lang="en-US" dirty="0"/>
              <a:t> (Bulk Synchronous Processing) message-level communication using TCP or MPI separated from its task management plus extra Harp collectives</a:t>
            </a:r>
          </a:p>
          <a:p>
            <a:r>
              <a:rPr lang="en-US" b="1" dirty="0"/>
              <a:t>DFW </a:t>
            </a:r>
            <a:r>
              <a:rPr lang="en-US" dirty="0"/>
              <a:t>a new </a:t>
            </a:r>
            <a:r>
              <a:rPr lang="en-US" b="1" dirty="0"/>
              <a:t>Dataflow library </a:t>
            </a:r>
            <a:r>
              <a:rPr lang="en-US" dirty="0"/>
              <a:t>built using MPI software but at data movement not message level</a:t>
            </a:r>
          </a:p>
          <a:p>
            <a:pPr lvl="1"/>
            <a:r>
              <a:rPr lang="en-US" dirty="0"/>
              <a:t>Non-blocking</a:t>
            </a:r>
          </a:p>
          <a:p>
            <a:pPr lvl="1"/>
            <a:r>
              <a:rPr lang="en-US" dirty="0"/>
              <a:t>Dynamic data sizes</a:t>
            </a:r>
          </a:p>
          <a:p>
            <a:pPr lvl="1"/>
            <a:r>
              <a:rPr lang="en-US" dirty="0"/>
              <a:t>Streaming model</a:t>
            </a:r>
          </a:p>
          <a:p>
            <a:pPr lvl="2"/>
            <a:r>
              <a:rPr lang="en-US" dirty="0"/>
              <a:t>Batch case is modeled as a finite stream</a:t>
            </a:r>
          </a:p>
          <a:p>
            <a:pPr lvl="1"/>
            <a:r>
              <a:rPr lang="en-US" dirty="0"/>
              <a:t>The communications are between a set of </a:t>
            </a:r>
            <a:br>
              <a:rPr lang="en-US" dirty="0"/>
            </a:br>
            <a:r>
              <a:rPr lang="en-US" dirty="0"/>
              <a:t>tasks in an arbitrary task graph</a:t>
            </a:r>
          </a:p>
          <a:p>
            <a:pPr lvl="1"/>
            <a:r>
              <a:rPr lang="en-US" dirty="0"/>
              <a:t>Key based communications</a:t>
            </a:r>
          </a:p>
          <a:p>
            <a:pPr lvl="1"/>
            <a:r>
              <a:rPr lang="en-US" dirty="0"/>
              <a:t>Data-level Communications spilling to disks</a:t>
            </a:r>
          </a:p>
          <a:p>
            <a:pPr lvl="1"/>
            <a:r>
              <a:rPr lang="en-US" dirty="0"/>
              <a:t>Target tasks can be different from source tasks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83A208A-B300-4412-AE74-C04AF7DD82C1}"/>
              </a:ext>
            </a:extLst>
          </p:cNvPr>
          <p:cNvGrpSpPr/>
          <p:nvPr/>
        </p:nvGrpSpPr>
        <p:grpSpPr>
          <a:xfrm>
            <a:off x="6616931" y="2527259"/>
            <a:ext cx="5481808" cy="3525899"/>
            <a:chOff x="6616931" y="2527259"/>
            <a:chExt cx="5481808" cy="3525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D74C51F-0DDD-4981-9C1C-7FD8D62DE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6931" y="2527259"/>
              <a:ext cx="5481808" cy="352589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F2D4657-AA55-4519-9B60-8558BB358A3B}"/>
                </a:ext>
              </a:extLst>
            </p:cNvPr>
            <p:cNvCxnSpPr/>
            <p:nvPr/>
          </p:nvCxnSpPr>
          <p:spPr>
            <a:xfrm>
              <a:off x="9349740" y="2857500"/>
              <a:ext cx="0" cy="268986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CBAB6-7C61-49F0-BA5C-B8535D68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83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60" y="3408326"/>
            <a:ext cx="8877300" cy="29590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568" y="3655025"/>
            <a:ext cx="3009673" cy="246221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/>
              <a:t>Latency of Apache Heron and </a:t>
            </a:r>
            <a:r>
              <a:rPr lang="en-US" sz="2200" dirty="0" err="1"/>
              <a:t>Twister:Net</a:t>
            </a:r>
            <a:r>
              <a:rPr lang="en-US" sz="2200" dirty="0"/>
              <a:t> DFW (Dataflow) for Reduce, Broadcast and Partition operations in 16 nodes with 256-way parallelism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45046D-41EE-4D5B-B2C9-86B191D8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8" y="155860"/>
            <a:ext cx="5881816" cy="94961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Twister:Net</a:t>
            </a:r>
            <a:r>
              <a:rPr lang="en-US" b="1" dirty="0"/>
              <a:t> and Apache Heron and Spark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C8B355-AE4C-495C-84CE-BA7B19E5A302}"/>
              </a:ext>
            </a:extLst>
          </p:cNvPr>
          <p:cNvSpPr/>
          <p:nvPr/>
        </p:nvSpPr>
        <p:spPr>
          <a:xfrm>
            <a:off x="190727" y="1195069"/>
            <a:ext cx="5471529" cy="2123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200" dirty="0"/>
              <a:t>Left: K-means job execution time on 16 nodes with varying centers, 2 million points with 320-way parallelism. Right: K-Means </a:t>
            </a:r>
            <a:r>
              <a:rPr lang="en-US" sz="2200" dirty="0" err="1"/>
              <a:t>wth</a:t>
            </a:r>
            <a:r>
              <a:rPr lang="en-US" sz="2200" dirty="0"/>
              <a:t> 4,8 and 16 nodes where each node having 20 tasks. 2 million points with 16000 centers used.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AD9F85-5310-4C44-BC9E-89132C357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60" y="344585"/>
            <a:ext cx="6037884" cy="3018942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6664D4-8A3D-4E28-B0D1-FF346E77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14B19-F162-42D9-942C-95FB5D01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635" y="4998348"/>
            <a:ext cx="5972749" cy="1325563"/>
          </a:xfrm>
        </p:spPr>
        <p:txBody>
          <a:bodyPr/>
          <a:lstStyle/>
          <a:p>
            <a:r>
              <a:rPr lang="en-US" dirty="0"/>
              <a:t>Dataflow at Different Grain sizes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6C79D0-B377-4696-8F10-892588E6C5F9}"/>
              </a:ext>
            </a:extLst>
          </p:cNvPr>
          <p:cNvGrpSpPr/>
          <p:nvPr/>
        </p:nvGrpSpPr>
        <p:grpSpPr>
          <a:xfrm>
            <a:off x="1886504" y="2322139"/>
            <a:ext cx="3900146" cy="4361685"/>
            <a:chOff x="2215309" y="1901031"/>
            <a:chExt cx="3900146" cy="436168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60FAC3D-EBAD-46F1-8A9A-558EF907E3A2}"/>
                </a:ext>
              </a:extLst>
            </p:cNvPr>
            <p:cNvGrpSpPr/>
            <p:nvPr/>
          </p:nvGrpSpPr>
          <p:grpSpPr>
            <a:xfrm>
              <a:off x="2687207" y="1901031"/>
              <a:ext cx="258742" cy="3277404"/>
              <a:chOff x="3733800" y="2133600"/>
              <a:chExt cx="228600" cy="2895600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37F20F-BEDA-4EA1-834D-AE73C4FD4AC3}"/>
                  </a:ext>
                </a:extLst>
              </p:cNvPr>
              <p:cNvSpPr/>
              <p:nvPr/>
            </p:nvSpPr>
            <p:spPr bwMode="auto">
              <a:xfrm>
                <a:off x="3733800" y="2133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A2B691-780F-4701-814F-F8EA7988CE84}"/>
                  </a:ext>
                </a:extLst>
              </p:cNvPr>
              <p:cNvSpPr/>
              <p:nvPr/>
            </p:nvSpPr>
            <p:spPr bwMode="auto">
              <a:xfrm>
                <a:off x="3733800" y="2514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C53B869-367E-46E7-A6BB-AA76CE98D481}"/>
                  </a:ext>
                </a:extLst>
              </p:cNvPr>
              <p:cNvSpPr/>
              <p:nvPr/>
            </p:nvSpPr>
            <p:spPr bwMode="auto">
              <a:xfrm>
                <a:off x="3733800" y="2895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52A7130-7520-4E3A-8AA2-9AFB7653ED86}"/>
                  </a:ext>
                </a:extLst>
              </p:cNvPr>
              <p:cNvSpPr/>
              <p:nvPr/>
            </p:nvSpPr>
            <p:spPr bwMode="auto">
              <a:xfrm>
                <a:off x="3733800" y="3276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8880BA7-D027-477C-A4D1-7101F8F91166}"/>
                  </a:ext>
                </a:extLst>
              </p:cNvPr>
              <p:cNvSpPr/>
              <p:nvPr/>
            </p:nvSpPr>
            <p:spPr bwMode="auto">
              <a:xfrm>
                <a:off x="3733800" y="4038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B1B8030-A1A3-4280-BB74-AFF997B952C6}"/>
                  </a:ext>
                </a:extLst>
              </p:cNvPr>
              <p:cNvSpPr/>
              <p:nvPr/>
            </p:nvSpPr>
            <p:spPr bwMode="auto">
              <a:xfrm>
                <a:off x="3733800" y="3657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EE53AF6-DE64-46F8-B4B9-68123CE8AD7A}"/>
                  </a:ext>
                </a:extLst>
              </p:cNvPr>
              <p:cNvSpPr/>
              <p:nvPr/>
            </p:nvSpPr>
            <p:spPr bwMode="auto">
              <a:xfrm>
                <a:off x="3733800" y="4419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20F901F-070E-481B-8933-9CD659D2A3C2}"/>
                  </a:ext>
                </a:extLst>
              </p:cNvPr>
              <p:cNvSpPr/>
              <p:nvPr/>
            </p:nvSpPr>
            <p:spPr bwMode="auto">
              <a:xfrm>
                <a:off x="3733800" y="4800600"/>
                <a:ext cx="228600" cy="228600"/>
              </a:xfrm>
              <a:prstGeom prst="rect">
                <a:avLst/>
              </a:prstGeom>
              <a:grp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CE0CC51-6579-49EA-BA61-33E302E75398}"/>
                </a:ext>
              </a:extLst>
            </p:cNvPr>
            <p:cNvSpPr/>
            <p:nvPr/>
          </p:nvSpPr>
          <p:spPr>
            <a:xfrm>
              <a:off x="4034837" y="3324114"/>
              <a:ext cx="431237" cy="43123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4752A0C-E9EE-4D3D-8312-AAAAFEA19F3B}"/>
                </a:ext>
              </a:extLst>
            </p:cNvPr>
            <p:cNvGrpSpPr/>
            <p:nvPr/>
          </p:nvGrpSpPr>
          <p:grpSpPr>
            <a:xfrm>
              <a:off x="3121933" y="2053962"/>
              <a:ext cx="797806" cy="2971542"/>
              <a:chOff x="3192699" y="2182242"/>
              <a:chExt cx="704865" cy="262537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FE1F2BCD-25EF-4006-A834-839781E4A232}"/>
                  </a:ext>
                </a:extLst>
              </p:cNvPr>
              <p:cNvGrpSpPr/>
              <p:nvPr/>
            </p:nvGrpSpPr>
            <p:grpSpPr>
              <a:xfrm>
                <a:off x="3192699" y="2182242"/>
                <a:ext cx="659034" cy="1236485"/>
                <a:chOff x="3143533" y="2159232"/>
                <a:chExt cx="659034" cy="1236485"/>
              </a:xfrm>
            </p:grpSpPr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255A0191-B62E-491C-95A4-0A1C82E9A5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3283612"/>
                  <a:ext cx="654184" cy="112105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AC94475-B5FB-46FA-BA47-9EBDF92592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002" y="2917330"/>
                  <a:ext cx="578884" cy="273254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3FAB89D2-6329-4306-A3B4-8C8DDF67D9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2582291"/>
                  <a:ext cx="659034" cy="52765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5BCAED48-EBD4-464E-95C3-AD794D52AF8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4904" y="2159232"/>
                  <a:ext cx="607663" cy="857681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10FDD3A-4F75-4994-BA05-97E08E36C4E6}"/>
                  </a:ext>
                </a:extLst>
              </p:cNvPr>
              <p:cNvGrpSpPr/>
              <p:nvPr/>
            </p:nvGrpSpPr>
            <p:grpSpPr>
              <a:xfrm flipV="1">
                <a:off x="3238530" y="3571127"/>
                <a:ext cx="659034" cy="1236485"/>
                <a:chOff x="3143533" y="2159232"/>
                <a:chExt cx="659034" cy="1236485"/>
              </a:xfrm>
            </p:grpSpPr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35641166-570F-4E7B-8022-5D0225B465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3281417"/>
                  <a:ext cx="608353" cy="11430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ACA21E93-411F-48B5-9C72-B88FC0A34D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73002" y="2917330"/>
                  <a:ext cx="578884" cy="273254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E2FF879D-32F7-4E8F-A153-C4BF214E8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3533" y="2582291"/>
                  <a:ext cx="659034" cy="527650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61">
                  <a:extLst>
                    <a:ext uri="{FF2B5EF4-FFF2-40B4-BE49-F238E27FC236}">
                      <a16:creationId xmlns:a16="http://schemas.microsoft.com/office/drawing/2014/main" id="{875BE779-1155-4839-A41D-644092919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4904" y="2159232"/>
                  <a:ext cx="607663" cy="857681"/>
                </a:xfrm>
                <a:prstGeom prst="straightConnector1">
                  <a:avLst/>
                </a:prstGeom>
                <a:ln w="19050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B1C45198-2A1A-44E9-851D-EA8A01C61D57}"/>
                </a:ext>
              </a:extLst>
            </p:cNvPr>
            <p:cNvSpPr/>
            <p:nvPr/>
          </p:nvSpPr>
          <p:spPr>
            <a:xfrm>
              <a:off x="5684218" y="3324114"/>
              <a:ext cx="431237" cy="43123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7B708C27-1B25-45F2-970F-2D3D5956029F}"/>
                </a:ext>
              </a:extLst>
            </p:cNvPr>
            <p:cNvCxnSpPr/>
            <p:nvPr/>
          </p:nvCxnSpPr>
          <p:spPr>
            <a:xfrm>
              <a:off x="4628495" y="3539733"/>
              <a:ext cx="89253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E7269F0C-869A-4A14-9E17-BF72853ABD1C}"/>
                </a:ext>
              </a:extLst>
            </p:cNvPr>
            <p:cNvCxnSpPr>
              <a:cxnSpLocks/>
            </p:cNvCxnSpPr>
            <p:nvPr/>
          </p:nvCxnSpPr>
          <p:spPr>
            <a:xfrm>
              <a:off x="5899837" y="3884723"/>
              <a:ext cx="0" cy="196241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3FBEC59E-21D3-4EC8-BC12-7285133B7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15309" y="5775394"/>
              <a:ext cx="368452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E4A8E24C-1E5A-4A4B-813D-718C6A2D325D}"/>
                </a:ext>
              </a:extLst>
            </p:cNvPr>
            <p:cNvCxnSpPr>
              <a:cxnSpLocks/>
            </p:cNvCxnSpPr>
            <p:nvPr/>
          </p:nvCxnSpPr>
          <p:spPr>
            <a:xfrm>
              <a:off x="2215309" y="3539733"/>
              <a:ext cx="34535" cy="2235661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BD79AAF-8413-40E2-BB0C-0D79BC9ADB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49844" y="3573048"/>
              <a:ext cx="416849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537380-3EE3-4C9A-A23B-AD97486873C3}"/>
                </a:ext>
              </a:extLst>
            </p:cNvPr>
            <p:cNvSpPr txBox="1"/>
            <p:nvPr/>
          </p:nvSpPr>
          <p:spPr>
            <a:xfrm>
              <a:off x="4578299" y="3723835"/>
              <a:ext cx="993694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Reduce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A4C86A7-BFF2-4988-BE61-555F6DFA408B}"/>
                </a:ext>
              </a:extLst>
            </p:cNvPr>
            <p:cNvSpPr txBox="1"/>
            <p:nvPr/>
          </p:nvSpPr>
          <p:spPr>
            <a:xfrm>
              <a:off x="2681565" y="5155904"/>
              <a:ext cx="795565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Maps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D9E26B6-DCCE-4AA3-A3D2-5E81F92E2D8C}"/>
                </a:ext>
              </a:extLst>
            </p:cNvPr>
            <p:cNvSpPr txBox="1"/>
            <p:nvPr/>
          </p:nvSpPr>
          <p:spPr>
            <a:xfrm>
              <a:off x="3158916" y="5844685"/>
              <a:ext cx="912265" cy="418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Iterate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45CA5A4-6795-4553-8DF4-38BCAF2E74A1}"/>
                </a:ext>
              </a:extLst>
            </p:cNvPr>
            <p:cNvSpPr txBox="1"/>
            <p:nvPr/>
          </p:nvSpPr>
          <p:spPr>
            <a:xfrm>
              <a:off x="4135252" y="2293180"/>
              <a:ext cx="1884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Internal Execution</a:t>
              </a:r>
              <a:br>
                <a:rPr lang="en-US" dirty="0"/>
              </a:br>
              <a:r>
                <a:rPr lang="en-US" dirty="0"/>
                <a:t>Dataflow Nodes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98EB687A-85CC-46BF-B0CD-16E4E8617E89}"/>
                </a:ext>
              </a:extLst>
            </p:cNvPr>
            <p:cNvSpPr txBox="1"/>
            <p:nvPr/>
          </p:nvSpPr>
          <p:spPr>
            <a:xfrm>
              <a:off x="3867865" y="4483232"/>
              <a:ext cx="1893621" cy="731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HPC</a:t>
              </a:r>
              <a:br>
                <a:rPr lang="en-US" dirty="0"/>
              </a:br>
              <a:r>
                <a:rPr lang="en-US" dirty="0"/>
                <a:t>Communication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8903C99-ECFF-4C67-B7F3-639A0412D82C}"/>
              </a:ext>
            </a:extLst>
          </p:cNvPr>
          <p:cNvSpPr txBox="1"/>
          <p:nvPr/>
        </p:nvSpPr>
        <p:spPr>
          <a:xfrm>
            <a:off x="721271" y="173704"/>
            <a:ext cx="5133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Coarse Grain Dataflows links jobs in such a pipeline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5D52AD-7D1F-4E92-95D2-CD333F5D3718}"/>
              </a:ext>
            </a:extLst>
          </p:cNvPr>
          <p:cNvSpPr txBox="1"/>
          <p:nvPr/>
        </p:nvSpPr>
        <p:spPr>
          <a:xfrm>
            <a:off x="1014938" y="540083"/>
            <a:ext cx="1777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preparation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4E1A394-D4EB-4ABC-975A-D3439C20E7D8}"/>
              </a:ext>
            </a:extLst>
          </p:cNvPr>
          <p:cNvGrpSpPr/>
          <p:nvPr/>
        </p:nvGrpSpPr>
        <p:grpSpPr>
          <a:xfrm>
            <a:off x="62738" y="575926"/>
            <a:ext cx="11256142" cy="1023722"/>
            <a:chOff x="82604" y="607824"/>
            <a:chExt cx="11256142" cy="102372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30F444-8AB8-4A0C-BFBB-4B27A3288AA1}"/>
                </a:ext>
              </a:extLst>
            </p:cNvPr>
            <p:cNvGrpSpPr/>
            <p:nvPr/>
          </p:nvGrpSpPr>
          <p:grpSpPr>
            <a:xfrm>
              <a:off x="82604" y="607824"/>
              <a:ext cx="7821382" cy="1023722"/>
              <a:chOff x="3152320" y="178786"/>
              <a:chExt cx="7821382" cy="1023722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6CBE429-89C3-4EAF-AFE7-5D9CE2628C77}"/>
                  </a:ext>
                </a:extLst>
              </p:cNvPr>
              <p:cNvSpPr/>
              <p:nvPr/>
            </p:nvSpPr>
            <p:spPr>
              <a:xfrm>
                <a:off x="315232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5562779-E344-4874-9405-B42969171A3F}"/>
                  </a:ext>
                </a:extLst>
              </p:cNvPr>
              <p:cNvSpPr/>
              <p:nvPr/>
            </p:nvSpPr>
            <p:spPr>
              <a:xfrm>
                <a:off x="655115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CFC8240D-B2DD-43C2-BB13-02072A52EE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6410" y="690647"/>
                <a:ext cx="23543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9D0116E7-2E71-49C3-A438-E1B0FDBC77BF}"/>
                  </a:ext>
                </a:extLst>
              </p:cNvPr>
              <p:cNvSpPr/>
              <p:nvPr/>
            </p:nvSpPr>
            <p:spPr>
              <a:xfrm>
                <a:off x="9949980" y="178786"/>
                <a:ext cx="1023722" cy="10237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A5C43115-F4B5-4FEF-9D76-275DE5153E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85240" y="690647"/>
                <a:ext cx="23543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699DD8B-58AE-4916-8658-2C03F823CE25}"/>
                </a:ext>
              </a:extLst>
            </p:cNvPr>
            <p:cNvSpPr/>
            <p:nvPr/>
          </p:nvSpPr>
          <p:spPr>
            <a:xfrm>
              <a:off x="10315024" y="607824"/>
              <a:ext cx="1023722" cy="102372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E3512E8-7B3C-4A0C-846C-4752870AED68}"/>
                </a:ext>
              </a:extLst>
            </p:cNvPr>
            <p:cNvCxnSpPr>
              <a:cxnSpLocks/>
            </p:cNvCxnSpPr>
            <p:nvPr/>
          </p:nvCxnSpPr>
          <p:spPr>
            <a:xfrm>
              <a:off x="7960652" y="1119685"/>
              <a:ext cx="235437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80504D5-B671-43D6-BAA1-DFE141401968}"/>
              </a:ext>
            </a:extLst>
          </p:cNvPr>
          <p:cNvSpPr txBox="1"/>
          <p:nvPr/>
        </p:nvSpPr>
        <p:spPr>
          <a:xfrm>
            <a:off x="4467051" y="552615"/>
            <a:ext cx="1123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632C084-036E-4427-96A8-6D5C6BC3EBBA}"/>
              </a:ext>
            </a:extLst>
          </p:cNvPr>
          <p:cNvSpPr txBox="1"/>
          <p:nvPr/>
        </p:nvSpPr>
        <p:spPr>
          <a:xfrm>
            <a:off x="7892751" y="335101"/>
            <a:ext cx="1188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Dimension</a:t>
            </a:r>
          </a:p>
          <a:p>
            <a:r>
              <a:rPr lang="en-US" dirty="0"/>
              <a:t>Reduction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AB6A9BB-15D8-47A9-A49D-4A7957C6C21B}"/>
              </a:ext>
            </a:extLst>
          </p:cNvPr>
          <p:cNvSpPr txBox="1"/>
          <p:nvPr/>
        </p:nvSpPr>
        <p:spPr>
          <a:xfrm>
            <a:off x="10310302" y="211362"/>
            <a:ext cx="136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Visualization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43E2FD4-41FF-4BA2-9C6F-F2308EC898AB}"/>
              </a:ext>
            </a:extLst>
          </p:cNvPr>
          <p:cNvSpPr txBox="1"/>
          <p:nvPr/>
        </p:nvSpPr>
        <p:spPr>
          <a:xfrm>
            <a:off x="101304" y="1713847"/>
            <a:ext cx="2236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internally to each job you can also elegantly express algorithm as dataflow but with more stringent performance constraints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FA7EBA40-619C-4BD1-9C7D-6A54924F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4263">
            <a:off x="3437532" y="1704294"/>
            <a:ext cx="902224" cy="90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0D78EA15-DEF7-41C6-ACFE-92FC705F386B}"/>
              </a:ext>
            </a:extLst>
          </p:cNvPr>
          <p:cNvSpPr txBox="1">
            <a:spLocks/>
          </p:cNvSpPr>
          <p:nvPr/>
        </p:nvSpPr>
        <p:spPr>
          <a:xfrm>
            <a:off x="7030840" y="2369513"/>
            <a:ext cx="4880675" cy="25224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 = </a:t>
            </a:r>
            <a:r>
              <a:rPr lang="en-US" dirty="0" err="1"/>
              <a:t>loadPoints</a:t>
            </a:r>
            <a:r>
              <a:rPr lang="en-US" dirty="0"/>
              <a:t>()</a:t>
            </a:r>
          </a:p>
          <a:p>
            <a:r>
              <a:rPr lang="en-US" dirty="0"/>
              <a:t>C = </a:t>
            </a:r>
            <a:r>
              <a:rPr lang="en-US" dirty="0" err="1"/>
              <a:t>loadInitCenters</a:t>
            </a:r>
            <a:r>
              <a:rPr lang="en-US" dirty="0"/>
              <a:t>()</a:t>
            </a:r>
          </a:p>
          <a:p>
            <a:r>
              <a:rPr lang="en-US" dirty="0"/>
              <a:t>for 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= 0; </a:t>
            </a:r>
            <a:r>
              <a:rPr lang="en-US" dirty="0" err="1"/>
              <a:t>i</a:t>
            </a:r>
            <a:r>
              <a:rPr lang="en-US" dirty="0"/>
              <a:t> &lt; 10; </a:t>
            </a:r>
            <a:r>
              <a:rPr lang="en-US" dirty="0" err="1"/>
              <a:t>i</a:t>
            </a:r>
            <a:r>
              <a:rPr lang="en-US" dirty="0"/>
              <a:t>++) {</a:t>
            </a:r>
          </a:p>
          <a:p>
            <a:r>
              <a:rPr lang="en-US" dirty="0"/>
              <a:t>  T = </a:t>
            </a:r>
            <a:r>
              <a:rPr lang="en-US" dirty="0" err="1"/>
              <a:t>P.map</a:t>
            </a:r>
            <a:r>
              <a:rPr lang="en-US" dirty="0"/>
              <a:t>().</a:t>
            </a:r>
            <a:r>
              <a:rPr lang="en-US" dirty="0" err="1"/>
              <a:t>withBroadcast</a:t>
            </a:r>
            <a:r>
              <a:rPr lang="en-US" dirty="0"/>
              <a:t>(C)</a:t>
            </a:r>
          </a:p>
          <a:p>
            <a:r>
              <a:rPr lang="en-US" dirty="0"/>
              <a:t>  C = </a:t>
            </a:r>
            <a:r>
              <a:rPr lang="en-US" dirty="0" err="1"/>
              <a:t>T.reduce</a:t>
            </a:r>
            <a:r>
              <a:rPr lang="en-US" dirty="0"/>
              <a:t>()     }</a:t>
            </a:r>
            <a:br>
              <a:rPr lang="en-US" dirty="0"/>
            </a:br>
            <a:endParaRPr lang="en-US" dirty="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9FD1DEC-D102-497E-BB6E-C60F54779EB3}"/>
              </a:ext>
            </a:extLst>
          </p:cNvPr>
          <p:cNvCxnSpPr>
            <a:cxnSpLocks/>
          </p:cNvCxnSpPr>
          <p:nvPr/>
        </p:nvCxnSpPr>
        <p:spPr>
          <a:xfrm>
            <a:off x="6320433" y="3429000"/>
            <a:ext cx="0" cy="85026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A8AFFC1-55D7-4FD4-A596-33EC026164F7}"/>
              </a:ext>
            </a:extLst>
          </p:cNvPr>
          <p:cNvCxnSpPr>
            <a:cxnSpLocks/>
          </p:cNvCxnSpPr>
          <p:nvPr/>
        </p:nvCxnSpPr>
        <p:spPr>
          <a:xfrm>
            <a:off x="6285596" y="4306929"/>
            <a:ext cx="515041" cy="0"/>
          </a:xfrm>
          <a:prstGeom prst="line">
            <a:avLst/>
          </a:prstGeom>
          <a:ln w="3810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EE7F63D-FF7D-440E-9EB6-4D417C5429B0}"/>
              </a:ext>
            </a:extLst>
          </p:cNvPr>
          <p:cNvCxnSpPr>
            <a:cxnSpLocks/>
          </p:cNvCxnSpPr>
          <p:nvPr/>
        </p:nvCxnSpPr>
        <p:spPr>
          <a:xfrm>
            <a:off x="6325011" y="3429000"/>
            <a:ext cx="515041" cy="0"/>
          </a:xfrm>
          <a:prstGeom prst="line">
            <a:avLst/>
          </a:prstGeom>
          <a:ln w="3810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9D91A02-AF24-490A-8689-B857A6512AC6}"/>
              </a:ext>
            </a:extLst>
          </p:cNvPr>
          <p:cNvSpPr txBox="1"/>
          <p:nvPr/>
        </p:nvSpPr>
        <p:spPr>
          <a:xfrm>
            <a:off x="6086387" y="4376864"/>
            <a:ext cx="1080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Iterate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2342FE-7AE4-4FB0-A182-9EA1FB25AD5D}"/>
              </a:ext>
            </a:extLst>
          </p:cNvPr>
          <p:cNvSpPr txBox="1"/>
          <p:nvPr/>
        </p:nvSpPr>
        <p:spPr>
          <a:xfrm>
            <a:off x="5786650" y="1970740"/>
            <a:ext cx="479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Corresponding to classic Spark K-means Dataflow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38F9BE-FA9C-4DD2-9618-FF2F5625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27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62373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+mn-lt"/>
              </a:rPr>
              <a:t>Fault Tolerance and State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5406"/>
            <a:ext cx="12192000" cy="5265175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Similar form of</a:t>
            </a:r>
            <a:r>
              <a:rPr lang="en-US" sz="3600" b="1" dirty="0"/>
              <a:t> check-pointing </a:t>
            </a:r>
            <a:r>
              <a:rPr lang="en-US" sz="3600" dirty="0"/>
              <a:t>mechanism is used already in HPC and Big Data </a:t>
            </a:r>
          </a:p>
          <a:p>
            <a:pPr lvl="1"/>
            <a:r>
              <a:rPr lang="en-US" sz="3200" dirty="0"/>
              <a:t>although HPC informal as doesn’t typically specify as a dataflow graph</a:t>
            </a:r>
          </a:p>
          <a:p>
            <a:pPr lvl="1"/>
            <a:r>
              <a:rPr lang="en-US" sz="3200" dirty="0"/>
              <a:t>Flink and Spark do better than MPI due to use of</a:t>
            </a:r>
            <a:r>
              <a:rPr lang="en-US" sz="3200" b="1" dirty="0"/>
              <a:t> database </a:t>
            </a:r>
            <a:r>
              <a:rPr lang="en-US" sz="3200" dirty="0"/>
              <a:t>technologies; MPI is a bit harder due to richer state but there is an obvious integrated model using RDD type snapshots of MPI style jobs</a:t>
            </a:r>
          </a:p>
          <a:p>
            <a:r>
              <a:rPr lang="en-US" sz="3600" dirty="0"/>
              <a:t>Checkpoint </a:t>
            </a:r>
            <a:r>
              <a:rPr lang="en-US" sz="3600" b="1" dirty="0"/>
              <a:t>after each stage of the dataflow graph </a:t>
            </a:r>
            <a:r>
              <a:rPr lang="en-US" sz="3600" b="1" dirty="0">
                <a:solidFill>
                  <a:srgbClr val="FF0000"/>
                </a:solidFill>
              </a:rPr>
              <a:t>(at location of intelligent dataflow nodes)</a:t>
            </a:r>
          </a:p>
          <a:p>
            <a:pPr lvl="1"/>
            <a:r>
              <a:rPr lang="en-US" sz="3200" dirty="0"/>
              <a:t>Natural synchronization point</a:t>
            </a:r>
          </a:p>
          <a:p>
            <a:pPr lvl="1"/>
            <a:r>
              <a:rPr lang="en-US" sz="3200" dirty="0"/>
              <a:t>Let’s allows user to choose when to checkpoint (not every stage)</a:t>
            </a:r>
          </a:p>
          <a:p>
            <a:pPr lvl="1"/>
            <a:r>
              <a:rPr lang="en-US" sz="3200" dirty="0"/>
              <a:t>Save state as user specifies; Spark just saves Model state which is insufficient for complex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2273A-7EFC-4D12-B1A7-61493BFA4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4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FC537CA-AC0F-4FA3-B1AB-6FC6890C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-17674"/>
            <a:ext cx="12100560" cy="894715"/>
          </a:xfrm>
        </p:spPr>
        <p:txBody>
          <a:bodyPr/>
          <a:lstStyle/>
          <a:p>
            <a:r>
              <a:rPr lang="en-US" dirty="0"/>
              <a:t>Digital Science Center Research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B828F-8B62-460A-9491-EA764163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76835"/>
            <a:ext cx="12100560" cy="548447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Building SPIDAL Scalable HPC machine Learning Library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Applying current SPIDAL in Biology, Network Science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OSoMe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), Pathology, Racing Cars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Harp HPC Machine Learning Framework (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Qiu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Twister2 HPC Event Driven Distributed Programming model (replace Spark)</a:t>
            </a:r>
          </a:p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Cloud Research and DevOps for Software Defined Systems (von Laszewski)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Intel Parallel Computing Center @IU (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Qiu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Fudan-Indiana Universities’ Institute for High-Performance Big-Data Computing (??)</a:t>
            </a:r>
          </a:p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Work with NIST on Big Data Standards and non-proprietary Frameworks</a:t>
            </a:r>
          </a:p>
          <a:p>
            <a:r>
              <a:rPr lang="en-US" dirty="0">
                <a:solidFill>
                  <a:srgbClr val="C00000"/>
                </a:solidFill>
              </a:rPr>
              <a:t>Engineered </a:t>
            </a:r>
            <a:r>
              <a:rPr lang="en-US" dirty="0" err="1">
                <a:solidFill>
                  <a:srgbClr val="C00000"/>
                </a:solidFill>
              </a:rPr>
              <a:t>nanoBIO</a:t>
            </a:r>
            <a:r>
              <a:rPr lang="en-US" dirty="0">
                <a:solidFill>
                  <a:srgbClr val="C00000"/>
                </a:solidFill>
              </a:rPr>
              <a:t> Node NSF EEC-1720625 with Purdue and UIUC</a:t>
            </a:r>
          </a:p>
          <a:p>
            <a:r>
              <a:rPr lang="en-US" dirty="0">
                <a:solidFill>
                  <a:srgbClr val="FF9900"/>
                </a:solidFill>
              </a:rPr>
              <a:t>Polar (Radar) Image Processing (Crandall); being used in production</a:t>
            </a:r>
          </a:p>
          <a:p>
            <a:r>
              <a:rPr lang="en-US" dirty="0">
                <a:solidFill>
                  <a:srgbClr val="FF9900"/>
                </a:solidFill>
              </a:rPr>
              <a:t>Data analysis of experimental physics scattering results</a:t>
            </a:r>
          </a:p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IoTCloud. Cloud control of robots – licensed to C2RO (Montreal)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9337BD-CDD7-41BC-8FC6-264962B7B832}"/>
              </a:ext>
            </a:extLst>
          </p:cNvPr>
          <p:cNvSpPr txBox="1"/>
          <p:nvPr/>
        </p:nvSpPr>
        <p:spPr>
          <a:xfrm>
            <a:off x="10494935" y="2301360"/>
            <a:ext cx="1418095" cy="646331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Big Data on HPC Cloud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09B2A1-18B7-4B8F-9E8E-7DCAE89D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311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3598"/>
            <a:ext cx="12192000" cy="405080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Futures </a:t>
            </a:r>
            <a:br>
              <a:rPr lang="en-US" dirty="0"/>
            </a:br>
            <a:r>
              <a:rPr lang="en-US" dirty="0"/>
              <a:t>Implementing  Twister2</a:t>
            </a:r>
            <a:br>
              <a:rPr lang="en-US" dirty="0"/>
            </a:br>
            <a:r>
              <a:rPr lang="en-US" sz="4800" dirty="0"/>
              <a:t>for Global AI Supercomputer</a:t>
            </a:r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D05C0-7DEE-4D36-A21F-862125AA6802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D75E32-81D4-41C0-A55D-9BB3075734BF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48F94B8C-2450-47A3-8C2F-0E569B85C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21984C-809B-4739-B72B-599ED17E583E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9C05C7-EB7B-41DA-8F51-EB1408D6243C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51F21-2E39-4F02-8C1C-B0307C91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1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Twister2 Timeline: End of September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" y="1548534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Twister:Net</a:t>
            </a:r>
            <a:r>
              <a:rPr lang="en-US" dirty="0"/>
              <a:t> Dataflow Communication API</a:t>
            </a:r>
          </a:p>
          <a:p>
            <a:pPr lvl="1"/>
            <a:r>
              <a:rPr lang="en-US" dirty="0"/>
              <a:t>Dataflow communications with MPI or TCP </a:t>
            </a:r>
          </a:p>
          <a:p>
            <a:r>
              <a:rPr lang="en-US" dirty="0"/>
              <a:t>Data access</a:t>
            </a:r>
          </a:p>
          <a:p>
            <a:pPr lvl="1"/>
            <a:r>
              <a:rPr lang="en-US" dirty="0"/>
              <a:t>Local File Systems</a:t>
            </a:r>
          </a:p>
          <a:p>
            <a:pPr lvl="1"/>
            <a:r>
              <a:rPr lang="en-US" dirty="0"/>
              <a:t>HDFS Integration</a:t>
            </a:r>
          </a:p>
          <a:p>
            <a:r>
              <a:rPr lang="en-US" dirty="0"/>
              <a:t>Task Graph</a:t>
            </a:r>
          </a:p>
          <a:p>
            <a:pPr lvl="1"/>
            <a:r>
              <a:rPr lang="en-US" dirty="0"/>
              <a:t>Streaming Batch analytics – Iterative jobs</a:t>
            </a:r>
          </a:p>
          <a:p>
            <a:pPr lvl="1"/>
            <a:r>
              <a:rPr lang="en-US" dirty="0"/>
              <a:t>Data pipelines </a:t>
            </a:r>
          </a:p>
          <a:p>
            <a:r>
              <a:rPr lang="en-US" dirty="0"/>
              <a:t>Deployments on Docker, Kubernetes, Mesos (Aurora), </a:t>
            </a:r>
            <a:r>
              <a:rPr lang="en-US" dirty="0" err="1"/>
              <a:t>Slurm</a:t>
            </a:r>
            <a:endParaRPr lang="en-US" dirty="0"/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A48CAB-131D-4E97-AC10-A7C629873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183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101147"/>
          </a:xfrm>
        </p:spPr>
        <p:txBody>
          <a:bodyPr>
            <a:normAutofit fontScale="90000"/>
          </a:bodyPr>
          <a:lstStyle/>
          <a:p>
            <a:r>
              <a:rPr lang="en-US" dirty="0"/>
              <a:t>Twister2 Timeline: Middle of December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8925"/>
            <a:ext cx="10930466" cy="5357424"/>
          </a:xfrm>
        </p:spPr>
        <p:txBody>
          <a:bodyPr>
            <a:normAutofit/>
          </a:bodyPr>
          <a:lstStyle/>
          <a:p>
            <a:r>
              <a:rPr lang="en-US" dirty="0"/>
              <a:t>Harp for Machine Learning (Custom BSP Communications)</a:t>
            </a:r>
          </a:p>
          <a:p>
            <a:pPr lvl="1"/>
            <a:r>
              <a:rPr lang="en-US" dirty="0"/>
              <a:t>Rich collectives</a:t>
            </a:r>
          </a:p>
          <a:p>
            <a:pPr lvl="1"/>
            <a:r>
              <a:rPr lang="en-US" dirty="0"/>
              <a:t>Around 30 ML algorithms</a:t>
            </a:r>
          </a:p>
          <a:p>
            <a:r>
              <a:rPr lang="en-US" dirty="0"/>
              <a:t>Naiad model based Task system for Machine Learning</a:t>
            </a:r>
          </a:p>
          <a:p>
            <a:r>
              <a:rPr lang="en-US" dirty="0"/>
              <a:t>Link to Pilot Jobs</a:t>
            </a:r>
          </a:p>
          <a:p>
            <a:r>
              <a:rPr lang="en-US" dirty="0"/>
              <a:t>Fault tolerance as in Heron and Spark</a:t>
            </a:r>
          </a:p>
          <a:p>
            <a:pPr lvl="1"/>
            <a:r>
              <a:rPr lang="en-US" dirty="0"/>
              <a:t>Streaming</a:t>
            </a:r>
          </a:p>
          <a:p>
            <a:pPr lvl="1"/>
            <a:r>
              <a:rPr lang="en-US" dirty="0"/>
              <a:t>Batch</a:t>
            </a:r>
          </a:p>
          <a:p>
            <a:r>
              <a:rPr lang="en-US" dirty="0"/>
              <a:t>Storm API for Streaming</a:t>
            </a:r>
          </a:p>
          <a:p>
            <a:r>
              <a:rPr lang="en-US" dirty="0"/>
              <a:t>RDD API for Spark batch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A03FF9-CFEB-40C3-A9C6-7E66D92D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881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ADA81FF-26A8-41E6-BC6D-9F6AB18E3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168"/>
            <a:ext cx="10515600" cy="792450"/>
          </a:xfrm>
        </p:spPr>
        <p:txBody>
          <a:bodyPr/>
          <a:lstStyle/>
          <a:p>
            <a:r>
              <a:rPr lang="en-US" dirty="0"/>
              <a:t>Twister2 Timeline: After December 2018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3A334AE-0E20-4EBC-82F0-C56D48A6B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6" y="696036"/>
            <a:ext cx="10515600" cy="575935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Native MPI integration to Mesos, Yarn</a:t>
            </a:r>
          </a:p>
          <a:p>
            <a:r>
              <a:rPr lang="en-US" dirty="0"/>
              <a:t>Dynamic task migrations </a:t>
            </a:r>
          </a:p>
          <a:p>
            <a:r>
              <a:rPr lang="en-US" dirty="0"/>
              <a:t>RDMA and other communication enhancements</a:t>
            </a:r>
          </a:p>
          <a:p>
            <a:r>
              <a:rPr lang="en-US" dirty="0"/>
              <a:t>Integrate parts of Twister2 components as big data systems enhancements (i.e. run current Big Data software invoking Twister2 components)</a:t>
            </a:r>
          </a:p>
          <a:p>
            <a:pPr lvl="1"/>
            <a:r>
              <a:rPr lang="en-US" dirty="0"/>
              <a:t>Heron (easiest), Spark, Flink, Hadoop (like Harp today)</a:t>
            </a:r>
          </a:p>
          <a:p>
            <a:r>
              <a:rPr lang="en-US" dirty="0"/>
              <a:t>Support different APIs (i.e. run Twister2 looking like current Big Data Software)</a:t>
            </a:r>
          </a:p>
          <a:p>
            <a:pPr lvl="1"/>
            <a:r>
              <a:rPr lang="en-US" dirty="0"/>
              <a:t>Hadoop</a:t>
            </a:r>
          </a:p>
          <a:p>
            <a:pPr lvl="1"/>
            <a:r>
              <a:rPr lang="en-US" dirty="0"/>
              <a:t>Spark (Flink)</a:t>
            </a:r>
          </a:p>
          <a:p>
            <a:pPr lvl="1"/>
            <a:r>
              <a:rPr lang="en-US" dirty="0"/>
              <a:t>Storm</a:t>
            </a:r>
          </a:p>
          <a:p>
            <a:r>
              <a:rPr lang="en-US" dirty="0"/>
              <a:t>Refinements like Marathon with Mesos etc.</a:t>
            </a:r>
          </a:p>
          <a:p>
            <a:r>
              <a:rPr lang="en-US" dirty="0"/>
              <a:t>Function as a Service and Serverless</a:t>
            </a:r>
          </a:p>
          <a:p>
            <a:r>
              <a:rPr lang="en-US" dirty="0"/>
              <a:t>Support higher level abstractions</a:t>
            </a:r>
          </a:p>
          <a:p>
            <a:pPr lvl="1"/>
            <a:r>
              <a:rPr lang="en-US" dirty="0" err="1"/>
              <a:t>Twister:SQL</a:t>
            </a:r>
            <a:r>
              <a:rPr lang="en-US" dirty="0"/>
              <a:t> (major Spark use case)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0FBF9A-0C87-4BBA-8F7E-EE6C5FB98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92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219DE-0C8A-4DF1-8209-229204D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57763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+mn-lt"/>
              </a:rPr>
              <a:t>Qiu</a:t>
            </a:r>
            <a:r>
              <a:rPr lang="en-US" sz="3600" b="1" dirty="0">
                <a:latin typeface="+mn-lt"/>
              </a:rPr>
              <a:t>/Fox Core SPIDAL Parallel HPC Library with Collective Used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9DF8-77BA-4739-A479-085BE7192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836" y="694819"/>
            <a:ext cx="5929745" cy="5013254"/>
          </a:xfrm>
          <a:ln w="38100">
            <a:solidFill>
              <a:schemeClr val="tx1"/>
            </a:solidFill>
          </a:ln>
        </p:spPr>
        <p:txBody>
          <a:bodyPr tIns="91440" bIns="91440">
            <a:normAutofit fontScale="77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DA-MDS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Directed Force Dimension Reduction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Irregular DAVS Clustering </a:t>
            </a:r>
            <a:r>
              <a:rPr lang="en-US" dirty="0"/>
              <a:t>Partial 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DA </a:t>
            </a:r>
            <a:r>
              <a:rPr lang="en-US" b="1" dirty="0" err="1">
                <a:solidFill>
                  <a:srgbClr val="C00000"/>
                </a:solidFill>
              </a:rPr>
              <a:t>Semimetric</a:t>
            </a:r>
            <a:r>
              <a:rPr lang="en-US" b="1" dirty="0">
                <a:solidFill>
                  <a:srgbClr val="C00000"/>
                </a:solidFill>
              </a:rPr>
              <a:t> Clustering (Deterministic Annealing)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r>
              <a:rPr lang="en-US" dirty="0"/>
              <a:t>, Broadcast</a:t>
            </a:r>
          </a:p>
          <a:p>
            <a:r>
              <a:rPr lang="en-US" b="1" dirty="0">
                <a:solidFill>
                  <a:srgbClr val="C00000"/>
                </a:solidFill>
              </a:rPr>
              <a:t>K-means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/>
              <a:t>AllReduce</a:t>
            </a:r>
            <a:r>
              <a:rPr lang="en-US" dirty="0"/>
              <a:t>, Broadcast,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SVM</a:t>
            </a:r>
            <a:r>
              <a:rPr lang="en-US" dirty="0"/>
              <a:t> </a:t>
            </a:r>
            <a:r>
              <a:rPr lang="en-US" dirty="0" err="1"/>
              <a:t>AllReduce</a:t>
            </a:r>
            <a:r>
              <a:rPr lang="en-US" dirty="0"/>
              <a:t>, </a:t>
            </a:r>
            <a:r>
              <a:rPr lang="en-US" dirty="0" err="1"/>
              <a:t>AllGather</a:t>
            </a:r>
            <a:endParaRPr lang="en-US" dirty="0"/>
          </a:p>
          <a:p>
            <a:r>
              <a:rPr lang="en-US" b="1" dirty="0" err="1">
                <a:solidFill>
                  <a:srgbClr val="C00000"/>
                </a:solidFill>
              </a:rPr>
              <a:t>SubGraph</a:t>
            </a:r>
            <a:r>
              <a:rPr lang="en-US" b="1" dirty="0">
                <a:solidFill>
                  <a:srgbClr val="C00000"/>
                </a:solidFill>
              </a:rPr>
              <a:t> Mining</a:t>
            </a:r>
            <a:r>
              <a:rPr lang="en-US" b="1" dirty="0"/>
              <a:t> </a:t>
            </a:r>
            <a:r>
              <a:rPr lang="en-US" dirty="0" err="1"/>
              <a:t>AllGather</a:t>
            </a:r>
            <a:r>
              <a:rPr lang="en-US" dirty="0"/>
              <a:t>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Latent Dirichlet Allocation </a:t>
            </a:r>
            <a:r>
              <a:rPr lang="en-US" dirty="0"/>
              <a:t>Rotate, </a:t>
            </a:r>
            <a:r>
              <a:rPr lang="en-US" dirty="0" err="1"/>
              <a:t>AllReduce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Matrix Factorization (SGD)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Recommender System (ALS)</a:t>
            </a:r>
            <a:r>
              <a:rPr lang="en-US" b="1" dirty="0"/>
              <a:t> </a:t>
            </a:r>
            <a:r>
              <a:rPr lang="en-US" dirty="0"/>
              <a:t>Rotate DAAL</a:t>
            </a:r>
          </a:p>
          <a:p>
            <a:r>
              <a:rPr lang="en-US" b="1" dirty="0">
                <a:solidFill>
                  <a:srgbClr val="C00000"/>
                </a:solidFill>
              </a:rPr>
              <a:t>Singular Value Decomposition (SVD) </a:t>
            </a:r>
            <a:r>
              <a:rPr lang="en-US" dirty="0" err="1"/>
              <a:t>AllGather</a:t>
            </a:r>
            <a:r>
              <a:rPr lang="en-US" dirty="0"/>
              <a:t> DAAL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319C61D-4526-4ED9-BC00-4F7DC9780F01}"/>
              </a:ext>
            </a:extLst>
          </p:cNvPr>
          <p:cNvSpPr txBox="1">
            <a:spLocks/>
          </p:cNvSpPr>
          <p:nvPr/>
        </p:nvSpPr>
        <p:spPr>
          <a:xfrm>
            <a:off x="6040581" y="618948"/>
            <a:ext cx="6012873" cy="508912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91440" rIns="91440" bIns="9144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C00000"/>
                </a:solidFill>
              </a:rPr>
              <a:t>QR Decomposition (QR) </a:t>
            </a:r>
            <a:r>
              <a:rPr lang="en-US" sz="2200" dirty="0"/>
              <a:t>Reduce, Broadcast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Neural Network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Covariance</a:t>
            </a:r>
            <a:r>
              <a:rPr lang="en-US" sz="2200" dirty="0"/>
              <a:t>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Low Order Moments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Naive Bayes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Linear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Ridge Regression </a:t>
            </a:r>
            <a:r>
              <a:rPr lang="en-US" sz="2200" dirty="0"/>
              <a:t>Reduce DAAL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Multi-class Logistic Regression</a:t>
            </a:r>
            <a:r>
              <a:rPr lang="en-US" sz="2200" b="1" dirty="0"/>
              <a:t> </a:t>
            </a:r>
            <a:r>
              <a:rPr lang="en-US" sz="2200" dirty="0"/>
              <a:t>Regroup, Rotate, </a:t>
            </a:r>
            <a:r>
              <a:rPr lang="en-US" sz="2200" dirty="0" err="1"/>
              <a:t>AllGather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Random Forest </a:t>
            </a:r>
            <a:r>
              <a:rPr lang="en-US" sz="2200" dirty="0" err="1"/>
              <a:t>AllReduce</a:t>
            </a:r>
            <a:endParaRPr lang="en-US" sz="2200" dirty="0"/>
          </a:p>
          <a:p>
            <a:r>
              <a:rPr lang="en-US" sz="2200" b="1" dirty="0">
                <a:solidFill>
                  <a:srgbClr val="C00000"/>
                </a:solidFill>
              </a:rPr>
              <a:t>Principal Component Analysis (PCA) </a:t>
            </a:r>
            <a:r>
              <a:rPr lang="en-US" sz="2200" dirty="0" err="1"/>
              <a:t>AllReduce</a:t>
            </a:r>
            <a:r>
              <a:rPr lang="en-US" sz="2200" dirty="0"/>
              <a:t> DAAL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A116-4A13-40F1-91B6-25B08450DAD7}"/>
              </a:ext>
            </a:extLst>
          </p:cNvPr>
          <p:cNvSpPr txBox="1"/>
          <p:nvPr/>
        </p:nvSpPr>
        <p:spPr>
          <a:xfrm>
            <a:off x="0" y="5619234"/>
            <a:ext cx="1232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DAAL</a:t>
            </a:r>
            <a:r>
              <a:rPr lang="en-US" sz="2400" dirty="0"/>
              <a:t> implies integrated on node with Intel DAAL Optimized Data Analytics Library (Runs on KNL!)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9BC9A6-BDAD-4DB5-8DAA-40C29A2D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1636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15542-BC99-4E7D-8E8D-3294B513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716692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Summary of </a:t>
            </a:r>
            <a:r>
              <a:rPr lang="en-US" sz="3200" dirty="0"/>
              <a:t>High-Performance Big Data Computing Environments 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2C802-0D7B-4FDC-AAB8-E1E9E386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4" y="885018"/>
            <a:ext cx="10243931" cy="4236948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dirty="0"/>
              <a:t>Participating in the designing, building and using the Global AI Supercomputer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Cloudmesh build interoperable Cloud systems (von Laszewski)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Harp is parallel high performance machine learning (</a:t>
            </a:r>
            <a:r>
              <a:rPr lang="en-US" dirty="0" err="1"/>
              <a:t>Qiu</a:t>
            </a:r>
            <a:r>
              <a:rPr lang="en-US" dirty="0"/>
              <a:t>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Twister2 can offer the major Spark Hadoop Heron  capabilities with clean high performance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nanoBIO Node build Bio and Nano simulations (</a:t>
            </a:r>
            <a:r>
              <a:rPr lang="en-US" dirty="0" err="1"/>
              <a:t>Jadhao</a:t>
            </a:r>
            <a:r>
              <a:rPr lang="en-US" dirty="0"/>
              <a:t>, Macklin, Glazier)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Polar Grid building radar image processing algorithms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Other applications – Pathology, Precision Health, Network Science, Physics, Analysis of simulation visualizations</a:t>
            </a:r>
          </a:p>
          <a:p>
            <a:pPr>
              <a:spcBef>
                <a:spcPts val="400"/>
              </a:spcBef>
            </a:pPr>
            <a:r>
              <a:rPr lang="en-US" dirty="0"/>
              <a:t>Try to keep system infrastructure up to date and optimized for data-intensive problems (fast disks on nodes)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CEC192-8304-4125-BE25-A87501E6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998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ACD081-4AC4-4C8D-9D9C-E5BBD087F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3598"/>
            <a:ext cx="12192000" cy="4050804"/>
          </a:xfrm>
        </p:spPr>
        <p:txBody>
          <a:bodyPr>
            <a:normAutofit/>
          </a:bodyPr>
          <a:lstStyle/>
          <a:p>
            <a:pPr algn="ctr"/>
            <a:r>
              <a:rPr lang="en-US"/>
              <a:t>Spare</a:t>
            </a:r>
            <a:endParaRPr lang="en-US" b="1" dirty="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6D05C0-7DEE-4D36-A21F-862125AA6802}"/>
              </a:ext>
            </a:extLst>
          </p:cNvPr>
          <p:cNvGrpSpPr/>
          <p:nvPr/>
        </p:nvGrpSpPr>
        <p:grpSpPr>
          <a:xfrm>
            <a:off x="1878142" y="136526"/>
            <a:ext cx="9202233" cy="2438400"/>
            <a:chOff x="1878142" y="136526"/>
            <a:chExt cx="9202233" cy="24384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D75E32-81D4-41C0-A55D-9BB3075734BF}"/>
                </a:ext>
              </a:extLst>
            </p:cNvPr>
            <p:cNvGrpSpPr/>
            <p:nvPr/>
          </p:nvGrpSpPr>
          <p:grpSpPr>
            <a:xfrm>
              <a:off x="1878142" y="136526"/>
              <a:ext cx="7886700" cy="2438400"/>
              <a:chOff x="1952787" y="200751"/>
              <a:chExt cx="7886700" cy="2438400"/>
            </a:xfrm>
          </p:grpSpPr>
          <p:pic>
            <p:nvPicPr>
              <p:cNvPr id="11" name="Picture 2" descr="http://www.iterativemapreduce.org/images/twister.png">
                <a:extLst>
                  <a:ext uri="{FF2B5EF4-FFF2-40B4-BE49-F238E27FC236}">
                    <a16:creationId xmlns:a16="http://schemas.microsoft.com/office/drawing/2014/main" id="{48F94B8C-2450-47A3-8C2F-0E569B85C0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2787" y="200751"/>
                <a:ext cx="7886700" cy="230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721984C-809B-4739-B72B-599ED17E583E}"/>
                  </a:ext>
                </a:extLst>
              </p:cNvPr>
              <p:cNvSpPr/>
              <p:nvPr/>
            </p:nvSpPr>
            <p:spPr>
              <a:xfrm>
                <a:off x="3838526" y="2269819"/>
                <a:ext cx="36625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http://www.iterativemapreduce.org/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9C05C7-EB7B-41DA-8F51-EB1408D6243C}"/>
                </a:ext>
              </a:extLst>
            </p:cNvPr>
            <p:cNvSpPr/>
            <p:nvPr/>
          </p:nvSpPr>
          <p:spPr>
            <a:xfrm>
              <a:off x="8813036" y="240758"/>
              <a:ext cx="2267339" cy="1785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51F21-2E39-4F02-8C1C-B0307C919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189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DAE57-CE7E-4202-A85B-28AA4D97D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77" y="0"/>
            <a:ext cx="11870846" cy="685800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9487C-4BF8-45EC-99EF-DA38F7FCB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00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93EF3-D1A7-451B-AAE1-45BEFA4A2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0FC95-68CA-490C-9747-23209A9D6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103D3-563B-4C06-9E4F-8A81A7721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00"/>
            <a:ext cx="12192000" cy="622139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2D3F5-9D5A-4B08-A9FA-A8CBCDBD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1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C6E22ED-1F9D-4148-AEE3-F2A72BBD6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" y="1977858"/>
            <a:ext cx="6045169" cy="48801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C068FC8-05B0-47CF-829F-B6A20742B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6874" y="57150"/>
            <a:ext cx="915126" cy="919331"/>
          </a:xfrm>
          <a:prstGeom prst="rect">
            <a:avLst/>
          </a:prstGeom>
        </p:spPr>
      </p:pic>
      <p:sp>
        <p:nvSpPr>
          <p:cNvPr id="37" name="Rectangle 5">
            <a:extLst>
              <a:ext uri="{FF2B5EF4-FFF2-40B4-BE49-F238E27FC236}">
                <a16:creationId xmlns:a16="http://schemas.microsoft.com/office/drawing/2014/main" id="{49D1E51D-70C8-46B7-BF79-576AA7453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881" y="0"/>
            <a:ext cx="6168682" cy="58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243" tIns="45614" rIns="91243" bIns="456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Engineered </a:t>
            </a:r>
            <a:r>
              <a:rPr lang="en-US" altLang="en-US" sz="3200" dirty="0" err="1">
                <a:solidFill>
                  <a:srgbClr val="163576"/>
                </a:solidFill>
                <a:latin typeface="Arial Black" pitchFamily="34" charset="0"/>
              </a:rPr>
              <a:t>nanoBIO</a:t>
            </a:r>
            <a:r>
              <a:rPr lang="en-US" altLang="en-US" sz="3200" dirty="0">
                <a:solidFill>
                  <a:srgbClr val="163576"/>
                </a:solidFill>
                <a:latin typeface="Arial Black" pitchFamily="34" charset="0"/>
              </a:rPr>
              <a:t> Node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E32B6AD-C801-401B-823B-BC8FE3D7A0D5}"/>
              </a:ext>
            </a:extLst>
          </p:cNvPr>
          <p:cNvSpPr/>
          <p:nvPr/>
        </p:nvSpPr>
        <p:spPr>
          <a:xfrm>
            <a:off x="1992086" y="527116"/>
            <a:ext cx="91765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1400" b="1" dirty="0">
                <a:solidFill>
                  <a:srgbClr val="163576"/>
                </a:solidFill>
                <a:latin typeface="Arial" charset="0"/>
              </a:rPr>
              <a:t>Indiana University: Intelligent Systems Engineering, Chemistry, Science Gateways Community Institute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7D53B7-1765-407C-92D3-E8C3E097BE7D}"/>
              </a:ext>
            </a:extLst>
          </p:cNvPr>
          <p:cNvSpPr/>
          <p:nvPr/>
        </p:nvSpPr>
        <p:spPr>
          <a:xfrm>
            <a:off x="0" y="883219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Engineered </a:t>
            </a:r>
            <a:r>
              <a:rPr lang="en-US" dirty="0" err="1"/>
              <a:t>nanoBIO</a:t>
            </a:r>
            <a:r>
              <a:rPr lang="en-US" dirty="0"/>
              <a:t> node at Indiana University (IU) will develop a powerful set of integrated computational nanotechnology tools that facilitate the discovery of customized, efficient, and safe nanoscale devices for biological applications. Applications and Frameworks will be deployed and supported on </a:t>
            </a:r>
            <a:r>
              <a:rPr lang="en-US" dirty="0" err="1"/>
              <a:t>nanoHUB</a:t>
            </a:r>
            <a:r>
              <a:rPr lang="en-US" dirty="0"/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8BA3D2-8EB9-43C1-BC2D-B46B526EFD9B}"/>
              </a:ext>
            </a:extLst>
          </p:cNvPr>
          <p:cNvGrpSpPr/>
          <p:nvPr/>
        </p:nvGrpSpPr>
        <p:grpSpPr>
          <a:xfrm>
            <a:off x="6280658" y="5023821"/>
            <a:ext cx="3659408" cy="1814580"/>
            <a:chOff x="596347" y="566937"/>
            <a:chExt cx="10734261" cy="512620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5038455-7794-46B6-BFA7-8C9EF93E60B6}"/>
                </a:ext>
              </a:extLst>
            </p:cNvPr>
            <p:cNvSpPr/>
            <p:nvPr/>
          </p:nvSpPr>
          <p:spPr>
            <a:xfrm>
              <a:off x="596347" y="566937"/>
              <a:ext cx="10734261" cy="5126202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2" name="Picture 41" descr="A picture containing dome&#10;&#10;Description generated with high confidence">
              <a:extLst>
                <a:ext uri="{FF2B5EF4-FFF2-40B4-BE49-F238E27FC236}">
                  <a16:creationId xmlns:a16="http://schemas.microsoft.com/office/drawing/2014/main" id="{67E6C271-CB1C-4B37-A593-E71E37C8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753" y="1193425"/>
              <a:ext cx="3537345" cy="353734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AAA6CA9-99E9-4FC9-9041-B84F9F2D4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487" y="659698"/>
              <a:ext cx="2026111" cy="4604800"/>
            </a:xfrm>
            <a:prstGeom prst="rect">
              <a:avLst/>
            </a:prstGeom>
          </p:spPr>
        </p:pic>
        <p:pic>
          <p:nvPicPr>
            <p:cNvPr id="44" name="Picture 43" descr="A picture containing building, dome&#10;&#10;Description generated with very high confidence">
              <a:extLst>
                <a:ext uri="{FF2B5EF4-FFF2-40B4-BE49-F238E27FC236}">
                  <a16:creationId xmlns:a16="http://schemas.microsoft.com/office/drawing/2014/main" id="{92B4EAF4-9B18-44AA-9A17-9D5E7208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987" y="659698"/>
              <a:ext cx="2682296" cy="4604800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3B87C4C-3470-48D6-8087-34A5367E088E}"/>
              </a:ext>
            </a:extLst>
          </p:cNvPr>
          <p:cNvSpPr txBox="1"/>
          <p:nvPr/>
        </p:nvSpPr>
        <p:spPr>
          <a:xfrm>
            <a:off x="6267622" y="6435188"/>
            <a:ext cx="2090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 Shape 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46" name="Content Placeholder 9">
            <a:extLst>
              <a:ext uri="{FF2B5EF4-FFF2-40B4-BE49-F238E27FC236}">
                <a16:creationId xmlns:a16="http://schemas.microsoft.com/office/drawing/2014/main" id="{67ED04F0-AA2E-4AE4-A2AE-DD0FCA2FCC11}"/>
              </a:ext>
            </a:extLst>
          </p:cNvPr>
          <p:cNvSpPr txBox="1">
            <a:spLocks/>
          </p:cNvSpPr>
          <p:nvPr/>
        </p:nvSpPr>
        <p:spPr>
          <a:xfrm>
            <a:off x="6267622" y="1802525"/>
            <a:ext cx="5924378" cy="314325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/>
              <a:t>Use in Undergraduate and masters programs in ISE for Nanoengineering and Bioengineering </a:t>
            </a:r>
          </a:p>
          <a:p>
            <a:pPr lvl="1"/>
            <a:r>
              <a:rPr lang="en-US" sz="2600" dirty="0"/>
              <a:t>ISE (Intelligent Systems Engineering) as a new department developing courses from scratch (67 defined in first 2 years)</a:t>
            </a:r>
          </a:p>
          <a:p>
            <a:r>
              <a:rPr lang="en-US" sz="2600" dirty="0"/>
              <a:t>Research Experiences for Undergraduates throughout year</a:t>
            </a:r>
          </a:p>
          <a:p>
            <a:r>
              <a:rPr lang="en-US" sz="2600" dirty="0"/>
              <a:t>Annual engineered </a:t>
            </a:r>
            <a:r>
              <a:rPr lang="en-US" sz="2600" dirty="0" err="1"/>
              <a:t>nanoBIO</a:t>
            </a:r>
            <a:r>
              <a:rPr lang="en-US" sz="2600" dirty="0"/>
              <a:t> workshop</a:t>
            </a:r>
          </a:p>
          <a:p>
            <a:r>
              <a:rPr lang="en-US" sz="2600" dirty="0"/>
              <a:t>Summer Camps for Middle and High School Students</a:t>
            </a:r>
          </a:p>
          <a:p>
            <a:r>
              <a:rPr lang="en-US" sz="2600" dirty="0"/>
              <a:t>Online (</a:t>
            </a:r>
            <a:r>
              <a:rPr lang="en-US" sz="2600" dirty="0" err="1"/>
              <a:t>nanoHUB</a:t>
            </a:r>
            <a:r>
              <a:rPr lang="en-US" sz="2600" dirty="0"/>
              <a:t> and YouTube) courses with accessible content on </a:t>
            </a:r>
            <a:r>
              <a:rPr lang="en-US" sz="2600" dirty="0" err="1"/>
              <a:t>nano</a:t>
            </a:r>
            <a:r>
              <a:rPr lang="en-US" sz="2600" dirty="0"/>
              <a:t> and bioengineering</a:t>
            </a:r>
          </a:p>
          <a:p>
            <a:r>
              <a:rPr lang="en-US" sz="2600" dirty="0"/>
              <a:t>Research and Education tools build on existing simulations, analytics and frameworks: </a:t>
            </a:r>
            <a:r>
              <a:rPr lang="en-US" sz="2600" dirty="0" err="1"/>
              <a:t>Physicell</a:t>
            </a:r>
            <a:r>
              <a:rPr lang="en-US" sz="2600" dirty="0"/>
              <a:t> and CompuCell3D</a:t>
            </a:r>
          </a:p>
          <a:p>
            <a:pPr lvl="1"/>
            <a:endParaRPr lang="en-US" sz="1100" dirty="0"/>
          </a:p>
        </p:txBody>
      </p:sp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9A24B0AA-32B8-4BB3-ACF8-04D669EDEE9C}"/>
              </a:ext>
            </a:extLst>
          </p:cNvPr>
          <p:cNvPicPr>
            <a:picLocks noGrp="1"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0469012" y="4926175"/>
            <a:ext cx="1709484" cy="19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9C41973-1195-4F1C-9543-8C331DCC7C07}"/>
              </a:ext>
            </a:extLst>
          </p:cNvPr>
          <p:cNvSpPr/>
          <p:nvPr/>
        </p:nvSpPr>
        <p:spPr>
          <a:xfrm>
            <a:off x="9953102" y="5023821"/>
            <a:ext cx="1031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PhysiCell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94D5A-7AC0-4E71-ACF5-EF1987681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59" y="37467"/>
            <a:ext cx="2077046" cy="865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84BE68-BA68-4B63-ABFB-4A1502A5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89A00-C303-4E6D-85D6-CBAFE7FD36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63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B936A-3C39-4820-B395-DF5CD1A6A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89" y="293687"/>
            <a:ext cx="966367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Big Data and Extreme-scale Computing</a:t>
            </a:r>
            <a:r>
              <a:rPr lang="en-US" b="0" dirty="0"/>
              <a:t> (</a:t>
            </a:r>
            <a:r>
              <a:rPr lang="en-US" dirty="0"/>
              <a:t>BDEC</a:t>
            </a:r>
            <a:r>
              <a:rPr lang="en-US" b="0" dirty="0"/>
              <a:t>) </a:t>
            </a:r>
            <a:br>
              <a:rPr lang="en-US" b="0" dirty="0"/>
            </a:br>
            <a:r>
              <a:rPr lang="en-US" b="0" dirty="0"/>
              <a:t>http://www.exascale.org/bdec/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BBFCA-360C-4CBA-BFE4-4D4E98EF5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670" y="1894205"/>
            <a:ext cx="12192000" cy="4351338"/>
          </a:xfrm>
        </p:spPr>
        <p:txBody>
          <a:bodyPr/>
          <a:lstStyle/>
          <a:p>
            <a:r>
              <a:rPr lang="en-US" b="1" dirty="0"/>
              <a:t>BDEC Pathways to Convergence Report 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  <a:p>
            <a:r>
              <a:rPr lang="en-US" dirty="0"/>
              <a:t>Next Meeting November, 2018 Bloomington Indiana USA. First day is evening reception with meeting focus “Defining application requirements for a data intensive computing continuum”</a:t>
            </a:r>
          </a:p>
          <a:p>
            <a:r>
              <a:rPr lang="en-US" dirty="0"/>
              <a:t>Later meeting February 19-21 Kobe, Japan (National infrastructure visions); Q2 2019 Europe (Exploring alternative platform architectures); Q4, 2019 USA (Vendor/Provider perspectives); Q2, 2020 Europe (? Focus); Q3-4, 2020 Final meeting Asia (write report)</a:t>
            </a:r>
          </a:p>
          <a:p>
            <a:endParaRPr lang="en-US" dirty="0"/>
          </a:p>
        </p:txBody>
      </p:sp>
      <p:pic>
        <p:nvPicPr>
          <p:cNvPr id="2050" name="Picture 2" descr="http://www.exascale.org/bdec/sites/all/themes/bdec/images/bdec-header-2.png">
            <a:extLst>
              <a:ext uri="{FF2B5EF4-FFF2-40B4-BE49-F238E27FC236}">
                <a16:creationId xmlns:a16="http://schemas.microsoft.com/office/drawing/2014/main" id="{37E03BC8-6884-4C32-A69A-F8672556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710" y="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E090F1-B98F-48C3-9190-59895C81DD4E}"/>
              </a:ext>
            </a:extLst>
          </p:cNvPr>
          <p:cNvSpPr/>
          <p:nvPr/>
        </p:nvSpPr>
        <p:spPr>
          <a:xfrm>
            <a:off x="99060" y="2161282"/>
            <a:ext cx="8747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3"/>
              </a:rPr>
              <a:t>http://www.exascale.org/bdec/sites/www.exascale.org.bdec/files/whitepapers/bdec2017pathways.pdf</a:t>
            </a: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9F08A-D649-459E-8073-9A36F1F3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45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A0EFA9-01D2-4469-80A5-697D269F4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82" r="70176" b="50068"/>
          <a:stretch/>
        </p:blipFill>
        <p:spPr>
          <a:xfrm>
            <a:off x="-83976" y="0"/>
            <a:ext cx="5411755" cy="6236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07742-5EB4-4E69-8FE5-470F7DA2D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4" t="50000" r="70815" b="21225"/>
          <a:stretch/>
        </p:blipFill>
        <p:spPr>
          <a:xfrm>
            <a:off x="5157586" y="407836"/>
            <a:ext cx="7004939" cy="542108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1D64E3-4887-4549-980E-BFE6794C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16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AECF93-561E-4303-8E70-7D2F895C8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6" t="54653"/>
          <a:stretch/>
        </p:blipFill>
        <p:spPr>
          <a:xfrm>
            <a:off x="5867812" y="475861"/>
            <a:ext cx="6488089" cy="48899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8670A-6372-4BC3-900E-0FE1BA4B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6" t="4504" b="44551"/>
          <a:stretch/>
        </p:blipFill>
        <p:spPr>
          <a:xfrm>
            <a:off x="0" y="1"/>
            <a:ext cx="6204858" cy="52538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22C4A-A5A2-4A2A-9890-73052D38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86CF4-AA86-488B-9245-79D3DE5D9F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6042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14495</TotalTime>
  <Words>3898</Words>
  <Application>Microsoft Office PowerPoint</Application>
  <PresentationFormat>Widescreen</PresentationFormat>
  <Paragraphs>577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ＭＳ Ｐゴシック</vt:lpstr>
      <vt:lpstr>Arial</vt:lpstr>
      <vt:lpstr>Arial Black</vt:lpstr>
      <vt:lpstr>Calibri</vt:lpstr>
      <vt:lpstr>Calibri Light</vt:lpstr>
      <vt:lpstr>Symbol</vt:lpstr>
      <vt:lpstr>Times New Roman</vt:lpstr>
      <vt:lpstr>1_Office Theme</vt:lpstr>
      <vt:lpstr>Office Theme</vt:lpstr>
      <vt:lpstr>Research in Digital Science Center</vt:lpstr>
      <vt:lpstr>Digital Science Center Themes</vt:lpstr>
      <vt:lpstr>Cloud Computing for an AI First Future </vt:lpstr>
      <vt:lpstr>Digital Science Center/ISE Infrastructure</vt:lpstr>
      <vt:lpstr>Digital Science Center Research Activities</vt:lpstr>
      <vt:lpstr>PowerPoint Presentation</vt:lpstr>
      <vt:lpstr>Big Data and Extreme-scale Computing (BDEC)  http://www.exascale.org/bdec/</vt:lpstr>
      <vt:lpstr>PowerPoint Presentation</vt:lpstr>
      <vt:lpstr>PowerPoint Presentation</vt:lpstr>
      <vt:lpstr>Integrating HPC and Apache Programming Environments</vt:lpstr>
      <vt:lpstr>Study Microsoft Research Topics </vt:lpstr>
      <vt:lpstr>aa</vt:lpstr>
      <vt:lpstr>aa</vt:lpstr>
      <vt:lpstr>aa</vt:lpstr>
      <vt:lpstr>Collaborating on the Global AI Supercomputer GAISC </vt:lpstr>
      <vt:lpstr>HPC-ABDS  Integrated wide range of HPC and Big Data technologies.  I gave up updating list in January 2016!</vt:lpstr>
      <vt:lpstr>Components of Big Data Stack</vt:lpstr>
      <vt:lpstr>PowerPoint Presentation</vt:lpstr>
      <vt:lpstr>Functionality of 21 HPC-ABDS Layers in Global AI Supercomputer</vt:lpstr>
      <vt:lpstr>Topics in Microsoft Faculty Summit I</vt:lpstr>
      <vt:lpstr>Topics in Microsoft Faculty Summit II</vt:lpstr>
      <vt:lpstr>Topics in Microsoft Faculty Summit III</vt:lpstr>
      <vt:lpstr>Major Digital Science Center Projects</vt:lpstr>
      <vt:lpstr>PowerPoint Presentation</vt:lpstr>
      <vt:lpstr>aa</vt:lpstr>
      <vt:lpstr>aa</vt:lpstr>
      <vt:lpstr>PowerPoint Presentation</vt:lpstr>
      <vt:lpstr>PowerPoint Presentation</vt:lpstr>
      <vt:lpstr>PowerPoint Presentation</vt:lpstr>
      <vt:lpstr>Gartner on Data Engineering</vt:lpstr>
      <vt:lpstr> Application Structure</vt:lpstr>
      <vt:lpstr>Distinctive Features of Applications</vt:lpstr>
      <vt:lpstr>Big Data and Simulation Difficulty in Parallelism Size of Synchronization constraints</vt:lpstr>
      <vt:lpstr>Requirements</vt:lpstr>
      <vt:lpstr>Local and Global Machine Learning</vt:lpstr>
      <vt:lpstr>Five Major Application Structures</vt:lpstr>
      <vt:lpstr> Comparing Spark, Flink and MPI</vt:lpstr>
      <vt:lpstr>Machine Learning with MPI, Spark and Flink</vt:lpstr>
      <vt:lpstr>Multidimensional Scaling: 3 Nested Parallel Sections</vt:lpstr>
      <vt:lpstr>Terasort</vt:lpstr>
      <vt:lpstr> Architecture</vt:lpstr>
      <vt:lpstr>Features of High Performance Big Data Processing Systems</vt:lpstr>
      <vt:lpstr>Ways of adding High Performance to Global AI Supercomputer</vt:lpstr>
      <vt:lpstr>Twister2 Components I</vt:lpstr>
      <vt:lpstr>Twister2 Components II</vt:lpstr>
      <vt:lpstr>Twister2 Dataflow Communications</vt:lpstr>
      <vt:lpstr>Twister:Net and Apache Heron and Spark</vt:lpstr>
      <vt:lpstr>Dataflow at Different Grain sizes</vt:lpstr>
      <vt:lpstr>Fault Tolerance and State  </vt:lpstr>
      <vt:lpstr>Futures  Implementing  Twister2 for Global AI Supercomputer</vt:lpstr>
      <vt:lpstr>Twister2 Timeline: End of September 2018</vt:lpstr>
      <vt:lpstr>Twister2 Timeline: Middle of December 2018</vt:lpstr>
      <vt:lpstr>Twister2 Timeline: After December 2018</vt:lpstr>
      <vt:lpstr>Qiu/Fox Core SPIDAL Parallel HPC Library with Collective Used</vt:lpstr>
      <vt:lpstr>Summary of High-Performance Big Data Computing Environments </vt:lpstr>
      <vt:lpstr>Spare</vt:lpstr>
      <vt:lpstr>aa</vt:lpstr>
      <vt:lpstr>aa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Efficient Dataflow Frameworks for Big Data Applications: Integrating Parallel and Distributed Computing Runtimes</dc:title>
  <dc:creator>supun</dc:creator>
  <cp:lastModifiedBy>Geoffrey Fox</cp:lastModifiedBy>
  <cp:revision>258</cp:revision>
  <dcterms:created xsi:type="dcterms:W3CDTF">2017-06-12T19:54:34Z</dcterms:created>
  <dcterms:modified xsi:type="dcterms:W3CDTF">2018-09-01T22:38:53Z</dcterms:modified>
</cp:coreProperties>
</file>