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8" r:id="rId2"/>
    <p:sldId id="846" r:id="rId3"/>
    <p:sldId id="847" r:id="rId4"/>
    <p:sldId id="851" r:id="rId5"/>
    <p:sldId id="478" r:id="rId6"/>
    <p:sldId id="422" r:id="rId7"/>
    <p:sldId id="410" r:id="rId8"/>
    <p:sldId id="5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7" autoAdjust="0"/>
    <p:restoredTop sz="94586" autoAdjust="0"/>
  </p:normalViewPr>
  <p:slideViewPr>
    <p:cSldViewPr snapToGrid="0">
      <p:cViewPr varScale="1">
        <p:scale>
          <a:sx n="96" d="100"/>
          <a:sy n="96" d="100"/>
        </p:scale>
        <p:origin x="6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4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BB61-F1B3-4E69-A807-866CAA4568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EA4B-06BB-46B2-9198-5884BA88C0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9163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116638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584E-FF59-46C7-A326-FDCE240134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48CF-E310-4C21-98B7-13C0E37659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D468-6150-4FB4-81B9-DA746C2819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6213-B419-4501-A7DF-FD432A5678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206AB-BCC8-474B-87F4-02304FDEAF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scale.org/bdec/sites/www.exascale.org.bdec/files/whitepapers/bdec2017pathways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461"/>
            <a:ext cx="12192000" cy="93601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PHI Research in Digital Science Center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12544" y="1349472"/>
            <a:ext cx="12179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2400" b="1" dirty="0">
                <a:cs typeface="Times New Roman" pitchFamily="18" charset="0"/>
              </a:rPr>
              <a:t>Geoffrey Fox, </a:t>
            </a:r>
            <a:r>
              <a:rPr lang="en-US" sz="2400" b="1">
                <a:cs typeface="Times New Roman" pitchFamily="18" charset="0"/>
              </a:rPr>
              <a:t>August 24, </a:t>
            </a:r>
            <a:r>
              <a:rPr lang="en-US" sz="2400" b="1" dirty="0">
                <a:cs typeface="Times New Roman" pitchFamily="18" charset="0"/>
              </a:rPr>
              <a:t>2018</a:t>
            </a:r>
          </a:p>
          <a:p>
            <a:pPr algn="ctr" defTabSz="457200">
              <a:defRPr/>
            </a:pPr>
            <a:r>
              <a:rPr lang="en-US" sz="2400" b="1" dirty="0">
                <a:cs typeface="Times New Roman" pitchFamily="18" charset="0"/>
              </a:rPr>
              <a:t>Digital Science Center</a:t>
            </a:r>
            <a:endParaRPr lang="en-US" sz="2400" dirty="0">
              <a:latin typeface="Arial"/>
            </a:endParaRPr>
          </a:p>
          <a:p>
            <a:pPr lvl="0" algn="ctr" defTabSz="457200">
              <a:defRPr/>
            </a:pPr>
            <a:r>
              <a:rPr lang="en-US" sz="2400" b="1" dirty="0"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lvl="0" algn="ctr" defTabSz="457200">
              <a:defRPr/>
            </a:pPr>
            <a:r>
              <a:rPr lang="en-US" sz="2400" dirty="0">
                <a:latin typeface="Arial"/>
                <a:hlinkClick r:id="rId3"/>
              </a:rPr>
              <a:t>gcf@indiana.edu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4"/>
              </a:rPr>
              <a:t>http://www.dsc.soic.indiana.edu/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5"/>
              </a:rPr>
              <a:t>http://spidal.org</a:t>
            </a:r>
            <a:r>
              <a:rPr lang="en-US" sz="2400" dirty="0">
                <a:latin typeface="Arial"/>
              </a:rPr>
              <a:t>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2BAF7-37D6-4E5F-9133-975E9D550DDD}"/>
              </a:ext>
            </a:extLst>
          </p:cNvPr>
          <p:cNvSpPr/>
          <p:nvPr/>
        </p:nvSpPr>
        <p:spPr>
          <a:xfrm>
            <a:off x="397805" y="2919132"/>
            <a:ext cx="11494033" cy="304698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Judy </a:t>
            </a:r>
            <a:r>
              <a:rPr lang="en-US" sz="2400" dirty="0" err="1"/>
              <a:t>Qiu</a:t>
            </a:r>
            <a:r>
              <a:rPr lang="en-US" sz="2400" dirty="0"/>
              <a:t>, Gregor von Laszewski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Joshua Ballard (50%), </a:t>
            </a:r>
            <a:r>
              <a:rPr lang="en-US" sz="2400" dirty="0" err="1"/>
              <a:t>Supun</a:t>
            </a:r>
            <a:r>
              <a:rPr lang="en-US" sz="2400" dirty="0"/>
              <a:t> </a:t>
            </a:r>
            <a:r>
              <a:rPr lang="en-US" sz="2400" dirty="0" err="1"/>
              <a:t>Kamburugamuve</a:t>
            </a:r>
            <a:r>
              <a:rPr lang="en-US" sz="2400" dirty="0"/>
              <a:t>, Bo Peng, </a:t>
            </a:r>
            <a:r>
              <a:rPr lang="en-US" sz="2400" dirty="0" err="1"/>
              <a:t>Langshi</a:t>
            </a:r>
            <a:r>
              <a:rPr lang="en-US" sz="2400" dirty="0"/>
              <a:t> Chen, Kannan Govindarajan, </a:t>
            </a:r>
            <a:r>
              <a:rPr lang="en-US" sz="2400" dirty="0" err="1"/>
              <a:t>Fugang</a:t>
            </a:r>
            <a:r>
              <a:rPr lang="en-US" sz="2400" dirty="0"/>
              <a:t> Wang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 with Intel Parallel Computing Center @IU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 performance computing enhanced Apache Big Data Stack HPC-ABDS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Ensure that the </a:t>
            </a:r>
            <a:r>
              <a:rPr lang="en-US" sz="2400" b="1" dirty="0">
                <a:solidFill>
                  <a:srgbClr val="FF0000"/>
                </a:solidFill>
              </a:rPr>
              <a:t>Global AI and Modelling Supercomputer </a:t>
            </a:r>
            <a:r>
              <a:rPr lang="en-US" sz="2400" dirty="0"/>
              <a:t>has Super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37426D-0650-4DDA-9A72-5020D9C0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3EF3-D1A7-451B-AAE1-45BEFA4A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FC95-68CA-490C-9747-23209A9D6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8144B-192F-4EFB-84BF-EE491D6A9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347662"/>
            <a:ext cx="11763375" cy="61626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6095A-AC0D-4B33-9A44-0A32888A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3EF3-D1A7-451B-AAE1-45BEFA4A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FC95-68CA-490C-9747-23209A9D6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2F882-8576-42B5-B8A1-DDF9830B0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223837"/>
            <a:ext cx="10658475" cy="64103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52AB9-5AE3-489D-97A7-C92510D3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8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3EF3-D1A7-451B-AAE1-45BEFA4A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546"/>
            <a:ext cx="12192000" cy="853334"/>
          </a:xfrm>
        </p:spPr>
        <p:txBody>
          <a:bodyPr>
            <a:noAutofit/>
          </a:bodyPr>
          <a:lstStyle/>
          <a:p>
            <a:r>
              <a:rPr lang="en-US" sz="3600" dirty="0"/>
              <a:t>Collaborating on the Global AI and Modelling Supercomputer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FC95-68CA-490C-9747-23209A9D6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56" y="1160731"/>
            <a:ext cx="11655201" cy="4989216"/>
          </a:xfrm>
        </p:spPr>
        <p:txBody>
          <a:bodyPr>
            <a:normAutofit fontScale="92500"/>
          </a:bodyPr>
          <a:lstStyle/>
          <a:p>
            <a:r>
              <a:rPr lang="en-US" dirty="0"/>
              <a:t>Microsoft says: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We can only “play together” and link functionalities from </a:t>
            </a:r>
            <a:r>
              <a:rPr lang="en-US" dirty="0" err="1"/>
              <a:t>Google,Amazon</a:t>
            </a:r>
            <a:r>
              <a:rPr lang="en-US" dirty="0"/>
              <a:t>, Facebook, Microsoft, Academia if we have open API’s and open code to customize</a:t>
            </a:r>
          </a:p>
          <a:p>
            <a:r>
              <a:rPr lang="en-US" dirty="0"/>
              <a:t>Use open source Apache software; produce open source Apache projects</a:t>
            </a:r>
          </a:p>
          <a:p>
            <a:r>
              <a:rPr lang="en-US" dirty="0"/>
              <a:t>Academia needs to use and define their own open source projects</a:t>
            </a:r>
          </a:p>
          <a:p>
            <a:r>
              <a:rPr lang="en-US" dirty="0"/>
              <a:t>We want to use AI and modelling supercomputer to study </a:t>
            </a:r>
            <a:r>
              <a:rPr lang="en-US" b="1" dirty="0">
                <a:solidFill>
                  <a:srgbClr val="FF0000"/>
                </a:solidFill>
              </a:rPr>
              <a:t>precision health </a:t>
            </a:r>
            <a:r>
              <a:rPr lang="en-US" dirty="0"/>
              <a:t>and the early universe as well as the industry goal of producing annoying advertisements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B2DAD8-620B-4A5E-A61F-19F0EDB7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261" y="954328"/>
            <a:ext cx="5620593" cy="191739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ACEE69-CE10-4C74-B75A-5821DF29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3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676B3E-6DD9-4BF1-8E27-4BA0F780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7359"/>
            <a:ext cx="12168220" cy="5565024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</a:pPr>
            <a:r>
              <a:rPr lang="en-US" sz="2400" b="1" dirty="0"/>
              <a:t>Harp-DAAL</a:t>
            </a:r>
            <a:r>
              <a:rPr lang="en-US" sz="2400" dirty="0"/>
              <a:t> with a kernel Machine Learning library exploiting the Intel node library DAAL and HPC style communication collectives within the Hadoop ecosystem. The broad applicability of Harp-DAAL is supporting many classes of data-intensive computation, from pleasingly parallel to machine learning and simulations</a:t>
            </a:r>
            <a:r>
              <a:rPr lang="en-US" sz="2400" b="1" dirty="0">
                <a:solidFill>
                  <a:srgbClr val="FF0000"/>
                </a:solidFill>
              </a:rPr>
              <a:t>. Released for Hadoop (</a:t>
            </a:r>
            <a:r>
              <a:rPr lang="en-US" sz="2400" b="1" dirty="0" err="1">
                <a:solidFill>
                  <a:srgbClr val="FF0000"/>
                </a:solidFill>
              </a:rPr>
              <a:t>Qiu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Twister2</a:t>
            </a:r>
            <a:r>
              <a:rPr lang="en-US" sz="2400" dirty="0"/>
              <a:t> is a toolkit of components that can be packaged in different ways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Integrated batch or streaming data capabilities familiar from Apache Hadoop, Spark, Heron and Flink but with high performance. 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Separate bulk synchronous and data flow communication; 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Task management as in Mesos, Yarn and Kubernetes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Dataflow graph execution models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Launching of the Harp-DAAL  library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Streaming and repository data access interfaces, </a:t>
            </a:r>
          </a:p>
          <a:p>
            <a:pPr lvl="1">
              <a:lnSpc>
                <a:spcPts val="2700"/>
              </a:lnSpc>
              <a:spcBef>
                <a:spcPts val="600"/>
              </a:spcBef>
            </a:pPr>
            <a:r>
              <a:rPr lang="en-US" sz="2400" dirty="0"/>
              <a:t>In-memory databases and fault tolerance at dataflow nodes. (use RDD to do classic checkpoint-restart) </a:t>
            </a:r>
            <a:r>
              <a:rPr lang="en-US" b="1" dirty="0">
                <a:solidFill>
                  <a:srgbClr val="FF0000"/>
                </a:solidFill>
              </a:rPr>
              <a:t>. Released in basic form September and for Spark December 2018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D0A93F-FB37-4CEC-A022-3E639671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22" y="78067"/>
            <a:ext cx="12286672" cy="56361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Integrating HPC and Apache Programming Environments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5ADC2-1760-452D-AAE7-ADA865B9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2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17" y="199071"/>
            <a:ext cx="11438293" cy="976604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Multidimensional Scaling: </a:t>
            </a:r>
            <a:r>
              <a:rPr lang="en-US" sz="3600" b="1" dirty="0">
                <a:latin typeface="+mn-lt"/>
              </a:rPr>
              <a:t>3 Nested Parallel Sections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6" y="1203378"/>
            <a:ext cx="2641180" cy="4749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4368" y="5029153"/>
            <a:ext cx="4098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MDS execution time on </a:t>
            </a:r>
            <a:r>
              <a:rPr lang="en-US" sz="2000" b="1" dirty="0"/>
              <a:t>16 nodes </a:t>
            </a:r>
            <a:r>
              <a:rPr lang="en-US" sz="2000" dirty="0"/>
              <a:t>with 20 processes in each node with varying number of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03003" y="4752107"/>
            <a:ext cx="3674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MDS execution time with 32000 points on </a:t>
            </a:r>
            <a:r>
              <a:rPr lang="en-US" b="1" dirty="0"/>
              <a:t>varying number of nodes</a:t>
            </a:r>
            <a:r>
              <a:rPr lang="en-US" dirty="0"/>
              <a:t>. Each node runs 20 parallel tasks</a:t>
            </a:r>
          </a:p>
          <a:p>
            <a:pPr algn="ctr"/>
            <a:r>
              <a:rPr lang="en-US" dirty="0"/>
              <a:t>Spark, Flink No Speedup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ED6F8A-FBF3-42C4-9643-6D4340BA80AB}"/>
              </a:ext>
            </a:extLst>
          </p:cNvPr>
          <p:cNvGrpSpPr/>
          <p:nvPr/>
        </p:nvGrpSpPr>
        <p:grpSpPr>
          <a:xfrm>
            <a:off x="3099000" y="1742516"/>
            <a:ext cx="8781810" cy="2802763"/>
            <a:chOff x="3099000" y="1742516"/>
            <a:chExt cx="8781810" cy="28027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080" y="1742516"/>
              <a:ext cx="4113730" cy="27939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000" y="1742516"/>
              <a:ext cx="4664807" cy="280276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1B02A8-29DC-46FC-A942-C532008B4D66}"/>
                </a:ext>
              </a:extLst>
            </p:cNvPr>
            <p:cNvSpPr txBox="1"/>
            <p:nvPr/>
          </p:nvSpPr>
          <p:spPr>
            <a:xfrm>
              <a:off x="4598307" y="2303188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Flink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CAC893-AA8D-40BE-8183-2C0C9E4C7216}"/>
                </a:ext>
              </a:extLst>
            </p:cNvPr>
            <p:cNvSpPr txBox="1"/>
            <p:nvPr/>
          </p:nvSpPr>
          <p:spPr>
            <a:xfrm>
              <a:off x="4444974" y="2971728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Spark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832E50-AF28-40B0-BA29-B531B802CB83}"/>
                </a:ext>
              </a:extLst>
            </p:cNvPr>
            <p:cNvSpPr txBox="1"/>
            <p:nvPr/>
          </p:nvSpPr>
          <p:spPr>
            <a:xfrm>
              <a:off x="6161663" y="3483922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MPI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6DA4D3C-B83F-4A1B-86AD-9069FF7162B3}"/>
              </a:ext>
            </a:extLst>
          </p:cNvPr>
          <p:cNvSpPr txBox="1"/>
          <p:nvPr/>
        </p:nvSpPr>
        <p:spPr>
          <a:xfrm>
            <a:off x="3119112" y="4593390"/>
            <a:ext cx="43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 Factor of 20-200 Faster than Spark/Flink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1FDED7-66C9-4349-8CD3-2804D9B29D79}"/>
              </a:ext>
            </a:extLst>
          </p:cNvPr>
          <p:cNvSpPr txBox="1"/>
          <p:nvPr/>
        </p:nvSpPr>
        <p:spPr>
          <a:xfrm>
            <a:off x="3891474" y="1175675"/>
            <a:ext cx="227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Kmeans</a:t>
            </a:r>
            <a:r>
              <a:rPr lang="en-US" sz="2400" dirty="0"/>
              <a:t> also bad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FA33053-5D40-4446-8910-EA2214FF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1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219DE-0C8A-4DF1-8209-229204DC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57763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+mn-lt"/>
              </a:rPr>
              <a:t>Qiu</a:t>
            </a:r>
            <a:r>
              <a:rPr lang="en-US" sz="3600" b="1" dirty="0">
                <a:latin typeface="+mn-lt"/>
              </a:rPr>
              <a:t>/Fox Core SPIDAL Parallel HPC Library with Collective 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D9DF8-77BA-4739-A479-085BE719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694819"/>
            <a:ext cx="5929745" cy="5013254"/>
          </a:xfrm>
          <a:ln w="38100">
            <a:solidFill>
              <a:schemeClr val="tx1"/>
            </a:solidFill>
          </a:ln>
        </p:spPr>
        <p:txBody>
          <a:bodyPr tIns="91440" bIns="91440">
            <a:normAutofit fontScale="77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DA-MDS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b="1" dirty="0">
                <a:solidFill>
                  <a:srgbClr val="C00000"/>
                </a:solidFill>
              </a:rPr>
              <a:t>Directed Force Dimension Reduction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Irregular DAVS Clustering </a:t>
            </a:r>
            <a:r>
              <a:rPr lang="en-US" dirty="0"/>
              <a:t>Partial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b="1" dirty="0">
                <a:solidFill>
                  <a:srgbClr val="C00000"/>
                </a:solidFill>
              </a:rPr>
              <a:t>DA </a:t>
            </a:r>
            <a:r>
              <a:rPr lang="en-US" b="1" dirty="0" err="1">
                <a:solidFill>
                  <a:srgbClr val="C00000"/>
                </a:solidFill>
              </a:rPr>
              <a:t>Semimetric</a:t>
            </a:r>
            <a:r>
              <a:rPr lang="en-US" b="1" dirty="0">
                <a:solidFill>
                  <a:srgbClr val="C00000"/>
                </a:solidFill>
              </a:rPr>
              <a:t> Clustering (Deterministic Annealing) </a:t>
            </a:r>
            <a:r>
              <a:rPr lang="en-US" dirty="0"/>
              <a:t>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b="1" dirty="0">
                <a:solidFill>
                  <a:srgbClr val="C00000"/>
                </a:solidFill>
              </a:rPr>
              <a:t>K-means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AllReduce</a:t>
            </a:r>
            <a:r>
              <a:rPr lang="en-US" dirty="0"/>
              <a:t>, Broadcast,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  <a:p>
            <a:r>
              <a:rPr lang="en-US" b="1" dirty="0">
                <a:solidFill>
                  <a:srgbClr val="C00000"/>
                </a:solidFill>
              </a:rPr>
              <a:t>SVM</a:t>
            </a:r>
            <a:r>
              <a:rPr lang="en-US" dirty="0"/>
              <a:t> </a:t>
            </a:r>
            <a:r>
              <a:rPr lang="en-US" dirty="0" err="1"/>
              <a:t>AllReduce</a:t>
            </a:r>
            <a:r>
              <a:rPr lang="en-US" dirty="0"/>
              <a:t>, </a:t>
            </a:r>
            <a:r>
              <a:rPr lang="en-US" dirty="0" err="1"/>
              <a:t>AllGather</a:t>
            </a:r>
            <a:endParaRPr lang="en-US" dirty="0"/>
          </a:p>
          <a:p>
            <a:r>
              <a:rPr lang="en-US" b="1" dirty="0" err="1">
                <a:solidFill>
                  <a:srgbClr val="C00000"/>
                </a:solidFill>
              </a:rPr>
              <a:t>SubGraph</a:t>
            </a:r>
            <a:r>
              <a:rPr lang="en-US" b="1" dirty="0">
                <a:solidFill>
                  <a:srgbClr val="C00000"/>
                </a:solidFill>
              </a:rPr>
              <a:t> Mining</a:t>
            </a:r>
            <a:r>
              <a:rPr lang="en-US" b="1" dirty="0"/>
              <a:t>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Latent Dirichlet Allocation </a:t>
            </a:r>
            <a:r>
              <a:rPr lang="en-US" dirty="0"/>
              <a:t>Rotate,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Matrix Factorization (SGD) </a:t>
            </a:r>
            <a:r>
              <a:rPr lang="en-US" dirty="0"/>
              <a:t>Rotate DAAL</a:t>
            </a:r>
          </a:p>
          <a:p>
            <a:r>
              <a:rPr lang="en-US" b="1" dirty="0">
                <a:solidFill>
                  <a:srgbClr val="C00000"/>
                </a:solidFill>
              </a:rPr>
              <a:t>Recommender System (ALS)</a:t>
            </a:r>
            <a:r>
              <a:rPr lang="en-US" b="1" dirty="0"/>
              <a:t> </a:t>
            </a:r>
            <a:r>
              <a:rPr lang="en-US" dirty="0"/>
              <a:t>Rotate DAAL</a:t>
            </a:r>
          </a:p>
          <a:p>
            <a:r>
              <a:rPr lang="en-US" b="1" dirty="0">
                <a:solidFill>
                  <a:srgbClr val="C00000"/>
                </a:solidFill>
              </a:rPr>
              <a:t>Singular Value Decomposition (SVD)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9C61D-4526-4ED9-BC00-4F7DC9780F01}"/>
              </a:ext>
            </a:extLst>
          </p:cNvPr>
          <p:cNvSpPr txBox="1">
            <a:spLocks/>
          </p:cNvSpPr>
          <p:nvPr/>
        </p:nvSpPr>
        <p:spPr>
          <a:xfrm>
            <a:off x="6040581" y="618948"/>
            <a:ext cx="6012873" cy="50891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C00000"/>
                </a:solidFill>
              </a:rPr>
              <a:t>QR Decomposition (QR) </a:t>
            </a:r>
            <a:r>
              <a:rPr lang="en-US" sz="2200" dirty="0"/>
              <a:t>Reduce, Broadcast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Neural Network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Covariance</a:t>
            </a:r>
            <a:r>
              <a:rPr lang="en-US" sz="2200" dirty="0"/>
              <a:t>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Low Order Moments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Naive Bayes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Linear Regression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Ridge Regression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Multi-class Logistic Regression</a:t>
            </a:r>
            <a:r>
              <a:rPr lang="en-US" sz="2200" b="1" dirty="0"/>
              <a:t> </a:t>
            </a:r>
            <a:r>
              <a:rPr lang="en-US" sz="2200" dirty="0"/>
              <a:t>Regroup, Rotate, </a:t>
            </a:r>
            <a:r>
              <a:rPr lang="en-US" sz="2200" dirty="0" err="1"/>
              <a:t>AllGather</a:t>
            </a:r>
            <a:endParaRPr lang="en-US" sz="2200" dirty="0"/>
          </a:p>
          <a:p>
            <a:r>
              <a:rPr lang="en-US" sz="2200" b="1" dirty="0">
                <a:solidFill>
                  <a:srgbClr val="C00000"/>
                </a:solidFill>
              </a:rPr>
              <a:t>Random Forest </a:t>
            </a:r>
            <a:r>
              <a:rPr lang="en-US" sz="2200" dirty="0" err="1"/>
              <a:t>AllReduce</a:t>
            </a:r>
            <a:endParaRPr lang="en-US" sz="2200" dirty="0"/>
          </a:p>
          <a:p>
            <a:r>
              <a:rPr lang="en-US" sz="2200" b="1" dirty="0">
                <a:solidFill>
                  <a:srgbClr val="C00000"/>
                </a:solidFill>
              </a:rPr>
              <a:t>Principal Component Analysis (PCA)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DA116-4A13-40F1-91B6-25B08450DAD7}"/>
              </a:ext>
            </a:extLst>
          </p:cNvPr>
          <p:cNvSpPr txBox="1"/>
          <p:nvPr/>
        </p:nvSpPr>
        <p:spPr>
          <a:xfrm>
            <a:off x="0" y="5619234"/>
            <a:ext cx="10404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DAAL</a:t>
            </a:r>
            <a:r>
              <a:rPr lang="en-US" sz="2400" dirty="0"/>
              <a:t> implies integrated on node with Intel DAAL Optimized Data Analytics Library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9BC9A6-BDAD-4DB5-8DAA-40C29A2D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6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936A-3C39-4820-B395-DF5CD1A6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89" y="293687"/>
            <a:ext cx="966367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Big Data and Extreme-scale Computing</a:t>
            </a:r>
            <a:r>
              <a:rPr lang="en-US" b="0" dirty="0"/>
              <a:t> (</a:t>
            </a:r>
            <a:r>
              <a:rPr lang="en-US" dirty="0"/>
              <a:t>BDEC</a:t>
            </a:r>
            <a:r>
              <a:rPr lang="en-US" b="0" dirty="0"/>
              <a:t>) </a:t>
            </a:r>
            <a:r>
              <a:rPr lang="en-US" dirty="0"/>
              <a:t>Consortium</a:t>
            </a:r>
            <a:br>
              <a:rPr lang="en-US" b="0" dirty="0"/>
            </a:br>
            <a:r>
              <a:rPr lang="en-US" sz="3100" b="0" dirty="0"/>
              <a:t>http://www.exascale.org/bdec/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BBFCA-360C-4CBA-BFE4-4D4E98EF5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670" y="1894205"/>
            <a:ext cx="12192000" cy="4351338"/>
          </a:xfrm>
        </p:spPr>
        <p:txBody>
          <a:bodyPr/>
          <a:lstStyle/>
          <a:p>
            <a:r>
              <a:rPr lang="en-US" b="1" dirty="0"/>
              <a:t>BDEC Pathways to Convergence Report 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  <a:p>
            <a:r>
              <a:rPr lang="en-US" dirty="0"/>
              <a:t>Next Meeting November 28-30, 2018 Bloomington Indiana USA. First day is evening reception with meeting focus “Defining application requirements for a data intensive computing continuum”</a:t>
            </a:r>
          </a:p>
          <a:p>
            <a:r>
              <a:rPr lang="en-US" dirty="0"/>
              <a:t>Later meeting February 19-21 Kobe, Japan (National infrastructure visions); Q2 2019 Europe (Exploring alternative platform architectures); Q4, 2019 USA (Vendor/Provider perspectives); Q2, 2020 Europe (? Focus); Q3-4, 2020 Final meeting Asia (write report)</a:t>
            </a:r>
          </a:p>
          <a:p>
            <a:endParaRPr lang="en-US" dirty="0"/>
          </a:p>
        </p:txBody>
      </p:sp>
      <p:pic>
        <p:nvPicPr>
          <p:cNvPr id="2050" name="Picture 2" descr="http://www.exascale.org/bdec/sites/all/themes/bdec/images/bdec-header-2.png">
            <a:extLst>
              <a:ext uri="{FF2B5EF4-FFF2-40B4-BE49-F238E27FC236}">
                <a16:creationId xmlns:a16="http://schemas.microsoft.com/office/drawing/2014/main" id="{37E03BC8-6884-4C32-A69A-F8672556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10" y="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E090F1-B98F-48C3-9190-59895C81DD4E}"/>
              </a:ext>
            </a:extLst>
          </p:cNvPr>
          <p:cNvSpPr/>
          <p:nvPr/>
        </p:nvSpPr>
        <p:spPr>
          <a:xfrm>
            <a:off x="99060" y="2161282"/>
            <a:ext cx="8747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http://www.exascale.org/bdec/sites/www.exascale.org.bdec/files/whitepapers/bdec2017pathways.pdf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9F08A-D649-459E-8073-9A36F1F3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458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14293</TotalTime>
  <Words>528</Words>
  <Application>Microsoft Office PowerPoint</Application>
  <PresentationFormat>Widescreen</PresentationFormat>
  <Paragraphs>79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1_Office Theme</vt:lpstr>
      <vt:lpstr>PHI Research in Digital Science Center</vt:lpstr>
      <vt:lpstr>aa</vt:lpstr>
      <vt:lpstr>aa</vt:lpstr>
      <vt:lpstr>Collaborating on the Global AI and Modelling Supercomputer</vt:lpstr>
      <vt:lpstr>Integrating HPC and Apache Programming Environments</vt:lpstr>
      <vt:lpstr>Multidimensional Scaling: 3 Nested Parallel Sections</vt:lpstr>
      <vt:lpstr>Qiu/Fox Core SPIDAL Parallel HPC Library with Collective Used</vt:lpstr>
      <vt:lpstr>Big Data and Extreme-scale Computing (BDEC) Consortium http://www.exascale.org/bdec/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260</cp:revision>
  <dcterms:created xsi:type="dcterms:W3CDTF">2017-06-12T19:54:34Z</dcterms:created>
  <dcterms:modified xsi:type="dcterms:W3CDTF">2018-08-24T02:25:54Z</dcterms:modified>
</cp:coreProperties>
</file>