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2"/>
  </p:notesMasterIdLst>
  <p:sldIdLst>
    <p:sldId id="338" r:id="rId3"/>
    <p:sldId id="406" r:id="rId4"/>
    <p:sldId id="407" r:id="rId5"/>
    <p:sldId id="409" r:id="rId6"/>
    <p:sldId id="363" r:id="rId7"/>
    <p:sldId id="412" r:id="rId8"/>
    <p:sldId id="410" r:id="rId9"/>
    <p:sldId id="368" r:id="rId10"/>
    <p:sldId id="41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7" autoAdjust="0"/>
    <p:restoredTop sz="94586" autoAdjust="0"/>
  </p:normalViewPr>
  <p:slideViewPr>
    <p:cSldViewPr snapToGrid="0">
      <p:cViewPr varScale="1">
        <p:scale>
          <a:sx n="99" d="100"/>
          <a:sy n="99" d="100"/>
        </p:scale>
        <p:origin x="44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E6778-B450-423B-B7B7-BF6DF9015041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FAF46-25CC-458C-9F6F-FEB9EF0EF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1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B59-ACCC-4766-A436-8F527E1498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Supercomputing-Background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4"/>
            <a:ext cx="1219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82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341F2-121C-4A63-838F-4BCBAEA2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26E20-DCD3-4EB5-B3D4-BF43B41DE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865F9-987F-4FD5-9378-FDFC6C12F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8422-4AEB-4DF8-AB70-D2D426983559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C2293-93E7-40C6-B41B-C5017AD1B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55AC7-F444-4845-AB69-D6AA476E2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7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0D20-CF42-45BF-AD7E-AF54B6BA1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3F6EE-92E3-472A-B416-6BA9B3FED4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A5B05F-C9AF-4002-8471-C5C1E154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C6BEF-0806-400A-9792-FE24C6148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8422-4AEB-4DF8-AB70-D2D426983559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7B535-91DB-4F68-88C0-1BB400A7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57D1E-D8F8-4092-83B6-47C68C6D5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98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8F1E-DA3F-404A-A67D-085A94B3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EAAC1-2567-45EC-B949-3FCF13BA9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FA86E-FE3F-4BE8-9D6B-0935904B2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4CA129-F38A-47B3-BD96-009F10E650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52AE9-C4EF-49B4-AF5D-718B6FFC50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F4F189-7BF0-420A-A321-1023483E1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8422-4AEB-4DF8-AB70-D2D426983559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399236-D21C-4420-AFB1-FD6D9080C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7483F6-19F8-43FD-BBEF-81218F33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2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46B5B-8F7D-468B-BAAE-4B3B2FB6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AE89E6-6071-484E-8F78-883A7B1BE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8422-4AEB-4DF8-AB70-D2D426983559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6B8A3E-79B3-4B12-B346-817AFD530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29EF3-4C32-49CE-BEE3-F2C622422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61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C11519-E300-4C04-A31A-82D647431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8422-4AEB-4DF8-AB70-D2D426983559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608835-1F30-405C-9342-C9D79625B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E8A75-FE96-4AC9-9495-537C164A7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12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BF694-541C-4C00-AEAD-68E4C83B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FBD32-A717-4A0C-9E84-7AD6196CD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DD95A-2D4A-481A-9E76-AA3B6AF47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EEDC9E-073D-46F7-806D-CBCC75614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8422-4AEB-4DF8-AB70-D2D426983559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DCE5A3-5C4E-40D7-B626-B03015F47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DFF86-D03D-49AB-AB25-FCC963D59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97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9D944-AB27-4846-A93B-54C1C1324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8B811C-9146-4FA1-9DF6-46BF06DEA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37A12A-EE8C-455D-BD2A-88940E8FA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3A972-BF5B-478B-9D71-E26966E8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8422-4AEB-4DF8-AB70-D2D426983559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FB17A6-8F2A-477A-B0B6-650450A15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E8814-308F-46AB-A248-95115467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27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C7332-C68C-46E9-B86F-C02C1381C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E4BE8C-82FD-40CD-B9E6-8BD196EF8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3B5EF-9798-480C-B182-F0C1E3D13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8422-4AEB-4DF8-AB70-D2D426983559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B3BEE-2294-4B05-91CB-CF13525B2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B8D1B-F01F-4A6B-A0B9-B348A335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58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0CE215-D30E-49DE-9125-B82B56CEA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8EC5A-C97E-470C-B72B-12870CEAC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A59F8-09D1-4C4C-80DC-7B59C3555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8422-4AEB-4DF8-AB70-D2D426983559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ED470-76F8-4F9C-8D20-0FE0CD294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7EC6C-C831-4740-A522-DB8E04573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91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085A3-C1D9-48F8-95AD-F1BFDFC26E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Supercomputing-Background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9163"/>
            <a:ext cx="1219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869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percomputing-Background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6116638"/>
            <a:ext cx="1219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62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B6B9-3823-40E6-AAD9-FAF80F925D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Supercomputing-Background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4"/>
            <a:ext cx="1219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705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F3373-9EBD-4E28-BC43-B9CEC5179A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 descr="Supercomputing-Background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4"/>
            <a:ext cx="1219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356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2832-80E7-4E23-9DF9-58C956F4D8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Supercomputing-Background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4"/>
            <a:ext cx="1219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980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2D037-DFF3-4F1F-968D-F339D519F3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Supercomputing-Background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4"/>
            <a:ext cx="1219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38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46DF3-F17F-426C-87B3-8D689DA7F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69BCE5-C1BA-41DD-A948-3BC38BF7FD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B7B38-8088-4310-A094-4A3B8FE9C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8422-4AEB-4DF8-AB70-D2D426983559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240AD-6B9A-4831-BD63-3F0893125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0E11F-DC0B-4FFB-B72D-6A2ADEDA0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84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57D55-B536-4FF4-ADAC-A6AAB88C5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04872-1653-4B97-9B79-753E8E230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E7F86-C624-4B36-A1BF-F89A8AD03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8422-4AEB-4DF8-AB70-D2D426983559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C1E35-6C3B-4ADF-B86D-59CA1BAB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44598-1086-4E1A-AE1A-48B64872B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63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B5105-4CC6-4F23-9A62-0711E03370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4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C2DEF6-77D0-4292-91AC-A3BB59954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1A843-6BD0-412F-B522-311497F04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8D940-183E-4448-9B3A-DB2182726B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08422-4AEB-4DF8-AB70-D2D426983559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0E4D4-4BEE-4D29-B1E6-0D6B2FD13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57C50-3C46-42B2-ABF8-7955D1D59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5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c.soic.indiana.edu/" TargetMode="External"/><Relationship Id="rId2" Type="http://schemas.openxmlformats.org/officeDocument/2006/relationships/hyperlink" Target="mailto:gcf@indiana.edu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spidal.or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B10C2-6B84-4C33-92C0-4C65925F7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5142" y="6332072"/>
            <a:ext cx="2743200" cy="365125"/>
          </a:xfrm>
        </p:spPr>
        <p:txBody>
          <a:bodyPr/>
          <a:lstStyle/>
          <a:p>
            <a:fld id="{82E86CF4-AA86-488B-9245-79D3DE5D9F5C}" type="slidenum">
              <a:rPr lang="en-US" smtClean="0">
                <a:solidFill>
                  <a:schemeClr val="tx1"/>
                </a:solidFill>
              </a:rPr>
              <a:pPr/>
              <a:t>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461"/>
            <a:ext cx="12192000" cy="936011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Research in Digital Science Center</a:t>
            </a:r>
            <a:endParaRPr lang="en-US" sz="1600" b="1" dirty="0">
              <a:latin typeface="Arial Black" panose="020B0A040201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D00E1E-723F-4497-B46A-9D6B4B743B2E}"/>
              </a:ext>
            </a:extLst>
          </p:cNvPr>
          <p:cNvSpPr/>
          <p:nvPr/>
        </p:nvSpPr>
        <p:spPr>
          <a:xfrm>
            <a:off x="12544" y="1349472"/>
            <a:ext cx="12179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2400" b="1" dirty="0">
                <a:cs typeface="Times New Roman" pitchFamily="18" charset="0"/>
              </a:rPr>
              <a:t>Geoffrey Fox, January 19, 2018</a:t>
            </a:r>
          </a:p>
          <a:p>
            <a:pPr algn="ctr" defTabSz="457200">
              <a:defRPr/>
            </a:pPr>
            <a:r>
              <a:rPr lang="en-US" sz="2400" b="1" dirty="0">
                <a:cs typeface="Times New Roman" pitchFamily="18" charset="0"/>
              </a:rPr>
              <a:t>Digital Science Center</a:t>
            </a:r>
            <a:endParaRPr lang="en-US" sz="2400" dirty="0">
              <a:latin typeface="Arial"/>
            </a:endParaRPr>
          </a:p>
          <a:p>
            <a:pPr lvl="0" algn="ctr" defTabSz="457200">
              <a:defRPr/>
            </a:pPr>
            <a:r>
              <a:rPr lang="en-US" sz="2400" b="1" dirty="0">
                <a:latin typeface="Arial"/>
                <a:cs typeface="Times New Roman" pitchFamily="18" charset="0"/>
              </a:rPr>
              <a:t>Department of Intelligent Systems Engineering</a:t>
            </a:r>
          </a:p>
          <a:p>
            <a:pPr lvl="0" algn="ctr" defTabSz="457200">
              <a:defRPr/>
            </a:pPr>
            <a:r>
              <a:rPr lang="en-US" sz="2400" dirty="0">
                <a:latin typeface="Arial"/>
                <a:hlinkClick r:id="rId2"/>
              </a:rPr>
              <a:t>gcf@indiana.edu</a:t>
            </a:r>
            <a:r>
              <a:rPr lang="en-US" sz="2400" dirty="0">
                <a:latin typeface="Arial"/>
              </a:rPr>
              <a:t>, </a:t>
            </a:r>
            <a:r>
              <a:rPr lang="en-US" sz="2400" dirty="0">
                <a:latin typeface="Arial"/>
                <a:hlinkClick r:id="rId3"/>
              </a:rPr>
              <a:t>http://www.dsc.soic.indiana.edu/</a:t>
            </a:r>
            <a:r>
              <a:rPr lang="en-US" sz="2400" dirty="0">
                <a:latin typeface="Arial"/>
              </a:rPr>
              <a:t>, </a:t>
            </a:r>
            <a:r>
              <a:rPr lang="en-US" sz="2400" dirty="0">
                <a:latin typeface="Arial"/>
                <a:hlinkClick r:id="rId4"/>
              </a:rPr>
              <a:t>http://spidal.org</a:t>
            </a:r>
            <a:r>
              <a:rPr lang="en-US" sz="2400" dirty="0">
                <a:latin typeface="Arial"/>
              </a:rPr>
              <a:t>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2BAF7-37D6-4E5F-9133-975E9D550DDD}"/>
              </a:ext>
            </a:extLst>
          </p:cNvPr>
          <p:cNvSpPr/>
          <p:nvPr/>
        </p:nvSpPr>
        <p:spPr>
          <a:xfrm>
            <a:off x="424309" y="3102108"/>
            <a:ext cx="11216640" cy="2677656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Judy </a:t>
            </a:r>
            <a:r>
              <a:rPr lang="en-US" sz="2400" dirty="0" err="1"/>
              <a:t>Qiu</a:t>
            </a:r>
            <a:r>
              <a:rPr lang="en-US" sz="2400" dirty="0"/>
              <a:t>, David Crandall, Gregor von Laszewski, Dennis Gannon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Supun</a:t>
            </a:r>
            <a:r>
              <a:rPr lang="en-US" sz="2400" dirty="0"/>
              <a:t> </a:t>
            </a:r>
            <a:r>
              <a:rPr lang="en-US" sz="2400" dirty="0" err="1"/>
              <a:t>Kamburugamuve</a:t>
            </a:r>
            <a:r>
              <a:rPr lang="en-US" sz="2400" dirty="0"/>
              <a:t>, </a:t>
            </a:r>
            <a:r>
              <a:rPr lang="en-US" sz="2400" dirty="0" err="1"/>
              <a:t>Pulasthi</a:t>
            </a:r>
            <a:r>
              <a:rPr lang="en-US" sz="2400" dirty="0"/>
              <a:t> </a:t>
            </a:r>
            <a:r>
              <a:rPr lang="en-US" sz="2400" dirty="0" err="1"/>
              <a:t>Wickramasinghe</a:t>
            </a:r>
            <a:r>
              <a:rPr lang="en-US" sz="2400" dirty="0"/>
              <a:t>, </a:t>
            </a:r>
            <a:r>
              <a:rPr lang="en-US" sz="2400" dirty="0" err="1"/>
              <a:t>Hyungro</a:t>
            </a:r>
            <a:r>
              <a:rPr lang="en-US" sz="2400" dirty="0"/>
              <a:t> Lee, Jerome Mitchell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Bo Peng, </a:t>
            </a:r>
            <a:r>
              <a:rPr lang="en-US" sz="2400" dirty="0" err="1"/>
              <a:t>Langshi</a:t>
            </a:r>
            <a:r>
              <a:rPr lang="en-US" sz="2400" dirty="0"/>
              <a:t> Chen, Kannan </a:t>
            </a:r>
            <a:r>
              <a:rPr lang="en-US" sz="2400" dirty="0" err="1"/>
              <a:t>Govindarajan</a:t>
            </a:r>
            <a:r>
              <a:rPr lang="en-US" sz="2400" dirty="0"/>
              <a:t>, </a:t>
            </a:r>
            <a:r>
              <a:rPr lang="en-US" sz="2400" dirty="0" err="1"/>
              <a:t>Fugang</a:t>
            </a:r>
            <a:r>
              <a:rPr lang="en-US" sz="2400" dirty="0"/>
              <a:t> Wang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Internal collaboration. Biology, Physics, SICE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Outside Collaborators in funded projects: Arizona, Kansas, Purdue, Rutgers, San Diego Supercomputer Center, SUNY Stony Brook, Virginia Tech, UIUC and Utah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NIST and Fudan University</a:t>
            </a:r>
          </a:p>
        </p:txBody>
      </p:sp>
    </p:spTree>
    <p:extLst>
      <p:ext uri="{BB962C8B-B14F-4D97-AF65-F5344CB8AC3E}">
        <p14:creationId xmlns:p14="http://schemas.microsoft.com/office/powerpoint/2010/main" val="224901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C537CA-AC0F-4FA3-B1AB-6FC6890C0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61925"/>
            <a:ext cx="12100560" cy="894715"/>
          </a:xfrm>
        </p:spPr>
        <p:txBody>
          <a:bodyPr/>
          <a:lstStyle/>
          <a:p>
            <a:r>
              <a:rPr lang="en-US" dirty="0"/>
              <a:t>Digital Science Center Research Activities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DB828F-8B62-460A-9491-EA764163B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24559"/>
            <a:ext cx="12100560" cy="533675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Building SPIDAL Scalable HPC machine Learning Library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Applying current SPIDAL in Biology, Network Science 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OSoMe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), Pathology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Harp HPC Machine Learning Framework 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Qiu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Twister2 HPC Event Driven Distributed Programming model (replace Spark)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Cloud Research and DevOps for Software Defined Systems (von Laszewski)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Intel Parallel Computing Center @IU (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Qiu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, Gottlieb)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Fudan-Indiana Universities’ Institute for Transformational High-Performance Big-Data Computing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Work with NIST on Big Data Standards and non-proprietary Frameworks</a:t>
            </a:r>
          </a:p>
          <a:p>
            <a:r>
              <a:rPr lang="en-US" dirty="0">
                <a:solidFill>
                  <a:srgbClr val="C00000"/>
                </a:solidFill>
              </a:rPr>
              <a:t>Engineered </a:t>
            </a:r>
            <a:r>
              <a:rPr lang="en-US" dirty="0" err="1">
                <a:solidFill>
                  <a:srgbClr val="C00000"/>
                </a:solidFill>
              </a:rPr>
              <a:t>nanoBIO</a:t>
            </a:r>
            <a:r>
              <a:rPr lang="en-US" dirty="0">
                <a:solidFill>
                  <a:srgbClr val="C00000"/>
                </a:solidFill>
              </a:rPr>
              <a:t> Node NSF EEC-1720625 with Purdue and UIUC</a:t>
            </a:r>
          </a:p>
          <a:p>
            <a:r>
              <a:rPr lang="en-US" dirty="0">
                <a:solidFill>
                  <a:srgbClr val="FF9900"/>
                </a:solidFill>
              </a:rPr>
              <a:t>Polar (Radar) Image Processing (Crandall); being used in production</a:t>
            </a:r>
          </a:p>
          <a:p>
            <a:r>
              <a:rPr lang="en-US" dirty="0">
                <a:solidFill>
                  <a:srgbClr val="FF9900"/>
                </a:solidFill>
              </a:rPr>
              <a:t>Data analysis of experimental physics scattering results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IoTCloud. Cloud control of robots – licensed to C2RO (Montreal)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845C9-DDBD-4B26-8F7D-6D3736DEE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9337BD-CDD7-41BC-8FC6-264962B7B832}"/>
              </a:ext>
            </a:extLst>
          </p:cNvPr>
          <p:cNvSpPr txBox="1"/>
          <p:nvPr/>
        </p:nvSpPr>
        <p:spPr>
          <a:xfrm>
            <a:off x="10494935" y="1573077"/>
            <a:ext cx="1418095" cy="64633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Big Data on HPC Cloud</a:t>
            </a:r>
          </a:p>
        </p:txBody>
      </p:sp>
    </p:spTree>
    <p:extLst>
      <p:ext uri="{BB962C8B-B14F-4D97-AF65-F5344CB8AC3E}">
        <p14:creationId xmlns:p14="http://schemas.microsoft.com/office/powerpoint/2010/main" val="1121431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91F32-80BE-48A6-A423-01E0C2D9A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9674"/>
          </a:xfrm>
        </p:spPr>
        <p:txBody>
          <a:bodyPr>
            <a:normAutofit fontScale="90000"/>
          </a:bodyPr>
          <a:lstStyle/>
          <a:p>
            <a:r>
              <a:rPr lang="en-US" dirty="0"/>
              <a:t>Digital Science Center/ISE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8340E-5DF2-4843-B0B5-8CC299221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4244" y="512476"/>
            <a:ext cx="12192000" cy="559385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Run computer infrastructure for Cloud and HPC research</a:t>
            </a:r>
          </a:p>
          <a:p>
            <a:pPr lvl="1"/>
            <a:r>
              <a:rPr lang="en-US" dirty="0"/>
              <a:t>16 K80 and 16 Volta GPU, 8 Haswell node </a:t>
            </a:r>
            <a:r>
              <a:rPr lang="en-US" b="1" dirty="0">
                <a:solidFill>
                  <a:srgbClr val="FF0000"/>
                </a:solidFill>
              </a:rPr>
              <a:t>Romeo </a:t>
            </a:r>
            <a:r>
              <a:rPr lang="en-US" dirty="0"/>
              <a:t>used in Deep Learning Course E533 and Research (Volta have </a:t>
            </a:r>
            <a:r>
              <a:rPr lang="en-US" dirty="0" err="1"/>
              <a:t>NVLink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26 nodes </a:t>
            </a:r>
            <a:r>
              <a:rPr lang="en-US" b="1" dirty="0">
                <a:solidFill>
                  <a:srgbClr val="FF0000"/>
                </a:solidFill>
              </a:rPr>
              <a:t>Victor/Tempest </a:t>
            </a:r>
            <a:r>
              <a:rPr lang="en-US" dirty="0" err="1"/>
              <a:t>Infiniband</a:t>
            </a:r>
            <a:r>
              <a:rPr lang="en-US" dirty="0"/>
              <a:t>/</a:t>
            </a:r>
            <a:r>
              <a:rPr lang="en-US" dirty="0" err="1"/>
              <a:t>Omnipath</a:t>
            </a:r>
            <a:r>
              <a:rPr lang="en-US" dirty="0"/>
              <a:t> Intel Xeon Platinum 48 core nodes</a:t>
            </a:r>
          </a:p>
          <a:p>
            <a:pPr lvl="1"/>
            <a:r>
              <a:rPr lang="en-US" dirty="0"/>
              <a:t>64 node system </a:t>
            </a:r>
            <a:r>
              <a:rPr lang="en-US" b="1" dirty="0">
                <a:solidFill>
                  <a:srgbClr val="FF0000"/>
                </a:solidFill>
              </a:rPr>
              <a:t>Tango</a:t>
            </a:r>
            <a:r>
              <a:rPr lang="en-US" dirty="0"/>
              <a:t> with high performance disks (SSD, </a:t>
            </a:r>
            <a:r>
              <a:rPr lang="en-US" dirty="0" err="1"/>
              <a:t>NVRam</a:t>
            </a:r>
            <a:r>
              <a:rPr lang="en-US" dirty="0"/>
              <a:t> = 5x SSD and 25xHDD) and Intel KNL (Knights Landing) manycore (68-72) chips. </a:t>
            </a:r>
            <a:r>
              <a:rPr lang="en-US" dirty="0" err="1"/>
              <a:t>Omnipath</a:t>
            </a:r>
            <a:r>
              <a:rPr lang="en-US" dirty="0"/>
              <a:t> interconnect</a:t>
            </a:r>
          </a:p>
          <a:p>
            <a:pPr lvl="1"/>
            <a:r>
              <a:rPr lang="en-US" dirty="0"/>
              <a:t>128 node system </a:t>
            </a:r>
            <a:r>
              <a:rPr lang="en-US" b="1" dirty="0">
                <a:solidFill>
                  <a:srgbClr val="FF0000"/>
                </a:solidFill>
              </a:rPr>
              <a:t>Juliet</a:t>
            </a:r>
            <a:r>
              <a:rPr lang="en-US" dirty="0"/>
              <a:t> with two 12-18 core Haswell chips, SSD and conventional HDD disks. </a:t>
            </a:r>
            <a:r>
              <a:rPr lang="en-US" dirty="0" err="1"/>
              <a:t>Infiniband</a:t>
            </a:r>
            <a:r>
              <a:rPr lang="en-US" dirty="0"/>
              <a:t> Interconnect</a:t>
            </a:r>
          </a:p>
          <a:p>
            <a:pPr lvl="1"/>
            <a:r>
              <a:rPr lang="en-US" dirty="0"/>
              <a:t>FutureSystems </a:t>
            </a:r>
            <a:r>
              <a:rPr lang="en-US" b="1" dirty="0">
                <a:solidFill>
                  <a:srgbClr val="FF0000"/>
                </a:solidFill>
              </a:rPr>
              <a:t>Bravo Delta Echo </a:t>
            </a:r>
            <a:r>
              <a:rPr lang="en-US" dirty="0"/>
              <a:t>old but useful; 48 nodes</a:t>
            </a:r>
          </a:p>
          <a:p>
            <a:pPr lvl="1"/>
            <a:r>
              <a:rPr lang="en-US" dirty="0"/>
              <a:t>All have HPC networks and all can run HDFS and store data on nodes</a:t>
            </a:r>
          </a:p>
          <a:p>
            <a:r>
              <a:rPr lang="en-US" dirty="0"/>
              <a:t>Teach ISE basic and advanced Cloud Computing and bigdata courses</a:t>
            </a:r>
          </a:p>
          <a:p>
            <a:pPr lvl="1"/>
            <a:r>
              <a:rPr lang="en-US" dirty="0"/>
              <a:t>E222 Intelligent Systems II (Undergraduate)</a:t>
            </a:r>
          </a:p>
          <a:p>
            <a:pPr lvl="1"/>
            <a:r>
              <a:rPr lang="en-US" dirty="0"/>
              <a:t>E534 Big Data Applications and Analytics</a:t>
            </a:r>
          </a:p>
          <a:p>
            <a:pPr lvl="1"/>
            <a:r>
              <a:rPr lang="en-US" dirty="0"/>
              <a:t>E516 Introduction to Cloud Computing</a:t>
            </a:r>
          </a:p>
          <a:p>
            <a:pPr lvl="1"/>
            <a:r>
              <a:rPr lang="en-US" dirty="0"/>
              <a:t>E616 Advanced Cloud Computing</a:t>
            </a:r>
          </a:p>
          <a:p>
            <a:r>
              <a:rPr lang="en-US" dirty="0"/>
              <a:t>Supported by Gary </a:t>
            </a:r>
            <a:r>
              <a:rPr lang="en-US" dirty="0" err="1"/>
              <a:t>Miksik</a:t>
            </a:r>
            <a:r>
              <a:rPr lang="en-US" dirty="0"/>
              <a:t>, Allan </a:t>
            </a:r>
            <a:r>
              <a:rPr lang="en-US" dirty="0" err="1"/>
              <a:t>Streib</a:t>
            </a:r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3B201-D336-4422-9AA7-C8A11E24C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15C6-067B-45A9-BC21-4D8219D8388E}" type="datetime1">
              <a:rPr lang="en-US" smtClean="0"/>
              <a:t>1/18/2018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31862-6314-49B3-822E-5E2AB9275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6D75AC-C228-4ECA-B16D-C2D7C5928EBE}"/>
              </a:ext>
            </a:extLst>
          </p:cNvPr>
          <p:cNvSpPr txBox="1"/>
          <p:nvPr/>
        </p:nvSpPr>
        <p:spPr>
          <a:xfrm>
            <a:off x="6818759" y="4246183"/>
            <a:ext cx="4941220" cy="13234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Switch focus to </a:t>
            </a:r>
            <a:r>
              <a:rPr lang="en-US" sz="2000" dirty="0" err="1"/>
              <a:t>Docker+Kubernetes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 </a:t>
            </a:r>
            <a:r>
              <a:rPr lang="en-US" sz="2000" dirty="0" err="1"/>
              <a:t>Github</a:t>
            </a:r>
            <a:r>
              <a:rPr lang="en-US" sz="2000" dirty="0"/>
              <a:t> for all non-FERPA course material. Have collected large number of open source written-up projects</a:t>
            </a:r>
          </a:p>
        </p:txBody>
      </p:sp>
    </p:spTree>
    <p:extLst>
      <p:ext uri="{BB962C8B-B14F-4D97-AF65-F5344CB8AC3E}">
        <p14:creationId xmlns:p14="http://schemas.microsoft.com/office/powerpoint/2010/main" val="1744103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C6E22ED-1F9D-4148-AEE3-F2A72BBD6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5" y="1977858"/>
            <a:ext cx="6045169" cy="48801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C068FC8-05B0-47CF-829F-B6A20742B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6874" y="57150"/>
            <a:ext cx="915126" cy="919331"/>
          </a:xfrm>
          <a:prstGeom prst="rect">
            <a:avLst/>
          </a:prstGeom>
        </p:spPr>
      </p:pic>
      <p:sp>
        <p:nvSpPr>
          <p:cNvPr id="37" name="Rectangle 5">
            <a:extLst>
              <a:ext uri="{FF2B5EF4-FFF2-40B4-BE49-F238E27FC236}">
                <a16:creationId xmlns:a16="http://schemas.microsoft.com/office/drawing/2014/main" id="{49D1E51D-70C8-46B7-BF79-576AA7453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881" y="0"/>
            <a:ext cx="6168682" cy="58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43" tIns="45614" rIns="91243" bIns="456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163576"/>
                </a:solidFill>
                <a:latin typeface="Arial Black" pitchFamily="34" charset="0"/>
              </a:rPr>
              <a:t>Engineered </a:t>
            </a:r>
            <a:r>
              <a:rPr lang="en-US" altLang="en-US" sz="3200" dirty="0" err="1">
                <a:solidFill>
                  <a:srgbClr val="163576"/>
                </a:solidFill>
                <a:latin typeface="Arial Black" pitchFamily="34" charset="0"/>
              </a:rPr>
              <a:t>nanoBIO</a:t>
            </a:r>
            <a:r>
              <a:rPr lang="en-US" altLang="en-US" sz="3200" dirty="0">
                <a:solidFill>
                  <a:srgbClr val="163576"/>
                </a:solidFill>
                <a:latin typeface="Arial Black" pitchFamily="34" charset="0"/>
              </a:rPr>
              <a:t> Node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E32B6AD-C801-401B-823B-BC8FE3D7A0D5}"/>
              </a:ext>
            </a:extLst>
          </p:cNvPr>
          <p:cNvSpPr/>
          <p:nvPr/>
        </p:nvSpPr>
        <p:spPr>
          <a:xfrm>
            <a:off x="1992086" y="527116"/>
            <a:ext cx="91765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1400" b="1" dirty="0">
                <a:solidFill>
                  <a:srgbClr val="163576"/>
                </a:solidFill>
                <a:latin typeface="Arial" charset="0"/>
              </a:rPr>
              <a:t>Indiana University: Intelligent Systems Engineering, Chemistry, Science Gateways Community Institute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67D53B7-1765-407C-92D3-E8C3E097BE7D}"/>
              </a:ext>
            </a:extLst>
          </p:cNvPr>
          <p:cNvSpPr/>
          <p:nvPr/>
        </p:nvSpPr>
        <p:spPr>
          <a:xfrm>
            <a:off x="0" y="883219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Engineered </a:t>
            </a:r>
            <a:r>
              <a:rPr lang="en-US" dirty="0" err="1"/>
              <a:t>nanoBIO</a:t>
            </a:r>
            <a:r>
              <a:rPr lang="en-US" dirty="0"/>
              <a:t> node at Indiana University (IU) will develop a powerful set of integrated computational nanotechnology tools that facilitate the discovery of customized, efficient, and safe nanoscale devices for biological applications. Applications and Frameworks will be deployed and supported on </a:t>
            </a:r>
            <a:r>
              <a:rPr lang="en-US" dirty="0" err="1"/>
              <a:t>nanoHUB</a:t>
            </a:r>
            <a:r>
              <a:rPr lang="en-US" dirty="0"/>
              <a:t>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28BA3D2-8EB9-43C1-BC2D-B46B526EFD9B}"/>
              </a:ext>
            </a:extLst>
          </p:cNvPr>
          <p:cNvGrpSpPr/>
          <p:nvPr/>
        </p:nvGrpSpPr>
        <p:grpSpPr>
          <a:xfrm>
            <a:off x="6280658" y="5023821"/>
            <a:ext cx="3659408" cy="1814580"/>
            <a:chOff x="596347" y="566937"/>
            <a:chExt cx="10734261" cy="5126202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5038455-7794-46B6-BFA7-8C9EF93E60B6}"/>
                </a:ext>
              </a:extLst>
            </p:cNvPr>
            <p:cNvSpPr/>
            <p:nvPr/>
          </p:nvSpPr>
          <p:spPr>
            <a:xfrm>
              <a:off x="596347" y="566937"/>
              <a:ext cx="10734261" cy="5126202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picture containing dome&#10;&#10;Description generated with high confidence">
              <a:extLst>
                <a:ext uri="{FF2B5EF4-FFF2-40B4-BE49-F238E27FC236}">
                  <a16:creationId xmlns:a16="http://schemas.microsoft.com/office/drawing/2014/main" id="{67E6C271-CB1C-4B37-A593-E71E37C86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753" y="1193425"/>
              <a:ext cx="3537345" cy="353734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AAA6CA9-99E9-4FC9-9041-B84F9F2D4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487" y="659698"/>
              <a:ext cx="2026111" cy="4604800"/>
            </a:xfrm>
            <a:prstGeom prst="rect">
              <a:avLst/>
            </a:prstGeom>
          </p:spPr>
        </p:pic>
        <p:pic>
          <p:nvPicPr>
            <p:cNvPr id="44" name="Picture 43" descr="A picture containing building, dome&#10;&#10;Description generated with very high confidence">
              <a:extLst>
                <a:ext uri="{FF2B5EF4-FFF2-40B4-BE49-F238E27FC236}">
                  <a16:creationId xmlns:a16="http://schemas.microsoft.com/office/drawing/2014/main" id="{92B4EAF4-9B18-44AA-9A17-9D5E72081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3987" y="659698"/>
              <a:ext cx="2682296" cy="4604800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3B87C4C-3470-48D6-8087-34A5367E088E}"/>
              </a:ext>
            </a:extLst>
          </p:cNvPr>
          <p:cNvSpPr txBox="1"/>
          <p:nvPr/>
        </p:nvSpPr>
        <p:spPr>
          <a:xfrm>
            <a:off x="6267622" y="6435188"/>
            <a:ext cx="2090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 Shape Lab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46" name="Content Placeholder 9">
            <a:extLst>
              <a:ext uri="{FF2B5EF4-FFF2-40B4-BE49-F238E27FC236}">
                <a16:creationId xmlns:a16="http://schemas.microsoft.com/office/drawing/2014/main" id="{67ED04F0-AA2E-4AE4-A2AE-DD0FCA2FCC11}"/>
              </a:ext>
            </a:extLst>
          </p:cNvPr>
          <p:cNvSpPr txBox="1">
            <a:spLocks/>
          </p:cNvSpPr>
          <p:nvPr/>
        </p:nvSpPr>
        <p:spPr>
          <a:xfrm>
            <a:off x="6267622" y="1802525"/>
            <a:ext cx="5924378" cy="314325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Use in Undergraduate and masters programs in ISE for Nanoengineering and Bioengineering </a:t>
            </a:r>
          </a:p>
          <a:p>
            <a:pPr lvl="1"/>
            <a:r>
              <a:rPr lang="en-US" sz="2600" dirty="0"/>
              <a:t>ISE (Intelligent Systems Engineering) as a new department developing courses from scratch (67 defined in first 2 years)</a:t>
            </a:r>
          </a:p>
          <a:p>
            <a:r>
              <a:rPr lang="en-US" sz="2600" dirty="0"/>
              <a:t>Research Experiences for Undergraduates throughout year</a:t>
            </a:r>
          </a:p>
          <a:p>
            <a:r>
              <a:rPr lang="en-US" sz="2600" dirty="0"/>
              <a:t>Annual engineered </a:t>
            </a:r>
            <a:r>
              <a:rPr lang="en-US" sz="2600" dirty="0" err="1"/>
              <a:t>nanoBIO</a:t>
            </a:r>
            <a:r>
              <a:rPr lang="en-US" sz="2600" dirty="0"/>
              <a:t> workshop</a:t>
            </a:r>
          </a:p>
          <a:p>
            <a:r>
              <a:rPr lang="en-US" sz="2600" dirty="0"/>
              <a:t>Summer Camps for Middle and High School Students</a:t>
            </a:r>
          </a:p>
          <a:p>
            <a:r>
              <a:rPr lang="en-US" sz="2600" dirty="0"/>
              <a:t>Online (</a:t>
            </a:r>
            <a:r>
              <a:rPr lang="en-US" sz="2600" dirty="0" err="1"/>
              <a:t>nanoHUB</a:t>
            </a:r>
            <a:r>
              <a:rPr lang="en-US" sz="2600" dirty="0"/>
              <a:t> and YouTube) courses with accessible content on </a:t>
            </a:r>
            <a:r>
              <a:rPr lang="en-US" sz="2600" dirty="0" err="1"/>
              <a:t>nano</a:t>
            </a:r>
            <a:r>
              <a:rPr lang="en-US" sz="2600" dirty="0"/>
              <a:t> and bioengineering</a:t>
            </a:r>
          </a:p>
          <a:p>
            <a:r>
              <a:rPr lang="en-US" sz="2600" dirty="0"/>
              <a:t>Research and Education tools build on existing simulations, analytics and frameworks: </a:t>
            </a:r>
            <a:r>
              <a:rPr lang="en-US" sz="2600" dirty="0" err="1"/>
              <a:t>Physicell</a:t>
            </a:r>
            <a:r>
              <a:rPr lang="en-US" sz="2600" dirty="0"/>
              <a:t> and CompuCell3D</a:t>
            </a:r>
          </a:p>
          <a:p>
            <a:pPr lvl="1"/>
            <a:endParaRPr lang="en-US" sz="1100" dirty="0"/>
          </a:p>
        </p:txBody>
      </p:sp>
      <p:pic>
        <p:nvPicPr>
          <p:cNvPr id="47" name="Content Placeholder 4">
            <a:extLst>
              <a:ext uri="{FF2B5EF4-FFF2-40B4-BE49-F238E27FC236}">
                <a16:creationId xmlns:a16="http://schemas.microsoft.com/office/drawing/2014/main" id="{9A24B0AA-32B8-4BB3-ACF8-04D669EDEE9C}"/>
              </a:ext>
            </a:extLst>
          </p:cNvPr>
          <p:cNvPicPr>
            <a:picLocks noGrp="1"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10469012" y="4926175"/>
            <a:ext cx="1709484" cy="19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9C41973-1195-4F1C-9543-8C331DCC7C07}"/>
              </a:ext>
            </a:extLst>
          </p:cNvPr>
          <p:cNvSpPr/>
          <p:nvPr/>
        </p:nvSpPr>
        <p:spPr>
          <a:xfrm>
            <a:off x="9953102" y="5023821"/>
            <a:ext cx="1031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PhysiCell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94D5A-7AC0-4E71-ACF5-EF19876815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9" y="37467"/>
            <a:ext cx="2077046" cy="86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63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54474" y="0"/>
            <a:ext cx="9137526" cy="6858000"/>
            <a:chOff x="31026" y="1"/>
            <a:chExt cx="9137526" cy="6858000"/>
          </a:xfrm>
        </p:grpSpPr>
        <p:pic>
          <p:nvPicPr>
            <p:cNvPr id="15" name="Picture 14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133"/>
            <a:stretch/>
          </p:blipFill>
          <p:spPr>
            <a:xfrm>
              <a:off x="31026" y="1"/>
              <a:ext cx="9137526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9679" y="2155520"/>
              <a:ext cx="1027410" cy="489994"/>
            </a:xfrm>
            <a:prstGeom prst="rect">
              <a:avLst/>
            </a:prstGeom>
          </p:spPr>
        </p:pic>
        <p:pic>
          <p:nvPicPr>
            <p:cNvPr id="9" name="Picture 2" descr="https://lh3.googleusercontent.com/-QTh7oYlVSfs/AAAAAAAAAAI/AAAAAAAAAl8/PD6AyVW6Tqs/s0-c-k-no-ns/phot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346053"/>
              <a:ext cx="847726" cy="847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63" t="21984" r="36829" b="19773"/>
            <a:stretch/>
          </p:blipFill>
          <p:spPr>
            <a:xfrm>
              <a:off x="7829640" y="2160096"/>
              <a:ext cx="952500" cy="970836"/>
            </a:xfrm>
            <a:prstGeom prst="rect">
              <a:avLst/>
            </a:prstGeom>
          </p:spPr>
        </p:pic>
        <p:pic>
          <p:nvPicPr>
            <p:cNvPr id="8" name="Picture 4" descr="Stony Brook Universit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120" y="5814847"/>
              <a:ext cx="1054710" cy="87055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17564" r="19740" b="18436"/>
            <a:stretch/>
          </p:blipFill>
          <p:spPr>
            <a:xfrm>
              <a:off x="7878754" y="355213"/>
              <a:ext cx="1138054" cy="8385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00" t="18519" r="62088" b="21296"/>
            <a:stretch/>
          </p:blipFill>
          <p:spPr>
            <a:xfrm>
              <a:off x="7147486" y="5694802"/>
              <a:ext cx="1504841" cy="990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047905" y="4980402"/>
              <a:ext cx="2088802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Software: MIDAS</a:t>
              </a:r>
              <a:br>
                <a:rPr lang="en-US" b="1" dirty="0">
                  <a:solidFill>
                    <a:schemeClr val="bg1"/>
                  </a:solidFill>
                </a:rPr>
              </a:br>
              <a:r>
                <a:rPr lang="en-US" b="1" dirty="0">
                  <a:solidFill>
                    <a:schemeClr val="bg1"/>
                  </a:solidFill>
                </a:rPr>
                <a:t>HPC-ABDS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13049"/>
            <a:ext cx="3030695" cy="65371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</a:rPr>
              <a:t>NSF 1443054: CIF21 DIBBs: Middleware and High Performance Analytics Libraries for Scalable Data Science</a:t>
            </a:r>
          </a:p>
          <a:p>
            <a:pPr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</a:rPr>
              <a:t>Ogres Application Analysis</a:t>
            </a:r>
          </a:p>
          <a:p>
            <a:pPr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</a:rPr>
              <a:t>HPC-ABDS and HPC-</a:t>
            </a:r>
            <a:r>
              <a:rPr lang="en-US" sz="2400" dirty="0" err="1">
                <a:latin typeface="Times New Roman" panose="02020603050405020304" pitchFamily="18" charset="0"/>
              </a:rPr>
              <a:t>FaaS</a:t>
            </a:r>
            <a:r>
              <a:rPr lang="en-US" sz="2400" dirty="0">
                <a:latin typeface="Times New Roman" panose="02020603050405020304" pitchFamily="18" charset="0"/>
              </a:rPr>
              <a:t> Software</a:t>
            </a:r>
            <a:br>
              <a:rPr lang="en-US" sz="2400" dirty="0">
                <a:latin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</a:rPr>
              <a:t>Harp and Twister2 Building Blocks</a:t>
            </a:r>
          </a:p>
          <a:p>
            <a:pPr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</a:rPr>
              <a:t>SPIDAL Data Analytics Library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88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2B314B7-555E-4180-A577-3CB85CD75D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021564"/>
              </p:ext>
            </p:extLst>
          </p:nvPr>
        </p:nvGraphicFramePr>
        <p:xfrm>
          <a:off x="2324746" y="-588985"/>
          <a:ext cx="9867254" cy="7446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33546939" imgH="25317189" progId="AcroExch.Document.DC">
                  <p:embed/>
                </p:oleObj>
              </mc:Choice>
              <mc:Fallback>
                <p:oleObj name="Acrobat Document" r:id="rId3" imgW="33546939" imgH="25317189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2B314B7-555E-4180-A577-3CB85CD75D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24746" y="-588985"/>
                        <a:ext cx="9867254" cy="7446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3491E8F-130C-42F4-A8DC-FE800FD1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8304"/>
            <a:ext cx="2439692" cy="132556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</a:rPr>
              <a:t>NSF 1443054: CIF21 DIBBs: Middleware and High Performance Analytics Libraries for Scalable Data Science</a:t>
            </a:r>
          </a:p>
        </p:txBody>
      </p:sp>
    </p:spTree>
    <p:extLst>
      <p:ext uri="{BB962C8B-B14F-4D97-AF65-F5344CB8AC3E}">
        <p14:creationId xmlns:p14="http://schemas.microsoft.com/office/powerpoint/2010/main" val="1627327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219DE-0C8A-4DF1-8209-229204DC1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57763"/>
          </a:xfrm>
        </p:spPr>
        <p:txBody>
          <a:bodyPr>
            <a:noAutofit/>
          </a:bodyPr>
          <a:lstStyle/>
          <a:p>
            <a:r>
              <a:rPr lang="en-US" sz="3600" b="1" dirty="0" err="1">
                <a:latin typeface="+mn-lt"/>
              </a:rPr>
              <a:t>Qiu</a:t>
            </a:r>
            <a:r>
              <a:rPr lang="en-US" sz="3600" b="1" dirty="0">
                <a:latin typeface="+mn-lt"/>
              </a:rPr>
              <a:t>/Fox Core SPIDAL Parallel HPC Library with Collective Used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5D9DF8-77BA-4739-A479-085BE7192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36" y="694819"/>
            <a:ext cx="5929745" cy="5013254"/>
          </a:xfrm>
          <a:ln w="38100">
            <a:solidFill>
              <a:schemeClr val="tx1"/>
            </a:solidFill>
          </a:ln>
        </p:spPr>
        <p:txBody>
          <a:bodyPr tIns="91440" bIns="91440">
            <a:normAutofit fontScale="77500" lnSpcReduction="2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DA-MDS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Rotate, </a:t>
            </a:r>
            <a:r>
              <a:rPr lang="en-US" dirty="0" err="1"/>
              <a:t>AllReduce</a:t>
            </a:r>
            <a:r>
              <a:rPr lang="en-US" dirty="0"/>
              <a:t>, Broadcast</a:t>
            </a:r>
          </a:p>
          <a:p>
            <a:r>
              <a:rPr lang="en-US" b="1" dirty="0">
                <a:solidFill>
                  <a:srgbClr val="C00000"/>
                </a:solidFill>
              </a:rPr>
              <a:t>Directed Force Dimension Reduction </a:t>
            </a:r>
            <a:r>
              <a:rPr lang="en-US" dirty="0" err="1"/>
              <a:t>AllGather</a:t>
            </a:r>
            <a:r>
              <a:rPr lang="en-US" dirty="0"/>
              <a:t>, </a:t>
            </a:r>
            <a:r>
              <a:rPr lang="en-US" dirty="0" err="1"/>
              <a:t>Allreduce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Irregular DAVS Clustering </a:t>
            </a:r>
            <a:r>
              <a:rPr lang="en-US" dirty="0"/>
              <a:t>Partial Rotate, </a:t>
            </a:r>
            <a:r>
              <a:rPr lang="en-US" dirty="0" err="1"/>
              <a:t>AllReduce</a:t>
            </a:r>
            <a:r>
              <a:rPr lang="en-US" dirty="0"/>
              <a:t>, Broadcast</a:t>
            </a:r>
          </a:p>
          <a:p>
            <a:r>
              <a:rPr lang="en-US" b="1" dirty="0">
                <a:solidFill>
                  <a:srgbClr val="C00000"/>
                </a:solidFill>
              </a:rPr>
              <a:t>DA </a:t>
            </a:r>
            <a:r>
              <a:rPr lang="en-US" b="1" dirty="0" err="1">
                <a:solidFill>
                  <a:srgbClr val="C00000"/>
                </a:solidFill>
              </a:rPr>
              <a:t>Semimetric</a:t>
            </a:r>
            <a:r>
              <a:rPr lang="en-US" b="1" dirty="0">
                <a:solidFill>
                  <a:srgbClr val="C00000"/>
                </a:solidFill>
              </a:rPr>
              <a:t> Clustering (Deterministic Annealing) </a:t>
            </a:r>
            <a:r>
              <a:rPr lang="en-US" dirty="0"/>
              <a:t>Rotate, </a:t>
            </a:r>
            <a:r>
              <a:rPr lang="en-US" dirty="0" err="1"/>
              <a:t>AllReduce</a:t>
            </a:r>
            <a:r>
              <a:rPr lang="en-US" dirty="0"/>
              <a:t>, Broadcast</a:t>
            </a:r>
          </a:p>
          <a:p>
            <a:r>
              <a:rPr lang="en-US" b="1" dirty="0">
                <a:solidFill>
                  <a:srgbClr val="C00000"/>
                </a:solidFill>
              </a:rPr>
              <a:t>K-means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/>
              <a:t>AllReduce</a:t>
            </a:r>
            <a:r>
              <a:rPr lang="en-US" dirty="0"/>
              <a:t>, Broadcast, </a:t>
            </a:r>
            <a:r>
              <a:rPr lang="en-US" dirty="0" err="1"/>
              <a:t>AllGather</a:t>
            </a:r>
            <a:r>
              <a:rPr lang="en-US" dirty="0"/>
              <a:t> DAAL</a:t>
            </a:r>
          </a:p>
          <a:p>
            <a:r>
              <a:rPr lang="en-US" b="1" dirty="0">
                <a:solidFill>
                  <a:srgbClr val="C00000"/>
                </a:solidFill>
              </a:rPr>
              <a:t>SVM</a:t>
            </a:r>
            <a:r>
              <a:rPr lang="en-US" dirty="0"/>
              <a:t> </a:t>
            </a:r>
            <a:r>
              <a:rPr lang="en-US" dirty="0" err="1"/>
              <a:t>AllReduce</a:t>
            </a:r>
            <a:r>
              <a:rPr lang="en-US" dirty="0"/>
              <a:t>, </a:t>
            </a:r>
            <a:r>
              <a:rPr lang="en-US" dirty="0" err="1"/>
              <a:t>AllGather</a:t>
            </a:r>
            <a:endParaRPr lang="en-US" dirty="0"/>
          </a:p>
          <a:p>
            <a:r>
              <a:rPr lang="en-US" b="1" dirty="0" err="1">
                <a:solidFill>
                  <a:srgbClr val="C00000"/>
                </a:solidFill>
              </a:rPr>
              <a:t>SubGraph</a:t>
            </a:r>
            <a:r>
              <a:rPr lang="en-US" b="1" dirty="0">
                <a:solidFill>
                  <a:srgbClr val="C00000"/>
                </a:solidFill>
              </a:rPr>
              <a:t> Mining</a:t>
            </a:r>
            <a:r>
              <a:rPr lang="en-US" b="1" dirty="0"/>
              <a:t> </a:t>
            </a:r>
            <a:r>
              <a:rPr lang="en-US" dirty="0" err="1"/>
              <a:t>AllGather</a:t>
            </a:r>
            <a:r>
              <a:rPr lang="en-US" dirty="0"/>
              <a:t>, </a:t>
            </a:r>
            <a:r>
              <a:rPr lang="en-US" dirty="0" err="1"/>
              <a:t>AllReduce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Latent Dirichlet Allocation </a:t>
            </a:r>
            <a:r>
              <a:rPr lang="en-US" dirty="0"/>
              <a:t>Rotate, </a:t>
            </a:r>
            <a:r>
              <a:rPr lang="en-US" dirty="0" err="1"/>
              <a:t>AllReduce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Matrix Factorization (SGD) </a:t>
            </a:r>
            <a:r>
              <a:rPr lang="en-US" dirty="0"/>
              <a:t>Rotate DAAL</a:t>
            </a:r>
          </a:p>
          <a:p>
            <a:r>
              <a:rPr lang="en-US" b="1" dirty="0">
                <a:solidFill>
                  <a:srgbClr val="C00000"/>
                </a:solidFill>
              </a:rPr>
              <a:t>Recommender System (ALS)</a:t>
            </a:r>
            <a:r>
              <a:rPr lang="en-US" b="1" dirty="0"/>
              <a:t> </a:t>
            </a:r>
            <a:r>
              <a:rPr lang="en-US" dirty="0"/>
              <a:t>Rotate DAAL</a:t>
            </a:r>
          </a:p>
          <a:p>
            <a:r>
              <a:rPr lang="en-US" b="1" dirty="0">
                <a:solidFill>
                  <a:srgbClr val="C00000"/>
                </a:solidFill>
              </a:rPr>
              <a:t>Singular Value Decomposition (SVD) </a:t>
            </a:r>
            <a:r>
              <a:rPr lang="en-US" dirty="0" err="1"/>
              <a:t>AllGather</a:t>
            </a:r>
            <a:r>
              <a:rPr lang="en-US" dirty="0"/>
              <a:t> DAAL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319C61D-4526-4ED9-BC00-4F7DC9780F01}"/>
              </a:ext>
            </a:extLst>
          </p:cNvPr>
          <p:cNvSpPr txBox="1">
            <a:spLocks/>
          </p:cNvSpPr>
          <p:nvPr/>
        </p:nvSpPr>
        <p:spPr>
          <a:xfrm>
            <a:off x="6040581" y="618948"/>
            <a:ext cx="6012873" cy="508912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91440" rIns="91440" bIns="9144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C00000"/>
                </a:solidFill>
              </a:rPr>
              <a:t>QR Decomposition (QR) </a:t>
            </a:r>
            <a:r>
              <a:rPr lang="en-US" sz="2200" dirty="0"/>
              <a:t>Reduce, Broadcast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Neural Network </a:t>
            </a:r>
            <a:r>
              <a:rPr lang="en-US" sz="2200" dirty="0" err="1"/>
              <a:t>AllReduce</a:t>
            </a:r>
            <a:r>
              <a:rPr lang="en-US" sz="2200" dirty="0"/>
              <a:t>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Covariance</a:t>
            </a:r>
            <a:r>
              <a:rPr lang="en-US" sz="2200" dirty="0"/>
              <a:t> </a:t>
            </a:r>
            <a:r>
              <a:rPr lang="en-US" sz="2200" dirty="0" err="1"/>
              <a:t>AllReduce</a:t>
            </a:r>
            <a:r>
              <a:rPr lang="en-US" sz="2200" dirty="0"/>
              <a:t>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Low Order Moments </a:t>
            </a:r>
            <a:r>
              <a:rPr lang="en-US" sz="2200" dirty="0"/>
              <a:t>Reduce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Naive Bayes </a:t>
            </a:r>
            <a:r>
              <a:rPr lang="en-US" sz="2200" dirty="0"/>
              <a:t>Reduce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Linear Regression </a:t>
            </a:r>
            <a:r>
              <a:rPr lang="en-US" sz="2200" dirty="0"/>
              <a:t>Reduce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Ridge Regression </a:t>
            </a:r>
            <a:r>
              <a:rPr lang="en-US" sz="2200" dirty="0"/>
              <a:t>Reduce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Multi-class Logistic Regression</a:t>
            </a:r>
            <a:r>
              <a:rPr lang="en-US" sz="2200" b="1" dirty="0"/>
              <a:t> </a:t>
            </a:r>
            <a:r>
              <a:rPr lang="en-US" sz="2200" dirty="0"/>
              <a:t>Regroup, Rotate, </a:t>
            </a:r>
            <a:r>
              <a:rPr lang="en-US" sz="2200" dirty="0" err="1"/>
              <a:t>AllGather</a:t>
            </a:r>
            <a:endParaRPr lang="en-US" sz="2200" dirty="0"/>
          </a:p>
          <a:p>
            <a:r>
              <a:rPr lang="en-US" sz="2200" b="1" dirty="0">
                <a:solidFill>
                  <a:srgbClr val="C00000"/>
                </a:solidFill>
              </a:rPr>
              <a:t>Random Forest </a:t>
            </a:r>
            <a:r>
              <a:rPr lang="en-US" sz="2200" dirty="0" err="1"/>
              <a:t>AllReduce</a:t>
            </a:r>
            <a:endParaRPr lang="en-US" sz="2200" dirty="0"/>
          </a:p>
          <a:p>
            <a:r>
              <a:rPr lang="en-US" sz="2200" b="1" dirty="0">
                <a:solidFill>
                  <a:srgbClr val="C00000"/>
                </a:solidFill>
              </a:rPr>
              <a:t>Principal Component Analysis (PCA) </a:t>
            </a:r>
            <a:r>
              <a:rPr lang="en-US" sz="2200" dirty="0" err="1"/>
              <a:t>AllReduce</a:t>
            </a:r>
            <a:r>
              <a:rPr lang="en-US" sz="2200" dirty="0"/>
              <a:t> DAAL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7DA116-4A13-40F1-91B6-25B08450DAD7}"/>
              </a:ext>
            </a:extLst>
          </p:cNvPr>
          <p:cNvSpPr txBox="1"/>
          <p:nvPr/>
        </p:nvSpPr>
        <p:spPr>
          <a:xfrm>
            <a:off x="0" y="5745129"/>
            <a:ext cx="12320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DAAL</a:t>
            </a:r>
            <a:r>
              <a:rPr lang="en-US" sz="2400" dirty="0"/>
              <a:t> implies integrated on node with Intel DAAL Optimized Data Analytics Library (Runs on KNL!)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8952D-D169-4C03-B044-0574CAA5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E65B-2818-4739-B781-219290E04F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6B106D-9F09-410E-BC53-1E10337D5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9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73" y="49620"/>
            <a:ext cx="11983453" cy="817646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latin typeface="+mn-lt"/>
              </a:rPr>
              <a:t>Twister2: “Next Generation Grid - Edge – HPC Cloud”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750178"/>
            <a:ext cx="12087726" cy="52064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Original 2010 </a:t>
            </a:r>
            <a:r>
              <a:rPr lang="en-US" b="1" dirty="0"/>
              <a:t>Twister</a:t>
            </a:r>
            <a:r>
              <a:rPr lang="en-US" dirty="0"/>
              <a:t> paper has 928 citations; it was a particular approach to </a:t>
            </a:r>
            <a:r>
              <a:rPr lang="en-US" dirty="0" err="1"/>
              <a:t>MapCollective</a:t>
            </a:r>
            <a:r>
              <a:rPr lang="en-US" dirty="0"/>
              <a:t> iterative processing for machine learning</a:t>
            </a:r>
          </a:p>
          <a:p>
            <a:r>
              <a:rPr lang="en-US" b="1" dirty="0"/>
              <a:t>Re-engineer </a:t>
            </a:r>
            <a:r>
              <a:rPr lang="en-US" dirty="0"/>
              <a:t>current Apache Big Data and HPC software systems as </a:t>
            </a:r>
            <a:r>
              <a:rPr lang="en-US" b="1" dirty="0"/>
              <a:t>a toolkit</a:t>
            </a:r>
          </a:p>
          <a:p>
            <a:r>
              <a:rPr lang="en-US" dirty="0"/>
              <a:t>Support a </a:t>
            </a:r>
            <a:r>
              <a:rPr lang="en-US" b="1" dirty="0" err="1"/>
              <a:t>serverless</a:t>
            </a:r>
            <a:r>
              <a:rPr lang="en-US" b="1" dirty="0"/>
              <a:t> (cloud-native) dataflow event-driven HPC-</a:t>
            </a:r>
            <a:r>
              <a:rPr lang="en-US" b="1" dirty="0" err="1"/>
              <a:t>FaaS</a:t>
            </a:r>
            <a:r>
              <a:rPr lang="en-US" b="1" dirty="0"/>
              <a:t> (microservice) </a:t>
            </a:r>
            <a:r>
              <a:rPr lang="en-US" dirty="0"/>
              <a:t>framework running across application and geographic domains. </a:t>
            </a:r>
          </a:p>
          <a:p>
            <a:pPr lvl="1"/>
            <a:r>
              <a:rPr lang="en-US" dirty="0"/>
              <a:t>Support all types of Data analysis from Parallel Machine Learning to Edge computing</a:t>
            </a:r>
          </a:p>
          <a:p>
            <a:r>
              <a:rPr lang="en-US" dirty="0"/>
              <a:t>Build on Cloud best practice but use HPC wherever possible to get high performance</a:t>
            </a:r>
          </a:p>
          <a:p>
            <a:r>
              <a:rPr lang="en-US" dirty="0"/>
              <a:t>Smoothly support current paradigms Hadoop, Spark, Flink, Heron, MPI, DARMA …</a:t>
            </a:r>
          </a:p>
          <a:p>
            <a:r>
              <a:rPr lang="en-US" dirty="0"/>
              <a:t>Use</a:t>
            </a:r>
            <a:r>
              <a:rPr lang="en-US" b="1" dirty="0"/>
              <a:t> interoperable </a:t>
            </a:r>
            <a:r>
              <a:rPr lang="en-US" dirty="0"/>
              <a:t>common abstractions but multiple</a:t>
            </a:r>
            <a:r>
              <a:rPr lang="en-US" b="1" dirty="0"/>
              <a:t> polymorphic </a:t>
            </a:r>
            <a:r>
              <a:rPr lang="en-US" dirty="0"/>
              <a:t>implementations.</a:t>
            </a:r>
          </a:p>
          <a:p>
            <a:pPr lvl="1"/>
            <a:r>
              <a:rPr lang="en-US" dirty="0"/>
              <a:t>i.e. do not require a single runtime</a:t>
            </a:r>
          </a:p>
          <a:p>
            <a:r>
              <a:rPr lang="en-US" dirty="0"/>
              <a:t>Focus on Runtime but this implies HPC-</a:t>
            </a:r>
            <a:r>
              <a:rPr lang="en-US" dirty="0" err="1"/>
              <a:t>FaaS</a:t>
            </a:r>
            <a:r>
              <a:rPr lang="en-US" dirty="0"/>
              <a:t> programming and execution model</a:t>
            </a:r>
          </a:p>
          <a:p>
            <a:r>
              <a:rPr lang="en-US" dirty="0"/>
              <a:t>This defines </a:t>
            </a:r>
            <a:r>
              <a:rPr lang="en-US" b="1" dirty="0"/>
              <a:t>a next generation Grid </a:t>
            </a:r>
            <a:r>
              <a:rPr lang="en-US" dirty="0"/>
              <a:t>based on data and edge devices – not computing as in old Grid</a:t>
            </a:r>
          </a:p>
          <a:p>
            <a:endParaRPr lang="en-US" dirty="0"/>
          </a:p>
          <a:p>
            <a:pPr lvl="1"/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3BF3D6-61CB-42BF-998F-84E8609A5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B53D79-CED0-4471-8136-E322B1F0E717}"/>
              </a:ext>
            </a:extLst>
          </p:cNvPr>
          <p:cNvSpPr/>
          <p:nvPr/>
        </p:nvSpPr>
        <p:spPr>
          <a:xfrm>
            <a:off x="2463445" y="5725827"/>
            <a:ext cx="8785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See long paper http://dsc.soic.indiana.edu/publications/Twister2.pdf</a:t>
            </a:r>
          </a:p>
        </p:txBody>
      </p:sp>
    </p:spTree>
    <p:extLst>
      <p:ext uri="{BB962C8B-B14F-4D97-AF65-F5344CB8AC3E}">
        <p14:creationId xmlns:p14="http://schemas.microsoft.com/office/powerpoint/2010/main" val="34092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18A47-2771-4441-8154-E1DF59A7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66" y="18255"/>
            <a:ext cx="10515600" cy="1020131"/>
          </a:xfrm>
        </p:spPr>
        <p:txBody>
          <a:bodyPr/>
          <a:lstStyle/>
          <a:p>
            <a:r>
              <a:rPr lang="en-US" dirty="0"/>
              <a:t>Components of Twister2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48885-6970-4C78-B959-334F2F1EA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8386"/>
            <a:ext cx="12192000" cy="4351338"/>
          </a:xfrm>
        </p:spPr>
        <p:txBody>
          <a:bodyPr>
            <a:normAutofit/>
          </a:bodyPr>
          <a:lstStyle/>
          <a:p>
            <a:pPr fontAlgn="t"/>
            <a:r>
              <a:rPr lang="en-US" dirty="0"/>
              <a:t>Dataflow coordination Points, Execution Semantics (plan map resources to execution unit), Parallel Computing Paradigm,(Dynamic/Static) Resource Allocation</a:t>
            </a:r>
          </a:p>
          <a:p>
            <a:pPr fontAlgn="t"/>
            <a:r>
              <a:rPr lang="en-US" dirty="0"/>
              <a:t>Task migration, Elasticity, Streaming and </a:t>
            </a:r>
            <a:r>
              <a:rPr lang="en-US" dirty="0" err="1"/>
              <a:t>FaaS</a:t>
            </a:r>
            <a:r>
              <a:rPr lang="en-US" dirty="0"/>
              <a:t> Events, Task Execution, Task Scheduling, Task Graph</a:t>
            </a:r>
          </a:p>
          <a:p>
            <a:pPr fontAlgn="ctr"/>
            <a:r>
              <a:rPr lang="en-US" dirty="0"/>
              <a:t>Messages, Dataflow Communication, BSP Communication, Map-Collective</a:t>
            </a:r>
          </a:p>
          <a:p>
            <a:pPr fontAlgn="t"/>
            <a:r>
              <a:rPr lang="en-US" dirty="0"/>
              <a:t>Static (Batch) Data access/store, Streaming Data, Distributed Data Set, Check Pointing</a:t>
            </a:r>
          </a:p>
          <a:p>
            <a:pPr fontAlgn="t"/>
            <a:r>
              <a:rPr lang="en-US" dirty="0"/>
              <a:t>Security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8DDC2-5F61-4739-99B9-A407DBA1B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4957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12951</TotalTime>
  <Words>943</Words>
  <Application>Microsoft Office PowerPoint</Application>
  <PresentationFormat>Widescreen</PresentationFormat>
  <Paragraphs>110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Times New Roman</vt:lpstr>
      <vt:lpstr>1_Office Theme</vt:lpstr>
      <vt:lpstr>Office Theme</vt:lpstr>
      <vt:lpstr>Acrobat Document</vt:lpstr>
      <vt:lpstr>Research in Digital Science Center</vt:lpstr>
      <vt:lpstr>Digital Science Center Research Activities</vt:lpstr>
      <vt:lpstr>Digital Science Center/ISE Infrastructure</vt:lpstr>
      <vt:lpstr>PowerPoint Presentation</vt:lpstr>
      <vt:lpstr>PowerPoint Presentation</vt:lpstr>
      <vt:lpstr>NSF 1443054: CIF21 DIBBs: Middleware and High Performance Analytics Libraries for Scalable Data Science</vt:lpstr>
      <vt:lpstr>Qiu/Fox Core SPIDAL Parallel HPC Library with Collective Used</vt:lpstr>
      <vt:lpstr>Twister2: “Next Generation Grid - Edge – HPC Cloud”</vt:lpstr>
      <vt:lpstr>Components of Twister2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Efficient Dataflow Frameworks for Big Data Applications: Integrating Parallel and Distributed Computing Runtimes</dc:title>
  <dc:creator>supun</dc:creator>
  <cp:lastModifiedBy>Geoffrey Fox</cp:lastModifiedBy>
  <cp:revision>214</cp:revision>
  <dcterms:created xsi:type="dcterms:W3CDTF">2017-06-12T19:54:34Z</dcterms:created>
  <dcterms:modified xsi:type="dcterms:W3CDTF">2018-01-19T02:51:10Z</dcterms:modified>
</cp:coreProperties>
</file>