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6"/>
    <p:sldMasterId id="2147483789" r:id="rId7"/>
  </p:sldMasterIdLst>
  <p:notesMasterIdLst>
    <p:notesMasterId r:id="rId93"/>
  </p:notesMasterIdLst>
  <p:sldIdLst>
    <p:sldId id="629" r:id="rId8"/>
    <p:sldId id="744" r:id="rId9"/>
    <p:sldId id="785" r:id="rId10"/>
    <p:sldId id="786" r:id="rId11"/>
    <p:sldId id="873" r:id="rId12"/>
    <p:sldId id="875" r:id="rId13"/>
    <p:sldId id="874" r:id="rId14"/>
    <p:sldId id="802" r:id="rId15"/>
    <p:sldId id="745" r:id="rId16"/>
    <p:sldId id="746" r:id="rId17"/>
    <p:sldId id="747" r:id="rId18"/>
    <p:sldId id="787" r:id="rId19"/>
    <p:sldId id="788" r:id="rId20"/>
    <p:sldId id="789" r:id="rId21"/>
    <p:sldId id="790" r:id="rId22"/>
    <p:sldId id="858" r:id="rId23"/>
    <p:sldId id="803" r:id="rId24"/>
    <p:sldId id="748" r:id="rId25"/>
    <p:sldId id="782" r:id="rId26"/>
    <p:sldId id="783" r:id="rId27"/>
    <p:sldId id="792" r:id="rId28"/>
    <p:sldId id="795" r:id="rId29"/>
    <p:sldId id="796" r:id="rId30"/>
    <p:sldId id="797" r:id="rId31"/>
    <p:sldId id="800" r:id="rId32"/>
    <p:sldId id="798" r:id="rId33"/>
    <p:sldId id="799" r:id="rId34"/>
    <p:sldId id="814" r:id="rId35"/>
    <p:sldId id="801" r:id="rId36"/>
    <p:sldId id="776" r:id="rId37"/>
    <p:sldId id="778" r:id="rId38"/>
    <p:sldId id="751" r:id="rId39"/>
    <p:sldId id="752" r:id="rId40"/>
    <p:sldId id="828" r:id="rId41"/>
    <p:sldId id="838" r:id="rId42"/>
    <p:sldId id="836" r:id="rId43"/>
    <p:sldId id="806" r:id="rId44"/>
    <p:sldId id="809" r:id="rId45"/>
    <p:sldId id="851" r:id="rId46"/>
    <p:sldId id="852" r:id="rId47"/>
    <p:sldId id="753" r:id="rId48"/>
    <p:sldId id="853" r:id="rId49"/>
    <p:sldId id="854" r:id="rId50"/>
    <p:sldId id="855" r:id="rId51"/>
    <p:sldId id="805" r:id="rId52"/>
    <p:sldId id="857" r:id="rId53"/>
    <p:sldId id="777" r:id="rId54"/>
    <p:sldId id="755" r:id="rId55"/>
    <p:sldId id="780" r:id="rId56"/>
    <p:sldId id="781" r:id="rId57"/>
    <p:sldId id="856" r:id="rId58"/>
    <p:sldId id="850" r:id="rId59"/>
    <p:sldId id="824" r:id="rId60"/>
    <p:sldId id="825" r:id="rId61"/>
    <p:sldId id="829" r:id="rId62"/>
    <p:sldId id="831" r:id="rId63"/>
    <p:sldId id="832" r:id="rId64"/>
    <p:sldId id="807" r:id="rId65"/>
    <p:sldId id="756" r:id="rId66"/>
    <p:sldId id="876" r:id="rId67"/>
    <p:sldId id="810" r:id="rId68"/>
    <p:sldId id="846" r:id="rId69"/>
    <p:sldId id="847" r:id="rId70"/>
    <p:sldId id="808" r:id="rId71"/>
    <p:sldId id="878" r:id="rId72"/>
    <p:sldId id="879" r:id="rId73"/>
    <p:sldId id="880" r:id="rId74"/>
    <p:sldId id="881" r:id="rId75"/>
    <p:sldId id="882" r:id="rId76"/>
    <p:sldId id="877" r:id="rId77"/>
    <p:sldId id="462" r:id="rId78"/>
    <p:sldId id="859" r:id="rId79"/>
    <p:sldId id="860" r:id="rId80"/>
    <p:sldId id="861" r:id="rId81"/>
    <p:sldId id="862" r:id="rId82"/>
    <p:sldId id="863" r:id="rId83"/>
    <p:sldId id="864" r:id="rId84"/>
    <p:sldId id="865" r:id="rId85"/>
    <p:sldId id="866" r:id="rId86"/>
    <p:sldId id="867" r:id="rId87"/>
    <p:sldId id="868" r:id="rId88"/>
    <p:sldId id="869" r:id="rId89"/>
    <p:sldId id="870" r:id="rId90"/>
    <p:sldId id="871" r:id="rId91"/>
    <p:sldId id="872" r:id="rId92"/>
  </p:sldIdLst>
  <p:sldSz cx="9144000" cy="6858000" type="screen4x3"/>
  <p:notesSz cx="6858000" cy="9144000"/>
  <p:custDataLst>
    <p:tags r:id="rId9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A46"/>
    <a:srgbClr val="BDE2A2"/>
    <a:srgbClr val="B4DE94"/>
    <a:srgbClr val="8FF24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78" autoAdjust="0"/>
    <p:restoredTop sz="96086" autoAdjust="0"/>
  </p:normalViewPr>
  <p:slideViewPr>
    <p:cSldViewPr snapToGrid="0" snapToObjects="1">
      <p:cViewPr varScale="1">
        <p:scale>
          <a:sx n="89" d="100"/>
          <a:sy n="89" d="100"/>
        </p:scale>
        <p:origin x="74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898"/>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theme" Target="theme/theme1.xml"/><Relationship Id="rId7" Type="http://schemas.openxmlformats.org/officeDocument/2006/relationships/slideMaster" Target="slideMasters/slideMaster2.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customXml" Target="../customXml/item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65241-AC66-48E2-B909-2525C6253DEC}" type="doc">
      <dgm:prSet loTypeId="urn:microsoft.com/office/officeart/2005/8/layout/hList1" loCatId="list" qsTypeId="urn:microsoft.com/office/officeart/2005/8/quickstyle/3d5" qsCatId="3D" csTypeId="urn:microsoft.com/office/officeart/2005/8/colors/colorful3" csCatId="colorful" phldr="1"/>
      <dgm:spPr/>
      <dgm:t>
        <a:bodyPr/>
        <a:lstStyle/>
        <a:p>
          <a:endParaRPr lang="en-US"/>
        </a:p>
      </dgm:t>
    </dgm:pt>
    <dgm:pt modelId="{7A36BA63-EE8C-44B2-8273-F85872BF627B}">
      <dgm:prSet phldrT="[Text]"/>
      <dgm:spPr>
        <a:xfrm>
          <a:off x="4523" y="1162426"/>
          <a:ext cx="2720202" cy="777600"/>
        </a:xfrm>
        <a:prstGeom prst="rect">
          <a:avLst/>
        </a:prstGeom>
        <a:solidFill>
          <a:srgbClr val="A5A5A5">
            <a:hueOff val="0"/>
            <a:satOff val="0"/>
            <a:lumOff val="0"/>
            <a:alphaOff val="0"/>
          </a:srgbClr>
        </a:solidFill>
        <a:ln w="6350" cap="flat" cmpd="sng" algn="ctr">
          <a:solidFill>
            <a:srgbClr val="A5A5A5">
              <a:hueOff val="0"/>
              <a:satOff val="0"/>
              <a:lumOff val="0"/>
              <a:alphaOff val="0"/>
            </a:srgbClr>
          </a:solidFill>
          <a:prstDash val="solid"/>
          <a:miter lim="800000"/>
        </a:ln>
        <a:effectLst/>
        <a:sp3d extrusionH="381000" contourW="38100" prstMaterial="matte">
          <a:contourClr>
            <a:sysClr val="window" lastClr="FFFFFF"/>
          </a:contourClr>
        </a:sp3d>
      </dgm:spPr>
      <dgm:t>
        <a:bodyPr/>
        <a:lstStyle/>
        <a:p>
          <a:r>
            <a:rPr lang="en-US" dirty="0">
              <a:solidFill>
                <a:sysClr val="window" lastClr="FFFFFF"/>
              </a:solidFill>
              <a:latin typeface="Helvetica"/>
              <a:ea typeface="+mn-ea"/>
              <a:cs typeface="+mn-cs"/>
            </a:rPr>
            <a:t>Overview</a:t>
          </a:r>
        </a:p>
      </dgm:t>
    </dgm:pt>
    <dgm:pt modelId="{4257EE8F-5037-4A9F-9536-4A81A982ED53}" type="parTrans" cxnId="{0E974A51-F0A5-4FCB-84B7-8D46EAE5C930}">
      <dgm:prSet/>
      <dgm:spPr/>
      <dgm:t>
        <a:bodyPr/>
        <a:lstStyle/>
        <a:p>
          <a:endParaRPr lang="en-US"/>
        </a:p>
      </dgm:t>
    </dgm:pt>
    <dgm:pt modelId="{9B8BB791-D2FD-41FE-9A06-DA0DC991C409}" type="sibTrans" cxnId="{0E974A51-F0A5-4FCB-84B7-8D46EAE5C930}">
      <dgm:prSet/>
      <dgm:spPr/>
      <dgm:t>
        <a:bodyPr/>
        <a:lstStyle/>
        <a:p>
          <a:endParaRPr lang="en-US"/>
        </a:p>
      </dgm:t>
    </dgm:pt>
    <dgm:pt modelId="{C72B4D36-161F-4565-B7EC-45FD499A1DAF}">
      <dgm:prSet phldrT="[Text]"/>
      <dgm:spPr>
        <a:xfrm>
          <a:off x="4523" y="1940026"/>
          <a:ext cx="2720202" cy="3428976"/>
        </a:xfrm>
        <a:prstGeom prst="rect">
          <a:avLst/>
        </a:prstGeom>
        <a:solidFill>
          <a:srgbClr val="A5A5A5">
            <a:tint val="40000"/>
            <a:alpha val="90000"/>
            <a:hueOff val="0"/>
            <a:satOff val="0"/>
            <a:lumOff val="0"/>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136 users</a:t>
          </a:r>
        </a:p>
      </dgm:t>
    </dgm:pt>
    <dgm:pt modelId="{2108DE1D-C768-4AE4-A60E-DDD1FBCF8698}" type="parTrans" cxnId="{BB1270C5-FE5E-41AE-BDD1-65D9390D50C5}">
      <dgm:prSet/>
      <dgm:spPr/>
      <dgm:t>
        <a:bodyPr/>
        <a:lstStyle/>
        <a:p>
          <a:endParaRPr lang="en-US"/>
        </a:p>
      </dgm:t>
    </dgm:pt>
    <dgm:pt modelId="{7E374517-522F-4D25-B9E8-D8F624A21846}" type="sibTrans" cxnId="{BB1270C5-FE5E-41AE-BDD1-65D9390D50C5}">
      <dgm:prSet/>
      <dgm:spPr/>
      <dgm:t>
        <a:bodyPr/>
        <a:lstStyle/>
        <a:p>
          <a:endParaRPr lang="en-US"/>
        </a:p>
      </dgm:t>
    </dgm:pt>
    <dgm:pt modelId="{B30B761B-B2A2-4DC6-A86C-5BE20BDFBD76}">
      <dgm:prSet phldrT="[Text]"/>
      <dgm:spPr>
        <a:xfrm>
          <a:off x="4523" y="1940026"/>
          <a:ext cx="2720202" cy="3428976"/>
        </a:xfrm>
        <a:prstGeom prst="rect">
          <a:avLst/>
        </a:prstGeom>
        <a:solidFill>
          <a:srgbClr val="A5A5A5">
            <a:tint val="40000"/>
            <a:alpha val="90000"/>
            <a:hueOff val="0"/>
            <a:satOff val="0"/>
            <a:lumOff val="0"/>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Technical Support</a:t>
          </a:r>
        </a:p>
      </dgm:t>
    </dgm:pt>
    <dgm:pt modelId="{C7F9EF84-BBCA-4BDF-A7B2-A233F186DBB9}" type="parTrans" cxnId="{61776F35-D6AC-4212-8BB5-3C8C298C1655}">
      <dgm:prSet/>
      <dgm:spPr/>
      <dgm:t>
        <a:bodyPr/>
        <a:lstStyle/>
        <a:p>
          <a:endParaRPr lang="en-US"/>
        </a:p>
      </dgm:t>
    </dgm:pt>
    <dgm:pt modelId="{D82FF567-F70A-40F4-97C9-C2C764DA6FB7}" type="sibTrans" cxnId="{61776F35-D6AC-4212-8BB5-3C8C298C1655}">
      <dgm:prSet/>
      <dgm:spPr/>
      <dgm:t>
        <a:bodyPr/>
        <a:lstStyle/>
        <a:p>
          <a:endParaRPr lang="en-US"/>
        </a:p>
      </dgm:t>
    </dgm:pt>
    <dgm:pt modelId="{01E747DD-59C9-4E5B-889B-1CB065CA0887}">
      <dgm:prSet phldrT="[Text]"/>
      <dgm:spPr>
        <a:xfrm>
          <a:off x="6206585" y="1162426"/>
          <a:ext cx="2720202" cy="777600"/>
        </a:xfrm>
        <a:prstGeom prst="rect">
          <a:avLst/>
        </a:prstGeom>
        <a:solidFill>
          <a:srgbClr val="A5A5A5">
            <a:hueOff val="1807066"/>
            <a:satOff val="66667"/>
            <a:lumOff val="-9804"/>
            <a:alphaOff val="0"/>
          </a:srgbClr>
        </a:solidFill>
        <a:ln w="6350" cap="flat" cmpd="sng" algn="ctr">
          <a:solidFill>
            <a:srgbClr val="A5A5A5">
              <a:hueOff val="1807066"/>
              <a:satOff val="66667"/>
              <a:lumOff val="-9804"/>
              <a:alphaOff val="0"/>
            </a:srgbClr>
          </a:solidFill>
          <a:prstDash val="solid"/>
          <a:miter lim="800000"/>
        </a:ln>
        <a:effectLst/>
        <a:sp3d extrusionH="381000" contourW="38100" prstMaterial="matte">
          <a:contourClr>
            <a:sysClr val="window" lastClr="FFFFFF"/>
          </a:contourClr>
        </a:sp3d>
      </dgm:spPr>
      <dgm:t>
        <a:bodyPr/>
        <a:lstStyle/>
        <a:p>
          <a:r>
            <a:rPr lang="en-US" dirty="0">
              <a:solidFill>
                <a:sysClr val="window" lastClr="FFFFFF"/>
              </a:solidFill>
              <a:latin typeface="Helvetica"/>
              <a:ea typeface="+mn-ea"/>
              <a:cs typeface="+mn-cs"/>
            </a:rPr>
            <a:t>Channels</a:t>
          </a:r>
        </a:p>
      </dgm:t>
    </dgm:pt>
    <dgm:pt modelId="{AA66CFB8-8F15-4729-ADEE-B3203C9F9719}" type="parTrans" cxnId="{7407F372-CF8E-488E-B5E3-D184917B5EF0}">
      <dgm:prSet/>
      <dgm:spPr/>
      <dgm:t>
        <a:bodyPr/>
        <a:lstStyle/>
        <a:p>
          <a:endParaRPr lang="en-US"/>
        </a:p>
      </dgm:t>
    </dgm:pt>
    <dgm:pt modelId="{711880F6-27C7-4CA5-A6B4-0F76A190E699}" type="sibTrans" cxnId="{7407F372-CF8E-488E-B5E3-D184917B5EF0}">
      <dgm:prSet/>
      <dgm:spPr/>
      <dgm:t>
        <a:bodyPr/>
        <a:lstStyle/>
        <a:p>
          <a:endParaRPr lang="en-US"/>
        </a:p>
      </dgm:t>
    </dgm:pt>
    <dgm:pt modelId="{B7BCA261-D330-4F84-A8A6-80966B6CD1F7}">
      <dgm:prSet phldrT="[Text]"/>
      <dgm:spPr>
        <a:xfrm>
          <a:off x="6206585" y="1940026"/>
          <a:ext cx="2720202" cy="3428976"/>
        </a:xfrm>
        <a:prstGeom prst="rect">
          <a:avLst/>
        </a:prstGeom>
        <a:solidFill>
          <a:srgbClr val="A5A5A5">
            <a:tint val="40000"/>
            <a:alpha val="90000"/>
            <a:hueOff val="1352761"/>
            <a:satOff val="66667"/>
            <a:lumOff val="1186"/>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Open</a:t>
          </a:r>
        </a:p>
      </dgm:t>
    </dgm:pt>
    <dgm:pt modelId="{EE75EEB7-E1D4-4161-9F5A-A6984A4FFB61}" type="parTrans" cxnId="{A1B677EF-7955-435C-8054-245B0CD00C84}">
      <dgm:prSet/>
      <dgm:spPr/>
      <dgm:t>
        <a:bodyPr/>
        <a:lstStyle/>
        <a:p>
          <a:endParaRPr lang="en-US"/>
        </a:p>
      </dgm:t>
    </dgm:pt>
    <dgm:pt modelId="{C0DF1A87-6009-47A2-8F41-6CD00D761B27}" type="sibTrans" cxnId="{A1B677EF-7955-435C-8054-245B0CD00C84}">
      <dgm:prSet/>
      <dgm:spPr/>
      <dgm:t>
        <a:bodyPr/>
        <a:lstStyle/>
        <a:p>
          <a:endParaRPr lang="en-US"/>
        </a:p>
      </dgm:t>
    </dgm:pt>
    <dgm:pt modelId="{61FDC321-6EBF-4C76-9999-5A513EFEC1B5}">
      <dgm:prSet phldrT="[Text]"/>
      <dgm:spPr>
        <a:xfrm>
          <a:off x="6206585" y="1940026"/>
          <a:ext cx="2720202" cy="3428976"/>
        </a:xfrm>
        <a:prstGeom prst="rect">
          <a:avLst/>
        </a:prstGeom>
        <a:solidFill>
          <a:srgbClr val="A5A5A5">
            <a:tint val="40000"/>
            <a:alpha val="90000"/>
            <a:hueOff val="1352761"/>
            <a:satOff val="66667"/>
            <a:lumOff val="1186"/>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Private</a:t>
          </a:r>
        </a:p>
      </dgm:t>
    </dgm:pt>
    <dgm:pt modelId="{07384C4C-9CAA-4679-8E44-95443C3637E6}" type="parTrans" cxnId="{438189CF-9CC0-4EFA-A781-0BBBE20A6B7B}">
      <dgm:prSet/>
      <dgm:spPr/>
      <dgm:t>
        <a:bodyPr/>
        <a:lstStyle/>
        <a:p>
          <a:endParaRPr lang="en-US"/>
        </a:p>
      </dgm:t>
    </dgm:pt>
    <dgm:pt modelId="{C0F8A116-0D7C-46BF-A511-BD3C07AB96EC}" type="sibTrans" cxnId="{438189CF-9CC0-4EFA-A781-0BBBE20A6B7B}">
      <dgm:prSet/>
      <dgm:spPr/>
      <dgm:t>
        <a:bodyPr/>
        <a:lstStyle/>
        <a:p>
          <a:endParaRPr lang="en-US"/>
        </a:p>
      </dgm:t>
    </dgm:pt>
    <dgm:pt modelId="{EC2ECF4E-E377-410A-AFCE-84EFA5D190C6}">
      <dgm:prSet phldrT="[Text]"/>
      <dgm:spPr>
        <a:xfrm>
          <a:off x="6206585" y="1940026"/>
          <a:ext cx="2720202" cy="3428976"/>
        </a:xfrm>
        <a:prstGeom prst="rect">
          <a:avLst/>
        </a:prstGeom>
        <a:solidFill>
          <a:srgbClr val="A5A5A5">
            <a:tint val="40000"/>
            <a:alpha val="90000"/>
            <a:hueOff val="1352761"/>
            <a:satOff val="66667"/>
            <a:lumOff val="1186"/>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Direct Messaging</a:t>
          </a:r>
        </a:p>
      </dgm:t>
    </dgm:pt>
    <dgm:pt modelId="{54F22E1F-A3E1-433B-A082-A52C4034EC30}" type="parTrans" cxnId="{AA10F28A-CF30-4483-9AE4-2415C2E13961}">
      <dgm:prSet/>
      <dgm:spPr/>
      <dgm:t>
        <a:bodyPr/>
        <a:lstStyle/>
        <a:p>
          <a:endParaRPr lang="en-US"/>
        </a:p>
      </dgm:t>
    </dgm:pt>
    <dgm:pt modelId="{9EA78045-9A69-4353-9F8B-DB17C223FD4C}" type="sibTrans" cxnId="{AA10F28A-CF30-4483-9AE4-2415C2E13961}">
      <dgm:prSet/>
      <dgm:spPr/>
      <dgm:t>
        <a:bodyPr/>
        <a:lstStyle/>
        <a:p>
          <a:endParaRPr lang="en-US"/>
        </a:p>
      </dgm:t>
    </dgm:pt>
    <dgm:pt modelId="{16DBFA74-6CC8-42F5-8FD3-49EB6F82AFFF}">
      <dgm:prSet/>
      <dgm:spPr>
        <a:xfrm>
          <a:off x="9307616" y="1162426"/>
          <a:ext cx="2720202" cy="777600"/>
        </a:xfrm>
        <a:prstGeom prst="rect">
          <a:avLst/>
        </a:prstGeom>
        <a:solidFill>
          <a:srgbClr val="A5A5A5">
            <a:hueOff val="2710599"/>
            <a:satOff val="100000"/>
            <a:lumOff val="-14706"/>
            <a:alphaOff val="0"/>
          </a:srgbClr>
        </a:solidFill>
        <a:ln w="6350" cap="flat" cmpd="sng" algn="ctr">
          <a:solidFill>
            <a:srgbClr val="A5A5A5">
              <a:hueOff val="2710599"/>
              <a:satOff val="100000"/>
              <a:lumOff val="-14706"/>
              <a:alphaOff val="0"/>
            </a:srgbClr>
          </a:solidFill>
          <a:prstDash val="solid"/>
          <a:miter lim="800000"/>
        </a:ln>
        <a:effectLst/>
        <a:sp3d extrusionH="381000" contourW="38100" prstMaterial="matte">
          <a:contourClr>
            <a:sysClr val="window" lastClr="FFFFFF"/>
          </a:contourClr>
        </a:sp3d>
      </dgm:spPr>
      <dgm:t>
        <a:bodyPr/>
        <a:lstStyle/>
        <a:p>
          <a:r>
            <a:rPr lang="en-US" dirty="0">
              <a:solidFill>
                <a:sysClr val="window" lastClr="FFFFFF"/>
              </a:solidFill>
              <a:latin typeface="Helvetica"/>
              <a:ea typeface="+mn-ea"/>
              <a:cs typeface="+mn-cs"/>
            </a:rPr>
            <a:t>Collaboration</a:t>
          </a:r>
        </a:p>
      </dgm:t>
    </dgm:pt>
    <dgm:pt modelId="{615915BD-90F3-4BA5-9DC2-125A018291A3}" type="parTrans" cxnId="{116F2310-28CB-408B-A79A-5DA620D3C77E}">
      <dgm:prSet/>
      <dgm:spPr/>
      <dgm:t>
        <a:bodyPr/>
        <a:lstStyle/>
        <a:p>
          <a:endParaRPr lang="en-US"/>
        </a:p>
      </dgm:t>
    </dgm:pt>
    <dgm:pt modelId="{8B65530B-6A18-4F8E-81A5-977EC848DF0A}" type="sibTrans" cxnId="{116F2310-28CB-408B-A79A-5DA620D3C77E}">
      <dgm:prSet/>
      <dgm:spPr/>
      <dgm:t>
        <a:bodyPr/>
        <a:lstStyle/>
        <a:p>
          <a:endParaRPr lang="en-US"/>
        </a:p>
      </dgm:t>
    </dgm:pt>
    <dgm:pt modelId="{85189533-4731-411E-AE2D-512BC0F45E1E}">
      <dgm:prSet/>
      <dgm:spPr>
        <a:xfrm>
          <a:off x="9307616" y="1940026"/>
          <a:ext cx="2720202" cy="3428976"/>
        </a:xfrm>
        <a:prstGeom prst="rect">
          <a:avLst/>
        </a:prstGeom>
        <a:solidFill>
          <a:srgbClr val="A5A5A5">
            <a:tint val="40000"/>
            <a:alpha val="90000"/>
            <a:hueOff val="2029141"/>
            <a:satOff val="100000"/>
            <a:lumOff val="1779"/>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Projects</a:t>
          </a:r>
        </a:p>
      </dgm:t>
    </dgm:pt>
    <dgm:pt modelId="{9DF1F2FE-163A-4972-A501-30D9D2465497}" type="parTrans" cxnId="{9CB8A693-553B-4A55-8C82-FCC2BFD5954D}">
      <dgm:prSet/>
      <dgm:spPr/>
      <dgm:t>
        <a:bodyPr/>
        <a:lstStyle/>
        <a:p>
          <a:endParaRPr lang="en-US"/>
        </a:p>
      </dgm:t>
    </dgm:pt>
    <dgm:pt modelId="{1D879EAE-94A2-41A6-946A-204631BE47FB}" type="sibTrans" cxnId="{9CB8A693-553B-4A55-8C82-FCC2BFD5954D}">
      <dgm:prSet/>
      <dgm:spPr/>
      <dgm:t>
        <a:bodyPr/>
        <a:lstStyle/>
        <a:p>
          <a:endParaRPr lang="en-US"/>
        </a:p>
      </dgm:t>
    </dgm:pt>
    <dgm:pt modelId="{79FC52B9-400F-4848-A066-434A8488A89C}">
      <dgm:prSet/>
      <dgm:spPr>
        <a:xfrm>
          <a:off x="9307616" y="1940026"/>
          <a:ext cx="2720202" cy="3428976"/>
        </a:xfrm>
        <a:prstGeom prst="rect">
          <a:avLst/>
        </a:prstGeom>
        <a:solidFill>
          <a:srgbClr val="A5A5A5">
            <a:tint val="40000"/>
            <a:alpha val="90000"/>
            <a:hueOff val="2029141"/>
            <a:satOff val="100000"/>
            <a:lumOff val="1779"/>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Assignments</a:t>
          </a:r>
        </a:p>
      </dgm:t>
    </dgm:pt>
    <dgm:pt modelId="{6F4A0746-B333-4600-932F-97D93CC82DEA}" type="parTrans" cxnId="{11A5C1A3-DFE1-454E-A682-437282E86399}">
      <dgm:prSet/>
      <dgm:spPr/>
      <dgm:t>
        <a:bodyPr/>
        <a:lstStyle/>
        <a:p>
          <a:endParaRPr lang="en-US"/>
        </a:p>
      </dgm:t>
    </dgm:pt>
    <dgm:pt modelId="{3DBC89F8-5C1F-488C-BE48-08B1A4B3DE38}" type="sibTrans" cxnId="{11A5C1A3-DFE1-454E-A682-437282E86399}">
      <dgm:prSet/>
      <dgm:spPr/>
      <dgm:t>
        <a:bodyPr/>
        <a:lstStyle/>
        <a:p>
          <a:endParaRPr lang="en-US"/>
        </a:p>
      </dgm:t>
    </dgm:pt>
    <dgm:pt modelId="{16B46DCE-392F-4B15-B551-1F90E5B28D27}">
      <dgm:prSet phldrT="[Text]"/>
      <dgm:spPr>
        <a:xfrm>
          <a:off x="4523" y="1940026"/>
          <a:ext cx="2720202" cy="3428976"/>
        </a:xfrm>
        <a:prstGeom prst="rect">
          <a:avLst/>
        </a:prstGeom>
        <a:solidFill>
          <a:srgbClr val="A5A5A5">
            <a:tint val="40000"/>
            <a:alpha val="90000"/>
            <a:hueOff val="0"/>
            <a:satOff val="0"/>
            <a:lumOff val="0"/>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Informal</a:t>
          </a:r>
        </a:p>
      </dgm:t>
    </dgm:pt>
    <dgm:pt modelId="{FAE87D0F-B8C5-4BDA-9B8D-EC5B7C9A95ED}" type="parTrans" cxnId="{5B92D9F1-A53A-4688-9C0D-2BD3691879A8}">
      <dgm:prSet/>
      <dgm:spPr/>
      <dgm:t>
        <a:bodyPr/>
        <a:lstStyle/>
        <a:p>
          <a:endParaRPr lang="en-US"/>
        </a:p>
      </dgm:t>
    </dgm:pt>
    <dgm:pt modelId="{3DF11986-ED4C-43AE-9D4E-D22548E8D368}" type="sibTrans" cxnId="{5B92D9F1-A53A-4688-9C0D-2BD3691879A8}">
      <dgm:prSet/>
      <dgm:spPr/>
      <dgm:t>
        <a:bodyPr/>
        <a:lstStyle/>
        <a:p>
          <a:endParaRPr lang="en-US"/>
        </a:p>
      </dgm:t>
    </dgm:pt>
    <dgm:pt modelId="{40812030-017A-43C8-8596-F534511A0423}">
      <dgm:prSet phldrT="[Text]"/>
      <dgm:spPr>
        <a:xfrm>
          <a:off x="4523" y="1940026"/>
          <a:ext cx="2720202" cy="3428976"/>
        </a:xfrm>
        <a:prstGeom prst="rect">
          <a:avLst/>
        </a:prstGeom>
        <a:solidFill>
          <a:srgbClr val="A5A5A5">
            <a:tint val="40000"/>
            <a:alpha val="90000"/>
            <a:hueOff val="0"/>
            <a:satOff val="0"/>
            <a:lumOff val="0"/>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Not graded</a:t>
          </a:r>
        </a:p>
      </dgm:t>
    </dgm:pt>
    <dgm:pt modelId="{CFB9785A-79DB-4C7A-8189-628825896727}" type="parTrans" cxnId="{FEAC7B1F-B718-4C92-A051-E01620F68462}">
      <dgm:prSet/>
      <dgm:spPr/>
      <dgm:t>
        <a:bodyPr/>
        <a:lstStyle/>
        <a:p>
          <a:endParaRPr lang="en-US"/>
        </a:p>
      </dgm:t>
    </dgm:pt>
    <dgm:pt modelId="{EF30B267-D868-459C-821E-B48BA2C1E4DF}" type="sibTrans" cxnId="{FEAC7B1F-B718-4C92-A051-E01620F68462}">
      <dgm:prSet/>
      <dgm:spPr/>
      <dgm:t>
        <a:bodyPr/>
        <a:lstStyle/>
        <a:p>
          <a:endParaRPr lang="en-US"/>
        </a:p>
      </dgm:t>
    </dgm:pt>
    <dgm:pt modelId="{395BF0AE-AD86-42A1-B9C6-717D724CF5E9}">
      <dgm:prSet/>
      <dgm:spPr>
        <a:xfrm>
          <a:off x="3105554" y="1162426"/>
          <a:ext cx="2720202" cy="777600"/>
        </a:xfrm>
        <a:prstGeom prst="rect">
          <a:avLst/>
        </a:prstGeom>
        <a:solidFill>
          <a:srgbClr val="A5A5A5">
            <a:hueOff val="903533"/>
            <a:satOff val="33333"/>
            <a:lumOff val="-4902"/>
            <a:alphaOff val="0"/>
          </a:srgbClr>
        </a:solidFill>
        <a:ln w="6350" cap="flat" cmpd="sng" algn="ctr">
          <a:solidFill>
            <a:srgbClr val="A5A5A5">
              <a:hueOff val="903533"/>
              <a:satOff val="33333"/>
              <a:lumOff val="-4902"/>
              <a:alphaOff val="0"/>
            </a:srgbClr>
          </a:solidFill>
          <a:prstDash val="solid"/>
          <a:miter lim="800000"/>
        </a:ln>
        <a:effectLst/>
        <a:sp3d extrusionH="381000" contourW="38100" prstMaterial="matte">
          <a:contourClr>
            <a:sysClr val="window" lastClr="FFFFFF"/>
          </a:contourClr>
        </a:sp3d>
      </dgm:spPr>
      <dgm:t>
        <a:bodyPr/>
        <a:lstStyle/>
        <a:p>
          <a:r>
            <a:rPr lang="en-US" dirty="0">
              <a:solidFill>
                <a:sysClr val="window" lastClr="FFFFFF"/>
              </a:solidFill>
              <a:latin typeface="Helvetica"/>
              <a:ea typeface="+mn-ea"/>
              <a:cs typeface="+mn-cs"/>
            </a:rPr>
            <a:t>Statistics*</a:t>
          </a:r>
        </a:p>
      </dgm:t>
    </dgm:pt>
    <dgm:pt modelId="{E9BA29D4-2073-4C86-89E7-224658AE4E89}" type="parTrans" cxnId="{A3CF36D2-F5B4-4698-A496-610DA1F0A1BC}">
      <dgm:prSet/>
      <dgm:spPr/>
      <dgm:t>
        <a:bodyPr/>
        <a:lstStyle/>
        <a:p>
          <a:endParaRPr lang="en-US"/>
        </a:p>
      </dgm:t>
    </dgm:pt>
    <dgm:pt modelId="{76AD0C7F-8BC3-44F8-A547-5B6DCE9E1483}" type="sibTrans" cxnId="{A3CF36D2-F5B4-4698-A496-610DA1F0A1BC}">
      <dgm:prSet/>
      <dgm:spPr/>
      <dgm:t>
        <a:bodyPr/>
        <a:lstStyle/>
        <a:p>
          <a:endParaRPr lang="en-US"/>
        </a:p>
      </dgm:t>
    </dgm:pt>
    <dgm:pt modelId="{3C27FF35-6313-4449-B9DC-D0C90078E9C9}">
      <dgm:prSet/>
      <dgm:spPr>
        <a:xfrm>
          <a:off x="3105554" y="1940026"/>
          <a:ext cx="2720202" cy="3428976"/>
        </a:xfrm>
        <a:prstGeom prst="rect">
          <a:avLst/>
        </a:prstGeom>
        <a:solidFill>
          <a:srgbClr val="A5A5A5">
            <a:tint val="40000"/>
            <a:alpha val="90000"/>
            <a:hueOff val="676380"/>
            <a:satOff val="33333"/>
            <a:lumOff val="593"/>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4K+ messages</a:t>
          </a:r>
        </a:p>
      </dgm:t>
    </dgm:pt>
    <dgm:pt modelId="{7636E7B2-284F-4292-BFC6-21693091F6B6}" type="parTrans" cxnId="{45B277FB-10CC-426E-A82D-A8ADE951E27A}">
      <dgm:prSet/>
      <dgm:spPr/>
      <dgm:t>
        <a:bodyPr/>
        <a:lstStyle/>
        <a:p>
          <a:endParaRPr lang="en-US"/>
        </a:p>
      </dgm:t>
    </dgm:pt>
    <dgm:pt modelId="{25FFA50B-CE8C-4DA2-AE28-6A8E5CCFDA40}" type="sibTrans" cxnId="{45B277FB-10CC-426E-A82D-A8ADE951E27A}">
      <dgm:prSet/>
      <dgm:spPr/>
      <dgm:t>
        <a:bodyPr/>
        <a:lstStyle/>
        <a:p>
          <a:endParaRPr lang="en-US"/>
        </a:p>
      </dgm:t>
    </dgm:pt>
    <dgm:pt modelId="{0D13A3E6-C18B-40CC-B4BE-0BCEB16B8824}">
      <dgm:prSet/>
      <dgm:spPr>
        <a:xfrm>
          <a:off x="3105554" y="1940026"/>
          <a:ext cx="2720202" cy="3428976"/>
        </a:xfrm>
        <a:prstGeom prst="rect">
          <a:avLst/>
        </a:prstGeom>
        <a:solidFill>
          <a:srgbClr val="A5A5A5">
            <a:tint val="40000"/>
            <a:alpha val="90000"/>
            <a:hueOff val="676380"/>
            <a:satOff val="33333"/>
            <a:lumOff val="593"/>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36% private channels</a:t>
          </a:r>
        </a:p>
      </dgm:t>
    </dgm:pt>
    <dgm:pt modelId="{7359B663-4EF9-47FE-92F5-2A06889E4442}" type="parTrans" cxnId="{4B7CD73E-C3A0-4C98-9F20-0015B213895B}">
      <dgm:prSet/>
      <dgm:spPr/>
      <dgm:t>
        <a:bodyPr/>
        <a:lstStyle/>
        <a:p>
          <a:endParaRPr lang="en-US"/>
        </a:p>
      </dgm:t>
    </dgm:pt>
    <dgm:pt modelId="{1E00DFA6-A797-4B6F-B287-7A1FD3293E6F}" type="sibTrans" cxnId="{4B7CD73E-C3A0-4C98-9F20-0015B213895B}">
      <dgm:prSet/>
      <dgm:spPr/>
      <dgm:t>
        <a:bodyPr/>
        <a:lstStyle/>
        <a:p>
          <a:endParaRPr lang="en-US"/>
        </a:p>
      </dgm:t>
    </dgm:pt>
    <dgm:pt modelId="{15851333-0AD5-4020-825A-110E93359A72}">
      <dgm:prSet/>
      <dgm:spPr>
        <a:xfrm>
          <a:off x="3105554" y="1940026"/>
          <a:ext cx="2720202" cy="3428976"/>
        </a:xfrm>
        <a:prstGeom prst="rect">
          <a:avLst/>
        </a:prstGeom>
        <a:solidFill>
          <a:srgbClr val="A5A5A5">
            <a:tint val="40000"/>
            <a:alpha val="90000"/>
            <a:hueOff val="676380"/>
            <a:satOff val="33333"/>
            <a:lumOff val="593"/>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25% public channels</a:t>
          </a:r>
        </a:p>
      </dgm:t>
    </dgm:pt>
    <dgm:pt modelId="{52775EB1-DFD3-459F-9033-76EA3B2A8BDA}" type="parTrans" cxnId="{55686856-E922-4EB7-AEFB-4B68A84F8B3E}">
      <dgm:prSet/>
      <dgm:spPr/>
      <dgm:t>
        <a:bodyPr/>
        <a:lstStyle/>
        <a:p>
          <a:endParaRPr lang="en-US"/>
        </a:p>
      </dgm:t>
    </dgm:pt>
    <dgm:pt modelId="{3A9CBEDB-95D4-461C-B867-08CA2290667E}" type="sibTrans" cxnId="{55686856-E922-4EB7-AEFB-4B68A84F8B3E}">
      <dgm:prSet/>
      <dgm:spPr/>
      <dgm:t>
        <a:bodyPr/>
        <a:lstStyle/>
        <a:p>
          <a:endParaRPr lang="en-US"/>
        </a:p>
      </dgm:t>
    </dgm:pt>
    <dgm:pt modelId="{6A1F9BF5-5EF5-4195-A0D5-08730A9BDD10}">
      <dgm:prSet/>
      <dgm:spPr>
        <a:xfrm>
          <a:off x="3105554" y="1940026"/>
          <a:ext cx="2720202" cy="3428976"/>
        </a:xfrm>
        <a:prstGeom prst="rect">
          <a:avLst/>
        </a:prstGeom>
        <a:solidFill>
          <a:srgbClr val="A5A5A5">
            <a:tint val="40000"/>
            <a:alpha val="90000"/>
            <a:hueOff val="676380"/>
            <a:satOff val="33333"/>
            <a:lumOff val="593"/>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39% Direct Messages</a:t>
          </a:r>
        </a:p>
      </dgm:t>
    </dgm:pt>
    <dgm:pt modelId="{8A50BE9D-19F8-4255-8616-08657D916DEC}" type="parTrans" cxnId="{738C1B5D-F1AE-43CB-92EF-B530E06A9367}">
      <dgm:prSet/>
      <dgm:spPr/>
      <dgm:t>
        <a:bodyPr/>
        <a:lstStyle/>
        <a:p>
          <a:endParaRPr lang="en-US"/>
        </a:p>
      </dgm:t>
    </dgm:pt>
    <dgm:pt modelId="{0758548A-488B-41E6-B7BC-FCE46F418034}" type="sibTrans" cxnId="{738C1B5D-F1AE-43CB-92EF-B530E06A9367}">
      <dgm:prSet/>
      <dgm:spPr/>
      <dgm:t>
        <a:bodyPr/>
        <a:lstStyle/>
        <a:p>
          <a:endParaRPr lang="en-US"/>
        </a:p>
      </dgm:t>
    </dgm:pt>
    <dgm:pt modelId="{289E6E47-6E05-4120-A67A-BB1403D60800}">
      <dgm:prSet/>
      <dgm:spPr>
        <a:xfrm>
          <a:off x="9307616" y="1940026"/>
          <a:ext cx="2720202" cy="3428976"/>
        </a:xfrm>
        <a:prstGeom prst="rect">
          <a:avLst/>
        </a:prstGeom>
        <a:solidFill>
          <a:srgbClr val="A5A5A5">
            <a:tint val="40000"/>
            <a:alpha val="90000"/>
            <a:hueOff val="2029141"/>
            <a:satOff val="100000"/>
            <a:lumOff val="1779"/>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Topics of Interest</a:t>
          </a:r>
        </a:p>
      </dgm:t>
    </dgm:pt>
    <dgm:pt modelId="{B986E757-B13D-4E69-8664-EF7017CAF6B6}" type="parTrans" cxnId="{038EFEA7-4A04-427C-A974-56885C94ABAE}">
      <dgm:prSet/>
      <dgm:spPr/>
      <dgm:t>
        <a:bodyPr/>
        <a:lstStyle/>
        <a:p>
          <a:endParaRPr lang="en-US"/>
        </a:p>
      </dgm:t>
    </dgm:pt>
    <dgm:pt modelId="{A77E5E0C-4177-4FD1-883C-3A2AB01B14EA}" type="sibTrans" cxnId="{038EFEA7-4A04-427C-A974-56885C94ABAE}">
      <dgm:prSet/>
      <dgm:spPr/>
      <dgm:t>
        <a:bodyPr/>
        <a:lstStyle/>
        <a:p>
          <a:endParaRPr lang="en-US"/>
        </a:p>
      </dgm:t>
    </dgm:pt>
    <dgm:pt modelId="{DDC9B209-0DE8-4655-9C1E-78F9C6EBC77B}">
      <dgm:prSet/>
      <dgm:spPr>
        <a:xfrm>
          <a:off x="9307616" y="1940026"/>
          <a:ext cx="2720202" cy="3428976"/>
        </a:xfrm>
        <a:prstGeom prst="rect">
          <a:avLst/>
        </a:prstGeom>
        <a:solidFill>
          <a:srgbClr val="A5A5A5">
            <a:tint val="40000"/>
            <a:alpha val="90000"/>
            <a:hueOff val="2029141"/>
            <a:satOff val="100000"/>
            <a:lumOff val="1779"/>
            <a:alphaOff val="0"/>
          </a:srgbClr>
        </a:solidFill>
        <a:ln>
          <a:noFill/>
        </a:ln>
        <a:effectLst/>
        <a:sp3d extrusionH="381000" contourW="38100" prstMaterial="matte">
          <a:contourClr>
            <a:sysClr val="window" lastClr="FFFFFF"/>
          </a:contourClr>
        </a:sp3d>
      </dgm:spPr>
      <dgm:t>
        <a:bodyPr/>
        <a:lstStyle/>
        <a:p>
          <a:r>
            <a:rPr lang="en-US" dirty="0">
              <a:solidFill>
                <a:sysClr val="windowText" lastClr="000000">
                  <a:hueOff val="0"/>
                  <a:satOff val="0"/>
                  <a:lumOff val="0"/>
                  <a:alphaOff val="0"/>
                </a:sysClr>
              </a:solidFill>
              <a:latin typeface="Helvetica"/>
              <a:ea typeface="+mn-ea"/>
              <a:cs typeface="+mn-cs"/>
            </a:rPr>
            <a:t>#introductions channel used to share expertise</a:t>
          </a:r>
        </a:p>
      </dgm:t>
    </dgm:pt>
    <dgm:pt modelId="{D077647A-00BC-480D-8F9D-6173CE7873B7}" type="parTrans" cxnId="{8F60B933-CB7E-495D-8C98-FEAAE9D4D5E7}">
      <dgm:prSet/>
      <dgm:spPr/>
      <dgm:t>
        <a:bodyPr/>
        <a:lstStyle/>
        <a:p>
          <a:endParaRPr lang="en-US"/>
        </a:p>
      </dgm:t>
    </dgm:pt>
    <dgm:pt modelId="{7388626B-5235-4014-8692-218481C6CEAC}" type="sibTrans" cxnId="{8F60B933-CB7E-495D-8C98-FEAAE9D4D5E7}">
      <dgm:prSet/>
      <dgm:spPr/>
      <dgm:t>
        <a:bodyPr/>
        <a:lstStyle/>
        <a:p>
          <a:endParaRPr lang="en-US"/>
        </a:p>
      </dgm:t>
    </dgm:pt>
    <dgm:pt modelId="{3B46680B-36E4-42F6-B7C9-4A02E0ACED77}" type="pres">
      <dgm:prSet presAssocID="{4C765241-AC66-48E2-B909-2525C6253DEC}" presName="Name0" presStyleCnt="0">
        <dgm:presLayoutVars>
          <dgm:dir/>
          <dgm:animLvl val="lvl"/>
          <dgm:resizeHandles val="exact"/>
        </dgm:presLayoutVars>
      </dgm:prSet>
      <dgm:spPr/>
    </dgm:pt>
    <dgm:pt modelId="{8D34CE10-A17C-4382-9E9B-020B1FA46D7C}" type="pres">
      <dgm:prSet presAssocID="{7A36BA63-EE8C-44B2-8273-F85872BF627B}" presName="composite" presStyleCnt="0"/>
      <dgm:spPr/>
    </dgm:pt>
    <dgm:pt modelId="{36F28CB4-AE54-4F37-80EE-454B04F44B49}" type="pres">
      <dgm:prSet presAssocID="{7A36BA63-EE8C-44B2-8273-F85872BF627B}" presName="parTx" presStyleLbl="alignNode1" presStyleIdx="0" presStyleCnt="4">
        <dgm:presLayoutVars>
          <dgm:chMax val="0"/>
          <dgm:chPref val="0"/>
          <dgm:bulletEnabled val="1"/>
        </dgm:presLayoutVars>
      </dgm:prSet>
      <dgm:spPr/>
    </dgm:pt>
    <dgm:pt modelId="{FE24484B-6AEF-49A0-998E-E81D4AB38CB5}" type="pres">
      <dgm:prSet presAssocID="{7A36BA63-EE8C-44B2-8273-F85872BF627B}" presName="desTx" presStyleLbl="alignAccFollowNode1" presStyleIdx="0" presStyleCnt="4">
        <dgm:presLayoutVars>
          <dgm:bulletEnabled val="1"/>
        </dgm:presLayoutVars>
      </dgm:prSet>
      <dgm:spPr/>
    </dgm:pt>
    <dgm:pt modelId="{A1604EB9-3707-4717-9FE3-BF6D33E92CB9}" type="pres">
      <dgm:prSet presAssocID="{9B8BB791-D2FD-41FE-9A06-DA0DC991C409}" presName="space" presStyleCnt="0"/>
      <dgm:spPr/>
    </dgm:pt>
    <dgm:pt modelId="{43B744A3-7E8B-45F9-B054-CA943B2547DE}" type="pres">
      <dgm:prSet presAssocID="{395BF0AE-AD86-42A1-B9C6-717D724CF5E9}" presName="composite" presStyleCnt="0"/>
      <dgm:spPr/>
    </dgm:pt>
    <dgm:pt modelId="{B1CDBCF9-8CF0-433E-80DB-08F7875F3B72}" type="pres">
      <dgm:prSet presAssocID="{395BF0AE-AD86-42A1-B9C6-717D724CF5E9}" presName="parTx" presStyleLbl="alignNode1" presStyleIdx="1" presStyleCnt="4" custLinFactNeighborX="-4472" custLinFactNeighborY="-1575">
        <dgm:presLayoutVars>
          <dgm:chMax val="0"/>
          <dgm:chPref val="0"/>
          <dgm:bulletEnabled val="1"/>
        </dgm:presLayoutVars>
      </dgm:prSet>
      <dgm:spPr/>
    </dgm:pt>
    <dgm:pt modelId="{32EFE8B5-BFCD-4293-8056-79D6D582A391}" type="pres">
      <dgm:prSet presAssocID="{395BF0AE-AD86-42A1-B9C6-717D724CF5E9}" presName="desTx" presStyleLbl="alignAccFollowNode1" presStyleIdx="1" presStyleCnt="4" custLinFactNeighborX="-4453">
        <dgm:presLayoutVars>
          <dgm:bulletEnabled val="1"/>
        </dgm:presLayoutVars>
      </dgm:prSet>
      <dgm:spPr/>
    </dgm:pt>
    <dgm:pt modelId="{9DD96CD3-B940-4F7E-AC02-43E7A7830F0B}" type="pres">
      <dgm:prSet presAssocID="{76AD0C7F-8BC3-44F8-A547-5B6DCE9E1483}" presName="space" presStyleCnt="0"/>
      <dgm:spPr/>
    </dgm:pt>
    <dgm:pt modelId="{0668137F-4957-4F9C-A6FD-0F8725E635BE}" type="pres">
      <dgm:prSet presAssocID="{01E747DD-59C9-4E5B-889B-1CB065CA0887}" presName="composite" presStyleCnt="0"/>
      <dgm:spPr/>
    </dgm:pt>
    <dgm:pt modelId="{BA3AFE5B-A207-4FB5-B4A0-1FB5F5AD4CF5}" type="pres">
      <dgm:prSet presAssocID="{01E747DD-59C9-4E5B-889B-1CB065CA0887}" presName="parTx" presStyleLbl="alignNode1" presStyleIdx="2" presStyleCnt="4">
        <dgm:presLayoutVars>
          <dgm:chMax val="0"/>
          <dgm:chPref val="0"/>
          <dgm:bulletEnabled val="1"/>
        </dgm:presLayoutVars>
      </dgm:prSet>
      <dgm:spPr/>
    </dgm:pt>
    <dgm:pt modelId="{D334DEA4-D795-4C76-85F6-5ED0879036EC}" type="pres">
      <dgm:prSet presAssocID="{01E747DD-59C9-4E5B-889B-1CB065CA0887}" presName="desTx" presStyleLbl="alignAccFollowNode1" presStyleIdx="2" presStyleCnt="4">
        <dgm:presLayoutVars>
          <dgm:bulletEnabled val="1"/>
        </dgm:presLayoutVars>
      </dgm:prSet>
      <dgm:spPr/>
    </dgm:pt>
    <dgm:pt modelId="{B6029C48-FDEE-42E2-AB7C-1E5592E4CA32}" type="pres">
      <dgm:prSet presAssocID="{711880F6-27C7-4CA5-A6B4-0F76A190E699}" presName="space" presStyleCnt="0"/>
      <dgm:spPr/>
    </dgm:pt>
    <dgm:pt modelId="{958D91A2-B4EE-49FD-B5F1-ABAA3F250333}" type="pres">
      <dgm:prSet presAssocID="{16DBFA74-6CC8-42F5-8FD3-49EB6F82AFFF}" presName="composite" presStyleCnt="0"/>
      <dgm:spPr/>
    </dgm:pt>
    <dgm:pt modelId="{4E96B952-0A02-44DE-8309-3409F6E22E3A}" type="pres">
      <dgm:prSet presAssocID="{16DBFA74-6CC8-42F5-8FD3-49EB6F82AFFF}" presName="parTx" presStyleLbl="alignNode1" presStyleIdx="3" presStyleCnt="4">
        <dgm:presLayoutVars>
          <dgm:chMax val="0"/>
          <dgm:chPref val="0"/>
          <dgm:bulletEnabled val="1"/>
        </dgm:presLayoutVars>
      </dgm:prSet>
      <dgm:spPr/>
    </dgm:pt>
    <dgm:pt modelId="{2D68C882-B002-4F16-9A44-63C093826E3F}" type="pres">
      <dgm:prSet presAssocID="{16DBFA74-6CC8-42F5-8FD3-49EB6F82AFFF}" presName="desTx" presStyleLbl="alignAccFollowNode1" presStyleIdx="3" presStyleCnt="4">
        <dgm:presLayoutVars>
          <dgm:bulletEnabled val="1"/>
        </dgm:presLayoutVars>
      </dgm:prSet>
      <dgm:spPr/>
    </dgm:pt>
  </dgm:ptLst>
  <dgm:cxnLst>
    <dgm:cxn modelId="{F894D2F8-72C0-4F4F-A6F7-9F1A7750D0C4}" type="presOf" srcId="{01E747DD-59C9-4E5B-889B-1CB065CA0887}" destId="{BA3AFE5B-A207-4FB5-B4A0-1FB5F5AD4CF5}" srcOrd="0" destOrd="0" presId="urn:microsoft.com/office/officeart/2005/8/layout/hList1"/>
    <dgm:cxn modelId="{4431A083-2615-411B-BE29-C19F9CAB39FC}" type="presOf" srcId="{40812030-017A-43C8-8596-F534511A0423}" destId="{FE24484B-6AEF-49A0-998E-E81D4AB38CB5}" srcOrd="0" destOrd="2" presId="urn:microsoft.com/office/officeart/2005/8/layout/hList1"/>
    <dgm:cxn modelId="{738C1B5D-F1AE-43CB-92EF-B530E06A9367}" srcId="{395BF0AE-AD86-42A1-B9C6-717D724CF5E9}" destId="{6A1F9BF5-5EF5-4195-A0D5-08730A9BDD10}" srcOrd="3" destOrd="0" parTransId="{8A50BE9D-19F8-4255-8616-08657D916DEC}" sibTransId="{0758548A-488B-41E6-B7BC-FCE46F418034}"/>
    <dgm:cxn modelId="{BCE2340C-F6BB-4EB8-BEAD-FC690AFD1142}" type="presOf" srcId="{7A36BA63-EE8C-44B2-8273-F85872BF627B}" destId="{36F28CB4-AE54-4F37-80EE-454B04F44B49}" srcOrd="0" destOrd="0" presId="urn:microsoft.com/office/officeart/2005/8/layout/hList1"/>
    <dgm:cxn modelId="{438189CF-9CC0-4EFA-A781-0BBBE20A6B7B}" srcId="{01E747DD-59C9-4E5B-889B-1CB065CA0887}" destId="{61FDC321-6EBF-4C76-9999-5A513EFEC1B5}" srcOrd="1" destOrd="0" parTransId="{07384C4C-9CAA-4679-8E44-95443C3637E6}" sibTransId="{C0F8A116-0D7C-46BF-A511-BD3C07AB96EC}"/>
    <dgm:cxn modelId="{2401CB5E-919B-43F6-B92B-7ACB7DD238D6}" type="presOf" srcId="{3C27FF35-6313-4449-B9DC-D0C90078E9C9}" destId="{32EFE8B5-BFCD-4293-8056-79D6D582A391}" srcOrd="0" destOrd="0" presId="urn:microsoft.com/office/officeart/2005/8/layout/hList1"/>
    <dgm:cxn modelId="{96BAC9C6-B440-4F75-A407-FC4524F01937}" type="presOf" srcId="{B7BCA261-D330-4F84-A8A6-80966B6CD1F7}" destId="{D334DEA4-D795-4C76-85F6-5ED0879036EC}" srcOrd="0" destOrd="0" presId="urn:microsoft.com/office/officeart/2005/8/layout/hList1"/>
    <dgm:cxn modelId="{53A16860-BE91-4094-A59E-1E9B0F86BCD5}" type="presOf" srcId="{C72B4D36-161F-4565-B7EC-45FD499A1DAF}" destId="{FE24484B-6AEF-49A0-998E-E81D4AB38CB5}" srcOrd="0" destOrd="0" presId="urn:microsoft.com/office/officeart/2005/8/layout/hList1"/>
    <dgm:cxn modelId="{5B92D9F1-A53A-4688-9C0D-2BD3691879A8}" srcId="{7A36BA63-EE8C-44B2-8273-F85872BF627B}" destId="{16B46DCE-392F-4B15-B551-1F90E5B28D27}" srcOrd="1" destOrd="0" parTransId="{FAE87D0F-B8C5-4BDA-9B8D-EC5B7C9A95ED}" sibTransId="{3DF11986-ED4C-43AE-9D4E-D22548E8D368}"/>
    <dgm:cxn modelId="{55686856-E922-4EB7-AEFB-4B68A84F8B3E}" srcId="{395BF0AE-AD86-42A1-B9C6-717D724CF5E9}" destId="{15851333-0AD5-4020-825A-110E93359A72}" srcOrd="2" destOrd="0" parTransId="{52775EB1-DFD3-459F-9033-76EA3B2A8BDA}" sibTransId="{3A9CBEDB-95D4-461C-B867-08CA2290667E}"/>
    <dgm:cxn modelId="{4CBEFB5C-E0A5-4316-8CC1-031FFDFB1517}" type="presOf" srcId="{6A1F9BF5-5EF5-4195-A0D5-08730A9BDD10}" destId="{32EFE8B5-BFCD-4293-8056-79D6D582A391}" srcOrd="0" destOrd="3" presId="urn:microsoft.com/office/officeart/2005/8/layout/hList1"/>
    <dgm:cxn modelId="{7407F372-CF8E-488E-B5E3-D184917B5EF0}" srcId="{4C765241-AC66-48E2-B909-2525C6253DEC}" destId="{01E747DD-59C9-4E5B-889B-1CB065CA0887}" srcOrd="2" destOrd="0" parTransId="{AA66CFB8-8F15-4729-ADEE-B3203C9F9719}" sibTransId="{711880F6-27C7-4CA5-A6B4-0F76A190E699}"/>
    <dgm:cxn modelId="{2F01FDFF-FB15-4FEA-862C-4F189B0FFB72}" type="presOf" srcId="{79FC52B9-400F-4848-A066-434A8488A89C}" destId="{2D68C882-B002-4F16-9A44-63C093826E3F}" srcOrd="0" destOrd="1" presId="urn:microsoft.com/office/officeart/2005/8/layout/hList1"/>
    <dgm:cxn modelId="{0E974A51-F0A5-4FCB-84B7-8D46EAE5C930}" srcId="{4C765241-AC66-48E2-B909-2525C6253DEC}" destId="{7A36BA63-EE8C-44B2-8273-F85872BF627B}" srcOrd="0" destOrd="0" parTransId="{4257EE8F-5037-4A9F-9536-4A81A982ED53}" sibTransId="{9B8BB791-D2FD-41FE-9A06-DA0DC991C409}"/>
    <dgm:cxn modelId="{A94BF70E-741A-41FA-910C-E08158B7BBA3}" type="presOf" srcId="{B30B761B-B2A2-4DC6-A86C-5BE20BDFBD76}" destId="{FE24484B-6AEF-49A0-998E-E81D4AB38CB5}" srcOrd="0" destOrd="3" presId="urn:microsoft.com/office/officeart/2005/8/layout/hList1"/>
    <dgm:cxn modelId="{8A224859-18B4-40BE-A05F-CFE9FE91DF61}" type="presOf" srcId="{289E6E47-6E05-4120-A67A-BB1403D60800}" destId="{2D68C882-B002-4F16-9A44-63C093826E3F}" srcOrd="0" destOrd="2" presId="urn:microsoft.com/office/officeart/2005/8/layout/hList1"/>
    <dgm:cxn modelId="{11A5C1A3-DFE1-454E-A682-437282E86399}" srcId="{16DBFA74-6CC8-42F5-8FD3-49EB6F82AFFF}" destId="{79FC52B9-400F-4848-A066-434A8488A89C}" srcOrd="1" destOrd="0" parTransId="{6F4A0746-B333-4600-932F-97D93CC82DEA}" sibTransId="{3DBC89F8-5C1F-488C-BE48-08B1A4B3DE38}"/>
    <dgm:cxn modelId="{8F60B933-CB7E-495D-8C98-FEAAE9D4D5E7}" srcId="{16DBFA74-6CC8-42F5-8FD3-49EB6F82AFFF}" destId="{DDC9B209-0DE8-4655-9C1E-78F9C6EBC77B}" srcOrd="3" destOrd="0" parTransId="{D077647A-00BC-480D-8F9D-6173CE7873B7}" sibTransId="{7388626B-5235-4014-8692-218481C6CEAC}"/>
    <dgm:cxn modelId="{BB1270C5-FE5E-41AE-BDD1-65D9390D50C5}" srcId="{7A36BA63-EE8C-44B2-8273-F85872BF627B}" destId="{C72B4D36-161F-4565-B7EC-45FD499A1DAF}" srcOrd="0" destOrd="0" parTransId="{2108DE1D-C768-4AE4-A60E-DDD1FBCF8698}" sibTransId="{7E374517-522F-4D25-B9E8-D8F624A21846}"/>
    <dgm:cxn modelId="{038EFEA7-4A04-427C-A974-56885C94ABAE}" srcId="{16DBFA74-6CC8-42F5-8FD3-49EB6F82AFFF}" destId="{289E6E47-6E05-4120-A67A-BB1403D60800}" srcOrd="2" destOrd="0" parTransId="{B986E757-B13D-4E69-8664-EF7017CAF6B6}" sibTransId="{A77E5E0C-4177-4FD1-883C-3A2AB01B14EA}"/>
    <dgm:cxn modelId="{63A12B57-E1F3-49AA-892E-740697E8553F}" type="presOf" srcId="{61FDC321-6EBF-4C76-9999-5A513EFEC1B5}" destId="{D334DEA4-D795-4C76-85F6-5ED0879036EC}" srcOrd="0" destOrd="1" presId="urn:microsoft.com/office/officeart/2005/8/layout/hList1"/>
    <dgm:cxn modelId="{A3CF36D2-F5B4-4698-A496-610DA1F0A1BC}" srcId="{4C765241-AC66-48E2-B909-2525C6253DEC}" destId="{395BF0AE-AD86-42A1-B9C6-717D724CF5E9}" srcOrd="1" destOrd="0" parTransId="{E9BA29D4-2073-4C86-89E7-224658AE4E89}" sibTransId="{76AD0C7F-8BC3-44F8-A547-5B6DCE9E1483}"/>
    <dgm:cxn modelId="{C37CD65C-F3D2-4E53-A07A-4FC166AEE5D2}" type="presOf" srcId="{DDC9B209-0DE8-4655-9C1E-78F9C6EBC77B}" destId="{2D68C882-B002-4F16-9A44-63C093826E3F}" srcOrd="0" destOrd="3" presId="urn:microsoft.com/office/officeart/2005/8/layout/hList1"/>
    <dgm:cxn modelId="{BF8C7B61-3D9F-46E4-8FB8-443A7D354D8C}" type="presOf" srcId="{16DBFA74-6CC8-42F5-8FD3-49EB6F82AFFF}" destId="{4E96B952-0A02-44DE-8309-3409F6E22E3A}" srcOrd="0" destOrd="0" presId="urn:microsoft.com/office/officeart/2005/8/layout/hList1"/>
    <dgm:cxn modelId="{EC0040F9-269C-46BB-BBFE-7CA63DFEB63B}" type="presOf" srcId="{0D13A3E6-C18B-40CC-B4BE-0BCEB16B8824}" destId="{32EFE8B5-BFCD-4293-8056-79D6D582A391}" srcOrd="0" destOrd="1" presId="urn:microsoft.com/office/officeart/2005/8/layout/hList1"/>
    <dgm:cxn modelId="{39691D04-1E3E-4703-B49A-612AD32FFF99}" type="presOf" srcId="{EC2ECF4E-E377-410A-AFCE-84EFA5D190C6}" destId="{D334DEA4-D795-4C76-85F6-5ED0879036EC}" srcOrd="0" destOrd="2" presId="urn:microsoft.com/office/officeart/2005/8/layout/hList1"/>
    <dgm:cxn modelId="{A1B677EF-7955-435C-8054-245B0CD00C84}" srcId="{01E747DD-59C9-4E5B-889B-1CB065CA0887}" destId="{B7BCA261-D330-4F84-A8A6-80966B6CD1F7}" srcOrd="0" destOrd="0" parTransId="{EE75EEB7-E1D4-4161-9F5A-A6984A4FFB61}" sibTransId="{C0DF1A87-6009-47A2-8F41-6CD00D761B27}"/>
    <dgm:cxn modelId="{4F416751-B620-4E47-9D27-36B18DBA727F}" type="presOf" srcId="{15851333-0AD5-4020-825A-110E93359A72}" destId="{32EFE8B5-BFCD-4293-8056-79D6D582A391}" srcOrd="0" destOrd="2" presId="urn:microsoft.com/office/officeart/2005/8/layout/hList1"/>
    <dgm:cxn modelId="{116F2310-28CB-408B-A79A-5DA620D3C77E}" srcId="{4C765241-AC66-48E2-B909-2525C6253DEC}" destId="{16DBFA74-6CC8-42F5-8FD3-49EB6F82AFFF}" srcOrd="3" destOrd="0" parTransId="{615915BD-90F3-4BA5-9DC2-125A018291A3}" sibTransId="{8B65530B-6A18-4F8E-81A5-977EC848DF0A}"/>
    <dgm:cxn modelId="{4B7CD73E-C3A0-4C98-9F20-0015B213895B}" srcId="{395BF0AE-AD86-42A1-B9C6-717D724CF5E9}" destId="{0D13A3E6-C18B-40CC-B4BE-0BCEB16B8824}" srcOrd="1" destOrd="0" parTransId="{7359B663-4EF9-47FE-92F5-2A06889E4442}" sibTransId="{1E00DFA6-A797-4B6F-B287-7A1FD3293E6F}"/>
    <dgm:cxn modelId="{2F6589D8-5422-4105-A57D-B39B46C23046}" type="presOf" srcId="{4C765241-AC66-48E2-B909-2525C6253DEC}" destId="{3B46680B-36E4-42F6-B7C9-4A02E0ACED77}" srcOrd="0" destOrd="0" presId="urn:microsoft.com/office/officeart/2005/8/layout/hList1"/>
    <dgm:cxn modelId="{4F560048-9E6D-477B-B913-640E5E0BD3C3}" type="presOf" srcId="{395BF0AE-AD86-42A1-B9C6-717D724CF5E9}" destId="{B1CDBCF9-8CF0-433E-80DB-08F7875F3B72}" srcOrd="0" destOrd="0" presId="urn:microsoft.com/office/officeart/2005/8/layout/hList1"/>
    <dgm:cxn modelId="{25AA2F6A-647B-458A-8F9A-6E8286EA636A}" type="presOf" srcId="{85189533-4731-411E-AE2D-512BC0F45E1E}" destId="{2D68C882-B002-4F16-9A44-63C093826E3F}" srcOrd="0" destOrd="0" presId="urn:microsoft.com/office/officeart/2005/8/layout/hList1"/>
    <dgm:cxn modelId="{AA10F28A-CF30-4483-9AE4-2415C2E13961}" srcId="{01E747DD-59C9-4E5B-889B-1CB065CA0887}" destId="{EC2ECF4E-E377-410A-AFCE-84EFA5D190C6}" srcOrd="2" destOrd="0" parTransId="{54F22E1F-A3E1-433B-A082-A52C4034EC30}" sibTransId="{9EA78045-9A69-4353-9F8B-DB17C223FD4C}"/>
    <dgm:cxn modelId="{FEAC7B1F-B718-4C92-A051-E01620F68462}" srcId="{7A36BA63-EE8C-44B2-8273-F85872BF627B}" destId="{40812030-017A-43C8-8596-F534511A0423}" srcOrd="2" destOrd="0" parTransId="{CFB9785A-79DB-4C7A-8189-628825896727}" sibTransId="{EF30B267-D868-459C-821E-B48BA2C1E4DF}"/>
    <dgm:cxn modelId="{E1D623C6-6B57-442C-9597-82D791188B1B}" type="presOf" srcId="{16B46DCE-392F-4B15-B551-1F90E5B28D27}" destId="{FE24484B-6AEF-49A0-998E-E81D4AB38CB5}" srcOrd="0" destOrd="1" presId="urn:microsoft.com/office/officeart/2005/8/layout/hList1"/>
    <dgm:cxn modelId="{9CB8A693-553B-4A55-8C82-FCC2BFD5954D}" srcId="{16DBFA74-6CC8-42F5-8FD3-49EB6F82AFFF}" destId="{85189533-4731-411E-AE2D-512BC0F45E1E}" srcOrd="0" destOrd="0" parTransId="{9DF1F2FE-163A-4972-A501-30D9D2465497}" sibTransId="{1D879EAE-94A2-41A6-946A-204631BE47FB}"/>
    <dgm:cxn modelId="{45B277FB-10CC-426E-A82D-A8ADE951E27A}" srcId="{395BF0AE-AD86-42A1-B9C6-717D724CF5E9}" destId="{3C27FF35-6313-4449-B9DC-D0C90078E9C9}" srcOrd="0" destOrd="0" parTransId="{7636E7B2-284F-4292-BFC6-21693091F6B6}" sibTransId="{25FFA50B-CE8C-4DA2-AE28-6A8E5CCFDA40}"/>
    <dgm:cxn modelId="{61776F35-D6AC-4212-8BB5-3C8C298C1655}" srcId="{7A36BA63-EE8C-44B2-8273-F85872BF627B}" destId="{B30B761B-B2A2-4DC6-A86C-5BE20BDFBD76}" srcOrd="3" destOrd="0" parTransId="{C7F9EF84-BBCA-4BDF-A7B2-A233F186DBB9}" sibTransId="{D82FF567-F70A-40F4-97C9-C2C764DA6FB7}"/>
    <dgm:cxn modelId="{6237C91D-AAB8-40CD-8CEC-88127EF63A73}" type="presParOf" srcId="{3B46680B-36E4-42F6-B7C9-4A02E0ACED77}" destId="{8D34CE10-A17C-4382-9E9B-020B1FA46D7C}" srcOrd="0" destOrd="0" presId="urn:microsoft.com/office/officeart/2005/8/layout/hList1"/>
    <dgm:cxn modelId="{0DA3A9D5-C3B2-490A-B923-0690EC39C148}" type="presParOf" srcId="{8D34CE10-A17C-4382-9E9B-020B1FA46D7C}" destId="{36F28CB4-AE54-4F37-80EE-454B04F44B49}" srcOrd="0" destOrd="0" presId="urn:microsoft.com/office/officeart/2005/8/layout/hList1"/>
    <dgm:cxn modelId="{EA6F504A-7D5D-4ED3-9953-FC5C68B30B7C}" type="presParOf" srcId="{8D34CE10-A17C-4382-9E9B-020B1FA46D7C}" destId="{FE24484B-6AEF-49A0-998E-E81D4AB38CB5}" srcOrd="1" destOrd="0" presId="urn:microsoft.com/office/officeart/2005/8/layout/hList1"/>
    <dgm:cxn modelId="{A0F53A3C-03EC-4B49-ACE4-BA6C1B8359B2}" type="presParOf" srcId="{3B46680B-36E4-42F6-B7C9-4A02E0ACED77}" destId="{A1604EB9-3707-4717-9FE3-BF6D33E92CB9}" srcOrd="1" destOrd="0" presId="urn:microsoft.com/office/officeart/2005/8/layout/hList1"/>
    <dgm:cxn modelId="{3513234C-4E8C-4D28-8B6A-41FC8ECE6DD9}" type="presParOf" srcId="{3B46680B-36E4-42F6-B7C9-4A02E0ACED77}" destId="{43B744A3-7E8B-45F9-B054-CA943B2547DE}" srcOrd="2" destOrd="0" presId="urn:microsoft.com/office/officeart/2005/8/layout/hList1"/>
    <dgm:cxn modelId="{C0E82266-94D5-45EA-A33F-A1D2F97D70CB}" type="presParOf" srcId="{43B744A3-7E8B-45F9-B054-CA943B2547DE}" destId="{B1CDBCF9-8CF0-433E-80DB-08F7875F3B72}" srcOrd="0" destOrd="0" presId="urn:microsoft.com/office/officeart/2005/8/layout/hList1"/>
    <dgm:cxn modelId="{9717AA2D-3AC8-4E23-B624-C8686692F58D}" type="presParOf" srcId="{43B744A3-7E8B-45F9-B054-CA943B2547DE}" destId="{32EFE8B5-BFCD-4293-8056-79D6D582A391}" srcOrd="1" destOrd="0" presId="urn:microsoft.com/office/officeart/2005/8/layout/hList1"/>
    <dgm:cxn modelId="{2E9C046F-6447-482C-8C62-159E9B2726E7}" type="presParOf" srcId="{3B46680B-36E4-42F6-B7C9-4A02E0ACED77}" destId="{9DD96CD3-B940-4F7E-AC02-43E7A7830F0B}" srcOrd="3" destOrd="0" presId="urn:microsoft.com/office/officeart/2005/8/layout/hList1"/>
    <dgm:cxn modelId="{8C74A449-BB09-4B61-A735-DAE508BCD3B7}" type="presParOf" srcId="{3B46680B-36E4-42F6-B7C9-4A02E0ACED77}" destId="{0668137F-4957-4F9C-A6FD-0F8725E635BE}" srcOrd="4" destOrd="0" presId="urn:microsoft.com/office/officeart/2005/8/layout/hList1"/>
    <dgm:cxn modelId="{B6A63CE5-2F51-4549-99F9-1A0EB5BD890F}" type="presParOf" srcId="{0668137F-4957-4F9C-A6FD-0F8725E635BE}" destId="{BA3AFE5B-A207-4FB5-B4A0-1FB5F5AD4CF5}" srcOrd="0" destOrd="0" presId="urn:microsoft.com/office/officeart/2005/8/layout/hList1"/>
    <dgm:cxn modelId="{4FCF372D-8BF1-4EC4-AAA6-6F65458DCF42}" type="presParOf" srcId="{0668137F-4957-4F9C-A6FD-0F8725E635BE}" destId="{D334DEA4-D795-4C76-85F6-5ED0879036EC}" srcOrd="1" destOrd="0" presId="urn:microsoft.com/office/officeart/2005/8/layout/hList1"/>
    <dgm:cxn modelId="{552DF748-D013-4FB4-8B85-FA63DDF463A3}" type="presParOf" srcId="{3B46680B-36E4-42F6-B7C9-4A02E0ACED77}" destId="{B6029C48-FDEE-42E2-AB7C-1E5592E4CA32}" srcOrd="5" destOrd="0" presId="urn:microsoft.com/office/officeart/2005/8/layout/hList1"/>
    <dgm:cxn modelId="{856F3555-CC1B-4670-B860-E98A716B952A}" type="presParOf" srcId="{3B46680B-36E4-42F6-B7C9-4A02E0ACED77}" destId="{958D91A2-B4EE-49FD-B5F1-ABAA3F250333}" srcOrd="6" destOrd="0" presId="urn:microsoft.com/office/officeart/2005/8/layout/hList1"/>
    <dgm:cxn modelId="{C0618A12-9F67-4819-865C-311182F7E92B}" type="presParOf" srcId="{958D91A2-B4EE-49FD-B5F1-ABAA3F250333}" destId="{4E96B952-0A02-44DE-8309-3409F6E22E3A}" srcOrd="0" destOrd="0" presId="urn:microsoft.com/office/officeart/2005/8/layout/hList1"/>
    <dgm:cxn modelId="{F0BEEF89-37D4-47C8-84EE-3BC24B7264B2}" type="presParOf" srcId="{958D91A2-B4EE-49FD-B5F1-ABAA3F250333}" destId="{2D68C882-B002-4F16-9A44-63C093826E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754F74-C0A2-42C9-B888-40E1C4F7E2C0}"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n-US"/>
        </a:p>
      </dgm:t>
    </dgm:pt>
    <dgm:pt modelId="{2C997B58-E278-4872-B1AD-F23B7256815F}">
      <dgm:prSet phldrT="[Text]" custT="1"/>
      <dgm:spPr/>
      <dgm:t>
        <a:bodyPr/>
        <a:lstStyle/>
        <a:p>
          <a:r>
            <a:rPr lang="en-US" sz="1800" b="0" dirty="0"/>
            <a:t>Slack</a:t>
          </a:r>
        </a:p>
      </dgm:t>
    </dgm:pt>
    <dgm:pt modelId="{D32BF009-1872-4AF6-9880-E7FFFBB3D27B}" type="parTrans" cxnId="{38C63432-ADA4-4DD3-A9B3-C8782608073B}">
      <dgm:prSet/>
      <dgm:spPr/>
      <dgm:t>
        <a:bodyPr/>
        <a:lstStyle/>
        <a:p>
          <a:endParaRPr lang="en-US" b="0"/>
        </a:p>
      </dgm:t>
    </dgm:pt>
    <dgm:pt modelId="{92CE7AC0-EC0B-4933-8833-B1DB6F800B73}" type="sibTrans" cxnId="{38C63432-ADA4-4DD3-A9B3-C8782608073B}">
      <dgm:prSet/>
      <dgm:spPr/>
      <dgm:t>
        <a:bodyPr/>
        <a:lstStyle/>
        <a:p>
          <a:endParaRPr lang="en-US" b="0"/>
        </a:p>
      </dgm:t>
    </dgm:pt>
    <dgm:pt modelId="{3F8A7402-1055-4CDA-8D42-0AE9D125F358}">
      <dgm:prSet phldrT="[Text]" custT="1"/>
      <dgm:spPr/>
      <dgm:t>
        <a:bodyPr/>
        <a:lstStyle/>
        <a:p>
          <a:r>
            <a:rPr lang="en-US" sz="1600" b="0" dirty="0"/>
            <a:t>Direct Messaging with Public &amp; Private Channels</a:t>
          </a:r>
        </a:p>
      </dgm:t>
    </dgm:pt>
    <dgm:pt modelId="{563F76CF-E4DB-438F-AE72-55E7214ACD50}" type="parTrans" cxnId="{116F5DBB-FACE-419F-AA10-2D5C64EC1A9D}">
      <dgm:prSet/>
      <dgm:spPr/>
      <dgm:t>
        <a:bodyPr/>
        <a:lstStyle/>
        <a:p>
          <a:endParaRPr lang="en-US" b="0"/>
        </a:p>
      </dgm:t>
    </dgm:pt>
    <dgm:pt modelId="{E0989315-CE78-4D6D-9016-985C6C7D0777}" type="sibTrans" cxnId="{116F5DBB-FACE-419F-AA10-2D5C64EC1A9D}">
      <dgm:prSet/>
      <dgm:spPr/>
      <dgm:t>
        <a:bodyPr/>
        <a:lstStyle/>
        <a:p>
          <a:endParaRPr lang="en-US" b="0"/>
        </a:p>
      </dgm:t>
    </dgm:pt>
    <dgm:pt modelId="{927CA244-A117-4268-859A-AF3809C11238}">
      <dgm:prSet phldrT="[Text]"/>
      <dgm:spPr/>
      <dgm:t>
        <a:bodyPr/>
        <a:lstStyle/>
        <a:p>
          <a:r>
            <a:rPr lang="en-US" b="0" dirty="0"/>
            <a:t>Canvas</a:t>
          </a:r>
        </a:p>
      </dgm:t>
    </dgm:pt>
    <dgm:pt modelId="{FB0B273E-4F94-41A4-94BA-AFD23A21EE09}" type="parTrans" cxnId="{A26F557D-D516-422A-A6A0-1A4039364AE5}">
      <dgm:prSet/>
      <dgm:spPr/>
      <dgm:t>
        <a:bodyPr/>
        <a:lstStyle/>
        <a:p>
          <a:endParaRPr lang="en-US" b="0"/>
        </a:p>
      </dgm:t>
    </dgm:pt>
    <dgm:pt modelId="{A818B9BB-2F51-435F-92AC-5B6C23DCE654}" type="sibTrans" cxnId="{A26F557D-D516-422A-A6A0-1A4039364AE5}">
      <dgm:prSet/>
      <dgm:spPr/>
      <dgm:t>
        <a:bodyPr/>
        <a:lstStyle/>
        <a:p>
          <a:endParaRPr lang="en-US" b="0"/>
        </a:p>
      </dgm:t>
    </dgm:pt>
    <dgm:pt modelId="{DC0FEB93-A1CC-4901-BAAF-79D89D958BEA}">
      <dgm:prSet phldrT="[Text]"/>
      <dgm:spPr/>
      <dgm:t>
        <a:bodyPr/>
        <a:lstStyle/>
        <a:p>
          <a:r>
            <a:rPr lang="en-US" b="0" dirty="0"/>
            <a:t>Open Discussions</a:t>
          </a:r>
        </a:p>
      </dgm:t>
    </dgm:pt>
    <dgm:pt modelId="{E89B8BD9-3A18-4AF1-87C2-58345D310DFC}" type="parTrans" cxnId="{556F1BC2-5311-499F-8DC9-158E4CFBE0FD}">
      <dgm:prSet/>
      <dgm:spPr/>
      <dgm:t>
        <a:bodyPr/>
        <a:lstStyle/>
        <a:p>
          <a:endParaRPr lang="en-US" b="0"/>
        </a:p>
      </dgm:t>
    </dgm:pt>
    <dgm:pt modelId="{D191F659-E42F-40A6-80DC-B6DBC4F4EA44}" type="sibTrans" cxnId="{556F1BC2-5311-499F-8DC9-158E4CFBE0FD}">
      <dgm:prSet/>
      <dgm:spPr/>
      <dgm:t>
        <a:bodyPr/>
        <a:lstStyle/>
        <a:p>
          <a:endParaRPr lang="en-US" b="0"/>
        </a:p>
      </dgm:t>
    </dgm:pt>
    <dgm:pt modelId="{0918A6C4-8EB1-466A-B778-968625F973D5}">
      <dgm:prSet phldrT="[Text]"/>
      <dgm:spPr/>
      <dgm:t>
        <a:bodyPr/>
        <a:lstStyle/>
        <a:p>
          <a:r>
            <a:rPr lang="en-US" b="0" dirty="0"/>
            <a:t>Group or Individual Email to students</a:t>
          </a:r>
        </a:p>
      </dgm:t>
    </dgm:pt>
    <dgm:pt modelId="{4D6CB548-4C0B-44A1-9019-4F3B0182F2DF}" type="parTrans" cxnId="{DFA12160-4C74-40D9-A8AF-B869F8C7A03B}">
      <dgm:prSet/>
      <dgm:spPr/>
      <dgm:t>
        <a:bodyPr/>
        <a:lstStyle/>
        <a:p>
          <a:endParaRPr lang="en-US" b="0"/>
        </a:p>
      </dgm:t>
    </dgm:pt>
    <dgm:pt modelId="{1974F3E3-C1D3-4458-ACD0-C8FC1D058D96}" type="sibTrans" cxnId="{DFA12160-4C74-40D9-A8AF-B869F8C7A03B}">
      <dgm:prSet/>
      <dgm:spPr/>
      <dgm:t>
        <a:bodyPr/>
        <a:lstStyle/>
        <a:p>
          <a:endParaRPr lang="en-US" b="0"/>
        </a:p>
      </dgm:t>
    </dgm:pt>
    <dgm:pt modelId="{1108C5A3-EECB-4CE9-81EA-6BF8E682A6E7}">
      <dgm:prSet phldrT="[Text]"/>
      <dgm:spPr/>
      <dgm:t>
        <a:bodyPr/>
        <a:lstStyle/>
        <a:p>
          <a:r>
            <a:rPr lang="en-US" b="0" dirty="0"/>
            <a:t>Open </a:t>
          </a:r>
          <a:r>
            <a:rPr lang="en-US" b="0" dirty="0" err="1"/>
            <a:t>Edx</a:t>
          </a:r>
          <a:r>
            <a:rPr lang="en-US" b="0" dirty="0"/>
            <a:t> Discussions</a:t>
          </a:r>
        </a:p>
      </dgm:t>
    </dgm:pt>
    <dgm:pt modelId="{82F57CB0-ACDE-44F9-B309-FE1730C20342}" type="parTrans" cxnId="{FB1C98BB-34ED-4973-B0DF-34138DB05CFB}">
      <dgm:prSet/>
      <dgm:spPr/>
      <dgm:t>
        <a:bodyPr/>
        <a:lstStyle/>
        <a:p>
          <a:endParaRPr lang="en-US" b="0"/>
        </a:p>
      </dgm:t>
    </dgm:pt>
    <dgm:pt modelId="{B1CED872-B91A-4C57-934B-CFB95E7B9C6A}" type="sibTrans" cxnId="{FB1C98BB-34ED-4973-B0DF-34138DB05CFB}">
      <dgm:prSet/>
      <dgm:spPr/>
      <dgm:t>
        <a:bodyPr/>
        <a:lstStyle/>
        <a:p>
          <a:endParaRPr lang="en-US" b="0"/>
        </a:p>
      </dgm:t>
    </dgm:pt>
    <dgm:pt modelId="{6811E176-6807-487A-8D52-EC9C5DBB1F23}">
      <dgm:prSet phldrT="[Text]"/>
      <dgm:spPr/>
      <dgm:t>
        <a:bodyPr/>
        <a:lstStyle/>
        <a:p>
          <a:r>
            <a:rPr lang="en-US" b="0"/>
            <a:t>Discussions </a:t>
          </a:r>
          <a:r>
            <a:rPr lang="en-US" b="0" dirty="0"/>
            <a:t>on topics</a:t>
          </a:r>
        </a:p>
      </dgm:t>
    </dgm:pt>
    <dgm:pt modelId="{C0FAFBD8-B9D6-475A-BC6F-44D2F86048C0}" type="parTrans" cxnId="{1AB0B437-19B4-4FBB-9481-3545F595B190}">
      <dgm:prSet/>
      <dgm:spPr/>
      <dgm:t>
        <a:bodyPr/>
        <a:lstStyle/>
        <a:p>
          <a:endParaRPr lang="en-US" b="0"/>
        </a:p>
      </dgm:t>
    </dgm:pt>
    <dgm:pt modelId="{E8CF258E-F5DC-404C-B5B5-B7A6A95598D5}" type="sibTrans" cxnId="{1AB0B437-19B4-4FBB-9481-3545F595B190}">
      <dgm:prSet/>
      <dgm:spPr/>
      <dgm:t>
        <a:bodyPr/>
        <a:lstStyle/>
        <a:p>
          <a:endParaRPr lang="en-US" b="0"/>
        </a:p>
      </dgm:t>
    </dgm:pt>
    <dgm:pt modelId="{AFBAB295-07D6-491B-9C95-4ADE671EED2F}">
      <dgm:prSet phldrT="[Text]"/>
      <dgm:spPr/>
      <dgm:t>
        <a:bodyPr/>
        <a:lstStyle/>
        <a:p>
          <a:r>
            <a:rPr lang="en-US" b="0" dirty="0"/>
            <a:t>No Email Notification</a:t>
          </a:r>
        </a:p>
      </dgm:t>
    </dgm:pt>
    <dgm:pt modelId="{B8825E1B-D9A8-44A9-8B46-7FB1EB1FF440}" type="parTrans" cxnId="{3DB833B7-79BA-475D-9E3C-576C0F47B795}">
      <dgm:prSet/>
      <dgm:spPr/>
      <dgm:t>
        <a:bodyPr/>
        <a:lstStyle/>
        <a:p>
          <a:endParaRPr lang="en-US" b="0"/>
        </a:p>
      </dgm:t>
    </dgm:pt>
    <dgm:pt modelId="{3332804D-AF80-4DF9-9F9A-CE12B741D045}" type="sibTrans" cxnId="{3DB833B7-79BA-475D-9E3C-576C0F47B795}">
      <dgm:prSet/>
      <dgm:spPr/>
      <dgm:t>
        <a:bodyPr/>
        <a:lstStyle/>
        <a:p>
          <a:endParaRPr lang="en-US" b="0"/>
        </a:p>
      </dgm:t>
    </dgm:pt>
    <dgm:pt modelId="{9171C5CC-0947-4D6B-8969-64BECB623F46}">
      <dgm:prSet phldrT="[Text]" custT="1"/>
      <dgm:spPr/>
      <dgm:t>
        <a:bodyPr/>
        <a:lstStyle/>
        <a:p>
          <a:r>
            <a:rPr lang="en-US" sz="1600" b="0" dirty="0"/>
            <a:t>Good search and very intuitive</a:t>
          </a:r>
        </a:p>
      </dgm:t>
    </dgm:pt>
    <dgm:pt modelId="{C03F3514-4F48-45A8-AAFA-F07230EDDC22}" type="parTrans" cxnId="{4612B639-D1A4-4F78-8317-720B3AA8A901}">
      <dgm:prSet/>
      <dgm:spPr/>
      <dgm:t>
        <a:bodyPr/>
        <a:lstStyle/>
        <a:p>
          <a:endParaRPr lang="en-US" b="0"/>
        </a:p>
      </dgm:t>
    </dgm:pt>
    <dgm:pt modelId="{8432077B-C888-44F9-B9E0-85A4E600578B}" type="sibTrans" cxnId="{4612B639-D1A4-4F78-8317-720B3AA8A901}">
      <dgm:prSet/>
      <dgm:spPr/>
      <dgm:t>
        <a:bodyPr/>
        <a:lstStyle/>
        <a:p>
          <a:endParaRPr lang="en-US" b="0"/>
        </a:p>
      </dgm:t>
    </dgm:pt>
    <dgm:pt modelId="{9E964A6B-DB47-46B1-9BB3-8C189D7466AE}">
      <dgm:prSet phldrT="[Text]" custT="1"/>
      <dgm:spPr/>
      <dgm:t>
        <a:bodyPr/>
        <a:lstStyle/>
        <a:p>
          <a:r>
            <a:rPr lang="en-US" sz="1600" b="0" dirty="0"/>
            <a:t>Flexible Email Notifications &amp; Alerts</a:t>
          </a:r>
        </a:p>
      </dgm:t>
    </dgm:pt>
    <dgm:pt modelId="{8B20BEB5-8B6B-4977-B1F2-5AD1CAD350CA}" type="parTrans" cxnId="{358576E3-7C2C-475F-A551-8987E5DA95AF}">
      <dgm:prSet/>
      <dgm:spPr/>
      <dgm:t>
        <a:bodyPr/>
        <a:lstStyle/>
        <a:p>
          <a:endParaRPr lang="en-US" b="0"/>
        </a:p>
      </dgm:t>
    </dgm:pt>
    <dgm:pt modelId="{FBD07FBF-2894-48AF-9455-10CBB995BEE3}" type="sibTrans" cxnId="{358576E3-7C2C-475F-A551-8987E5DA95AF}">
      <dgm:prSet/>
      <dgm:spPr/>
      <dgm:t>
        <a:bodyPr/>
        <a:lstStyle/>
        <a:p>
          <a:endParaRPr lang="en-US" b="0"/>
        </a:p>
      </dgm:t>
    </dgm:pt>
    <dgm:pt modelId="{A13D5D9F-734B-48BE-82B2-FFCED2CA5704}">
      <dgm:prSet phldrT="[Text]" custT="1"/>
      <dgm:spPr/>
      <dgm:t>
        <a:bodyPr/>
        <a:lstStyle/>
        <a:p>
          <a:r>
            <a:rPr lang="en-US" sz="1600" b="0" dirty="0"/>
            <a:t>Detailed analytics on paid plans</a:t>
          </a:r>
        </a:p>
      </dgm:t>
    </dgm:pt>
    <dgm:pt modelId="{FC0EB680-32A6-4B19-A238-EA2212608D0B}" type="parTrans" cxnId="{718781CC-E1CF-4F5F-8C9B-D20ACD9AE047}">
      <dgm:prSet/>
      <dgm:spPr/>
      <dgm:t>
        <a:bodyPr/>
        <a:lstStyle/>
        <a:p>
          <a:endParaRPr lang="en-US"/>
        </a:p>
      </dgm:t>
    </dgm:pt>
    <dgm:pt modelId="{7A3CAF51-E206-4EE5-B4A0-06937B1AFF1F}" type="sibTrans" cxnId="{718781CC-E1CF-4F5F-8C9B-D20ACD9AE047}">
      <dgm:prSet/>
      <dgm:spPr/>
      <dgm:t>
        <a:bodyPr/>
        <a:lstStyle/>
        <a:p>
          <a:endParaRPr lang="en-US"/>
        </a:p>
      </dgm:t>
    </dgm:pt>
    <dgm:pt modelId="{0DC636DA-89FC-448F-9EBB-F4AE6D9FC3AA}">
      <dgm:prSet phldrT="[Text]"/>
      <dgm:spPr/>
      <dgm:t>
        <a:bodyPr/>
        <a:lstStyle/>
        <a:p>
          <a:r>
            <a:rPr lang="en-US" b="0" dirty="0"/>
            <a:t>No Analytics</a:t>
          </a:r>
        </a:p>
      </dgm:t>
    </dgm:pt>
    <dgm:pt modelId="{E99C5381-3912-49D6-B85E-AED2C4A40509}" type="parTrans" cxnId="{B9EE03E7-970B-4DCC-A945-0F63ED065D2F}">
      <dgm:prSet/>
      <dgm:spPr/>
      <dgm:t>
        <a:bodyPr/>
        <a:lstStyle/>
        <a:p>
          <a:endParaRPr lang="en-US"/>
        </a:p>
      </dgm:t>
    </dgm:pt>
    <dgm:pt modelId="{9D1040C2-C698-4541-803D-DD889009F943}" type="sibTrans" cxnId="{B9EE03E7-970B-4DCC-A945-0F63ED065D2F}">
      <dgm:prSet/>
      <dgm:spPr/>
      <dgm:t>
        <a:bodyPr/>
        <a:lstStyle/>
        <a:p>
          <a:endParaRPr lang="en-US"/>
        </a:p>
      </dgm:t>
    </dgm:pt>
    <dgm:pt modelId="{60E044E2-9481-46BA-B49A-088D10647985}">
      <dgm:prSet phldrT="[Text]"/>
      <dgm:spPr/>
      <dgm:t>
        <a:bodyPr/>
        <a:lstStyle/>
        <a:p>
          <a:r>
            <a:rPr lang="en-US" b="0" dirty="0"/>
            <a:t>No Analytics</a:t>
          </a:r>
        </a:p>
      </dgm:t>
    </dgm:pt>
    <dgm:pt modelId="{F935E30B-14FA-4418-A1A2-6B9A5B0D6AE1}" type="parTrans" cxnId="{75D5060E-579D-4F8E-97E5-DCC824C27BCC}">
      <dgm:prSet/>
      <dgm:spPr/>
      <dgm:t>
        <a:bodyPr/>
        <a:lstStyle/>
        <a:p>
          <a:endParaRPr lang="en-US"/>
        </a:p>
      </dgm:t>
    </dgm:pt>
    <dgm:pt modelId="{2AAD4CFE-2D38-417E-96E4-9BB8FDDD39E5}" type="sibTrans" cxnId="{75D5060E-579D-4F8E-97E5-DCC824C27BCC}">
      <dgm:prSet/>
      <dgm:spPr/>
      <dgm:t>
        <a:bodyPr/>
        <a:lstStyle/>
        <a:p>
          <a:endParaRPr lang="en-US"/>
        </a:p>
      </dgm:t>
    </dgm:pt>
    <dgm:pt modelId="{99656792-79E4-4A17-96EF-3B602D821F6B}" type="pres">
      <dgm:prSet presAssocID="{38754F74-C0A2-42C9-B888-40E1C4F7E2C0}" presName="Name0" presStyleCnt="0">
        <dgm:presLayoutVars>
          <dgm:chMax val="7"/>
          <dgm:chPref val="7"/>
          <dgm:dir/>
        </dgm:presLayoutVars>
      </dgm:prSet>
      <dgm:spPr/>
    </dgm:pt>
    <dgm:pt modelId="{3B28EBBC-54BC-4C22-B5DC-964038D00C3F}" type="pres">
      <dgm:prSet presAssocID="{38754F74-C0A2-42C9-B888-40E1C4F7E2C0}" presName="Name1" presStyleCnt="0"/>
      <dgm:spPr/>
    </dgm:pt>
    <dgm:pt modelId="{2C0368F8-365A-4729-92AC-ABA0BB99E991}" type="pres">
      <dgm:prSet presAssocID="{38754F74-C0A2-42C9-B888-40E1C4F7E2C0}" presName="cycle" presStyleCnt="0"/>
      <dgm:spPr/>
    </dgm:pt>
    <dgm:pt modelId="{49AEE932-9790-4625-B7AD-57FE3946B6CF}" type="pres">
      <dgm:prSet presAssocID="{38754F74-C0A2-42C9-B888-40E1C4F7E2C0}" presName="srcNode" presStyleLbl="node1" presStyleIdx="0" presStyleCnt="3"/>
      <dgm:spPr/>
    </dgm:pt>
    <dgm:pt modelId="{995984A6-EB69-4C4C-A606-1F995A648F51}" type="pres">
      <dgm:prSet presAssocID="{38754F74-C0A2-42C9-B888-40E1C4F7E2C0}" presName="conn" presStyleLbl="parChTrans1D2" presStyleIdx="0" presStyleCnt="1"/>
      <dgm:spPr/>
    </dgm:pt>
    <dgm:pt modelId="{12C85D8F-342A-414B-A895-FEC2E4A63DF1}" type="pres">
      <dgm:prSet presAssocID="{38754F74-C0A2-42C9-B888-40E1C4F7E2C0}" presName="extraNode" presStyleLbl="node1" presStyleIdx="0" presStyleCnt="3"/>
      <dgm:spPr/>
    </dgm:pt>
    <dgm:pt modelId="{2C6C0860-20F2-4212-A24C-28A701C1325D}" type="pres">
      <dgm:prSet presAssocID="{38754F74-C0A2-42C9-B888-40E1C4F7E2C0}" presName="dstNode" presStyleLbl="node1" presStyleIdx="0" presStyleCnt="3"/>
      <dgm:spPr/>
    </dgm:pt>
    <dgm:pt modelId="{3B6E6167-4D6C-4FC1-BF28-F1AB3334950B}" type="pres">
      <dgm:prSet presAssocID="{2C997B58-E278-4872-B1AD-F23B7256815F}" presName="text_1" presStyleLbl="node1" presStyleIdx="0" presStyleCnt="3" custScaleY="134398" custLinFactNeighborX="446" custLinFactNeighborY="-1751">
        <dgm:presLayoutVars>
          <dgm:bulletEnabled val="1"/>
        </dgm:presLayoutVars>
      </dgm:prSet>
      <dgm:spPr/>
    </dgm:pt>
    <dgm:pt modelId="{749EC645-C1EE-41B4-9608-5E713061B1CD}" type="pres">
      <dgm:prSet presAssocID="{2C997B58-E278-4872-B1AD-F23B7256815F}" presName="accent_1" presStyleCnt="0"/>
      <dgm:spPr/>
    </dgm:pt>
    <dgm:pt modelId="{1F1234B6-62EB-4B36-A9FC-FD33ED6F7448}" type="pres">
      <dgm:prSet presAssocID="{2C997B58-E278-4872-B1AD-F23B7256815F}" presName="accentRepeatNode" presStyleLbl="solidFgAcc1" presStyleIdx="0" presStyleCnt="3"/>
      <dgm:spPr/>
    </dgm:pt>
    <dgm:pt modelId="{4024E6D1-0104-4828-BED9-AE805C2CE882}" type="pres">
      <dgm:prSet presAssocID="{927CA244-A117-4268-859A-AF3809C11238}" presName="text_2" presStyleLbl="node1" presStyleIdx="1" presStyleCnt="3">
        <dgm:presLayoutVars>
          <dgm:bulletEnabled val="1"/>
        </dgm:presLayoutVars>
      </dgm:prSet>
      <dgm:spPr/>
    </dgm:pt>
    <dgm:pt modelId="{465259B7-95F5-4817-932B-53C771E866D4}" type="pres">
      <dgm:prSet presAssocID="{927CA244-A117-4268-859A-AF3809C11238}" presName="accent_2" presStyleCnt="0"/>
      <dgm:spPr/>
    </dgm:pt>
    <dgm:pt modelId="{A3C8B090-5B07-46E2-9F5D-948F9ECAD9BD}" type="pres">
      <dgm:prSet presAssocID="{927CA244-A117-4268-859A-AF3809C11238}" presName="accentRepeatNode" presStyleLbl="solidFgAcc1" presStyleIdx="1" presStyleCnt="3"/>
      <dgm:spPr/>
    </dgm:pt>
    <dgm:pt modelId="{C92F68EC-AC0B-4AA5-A316-F4EF96697E17}" type="pres">
      <dgm:prSet presAssocID="{1108C5A3-EECB-4CE9-81EA-6BF8E682A6E7}" presName="text_3" presStyleLbl="node1" presStyleIdx="2" presStyleCnt="3">
        <dgm:presLayoutVars>
          <dgm:bulletEnabled val="1"/>
        </dgm:presLayoutVars>
      </dgm:prSet>
      <dgm:spPr/>
    </dgm:pt>
    <dgm:pt modelId="{2E310188-5223-4882-9A18-5175B39A1089}" type="pres">
      <dgm:prSet presAssocID="{1108C5A3-EECB-4CE9-81EA-6BF8E682A6E7}" presName="accent_3" presStyleCnt="0"/>
      <dgm:spPr/>
    </dgm:pt>
    <dgm:pt modelId="{E4C9E8AF-A2F4-448C-A60B-A78E6940D581}" type="pres">
      <dgm:prSet presAssocID="{1108C5A3-EECB-4CE9-81EA-6BF8E682A6E7}" presName="accentRepeatNode" presStyleLbl="solidFgAcc1" presStyleIdx="2" presStyleCnt="3"/>
      <dgm:spPr/>
    </dgm:pt>
  </dgm:ptLst>
  <dgm:cxnLst>
    <dgm:cxn modelId="{38C63432-ADA4-4DD3-A9B3-C8782608073B}" srcId="{38754F74-C0A2-42C9-B888-40E1C4F7E2C0}" destId="{2C997B58-E278-4872-B1AD-F23B7256815F}" srcOrd="0" destOrd="0" parTransId="{D32BF009-1872-4AF6-9880-E7FFFBB3D27B}" sibTransId="{92CE7AC0-EC0B-4933-8833-B1DB6F800B73}"/>
    <dgm:cxn modelId="{E5CF75D0-DCB4-4271-AAD2-E3DA1E8AEDE9}" type="presOf" srcId="{2C997B58-E278-4872-B1AD-F23B7256815F}" destId="{3B6E6167-4D6C-4FC1-BF28-F1AB3334950B}" srcOrd="0" destOrd="0" presId="urn:microsoft.com/office/officeart/2008/layout/VerticalCurvedList"/>
    <dgm:cxn modelId="{556F1BC2-5311-499F-8DC9-158E4CFBE0FD}" srcId="{927CA244-A117-4268-859A-AF3809C11238}" destId="{DC0FEB93-A1CC-4901-BAAF-79D89D958BEA}" srcOrd="0" destOrd="0" parTransId="{E89B8BD9-3A18-4AF1-87C2-58345D310DFC}" sibTransId="{D191F659-E42F-40A6-80DC-B6DBC4F4EA44}"/>
    <dgm:cxn modelId="{63AC406D-974C-4AB6-8B19-0416F03A6EB5}" type="presOf" srcId="{9171C5CC-0947-4D6B-8969-64BECB623F46}" destId="{3B6E6167-4D6C-4FC1-BF28-F1AB3334950B}" srcOrd="0" destOrd="2" presId="urn:microsoft.com/office/officeart/2008/layout/VerticalCurvedList"/>
    <dgm:cxn modelId="{75D5060E-579D-4F8E-97E5-DCC824C27BCC}" srcId="{1108C5A3-EECB-4CE9-81EA-6BF8E682A6E7}" destId="{60E044E2-9481-46BA-B49A-088D10647985}" srcOrd="2" destOrd="0" parTransId="{F935E30B-14FA-4418-A1A2-6B9A5B0D6AE1}" sibTransId="{2AAD4CFE-2D38-417E-96E4-9BB8FDDD39E5}"/>
    <dgm:cxn modelId="{326C3CF7-EB45-4EFA-A8B8-B08544D998A4}" type="presOf" srcId="{6811E176-6807-487A-8D52-EC9C5DBB1F23}" destId="{C92F68EC-AC0B-4AA5-A316-F4EF96697E17}" srcOrd="0" destOrd="1" presId="urn:microsoft.com/office/officeart/2008/layout/VerticalCurvedList"/>
    <dgm:cxn modelId="{90B2AA75-3A25-404A-AFA1-71CD1A8EAD32}" type="presOf" srcId="{A13D5D9F-734B-48BE-82B2-FFCED2CA5704}" destId="{3B6E6167-4D6C-4FC1-BF28-F1AB3334950B}" srcOrd="0" destOrd="4" presId="urn:microsoft.com/office/officeart/2008/layout/VerticalCurvedList"/>
    <dgm:cxn modelId="{01BD0C95-8C4C-4547-A0B2-E928B4623358}" type="presOf" srcId="{60E044E2-9481-46BA-B49A-088D10647985}" destId="{C92F68EC-AC0B-4AA5-A316-F4EF96697E17}" srcOrd="0" destOrd="3" presId="urn:microsoft.com/office/officeart/2008/layout/VerticalCurvedList"/>
    <dgm:cxn modelId="{86CF39BD-329A-48E4-A225-52DF8723D1FB}" type="presOf" srcId="{3F8A7402-1055-4CDA-8D42-0AE9D125F358}" destId="{3B6E6167-4D6C-4FC1-BF28-F1AB3334950B}" srcOrd="0" destOrd="1" presId="urn:microsoft.com/office/officeart/2008/layout/VerticalCurvedList"/>
    <dgm:cxn modelId="{ADC1B74E-6427-4B93-B073-DA722671AE32}" type="presOf" srcId="{AFBAB295-07D6-491B-9C95-4ADE671EED2F}" destId="{C92F68EC-AC0B-4AA5-A316-F4EF96697E17}" srcOrd="0" destOrd="2" presId="urn:microsoft.com/office/officeart/2008/layout/VerticalCurvedList"/>
    <dgm:cxn modelId="{4612B639-D1A4-4F78-8317-720B3AA8A901}" srcId="{2C997B58-E278-4872-B1AD-F23B7256815F}" destId="{9171C5CC-0947-4D6B-8969-64BECB623F46}" srcOrd="1" destOrd="0" parTransId="{C03F3514-4F48-45A8-AAFA-F07230EDDC22}" sibTransId="{8432077B-C888-44F9-B9E0-85A4E600578B}"/>
    <dgm:cxn modelId="{DFA12160-4C74-40D9-A8AF-B869F8C7A03B}" srcId="{927CA244-A117-4268-859A-AF3809C11238}" destId="{0918A6C4-8EB1-466A-B778-968625F973D5}" srcOrd="1" destOrd="0" parTransId="{4D6CB548-4C0B-44A1-9019-4F3B0182F2DF}" sibTransId="{1974F3E3-C1D3-4458-ACD0-C8FC1D058D96}"/>
    <dgm:cxn modelId="{A9FBDE4C-65D0-4A80-A1EB-3BAA0B0BE8C8}" type="presOf" srcId="{E0989315-CE78-4D6D-9016-985C6C7D0777}" destId="{995984A6-EB69-4C4C-A606-1F995A648F51}" srcOrd="0" destOrd="0" presId="urn:microsoft.com/office/officeart/2008/layout/VerticalCurvedList"/>
    <dgm:cxn modelId="{FB1C98BB-34ED-4973-B0DF-34138DB05CFB}" srcId="{38754F74-C0A2-42C9-B888-40E1C4F7E2C0}" destId="{1108C5A3-EECB-4CE9-81EA-6BF8E682A6E7}" srcOrd="2" destOrd="0" parTransId="{82F57CB0-ACDE-44F9-B309-FE1730C20342}" sibTransId="{B1CED872-B91A-4C57-934B-CFB95E7B9C6A}"/>
    <dgm:cxn modelId="{D4965E99-DB23-4025-AC33-C27938B1ED38}" type="presOf" srcId="{38754F74-C0A2-42C9-B888-40E1C4F7E2C0}" destId="{99656792-79E4-4A17-96EF-3B602D821F6B}" srcOrd="0" destOrd="0" presId="urn:microsoft.com/office/officeart/2008/layout/VerticalCurvedList"/>
    <dgm:cxn modelId="{B9EE03E7-970B-4DCC-A945-0F63ED065D2F}" srcId="{927CA244-A117-4268-859A-AF3809C11238}" destId="{0DC636DA-89FC-448F-9EBB-F4AE6D9FC3AA}" srcOrd="2" destOrd="0" parTransId="{E99C5381-3912-49D6-B85E-AED2C4A40509}" sibTransId="{9D1040C2-C698-4541-803D-DD889009F943}"/>
    <dgm:cxn modelId="{DBE1BB59-D7F1-49E3-AC33-127CF8DE048D}" type="presOf" srcId="{1108C5A3-EECB-4CE9-81EA-6BF8E682A6E7}" destId="{C92F68EC-AC0B-4AA5-A316-F4EF96697E17}" srcOrd="0" destOrd="0" presId="urn:microsoft.com/office/officeart/2008/layout/VerticalCurvedList"/>
    <dgm:cxn modelId="{718781CC-E1CF-4F5F-8C9B-D20ACD9AE047}" srcId="{2C997B58-E278-4872-B1AD-F23B7256815F}" destId="{A13D5D9F-734B-48BE-82B2-FFCED2CA5704}" srcOrd="3" destOrd="0" parTransId="{FC0EB680-32A6-4B19-A238-EA2212608D0B}" sibTransId="{7A3CAF51-E206-4EE5-B4A0-06937B1AFF1F}"/>
    <dgm:cxn modelId="{FE35B451-91A6-4072-B5E3-93DA06D8B491}" type="presOf" srcId="{0918A6C4-8EB1-466A-B778-968625F973D5}" destId="{4024E6D1-0104-4828-BED9-AE805C2CE882}" srcOrd="0" destOrd="2" presId="urn:microsoft.com/office/officeart/2008/layout/VerticalCurvedList"/>
    <dgm:cxn modelId="{A26F557D-D516-422A-A6A0-1A4039364AE5}" srcId="{38754F74-C0A2-42C9-B888-40E1C4F7E2C0}" destId="{927CA244-A117-4268-859A-AF3809C11238}" srcOrd="1" destOrd="0" parTransId="{FB0B273E-4F94-41A4-94BA-AFD23A21EE09}" sibTransId="{A818B9BB-2F51-435F-92AC-5B6C23DCE654}"/>
    <dgm:cxn modelId="{E626E759-65CC-4316-BE5B-12AB183D03D3}" type="presOf" srcId="{9E964A6B-DB47-46B1-9BB3-8C189D7466AE}" destId="{3B6E6167-4D6C-4FC1-BF28-F1AB3334950B}" srcOrd="0" destOrd="3" presId="urn:microsoft.com/office/officeart/2008/layout/VerticalCurvedList"/>
    <dgm:cxn modelId="{3DB833B7-79BA-475D-9E3C-576C0F47B795}" srcId="{1108C5A3-EECB-4CE9-81EA-6BF8E682A6E7}" destId="{AFBAB295-07D6-491B-9C95-4ADE671EED2F}" srcOrd="1" destOrd="0" parTransId="{B8825E1B-D9A8-44A9-8B46-7FB1EB1FF440}" sibTransId="{3332804D-AF80-4DF9-9F9A-CE12B741D045}"/>
    <dgm:cxn modelId="{5CA4B7C4-4D97-4D43-95AD-5F5C329713DE}" type="presOf" srcId="{927CA244-A117-4268-859A-AF3809C11238}" destId="{4024E6D1-0104-4828-BED9-AE805C2CE882}" srcOrd="0" destOrd="0" presId="urn:microsoft.com/office/officeart/2008/layout/VerticalCurvedList"/>
    <dgm:cxn modelId="{358576E3-7C2C-475F-A551-8987E5DA95AF}" srcId="{2C997B58-E278-4872-B1AD-F23B7256815F}" destId="{9E964A6B-DB47-46B1-9BB3-8C189D7466AE}" srcOrd="2" destOrd="0" parTransId="{8B20BEB5-8B6B-4977-B1F2-5AD1CAD350CA}" sibTransId="{FBD07FBF-2894-48AF-9455-10CBB995BEE3}"/>
    <dgm:cxn modelId="{1AB0B437-19B4-4FBB-9481-3545F595B190}" srcId="{1108C5A3-EECB-4CE9-81EA-6BF8E682A6E7}" destId="{6811E176-6807-487A-8D52-EC9C5DBB1F23}" srcOrd="0" destOrd="0" parTransId="{C0FAFBD8-B9D6-475A-BC6F-44D2F86048C0}" sibTransId="{E8CF258E-F5DC-404C-B5B5-B7A6A95598D5}"/>
    <dgm:cxn modelId="{A3AA399D-4397-45B4-A072-1C0F8547CC01}" type="presOf" srcId="{0DC636DA-89FC-448F-9EBB-F4AE6D9FC3AA}" destId="{4024E6D1-0104-4828-BED9-AE805C2CE882}" srcOrd="0" destOrd="3" presId="urn:microsoft.com/office/officeart/2008/layout/VerticalCurvedList"/>
    <dgm:cxn modelId="{440D3AC5-038D-46BE-A6F7-6A589761B3B4}" type="presOf" srcId="{DC0FEB93-A1CC-4901-BAAF-79D89D958BEA}" destId="{4024E6D1-0104-4828-BED9-AE805C2CE882}" srcOrd="0" destOrd="1" presId="urn:microsoft.com/office/officeart/2008/layout/VerticalCurvedList"/>
    <dgm:cxn modelId="{116F5DBB-FACE-419F-AA10-2D5C64EC1A9D}" srcId="{2C997B58-E278-4872-B1AD-F23B7256815F}" destId="{3F8A7402-1055-4CDA-8D42-0AE9D125F358}" srcOrd="0" destOrd="0" parTransId="{563F76CF-E4DB-438F-AE72-55E7214ACD50}" sibTransId="{E0989315-CE78-4D6D-9016-985C6C7D0777}"/>
    <dgm:cxn modelId="{EA2F78F9-F1A3-414B-BCA3-5D66ED074B13}" type="presParOf" srcId="{99656792-79E4-4A17-96EF-3B602D821F6B}" destId="{3B28EBBC-54BC-4C22-B5DC-964038D00C3F}" srcOrd="0" destOrd="0" presId="urn:microsoft.com/office/officeart/2008/layout/VerticalCurvedList"/>
    <dgm:cxn modelId="{432C249A-BCCB-42C6-A938-B1D8C1164D3E}" type="presParOf" srcId="{3B28EBBC-54BC-4C22-B5DC-964038D00C3F}" destId="{2C0368F8-365A-4729-92AC-ABA0BB99E991}" srcOrd="0" destOrd="0" presId="urn:microsoft.com/office/officeart/2008/layout/VerticalCurvedList"/>
    <dgm:cxn modelId="{D7D2AE9A-EF6F-4F1F-99BB-67D02B5DF3E9}" type="presParOf" srcId="{2C0368F8-365A-4729-92AC-ABA0BB99E991}" destId="{49AEE932-9790-4625-B7AD-57FE3946B6CF}" srcOrd="0" destOrd="0" presId="urn:microsoft.com/office/officeart/2008/layout/VerticalCurvedList"/>
    <dgm:cxn modelId="{A347C795-A66E-4611-A65F-0AD36DCA176F}" type="presParOf" srcId="{2C0368F8-365A-4729-92AC-ABA0BB99E991}" destId="{995984A6-EB69-4C4C-A606-1F995A648F51}" srcOrd="1" destOrd="0" presId="urn:microsoft.com/office/officeart/2008/layout/VerticalCurvedList"/>
    <dgm:cxn modelId="{A3B3D09A-2AE5-4378-B71C-05AF71C3F2FC}" type="presParOf" srcId="{2C0368F8-365A-4729-92AC-ABA0BB99E991}" destId="{12C85D8F-342A-414B-A895-FEC2E4A63DF1}" srcOrd="2" destOrd="0" presId="urn:microsoft.com/office/officeart/2008/layout/VerticalCurvedList"/>
    <dgm:cxn modelId="{C51C6759-9D61-4EFC-B8E9-76AC775FDBCF}" type="presParOf" srcId="{2C0368F8-365A-4729-92AC-ABA0BB99E991}" destId="{2C6C0860-20F2-4212-A24C-28A701C1325D}" srcOrd="3" destOrd="0" presId="urn:microsoft.com/office/officeart/2008/layout/VerticalCurvedList"/>
    <dgm:cxn modelId="{5B65CC04-C20E-40C6-9187-0061A0B5CCB8}" type="presParOf" srcId="{3B28EBBC-54BC-4C22-B5DC-964038D00C3F}" destId="{3B6E6167-4D6C-4FC1-BF28-F1AB3334950B}" srcOrd="1" destOrd="0" presId="urn:microsoft.com/office/officeart/2008/layout/VerticalCurvedList"/>
    <dgm:cxn modelId="{4C5857A1-5FA7-48D8-8085-2478B773A226}" type="presParOf" srcId="{3B28EBBC-54BC-4C22-B5DC-964038D00C3F}" destId="{749EC645-C1EE-41B4-9608-5E713061B1CD}" srcOrd="2" destOrd="0" presId="urn:microsoft.com/office/officeart/2008/layout/VerticalCurvedList"/>
    <dgm:cxn modelId="{182C6722-AAFF-405D-9ADC-3F619D585D99}" type="presParOf" srcId="{749EC645-C1EE-41B4-9608-5E713061B1CD}" destId="{1F1234B6-62EB-4B36-A9FC-FD33ED6F7448}" srcOrd="0" destOrd="0" presId="urn:microsoft.com/office/officeart/2008/layout/VerticalCurvedList"/>
    <dgm:cxn modelId="{748E6202-3A70-4EFA-808C-33E51FB2705C}" type="presParOf" srcId="{3B28EBBC-54BC-4C22-B5DC-964038D00C3F}" destId="{4024E6D1-0104-4828-BED9-AE805C2CE882}" srcOrd="3" destOrd="0" presId="urn:microsoft.com/office/officeart/2008/layout/VerticalCurvedList"/>
    <dgm:cxn modelId="{7BDB2297-82A3-4F75-80CA-DCFACCA259E0}" type="presParOf" srcId="{3B28EBBC-54BC-4C22-B5DC-964038D00C3F}" destId="{465259B7-95F5-4817-932B-53C771E866D4}" srcOrd="4" destOrd="0" presId="urn:microsoft.com/office/officeart/2008/layout/VerticalCurvedList"/>
    <dgm:cxn modelId="{23EB7D4B-3F54-4BE2-AD79-CBE21029BF1B}" type="presParOf" srcId="{465259B7-95F5-4817-932B-53C771E866D4}" destId="{A3C8B090-5B07-46E2-9F5D-948F9ECAD9BD}" srcOrd="0" destOrd="0" presId="urn:microsoft.com/office/officeart/2008/layout/VerticalCurvedList"/>
    <dgm:cxn modelId="{129C82BB-0D30-44F7-856A-FFEC3F2A956A}" type="presParOf" srcId="{3B28EBBC-54BC-4C22-B5DC-964038D00C3F}" destId="{C92F68EC-AC0B-4AA5-A316-F4EF96697E17}" srcOrd="5" destOrd="0" presId="urn:microsoft.com/office/officeart/2008/layout/VerticalCurvedList"/>
    <dgm:cxn modelId="{EF91E03D-61CA-4425-B486-A0686A37E78B}" type="presParOf" srcId="{3B28EBBC-54BC-4C22-B5DC-964038D00C3F}" destId="{2E310188-5223-4882-9A18-5175B39A1089}" srcOrd="6" destOrd="0" presId="urn:microsoft.com/office/officeart/2008/layout/VerticalCurvedList"/>
    <dgm:cxn modelId="{62AF150A-2328-474D-AA41-968F0FA938E5}" type="presParOf" srcId="{2E310188-5223-4882-9A18-5175B39A1089}" destId="{E4C9E8AF-A2F4-448C-A60B-A78E6940D5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28CB4-AE54-4F37-80EE-454B04F44B49}">
      <dsp:nvSpPr>
        <dsp:cNvPr id="0" name=""/>
        <dsp:cNvSpPr/>
      </dsp:nvSpPr>
      <dsp:spPr>
        <a:xfrm>
          <a:off x="3688" y="1464497"/>
          <a:ext cx="2217957" cy="604800"/>
        </a:xfrm>
        <a:prstGeom prst="rect">
          <a:avLst/>
        </a:prstGeom>
        <a:solidFill>
          <a:srgbClr val="A5A5A5">
            <a:hueOff val="0"/>
            <a:satOff val="0"/>
            <a:lumOff val="0"/>
            <a:alphaOff val="0"/>
          </a:srgbClr>
        </a:solidFill>
        <a:ln w="6350" cap="flat" cmpd="sng" algn="ctr">
          <a:solidFill>
            <a:srgbClr val="A5A5A5">
              <a:hueOff val="0"/>
              <a:satOff val="0"/>
              <a:lumOff val="0"/>
              <a:alphaOff val="0"/>
            </a:srgbClr>
          </a:solidFill>
          <a:prstDash val="solid"/>
          <a:miter lim="800000"/>
        </a:ln>
        <a:effectLst/>
        <a:sp3d extrusionH="381000" contourW="38100" prstMaterial="matte">
          <a:contourClr>
            <a:sysClr val="window" lastClr="FFFFFF"/>
          </a:contourClr>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solidFill>
                <a:sysClr val="window" lastClr="FFFFFF"/>
              </a:solidFill>
              <a:latin typeface="Helvetica"/>
              <a:ea typeface="+mn-ea"/>
              <a:cs typeface="+mn-cs"/>
            </a:rPr>
            <a:t>Overview</a:t>
          </a:r>
        </a:p>
      </dsp:txBody>
      <dsp:txXfrm>
        <a:off x="3688" y="1464497"/>
        <a:ext cx="2217957" cy="604800"/>
      </dsp:txXfrm>
    </dsp:sp>
    <dsp:sp modelId="{FE24484B-6AEF-49A0-998E-E81D4AB38CB5}">
      <dsp:nvSpPr>
        <dsp:cNvPr id="0" name=""/>
        <dsp:cNvSpPr/>
      </dsp:nvSpPr>
      <dsp:spPr>
        <a:xfrm>
          <a:off x="3688" y="2069297"/>
          <a:ext cx="2217957" cy="2666981"/>
        </a:xfrm>
        <a:prstGeom prst="rect">
          <a:avLst/>
        </a:prstGeom>
        <a:solidFill>
          <a:srgbClr val="A5A5A5">
            <a:tint val="40000"/>
            <a:alpha val="90000"/>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136 users</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Informal</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Not graded</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Technical Support</a:t>
          </a:r>
        </a:p>
      </dsp:txBody>
      <dsp:txXfrm>
        <a:off x="3688" y="2069297"/>
        <a:ext cx="2217957" cy="2666981"/>
      </dsp:txXfrm>
    </dsp:sp>
    <dsp:sp modelId="{B1CDBCF9-8CF0-433E-80DB-08F7875F3B72}">
      <dsp:nvSpPr>
        <dsp:cNvPr id="0" name=""/>
        <dsp:cNvSpPr/>
      </dsp:nvSpPr>
      <dsp:spPr>
        <a:xfrm>
          <a:off x="2432973" y="1454971"/>
          <a:ext cx="2217957" cy="604800"/>
        </a:xfrm>
        <a:prstGeom prst="rect">
          <a:avLst/>
        </a:prstGeom>
        <a:solidFill>
          <a:srgbClr val="A5A5A5">
            <a:hueOff val="903533"/>
            <a:satOff val="33333"/>
            <a:lumOff val="-4902"/>
            <a:alphaOff val="0"/>
          </a:srgbClr>
        </a:solidFill>
        <a:ln w="6350" cap="flat" cmpd="sng" algn="ctr">
          <a:solidFill>
            <a:srgbClr val="A5A5A5">
              <a:hueOff val="903533"/>
              <a:satOff val="33333"/>
              <a:lumOff val="-4902"/>
              <a:alphaOff val="0"/>
            </a:srgbClr>
          </a:solidFill>
          <a:prstDash val="solid"/>
          <a:miter lim="800000"/>
        </a:ln>
        <a:effectLst/>
        <a:sp3d extrusionH="381000" contourW="38100" prstMaterial="matte">
          <a:contourClr>
            <a:sysClr val="window" lastClr="FFFFFF"/>
          </a:contourClr>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solidFill>
                <a:sysClr val="window" lastClr="FFFFFF"/>
              </a:solidFill>
              <a:latin typeface="Helvetica"/>
              <a:ea typeface="+mn-ea"/>
              <a:cs typeface="+mn-cs"/>
            </a:rPr>
            <a:t>Statistics*</a:t>
          </a:r>
        </a:p>
      </dsp:txBody>
      <dsp:txXfrm>
        <a:off x="2432973" y="1454971"/>
        <a:ext cx="2217957" cy="604800"/>
      </dsp:txXfrm>
    </dsp:sp>
    <dsp:sp modelId="{32EFE8B5-BFCD-4293-8056-79D6D582A391}">
      <dsp:nvSpPr>
        <dsp:cNvPr id="0" name=""/>
        <dsp:cNvSpPr/>
      </dsp:nvSpPr>
      <dsp:spPr>
        <a:xfrm>
          <a:off x="2433394" y="2069297"/>
          <a:ext cx="2217957" cy="2666981"/>
        </a:xfrm>
        <a:prstGeom prst="rect">
          <a:avLst/>
        </a:prstGeom>
        <a:solidFill>
          <a:srgbClr val="A5A5A5">
            <a:tint val="40000"/>
            <a:alpha val="90000"/>
            <a:hueOff val="676380"/>
            <a:satOff val="33333"/>
            <a:lumOff val="593"/>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4K+ messages</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36% private channels</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25% public channels</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39% Direct Messages</a:t>
          </a:r>
        </a:p>
      </dsp:txBody>
      <dsp:txXfrm>
        <a:off x="2433394" y="2069297"/>
        <a:ext cx="2217957" cy="2666981"/>
      </dsp:txXfrm>
    </dsp:sp>
    <dsp:sp modelId="{BA3AFE5B-A207-4FB5-B4A0-1FB5F5AD4CF5}">
      <dsp:nvSpPr>
        <dsp:cNvPr id="0" name=""/>
        <dsp:cNvSpPr/>
      </dsp:nvSpPr>
      <dsp:spPr>
        <a:xfrm>
          <a:off x="5060632" y="1464497"/>
          <a:ext cx="2217957" cy="604800"/>
        </a:xfrm>
        <a:prstGeom prst="rect">
          <a:avLst/>
        </a:prstGeom>
        <a:solidFill>
          <a:srgbClr val="A5A5A5">
            <a:hueOff val="1807066"/>
            <a:satOff val="66667"/>
            <a:lumOff val="-9804"/>
            <a:alphaOff val="0"/>
          </a:srgbClr>
        </a:solidFill>
        <a:ln w="6350" cap="flat" cmpd="sng" algn="ctr">
          <a:solidFill>
            <a:srgbClr val="A5A5A5">
              <a:hueOff val="1807066"/>
              <a:satOff val="66667"/>
              <a:lumOff val="-9804"/>
              <a:alphaOff val="0"/>
            </a:srgbClr>
          </a:solidFill>
          <a:prstDash val="solid"/>
          <a:miter lim="800000"/>
        </a:ln>
        <a:effectLst/>
        <a:sp3d extrusionH="381000" contourW="38100" prstMaterial="matte">
          <a:contourClr>
            <a:sysClr val="window" lastClr="FFFFFF"/>
          </a:contourClr>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solidFill>
                <a:sysClr val="window" lastClr="FFFFFF"/>
              </a:solidFill>
              <a:latin typeface="Helvetica"/>
              <a:ea typeface="+mn-ea"/>
              <a:cs typeface="+mn-cs"/>
            </a:rPr>
            <a:t>Channels</a:t>
          </a:r>
        </a:p>
      </dsp:txBody>
      <dsp:txXfrm>
        <a:off x="5060632" y="1464497"/>
        <a:ext cx="2217957" cy="604800"/>
      </dsp:txXfrm>
    </dsp:sp>
    <dsp:sp modelId="{D334DEA4-D795-4C76-85F6-5ED0879036EC}">
      <dsp:nvSpPr>
        <dsp:cNvPr id="0" name=""/>
        <dsp:cNvSpPr/>
      </dsp:nvSpPr>
      <dsp:spPr>
        <a:xfrm>
          <a:off x="5060632" y="2069297"/>
          <a:ext cx="2217957" cy="2666981"/>
        </a:xfrm>
        <a:prstGeom prst="rect">
          <a:avLst/>
        </a:prstGeom>
        <a:solidFill>
          <a:srgbClr val="A5A5A5">
            <a:tint val="40000"/>
            <a:alpha val="90000"/>
            <a:hueOff val="1352761"/>
            <a:satOff val="66667"/>
            <a:lumOff val="1186"/>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Open</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Private</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Direct Messaging</a:t>
          </a:r>
        </a:p>
      </dsp:txBody>
      <dsp:txXfrm>
        <a:off x="5060632" y="2069297"/>
        <a:ext cx="2217957" cy="2666981"/>
      </dsp:txXfrm>
    </dsp:sp>
    <dsp:sp modelId="{4E96B952-0A02-44DE-8309-3409F6E22E3A}">
      <dsp:nvSpPr>
        <dsp:cNvPr id="0" name=""/>
        <dsp:cNvSpPr/>
      </dsp:nvSpPr>
      <dsp:spPr>
        <a:xfrm>
          <a:off x="7589103" y="1464497"/>
          <a:ext cx="2217957" cy="604800"/>
        </a:xfrm>
        <a:prstGeom prst="rect">
          <a:avLst/>
        </a:prstGeom>
        <a:solidFill>
          <a:srgbClr val="A5A5A5">
            <a:hueOff val="2710599"/>
            <a:satOff val="100000"/>
            <a:lumOff val="-14706"/>
            <a:alphaOff val="0"/>
          </a:srgbClr>
        </a:solidFill>
        <a:ln w="6350" cap="flat" cmpd="sng" algn="ctr">
          <a:solidFill>
            <a:srgbClr val="A5A5A5">
              <a:hueOff val="2710599"/>
              <a:satOff val="100000"/>
              <a:lumOff val="-14706"/>
              <a:alphaOff val="0"/>
            </a:srgbClr>
          </a:solidFill>
          <a:prstDash val="solid"/>
          <a:miter lim="800000"/>
        </a:ln>
        <a:effectLst/>
        <a:sp3d extrusionH="381000" contourW="38100" prstMaterial="matte">
          <a:contourClr>
            <a:sysClr val="window" lastClr="FFFFFF"/>
          </a:contourClr>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solidFill>
                <a:sysClr val="window" lastClr="FFFFFF"/>
              </a:solidFill>
              <a:latin typeface="Helvetica"/>
              <a:ea typeface="+mn-ea"/>
              <a:cs typeface="+mn-cs"/>
            </a:rPr>
            <a:t>Collaboration</a:t>
          </a:r>
        </a:p>
      </dsp:txBody>
      <dsp:txXfrm>
        <a:off x="7589103" y="1464497"/>
        <a:ext cx="2217957" cy="604800"/>
      </dsp:txXfrm>
    </dsp:sp>
    <dsp:sp modelId="{2D68C882-B002-4F16-9A44-63C093826E3F}">
      <dsp:nvSpPr>
        <dsp:cNvPr id="0" name=""/>
        <dsp:cNvSpPr/>
      </dsp:nvSpPr>
      <dsp:spPr>
        <a:xfrm>
          <a:off x="7589103" y="2069297"/>
          <a:ext cx="2217957" cy="2666981"/>
        </a:xfrm>
        <a:prstGeom prst="rect">
          <a:avLst/>
        </a:prstGeom>
        <a:solidFill>
          <a:srgbClr val="A5A5A5">
            <a:tint val="40000"/>
            <a:alpha val="90000"/>
            <a:hueOff val="2029141"/>
            <a:satOff val="100000"/>
            <a:lumOff val="1779"/>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Projects</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Assignments</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Topics of Interest</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Helvetica"/>
              <a:ea typeface="+mn-ea"/>
              <a:cs typeface="+mn-cs"/>
            </a:rPr>
            <a:t>#introductions channel used to share expertise</a:t>
          </a:r>
        </a:p>
      </dsp:txBody>
      <dsp:txXfrm>
        <a:off x="7589103" y="2069297"/>
        <a:ext cx="2217957" cy="2666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984A6-EB69-4C4C-A606-1F995A648F51}">
      <dsp:nvSpPr>
        <dsp:cNvPr id="0" name=""/>
        <dsp:cNvSpPr/>
      </dsp:nvSpPr>
      <dsp:spPr>
        <a:xfrm>
          <a:off x="-5889708" y="-901550"/>
          <a:ext cx="7013275" cy="7013275"/>
        </a:xfrm>
        <a:prstGeom prst="blockArc">
          <a:avLst>
            <a:gd name="adj1" fmla="val 18900000"/>
            <a:gd name="adj2" fmla="val 2700000"/>
            <a:gd name="adj3" fmla="val 308"/>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E6167-4D6C-4FC1-BF28-F1AB3334950B}">
      <dsp:nvSpPr>
        <dsp:cNvPr id="0" name=""/>
        <dsp:cNvSpPr/>
      </dsp:nvSpPr>
      <dsp:spPr>
        <a:xfrm>
          <a:off x="756876" y="323551"/>
          <a:ext cx="7556992" cy="140047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7115" tIns="45720" rIns="45720" bIns="45720" numCol="1" spcCol="1270" anchor="t" anchorCtr="0">
          <a:noAutofit/>
        </a:bodyPr>
        <a:lstStyle/>
        <a:p>
          <a:pPr lvl="0" algn="l" defTabSz="800100">
            <a:lnSpc>
              <a:spcPct val="90000"/>
            </a:lnSpc>
            <a:spcBef>
              <a:spcPct val="0"/>
            </a:spcBef>
            <a:spcAft>
              <a:spcPct val="35000"/>
            </a:spcAft>
          </a:pPr>
          <a:r>
            <a:rPr lang="en-US" sz="1800" b="0" kern="1200" dirty="0"/>
            <a:t>Slack</a:t>
          </a:r>
        </a:p>
        <a:p>
          <a:pPr marL="171450" lvl="1" indent="-171450" algn="l" defTabSz="711200">
            <a:lnSpc>
              <a:spcPct val="90000"/>
            </a:lnSpc>
            <a:spcBef>
              <a:spcPct val="0"/>
            </a:spcBef>
            <a:spcAft>
              <a:spcPct val="15000"/>
            </a:spcAft>
            <a:buChar char="••"/>
          </a:pPr>
          <a:r>
            <a:rPr lang="en-US" sz="1600" b="0" kern="1200" dirty="0"/>
            <a:t>Direct Messaging with Public &amp; Private Channels</a:t>
          </a:r>
        </a:p>
        <a:p>
          <a:pPr marL="171450" lvl="1" indent="-171450" algn="l" defTabSz="711200">
            <a:lnSpc>
              <a:spcPct val="90000"/>
            </a:lnSpc>
            <a:spcBef>
              <a:spcPct val="0"/>
            </a:spcBef>
            <a:spcAft>
              <a:spcPct val="15000"/>
            </a:spcAft>
            <a:buChar char="••"/>
          </a:pPr>
          <a:r>
            <a:rPr lang="en-US" sz="1600" b="0" kern="1200" dirty="0"/>
            <a:t>Good search and very intuitive</a:t>
          </a:r>
        </a:p>
        <a:p>
          <a:pPr marL="171450" lvl="1" indent="-171450" algn="l" defTabSz="711200">
            <a:lnSpc>
              <a:spcPct val="90000"/>
            </a:lnSpc>
            <a:spcBef>
              <a:spcPct val="0"/>
            </a:spcBef>
            <a:spcAft>
              <a:spcPct val="15000"/>
            </a:spcAft>
            <a:buChar char="••"/>
          </a:pPr>
          <a:r>
            <a:rPr lang="en-US" sz="1600" b="0" kern="1200" dirty="0"/>
            <a:t>Flexible Email Notifications &amp; Alerts</a:t>
          </a:r>
        </a:p>
        <a:p>
          <a:pPr marL="171450" lvl="1" indent="-171450" algn="l" defTabSz="711200">
            <a:lnSpc>
              <a:spcPct val="90000"/>
            </a:lnSpc>
            <a:spcBef>
              <a:spcPct val="0"/>
            </a:spcBef>
            <a:spcAft>
              <a:spcPct val="15000"/>
            </a:spcAft>
            <a:buChar char="••"/>
          </a:pPr>
          <a:r>
            <a:rPr lang="en-US" sz="1600" b="0" kern="1200" dirty="0"/>
            <a:t>Detailed analytics on paid plans</a:t>
          </a:r>
        </a:p>
      </dsp:txBody>
      <dsp:txXfrm>
        <a:off x="756876" y="323551"/>
        <a:ext cx="7556992" cy="1400474"/>
      </dsp:txXfrm>
    </dsp:sp>
    <dsp:sp modelId="{1F1234B6-62EB-4B36-A9FC-FD33ED6F7448}">
      <dsp:nvSpPr>
        <dsp:cNvPr id="0" name=""/>
        <dsp:cNvSpPr/>
      </dsp:nvSpPr>
      <dsp:spPr>
        <a:xfrm>
          <a:off x="71900" y="390763"/>
          <a:ext cx="1302543" cy="130254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024E6D1-0104-4828-BED9-AE805C2CE882}">
      <dsp:nvSpPr>
        <dsp:cNvPr id="0" name=""/>
        <dsp:cNvSpPr/>
      </dsp:nvSpPr>
      <dsp:spPr>
        <a:xfrm>
          <a:off x="1101952" y="2084070"/>
          <a:ext cx="7178212" cy="1042035"/>
        </a:xfrm>
        <a:prstGeom prst="rect">
          <a:avLst/>
        </a:prstGeom>
        <a:gradFill rotWithShape="0">
          <a:gsLst>
            <a:gs pos="0">
              <a:schemeClr val="accent5">
                <a:hueOff val="6600859"/>
                <a:satOff val="-6293"/>
                <a:lumOff val="-15882"/>
                <a:alphaOff val="0"/>
                <a:shade val="51000"/>
                <a:satMod val="130000"/>
              </a:schemeClr>
            </a:gs>
            <a:gs pos="80000">
              <a:schemeClr val="accent5">
                <a:hueOff val="6600859"/>
                <a:satOff val="-6293"/>
                <a:lumOff val="-15882"/>
                <a:alphaOff val="0"/>
                <a:shade val="93000"/>
                <a:satMod val="130000"/>
              </a:schemeClr>
            </a:gs>
            <a:gs pos="100000">
              <a:schemeClr val="accent5">
                <a:hueOff val="6600859"/>
                <a:satOff val="-6293"/>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7115" tIns="45720" rIns="45720" bIns="45720" numCol="1" spcCol="1270" anchor="t" anchorCtr="0">
          <a:noAutofit/>
        </a:bodyPr>
        <a:lstStyle/>
        <a:p>
          <a:pPr lvl="0" algn="l" defTabSz="800100">
            <a:lnSpc>
              <a:spcPct val="90000"/>
            </a:lnSpc>
            <a:spcBef>
              <a:spcPct val="0"/>
            </a:spcBef>
            <a:spcAft>
              <a:spcPct val="35000"/>
            </a:spcAft>
          </a:pPr>
          <a:r>
            <a:rPr lang="en-US" sz="1800" b="0" kern="1200" dirty="0"/>
            <a:t>Canvas</a:t>
          </a:r>
        </a:p>
        <a:p>
          <a:pPr marL="114300" lvl="1" indent="-114300" algn="l" defTabSz="622300">
            <a:lnSpc>
              <a:spcPct val="90000"/>
            </a:lnSpc>
            <a:spcBef>
              <a:spcPct val="0"/>
            </a:spcBef>
            <a:spcAft>
              <a:spcPct val="15000"/>
            </a:spcAft>
            <a:buChar char="••"/>
          </a:pPr>
          <a:r>
            <a:rPr lang="en-US" sz="1400" b="0" kern="1200" dirty="0"/>
            <a:t>Open Discussions</a:t>
          </a:r>
        </a:p>
        <a:p>
          <a:pPr marL="114300" lvl="1" indent="-114300" algn="l" defTabSz="622300">
            <a:lnSpc>
              <a:spcPct val="90000"/>
            </a:lnSpc>
            <a:spcBef>
              <a:spcPct val="0"/>
            </a:spcBef>
            <a:spcAft>
              <a:spcPct val="15000"/>
            </a:spcAft>
            <a:buChar char="••"/>
          </a:pPr>
          <a:r>
            <a:rPr lang="en-US" sz="1400" b="0" kern="1200" dirty="0"/>
            <a:t>Group or Individual Email to students</a:t>
          </a:r>
        </a:p>
        <a:p>
          <a:pPr marL="114300" lvl="1" indent="-114300" algn="l" defTabSz="622300">
            <a:lnSpc>
              <a:spcPct val="90000"/>
            </a:lnSpc>
            <a:spcBef>
              <a:spcPct val="0"/>
            </a:spcBef>
            <a:spcAft>
              <a:spcPct val="15000"/>
            </a:spcAft>
            <a:buChar char="••"/>
          </a:pPr>
          <a:r>
            <a:rPr lang="en-US" sz="1400" b="0" kern="1200" dirty="0"/>
            <a:t>No Analytics</a:t>
          </a:r>
        </a:p>
      </dsp:txBody>
      <dsp:txXfrm>
        <a:off x="1101952" y="2084070"/>
        <a:ext cx="7178212" cy="1042035"/>
      </dsp:txXfrm>
    </dsp:sp>
    <dsp:sp modelId="{A3C8B090-5B07-46E2-9F5D-948F9ECAD9BD}">
      <dsp:nvSpPr>
        <dsp:cNvPr id="0" name=""/>
        <dsp:cNvSpPr/>
      </dsp:nvSpPr>
      <dsp:spPr>
        <a:xfrm>
          <a:off x="450680" y="1953815"/>
          <a:ext cx="1302543" cy="1302543"/>
        </a:xfrm>
        <a:prstGeom prst="ellipse">
          <a:avLst/>
        </a:prstGeom>
        <a:solidFill>
          <a:schemeClr val="lt1">
            <a:hueOff val="0"/>
            <a:satOff val="0"/>
            <a:lumOff val="0"/>
            <a:alphaOff val="0"/>
          </a:schemeClr>
        </a:solidFill>
        <a:ln w="9525" cap="flat" cmpd="sng" algn="ctr">
          <a:solidFill>
            <a:schemeClr val="accent5">
              <a:hueOff val="6600859"/>
              <a:satOff val="-6293"/>
              <a:lumOff val="-1588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92F68EC-AC0B-4AA5-A316-F4EF96697E17}">
      <dsp:nvSpPr>
        <dsp:cNvPr id="0" name=""/>
        <dsp:cNvSpPr/>
      </dsp:nvSpPr>
      <dsp:spPr>
        <a:xfrm>
          <a:off x="723172" y="3647122"/>
          <a:ext cx="7556992" cy="1042035"/>
        </a:xfrm>
        <a:prstGeom prst="rect">
          <a:avLst/>
        </a:prstGeom>
        <a:gradFill rotWithShape="0">
          <a:gsLst>
            <a:gs pos="0">
              <a:schemeClr val="accent5">
                <a:hueOff val="13201718"/>
                <a:satOff val="-12586"/>
                <a:lumOff val="-31765"/>
                <a:alphaOff val="0"/>
                <a:shade val="51000"/>
                <a:satMod val="130000"/>
              </a:schemeClr>
            </a:gs>
            <a:gs pos="80000">
              <a:schemeClr val="accent5">
                <a:hueOff val="13201718"/>
                <a:satOff val="-12586"/>
                <a:lumOff val="-31765"/>
                <a:alphaOff val="0"/>
                <a:shade val="93000"/>
                <a:satMod val="130000"/>
              </a:schemeClr>
            </a:gs>
            <a:gs pos="100000">
              <a:schemeClr val="accent5">
                <a:hueOff val="13201718"/>
                <a:satOff val="-12586"/>
                <a:lumOff val="-3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7115" tIns="45720" rIns="45720" bIns="45720" numCol="1" spcCol="1270" anchor="t" anchorCtr="0">
          <a:noAutofit/>
        </a:bodyPr>
        <a:lstStyle/>
        <a:p>
          <a:pPr lvl="0" algn="l" defTabSz="800100">
            <a:lnSpc>
              <a:spcPct val="90000"/>
            </a:lnSpc>
            <a:spcBef>
              <a:spcPct val="0"/>
            </a:spcBef>
            <a:spcAft>
              <a:spcPct val="35000"/>
            </a:spcAft>
          </a:pPr>
          <a:r>
            <a:rPr lang="en-US" sz="1800" b="0" kern="1200" dirty="0"/>
            <a:t>Open </a:t>
          </a:r>
          <a:r>
            <a:rPr lang="en-US" sz="1800" b="0" kern="1200" dirty="0" err="1"/>
            <a:t>Edx</a:t>
          </a:r>
          <a:r>
            <a:rPr lang="en-US" sz="1800" b="0" kern="1200" dirty="0"/>
            <a:t> Discussions</a:t>
          </a:r>
        </a:p>
        <a:p>
          <a:pPr marL="114300" lvl="1" indent="-114300" algn="l" defTabSz="622300">
            <a:lnSpc>
              <a:spcPct val="90000"/>
            </a:lnSpc>
            <a:spcBef>
              <a:spcPct val="0"/>
            </a:spcBef>
            <a:spcAft>
              <a:spcPct val="15000"/>
            </a:spcAft>
            <a:buChar char="••"/>
          </a:pPr>
          <a:r>
            <a:rPr lang="en-US" sz="1400" b="0" kern="1200"/>
            <a:t>Discussions </a:t>
          </a:r>
          <a:r>
            <a:rPr lang="en-US" sz="1400" b="0" kern="1200" dirty="0"/>
            <a:t>on topics</a:t>
          </a:r>
        </a:p>
        <a:p>
          <a:pPr marL="114300" lvl="1" indent="-114300" algn="l" defTabSz="622300">
            <a:lnSpc>
              <a:spcPct val="90000"/>
            </a:lnSpc>
            <a:spcBef>
              <a:spcPct val="0"/>
            </a:spcBef>
            <a:spcAft>
              <a:spcPct val="15000"/>
            </a:spcAft>
            <a:buChar char="••"/>
          </a:pPr>
          <a:r>
            <a:rPr lang="en-US" sz="1400" b="0" kern="1200" dirty="0"/>
            <a:t>No Email Notification</a:t>
          </a:r>
        </a:p>
        <a:p>
          <a:pPr marL="114300" lvl="1" indent="-114300" algn="l" defTabSz="622300">
            <a:lnSpc>
              <a:spcPct val="90000"/>
            </a:lnSpc>
            <a:spcBef>
              <a:spcPct val="0"/>
            </a:spcBef>
            <a:spcAft>
              <a:spcPct val="15000"/>
            </a:spcAft>
            <a:buChar char="••"/>
          </a:pPr>
          <a:r>
            <a:rPr lang="en-US" sz="1400" b="0" kern="1200" dirty="0"/>
            <a:t>No Analytics</a:t>
          </a:r>
        </a:p>
      </dsp:txBody>
      <dsp:txXfrm>
        <a:off x="723172" y="3647122"/>
        <a:ext cx="7556992" cy="1042035"/>
      </dsp:txXfrm>
    </dsp:sp>
    <dsp:sp modelId="{E4C9E8AF-A2F4-448C-A60B-A78E6940D581}">
      <dsp:nvSpPr>
        <dsp:cNvPr id="0" name=""/>
        <dsp:cNvSpPr/>
      </dsp:nvSpPr>
      <dsp:spPr>
        <a:xfrm>
          <a:off x="71900" y="3516868"/>
          <a:ext cx="1302543" cy="1302543"/>
        </a:xfrm>
        <a:prstGeom prst="ellipse">
          <a:avLst/>
        </a:prstGeom>
        <a:solidFill>
          <a:schemeClr val="lt1">
            <a:hueOff val="0"/>
            <a:satOff val="0"/>
            <a:lumOff val="0"/>
            <a:alphaOff val="0"/>
          </a:schemeClr>
        </a:solidFill>
        <a:ln w="9525" cap="flat" cmpd="sng" algn="ctr">
          <a:solidFill>
            <a:schemeClr val="accent5">
              <a:hueOff val="13201718"/>
              <a:satOff val="-12586"/>
              <a:lumOff val="-3176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3/2/2016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717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Big Data </a:t>
            </a:r>
            <a:r>
              <a:rPr lang="en-US" dirty="0"/>
              <a:t>refers to digital data volume, velocity and/or variety whose</a:t>
            </a:r>
            <a:r>
              <a:rPr lang="en-US" baseline="0" dirty="0"/>
              <a:t> </a:t>
            </a:r>
            <a:r>
              <a:rPr lang="en-US" dirty="0"/>
              <a:t>management requires scalability across coupled horizontal resources</a:t>
            </a:r>
          </a:p>
          <a:p>
            <a:r>
              <a:rPr lang="en-US" b="1" dirty="0"/>
              <a:t>Data Science </a:t>
            </a:r>
            <a:r>
              <a:rPr lang="en-US" dirty="0"/>
              <a:t>is the extraction of actionable knowledge directly from data through a process of discovery, hypothesis, and analytical hypothesis analysis.</a:t>
            </a:r>
          </a:p>
          <a:p>
            <a:r>
              <a:rPr lang="en-US" dirty="0"/>
              <a:t>A </a:t>
            </a:r>
            <a:r>
              <a:rPr lang="en-US" b="1" dirty="0"/>
              <a:t>Data Scientist </a:t>
            </a:r>
            <a:r>
              <a:rPr lang="en-US" dirty="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9812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4106179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0756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3505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6894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30</a:t>
            </a:fld>
            <a:endParaRPr lang="en-US"/>
          </a:p>
        </p:txBody>
      </p:sp>
    </p:spTree>
    <p:extLst>
      <p:ext uri="{BB962C8B-B14F-4D97-AF65-F5344CB8AC3E}">
        <p14:creationId xmlns:p14="http://schemas.microsoft.com/office/powerpoint/2010/main" val="7427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31</a:t>
            </a:fld>
            <a:endParaRPr lang="en-US"/>
          </a:p>
        </p:txBody>
      </p:sp>
    </p:spTree>
    <p:extLst>
      <p:ext uri="{BB962C8B-B14F-4D97-AF65-F5344CB8AC3E}">
        <p14:creationId xmlns:p14="http://schemas.microsoft.com/office/powerpoint/2010/main" val="57577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B3456E6A-02EB-433D-ACDA-A0A7D2DF5B59}" type="slidenum">
              <a:rPr lang="en-US" altLang="en-US" sz="1200" i="0" smtClean="0">
                <a:solidFill>
                  <a:prstClr val="black"/>
                </a:solidFill>
              </a:rPr>
              <a:pPr/>
              <a:t>32</a:t>
            </a:fld>
            <a:endParaRPr lang="en-US" altLang="en-US" sz="1200" i="0">
              <a:solidFill>
                <a:prstClr val="black"/>
              </a:solidFill>
            </a:endParaRPr>
          </a:p>
        </p:txBody>
      </p:sp>
    </p:spTree>
    <p:extLst>
      <p:ext uri="{BB962C8B-B14F-4D97-AF65-F5344CB8AC3E}">
        <p14:creationId xmlns:p14="http://schemas.microsoft.com/office/powerpoint/2010/main" val="2131355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C8179DF8-D75B-4EF2-A203-3D75AF46BC03}" type="slidenum">
              <a:rPr lang="en-US" altLang="en-US" sz="1200" i="0" smtClean="0">
                <a:solidFill>
                  <a:prstClr val="black"/>
                </a:solidFill>
              </a:rPr>
              <a:pPr/>
              <a:t>33</a:t>
            </a:fld>
            <a:endParaRPr lang="en-US" altLang="en-US" sz="1200" i="0">
              <a:solidFill>
                <a:prstClr val="black"/>
              </a:solidFill>
            </a:endParaRPr>
          </a:p>
        </p:txBody>
      </p:sp>
    </p:spTree>
    <p:extLst>
      <p:ext uri="{BB962C8B-B14F-4D97-AF65-F5344CB8AC3E}">
        <p14:creationId xmlns:p14="http://schemas.microsoft.com/office/powerpoint/2010/main" val="4036952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34</a:t>
            </a:fld>
            <a:endParaRPr lang="en-US"/>
          </a:p>
        </p:txBody>
      </p:sp>
    </p:spTree>
    <p:extLst>
      <p:ext uri="{BB962C8B-B14F-4D97-AF65-F5344CB8AC3E}">
        <p14:creationId xmlns:p14="http://schemas.microsoft.com/office/powerpoint/2010/main" val="218720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a:t>
            </a:fld>
            <a:endParaRPr lang="en-US"/>
          </a:p>
        </p:txBody>
      </p:sp>
    </p:spTree>
    <p:extLst>
      <p:ext uri="{BB962C8B-B14F-4D97-AF65-F5344CB8AC3E}">
        <p14:creationId xmlns:p14="http://schemas.microsoft.com/office/powerpoint/2010/main" val="294018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199256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47</a:t>
            </a:fld>
            <a:endParaRPr lang="en-US"/>
          </a:p>
        </p:txBody>
      </p:sp>
    </p:spTree>
    <p:extLst>
      <p:ext uri="{BB962C8B-B14F-4D97-AF65-F5344CB8AC3E}">
        <p14:creationId xmlns:p14="http://schemas.microsoft.com/office/powerpoint/2010/main" val="1199719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206715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57</a:t>
            </a:fld>
            <a:endParaRPr lang="en-US"/>
          </a:p>
        </p:txBody>
      </p:sp>
    </p:spTree>
    <p:extLst>
      <p:ext uri="{BB962C8B-B14F-4D97-AF65-F5344CB8AC3E}">
        <p14:creationId xmlns:p14="http://schemas.microsoft.com/office/powerpoint/2010/main" val="95770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481463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59</a:t>
            </a:fld>
            <a:endParaRPr lang="en-US"/>
          </a:p>
        </p:txBody>
      </p:sp>
    </p:spTree>
    <p:extLst>
      <p:ext uri="{BB962C8B-B14F-4D97-AF65-F5344CB8AC3E}">
        <p14:creationId xmlns:p14="http://schemas.microsoft.com/office/powerpoint/2010/main" val="4221237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85453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087033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71</a:t>
            </a:fld>
            <a:endParaRPr lang="en-US"/>
          </a:p>
        </p:txBody>
      </p:sp>
    </p:spTree>
    <p:extLst>
      <p:ext uri="{BB962C8B-B14F-4D97-AF65-F5344CB8AC3E}">
        <p14:creationId xmlns:p14="http://schemas.microsoft.com/office/powerpoint/2010/main" val="72412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31D32577-1196-4221-B5BD-2EB6CC2B6160}" type="slidenum">
              <a:rPr lang="en-US" altLang="en-US" sz="1200" i="0">
                <a:solidFill>
                  <a:srgbClr val="000000"/>
                </a:solidFill>
              </a:rPr>
              <a:pPr/>
              <a:t>3</a:t>
            </a:fld>
            <a:endParaRPr lang="en-US" altLang="en-US" sz="1200" i="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3875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29593AF1-D4A0-48CB-B369-420199F1ABCF}" type="slidenum">
              <a:rPr lang="en-US" altLang="en-US" sz="1200" i="0">
                <a:solidFill>
                  <a:srgbClr val="000000"/>
                </a:solidFill>
              </a:rPr>
              <a:pPr/>
              <a:t>4</a:t>
            </a:fld>
            <a:endParaRPr lang="en-US" altLang="en-US" sz="1200" i="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0538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fld id="{C81D7D28-79E2-4E72-9477-C140B0F5B601}" type="slidenum">
              <a:rPr lang="en-US" altLang="en-US" sz="1200" i="0"/>
              <a:pPr/>
              <a:t>5</a:t>
            </a:fld>
            <a:endParaRPr lang="en-US" altLang="en-US" sz="1200" i="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551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fld id="{0B42B410-A5F1-45D2-A90C-A2A3553C943F}" type="slidenum">
              <a:rPr lang="en-US" altLang="en-US" sz="1200" i="0"/>
              <a:pPr/>
              <a:t>6</a:t>
            </a:fld>
            <a:endParaRPr lang="en-US" altLang="en-US" sz="1200" i="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681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fld id="{26FE8D65-D990-4647-8B3A-CB0D95AFB64D}" type="slidenum">
              <a:rPr lang="en-US" altLang="en-US" sz="1200" i="0"/>
              <a:pPr/>
              <a:t>7</a:t>
            </a:fld>
            <a:endParaRPr lang="en-US" alt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1974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0909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12</a:t>
            </a:fld>
            <a:endParaRPr lang="en-US"/>
          </a:p>
        </p:txBody>
      </p:sp>
    </p:spTree>
    <p:extLst>
      <p:ext uri="{BB962C8B-B14F-4D97-AF65-F5344CB8AC3E}">
        <p14:creationId xmlns:p14="http://schemas.microsoft.com/office/powerpoint/2010/main" val="3228191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7"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4827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6"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11847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6"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784160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7"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70251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5"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6"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475531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8"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9" name="Slide Number Placeholder 5"/>
          <p:cNvSpPr>
            <a:spLocks noGrp="1"/>
          </p:cNvSpPr>
          <p:nvPr>
            <p:ph type="sldNum" sz="quarter" idx="13"/>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821064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7"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6279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ignature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5"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6070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7"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9616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8"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9330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6"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7934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4"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00595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5"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8585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ignature Lef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638800" y="6181139"/>
            <a:ext cx="2133600" cy="365125"/>
          </a:xfrm>
          <a:prstGeom prst="rect">
            <a:avLst/>
          </a:prstGeom>
        </p:spPr>
        <p:txBody>
          <a:bodyPr/>
          <a:lstStyle/>
          <a:p>
            <a:r>
              <a:rPr lang="en-US"/>
              <a:t>11/30/2015</a:t>
            </a:r>
          </a:p>
        </p:txBody>
      </p:sp>
      <p:sp>
        <p:nvSpPr>
          <p:cNvPr id="3" name="Slide Number Placeholder 5"/>
          <p:cNvSpPr>
            <a:spLocks noGrp="1"/>
          </p:cNvSpPr>
          <p:nvPr>
            <p:ph type="sldNum" sz="quarter" idx="12"/>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5741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531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026778"/>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2"/>
          </p:nvPr>
        </p:nvSpPr>
        <p:spPr>
          <a:xfrm>
            <a:off x="5638800" y="6181139"/>
            <a:ext cx="2133600" cy="365125"/>
          </a:xfrm>
          <a:prstGeom prst="rect">
            <a:avLst/>
          </a:prstGeom>
        </p:spPr>
        <p:txBody>
          <a:bodyPr/>
          <a:lstStyle/>
          <a:p>
            <a:r>
              <a:rPr lang="en-US"/>
              <a:t>11/30/2015</a:t>
            </a:r>
          </a:p>
        </p:txBody>
      </p:sp>
      <p:sp>
        <p:nvSpPr>
          <p:cNvPr id="9" name="Slide Number Placeholder 5"/>
          <p:cNvSpPr>
            <a:spLocks noGrp="1"/>
          </p:cNvSpPr>
          <p:nvPr>
            <p:ph type="sldNum" sz="quarter" idx="4"/>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047044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96" r:id="rId6"/>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Date Placeholder 3"/>
          <p:cNvSpPr>
            <a:spLocks noGrp="1"/>
          </p:cNvSpPr>
          <p:nvPr>
            <p:ph type="dt" sz="half" idx="2"/>
          </p:nvPr>
        </p:nvSpPr>
        <p:spPr>
          <a:xfrm>
            <a:off x="5638800" y="6181139"/>
            <a:ext cx="2133600" cy="365125"/>
          </a:xfrm>
          <a:prstGeom prst="rect">
            <a:avLst/>
          </a:prstGeom>
        </p:spPr>
        <p:txBody>
          <a:bodyPr/>
          <a:lstStyle/>
          <a:p>
            <a:r>
              <a:rPr lang="en-US"/>
              <a:t>11/30/2015</a:t>
            </a:r>
          </a:p>
        </p:txBody>
      </p:sp>
      <p:sp>
        <p:nvSpPr>
          <p:cNvPr id="6" name="Slide Number Placeholder 5"/>
          <p:cNvSpPr>
            <a:spLocks noGrp="1"/>
          </p:cNvSpPr>
          <p:nvPr>
            <p:ph type="sldNum" sz="quarter" idx="4"/>
          </p:nvPr>
        </p:nvSpPr>
        <p:spPr>
          <a:xfrm>
            <a:off x="7772400" y="6177463"/>
            <a:ext cx="1371600" cy="365125"/>
          </a:xfrm>
          <a:prstGeom prst="rect">
            <a:avLst/>
          </a:prstGeo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3535416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660" r:id="rId7"/>
    <p:sldLayoutId id="2147483745" r:id="rId8"/>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bigdatacourse.appspot.com/cours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bigdataopensourceprojects.soic.indiana.ed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x-informatics.appspot.com/course"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x-informatics.appspot.com/cours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www.computerworld.com/article/2849569/7-great-moocs-for-techies-all-free-starting-soon.html" TargetMode="External"/><Relationship Id="rId2" Type="http://schemas.openxmlformats.org/officeDocument/2006/relationships/hyperlink" Target="https://bigdatacourse.appspot.com/preview" TargetMode="External"/><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http://cloudmesh.github.io/introduction_to_cloud_computing/class/bdossp_sp15/week_plan.html" TargetMode="External"/><Relationship Id="rId2" Type="http://schemas.openxmlformats.org/officeDocument/2006/relationships/slideLayout" Target="../slideLayouts/slideLayout2.xml"/><Relationship Id="rId1" Type="http://schemas.openxmlformats.org/officeDocument/2006/relationships/customXml" Target="../../customXml/item5.xml"/><Relationship Id="rId6" Type="http://schemas.openxmlformats.org/officeDocument/2006/relationships/hyperlink" Target="http://bigdataopensourceprojects.soic.indiana.edu/" TargetMode="External"/><Relationship Id="rId5" Type="http://schemas.openxmlformats.org/officeDocument/2006/relationships/hyperlink" Target="http://cloudmesh.github.io/introduction_to_cloud_computing/class/lesson/projects.html" TargetMode="External"/><Relationship Id="rId4" Type="http://schemas.openxmlformats.org/officeDocument/2006/relationships/hyperlink" Target="http://hpc-abds.org/kaleidoscope/"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iucloudsummerschool.appspot.com/preview"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oic.indiana.edu/graduate/degrees/data-science/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97" y="667580"/>
            <a:ext cx="9144000" cy="1078412"/>
          </a:xfrm>
        </p:spPr>
        <p:txBody>
          <a:bodyPr>
            <a:noAutofit/>
          </a:bodyPr>
          <a:lstStyle/>
          <a:p>
            <a:pPr algn="ctr"/>
            <a:r>
              <a:rPr lang="en-US" dirty="0"/>
              <a:t>Data Science and Online Education</a:t>
            </a:r>
            <a:endParaRPr lang="en-US" sz="4800" b="1" dirty="0"/>
          </a:p>
        </p:txBody>
      </p:sp>
      <p:sp>
        <p:nvSpPr>
          <p:cNvPr id="3" name="Subtitle 2"/>
          <p:cNvSpPr>
            <a:spLocks noGrp="1"/>
          </p:cNvSpPr>
          <p:nvPr>
            <p:ph type="subTitle" idx="1"/>
          </p:nvPr>
        </p:nvSpPr>
        <p:spPr>
          <a:xfrm>
            <a:off x="509659" y="1551861"/>
            <a:ext cx="7878536" cy="838200"/>
          </a:xfrm>
        </p:spPr>
        <p:txBody>
          <a:bodyPr>
            <a:noAutofit/>
          </a:bodyPr>
          <a:lstStyle/>
          <a:p>
            <a:r>
              <a:rPr lang="en-US" dirty="0">
                <a:solidFill>
                  <a:schemeClr val="tx1">
                    <a:lumMod val="75000"/>
                    <a:lumOff val="25000"/>
                  </a:schemeClr>
                </a:solidFill>
              </a:rPr>
              <a:t>DTW: 2015 Data Teaching Workshop – 2nd IEEE STC CC and RDA Workshop on Curricula and Teaching Methods in Cloud Computing, Big Data, and Data Science </a:t>
            </a:r>
          </a:p>
          <a:p>
            <a:r>
              <a:rPr lang="en-US" dirty="0">
                <a:solidFill>
                  <a:schemeClr val="tx1">
                    <a:lumMod val="75000"/>
                    <a:lumOff val="25000"/>
                  </a:schemeClr>
                </a:solidFill>
              </a:rPr>
              <a:t>as part of </a:t>
            </a:r>
            <a:r>
              <a:rPr lang="en-US" dirty="0" err="1">
                <a:solidFill>
                  <a:schemeClr val="tx1">
                    <a:lumMod val="75000"/>
                    <a:lumOff val="25000"/>
                  </a:schemeClr>
                </a:solidFill>
              </a:rPr>
              <a:t>CloudCom</a:t>
            </a:r>
            <a:r>
              <a:rPr lang="en-US" dirty="0">
                <a:solidFill>
                  <a:schemeClr val="tx1">
                    <a:lumMod val="75000"/>
                    <a:lumOff val="25000"/>
                  </a:schemeClr>
                </a:solidFill>
              </a:rPr>
              <a:t> 2015 (http://2015.cloudcom.org/), Vancouver, Nov 30-Dec 3, 2015.</a:t>
            </a:r>
          </a:p>
          <a:p>
            <a:endParaRPr lang="en-US" dirty="0">
              <a:solidFill>
                <a:schemeClr val="tx1">
                  <a:lumMod val="75000"/>
                  <a:lumOff val="25000"/>
                </a:schemeClr>
              </a:solidFill>
            </a:endParaRPr>
          </a:p>
          <a:p>
            <a:r>
              <a:rPr lang="en-US" dirty="0">
                <a:solidFill>
                  <a:schemeClr val="tx1">
                    <a:lumMod val="75000"/>
                    <a:lumOff val="25000"/>
                  </a:schemeClr>
                </a:solidFill>
              </a:rPr>
              <a:t>November 30, 2015</a:t>
            </a:r>
          </a:p>
        </p:txBody>
      </p:sp>
      <p:sp>
        <p:nvSpPr>
          <p:cNvPr id="5" name="Subtitle 2"/>
          <p:cNvSpPr txBox="1">
            <a:spLocks/>
          </p:cNvSpPr>
          <p:nvPr/>
        </p:nvSpPr>
        <p:spPr>
          <a:xfrm>
            <a:off x="-23308" y="4343400"/>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a:solidFill>
                <a:prstClr val="black"/>
              </a:solidFill>
            </a:endParaRPr>
          </a:p>
        </p:txBody>
      </p:sp>
      <p:sp>
        <p:nvSpPr>
          <p:cNvPr id="4" name="Rectangle 3"/>
          <p:cNvSpPr/>
          <p:nvPr/>
        </p:nvSpPr>
        <p:spPr>
          <a:xfrm>
            <a:off x="183392" y="3872330"/>
            <a:ext cx="8727012" cy="2012859"/>
          </a:xfrm>
          <a:prstGeom prst="rect">
            <a:avLst/>
          </a:prstGeom>
        </p:spPr>
        <p:txBody>
          <a:bodyPr wrap="square">
            <a:spAutoFit/>
          </a:bodyPr>
          <a:lstStyle/>
          <a:p>
            <a:pPr algn="ctr">
              <a:spcBef>
                <a:spcPct val="20000"/>
              </a:spcBef>
              <a:defRPr/>
            </a:pPr>
            <a:r>
              <a:rPr lang="en-US" sz="2400" b="1" dirty="0"/>
              <a:t>Geoffrey Fox, </a:t>
            </a:r>
            <a:r>
              <a:rPr lang="en-US" sz="2400" b="1" dirty="0" err="1"/>
              <a:t>Sidd</a:t>
            </a:r>
            <a:r>
              <a:rPr lang="en-US" sz="2400" b="1" dirty="0"/>
              <a:t> Maini, Howard Rosenbaum, David Wild</a:t>
            </a:r>
          </a:p>
          <a:p>
            <a:pPr algn="ctr">
              <a:spcBef>
                <a:spcPct val="20000"/>
              </a:spcBef>
              <a:defRPr/>
            </a:pPr>
            <a:r>
              <a:rPr lang="en-US" sz="2400" dirty="0">
                <a:solidFill>
                  <a:prstClr val="black"/>
                </a:solidFill>
                <a:hlinkClick r:id="rId3"/>
              </a:rPr>
              <a:t>gcf@indiana.edu</a:t>
            </a:r>
            <a:r>
              <a:rPr lang="en-US" sz="2400" dirty="0">
                <a:solidFill>
                  <a:prstClr val="black"/>
                </a:solidFill>
              </a:rPr>
              <a:t> </a:t>
            </a:r>
            <a:r>
              <a:rPr lang="en-US" sz="2400" dirty="0">
                <a:solidFill>
                  <a:prstClr val="black"/>
                </a:solidFill>
                <a:hlinkClick r:id="rId4"/>
              </a:rPr>
              <a:t>http://www.infomall.org</a:t>
            </a:r>
            <a:endParaRPr lang="en-US" sz="2000" dirty="0">
              <a:solidFill>
                <a:prstClr val="black"/>
              </a:solidFill>
            </a:endParaRPr>
          </a:p>
          <a:p>
            <a:pPr algn="ctr">
              <a:spcBef>
                <a:spcPct val="20000"/>
              </a:spcBef>
            </a:pPr>
            <a:r>
              <a:rPr lang="en-US" sz="2000" dirty="0">
                <a:solidFill>
                  <a:prstClr val="black"/>
                </a:solidFill>
                <a:cs typeface="Times New Roman" pitchFamily="18" charset="0"/>
              </a:rPr>
              <a:t>School of Informatics and Computing</a:t>
            </a:r>
          </a:p>
          <a:p>
            <a:pPr algn="ctr">
              <a:spcBef>
                <a:spcPct val="20000"/>
              </a:spcBef>
            </a:pPr>
            <a:r>
              <a:rPr lang="en-US" sz="2000" dirty="0">
                <a:solidFill>
                  <a:prstClr val="black"/>
                </a:solidFill>
                <a:cs typeface="Times New Roman" pitchFamily="18" charset="0"/>
              </a:rPr>
              <a:t>Digital Science Center</a:t>
            </a:r>
          </a:p>
          <a:p>
            <a:pPr algn="ctr">
              <a:spcBef>
                <a:spcPct val="20000"/>
              </a:spcBef>
            </a:pPr>
            <a:r>
              <a:rPr lang="en-US" sz="2000" dirty="0">
                <a:solidFill>
                  <a:prstClr val="black"/>
                </a:solidFill>
                <a:cs typeface="Times New Roman" pitchFamily="18" charset="0"/>
              </a:rPr>
              <a:t>Indiana University Bloomington</a:t>
            </a:r>
            <a:endParaRPr lang="en-US" sz="2000" dirty="0">
              <a:solidFill>
                <a:prstClr val="black"/>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1</a:t>
            </a:fld>
            <a:endParaRPr lang="en-US"/>
          </a:p>
        </p:txBody>
      </p:sp>
    </p:spTree>
    <p:extLst>
      <p:ext uri="{BB962C8B-B14F-4D97-AF65-F5344CB8AC3E}">
        <p14:creationId xmlns:p14="http://schemas.microsoft.com/office/powerpoint/2010/main" val="287066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69" y="111125"/>
            <a:ext cx="8590326" cy="790575"/>
          </a:xfrm>
        </p:spPr>
        <p:txBody>
          <a:bodyPr/>
          <a:lstStyle/>
          <a:p>
            <a:pPr algn="ctr">
              <a:defRPr/>
            </a:pPr>
            <a:r>
              <a:rPr lang="en-US" dirty="0">
                <a:latin typeface="+mn-lt"/>
              </a:rPr>
              <a:t>IU Data Science Program and Degrees</a:t>
            </a:r>
          </a:p>
        </p:txBody>
      </p:sp>
      <p:sp>
        <p:nvSpPr>
          <p:cNvPr id="9219" name="Content Placeholder 2"/>
          <p:cNvSpPr>
            <a:spLocks noGrp="1"/>
          </p:cNvSpPr>
          <p:nvPr>
            <p:ph idx="1"/>
          </p:nvPr>
        </p:nvSpPr>
        <p:spPr>
          <a:xfrm>
            <a:off x="0" y="768495"/>
            <a:ext cx="9086850" cy="5251305"/>
          </a:xfrm>
        </p:spPr>
        <p:txBody>
          <a:bodyPr/>
          <a:lstStyle/>
          <a:p>
            <a:r>
              <a:rPr lang="en-US" altLang="en-US" sz="2300" dirty="0"/>
              <a:t>Program managed by cross disciplinary Faculty in Data Science. Currently Statistics and Informatics and Computing School but plans to expand scope to full campus </a:t>
            </a:r>
          </a:p>
          <a:p>
            <a:r>
              <a:rPr lang="en-US" altLang="en-US" sz="2300" dirty="0"/>
              <a:t>A </a:t>
            </a:r>
            <a:r>
              <a:rPr lang="en-US" altLang="en-US" sz="2300" b="1" dirty="0"/>
              <a:t>purely online </a:t>
            </a:r>
            <a:r>
              <a:rPr lang="en-US" altLang="en-US" sz="2300" dirty="0"/>
              <a:t>4-course </a:t>
            </a:r>
            <a:r>
              <a:rPr lang="en-US" altLang="en-US" sz="2300" b="1" dirty="0"/>
              <a:t>Certificate in Data Science </a:t>
            </a:r>
            <a:r>
              <a:rPr lang="en-US" altLang="en-US" sz="2300" dirty="0"/>
              <a:t>has been running since January 2014</a:t>
            </a:r>
          </a:p>
          <a:p>
            <a:pPr lvl="1"/>
            <a:r>
              <a:rPr lang="en-US" altLang="en-US" sz="2300" dirty="0"/>
              <a:t>Some switched to Online Masters</a:t>
            </a:r>
          </a:p>
          <a:p>
            <a:pPr lvl="1"/>
            <a:r>
              <a:rPr lang="en-US" altLang="en-US" sz="2300" dirty="0"/>
              <a:t>Most students are professionals taking courses in “free time”</a:t>
            </a:r>
          </a:p>
          <a:p>
            <a:r>
              <a:rPr lang="en-US" altLang="en-US" sz="2300" dirty="0"/>
              <a:t>A campus wide </a:t>
            </a:r>
            <a:r>
              <a:rPr lang="en-US" altLang="en-US" sz="2300" b="1" dirty="0"/>
              <a:t>Ph.D. Minor </a:t>
            </a:r>
            <a:r>
              <a:rPr lang="en-US" altLang="en-US" sz="2300" dirty="0"/>
              <a:t>in Data Science has been approved.</a:t>
            </a:r>
          </a:p>
          <a:p>
            <a:r>
              <a:rPr lang="en-US" altLang="en-US" sz="2300" b="1" dirty="0"/>
              <a:t>Masters in Data Science </a:t>
            </a:r>
            <a:r>
              <a:rPr lang="en-US" altLang="en-US" sz="2300" dirty="0"/>
              <a:t>(10-course) approved October 2014</a:t>
            </a:r>
          </a:p>
          <a:p>
            <a:r>
              <a:rPr lang="en-US" altLang="en-US" sz="2300" dirty="0"/>
              <a:t>Exploring </a:t>
            </a:r>
            <a:r>
              <a:rPr lang="en-US" altLang="en-US" sz="2300" b="1" dirty="0"/>
              <a:t>PhD in Data Science</a:t>
            </a:r>
          </a:p>
          <a:p>
            <a:r>
              <a:rPr lang="en-US" altLang="en-US" sz="2300" dirty="0"/>
              <a:t>Courses labelled as “</a:t>
            </a:r>
            <a:r>
              <a:rPr lang="en-US" altLang="en-US" sz="2300" b="1" dirty="0"/>
              <a:t>Decision-maker</a:t>
            </a:r>
            <a:r>
              <a:rPr lang="en-US" altLang="en-US" sz="2300" dirty="0"/>
              <a:t>” and “</a:t>
            </a:r>
            <a:r>
              <a:rPr lang="en-US" altLang="en-US" sz="2300" b="1" dirty="0"/>
              <a:t>Technical</a:t>
            </a:r>
            <a:r>
              <a:rPr lang="en-US" altLang="en-US" sz="2300" dirty="0"/>
              <a:t>” paths where McKinsey says an order of magnitude more (1.5 million by 2018) unmet job openings in Decision-maker track</a:t>
            </a:r>
          </a:p>
          <a:p>
            <a:endParaRPr lang="en-US" altLang="en-US" sz="2300" dirty="0"/>
          </a:p>
        </p:txBody>
      </p:sp>
      <p:sp>
        <p:nvSpPr>
          <p:cNvPr id="5" name="Date Placeholder 4"/>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10</a:t>
            </a:fld>
            <a:endParaRPr lang="en-US"/>
          </a:p>
        </p:txBody>
      </p:sp>
    </p:spTree>
    <p:extLst>
      <p:ext uri="{BB962C8B-B14F-4D97-AF65-F5344CB8AC3E}">
        <p14:creationId xmlns:p14="http://schemas.microsoft.com/office/powerpoint/2010/main" val="300278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3813"/>
            <a:ext cx="9144000" cy="609600"/>
          </a:xfrm>
        </p:spPr>
        <p:txBody>
          <a:bodyPr/>
          <a:lstStyle/>
          <a:p>
            <a:r>
              <a:rPr lang="en-US" altLang="en-US"/>
              <a:t>McKinsey Institute on Big Data Jobs</a:t>
            </a:r>
          </a:p>
        </p:txBody>
      </p:sp>
      <p:sp>
        <p:nvSpPr>
          <p:cNvPr id="4" name="Content Placeholder 3"/>
          <p:cNvSpPr>
            <a:spLocks noGrp="1"/>
          </p:cNvSpPr>
          <p:nvPr>
            <p:ph idx="1"/>
          </p:nvPr>
        </p:nvSpPr>
        <p:spPr>
          <a:xfrm>
            <a:off x="0" y="3810000"/>
            <a:ext cx="9144000" cy="2328863"/>
          </a:xfrm>
        </p:spPr>
        <p:txBody>
          <a:bodyPr>
            <a:normAutofit lnSpcReduction="10000"/>
          </a:bodyPr>
          <a:lstStyle/>
          <a:p>
            <a:pPr>
              <a:defRPr/>
            </a:pPr>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p>
          <a:p>
            <a:pPr>
              <a:defRPr/>
            </a:pPr>
            <a:r>
              <a:rPr lang="en-US" sz="2200" dirty="0"/>
              <a:t>IU Data Science </a:t>
            </a:r>
            <a:r>
              <a:rPr lang="en-US" sz="2200" dirty="0">
                <a:solidFill>
                  <a:srgbClr val="B30838"/>
                </a:solidFill>
              </a:rPr>
              <a:t>Decision Maker Path </a:t>
            </a:r>
            <a:r>
              <a:rPr lang="en-US" sz="2200" dirty="0"/>
              <a:t>aimed at 1.5 million jobs. </a:t>
            </a:r>
            <a:r>
              <a:rPr lang="en-US" sz="2200" dirty="0">
                <a:solidFill>
                  <a:srgbClr val="B30838"/>
                </a:solidFill>
              </a:rPr>
              <a:t>Technical Path </a:t>
            </a:r>
            <a:r>
              <a:rPr lang="en-US" sz="2200" dirty="0"/>
              <a:t>covers the 140,000 to 190,000</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t="19260"/>
          <a:stretch>
            <a:fillRect/>
          </a:stretch>
        </p:blipFill>
        <p:spPr bwMode="auto">
          <a:xfrm>
            <a:off x="228600" y="669925"/>
            <a:ext cx="62484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4"/>
          <p:cNvSpPr>
            <a:spLocks noChangeArrowheads="1"/>
          </p:cNvSpPr>
          <p:nvPr/>
        </p:nvSpPr>
        <p:spPr bwMode="auto">
          <a:xfrm>
            <a:off x="2514600" y="3440113"/>
            <a:ext cx="647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rgbClr val="000000"/>
                </a:solidFill>
              </a:rPr>
              <a:t>http://www.mckinsey.com/mgi/publications/big_data/index.asp</a:t>
            </a:r>
          </a:p>
        </p:txBody>
      </p:sp>
      <p:sp>
        <p:nvSpPr>
          <p:cNvPr id="5" name="Date Placeholder 4"/>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11</a:t>
            </a:fld>
            <a:endParaRPr lang="en-US"/>
          </a:p>
        </p:txBody>
      </p:sp>
    </p:spTree>
    <p:extLst>
      <p:ext uri="{BB962C8B-B14F-4D97-AF65-F5344CB8AC3E}">
        <p14:creationId xmlns:p14="http://schemas.microsoft.com/office/powerpoint/2010/main" val="421761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7880" y="-5787"/>
            <a:ext cx="3246120" cy="778576"/>
          </a:xfrm>
        </p:spPr>
        <p:txBody>
          <a:bodyPr/>
          <a:lstStyle/>
          <a:p>
            <a:r>
              <a:rPr lang="en-US" sz="4400" dirty="0"/>
              <a:t>Job Trends</a:t>
            </a:r>
          </a:p>
        </p:txBody>
      </p:sp>
      <p:sp>
        <p:nvSpPr>
          <p:cNvPr id="8" name="TextBox 7"/>
          <p:cNvSpPr txBox="1"/>
          <p:nvPr/>
        </p:nvSpPr>
        <p:spPr>
          <a:xfrm>
            <a:off x="5829300" y="772789"/>
            <a:ext cx="3314700" cy="4247317"/>
          </a:xfrm>
          <a:prstGeom prst="rect">
            <a:avLst/>
          </a:prstGeom>
          <a:noFill/>
        </p:spPr>
        <p:txBody>
          <a:bodyPr wrap="square" rtlCol="0">
            <a:spAutoFit/>
          </a:bodyPr>
          <a:lstStyle/>
          <a:p>
            <a:r>
              <a:rPr lang="en-US" sz="2400" dirty="0"/>
              <a:t>Big Data much larger than data science</a:t>
            </a:r>
          </a:p>
          <a:p>
            <a:r>
              <a:rPr lang="en-US" sz="2400" dirty="0"/>
              <a:t> </a:t>
            </a:r>
          </a:p>
          <a:p>
            <a:r>
              <a:rPr lang="en-US" sz="2400" b="1" dirty="0"/>
              <a:t>19 May 2015 Jobs</a:t>
            </a:r>
            <a:br>
              <a:rPr lang="en-US" sz="2400" dirty="0"/>
            </a:br>
            <a:r>
              <a:rPr lang="en-US" dirty="0"/>
              <a:t>3475 for “data science“</a:t>
            </a:r>
          </a:p>
          <a:p>
            <a:r>
              <a:rPr lang="en-US" dirty="0"/>
              <a:t>2277 for “data scientist“</a:t>
            </a:r>
          </a:p>
          <a:p>
            <a:r>
              <a:rPr lang="en-US" dirty="0"/>
              <a:t>19488 for “big data”</a:t>
            </a:r>
          </a:p>
          <a:p>
            <a:endParaRPr lang="en-US" dirty="0"/>
          </a:p>
          <a:p>
            <a:r>
              <a:rPr lang="en-US" sz="2400" b="1" dirty="0"/>
              <a:t>7 Dec  2015 Jobs</a:t>
            </a:r>
            <a:br>
              <a:rPr lang="en-US" sz="2400" dirty="0"/>
            </a:br>
            <a:r>
              <a:rPr lang="en-US" dirty="0"/>
              <a:t>5014 for “data science“</a:t>
            </a:r>
          </a:p>
          <a:p>
            <a:r>
              <a:rPr lang="en-US" dirty="0"/>
              <a:t>2830 for “data scientist“</a:t>
            </a:r>
          </a:p>
          <a:p>
            <a:r>
              <a:rPr lang="en-US" dirty="0"/>
              <a:t>22388 for “big data”</a:t>
            </a:r>
          </a:p>
          <a:p>
            <a:endParaRPr lang="en-US" sz="2400" dirty="0"/>
          </a:p>
        </p:txBody>
      </p:sp>
      <p:sp>
        <p:nvSpPr>
          <p:cNvPr id="3" name="Rectangle 2"/>
          <p:cNvSpPr/>
          <p:nvPr/>
        </p:nvSpPr>
        <p:spPr>
          <a:xfrm>
            <a:off x="5905026" y="4967685"/>
            <a:ext cx="3238974" cy="1077218"/>
          </a:xfrm>
          <a:prstGeom prst="rect">
            <a:avLst/>
          </a:prstGeom>
        </p:spPr>
        <p:txBody>
          <a:bodyPr wrap="square">
            <a:spAutoFit/>
          </a:bodyPr>
          <a:lstStyle/>
          <a:p>
            <a:r>
              <a:rPr lang="en-US" sz="1600" dirty="0"/>
              <a:t>http://www.indeed.com/jobtrends?q=%22Data+science%22%2C+%22data+scientist%22%2C+%22big+data%22%2C&amp;l=</a:t>
            </a:r>
          </a:p>
        </p:txBody>
      </p:sp>
      <p:sp>
        <p:nvSpPr>
          <p:cNvPr id="4" name="Date Placeholder 3"/>
          <p:cNvSpPr>
            <a:spLocks noGrp="1"/>
          </p:cNvSpPr>
          <p:nvPr>
            <p:ph type="dt" sz="half" idx="10"/>
          </p:nvPr>
        </p:nvSpPr>
        <p:spPr/>
        <p:txBody>
          <a:bodyPr/>
          <a:lstStyle/>
          <a:p>
            <a:r>
              <a:rPr lang="en-US"/>
              <a:t>11/30/2015</a:t>
            </a:r>
          </a:p>
        </p:txBody>
      </p:sp>
      <p:sp>
        <p:nvSpPr>
          <p:cNvPr id="5" name="Slide Number Placeholder 4"/>
          <p:cNvSpPr>
            <a:spLocks noGrp="1"/>
          </p:cNvSpPr>
          <p:nvPr>
            <p:ph type="sldNum" sz="quarter" idx="12"/>
          </p:nvPr>
        </p:nvSpPr>
        <p:spPr/>
        <p:txBody>
          <a:bodyPr/>
          <a:lstStyle/>
          <a:p>
            <a:fld id="{29CB78FB-1415-9B4D-996E-11F146E2B0ED}" type="slidenum">
              <a:rPr lang="en-US" smtClean="0"/>
              <a:t>12</a:t>
            </a:fld>
            <a:endParaRPr lang="en-US"/>
          </a:p>
        </p:txBody>
      </p:sp>
      <p:pic>
        <p:nvPicPr>
          <p:cNvPr id="6" name="Picture 2" descr="&quot;Data science&quot;, &quot;data scientist&quot;, &quot;big data&quot;, Job Trends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1"/>
            <a:ext cx="56578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quot;Data science&quot;, &quot;data scientist&quot;, Job Trends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28369"/>
            <a:ext cx="5657850" cy="3143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80110" y="756908"/>
            <a:ext cx="2069797" cy="369332"/>
          </a:xfrm>
          <a:prstGeom prst="rect">
            <a:avLst/>
          </a:prstGeom>
          <a:noFill/>
        </p:spPr>
        <p:txBody>
          <a:bodyPr wrap="none" rtlCol="0">
            <a:spAutoFit/>
          </a:bodyPr>
          <a:lstStyle/>
          <a:p>
            <a:r>
              <a:rPr lang="en-US" dirty="0"/>
              <a:t>Charts Jan 6 2015</a:t>
            </a:r>
          </a:p>
        </p:txBody>
      </p:sp>
    </p:spTree>
    <p:extLst>
      <p:ext uri="{BB962C8B-B14F-4D97-AF65-F5344CB8AC3E}">
        <p14:creationId xmlns:p14="http://schemas.microsoft.com/office/powerpoint/2010/main" val="161985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5632"/>
          </a:xfrm>
        </p:spPr>
        <p:txBody>
          <a:bodyPr/>
          <a:lstStyle/>
          <a:p>
            <a:r>
              <a:rPr lang="en-US" b="1" dirty="0">
                <a:latin typeface="+mn-lt"/>
              </a:rPr>
              <a:t>What is Data Science?</a:t>
            </a:r>
          </a:p>
        </p:txBody>
      </p:sp>
      <p:sp>
        <p:nvSpPr>
          <p:cNvPr id="3" name="Content Placeholder 2"/>
          <p:cNvSpPr>
            <a:spLocks noGrp="1"/>
          </p:cNvSpPr>
          <p:nvPr>
            <p:ph idx="1"/>
          </p:nvPr>
        </p:nvSpPr>
        <p:spPr>
          <a:xfrm>
            <a:off x="0" y="865632"/>
            <a:ext cx="9144000" cy="5992367"/>
          </a:xfrm>
        </p:spPr>
        <p:txBody>
          <a:bodyPr>
            <a:normAutofit/>
          </a:bodyPr>
          <a:lstStyle/>
          <a:p>
            <a:r>
              <a:rPr lang="en-US" dirty="0"/>
              <a:t>The next slide gives a definition arrived by a NIST study group fall 2013.</a:t>
            </a:r>
          </a:p>
          <a:p>
            <a:r>
              <a:rPr lang="en-US" dirty="0"/>
              <a:t>The previous slide says there are several jobs but that’s not enough! Is this a field – what is it and what is its core?</a:t>
            </a:r>
          </a:p>
          <a:p>
            <a:pPr marL="228600" lvl="1">
              <a:spcBef>
                <a:spcPts val="1000"/>
              </a:spcBef>
            </a:pPr>
            <a:r>
              <a:rPr lang="en-US" dirty="0"/>
              <a:t>The emergence of the 4</a:t>
            </a:r>
            <a:r>
              <a:rPr lang="en-US" baseline="30000" dirty="0"/>
              <a:t>th</a:t>
            </a:r>
            <a:r>
              <a:rPr lang="en-US" dirty="0"/>
              <a:t> or data driven paradigm of science illustrates significance - </a:t>
            </a:r>
            <a:r>
              <a:rPr lang="en-US" dirty="0">
                <a:hlinkClick r:id="rId2"/>
              </a:rPr>
              <a:t>http://research.microsoft.com/en-us/collaboration/fourthparadigm/</a:t>
            </a:r>
            <a:r>
              <a:rPr lang="en-US" dirty="0"/>
              <a:t>  </a:t>
            </a:r>
          </a:p>
          <a:p>
            <a:pPr lvl="1"/>
            <a:r>
              <a:rPr lang="en-US" dirty="0"/>
              <a:t>Discovery is guided by data rather than by a model</a:t>
            </a:r>
          </a:p>
          <a:p>
            <a:pPr lvl="1"/>
            <a:r>
              <a:rPr lang="en-US" dirty="0"/>
              <a:t>The End of (traditional) science </a:t>
            </a:r>
            <a:r>
              <a:rPr lang="en-US" dirty="0">
                <a:hlinkClick r:id="rId3"/>
              </a:rPr>
              <a:t>http://www.wired.com/wired/issue/16-07</a:t>
            </a:r>
            <a:r>
              <a:rPr lang="en-US" dirty="0"/>
              <a:t> is famous here</a:t>
            </a:r>
          </a:p>
          <a:p>
            <a:r>
              <a:rPr lang="en-US" dirty="0"/>
              <a:t>Another example is recommender systems in Netflix, e-commerce etc.</a:t>
            </a:r>
          </a:p>
          <a:p>
            <a:pPr lvl="1"/>
            <a:r>
              <a:rPr lang="en-US" dirty="0"/>
              <a:t>Here data (user ratings of movies or products) allows an empirical prediction of what users like </a:t>
            </a:r>
          </a:p>
          <a:p>
            <a:pPr lvl="1"/>
            <a:r>
              <a:rPr lang="en-US" dirty="0"/>
              <a:t>Here we define points in spaces (of users or products), cluster them etc. – all conclusions coming from data</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13</a:t>
            </a:fld>
            <a:endParaRPr lang="en-US"/>
          </a:p>
        </p:txBody>
      </p:sp>
    </p:spTree>
    <p:extLst>
      <p:ext uri="{BB962C8B-B14F-4D97-AF65-F5344CB8AC3E}">
        <p14:creationId xmlns:p14="http://schemas.microsoft.com/office/powerpoint/2010/main" val="157849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35"/>
            <a:ext cx="9144000" cy="666761"/>
          </a:xfrm>
        </p:spPr>
        <p:txBody>
          <a:bodyPr>
            <a:normAutofit fontScale="90000"/>
          </a:bodyPr>
          <a:lstStyle/>
          <a:p>
            <a:pPr algn="ctr"/>
            <a:r>
              <a:rPr lang="en-US" sz="2800" b="1" dirty="0">
                <a:latin typeface="+mn-lt"/>
              </a:rPr>
              <a:t>Data Science Definition from NIST Public Working Group</a:t>
            </a:r>
          </a:p>
        </p:txBody>
      </p:sp>
      <p:sp>
        <p:nvSpPr>
          <p:cNvPr id="3" name="Content Placeholder 2"/>
          <p:cNvSpPr>
            <a:spLocks noGrp="1"/>
          </p:cNvSpPr>
          <p:nvPr>
            <p:ph idx="1"/>
          </p:nvPr>
        </p:nvSpPr>
        <p:spPr>
          <a:xfrm>
            <a:off x="47625" y="512578"/>
            <a:ext cx="9048750" cy="1163602"/>
          </a:xfrm>
        </p:spPr>
        <p:txBody>
          <a:bodyPr>
            <a:normAutofit/>
          </a:bodyPr>
          <a:lstStyle/>
          <a:p>
            <a:r>
              <a:rPr lang="en-US" b="1" dirty="0">
                <a:solidFill>
                  <a:srgbClr val="782F40"/>
                </a:solidFill>
              </a:rPr>
              <a:t>Data Science </a:t>
            </a:r>
            <a:r>
              <a:rPr lang="en-US" dirty="0"/>
              <a:t>is the extraction of actionable knowledge directly from data through a process of discovery, hypothesis, and analytical hypothesis analysis.</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472" y="2051415"/>
            <a:ext cx="4855088" cy="4037206"/>
          </a:xfrm>
          <a:prstGeom prst="rect">
            <a:avLst/>
          </a:prstGeom>
        </p:spPr>
      </p:pic>
      <p:sp>
        <p:nvSpPr>
          <p:cNvPr id="8" name="Content Placeholder 2"/>
          <p:cNvSpPr txBox="1">
            <a:spLocks/>
          </p:cNvSpPr>
          <p:nvPr/>
        </p:nvSpPr>
        <p:spPr>
          <a:xfrm>
            <a:off x="47625" y="1563735"/>
            <a:ext cx="3874222" cy="4114800"/>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F497D"/>
              </a:buClr>
            </a:pPr>
            <a:r>
              <a:rPr dirty="0">
                <a:solidFill>
                  <a:prstClr val="black"/>
                </a:solidFill>
              </a:rPr>
              <a:t>A </a:t>
            </a:r>
            <a:r>
              <a:rPr b="1" dirty="0">
                <a:solidFill>
                  <a:srgbClr val="782F40"/>
                </a:solidFill>
              </a:rPr>
              <a:t>Data Scientist </a:t>
            </a:r>
            <a:r>
              <a:rPr dirty="0">
                <a:solidFill>
                  <a:prstClr val="black"/>
                </a:solidFill>
              </a:rPr>
              <a:t>is a practitioner who has sufficient knowledge of the overlapping regimes of expertise in business needs, domain knowledge, analytical skills and programming expertise to manage the end-to-end scientific method process through each stage in the big data lifecycle.</a:t>
            </a:r>
          </a:p>
          <a:p>
            <a:pPr>
              <a:buClr>
                <a:srgbClr val="1F497D"/>
              </a:buClr>
            </a:pPr>
            <a:endParaRPr dirty="0">
              <a:solidFill>
                <a:prstClr val="black"/>
              </a:solidFill>
            </a:endParaRPr>
          </a:p>
        </p:txBody>
      </p:sp>
      <p:sp>
        <p:nvSpPr>
          <p:cNvPr id="4" name="Rectangle 3"/>
          <p:cNvSpPr/>
          <p:nvPr/>
        </p:nvSpPr>
        <p:spPr>
          <a:xfrm>
            <a:off x="178152" y="5392266"/>
            <a:ext cx="7535016" cy="369332"/>
          </a:xfrm>
          <a:prstGeom prst="rect">
            <a:avLst/>
          </a:prstGeom>
        </p:spPr>
        <p:txBody>
          <a:bodyPr wrap="square">
            <a:spAutoFit/>
          </a:bodyPr>
          <a:lstStyle/>
          <a:p>
            <a:r>
              <a:rPr lang="en-US" dirty="0">
                <a:solidFill>
                  <a:prstClr val="black"/>
                </a:solidFill>
              </a:rPr>
              <a:t>See Big Data Definitions in http://bigdatawg.nist.gov/V1_output_docs.php</a:t>
            </a:r>
          </a:p>
        </p:txBody>
      </p:sp>
      <p:sp>
        <p:nvSpPr>
          <p:cNvPr id="7" name="Date Placeholder 6"/>
          <p:cNvSpPr>
            <a:spLocks noGrp="1"/>
          </p:cNvSpPr>
          <p:nvPr>
            <p:ph type="dt" sz="half" idx="10"/>
          </p:nvPr>
        </p:nvSpPr>
        <p:spPr/>
        <p:txBody>
          <a:bodyPr/>
          <a:lstStyle/>
          <a:p>
            <a:r>
              <a:rPr lang="en-US"/>
              <a:t>11/30/2015</a:t>
            </a:r>
          </a:p>
        </p:txBody>
      </p:sp>
      <p:sp>
        <p:nvSpPr>
          <p:cNvPr id="10" name="Slide Number Placeholder 9"/>
          <p:cNvSpPr>
            <a:spLocks noGrp="1"/>
          </p:cNvSpPr>
          <p:nvPr>
            <p:ph type="sldNum" sz="quarter" idx="12"/>
          </p:nvPr>
        </p:nvSpPr>
        <p:spPr/>
        <p:txBody>
          <a:bodyPr/>
          <a:lstStyle/>
          <a:p>
            <a:fld id="{29CB78FB-1415-9B4D-996E-11F146E2B0ED}" type="slidenum">
              <a:rPr lang="en-US" smtClean="0"/>
              <a:t>14</a:t>
            </a:fld>
            <a:endParaRPr lang="en-US"/>
          </a:p>
        </p:txBody>
      </p:sp>
    </p:spTree>
    <p:extLst>
      <p:ext uri="{BB962C8B-B14F-4D97-AF65-F5344CB8AC3E}">
        <p14:creationId xmlns:p14="http://schemas.microsoft.com/office/powerpoint/2010/main" val="354104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66254"/>
            <a:ext cx="9144000" cy="715962"/>
          </a:xfrm>
        </p:spPr>
        <p:txBody>
          <a:bodyPr/>
          <a:lstStyle/>
          <a:p>
            <a:pPr algn="ctr"/>
            <a:r>
              <a:rPr lang="en-US" sz="3600" dirty="0"/>
              <a:t>Some Existing Online Data Science Activities</a:t>
            </a:r>
          </a:p>
        </p:txBody>
      </p:sp>
      <p:sp>
        <p:nvSpPr>
          <p:cNvPr id="5" name="Content Placeholder 4"/>
          <p:cNvSpPr>
            <a:spLocks noGrp="1"/>
          </p:cNvSpPr>
          <p:nvPr>
            <p:ph idx="1"/>
          </p:nvPr>
        </p:nvSpPr>
        <p:spPr>
          <a:xfrm>
            <a:off x="23116" y="1288254"/>
            <a:ext cx="9120883" cy="1835946"/>
          </a:xfrm>
        </p:spPr>
        <p:txBody>
          <a:bodyPr/>
          <a:lstStyle/>
          <a:p>
            <a:r>
              <a:rPr lang="en-US" sz="2400" dirty="0"/>
              <a:t>Indiana University Masters is “blended”: online and/or residential; other universities offer residential</a:t>
            </a:r>
          </a:p>
          <a:p>
            <a:r>
              <a:rPr lang="en-US" sz="2400" dirty="0"/>
              <a:t>We discount online classes so that total cost of 10 ONLINE courses is ~$11,500 (in state price) </a:t>
            </a:r>
          </a:p>
        </p:txBody>
      </p:sp>
      <p:grpSp>
        <p:nvGrpSpPr>
          <p:cNvPr id="8" name="Group 7"/>
          <p:cNvGrpSpPr/>
          <p:nvPr/>
        </p:nvGrpSpPr>
        <p:grpSpPr>
          <a:xfrm>
            <a:off x="23116" y="3179403"/>
            <a:ext cx="9144000" cy="2770909"/>
            <a:chOff x="23116" y="3179403"/>
            <a:chExt cx="9144000" cy="2770909"/>
          </a:xfrm>
        </p:grpSpPr>
        <p:pic>
          <p:nvPicPr>
            <p:cNvPr id="3" name="Picture 2"/>
            <p:cNvPicPr>
              <a:picLocks noChangeAspect="1"/>
            </p:cNvPicPr>
            <p:nvPr/>
          </p:nvPicPr>
          <p:blipFill rotWithShape="1">
            <a:blip r:embed="rId3"/>
            <a:srcRect l="6332" t="36026" r="7205" b="29039"/>
            <a:stretch/>
          </p:blipFill>
          <p:spPr>
            <a:xfrm>
              <a:off x="23116" y="3179403"/>
              <a:ext cx="9144000" cy="2770909"/>
            </a:xfrm>
            <a:prstGeom prst="rect">
              <a:avLst/>
            </a:prstGeom>
          </p:spPr>
        </p:pic>
        <p:sp>
          <p:nvSpPr>
            <p:cNvPr id="6" name="TextBox 5"/>
            <p:cNvSpPr txBox="1"/>
            <p:nvPr/>
          </p:nvSpPr>
          <p:spPr>
            <a:xfrm>
              <a:off x="8534400" y="4114800"/>
              <a:ext cx="457200" cy="261610"/>
            </a:xfrm>
            <a:prstGeom prst="rect">
              <a:avLst/>
            </a:prstGeom>
            <a:solidFill>
              <a:schemeClr val="bg2">
                <a:lumMod val="90000"/>
              </a:schemeClr>
            </a:solidFill>
          </p:spPr>
          <p:txBody>
            <a:bodyPr wrap="square" rtlCol="0">
              <a:spAutoFit/>
            </a:bodyPr>
            <a:lstStyle/>
            <a:p>
              <a:r>
                <a:rPr lang="en-US" sz="1100" dirty="0"/>
                <a:t>30</a:t>
              </a:r>
            </a:p>
          </p:txBody>
        </p:sp>
        <p:sp>
          <p:nvSpPr>
            <p:cNvPr id="7" name="TextBox 6"/>
            <p:cNvSpPr txBox="1"/>
            <p:nvPr/>
          </p:nvSpPr>
          <p:spPr>
            <a:xfrm>
              <a:off x="6738657" y="4114800"/>
              <a:ext cx="652743" cy="261610"/>
            </a:xfrm>
            <a:prstGeom prst="rect">
              <a:avLst/>
            </a:prstGeom>
            <a:solidFill>
              <a:schemeClr val="bg2">
                <a:lumMod val="90000"/>
              </a:schemeClr>
            </a:solidFill>
          </p:spPr>
          <p:txBody>
            <a:bodyPr wrap="none" rtlCol="0">
              <a:spAutoFit/>
            </a:bodyPr>
            <a:lstStyle/>
            <a:p>
              <a:r>
                <a:rPr lang="en-US" sz="1100" dirty="0"/>
                <a:t>$35,490</a:t>
              </a:r>
            </a:p>
          </p:txBody>
        </p:sp>
      </p:grpSp>
      <p:sp>
        <p:nvSpPr>
          <p:cNvPr id="2" name="Date Placeholder 1"/>
          <p:cNvSpPr>
            <a:spLocks noGrp="1"/>
          </p:cNvSpPr>
          <p:nvPr>
            <p:ph type="dt" sz="half" idx="10"/>
          </p:nvPr>
        </p:nvSpPr>
        <p:spPr/>
        <p:txBody>
          <a:bodyPr/>
          <a:lstStyle/>
          <a:p>
            <a:r>
              <a:rPr lang="en-US"/>
              <a:t>11/30/2015</a:t>
            </a:r>
          </a:p>
        </p:txBody>
      </p:sp>
      <p:sp>
        <p:nvSpPr>
          <p:cNvPr id="9" name="Slide Number Placeholder 8"/>
          <p:cNvSpPr>
            <a:spLocks noGrp="1"/>
          </p:cNvSpPr>
          <p:nvPr>
            <p:ph type="sldNum" sz="quarter" idx="12"/>
          </p:nvPr>
        </p:nvSpPr>
        <p:spPr/>
        <p:txBody>
          <a:bodyPr/>
          <a:lstStyle/>
          <a:p>
            <a:fld id="{29CB78FB-1415-9B4D-996E-11F146E2B0ED}" type="slidenum">
              <a:rPr lang="en-US" smtClean="0"/>
              <a:t>15</a:t>
            </a:fld>
            <a:endParaRPr lang="en-US"/>
          </a:p>
        </p:txBody>
      </p:sp>
    </p:spTree>
    <p:extLst>
      <p:ext uri="{BB962C8B-B14F-4D97-AF65-F5344CB8AC3E}">
        <p14:creationId xmlns:p14="http://schemas.microsoft.com/office/powerpoint/2010/main" val="92198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40689"/>
            <a:ext cx="8382000" cy="768658"/>
          </a:xfrm>
        </p:spPr>
        <p:txBody>
          <a:bodyPr/>
          <a:lstStyle/>
          <a:p>
            <a:pPr algn="ctr"/>
            <a:r>
              <a:rPr lang="en-US" dirty="0"/>
              <a:t>Computational Science</a:t>
            </a:r>
          </a:p>
        </p:txBody>
      </p:sp>
      <p:sp>
        <p:nvSpPr>
          <p:cNvPr id="3" name="Content Placeholder 2"/>
          <p:cNvSpPr>
            <a:spLocks noGrp="1"/>
          </p:cNvSpPr>
          <p:nvPr>
            <p:ph idx="1"/>
          </p:nvPr>
        </p:nvSpPr>
        <p:spPr>
          <a:xfrm>
            <a:off x="77788" y="639192"/>
            <a:ext cx="9066212" cy="5335480"/>
          </a:xfrm>
        </p:spPr>
        <p:txBody>
          <a:bodyPr/>
          <a:lstStyle/>
          <a:p>
            <a:r>
              <a:rPr lang="en-US" sz="2400" dirty="0"/>
              <a:t>Computational science has important similarities to data science but with a simulation rather than data analysis flavor.</a:t>
            </a:r>
          </a:p>
          <a:p>
            <a:r>
              <a:rPr lang="en-US" sz="2400" dirty="0"/>
              <a:t>Although a great deal of effort went into with meetings and several academic curricula/programs, it didn’t take off</a:t>
            </a:r>
          </a:p>
          <a:p>
            <a:pPr lvl="1"/>
            <a:r>
              <a:rPr lang="en-US" sz="2400" dirty="0"/>
              <a:t>In my experience not a lot of students were interested and</a:t>
            </a:r>
          </a:p>
          <a:p>
            <a:pPr lvl="1"/>
            <a:r>
              <a:rPr lang="en-US" sz="2400" dirty="0"/>
              <a:t>The academic job opportunities were not great</a:t>
            </a:r>
          </a:p>
          <a:p>
            <a:r>
              <a:rPr lang="en-US" sz="2400" dirty="0"/>
              <a:t>Data science has more jobs; maybe it will do better?</a:t>
            </a:r>
          </a:p>
          <a:p>
            <a:r>
              <a:rPr lang="en-US" sz="2400" dirty="0"/>
              <a:t>Can we usefully link these concepts?</a:t>
            </a:r>
          </a:p>
          <a:p>
            <a:r>
              <a:rPr lang="en-US" sz="2400" dirty="0"/>
              <a:t>PS both use</a:t>
            </a:r>
            <a:r>
              <a:rPr lang="en-US" sz="2400" b="1" dirty="0"/>
              <a:t> parallel computing</a:t>
            </a:r>
            <a:r>
              <a:rPr lang="en-US" sz="2400" dirty="0"/>
              <a:t>!</a:t>
            </a:r>
          </a:p>
          <a:p>
            <a:endParaRPr lang="en-US" sz="2400" dirty="0"/>
          </a:p>
          <a:p>
            <a:r>
              <a:rPr lang="en-US" sz="2400" dirty="0"/>
              <a:t>In days gone by, I did research in particle physics phenomenology which in retrospect was an early form of data science using models extensively</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16</a:t>
            </a:fld>
            <a:endParaRPr lang="en-US"/>
          </a:p>
        </p:txBody>
      </p:sp>
    </p:spTree>
    <p:extLst>
      <p:ext uri="{BB962C8B-B14F-4D97-AF65-F5344CB8AC3E}">
        <p14:creationId xmlns:p14="http://schemas.microsoft.com/office/powerpoint/2010/main" val="18261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Data Science Curriculum</a:t>
            </a:r>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17</a:t>
            </a:fld>
            <a:endParaRPr lang="en-US"/>
          </a:p>
        </p:txBody>
      </p:sp>
    </p:spTree>
    <p:extLst>
      <p:ext uri="{BB962C8B-B14F-4D97-AF65-F5344CB8AC3E}">
        <p14:creationId xmlns:p14="http://schemas.microsoft.com/office/powerpoint/2010/main" val="965598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111125"/>
            <a:ext cx="7886700" cy="790575"/>
          </a:xfrm>
        </p:spPr>
        <p:txBody>
          <a:bodyPr>
            <a:normAutofit/>
          </a:bodyPr>
          <a:lstStyle/>
          <a:p>
            <a:pPr>
              <a:defRPr/>
            </a:pPr>
            <a:r>
              <a:rPr lang="en-US" dirty="0">
                <a:latin typeface="+mn-lt"/>
              </a:rPr>
              <a:t>IU Data Science Program: Masters</a:t>
            </a:r>
          </a:p>
        </p:txBody>
      </p:sp>
      <p:sp>
        <p:nvSpPr>
          <p:cNvPr id="11267" name="Content Placeholder 2"/>
          <p:cNvSpPr>
            <a:spLocks noGrp="1"/>
          </p:cNvSpPr>
          <p:nvPr>
            <p:ph idx="1"/>
          </p:nvPr>
        </p:nvSpPr>
        <p:spPr>
          <a:xfrm>
            <a:off x="0" y="773113"/>
            <a:ext cx="9086850" cy="6084887"/>
          </a:xfrm>
        </p:spPr>
        <p:txBody>
          <a:bodyPr/>
          <a:lstStyle/>
          <a:p>
            <a:pPr>
              <a:spcBef>
                <a:spcPts val="0"/>
              </a:spcBef>
            </a:pPr>
            <a:r>
              <a:rPr lang="en-US" altLang="en-US" sz="2400" dirty="0">
                <a:latin typeface="Calibri" panose="020F0502020204030204" pitchFamily="34" charset="0"/>
              </a:rPr>
              <a:t>Masters Fully approved by University and State October 14 2014 and started January 2015</a:t>
            </a:r>
          </a:p>
          <a:p>
            <a:pPr>
              <a:spcBef>
                <a:spcPts val="0"/>
              </a:spcBef>
            </a:pPr>
            <a:r>
              <a:rPr lang="en-US" altLang="en-US" sz="2400" dirty="0">
                <a:latin typeface="Calibri" panose="020F0502020204030204" pitchFamily="34" charset="0"/>
              </a:rPr>
              <a:t>Blended </a:t>
            </a:r>
            <a:r>
              <a:rPr lang="en-US" altLang="en-US" sz="2400" b="1" dirty="0">
                <a:latin typeface="Calibri" panose="020F0502020204030204" pitchFamily="34" charset="0"/>
              </a:rPr>
              <a:t>online</a:t>
            </a:r>
            <a:r>
              <a:rPr lang="en-US" altLang="en-US" sz="2400" dirty="0">
                <a:latin typeface="Calibri" panose="020F0502020204030204" pitchFamily="34" charset="0"/>
              </a:rPr>
              <a:t> and </a:t>
            </a:r>
            <a:r>
              <a:rPr lang="en-US" altLang="en-US" sz="2400" b="1" dirty="0">
                <a:latin typeface="Calibri" panose="020F0502020204030204" pitchFamily="34" charset="0"/>
              </a:rPr>
              <a:t>residential</a:t>
            </a:r>
            <a:r>
              <a:rPr lang="en-US" altLang="en-US" sz="2400" dirty="0">
                <a:latin typeface="Calibri" panose="020F0502020204030204" pitchFamily="34" charset="0"/>
              </a:rPr>
              <a:t> (any combination)</a:t>
            </a:r>
          </a:p>
          <a:p>
            <a:pPr lvl="1">
              <a:spcBef>
                <a:spcPts val="0"/>
              </a:spcBef>
            </a:pPr>
            <a:r>
              <a:rPr lang="en-US" altLang="en-US" sz="2400" b="1" dirty="0">
                <a:latin typeface="Calibri" panose="020F0502020204030204" pitchFamily="34" charset="0"/>
              </a:rPr>
              <a:t>Online</a:t>
            </a:r>
            <a:r>
              <a:rPr lang="en-US" altLang="en-US" sz="2400" dirty="0">
                <a:latin typeface="Calibri" panose="020F0502020204030204" pitchFamily="34" charset="0"/>
              </a:rPr>
              <a:t> offered at in-state rates (~$1100 per course)</a:t>
            </a:r>
          </a:p>
          <a:p>
            <a:pPr lvl="1">
              <a:spcBef>
                <a:spcPts val="0"/>
              </a:spcBef>
            </a:pPr>
            <a:r>
              <a:rPr lang="en-US" altLang="en-US" sz="2400" dirty="0">
                <a:latin typeface="Calibri" panose="020F0502020204030204" pitchFamily="34" charset="0"/>
              </a:rPr>
              <a:t>Hybrid (online for a year and then residential) surprisingly not popular</a:t>
            </a:r>
          </a:p>
          <a:p>
            <a:pPr>
              <a:spcBef>
                <a:spcPts val="0"/>
              </a:spcBef>
            </a:pPr>
            <a:r>
              <a:rPr lang="en-US" altLang="en-US" sz="2400" b="1" dirty="0">
                <a:latin typeface="Calibri" panose="020F0502020204030204" pitchFamily="34" charset="0"/>
              </a:rPr>
              <a:t>Informatics</a:t>
            </a:r>
            <a:r>
              <a:rPr lang="en-US" altLang="en-US" sz="2400" dirty="0">
                <a:latin typeface="Calibri" panose="020F0502020204030204" pitchFamily="34" charset="0"/>
              </a:rPr>
              <a:t>, </a:t>
            </a:r>
            <a:r>
              <a:rPr lang="en-US" altLang="en-US" sz="2400" b="1" dirty="0">
                <a:latin typeface="Calibri" panose="020F0502020204030204" pitchFamily="34" charset="0"/>
              </a:rPr>
              <a:t>Computer Science, Information and Library Science</a:t>
            </a:r>
            <a:r>
              <a:rPr lang="en-US" altLang="en-US" sz="2400" dirty="0">
                <a:latin typeface="Calibri" panose="020F0502020204030204" pitchFamily="34" charset="0"/>
              </a:rPr>
              <a:t> in </a:t>
            </a:r>
            <a:r>
              <a:rPr lang="en-US" altLang="en-US" sz="2400" b="1" dirty="0">
                <a:latin typeface="Calibri" panose="020F0502020204030204" pitchFamily="34" charset="0"/>
              </a:rPr>
              <a:t>School of Informatics and Computing</a:t>
            </a:r>
            <a:r>
              <a:rPr lang="en-US" altLang="en-US" sz="2400" dirty="0">
                <a:latin typeface="Calibri" panose="020F0502020204030204" pitchFamily="34" charset="0"/>
              </a:rPr>
              <a:t> and the Department of </a:t>
            </a:r>
            <a:r>
              <a:rPr lang="en-US" altLang="en-US" sz="2400" b="1" dirty="0">
                <a:latin typeface="Calibri" panose="020F0502020204030204" pitchFamily="34" charset="0"/>
              </a:rPr>
              <a:t>Statistics</a:t>
            </a:r>
            <a:r>
              <a:rPr lang="en-US" altLang="en-US" sz="2400" dirty="0">
                <a:latin typeface="Calibri" panose="020F0502020204030204" pitchFamily="34" charset="0"/>
              </a:rPr>
              <a:t>, </a:t>
            </a:r>
            <a:r>
              <a:rPr lang="en-US" altLang="en-US" sz="2400" b="1" dirty="0">
                <a:latin typeface="Calibri" panose="020F0502020204030204" pitchFamily="34" charset="0"/>
              </a:rPr>
              <a:t>College of Arts and Science</a:t>
            </a:r>
            <a:r>
              <a:rPr lang="en-US" altLang="en-US" sz="2400" dirty="0">
                <a:latin typeface="Calibri" panose="020F0502020204030204" pitchFamily="34" charset="0"/>
              </a:rPr>
              <a:t>, IUB</a:t>
            </a:r>
          </a:p>
          <a:p>
            <a:pPr>
              <a:spcBef>
                <a:spcPts val="0"/>
              </a:spcBef>
            </a:pPr>
            <a:r>
              <a:rPr lang="en-US" altLang="en-US" sz="2400" dirty="0">
                <a:latin typeface="Calibri" panose="020F0502020204030204" pitchFamily="34" charset="0"/>
              </a:rPr>
              <a:t>30 credits (10 conventional courses)</a:t>
            </a:r>
          </a:p>
          <a:p>
            <a:pPr>
              <a:spcBef>
                <a:spcPts val="0"/>
              </a:spcBef>
            </a:pPr>
            <a:r>
              <a:rPr lang="en-US" altLang="en-US" sz="2400" dirty="0">
                <a:latin typeface="Calibri" panose="020F0502020204030204" pitchFamily="34" charset="0"/>
              </a:rPr>
              <a:t>Basic (general) Masters degree plus tracks</a:t>
            </a:r>
          </a:p>
          <a:p>
            <a:pPr lvl="1">
              <a:spcBef>
                <a:spcPts val="0"/>
              </a:spcBef>
            </a:pPr>
            <a:r>
              <a:rPr lang="en-US" altLang="en-US" sz="2400" dirty="0">
                <a:latin typeface="Calibri" panose="020F0502020204030204" pitchFamily="34" charset="0"/>
              </a:rPr>
              <a:t>Currently only track is “Computational and Analytic Data Science”</a:t>
            </a:r>
          </a:p>
          <a:p>
            <a:pPr lvl="1">
              <a:spcBef>
                <a:spcPts val="0"/>
              </a:spcBef>
            </a:pPr>
            <a:r>
              <a:rPr lang="en-US" altLang="en-US" sz="2400" dirty="0">
                <a:latin typeface="Calibri" panose="020F0502020204030204" pitchFamily="34" charset="0"/>
              </a:rPr>
              <a:t>Other tracks expected such as Biomedical Data Science</a:t>
            </a:r>
          </a:p>
        </p:txBody>
      </p:sp>
      <p:sp>
        <p:nvSpPr>
          <p:cNvPr id="5" name="Date Placeholder 4"/>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18</a:t>
            </a:fld>
            <a:endParaRPr lang="en-US"/>
          </a:p>
        </p:txBody>
      </p:sp>
    </p:spTree>
    <p:extLst>
      <p:ext uri="{BB962C8B-B14F-4D97-AF65-F5344CB8AC3E}">
        <p14:creationId xmlns:p14="http://schemas.microsoft.com/office/powerpoint/2010/main" val="3848005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31"/>
            <a:ext cx="8382000" cy="651813"/>
          </a:xfrm>
        </p:spPr>
        <p:txBody>
          <a:bodyPr/>
          <a:lstStyle/>
          <a:p>
            <a:pPr algn="ctr"/>
            <a:r>
              <a:rPr lang="en-US" dirty="0">
                <a:solidFill>
                  <a:srgbClr val="C00000"/>
                </a:solidFill>
              </a:rPr>
              <a:t>Data Science Enrollment Fall 2015</a:t>
            </a:r>
          </a:p>
        </p:txBody>
      </p:sp>
      <p:sp>
        <p:nvSpPr>
          <p:cNvPr id="3" name="Content Placeholder 2"/>
          <p:cNvSpPr>
            <a:spLocks noGrp="1"/>
          </p:cNvSpPr>
          <p:nvPr>
            <p:ph idx="1"/>
          </p:nvPr>
        </p:nvSpPr>
        <p:spPr>
          <a:xfrm>
            <a:off x="0" y="698244"/>
            <a:ext cx="9144000" cy="4576445"/>
          </a:xfrm>
        </p:spPr>
        <p:txBody>
          <a:bodyPr/>
          <a:lstStyle/>
          <a:p>
            <a:r>
              <a:rPr lang="en-US" b="1" dirty="0"/>
              <a:t>Certificate in Data Science </a:t>
            </a:r>
            <a:r>
              <a:rPr lang="en-US" dirty="0"/>
              <a:t>(started January 2014)</a:t>
            </a:r>
          </a:p>
          <a:p>
            <a:pPr lvl="1"/>
            <a:r>
              <a:rPr lang="en-US" dirty="0"/>
              <a:t>Current 34</a:t>
            </a:r>
          </a:p>
          <a:p>
            <a:r>
              <a:rPr lang="en-US" b="1" dirty="0"/>
              <a:t>Online Masters in Data Science </a:t>
            </a:r>
            <a:r>
              <a:rPr lang="en-US" dirty="0"/>
              <a:t>(started January 2015)</a:t>
            </a:r>
          </a:p>
          <a:p>
            <a:pPr lvl="1"/>
            <a:r>
              <a:rPr lang="en-US" dirty="0"/>
              <a:t>Current 82</a:t>
            </a:r>
          </a:p>
          <a:p>
            <a:pPr lvl="1"/>
            <a:r>
              <a:rPr lang="en-US" dirty="0"/>
              <a:t>Transfers from certificate gave a head start</a:t>
            </a:r>
          </a:p>
          <a:p>
            <a:r>
              <a:rPr lang="en-US" b="1" dirty="0"/>
              <a:t>Residential Masters in Data Science </a:t>
            </a:r>
            <a:r>
              <a:rPr lang="en-US" dirty="0"/>
              <a:t>(started January 2015)</a:t>
            </a:r>
          </a:p>
          <a:p>
            <a:pPr lvl="1"/>
            <a:r>
              <a:rPr lang="en-US" dirty="0"/>
              <a:t>Current 62</a:t>
            </a:r>
          </a:p>
          <a:p>
            <a:r>
              <a:rPr lang="en-US" b="1" dirty="0"/>
              <a:t>Data Science total enrollment Fall 2015 178</a:t>
            </a:r>
          </a:p>
          <a:p>
            <a:pPr marL="0" indent="0">
              <a:buNone/>
            </a:pPr>
            <a:br>
              <a:rPr lang="en-US" b="1" dirty="0"/>
            </a:br>
            <a:endParaRPr lang="en-US" b="1" dirty="0"/>
          </a:p>
          <a:p>
            <a:r>
              <a:rPr lang="en-US" altLang="en-US" b="1" dirty="0"/>
              <a:t>Fall 2015, </a:t>
            </a:r>
            <a:r>
              <a:rPr lang="en-US" altLang="en-US" dirty="0"/>
              <a:t>about 300 new applicants to program (2/3 residential, 1/3 online); cap</a:t>
            </a:r>
            <a:r>
              <a:rPr lang="en-US" altLang="en-US" b="1" dirty="0"/>
              <a:t> </a:t>
            </a:r>
            <a:r>
              <a:rPr lang="en-US" altLang="en-US" dirty="0"/>
              <a:t>enrollment</a:t>
            </a:r>
          </a:p>
          <a:p>
            <a:r>
              <a:rPr lang="en-US" b="1" dirty="0"/>
              <a:t>Spring 2016 total applicants:</a:t>
            </a:r>
            <a:r>
              <a:rPr lang="en-US" dirty="0"/>
              <a:t>175 </a:t>
            </a:r>
            <a:r>
              <a:rPr lang="en-US" b="1" dirty="0"/>
              <a:t>Current total accepts </a:t>
            </a:r>
            <a:r>
              <a:rPr lang="en-US" dirty="0"/>
              <a:t>114</a:t>
            </a:r>
          </a:p>
          <a:p>
            <a:r>
              <a:rPr lang="en-US" b="1" dirty="0"/>
              <a:t>Spring 2016 admits(accepts) </a:t>
            </a:r>
            <a:br>
              <a:rPr lang="en-US" dirty="0"/>
            </a:br>
            <a:r>
              <a:rPr lang="en-US" dirty="0"/>
              <a:t>Residential 74(58), Online 60(51), Certificate 5(5)</a:t>
            </a:r>
          </a:p>
          <a:p>
            <a:endParaRPr lang="en-US" b="1" dirty="0"/>
          </a:p>
          <a:p>
            <a:endParaRPr lang="en-US" dirty="0"/>
          </a:p>
          <a:p>
            <a:endParaRPr lang="en-US" dirty="0"/>
          </a:p>
          <a:p>
            <a:endParaRPr lang="en-US" dirty="0"/>
          </a:p>
          <a:p>
            <a:endParaRPr lang="en-US" dirty="0"/>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19</a:t>
            </a:fld>
            <a:endParaRPr lang="en-US"/>
          </a:p>
        </p:txBody>
      </p:sp>
      <p:sp>
        <p:nvSpPr>
          <p:cNvPr id="8" name="TextBox 7"/>
          <p:cNvSpPr txBox="1"/>
          <p:nvPr/>
        </p:nvSpPr>
        <p:spPr>
          <a:xfrm>
            <a:off x="876300" y="3638550"/>
            <a:ext cx="5654881" cy="584775"/>
          </a:xfrm>
          <a:prstGeom prst="rect">
            <a:avLst/>
          </a:prstGeom>
          <a:noFill/>
        </p:spPr>
        <p:txBody>
          <a:bodyPr wrap="none" rtlCol="0">
            <a:spAutoFit/>
          </a:bodyPr>
          <a:lstStyle/>
          <a:p>
            <a:r>
              <a:rPr lang="en-US" sz="3200" b="1" dirty="0">
                <a:solidFill>
                  <a:srgbClr val="C00000"/>
                </a:solidFill>
                <a:latin typeface="+mj-lt"/>
              </a:rPr>
              <a:t> Applicants and Spring 2016</a:t>
            </a:r>
          </a:p>
        </p:txBody>
      </p:sp>
    </p:spTree>
    <p:extLst>
      <p:ext uri="{BB962C8B-B14F-4D97-AF65-F5344CB8AC3E}">
        <p14:creationId xmlns:p14="http://schemas.microsoft.com/office/powerpoint/2010/main" val="26694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School of Informatics and Computing</a:t>
            </a:r>
          </a:p>
        </p:txBody>
      </p:sp>
      <p:sp>
        <p:nvSpPr>
          <p:cNvPr id="2" name="Subtitle 1"/>
          <p:cNvSpPr>
            <a:spLocks noGrp="1"/>
          </p:cNvSpPr>
          <p:nvPr>
            <p:ph type="subTitle" idx="1"/>
          </p:nvPr>
        </p:nvSpPr>
        <p:spPr/>
        <p:txBody>
          <a:bodyPr>
            <a:normAutofit/>
          </a:bodyPr>
          <a:lstStyle/>
          <a:p>
            <a:endParaRPr lang="en-US" dirty="0">
              <a:solidFill>
                <a:schemeClr val="tx1">
                  <a:lumMod val="75000"/>
                  <a:lumOff val="25000"/>
                </a:schemeClr>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2</a:t>
            </a:fld>
            <a:endParaRPr lang="en-US"/>
          </a:p>
        </p:txBody>
      </p:sp>
    </p:spTree>
    <p:extLst>
      <p:ext uri="{BB962C8B-B14F-4D97-AF65-F5344CB8AC3E}">
        <p14:creationId xmlns:p14="http://schemas.microsoft.com/office/powerpoint/2010/main" val="302336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76" y="-117983"/>
            <a:ext cx="8382000" cy="1143000"/>
          </a:xfrm>
        </p:spPr>
        <p:txBody>
          <a:bodyPr/>
          <a:lstStyle/>
          <a:p>
            <a:r>
              <a:rPr lang="en-US" dirty="0"/>
              <a:t>Advertising Campaign</a:t>
            </a:r>
          </a:p>
        </p:txBody>
      </p:sp>
      <p:sp>
        <p:nvSpPr>
          <p:cNvPr id="3" name="Content Placeholder 2"/>
          <p:cNvSpPr>
            <a:spLocks noGrp="1"/>
          </p:cNvSpPr>
          <p:nvPr>
            <p:ph idx="1"/>
          </p:nvPr>
        </p:nvSpPr>
        <p:spPr>
          <a:xfrm>
            <a:off x="306388" y="3153791"/>
            <a:ext cx="8380412" cy="553085"/>
          </a:xfrm>
        </p:spPr>
        <p:txBody>
          <a:bodyPr/>
          <a:lstStyle/>
          <a:p>
            <a:r>
              <a:rPr lang="en-US" dirty="0"/>
              <a:t>Comparison of “</a:t>
            </a:r>
            <a:r>
              <a:rPr lang="en-US" dirty="0" err="1"/>
              <a:t>Adwords</a:t>
            </a:r>
            <a:r>
              <a:rPr lang="en-US" dirty="0"/>
              <a:t>” results for Three Masters Programs</a:t>
            </a:r>
          </a:p>
          <a:p>
            <a:r>
              <a:rPr lang="en-US" dirty="0"/>
              <a:t>Security Informatics</a:t>
            </a:r>
          </a:p>
          <a:p>
            <a:r>
              <a:rPr lang="en-US" dirty="0"/>
              <a:t>Data Science</a:t>
            </a:r>
          </a:p>
          <a:p>
            <a:r>
              <a:rPr lang="en-US" dirty="0"/>
              <a:t>Information and Library Science</a:t>
            </a:r>
          </a:p>
          <a:p>
            <a:r>
              <a:rPr lang="en-US" dirty="0"/>
              <a:t>CPC Cost per Click and CTR is Click Through Rate</a:t>
            </a:r>
          </a:p>
          <a:p>
            <a:endParaRPr lang="en-US" dirty="0"/>
          </a:p>
          <a:p>
            <a:r>
              <a:rPr lang="en-US" dirty="0"/>
              <a:t>Note </a:t>
            </a:r>
            <a:r>
              <a:rPr lang="en-US" b="1" dirty="0"/>
              <a:t>Data Science 30% of top 10 page views over last 6 months</a:t>
            </a:r>
          </a:p>
        </p:txBody>
      </p:sp>
      <p:graphicFrame>
        <p:nvGraphicFramePr>
          <p:cNvPr id="6" name="Table 5"/>
          <p:cNvGraphicFramePr>
            <a:graphicFrameLocks noGrp="1"/>
          </p:cNvGraphicFramePr>
          <p:nvPr>
            <p:extLst>
              <p:ext uri="{D42A27DB-BD31-4B8C-83A1-F6EECF244321}">
                <p14:modId xmlns:p14="http://schemas.microsoft.com/office/powerpoint/2010/main" val="3608343350"/>
              </p:ext>
            </p:extLst>
          </p:nvPr>
        </p:nvGraphicFramePr>
        <p:xfrm>
          <a:off x="286512" y="1026668"/>
          <a:ext cx="8400288" cy="1836484"/>
        </p:xfrm>
        <a:graphic>
          <a:graphicData uri="http://schemas.openxmlformats.org/drawingml/2006/table">
            <a:tbl>
              <a:tblPr firstRow="1" firstCol="1" bandRow="1">
                <a:tableStyleId>{5C22544A-7EE6-4342-B048-85BDC9FD1C3A}</a:tableStyleId>
              </a:tblPr>
              <a:tblGrid>
                <a:gridCol w="1178100">
                  <a:extLst>
                    <a:ext uri="{9D8B030D-6E8A-4147-A177-3AD203B41FA5}">
                      <a16:colId xmlns:a16="http://schemas.microsoft.com/office/drawing/2014/main" val="20000"/>
                    </a:ext>
                  </a:extLst>
                </a:gridCol>
                <a:gridCol w="1366360">
                  <a:extLst>
                    <a:ext uri="{9D8B030D-6E8A-4147-A177-3AD203B41FA5}">
                      <a16:colId xmlns:a16="http://schemas.microsoft.com/office/drawing/2014/main" val="20001"/>
                    </a:ext>
                  </a:extLst>
                </a:gridCol>
                <a:gridCol w="1161908">
                  <a:extLst>
                    <a:ext uri="{9D8B030D-6E8A-4147-A177-3AD203B41FA5}">
                      <a16:colId xmlns:a16="http://schemas.microsoft.com/office/drawing/2014/main" val="20002"/>
                    </a:ext>
                  </a:extLst>
                </a:gridCol>
                <a:gridCol w="1372238">
                  <a:extLst>
                    <a:ext uri="{9D8B030D-6E8A-4147-A177-3AD203B41FA5}">
                      <a16:colId xmlns:a16="http://schemas.microsoft.com/office/drawing/2014/main" val="20003"/>
                    </a:ext>
                  </a:extLst>
                </a:gridCol>
                <a:gridCol w="843743">
                  <a:extLst>
                    <a:ext uri="{9D8B030D-6E8A-4147-A177-3AD203B41FA5}">
                      <a16:colId xmlns:a16="http://schemas.microsoft.com/office/drawing/2014/main" val="20004"/>
                    </a:ext>
                  </a:extLst>
                </a:gridCol>
                <a:gridCol w="926906">
                  <a:extLst>
                    <a:ext uri="{9D8B030D-6E8A-4147-A177-3AD203B41FA5}">
                      <a16:colId xmlns:a16="http://schemas.microsoft.com/office/drawing/2014/main" val="20005"/>
                    </a:ext>
                  </a:extLst>
                </a:gridCol>
                <a:gridCol w="1551033">
                  <a:extLst>
                    <a:ext uri="{9D8B030D-6E8A-4147-A177-3AD203B41FA5}">
                      <a16:colId xmlns:a16="http://schemas.microsoft.com/office/drawing/2014/main" val="20006"/>
                    </a:ext>
                  </a:extLst>
                </a:gridCol>
              </a:tblGrid>
              <a:tr h="73151">
                <a:tc>
                  <a:txBody>
                    <a:bodyPr/>
                    <a:lstStyle/>
                    <a:p>
                      <a:pPr marL="0" marR="0">
                        <a:spcBef>
                          <a:spcPts val="0"/>
                        </a:spcBef>
                        <a:spcAft>
                          <a:spcPts val="0"/>
                        </a:spcAft>
                      </a:pPr>
                      <a:r>
                        <a:rPr lang="en-US" sz="1800" dirty="0">
                          <a:effectLst/>
                        </a:rPr>
                        <a:t>Program</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err="1">
                          <a:effectLst/>
                        </a:rPr>
                        <a:t>Adwords</a:t>
                      </a:r>
                      <a:r>
                        <a:rPr lang="en-US" sz="1800" dirty="0">
                          <a:effectLst/>
                        </a:rPr>
                        <a:t> timeframe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Adwords Cost</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 clicks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CTR</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CPC</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 applications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9602">
                <a:tc>
                  <a:txBody>
                    <a:bodyPr/>
                    <a:lstStyle/>
                    <a:p>
                      <a:pPr marL="0" marR="0">
                        <a:spcBef>
                          <a:spcPts val="0"/>
                        </a:spcBef>
                        <a:spcAft>
                          <a:spcPts val="0"/>
                        </a:spcAft>
                      </a:pPr>
                      <a:r>
                        <a:rPr lang="en-US" sz="1800">
                          <a:effectLst/>
                        </a:rPr>
                        <a:t>Security</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12/1-4/30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$13K</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2,577</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0.20%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$5.10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26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9602">
                <a:tc>
                  <a:txBody>
                    <a:bodyPr/>
                    <a:lstStyle/>
                    <a:p>
                      <a:pPr marL="0" marR="0">
                        <a:spcBef>
                          <a:spcPts val="0"/>
                        </a:spcBef>
                        <a:spcAft>
                          <a:spcPts val="0"/>
                        </a:spcAft>
                      </a:pPr>
                      <a:r>
                        <a:rPr lang="en-US" sz="1800">
                          <a:effectLst/>
                        </a:rPr>
                        <a:t>Data Science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10/31-3/30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$17K</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38,544</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1.28%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$0.43</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267</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9602">
                <a:tc>
                  <a:txBody>
                    <a:bodyPr/>
                    <a:lstStyle/>
                    <a:p>
                      <a:pPr marL="0" marR="0">
                        <a:spcBef>
                          <a:spcPts val="0"/>
                        </a:spcBef>
                        <a:spcAft>
                          <a:spcPts val="0"/>
                        </a:spcAft>
                      </a:pPr>
                      <a:r>
                        <a:rPr lang="en-US" sz="1800">
                          <a:effectLst/>
                        </a:rPr>
                        <a:t>ILS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 9/1-4/30</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$18K</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4,382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0.11%</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$4.08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199</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7" name="Date Placeholder 6"/>
          <p:cNvSpPr>
            <a:spLocks noGrp="1"/>
          </p:cNvSpPr>
          <p:nvPr>
            <p:ph type="dt" sz="half" idx="10"/>
          </p:nvPr>
        </p:nvSpPr>
        <p:spPr/>
        <p:txBody>
          <a:bodyPr/>
          <a:lstStyle/>
          <a:p>
            <a:r>
              <a:rPr lang="en-US"/>
              <a:t>11/30/2015</a:t>
            </a:r>
          </a:p>
        </p:txBody>
      </p:sp>
      <p:sp>
        <p:nvSpPr>
          <p:cNvPr id="8" name="Slide Number Placeholder 7"/>
          <p:cNvSpPr>
            <a:spLocks noGrp="1"/>
          </p:cNvSpPr>
          <p:nvPr>
            <p:ph type="sldNum" sz="quarter" idx="12"/>
          </p:nvPr>
        </p:nvSpPr>
        <p:spPr/>
        <p:txBody>
          <a:bodyPr/>
          <a:lstStyle/>
          <a:p>
            <a:fld id="{29CB78FB-1415-9B4D-996E-11F146E2B0ED}" type="slidenum">
              <a:rPr lang="en-US" smtClean="0"/>
              <a:t>20</a:t>
            </a:fld>
            <a:endParaRPr lang="en-US"/>
          </a:p>
        </p:txBody>
      </p:sp>
    </p:spTree>
    <p:extLst>
      <p:ext uri="{BB962C8B-B14F-4D97-AF65-F5344CB8AC3E}">
        <p14:creationId xmlns:p14="http://schemas.microsoft.com/office/powerpoint/2010/main" val="109892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298" t="8052" r="20839" b="1181"/>
          <a:stretch/>
        </p:blipFill>
        <p:spPr>
          <a:xfrm>
            <a:off x="7437" y="-57648"/>
            <a:ext cx="5420241" cy="6858000"/>
          </a:xfrm>
          <a:prstGeom prst="rect">
            <a:avLst/>
          </a:prstGeom>
        </p:spPr>
      </p:pic>
      <p:sp>
        <p:nvSpPr>
          <p:cNvPr id="7" name="TextBox 6"/>
          <p:cNvSpPr txBox="1"/>
          <p:nvPr/>
        </p:nvSpPr>
        <p:spPr>
          <a:xfrm>
            <a:off x="7437" y="4673434"/>
            <a:ext cx="1679448" cy="1323439"/>
          </a:xfrm>
          <a:prstGeom prst="rect">
            <a:avLst/>
          </a:prstGeom>
          <a:noFill/>
        </p:spPr>
        <p:txBody>
          <a:bodyPr wrap="square" rtlCol="0">
            <a:spAutoFit/>
          </a:bodyPr>
          <a:lstStyle/>
          <a:p>
            <a:r>
              <a:rPr lang="en-US" sz="2000" b="1" dirty="0"/>
              <a:t>Indiana University Data Science Site</a:t>
            </a:r>
          </a:p>
        </p:txBody>
      </p:sp>
      <p:pic>
        <p:nvPicPr>
          <p:cNvPr id="8" name="Picture 7"/>
          <p:cNvPicPr>
            <a:picLocks noChangeAspect="1"/>
          </p:cNvPicPr>
          <p:nvPr/>
        </p:nvPicPr>
        <p:blipFill rotWithShape="1">
          <a:blip r:embed="rId3"/>
          <a:srcRect l="27923" t="8626" r="29434"/>
          <a:stretch/>
        </p:blipFill>
        <p:spPr>
          <a:xfrm>
            <a:off x="7437" y="-57648"/>
            <a:ext cx="4402926" cy="6858000"/>
          </a:xfrm>
          <a:prstGeom prst="rect">
            <a:avLst/>
          </a:prstGeom>
        </p:spPr>
      </p:pic>
      <p:pic>
        <p:nvPicPr>
          <p:cNvPr id="2" name="Picture 1"/>
          <p:cNvPicPr>
            <a:picLocks noChangeAspect="1"/>
          </p:cNvPicPr>
          <p:nvPr/>
        </p:nvPicPr>
        <p:blipFill rotWithShape="1">
          <a:blip r:embed="rId4"/>
          <a:srcRect l="25539" t="8791" r="28263" b="3249"/>
          <a:stretch/>
        </p:blipFill>
        <p:spPr>
          <a:xfrm>
            <a:off x="3457093" y="-57648"/>
            <a:ext cx="5686907" cy="6858000"/>
          </a:xfrm>
          <a:prstGeom prst="rect">
            <a:avLst/>
          </a:prstGeom>
        </p:spPr>
      </p:pic>
      <p:sp>
        <p:nvSpPr>
          <p:cNvPr id="5" name="Date Placeholder 4"/>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21</a:t>
            </a:fld>
            <a:endParaRPr lang="en-US"/>
          </a:p>
        </p:txBody>
      </p:sp>
    </p:spTree>
    <p:extLst>
      <p:ext uri="{BB962C8B-B14F-4D97-AF65-F5344CB8AC3E}">
        <p14:creationId xmlns:p14="http://schemas.microsoft.com/office/powerpoint/2010/main" val="21253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3 Types of Students</a:t>
            </a:r>
          </a:p>
        </p:txBody>
      </p:sp>
      <p:sp>
        <p:nvSpPr>
          <p:cNvPr id="3" name="Content Placeholder 2"/>
          <p:cNvSpPr>
            <a:spLocks noGrp="1"/>
          </p:cNvSpPr>
          <p:nvPr>
            <p:ph idx="1"/>
          </p:nvPr>
        </p:nvSpPr>
        <p:spPr>
          <a:xfrm>
            <a:off x="0" y="1336675"/>
            <a:ext cx="9144000" cy="4038600"/>
          </a:xfrm>
        </p:spPr>
        <p:txBody>
          <a:bodyPr/>
          <a:lstStyle/>
          <a:p>
            <a:r>
              <a:rPr lang="en-US" sz="2800" dirty="0"/>
              <a:t>Professionals wanting skills to improve job or “required” by employee to keep up with technology advances</a:t>
            </a:r>
          </a:p>
          <a:p>
            <a:r>
              <a:rPr lang="en-US" sz="2800" dirty="0"/>
              <a:t>Traditional sources of IT Masters</a:t>
            </a:r>
          </a:p>
          <a:p>
            <a:r>
              <a:rPr lang="en-US" sz="2800" dirty="0"/>
              <a:t>Students in non IT fields wanting to do “domain specific data science”</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22</a:t>
            </a:fld>
            <a:endParaRPr lang="en-US"/>
          </a:p>
        </p:txBody>
      </p:sp>
    </p:spTree>
    <p:extLst>
      <p:ext uri="{BB962C8B-B14F-4D97-AF65-F5344CB8AC3E}">
        <p14:creationId xmlns:p14="http://schemas.microsoft.com/office/powerpoint/2010/main" val="209143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students want?</a:t>
            </a:r>
          </a:p>
        </p:txBody>
      </p:sp>
      <p:sp>
        <p:nvSpPr>
          <p:cNvPr id="3" name="Content Placeholder 2"/>
          <p:cNvSpPr>
            <a:spLocks noGrp="1"/>
          </p:cNvSpPr>
          <p:nvPr>
            <p:ph idx="1"/>
          </p:nvPr>
        </p:nvSpPr>
        <p:spPr>
          <a:xfrm>
            <a:off x="0" y="1219200"/>
            <a:ext cx="9067800" cy="4525963"/>
          </a:xfrm>
        </p:spPr>
        <p:txBody>
          <a:bodyPr/>
          <a:lstStyle/>
          <a:p>
            <a:r>
              <a:rPr lang="en-US" sz="2800" dirty="0"/>
              <a:t>Degree with some relevant curriculum</a:t>
            </a:r>
          </a:p>
          <a:p>
            <a:pPr lvl="1"/>
            <a:r>
              <a:rPr lang="en-US" sz="2800" dirty="0"/>
              <a:t>Data Science and Computer Science distinct BUT</a:t>
            </a:r>
          </a:p>
          <a:p>
            <a:r>
              <a:rPr lang="en-US" sz="2800" dirty="0"/>
              <a:t>Important goal often “Optional Practical Training” OPT allowing graduated students visa to work for US companies</a:t>
            </a:r>
          </a:p>
          <a:p>
            <a:pPr lvl="1"/>
            <a:r>
              <a:rPr lang="en-US" sz="2800" dirty="0"/>
              <a:t>Must have spent at least a year in US in residential program</a:t>
            </a:r>
          </a:p>
          <a:p>
            <a:r>
              <a:rPr lang="en-US" sz="2800" dirty="0"/>
              <a:t>Residential CS Masters (at IU) 95% foreign students</a:t>
            </a:r>
          </a:p>
          <a:p>
            <a:r>
              <a:rPr lang="en-US" sz="2800" dirty="0"/>
              <a:t>Online program students quite varied but mostly USA professionals aiming to improve/switch job</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23</a:t>
            </a:fld>
            <a:endParaRPr lang="en-US"/>
          </a:p>
        </p:txBody>
      </p:sp>
    </p:spTree>
    <p:extLst>
      <p:ext uri="{BB962C8B-B14F-4D97-AF65-F5344CB8AC3E}">
        <p14:creationId xmlns:p14="http://schemas.microsoft.com/office/powerpoint/2010/main" val="1803268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0"/>
            <a:ext cx="7886700" cy="911225"/>
          </a:xfrm>
        </p:spPr>
        <p:txBody>
          <a:bodyPr/>
          <a:lstStyle/>
          <a:p>
            <a:r>
              <a:rPr lang="en-US" b="1" dirty="0">
                <a:latin typeface="+mn-lt"/>
              </a:rPr>
              <a:t>IU and Competition</a:t>
            </a:r>
          </a:p>
        </p:txBody>
      </p:sp>
      <p:sp>
        <p:nvSpPr>
          <p:cNvPr id="3" name="Content Placeholder 2"/>
          <p:cNvSpPr>
            <a:spLocks noGrp="1"/>
          </p:cNvSpPr>
          <p:nvPr>
            <p:ph idx="1"/>
          </p:nvPr>
        </p:nvSpPr>
        <p:spPr>
          <a:xfrm>
            <a:off x="0" y="911225"/>
            <a:ext cx="9144000" cy="2276475"/>
          </a:xfrm>
        </p:spPr>
        <p:txBody>
          <a:bodyPr/>
          <a:lstStyle/>
          <a:p>
            <a:r>
              <a:rPr lang="en-US" dirty="0"/>
              <a:t>With Computer Science, Informatics, ILS, Statistics, IU has particularly broad unrivalled technology base</a:t>
            </a:r>
          </a:p>
          <a:p>
            <a:pPr lvl="1"/>
            <a:r>
              <a:rPr lang="en-US" dirty="0"/>
              <a:t>Other universities have more domain data science than IU</a:t>
            </a:r>
          </a:p>
          <a:p>
            <a:r>
              <a:rPr lang="en-US" dirty="0"/>
              <a:t>Existing Masters in US in table. Many more certificates and related degrees (such as business analytics)</a:t>
            </a:r>
          </a:p>
        </p:txBody>
      </p:sp>
      <p:graphicFrame>
        <p:nvGraphicFramePr>
          <p:cNvPr id="4" name="Table 3"/>
          <p:cNvGraphicFramePr>
            <a:graphicFrameLocks noGrp="1"/>
          </p:cNvGraphicFramePr>
          <p:nvPr>
            <p:extLst>
              <p:ext uri="{D42A27DB-BD31-4B8C-83A1-F6EECF244321}">
                <p14:modId xmlns:p14="http://schemas.microsoft.com/office/powerpoint/2010/main" val="1417248535"/>
              </p:ext>
            </p:extLst>
          </p:nvPr>
        </p:nvGraphicFramePr>
        <p:xfrm>
          <a:off x="276861" y="2677160"/>
          <a:ext cx="8458199" cy="3226788"/>
        </p:xfrm>
        <a:graphic>
          <a:graphicData uri="http://schemas.openxmlformats.org/drawingml/2006/table">
            <a:tbl>
              <a:tblPr firstRow="1" firstCol="1" bandRow="1">
                <a:tableStyleId>{5C22544A-7EE6-4342-B048-85BDC9FD1C3A}</a:tableStyleId>
              </a:tblPr>
              <a:tblGrid>
                <a:gridCol w="2877532">
                  <a:extLst>
                    <a:ext uri="{9D8B030D-6E8A-4147-A177-3AD203B41FA5}">
                      <a16:colId xmlns:a16="http://schemas.microsoft.com/office/drawing/2014/main" val="20000"/>
                    </a:ext>
                  </a:extLst>
                </a:gridCol>
                <a:gridCol w="2562826">
                  <a:extLst>
                    <a:ext uri="{9D8B030D-6E8A-4147-A177-3AD203B41FA5}">
                      <a16:colId xmlns:a16="http://schemas.microsoft.com/office/drawing/2014/main" val="20001"/>
                    </a:ext>
                  </a:extLst>
                </a:gridCol>
                <a:gridCol w="1099487">
                  <a:extLst>
                    <a:ext uri="{9D8B030D-6E8A-4147-A177-3AD203B41FA5}">
                      <a16:colId xmlns:a16="http://schemas.microsoft.com/office/drawing/2014/main" val="20002"/>
                    </a:ext>
                  </a:extLst>
                </a:gridCol>
                <a:gridCol w="862478">
                  <a:extLst>
                    <a:ext uri="{9D8B030D-6E8A-4147-A177-3AD203B41FA5}">
                      <a16:colId xmlns:a16="http://schemas.microsoft.com/office/drawing/2014/main" val="20003"/>
                    </a:ext>
                  </a:extLst>
                </a:gridCol>
                <a:gridCol w="1055876">
                  <a:extLst>
                    <a:ext uri="{9D8B030D-6E8A-4147-A177-3AD203B41FA5}">
                      <a16:colId xmlns:a16="http://schemas.microsoft.com/office/drawing/2014/main" val="20004"/>
                    </a:ext>
                  </a:extLst>
                </a:gridCol>
              </a:tblGrid>
              <a:tr h="365760">
                <a:tc>
                  <a:txBody>
                    <a:bodyPr/>
                    <a:lstStyle/>
                    <a:p>
                      <a:pPr marL="0" marR="0">
                        <a:spcBef>
                          <a:spcPts val="0"/>
                        </a:spcBef>
                        <a:spcAft>
                          <a:spcPts val="0"/>
                        </a:spcAft>
                        <a:tabLst>
                          <a:tab pos="4572000" algn="l"/>
                        </a:tabLst>
                      </a:pPr>
                      <a:r>
                        <a:rPr lang="en-US" sz="1800" dirty="0">
                          <a:effectLst/>
                        </a:rPr>
                        <a:t>School</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Program</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Campus</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Online</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Degree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72357">
                <a:tc>
                  <a:txBody>
                    <a:bodyPr/>
                    <a:lstStyle/>
                    <a:p>
                      <a:pPr marL="0" marR="0">
                        <a:spcBef>
                          <a:spcPts val="0"/>
                        </a:spcBef>
                        <a:spcAft>
                          <a:spcPts val="0"/>
                        </a:spcAft>
                        <a:tabLst>
                          <a:tab pos="4572000" algn="l"/>
                        </a:tabLst>
                      </a:pPr>
                      <a:r>
                        <a:rPr lang="en-US" sz="1800" dirty="0">
                          <a:effectLst/>
                        </a:rPr>
                        <a:t>Columbia University</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Data Science</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No</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MS 30 cr</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72357">
                <a:tc>
                  <a:txBody>
                    <a:bodyPr/>
                    <a:lstStyle/>
                    <a:p>
                      <a:pPr marL="0" marR="0">
                        <a:spcBef>
                          <a:spcPts val="0"/>
                        </a:spcBef>
                        <a:spcAft>
                          <a:spcPts val="0"/>
                        </a:spcAft>
                        <a:tabLst>
                          <a:tab pos="4572000" algn="l"/>
                        </a:tabLst>
                      </a:pPr>
                      <a:r>
                        <a:rPr lang="en-US" sz="1800" dirty="0">
                          <a:effectLst/>
                        </a:rPr>
                        <a:t>Illinois Institute of Technology</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Data Science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No</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MS 33 cr</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2357">
                <a:tc>
                  <a:txBody>
                    <a:bodyPr/>
                    <a:lstStyle/>
                    <a:p>
                      <a:pPr marL="0" marR="0">
                        <a:spcBef>
                          <a:spcPts val="0"/>
                        </a:spcBef>
                        <a:spcAft>
                          <a:spcPts val="0"/>
                        </a:spcAft>
                        <a:tabLst>
                          <a:tab pos="4572000" algn="l"/>
                        </a:tabLst>
                      </a:pPr>
                      <a:r>
                        <a:rPr lang="en-US" sz="1800">
                          <a:effectLst/>
                        </a:rPr>
                        <a:t>New York University  </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Data Science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No</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MS 36 cr</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744714">
                <a:tc>
                  <a:txBody>
                    <a:bodyPr/>
                    <a:lstStyle/>
                    <a:p>
                      <a:pPr marL="0" marR="0">
                        <a:spcBef>
                          <a:spcPts val="0"/>
                        </a:spcBef>
                        <a:spcAft>
                          <a:spcPts val="0"/>
                        </a:spcAft>
                        <a:tabLst>
                          <a:tab pos="4572000" algn="l"/>
                        </a:tabLst>
                      </a:pPr>
                      <a:r>
                        <a:rPr lang="en-US" sz="1800">
                          <a:effectLst/>
                        </a:rPr>
                        <a:t>University of California Berkeley School of Information </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Master of Information and Data Science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Yes</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M.I.D.S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744714">
                <a:tc>
                  <a:txBody>
                    <a:bodyPr/>
                    <a:lstStyle/>
                    <a:p>
                      <a:pPr marL="0" marR="0">
                        <a:spcBef>
                          <a:spcPts val="0"/>
                        </a:spcBef>
                        <a:spcAft>
                          <a:spcPts val="0"/>
                        </a:spcAft>
                        <a:tabLst>
                          <a:tab pos="4572000" algn="l"/>
                        </a:tabLst>
                      </a:pPr>
                      <a:r>
                        <a:rPr lang="en-US" sz="1800">
                          <a:effectLst/>
                        </a:rPr>
                        <a:t>University of Southern California</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Computer Science with Data Science</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a:effectLst/>
                        </a:rPr>
                        <a:t>Yes</a:t>
                      </a:r>
                      <a:endParaRPr lang="en-US" sz="240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No</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0" algn="l"/>
                        </a:tabLst>
                      </a:pPr>
                      <a:r>
                        <a:rPr lang="en-US" sz="1800" dirty="0">
                          <a:effectLst/>
                        </a:rPr>
                        <a:t>MS 27 </a:t>
                      </a:r>
                      <a:r>
                        <a:rPr lang="en-US" sz="1800" dirty="0" err="1">
                          <a:effectLst/>
                        </a:rPr>
                        <a:t>cr</a:t>
                      </a:r>
                      <a:endParaRPr lang="en-US" sz="2400" dirty="0">
                        <a:effectLst/>
                        <a:latin typeface="NewCenturySchlbk"/>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Date Placeholder 6"/>
          <p:cNvSpPr>
            <a:spLocks noGrp="1"/>
          </p:cNvSpPr>
          <p:nvPr>
            <p:ph type="dt" sz="half" idx="10"/>
          </p:nvPr>
        </p:nvSpPr>
        <p:spPr/>
        <p:txBody>
          <a:bodyPr/>
          <a:lstStyle/>
          <a:p>
            <a:r>
              <a:rPr lang="en-US"/>
              <a:t>11/30/2015</a:t>
            </a:r>
          </a:p>
        </p:txBody>
      </p:sp>
      <p:sp>
        <p:nvSpPr>
          <p:cNvPr id="8" name="Slide Number Placeholder 7"/>
          <p:cNvSpPr>
            <a:spLocks noGrp="1"/>
          </p:cNvSpPr>
          <p:nvPr>
            <p:ph type="sldNum" sz="quarter" idx="12"/>
          </p:nvPr>
        </p:nvSpPr>
        <p:spPr/>
        <p:txBody>
          <a:bodyPr/>
          <a:lstStyle/>
          <a:p>
            <a:fld id="{29CB78FB-1415-9B4D-996E-11F146E2B0ED}" type="slidenum">
              <a:rPr lang="en-US" smtClean="0"/>
              <a:t>24</a:t>
            </a:fld>
            <a:endParaRPr lang="en-US"/>
          </a:p>
        </p:txBody>
      </p:sp>
    </p:spTree>
    <p:extLst>
      <p:ext uri="{BB962C8B-B14F-4D97-AF65-F5344CB8AC3E}">
        <p14:creationId xmlns:p14="http://schemas.microsoft.com/office/powerpoint/2010/main" val="2078598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Data Science Curriculum</a:t>
            </a:r>
          </a:p>
        </p:txBody>
      </p:sp>
      <p:sp>
        <p:nvSpPr>
          <p:cNvPr id="2" name="Subtitle 1"/>
          <p:cNvSpPr>
            <a:spLocks noGrp="1"/>
          </p:cNvSpPr>
          <p:nvPr>
            <p:ph type="subTitle" idx="1"/>
          </p:nvPr>
        </p:nvSpPr>
        <p:spPr>
          <a:xfrm>
            <a:off x="685800" y="3886200"/>
            <a:ext cx="7772400" cy="1752600"/>
          </a:xfrm>
        </p:spPr>
        <p:txBody>
          <a:bodyPr>
            <a:normAutofit/>
          </a:bodyPr>
          <a:lstStyle/>
          <a:p>
            <a:r>
              <a:rPr lang="en-US" dirty="0">
                <a:solidFill>
                  <a:schemeClr val="tx1"/>
                </a:solidFill>
              </a:rPr>
              <a:t>Faculty in Data Science is “virtual department”</a:t>
            </a:r>
          </a:p>
          <a:p>
            <a:r>
              <a:rPr lang="en-US" dirty="0">
                <a:solidFill>
                  <a:schemeClr val="tx1"/>
                </a:solidFill>
              </a:rPr>
              <a:t>4 course Certificate: purely online, started January 2014</a:t>
            </a:r>
          </a:p>
          <a:p>
            <a:r>
              <a:rPr lang="en-US" dirty="0">
                <a:solidFill>
                  <a:schemeClr val="tx1"/>
                </a:solidFill>
              </a:rPr>
              <a:t>10 course Masters: online/residential, started January 2015 </a:t>
            </a:r>
          </a:p>
          <a:p>
            <a:endParaRPr lang="en-US" dirty="0">
              <a:solidFill>
                <a:schemeClr val="tx1"/>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25</a:t>
            </a:fld>
            <a:endParaRPr lang="en-US"/>
          </a:p>
        </p:txBody>
      </p:sp>
    </p:spTree>
    <p:extLst>
      <p:ext uri="{BB962C8B-B14F-4D97-AF65-F5344CB8AC3E}">
        <p14:creationId xmlns:p14="http://schemas.microsoft.com/office/powerpoint/2010/main" val="74486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7100"/>
          </a:xfrm>
        </p:spPr>
        <p:txBody>
          <a:bodyPr/>
          <a:lstStyle/>
          <a:p>
            <a:r>
              <a:rPr lang="en-US" b="1" dirty="0"/>
              <a:t>Basic Masters Course Requirements</a:t>
            </a:r>
          </a:p>
        </p:txBody>
      </p:sp>
      <p:sp>
        <p:nvSpPr>
          <p:cNvPr id="3" name="Content Placeholder 2"/>
          <p:cNvSpPr>
            <a:spLocks noGrp="1"/>
          </p:cNvSpPr>
          <p:nvPr>
            <p:ph idx="1"/>
          </p:nvPr>
        </p:nvSpPr>
        <p:spPr>
          <a:xfrm>
            <a:off x="0" y="744758"/>
            <a:ext cx="9144000" cy="5930899"/>
          </a:xfrm>
        </p:spPr>
        <p:txBody>
          <a:bodyPr>
            <a:normAutofit/>
          </a:bodyPr>
          <a:lstStyle/>
          <a:p>
            <a:r>
              <a:rPr lang="en-US" dirty="0"/>
              <a:t>One course from two of three technology areas</a:t>
            </a:r>
          </a:p>
          <a:p>
            <a:pPr lvl="1"/>
            <a:r>
              <a:rPr lang="en-US" b="1" dirty="0"/>
              <a:t>I. Data analysis and statistics</a:t>
            </a:r>
          </a:p>
          <a:p>
            <a:pPr lvl="1"/>
            <a:r>
              <a:rPr lang="en-US" b="1" dirty="0"/>
              <a:t>II. Data lifecycle (includes “handling of research data”)</a:t>
            </a:r>
          </a:p>
          <a:p>
            <a:pPr lvl="1"/>
            <a:r>
              <a:rPr lang="en-US" b="1" dirty="0"/>
              <a:t>III. Data management and infrastructure</a:t>
            </a:r>
          </a:p>
          <a:p>
            <a:r>
              <a:rPr lang="en-US" dirty="0"/>
              <a:t>One course from (big data) </a:t>
            </a:r>
            <a:r>
              <a:rPr lang="en-US" b="1" dirty="0"/>
              <a:t>application course cluster</a:t>
            </a:r>
          </a:p>
          <a:p>
            <a:r>
              <a:rPr lang="en-US" dirty="0"/>
              <a:t>Other courses chosen from list maintained by Data Science Program curriculum committee (or outside this with permission of advisor/ Curriculum Committee)</a:t>
            </a:r>
          </a:p>
          <a:p>
            <a:r>
              <a:rPr lang="en-US" dirty="0"/>
              <a:t>Capstone project optional</a:t>
            </a:r>
          </a:p>
          <a:p>
            <a:r>
              <a:rPr lang="en-US" dirty="0"/>
              <a:t>All students assigned an advisor who approves course choice.</a:t>
            </a:r>
          </a:p>
          <a:p>
            <a:r>
              <a:rPr lang="en-US" dirty="0"/>
              <a:t>Due to variation in preparation label courses</a:t>
            </a:r>
          </a:p>
          <a:p>
            <a:pPr lvl="1"/>
            <a:r>
              <a:rPr lang="en-US" b="1" dirty="0"/>
              <a:t>Decision Maker</a:t>
            </a:r>
          </a:p>
          <a:p>
            <a:pPr lvl="1"/>
            <a:r>
              <a:rPr lang="en-US" b="1" dirty="0"/>
              <a:t>Technical </a:t>
            </a:r>
          </a:p>
          <a:p>
            <a:r>
              <a:rPr lang="en-US" dirty="0"/>
              <a:t>Corresponding to two categories in McKinsey report – note Decision Maker had an order of magnitude more job openings expected</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26</a:t>
            </a:fld>
            <a:endParaRPr lang="en-US"/>
          </a:p>
        </p:txBody>
      </p:sp>
    </p:spTree>
    <p:extLst>
      <p:ext uri="{BB962C8B-B14F-4D97-AF65-F5344CB8AC3E}">
        <p14:creationId xmlns:p14="http://schemas.microsoft.com/office/powerpoint/2010/main" val="220717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73100"/>
          </a:xfrm>
        </p:spPr>
        <p:txBody>
          <a:bodyPr>
            <a:noAutofit/>
          </a:bodyPr>
          <a:lstStyle/>
          <a:p>
            <a:pPr algn="ctr"/>
            <a:r>
              <a:rPr lang="en-US" sz="2800" b="1" dirty="0">
                <a:latin typeface="+mn-lt"/>
              </a:rPr>
              <a:t>Computational and Analytic Data Science track</a:t>
            </a:r>
          </a:p>
        </p:txBody>
      </p:sp>
      <p:sp>
        <p:nvSpPr>
          <p:cNvPr id="3" name="Content Placeholder 2"/>
          <p:cNvSpPr>
            <a:spLocks noGrp="1"/>
          </p:cNvSpPr>
          <p:nvPr>
            <p:ph idx="1"/>
          </p:nvPr>
        </p:nvSpPr>
        <p:spPr>
          <a:xfrm>
            <a:off x="0" y="580938"/>
            <a:ext cx="9144000" cy="6286500"/>
          </a:xfrm>
        </p:spPr>
        <p:txBody>
          <a:bodyPr>
            <a:normAutofit/>
          </a:bodyPr>
          <a:lstStyle/>
          <a:p>
            <a:r>
              <a:rPr lang="en-US" sz="1800" dirty="0"/>
              <a:t>For this track, data science courses have been reorganized into categories reflecting the topics important for students wanting to prepare for computational and analytic data science careers for which a strong computer science background is necessary. Consequently, students in this track must complete additional requirements, </a:t>
            </a:r>
          </a:p>
          <a:p>
            <a:r>
              <a:rPr lang="en-US" sz="1800" dirty="0"/>
              <a:t> 1) A student has to take at least 3 courses (9 credits) from </a:t>
            </a:r>
            <a:r>
              <a:rPr lang="en-US" sz="1800" b="1" dirty="0"/>
              <a:t>Category 1 Core Courses</a:t>
            </a:r>
            <a:r>
              <a:rPr lang="en-US" sz="1800" dirty="0"/>
              <a:t>. Among them, B503 Analysis of Algorithms is required and the student should take at least 2 courses from the following 3:</a:t>
            </a:r>
          </a:p>
          <a:p>
            <a:pPr lvl="1"/>
            <a:r>
              <a:rPr lang="en-US" sz="1800" dirty="0"/>
              <a:t>B561 Advanced Database Concepts,  </a:t>
            </a:r>
          </a:p>
          <a:p>
            <a:pPr lvl="1"/>
            <a:r>
              <a:rPr lang="en-US" sz="1800" dirty="0"/>
              <a:t>[STAT] S520 Introduction to Statistics OR (New Course) Probabilistic Reasoning</a:t>
            </a:r>
          </a:p>
          <a:p>
            <a:pPr lvl="1"/>
            <a:r>
              <a:rPr lang="en-US" sz="1800" dirty="0"/>
              <a:t>B555 Machine Learning OR I590 Applied Machine Learning</a:t>
            </a:r>
          </a:p>
          <a:p>
            <a:r>
              <a:rPr lang="en-US" sz="1800" dirty="0"/>
              <a:t>2) A student must take at least 2 courses from </a:t>
            </a:r>
            <a:r>
              <a:rPr lang="en-US" sz="1800" b="1" dirty="0"/>
              <a:t>Category 2 Data Systems</a:t>
            </a:r>
            <a:r>
              <a:rPr lang="en-US" sz="1800" dirty="0"/>
              <a:t>, AND, at least 2 courses from </a:t>
            </a:r>
            <a:r>
              <a:rPr lang="en-US" sz="1800" b="1" dirty="0"/>
              <a:t>Category 3 Data Analysis</a:t>
            </a:r>
            <a:r>
              <a:rPr lang="en-US" sz="1800" dirty="0"/>
              <a:t>. Courses taken in Category 1 can be double counted if they are also listed in Category 2 or Category 3.</a:t>
            </a:r>
          </a:p>
          <a:p>
            <a:r>
              <a:rPr lang="en-US" sz="1800" dirty="0"/>
              <a:t>3) A student must take at least 3 courses from Category 2 Data Systems, OR, at least 3 courses from Category 3 Data Analysis. Again, courses taken in Category 1 can be double counted if they are also listed in Category 2 or Category 3. One of these courses must be an application domain course</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27</a:t>
            </a:fld>
            <a:endParaRPr lang="en-US"/>
          </a:p>
        </p:txBody>
      </p:sp>
    </p:spTree>
    <p:extLst>
      <p:ext uri="{BB962C8B-B14F-4D97-AF65-F5344CB8AC3E}">
        <p14:creationId xmlns:p14="http://schemas.microsoft.com/office/powerpoint/2010/main" val="761121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27100"/>
          </a:xfrm>
        </p:spPr>
        <p:txBody>
          <a:bodyPr/>
          <a:lstStyle/>
          <a:p>
            <a:r>
              <a:rPr lang="en-US" b="1" dirty="0"/>
              <a:t>Admissions Criterion</a:t>
            </a:r>
          </a:p>
        </p:txBody>
      </p:sp>
      <p:sp>
        <p:nvSpPr>
          <p:cNvPr id="3" name="Content Placeholder 2"/>
          <p:cNvSpPr>
            <a:spLocks noGrp="1"/>
          </p:cNvSpPr>
          <p:nvPr>
            <p:ph idx="1"/>
          </p:nvPr>
        </p:nvSpPr>
        <p:spPr>
          <a:xfrm>
            <a:off x="0" y="753746"/>
            <a:ext cx="9144000" cy="5921374"/>
          </a:xfrm>
        </p:spPr>
        <p:txBody>
          <a:bodyPr/>
          <a:lstStyle/>
          <a:p>
            <a:r>
              <a:rPr lang="en-US" sz="2800" dirty="0"/>
              <a:t>Decided by Data Science Program Curriculum Committee</a:t>
            </a:r>
          </a:p>
          <a:p>
            <a:r>
              <a:rPr lang="en-US" sz="2800" dirty="0"/>
              <a:t>Need some computer programming experience (either through coursework or experience), and a mathematical background and knowledge of statistics will be useful</a:t>
            </a:r>
          </a:p>
          <a:p>
            <a:r>
              <a:rPr lang="en-US" sz="2800" dirty="0"/>
              <a:t>Tracks can impose stronger requirements</a:t>
            </a:r>
          </a:p>
          <a:p>
            <a:r>
              <a:rPr lang="en-US" sz="2800" dirty="0"/>
              <a:t>3.0 Undergraduate GPA</a:t>
            </a:r>
          </a:p>
          <a:p>
            <a:r>
              <a:rPr lang="en-US" sz="2800" dirty="0"/>
              <a:t>A 500 word personal statement</a:t>
            </a:r>
          </a:p>
          <a:p>
            <a:r>
              <a:rPr lang="en-US" sz="2800" dirty="0"/>
              <a:t>GRE scores are required for all applicants. </a:t>
            </a:r>
          </a:p>
          <a:p>
            <a:r>
              <a:rPr lang="en-US" sz="2800" dirty="0"/>
              <a:t>3 letters of recommendation</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28</a:t>
            </a:fld>
            <a:endParaRPr lang="en-US"/>
          </a:p>
        </p:txBody>
      </p:sp>
    </p:spTree>
    <p:extLst>
      <p:ext uri="{BB962C8B-B14F-4D97-AF65-F5344CB8AC3E}">
        <p14:creationId xmlns:p14="http://schemas.microsoft.com/office/powerpoint/2010/main" val="1758015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dirty="0"/>
              <a:t>Geoffrey </a:t>
            </a:r>
            <a:r>
              <a:rPr lang="en-US" sz="4000" b="1" dirty="0"/>
              <a:t>Fox’s</a:t>
            </a:r>
            <a:br>
              <a:rPr lang="en-US" sz="4000" dirty="0"/>
            </a:br>
            <a:r>
              <a:rPr lang="en-US" sz="4000" dirty="0"/>
              <a:t>Online Data </a:t>
            </a:r>
            <a:r>
              <a:rPr lang="en-US" sz="4000" b="1" dirty="0"/>
              <a:t>Science Classes I</a:t>
            </a:r>
          </a:p>
        </p:txBody>
      </p:sp>
      <p:sp>
        <p:nvSpPr>
          <p:cNvPr id="2" name="Subtitle 1"/>
          <p:cNvSpPr>
            <a:spLocks noGrp="1"/>
          </p:cNvSpPr>
          <p:nvPr>
            <p:ph type="subTitle" idx="1"/>
          </p:nvPr>
        </p:nvSpPr>
        <p:spPr>
          <a:xfrm>
            <a:off x="685800" y="3422904"/>
            <a:ext cx="7772400" cy="1752600"/>
          </a:xfrm>
        </p:spPr>
        <p:txBody>
          <a:bodyPr>
            <a:normAutofit/>
          </a:bodyPr>
          <a:lstStyle/>
          <a:p>
            <a:pPr algn="l"/>
            <a:r>
              <a:rPr lang="en-US" dirty="0">
                <a:solidFill>
                  <a:schemeClr val="tx1"/>
                </a:solidFill>
              </a:rPr>
              <a:t>Same class offered as</a:t>
            </a:r>
          </a:p>
          <a:p>
            <a:pPr marL="342900" indent="-342900" algn="l">
              <a:buFont typeface="Arial" panose="020B0604020202020204" pitchFamily="34" charset="0"/>
              <a:buChar char="•"/>
            </a:pPr>
            <a:r>
              <a:rPr lang="en-US" dirty="0">
                <a:solidFill>
                  <a:schemeClr val="tx1"/>
                </a:solidFill>
              </a:rPr>
              <a:t>MOOC</a:t>
            </a:r>
          </a:p>
          <a:p>
            <a:pPr marL="342900" indent="-342900" algn="l">
              <a:buFont typeface="Arial" panose="020B0604020202020204" pitchFamily="34" charset="0"/>
              <a:buChar char="•"/>
            </a:pPr>
            <a:r>
              <a:rPr lang="en-US" dirty="0">
                <a:solidFill>
                  <a:schemeClr val="tx1"/>
                </a:solidFill>
              </a:rPr>
              <a:t>Residential class</a:t>
            </a:r>
          </a:p>
          <a:p>
            <a:pPr marL="342900" indent="-342900" algn="l">
              <a:buFont typeface="Arial" panose="020B0604020202020204" pitchFamily="34" charset="0"/>
              <a:buChar char="•"/>
            </a:pPr>
            <a:r>
              <a:rPr lang="en-US" dirty="0">
                <a:solidFill>
                  <a:schemeClr val="tx1"/>
                </a:solidFill>
              </a:rPr>
              <a:t>Online class for credit</a:t>
            </a:r>
          </a:p>
          <a:p>
            <a:pPr algn="l"/>
            <a:endParaRPr lang="en-US" dirty="0">
              <a:solidFill>
                <a:schemeClr val="tx1"/>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29</a:t>
            </a:fld>
            <a:endParaRPr lang="en-US"/>
          </a:p>
        </p:txBody>
      </p:sp>
    </p:spTree>
    <p:extLst>
      <p:ext uri="{BB962C8B-B14F-4D97-AF65-F5344CB8AC3E}">
        <p14:creationId xmlns:p14="http://schemas.microsoft.com/office/powerpoint/2010/main" val="332509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87338" y="304800"/>
            <a:ext cx="8610600" cy="835945"/>
          </a:xfrm>
        </p:spPr>
        <p:txBody>
          <a:bodyPr/>
          <a:lstStyle/>
          <a:p>
            <a:pPr eaLnBrk="1" hangingPunct="1"/>
            <a:r>
              <a:rPr lang="en-US" altLang="en-US" dirty="0"/>
              <a:t>Background of the School</a:t>
            </a:r>
          </a:p>
        </p:txBody>
      </p:sp>
      <p:sp>
        <p:nvSpPr>
          <p:cNvPr id="8195" name="Rectangle 3"/>
          <p:cNvSpPr>
            <a:spLocks noGrp="1" noChangeArrowheads="1"/>
          </p:cNvSpPr>
          <p:nvPr>
            <p:ph type="body" sz="half" idx="4294967295"/>
          </p:nvPr>
        </p:nvSpPr>
        <p:spPr>
          <a:xfrm>
            <a:off x="0" y="1447800"/>
            <a:ext cx="7772400" cy="4038600"/>
          </a:xfrm>
        </p:spPr>
        <p:txBody>
          <a:bodyPr/>
          <a:lstStyle/>
          <a:p>
            <a:pPr marL="347663" indent="-347663" eaLnBrk="1" hangingPunct="1">
              <a:lnSpc>
                <a:spcPct val="90000"/>
              </a:lnSpc>
              <a:spcAft>
                <a:spcPts val="1200"/>
              </a:spcAft>
            </a:pPr>
            <a:r>
              <a:rPr lang="en-US" altLang="en-US" dirty="0"/>
              <a:t>The School of Informatics was established in 2000 as first of </a:t>
            </a:r>
            <a:br>
              <a:rPr lang="en-US" altLang="en-US" dirty="0"/>
            </a:br>
            <a:r>
              <a:rPr lang="en-US" altLang="en-US" dirty="0"/>
              <a:t>its kind in the United States.</a:t>
            </a:r>
          </a:p>
          <a:p>
            <a:pPr marL="347663" indent="-347663" eaLnBrk="1" hangingPunct="1">
              <a:lnSpc>
                <a:spcPct val="90000"/>
              </a:lnSpc>
              <a:spcAft>
                <a:spcPts val="1200"/>
              </a:spcAft>
            </a:pPr>
            <a:r>
              <a:rPr lang="en-US" altLang="en-US" dirty="0"/>
              <a:t>Computer Science was established in 1971 and became part </a:t>
            </a:r>
            <a:br>
              <a:rPr lang="en-US" altLang="en-US" dirty="0"/>
            </a:br>
            <a:r>
              <a:rPr lang="en-US" altLang="en-US" dirty="0"/>
              <a:t>of the school in 2005.</a:t>
            </a:r>
          </a:p>
          <a:p>
            <a:pPr marL="347663" indent="-347663" eaLnBrk="1" hangingPunct="1">
              <a:lnSpc>
                <a:spcPct val="90000"/>
              </a:lnSpc>
              <a:spcAft>
                <a:spcPts val="1200"/>
              </a:spcAft>
            </a:pPr>
            <a:r>
              <a:rPr lang="en-US" altLang="en-US" dirty="0"/>
              <a:t>Library and Information Science </a:t>
            </a:r>
            <a:br>
              <a:rPr lang="en-US" altLang="en-US" dirty="0"/>
            </a:br>
            <a:r>
              <a:rPr lang="en-US" altLang="en-US" dirty="0"/>
              <a:t>was established in 1951 and </a:t>
            </a:r>
            <a:br>
              <a:rPr lang="en-US" altLang="en-US" dirty="0"/>
            </a:br>
            <a:r>
              <a:rPr lang="en-US" altLang="en-US" dirty="0"/>
              <a:t>became part of the school </a:t>
            </a:r>
            <a:br>
              <a:rPr lang="en-US" altLang="en-US" dirty="0"/>
            </a:br>
            <a:r>
              <a:rPr lang="en-US" altLang="en-US" dirty="0"/>
              <a:t>in 2013.</a:t>
            </a:r>
          </a:p>
          <a:p>
            <a:pPr marL="347663" indent="-347663" eaLnBrk="1" hangingPunct="1">
              <a:lnSpc>
                <a:spcPct val="90000"/>
              </a:lnSpc>
              <a:spcAft>
                <a:spcPts val="1200"/>
              </a:spcAft>
            </a:pPr>
            <a:r>
              <a:rPr lang="en-US" altLang="en-US" dirty="0"/>
              <a:t>Now named the School of </a:t>
            </a:r>
            <a:br>
              <a:rPr lang="en-US" altLang="en-US" dirty="0"/>
            </a:br>
            <a:r>
              <a:rPr lang="en-US" altLang="en-US" dirty="0"/>
              <a:t>Informatics and Computing.</a:t>
            </a:r>
          </a:p>
          <a:p>
            <a:pPr marL="347663" indent="-347663" eaLnBrk="1" hangingPunct="1">
              <a:lnSpc>
                <a:spcPct val="90000"/>
              </a:lnSpc>
              <a:spcAft>
                <a:spcPts val="1200"/>
              </a:spcAft>
            </a:pPr>
            <a:r>
              <a:rPr lang="en-US" altLang="en-US" dirty="0"/>
              <a:t>Data Science added January 2014</a:t>
            </a:r>
          </a:p>
          <a:p>
            <a:pPr marL="347663" indent="-347663" eaLnBrk="1" hangingPunct="1">
              <a:lnSpc>
                <a:spcPct val="90000"/>
              </a:lnSpc>
              <a:spcAft>
                <a:spcPts val="1200"/>
              </a:spcAft>
            </a:pPr>
            <a:r>
              <a:rPr lang="en-US" altLang="en-US" dirty="0"/>
              <a:t>Engineering to be added Fall 2016</a:t>
            </a:r>
          </a:p>
          <a:p>
            <a:pPr marL="347663" indent="-347663" eaLnBrk="1" hangingPunct="1">
              <a:lnSpc>
                <a:spcPct val="90000"/>
              </a:lnSpc>
              <a:spcAft>
                <a:spcPts val="1200"/>
              </a:spcAft>
            </a:pPr>
            <a:endParaRPr lang="en-US" altLang="en-US" dirty="0"/>
          </a:p>
          <a:p>
            <a:pPr marL="347663" indent="-347663" eaLnBrk="1" hangingPunct="1">
              <a:lnSpc>
                <a:spcPct val="90000"/>
              </a:lnSpc>
              <a:spcAft>
                <a:spcPts val="1200"/>
              </a:spcAft>
            </a:pPr>
            <a:endParaRPr lang="en-US" altLang="en-US" sz="1600" dirty="0"/>
          </a:p>
        </p:txBody>
      </p:sp>
      <p:pic>
        <p:nvPicPr>
          <p:cNvPr id="23556" name="Picture 10"/>
          <p:cNvPicPr>
            <a:picLocks noGrp="1" noChangeAspect="1" noChangeArrowheads="1"/>
          </p:cNvPicPr>
          <p:nvPr>
            <p:ph sz="half" idx="4294967295"/>
          </p:nvPr>
        </p:nvPicPr>
        <p:blipFill>
          <a:blip r:embed="rId3"/>
          <a:srcRect/>
          <a:stretch>
            <a:fillRect/>
          </a:stretch>
        </p:blipFill>
        <p:spPr>
          <a:xfrm rot="255968">
            <a:off x="4743450" y="2954338"/>
            <a:ext cx="3746500" cy="2703512"/>
          </a:xfrm>
          <a:ln w="76200">
            <a:solidFill>
              <a:srgbClr val="FFFFFF"/>
            </a:solidFill>
            <a:miter lim="800000"/>
            <a:headEnd/>
            <a:tailEnd/>
          </a:ln>
          <a:effectLst>
            <a:outerShdw blurRad="152400" dist="76201" dir="2700000" rotWithShape="0">
              <a:srgbClr val="000000">
                <a:alpha val="34000"/>
              </a:srgbClr>
            </a:outerShdw>
          </a:effectLst>
        </p:spPr>
      </p:pic>
      <p:sp>
        <p:nvSpPr>
          <p:cNvPr id="4" name="Date Placeholder 3"/>
          <p:cNvSpPr>
            <a:spLocks noGrp="1"/>
          </p:cNvSpPr>
          <p:nvPr>
            <p:ph type="dt" sz="half" idx="10"/>
          </p:nvPr>
        </p:nvSpPr>
        <p:spPr/>
        <p:txBody>
          <a:bodyPr/>
          <a:lstStyle/>
          <a:p>
            <a:r>
              <a:rPr lang="en-US"/>
              <a:t>11/30/2015</a:t>
            </a:r>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Tree>
    <p:extLst>
      <p:ext uri="{BB962C8B-B14F-4D97-AF65-F5344CB8AC3E}">
        <p14:creationId xmlns:p14="http://schemas.microsoft.com/office/powerpoint/2010/main" val="2983086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45"/>
            <a:ext cx="8229600" cy="877077"/>
          </a:xfrm>
        </p:spPr>
        <p:txBody>
          <a:bodyPr/>
          <a:lstStyle/>
          <a:p>
            <a:r>
              <a:rPr lang="en-US" b="1" dirty="0"/>
              <a:t>Some Online Data Science Classes</a:t>
            </a:r>
          </a:p>
        </p:txBody>
      </p:sp>
      <p:sp>
        <p:nvSpPr>
          <p:cNvPr id="3" name="Content Placeholder 2"/>
          <p:cNvSpPr>
            <a:spLocks noGrp="1"/>
          </p:cNvSpPr>
          <p:nvPr>
            <p:ph idx="1"/>
          </p:nvPr>
        </p:nvSpPr>
        <p:spPr>
          <a:xfrm>
            <a:off x="0" y="1124339"/>
            <a:ext cx="9144000" cy="5416420"/>
          </a:xfrm>
        </p:spPr>
        <p:txBody>
          <a:bodyPr>
            <a:normAutofit/>
          </a:bodyPr>
          <a:lstStyle/>
          <a:p>
            <a:r>
              <a:rPr lang="en-US" sz="2400" b="1" dirty="0"/>
              <a:t>BDAA: Big Data Applications &amp; Analytics</a:t>
            </a:r>
          </a:p>
          <a:p>
            <a:pPr lvl="1"/>
            <a:r>
              <a:rPr lang="en-US" sz="2400" dirty="0"/>
              <a:t>Used to be called X-Informatics</a:t>
            </a:r>
          </a:p>
          <a:p>
            <a:pPr lvl="1"/>
            <a:r>
              <a:rPr lang="en-US" sz="2400" dirty="0"/>
              <a:t>~40 hours of video mainly discussing applications (The X in X-Informatics or X-Analytics) in context of big data and clouds </a:t>
            </a:r>
            <a:r>
              <a:rPr lang="en-US" sz="2400" dirty="0">
                <a:hlinkClick r:id="rId3"/>
              </a:rPr>
              <a:t>https://bigdatacourse.appspot.com/course</a:t>
            </a:r>
            <a:endParaRPr lang="en-US" sz="2400" dirty="0"/>
          </a:p>
          <a:p>
            <a:r>
              <a:rPr lang="en-US" sz="2400" b="1" dirty="0"/>
              <a:t>BDOSSP: Big Data Open Source Software and Projects </a:t>
            </a:r>
            <a:r>
              <a:rPr lang="en-US" sz="2400" dirty="0">
                <a:hlinkClick r:id="rId4"/>
              </a:rPr>
              <a:t>http://bigdataopensourceprojects.soic.indiana.edu/</a:t>
            </a:r>
            <a:endParaRPr lang="en-US" sz="2400" dirty="0"/>
          </a:p>
          <a:p>
            <a:pPr lvl="1"/>
            <a:r>
              <a:rPr lang="en-US" sz="2400" dirty="0"/>
              <a:t>~27 Hours of video discussing HPC-ABDS and use on </a:t>
            </a:r>
            <a:r>
              <a:rPr lang="en-US" sz="2400" dirty="0" err="1"/>
              <a:t>FutureSystems</a:t>
            </a:r>
            <a:r>
              <a:rPr lang="en-US" sz="2400" dirty="0"/>
              <a:t> for Big Data software </a:t>
            </a:r>
          </a:p>
          <a:p>
            <a:r>
              <a:rPr lang="en-US" sz="2400" dirty="0"/>
              <a:t>Both divided into sections (coherent topics), units (~lectures) and lessons (5-20 minutes) in which student is meant to stay awake</a:t>
            </a:r>
          </a:p>
          <a:p>
            <a:pPr lvl="1"/>
            <a:endParaRPr lang="en-US" sz="2400" dirty="0"/>
          </a:p>
          <a:p>
            <a:pPr lvl="1"/>
            <a:endParaRPr lang="en-US" sz="2400" dirty="0"/>
          </a:p>
        </p:txBody>
      </p:sp>
      <p:sp>
        <p:nvSpPr>
          <p:cNvPr id="4" name="Date Placeholder 3"/>
          <p:cNvSpPr>
            <a:spLocks noGrp="1"/>
          </p:cNvSpPr>
          <p:nvPr>
            <p:ph type="dt" sz="half" idx="10"/>
          </p:nvPr>
        </p:nvSpPr>
        <p:spPr/>
        <p:txBody>
          <a:bodyPr/>
          <a:lstStyle/>
          <a:p>
            <a:r>
              <a:rPr lang="en-US"/>
              <a:t>11/30/2015</a:t>
            </a:r>
          </a:p>
        </p:txBody>
      </p:sp>
      <p:sp>
        <p:nvSpPr>
          <p:cNvPr id="5" name="Slide Number Placeholder 4"/>
          <p:cNvSpPr>
            <a:spLocks noGrp="1"/>
          </p:cNvSpPr>
          <p:nvPr>
            <p:ph type="sldNum" sz="quarter" idx="12"/>
          </p:nvPr>
        </p:nvSpPr>
        <p:spPr/>
        <p:txBody>
          <a:bodyPr/>
          <a:lstStyle/>
          <a:p>
            <a:fld id="{29CB78FB-1415-9B4D-996E-11F146E2B0ED}" type="slidenum">
              <a:rPr lang="en-US" smtClean="0"/>
              <a:t>30</a:t>
            </a:fld>
            <a:endParaRPr lang="en-US"/>
          </a:p>
        </p:txBody>
      </p:sp>
    </p:spTree>
    <p:extLst>
      <p:ext uri="{BB962C8B-B14F-4D97-AF65-F5344CB8AC3E}">
        <p14:creationId xmlns:p14="http://schemas.microsoft.com/office/powerpoint/2010/main" val="2305050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9796"/>
            <a:ext cx="9144000" cy="6159415"/>
          </a:xfrm>
        </p:spPr>
        <p:txBody>
          <a:bodyPr>
            <a:normAutofit/>
          </a:bodyPr>
          <a:lstStyle/>
          <a:p>
            <a:r>
              <a:rPr lang="en-US" sz="1200" dirty="0"/>
              <a:t>1 Unit: Organizational Introduction </a:t>
            </a:r>
          </a:p>
          <a:p>
            <a:r>
              <a:rPr lang="en-US" sz="1200" dirty="0"/>
              <a:t>1 Unit: Motivation: Big Data and the Cloud; Centerpieces of the Future Economy </a:t>
            </a:r>
          </a:p>
          <a:p>
            <a:r>
              <a:rPr lang="en-US" sz="1200" dirty="0"/>
              <a:t>3 Units: Pedagogical Introduction: What is Big Data, Data Analytics and X-Informatics</a:t>
            </a:r>
          </a:p>
          <a:p>
            <a:r>
              <a:rPr lang="en-US" sz="1200" dirty="0" err="1">
                <a:solidFill>
                  <a:srgbClr val="FF0000"/>
                </a:solidFill>
              </a:rPr>
              <a:t>SideMOOC</a:t>
            </a:r>
            <a:r>
              <a:rPr lang="en-US" sz="1200" dirty="0">
                <a:solidFill>
                  <a:srgbClr val="FF0000"/>
                </a:solidFill>
              </a:rPr>
              <a:t>:  Python for Big Data Applications and Analytics: </a:t>
            </a:r>
            <a:r>
              <a:rPr lang="en-US" sz="1200" dirty="0" err="1">
                <a:solidFill>
                  <a:srgbClr val="FF0000"/>
                </a:solidFill>
              </a:rPr>
              <a:t>NumPy</a:t>
            </a:r>
            <a:r>
              <a:rPr lang="en-US" sz="1200" dirty="0">
                <a:solidFill>
                  <a:srgbClr val="FF0000"/>
                </a:solidFill>
              </a:rPr>
              <a:t>, </a:t>
            </a:r>
            <a:r>
              <a:rPr lang="en-US" sz="1200" dirty="0" err="1">
                <a:solidFill>
                  <a:srgbClr val="FF0000"/>
                </a:solidFill>
              </a:rPr>
              <a:t>SciPy</a:t>
            </a:r>
            <a:r>
              <a:rPr lang="en-US" sz="1200" dirty="0">
                <a:solidFill>
                  <a:srgbClr val="FF0000"/>
                </a:solidFill>
              </a:rPr>
              <a:t>, </a:t>
            </a:r>
            <a:r>
              <a:rPr lang="en-US" sz="1200" dirty="0" err="1">
                <a:solidFill>
                  <a:srgbClr val="FF0000"/>
                </a:solidFill>
              </a:rPr>
              <a:t>MatPlotlib</a:t>
            </a:r>
            <a:endParaRPr lang="en-US" sz="1200" dirty="0">
              <a:solidFill>
                <a:srgbClr val="FF0000"/>
              </a:solidFill>
            </a:endParaRPr>
          </a:p>
          <a:p>
            <a:r>
              <a:rPr lang="en-US" sz="1200" dirty="0" err="1">
                <a:solidFill>
                  <a:srgbClr val="FF0000"/>
                </a:solidFill>
              </a:rPr>
              <a:t>SideMOOC</a:t>
            </a:r>
            <a:r>
              <a:rPr lang="en-US" sz="1200" dirty="0">
                <a:solidFill>
                  <a:srgbClr val="FF0000"/>
                </a:solidFill>
              </a:rPr>
              <a:t>: Using </a:t>
            </a:r>
            <a:r>
              <a:rPr lang="en-US" sz="1200" dirty="0" err="1">
                <a:solidFill>
                  <a:srgbClr val="FF0000"/>
                </a:solidFill>
              </a:rPr>
              <a:t>FutureSystems</a:t>
            </a:r>
            <a:r>
              <a:rPr lang="en-US" sz="1200" dirty="0">
                <a:solidFill>
                  <a:srgbClr val="FF0000"/>
                </a:solidFill>
              </a:rPr>
              <a:t> for Java and Python</a:t>
            </a:r>
          </a:p>
          <a:p>
            <a:r>
              <a:rPr lang="en-US" sz="1200" dirty="0"/>
              <a:t>4 Units: X-Informatics with X= LHC Analysis and Discovery of Higgs particle</a:t>
            </a:r>
          </a:p>
          <a:p>
            <a:pPr lvl="1"/>
            <a:r>
              <a:rPr lang="en-US" sz="1200" dirty="0">
                <a:solidFill>
                  <a:srgbClr val="FF0000"/>
                </a:solidFill>
              </a:rPr>
              <a:t>Integrated Technology</a:t>
            </a:r>
            <a:r>
              <a:rPr lang="en-US" sz="1200" dirty="0"/>
              <a:t>: </a:t>
            </a:r>
            <a:r>
              <a:rPr lang="en-US" sz="1200" dirty="0">
                <a:solidFill>
                  <a:srgbClr val="FF0000"/>
                </a:solidFill>
              </a:rPr>
              <a:t>Explore Events; histograms and models; basic statistics (Python and some in Java)</a:t>
            </a:r>
          </a:p>
          <a:p>
            <a:r>
              <a:rPr lang="en-US" sz="1200" dirty="0"/>
              <a:t>3 Units on a Big Data Use Cases Survey</a:t>
            </a:r>
          </a:p>
          <a:p>
            <a:r>
              <a:rPr lang="en-US" sz="1200" dirty="0" err="1">
                <a:solidFill>
                  <a:srgbClr val="FF0000"/>
                </a:solidFill>
              </a:rPr>
              <a:t>SideMOOC</a:t>
            </a:r>
            <a:r>
              <a:rPr lang="en-US" sz="1200" dirty="0">
                <a:solidFill>
                  <a:srgbClr val="FF0000"/>
                </a:solidFill>
              </a:rPr>
              <a:t>:  Using </a:t>
            </a:r>
            <a:r>
              <a:rPr lang="en-US" sz="1200" dirty="0" err="1">
                <a:solidFill>
                  <a:srgbClr val="FF0000"/>
                </a:solidFill>
              </a:rPr>
              <a:t>Plotviz</a:t>
            </a:r>
            <a:r>
              <a:rPr lang="en-US" sz="1200" dirty="0">
                <a:solidFill>
                  <a:srgbClr val="FF0000"/>
                </a:solidFill>
              </a:rPr>
              <a:t> Software for Displaying Point Distributions in 3D</a:t>
            </a:r>
          </a:p>
          <a:p>
            <a:r>
              <a:rPr lang="en-US" sz="1200" dirty="0"/>
              <a:t>3 Units: X-Informatics with X= e-Commerce and Lifestyle</a:t>
            </a:r>
          </a:p>
          <a:p>
            <a:r>
              <a:rPr lang="en-US" sz="1200" dirty="0">
                <a:solidFill>
                  <a:srgbClr val="FF0000"/>
                </a:solidFill>
              </a:rPr>
              <a:t>Technology (Python or Java)</a:t>
            </a:r>
            <a:r>
              <a:rPr lang="en-US" sz="1200" dirty="0"/>
              <a:t>: Recommender Systems - K-Nearest Neighbors</a:t>
            </a:r>
          </a:p>
          <a:p>
            <a:r>
              <a:rPr lang="en-US" sz="1200" dirty="0">
                <a:solidFill>
                  <a:srgbClr val="FF0000"/>
                </a:solidFill>
              </a:rPr>
              <a:t>Technology</a:t>
            </a:r>
            <a:r>
              <a:rPr lang="en-US" sz="1200" dirty="0"/>
              <a:t>: </a:t>
            </a:r>
            <a:r>
              <a:rPr lang="en-US" sz="1200" dirty="0">
                <a:solidFill>
                  <a:srgbClr val="FF0000"/>
                </a:solidFill>
              </a:rPr>
              <a:t>Clustering </a:t>
            </a:r>
            <a:r>
              <a:rPr lang="en-US" sz="1200" dirty="0"/>
              <a:t>and heuristic methods</a:t>
            </a:r>
          </a:p>
          <a:p>
            <a:r>
              <a:rPr lang="en-US" sz="1200" dirty="0"/>
              <a:t>1 Unit: Parallel Computing Overview and familiar examples</a:t>
            </a:r>
          </a:p>
          <a:p>
            <a:r>
              <a:rPr lang="en-US" sz="1200" dirty="0"/>
              <a:t>4 Units: Cloud Computing Technology for Big Data Applications &amp; Analytics </a:t>
            </a:r>
          </a:p>
          <a:p>
            <a:r>
              <a:rPr lang="en-US" sz="1200" dirty="0"/>
              <a:t>2 Units: X-Informatics with X = Web Search and Text Mining and their technologies</a:t>
            </a:r>
          </a:p>
          <a:p>
            <a:r>
              <a:rPr lang="en-US" sz="1200" dirty="0">
                <a:solidFill>
                  <a:srgbClr val="FF0000"/>
                </a:solidFill>
              </a:rPr>
              <a:t>Technology for Big Data Applications &amp; Analytics : Kmeans (Python/Java)</a:t>
            </a:r>
          </a:p>
          <a:p>
            <a:r>
              <a:rPr lang="en-US" sz="1200" dirty="0"/>
              <a:t>Technology for Big Data Applications &amp; Analytics: MapReduce</a:t>
            </a:r>
          </a:p>
          <a:p>
            <a:r>
              <a:rPr lang="en-US" sz="1200" dirty="0">
                <a:solidFill>
                  <a:srgbClr val="FF0000"/>
                </a:solidFill>
              </a:rPr>
              <a:t>Technology for Big Data Applications &amp; Analytics : Kmeans and MapReduce Parallelism (Python/Java)</a:t>
            </a:r>
          </a:p>
          <a:p>
            <a:r>
              <a:rPr lang="en-US" sz="1200" dirty="0">
                <a:solidFill>
                  <a:srgbClr val="FF0000"/>
                </a:solidFill>
              </a:rPr>
              <a:t>Technology for Big Data Applications &amp; Analytics : PageRank (Python/Java)</a:t>
            </a:r>
          </a:p>
          <a:p>
            <a:r>
              <a:rPr lang="en-US" sz="1200" dirty="0"/>
              <a:t>3 Units: X-Informatics with X = Sports</a:t>
            </a:r>
          </a:p>
          <a:p>
            <a:r>
              <a:rPr lang="en-US" sz="1200" dirty="0"/>
              <a:t>1 Unit: X-Informatics with X = Health</a:t>
            </a:r>
          </a:p>
          <a:p>
            <a:r>
              <a:rPr lang="en-US" sz="1200" dirty="0"/>
              <a:t>1 Unit: X-Informatics with X =  Internet of Things &amp; Sensors</a:t>
            </a:r>
          </a:p>
          <a:p>
            <a:r>
              <a:rPr lang="en-US" sz="1200" dirty="0"/>
              <a:t>1 Unit: X-Informatics with X = Radar for Remote Sensing</a:t>
            </a:r>
          </a:p>
          <a:p>
            <a:pPr marL="342900" lvl="1" indent="0">
              <a:buNone/>
            </a:pPr>
            <a:endParaRPr lang="en-US" sz="1200" dirty="0"/>
          </a:p>
        </p:txBody>
      </p:sp>
      <p:sp>
        <p:nvSpPr>
          <p:cNvPr id="2" name="Title 1"/>
          <p:cNvSpPr>
            <a:spLocks noGrp="1"/>
          </p:cNvSpPr>
          <p:nvPr>
            <p:ph type="title"/>
          </p:nvPr>
        </p:nvSpPr>
        <p:spPr>
          <a:xfrm>
            <a:off x="457200" y="22711"/>
            <a:ext cx="8229600" cy="677085"/>
          </a:xfrm>
        </p:spPr>
        <p:txBody>
          <a:bodyPr>
            <a:normAutofit fontScale="90000"/>
          </a:bodyPr>
          <a:lstStyle/>
          <a:p>
            <a:r>
              <a:rPr lang="en-US" sz="3600" b="1" dirty="0"/>
              <a:t>Big Data Applications &amp; Analytics Topics</a:t>
            </a:r>
          </a:p>
        </p:txBody>
      </p:sp>
      <p:sp>
        <p:nvSpPr>
          <p:cNvPr id="4" name="TextBox 3"/>
          <p:cNvSpPr txBox="1"/>
          <p:nvPr/>
        </p:nvSpPr>
        <p:spPr>
          <a:xfrm>
            <a:off x="6313707" y="5465019"/>
            <a:ext cx="1859549" cy="369332"/>
          </a:xfrm>
          <a:prstGeom prst="rect">
            <a:avLst/>
          </a:prstGeom>
          <a:noFill/>
          <a:ln w="38100">
            <a:solidFill>
              <a:srgbClr val="FF0000"/>
            </a:solidFill>
          </a:ln>
        </p:spPr>
        <p:txBody>
          <a:bodyPr wrap="square" rtlCol="0">
            <a:spAutoFit/>
          </a:bodyPr>
          <a:lstStyle/>
          <a:p>
            <a:r>
              <a:rPr lang="en-US" dirty="0">
                <a:solidFill>
                  <a:srgbClr val="FF0000"/>
                </a:solidFill>
              </a:rPr>
              <a:t>Red = Software</a:t>
            </a:r>
          </a:p>
        </p:txBody>
      </p:sp>
      <p:sp>
        <p:nvSpPr>
          <p:cNvPr id="5" name="Date Placeholder 4"/>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31</a:t>
            </a:fld>
            <a:endParaRPr lang="en-US"/>
          </a:p>
        </p:txBody>
      </p:sp>
    </p:spTree>
    <p:extLst>
      <p:ext uri="{BB962C8B-B14F-4D97-AF65-F5344CB8AC3E}">
        <p14:creationId xmlns:p14="http://schemas.microsoft.com/office/powerpoint/2010/main" val="167704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265852" y="6386965"/>
            <a:ext cx="5562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B30838"/>
                </a:solidFill>
                <a:hlinkClick r:id="rId3"/>
              </a:rPr>
              <a:t>http://x-informatics.appspot.com/course</a:t>
            </a:r>
            <a:endParaRPr lang="en-US" altLang="en-US" sz="2400">
              <a:solidFill>
                <a:srgbClr val="B30838"/>
              </a:solidFill>
            </a:endParaRPr>
          </a:p>
        </p:txBody>
      </p:sp>
      <p:sp>
        <p:nvSpPr>
          <p:cNvPr id="27652" name="TextBox 4"/>
          <p:cNvSpPr txBox="1">
            <a:spLocks noChangeArrowheads="1"/>
          </p:cNvSpPr>
          <p:nvPr/>
        </p:nvSpPr>
        <p:spPr bwMode="auto">
          <a:xfrm>
            <a:off x="7275513" y="-47625"/>
            <a:ext cx="1905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dirty="0">
                <a:solidFill>
                  <a:prstClr val="black"/>
                </a:solidFill>
              </a:rPr>
              <a:t>Example</a:t>
            </a:r>
            <a:br>
              <a:rPr lang="en-US" altLang="en-US" b="1" dirty="0">
                <a:solidFill>
                  <a:prstClr val="black"/>
                </a:solidFill>
              </a:rPr>
            </a:br>
            <a:r>
              <a:rPr lang="en-US" altLang="en-US" b="1" dirty="0">
                <a:solidFill>
                  <a:prstClr val="black"/>
                </a:solidFill>
              </a:rPr>
              <a:t>Google</a:t>
            </a:r>
          </a:p>
          <a:p>
            <a:pPr>
              <a:spcBef>
                <a:spcPct val="0"/>
              </a:spcBef>
              <a:buFontTx/>
              <a:buNone/>
            </a:pPr>
            <a:r>
              <a:rPr lang="en-US" altLang="en-US" b="1" dirty="0">
                <a:solidFill>
                  <a:prstClr val="black"/>
                </a:solidFill>
              </a:rPr>
              <a:t>Course Builder MOOC</a:t>
            </a:r>
          </a:p>
          <a:p>
            <a:pPr>
              <a:spcBef>
                <a:spcPct val="0"/>
              </a:spcBef>
              <a:buFontTx/>
              <a:buNone/>
            </a:pPr>
            <a:endParaRPr lang="en-US" altLang="en-US" sz="2400" dirty="0">
              <a:solidFill>
                <a:prstClr val="black"/>
              </a:solidFill>
            </a:endParaRPr>
          </a:p>
          <a:p>
            <a:pPr>
              <a:spcBef>
                <a:spcPct val="0"/>
              </a:spcBef>
              <a:buFontTx/>
              <a:buNone/>
            </a:pPr>
            <a:r>
              <a:rPr lang="en-US" altLang="en-US" dirty="0">
                <a:solidFill>
                  <a:prstClr val="black"/>
                </a:solidFill>
              </a:rPr>
              <a:t>4 levels</a:t>
            </a:r>
          </a:p>
          <a:p>
            <a:pPr>
              <a:spcBef>
                <a:spcPct val="0"/>
              </a:spcBef>
              <a:buFontTx/>
              <a:buNone/>
            </a:pPr>
            <a:r>
              <a:rPr lang="en-US" altLang="en-US" dirty="0">
                <a:solidFill>
                  <a:srgbClr val="B30838"/>
                </a:solidFill>
              </a:rPr>
              <a:t>Course</a:t>
            </a:r>
          </a:p>
          <a:p>
            <a:pPr>
              <a:spcBef>
                <a:spcPct val="0"/>
              </a:spcBef>
              <a:buFontTx/>
              <a:buNone/>
            </a:pPr>
            <a:r>
              <a:rPr lang="en-US" altLang="en-US" dirty="0">
                <a:solidFill>
                  <a:srgbClr val="B30838"/>
                </a:solidFill>
              </a:rPr>
              <a:t>Sections</a:t>
            </a:r>
            <a:r>
              <a:rPr lang="en-US" altLang="en-US" dirty="0">
                <a:solidFill>
                  <a:prstClr val="black"/>
                </a:solidFill>
              </a:rPr>
              <a:t> (15)</a:t>
            </a:r>
          </a:p>
          <a:p>
            <a:pPr>
              <a:spcBef>
                <a:spcPct val="0"/>
              </a:spcBef>
              <a:buFontTx/>
              <a:buNone/>
            </a:pPr>
            <a:r>
              <a:rPr lang="en-US" altLang="en-US" dirty="0">
                <a:solidFill>
                  <a:srgbClr val="B30838"/>
                </a:solidFill>
              </a:rPr>
              <a:t>Units</a:t>
            </a:r>
            <a:r>
              <a:rPr lang="en-US" altLang="en-US" dirty="0">
                <a:solidFill>
                  <a:prstClr val="black"/>
                </a:solidFill>
              </a:rPr>
              <a:t>(37)</a:t>
            </a:r>
          </a:p>
          <a:p>
            <a:pPr>
              <a:spcBef>
                <a:spcPct val="0"/>
              </a:spcBef>
              <a:buFontTx/>
              <a:buNone/>
            </a:pPr>
            <a:r>
              <a:rPr lang="en-US" altLang="en-US" dirty="0">
                <a:solidFill>
                  <a:srgbClr val="B30838"/>
                </a:solidFill>
              </a:rPr>
              <a:t>Lessons</a:t>
            </a:r>
            <a:r>
              <a:rPr lang="en-US" altLang="en-US" dirty="0">
                <a:solidFill>
                  <a:prstClr val="black"/>
                </a:solidFill>
              </a:rPr>
              <a:t>(~250)</a:t>
            </a:r>
          </a:p>
          <a:p>
            <a:pPr>
              <a:spcBef>
                <a:spcPct val="0"/>
              </a:spcBef>
              <a:buFontTx/>
              <a:buNone/>
            </a:pPr>
            <a:r>
              <a:rPr lang="en-US" altLang="en-US" dirty="0">
                <a:solidFill>
                  <a:srgbClr val="C00000"/>
                </a:solidFill>
              </a:rPr>
              <a:t>Video</a:t>
            </a:r>
            <a:r>
              <a:rPr lang="en-US" altLang="en-US" dirty="0">
                <a:solidFill>
                  <a:prstClr val="black"/>
                </a:solidFill>
              </a:rPr>
              <a:t> 38.5 </a:t>
            </a:r>
            <a:r>
              <a:rPr lang="en-US" altLang="en-US" dirty="0" err="1">
                <a:solidFill>
                  <a:prstClr val="black"/>
                </a:solidFill>
              </a:rPr>
              <a:t>hrs</a:t>
            </a:r>
            <a:endParaRPr lang="en-US" altLang="en-US" dirty="0">
              <a:solidFill>
                <a:prstClr val="black"/>
              </a:solidFill>
            </a:endParaRPr>
          </a:p>
          <a:p>
            <a:pPr>
              <a:spcBef>
                <a:spcPct val="0"/>
              </a:spcBef>
              <a:buFontTx/>
              <a:buNone/>
            </a:pPr>
            <a:r>
              <a:rPr lang="en-US" altLang="en-US" dirty="0">
                <a:solidFill>
                  <a:srgbClr val="B30838"/>
                </a:solidFill>
              </a:rPr>
              <a:t>Units </a:t>
            </a:r>
            <a:r>
              <a:rPr lang="en-US" altLang="en-US" dirty="0">
                <a:solidFill>
                  <a:prstClr val="black"/>
                </a:solidFill>
              </a:rPr>
              <a:t>are roughly traditional lecture</a:t>
            </a:r>
          </a:p>
          <a:p>
            <a:pPr>
              <a:spcBef>
                <a:spcPct val="0"/>
              </a:spcBef>
              <a:buFontTx/>
              <a:buNone/>
            </a:pPr>
            <a:endParaRPr lang="en-US" altLang="en-US" dirty="0">
              <a:solidFill>
                <a:prstClr val="black"/>
              </a:solidFill>
            </a:endParaRPr>
          </a:p>
          <a:p>
            <a:pPr>
              <a:spcBef>
                <a:spcPct val="0"/>
              </a:spcBef>
              <a:buFontTx/>
              <a:buNone/>
            </a:pPr>
            <a:r>
              <a:rPr lang="en-US" altLang="en-US" dirty="0">
                <a:solidFill>
                  <a:srgbClr val="B30838"/>
                </a:solidFill>
              </a:rPr>
              <a:t>Lessons</a:t>
            </a:r>
            <a:r>
              <a:rPr lang="en-US" altLang="en-US" dirty="0">
                <a:solidFill>
                  <a:prstClr val="black"/>
                </a:solidFill>
              </a:rPr>
              <a:t> are ~15 minute segments</a:t>
            </a:r>
          </a:p>
        </p:txBody>
      </p:sp>
      <p:pic>
        <p:nvPicPr>
          <p:cNvPr id="2" name="Picture 1"/>
          <p:cNvPicPr>
            <a:picLocks noChangeAspect="1"/>
          </p:cNvPicPr>
          <p:nvPr/>
        </p:nvPicPr>
        <p:blipFill rotWithShape="1">
          <a:blip r:embed="rId4"/>
          <a:srcRect l="2547" t="9034" r="4310" b="2064"/>
          <a:stretch/>
        </p:blipFill>
        <p:spPr>
          <a:xfrm>
            <a:off x="0" y="0"/>
            <a:ext cx="7165729" cy="6858000"/>
          </a:xfrm>
          <a:prstGeom prst="rect">
            <a:avLst/>
          </a:prstGeom>
        </p:spPr>
      </p:pic>
      <p:sp>
        <p:nvSpPr>
          <p:cNvPr id="3" name="Rectangle 2"/>
          <p:cNvSpPr/>
          <p:nvPr/>
        </p:nvSpPr>
        <p:spPr>
          <a:xfrm>
            <a:off x="3493008" y="6509254"/>
            <a:ext cx="5650992" cy="369332"/>
          </a:xfrm>
          <a:prstGeom prst="rect">
            <a:avLst/>
          </a:prstGeom>
          <a:solidFill>
            <a:schemeClr val="bg1"/>
          </a:solidFill>
        </p:spPr>
        <p:txBody>
          <a:bodyPr wrap="square">
            <a:spAutoFit/>
          </a:bodyPr>
          <a:lstStyle/>
          <a:p>
            <a:r>
              <a:rPr lang="en-US" dirty="0"/>
              <a:t>https://bigdatacoursespring2015.appspot.com/course</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32</a:t>
            </a:fld>
            <a:endParaRPr lang="en-US"/>
          </a:p>
        </p:txBody>
      </p:sp>
    </p:spTree>
    <p:extLst>
      <p:ext uri="{BB962C8B-B14F-4D97-AF65-F5344CB8AC3E}">
        <p14:creationId xmlns:p14="http://schemas.microsoft.com/office/powerpoint/2010/main" val="3397106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p:cNvPicPr>
          <p:nvPr/>
        </p:nvPicPr>
        <p:blipFill>
          <a:blip r:embed="rId3">
            <a:extLst>
              <a:ext uri="{28A0092B-C50C-407E-A947-70E740481C1C}">
                <a14:useLocalDpi xmlns:a14="http://schemas.microsoft.com/office/drawing/2010/main" val="0"/>
              </a:ext>
            </a:extLst>
          </a:blip>
          <a:srcRect l="703" t="9277" r="6586"/>
          <a:stretch>
            <a:fillRect/>
          </a:stretch>
        </p:blipFill>
        <p:spPr bwMode="auto">
          <a:xfrm>
            <a:off x="0" y="0"/>
            <a:ext cx="712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2286000" y="6326188"/>
            <a:ext cx="56388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prstClr val="black"/>
                </a:solidFill>
                <a:hlinkClick r:id="rId4"/>
              </a:rPr>
              <a:t>http://x-informatics.appspot.com/course</a:t>
            </a:r>
            <a:endParaRPr lang="en-US" altLang="en-US" sz="2400">
              <a:solidFill>
                <a:prstClr val="black"/>
              </a:solidFill>
            </a:endParaRPr>
          </a:p>
        </p:txBody>
      </p:sp>
      <p:sp>
        <p:nvSpPr>
          <p:cNvPr id="29700" name="TextBox 5"/>
          <p:cNvSpPr txBox="1">
            <a:spLocks noChangeArrowheads="1"/>
          </p:cNvSpPr>
          <p:nvPr/>
        </p:nvSpPr>
        <p:spPr bwMode="auto">
          <a:xfrm>
            <a:off x="7181850" y="17463"/>
            <a:ext cx="19621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a:solidFill>
                  <a:prstClr val="black"/>
                </a:solidFill>
              </a:rPr>
              <a:t>Example</a:t>
            </a:r>
            <a:br>
              <a:rPr lang="en-US" altLang="en-US" b="1">
                <a:solidFill>
                  <a:prstClr val="black"/>
                </a:solidFill>
              </a:rPr>
            </a:br>
            <a:r>
              <a:rPr lang="en-US" altLang="en-US" b="1">
                <a:solidFill>
                  <a:prstClr val="black"/>
                </a:solidFill>
              </a:rPr>
              <a:t>Google</a:t>
            </a:r>
          </a:p>
          <a:p>
            <a:pPr>
              <a:spcBef>
                <a:spcPct val="0"/>
              </a:spcBef>
              <a:buFontTx/>
              <a:buNone/>
            </a:pPr>
            <a:r>
              <a:rPr lang="en-US" altLang="en-US" b="1">
                <a:solidFill>
                  <a:prstClr val="black"/>
                </a:solidFill>
              </a:rPr>
              <a:t>Course Builder</a:t>
            </a:r>
          </a:p>
          <a:p>
            <a:pPr>
              <a:spcBef>
                <a:spcPct val="0"/>
              </a:spcBef>
              <a:buFontTx/>
              <a:buNone/>
            </a:pPr>
            <a:r>
              <a:rPr lang="en-US" altLang="en-US" b="1">
                <a:solidFill>
                  <a:prstClr val="black"/>
                </a:solidFill>
              </a:rPr>
              <a:t>MOOC</a:t>
            </a:r>
            <a:endParaRPr lang="en-US" altLang="en-US">
              <a:solidFill>
                <a:prstClr val="black"/>
              </a:solidFill>
            </a:endParaRPr>
          </a:p>
          <a:p>
            <a:pPr>
              <a:spcBef>
                <a:spcPct val="0"/>
              </a:spcBef>
              <a:buFontTx/>
              <a:buNone/>
            </a:pPr>
            <a:r>
              <a:rPr lang="en-US" altLang="en-US">
                <a:solidFill>
                  <a:prstClr val="black"/>
                </a:solidFill>
              </a:rPr>
              <a:t>The Physics Section expands to 4 units and 2 Homeworks</a:t>
            </a:r>
          </a:p>
          <a:p>
            <a:pPr>
              <a:spcBef>
                <a:spcPct val="0"/>
              </a:spcBef>
              <a:buFontTx/>
              <a:buNone/>
            </a:pPr>
            <a:endParaRPr lang="en-US" altLang="en-US">
              <a:solidFill>
                <a:prstClr val="black"/>
              </a:solidFill>
            </a:endParaRPr>
          </a:p>
          <a:p>
            <a:pPr>
              <a:spcBef>
                <a:spcPct val="0"/>
              </a:spcBef>
              <a:buFontTx/>
              <a:buNone/>
            </a:pPr>
            <a:r>
              <a:rPr lang="en-US" altLang="en-US">
                <a:solidFill>
                  <a:prstClr val="black"/>
                </a:solidFill>
              </a:rPr>
              <a:t>Unit 9 expands to 5 lessons</a:t>
            </a:r>
          </a:p>
          <a:p>
            <a:pPr>
              <a:spcBef>
                <a:spcPct val="0"/>
              </a:spcBef>
              <a:buFontTx/>
              <a:buNone/>
            </a:pPr>
            <a:endParaRPr lang="en-US" altLang="en-US">
              <a:solidFill>
                <a:prstClr val="black"/>
              </a:solidFill>
            </a:endParaRPr>
          </a:p>
          <a:p>
            <a:pPr>
              <a:spcBef>
                <a:spcPct val="0"/>
              </a:spcBef>
              <a:buFontTx/>
              <a:buNone/>
            </a:pPr>
            <a:r>
              <a:rPr lang="en-US" altLang="en-US">
                <a:solidFill>
                  <a:prstClr val="black"/>
                </a:solidFill>
              </a:rPr>
              <a:t>Lessons played on YouTube</a:t>
            </a:r>
          </a:p>
          <a:p>
            <a:pPr>
              <a:spcBef>
                <a:spcPct val="0"/>
              </a:spcBef>
              <a:buFontTx/>
              <a:buNone/>
            </a:pPr>
            <a:r>
              <a:rPr lang="en-US" altLang="en-US">
                <a:solidFill>
                  <a:prstClr val="black"/>
                </a:solidFill>
              </a:rPr>
              <a:t>“talking head video + PowerPoint</a:t>
            </a:r>
            <a:r>
              <a:rPr lang="en-US" altLang="en-US" sz="2400">
                <a:solidFill>
                  <a:prstClr val="black"/>
                </a:solidFill>
              </a:rPr>
              <a:t>”</a:t>
            </a:r>
          </a:p>
        </p:txBody>
      </p:sp>
      <p:sp>
        <p:nvSpPr>
          <p:cNvPr id="4" name="Date Placeholder 3"/>
          <p:cNvSpPr>
            <a:spLocks noGrp="1"/>
          </p:cNvSpPr>
          <p:nvPr>
            <p:ph type="dt" sz="half" idx="10"/>
          </p:nvPr>
        </p:nvSpPr>
        <p:spPr/>
        <p:txBody>
          <a:bodyPr/>
          <a:lstStyle/>
          <a:p>
            <a:r>
              <a:rPr lang="en-US"/>
              <a:t>11/30/2015</a:t>
            </a:r>
          </a:p>
        </p:txBody>
      </p:sp>
      <p:sp>
        <p:nvSpPr>
          <p:cNvPr id="5" name="Slide Number Placeholder 4"/>
          <p:cNvSpPr>
            <a:spLocks noGrp="1"/>
          </p:cNvSpPr>
          <p:nvPr>
            <p:ph type="sldNum" sz="quarter" idx="12"/>
          </p:nvPr>
        </p:nvSpPr>
        <p:spPr/>
        <p:txBody>
          <a:bodyPr/>
          <a:lstStyle/>
          <a:p>
            <a:fld id="{29CB78FB-1415-9B4D-996E-11F146E2B0ED}" type="slidenum">
              <a:rPr lang="en-US" smtClean="0"/>
              <a:t>33</a:t>
            </a:fld>
            <a:endParaRPr lang="en-US"/>
          </a:p>
        </p:txBody>
      </p:sp>
    </p:spTree>
    <p:extLst>
      <p:ext uri="{BB962C8B-B14F-4D97-AF65-F5344CB8AC3E}">
        <p14:creationId xmlns:p14="http://schemas.microsoft.com/office/powerpoint/2010/main" val="1411849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177" t="9166" r="6111" b="18874"/>
          <a:stretch/>
        </p:blipFill>
        <p:spPr>
          <a:xfrm>
            <a:off x="0" y="-918"/>
            <a:ext cx="8977681" cy="6858000"/>
          </a:xfrm>
          <a:prstGeom prst="rect">
            <a:avLst/>
          </a:prstGeom>
        </p:spPr>
      </p:pic>
      <p:sp>
        <p:nvSpPr>
          <p:cNvPr id="5" name="Date Placeholder 4"/>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34</a:t>
            </a:fld>
            <a:endParaRPr lang="en-US"/>
          </a:p>
        </p:txBody>
      </p:sp>
    </p:spTree>
    <p:extLst>
      <p:ext uri="{BB962C8B-B14F-4D97-AF65-F5344CB8AC3E}">
        <p14:creationId xmlns:p14="http://schemas.microsoft.com/office/powerpoint/2010/main" val="2676035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53373"/>
            <a:ext cx="9137904" cy="702531"/>
          </a:xfrm>
        </p:spPr>
        <p:txBody>
          <a:bodyPr/>
          <a:lstStyle/>
          <a:p>
            <a:pPr algn="ctr"/>
            <a:r>
              <a:rPr lang="en-US" sz="3600" dirty="0"/>
              <a:t>Course Home Page showing Syllabus</a:t>
            </a:r>
          </a:p>
        </p:txBody>
      </p:sp>
      <p:sp>
        <p:nvSpPr>
          <p:cNvPr id="5" name="Rectangle 4"/>
          <p:cNvSpPr/>
          <p:nvPr/>
        </p:nvSpPr>
        <p:spPr>
          <a:xfrm>
            <a:off x="0" y="5053184"/>
            <a:ext cx="9144000" cy="981423"/>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Note that we have a course – section – unit – lesson hierarchy (supported by </a:t>
            </a:r>
            <a:r>
              <a:rPr lang="en-US" dirty="0" err="1">
                <a:latin typeface="Arial" panose="020B0604020202020204" pitchFamily="34" charset="0"/>
                <a:ea typeface="Calibri" panose="020F0502020204030204" pitchFamily="34" charset="0"/>
                <a:cs typeface="Times New Roman" panose="02020603050405020304" pitchFamily="18" charset="0"/>
              </a:rPr>
              <a:t>Mooc</a:t>
            </a:r>
            <a:r>
              <a:rPr lang="en-US" dirty="0">
                <a:latin typeface="Arial" panose="020B0604020202020204" pitchFamily="34" charset="0"/>
                <a:ea typeface="Calibri" panose="020F0502020204030204" pitchFamily="34" charset="0"/>
                <a:cs typeface="Times New Roman" panose="02020603050405020304" pitchFamily="18" charset="0"/>
              </a:rPr>
              <a:t> Builder) with abstracts available at each level of hierarchy. The home page has overview information (shown earlier) plus a list of all sections and a syllabus shown above.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2"/>
          <a:srcRect l="1840" t="17059" r="3697" b="6803"/>
          <a:stretch/>
        </p:blipFill>
        <p:spPr>
          <a:xfrm>
            <a:off x="76200" y="1177652"/>
            <a:ext cx="9144000" cy="3875532"/>
          </a:xfrm>
          <a:prstGeom prst="rect">
            <a:avLst/>
          </a:prstGeom>
        </p:spPr>
      </p:pic>
      <p:sp>
        <p:nvSpPr>
          <p:cNvPr id="4" name="Date Placeholder 3"/>
          <p:cNvSpPr>
            <a:spLocks noGrp="1"/>
          </p:cNvSpPr>
          <p:nvPr>
            <p:ph type="dt" sz="half" idx="10"/>
          </p:nvPr>
        </p:nvSpPr>
        <p:spPr/>
        <p:txBody>
          <a:bodyPr/>
          <a:lstStyle/>
          <a:p>
            <a:r>
              <a:rPr lang="en-US"/>
              <a:t>11/30/2015</a:t>
            </a:r>
          </a:p>
        </p:txBody>
      </p:sp>
      <p:sp>
        <p:nvSpPr>
          <p:cNvPr id="8" name="Slide Number Placeholder 7"/>
          <p:cNvSpPr>
            <a:spLocks noGrp="1"/>
          </p:cNvSpPr>
          <p:nvPr>
            <p:ph type="sldNum" sz="quarter" idx="12"/>
          </p:nvPr>
        </p:nvSpPr>
        <p:spPr/>
        <p:txBody>
          <a:bodyPr/>
          <a:lstStyle/>
          <a:p>
            <a:fld id="{29CB78FB-1415-9B4D-996E-11F146E2B0ED}" type="slidenum">
              <a:rPr lang="en-US" smtClean="0"/>
              <a:t>35</a:t>
            </a:fld>
            <a:endParaRPr lang="en-US"/>
          </a:p>
        </p:txBody>
      </p:sp>
    </p:spTree>
    <p:extLst>
      <p:ext uri="{BB962C8B-B14F-4D97-AF65-F5344CB8AC3E}">
        <p14:creationId xmlns:p14="http://schemas.microsoft.com/office/powerpoint/2010/main" val="386169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144"/>
            <a:ext cx="9067800" cy="945673"/>
          </a:xfrm>
        </p:spPr>
        <p:txBody>
          <a:bodyPr/>
          <a:lstStyle/>
          <a:p>
            <a:pPr algn="ctr"/>
            <a:r>
              <a:rPr lang="en-US" sz="2800" dirty="0"/>
              <a:t> A typical lesson (the first in unit 21) Note links to all 37 units across the top</a:t>
            </a:r>
          </a:p>
        </p:txBody>
      </p:sp>
      <p:pic>
        <p:nvPicPr>
          <p:cNvPr id="2" name="Picture 1"/>
          <p:cNvPicPr>
            <a:picLocks noChangeAspect="1"/>
          </p:cNvPicPr>
          <p:nvPr/>
        </p:nvPicPr>
        <p:blipFill rotWithShape="1">
          <a:blip r:embed="rId2"/>
          <a:srcRect l="5860" t="23982" r="7686"/>
          <a:stretch/>
        </p:blipFill>
        <p:spPr>
          <a:xfrm>
            <a:off x="25052" y="954817"/>
            <a:ext cx="9118948" cy="5903184"/>
          </a:xfrm>
          <a:prstGeom prst="rect">
            <a:avLst/>
          </a:prstGeom>
        </p:spPr>
      </p:pic>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36</a:t>
            </a:fld>
            <a:endParaRPr lang="en-US"/>
          </a:p>
        </p:txBody>
      </p:sp>
    </p:spTree>
    <p:extLst>
      <p:ext uri="{BB962C8B-B14F-4D97-AF65-F5344CB8AC3E}">
        <p14:creationId xmlns:p14="http://schemas.microsoft.com/office/powerpoint/2010/main" val="2625739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388" y="128631"/>
            <a:ext cx="8382000" cy="1143000"/>
          </a:xfrm>
        </p:spPr>
        <p:txBody>
          <a:bodyPr/>
          <a:lstStyle/>
          <a:p>
            <a:pPr algn="ctr"/>
            <a:r>
              <a:rPr lang="en-US" dirty="0"/>
              <a:t>MOOC Version</a:t>
            </a:r>
          </a:p>
        </p:txBody>
      </p:sp>
      <p:sp>
        <p:nvSpPr>
          <p:cNvPr id="6" name="Content Placeholder 5"/>
          <p:cNvSpPr>
            <a:spLocks noGrp="1"/>
          </p:cNvSpPr>
          <p:nvPr>
            <p:ph idx="1"/>
          </p:nvPr>
        </p:nvSpPr>
        <p:spPr>
          <a:xfrm>
            <a:off x="306388" y="1051449"/>
            <a:ext cx="8380412" cy="4038600"/>
          </a:xfrm>
        </p:spPr>
        <p:txBody>
          <a:bodyPr/>
          <a:lstStyle/>
          <a:p>
            <a:r>
              <a:rPr lang="en-US" dirty="0"/>
              <a:t>Offered at </a:t>
            </a:r>
            <a:r>
              <a:rPr lang="en-US" dirty="0">
                <a:hlinkClick r:id="rId2"/>
              </a:rPr>
              <a:t>https://bigdatacourse.appspot.com/preview</a:t>
            </a:r>
            <a:endParaRPr lang="en-US" dirty="0"/>
          </a:p>
          <a:p>
            <a:r>
              <a:rPr lang="en-US" dirty="0"/>
              <a:t>Open to everybody</a:t>
            </a:r>
          </a:p>
          <a:p>
            <a:r>
              <a:rPr lang="en-US" dirty="0"/>
              <a:t>Uses no University resources</a:t>
            </a:r>
          </a:p>
          <a:p>
            <a:r>
              <a:rPr lang="en-US" dirty="0"/>
              <a:t>Updated December 2014</a:t>
            </a:r>
          </a:p>
          <a:p>
            <a:r>
              <a:rPr lang="en-US" dirty="0"/>
              <a:t>One of two </a:t>
            </a:r>
            <a:r>
              <a:rPr lang="en-US" dirty="0" err="1"/>
              <a:t>SoIC</a:t>
            </a:r>
            <a:r>
              <a:rPr lang="en-US" dirty="0"/>
              <a:t> MOOCs named one of “7 great MOOCs for techies” by </a:t>
            </a:r>
            <a:r>
              <a:rPr lang="en-US" dirty="0" err="1"/>
              <a:t>ComputerWorld</a:t>
            </a:r>
            <a:r>
              <a:rPr lang="en-US" dirty="0"/>
              <a:t> </a:t>
            </a:r>
            <a:r>
              <a:rPr lang="en-US" dirty="0">
                <a:hlinkClick r:id="rId3"/>
              </a:rPr>
              <a:t>http://www.computerworld.com/article/2849569/7-great-moocs-for-techies-all-free-starting-soon.html</a:t>
            </a:r>
            <a:r>
              <a:rPr lang="en-US" dirty="0"/>
              <a:t> November 2014</a:t>
            </a:r>
          </a:p>
          <a:p>
            <a:r>
              <a:rPr lang="en-US" dirty="0"/>
              <a:t>May 14 2015 3562 enrolled – small by MOOC standards</a:t>
            </a:r>
          </a:p>
          <a:p>
            <a:r>
              <a:rPr lang="en-US" dirty="0"/>
              <a:t>Students from 108 countries</a:t>
            </a:r>
          </a:p>
          <a:p>
            <a:pPr lvl="1"/>
            <a:r>
              <a:rPr lang="en-US" dirty="0"/>
              <a:t>1020 USA</a:t>
            </a:r>
          </a:p>
          <a:p>
            <a:pPr lvl="1"/>
            <a:r>
              <a:rPr lang="en-US" dirty="0"/>
              <a:t>916 India</a:t>
            </a:r>
          </a:p>
          <a:p>
            <a:pPr lvl="1"/>
            <a:r>
              <a:rPr lang="en-US" dirty="0"/>
              <a:t>180 Brazil</a:t>
            </a:r>
          </a:p>
          <a:p>
            <a:pPr lvl="1"/>
            <a:r>
              <a:rPr lang="en-US" dirty="0"/>
              <a:t>~130 France, Spain, UK</a:t>
            </a:r>
          </a:p>
          <a:p>
            <a:endParaRPr lang="en-US" dirty="0"/>
          </a:p>
          <a:p>
            <a:endParaRPr lang="en-US" dirty="0"/>
          </a:p>
        </p:txBody>
      </p:sp>
      <p:grpSp>
        <p:nvGrpSpPr>
          <p:cNvPr id="7" name="Group 6"/>
          <p:cNvGrpSpPr/>
          <p:nvPr/>
        </p:nvGrpSpPr>
        <p:grpSpPr>
          <a:xfrm>
            <a:off x="5655820" y="3980117"/>
            <a:ext cx="3032568" cy="1946442"/>
            <a:chOff x="5425632" y="3797237"/>
            <a:chExt cx="3032568" cy="1946442"/>
          </a:xfrm>
        </p:grpSpPr>
        <p:pic>
          <p:nvPicPr>
            <p:cNvPr id="8" name="Picture 7"/>
            <p:cNvPicPr>
              <a:picLocks noChangeAspect="1"/>
            </p:cNvPicPr>
            <p:nvPr/>
          </p:nvPicPr>
          <p:blipFill>
            <a:blip r:embed="rId4"/>
            <a:stretch>
              <a:fillRect/>
            </a:stretch>
          </p:blipFill>
          <p:spPr>
            <a:xfrm>
              <a:off x="5427221" y="4142185"/>
              <a:ext cx="3030979" cy="1601494"/>
            </a:xfrm>
            <a:prstGeom prst="rect">
              <a:avLst/>
            </a:prstGeom>
          </p:spPr>
        </p:pic>
        <p:sp>
          <p:nvSpPr>
            <p:cNvPr id="2" name="TextBox 1"/>
            <p:cNvSpPr txBox="1"/>
            <p:nvPr/>
          </p:nvSpPr>
          <p:spPr>
            <a:xfrm>
              <a:off x="5425632" y="3797237"/>
              <a:ext cx="3032567" cy="369332"/>
            </a:xfrm>
            <a:prstGeom prst="rect">
              <a:avLst/>
            </a:prstGeom>
            <a:noFill/>
          </p:spPr>
          <p:txBody>
            <a:bodyPr wrap="square" rtlCol="0">
              <a:spAutoFit/>
            </a:bodyPr>
            <a:lstStyle/>
            <a:p>
              <a:r>
                <a:rPr lang="en-US" dirty="0"/>
                <a:t>Student Starting Level</a:t>
              </a:r>
            </a:p>
          </p:txBody>
        </p:sp>
      </p:grpSp>
      <p:sp>
        <p:nvSpPr>
          <p:cNvPr id="9" name="Date Placeholder 8"/>
          <p:cNvSpPr>
            <a:spLocks noGrp="1"/>
          </p:cNvSpPr>
          <p:nvPr>
            <p:ph type="dt" sz="half" idx="10"/>
          </p:nvPr>
        </p:nvSpPr>
        <p:spPr/>
        <p:txBody>
          <a:bodyPr/>
          <a:lstStyle/>
          <a:p>
            <a:r>
              <a:rPr lang="en-US"/>
              <a:t>11/30/2015</a:t>
            </a:r>
          </a:p>
        </p:txBody>
      </p:sp>
      <p:sp>
        <p:nvSpPr>
          <p:cNvPr id="10" name="Slide Number Placeholder 9"/>
          <p:cNvSpPr>
            <a:spLocks noGrp="1"/>
          </p:cNvSpPr>
          <p:nvPr>
            <p:ph type="sldNum" sz="quarter" idx="12"/>
          </p:nvPr>
        </p:nvSpPr>
        <p:spPr/>
        <p:txBody>
          <a:bodyPr/>
          <a:lstStyle/>
          <a:p>
            <a:fld id="{29CB78FB-1415-9B4D-996E-11F146E2B0ED}" type="slidenum">
              <a:rPr lang="en-US" smtClean="0"/>
              <a:t>37</a:t>
            </a:fld>
            <a:endParaRPr lang="en-US"/>
          </a:p>
        </p:txBody>
      </p:sp>
    </p:spTree>
    <p:extLst>
      <p:ext uri="{BB962C8B-B14F-4D97-AF65-F5344CB8AC3E}">
        <p14:creationId xmlns:p14="http://schemas.microsoft.com/office/powerpoint/2010/main" val="4099670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23" y="0"/>
            <a:ext cx="8382000" cy="1143000"/>
          </a:xfrm>
        </p:spPr>
        <p:txBody>
          <a:bodyPr/>
          <a:lstStyle/>
          <a:p>
            <a:pPr algn="ctr"/>
            <a:r>
              <a:rPr lang="en-US" dirty="0"/>
              <a:t>Age Distribution: Average 34</a:t>
            </a:r>
          </a:p>
        </p:txBody>
      </p:sp>
      <p:pic>
        <p:nvPicPr>
          <p:cNvPr id="7" name="Picture 6"/>
          <p:cNvPicPr>
            <a:picLocks noChangeAspect="1"/>
          </p:cNvPicPr>
          <p:nvPr/>
        </p:nvPicPr>
        <p:blipFill>
          <a:blip r:embed="rId2"/>
          <a:stretch>
            <a:fillRect/>
          </a:stretch>
        </p:blipFill>
        <p:spPr>
          <a:xfrm>
            <a:off x="1232358" y="1055197"/>
            <a:ext cx="6879552" cy="5491067"/>
          </a:xfrm>
          <a:prstGeom prst="rect">
            <a:avLst/>
          </a:prstGeom>
        </p:spPr>
      </p:pic>
      <p:sp>
        <p:nvSpPr>
          <p:cNvPr id="3" name="Date Placeholder 2"/>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38</a:t>
            </a:fld>
            <a:endParaRPr lang="en-US"/>
          </a:p>
        </p:txBody>
      </p:sp>
    </p:spTree>
    <p:extLst>
      <p:ext uri="{BB962C8B-B14F-4D97-AF65-F5344CB8AC3E}">
        <p14:creationId xmlns:p14="http://schemas.microsoft.com/office/powerpoint/2010/main" val="21940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38200"/>
          </a:xfrm>
        </p:spPr>
        <p:txBody>
          <a:bodyPr/>
          <a:lstStyle/>
          <a:p>
            <a:pPr algn="ctr"/>
            <a:r>
              <a:rPr lang="en-US" dirty="0" err="1"/>
              <a:t>Homeworks</a:t>
            </a:r>
            <a:endParaRPr lang="en-US" dirty="0"/>
          </a:p>
        </p:txBody>
      </p:sp>
      <p:sp>
        <p:nvSpPr>
          <p:cNvPr id="5" name="Content Placeholder 4"/>
          <p:cNvSpPr>
            <a:spLocks noGrp="1"/>
          </p:cNvSpPr>
          <p:nvPr>
            <p:ph idx="1"/>
          </p:nvPr>
        </p:nvSpPr>
        <p:spPr>
          <a:xfrm>
            <a:off x="0" y="914400"/>
            <a:ext cx="9144000" cy="4525963"/>
          </a:xfrm>
        </p:spPr>
        <p:txBody>
          <a:bodyPr/>
          <a:lstStyle/>
          <a:p>
            <a:r>
              <a:rPr lang="en-US" sz="2400" dirty="0"/>
              <a:t>These are online within Google Course Builder for the MOOC with peer assessment. In the 3 credit offerings, all graded material (homework and projects) is conducted traditionally through Indiana University </a:t>
            </a:r>
            <a:r>
              <a:rPr lang="en-US" sz="2400" dirty="0" err="1"/>
              <a:t>Oncourse</a:t>
            </a:r>
            <a:r>
              <a:rPr lang="en-US" sz="2400" dirty="0"/>
              <a:t> (</a:t>
            </a:r>
            <a:r>
              <a:rPr lang="en-US" sz="2400" dirty="0" err="1"/>
              <a:t>superceded</a:t>
            </a:r>
            <a:r>
              <a:rPr lang="en-US" sz="2400" dirty="0"/>
              <a:t> by Canvas).</a:t>
            </a:r>
          </a:p>
          <a:p>
            <a:r>
              <a:rPr lang="en-US" sz="2400" dirty="0"/>
              <a:t> </a:t>
            </a:r>
            <a:r>
              <a:rPr lang="en-US" sz="2400" dirty="0" err="1"/>
              <a:t>Oncourse</a:t>
            </a:r>
            <a:r>
              <a:rPr lang="en-US" sz="2400" dirty="0"/>
              <a:t> was additionally used to assign which videos should be watched each week and the discussion forum topics described later (these were just “special </a:t>
            </a:r>
            <a:r>
              <a:rPr lang="en-US" sz="2400" dirty="0" err="1"/>
              <a:t>homeworks</a:t>
            </a:r>
            <a:r>
              <a:rPr lang="en-US" sz="2400" dirty="0"/>
              <a:t> in </a:t>
            </a:r>
            <a:r>
              <a:rPr lang="en-US" sz="2400" dirty="0" err="1"/>
              <a:t>Oncourse</a:t>
            </a:r>
            <a:r>
              <a:rPr lang="en-US" sz="2400" dirty="0"/>
              <a:t>). </a:t>
            </a:r>
          </a:p>
          <a:p>
            <a:r>
              <a:rPr lang="en-US" sz="2400" dirty="0"/>
              <a:t>In the non-residential data science certificate class, the students were on a variable schedule (as typically working full time and many distractions; one for example had faculty position interviews) and considerable latitude was given for video and homework completion dates. </a:t>
            </a:r>
          </a:p>
          <a:p>
            <a:endParaRPr lang="en-US" sz="2400" dirty="0"/>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39</a:t>
            </a:fld>
            <a:endParaRPr lang="en-US"/>
          </a:p>
        </p:txBody>
      </p:sp>
    </p:spTree>
    <p:extLst>
      <p:ext uri="{BB962C8B-B14F-4D97-AF65-F5344CB8AC3E}">
        <p14:creationId xmlns:p14="http://schemas.microsoft.com/office/powerpoint/2010/main" val="324691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a:fillRect/>
          </a:stretch>
        </p:blipFill>
        <p:spPr bwMode="auto">
          <a:xfrm rot="-321055">
            <a:off x="4416631" y="2045905"/>
            <a:ext cx="4374693" cy="2916954"/>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sp>
        <p:nvSpPr>
          <p:cNvPr id="6147" name="Title 7"/>
          <p:cNvSpPr>
            <a:spLocks noGrp="1"/>
          </p:cNvSpPr>
          <p:nvPr>
            <p:ph type="title"/>
          </p:nvPr>
        </p:nvSpPr>
        <p:spPr/>
        <p:txBody>
          <a:bodyPr/>
          <a:lstStyle/>
          <a:p>
            <a:r>
              <a:rPr lang="en-US" altLang="en-US"/>
              <a:t>What Is Our School About?</a:t>
            </a:r>
          </a:p>
        </p:txBody>
      </p:sp>
      <p:sp>
        <p:nvSpPr>
          <p:cNvPr id="6148" name="Content Placeholder 8"/>
          <p:cNvSpPr>
            <a:spLocks noGrp="1"/>
          </p:cNvSpPr>
          <p:nvPr>
            <p:ph idx="1"/>
          </p:nvPr>
        </p:nvSpPr>
        <p:spPr>
          <a:xfrm>
            <a:off x="306388" y="1336675"/>
            <a:ext cx="7770812" cy="4073525"/>
          </a:xfrm>
        </p:spPr>
        <p:txBody>
          <a:bodyPr/>
          <a:lstStyle/>
          <a:p>
            <a:pPr marL="0" indent="0" eaLnBrk="1" hangingPunct="1">
              <a:buFontTx/>
              <a:buNone/>
            </a:pPr>
            <a:r>
              <a:rPr lang="en-US" altLang="en-US" dirty="0">
                <a:solidFill>
                  <a:srgbClr val="000000"/>
                </a:solidFill>
              </a:rPr>
              <a:t>The broad range of computing and information technology: science, a broad range of applications and human and </a:t>
            </a:r>
            <a:br>
              <a:rPr lang="en-US" altLang="en-US" dirty="0">
                <a:solidFill>
                  <a:srgbClr val="000000"/>
                </a:solidFill>
              </a:rPr>
            </a:br>
            <a:r>
              <a:rPr lang="en-US" altLang="en-US" dirty="0">
                <a:solidFill>
                  <a:srgbClr val="000000"/>
                </a:solidFill>
              </a:rPr>
              <a:t>societal implications.</a:t>
            </a:r>
          </a:p>
          <a:p>
            <a:pPr marL="0" indent="0" eaLnBrk="1" hangingPunct="1">
              <a:buFontTx/>
              <a:buNone/>
            </a:pPr>
            <a:r>
              <a:rPr lang="en-US" altLang="en-US" dirty="0">
                <a:solidFill>
                  <a:srgbClr val="000000"/>
                </a:solidFill>
              </a:rPr>
              <a:t>United by a focus on </a:t>
            </a:r>
            <a:br>
              <a:rPr lang="en-US" altLang="en-US" dirty="0">
                <a:solidFill>
                  <a:srgbClr val="000000"/>
                </a:solidFill>
              </a:rPr>
            </a:br>
            <a:r>
              <a:rPr lang="en-US" altLang="en-US" dirty="0">
                <a:solidFill>
                  <a:srgbClr val="000000"/>
                </a:solidFill>
              </a:rPr>
              <a:t>information and technology, </a:t>
            </a:r>
            <a:br>
              <a:rPr lang="en-US" altLang="en-US" dirty="0">
                <a:solidFill>
                  <a:srgbClr val="000000"/>
                </a:solidFill>
              </a:rPr>
            </a:br>
            <a:r>
              <a:rPr lang="en-US" altLang="en-US" dirty="0">
                <a:solidFill>
                  <a:srgbClr val="000000"/>
                </a:solidFill>
              </a:rPr>
              <a:t>our extensive programs </a:t>
            </a:r>
            <a:br>
              <a:rPr lang="en-US" altLang="en-US" dirty="0">
                <a:solidFill>
                  <a:srgbClr val="000000"/>
                </a:solidFill>
              </a:rPr>
            </a:br>
            <a:r>
              <a:rPr lang="en-US" altLang="en-US" dirty="0">
                <a:solidFill>
                  <a:srgbClr val="000000"/>
                </a:solidFill>
              </a:rPr>
              <a:t>include:</a:t>
            </a:r>
          </a:p>
          <a:p>
            <a:pPr lvl="1" eaLnBrk="1" hangingPunct="1">
              <a:buFont typeface="Arial" panose="020B0604020202020204" pitchFamily="34" charset="0"/>
              <a:buChar char="•"/>
            </a:pPr>
            <a:r>
              <a:rPr lang="en-US" altLang="en-US" dirty="0">
                <a:solidFill>
                  <a:srgbClr val="000000"/>
                </a:solidFill>
              </a:rPr>
              <a:t>Computer Science</a:t>
            </a:r>
          </a:p>
          <a:p>
            <a:pPr lvl="1" eaLnBrk="1" hangingPunct="1">
              <a:buFont typeface="Arial" panose="020B0604020202020204" pitchFamily="34" charset="0"/>
              <a:buChar char="•"/>
            </a:pPr>
            <a:r>
              <a:rPr lang="en-US" altLang="en-US" dirty="0">
                <a:solidFill>
                  <a:srgbClr val="000000"/>
                </a:solidFill>
              </a:rPr>
              <a:t>Informatics</a:t>
            </a:r>
          </a:p>
          <a:p>
            <a:pPr lvl="1" eaLnBrk="1" hangingPunct="1">
              <a:buFont typeface="Arial" panose="020B0604020202020204" pitchFamily="34" charset="0"/>
              <a:buChar char="•"/>
            </a:pPr>
            <a:r>
              <a:rPr lang="en-US" altLang="en-US" dirty="0">
                <a:solidFill>
                  <a:srgbClr val="000000"/>
                </a:solidFill>
              </a:rPr>
              <a:t>Information Science</a:t>
            </a:r>
          </a:p>
          <a:p>
            <a:pPr lvl="1" eaLnBrk="1" hangingPunct="1">
              <a:buFont typeface="Arial" panose="020B0604020202020204" pitchFamily="34" charset="0"/>
              <a:buChar char="•"/>
            </a:pPr>
            <a:r>
              <a:rPr lang="en-US" altLang="en-US" dirty="0">
                <a:solidFill>
                  <a:srgbClr val="000000"/>
                </a:solidFill>
              </a:rPr>
              <a:t>Library Science</a:t>
            </a:r>
          </a:p>
          <a:p>
            <a:pPr lvl="1" eaLnBrk="1" hangingPunct="1">
              <a:buFont typeface="Arial" panose="020B0604020202020204" pitchFamily="34" charset="0"/>
              <a:buChar char="•"/>
            </a:pPr>
            <a:r>
              <a:rPr lang="en-US" altLang="en-US" dirty="0">
                <a:solidFill>
                  <a:srgbClr val="FF0000"/>
                </a:solidFill>
              </a:rPr>
              <a:t>Data Science (virtual - started)</a:t>
            </a:r>
          </a:p>
          <a:p>
            <a:pPr lvl="1" eaLnBrk="1" hangingPunct="1">
              <a:buFont typeface="Arial" panose="020B0604020202020204" pitchFamily="34" charset="0"/>
              <a:buChar char="•"/>
            </a:pPr>
            <a:r>
              <a:rPr lang="en-US" altLang="en-US" dirty="0">
                <a:solidFill>
                  <a:srgbClr val="FF0000"/>
                </a:solidFill>
              </a:rPr>
              <a:t>Engineering (real – starts fall 2016)</a:t>
            </a:r>
          </a:p>
        </p:txBody>
      </p:sp>
      <p:sp>
        <p:nvSpPr>
          <p:cNvPr id="4" name="Date Placeholder 3"/>
          <p:cNvSpPr>
            <a:spLocks noGrp="1"/>
          </p:cNvSpPr>
          <p:nvPr>
            <p:ph type="dt" sz="half" idx="10"/>
          </p:nvPr>
        </p:nvSpPr>
        <p:spPr/>
        <p:txBody>
          <a:bodyPr/>
          <a:lstStyle/>
          <a:p>
            <a:r>
              <a:rPr lang="en-US"/>
              <a:t>11/30/2015</a:t>
            </a:r>
          </a:p>
        </p:txBody>
      </p:sp>
      <p:sp>
        <p:nvSpPr>
          <p:cNvPr id="5" name="Slide Number Placeholder 4"/>
          <p:cNvSpPr>
            <a:spLocks noGrp="1"/>
          </p:cNvSpPr>
          <p:nvPr>
            <p:ph type="sldNum" sz="quarter" idx="12"/>
          </p:nvPr>
        </p:nvSpPr>
        <p:spPr/>
        <p:txBody>
          <a:bodyPr/>
          <a:lstStyle/>
          <a:p>
            <a:fld id="{29CB78FB-1415-9B4D-996E-11F146E2B0ED}" type="slidenum">
              <a:rPr lang="en-US" smtClean="0"/>
              <a:t>4</a:t>
            </a:fld>
            <a:endParaRPr lang="en-US"/>
          </a:p>
        </p:txBody>
      </p:sp>
    </p:spTree>
    <p:extLst>
      <p:ext uri="{BB962C8B-B14F-4D97-AF65-F5344CB8AC3E}">
        <p14:creationId xmlns:p14="http://schemas.microsoft.com/office/powerpoint/2010/main" val="3760454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454" y="76200"/>
            <a:ext cx="8229600" cy="787918"/>
          </a:xfrm>
        </p:spPr>
        <p:txBody>
          <a:bodyPr/>
          <a:lstStyle/>
          <a:p>
            <a:pPr algn="ctr"/>
            <a:r>
              <a:rPr lang="en-US" dirty="0"/>
              <a:t>Discussion Forums</a:t>
            </a:r>
          </a:p>
        </p:txBody>
      </p:sp>
      <p:sp>
        <p:nvSpPr>
          <p:cNvPr id="3" name="Content Placeholder 2"/>
          <p:cNvSpPr>
            <a:spLocks noGrp="1"/>
          </p:cNvSpPr>
          <p:nvPr>
            <p:ph idx="1"/>
          </p:nvPr>
        </p:nvSpPr>
        <p:spPr>
          <a:xfrm>
            <a:off x="0" y="561330"/>
            <a:ext cx="9067800" cy="4525963"/>
          </a:xfrm>
        </p:spPr>
        <p:txBody>
          <a:bodyPr/>
          <a:lstStyle/>
          <a:p>
            <a:r>
              <a:rPr lang="en-US" dirty="0"/>
              <a:t>Each offering had a separate set of electronic discussion forums which were used for class announcements (replicating </a:t>
            </a:r>
            <a:r>
              <a:rPr lang="en-US" dirty="0" err="1"/>
              <a:t>Oncourse</a:t>
            </a:r>
            <a:r>
              <a:rPr lang="en-US" dirty="0"/>
              <a:t>) and for assigned discussions. </a:t>
            </a:r>
          </a:p>
          <a:p>
            <a:r>
              <a:rPr lang="en-US" dirty="0"/>
              <a:t>Following slide illustrates an assigned discussion on the implications of the success of e-commerce for the future of “real malls”. The students were given “participation credit” for posting here and these were very well received. </a:t>
            </a:r>
          </a:p>
          <a:p>
            <a:r>
              <a:rPr lang="en-US" dirty="0"/>
              <a:t>Later offerings made greater use of these forums. Based on student feedback, we encouraged even greater participation through students both posting and commenting. </a:t>
            </a:r>
          </a:p>
          <a:p>
            <a:r>
              <a:rPr lang="en-US" dirty="0"/>
              <a:t>Note I personally do not like specialized (walled garden) forums and the class forums were set up using standard Google Community Groups with a familiar elegant interface. These community groups also link well to Google Hangouts described later.</a:t>
            </a:r>
          </a:p>
          <a:p>
            <a:r>
              <a:rPr lang="en-US" dirty="0"/>
              <a:t>As well as interesting topics, all class announcements were made in the “Instructor” forum repeating information posted at </a:t>
            </a:r>
            <a:r>
              <a:rPr lang="en-US" dirty="0" err="1"/>
              <a:t>Oncourse</a:t>
            </a:r>
            <a:r>
              <a:rPr lang="en-US" dirty="0"/>
              <a:t>. Of course no sensitive material such as returned homework was posted on Google site.</a:t>
            </a:r>
          </a:p>
          <a:p>
            <a:endParaRPr lang="en-US" dirty="0"/>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40</a:t>
            </a:fld>
            <a:endParaRPr lang="en-US"/>
          </a:p>
        </p:txBody>
      </p:sp>
    </p:spTree>
    <p:extLst>
      <p:ext uri="{BB962C8B-B14F-4D97-AF65-F5344CB8AC3E}">
        <p14:creationId xmlns:p14="http://schemas.microsoft.com/office/powerpoint/2010/main" val="34961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63525"/>
            <a:ext cx="9048750" cy="1143000"/>
          </a:xfrm>
        </p:spPr>
        <p:txBody>
          <a:bodyPr>
            <a:normAutofit fontScale="90000"/>
          </a:bodyPr>
          <a:lstStyle/>
          <a:p>
            <a:pPr>
              <a:defRPr/>
            </a:pPr>
            <a:r>
              <a:rPr lang="en-US" i="1" dirty="0"/>
              <a:t>The community group for one of classes and one forum (“No more malls”)</a:t>
            </a:r>
            <a:br>
              <a:rPr lang="en-US" dirty="0"/>
            </a:br>
            <a:endParaRPr lang="en-US" dirty="0"/>
          </a:p>
        </p:txBody>
      </p:sp>
      <p:pic>
        <p:nvPicPr>
          <p:cNvPr id="31747" name="Picture 5"/>
          <p:cNvPicPr>
            <a:picLocks noChangeAspect="1" noChangeArrowheads="1"/>
          </p:cNvPicPr>
          <p:nvPr/>
        </p:nvPicPr>
        <p:blipFill>
          <a:blip r:embed="rId2">
            <a:extLst>
              <a:ext uri="{28A0092B-C50C-407E-A947-70E740481C1C}">
                <a14:useLocalDpi xmlns:a14="http://schemas.microsoft.com/office/drawing/2010/main" val="0"/>
              </a:ext>
            </a:extLst>
          </a:blip>
          <a:srcRect l="3625" t="20990" r="4529"/>
          <a:stretch>
            <a:fillRect/>
          </a:stretch>
        </p:blipFill>
        <p:spPr bwMode="auto">
          <a:xfrm>
            <a:off x="1143000" y="1101725"/>
            <a:ext cx="772477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41</a:t>
            </a:fld>
            <a:endParaRPr lang="en-US"/>
          </a:p>
        </p:txBody>
      </p:sp>
    </p:spTree>
    <p:extLst>
      <p:ext uri="{BB962C8B-B14F-4D97-AF65-F5344CB8AC3E}">
        <p14:creationId xmlns:p14="http://schemas.microsoft.com/office/powerpoint/2010/main" val="4082207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09" y="76200"/>
            <a:ext cx="8229600" cy="762000"/>
          </a:xfrm>
        </p:spPr>
        <p:txBody>
          <a:bodyPr/>
          <a:lstStyle/>
          <a:p>
            <a:r>
              <a:rPr lang="en-US" dirty="0"/>
              <a:t>Hangouts and Adobe Connect</a:t>
            </a:r>
          </a:p>
        </p:txBody>
      </p:sp>
      <p:sp>
        <p:nvSpPr>
          <p:cNvPr id="3" name="Content Placeholder 2"/>
          <p:cNvSpPr>
            <a:spLocks noGrp="1"/>
          </p:cNvSpPr>
          <p:nvPr>
            <p:ph idx="1"/>
          </p:nvPr>
        </p:nvSpPr>
        <p:spPr>
          <a:xfrm>
            <a:off x="0" y="579121"/>
            <a:ext cx="9067800" cy="4151376"/>
          </a:xfrm>
        </p:spPr>
        <p:txBody>
          <a:bodyPr/>
          <a:lstStyle/>
          <a:p>
            <a:r>
              <a:rPr lang="en-US" sz="2200" dirty="0"/>
              <a:t>For the purely online offering, we supplemented the asynchronous material described above with real-time interactive Google Hangout video sessions. </a:t>
            </a:r>
          </a:p>
          <a:p>
            <a:r>
              <a:rPr lang="en-US" sz="2200" dirty="0"/>
              <a:t>Given varied time zones and weekday demands on students, these were held at 1pm Eastern on Sundays. </a:t>
            </a:r>
          </a:p>
          <a:p>
            <a:r>
              <a:rPr lang="en-US" sz="2200" dirty="0"/>
              <a:t>Google Hangouts are conveniently scheduled from community page and offer interactive video and chat capabilities that were well received. Other technologies such as Skype are also possible. </a:t>
            </a:r>
          </a:p>
          <a:p>
            <a:r>
              <a:rPr lang="en-US" sz="2200" dirty="0"/>
              <a:t>Hangouts are restricted to 10-15 people which was sufficient for this section but in general insufficient. Not all of 12 students attended a given class. </a:t>
            </a:r>
          </a:p>
          <a:p>
            <a:r>
              <a:rPr lang="en-US" sz="2200" dirty="0"/>
              <a:t>The Hangouts focused on general data science issues and the mechanics of the class.</a:t>
            </a:r>
          </a:p>
          <a:p>
            <a:r>
              <a:rPr lang="en-US" sz="2200" dirty="0"/>
              <a:t>Augment Hangout by non-video Adobe Connect session</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42</a:t>
            </a:fld>
            <a:endParaRPr lang="en-US"/>
          </a:p>
        </p:txBody>
      </p:sp>
    </p:spTree>
    <p:extLst>
      <p:ext uri="{BB962C8B-B14F-4D97-AF65-F5344CB8AC3E}">
        <p14:creationId xmlns:p14="http://schemas.microsoft.com/office/powerpoint/2010/main" val="127836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64" y="533400"/>
            <a:ext cx="8229600" cy="1143000"/>
          </a:xfrm>
        </p:spPr>
        <p:txBody>
          <a:bodyPr/>
          <a:lstStyle/>
          <a:p>
            <a:r>
              <a:rPr lang="en-US" i="1" dirty="0"/>
              <a:t>Figure 6: Community Events for Online Data Science Certificate Course</a:t>
            </a:r>
            <a:endParaRPr lang="en-US" dirty="0"/>
          </a:p>
        </p:txBody>
      </p:sp>
      <p:pic>
        <p:nvPicPr>
          <p:cNvPr id="4" name="Picture 3"/>
          <p:cNvPicPr/>
          <p:nvPr/>
        </p:nvPicPr>
        <p:blipFill rotWithShape="1">
          <a:blip r:embed="rId2"/>
          <a:srcRect l="480" t="9620" r="8013" b="99"/>
          <a:stretch/>
        </p:blipFill>
        <p:spPr bwMode="auto">
          <a:xfrm>
            <a:off x="0" y="533400"/>
            <a:ext cx="9144000" cy="6324600"/>
          </a:xfrm>
          <a:prstGeom prst="rect">
            <a:avLst/>
          </a:prstGeom>
          <a:ln>
            <a:noFill/>
          </a:ln>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43</a:t>
            </a:fld>
            <a:endParaRPr lang="en-US"/>
          </a:p>
        </p:txBody>
      </p:sp>
    </p:spTree>
    <p:extLst>
      <p:ext uri="{BB962C8B-B14F-4D97-AF65-F5344CB8AC3E}">
        <p14:creationId xmlns:p14="http://schemas.microsoft.com/office/powerpoint/2010/main" val="324375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92162"/>
          </a:xfrm>
        </p:spPr>
        <p:txBody>
          <a:bodyPr/>
          <a:lstStyle/>
          <a:p>
            <a:pPr algn="ctr"/>
            <a:r>
              <a:rPr lang="en-US" sz="4800" dirty="0"/>
              <a:t>In class Sessions</a:t>
            </a:r>
          </a:p>
        </p:txBody>
      </p:sp>
      <p:sp>
        <p:nvSpPr>
          <p:cNvPr id="5" name="Content Placeholder 4"/>
          <p:cNvSpPr>
            <a:spLocks noGrp="1"/>
          </p:cNvSpPr>
          <p:nvPr>
            <p:ph idx="1"/>
          </p:nvPr>
        </p:nvSpPr>
        <p:spPr>
          <a:xfrm>
            <a:off x="0" y="706818"/>
            <a:ext cx="8991600" cy="4525963"/>
          </a:xfrm>
        </p:spPr>
        <p:txBody>
          <a:bodyPr/>
          <a:lstStyle/>
          <a:p>
            <a:r>
              <a:rPr lang="en-US" sz="2300" dirty="0"/>
              <a:t>The residential sections had regular in class sessions; one 90 minute session per class each week. This was originally two sessions but reduced to one partly because online videos turned these into “flipped classes” with less need for in class time and partly to accommodate more students (77 total graduate and undergraduate) in two groups with separate classes. </a:t>
            </a:r>
          </a:p>
          <a:p>
            <a:r>
              <a:rPr lang="en-US" sz="2300" dirty="0"/>
              <a:t>These classes were devoted to discussions of course material, homework and largely the discussion forum topics. This part of course was not greatly liked by the students – especially the undergraduate section which voted in favor of a model with only the online components (including the discussion forums which they recommended expanding). </a:t>
            </a:r>
          </a:p>
          <a:p>
            <a:r>
              <a:rPr lang="en-US" sz="2300" dirty="0"/>
              <a:t>In particular the 9.30am start time was viewed as too early and intrinsically unattractive.</a:t>
            </a:r>
          </a:p>
          <a:p>
            <a:endParaRPr lang="en-US" sz="2300" dirty="0"/>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44</a:t>
            </a:fld>
            <a:endParaRPr lang="en-US"/>
          </a:p>
        </p:txBody>
      </p:sp>
    </p:spTree>
    <p:extLst>
      <p:ext uri="{BB962C8B-B14F-4D97-AF65-F5344CB8AC3E}">
        <p14:creationId xmlns:p14="http://schemas.microsoft.com/office/powerpoint/2010/main" val="544503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dirty="0"/>
              <a:t>Geoffrey Fox’s</a:t>
            </a:r>
            <a:br>
              <a:rPr lang="en-US" sz="4000" dirty="0"/>
            </a:br>
            <a:r>
              <a:rPr lang="en-US" sz="4000" dirty="0"/>
              <a:t>Online Data Science Classes II</a:t>
            </a:r>
            <a:endParaRPr lang="en-US" sz="4000" b="1" dirty="0"/>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45</a:t>
            </a:fld>
            <a:endParaRPr lang="en-US"/>
          </a:p>
        </p:txBody>
      </p:sp>
    </p:spTree>
    <p:extLst>
      <p:ext uri="{BB962C8B-B14F-4D97-AF65-F5344CB8AC3E}">
        <p14:creationId xmlns:p14="http://schemas.microsoft.com/office/powerpoint/2010/main" val="3331603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3430"/>
          <a:stretch/>
        </p:blipFill>
        <p:spPr bwMode="auto">
          <a:xfrm>
            <a:off x="0" y="101233"/>
            <a:ext cx="9144000" cy="6826943"/>
          </a:xfrm>
          <a:prstGeom prst="rect">
            <a:avLst/>
          </a:prstGeom>
          <a:noFill/>
          <a:ln>
            <a:noFill/>
          </a:ln>
          <a:extLst>
            <a:ext uri="{53640926-AAD7-44D8-BBD7-CCE9431645EC}">
              <a14:shadowObscured xmlns:a14="http://schemas.microsoft.com/office/drawing/2010/main"/>
            </a:ext>
          </a:extLst>
        </p:spPr>
      </p:pic>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46</a:t>
            </a:fld>
            <a:endParaRPr lang="en-US"/>
          </a:p>
        </p:txBody>
      </p:sp>
    </p:spTree>
    <p:extLst>
      <p:ext uri="{BB962C8B-B14F-4D97-AF65-F5344CB8AC3E}">
        <p14:creationId xmlns:p14="http://schemas.microsoft.com/office/powerpoint/2010/main" val="3391901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4834"/>
            <a:ext cx="9144000" cy="627017"/>
          </a:xfrm>
        </p:spPr>
        <p:txBody>
          <a:bodyPr>
            <a:noAutofit/>
          </a:bodyPr>
          <a:lstStyle/>
          <a:p>
            <a:r>
              <a:rPr lang="en-US" sz="2800" b="1" dirty="0"/>
              <a:t>Big Data &amp; Open Source Software Projects Overview</a:t>
            </a:r>
          </a:p>
        </p:txBody>
      </p:sp>
      <p:sp>
        <p:nvSpPr>
          <p:cNvPr id="5" name="Content Placeholder 4"/>
          <p:cNvSpPr>
            <a:spLocks noGrp="1"/>
          </p:cNvSpPr>
          <p:nvPr>
            <p:ph idx="1"/>
          </p:nvPr>
        </p:nvSpPr>
        <p:spPr>
          <a:xfrm>
            <a:off x="36787" y="661851"/>
            <a:ext cx="9070428" cy="6305207"/>
          </a:xfrm>
        </p:spPr>
        <p:txBody>
          <a:bodyPr>
            <a:normAutofit/>
          </a:bodyPr>
          <a:lstStyle/>
          <a:p>
            <a:r>
              <a:rPr lang="en-US" dirty="0"/>
              <a:t>This course studies</a:t>
            </a:r>
            <a:r>
              <a:rPr lang="en-US" b="1" dirty="0"/>
              <a:t> DevOps </a:t>
            </a:r>
            <a:r>
              <a:rPr lang="en-US" dirty="0"/>
              <a:t>and </a:t>
            </a:r>
            <a:r>
              <a:rPr lang="en-US" b="1" dirty="0"/>
              <a:t>software</a:t>
            </a:r>
            <a:r>
              <a:rPr lang="en-US" dirty="0"/>
              <a:t> used in many commercial activities to study Big Data. </a:t>
            </a:r>
          </a:p>
          <a:p>
            <a:r>
              <a:rPr lang="en-US" dirty="0"/>
              <a:t>The backdrop for course is the ~350 software subsystems </a:t>
            </a:r>
            <a:r>
              <a:rPr lang="en-US" b="1" dirty="0"/>
              <a:t>HPC-ABDS</a:t>
            </a:r>
            <a:r>
              <a:rPr lang="en-US" i="1" dirty="0"/>
              <a:t> (</a:t>
            </a:r>
            <a:r>
              <a:rPr lang="en-US" dirty="0"/>
              <a:t>High Performance Computing enhanced - Apache Big Data Stack) illustrated at </a:t>
            </a:r>
            <a:r>
              <a:rPr lang="en-US" dirty="0">
                <a:hlinkClick r:id="rId4"/>
              </a:rPr>
              <a:t>http://hpc-abds.org/kaleidoscope/</a:t>
            </a:r>
            <a:endParaRPr lang="en-US" dirty="0"/>
          </a:p>
          <a:p>
            <a:r>
              <a:rPr lang="en-US" dirty="0"/>
              <a:t>The cloud computing architecture underlying ABDS and contrast of this with HPC.</a:t>
            </a:r>
          </a:p>
          <a:p>
            <a:r>
              <a:rPr lang="en-US" dirty="0"/>
              <a:t>The main activity of the course is building a significant project using multiple HPC-ABDS subsystems combined with user code and data.</a:t>
            </a:r>
          </a:p>
          <a:p>
            <a:r>
              <a:rPr lang="en-US" dirty="0"/>
              <a:t>Projects will be suggested or students can chose their own</a:t>
            </a:r>
          </a:p>
          <a:p>
            <a:r>
              <a:rPr lang="en-US" sz="1600" dirty="0">
                <a:hlinkClick r:id="rId5"/>
              </a:rPr>
              <a:t>http://cloudmesh.github.io/introduction_to_cloud_computing/class/lesson/projects.html</a:t>
            </a:r>
            <a:r>
              <a:rPr lang="en-US" sz="1600" dirty="0"/>
              <a:t> </a:t>
            </a:r>
          </a:p>
          <a:p>
            <a:r>
              <a:rPr lang="en-US" dirty="0"/>
              <a:t>For more information, see: </a:t>
            </a:r>
            <a:r>
              <a:rPr lang="en-US" dirty="0">
                <a:hlinkClick r:id="rId6"/>
              </a:rPr>
              <a:t>http://bigdataopensourceprojects.soic.indiana.edu/</a:t>
            </a:r>
            <a:r>
              <a:rPr lang="en-US" dirty="0"/>
              <a:t> and</a:t>
            </a:r>
          </a:p>
          <a:p>
            <a:r>
              <a:rPr lang="en-US" sz="1400" dirty="0">
                <a:hlinkClick r:id="rId7"/>
              </a:rPr>
              <a:t>http://cloudmesh.github.io/introduction_to_cloud_computing/class/bdossp_sp15/week_plan.html</a:t>
            </a:r>
            <a:r>
              <a:rPr lang="en-US" sz="1400" dirty="0"/>
              <a:t> </a:t>
            </a:r>
          </a:p>
          <a:p>
            <a:r>
              <a:rPr lang="en-US" dirty="0"/>
              <a:t>25 Hours of Video</a:t>
            </a:r>
          </a:p>
          <a:p>
            <a:r>
              <a:rPr lang="en-US" dirty="0"/>
              <a:t>Probably too much for semester class</a:t>
            </a:r>
          </a:p>
          <a:p>
            <a:endParaRPr lang="en-US" dirty="0"/>
          </a:p>
        </p:txBody>
      </p:sp>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47</a:t>
            </a:fld>
            <a:endParaRPr lang="en-US"/>
          </a:p>
        </p:txBody>
      </p:sp>
    </p:spTree>
    <p:custDataLst>
      <p:custData r:id="rId1"/>
    </p:custDataLst>
    <p:extLst>
      <p:ext uri="{BB962C8B-B14F-4D97-AF65-F5344CB8AC3E}">
        <p14:creationId xmlns:p14="http://schemas.microsoft.com/office/powerpoint/2010/main" val="3760717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6707" t="10776" r="27751"/>
          <a:stretch/>
        </p:blipFill>
        <p:spPr>
          <a:xfrm>
            <a:off x="30412" y="0"/>
            <a:ext cx="7589588" cy="6858000"/>
          </a:xfrm>
          <a:prstGeom prst="rect">
            <a:avLst/>
          </a:prstGeom>
        </p:spPr>
      </p:pic>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48</a:t>
            </a:fld>
            <a:endParaRPr lang="en-US"/>
          </a:p>
        </p:txBody>
      </p:sp>
    </p:spTree>
    <p:extLst>
      <p:ext uri="{BB962C8B-B14F-4D97-AF65-F5344CB8AC3E}">
        <p14:creationId xmlns:p14="http://schemas.microsoft.com/office/powerpoint/2010/main" val="2985591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6707" t="10776" r="27751"/>
          <a:stretch/>
        </p:blipFill>
        <p:spPr>
          <a:xfrm>
            <a:off x="30412" y="0"/>
            <a:ext cx="7589588" cy="6858000"/>
          </a:xfrm>
          <a:prstGeom prst="rect">
            <a:avLst/>
          </a:prstGeom>
        </p:spPr>
      </p:pic>
      <p:pic>
        <p:nvPicPr>
          <p:cNvPr id="12" name="Picture 11"/>
          <p:cNvPicPr>
            <a:picLocks noChangeAspect="1"/>
          </p:cNvPicPr>
          <p:nvPr/>
        </p:nvPicPr>
        <p:blipFill rotWithShape="1">
          <a:blip r:embed="rId3"/>
          <a:srcRect l="19033" t="17700" r="35686" b="39404"/>
          <a:stretch/>
        </p:blipFill>
        <p:spPr>
          <a:xfrm>
            <a:off x="1789843" y="2494402"/>
            <a:ext cx="7388223" cy="4363598"/>
          </a:xfrm>
          <a:prstGeom prst="rect">
            <a:avLst/>
          </a:prstGeom>
        </p:spPr>
      </p:pic>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49</a:t>
            </a:fld>
            <a:endParaRPr lang="en-US"/>
          </a:p>
        </p:txBody>
      </p:sp>
    </p:spTree>
    <p:extLst>
      <p:ext uri="{BB962C8B-B14F-4D97-AF65-F5344CB8AC3E}">
        <p14:creationId xmlns:p14="http://schemas.microsoft.com/office/powerpoint/2010/main" val="30960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80988" y="558800"/>
            <a:ext cx="7110412" cy="1143000"/>
          </a:xfrm>
        </p:spPr>
        <p:txBody>
          <a:bodyPr/>
          <a:lstStyle/>
          <a:p>
            <a:pPr eaLnBrk="1" hangingPunct="1"/>
            <a:r>
              <a:rPr lang="en-US" altLang="en-US"/>
              <a:t>Size of School </a:t>
            </a:r>
            <a:br>
              <a:rPr lang="en-US" altLang="en-US"/>
            </a:br>
            <a:r>
              <a:rPr lang="en-US" altLang="en-US"/>
              <a:t>(2015-2016)</a:t>
            </a:r>
          </a:p>
        </p:txBody>
      </p:sp>
      <p:sp>
        <p:nvSpPr>
          <p:cNvPr id="12291" name="Rectangle 3"/>
          <p:cNvSpPr>
            <a:spLocks noGrp="1" noChangeArrowheads="1"/>
          </p:cNvSpPr>
          <p:nvPr>
            <p:ph type="body" sz="half" idx="4294967295"/>
          </p:nvPr>
        </p:nvSpPr>
        <p:spPr>
          <a:xfrm>
            <a:off x="304800" y="1897063"/>
            <a:ext cx="8229600" cy="3894137"/>
          </a:xfrm>
        </p:spPr>
        <p:txBody>
          <a:bodyPr/>
          <a:lstStyle/>
          <a:p>
            <a:pPr eaLnBrk="1" hangingPunct="1">
              <a:lnSpc>
                <a:spcPct val="90000"/>
              </a:lnSpc>
            </a:pPr>
            <a:r>
              <a:rPr lang="en-US" altLang="en-US"/>
              <a:t>Faculty			   104</a:t>
            </a:r>
          </a:p>
          <a:p>
            <a:pPr marL="857250" lvl="1" indent="-457200" eaLnBrk="1" hangingPunct="1">
              <a:lnSpc>
                <a:spcPct val="90000"/>
              </a:lnSpc>
              <a:buFontTx/>
              <a:buNone/>
            </a:pPr>
            <a:r>
              <a:rPr lang="en-US" altLang="en-US"/>
              <a:t>	                      (90 tenure track)</a:t>
            </a:r>
          </a:p>
          <a:p>
            <a:pPr eaLnBrk="1" hangingPunct="1">
              <a:lnSpc>
                <a:spcPct val="90000"/>
              </a:lnSpc>
            </a:pPr>
            <a:r>
              <a:rPr lang="en-US" altLang="en-US"/>
              <a:t>Students</a:t>
            </a:r>
          </a:p>
          <a:p>
            <a:pPr eaLnBrk="1" hangingPunct="1">
              <a:lnSpc>
                <a:spcPct val="90000"/>
              </a:lnSpc>
              <a:buFontTx/>
              <a:buNone/>
            </a:pPr>
            <a:r>
              <a:rPr lang="en-US" altLang="en-US"/>
              <a:t>	     Undergraduate		1,404</a:t>
            </a:r>
          </a:p>
          <a:p>
            <a:pPr eaLnBrk="1" hangingPunct="1">
              <a:lnSpc>
                <a:spcPct val="90000"/>
              </a:lnSpc>
              <a:buFontTx/>
              <a:buNone/>
            </a:pPr>
            <a:r>
              <a:rPr lang="en-US" altLang="en-US"/>
              <a:t>	     Graduate Certificate	     37</a:t>
            </a:r>
          </a:p>
          <a:p>
            <a:pPr eaLnBrk="1" hangingPunct="1">
              <a:lnSpc>
                <a:spcPct val="90000"/>
              </a:lnSpc>
              <a:buFontTx/>
              <a:buNone/>
            </a:pPr>
            <a:r>
              <a:rPr lang="en-US" altLang="en-US"/>
              <a:t>	     Master’</a:t>
            </a:r>
            <a:r>
              <a:rPr lang="en-US" altLang="ja-JP"/>
              <a:t>s			   719</a:t>
            </a:r>
          </a:p>
          <a:p>
            <a:pPr eaLnBrk="1" hangingPunct="1">
              <a:lnSpc>
                <a:spcPct val="90000"/>
              </a:lnSpc>
              <a:buFontTx/>
              <a:buNone/>
            </a:pPr>
            <a:r>
              <a:rPr lang="en-US" altLang="en-US"/>
              <a:t>	     Ph.D. </a:t>
            </a:r>
            <a:r>
              <a:rPr lang="en-US" altLang="en-US" sz="1400"/>
              <a:t>			    </a:t>
            </a:r>
            <a:r>
              <a:rPr lang="en-US" altLang="en-US"/>
              <a:t>282</a:t>
            </a:r>
          </a:p>
          <a:p>
            <a:pPr eaLnBrk="1" hangingPunct="1">
              <a:lnSpc>
                <a:spcPct val="90000"/>
              </a:lnSpc>
              <a:buFontTx/>
              <a:buNone/>
            </a:pPr>
            <a:endParaRPr lang="en-US" altLang="en-US" sz="1000"/>
          </a:p>
          <a:p>
            <a:r>
              <a:rPr lang="en-US" altLang="en-US"/>
              <a:t>Female Undergraduates</a:t>
            </a:r>
            <a:r>
              <a:rPr lang="en-US" altLang="en-US" sz="1200"/>
              <a:t>	   </a:t>
            </a:r>
            <a:r>
              <a:rPr lang="en-US" altLang="en-US"/>
              <a:t>22%  </a:t>
            </a:r>
          </a:p>
          <a:p>
            <a:r>
              <a:rPr lang="en-US" altLang="en-US"/>
              <a:t>Female Graduate Students</a:t>
            </a:r>
            <a:r>
              <a:rPr lang="en-US" altLang="en-US" sz="1200"/>
              <a:t>	   </a:t>
            </a:r>
            <a:r>
              <a:rPr lang="en-US" altLang="en-US"/>
              <a:t>48% </a:t>
            </a:r>
            <a:br>
              <a:rPr lang="en-US" altLang="en-US"/>
            </a:br>
            <a:r>
              <a:rPr lang="en-US" altLang="en-US"/>
              <a:t> 	</a:t>
            </a:r>
          </a:p>
        </p:txBody>
      </p:sp>
      <p:pic>
        <p:nvPicPr>
          <p:cNvPr id="9" name="Picture 8"/>
          <p:cNvPicPr>
            <a:picLocks noChangeAspect="1"/>
          </p:cNvPicPr>
          <p:nvPr/>
        </p:nvPicPr>
        <p:blipFill>
          <a:blip r:embed="rId3"/>
          <a:srcRect/>
          <a:stretch>
            <a:fillRect/>
          </a:stretch>
        </p:blipFill>
        <p:spPr bwMode="auto">
          <a:xfrm rot="331479">
            <a:off x="5127625" y="3214688"/>
            <a:ext cx="3587750" cy="2392362"/>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rcRect/>
          <a:stretch>
            <a:fillRect/>
          </a:stretch>
        </p:blipFill>
        <p:spPr bwMode="auto">
          <a:xfrm rot="-228144">
            <a:off x="5472113" y="1136650"/>
            <a:ext cx="2943225" cy="1962150"/>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5</a:t>
            </a:fld>
            <a:endParaRPr lang="en-US"/>
          </a:p>
        </p:txBody>
      </p:sp>
    </p:spTree>
    <p:extLst>
      <p:ext uri="{BB962C8B-B14F-4D97-AF65-F5344CB8AC3E}">
        <p14:creationId xmlns:p14="http://schemas.microsoft.com/office/powerpoint/2010/main" val="3541336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6707" t="10776" r="27751"/>
          <a:stretch/>
        </p:blipFill>
        <p:spPr>
          <a:xfrm>
            <a:off x="30412" y="0"/>
            <a:ext cx="7589588" cy="6858000"/>
          </a:xfrm>
          <a:prstGeom prst="rect">
            <a:avLst/>
          </a:prstGeom>
        </p:spPr>
      </p:pic>
      <p:pic>
        <p:nvPicPr>
          <p:cNvPr id="12" name="Picture 11"/>
          <p:cNvPicPr>
            <a:picLocks noChangeAspect="1"/>
          </p:cNvPicPr>
          <p:nvPr/>
        </p:nvPicPr>
        <p:blipFill rotWithShape="1">
          <a:blip r:embed="rId3"/>
          <a:srcRect l="19033" t="17700" r="35686" b="39404"/>
          <a:stretch/>
        </p:blipFill>
        <p:spPr>
          <a:xfrm>
            <a:off x="1789843" y="2494402"/>
            <a:ext cx="7388223" cy="4363598"/>
          </a:xfrm>
          <a:prstGeom prst="rect">
            <a:avLst/>
          </a:prstGeom>
        </p:spPr>
      </p:pic>
      <p:pic>
        <p:nvPicPr>
          <p:cNvPr id="13" name="Picture 12"/>
          <p:cNvPicPr>
            <a:picLocks noChangeAspect="1"/>
          </p:cNvPicPr>
          <p:nvPr/>
        </p:nvPicPr>
        <p:blipFill rotWithShape="1">
          <a:blip r:embed="rId4"/>
          <a:srcRect l="19763" t="12607" r="11674" b="11332"/>
          <a:stretch/>
        </p:blipFill>
        <p:spPr>
          <a:xfrm>
            <a:off x="30412" y="-10026"/>
            <a:ext cx="9144000" cy="6229851"/>
          </a:xfrm>
          <a:prstGeom prst="rect">
            <a:avLst/>
          </a:prstGeom>
        </p:spPr>
      </p:pic>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50</a:t>
            </a:fld>
            <a:endParaRPr lang="en-US"/>
          </a:p>
        </p:txBody>
      </p:sp>
    </p:spTree>
    <p:extLst>
      <p:ext uri="{BB962C8B-B14F-4D97-AF65-F5344CB8AC3E}">
        <p14:creationId xmlns:p14="http://schemas.microsoft.com/office/powerpoint/2010/main" val="12463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93675"/>
            <a:ext cx="8382000" cy="1143000"/>
          </a:xfrm>
        </p:spPr>
        <p:txBody>
          <a:bodyPr/>
          <a:lstStyle/>
          <a:p>
            <a:pPr algn="ctr"/>
            <a:r>
              <a:rPr lang="en-US" dirty="0"/>
              <a:t>Unexpected Lessons</a:t>
            </a:r>
          </a:p>
        </p:txBody>
      </p:sp>
      <p:sp>
        <p:nvSpPr>
          <p:cNvPr id="5" name="Content Placeholder 4"/>
          <p:cNvSpPr>
            <a:spLocks noGrp="1"/>
          </p:cNvSpPr>
          <p:nvPr>
            <p:ph idx="1"/>
          </p:nvPr>
        </p:nvSpPr>
        <p:spPr>
          <a:xfrm>
            <a:off x="0" y="1092835"/>
            <a:ext cx="9144000" cy="4038600"/>
          </a:xfrm>
        </p:spPr>
        <p:txBody>
          <a:bodyPr/>
          <a:lstStyle/>
          <a:p>
            <a:r>
              <a:rPr lang="en-US" dirty="0"/>
              <a:t>We learnt some things from current offering of BDOSSP class</a:t>
            </a:r>
          </a:p>
          <a:p>
            <a:pPr lvl="1"/>
            <a:r>
              <a:rPr lang="en-US" dirty="0"/>
              <a:t>40 online students from around the world</a:t>
            </a:r>
          </a:p>
          <a:p>
            <a:r>
              <a:rPr lang="en-US" dirty="0"/>
              <a:t>The hyperlinking of material caused students NOT to go through material systematically</a:t>
            </a:r>
          </a:p>
          <a:p>
            <a:pPr lvl="1"/>
            <a:r>
              <a:rPr lang="en-US" dirty="0"/>
              <a:t>Suggest go to structured hierarchy as in BDAA Course</a:t>
            </a:r>
          </a:p>
          <a:p>
            <a:pPr lvl="1"/>
            <a:r>
              <a:rPr lang="en-US" dirty="0"/>
              <a:t>Followed from use of Canvas as mundane LMS plus multiple web resources (Microsoft Office  Mix and our computer support pages)</a:t>
            </a:r>
          </a:p>
          <a:p>
            <a:r>
              <a:rPr lang="en-US" dirty="0"/>
              <a:t>Students did not use email and discussion groups in Canvas; we switched to emails and list serves to the their main (not IU) email</a:t>
            </a:r>
          </a:p>
          <a:p>
            <a:r>
              <a:rPr lang="en-US" dirty="0"/>
              <a:t>Very erratic progress due to different time zones and interruption of full time job for each student</a:t>
            </a:r>
          </a:p>
          <a:p>
            <a:pPr lvl="1"/>
            <a:r>
              <a:rPr lang="en-US" dirty="0"/>
              <a:t>Difficult to have communal “help” sessions and to give interactive support at time student wanted</a:t>
            </a:r>
          </a:p>
          <a:p>
            <a:r>
              <a:rPr lang="en-US" dirty="0"/>
              <a:t>OpenStack fragile!</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51</a:t>
            </a:fld>
            <a:endParaRPr lang="en-US"/>
          </a:p>
        </p:txBody>
      </p:sp>
    </p:spTree>
    <p:extLst>
      <p:ext uri="{BB962C8B-B14F-4D97-AF65-F5344CB8AC3E}">
        <p14:creationId xmlns:p14="http://schemas.microsoft.com/office/powerpoint/2010/main" val="3564998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MOOC’s</a:t>
            </a:r>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52</a:t>
            </a:fld>
            <a:endParaRPr lang="en-US"/>
          </a:p>
        </p:txBody>
      </p:sp>
    </p:spTree>
    <p:extLst>
      <p:ext uri="{BB962C8B-B14F-4D97-AF65-F5344CB8AC3E}">
        <p14:creationId xmlns:p14="http://schemas.microsoft.com/office/powerpoint/2010/main" val="2749670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95" y="121920"/>
            <a:ext cx="8229600" cy="868362"/>
          </a:xfrm>
        </p:spPr>
        <p:txBody>
          <a:bodyPr/>
          <a:lstStyle/>
          <a:p>
            <a:pPr algn="ctr"/>
            <a:r>
              <a:rPr lang="en-US" dirty="0"/>
              <a:t>Background on MOOC’s</a:t>
            </a:r>
          </a:p>
        </p:txBody>
      </p:sp>
      <p:sp>
        <p:nvSpPr>
          <p:cNvPr id="3" name="Content Placeholder 2"/>
          <p:cNvSpPr>
            <a:spLocks noGrp="1"/>
          </p:cNvSpPr>
          <p:nvPr>
            <p:ph idx="1"/>
          </p:nvPr>
        </p:nvSpPr>
        <p:spPr>
          <a:xfrm>
            <a:off x="78495" y="801306"/>
            <a:ext cx="8915400" cy="4525963"/>
          </a:xfrm>
        </p:spPr>
        <p:txBody>
          <a:bodyPr/>
          <a:lstStyle/>
          <a:p>
            <a:r>
              <a:rPr lang="en-US" sz="2400" dirty="0"/>
              <a:t>MOOC’s are a “disruptive force” in the educational environment</a:t>
            </a:r>
          </a:p>
          <a:p>
            <a:pPr lvl="1"/>
            <a:r>
              <a:rPr lang="en-US" sz="2400" dirty="0" err="1"/>
              <a:t>Coursera</a:t>
            </a:r>
            <a:r>
              <a:rPr lang="en-US" sz="2400" dirty="0"/>
              <a:t>, </a:t>
            </a:r>
            <a:r>
              <a:rPr lang="en-US" sz="2400" dirty="0" err="1"/>
              <a:t>Udacity</a:t>
            </a:r>
            <a:r>
              <a:rPr lang="en-US" sz="2400" dirty="0"/>
              <a:t>, Khan Academy and many others</a:t>
            </a:r>
          </a:p>
          <a:p>
            <a:r>
              <a:rPr lang="en-US" sz="2400" dirty="0"/>
              <a:t>MOOC’s have courses and technologies</a:t>
            </a:r>
          </a:p>
          <a:p>
            <a:r>
              <a:rPr lang="en-US" sz="2400" dirty="0"/>
              <a:t>Google Course Builder and </a:t>
            </a:r>
            <a:r>
              <a:rPr lang="en-US" sz="2400" dirty="0" err="1"/>
              <a:t>OpenEdX</a:t>
            </a:r>
            <a:r>
              <a:rPr lang="en-US" sz="2400" dirty="0"/>
              <a:t> are open source MOOC technologies</a:t>
            </a:r>
          </a:p>
          <a:p>
            <a:r>
              <a:rPr lang="en-US" sz="2400" dirty="0"/>
              <a:t>Blackboard and others are learning management systems with (some) MOOC support</a:t>
            </a:r>
          </a:p>
          <a:p>
            <a:r>
              <a:rPr lang="en-US" sz="2400" dirty="0"/>
              <a:t>Coursera </a:t>
            </a:r>
            <a:r>
              <a:rPr lang="en-US" sz="2400" dirty="0" err="1"/>
              <a:t>Udacity</a:t>
            </a:r>
            <a:r>
              <a:rPr lang="en-US" sz="2400" dirty="0"/>
              <a:t> etc. have internal proprietary MOOC software</a:t>
            </a:r>
          </a:p>
          <a:p>
            <a:r>
              <a:rPr lang="en-US" sz="2400" dirty="0"/>
              <a:t>This software is LMS++</a:t>
            </a:r>
          </a:p>
          <a:p>
            <a:r>
              <a:rPr lang="en-US" sz="2400" dirty="0"/>
              <a:t>LMS= Learning Management system</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53</a:t>
            </a:fld>
            <a:endParaRPr lang="en-US"/>
          </a:p>
        </p:txBody>
      </p:sp>
    </p:spTree>
    <p:extLst>
      <p:ext uri="{BB962C8B-B14F-4D97-AF65-F5344CB8AC3E}">
        <p14:creationId xmlns:p14="http://schemas.microsoft.com/office/powerpoint/2010/main" val="2054668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MOOC Style Implementations</a:t>
            </a:r>
          </a:p>
        </p:txBody>
      </p:sp>
      <p:sp>
        <p:nvSpPr>
          <p:cNvPr id="3" name="Content Placeholder 2"/>
          <p:cNvSpPr>
            <a:spLocks noGrp="1"/>
          </p:cNvSpPr>
          <p:nvPr>
            <p:ph idx="1"/>
          </p:nvPr>
        </p:nvSpPr>
        <p:spPr>
          <a:xfrm>
            <a:off x="-19280" y="850447"/>
            <a:ext cx="9163280" cy="4525963"/>
          </a:xfrm>
        </p:spPr>
        <p:txBody>
          <a:bodyPr/>
          <a:lstStyle/>
          <a:p>
            <a:r>
              <a:rPr lang="en-US" sz="2800" dirty="0"/>
              <a:t>Courses from commercial sources, universities and partnerships</a:t>
            </a:r>
          </a:p>
          <a:p>
            <a:r>
              <a:rPr lang="en-US" sz="2800" dirty="0"/>
              <a:t>Courses with 100,000 students (free)</a:t>
            </a:r>
          </a:p>
          <a:p>
            <a:r>
              <a:rPr lang="en-US" sz="2800" dirty="0"/>
              <a:t>Georgia Tech a leader in rigorous academic curriculum – MOOC style Masters in Computer Science (pay tuition, get regular GT degree)</a:t>
            </a:r>
          </a:p>
          <a:p>
            <a:r>
              <a:rPr lang="en-US" sz="2800" dirty="0"/>
              <a:t>Interesting way to package tutorial material for computers and software e.g.</a:t>
            </a:r>
          </a:p>
          <a:p>
            <a:pPr lvl="1"/>
            <a:r>
              <a:rPr lang="en-US" sz="2400" dirty="0"/>
              <a:t>E.g. Course online programming laboratories supported by MOOC modules on how to use system</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54</a:t>
            </a:fld>
            <a:endParaRPr lang="en-US"/>
          </a:p>
        </p:txBody>
      </p:sp>
    </p:spTree>
    <p:extLst>
      <p:ext uri="{BB962C8B-B14F-4D97-AF65-F5344CB8AC3E}">
        <p14:creationId xmlns:p14="http://schemas.microsoft.com/office/powerpoint/2010/main" val="1078243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4357" t="12465" r="26929" b="34739"/>
          <a:stretch/>
        </p:blipFill>
        <p:spPr>
          <a:xfrm>
            <a:off x="0" y="-12289"/>
            <a:ext cx="9144000" cy="5675587"/>
          </a:xfrm>
          <a:prstGeom prst="rect">
            <a:avLst/>
          </a:prstGeom>
        </p:spPr>
      </p:pic>
      <p:sp>
        <p:nvSpPr>
          <p:cNvPr id="3" name="Date Placeholder 2"/>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55</a:t>
            </a:fld>
            <a:endParaRPr lang="en-US"/>
          </a:p>
        </p:txBody>
      </p:sp>
    </p:spTree>
    <p:extLst>
      <p:ext uri="{BB962C8B-B14F-4D97-AF65-F5344CB8AC3E}">
        <p14:creationId xmlns:p14="http://schemas.microsoft.com/office/powerpoint/2010/main" val="2445126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0337"/>
            <a:ext cx="8229600" cy="609600"/>
          </a:xfrm>
        </p:spPr>
        <p:txBody>
          <a:bodyPr/>
          <a:lstStyle/>
          <a:p>
            <a:r>
              <a:rPr lang="en-US" dirty="0"/>
              <a:t>MOOCs in SC community</a:t>
            </a:r>
          </a:p>
        </p:txBody>
      </p:sp>
      <p:sp>
        <p:nvSpPr>
          <p:cNvPr id="6" name="Content Placeholder 5"/>
          <p:cNvSpPr>
            <a:spLocks noGrp="1"/>
          </p:cNvSpPr>
          <p:nvPr>
            <p:ph idx="1"/>
          </p:nvPr>
        </p:nvSpPr>
        <p:spPr>
          <a:xfrm>
            <a:off x="76200" y="838200"/>
            <a:ext cx="9067800" cy="5518150"/>
          </a:xfrm>
        </p:spPr>
        <p:txBody>
          <a:bodyPr/>
          <a:lstStyle/>
          <a:p>
            <a:r>
              <a:rPr lang="en-US" sz="2400" dirty="0"/>
              <a:t>Activities like CI-Tutor and HPC University are community activities that have collected much re-usable education material</a:t>
            </a:r>
          </a:p>
          <a:p>
            <a:r>
              <a:rPr lang="en-US" sz="2400" dirty="0"/>
              <a:t>MOOC’s naturally support re-use at lesson or higher level</a:t>
            </a:r>
          </a:p>
          <a:p>
            <a:pPr lvl="1"/>
            <a:r>
              <a:rPr lang="en-US" dirty="0"/>
              <a:t>e.g. include MPI on XSEDE MOOC as part of many parallel programming classes</a:t>
            </a:r>
          </a:p>
          <a:p>
            <a:r>
              <a:rPr lang="en-US" sz="2400" dirty="0"/>
              <a:t>Need to develop agreed ways to use backend servers (HPC or Cloud) to support MOOC laboratories</a:t>
            </a:r>
          </a:p>
          <a:p>
            <a:pPr lvl="1"/>
            <a:r>
              <a:rPr lang="en-US" dirty="0"/>
              <a:t>Students should be able to take MOOC classes from tablet or phone</a:t>
            </a:r>
          </a:p>
          <a:p>
            <a:r>
              <a:rPr lang="en-US" sz="2400" dirty="0"/>
              <a:t> Parts of MOOC’s (Units or Sections) can be used as modules to enhance classes in outreach activities</a:t>
            </a:r>
          </a:p>
        </p:txBody>
      </p:sp>
      <p:sp>
        <p:nvSpPr>
          <p:cNvPr id="3" name="Date Placeholder 2"/>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56</a:t>
            </a:fld>
            <a:endParaRPr lang="en-US"/>
          </a:p>
        </p:txBody>
      </p:sp>
    </p:spTree>
    <p:extLst>
      <p:ext uri="{BB962C8B-B14F-4D97-AF65-F5344CB8AC3E}">
        <p14:creationId xmlns:p14="http://schemas.microsoft.com/office/powerpoint/2010/main" val="554906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937" t="22373" r="24410" b="8951"/>
          <a:stretch/>
        </p:blipFill>
        <p:spPr>
          <a:xfrm>
            <a:off x="0" y="0"/>
            <a:ext cx="9006729" cy="6858000"/>
          </a:xfrm>
          <a:prstGeom prst="rect">
            <a:avLst/>
          </a:prstGeom>
        </p:spPr>
      </p:pic>
      <p:sp>
        <p:nvSpPr>
          <p:cNvPr id="7" name="Title 6"/>
          <p:cNvSpPr>
            <a:spLocks noGrp="1"/>
          </p:cNvSpPr>
          <p:nvPr>
            <p:ph type="title"/>
          </p:nvPr>
        </p:nvSpPr>
        <p:spPr>
          <a:xfrm>
            <a:off x="2084832" y="0"/>
            <a:ext cx="6601968" cy="715962"/>
          </a:xfrm>
        </p:spPr>
        <p:txBody>
          <a:bodyPr/>
          <a:lstStyle/>
          <a:p>
            <a:r>
              <a:rPr lang="en-US" dirty="0"/>
              <a:t>Cloud MOOC Repository</a:t>
            </a:r>
          </a:p>
        </p:txBody>
      </p:sp>
      <p:sp>
        <p:nvSpPr>
          <p:cNvPr id="8" name="Rectangle 7"/>
          <p:cNvSpPr/>
          <p:nvPr/>
        </p:nvSpPr>
        <p:spPr>
          <a:xfrm>
            <a:off x="2344994" y="531296"/>
            <a:ext cx="5257800" cy="369332"/>
          </a:xfrm>
          <a:prstGeom prst="rect">
            <a:avLst/>
          </a:prstGeom>
        </p:spPr>
        <p:txBody>
          <a:bodyPr wrap="square">
            <a:spAutoFit/>
          </a:bodyPr>
          <a:lstStyle/>
          <a:p>
            <a:r>
              <a:rPr lang="en-US" dirty="0">
                <a:hlinkClick r:id="rId4"/>
              </a:rPr>
              <a:t>http://iucloudsummerschool.appspot.com/preview</a:t>
            </a:r>
            <a:endParaRPr lang="en-US" dirty="0"/>
          </a:p>
        </p:txBody>
      </p:sp>
      <p:sp>
        <p:nvSpPr>
          <p:cNvPr id="5" name="Date Placeholder 4"/>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57</a:t>
            </a:fld>
            <a:endParaRPr lang="en-US"/>
          </a:p>
        </p:txBody>
      </p:sp>
    </p:spTree>
    <p:extLst>
      <p:ext uri="{BB962C8B-B14F-4D97-AF65-F5344CB8AC3E}">
        <p14:creationId xmlns:p14="http://schemas.microsoft.com/office/powerpoint/2010/main" val="3906782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Online Education</a:t>
            </a:r>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58</a:t>
            </a:fld>
            <a:endParaRPr lang="en-US"/>
          </a:p>
        </p:txBody>
      </p:sp>
    </p:spTree>
    <p:extLst>
      <p:ext uri="{BB962C8B-B14F-4D97-AF65-F5344CB8AC3E}">
        <p14:creationId xmlns:p14="http://schemas.microsoft.com/office/powerpoint/2010/main" val="2962282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72438"/>
            <a:ext cx="9144000" cy="787400"/>
          </a:xfrm>
        </p:spPr>
        <p:txBody>
          <a:bodyPr/>
          <a:lstStyle/>
          <a:p>
            <a:r>
              <a:rPr lang="en-US" altLang="en-US" dirty="0"/>
              <a:t>Potpourri of Online Technologies</a:t>
            </a:r>
          </a:p>
        </p:txBody>
      </p:sp>
      <p:sp>
        <p:nvSpPr>
          <p:cNvPr id="3" name="Content Placeholder 2"/>
          <p:cNvSpPr>
            <a:spLocks noGrp="1"/>
          </p:cNvSpPr>
          <p:nvPr>
            <p:ph idx="1"/>
          </p:nvPr>
        </p:nvSpPr>
        <p:spPr>
          <a:xfrm>
            <a:off x="0" y="522288"/>
            <a:ext cx="9144000" cy="5557837"/>
          </a:xfrm>
        </p:spPr>
        <p:txBody>
          <a:bodyPr>
            <a:normAutofit/>
          </a:bodyPr>
          <a:lstStyle/>
          <a:p>
            <a:pPr>
              <a:defRPr/>
            </a:pPr>
            <a:r>
              <a:rPr lang="en-US" b="1" dirty="0"/>
              <a:t>Canvas (Indiana University Default): </a:t>
            </a:r>
            <a:r>
              <a:rPr lang="en-US" dirty="0"/>
              <a:t>Best for interface with IU grading and records</a:t>
            </a:r>
          </a:p>
          <a:p>
            <a:pPr>
              <a:defRPr/>
            </a:pPr>
            <a:r>
              <a:rPr lang="en-US" b="1" dirty="0"/>
              <a:t>Google Course Builder: </a:t>
            </a:r>
            <a:r>
              <a:rPr lang="en-US" dirty="0"/>
              <a:t>Best for management and integration of components</a:t>
            </a:r>
          </a:p>
          <a:p>
            <a:pPr>
              <a:defRPr/>
            </a:pPr>
            <a:r>
              <a:rPr lang="en-US" b="1" dirty="0"/>
              <a:t>Ad hoc web pages: </a:t>
            </a:r>
            <a:r>
              <a:rPr lang="en-US" dirty="0"/>
              <a:t>alternative easy to build integration</a:t>
            </a:r>
          </a:p>
          <a:p>
            <a:pPr>
              <a:defRPr/>
            </a:pPr>
            <a:r>
              <a:rPr lang="en-US" b="1" dirty="0"/>
              <a:t>Microsoft Mix: </a:t>
            </a:r>
            <a:r>
              <a:rPr lang="en-US" dirty="0"/>
              <a:t>Simplest faculty preparation interface</a:t>
            </a:r>
          </a:p>
          <a:p>
            <a:pPr>
              <a:defRPr/>
            </a:pPr>
            <a:r>
              <a:rPr lang="en-US" b="1" dirty="0"/>
              <a:t>Adobe Presenter/Camtasia: </a:t>
            </a:r>
            <a:r>
              <a:rPr lang="en-US" dirty="0"/>
              <a:t>More powerful video preparation that support subtitles but not clearly needed</a:t>
            </a:r>
          </a:p>
          <a:p>
            <a:pPr>
              <a:defRPr/>
            </a:pPr>
            <a:r>
              <a:rPr lang="en-US" b="1" dirty="0"/>
              <a:t>Google Community: </a:t>
            </a:r>
            <a:r>
              <a:rPr lang="en-US" dirty="0"/>
              <a:t>Good social interaction support</a:t>
            </a:r>
          </a:p>
          <a:p>
            <a:pPr>
              <a:defRPr/>
            </a:pPr>
            <a:r>
              <a:rPr lang="en-US" b="1" dirty="0"/>
              <a:t>YouTube: </a:t>
            </a:r>
            <a:r>
              <a:rPr lang="en-US" dirty="0"/>
              <a:t>Best user interface for videos (without Mix PowerPoint support)</a:t>
            </a:r>
          </a:p>
          <a:p>
            <a:pPr>
              <a:defRPr/>
            </a:pPr>
            <a:r>
              <a:rPr lang="en-US" b="1" dirty="0"/>
              <a:t>Hangout: </a:t>
            </a:r>
            <a:r>
              <a:rPr lang="en-US" dirty="0"/>
              <a:t>Best for instructor-students online interactions (one instructor to 9 students with live feed). Hangout on air mixes live and streaming (30 second delay from archived YouTube) and more participants</a:t>
            </a:r>
          </a:p>
          <a:p>
            <a:pPr>
              <a:defRPr/>
            </a:pPr>
            <a:r>
              <a:rPr lang="en-US" b="1" dirty="0" err="1"/>
              <a:t>OpenEdX</a:t>
            </a:r>
            <a:r>
              <a:rPr lang="en-US" dirty="0"/>
              <a:t> at one time future of Google Course Builder and getting easier to use but still significant effort</a:t>
            </a:r>
          </a:p>
          <a:p>
            <a:pPr>
              <a:defRPr/>
            </a:pPr>
            <a:r>
              <a:rPr lang="en-US" b="1" dirty="0"/>
              <a:t>Google-groups</a:t>
            </a:r>
            <a:r>
              <a:rPr lang="en-US" dirty="0"/>
              <a:t> and </a:t>
            </a:r>
            <a:r>
              <a:rPr lang="en-US" b="1" dirty="0"/>
              <a:t>Slack</a:t>
            </a:r>
            <a:r>
              <a:rPr lang="en-US" dirty="0"/>
              <a:t> used for student-student/teacher interactions</a:t>
            </a:r>
          </a:p>
          <a:p>
            <a:pPr>
              <a:defRPr/>
            </a:pPr>
            <a:endParaRPr lang="en-US" dirty="0"/>
          </a:p>
        </p:txBody>
      </p:sp>
      <p:sp>
        <p:nvSpPr>
          <p:cNvPr id="5" name="Date Placeholder 4"/>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59</a:t>
            </a:fld>
            <a:endParaRPr lang="en-US"/>
          </a:p>
        </p:txBody>
      </p:sp>
    </p:spTree>
    <p:extLst>
      <p:ext uri="{BB962C8B-B14F-4D97-AF65-F5344CB8AC3E}">
        <p14:creationId xmlns:p14="http://schemas.microsoft.com/office/powerpoint/2010/main" val="2130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80988" y="304800"/>
            <a:ext cx="7110412" cy="1143000"/>
          </a:xfrm>
        </p:spPr>
        <p:txBody>
          <a:bodyPr/>
          <a:lstStyle/>
          <a:p>
            <a:pPr eaLnBrk="1" hangingPunct="1"/>
            <a:r>
              <a:rPr lang="en-US" altLang="en-US"/>
              <a:t>Undergraduate Degree Programs</a:t>
            </a:r>
          </a:p>
        </p:txBody>
      </p:sp>
      <p:sp>
        <p:nvSpPr>
          <p:cNvPr id="14339" name="Rectangle 3"/>
          <p:cNvSpPr>
            <a:spLocks noGrp="1" noChangeArrowheads="1"/>
          </p:cNvSpPr>
          <p:nvPr>
            <p:ph type="body" sz="half" idx="4294967295"/>
          </p:nvPr>
        </p:nvSpPr>
        <p:spPr>
          <a:xfrm>
            <a:off x="304800" y="1371600"/>
            <a:ext cx="8229600" cy="3581400"/>
          </a:xfrm>
        </p:spPr>
        <p:txBody>
          <a:bodyPr/>
          <a:lstStyle/>
          <a:p>
            <a:pPr marL="347663" indent="-347663" eaLnBrk="1" hangingPunct="1">
              <a:lnSpc>
                <a:spcPct val="90000"/>
              </a:lnSpc>
            </a:pPr>
            <a:r>
              <a:rPr lang="en-US" altLang="en-US"/>
              <a:t>Computer Science (B.S. and  B.A.)	</a:t>
            </a:r>
          </a:p>
          <a:p>
            <a:pPr marL="347663" indent="-347663" eaLnBrk="1" hangingPunct="1">
              <a:lnSpc>
                <a:spcPct val="90000"/>
              </a:lnSpc>
            </a:pPr>
            <a:r>
              <a:rPr lang="en-US" altLang="en-US"/>
              <a:t>Informatics (B.S.)</a:t>
            </a:r>
          </a:p>
          <a:p>
            <a:pPr marL="347663" indent="-347663" eaLnBrk="1" hangingPunct="1">
              <a:lnSpc>
                <a:spcPct val="90000"/>
              </a:lnSpc>
            </a:pPr>
            <a:r>
              <a:rPr lang="en-US" altLang="en-US"/>
              <a:t>Intelligent Systems Engineering (B.S. – starting 2016)</a:t>
            </a:r>
            <a:r>
              <a:rPr lang="en-US" altLang="en-US" sz="1600"/>
              <a:t>	  </a:t>
            </a:r>
          </a:p>
        </p:txBody>
      </p:sp>
      <p:pic>
        <p:nvPicPr>
          <p:cNvPr id="6" name="Picture 5"/>
          <p:cNvPicPr>
            <a:picLocks noChangeAspect="1"/>
          </p:cNvPicPr>
          <p:nvPr/>
        </p:nvPicPr>
        <p:blipFill>
          <a:blip r:embed="rId3"/>
          <a:srcRect/>
          <a:stretch>
            <a:fillRect/>
          </a:stretch>
        </p:blipFill>
        <p:spPr bwMode="auto">
          <a:xfrm rot="185132">
            <a:off x="3454400" y="2824163"/>
            <a:ext cx="5003800" cy="2965450"/>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rcRect/>
          <a:stretch>
            <a:fillRect/>
          </a:stretch>
        </p:blipFill>
        <p:spPr bwMode="auto">
          <a:xfrm rot="-286107">
            <a:off x="688975" y="3240088"/>
            <a:ext cx="2862263" cy="2017712"/>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6</a:t>
            </a:fld>
            <a:endParaRPr lang="en-US"/>
          </a:p>
        </p:txBody>
      </p:sp>
    </p:spTree>
    <p:extLst>
      <p:ext uri="{BB962C8B-B14F-4D97-AF65-F5344CB8AC3E}">
        <p14:creationId xmlns:p14="http://schemas.microsoft.com/office/powerpoint/2010/main" val="4105553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0"/>
            <a:ext cx="8382000" cy="1143000"/>
          </a:xfrm>
        </p:spPr>
        <p:txBody>
          <a:bodyPr/>
          <a:lstStyle/>
          <a:p>
            <a:r>
              <a:rPr lang="en-US" dirty="0"/>
              <a:t>Components of an (Online) Learning Management System</a:t>
            </a:r>
          </a:p>
        </p:txBody>
      </p:sp>
      <p:sp>
        <p:nvSpPr>
          <p:cNvPr id="3" name="Content Placeholder 2"/>
          <p:cNvSpPr>
            <a:spLocks noGrp="1"/>
          </p:cNvSpPr>
          <p:nvPr>
            <p:ph idx="1"/>
          </p:nvPr>
        </p:nvSpPr>
        <p:spPr>
          <a:xfrm>
            <a:off x="306388" y="1355725"/>
            <a:ext cx="8380412" cy="4038600"/>
          </a:xfrm>
        </p:spPr>
        <p:txBody>
          <a:bodyPr/>
          <a:lstStyle/>
          <a:p>
            <a:r>
              <a:rPr lang="en-US" dirty="0"/>
              <a:t>Features in LMS are often not competitive with standalone solutions so tendency to use multiple technologies even though this leads to confused interface</a:t>
            </a:r>
          </a:p>
          <a:p>
            <a:r>
              <a:rPr lang="en-US" b="1" dirty="0"/>
              <a:t>Post Assignments </a:t>
            </a:r>
            <a:r>
              <a:rPr lang="en-US" dirty="0" err="1"/>
              <a:t>OpenEdX</a:t>
            </a:r>
            <a:r>
              <a:rPr lang="en-US" dirty="0"/>
              <a:t> and Canvas</a:t>
            </a:r>
          </a:p>
          <a:p>
            <a:r>
              <a:rPr lang="en-US" b="1" dirty="0"/>
              <a:t>Grading Results </a:t>
            </a:r>
            <a:r>
              <a:rPr lang="en-US" dirty="0"/>
              <a:t>Canvas</a:t>
            </a:r>
          </a:p>
          <a:p>
            <a:r>
              <a:rPr lang="en-US" b="1" dirty="0"/>
              <a:t>Discussions </a:t>
            </a:r>
            <a:r>
              <a:rPr lang="en-US" dirty="0" err="1"/>
              <a:t>OpenEdX</a:t>
            </a:r>
            <a:endParaRPr lang="en-US" dirty="0"/>
          </a:p>
          <a:p>
            <a:r>
              <a:rPr lang="en-US" b="1" dirty="0"/>
              <a:t>Formal interaction between students and AI’s/Instructor</a:t>
            </a:r>
            <a:r>
              <a:rPr lang="en-US" dirty="0"/>
              <a:t> Google-groups</a:t>
            </a:r>
          </a:p>
          <a:p>
            <a:r>
              <a:rPr lang="en-US" b="1" dirty="0"/>
              <a:t>Informal interactions </a:t>
            </a:r>
            <a:r>
              <a:rPr lang="en-US" dirty="0"/>
              <a:t>- Slack</a:t>
            </a:r>
          </a:p>
          <a:p>
            <a:r>
              <a:rPr lang="en-US" b="1" dirty="0"/>
              <a:t>Posting of videos and other online resources </a:t>
            </a:r>
            <a:r>
              <a:rPr lang="en-US" dirty="0"/>
              <a:t>– </a:t>
            </a:r>
            <a:r>
              <a:rPr lang="en-US" dirty="0" err="1"/>
              <a:t>OpenEdX</a:t>
            </a:r>
            <a:endParaRPr lang="en-US" dirty="0"/>
          </a:p>
          <a:p>
            <a:r>
              <a:rPr lang="en-US" b="1"/>
              <a:t>Online sessions with remote students </a:t>
            </a:r>
            <a:r>
              <a:rPr lang="en-US"/>
              <a:t>– Hangout or Adobe Connect</a:t>
            </a:r>
          </a:p>
          <a:p>
            <a:endParaRPr lang="en-US" dirty="0"/>
          </a:p>
        </p:txBody>
      </p:sp>
      <p:sp>
        <p:nvSpPr>
          <p:cNvPr id="4" name="Date Placeholder 3"/>
          <p:cNvSpPr>
            <a:spLocks noGrp="1"/>
          </p:cNvSpPr>
          <p:nvPr>
            <p:ph type="dt" sz="half" idx="10"/>
          </p:nvPr>
        </p:nvSpPr>
        <p:spPr/>
        <p:txBody>
          <a:bodyPr/>
          <a:lstStyle/>
          <a:p>
            <a:r>
              <a:rPr lang="en-US"/>
              <a:t>11/30/2015</a:t>
            </a:r>
          </a:p>
        </p:txBody>
      </p:sp>
      <p:sp>
        <p:nvSpPr>
          <p:cNvPr id="5" name="Slide Number Placeholder 4"/>
          <p:cNvSpPr>
            <a:spLocks noGrp="1"/>
          </p:cNvSpPr>
          <p:nvPr>
            <p:ph type="sldNum" sz="quarter" idx="12"/>
          </p:nvPr>
        </p:nvSpPr>
        <p:spPr/>
        <p:txBody>
          <a:bodyPr/>
          <a:lstStyle/>
          <a:p>
            <a:fld id="{29CB78FB-1415-9B4D-996E-11F146E2B0ED}" type="slidenum">
              <a:rPr lang="en-US" smtClean="0"/>
              <a:t>60</a:t>
            </a:fld>
            <a:endParaRPr lang="en-US"/>
          </a:p>
        </p:txBody>
      </p:sp>
    </p:spTree>
    <p:extLst>
      <p:ext uri="{BB962C8B-B14F-4D97-AF65-F5344CB8AC3E}">
        <p14:creationId xmlns:p14="http://schemas.microsoft.com/office/powerpoint/2010/main" val="1791076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90"/>
            <a:ext cx="8382000" cy="847288"/>
          </a:xfrm>
        </p:spPr>
        <p:txBody>
          <a:bodyPr/>
          <a:lstStyle/>
          <a:p>
            <a:pPr algn="ctr"/>
            <a:r>
              <a:rPr lang="en-US" dirty="0"/>
              <a:t>Four Online Platforms I</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697853053"/>
              </p:ext>
            </p:extLst>
          </p:nvPr>
        </p:nvGraphicFramePr>
        <p:xfrm>
          <a:off x="1" y="1107346"/>
          <a:ext cx="9142740" cy="5767427"/>
        </p:xfrm>
        <a:graphic>
          <a:graphicData uri="http://schemas.openxmlformats.org/drawingml/2006/table">
            <a:tbl>
              <a:tblPr firstRow="1" bandRow="1">
                <a:tableStyleId>{5C22544A-7EE6-4342-B048-85BDC9FD1C3A}</a:tableStyleId>
              </a:tblPr>
              <a:tblGrid>
                <a:gridCol w="1828548">
                  <a:extLst>
                    <a:ext uri="{9D8B030D-6E8A-4147-A177-3AD203B41FA5}">
                      <a16:colId xmlns:a16="http://schemas.microsoft.com/office/drawing/2014/main" val="20000"/>
                    </a:ext>
                  </a:extLst>
                </a:gridCol>
                <a:gridCol w="1828548">
                  <a:extLst>
                    <a:ext uri="{9D8B030D-6E8A-4147-A177-3AD203B41FA5}">
                      <a16:colId xmlns:a16="http://schemas.microsoft.com/office/drawing/2014/main" val="20001"/>
                    </a:ext>
                  </a:extLst>
                </a:gridCol>
                <a:gridCol w="1828548">
                  <a:extLst>
                    <a:ext uri="{9D8B030D-6E8A-4147-A177-3AD203B41FA5}">
                      <a16:colId xmlns:a16="http://schemas.microsoft.com/office/drawing/2014/main" val="20002"/>
                    </a:ext>
                  </a:extLst>
                </a:gridCol>
                <a:gridCol w="1828548">
                  <a:extLst>
                    <a:ext uri="{9D8B030D-6E8A-4147-A177-3AD203B41FA5}">
                      <a16:colId xmlns:a16="http://schemas.microsoft.com/office/drawing/2014/main" val="20003"/>
                    </a:ext>
                  </a:extLst>
                </a:gridCol>
                <a:gridCol w="1828548">
                  <a:extLst>
                    <a:ext uri="{9D8B030D-6E8A-4147-A177-3AD203B41FA5}">
                      <a16:colId xmlns:a16="http://schemas.microsoft.com/office/drawing/2014/main" val="20004"/>
                    </a:ext>
                  </a:extLst>
                </a:gridCol>
              </a:tblGrid>
              <a:tr h="950387">
                <a:tc>
                  <a:txBody>
                    <a:bodyPr/>
                    <a:lstStyle/>
                    <a:p>
                      <a:endParaRPr lang="en-US" sz="1400" dirty="0"/>
                    </a:p>
                  </a:txBody>
                  <a:tcPr marL="75830" marR="75830" marT="37915" marB="37915"/>
                </a:tc>
                <a:tc>
                  <a:txBody>
                    <a:bodyPr/>
                    <a:lstStyle/>
                    <a:p>
                      <a:r>
                        <a:rPr lang="en-US" sz="1400" dirty="0" err="1"/>
                        <a:t>CourseBuilder</a:t>
                      </a:r>
                      <a:endParaRPr lang="en-US" sz="1400" dirty="0"/>
                    </a:p>
                  </a:txBody>
                  <a:tcPr marL="75830" marR="75830" marT="37915" marB="37915"/>
                </a:tc>
                <a:tc>
                  <a:txBody>
                    <a:bodyPr/>
                    <a:lstStyle/>
                    <a:p>
                      <a:r>
                        <a:rPr lang="en-US" sz="1400" dirty="0" err="1"/>
                        <a:t>OpenEdx</a:t>
                      </a:r>
                      <a:endParaRPr lang="en-US" sz="1400" dirty="0"/>
                    </a:p>
                  </a:txBody>
                  <a:tcPr marL="75830" marR="75830" marT="37915" marB="37915"/>
                </a:tc>
                <a:tc>
                  <a:txBody>
                    <a:bodyPr/>
                    <a:lstStyle/>
                    <a:p>
                      <a:r>
                        <a:rPr lang="en-US" sz="1400" dirty="0"/>
                        <a:t>IU Canvas</a:t>
                      </a:r>
                    </a:p>
                  </a:txBody>
                  <a:tcPr marL="75830" marR="75830" marT="37915" marB="37915"/>
                </a:tc>
                <a:tc>
                  <a:txBody>
                    <a:bodyPr/>
                    <a:lstStyle/>
                    <a:p>
                      <a:r>
                        <a:rPr lang="en-US" sz="1400" dirty="0" err="1"/>
                        <a:t>OfficeMix</a:t>
                      </a:r>
                      <a:r>
                        <a:rPr lang="en-US" sz="1400" dirty="0"/>
                        <a:t> Plugin for </a:t>
                      </a:r>
                      <a:r>
                        <a:rPr lang="en-US" sz="1400" dirty="0" err="1"/>
                        <a:t>Powerpoint</a:t>
                      </a:r>
                      <a:endParaRPr lang="en-US" sz="1400" dirty="0"/>
                    </a:p>
                  </a:txBody>
                  <a:tcPr marL="75830" marR="75830" marT="37915" marB="37915"/>
                </a:tc>
                <a:extLst>
                  <a:ext uri="{0D108BD9-81ED-4DB2-BD59-A6C34878D82A}">
                    <a16:rowId xmlns:a16="http://schemas.microsoft.com/office/drawing/2014/main" val="10000"/>
                  </a:ext>
                </a:extLst>
              </a:tr>
              <a:tr h="950387">
                <a:tc>
                  <a:txBody>
                    <a:bodyPr/>
                    <a:lstStyle/>
                    <a:p>
                      <a:r>
                        <a:rPr lang="en-US" sz="1400" dirty="0" err="1"/>
                        <a:t>OpenSource</a:t>
                      </a:r>
                      <a:endParaRPr lang="en-US" sz="1400" dirty="0"/>
                    </a:p>
                  </a:txBody>
                  <a:tcPr marL="75830" marR="75830" marT="37915" marB="37915"/>
                </a:tc>
                <a:tc>
                  <a:txBody>
                    <a:bodyPr/>
                    <a:lstStyle/>
                    <a:p>
                      <a:r>
                        <a:rPr lang="en-US" sz="1400" dirty="0"/>
                        <a:t>Yes</a:t>
                      </a:r>
                    </a:p>
                  </a:txBody>
                  <a:tcPr marL="75830" marR="75830" marT="37915" marB="37915"/>
                </a:tc>
                <a:tc>
                  <a:txBody>
                    <a:bodyPr/>
                    <a:lstStyle/>
                    <a:p>
                      <a:r>
                        <a:rPr lang="en-US" sz="1400" dirty="0"/>
                        <a:t>Yes</a:t>
                      </a:r>
                    </a:p>
                  </a:txBody>
                  <a:tcPr marL="75830" marR="75830" marT="37915" marB="37915"/>
                </a:tc>
                <a:tc>
                  <a:txBody>
                    <a:bodyPr/>
                    <a:lstStyle/>
                    <a:p>
                      <a:r>
                        <a:rPr lang="en-US" sz="1400" dirty="0"/>
                        <a:t>No</a:t>
                      </a:r>
                    </a:p>
                  </a:txBody>
                  <a:tcPr marL="75830" marR="75830" marT="37915" marB="37915"/>
                </a:tc>
                <a:tc>
                  <a:txBody>
                    <a:bodyPr/>
                    <a:lstStyle/>
                    <a:p>
                      <a:r>
                        <a:rPr lang="en-US" sz="1400" dirty="0"/>
                        <a:t>N/A</a:t>
                      </a:r>
                      <a:r>
                        <a:rPr lang="en-US" sz="1400" baseline="0" dirty="0"/>
                        <a:t> </a:t>
                      </a:r>
                      <a:endParaRPr lang="en-US" sz="1400" dirty="0"/>
                    </a:p>
                  </a:txBody>
                  <a:tcPr marL="75830" marR="75830" marT="37915" marB="37915"/>
                </a:tc>
                <a:extLst>
                  <a:ext uri="{0D108BD9-81ED-4DB2-BD59-A6C34878D82A}">
                    <a16:rowId xmlns:a16="http://schemas.microsoft.com/office/drawing/2014/main" val="10001"/>
                  </a:ext>
                </a:extLst>
              </a:tr>
              <a:tr h="1213268">
                <a:tc>
                  <a:txBody>
                    <a:bodyPr/>
                    <a:lstStyle/>
                    <a:p>
                      <a:r>
                        <a:rPr lang="en-US" sz="1400" dirty="0"/>
                        <a:t>Microsoft Integration</a:t>
                      </a:r>
                    </a:p>
                    <a:p>
                      <a:r>
                        <a:rPr lang="en-US" sz="1400" dirty="0"/>
                        <a:t>(Office 365, </a:t>
                      </a:r>
                      <a:r>
                        <a:rPr lang="en-US" sz="1400" dirty="0" err="1"/>
                        <a:t>Onedrive</a:t>
                      </a:r>
                      <a:r>
                        <a:rPr lang="en-US" sz="1400" dirty="0"/>
                        <a:t>, Azure cloud)</a:t>
                      </a:r>
                    </a:p>
                  </a:txBody>
                  <a:tcPr marL="75830" marR="75830" marT="37915" marB="37915"/>
                </a:tc>
                <a:tc>
                  <a:txBody>
                    <a:bodyPr/>
                    <a:lstStyle/>
                    <a:p>
                      <a:r>
                        <a:rPr lang="en-US" sz="1400" dirty="0"/>
                        <a:t>No</a:t>
                      </a:r>
                    </a:p>
                  </a:txBody>
                  <a:tcPr marL="75830" marR="75830" marT="37915" marB="37915"/>
                </a:tc>
                <a:tc>
                  <a:txBody>
                    <a:bodyPr/>
                    <a:lstStyle/>
                    <a:p>
                      <a:r>
                        <a:rPr lang="en-US" sz="1400" dirty="0"/>
                        <a:t>Yes. Predicted</a:t>
                      </a:r>
                      <a:r>
                        <a:rPr lang="en-US" sz="1400" baseline="0" dirty="0"/>
                        <a:t> to be included in the upcoming release.</a:t>
                      </a:r>
                      <a:endParaRPr lang="en-US" sz="1400" dirty="0"/>
                    </a:p>
                  </a:txBody>
                  <a:tcPr marL="75830" marR="75830" marT="37915" marB="37915"/>
                </a:tc>
                <a:tc>
                  <a:txBody>
                    <a:bodyPr/>
                    <a:lstStyle/>
                    <a:p>
                      <a:r>
                        <a:rPr lang="en-US" sz="1400" dirty="0"/>
                        <a:t>No</a:t>
                      </a:r>
                    </a:p>
                  </a:txBody>
                  <a:tcPr marL="75830" marR="75830" marT="37915" marB="37915"/>
                </a:tc>
                <a:tc>
                  <a:txBody>
                    <a:bodyPr/>
                    <a:lstStyle/>
                    <a:p>
                      <a:r>
                        <a:rPr lang="en-US" sz="1400" dirty="0"/>
                        <a:t>N/A</a:t>
                      </a:r>
                    </a:p>
                  </a:txBody>
                  <a:tcPr marL="75830" marR="75830" marT="37915" marB="37915"/>
                </a:tc>
                <a:extLst>
                  <a:ext uri="{0D108BD9-81ED-4DB2-BD59-A6C34878D82A}">
                    <a16:rowId xmlns:a16="http://schemas.microsoft.com/office/drawing/2014/main" val="10002"/>
                  </a:ext>
                </a:extLst>
              </a:tr>
              <a:tr h="1702998">
                <a:tc>
                  <a:txBody>
                    <a:bodyPr/>
                    <a:lstStyle/>
                    <a:p>
                      <a:r>
                        <a:rPr lang="en-US" sz="1400" dirty="0"/>
                        <a:t>Analytics</a:t>
                      </a:r>
                    </a:p>
                  </a:txBody>
                  <a:tcPr marL="75830" marR="75830" marT="37915" marB="37915"/>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Some analytics included but not comprehensive. Still needs more development. </a:t>
                      </a:r>
                      <a:endParaRPr lang="en-US" sz="1400" dirty="0">
                        <a:effectLst/>
                      </a:endParaRPr>
                    </a:p>
                  </a:txBody>
                  <a:tcPr marL="55292" marR="55292" marT="55292" marB="55292"/>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No analytics included but there is a version 0 alpha release Analytics API available for use. External apps can be developed</a:t>
                      </a:r>
                      <a:endParaRPr lang="en-US" sz="1400" dirty="0">
                        <a:effectLst/>
                      </a:endParaRPr>
                    </a:p>
                  </a:txBody>
                  <a:tcPr marL="55292" marR="55292" marT="55292" marB="55292"/>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Very basic</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Very basic but more useful than Canvas</a:t>
                      </a:r>
                      <a:endParaRPr lang="en-US" sz="1400" dirty="0">
                        <a:effectLst/>
                      </a:endParaRPr>
                    </a:p>
                  </a:txBody>
                  <a:tcPr marL="55292" marR="55292" marT="55292" marB="55292"/>
                </a:tc>
                <a:extLst>
                  <a:ext uri="{0D108BD9-81ED-4DB2-BD59-A6C34878D82A}">
                    <a16:rowId xmlns:a16="http://schemas.microsoft.com/office/drawing/2014/main" val="10003"/>
                  </a:ext>
                </a:extLst>
              </a:tr>
              <a:tr h="950387">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Peer reviews</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Yes</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Yes</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Yes</a:t>
                      </a:r>
                      <a:endParaRPr lang="en-US" sz="1400">
                        <a:effectLst/>
                      </a:endParaRPr>
                    </a:p>
                  </a:txBody>
                  <a:tcPr marL="55292" marR="55292" marT="55292" marB="55292"/>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No</a:t>
                      </a:r>
                      <a:endParaRPr lang="en-US" sz="1400" dirty="0">
                        <a:effectLst/>
                      </a:endParaRPr>
                    </a:p>
                  </a:txBody>
                  <a:tcPr marL="55292" marR="55292" marT="55292" marB="55292"/>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61</a:t>
            </a:fld>
            <a:endParaRPr lang="en-US"/>
          </a:p>
        </p:txBody>
      </p:sp>
    </p:spTree>
    <p:extLst>
      <p:ext uri="{BB962C8B-B14F-4D97-AF65-F5344CB8AC3E}">
        <p14:creationId xmlns:p14="http://schemas.microsoft.com/office/powerpoint/2010/main" val="3868912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329"/>
            <a:ext cx="8382000" cy="429534"/>
          </a:xfrm>
        </p:spPr>
        <p:txBody>
          <a:bodyPr/>
          <a:lstStyle/>
          <a:p>
            <a:pPr algn="ctr"/>
            <a:r>
              <a:rPr lang="en-US" dirty="0"/>
              <a:t>Four Online Platforms II</a:t>
            </a:r>
          </a:p>
        </p:txBody>
      </p:sp>
      <p:sp>
        <p:nvSpPr>
          <p:cNvPr id="10" name="Content Placeholder 9"/>
          <p:cNvSpPr>
            <a:spLocks noGrp="1"/>
          </p:cNvSpPr>
          <p:nvPr>
            <p:ph idx="1"/>
          </p:nvPr>
        </p:nvSpPr>
        <p:spPr/>
        <p:txBody>
          <a:bodyPr/>
          <a:lstStyle/>
          <a:p>
            <a:endParaRPr lang="en-US"/>
          </a:p>
        </p:txBody>
      </p:sp>
      <p:graphicFrame>
        <p:nvGraphicFramePr>
          <p:cNvPr id="11" name="Content Placeholder 3"/>
          <p:cNvGraphicFramePr>
            <a:graphicFrameLocks/>
          </p:cNvGraphicFramePr>
          <p:nvPr>
            <p:extLst>
              <p:ext uri="{D42A27DB-BD31-4B8C-83A1-F6EECF244321}">
                <p14:modId xmlns:p14="http://schemas.microsoft.com/office/powerpoint/2010/main" val="623452409"/>
              </p:ext>
            </p:extLst>
          </p:nvPr>
        </p:nvGraphicFramePr>
        <p:xfrm>
          <a:off x="0" y="364923"/>
          <a:ext cx="9144000" cy="6493077"/>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21079">
                  <a:extLst>
                    <a:ext uri="{9D8B030D-6E8A-4147-A177-3AD203B41FA5}">
                      <a16:colId xmlns:a16="http://schemas.microsoft.com/office/drawing/2014/main" val="20003"/>
                    </a:ext>
                  </a:extLst>
                </a:gridCol>
                <a:gridCol w="1736521">
                  <a:extLst>
                    <a:ext uri="{9D8B030D-6E8A-4147-A177-3AD203B41FA5}">
                      <a16:colId xmlns:a16="http://schemas.microsoft.com/office/drawing/2014/main" val="20004"/>
                    </a:ext>
                  </a:extLst>
                </a:gridCol>
              </a:tblGrid>
              <a:tr h="905616">
                <a:tc>
                  <a:txBody>
                    <a:bodyPr/>
                    <a:lstStyle/>
                    <a:p>
                      <a:endParaRPr lang="en-US" dirty="0"/>
                    </a:p>
                  </a:txBody>
                  <a:tcPr/>
                </a:tc>
                <a:tc>
                  <a:txBody>
                    <a:bodyPr/>
                    <a:lstStyle/>
                    <a:p>
                      <a:r>
                        <a:rPr lang="en-US" dirty="0" err="1"/>
                        <a:t>CourseBuilder</a:t>
                      </a:r>
                      <a:endParaRPr lang="en-US" dirty="0"/>
                    </a:p>
                  </a:txBody>
                  <a:tcPr/>
                </a:tc>
                <a:tc>
                  <a:txBody>
                    <a:bodyPr/>
                    <a:lstStyle/>
                    <a:p>
                      <a:r>
                        <a:rPr lang="en-US" dirty="0" err="1"/>
                        <a:t>OpenEdx</a:t>
                      </a:r>
                      <a:endParaRPr lang="en-US" dirty="0"/>
                    </a:p>
                  </a:txBody>
                  <a:tcPr/>
                </a:tc>
                <a:tc>
                  <a:txBody>
                    <a:bodyPr/>
                    <a:lstStyle/>
                    <a:p>
                      <a:r>
                        <a:rPr lang="en-US" dirty="0"/>
                        <a:t>IU Canvas</a:t>
                      </a:r>
                    </a:p>
                  </a:txBody>
                  <a:tcPr/>
                </a:tc>
                <a:tc>
                  <a:txBody>
                    <a:bodyPr/>
                    <a:lstStyle/>
                    <a:p>
                      <a:r>
                        <a:rPr lang="en-US" dirty="0" err="1"/>
                        <a:t>OfficeMix</a:t>
                      </a:r>
                      <a:r>
                        <a:rPr lang="en-US" dirty="0"/>
                        <a:t> Plugin for </a:t>
                      </a:r>
                      <a:r>
                        <a:rPr lang="en-US" dirty="0" err="1"/>
                        <a:t>Powerpoint</a:t>
                      </a:r>
                      <a:endParaRPr lang="en-US" dirty="0"/>
                    </a:p>
                  </a:txBody>
                  <a:tcPr/>
                </a:tc>
                <a:extLst>
                  <a:ext uri="{0D108BD9-81ED-4DB2-BD59-A6C34878D82A}">
                    <a16:rowId xmlns:a16="http://schemas.microsoft.com/office/drawing/2014/main" val="10000"/>
                  </a:ext>
                </a:extLst>
              </a:tr>
              <a:tr h="1176856">
                <a:tc>
                  <a:txBody>
                    <a:bodyPr/>
                    <a:lstStyle/>
                    <a:p>
                      <a:r>
                        <a:rPr lang="en-US" dirty="0"/>
                        <a:t>LTI Compliance</a:t>
                      </a:r>
                    </a:p>
                    <a:p>
                      <a:r>
                        <a:rPr lang="en-US" dirty="0"/>
                        <a:t>(Learning Technologies Integration)</a:t>
                      </a:r>
                    </a:p>
                  </a:txBody>
                  <a:tcPr/>
                </a:tc>
                <a:tc>
                  <a:txBody>
                    <a:bodyPr/>
                    <a:lstStyle/>
                    <a:p>
                      <a:r>
                        <a:rPr lang="en-US" dirty="0"/>
                        <a:t>Yes. CB as a LTI provider or consumer.</a:t>
                      </a:r>
                    </a:p>
                  </a:txBody>
                  <a:tcPr/>
                </a:tc>
                <a:tc>
                  <a:txBody>
                    <a:bodyPr/>
                    <a:lstStyle/>
                    <a:p>
                      <a:r>
                        <a:rPr lang="en-US" dirty="0"/>
                        <a:t>Yes.</a:t>
                      </a:r>
                    </a:p>
                  </a:txBody>
                  <a:tcPr/>
                </a:tc>
                <a:tc>
                  <a:txBody>
                    <a:bodyPr/>
                    <a:lstStyle/>
                    <a:p>
                      <a:r>
                        <a:rPr lang="en-US" dirty="0"/>
                        <a:t>Yes.</a:t>
                      </a:r>
                      <a:endParaRPr lang="en-US" baseline="0" dirty="0"/>
                    </a:p>
                    <a:p>
                      <a:r>
                        <a:rPr lang="en-US" dirty="0"/>
                        <a:t>Functionality</a:t>
                      </a:r>
                      <a:r>
                        <a:rPr lang="en-US" baseline="0" dirty="0"/>
                        <a:t> might be limited by IU.</a:t>
                      </a:r>
                      <a:endParaRPr lang="en-US" dirty="0"/>
                    </a:p>
                  </a:txBody>
                  <a:tcPr/>
                </a:tc>
                <a:tc>
                  <a:txBody>
                    <a:bodyPr/>
                    <a:lstStyle/>
                    <a:p>
                      <a:r>
                        <a:rPr lang="en-US" dirty="0"/>
                        <a:t>N/A</a:t>
                      </a:r>
                    </a:p>
                  </a:txBody>
                  <a:tcPr/>
                </a:tc>
                <a:extLst>
                  <a:ext uri="{0D108BD9-81ED-4DB2-BD59-A6C34878D82A}">
                    <a16:rowId xmlns:a16="http://schemas.microsoft.com/office/drawing/2014/main" val="10001"/>
                  </a:ext>
                </a:extLst>
              </a:tr>
              <a:tr h="1397691">
                <a:tc>
                  <a:txBody>
                    <a:bodyPr/>
                    <a:lstStyle/>
                    <a:p>
                      <a:r>
                        <a:rPr lang="en-US" dirty="0"/>
                        <a:t>Ease of use and customization scale</a:t>
                      </a:r>
                    </a:p>
                  </a:txBody>
                  <a:tcPr/>
                </a:tc>
                <a:tc>
                  <a:txBody>
                    <a:bodyPr/>
                    <a:lstStyle/>
                    <a:p>
                      <a:r>
                        <a:rPr lang="en-US" sz="1400" dirty="0"/>
                        <a:t>5/10 for students, faculty, developers</a:t>
                      </a:r>
                    </a:p>
                  </a:txBody>
                  <a:tcPr/>
                </a:tc>
                <a:tc>
                  <a:txBody>
                    <a:bodyPr/>
                    <a:lstStyle/>
                    <a:p>
                      <a:r>
                        <a:rPr lang="en-US" sz="1400" dirty="0"/>
                        <a:t>7/10 – ease of use by students, faculty</a:t>
                      </a:r>
                    </a:p>
                    <a:p>
                      <a:endParaRPr lang="en-US" sz="1400" dirty="0"/>
                    </a:p>
                    <a:p>
                      <a:r>
                        <a:rPr lang="en-US" sz="1400" dirty="0"/>
                        <a:t>3/10</a:t>
                      </a:r>
                      <a:r>
                        <a:rPr lang="en-US" sz="1400" baseline="0" dirty="0"/>
                        <a:t> – customization by developer</a:t>
                      </a:r>
                      <a:endParaRPr lang="en-US" sz="1400" dirty="0"/>
                    </a:p>
                  </a:txBody>
                  <a:tcPr/>
                </a:tc>
                <a:tc>
                  <a:txBody>
                    <a:bodyPr/>
                    <a:lstStyle/>
                    <a:p>
                      <a:r>
                        <a:rPr lang="en-US" dirty="0"/>
                        <a:t>N/A</a:t>
                      </a:r>
                    </a:p>
                  </a:txBody>
                  <a:tcPr/>
                </a:tc>
                <a:tc>
                  <a:txBody>
                    <a:bodyPr/>
                    <a:lstStyle/>
                    <a:p>
                      <a:r>
                        <a:rPr lang="en-US" dirty="0"/>
                        <a:t>PowerPoint Slide labelled </a:t>
                      </a:r>
                      <a:r>
                        <a:rPr lang="en-US"/>
                        <a:t>Videos could be </a:t>
                      </a:r>
                      <a:r>
                        <a:rPr lang="en-US" dirty="0"/>
                        <a:t>an advantage</a:t>
                      </a:r>
                    </a:p>
                  </a:txBody>
                  <a:tcPr/>
                </a:tc>
                <a:extLst>
                  <a:ext uri="{0D108BD9-81ED-4DB2-BD59-A6C34878D82A}">
                    <a16:rowId xmlns:a16="http://schemas.microsoft.com/office/drawing/2014/main" val="10002"/>
                  </a:ext>
                </a:extLst>
              </a:tr>
              <a:tr h="633128">
                <a:tc>
                  <a:txBody>
                    <a:bodyPr/>
                    <a:lstStyle/>
                    <a:p>
                      <a:r>
                        <a:rPr lang="en-US" dirty="0"/>
                        <a:t>Ease of Deployment</a:t>
                      </a:r>
                    </a:p>
                  </a:txBody>
                  <a:tcPr/>
                </a:tc>
                <a:tc>
                  <a:txBody>
                    <a:bodyPr/>
                    <a:lstStyle/>
                    <a:p>
                      <a:pPr rtl="0" fontAlgn="t">
                        <a:spcBef>
                          <a:spcPts val="0"/>
                        </a:spcBef>
                        <a:spcAft>
                          <a:spcPts val="0"/>
                        </a:spcAft>
                      </a:pPr>
                      <a:r>
                        <a:rPr lang="en-US" dirty="0">
                          <a:effectLst/>
                        </a:rPr>
                        <a:t>10/10</a:t>
                      </a:r>
                    </a:p>
                  </a:txBody>
                  <a:tcPr marL="66675" marR="66675" marT="66675" marB="66675"/>
                </a:tc>
                <a:tc>
                  <a:txBody>
                    <a:bodyPr/>
                    <a:lstStyle/>
                    <a:p>
                      <a:pPr rtl="0" fontAlgn="t">
                        <a:spcBef>
                          <a:spcPts val="0"/>
                        </a:spcBef>
                        <a:spcAft>
                          <a:spcPts val="0"/>
                        </a:spcAft>
                      </a:pPr>
                      <a:r>
                        <a:rPr lang="en-US" dirty="0">
                          <a:effectLst/>
                        </a:rPr>
                        <a:t>1/10</a:t>
                      </a:r>
                    </a:p>
                  </a:txBody>
                  <a:tcPr marL="66675" marR="66675" marT="66675" marB="66675"/>
                </a:tc>
                <a:tc>
                  <a:txBody>
                    <a:bodyPr/>
                    <a:lstStyle/>
                    <a:p>
                      <a:pPr rtl="0" fontAlgn="t">
                        <a:spcBef>
                          <a:spcPts val="0"/>
                        </a:spcBef>
                        <a:spcAft>
                          <a:spcPts val="0"/>
                        </a:spcAft>
                      </a:pPr>
                      <a:r>
                        <a:rPr lang="en-US" dirty="0">
                          <a:effectLst/>
                        </a:rPr>
                        <a:t>N/A</a:t>
                      </a:r>
                    </a:p>
                  </a:txBody>
                  <a:tcPr marL="66675" marR="66675" marT="66675" marB="66675"/>
                </a:tc>
                <a:tc>
                  <a:txBody>
                    <a:bodyPr/>
                    <a:lstStyle/>
                    <a:p>
                      <a:pPr rtl="0" fontAlgn="t">
                        <a:spcBef>
                          <a:spcPts val="0"/>
                        </a:spcBef>
                        <a:spcAft>
                          <a:spcPts val="0"/>
                        </a:spcAft>
                      </a:pPr>
                      <a:r>
                        <a:rPr lang="en-US" dirty="0">
                          <a:effectLst/>
                        </a:rPr>
                        <a:t>N/A</a:t>
                      </a:r>
                    </a:p>
                  </a:txBody>
                  <a:tcPr marL="66675" marR="66675" marT="66675" marB="66675"/>
                </a:tc>
                <a:extLst>
                  <a:ext uri="{0D108BD9-81ED-4DB2-BD59-A6C34878D82A}">
                    <a16:rowId xmlns:a16="http://schemas.microsoft.com/office/drawing/2014/main" val="10003"/>
                  </a:ext>
                </a:extLst>
              </a:tr>
              <a:tr h="2286837">
                <a:tc>
                  <a:txBody>
                    <a:bodyPr/>
                    <a:lstStyle/>
                    <a:p>
                      <a:pPr rtl="0" fontAlgn="t">
                        <a:spcBef>
                          <a:spcPts val="0"/>
                        </a:spcBef>
                        <a:spcAft>
                          <a:spcPts val="0"/>
                        </a:spcAft>
                      </a:pPr>
                      <a:r>
                        <a:rPr lang="en-US" dirty="0">
                          <a:effectLst/>
                        </a:rPr>
                        <a:t>Cost</a:t>
                      </a:r>
                    </a:p>
                  </a:txBody>
                  <a:tcPr marL="66675" marR="66675" marT="66675" marB="66675"/>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Almost none; Can rise with increase usage of cloud transactions but usually a very low cost operation</a:t>
                      </a:r>
                      <a:endParaRPr lang="en-US" sz="1600" dirty="0">
                        <a:effectLs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effectLst/>
                          <a:latin typeface="Arial" panose="020B0604020202020204" pitchFamily="34" charset="0"/>
                        </a:rPr>
                        <a:t>Very expensive to deploy and maintain the servers; Need a dedicated staff for administering servers;</a:t>
                      </a:r>
                    </a:p>
                  </a:txBody>
                  <a:tcPr marL="66675" marR="66675" marT="66675" marB="66675"/>
                </a:tc>
                <a:tc>
                  <a:txBody>
                    <a:bodyPr/>
                    <a:lstStyle/>
                    <a:p>
                      <a:pPr rtl="0" fontAlgn="t">
                        <a:spcBef>
                          <a:spcPts val="0"/>
                        </a:spcBef>
                        <a:spcAft>
                          <a:spcPts val="0"/>
                        </a:spcAft>
                      </a:pPr>
                      <a:r>
                        <a:rPr lang="en-US" b="0" i="0" u="none" strike="noStrike" dirty="0">
                          <a:solidFill>
                            <a:srgbClr val="000000"/>
                          </a:solidFill>
                          <a:effectLst/>
                          <a:latin typeface="Arial" panose="020B0604020202020204" pitchFamily="34" charset="0"/>
                        </a:rPr>
                        <a:t>IU provided</a:t>
                      </a:r>
                      <a:endParaRPr lang="en-US" dirty="0">
                        <a:effectLst/>
                      </a:endParaRPr>
                    </a:p>
                  </a:txBody>
                  <a:tcPr marL="66675" marR="66675" marT="66675" marB="66675"/>
                </a:tc>
                <a:tc>
                  <a:txBody>
                    <a:bodyPr/>
                    <a:lstStyle/>
                    <a:p>
                      <a:pPr fontAlgn="t"/>
                      <a:r>
                        <a:rPr lang="en-US" dirty="0">
                          <a:effectLst/>
                        </a:rPr>
                        <a:t>N/A</a:t>
                      </a:r>
                      <a:br>
                        <a:rPr lang="en-US" dirty="0">
                          <a:effectLst/>
                        </a:rPr>
                      </a:br>
                      <a:endParaRPr lang="en-US" dirty="0">
                        <a:effectLst/>
                      </a:endParaRPr>
                    </a:p>
                  </a:txBody>
                  <a:tcPr marL="66675" marR="66675" marT="66675" marB="66675"/>
                </a:tc>
                <a:extLst>
                  <a:ext uri="{0D108BD9-81ED-4DB2-BD59-A6C34878D82A}">
                    <a16:rowId xmlns:a16="http://schemas.microsoft.com/office/drawing/2014/main" val="10004"/>
                  </a:ext>
                </a:extLst>
              </a:tr>
            </a:tbl>
          </a:graphicData>
        </a:graphic>
      </p:graphicFrame>
      <p:sp>
        <p:nvSpPr>
          <p:cNvPr id="12" name="Rectangle 11"/>
          <p:cNvSpPr/>
          <p:nvPr/>
        </p:nvSpPr>
        <p:spPr>
          <a:xfrm>
            <a:off x="1777964" y="3099920"/>
            <a:ext cx="1816217" cy="646331"/>
          </a:xfrm>
          <a:prstGeom prst="rect">
            <a:avLst/>
          </a:prstGeom>
          <a:solidFill>
            <a:schemeClr val="bg1"/>
          </a:solidFill>
        </p:spPr>
        <p:txBody>
          <a:bodyPr wrap="square">
            <a:spAutoFit/>
          </a:bodyPr>
          <a:lstStyle/>
          <a:p>
            <a:r>
              <a:rPr lang="en-US" dirty="0">
                <a:solidFill>
                  <a:srgbClr val="C00000"/>
                </a:solidFill>
              </a:rPr>
              <a:t>1 – not easy</a:t>
            </a:r>
          </a:p>
          <a:p>
            <a:r>
              <a:rPr lang="en-US" dirty="0">
                <a:solidFill>
                  <a:srgbClr val="C00000"/>
                </a:solidFill>
              </a:rPr>
              <a:t>10 – very easy</a:t>
            </a:r>
          </a:p>
        </p:txBody>
      </p:sp>
      <p:sp>
        <p:nvSpPr>
          <p:cNvPr id="3" name="Date Placeholder 2"/>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62</a:t>
            </a:fld>
            <a:endParaRPr lang="en-US"/>
          </a:p>
        </p:txBody>
      </p:sp>
    </p:spTree>
    <p:extLst>
      <p:ext uri="{BB962C8B-B14F-4D97-AF65-F5344CB8AC3E}">
        <p14:creationId xmlns:p14="http://schemas.microsoft.com/office/powerpoint/2010/main" val="28488244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90"/>
            <a:ext cx="8382000" cy="847288"/>
          </a:xfrm>
        </p:spPr>
        <p:txBody>
          <a:bodyPr/>
          <a:lstStyle/>
          <a:p>
            <a:pPr algn="ctr"/>
            <a:r>
              <a:rPr lang="en-US" dirty="0"/>
              <a:t>Four Online Platforms III</a:t>
            </a:r>
          </a:p>
        </p:txBody>
      </p:sp>
      <p:graphicFrame>
        <p:nvGraphicFramePr>
          <p:cNvPr id="7" name="Content Placeholder 3"/>
          <p:cNvGraphicFramePr>
            <a:graphicFrameLocks/>
          </p:cNvGraphicFramePr>
          <p:nvPr>
            <p:extLst>
              <p:ext uri="{D42A27DB-BD31-4B8C-83A1-F6EECF244321}">
                <p14:modId xmlns:p14="http://schemas.microsoft.com/office/powerpoint/2010/main" val="2601437183"/>
              </p:ext>
            </p:extLst>
          </p:nvPr>
        </p:nvGraphicFramePr>
        <p:xfrm>
          <a:off x="1" y="1139959"/>
          <a:ext cx="9144000" cy="571804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146041">
                <a:tc>
                  <a:txBody>
                    <a:bodyPr/>
                    <a:lstStyle/>
                    <a:p>
                      <a:endParaRPr lang="en-US" dirty="0"/>
                    </a:p>
                  </a:txBody>
                  <a:tcPr/>
                </a:tc>
                <a:tc>
                  <a:txBody>
                    <a:bodyPr/>
                    <a:lstStyle/>
                    <a:p>
                      <a:r>
                        <a:rPr lang="en-US" dirty="0" err="1"/>
                        <a:t>CourseBuilder</a:t>
                      </a:r>
                      <a:endParaRPr lang="en-US" dirty="0"/>
                    </a:p>
                  </a:txBody>
                  <a:tcPr/>
                </a:tc>
                <a:tc>
                  <a:txBody>
                    <a:bodyPr/>
                    <a:lstStyle/>
                    <a:p>
                      <a:r>
                        <a:rPr lang="en-US" dirty="0" err="1"/>
                        <a:t>OpenEdx</a:t>
                      </a:r>
                      <a:endParaRPr lang="en-US" dirty="0"/>
                    </a:p>
                  </a:txBody>
                  <a:tcPr/>
                </a:tc>
                <a:tc>
                  <a:txBody>
                    <a:bodyPr/>
                    <a:lstStyle/>
                    <a:p>
                      <a:r>
                        <a:rPr lang="en-US" dirty="0"/>
                        <a:t>IU Canvas</a:t>
                      </a:r>
                    </a:p>
                  </a:txBody>
                  <a:tcPr/>
                </a:tc>
                <a:tc>
                  <a:txBody>
                    <a:bodyPr/>
                    <a:lstStyle/>
                    <a:p>
                      <a:r>
                        <a:rPr lang="en-US" dirty="0" err="1"/>
                        <a:t>OfficeMix</a:t>
                      </a:r>
                      <a:r>
                        <a:rPr lang="en-US" dirty="0"/>
                        <a:t> Plugin for </a:t>
                      </a:r>
                      <a:r>
                        <a:rPr lang="en-US" dirty="0" err="1"/>
                        <a:t>Powerpoint</a:t>
                      </a:r>
                      <a:endParaRPr lang="en-US" dirty="0"/>
                    </a:p>
                  </a:txBody>
                  <a:tcPr/>
                </a:tc>
                <a:extLst>
                  <a:ext uri="{0D108BD9-81ED-4DB2-BD59-A6C34878D82A}">
                    <a16:rowId xmlns:a16="http://schemas.microsoft.com/office/drawing/2014/main" val="10000"/>
                  </a:ext>
                </a:extLst>
              </a:tr>
              <a:tr h="1146041">
                <a:tc>
                  <a:txBody>
                    <a:bodyPr/>
                    <a:lstStyle/>
                    <a:p>
                      <a:r>
                        <a:rPr lang="en-US" dirty="0"/>
                        <a:t>Unique Features and Functionality</a:t>
                      </a:r>
                    </a:p>
                  </a:txBody>
                  <a:tcPr/>
                </a:tc>
                <a:tc>
                  <a:txBody>
                    <a:bodyPr/>
                    <a:lstStyle/>
                    <a:p>
                      <a:r>
                        <a:rPr lang="en-US" dirty="0"/>
                        <a:t>Skill maps</a:t>
                      </a:r>
                    </a:p>
                    <a:p>
                      <a:r>
                        <a:rPr lang="en-US" dirty="0" err="1"/>
                        <a:t>BigQuery</a:t>
                      </a:r>
                      <a:r>
                        <a:rPr lang="en-US" dirty="0"/>
                        <a:t> for Analytics</a:t>
                      </a:r>
                    </a:p>
                  </a:txBody>
                  <a:tcPr/>
                </a:tc>
                <a:tc>
                  <a:txBody>
                    <a:bodyPr/>
                    <a:lstStyle/>
                    <a:p>
                      <a:r>
                        <a:rPr lang="en-US" dirty="0"/>
                        <a:t>Good UI for course administration; </a:t>
                      </a:r>
                    </a:p>
                    <a:p>
                      <a:r>
                        <a:rPr lang="en-US" dirty="0"/>
                        <a:t>Integrated</a:t>
                      </a:r>
                      <a:r>
                        <a:rPr lang="en-US" baseline="0" dirty="0"/>
                        <a:t> forums, grading, content area, and much more.</a:t>
                      </a:r>
                      <a:endParaRPr lang="en-US" dirty="0"/>
                    </a:p>
                  </a:txBody>
                  <a:tcPr/>
                </a:tc>
                <a:tc>
                  <a:txBody>
                    <a:bodyPr/>
                    <a:lstStyle/>
                    <a:p>
                      <a:r>
                        <a:rPr lang="en-US" dirty="0"/>
                        <a:t>Export/Import Grades</a:t>
                      </a:r>
                    </a:p>
                  </a:txBody>
                  <a:tcPr/>
                </a:tc>
                <a:tc>
                  <a:txBody>
                    <a:bodyPr/>
                    <a:lstStyle/>
                    <a:p>
                      <a:r>
                        <a:rPr lang="en-US" sz="1800" b="0" i="0" u="none" strike="noStrike" kern="1200" dirty="0">
                          <a:solidFill>
                            <a:schemeClr val="dk1"/>
                          </a:solidFill>
                          <a:effectLst/>
                          <a:latin typeface="+mn-lt"/>
                          <a:ea typeface="+mn-ea"/>
                          <a:cs typeface="+mn-cs"/>
                        </a:rPr>
                        <a:t>Enables faculty to record their own videos and insert interactive content such as quizzes, programming test-bed etc.</a:t>
                      </a:r>
                      <a:endParaRPr lang="en-US" dirty="0"/>
                    </a:p>
                  </a:txBody>
                  <a:tcPr/>
                </a:tc>
                <a:extLst>
                  <a:ext uri="{0D108BD9-81ED-4DB2-BD59-A6C34878D82A}">
                    <a16:rowId xmlns:a16="http://schemas.microsoft.com/office/drawing/2014/main" val="10001"/>
                  </a:ext>
                </a:extLst>
              </a:tr>
              <a:tr h="1146041">
                <a:tc>
                  <a:txBody>
                    <a:bodyPr/>
                    <a:lstStyle/>
                    <a:p>
                      <a:r>
                        <a:rPr lang="en-US" dirty="0"/>
                        <a:t>Common features</a:t>
                      </a:r>
                    </a:p>
                  </a:txBody>
                  <a:tcPr/>
                </a:tc>
                <a:tc>
                  <a:txBody>
                    <a:bodyPr/>
                    <a:lstStyle/>
                    <a:p>
                      <a:r>
                        <a:rPr lang="en-US" dirty="0"/>
                        <a:t>Certificates Generation Supported; </a:t>
                      </a:r>
                    </a:p>
                    <a:p>
                      <a:r>
                        <a:rPr lang="en-US" dirty="0"/>
                        <a:t>Quizzes; Assessments;</a:t>
                      </a:r>
                    </a:p>
                    <a:p>
                      <a:r>
                        <a:rPr lang="en-US" dirty="0"/>
                        <a:t>Peer</a:t>
                      </a:r>
                      <a:r>
                        <a:rPr lang="en-US" baseline="0" dirty="0"/>
                        <a:t> Reviews;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Autograding</a:t>
                      </a:r>
                      <a:endParaRPr lang="en-US" dirty="0"/>
                    </a:p>
                  </a:txBody>
                  <a:tcPr/>
                </a:tc>
                <a:tc>
                  <a:txBody>
                    <a:bodyPr/>
                    <a:lstStyle/>
                    <a:p>
                      <a:r>
                        <a:rPr lang="en-US" dirty="0"/>
                        <a:t>Certificate</a:t>
                      </a:r>
                      <a:r>
                        <a:rPr lang="en-US" baseline="0" dirty="0"/>
                        <a:t> </a:t>
                      </a:r>
                      <a:r>
                        <a:rPr lang="en-US" dirty="0"/>
                        <a:t>Generation Supported; </a:t>
                      </a:r>
                    </a:p>
                    <a:p>
                      <a:r>
                        <a:rPr lang="en-US" dirty="0"/>
                        <a:t>Quizzes; </a:t>
                      </a:r>
                    </a:p>
                    <a:p>
                      <a:r>
                        <a:rPr lang="en-US" dirty="0"/>
                        <a:t>Assessments;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Autograding</a:t>
                      </a:r>
                      <a:r>
                        <a:rPr lang="en-US" dirty="0"/>
                        <a:t>;</a:t>
                      </a:r>
                    </a:p>
                  </a:txBody>
                  <a:tcPr/>
                </a:tc>
                <a:tc>
                  <a:txBody>
                    <a:bodyPr/>
                    <a:lstStyle/>
                    <a:p>
                      <a:r>
                        <a:rPr lang="en-US" dirty="0"/>
                        <a:t>Quizzes; Assessments; Peer Review</a:t>
                      </a:r>
                    </a:p>
                  </a:txBody>
                  <a:tcPr/>
                </a:tc>
                <a:tc>
                  <a:txBody>
                    <a:bodyPr/>
                    <a:lstStyle/>
                    <a:p>
                      <a:r>
                        <a:rPr lang="en-US" dirty="0"/>
                        <a:t>N/A</a:t>
                      </a:r>
                    </a:p>
                  </a:txBody>
                  <a:tcPr/>
                </a:tc>
                <a:extLst>
                  <a:ext uri="{0D108BD9-81ED-4DB2-BD59-A6C34878D82A}">
                    <a16:rowId xmlns:a16="http://schemas.microsoft.com/office/drawing/2014/main" val="10002"/>
                  </a:ext>
                </a:extLst>
              </a:tr>
            </a:tbl>
          </a:graphicData>
        </a:graphic>
      </p:graphicFrame>
      <p:sp>
        <p:nvSpPr>
          <p:cNvPr id="3" name="Date Placeholder 2"/>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63</a:t>
            </a:fld>
            <a:endParaRPr lang="en-US"/>
          </a:p>
        </p:txBody>
      </p:sp>
    </p:spTree>
    <p:extLst>
      <p:ext uri="{BB962C8B-B14F-4D97-AF65-F5344CB8AC3E}">
        <p14:creationId xmlns:p14="http://schemas.microsoft.com/office/powerpoint/2010/main" val="3321449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Use of Slack Messaging</a:t>
            </a:r>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64</a:t>
            </a:fld>
            <a:endParaRPr lang="en-US"/>
          </a:p>
        </p:txBody>
      </p:sp>
    </p:spTree>
    <p:extLst>
      <p:ext uri="{BB962C8B-B14F-4D97-AF65-F5344CB8AC3E}">
        <p14:creationId xmlns:p14="http://schemas.microsoft.com/office/powerpoint/2010/main" val="28195425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35237" y="375559"/>
            <a:ext cx="2523448" cy="707886"/>
          </a:xfrm>
          <a:prstGeom prst="rect">
            <a:avLst/>
          </a:prstGeom>
          <a:noFill/>
        </p:spPr>
        <p:txBody>
          <a:bodyPr wrap="none" rtlCol="0">
            <a:spAutoFit/>
          </a:bodyPr>
          <a:lstStyle/>
          <a:p>
            <a:r>
              <a:rPr lang="en-US" sz="4000" b="1" dirty="0">
                <a:solidFill>
                  <a:srgbClr val="C00000"/>
                </a:solidFill>
                <a:latin typeface="+mj-lt"/>
              </a:rPr>
              <a:t>Summary</a:t>
            </a:r>
            <a:endParaRPr lang="en-US" sz="3200" b="1" dirty="0">
              <a:solidFill>
                <a:srgbClr val="C00000"/>
              </a:solidFill>
              <a:latin typeface="+mj-lt"/>
            </a:endParaRPr>
          </a:p>
        </p:txBody>
      </p:sp>
      <p:graphicFrame>
        <p:nvGraphicFramePr>
          <p:cNvPr id="7" name="Diagram 6"/>
          <p:cNvGraphicFramePr/>
          <p:nvPr>
            <p:extLst>
              <p:ext uri="{D42A27DB-BD31-4B8C-83A1-F6EECF244321}">
                <p14:modId xmlns:p14="http://schemas.microsoft.com/office/powerpoint/2010/main" val="821131319"/>
              </p:ext>
            </p:extLst>
          </p:nvPr>
        </p:nvGraphicFramePr>
        <p:xfrm>
          <a:off x="-361950" y="190501"/>
          <a:ext cx="9810750" cy="6200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65</a:t>
            </a:fld>
            <a:endParaRPr lang="en-US"/>
          </a:p>
        </p:txBody>
      </p:sp>
    </p:spTree>
    <p:extLst>
      <p:ext uri="{BB962C8B-B14F-4D97-AF65-F5344CB8AC3E}">
        <p14:creationId xmlns:p14="http://schemas.microsoft.com/office/powerpoint/2010/main" val="253753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96119"/>
            <a:ext cx="9089435" cy="3818706"/>
          </a:xfrm>
          <a:prstGeom prst="rect">
            <a:avLst/>
          </a:prstGeom>
        </p:spPr>
      </p:pic>
      <p:sp>
        <p:nvSpPr>
          <p:cNvPr id="3" name="TextBox 2"/>
          <p:cNvSpPr txBox="1"/>
          <p:nvPr/>
        </p:nvSpPr>
        <p:spPr>
          <a:xfrm>
            <a:off x="342901" y="5204732"/>
            <a:ext cx="1739579" cy="300082"/>
          </a:xfrm>
          <a:prstGeom prst="rect">
            <a:avLst/>
          </a:prstGeom>
          <a:noFill/>
        </p:spPr>
        <p:txBody>
          <a:bodyPr wrap="none" rtlCol="0">
            <a:spAutoFit/>
          </a:bodyPr>
          <a:lstStyle/>
          <a:p>
            <a:r>
              <a:rPr lang="en-US" sz="1350" dirty="0"/>
              <a:t>Updated 11/24/2015</a:t>
            </a:r>
          </a:p>
        </p:txBody>
      </p:sp>
      <p:sp>
        <p:nvSpPr>
          <p:cNvPr id="4" name="Date Placeholder 3"/>
          <p:cNvSpPr>
            <a:spLocks noGrp="1"/>
          </p:cNvSpPr>
          <p:nvPr>
            <p:ph type="dt" sz="half" idx="10"/>
          </p:nvPr>
        </p:nvSpPr>
        <p:spPr/>
        <p:txBody>
          <a:bodyPr/>
          <a:lstStyle/>
          <a:p>
            <a:r>
              <a:rPr lang="en-US"/>
              <a:t>11/30/2015</a:t>
            </a:r>
          </a:p>
        </p:txBody>
      </p:sp>
      <p:sp>
        <p:nvSpPr>
          <p:cNvPr id="5" name="Slide Number Placeholder 4"/>
          <p:cNvSpPr>
            <a:spLocks noGrp="1"/>
          </p:cNvSpPr>
          <p:nvPr>
            <p:ph type="sldNum" sz="quarter" idx="12"/>
          </p:nvPr>
        </p:nvSpPr>
        <p:spPr/>
        <p:txBody>
          <a:bodyPr/>
          <a:lstStyle/>
          <a:p>
            <a:fld id="{29CB78FB-1415-9B4D-996E-11F146E2B0ED}" type="slidenum">
              <a:rPr lang="en-US" smtClean="0"/>
              <a:t>66</a:t>
            </a:fld>
            <a:endParaRPr lang="en-US"/>
          </a:p>
        </p:txBody>
      </p:sp>
    </p:spTree>
    <p:extLst>
      <p:ext uri="{BB962C8B-B14F-4D97-AF65-F5344CB8AC3E}">
        <p14:creationId xmlns:p14="http://schemas.microsoft.com/office/powerpoint/2010/main" val="30887790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089720461"/>
              </p:ext>
            </p:extLst>
          </p:nvPr>
        </p:nvGraphicFramePr>
        <p:xfrm>
          <a:off x="349023" y="695325"/>
          <a:ext cx="8352065" cy="521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seafoammedia.com/wp-content/uploads/2015/01/slack-chat.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9390" y="1546405"/>
            <a:ext cx="501764" cy="501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gpht.com/Enz_xjXLJ4IVLt8z59qQ9Zlg4AmBc_4wzzm6xgnCsIYX8nPAPteDSVc9dAgITtha_SUY=w30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39258" y="3079633"/>
            <a:ext cx="501764" cy="501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pen.edx.org/sites/all/themes/edx_open/logo.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36985" y="4769216"/>
            <a:ext cx="753155" cy="1555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9023" y="29357"/>
            <a:ext cx="8382000" cy="856761"/>
          </a:xfrm>
        </p:spPr>
        <p:txBody>
          <a:bodyPr/>
          <a:lstStyle/>
          <a:p>
            <a:pPr algn="ctr"/>
            <a:r>
              <a:rPr lang="en-US" dirty="0"/>
              <a:t>Comparison of Technologies</a:t>
            </a:r>
          </a:p>
        </p:txBody>
      </p:sp>
      <p:sp>
        <p:nvSpPr>
          <p:cNvPr id="3" name="Date Placeholder 2"/>
          <p:cNvSpPr>
            <a:spLocks noGrp="1"/>
          </p:cNvSpPr>
          <p:nvPr>
            <p:ph type="dt" sz="half" idx="10"/>
          </p:nvPr>
        </p:nvSpPr>
        <p:spPr/>
        <p:txBody>
          <a:bodyPr/>
          <a:lstStyle/>
          <a:p>
            <a:r>
              <a:rPr lang="en-US"/>
              <a:t>11/30/2015</a:t>
            </a:r>
          </a:p>
        </p:txBody>
      </p:sp>
      <p:sp>
        <p:nvSpPr>
          <p:cNvPr id="4" name="Slide Number Placeholder 3"/>
          <p:cNvSpPr>
            <a:spLocks noGrp="1"/>
          </p:cNvSpPr>
          <p:nvPr>
            <p:ph type="sldNum" sz="quarter" idx="12"/>
          </p:nvPr>
        </p:nvSpPr>
        <p:spPr/>
        <p:txBody>
          <a:bodyPr/>
          <a:lstStyle/>
          <a:p>
            <a:fld id="{29CB78FB-1415-9B4D-996E-11F146E2B0ED}" type="slidenum">
              <a:rPr lang="en-US" smtClean="0"/>
              <a:t>67</a:t>
            </a:fld>
            <a:endParaRPr lang="en-US"/>
          </a:p>
        </p:txBody>
      </p:sp>
    </p:spTree>
    <p:extLst>
      <p:ext uri="{BB962C8B-B14F-4D97-AF65-F5344CB8AC3E}">
        <p14:creationId xmlns:p14="http://schemas.microsoft.com/office/powerpoint/2010/main" val="3003670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Use of Slack</a:t>
            </a:r>
          </a:p>
        </p:txBody>
      </p:sp>
      <p:sp>
        <p:nvSpPr>
          <p:cNvPr id="3" name="Content Placeholder 2"/>
          <p:cNvSpPr>
            <a:spLocks noGrp="1"/>
          </p:cNvSpPr>
          <p:nvPr>
            <p:ph idx="1"/>
          </p:nvPr>
        </p:nvSpPr>
        <p:spPr/>
        <p:txBody>
          <a:bodyPr/>
          <a:lstStyle/>
          <a:p>
            <a:r>
              <a:rPr lang="en-US" dirty="0"/>
              <a:t>Successful – Higher usage of private channels + direct messaging (75%)</a:t>
            </a:r>
          </a:p>
          <a:p>
            <a:r>
              <a:rPr lang="en-US" dirty="0"/>
              <a:t>Direct Messaging – Have completely private and secure discussion with a colleague</a:t>
            </a:r>
          </a:p>
          <a:p>
            <a:r>
              <a:rPr lang="en-US" dirty="0"/>
              <a:t>Allow various channels of communication – private/open/direct messaging</a:t>
            </a:r>
          </a:p>
          <a:p>
            <a:r>
              <a:rPr lang="en-US" dirty="0"/>
              <a:t>Sharing files</a:t>
            </a:r>
          </a:p>
          <a:p>
            <a:r>
              <a:rPr lang="en-US" dirty="0"/>
              <a:t>80+ Third-party Integrations:</a:t>
            </a:r>
          </a:p>
          <a:p>
            <a:endParaRPr lang="en-US" dirty="0"/>
          </a:p>
        </p:txBody>
      </p:sp>
      <p:grpSp>
        <p:nvGrpSpPr>
          <p:cNvPr id="4" name="Group 3"/>
          <p:cNvGrpSpPr/>
          <p:nvPr/>
        </p:nvGrpSpPr>
        <p:grpSpPr>
          <a:xfrm>
            <a:off x="820851" y="4891861"/>
            <a:ext cx="5979224" cy="865555"/>
            <a:chOff x="1184275" y="3864429"/>
            <a:chExt cx="7972298" cy="1154073"/>
          </a:xfrm>
        </p:grpSpPr>
        <p:pic>
          <p:nvPicPr>
            <p:cNvPr id="1026" name="Picture 2" descr="http://lumiinsight.com/wp-content/uploads/2015/11/GitHub.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4275" y="3864429"/>
              <a:ext cx="182359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ocumentation.caseware.com/2015/WebApps/17/en/Content/Images/Logos/google_drive_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60033" y="4056550"/>
              <a:ext cx="2097768" cy="6825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4/47/Dropbox_logo_(September_2013).svg/2000px-Dropbox_logo_(September_2013).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45529" y="3864429"/>
              <a:ext cx="3025091" cy="11540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ubdoc.com/img/add-on-partners/box-logo.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70620" y="4056550"/>
              <a:ext cx="1085953" cy="79737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7130405" y="5324638"/>
            <a:ext cx="1088760" cy="300082"/>
          </a:xfrm>
          <a:prstGeom prst="rect">
            <a:avLst/>
          </a:prstGeom>
          <a:noFill/>
        </p:spPr>
        <p:txBody>
          <a:bodyPr wrap="none" rtlCol="0">
            <a:spAutoFit/>
          </a:bodyPr>
          <a:lstStyle/>
          <a:p>
            <a:r>
              <a:rPr lang="en-US" sz="1350" dirty="0"/>
              <a:t>…and more</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68</a:t>
            </a:fld>
            <a:endParaRPr lang="en-US"/>
          </a:p>
        </p:txBody>
      </p:sp>
    </p:spTree>
    <p:extLst>
      <p:ext uri="{BB962C8B-B14F-4D97-AF65-F5344CB8AC3E}">
        <p14:creationId xmlns:p14="http://schemas.microsoft.com/office/powerpoint/2010/main" val="3408799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83002" y="857250"/>
            <a:ext cx="8513378" cy="5143500"/>
          </a:xfrm>
          <a:prstGeom prst="rect">
            <a:avLst/>
          </a:prstGeom>
        </p:spPr>
      </p:pic>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69</a:t>
            </a:fld>
            <a:endParaRPr lang="en-US"/>
          </a:p>
        </p:txBody>
      </p:sp>
    </p:spTree>
    <p:extLst>
      <p:ext uri="{BB962C8B-B14F-4D97-AF65-F5344CB8AC3E}">
        <p14:creationId xmlns:p14="http://schemas.microsoft.com/office/powerpoint/2010/main" val="275362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04800" y="304800"/>
            <a:ext cx="7110413" cy="1143000"/>
          </a:xfrm>
        </p:spPr>
        <p:txBody>
          <a:bodyPr/>
          <a:lstStyle/>
          <a:p>
            <a:pPr eaLnBrk="1" hangingPunct="1"/>
            <a:r>
              <a:rPr lang="en-US" altLang="en-US"/>
              <a:t>Graduate Degree Programs</a:t>
            </a:r>
          </a:p>
        </p:txBody>
      </p:sp>
      <p:sp>
        <p:nvSpPr>
          <p:cNvPr id="16387" name="Rectangle 3"/>
          <p:cNvSpPr>
            <a:spLocks noGrp="1" noChangeArrowheads="1"/>
          </p:cNvSpPr>
          <p:nvPr>
            <p:ph type="body" sz="half" idx="4294967295"/>
          </p:nvPr>
        </p:nvSpPr>
        <p:spPr>
          <a:xfrm>
            <a:off x="200816" y="1218932"/>
            <a:ext cx="5895184" cy="4724400"/>
          </a:xfrm>
        </p:spPr>
        <p:txBody>
          <a:bodyPr/>
          <a:lstStyle/>
          <a:p>
            <a:pPr marL="0" indent="-347663" eaLnBrk="1" hangingPunct="1">
              <a:lnSpc>
                <a:spcPct val="90000"/>
              </a:lnSpc>
              <a:spcBef>
                <a:spcPts val="300"/>
              </a:spcBef>
            </a:pPr>
            <a:r>
              <a:rPr lang="en-US" altLang="en-US" sz="1800" b="1" dirty="0"/>
              <a:t>Ph.D. </a:t>
            </a:r>
          </a:p>
          <a:p>
            <a:pPr marL="0" lvl="1" indent="-347663" eaLnBrk="1" hangingPunct="1">
              <a:lnSpc>
                <a:spcPct val="90000"/>
              </a:lnSpc>
              <a:spcBef>
                <a:spcPts val="300"/>
              </a:spcBef>
              <a:buFontTx/>
              <a:buNone/>
            </a:pPr>
            <a:r>
              <a:rPr lang="en-US" altLang="en-US" sz="1800" dirty="0"/>
              <a:t>	Computer Science</a:t>
            </a:r>
          </a:p>
          <a:p>
            <a:pPr marL="0" lvl="1" indent="-347663" eaLnBrk="1" hangingPunct="1">
              <a:lnSpc>
                <a:spcPct val="90000"/>
              </a:lnSpc>
              <a:spcBef>
                <a:spcPts val="300"/>
              </a:spcBef>
              <a:buFontTx/>
              <a:buNone/>
            </a:pPr>
            <a:r>
              <a:rPr lang="en-US" altLang="en-US" sz="1800" dirty="0"/>
              <a:t>	Informatics </a:t>
            </a:r>
            <a:r>
              <a:rPr lang="en-US" altLang="en-US" sz="1400" dirty="0"/>
              <a:t>(first in U.S.)</a:t>
            </a:r>
          </a:p>
          <a:p>
            <a:pPr marL="0" lvl="1" indent="-347663" eaLnBrk="1" hangingPunct="1">
              <a:lnSpc>
                <a:spcPct val="90000"/>
              </a:lnSpc>
              <a:spcBef>
                <a:spcPts val="300"/>
              </a:spcBef>
              <a:buFontTx/>
              <a:buNone/>
            </a:pPr>
            <a:r>
              <a:rPr lang="en-US" altLang="en-US" sz="1800" dirty="0"/>
              <a:t>	Information Science</a:t>
            </a:r>
          </a:p>
          <a:p>
            <a:pPr marL="0" lvl="1" indent="-347663" eaLnBrk="1" hangingPunct="1">
              <a:lnSpc>
                <a:spcPct val="90000"/>
              </a:lnSpc>
              <a:spcBef>
                <a:spcPts val="300"/>
              </a:spcBef>
              <a:buFontTx/>
              <a:buNone/>
            </a:pPr>
            <a:r>
              <a:rPr lang="en-US" altLang="en-US" sz="1800" dirty="0"/>
              <a:t>	Intelligent Systems Engineering (starting 2016)</a:t>
            </a:r>
          </a:p>
          <a:p>
            <a:pPr marL="0" lvl="1" indent="-347663" eaLnBrk="1" hangingPunct="1">
              <a:lnSpc>
                <a:spcPct val="90000"/>
              </a:lnSpc>
              <a:spcBef>
                <a:spcPts val="300"/>
              </a:spcBef>
              <a:buFontTx/>
              <a:buNone/>
            </a:pPr>
            <a:r>
              <a:rPr lang="en-US" altLang="en-US" sz="1400" dirty="0"/>
              <a:t>	</a:t>
            </a:r>
            <a:r>
              <a:rPr lang="en-US" altLang="en-US" sz="1800" dirty="0"/>
              <a:t>Data Science (proposing)</a:t>
            </a:r>
          </a:p>
          <a:p>
            <a:pPr marL="0" indent="-347663" eaLnBrk="1" hangingPunct="1">
              <a:lnSpc>
                <a:spcPct val="90000"/>
              </a:lnSpc>
              <a:spcBef>
                <a:spcPts val="300"/>
              </a:spcBef>
            </a:pPr>
            <a:r>
              <a:rPr lang="en-US" altLang="en-US" sz="1800" b="1" dirty="0"/>
              <a:t>Master</a:t>
            </a:r>
            <a:r>
              <a:rPr lang="en-US" altLang="ja-JP" sz="1800" b="1" dirty="0"/>
              <a:t>’s</a:t>
            </a:r>
          </a:p>
          <a:p>
            <a:pPr marL="0" lvl="1" indent="-347663" eaLnBrk="1" hangingPunct="1">
              <a:lnSpc>
                <a:spcPct val="90000"/>
              </a:lnSpc>
              <a:spcBef>
                <a:spcPts val="300"/>
              </a:spcBef>
              <a:buFontTx/>
              <a:buNone/>
            </a:pPr>
            <a:r>
              <a:rPr lang="en-US" altLang="en-US" sz="1800" dirty="0"/>
              <a:t>	Bioinformatics</a:t>
            </a:r>
          </a:p>
          <a:p>
            <a:pPr marL="0" lvl="1" indent="-347663" eaLnBrk="1" hangingPunct="1">
              <a:lnSpc>
                <a:spcPct val="90000"/>
              </a:lnSpc>
              <a:spcBef>
                <a:spcPts val="300"/>
              </a:spcBef>
              <a:buFontTx/>
              <a:buNone/>
            </a:pPr>
            <a:r>
              <a:rPr lang="en-US" altLang="en-US" sz="1800" dirty="0"/>
              <a:t>	Computer Science</a:t>
            </a:r>
          </a:p>
          <a:p>
            <a:pPr marL="0" lvl="1" indent="-347663" eaLnBrk="1" hangingPunct="1">
              <a:lnSpc>
                <a:spcPct val="90000"/>
              </a:lnSpc>
              <a:spcBef>
                <a:spcPts val="300"/>
              </a:spcBef>
              <a:buFontTx/>
              <a:buNone/>
            </a:pPr>
            <a:r>
              <a:rPr lang="en-US" altLang="en-US" sz="1800" dirty="0"/>
              <a:t>	Data Science </a:t>
            </a:r>
            <a:r>
              <a:rPr lang="en-US" altLang="en-US" sz="1400" dirty="0"/>
              <a:t>(online, in residence, or hybrid)</a:t>
            </a:r>
          </a:p>
          <a:p>
            <a:pPr marL="0" lvl="1" indent="-347663" eaLnBrk="1" hangingPunct="1">
              <a:lnSpc>
                <a:spcPct val="90000"/>
              </a:lnSpc>
              <a:spcBef>
                <a:spcPts val="300"/>
              </a:spcBef>
              <a:buFontTx/>
              <a:buNone/>
            </a:pPr>
            <a:r>
              <a:rPr lang="en-US" altLang="en-US" sz="1800" dirty="0"/>
              <a:t>	Human Computer Interaction/Design</a:t>
            </a:r>
          </a:p>
          <a:p>
            <a:pPr marL="0" lvl="1" indent="-347663" eaLnBrk="1" hangingPunct="1">
              <a:lnSpc>
                <a:spcPct val="90000"/>
              </a:lnSpc>
              <a:spcBef>
                <a:spcPts val="300"/>
              </a:spcBef>
              <a:buFontTx/>
              <a:buNone/>
            </a:pPr>
            <a:r>
              <a:rPr lang="en-US" altLang="en-US" sz="1800" dirty="0"/>
              <a:t>	Informatics</a:t>
            </a:r>
          </a:p>
          <a:p>
            <a:pPr marL="0" lvl="1" indent="-347663" eaLnBrk="1" hangingPunct="1">
              <a:lnSpc>
                <a:spcPct val="90000"/>
              </a:lnSpc>
              <a:spcBef>
                <a:spcPts val="300"/>
              </a:spcBef>
              <a:buFontTx/>
              <a:buNone/>
            </a:pPr>
            <a:r>
              <a:rPr lang="en-US" altLang="en-US" sz="1800" dirty="0"/>
              <a:t>	Information Science</a:t>
            </a:r>
          </a:p>
          <a:p>
            <a:pPr marL="0" lvl="1" indent="-347663" eaLnBrk="1" hangingPunct="1">
              <a:lnSpc>
                <a:spcPct val="90000"/>
              </a:lnSpc>
              <a:spcBef>
                <a:spcPts val="300"/>
              </a:spcBef>
              <a:buFontTx/>
              <a:buNone/>
            </a:pPr>
            <a:r>
              <a:rPr lang="en-US" altLang="en-US" sz="1800" dirty="0"/>
              <a:t>	Intelligent Systems Engineering (starting 2017)</a:t>
            </a:r>
          </a:p>
          <a:p>
            <a:pPr marL="0" lvl="1" indent="-347663" eaLnBrk="1" hangingPunct="1">
              <a:lnSpc>
                <a:spcPct val="90000"/>
              </a:lnSpc>
              <a:spcBef>
                <a:spcPts val="300"/>
              </a:spcBef>
              <a:buFontTx/>
              <a:buNone/>
            </a:pPr>
            <a:r>
              <a:rPr lang="en-US" altLang="en-US" sz="1800" dirty="0"/>
              <a:t>	Library Science</a:t>
            </a:r>
          </a:p>
          <a:p>
            <a:pPr marL="0" lvl="1" indent="-347663" eaLnBrk="1" hangingPunct="1">
              <a:lnSpc>
                <a:spcPct val="90000"/>
              </a:lnSpc>
              <a:spcBef>
                <a:spcPts val="300"/>
              </a:spcBef>
              <a:buFontTx/>
              <a:buNone/>
            </a:pPr>
            <a:r>
              <a:rPr lang="en-US" altLang="en-US" sz="1800" dirty="0"/>
              <a:t>	Proactive Health Informatics</a:t>
            </a:r>
          </a:p>
          <a:p>
            <a:pPr marL="0" lvl="1" indent="-347663" eaLnBrk="1" hangingPunct="1">
              <a:lnSpc>
                <a:spcPct val="90000"/>
              </a:lnSpc>
              <a:spcBef>
                <a:spcPts val="300"/>
              </a:spcBef>
              <a:buFontTx/>
              <a:buNone/>
            </a:pPr>
            <a:r>
              <a:rPr lang="en-US" altLang="en-US" sz="1800" dirty="0"/>
              <a:t>	Security Informatics		</a:t>
            </a:r>
          </a:p>
          <a:p>
            <a:pPr marL="0" indent="-347663" eaLnBrk="1" hangingPunct="1">
              <a:lnSpc>
                <a:spcPct val="90000"/>
              </a:lnSpc>
              <a:buFontTx/>
              <a:buNone/>
            </a:pPr>
            <a:endParaRPr lang="en-US" altLang="en-US" sz="1800" dirty="0"/>
          </a:p>
          <a:p>
            <a:pPr marL="0" indent="-347663" eaLnBrk="1" hangingPunct="1">
              <a:lnSpc>
                <a:spcPct val="90000"/>
              </a:lnSpc>
              <a:buFontTx/>
              <a:buNone/>
            </a:pPr>
            <a:r>
              <a:rPr lang="en-US" altLang="en-US" sz="1800" dirty="0"/>
              <a:t>	</a:t>
            </a:r>
          </a:p>
          <a:p>
            <a:pPr marL="0" indent="-347663" eaLnBrk="1" hangingPunct="1">
              <a:lnSpc>
                <a:spcPct val="90000"/>
              </a:lnSpc>
              <a:buFontTx/>
              <a:buNone/>
            </a:pPr>
            <a:endParaRPr lang="en-US" altLang="en-US" dirty="0"/>
          </a:p>
        </p:txBody>
      </p:sp>
      <p:pic>
        <p:nvPicPr>
          <p:cNvPr id="5" name="Picture 6"/>
          <p:cNvPicPr>
            <a:picLocks noChangeAspect="1"/>
          </p:cNvPicPr>
          <p:nvPr/>
        </p:nvPicPr>
        <p:blipFill>
          <a:blip r:embed="rId3"/>
          <a:srcRect/>
          <a:stretch>
            <a:fillRect/>
          </a:stretch>
        </p:blipFill>
        <p:spPr bwMode="auto">
          <a:xfrm rot="21299680">
            <a:off x="5919787" y="3681726"/>
            <a:ext cx="2990850" cy="1968500"/>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pic>
        <p:nvPicPr>
          <p:cNvPr id="33796" name="Picture 6" descr="6336.jpg"/>
          <p:cNvPicPr>
            <a:picLocks noChangeAspect="1"/>
          </p:cNvPicPr>
          <p:nvPr/>
        </p:nvPicPr>
        <p:blipFill>
          <a:blip r:embed="rId4"/>
          <a:srcRect/>
          <a:stretch>
            <a:fillRect/>
          </a:stretch>
        </p:blipFill>
        <p:spPr bwMode="auto">
          <a:xfrm rot="276210">
            <a:off x="6230541" y="1318788"/>
            <a:ext cx="2570162" cy="2036762"/>
          </a:xfrm>
          <a:prstGeom prst="rect">
            <a:avLst/>
          </a:prstGeom>
          <a:noFill/>
          <a:ln w="76200">
            <a:solidFill>
              <a:srgbClr val="FFFFFF"/>
            </a:solid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11/30/2015</a:t>
            </a:r>
          </a:p>
        </p:txBody>
      </p:sp>
      <p:sp>
        <p:nvSpPr>
          <p:cNvPr id="3" name="Slide Number Placeholder 2"/>
          <p:cNvSpPr>
            <a:spLocks noGrp="1"/>
          </p:cNvSpPr>
          <p:nvPr>
            <p:ph type="sldNum" sz="quarter" idx="12"/>
          </p:nvPr>
        </p:nvSpPr>
        <p:spPr/>
        <p:txBody>
          <a:bodyPr/>
          <a:lstStyle/>
          <a:p>
            <a:fld id="{29CB78FB-1415-9B4D-996E-11F146E2B0ED}" type="slidenum">
              <a:rPr lang="en-US" smtClean="0"/>
              <a:t>7</a:t>
            </a:fld>
            <a:endParaRPr lang="en-US"/>
          </a:p>
        </p:txBody>
      </p:sp>
    </p:spTree>
    <p:extLst>
      <p:ext uri="{BB962C8B-B14F-4D97-AF65-F5344CB8AC3E}">
        <p14:creationId xmlns:p14="http://schemas.microsoft.com/office/powerpoint/2010/main" val="4085368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Summary</a:t>
            </a:r>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70</a:t>
            </a:fld>
            <a:endParaRPr lang="en-US"/>
          </a:p>
        </p:txBody>
      </p:sp>
    </p:spTree>
    <p:extLst>
      <p:ext uri="{BB962C8B-B14F-4D97-AF65-F5344CB8AC3E}">
        <p14:creationId xmlns:p14="http://schemas.microsoft.com/office/powerpoint/2010/main" val="1726814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a:t>Lessons / Insights</a:t>
            </a:r>
          </a:p>
        </p:txBody>
      </p:sp>
      <p:sp>
        <p:nvSpPr>
          <p:cNvPr id="3" name="Content Placeholder 2"/>
          <p:cNvSpPr>
            <a:spLocks noGrp="1"/>
          </p:cNvSpPr>
          <p:nvPr>
            <p:ph idx="1"/>
          </p:nvPr>
        </p:nvSpPr>
        <p:spPr>
          <a:xfrm>
            <a:off x="55266" y="718184"/>
            <a:ext cx="9144000" cy="6139815"/>
          </a:xfrm>
        </p:spPr>
        <p:txBody>
          <a:bodyPr>
            <a:normAutofit/>
          </a:bodyPr>
          <a:lstStyle/>
          <a:p>
            <a:r>
              <a:rPr lang="en-US" sz="2800" dirty="0"/>
              <a:t>Data Science is a very healthy area</a:t>
            </a:r>
          </a:p>
          <a:p>
            <a:r>
              <a:rPr lang="en-US" sz="2800" dirty="0"/>
              <a:t>At IU, I expect to grow in interest although set up as a program has strange side effects</a:t>
            </a:r>
          </a:p>
          <a:p>
            <a:r>
              <a:rPr lang="en-US" sz="2800" dirty="0"/>
              <a:t>Not clear if Online education is taking off but may be distorted by US Company hiring practices</a:t>
            </a:r>
          </a:p>
          <a:p>
            <a:r>
              <a:rPr lang="en-US" sz="2800" dirty="0"/>
              <a:t>I teach all my classes – residential or online -- with online lectures</a:t>
            </a:r>
          </a:p>
          <a:p>
            <a:r>
              <a:rPr lang="en-US" sz="2800" dirty="0"/>
              <a:t>All of this straightforward but hard work</a:t>
            </a:r>
          </a:p>
          <a:p>
            <a:r>
              <a:rPr lang="en-US" sz="2800" dirty="0"/>
              <a:t>Current open source and proprietary MOOC software not very satisfactory; “easy” to </a:t>
            </a:r>
            <a:r>
              <a:rPr lang="en-US" sz="2800"/>
              <a:t>do better</a:t>
            </a:r>
            <a:endParaRPr lang="en-US" sz="2800" dirty="0"/>
          </a:p>
          <a:p>
            <a:r>
              <a:rPr lang="en-US" sz="2800" dirty="0"/>
              <a:t>No reason to differentiate MOOC and general LMS</a:t>
            </a:r>
          </a:p>
        </p:txBody>
      </p:sp>
      <p:sp>
        <p:nvSpPr>
          <p:cNvPr id="4" name="Date Placeholder 3"/>
          <p:cNvSpPr>
            <a:spLocks noGrp="1"/>
          </p:cNvSpPr>
          <p:nvPr>
            <p:ph type="dt" sz="half" idx="10"/>
          </p:nvPr>
        </p:nvSpPr>
        <p:spPr/>
        <p:txBody>
          <a:bodyPr/>
          <a:lstStyle/>
          <a:p>
            <a:r>
              <a:rPr lang="en-US"/>
              <a:t>11/30/2015</a:t>
            </a:r>
          </a:p>
        </p:txBody>
      </p:sp>
      <p:sp>
        <p:nvSpPr>
          <p:cNvPr id="5" name="Slide Number Placeholder 4"/>
          <p:cNvSpPr>
            <a:spLocks noGrp="1"/>
          </p:cNvSpPr>
          <p:nvPr>
            <p:ph type="sldNum" sz="quarter" idx="12"/>
          </p:nvPr>
        </p:nvSpPr>
        <p:spPr/>
        <p:txBody>
          <a:bodyPr/>
          <a:lstStyle/>
          <a:p>
            <a:fld id="{29CB78FB-1415-9B4D-996E-11F146E2B0ED}" type="slidenum">
              <a:rPr lang="en-US" smtClean="0"/>
              <a:t>71</a:t>
            </a:fld>
            <a:endParaRPr lang="en-US"/>
          </a:p>
        </p:txBody>
      </p:sp>
    </p:spTree>
    <p:extLst>
      <p:ext uri="{BB962C8B-B14F-4D97-AF65-F5344CB8AC3E}">
        <p14:creationId xmlns:p14="http://schemas.microsoft.com/office/powerpoint/2010/main" val="1863997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Details of Masters Degree</a:t>
            </a:r>
            <a:br>
              <a:rPr lang="en-US" sz="3600" dirty="0"/>
            </a:br>
            <a:r>
              <a:rPr lang="en-US" sz="3600" dirty="0"/>
              <a:t>Computational and Analytic Data Science track</a:t>
            </a:r>
          </a:p>
        </p:txBody>
      </p:sp>
      <p:sp>
        <p:nvSpPr>
          <p:cNvPr id="5" name="Subtitle 4"/>
          <p:cNvSpPr>
            <a:spLocks noGrp="1"/>
          </p:cNvSpPr>
          <p:nvPr>
            <p:ph type="subTitle" idx="1"/>
          </p:nvPr>
        </p:nvSpPr>
        <p:spPr/>
        <p:txBody>
          <a:bodyPr/>
          <a:lstStyle/>
          <a:p>
            <a:endParaRPr lang="en-US"/>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72</a:t>
            </a:fld>
            <a:endParaRPr lang="en-US"/>
          </a:p>
        </p:txBody>
      </p:sp>
    </p:spTree>
    <p:extLst>
      <p:ext uri="{BB962C8B-B14F-4D97-AF65-F5344CB8AC3E}">
        <p14:creationId xmlns:p14="http://schemas.microsoft.com/office/powerpoint/2010/main" val="31450994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9" y="17124"/>
            <a:ext cx="9144000" cy="529724"/>
          </a:xfrm>
        </p:spPr>
        <p:txBody>
          <a:bodyPr/>
          <a:lstStyle/>
          <a:p>
            <a:pPr algn="ctr"/>
            <a:r>
              <a:rPr lang="en-US" sz="2800" dirty="0"/>
              <a:t>Computational and Analytic Data Science track</a:t>
            </a:r>
          </a:p>
        </p:txBody>
      </p:sp>
      <p:sp>
        <p:nvSpPr>
          <p:cNvPr id="3" name="Content Placeholder 2"/>
          <p:cNvSpPr>
            <a:spLocks noGrp="1"/>
          </p:cNvSpPr>
          <p:nvPr>
            <p:ph idx="1"/>
          </p:nvPr>
        </p:nvSpPr>
        <p:spPr>
          <a:xfrm>
            <a:off x="0" y="444902"/>
            <a:ext cx="9144000" cy="5638800"/>
          </a:xfrm>
        </p:spPr>
        <p:txBody>
          <a:bodyPr/>
          <a:lstStyle/>
          <a:p>
            <a:r>
              <a:rPr lang="en-US" sz="2200" b="1" dirty="0"/>
              <a:t>Category 1: Core Courses</a:t>
            </a:r>
          </a:p>
          <a:p>
            <a:r>
              <a:rPr lang="en-US" sz="2200" dirty="0"/>
              <a:t>CSCI B503 Analysis of Algorithms</a:t>
            </a:r>
          </a:p>
          <a:p>
            <a:r>
              <a:rPr lang="en-US" sz="2200" dirty="0"/>
              <a:t>CSCI B555 Machine Learning OR INFO I590 Applied Machine Learning </a:t>
            </a:r>
          </a:p>
          <a:p>
            <a:r>
              <a:rPr lang="en-US" sz="2200" dirty="0"/>
              <a:t>CSCI B561 Advanced Database Concepts</a:t>
            </a:r>
          </a:p>
          <a:p>
            <a:r>
              <a:rPr lang="en-US" sz="2200" dirty="0"/>
              <a:t>STAT S520 Introduction to Statistics OR (New Course) Probabilistic Reasoning</a:t>
            </a:r>
          </a:p>
          <a:p>
            <a:r>
              <a:rPr lang="en-US" sz="2200" b="1" dirty="0"/>
              <a:t>Category 2: Data Systems</a:t>
            </a:r>
          </a:p>
          <a:p>
            <a:r>
              <a:rPr lang="en-US" sz="2200" dirty="0"/>
              <a:t>CSCI B534 Distributed Systems CSCI B561 Advanced Database Concepts, CSCI B662 Database Systems &amp; Internal Design</a:t>
            </a:r>
          </a:p>
          <a:p>
            <a:r>
              <a:rPr lang="en-US" sz="2200" dirty="0"/>
              <a:t>CSCI B649 Cloud Computing CSCI B649 Advanced Topics in Privacy</a:t>
            </a:r>
          </a:p>
          <a:p>
            <a:r>
              <a:rPr lang="en-US" sz="2200" dirty="0"/>
              <a:t>CSCI P538 Computer Networks</a:t>
            </a:r>
          </a:p>
          <a:p>
            <a:r>
              <a:rPr lang="en-US" sz="2200" dirty="0"/>
              <a:t>INFO I533 Systems &amp; Protocol Security &amp; Information Assurance </a:t>
            </a:r>
          </a:p>
          <a:p>
            <a:r>
              <a:rPr lang="en-US" sz="2200" dirty="0"/>
              <a:t>ILS Z534: Information Retrieval: Theory and Practice</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73</a:t>
            </a:fld>
            <a:endParaRPr lang="en-US"/>
          </a:p>
        </p:txBody>
      </p:sp>
    </p:spTree>
    <p:extLst>
      <p:ext uri="{BB962C8B-B14F-4D97-AF65-F5344CB8AC3E}">
        <p14:creationId xmlns:p14="http://schemas.microsoft.com/office/powerpoint/2010/main" val="3610735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9" y="17124"/>
            <a:ext cx="9144000" cy="715962"/>
          </a:xfrm>
        </p:spPr>
        <p:txBody>
          <a:bodyPr/>
          <a:lstStyle/>
          <a:p>
            <a:pPr algn="ctr"/>
            <a:r>
              <a:rPr lang="en-US" sz="2800" dirty="0"/>
              <a:t>Computational and Analytic Data Science track</a:t>
            </a:r>
          </a:p>
        </p:txBody>
      </p:sp>
      <p:sp>
        <p:nvSpPr>
          <p:cNvPr id="3" name="Content Placeholder 2"/>
          <p:cNvSpPr>
            <a:spLocks noGrp="1"/>
          </p:cNvSpPr>
          <p:nvPr>
            <p:ph idx="1"/>
          </p:nvPr>
        </p:nvSpPr>
        <p:spPr>
          <a:xfrm>
            <a:off x="-5137" y="533400"/>
            <a:ext cx="9144000" cy="5638800"/>
          </a:xfrm>
        </p:spPr>
        <p:txBody>
          <a:bodyPr/>
          <a:lstStyle/>
          <a:p>
            <a:r>
              <a:rPr lang="en-US" sz="1500" b="1" dirty="0"/>
              <a:t>Category 3: Data Analysis</a:t>
            </a:r>
          </a:p>
          <a:p>
            <a:r>
              <a:rPr lang="en-US" sz="1500" dirty="0"/>
              <a:t>CSCI B565 Data Mining</a:t>
            </a:r>
          </a:p>
          <a:p>
            <a:r>
              <a:rPr lang="en-US" sz="1500" dirty="0"/>
              <a:t>CSCI B555 Machine Learning</a:t>
            </a:r>
          </a:p>
          <a:p>
            <a:r>
              <a:rPr lang="en-US" sz="1500" dirty="0"/>
              <a:t>INFO I590 Applied Machine Learning</a:t>
            </a:r>
          </a:p>
          <a:p>
            <a:r>
              <a:rPr lang="en-US" sz="1500" dirty="0"/>
              <a:t>INFO I590 Complex Networks and Their Applications</a:t>
            </a:r>
          </a:p>
          <a:p>
            <a:r>
              <a:rPr lang="en-US" sz="1500" dirty="0"/>
              <a:t>STAT S520 Introduction to Statistics </a:t>
            </a:r>
          </a:p>
          <a:p>
            <a:r>
              <a:rPr lang="en-US" sz="1500" dirty="0"/>
              <a:t>(New Course) Probabilistic Reasoning </a:t>
            </a:r>
          </a:p>
          <a:p>
            <a:r>
              <a:rPr lang="en-US" sz="1500" dirty="0"/>
              <a:t>(New Course CSCI) Algorithms for Big Data</a:t>
            </a:r>
          </a:p>
          <a:p>
            <a:r>
              <a:rPr lang="en-US" sz="1500" b="1" dirty="0"/>
              <a:t>Category 4: Elective Courses</a:t>
            </a:r>
          </a:p>
          <a:p>
            <a:r>
              <a:rPr lang="en-US" sz="1500" dirty="0"/>
              <a:t>CSCI B551 Elements of Artificial Intelligence </a:t>
            </a:r>
          </a:p>
          <a:p>
            <a:r>
              <a:rPr lang="en-US" sz="1500" dirty="0"/>
              <a:t>CSCI B553 Probabilistic Approaches to Artificial Intelligence</a:t>
            </a:r>
          </a:p>
          <a:p>
            <a:r>
              <a:rPr lang="en-US" sz="1500" dirty="0"/>
              <a:t>CSCI B659 Information Theory and Inference</a:t>
            </a:r>
          </a:p>
          <a:p>
            <a:r>
              <a:rPr lang="en-US" sz="1500" dirty="0"/>
              <a:t>CSCI B661 Database Theory and Systems Design</a:t>
            </a:r>
          </a:p>
          <a:p>
            <a:r>
              <a:rPr lang="en-US" sz="1500" dirty="0"/>
              <a:t>INFO I519 Introduction to Bioinformatics</a:t>
            </a:r>
          </a:p>
          <a:p>
            <a:r>
              <a:rPr lang="en-US" sz="1500" dirty="0"/>
              <a:t>INFO I520 Security For Networked Systems</a:t>
            </a:r>
          </a:p>
          <a:p>
            <a:r>
              <a:rPr lang="en-US" sz="1500" dirty="0"/>
              <a:t>INFO I529 Machine Learning in Bioinformatics</a:t>
            </a:r>
          </a:p>
          <a:p>
            <a:r>
              <a:rPr lang="en-US" sz="1500" dirty="0"/>
              <a:t>INFO I590 Relational Probabilistic Models </a:t>
            </a:r>
          </a:p>
          <a:p>
            <a:r>
              <a:rPr lang="en-US" sz="1500" dirty="0"/>
              <a:t>ILS Z637 - Information Visualization </a:t>
            </a:r>
          </a:p>
          <a:p>
            <a:r>
              <a:rPr lang="en-US" sz="1500" dirty="0"/>
              <a:t>Every course in 500/600 SOIC related to data that is not in the list </a:t>
            </a:r>
          </a:p>
          <a:p>
            <a:r>
              <a:rPr lang="en-US" sz="1500" dirty="0"/>
              <a:t>All courses from STAT that are 600 and above</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74</a:t>
            </a:fld>
            <a:endParaRPr lang="en-US"/>
          </a:p>
        </p:txBody>
      </p:sp>
    </p:spTree>
    <p:extLst>
      <p:ext uri="{BB962C8B-B14F-4D97-AF65-F5344CB8AC3E}">
        <p14:creationId xmlns:p14="http://schemas.microsoft.com/office/powerpoint/2010/main" val="2884010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Details of Masters Degree</a:t>
            </a:r>
            <a:br>
              <a:rPr lang="en-US" sz="3600" dirty="0"/>
            </a:br>
            <a:r>
              <a:rPr lang="en-US" sz="3600" dirty="0"/>
              <a:t>General Track</a:t>
            </a:r>
          </a:p>
        </p:txBody>
      </p:sp>
      <p:sp>
        <p:nvSpPr>
          <p:cNvPr id="5" name="Subtitle 4"/>
          <p:cNvSpPr>
            <a:spLocks noGrp="1"/>
          </p:cNvSpPr>
          <p:nvPr>
            <p:ph type="subTitle" idx="1"/>
          </p:nvPr>
        </p:nvSpPr>
        <p:spPr/>
        <p:txBody>
          <a:bodyPr/>
          <a:lstStyle/>
          <a:p>
            <a:endParaRPr lang="en-US"/>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75</a:t>
            </a:fld>
            <a:endParaRPr lang="en-US"/>
          </a:p>
        </p:txBody>
      </p:sp>
    </p:spTree>
    <p:extLst>
      <p:ext uri="{BB962C8B-B14F-4D97-AF65-F5344CB8AC3E}">
        <p14:creationId xmlns:p14="http://schemas.microsoft.com/office/powerpoint/2010/main" val="15947854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a:t>General Track: Areas I and II</a:t>
            </a:r>
          </a:p>
        </p:txBody>
      </p:sp>
      <p:sp>
        <p:nvSpPr>
          <p:cNvPr id="3" name="Content Placeholder 2"/>
          <p:cNvSpPr>
            <a:spLocks noGrp="1"/>
          </p:cNvSpPr>
          <p:nvPr>
            <p:ph idx="1"/>
          </p:nvPr>
        </p:nvSpPr>
        <p:spPr>
          <a:xfrm>
            <a:off x="4280" y="876068"/>
            <a:ext cx="9063519" cy="5301395"/>
          </a:xfrm>
        </p:spPr>
        <p:txBody>
          <a:bodyPr/>
          <a:lstStyle/>
          <a:p>
            <a:r>
              <a:rPr lang="en-US" sz="2400" b="1" dirty="0"/>
              <a:t>I. Data analysis and statistics: </a:t>
            </a:r>
            <a:r>
              <a:rPr lang="en-US" sz="2400" dirty="0"/>
              <a:t>gives students skills to develop and extend algorithms, statistical approaches, and visualization techniques for their explorations of large scale data. Topics include data mining, information retrieval, statistics, machine learning, and data visualization and will be examined from the perspective of “big data,” using examples from the application focus areas described in Section IV. </a:t>
            </a:r>
          </a:p>
          <a:p>
            <a:r>
              <a:rPr lang="en-US" sz="2400" b="1" dirty="0"/>
              <a:t>II. Data lifecycle:  </a:t>
            </a:r>
            <a:r>
              <a:rPr lang="en-US" sz="2400" dirty="0"/>
              <a:t>gives students an understanding of the data lifecycle, from digital birth to long-term preservation. Topics include data curation, data stewardship, issues related to retention and reproducibility, the role of the library and data archives in digital data preservation and scholarly communication and publication, and the organizational, policy, and social impacts of big data.</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76</a:t>
            </a:fld>
            <a:endParaRPr lang="en-US"/>
          </a:p>
        </p:txBody>
      </p:sp>
    </p:spTree>
    <p:extLst>
      <p:ext uri="{BB962C8B-B14F-4D97-AF65-F5344CB8AC3E}">
        <p14:creationId xmlns:p14="http://schemas.microsoft.com/office/powerpoint/2010/main" val="31384930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69"/>
            <a:ext cx="8229600" cy="715962"/>
          </a:xfrm>
        </p:spPr>
        <p:txBody>
          <a:bodyPr/>
          <a:lstStyle/>
          <a:p>
            <a:r>
              <a:rPr lang="en-US" dirty="0"/>
              <a:t>General Track: Areas III and IV</a:t>
            </a:r>
          </a:p>
        </p:txBody>
      </p:sp>
      <p:sp>
        <p:nvSpPr>
          <p:cNvPr id="3" name="Content Placeholder 2"/>
          <p:cNvSpPr>
            <a:spLocks noGrp="1"/>
          </p:cNvSpPr>
          <p:nvPr>
            <p:ph idx="1"/>
          </p:nvPr>
        </p:nvSpPr>
        <p:spPr>
          <a:xfrm>
            <a:off x="0" y="514618"/>
            <a:ext cx="9063519" cy="5845407"/>
          </a:xfrm>
        </p:spPr>
        <p:txBody>
          <a:bodyPr/>
          <a:lstStyle/>
          <a:p>
            <a:r>
              <a:rPr lang="en-US" sz="2100" b="1" dirty="0"/>
              <a:t>III. Data management and infrastructure: </a:t>
            </a:r>
            <a:r>
              <a:rPr lang="en-US" sz="2100" dirty="0"/>
              <a:t>gives students skills to manage and support big data projects. Data have to be described, discovered, and actionable. In data science, issues of scale come to the fore, raising challenges of storage and large-scale computation. Topics in data management include semantics, metadata, cyberinfrastructure and cloud computing, databases and document stores, and security and privacy and are relevant to both data science and “big data” data science. </a:t>
            </a:r>
          </a:p>
          <a:p>
            <a:r>
              <a:rPr lang="en-US" sz="2100" b="1" dirty="0"/>
              <a:t>IV. Big data application domains: </a:t>
            </a:r>
            <a:r>
              <a:rPr lang="en-US" sz="2100" dirty="0"/>
              <a:t>gives students experience with data analysis and decision making and is designed to equip them with the ability to derive insights from vast quantities and varieties of data. The teaching of data science, particularly its analytic aspects, is most effective when an application area is used as a focus of study. The degree will allow students to specialize in one or more application areas which include, but are not limited to Business analytics, Science informatics, Web science, Social data informatics, Health and Biomedical informatics.</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77</a:t>
            </a:fld>
            <a:endParaRPr lang="en-US"/>
          </a:p>
        </p:txBody>
      </p:sp>
    </p:spTree>
    <p:extLst>
      <p:ext uri="{BB962C8B-B14F-4D97-AF65-F5344CB8AC3E}">
        <p14:creationId xmlns:p14="http://schemas.microsoft.com/office/powerpoint/2010/main" val="2688642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I. Data Analysis and Statistics</a:t>
            </a:r>
          </a:p>
        </p:txBody>
      </p:sp>
      <p:sp>
        <p:nvSpPr>
          <p:cNvPr id="3" name="Content Placeholder 2"/>
          <p:cNvSpPr>
            <a:spLocks noGrp="1"/>
          </p:cNvSpPr>
          <p:nvPr>
            <p:ph idx="1"/>
          </p:nvPr>
        </p:nvSpPr>
        <p:spPr>
          <a:xfrm>
            <a:off x="8133" y="609600"/>
            <a:ext cx="9127733" cy="4525963"/>
          </a:xfrm>
        </p:spPr>
        <p:txBody>
          <a:bodyPr/>
          <a:lstStyle/>
          <a:p>
            <a:r>
              <a:rPr lang="en-US" sz="1500" dirty="0"/>
              <a:t>CSCI B503 Analysis of Algorithms </a:t>
            </a:r>
          </a:p>
          <a:p>
            <a:r>
              <a:rPr lang="en-US" sz="1500" dirty="0"/>
              <a:t>CSCI B553 Probabilistic Approaches to Artificial Intelligence</a:t>
            </a:r>
          </a:p>
          <a:p>
            <a:r>
              <a:rPr lang="en-US" sz="1500" dirty="0"/>
              <a:t>CSCI B652: Computer Models of Symbolic Learning</a:t>
            </a:r>
          </a:p>
          <a:p>
            <a:r>
              <a:rPr lang="en-US" sz="1500" dirty="0"/>
              <a:t>CSCI B659 Information Theory and Inference</a:t>
            </a:r>
          </a:p>
          <a:p>
            <a:r>
              <a:rPr lang="en-US" sz="1500" dirty="0"/>
              <a:t>CSCI B551: Elements of Artificial Intelligence</a:t>
            </a:r>
          </a:p>
          <a:p>
            <a:r>
              <a:rPr lang="en-US" sz="1500" dirty="0"/>
              <a:t>CSCI B555: Machine Learning</a:t>
            </a:r>
          </a:p>
          <a:p>
            <a:r>
              <a:rPr lang="en-US" sz="1500" dirty="0"/>
              <a:t>CSCI B565: Data Mining</a:t>
            </a:r>
          </a:p>
          <a:p>
            <a:r>
              <a:rPr lang="en-US" sz="1500" dirty="0"/>
              <a:t>INFO I573: Programming for Science Informatics</a:t>
            </a:r>
          </a:p>
          <a:p>
            <a:r>
              <a:rPr lang="en-US" sz="1500" dirty="0"/>
              <a:t>INFO I590 Visual Analytics</a:t>
            </a:r>
          </a:p>
          <a:p>
            <a:r>
              <a:rPr lang="en-US" sz="1500" dirty="0"/>
              <a:t>INFO I590 Relational Probabilistic Models</a:t>
            </a:r>
          </a:p>
          <a:p>
            <a:r>
              <a:rPr lang="en-US" sz="1500" dirty="0"/>
              <a:t>INFO I590 Applied Machine Learning</a:t>
            </a:r>
          </a:p>
          <a:p>
            <a:r>
              <a:rPr lang="en-US" sz="1500" dirty="0"/>
              <a:t>ILS Z534: Information Retrieval: Theory and Practice</a:t>
            </a:r>
          </a:p>
          <a:p>
            <a:r>
              <a:rPr lang="en-US" sz="1500" dirty="0"/>
              <a:t>ILS Z604: Topics in Library and Information Science: Big Data Analysis for Web and Text</a:t>
            </a:r>
          </a:p>
          <a:p>
            <a:r>
              <a:rPr lang="en-US" sz="1500" dirty="0"/>
              <a:t>ILS Z637: Information Visualization </a:t>
            </a:r>
          </a:p>
          <a:p>
            <a:r>
              <a:rPr lang="en-US" sz="1500" dirty="0"/>
              <a:t>STAT S520 Intro to Statistics</a:t>
            </a:r>
          </a:p>
          <a:p>
            <a:r>
              <a:rPr lang="en-US" sz="1500" dirty="0"/>
              <a:t>STAT S670: Exploratory Data Analysis</a:t>
            </a:r>
          </a:p>
          <a:p>
            <a:r>
              <a:rPr lang="en-US" sz="1500" dirty="0"/>
              <a:t>STAT S675: Statistical Learning &amp; High-Dimensional Data Analysis</a:t>
            </a:r>
          </a:p>
          <a:p>
            <a:r>
              <a:rPr lang="en-US" sz="1500" dirty="0"/>
              <a:t>(New Course CSCI) Algorithms for Big Data</a:t>
            </a:r>
          </a:p>
          <a:p>
            <a:r>
              <a:rPr lang="en-US" sz="1500" dirty="0"/>
              <a:t>(New Course CSCI) Probabilistic Reasoning</a:t>
            </a:r>
          </a:p>
          <a:p>
            <a:r>
              <a:rPr lang="en-US" sz="1500" dirty="0"/>
              <a:t>All courses from STAT that are 600 and above</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78</a:t>
            </a:fld>
            <a:endParaRPr lang="en-US"/>
          </a:p>
        </p:txBody>
      </p:sp>
    </p:spTree>
    <p:extLst>
      <p:ext uri="{BB962C8B-B14F-4D97-AF65-F5344CB8AC3E}">
        <p14:creationId xmlns:p14="http://schemas.microsoft.com/office/powerpoint/2010/main" val="40809532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II. Data Lifecycle</a:t>
            </a:r>
          </a:p>
        </p:txBody>
      </p:sp>
      <p:sp>
        <p:nvSpPr>
          <p:cNvPr id="3" name="Content Placeholder 2"/>
          <p:cNvSpPr>
            <a:spLocks noGrp="1"/>
          </p:cNvSpPr>
          <p:nvPr>
            <p:ph idx="1"/>
          </p:nvPr>
        </p:nvSpPr>
        <p:spPr>
          <a:xfrm>
            <a:off x="0" y="1143000"/>
            <a:ext cx="9144000" cy="4525963"/>
          </a:xfrm>
        </p:spPr>
        <p:txBody>
          <a:bodyPr/>
          <a:lstStyle/>
          <a:p>
            <a:r>
              <a:rPr lang="en-US" sz="2400" dirty="0"/>
              <a:t>INFO I590: Data Provenance </a:t>
            </a:r>
          </a:p>
          <a:p>
            <a:r>
              <a:rPr lang="en-US" sz="2400" dirty="0"/>
              <a:t>INFO I590 Complex Systems</a:t>
            </a:r>
          </a:p>
          <a:p>
            <a:r>
              <a:rPr lang="en-US" sz="2400" dirty="0"/>
              <a:t>ILS Z604 Scholarly Communication</a:t>
            </a:r>
          </a:p>
          <a:p>
            <a:r>
              <a:rPr lang="en-US" sz="2400" dirty="0"/>
              <a:t>ILS Z636: Semantic Web </a:t>
            </a:r>
          </a:p>
          <a:p>
            <a:r>
              <a:rPr lang="en-US" sz="2400" dirty="0"/>
              <a:t>ILS Z652: Digital Libraries</a:t>
            </a:r>
          </a:p>
          <a:p>
            <a:r>
              <a:rPr lang="en-US" sz="2400" dirty="0"/>
              <a:t>ILS Z604: Data Curation</a:t>
            </a:r>
          </a:p>
          <a:p>
            <a:r>
              <a:rPr lang="en-US" sz="2400" dirty="0"/>
              <a:t>(New Course INFO): Social and Organizational Informatics of Big Data</a:t>
            </a:r>
          </a:p>
          <a:p>
            <a:r>
              <a:rPr lang="en-US" sz="2400" dirty="0"/>
              <a:t>(New Course ILS: Project Management for Data Science</a:t>
            </a:r>
          </a:p>
          <a:p>
            <a:r>
              <a:rPr lang="en-US" sz="2400" dirty="0"/>
              <a:t>(New Course ILS): Big Data Policy</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79</a:t>
            </a:fld>
            <a:endParaRPr lang="en-US"/>
          </a:p>
        </p:txBody>
      </p:sp>
    </p:spTree>
    <p:extLst>
      <p:ext uri="{BB962C8B-B14F-4D97-AF65-F5344CB8AC3E}">
        <p14:creationId xmlns:p14="http://schemas.microsoft.com/office/powerpoint/2010/main" val="197460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a:t>Data Science</a:t>
            </a:r>
          </a:p>
        </p:txBody>
      </p:sp>
      <p:sp>
        <p:nvSpPr>
          <p:cNvPr id="2" name="Subtitle 1"/>
          <p:cNvSpPr>
            <a:spLocks noGrp="1"/>
          </p:cNvSpPr>
          <p:nvPr>
            <p:ph type="subTitle" idx="1"/>
          </p:nvPr>
        </p:nvSpPr>
        <p:spPr>
          <a:xfrm>
            <a:off x="685800" y="3886200"/>
            <a:ext cx="7772400" cy="1752600"/>
          </a:xfrm>
        </p:spPr>
        <p:txBody>
          <a:bodyPr>
            <a:normAutofit/>
          </a:bodyPr>
          <a:lstStyle/>
          <a:p>
            <a:endParaRPr lang="en-US" dirty="0">
              <a:solidFill>
                <a:schemeClr val="tx1"/>
              </a:solidFill>
            </a:endParaRP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8</a:t>
            </a:fld>
            <a:endParaRPr lang="en-US"/>
          </a:p>
        </p:txBody>
      </p:sp>
    </p:spTree>
    <p:extLst>
      <p:ext uri="{BB962C8B-B14F-4D97-AF65-F5344CB8AC3E}">
        <p14:creationId xmlns:p14="http://schemas.microsoft.com/office/powerpoint/2010/main" val="37272160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4409" cy="563562"/>
          </a:xfrm>
        </p:spPr>
        <p:txBody>
          <a:bodyPr/>
          <a:lstStyle/>
          <a:p>
            <a:r>
              <a:rPr lang="en-US" sz="3600" dirty="0"/>
              <a:t>III. Data Management and Infrastructure</a:t>
            </a:r>
          </a:p>
        </p:txBody>
      </p:sp>
      <p:sp>
        <p:nvSpPr>
          <p:cNvPr id="3" name="Content Placeholder 2"/>
          <p:cNvSpPr>
            <a:spLocks noGrp="1"/>
          </p:cNvSpPr>
          <p:nvPr>
            <p:ph idx="1"/>
          </p:nvPr>
        </p:nvSpPr>
        <p:spPr>
          <a:xfrm>
            <a:off x="0" y="563562"/>
            <a:ext cx="9034409" cy="4525963"/>
          </a:xfrm>
        </p:spPr>
        <p:txBody>
          <a:bodyPr/>
          <a:lstStyle/>
          <a:p>
            <a:r>
              <a:rPr lang="en-US" sz="1600" dirty="0"/>
              <a:t>CSCI B534: Distributed Systems</a:t>
            </a:r>
          </a:p>
          <a:p>
            <a:r>
              <a:rPr lang="en-US" sz="1600" dirty="0"/>
              <a:t>CSCI B552: Knowledge-Based Artificial Intelligence</a:t>
            </a:r>
          </a:p>
          <a:p>
            <a:r>
              <a:rPr lang="en-US" sz="1600" dirty="0"/>
              <a:t>CSCI B561: Advanced Database Concepts</a:t>
            </a:r>
          </a:p>
          <a:p>
            <a:r>
              <a:rPr lang="en-US" sz="1600" dirty="0"/>
              <a:t>CSCI B649: Cloud Computing (offered online)</a:t>
            </a:r>
          </a:p>
          <a:p>
            <a:r>
              <a:rPr lang="en-US" sz="1600" dirty="0"/>
              <a:t>CSCI B649 Advanced Topics in Privacy</a:t>
            </a:r>
          </a:p>
          <a:p>
            <a:r>
              <a:rPr lang="en-US" sz="1600" dirty="0"/>
              <a:t>CSCI B649: Topics in Systems: Cloud Computing for Data Intensive Sciences </a:t>
            </a:r>
          </a:p>
          <a:p>
            <a:r>
              <a:rPr lang="en-US" sz="1600" dirty="0"/>
              <a:t>CSCI B661: Database Theory and System Design</a:t>
            </a:r>
          </a:p>
          <a:p>
            <a:r>
              <a:rPr lang="en-US" sz="1600" dirty="0"/>
              <a:t>CSCI B662 Database Systems &amp; Internal Design</a:t>
            </a:r>
          </a:p>
          <a:p>
            <a:r>
              <a:rPr lang="en-US" sz="1600" dirty="0"/>
              <a:t>CSCI B669: Scientific Data Management and Preservation </a:t>
            </a:r>
          </a:p>
          <a:p>
            <a:r>
              <a:rPr lang="en-US" sz="1600" dirty="0"/>
              <a:t>CSCI P536: Operating Systems</a:t>
            </a:r>
          </a:p>
          <a:p>
            <a:r>
              <a:rPr lang="en-US" sz="1600" dirty="0"/>
              <a:t>CSCI P538 Computer Networks</a:t>
            </a:r>
          </a:p>
          <a:p>
            <a:r>
              <a:rPr lang="en-US" sz="1600" dirty="0"/>
              <a:t>INFO I520 Security For Networked Systems</a:t>
            </a:r>
          </a:p>
          <a:p>
            <a:r>
              <a:rPr lang="en-US" sz="1600" dirty="0"/>
              <a:t>INFO I525: Organizational Informatics and Economics of Security</a:t>
            </a:r>
          </a:p>
          <a:p>
            <a:r>
              <a:rPr lang="en-US" sz="1600" dirty="0"/>
              <a:t>INFO I590 Complex Networks and their Applications</a:t>
            </a:r>
          </a:p>
          <a:p>
            <a:r>
              <a:rPr lang="en-US" sz="1600" dirty="0"/>
              <a:t>INFO I590: Topics in Informatics: Data Management for Big Data </a:t>
            </a:r>
          </a:p>
          <a:p>
            <a:r>
              <a:rPr lang="en-US" sz="1600" dirty="0"/>
              <a:t>INFO I590: Topics in Informatics: Big Data Open Source Software and Projects</a:t>
            </a:r>
          </a:p>
          <a:p>
            <a:r>
              <a:rPr lang="en-US" sz="1600" dirty="0"/>
              <a:t>ILS S511: Database</a:t>
            </a:r>
          </a:p>
          <a:p>
            <a:r>
              <a:rPr lang="en-US" sz="1600" dirty="0"/>
              <a:t>Every course in 500/600 SOIC related to data that is not in the list</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80</a:t>
            </a:fld>
            <a:endParaRPr lang="en-US"/>
          </a:p>
        </p:txBody>
      </p:sp>
    </p:spTree>
    <p:extLst>
      <p:ext uri="{BB962C8B-B14F-4D97-AF65-F5344CB8AC3E}">
        <p14:creationId xmlns:p14="http://schemas.microsoft.com/office/powerpoint/2010/main" val="4047006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0"/>
            <a:ext cx="8229600" cy="649912"/>
          </a:xfrm>
        </p:spPr>
        <p:txBody>
          <a:bodyPr/>
          <a:lstStyle/>
          <a:p>
            <a:r>
              <a:rPr lang="en-US" dirty="0"/>
              <a:t>IV. Application areas</a:t>
            </a:r>
          </a:p>
        </p:txBody>
      </p:sp>
      <p:sp>
        <p:nvSpPr>
          <p:cNvPr id="3" name="Content Placeholder 2"/>
          <p:cNvSpPr>
            <a:spLocks noGrp="1"/>
          </p:cNvSpPr>
          <p:nvPr>
            <p:ph idx="1"/>
          </p:nvPr>
        </p:nvSpPr>
        <p:spPr>
          <a:xfrm>
            <a:off x="0" y="649912"/>
            <a:ext cx="9067800" cy="4525963"/>
          </a:xfrm>
        </p:spPr>
        <p:txBody>
          <a:bodyPr/>
          <a:lstStyle/>
          <a:p>
            <a:r>
              <a:rPr lang="en-US" dirty="0"/>
              <a:t>CSCI B656: Web mining</a:t>
            </a:r>
          </a:p>
          <a:p>
            <a:r>
              <a:rPr lang="en-US" dirty="0"/>
              <a:t>CSCI B679: Topics in Scientific Computing: High Performance Computing  </a:t>
            </a:r>
          </a:p>
          <a:p>
            <a:r>
              <a:rPr lang="en-US" dirty="0"/>
              <a:t>INFO I519 Introduction to Bioinformatics</a:t>
            </a:r>
          </a:p>
          <a:p>
            <a:r>
              <a:rPr lang="en-US" dirty="0"/>
              <a:t>INFO I529 Machine Learning in Bioinformatics</a:t>
            </a:r>
          </a:p>
          <a:p>
            <a:r>
              <a:rPr lang="en-US" dirty="0"/>
              <a:t>INFO I533 Systems &amp; Protocol Security &amp; Information Assurance</a:t>
            </a:r>
          </a:p>
          <a:p>
            <a:r>
              <a:rPr lang="en-US" dirty="0"/>
              <a:t>INFO I590: Topics in Informatics: Big Data Applications and Analytics</a:t>
            </a:r>
          </a:p>
          <a:p>
            <a:r>
              <a:rPr lang="en-US" dirty="0"/>
              <a:t>INFO I590: Topics in Informatics: Big Data in Drug Discovery, Health and Translational Medicine </a:t>
            </a:r>
          </a:p>
          <a:p>
            <a:r>
              <a:rPr lang="en-US" dirty="0"/>
              <a:t>ILS Z605: Internship in Data Science</a:t>
            </a:r>
          </a:p>
          <a:p>
            <a:r>
              <a:rPr lang="en-US" dirty="0"/>
              <a:t>Kelley School of Business: business analytics course(s)</a:t>
            </a:r>
          </a:p>
          <a:p>
            <a:r>
              <a:rPr lang="en-US" dirty="0"/>
              <a:t>Other courses from Indiana University e.g. Physics Data Analysis</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81</a:t>
            </a:fld>
            <a:endParaRPr lang="en-US"/>
          </a:p>
        </p:txBody>
      </p:sp>
    </p:spTree>
    <p:extLst>
      <p:ext uri="{BB962C8B-B14F-4D97-AF65-F5344CB8AC3E}">
        <p14:creationId xmlns:p14="http://schemas.microsoft.com/office/powerpoint/2010/main" val="1388725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Typical Paths through Degree</a:t>
            </a:r>
          </a:p>
        </p:txBody>
      </p:sp>
      <p:sp>
        <p:nvSpPr>
          <p:cNvPr id="5" name="Subtitle 4"/>
          <p:cNvSpPr>
            <a:spLocks noGrp="1"/>
          </p:cNvSpPr>
          <p:nvPr>
            <p:ph type="subTitle" idx="1"/>
          </p:nvPr>
        </p:nvSpPr>
        <p:spPr/>
        <p:txBody>
          <a:bodyPr/>
          <a:lstStyle/>
          <a:p>
            <a:endParaRPr lang="en-US"/>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82</a:t>
            </a:fld>
            <a:endParaRPr lang="en-US"/>
          </a:p>
        </p:txBody>
      </p:sp>
    </p:spTree>
    <p:extLst>
      <p:ext uri="{BB962C8B-B14F-4D97-AF65-F5344CB8AC3E}">
        <p14:creationId xmlns:p14="http://schemas.microsoft.com/office/powerpoint/2010/main" val="2714241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974"/>
            <a:ext cx="9144000" cy="792162"/>
          </a:xfrm>
        </p:spPr>
        <p:txBody>
          <a:bodyPr/>
          <a:lstStyle/>
          <a:p>
            <a:r>
              <a:rPr lang="en-US" dirty="0"/>
              <a:t>Technical Track of General DS Masters</a:t>
            </a:r>
          </a:p>
        </p:txBody>
      </p:sp>
      <p:sp>
        <p:nvSpPr>
          <p:cNvPr id="3" name="Content Placeholder 2"/>
          <p:cNvSpPr>
            <a:spLocks noGrp="1"/>
          </p:cNvSpPr>
          <p:nvPr>
            <p:ph idx="1"/>
          </p:nvPr>
        </p:nvSpPr>
        <p:spPr>
          <a:xfrm>
            <a:off x="0" y="507866"/>
            <a:ext cx="9144000" cy="5867400"/>
          </a:xfrm>
        </p:spPr>
        <p:txBody>
          <a:bodyPr/>
          <a:lstStyle/>
          <a:p>
            <a:r>
              <a:rPr lang="en-US" sz="2400" b="1" dirty="0"/>
              <a:t>Year 1 Semester 1:  </a:t>
            </a:r>
          </a:p>
          <a:p>
            <a:pPr lvl="1"/>
            <a:r>
              <a:rPr lang="en-US" sz="2000" dirty="0"/>
              <a:t>INFO 590: Topics in Informatics: Big Data Applications and Analytics </a:t>
            </a:r>
          </a:p>
          <a:p>
            <a:pPr lvl="1"/>
            <a:r>
              <a:rPr lang="en-US" sz="2000" dirty="0"/>
              <a:t>ILS Z604: Big Data Analytics for Web and Text</a:t>
            </a:r>
          </a:p>
          <a:p>
            <a:pPr lvl="1"/>
            <a:r>
              <a:rPr lang="en-US" sz="2000" dirty="0"/>
              <a:t>STAT S520: Intro to Statistics</a:t>
            </a:r>
          </a:p>
          <a:p>
            <a:r>
              <a:rPr lang="en-US" sz="2400" b="1" dirty="0"/>
              <a:t>Year 1: Semester 2:  </a:t>
            </a:r>
          </a:p>
          <a:p>
            <a:pPr lvl="1"/>
            <a:r>
              <a:rPr lang="en-US" sz="2000" dirty="0"/>
              <a:t>CSCI B661: Database Theory and System Design</a:t>
            </a:r>
          </a:p>
          <a:p>
            <a:pPr lvl="1"/>
            <a:r>
              <a:rPr lang="en-US" sz="2000" dirty="0"/>
              <a:t>ILS Z637: Information Visualization</a:t>
            </a:r>
          </a:p>
          <a:p>
            <a:pPr lvl="1"/>
            <a:r>
              <a:rPr lang="en-US" sz="2000" dirty="0"/>
              <a:t>STAT S670: Exploratory Data Analysis</a:t>
            </a:r>
          </a:p>
          <a:p>
            <a:r>
              <a:rPr lang="en-US" sz="2400" b="1" dirty="0"/>
              <a:t>Year 1: Summer:   </a:t>
            </a:r>
          </a:p>
          <a:p>
            <a:pPr lvl="1"/>
            <a:r>
              <a:rPr lang="en-US" sz="2000" dirty="0"/>
              <a:t>CSCI B679: Topics in Scientific Computing: High Performance Computing  </a:t>
            </a:r>
          </a:p>
          <a:p>
            <a:r>
              <a:rPr lang="en-US" sz="2400" b="1" dirty="0"/>
              <a:t>Year 2: Semester 3:  </a:t>
            </a:r>
          </a:p>
          <a:p>
            <a:pPr lvl="1"/>
            <a:r>
              <a:rPr lang="en-US" sz="2000" dirty="0"/>
              <a:t>CSCI B555: Machine Learning</a:t>
            </a:r>
          </a:p>
          <a:p>
            <a:pPr lvl="1"/>
            <a:r>
              <a:rPr lang="en-US" sz="2000" dirty="0"/>
              <a:t>STAT S670: Exploratory Data Analysis</a:t>
            </a:r>
          </a:p>
          <a:p>
            <a:pPr lvl="1"/>
            <a:r>
              <a:rPr lang="en-US" sz="2000" dirty="0"/>
              <a:t>CSCI B649: Cloud Computing </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83</a:t>
            </a:fld>
            <a:endParaRPr lang="en-US"/>
          </a:p>
        </p:txBody>
      </p:sp>
    </p:spTree>
    <p:extLst>
      <p:ext uri="{BB962C8B-B14F-4D97-AF65-F5344CB8AC3E}">
        <p14:creationId xmlns:p14="http://schemas.microsoft.com/office/powerpoint/2010/main" val="2555589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0" y="0"/>
            <a:ext cx="9144000" cy="629150"/>
          </a:xfrm>
        </p:spPr>
        <p:txBody>
          <a:bodyPr/>
          <a:lstStyle/>
          <a:p>
            <a:pPr algn="ctr"/>
            <a:r>
              <a:rPr lang="en-US" sz="2800" dirty="0"/>
              <a:t>Computational and Analytic Data Science track</a:t>
            </a:r>
          </a:p>
        </p:txBody>
      </p:sp>
      <p:sp>
        <p:nvSpPr>
          <p:cNvPr id="3" name="Content Placeholder 2"/>
          <p:cNvSpPr>
            <a:spLocks noGrp="1"/>
          </p:cNvSpPr>
          <p:nvPr>
            <p:ph idx="1"/>
          </p:nvPr>
        </p:nvSpPr>
        <p:spPr>
          <a:xfrm>
            <a:off x="76200" y="613592"/>
            <a:ext cx="8991600" cy="5913438"/>
          </a:xfrm>
        </p:spPr>
        <p:txBody>
          <a:bodyPr/>
          <a:lstStyle/>
          <a:p>
            <a:r>
              <a:rPr lang="en-US" sz="2400" dirty="0"/>
              <a:t>Year 1 Semester 1:  </a:t>
            </a:r>
          </a:p>
          <a:p>
            <a:pPr lvl="1"/>
            <a:r>
              <a:rPr lang="en-US" sz="2000" dirty="0"/>
              <a:t>B503 Analysis of Algorithms</a:t>
            </a:r>
          </a:p>
          <a:p>
            <a:pPr lvl="1"/>
            <a:r>
              <a:rPr lang="en-US" sz="2000" dirty="0"/>
              <a:t>B561 Advanced Database Concepts</a:t>
            </a:r>
          </a:p>
          <a:p>
            <a:pPr lvl="1"/>
            <a:r>
              <a:rPr lang="en-US" sz="2000" dirty="0"/>
              <a:t>S520 Introduction to Statistics </a:t>
            </a:r>
          </a:p>
          <a:p>
            <a:r>
              <a:rPr lang="en-US" sz="2400" dirty="0"/>
              <a:t>Year 1: Semester 2:  </a:t>
            </a:r>
          </a:p>
          <a:p>
            <a:pPr lvl="1"/>
            <a:r>
              <a:rPr lang="en-US" sz="2000" dirty="0"/>
              <a:t>B649 Cloud Computing</a:t>
            </a:r>
          </a:p>
          <a:p>
            <a:pPr lvl="1"/>
            <a:r>
              <a:rPr lang="en-US" sz="2000" dirty="0"/>
              <a:t>Z534: Information Retrieval: Theory and Practice</a:t>
            </a:r>
          </a:p>
          <a:p>
            <a:pPr lvl="1"/>
            <a:r>
              <a:rPr lang="en-US" sz="2000" dirty="0"/>
              <a:t>B555 Machine Learning</a:t>
            </a:r>
          </a:p>
          <a:p>
            <a:r>
              <a:rPr lang="en-US" sz="2400" dirty="0"/>
              <a:t>Year 1: Summer:   </a:t>
            </a:r>
          </a:p>
          <a:p>
            <a:pPr lvl="1"/>
            <a:r>
              <a:rPr lang="en-US" sz="2000" dirty="0"/>
              <a:t>ILS 605: Internship in Data Science</a:t>
            </a:r>
          </a:p>
          <a:p>
            <a:r>
              <a:rPr lang="en-US" sz="2400" dirty="0"/>
              <a:t>Year 2: Semester 3:  </a:t>
            </a:r>
          </a:p>
          <a:p>
            <a:pPr lvl="1"/>
            <a:r>
              <a:rPr lang="en-US" sz="2000" dirty="0"/>
              <a:t>B565 Data Mining</a:t>
            </a:r>
          </a:p>
          <a:p>
            <a:pPr lvl="1"/>
            <a:r>
              <a:rPr lang="en-US" sz="2000" dirty="0"/>
              <a:t>I520 Security For Networked Systems</a:t>
            </a:r>
          </a:p>
          <a:p>
            <a:pPr lvl="1"/>
            <a:r>
              <a:rPr lang="en-US" sz="2000" dirty="0"/>
              <a:t>Z637 - Information Visualization</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84</a:t>
            </a:fld>
            <a:endParaRPr lang="en-US"/>
          </a:p>
        </p:txBody>
      </p:sp>
    </p:spTree>
    <p:extLst>
      <p:ext uri="{BB962C8B-B14F-4D97-AF65-F5344CB8AC3E}">
        <p14:creationId xmlns:p14="http://schemas.microsoft.com/office/powerpoint/2010/main" val="755325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
            <a:ext cx="8229600" cy="612648"/>
          </a:xfrm>
        </p:spPr>
        <p:txBody>
          <a:bodyPr/>
          <a:lstStyle/>
          <a:p>
            <a:r>
              <a:rPr lang="en-US" dirty="0"/>
              <a:t>An Information-oriented Track</a:t>
            </a:r>
          </a:p>
        </p:txBody>
      </p:sp>
      <p:sp>
        <p:nvSpPr>
          <p:cNvPr id="3" name="Content Placeholder 2"/>
          <p:cNvSpPr>
            <a:spLocks noGrp="1"/>
          </p:cNvSpPr>
          <p:nvPr>
            <p:ph idx="1"/>
          </p:nvPr>
        </p:nvSpPr>
        <p:spPr>
          <a:xfrm>
            <a:off x="0" y="560832"/>
            <a:ext cx="9144000" cy="4525963"/>
          </a:xfrm>
        </p:spPr>
        <p:txBody>
          <a:bodyPr/>
          <a:lstStyle/>
          <a:p>
            <a:r>
              <a:rPr lang="en-US" sz="2400" b="1" dirty="0"/>
              <a:t>Year 1 Semester 1:  </a:t>
            </a:r>
          </a:p>
          <a:p>
            <a:pPr lvl="1"/>
            <a:r>
              <a:rPr lang="en-US" sz="2000" dirty="0"/>
              <a:t>INFO 590: Topics in Informatics: Big Data Applications and Analytics </a:t>
            </a:r>
          </a:p>
          <a:p>
            <a:pPr lvl="1"/>
            <a:r>
              <a:rPr lang="en-US" sz="2000" dirty="0"/>
              <a:t>ILS Z604 Big Data Analytics for Web and Text.</a:t>
            </a:r>
          </a:p>
          <a:p>
            <a:pPr lvl="1"/>
            <a:r>
              <a:rPr lang="en-US" sz="2000" dirty="0"/>
              <a:t>STAT S520 Intro to Statistics</a:t>
            </a:r>
          </a:p>
          <a:p>
            <a:r>
              <a:rPr lang="en-US" sz="2400" b="1" dirty="0"/>
              <a:t>Year 1: Semester 2:  </a:t>
            </a:r>
          </a:p>
          <a:p>
            <a:pPr lvl="1"/>
            <a:r>
              <a:rPr lang="en-US" sz="2000" dirty="0"/>
              <a:t>CSCI B661 Database Theory and System Design</a:t>
            </a:r>
          </a:p>
          <a:p>
            <a:pPr lvl="1"/>
            <a:r>
              <a:rPr lang="en-US" sz="2000" dirty="0"/>
              <a:t>ILS Z637: Information Visualization</a:t>
            </a:r>
          </a:p>
          <a:p>
            <a:pPr lvl="1"/>
            <a:r>
              <a:rPr lang="en-US" sz="2000" dirty="0"/>
              <a:t>ILS Z653: Semantic Web</a:t>
            </a:r>
          </a:p>
          <a:p>
            <a:r>
              <a:rPr lang="en-US" sz="2400" b="1" dirty="0"/>
              <a:t>Year 1: Summer:   </a:t>
            </a:r>
          </a:p>
          <a:p>
            <a:pPr lvl="1"/>
            <a:r>
              <a:rPr lang="en-US" sz="2000" dirty="0"/>
              <a:t>ILS 605: Internship in Data Science</a:t>
            </a:r>
          </a:p>
          <a:p>
            <a:r>
              <a:rPr lang="en-US" sz="2400" b="1" dirty="0"/>
              <a:t>Year 2: Semester 3:  </a:t>
            </a:r>
          </a:p>
          <a:p>
            <a:pPr lvl="1"/>
            <a:r>
              <a:rPr lang="en-US" sz="2000" dirty="0"/>
              <a:t>ILS Z604 Data Curation</a:t>
            </a:r>
          </a:p>
          <a:p>
            <a:pPr lvl="1"/>
            <a:r>
              <a:rPr lang="en-US" sz="2000" dirty="0"/>
              <a:t>ILS Z604 Scholarly Communication</a:t>
            </a:r>
          </a:p>
          <a:p>
            <a:pPr lvl="1"/>
            <a:r>
              <a:rPr lang="en-US" sz="2000" dirty="0"/>
              <a:t>INFO I590: Data Provenance</a:t>
            </a:r>
          </a:p>
        </p:txBody>
      </p:sp>
      <p:sp>
        <p:nvSpPr>
          <p:cNvPr id="6" name="Date Placeholder 5"/>
          <p:cNvSpPr>
            <a:spLocks noGrp="1"/>
          </p:cNvSpPr>
          <p:nvPr>
            <p:ph type="dt" sz="half" idx="10"/>
          </p:nvPr>
        </p:nvSpPr>
        <p:spPr/>
        <p:txBody>
          <a:bodyPr/>
          <a:lstStyle/>
          <a:p>
            <a:r>
              <a:rPr lang="en-US"/>
              <a:t>11/30/2015</a:t>
            </a:r>
          </a:p>
        </p:txBody>
      </p:sp>
      <p:sp>
        <p:nvSpPr>
          <p:cNvPr id="7" name="Slide Number Placeholder 6"/>
          <p:cNvSpPr>
            <a:spLocks noGrp="1"/>
          </p:cNvSpPr>
          <p:nvPr>
            <p:ph type="sldNum" sz="quarter" idx="12"/>
          </p:nvPr>
        </p:nvSpPr>
        <p:spPr/>
        <p:txBody>
          <a:bodyPr/>
          <a:lstStyle/>
          <a:p>
            <a:fld id="{29CB78FB-1415-9B4D-996E-11F146E2B0ED}" type="slidenum">
              <a:rPr lang="en-US" smtClean="0"/>
              <a:t>85</a:t>
            </a:fld>
            <a:endParaRPr lang="en-US"/>
          </a:p>
        </p:txBody>
      </p:sp>
    </p:spTree>
    <p:extLst>
      <p:ext uri="{BB962C8B-B14F-4D97-AF65-F5344CB8AC3E}">
        <p14:creationId xmlns:p14="http://schemas.microsoft.com/office/powerpoint/2010/main" val="21248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0"/>
            <a:ext cx="8382000" cy="808038"/>
          </a:xfrm>
        </p:spPr>
        <p:txBody>
          <a:bodyPr/>
          <a:lstStyle/>
          <a:p>
            <a:pPr algn="ctr"/>
            <a:r>
              <a:rPr lang="en-US" altLang="en-US" sz="4400" dirty="0"/>
              <a:t>SOIC Data Science Program</a:t>
            </a:r>
          </a:p>
        </p:txBody>
      </p:sp>
      <p:sp>
        <p:nvSpPr>
          <p:cNvPr id="6147" name="Content Placeholder 2"/>
          <p:cNvSpPr>
            <a:spLocks noGrp="1"/>
          </p:cNvSpPr>
          <p:nvPr>
            <p:ph idx="1"/>
          </p:nvPr>
        </p:nvSpPr>
        <p:spPr>
          <a:xfrm>
            <a:off x="0" y="808038"/>
            <a:ext cx="9067800" cy="1406525"/>
          </a:xfrm>
        </p:spPr>
        <p:txBody>
          <a:bodyPr/>
          <a:lstStyle/>
          <a:p>
            <a:r>
              <a:rPr lang="en-US" altLang="en-US" b="1" dirty="0"/>
              <a:t>Cross Disciplinary Faculty </a:t>
            </a:r>
            <a:r>
              <a:rPr lang="en-US" altLang="en-US" dirty="0"/>
              <a:t>– 31 in School of Informatics and Computing, a few in statistics and expanding across campus</a:t>
            </a:r>
          </a:p>
          <a:p>
            <a:r>
              <a:rPr lang="en-US" altLang="en-US" dirty="0"/>
              <a:t>Affordable online and traditional residential curricula or mix thereof</a:t>
            </a:r>
          </a:p>
          <a:p>
            <a:r>
              <a:rPr lang="en-US" altLang="en-US" dirty="0"/>
              <a:t>Masters, Certificate, PhD Minor in place; Full PhD being studied</a:t>
            </a:r>
          </a:p>
          <a:p>
            <a:r>
              <a:rPr lang="en-US" altLang="en-US" dirty="0">
                <a:hlinkClick r:id="rId2"/>
              </a:rPr>
              <a:t>http://www.soic.indiana.edu/graduate/degrees/data-science/index.html</a:t>
            </a:r>
            <a:r>
              <a:rPr lang="en-US" altLang="en-US" dirty="0"/>
              <a:t> </a:t>
            </a:r>
          </a:p>
          <a:p>
            <a:r>
              <a:rPr lang="en-US" altLang="en-US" dirty="0"/>
              <a:t>Note data science mentioned in faculty advertisements but unlike other parts of School, there are </a:t>
            </a:r>
            <a:r>
              <a:rPr lang="en-US" altLang="en-US" dirty="0">
                <a:solidFill>
                  <a:srgbClr val="C00000"/>
                </a:solidFill>
              </a:rPr>
              <a:t>no dedicated faculty</a:t>
            </a:r>
          </a:p>
        </p:txBody>
      </p:sp>
      <p:pic>
        <p:nvPicPr>
          <p:cNvPr id="6148" name="Picture 5" descr="Visualization from Yong-Yeol A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59" y="3340726"/>
            <a:ext cx="5317617" cy="268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657850" y="3484696"/>
            <a:ext cx="3255264" cy="1631216"/>
          </a:xfrm>
          <a:prstGeom prst="rect">
            <a:avLst/>
          </a:prstGeom>
          <a:noFill/>
        </p:spPr>
        <p:txBody>
          <a:bodyPr wrap="square" rtlCol="0">
            <a:spAutoFit/>
          </a:bodyPr>
          <a:lstStyle/>
          <a:p>
            <a:r>
              <a:rPr lang="en-US" sz="2000" dirty="0"/>
              <a:t>It is around 7% of School looking at fraction of enrolled students summing graduate and undergraduate levels</a:t>
            </a:r>
          </a:p>
        </p:txBody>
      </p:sp>
      <p:sp>
        <p:nvSpPr>
          <p:cNvPr id="5" name="Date Placeholder 4"/>
          <p:cNvSpPr>
            <a:spLocks noGrp="1"/>
          </p:cNvSpPr>
          <p:nvPr>
            <p:ph type="dt" sz="half" idx="10"/>
          </p:nvPr>
        </p:nvSpPr>
        <p:spPr/>
        <p:txBody>
          <a:bodyPr/>
          <a:lstStyle/>
          <a:p>
            <a:r>
              <a:rPr lang="en-US"/>
              <a:t>11/30/2015</a:t>
            </a:r>
          </a:p>
        </p:txBody>
      </p:sp>
      <p:sp>
        <p:nvSpPr>
          <p:cNvPr id="6" name="Slide Number Placeholder 5"/>
          <p:cNvSpPr>
            <a:spLocks noGrp="1"/>
          </p:cNvSpPr>
          <p:nvPr>
            <p:ph type="sldNum" sz="quarter" idx="12"/>
          </p:nvPr>
        </p:nvSpPr>
        <p:spPr/>
        <p:txBody>
          <a:bodyPr/>
          <a:lstStyle/>
          <a:p>
            <a:fld id="{29CB78FB-1415-9B4D-996E-11F146E2B0ED}" type="slidenum">
              <a:rPr lang="en-US" smtClean="0"/>
              <a:t>9</a:t>
            </a:fld>
            <a:endParaRPr lang="en-US"/>
          </a:p>
        </p:txBody>
      </p:sp>
    </p:spTree>
    <p:extLst>
      <p:ext uri="{BB962C8B-B14F-4D97-AF65-F5344CB8AC3E}">
        <p14:creationId xmlns:p14="http://schemas.microsoft.com/office/powerpoint/2010/main" val="1655343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81172&quot;&gt;&lt;property id=&quot;20148&quot; value=&quot;5&quot;/&gt;&lt;property id=&quot;20300&quot; value=&quot;Slide 71 - &amp;quot;Lessons / Insights&amp;quot;&quot;/&gt;&lt;property id=&quot;20307&quot; value=&quot;462&quot;/&gt;&lt;/object&gt;&lt;object type=&quot;3&quot; unique_id=&quot;489746&quot;&gt;&lt;property id=&quot;20148&quot; value=&quot;5&quot;/&gt;&lt;property id=&quot;20300&quot; value=&quot;Slide 1 - &amp;quot;Data Science and Online Education&amp;quot;&quot;/&gt;&lt;property id=&quot;20307&quot; value=&quot;629&quot;/&gt;&lt;/object&gt;&lt;object type=&quot;3&quot; unique_id=&quot;522402&quot;&gt;&lt;property id=&quot;20148&quot; value=&quot;5&quot;/&gt;&lt;property id=&quot;20300&quot; value=&quot;Slide 2 - &amp;quot;School of Informatics and Computing&amp;quot;&quot;/&gt;&lt;property id=&quot;20307&quot; value=&quot;744&quot;/&gt;&lt;/object&gt;&lt;object type=&quot;3&quot; unique_id=&quot;522403&quot;&gt;&lt;property id=&quot;20148&quot; value=&quot;5&quot;/&gt;&lt;property id=&quot;20300&quot; value=&quot;Slide 9 - &amp;quot;SOIC Data Science Program&amp;quot;&quot;/&gt;&lt;property id=&quot;20307&quot; value=&quot;745&quot;/&gt;&lt;/object&gt;&lt;object type=&quot;3&quot; unique_id=&quot;522404&quot;&gt;&lt;property id=&quot;20148&quot; value=&quot;5&quot;/&gt;&lt;property id=&quot;20300&quot; value=&quot;Slide 10 - &amp;quot;IU Data Science Program and Degrees&amp;quot;&quot;/&gt;&lt;property id=&quot;20307&quot; value=&quot;746&quot;/&gt;&lt;/object&gt;&lt;object type=&quot;3&quot; unique_id=&quot;522405&quot;&gt;&lt;property id=&quot;20148&quot; value=&quot;5&quot;/&gt;&lt;property id=&quot;20300&quot; value=&quot;Slide 11 - &amp;quot;McKinsey Institute on Big Data Jobs&amp;quot;&quot;/&gt;&lt;property id=&quot;20307&quot; value=&quot;747&quot;/&gt;&lt;/object&gt;&lt;object type=&quot;3&quot; unique_id=&quot;522406&quot;&gt;&lt;property id=&quot;20148&quot; value=&quot;5&quot;/&gt;&lt;property id=&quot;20300&quot; value=&quot;Slide 18 - &amp;quot;IU Data Science Program: Masters&amp;quot;&quot;/&gt;&lt;property id=&quot;20307&quot; value=&quot;748&quot;/&gt;&lt;/object&gt;&lt;object type=&quot;3&quot; unique_id=&quot;522409&quot;&gt;&lt;property id=&quot;20148&quot; value=&quot;5&quot;/&gt;&lt;property id=&quot;20300&quot; value=&quot;Slide 32&quot;/&gt;&lt;property id=&quot;20307&quot; value=&quot;751&quot;/&gt;&lt;/object&gt;&lt;object type=&quot;3&quot; unique_id=&quot;522410&quot;&gt;&lt;property id=&quot;20148&quot; value=&quot;5&quot;/&gt;&lt;property id=&quot;20300&quot; value=&quot;Slide 33&quot;/&gt;&lt;property id=&quot;20307&quot; value=&quot;752&quot;/&gt;&lt;/object&gt;&lt;object type=&quot;3&quot; unique_id=&quot;522411&quot;&gt;&lt;property id=&quot;20148&quot; value=&quot;5&quot;/&gt;&lt;property id=&quot;20300&quot; value=&quot;Slide 41 - &amp;quot;The community group for one of classes and one forum (“No more malls”) &amp;quot;&quot;/&gt;&lt;property id=&quot;20307&quot; value=&quot;753&quot;/&gt;&lt;/object&gt;&lt;object type=&quot;3&quot; unique_id=&quot;522413&quot;&gt;&lt;property id=&quot;20148&quot; value=&quot;5&quot;/&gt;&lt;property id=&quot;20300&quot; value=&quot;Slide 48&quot;/&gt;&lt;property id=&quot;20307&quot; value=&quot;755&quot;/&gt;&lt;/object&gt;&lt;object type=&quot;3&quot; unique_id=&quot;522414&quot;&gt;&lt;property id=&quot;20148&quot; value=&quot;5&quot;/&gt;&lt;property id=&quot;20300&quot; value=&quot;Slide 59 - &amp;quot;Potpourri of Online Technologies&amp;quot;&quot;/&gt;&lt;property id=&quot;20307&quot; value=&quot;756&quot;/&gt;&lt;/object&gt;&lt;object type=&quot;3&quot; unique_id=&quot;527642&quot;&gt;&lt;property id=&quot;20148&quot; value=&quot;5&quot;/&gt;&lt;property id=&quot;20300&quot; value=&quot;Slide 30 - &amp;quot;Some Online Data Science Classes&amp;quot;&quot;/&gt;&lt;property id=&quot;20307&quot; value=&quot;776&quot;/&gt;&lt;/object&gt;&lt;object type=&quot;3&quot; unique_id=&quot;527643&quot;&gt;&lt;property id=&quot;20148&quot; value=&quot;5&quot;/&gt;&lt;property id=&quot;20300&quot; value=&quot;Slide 31 - &amp;quot;Big Data Applications &amp;amp; Analytics Topics&amp;quot;&quot;/&gt;&lt;property id=&quot;20307&quot; value=&quot;778&quot;/&gt;&lt;/object&gt;&lt;object type=&quot;3&quot; unique_id=&quot;527644&quot;&gt;&lt;property id=&quot;20148&quot; value=&quot;5&quot;/&gt;&lt;property id=&quot;20300&quot; value=&quot;Slide 47 - &amp;quot;Big Data &amp;amp; Open Source Software Projects Overview&amp;quot;&quot;/&gt;&lt;property id=&quot;20307&quot; value=&quot;777&quot;/&gt;&lt;/object&gt;&lt;object type=&quot;3&quot; unique_id=&quot;528229&quot;&gt;&lt;property id=&quot;20148&quot; value=&quot;5&quot;/&gt;&lt;property id=&quot;20300&quot; value=&quot;Slide 49&quot;/&gt;&lt;property id=&quot;20307&quot; value=&quot;780&quot;/&gt;&lt;/object&gt;&lt;object type=&quot;3&quot; unique_id=&quot;528230&quot;&gt;&lt;property id=&quot;20148&quot; value=&quot;5&quot;/&gt;&lt;property id=&quot;20300&quot; value=&quot;Slide 50&quot;/&gt;&lt;property id=&quot;20307&quot; value=&quot;781&quot;/&gt;&lt;/object&gt;&lt;object type=&quot;3&quot; unique_id=&quot;529947&quot;&gt;&lt;property id=&quot;20148&quot; value=&quot;5&quot;/&gt;&lt;property id=&quot;20300&quot; value=&quot;Slide 19 - &amp;quot;Data Science Enrollment Fall 2015&amp;quot;&quot;/&gt;&lt;property id=&quot;20307&quot; value=&quot;782&quot;/&gt;&lt;/object&gt;&lt;object type=&quot;3&quot; unique_id=&quot;530009&quot;&gt;&lt;property id=&quot;20148&quot; value=&quot;5&quot;/&gt;&lt;property id=&quot;20300&quot; value=&quot;Slide 20 - &amp;quot;Advertising Campaign&amp;quot;&quot;/&gt;&lt;property id=&quot;20307&quot; value=&quot;783&quot;/&gt;&lt;/object&gt;&lt;object type=&quot;3&quot; unique_id=&quot;530786&quot;&gt;&lt;property id=&quot;20148&quot; value=&quot;5&quot;/&gt;&lt;property id=&quot;20300&quot; value=&quot;Slide 3 - &amp;quot;Background of the School&amp;quot;&quot;/&gt;&lt;property id=&quot;20307&quot; value=&quot;785&quot;/&gt;&lt;/object&gt;&lt;object type=&quot;3&quot; unique_id=&quot;530787&quot;&gt;&lt;property id=&quot;20148&quot; value=&quot;5&quot;/&gt;&lt;property id=&quot;20300&quot; value=&quot;Slide 4 - &amp;quot;What Is Our School About?&amp;quot;&quot;/&gt;&lt;property id=&quot;20307&quot; value=&quot;786&quot;/&gt;&lt;/object&gt;&lt;object type=&quot;3&quot; unique_id=&quot;531113&quot;&gt;&lt;property id=&quot;20148&quot; value=&quot;5&quot;/&gt;&lt;property id=&quot;20300&quot; value=&quot;Slide 12 - &amp;quot;Job Trends&amp;quot;&quot;/&gt;&lt;property id=&quot;20307&quot; value=&quot;787&quot;/&gt;&lt;/object&gt;&lt;object type=&quot;3&quot; unique_id=&quot;531114&quot;&gt;&lt;property id=&quot;20148&quot; value=&quot;5&quot;/&gt;&lt;property id=&quot;20300&quot; value=&quot;Slide 13 - &amp;quot;What is Data Science?&amp;quot;&quot;/&gt;&lt;property id=&quot;20307&quot; value=&quot;788&quot;/&gt;&lt;/object&gt;&lt;object type=&quot;3&quot; unique_id=&quot;531115&quot;&gt;&lt;property id=&quot;20148&quot; value=&quot;5&quot;/&gt;&lt;property id=&quot;20300&quot; value=&quot;Slide 14 - &amp;quot;Data Science Definition from NIST Public Working Group&amp;quot;&quot;/&gt;&lt;property id=&quot;20307&quot; value=&quot;789&quot;/&gt;&lt;/object&gt;&lt;object type=&quot;3&quot; unique_id=&quot;531116&quot;&gt;&lt;property id=&quot;20148&quot; value=&quot;5&quot;/&gt;&lt;property id=&quot;20300&quot; value=&quot;Slide 15 - &amp;quot;Some Existing Online Data Science Activities&amp;quot;&quot;/&gt;&lt;property id=&quot;20307&quot; value=&quot;790&quot;/&gt;&lt;/object&gt;&lt;object type=&quot;3&quot; unique_id=&quot;532097&quot;&gt;&lt;property id=&quot;20148&quot; value=&quot;5&quot;/&gt;&lt;property id=&quot;20300&quot; value=&quot;Slide 25 - &amp;quot;Data Science Curriculum&amp;quot;&quot;/&gt;&lt;property id=&quot;20307&quot; value=&quot;800&quot;/&gt;&lt;/object&gt;&lt;object type=&quot;3&quot; unique_id=&quot;532098&quot;&gt;&lt;property id=&quot;20148&quot; value=&quot;5&quot;/&gt;&lt;property id=&quot;20300&quot; value=&quot;Slide 21&quot;/&gt;&lt;property id=&quot;20307&quot; value=&quot;792&quot;/&gt;&lt;/object&gt;&lt;object type=&quot;3&quot; unique_id=&quot;532101&quot;&gt;&lt;property id=&quot;20148&quot; value=&quot;5&quot;/&gt;&lt;property id=&quot;20300&quot; value=&quot;Slide 22 - &amp;quot;3 Types of Students&amp;quot;&quot;/&gt;&lt;property id=&quot;20307&quot; value=&quot;795&quot;/&gt;&lt;/object&gt;&lt;object type=&quot;3&quot; unique_id=&quot;532102&quot;&gt;&lt;property id=&quot;20148&quot; value=&quot;5&quot;/&gt;&lt;property id=&quot;20300&quot; value=&quot;Slide 23 - &amp;quot;What do students want?&amp;quot;&quot;/&gt;&lt;property id=&quot;20307&quot; value=&quot;796&quot;/&gt;&lt;/object&gt;&lt;object type=&quot;3&quot; unique_id=&quot;532103&quot;&gt;&lt;property id=&quot;20148&quot; value=&quot;5&quot;/&gt;&lt;property id=&quot;20300&quot; value=&quot;Slide 24 - &amp;quot;IU and Competition&amp;quot;&quot;/&gt;&lt;property id=&quot;20307&quot; value=&quot;797&quot;/&gt;&lt;/object&gt;&lt;object type=&quot;3&quot; unique_id=&quot;532104&quot;&gt;&lt;property id=&quot;20148&quot; value=&quot;5&quot;/&gt;&lt;property id=&quot;20300&quot; value=&quot;Slide 26 - &amp;quot;Basic Masters Course Requirements&amp;quot;&quot;/&gt;&lt;property id=&quot;20307&quot; value=&quot;798&quot;/&gt;&lt;/object&gt;&lt;object type=&quot;3&quot; unique_id=&quot;532105&quot;&gt;&lt;property id=&quot;20148&quot; value=&quot;5&quot;/&gt;&lt;property id=&quot;20300&quot; value=&quot;Slide 27 - &amp;quot;Computational and Analytic Data Science track&amp;quot;&quot;/&gt;&lt;property id=&quot;20307&quot; value=&quot;799&quot;/&gt;&lt;/object&gt;&lt;object type=&quot;3&quot; unique_id=&quot;532392&quot;&gt;&lt;property id=&quot;20148&quot; value=&quot;5&quot;/&gt;&lt;property id=&quot;20300&quot; value=&quot;Slide 8 - &amp;quot;Data Science&amp;quot;&quot;/&gt;&lt;property id=&quot;20307&quot; value=&quot;802&quot;/&gt;&lt;/object&gt;&lt;object type=&quot;3&quot; unique_id=&quot;532393&quot;&gt;&lt;property id=&quot;20148&quot; value=&quot;5&quot;/&gt;&lt;property id=&quot;20300&quot; value=&quot;Slide 17 - &amp;quot;Data Science Curriculum&amp;quot;&quot;/&gt;&lt;property id=&quot;20307&quot; value=&quot;803&quot;/&gt;&lt;/object&gt;&lt;object type=&quot;3&quot; unique_id=&quot;532395&quot;&gt;&lt;property id=&quot;20148&quot; value=&quot;5&quot;/&gt;&lt;property id=&quot;20300&quot; value=&quot;Slide 29 - &amp;quot;Geoffrey Fox’s Online Data Science Classes I&amp;quot;&quot;/&gt;&lt;property id=&quot;20307&quot; value=&quot;801&quot;/&gt;&lt;/object&gt;&lt;object type=&quot;3&quot; unique_id=&quot;532669&quot;&gt;&lt;property id=&quot;20148&quot; value=&quot;5&quot;/&gt;&lt;property id=&quot;20300&quot; value=&quot;Slide 37 - &amp;quot;MOOC Version&amp;quot;&quot;/&gt;&lt;property id=&quot;20307&quot; value=&quot;806&quot;/&gt;&lt;/object&gt;&lt;object type=&quot;3&quot; unique_id=&quot;532670&quot;&gt;&lt;property id=&quot;20148&quot; value=&quot;5&quot;/&gt;&lt;property id=&quot;20300&quot; value=&quot;Slide 38 - &amp;quot;Age Distribution: Average 34&amp;quot;&quot;/&gt;&lt;property id=&quot;20307&quot; value=&quot;809&quot;/&gt;&lt;/object&gt;&lt;object type=&quot;3&quot; unique_id=&quot;532671&quot;&gt;&lt;property id=&quot;20148&quot; value=&quot;5&quot;/&gt;&lt;property id=&quot;20300&quot; value=&quot;Slide 45 - &amp;quot;Geoffrey Fox’s Online Data Science Classes II&amp;quot;&quot;/&gt;&lt;property id=&quot;20307&quot; value=&quot;805&quot;/&gt;&lt;/object&gt;&lt;object type=&quot;3&quot; unique_id=&quot;532672&quot;&gt;&lt;property id=&quot;20148&quot; value=&quot;5&quot;/&gt;&lt;property id=&quot;20300&quot; value=&quot;Slide 58 - &amp;quot;Online Education&amp;quot;&quot;/&gt;&lt;property id=&quot;20307&quot; value=&quot;807&quot;/&gt;&lt;/object&gt;&lt;object type=&quot;3&quot; unique_id=&quot;532673&quot;&gt;&lt;property id=&quot;20148&quot; value=&quot;5&quot;/&gt;&lt;property id=&quot;20300&quot; value=&quot;Slide 64 - &amp;quot;Use of Slack Messaging&amp;quot;&quot;/&gt;&lt;property id=&quot;20307&quot; value=&quot;808&quot;/&gt;&lt;/object&gt;&lt;object type=&quot;3&quot; unique_id=&quot;535676&quot;&gt;&lt;property id=&quot;20148&quot; value=&quot;5&quot;/&gt;&lt;property id=&quot;20300&quot; value=&quot;Slide 28 - &amp;quot;Admissions Criterion&amp;quot;&quot;/&gt;&lt;property id=&quot;20307&quot; value=&quot;814&quot;/&gt;&lt;/object&gt;&lt;object type=&quot;3&quot; unique_id=&quot;535686&quot;&gt;&lt;property id=&quot;20148&quot; value=&quot;5&quot;/&gt;&lt;property id=&quot;20300&quot; value=&quot;Slide 53 - &amp;quot;Background on MOOC’s&amp;quot;&quot;/&gt;&lt;property id=&quot;20307&quot; value=&quot;824&quot;/&gt;&lt;/object&gt;&lt;object type=&quot;3&quot; unique_id=&quot;535687&quot;&gt;&lt;property id=&quot;20148&quot; value=&quot;5&quot;/&gt;&lt;property id=&quot;20300&quot; value=&quot;Slide 54 - &amp;quot;MOOC Style Implementations&amp;quot;&quot;/&gt;&lt;property id=&quot;20307&quot; value=&quot;825&quot;/&gt;&lt;/object&gt;&lt;object type=&quot;3&quot; unique_id=&quot;535690&quot;&gt;&lt;property id=&quot;20148&quot; value=&quot;5&quot;/&gt;&lt;property id=&quot;20300&quot; value=&quot;Slide 34&quot;/&gt;&lt;property id=&quot;20307&quot; value=&quot;828&quot;/&gt;&lt;/object&gt;&lt;object type=&quot;3&quot; unique_id=&quot;535691&quot;&gt;&lt;property id=&quot;20148&quot; value=&quot;5&quot;/&gt;&lt;property id=&quot;20300&quot; value=&quot;Slide 55&quot;/&gt;&lt;property id=&quot;20307&quot; value=&quot;829&quot;/&gt;&lt;/object&gt;&lt;object type=&quot;3&quot; unique_id=&quot;535693&quot;&gt;&lt;property id=&quot;20148&quot; value=&quot;5&quot;/&gt;&lt;property id=&quot;20300&quot; value=&quot;Slide 56 - &amp;quot;MOOCs in SC community&amp;quot;&quot;/&gt;&lt;property id=&quot;20307&quot; value=&quot;831&quot;/&gt;&lt;/object&gt;&lt;object type=&quot;3&quot; unique_id=&quot;535694&quot;&gt;&lt;property id=&quot;20148&quot; value=&quot;5&quot;/&gt;&lt;property id=&quot;20300&quot; value=&quot;Slide 57 - &amp;quot;Cloud MOOC Repository&amp;quot;&quot;/&gt;&lt;property id=&quot;20307&quot; value=&quot;832&quot;/&gt;&lt;/object&gt;&lt;object type=&quot;3&quot; unique_id=&quot;535698&quot;&gt;&lt;property id=&quot;20148&quot; value=&quot;5&quot;/&gt;&lt;property id=&quot;20300&quot; value=&quot;Slide 36 - &amp;quot; A typical lesson (the first in unit 21) Note links to all 37 units across the top&amp;quot;&quot;/&gt;&lt;property id=&quot;20307&quot; value=&quot;836&quot;/&gt;&lt;/object&gt;&lt;object type=&quot;3&quot; unique_id=&quot;535700&quot;&gt;&lt;property id=&quot;20148&quot; value=&quot;5&quot;/&gt;&lt;property id=&quot;20300&quot; value=&quot;Slide 35 - &amp;quot;Course Home Page showing Syllabus&amp;quot;&quot;/&gt;&lt;property id=&quot;20307&quot; value=&quot;838&quot;/&gt;&lt;/object&gt;&lt;object type=&quot;3&quot; unique_id=&quot;535708&quot;&gt;&lt;property id=&quot;20148&quot; value=&quot;5&quot;/&gt;&lt;property id=&quot;20300&quot; value=&quot;Slide 61 - &amp;quot;Four Online Platforms I&amp;quot;&quot;/&gt;&lt;property id=&quot;20307&quot; value=&quot;810&quot;/&gt;&lt;/object&gt;&lt;object type=&quot;3&quot; unique_id=&quot;536109&quot;&gt;&lt;property id=&quot;20148&quot; value=&quot;5&quot;/&gt;&lt;property id=&quot;20300&quot; value=&quot;Slide 62 - &amp;quot;Four Online Platforms II&amp;quot;&quot;/&gt;&lt;property id=&quot;20307&quot; value=&quot;846&quot;/&gt;&lt;/object&gt;&lt;object type=&quot;3&quot; unique_id=&quot;536110&quot;&gt;&lt;property id=&quot;20148&quot; value=&quot;5&quot;/&gt;&lt;property id=&quot;20300&quot; value=&quot;Slide 63 - &amp;quot;Four Online Platforms III&amp;quot;&quot;/&gt;&lt;property id=&quot;20307&quot; value=&quot;847&quot;/&gt;&lt;/object&gt;&lt;object type=&quot;3&quot; unique_id=&quot;544399&quot;&gt;&lt;property id=&quot;20148&quot; value=&quot;5&quot;/&gt;&lt;property id=&quot;20300&quot; value=&quot;Slide 39 - &amp;quot;Homeworks&amp;quot;&quot;/&gt;&lt;property id=&quot;20307&quot; value=&quot;851&quot;/&gt;&lt;/object&gt;&lt;object type=&quot;3&quot; unique_id=&quot;544400&quot;&gt;&lt;property id=&quot;20148&quot; value=&quot;5&quot;/&gt;&lt;property id=&quot;20300&quot; value=&quot;Slide 40 - &amp;quot;Discussion Forums&amp;quot;&quot;/&gt;&lt;property id=&quot;20307&quot; value=&quot;852&quot;/&gt;&lt;/object&gt;&lt;object type=&quot;3&quot; unique_id=&quot;544401&quot;&gt;&lt;property id=&quot;20148&quot; value=&quot;5&quot;/&gt;&lt;property id=&quot;20300&quot; value=&quot;Slide 42 - &amp;quot;Hangouts and Adobe Connect&amp;quot;&quot;/&gt;&lt;property id=&quot;20307&quot; value=&quot;853&quot;/&gt;&lt;/object&gt;&lt;object type=&quot;3&quot; unique_id=&quot;544402&quot;&gt;&lt;property id=&quot;20148&quot; value=&quot;5&quot;/&gt;&lt;property id=&quot;20300&quot; value=&quot;Slide 43 - &amp;quot;Figure 6: Community Events for Online Data Science Certificate Course&amp;quot;&quot;/&gt;&lt;property id=&quot;20307&quot; value=&quot;854&quot;/&gt;&lt;/object&gt;&lt;object type=&quot;3&quot; unique_id=&quot;544403&quot;&gt;&lt;property id=&quot;20148&quot; value=&quot;5&quot;/&gt;&lt;property id=&quot;20300&quot; value=&quot;Slide 44 - &amp;quot;In class Sessions&amp;quot;&quot;/&gt;&lt;property id=&quot;20307&quot; value=&quot;855&quot;/&gt;&lt;/object&gt;&lt;object type=&quot;3&quot; unique_id=&quot;544404&quot;&gt;&lt;property id=&quot;20148&quot; value=&quot;5&quot;/&gt;&lt;property id=&quot;20300&quot; value=&quot;Slide 52 - &amp;quot;MOOC’s&amp;quot;&quot;/&gt;&lt;property id=&quot;20307&quot; value=&quot;850&quot;/&gt;&lt;/object&gt;&lt;object type=&quot;3&quot; unique_id=&quot;544877&quot;&gt;&lt;property id=&quot;20148&quot; value=&quot;5&quot;/&gt;&lt;property id=&quot;20300&quot; value=&quot;Slide 51 - &amp;quot;Unexpected Lessons&amp;quot;&quot;/&gt;&lt;property id=&quot;20307&quot; value=&quot;856&quot;/&gt;&lt;/object&gt;&lt;object type=&quot;3&quot; unique_id=&quot;545643&quot;&gt;&lt;property id=&quot;20148&quot; value=&quot;5&quot;/&gt;&lt;property id=&quot;20300&quot; value=&quot;Slide 46&quot;/&gt;&lt;property id=&quot;20307&quot; value=&quot;857&quot;/&gt;&lt;/object&gt;&lt;object type=&quot;3&quot; unique_id=&quot;545876&quot;&gt;&lt;property id=&quot;20148&quot; value=&quot;5&quot;/&gt;&lt;property id=&quot;20300&quot; value=&quot;Slide 16 - &amp;quot;Computational Science&amp;quot;&quot;/&gt;&lt;property id=&quot;20307&quot; value=&quot;858&quot;/&gt;&lt;/object&gt;&lt;object type=&quot;3&quot; unique_id=&quot;547126&quot;&gt;&lt;property id=&quot;20148&quot; value=&quot;5&quot;/&gt;&lt;property id=&quot;20300&quot; value=&quot;Slide 72 - &amp;quot;Details of Masters Degree Computational and Analytic Data Science track&amp;quot;&quot;/&gt;&lt;property id=&quot;20307&quot; value=&quot;859&quot;/&gt;&lt;/object&gt;&lt;object type=&quot;3&quot; unique_id=&quot;547127&quot;&gt;&lt;property id=&quot;20148&quot; value=&quot;5&quot;/&gt;&lt;property id=&quot;20300&quot; value=&quot;Slide 73 - &amp;quot;Computational and Analytic Data Science track&amp;quot;&quot;/&gt;&lt;property id=&quot;20307&quot; value=&quot;860&quot;/&gt;&lt;/object&gt;&lt;object type=&quot;3&quot; unique_id=&quot;547128&quot;&gt;&lt;property id=&quot;20148&quot; value=&quot;5&quot;/&gt;&lt;property id=&quot;20300&quot; value=&quot;Slide 74 - &amp;quot;Computational and Analytic Data Science track&amp;quot;&quot;/&gt;&lt;property id=&quot;20307&quot; value=&quot;861&quot;/&gt;&lt;/object&gt;&lt;object type=&quot;3&quot; unique_id=&quot;547129&quot;&gt;&lt;property id=&quot;20148&quot; value=&quot;5&quot;/&gt;&lt;property id=&quot;20300&quot; value=&quot;Slide 75 - &amp;quot;Details of Masters Degree General Track&amp;quot;&quot;/&gt;&lt;property id=&quot;20307&quot; value=&quot;862&quot;/&gt;&lt;/object&gt;&lt;object type=&quot;3&quot; unique_id=&quot;547130&quot;&gt;&lt;property id=&quot;20148&quot; value=&quot;5&quot;/&gt;&lt;property id=&quot;20300&quot; value=&quot;Slide 76 - &amp;quot;General Track: Areas I and II&amp;quot;&quot;/&gt;&lt;property id=&quot;20307&quot; value=&quot;863&quot;/&gt;&lt;/object&gt;&lt;object type=&quot;3&quot; unique_id=&quot;547131&quot;&gt;&lt;property id=&quot;20148&quot; value=&quot;5&quot;/&gt;&lt;property id=&quot;20300&quot; value=&quot;Slide 77 - &amp;quot;General Track: Areas III and IV&amp;quot;&quot;/&gt;&lt;property id=&quot;20307&quot; value=&quot;864&quot;/&gt;&lt;/object&gt;&lt;object type=&quot;3&quot; unique_id=&quot;547132&quot;&gt;&lt;property id=&quot;20148&quot; value=&quot;5&quot;/&gt;&lt;property id=&quot;20300&quot; value=&quot;Slide 78 - &amp;quot;I. Data Analysis and Statistics&amp;quot;&quot;/&gt;&lt;property id=&quot;20307&quot; value=&quot;865&quot;/&gt;&lt;/object&gt;&lt;object type=&quot;3&quot; unique_id=&quot;547133&quot;&gt;&lt;property id=&quot;20148&quot; value=&quot;5&quot;/&gt;&lt;property id=&quot;20300&quot; value=&quot;Slide 79 - &amp;quot;II. Data Lifecycle&amp;quot;&quot;/&gt;&lt;property id=&quot;20307&quot; value=&quot;866&quot;/&gt;&lt;/object&gt;&lt;object type=&quot;3&quot; unique_id=&quot;547134&quot;&gt;&lt;property id=&quot;20148&quot; value=&quot;5&quot;/&gt;&lt;property id=&quot;20300&quot; value=&quot;Slide 80 - &amp;quot;III. Data Management and Infrastructure&amp;quot;&quot;/&gt;&lt;property id=&quot;20307&quot; value=&quot;867&quot;/&gt;&lt;/object&gt;&lt;object type=&quot;3&quot; unique_id=&quot;547135&quot;&gt;&lt;property id=&quot;20148&quot; value=&quot;5&quot;/&gt;&lt;property id=&quot;20300&quot; value=&quot;Slide 81 - &amp;quot;IV. Application areas&amp;quot;&quot;/&gt;&lt;property id=&quot;20307&quot; value=&quot;868&quot;/&gt;&lt;/object&gt;&lt;object type=&quot;3&quot; unique_id=&quot;547136&quot;&gt;&lt;property id=&quot;20148&quot; value=&quot;5&quot;/&gt;&lt;property id=&quot;20300&quot; value=&quot;Slide 82 - &amp;quot;Typical Paths through Degree&amp;quot;&quot;/&gt;&lt;property id=&quot;20307&quot; value=&quot;869&quot;/&gt;&lt;/object&gt;&lt;object type=&quot;3&quot; unique_id=&quot;547137&quot;&gt;&lt;property id=&quot;20148&quot; value=&quot;5&quot;/&gt;&lt;property id=&quot;20300&quot; value=&quot;Slide 83 - &amp;quot;Technical Track of General DS Masters&amp;quot;&quot;/&gt;&lt;property id=&quot;20307&quot; value=&quot;870&quot;/&gt;&lt;/object&gt;&lt;object type=&quot;3&quot; unique_id=&quot;547138&quot;&gt;&lt;property id=&quot;20148&quot; value=&quot;5&quot;/&gt;&lt;property id=&quot;20300&quot; value=&quot;Slide 84 - &amp;quot;Computational and Analytic Data Science track&amp;quot;&quot;/&gt;&lt;property id=&quot;20307&quot; value=&quot;871&quot;/&gt;&lt;/object&gt;&lt;object type=&quot;3&quot; unique_id=&quot;547139&quot;&gt;&lt;property id=&quot;20148&quot; value=&quot;5&quot;/&gt;&lt;property id=&quot;20300&quot; value=&quot;Slide 85 - &amp;quot;An Information-oriented Track&amp;quot;&quot;/&gt;&lt;property id=&quot;20307&quot; value=&quot;872&quot;/&gt;&lt;/object&gt;&lt;object type=&quot;3&quot; unique_id=&quot;576151&quot;&gt;&lt;property id=&quot;20148&quot; value=&quot;5&quot;/&gt;&lt;property id=&quot;20300&quot; value=&quot;Slide 5 - &amp;quot;Size of School  (2015-2016)&amp;quot;&quot;/&gt;&lt;property id=&quot;20307&quot; value=&quot;873&quot;/&gt;&lt;/object&gt;&lt;object type=&quot;3&quot; unique_id=&quot;576152&quot;&gt;&lt;property id=&quot;20148&quot; value=&quot;5&quot;/&gt;&lt;property id=&quot;20300&quot; value=&quot;Slide 6 - &amp;quot;Undergraduate Degree Programs&amp;quot;&quot;/&gt;&lt;property id=&quot;20307&quot; value=&quot;875&quot;/&gt;&lt;/object&gt;&lt;object type=&quot;3&quot; unique_id=&quot;576153&quot;&gt;&lt;property id=&quot;20148&quot; value=&quot;5&quot;/&gt;&lt;property id=&quot;20300&quot; value=&quot;Slide 7 - &amp;quot;Graduate Degree Programs&amp;quot;&quot;/&gt;&lt;property id=&quot;20307&quot; value=&quot;874&quot;/&gt;&lt;/object&gt;&lt;object type=&quot;3&quot; unique_id=&quot;576154&quot;&gt;&lt;property id=&quot;20148&quot; value=&quot;5&quot;/&gt;&lt;property id=&quot;20300&quot; value=&quot;Slide 60 - &amp;quot;Components of an (Online) Learning Management System&amp;quot;&quot;/&gt;&lt;property id=&quot;20307&quot; value=&quot;876&quot;/&gt;&lt;/object&gt;&lt;object type=&quot;3&quot; unique_id=&quot;576155&quot;&gt;&lt;property id=&quot;20148&quot; value=&quot;5&quot;/&gt;&lt;property id=&quot;20300&quot; value=&quot;Slide 65&quot;/&gt;&lt;property id=&quot;20307&quot; value=&quot;878&quot;/&gt;&lt;/object&gt;&lt;object type=&quot;3&quot; unique_id=&quot;576156&quot;&gt;&lt;property id=&quot;20148&quot; value=&quot;5&quot;/&gt;&lt;property id=&quot;20300&quot; value=&quot;Slide 66&quot;/&gt;&lt;property id=&quot;20307&quot; value=&quot;879&quot;/&gt;&lt;/object&gt;&lt;object type=&quot;3&quot; unique_id=&quot;576157&quot;&gt;&lt;property id=&quot;20148&quot; value=&quot;5&quot;/&gt;&lt;property id=&quot;20300&quot; value=&quot;Slide 67 - &amp;quot;Comparison of Technologies&amp;quot;&quot;/&gt;&lt;property id=&quot;20307&quot; value=&quot;880&quot;/&gt;&lt;/object&gt;&lt;object type=&quot;3&quot; unique_id=&quot;576158&quot;&gt;&lt;property id=&quot;20148&quot; value=&quot;5&quot;/&gt;&lt;property id=&quot;20300&quot; value=&quot;Slide 68 - &amp;quot;Highlights of Use of Slack&amp;quot;&quot;/&gt;&lt;property id=&quot;20307&quot; value=&quot;881&quot;/&gt;&lt;/object&gt;&lt;object type=&quot;3&quot; unique_id=&quot;576159&quot;&gt;&lt;property id=&quot;20148&quot; value=&quot;5&quot;/&gt;&lt;property id=&quot;20300&quot; value=&quot;Slide 69&quot;/&gt;&lt;property id=&quot;20307&quot; value=&quot;882&quot;/&gt;&lt;/object&gt;&lt;object type=&quot;3&quot; unique_id=&quot;576160&quot;&gt;&lt;property id=&quot;20148&quot; value=&quot;5&quot;/&gt;&lt;property id=&quot;20300&quot; value=&quot;Slide 70 - &amp;quot;Summary&amp;quot;&quot;/&gt;&lt;property id=&quot;20307&quot; value=&quot;877&quot;/&gt;&lt;/object&gt;&lt;/object&gt;&lt;object type=&quot;8&quot; unique_id=&quot;10016&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5.xml><?xml version="1.0" encoding="utf-8"?>
<athena xmlns="http://schemas.microsoft.com/edu/athena" version="0.1.1819.0"/>
</file>

<file path=customXml/itemProps1.xml><?xml version="1.0" encoding="utf-8"?>
<ds:datastoreItem xmlns:ds="http://schemas.openxmlformats.org/officeDocument/2006/customXml" ds:itemID="{8EB78B8A-8892-4EDF-8FBF-57B4F544245A}">
  <ds:schemaRefs>
    <ds:schemaRef ds:uri="http://schemas.microsoft.com/edu/athena"/>
  </ds:schemaRefs>
</ds:datastoreItem>
</file>

<file path=customXml/itemProps2.xml><?xml version="1.0" encoding="utf-8"?>
<ds:datastoreItem xmlns:ds="http://schemas.openxmlformats.org/officeDocument/2006/customXml" ds:itemID="{C85416F4-52BF-4112-B3A5-F0ED97AD92EE}">
  <ds:schemaRefs>
    <ds:schemaRef ds:uri="http://schemas.microsoft.com/edu/athena"/>
  </ds:schemaRefs>
</ds:datastoreItem>
</file>

<file path=customXml/itemProps3.xml><?xml version="1.0" encoding="utf-8"?>
<ds:datastoreItem xmlns:ds="http://schemas.openxmlformats.org/officeDocument/2006/customXml" ds:itemID="{6ED799BC-8176-4448-B4C2-B6D8D2FD89CB}">
  <ds:schemaRefs>
    <ds:schemaRef ds:uri="http://schemas.microsoft.com/edu/athena"/>
  </ds:schemaRefs>
</ds:datastoreItem>
</file>

<file path=customXml/itemProps4.xml><?xml version="1.0" encoding="utf-8"?>
<ds:datastoreItem xmlns:ds="http://schemas.openxmlformats.org/officeDocument/2006/customXml" ds:itemID="{83489A5D-7D4F-45E9-B9CE-A5881C1ADCA1}">
  <ds:schemaRefs>
    <ds:schemaRef ds:uri="http://schemas.microsoft.com/edu/athena"/>
  </ds:schemaRefs>
</ds:datastoreItem>
</file>

<file path=customXml/itemProps5.xml><?xml version="1.0" encoding="utf-8"?>
<ds:datastoreItem xmlns:ds="http://schemas.openxmlformats.org/officeDocument/2006/customXml" ds:itemID="{AD9B9BAE-1432-40D4-8494-CB7A16B28237}">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34137</TotalTime>
  <Words>5457</Words>
  <Application>Microsoft Office PowerPoint</Application>
  <PresentationFormat>On-screen Show (4:3)</PresentationFormat>
  <Paragraphs>916</Paragraphs>
  <Slides>85</Slides>
  <Notes>28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85</vt:i4>
      </vt:variant>
    </vt:vector>
  </HeadingPairs>
  <TitlesOfParts>
    <vt:vector size="98" baseType="lpstr">
      <vt:lpstr>Arial</vt:lpstr>
      <vt:lpstr>Calibri</vt:lpstr>
      <vt:lpstr>Cambria</vt:lpstr>
      <vt:lpstr>Franklin Gothic Demi</vt:lpstr>
      <vt:lpstr>Franklin Gothic Medium</vt:lpstr>
      <vt:lpstr>Helvetica</vt:lpstr>
      <vt:lpstr>MS Mincho</vt:lpstr>
      <vt:lpstr>MS PGothic</vt:lpstr>
      <vt:lpstr>MS PGothic</vt:lpstr>
      <vt:lpstr>NewCenturySchlbk</vt:lpstr>
      <vt:lpstr>Times New Roman</vt:lpstr>
      <vt:lpstr>Blank Presentation</vt:lpstr>
      <vt:lpstr>1_Blank Presentation</vt:lpstr>
      <vt:lpstr>Data Science and Online Education</vt:lpstr>
      <vt:lpstr>School of Informatics and Computing</vt:lpstr>
      <vt:lpstr>Background of the School</vt:lpstr>
      <vt:lpstr>What Is Our School About?</vt:lpstr>
      <vt:lpstr>Size of School  (2015-2016)</vt:lpstr>
      <vt:lpstr>Undergraduate Degree Programs</vt:lpstr>
      <vt:lpstr>Graduate Degree Programs</vt:lpstr>
      <vt:lpstr>Data Science</vt:lpstr>
      <vt:lpstr>SOIC Data Science Program</vt:lpstr>
      <vt:lpstr>IU Data Science Program and Degrees</vt:lpstr>
      <vt:lpstr>McKinsey Institute on Big Data Jobs</vt:lpstr>
      <vt:lpstr>Job Trends</vt:lpstr>
      <vt:lpstr>What is Data Science?</vt:lpstr>
      <vt:lpstr>Data Science Definition from NIST Public Working Group</vt:lpstr>
      <vt:lpstr>Some Existing Online Data Science Activities</vt:lpstr>
      <vt:lpstr>Computational Science</vt:lpstr>
      <vt:lpstr>Data Science Curriculum</vt:lpstr>
      <vt:lpstr>IU Data Science Program: Masters</vt:lpstr>
      <vt:lpstr>Data Science Enrollment Fall 2015</vt:lpstr>
      <vt:lpstr>Advertising Campaign</vt:lpstr>
      <vt:lpstr>PowerPoint Presentation</vt:lpstr>
      <vt:lpstr>3 Types of Students</vt:lpstr>
      <vt:lpstr>What do students want?</vt:lpstr>
      <vt:lpstr>IU and Competition</vt:lpstr>
      <vt:lpstr>Data Science Curriculum</vt:lpstr>
      <vt:lpstr>Basic Masters Course Requirements</vt:lpstr>
      <vt:lpstr>Computational and Analytic Data Science track</vt:lpstr>
      <vt:lpstr>Admissions Criterion</vt:lpstr>
      <vt:lpstr>Geoffrey Fox’s Online Data Science Classes I</vt:lpstr>
      <vt:lpstr>Some Online Data Science Classes</vt:lpstr>
      <vt:lpstr>Big Data Applications &amp; Analytics Topics</vt:lpstr>
      <vt:lpstr>PowerPoint Presentation</vt:lpstr>
      <vt:lpstr>PowerPoint Presentation</vt:lpstr>
      <vt:lpstr>PowerPoint Presentation</vt:lpstr>
      <vt:lpstr>Course Home Page showing Syllabus</vt:lpstr>
      <vt:lpstr> A typical lesson (the first in unit 21) Note links to all 37 units across the top</vt:lpstr>
      <vt:lpstr>MOOC Version</vt:lpstr>
      <vt:lpstr>Age Distribution: Average 34</vt:lpstr>
      <vt:lpstr>Homeworks</vt:lpstr>
      <vt:lpstr>Discussion Forums</vt:lpstr>
      <vt:lpstr>The community group for one of classes and one forum (“No more malls”) </vt:lpstr>
      <vt:lpstr>Hangouts and Adobe Connect</vt:lpstr>
      <vt:lpstr>Figure 6: Community Events for Online Data Science Certificate Course</vt:lpstr>
      <vt:lpstr>In class Sessions</vt:lpstr>
      <vt:lpstr>Geoffrey Fox’s Online Data Science Classes II</vt:lpstr>
      <vt:lpstr>PowerPoint Presentation</vt:lpstr>
      <vt:lpstr>Big Data &amp; Open Source Software Projects Overview</vt:lpstr>
      <vt:lpstr>PowerPoint Presentation</vt:lpstr>
      <vt:lpstr>PowerPoint Presentation</vt:lpstr>
      <vt:lpstr>PowerPoint Presentation</vt:lpstr>
      <vt:lpstr>Unexpected Lessons</vt:lpstr>
      <vt:lpstr>MOOC’s</vt:lpstr>
      <vt:lpstr>Background on MOOC’s</vt:lpstr>
      <vt:lpstr>MOOC Style Implementations</vt:lpstr>
      <vt:lpstr>PowerPoint Presentation</vt:lpstr>
      <vt:lpstr>MOOCs in SC community</vt:lpstr>
      <vt:lpstr>Cloud MOOC Repository</vt:lpstr>
      <vt:lpstr>Online Education</vt:lpstr>
      <vt:lpstr>Potpourri of Online Technologies</vt:lpstr>
      <vt:lpstr>Components of an (Online) Learning Management System</vt:lpstr>
      <vt:lpstr>Four Online Platforms I</vt:lpstr>
      <vt:lpstr>Four Online Platforms II</vt:lpstr>
      <vt:lpstr>Four Online Platforms III</vt:lpstr>
      <vt:lpstr>Use of Slack Messaging</vt:lpstr>
      <vt:lpstr>PowerPoint Presentation</vt:lpstr>
      <vt:lpstr>PowerPoint Presentation</vt:lpstr>
      <vt:lpstr>Comparison of Technologies</vt:lpstr>
      <vt:lpstr>Highlights of Use of Slack</vt:lpstr>
      <vt:lpstr>PowerPoint Presentation</vt:lpstr>
      <vt:lpstr>Summary</vt:lpstr>
      <vt:lpstr>Lessons / Insights</vt:lpstr>
      <vt:lpstr>Details of Masters Degree Computational and Analytic Data Science track</vt:lpstr>
      <vt:lpstr>Computational and Analytic Data Science track</vt:lpstr>
      <vt:lpstr>Computational and Analytic Data Science track</vt:lpstr>
      <vt:lpstr>Details of Masters Degree General Track</vt:lpstr>
      <vt:lpstr>General Track: Areas I and II</vt:lpstr>
      <vt:lpstr>General Track: Areas III and IV</vt:lpstr>
      <vt:lpstr>I. Data Analysis and Statistics</vt:lpstr>
      <vt:lpstr>II. Data Lifecycle</vt:lpstr>
      <vt:lpstr>III. Data Management and Infrastructure</vt:lpstr>
      <vt:lpstr>IV. Application areas</vt:lpstr>
      <vt:lpstr>Typical Paths through Degree</vt:lpstr>
      <vt:lpstr>Technical Track of General DS Masters</vt:lpstr>
      <vt:lpstr>Computational and Analytic Data Science track</vt:lpstr>
      <vt:lpstr>An Information-oriented Track</vt:lpstr>
    </vt:vector>
  </TitlesOfParts>
  <Compa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697</cp:revision>
  <dcterms:created xsi:type="dcterms:W3CDTF">2014-02-25T01:32:12Z</dcterms:created>
  <dcterms:modified xsi:type="dcterms:W3CDTF">2016-03-02T14:12:59Z</dcterms:modified>
</cp:coreProperties>
</file>