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73" r:id="rId2"/>
  </p:sldMasterIdLst>
  <p:notesMasterIdLst>
    <p:notesMasterId r:id="rId28"/>
  </p:notesMasterIdLst>
  <p:sldIdLst>
    <p:sldId id="256" r:id="rId3"/>
    <p:sldId id="309" r:id="rId4"/>
    <p:sldId id="398" r:id="rId5"/>
    <p:sldId id="314" r:id="rId6"/>
    <p:sldId id="375" r:id="rId7"/>
    <p:sldId id="380" r:id="rId8"/>
    <p:sldId id="363" r:id="rId9"/>
    <p:sldId id="347" r:id="rId10"/>
    <p:sldId id="349" r:id="rId11"/>
    <p:sldId id="358" r:id="rId12"/>
    <p:sldId id="392" r:id="rId13"/>
    <p:sldId id="373" r:id="rId14"/>
    <p:sldId id="372" r:id="rId15"/>
    <p:sldId id="396" r:id="rId16"/>
    <p:sldId id="389" r:id="rId17"/>
    <p:sldId id="388" r:id="rId18"/>
    <p:sldId id="338" r:id="rId19"/>
    <p:sldId id="394" r:id="rId20"/>
    <p:sldId id="395" r:id="rId21"/>
    <p:sldId id="360" r:id="rId22"/>
    <p:sldId id="361" r:id="rId23"/>
    <p:sldId id="387" r:id="rId24"/>
    <p:sldId id="390" r:id="rId25"/>
    <p:sldId id="332" r:id="rId26"/>
    <p:sldId id="39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E7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50994" autoAdjust="0"/>
  </p:normalViewPr>
  <p:slideViewPr>
    <p:cSldViewPr>
      <p:cViewPr varScale="1">
        <p:scale>
          <a:sx n="43" d="100"/>
          <a:sy n="43" d="100"/>
        </p:scale>
        <p:origin x="-1651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Geoffrey%20Fox\Desktop\PW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673840769903771"/>
          <c:y val="5.1400554097404488E-2"/>
          <c:w val="0.82137328805463306"/>
          <c:h val="0.79822506561679785"/>
        </c:manualLayout>
      </c:layout>
      <c:barChart>
        <c:barDir val="col"/>
        <c:grouping val="clustered"/>
        <c:ser>
          <c:idx val="0"/>
          <c:order val="0"/>
          <c:tx>
            <c:v>DryadLINQ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Sheet1!$B$1:$B$2</c:f>
              <c:numCache>
                <c:formatCode>0</c:formatCode>
                <c:ptCount val="2"/>
                <c:pt idx="0">
                  <c:v>8510.4749999999713</c:v>
                </c:pt>
                <c:pt idx="1">
                  <c:v>17200.413</c:v>
                </c:pt>
              </c:numCache>
            </c:numRef>
          </c:val>
        </c:ser>
        <c:ser>
          <c:idx val="1"/>
          <c:order val="1"/>
          <c:tx>
            <c:v>MPI</c:v>
          </c:tx>
          <c:cat>
            <c:numRef>
              <c:f>Sheet1!$A$1:$A$2</c:f>
              <c:numCache>
                <c:formatCode>0</c:formatCode>
                <c:ptCount val="2"/>
                <c:pt idx="0">
                  <c:v>35339</c:v>
                </c:pt>
                <c:pt idx="1">
                  <c:v>50000</c:v>
                </c:pt>
              </c:numCache>
            </c:numRef>
          </c:cat>
          <c:val>
            <c:numRef>
              <c:f>Sheet1!$C$1:$C$2</c:f>
              <c:numCache>
                <c:formatCode>0</c:formatCode>
                <c:ptCount val="2"/>
                <c:pt idx="0">
                  <c:v>8138.3140000000003</c:v>
                </c:pt>
                <c:pt idx="1">
                  <c:v>16588.741000000005</c:v>
                </c:pt>
              </c:numCache>
            </c:numRef>
          </c:val>
        </c:ser>
        <c:axId val="119212288"/>
        <c:axId val="49483776"/>
      </c:barChart>
      <c:catAx>
        <c:axId val="119212288"/>
        <c:scaling>
          <c:orientation val="minMax"/>
        </c:scaling>
        <c:axPos val="b"/>
        <c:numFmt formatCode="0" sourceLinked="1"/>
        <c:tickLblPos val="nextTo"/>
        <c:crossAx val="49483776"/>
        <c:crosses val="autoZero"/>
        <c:auto val="1"/>
        <c:lblAlgn val="ctr"/>
        <c:lblOffset val="100"/>
      </c:catAx>
      <c:valAx>
        <c:axId val="49483776"/>
        <c:scaling>
          <c:orientation val="minMax"/>
        </c:scaling>
        <c:axPos val="l"/>
        <c:majorGridlines/>
        <c:numFmt formatCode="0" sourceLinked="1"/>
        <c:tickLblPos val="nextTo"/>
        <c:crossAx val="11921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694575678040325"/>
          <c:y val="6.906058617672807E-2"/>
          <c:w val="0.41657023850279584"/>
          <c:h val="0.23458005249343841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0841426071741078E-2"/>
          <c:y val="4.2440824484095453E-2"/>
          <c:w val="0.94079429133858428"/>
          <c:h val="0.9151183510318085"/>
        </c:manualLayout>
      </c:layout>
      <c:lineChart>
        <c:grouping val="stacked"/>
        <c:ser>
          <c:idx val="0"/>
          <c:order val="0"/>
          <c:marker>
            <c:symbol val="none"/>
          </c:marker>
          <c:cat>
            <c:numRef>
              <c:f>PWC!$G$2:$G$82</c:f>
              <c:numCache>
                <c:formatCode>General</c:formatCode>
                <c:ptCount val="81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8</c:v>
                </c:pt>
                <c:pt idx="15">
                  <c:v>8</c:v>
                </c:pt>
                <c:pt idx="16">
                  <c:v>8</c:v>
                </c:pt>
                <c:pt idx="17">
                  <c:v>8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16</c:v>
                </c:pt>
                <c:pt idx="24">
                  <c:v>16</c:v>
                </c:pt>
                <c:pt idx="25">
                  <c:v>16</c:v>
                </c:pt>
                <c:pt idx="26">
                  <c:v>16</c:v>
                </c:pt>
                <c:pt idx="27">
                  <c:v>16</c:v>
                </c:pt>
                <c:pt idx="28">
                  <c:v>16</c:v>
                </c:pt>
                <c:pt idx="29">
                  <c:v>16</c:v>
                </c:pt>
                <c:pt idx="30">
                  <c:v>16</c:v>
                </c:pt>
                <c:pt idx="31">
                  <c:v>16</c:v>
                </c:pt>
                <c:pt idx="32">
                  <c:v>16</c:v>
                </c:pt>
                <c:pt idx="33">
                  <c:v>24</c:v>
                </c:pt>
                <c:pt idx="34">
                  <c:v>24</c:v>
                </c:pt>
                <c:pt idx="35">
                  <c:v>32</c:v>
                </c:pt>
                <c:pt idx="36">
                  <c:v>32</c:v>
                </c:pt>
                <c:pt idx="37">
                  <c:v>32</c:v>
                </c:pt>
                <c:pt idx="38">
                  <c:v>32</c:v>
                </c:pt>
                <c:pt idx="39">
                  <c:v>48</c:v>
                </c:pt>
                <c:pt idx="40">
                  <c:v>48</c:v>
                </c:pt>
                <c:pt idx="41">
                  <c:v>48</c:v>
                </c:pt>
                <c:pt idx="42">
                  <c:v>48</c:v>
                </c:pt>
                <c:pt idx="43">
                  <c:v>48</c:v>
                </c:pt>
                <c:pt idx="44">
                  <c:v>48</c:v>
                </c:pt>
                <c:pt idx="45">
                  <c:v>48</c:v>
                </c:pt>
                <c:pt idx="46">
                  <c:v>48</c:v>
                </c:pt>
                <c:pt idx="47">
                  <c:v>48</c:v>
                </c:pt>
                <c:pt idx="48">
                  <c:v>48</c:v>
                </c:pt>
                <c:pt idx="49">
                  <c:v>64</c:v>
                </c:pt>
                <c:pt idx="50">
                  <c:v>64</c:v>
                </c:pt>
                <c:pt idx="51">
                  <c:v>64</c:v>
                </c:pt>
                <c:pt idx="52">
                  <c:v>64</c:v>
                </c:pt>
                <c:pt idx="53">
                  <c:v>64</c:v>
                </c:pt>
                <c:pt idx="54">
                  <c:v>64</c:v>
                </c:pt>
                <c:pt idx="55">
                  <c:v>64</c:v>
                </c:pt>
                <c:pt idx="56">
                  <c:v>64</c:v>
                </c:pt>
                <c:pt idx="57">
                  <c:v>80</c:v>
                </c:pt>
                <c:pt idx="58">
                  <c:v>96</c:v>
                </c:pt>
                <c:pt idx="59">
                  <c:v>96</c:v>
                </c:pt>
                <c:pt idx="60">
                  <c:v>96</c:v>
                </c:pt>
                <c:pt idx="61">
                  <c:v>128</c:v>
                </c:pt>
                <c:pt idx="62">
                  <c:v>128</c:v>
                </c:pt>
                <c:pt idx="63">
                  <c:v>128</c:v>
                </c:pt>
                <c:pt idx="64">
                  <c:v>128</c:v>
                </c:pt>
                <c:pt idx="65">
                  <c:v>128</c:v>
                </c:pt>
                <c:pt idx="66">
                  <c:v>192</c:v>
                </c:pt>
                <c:pt idx="67">
                  <c:v>192</c:v>
                </c:pt>
                <c:pt idx="68">
                  <c:v>288</c:v>
                </c:pt>
                <c:pt idx="69">
                  <c:v>288</c:v>
                </c:pt>
                <c:pt idx="70">
                  <c:v>384</c:v>
                </c:pt>
                <c:pt idx="71">
                  <c:v>384</c:v>
                </c:pt>
                <c:pt idx="72">
                  <c:v>384</c:v>
                </c:pt>
                <c:pt idx="73">
                  <c:v>480</c:v>
                </c:pt>
                <c:pt idx="74">
                  <c:v>480</c:v>
                </c:pt>
                <c:pt idx="75">
                  <c:v>576</c:v>
                </c:pt>
                <c:pt idx="76">
                  <c:v>576</c:v>
                </c:pt>
                <c:pt idx="77">
                  <c:v>672</c:v>
                </c:pt>
                <c:pt idx="78">
                  <c:v>672</c:v>
                </c:pt>
                <c:pt idx="79">
                  <c:v>744</c:v>
                </c:pt>
                <c:pt idx="80">
                  <c:v>744</c:v>
                </c:pt>
              </c:numCache>
            </c:numRef>
          </c:cat>
          <c:val>
            <c:numRef>
              <c:f>PWC!$H$2:$H$82</c:f>
              <c:numCache>
                <c:formatCode>General</c:formatCode>
                <c:ptCount val="81"/>
                <c:pt idx="0">
                  <c:v>1.133612275270186</c:v>
                </c:pt>
                <c:pt idx="1">
                  <c:v>0.17594827103810962</c:v>
                </c:pt>
                <c:pt idx="2">
                  <c:v>0.20747389407094641</c:v>
                </c:pt>
                <c:pt idx="3">
                  <c:v>1.3594755602010629</c:v>
                </c:pt>
                <c:pt idx="4">
                  <c:v>-7.428976605439952E-3</c:v>
                </c:pt>
                <c:pt idx="5">
                  <c:v>0</c:v>
                </c:pt>
                <c:pt idx="6">
                  <c:v>0.41362681828732839</c:v>
                </c:pt>
                <c:pt idx="7">
                  <c:v>0.19797855429577282</c:v>
                </c:pt>
                <c:pt idx="8">
                  <c:v>0.36982963400750002</c:v>
                </c:pt>
                <c:pt idx="9">
                  <c:v>1.4587532624855268</c:v>
                </c:pt>
                <c:pt idx="10">
                  <c:v>-4.6891191530870853E-2</c:v>
                </c:pt>
                <c:pt idx="11">
                  <c:v>-1.727277971366116E-2</c:v>
                </c:pt>
                <c:pt idx="12">
                  <c:v>1.6174134690048341</c:v>
                </c:pt>
                <c:pt idx="13">
                  <c:v>4.9918446497309921E-2</c:v>
                </c:pt>
                <c:pt idx="14">
                  <c:v>4.4001845230035481E-2</c:v>
                </c:pt>
                <c:pt idx="15">
                  <c:v>0.16661681114405638</c:v>
                </c:pt>
                <c:pt idx="16">
                  <c:v>0.26765438171322481</c:v>
                </c:pt>
                <c:pt idx="17">
                  <c:v>0.89822504552626659</c:v>
                </c:pt>
                <c:pt idx="18">
                  <c:v>1.9273362090643564E-2</c:v>
                </c:pt>
                <c:pt idx="19">
                  <c:v>9.6014914515625494E-2</c:v>
                </c:pt>
                <c:pt idx="20">
                  <c:v>0.16665074859276174</c:v>
                </c:pt>
                <c:pt idx="21">
                  <c:v>0.28342994136161553</c:v>
                </c:pt>
                <c:pt idx="22">
                  <c:v>0.90352075555641531</c:v>
                </c:pt>
                <c:pt idx="23">
                  <c:v>-2.4660521887150181E-2</c:v>
                </c:pt>
                <c:pt idx="24">
                  <c:v>1.3559262902793396E-2</c:v>
                </c:pt>
                <c:pt idx="25">
                  <c:v>1.6656527458073001</c:v>
                </c:pt>
                <c:pt idx="26">
                  <c:v>2.0460395601844785E-2</c:v>
                </c:pt>
                <c:pt idx="27">
                  <c:v>5.6565005153656374E-2</c:v>
                </c:pt>
                <c:pt idx="28">
                  <c:v>6.7938799985630516E-2</c:v>
                </c:pt>
                <c:pt idx="29">
                  <c:v>0.1125873565473542</c:v>
                </c:pt>
                <c:pt idx="30">
                  <c:v>0.30271012548393239</c:v>
                </c:pt>
                <c:pt idx="31">
                  <c:v>0.56072074505566749</c:v>
                </c:pt>
                <c:pt idx="32">
                  <c:v>1.0436449407122268</c:v>
                </c:pt>
                <c:pt idx="33">
                  <c:v>1.8899100251741581E-2</c:v>
                </c:pt>
                <c:pt idx="34">
                  <c:v>2.0058193657272181</c:v>
                </c:pt>
                <c:pt idx="35">
                  <c:v>8.0213966546829191E-2</c:v>
                </c:pt>
                <c:pt idx="36">
                  <c:v>9.0098140538688268E-2</c:v>
                </c:pt>
                <c:pt idx="37">
                  <c:v>0.22820784018967688</c:v>
                </c:pt>
                <c:pt idx="38">
                  <c:v>0.36969194122897431</c:v>
                </c:pt>
                <c:pt idx="39">
                  <c:v>0.10823334595265292</c:v>
                </c:pt>
                <c:pt idx="40">
                  <c:v>9.582260230629587E-2</c:v>
                </c:pt>
                <c:pt idx="41">
                  <c:v>9.7993562765454748E-2</c:v>
                </c:pt>
                <c:pt idx="42">
                  <c:v>9.877852818207207E-2</c:v>
                </c:pt>
                <c:pt idx="43">
                  <c:v>0.10315050058168627</c:v>
                </c:pt>
                <c:pt idx="44">
                  <c:v>0.18106932842193132</c:v>
                </c:pt>
                <c:pt idx="45">
                  <c:v>0.16423220883223408</c:v>
                </c:pt>
                <c:pt idx="46">
                  <c:v>0.26967249412096339</c:v>
                </c:pt>
                <c:pt idx="47">
                  <c:v>0.18035793732159094</c:v>
                </c:pt>
                <c:pt idx="48">
                  <c:v>0.48301003235888262</c:v>
                </c:pt>
                <c:pt idx="49">
                  <c:v>0.15806871910224152</c:v>
                </c:pt>
                <c:pt idx="50">
                  <c:v>0.20626715006949858</c:v>
                </c:pt>
                <c:pt idx="51">
                  <c:v>0.106337339276388</c:v>
                </c:pt>
                <c:pt idx="52">
                  <c:v>0.13289732203305515</c:v>
                </c:pt>
                <c:pt idx="53">
                  <c:v>9.5415180212170311E-2</c:v>
                </c:pt>
                <c:pt idx="54">
                  <c:v>0.13624788948792296</c:v>
                </c:pt>
                <c:pt idx="55">
                  <c:v>0.12743347914634462</c:v>
                </c:pt>
                <c:pt idx="56">
                  <c:v>0.17116356572224414</c:v>
                </c:pt>
                <c:pt idx="57">
                  <c:v>0.16816843475305276</c:v>
                </c:pt>
                <c:pt idx="58">
                  <c:v>0.16355294172914148</c:v>
                </c:pt>
                <c:pt idx="59">
                  <c:v>0.21251094979261048</c:v>
                </c:pt>
                <c:pt idx="60">
                  <c:v>0.38001790653782097</c:v>
                </c:pt>
                <c:pt idx="61">
                  <c:v>0.3742715106430603</c:v>
                </c:pt>
                <c:pt idx="62">
                  <c:v>0.18862658512928371</c:v>
                </c:pt>
                <c:pt idx="63">
                  <c:v>0.22024627016212617</c:v>
                </c:pt>
                <c:pt idx="64">
                  <c:v>0.26800947277957565</c:v>
                </c:pt>
                <c:pt idx="65">
                  <c:v>0.16737362488566607</c:v>
                </c:pt>
                <c:pt idx="66">
                  <c:v>0.77236590130955385</c:v>
                </c:pt>
                <c:pt idx="67">
                  <c:v>0.30841248041472458</c:v>
                </c:pt>
                <c:pt idx="68">
                  <c:v>1.2577221944351558</c:v>
                </c:pt>
                <c:pt idx="69">
                  <c:v>0.40262594679437047</c:v>
                </c:pt>
                <c:pt idx="70">
                  <c:v>1.8462483316246598</c:v>
                </c:pt>
                <c:pt idx="71">
                  <c:v>0.55149373133008561</c:v>
                </c:pt>
                <c:pt idx="72">
                  <c:v>1.8628326042682781</c:v>
                </c:pt>
                <c:pt idx="73">
                  <c:v>0.63743267777351043</c:v>
                </c:pt>
                <c:pt idx="74">
                  <c:v>2.4513141823648237</c:v>
                </c:pt>
                <c:pt idx="75">
                  <c:v>0.80211894030877762</c:v>
                </c:pt>
                <c:pt idx="76">
                  <c:v>3.2060343374442839</c:v>
                </c:pt>
                <c:pt idx="77">
                  <c:v>0.93420556318548464</c:v>
                </c:pt>
                <c:pt idx="78">
                  <c:v>4.0361723117395591</c:v>
                </c:pt>
                <c:pt idx="79">
                  <c:v>4.7685222477678959</c:v>
                </c:pt>
                <c:pt idx="80">
                  <c:v>1.0130422565277346</c:v>
                </c:pt>
              </c:numCache>
            </c:numRef>
          </c:val>
        </c:ser>
        <c:marker val="1"/>
        <c:axId val="80686464"/>
        <c:axId val="80708736"/>
      </c:lineChart>
      <c:catAx>
        <c:axId val="80686464"/>
        <c:scaling>
          <c:orientation val="minMax"/>
        </c:scaling>
        <c:axPos val="b"/>
        <c:numFmt formatCode="General" sourceLinked="1"/>
        <c:tickLblPos val="nextTo"/>
        <c:crossAx val="80708736"/>
        <c:crosses val="autoZero"/>
        <c:auto val="1"/>
        <c:lblAlgn val="ctr"/>
        <c:lblOffset val="100"/>
      </c:catAx>
      <c:valAx>
        <c:axId val="80708736"/>
        <c:scaling>
          <c:orientation val="minMax"/>
        </c:scaling>
        <c:axPos val="l"/>
        <c:majorGridlines/>
        <c:numFmt formatCode="General" sourceLinked="1"/>
        <c:tickLblPos val="nextTo"/>
        <c:crossAx val="80686464"/>
        <c:crosses val="autoZero"/>
        <c:crossBetween val="between"/>
      </c:val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0.04167</cdr:x>
      <cdr:y>0.18349</cdr:y>
    </cdr:from>
    <cdr:to>
      <cdr:x>0.20833</cdr:x>
      <cdr:y>0.29817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609600"/>
          <a:ext cx="1524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Parallel Overhead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0.1</cdr:x>
      <cdr:y>0.50459</cdr:y>
    </cdr:from>
    <cdr:to>
      <cdr:x>0.175</cdr:x>
      <cdr:y>0.57339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14400" y="16764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Threaded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0.9</cdr:x>
      <cdr:y>0.73394</cdr:y>
    </cdr:from>
    <cdr:to>
      <cdr:x>0.975</cdr:x>
      <cdr:y>0.80275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229600" y="24384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Threaded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0.075</cdr:x>
      <cdr:y>0.8945</cdr:y>
    </cdr:from>
    <cdr:to>
      <cdr:x>0.15</cdr:x>
      <cdr:y>0.9633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5800" y="29718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MPI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0.875</cdr:x>
      <cdr:y>0.29817</cdr:y>
    </cdr:from>
    <cdr:to>
      <cdr:x>0.93333</cdr:x>
      <cdr:y>0.36697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001000" y="9906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MPI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0.425</cdr:x>
      <cdr:y>0.88532</cdr:y>
    </cdr:from>
    <cdr:to>
      <cdr:x>0.59167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886200" y="2971800"/>
          <a:ext cx="1524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Parallelism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0.375</cdr:x>
      <cdr:y>0.48165</cdr:y>
    </cdr:from>
    <cdr:to>
      <cdr:x>0.45</cdr:x>
      <cdr:y>0.55046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429000" y="16002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Threaded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0.79167</cdr:x>
      <cdr:y>0.57339</cdr:y>
    </cdr:from>
    <cdr:to>
      <cdr:x>0.85</cdr:x>
      <cdr:y>0.6422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239000" y="1905000"/>
          <a:ext cx="533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MPI</a:t>
          </a:r>
          <a:endParaRPr lang="en-US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SALSA is </a:t>
            </a:r>
          </a:p>
          <a:p>
            <a:r>
              <a:rPr lang="en-US" smtClean="0"/>
              <a:t>Service Aggregated Linked Sequential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1~180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lines without threading in DryadLINQ, with threading, it is about 400 lines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MPI ~500 lines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clustering problem [27] is one of the most challenging problems for sequencing clustering because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represent the largest repeat families in human genome. There are about 1 million copies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sequences in human genome, in which most insertions can be found in other primates and only a small fraction (~ 7000) are human-specific. This indicates that the classification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repeats can be deduced solely from the 1 million human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elements. Notable,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clustering can be viewed as a classical case study for the capacity of computational infrastructures because it is not only of great intrinsic biological interests, but also a problem of a scale that will remain as the upper limit of many other clustering problem in bioinformatics for the next few years, e.g. the automated protein family classification for a few millions of proteins predicted from large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metagenomics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projects. In our work here we examine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samples of 35339 and 50,000 sequences.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054A-0A3E-4073-A338-DFBFC8C8D3C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74AEDF52-565E-4A29-804B-6E4AAEC28544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17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We suggest that the data deluge will demand more robust algorithms in many areas and these algorithms will be highly I/O and compute intensive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1200" dirty="0" smtClean="0"/>
              <a:t>Clustering N= 200,000 sequences using deterministic annealing will require around 750 cores and this need scales like N</a:t>
            </a:r>
            <a:r>
              <a:rPr lang="en-US" sz="1200" baseline="30000" dirty="0" smtClean="0"/>
              <a:t>2</a:t>
            </a:r>
          </a:p>
          <a:p>
            <a:pPr>
              <a:buNone/>
            </a:pPr>
            <a:endParaRPr lang="en-US" sz="1200" baseline="30000" dirty="0" smtClean="0"/>
          </a:p>
          <a:p>
            <a:r>
              <a:rPr lang="en-US" sz="1200" dirty="0" smtClean="0"/>
              <a:t>NSF Track 1 – Blue Waters  in 2011 – could be saturated by 5,000,000 point clustering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From 1980-2000?, we largely looked at HPC for simulation; now we have </a:t>
            </a:r>
            <a:r>
              <a:rPr lang="en-US" sz="2000" dirty="0" smtClean="0">
                <a:solidFill>
                  <a:srgbClr val="FF0000"/>
                </a:solidFill>
              </a:rPr>
              <a:t>data deluge</a:t>
            </a:r>
            <a:endParaRPr lang="en-US" sz="2000" dirty="0" smtClean="0"/>
          </a:p>
          <a:p>
            <a:r>
              <a:rPr lang="en-US" sz="2000" dirty="0" smtClean="0"/>
              <a:t>1) Data starts on some disk/sensor/instrument</a:t>
            </a:r>
          </a:p>
          <a:p>
            <a:pPr lvl="1"/>
            <a:r>
              <a:rPr lang="en-US" sz="2000" dirty="0" smtClean="0"/>
              <a:t>It needs to be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decomposed/partitioned</a:t>
            </a:r>
            <a:r>
              <a:rPr lang="en-US" sz="2000" dirty="0" smtClean="0"/>
              <a:t>; often partitioning natural from source of data</a:t>
            </a:r>
          </a:p>
          <a:p>
            <a:r>
              <a:rPr lang="en-US" sz="2000" dirty="0" smtClean="0"/>
              <a:t>2) One runs a </a:t>
            </a:r>
            <a:r>
              <a:rPr lang="en-US" sz="2000" dirty="0" smtClean="0">
                <a:solidFill>
                  <a:srgbClr val="0070C0"/>
                </a:solidFill>
              </a:rPr>
              <a:t>filter</a:t>
            </a:r>
            <a:r>
              <a:rPr lang="en-US" sz="2000" dirty="0" smtClean="0">
                <a:solidFill>
                  <a:srgbClr val="FFC000"/>
                </a:solidFill>
              </a:rPr>
              <a:t> </a:t>
            </a:r>
            <a:r>
              <a:rPr lang="en-US" sz="2000" dirty="0" smtClean="0"/>
              <a:t>of some sort extracting data of interest and (re)formatting it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Pleasingly parallel </a:t>
            </a:r>
            <a:r>
              <a:rPr lang="en-US" sz="2000" dirty="0" smtClean="0"/>
              <a:t>with often “millions” of jobs</a:t>
            </a:r>
          </a:p>
          <a:p>
            <a:pPr lvl="1"/>
            <a:r>
              <a:rPr lang="en-US" sz="2000" dirty="0" smtClean="0"/>
              <a:t>Communication latencies can be many </a:t>
            </a:r>
            <a:r>
              <a:rPr lang="en-US" sz="2000" dirty="0" smtClean="0">
                <a:solidFill>
                  <a:srgbClr val="0070C0"/>
                </a:solidFill>
              </a:rPr>
              <a:t>milliseconds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and can involve </a:t>
            </a:r>
            <a:r>
              <a:rPr lang="en-US" sz="2000" dirty="0" smtClean="0">
                <a:solidFill>
                  <a:srgbClr val="0070C0"/>
                </a:solidFill>
              </a:rPr>
              <a:t>disks</a:t>
            </a:r>
          </a:p>
          <a:p>
            <a:r>
              <a:rPr lang="en-US" sz="2000" dirty="0" smtClean="0"/>
              <a:t>3) Using same (or map to a new) decomposition, one runs a possibly parallel application that could  require </a:t>
            </a:r>
            <a:r>
              <a:rPr lang="en-US" sz="2000" dirty="0" smtClean="0">
                <a:solidFill>
                  <a:srgbClr val="0070C0"/>
                </a:solidFill>
              </a:rPr>
              <a:t>iterative </a:t>
            </a:r>
            <a:r>
              <a:rPr lang="en-US" sz="2000" dirty="0" smtClean="0"/>
              <a:t>steps between communicating processes or could be pleasing parallel</a:t>
            </a:r>
          </a:p>
          <a:p>
            <a:pPr lvl="1"/>
            <a:r>
              <a:rPr lang="en-US" sz="2000" dirty="0" smtClean="0"/>
              <a:t>Communication latencies may be at most some </a:t>
            </a:r>
            <a:r>
              <a:rPr lang="en-US" sz="2000" dirty="0" smtClean="0">
                <a:solidFill>
                  <a:srgbClr val="0070C0"/>
                </a:solidFill>
              </a:rPr>
              <a:t>microseconds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and involves </a:t>
            </a:r>
            <a:r>
              <a:rPr lang="en-US" sz="2000" dirty="0" smtClean="0">
                <a:solidFill>
                  <a:srgbClr val="0070C0"/>
                </a:solidFill>
              </a:rPr>
              <a:t>shared memory </a:t>
            </a:r>
            <a:r>
              <a:rPr lang="en-US" sz="2000" dirty="0" smtClean="0"/>
              <a:t>or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high speed networks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Workflow</a:t>
            </a:r>
            <a:r>
              <a:rPr lang="en-US" sz="2000" dirty="0" smtClean="0"/>
              <a:t> links 1) 2) 3) with multiple instances of 2) 3)</a:t>
            </a:r>
          </a:p>
          <a:p>
            <a:pPr lvl="1"/>
            <a:r>
              <a:rPr lang="en-US" sz="2000" dirty="0" smtClean="0"/>
              <a:t>Pipeline or more complex graphs</a:t>
            </a:r>
          </a:p>
          <a:p>
            <a:r>
              <a:rPr lang="en-US" sz="2000" dirty="0" smtClean="0"/>
              <a:t>Filters are “</a:t>
            </a:r>
            <a:r>
              <a:rPr lang="en-US" sz="2000" dirty="0" smtClean="0">
                <a:solidFill>
                  <a:srgbClr val="0070C0"/>
                </a:solidFill>
              </a:rPr>
              <a:t>Maps</a:t>
            </a:r>
            <a:r>
              <a:rPr lang="en-US" sz="2000" dirty="0" smtClean="0"/>
              <a:t>” or “</a:t>
            </a:r>
            <a:r>
              <a:rPr lang="en-US" sz="2000" dirty="0" smtClean="0">
                <a:solidFill>
                  <a:srgbClr val="0070C0"/>
                </a:solidFill>
              </a:rPr>
              <a:t>Reductions</a:t>
            </a:r>
            <a:r>
              <a:rPr lang="en-US" sz="2000" dirty="0" smtClean="0"/>
              <a:t>” in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>
              <a:defRPr/>
            </a:pP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 dirty="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06015A1C-A950-4BF7-9F1F-2CA7C903A8E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10/1/2009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4EFFF6C-AE4E-4FE6-A064-67A5E3D5DC7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l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 algn="r" rtl="0"/>
            <a:fld id="{EB221654-0E17-4502-910A-E9A48320A18D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10/1/2009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015A1C-A950-4BF7-9F1F-2CA7C903A8E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10/1/2009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4EFFF6C-AE4E-4FE6-A064-67A5E3D5DC7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algn="l" rtl="0">
              <a:defRPr/>
            </a:pP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E40701"/>
                </a:solidFill>
                <a:latin typeface="Calibri" pitchFamily="34" charset="0"/>
                <a:ea typeface="+mn-ea"/>
                <a:cs typeface="+mn-cs"/>
              </a:rPr>
              <a:t>A</a:t>
            </a:r>
            <a:r>
              <a:rPr lang="en-US" b="1" i="1" kern="1200" dirty="0">
                <a:solidFill>
                  <a:srgbClr val="EFBA00"/>
                </a:solidFill>
                <a:latin typeface="Calibri" pitchFamily="34" charset="0"/>
                <a:ea typeface="+mn-ea"/>
                <a:cs typeface="+mn-cs"/>
              </a:rPr>
              <a:t>L</a:t>
            </a:r>
            <a:r>
              <a:rPr lang="en-US" b="1" i="1" kern="1200" dirty="0">
                <a:solidFill>
                  <a:srgbClr val="1851CE"/>
                </a:solidFill>
                <a:latin typeface="Calibri" pitchFamily="34" charset="0"/>
                <a:ea typeface="+mn-ea"/>
                <a:cs typeface="+mn-cs"/>
              </a:rPr>
              <a:t>S</a:t>
            </a:r>
            <a:r>
              <a:rPr lang="en-US" b="1" i="1" kern="1200" dirty="0">
                <a:solidFill>
                  <a:srgbClr val="18A221"/>
                </a:solidFill>
                <a:latin typeface="Calibri" pitchFamily="34" charset="0"/>
                <a:ea typeface="+mn-ea"/>
                <a:cs typeface="+mn-cs"/>
              </a:rPr>
              <a:t>A</a:t>
            </a:r>
            <a:endParaRPr lang="en-US" kern="1200" dirty="0">
              <a:solidFill>
                <a:prstClr val="black"/>
              </a:solidFill>
              <a:latin typeface="Corbel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sals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video" Target="file:///C:\Users\Geoffrey%20Fox\Desktop\StateIT09\20000RandomPubChemChemicals.avi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511175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Data Intensive Biomedical Computing Systems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8686800" cy="609600"/>
          </a:xfrm>
        </p:spPr>
        <p:txBody>
          <a:bodyPr>
            <a:noAutofit/>
          </a:bodyPr>
          <a:lstStyle/>
          <a:p>
            <a:r>
              <a:rPr lang="en-US" sz="1800" b="1" i="1" dirty="0" smtClean="0"/>
              <a:t>Statewide IT Conference 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October 1, 2009, Indianapolis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3124200"/>
            <a:ext cx="7239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Judy Qiu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hlinkClick r:id="rId3"/>
              </a:rPr>
              <a:t>xqiu@indiana.edu</a:t>
            </a:r>
            <a:r>
              <a:rPr lang="en-US" sz="2000" dirty="0" smtClean="0"/>
              <a:t>   </a:t>
            </a:r>
            <a:r>
              <a:rPr lang="en-US" sz="2000" dirty="0" smtClean="0">
                <a:hlinkClick r:id="rId4"/>
              </a:rPr>
              <a:t>www.infomall.org/s</a:t>
            </a:r>
            <a:r>
              <a:rPr lang="en-US" sz="2000" dirty="0" smtClean="0">
                <a:solidFill>
                  <a:srgbClr val="FF0000"/>
                </a:solidFill>
                <a:hlinkClick r:id="rId4"/>
              </a:rPr>
              <a:t>a</a:t>
            </a:r>
            <a:r>
              <a:rPr lang="en-US" sz="2000" dirty="0" smtClean="0">
                <a:hlinkClick r:id="rId4"/>
              </a:rPr>
              <a:t>lsa</a:t>
            </a:r>
            <a:endParaRPr lang="en-US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/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Community Grids Laboratory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Pervasive Technology Institute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Pairwise Distances – ALU Sequencing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52578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Calculate pairwise distances for a collection of genes (used for clustering, MDS)</a:t>
            </a:r>
          </a:p>
          <a:p>
            <a:r>
              <a:rPr lang="en-US" dirty="0" smtClean="0"/>
              <a:t>O(N^2) problem </a:t>
            </a:r>
          </a:p>
          <a:p>
            <a:r>
              <a:rPr lang="en-US" dirty="0" smtClean="0"/>
              <a:t>“Doubly Data Parallel” at Dryad Stage</a:t>
            </a:r>
          </a:p>
          <a:p>
            <a:r>
              <a:rPr lang="en-US" dirty="0" smtClean="0"/>
              <a:t>Performance close to MPI</a:t>
            </a:r>
          </a:p>
          <a:p>
            <a:r>
              <a:rPr lang="en-US" dirty="0" smtClean="0"/>
              <a:t>Performed on 768 cores (Tempest Cluster)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6147" name="Picture 3" descr="E:\academic\phd\Publications\InternPresentation\AL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6477000" cy="2864654"/>
          </a:xfrm>
          <a:prstGeom prst="rect">
            <a:avLst/>
          </a:prstGeom>
          <a:noFill/>
        </p:spPr>
      </p:pic>
      <p:graphicFrame>
        <p:nvGraphicFramePr>
          <p:cNvPr id="121" name="Chart 120"/>
          <p:cNvGraphicFramePr/>
          <p:nvPr/>
        </p:nvGraphicFramePr>
        <p:xfrm>
          <a:off x="5638800" y="4114800"/>
          <a:ext cx="3505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" name="Down Arrow Callout 121"/>
          <p:cNvSpPr/>
          <p:nvPr/>
        </p:nvSpPr>
        <p:spPr>
          <a:xfrm>
            <a:off x="6858000" y="2819400"/>
            <a:ext cx="2133600" cy="1676400"/>
          </a:xfrm>
          <a:prstGeom prst="downArrowCallout">
            <a:avLst>
              <a:gd name="adj1" fmla="val 12207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125 million distances</a:t>
            </a:r>
          </a:p>
          <a:p>
            <a:pPr algn="ctr"/>
            <a:r>
              <a:rPr lang="en-US" dirty="0" smtClean="0"/>
              <a:t>4 hours &amp; 46 minutes</a:t>
            </a:r>
          </a:p>
          <a:p>
            <a:pPr algn="ctr"/>
            <a:endParaRPr lang="en-US" dirty="0"/>
          </a:p>
        </p:txBody>
      </p:sp>
      <p:pic>
        <p:nvPicPr>
          <p:cNvPr id="123" name="Picture 122" descr="C:\gcf\multicore_msft09\ACTIVEMDSProg\Genome35339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7620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Box 125"/>
          <p:cNvSpPr txBox="1"/>
          <p:nvPr/>
        </p:nvSpPr>
        <p:spPr>
          <a:xfrm>
            <a:off x="1676400" y="56388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Processes work better than threads when used inside vertices </a:t>
            </a:r>
          </a:p>
          <a:p>
            <a:r>
              <a:rPr lang="en-US" sz="2000" b="1" dirty="0" smtClean="0"/>
              <a:t>100% utilization vs. 70%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Alu and Sequencing Workflow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64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Data is a collection of N sequences – 100’s of characters long</a:t>
            </a:r>
          </a:p>
          <a:p>
            <a:pPr lvl="1"/>
            <a:r>
              <a:rPr lang="en-US" sz="2000" dirty="0" smtClean="0"/>
              <a:t>These cannot be thought of as vectors because there are missing characters</a:t>
            </a:r>
          </a:p>
          <a:p>
            <a:pPr lvl="1"/>
            <a:r>
              <a:rPr lang="en-US" sz="2000" dirty="0" smtClean="0"/>
              <a:t>“Multiple Sequence Alignment” (creating vectors of characters) doesn’t seem to work if N larger than O(100)</a:t>
            </a:r>
          </a:p>
          <a:p>
            <a:r>
              <a:rPr lang="en-US" sz="2000" dirty="0" smtClean="0"/>
              <a:t>Can calculate 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dissimilarities (distances) between sequences (all pairs)</a:t>
            </a:r>
          </a:p>
          <a:p>
            <a:r>
              <a:rPr lang="en-US" sz="2000" dirty="0" smtClean="0"/>
              <a:t>Find families by clustering (much better methods than Kmeans). As no vectors, use vector free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 methods</a:t>
            </a:r>
          </a:p>
          <a:p>
            <a:r>
              <a:rPr lang="en-US" sz="2000" dirty="0" smtClean="0"/>
              <a:t>Map to 3D for visualization using Multidimensional Scaling MDS – also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N = 50,000 runs in 10 hours (all above) on 768 cores</a:t>
            </a:r>
          </a:p>
          <a:p>
            <a:r>
              <a:rPr lang="en-US" sz="2000" dirty="0" smtClean="0"/>
              <a:t>Our collaborators just gave us 170,000 sequences and want to look at 1.5 million – will develop new algorithms!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MapReduce++ will do all steps as MDS, Clustering just need MPI Broadcast/Reduce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gcf\multicore_msft09\ACTIVEMDSProg\ALU35339\AllAlu35339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8497436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gcf\multicore_msft09\ACTIVEMDSProg\ALU35339\Alu35339YaYbChimp=2Huma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8445501" cy="570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2514600"/>
          <a:ext cx="9144000" cy="332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Pairwise Clustering</a:t>
            </a:r>
            <a:br>
              <a:rPr lang="en-US" dirty="0" smtClean="0"/>
            </a:br>
            <a:r>
              <a:rPr lang="en-US" dirty="0" smtClean="0"/>
              <a:t>30,000 Points on Tempest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Dryad versus MPI for Smith Waterman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213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 is perfect scaling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Dryad versus MPI for Smith Waterman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8077200" cy="456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096000"/>
            <a:ext cx="213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 is perfect scaling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WeightedPatientMDSEnvPC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030"/>
            <a:ext cx="9144000" cy="688403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5257800"/>
            <a:ext cx="82296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MDS of 635 Census Blocks with 97 Environmental Properties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Shows expected Correlation with Principal Component – color varies from greenish to reddish as projection of leading eigenvector changes value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Ten color bins used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33400"/>
            <a:ext cx="51478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2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Apply MDS to Patient Record Data</a:t>
            </a:r>
          </a:p>
          <a:p>
            <a:pPr algn="l" rtl="0"/>
            <a:r>
              <a:rPr lang="en-US" sz="2800" dirty="0" smtClean="0">
                <a:solidFill>
                  <a:prstClr val="white"/>
                </a:solidFill>
                <a:latin typeface="Calibri"/>
              </a:rPr>
              <a:t>and correlation to GIS properties</a:t>
            </a:r>
          </a:p>
          <a:p>
            <a:pPr algn="l" rtl="0"/>
            <a:r>
              <a:rPr lang="en-US" sz="2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MDS </a:t>
            </a:r>
            <a:r>
              <a:rPr lang="en-US" sz="2800" kern="1200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and </a:t>
            </a:r>
            <a:r>
              <a:rPr lang="en-US" sz="2800" kern="12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Primary PCA Vector</a:t>
            </a:r>
            <a:endParaRPr lang="en-US" sz="2800" kern="12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bChermto3D_20000rand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988"/>
            <a:ext cx="9144000" cy="6310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000RandomPubChemChemical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6400" y="-38100"/>
            <a:ext cx="5791200" cy="693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5943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Collaborators in 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D20000"/>
                </a:solidFill>
                <a:latin typeface="Arial" pitchFamily="34" charset="0"/>
              </a:rPr>
              <a:t>A</a:t>
            </a:r>
            <a:r>
              <a:rPr lang="en-US" sz="3200" b="1" i="1" dirty="0" smtClean="0">
                <a:solidFill>
                  <a:srgbClr val="FFC000"/>
                </a:solidFill>
                <a:latin typeface="Arial" pitchFamily="34" charset="0"/>
              </a:rPr>
              <a:t>L</a:t>
            </a:r>
            <a:r>
              <a:rPr lang="en-US" sz="3200" b="1" i="1" dirty="0" smtClean="0">
                <a:solidFill>
                  <a:srgbClr val="0000CC"/>
                </a:solidFill>
                <a:latin typeface="Arial" pitchFamily="34" charset="0"/>
              </a:rPr>
              <a:t>S</a:t>
            </a:r>
            <a:r>
              <a:rPr lang="en-US" sz="3200" b="1" i="1" dirty="0" smtClean="0">
                <a:solidFill>
                  <a:srgbClr val="33CC33"/>
                </a:solidFill>
                <a:latin typeface="Arial" pitchFamily="34" charset="0"/>
              </a:rPr>
              <a:t>A</a:t>
            </a:r>
            <a:r>
              <a:rPr lang="en-US" sz="3200" i="1" dirty="0" smtClean="0">
                <a:solidFill>
                  <a:srgbClr val="33CC33"/>
                </a:solidFill>
                <a:latin typeface="Arial" pitchFamily="34" charset="0"/>
              </a:rPr>
              <a:t> </a:t>
            </a:r>
            <a:r>
              <a:rPr lang="en-US" sz="3200" dirty="0" smtClean="0"/>
              <a:t>Project</a:t>
            </a:r>
            <a:endParaRPr lang="en-US" sz="32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200400" y="1600200"/>
            <a:ext cx="2133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altLang="ja-JP" sz="8000" b="1" dirty="0" smtClean="0">
                <a:ea typeface="ＭＳ Ｐゴシック" pitchFamily="34" charset="-128"/>
              </a:rPr>
              <a:t>Indiana </a:t>
            </a:r>
            <a:r>
              <a:rPr lang="en-US" altLang="ja-JP" sz="8000" b="1" dirty="0">
                <a:ea typeface="ＭＳ Ｐゴシック" pitchFamily="34" charset="-128"/>
              </a:rPr>
              <a:t>University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sz="5600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sz="5600" b="1" i="1" dirty="0">
                <a:solidFill>
                  <a:srgbClr val="2818FC"/>
                </a:solidFill>
                <a:latin typeface="Calibri" pitchFamily="34" charset="0"/>
              </a:rPr>
              <a:t>S</a:t>
            </a:r>
            <a:r>
              <a:rPr lang="en-US" sz="5600" b="1" i="1" dirty="0">
                <a:solidFill>
                  <a:srgbClr val="00B050"/>
                </a:solidFill>
                <a:latin typeface="Calibri" pitchFamily="34" charset="0"/>
              </a:rPr>
              <a:t>A</a:t>
            </a:r>
            <a:r>
              <a:rPr lang="en-US" sz="5600" dirty="0">
                <a:solidFill>
                  <a:srgbClr val="99FF33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5600" dirty="0" smtClean="0">
                <a:ea typeface="Arial Unicode MS" pitchFamily="34" charset="-128"/>
                <a:cs typeface="Arial Unicode MS" pitchFamily="34" charset="-128"/>
              </a:rPr>
              <a:t>Technology Team</a:t>
            </a:r>
            <a:endParaRPr lang="en-US" sz="5600" dirty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Geoffrey Fox 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Judy Qiu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Scott Beason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Jaliya  </a:t>
            </a:r>
            <a:r>
              <a:rPr lang="en-US" sz="6400" dirty="0">
                <a:ea typeface="Arial Unicode MS" pitchFamily="34" charset="-128"/>
                <a:cs typeface="Arial Unicode MS" pitchFamily="34" charset="-128"/>
              </a:rPr>
              <a:t>Ekanayake 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Thilina Gunarathne</a:t>
            </a: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800" dirty="0" smtClean="0"/>
              <a:t>Thilina Gunarathne</a:t>
            </a: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Jong Youl Choi</a:t>
            </a: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Yang Ruan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Seung-Hee Bae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Hui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Li</a:t>
            </a:r>
          </a:p>
          <a:p>
            <a:pPr marL="41148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Saliya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Ekanayake</a:t>
            </a: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lang="en-US" sz="66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lvl="0" indent="-411480">
              <a:spcBef>
                <a:spcPct val="20000"/>
              </a:spcBef>
              <a:buClr>
                <a:schemeClr val="tx1">
                  <a:shade val="95000"/>
                </a:schemeClr>
              </a:buClr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lang="en-US" sz="6400" dirty="0" smtClean="0"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/>
              <a:buNone/>
              <a:tabLst/>
              <a:defRPr/>
            </a:pPr>
            <a:endParaRPr kumimoji="0" lang="en-US" sz="6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5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marL="41148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3400" y="1600200"/>
            <a:ext cx="2819400" cy="2819400"/>
          </a:xfrm>
          <a:prstGeom prst="rect">
            <a:avLst/>
          </a:prstGeom>
        </p:spPr>
        <p:txBody>
          <a:bodyPr lIns="45720" rIns="45720">
            <a:normAutofit fontScale="25000" lnSpcReduction="20000"/>
          </a:bodyPr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altLang="zh-CN" sz="8000" b="1" dirty="0" smtClean="0"/>
              <a:t>Microsoft Research</a:t>
            </a:r>
            <a:endParaRPr lang="en-US" sz="8000" b="1" dirty="0"/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56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Technology </a:t>
            </a: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Collaboration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56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56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Azure (Clouds)</a:t>
            </a:r>
          </a:p>
          <a:p>
            <a:pPr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Dennis Gannon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Dryad (Parallel Runtime)</a:t>
            </a:r>
            <a:endParaRPr lang="en-US" sz="6400" dirty="0" smtClean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Roger </a:t>
            </a: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Barga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Christophe </a:t>
            </a:r>
            <a:r>
              <a:rPr lang="en-US" sz="6400" dirty="0" err="1" smtClean="0">
                <a:ea typeface="Arial Unicode MS" pitchFamily="34" charset="-128"/>
                <a:cs typeface="Arial Unicode MS" pitchFamily="34" charset="-128"/>
              </a:rPr>
              <a:t>Poulain</a:t>
            </a:r>
            <a:r>
              <a:rPr lang="en-US" sz="6400" dirty="0" smtClean="0">
                <a:ea typeface="Arial Unicode MS" pitchFamily="34" charset="-128"/>
                <a:cs typeface="Arial Unicode MS" pitchFamily="34" charset="-128"/>
              </a:rPr>
              <a:t>  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CCR (Threading)</a:t>
            </a: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George </a:t>
            </a: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Chrysanthakopoulos</a:t>
            </a:r>
            <a:endParaRPr lang="en-US" sz="6400" dirty="0" smtClean="0"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DSS  (Services)</a:t>
            </a:r>
            <a:endParaRPr lang="en-US" sz="6400" dirty="0">
              <a:solidFill>
                <a:srgbClr val="0070C0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30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6400" dirty="0" err="1" smtClean="0">
                <a:latin typeface="+mn-lt"/>
                <a:ea typeface="Arial Unicode MS" pitchFamily="34" charset="-128"/>
                <a:cs typeface="Arial Unicode MS" pitchFamily="34" charset="-128"/>
              </a:rPr>
              <a:t>Henrik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err="1">
                <a:latin typeface="+mn-lt"/>
                <a:ea typeface="Arial Unicode MS" pitchFamily="34" charset="-128"/>
                <a:cs typeface="Arial Unicode MS" pitchFamily="34" charset="-128"/>
              </a:rPr>
              <a:t>Frystyk</a:t>
            </a:r>
            <a:r>
              <a:rPr lang="en-US" sz="6400" dirty="0">
                <a:latin typeface="+mn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6400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Nielsen</a:t>
            </a:r>
            <a:endParaRPr lang="en-US" sz="6400" dirty="0"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867400" y="1600200"/>
            <a:ext cx="3352800" cy="3886200"/>
          </a:xfrm>
          <a:prstGeom prst="rect">
            <a:avLst/>
          </a:prstGeom>
        </p:spPr>
        <p:txBody>
          <a:bodyPr lIns="45720" rIns="45720">
            <a:normAutofit fontScale="32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6200" b="1" dirty="0" smtClean="0">
                <a:ea typeface="ＭＳ Ｐゴシック" pitchFamily="34" charset="-128"/>
              </a:rPr>
              <a:t>Applications</a:t>
            </a:r>
            <a:endParaRPr lang="en-US" sz="6200" b="1" dirty="0" smtClean="0">
              <a:latin typeface="+mn-lt"/>
              <a:ea typeface="ＭＳ Ｐゴシック" pitchFamily="34" charset="-128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5600" dirty="0" smtClean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Bioinformatics, CGB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Haixu Tang, Mina Rho,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Peter </a:t>
            </a:r>
            <a:r>
              <a:rPr lang="en-US" sz="4900" dirty="0" err="1" smtClean="0">
                <a:ea typeface="SimSun" pitchFamily="2" charset="-122"/>
              </a:rPr>
              <a:t>Cherbas</a:t>
            </a:r>
            <a:r>
              <a:rPr lang="en-US" sz="4900" dirty="0" smtClean="0">
                <a:ea typeface="SimSun" pitchFamily="2" charset="-122"/>
              </a:rPr>
              <a:t>, Qunfeng Dong</a:t>
            </a: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IU </a:t>
            </a:r>
            <a:r>
              <a:rPr lang="en-US" sz="4900" dirty="0">
                <a:solidFill>
                  <a:srgbClr val="0070C0"/>
                </a:solidFill>
                <a:ea typeface="SimSun" pitchFamily="2" charset="-122"/>
              </a:rPr>
              <a:t>Medical School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Gilbert </a:t>
            </a:r>
            <a:r>
              <a:rPr lang="en-US" sz="4900" dirty="0">
                <a:ea typeface="SimSun" pitchFamily="2" charset="-122"/>
              </a:rPr>
              <a:t>Liu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latin typeface="+mn-lt"/>
                <a:ea typeface="SimSun" pitchFamily="2" charset="-122"/>
              </a:rPr>
              <a:t>Demographics (Polis Center)</a:t>
            </a:r>
            <a:endParaRPr lang="en-US" sz="4900" dirty="0">
              <a:solidFill>
                <a:srgbClr val="0070C0"/>
              </a:solidFill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latin typeface="+mn-lt"/>
                <a:ea typeface="SimSun" pitchFamily="2" charset="-122"/>
              </a:rPr>
              <a:t>    Neil </a:t>
            </a:r>
            <a:r>
              <a:rPr lang="en-US" sz="4900" dirty="0" err="1">
                <a:latin typeface="+mn-lt"/>
                <a:ea typeface="SimSun" pitchFamily="2" charset="-122"/>
              </a:rPr>
              <a:t>Devadasan</a:t>
            </a:r>
            <a:endParaRPr lang="en-US" sz="4900" dirty="0">
              <a:latin typeface="+mn-lt"/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err="1" smtClean="0">
                <a:solidFill>
                  <a:srgbClr val="0070C0"/>
                </a:solidFill>
                <a:ea typeface="SimSun" pitchFamily="2" charset="-122"/>
              </a:rPr>
              <a:t>Cheminformatics</a:t>
            </a:r>
            <a:endParaRPr lang="en-US" sz="4900" dirty="0">
              <a:solidFill>
                <a:srgbClr val="0070C0"/>
              </a:solidFill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>
                <a:ea typeface="SimSun" pitchFamily="2" charset="-122"/>
              </a:rPr>
              <a:t>    </a:t>
            </a:r>
            <a:r>
              <a:rPr lang="en-US" sz="4900" dirty="0" smtClean="0">
                <a:ea typeface="SimSun" pitchFamily="2" charset="-122"/>
              </a:rPr>
              <a:t>David Wild, </a:t>
            </a:r>
            <a:r>
              <a:rPr lang="en-US" sz="4900" dirty="0" err="1" smtClean="0">
                <a:ea typeface="SimSun" pitchFamily="2" charset="-122"/>
              </a:rPr>
              <a:t>Qian</a:t>
            </a:r>
            <a:r>
              <a:rPr lang="en-US" sz="4900" dirty="0" smtClean="0">
                <a:ea typeface="SimSun" pitchFamily="2" charset="-122"/>
              </a:rPr>
              <a:t> Zhu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Physics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4900" dirty="0" smtClean="0">
                <a:ea typeface="SimSun" pitchFamily="2" charset="-122"/>
              </a:rPr>
              <a:t>    CMS group at Caltech (Julian Bunn)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4900" dirty="0" smtClean="0">
                <a:solidFill>
                  <a:srgbClr val="0070C0"/>
                </a:solidFill>
                <a:ea typeface="SimSun" pitchFamily="2" charset="-122"/>
              </a:rPr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ea typeface="SimSun" pitchFamily="2" charset="-122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endParaRPr lang="en-US" sz="49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2362200"/>
            <a:ext cx="1794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Community Grids Lab</a:t>
            </a:r>
          </a:p>
          <a:p>
            <a:pPr lvl="0"/>
            <a:r>
              <a:rPr lang="en-US" sz="1400" dirty="0" smtClean="0">
                <a:solidFill>
                  <a:schemeClr val="accent1"/>
                </a:solidFill>
              </a:rPr>
              <a:t>and UITS RT – PTI</a:t>
            </a:r>
          </a:p>
          <a:p>
            <a:r>
              <a:rPr lang="en-US" sz="1400" dirty="0" smtClean="0"/>
              <a:t> </a:t>
            </a:r>
            <a:br>
              <a:rPr lang="en-US" sz="1400" dirty="0" smtClean="0"/>
            </a:b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DryadLINQ on Cloud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HPC release of DryadLINQ requires Windows Server 2008</a:t>
            </a:r>
          </a:p>
          <a:p>
            <a:r>
              <a:rPr lang="en-US" dirty="0" smtClean="0"/>
              <a:t>Amazon does not provide this VM yet</a:t>
            </a:r>
          </a:p>
          <a:p>
            <a:r>
              <a:rPr lang="en-US" dirty="0" smtClean="0"/>
              <a:t>Used </a:t>
            </a:r>
            <a:r>
              <a:rPr lang="en-US" dirty="0" err="1" smtClean="0"/>
              <a:t>GoGrid</a:t>
            </a:r>
            <a:r>
              <a:rPr lang="en-US" dirty="0" smtClean="0"/>
              <a:t> cloud provider</a:t>
            </a:r>
          </a:p>
          <a:p>
            <a:r>
              <a:rPr lang="en-US" dirty="0" smtClean="0"/>
              <a:t>Before Running Applications</a:t>
            </a:r>
          </a:p>
          <a:p>
            <a:pPr lvl="1"/>
            <a:r>
              <a:rPr lang="en-US" dirty="0" smtClean="0"/>
              <a:t>Create VM image with necessary software	</a:t>
            </a:r>
          </a:p>
          <a:p>
            <a:pPr lvl="2"/>
            <a:r>
              <a:rPr lang="en-US" dirty="0" smtClean="0"/>
              <a:t>E.g. NET framework</a:t>
            </a:r>
          </a:p>
          <a:p>
            <a:pPr lvl="1"/>
            <a:r>
              <a:rPr lang="en-US" dirty="0" smtClean="0"/>
              <a:t>Deploy a collection of images </a:t>
            </a:r>
            <a:r>
              <a:rPr lang="en-US" dirty="0" smtClean="0">
                <a:solidFill>
                  <a:srgbClr val="C00000"/>
                </a:solidFill>
              </a:rPr>
              <a:t>(one by one – a feature of </a:t>
            </a:r>
            <a:r>
              <a:rPr lang="en-US" dirty="0" err="1" smtClean="0">
                <a:solidFill>
                  <a:srgbClr val="C00000"/>
                </a:solidFill>
              </a:rPr>
              <a:t>GoGrid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dirty="0" smtClean="0"/>
              <a:t>Configure IP addresses </a:t>
            </a:r>
            <a:r>
              <a:rPr lang="en-US" dirty="0" smtClean="0">
                <a:solidFill>
                  <a:srgbClr val="C00000"/>
                </a:solidFill>
              </a:rPr>
              <a:t>(requires login to individual nodes)</a:t>
            </a:r>
          </a:p>
          <a:p>
            <a:pPr lvl="1"/>
            <a:r>
              <a:rPr lang="en-US" dirty="0" smtClean="0"/>
              <a:t>Configure an HPC cluster</a:t>
            </a:r>
          </a:p>
          <a:p>
            <a:pPr lvl="1"/>
            <a:r>
              <a:rPr lang="en-US" dirty="0" smtClean="0"/>
              <a:t>Install DryadLINQ</a:t>
            </a:r>
          </a:p>
          <a:p>
            <a:pPr lvl="1"/>
            <a:r>
              <a:rPr lang="en-US" dirty="0" smtClean="0"/>
              <a:t>Copying data from “cloud storage”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334000"/>
            <a:ext cx="6472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>
                <a:solidFill>
                  <a:srgbClr val="002060"/>
                </a:solidFill>
              </a:rPr>
              <a:t>We configured a 32 node virtual cluster in </a:t>
            </a:r>
            <a:r>
              <a:rPr lang="en-US" sz="2400" b="1" dirty="0" err="1" smtClean="0">
                <a:solidFill>
                  <a:srgbClr val="002060"/>
                </a:solidFill>
              </a:rPr>
              <a:t>GoGrid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DryadLINQ on Cloud contd..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382000" cy="19050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CloudBurst</a:t>
            </a:r>
            <a:r>
              <a:rPr lang="en-US" dirty="0" smtClean="0"/>
              <a:t> and Kmeans did not run on cloud</a:t>
            </a:r>
          </a:p>
          <a:p>
            <a:r>
              <a:rPr lang="en-US" dirty="0" smtClean="0"/>
              <a:t>VMs were crashing/freezing even at data partitioning</a:t>
            </a:r>
          </a:p>
          <a:p>
            <a:pPr lvl="1"/>
            <a:r>
              <a:rPr lang="en-US" dirty="0" smtClean="0"/>
              <a:t>Communication and data accessing simply freeze VMs</a:t>
            </a:r>
          </a:p>
          <a:p>
            <a:pPr lvl="1"/>
            <a:r>
              <a:rPr lang="en-US" dirty="0" smtClean="0"/>
              <a:t>VMs become unreachable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We expect some communication overhead, but the above observations are more </a:t>
            </a:r>
            <a:r>
              <a:rPr lang="en-US" dirty="0" err="1" smtClean="0">
                <a:solidFill>
                  <a:srgbClr val="C00000"/>
                </a:solidFill>
              </a:rPr>
              <a:t>GoGrid</a:t>
            </a:r>
            <a:r>
              <a:rPr lang="en-US" dirty="0" smtClean="0">
                <a:solidFill>
                  <a:srgbClr val="C00000"/>
                </a:solidFill>
              </a:rPr>
              <a:t> related than to Cloud</a:t>
            </a:r>
          </a:p>
        </p:txBody>
      </p:sp>
      <p:pic>
        <p:nvPicPr>
          <p:cNvPr id="7170" name="Picture 2" descr="C:\Users\jaliya\Desktop\DryadOnCloud\CAP3-CloudvsBaremet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838200"/>
            <a:ext cx="5029200" cy="3683358"/>
          </a:xfrm>
          <a:prstGeom prst="rect">
            <a:avLst/>
          </a:prstGeom>
          <a:noFill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81000" y="1143000"/>
            <a:ext cx="33528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CAP3 works on cloud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Used 32 CPU cores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100% utilization of virtual CPU cores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3 times more time in cloud than the bare-metal runs on different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MPI on Clouds </a:t>
            </a:r>
            <a:br>
              <a:rPr lang="en-US" dirty="0" smtClean="0"/>
            </a:br>
            <a:r>
              <a:rPr lang="en-US" dirty="0" smtClean="0"/>
              <a:t>Parallel Wave Equation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447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Clear difference in performance and speedups between VMs and bare-metal</a:t>
            </a:r>
          </a:p>
          <a:p>
            <a:r>
              <a:rPr lang="en-US" dirty="0" smtClean="0"/>
              <a:t>Very small messages (the message size in each </a:t>
            </a:r>
            <a:r>
              <a:rPr lang="en-US" i="1" dirty="0" err="1" smtClean="0"/>
              <a:t>MPI_Sendrecv</a:t>
            </a:r>
            <a:r>
              <a:rPr lang="en-US" i="1" dirty="0" smtClean="0"/>
              <a:t>() </a:t>
            </a:r>
            <a:r>
              <a:rPr lang="en-US" dirty="0" smtClean="0"/>
              <a:t>call is only 8 bytes)</a:t>
            </a:r>
          </a:p>
          <a:p>
            <a:r>
              <a:rPr lang="en-US" dirty="0" smtClean="0"/>
              <a:t>More susceptible to latency</a:t>
            </a:r>
          </a:p>
          <a:p>
            <a:r>
              <a:rPr lang="en-US" dirty="0" smtClean="0"/>
              <a:t>At 51200 data points, at least 40% decrease in performance is observed in VMs</a:t>
            </a:r>
            <a:endParaRPr lang="en-US" dirty="0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81199"/>
            <a:ext cx="4305584" cy="290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81199"/>
            <a:ext cx="4318808" cy="294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1676399"/>
            <a:ext cx="318612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Performance -  64 CPU cores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1600199"/>
            <a:ext cx="383964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Total Speedup – 30720 data points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Scheduling of Tasks</a:t>
            </a:r>
            <a:endParaRPr lang="en-US" sz="3600" dirty="0"/>
          </a:p>
        </p:txBody>
      </p:sp>
      <p:grpSp>
        <p:nvGrpSpPr>
          <p:cNvPr id="3" name="Group 120"/>
          <p:cNvGrpSpPr/>
          <p:nvPr/>
        </p:nvGrpSpPr>
        <p:grpSpPr>
          <a:xfrm>
            <a:off x="152400" y="685800"/>
            <a:ext cx="6858000" cy="3160931"/>
            <a:chOff x="1219200" y="1066800"/>
            <a:chExt cx="6858000" cy="3160931"/>
          </a:xfrm>
        </p:grpSpPr>
        <p:sp>
          <p:nvSpPr>
            <p:cNvPr id="49" name="TextBox 48"/>
            <p:cNvSpPr txBox="1"/>
            <p:nvPr/>
          </p:nvSpPr>
          <p:spPr>
            <a:xfrm>
              <a:off x="1219200" y="1752600"/>
              <a:ext cx="1082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Partitions</a:t>
              </a:r>
            </a:p>
            <a:p>
              <a:r>
                <a:rPr lang="en-US" dirty="0" smtClean="0"/>
                <a:t>/vertices</a:t>
              </a:r>
              <a:endParaRPr lang="en-US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3352800" y="1066800"/>
              <a:ext cx="914400" cy="533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286000" y="2057400"/>
              <a:ext cx="609600" cy="381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200400" y="2057400"/>
              <a:ext cx="609600" cy="381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343400" y="2057400"/>
              <a:ext cx="609600" cy="381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057400" y="2971800"/>
              <a:ext cx="2286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362200" y="2971800"/>
              <a:ext cx="2286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743200" y="2971800"/>
              <a:ext cx="228600" cy="1524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67200" y="1143000"/>
              <a:ext cx="15721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DryadLINQ Job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71800" y="2819400"/>
              <a:ext cx="1668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PLINQ sub tasks</a:t>
              </a:r>
              <a:endParaRPr lang="en-US" dirty="0"/>
            </a:p>
          </p:txBody>
        </p:sp>
        <p:cxnSp>
          <p:nvCxnSpPr>
            <p:cNvPr id="51" name="Straight Arrow Connector 50"/>
            <p:cNvCxnSpPr>
              <a:stCxn id="41" idx="4"/>
              <a:endCxn id="42" idx="0"/>
            </p:cNvCxnSpPr>
            <p:nvPr/>
          </p:nvCxnSpPr>
          <p:spPr>
            <a:xfrm rot="5400000">
              <a:off x="2971800" y="1219200"/>
              <a:ext cx="457200" cy="1219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1" idx="4"/>
              <a:endCxn id="43" idx="0"/>
            </p:cNvCxnSpPr>
            <p:nvPr/>
          </p:nvCxnSpPr>
          <p:spPr>
            <a:xfrm rot="5400000">
              <a:off x="3429000" y="1676400"/>
              <a:ext cx="457200" cy="3048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1" idx="4"/>
              <a:endCxn id="44" idx="0"/>
            </p:cNvCxnSpPr>
            <p:nvPr/>
          </p:nvCxnSpPr>
          <p:spPr>
            <a:xfrm rot="16200000" flipH="1">
              <a:off x="4000500" y="1409700"/>
              <a:ext cx="457200" cy="8382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2" idx="4"/>
              <a:endCxn id="45" idx="0"/>
            </p:cNvCxnSpPr>
            <p:nvPr/>
          </p:nvCxnSpPr>
          <p:spPr>
            <a:xfrm rot="5400000">
              <a:off x="2114550" y="2495550"/>
              <a:ext cx="533400" cy="4191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2" idx="4"/>
              <a:endCxn id="46" idx="0"/>
            </p:cNvCxnSpPr>
            <p:nvPr/>
          </p:nvCxnSpPr>
          <p:spPr>
            <a:xfrm rot="5400000">
              <a:off x="2266950" y="2647950"/>
              <a:ext cx="533400" cy="1143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2" idx="4"/>
              <a:endCxn id="47" idx="0"/>
            </p:cNvCxnSpPr>
            <p:nvPr/>
          </p:nvCxnSpPr>
          <p:spPr>
            <a:xfrm rot="16200000" flipH="1">
              <a:off x="2457450" y="2571750"/>
              <a:ext cx="533400" cy="2667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343400" y="1676400"/>
              <a:ext cx="6858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343400" y="2743200"/>
              <a:ext cx="6858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ight Brace 58"/>
            <p:cNvSpPr/>
            <p:nvPr/>
          </p:nvSpPr>
          <p:spPr>
            <a:xfrm>
              <a:off x="5029200" y="1676400"/>
              <a:ext cx="304800" cy="106680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Brace 59"/>
            <p:cNvSpPr/>
            <p:nvPr/>
          </p:nvSpPr>
          <p:spPr>
            <a:xfrm>
              <a:off x="5029200" y="2743200"/>
              <a:ext cx="304800" cy="533400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419600" y="3276600"/>
              <a:ext cx="6858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1981200" y="3352800"/>
              <a:ext cx="2286000" cy="3810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Threads</a:t>
              </a:r>
              <a:endParaRPr lang="en-US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981200" y="3810000"/>
              <a:ext cx="3124200" cy="381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CPU cores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34000" y="1828800"/>
              <a:ext cx="2209800" cy="646331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DryadLINQ schedules</a:t>
              </a:r>
            </a:p>
            <a:p>
              <a:r>
                <a:rPr lang="en-US" dirty="0" smtClean="0"/>
                <a:t>Partitions to </a:t>
              </a:r>
              <a:r>
                <a:rPr lang="en-US" dirty="0" smtClean="0">
                  <a:solidFill>
                    <a:srgbClr val="FF0000"/>
                  </a:solidFill>
                </a:rPr>
                <a:t>nodes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34000" y="2743200"/>
              <a:ext cx="2209800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PLINQ explores </a:t>
              </a:r>
            </a:p>
            <a:p>
              <a:r>
                <a:rPr lang="en-US" dirty="0" smtClean="0"/>
                <a:t>Further parallelism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334000" y="3581400"/>
              <a:ext cx="2209800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Threads map PLINQ</a:t>
              </a:r>
            </a:p>
            <a:p>
              <a:r>
                <a:rPr lang="en-US" dirty="0" smtClean="0"/>
                <a:t>Tasks to CPU cores</a:t>
              </a:r>
              <a:endParaRPr lang="en-US" dirty="0"/>
            </a:p>
          </p:txBody>
        </p:sp>
        <p:sp>
          <p:nvSpPr>
            <p:cNvPr id="77" name="Oval 76"/>
            <p:cNvSpPr/>
            <p:nvPr/>
          </p:nvSpPr>
          <p:spPr>
            <a:xfrm>
              <a:off x="7620000" y="1905000"/>
              <a:ext cx="457200" cy="457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7620000" y="2819400"/>
              <a:ext cx="457200" cy="457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7620000" y="3657600"/>
              <a:ext cx="457200" cy="457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3</a:t>
              </a:r>
              <a:endParaRPr lang="en-US" b="1" dirty="0"/>
            </a:p>
          </p:txBody>
        </p:sp>
      </p:grpSp>
      <p:sp>
        <p:nvSpPr>
          <p:cNvPr id="85" name="Right Arrow 84"/>
          <p:cNvSpPr/>
          <p:nvPr/>
        </p:nvSpPr>
        <p:spPr>
          <a:xfrm>
            <a:off x="1295400" y="4676001"/>
            <a:ext cx="533400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ight Arrow 85"/>
          <p:cNvSpPr/>
          <p:nvPr/>
        </p:nvSpPr>
        <p:spPr>
          <a:xfrm>
            <a:off x="1295400" y="4828401"/>
            <a:ext cx="533400" cy="152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/>
          <p:cNvSpPr/>
          <p:nvPr/>
        </p:nvSpPr>
        <p:spPr>
          <a:xfrm>
            <a:off x="1295400" y="4980801"/>
            <a:ext cx="533400" cy="152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/>
          <p:cNvSpPr/>
          <p:nvPr/>
        </p:nvSpPr>
        <p:spPr>
          <a:xfrm>
            <a:off x="1295400" y="5133201"/>
            <a:ext cx="533400" cy="152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0" y="4752201"/>
            <a:ext cx="12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CPU cores</a:t>
            </a:r>
            <a:endParaRPr lang="en-US" dirty="0"/>
          </a:p>
        </p:txBody>
      </p:sp>
      <p:sp>
        <p:nvSpPr>
          <p:cNvPr id="99" name="Right Arrow 98"/>
          <p:cNvSpPr/>
          <p:nvPr/>
        </p:nvSpPr>
        <p:spPr>
          <a:xfrm>
            <a:off x="1981200" y="4676001"/>
            <a:ext cx="533400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ight Arrow 99"/>
          <p:cNvSpPr/>
          <p:nvPr/>
        </p:nvSpPr>
        <p:spPr>
          <a:xfrm>
            <a:off x="1981200" y="4828401"/>
            <a:ext cx="533400" cy="152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Arrow 100"/>
          <p:cNvSpPr/>
          <p:nvPr/>
        </p:nvSpPr>
        <p:spPr>
          <a:xfrm>
            <a:off x="1981200" y="4980801"/>
            <a:ext cx="533400" cy="152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1981200" y="5133201"/>
            <a:ext cx="533400" cy="152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2667000" y="4676001"/>
            <a:ext cx="533400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ight Arrow 103"/>
          <p:cNvSpPr/>
          <p:nvPr/>
        </p:nvSpPr>
        <p:spPr>
          <a:xfrm>
            <a:off x="2667000" y="4828401"/>
            <a:ext cx="533400" cy="152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ight Arrow 104"/>
          <p:cNvSpPr/>
          <p:nvPr/>
        </p:nvSpPr>
        <p:spPr>
          <a:xfrm>
            <a:off x="2667000" y="4980801"/>
            <a:ext cx="533400" cy="152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ight Arrow 105"/>
          <p:cNvSpPr/>
          <p:nvPr/>
        </p:nvSpPr>
        <p:spPr>
          <a:xfrm>
            <a:off x="2667000" y="5133201"/>
            <a:ext cx="533400" cy="152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ight Brace 106"/>
          <p:cNvSpPr/>
          <p:nvPr/>
        </p:nvSpPr>
        <p:spPr>
          <a:xfrm rot="5400000">
            <a:off x="1409700" y="5095101"/>
            <a:ext cx="304800" cy="685800"/>
          </a:xfrm>
          <a:prstGeom prst="rightBrace">
            <a:avLst>
              <a:gd name="adj1" fmla="val 26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ight Brace 108"/>
          <p:cNvSpPr/>
          <p:nvPr/>
        </p:nvSpPr>
        <p:spPr>
          <a:xfrm rot="5400000">
            <a:off x="2095500" y="5095101"/>
            <a:ext cx="304800" cy="685800"/>
          </a:xfrm>
          <a:prstGeom prst="rightBrace">
            <a:avLst>
              <a:gd name="adj1" fmla="val 26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ight Brace 109"/>
          <p:cNvSpPr/>
          <p:nvPr/>
        </p:nvSpPr>
        <p:spPr>
          <a:xfrm rot="5400000">
            <a:off x="2781300" y="5095101"/>
            <a:ext cx="304800" cy="685800"/>
          </a:xfrm>
          <a:prstGeom prst="rightBrace">
            <a:avLst>
              <a:gd name="adj1" fmla="val 26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228600" y="5590401"/>
            <a:ext cx="108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Partitions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1371600" y="5590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2057400" y="5590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2819400" y="5590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4" name="Group 116"/>
          <p:cNvGrpSpPr/>
          <p:nvPr/>
        </p:nvGrpSpPr>
        <p:grpSpPr>
          <a:xfrm>
            <a:off x="152400" y="3990201"/>
            <a:ext cx="1447800" cy="457200"/>
            <a:chOff x="228600" y="4419600"/>
            <a:chExt cx="1447800" cy="457200"/>
          </a:xfrm>
        </p:grpSpPr>
        <p:sp>
          <p:nvSpPr>
            <p:cNvPr id="84" name="Oval 83"/>
            <p:cNvSpPr/>
            <p:nvPr/>
          </p:nvSpPr>
          <p:spPr>
            <a:xfrm>
              <a:off x="1219200" y="4419600"/>
              <a:ext cx="457200" cy="4572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28600" y="4495800"/>
              <a:ext cx="992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Problem</a:t>
              </a:r>
              <a:endParaRPr lang="en-US" b="1" dirty="0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12192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Better utilization when tasks are homogenous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1219200" y="6047601"/>
            <a:ext cx="28194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3276600" y="5590401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22" name="Right Arrow 121"/>
          <p:cNvSpPr/>
          <p:nvPr/>
        </p:nvSpPr>
        <p:spPr>
          <a:xfrm>
            <a:off x="5715000" y="4676001"/>
            <a:ext cx="533400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ight Arrow 122"/>
          <p:cNvSpPr/>
          <p:nvPr/>
        </p:nvSpPr>
        <p:spPr>
          <a:xfrm>
            <a:off x="5715000" y="4828401"/>
            <a:ext cx="685800" cy="124599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ight Arrow 123"/>
          <p:cNvSpPr/>
          <p:nvPr/>
        </p:nvSpPr>
        <p:spPr>
          <a:xfrm>
            <a:off x="5715000" y="4980801"/>
            <a:ext cx="533400" cy="152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ight Arrow 124"/>
          <p:cNvSpPr/>
          <p:nvPr/>
        </p:nvSpPr>
        <p:spPr>
          <a:xfrm>
            <a:off x="5715000" y="5133201"/>
            <a:ext cx="914400" cy="12459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4419600" y="4752201"/>
            <a:ext cx="12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CPU cores</a:t>
            </a:r>
            <a:endParaRPr lang="en-US" dirty="0"/>
          </a:p>
        </p:txBody>
      </p:sp>
      <p:sp>
        <p:nvSpPr>
          <p:cNvPr id="127" name="Right Arrow 126"/>
          <p:cNvSpPr/>
          <p:nvPr/>
        </p:nvSpPr>
        <p:spPr>
          <a:xfrm>
            <a:off x="6781800" y="4724400"/>
            <a:ext cx="762000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ight Arrow 127"/>
          <p:cNvSpPr/>
          <p:nvPr/>
        </p:nvSpPr>
        <p:spPr>
          <a:xfrm>
            <a:off x="6781800" y="4876800"/>
            <a:ext cx="533400" cy="152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ight Arrow 128"/>
          <p:cNvSpPr/>
          <p:nvPr/>
        </p:nvSpPr>
        <p:spPr>
          <a:xfrm>
            <a:off x="6781800" y="5029200"/>
            <a:ext cx="381000" cy="152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Arrow 129"/>
          <p:cNvSpPr/>
          <p:nvPr/>
        </p:nvSpPr>
        <p:spPr>
          <a:xfrm>
            <a:off x="6781800" y="5181600"/>
            <a:ext cx="533400" cy="152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ight Arrow 130"/>
          <p:cNvSpPr/>
          <p:nvPr/>
        </p:nvSpPr>
        <p:spPr>
          <a:xfrm>
            <a:off x="7696200" y="4724400"/>
            <a:ext cx="533400" cy="1524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ight Arrow 131"/>
          <p:cNvSpPr/>
          <p:nvPr/>
        </p:nvSpPr>
        <p:spPr>
          <a:xfrm>
            <a:off x="7696200" y="4876800"/>
            <a:ext cx="685800" cy="152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ight Arrow 132"/>
          <p:cNvSpPr/>
          <p:nvPr/>
        </p:nvSpPr>
        <p:spPr>
          <a:xfrm>
            <a:off x="7696200" y="5029200"/>
            <a:ext cx="533400" cy="1524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ight Arrow 133"/>
          <p:cNvSpPr/>
          <p:nvPr/>
        </p:nvSpPr>
        <p:spPr>
          <a:xfrm>
            <a:off x="7696200" y="5181600"/>
            <a:ext cx="381000" cy="152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ight Brace 134"/>
          <p:cNvSpPr/>
          <p:nvPr/>
        </p:nvSpPr>
        <p:spPr>
          <a:xfrm rot="5400000">
            <a:off x="6033701" y="4939099"/>
            <a:ext cx="200798" cy="990600"/>
          </a:xfrm>
          <a:prstGeom prst="rightBrace">
            <a:avLst>
              <a:gd name="adj1" fmla="val 26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ight Brace 135"/>
          <p:cNvSpPr/>
          <p:nvPr/>
        </p:nvSpPr>
        <p:spPr>
          <a:xfrm rot="5400000">
            <a:off x="7010400" y="5029200"/>
            <a:ext cx="228600" cy="838200"/>
          </a:xfrm>
          <a:prstGeom prst="rightBrace">
            <a:avLst>
              <a:gd name="adj1" fmla="val 26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ight Brace 136"/>
          <p:cNvSpPr/>
          <p:nvPr/>
        </p:nvSpPr>
        <p:spPr>
          <a:xfrm rot="5400000">
            <a:off x="7886700" y="5067300"/>
            <a:ext cx="228600" cy="762000"/>
          </a:xfrm>
          <a:prstGeom prst="rightBrace">
            <a:avLst>
              <a:gd name="adj1" fmla="val 26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4648200" y="5590401"/>
            <a:ext cx="108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Partitions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5791200" y="55904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0" name="TextBox 139"/>
          <p:cNvSpPr txBox="1"/>
          <p:nvPr/>
        </p:nvSpPr>
        <p:spPr>
          <a:xfrm>
            <a:off x="7010400" y="5638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7772400" y="5638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56388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Under utilization when tasks are non-homogenous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5638800" y="6047601"/>
            <a:ext cx="28194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8229600" y="56388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7543800" y="1447800"/>
            <a:ext cx="13716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Hadoop Schedules map/reduce tasks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directly to CPU </a:t>
            </a:r>
            <a:r>
              <a:rPr lang="en-US" b="1" dirty="0" smtClean="0">
                <a:solidFill>
                  <a:srgbClr val="FF0000"/>
                </a:solidFill>
              </a:rPr>
              <a:t>cores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104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Summary: Key Features of our Approach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267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Initially we will make key capabilities available as services that we eventually implement on virtual clusters (clouds) to address very large problems</a:t>
            </a:r>
          </a:p>
          <a:p>
            <a:pPr lvl="1"/>
            <a:r>
              <a:rPr lang="en-US" sz="2000" dirty="0" smtClean="0"/>
              <a:t>Basic Pairwise dissimilarity calculations</a:t>
            </a:r>
          </a:p>
          <a:p>
            <a:pPr lvl="1"/>
            <a:r>
              <a:rPr lang="en-US" sz="2000" dirty="0" smtClean="0"/>
              <a:t>R (done already by us and others)</a:t>
            </a:r>
          </a:p>
          <a:p>
            <a:pPr lvl="1"/>
            <a:r>
              <a:rPr lang="en-US" sz="2000" dirty="0" smtClean="0"/>
              <a:t>MDS in various forms</a:t>
            </a:r>
          </a:p>
          <a:p>
            <a:pPr lvl="1"/>
            <a:r>
              <a:rPr lang="en-US" sz="2000" dirty="0" smtClean="0"/>
              <a:t>Vector and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Deterministic annealing clustering</a:t>
            </a:r>
          </a:p>
          <a:p>
            <a:r>
              <a:rPr lang="en-US" sz="2000" dirty="0" smtClean="0"/>
              <a:t>Point viewer (</a:t>
            </a:r>
            <a:r>
              <a:rPr lang="en-US" sz="2000" dirty="0" err="1" smtClean="0"/>
              <a:t>Plotviz</a:t>
            </a:r>
            <a:r>
              <a:rPr lang="en-US" sz="2000" dirty="0" smtClean="0"/>
              <a:t>) either as download (to Windows!) or as  a Web service</a:t>
            </a:r>
          </a:p>
          <a:p>
            <a:r>
              <a:rPr lang="en-US" sz="2000" dirty="0" smtClean="0"/>
              <a:t>Note all our code written in C# (high performance managed code) and runs on Microsoft HPCS 2008 (with Dryad extensions)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438400"/>
            <a:ext cx="6324600" cy="1143000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/>
              <a:t>Project website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www.infomall.org/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i="1" dirty="0" smtClean="0">
                <a:solidFill>
                  <a:srgbClr val="FF0000"/>
                </a:solidFill>
              </a:rPr>
              <a:t>A</a:t>
            </a:r>
            <a:r>
              <a:rPr lang="en-US" i="1" dirty="0" smtClean="0">
                <a:solidFill>
                  <a:srgbClr val="FFC000"/>
                </a:solidFill>
              </a:rPr>
              <a:t>L</a:t>
            </a:r>
            <a:r>
              <a:rPr lang="en-US" i="1" dirty="0" smtClean="0">
                <a:solidFill>
                  <a:srgbClr val="0000FF"/>
                </a:solidFill>
              </a:rPr>
              <a:t>S</a:t>
            </a:r>
            <a:r>
              <a:rPr lang="en-US" i="1" dirty="0" smtClean="0">
                <a:solidFill>
                  <a:srgbClr val="00B050"/>
                </a:solidFill>
              </a:rPr>
              <a:t>A </a:t>
            </a:r>
            <a:endParaRPr lang="en-US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Intensive (Science) Applications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5036403"/>
            <a:ext cx="4038600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Bare metal </a:t>
            </a:r>
          </a:p>
          <a:p>
            <a:r>
              <a:rPr lang="en-US" dirty="0" smtClean="0"/>
              <a:t>(Computer, network, storage)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4475202"/>
            <a:ext cx="4038600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FutureGrid</a:t>
            </a:r>
            <a:r>
              <a:rPr lang="en-US" dirty="0" smtClean="0"/>
              <a:t>/</a:t>
            </a:r>
            <a:r>
              <a:rPr lang="en-US" b="1" dirty="0" smtClean="0"/>
              <a:t>VM</a:t>
            </a:r>
            <a:endParaRPr lang="en-US" sz="1200" b="1" dirty="0" smtClean="0"/>
          </a:p>
          <a:p>
            <a:endParaRPr lang="en-US" sz="1200" dirty="0" smtClean="0"/>
          </a:p>
        </p:txBody>
      </p:sp>
      <p:grpSp>
        <p:nvGrpSpPr>
          <p:cNvPr id="51" name="Group 50"/>
          <p:cNvGrpSpPr/>
          <p:nvPr/>
        </p:nvGrpSpPr>
        <p:grpSpPr>
          <a:xfrm>
            <a:off x="2057400" y="3810000"/>
            <a:ext cx="4953000" cy="646331"/>
            <a:chOff x="2057400" y="3733800"/>
            <a:chExt cx="4953000" cy="646331"/>
          </a:xfrm>
        </p:grpSpPr>
        <p:sp>
          <p:nvSpPr>
            <p:cNvPr id="45" name="TextBox 44"/>
            <p:cNvSpPr txBox="1"/>
            <p:nvPr/>
          </p:nvSpPr>
          <p:spPr>
            <a:xfrm>
              <a:off x="2057400" y="3733800"/>
              <a:ext cx="2971800" cy="646331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Cloud Technologies</a:t>
              </a:r>
            </a:p>
            <a:p>
              <a:r>
                <a:rPr lang="en-US" dirty="0" smtClean="0"/>
                <a:t>(</a:t>
              </a:r>
              <a:r>
                <a:rPr lang="en-US" dirty="0" err="1" smtClean="0"/>
                <a:t>MapReduce</a:t>
              </a:r>
              <a:r>
                <a:rPr lang="en-US" dirty="0" smtClean="0"/>
                <a:t>, Dryad, </a:t>
              </a:r>
              <a:r>
                <a:rPr lang="en-US" dirty="0" err="1" smtClean="0"/>
                <a:t>Hadoop</a:t>
              </a:r>
              <a:r>
                <a:rPr lang="en-US" dirty="0" smtClean="0"/>
                <a:t>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29200" y="3733800"/>
              <a:ext cx="1981200" cy="646331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Classic HPC</a:t>
              </a:r>
            </a:p>
            <a:p>
              <a:r>
                <a:rPr lang="en-US" dirty="0" smtClean="0"/>
                <a:t>MPI</a:t>
              </a: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38200" y="1447800"/>
            <a:ext cx="7393627" cy="1354217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solidFill>
              <a:schemeClr val="accent3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Applications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smtClean="0"/>
              <a:t>Biology:</a:t>
            </a:r>
            <a:r>
              <a:rPr lang="en-US" sz="1600" dirty="0" smtClean="0"/>
              <a:t> Expressed Sequence Tag (EST) sequence assembly (CAP3)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smtClean="0"/>
              <a:t>Biology: </a:t>
            </a:r>
            <a:r>
              <a:rPr lang="en-US" sz="1600" dirty="0" err="1" smtClean="0"/>
              <a:t>Pairwise</a:t>
            </a:r>
            <a:r>
              <a:rPr lang="en-US" sz="1600" dirty="0" smtClean="0"/>
              <a:t> </a:t>
            </a:r>
            <a:r>
              <a:rPr lang="en-US" sz="1600" dirty="0" err="1" smtClean="0"/>
              <a:t>Alu</a:t>
            </a:r>
            <a:r>
              <a:rPr lang="en-US" sz="1600" dirty="0" smtClean="0"/>
              <a:t> sequence alignment (SW)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smtClean="0"/>
              <a:t>Health: </a:t>
            </a:r>
            <a:r>
              <a:rPr lang="en-US" sz="1600" dirty="0" smtClean="0"/>
              <a:t>Correlating childhood obesity with environmental factors</a:t>
            </a:r>
          </a:p>
          <a:p>
            <a:pPr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b="1" dirty="0" err="1" smtClean="0"/>
              <a:t>Cheminformatics</a:t>
            </a:r>
            <a:r>
              <a:rPr lang="en-US" sz="1600" b="1" dirty="0" smtClean="0"/>
              <a:t>: </a:t>
            </a:r>
            <a:r>
              <a:rPr lang="en-US" sz="1600" dirty="0" smtClean="0"/>
              <a:t>Mapping </a:t>
            </a:r>
            <a:r>
              <a:rPr lang="en-US" sz="1600" dirty="0" err="1" smtClean="0"/>
              <a:t>PubChem</a:t>
            </a:r>
            <a:r>
              <a:rPr lang="en-US" sz="1600" dirty="0" smtClean="0"/>
              <a:t> data into low dimensions to aid drug discovery 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1219200" y="4495800"/>
            <a:ext cx="6629400" cy="1588"/>
          </a:xfrm>
          <a:prstGeom prst="line">
            <a:avLst/>
          </a:prstGeom>
          <a:ln w="444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286000" y="2734270"/>
            <a:ext cx="4572000" cy="1075730"/>
            <a:chOff x="2286000" y="2734270"/>
            <a:chExt cx="4572000" cy="1075730"/>
          </a:xfrm>
        </p:grpSpPr>
        <p:grpSp>
          <p:nvGrpSpPr>
            <p:cNvPr id="7" name="Group 49"/>
            <p:cNvGrpSpPr/>
            <p:nvPr/>
          </p:nvGrpSpPr>
          <p:grpSpPr>
            <a:xfrm>
              <a:off x="2286000" y="2734270"/>
              <a:ext cx="2992233" cy="1075730"/>
              <a:chOff x="2895600" y="2133600"/>
              <a:chExt cx="1928327" cy="347543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895600" y="2379785"/>
                <a:ext cx="1915160" cy="32004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895601" y="2625969"/>
                <a:ext cx="1928326" cy="2983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Data mining Algorithm</a:t>
                </a:r>
              </a:p>
              <a:p>
                <a:r>
                  <a:rPr lang="en-US" dirty="0" smtClean="0"/>
                  <a:t>Clustering (</a:t>
                </a:r>
                <a:r>
                  <a:rPr lang="en-US" dirty="0" err="1" smtClean="0"/>
                  <a:t>Pairwise</a:t>
                </a:r>
                <a:r>
                  <a:rPr lang="en-US" dirty="0" smtClean="0"/>
                  <a:t> ,  Vector)</a:t>
                </a:r>
              </a:p>
              <a:p>
                <a:r>
                  <a:rPr lang="en-US" dirty="0" smtClean="0"/>
                  <a:t>MDS, GTM, PCA, CCA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48001" y="2133600"/>
                <a:ext cx="121754" cy="1193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49689" y="2807208"/>
              <a:ext cx="1608311" cy="990600"/>
              <a:chOff x="5249689" y="2807208"/>
              <a:chExt cx="1608311" cy="9906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257800" y="2807208"/>
                <a:ext cx="1600200" cy="9906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249689" y="2895600"/>
                <a:ext cx="14559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Visualization</a:t>
                </a:r>
              </a:p>
              <a:p>
                <a:r>
                  <a:rPr lang="en-US" dirty="0" err="1" smtClean="0"/>
                  <a:t>PlotViz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1219200" y="76200"/>
            <a:ext cx="6400800" cy="762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Intensive Architecture</a:t>
            </a:r>
            <a:endParaRPr lang="en-US" sz="3200" dirty="0"/>
          </a:p>
        </p:txBody>
      </p:sp>
      <p:sp>
        <p:nvSpPr>
          <p:cNvPr id="73" name="TextBox 72"/>
          <p:cNvSpPr txBox="1"/>
          <p:nvPr/>
        </p:nvSpPr>
        <p:spPr>
          <a:xfrm>
            <a:off x="6019800" y="4953000"/>
            <a:ext cx="147989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Prepare for </a:t>
            </a:r>
          </a:p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Viz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MDS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286000" y="4953000"/>
            <a:ext cx="14285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Initial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Processing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81000" y="41148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2400" y="1828800"/>
            <a:ext cx="150554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Instruments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User Data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609600" y="22860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28600" y="342900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Users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0" name="Group 259"/>
          <p:cNvGrpSpPr/>
          <p:nvPr/>
        </p:nvGrpSpPr>
        <p:grpSpPr>
          <a:xfrm>
            <a:off x="1752600" y="1219200"/>
            <a:ext cx="1600200" cy="3657600"/>
            <a:chOff x="1752600" y="1219200"/>
            <a:chExt cx="1600200" cy="3657600"/>
          </a:xfrm>
        </p:grpSpPr>
        <p:grpSp>
          <p:nvGrpSpPr>
            <p:cNvPr id="162" name="Group 161"/>
            <p:cNvGrpSpPr/>
            <p:nvPr/>
          </p:nvGrpSpPr>
          <p:grpSpPr>
            <a:xfrm>
              <a:off x="28955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5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4" name="Oval 3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36" name="Oval 35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26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9"/>
            <p:cNvGrpSpPr>
              <a:grpSpLocks/>
            </p:cNvGrpSpPr>
            <p:nvPr/>
          </p:nvGrpSpPr>
          <p:grpSpPr bwMode="auto">
            <a:xfrm>
              <a:off x="1847850" y="3763609"/>
              <a:ext cx="762000" cy="457200"/>
              <a:chOff x="506" y="717"/>
              <a:chExt cx="790" cy="445"/>
            </a:xfrm>
          </p:grpSpPr>
          <p:sp>
            <p:nvSpPr>
              <p:cNvPr id="82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9" name="Group 9"/>
            <p:cNvGrpSpPr>
              <a:grpSpLocks/>
            </p:cNvGrpSpPr>
            <p:nvPr/>
          </p:nvGrpSpPr>
          <p:grpSpPr bwMode="auto">
            <a:xfrm>
              <a:off x="1847850" y="1874072"/>
              <a:ext cx="762000" cy="457200"/>
              <a:chOff x="506" y="717"/>
              <a:chExt cx="790" cy="445"/>
            </a:xfrm>
          </p:grpSpPr>
          <p:sp>
            <p:nvSpPr>
              <p:cNvPr id="145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7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1" name="Group 260"/>
          <p:cNvGrpSpPr/>
          <p:nvPr/>
        </p:nvGrpSpPr>
        <p:grpSpPr>
          <a:xfrm>
            <a:off x="3581400" y="1219200"/>
            <a:ext cx="1600200" cy="3657600"/>
            <a:chOff x="3581400" y="1219200"/>
            <a:chExt cx="1600200" cy="3657600"/>
          </a:xfrm>
        </p:grpSpPr>
        <p:grpSp>
          <p:nvGrpSpPr>
            <p:cNvPr id="166" name="Group 165"/>
            <p:cNvGrpSpPr/>
            <p:nvPr/>
          </p:nvGrpSpPr>
          <p:grpSpPr>
            <a:xfrm>
              <a:off x="47243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203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207" name="Oval 206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Oval 208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4" name="Group 203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205" name="Oval 204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6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71" name="Group 9"/>
            <p:cNvGrpSpPr>
              <a:grpSpLocks/>
            </p:cNvGrpSpPr>
            <p:nvPr/>
          </p:nvGrpSpPr>
          <p:grpSpPr bwMode="auto">
            <a:xfrm>
              <a:off x="3676650" y="3763610"/>
              <a:ext cx="762001" cy="457201"/>
              <a:chOff x="506" y="717"/>
              <a:chExt cx="790" cy="445"/>
            </a:xfrm>
          </p:grpSpPr>
          <p:sp>
            <p:nvSpPr>
              <p:cNvPr id="188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2" name="Group 9"/>
            <p:cNvGrpSpPr>
              <a:grpSpLocks/>
            </p:cNvGrpSpPr>
            <p:nvPr/>
          </p:nvGrpSpPr>
          <p:grpSpPr bwMode="auto">
            <a:xfrm>
              <a:off x="3676650" y="1874073"/>
              <a:ext cx="762001" cy="457201"/>
              <a:chOff x="506" y="717"/>
              <a:chExt cx="790" cy="445"/>
            </a:xfrm>
          </p:grpSpPr>
          <p:sp>
            <p:nvSpPr>
              <p:cNvPr id="173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2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62" name="Group 261"/>
          <p:cNvGrpSpPr/>
          <p:nvPr/>
        </p:nvGrpSpPr>
        <p:grpSpPr>
          <a:xfrm>
            <a:off x="5410200" y="1219200"/>
            <a:ext cx="1600200" cy="3657600"/>
            <a:chOff x="5410200" y="1219200"/>
            <a:chExt cx="1600200" cy="3657600"/>
          </a:xfrm>
        </p:grpSpPr>
        <p:grpSp>
          <p:nvGrpSpPr>
            <p:cNvPr id="212" name="Group 211"/>
            <p:cNvGrpSpPr/>
            <p:nvPr/>
          </p:nvGrpSpPr>
          <p:grpSpPr>
            <a:xfrm>
              <a:off x="6553199" y="1219200"/>
              <a:ext cx="457201" cy="3657600"/>
              <a:chOff x="3352799" y="1600200"/>
              <a:chExt cx="457201" cy="3657600"/>
            </a:xfrm>
          </p:grpSpPr>
          <p:grpSp>
            <p:nvGrpSpPr>
              <p:cNvPr id="249" name="Group 28"/>
              <p:cNvGrpSpPr/>
              <p:nvPr/>
            </p:nvGrpSpPr>
            <p:grpSpPr>
              <a:xfrm>
                <a:off x="3352799" y="28956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253" name="Oval 252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Oval 255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0" name="Group 249"/>
              <p:cNvGrpSpPr/>
              <p:nvPr/>
            </p:nvGrpSpPr>
            <p:grpSpPr>
              <a:xfrm>
                <a:off x="3352799" y="1600200"/>
                <a:ext cx="457201" cy="1066800"/>
                <a:chOff x="3352799" y="1600200"/>
                <a:chExt cx="457201" cy="1066800"/>
              </a:xfrm>
            </p:grpSpPr>
            <p:sp>
              <p:nvSpPr>
                <p:cNvPr id="251" name="Oval 250"/>
                <p:cNvSpPr/>
                <p:nvPr/>
              </p:nvSpPr>
              <p:spPr>
                <a:xfrm rot="16200000">
                  <a:off x="3352799" y="16002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Oval 251"/>
                <p:cNvSpPr/>
                <p:nvPr/>
              </p:nvSpPr>
              <p:spPr>
                <a:xfrm rot="16200000">
                  <a:off x="3352800" y="22098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12192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2453865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3108737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10200" y="4343400"/>
              <a:ext cx="952500" cy="532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17" name="Group 9"/>
            <p:cNvGrpSpPr>
              <a:grpSpLocks/>
            </p:cNvGrpSpPr>
            <p:nvPr/>
          </p:nvGrpSpPr>
          <p:grpSpPr bwMode="auto">
            <a:xfrm>
              <a:off x="5505450" y="3763610"/>
              <a:ext cx="762001" cy="457201"/>
              <a:chOff x="506" y="717"/>
              <a:chExt cx="790" cy="445"/>
            </a:xfrm>
          </p:grpSpPr>
          <p:sp>
            <p:nvSpPr>
              <p:cNvPr id="234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8" name="Group 9"/>
            <p:cNvGrpSpPr>
              <a:grpSpLocks/>
            </p:cNvGrpSpPr>
            <p:nvPr/>
          </p:nvGrpSpPr>
          <p:grpSpPr bwMode="auto">
            <a:xfrm>
              <a:off x="5505450" y="1874073"/>
              <a:ext cx="762001" cy="457201"/>
              <a:chOff x="506" y="717"/>
              <a:chExt cx="790" cy="445"/>
            </a:xfrm>
          </p:grpSpPr>
          <p:sp>
            <p:nvSpPr>
              <p:cNvPr id="219" name="Oval 10"/>
              <p:cNvSpPr>
                <a:spLocks noChangeArrowheads="1"/>
              </p:cNvSpPr>
              <p:nvPr/>
            </p:nvSpPr>
            <p:spPr bwMode="auto">
              <a:xfrm>
                <a:off x="547" y="980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11"/>
              <p:cNvSpPr>
                <a:spLocks noChangeShapeType="1"/>
              </p:cNvSpPr>
              <p:nvPr/>
            </p:nvSpPr>
            <p:spPr bwMode="auto">
              <a:xfrm>
                <a:off x="1241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12"/>
              <p:cNvSpPr>
                <a:spLocks noChangeShapeType="1"/>
              </p:cNvSpPr>
              <p:nvPr/>
            </p:nvSpPr>
            <p:spPr bwMode="auto">
              <a:xfrm>
                <a:off x="728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13"/>
              <p:cNvSpPr>
                <a:spLocks noChangeShapeType="1"/>
              </p:cNvSpPr>
              <p:nvPr/>
            </p:nvSpPr>
            <p:spPr bwMode="auto">
              <a:xfrm>
                <a:off x="939" y="899"/>
                <a:ext cx="0" cy="81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14"/>
              <p:cNvSpPr>
                <a:spLocks noChangeArrowheads="1"/>
              </p:cNvSpPr>
              <p:nvPr/>
            </p:nvSpPr>
            <p:spPr bwMode="auto">
              <a:xfrm>
                <a:off x="849" y="899"/>
                <a:ext cx="90" cy="24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15"/>
              <p:cNvSpPr>
                <a:spLocks noChangeArrowheads="1"/>
              </p:cNvSpPr>
              <p:nvPr/>
            </p:nvSpPr>
            <p:spPr bwMode="auto">
              <a:xfrm>
                <a:off x="939" y="879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Rectangle 16"/>
              <p:cNvSpPr>
                <a:spLocks noChangeArrowheads="1"/>
              </p:cNvSpPr>
              <p:nvPr/>
            </p:nvSpPr>
            <p:spPr bwMode="auto">
              <a:xfrm>
                <a:off x="728" y="899"/>
                <a:ext cx="121" cy="22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Rectangle 17"/>
              <p:cNvSpPr>
                <a:spLocks noChangeArrowheads="1"/>
              </p:cNvSpPr>
              <p:nvPr/>
            </p:nvSpPr>
            <p:spPr bwMode="auto">
              <a:xfrm>
                <a:off x="547" y="818"/>
                <a:ext cx="12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Rectangle 18"/>
              <p:cNvSpPr>
                <a:spLocks noChangeArrowheads="1"/>
              </p:cNvSpPr>
              <p:nvPr/>
            </p:nvSpPr>
            <p:spPr bwMode="auto">
              <a:xfrm>
                <a:off x="668" y="859"/>
                <a:ext cx="12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Rectangle 19"/>
              <p:cNvSpPr>
                <a:spLocks noChangeArrowheads="1"/>
              </p:cNvSpPr>
              <p:nvPr/>
            </p:nvSpPr>
            <p:spPr bwMode="auto">
              <a:xfrm>
                <a:off x="1030" y="859"/>
                <a:ext cx="90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Rectangle 20"/>
              <p:cNvSpPr>
                <a:spLocks noChangeArrowheads="1"/>
              </p:cNvSpPr>
              <p:nvPr/>
            </p:nvSpPr>
            <p:spPr bwMode="auto">
              <a:xfrm>
                <a:off x="1120" y="83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Rectangle 21"/>
              <p:cNvSpPr>
                <a:spLocks noChangeArrowheads="1"/>
              </p:cNvSpPr>
              <p:nvPr/>
            </p:nvSpPr>
            <p:spPr bwMode="auto">
              <a:xfrm>
                <a:off x="1150" y="818"/>
                <a:ext cx="91" cy="26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" name="Oval 22"/>
              <p:cNvSpPr>
                <a:spLocks noChangeArrowheads="1"/>
              </p:cNvSpPr>
              <p:nvPr/>
            </p:nvSpPr>
            <p:spPr bwMode="auto">
              <a:xfrm>
                <a:off x="547" y="717"/>
                <a:ext cx="694" cy="18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2" name="Line 23"/>
              <p:cNvSpPr>
                <a:spLocks noChangeShapeType="1"/>
              </p:cNvSpPr>
              <p:nvPr/>
            </p:nvSpPr>
            <p:spPr bwMode="auto">
              <a:xfrm>
                <a:off x="547" y="798"/>
                <a:ext cx="0" cy="283"/>
              </a:xfrm>
              <a:prstGeom prst="line">
                <a:avLst/>
              </a:prstGeom>
              <a:noFill/>
              <a:ln w="190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" name="Text Box 24"/>
              <p:cNvSpPr txBox="1">
                <a:spLocks noChangeArrowheads="1"/>
              </p:cNvSpPr>
              <p:nvPr/>
            </p:nvSpPr>
            <p:spPr bwMode="auto">
              <a:xfrm>
                <a:off x="506" y="883"/>
                <a:ext cx="79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kumimoji="1" lang="en-US" sz="2000" b="1" dirty="0" smtClean="0"/>
                  <a:t>Files</a:t>
                </a:r>
                <a:endParaRPr kumimoji="1"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67" name="TextBox 266"/>
          <p:cNvSpPr txBox="1"/>
          <p:nvPr/>
        </p:nvSpPr>
        <p:spPr>
          <a:xfrm>
            <a:off x="3810000" y="4953000"/>
            <a:ext cx="1941558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Higher Level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Processing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Such as R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PCA, Clustering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Correlations …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Maybe MPI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7315200" y="2133600"/>
            <a:ext cx="1591141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Visualization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User Portal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Knowledge</a:t>
            </a: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Discovery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67600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MapReduce “File/Data Repository” Parallelism</a:t>
            </a:r>
            <a:endParaRPr lang="en-US" sz="3200" b="1" dirty="0"/>
          </a:p>
        </p:txBody>
      </p:sp>
      <p:grpSp>
        <p:nvGrpSpPr>
          <p:cNvPr id="3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4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9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rot="5400000" flipH="1" flipV="1">
            <a:off x="4724400" y="5029200"/>
            <a:ext cx="19050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6200000" flipH="1">
            <a:off x="4693920" y="4998720"/>
            <a:ext cx="196596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334000" y="3124200"/>
            <a:ext cx="685800" cy="57912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H="1">
            <a:off x="5334000" y="3048000"/>
            <a:ext cx="6858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572000" y="64886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Computers/Disks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373868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733800" y="190500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 via Messages/Files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200400" y="838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52400"/>
            <a:ext cx="90678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Cloud Computing: Infrastructure and Runtimes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4114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Cloud infrastructure: </a:t>
            </a:r>
            <a:r>
              <a:rPr lang="en-US" sz="2000" dirty="0" smtClean="0"/>
              <a:t>outsourcing of servers, computing, data, file space, etc.</a:t>
            </a:r>
          </a:p>
          <a:p>
            <a:pPr lvl="1"/>
            <a:r>
              <a:rPr lang="en-US" sz="2000" dirty="0" smtClean="0"/>
              <a:t>Handled through Web services that control virtual machine lifecycles.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Cloud runtimes:</a:t>
            </a:r>
            <a:r>
              <a:rPr lang="en-US" sz="2000" dirty="0" smtClean="0">
                <a:solidFill>
                  <a:srgbClr val="DDF53D"/>
                </a:solidFill>
              </a:rPr>
              <a:t> </a:t>
            </a:r>
            <a:r>
              <a:rPr lang="en-US" sz="2000" dirty="0" smtClean="0"/>
              <a:t>tools (for using clouds) to do data-parallel computations. </a:t>
            </a:r>
          </a:p>
          <a:p>
            <a:pPr lvl="1"/>
            <a:r>
              <a:rPr lang="en-US" sz="2000" dirty="0" smtClean="0"/>
              <a:t>Apache </a:t>
            </a:r>
            <a:r>
              <a:rPr lang="en-US" sz="2000" dirty="0" err="1" smtClean="0"/>
              <a:t>Hadoop</a:t>
            </a:r>
            <a:r>
              <a:rPr lang="en-US" sz="2000" dirty="0" smtClean="0"/>
              <a:t>, Google </a:t>
            </a:r>
            <a:r>
              <a:rPr lang="en-US" sz="2000" dirty="0" err="1" smtClean="0"/>
              <a:t>MapReduce</a:t>
            </a:r>
            <a:r>
              <a:rPr lang="en-US" sz="2000" dirty="0" smtClean="0"/>
              <a:t>, Microsoft Dryad, and others </a:t>
            </a:r>
          </a:p>
          <a:p>
            <a:pPr lvl="1"/>
            <a:r>
              <a:rPr lang="en-US" sz="2000" dirty="0" smtClean="0"/>
              <a:t>Designed for information retrieval but are excellent for a wide range of </a:t>
            </a:r>
            <a:r>
              <a:rPr lang="en-US" sz="2000" dirty="0" smtClean="0">
                <a:solidFill>
                  <a:srgbClr val="FF0000"/>
                </a:solidFill>
              </a:rPr>
              <a:t>science data analysis applications</a:t>
            </a:r>
            <a:endParaRPr lang="en-US" sz="2000" dirty="0" smtClean="0"/>
          </a:p>
          <a:p>
            <a:pPr lvl="1"/>
            <a:r>
              <a:rPr lang="en-US" sz="2000" dirty="0" smtClean="0"/>
              <a:t>Can also do much traditional parallel computing for data-mining if extended to support </a:t>
            </a:r>
            <a:r>
              <a:rPr lang="en-US" sz="2000" dirty="0" smtClean="0">
                <a:solidFill>
                  <a:srgbClr val="FF0000"/>
                </a:solidFill>
              </a:rPr>
              <a:t>iterative</a:t>
            </a:r>
            <a:r>
              <a:rPr lang="en-US" sz="2000" dirty="0" smtClean="0"/>
              <a:t> operations</a:t>
            </a:r>
          </a:p>
          <a:p>
            <a:pPr lvl="1"/>
            <a:r>
              <a:rPr lang="en-US" sz="2000" dirty="0" smtClean="0"/>
              <a:t>Not usually on Virtual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Classes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6019800"/>
          </a:xfrm>
        </p:spPr>
        <p:txBody>
          <a:bodyPr>
            <a:noAutofit/>
          </a:bodyPr>
          <a:lstStyle/>
          <a:p>
            <a:r>
              <a:rPr lang="en-US" sz="2000" dirty="0" smtClean="0">
                <a:cs typeface="Arial" pitchFamily="34" charset="0"/>
              </a:rPr>
              <a:t>         Application—parallel software/hardware in terms of 5 “Application Architecture” Structures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1) Synchronous </a:t>
            </a:r>
            <a:r>
              <a:rPr lang="en-US" sz="1600" dirty="0" smtClean="0">
                <a:cs typeface="Arial" pitchFamily="34" charset="0"/>
              </a:rPr>
              <a:t>– Lockstep Operation as in SIMD architectures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2) Loosely Synchronous </a:t>
            </a:r>
            <a:r>
              <a:rPr lang="en-US" sz="1600" dirty="0" smtClean="0">
                <a:cs typeface="Arial" pitchFamily="34" charset="0"/>
              </a:rPr>
              <a:t>– Iterative Compute-Communication stages with independent compute (map) operations for each CPU. Heart of most MPI jobs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3) Asynchronous </a:t>
            </a:r>
            <a:r>
              <a:rPr lang="en-US" sz="1600" dirty="0" smtClean="0">
                <a:cs typeface="Arial" pitchFamily="34" charset="0"/>
              </a:rPr>
              <a:t>– Compute Chess; Combinatorial Search often supported by dynamic threads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4) Pleasingly Parallel </a:t>
            </a:r>
            <a:r>
              <a:rPr lang="en-US" sz="1600" dirty="0" smtClean="0">
                <a:cs typeface="Arial" pitchFamily="34" charset="0"/>
              </a:rPr>
              <a:t>– Each component independent – in 1988, I estimated at 20% total in hypercube conference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5) </a:t>
            </a:r>
            <a:r>
              <a:rPr lang="en-US" sz="1600" dirty="0" err="1" smtClean="0">
                <a:solidFill>
                  <a:srgbClr val="FF0000"/>
                </a:solidFill>
                <a:cs typeface="Arial" pitchFamily="34" charset="0"/>
              </a:rPr>
              <a:t>Metaproblems</a:t>
            </a:r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cs typeface="Arial" pitchFamily="34" charset="0"/>
              </a:rPr>
              <a:t>– Coarse grain (asynchronous) combinations of classes 1)-4). The preserve of workflow.</a:t>
            </a:r>
          </a:p>
          <a:p>
            <a:r>
              <a:rPr lang="en-US" sz="2000" dirty="0" smtClean="0">
                <a:cs typeface="Arial" pitchFamily="34" charset="0"/>
              </a:rPr>
              <a:t>Grids greatly increased work in classes 4) and 5)</a:t>
            </a:r>
          </a:p>
          <a:p>
            <a:r>
              <a:rPr lang="en-US" sz="2000" dirty="0" smtClean="0">
                <a:cs typeface="Arial" pitchFamily="34" charset="0"/>
              </a:rPr>
              <a:t>The above largely described simulations and not data processing. Now we should admit the class which crosses classes 2) 4) 5) above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6) MapReduce++ </a:t>
            </a:r>
            <a:r>
              <a:rPr lang="en-US" sz="1600" dirty="0" smtClean="0">
                <a:cs typeface="Arial" pitchFamily="34" charset="0"/>
              </a:rPr>
              <a:t>which describe file(database) to file(database) operations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6a) Pleasing Parallel Map Only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6b) Map followed by reductions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  <a:cs typeface="Arial" pitchFamily="34" charset="0"/>
              </a:rPr>
              <a:t>6c) Iterative “Map followed by reductions” </a:t>
            </a:r>
            <a:r>
              <a:rPr lang="en-US" sz="1600" dirty="0" smtClean="0">
                <a:cs typeface="Arial" pitchFamily="34" charset="0"/>
              </a:rPr>
              <a:t>– Extension of Current Technologies that supports much linear algebra and datamining</a:t>
            </a:r>
          </a:p>
          <a:p>
            <a:r>
              <a:rPr lang="en-US" sz="2000" dirty="0" smtClean="0">
                <a:cs typeface="Arial" pitchFamily="34" charset="0"/>
              </a:rPr>
              <a:t>Note overheads in 1) 2) 6c) go like Communication Time/Calculation Time and basic MapReduce pays file read/write costs while MPI is microseconds</a:t>
            </a:r>
            <a:br>
              <a:rPr lang="en-US" sz="2000" dirty="0" smtClean="0">
                <a:cs typeface="Arial" pitchFamily="34" charset="0"/>
              </a:rPr>
            </a:br>
            <a:r>
              <a:rPr lang="en-US" sz="2000" dirty="0" smtClean="0">
                <a:cs typeface="Arial" pitchFamily="34" charset="0"/>
              </a:rPr>
              <a:t/>
            </a:r>
            <a:br>
              <a:rPr lang="en-US" sz="2000" dirty="0" smtClean="0">
                <a:cs typeface="Arial" pitchFamily="34" charset="0"/>
              </a:rPr>
            </a:br>
            <a:endParaRPr lang="en-US" sz="20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6868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Applications &amp; Different</a:t>
            </a:r>
            <a:r>
              <a:rPr lang="en-US" sz="3200" dirty="0" smtClean="0"/>
              <a:t> Interconnection Patterns</a:t>
            </a:r>
            <a:endParaRPr lang="en-US" sz="3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609601"/>
          <a:ext cx="8534400" cy="583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806"/>
                <a:gridCol w="2133931"/>
                <a:gridCol w="2133931"/>
                <a:gridCol w="2057732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Map Only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Classic</a:t>
                      </a:r>
                    </a:p>
                    <a:p>
                      <a:pPr algn="ctr"/>
                      <a:r>
                        <a:rPr lang="en-US" sz="1800" dirty="0" smtClean="0"/>
                        <a:t>MapReduce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Iterative</a:t>
                      </a:r>
                      <a:r>
                        <a:rPr lang="en-US" sz="1800" baseline="0" dirty="0" smtClean="0"/>
                        <a:t> Reductions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Loosely Synchronous</a:t>
                      </a:r>
                      <a:endParaRPr lang="en-US" sz="1800" dirty="0"/>
                    </a:p>
                  </a:txBody>
                  <a:tcPr/>
                </a:tc>
              </a:tr>
              <a:tr h="19628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464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CAP3 Analysis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Document conversion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PDF -&gt; HTML)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Brute force searches in cryptography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Parametric sweeps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High Energy</a:t>
                      </a:r>
                      <a:r>
                        <a:rPr lang="en-US" sz="1600" baseline="0" dirty="0" smtClean="0"/>
                        <a:t> Physics (HEP) </a:t>
                      </a:r>
                      <a:r>
                        <a:rPr lang="en-US" sz="1600" dirty="0" smtClean="0"/>
                        <a:t>Histograms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search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Distributed sorting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Information retrieval</a:t>
                      </a:r>
                      <a:endParaRPr lang="en-U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Expectation maximization algorithms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Clustering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Linear Algebra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Many MPI scientific applications utilizing</a:t>
                      </a:r>
                      <a:r>
                        <a:rPr lang="en-US" sz="1600" baseline="0" dirty="0" smtClean="0"/>
                        <a:t> wide variety of communication constructs including local interactions</a:t>
                      </a:r>
                    </a:p>
                  </a:txBody>
                  <a:tcPr/>
                </a:tc>
              </a:tr>
              <a:tr h="152762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CAP3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Gene Assembly</a:t>
                      </a:r>
                      <a:br>
                        <a:rPr lang="en-US" sz="16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PolarGrid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Matlab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data analysis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Information Retrieval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HEP Data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Analysis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Calculation of Pairwise Distances for ALU Sequences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Kmeans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Deterministic Annealing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Clustering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Multidimensional Scaling MDS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- Solving Differential Equations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- particle dynamics with short range forces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>
          <a:xfrm>
            <a:off x="6241002" y="11904955"/>
            <a:ext cx="1420427" cy="61256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62800" y="11049000"/>
            <a:ext cx="429827" cy="76200"/>
          </a:xfrm>
          <a:custGeom>
            <a:avLst/>
            <a:gdLst>
              <a:gd name="connsiteX0" fmla="*/ 1420427 w 1420427"/>
              <a:gd name="connsiteY0" fmla="*/ 0 h 612560"/>
              <a:gd name="connsiteX1" fmla="*/ 914400 w 1420427"/>
              <a:gd name="connsiteY1" fmla="*/ 443884 h 612560"/>
              <a:gd name="connsiteX2" fmla="*/ 0 w 1420427"/>
              <a:gd name="connsiteY2" fmla="*/ 612560 h 61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0427" h="612560">
                <a:moveTo>
                  <a:pt x="1420427" y="0"/>
                </a:moveTo>
                <a:cubicBezTo>
                  <a:pt x="1285782" y="170895"/>
                  <a:pt x="1151138" y="341791"/>
                  <a:pt x="914400" y="443884"/>
                </a:cubicBezTo>
                <a:cubicBezTo>
                  <a:pt x="677662" y="545977"/>
                  <a:pt x="338831" y="579268"/>
                  <a:pt x="0" y="612560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5"/>
          <p:cNvGrpSpPr/>
          <p:nvPr/>
        </p:nvGrpSpPr>
        <p:grpSpPr>
          <a:xfrm>
            <a:off x="609600" y="1600200"/>
            <a:ext cx="1524000" cy="1512332"/>
            <a:chOff x="762000" y="1219200"/>
            <a:chExt cx="1524000" cy="1512332"/>
          </a:xfrm>
        </p:grpSpPr>
        <p:sp>
          <p:nvSpPr>
            <p:cNvPr id="37" name="TextBox 36"/>
            <p:cNvSpPr txBox="1"/>
            <p:nvPr/>
          </p:nvSpPr>
          <p:spPr>
            <a:xfrm>
              <a:off x="1066800" y="12192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762000" y="1600200"/>
              <a:ext cx="1524000" cy="1131332"/>
              <a:chOff x="762000" y="1600200"/>
              <a:chExt cx="1524000" cy="1131332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762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Arrow Connector 39"/>
              <p:cNvCxnSpPr>
                <a:endCxn id="39" idx="0"/>
              </p:cNvCxnSpPr>
              <p:nvPr/>
            </p:nvCxnSpPr>
            <p:spPr>
              <a:xfrm rot="5400000">
                <a:off x="800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5400000">
                <a:off x="800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1143000" y="18288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Arrow Connector 42"/>
              <p:cNvCxnSpPr>
                <a:endCxn id="42" idx="0"/>
              </p:cNvCxnSpPr>
              <p:nvPr/>
            </p:nvCxnSpPr>
            <p:spPr>
              <a:xfrm rot="5400000">
                <a:off x="1181100" y="1714500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5400000">
                <a:off x="1181894" y="2247106"/>
                <a:ext cx="228600" cy="1588"/>
              </a:xfrm>
              <a:prstGeom prst="straightConnector1">
                <a:avLst/>
              </a:prstGeom>
              <a:ln w="25400" cap="flat">
                <a:round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27"/>
              <p:cNvGrpSpPr/>
              <p:nvPr/>
            </p:nvGrpSpPr>
            <p:grpSpPr>
              <a:xfrm>
                <a:off x="1981200" y="1600200"/>
                <a:ext cx="304800" cy="761206"/>
                <a:chOff x="1752600" y="1600994"/>
                <a:chExt cx="304800" cy="761206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1752600" y="1828800"/>
                  <a:ext cx="304800" cy="30480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" name="Straight Arrow Connector 50"/>
                <p:cNvCxnSpPr>
                  <a:endCxn id="50" idx="0"/>
                </p:cNvCxnSpPr>
                <p:nvPr/>
              </p:nvCxnSpPr>
              <p:spPr>
                <a:xfrm rot="5400000">
                  <a:off x="1790700" y="1714500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 rot="5400000">
                  <a:off x="1791494" y="2247106"/>
                  <a:ext cx="228600" cy="1588"/>
                </a:xfrm>
                <a:prstGeom prst="straightConnector1">
                  <a:avLst/>
                </a:prstGeom>
                <a:ln w="25400" cap="flat">
                  <a:round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1143000" y="2362200"/>
                <a:ext cx="8563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Output</a:t>
                </a:r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6002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752600" y="1981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71600" y="1600200"/>
                <a:ext cx="60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map</a:t>
                </a:r>
                <a:endParaRPr lang="en-US" dirty="0"/>
              </a:p>
            </p:txBody>
          </p:sp>
        </p:grpSp>
      </p:grpSp>
      <p:grpSp>
        <p:nvGrpSpPr>
          <p:cNvPr id="6" name="Group 105"/>
          <p:cNvGrpSpPr/>
          <p:nvPr/>
        </p:nvGrpSpPr>
        <p:grpSpPr>
          <a:xfrm>
            <a:off x="2590800" y="1524000"/>
            <a:ext cx="2129474" cy="1600200"/>
            <a:chOff x="6705600" y="1905000"/>
            <a:chExt cx="2129474" cy="1600200"/>
          </a:xfrm>
        </p:grpSpPr>
        <p:sp>
          <p:nvSpPr>
            <p:cNvPr id="54" name="TextBox 53"/>
            <p:cNvSpPr txBox="1"/>
            <p:nvPr/>
          </p:nvSpPr>
          <p:spPr>
            <a:xfrm>
              <a:off x="70866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6705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>
              <a:endCxn id="56" idx="0"/>
            </p:cNvCxnSpPr>
            <p:nvPr/>
          </p:nvCxnSpPr>
          <p:spPr>
            <a:xfrm rot="5400000">
              <a:off x="6743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6" idx="4"/>
              <a:endCxn id="70" idx="1"/>
            </p:cNvCxnSpPr>
            <p:nvPr/>
          </p:nvCxnSpPr>
          <p:spPr>
            <a:xfrm rot="16200000" flipH="1">
              <a:off x="68580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70866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>
              <a:endCxn id="59" idx="0"/>
            </p:cNvCxnSpPr>
            <p:nvPr/>
          </p:nvCxnSpPr>
          <p:spPr>
            <a:xfrm rot="5400000">
              <a:off x="71247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9" idx="4"/>
              <a:endCxn id="70" idx="0"/>
            </p:cNvCxnSpPr>
            <p:nvPr/>
          </p:nvCxnSpPr>
          <p:spPr>
            <a:xfrm rot="5400000">
              <a:off x="71247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9248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/>
            <p:cNvCxnSpPr>
              <a:endCxn id="67" idx="0"/>
            </p:cNvCxnSpPr>
            <p:nvPr/>
          </p:nvCxnSpPr>
          <p:spPr>
            <a:xfrm rot="5400000">
              <a:off x="79629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7" idx="4"/>
              <a:endCxn id="70" idx="7"/>
            </p:cNvCxnSpPr>
            <p:nvPr/>
          </p:nvCxnSpPr>
          <p:spPr>
            <a:xfrm rot="5400000">
              <a:off x="75749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75438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696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3152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7086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6962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/>
            <p:cNvCxnSpPr>
              <a:stCxn id="56" idx="4"/>
              <a:endCxn id="71" idx="1"/>
            </p:cNvCxnSpPr>
            <p:nvPr/>
          </p:nvCxnSpPr>
          <p:spPr>
            <a:xfrm rot="16200000" flipH="1">
              <a:off x="71628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59" idx="4"/>
              <a:endCxn id="71" idx="0"/>
            </p:cNvCxnSpPr>
            <p:nvPr/>
          </p:nvCxnSpPr>
          <p:spPr>
            <a:xfrm rot="16200000" flipH="1">
              <a:off x="74295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67" idx="4"/>
              <a:endCxn id="71" idx="7"/>
            </p:cNvCxnSpPr>
            <p:nvPr/>
          </p:nvCxnSpPr>
          <p:spPr>
            <a:xfrm rot="5400000">
              <a:off x="78797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rot="5400000">
              <a:off x="7125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rot="5400000">
              <a:off x="77350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02"/>
            <p:cNvGrpSpPr/>
            <p:nvPr/>
          </p:nvGrpSpPr>
          <p:grpSpPr>
            <a:xfrm>
              <a:off x="7467600" y="3124200"/>
              <a:ext cx="198119" cy="45719"/>
              <a:chOff x="7696200" y="2743200"/>
              <a:chExt cx="198119" cy="4571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8001000" y="29718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</p:grpSp>
      <p:sp>
        <p:nvSpPr>
          <p:cNvPr id="132" name="Arc 131"/>
          <p:cNvSpPr/>
          <p:nvPr/>
        </p:nvSpPr>
        <p:spPr>
          <a:xfrm rot="856400">
            <a:off x="5452446" y="1546558"/>
            <a:ext cx="1014734" cy="1706020"/>
          </a:xfrm>
          <a:prstGeom prst="arc">
            <a:avLst>
              <a:gd name="adj1" fmla="val 13184796"/>
              <a:gd name="adj2" fmla="val 6304267"/>
            </a:avLst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162"/>
          <p:cNvGrpSpPr/>
          <p:nvPr/>
        </p:nvGrpSpPr>
        <p:grpSpPr>
          <a:xfrm>
            <a:off x="4724400" y="1447800"/>
            <a:ext cx="2141390" cy="1752600"/>
            <a:chOff x="4572000" y="1752600"/>
            <a:chExt cx="2141390" cy="1752600"/>
          </a:xfrm>
        </p:grpSpPr>
        <p:sp>
          <p:nvSpPr>
            <p:cNvPr id="108" name="TextBox 107"/>
            <p:cNvSpPr txBox="1"/>
            <p:nvPr/>
          </p:nvSpPr>
          <p:spPr>
            <a:xfrm>
              <a:off x="4724400" y="19050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Input</a:t>
              </a: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4572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0" name="Straight Arrow Connector 109"/>
            <p:cNvCxnSpPr>
              <a:endCxn id="109" idx="0"/>
            </p:cNvCxnSpPr>
            <p:nvPr/>
          </p:nvCxnSpPr>
          <p:spPr>
            <a:xfrm rot="5400000">
              <a:off x="4610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109" idx="4"/>
              <a:endCxn id="121" idx="1"/>
            </p:cNvCxnSpPr>
            <p:nvPr/>
          </p:nvCxnSpPr>
          <p:spPr>
            <a:xfrm rot="16200000" flipH="1">
              <a:off x="4724400" y="2743199"/>
              <a:ext cx="273237" cy="2732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/>
            <p:cNvSpPr/>
            <p:nvPr/>
          </p:nvSpPr>
          <p:spPr>
            <a:xfrm>
              <a:off x="4953000" y="24384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>
              <a:endCxn id="112" idx="0"/>
            </p:cNvCxnSpPr>
            <p:nvPr/>
          </p:nvCxnSpPr>
          <p:spPr>
            <a:xfrm rot="5400000">
              <a:off x="4991100" y="23241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12" idx="4"/>
              <a:endCxn id="121" idx="0"/>
            </p:cNvCxnSpPr>
            <p:nvPr/>
          </p:nvCxnSpPr>
          <p:spPr>
            <a:xfrm rot="5400000">
              <a:off x="4991100" y="2857500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5791200" y="2437606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>
              <a:endCxn id="115" idx="0"/>
            </p:cNvCxnSpPr>
            <p:nvPr/>
          </p:nvCxnSpPr>
          <p:spPr>
            <a:xfrm rot="5400000">
              <a:off x="5829300" y="23233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15" idx="4"/>
              <a:endCxn id="121" idx="7"/>
            </p:cNvCxnSpPr>
            <p:nvPr/>
          </p:nvCxnSpPr>
          <p:spPr>
            <a:xfrm rot="5400000">
              <a:off x="5441367" y="2514203"/>
              <a:ext cx="274031" cy="7304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/>
            <p:cNvSpPr/>
            <p:nvPr/>
          </p:nvSpPr>
          <p:spPr>
            <a:xfrm>
              <a:off x="54102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62600" y="2590800"/>
              <a:ext cx="45719" cy="4571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181600" y="2209800"/>
              <a:ext cx="601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map</a:t>
              </a:r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49530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5562600" y="2971800"/>
              <a:ext cx="304800" cy="3048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Arrow Connector 122"/>
            <p:cNvCxnSpPr>
              <a:stCxn id="109" idx="4"/>
              <a:endCxn id="122" idx="1"/>
            </p:cNvCxnSpPr>
            <p:nvPr/>
          </p:nvCxnSpPr>
          <p:spPr>
            <a:xfrm rot="16200000" flipH="1">
              <a:off x="5029200" y="2438399"/>
              <a:ext cx="273237" cy="882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2" idx="4"/>
              <a:endCxn id="122" idx="0"/>
            </p:cNvCxnSpPr>
            <p:nvPr/>
          </p:nvCxnSpPr>
          <p:spPr>
            <a:xfrm rot="16200000" flipH="1">
              <a:off x="5295900" y="2552700"/>
              <a:ext cx="228600" cy="609600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5" idx="4"/>
              <a:endCxn id="122" idx="7"/>
            </p:cNvCxnSpPr>
            <p:nvPr/>
          </p:nvCxnSpPr>
          <p:spPr>
            <a:xfrm rot="5400000">
              <a:off x="5746167" y="2819003"/>
              <a:ext cx="274031" cy="120837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rot="5400000">
              <a:off x="49918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/>
            <p:nvPr/>
          </p:nvCxnSpPr>
          <p:spPr>
            <a:xfrm rot="5400000">
              <a:off x="5601494" y="3390106"/>
              <a:ext cx="228600" cy="1588"/>
            </a:xfrm>
            <a:prstGeom prst="straightConnector1">
              <a:avLst/>
            </a:prstGeom>
            <a:ln w="25400" cap="flat">
              <a:round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02"/>
            <p:cNvGrpSpPr/>
            <p:nvPr/>
          </p:nvGrpSpPr>
          <p:grpSpPr>
            <a:xfrm>
              <a:off x="5334000" y="3124200"/>
              <a:ext cx="198119" cy="45719"/>
              <a:chOff x="7696200" y="2743200"/>
              <a:chExt cx="198119" cy="45719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76962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7848600" y="2743200"/>
                <a:ext cx="45719" cy="45719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TextBox 128"/>
            <p:cNvSpPr txBox="1"/>
            <p:nvPr/>
          </p:nvSpPr>
          <p:spPr>
            <a:xfrm>
              <a:off x="4648200" y="3124200"/>
              <a:ext cx="834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reduce</a:t>
              </a:r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638800" y="1752600"/>
              <a:ext cx="1074590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iterations</a:t>
              </a:r>
              <a:endParaRPr lang="en-US" dirty="0"/>
            </a:p>
          </p:txBody>
        </p:sp>
      </p:grpSp>
      <p:grpSp>
        <p:nvGrpSpPr>
          <p:cNvPr id="13" name="Group 161"/>
          <p:cNvGrpSpPr/>
          <p:nvPr/>
        </p:nvGrpSpPr>
        <p:grpSpPr>
          <a:xfrm>
            <a:off x="6934200" y="1524000"/>
            <a:ext cx="1752600" cy="1676400"/>
            <a:chOff x="6934200" y="1828800"/>
            <a:chExt cx="1752600" cy="1676400"/>
          </a:xfrm>
        </p:grpSpPr>
        <p:sp>
          <p:nvSpPr>
            <p:cNvPr id="135" name="Rectangle 134"/>
            <p:cNvSpPr/>
            <p:nvPr/>
          </p:nvSpPr>
          <p:spPr>
            <a:xfrm>
              <a:off x="7162800" y="2057400"/>
              <a:ext cx="1295400" cy="1295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/>
            <p:nvPr/>
          </p:nvCxnSpPr>
          <p:spPr>
            <a:xfrm rot="5400000">
              <a:off x="6973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7354094" y="2704306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7162800" y="25146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7162800" y="2819400"/>
              <a:ext cx="12954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543800" y="251460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Pij</a:t>
              </a:r>
              <a:endParaRPr lang="en-US" dirty="0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7658894" y="2247106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/>
            <p:cNvCxnSpPr/>
            <p:nvPr/>
          </p:nvCxnSpPr>
          <p:spPr>
            <a:xfrm rot="10800000">
              <a:off x="7239000" y="2667000"/>
              <a:ext cx="228600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Arc 159"/>
            <p:cNvSpPr/>
            <p:nvPr/>
          </p:nvSpPr>
          <p:spPr>
            <a:xfrm flipV="1">
              <a:off x="6934200" y="2590800"/>
              <a:ext cx="17526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Arc 160"/>
            <p:cNvSpPr/>
            <p:nvPr/>
          </p:nvSpPr>
          <p:spPr>
            <a:xfrm rot="16200000" flipV="1">
              <a:off x="7162800" y="2438400"/>
              <a:ext cx="1676400" cy="457200"/>
            </a:xfrm>
            <a:prstGeom prst="arc">
              <a:avLst>
                <a:gd name="adj1" fmla="val 10327336"/>
                <a:gd name="adj2" fmla="val 598130"/>
              </a:avLst>
            </a:prstGeom>
            <a:ln w="22225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1219200" y="6488668"/>
            <a:ext cx="463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Domain of MapReduce and Iterative Extensions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096000" y="66294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304800" y="6629400"/>
            <a:ext cx="7620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391400" y="6488668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MPI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Cluster Configurations</a:t>
            </a:r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066800"/>
          <a:ext cx="8534400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0574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Feature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GCB-K18 @ MSR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+mn-lt"/>
                        </a:rPr>
                        <a:t>iDataplex</a:t>
                      </a:r>
                      <a:r>
                        <a:rPr lang="en-US" sz="2000" dirty="0" smtClean="0">
                          <a:latin typeface="+mn-lt"/>
                        </a:rPr>
                        <a:t> @ IU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Tempest @ IU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CPU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L5420  2.50GHz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L5420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2.50GHz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Intel Xeon CPU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E7450</a:t>
                      </a: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2.40GHz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# CPU /# Cores per 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 / 8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2 / 8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 / 24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16 GB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32GB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48GB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+mn-lt"/>
                          <a:ea typeface="Times New Roman"/>
                        </a:rPr>
                        <a:t># Disks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Network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</a:t>
                      </a:r>
                      <a:endParaRPr lang="en-US" sz="1800" dirty="0" smtClean="0">
                        <a:latin typeface="+mn-lt"/>
                        <a:ea typeface="Times New Roman"/>
                      </a:endParaRPr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Giga bit Ethernet 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Gbps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Infiniband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Operating</a:t>
                      </a:r>
                      <a:r>
                        <a:rPr lang="en-US" sz="1800" baseline="0" dirty="0" smtClean="0">
                          <a:latin typeface="+mn-lt"/>
                        </a:rPr>
                        <a:t> System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Windows Server Enterprise - 64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Red Hat Enterprise Linux Server -64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Windows Server Enterprise - 64 bit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# Nodes Used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32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Total CPU</a:t>
                      </a:r>
                      <a:r>
                        <a:rPr lang="en-US" sz="1800" baseline="0" dirty="0" smtClean="0">
                          <a:latin typeface="+mn-lt"/>
                        </a:rPr>
                        <a:t> Cores Used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256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768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Up Arrow Callout 7"/>
          <p:cNvSpPr/>
          <p:nvPr/>
        </p:nvSpPr>
        <p:spPr>
          <a:xfrm>
            <a:off x="2667000" y="58674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10" name="Up Arrow Callout 9"/>
          <p:cNvSpPr/>
          <p:nvPr/>
        </p:nvSpPr>
        <p:spPr>
          <a:xfrm>
            <a:off x="4572000" y="58674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Hadoop / MPI</a:t>
            </a:r>
            <a:endParaRPr lang="en-US" dirty="0"/>
          </a:p>
        </p:txBody>
      </p:sp>
      <p:sp>
        <p:nvSpPr>
          <p:cNvPr id="11" name="Up Arrow Callout 10"/>
          <p:cNvSpPr/>
          <p:nvPr/>
        </p:nvSpPr>
        <p:spPr>
          <a:xfrm>
            <a:off x="6781800" y="5867400"/>
            <a:ext cx="1905000" cy="685800"/>
          </a:xfrm>
          <a:prstGeom prst="up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DryadLINQ / MPI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16870</TotalTime>
  <Words>1902</Words>
  <Application>Microsoft Office PowerPoint</Application>
  <PresentationFormat>On-screen Show (4:3)</PresentationFormat>
  <Paragraphs>377</Paragraphs>
  <Slides>25</Slides>
  <Notes>25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2_Office Theme</vt:lpstr>
      <vt:lpstr>Data Intensive Biomedical Computing Systems</vt:lpstr>
      <vt:lpstr>Collaborators in SALSA Project</vt:lpstr>
      <vt:lpstr>Data Intensive (Science) Applications</vt:lpstr>
      <vt:lpstr>Data Intensive Architecture</vt:lpstr>
      <vt:lpstr>MapReduce “File/Data Repository” Parallelism</vt:lpstr>
      <vt:lpstr>Cloud Computing: Infrastructure and Runtimes</vt:lpstr>
      <vt:lpstr>Application Classes </vt:lpstr>
      <vt:lpstr>Applications &amp; Different Interconnection Patterns</vt:lpstr>
      <vt:lpstr>Cluster Configurations</vt:lpstr>
      <vt:lpstr>Pairwise Distances – ALU Sequencing</vt:lpstr>
      <vt:lpstr>Alu and Sequencing Workflow</vt:lpstr>
      <vt:lpstr>Slide 12</vt:lpstr>
      <vt:lpstr>Slide 13</vt:lpstr>
      <vt:lpstr>Pairwise Clustering 30,000 Points on Tempest</vt:lpstr>
      <vt:lpstr>Dryad versus MPI for Smith Waterman</vt:lpstr>
      <vt:lpstr>Dryad versus MPI for Smith Waterman</vt:lpstr>
      <vt:lpstr>Slide 17</vt:lpstr>
      <vt:lpstr>Slide 18</vt:lpstr>
      <vt:lpstr>Slide 19</vt:lpstr>
      <vt:lpstr>DryadLINQ on Cloud</vt:lpstr>
      <vt:lpstr>DryadLINQ on Cloud contd..</vt:lpstr>
      <vt:lpstr>MPI on Clouds  Parallel Wave Equation Solver</vt:lpstr>
      <vt:lpstr>Scheduling of Tasks</vt:lpstr>
      <vt:lpstr>Summary: Key Features of our Approach</vt:lpstr>
      <vt:lpstr>Project website www.infomall.org/SALSA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 </cp:lastModifiedBy>
  <cp:revision>787</cp:revision>
  <dcterms:created xsi:type="dcterms:W3CDTF">2009-02-17T15:34:47Z</dcterms:created>
  <dcterms:modified xsi:type="dcterms:W3CDTF">2009-10-01T17:27:48Z</dcterms:modified>
</cp:coreProperties>
</file>