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74" r:id="rId2"/>
  </p:sldMasterIdLst>
  <p:notesMasterIdLst>
    <p:notesMasterId r:id="rId12"/>
  </p:notesMasterIdLst>
  <p:sldIdLst>
    <p:sldId id="618" r:id="rId3"/>
    <p:sldId id="591" r:id="rId4"/>
    <p:sldId id="385" r:id="rId5"/>
    <p:sldId id="600" r:id="rId6"/>
    <p:sldId id="615" r:id="rId7"/>
    <p:sldId id="613" r:id="rId8"/>
    <p:sldId id="614" r:id="rId9"/>
    <p:sldId id="617" r:id="rId10"/>
    <p:sldId id="61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>
      <p:cViewPr varScale="1">
        <p:scale>
          <a:sx n="90" d="100"/>
          <a:sy n="90" d="100"/>
        </p:scale>
        <p:origin x="672" y="72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Dropbox\papers_write\dataflow\k-means-16-nod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Dropbox\papers_write\dataflow\k-means-16-no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22303462067241"/>
          <c:y val="0.21888943569553806"/>
          <c:w val="0.80398668916385452"/>
          <c:h val="0.5918077427821522"/>
        </c:manualLayout>
      </c:layout>
      <c:lineChart>
        <c:grouping val="standard"/>
        <c:varyColors val="0"/>
        <c:ser>
          <c:idx val="5"/>
          <c:order val="0"/>
          <c:tx>
            <c:strRef>
              <c:f>MDS!$A$4</c:f>
              <c:strCache>
                <c:ptCount val="1"/>
                <c:pt idx="0">
                  <c:v>Flink</c:v>
                </c:pt>
              </c:strCache>
            </c:strRef>
          </c:tx>
          <c:spPr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c:spPr>
          <c:marker>
            <c:symbol val="square"/>
            <c:size val="4"/>
            <c:spPr>
              <a:solidFill>
                <a:sysClr val="window" lastClr="FFFFFF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c:spPr>
          </c:marker>
          <c:cat>
            <c:numRef>
              <c:f>MDS!$B$3:$F$3</c:f>
              <c:numCache>
                <c:formatCode>General</c:formatCode>
                <c:ptCount val="5"/>
                <c:pt idx="0">
                  <c:v>4000</c:v>
                </c:pt>
                <c:pt idx="1">
                  <c:v>8000</c:v>
                </c:pt>
                <c:pt idx="2">
                  <c:v>16000</c:v>
                </c:pt>
                <c:pt idx="3">
                  <c:v>32000</c:v>
                </c:pt>
                <c:pt idx="4">
                  <c:v>64000</c:v>
                </c:pt>
              </c:numCache>
            </c:numRef>
          </c:cat>
          <c:val>
            <c:numRef>
              <c:f>MDS!$B$4:$F$4</c:f>
              <c:numCache>
                <c:formatCode>General</c:formatCode>
                <c:ptCount val="5"/>
                <c:pt idx="0">
                  <c:v>289.86099999999999</c:v>
                </c:pt>
                <c:pt idx="1">
                  <c:v>358.37799999999999</c:v>
                </c:pt>
                <c:pt idx="2">
                  <c:v>588.63400000000001</c:v>
                </c:pt>
                <c:pt idx="3">
                  <c:v>1233.107</c:v>
                </c:pt>
                <c:pt idx="4">
                  <c:v>2584.0569999999998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D6-450B-B066-0222A74F01D4}"/>
            </c:ext>
          </c:extLst>
        </c:ser>
        <c:ser>
          <c:idx val="4"/>
          <c:order val="1"/>
          <c:tx>
            <c:strRef>
              <c:f>MDS!$A$5</c:f>
              <c:strCache>
                <c:ptCount val="1"/>
                <c:pt idx="0">
                  <c:v>Spark</c:v>
                </c:pt>
              </c:strCache>
            </c:strRef>
          </c:tx>
          <c:spPr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c:spPr>
          <c:marker>
            <c:symbol val="triangle"/>
            <c:size val="4"/>
            <c:spPr>
              <a:solidFill>
                <a:srgbClr val="FFC000"/>
              </a:solidFill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c:spPr>
          </c:marker>
          <c:cat>
            <c:numRef>
              <c:f>MDS!$B$3:$F$3</c:f>
              <c:numCache>
                <c:formatCode>General</c:formatCode>
                <c:ptCount val="5"/>
                <c:pt idx="0">
                  <c:v>4000</c:v>
                </c:pt>
                <c:pt idx="1">
                  <c:v>8000</c:v>
                </c:pt>
                <c:pt idx="2">
                  <c:v>16000</c:v>
                </c:pt>
                <c:pt idx="3">
                  <c:v>32000</c:v>
                </c:pt>
                <c:pt idx="4">
                  <c:v>64000</c:v>
                </c:pt>
              </c:numCache>
            </c:numRef>
          </c:cat>
          <c:val>
            <c:numRef>
              <c:f>MDS!$B$5:$F$5</c:f>
              <c:numCache>
                <c:formatCode>General</c:formatCode>
                <c:ptCount val="5"/>
                <c:pt idx="0">
                  <c:v>67.384</c:v>
                </c:pt>
                <c:pt idx="1">
                  <c:v>106.866</c:v>
                </c:pt>
                <c:pt idx="2">
                  <c:v>186.25200000000001</c:v>
                </c:pt>
                <c:pt idx="3">
                  <c:v>347.16199999999998</c:v>
                </c:pt>
                <c:pt idx="4">
                  <c:v>714.17600000000004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D6-450B-B066-0222A74F01D4}"/>
            </c:ext>
          </c:extLst>
        </c:ser>
        <c:ser>
          <c:idx val="2"/>
          <c:order val="2"/>
          <c:tx>
            <c:strRef>
              <c:f>MDS!$A$6</c:f>
              <c:strCache>
                <c:ptCount val="1"/>
                <c:pt idx="0">
                  <c:v>MPI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MDS!$B$3:$F$3</c:f>
              <c:numCache>
                <c:formatCode>General</c:formatCode>
                <c:ptCount val="5"/>
                <c:pt idx="0">
                  <c:v>4000</c:v>
                </c:pt>
                <c:pt idx="1">
                  <c:v>8000</c:v>
                </c:pt>
                <c:pt idx="2">
                  <c:v>16000</c:v>
                </c:pt>
                <c:pt idx="3">
                  <c:v>32000</c:v>
                </c:pt>
                <c:pt idx="4">
                  <c:v>64000</c:v>
                </c:pt>
              </c:numCache>
            </c:numRef>
          </c:cat>
          <c:val>
            <c:numRef>
              <c:f>MDS!$B$6:$F$6</c:f>
              <c:numCache>
                <c:formatCode>General</c:formatCode>
                <c:ptCount val="5"/>
                <c:pt idx="0">
                  <c:v>1.6919999999999999</c:v>
                </c:pt>
                <c:pt idx="1">
                  <c:v>3.3220000000000001</c:v>
                </c:pt>
                <c:pt idx="2">
                  <c:v>5.9459999999999997</c:v>
                </c:pt>
                <c:pt idx="3">
                  <c:v>16.449000000000002</c:v>
                </c:pt>
                <c:pt idx="4">
                  <c:v>48.704999999999998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D6-450B-B066-0222A74F01D4}"/>
            </c:ext>
          </c:extLst>
        </c:ser>
        <c:ser>
          <c:idx val="0"/>
          <c:order val="3"/>
          <c:tx>
            <c:strRef>
              <c:f>MDS!$A$7</c:f>
              <c:strCache>
                <c:ptCount val="1"/>
                <c:pt idx="0">
                  <c:v>MPI Compute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MDS!$B$3:$F$3</c:f>
              <c:numCache>
                <c:formatCode>General</c:formatCode>
                <c:ptCount val="5"/>
                <c:pt idx="0">
                  <c:v>4000</c:v>
                </c:pt>
                <c:pt idx="1">
                  <c:v>8000</c:v>
                </c:pt>
                <c:pt idx="2">
                  <c:v>16000</c:v>
                </c:pt>
                <c:pt idx="3">
                  <c:v>32000</c:v>
                </c:pt>
                <c:pt idx="4">
                  <c:v>64000</c:v>
                </c:pt>
              </c:numCache>
            </c:numRef>
          </c:cat>
          <c:val>
            <c:numRef>
              <c:f>MDS!$B$7:$F$7</c:f>
              <c:numCache>
                <c:formatCode>General</c:formatCode>
                <c:ptCount val="5"/>
                <c:pt idx="0">
                  <c:v>1.52</c:v>
                </c:pt>
                <c:pt idx="1">
                  <c:v>2.9889999999999999</c:v>
                </c:pt>
                <c:pt idx="2">
                  <c:v>5.3230000000000004</c:v>
                </c:pt>
                <c:pt idx="3">
                  <c:v>14.84</c:v>
                </c:pt>
                <c:pt idx="4">
                  <c:v>45.542000000000002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D6-450B-B066-0222A74F0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6688960"/>
        <c:axId val="-386685696"/>
        <c:extLst/>
      </c:lineChart>
      <c:catAx>
        <c:axId val="-38668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/>
                  <a:t>No of Points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386685696"/>
        <c:crosses val="autoZero"/>
        <c:auto val="1"/>
        <c:lblAlgn val="ctr"/>
        <c:lblOffset val="20"/>
        <c:noMultiLvlLbl val="1"/>
      </c:catAx>
      <c:valAx>
        <c:axId val="-386685696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  <a:r>
                  <a:rPr lang="en-US" baseline="0"/>
                  <a:t> in log scale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-38668896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1.357736532933383E-2"/>
          <c:y val="2.6297572178477693E-2"/>
          <c:w val="0.97848612673415825"/>
          <c:h val="0.1460974409448818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t" anchorCtr="0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67825896762905"/>
          <c:y val="4.9619422572178475E-2"/>
          <c:w val="0.81276618547681545"/>
          <c:h val="0.77816637503645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MDS!$A$11</c:f>
              <c:strCache>
                <c:ptCount val="1"/>
                <c:pt idx="0">
                  <c:v>Spark</c:v>
                </c:pt>
              </c:strCache>
            </c:strRef>
          </c:tx>
          <c:spPr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c:spPr>
          <c:invertIfNegative val="0"/>
          <c:cat>
            <c:numRef>
              <c:f>MDS!$B$10:$E$10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MDS!$B$11:$E$11</c:f>
              <c:numCache>
                <c:formatCode>General</c:formatCode>
                <c:ptCount val="4"/>
                <c:pt idx="0">
                  <c:v>205379</c:v>
                </c:pt>
                <c:pt idx="1">
                  <c:v>238015</c:v>
                </c:pt>
                <c:pt idx="2">
                  <c:v>347162</c:v>
                </c:pt>
                <c:pt idx="3">
                  <c:v>624046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3-4336-A59D-8482DFC87575}"/>
            </c:ext>
          </c:extLst>
        </c:ser>
        <c:ser>
          <c:idx val="1"/>
          <c:order val="1"/>
          <c:tx>
            <c:strRef>
              <c:f>MDS!$A$12</c:f>
              <c:strCache>
                <c:ptCount val="1"/>
                <c:pt idx="0">
                  <c:v>Flink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MDS!$B$10:$E$10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MDS!$B$12:$E$12</c:f>
              <c:numCache>
                <c:formatCode>General</c:formatCode>
                <c:ptCount val="4"/>
                <c:pt idx="0">
                  <c:v>723538</c:v>
                </c:pt>
                <c:pt idx="1">
                  <c:v>824068</c:v>
                </c:pt>
                <c:pt idx="2">
                  <c:v>1233107</c:v>
                </c:pt>
                <c:pt idx="3">
                  <c:v>2810318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3-4336-A59D-8482DFC87575}"/>
            </c:ext>
          </c:extLst>
        </c:ser>
        <c:ser>
          <c:idx val="2"/>
          <c:order val="2"/>
          <c:tx>
            <c:strRef>
              <c:f>MDS!$A$13</c:f>
              <c:strCache>
                <c:ptCount val="1"/>
                <c:pt idx="0">
                  <c:v>MPI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MDS!$B$10:$E$10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MDS!$B$13:$E$13</c:f>
              <c:numCache>
                <c:formatCode>General</c:formatCode>
                <c:ptCount val="4"/>
                <c:pt idx="0">
                  <c:v>36041</c:v>
                </c:pt>
                <c:pt idx="1">
                  <c:v>26258</c:v>
                </c:pt>
                <c:pt idx="2">
                  <c:v>16449</c:v>
                </c:pt>
                <c:pt idx="3">
                  <c:v>10824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43-4336-A59D-8482DFC87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386695488"/>
        <c:axId val="-386687872"/>
      </c:barChart>
      <c:catAx>
        <c:axId val="-386695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687872"/>
        <c:crosses val="autoZero"/>
        <c:auto val="1"/>
        <c:lblAlgn val="ctr"/>
        <c:lblOffset val="100"/>
        <c:noMultiLvlLbl val="0"/>
      </c:catAx>
      <c:valAx>
        <c:axId val="-38668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in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695488"/>
        <c:crosses val="autoZero"/>
        <c:crossBetween val="between"/>
      </c:valAx>
      <c:spPr>
        <a:solidFill>
          <a:sysClr val="window" lastClr="FFFFFF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c:spPr>
    </c:plotArea>
    <c:legend>
      <c:legendPos val="t"/>
      <c:layout>
        <c:manualLayout>
          <c:xMode val="edge"/>
          <c:yMode val="edge"/>
          <c:x val="0.18660367454068244"/>
          <c:y val="7.8909667541557288E-2"/>
          <c:w val="0.33611111111111114"/>
          <c:h val="0.221644065325167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6A60-DEFC-4E39-B9CA-C0170745B677}" type="datetime1">
              <a:rPr lang="en-US" smtClean="0"/>
              <a:t>6/14/2017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F2D9-FFA7-43E2-A138-5AB198E95531}" type="datetime1">
              <a:rPr lang="en-US" smtClean="0"/>
              <a:t>6/14/2017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D203-6D2E-482F-9814-7A704F488F7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1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929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66316"/>
            <a:ext cx="1143000" cy="31954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B6BD226-194A-429E-92B8-149F1112AD00}" type="datetime1">
              <a:rPr lang="en-US" smtClean="0"/>
              <a:t>6/14/2017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9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7E44-1206-4EA6-8EBE-34B0D359B9B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4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82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F2D9-FFA7-43E2-A138-5AB198E95531}" type="datetime1">
              <a:rPr lang="en-US" smtClean="0"/>
              <a:t>6/14/2017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0A25-40BA-4FEA-A481-91B5E211E619}" type="datetime1">
              <a:rPr lang="en-US" smtClean="0"/>
              <a:t>6/14/2017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30" r:id="rId3"/>
    <p:sldLayoutId id="2147484248" r:id="rId4"/>
    <p:sldLayoutId id="2147484304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1F4A-39A7-4F5B-8538-614556A53C0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81" r:id="rId3"/>
    <p:sldLayoutId id="2147484305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965" y="473529"/>
            <a:ext cx="8382000" cy="762000"/>
          </a:xfrm>
        </p:spPr>
        <p:txBody>
          <a:bodyPr/>
          <a:lstStyle/>
          <a:p>
            <a:r>
              <a:rPr lang="en-US" dirty="0"/>
              <a:t>Theme 5: High-performance computing for PHI (Fox) </a:t>
            </a:r>
            <a:br>
              <a:rPr lang="en-US" dirty="0"/>
            </a:br>
            <a:r>
              <a:rPr lang="en-US" dirty="0"/>
              <a:t>Some Typical Slides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965" y="1828800"/>
            <a:ext cx="8380412" cy="4038600"/>
          </a:xfrm>
        </p:spPr>
        <p:txBody>
          <a:bodyPr/>
          <a:lstStyle/>
          <a:p>
            <a:r>
              <a:rPr lang="en-US" dirty="0"/>
              <a:t>Slide 2: </a:t>
            </a:r>
            <a:r>
              <a:rPr lang="en-US" dirty="0" err="1"/>
              <a:t>HPCCloud</a:t>
            </a:r>
            <a:r>
              <a:rPr lang="en-US" dirty="0"/>
              <a:t> Software Systems compared to classic HPC</a:t>
            </a:r>
          </a:p>
          <a:p>
            <a:r>
              <a:rPr lang="en-US" dirty="0"/>
              <a:t>Slide 3: 350 HPC-ABDS Software Systems</a:t>
            </a:r>
          </a:p>
          <a:p>
            <a:r>
              <a:rPr lang="en-US" dirty="0"/>
              <a:t>Slide 4: </a:t>
            </a:r>
            <a:r>
              <a:rPr lang="en-US" dirty="0" err="1"/>
              <a:t>HPCCloud</a:t>
            </a:r>
            <a:r>
              <a:rPr lang="en-US" dirty="0"/>
              <a:t> Hybrid system architecture</a:t>
            </a:r>
          </a:p>
          <a:p>
            <a:r>
              <a:rPr lang="en-US" dirty="0"/>
              <a:t>Slide 5: Performance of Big Data tools compared to HPC on Multidimensional scaling</a:t>
            </a:r>
          </a:p>
          <a:p>
            <a:r>
              <a:rPr lang="en-US" dirty="0"/>
              <a:t>Slide 6: Visualizing features in pathology images</a:t>
            </a:r>
          </a:p>
          <a:p>
            <a:r>
              <a:rPr lang="en-US" dirty="0"/>
              <a:t>Slide 7: Visualizing Fungi gene clusters</a:t>
            </a:r>
          </a:p>
          <a:p>
            <a:r>
              <a:rPr lang="en-US" dirty="0"/>
              <a:t>Slide 8: Visualizing and Determining Mass Spectrometer Peak Clusters</a:t>
            </a:r>
          </a:p>
          <a:p>
            <a:r>
              <a:rPr lang="en-US" dirty="0"/>
              <a:t>The last three have a link to online visualization and come from large parallel jobs</a:t>
            </a:r>
          </a:p>
          <a:p>
            <a:r>
              <a:rPr lang="en-US" dirty="0"/>
              <a:t>Slide 9: Tango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3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34648" y="-65681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53698" y="57306"/>
            <a:ext cx="9124950" cy="6442789"/>
            <a:chOff x="-53698" y="57306"/>
            <a:chExt cx="9124950" cy="6442789"/>
          </a:xfrm>
        </p:grpSpPr>
        <p:grpSp>
          <p:nvGrpSpPr>
            <p:cNvPr id="41" name="Group 40"/>
            <p:cNvGrpSpPr/>
            <p:nvPr/>
          </p:nvGrpSpPr>
          <p:grpSpPr>
            <a:xfrm>
              <a:off x="-53698" y="57306"/>
              <a:ext cx="9043639" cy="6442789"/>
              <a:chOff x="-53698" y="107183"/>
              <a:chExt cx="9043639" cy="644278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203354" y="433642"/>
                <a:ext cx="2127230" cy="5294212"/>
              </a:xfrm>
              <a:prstGeom prst="ellips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HPC-ABDS Integrated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Software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-53698" y="107183"/>
                <a:ext cx="9043639" cy="644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	        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Big Data ABDS	        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HPCCloud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3.0         HPC, Cluster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17. Orchestration      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Beam, Crunch,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Tez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Cloud Dataflow		  Kepler, Pegasus,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Taverna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16. Libraries                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MLlib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/Mahout,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TensorFlow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CNTK, R, Python	  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ScaLAPACK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PETSc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Matlab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15A. High Level Programming 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Pig, Hive, Drill			   Domain-specific Languages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15B. Platform as a Service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App Engine,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BlueMix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Elastic Beanstalk		     XSEDE Software Stack</a:t>
                </a:r>
                <a:b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</a:b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Languages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           Java, Erlang, Scala, Clojure, SQL, SPARQL, Python	           Fortran, C/C++, Python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14B. Streaming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Storm, Kafka, Kinesis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13,14A. Parallel Runtime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 Hadoop, MapReduce			         MPI/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OpenMP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/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OpenCL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2. Coordination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Zookeeper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12. Caching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Memcached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11. Data Management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Hbase,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Accumulo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, Neo4J, MySQL	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iRODS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10. Data Transfer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Sqoop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		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GridFTP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9. Scheduling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Yarn,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Mesos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	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Slurm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8. File Systems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HDFS, Object Stores			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Lustre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1, 11A Formats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Thrift,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Protobuf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		        FITS, HDF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5.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IaaS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OpenStack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,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Docker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				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Linux, Bare-metal, SR-IOV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Infrastructure	CLOUDS	                               Clouds and/or HPC             SUPERCOMPUTERS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3766134" y="2672420"/>
                <a:ext cx="43722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875032" y="3288380"/>
                <a:ext cx="126024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3032244" y="3521297"/>
                <a:ext cx="1131218" cy="298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2914327" y="996969"/>
                <a:ext cx="165462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5883553" y="867574"/>
                <a:ext cx="57351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974488" y="1601581"/>
                <a:ext cx="311272" cy="173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6185617" y="1593863"/>
                <a:ext cx="289934" cy="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2897806" y="1333192"/>
                <a:ext cx="155459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6029545" y="1199378"/>
                <a:ext cx="41047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2480644" y="2443501"/>
                <a:ext cx="165462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6301942" y="2335877"/>
                <a:ext cx="6645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629920" y="2089434"/>
                <a:ext cx="165462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6241167" y="1945420"/>
                <a:ext cx="39770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4076377" y="2917747"/>
                <a:ext cx="5734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6377694" y="2917747"/>
                <a:ext cx="41057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844375" y="3891496"/>
                <a:ext cx="34369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6324004" y="3891496"/>
                <a:ext cx="92853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2629920" y="4124014"/>
                <a:ext cx="165462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6234190" y="4124014"/>
                <a:ext cx="105456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032244" y="4474426"/>
                <a:ext cx="104413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>
              <a:xfrm flipH="1">
                <a:off x="6167137" y="4474426"/>
                <a:ext cx="112161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3670106" y="4874644"/>
                <a:ext cx="76526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6029545" y="4881323"/>
                <a:ext cx="125920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2817311" y="5726991"/>
                <a:ext cx="219891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562279" y="5717815"/>
                <a:ext cx="87774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391443" y="5207430"/>
                <a:ext cx="120026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5911179" y="5207430"/>
                <a:ext cx="871622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6808132" y="2940147"/>
              <a:ext cx="2263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CUDA,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Exascale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Runtime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70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fld id="{5CD31C81-2053-4650-BC1A-5632D96C77D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3754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B50B27"/>
                </a:solidFill>
              </a:rPr>
              <a:t>HPC-ABDS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0" y="228600"/>
            <a:ext cx="9144000" cy="6664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55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23569"/>
            <a:ext cx="8382000" cy="738432"/>
          </a:xfrm>
        </p:spPr>
        <p:txBody>
          <a:bodyPr/>
          <a:lstStyle/>
          <a:p>
            <a:pPr algn="ctr"/>
            <a:r>
              <a:rPr lang="en-US" dirty="0" err="1"/>
              <a:t>HPCCloud</a:t>
            </a:r>
            <a:r>
              <a:rPr lang="en-US" dirty="0"/>
              <a:t> Convergence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0323"/>
            <a:ext cx="8868635" cy="880885"/>
          </a:xfrm>
        </p:spPr>
        <p:txBody>
          <a:bodyPr/>
          <a:lstStyle/>
          <a:p>
            <a:r>
              <a:rPr lang="en-US" dirty="0"/>
              <a:t>Running </a:t>
            </a:r>
            <a:r>
              <a:rPr lang="en-US" b="1" dirty="0"/>
              <a:t>same HPC-ABDS software </a:t>
            </a:r>
            <a:r>
              <a:rPr lang="en-US" dirty="0"/>
              <a:t>across all platforms but data management machine has different balance in I/O, Network and Compute from “model” machine</a:t>
            </a:r>
          </a:p>
          <a:p>
            <a:pPr lvl="1"/>
            <a:r>
              <a:rPr lang="en-US" dirty="0"/>
              <a:t>Note data storage approach: HDFS v. Object Store v. </a:t>
            </a:r>
            <a:r>
              <a:rPr lang="en-US" dirty="0" err="1"/>
              <a:t>Lustre</a:t>
            </a:r>
            <a:r>
              <a:rPr lang="en-US" dirty="0"/>
              <a:t> style file systems is still rather unclear</a:t>
            </a:r>
          </a:p>
          <a:p>
            <a:r>
              <a:rPr lang="en-US" b="1" dirty="0"/>
              <a:t>The Model </a:t>
            </a:r>
            <a:r>
              <a:rPr lang="en-US" dirty="0"/>
              <a:t>behaves similarly whether from </a:t>
            </a:r>
            <a:r>
              <a:rPr lang="en-US" b="1" dirty="0"/>
              <a:t>Big Data or Big Simulation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679819" y="6197922"/>
            <a:ext cx="2057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9758E-E223-47BD-A2D3-E9E13BB1AF96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</a:rPr>
              <a:t>6/14/2017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16054" y="2673268"/>
            <a:ext cx="6102546" cy="3927828"/>
            <a:chOff x="1406781" y="2791636"/>
            <a:chExt cx="6102546" cy="3927828"/>
          </a:xfrm>
        </p:grpSpPr>
        <p:grpSp>
          <p:nvGrpSpPr>
            <p:cNvPr id="7" name="Group 6"/>
            <p:cNvGrpSpPr/>
            <p:nvPr/>
          </p:nvGrpSpPr>
          <p:grpSpPr>
            <a:xfrm>
              <a:off x="1413327" y="3581400"/>
              <a:ext cx="6096000" cy="3138064"/>
              <a:chOff x="1143000" y="1981200"/>
              <a:chExt cx="6096000" cy="313806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143000" y="1981200"/>
                <a:ext cx="6096000" cy="305978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218774" y="2121526"/>
                <a:ext cx="5924975" cy="2997738"/>
                <a:chOff x="2831085" y="4852658"/>
                <a:chExt cx="3476153" cy="159811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31085" y="4852658"/>
                  <a:ext cx="1559433" cy="1556381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9213" y="4852658"/>
                  <a:ext cx="1538025" cy="1598110"/>
                </a:xfrm>
                <a:prstGeom prst="rect">
                  <a:avLst/>
                </a:prstGeom>
              </p:spPr>
            </p:pic>
            <p:sp>
              <p:nvSpPr>
                <p:cNvPr id="13" name="Left-Right Arrow 12"/>
                <p:cNvSpPr/>
                <p:nvPr/>
              </p:nvSpPr>
              <p:spPr>
                <a:xfrm>
                  <a:off x="4284669" y="5113730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Left-Right Arrow 13"/>
                <p:cNvSpPr/>
                <p:nvPr/>
              </p:nvSpPr>
              <p:spPr>
                <a:xfrm>
                  <a:off x="4284668" y="5501855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Left-Right Arrow 14"/>
                <p:cNvSpPr/>
                <p:nvPr/>
              </p:nvSpPr>
              <p:spPr>
                <a:xfrm>
                  <a:off x="4284668" y="5893777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406781" y="2791636"/>
              <a:ext cx="6062878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Management               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Model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for Big Data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                                          and Big Simulation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858" y="3057988"/>
            <a:ext cx="2784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/>
              <a:t>HPCCloud</a:t>
            </a:r>
            <a:r>
              <a:rPr lang="en-US" i="0" dirty="0"/>
              <a:t> Capacity-style Operational Model matches hardware features with application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655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400" dirty="0"/>
              <a:t>Typical Performance Results HPC-ABDS on Machine Learning MDS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1B7E44-1206-4EA6-8EBE-34B0D359B9B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935475"/>
              </p:ext>
            </p:extLst>
          </p:nvPr>
        </p:nvGraphicFramePr>
        <p:xfrm>
          <a:off x="4572000" y="1504950"/>
          <a:ext cx="4572000" cy="313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708098"/>
              </p:ext>
            </p:extLst>
          </p:nvPr>
        </p:nvGraphicFramePr>
        <p:xfrm>
          <a:off x="0" y="1524000"/>
          <a:ext cx="4572000" cy="31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6183" y="482679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Nodes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2016" y="4826795"/>
            <a:ext cx="139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32000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177" y="693807"/>
            <a:ext cx="9211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gain (over 100) from using HPC (MPI) over major big data tools is apparent</a:t>
            </a:r>
          </a:p>
          <a:p>
            <a:r>
              <a:rPr lang="en-US" sz="2000" dirty="0"/>
              <a:t>The paper explains why this is and how to correct big data tools</a:t>
            </a:r>
          </a:p>
        </p:txBody>
      </p:sp>
    </p:spTree>
    <p:extLst>
      <p:ext uri="{BB962C8B-B14F-4D97-AF65-F5344CB8AC3E}">
        <p14:creationId xmlns:p14="http://schemas.microsoft.com/office/powerpoint/2010/main" val="86303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12" y="2232835"/>
            <a:ext cx="2567709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Pathology Image Features (cells)</a:t>
            </a:r>
            <a:br>
              <a:rPr lang="en-US" dirty="0"/>
            </a:b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11 Images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20,000 features per image.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96 properties per feature but projected to 3D for visualization – colored by image</a:t>
            </a:r>
            <a:br>
              <a:rPr lang="en-US" b="0" dirty="0">
                <a:solidFill>
                  <a:schemeClr val="tx1"/>
                </a:solidFill>
              </a:rPr>
            </a:b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Parallel MPI job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81F2D9-FFA7-43E2-A138-5AB198E95531}" type="datetime1">
              <a:rPr lang="en-US" smtClean="0"/>
              <a:t>6/14/2017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93" y="-27709"/>
            <a:ext cx="649060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25" y="25400"/>
            <a:ext cx="6481175" cy="656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88" y="-32327"/>
            <a:ext cx="6461743" cy="651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99" y="0"/>
            <a:ext cx="609492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69" y="25399"/>
            <a:ext cx="6189931" cy="68048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76448" y="25398"/>
            <a:ext cx="5715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https://spidal-gw.dsc.soic.indiana.edu/public/resultsets/1678860580</a:t>
            </a:r>
          </a:p>
        </p:txBody>
      </p:sp>
    </p:spTree>
    <p:extLst>
      <p:ext uri="{BB962C8B-B14F-4D97-AF65-F5344CB8AC3E}">
        <p14:creationId xmlns:p14="http://schemas.microsoft.com/office/powerpoint/2010/main" val="6021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7E44-1206-4EA6-8EBE-34B0D359B9B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634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9480" y="0"/>
            <a:ext cx="5684520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https://spidal-gw.dsc.soic.indiana.edu/public/resultsets/1273112137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1175" y="457200"/>
            <a:ext cx="17476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170,000 distinct Fungi sequences.</a:t>
            </a:r>
          </a:p>
          <a:p>
            <a:r>
              <a:rPr lang="en-US" dirty="0"/>
              <a:t>64 clusters</a:t>
            </a:r>
          </a:p>
          <a:p>
            <a:r>
              <a:rPr lang="en-US" dirty="0"/>
              <a:t>Projected to 3D and visualized. Colored by cluster</a:t>
            </a:r>
          </a:p>
          <a:p>
            <a:endParaRPr lang="en-US" dirty="0"/>
          </a:p>
          <a:p>
            <a:r>
              <a:rPr lang="en-US" dirty="0"/>
              <a:t>Pipeline of 2 MPI jobs</a:t>
            </a:r>
          </a:p>
        </p:txBody>
      </p:sp>
    </p:spTree>
    <p:extLst>
      <p:ext uri="{BB962C8B-B14F-4D97-AF65-F5344CB8AC3E}">
        <p14:creationId xmlns:p14="http://schemas.microsoft.com/office/powerpoint/2010/main" val="156212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-12837"/>
            <a:ext cx="6345849" cy="612884"/>
          </a:xfrm>
        </p:spPr>
        <p:txBody>
          <a:bodyPr>
            <a:normAutofit/>
          </a:bodyPr>
          <a:lstStyle/>
          <a:p>
            <a:r>
              <a:rPr lang="en-US" dirty="0"/>
              <a:t>2D Vector Clustering with cutoff at 3 </a:t>
            </a:r>
            <a:r>
              <a:rPr lang="el-GR" dirty="0">
                <a:latin typeface="Century Gothic" panose="020B0502020202020204" pitchFamily="34" charset="0"/>
              </a:rPr>
              <a:t>σ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C25830-154E-4392-B1DA-DD619CCDB7DC}" type="datetime1">
              <a:rPr lang="en-US" smtClean="0"/>
              <a:t>6/14/2017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r="26667"/>
          <a:stretch/>
        </p:blipFill>
        <p:spPr>
          <a:xfrm>
            <a:off x="0" y="1911088"/>
            <a:ext cx="9135702" cy="49782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820359"/>
            <a:ext cx="9191072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bg1"/>
                </a:solidFill>
              </a:rPr>
              <a:t>LCMS Mass Spectrometer Peak Clustering with MPI. Charge 2 Sample with 10.9 million points and 420,000 clusters visualized in </a:t>
            </a:r>
            <a:r>
              <a:rPr lang="en-US" sz="1800" i="0" dirty="0" err="1">
                <a:solidFill>
                  <a:schemeClr val="bg1"/>
                </a:solidFill>
              </a:rPr>
              <a:t>WebPlotViz</a:t>
            </a:r>
            <a:r>
              <a:rPr lang="en-US" sz="1800" i="0" dirty="0">
                <a:solidFill>
                  <a:schemeClr val="bg1"/>
                </a:solidFill>
              </a:rPr>
              <a:t>. Nature Article "</a:t>
            </a:r>
            <a:r>
              <a:rPr lang="en-US" sz="1800" i="0" dirty="0" err="1">
                <a:solidFill>
                  <a:schemeClr val="bg1"/>
                </a:solidFill>
              </a:rPr>
              <a:t>Proteogenomics</a:t>
            </a:r>
            <a:r>
              <a:rPr lang="en-US" sz="1800" i="0" dirty="0">
                <a:solidFill>
                  <a:schemeClr val="bg1"/>
                </a:solidFill>
              </a:rPr>
              <a:t> connects somatic mutations to </a:t>
            </a:r>
            <a:r>
              <a:rPr lang="en-US" sz="1800" i="0" dirty="0" err="1">
                <a:solidFill>
                  <a:schemeClr val="bg1"/>
                </a:solidFill>
              </a:rPr>
              <a:t>signalling</a:t>
            </a:r>
            <a:r>
              <a:rPr lang="en-US" sz="1800" i="0" dirty="0">
                <a:solidFill>
                  <a:schemeClr val="bg1"/>
                </a:solidFill>
              </a:rPr>
              <a:t> in breast cancer".</a:t>
            </a:r>
            <a:br>
              <a:rPr lang="en-US" sz="1800" i="0" dirty="0">
                <a:solidFill>
                  <a:schemeClr val="bg1"/>
                </a:solidFill>
              </a:rPr>
            </a:br>
            <a:r>
              <a:rPr lang="en-US" sz="1800" i="0" dirty="0">
                <a:solidFill>
                  <a:schemeClr val="bg1"/>
                </a:solidFill>
              </a:rPr>
              <a:t>https://spidal-gw.dsc.soic.indiana.edu/public/resultsets/1657429765</a:t>
            </a:r>
          </a:p>
          <a:p>
            <a:endParaRPr lang="en-US" sz="1800" i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156" y="429424"/>
            <a:ext cx="875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Star – outside all clusters; yellow circle cluster centers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8298" y="1981818"/>
            <a:ext cx="9144000" cy="4876182"/>
            <a:chOff x="16596" y="1981818"/>
            <a:chExt cx="9144000" cy="487618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6" y="3118152"/>
              <a:ext cx="9144000" cy="373984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6596" y="1981818"/>
              <a:ext cx="9135702" cy="113633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0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6042"/>
            <a:ext cx="6400800" cy="685800"/>
          </a:xfrm>
        </p:spPr>
        <p:txBody>
          <a:bodyPr/>
          <a:lstStyle/>
          <a:p>
            <a:r>
              <a:rPr lang="en-US" sz="3200"/>
              <a:t>Tango Knights Landing System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803709"/>
            <a:ext cx="6019800" cy="40386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/>
              <a:t>OmniPath</a:t>
            </a:r>
            <a:r>
              <a:rPr lang="en-US" dirty="0"/>
              <a:t> I/O 100 or 200 </a:t>
            </a:r>
            <a:r>
              <a:rPr lang="en-US" dirty="0" err="1"/>
              <a:t>Gbit</a:t>
            </a:r>
            <a:r>
              <a:rPr lang="en-US" dirty="0"/>
              <a:t>/sec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Intel DC P3700 Series </a:t>
            </a:r>
            <a:r>
              <a:rPr lang="en-US" dirty="0" err="1"/>
              <a:t>PCIe</a:t>
            </a:r>
            <a:r>
              <a:rPr lang="en-US" dirty="0"/>
              <a:t> </a:t>
            </a:r>
            <a:r>
              <a:rPr lang="en-US" dirty="0" err="1"/>
              <a:t>NVram</a:t>
            </a:r>
            <a:r>
              <a:rPr lang="en-US" dirty="0"/>
              <a:t> SSD 0.8TB (2,800 / 1,900MB/s Read / Write</a:t>
            </a:r>
            <a:r>
              <a:rPr lang="en-US"/>
              <a:t>; 25-50x </a:t>
            </a:r>
            <a:r>
              <a:rPr lang="en-US" dirty="0"/>
              <a:t>HDD)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196 GB RAM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Xeon Phi Processor (under heat sink) 7290 (72 cores, 1.5 GHz) or 7250 (68 cores, 1.4 </a:t>
            </a:r>
            <a:r>
              <a:rPr lang="en-US" dirty="0" err="1"/>
              <a:t>Ghz</a:t>
            </a:r>
            <a:r>
              <a:rPr lang="en-US" dirty="0"/>
              <a:t>) 16GB on chip memory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Cooling fans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2 x SATA SSDs Intel S3610 1.6TB each (550/520 MB/s Read/Write)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DC power input from chassis rails.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81F2D9-FFA7-43E2-A138-5AB198E95531}" type="datetime1">
              <a:rPr lang="en-US" smtClean="0"/>
              <a:t>6/14/2017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2173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2406"/>
            <a:ext cx="2743200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2799" y="4167057"/>
            <a:ext cx="14526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64 nodes</a:t>
            </a:r>
          </a:p>
        </p:txBody>
      </p:sp>
    </p:spTree>
    <p:extLst>
      <p:ext uri="{BB962C8B-B14F-4D97-AF65-F5344CB8AC3E}">
        <p14:creationId xmlns:p14="http://schemas.microsoft.com/office/powerpoint/2010/main" val="557161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29635</TotalTime>
  <Words>467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Century Gothic</vt:lpstr>
      <vt:lpstr>Franklin Gothic Demi</vt:lpstr>
      <vt:lpstr>Franklin Gothic Medium</vt:lpstr>
      <vt:lpstr>Helvetica</vt:lpstr>
      <vt:lpstr>Blank Presentation</vt:lpstr>
      <vt:lpstr>2_Blank Presentation</vt:lpstr>
      <vt:lpstr>Theme 5: High-performance computing for PHI (Fox)  Some Typical Slides</vt:lpstr>
      <vt:lpstr>PowerPoint Presentation</vt:lpstr>
      <vt:lpstr>PowerPoint Presentation</vt:lpstr>
      <vt:lpstr>HPCCloud Convergence Architecture</vt:lpstr>
      <vt:lpstr>Typical Performance Results HPC-ABDS on Machine Learning MDS</vt:lpstr>
      <vt:lpstr>Pathology Image Features (cells)  11 Images 20,000 features per image. 96 properties per feature but projected to 3D for visualization – colored by image  Parallel MPI job</vt:lpstr>
      <vt:lpstr>PowerPoint Presentation</vt:lpstr>
      <vt:lpstr>2D Vector Clustering with cutoff at 3 σ</vt:lpstr>
      <vt:lpstr>Tango Knights Landing System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637</cp:revision>
  <cp:lastPrinted>2009-05-27T19:00:23Z</cp:lastPrinted>
  <dcterms:created xsi:type="dcterms:W3CDTF">2011-04-26T20:44:01Z</dcterms:created>
  <dcterms:modified xsi:type="dcterms:W3CDTF">2017-06-15T02:24:01Z</dcterms:modified>
</cp:coreProperties>
</file>