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0" r:id="rId3"/>
    <p:sldMasterId id="2147483712" r:id="rId4"/>
  </p:sldMasterIdLst>
  <p:notesMasterIdLst>
    <p:notesMasterId r:id="rId14"/>
  </p:notesMasterIdLst>
  <p:sldIdLst>
    <p:sldId id="485" r:id="rId5"/>
    <p:sldId id="473" r:id="rId6"/>
    <p:sldId id="350" r:id="rId7"/>
    <p:sldId id="479" r:id="rId8"/>
    <p:sldId id="451" r:id="rId9"/>
    <p:sldId id="365" r:id="rId10"/>
    <p:sldId id="366" r:id="rId11"/>
    <p:sldId id="408" r:id="rId12"/>
    <p:sldId id="45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5A5961-DD8A-0B4D-B3B2-FFC78099B4FE}">
          <p14:sldIdLst>
            <p14:sldId id="485"/>
            <p14:sldId id="473"/>
            <p14:sldId id="350"/>
            <p14:sldId id="479"/>
            <p14:sldId id="451"/>
            <p14:sldId id="365"/>
            <p14:sldId id="366"/>
            <p14:sldId id="408"/>
            <p14:sldId id="458"/>
          </p14:sldIdLst>
        </p14:section>
        <p14:section name="Programming Interface with Python" id="{902F1197-BA5B-DD45-9190-CE6F7DBD2F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 Feng" initials="BF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DA4"/>
    <a:srgbClr val="263338"/>
    <a:srgbClr val="162746"/>
    <a:srgbClr val="BCD3D6"/>
    <a:srgbClr val="94B9BE"/>
    <a:srgbClr val="72A1A8"/>
    <a:srgbClr val="5E516F"/>
    <a:srgbClr val="909EAA"/>
    <a:srgbClr val="5D8E95"/>
    <a:srgbClr val="507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2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8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5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9" y="4406966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9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56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9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3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8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73065"/>
            <a:ext cx="40116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7" y="273053"/>
            <a:ext cx="6815138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0" y="1435103"/>
            <a:ext cx="40116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3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9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9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29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771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2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19" y="685800"/>
            <a:ext cx="5994401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29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59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0" y="4406968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0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61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61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69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9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79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65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63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0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95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264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11/18/2017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92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3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57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2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1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2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5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3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59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6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Solution</a:t>
            </a:r>
            <a:br>
              <a:rPr lang="en-US" altLang="en-US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4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Solution</a:t>
            </a:r>
            <a:br>
              <a:rPr lang="en-US" altLang="en-US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2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Solution</a:t>
            </a:r>
            <a:br>
              <a:rPr lang="en-US" altLang="en-US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8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8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09753" y="0"/>
            <a:ext cx="6382246" cy="6858000"/>
          </a:xfrm>
          <a:prstGeom prst="rect">
            <a:avLst/>
          </a:prstGeom>
          <a:gradFill flip="none" rotWithShape="1">
            <a:gsLst>
              <a:gs pos="0">
                <a:srgbClr val="72A1A8">
                  <a:shade val="30000"/>
                  <a:satMod val="115000"/>
                </a:srgbClr>
              </a:gs>
              <a:gs pos="50000">
                <a:srgbClr val="72A1A8">
                  <a:shade val="67500"/>
                  <a:satMod val="115000"/>
                </a:srgbClr>
              </a:gs>
              <a:gs pos="100000">
                <a:srgbClr val="72A1A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A1A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1E9A-82D5-48D9-8DC5-12A701E29959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-2036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8226" y="602087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>
                <a:solidFill>
                  <a:schemeClr val="accent3">
                    <a:lumMod val="65000"/>
                  </a:schemeClr>
                </a:solidFill>
              </a:rPr>
              <a:t>Background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050024" y="602087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>
                <a:solidFill>
                  <a:schemeClr val="accent3">
                    <a:lumMod val="65000"/>
                  </a:schemeClr>
                </a:solidFill>
              </a:rPr>
              <a:t>Applications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202852" y="602088"/>
            <a:ext cx="2968788" cy="244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>
                <a:solidFill>
                  <a:schemeClr val="accent3">
                    <a:lumMod val="65000"/>
                  </a:schemeClr>
                </a:solidFill>
              </a:rPr>
              <a:t>SPIDAL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126438" y="602085"/>
            <a:ext cx="3076414" cy="24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HPC-ABDS</a:t>
            </a:r>
          </a:p>
        </p:txBody>
      </p:sp>
    </p:spTree>
    <p:extLst>
      <p:ext uri="{BB962C8B-B14F-4D97-AF65-F5344CB8AC3E}">
        <p14:creationId xmlns:p14="http://schemas.microsoft.com/office/powerpoint/2010/main" val="236078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199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54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85" y="4072"/>
            <a:ext cx="3556001" cy="4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1"/>
            <a:ext cx="1312984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447544"/>
            <a:ext cx="1244599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96A6F-51DC-7B48-A60F-56342398693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3EA1-C3CB-AB40-87A2-4F02FCEE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xterrules.github.io/SC-Demo-17/SC-Demo.html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random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54EBB76-6983-4D4D-AAAB-3760AC579976}"/>
              </a:ext>
            </a:extLst>
          </p:cNvPr>
          <p:cNvGrpSpPr/>
          <p:nvPr/>
        </p:nvGrpSpPr>
        <p:grpSpPr>
          <a:xfrm>
            <a:off x="-102370" y="0"/>
            <a:ext cx="12699561" cy="6858000"/>
            <a:chOff x="-78620" y="2054431"/>
            <a:chExt cx="12699561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789693-CB7D-4306-A0C9-0036FB14BF26}"/>
                </a:ext>
              </a:extLst>
            </p:cNvPr>
            <p:cNvGrpSpPr/>
            <p:nvPr/>
          </p:nvGrpSpPr>
          <p:grpSpPr>
            <a:xfrm>
              <a:off x="-78620" y="2054431"/>
              <a:ext cx="12699561" cy="6858000"/>
              <a:chOff x="-155809" y="0"/>
              <a:chExt cx="12699561" cy="6858000"/>
            </a:xfrm>
          </p:grpSpPr>
          <p:pic>
            <p:nvPicPr>
              <p:cNvPr id="3" name="Picture 2">
                <a:hlinkClick r:id="rId2"/>
                <a:extLst>
                  <a:ext uri="{FF2B5EF4-FFF2-40B4-BE49-F238E27FC236}">
                    <a16:creationId xmlns:a16="http://schemas.microsoft.com/office/drawing/2014/main" id="{0816A25A-686C-415C-8B7E-5817199B5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948" y="0"/>
                <a:ext cx="11388437" cy="68580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ED5933-1180-4954-BA7A-CF1D7FA50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5809" y="0"/>
                <a:ext cx="960803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0B4C9DD-F06B-4E8D-944C-33E004DD1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2949" y="0"/>
                <a:ext cx="960803" cy="685800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7AFDAB-56AA-49F4-A856-419152A705C8}"/>
                </a:ext>
              </a:extLst>
            </p:cNvPr>
            <p:cNvSpPr/>
            <p:nvPr/>
          </p:nvSpPr>
          <p:spPr>
            <a:xfrm>
              <a:off x="2898475" y="2953868"/>
              <a:ext cx="59436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72A1A8"/>
                  </a:solidFill>
                </a:rPr>
                <a:t>Interactive Website (https://dexterrules.github.io/SC-Demo-17/SC-</a:t>
              </a:r>
              <a:r>
                <a:rPr lang="en-US" sz="1400" dirty="0" err="1">
                  <a:solidFill>
                    <a:srgbClr val="72A1A8"/>
                  </a:solidFill>
                </a:rPr>
                <a:t>Demo.html</a:t>
              </a:r>
              <a:r>
                <a:rPr lang="en-US" sz="1400" dirty="0">
                  <a:solidFill>
                    <a:srgbClr val="72A1A8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05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EE317-678C-460D-B36E-C3AF63D1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" y="415159"/>
            <a:ext cx="10752083" cy="60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4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" y="1113136"/>
            <a:ext cx="5620813" cy="4271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9004" y="976500"/>
            <a:ext cx="4073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HPC-ABDS is Cloud-HPC interoperable software with the performance of HPC (High Performance Computing) and the rich functionality of the commodity Apache Big Data Stack. This concept is illustrated by Harp-DAAL.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9004" y="2992495"/>
            <a:ext cx="4408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 Level Usability: Python Interface, well documented and packaged modules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Middle Level Data-Centric Abstractions: Computation Model and optimized communication patterns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 Level optimized for Performance: HPC kernels Intel® DAAL and advanced hardware </a:t>
            </a:r>
            <a:r>
              <a:rPr lang="en-US">
                <a:solidFill>
                  <a:schemeClr val="bg1"/>
                </a:solidFill>
              </a:rPr>
              <a:t>platforms  such </a:t>
            </a:r>
            <a:r>
              <a:rPr lang="en-US" dirty="0">
                <a:solidFill>
                  <a:schemeClr val="bg1"/>
                </a:solidFill>
              </a:rPr>
              <a:t>as Xeon and Xeon Phi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187" y="5742935"/>
            <a:ext cx="27043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Harp-DAAL</a:t>
            </a:r>
          </a:p>
          <a:p>
            <a:endParaRPr lang="en-US" sz="44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1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87235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234504" y="4706665"/>
            <a:ext cx="11588469" cy="1569660"/>
            <a:chOff x="223993" y="4266954"/>
            <a:chExt cx="11588469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23993" y="4266954"/>
              <a:ext cx="42555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of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6999" y="4266954"/>
              <a:ext cx="36624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94731" y="4266954"/>
              <a:ext cx="39177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12 vertices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96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291" y="3697027"/>
            <a:ext cx="2440940" cy="2440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86" y="1128452"/>
            <a:ext cx="2326005" cy="23260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61759" y="4286989"/>
            <a:ext cx="2232227" cy="1474846"/>
            <a:chOff x="8264" y="5583"/>
            <a:chExt cx="2667" cy="16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" y="5583"/>
              <a:ext cx="2212" cy="1223"/>
            </a:xfrm>
            <a:prstGeom prst="rect">
              <a:avLst/>
            </a:prstGeom>
          </p:spPr>
        </p:pic>
        <p:sp>
          <p:nvSpPr>
            <p:cNvPr id="8" name="Text Box 7"/>
            <p:cNvSpPr txBox="1"/>
            <p:nvPr/>
          </p:nvSpPr>
          <p:spPr>
            <a:xfrm>
              <a:off x="8374" y="6961"/>
              <a:ext cx="2557" cy="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2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MatrixFactorization-SGD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2754" y="1573735"/>
            <a:ext cx="2140574" cy="1559424"/>
            <a:chOff x="8167" y="5668"/>
            <a:chExt cx="2557" cy="16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" y="5668"/>
              <a:ext cx="2212" cy="1138"/>
            </a:xfrm>
            <a:prstGeom prst="rect">
              <a:avLst/>
            </a:prstGeom>
          </p:spPr>
        </p:pic>
        <p:sp>
          <p:nvSpPr>
            <p:cNvPr id="12" name="Text Box 11"/>
            <p:cNvSpPr txBox="1"/>
            <p:nvPr/>
          </p:nvSpPr>
          <p:spPr>
            <a:xfrm>
              <a:off x="8167" y="6990"/>
              <a:ext cx="2557" cy="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x-none" altLang="en-US" sz="1200" dirty="0">
                  <a:solidFill>
                    <a:srgbClr val="162746"/>
                  </a:solidFill>
                  <a:latin typeface="Calibri" panose="020F0502020204030204"/>
                </a:rPr>
                <a:t>Alternating least squares (ALS)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60564" y="1050836"/>
            <a:ext cx="2725622" cy="2339340"/>
            <a:chOff x="8044" y="2074"/>
            <a:chExt cx="3256" cy="24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4" y="2074"/>
              <a:ext cx="2412" cy="2412"/>
            </a:xfrm>
            <a:prstGeom prst="rect">
              <a:avLst/>
            </a:prstGeom>
          </p:spPr>
        </p:pic>
        <p:sp>
          <p:nvSpPr>
            <p:cNvPr id="13" name="Text Box 12"/>
            <p:cNvSpPr txBox="1"/>
            <p:nvPr/>
          </p:nvSpPr>
          <p:spPr>
            <a:xfrm>
              <a:off x="8743" y="3970"/>
              <a:ext cx="2557" cy="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PCA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63338" y="4093954"/>
            <a:ext cx="2345892" cy="1681033"/>
            <a:chOff x="12053" y="5438"/>
            <a:chExt cx="2803" cy="17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53" y="5438"/>
              <a:ext cx="2389" cy="1474"/>
            </a:xfrm>
            <a:prstGeom prst="rect">
              <a:avLst/>
            </a:prstGeom>
          </p:spPr>
        </p:pic>
        <p:sp>
          <p:nvSpPr>
            <p:cNvPr id="16" name="Text Box 15"/>
            <p:cNvSpPr txBox="1"/>
            <p:nvPr/>
          </p:nvSpPr>
          <p:spPr>
            <a:xfrm>
              <a:off x="12299" y="6885"/>
              <a:ext cx="2557" cy="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x-none" altLang="en-US" sz="1200" dirty="0">
                  <a:solidFill>
                    <a:srgbClr val="162746"/>
                  </a:solidFill>
                  <a:latin typeface="Calibri" panose="020F0502020204030204"/>
                </a:rPr>
                <a:t>SubGraph Counting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31515" y="195209"/>
            <a:ext cx="539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Explore Algorithms</a:t>
            </a:r>
          </a:p>
        </p:txBody>
      </p:sp>
    </p:spTree>
    <p:extLst>
      <p:ext uri="{BB962C8B-B14F-4D97-AF65-F5344CB8AC3E}">
        <p14:creationId xmlns:p14="http://schemas.microsoft.com/office/powerpoint/2010/main" val="53100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5"/>
          <p:cNvGrpSpPr/>
          <p:nvPr/>
        </p:nvGrpSpPr>
        <p:grpSpPr>
          <a:xfrm>
            <a:off x="1522405" y="1665149"/>
            <a:ext cx="3884245" cy="2322299"/>
            <a:chOff x="116058" y="2719389"/>
            <a:chExt cx="3884245" cy="2322299"/>
          </a:xfrm>
        </p:grpSpPr>
        <p:grpSp>
          <p:nvGrpSpPr>
            <p:cNvPr id="44" name="Group 43"/>
            <p:cNvGrpSpPr/>
            <p:nvPr/>
          </p:nvGrpSpPr>
          <p:grpSpPr>
            <a:xfrm>
              <a:off x="254004" y="3211750"/>
              <a:ext cx="1554480" cy="640080"/>
              <a:chOff x="151081" y="533291"/>
              <a:chExt cx="4158296" cy="146544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32110" y="533291"/>
                <a:ext cx="1371600" cy="548640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51081" y="1079539"/>
                <a:ext cx="4158296" cy="919194"/>
                <a:chOff x="151081" y="1079539"/>
                <a:chExt cx="4158296" cy="919194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151081" y="1450093"/>
                  <a:ext cx="1280160" cy="548640"/>
                </a:xfrm>
                <a:prstGeom prst="roundRect">
                  <a:avLst/>
                </a:prstGeom>
                <a:solidFill>
                  <a:srgbClr val="6C9DA4"/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8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1581048" y="1450093"/>
                  <a:ext cx="1280160" cy="548640"/>
                </a:xfrm>
                <a:prstGeom prst="roundRect">
                  <a:avLst/>
                </a:prstGeom>
                <a:solidFill>
                  <a:srgbClr val="6C9DA4"/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8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029217" y="1450093"/>
                  <a:ext cx="1280160" cy="548640"/>
                </a:xfrm>
                <a:prstGeom prst="roundRect">
                  <a:avLst/>
                </a:prstGeom>
                <a:solidFill>
                  <a:srgbClr val="6C9DA4"/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8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Up-Down Arrow 13"/>
                <p:cNvSpPr/>
                <p:nvPr/>
              </p:nvSpPr>
              <p:spPr>
                <a:xfrm rot="3581911">
                  <a:off x="1013925" y="763955"/>
                  <a:ext cx="210386" cy="841554"/>
                </a:xfrm>
                <a:prstGeom prst="upDownArrow">
                  <a:avLst/>
                </a:prstGeom>
                <a:solidFill>
                  <a:srgbClr val="BCD3D6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8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Up-Down Arrow 14"/>
                <p:cNvSpPr/>
                <p:nvPr/>
              </p:nvSpPr>
              <p:spPr>
                <a:xfrm>
                  <a:off x="2112182" y="1118507"/>
                  <a:ext cx="210387" cy="341593"/>
                </a:xfrm>
                <a:prstGeom prst="upDownArrow">
                  <a:avLst/>
                </a:prstGeom>
                <a:solidFill>
                  <a:srgbClr val="BCD3D6"/>
                </a:solidFill>
                <a:ln>
                  <a:noFill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8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Up-Down Arrow 15"/>
                <p:cNvSpPr/>
                <p:nvPr/>
              </p:nvSpPr>
              <p:spPr>
                <a:xfrm rot="17996159">
                  <a:off x="3212639" y="784471"/>
                  <a:ext cx="210386" cy="841249"/>
                </a:xfrm>
                <a:prstGeom prst="upDownArrow">
                  <a:avLst/>
                </a:prstGeom>
                <a:solidFill>
                  <a:srgbClr val="BCD3D6"/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800" b="1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>
              <a:off x="2233072" y="3228822"/>
              <a:ext cx="1554480" cy="640080"/>
              <a:chOff x="4598523" y="601109"/>
              <a:chExt cx="4474991" cy="155891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608524" y="1611383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201536" y="1605764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793354" y="1584953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98523" y="601109"/>
                <a:ext cx="1280160" cy="548640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95183" y="606261"/>
                <a:ext cx="1280160" cy="548640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793354" y="610477"/>
                <a:ext cx="1280160" cy="548640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0800000">
                <a:off x="5900032" y="819749"/>
                <a:ext cx="274321" cy="150163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0800000">
                <a:off x="7488555" y="819749"/>
                <a:ext cx="274321" cy="150163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U-Turn Arrow 18"/>
              <p:cNvSpPr/>
              <p:nvPr/>
            </p:nvSpPr>
            <p:spPr>
              <a:xfrm rot="10800000" flipH="1">
                <a:off x="5120473" y="1206267"/>
                <a:ext cx="3497746" cy="255211"/>
              </a:xfrm>
              <a:prstGeom prst="uturnArrow">
                <a:avLst>
                  <a:gd name="adj1" fmla="val 27986"/>
                  <a:gd name="adj2" fmla="val 24291"/>
                  <a:gd name="adj3" fmla="val 30972"/>
                  <a:gd name="adj4" fmla="val 0"/>
                  <a:gd name="adj5" fmla="val 100000"/>
                </a:avLst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52972" y="4143360"/>
              <a:ext cx="1554480" cy="640080"/>
              <a:chOff x="369394" y="2235339"/>
              <a:chExt cx="4138143" cy="137359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30768" y="2235339"/>
                <a:ext cx="1371600" cy="548640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69394" y="3060291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771790" y="3060291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227377" y="3060291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 rot="20442435">
                <a:off x="778621" y="2625442"/>
                <a:ext cx="914400" cy="137160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9685834">
                <a:off x="795523" y="2769093"/>
                <a:ext cx="914399" cy="137160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12200827">
                <a:off x="3131470" y="2634743"/>
                <a:ext cx="914399" cy="137160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ight Arrow 30"/>
              <p:cNvSpPr/>
              <p:nvPr/>
            </p:nvSpPr>
            <p:spPr>
              <a:xfrm rot="1400094">
                <a:off x="3112474" y="2764005"/>
                <a:ext cx="914399" cy="137160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5400000">
                <a:off x="2177999" y="2862763"/>
                <a:ext cx="219713" cy="137161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 rot="16200000">
                <a:off x="2370006" y="2842578"/>
                <a:ext cx="218133" cy="137161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33072" y="4136944"/>
              <a:ext cx="1554480" cy="640080"/>
              <a:chOff x="4933997" y="2244084"/>
              <a:chExt cx="4177565" cy="136155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391274" y="2244084"/>
                <a:ext cx="1371600" cy="548640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933997" y="3054968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80923" y="3057000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831402" y="3055984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 rot="20442435">
                <a:off x="5443054" y="2642179"/>
                <a:ext cx="914400" cy="137160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ight Arrow 34"/>
              <p:cNvSpPr/>
              <p:nvPr/>
            </p:nvSpPr>
            <p:spPr>
              <a:xfrm rot="9685834">
                <a:off x="5456520" y="2784212"/>
                <a:ext cx="914400" cy="137160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>
              <a:xfrm rot="12200827">
                <a:off x="7806162" y="2644631"/>
                <a:ext cx="914400" cy="137160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ight Arrow 36"/>
              <p:cNvSpPr/>
              <p:nvPr/>
            </p:nvSpPr>
            <p:spPr>
              <a:xfrm rot="1400094">
                <a:off x="7789295" y="2772521"/>
                <a:ext cx="914400" cy="137160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5400000">
                <a:off x="6852092" y="2849540"/>
                <a:ext cx="219713" cy="137161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16200000">
                <a:off x="7044097" y="2829358"/>
                <a:ext cx="218134" cy="137161"/>
              </a:xfrm>
              <a:prstGeom prst="rightArrow">
                <a:avLst/>
              </a:prstGeom>
              <a:solidFill>
                <a:srgbClr val="BCD3D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116058" y="2719389"/>
              <a:ext cx="3884245" cy="2322299"/>
            </a:xfrm>
            <a:prstGeom prst="roundRect">
              <a:avLst>
                <a:gd name="adj" fmla="val 34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/>
              <a:r>
                <a:rPr lang="en-US" sz="1800" dirty="0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Computation Models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76109" y="3785023"/>
              <a:ext cx="1110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Locking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53311" y="3791385"/>
              <a:ext cx="1211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Rotation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038934" y="4702436"/>
              <a:ext cx="1885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Asynchronous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58822" y="4709598"/>
              <a:ext cx="1424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dirty="0" err="1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Allreduce</a:t>
              </a:r>
              <a:endParaRPr lang="en-US" sz="1400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859916" y="309739"/>
            <a:ext cx="4553270" cy="2468880"/>
            <a:chOff x="4509322" y="1667019"/>
            <a:chExt cx="4396700" cy="2485273"/>
          </a:xfrm>
        </p:grpSpPr>
        <p:grpSp>
          <p:nvGrpSpPr>
            <p:cNvPr id="213" name="Group 212"/>
            <p:cNvGrpSpPr/>
            <p:nvPr/>
          </p:nvGrpSpPr>
          <p:grpSpPr>
            <a:xfrm>
              <a:off x="4509322" y="1667019"/>
              <a:ext cx="4396700" cy="2485273"/>
              <a:chOff x="99059" y="4223717"/>
              <a:chExt cx="4396700" cy="248527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99059" y="4223717"/>
                <a:ext cx="4396700" cy="2485273"/>
              </a:xfrm>
              <a:prstGeom prst="roundRect">
                <a:avLst>
                  <a:gd name="adj" fmla="val 355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914400"/>
                <a:r>
                  <a:rPr lang="en-US" sz="1800" dirty="0">
                    <a:solidFill>
                      <a:prstClr val="black"/>
                    </a:solidFill>
                    <a:latin typeface="Montserrat" charset="0"/>
                    <a:ea typeface="Montserrat" charset="0"/>
                    <a:cs typeface="Montserrat" charset="0"/>
                  </a:rPr>
                  <a:t>Distributed Memory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22282" y="4796323"/>
                <a:ext cx="1280160" cy="266279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>
                    <a:solidFill>
                      <a:prstClr val="white"/>
                    </a:solidFill>
                    <a:latin typeface="Montserrat" charset="0"/>
                    <a:ea typeface="Montserrat" charset="0"/>
                    <a:cs typeface="Montserrat" charset="0"/>
                  </a:rPr>
                  <a:t>broadcast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2282" y="5167582"/>
                <a:ext cx="1280160" cy="266279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>
                    <a:solidFill>
                      <a:prstClr val="white"/>
                    </a:solidFill>
                    <a:latin typeface="Montserrat" charset="0"/>
                    <a:ea typeface="Montserrat" charset="0"/>
                    <a:cs typeface="Montserrat" charset="0"/>
                  </a:rPr>
                  <a:t>reduce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2282" y="5515352"/>
                <a:ext cx="1280160" cy="266279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 err="1">
                    <a:solidFill>
                      <a:prstClr val="white"/>
                    </a:solidFill>
                    <a:latin typeface="Montserrat" charset="0"/>
                    <a:ea typeface="Montserrat" charset="0"/>
                    <a:cs typeface="Montserrat" charset="0"/>
                  </a:rPr>
                  <a:t>allgather</a:t>
                </a:r>
                <a:endParaRPr lang="en-US" sz="16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22282" y="5863122"/>
                <a:ext cx="1280160" cy="266279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 err="1">
                    <a:solidFill>
                      <a:prstClr val="white"/>
                    </a:solidFill>
                    <a:latin typeface="Montserrat" charset="0"/>
                    <a:ea typeface="Montserrat" charset="0"/>
                    <a:cs typeface="Montserrat" charset="0"/>
                  </a:rPr>
                  <a:t>allreduce</a:t>
                </a:r>
                <a:endParaRPr lang="en-US" sz="16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615415" y="4802983"/>
                <a:ext cx="1280160" cy="266279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Montserrat" charset="0"/>
                  </a:rPr>
                  <a:t>regroup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610111" y="5167080"/>
                <a:ext cx="1280160" cy="266279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Montserrat" charset="0"/>
                  </a:rPr>
                  <a:t>push &amp; pull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604666" y="5515352"/>
                <a:ext cx="1280160" cy="266279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Montserrat" charset="0"/>
                  </a:rPr>
                  <a:t>rotate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027312" y="4799932"/>
                <a:ext cx="1280160" cy="266279"/>
              </a:xfrm>
              <a:prstGeom prst="rect">
                <a:avLst/>
              </a:prstGeom>
              <a:no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 err="1">
                    <a:solidFill>
                      <a:srgbClr val="263338"/>
                    </a:solidFill>
                    <a:latin typeface="Montserrat" charset="0"/>
                    <a:ea typeface="Montserrat" charset="0"/>
                    <a:cs typeface="Montserrat" charset="0"/>
                  </a:rPr>
                  <a:t>sendEvent</a:t>
                </a:r>
                <a:endParaRPr lang="en-US" sz="1600" dirty="0">
                  <a:solidFill>
                    <a:srgbClr val="263338"/>
                  </a:solidFill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036041" y="5163832"/>
                <a:ext cx="1280160" cy="266279"/>
              </a:xfrm>
              <a:prstGeom prst="rect">
                <a:avLst/>
              </a:prstGeom>
              <a:no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 err="1">
                    <a:solidFill>
                      <a:srgbClr val="263338"/>
                    </a:solidFill>
                    <a:latin typeface="Montserrat" charset="0"/>
                    <a:ea typeface="Montserrat" charset="0"/>
                    <a:cs typeface="Montserrat" charset="0"/>
                  </a:rPr>
                  <a:t>getEvent</a:t>
                </a:r>
                <a:endParaRPr lang="en-US" sz="1600" dirty="0">
                  <a:solidFill>
                    <a:srgbClr val="263338"/>
                  </a:solidFill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36041" y="5527732"/>
                <a:ext cx="1280160" cy="266279"/>
              </a:xfrm>
              <a:prstGeom prst="rect">
                <a:avLst/>
              </a:prstGeom>
              <a:no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600" dirty="0" err="1">
                    <a:solidFill>
                      <a:srgbClr val="263338"/>
                    </a:solidFill>
                    <a:latin typeface="Montserrat" charset="0"/>
                    <a:ea typeface="Montserrat" charset="0"/>
                    <a:cs typeface="Montserrat" charset="0"/>
                  </a:rPr>
                  <a:t>waitEvent</a:t>
                </a:r>
                <a:endParaRPr lang="en-US" sz="1600" dirty="0">
                  <a:solidFill>
                    <a:srgbClr val="263338"/>
                  </a:solidFill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</p:grpSp>
        <p:sp>
          <p:nvSpPr>
            <p:cNvPr id="223" name="TextBox 222"/>
            <p:cNvSpPr txBox="1"/>
            <p:nvPr/>
          </p:nvSpPr>
          <p:spPr>
            <a:xfrm>
              <a:off x="5112404" y="3674792"/>
              <a:ext cx="3519379" cy="371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800" dirty="0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Communication Operations</a:t>
              </a: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5862328" y="2996979"/>
            <a:ext cx="4550858" cy="2468880"/>
            <a:chOff x="4509322" y="4150280"/>
            <a:chExt cx="4550858" cy="2468880"/>
          </a:xfrm>
        </p:grpSpPr>
        <p:sp>
          <p:nvSpPr>
            <p:cNvPr id="81" name="Rounded Rectangle 80"/>
            <p:cNvSpPr/>
            <p:nvPr/>
          </p:nvSpPr>
          <p:spPr>
            <a:xfrm>
              <a:off x="6799895" y="4642715"/>
              <a:ext cx="2148840" cy="1828800"/>
            </a:xfrm>
            <a:prstGeom prst="roundRect">
              <a:avLst>
                <a:gd name="adj" fmla="val 4058"/>
              </a:avLst>
            </a:prstGeom>
            <a:solidFill>
              <a:srgbClr val="6C9DA4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914400"/>
              <a:r>
                <a:rPr lang="en-US" sz="14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Intel® DAAL, MKL</a:t>
              </a:r>
              <a:br>
                <a:rPr lang="en-US" sz="14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</a:br>
              <a:r>
                <a:rPr lang="en-US" sz="14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High Performance Library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509322" y="4150280"/>
              <a:ext cx="4550858" cy="2468880"/>
            </a:xfrm>
            <a:prstGeom prst="roundRect">
              <a:avLst>
                <a:gd name="adj" fmla="val 388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/>
              <a:r>
                <a:rPr lang="en-US" sz="1800" dirty="0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Shared Memory</a:t>
              </a: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4610056" y="4642712"/>
              <a:ext cx="2148839" cy="1828799"/>
              <a:chOff x="4818889" y="4689872"/>
              <a:chExt cx="3700311" cy="190348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4818889" y="4689872"/>
                <a:ext cx="3700311" cy="1903484"/>
              </a:xfrm>
              <a:prstGeom prst="roundRect">
                <a:avLst>
                  <a:gd name="adj" fmla="val 3624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914400"/>
                <a:r>
                  <a:rPr lang="en-US" sz="1800" dirty="0">
                    <a:solidFill>
                      <a:prstClr val="black"/>
                    </a:solidFill>
                    <a:latin typeface="Montserrat" charset="0"/>
                    <a:ea typeface="Montserrat" charset="0"/>
                    <a:cs typeface="Montserrat" charset="0"/>
                  </a:rPr>
                  <a:t>Schedulers</a:t>
                </a:r>
              </a:p>
            </p:txBody>
          </p:sp>
          <p:sp>
            <p:nvSpPr>
              <p:cNvPr id="226" name="Hexagon 225"/>
              <p:cNvSpPr/>
              <p:nvPr/>
            </p:nvSpPr>
            <p:spPr>
              <a:xfrm>
                <a:off x="5445492" y="5129077"/>
                <a:ext cx="2517703" cy="640080"/>
              </a:xfrm>
              <a:prstGeom prst="hexagon">
                <a:avLst/>
              </a:prstGeom>
              <a:no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400" dirty="0">
                    <a:solidFill>
                      <a:schemeClr val="tx1"/>
                    </a:solidFill>
                    <a:latin typeface="Montserrat" charset="0"/>
                    <a:ea typeface="Montserrat" charset="0"/>
                    <a:cs typeface="Montserrat" charset="0"/>
                  </a:rPr>
                  <a:t>Dynamic Scheduler</a:t>
                </a:r>
              </a:p>
            </p:txBody>
          </p:sp>
          <p:sp>
            <p:nvSpPr>
              <p:cNvPr id="227" name="Hexagon 226"/>
              <p:cNvSpPr/>
              <p:nvPr/>
            </p:nvSpPr>
            <p:spPr>
              <a:xfrm>
                <a:off x="5445493" y="5856746"/>
                <a:ext cx="2517702" cy="640080"/>
              </a:xfrm>
              <a:prstGeom prst="hexagon">
                <a:avLst/>
              </a:prstGeom>
              <a:no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400" dirty="0">
                    <a:solidFill>
                      <a:schemeClr val="tx1"/>
                    </a:solidFill>
                    <a:latin typeface="Montserrat" charset="0"/>
                    <a:ea typeface="Montserrat" charset="0"/>
                    <a:cs typeface="Montserrat" charset="0"/>
                  </a:rPr>
                  <a:t>Static Scheduler</a:t>
                </a:r>
              </a:p>
            </p:txBody>
          </p:sp>
        </p:grpSp>
      </p:grpSp>
      <p:sp>
        <p:nvSpPr>
          <p:cNvPr id="247" name="Right Arrow 246"/>
          <p:cNvSpPr/>
          <p:nvPr/>
        </p:nvSpPr>
        <p:spPr>
          <a:xfrm rot="18900000">
            <a:off x="5401231" y="1532557"/>
            <a:ext cx="457200" cy="457200"/>
          </a:xfrm>
          <a:prstGeom prst="rightArrow">
            <a:avLst/>
          </a:prstGeom>
          <a:solidFill>
            <a:srgbClr val="45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8" name="Right Arrow 247"/>
          <p:cNvSpPr/>
          <p:nvPr/>
        </p:nvSpPr>
        <p:spPr>
          <a:xfrm rot="2700000">
            <a:off x="5425503" y="3609938"/>
            <a:ext cx="457200" cy="457200"/>
          </a:xfrm>
          <a:prstGeom prst="rightArrow">
            <a:avLst/>
          </a:prstGeom>
          <a:solidFill>
            <a:srgbClr val="456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211690" y="871612"/>
            <a:ext cx="4327494" cy="71631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3108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000" b="1" kern="0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  <a:t>Computation Models</a:t>
            </a:r>
            <a:br>
              <a:rPr lang="en-US" sz="2000" b="1" kern="0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en-US" sz="2000" b="1" kern="0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  <a:t>Model-Centric Synchronization Paradigm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  <a:t>Solutions to Big Data Problems</a:t>
            </a: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7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90" y="-321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kern="0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  <a:t>Example: K-means Clustering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665777" y="598473"/>
            <a:ext cx="4844867" cy="1448521"/>
            <a:chOff x="151002" y="2431885"/>
            <a:chExt cx="4051762" cy="2322299"/>
          </a:xfrm>
        </p:grpSpPr>
        <p:sp>
          <p:nvSpPr>
            <p:cNvPr id="48" name="Rounded Rectangle 47"/>
            <p:cNvSpPr/>
            <p:nvPr/>
          </p:nvSpPr>
          <p:spPr>
            <a:xfrm>
              <a:off x="151002" y="2431885"/>
              <a:ext cx="4051762" cy="2322299"/>
            </a:xfrm>
            <a:prstGeom prst="roundRect">
              <a:avLst>
                <a:gd name="adj" fmla="val 404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914400"/>
              <a:r>
                <a:rPr lang="en-US" sz="1800" dirty="0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The </a:t>
              </a:r>
              <a:r>
                <a:rPr lang="en-US" sz="1800" dirty="0" err="1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Allreduce</a:t>
              </a:r>
              <a:r>
                <a:rPr lang="en-US" sz="1800" dirty="0">
                  <a:solidFill>
                    <a:prstClr val="black"/>
                  </a:solidFill>
                  <a:latin typeface="Montserrat" charset="0"/>
                  <a:ea typeface="Montserrat" charset="0"/>
                  <a:cs typeface="Montserrat" charset="0"/>
                </a:rPr>
                <a:t> Computation Model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11060" y="3046823"/>
              <a:ext cx="3566471" cy="1403526"/>
              <a:chOff x="177167" y="3973616"/>
              <a:chExt cx="4159050" cy="139250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538541" y="3973616"/>
                <a:ext cx="1371600" cy="548640"/>
              </a:xfrm>
              <a:prstGeom prst="rect">
                <a:avLst/>
              </a:prstGeom>
              <a:solidFill>
                <a:srgbClr val="2633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Montserrat" charset="0"/>
                    <a:ea typeface="Montserrat" charset="0"/>
                    <a:cs typeface="Montserrat" charset="0"/>
                  </a:rPr>
                  <a:t>Model</a:t>
                </a: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77167" y="4798568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Montserrat" charset="0"/>
                    <a:ea typeface="Montserrat" charset="0"/>
                    <a:cs typeface="Montserrat" charset="0"/>
                  </a:rPr>
                  <a:t>Worker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579563" y="4798568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Montserrat" charset="0"/>
                    <a:ea typeface="Montserrat" charset="0"/>
                    <a:cs typeface="Montserrat" charset="0"/>
                  </a:rPr>
                  <a:t>Worker</a:t>
                </a: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3056057" y="4817480"/>
                <a:ext cx="1280160" cy="548640"/>
              </a:xfrm>
              <a:prstGeom prst="roundRect">
                <a:avLst/>
              </a:prstGeom>
              <a:solidFill>
                <a:srgbClr val="6C9DA4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Montserrat" charset="0"/>
                    <a:ea typeface="Montserrat" charset="0"/>
                    <a:cs typeface="Montserrat" charset="0"/>
                  </a:rPr>
                  <a:t>Worker</a:t>
                </a:r>
              </a:p>
            </p:txBody>
          </p:sp>
          <p:sp>
            <p:nvSpPr>
              <p:cNvPr id="78" name="Right Arrow 77"/>
              <p:cNvSpPr/>
              <p:nvPr/>
            </p:nvSpPr>
            <p:spPr>
              <a:xfrm rot="20442435">
                <a:off x="586394" y="4363719"/>
                <a:ext cx="914400" cy="137160"/>
              </a:xfrm>
              <a:prstGeom prst="rightArrow">
                <a:avLst/>
              </a:prstGeom>
              <a:solidFill>
                <a:srgbClr val="5D8E95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ight Arrow 78"/>
              <p:cNvSpPr/>
              <p:nvPr/>
            </p:nvSpPr>
            <p:spPr>
              <a:xfrm rot="9685834">
                <a:off x="603296" y="4507370"/>
                <a:ext cx="914400" cy="137160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ight Arrow 79"/>
              <p:cNvSpPr/>
              <p:nvPr/>
            </p:nvSpPr>
            <p:spPr>
              <a:xfrm rot="12200827">
                <a:off x="2939242" y="4373020"/>
                <a:ext cx="914400" cy="137160"/>
              </a:xfrm>
              <a:prstGeom prst="rightArrow">
                <a:avLst/>
              </a:prstGeom>
              <a:solidFill>
                <a:srgbClr val="5D8E95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ight Arrow 81"/>
              <p:cNvSpPr/>
              <p:nvPr/>
            </p:nvSpPr>
            <p:spPr>
              <a:xfrm rot="1400094">
                <a:off x="2920248" y="4502283"/>
                <a:ext cx="914400" cy="137160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ight Arrow 82"/>
              <p:cNvSpPr/>
              <p:nvPr/>
            </p:nvSpPr>
            <p:spPr>
              <a:xfrm rot="5400000">
                <a:off x="1985773" y="4601039"/>
                <a:ext cx="219713" cy="137160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ight Arrow 83"/>
              <p:cNvSpPr/>
              <p:nvPr/>
            </p:nvSpPr>
            <p:spPr>
              <a:xfrm rot="16200000">
                <a:off x="2177779" y="4580855"/>
                <a:ext cx="218134" cy="137160"/>
              </a:xfrm>
              <a:prstGeom prst="rightArrow">
                <a:avLst/>
              </a:prstGeom>
              <a:solidFill>
                <a:srgbClr val="5D8E95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99878" y="2985037"/>
            <a:ext cx="2286000" cy="2368656"/>
            <a:chOff x="139206" y="2985037"/>
            <a:chExt cx="2286000" cy="2368656"/>
          </a:xfrm>
        </p:grpSpPr>
        <p:sp>
          <p:nvSpPr>
            <p:cNvPr id="49" name="Rectangle 48"/>
            <p:cNvSpPr/>
            <p:nvPr/>
          </p:nvSpPr>
          <p:spPr>
            <a:xfrm>
              <a:off x="506433" y="2985037"/>
              <a:ext cx="1645920" cy="548640"/>
            </a:xfrm>
            <a:prstGeom prst="rect">
              <a:avLst/>
            </a:prstGeom>
            <a:solidFill>
              <a:srgbClr val="26333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broadcast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433" y="3536673"/>
              <a:ext cx="1645920" cy="548640"/>
            </a:xfrm>
            <a:prstGeom prst="rect">
              <a:avLst/>
            </a:prstGeom>
            <a:solidFill>
              <a:srgbClr val="26333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reduce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06" y="4112442"/>
              <a:ext cx="2286000" cy="61898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06" y="4731430"/>
              <a:ext cx="2286000" cy="622263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397329" y="3182233"/>
            <a:ext cx="2286000" cy="1207623"/>
            <a:chOff x="2436657" y="3182233"/>
            <a:chExt cx="2286000" cy="1207623"/>
          </a:xfrm>
          <a:solidFill>
            <a:srgbClr val="263338"/>
          </a:solidFill>
        </p:grpSpPr>
        <p:sp>
          <p:nvSpPr>
            <p:cNvPr id="52" name="Rectangle 51"/>
            <p:cNvSpPr/>
            <p:nvPr/>
          </p:nvSpPr>
          <p:spPr>
            <a:xfrm>
              <a:off x="2755377" y="3182233"/>
              <a:ext cx="1645920" cy="548640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dirty="0" err="1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allreduce</a:t>
              </a:r>
              <a:endParaRPr lang="en-US" sz="1800" dirty="0">
                <a:solidFill>
                  <a:prstClr val="white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657" y="3725967"/>
              <a:ext cx="2286000" cy="663889"/>
            </a:xfrm>
            <a:prstGeom prst="rect">
              <a:avLst/>
            </a:prstGeom>
            <a:grpFill/>
          </p:spPr>
        </p:pic>
      </p:grpSp>
      <p:sp>
        <p:nvSpPr>
          <p:cNvPr id="55" name="Rectangle 54"/>
          <p:cNvSpPr/>
          <p:nvPr/>
        </p:nvSpPr>
        <p:spPr>
          <a:xfrm>
            <a:off x="10113997" y="3451647"/>
            <a:ext cx="1645920" cy="548640"/>
          </a:xfrm>
          <a:prstGeom prst="rect">
            <a:avLst/>
          </a:prstGeom>
          <a:solidFill>
            <a:srgbClr val="507A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800" dirty="0">
                <a:solidFill>
                  <a:prstClr val="white"/>
                </a:solidFill>
                <a:latin typeface="Montserrat" charset="0"/>
                <a:ea typeface="Montserrat" charset="0"/>
                <a:cs typeface="Montserrat" charset="0"/>
              </a:rPr>
              <a:t>rotate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57" y="4057911"/>
            <a:ext cx="2286000" cy="1191918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7314467" y="2898110"/>
            <a:ext cx="2286000" cy="3959888"/>
            <a:chOff x="7439316" y="3093504"/>
            <a:chExt cx="2286000" cy="3627086"/>
          </a:xfrm>
        </p:grpSpPr>
        <p:sp>
          <p:nvSpPr>
            <p:cNvPr id="54" name="Rectangle 53"/>
            <p:cNvSpPr/>
            <p:nvPr/>
          </p:nvSpPr>
          <p:spPr>
            <a:xfrm>
              <a:off x="7709851" y="3093504"/>
              <a:ext cx="1645920" cy="548640"/>
            </a:xfrm>
            <a:prstGeom prst="rect">
              <a:avLst/>
            </a:prstGeom>
            <a:solidFill>
              <a:srgbClr val="507A8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push &amp; pull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316" y="3641022"/>
              <a:ext cx="2286000" cy="153815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316" y="5179173"/>
              <a:ext cx="2286000" cy="1541417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4905883" y="2898110"/>
            <a:ext cx="2286000" cy="3959890"/>
            <a:chOff x="5053363" y="2898110"/>
            <a:chExt cx="2286000" cy="3728854"/>
          </a:xfrm>
        </p:grpSpPr>
        <p:sp>
          <p:nvSpPr>
            <p:cNvPr id="51" name="Rectangle 50"/>
            <p:cNvSpPr/>
            <p:nvPr/>
          </p:nvSpPr>
          <p:spPr>
            <a:xfrm>
              <a:off x="5361860" y="3464948"/>
              <a:ext cx="1645920" cy="548640"/>
            </a:xfrm>
            <a:prstGeom prst="rect">
              <a:avLst/>
            </a:prstGeom>
            <a:solidFill>
              <a:srgbClr val="263338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dirty="0" err="1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allgather</a:t>
              </a:r>
              <a:endParaRPr lang="en-US" sz="1800" dirty="0">
                <a:solidFill>
                  <a:prstClr val="white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61860" y="2898110"/>
              <a:ext cx="1645920" cy="548640"/>
            </a:xfrm>
            <a:prstGeom prst="rect">
              <a:avLst/>
            </a:prstGeom>
            <a:solidFill>
              <a:srgbClr val="507A8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dirty="0">
                  <a:solidFill>
                    <a:prstClr val="white"/>
                  </a:solidFill>
                  <a:latin typeface="Montserrat" charset="0"/>
                  <a:ea typeface="Montserrat" charset="0"/>
                  <a:cs typeface="Montserrat" charset="0"/>
                </a:rPr>
                <a:t>regroup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363" y="4040881"/>
              <a:ext cx="2286000" cy="131282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363" y="5372607"/>
              <a:ext cx="2286000" cy="1254357"/>
            </a:xfrm>
            <a:prstGeom prst="rect">
              <a:avLst/>
            </a:prstGeom>
          </p:spPr>
        </p:pic>
      </p:grpSp>
      <p:sp>
        <p:nvSpPr>
          <p:cNvPr id="100" name="Rectangle 99"/>
          <p:cNvSpPr/>
          <p:nvPr/>
        </p:nvSpPr>
        <p:spPr>
          <a:xfrm>
            <a:off x="44481" y="2741075"/>
            <a:ext cx="4705697" cy="4116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751054" y="2741075"/>
            <a:ext cx="4971997" cy="4116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9290" y="2249762"/>
            <a:ext cx="331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When the model size is small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71205" y="2125385"/>
            <a:ext cx="484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When the model size is large but can still be held in each machine’s memory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9732665" y="2741075"/>
            <a:ext cx="2408584" cy="4116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858930" y="1857479"/>
            <a:ext cx="2333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When the model size cannot be held in each machine’s memory</a:t>
            </a:r>
          </a:p>
        </p:txBody>
      </p:sp>
    </p:spTree>
    <p:extLst>
      <p:ext uri="{BB962C8B-B14F-4D97-AF65-F5344CB8AC3E}">
        <p14:creationId xmlns:p14="http://schemas.microsoft.com/office/powerpoint/2010/main" val="29180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means_2d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924" r="7046"/>
          <a:stretch/>
        </p:blipFill>
        <p:spPr>
          <a:xfrm>
            <a:off x="373486" y="832754"/>
            <a:ext cx="5512467" cy="504001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97533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x-none" altLang="en-US" sz="1400">
                <a:latin typeface="Avenir Book" charset="0"/>
                <a:ea typeface="Avenir Book" charset="0"/>
                <a:cs typeface="Avenir Book" charset="0"/>
              </a:rPr>
              <a:t>result: sample images of the result clusters,</a:t>
            </a:r>
            <a:br>
              <a:rPr lang="x-none" altLang="en-US" sz="1400">
                <a:latin typeface="Avenir Book" charset="0"/>
                <a:ea typeface="Avenir Book" charset="0"/>
                <a:cs typeface="Avenir Book" charset="0"/>
              </a:rPr>
            </a:br>
            <a:r>
              <a:rPr lang="x-none" altLang="en-US" sz="1400">
                <a:latin typeface="Avenir Book" charset="0"/>
                <a:ea typeface="Avenir Book" charset="0"/>
                <a:cs typeface="Avenir Book" charset="0"/>
              </a:rPr>
              <a:t>one row for each cluster</a:t>
            </a:r>
          </a:p>
          <a:p>
            <a:endParaRPr lang="x-none" altLang="en-US"/>
          </a:p>
        </p:txBody>
      </p:sp>
      <p:pic>
        <p:nvPicPr>
          <p:cNvPr id="9" name="Picture 8" descr="random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1840"/>
          <a:stretch/>
        </p:blipFill>
        <p:spPr>
          <a:xfrm>
            <a:off x="5731310" y="1480184"/>
            <a:ext cx="6397687" cy="40062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  <a:t>Result</a:t>
            </a:r>
            <a:br>
              <a:rPr lang="en-US" altLang="en-US" dirty="0">
                <a:solidFill>
                  <a:srgbClr val="26333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3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51116" y="0"/>
            <a:ext cx="12743116" cy="6870032"/>
            <a:chOff x="-551116" y="0"/>
            <a:chExt cx="12743116" cy="6870032"/>
          </a:xfrm>
        </p:grpSpPr>
        <p:sp>
          <p:nvSpPr>
            <p:cNvPr id="3" name="Content Placeholder 3"/>
            <p:cNvSpPr txBox="1">
              <a:spLocks/>
            </p:cNvSpPr>
            <p:nvPr/>
          </p:nvSpPr>
          <p:spPr>
            <a:xfrm>
              <a:off x="8560800" y="1444715"/>
              <a:ext cx="3153146" cy="417298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marL="342409" indent="-342409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897" indent="-285348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377" indent="-228279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7935" indent="-228279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4492" indent="-228279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1043" indent="-228279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67596" indent="-228279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4146" indent="-228279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0704" indent="-228279" algn="l" defTabSz="91310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5600" dirty="0"/>
                <a:t>Source codes became available on </a:t>
              </a:r>
              <a:r>
                <a:rPr lang="en-US" sz="5600" dirty="0" err="1"/>
                <a:t>Github</a:t>
              </a:r>
              <a:r>
                <a:rPr lang="en-US" sz="5600" dirty="0"/>
                <a:t> in February, 2017.</a:t>
              </a:r>
            </a:p>
            <a:p>
              <a:pPr marL="228600" indent="-228600">
                <a:spcBef>
                  <a:spcPts val="1800"/>
                </a:spcBef>
              </a:pPr>
              <a:r>
                <a:rPr lang="en-US" sz="5600" dirty="0"/>
                <a:t>Harp-DAAL follows the same standard of DAAL’s original codes</a:t>
              </a:r>
            </a:p>
            <a:p>
              <a:pPr marL="228600" indent="-228600">
                <a:spcBef>
                  <a:spcPts val="1800"/>
                </a:spcBef>
              </a:pPr>
              <a:r>
                <a:rPr lang="en-US" sz="5600" dirty="0"/>
                <a:t>Twelve Applications 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</a:t>
              </a:r>
              <a:r>
                <a:rPr lang="en-US" sz="5600" dirty="0" err="1"/>
                <a:t>Kmeans</a:t>
              </a:r>
              <a:r>
                <a:rPr lang="en-US" sz="5600" dirty="0"/>
                <a:t> 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MF-SGD 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MF-ALS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SVD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PCA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Neural Networks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Naïve Bayes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Linear Regression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Ridge Regression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 QR Decomposition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Low Order Moments</a:t>
              </a:r>
            </a:p>
            <a:p>
              <a:pPr marL="517525" lvl="1" indent="-276225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en-US" sz="5600" dirty="0"/>
                <a:t>Harp-DAAL Covariance</a:t>
              </a:r>
            </a:p>
            <a:p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4412"/>
              <a:ext cx="8560800" cy="4841745"/>
            </a:xfrm>
            <a:prstGeom prst="rect">
              <a:avLst/>
            </a:prstGeom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46157"/>
              <a:ext cx="12191999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388093" y="714813"/>
              <a:ext cx="5172707" cy="7895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Title 1"/>
            <p:cNvSpPr txBox="1">
              <a:spLocks/>
            </p:cNvSpPr>
            <p:nvPr/>
          </p:nvSpPr>
          <p:spPr>
            <a:xfrm>
              <a:off x="-551116" y="725365"/>
              <a:ext cx="9400674" cy="6207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3108" rtl="0" eaLnBrk="1" latinLnBrk="0" hangingPunct="1"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/>
                <a:t>Harp-DAAL: Prototype and Production Code</a:t>
              </a:r>
            </a:p>
            <a:p>
              <a:r>
                <a:rPr lang="en-US" sz="2400" dirty="0"/>
                <a:t> </a:t>
              </a:r>
              <a:br>
                <a:rPr lang="en-US" sz="2800" dirty="0"/>
              </a:b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7687" y="1109612"/>
              <a:ext cx="4511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66CC"/>
                  </a:solidFill>
                </a:rPr>
                <a:t>Available at https://dsc-spidal.github.io/harp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367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558402&quot;&gt;&lt;object type=&quot;3&quot; unique_id=&quot;558403&quot;&gt;&lt;property id=&quot;20148&quot; value=&quot;5&quot;/&gt;&lt;property id=&quot;20300&quot; value=&quot;Slide 1 - &amp;quot;Tutorial: Harp-DAAL for High Performance Big Data Machine Learning&amp;quot;&quot;/&gt;&lt;property id=&quot;20307&quot; value=&quot;256&quot;/&gt;&lt;/object&gt;&lt;object type=&quot;3&quot; unique_id=&quot;607443&quot;&gt;&lt;property id=&quot;20148&quot; value=&quot;5&quot;/&gt;&lt;property id=&quot;20300&quot; value=&quot;Slide 12&quot;/&gt;&lt;property id=&quot;20307&quot; value=&quot;316&quot;/&gt;&lt;/object&gt;&lt;object type=&quot;3&quot; unique_id=&quot;607444&quot;&gt;&lt;property id=&quot;20148&quot; value=&quot;5&quot;/&gt;&lt;property id=&quot;20300&quot; value=&quot;Slide 13&quot;/&gt;&lt;property id=&quot;20307&quot; value=&quot;317&quot;/&gt;&lt;/object&gt;&lt;object type=&quot;3&quot; unique_id=&quot;607445&quot;&gt;&lt;property id=&quot;20148&quot; value=&quot;5&quot;/&gt;&lt;property id=&quot;20300&quot; value=&quot;Slide 14&quot;/&gt;&lt;property id=&quot;20307&quot; value=&quot;318&quot;/&gt;&lt;/object&gt;&lt;object type=&quot;3&quot; unique_id=&quot;607448&quot;&gt;&lt;property id=&quot;20148&quot; value=&quot;5&quot;/&gt;&lt;property id=&quot;20300&quot; value=&quot;Slide 16 - &amp;quot;Schedule Training Data Partitions to Threads  (only Data Partitions in Computation Model A, C, D; Data and/or Mode&quot;/&gt;&lt;property id=&quot;20307&quot; value=&quot;321&quot;/&gt;&lt;/object&gt;&lt;object type=&quot;3&quot; unique_id=&quot;607449&quot;&gt;&lt;property id=&quot;20148&quot; value=&quot;5&quot;/&gt;&lt;property id=&quot;20300&quot; value=&quot;Slide 15&quot;/&gt;&lt;property id=&quot;20307&quot; value=&quot;322&quot;/&gt;&lt;/object&gt;&lt;object type=&quot;3&quot; unique_id=&quot;607450&quot;&gt;&lt;property id=&quot;20148&quot; value=&quot;5&quot;/&gt;&lt;property id=&quot;20300&quot; value=&quot;Slide 21&quot;/&gt;&lt;property id=&quot;20307&quot; value=&quot;323&quot;/&gt;&lt;/object&gt;&lt;object type=&quot;3&quot; unique_id=&quot;607451&quot;&gt;&lt;property id=&quot;20148&quot; value=&quot;5&quot;/&gt;&lt;property id=&quot;20300&quot; value=&quot;Slide 22&quot;/&gt;&lt;property id=&quot;20307&quot; value=&quot;324&quot;/&gt;&lt;/object&gt;&lt;object type=&quot;3&quot; unique_id=&quot;607456&quot;&gt;&lt;property id=&quot;20148&quot; value=&quot;5&quot;/&gt;&lt;property id=&quot;20300&quot; value=&quot;Slide 25&quot;/&gt;&lt;property id=&quot;20307&quot; value=&quot;329&quot;/&gt;&lt;/object&gt;&lt;object type=&quot;3&quot; unique_id=&quot;607457&quot;&gt;&lt;property id=&quot;20148&quot; value=&quot;5&quot;/&gt;&lt;property id=&quot;20300&quot; value=&quot;Slide 23&quot;/&gt;&lt;property id=&quot;20307&quot; value=&quot;330&quot;/&gt;&lt;/object&gt;&lt;object type=&quot;3&quot; unique_id=&quot;607458&quot;&gt;&lt;property id=&quot;20148&quot; value=&quot;5&quot;/&gt;&lt;property id=&quot;20300&quot; value=&quot;Slide 24&quot;/&gt;&lt;property id=&quot;20307&quot; value=&quot;331&quot;/&gt;&lt;/object&gt;&lt;object type=&quot;3&quot; unique_id=&quot;607459&quot;&gt;&lt;property id=&quot;20148&quot; value=&quot;5&quot;/&gt;&lt;property id=&quot;20300&quot; value=&quot;Slide 29&quot;/&gt;&lt;property id=&quot;20307&quot; value=&quot;332&quot;/&gt;&lt;/object&gt;&lt;object type=&quot;3&quot; unique_id=&quot;607460&quot;&gt;&lt;property id=&quot;20148&quot; value=&quot;5&quot;/&gt;&lt;property id=&quot;20300&quot; value=&quot;Slide 30&quot;/&gt;&lt;property id=&quot;20307&quot; value=&quot;333&quot;/&gt;&lt;/object&gt;&lt;object type=&quot;3&quot; unique_id=&quot;607461&quot;&gt;&lt;property id=&quot;20148&quot; value=&quot;5&quot;/&gt;&lt;property id=&quot;20300&quot; value=&quot;Slide 31&quot;/&gt;&lt;property id=&quot;20307&quot; value=&quot;334&quot;/&gt;&lt;/object&gt;&lt;object type=&quot;3&quot; unique_id=&quot;607462&quot;&gt;&lt;property id=&quot;20148&quot; value=&quot;5&quot;/&gt;&lt;property id=&quot;20300&quot; value=&quot;Slide 32&quot;/&gt;&lt;property id=&quot;20307&quot; value=&quot;335&quot;/&gt;&lt;/object&gt;&lt;object type=&quot;3&quot; unique_id=&quot;607463&quot;&gt;&lt;property id=&quot;20148&quot; value=&quot;5&quot;/&gt;&lt;property id=&quot;20300&quot; value=&quot;Slide 33&quot;/&gt;&lt;property id=&quot;20307&quot; value=&quot;336&quot;/&gt;&lt;/object&gt;&lt;object type=&quot;3&quot; unique_id=&quot;607464&quot;&gt;&lt;property id=&quot;20148&quot; value=&quot;5&quot;/&gt;&lt;property id=&quot;20300&quot; value=&quot;Slide 34&quot;/&gt;&lt;property id=&quot;20307&quot; value=&quot;337&quot;/&gt;&lt;/object&gt;&lt;object type=&quot;3&quot; unique_id=&quot;607465&quot;&gt;&lt;property id=&quot;20148&quot; value=&quot;5&quot;/&gt;&lt;property id=&quot;20300&quot; value=&quot;Slide 35&quot;/&gt;&lt;property id=&quot;20307&quot; value=&quot;338&quot;/&gt;&lt;/object&gt;&lt;object type=&quot;3&quot; unique_id=&quot;607466&quot;&gt;&lt;property id=&quot;20148&quot; value=&quot;5&quot;/&gt;&lt;property id=&quot;20300&quot; value=&quot;Slide 36&quot;/&gt;&lt;property id=&quot;20307&quot; value=&quot;339&quot;/&gt;&lt;/object&gt;&lt;object type=&quot;3&quot; unique_id=&quot;607467&quot;&gt;&lt;property id=&quot;20148&quot; value=&quot;5&quot;/&gt;&lt;property id=&quot;20300&quot; value=&quot;Slide 37&quot;/&gt;&lt;property id=&quot;20307&quot; value=&quot;340&quot;/&gt;&lt;/object&gt;&lt;object type=&quot;3&quot; unique_id=&quot;607665&quot;&gt;&lt;property id=&quot;20148&quot; value=&quot;5&quot;/&gt;&lt;property id=&quot;20300&quot; value=&quot;Slide 2&quot;/&gt;&lt;property id=&quot;20307&quot; value=&quot;349&quot;/&gt;&lt;/object&gt;&lt;object type=&quot;3&quot; unique_id=&quot;609085&quot;&gt;&lt;property id=&quot;20148&quot; value=&quot;5&quot;/&gt;&lt;property id=&quot;20300&quot; value=&quot;Slide 5&quot;/&gt;&lt;property id=&quot;20307&quot; value=&quot;356&quot;/&gt;&lt;/object&gt;&lt;object type=&quot;3&quot; unique_id=&quot;609086&quot;&gt;&lt;property id=&quot;20148&quot; value=&quot;5&quot;/&gt;&lt;property id=&quot;20300&quot; value=&quot;Slide 6&quot;/&gt;&lt;property id=&quot;20307&quot; value=&quot;350&quot;/&gt;&lt;/object&gt;&lt;object type=&quot;3&quot; unique_id=&quot;609087&quot;&gt;&lt;property id=&quot;20148&quot; value=&quot;5&quot;/&gt;&lt;property id=&quot;20300&quot; value=&quot;Slide 7&quot;/&gt;&lt;property id=&quot;20307&quot; value=&quot;359&quot;/&gt;&lt;/object&gt;&lt;object type=&quot;3&quot; unique_id=&quot;609088&quot;&gt;&lt;property id=&quot;20148&quot; value=&quot;5&quot;/&gt;&lt;property id=&quot;20300&quot; value=&quot;Slide 20&quot;/&gt;&lt;property id=&quot;20307&quot; value=&quot;363&quot;/&gt;&lt;/object&gt;&lt;object type=&quot;3&quot; unique_id=&quot;609089&quot;&gt;&lt;property id=&quot;20148&quot; value=&quot;5&quot;/&gt;&lt;property id=&quot;20300&quot; value=&quot;Slide 27&quot;/&gt;&lt;property id=&quot;20307&quot; value=&quot;367&quot;/&gt;&lt;/object&gt;&lt;object type=&quot;3&quot; unique_id=&quot;609090&quot;&gt;&lt;property id=&quot;20148&quot; value=&quot;5&quot;/&gt;&lt;property id=&quot;20300&quot; value=&quot;Slide 39&quot;/&gt;&lt;property id=&quot;20307&quot; value=&quot;368&quot;/&gt;&lt;/object&gt;&lt;object type=&quot;3&quot; unique_id=&quot;609091&quot;&gt;&lt;property id=&quot;20148&quot; value=&quot;5&quot;/&gt;&lt;property id=&quot;20300&quot; value=&quot;Slide 42&quot;/&gt;&lt;property id=&quot;20307&quot; value=&quot;365&quot;/&gt;&lt;/object&gt;&lt;object type=&quot;3&quot; unique_id=&quot;609092&quot;&gt;&lt;property id=&quot;20148&quot; value=&quot;5&quot;/&gt;&lt;property id=&quot;20300&quot; value=&quot;Slide 43 - &amp;quot;Example: K-means Clustering&amp;quot;&quot;/&gt;&lt;property id=&quot;20307&quot; value=&quot;366&quot;/&gt;&lt;/object&gt;&lt;object type=&quot;3&quot; unique_id=&quot;609094&quot;&gt;&lt;property id=&quot;20148&quot; value=&quot;5&quot;/&gt;&lt;property id=&quot;20300&quot; value=&quot;Slide 44 - &amp;quot;Computation models for K-means&amp;quot;&quot;/&gt;&lt;property id=&quot;20307&quot; value=&quot;369&quot;/&gt;&lt;/object&gt;&lt;object type=&quot;3&quot; unique_id=&quot;609095&quot;&gt;&lt;property id=&quot;20148&quot; value=&quot;5&quot;/&gt;&lt;property id=&quot;20300&quot; value=&quot;Slide 45&quot;/&gt;&lt;property id=&quot;20307&quot; value=&quot;370&quot;/&gt;&lt;/object&gt;&lt;object type=&quot;3&quot; unique_id=&quot;609096&quot;&gt;&lt;property id=&quot;20148&quot; value=&quot;5&quot;/&gt;&lt;property id=&quot;20300&quot; value=&quot;Slide 46 - &amp;quot;Computation Models for ALS&amp;quot;&quot;/&gt;&lt;property id=&quot;20307&quot; value=&quot;371&quot;/&gt;&lt;/object&gt;&lt;object type=&quot;3&quot; unique_id=&quot;620248&quot;&gt;&lt;property id=&quot;20148&quot; value=&quot;5&quot;/&gt;&lt;property id=&quot;20300&quot; value=&quot;Slide 3&quot;/&gt;&lt;property id=&quot;20307&quot; value=&quot;446&quot;/&gt;&lt;/object&gt;&lt;object type=&quot;3&quot; unique_id=&quot;620249&quot;&gt;&lt;property id=&quot;20148&quot; value=&quot;5&quot;/&gt;&lt;property id=&quot;20300&quot; value=&quot;Slide 4 - &amp;quot;High Performance – Apache Big Data Stack&amp;quot;&quot;/&gt;&lt;property id=&quot;20307&quot; value=&quot;437&quot;/&gt;&lt;/object&gt;&lt;object type=&quot;3&quot; unique_id=&quot;620250&quot;&gt;&lt;property id=&quot;20148&quot; value=&quot;5&quot;/&gt;&lt;property id=&quot;20300&quot; value=&quot;Slide 8 - &amp;quot;Why Collective Communications for Big Data Processing?&amp;quot;&quot;/&gt;&lt;property id=&quot;20307&quot; value=&quot;438&quot;/&gt;&lt;/object&gt;&lt;object type=&quot;3&quot; unique_id=&quot;620251&quot;&gt;&lt;property id=&quot;20148&quot; value=&quot;5&quot;/&gt;&lt;property id=&quot;20300&quot; value=&quot;Slide 9 - &amp;quot;Collective Communication Operations&amp;quot;&quot;/&gt;&lt;property id=&quot;20307&quot; value=&quot;440&quot;/&gt;&lt;/object&gt;&lt;object type=&quot;3&quot; unique_id=&quot;620252&quot;&gt;&lt;property id=&quot;20148&quot; value=&quot;5&quot;/&gt;&lt;property id=&quot;20300&quot; value=&quot;Slide 10&quot;/&gt;&lt;property id=&quot;20307&quot; value=&quot;452&quot;/&gt;&lt;/object&gt;&lt;object type=&quot;3&quot; unique_id=&quot;620253&quot;&gt;&lt;property id=&quot;20148&quot; value=&quot;5&quot;/&gt;&lt;property id=&quot;20300&quot; value=&quot;Slide 11 - &amp;quot;Taxonomy for Machine Learning Algorithms&amp;quot;&quot;/&gt;&lt;property id=&quot;20307&quot; value=&quot;443&quot;/&gt;&lt;/object&gt;&lt;object type=&quot;3&quot; unique_id=&quot;620254&quot;&gt;&lt;property id=&quot;20148&quot; value=&quot;5&quot;/&gt;&lt;property id=&quot;20300&quot; value=&quot;Slide 17 - &amp;quot;Data Conversion&amp;quot;&quot;/&gt;&lt;property id=&quot;20307&quot; value=&quot;447&quot;/&gt;&lt;/object&gt;&lt;object type=&quot;3&quot; unique_id=&quot;620255&quot;&gt;&lt;property id=&quot;20148&quot; value=&quot;5&quot;/&gt;&lt;property id=&quot;20300&quot; value=&quot;Slide 18&quot;/&gt;&lt;property id=&quot;20307&quot; value=&quot;448&quot;/&gt;&lt;/object&gt;&lt;object type=&quot;3&quot; unique_id=&quot;620256&quot;&gt;&lt;property id=&quot;20148&quot; value=&quot;5&quot;/&gt;&lt;property id=&quot;20300&quot; value=&quot;Slide 19&quot;/&gt;&lt;property id=&quot;20307&quot; value=&quot;449&quot;/&gt;&lt;/object&gt;&lt;object type=&quot;3&quot; unique_id=&quot;620257&quot;&gt;&lt;property id=&quot;20148&quot; value=&quot;5&quot;/&gt;&lt;property id=&quot;20300&quot; value=&quot;Slide 26&quot;/&gt;&lt;property id=&quot;20307&quot; value=&quot;398&quot;/&gt;&lt;/object&gt;&lt;object type=&quot;3&quot; unique_id=&quot;620258&quot;&gt;&lt;property id=&quot;20148&quot; value=&quot;5&quot;/&gt;&lt;property id=&quot;20300&quot; value=&quot;Slide 28&quot;/&gt;&lt;property id=&quot;20307&quot; value=&quot;399&quot;/&gt;&lt;/object&gt;&lt;object type=&quot;3&quot; unique_id=&quot;620259&quot;&gt;&lt;property id=&quot;20148&quot; value=&quot;5&quot;/&gt;&lt;property id=&quot;20300&quot; value=&quot;Slide 38&quot;/&gt;&lt;property id=&quot;20307&quot; value=&quot;400&quot;/&gt;&lt;/object&gt;&lt;object type=&quot;3&quot; unique_id=&quot;620260&quot;&gt;&lt;property id=&quot;20148&quot; value=&quot;5&quot;/&gt;&lt;property id=&quot;20300&quot; value=&quot;Slide 40&quot;/&gt;&lt;property id=&quot;20307&quot; value=&quot;451&quot;/&gt;&lt;/object&gt;&lt;object type=&quot;3&quot; unique_id=&quot;620261&quot;&gt;&lt;property id=&quot;20148&quot; value=&quot;5&quot;/&gt;&lt;property id=&quot;20300&quot; value=&quot;Slide 41 - &amp;quot;Harp-DAAL  Algorithms&amp;quot;&quot;/&gt;&lt;property id=&quot;20307&quot; value=&quot;401&quot;/&gt;&lt;/object&gt;&lt;object type=&quot;3&quot; unique_id=&quot;620262&quot;&gt;&lt;property id=&quot;20148&quot; value=&quot;5&quot;/&gt;&lt;property id=&quot;20300&quot; value=&quot;Slide 47&quot;/&gt;&lt;property id=&quot;20307&quot; value=&quot;460&quot;/&gt;&lt;/object&gt;&lt;object type=&quot;3&quot; unique_id=&quot;620263&quot;&gt;&lt;property id=&quot;20148&quot; value=&quot;5&quot;/&gt;&lt;property id=&quot;20300&quot; value=&quot;Slide 48&quot;/&gt;&lt;property id=&quot;20307&quot; value=&quot;461&quot;/&gt;&lt;/object&gt;&lt;object type=&quot;3&quot; unique_id=&quot;620264&quot;&gt;&lt;property id=&quot;20148&quot; value=&quot;5&quot;/&gt;&lt;property id=&quot;20300&quot; value=&quot;Slide 49&quot;/&gt;&lt;property id=&quot;20307&quot; value=&quot;462&quot;/&gt;&lt;/object&gt;&lt;object type=&quot;3&quot; unique_id=&quot;620265&quot;&gt;&lt;property id=&quot;20148&quot; value=&quot;5&quot;/&gt;&lt;property id=&quot;20300&quot; value=&quot;Slide 50&quot;/&gt;&lt;property id=&quot;20307&quot; value=&quot;463&quot;/&gt;&lt;/object&gt;&lt;object type=&quot;3&quot; unique_id=&quot;620266&quot;&gt;&lt;property id=&quot;20148&quot; value=&quot;5&quot;/&gt;&lt;property id=&quot;20300&quot; value=&quot;Slide 51&quot;/&gt;&lt;property id=&quot;20307&quot; value=&quot;459&quot;/&gt;&lt;/object&gt;&lt;object type=&quot;3&quot; unique_id=&quot;620267&quot;&gt;&lt;property id=&quot;20148&quot; value=&quot;5&quot;/&gt;&lt;property id=&quot;20300&quot; value=&quot;Slide 52&quot;/&gt;&lt;property id=&quot;20307&quot; value=&quot;402&quot;/&gt;&lt;/object&gt;&lt;object type=&quot;3&quot; unique_id=&quot;620268&quot;&gt;&lt;property id=&quot;20148&quot; value=&quot;5&quot;/&gt;&lt;property id=&quot;20300&quot; value=&quot;Slide 53&quot;/&gt;&lt;property id=&quot;20307&quot; value=&quot;403&quot;/&gt;&lt;/object&gt;&lt;object type=&quot;3&quot; unique_id=&quot;620269&quot;&gt;&lt;property id=&quot;20148&quot; value=&quot;5&quot;/&gt;&lt;property id=&quot;20300&quot; value=&quot;Slide 54&quot;/&gt;&lt;property id=&quot;20307&quot; value=&quot;405&quot;/&gt;&lt;/object&gt;&lt;object type=&quot;3&quot; unique_id=&quot;620270&quot;&gt;&lt;property id=&quot;20148&quot; value=&quot;5&quot;/&gt;&lt;property id=&quot;20300&quot; value=&quot;Slide 55&quot;/&gt;&lt;property id=&quot;20307&quot; value=&quot;406&quot;/&gt;&lt;/object&gt;&lt;object type=&quot;3&quot; unique_id=&quot;620271&quot;&gt;&lt;property id=&quot;20148&quot; value=&quot;5&quot;/&gt;&lt;property id=&quot;20300&quot; value=&quot;Slide 56&quot;/&gt;&lt;property id=&quot;20307&quot; value=&quot;407&quot;/&gt;&lt;/object&gt;&lt;object type=&quot;3&quot; unique_id=&quot;620272&quot;&gt;&lt;property id=&quot;20148&quot; value=&quot;5&quot;/&gt;&lt;property id=&quot;20300&quot; value=&quot;Slide 57&quot;/&gt;&lt;property id=&quot;20307&quot; value=&quot;408&quot;/&gt;&lt;/object&gt;&lt;object type=&quot;3&quot; unique_id=&quot;620273&quot;&gt;&lt;property id=&quot;20148&quot; value=&quot;5&quot;/&gt;&lt;property id=&quot;20300&quot; value=&quot;Slide 58&quot;/&gt;&lt;property id=&quot;20307&quot; value=&quot;454&quot;/&gt;&lt;/object&gt;&lt;object type=&quot;3&quot; unique_id=&quot;620274&quot;&gt;&lt;property id=&quot;20148&quot; value=&quot;5&quot;/&gt;&lt;property id=&quot;20300&quot; value=&quot;Slide 59&quot;/&gt;&lt;property id=&quot;20307&quot; value=&quot;458&quot;/&gt;&lt;/object&gt;&lt;object type=&quot;3&quot; unique_id=&quot;620275&quot;&gt;&lt;property id=&quot;20148&quot; value=&quot;5&quot;/&gt;&lt;property id=&quot;20300&quot; value=&quot;Slide 60&quot;/&gt;&lt;property id=&quot;20307&quot; value=&quot;457&quot;/&gt;&lt;/object&gt;&lt;/object&gt;&lt;object type=&quot;8&quot; unique_id=&quot;5584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381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Avenir Book</vt:lpstr>
      <vt:lpstr>Calibri</vt:lpstr>
      <vt:lpstr>Calibri Light</vt:lpstr>
      <vt:lpstr>Montserrat</vt:lpstr>
      <vt:lpstr>Wingdings</vt:lpstr>
      <vt:lpstr>1_Office Theme</vt:lpstr>
      <vt:lpstr>2_Custom Design</vt:lpstr>
      <vt:lpstr>4_template2[1]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K-means Clustering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pb</dc:creator>
  <cp:lastModifiedBy>Judy Qiu</cp:lastModifiedBy>
  <cp:revision>319</cp:revision>
  <cp:lastPrinted>2017-11-12T05:11:12Z</cp:lastPrinted>
  <dcterms:created xsi:type="dcterms:W3CDTF">2017-10-10T19:12:13Z</dcterms:created>
  <dcterms:modified xsi:type="dcterms:W3CDTF">2017-11-18T21:37:09Z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