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25"/>
  </p:notesMasterIdLst>
  <p:handoutMasterIdLst>
    <p:handoutMasterId r:id="rId26"/>
  </p:handoutMasterIdLst>
  <p:sldIdLst>
    <p:sldId id="260" r:id="rId2"/>
    <p:sldId id="263" r:id="rId3"/>
    <p:sldId id="283" r:id="rId4"/>
    <p:sldId id="282" r:id="rId5"/>
    <p:sldId id="284" r:id="rId6"/>
    <p:sldId id="264" r:id="rId7"/>
    <p:sldId id="267" r:id="rId8"/>
    <p:sldId id="265" r:id="rId9"/>
    <p:sldId id="268" r:id="rId10"/>
    <p:sldId id="262" r:id="rId11"/>
    <p:sldId id="256" r:id="rId12"/>
    <p:sldId id="269" r:id="rId13"/>
    <p:sldId id="259" r:id="rId14"/>
    <p:sldId id="257" r:id="rId15"/>
    <p:sldId id="258" r:id="rId16"/>
    <p:sldId id="272" r:id="rId17"/>
    <p:sldId id="276" r:id="rId18"/>
    <p:sldId id="270" r:id="rId19"/>
    <p:sldId id="274" r:id="rId20"/>
    <p:sldId id="278" r:id="rId21"/>
    <p:sldId id="279" r:id="rId22"/>
    <p:sldId id="280" r:id="rId23"/>
    <p:sldId id="277" r:id="rId24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6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6" autoAdjust="0"/>
    <p:restoredTop sz="87194" autoAdjust="0"/>
  </p:normalViewPr>
  <p:slideViewPr>
    <p:cSldViewPr>
      <p:cViewPr>
        <p:scale>
          <a:sx n="80" d="100"/>
          <a:sy n="80" d="100"/>
        </p:scale>
        <p:origin x="-1280" y="-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3034D-5B0D-7E40-858F-DD6134A8859C}" type="datetimeFigureOut">
              <a:rPr lang="en-US" smtClean="0"/>
              <a:t>11/14/11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43612-119C-E44C-9DC6-0B309000D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46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7D8367-4E59-8743-81D0-83346B1E195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57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IM provides a unified environment to create and maintain VM and bare-metal images</a:t>
            </a:r>
            <a:endParaRPr lang="en-US" sz="800" dirty="0" smtClean="0">
              <a:latin typeface="Arial"/>
              <a:cs typeface="Arial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Integrate images through a repository to instantiate services on demand with RAIN</a:t>
            </a:r>
            <a:endParaRPr lang="en-US" sz="800" dirty="0" smtClean="0">
              <a:latin typeface="Arial"/>
              <a:cs typeface="Arial"/>
            </a:endParaRP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Essentially enables the rapid development and deployment of Platform services on FutureGrid infrastructure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4E8C1E-09D6-F840-895C-8D2A417E56F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F44C7B-F37F-FF40-A30B-2665B8E8400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82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FB936-19A8-1848-AFDC-D0FCDB4D2A9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1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40796-5B65-FD44-8737-A3CBA4272D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9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9CBDC-BDBE-BC4C-B3E4-17C6A7227E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6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BADBA-F826-0442-8702-CDA187D52E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57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04BC0-8B6D-074E-BB7C-411CA97BEA8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3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C1773-23A5-6140-8BB5-EE1E627D8E0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3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F79BC-5492-994A-97D5-BEBAA5A683C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0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AFF40-D3A6-8E4E-AF42-DB864A021EB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8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C33A5-C8D4-7D42-AFEF-5F93765B887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5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dirty="0"/>
              <a:t>https://portal.futuregrid.org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68762-A9A9-0A47-9D43-51BECFBD11E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2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2148"/>
            <a:ext cx="8636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77752"/>
            <a:ext cx="8636000" cy="519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1938" y="7050088"/>
            <a:ext cx="32194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1400" b="1" kern="1200" dirty="0" smtClean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s-ES" dirty="0"/>
              <a:t>https://portal.futuregrid.org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1740C1-24E5-984E-9714-5033BC91CAA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1.xlsx"/><Relationship Id="rId4" Type="http://schemas.openxmlformats.org/officeDocument/2006/relationships/image" Target="../media/image9.emf"/><Relationship Id="rId5" Type="http://schemas.openxmlformats.org/officeDocument/2006/relationships/package" Target="../embeddings/Microsoft_Excel_Sheet2.xlsx"/><Relationship Id="rId6" Type="http://schemas.openxmlformats.org/officeDocument/2006/relationships/image" Target="../media/image10.emf"/><Relationship Id="rId7" Type="http://schemas.openxmlformats.org/officeDocument/2006/relationships/package" Target="../embeddings/Microsoft_Excel_Sheet3.xlsx"/><Relationship Id="rId8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Sheet4.xlsx"/><Relationship Id="rId4" Type="http://schemas.openxmlformats.org/officeDocument/2006/relationships/image" Target="../media/image12.emf"/><Relationship Id="rId5" Type="http://schemas.openxmlformats.org/officeDocument/2006/relationships/package" Target="../embeddings/Microsoft_Excel_Sheet5.xlsx"/><Relationship Id="rId6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9520" y="1937792"/>
            <a:ext cx="8636000" cy="1633537"/>
          </a:xfrm>
        </p:spPr>
        <p:txBody>
          <a:bodyPr/>
          <a:lstStyle/>
          <a:p>
            <a:pPr eaLnBrk="1" hangingPunct="1"/>
            <a:r>
              <a:rPr lang="en-US" dirty="0" smtClean="0"/>
              <a:t>Image Management and Rain on FutureGrid:</a:t>
            </a:r>
            <a:br>
              <a:rPr lang="en-US" dirty="0" smtClean="0"/>
            </a:br>
            <a:r>
              <a:rPr lang="en-US" dirty="0" smtClean="0"/>
              <a:t>A practical Example</a:t>
            </a:r>
          </a:p>
        </p:txBody>
      </p:sp>
      <p:sp>
        <p:nvSpPr>
          <p:cNvPr id="3075" name="2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>
                <a:latin typeface="Calibri" pitchFamily="34" charset="0"/>
                <a:ea typeface="MS PGothic" pitchFamily="34" charset="-128"/>
              </a:rPr>
              <a:t>http://futuregrid.org</a:t>
            </a:r>
          </a:p>
        </p:txBody>
      </p:sp>
      <p:sp>
        <p:nvSpPr>
          <p:cNvPr id="7" name="5 Subtítulo"/>
          <p:cNvSpPr>
            <a:spLocks noGrp="1"/>
          </p:cNvSpPr>
          <p:nvPr>
            <p:ph type="subTitle" idx="1"/>
          </p:nvPr>
        </p:nvSpPr>
        <p:spPr>
          <a:xfrm>
            <a:off x="1479600" y="4098032"/>
            <a:ext cx="7112000" cy="1656184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Presented by</a:t>
            </a:r>
          </a:p>
          <a:p>
            <a:pPr eaLnBrk="1" hangingPunct="1">
              <a:defRPr/>
            </a:pPr>
            <a:r>
              <a:rPr lang="es-ES" dirty="0" smtClean="0">
                <a:ea typeface="ＭＳ Ｐゴシック" charset="0"/>
              </a:rPr>
              <a:t>Javier </a:t>
            </a:r>
            <a:r>
              <a:rPr lang="es-ES" dirty="0" err="1" smtClean="0">
                <a:ea typeface="ＭＳ Ｐゴシック" charset="0"/>
              </a:rPr>
              <a:t>Diaz</a:t>
            </a:r>
            <a:r>
              <a:rPr lang="es-ES" dirty="0" smtClean="0">
                <a:ea typeface="ＭＳ Ｐゴシック" charset="0"/>
              </a:rPr>
              <a:t>, </a:t>
            </a:r>
            <a:r>
              <a:rPr lang="es-ES" dirty="0" err="1" smtClean="0">
                <a:ea typeface="ＭＳ Ｐゴシック" charset="0"/>
              </a:rPr>
              <a:t>Fugang</a:t>
            </a:r>
            <a:r>
              <a:rPr lang="es-ES" dirty="0" smtClean="0">
                <a:ea typeface="ＭＳ Ｐゴシック" charset="0"/>
              </a:rPr>
              <a:t> Wang, </a:t>
            </a:r>
            <a:r>
              <a:rPr lang="es-ES" dirty="0" err="1" smtClean="0">
                <a:ea typeface="ＭＳ Ｐゴシック" charset="0"/>
              </a:rPr>
              <a:t>Gregor</a:t>
            </a:r>
            <a:r>
              <a:rPr lang="es-ES" dirty="0" smtClean="0">
                <a:ea typeface="ＭＳ Ｐゴシック" charset="0"/>
              </a:rPr>
              <a:t> von </a:t>
            </a:r>
            <a:r>
              <a:rPr lang="pl-PL" dirty="0" err="1"/>
              <a:t>Laszewski</a:t>
            </a:r>
            <a:endParaRPr lang="en-US" dirty="0" smtClean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63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Image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9400" y="1752600"/>
            <a:ext cx="4724400" cy="5105400"/>
          </a:xfrm>
        </p:spPr>
        <p:txBody>
          <a:bodyPr>
            <a:normAutofit fontScale="92500"/>
          </a:bodyPr>
          <a:lstStyle/>
          <a:p>
            <a:pPr marL="380992" lvl="1" indent="-317497" defTabSz="507995" eaLnBrk="1" hangingPunct="1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dirty="0">
                <a:latin typeface="Arial"/>
                <a:cs typeface="Arial"/>
              </a:rPr>
              <a:t>Creates and customizes images according to </a:t>
            </a:r>
            <a:r>
              <a:rPr lang="en-US" dirty="0" smtClean="0">
                <a:latin typeface="Arial"/>
                <a:cs typeface="Arial"/>
              </a:rPr>
              <a:t>user requirements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endParaRPr lang="en-US" sz="2600" dirty="0" smtClean="0">
              <a:latin typeface="Arial"/>
              <a:cs typeface="Arial"/>
            </a:endParaRPr>
          </a:p>
          <a:p>
            <a:pPr marL="825487" lvl="1" indent="-253997" defTabSz="507995" eaLnBrk="1" hangingPunct="1">
              <a:lnSpc>
                <a:spcPct val="110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OS type</a:t>
            </a:r>
            <a:endParaRPr lang="en-US" sz="2400" dirty="0" smtClean="0">
              <a:latin typeface="Arial"/>
              <a:cs typeface="Arial"/>
            </a:endParaRPr>
          </a:p>
          <a:p>
            <a:pPr marL="825487" lvl="1" indent="-253997" defTabSz="507995" eaLnBrk="1" hangingPunct="1">
              <a:lnSpc>
                <a:spcPct val="110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OS version</a:t>
            </a:r>
            <a:endParaRPr lang="en-US" sz="2400" dirty="0" smtClean="0">
              <a:latin typeface="Arial"/>
              <a:cs typeface="Arial"/>
            </a:endParaRPr>
          </a:p>
          <a:p>
            <a:pPr marL="825487" lvl="1" indent="-253997" defTabSz="507995" eaLnBrk="1" hangingPunct="1">
              <a:lnSpc>
                <a:spcPct val="110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Architecture</a:t>
            </a:r>
            <a:endParaRPr lang="en-US" sz="2400" dirty="0" smtClean="0">
              <a:latin typeface="Arial"/>
              <a:cs typeface="Arial"/>
            </a:endParaRPr>
          </a:p>
          <a:p>
            <a:pPr marL="825487" lvl="1" indent="-253997" defTabSz="507995" eaLnBrk="1" hangingPunct="1">
              <a:lnSpc>
                <a:spcPct val="110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Software </a:t>
            </a:r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Packages</a:t>
            </a:r>
            <a:endParaRPr lang="en-US" sz="2400" dirty="0" smtClean="0">
              <a:latin typeface="Arial"/>
              <a:cs typeface="Arial"/>
            </a:endParaRPr>
          </a:p>
          <a:p>
            <a:pPr marL="380992" indent="-317497" defTabSz="507995" eaLnBrk="1" hangingPunct="1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Image 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is stored </a:t>
            </a:r>
            <a:r>
              <a:rPr lang="en-US" sz="2600" dirty="0">
                <a:solidFill>
                  <a:srgbClr val="000000"/>
                </a:solidFill>
                <a:latin typeface="Arial"/>
                <a:cs typeface="Arial"/>
              </a:rPr>
              <a:t>in the Image </a:t>
            </a:r>
            <a:r>
              <a:rPr lang="en-US" sz="2600" dirty="0" smtClean="0">
                <a:solidFill>
                  <a:srgbClr val="000000"/>
                </a:solidFill>
                <a:latin typeface="Arial"/>
                <a:cs typeface="Arial"/>
              </a:rPr>
              <a:t>Repository or returned to the users</a:t>
            </a:r>
            <a:endParaRPr lang="en-US" sz="2600" dirty="0" smtClean="0">
              <a:latin typeface="Arial"/>
              <a:cs typeface="Arial"/>
            </a:endParaRPr>
          </a:p>
          <a:p>
            <a:pPr marL="380992" indent="-317497" defTabSz="507995" eaLnBrk="1" hangingPunct="1">
              <a:lnSpc>
                <a:spcPct val="11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600" dirty="0" smtClean="0">
                <a:latin typeface="Arial"/>
                <a:cs typeface="Arial"/>
              </a:rPr>
              <a:t>Images are </a:t>
            </a:r>
            <a:r>
              <a:rPr lang="en-US" sz="2600" dirty="0">
                <a:latin typeface="Arial"/>
                <a:cs typeface="Arial"/>
              </a:rPr>
              <a:t>not aimed to any specific </a:t>
            </a:r>
            <a:r>
              <a:rPr lang="en-US" sz="2600" dirty="0" smtClean="0">
                <a:latin typeface="Arial"/>
                <a:cs typeface="Arial"/>
              </a:rPr>
              <a:t>infrastructure</a:t>
            </a:r>
          </a:p>
        </p:txBody>
      </p:sp>
      <p:pic>
        <p:nvPicPr>
          <p:cNvPr id="2150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-218" b="-259"/>
          <a:stretch>
            <a:fillRect/>
          </a:stretch>
        </p:blipFill>
        <p:spPr>
          <a:xfrm>
            <a:off x="5156200" y="1371600"/>
            <a:ext cx="4800600" cy="5756275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http://futuregrid.org</a:t>
            </a:r>
          </a:p>
        </p:txBody>
      </p:sp>
    </p:spTree>
    <p:extLst>
      <p:ext uri="{BB962C8B-B14F-4D97-AF65-F5344CB8AC3E}">
        <p14:creationId xmlns:p14="http://schemas.microsoft.com/office/powerpoint/2010/main" val="3733341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an Image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-generate –u </a:t>
            </a:r>
            <a:r>
              <a:rPr lang="en-US" dirty="0" err="1" smtClean="0"/>
              <a:t>jdiaz</a:t>
            </a:r>
            <a:r>
              <a:rPr lang="en-US" dirty="0" smtClean="0"/>
              <a:t> –o centos –v 5 –a x86_64 –s python26 </a:t>
            </a:r>
            <a:endParaRPr lang="en-US" dirty="0"/>
          </a:p>
        </p:txBody>
      </p:sp>
      <p:pic>
        <p:nvPicPr>
          <p:cNvPr id="14" name="Picture 13" descr="gene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" y="2711523"/>
            <a:ext cx="9976544" cy="4919267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2343696" y="3449960"/>
            <a:ext cx="2088232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35784" y="337795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528272" y="2729880"/>
            <a:ext cx="2448272" cy="86409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731000" y="3683000"/>
            <a:ext cx="1396255" cy="1031875"/>
          </a:xfrm>
          <a:custGeom>
            <a:avLst/>
            <a:gdLst>
              <a:gd name="connsiteX0" fmla="*/ 0 w 1396255"/>
              <a:gd name="connsiteY0" fmla="*/ 0 h 1031875"/>
              <a:gd name="connsiteX1" fmla="*/ 1349375 w 1396255"/>
              <a:gd name="connsiteY1" fmla="*/ 174625 h 1031875"/>
              <a:gd name="connsiteX2" fmla="*/ 1111250 w 1396255"/>
              <a:gd name="connsiteY2" fmla="*/ 1031875 h 103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6255" h="1031875">
                <a:moveTo>
                  <a:pt x="0" y="0"/>
                </a:moveTo>
                <a:cubicBezTo>
                  <a:pt x="582083" y="1323"/>
                  <a:pt x="1164167" y="2646"/>
                  <a:pt x="1349375" y="174625"/>
                </a:cubicBezTo>
                <a:cubicBezTo>
                  <a:pt x="1534583" y="346604"/>
                  <a:pt x="1111250" y="1031875"/>
                  <a:pt x="1111250" y="103187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00280" y="3449960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US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559720" y="294590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Generate </a:t>
            </a:r>
            <a:r>
              <a:rPr lang="en-US" sz="2000" b="1" dirty="0" err="1" smtClean="0"/>
              <a:t>img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7888312" y="294590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Deploy VM</a:t>
            </a:r>
          </a:p>
          <a:p>
            <a:pPr algn="ctr"/>
            <a:r>
              <a:rPr lang="en-US" sz="2000" b="1" dirty="0" smtClean="0"/>
              <a:t>And</a:t>
            </a:r>
          </a:p>
          <a:p>
            <a:pPr algn="ctr"/>
            <a:r>
              <a:rPr lang="en-US" sz="2000" b="1" dirty="0" smtClean="0"/>
              <a:t>Gen. </a:t>
            </a:r>
            <a:r>
              <a:rPr lang="en-US" sz="2000" b="1" dirty="0" err="1" smtClean="0"/>
              <a:t>Img</a:t>
            </a:r>
            <a:endParaRPr lang="en-US" sz="2000" b="1" dirty="0"/>
          </a:p>
        </p:txBody>
      </p:sp>
      <p:sp>
        <p:nvSpPr>
          <p:cNvPr id="10" name="Freeform 9"/>
          <p:cNvSpPr/>
          <p:nvPr/>
        </p:nvSpPr>
        <p:spPr>
          <a:xfrm>
            <a:off x="3063775" y="4386064"/>
            <a:ext cx="1365349" cy="2027436"/>
          </a:xfrm>
          <a:custGeom>
            <a:avLst/>
            <a:gdLst>
              <a:gd name="connsiteX0" fmla="*/ 1724484 w 1724484"/>
              <a:gd name="connsiteY0" fmla="*/ 0 h 2301875"/>
              <a:gd name="connsiteX1" fmla="*/ 105234 w 1724484"/>
              <a:gd name="connsiteY1" fmla="*/ 777875 h 2301875"/>
              <a:gd name="connsiteX2" fmla="*/ 152859 w 1724484"/>
              <a:gd name="connsiteY2" fmla="*/ 2301875 h 23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484" h="2301875">
                <a:moveTo>
                  <a:pt x="1724484" y="0"/>
                </a:moveTo>
                <a:cubicBezTo>
                  <a:pt x="1045827" y="197114"/>
                  <a:pt x="367171" y="394229"/>
                  <a:pt x="105234" y="777875"/>
                </a:cubicBezTo>
                <a:cubicBezTo>
                  <a:pt x="-156704" y="1161521"/>
                  <a:pt x="152859" y="2301875"/>
                  <a:pt x="152859" y="2301875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07792" y="4170040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415704" y="4098032"/>
            <a:ext cx="2016224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27672" y="4602088"/>
            <a:ext cx="2160240" cy="1015663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Store in the Repo </a:t>
            </a:r>
          </a:p>
          <a:p>
            <a:pPr algn="ctr"/>
            <a:r>
              <a:rPr lang="en-US" sz="2000" b="1" dirty="0" smtClean="0"/>
              <a:t>or</a:t>
            </a:r>
          </a:p>
          <a:p>
            <a:pPr algn="ctr"/>
            <a:r>
              <a:rPr lang="en-US" sz="2000" b="1" dirty="0" smtClean="0"/>
              <a:t>Return it to user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71488" y="2801888"/>
            <a:ext cx="9145016" cy="4616649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Client output:</a:t>
            </a:r>
          </a:p>
          <a:p>
            <a:r>
              <a:rPr lang="it-IT" sz="1800" dirty="0" smtClean="0"/>
              <a:t>Image </a:t>
            </a:r>
            <a:r>
              <a:rPr lang="it-IT" sz="1800" dirty="0"/>
              <a:t>generator client..</a:t>
            </a:r>
            <a:r>
              <a:rPr lang="it-IT" sz="1800" dirty="0" smtClean="0"/>
              <a:t>.</a:t>
            </a:r>
          </a:p>
          <a:p>
            <a:r>
              <a:rPr lang="en-US" sz="1800" dirty="0"/>
              <a:t>Please insert the password for the user </a:t>
            </a:r>
            <a:r>
              <a:rPr lang="en-US" sz="1800" dirty="0" err="1"/>
              <a:t>jdiaz</a:t>
            </a:r>
            <a:endParaRPr lang="en-US" sz="1800" dirty="0"/>
          </a:p>
          <a:p>
            <a:r>
              <a:rPr lang="nl-NL" sz="1800" dirty="0"/>
              <a:t>Password: </a:t>
            </a:r>
            <a:endParaRPr lang="it-IT" sz="1800" dirty="0"/>
          </a:p>
          <a:p>
            <a:r>
              <a:rPr lang="en-US" sz="1800" dirty="0"/>
              <a:t>Selected Architecture: x86_64</a:t>
            </a:r>
          </a:p>
          <a:p>
            <a:r>
              <a:rPr lang="pl-PL" sz="1800" dirty="0" err="1"/>
              <a:t>Connecting</a:t>
            </a:r>
            <a:r>
              <a:rPr lang="pl-PL" sz="1800" dirty="0"/>
              <a:t> </a:t>
            </a:r>
            <a:r>
              <a:rPr lang="pl-PL" sz="1800" dirty="0" err="1"/>
              <a:t>server</a:t>
            </a:r>
            <a:r>
              <a:rPr lang="pl-PL" sz="1800" dirty="0"/>
              <a:t>: </a:t>
            </a:r>
            <a:r>
              <a:rPr lang="pl-PL" sz="1800" dirty="0" smtClean="0"/>
              <a:t>i120:</a:t>
            </a:r>
            <a:r>
              <a:rPr lang="pl-PL" sz="1800" dirty="0"/>
              <a:t>56791</a:t>
            </a:r>
          </a:p>
          <a:p>
            <a:r>
              <a:rPr lang="en-US" sz="1800" dirty="0"/>
              <a:t>Your image request is in the queue to be </a:t>
            </a:r>
            <a:r>
              <a:rPr lang="en-US" sz="1800" dirty="0" smtClean="0"/>
              <a:t>processed</a:t>
            </a:r>
          </a:p>
          <a:p>
            <a:r>
              <a:rPr lang="en-US" sz="1800" i="1" dirty="0" smtClean="0"/>
              <a:t>    -</a:t>
            </a:r>
            <a:r>
              <a:rPr lang="en-US" sz="1800" i="1" dirty="0"/>
              <a:t>-----wait </a:t>
            </a:r>
            <a:r>
              <a:rPr lang="en-US" sz="1800" i="1" dirty="0" smtClean="0"/>
              <a:t>here if too many request are being processed-</a:t>
            </a:r>
            <a:r>
              <a:rPr lang="en-US" sz="1800" i="1" dirty="0"/>
              <a:t>----</a:t>
            </a:r>
            <a:r>
              <a:rPr lang="en-US" sz="1800" i="1" dirty="0" smtClean="0"/>
              <a:t>-</a:t>
            </a:r>
            <a:endParaRPr lang="en-US" sz="1800" dirty="0"/>
          </a:p>
          <a:p>
            <a:r>
              <a:rPr lang="en-US" sz="1800" dirty="0"/>
              <a:t>Your image request is being processed</a:t>
            </a:r>
          </a:p>
          <a:p>
            <a:r>
              <a:rPr lang="en-US" sz="1800" dirty="0"/>
              <a:t>Generating the </a:t>
            </a:r>
            <a:r>
              <a:rPr lang="en-US" sz="1800" dirty="0" smtClean="0"/>
              <a:t>image</a:t>
            </a:r>
          </a:p>
          <a:p>
            <a:r>
              <a:rPr lang="en-US" sz="1800" dirty="0"/>
              <a:t> </a:t>
            </a:r>
            <a:r>
              <a:rPr lang="en-US" sz="1800" dirty="0" smtClean="0"/>
              <a:t>   </a:t>
            </a:r>
            <a:r>
              <a:rPr lang="en-US" sz="1800" i="1" dirty="0" smtClean="0"/>
              <a:t>------wait here until finished------</a:t>
            </a:r>
            <a:endParaRPr lang="en-US" sz="1800" i="1" dirty="0"/>
          </a:p>
          <a:p>
            <a:r>
              <a:rPr lang="en-US" sz="1800" dirty="0"/>
              <a:t>Your image has be uploaded in the repository with ID=915678426632408832461797</a:t>
            </a:r>
          </a:p>
          <a:p>
            <a:endParaRPr lang="en-US" sz="1800" dirty="0"/>
          </a:p>
          <a:p>
            <a:r>
              <a:rPr lang="en-US" sz="1800" dirty="0"/>
              <a:t> The image and the manifest generated are packaged in a </a:t>
            </a:r>
            <a:r>
              <a:rPr lang="en-US" sz="1800" dirty="0" err="1"/>
              <a:t>tgz</a:t>
            </a:r>
            <a:r>
              <a:rPr lang="en-US" sz="1800" dirty="0"/>
              <a:t> file.</a:t>
            </a:r>
          </a:p>
          <a:p>
            <a:r>
              <a:rPr lang="en-US" sz="1800" dirty="0"/>
              <a:t> Please be aware that this FutureGrid image does not have kernel and </a:t>
            </a:r>
            <a:r>
              <a:rPr lang="en-US" sz="1800" dirty="0" err="1"/>
              <a:t>fstab</a:t>
            </a:r>
            <a:r>
              <a:rPr lang="en-US" sz="1800" dirty="0"/>
              <a:t>. Thus, it is not built for any deployment type. To deploy the new image, use the </a:t>
            </a:r>
            <a:r>
              <a:rPr lang="en-US" sz="1800" dirty="0" err="1"/>
              <a:t>IMDeploy</a:t>
            </a:r>
            <a:r>
              <a:rPr lang="en-US" sz="1800" dirty="0"/>
              <a:t> command.</a:t>
            </a:r>
          </a:p>
        </p:txBody>
      </p:sp>
    </p:spTree>
    <p:extLst>
      <p:ext uri="{BB962C8B-B14F-4D97-AF65-F5344CB8AC3E}">
        <p14:creationId xmlns:p14="http://schemas.microsoft.com/office/powerpoint/2010/main" val="304794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" grpId="0" animBg="1"/>
      <p:bldP spid="16" grpId="0" animBg="1"/>
      <p:bldP spid="17" grpId="0"/>
      <p:bldP spid="35" grpId="0"/>
      <p:bldP spid="10" grpId="0" animBg="1"/>
      <p:bldP spid="19" grpId="0" animBg="1"/>
      <p:bldP spid="2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Image Deployment</a:t>
            </a:r>
          </a:p>
        </p:txBody>
      </p:sp>
      <p:sp>
        <p:nvSpPr>
          <p:cNvPr id="22531" name="Content Placeholder 1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1562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Customizes (network IP, DNS, file system table, kernel modules, etc) and deploys images for specific infrastructures </a:t>
            </a:r>
          </a:p>
          <a:p>
            <a:pPr eaLnBrk="1" hangingPunct="1"/>
            <a:r>
              <a:rPr lang="en-US">
                <a:latin typeface="Arial" charset="0"/>
                <a:cs typeface="Arial" charset="0"/>
              </a:rPr>
              <a:t>Two main infrastructures types</a:t>
            </a:r>
          </a:p>
          <a:p>
            <a:pPr lvl="1" eaLnBrk="1" hangingPunct="1"/>
            <a:r>
              <a:rPr lang="en-US" sz="2800">
                <a:latin typeface="Arial" charset="0"/>
                <a:cs typeface="Arial" charset="0"/>
              </a:rPr>
              <a:t>HPC deployment: it means that we are going to create network bootable images that can run in bare metal machines</a:t>
            </a:r>
          </a:p>
          <a:p>
            <a:pPr lvl="1" eaLnBrk="1" hangingPunct="1"/>
            <a:r>
              <a:rPr lang="en-US" sz="2800">
                <a:latin typeface="Arial" charset="0"/>
                <a:cs typeface="Arial" charset="0"/>
              </a:rPr>
              <a:t>Cloud deployment: it means that we are going to convert the images in VMs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7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Deploy/Stage an Image for HPC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-deploy –u </a:t>
            </a:r>
            <a:r>
              <a:rPr lang="en-US" dirty="0" err="1" smtClean="0"/>
              <a:t>jdiaz</a:t>
            </a:r>
            <a:r>
              <a:rPr lang="en-US" dirty="0" smtClean="0"/>
              <a:t> –</a:t>
            </a:r>
            <a:r>
              <a:rPr lang="en-US" dirty="0"/>
              <a:t>r 2131235123 –</a:t>
            </a:r>
            <a:r>
              <a:rPr lang="en-US" dirty="0" smtClean="0"/>
              <a:t>x </a:t>
            </a:r>
            <a:r>
              <a:rPr lang="en-US" dirty="0" err="1" smtClean="0"/>
              <a:t>india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hpc_deplo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" y="2585864"/>
            <a:ext cx="10160000" cy="4930007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3423816" y="3737992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071888" y="4026024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83856" y="330594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Deploy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from Repo</a:t>
            </a:r>
            <a:endParaRPr lang="en-US" sz="2000" b="1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6520160" y="3737992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64176" y="4170040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84056" y="366598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Get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from Repo</a:t>
            </a:r>
            <a:endParaRPr lang="en-US" sz="2000" b="1" dirty="0"/>
          </a:p>
        </p:txBody>
      </p:sp>
      <p:sp>
        <p:nvSpPr>
          <p:cNvPr id="36" name="Freeform 35"/>
          <p:cNvSpPr/>
          <p:nvPr/>
        </p:nvSpPr>
        <p:spPr>
          <a:xfrm>
            <a:off x="6622678" y="5197351"/>
            <a:ext cx="1111250" cy="809625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456264" y="517815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en-US" b="1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7096224" y="47461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Customize </a:t>
            </a:r>
            <a:r>
              <a:rPr lang="en-US" sz="2000" b="1" dirty="0" err="1" smtClean="0"/>
              <a:t>img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592168" y="647429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808192" y="625827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12248" y="5754216"/>
            <a:ext cx="284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  <a:r>
              <a:rPr lang="en-US" sz="2000" b="1" dirty="0" smtClean="0"/>
              <a:t>egister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xCAT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cp</a:t>
            </a:r>
            <a:r>
              <a:rPr lang="en-US" sz="2000" b="1" dirty="0" smtClean="0"/>
              <a:t> files/modify tables)</a:t>
            </a:r>
            <a:endParaRPr lang="en-US" sz="20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919760" y="4602088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351808" y="481811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31728" y="5322168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Return info about the </a:t>
            </a:r>
            <a:r>
              <a:rPr lang="en-US" sz="2000" b="1" dirty="0" err="1" smtClean="0"/>
              <a:t>img</a:t>
            </a:r>
            <a:endParaRPr lang="en-US" sz="2000" b="1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479600" y="4530080"/>
            <a:ext cx="432048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9270" y="4674096"/>
            <a:ext cx="1944216" cy="1015663"/>
          </a:xfrm>
          <a:prstGeom prst="rect">
            <a:avLst/>
          </a:prstGeom>
          <a:solidFill>
            <a:srgbClr val="FFFFFF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Register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in Moab and recycle </a:t>
            </a:r>
            <a:r>
              <a:rPr lang="en-US" sz="2000" b="1" dirty="0" err="1" smtClean="0"/>
              <a:t>sched</a:t>
            </a:r>
            <a:endParaRPr lang="en-US" sz="2000" b="1" dirty="0"/>
          </a:p>
        </p:txBody>
      </p:sp>
      <p:sp>
        <p:nvSpPr>
          <p:cNvPr id="45" name="Oval 44"/>
          <p:cNvSpPr/>
          <p:nvPr/>
        </p:nvSpPr>
        <p:spPr>
          <a:xfrm>
            <a:off x="1623616" y="5034136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  <a:endParaRPr lang="en-US" b="1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471488" y="2801888"/>
            <a:ext cx="9145016" cy="446276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Client output:</a:t>
            </a:r>
          </a:p>
          <a:p>
            <a:r>
              <a:rPr lang="en-US" sz="2000" dirty="0"/>
              <a:t>Starting image </a:t>
            </a:r>
            <a:r>
              <a:rPr lang="en-US" sz="2000" dirty="0" err="1"/>
              <a:t>deployer</a:t>
            </a:r>
            <a:r>
              <a:rPr lang="en-US" sz="2000" dirty="0"/>
              <a:t>..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Please insert the password for the user </a:t>
            </a:r>
            <a:r>
              <a:rPr lang="en-US" sz="2000" dirty="0" err="1"/>
              <a:t>jdiaz</a:t>
            </a:r>
            <a:endParaRPr lang="en-US" sz="2000" dirty="0"/>
          </a:p>
          <a:p>
            <a:r>
              <a:rPr lang="nl-NL" sz="2000" dirty="0"/>
              <a:t>Password: </a:t>
            </a:r>
            <a:endParaRPr lang="en-US" sz="2000" dirty="0"/>
          </a:p>
          <a:p>
            <a:r>
              <a:rPr lang="en-US" sz="2000" dirty="0"/>
              <a:t>Connecting to </a:t>
            </a:r>
            <a:r>
              <a:rPr lang="en-US" sz="2000" dirty="0" err="1"/>
              <a:t>xCAT</a:t>
            </a:r>
            <a:r>
              <a:rPr lang="en-US" sz="2000" dirty="0"/>
              <a:t> </a:t>
            </a:r>
            <a:r>
              <a:rPr lang="en-US" sz="2000" dirty="0" smtClean="0"/>
              <a:t>server</a:t>
            </a:r>
          </a:p>
          <a:p>
            <a:r>
              <a:rPr lang="en-US" sz="2000" dirty="0"/>
              <a:t> </a:t>
            </a:r>
            <a:r>
              <a:rPr lang="en-US" sz="2000" i="1" dirty="0"/>
              <a:t>------wait here </a:t>
            </a:r>
            <a:r>
              <a:rPr lang="en-US" sz="2000" i="1" dirty="0" smtClean="0"/>
              <a:t>if an image is being deployed-</a:t>
            </a:r>
            <a:r>
              <a:rPr lang="en-US" sz="2000" i="1" dirty="0"/>
              <a:t>----</a:t>
            </a:r>
            <a:endParaRPr lang="en-US" sz="2000" dirty="0"/>
          </a:p>
          <a:p>
            <a:r>
              <a:rPr lang="en-US" sz="2000" dirty="0"/>
              <a:t>Authentication OK</a:t>
            </a:r>
          </a:p>
          <a:p>
            <a:r>
              <a:rPr lang="en-US" sz="2000" dirty="0"/>
              <a:t>Customizing and deploying image on </a:t>
            </a:r>
            <a:r>
              <a:rPr lang="en-US" sz="2000" dirty="0" err="1" smtClean="0"/>
              <a:t>xCAT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i="1" dirty="0"/>
              <a:t>------wait here until finished-----</a:t>
            </a:r>
            <a:endParaRPr lang="en-US" sz="2000" dirty="0"/>
          </a:p>
          <a:p>
            <a:r>
              <a:rPr lang="en-US" sz="2000" dirty="0"/>
              <a:t>Connecting to Moab </a:t>
            </a:r>
            <a:r>
              <a:rPr lang="en-US" sz="2000" dirty="0" smtClean="0"/>
              <a:t>server</a:t>
            </a:r>
            <a:endParaRPr lang="en-US" sz="2000" dirty="0"/>
          </a:p>
          <a:p>
            <a:r>
              <a:rPr lang="en-US" sz="2000" dirty="0"/>
              <a:t>Your image has been deployed in </a:t>
            </a:r>
            <a:r>
              <a:rPr lang="en-US" sz="2000" dirty="0" err="1"/>
              <a:t>xCAT</a:t>
            </a:r>
            <a:r>
              <a:rPr lang="en-US" sz="2000" dirty="0"/>
              <a:t> as </a:t>
            </a:r>
            <a:r>
              <a:rPr lang="en-US" sz="2000" dirty="0" smtClean="0"/>
              <a:t>centosjavi960524558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Please </a:t>
            </a:r>
            <a:r>
              <a:rPr lang="en-US" sz="2000" dirty="0"/>
              <a:t>allow a few minutes for </a:t>
            </a:r>
            <a:r>
              <a:rPr lang="en-US" sz="2000" dirty="0" err="1"/>
              <a:t>xCAT</a:t>
            </a:r>
            <a:r>
              <a:rPr lang="en-US" sz="2000" dirty="0"/>
              <a:t> to register the image before attempting to use it.</a:t>
            </a:r>
          </a:p>
          <a:p>
            <a:r>
              <a:rPr lang="en-US" sz="2000" dirty="0"/>
              <a:t>To boot an machine using your image: </a:t>
            </a:r>
            <a:r>
              <a:rPr lang="en-US" sz="2000" dirty="0" err="1"/>
              <a:t>qsub</a:t>
            </a:r>
            <a:r>
              <a:rPr lang="en-US" sz="2000" dirty="0"/>
              <a:t> -l </a:t>
            </a:r>
            <a:r>
              <a:rPr lang="en-US" sz="2000" dirty="0" err="1"/>
              <a:t>os</a:t>
            </a:r>
            <a:r>
              <a:rPr lang="en-US" sz="2000" dirty="0"/>
              <a:t>=&lt;</a:t>
            </a:r>
            <a:r>
              <a:rPr lang="en-US" sz="2000" dirty="0" err="1"/>
              <a:t>imagename</a:t>
            </a:r>
            <a:r>
              <a:rPr lang="en-US" sz="2000" dirty="0"/>
              <a:t>&gt;</a:t>
            </a:r>
          </a:p>
          <a:p>
            <a:r>
              <a:rPr lang="en-US" sz="2000" dirty="0"/>
              <a:t>To check the status of the job you can use </a:t>
            </a:r>
            <a:r>
              <a:rPr lang="en-US" sz="2000" dirty="0" err="1"/>
              <a:t>checkjob</a:t>
            </a:r>
            <a:r>
              <a:rPr lang="en-US" sz="2000" dirty="0"/>
              <a:t> and </a:t>
            </a:r>
            <a:r>
              <a:rPr lang="en-US" sz="2000" dirty="0" err="1"/>
              <a:t>showq</a:t>
            </a:r>
            <a:r>
              <a:rPr lang="en-US" sz="2000" dirty="0"/>
              <a:t> commands</a:t>
            </a: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77804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33" grpId="0" animBg="1"/>
      <p:bldP spid="35" grpId="0"/>
      <p:bldP spid="36" grpId="0" animBg="1"/>
      <p:bldP spid="37" grpId="0" animBg="1"/>
      <p:bldP spid="39" grpId="0"/>
      <p:bldP spid="40" grpId="0" animBg="1"/>
      <p:bldP spid="41" grpId="0"/>
      <p:bldP spid="41" grpId="1"/>
      <p:bldP spid="42" grpId="0" animBg="1"/>
      <p:bldP spid="43" grpId="0"/>
      <p:bldP spid="46" grpId="0" animBg="1"/>
      <p:bldP spid="45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Deploy/Stage an Image stored in the Repository to </a:t>
            </a:r>
            <a:r>
              <a:rPr lang="en-US" dirty="0" err="1" smtClean="0"/>
              <a:t>OpenStack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-deploy –u </a:t>
            </a:r>
            <a:r>
              <a:rPr lang="en-US" dirty="0" err="1" smtClean="0"/>
              <a:t>jdiaz</a:t>
            </a:r>
            <a:r>
              <a:rPr lang="en-US" dirty="0" smtClean="0"/>
              <a:t> –r 2131235123 </a:t>
            </a:r>
            <a:r>
              <a:rPr lang="en-US" dirty="0" smtClean="0"/>
              <a:t>-s –v ~/</a:t>
            </a:r>
            <a:r>
              <a:rPr lang="en-US" dirty="0" err="1" smtClean="0"/>
              <a:t>nov</a:t>
            </a:r>
            <a:r>
              <a:rPr lang="en-US" dirty="0" err="1" smtClean="0"/>
              <a:t>arc</a:t>
            </a:r>
            <a:endParaRPr lang="en-US" dirty="0"/>
          </a:p>
        </p:txBody>
      </p:sp>
      <p:pic>
        <p:nvPicPr>
          <p:cNvPr id="2" name="Picture 1" descr="iaas_deplo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5824"/>
            <a:ext cx="10160000" cy="53941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23816" y="3882008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071888" y="4170040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3856" y="3449960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Deploy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from Repo</a:t>
            </a:r>
            <a:endParaRPr lang="en-US" sz="2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168232" y="3954016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312248" y="4386064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32128" y="388200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Get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from Repo</a:t>
            </a:r>
            <a:endParaRPr lang="en-US" sz="2000" b="1" dirty="0"/>
          </a:p>
        </p:txBody>
      </p:sp>
      <p:sp>
        <p:nvSpPr>
          <p:cNvPr id="15" name="Freeform 14"/>
          <p:cNvSpPr/>
          <p:nvPr/>
        </p:nvSpPr>
        <p:spPr>
          <a:xfrm>
            <a:off x="7270750" y="5413375"/>
            <a:ext cx="1111250" cy="809625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04336" y="5394176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en-US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744296" y="496212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Customize </a:t>
            </a:r>
            <a:r>
              <a:rPr lang="en-US" sz="2000" b="1" dirty="0" err="1" smtClean="0"/>
              <a:t>img</a:t>
            </a:r>
            <a:endParaRPr lang="en-US" sz="2000" b="1" dirty="0"/>
          </a:p>
        </p:txBody>
      </p:sp>
      <p:sp>
        <p:nvSpPr>
          <p:cNvPr id="18" name="Freeform 17"/>
          <p:cNvSpPr/>
          <p:nvPr/>
        </p:nvSpPr>
        <p:spPr>
          <a:xfrm>
            <a:off x="2775744" y="4458073"/>
            <a:ext cx="2145506" cy="1193428"/>
          </a:xfrm>
          <a:custGeom>
            <a:avLst/>
            <a:gdLst>
              <a:gd name="connsiteX0" fmla="*/ 2206625 w 2206625"/>
              <a:gd name="connsiteY0" fmla="*/ 1063625 h 1063625"/>
              <a:gd name="connsiteX1" fmla="*/ 476250 w 2206625"/>
              <a:gd name="connsiteY1" fmla="*/ 682625 h 1063625"/>
              <a:gd name="connsiteX2" fmla="*/ 0 w 2206625"/>
              <a:gd name="connsiteY2" fmla="*/ 0 h 1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6625" h="1063625">
                <a:moveTo>
                  <a:pt x="2206625" y="1063625"/>
                </a:moveTo>
                <a:cubicBezTo>
                  <a:pt x="1525323" y="961760"/>
                  <a:pt x="844021" y="859896"/>
                  <a:pt x="476250" y="682625"/>
                </a:cubicBezTo>
                <a:cubicBezTo>
                  <a:pt x="108479" y="505354"/>
                  <a:pt x="0" y="0"/>
                  <a:pt x="0" y="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79800" y="517815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en-US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3063776" y="553819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Return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to client</a:t>
            </a:r>
            <a:endParaRPr lang="en-US" sz="20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623616" y="4386064"/>
            <a:ext cx="216024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263576" y="517815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340" y="474610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Upload the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to the Cloud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1488" y="2369840"/>
            <a:ext cx="9433048" cy="4893648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Client output:</a:t>
            </a:r>
            <a:endParaRPr lang="en-US" sz="1800" u="sng" dirty="0"/>
          </a:p>
          <a:p>
            <a:r>
              <a:rPr lang="en-US" sz="1800" dirty="0"/>
              <a:t>Starting image </a:t>
            </a:r>
            <a:r>
              <a:rPr lang="en-US" sz="1800" dirty="0" err="1"/>
              <a:t>deployer</a:t>
            </a:r>
            <a:r>
              <a:rPr lang="en-US" sz="1800" dirty="0"/>
              <a:t>..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Please insert the password for the user </a:t>
            </a:r>
            <a:r>
              <a:rPr lang="en-US" sz="1800" dirty="0" err="1"/>
              <a:t>jdiaz</a:t>
            </a:r>
            <a:endParaRPr lang="en-US" sz="1800" dirty="0"/>
          </a:p>
          <a:p>
            <a:r>
              <a:rPr lang="nl-NL" sz="1800" dirty="0"/>
              <a:t>Password: </a:t>
            </a:r>
            <a:endParaRPr lang="en-US" sz="1800" dirty="0"/>
          </a:p>
          <a:p>
            <a:r>
              <a:rPr lang="en-US" sz="1800" dirty="0"/>
              <a:t>Authentication </a:t>
            </a:r>
            <a:r>
              <a:rPr lang="en-US" sz="1800" dirty="0" smtClean="0"/>
              <a:t>OK</a:t>
            </a:r>
          </a:p>
          <a:p>
            <a:r>
              <a:rPr lang="en-US" sz="1800" dirty="0"/>
              <a:t> </a:t>
            </a:r>
            <a:r>
              <a:rPr lang="en-US" sz="1800" i="1" dirty="0"/>
              <a:t>------wait here until finished-----</a:t>
            </a:r>
            <a:endParaRPr lang="en-US" sz="1800" dirty="0"/>
          </a:p>
          <a:p>
            <a:r>
              <a:rPr lang="en-US" sz="1800" dirty="0" smtClean="0"/>
              <a:t>Retrieving </a:t>
            </a:r>
            <a:r>
              <a:rPr lang="en-US" sz="1800" dirty="0"/>
              <a:t>image. You may be asked for </a:t>
            </a:r>
            <a:r>
              <a:rPr lang="en-US" sz="1800" dirty="0" err="1"/>
              <a:t>ssh</a:t>
            </a:r>
            <a:r>
              <a:rPr lang="en-US" sz="1800" dirty="0"/>
              <a:t>/passphrase password</a:t>
            </a:r>
          </a:p>
          <a:p>
            <a:r>
              <a:rPr lang="en-US" sz="1800" dirty="0" smtClean="0"/>
              <a:t>centos5jdiaz2250444196</a:t>
            </a:r>
            <a:r>
              <a:rPr lang="en-US" sz="1800" dirty="0"/>
              <a:t>.img       </a:t>
            </a:r>
            <a:r>
              <a:rPr lang="en-US" sz="1800" dirty="0" smtClean="0"/>
              <a:t> </a:t>
            </a:r>
            <a:r>
              <a:rPr lang="en-US" sz="1800" dirty="0"/>
              <a:t>100% 1496MB  65.0MB/s   00:23    </a:t>
            </a:r>
          </a:p>
          <a:p>
            <a:r>
              <a:rPr lang="en-US" sz="1800" dirty="0" err="1" smtClean="0"/>
              <a:t>euca</a:t>
            </a:r>
            <a:r>
              <a:rPr lang="en-US" sz="1800" dirty="0"/>
              <a:t>-bundle-image </a:t>
            </a:r>
            <a:r>
              <a:rPr lang="en-US" sz="1800" dirty="0" smtClean="0"/>
              <a:t>….</a:t>
            </a:r>
          </a:p>
          <a:p>
            <a:r>
              <a:rPr lang="en-US" sz="1800" dirty="0" err="1" smtClean="0"/>
              <a:t>euca</a:t>
            </a:r>
            <a:r>
              <a:rPr lang="en-US" sz="1800" dirty="0"/>
              <a:t>-upload</a:t>
            </a:r>
            <a:r>
              <a:rPr lang="en-US" sz="1800" dirty="0" smtClean="0"/>
              <a:t>-image …</a:t>
            </a:r>
          </a:p>
          <a:p>
            <a:r>
              <a:rPr lang="en-US" sz="1800" dirty="0" err="1" smtClean="0"/>
              <a:t>euca</a:t>
            </a:r>
            <a:r>
              <a:rPr lang="en-US" sz="1800" dirty="0"/>
              <a:t>-register </a:t>
            </a:r>
            <a:r>
              <a:rPr lang="en-US" sz="1800" dirty="0" smtClean="0"/>
              <a:t>…</a:t>
            </a:r>
          </a:p>
          <a:p>
            <a:r>
              <a:rPr lang="en-US" sz="1800" dirty="0" smtClean="0"/>
              <a:t>IMAGE    </a:t>
            </a:r>
            <a:r>
              <a:rPr lang="en-US" sz="1800" dirty="0"/>
              <a:t>emi-</a:t>
            </a:r>
            <a:r>
              <a:rPr lang="en-US" sz="1800" dirty="0" smtClean="0"/>
              <a:t>437C1239</a:t>
            </a:r>
            <a:endParaRPr lang="en-US" sz="1800" dirty="0"/>
          </a:p>
          <a:p>
            <a:r>
              <a:rPr lang="en-US" sz="1800" dirty="0" smtClean="0"/>
              <a:t>Your </a:t>
            </a:r>
            <a:r>
              <a:rPr lang="en-US" sz="1800" dirty="0"/>
              <a:t>image has been registered on </a:t>
            </a:r>
            <a:r>
              <a:rPr lang="en-US" sz="1800" dirty="0" err="1" smtClean="0"/>
              <a:t>OpenStack</a:t>
            </a:r>
            <a:r>
              <a:rPr lang="en-US" sz="1800" dirty="0" smtClean="0"/>
              <a:t> with </a:t>
            </a:r>
            <a:r>
              <a:rPr lang="en-US" sz="1800" dirty="0"/>
              <a:t>the </a:t>
            </a:r>
            <a:r>
              <a:rPr lang="en-US" sz="1800" dirty="0" smtClean="0"/>
              <a:t>id emi</a:t>
            </a:r>
            <a:r>
              <a:rPr lang="en-US" sz="1800" dirty="0"/>
              <a:t>-</a:t>
            </a:r>
            <a:r>
              <a:rPr lang="en-US" sz="1800" dirty="0" smtClean="0"/>
              <a:t>437C1239</a:t>
            </a:r>
          </a:p>
          <a:p>
            <a:r>
              <a:rPr lang="en-US" sz="1800" dirty="0" smtClean="0"/>
              <a:t>To </a:t>
            </a:r>
            <a:r>
              <a:rPr lang="en-US" sz="1800" dirty="0"/>
              <a:t>launch a VM you can use </a:t>
            </a:r>
            <a:r>
              <a:rPr lang="en-US" sz="1800" dirty="0" err="1"/>
              <a:t>euca</a:t>
            </a:r>
            <a:r>
              <a:rPr lang="en-US" sz="1800" dirty="0"/>
              <a:t>-run-instances -k </a:t>
            </a:r>
            <a:r>
              <a:rPr lang="en-US" sz="1800" dirty="0" err="1"/>
              <a:t>keyfile</a:t>
            </a:r>
            <a:r>
              <a:rPr lang="en-US" sz="1800" dirty="0"/>
              <a:t> -n &lt;#instances&gt; id  </a:t>
            </a:r>
          </a:p>
          <a:p>
            <a:r>
              <a:rPr lang="en-US" sz="1800" dirty="0"/>
              <a:t>Remember to load you Eucalyptus environment before you run the instance (source </a:t>
            </a:r>
            <a:r>
              <a:rPr lang="en-US" sz="1800" dirty="0" err="1"/>
              <a:t>eucarc</a:t>
            </a:r>
            <a:r>
              <a:rPr lang="en-US" sz="1800" dirty="0"/>
              <a:t>) </a:t>
            </a:r>
          </a:p>
          <a:p>
            <a:r>
              <a:rPr lang="en-US" sz="1800" dirty="0" smtClean="0"/>
              <a:t> More information is </a:t>
            </a:r>
            <a:r>
              <a:rPr lang="en-US" sz="1800" dirty="0"/>
              <a:t>provided in More information is provided in https://</a:t>
            </a:r>
            <a:r>
              <a:rPr lang="en-US" sz="1800" dirty="0" err="1"/>
              <a:t>portal.futuregrid.org</a:t>
            </a:r>
            <a:r>
              <a:rPr lang="en-US" sz="1800" dirty="0"/>
              <a:t>/tutorials/</a:t>
            </a:r>
            <a:r>
              <a:rPr lang="en-US" sz="1800" dirty="0" err="1" smtClean="0"/>
              <a:t>oss</a:t>
            </a:r>
            <a:r>
              <a:rPr lang="en-US" sz="1800" dirty="0" smtClean="0"/>
              <a:t> and in https://</a:t>
            </a:r>
            <a:r>
              <a:rPr lang="en-US" sz="1800" dirty="0" err="1" smtClean="0"/>
              <a:t>portal.futuregrid.org</a:t>
            </a:r>
            <a:r>
              <a:rPr lang="en-US" sz="1800" dirty="0" smtClean="0"/>
              <a:t>/tutorials/eucalyptus </a:t>
            </a:r>
          </a:p>
        </p:txBody>
      </p:sp>
    </p:spTree>
    <p:extLst>
      <p:ext uri="{BB962C8B-B14F-4D97-AF65-F5344CB8AC3E}">
        <p14:creationId xmlns:p14="http://schemas.microsoft.com/office/powerpoint/2010/main" val="119473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 animBg="1"/>
      <p:bldP spid="26" grpId="0"/>
      <p:bldP spid="15" grpId="0" animBg="1"/>
      <p:bldP spid="28" grpId="0" animBg="1"/>
      <p:bldP spid="29" grpId="0"/>
      <p:bldP spid="18" grpId="0" animBg="1"/>
      <p:bldP spid="31" grpId="0" animBg="1"/>
      <p:bldP spid="34" grpId="0"/>
      <p:bldP spid="32" grpId="0" animBg="1"/>
      <p:bldP spid="38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Deploy/Stage an Image from the disk to Eucalyptus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456" y="1433736"/>
            <a:ext cx="9649072" cy="5340127"/>
          </a:xfrm>
        </p:spPr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-deploy –u </a:t>
            </a:r>
            <a:r>
              <a:rPr lang="en-US" dirty="0" err="1" smtClean="0"/>
              <a:t>jdiaz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jdiaz2250444196.</a:t>
            </a:r>
            <a:r>
              <a:rPr lang="en-US" dirty="0" smtClean="0"/>
              <a:t>tgz </a:t>
            </a:r>
            <a:r>
              <a:rPr lang="en-US" dirty="0" smtClean="0"/>
              <a:t>–e –v ~/</a:t>
            </a:r>
            <a:r>
              <a:rPr lang="en-US" dirty="0" err="1" smtClean="0"/>
              <a:t>eucarc</a:t>
            </a:r>
            <a:endParaRPr lang="en-US" dirty="0"/>
          </a:p>
        </p:txBody>
      </p:sp>
      <p:pic>
        <p:nvPicPr>
          <p:cNvPr id="2" name="Picture 1" descr="iaas_deplo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1848"/>
            <a:ext cx="10160000" cy="51781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423816" y="3882008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071888" y="4170040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3856" y="3233936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Deploy this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(send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files to server)</a:t>
            </a:r>
            <a:endParaRPr lang="en-US" sz="2000" b="1" dirty="0"/>
          </a:p>
        </p:txBody>
      </p:sp>
      <p:sp>
        <p:nvSpPr>
          <p:cNvPr id="15" name="Freeform 14"/>
          <p:cNvSpPr/>
          <p:nvPr/>
        </p:nvSpPr>
        <p:spPr>
          <a:xfrm>
            <a:off x="7270750" y="5413375"/>
            <a:ext cx="1111250" cy="809625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04336" y="5394176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US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7744296" y="496212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Customize </a:t>
            </a:r>
            <a:r>
              <a:rPr lang="en-US" sz="2000" b="1" dirty="0" err="1" smtClean="0"/>
              <a:t>img</a:t>
            </a:r>
            <a:endParaRPr lang="en-US" sz="2000" b="1" dirty="0"/>
          </a:p>
        </p:txBody>
      </p:sp>
      <p:sp>
        <p:nvSpPr>
          <p:cNvPr id="18" name="Freeform 17"/>
          <p:cNvSpPr/>
          <p:nvPr/>
        </p:nvSpPr>
        <p:spPr>
          <a:xfrm>
            <a:off x="2775744" y="4602087"/>
            <a:ext cx="2145506" cy="1049413"/>
          </a:xfrm>
          <a:custGeom>
            <a:avLst/>
            <a:gdLst>
              <a:gd name="connsiteX0" fmla="*/ 2206625 w 2206625"/>
              <a:gd name="connsiteY0" fmla="*/ 1063625 h 1063625"/>
              <a:gd name="connsiteX1" fmla="*/ 476250 w 2206625"/>
              <a:gd name="connsiteY1" fmla="*/ 682625 h 1063625"/>
              <a:gd name="connsiteX2" fmla="*/ 0 w 2206625"/>
              <a:gd name="connsiteY2" fmla="*/ 0 h 1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6625" h="1063625">
                <a:moveTo>
                  <a:pt x="2206625" y="1063625"/>
                </a:moveTo>
                <a:cubicBezTo>
                  <a:pt x="1525323" y="961760"/>
                  <a:pt x="844021" y="859896"/>
                  <a:pt x="476250" y="682625"/>
                </a:cubicBezTo>
                <a:cubicBezTo>
                  <a:pt x="108479" y="505354"/>
                  <a:pt x="0" y="0"/>
                  <a:pt x="0" y="0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279800" y="517815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en-US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3063776" y="553819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Return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to client</a:t>
            </a:r>
            <a:endParaRPr lang="en-US" sz="20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623616" y="4602088"/>
            <a:ext cx="216024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263576" y="517815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340" y="474610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Upload the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to the Cloud</a:t>
            </a:r>
            <a:endParaRPr lang="en-US" sz="2000" b="1" dirty="0"/>
          </a:p>
        </p:txBody>
      </p:sp>
      <p:sp>
        <p:nvSpPr>
          <p:cNvPr id="22" name="Rectangle 21"/>
          <p:cNvSpPr/>
          <p:nvPr/>
        </p:nvSpPr>
        <p:spPr>
          <a:xfrm>
            <a:off x="7528272" y="2945904"/>
            <a:ext cx="2631728" cy="1224136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1488" y="2256954"/>
            <a:ext cx="9145016" cy="538609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Client output:</a:t>
            </a:r>
            <a:endParaRPr lang="en-US" u="sng" dirty="0"/>
          </a:p>
          <a:p>
            <a:r>
              <a:rPr lang="en-US" sz="2000" dirty="0"/>
              <a:t>Starting image </a:t>
            </a:r>
            <a:r>
              <a:rPr lang="en-US" sz="2000" dirty="0" err="1"/>
              <a:t>deployer</a:t>
            </a:r>
            <a:r>
              <a:rPr lang="en-US" sz="2000" dirty="0"/>
              <a:t>...</a:t>
            </a:r>
          </a:p>
          <a:p>
            <a:r>
              <a:rPr lang="en-US" sz="2000" dirty="0"/>
              <a:t>Authentication </a:t>
            </a:r>
            <a:r>
              <a:rPr lang="en-US" sz="2000" dirty="0" smtClean="0"/>
              <a:t>OK</a:t>
            </a:r>
          </a:p>
          <a:p>
            <a:r>
              <a:rPr lang="en-US" sz="2000" dirty="0" smtClean="0"/>
              <a:t>Uploading image. You may be asked for </a:t>
            </a:r>
            <a:r>
              <a:rPr lang="en-US" sz="2000" dirty="0" err="1" smtClean="0"/>
              <a:t>ssh</a:t>
            </a:r>
            <a:r>
              <a:rPr lang="en-US" sz="2000" dirty="0" smtClean="0"/>
              <a:t>/passphrase password</a:t>
            </a:r>
          </a:p>
          <a:p>
            <a:r>
              <a:rPr lang="en-US" sz="2000" dirty="0" smtClean="0"/>
              <a:t>jdiaz2250444196.tgz            </a:t>
            </a:r>
            <a:r>
              <a:rPr lang="en-US" sz="2000" dirty="0"/>
              <a:t>100% </a:t>
            </a:r>
            <a:r>
              <a:rPr lang="en-US" sz="2000" dirty="0" smtClean="0"/>
              <a:t>290MB  32.2MB</a:t>
            </a:r>
            <a:r>
              <a:rPr lang="en-US" sz="2000" dirty="0"/>
              <a:t>/s   00</a:t>
            </a:r>
            <a:r>
              <a:rPr lang="en-US" sz="2000" dirty="0" smtClean="0"/>
              <a:t>:08</a:t>
            </a:r>
          </a:p>
          <a:p>
            <a:r>
              <a:rPr lang="en-US" sz="2000" dirty="0"/>
              <a:t> </a:t>
            </a:r>
            <a:r>
              <a:rPr lang="en-US" sz="2000" i="1" dirty="0"/>
              <a:t>------wait here until finished----</a:t>
            </a:r>
            <a:r>
              <a:rPr lang="en-US" sz="2000" i="1" dirty="0" smtClean="0"/>
              <a:t>-</a:t>
            </a:r>
            <a:endParaRPr lang="en-US" sz="2000" dirty="0" smtClean="0"/>
          </a:p>
          <a:p>
            <a:r>
              <a:rPr lang="en-US" sz="2000" dirty="0" smtClean="0"/>
              <a:t>Retrieving </a:t>
            </a:r>
            <a:r>
              <a:rPr lang="en-US" sz="2000" dirty="0"/>
              <a:t>image. You may be asked for </a:t>
            </a:r>
            <a:r>
              <a:rPr lang="en-US" sz="2000" dirty="0" err="1"/>
              <a:t>ssh</a:t>
            </a:r>
            <a:r>
              <a:rPr lang="en-US" sz="2000" dirty="0"/>
              <a:t>/passphrase password</a:t>
            </a:r>
          </a:p>
          <a:p>
            <a:r>
              <a:rPr lang="en-US" sz="2000" dirty="0"/>
              <a:t>centos5jdiaz2250444196.img        100% 1496MB  65.0MB/s   00:23    </a:t>
            </a:r>
          </a:p>
          <a:p>
            <a:r>
              <a:rPr lang="en-US" sz="2000" dirty="0" err="1"/>
              <a:t>euca</a:t>
            </a:r>
            <a:r>
              <a:rPr lang="en-US" sz="2000" dirty="0"/>
              <a:t>-bundle-image ….</a:t>
            </a:r>
          </a:p>
          <a:p>
            <a:r>
              <a:rPr lang="en-US" sz="2000" dirty="0" err="1"/>
              <a:t>euca</a:t>
            </a:r>
            <a:r>
              <a:rPr lang="en-US" sz="2000" dirty="0"/>
              <a:t>-upload-image …</a:t>
            </a:r>
          </a:p>
          <a:p>
            <a:r>
              <a:rPr lang="en-US" sz="2000" dirty="0" err="1"/>
              <a:t>euca</a:t>
            </a:r>
            <a:r>
              <a:rPr lang="en-US" sz="2000" dirty="0"/>
              <a:t>-register …</a:t>
            </a:r>
          </a:p>
          <a:p>
            <a:r>
              <a:rPr lang="en-US" sz="2000" dirty="0"/>
              <a:t>IMAGE    emi-</a:t>
            </a:r>
            <a:r>
              <a:rPr lang="en-US" sz="2000" dirty="0" smtClean="0"/>
              <a:t>437C1239</a:t>
            </a:r>
            <a:endParaRPr lang="en-US" sz="2000" dirty="0"/>
          </a:p>
          <a:p>
            <a:r>
              <a:rPr lang="en-US" sz="2000" dirty="0"/>
              <a:t>Your image has been registered on Eucalyptus with the id emi-437C1239</a:t>
            </a:r>
          </a:p>
          <a:p>
            <a:r>
              <a:rPr lang="en-US" sz="2000" dirty="0" smtClean="0"/>
              <a:t>To </a:t>
            </a:r>
            <a:r>
              <a:rPr lang="en-US" sz="2000" dirty="0"/>
              <a:t>launch a VM you can use </a:t>
            </a:r>
            <a:r>
              <a:rPr lang="en-US" sz="2000" dirty="0" err="1"/>
              <a:t>euca</a:t>
            </a:r>
            <a:r>
              <a:rPr lang="en-US" sz="2000" dirty="0"/>
              <a:t>-run-instances -k </a:t>
            </a:r>
            <a:r>
              <a:rPr lang="en-US" sz="2000" dirty="0" err="1"/>
              <a:t>keyfile</a:t>
            </a:r>
            <a:r>
              <a:rPr lang="en-US" sz="2000" dirty="0"/>
              <a:t> -n &lt;#instances&gt; id  </a:t>
            </a:r>
          </a:p>
          <a:p>
            <a:r>
              <a:rPr lang="en-US" sz="2000" dirty="0"/>
              <a:t>Remember to load you Eucalyptus environment before you run the instance (source </a:t>
            </a:r>
            <a:r>
              <a:rPr lang="en-US" sz="2000" dirty="0" err="1"/>
              <a:t>eucarc</a:t>
            </a:r>
            <a:r>
              <a:rPr lang="en-US" sz="2000" dirty="0"/>
              <a:t>) </a:t>
            </a:r>
          </a:p>
          <a:p>
            <a:r>
              <a:rPr lang="en-US" sz="2000" dirty="0"/>
              <a:t> More information is provided in https://</a:t>
            </a:r>
            <a:r>
              <a:rPr lang="en-US" sz="2000" dirty="0" err="1"/>
              <a:t>portal.futuregrid.org</a:t>
            </a:r>
            <a:r>
              <a:rPr lang="en-US" sz="2000" dirty="0"/>
              <a:t>/tutorials/eucalyptus </a:t>
            </a:r>
          </a:p>
        </p:txBody>
      </p:sp>
    </p:spTree>
    <p:extLst>
      <p:ext uri="{BB962C8B-B14F-4D97-AF65-F5344CB8AC3E}">
        <p14:creationId xmlns:p14="http://schemas.microsoft.com/office/powerpoint/2010/main" val="404607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15" grpId="0" animBg="1"/>
      <p:bldP spid="28" grpId="0" animBg="1"/>
      <p:bldP spid="29" grpId="0"/>
      <p:bldP spid="18" grpId="0" animBg="1"/>
      <p:bldP spid="31" grpId="0" animBg="1"/>
      <p:bldP spid="34" grpId="0"/>
      <p:bldP spid="32" grpId="0" animBg="1"/>
      <p:bldP spid="38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496" y="162148"/>
            <a:ext cx="9073008" cy="1271588"/>
          </a:xfrm>
        </p:spPr>
        <p:txBody>
          <a:bodyPr/>
          <a:lstStyle/>
          <a:p>
            <a:r>
              <a:rPr lang="en-US" dirty="0" smtClean="0"/>
              <a:t>List Images Deployed on </a:t>
            </a:r>
            <a:r>
              <a:rPr lang="en-US" dirty="0" err="1" smtClean="0"/>
              <a:t>xCAT</a:t>
            </a:r>
            <a:r>
              <a:rPr lang="en-US" dirty="0" smtClean="0"/>
              <a:t>/Moab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-deploy –u </a:t>
            </a:r>
            <a:r>
              <a:rPr lang="en-US" dirty="0" err="1" smtClean="0"/>
              <a:t>jdiaz</a:t>
            </a:r>
            <a:r>
              <a:rPr lang="en-US" dirty="0" smtClean="0"/>
              <a:t> -l </a:t>
            </a:r>
            <a:r>
              <a:rPr lang="en-US" dirty="0"/>
              <a:t>–x </a:t>
            </a:r>
            <a:r>
              <a:rPr lang="en-US" dirty="0" err="1"/>
              <a:t>india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pic>
        <p:nvPicPr>
          <p:cNvPr id="5" name="Picture 4" descr="hpc_deplo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" y="2585864"/>
            <a:ext cx="10160000" cy="49300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52208" y="2729880"/>
            <a:ext cx="3024336" cy="1440160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27872" y="4962128"/>
            <a:ext cx="3024336" cy="1656184"/>
          </a:xfrm>
          <a:prstGeom prst="rect">
            <a:avLst/>
          </a:prstGeom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51000" y="4635500"/>
            <a:ext cx="381000" cy="1270000"/>
          </a:xfrm>
          <a:custGeom>
            <a:avLst/>
            <a:gdLst>
              <a:gd name="connsiteX0" fmla="*/ 381000 w 381000"/>
              <a:gd name="connsiteY0" fmla="*/ 0 h 1270000"/>
              <a:gd name="connsiteX1" fmla="*/ 0 w 381000"/>
              <a:gd name="connsiteY1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0" h="1270000">
                <a:moveTo>
                  <a:pt x="381000" y="0"/>
                </a:moveTo>
                <a:lnTo>
                  <a:pt x="0" y="1270000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423816" y="2945905"/>
            <a:ext cx="1111250" cy="576064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783856" y="236984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List deployed Images</a:t>
            </a:r>
            <a:endParaRPr lang="en-US" sz="2000" b="1" dirty="0"/>
          </a:p>
        </p:txBody>
      </p:sp>
      <p:sp>
        <p:nvSpPr>
          <p:cNvPr id="17" name="Freeform 16"/>
          <p:cNvSpPr/>
          <p:nvPr/>
        </p:nvSpPr>
        <p:spPr>
          <a:xfrm>
            <a:off x="3495824" y="3810001"/>
            <a:ext cx="1111250" cy="576064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83856" y="3233936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999880" y="4026024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en-US" b="1" dirty="0" smtClean="0"/>
          </a:p>
        </p:txBody>
      </p:sp>
      <p:sp>
        <p:nvSpPr>
          <p:cNvPr id="18" name="Freeform 17"/>
          <p:cNvSpPr/>
          <p:nvPr/>
        </p:nvSpPr>
        <p:spPr>
          <a:xfrm>
            <a:off x="3206750" y="4667250"/>
            <a:ext cx="4254500" cy="2079691"/>
          </a:xfrm>
          <a:custGeom>
            <a:avLst/>
            <a:gdLst>
              <a:gd name="connsiteX0" fmla="*/ 0 w 4254500"/>
              <a:gd name="connsiteY0" fmla="*/ 0 h 2079691"/>
              <a:gd name="connsiteX1" fmla="*/ 2524125 w 4254500"/>
              <a:gd name="connsiteY1" fmla="*/ 1746250 h 2079691"/>
              <a:gd name="connsiteX2" fmla="*/ 4254500 w 4254500"/>
              <a:gd name="connsiteY2" fmla="*/ 2079625 h 207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4500" h="2079691">
                <a:moveTo>
                  <a:pt x="0" y="0"/>
                </a:moveTo>
                <a:cubicBezTo>
                  <a:pt x="907521" y="699823"/>
                  <a:pt x="1815042" y="1399646"/>
                  <a:pt x="2524125" y="1746250"/>
                </a:cubicBezTo>
                <a:cubicBezTo>
                  <a:pt x="3233208" y="2092854"/>
                  <a:pt x="4254500" y="2079625"/>
                  <a:pt x="4254500" y="207962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27872" y="5034136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US" b="1" dirty="0" smtClean="0"/>
          </a:p>
        </p:txBody>
      </p:sp>
      <p:sp>
        <p:nvSpPr>
          <p:cNvPr id="20" name="Oval 19"/>
          <p:cNvSpPr/>
          <p:nvPr/>
        </p:nvSpPr>
        <p:spPr>
          <a:xfrm>
            <a:off x="1695624" y="5034136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en-US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647952" y="3593976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Return Images both know about</a:t>
            </a:r>
            <a:endParaRPr lang="en-US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503936" y="481811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Tell me what images you know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4674096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Tell me what images you know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488" y="2441848"/>
            <a:ext cx="9145016" cy="446276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Client output</a:t>
            </a:r>
            <a:r>
              <a:rPr lang="en-US" b="1" dirty="0" smtClean="0"/>
              <a:t>:</a:t>
            </a:r>
          </a:p>
          <a:p>
            <a:r>
              <a:rPr lang="en-US" sz="2000" dirty="0"/>
              <a:t>Starting image </a:t>
            </a:r>
            <a:r>
              <a:rPr lang="en-US" sz="2000" dirty="0" err="1"/>
              <a:t>deployer</a:t>
            </a:r>
            <a:r>
              <a:rPr lang="en-US" sz="2000" dirty="0"/>
              <a:t>...</a:t>
            </a:r>
          </a:p>
          <a:p>
            <a:r>
              <a:rPr lang="en-US" sz="2000" dirty="0"/>
              <a:t>Please insert the password for the user </a:t>
            </a:r>
            <a:r>
              <a:rPr lang="en-US" sz="2000" dirty="0" err="1"/>
              <a:t>jdiaz</a:t>
            </a:r>
            <a:endParaRPr lang="en-US" sz="2000" dirty="0"/>
          </a:p>
          <a:p>
            <a:r>
              <a:rPr lang="nl-NL" sz="2000" dirty="0"/>
              <a:t>Password: </a:t>
            </a:r>
          </a:p>
          <a:p>
            <a:r>
              <a:rPr lang="en-US" sz="2000" dirty="0"/>
              <a:t>Connecting to </a:t>
            </a:r>
            <a:r>
              <a:rPr lang="en-US" sz="2000" dirty="0" err="1"/>
              <a:t>xCAT</a:t>
            </a:r>
            <a:r>
              <a:rPr lang="en-US" sz="2000" dirty="0"/>
              <a:t> server</a:t>
            </a:r>
          </a:p>
          <a:p>
            <a:r>
              <a:rPr lang="en-US" sz="2000" dirty="0"/>
              <a:t>Authentication OK</a:t>
            </a:r>
          </a:p>
          <a:p>
            <a:r>
              <a:rPr lang="en-US" sz="2000" dirty="0"/>
              <a:t>Connecting to Moab server</a:t>
            </a:r>
          </a:p>
          <a:p>
            <a:r>
              <a:rPr lang="en-US" sz="2000" dirty="0"/>
              <a:t>The list of available images on </a:t>
            </a:r>
            <a:r>
              <a:rPr lang="en-US" sz="2000" dirty="0" err="1"/>
              <a:t>xCAT</a:t>
            </a:r>
            <a:r>
              <a:rPr lang="en-US" sz="2000" dirty="0"/>
              <a:t>/Moab is:</a:t>
            </a:r>
          </a:p>
          <a:p>
            <a:r>
              <a:rPr lang="fi-FI" sz="2000" dirty="0"/>
              <a:t>  </a:t>
            </a:r>
            <a:r>
              <a:rPr lang="fi-FI" sz="2000" dirty="0" smtClean="0"/>
              <a:t>centosjdiaz960524558</a:t>
            </a:r>
            <a:endParaRPr lang="fi-FI" sz="2000" dirty="0"/>
          </a:p>
          <a:p>
            <a:r>
              <a:rPr lang="fi-FI" sz="2000" dirty="0"/>
              <a:t>  </a:t>
            </a:r>
            <a:r>
              <a:rPr lang="fi-FI" sz="2000" dirty="0" smtClean="0"/>
              <a:t>centosfuwang1549296807</a:t>
            </a:r>
            <a:endParaRPr lang="fi-FI" sz="2000" dirty="0"/>
          </a:p>
          <a:p>
            <a:r>
              <a:rPr lang="en-US" sz="2000" dirty="0"/>
              <a:t>You can get more details by querying the image repository using </a:t>
            </a:r>
            <a:r>
              <a:rPr lang="en-US" sz="2000" dirty="0" err="1"/>
              <a:t>IRClient.py</a:t>
            </a:r>
            <a:r>
              <a:rPr lang="en-US" sz="2000" dirty="0"/>
              <a:t> -q command and the query string: "* where tag=</a:t>
            </a:r>
            <a:r>
              <a:rPr lang="en-US" sz="2000" dirty="0" err="1"/>
              <a:t>imagename</a:t>
            </a:r>
            <a:r>
              <a:rPr lang="en-US" sz="2000" dirty="0"/>
              <a:t>". </a:t>
            </a:r>
          </a:p>
          <a:p>
            <a:r>
              <a:rPr lang="en-US" sz="2000" dirty="0"/>
              <a:t>NOTE: To query the repository you need to remove the OS from the image name (</a:t>
            </a:r>
            <a:r>
              <a:rPr lang="en-US" sz="2000" dirty="0" err="1"/>
              <a:t>centos,ubuntu,debian,rhel</a:t>
            </a:r>
            <a:r>
              <a:rPr lang="en-US" sz="2000" dirty="0"/>
              <a:t>...). The real name starts with the username.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53548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 animBg="1"/>
      <p:bldP spid="13" grpId="0" animBg="1"/>
      <p:bldP spid="15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384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300" dirty="0">
                <a:solidFill>
                  <a:srgbClr val="000000"/>
                </a:solidFill>
                <a:latin typeface="Arial"/>
                <a:cs typeface="Arial"/>
              </a:rPr>
              <a:t>In </a:t>
            </a:r>
            <a:r>
              <a:rPr lang="en-US" sz="3300" dirty="0" smtClean="0">
                <a:solidFill>
                  <a:srgbClr val="000000"/>
                </a:solidFill>
                <a:latin typeface="Arial"/>
                <a:cs typeface="Arial"/>
              </a:rPr>
              <a:t>FG, </a:t>
            </a:r>
            <a:r>
              <a:rPr lang="en-US" sz="3300" dirty="0">
                <a:solidFill>
                  <a:srgbClr val="000000"/>
                </a:solidFill>
                <a:latin typeface="Arial"/>
                <a:cs typeface="Arial"/>
              </a:rPr>
              <a:t>dynamic provisioning goes beyond the services offered by common scheduling tools that provide such </a:t>
            </a:r>
            <a:r>
              <a:rPr lang="en-US" sz="3300" dirty="0" smtClean="0">
                <a:solidFill>
                  <a:srgbClr val="000000"/>
                </a:solidFill>
                <a:latin typeface="Arial"/>
                <a:cs typeface="Arial"/>
              </a:rPr>
              <a:t>features</a:t>
            </a:r>
            <a:endParaRPr lang="en-US" sz="33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300" dirty="0" smtClean="0">
                <a:solidFill>
                  <a:srgbClr val="000000"/>
                </a:solidFill>
                <a:latin typeface="Arial"/>
                <a:cs typeface="Arial"/>
              </a:rPr>
              <a:t>Rain (Runtime Adaptable </a:t>
            </a:r>
            <a:r>
              <a:rPr lang="en-US" sz="3300" dirty="0" err="1" smtClean="0">
                <a:solidFill>
                  <a:srgbClr val="000000"/>
                </a:solidFill>
                <a:latin typeface="Arial"/>
                <a:cs typeface="Arial"/>
              </a:rPr>
              <a:t>INsertion</a:t>
            </a:r>
            <a:r>
              <a:rPr lang="en-US" sz="3300" dirty="0" smtClean="0">
                <a:solidFill>
                  <a:srgbClr val="000000"/>
                </a:solidFill>
                <a:latin typeface="Arial"/>
                <a:cs typeface="Arial"/>
              </a:rPr>
              <a:t> Configurator)</a:t>
            </a:r>
          </a:p>
          <a:p>
            <a:pPr>
              <a:lnSpc>
                <a:spcPct val="120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3300" dirty="0" smtClean="0">
                <a:solidFill>
                  <a:srgbClr val="000000"/>
                </a:solidFill>
                <a:latin typeface="Arial"/>
                <a:cs typeface="Arial"/>
              </a:rPr>
              <a:t>We want to provide custom HPC environment, Cloud environment, or virtual networks on-demand with little effort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92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an Image and execute a task (</a:t>
            </a:r>
            <a:r>
              <a:rPr lang="en-US" dirty="0" err="1" smtClean="0"/>
              <a:t>baremetal</a:t>
            </a:r>
            <a:r>
              <a:rPr lang="en-US" dirty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-rain –u </a:t>
            </a:r>
            <a:r>
              <a:rPr lang="en-US" dirty="0" err="1" smtClean="0"/>
              <a:t>jdiaz</a:t>
            </a:r>
            <a:r>
              <a:rPr lang="en-US" dirty="0" smtClean="0"/>
              <a:t> –r 123123123 –x </a:t>
            </a:r>
            <a:r>
              <a:rPr lang="en-US" dirty="0" err="1" smtClean="0"/>
              <a:t>india</a:t>
            </a:r>
            <a:r>
              <a:rPr lang="en-US" dirty="0" smtClean="0"/>
              <a:t> –j </a:t>
            </a:r>
            <a:r>
              <a:rPr lang="en-US" dirty="0" err="1" smtClean="0"/>
              <a:t>testjob.sh</a:t>
            </a:r>
            <a:r>
              <a:rPr lang="en-US" dirty="0" smtClean="0"/>
              <a:t> –m 2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0007" y="7410128"/>
            <a:ext cx="321945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pic>
        <p:nvPicPr>
          <p:cNvPr id="5" name="Picture 4" descr="hpc_deplo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5904"/>
            <a:ext cx="10160000" cy="4930007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6448152" y="2513856"/>
            <a:ext cx="1111250" cy="576064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08192" y="2945904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12248" y="2153816"/>
            <a:ext cx="1944216" cy="10156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Run job in my image stored in the repo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411885" y="4098032"/>
            <a:ext cx="1584176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999880" y="4602088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19960" y="4458072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Deploy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from Repo</a:t>
            </a:r>
            <a:endParaRPr lang="en-US" sz="20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508229" y="4242048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652245" y="4530080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28309" y="431405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Get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from Repo</a:t>
            </a:r>
            <a:endParaRPr lang="en-US" sz="2000" b="1" dirty="0"/>
          </a:p>
        </p:txBody>
      </p:sp>
      <p:sp>
        <p:nvSpPr>
          <p:cNvPr id="30" name="Freeform 29"/>
          <p:cNvSpPr/>
          <p:nvPr/>
        </p:nvSpPr>
        <p:spPr>
          <a:xfrm>
            <a:off x="6610747" y="5557391"/>
            <a:ext cx="1111250" cy="809625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44333" y="553819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  <a:endParaRPr lang="en-US" b="1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7084293" y="510614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Customize </a:t>
            </a:r>
            <a:r>
              <a:rPr lang="en-US" sz="2000" b="1" dirty="0" err="1" smtClean="0"/>
              <a:t>img</a:t>
            </a:r>
            <a:endParaRPr lang="en-US" sz="2000" b="1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580237" y="6834336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796261" y="661831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00317" y="6114256"/>
            <a:ext cx="284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</a:t>
            </a:r>
            <a:r>
              <a:rPr lang="en-US" sz="2000" b="1" dirty="0" smtClean="0"/>
              <a:t>egister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xCAT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cp</a:t>
            </a:r>
            <a:r>
              <a:rPr lang="en-US" sz="2000" b="1" dirty="0" smtClean="0"/>
              <a:t> files/modify tables)</a:t>
            </a:r>
            <a:endParaRPr lang="en-US" sz="2000" b="1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907829" y="4962128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339877" y="517815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7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611685" y="4890120"/>
            <a:ext cx="288032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1525" y="5034136"/>
            <a:ext cx="1594346" cy="1323439"/>
          </a:xfrm>
          <a:prstGeom prst="rect">
            <a:avLst/>
          </a:prstGeom>
          <a:solidFill>
            <a:srgbClr val="FFFFFF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Register </a:t>
            </a:r>
            <a:r>
              <a:rPr lang="en-US" sz="2000" b="1" dirty="0" err="1" smtClean="0"/>
              <a:t>img</a:t>
            </a:r>
            <a:r>
              <a:rPr lang="en-US" sz="2000" b="1" dirty="0" smtClean="0"/>
              <a:t> in Moab and recycle </a:t>
            </a:r>
            <a:r>
              <a:rPr lang="en-US" sz="2000" b="1" dirty="0" err="1" smtClean="0"/>
              <a:t>sched</a:t>
            </a:r>
            <a:endParaRPr lang="en-US" sz="2000" b="1" dirty="0"/>
          </a:p>
        </p:txBody>
      </p:sp>
      <p:sp>
        <p:nvSpPr>
          <p:cNvPr id="41" name="Oval 40"/>
          <p:cNvSpPr/>
          <p:nvPr/>
        </p:nvSpPr>
        <p:spPr>
          <a:xfrm>
            <a:off x="1467669" y="5682208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  <a:endParaRPr lang="en-US" b="1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2979837" y="5682208"/>
            <a:ext cx="1296144" cy="1015663"/>
          </a:xfrm>
          <a:prstGeom prst="rect">
            <a:avLst/>
          </a:prstGeom>
          <a:solidFill>
            <a:srgbClr val="FFFFFF">
              <a:alpha val="5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Return info about the </a:t>
            </a:r>
            <a:r>
              <a:rPr lang="en-US" sz="2000" b="1" dirty="0" err="1" smtClean="0"/>
              <a:t>img</a:t>
            </a:r>
            <a:endParaRPr lang="en-US" sz="2000" b="1" dirty="0"/>
          </a:p>
        </p:txBody>
      </p:sp>
      <p:sp>
        <p:nvSpPr>
          <p:cNvPr id="45" name="Freeform 44"/>
          <p:cNvSpPr/>
          <p:nvPr/>
        </p:nvSpPr>
        <p:spPr>
          <a:xfrm flipH="1">
            <a:off x="2919760" y="2585864"/>
            <a:ext cx="1111250" cy="576064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207792" y="2441848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  <a:endParaRPr lang="en-US" b="1" dirty="0" smtClean="0"/>
          </a:p>
        </p:txBody>
      </p:sp>
      <p:pic>
        <p:nvPicPr>
          <p:cNvPr id="51" name="Picture 50" descr="rain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80" y="2297832"/>
            <a:ext cx="2448272" cy="187728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1551608" y="2729880"/>
            <a:ext cx="2736304" cy="10156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q</a:t>
            </a:r>
            <a:r>
              <a:rPr lang="en-US" sz="2000" b="1" dirty="0" err="1" smtClean="0"/>
              <a:t>sub</a:t>
            </a:r>
            <a:r>
              <a:rPr lang="en-US" sz="2000" b="1" dirty="0" smtClean="0"/>
              <a:t>, monitor status, completion status and </a:t>
            </a:r>
            <a:r>
              <a:rPr lang="en-US" sz="2000" b="1" dirty="0" err="1" smtClean="0"/>
              <a:t>indiacate</a:t>
            </a:r>
            <a:r>
              <a:rPr lang="en-US" sz="2000" b="1" dirty="0" smtClean="0"/>
              <a:t> output files</a:t>
            </a:r>
            <a:endParaRPr lang="en-US" sz="2000" b="1" dirty="0"/>
          </a:p>
        </p:txBody>
      </p:sp>
      <p:sp>
        <p:nvSpPr>
          <p:cNvPr id="54" name="Freeform 53"/>
          <p:cNvSpPr/>
          <p:nvPr/>
        </p:nvSpPr>
        <p:spPr>
          <a:xfrm>
            <a:off x="3397250" y="3778250"/>
            <a:ext cx="3411219" cy="701512"/>
          </a:xfrm>
          <a:custGeom>
            <a:avLst/>
            <a:gdLst>
              <a:gd name="connsiteX0" fmla="*/ 2984500 w 3411219"/>
              <a:gd name="connsiteY0" fmla="*/ 0 h 701512"/>
              <a:gd name="connsiteX1" fmla="*/ 3159125 w 3411219"/>
              <a:gd name="connsiteY1" fmla="*/ 698500 h 701512"/>
              <a:gd name="connsiteX2" fmla="*/ 0 w 3411219"/>
              <a:gd name="connsiteY2" fmla="*/ 269875 h 70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11219" h="701512">
                <a:moveTo>
                  <a:pt x="2984500" y="0"/>
                </a:moveTo>
                <a:cubicBezTo>
                  <a:pt x="3320521" y="326760"/>
                  <a:pt x="3656542" y="653521"/>
                  <a:pt x="3159125" y="698500"/>
                </a:cubicBezTo>
                <a:cubicBezTo>
                  <a:pt x="2661708" y="743479"/>
                  <a:pt x="0" y="269875"/>
                  <a:pt x="0" y="269875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448152" y="4098032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US" b="1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6088112" y="3665984"/>
            <a:ext cx="1440160" cy="40011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Deploy </a:t>
            </a:r>
            <a:r>
              <a:rPr lang="en-US" sz="2000" b="1" dirty="0" err="1" smtClean="0"/>
              <a:t>img</a:t>
            </a:r>
            <a:endParaRPr lang="en-US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43496" y="2801888"/>
            <a:ext cx="9145016" cy="4770537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Client output</a:t>
            </a:r>
            <a:r>
              <a:rPr lang="en-US" b="1" dirty="0" smtClean="0"/>
              <a:t>:</a:t>
            </a:r>
          </a:p>
          <a:p>
            <a:r>
              <a:rPr lang="en-US" sz="2000" dirty="0"/>
              <a:t>Starting </a:t>
            </a:r>
            <a:r>
              <a:rPr lang="en-US" sz="2000" dirty="0" smtClean="0"/>
              <a:t>rain.</a:t>
            </a:r>
            <a:r>
              <a:rPr lang="en-US" sz="2000" dirty="0"/>
              <a:t>..</a:t>
            </a:r>
          </a:p>
          <a:p>
            <a:r>
              <a:rPr lang="en-US" sz="2000" dirty="0"/>
              <a:t>Please insert the password for the user </a:t>
            </a:r>
            <a:r>
              <a:rPr lang="en-US" sz="2000" dirty="0" err="1"/>
              <a:t>jdiaz</a:t>
            </a:r>
            <a:endParaRPr lang="en-US" sz="2000" dirty="0"/>
          </a:p>
          <a:p>
            <a:r>
              <a:rPr lang="nl-NL" sz="2000" dirty="0"/>
              <a:t>Password: </a:t>
            </a:r>
            <a:endParaRPr lang="nl-NL" sz="2000" dirty="0" smtClean="0"/>
          </a:p>
          <a:p>
            <a:r>
              <a:rPr lang="nl-NL" sz="2000" dirty="0"/>
              <a:t> </a:t>
            </a:r>
            <a:r>
              <a:rPr lang="nl-NL" sz="2000" dirty="0" smtClean="0"/>
              <a:t> </a:t>
            </a:r>
            <a:r>
              <a:rPr lang="nl-NL" sz="2000" i="1" dirty="0" smtClean="0"/>
              <a:t>----- </a:t>
            </a:r>
            <a:r>
              <a:rPr lang="nl-NL" sz="2000" i="1" dirty="0" err="1" smtClean="0"/>
              <a:t>Deploy</a:t>
            </a:r>
            <a:r>
              <a:rPr lang="nl-NL" sz="2000" i="1" dirty="0" smtClean="0"/>
              <a:t> the image. Same logs as </a:t>
            </a:r>
            <a:r>
              <a:rPr lang="nl-NL" sz="2000" i="1" dirty="0" err="1" smtClean="0"/>
              <a:t>before</a:t>
            </a:r>
            <a:r>
              <a:rPr lang="nl-NL" sz="2000" i="1" dirty="0" smtClean="0"/>
              <a:t> ---</a:t>
            </a:r>
            <a:endParaRPr lang="nl-NL" sz="2000" i="1" dirty="0"/>
          </a:p>
          <a:p>
            <a:r>
              <a:rPr lang="nl-NL" sz="2000" dirty="0"/>
              <a:t>Job </a:t>
            </a:r>
            <a:r>
              <a:rPr lang="nl-NL" sz="2000" dirty="0" err="1"/>
              <a:t>id</a:t>
            </a:r>
            <a:r>
              <a:rPr lang="nl-NL" sz="2000" dirty="0"/>
              <a:t> is: 200941</a:t>
            </a:r>
          </a:p>
          <a:p>
            <a:r>
              <a:rPr lang="en-US" sz="2000" dirty="0"/>
              <a:t>Wait until the job finishes</a:t>
            </a:r>
          </a:p>
          <a:p>
            <a:r>
              <a:rPr lang="is-IS" sz="2000" dirty="0"/>
              <a:t>State: </a:t>
            </a:r>
            <a:r>
              <a:rPr lang="is-IS" sz="2000" dirty="0" smtClean="0"/>
              <a:t>Idle</a:t>
            </a:r>
          </a:p>
          <a:p>
            <a:r>
              <a:rPr lang="is-IS" sz="2000" dirty="0"/>
              <a:t>State: </a:t>
            </a:r>
            <a:r>
              <a:rPr lang="is-IS" sz="2000" dirty="0" smtClean="0"/>
              <a:t>Idle</a:t>
            </a:r>
            <a:endParaRPr lang="is-IS" sz="2000" dirty="0"/>
          </a:p>
          <a:p>
            <a:r>
              <a:rPr lang="is-IS" sz="2000" dirty="0"/>
              <a:t>State: </a:t>
            </a:r>
            <a:r>
              <a:rPr lang="is-IS" sz="2000" dirty="0" smtClean="0"/>
              <a:t>Running</a:t>
            </a:r>
          </a:p>
          <a:p>
            <a:r>
              <a:rPr lang="is-IS" sz="2000" dirty="0" smtClean="0"/>
              <a:t>State</a:t>
            </a:r>
            <a:r>
              <a:rPr lang="is-IS" sz="2000" dirty="0"/>
              <a:t>: Running</a:t>
            </a:r>
          </a:p>
          <a:p>
            <a:r>
              <a:rPr lang="cs-CZ" sz="2000" dirty="0" err="1"/>
              <a:t>State</a:t>
            </a:r>
            <a:r>
              <a:rPr lang="cs-CZ" sz="2000" dirty="0"/>
              <a:t>: </a:t>
            </a:r>
            <a:r>
              <a:rPr lang="cs-CZ" sz="2000" dirty="0" err="1"/>
              <a:t>Completed</a:t>
            </a:r>
            <a:endParaRPr lang="cs-CZ" sz="2000" dirty="0"/>
          </a:p>
          <a:p>
            <a:r>
              <a:rPr lang="fr-FR" sz="2000" dirty="0" err="1"/>
              <a:t>Completion</a:t>
            </a:r>
            <a:r>
              <a:rPr lang="fr-FR" sz="2000" dirty="0"/>
              <a:t> Code: 0  Time: </a:t>
            </a:r>
            <a:r>
              <a:rPr lang="fr-FR" sz="2000" dirty="0" err="1"/>
              <a:t>Fri</a:t>
            </a:r>
            <a:r>
              <a:rPr lang="fr-FR" sz="2000" dirty="0"/>
              <a:t> </a:t>
            </a:r>
            <a:r>
              <a:rPr lang="fr-FR" sz="2000" dirty="0" err="1"/>
              <a:t>Oct</a:t>
            </a:r>
            <a:r>
              <a:rPr lang="fr-FR" sz="2000" dirty="0"/>
              <a:t> 28 15:05:02</a:t>
            </a:r>
          </a:p>
          <a:p>
            <a:r>
              <a:rPr lang="en-US" sz="2000" dirty="0"/>
              <a:t>The Standard output is in the file: </a:t>
            </a:r>
            <a:r>
              <a:rPr lang="en-US" sz="2000" dirty="0" err="1"/>
              <a:t>salida.txt</a:t>
            </a:r>
            <a:endParaRPr lang="en-US" sz="2000" dirty="0"/>
          </a:p>
          <a:p>
            <a:r>
              <a:rPr lang="en-US" sz="2000" dirty="0"/>
              <a:t>The Error output is in the file: jobscript.e200941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360351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  <p:bldP spid="25" grpId="0" animBg="1"/>
      <p:bldP spid="26" grpId="0"/>
      <p:bldP spid="28" grpId="0" animBg="1"/>
      <p:bldP spid="29" grpId="0"/>
      <p:bldP spid="30" grpId="0" animBg="1"/>
      <p:bldP spid="31" grpId="0" animBg="1"/>
      <p:bldP spid="32" grpId="0"/>
      <p:bldP spid="34" grpId="0" animBg="1"/>
      <p:bldP spid="35" grpId="0"/>
      <p:bldP spid="37" grpId="0" animBg="1"/>
      <p:bldP spid="40" grpId="0" animBg="1"/>
      <p:bldP spid="41" grpId="0" animBg="1"/>
      <p:bldP spid="38" grpId="0" animBg="1"/>
      <p:bldP spid="45" grpId="0" animBg="1"/>
      <p:bldP spid="46" grpId="0" animBg="1"/>
      <p:bldP spid="48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Rain: Execute a task in a deployed image </a:t>
            </a:r>
            <a:r>
              <a:rPr lang="en-US" dirty="0"/>
              <a:t>(</a:t>
            </a:r>
            <a:r>
              <a:rPr lang="en-US" dirty="0" err="1"/>
              <a:t>baremetal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-rain –u </a:t>
            </a:r>
            <a:r>
              <a:rPr lang="en-US" dirty="0" err="1" smtClean="0"/>
              <a:t>jdiaz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r>
              <a:rPr lang="en-US" dirty="0" smtClean="0"/>
              <a:t> centosjavi23123 –x </a:t>
            </a:r>
            <a:r>
              <a:rPr lang="en-US" dirty="0" err="1" smtClean="0"/>
              <a:t>india</a:t>
            </a:r>
            <a:r>
              <a:rPr lang="en-US" dirty="0" smtClean="0"/>
              <a:t> –j </a:t>
            </a:r>
            <a:r>
              <a:rPr lang="en-US" dirty="0" err="1" smtClean="0"/>
              <a:t>testjob.sh</a:t>
            </a:r>
            <a:r>
              <a:rPr lang="en-US" dirty="0" smtClean="0"/>
              <a:t> –m 2 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4791968" y="3658434"/>
            <a:ext cx="1111250" cy="576064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52008" y="3946465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72088" y="3370401"/>
            <a:ext cx="1944216" cy="10156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Run job in my image that is deployed</a:t>
            </a:r>
            <a:endParaRPr lang="en-US" sz="2000" b="1" dirty="0"/>
          </a:p>
        </p:txBody>
      </p:sp>
      <p:sp>
        <p:nvSpPr>
          <p:cNvPr id="45" name="Freeform 44"/>
          <p:cNvSpPr/>
          <p:nvPr/>
        </p:nvSpPr>
        <p:spPr>
          <a:xfrm>
            <a:off x="4791968" y="4594537"/>
            <a:ext cx="1111250" cy="576064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080000" y="4450521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US" b="1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6016104" y="4378513"/>
            <a:ext cx="2991768" cy="10156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q</a:t>
            </a:r>
            <a:r>
              <a:rPr lang="en-US" sz="2000" b="1" dirty="0" err="1" smtClean="0"/>
              <a:t>sub</a:t>
            </a:r>
            <a:r>
              <a:rPr lang="en-US" sz="2000" b="1" dirty="0" smtClean="0"/>
              <a:t>, monitor status, completion status and </a:t>
            </a:r>
            <a:r>
              <a:rPr lang="en-US" sz="2000" b="1" dirty="0" err="1" smtClean="0"/>
              <a:t>indiacate</a:t>
            </a:r>
            <a:r>
              <a:rPr lang="en-US" sz="2000" b="1" dirty="0" smtClean="0"/>
              <a:t> output files</a:t>
            </a:r>
            <a:endParaRPr lang="en-US" sz="2000" b="1" dirty="0"/>
          </a:p>
        </p:txBody>
      </p:sp>
      <p:pic>
        <p:nvPicPr>
          <p:cNvPr id="44" name="Picture 43" descr="rain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96" y="3514418"/>
            <a:ext cx="2448272" cy="1877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87125" y="333375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43496" y="2801888"/>
            <a:ext cx="9145016" cy="4462760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Client output</a:t>
            </a:r>
            <a:r>
              <a:rPr lang="en-US" b="1" dirty="0" smtClean="0"/>
              <a:t>:</a:t>
            </a:r>
          </a:p>
          <a:p>
            <a:r>
              <a:rPr lang="en-US" sz="2000" dirty="0"/>
              <a:t>Starting </a:t>
            </a:r>
            <a:r>
              <a:rPr lang="en-US" sz="2000" dirty="0" smtClean="0"/>
              <a:t>rain.</a:t>
            </a:r>
            <a:r>
              <a:rPr lang="en-US" sz="2000" dirty="0"/>
              <a:t>..</a:t>
            </a:r>
          </a:p>
          <a:p>
            <a:r>
              <a:rPr lang="en-US" sz="2000" dirty="0"/>
              <a:t>Please insert the password for the user </a:t>
            </a:r>
            <a:r>
              <a:rPr lang="en-US" sz="2000" dirty="0" err="1"/>
              <a:t>jdiaz</a:t>
            </a:r>
            <a:endParaRPr lang="en-US" sz="2000" dirty="0"/>
          </a:p>
          <a:p>
            <a:r>
              <a:rPr lang="nl-NL" sz="2000" dirty="0"/>
              <a:t>Password: </a:t>
            </a:r>
          </a:p>
          <a:p>
            <a:r>
              <a:rPr lang="nl-NL" sz="2000" dirty="0"/>
              <a:t>Job </a:t>
            </a:r>
            <a:r>
              <a:rPr lang="nl-NL" sz="2000" dirty="0" err="1"/>
              <a:t>id</a:t>
            </a:r>
            <a:r>
              <a:rPr lang="nl-NL" sz="2000" dirty="0"/>
              <a:t> is: 200941</a:t>
            </a:r>
          </a:p>
          <a:p>
            <a:r>
              <a:rPr lang="en-US" sz="2000" dirty="0"/>
              <a:t>Wait until the job finishes</a:t>
            </a:r>
          </a:p>
          <a:p>
            <a:r>
              <a:rPr lang="is-IS" sz="2000" dirty="0"/>
              <a:t>State: </a:t>
            </a:r>
            <a:r>
              <a:rPr lang="is-IS" sz="2000" dirty="0" smtClean="0"/>
              <a:t>Idle</a:t>
            </a:r>
          </a:p>
          <a:p>
            <a:r>
              <a:rPr lang="is-IS" sz="2000" dirty="0"/>
              <a:t>State: </a:t>
            </a:r>
            <a:r>
              <a:rPr lang="is-IS" sz="2000" dirty="0" smtClean="0"/>
              <a:t>Idle</a:t>
            </a:r>
            <a:endParaRPr lang="is-IS" sz="2000" dirty="0"/>
          </a:p>
          <a:p>
            <a:r>
              <a:rPr lang="is-IS" sz="2000" dirty="0"/>
              <a:t>State: </a:t>
            </a:r>
            <a:r>
              <a:rPr lang="is-IS" sz="2000" dirty="0" smtClean="0"/>
              <a:t>Running</a:t>
            </a:r>
          </a:p>
          <a:p>
            <a:r>
              <a:rPr lang="is-IS" sz="2000" dirty="0" smtClean="0"/>
              <a:t>State</a:t>
            </a:r>
            <a:r>
              <a:rPr lang="is-IS" sz="2000" dirty="0"/>
              <a:t>: Running</a:t>
            </a:r>
          </a:p>
          <a:p>
            <a:r>
              <a:rPr lang="cs-CZ" sz="2000" dirty="0" err="1"/>
              <a:t>State</a:t>
            </a:r>
            <a:r>
              <a:rPr lang="cs-CZ" sz="2000" dirty="0"/>
              <a:t>: </a:t>
            </a:r>
            <a:r>
              <a:rPr lang="cs-CZ" sz="2000" dirty="0" err="1"/>
              <a:t>Completed</a:t>
            </a:r>
            <a:endParaRPr lang="cs-CZ" sz="2000" dirty="0"/>
          </a:p>
          <a:p>
            <a:r>
              <a:rPr lang="fr-FR" sz="2000" dirty="0" err="1"/>
              <a:t>Completion</a:t>
            </a:r>
            <a:r>
              <a:rPr lang="fr-FR" sz="2000" dirty="0"/>
              <a:t> Code: 0  Time: </a:t>
            </a:r>
            <a:r>
              <a:rPr lang="fr-FR" sz="2000" dirty="0" err="1"/>
              <a:t>Fri</a:t>
            </a:r>
            <a:r>
              <a:rPr lang="fr-FR" sz="2000" dirty="0"/>
              <a:t> </a:t>
            </a:r>
            <a:r>
              <a:rPr lang="fr-FR" sz="2000" dirty="0" err="1"/>
              <a:t>Oct</a:t>
            </a:r>
            <a:r>
              <a:rPr lang="fr-FR" sz="2000" dirty="0"/>
              <a:t> 28 15:05:02</a:t>
            </a:r>
          </a:p>
          <a:p>
            <a:r>
              <a:rPr lang="en-US" sz="2000" dirty="0"/>
              <a:t>The Standard output is in the file: </a:t>
            </a:r>
            <a:r>
              <a:rPr lang="en-US" sz="2000" dirty="0" err="1"/>
              <a:t>salida.txt</a:t>
            </a:r>
            <a:endParaRPr lang="en-US" sz="2000" dirty="0"/>
          </a:p>
          <a:p>
            <a:r>
              <a:rPr lang="en-US" sz="2000" dirty="0"/>
              <a:t>The Error output is in the file: jobscript.e200941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240132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  <p:bldP spid="45" grpId="0" animBg="1"/>
      <p:bldP spid="46" grpId="0" animBg="1"/>
      <p:bldP spid="48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512" y="1577752"/>
            <a:ext cx="8856984" cy="51961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Introduction (Motivation, </a:t>
            </a:r>
            <a:r>
              <a:rPr lang="en-US" dirty="0" smtClean="0"/>
              <a:t>Terminology, Architecture) </a:t>
            </a:r>
          </a:p>
          <a:p>
            <a:endParaRPr lang="en-US" dirty="0" smtClean="0"/>
          </a:p>
          <a:p>
            <a:r>
              <a:rPr lang="en-US" dirty="0" smtClean="0"/>
              <a:t>Command line interface (CLI) </a:t>
            </a:r>
            <a:r>
              <a:rPr lang="en-US" dirty="0" err="1" smtClean="0"/>
              <a:t>vs</a:t>
            </a:r>
            <a:r>
              <a:rPr lang="en-US" dirty="0" smtClean="0"/>
              <a:t> FG shell</a:t>
            </a:r>
          </a:p>
          <a:p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/>
              <a:t>the use Image </a:t>
            </a:r>
            <a:r>
              <a:rPr lang="en-US" dirty="0" smtClean="0"/>
              <a:t>Repository</a:t>
            </a:r>
          </a:p>
          <a:p>
            <a:endParaRPr lang="en-US" dirty="0" smtClean="0"/>
          </a:p>
          <a:p>
            <a:r>
              <a:rPr lang="en-US" dirty="0" smtClean="0"/>
              <a:t>Show the use Image Generation</a:t>
            </a:r>
          </a:p>
          <a:p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/>
              <a:t>the use Image </a:t>
            </a:r>
            <a:r>
              <a:rPr lang="en-US" dirty="0" smtClean="0"/>
              <a:t>Deployment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Show the use of Rain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8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2271688" y="5610200"/>
            <a:ext cx="4176464" cy="2009800"/>
          </a:xfrm>
          <a:prstGeom prst="cloud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Rain: Execute a task in a deployed image (</a:t>
            </a:r>
            <a:r>
              <a:rPr lang="en-US" dirty="0" err="1" smtClean="0"/>
              <a:t>OpenStack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</a:t>
            </a:r>
            <a:r>
              <a:rPr lang="en-US" dirty="0" err="1" smtClean="0"/>
              <a:t>g</a:t>
            </a:r>
            <a:r>
              <a:rPr lang="en-US" dirty="0" smtClean="0"/>
              <a:t>-rain –u </a:t>
            </a:r>
            <a:r>
              <a:rPr lang="en-US" dirty="0" err="1" smtClean="0"/>
              <a:t>jdiaz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r>
              <a:rPr lang="en-US" dirty="0" smtClean="0"/>
              <a:t> i-00000061 –s –v ~/</a:t>
            </a:r>
            <a:r>
              <a:rPr lang="en-US" dirty="0" err="1" smtClean="0"/>
              <a:t>novarc</a:t>
            </a:r>
            <a:r>
              <a:rPr lang="en-US" dirty="0" smtClean="0"/>
              <a:t> –j </a:t>
            </a:r>
            <a:r>
              <a:rPr lang="en-US" dirty="0" err="1" smtClean="0"/>
              <a:t>testjob.sh</a:t>
            </a:r>
            <a:r>
              <a:rPr lang="en-US" dirty="0" smtClean="0"/>
              <a:t> –m </a:t>
            </a:r>
            <a:r>
              <a:rPr lang="en-US" dirty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4503936" y="3089920"/>
            <a:ext cx="1111250" cy="576064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63976" y="3377951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4056" y="2801887"/>
            <a:ext cx="1944216" cy="10156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Run job in my image that is deployed</a:t>
            </a:r>
            <a:endParaRPr lang="en-US" sz="2000" b="1" dirty="0"/>
          </a:p>
        </p:txBody>
      </p:sp>
      <p:sp>
        <p:nvSpPr>
          <p:cNvPr id="46" name="Oval 45"/>
          <p:cNvSpPr/>
          <p:nvPr/>
        </p:nvSpPr>
        <p:spPr>
          <a:xfrm>
            <a:off x="5512048" y="4242048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</a:t>
            </a:r>
            <a:endParaRPr lang="en-US" b="1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6088112" y="4026024"/>
            <a:ext cx="1440160" cy="40011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Boot VMs</a:t>
            </a:r>
            <a:endParaRPr lang="en-US" sz="2000" b="1" dirty="0"/>
          </a:p>
        </p:txBody>
      </p:sp>
      <p:pic>
        <p:nvPicPr>
          <p:cNvPr id="44" name="Picture 43" descr="rainbo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664" y="2945904"/>
            <a:ext cx="2448272" cy="187728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 rot="16200000" flipH="1">
            <a:off x="3459821" y="4782109"/>
            <a:ext cx="648072" cy="720081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88112" y="4890120"/>
            <a:ext cx="2376264" cy="1008112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Cloud Framework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44814" y="4624710"/>
            <a:ext cx="2623418" cy="193402"/>
          </a:xfrm>
          <a:custGeom>
            <a:avLst/>
            <a:gdLst>
              <a:gd name="connsiteX0" fmla="*/ 0 w 1571625"/>
              <a:gd name="connsiteY0" fmla="*/ 0 h 444500"/>
              <a:gd name="connsiteX1" fmla="*/ 1031875 w 1571625"/>
              <a:gd name="connsiteY1" fmla="*/ 111125 h 444500"/>
              <a:gd name="connsiteX2" fmla="*/ 1571625 w 1571625"/>
              <a:gd name="connsiteY2" fmla="*/ 444500 h 444500"/>
              <a:gd name="connsiteX3" fmla="*/ 1571625 w 1571625"/>
              <a:gd name="connsiteY3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1625" h="444500">
                <a:moveTo>
                  <a:pt x="0" y="0"/>
                </a:moveTo>
                <a:cubicBezTo>
                  <a:pt x="384969" y="18521"/>
                  <a:pt x="769938" y="37042"/>
                  <a:pt x="1031875" y="111125"/>
                </a:cubicBezTo>
                <a:cubicBezTo>
                  <a:pt x="1293812" y="185208"/>
                  <a:pt x="1571625" y="444500"/>
                  <a:pt x="1571625" y="444500"/>
                </a:cubicBezTo>
                <a:lnTo>
                  <a:pt x="1571625" y="444500"/>
                </a:ln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03936" y="5610200"/>
            <a:ext cx="108012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35984" y="6690320"/>
            <a:ext cx="108012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135784" y="5610200"/>
            <a:ext cx="108012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19760" y="6474296"/>
            <a:ext cx="108012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11848" y="5970240"/>
            <a:ext cx="108012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31928" y="6402288"/>
            <a:ext cx="1080120" cy="6480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VM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3567832" y="5106144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43896" y="4746104"/>
            <a:ext cx="1728192" cy="707886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Wait for access to VMs</a:t>
            </a:r>
            <a:endParaRPr lang="en-US" sz="2000" b="1" dirty="0"/>
          </a:p>
        </p:txBody>
      </p:sp>
      <p:sp>
        <p:nvSpPr>
          <p:cNvPr id="34" name="Freeform 33"/>
          <p:cNvSpPr/>
          <p:nvPr/>
        </p:nvSpPr>
        <p:spPr>
          <a:xfrm>
            <a:off x="2492375" y="4841875"/>
            <a:ext cx="555625" cy="762000"/>
          </a:xfrm>
          <a:custGeom>
            <a:avLst/>
            <a:gdLst>
              <a:gd name="connsiteX0" fmla="*/ 0 w 555625"/>
              <a:gd name="connsiteY0" fmla="*/ 0 h 762000"/>
              <a:gd name="connsiteX1" fmla="*/ 206375 w 555625"/>
              <a:gd name="connsiteY1" fmla="*/ 539750 h 762000"/>
              <a:gd name="connsiteX2" fmla="*/ 555625 w 555625"/>
              <a:gd name="connsiteY2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625" h="762000">
                <a:moveTo>
                  <a:pt x="0" y="0"/>
                </a:moveTo>
                <a:cubicBezTo>
                  <a:pt x="56885" y="206375"/>
                  <a:pt x="113771" y="412750"/>
                  <a:pt x="206375" y="539750"/>
                </a:cubicBezTo>
                <a:cubicBezTo>
                  <a:pt x="298979" y="666750"/>
                  <a:pt x="555625" y="762000"/>
                  <a:pt x="555625" y="76200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199680" y="5106144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en-US" b="1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255464" y="4962128"/>
            <a:ext cx="1872208" cy="193899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Configure VMs for user and mount his home directory in /</a:t>
            </a:r>
            <a:r>
              <a:rPr lang="en-US" sz="2000" b="1" dirty="0" err="1" smtClean="0"/>
              <a:t>tmp</a:t>
            </a:r>
            <a:r>
              <a:rPr lang="en-US" sz="2000" b="1" dirty="0" smtClean="0"/>
              <a:t> using </a:t>
            </a:r>
            <a:r>
              <a:rPr lang="en-US" sz="2000" b="1" dirty="0" err="1" smtClean="0"/>
              <a:t>sshfs</a:t>
            </a:r>
            <a:endParaRPr lang="en-US" sz="2000" b="1" dirty="0"/>
          </a:p>
        </p:txBody>
      </p:sp>
      <p:sp>
        <p:nvSpPr>
          <p:cNvPr id="42" name="Freeform 41"/>
          <p:cNvSpPr/>
          <p:nvPr/>
        </p:nvSpPr>
        <p:spPr>
          <a:xfrm flipH="1">
            <a:off x="903536" y="3593976"/>
            <a:ext cx="1111250" cy="720080"/>
          </a:xfrm>
          <a:custGeom>
            <a:avLst/>
            <a:gdLst>
              <a:gd name="connsiteX0" fmla="*/ 0 w 1111250"/>
              <a:gd name="connsiteY0" fmla="*/ 0 h 809625"/>
              <a:gd name="connsiteX1" fmla="*/ 1111250 w 1111250"/>
              <a:gd name="connsiteY1" fmla="*/ 381000 h 809625"/>
              <a:gd name="connsiteX2" fmla="*/ 0 w 1111250"/>
              <a:gd name="connsiteY2" fmla="*/ 809625 h 809625"/>
              <a:gd name="connsiteX3" fmla="*/ 0 w 1111250"/>
              <a:gd name="connsiteY3" fmla="*/ 809625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1250" h="809625">
                <a:moveTo>
                  <a:pt x="0" y="0"/>
                </a:moveTo>
                <a:cubicBezTo>
                  <a:pt x="555625" y="123031"/>
                  <a:pt x="1111250" y="246063"/>
                  <a:pt x="1111250" y="381000"/>
                </a:cubicBezTo>
                <a:cubicBezTo>
                  <a:pt x="1111250" y="515937"/>
                  <a:pt x="0" y="809625"/>
                  <a:pt x="0" y="809625"/>
                </a:cubicBezTo>
                <a:lnTo>
                  <a:pt x="0" y="809625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19560" y="3882008"/>
            <a:ext cx="504056" cy="432048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  <a:endParaRPr lang="en-US" b="1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183456" y="2729880"/>
            <a:ext cx="1872208" cy="1015663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Run job via </a:t>
            </a:r>
            <a:r>
              <a:rPr lang="en-US" sz="2000" b="1" dirty="0" err="1" smtClean="0"/>
              <a:t>ssh</a:t>
            </a:r>
            <a:r>
              <a:rPr lang="en-US" sz="2000" b="1" dirty="0" smtClean="0"/>
              <a:t> and wait until finished</a:t>
            </a:r>
            <a:endParaRPr lang="en-US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43496" y="1649134"/>
            <a:ext cx="9145016" cy="5970866"/>
          </a:xfrm>
          <a:prstGeom prst="rect">
            <a:avLst/>
          </a:prstGeom>
          <a:solidFill>
            <a:schemeClr val="bg1">
              <a:lumMod val="7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/>
              <a:t>Client output</a:t>
            </a:r>
            <a:r>
              <a:rPr lang="en-US" sz="2200" b="1" dirty="0" smtClean="0"/>
              <a:t>:</a:t>
            </a:r>
          </a:p>
          <a:p>
            <a:r>
              <a:rPr lang="en-US" sz="1800" dirty="0"/>
              <a:t>Starting </a:t>
            </a:r>
            <a:r>
              <a:rPr lang="en-US" sz="1800" dirty="0" smtClean="0"/>
              <a:t>rain.</a:t>
            </a:r>
            <a:r>
              <a:rPr lang="en-US" sz="1800" dirty="0"/>
              <a:t>..</a:t>
            </a:r>
          </a:p>
          <a:p>
            <a:r>
              <a:rPr lang="en-US" sz="1800" dirty="0"/>
              <a:t>Please insert the password for the user </a:t>
            </a:r>
            <a:r>
              <a:rPr lang="en-US" sz="1800" dirty="0" err="1"/>
              <a:t>jdiaz</a:t>
            </a:r>
            <a:endParaRPr lang="en-US" sz="1800" dirty="0"/>
          </a:p>
          <a:p>
            <a:r>
              <a:rPr lang="nl-NL" sz="1800" dirty="0"/>
              <a:t>Password: </a:t>
            </a:r>
          </a:p>
          <a:p>
            <a:r>
              <a:rPr lang="en-US" sz="1800" dirty="0"/>
              <a:t>Launching image</a:t>
            </a:r>
          </a:p>
          <a:p>
            <a:r>
              <a:rPr lang="en-US" sz="1800" dirty="0"/>
              <a:t>Waiting for running state in all the VMs</a:t>
            </a:r>
          </a:p>
          <a:p>
            <a:r>
              <a:rPr lang="en-US" sz="1800" i="1" dirty="0" smtClean="0"/>
              <a:t>--- Prints status each </a:t>
            </a:r>
            <a:r>
              <a:rPr lang="en-US" sz="1800" i="1" dirty="0"/>
              <a:t>X</a:t>
            </a:r>
            <a:r>
              <a:rPr lang="en-US" sz="1800" i="1" dirty="0" smtClean="0"/>
              <a:t> seconds--- </a:t>
            </a:r>
          </a:p>
          <a:p>
            <a:r>
              <a:rPr lang="en-US" sz="1800" dirty="0" smtClean="0"/>
              <a:t>Number </a:t>
            </a:r>
            <a:r>
              <a:rPr lang="en-US" sz="1800" dirty="0"/>
              <a:t>of instances booted </a:t>
            </a:r>
            <a:r>
              <a:rPr lang="en-US" sz="1800" dirty="0" smtClean="0"/>
              <a:t>2</a:t>
            </a:r>
            <a:endParaRPr lang="en-US" sz="1800" dirty="0"/>
          </a:p>
          <a:p>
            <a:r>
              <a:rPr lang="en-US" sz="1800" dirty="0"/>
              <a:t>Instance i-000009e9 associated with address 149.165.146.152</a:t>
            </a:r>
          </a:p>
          <a:p>
            <a:r>
              <a:rPr lang="en-US" sz="1800" dirty="0"/>
              <a:t>Instance i-000009ea associated with address 149.165.146.155</a:t>
            </a:r>
          </a:p>
          <a:p>
            <a:r>
              <a:rPr lang="en-US" sz="1800" dirty="0" smtClean="0"/>
              <a:t>Waiting </a:t>
            </a:r>
            <a:r>
              <a:rPr lang="en-US" sz="1800" dirty="0"/>
              <a:t>to have access to Instance i-000009e9 associated with address 149.165.146.152</a:t>
            </a:r>
          </a:p>
          <a:p>
            <a:r>
              <a:rPr lang="en-US" sz="1800" dirty="0"/>
              <a:t>Waiting to have access to Instance i-000009ea associated with address 149.165.146.155</a:t>
            </a:r>
          </a:p>
          <a:p>
            <a:r>
              <a:rPr lang="en-US" sz="1800" dirty="0" smtClean="0"/>
              <a:t>All </a:t>
            </a:r>
            <a:r>
              <a:rPr lang="en-US" sz="1800" dirty="0"/>
              <a:t>VMs are accessible: True</a:t>
            </a:r>
          </a:p>
          <a:p>
            <a:r>
              <a:rPr lang="en-US" sz="1800" dirty="0"/>
              <a:t>Creating temporal </a:t>
            </a:r>
            <a:r>
              <a:rPr lang="en-US" sz="1800" dirty="0" err="1"/>
              <a:t>sshkey</a:t>
            </a:r>
            <a:r>
              <a:rPr lang="en-US" sz="1800" dirty="0"/>
              <a:t> files</a:t>
            </a:r>
          </a:p>
          <a:p>
            <a:r>
              <a:rPr lang="en-US" sz="1800" dirty="0"/>
              <a:t>Copying temporal private and public </a:t>
            </a:r>
            <a:r>
              <a:rPr lang="en-US" sz="1800" dirty="0" err="1"/>
              <a:t>ssh</a:t>
            </a:r>
            <a:r>
              <a:rPr lang="en-US" sz="1800" dirty="0"/>
              <a:t>-key files to VMs</a:t>
            </a:r>
          </a:p>
          <a:p>
            <a:r>
              <a:rPr lang="en-US" sz="1800" dirty="0"/>
              <a:t>Configuring </a:t>
            </a:r>
            <a:r>
              <a:rPr lang="en-US" sz="1800" dirty="0" err="1"/>
              <a:t>ssh</a:t>
            </a:r>
            <a:r>
              <a:rPr lang="en-US" sz="1800" dirty="0"/>
              <a:t> in VM and mounting home </a:t>
            </a:r>
            <a:r>
              <a:rPr lang="en-US" sz="1800" dirty="0" smtClean="0"/>
              <a:t>directory (assumes that </a:t>
            </a:r>
            <a:r>
              <a:rPr lang="en-US" sz="1800" dirty="0" err="1" smtClean="0"/>
              <a:t>sshfs</a:t>
            </a:r>
            <a:r>
              <a:rPr lang="en-US" sz="1800" dirty="0" smtClean="0"/>
              <a:t> and </a:t>
            </a:r>
            <a:r>
              <a:rPr lang="en-US" sz="1800" dirty="0" err="1" smtClean="0"/>
              <a:t>ldap</a:t>
            </a:r>
            <a:r>
              <a:rPr lang="en-US" sz="1800" dirty="0" smtClean="0"/>
              <a:t> is installed)</a:t>
            </a:r>
            <a:endParaRPr lang="en-US" sz="1800" dirty="0"/>
          </a:p>
          <a:p>
            <a:r>
              <a:rPr lang="en-US" sz="1800" dirty="0"/>
              <a:t>Copying temporal private and public </a:t>
            </a:r>
            <a:r>
              <a:rPr lang="en-US" sz="1800" dirty="0" err="1"/>
              <a:t>ssh</a:t>
            </a:r>
            <a:r>
              <a:rPr lang="en-US" sz="1800" dirty="0"/>
              <a:t>-key files to VMs</a:t>
            </a:r>
          </a:p>
          <a:p>
            <a:r>
              <a:rPr lang="en-US" sz="1800" dirty="0"/>
              <a:t>Configuring </a:t>
            </a:r>
            <a:r>
              <a:rPr lang="en-US" sz="1800" dirty="0" err="1"/>
              <a:t>ssh</a:t>
            </a:r>
            <a:r>
              <a:rPr lang="en-US" sz="1800" dirty="0"/>
              <a:t> in VM and mounting home </a:t>
            </a:r>
            <a:r>
              <a:rPr lang="en-US" sz="1800" dirty="0" smtClean="0"/>
              <a:t>directory (assumes that </a:t>
            </a:r>
            <a:r>
              <a:rPr lang="en-US" sz="1800" dirty="0" err="1" smtClean="0"/>
              <a:t>sshfs</a:t>
            </a:r>
            <a:r>
              <a:rPr lang="en-US" sz="1800" dirty="0" smtClean="0"/>
              <a:t> and </a:t>
            </a:r>
            <a:r>
              <a:rPr lang="en-US" sz="1800" dirty="0" err="1" smtClean="0"/>
              <a:t>ldap</a:t>
            </a:r>
            <a:r>
              <a:rPr lang="en-US" sz="1800" dirty="0" smtClean="0"/>
              <a:t> is installed)</a:t>
            </a:r>
            <a:endParaRPr lang="en-US" sz="1800" dirty="0"/>
          </a:p>
          <a:p>
            <a:r>
              <a:rPr lang="is-IS" sz="1800" dirty="0" smtClean="0"/>
              <a:t>Running Job</a:t>
            </a:r>
          </a:p>
          <a:p>
            <a:r>
              <a:rPr lang="en-US" sz="1800" i="1" dirty="0"/>
              <a:t>--- </a:t>
            </a:r>
            <a:r>
              <a:rPr lang="en-US" sz="1800" i="1" dirty="0" smtClean="0"/>
              <a:t>Waits until job is done-</a:t>
            </a:r>
            <a:r>
              <a:rPr lang="en-US" sz="1800" i="1" dirty="0"/>
              <a:t>-- </a:t>
            </a:r>
            <a:endParaRPr lang="is-IS" sz="1800" dirty="0"/>
          </a:p>
          <a:p>
            <a:r>
              <a:rPr lang="en-US" sz="1800" dirty="0"/>
              <a:t>Job Done</a:t>
            </a:r>
          </a:p>
        </p:txBody>
      </p:sp>
    </p:spTree>
    <p:extLst>
      <p:ext uri="{BB962C8B-B14F-4D97-AF65-F5344CB8AC3E}">
        <p14:creationId xmlns:p14="http://schemas.microsoft.com/office/powerpoint/2010/main" val="335708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  <p:bldP spid="46" grpId="0" animBg="1"/>
      <p:bldP spid="48" grpId="0" animBg="1"/>
      <p:bldP spid="13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4" grpId="0" animBg="1"/>
      <p:bldP spid="40" grpId="0" animBg="1"/>
      <p:bldP spid="41" grpId="0" animBg="1"/>
      <p:bldP spid="42" grpId="0" animBg="1"/>
      <p:bldP spid="43" grpId="0" animBg="1"/>
      <p:bldP spid="49" grpId="0" animBg="1"/>
      <p:bldP spid="50" grpId="0" animBg="1"/>
      <p:bldP spid="5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Numbers… (I)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161513"/>
              </p:ext>
            </p:extLst>
          </p:nvPr>
        </p:nvGraphicFramePr>
        <p:xfrm>
          <a:off x="2487712" y="1217712"/>
          <a:ext cx="5040031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Worksheet" r:id="rId3" imgW="6362700" imgH="3454400" progId="Excel.Sheet.12">
                  <p:embed/>
                </p:oleObj>
              </mc:Choice>
              <mc:Fallback>
                <p:oleObj name="Worksheet" r:id="rId3" imgW="6362700" imgH="3454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7712" y="1217712"/>
                        <a:ext cx="5040031" cy="2736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217995"/>
              </p:ext>
            </p:extLst>
          </p:nvPr>
        </p:nvGraphicFramePr>
        <p:xfrm>
          <a:off x="111448" y="3954016"/>
          <a:ext cx="4670980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Worksheet" r:id="rId5" imgW="4483100" imgH="2971800" progId="Excel.Sheet.12">
                  <p:embed/>
                </p:oleObj>
              </mc:Choice>
              <mc:Fallback>
                <p:oleObj name="Worksheet" r:id="rId5" imgW="4483100" imgH="2971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448" y="3954016"/>
                        <a:ext cx="4670980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874503"/>
              </p:ext>
            </p:extLst>
          </p:nvPr>
        </p:nvGraphicFramePr>
        <p:xfrm>
          <a:off x="4787900" y="3994274"/>
          <a:ext cx="537210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7" imgW="5372100" imgH="3619500" progId="Excel.Sheet.12">
                  <p:embed/>
                </p:oleObj>
              </mc:Choice>
              <mc:Fallback>
                <p:oleObj name="Worksheet" r:id="rId7" imgW="5372100" imgH="3619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7900" y="3994274"/>
                        <a:ext cx="5372100" cy="361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3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Numbers… (II)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18287"/>
              </p:ext>
            </p:extLst>
          </p:nvPr>
        </p:nvGraphicFramePr>
        <p:xfrm>
          <a:off x="2127672" y="1217712"/>
          <a:ext cx="5905500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Worksheet" r:id="rId3" imgW="5905500" imgH="3213100" progId="Excel.Sheet.12">
                  <p:embed/>
                </p:oleObj>
              </mc:Choice>
              <mc:Fallback>
                <p:oleObj name="Worksheet" r:id="rId3" imgW="5905500" imgH="32131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672" y="1217712"/>
                        <a:ext cx="5905500" cy="3096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483767"/>
              </p:ext>
            </p:extLst>
          </p:nvPr>
        </p:nvGraphicFramePr>
        <p:xfrm>
          <a:off x="2343696" y="4314056"/>
          <a:ext cx="5583808" cy="3159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Worksheet" r:id="rId5" imgW="5511800" imgH="3365500" progId="Excel.Sheet.12">
                  <p:embed/>
                </p:oleObj>
              </mc:Choice>
              <mc:Fallback>
                <p:oleObj name="Worksheet" r:id="rId5" imgW="5511800" imgH="33655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43696" y="4314056"/>
                        <a:ext cx="5583808" cy="3159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70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 and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Tutorial</a:t>
            </a:r>
            <a:r>
              <a:rPr lang="en-US" dirty="0" smtClean="0"/>
              <a:t>: </a:t>
            </a:r>
            <a:r>
              <a:rPr lang="fr-FR" dirty="0" smtClean="0"/>
              <a:t>https</a:t>
            </a:r>
            <a:r>
              <a:rPr lang="fr-FR" dirty="0"/>
              <a:t>://portal.futuregrid.org/tutorials/</a:t>
            </a:r>
            <a:r>
              <a:rPr lang="fr-FR" dirty="0" smtClean="0"/>
              <a:t>image_management_and_rain </a:t>
            </a:r>
            <a:endParaRPr lang="en-US" dirty="0" smtClean="0"/>
          </a:p>
          <a:p>
            <a:r>
              <a:rPr lang="en-US" sz="3600" dirty="0" smtClean="0"/>
              <a:t>Manuals</a:t>
            </a:r>
          </a:p>
          <a:p>
            <a:pPr lvl="1"/>
            <a:r>
              <a:rPr lang="en-US" b="1" dirty="0" err="1" smtClean="0"/>
              <a:t>fg</a:t>
            </a:r>
            <a:r>
              <a:rPr lang="en-US" b="1" dirty="0" smtClean="0"/>
              <a:t>-</a:t>
            </a:r>
            <a:r>
              <a:rPr lang="en-US" b="1" dirty="0"/>
              <a:t>s</a:t>
            </a:r>
            <a:r>
              <a:rPr lang="en-US" b="1" dirty="0" smtClean="0"/>
              <a:t>hell</a:t>
            </a:r>
            <a:r>
              <a:rPr lang="en-US" dirty="0" smtClean="0"/>
              <a:t>: </a:t>
            </a:r>
            <a:r>
              <a:rPr lang="en-US" dirty="0"/>
              <a:t>https://portal.futuregrid.org/man/fg-</a:t>
            </a:r>
            <a:r>
              <a:rPr lang="en-US" dirty="0" smtClean="0"/>
              <a:t>shell </a:t>
            </a:r>
          </a:p>
          <a:p>
            <a:pPr lvl="1"/>
            <a:r>
              <a:rPr lang="en-US" b="1" dirty="0" err="1" smtClean="0"/>
              <a:t>fg</a:t>
            </a:r>
            <a:r>
              <a:rPr lang="en-US" b="1" dirty="0" smtClean="0"/>
              <a:t>-</a:t>
            </a:r>
            <a:r>
              <a:rPr lang="en-US" b="1" dirty="0"/>
              <a:t>repo: </a:t>
            </a:r>
            <a:r>
              <a:rPr lang="en-US" dirty="0"/>
              <a:t>https://portal.futuregrid.org/man/fg-</a:t>
            </a:r>
            <a:r>
              <a:rPr lang="en-US" dirty="0" smtClean="0"/>
              <a:t>repo </a:t>
            </a:r>
          </a:p>
          <a:p>
            <a:pPr lvl="1"/>
            <a:r>
              <a:rPr lang="en-US" b="1" dirty="0" err="1" smtClean="0"/>
              <a:t>fg</a:t>
            </a:r>
            <a:r>
              <a:rPr lang="en-US" b="1" dirty="0" smtClean="0"/>
              <a:t>-generate</a:t>
            </a:r>
            <a:r>
              <a:rPr lang="en-US" dirty="0"/>
              <a:t>: https://portal.futuregrid.org/man/fg-</a:t>
            </a:r>
            <a:r>
              <a:rPr lang="en-US" dirty="0" smtClean="0"/>
              <a:t>generate </a:t>
            </a:r>
          </a:p>
          <a:p>
            <a:pPr lvl="1"/>
            <a:r>
              <a:rPr lang="en-US" b="1" dirty="0" err="1" smtClean="0"/>
              <a:t>fg</a:t>
            </a:r>
            <a:r>
              <a:rPr lang="en-US" b="1" dirty="0" smtClean="0"/>
              <a:t>-</a:t>
            </a:r>
            <a:r>
              <a:rPr lang="en-US" b="1" dirty="0"/>
              <a:t>deploy</a:t>
            </a:r>
            <a:r>
              <a:rPr lang="en-US" dirty="0"/>
              <a:t>: https://portal.futuregrid.org/man/fg-</a:t>
            </a:r>
            <a:r>
              <a:rPr lang="en-US" dirty="0" smtClean="0"/>
              <a:t>deploy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42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3086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3700" dirty="0">
                <a:solidFill>
                  <a:srgbClr val="000000"/>
                </a:solidFill>
                <a:latin typeface="Arial"/>
                <a:cs typeface="Arial"/>
              </a:rPr>
              <a:t>The goal is to create and maintain platforms in custom FG </a:t>
            </a:r>
            <a:r>
              <a:rPr lang="en-US" sz="3700" dirty="0" smtClean="0">
                <a:solidFill>
                  <a:srgbClr val="000000"/>
                </a:solidFill>
                <a:latin typeface="Arial"/>
                <a:cs typeface="Arial"/>
              </a:rPr>
              <a:t>images that </a:t>
            </a:r>
            <a:r>
              <a:rPr lang="en-US" sz="3700" dirty="0">
                <a:solidFill>
                  <a:srgbClr val="000000"/>
                </a:solidFill>
                <a:latin typeface="Arial"/>
                <a:cs typeface="Arial"/>
              </a:rPr>
              <a:t>can be retrieved, deployed, and provisioned on </a:t>
            </a:r>
            <a:r>
              <a:rPr lang="en-US" sz="3700" dirty="0" smtClean="0">
                <a:solidFill>
                  <a:srgbClr val="000000"/>
                </a:solidFill>
                <a:latin typeface="Arial"/>
                <a:cs typeface="Arial"/>
              </a:rPr>
              <a:t>demand</a:t>
            </a:r>
          </a:p>
          <a:p>
            <a:pPr eaLnBrk="1" hangingPunct="1">
              <a:lnSpc>
                <a:spcPct val="110000"/>
              </a:lnSpc>
              <a:defRPr/>
            </a:pPr>
            <a:r>
              <a:rPr lang="en-US" sz="3700" dirty="0" smtClean="0">
                <a:solidFill>
                  <a:srgbClr val="000000"/>
                </a:solidFill>
                <a:latin typeface="Arial"/>
                <a:cs typeface="Arial"/>
              </a:rPr>
              <a:t>Imagine </a:t>
            </a:r>
            <a:r>
              <a:rPr lang="en-US" sz="3700" dirty="0">
                <a:solidFill>
                  <a:srgbClr val="000000"/>
                </a:solidFill>
                <a:latin typeface="Arial"/>
                <a:cs typeface="Arial"/>
              </a:rPr>
              <a:t>the following scenario for </a:t>
            </a:r>
            <a:r>
              <a:rPr lang="en-US" sz="3700" dirty="0" smtClean="0">
                <a:solidFill>
                  <a:srgbClr val="000000"/>
                </a:solidFill>
                <a:latin typeface="Arial"/>
                <a:cs typeface="Arial"/>
              </a:rPr>
              <a:t>FG:</a:t>
            </a:r>
          </a:p>
          <a:p>
            <a:pPr lvl="1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charset="0"/>
              <a:buChar char="§"/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-generate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–o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centos –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v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5 -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mpich2,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gcc,fftw2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 (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store </a:t>
            </a: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img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in repo with id 1234)</a:t>
            </a:r>
            <a:endParaRPr lang="en-US" dirty="0">
              <a:latin typeface="Arial"/>
              <a:cs typeface="Arial"/>
            </a:endParaRPr>
          </a:p>
          <a:p>
            <a:pPr lvl="1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charset="0"/>
              <a:buChar char="§"/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-deploy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–x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india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–r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1234 (deployed on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india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as centosjdiaz1234)</a:t>
            </a:r>
            <a:endParaRPr lang="en-US" dirty="0">
              <a:latin typeface="Arial"/>
              <a:cs typeface="Arial"/>
            </a:endParaRPr>
          </a:p>
          <a:p>
            <a:pPr lvl="1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charset="0"/>
              <a:buChar char="§"/>
              <a:defRPr/>
            </a:pPr>
            <a:r>
              <a:rPr lang="en-US" dirty="0" err="1">
                <a:solidFill>
                  <a:srgbClr val="000000"/>
                </a:solidFill>
                <a:latin typeface="Arial"/>
                <a:cs typeface="Arial"/>
              </a:rPr>
              <a:t>fg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-rain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–m 9 -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centosjdiaz1234 –j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myscript.sh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5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Terminology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232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b="1" dirty="0" smtClean="0">
                <a:latin typeface="Arial"/>
                <a:cs typeface="Arial"/>
              </a:rPr>
              <a:t>Image Management </a:t>
            </a:r>
            <a:r>
              <a:rPr lang="en-US" dirty="0" smtClean="0">
                <a:latin typeface="Arial"/>
                <a:cs typeface="Arial"/>
              </a:rPr>
              <a:t>provides the low level software (create</a:t>
            </a:r>
            <a:r>
              <a:rPr lang="en-US" dirty="0">
                <a:latin typeface="Arial"/>
                <a:cs typeface="Arial"/>
              </a:rPr>
              <a:t>, customize, store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>
                <a:latin typeface="Arial"/>
                <a:cs typeface="Arial"/>
              </a:rPr>
              <a:t>share and </a:t>
            </a:r>
            <a:r>
              <a:rPr lang="en-US" dirty="0" smtClean="0">
                <a:latin typeface="Arial"/>
                <a:cs typeface="Arial"/>
              </a:rPr>
              <a:t>deploy/stage images) needed to achieve Dynamic Provisioning and Rain</a:t>
            </a:r>
          </a:p>
          <a:p>
            <a:pPr>
              <a:lnSpc>
                <a:spcPct val="120000"/>
              </a:lnSpc>
              <a:defRPr/>
            </a:pPr>
            <a:endParaRPr lang="en-US" sz="1700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latin typeface="Arial"/>
                <a:cs typeface="Arial"/>
              </a:rPr>
              <a:t>Dynamic Provisioning</a:t>
            </a:r>
            <a:r>
              <a:rPr lang="en-US" dirty="0" smtClean="0">
                <a:latin typeface="Arial"/>
                <a:cs typeface="Arial"/>
              </a:rPr>
              <a:t> is in charge of providing machines with the requested OS. The requested OS must have been previously deployed in the infrastructure</a:t>
            </a:r>
          </a:p>
          <a:p>
            <a:pPr>
              <a:lnSpc>
                <a:spcPct val="120000"/>
              </a:lnSpc>
              <a:defRPr/>
            </a:pPr>
            <a:endParaRPr lang="en-US" sz="1900" b="1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  <a:defRPr/>
            </a:pPr>
            <a:r>
              <a:rPr lang="en-US" b="1" dirty="0" smtClean="0">
                <a:latin typeface="Arial"/>
                <a:cs typeface="Arial"/>
              </a:rPr>
              <a:t>RAIN</a:t>
            </a:r>
            <a:r>
              <a:rPr lang="en-US" dirty="0" smtClean="0">
                <a:latin typeface="Arial"/>
                <a:cs typeface="Arial"/>
              </a:rPr>
              <a:t> is our highest level component that uses Dynamic Provisioning and Image Management to provide custom environments that may or may not exits. Therefore, a Rain request may involve the creation, deployment and provision of one or more images in a set of machines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8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cs typeface="Arial" charset="0"/>
              </a:rPr>
              <a:t>Architecture</a:t>
            </a:r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-281"/>
          <a:stretch>
            <a:fillRect/>
          </a:stretch>
        </p:blipFill>
        <p:spPr>
          <a:xfrm>
            <a:off x="2032000" y="1447800"/>
            <a:ext cx="6005513" cy="55165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http://futuregrid.org</a:t>
            </a:r>
          </a:p>
        </p:txBody>
      </p:sp>
    </p:spTree>
    <p:extLst>
      <p:ext uri="{BB962C8B-B14F-4D97-AF65-F5344CB8AC3E}">
        <p14:creationId xmlns:p14="http://schemas.microsoft.com/office/powerpoint/2010/main" val="25584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 </a:t>
            </a:r>
            <a:r>
              <a:rPr lang="en-US" dirty="0" err="1" smtClean="0"/>
              <a:t>vs</a:t>
            </a:r>
            <a:r>
              <a:rPr lang="en-US" dirty="0" smtClean="0"/>
              <a:t> FG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FG shell provides a interface to use the FG tools</a:t>
            </a:r>
          </a:p>
          <a:p>
            <a:r>
              <a:rPr lang="en-US" dirty="0" smtClean="0"/>
              <a:t>Image Management is fully integrated in the Shell</a:t>
            </a:r>
          </a:p>
          <a:p>
            <a:r>
              <a:rPr lang="en-US" dirty="0" smtClean="0"/>
              <a:t>Advantages of the Shells:</a:t>
            </a:r>
          </a:p>
          <a:p>
            <a:pPr lvl="1"/>
            <a:r>
              <a:rPr lang="en-US" dirty="0" smtClean="0"/>
              <a:t>The user password is only asked when the user starts the shell</a:t>
            </a:r>
          </a:p>
          <a:p>
            <a:pPr lvl="1"/>
            <a:r>
              <a:rPr lang="en-US" dirty="0" smtClean="0"/>
              <a:t>Help command shows user list of available commands as well as specific command’s help</a:t>
            </a:r>
          </a:p>
          <a:p>
            <a:pPr lvl="1"/>
            <a:r>
              <a:rPr lang="en-US" dirty="0" smtClean="0"/>
              <a:t>History of executed commands (only FG commands)</a:t>
            </a:r>
          </a:p>
          <a:p>
            <a:pPr lvl="1"/>
            <a:r>
              <a:rPr lang="en-US" dirty="0" smtClean="0"/>
              <a:t>Users can record work session in files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8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Service to query, store, and update images through a unique and common interface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rcRect t="-8860" b="-8860"/>
          <a:stretch>
            <a:fillRect/>
          </a:stretch>
        </p:blipFill>
        <p:spPr bwMode="auto">
          <a:xfrm>
            <a:off x="1407592" y="2657872"/>
            <a:ext cx="6838280" cy="411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558775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Repository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33736"/>
            <a:ext cx="8636000" cy="5340127"/>
          </a:xfrm>
        </p:spPr>
        <p:txBody>
          <a:bodyPr>
            <a:noAutofit/>
          </a:bodyPr>
          <a:lstStyle/>
          <a:p>
            <a:r>
              <a:rPr lang="en-US" sz="2400" dirty="0" smtClean="0"/>
              <a:t>Query the image repository</a:t>
            </a:r>
          </a:p>
          <a:p>
            <a:pPr lvl="1"/>
            <a:r>
              <a:rPr lang="en-US" sz="2000" dirty="0" smtClean="0"/>
              <a:t>CLI: </a:t>
            </a:r>
            <a:r>
              <a:rPr lang="en-US" sz="2000" dirty="0" err="1" smtClean="0"/>
              <a:t>fg</a:t>
            </a:r>
            <a:r>
              <a:rPr lang="en-US" sz="2000" dirty="0" smtClean="0"/>
              <a:t>-repo –u </a:t>
            </a:r>
            <a:r>
              <a:rPr lang="en-US" sz="2000" dirty="0" err="1" smtClean="0"/>
              <a:t>jdiaz</a:t>
            </a:r>
            <a:r>
              <a:rPr lang="en-US" sz="2000" dirty="0" smtClean="0"/>
              <a:t> –q “* where </a:t>
            </a:r>
            <a:r>
              <a:rPr lang="en-US" sz="2000" dirty="0" err="1" smtClean="0"/>
              <a:t>os</a:t>
            </a:r>
            <a:r>
              <a:rPr lang="en-US" sz="2000" dirty="0" smtClean="0"/>
              <a:t>=centos_5”</a:t>
            </a:r>
          </a:p>
          <a:p>
            <a:pPr lvl="1"/>
            <a:r>
              <a:rPr lang="en-US" sz="2000" dirty="0" smtClean="0"/>
              <a:t>Shell: list * where </a:t>
            </a:r>
            <a:r>
              <a:rPr lang="en-US" sz="2000" dirty="0" err="1" smtClean="0"/>
              <a:t>os</a:t>
            </a:r>
            <a:r>
              <a:rPr lang="en-US" sz="2000" dirty="0" smtClean="0"/>
              <a:t>=centos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Upload an Image</a:t>
            </a:r>
          </a:p>
          <a:p>
            <a:pPr lvl="1"/>
            <a:r>
              <a:rPr lang="en-US" sz="2000" dirty="0"/>
              <a:t>CLI: </a:t>
            </a:r>
            <a:r>
              <a:rPr lang="en-US" sz="2000" dirty="0" err="1" smtClean="0"/>
              <a:t>fg</a:t>
            </a:r>
            <a:r>
              <a:rPr lang="en-US" sz="2000" dirty="0" smtClean="0"/>
              <a:t>-repo –</a:t>
            </a:r>
            <a:r>
              <a:rPr lang="en-US" sz="2000" dirty="0"/>
              <a:t>u </a:t>
            </a:r>
            <a:r>
              <a:rPr lang="en-US" sz="2000" dirty="0" err="1"/>
              <a:t>jdiaz</a:t>
            </a:r>
            <a:r>
              <a:rPr lang="en-US" sz="2000" dirty="0"/>
              <a:t> </a:t>
            </a:r>
            <a:r>
              <a:rPr lang="en-US" sz="2000" dirty="0" smtClean="0"/>
              <a:t>–p </a:t>
            </a:r>
            <a:r>
              <a:rPr lang="en-US" sz="2000" dirty="0" err="1" smtClean="0"/>
              <a:t>imagefile.tgz</a:t>
            </a:r>
            <a:r>
              <a:rPr lang="en-US" sz="2000" dirty="0" smtClean="0"/>
              <a:t> </a:t>
            </a:r>
            <a:r>
              <a:rPr lang="en-US" sz="2000" dirty="0" smtClean="0"/>
              <a:t>“</a:t>
            </a:r>
            <a:r>
              <a:rPr lang="en-US" sz="2000" dirty="0" err="1" smtClean="0"/>
              <a:t>os</a:t>
            </a:r>
            <a:r>
              <a:rPr lang="en-US" sz="2000" dirty="0"/>
              <a:t>=</a:t>
            </a:r>
            <a:r>
              <a:rPr lang="en-US" sz="2000" dirty="0" err="1" smtClean="0"/>
              <a:t>centos&amp;vmtype</a:t>
            </a:r>
            <a:r>
              <a:rPr lang="en-US" sz="2000" dirty="0" smtClean="0"/>
              <a:t>=</a:t>
            </a:r>
            <a:r>
              <a:rPr lang="en-US" sz="2000" dirty="0" err="1" smtClean="0"/>
              <a:t>kvm&amp;description</a:t>
            </a:r>
            <a:r>
              <a:rPr lang="en-US" sz="2000" dirty="0" smtClean="0"/>
              <a:t>=my </a:t>
            </a:r>
            <a:r>
              <a:rPr lang="en-US" sz="2000" dirty="0" smtClean="0"/>
              <a:t>image”</a:t>
            </a:r>
            <a:endParaRPr lang="en-US" sz="2000" dirty="0"/>
          </a:p>
          <a:p>
            <a:pPr lvl="1"/>
            <a:r>
              <a:rPr lang="en-US" sz="2000" dirty="0"/>
              <a:t>Shell: </a:t>
            </a:r>
            <a:r>
              <a:rPr lang="en-US" sz="2000" dirty="0" smtClean="0"/>
              <a:t>put </a:t>
            </a:r>
            <a:r>
              <a:rPr lang="en-US" sz="2000" dirty="0" err="1"/>
              <a:t>imagefile.tgz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=</a:t>
            </a:r>
            <a:r>
              <a:rPr lang="en-US" sz="2000" dirty="0" err="1"/>
              <a:t>centos&amp;vmtype</a:t>
            </a:r>
            <a:r>
              <a:rPr lang="en-US" sz="2000" dirty="0"/>
              <a:t>=</a:t>
            </a:r>
            <a:r>
              <a:rPr lang="en-US" sz="2000" dirty="0" err="1"/>
              <a:t>kvm&amp;description</a:t>
            </a:r>
            <a:r>
              <a:rPr lang="en-US" sz="2000" dirty="0"/>
              <a:t>=my </a:t>
            </a:r>
            <a:r>
              <a:rPr lang="en-US" sz="2000" dirty="0" smtClean="0"/>
              <a:t>image</a:t>
            </a:r>
            <a:endParaRPr lang="en-US" sz="32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7552" y="5898232"/>
            <a:ext cx="8208912" cy="1569660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Checking quota and Generating an </a:t>
            </a:r>
            <a:r>
              <a:rPr lang="en-US" sz="1600" dirty="0" err="1"/>
              <a:t>ImgId</a:t>
            </a:r>
            <a:endParaRPr lang="en-US" sz="1600" dirty="0"/>
          </a:p>
          <a:p>
            <a:r>
              <a:rPr lang="en-US" sz="1600" dirty="0"/>
              <a:t>Authentication OK</a:t>
            </a:r>
          </a:p>
          <a:p>
            <a:r>
              <a:rPr lang="en-US" sz="1600" dirty="0"/>
              <a:t>Uploading image. You may be asked for </a:t>
            </a:r>
            <a:r>
              <a:rPr lang="en-US" sz="1600" dirty="0" err="1"/>
              <a:t>ssh</a:t>
            </a:r>
            <a:r>
              <a:rPr lang="en-US" sz="1600" dirty="0"/>
              <a:t>/passphrase password</a:t>
            </a:r>
          </a:p>
          <a:p>
            <a:r>
              <a:rPr lang="en-US" sz="1600" dirty="0" smtClean="0"/>
              <a:t>I</a:t>
            </a:r>
            <a:r>
              <a:rPr lang="pl-PL" sz="1600" dirty="0" err="1" smtClean="0"/>
              <a:t>magefile.tgz</a:t>
            </a:r>
            <a:r>
              <a:rPr lang="pl-PL" sz="1600" dirty="0"/>
              <a:t>                                                  100%   53     0.1KB/s   00:00    </a:t>
            </a:r>
          </a:p>
          <a:p>
            <a:r>
              <a:rPr lang="en-US" sz="1600" dirty="0"/>
              <a:t>Registering the image</a:t>
            </a:r>
          </a:p>
          <a:p>
            <a:r>
              <a:rPr lang="en-US" sz="1600" dirty="0"/>
              <a:t>The image has been uploaded and registered with id 211913675261934066702430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7552" y="2585864"/>
            <a:ext cx="8208912" cy="1815882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Authentication OK</a:t>
            </a:r>
          </a:p>
          <a:p>
            <a:r>
              <a:rPr lang="en-US" sz="1600" dirty="0" smtClean="0"/>
              <a:t>2 </a:t>
            </a:r>
            <a:r>
              <a:rPr lang="en-US" sz="1600" dirty="0"/>
              <a:t>items found</a:t>
            </a:r>
          </a:p>
          <a:p>
            <a:r>
              <a:rPr lang="en-US" sz="1600" dirty="0" err="1"/>
              <a:t>imgId</a:t>
            </a:r>
            <a:r>
              <a:rPr lang="en-US" sz="1600" dirty="0"/>
              <a:t>=215369546596144595085417, </a:t>
            </a:r>
            <a:r>
              <a:rPr lang="en-US" sz="1600" dirty="0" err="1"/>
              <a:t>os</a:t>
            </a:r>
            <a:r>
              <a:rPr lang="en-US" sz="1600" dirty="0"/>
              <a:t>=centos_5, arch=x86_64, owner=</a:t>
            </a:r>
            <a:r>
              <a:rPr lang="en-US" sz="1600" dirty="0" err="1"/>
              <a:t>jdiaz</a:t>
            </a:r>
            <a:r>
              <a:rPr lang="en-US" sz="1600" dirty="0"/>
              <a:t>, description=None, tag=jdiaz2699012769, </a:t>
            </a:r>
            <a:r>
              <a:rPr lang="en-US" sz="1600" dirty="0" err="1"/>
              <a:t>vmType</a:t>
            </a:r>
            <a:r>
              <a:rPr lang="en-US" sz="1600" dirty="0"/>
              <a:t>=none, </a:t>
            </a:r>
            <a:r>
              <a:rPr lang="en-US" sz="1600" dirty="0" err="1"/>
              <a:t>imgType</a:t>
            </a:r>
            <a:r>
              <a:rPr lang="en-US" sz="1600" dirty="0"/>
              <a:t>=machine, permission=private, status=available</a:t>
            </a:r>
          </a:p>
          <a:p>
            <a:r>
              <a:rPr lang="en-US" sz="1600" dirty="0" err="1"/>
              <a:t>imgId</a:t>
            </a:r>
            <a:r>
              <a:rPr lang="en-US" sz="1600" dirty="0"/>
              <a:t>=68725515834828774883357, </a:t>
            </a:r>
            <a:r>
              <a:rPr lang="en-US" sz="1600" dirty="0" err="1"/>
              <a:t>os</a:t>
            </a:r>
            <a:r>
              <a:rPr lang="en-US" sz="1600" dirty="0"/>
              <a:t>=centos_5, arch=x86_64, owner=</a:t>
            </a:r>
            <a:r>
              <a:rPr lang="en-US" sz="1600" dirty="0" err="1"/>
              <a:t>jdiaz</a:t>
            </a:r>
            <a:r>
              <a:rPr lang="en-US" sz="1600" dirty="0"/>
              <a:t>, description=None, tag=jdiaz1786816389, </a:t>
            </a:r>
            <a:r>
              <a:rPr lang="en-US" sz="1600" dirty="0" err="1"/>
              <a:t>vmType</a:t>
            </a:r>
            <a:r>
              <a:rPr lang="en-US" sz="1600" dirty="0"/>
              <a:t>=none, </a:t>
            </a:r>
            <a:r>
              <a:rPr lang="en-US" sz="1600" dirty="0" err="1"/>
              <a:t>imgType</a:t>
            </a:r>
            <a:r>
              <a:rPr lang="en-US" sz="1600" dirty="0"/>
              <a:t>=machine, permission=private, status=</a:t>
            </a:r>
            <a:r>
              <a:rPr lang="en-US" sz="1600" dirty="0" smtClean="0"/>
              <a:t>available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850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Repository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Add User</a:t>
            </a:r>
          </a:p>
          <a:p>
            <a:pPr lvl="1"/>
            <a:r>
              <a:rPr lang="en-US" sz="2400" dirty="0" smtClean="0"/>
              <a:t>CLI: </a:t>
            </a:r>
            <a:r>
              <a:rPr lang="en-US" sz="2400" dirty="0" err="1" smtClean="0"/>
              <a:t>fg</a:t>
            </a:r>
            <a:r>
              <a:rPr lang="en-US" sz="2400" dirty="0" smtClean="0"/>
              <a:t>-repo –u </a:t>
            </a:r>
            <a:r>
              <a:rPr lang="en-US" sz="2400" dirty="0" err="1" smtClean="0"/>
              <a:t>jdiaz</a:t>
            </a:r>
            <a:r>
              <a:rPr lang="en-US" sz="2400" dirty="0" smtClean="0"/>
              <a:t> --</a:t>
            </a:r>
            <a:r>
              <a:rPr lang="en-US" sz="2400" dirty="0" err="1" smtClean="0"/>
              <a:t>useradd</a:t>
            </a:r>
            <a:r>
              <a:rPr lang="en-US" sz="2400" dirty="0" smtClean="0"/>
              <a:t> </a:t>
            </a:r>
            <a:r>
              <a:rPr lang="en-US" sz="2400" dirty="0" err="1" smtClean="0"/>
              <a:t>userId</a:t>
            </a:r>
            <a:endParaRPr lang="en-US" sz="2400" dirty="0" smtClean="0"/>
          </a:p>
          <a:p>
            <a:pPr lvl="1"/>
            <a:r>
              <a:rPr lang="en-US" sz="2400" dirty="0" smtClean="0"/>
              <a:t>Shell: user –a </a:t>
            </a:r>
            <a:r>
              <a:rPr lang="en-US" sz="2400" dirty="0" err="1" smtClean="0"/>
              <a:t>userIds</a:t>
            </a:r>
            <a:endParaRPr lang="en-US" sz="2400" dirty="0" smtClean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 smtClean="0"/>
              <a:t>	</a:t>
            </a:r>
          </a:p>
          <a:p>
            <a:r>
              <a:rPr lang="en-US" sz="2800" dirty="0" smtClean="0"/>
              <a:t>Image Usage</a:t>
            </a:r>
          </a:p>
          <a:p>
            <a:pPr lvl="1"/>
            <a:r>
              <a:rPr lang="en-US" sz="2400" dirty="0"/>
              <a:t>CLI: </a:t>
            </a:r>
            <a:r>
              <a:rPr lang="en-US" sz="2400" dirty="0" err="1" smtClean="0"/>
              <a:t>fg</a:t>
            </a:r>
            <a:r>
              <a:rPr lang="en-US" sz="2400" dirty="0" smtClean="0"/>
              <a:t>-repo –</a:t>
            </a:r>
            <a:r>
              <a:rPr lang="en-US" sz="2400" dirty="0"/>
              <a:t>u </a:t>
            </a:r>
            <a:r>
              <a:rPr lang="en-US" sz="2400" dirty="0" err="1"/>
              <a:t>jdiaz</a:t>
            </a:r>
            <a:r>
              <a:rPr lang="en-US" sz="2400" dirty="0"/>
              <a:t> </a:t>
            </a:r>
            <a:r>
              <a:rPr lang="en-US" sz="2400" dirty="0" smtClean="0"/>
              <a:t>--</a:t>
            </a:r>
            <a:r>
              <a:rPr lang="en-US" sz="2400" dirty="0" err="1" smtClean="0"/>
              <a:t>histimg</a:t>
            </a:r>
            <a:endParaRPr lang="en-US" sz="2400" dirty="0"/>
          </a:p>
          <a:p>
            <a:pPr lvl="1"/>
            <a:r>
              <a:rPr lang="en-US" sz="2400" dirty="0"/>
              <a:t>Shell: </a:t>
            </a:r>
            <a:r>
              <a:rPr lang="en-US" sz="2400" dirty="0" err="1" smtClean="0"/>
              <a:t>histimage</a:t>
            </a:r>
            <a:endParaRPr lang="en-US" sz="24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https://portal.futuregrid.org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9520" y="5610200"/>
            <a:ext cx="8856984" cy="1815882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pPr lvl="1"/>
            <a:r>
              <a:rPr lang="en-US" sz="1600" dirty="0"/>
              <a:t>Authentication </a:t>
            </a:r>
            <a:r>
              <a:rPr lang="en-US" sz="1600" dirty="0" smtClean="0"/>
              <a:t>OK</a:t>
            </a:r>
          </a:p>
          <a:p>
            <a:pPr lvl="1"/>
            <a:r>
              <a:rPr lang="en-US" sz="1600" dirty="0" err="1" smtClean="0"/>
              <a:t>imgId</a:t>
            </a:r>
            <a:r>
              <a:rPr lang="en-US" sz="1600" dirty="0"/>
              <a:t>=191563243441508818679593,  </a:t>
            </a:r>
            <a:r>
              <a:rPr lang="en-US" sz="1600" dirty="0" err="1"/>
              <a:t>createdDate</a:t>
            </a:r>
            <a:r>
              <a:rPr lang="en-US" sz="1600" dirty="0"/>
              <a:t>(UTC)=2011-10-13 21:43:30, </a:t>
            </a:r>
            <a:r>
              <a:rPr lang="en-US" sz="1600" dirty="0" err="1"/>
              <a:t>lastAccess</a:t>
            </a:r>
            <a:r>
              <a:rPr lang="en-US" sz="1600" dirty="0"/>
              <a:t>(UTC)=2011-10-24 17:37:45, </a:t>
            </a:r>
            <a:r>
              <a:rPr lang="en-US" sz="1600" dirty="0" err="1"/>
              <a:t>accessCount</a:t>
            </a:r>
            <a:r>
              <a:rPr lang="en-US" sz="1600" dirty="0"/>
              <a:t>=16,  </a:t>
            </a:r>
          </a:p>
          <a:p>
            <a:pPr lvl="1"/>
            <a:r>
              <a:rPr lang="en-US" sz="1600" dirty="0" err="1"/>
              <a:t>imgId</a:t>
            </a:r>
            <a:r>
              <a:rPr lang="en-US" sz="1600" dirty="0"/>
              <a:t>=111462205747829171557134,  </a:t>
            </a:r>
            <a:r>
              <a:rPr lang="en-US" sz="1600" dirty="0" err="1"/>
              <a:t>createdDate</a:t>
            </a:r>
            <a:r>
              <a:rPr lang="en-US" sz="1600" dirty="0"/>
              <a:t>(UTC)=2011-10-14 20:36:40, </a:t>
            </a:r>
            <a:r>
              <a:rPr lang="en-US" sz="1600" dirty="0" err="1"/>
              <a:t>lastAccess</a:t>
            </a:r>
            <a:r>
              <a:rPr lang="en-US" sz="1600" dirty="0"/>
              <a:t>(UTC)=2011-10-21 13:48:04, </a:t>
            </a:r>
            <a:r>
              <a:rPr lang="en-US" sz="1600" dirty="0" err="1"/>
              <a:t>accessCount</a:t>
            </a:r>
            <a:r>
              <a:rPr lang="en-US" sz="1600" dirty="0"/>
              <a:t>=4,  </a:t>
            </a:r>
          </a:p>
          <a:p>
            <a:pPr lvl="1"/>
            <a:r>
              <a:rPr lang="en-US" sz="1600" dirty="0" err="1"/>
              <a:t>imgId</a:t>
            </a:r>
            <a:r>
              <a:rPr lang="en-US" sz="1600" dirty="0"/>
              <a:t>=21870735808909675281040,  </a:t>
            </a:r>
            <a:r>
              <a:rPr lang="en-US" sz="1600" dirty="0" err="1"/>
              <a:t>createdDate</a:t>
            </a:r>
            <a:r>
              <a:rPr lang="en-US" sz="1600" dirty="0"/>
              <a:t>(UTC)=2011-10-07 20:36:33, </a:t>
            </a:r>
            <a:r>
              <a:rPr lang="en-US" sz="1600" dirty="0" err="1"/>
              <a:t>lastAccess</a:t>
            </a:r>
            <a:r>
              <a:rPr lang="en-US" sz="1600" dirty="0"/>
              <a:t>(UTC)=2011-10-07 20:36:33, </a:t>
            </a:r>
            <a:r>
              <a:rPr lang="en-US" sz="1600" dirty="0" err="1"/>
              <a:t>accessCount</a:t>
            </a:r>
            <a:r>
              <a:rPr lang="en-US" sz="1600" dirty="0"/>
              <a:t>=0</a:t>
            </a:r>
            <a:r>
              <a:rPr lang="en-US" sz="1600" dirty="0" smtClean="0"/>
              <a:t>,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479600" y="3161928"/>
            <a:ext cx="6840760" cy="830997"/>
          </a:xfrm>
          <a:prstGeom prst="rect">
            <a:avLst/>
          </a:prstGeom>
          <a:solidFill>
            <a:srgbClr val="BFBFBF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Authentication OK</a:t>
            </a:r>
          </a:p>
          <a:p>
            <a:r>
              <a:rPr lang="en-US" sz="1600" dirty="0"/>
              <a:t>User created successfully.</a:t>
            </a:r>
          </a:p>
          <a:p>
            <a:r>
              <a:rPr lang="en-US" sz="1600" dirty="0"/>
              <a:t>Remember that you still need to activate this user (see </a:t>
            </a:r>
            <a:r>
              <a:rPr lang="en-US" sz="1600" dirty="0" err="1"/>
              <a:t>setuserstatus</a:t>
            </a:r>
            <a:r>
              <a:rPr lang="en-US" sz="1600" dirty="0"/>
              <a:t> command)</a:t>
            </a:r>
          </a:p>
        </p:txBody>
      </p:sp>
    </p:spTree>
    <p:extLst>
      <p:ext uri="{BB962C8B-B14F-4D97-AF65-F5344CB8AC3E}">
        <p14:creationId xmlns:p14="http://schemas.microsoft.com/office/powerpoint/2010/main" val="1670602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F_Software_Review_Presentation(final)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panel-cluster2011.thmx</Template>
  <TotalTime>3581</TotalTime>
  <Words>2375</Words>
  <Application>Microsoft Macintosh PowerPoint</Application>
  <PresentationFormat>Custom</PresentationFormat>
  <Paragraphs>352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NSF_Software_Review_Presentation(final)</vt:lpstr>
      <vt:lpstr>Worksheet</vt:lpstr>
      <vt:lpstr>Image Management and Rain on FutureGrid: A practical Example</vt:lpstr>
      <vt:lpstr>Index</vt:lpstr>
      <vt:lpstr>Motivation</vt:lpstr>
      <vt:lpstr>Terminology</vt:lpstr>
      <vt:lpstr>Architecture</vt:lpstr>
      <vt:lpstr>CLI vs FG Shell</vt:lpstr>
      <vt:lpstr>Image Repository</vt:lpstr>
      <vt:lpstr>Image Repository Examples</vt:lpstr>
      <vt:lpstr>Image Repository Examples</vt:lpstr>
      <vt:lpstr>Image Generation</vt:lpstr>
      <vt:lpstr>Generate an Image</vt:lpstr>
      <vt:lpstr>Image Deployment</vt:lpstr>
      <vt:lpstr>Deploy/Stage an Image for HPC</vt:lpstr>
      <vt:lpstr>Deploy/Stage an Image stored in the Repository to OpenStack</vt:lpstr>
      <vt:lpstr>Deploy/Stage an Image from the disk to Eucalyptus</vt:lpstr>
      <vt:lpstr>List Images Deployed on xCAT/Moab </vt:lpstr>
      <vt:lpstr>RAIN</vt:lpstr>
      <vt:lpstr>Rain an Image and execute a task (baremetal) </vt:lpstr>
      <vt:lpstr>Rain: Execute a task in a deployed image (baremetal)</vt:lpstr>
      <vt:lpstr>Rain: Execute a task in a deployed image (OpenStack)</vt:lpstr>
      <vt:lpstr>Some Numbers… (I)</vt:lpstr>
      <vt:lpstr>Some Numbers… (II)</vt:lpstr>
      <vt:lpstr>Manual and Tutorials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FutureGrid Software</dc:title>
  <dc:subject/>
  <dc:creator/>
  <cp:keywords/>
  <dc:description/>
  <cp:lastModifiedBy>Javier Diaz</cp:lastModifiedBy>
  <cp:revision>148</cp:revision>
  <cp:lastPrinted>2011-11-10T22:40:49Z</cp:lastPrinted>
  <dcterms:created xsi:type="dcterms:W3CDTF">2011-04-12T00:25:08Z</dcterms:created>
  <dcterms:modified xsi:type="dcterms:W3CDTF">2011-11-14T19:58:53Z</dcterms:modified>
  <cp:category/>
</cp:coreProperties>
</file>