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60" r:id="rId2"/>
    <p:sldId id="283" r:id="rId3"/>
    <p:sldId id="284" r:id="rId4"/>
    <p:sldId id="288" r:id="rId5"/>
    <p:sldId id="269" r:id="rId6"/>
    <p:sldId id="276" r:id="rId7"/>
    <p:sldId id="286" r:id="rId8"/>
    <p:sldId id="287" r:id="rId9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6" autoAdjust="0"/>
    <p:restoredTop sz="87194" autoAdjust="0"/>
  </p:normalViewPr>
  <p:slideViewPr>
    <p:cSldViewPr>
      <p:cViewPr>
        <p:scale>
          <a:sx n="80" d="100"/>
          <a:sy n="80" d="100"/>
        </p:scale>
        <p:origin x="-1064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3034D-5B0D-7E40-858F-DD6134A8859C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43612-119C-E44C-9DC6-0B309000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6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7D8367-4E59-8743-81D0-83346B1E19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57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IM provides a unified environment to create and maintain VM and bare-metal images</a:t>
            </a:r>
            <a:endParaRPr lang="en-US" sz="800" dirty="0" smtClean="0">
              <a:latin typeface="Arial"/>
              <a:cs typeface="Arial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Integrate images through a repository to instantiate services on demand with RAIN</a:t>
            </a:r>
            <a:endParaRPr lang="en-US" sz="800" dirty="0" smtClean="0">
              <a:latin typeface="Arial"/>
              <a:cs typeface="Arial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Essentially enables the rapid development and deployment of Platform services on FutureGrid infrastructure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E8C1E-09D6-F840-895C-8D2A417E56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F44C7B-F37F-FF40-A30B-2665B8E840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2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FB936-19A8-1848-AFDC-D0FCDB4D2A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1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40796-5B65-FD44-8737-A3CBA4272D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9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9CBDC-BDBE-BC4C-B3E4-17C6A7227E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6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BADBA-F826-0442-8702-CDA187D52E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04BC0-8B6D-074E-BB7C-411CA97BEA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3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C1773-23A5-6140-8BB5-EE1E627D8E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F79BC-5492-994A-97D5-BEBAA5A683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0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AFF40-D3A6-8E4E-AF42-DB864A021E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C33A5-C8D4-7D42-AFEF-5F93765B88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5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68762-A9A9-0A47-9D43-51BECFBD11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2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2148"/>
            <a:ext cx="8636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77752"/>
            <a:ext cx="8636000" cy="519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1938" y="7050088"/>
            <a:ext cx="3219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400" b="1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/>
              <a:t>https://portal.futuregrid.org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1740C1-24E5-984E-9714-5033BC91CAA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4.emf"/><Relationship Id="rId5" Type="http://schemas.openxmlformats.org/officeDocument/2006/relationships/package" Target="../embeddings/Microsoft_Excel_Sheet3.xlsx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9520" y="1937792"/>
            <a:ext cx="8636000" cy="1633537"/>
          </a:xfrm>
        </p:spPr>
        <p:txBody>
          <a:bodyPr/>
          <a:lstStyle/>
          <a:p>
            <a:pPr eaLnBrk="1" hangingPunct="1"/>
            <a:r>
              <a:rPr lang="en-US" b="1" dirty="0" smtClean="0"/>
              <a:t>Image Management and Rain on FutureGrid</a:t>
            </a:r>
          </a:p>
        </p:txBody>
      </p:sp>
      <p:sp>
        <p:nvSpPr>
          <p:cNvPr id="3075" name="2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pitchFamily="34" charset="0"/>
                <a:ea typeface="MS PGothic" pitchFamily="34" charset="-128"/>
              </a:rPr>
              <a:t>http://futuregrid.org</a:t>
            </a: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>
          <a:xfrm>
            <a:off x="759520" y="4098032"/>
            <a:ext cx="8208912" cy="2952328"/>
          </a:xfrm>
        </p:spPr>
        <p:txBody>
          <a:bodyPr/>
          <a:lstStyle/>
          <a:p>
            <a:pPr algn="l" eaLnBrk="1" hangingPunct="1">
              <a:defRPr/>
            </a:pPr>
            <a:endParaRPr lang="es-ES" dirty="0" smtClean="0">
              <a:ea typeface="ＭＳ Ｐゴシック" charset="0"/>
            </a:endParaRPr>
          </a:p>
          <a:p>
            <a:pPr algn="l" eaLnBrk="1" hangingPunct="1">
              <a:defRPr/>
            </a:pPr>
            <a:r>
              <a:rPr lang="es-ES" b="1" dirty="0" smtClean="0"/>
              <a:t>Javier </a:t>
            </a:r>
            <a:r>
              <a:rPr lang="es-ES" b="1" dirty="0" err="1" smtClean="0"/>
              <a:t>Diaz</a:t>
            </a:r>
            <a:r>
              <a:rPr lang="es-ES" b="1" dirty="0"/>
              <a:t> </a:t>
            </a:r>
            <a:r>
              <a:rPr lang="es-ES" b="1" dirty="0" smtClean="0"/>
              <a:t> </a:t>
            </a:r>
            <a:r>
              <a:rPr lang="es-ES" dirty="0" smtClean="0"/>
              <a:t>- </a:t>
            </a:r>
            <a:r>
              <a:rPr lang="es-ES" dirty="0" err="1" smtClean="0"/>
              <a:t>javier.diazmontes@gmail.com</a:t>
            </a:r>
            <a:endParaRPr lang="es-ES" dirty="0"/>
          </a:p>
          <a:p>
            <a:pPr algn="l" eaLnBrk="1" hangingPunct="1">
              <a:defRPr/>
            </a:pPr>
            <a:r>
              <a:rPr lang="es-ES" b="1" dirty="0" err="1" smtClean="0">
                <a:ea typeface="ＭＳ Ｐゴシック" charset="0"/>
              </a:rPr>
              <a:t>Fugang</a:t>
            </a:r>
            <a:r>
              <a:rPr lang="es-ES" b="1" dirty="0" smtClean="0">
                <a:ea typeface="ＭＳ Ｐゴシック" charset="0"/>
              </a:rPr>
              <a:t> Wang </a:t>
            </a:r>
            <a:r>
              <a:rPr lang="en-US" dirty="0" smtClean="0">
                <a:ea typeface="ＭＳ Ｐゴシック" charset="0"/>
              </a:rPr>
              <a:t>– </a:t>
            </a:r>
            <a:r>
              <a:rPr lang="pl-PL" dirty="0" err="1"/>
              <a:t>kevinwangfg@gmail.com</a:t>
            </a:r>
            <a:endParaRPr lang="es-ES" dirty="0" smtClean="0">
              <a:ea typeface="ＭＳ Ｐゴシック" charset="0"/>
            </a:endParaRPr>
          </a:p>
          <a:p>
            <a:pPr algn="l" eaLnBrk="1" hangingPunct="1">
              <a:defRPr/>
            </a:pPr>
            <a:r>
              <a:rPr lang="es-ES" b="1" dirty="0" err="1" smtClean="0"/>
              <a:t>Gregor</a:t>
            </a:r>
            <a:r>
              <a:rPr lang="es-ES" b="1" dirty="0" smtClean="0"/>
              <a:t> von </a:t>
            </a:r>
            <a:r>
              <a:rPr lang="pl-PL" b="1" dirty="0" err="1" smtClean="0"/>
              <a:t>Laszewski</a:t>
            </a:r>
            <a:r>
              <a:rPr lang="pl-PL" b="1" dirty="0"/>
              <a:t> </a:t>
            </a:r>
            <a:r>
              <a:rPr lang="pl-PL" dirty="0"/>
              <a:t>- </a:t>
            </a:r>
            <a:r>
              <a:rPr lang="pl-PL" dirty="0" err="1"/>
              <a:t>laszewski@</a:t>
            </a:r>
            <a:r>
              <a:rPr lang="pl-PL" dirty="0" err="1" smtClean="0"/>
              <a:t>gmail.com</a:t>
            </a:r>
            <a:endParaRPr lang="pl-PL" dirty="0" smtClean="0"/>
          </a:p>
          <a:p>
            <a:pPr algn="l" eaLnBrk="1" hangingPunct="1">
              <a:defRPr/>
            </a:pPr>
            <a:r>
              <a:rPr lang="en-US" dirty="0" smtClean="0">
                <a:ea typeface="ＭＳ Ｐゴシック" charset="0"/>
              </a:rPr>
              <a:t>                                        (585)298-5285</a:t>
            </a:r>
          </a:p>
        </p:txBody>
      </p:sp>
    </p:spTree>
    <p:extLst>
      <p:ext uri="{BB962C8B-B14F-4D97-AF65-F5344CB8AC3E}">
        <p14:creationId xmlns:p14="http://schemas.microsoft.com/office/powerpoint/2010/main" val="425863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308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Allow users to take control of installing the OS on a system on bare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matel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(without the administrator)</a:t>
            </a:r>
            <a:endParaRPr lang="en-US" sz="3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By providing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users with the ability to create their own environments to run their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projects (OS, packages, software)</a:t>
            </a:r>
          </a:p>
          <a:p>
            <a:pPr>
              <a:lnSpc>
                <a:spcPct val="110000"/>
              </a:lnSpc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Users can deploy their environments in both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baremetal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and virtualized infrastructures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ecurity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is important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5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Architecture</a:t>
            </a:r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-281"/>
          <a:stretch>
            <a:fillRect/>
          </a:stretch>
        </p:blipFill>
        <p:spPr>
          <a:xfrm>
            <a:off x="2032000" y="1447800"/>
            <a:ext cx="6005513" cy="55165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</a:p>
        </p:txBody>
      </p:sp>
    </p:spTree>
    <p:extLst>
      <p:ext uri="{BB962C8B-B14F-4D97-AF65-F5344CB8AC3E}">
        <p14:creationId xmlns:p14="http://schemas.microsoft.com/office/powerpoint/2010/main" val="25584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Generation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5954" y="7050088"/>
            <a:ext cx="321945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355997"/>
              </p:ext>
            </p:extLst>
          </p:nvPr>
        </p:nvGraphicFramePr>
        <p:xfrm>
          <a:off x="2214563" y="4159250"/>
          <a:ext cx="5910262" cy="33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Worksheet" r:id="rId3" imgW="6515100" imgH="3873500" progId="Excel.Sheet.12">
                  <p:embed/>
                </p:oleObj>
              </mc:Choice>
              <mc:Fallback>
                <p:oleObj name="Worksheet" r:id="rId3" imgW="6515100" imgH="387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4563" y="4159250"/>
                        <a:ext cx="5910262" cy="338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752600"/>
            <a:ext cx="9409112" cy="5105400"/>
          </a:xfrm>
        </p:spPr>
        <p:txBody>
          <a:bodyPr>
            <a:normAutofit/>
          </a:bodyPr>
          <a:lstStyle/>
          <a:p>
            <a:pPr marL="380992" lvl="1" indent="-317497" defTabSz="507995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200" dirty="0">
                <a:latin typeface="Arial"/>
                <a:cs typeface="Arial"/>
              </a:rPr>
              <a:t>Creates and customizes images according to user </a:t>
            </a:r>
            <a:r>
              <a:rPr lang="en-US" sz="3200" dirty="0" smtClean="0">
                <a:latin typeface="Arial"/>
                <a:cs typeface="Arial"/>
              </a:rPr>
              <a:t>requirements</a:t>
            </a:r>
            <a:endParaRPr lang="en-US" sz="3200" dirty="0">
              <a:latin typeface="Arial"/>
              <a:cs typeface="Arial"/>
            </a:endParaRPr>
          </a:p>
          <a:p>
            <a:pPr marL="380992" lvl="1" indent="-317497" defTabSz="507995" eaLnBrk="1" hangingPunct="1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200" dirty="0" smtClean="0">
                <a:latin typeface="Arial"/>
                <a:cs typeface="Arial"/>
              </a:rPr>
              <a:t>Images are </a:t>
            </a:r>
            <a:r>
              <a:rPr lang="en-US" sz="3200" dirty="0">
                <a:latin typeface="Arial"/>
                <a:cs typeface="Arial"/>
              </a:rPr>
              <a:t>not aimed to any specific </a:t>
            </a:r>
            <a:r>
              <a:rPr lang="en-US" sz="3200" dirty="0" smtClean="0">
                <a:latin typeface="Arial"/>
                <a:cs typeface="Arial"/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96137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Image Deployment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156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Customizes </a:t>
            </a:r>
            <a:r>
              <a:rPr lang="en-US" dirty="0" smtClean="0">
                <a:latin typeface="Arial" charset="0"/>
                <a:cs typeface="Arial" charset="0"/>
              </a:rPr>
              <a:t>and </a:t>
            </a:r>
            <a:r>
              <a:rPr lang="en-US" dirty="0">
                <a:latin typeface="Arial" charset="0"/>
                <a:cs typeface="Arial" charset="0"/>
              </a:rPr>
              <a:t>deploys images for specific infrastructures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Two main infrastructures </a:t>
            </a:r>
            <a:r>
              <a:rPr lang="en-US" dirty="0" smtClean="0">
                <a:latin typeface="Arial" charset="0"/>
                <a:cs typeface="Arial" charset="0"/>
              </a:rPr>
              <a:t>types: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4071938" y="7050088"/>
            <a:ext cx="3219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US" sz="1400" b="1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54379"/>
              </p:ext>
            </p:extLst>
          </p:nvPr>
        </p:nvGraphicFramePr>
        <p:xfrm>
          <a:off x="63500" y="4202113"/>
          <a:ext cx="4710113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3" imgW="4521200" imgH="3111500" progId="Excel.Sheet.12">
                  <p:embed/>
                </p:oleObj>
              </mc:Choice>
              <mc:Fallback>
                <p:oleObj name="Worksheet" r:id="rId3" imgW="4521200" imgH="3111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" y="4202113"/>
                        <a:ext cx="4710113" cy="324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624991"/>
              </p:ext>
            </p:extLst>
          </p:nvPr>
        </p:nvGraphicFramePr>
        <p:xfrm>
          <a:off x="4863976" y="4170040"/>
          <a:ext cx="5162550" cy="32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5" imgW="5270500" imgH="3314700" progId="Excel.Sheet.12">
                  <p:embed/>
                </p:oleObj>
              </mc:Choice>
              <mc:Fallback>
                <p:oleObj name="Worksheet" r:id="rId5" imgW="5270500" imgH="331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3976" y="4170040"/>
                        <a:ext cx="5162550" cy="324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5544" y="373799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HPC Deployment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6104" y="373799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Cloud Deployment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827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384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endParaRPr lang="en-US" sz="3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Dynamically provide custom HPC environment, Cloud environment, or virtual networks on-demand with little effort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9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an Image and execute a task (</a:t>
            </a:r>
            <a:r>
              <a:rPr lang="en-US" dirty="0" err="1" smtClean="0"/>
              <a:t>baremetal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0007" y="7410128"/>
            <a:ext cx="321945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pic>
        <p:nvPicPr>
          <p:cNvPr id="5" name="Picture 4" descr="hpc_deplo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904"/>
            <a:ext cx="10160000" cy="4930007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6376144" y="2369840"/>
            <a:ext cx="1039242" cy="504056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6184" y="2729880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2248" y="1937792"/>
            <a:ext cx="1944216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Run job in my image stored in the repo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11885" y="4098032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99880" y="4602088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9960" y="445807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Deploy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from Repo</a:t>
            </a:r>
            <a:endParaRPr lang="en-US" sz="20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508229" y="4242048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652245" y="4530080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28309" y="431405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Get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from Repo</a:t>
            </a:r>
            <a:endParaRPr lang="en-US" sz="2000" b="1" dirty="0"/>
          </a:p>
        </p:txBody>
      </p:sp>
      <p:sp>
        <p:nvSpPr>
          <p:cNvPr id="30" name="Freeform 29"/>
          <p:cNvSpPr/>
          <p:nvPr/>
        </p:nvSpPr>
        <p:spPr>
          <a:xfrm>
            <a:off x="6610747" y="5557391"/>
            <a:ext cx="1111250" cy="809625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44333" y="553819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  <a:endParaRPr lang="en-US" b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084293" y="51061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Customize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580237" y="683433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796261" y="661831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00317" y="6114256"/>
            <a:ext cx="284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  <a:r>
              <a:rPr lang="en-US" sz="2000" b="1" dirty="0" smtClean="0"/>
              <a:t>egister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xCAT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cp</a:t>
            </a:r>
            <a:r>
              <a:rPr lang="en-US" sz="2000" b="1" dirty="0" smtClean="0"/>
              <a:t> files/modify tables)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907829" y="4962128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339877" y="517815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611685" y="4890120"/>
            <a:ext cx="288032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1525" y="5034136"/>
            <a:ext cx="1594346" cy="1323439"/>
          </a:xfrm>
          <a:prstGeom prst="rect">
            <a:avLst/>
          </a:prstGeom>
          <a:solidFill>
            <a:srgbClr val="FFFFFF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Register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in Moab and recycle </a:t>
            </a:r>
            <a:r>
              <a:rPr lang="en-US" sz="2000" b="1" dirty="0" err="1" smtClean="0"/>
              <a:t>sched</a:t>
            </a:r>
            <a:endParaRPr lang="en-US" sz="2000" b="1" dirty="0"/>
          </a:p>
        </p:txBody>
      </p:sp>
      <p:sp>
        <p:nvSpPr>
          <p:cNvPr id="41" name="Oval 40"/>
          <p:cNvSpPr/>
          <p:nvPr/>
        </p:nvSpPr>
        <p:spPr>
          <a:xfrm>
            <a:off x="1467669" y="5682208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  <a:endParaRPr lang="en-US" b="1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2979837" y="5682208"/>
            <a:ext cx="1296144" cy="1015663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Return info about the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  <p:sp>
        <p:nvSpPr>
          <p:cNvPr id="45" name="Freeform 44"/>
          <p:cNvSpPr/>
          <p:nvPr/>
        </p:nvSpPr>
        <p:spPr>
          <a:xfrm flipH="1">
            <a:off x="2919760" y="2585864"/>
            <a:ext cx="1111250" cy="576064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07792" y="265787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  <a:endParaRPr lang="en-US" b="1" dirty="0" smtClean="0"/>
          </a:p>
        </p:txBody>
      </p:sp>
      <p:pic>
        <p:nvPicPr>
          <p:cNvPr id="51" name="Picture 50" descr="rain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80" y="2297832"/>
            <a:ext cx="2448272" cy="187728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119560" y="1649760"/>
            <a:ext cx="2736304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q</a:t>
            </a:r>
            <a:r>
              <a:rPr lang="en-US" sz="2000" b="1" dirty="0" err="1" smtClean="0"/>
              <a:t>sub</a:t>
            </a:r>
            <a:r>
              <a:rPr lang="en-US" sz="2000" b="1" dirty="0" smtClean="0"/>
              <a:t>, monitor status, completion status and </a:t>
            </a:r>
            <a:r>
              <a:rPr lang="en-US" sz="2000" b="1" dirty="0" err="1" smtClean="0"/>
              <a:t>indiacate</a:t>
            </a:r>
            <a:r>
              <a:rPr lang="en-US" sz="2000" b="1" dirty="0" smtClean="0"/>
              <a:t> output files</a:t>
            </a:r>
            <a:endParaRPr lang="en-US" sz="2000" b="1" dirty="0"/>
          </a:p>
        </p:txBody>
      </p:sp>
      <p:sp>
        <p:nvSpPr>
          <p:cNvPr id="54" name="Freeform 53"/>
          <p:cNvSpPr/>
          <p:nvPr/>
        </p:nvSpPr>
        <p:spPr>
          <a:xfrm>
            <a:off x="3397250" y="3778250"/>
            <a:ext cx="3411219" cy="701512"/>
          </a:xfrm>
          <a:custGeom>
            <a:avLst/>
            <a:gdLst>
              <a:gd name="connsiteX0" fmla="*/ 2984500 w 3411219"/>
              <a:gd name="connsiteY0" fmla="*/ 0 h 701512"/>
              <a:gd name="connsiteX1" fmla="*/ 3159125 w 3411219"/>
              <a:gd name="connsiteY1" fmla="*/ 698500 h 701512"/>
              <a:gd name="connsiteX2" fmla="*/ 0 w 3411219"/>
              <a:gd name="connsiteY2" fmla="*/ 269875 h 70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1219" h="701512">
                <a:moveTo>
                  <a:pt x="2984500" y="0"/>
                </a:moveTo>
                <a:cubicBezTo>
                  <a:pt x="3320521" y="326760"/>
                  <a:pt x="3656542" y="653521"/>
                  <a:pt x="3159125" y="698500"/>
                </a:cubicBezTo>
                <a:cubicBezTo>
                  <a:pt x="2661708" y="743479"/>
                  <a:pt x="0" y="269875"/>
                  <a:pt x="0" y="26987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48152" y="409803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US" b="1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088112" y="3665984"/>
            <a:ext cx="1440160" cy="40011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Deploy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6727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  <p:bldP spid="25" grpId="0" animBg="1"/>
      <p:bldP spid="26" grpId="0"/>
      <p:bldP spid="28" grpId="0" animBg="1"/>
      <p:bldP spid="29" grpId="0"/>
      <p:bldP spid="30" grpId="0" animBg="1"/>
      <p:bldP spid="31" grpId="0" animBg="1"/>
      <p:bldP spid="32" grpId="0"/>
      <p:bldP spid="34" grpId="0" animBg="1"/>
      <p:bldP spid="35" grpId="0"/>
      <p:bldP spid="37" grpId="0" animBg="1"/>
      <p:bldP spid="40" grpId="0" animBg="1"/>
      <p:bldP spid="41" grpId="0" animBg="1"/>
      <p:bldP spid="38" grpId="0" animBg="1"/>
      <p:bldP spid="45" grpId="0" animBg="1"/>
      <p:bldP spid="46" grpId="0" animBg="1"/>
      <p:bldP spid="48" grpId="0" animBg="1"/>
      <p:bldP spid="54" grpId="0" animBg="1"/>
      <p:bldP spid="55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3135784" y="5250161"/>
            <a:ext cx="4176464" cy="2009800"/>
          </a:xfrm>
          <a:prstGeom prst="clou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Rain: Execute a task in a deployed image (</a:t>
            </a:r>
            <a:r>
              <a:rPr lang="en-US" dirty="0" err="1" smtClean="0"/>
              <a:t>OpenStack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368032" y="2729881"/>
            <a:ext cx="1111250" cy="576064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28072" y="301791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8152" y="2441848"/>
            <a:ext cx="1944216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Run job in my image that is deployed</a:t>
            </a:r>
            <a:endParaRPr lang="en-US" sz="2000" b="1" dirty="0"/>
          </a:p>
        </p:txBody>
      </p:sp>
      <p:sp>
        <p:nvSpPr>
          <p:cNvPr id="46" name="Oval 45"/>
          <p:cNvSpPr/>
          <p:nvPr/>
        </p:nvSpPr>
        <p:spPr>
          <a:xfrm>
            <a:off x="6376144" y="3882009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US" b="1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6952208" y="3665985"/>
            <a:ext cx="1440160" cy="40011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Boot VMs</a:t>
            </a:r>
            <a:endParaRPr lang="en-US" sz="2000" b="1" dirty="0"/>
          </a:p>
        </p:txBody>
      </p:sp>
      <p:pic>
        <p:nvPicPr>
          <p:cNvPr id="44" name="Picture 43" descr="rain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60" y="2585865"/>
            <a:ext cx="2448272" cy="187728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 rot="16200000" flipH="1">
            <a:off x="4323917" y="4422070"/>
            <a:ext cx="648072" cy="720081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52208" y="4530081"/>
            <a:ext cx="2376264" cy="100811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Cloud Framework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408910" y="4264671"/>
            <a:ext cx="2623418" cy="193402"/>
          </a:xfrm>
          <a:custGeom>
            <a:avLst/>
            <a:gdLst>
              <a:gd name="connsiteX0" fmla="*/ 0 w 1571625"/>
              <a:gd name="connsiteY0" fmla="*/ 0 h 444500"/>
              <a:gd name="connsiteX1" fmla="*/ 1031875 w 1571625"/>
              <a:gd name="connsiteY1" fmla="*/ 111125 h 444500"/>
              <a:gd name="connsiteX2" fmla="*/ 1571625 w 1571625"/>
              <a:gd name="connsiteY2" fmla="*/ 444500 h 444500"/>
              <a:gd name="connsiteX3" fmla="*/ 1571625 w 1571625"/>
              <a:gd name="connsiteY3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625" h="444500">
                <a:moveTo>
                  <a:pt x="0" y="0"/>
                </a:moveTo>
                <a:cubicBezTo>
                  <a:pt x="384969" y="18521"/>
                  <a:pt x="769938" y="37042"/>
                  <a:pt x="1031875" y="111125"/>
                </a:cubicBezTo>
                <a:cubicBezTo>
                  <a:pt x="1293812" y="185208"/>
                  <a:pt x="1571625" y="444500"/>
                  <a:pt x="1571625" y="444500"/>
                </a:cubicBezTo>
                <a:lnTo>
                  <a:pt x="1571625" y="444500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368032" y="5250161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800080" y="6330281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99880" y="5250161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83856" y="6114257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75944" y="5610201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024" y="6042249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431928" y="4746105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07992" y="4386065"/>
            <a:ext cx="1728192" cy="70788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Wait for access to VMs</a:t>
            </a:r>
            <a:endParaRPr lang="en-US" sz="2000" b="1" dirty="0"/>
          </a:p>
        </p:txBody>
      </p:sp>
      <p:sp>
        <p:nvSpPr>
          <p:cNvPr id="34" name="Freeform 33"/>
          <p:cNvSpPr/>
          <p:nvPr/>
        </p:nvSpPr>
        <p:spPr>
          <a:xfrm>
            <a:off x="3356471" y="4481836"/>
            <a:ext cx="555625" cy="762000"/>
          </a:xfrm>
          <a:custGeom>
            <a:avLst/>
            <a:gdLst>
              <a:gd name="connsiteX0" fmla="*/ 0 w 555625"/>
              <a:gd name="connsiteY0" fmla="*/ 0 h 762000"/>
              <a:gd name="connsiteX1" fmla="*/ 206375 w 555625"/>
              <a:gd name="connsiteY1" fmla="*/ 539750 h 762000"/>
              <a:gd name="connsiteX2" fmla="*/ 555625 w 555625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625" h="762000">
                <a:moveTo>
                  <a:pt x="0" y="0"/>
                </a:moveTo>
                <a:cubicBezTo>
                  <a:pt x="56885" y="206375"/>
                  <a:pt x="113771" y="412750"/>
                  <a:pt x="206375" y="539750"/>
                </a:cubicBezTo>
                <a:cubicBezTo>
                  <a:pt x="298979" y="666750"/>
                  <a:pt x="555625" y="762000"/>
                  <a:pt x="555625" y="7620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63776" y="4746105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en-US" b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119560" y="4602089"/>
            <a:ext cx="1872208" cy="19389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Configure VMs for user and mount his home directory in /</a:t>
            </a:r>
            <a:r>
              <a:rPr lang="en-US" sz="2000" b="1" dirty="0" err="1" smtClean="0"/>
              <a:t>tmp</a:t>
            </a:r>
            <a:r>
              <a:rPr lang="en-US" sz="2000" b="1" dirty="0" smtClean="0"/>
              <a:t> using </a:t>
            </a:r>
            <a:r>
              <a:rPr lang="en-US" sz="2000" b="1" dirty="0" err="1" smtClean="0"/>
              <a:t>sshfs</a:t>
            </a:r>
            <a:endParaRPr lang="en-US" sz="2000" b="1" dirty="0"/>
          </a:p>
        </p:txBody>
      </p:sp>
      <p:sp>
        <p:nvSpPr>
          <p:cNvPr id="42" name="Freeform 41"/>
          <p:cNvSpPr/>
          <p:nvPr/>
        </p:nvSpPr>
        <p:spPr>
          <a:xfrm flipH="1">
            <a:off x="1767632" y="3233937"/>
            <a:ext cx="1111250" cy="720080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83656" y="3521969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  <a:endParaRPr lang="en-US" b="1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1047552" y="2369841"/>
            <a:ext cx="1872208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Run job via </a:t>
            </a:r>
            <a:r>
              <a:rPr lang="en-US" sz="2000" b="1" dirty="0" err="1" smtClean="0"/>
              <a:t>ssh</a:t>
            </a:r>
            <a:r>
              <a:rPr lang="en-US" sz="2000" b="1" dirty="0" smtClean="0"/>
              <a:t> and wait until finished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4028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  <p:bldP spid="46" grpId="0" animBg="1"/>
      <p:bldP spid="48" grpId="0" animBg="1"/>
      <p:bldP spid="13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9" grpId="0" animBg="1"/>
    </p:bldLst>
  </p:timing>
</p:sld>
</file>

<file path=ppt/theme/theme1.xml><?xml version="1.0" encoding="utf-8"?>
<a:theme xmlns:a="http://schemas.openxmlformats.org/drawingml/2006/main" name="NSF_Software_Review_Presentation(final)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panel-cluster2011.thmx</Template>
  <TotalTime>3660</TotalTime>
  <Words>358</Words>
  <Application>Microsoft Macintosh PowerPoint</Application>
  <PresentationFormat>Custom</PresentationFormat>
  <Paragraphs>72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NSF_Software_Review_Presentation(final)</vt:lpstr>
      <vt:lpstr>Worksheet</vt:lpstr>
      <vt:lpstr>Image Management and Rain on FutureGrid</vt:lpstr>
      <vt:lpstr>Motivation</vt:lpstr>
      <vt:lpstr>Architecture</vt:lpstr>
      <vt:lpstr>Image Generation</vt:lpstr>
      <vt:lpstr>Image Deployment</vt:lpstr>
      <vt:lpstr>RAIN</vt:lpstr>
      <vt:lpstr>Rain an Image and execute a task (baremetal) </vt:lpstr>
      <vt:lpstr>Rain: Execute a task in a deployed image (OpenStack)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FutureGrid Software</dc:title>
  <dc:subject/>
  <dc:creator/>
  <cp:keywords/>
  <dc:description/>
  <cp:lastModifiedBy>Gregor von Laszewski</cp:lastModifiedBy>
  <cp:revision>157</cp:revision>
  <cp:lastPrinted>2011-11-10T22:40:49Z</cp:lastPrinted>
  <dcterms:created xsi:type="dcterms:W3CDTF">2011-04-12T00:25:08Z</dcterms:created>
  <dcterms:modified xsi:type="dcterms:W3CDTF">2011-11-16T18:51:30Z</dcterms:modified>
  <cp:category/>
</cp:coreProperties>
</file>