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65"/>
  </p:notesMasterIdLst>
  <p:sldIdLst>
    <p:sldId id="267" r:id="rId2"/>
    <p:sldId id="475" r:id="rId3"/>
    <p:sldId id="472" r:id="rId4"/>
    <p:sldId id="427" r:id="rId5"/>
    <p:sldId id="422" r:id="rId6"/>
    <p:sldId id="450" r:id="rId7"/>
    <p:sldId id="348" r:id="rId8"/>
    <p:sldId id="411" r:id="rId9"/>
    <p:sldId id="412" r:id="rId10"/>
    <p:sldId id="413" r:id="rId11"/>
    <p:sldId id="417" r:id="rId12"/>
    <p:sldId id="474" r:id="rId13"/>
    <p:sldId id="415" r:id="rId14"/>
    <p:sldId id="416" r:id="rId15"/>
    <p:sldId id="428" r:id="rId16"/>
    <p:sldId id="429" r:id="rId17"/>
    <p:sldId id="430" r:id="rId18"/>
    <p:sldId id="449" r:id="rId19"/>
    <p:sldId id="480" r:id="rId20"/>
    <p:sldId id="481" r:id="rId21"/>
    <p:sldId id="483" r:id="rId22"/>
    <p:sldId id="482" r:id="rId23"/>
    <p:sldId id="484" r:id="rId24"/>
    <p:sldId id="448" r:id="rId25"/>
    <p:sldId id="349" r:id="rId26"/>
    <p:sldId id="418" r:id="rId27"/>
    <p:sldId id="419" r:id="rId28"/>
    <p:sldId id="440" r:id="rId29"/>
    <p:sldId id="441" r:id="rId30"/>
    <p:sldId id="432" r:id="rId31"/>
    <p:sldId id="433" r:id="rId32"/>
    <p:sldId id="435" r:id="rId33"/>
    <p:sldId id="434" r:id="rId34"/>
    <p:sldId id="436" r:id="rId35"/>
    <p:sldId id="471" r:id="rId36"/>
    <p:sldId id="470" r:id="rId37"/>
    <p:sldId id="451" r:id="rId38"/>
    <p:sldId id="452" r:id="rId39"/>
    <p:sldId id="454" r:id="rId40"/>
    <p:sldId id="455" r:id="rId41"/>
    <p:sldId id="456" r:id="rId42"/>
    <p:sldId id="457" r:id="rId43"/>
    <p:sldId id="458" r:id="rId44"/>
    <p:sldId id="459" r:id="rId45"/>
    <p:sldId id="468" r:id="rId46"/>
    <p:sldId id="469" r:id="rId47"/>
    <p:sldId id="460" r:id="rId48"/>
    <p:sldId id="461" r:id="rId49"/>
    <p:sldId id="462" r:id="rId50"/>
    <p:sldId id="463" r:id="rId51"/>
    <p:sldId id="473" r:id="rId52"/>
    <p:sldId id="478" r:id="rId53"/>
    <p:sldId id="479" r:id="rId54"/>
    <p:sldId id="464" r:id="rId55"/>
    <p:sldId id="466" r:id="rId56"/>
    <p:sldId id="442" r:id="rId57"/>
    <p:sldId id="446" r:id="rId58"/>
    <p:sldId id="476" r:id="rId59"/>
    <p:sldId id="477" r:id="rId60"/>
    <p:sldId id="443" r:id="rId61"/>
    <p:sldId id="445" r:id="rId62"/>
    <p:sldId id="447" r:id="rId63"/>
    <p:sldId id="48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9293" autoAdjust="0"/>
  </p:normalViewPr>
  <p:slideViewPr>
    <p:cSldViewPr>
      <p:cViewPr varScale="1">
        <p:scale>
          <a:sx n="119" d="100"/>
          <a:sy n="11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David Wild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3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 \sum_{n=1}^N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\sum_{k=1}^K \left\{ \psi_{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Multi}(\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x}_n 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y}_k )\right\}^{1 \over T}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77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7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6. Twister4Azure MDS performance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Instance type study using 76800 data points, 32 instances,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Twister4Azure MDS individual task execution time histogram for 144384 x144384 distance matrix in 64 Azure small instances, 10 iterations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144384 x144384 distance matrix in 64 Azure small instances, 10 iterations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7.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Time per iteration with increasing number of iterations 30k x 30k distance matrix, 15 instances.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1/22/2012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1/22/2012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1/22/2012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1/22/2012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1/22/2012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1/22/2012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1/22/2012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1/22/2012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alsahpc.org/millionseq/16SrRNA_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ids.ucs.indiana.edu/ptliupages/publications/pdac24g-fox.pdf" TargetMode="External"/><Relationship Id="rId2" Type="http://schemas.openxmlformats.org/officeDocument/2006/relationships/hyperlink" Target="http://www.stat.tugraz.at/AJS/ausg083+4/08306Fruehwirth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ids.ucs.indiana.edu/ptliupages/publications/hpdc2010_submission_57.pdf" TargetMode="External"/><Relationship Id="rId4" Type="http://schemas.openxmlformats.org/officeDocument/2006/relationships/hyperlink" Target="http://grids.ucs.indiana.edu/ptliupages/publications/CetraroWriteupJune11-09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51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Deterministic </a:t>
            </a:r>
            <a:r>
              <a:rPr lang="en-US" sz="4800" dirty="0" smtClean="0"/>
              <a:t>Annealing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290" y="22098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Indiana University</a:t>
            </a:r>
          </a:p>
          <a:p>
            <a:r>
              <a:rPr lang="en-US" sz="2400" b="1" dirty="0" smtClean="0"/>
              <a:t>CS Theory group</a:t>
            </a:r>
            <a:endParaRPr lang="en-US" sz="2400" b="1" dirty="0" smtClean="0"/>
          </a:p>
          <a:p>
            <a:r>
              <a:rPr lang="it-IT" sz="2400" b="1" dirty="0" smtClean="0">
                <a:solidFill>
                  <a:schemeClr val="tx1"/>
                </a:solidFill>
              </a:rPr>
              <a:t>January 23 2012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2290" y="3581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r>
              <a:rPr lang="en-US" b="1" dirty="0" smtClean="0"/>
              <a:t>Deterministic Annealing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7" y="685800"/>
            <a:ext cx="8991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some cases such as vector clustering and Mixture Models </a:t>
            </a:r>
            <a:r>
              <a:rPr lang="en-US" dirty="0" smtClean="0">
                <a:solidFill>
                  <a:srgbClr val="FF0000"/>
                </a:solidFill>
              </a:rPr>
              <a:t>one can do integrals by hand </a:t>
            </a:r>
            <a:r>
              <a:rPr lang="en-US" dirty="0" smtClean="0"/>
              <a:t>but usually will be impossible</a:t>
            </a:r>
          </a:p>
          <a:p>
            <a:r>
              <a:rPr lang="en-US" dirty="0" smtClean="0"/>
              <a:t>So introduce Hamiltonian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which by choice of </a:t>
            </a:r>
            <a:r>
              <a:rPr lang="en-US" u="sng" dirty="0" smtClean="0">
                <a:sym typeface="Symbol"/>
              </a:rPr>
              <a:t>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can be made similar to real Hamiltonian H</a:t>
            </a:r>
            <a:r>
              <a:rPr lang="en-US" sz="3300" baseline="-25000" dirty="0" smtClean="0"/>
              <a:t>R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>
                <a:sym typeface="Symbol"/>
              </a:rPr>
              <a:t>) and which has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tractable integrals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 = exp( - H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)/T + F</a:t>
            </a:r>
            <a:r>
              <a:rPr lang="en-US" baseline="-25000" dirty="0" smtClean="0"/>
              <a:t>0</a:t>
            </a:r>
            <a:r>
              <a:rPr lang="en-US" dirty="0" smtClean="0"/>
              <a:t>/T ) approximate Gibbs for H</a:t>
            </a:r>
            <a:r>
              <a:rPr lang="en-US" baseline="-25000" dirty="0" smtClean="0"/>
              <a:t>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- T 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&gt;|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– 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&gt; 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+ F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&lt;…&gt;|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 smtClean="0"/>
              <a:t>denotes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 smtClean="0">
                <a:solidFill>
                  <a:srgbClr val="FF0000"/>
                </a:solidFill>
              </a:rPr>
              <a:t> d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 P</a:t>
            </a:r>
            <a:r>
              <a:rPr lang="en-US" baseline="-25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Easy to show that real Free  Energy (the Gibb’s inequality)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 ≤ 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/>
              <a:t>(</a:t>
            </a:r>
            <a:r>
              <a:rPr lang="en-US" dirty="0" err="1" smtClean="0"/>
              <a:t>Kullback-Leibler</a:t>
            </a:r>
            <a:r>
              <a:rPr lang="en-US" dirty="0" smtClean="0"/>
              <a:t> divergence)</a:t>
            </a:r>
          </a:p>
          <a:p>
            <a:r>
              <a:rPr lang="en-US" dirty="0">
                <a:solidFill>
                  <a:srgbClr val="FF0000"/>
                </a:solidFill>
              </a:rPr>
              <a:t>Expectation step E </a:t>
            </a:r>
            <a:r>
              <a:rPr lang="en-US" dirty="0"/>
              <a:t>is find </a:t>
            </a:r>
            <a:r>
              <a:rPr lang="en-US" u="sng" dirty="0">
                <a:sym typeface="Symbol"/>
              </a:rPr>
              <a:t></a:t>
            </a:r>
            <a:r>
              <a:rPr lang="en-US" dirty="0">
                <a:sym typeface="Symbol"/>
              </a:rPr>
              <a:t> minimizing </a:t>
            </a:r>
            <a:r>
              <a:rPr lang="en-US" dirty="0"/>
              <a:t>F</a:t>
            </a:r>
            <a:r>
              <a:rPr lang="en-US" baseline="-25000" dirty="0"/>
              <a:t>R </a:t>
            </a:r>
            <a:r>
              <a:rPr lang="en-US" dirty="0"/>
              <a:t>(P</a:t>
            </a:r>
            <a:r>
              <a:rPr lang="en-US" baseline="-25000" dirty="0"/>
              <a:t>0</a:t>
            </a:r>
            <a:r>
              <a:rPr lang="en-US" dirty="0"/>
              <a:t>) and </a:t>
            </a:r>
          </a:p>
          <a:p>
            <a:r>
              <a:rPr lang="en-US" dirty="0"/>
              <a:t>Follow with </a:t>
            </a:r>
            <a:r>
              <a:rPr lang="en-US" dirty="0">
                <a:solidFill>
                  <a:srgbClr val="FF0000"/>
                </a:solidFill>
              </a:rPr>
              <a:t>M step </a:t>
            </a:r>
            <a:r>
              <a:rPr lang="en-US" dirty="0" smtClean="0">
                <a:solidFill>
                  <a:srgbClr val="FF0000"/>
                </a:solidFill>
              </a:rPr>
              <a:t>(of EM) setting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= &lt;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&gt; |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>
                <a:solidFill>
                  <a:srgbClr val="FF0000"/>
                </a:solidFill>
              </a:rPr>
              <a:t> d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/>
              <a:t>(mean field) and one </a:t>
            </a:r>
            <a:r>
              <a:rPr lang="en-US" dirty="0"/>
              <a:t>follows with a traditional minimization of remaining  parameters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42" y="838200"/>
            <a:ext cx="884165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3 types of variables</a:t>
            </a:r>
            <a:br>
              <a:rPr lang="en-US" sz="2800" dirty="0" smtClean="0"/>
            </a:br>
            <a:r>
              <a:rPr lang="en-US" sz="2800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used to approximate real Hamiltonian</a:t>
            </a:r>
            <a:r>
              <a:rPr lang="en-US" sz="2800" dirty="0" smtClean="0">
                <a:solidFill>
                  <a:schemeClr val="bg2"/>
                </a:solidFill>
                <a:sym typeface="Symbol"/>
              </a:rPr>
              <a:t/>
            </a:r>
            <a:br>
              <a:rPr lang="en-US" sz="2800" dirty="0" smtClean="0">
                <a:solidFill>
                  <a:schemeClr val="bg2"/>
                </a:solidFill>
                <a:sym typeface="Symbol"/>
              </a:rPr>
            </a:br>
            <a:r>
              <a:rPr lang="en-US" sz="2800" u="sng" dirty="0">
                <a:solidFill>
                  <a:srgbClr val="FF0000"/>
                </a:solidFill>
                <a:sym typeface="Symbol"/>
              </a:rPr>
              <a:t> </a:t>
            </a:r>
            <a:r>
              <a:rPr lang="en-US" sz="2800" dirty="0" smtClean="0">
                <a:sym typeface="Symbol"/>
              </a:rPr>
              <a:t>subject to annealing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The rest </a:t>
            </a:r>
            <a:r>
              <a:rPr lang="en-US" sz="2800" dirty="0" smtClean="0">
                <a:sym typeface="Symbol"/>
              </a:rPr>
              <a:t>– optimized by traditional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 Central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410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Clustering variables are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(these </a:t>
            </a:r>
            <a:r>
              <a:rPr lang="en-US" sz="2800" dirty="0" smtClean="0"/>
              <a:t>are annealed </a:t>
            </a:r>
            <a:r>
              <a:rPr lang="en-US" sz="28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in general approach) </a:t>
            </a:r>
            <a:r>
              <a:rPr lang="en-US" sz="2800" dirty="0" smtClean="0"/>
              <a:t>where this is probability point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belongs to cluster </a:t>
            </a:r>
            <a:r>
              <a:rPr lang="en-US" sz="2800" dirty="0" smtClean="0">
                <a:solidFill>
                  <a:srgbClr val="FF0000"/>
                </a:solidFill>
              </a:rPr>
              <a:t>k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>
                <a:solidFill>
                  <a:srgbClr val="FF0000"/>
                </a:solidFill>
              </a:rPr>
              <a:t>k=1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</a:rPr>
              <a:t>= 1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Central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PW</a:t>
            </a:r>
            <a:r>
              <a:rPr lang="en-US" sz="2800" dirty="0" smtClean="0"/>
              <a:t> Clustering, take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Linear form allows DA integrals to be done analytically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Central clustering </a:t>
            </a:r>
            <a:r>
              <a:rPr lang="en-US" sz="2800" dirty="0" smtClean="0"/>
              <a:t>has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= (</a:t>
            </a:r>
            <a:r>
              <a:rPr lang="en-US" sz="2800" u="sng" dirty="0" smtClean="0"/>
              <a:t>X</a:t>
            </a:r>
            <a:r>
              <a:rPr lang="en-US" sz="2800" dirty="0" smtClean="0"/>
              <a:t>(i)- </a:t>
            </a:r>
            <a:r>
              <a:rPr lang="en-US" sz="2800" u="sng" dirty="0" smtClean="0"/>
              <a:t>Y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>
                <a:sym typeface="Symbol"/>
              </a:rPr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determined by Expectation step</a:t>
            </a:r>
          </a:p>
          <a:p>
            <a:pPr lvl="1">
              <a:spcBef>
                <a:spcPts val="3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</a:rPr>
              <a:t>k=1</a:t>
            </a:r>
            <a:r>
              <a:rPr lang="en-US" baseline="30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u="sng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(i)- </a:t>
            </a:r>
            <a:r>
              <a:rPr lang="en-US" u="sng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identical </a:t>
            </a:r>
          </a:p>
          <a:p>
            <a:pPr>
              <a:spcBef>
                <a:spcPts val="3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&lt;</a:t>
            </a:r>
            <a:r>
              <a:rPr lang="en-US" sz="3200" dirty="0" err="1">
                <a:solidFill>
                  <a:srgbClr val="FF0000"/>
                </a:solidFill>
              </a:rPr>
              <a:t>M</a:t>
            </a:r>
            <a:r>
              <a:rPr lang="en-US" sz="3200" i="1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)&gt;  =  </a:t>
            </a:r>
            <a:r>
              <a:rPr lang="en-US" sz="3200" dirty="0" err="1">
                <a:solidFill>
                  <a:srgbClr val="FF0000"/>
                </a:solidFill>
              </a:rPr>
              <a:t>exp</a:t>
            </a:r>
            <a:r>
              <a:rPr lang="en-US" sz="3200" dirty="0">
                <a:solidFill>
                  <a:srgbClr val="FF0000"/>
                </a:solidFill>
              </a:rPr>
              <a:t>( -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3200" i="1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)/T ) / 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200" baseline="-25000" dirty="0">
                <a:solidFill>
                  <a:srgbClr val="FF0000"/>
                </a:solidFill>
              </a:rPr>
              <a:t>k=1</a:t>
            </a:r>
            <a:r>
              <a:rPr lang="en-US" sz="3200" baseline="30000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exp</a:t>
            </a:r>
            <a:r>
              <a:rPr lang="en-US" sz="3200" dirty="0">
                <a:solidFill>
                  <a:srgbClr val="FF0000"/>
                </a:solidFill>
              </a:rPr>
              <a:t>( -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3200" i="1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)/T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Centers </a:t>
            </a:r>
            <a:r>
              <a:rPr lang="en-US" u="sng" dirty="0"/>
              <a:t>Y</a:t>
            </a:r>
            <a:r>
              <a:rPr lang="en-US" dirty="0"/>
              <a:t>(k) are determined in M step</a:t>
            </a:r>
          </a:p>
          <a:p>
            <a:pPr>
              <a:spcBef>
                <a:spcPts val="30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DA-PWC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410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600" dirty="0" smtClean="0"/>
              <a:t>Clustering variables are again </a:t>
            </a:r>
            <a:r>
              <a:rPr lang="en-US" sz="2600" dirty="0" smtClean="0">
                <a:solidFill>
                  <a:srgbClr val="FF0000"/>
                </a:solidFill>
              </a:rPr>
              <a:t>M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(these are </a:t>
            </a:r>
            <a:r>
              <a:rPr lang="en-US" sz="26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600" dirty="0">
                <a:sym typeface="Symbol"/>
              </a:rPr>
              <a:t> </a:t>
            </a:r>
            <a:r>
              <a:rPr lang="en-US" sz="2600" dirty="0" smtClean="0">
                <a:sym typeface="Symbol"/>
              </a:rPr>
              <a:t> in general approach) </a:t>
            </a:r>
            <a:r>
              <a:rPr lang="en-US" sz="2600" dirty="0" smtClean="0"/>
              <a:t>where this is probability point </a:t>
            </a:r>
            <a:r>
              <a:rPr lang="en-US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belongs to cluster </a:t>
            </a:r>
            <a:r>
              <a:rPr lang="en-US" sz="2600" dirty="0" smtClean="0">
                <a:solidFill>
                  <a:srgbClr val="FF0000"/>
                </a:solidFill>
              </a:rPr>
              <a:t>k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Pairwise Clustering </a:t>
            </a:r>
            <a:r>
              <a:rPr lang="en-US" sz="2600" dirty="0"/>
              <a:t>Hamiltonian given by nonlinear form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= 0.5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j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>
                <a:solidFill>
                  <a:srgbClr val="FF0000"/>
                </a:solidFill>
              </a:rPr>
              <a:t>k=1</a:t>
            </a:r>
            <a:r>
              <a:rPr lang="en-US" sz="2600" baseline="30000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/ C(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)  </a:t>
            </a:r>
            <a:r>
              <a:rPr lang="en-US" sz="2600" dirty="0"/>
              <a:t>is pairwise distance between points </a:t>
            </a:r>
            <a:r>
              <a:rPr lang="en-US" sz="2600" i="1" dirty="0"/>
              <a:t>i</a:t>
            </a:r>
            <a:r>
              <a:rPr lang="en-US" sz="2600" dirty="0"/>
              <a:t> and </a:t>
            </a:r>
            <a:r>
              <a:rPr lang="en-US" sz="2600" i="1" dirty="0"/>
              <a:t>j</a:t>
            </a:r>
          </a:p>
          <a:p>
            <a:pPr>
              <a:spcBef>
                <a:spcPts val="300"/>
              </a:spcBef>
            </a:pPr>
            <a:r>
              <a:rPr lang="en-US" sz="2600" dirty="0"/>
              <a:t>with </a:t>
            </a:r>
            <a:r>
              <a:rPr lang="en-US" sz="2600" dirty="0">
                <a:solidFill>
                  <a:srgbClr val="FF0000"/>
                </a:solidFill>
              </a:rPr>
              <a:t>C(k) =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/>
              <a:t>as number of points in Cluster k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Take same form </a:t>
            </a: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dirty="0" smtClean="0">
                <a:solidFill>
                  <a:srgbClr val="FF0000"/>
                </a:solidFill>
              </a:rPr>
              <a:t> =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baseline="-25000" dirty="0" smtClean="0">
                <a:solidFill>
                  <a:srgbClr val="FF0000"/>
                </a:solidFill>
              </a:rPr>
              <a:t>=1</a:t>
            </a:r>
            <a:r>
              <a:rPr lang="en-US" sz="2600" baseline="30000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 smtClean="0">
                <a:solidFill>
                  <a:srgbClr val="FF0000"/>
                </a:solidFill>
              </a:rPr>
              <a:t>k=1</a:t>
            </a:r>
            <a:r>
              <a:rPr lang="en-US" sz="2600" baseline="30000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 M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as for central clustering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determined to minimize </a:t>
            </a:r>
            <a:r>
              <a:rPr lang="en-US" sz="2600" dirty="0" smtClean="0">
                <a:solidFill>
                  <a:srgbClr val="FF0000"/>
                </a:solidFill>
              </a:rPr>
              <a:t>F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 </a:t>
            </a:r>
            <a:r>
              <a:rPr lang="en-US" sz="2600" dirty="0">
                <a:solidFill>
                  <a:srgbClr val="FF0000"/>
                </a:solidFill>
              </a:rPr>
              <a:t>(P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) = &lt; </a:t>
            </a: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 </a:t>
            </a:r>
            <a:r>
              <a:rPr lang="en-US" sz="2600" dirty="0" smtClean="0">
                <a:solidFill>
                  <a:srgbClr val="FF0000"/>
                </a:solidFill>
              </a:rPr>
              <a:t>- T </a:t>
            </a:r>
            <a:r>
              <a:rPr lang="en-US" sz="2600" dirty="0">
                <a:solidFill>
                  <a:srgbClr val="FF0000"/>
                </a:solidFill>
              </a:rPr>
              <a:t>S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(P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) &gt;|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where integrals can be easily done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And </a:t>
            </a:r>
            <a:r>
              <a:rPr lang="en-US" sz="2600" dirty="0"/>
              <a:t>now linear (in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) H</a:t>
            </a:r>
            <a:r>
              <a:rPr lang="en-US" sz="2600" baseline="-25000" dirty="0"/>
              <a:t>0</a:t>
            </a:r>
            <a:r>
              <a:rPr lang="en-US" sz="2600" dirty="0"/>
              <a:t> and quadratic H</a:t>
            </a:r>
            <a:r>
              <a:rPr lang="en-US" sz="2600" baseline="-25000" dirty="0"/>
              <a:t>PC</a:t>
            </a:r>
            <a:r>
              <a:rPr lang="en-US" sz="2600" dirty="0"/>
              <a:t> are different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Again</a:t>
            </a:r>
            <a:r>
              <a:rPr lang="en-US" sz="2600" dirty="0" smtClean="0">
                <a:solidFill>
                  <a:srgbClr val="FF0000"/>
                </a:solidFill>
              </a:rPr>
              <a:t> &lt;</a:t>
            </a:r>
            <a:r>
              <a:rPr lang="en-US" sz="2600" dirty="0" err="1" smtClean="0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)&gt;  = 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 -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)/T ) /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>
                <a:solidFill>
                  <a:srgbClr val="FF0000"/>
                </a:solidFill>
              </a:rPr>
              <a:t>k=1</a:t>
            </a:r>
            <a:r>
              <a:rPr lang="en-US" sz="2600" baseline="30000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 -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)/T 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endParaRPr lang="en-US" sz="2600" dirty="0" smtClean="0">
              <a:solidFill>
                <a:srgbClr val="FFFF00"/>
              </a:solidFill>
            </a:endParaRPr>
          </a:p>
          <a:p>
            <a:pPr>
              <a:spcBef>
                <a:spcPts val="300"/>
              </a:spcBef>
            </a:pPr>
            <a:endParaRPr lang="en-US" sz="2600" dirty="0" smtClean="0"/>
          </a:p>
          <a:p>
            <a:pPr>
              <a:spcBef>
                <a:spcPts val="300"/>
              </a:spcBef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General Features of 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Deterministic Annealing DA is related </a:t>
            </a:r>
            <a:r>
              <a:rPr lang="en-US" sz="2800" dirty="0"/>
              <a:t>to Variational Inference or Variational Bayes </a:t>
            </a:r>
            <a:r>
              <a:rPr lang="en-US" sz="2800" dirty="0" smtClean="0"/>
              <a:t>methods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many problems, decreasing temperature is classic </a:t>
            </a:r>
            <a:r>
              <a:rPr lang="en-US" sz="2800" dirty="0" err="1">
                <a:solidFill>
                  <a:srgbClr val="FF0000"/>
                </a:solidFill>
              </a:rPr>
              <a:t>multiscale</a:t>
            </a:r>
            <a:r>
              <a:rPr lang="en-US" sz="2800" dirty="0"/>
              <a:t> – finer resolution </a:t>
            </a:r>
            <a:r>
              <a:rPr lang="en-US" sz="2800" dirty="0" smtClean="0"/>
              <a:t>(√T </a:t>
            </a:r>
            <a:r>
              <a:rPr lang="en-US" sz="2800" dirty="0"/>
              <a:t>is “just” distance scale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We have  factors like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2400" dirty="0">
                <a:solidFill>
                  <a:srgbClr val="FF0000"/>
                </a:solidFill>
              </a:rPr>
              <a:t>)- </a:t>
            </a:r>
            <a:r>
              <a:rPr lang="en-US" sz="2400" u="sng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 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/>
              <a:t>In clustering, one then looks at </a:t>
            </a:r>
            <a:r>
              <a:rPr lang="en-US" sz="2800" dirty="0" smtClean="0">
                <a:solidFill>
                  <a:srgbClr val="FF0000"/>
                </a:solidFill>
              </a:rPr>
              <a:t>second derivative matrix </a:t>
            </a:r>
            <a:r>
              <a:rPr lang="en-US" sz="2800" dirty="0" smtClean="0"/>
              <a:t>of F</a:t>
            </a:r>
            <a:r>
              <a:rPr lang="en-US" sz="2800" baseline="-25000" dirty="0" smtClean="0"/>
              <a:t>R </a:t>
            </a:r>
            <a:r>
              <a:rPr lang="en-US" sz="2800" dirty="0" smtClean="0"/>
              <a:t>(P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</a:t>
            </a:r>
            <a:r>
              <a:rPr lang="en-US" sz="2800" dirty="0" err="1" smtClean="0"/>
              <a:t>wrt</a:t>
            </a:r>
            <a:r>
              <a:rPr lang="en-US" sz="2800" dirty="0" smtClean="0"/>
              <a:t>  </a:t>
            </a:r>
            <a:r>
              <a:rPr lang="en-US" sz="2800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800" dirty="0" smtClean="0"/>
              <a:t>and as temperature is lowered this develops </a:t>
            </a:r>
            <a:r>
              <a:rPr lang="en-US" sz="2800" dirty="0" smtClean="0">
                <a:solidFill>
                  <a:srgbClr val="FF0000"/>
                </a:solidFill>
              </a:rPr>
              <a:t>negative eigenvalue </a:t>
            </a:r>
            <a:r>
              <a:rPr lang="en-US" sz="2800" dirty="0" smtClean="0"/>
              <a:t>corresponding to instability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Or have multiple clusters at each center and perturb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This 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</a:t>
            </a:r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2954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Rose, K., </a:t>
            </a:r>
            <a:r>
              <a:rPr lang="en-US" sz="1800" dirty="0" err="1" smtClean="0">
                <a:solidFill>
                  <a:schemeClr val="bg1"/>
                </a:solidFill>
              </a:rPr>
              <a:t>Gurewitz</a:t>
            </a:r>
            <a:r>
              <a:rPr lang="en-US" sz="1800" dirty="0" smtClean="0">
                <a:solidFill>
                  <a:schemeClr val="bg1"/>
                </a:solidFill>
              </a:rPr>
              <a:t>, E., and Fox, G. C. ``Statistical mechanics and phase transitions in clustering,'' </a:t>
            </a:r>
            <a:r>
              <a:rPr lang="en-US" sz="1800" i="1" dirty="0" smtClean="0">
                <a:solidFill>
                  <a:schemeClr val="bg1"/>
                </a:solidFill>
              </a:rPr>
              <a:t>Physical Review Letters</a:t>
            </a:r>
            <a:r>
              <a:rPr lang="en-US" sz="1800" dirty="0" smtClean="0">
                <a:solidFill>
                  <a:schemeClr val="bg1"/>
                </a:solidFill>
              </a:rPr>
              <a:t>, 65(8):945-948, August 1990.</a:t>
            </a:r>
          </a:p>
          <a:p>
            <a:pPr algn="l"/>
            <a:endParaRPr lang="en-US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My #6 most cited article (</a:t>
            </a:r>
            <a:r>
              <a:rPr lang="en-US" sz="1800" dirty="0" smtClean="0">
                <a:solidFill>
                  <a:schemeClr val="bg1"/>
                </a:solidFill>
              </a:rPr>
              <a:t>402 </a:t>
            </a:r>
            <a:r>
              <a:rPr lang="en-US" sz="1800" dirty="0" smtClean="0">
                <a:solidFill>
                  <a:schemeClr val="bg1"/>
                </a:solidFill>
              </a:rPr>
              <a:t>cites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including 15 in 2011)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334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524000"/>
            <a:ext cx="9122229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FF0000"/>
                </a:solidFill>
              </a:rPr>
              <a:t>A(k</a:t>
            </a:r>
            <a:r>
              <a:rPr lang="en-US" sz="3000" b="1" dirty="0">
                <a:solidFill>
                  <a:srgbClr val="FF0000"/>
                </a:solidFill>
              </a:rPr>
              <a:t>) = - 0.5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i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j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)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/ &lt;C(k)&gt;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= 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="1" i="1" baseline="-25000" dirty="0" smtClean="0">
                <a:solidFill>
                  <a:srgbClr val="FF0000"/>
                </a:solidFill>
              </a:rPr>
              <a:t>j</a:t>
            </a:r>
            <a:r>
              <a:rPr lang="en-US" b="1" baseline="-25000" dirty="0" smtClean="0">
                <a:solidFill>
                  <a:srgbClr val="FF0000"/>
                </a:solidFill>
              </a:rPr>
              <a:t>=1</a:t>
            </a:r>
            <a:r>
              <a:rPr lang="en-US" b="1" baseline="30000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)&gt; / &lt;C(k)&gt;	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 = (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+ A(k))</a:t>
            </a:r>
            <a:r>
              <a:rPr lang="en-US" b="1" dirty="0"/>
              <a:t>			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100" b="1" dirty="0" smtClean="0"/>
              <a:t>&lt;</a:t>
            </a:r>
            <a:r>
              <a:rPr lang="en-US" sz="3100" b="1" dirty="0" err="1" smtClean="0"/>
              <a:t>M</a:t>
            </a:r>
            <a:r>
              <a:rPr lang="en-US" sz="3100" b="1" i="1" baseline="-25000" dirty="0" err="1" smtClean="0"/>
              <a:t>i</a:t>
            </a:r>
            <a:r>
              <a:rPr lang="en-US" sz="3100" b="1" dirty="0" smtClean="0"/>
              <a:t>(</a:t>
            </a:r>
            <a:r>
              <a:rPr lang="en-US" sz="3100" b="1" i="1" dirty="0" smtClean="0"/>
              <a:t>k</a:t>
            </a:r>
            <a:r>
              <a:rPr lang="en-US" sz="3100" b="1" dirty="0" smtClean="0"/>
              <a:t>)&gt; </a:t>
            </a:r>
            <a:r>
              <a:rPr lang="en-US" sz="3100" b="1" dirty="0"/>
              <a:t>= </a:t>
            </a:r>
            <a:r>
              <a:rPr lang="en-US" sz="3100" b="1" dirty="0" err="1" smtClean="0"/>
              <a:t>exp</a:t>
            </a:r>
            <a:r>
              <a:rPr lang="en-US" sz="3100" b="1" dirty="0"/>
              <a:t>( 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)/T </a:t>
            </a:r>
            <a:r>
              <a:rPr lang="en-US" sz="3100" b="1" dirty="0" smtClean="0"/>
              <a:t>)/</a:t>
            </a:r>
            <a:r>
              <a:rPr lang="en-US" sz="3100" b="1" dirty="0">
                <a:sym typeface="Symbol"/>
              </a:rPr>
              <a:t></a:t>
            </a:r>
            <a:r>
              <a:rPr lang="en-US" sz="3100" b="1" baseline="-25000" dirty="0"/>
              <a:t>k=1</a:t>
            </a:r>
            <a:r>
              <a:rPr lang="en-US" sz="3100" b="1" baseline="30000" dirty="0"/>
              <a:t>K</a:t>
            </a:r>
            <a:r>
              <a:rPr lang="en-US" sz="3100" b="1" dirty="0"/>
              <a:t> </a:t>
            </a:r>
            <a:r>
              <a:rPr lang="en-US" sz="3100" b="1" dirty="0" err="1" smtClean="0"/>
              <a:t>exp</a:t>
            </a:r>
            <a:r>
              <a:rPr lang="en-US" sz="3100" b="1" dirty="0" smtClean="0"/>
              <a:t>(-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</a:t>
            </a:r>
            <a:r>
              <a:rPr lang="en-US" sz="3100" b="1" dirty="0" smtClean="0"/>
              <a:t>T)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C(k</a:t>
            </a:r>
            <a:r>
              <a:rPr lang="en-US" b="1" dirty="0"/>
              <a:t>) = </a:t>
            </a:r>
            <a:r>
              <a:rPr lang="en-US" b="1" dirty="0">
                <a:sym typeface="Symbol"/>
              </a:rPr>
              <a:t></a:t>
            </a:r>
            <a:r>
              <a:rPr lang="en-US" b="1" i="1" baseline="-25000" dirty="0"/>
              <a:t>i</a:t>
            </a:r>
            <a:r>
              <a:rPr lang="en-US" b="1" baseline="-25000" dirty="0"/>
              <a:t>=1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smtClean="0"/>
              <a:t>&lt;</a:t>
            </a:r>
            <a:r>
              <a:rPr lang="en-US" b="1" dirty="0" err="1" smtClean="0"/>
              <a:t>M</a:t>
            </a:r>
            <a:r>
              <a:rPr lang="en-US" b="1" i="1" baseline="-25000" dirty="0" err="1" smtClean="0"/>
              <a:t>i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)&gt;</a:t>
            </a:r>
            <a:r>
              <a:rPr lang="en-US" b="1" dirty="0"/>
              <a:t>	</a:t>
            </a:r>
          </a:p>
          <a:p>
            <a:r>
              <a:rPr lang="en-US" b="1" dirty="0" smtClean="0"/>
              <a:t>Loop to converge variables; decrease T from </a:t>
            </a:r>
            <a:r>
              <a:rPr lang="en-US" b="1" dirty="0" smtClean="0">
                <a:sym typeface="Symbol"/>
              </a:rPr>
              <a:t>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8" y="228600"/>
            <a:ext cx="9144000" cy="1143000"/>
          </a:xfrm>
        </p:spPr>
        <p:txBody>
          <a:bodyPr/>
          <a:lstStyle/>
          <a:p>
            <a:r>
              <a:rPr lang="en-US" dirty="0" smtClean="0"/>
              <a:t>DA-PWC EM Steps (</a:t>
            </a:r>
            <a:r>
              <a:rPr lang="en-US" dirty="0" smtClean="0">
                <a:solidFill>
                  <a:srgbClr val="FF0000"/>
                </a:solidFill>
              </a:rPr>
              <a:t>E is red</a:t>
            </a:r>
            <a:r>
              <a:rPr lang="en-US" dirty="0" smtClean="0"/>
              <a:t>, M Black)</a:t>
            </a:r>
            <a:br>
              <a:rPr lang="en-US" dirty="0" smtClean="0"/>
            </a:br>
            <a:r>
              <a:rPr lang="en-US" dirty="0" smtClean="0"/>
              <a:t>k runs over clusters; </a:t>
            </a:r>
            <a:r>
              <a:rPr lang="en-US" dirty="0" err="1" smtClean="0"/>
              <a:t>i,j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010329"/>
            <a:ext cx="65532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Parallelize by distributing points across </a:t>
            </a:r>
            <a:r>
              <a:rPr lang="en-US" sz="2400" b="1" dirty="0" smtClean="0">
                <a:solidFill>
                  <a:prstClr val="black"/>
                </a:solidFill>
              </a:rPr>
              <a:t>processes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Steps </a:t>
            </a:r>
            <a:r>
              <a:rPr lang="en-US" sz="2400" b="1" dirty="0" smtClean="0">
                <a:solidFill>
                  <a:prstClr val="black"/>
                </a:solidFill>
              </a:rPr>
              <a:t>1 global sum (reduction)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Step 1, 2, 5 local sum if </a:t>
            </a:r>
            <a:r>
              <a:rPr lang="en-US" sz="2400" b="1" dirty="0">
                <a:solidFill>
                  <a:prstClr val="black"/>
                </a:solidFill>
              </a:rPr>
              <a:t>&lt;</a:t>
            </a:r>
            <a:r>
              <a:rPr lang="en-US" sz="2400" b="1" dirty="0" err="1">
                <a:solidFill>
                  <a:prstClr val="black"/>
                </a:solidFill>
              </a:rPr>
              <a:t>M</a:t>
            </a:r>
            <a:r>
              <a:rPr lang="en-US" sz="2400" b="1" baseline="-25000" dirty="0" err="1">
                <a:solidFill>
                  <a:prstClr val="black"/>
                </a:solidFill>
              </a:rPr>
              <a:t>i</a:t>
            </a:r>
            <a:r>
              <a:rPr lang="en-US" sz="2400" b="1" dirty="0">
                <a:solidFill>
                  <a:prstClr val="black"/>
                </a:solidFill>
              </a:rPr>
              <a:t>(k)&gt; </a:t>
            </a:r>
            <a:r>
              <a:rPr lang="en-US" sz="2400" b="1" dirty="0" smtClean="0">
                <a:solidFill>
                  <a:prstClr val="black"/>
                </a:solidFill>
              </a:rPr>
              <a:t>broadcast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2330" y="2214979"/>
            <a:ext cx="134761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</a:t>
            </a:r>
            <a:r>
              <a:rPr lang="en-US" sz="2400" dirty="0" smtClean="0"/>
              <a:t> points</a:t>
            </a:r>
          </a:p>
          <a:p>
            <a:r>
              <a:rPr lang="en-US" sz="2400" dirty="0" smtClean="0"/>
              <a:t>k clusters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06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838200"/>
          </a:xfrm>
        </p:spPr>
        <p:txBody>
          <a:bodyPr/>
          <a:lstStyle/>
          <a:p>
            <a:r>
              <a:rPr lang="en-US" dirty="0" smtClean="0"/>
              <a:t>Continuous Clustering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8991600" cy="3200399"/>
          </a:xfrm>
        </p:spPr>
        <p:txBody>
          <a:bodyPr/>
          <a:lstStyle/>
          <a:p>
            <a:r>
              <a:rPr lang="en-US" sz="2400" dirty="0" smtClean="0"/>
              <a:t>This is a subtlety introduced by Ken Rose but not clearly known in community</a:t>
            </a:r>
          </a:p>
          <a:p>
            <a:r>
              <a:rPr lang="en-US" sz="2400" dirty="0" smtClean="0"/>
              <a:t>Lets consider “dynamic appearance” of clusters a little more carefully. We suppose that we take a cluster k and split into 2 with centers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and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B </a:t>
            </a:r>
            <a:r>
              <a:rPr lang="en-US" sz="2400" dirty="0" smtClean="0"/>
              <a:t>with initial values</a:t>
            </a:r>
            <a:br>
              <a:rPr lang="en-US" sz="2400" dirty="0" smtClean="0"/>
            </a:br>
            <a:r>
              <a:rPr lang="en-US" sz="2400" dirty="0" smtClean="0"/>
              <a:t>	 </a:t>
            </a:r>
            <a:r>
              <a:rPr lang="en-US" sz="2400" u="sng" dirty="0"/>
              <a:t>Y</a:t>
            </a:r>
            <a:r>
              <a:rPr lang="en-US" sz="2400" dirty="0"/>
              <a:t>(k)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 smtClean="0"/>
              <a:t> = </a:t>
            </a:r>
            <a:r>
              <a:rPr lang="en-US" sz="2400" u="sng" dirty="0"/>
              <a:t>Y</a:t>
            </a:r>
            <a:r>
              <a:rPr lang="en-US" sz="2400" dirty="0"/>
              <a:t>(k)</a:t>
            </a:r>
            <a:r>
              <a:rPr lang="en-US" sz="2400" baseline="-25000" dirty="0"/>
              <a:t>B </a:t>
            </a:r>
            <a:r>
              <a:rPr lang="en-US" sz="2400" dirty="0" smtClean="0"/>
              <a:t>at original center </a:t>
            </a:r>
            <a:r>
              <a:rPr lang="en-US" sz="2400" u="sng" dirty="0"/>
              <a:t>Y</a:t>
            </a:r>
            <a:r>
              <a:rPr lang="en-US" sz="2400" dirty="0"/>
              <a:t>(k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Then typically if you make this change and perturb the </a:t>
            </a:r>
            <a:r>
              <a:rPr lang="en-US" sz="2400" u="sng" dirty="0"/>
              <a:t>Y</a:t>
            </a:r>
            <a:r>
              <a:rPr lang="en-US" sz="2400" dirty="0"/>
              <a:t>(k)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, they will return to starting position as F at stable minimum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But instability can develop and one finds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623060" y="3733800"/>
            <a:ext cx="3501390" cy="3037880"/>
            <a:chOff x="1623060" y="3886200"/>
            <a:chExt cx="3501390" cy="3037880"/>
          </a:xfrm>
        </p:grpSpPr>
        <p:grpSp>
          <p:nvGrpSpPr>
            <p:cNvPr id="19" name="Group 18"/>
            <p:cNvGrpSpPr/>
            <p:nvPr/>
          </p:nvGrpSpPr>
          <p:grpSpPr>
            <a:xfrm>
              <a:off x="3257550" y="3886200"/>
              <a:ext cx="1866900" cy="1066800"/>
              <a:chOff x="3257550" y="3886200"/>
              <a:chExt cx="1866900" cy="1066800"/>
            </a:xfrm>
          </p:grpSpPr>
          <p:grpSp>
            <p:nvGrpSpPr>
              <p:cNvPr id="11" name="Group 10"/>
              <p:cNvGrpSpPr/>
              <p:nvPr/>
            </p:nvGrpSpPr>
            <p:grpSpPr>
              <a:xfrm flipV="1">
                <a:off x="3467100" y="3886200"/>
                <a:ext cx="1447800" cy="838200"/>
                <a:chOff x="914400" y="5029200"/>
                <a:chExt cx="1447800" cy="838200"/>
              </a:xfrm>
            </p:grpSpPr>
            <p:sp>
              <p:nvSpPr>
                <p:cNvPr id="12" name="Arc 11"/>
                <p:cNvSpPr/>
                <p:nvPr/>
              </p:nvSpPr>
              <p:spPr>
                <a:xfrm rot="5400000" flipH="1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16200000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257550" y="4114800"/>
                <a:ext cx="1866900" cy="838200"/>
                <a:chOff x="2895600" y="4114800"/>
                <a:chExt cx="1866900" cy="8382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95600" y="4114800"/>
                  <a:ext cx="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2895600" y="4953000"/>
                  <a:ext cx="1866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9"/>
            <p:cNvSpPr txBox="1"/>
            <p:nvPr/>
          </p:nvSpPr>
          <p:spPr>
            <a:xfrm>
              <a:off x="1623060" y="4290058"/>
              <a:ext cx="144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 Energy F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67100" y="4953000"/>
              <a:ext cx="15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and </a:t>
              </a:r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14500" y="655474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  <a:r>
                <a:rPr lang="en-US" dirty="0" smtClean="0"/>
                <a:t>+ </a:t>
              </a:r>
              <a:r>
                <a:rPr lang="en-US" u="sng" dirty="0"/>
                <a:t>Y</a:t>
              </a:r>
              <a:r>
                <a:rPr lang="en-US" dirty="0"/>
                <a:t>(k)</a:t>
              </a:r>
              <a:r>
                <a:rPr lang="en-US" baseline="-25000" dirty="0"/>
                <a:t>B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0988" y="5219700"/>
            <a:ext cx="3400412" cy="1066800"/>
            <a:chOff x="180988" y="5219700"/>
            <a:chExt cx="3400412" cy="1066800"/>
          </a:xfrm>
        </p:grpSpPr>
        <p:grpSp>
          <p:nvGrpSpPr>
            <p:cNvPr id="22" name="Group 21"/>
            <p:cNvGrpSpPr/>
            <p:nvPr/>
          </p:nvGrpSpPr>
          <p:grpSpPr>
            <a:xfrm>
              <a:off x="1714500" y="5219700"/>
              <a:ext cx="1866900" cy="1066800"/>
              <a:chOff x="3257550" y="3886200"/>
              <a:chExt cx="1866900" cy="1066800"/>
            </a:xfrm>
          </p:grpSpPr>
          <p:grpSp>
            <p:nvGrpSpPr>
              <p:cNvPr id="23" name="Group 22"/>
              <p:cNvGrpSpPr/>
              <p:nvPr/>
            </p:nvGrpSpPr>
            <p:grpSpPr>
              <a:xfrm flipV="1">
                <a:off x="3467100" y="3886200"/>
                <a:ext cx="1447800" cy="838200"/>
                <a:chOff x="914400" y="5029200"/>
                <a:chExt cx="1447800" cy="838200"/>
              </a:xfrm>
            </p:grpSpPr>
            <p:sp>
              <p:nvSpPr>
                <p:cNvPr id="27" name="Arc 26"/>
                <p:cNvSpPr/>
                <p:nvPr/>
              </p:nvSpPr>
              <p:spPr>
                <a:xfrm rot="5400000" flipH="1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 rot="16200000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257550" y="4114800"/>
                <a:ext cx="1866900" cy="838200"/>
                <a:chOff x="2895600" y="4114800"/>
                <a:chExt cx="1866900" cy="838200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95600" y="4114800"/>
                  <a:ext cx="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895600" y="4953000"/>
                  <a:ext cx="1866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TextBox 36"/>
            <p:cNvSpPr txBox="1"/>
            <p:nvPr/>
          </p:nvSpPr>
          <p:spPr>
            <a:xfrm>
              <a:off x="180988" y="5606534"/>
              <a:ext cx="144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 Energy F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86200" y="5433060"/>
            <a:ext cx="3467100" cy="969288"/>
            <a:chOff x="3886200" y="5433060"/>
            <a:chExt cx="3467100" cy="969288"/>
          </a:xfrm>
        </p:grpSpPr>
        <p:grpSp>
          <p:nvGrpSpPr>
            <p:cNvPr id="39" name="Group 38"/>
            <p:cNvGrpSpPr/>
            <p:nvPr/>
          </p:nvGrpSpPr>
          <p:grpSpPr>
            <a:xfrm>
              <a:off x="5486400" y="5433060"/>
              <a:ext cx="1866900" cy="969288"/>
              <a:chOff x="5962650" y="5448300"/>
              <a:chExt cx="1866900" cy="96928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248400" y="5579388"/>
                <a:ext cx="1447800" cy="838200"/>
                <a:chOff x="914400" y="5029200"/>
                <a:chExt cx="1447800" cy="838200"/>
              </a:xfrm>
            </p:grpSpPr>
            <p:sp>
              <p:nvSpPr>
                <p:cNvPr id="5" name="Arc 4"/>
                <p:cNvSpPr/>
                <p:nvPr/>
              </p:nvSpPr>
              <p:spPr>
                <a:xfrm rot="5400000" flipH="1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 rot="16200000" flipV="1">
                  <a:off x="1219200" y="4724400"/>
                  <a:ext cx="838200" cy="14478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962650" y="5448300"/>
                <a:ext cx="1866900" cy="838200"/>
                <a:chOff x="2895600" y="4114800"/>
                <a:chExt cx="1866900" cy="838200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895600" y="4114800"/>
                  <a:ext cx="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2895600" y="4953000"/>
                  <a:ext cx="18669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Box 37"/>
            <p:cNvSpPr txBox="1"/>
            <p:nvPr/>
          </p:nvSpPr>
          <p:spPr>
            <a:xfrm>
              <a:off x="3886200" y="5629156"/>
              <a:ext cx="144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 Energy F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38800" y="626542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Y</a:t>
            </a:r>
            <a:r>
              <a:rPr lang="en-US" dirty="0"/>
              <a:t>(k)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u="sng" dirty="0" smtClean="0"/>
              <a:t>Y</a:t>
            </a:r>
            <a:r>
              <a:rPr lang="en-US" dirty="0" smtClean="0"/>
              <a:t>(k)</a:t>
            </a:r>
            <a:r>
              <a:rPr lang="en-US" baseline="-25000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09600"/>
          </a:xfrm>
        </p:spPr>
        <p:txBody>
          <a:bodyPr/>
          <a:lstStyle/>
          <a:p>
            <a:r>
              <a:rPr lang="en-US" sz="5400" dirty="0" smtClean="0"/>
              <a:t>Abstract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r>
              <a:rPr lang="en-US" sz="2800" dirty="0"/>
              <a:t>We discuss general theory behind deterministic annealing and illustrate with applications to mixture models (including GTM and PLSA), clustering and dimension reduction.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cover cases where the analyzed space has a metric and cases where it does not.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discuss the many open issues and possible further work for methods that appear to outperform the standard approaches but are in practice not used.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/>
              <a:t>Continuous Clustering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257800"/>
          </a:xfrm>
        </p:spPr>
        <p:txBody>
          <a:bodyPr/>
          <a:lstStyle/>
          <a:p>
            <a:r>
              <a:rPr lang="en-US" sz="2400" dirty="0" smtClean="0"/>
              <a:t>At phase transition when eigenvalue corresponding to </a:t>
            </a:r>
            <a:r>
              <a:rPr lang="en-US" sz="2400" u="sng" dirty="0"/>
              <a:t>Y</a:t>
            </a:r>
            <a:r>
              <a:rPr lang="en-US" sz="2400" dirty="0"/>
              <a:t>(k)</a:t>
            </a:r>
            <a:r>
              <a:rPr lang="en-US" sz="2400" baseline="-25000" dirty="0"/>
              <a:t>A</a:t>
            </a:r>
            <a:r>
              <a:rPr lang="en-US" sz="2400" dirty="0"/>
              <a:t> - </a:t>
            </a:r>
            <a:r>
              <a:rPr lang="en-US" sz="2400" u="sng" dirty="0" smtClean="0"/>
              <a:t>Y</a:t>
            </a:r>
            <a:r>
              <a:rPr lang="en-US" sz="2400" dirty="0" smtClean="0"/>
              <a:t>(k)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goes negative, F is a minimum if two split clusters move together but  a maximum if they separate</a:t>
            </a:r>
          </a:p>
          <a:p>
            <a:pPr lvl="1"/>
            <a:r>
              <a:rPr lang="en-US" sz="2000" dirty="0" smtClean="0"/>
              <a:t>i.e. two genuine clusters are formed at instability points</a:t>
            </a:r>
          </a:p>
          <a:p>
            <a:r>
              <a:rPr lang="en-US" sz="2400" dirty="0" smtClean="0"/>
              <a:t>When you split </a:t>
            </a:r>
            <a:r>
              <a:rPr lang="en-US" sz="2400" dirty="0"/>
              <a:t>A(k) </a:t>
            </a:r>
            <a:r>
              <a:rPr lang="en-US" sz="2400" dirty="0" smtClean="0"/>
              <a:t>, B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/>
              <a:t>(k), </a:t>
            </a:r>
            <a:r>
              <a:rPr lang="en-US" sz="2400" dirty="0">
                <a:sym typeface="Symbol"/>
              </a:rPr>
              <a:t></a:t>
            </a:r>
            <a:r>
              <a:rPr lang="en-US" sz="2400" baseline="-25000" dirty="0" err="1">
                <a:sym typeface="Symbol"/>
              </a:rPr>
              <a:t>i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are unchanged and you would hope that cluster counts C(k</a:t>
            </a:r>
            <a:r>
              <a:rPr lang="en-US" sz="2400" dirty="0"/>
              <a:t>) </a:t>
            </a:r>
            <a:r>
              <a:rPr lang="en-US" sz="2400" dirty="0" smtClean="0"/>
              <a:t>and probabilities &lt;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 smtClean="0"/>
              <a:t>)&gt; would be halved</a:t>
            </a:r>
          </a:p>
          <a:p>
            <a:r>
              <a:rPr lang="en-US" sz="2400" dirty="0" smtClean="0"/>
              <a:t>Unfortunately that doesn’t work except for 1 cluster splitting into 2 due to factor </a:t>
            </a:r>
            <a:r>
              <a:rPr lang="en-US" sz="2400" b="1" dirty="0" err="1" smtClean="0"/>
              <a:t>Z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 = </a:t>
            </a:r>
            <a:r>
              <a:rPr lang="en-US" sz="2400" b="1" dirty="0">
                <a:sym typeface="Symbol"/>
              </a:rPr>
              <a:t></a:t>
            </a:r>
            <a:r>
              <a:rPr lang="en-US" sz="2400" b="1" baseline="-25000" dirty="0"/>
              <a:t>k=1</a:t>
            </a:r>
            <a:r>
              <a:rPr lang="en-US" sz="2400" b="1" baseline="30000" dirty="0"/>
              <a:t>K</a:t>
            </a:r>
            <a:r>
              <a:rPr lang="en-US" sz="2400" b="1" dirty="0"/>
              <a:t> </a:t>
            </a:r>
            <a:r>
              <a:rPr lang="en-US" sz="2400" b="1" dirty="0" err="1"/>
              <a:t>exp</a:t>
            </a:r>
            <a:r>
              <a:rPr lang="en-US" sz="2400" b="1" dirty="0"/>
              <a:t>(-</a:t>
            </a:r>
            <a:r>
              <a:rPr lang="en-US" sz="2400" b="1" dirty="0">
                <a:sym typeface="Symbol"/>
              </a:rPr>
              <a:t>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(</a:t>
            </a:r>
            <a:r>
              <a:rPr lang="en-US" sz="2400" b="1" i="1" dirty="0"/>
              <a:t>k</a:t>
            </a:r>
            <a:r>
              <a:rPr lang="en-US" sz="2400" b="1" dirty="0"/>
              <a:t>)/T</a:t>
            </a:r>
            <a:r>
              <a:rPr lang="en-US" sz="2400" b="1" dirty="0" smtClean="0"/>
              <a:t>) with</a:t>
            </a:r>
            <a:br>
              <a:rPr lang="en-US" sz="2400" b="1" dirty="0" smtClean="0"/>
            </a:br>
            <a:r>
              <a:rPr lang="en-US" sz="2400" b="1" dirty="0" smtClean="0"/>
              <a:t>			&lt;</a:t>
            </a:r>
            <a:r>
              <a:rPr lang="en-US" sz="2400" b="1" dirty="0" err="1"/>
              <a:t>M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(</a:t>
            </a:r>
            <a:r>
              <a:rPr lang="en-US" sz="2400" b="1" i="1" dirty="0"/>
              <a:t>k</a:t>
            </a:r>
            <a:r>
              <a:rPr lang="en-US" sz="2400" b="1" dirty="0"/>
              <a:t>)&gt; = </a:t>
            </a:r>
            <a:r>
              <a:rPr lang="en-US" sz="2400" b="1" dirty="0" err="1"/>
              <a:t>exp</a:t>
            </a:r>
            <a:r>
              <a:rPr lang="en-US" sz="2400" b="1" dirty="0"/>
              <a:t>( -</a:t>
            </a:r>
            <a:r>
              <a:rPr lang="en-US" sz="2400" b="1" dirty="0">
                <a:sym typeface="Symbol"/>
              </a:rPr>
              <a:t>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(</a:t>
            </a:r>
            <a:r>
              <a:rPr lang="en-US" sz="2400" b="1" i="1" dirty="0"/>
              <a:t>k</a:t>
            </a:r>
            <a:r>
              <a:rPr lang="en-US" sz="2400" b="1" dirty="0"/>
              <a:t>)/T </a:t>
            </a:r>
            <a:r>
              <a:rPr lang="en-US" sz="2400" b="1" dirty="0" smtClean="0"/>
              <a:t>)/</a:t>
            </a:r>
            <a:r>
              <a:rPr lang="en-US" sz="2400" dirty="0"/>
              <a:t> </a:t>
            </a:r>
            <a:r>
              <a:rPr lang="en-US" sz="2400" b="1" dirty="0" err="1"/>
              <a:t>Z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r>
              <a:rPr lang="en-US" sz="2400" dirty="0" smtClean="0"/>
              <a:t>Naïve solution is to examine explicitly solution with A(k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</a:t>
            </a:r>
            <a:r>
              <a:rPr lang="en-US" sz="2400" dirty="0"/>
              <a:t>, </a:t>
            </a:r>
            <a:r>
              <a:rPr lang="en-US" sz="2400" dirty="0" smtClean="0"/>
              <a:t>B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/>
              <a:t>(k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</a:t>
            </a:r>
            <a:r>
              <a:rPr lang="en-US" sz="2400" dirty="0">
                <a:sym typeface="Symbol"/>
              </a:rPr>
              <a:t></a:t>
            </a:r>
            <a:r>
              <a:rPr lang="en-US" sz="2400" baseline="-25000" dirty="0" err="1" smtClean="0">
                <a:sym typeface="Symbol"/>
              </a:rPr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) </a:t>
            </a:r>
            <a:r>
              <a:rPr lang="en-US" sz="2400" dirty="0"/>
              <a:t>are </a:t>
            </a:r>
            <a:r>
              <a:rPr lang="en-US" sz="2400" dirty="0" smtClean="0"/>
              <a:t>unchanged; C(k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&lt;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)&gt; halved for 0 &lt;= 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&lt; K and</a:t>
            </a:r>
            <a:br>
              <a:rPr lang="en-US" sz="2400" dirty="0" smtClean="0"/>
            </a:br>
            <a:r>
              <a:rPr lang="en-US" sz="2400" dirty="0" smtClean="0"/>
              <a:t>			</a:t>
            </a:r>
            <a:r>
              <a:rPr lang="en-US" sz="2400" b="1" dirty="0"/>
              <a:t> </a:t>
            </a:r>
            <a:r>
              <a:rPr lang="en-US" sz="2400" b="1" dirty="0" err="1"/>
              <a:t>Z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 = </a:t>
            </a:r>
            <a:r>
              <a:rPr lang="en-US" sz="2400" b="1" dirty="0">
                <a:sym typeface="Symbol"/>
              </a:rPr>
              <a:t></a:t>
            </a:r>
            <a:r>
              <a:rPr lang="en-US" sz="2400" b="1" baseline="-25000" dirty="0"/>
              <a:t>k=1</a:t>
            </a:r>
            <a:r>
              <a:rPr lang="en-US" sz="2400" b="1" baseline="30000" dirty="0"/>
              <a:t>K</a:t>
            </a:r>
            <a:r>
              <a:rPr lang="en-US" sz="2400" b="1" dirty="0"/>
              <a:t> </a:t>
            </a:r>
            <a:r>
              <a:rPr lang="en-US" sz="2400" b="1" dirty="0" smtClean="0"/>
              <a:t>w(k)</a:t>
            </a:r>
            <a:r>
              <a:rPr lang="en-US" sz="2400" b="1" dirty="0" err="1" smtClean="0"/>
              <a:t>exp</a:t>
            </a:r>
            <a:r>
              <a:rPr lang="en-US" sz="2400" b="1" dirty="0"/>
              <a:t>(-</a:t>
            </a:r>
            <a:r>
              <a:rPr lang="en-US" sz="2400" b="1" dirty="0">
                <a:sym typeface="Symbol"/>
              </a:rPr>
              <a:t></a:t>
            </a:r>
            <a:r>
              <a:rPr lang="en-US" sz="2400" b="1" i="1" baseline="-25000" dirty="0" err="1"/>
              <a:t>i</a:t>
            </a:r>
            <a:r>
              <a:rPr lang="en-US" sz="2400" b="1" dirty="0"/>
              <a:t>(</a:t>
            </a:r>
            <a:r>
              <a:rPr lang="en-US" sz="2400" b="1" i="1" dirty="0"/>
              <a:t>k</a:t>
            </a:r>
            <a:r>
              <a:rPr lang="en-US" sz="2400" b="1" dirty="0"/>
              <a:t>)/T) </a:t>
            </a:r>
            <a:r>
              <a:rPr lang="en-US" sz="2400" b="1" dirty="0" smtClean="0"/>
              <a:t> with w(k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) =2, w(k</a:t>
            </a:r>
            <a:r>
              <a:rPr lang="en-US" sz="2400" b="1" dirty="0" smtClean="0">
                <a:sym typeface="Symbol"/>
              </a:rPr>
              <a:t>k</a:t>
            </a:r>
            <a:r>
              <a:rPr lang="en-US" sz="2400" b="1" baseline="-25000" dirty="0" smtClean="0">
                <a:sym typeface="Symbol"/>
              </a:rPr>
              <a:t>0</a:t>
            </a:r>
            <a:r>
              <a:rPr lang="en-US" sz="2400" b="1" dirty="0" smtClean="0">
                <a:sym typeface="Symbol"/>
              </a:rPr>
              <a:t>) = 1</a:t>
            </a:r>
            <a:endParaRPr lang="en-US" sz="2400" dirty="0"/>
          </a:p>
          <a:p>
            <a:r>
              <a:rPr lang="en-US" sz="2400" dirty="0" smtClean="0"/>
              <a:t>Works surprisingly well but much more elegant is Continuous Clustering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/>
              <a:t>Continuous Clustering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638800"/>
          </a:xfrm>
        </p:spPr>
        <p:txBody>
          <a:bodyPr/>
          <a:lstStyle/>
          <a:p>
            <a:r>
              <a:rPr lang="en-US" sz="2000" dirty="0" smtClean="0"/>
              <a:t>You restate problem to consider from the start an arbitrary number of cluster centers at each center with</a:t>
            </a:r>
          </a:p>
          <a:p>
            <a:r>
              <a:rPr lang="en-US" sz="2000" b="1" dirty="0" smtClean="0"/>
              <a:t>p(k) </a:t>
            </a:r>
            <a:r>
              <a:rPr lang="en-US" sz="2000" dirty="0" smtClean="0"/>
              <a:t>the density of clusters at site </a:t>
            </a:r>
            <a:r>
              <a:rPr lang="en-US" sz="2000" b="1" dirty="0" smtClean="0"/>
              <a:t>k</a:t>
            </a:r>
          </a:p>
          <a:p>
            <a:r>
              <a:rPr lang="en-US" sz="2000" dirty="0" smtClean="0"/>
              <a:t>All these clusters at a given site have same parameters</a:t>
            </a:r>
          </a:p>
          <a:p>
            <a:r>
              <a:rPr lang="en-US" sz="2000" b="1" dirty="0" smtClean="0"/>
              <a:t>               </a:t>
            </a:r>
            <a:r>
              <a:rPr lang="en-US" sz="2000" b="1" dirty="0" err="1" smtClean="0"/>
              <a:t>Z</a:t>
            </a:r>
            <a:r>
              <a:rPr lang="en-US" sz="2000" b="1" i="1" baseline="-25000" dirty="0" err="1" smtClean="0"/>
              <a:t>i</a:t>
            </a:r>
            <a:r>
              <a:rPr lang="en-US" sz="2000" b="1" dirty="0" smtClean="0"/>
              <a:t> = </a:t>
            </a:r>
            <a:r>
              <a:rPr lang="en-US" sz="2000" b="1" dirty="0">
                <a:sym typeface="Symbol"/>
              </a:rPr>
              <a:t></a:t>
            </a:r>
            <a:r>
              <a:rPr lang="en-US" sz="2000" b="1" baseline="-25000" dirty="0"/>
              <a:t>k=1</a:t>
            </a:r>
            <a:r>
              <a:rPr lang="en-US" sz="2000" b="1" baseline="30000" dirty="0"/>
              <a:t>K</a:t>
            </a:r>
            <a:r>
              <a:rPr lang="en-US" sz="2000" b="1" dirty="0"/>
              <a:t> </a:t>
            </a:r>
            <a:r>
              <a:rPr lang="en-US" sz="2000" b="1" dirty="0" smtClean="0"/>
              <a:t>p(k) </a:t>
            </a:r>
            <a:r>
              <a:rPr lang="en-US" sz="2000" b="1" dirty="0" err="1" smtClean="0"/>
              <a:t>exp</a:t>
            </a:r>
            <a:r>
              <a:rPr lang="en-US" sz="2000" b="1" dirty="0"/>
              <a:t>(-</a:t>
            </a:r>
            <a:r>
              <a:rPr lang="en-US" sz="2000" b="1" dirty="0">
                <a:sym typeface="Symbol"/>
              </a:rPr>
              <a:t></a:t>
            </a:r>
            <a:r>
              <a:rPr lang="en-US" sz="2000" b="1" i="1" baseline="-25000" dirty="0" err="1"/>
              <a:t>i</a:t>
            </a:r>
            <a:r>
              <a:rPr lang="en-US" sz="2000" b="1" dirty="0"/>
              <a:t>(</a:t>
            </a:r>
            <a:r>
              <a:rPr lang="en-US" sz="2000" b="1" i="1" dirty="0"/>
              <a:t>k</a:t>
            </a:r>
            <a:r>
              <a:rPr lang="en-US" sz="2000" b="1" dirty="0"/>
              <a:t>)/T</a:t>
            </a:r>
            <a:r>
              <a:rPr lang="en-US" sz="2000" b="1" dirty="0" smtClean="0"/>
              <a:t>) with</a:t>
            </a:r>
            <a:br>
              <a:rPr lang="en-US" sz="2000" b="1" dirty="0" smtClean="0"/>
            </a:br>
            <a:r>
              <a:rPr lang="en-US" sz="2000" b="1" dirty="0" smtClean="0"/>
              <a:t>			&lt;</a:t>
            </a:r>
            <a:r>
              <a:rPr lang="en-US" sz="2000" b="1" dirty="0" err="1"/>
              <a:t>M</a:t>
            </a:r>
            <a:r>
              <a:rPr lang="en-US" sz="2000" b="1" i="1" baseline="-25000" dirty="0" err="1"/>
              <a:t>i</a:t>
            </a:r>
            <a:r>
              <a:rPr lang="en-US" sz="2000" b="1" dirty="0"/>
              <a:t>(</a:t>
            </a:r>
            <a:r>
              <a:rPr lang="en-US" sz="2000" b="1" i="1" dirty="0"/>
              <a:t>k</a:t>
            </a:r>
            <a:r>
              <a:rPr lang="en-US" sz="2000" b="1" dirty="0"/>
              <a:t>)&gt; = </a:t>
            </a:r>
            <a:r>
              <a:rPr lang="en-US" sz="2000" b="1" dirty="0" smtClean="0"/>
              <a:t>p(k) </a:t>
            </a:r>
            <a:r>
              <a:rPr lang="en-US" sz="2000" b="1" dirty="0" err="1" smtClean="0"/>
              <a:t>exp</a:t>
            </a:r>
            <a:r>
              <a:rPr lang="en-US" sz="2000" b="1" dirty="0"/>
              <a:t>( -</a:t>
            </a:r>
            <a:r>
              <a:rPr lang="en-US" sz="2000" b="1" dirty="0">
                <a:sym typeface="Symbol"/>
              </a:rPr>
              <a:t></a:t>
            </a:r>
            <a:r>
              <a:rPr lang="en-US" sz="2000" b="1" i="1" baseline="-25000" dirty="0" err="1"/>
              <a:t>i</a:t>
            </a:r>
            <a:r>
              <a:rPr lang="en-US" sz="2000" b="1" dirty="0"/>
              <a:t>(</a:t>
            </a:r>
            <a:r>
              <a:rPr lang="en-US" sz="2000" b="1" i="1" dirty="0"/>
              <a:t>k</a:t>
            </a:r>
            <a:r>
              <a:rPr lang="en-US" sz="2000" b="1" dirty="0"/>
              <a:t>)/T </a:t>
            </a:r>
            <a:r>
              <a:rPr lang="en-US" sz="2000" b="1" dirty="0" smtClean="0"/>
              <a:t>)/</a:t>
            </a:r>
            <a:r>
              <a:rPr lang="en-US" sz="2000" dirty="0"/>
              <a:t> </a:t>
            </a:r>
            <a:r>
              <a:rPr lang="en-US" sz="2000" b="1" dirty="0" err="1"/>
              <a:t>Z</a:t>
            </a:r>
            <a:r>
              <a:rPr lang="en-US" sz="2000" b="1" i="1" baseline="-25000" dirty="0" err="1"/>
              <a:t>i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 smtClean="0"/>
              <a:t>			and </a:t>
            </a:r>
            <a:r>
              <a:rPr lang="en-US" sz="2000" b="1" dirty="0">
                <a:sym typeface="Symbol"/>
              </a:rPr>
              <a:t></a:t>
            </a:r>
            <a:r>
              <a:rPr lang="en-US" sz="2000" b="1" baseline="-25000" dirty="0"/>
              <a:t>k=1</a:t>
            </a:r>
            <a:r>
              <a:rPr lang="en-US" sz="2000" b="1" baseline="30000" dirty="0"/>
              <a:t>K</a:t>
            </a:r>
            <a:r>
              <a:rPr lang="en-US" sz="2000" b="1" dirty="0"/>
              <a:t> p(k) </a:t>
            </a:r>
            <a:r>
              <a:rPr lang="en-US" sz="2000" b="1" dirty="0" smtClean="0"/>
              <a:t>= 1</a:t>
            </a:r>
          </a:p>
          <a:p>
            <a:r>
              <a:rPr lang="en-US" sz="2000" dirty="0" smtClean="0"/>
              <a:t>You can then consider </a:t>
            </a:r>
            <a:r>
              <a:rPr lang="en-US" sz="2000" b="1" dirty="0" smtClean="0"/>
              <a:t>p(k) </a:t>
            </a:r>
            <a:r>
              <a:rPr lang="en-US" sz="2000" dirty="0" smtClean="0"/>
              <a:t>as one of the non-annealed parameters (the centers </a:t>
            </a:r>
            <a:r>
              <a:rPr lang="en-US" sz="2000" u="sng" dirty="0" smtClean="0"/>
              <a:t>Y</a:t>
            </a:r>
            <a:r>
              <a:rPr lang="en-US" sz="2000" dirty="0" smtClean="0"/>
              <a:t>(k) in central clustering were of this type) determined in final M step. This gives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n-US" sz="2000" b="1" dirty="0"/>
              <a:t> </a:t>
            </a:r>
            <a:r>
              <a:rPr lang="en-US" sz="2000" b="1" dirty="0" smtClean="0"/>
              <a:t>	p(k</a:t>
            </a:r>
            <a:r>
              <a:rPr lang="en-US" sz="2000" b="1" dirty="0"/>
              <a:t>) = C(k) / </a:t>
            </a:r>
            <a:r>
              <a:rPr lang="en-US" sz="2000" b="1" dirty="0" smtClean="0"/>
              <a:t>N</a:t>
            </a:r>
          </a:p>
          <a:p>
            <a:r>
              <a:rPr lang="en-US" sz="2000" dirty="0" smtClean="0"/>
              <a:t>Which interestingly weights clusters according to their size giving all points “equal weight”</a:t>
            </a:r>
          </a:p>
          <a:p>
            <a:r>
              <a:rPr lang="en-US" sz="2000" dirty="0" smtClean="0"/>
              <a:t>Initial investigation says similar in performance to naïve case</a:t>
            </a:r>
          </a:p>
          <a:p>
            <a:r>
              <a:rPr lang="en-US" sz="2000" dirty="0" smtClean="0"/>
              <a:t>Now splitting is exact. </a:t>
            </a:r>
            <a:br>
              <a:rPr lang="en-US" sz="2000" dirty="0" smtClean="0"/>
            </a:br>
            <a:r>
              <a:rPr lang="en-US" sz="2000" dirty="0" smtClean="0"/>
              <a:t>				p(k), C(k</a:t>
            </a:r>
            <a:r>
              <a:rPr lang="en-US" sz="2000" dirty="0"/>
              <a:t>) and probabilities &lt;</a:t>
            </a:r>
            <a:r>
              <a:rPr lang="en-US" sz="2000" dirty="0" err="1"/>
              <a:t>M</a:t>
            </a:r>
            <a:r>
              <a:rPr lang="en-US" sz="2000" i="1" baseline="-25000" dirty="0" err="1"/>
              <a:t>i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)&gt; </a:t>
            </a:r>
            <a:r>
              <a:rPr lang="en-US" sz="2000" dirty="0" smtClean="0"/>
              <a:t>are halved. </a:t>
            </a:r>
            <a:br>
              <a:rPr lang="en-US" sz="2000" dirty="0" smtClean="0"/>
            </a:br>
            <a:r>
              <a:rPr lang="en-US" sz="2000" dirty="0" smtClean="0"/>
              <a:t>				A(k</a:t>
            </a:r>
            <a:r>
              <a:rPr lang="en-US" sz="2000" dirty="0"/>
              <a:t>) , B</a:t>
            </a:r>
            <a:r>
              <a:rPr lang="en-US" sz="2000" baseline="-25000" dirty="0">
                <a:sym typeface="Symbol"/>
              </a:rPr>
              <a:t>i</a:t>
            </a:r>
            <a:r>
              <a:rPr lang="en-US" sz="2000" dirty="0"/>
              <a:t>(k), </a:t>
            </a:r>
            <a:r>
              <a:rPr lang="en-US" sz="2000" dirty="0">
                <a:sym typeface="Symbol"/>
              </a:rPr>
              <a:t></a:t>
            </a:r>
            <a:r>
              <a:rPr lang="en-US" sz="2000" baseline="-25000" dirty="0" err="1">
                <a:sym typeface="Symbol"/>
              </a:rPr>
              <a:t>i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) are unchanged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524000"/>
            <a:ext cx="9122229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FF0000"/>
                </a:solidFill>
              </a:rPr>
              <a:t>A(k</a:t>
            </a:r>
            <a:r>
              <a:rPr lang="en-US" sz="3000" b="1" dirty="0">
                <a:solidFill>
                  <a:srgbClr val="FF0000"/>
                </a:solidFill>
              </a:rPr>
              <a:t>) = - 0.5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i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j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)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/ &lt;C(k)&gt;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= 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FF0000"/>
                </a:solidFill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=1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i="1" baseline="-25000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)&gt; / &lt;C(k)&gt;	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 = (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+ A(k))</a:t>
            </a:r>
            <a:r>
              <a:rPr lang="en-US" b="1" dirty="0"/>
              <a:t>			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100" b="1" dirty="0" smtClean="0"/>
              <a:t>&lt;</a:t>
            </a:r>
            <a:r>
              <a:rPr lang="en-US" sz="3100" b="1" dirty="0" err="1" smtClean="0"/>
              <a:t>M</a:t>
            </a:r>
            <a:r>
              <a:rPr lang="en-US" sz="3100" b="1" i="1" baseline="-25000" dirty="0" err="1" smtClean="0"/>
              <a:t>i</a:t>
            </a:r>
            <a:r>
              <a:rPr lang="en-US" sz="3100" b="1" dirty="0" smtClean="0"/>
              <a:t>(</a:t>
            </a:r>
            <a:r>
              <a:rPr lang="en-US" sz="3100" b="1" i="1" dirty="0" smtClean="0"/>
              <a:t>k</a:t>
            </a:r>
            <a:r>
              <a:rPr lang="en-US" sz="3100" b="1" dirty="0" smtClean="0"/>
              <a:t>)&gt; </a:t>
            </a:r>
            <a:r>
              <a:rPr lang="en-US" sz="3100" b="1" dirty="0"/>
              <a:t>= </a:t>
            </a:r>
            <a:r>
              <a:rPr lang="en-US" sz="3100" b="1" dirty="0" smtClean="0"/>
              <a:t>p(k</a:t>
            </a:r>
            <a:r>
              <a:rPr lang="en-US" sz="3100" b="1" dirty="0"/>
              <a:t>) </a:t>
            </a:r>
            <a:r>
              <a:rPr lang="en-US" sz="3100" b="1" dirty="0" err="1"/>
              <a:t>exp</a:t>
            </a:r>
            <a:r>
              <a:rPr lang="en-US" sz="3100" b="1" dirty="0"/>
              <a:t>( 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)/T </a:t>
            </a:r>
            <a:r>
              <a:rPr lang="en-US" sz="3100" b="1" dirty="0" smtClean="0"/>
              <a:t>)/</a:t>
            </a:r>
            <a:r>
              <a:rPr lang="en-US" sz="3100" b="1" dirty="0">
                <a:sym typeface="Symbol"/>
              </a:rPr>
              <a:t></a:t>
            </a:r>
            <a:r>
              <a:rPr lang="en-US" sz="3100" b="1" baseline="-25000" dirty="0"/>
              <a:t>k=1</a:t>
            </a:r>
            <a:r>
              <a:rPr lang="en-US" sz="3100" b="1" baseline="30000" dirty="0"/>
              <a:t>K</a:t>
            </a:r>
            <a:r>
              <a:rPr lang="en-US" sz="3100" b="1" dirty="0"/>
              <a:t> p(k) </a:t>
            </a:r>
            <a:r>
              <a:rPr lang="en-US" sz="3100" b="1" dirty="0" err="1"/>
              <a:t>exp</a:t>
            </a:r>
            <a:r>
              <a:rPr lang="en-US" sz="3100" b="1" dirty="0" smtClean="0"/>
              <a:t>(-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</a:t>
            </a:r>
            <a:r>
              <a:rPr lang="en-US" sz="3100" b="1" dirty="0" smtClean="0"/>
              <a:t>T)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C(k</a:t>
            </a:r>
            <a:r>
              <a:rPr lang="en-US" b="1" dirty="0"/>
              <a:t>) = </a:t>
            </a:r>
            <a:r>
              <a:rPr lang="en-US" b="1" dirty="0">
                <a:sym typeface="Symbol"/>
              </a:rPr>
              <a:t></a:t>
            </a:r>
            <a:r>
              <a:rPr lang="en-US" b="1" i="1" baseline="-25000" dirty="0"/>
              <a:t>i</a:t>
            </a:r>
            <a:r>
              <a:rPr lang="en-US" b="1" baseline="-25000" dirty="0"/>
              <a:t>=1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smtClean="0"/>
              <a:t>&lt;</a:t>
            </a:r>
            <a:r>
              <a:rPr lang="en-US" b="1" dirty="0" err="1" smtClean="0"/>
              <a:t>M</a:t>
            </a:r>
            <a:r>
              <a:rPr lang="en-US" b="1" i="1" baseline="-25000" dirty="0" err="1" smtClean="0"/>
              <a:t>i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)&gt;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p(k) </a:t>
            </a:r>
            <a:r>
              <a:rPr lang="en-US" b="1" dirty="0" smtClean="0"/>
              <a:t>= </a:t>
            </a:r>
            <a:r>
              <a:rPr lang="en-US" b="1" dirty="0"/>
              <a:t>C(k) / N	</a:t>
            </a:r>
          </a:p>
          <a:p>
            <a:r>
              <a:rPr lang="en-US" b="1" dirty="0" smtClean="0"/>
              <a:t>Loop to converge variables; decrease T from </a:t>
            </a:r>
            <a:r>
              <a:rPr lang="en-US" b="1" dirty="0" smtClean="0">
                <a:sym typeface="Symbol"/>
              </a:rPr>
              <a:t>; split centers by halving p(k) 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8" y="228600"/>
            <a:ext cx="9144000" cy="1143000"/>
          </a:xfrm>
        </p:spPr>
        <p:txBody>
          <a:bodyPr/>
          <a:lstStyle/>
          <a:p>
            <a:r>
              <a:rPr lang="en-US" dirty="0" smtClean="0"/>
              <a:t>DA-PWC EM Steps (</a:t>
            </a:r>
            <a:r>
              <a:rPr lang="en-US" dirty="0" smtClean="0">
                <a:solidFill>
                  <a:srgbClr val="FF0000"/>
                </a:solidFill>
              </a:rPr>
              <a:t>E is red</a:t>
            </a:r>
            <a:r>
              <a:rPr lang="en-US" dirty="0" smtClean="0"/>
              <a:t>, M Black)</a:t>
            </a:r>
            <a:br>
              <a:rPr lang="en-US" dirty="0" smtClean="0"/>
            </a:br>
            <a:r>
              <a:rPr lang="en-US" dirty="0" smtClean="0"/>
              <a:t>k runs over clusters; </a:t>
            </a:r>
            <a:r>
              <a:rPr lang="en-US" dirty="0" err="1" smtClean="0"/>
              <a:t>i,j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4343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Steps 1 global sum (reduction)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Step 1, 2, 5 local sum if </a:t>
            </a:r>
            <a:r>
              <a:rPr lang="en-US" sz="2400" b="1" dirty="0">
                <a:solidFill>
                  <a:prstClr val="black"/>
                </a:solidFill>
              </a:rPr>
              <a:t>&lt;</a:t>
            </a:r>
            <a:r>
              <a:rPr lang="en-US" sz="2400" b="1" dirty="0" err="1">
                <a:solidFill>
                  <a:prstClr val="black"/>
                </a:solidFill>
              </a:rPr>
              <a:t>M</a:t>
            </a:r>
            <a:r>
              <a:rPr lang="en-US" sz="2400" b="1" baseline="-25000" dirty="0" err="1">
                <a:solidFill>
                  <a:prstClr val="black"/>
                </a:solidFill>
              </a:rPr>
              <a:t>i</a:t>
            </a:r>
            <a:r>
              <a:rPr lang="en-US" sz="2400" b="1" dirty="0">
                <a:solidFill>
                  <a:prstClr val="black"/>
                </a:solidFill>
              </a:rPr>
              <a:t>(k)&gt; </a:t>
            </a:r>
            <a:r>
              <a:rPr lang="en-US" sz="2400" b="1" dirty="0" smtClean="0">
                <a:solidFill>
                  <a:prstClr val="black"/>
                </a:solidFill>
              </a:rPr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1180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Note 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r>
              <a:rPr lang="en-US" sz="2800" dirty="0" smtClean="0"/>
              <a:t>Algorithms parallelize well with typical speed up of 500 on 768 cores </a:t>
            </a:r>
          </a:p>
          <a:p>
            <a:pPr lvl="1"/>
            <a:r>
              <a:rPr lang="en-US" sz="2400" dirty="0" smtClean="0"/>
              <a:t>Parallelization is very straightforward</a:t>
            </a:r>
          </a:p>
          <a:p>
            <a:r>
              <a:rPr lang="en-US" sz="2800" dirty="0" smtClean="0"/>
              <a:t>The calculation of eigenvectors of second derivative matrix on pairwise case is ~80% effort</a:t>
            </a:r>
          </a:p>
          <a:p>
            <a:pPr lvl="1"/>
            <a:r>
              <a:rPr lang="en-US" sz="2400" dirty="0" smtClean="0"/>
              <a:t>Need to use power method to find leading eigenvectors for each cluster</a:t>
            </a:r>
          </a:p>
          <a:p>
            <a:pPr lvl="1"/>
            <a:r>
              <a:rPr lang="en-US" sz="2400" dirty="0" smtClean="0"/>
              <a:t>Eigenvector is of length N (number of points) for pairwise</a:t>
            </a:r>
          </a:p>
          <a:p>
            <a:pPr lvl="1"/>
            <a:r>
              <a:rPr lang="en-US" sz="2400" dirty="0" smtClean="0"/>
              <a:t>In central clustering, eigenvector of length “dimension of space” </a:t>
            </a:r>
          </a:p>
          <a:p>
            <a:r>
              <a:rPr lang="en-US" sz="2800" dirty="0" smtClean="0"/>
              <a:t>To do: Compare calculation of eigenvectors with splitting and perturbing each cluster center and see if stable</a:t>
            </a:r>
          </a:p>
          <a:p>
            <a:r>
              <a:rPr lang="en-US" sz="2800" dirty="0" smtClean="0"/>
              <a:t>Note eigenvector method tells you direction of instability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Trimmed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8322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i="1" dirty="0"/>
              <a:t>Clustering with position-specific constraints on variance: Applying </a:t>
            </a:r>
            <a:r>
              <a:rPr lang="en-US" sz="2400" i="1" dirty="0" err="1"/>
              <a:t>redescending</a:t>
            </a:r>
            <a:r>
              <a:rPr lang="en-US" sz="2400" i="1" dirty="0"/>
              <a:t> M-estimators to label-free LC-MS data </a:t>
            </a:r>
            <a:r>
              <a:rPr lang="en-US" sz="2400" i="1" dirty="0" smtClean="0"/>
              <a:t>analysis </a:t>
            </a:r>
            <a:r>
              <a:rPr lang="en-US" sz="2400" dirty="0" smtClean="0"/>
              <a:t>(Rudolf </a:t>
            </a:r>
            <a:r>
              <a:rPr lang="en-US" sz="2400" dirty="0" err="1" smtClean="0"/>
              <a:t>Frühwirth</a:t>
            </a:r>
            <a:r>
              <a:rPr lang="en-US" sz="2400" baseline="30000" dirty="0"/>
              <a:t> </a:t>
            </a:r>
            <a:r>
              <a:rPr lang="en-US" sz="2400" dirty="0"/>
              <a:t>, D R </a:t>
            </a:r>
            <a:r>
              <a:rPr lang="en-US" sz="2400" dirty="0" smtClean="0"/>
              <a:t>Mani</a:t>
            </a:r>
            <a:r>
              <a:rPr lang="en-US" sz="2400" baseline="30000" dirty="0"/>
              <a:t> </a:t>
            </a:r>
            <a:r>
              <a:rPr lang="en-US" sz="2400" dirty="0"/>
              <a:t> and </a:t>
            </a:r>
            <a:r>
              <a:rPr lang="en-US" sz="2400" dirty="0" err="1"/>
              <a:t>Saumyadipta</a:t>
            </a:r>
            <a:r>
              <a:rPr lang="en-US" sz="2400" dirty="0"/>
              <a:t> </a:t>
            </a:r>
            <a:r>
              <a:rPr lang="en-US" sz="2400" dirty="0" err="1" smtClean="0"/>
              <a:t>Pyne</a:t>
            </a:r>
            <a:r>
              <a:rPr lang="en-US" sz="2400" dirty="0" smtClean="0"/>
              <a:t>) </a:t>
            </a:r>
            <a:r>
              <a:rPr lang="en-US" sz="2400" i="1" dirty="0" smtClean="0"/>
              <a:t>BMC Bioinformatics</a:t>
            </a:r>
            <a:r>
              <a:rPr lang="en-US" sz="2400" dirty="0"/>
              <a:t> 2011, </a:t>
            </a:r>
            <a:r>
              <a:rPr lang="en-US" sz="2400" b="1" dirty="0" smtClean="0"/>
              <a:t>12:</a:t>
            </a:r>
            <a:r>
              <a:rPr lang="en-US" sz="2400" dirty="0" smtClean="0"/>
              <a:t>358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TCC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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=0</a:t>
            </a:r>
            <a:r>
              <a:rPr lang="en-US" sz="2400" baseline="30000" dirty="0"/>
              <a:t>K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 = 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 smtClean="0"/>
              <a:t>))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/>
              </a:rPr>
              <a:t>(k)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k &gt; 0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smtClean="0"/>
              <a:t>i</a:t>
            </a:r>
            <a:r>
              <a:rPr lang="en-US" sz="2400" dirty="0" smtClean="0"/>
              <a:t>,0) =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2                             k = 0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/>
              <a:t>The 0’th cluster captures (at zero temperature) all points outside clusters (background)</a:t>
            </a:r>
          </a:p>
          <a:p>
            <a:r>
              <a:rPr lang="en-US" sz="2400" dirty="0" smtClean="0"/>
              <a:t>Clusters are trimmed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  <a:r>
              <a:rPr lang="en-US" sz="2400" dirty="0">
                <a:sym typeface="Symbol"/>
              </a:rPr>
              <a:t>(k)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/ 2 </a:t>
            </a:r>
            <a:endParaRPr lang="en-US" sz="2400" dirty="0" smtClean="0"/>
          </a:p>
          <a:p>
            <a:r>
              <a:rPr lang="en-US" sz="2400" dirty="0" smtClean="0"/>
              <a:t>Another case when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</a:t>
            </a:r>
            <a:br>
              <a:rPr lang="en-US" sz="2400" dirty="0" smtClean="0"/>
            </a:br>
            <a:r>
              <a:rPr lang="en-US" sz="2400" dirty="0" smtClean="0"/>
              <a:t>same as target Hamiltonian</a:t>
            </a:r>
          </a:p>
          <a:p>
            <a:r>
              <a:rPr lang="en-US" sz="2000" dirty="0"/>
              <a:t>Proteomics Mass Spectrometry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4125675"/>
            <a:ext cx="5181600" cy="2466552"/>
            <a:chOff x="3962400" y="4343400"/>
            <a:chExt cx="5181600" cy="2466552"/>
          </a:xfrm>
        </p:grpSpPr>
        <p:grpSp>
          <p:nvGrpSpPr>
            <p:cNvPr id="12" name="Group 11"/>
            <p:cNvGrpSpPr/>
            <p:nvPr/>
          </p:nvGrpSpPr>
          <p:grpSpPr>
            <a:xfrm>
              <a:off x="3962400" y="4343400"/>
              <a:ext cx="5181600" cy="2466552"/>
              <a:chOff x="3962400" y="4382981"/>
              <a:chExt cx="5181600" cy="2466552"/>
            </a:xfrm>
          </p:grpSpPr>
          <p:pic>
            <p:nvPicPr>
              <p:cNvPr id="1187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82981"/>
                <a:ext cx="5181600" cy="2466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67133" y="4648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 ~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4958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029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5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38800" y="4495800"/>
                <a:ext cx="228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924800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6079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019800" y="5791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 from cluster center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324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High Performance Dimension Reduction and Visualization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20200" cy="5181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is pervasive</a:t>
            </a:r>
          </a:p>
          <a:p>
            <a:pPr lvl="1"/>
            <a:r>
              <a:rPr lang="en-US" sz="2400" dirty="0" smtClean="0"/>
              <a:t>Large and high dimensional data are everywhere: biology, physics, Internet, …</a:t>
            </a:r>
          </a:p>
          <a:p>
            <a:pPr lvl="1"/>
            <a:r>
              <a:rPr lang="en-US" sz="2400" b="1" dirty="0" smtClean="0"/>
              <a:t>Visualization can help data analysis</a:t>
            </a:r>
          </a:p>
          <a:p>
            <a:r>
              <a:rPr lang="en-US" sz="2400" dirty="0" smtClean="0"/>
              <a:t> Visualization of large datasets with high performance</a:t>
            </a:r>
          </a:p>
          <a:p>
            <a:pPr lvl="1"/>
            <a:r>
              <a:rPr lang="en-US" sz="2400" dirty="0" smtClean="0"/>
              <a:t>Map high-dimensional data into low dimensions (2D or 3D).</a:t>
            </a:r>
          </a:p>
          <a:p>
            <a:pPr lvl="1"/>
            <a:r>
              <a:rPr lang="en-US" sz="2400" dirty="0" smtClean="0"/>
              <a:t>Need Parallel programming for processing large data sets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Developing high performance dimension reduction algorithms: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MDS(Multi-dimensional Scaling)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GTM(Generative Topographic Mapping)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DA-MDS(Deterministic Annealing MDS)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DA-GTM(Deterministic Annealing GTM)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Interactive visualization tool </a:t>
            </a:r>
            <a:r>
              <a:rPr lang="en-US" sz="2400" dirty="0" err="1" smtClean="0">
                <a:solidFill>
                  <a:srgbClr val="990033"/>
                </a:solidFill>
              </a:rPr>
              <a:t>PlotViz</a:t>
            </a:r>
            <a:endParaRPr lang="en-US" sz="2400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6200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b="1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76200" y="762000"/>
            <a:ext cx="91440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 smtClean="0">
                <a:solidFill>
                  <a:srgbClr val="FF0000"/>
                </a:solidFill>
              </a:rPr>
              <a:t>Map points </a:t>
            </a:r>
            <a:r>
              <a:rPr lang="en-US" sz="2200" dirty="0" smtClean="0"/>
              <a:t>in high dimension to </a:t>
            </a:r>
            <a:r>
              <a:rPr lang="en-US" sz="2200" dirty="0" smtClean="0">
                <a:solidFill>
                  <a:srgbClr val="FF0000"/>
                </a:solidFill>
              </a:rPr>
              <a:t>lower dimensions</a:t>
            </a:r>
          </a:p>
          <a:p>
            <a:pPr eaLnBrk="1" hangingPunct="1"/>
            <a:r>
              <a:rPr lang="en-US" sz="2200" dirty="0" smtClean="0"/>
              <a:t>Many such </a:t>
            </a:r>
            <a:r>
              <a:rPr lang="en-US" sz="2200" dirty="0" smtClean="0">
                <a:solidFill>
                  <a:srgbClr val="FF0000"/>
                </a:solidFill>
              </a:rPr>
              <a:t>dimension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reduction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algorithms (</a:t>
            </a:r>
            <a:r>
              <a:rPr lang="en-US" sz="2200" dirty="0" smtClean="0">
                <a:solidFill>
                  <a:srgbClr val="FF0000"/>
                </a:solidFill>
              </a:rPr>
              <a:t>PCA</a:t>
            </a:r>
            <a:r>
              <a:rPr lang="en-US" sz="2200" dirty="0" smtClean="0"/>
              <a:t> Principal component analysis easiest); simplest but perhaps best at times is </a:t>
            </a:r>
            <a:r>
              <a:rPr lang="en-US" sz="2200" dirty="0" smtClean="0">
                <a:solidFill>
                  <a:srgbClr val="FF0000"/>
                </a:solidFill>
              </a:rPr>
              <a:t>MDS</a:t>
            </a:r>
          </a:p>
          <a:p>
            <a:r>
              <a:rPr lang="en-US" sz="2200" dirty="0" smtClean="0"/>
              <a:t>Minimize </a:t>
            </a:r>
            <a:r>
              <a:rPr lang="en-US" altLang="ja-JP" sz="2200" dirty="0" smtClean="0">
                <a:ea typeface="ＭＳ Ｐゴシック" pitchFamily="-112" charset="-128"/>
              </a:rPr>
              <a:t>Stress </a:t>
            </a:r>
            <a:br>
              <a:rPr lang="en-US" altLang="ja-JP" sz="2200" dirty="0" smtClean="0">
                <a:ea typeface="ＭＳ Ｐゴシック" pitchFamily="-112" charset="-128"/>
              </a:rPr>
            </a:br>
            <a:r>
              <a:rPr lang="en-US" altLang="ja-JP" sz="22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i&lt;j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sz="2200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the Euclidean distance squared in embedding space (3D usually)</a:t>
            </a:r>
          </a:p>
          <a:p>
            <a:pPr eaLnBrk="1" hangingPunct="1"/>
            <a:r>
              <a:rPr lang="en-US" sz="2200" dirty="0" smtClean="0"/>
              <a:t>SMACOF or </a:t>
            </a:r>
            <a:r>
              <a:rPr lang="en-US" sz="2200" dirty="0" smtClean="0">
                <a:solidFill>
                  <a:srgbClr val="FF0000"/>
                </a:solidFill>
              </a:rPr>
              <a:t>Scaling by minimizing a complicated function </a:t>
            </a:r>
            <a:r>
              <a:rPr lang="en-US" sz="2200" dirty="0" smtClean="0"/>
              <a:t>is clever steepest descent (expectation maximization EM) algorithm</a:t>
            </a:r>
          </a:p>
          <a:p>
            <a:pPr eaLnBrk="1" hangingPunct="1"/>
            <a:r>
              <a:rPr lang="en-US" sz="2200" dirty="0" smtClean="0"/>
              <a:t>Computational complexity goes like N</a:t>
            </a:r>
            <a:r>
              <a:rPr lang="en-US" sz="2200" baseline="30000" dirty="0" smtClean="0"/>
              <a:t>2</a:t>
            </a:r>
            <a:r>
              <a:rPr lang="en-US" sz="2200" dirty="0"/>
              <a:t> </a:t>
            </a:r>
            <a:r>
              <a:rPr lang="en-US" sz="2200" baseline="-25000" dirty="0" smtClean="0"/>
              <a:t>*</a:t>
            </a:r>
            <a:r>
              <a:rPr lang="en-US" sz="2200" dirty="0" smtClean="0"/>
              <a:t> Reduced Dimension</a:t>
            </a:r>
          </a:p>
          <a:p>
            <a:pPr eaLnBrk="1" hangingPunct="1"/>
            <a:r>
              <a:rPr lang="en-US" sz="2200" dirty="0" smtClean="0"/>
              <a:t>We describe </a:t>
            </a:r>
            <a:r>
              <a:rPr lang="en-US" sz="2200" dirty="0" smtClean="0">
                <a:solidFill>
                  <a:srgbClr val="FF0000"/>
                </a:solidFill>
              </a:rPr>
              <a:t>Deterministic annealed </a:t>
            </a:r>
            <a:r>
              <a:rPr lang="en-US" sz="2200" dirty="0" smtClean="0"/>
              <a:t>version of it which is much better</a:t>
            </a:r>
          </a:p>
          <a:p>
            <a:pPr eaLnBrk="1" hangingPunct="1"/>
            <a:r>
              <a:rPr lang="en-US" sz="2200" dirty="0" smtClean="0"/>
              <a:t>Could just view as non linear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2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problem (Tapia et al. Rice)</a:t>
            </a:r>
          </a:p>
          <a:p>
            <a:pPr lvl="1"/>
            <a:r>
              <a:rPr lang="en-US" sz="1800" dirty="0" smtClean="0">
                <a:sym typeface="Symbol"/>
              </a:rPr>
              <a:t>Slower but more general</a:t>
            </a:r>
          </a:p>
          <a:p>
            <a:pPr eaLnBrk="1" hangingPunct="1"/>
            <a:r>
              <a:rPr lang="en-US" sz="2200" dirty="0" smtClean="0">
                <a:sym typeface="Symbol"/>
              </a:rPr>
              <a:t>All parallelize with high efficiency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MDS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 smtClean="0">
                <a:solidFill>
                  <a:srgbClr val="FF0000"/>
                </a:solidFill>
              </a:rPr>
              <a:t>i&lt;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- d(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,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are observed dissimilarities and we want to represent as Euclidean distance 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between points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/>
              <a:t> is quartic or involves square roots, so we need the idea of an approximate Hamiltonian H</a:t>
            </a:r>
            <a:r>
              <a:rPr lang="en-US" baseline="-25000" dirty="0" smtClean="0"/>
              <a:t>0 </a:t>
            </a:r>
          </a:p>
          <a:p>
            <a:r>
              <a:rPr lang="en-US" dirty="0"/>
              <a:t>One tractable integral form </a:t>
            </a:r>
            <a:r>
              <a:rPr lang="en-US" dirty="0" smtClean="0"/>
              <a:t>for H</a:t>
            </a:r>
            <a:r>
              <a:rPr lang="en-US" baseline="-25000" dirty="0" smtClean="0"/>
              <a:t>0</a:t>
            </a:r>
            <a:r>
              <a:rPr lang="en-US" dirty="0" smtClean="0"/>
              <a:t> was </a:t>
            </a:r>
            <a:r>
              <a:rPr lang="en-US" dirty="0"/>
              <a:t>linear Hamiltonians</a:t>
            </a:r>
          </a:p>
          <a:p>
            <a:r>
              <a:rPr lang="en-US" dirty="0"/>
              <a:t>Another is Gaussian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>
                <a:solidFill>
                  <a:srgbClr val="FF0000"/>
                </a:solidFill>
              </a:rPr>
              <a:t>i=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u="sng" dirty="0">
                <a:solidFill>
                  <a:srgbClr val="FF0000"/>
                </a:solidFill>
              </a:rPr>
              <a:t>X(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2</a:t>
            </a:r>
            <a:r>
              <a:rPr lang="en-US" dirty="0"/>
              <a:t>	</a:t>
            </a:r>
          </a:p>
          <a:p>
            <a:r>
              <a:rPr lang="en-US" dirty="0"/>
              <a:t>Where </a:t>
            </a:r>
            <a:r>
              <a:rPr lang="en-US" u="sng" dirty="0"/>
              <a:t>X(</a:t>
            </a:r>
            <a:r>
              <a:rPr lang="en-US" i="1" dirty="0"/>
              <a:t>i</a:t>
            </a:r>
            <a:r>
              <a:rPr lang="en-US" dirty="0"/>
              <a:t>)</a:t>
            </a:r>
            <a:r>
              <a:rPr lang="en-US" i="1" baseline="-25000" dirty="0"/>
              <a:t> </a:t>
            </a:r>
            <a:r>
              <a:rPr lang="en-US" dirty="0"/>
              <a:t>are vectors to be determined as in formula for Multidimensional scaling</a:t>
            </a:r>
          </a:p>
          <a:p>
            <a:r>
              <a:rPr lang="en-US" dirty="0" smtClean="0"/>
              <a:t>The E step is minimize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sym typeface="Symbol"/>
              </a:rPr>
              <a:t> </a:t>
            </a:r>
            <a:r>
              <a:rPr lang="en-US" i="1" baseline="-25000" dirty="0" smtClean="0">
                <a:solidFill>
                  <a:srgbClr val="FF0000"/>
                </a:solidFill>
              </a:rPr>
              <a:t>i&lt;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– </a:t>
            </a:r>
            <a:r>
              <a:rPr lang="en-US" dirty="0" err="1" smtClean="0">
                <a:solidFill>
                  <a:srgbClr val="FF0000"/>
                </a:solidFill>
              </a:rPr>
              <a:t>constant.T</a:t>
            </a:r>
            <a:r>
              <a:rPr lang="en-US" dirty="0" smtClean="0">
                <a:solidFill>
                  <a:srgbClr val="FF0000"/>
                </a:solidFill>
              </a:rPr>
              <a:t> - 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-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</a:p>
          <a:p>
            <a:r>
              <a:rPr lang="en-US" dirty="0" smtClean="0"/>
              <a:t>with solution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0 at large Temperature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dirty="0" smtClean="0"/>
              <a:t>Points pop out from origin as Temperature lowered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 smtClean="0"/>
              <a:t>Pairwise Clustering and MDS </a:t>
            </a:r>
            <a:br>
              <a:rPr lang="en-US" dirty="0" smtClean="0"/>
            </a:br>
            <a:r>
              <a:rPr lang="en-US" dirty="0" smtClean="0"/>
              <a:t>are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" y="1143000"/>
            <a:ext cx="8915400" cy="4525963"/>
          </a:xfrm>
        </p:spPr>
        <p:txBody>
          <a:bodyPr/>
          <a:lstStyle/>
          <a:p>
            <a:r>
              <a:rPr lang="en-US" dirty="0" smtClean="0"/>
              <a:t>100,000 sequences takes a few days on 768 cores 32 nodes Windows Cluster Tempest</a:t>
            </a:r>
          </a:p>
          <a:p>
            <a:r>
              <a:rPr lang="en-US" dirty="0" smtClean="0"/>
              <a:t>Could just run 680K on 6.8</a:t>
            </a:r>
            <a:r>
              <a:rPr lang="en-US" baseline="30000" dirty="0" smtClean="0"/>
              <a:t>2 </a:t>
            </a:r>
            <a:r>
              <a:rPr lang="en-US" dirty="0" smtClean="0"/>
              <a:t>larger machine but lets try to be “cleverer” and use hierarchical methods</a:t>
            </a:r>
          </a:p>
          <a:p>
            <a:r>
              <a:rPr lang="en-US" dirty="0" smtClean="0"/>
              <a:t>Start with 100K sample run fully </a:t>
            </a:r>
          </a:p>
          <a:p>
            <a:r>
              <a:rPr lang="en-US" dirty="0" smtClean="0"/>
              <a:t>Divide into “</a:t>
            </a:r>
            <a:r>
              <a:rPr lang="en-US" dirty="0" err="1" smtClean="0"/>
              <a:t>megaregions</a:t>
            </a:r>
            <a:r>
              <a:rPr lang="en-US" dirty="0" smtClean="0"/>
              <a:t>” using 3D projection</a:t>
            </a:r>
          </a:p>
          <a:p>
            <a:r>
              <a:rPr lang="en-US" dirty="0" smtClean="0"/>
              <a:t>Interpolate full sample into </a:t>
            </a:r>
            <a:r>
              <a:rPr lang="en-US" dirty="0" err="1" smtClean="0"/>
              <a:t>megaregions</a:t>
            </a:r>
            <a:r>
              <a:rPr lang="en-US" dirty="0" smtClean="0"/>
              <a:t> and analyze latter separately</a:t>
            </a:r>
          </a:p>
          <a:p>
            <a:r>
              <a:rPr lang="en-US" dirty="0"/>
              <a:t>See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salsahpc.org/millionseq/16SrRNA_index.html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9" name="Picture 3" descr="C:\Users\Geoffrey Fox\Desktop\Bh_t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5803"/>
          <a:stretch/>
        </p:blipFill>
        <p:spPr bwMode="auto">
          <a:xfrm>
            <a:off x="1227117" y="-14014"/>
            <a:ext cx="7924800" cy="6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791" y="29688"/>
            <a:ext cx="3220191" cy="18753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Barnes Hut </a:t>
            </a:r>
            <a:r>
              <a:rPr lang="en-US" sz="2400" dirty="0" err="1" smtClean="0"/>
              <a:t>OctTree</a:t>
            </a:r>
            <a:r>
              <a:rPr lang="en-US" sz="2400" dirty="0" smtClean="0"/>
              <a:t> originally developed to make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astrophysics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5"/>
            <a:ext cx="8229600" cy="685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4525963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Ken Rose</a:t>
            </a:r>
            <a:r>
              <a:rPr lang="en-US" sz="1800" dirty="0"/>
              <a:t>, Deterministic Annealing for Clustering, Compression, Classification, Regression, and Related Optimization Problems. Proceedings of the IEEE, 1998. 86: p. 2210--2239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References earlier papers including his </a:t>
            </a:r>
            <a:r>
              <a:rPr lang="en-US" sz="1800" dirty="0"/>
              <a:t>Caltech </a:t>
            </a:r>
            <a:r>
              <a:rPr lang="en-US" sz="1800" dirty="0" smtClean="0"/>
              <a:t>Elec. Eng. PhD 1990</a:t>
            </a:r>
            <a:endParaRPr lang="en-US" sz="1800" dirty="0"/>
          </a:p>
          <a:p>
            <a:r>
              <a:rPr lang="en-US" sz="1800" dirty="0"/>
              <a:t>T Hofmann, JM </a:t>
            </a:r>
            <a:r>
              <a:rPr lang="en-US" sz="1800" dirty="0" err="1"/>
              <a:t>Buhmann</a:t>
            </a:r>
            <a:r>
              <a:rPr lang="en-US" sz="1800" dirty="0"/>
              <a:t>, “Pairwise data clustering by deterministic annealing”, IEEE Transactions on Pattern Analysis and Machine Intelligence 19, pp1-13 1997.</a:t>
            </a:r>
          </a:p>
          <a:p>
            <a:r>
              <a:rPr lang="en-US" sz="1800" dirty="0" err="1"/>
              <a:t>Hansjörg</a:t>
            </a:r>
            <a:r>
              <a:rPr lang="en-US" sz="1800" dirty="0"/>
              <a:t> </a:t>
            </a:r>
            <a:r>
              <a:rPr lang="en-US" sz="1800" dirty="0" err="1"/>
              <a:t>Klock</a:t>
            </a:r>
            <a:r>
              <a:rPr lang="en-US" sz="1800" dirty="0"/>
              <a:t> and Joachim M. </a:t>
            </a:r>
            <a:r>
              <a:rPr lang="en-US" sz="1800" dirty="0" err="1"/>
              <a:t>Buhmann</a:t>
            </a:r>
            <a:r>
              <a:rPr lang="en-US" sz="1800" dirty="0"/>
              <a:t>, “Data visualization by multidimensional scaling: a deterministic annealing approach”, Pattern Recognition, Volume 33, Issue 4, April 2000, Pages 651-669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Frühwirth</a:t>
            </a:r>
            <a:r>
              <a:rPr lang="en-US" sz="1800" dirty="0" smtClean="0"/>
              <a:t> </a:t>
            </a:r>
            <a:r>
              <a:rPr lang="en-US" sz="1800" dirty="0"/>
              <a:t>R, </a:t>
            </a:r>
            <a:r>
              <a:rPr lang="en-US" sz="1800" dirty="0" err="1"/>
              <a:t>Waltenberger</a:t>
            </a:r>
            <a:r>
              <a:rPr lang="en-US" sz="1800" dirty="0"/>
              <a:t> W: </a:t>
            </a:r>
            <a:r>
              <a:rPr lang="en-US" sz="1800" dirty="0" err="1"/>
              <a:t>Redescending</a:t>
            </a:r>
            <a:r>
              <a:rPr lang="en-US" sz="1800" dirty="0"/>
              <a:t> M-estimators and Deterministic Annealing, with Applications to Robust Regression and Tail Index Estimation. </a:t>
            </a:r>
            <a:r>
              <a:rPr lang="en-US" sz="1800" dirty="0">
                <a:hlinkClick r:id="rId2"/>
              </a:rPr>
              <a:t>http://www.stat.tugraz.at/AJS/ausg083+4/08306Fruehwirth.pdf </a:t>
            </a:r>
            <a:r>
              <a:rPr lang="en-US" sz="1800" dirty="0"/>
              <a:t>  Austrian Journal of Statistics 2008, 37(3&amp;4):301-317.</a:t>
            </a:r>
            <a:endParaRPr lang="en-US" sz="1800" dirty="0"/>
          </a:p>
          <a:p>
            <a:r>
              <a:rPr lang="en-US" sz="1800" dirty="0" smtClean="0"/>
              <a:t>Review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grids.ucs.indiana.edu/ptliupages/publications/pdac24g-fox.pdf</a:t>
            </a:r>
            <a:endParaRPr lang="en-US" sz="1800" dirty="0" smtClean="0"/>
          </a:p>
          <a:p>
            <a:r>
              <a:rPr lang="en-US" sz="1800" dirty="0" smtClean="0"/>
              <a:t>Recent algorithm work by </a:t>
            </a:r>
            <a:r>
              <a:rPr lang="en-US" sz="1800" dirty="0">
                <a:solidFill>
                  <a:srgbClr val="FF0000"/>
                </a:solidFill>
              </a:rPr>
              <a:t>Seung-Hee </a:t>
            </a:r>
            <a:r>
              <a:rPr lang="en-US" sz="1800" dirty="0" smtClean="0">
                <a:solidFill>
                  <a:srgbClr val="FF0000"/>
                </a:solidFill>
              </a:rPr>
              <a:t>Bae, </a:t>
            </a:r>
            <a:r>
              <a:rPr lang="en-US" sz="1800" dirty="0">
                <a:solidFill>
                  <a:srgbClr val="FF0000"/>
                </a:solidFill>
              </a:rPr>
              <a:t>Jong </a:t>
            </a:r>
            <a:r>
              <a:rPr lang="en-US" sz="1800" dirty="0" err="1">
                <a:solidFill>
                  <a:srgbClr val="FF0000"/>
                </a:solidFill>
              </a:rPr>
              <a:t>Youl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Choi </a:t>
            </a:r>
            <a:r>
              <a:rPr lang="en-US" sz="1800" dirty="0" smtClean="0"/>
              <a:t>(Indiana CS PhD’s)</a:t>
            </a:r>
          </a:p>
          <a:p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grids.ucs.indiana.edu/ptliupages/publications/CetraroWriteupJune11-09.pdf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http://grids.ucs.indiana.edu/ptliupages/publications/hpdc2010_submission_57.pdf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32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2971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850134"/>
          </a:xfrm>
        </p:spPr>
        <p:txBody>
          <a:bodyPr/>
          <a:lstStyle/>
          <a:p>
            <a:r>
              <a:rPr lang="en-US" dirty="0" smtClean="0"/>
              <a:t>440K Interpolated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170" name="Picture 2" descr="C:\Users\Geoffrey Fox\Desktop\Talk\Haixu440KInterpo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6334"/>
          </a:xfrm>
        </p:spPr>
        <p:txBody>
          <a:bodyPr/>
          <a:lstStyle/>
          <a:p>
            <a:r>
              <a:rPr lang="en-US" dirty="0" smtClean="0"/>
              <a:t>A large cluster in Region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15714" name="Picture 2" descr="C:\Users\Geoffrey Fox\Desktop\haixu\HaixuPNG\HaixuPNG\HaixuMegaregion0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3" y="152400"/>
            <a:ext cx="8229600" cy="729335"/>
          </a:xfrm>
        </p:spPr>
        <p:txBody>
          <a:bodyPr/>
          <a:lstStyle/>
          <a:p>
            <a:r>
              <a:rPr lang="en-US" dirty="0" smtClean="0"/>
              <a:t>26 Clusters in Region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6738" name="Picture 2" descr="C:\Users\Geoffrey Fox\Desktop\haixu\HaixuPNG\HaixuPNG\HaixuMegaregion4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1003973"/>
            <a:ext cx="9144000" cy="58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6391"/>
          </a:xfrm>
        </p:spPr>
        <p:txBody>
          <a:bodyPr/>
          <a:lstStyle/>
          <a:p>
            <a:r>
              <a:rPr lang="en-US" dirty="0" smtClean="0"/>
              <a:t>13  Clusters in Region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7762" name="Picture 2" descr="C:\Users\Geoffrey Fox\Desktop\haixu\HaixuPNG\HaixuPNG\HaixuMegaregion6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639762"/>
          </a:xfrm>
        </p:spPr>
        <p:txBody>
          <a:bodyPr/>
          <a:lstStyle/>
          <a:p>
            <a:r>
              <a:rPr lang="en-US" dirty="0" smtClean="0"/>
              <a:t>Quality of DA versus EM 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96958" cy="5262265"/>
            <a:chOff x="0" y="914400"/>
            <a:chExt cx="9196958" cy="52622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1" b="10529"/>
            <a:stretch/>
          </p:blipFill>
          <p:spPr bwMode="auto">
            <a:xfrm>
              <a:off x="0" y="914400"/>
              <a:ext cx="9196958" cy="4722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5715000"/>
              <a:ext cx="6807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Map to 2D        100K Metagenomics             Map to 3D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514" y="977146"/>
              <a:ext cx="201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Normalized STRESS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1600200"/>
              <a:ext cx="122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Variation</a:t>
              </a:r>
            </a:p>
            <a:p>
              <a:r>
                <a:rPr lang="en-US" dirty="0" smtClean="0"/>
                <a:t>in different</a:t>
              </a:r>
            </a:p>
            <a:p>
              <a:r>
                <a:rPr lang="en-US" dirty="0" smtClean="0"/>
                <a:t>runs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41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Run Time </a:t>
            </a:r>
            <a:r>
              <a:rPr lang="en-US" dirty="0"/>
              <a:t>of DA versus EM MDS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066800"/>
            <a:ext cx="9155361" cy="5262265"/>
            <a:chOff x="0" y="762000"/>
            <a:chExt cx="9155361" cy="526226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" t="4377" r="4616" b="13538"/>
            <a:stretch/>
          </p:blipFill>
          <p:spPr bwMode="auto">
            <a:xfrm>
              <a:off x="55301" y="1085164"/>
              <a:ext cx="9100060" cy="432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762000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 time</a:t>
              </a:r>
            </a:p>
            <a:p>
              <a:r>
                <a:rPr lang="en-US" b="1" dirty="0" err="1" smtClean="0"/>
                <a:t>secs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1803" y="5562600"/>
              <a:ext cx="6807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Map to 2D        100K Metagenomics             Map to 3D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GTM with DA (DA-GTM)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686800" cy="3063875"/>
          </a:xfrm>
        </p:spPr>
        <p:txBody>
          <a:bodyPr>
            <a:normAutofit/>
          </a:bodyPr>
          <a:lstStyle/>
          <a:p>
            <a:r>
              <a:rPr lang="en-US" dirty="0" smtClean="0"/>
              <a:t>GTM is </a:t>
            </a:r>
            <a:r>
              <a:rPr lang="en-US" dirty="0"/>
              <a:t>a</a:t>
            </a:r>
            <a:r>
              <a:rPr lang="en-US" dirty="0" smtClean="0"/>
              <a:t>n algorithm for dimension reduction </a:t>
            </a:r>
          </a:p>
          <a:p>
            <a:pPr lvl="1"/>
            <a:r>
              <a:rPr lang="en-US" dirty="0" smtClean="0"/>
              <a:t>Find optimal K latent variables in Latent Space 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is a non-linear mapping function</a:t>
            </a:r>
          </a:p>
          <a:p>
            <a:pPr lvl="1"/>
            <a:r>
              <a:rPr lang="en-US" dirty="0" smtClean="0"/>
              <a:t>Traditional algorithm use EM for model fitting</a:t>
            </a:r>
          </a:p>
          <a:p>
            <a:r>
              <a:rPr lang="en-US" dirty="0" smtClean="0"/>
              <a:t>DA optimization can improve the fitting process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5943600" cy="2763841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7239000" y="2789299"/>
            <a:ext cx="1749865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28799"/>
            <a:ext cx="175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 to Grid (like SOM)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5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2d_pca.pdf"/>
          <p:cNvPicPr>
            <a:picLocks noChangeAspect="1"/>
          </p:cNvPicPr>
          <p:nvPr/>
        </p:nvPicPr>
        <p:blipFill>
          <a:blip r:embed="rId3"/>
          <a:srcRect l="5868" t="4082" b="7352"/>
          <a:stretch>
            <a:fillRect/>
          </a:stretch>
        </p:blipFill>
        <p:spPr>
          <a:xfrm>
            <a:off x="228600" y="3505200"/>
            <a:ext cx="3514711" cy="3306879"/>
          </a:xfrm>
          <a:prstGeom prst="rect">
            <a:avLst/>
          </a:prstGeom>
        </p:spPr>
      </p:pic>
      <p:pic>
        <p:nvPicPr>
          <p:cNvPr id="5" name="Picture 4" descr="oil2d_da_auto.pdf"/>
          <p:cNvPicPr>
            <a:picLocks noChangeAspect="1"/>
          </p:cNvPicPr>
          <p:nvPr/>
        </p:nvPicPr>
        <p:blipFill>
          <a:blip r:embed="rId4"/>
          <a:srcRect l="7329" t="9156" r="2723" b="5219"/>
          <a:stretch>
            <a:fillRect/>
          </a:stretch>
        </p:blipFill>
        <p:spPr>
          <a:xfrm>
            <a:off x="3852504" y="3525296"/>
            <a:ext cx="3460158" cy="329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Advantages of 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Computational complexity is </a:t>
            </a:r>
            <a:r>
              <a:rPr lang="en-US" i="1" dirty="0" smtClean="0"/>
              <a:t>O</a:t>
            </a:r>
            <a:r>
              <a:rPr lang="en-US" dirty="0" smtClean="0"/>
              <a:t>(KN), where </a:t>
            </a:r>
          </a:p>
          <a:p>
            <a:pPr lvl="1"/>
            <a:r>
              <a:rPr lang="en-US" dirty="0" smtClean="0"/>
              <a:t>N is the number of data points </a:t>
            </a:r>
          </a:p>
          <a:p>
            <a:pPr lvl="1"/>
            <a:r>
              <a:rPr lang="en-US" dirty="0" smtClean="0"/>
              <a:t>K is the number of latent variables or </a:t>
            </a:r>
            <a:r>
              <a:rPr lang="en-US" i="1" dirty="0" smtClean="0"/>
              <a:t>clusters</a:t>
            </a:r>
            <a:r>
              <a:rPr lang="en-US" dirty="0" smtClean="0"/>
              <a:t>. K &lt;&lt; N </a:t>
            </a:r>
          </a:p>
          <a:p>
            <a:r>
              <a:rPr lang="en-US" dirty="0" smtClean="0"/>
              <a:t>Efficient, compared with MDS which is </a:t>
            </a:r>
            <a:r>
              <a:rPr lang="en-US" i="1" dirty="0" smtClean="0"/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Produce more separable map (right) than PCA (left)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415518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9446" y="3390126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9522" y="3657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Oil flow data</a:t>
            </a:r>
          </a:p>
          <a:p>
            <a:r>
              <a:rPr lang="en-US" dirty="0" smtClean="0"/>
              <a:t>1000 points</a:t>
            </a:r>
          </a:p>
          <a:p>
            <a:r>
              <a:rPr lang="en-US" dirty="0" smtClean="0"/>
              <a:t>12 Dimensions</a:t>
            </a:r>
          </a:p>
          <a:p>
            <a:r>
              <a:rPr lang="en-US" dirty="0" smtClean="0"/>
              <a:t>3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Free Energy for DA-GTM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Free Energy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 : expected distortion</a:t>
            </a:r>
          </a:p>
          <a:p>
            <a:pPr lvl="1"/>
            <a:r>
              <a:rPr lang="en-US" dirty="0" smtClean="0"/>
              <a:t>H : Shannon entropy</a:t>
            </a:r>
          </a:p>
          <a:p>
            <a:pPr lvl="1"/>
            <a:r>
              <a:rPr lang="en-US" dirty="0" smtClean="0"/>
              <a:t>T : computational temperature</a:t>
            </a:r>
          </a:p>
          <a:p>
            <a:pPr lvl="1"/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dirty="0" smtClean="0"/>
              <a:t> : partitioning function</a:t>
            </a:r>
          </a:p>
          <a:p>
            <a:r>
              <a:rPr lang="en-US" dirty="0" smtClean="0"/>
              <a:t>Partition Function for GTM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49500"/>
            <a:ext cx="26289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29718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58990"/>
            <a:ext cx="3556000" cy="1089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311390"/>
            <a:ext cx="4070350" cy="8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"/>
            <a:ext cx="8229600" cy="1143000"/>
          </a:xfrm>
        </p:spPr>
        <p:txBody>
          <a:bodyPr/>
          <a:lstStyle/>
          <a:p>
            <a:r>
              <a:rPr lang="en-US" b="1" dirty="0" smtClean="0"/>
              <a:t>Some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38456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are building a library of parallel data mining tools that have best known (to me) robustness and performance characteristics</a:t>
            </a:r>
          </a:p>
          <a:p>
            <a:pPr lvl="1"/>
            <a:r>
              <a:rPr lang="en-US" dirty="0" smtClean="0"/>
              <a:t>Big data needs super algorithms?</a:t>
            </a:r>
          </a:p>
          <a:p>
            <a:r>
              <a:rPr lang="en-US" dirty="0" smtClean="0"/>
              <a:t>A lot of statistics tools (e.g. in R) are not the best algorithm and not always well parallelized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Deterministic </a:t>
            </a:r>
            <a:r>
              <a:rPr lang="en-US" sz="3200" dirty="0">
                <a:solidFill>
                  <a:srgbClr val="FF0000"/>
                </a:solidFill>
              </a:rPr>
              <a:t>annealing (DA)  </a:t>
            </a:r>
            <a:r>
              <a:rPr lang="en-US" sz="3200" dirty="0"/>
              <a:t>is one of better approaches to </a:t>
            </a:r>
            <a:r>
              <a:rPr lang="en-US" sz="3200" dirty="0" smtClean="0"/>
              <a:t>optimization</a:t>
            </a:r>
          </a:p>
          <a:p>
            <a:pPr lvl="1"/>
            <a:r>
              <a:rPr lang="en-US" sz="2800" dirty="0" smtClean="0"/>
              <a:t>Tends to remove </a:t>
            </a:r>
            <a:r>
              <a:rPr lang="en-US" sz="2800" dirty="0"/>
              <a:t>local </a:t>
            </a:r>
            <a:r>
              <a:rPr lang="en-US" sz="2800" dirty="0" smtClean="0"/>
              <a:t>optima</a:t>
            </a:r>
          </a:p>
          <a:p>
            <a:pPr lvl="1"/>
            <a:r>
              <a:rPr lang="en-US" dirty="0" smtClean="0"/>
              <a:t>Addresses overfitting</a:t>
            </a:r>
          </a:p>
          <a:p>
            <a:pPr lvl="1"/>
            <a:r>
              <a:rPr lang="en-US" dirty="0" smtClean="0"/>
              <a:t>Faster than simulated annealing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05742"/>
            <a:ext cx="6042942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Return to my heritage (physics) with an approach I called </a:t>
            </a:r>
            <a:r>
              <a:rPr lang="en-US" sz="2200" dirty="0">
                <a:solidFill>
                  <a:srgbClr val="FF0000"/>
                </a:solidFill>
              </a:rPr>
              <a:t>Physical Computation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(cf. also genetic </a:t>
            </a:r>
            <a:r>
              <a:rPr lang="en-US" sz="2200" dirty="0" err="1" smtClean="0"/>
              <a:t>algs</a:t>
            </a:r>
            <a:r>
              <a:rPr lang="en-US" sz="2200" dirty="0" smtClean="0"/>
              <a:t>) </a:t>
            </a:r>
            <a:r>
              <a:rPr lang="en-US" sz="2200" dirty="0" smtClean="0"/>
              <a:t>-- methods </a:t>
            </a:r>
            <a:r>
              <a:rPr lang="en-US" sz="2200" dirty="0"/>
              <a:t>based on analogies to </a:t>
            </a:r>
            <a:r>
              <a:rPr lang="en-US" sz="2200" dirty="0" smtClean="0"/>
              <a:t>nature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Physics systems find true lowest energy state if you </a:t>
            </a:r>
            <a:r>
              <a:rPr lang="en-US" sz="2200" dirty="0" smtClean="0"/>
              <a:t>anneal i.e</a:t>
            </a:r>
            <a:r>
              <a:rPr lang="en-US" sz="2200" dirty="0"/>
              <a:t>. you equilibrate at each temperature as you cool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2" y="3148191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743200"/>
            <a:ext cx="3124200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DA-GTM vs. EM-GTM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743200"/>
            <a:ext cx="4158441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29" y="2959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08" y="2959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2" y="2743200"/>
            <a:ext cx="1269927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EM-GTM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DA-GTM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2057400"/>
            <a:ext cx="3124200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2057400"/>
            <a:ext cx="4158441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2057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4648200"/>
            <a:ext cx="3124200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4648200"/>
            <a:ext cx="4158441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sensitive to an initial condition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Smaller standard deviation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4074" y="4648200"/>
            <a:ext cx="1269927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600201" y="3886200"/>
            <a:ext cx="7358842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</a:t>
            </a:r>
            <a:r>
              <a:rPr lang="en-US" sz="2000" dirty="0" smtClean="0">
                <a:solidFill>
                  <a:srgbClr val="F30032"/>
                </a:solidFill>
              </a:rPr>
              <a:t>.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2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DA-GTM Result</a:t>
            </a:r>
            <a:endParaRPr lang="en-US" dirty="0"/>
          </a:p>
        </p:txBody>
      </p:sp>
      <p:pic>
        <p:nvPicPr>
          <p:cNvPr id="4" name="Content Placeholder 3" descr="fig_schedule.pdf"/>
          <p:cNvPicPr>
            <a:picLocks noChangeAspect="1"/>
          </p:cNvPicPr>
          <p:nvPr/>
        </p:nvPicPr>
        <p:blipFill>
          <a:blip r:embed="rId2"/>
          <a:srcRect l="-14880" r="-14880"/>
          <a:stretch>
            <a:fillRect/>
          </a:stretch>
        </p:blipFill>
        <p:spPr>
          <a:xfrm>
            <a:off x="228600" y="1050925"/>
            <a:ext cx="8691883" cy="5730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177" y="17526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511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692134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0914" y="6269744"/>
            <a:ext cx="1752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dirty="0" smtClean="0"/>
              <a:t> = 4.64)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31147" y="1577360"/>
            <a:ext cx="4114798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0668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496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976" y="1138535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466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1" y="1567934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427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717" y="4396760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Data Mining Projects using GTM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25" y="1114961"/>
            <a:ext cx="39142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6200" y="4620161"/>
            <a:ext cx="3914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latin typeface="Calibri" pitchFamily="34" charset="0"/>
              </a:rPr>
              <a:t>PubChem</a:t>
            </a:r>
            <a:r>
              <a:rPr lang="en-US" sz="1600" b="1" i="1" dirty="0" smtClean="0">
                <a:latin typeface="Calibri" pitchFamily="34" charset="0"/>
              </a:rPr>
              <a:t> data with CTD visualization </a:t>
            </a:r>
            <a:br>
              <a:rPr lang="en-US" sz="1600" b="1" i="1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About 930,000 chemical compounds are visualized in a 3D space, annotated by the related genes in Comparative </a:t>
            </a:r>
            <a:r>
              <a:rPr lang="en-US" sz="1600" dirty="0" err="1" smtClean="0">
                <a:latin typeface="Calibri" pitchFamily="34" charset="0"/>
              </a:rPr>
              <a:t>Toxicogenomics</a:t>
            </a:r>
            <a:r>
              <a:rPr lang="en-US" sz="1600" dirty="0" smtClean="0">
                <a:latin typeface="Calibri" pitchFamily="34" charset="0"/>
              </a:rPr>
              <a:t> Database (CTD)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3850738"/>
            <a:ext cx="26924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08800" y="3846610"/>
            <a:ext cx="223520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Chemical compounds reported in literatures</a:t>
            </a:r>
          </a:p>
          <a:p>
            <a:r>
              <a:rPr lang="en-US" sz="1600" dirty="0" smtClean="0">
                <a:latin typeface="Calibri" pitchFamily="34" charset="0"/>
              </a:rPr>
              <a:t>Visualized 234,000 chemical compounds which may be related with a set of 5 genes of interest (ABCB1, CHRNB2, DRD2, ESR1, and F2) based on the dataset collected from major journal literatures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1143000"/>
            <a:ext cx="303152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47920" y="1009234"/>
            <a:ext cx="189608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Visualizing 215 solvents by GTM-Interpolation</a:t>
            </a:r>
          </a:p>
          <a:p>
            <a:r>
              <a:rPr lang="en-US" sz="1600" dirty="0" smtClean="0">
                <a:latin typeface="Calibri" pitchFamily="34" charset="0"/>
              </a:rPr>
              <a:t>215 solvents (colored and labeled) are embedded with 100,000 chemical compounds (colored in grey) in </a:t>
            </a:r>
            <a:r>
              <a:rPr lang="en-US" sz="1600" dirty="0" err="1" smtClean="0">
                <a:latin typeface="Calibri" pitchFamily="34" charset="0"/>
              </a:rPr>
              <a:t>PubChem</a:t>
            </a:r>
            <a:r>
              <a:rPr lang="en-US" sz="1600" dirty="0" smtClean="0">
                <a:latin typeface="Calibri" pitchFamily="34" charset="0"/>
              </a:rPr>
              <a:t> database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F0F68C-E4B4-0944-B06C-4EB1693564A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Probabilistic Latent Semantic Analysis (PLSA)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Topic model (or latent model)</a:t>
            </a:r>
          </a:p>
          <a:p>
            <a:pPr lvl="1"/>
            <a:r>
              <a:rPr lang="en-US" dirty="0" smtClean="0"/>
              <a:t>Assume generative K topics (document generator)</a:t>
            </a:r>
          </a:p>
          <a:p>
            <a:pPr lvl="1"/>
            <a:r>
              <a:rPr lang="en-US" dirty="0" smtClean="0"/>
              <a:t>Each document is a mixture of K topics</a:t>
            </a:r>
          </a:p>
          <a:p>
            <a:pPr lvl="1"/>
            <a:r>
              <a:rPr lang="en-US" dirty="0" smtClean="0"/>
              <a:t>The original proposal used EM for model fitting</a:t>
            </a:r>
          </a:p>
        </p:txBody>
      </p:sp>
      <p:cxnSp>
        <p:nvCxnSpPr>
          <p:cNvPr id="18" name="Straight Arrow Connector 17"/>
          <p:cNvCxnSpPr>
            <a:stCxn id="4" idx="2"/>
            <a:endCxn id="7" idx="0"/>
          </p:cNvCxnSpPr>
          <p:nvPr/>
        </p:nvCxnSpPr>
        <p:spPr>
          <a:xfrm flipH="1">
            <a:off x="2019300" y="45720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7" idx="0"/>
          </p:cNvCxnSpPr>
          <p:nvPr/>
        </p:nvCxnSpPr>
        <p:spPr>
          <a:xfrm flipH="1">
            <a:off x="2019300" y="4572000"/>
            <a:ext cx="4953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7" idx="0"/>
          </p:cNvCxnSpPr>
          <p:nvPr/>
        </p:nvCxnSpPr>
        <p:spPr>
          <a:xfrm flipH="1">
            <a:off x="2019300" y="4572000"/>
            <a:ext cx="2286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  <a:endCxn id="8" idx="0"/>
          </p:cNvCxnSpPr>
          <p:nvPr/>
        </p:nvCxnSpPr>
        <p:spPr>
          <a:xfrm>
            <a:off x="2552700" y="4572000"/>
            <a:ext cx="1066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8" idx="0"/>
          </p:cNvCxnSpPr>
          <p:nvPr/>
        </p:nvCxnSpPr>
        <p:spPr>
          <a:xfrm flipH="1">
            <a:off x="3619500" y="4572000"/>
            <a:ext cx="3352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8" idx="0"/>
          </p:cNvCxnSpPr>
          <p:nvPr/>
        </p:nvCxnSpPr>
        <p:spPr>
          <a:xfrm flipH="1">
            <a:off x="3619500" y="45720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2"/>
            <a:endCxn id="9" idx="0"/>
          </p:cNvCxnSpPr>
          <p:nvPr/>
        </p:nvCxnSpPr>
        <p:spPr>
          <a:xfrm>
            <a:off x="2552700" y="4572000"/>
            <a:ext cx="441960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9" idx="0"/>
          </p:cNvCxnSpPr>
          <p:nvPr/>
        </p:nvCxnSpPr>
        <p:spPr>
          <a:xfrm>
            <a:off x="6972300" y="4572000"/>
            <a:ext cx="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  <a:endCxn id="9" idx="0"/>
          </p:cNvCxnSpPr>
          <p:nvPr/>
        </p:nvCxnSpPr>
        <p:spPr>
          <a:xfrm>
            <a:off x="4305300" y="4572000"/>
            <a:ext cx="266700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71600" y="5943600"/>
            <a:ext cx="1295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943600"/>
            <a:ext cx="1295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4600" y="5943600"/>
            <a:ext cx="1295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6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 anchor="t"/>
          <a:lstStyle/>
          <a:p>
            <a:r>
              <a:rPr lang="en-US" dirty="0" smtClean="0"/>
              <a:t>DA-Mixture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914400"/>
            <a:ext cx="9113520" cy="5486400"/>
          </a:xfrm>
        </p:spPr>
        <p:txBody>
          <a:bodyPr/>
          <a:lstStyle/>
          <a:p>
            <a:r>
              <a:rPr lang="en-US" sz="2800" dirty="0" smtClean="0"/>
              <a:t>Mixture models take general form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H = -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 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2800" i="1" baseline="-25000" dirty="0">
                <a:solidFill>
                  <a:srgbClr val="FF0000"/>
                </a:solidFill>
              </a:rPr>
              <a:t>k</a:t>
            </a:r>
            <a:r>
              <a:rPr lang="en-US" sz="2800" baseline="-25000" dirty="0">
                <a:solidFill>
                  <a:srgbClr val="FF0000"/>
                </a:solidFill>
              </a:rPr>
              <a:t>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(k) </a:t>
            </a:r>
            <a:r>
              <a:rPr lang="en-US" sz="2800" dirty="0" err="1" smtClean="0">
                <a:solidFill>
                  <a:srgbClr val="FF0000"/>
                </a:solidFill>
              </a:rPr>
              <a:t>ln</a:t>
            </a:r>
            <a:r>
              <a:rPr lang="en-US" sz="2800" dirty="0" smtClean="0">
                <a:solidFill>
                  <a:srgbClr val="FF0000"/>
                </a:solidFill>
              </a:rPr>
              <a:t> L(</a:t>
            </a:r>
            <a:r>
              <a:rPr lang="en-US" sz="2800" dirty="0" err="1" smtClean="0">
                <a:solidFill>
                  <a:srgbClr val="FF0000"/>
                </a:solidFill>
              </a:rPr>
              <a:t>n|k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>
                <a:sym typeface="Symbol"/>
              </a:rPr>
              <a:t></a:t>
            </a:r>
            <a:r>
              <a:rPr lang="en-US" sz="2800" i="1" baseline="-25000" dirty="0"/>
              <a:t>k</a:t>
            </a:r>
            <a:r>
              <a:rPr lang="en-US" sz="2800" baseline="-25000" dirty="0"/>
              <a:t>=1</a:t>
            </a:r>
            <a:r>
              <a:rPr lang="en-US" sz="2800" baseline="30000" dirty="0"/>
              <a:t>K</a:t>
            </a:r>
            <a:r>
              <a:rPr lang="en-US" sz="2800" dirty="0"/>
              <a:t>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(k) = 1 for each n</a:t>
            </a:r>
            <a:br>
              <a:rPr lang="en-US" sz="2800" dirty="0" smtClean="0"/>
            </a:br>
            <a:r>
              <a:rPr lang="en-US" sz="2800" dirty="0" smtClean="0"/>
              <a:t>n runs over things being decomposed (documents in this case)</a:t>
            </a:r>
            <a:br>
              <a:rPr lang="en-US" sz="2800" dirty="0" smtClean="0"/>
            </a:br>
            <a:r>
              <a:rPr lang="en-US" sz="2800" dirty="0" smtClean="0"/>
              <a:t>k runs over component things– </a:t>
            </a:r>
            <a:r>
              <a:rPr lang="en-US" sz="2400" dirty="0" smtClean="0"/>
              <a:t>Grid points for GTM, Gaussians for Gaussian mixtures, topics for PLSA</a:t>
            </a:r>
          </a:p>
          <a:p>
            <a:r>
              <a:rPr lang="en-US" sz="2800" dirty="0" smtClean="0"/>
              <a:t>Anneal on “spins</a:t>
            </a:r>
            <a:r>
              <a:rPr lang="en-US" sz="2800" dirty="0"/>
              <a:t>”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(k</a:t>
            </a:r>
            <a:r>
              <a:rPr lang="en-US" sz="2800" dirty="0"/>
              <a:t>) </a:t>
            </a:r>
            <a:r>
              <a:rPr lang="en-US" sz="2800" dirty="0" smtClean="0"/>
              <a:t>so H is linear and do not need another Hamiltonian as H = H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 smtClean="0"/>
              <a:t>Note L(</a:t>
            </a:r>
            <a:r>
              <a:rPr lang="en-US" sz="2800" dirty="0" err="1" smtClean="0"/>
              <a:t>n|k</a:t>
            </a:r>
            <a:r>
              <a:rPr lang="en-US" sz="2800" dirty="0" smtClean="0"/>
              <a:t>) is function of “interesting” parameters and these are found as in non annealed case by a separate optimization in the M step</a:t>
            </a:r>
          </a:p>
        </p:txBody>
      </p:sp>
    </p:spTree>
    <p:extLst>
      <p:ext uri="{BB962C8B-B14F-4D97-AF65-F5344CB8AC3E}">
        <p14:creationId xmlns:p14="http://schemas.microsoft.com/office/powerpoint/2010/main" val="35783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362200"/>
            <a:ext cx="31242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vs. DA-{GTM, PLSA}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362200"/>
            <a:ext cx="4158441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29" y="2578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08" y="2578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3" y="2362200"/>
            <a:ext cx="584127" cy="28194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/>
              <a:t>Objective</a:t>
            </a:r>
            <a:br>
              <a:rPr lang="en-US" sz="1600" b="1" dirty="0" smtClean="0"/>
            </a:br>
            <a:r>
              <a:rPr lang="en-US" sz="1600" b="1" dirty="0" smtClean="0"/>
              <a:t>Functions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2954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2954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1828800"/>
            <a:ext cx="3124200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1828800"/>
            <a:ext cx="4158441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1828800"/>
            <a:ext cx="1269927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5257800"/>
            <a:ext cx="3124200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5257800"/>
            <a:ext cx="4158441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sensitive to an initial condition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smtClean="0"/>
              <a:t>Small deviation</a:t>
            </a:r>
            <a:endParaRPr lang="en-US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54074" y="5257800"/>
            <a:ext cx="1269927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0201" y="3429000"/>
            <a:ext cx="31242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00600" y="3429000"/>
            <a:ext cx="4158441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00201" y="4495800"/>
            <a:ext cx="7358842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Note: 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F. </a:t>
            </a:r>
            <a:br>
              <a:rPr lang="en-US" sz="2000" i="1" dirty="0" smtClean="0">
                <a:solidFill>
                  <a:srgbClr val="F30032"/>
                </a:solidFill>
              </a:rPr>
            </a:br>
            <a:r>
              <a:rPr lang="en-US" sz="2000" i="1" dirty="0" smtClean="0">
                <a:solidFill>
                  <a:srgbClr val="F30032"/>
                </a:solidFill>
              </a:rPr>
              <a:t>This </a:t>
            </a:r>
            <a:r>
              <a:rPr lang="en-US" sz="2000" dirty="0" smtClean="0">
                <a:solidFill>
                  <a:srgbClr val="F30032"/>
                </a:solidFill>
              </a:rPr>
              <a:t>implies EM can be treated as a special case in DA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2362200"/>
            <a:ext cx="6858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GTM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838200" y="3429000"/>
            <a:ext cx="6858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PLSA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838200" y="4495800"/>
            <a:ext cx="685800" cy="685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35680"/>
            <a:ext cx="4038600" cy="80772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22221"/>
            <a:ext cx="3048000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DA-PLSA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525963"/>
          </a:xfrm>
        </p:spPr>
        <p:txBody>
          <a:bodyPr/>
          <a:lstStyle/>
          <a:p>
            <a:r>
              <a:rPr lang="en-US" dirty="0"/>
              <a:t>DA is good at both of the following:</a:t>
            </a:r>
          </a:p>
          <a:p>
            <a:pPr lvl="1"/>
            <a:r>
              <a:rPr lang="en-US" dirty="0"/>
              <a:t>To improve model fitting quality compared to EM</a:t>
            </a:r>
          </a:p>
          <a:p>
            <a:pPr lvl="1"/>
            <a:r>
              <a:rPr lang="en-US" dirty="0"/>
              <a:t>To avoid over-fitting and hence increase predicting power (generalization)</a:t>
            </a:r>
          </a:p>
          <a:p>
            <a:pPr lvl="2"/>
            <a:r>
              <a:rPr lang="en-US" dirty="0"/>
              <a:t>Find better relaxed model than EM by stopping T &gt; 1</a:t>
            </a:r>
          </a:p>
          <a:p>
            <a:pPr lvl="2"/>
            <a:r>
              <a:rPr lang="en-US" dirty="0"/>
              <a:t>Note Tempered-EM, proposed by Hofmann (the original author of PLSA) is similar to DA but annealing is done in reversed way</a:t>
            </a:r>
          </a:p>
          <a:p>
            <a:r>
              <a:rPr lang="en-US" dirty="0" smtClean="0"/>
              <a:t>LDA uses prior distribution to get effects similar to annealed smoothing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639762"/>
          </a:xfrm>
        </p:spPr>
        <p:txBody>
          <a:bodyPr/>
          <a:lstStyle/>
          <a:p>
            <a:r>
              <a:rPr lang="en-US" dirty="0" smtClean="0"/>
              <a:t>An example of DA-PLSA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30684"/>
              </p:ext>
            </p:extLst>
          </p:nvPr>
        </p:nvGraphicFramePr>
        <p:xfrm>
          <a:off x="228600" y="1066800"/>
          <a:ext cx="8782050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Document" r:id="rId3" imgW="6083300" imgH="3175000" progId="Word.Document.12">
                  <p:embed/>
                </p:oleObj>
              </mc:Choice>
              <mc:Fallback>
                <p:oleObj name="Document" r:id="rId3" imgW="60833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8782050" cy="45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58665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10 </a:t>
            </a:r>
            <a:r>
              <a:rPr lang="en-US" sz="2400" dirty="0" smtClean="0"/>
              <a:t>popular words of </a:t>
            </a:r>
            <a:r>
              <a:rPr lang="en-US" sz="2400" dirty="0"/>
              <a:t>the AP news dataset for 30 topics. Processed by </a:t>
            </a:r>
            <a:r>
              <a:rPr lang="en-US" sz="2400" dirty="0" smtClean="0"/>
              <a:t>DA-PLSI </a:t>
            </a:r>
            <a:r>
              <a:rPr lang="en-US" sz="2400" dirty="0"/>
              <a:t>and </a:t>
            </a:r>
            <a:r>
              <a:rPr lang="en-US" sz="2400" dirty="0" smtClean="0"/>
              <a:t>showing </a:t>
            </a:r>
            <a:r>
              <a:rPr lang="en-US" sz="2400" dirty="0"/>
              <a:t>only 5 topics among 30 topics </a:t>
            </a:r>
          </a:p>
        </p:txBody>
      </p:sp>
    </p:spTree>
    <p:extLst>
      <p:ext uri="{BB962C8B-B14F-4D97-AF65-F5344CB8AC3E}">
        <p14:creationId xmlns:p14="http://schemas.microsoft.com/office/powerpoint/2010/main" val="31706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SA_totalperplex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5715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0"/>
            <a:ext cx="8229600" cy="457200"/>
          </a:xfrm>
        </p:spPr>
        <p:txBody>
          <a:bodyPr anchor="t"/>
          <a:lstStyle/>
          <a:p>
            <a:r>
              <a:rPr lang="en-US" dirty="0" smtClean="0"/>
              <a:t>Annealing in DA-PLSA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2697" y="3048000"/>
            <a:ext cx="2637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Annealing  progresses from </a:t>
            </a:r>
            <a:r>
              <a:rPr lang="en-US" sz="2400" i="1" dirty="0" smtClean="0"/>
              <a:t>high</a:t>
            </a:r>
            <a:r>
              <a:rPr lang="en-US" sz="2400" dirty="0" smtClean="0"/>
              <a:t> temp to </a:t>
            </a:r>
            <a:r>
              <a:rPr lang="en-US" sz="2400" i="1" dirty="0" smtClean="0"/>
              <a:t>low</a:t>
            </a:r>
            <a:r>
              <a:rPr lang="en-US" sz="2400" dirty="0" smtClean="0"/>
              <a:t> temp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29400" y="5257800"/>
            <a:ext cx="2438400" cy="685800"/>
          </a:xfrm>
          <a:prstGeom prst="wedgeRoundRectCallout">
            <a:avLst>
              <a:gd name="adj1" fmla="val -66183"/>
              <a:gd name="adj2" fmla="val 56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Over-fitting at Temp=1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1143000"/>
            <a:ext cx="2438400" cy="1143000"/>
          </a:xfrm>
          <a:prstGeom prst="wedgeRoundRectCallout">
            <a:avLst>
              <a:gd name="adj1" fmla="val -67317"/>
              <a:gd name="adj2" fmla="val -357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Improved fitting quality of training set during annealing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85800" y="4800600"/>
            <a:ext cx="2133600" cy="685800"/>
          </a:xfrm>
          <a:prstGeom prst="wedgeRoundRectCallout">
            <a:avLst>
              <a:gd name="adj1" fmla="val 61254"/>
              <a:gd name="adj2" fmla="val 1010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Proposed early-stop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US" dirty="0" smtClean="0"/>
              <a:t>Predicting Power in DA-PLSA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96667"/>
            <a:ext cx="7620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/>
              <a:t>AP Word Probabilities (100 topics for 10473 words)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8306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optimized stop</a:t>
            </a:r>
            <a:br>
              <a:rPr lang="en-US" dirty="0" smtClean="0"/>
            </a:br>
            <a:r>
              <a:rPr lang="en-US" dirty="0" smtClean="0"/>
              <a:t>(Temp = 49.98)</a:t>
            </a:r>
            <a:endParaRPr lang="en-US" dirty="0"/>
          </a:p>
        </p:txBody>
      </p:sp>
      <p:pic>
        <p:nvPicPr>
          <p:cNvPr id="8" name="Picture 7" descr="AP_Theta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9421"/>
          <a:stretch/>
        </p:blipFill>
        <p:spPr>
          <a:xfrm>
            <a:off x="1015023" y="1142999"/>
            <a:ext cx="3409073" cy="4840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438617" y="3648417"/>
            <a:ext cx="487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Word Index</a:t>
            </a:r>
            <a:endParaRPr lang="en-US" dirty="0"/>
          </a:p>
        </p:txBody>
      </p:sp>
      <p:pic>
        <p:nvPicPr>
          <p:cNvPr id="9" name="Picture 8" descr="AP_Theta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8870"/>
          <a:stretch/>
        </p:blipFill>
        <p:spPr>
          <a:xfrm>
            <a:off x="4959916" y="1159675"/>
            <a:ext cx="3409073" cy="4861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2371383" y="3419816"/>
            <a:ext cx="487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Word Index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2920" y="5867400"/>
            <a:ext cx="452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Over-fitting  (most word probabilities are zero)</a:t>
            </a:r>
            <a:br>
              <a:rPr lang="en-US" dirty="0" smtClean="0"/>
            </a:br>
            <a:r>
              <a:rPr lang="en-US" dirty="0" smtClean="0"/>
              <a:t>at T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822960"/>
          </a:xfrm>
        </p:spPr>
        <p:txBody>
          <a:bodyPr/>
          <a:lstStyle/>
          <a:p>
            <a:r>
              <a:rPr lang="en-US" b="1" dirty="0" smtClean="0"/>
              <a:t>Some Ideas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1146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800" dirty="0" smtClean="0"/>
              <a:t>is better than many well-used optimization problems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dirty="0" smtClean="0"/>
              <a:t>Started as “Elastic Net” by Durbin for Travelling Salesman Problem TSP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/>
              <a:t>Basic idea behind deterministic annealing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mean field </a:t>
            </a:r>
            <a:r>
              <a:rPr lang="en-US" sz="2800" dirty="0" smtClean="0"/>
              <a:t>approximation, which is also used </a:t>
            </a:r>
            <a:r>
              <a:rPr lang="en-US" sz="2800" dirty="0"/>
              <a:t>in “Variational Bayes” and many “neural network </a:t>
            </a:r>
            <a:r>
              <a:rPr lang="en-US" sz="2800" dirty="0" smtClean="0"/>
              <a:t>approaches”</a:t>
            </a:r>
          </a:p>
          <a:p>
            <a:pPr marL="342900" lvl="1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Markov chain Monte Carlo (MCMC) methods are </a:t>
            </a:r>
            <a:r>
              <a:rPr lang="en-US" dirty="0" smtClean="0"/>
              <a:t>roughly single temperature </a:t>
            </a:r>
            <a:r>
              <a:rPr lang="en-US" dirty="0" smtClean="0">
                <a:solidFill>
                  <a:srgbClr val="FF0000"/>
                </a:solidFill>
              </a:rPr>
              <a:t>simulated </a:t>
            </a:r>
            <a:r>
              <a:rPr lang="en-US" dirty="0">
                <a:solidFill>
                  <a:srgbClr val="FF0000"/>
                </a:solidFill>
              </a:rPr>
              <a:t>annealing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1026" name="Picture 2" descr="http://www.frit-happens.co.uk/w/images/5/50/Bead_Ann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029075"/>
            <a:ext cx="5162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267200"/>
            <a:ext cx="365760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Less </a:t>
            </a:r>
            <a:r>
              <a:rPr lang="en-US" sz="2400" dirty="0"/>
              <a:t>sensitive to </a:t>
            </a:r>
            <a:r>
              <a:rPr lang="en-US" sz="2400" dirty="0" smtClean="0"/>
              <a:t>initial conditions</a:t>
            </a:r>
            <a:endParaRPr lang="en-US" sz="2400" dirty="0"/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Avoid </a:t>
            </a:r>
            <a:r>
              <a:rPr lang="en-US" sz="2400" dirty="0"/>
              <a:t>local </a:t>
            </a:r>
            <a:r>
              <a:rPr lang="en-US" sz="2400" dirty="0" smtClean="0"/>
              <a:t>optima</a:t>
            </a:r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Not equivalent to trying random initial starts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Training &amp; Testing in DA-PLSA 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Here terminate on maximum of testing set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 outperform EM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Improvements in training set matched by improvement in testing results</a:t>
            </a:r>
            <a:endParaRPr lang="en-US" sz="2400" dirty="0"/>
          </a:p>
        </p:txBody>
      </p:sp>
      <p:pic>
        <p:nvPicPr>
          <p:cNvPr id="2" name="Picture 1" descr="AP_stopcondition-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32272"/>
            <a:ext cx="57912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737919"/>
            <a:ext cx="128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DA-Train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105400"/>
            <a:ext cx="13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EM-Train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61782" y="5712767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EM-Test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86778" y="434340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54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7000" y="15240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Here terminate on maximum of training set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Improvements in training set NOT matched by improvement in testing results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59899"/>
              </p:ext>
            </p:extLst>
          </p:nvPr>
        </p:nvGraphicFramePr>
        <p:xfrm>
          <a:off x="41694" y="461963"/>
          <a:ext cx="6397625" cy="639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Acrobat Document" r:id="rId4" imgW="6397560" imgH="6395760" progId="AcroExch.Document.7">
                  <p:embed/>
                </p:oleObj>
              </mc:Choice>
              <mc:Fallback>
                <p:oleObj name="Acrobat Document" r:id="rId4" imgW="6397560" imgH="63957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94" y="461963"/>
                        <a:ext cx="6397625" cy="639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4932" y="5486400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EM-Test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52482" y="1524837"/>
            <a:ext cx="13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EM-Train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063172"/>
            <a:ext cx="128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DA-Train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2476" y="3894295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DA-Test</a:t>
            </a: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536"/>
            <a:ext cx="8229600" cy="788534"/>
          </a:xfrm>
        </p:spPr>
        <p:txBody>
          <a:bodyPr anchor="t"/>
          <a:lstStyle/>
          <a:p>
            <a:r>
              <a:rPr lang="en-US" dirty="0" smtClean="0"/>
              <a:t>Training &amp; Testing in DA-PLSA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14764"/>
              </p:ext>
            </p:extLst>
          </p:nvPr>
        </p:nvGraphicFramePr>
        <p:xfrm>
          <a:off x="2287438" y="-7620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Acrobat Document" r:id="rId3" imgW="4800532" imgH="4800600" progId="AcroExch.Document.7">
                  <p:embed/>
                </p:oleObj>
              </mc:Choice>
              <mc:Fallback>
                <p:oleObj name="Acrobat Document" r:id="rId3" imgW="4800532" imgH="4800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438" y="-7620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175"/>
            <a:ext cx="2286000" cy="1143000"/>
          </a:xfrm>
        </p:spPr>
        <p:txBody>
          <a:bodyPr/>
          <a:lstStyle/>
          <a:p>
            <a:pPr algn="l"/>
            <a:r>
              <a:rPr lang="en-US" sz="2800" dirty="0" smtClean="0"/>
              <a:t>Hard to Compare LDA and PLSA as different objective functions.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is LDA and PLSA for LDA Objective function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755613"/>
            <a:ext cx="56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799" y="2971800"/>
            <a:ext cx="65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PLSA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286000" cy="1143000"/>
          </a:xfrm>
        </p:spPr>
        <p:txBody>
          <a:bodyPr/>
          <a:lstStyle/>
          <a:p>
            <a:pPr algn="l"/>
            <a:r>
              <a:rPr lang="en-US" sz="2800" dirty="0" smtClean="0"/>
              <a:t>Best Temperature for 3 stopping Criteria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033924"/>
              </p:ext>
            </p:extLst>
          </p:nvPr>
        </p:nvGraphicFramePr>
        <p:xfrm>
          <a:off x="2286000" y="11502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Acrobat Document" r:id="rId3" imgW="4800532" imgH="4800600" progId="AcroExch.Document.7">
                  <p:embed/>
                </p:oleObj>
              </mc:Choice>
              <mc:Fallback>
                <p:oleObj name="Acrobat Document" r:id="rId3" imgW="4800532" imgH="4800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1502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1" y="1143000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Testing Set Only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which gives best result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6333" y="2286000"/>
            <a:ext cx="16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90% Testing Set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613666"/>
            <a:ext cx="16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10% Testing Set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DA-PLSA with DA-GTM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</a:t>
            </a:r>
          </a:p>
          <a:p>
            <a:pPr algn="ctr"/>
            <a:r>
              <a:rPr lang="en-US" dirty="0" smtClean="0"/>
              <a:t>(Set of documents)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Corpus in 3D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6195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 </a:t>
            </a:r>
            <a:br>
              <a:rPr lang="en-US" dirty="0" smtClean="0"/>
            </a:br>
            <a:r>
              <a:rPr lang="en-US" dirty="0" smtClean="0"/>
              <a:t>in K-dimension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257300" y="4495800"/>
            <a:ext cx="381000" cy="952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257300" y="2667000"/>
            <a:ext cx="381000" cy="952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8194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DA-PLSA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6482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DA-GTM</a:t>
            </a:r>
            <a:endParaRPr lang="en-US" dirty="0"/>
          </a:p>
        </p:txBody>
      </p:sp>
      <p:pic>
        <p:nvPicPr>
          <p:cNvPr id="10" name="Picture 9" descr="AP.plsa.10pct.K500.935.reduced.g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62521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P.plsa.10pct.K20.590.reduced.g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560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/>
          <a:lstStyle/>
          <a:p>
            <a:r>
              <a:rPr lang="en-US" dirty="0" smtClean="0"/>
              <a:t>What was/can be done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" y="914400"/>
            <a:ext cx="9048008" cy="5334000"/>
          </a:xfrm>
        </p:spPr>
        <p:txBody>
          <a:bodyPr/>
          <a:lstStyle/>
          <a:p>
            <a:r>
              <a:rPr lang="en-US" sz="2400" b="1" dirty="0" smtClean="0"/>
              <a:t>Dissimilarity Computation </a:t>
            </a:r>
            <a:r>
              <a:rPr lang="en-US" sz="2400" dirty="0" smtClean="0"/>
              <a:t>(largest time)</a:t>
            </a:r>
          </a:p>
          <a:p>
            <a:pPr lvl="1"/>
            <a:r>
              <a:rPr lang="en-US" sz="2000" dirty="0" smtClean="0"/>
              <a:t>Done using Twister (Iterative MapReduce) on HPC</a:t>
            </a:r>
          </a:p>
          <a:p>
            <a:pPr lvl="1"/>
            <a:r>
              <a:rPr lang="en-US" sz="2000" dirty="0" smtClean="0"/>
              <a:t>Have running on Azure and Dryad</a:t>
            </a:r>
          </a:p>
          <a:p>
            <a:pPr lvl="1"/>
            <a:r>
              <a:rPr lang="en-US" sz="2000" dirty="0" smtClean="0"/>
              <a:t>Used Tempest (24 cores per node, 32 nodes) with MPI as well (MPI.NET failed(!), Twister didn’t)</a:t>
            </a:r>
            <a:endParaRPr lang="en-US" sz="2000" dirty="0"/>
          </a:p>
          <a:p>
            <a:r>
              <a:rPr lang="en-US" sz="2800" b="1" dirty="0" smtClean="0"/>
              <a:t>Full MDS </a:t>
            </a:r>
          </a:p>
          <a:p>
            <a:pPr lvl="1"/>
            <a:r>
              <a:rPr lang="en-US" sz="2000" dirty="0" smtClean="0"/>
              <a:t>Done using MPI on Tempest</a:t>
            </a:r>
          </a:p>
          <a:p>
            <a:pPr lvl="1"/>
            <a:r>
              <a:rPr lang="en-US" sz="2000" dirty="0" smtClean="0"/>
              <a:t>Have running well using Twister on HPC clusters and Azure</a:t>
            </a:r>
          </a:p>
          <a:p>
            <a:r>
              <a:rPr lang="en-US" sz="2400" b="1" dirty="0" smtClean="0"/>
              <a:t>Pairwise Clustering</a:t>
            </a:r>
          </a:p>
          <a:p>
            <a:pPr lvl="1"/>
            <a:r>
              <a:rPr lang="en-US" sz="2000" dirty="0"/>
              <a:t>Done using MPI on Tempest</a:t>
            </a:r>
          </a:p>
          <a:p>
            <a:pPr lvl="1"/>
            <a:r>
              <a:rPr lang="en-US" sz="2000" dirty="0" smtClean="0"/>
              <a:t>Probably need to change algorithm to get good efficiency on cloud but HPC parallel efficiency high </a:t>
            </a:r>
          </a:p>
          <a:p>
            <a:r>
              <a:rPr lang="en-US" sz="2400" b="1" dirty="0" smtClean="0"/>
              <a:t>Interpolation</a:t>
            </a:r>
            <a:r>
              <a:rPr lang="en-US" sz="2400" dirty="0" smtClean="0"/>
              <a:t> (smallest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Running on Azure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  <a:ea typeface="ＭＳ Ｐゴシック" pitchFamily="34" charset="-128"/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  <a:ea typeface="ＭＳ Ｐゴシック" pitchFamily="34" charset="-128"/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  <a:ea typeface="ＭＳ Ｐゴシック" pitchFamily="34" charset="-128"/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  <a:ea typeface="ＭＳ Ｐゴシック" pitchFamily="34" charset="-128"/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Worker Nodes</a:t>
              </a:r>
              <a:endParaRPr lang="en-US" sz="14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Map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Reduce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MRDeamon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Data Read/Write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  <a:ea typeface="ＭＳ Ｐゴシック" pitchFamily="34" charset="-128"/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6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8686800" cy="4525963"/>
          </a:xfrm>
        </p:spPr>
        <p:txBody>
          <a:bodyPr/>
          <a:lstStyle/>
          <a:p>
            <a:r>
              <a:rPr lang="en-US" dirty="0" smtClean="0"/>
              <a:t>Many iterations</a:t>
            </a:r>
          </a:p>
          <a:p>
            <a:r>
              <a:rPr lang="en-US" dirty="0" smtClean="0"/>
              <a:t>Memory &amp; Data intensive</a:t>
            </a:r>
          </a:p>
          <a:p>
            <a:r>
              <a:rPr lang="en-US" dirty="0" smtClean="0"/>
              <a:t>3 Map Reduce jobs per iteration</a:t>
            </a:r>
          </a:p>
          <a:p>
            <a:r>
              <a:rPr lang="en-US" u="sng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invV</a:t>
            </a:r>
            <a:r>
              <a:rPr lang="en-US" dirty="0"/>
              <a:t> * </a:t>
            </a:r>
            <a:r>
              <a:rPr lang="en-US" dirty="0" smtClean="0"/>
              <a:t>B(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  <a:r>
              <a:rPr lang="en-US" dirty="0" smtClean="0"/>
              <a:t>) </a:t>
            </a:r>
            <a:r>
              <a:rPr lang="en-US" dirty="0"/>
              <a:t>* 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</a:p>
          <a:p>
            <a:r>
              <a:rPr lang="en-US" dirty="0" smtClean="0"/>
              <a:t>2 matrix vector multiplications termed BC and X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267200"/>
            <a:ext cx="2057400" cy="838200"/>
            <a:chOff x="1066800" y="4267200"/>
            <a:chExt cx="2057400" cy="838200"/>
          </a:xfrm>
        </p:grpSpPr>
        <p:sp>
          <p:nvSpPr>
            <p:cNvPr id="4" name="Rectangle 3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267200"/>
            <a:ext cx="2057400" cy="838200"/>
            <a:chOff x="1066800" y="4267200"/>
            <a:chExt cx="2057400" cy="838200"/>
          </a:xfrm>
        </p:grpSpPr>
        <p:sp>
          <p:nvSpPr>
            <p:cNvPr id="12" name="Rectangle 11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267200"/>
            <a:ext cx="2057400" cy="838200"/>
            <a:chOff x="1066800" y="4267200"/>
            <a:chExt cx="20574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0915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061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3"/>
            <a:endCxn id="4" idx="1"/>
          </p:cNvCxnSpPr>
          <p:nvPr/>
        </p:nvCxnSpPr>
        <p:spPr>
          <a:xfrm flipH="1">
            <a:off x="1066800" y="4686300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7917" y="5483423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656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– Multi Dimensional Scaling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-272478" y="1295400"/>
            <a:ext cx="9753600" cy="4724400"/>
            <a:chOff x="-76200" y="1295400"/>
            <a:chExt cx="9753600" cy="4724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66" y="1295400"/>
              <a:ext cx="8256713" cy="19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81400"/>
              <a:ext cx="8363234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76200" y="320040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Azure Instance Type Study</a:t>
              </a:r>
              <a:endParaRPr lang="en-US" sz="1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4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Increasing Number of Iterations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18420" y="322951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Number of Executing Map Task Histogram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Weak Scaling</a:t>
              </a:r>
              <a:endParaRPr lang="en-US" sz="14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90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Data Size Scaling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9400" y="320040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Task Execution Time Histogram</a:t>
              </a:r>
              <a:endParaRPr lang="en-US" sz="1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8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non-DA Ideas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Dimension reduction gives </a:t>
            </a:r>
            <a:r>
              <a:rPr lang="en-US" sz="2800" dirty="0" smtClean="0">
                <a:solidFill>
                  <a:srgbClr val="FF0000"/>
                </a:solidFill>
              </a:rPr>
              <a:t>Low dimension mappings </a:t>
            </a:r>
            <a:r>
              <a:rPr lang="en-US" sz="2800" dirty="0" smtClean="0"/>
              <a:t>of data to both visualize and apply geometric hashing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No-vector </a:t>
            </a:r>
            <a:r>
              <a:rPr lang="en-US" sz="2800" dirty="0"/>
              <a:t>(can’t define metric space) problems are O(N</a:t>
            </a:r>
            <a:r>
              <a:rPr lang="en-US" sz="2800" baseline="30000" dirty="0"/>
              <a:t>2</a:t>
            </a:r>
            <a:r>
              <a:rPr lang="en-US" sz="2800" dirty="0"/>
              <a:t>)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For no-vector case, one can develop </a:t>
            </a:r>
            <a:r>
              <a:rPr lang="en-US" sz="2800" dirty="0" smtClean="0"/>
              <a:t>O(N</a:t>
            </a:r>
            <a:r>
              <a:rPr lang="en-US" sz="2800" dirty="0"/>
              <a:t>) or </a:t>
            </a:r>
            <a:r>
              <a:rPr lang="en-US" sz="2800" dirty="0">
                <a:solidFill>
                  <a:srgbClr val="FF0000"/>
                </a:solidFill>
              </a:rPr>
              <a:t>O(</a:t>
            </a:r>
            <a:r>
              <a:rPr lang="en-US" sz="2800" dirty="0" err="1">
                <a:solidFill>
                  <a:srgbClr val="FF0000"/>
                </a:solidFill>
              </a:rPr>
              <a:t>NlogN</a:t>
            </a:r>
            <a:r>
              <a:rPr lang="en-US" sz="2800" dirty="0">
                <a:solidFill>
                  <a:srgbClr val="FF0000"/>
                </a:solidFill>
              </a:rPr>
              <a:t>) methods </a:t>
            </a:r>
            <a:r>
              <a:rPr lang="en-US" sz="2800" dirty="0"/>
              <a:t>as in “Fast </a:t>
            </a:r>
            <a:r>
              <a:rPr lang="en-US" sz="2800" dirty="0" err="1"/>
              <a:t>Multipole</a:t>
            </a:r>
            <a:r>
              <a:rPr lang="en-US" sz="2800" dirty="0"/>
              <a:t> and </a:t>
            </a:r>
            <a:r>
              <a:rPr lang="en-US" sz="2800" dirty="0" err="1"/>
              <a:t>OctTree</a:t>
            </a:r>
            <a:r>
              <a:rPr lang="en-US" sz="2800" dirty="0"/>
              <a:t> methods”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Map high dimensional data to 3D and use classic methods developed </a:t>
            </a:r>
            <a:r>
              <a:rPr lang="en-US" dirty="0" smtClean="0"/>
              <a:t>originally to </a:t>
            </a:r>
            <a:r>
              <a:rPr lang="en-US" dirty="0"/>
              <a:t>speed up O(N</a:t>
            </a:r>
            <a:r>
              <a:rPr lang="en-US" baseline="30000" dirty="0"/>
              <a:t>2</a:t>
            </a:r>
            <a:r>
              <a:rPr lang="en-US" dirty="0"/>
              <a:t>) 3D particle dynamics problems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1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Expectation Maximization and Iterative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648200"/>
          </a:xfrm>
        </p:spPr>
        <p:txBody>
          <a:bodyPr/>
          <a:lstStyle/>
          <a:p>
            <a:r>
              <a:rPr lang="en-US" sz="2800" b="1" dirty="0" smtClean="0"/>
              <a:t>Clustering</a:t>
            </a:r>
            <a:r>
              <a:rPr lang="en-US" sz="2800" dirty="0" smtClean="0"/>
              <a:t> and </a:t>
            </a:r>
            <a:r>
              <a:rPr lang="en-US" sz="2800" b="1" dirty="0" smtClean="0"/>
              <a:t>Multidimensional Scaling </a:t>
            </a:r>
            <a:r>
              <a:rPr lang="en-US" sz="2800" dirty="0" smtClean="0"/>
              <a:t>are both EM (</a:t>
            </a:r>
            <a:r>
              <a:rPr lang="en-US" sz="2800" b="1" dirty="0" smtClean="0"/>
              <a:t>expectation maximization</a:t>
            </a:r>
            <a:r>
              <a:rPr lang="en-US" sz="2800" dirty="0" smtClean="0"/>
              <a:t>) using deterministic annealing for improved performance</a:t>
            </a:r>
          </a:p>
          <a:p>
            <a:r>
              <a:rPr lang="en-US" sz="2800" b="1" dirty="0" smtClean="0"/>
              <a:t>EM </a:t>
            </a:r>
            <a:r>
              <a:rPr lang="en-US" sz="2800" dirty="0" smtClean="0"/>
              <a:t>tends to be </a:t>
            </a:r>
            <a:r>
              <a:rPr lang="en-US" sz="2800" b="1" dirty="0" smtClean="0"/>
              <a:t>good</a:t>
            </a:r>
            <a:r>
              <a:rPr lang="en-US" sz="2800" dirty="0" smtClean="0"/>
              <a:t> for </a:t>
            </a:r>
            <a:r>
              <a:rPr lang="en-US" sz="2800" b="1" dirty="0" smtClean="0"/>
              <a:t>clouds</a:t>
            </a:r>
            <a:r>
              <a:rPr lang="en-US" sz="2800" dirty="0" smtClean="0"/>
              <a:t> and </a:t>
            </a:r>
            <a:r>
              <a:rPr lang="en-US" sz="2800" b="1" dirty="0" smtClean="0"/>
              <a:t>Iterative MapReduce</a:t>
            </a:r>
          </a:p>
          <a:p>
            <a:pPr lvl="1"/>
            <a:r>
              <a:rPr lang="en-US" sz="2400" dirty="0" smtClean="0"/>
              <a:t>Quite </a:t>
            </a:r>
            <a:r>
              <a:rPr lang="en-US" sz="2400" b="1" dirty="0" smtClean="0"/>
              <a:t>complicated computations </a:t>
            </a:r>
            <a:r>
              <a:rPr lang="en-US" sz="2400" dirty="0" smtClean="0"/>
              <a:t>(so compute largish compared to communicate)</a:t>
            </a:r>
          </a:p>
          <a:p>
            <a:pPr lvl="1"/>
            <a:r>
              <a:rPr lang="en-US" sz="2400" dirty="0" smtClean="0"/>
              <a:t>Communication is </a:t>
            </a:r>
            <a:r>
              <a:rPr lang="en-US" sz="2400" b="1" dirty="0" smtClean="0"/>
              <a:t>Reduction</a:t>
            </a:r>
            <a:r>
              <a:rPr lang="en-US" sz="2400" dirty="0" smtClean="0"/>
              <a:t> operations (global sums in our case)</a:t>
            </a:r>
          </a:p>
          <a:p>
            <a:pPr lvl="1"/>
            <a:r>
              <a:rPr lang="en-US" sz="2400" dirty="0" smtClean="0"/>
              <a:t>See also </a:t>
            </a:r>
            <a:r>
              <a:rPr lang="en-US" sz="2400" b="1" dirty="0" smtClean="0"/>
              <a:t>Latent Dirichlet Allocation </a:t>
            </a:r>
            <a:r>
              <a:rPr lang="en-US" sz="2400" dirty="0" smtClean="0"/>
              <a:t>and related Information Retrieval algorithms similar EM structure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May Need New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059363"/>
          </a:xfrm>
        </p:spPr>
        <p:txBody>
          <a:bodyPr/>
          <a:lstStyle/>
          <a:p>
            <a:r>
              <a:rPr lang="en-US" sz="2400" b="1" dirty="0" smtClean="0"/>
              <a:t>DA-PWC</a:t>
            </a:r>
            <a:r>
              <a:rPr lang="en-US" sz="2400" dirty="0" smtClean="0"/>
              <a:t> (Deterministically Annealed Pairwise Clustering) splits clusters automatically as temperature lowers and reveals clusters of size O(√T)</a:t>
            </a:r>
          </a:p>
          <a:p>
            <a:r>
              <a:rPr lang="en-US" sz="2400" dirty="0" smtClean="0"/>
              <a:t>Two approaches to splitting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Look at correlation matrix and see when becomes singular which is a separate parallel step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Formulate problem with multiple centers for each cluster and perturb ever so often spitting centers into 2 groups; unstable clusters separate</a:t>
            </a:r>
          </a:p>
          <a:p>
            <a:pPr marL="514350" indent="-457200"/>
            <a:r>
              <a:rPr lang="en-US" sz="2400" dirty="0" smtClean="0"/>
              <a:t>Current MPI code uses first method which will run on Twister as matrix singularity analysis is the usual “power eigenvalue method” (as is </a:t>
            </a:r>
            <a:r>
              <a:rPr lang="en-US" sz="2400" dirty="0"/>
              <a:t>page </a:t>
            </a:r>
            <a:r>
              <a:rPr lang="en-US" sz="2400" dirty="0" smtClean="0"/>
              <a:t>rank) </a:t>
            </a:r>
          </a:p>
          <a:p>
            <a:pPr marL="914400" lvl="1" indent="-457200"/>
            <a:r>
              <a:rPr lang="en-US" sz="2000" dirty="0" smtClean="0"/>
              <a:t>However not super good compute/communicate ratio</a:t>
            </a:r>
          </a:p>
          <a:p>
            <a:pPr marL="514350" indent="-457200"/>
            <a:r>
              <a:rPr lang="en-US" sz="2400" dirty="0" smtClean="0"/>
              <a:t>Experiment with second method which “just” EM with better compute/communicate ratio  (simpler code as well)</a:t>
            </a:r>
          </a:p>
          <a:p>
            <a:pPr marL="914400" lvl="1" indent="-4572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42"/>
            <a:ext cx="8229600" cy="944562"/>
          </a:xfrm>
        </p:spPr>
        <p:txBody>
          <a:bodyPr/>
          <a:lstStyle/>
          <a:p>
            <a:r>
              <a:rPr lang="en-US" dirty="0" smtClean="0"/>
              <a:t>Very Near Term Logistic 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14400"/>
            <a:ext cx="9067800" cy="5059363"/>
          </a:xfrm>
        </p:spPr>
        <p:txBody>
          <a:bodyPr/>
          <a:lstStyle/>
          <a:p>
            <a:r>
              <a:rPr lang="en-US" sz="2400" dirty="0" smtClean="0"/>
              <a:t>Finalize MPI and Twister versions of Deterministically Annealed Expectation Maximization for</a:t>
            </a:r>
          </a:p>
          <a:p>
            <a:pPr lvl="1"/>
            <a:r>
              <a:rPr lang="en-US" sz="2000" dirty="0" smtClean="0"/>
              <a:t>Vector Clustering </a:t>
            </a:r>
          </a:p>
          <a:p>
            <a:pPr lvl="1"/>
            <a:r>
              <a:rPr lang="en-US" sz="2000" dirty="0" smtClean="0"/>
              <a:t>Vector Clustering with trimmed clusters</a:t>
            </a:r>
          </a:p>
          <a:p>
            <a:pPr lvl="1"/>
            <a:r>
              <a:rPr lang="en-US" sz="2000" dirty="0" smtClean="0"/>
              <a:t>Pairwise non vector Clustering</a:t>
            </a:r>
          </a:p>
          <a:p>
            <a:pPr lvl="1"/>
            <a:r>
              <a:rPr lang="en-US" sz="2000" dirty="0" smtClean="0"/>
              <a:t>MDS SMACOF</a:t>
            </a:r>
          </a:p>
          <a:p>
            <a:r>
              <a:rPr lang="en-US" sz="2400" dirty="0" smtClean="0"/>
              <a:t>Extend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 Barnes Hut </a:t>
            </a:r>
            <a:r>
              <a:rPr lang="en-US" sz="2400" dirty="0" smtClean="0"/>
              <a:t>framework </a:t>
            </a:r>
            <a:r>
              <a:rPr lang="en-US" sz="2400" dirty="0" smtClean="0"/>
              <a:t>to all </a:t>
            </a:r>
            <a:r>
              <a:rPr lang="en-US" sz="2400" dirty="0" smtClean="0"/>
              <a:t>codes</a:t>
            </a:r>
          </a:p>
          <a:p>
            <a:pPr lvl="1"/>
            <a:r>
              <a:rPr lang="en-US" sz="2400" dirty="0" smtClean="0"/>
              <a:t>Link to Phylogenetic tree</a:t>
            </a:r>
            <a:endParaRPr lang="en-US" sz="2400" dirty="0" smtClean="0"/>
          </a:p>
          <a:p>
            <a:r>
              <a:rPr lang="en-US" sz="2400" dirty="0" smtClean="0"/>
              <a:t>Allow missing distances in MDS (Blast gives this) and allow arbitrary weightings (</a:t>
            </a:r>
            <a:r>
              <a:rPr lang="en-US" sz="2400" dirty="0" err="1" smtClean="0"/>
              <a:t>Sammon’s</a:t>
            </a:r>
            <a:r>
              <a:rPr lang="en-US" sz="2400" dirty="0" smtClean="0"/>
              <a:t> method)</a:t>
            </a:r>
          </a:p>
          <a:p>
            <a:pPr lvl="1"/>
            <a:r>
              <a:rPr lang="en-US" sz="2000" dirty="0" smtClean="0"/>
              <a:t>Have done for 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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/>
              <a:t>approach to MDS </a:t>
            </a:r>
          </a:p>
          <a:p>
            <a:r>
              <a:rPr lang="en-US" sz="2400" dirty="0" smtClean="0"/>
              <a:t>Explore DA-PLSA as alternative to LDA</a:t>
            </a:r>
          </a:p>
          <a:p>
            <a:r>
              <a:rPr lang="en-US" sz="2400" dirty="0" smtClean="0"/>
              <a:t>Exploit better Twister and Twister4Azure runtimes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Research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4525963"/>
          </a:xfrm>
        </p:spPr>
        <p:txBody>
          <a:bodyPr/>
          <a:lstStyle/>
          <a:p>
            <a:r>
              <a:rPr lang="en-US" dirty="0" smtClean="0"/>
              <a:t>There are un-examined possibilities for more annealed variables in PLSA</a:t>
            </a:r>
          </a:p>
          <a:p>
            <a:r>
              <a:rPr lang="en-US" dirty="0" smtClean="0"/>
              <a:t>O(N </a:t>
            </a:r>
            <a:r>
              <a:rPr lang="en-US" dirty="0" err="1" smtClean="0"/>
              <a:t>logN</a:t>
            </a:r>
            <a:r>
              <a:rPr lang="en-US" dirty="0" smtClean="0"/>
              <a:t>) intrinsic pairwise algorithms</a:t>
            </a:r>
          </a:p>
          <a:p>
            <a:r>
              <a:rPr lang="en-US" dirty="0" smtClean="0"/>
              <a:t>Look at other clustering applications</a:t>
            </a:r>
          </a:p>
          <a:p>
            <a:r>
              <a:rPr lang="en-US" dirty="0" smtClean="0"/>
              <a:t>Compare continuous v one-center per cluster approaches; how can continuous be applied in other apps than clustering e.g. mixture models</a:t>
            </a:r>
          </a:p>
          <a:p>
            <a:r>
              <a:rPr lang="en-US" dirty="0" smtClean="0"/>
              <a:t>When is best to calculate second derivative and when best to explore perturbed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Uses of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259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Dimension Reduction </a:t>
            </a:r>
            <a:r>
              <a:rPr lang="en-US" sz="2800" dirty="0" smtClean="0"/>
              <a:t>for visualization and analysis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/>
              <a:t>: MDS </a:t>
            </a:r>
            <a:r>
              <a:rPr lang="en-US" sz="2400" dirty="0" smtClean="0">
                <a:solidFill>
                  <a:srgbClr val="000000"/>
                </a:solidFill>
              </a:rPr>
              <a:t>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/>
              <a:t>Can apply to </a:t>
            </a:r>
            <a:r>
              <a:rPr lang="en-US" sz="28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800" dirty="0" smtClean="0"/>
              <a:t> (but less study)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(typical informational retrieval/global inference topic model)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Deterministic Annealing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97" y="914400"/>
            <a:ext cx="9144000" cy="4525963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Gibbs</a:t>
            </a:r>
            <a:r>
              <a:rPr lang="en-US" sz="2700" dirty="0" smtClean="0"/>
              <a:t> Distribution at Temperature T</a:t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 /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700" dirty="0" smtClean="0"/>
              <a:t>Or </a:t>
            </a: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 + F/T ) </a:t>
            </a:r>
            <a:r>
              <a:rPr lang="en-US" sz="2700" dirty="0" smtClean="0"/>
              <a:t>				</a:t>
            </a:r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0000"/>
                </a:solidFill>
              </a:rPr>
              <a:t>Free Energy </a:t>
            </a:r>
            <a:r>
              <a:rPr lang="en-US" sz="2400" dirty="0" smtClean="0"/>
              <a:t>combining Objective Function and Entropy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F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= &lt; 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- T S(P) &gt; =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{P(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+ T 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</a:t>
            </a:r>
            <a:r>
              <a:rPr lang="en-US" sz="2700" dirty="0" err="1" smtClean="0">
                <a:solidFill>
                  <a:srgbClr val="FF0000"/>
                </a:solidFill>
              </a:rPr>
              <a:t>lnP</a:t>
            </a:r>
            <a:r>
              <a:rPr lang="en-US" sz="2700" dirty="0" smtClean="0">
                <a:solidFill>
                  <a:srgbClr val="FF0000"/>
                </a:solidFill>
              </a:rPr>
              <a:t>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700" dirty="0" smtClean="0"/>
              <a:t>Where </a:t>
            </a:r>
            <a:r>
              <a:rPr lang="en-US" sz="2700" u="sng" dirty="0" smtClean="0">
                <a:sym typeface="Symbol"/>
              </a:rPr>
              <a:t></a:t>
            </a:r>
            <a:r>
              <a:rPr lang="en-US" sz="2700" dirty="0" smtClean="0">
                <a:sym typeface="Symbol"/>
              </a:rPr>
              <a:t> are (a subset of) parameters to be minimized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Simulated annealing </a:t>
            </a:r>
            <a:r>
              <a:rPr lang="en-US" sz="24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400" dirty="0" smtClean="0">
                <a:sym typeface="Symbol"/>
              </a:rPr>
              <a:t>corresponds to doing integrals analytically (by mean field approximation) and is naturally much faster than Monte Carlo</a:t>
            </a:r>
          </a:p>
          <a:p>
            <a:r>
              <a:rPr lang="en-US" sz="2400" dirty="0" smtClean="0">
                <a:sym typeface="Symbol"/>
              </a:rPr>
              <a:t>In each case temperature is lowered slowly – say by a factor 0.95 to 0.99 at each iteration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562600"/>
            <a:ext cx="89916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                    Minimum evolving as temperature decreases</a:t>
            </a:r>
          </a:p>
          <a:p>
            <a:r>
              <a:rPr lang="en-US" sz="2400" dirty="0"/>
              <a:t>                    Movement at fixed temperature going to local 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Solve Linear Equations for each temperature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Nonlinear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effects mitigated by </a:t>
            </a: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initializing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with solution at previous higher temperature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12008</TotalTime>
  <Words>3658</Words>
  <Application>Microsoft Office PowerPoint</Application>
  <PresentationFormat>On-screen Show (4:3)</PresentationFormat>
  <Paragraphs>581</Paragraphs>
  <Slides>63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1_Office Theme</vt:lpstr>
      <vt:lpstr>Equation</vt:lpstr>
      <vt:lpstr>Document</vt:lpstr>
      <vt:lpstr>Acrobat Document</vt:lpstr>
      <vt:lpstr>Deterministic Annealing</vt:lpstr>
      <vt:lpstr>Abstract</vt:lpstr>
      <vt:lpstr>References</vt:lpstr>
      <vt:lpstr>Some Goals</vt:lpstr>
      <vt:lpstr>Some Ideas I</vt:lpstr>
      <vt:lpstr>Some non-DA Ideas II</vt:lpstr>
      <vt:lpstr>Uses of Deterministic Annealing</vt:lpstr>
      <vt:lpstr>Deterministic Annealing I</vt:lpstr>
      <vt:lpstr>Deterministic Annealing</vt:lpstr>
      <vt:lpstr>Deterministic Annealing II</vt:lpstr>
      <vt:lpstr>Implementation of DA Central Clustering</vt:lpstr>
      <vt:lpstr>Implementation of DA-PWC</vt:lpstr>
      <vt:lpstr>General Features of DA</vt:lpstr>
      <vt:lpstr>PowerPoint Presentation</vt:lpstr>
      <vt:lpstr>PowerPoint Presentation</vt:lpstr>
      <vt:lpstr>PowerPoint Presentation</vt:lpstr>
      <vt:lpstr>PowerPoint Presentation</vt:lpstr>
      <vt:lpstr>DA-PWC EM Steps (E is red, M Black) k runs over clusters; i,j points</vt:lpstr>
      <vt:lpstr>Continuous Clustering I</vt:lpstr>
      <vt:lpstr>Continuous Clustering II</vt:lpstr>
      <vt:lpstr>Continuous Clustering III</vt:lpstr>
      <vt:lpstr>DA-PWC EM Steps (E is red, M Black) k runs over clusters; i,j points</vt:lpstr>
      <vt:lpstr>Note on Performance</vt:lpstr>
      <vt:lpstr>Trimmed Clustering</vt:lpstr>
      <vt:lpstr>High Performance Dimension Reduction and Visualization</vt:lpstr>
      <vt:lpstr>Multidimensional Scaling MDS</vt:lpstr>
      <vt:lpstr>Implementation of MDS</vt:lpstr>
      <vt:lpstr>Pairwise Clustering and MDS  are O(N2) Problems </vt:lpstr>
      <vt:lpstr>PowerPoint Presentation</vt:lpstr>
      <vt:lpstr>OctTree for 100K sample of Fungi</vt:lpstr>
      <vt:lpstr>440K Interpolated</vt:lpstr>
      <vt:lpstr>A large cluster in Region 0</vt:lpstr>
      <vt:lpstr>26 Clusters in Region 4</vt:lpstr>
      <vt:lpstr>13  Clusters in Region 6</vt:lpstr>
      <vt:lpstr>Quality of DA versus EM MDS</vt:lpstr>
      <vt:lpstr>Run Time of DA versus EM MDS</vt:lpstr>
      <vt:lpstr>GTM with DA (DA-GTM)</vt:lpstr>
      <vt:lpstr>Advantages of GTM</vt:lpstr>
      <vt:lpstr>Free Energy for DA-GTM</vt:lpstr>
      <vt:lpstr>DA-GTM vs. EM-GTM</vt:lpstr>
      <vt:lpstr>DA-GTM Result</vt:lpstr>
      <vt:lpstr>Data Mining Projects using GTM</vt:lpstr>
      <vt:lpstr>Probabilistic Latent Semantic Analysis (PLSA)</vt:lpstr>
      <vt:lpstr>DA-Mixture Models</vt:lpstr>
      <vt:lpstr>EM vs. DA-{GTM, PLSA}</vt:lpstr>
      <vt:lpstr>DA-PLSA Features</vt:lpstr>
      <vt:lpstr>An example of DA-PLSA</vt:lpstr>
      <vt:lpstr>Annealing in DA-PLSA</vt:lpstr>
      <vt:lpstr>Predicting Power in DA-PLSA</vt:lpstr>
      <vt:lpstr>Training &amp; Testing in DA-PLSA I</vt:lpstr>
      <vt:lpstr>Training &amp; Testing in DA-PLSA II</vt:lpstr>
      <vt:lpstr>Hard to Compare LDA and PLSA as different objective functions.  This is LDA and PLSA for LDA Objective function</vt:lpstr>
      <vt:lpstr>Best Temperature for 3 stopping Criteria</vt:lpstr>
      <vt:lpstr>DA-PLSA with DA-GTM</vt:lpstr>
      <vt:lpstr>PowerPoint Presentation</vt:lpstr>
      <vt:lpstr>What was/can be done where?</vt:lpstr>
      <vt:lpstr>Twister</vt:lpstr>
      <vt:lpstr>Multi-Dimensional-Scaling</vt:lpstr>
      <vt:lpstr>Performance – Multi Dimensional Scaling</vt:lpstr>
      <vt:lpstr>Expectation Maximization and Iterative MapReduce</vt:lpstr>
      <vt:lpstr>May Need New Algorithms</vt:lpstr>
      <vt:lpstr>Very Near Term Logistic Next Steps</vt:lpstr>
      <vt:lpstr>Research 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342</cp:revision>
  <dcterms:created xsi:type="dcterms:W3CDTF">2010-05-04T01:29:55Z</dcterms:created>
  <dcterms:modified xsi:type="dcterms:W3CDTF">2012-01-23T22:22:07Z</dcterms:modified>
</cp:coreProperties>
</file>