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63" r:id="rId2"/>
    <p:sldId id="286" r:id="rId3"/>
    <p:sldId id="280" r:id="rId4"/>
    <p:sldId id="281" r:id="rId5"/>
    <p:sldId id="282" r:id="rId6"/>
    <p:sldId id="261" r:id="rId7"/>
    <p:sldId id="287" r:id="rId8"/>
    <p:sldId id="290" r:id="rId9"/>
    <p:sldId id="288" r:id="rId10"/>
    <p:sldId id="28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10C"/>
    <a:srgbClr val="598EDD"/>
    <a:srgbClr val="0083E6"/>
    <a:srgbClr val="0033CC"/>
    <a:srgbClr val="B30838"/>
    <a:srgbClr val="6D6E70"/>
    <a:srgbClr val="A9C9FF"/>
    <a:srgbClr val="F3F3F3"/>
    <a:srgbClr val="F8F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8" y="228"/>
      </p:cViewPr>
      <p:guideLst>
        <p:guide orient="horz" pos="65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4917-5EB3-415D-9340-9CAA674FD7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2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1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Signa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8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6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366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7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959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9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7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3" r:id="rId2"/>
    <p:sldLayoutId id="2147484214" r:id="rId3"/>
    <p:sldLayoutId id="2147484230" r:id="rId4"/>
    <p:sldLayoutId id="2147484231" r:id="rId5"/>
    <p:sldLayoutId id="2147484245" r:id="rId6"/>
    <p:sldLayoutId id="2147484246" r:id="rId7"/>
    <p:sldLayoutId id="2147484247" r:id="rId8"/>
    <p:sldLayoutId id="2147484248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7409"/>
          </a:xfrm>
        </p:spPr>
        <p:txBody>
          <a:bodyPr/>
          <a:lstStyle/>
          <a:p>
            <a:r>
              <a:rPr lang="en-US" b="1" dirty="0" smtClean="0"/>
              <a:t>NSF </a:t>
            </a:r>
            <a:r>
              <a:rPr lang="en-US" b="1" dirty="0" err="1" smtClean="0"/>
              <a:t>Dibbs</a:t>
            </a:r>
            <a:r>
              <a:rPr lang="en-US" b="1" dirty="0" smtClean="0"/>
              <a:t> Award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7409"/>
            <a:ext cx="9144000" cy="4724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B30838"/>
                </a:solidFill>
              </a:rPr>
              <a:t>5 yr. </a:t>
            </a:r>
            <a:r>
              <a:rPr lang="en-US" sz="2400" b="1" dirty="0" err="1" smtClean="0">
                <a:solidFill>
                  <a:srgbClr val="B30838"/>
                </a:solidFill>
              </a:rPr>
              <a:t>Datanet</a:t>
            </a:r>
            <a:r>
              <a:rPr lang="en-US" sz="2400" b="1" dirty="0" smtClean="0">
                <a:solidFill>
                  <a:srgbClr val="B30838"/>
                </a:solidFill>
              </a:rPr>
              <a:t>: CIF21 DIBBs: Middleware and High Performance Analytics Libraries for Scalable Data Science </a:t>
            </a:r>
            <a:r>
              <a:rPr lang="en-US" sz="2300" dirty="0" smtClean="0">
                <a:solidFill>
                  <a:srgbClr val="B30838"/>
                </a:solidFill>
              </a:rPr>
              <a:t>IU(Fox, </a:t>
            </a:r>
            <a:r>
              <a:rPr lang="en-US" sz="2300" dirty="0" err="1" smtClean="0">
                <a:solidFill>
                  <a:srgbClr val="B30838"/>
                </a:solidFill>
              </a:rPr>
              <a:t>Qiu</a:t>
            </a:r>
            <a:r>
              <a:rPr lang="en-US" sz="2300" dirty="0" smtClean="0">
                <a:solidFill>
                  <a:srgbClr val="B30838"/>
                </a:solidFill>
              </a:rPr>
              <a:t>, Crandall, von </a:t>
            </a:r>
            <a:r>
              <a:rPr lang="en-US" sz="2300" dirty="0" err="1" smtClean="0">
                <a:solidFill>
                  <a:srgbClr val="B30838"/>
                </a:solidFill>
              </a:rPr>
              <a:t>Laszewski</a:t>
            </a:r>
            <a:r>
              <a:rPr lang="en-US" sz="2300" dirty="0" smtClean="0">
                <a:solidFill>
                  <a:srgbClr val="B30838"/>
                </a:solidFill>
              </a:rPr>
              <a:t>), Rutgers (</a:t>
            </a:r>
            <a:r>
              <a:rPr lang="en-US" sz="2300" dirty="0" err="1" smtClean="0">
                <a:solidFill>
                  <a:srgbClr val="B30838"/>
                </a:solidFill>
              </a:rPr>
              <a:t>Jha</a:t>
            </a:r>
            <a:r>
              <a:rPr lang="en-US" sz="2300" dirty="0" smtClean="0">
                <a:solidFill>
                  <a:srgbClr val="B30838"/>
                </a:solidFill>
              </a:rPr>
              <a:t>), Virginia Tech (</a:t>
            </a:r>
            <a:r>
              <a:rPr lang="en-US" sz="2300" dirty="0" err="1" smtClean="0">
                <a:solidFill>
                  <a:srgbClr val="B30838"/>
                </a:solidFill>
              </a:rPr>
              <a:t>Marathe</a:t>
            </a:r>
            <a:r>
              <a:rPr lang="en-US" sz="2300" dirty="0" smtClean="0">
                <a:solidFill>
                  <a:srgbClr val="B30838"/>
                </a:solidFill>
              </a:rPr>
              <a:t>), Kansas (Paden), Stony Brook (Wang), Arizona State(</a:t>
            </a:r>
            <a:r>
              <a:rPr lang="en-US" sz="2300" dirty="0" err="1" smtClean="0">
                <a:solidFill>
                  <a:srgbClr val="B30838"/>
                </a:solidFill>
              </a:rPr>
              <a:t>Beckstein</a:t>
            </a:r>
            <a:r>
              <a:rPr lang="en-US" sz="2300" dirty="0" smtClean="0">
                <a:solidFill>
                  <a:srgbClr val="B30838"/>
                </a:solidFill>
              </a:rPr>
              <a:t>), Utah(Cheatham)</a:t>
            </a:r>
          </a:p>
          <a:p>
            <a:r>
              <a:rPr lang="en-US" sz="2400" b="1" dirty="0" smtClean="0"/>
              <a:t>HPC-ABDS: </a:t>
            </a:r>
            <a:r>
              <a:rPr lang="en-US" sz="2400" dirty="0" smtClean="0"/>
              <a:t>Cloud-HPC interoperable software  performance of HPC (High Performance Computing) and the rich functionality of the commodity Apache Big Data Stack.</a:t>
            </a:r>
          </a:p>
          <a:p>
            <a:r>
              <a:rPr lang="en-US" sz="2400" b="1" dirty="0" smtClean="0"/>
              <a:t>SPIDAL (Scalable Parallel Interoperable Data Analytics Library): </a:t>
            </a:r>
            <a:r>
              <a:rPr lang="en-US" sz="2400" dirty="0" smtClean="0"/>
              <a:t>Scalable Analytics for </a:t>
            </a:r>
            <a:r>
              <a:rPr lang="en-US" sz="2400" dirty="0" err="1" smtClean="0"/>
              <a:t>Biomolecular</a:t>
            </a:r>
            <a:r>
              <a:rPr lang="en-US" sz="2400" dirty="0" smtClean="0"/>
              <a:t> Simulations, Network and Computational Social Science, Epidemiology, Computer Vision, Spatial Geographical Information Systems, Remote Sensing for Polar Science and Pathology Informatics.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203"/>
          <p:cNvSpPr>
            <a:spLocks noGrp="1"/>
          </p:cNvSpPr>
          <p:nvPr>
            <p:ph type="title"/>
          </p:nvPr>
        </p:nvSpPr>
        <p:spPr>
          <a:xfrm>
            <a:off x="364603" y="-16163"/>
            <a:ext cx="8229600" cy="930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Applications SPIDAL MIDAS ABDS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94724"/>
              </p:ext>
            </p:extLst>
          </p:nvPr>
        </p:nvGraphicFramePr>
        <p:xfrm>
          <a:off x="39189" y="970487"/>
          <a:ext cx="7828156" cy="5781737"/>
        </p:xfrm>
        <a:graphic>
          <a:graphicData uri="http://schemas.openxmlformats.org/drawingml/2006/table">
            <a:tbl>
              <a:tblPr firstRow="1" bandRow="1"/>
              <a:tblGrid>
                <a:gridCol w="986741"/>
                <a:gridCol w="350229"/>
                <a:gridCol w="732427"/>
                <a:gridCol w="465033"/>
                <a:gridCol w="96881"/>
                <a:gridCol w="511422"/>
                <a:gridCol w="804233"/>
                <a:gridCol w="133698"/>
                <a:gridCol w="953318"/>
                <a:gridCol w="228640"/>
                <a:gridCol w="794433"/>
                <a:gridCol w="279020"/>
                <a:gridCol w="802182"/>
                <a:gridCol w="689899"/>
              </a:tblGrid>
              <a:tr h="867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Govt. Operations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Commercial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Defense</a:t>
                      </a: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Healthcare,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Life Science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Deep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Learning,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Social Media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Research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Ecosystems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Astronomy,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Earth,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., Polar Science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</a:tr>
              <a:tr h="365760"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(Inter)disciplinary Workflow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339"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Analytics Libraries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339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Native ABDS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SQL-engines, Storm,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Impala, Hive, Shark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1600" b="1" dirty="0" smtClean="0"/>
                        <a:t>Native HPC</a:t>
                      </a:r>
                    </a:p>
                    <a:p>
                      <a:pPr algn="ctr"/>
                      <a:r>
                        <a:rPr lang="en-US" dirty="0" smtClean="0"/>
                        <a:t>MPI</a:t>
                      </a:r>
                      <a:endParaRPr lang="en-US" dirty="0"/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HPC-ABDS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MapReduce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0BB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5019">
                <a:tc gridSpan="2"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Map Only, PP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Many Task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Classic MapReduce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Map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Collective</a:t>
                      </a:r>
                      <a:endParaRPr lang="en-US" dirty="0"/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Map – Point to Point, Graph</a:t>
                      </a:r>
                      <a:endParaRPr lang="en-US" dirty="0"/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099"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ddleware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ata-Intensive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nalytics and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cience (MIDAS) API</a:t>
                      </a: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3164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Communication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(MPI, RDMA, Hadoop Shuffle/Reduce, HARP Collectives, Giraph point-to-point)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 Systems and Abstractions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(In-Memory;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HBase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Object Stores, other NoSQL stores, Spatial, SQL, Files)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21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Higher-Level Workload Management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Tez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Llama)</a:t>
                      </a: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Workload Management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(Pilots, Condor)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Framework specific Scheduling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(e.g. YARN)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215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External Data Access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(Virtual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Filesystem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GridFTP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SRM, SSH)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Cluster Resource Manager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(YARN,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Mesos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SLURM, Torque, SGE)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339"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Compute, Storage and Data Resources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(Nodes, Cores,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Lustre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HDFS)</a:t>
                      </a:r>
                    </a:p>
                  </a:txBody>
                  <a:tcPr marL="18288" marR="1828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06790"/>
              </p:ext>
            </p:extLst>
          </p:nvPr>
        </p:nvGraphicFramePr>
        <p:xfrm>
          <a:off x="7916092" y="979715"/>
          <a:ext cx="1175658" cy="5800226"/>
        </p:xfrm>
        <a:graphic>
          <a:graphicData uri="http://schemas.openxmlformats.org/drawingml/2006/table">
            <a:tbl>
              <a:tblPr firstRow="1" bandRow="1"/>
              <a:tblGrid>
                <a:gridCol w="1175658"/>
              </a:tblGrid>
              <a:tr h="1358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Community &amp; Examples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</a:tr>
              <a:tr h="378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SPIDAL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10580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Programming </a:t>
                      </a: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Runtime Models</a:t>
                      </a:r>
                    </a:p>
                  </a:txBody>
                  <a:tcPr marL="27432" marR="2743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1967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MIDAS</a:t>
                      </a:r>
                    </a:p>
                  </a:txBody>
                  <a:tcPr marL="27432" marR="2743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03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Fabric</a:t>
                      </a:r>
                    </a:p>
                  </a:txBody>
                  <a:tcPr marL="27432" marR="2743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59899"/>
              </p:ext>
            </p:extLst>
          </p:nvPr>
        </p:nvGraphicFramePr>
        <p:xfrm>
          <a:off x="3312" y="-3366"/>
          <a:ext cx="9140687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0688"/>
                <a:gridCol w="2514600"/>
                <a:gridCol w="2438400"/>
                <a:gridCol w="2666999"/>
              </a:tblGrid>
              <a:tr h="13435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Year 1</a:t>
                      </a:r>
                      <a:endParaRPr lang="en-US" sz="14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Year 2</a:t>
                      </a:r>
                      <a:endParaRPr lang="en-US" sz="14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Years 3-5</a:t>
                      </a:r>
                      <a:endParaRPr lang="en-US" sz="14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1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SPIDAL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Community requirement and technology evaluation 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SPIDAL-MIDAS Interface and SPIDAL V1.0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Integrated testing with Algorithms &amp; MIDAS. Extend to V2.0</a:t>
                      </a:r>
                      <a:endParaRPr lang="en-US" sz="13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3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MIDAS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</a:t>
                      </a: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Arch and  design spec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(ii) In-memory pilot abstract., integrate with XSEDE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SPIDAL scheduling components and execution </a:t>
                      </a:r>
                      <a:r>
                        <a:rPr lang="en-US" sz="1300" dirty="0" err="1">
                          <a:effectLst/>
                        </a:rPr>
                        <a:t>proceesing</a:t>
                      </a:r>
                      <a:r>
                        <a:rPr lang="en-US" sz="1300" dirty="0">
                          <a:effectLst/>
                        </a:rPr>
                        <a:t>. MIDAS  on Blue Waters. V1.0 release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Scalability testing,  adaptors for new platforms,  Support for tools and developers, Optimization, Phase II of execution-processing models,V2.0</a:t>
                      </a:r>
                      <a:endParaRPr lang="en-US" sz="13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79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Community: 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HPC </a:t>
                      </a:r>
                      <a:r>
                        <a:rPr lang="en-US" sz="1200" b="1" dirty="0" err="1" smtClean="0">
                          <a:effectLst/>
                        </a:rPr>
                        <a:t>Biomolecular</a:t>
                      </a:r>
                      <a:r>
                        <a:rPr lang="en-US" sz="1200" b="1" baseline="0" dirty="0" smtClean="0">
                          <a:effectLst/>
                        </a:rPr>
                        <a:t> Simulations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Community requirements gathering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CPPTRAJ to integrate with MIDAS for ensemble analysis on Blue Waters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</a:t>
                      </a: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Parallel Trajectory and </a:t>
                      </a:r>
                      <a:r>
                        <a:rPr lang="en-US" sz="1300" dirty="0" err="1">
                          <a:effectLst/>
                        </a:rPr>
                        <a:t>MDAnalysis</a:t>
                      </a:r>
                      <a:r>
                        <a:rPr lang="en-US" sz="1300" dirty="0">
                          <a:effectLst/>
                        </a:rPr>
                        <a:t> with MR  (ii) </a:t>
                      </a:r>
                      <a:r>
                        <a:rPr lang="en-US" sz="1300" dirty="0" err="1" smtClean="0">
                          <a:effectLst/>
                        </a:rPr>
                        <a:t>iBIOMES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data mgmt. in MIDAS (iii) End-to-end Integration of  </a:t>
                      </a:r>
                      <a:r>
                        <a:rPr lang="en-US" sz="1300" dirty="0" err="1">
                          <a:effectLst/>
                        </a:rPr>
                        <a:t>CPPTraj</a:t>
                      </a:r>
                      <a:r>
                        <a:rPr lang="en-US" sz="1300" dirty="0">
                          <a:effectLst/>
                        </a:rPr>
                        <a:t>-MIDAS with SPIDAL (iv)  Use SPIDAL </a:t>
                      </a:r>
                      <a:r>
                        <a:rPr lang="en-US" sz="1300" dirty="0" err="1">
                          <a:effectLst/>
                        </a:rPr>
                        <a:t>Kmeans</a:t>
                      </a:r>
                      <a:r>
                        <a:rPr lang="en-US" sz="1300" dirty="0">
                          <a:effectLst/>
                        </a:rPr>
                        <a:t> (v) Tutorials and outreach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Community: Network Science and Comp. Social Science 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Gather community requirement  ii) study existing network analytic algorithms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</a:t>
                      </a:r>
                      <a:r>
                        <a:rPr lang="en-US" sz="1300" dirty="0" err="1">
                          <a:effectLst/>
                        </a:rPr>
                        <a:t>Giraph</a:t>
                      </a:r>
                      <a:r>
                        <a:rPr lang="en-US" sz="1300" dirty="0">
                          <a:effectLst/>
                        </a:rPr>
                        <a:t>-based clustering and community detection problems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ii) </a:t>
                      </a:r>
                      <a:r>
                        <a:rPr lang="en-US" sz="1300" dirty="0" err="1">
                          <a:effectLst/>
                        </a:rPr>
                        <a:t>Integ</a:t>
                      </a:r>
                      <a:r>
                        <a:rPr lang="en-US" sz="1300" dirty="0">
                          <a:effectLst/>
                        </a:rPr>
                        <a:t> of CINET in SPIDAL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Algorithm implementation for subgraph problems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ii) Develop new algorithms as necessary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3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Community: </a:t>
                      </a:r>
                      <a:r>
                        <a:rPr lang="en-US" sz="1200" b="1" dirty="0">
                          <a:effectLst/>
                        </a:rPr>
                        <a:t>Computational Epidemiology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Community requirement gathering</a:t>
                      </a:r>
                      <a:endParaRPr lang="en-US" sz="13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Design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</a:t>
                      </a:r>
                      <a:r>
                        <a:rPr lang="en-US" sz="1300" dirty="0" smtClean="0">
                          <a:effectLst/>
                        </a:rPr>
                        <a:t>Wrapper </a:t>
                      </a:r>
                      <a:r>
                        <a:rPr lang="en-US" sz="1300" dirty="0">
                          <a:effectLst/>
                        </a:rPr>
                        <a:t>for </a:t>
                      </a:r>
                      <a:r>
                        <a:rPr lang="en-US" sz="1300" dirty="0" err="1">
                          <a:effectLst/>
                        </a:rPr>
                        <a:t>EpiSimdemics</a:t>
                      </a:r>
                      <a:r>
                        <a:rPr lang="en-US" sz="1300" dirty="0">
                          <a:effectLst/>
                        </a:rPr>
                        <a:t> and </a:t>
                      </a:r>
                      <a:r>
                        <a:rPr lang="en-US" sz="1300" dirty="0" err="1">
                          <a:effectLst/>
                        </a:rPr>
                        <a:t>EpiFast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ii</a:t>
                      </a:r>
                      <a:r>
                        <a:rPr lang="en-US" sz="1300" dirty="0">
                          <a:effectLst/>
                        </a:rPr>
                        <a:t>) </a:t>
                      </a:r>
                      <a:r>
                        <a:rPr lang="en-US" sz="1300" dirty="0" err="1">
                          <a:effectLst/>
                        </a:rPr>
                        <a:t>Giraph</a:t>
                      </a:r>
                      <a:r>
                        <a:rPr lang="en-US" sz="1300" dirty="0">
                          <a:effectLst/>
                        </a:rPr>
                        <a:t> simulation tool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Implement the wrappers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ii) Start implementing </a:t>
                      </a:r>
                      <a:r>
                        <a:rPr lang="en-US" sz="1300" dirty="0" err="1">
                          <a:effectLst/>
                        </a:rPr>
                        <a:t>Giraph</a:t>
                      </a:r>
                      <a:r>
                        <a:rPr lang="en-US" sz="1300" dirty="0">
                          <a:effectLst/>
                        </a:rPr>
                        <a:t>-based tool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iii) Integrate </a:t>
                      </a:r>
                      <a:r>
                        <a:rPr lang="en-US" sz="1300" dirty="0" err="1">
                          <a:effectLst/>
                        </a:rPr>
                        <a:t>EpiSimdemics</a:t>
                      </a:r>
                      <a:r>
                        <a:rPr lang="en-US" sz="1300" dirty="0">
                          <a:effectLst/>
                        </a:rPr>
                        <a:t> and </a:t>
                      </a:r>
                      <a:r>
                        <a:rPr lang="en-US" sz="1300" dirty="0" err="1">
                          <a:effectLst/>
                        </a:rPr>
                        <a:t>Epifast</a:t>
                      </a:r>
                      <a:r>
                        <a:rPr lang="en-US" sz="1300" dirty="0">
                          <a:effectLst/>
                        </a:rPr>
                        <a:t> with SPIDAL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Community: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Spatial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Community </a:t>
                      </a:r>
                      <a:r>
                        <a:rPr lang="en-US" sz="1300" dirty="0" err="1">
                          <a:effectLst/>
                        </a:rPr>
                        <a:t>reqs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Spatial  </a:t>
                      </a:r>
                      <a:r>
                        <a:rPr lang="en-US" sz="1300" dirty="0">
                          <a:effectLst/>
                        </a:rPr>
                        <a:t>queries library and 2D  parallel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spatial </a:t>
                      </a:r>
                      <a:r>
                        <a:rPr lang="en-US" sz="1300" dirty="0">
                          <a:effectLst/>
                        </a:rPr>
                        <a:t>2D clustering and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Geospatial </a:t>
                      </a:r>
                      <a:r>
                        <a:rPr lang="en-US" sz="1300" dirty="0">
                          <a:effectLst/>
                        </a:rPr>
                        <a:t>&amp;  pathology  apps 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(</a:t>
                      </a: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Implementation of 3D spatial 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queries. (ii) Application to 3D pathology 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Community: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Pathology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(i) Implementation of 2D image preproc., segment and  feature extraction and tumor research </a:t>
                      </a:r>
                      <a:endParaRPr lang="en-US" sz="13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Image  </a:t>
                      </a:r>
                      <a:r>
                        <a:rPr lang="en-US" sz="1300" dirty="0">
                          <a:effectLst/>
                        </a:rPr>
                        <a:t>registration, object matching &amp; feature extraction (3D) 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Integrate </a:t>
                      </a:r>
                      <a:r>
                        <a:rPr lang="en-US" sz="1300" dirty="0">
                          <a:effectLst/>
                        </a:rPr>
                        <a:t>MIDAS 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Continued </a:t>
                      </a:r>
                      <a:r>
                        <a:rPr lang="en-US" sz="1300" dirty="0">
                          <a:effectLst/>
                        </a:rPr>
                        <a:t>implementation of 3D image processing library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Application </a:t>
                      </a:r>
                      <a:r>
                        <a:rPr lang="en-US" sz="1300" dirty="0">
                          <a:effectLst/>
                        </a:rPr>
                        <a:t>to liver and </a:t>
                      </a:r>
                      <a:r>
                        <a:rPr lang="en-US" sz="1300" dirty="0" err="1">
                          <a:effectLst/>
                        </a:rPr>
                        <a:t>neuroblastoma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Community: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Computer </a:t>
                      </a:r>
                      <a:r>
                        <a:rPr lang="en-US" sz="1200" b="1" dirty="0">
                          <a:effectLst/>
                        </a:rPr>
                        <a:t>vision: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Port image processing, feature extraction, image matching, pleasingly parallel ML algos</a:t>
                      </a:r>
                      <a:endParaRPr lang="en-US" sz="13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Implement </a:t>
                      </a:r>
                      <a:r>
                        <a:rPr lang="en-US" sz="1300" dirty="0">
                          <a:effectLst/>
                        </a:rPr>
                        <a:t>ML and optimization algorithms;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large-scale </a:t>
                      </a:r>
                      <a:r>
                        <a:rPr lang="en-US" sz="1300" dirty="0">
                          <a:effectLst/>
                        </a:rPr>
                        <a:t>image recognition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Continue </a:t>
                      </a:r>
                      <a:r>
                        <a:rPr lang="en-US" sz="1300" dirty="0">
                          <a:effectLst/>
                        </a:rPr>
                        <a:t>implementing ML and global optimization;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large-scale </a:t>
                      </a:r>
                      <a:r>
                        <a:rPr lang="en-US" sz="1300" dirty="0">
                          <a:effectLst/>
                        </a:rPr>
                        <a:t>3D recognition in social images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7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Community:</a:t>
                      </a: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Radar </a:t>
                      </a:r>
                      <a:r>
                        <a:rPr lang="en-US" sz="1200" b="1" dirty="0">
                          <a:effectLst/>
                        </a:rPr>
                        <a:t>informatics:</a:t>
                      </a:r>
                      <a:endParaRPr lang="en-US" sz="12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single-echogram </a:t>
                      </a:r>
                      <a:r>
                        <a:rPr lang="en-US" sz="1300" dirty="0">
                          <a:effectLst/>
                        </a:rPr>
                        <a:t>layer finding,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400050" marR="0" indent="-40005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1300" dirty="0" smtClean="0">
                          <a:effectLst/>
                        </a:rPr>
                        <a:t>tile </a:t>
                      </a:r>
                      <a:r>
                        <a:rPr lang="en-US" sz="1300" dirty="0">
                          <a:effectLst/>
                        </a:rPr>
                        <a:t>matching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(i) Develop and implement continent-scale layer finding</a:t>
                      </a:r>
                      <a:endParaRPr lang="en-US" sz="13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Develop and implement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(</a:t>
                      </a: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) change detection and </a:t>
                      </a:r>
                      <a:endParaRPr lang="en-US" sz="13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(</a:t>
                      </a:r>
                      <a:r>
                        <a:rPr lang="en-US" sz="1300" dirty="0">
                          <a:effectLst/>
                        </a:rPr>
                        <a:t>ii) flow field estimation in satellite images.</a:t>
                      </a:r>
                      <a:endParaRPr lang="en-US" sz="13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53"/>
            <a:ext cx="9144000" cy="112961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Machine Learning in Network Science, Imaging in Computer Vision, Pathology, Polar Science, </a:t>
            </a:r>
            <a:r>
              <a:rPr lang="en-US" sz="2400" b="1" dirty="0" err="1">
                <a:solidFill>
                  <a:srgbClr val="C00000"/>
                </a:solidFill>
              </a:rPr>
              <a:t>Biomolecular</a:t>
            </a:r>
            <a:r>
              <a:rPr lang="en-US" sz="2400" b="1" dirty="0">
                <a:solidFill>
                  <a:srgbClr val="C00000"/>
                </a:solidFill>
              </a:rPr>
              <a:t> Simulations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14635"/>
              </p:ext>
            </p:extLst>
          </p:nvPr>
        </p:nvGraphicFramePr>
        <p:xfrm>
          <a:off x="240558" y="1255459"/>
          <a:ext cx="8662884" cy="4919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387"/>
                <a:gridCol w="2863763"/>
                <a:gridCol w="1726104"/>
                <a:gridCol w="554118"/>
                <a:gridCol w="941512"/>
              </a:tblGrid>
              <a:tr h="3015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Algorithm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Applications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Features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Parallelism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Graph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Analytics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Community detection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Social networks, webgraph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Graph </a:t>
                      </a: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Subgraph/motif finding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Webgraph, biological/social networks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Finding diameter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Social networks,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webgraph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Clustering coefficient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Social networks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Page rank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Webgraph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Maximal cliques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Social networks,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webgraph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Connected component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Social networks,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webgraph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Betweenness centrality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Social networks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Graph, Non-metric, static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P-Shm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GML-GRA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Shortest path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Social networks,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webgraph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P-Shm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56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Spatial Queries and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Analytics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Spatial relationship based queries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GIS/social networks/pathology informatics</a:t>
                      </a:r>
                    </a:p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Geometric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Distance based queries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Spatial clustering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Seq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Spatial modeling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Seq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6201442"/>
            <a:ext cx="3581400" cy="646331"/>
          </a:xfrm>
          <a:prstGeom prst="rect">
            <a:avLst/>
          </a:prstGeom>
          <a:solidFill>
            <a:srgbClr val="598EDD"/>
          </a:solidFill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i="0" dirty="0" smtClean="0">
                <a:solidFill>
                  <a:schemeClr val="bg1"/>
                </a:solidFill>
                <a:latin typeface="Calibri"/>
                <a:ea typeface="+mn-ea"/>
              </a:rPr>
              <a:t>GML Global (parallel) ML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i="0" dirty="0" err="1" smtClean="0">
                <a:solidFill>
                  <a:schemeClr val="bg1"/>
                </a:solidFill>
                <a:latin typeface="Calibri"/>
                <a:ea typeface="+mn-ea"/>
              </a:rPr>
              <a:t>GrA</a:t>
            </a:r>
            <a:r>
              <a:rPr lang="en-US" sz="1800" i="0" dirty="0" smtClean="0">
                <a:solidFill>
                  <a:schemeClr val="bg1"/>
                </a:solidFill>
                <a:latin typeface="Calibri"/>
                <a:ea typeface="+mn-ea"/>
              </a:rPr>
              <a:t> Static </a:t>
            </a:r>
            <a:r>
              <a:rPr lang="en-US" sz="1800" i="0" dirty="0" err="1" smtClean="0">
                <a:solidFill>
                  <a:schemeClr val="bg1"/>
                </a:solidFill>
                <a:latin typeface="Calibri"/>
                <a:ea typeface="+mn-ea"/>
              </a:rPr>
              <a:t>GrB</a:t>
            </a:r>
            <a:r>
              <a:rPr lang="en-US" sz="1800" i="0" dirty="0" smtClean="0">
                <a:solidFill>
                  <a:schemeClr val="bg1"/>
                </a:solidFill>
                <a:latin typeface="Calibri"/>
                <a:ea typeface="+mn-ea"/>
              </a:rPr>
              <a:t> Runtime partitioning  </a:t>
            </a:r>
            <a:endParaRPr lang="en-US" sz="1800" i="0" dirty="0">
              <a:solidFill>
                <a:schemeClr val="bg1"/>
              </a:solidFill>
              <a:latin typeface="Calibri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685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Some specialized data analytics in SPIDAL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685800"/>
          </a:xfrm>
        </p:spPr>
        <p:txBody>
          <a:bodyPr/>
          <a:lstStyle/>
          <a:p>
            <a:r>
              <a:rPr lang="en-US" dirty="0" smtClean="0"/>
              <a:t>aa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260365"/>
              </p:ext>
            </p:extLst>
          </p:nvPr>
        </p:nvGraphicFramePr>
        <p:xfrm>
          <a:off x="8237" y="838200"/>
          <a:ext cx="9135763" cy="4174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8078"/>
                <a:gridCol w="2681275"/>
                <a:gridCol w="2005972"/>
                <a:gridCol w="737532"/>
                <a:gridCol w="992906"/>
              </a:tblGrid>
              <a:tr h="354584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Algorithm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Applications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Features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Parallelism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8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Core Image </a:t>
                      </a:r>
                      <a:r>
                        <a:rPr lang="en-US" sz="1700" dirty="0" smtClean="0">
                          <a:effectLst/>
                          <a:latin typeface="Calibri" panose="020F0502020204030204" pitchFamily="34" charset="0"/>
                        </a:rPr>
                        <a:t>Processing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4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Image preprocessing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Computer vision/pathology informatics</a:t>
                      </a:r>
                    </a:p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Metric Space Point Sets, Neighborhood sets &amp; Image features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5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Object detection &amp; segmentation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5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Image/object feature computation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84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3D image registration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Seq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84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Object matching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Geometric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Todo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84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3D feature extraction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Calibri" panose="020F0502020204030204" pitchFamily="34" charset="0"/>
                        </a:rPr>
                        <a:t>Todo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8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Calibri" panose="020F0502020204030204" pitchFamily="34" charset="0"/>
                        </a:rPr>
                        <a:t>Deep Learning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6705" marR="96705" marT="96705" marB="967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81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</a:rPr>
                        <a:t>Learning Network, Stochastic Gradient Descent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48352" marB="4835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Image Understanding, Language</a:t>
                      </a:r>
                      <a:r>
                        <a:rPr lang="en-US" sz="1700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Translation, Voice Recognition, Car driving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48352" marB="4835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Calibri" panose="020F0502020204030204" pitchFamily="34" charset="0"/>
                        </a:rPr>
                        <a:t>Connections in artificial neural net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48352" marB="4835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48352" marB="4835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48352" marB="4835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172670"/>
            <a:ext cx="3962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 smtClean="0">
                <a:solidFill>
                  <a:prstClr val="black"/>
                </a:solidFill>
                <a:latin typeface="Calibri"/>
                <a:ea typeface="+mn-ea"/>
              </a:rPr>
              <a:t>PP</a:t>
            </a:r>
            <a:r>
              <a:rPr lang="en-US" sz="1800" i="0" dirty="0" smtClean="0">
                <a:solidFill>
                  <a:prstClr val="black"/>
                </a:solidFill>
                <a:latin typeface="Calibri"/>
                <a:ea typeface="+mn-ea"/>
              </a:rPr>
              <a:t> Pleasingly Parallel (Local ML)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 err="1" smtClean="0">
                <a:solidFill>
                  <a:prstClr val="black"/>
                </a:solidFill>
                <a:latin typeface="Calibri"/>
                <a:ea typeface="+mn-ea"/>
              </a:rPr>
              <a:t>Seq</a:t>
            </a:r>
            <a:r>
              <a:rPr lang="en-US" sz="1800" i="0" dirty="0" smtClean="0">
                <a:solidFill>
                  <a:prstClr val="black"/>
                </a:solidFill>
                <a:latin typeface="Calibri"/>
                <a:ea typeface="+mn-ea"/>
              </a:rPr>
              <a:t> Sequential Available</a:t>
            </a:r>
            <a:endParaRPr lang="en-US" sz="1800" i="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 smtClean="0">
                <a:solidFill>
                  <a:prstClr val="black"/>
                </a:solidFill>
                <a:latin typeface="Calibri"/>
                <a:ea typeface="+mn-ea"/>
              </a:rPr>
              <a:t>GRA </a:t>
            </a:r>
            <a:r>
              <a:rPr lang="en-US" sz="1800" i="0" dirty="0" smtClean="0">
                <a:solidFill>
                  <a:prstClr val="black"/>
                </a:solidFill>
                <a:latin typeface="Calibri"/>
                <a:ea typeface="+mn-ea"/>
              </a:rPr>
              <a:t>Good distributed algorithm needed</a:t>
            </a:r>
            <a:endParaRPr lang="en-US" sz="1800" i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5172670"/>
            <a:ext cx="3886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 err="1" smtClean="0">
                <a:solidFill>
                  <a:prstClr val="black"/>
                </a:solidFill>
                <a:latin typeface="Calibri"/>
                <a:ea typeface="+mn-ea"/>
              </a:rPr>
              <a:t>Todo</a:t>
            </a:r>
            <a:r>
              <a:rPr lang="en-US" sz="1800" i="0" dirty="0" smtClean="0">
                <a:solidFill>
                  <a:prstClr val="black"/>
                </a:solidFill>
                <a:latin typeface="Calibri"/>
                <a:ea typeface="+mn-ea"/>
              </a:rPr>
              <a:t> No prototype Available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 smtClean="0">
                <a:solidFill>
                  <a:prstClr val="black"/>
                </a:solidFill>
                <a:latin typeface="Calibri"/>
                <a:ea typeface="+mn-ea"/>
              </a:rPr>
              <a:t>P-DM</a:t>
            </a:r>
            <a:r>
              <a:rPr lang="en-US" sz="1800" i="0" dirty="0" smtClean="0">
                <a:solidFill>
                  <a:prstClr val="black"/>
                </a:solidFill>
                <a:latin typeface="Calibri"/>
                <a:ea typeface="+mn-ea"/>
              </a:rPr>
              <a:t> Distributed memory Available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prstClr val="black"/>
                </a:solidFill>
                <a:latin typeface="Calibri"/>
                <a:ea typeface="+mn-ea"/>
              </a:rPr>
              <a:t>P-</a:t>
            </a:r>
            <a:r>
              <a:rPr lang="en-US" sz="1800" b="1" i="0" dirty="0" err="1">
                <a:solidFill>
                  <a:prstClr val="black"/>
                </a:solidFill>
                <a:latin typeface="Calibri"/>
                <a:ea typeface="+mn-ea"/>
              </a:rPr>
              <a:t>Shm</a:t>
            </a:r>
            <a:r>
              <a:rPr lang="en-US" sz="1800" b="1" i="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800" i="0" dirty="0">
                <a:solidFill>
                  <a:prstClr val="black"/>
                </a:solidFill>
                <a:latin typeface="Calibri"/>
                <a:ea typeface="+mn-ea"/>
              </a:rPr>
              <a:t>Shared </a:t>
            </a:r>
            <a:r>
              <a:rPr lang="en-US" sz="1800" i="0" dirty="0" smtClean="0">
                <a:solidFill>
                  <a:prstClr val="black"/>
                </a:solidFill>
                <a:latin typeface="Calibri"/>
                <a:ea typeface="+mn-ea"/>
              </a:rPr>
              <a:t>memory Available</a:t>
            </a:r>
            <a:endParaRPr lang="en-US" sz="1800" i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834"/>
            <a:ext cx="9067800" cy="727166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Some Core Machine Learning Building Blocks</a:t>
            </a:r>
            <a:endParaRPr lang="en-US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CC141A-9CC6-41A7-A7D0-011D836CC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34864"/>
              </p:ext>
            </p:extLst>
          </p:nvPr>
        </p:nvGraphicFramePr>
        <p:xfrm>
          <a:off x="32951" y="738597"/>
          <a:ext cx="9085218" cy="6159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386"/>
                <a:gridCol w="2743200"/>
                <a:gridCol w="1720236"/>
                <a:gridCol w="715623"/>
                <a:gridCol w="656773"/>
              </a:tblGrid>
              <a:tr h="32820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Algorithm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Applications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Features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//ism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8352" marR="48352" marT="96705" marB="96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5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DA Vector Clustering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Accurate Clusters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Vectors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DA Non metric Clustering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Accurate 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</a:rPr>
                        <a:t>Clusters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, Biology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, Web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Non metric, O(N</a:t>
                      </a:r>
                      <a:r>
                        <a:rPr lang="en-US" sz="1600" baseline="300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Kmeans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; Basic, Fuzzy and </a:t>
                      </a:r>
                      <a:r>
                        <a:rPr lang="en-US" sz="1800" dirty="0" err="1" smtClean="0">
                          <a:effectLst/>
                          <a:latin typeface="Calibri" panose="020F0502020204030204" pitchFamily="34" charset="0"/>
                        </a:rPr>
                        <a:t>Elkan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Fast Clustering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Vectors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Levenberg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-Marquardt Optimization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Non-linear Gauss-Newton, use in MDS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Least Squares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SMACOF Dimension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Reduction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DA- MDS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with general weights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Least Squares, O(N</a:t>
                      </a:r>
                      <a:r>
                        <a:rPr lang="en-US" sz="1600" baseline="300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Vector Dimension Reduction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DA-GTM and Others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Vectors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P-DM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GML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TFIDF Search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Find nearest neighbors in document corpus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Bag of “words” (image features)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93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All-pairs similarity search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Find pairs of documents with TFIDF distance below a threshold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601"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Todo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3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Support Vector Machine SVM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Learn and Classify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Vectors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Seq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Random Forest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Learn and Classify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Vectors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4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Gibbs sampling (MCMC)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Solve global inference problems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Graph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</a:rPr>
                        <a:t>Todo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5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Latent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Dirichlet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 Allocation LDA with Gibbs sampling or Var. Bayes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Topic models (Latent factors)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Bag of “words”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P-DM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Singular Value Decomposition SVD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Dimension Reduction and PCA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Vectors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</a:rPr>
                        <a:t>Seq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GML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4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Hidden Markov Models (HMM)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Global inference on sequence models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Vectors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</a:rPr>
                        <a:t>Seq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PP &amp; GML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3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91"/>
            <a:ext cx="9067800" cy="674209"/>
          </a:xfrm>
        </p:spPr>
        <p:txBody>
          <a:bodyPr/>
          <a:lstStyle/>
          <a:p>
            <a:r>
              <a:rPr lang="en-US" sz="2800" b="1" dirty="0" smtClean="0"/>
              <a:t>Rel</a:t>
            </a:r>
            <a:r>
              <a:rPr lang="en-US" sz="2800" dirty="0" smtClean="0"/>
              <a:t>evant </a:t>
            </a:r>
            <a:r>
              <a:rPr lang="en-US" sz="2800" b="1" dirty="0" smtClean="0"/>
              <a:t>DSC and XSEDE Computing Systems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75122"/>
          </a:xfrm>
        </p:spPr>
        <p:txBody>
          <a:bodyPr>
            <a:normAutofit/>
          </a:bodyPr>
          <a:lstStyle/>
          <a:p>
            <a:r>
              <a:rPr lang="en-US" dirty="0" smtClean="0"/>
              <a:t>DSC adding128 node </a:t>
            </a:r>
            <a:r>
              <a:rPr lang="en-US" dirty="0" err="1" smtClean="0"/>
              <a:t>Haswell</a:t>
            </a:r>
            <a:r>
              <a:rPr lang="en-US" dirty="0" smtClean="0"/>
              <a:t> based (2 chips, </a:t>
            </a:r>
            <a:r>
              <a:rPr lang="en-US" smtClean="0"/>
              <a:t>24 </a:t>
            </a:r>
            <a:r>
              <a:rPr lang="en-US" smtClean="0"/>
              <a:t>or 36 cores </a:t>
            </a:r>
            <a:r>
              <a:rPr lang="en-US" dirty="0" smtClean="0"/>
              <a:t>per node) system (Juliet)</a:t>
            </a:r>
          </a:p>
          <a:p>
            <a:pPr lvl="1"/>
            <a:r>
              <a:rPr lang="en-US" sz="1800" dirty="0" smtClean="0"/>
              <a:t>128 GB memory per node</a:t>
            </a:r>
          </a:p>
          <a:p>
            <a:pPr lvl="1"/>
            <a:r>
              <a:rPr lang="en-US" sz="1800" dirty="0" smtClean="0"/>
              <a:t>Substantial conventional disk per node (8TB) plus PCI based 400 GB SSD</a:t>
            </a:r>
          </a:p>
          <a:p>
            <a:pPr lvl="1"/>
            <a:r>
              <a:rPr lang="en-US" sz="1800" dirty="0" err="1" smtClean="0"/>
              <a:t>Infiniband</a:t>
            </a:r>
            <a:r>
              <a:rPr lang="en-US" sz="1800" dirty="0" smtClean="0"/>
              <a:t> with SR-IOV</a:t>
            </a:r>
          </a:p>
          <a:p>
            <a:pPr lvl="1"/>
            <a:r>
              <a:rPr lang="en-US" sz="1800" dirty="0" smtClean="0"/>
              <a:t>Back end </a:t>
            </a:r>
            <a:r>
              <a:rPr lang="en-US" sz="1800" dirty="0" err="1" smtClean="0"/>
              <a:t>Lustre</a:t>
            </a:r>
            <a:endParaRPr lang="en-US" sz="1800" dirty="0" smtClean="0"/>
          </a:p>
          <a:p>
            <a:r>
              <a:rPr lang="en-US" dirty="0" smtClean="0"/>
              <a:t>Older or </a:t>
            </a:r>
            <a:r>
              <a:rPr lang="en-US" dirty="0" smtClean="0">
                <a:solidFill>
                  <a:srgbClr val="7D110C"/>
                </a:solidFill>
              </a:rPr>
              <a:t>Very Old (tired) </a:t>
            </a:r>
            <a:r>
              <a:rPr lang="en-US" dirty="0" smtClean="0"/>
              <a:t>machines</a:t>
            </a:r>
          </a:p>
          <a:p>
            <a:pPr lvl="1"/>
            <a:r>
              <a:rPr lang="en-US" sz="1800" dirty="0" smtClean="0"/>
              <a:t>India (128 nodes, 1024 cores), Bravo (16 nodes, 128 cores), Delta(16 nodes, 192 cores), Echo(16  nodes, 192 cores), </a:t>
            </a:r>
            <a:r>
              <a:rPr lang="en-US" sz="1800" dirty="0" smtClean="0">
                <a:solidFill>
                  <a:schemeClr val="accent1"/>
                </a:solidFill>
              </a:rPr>
              <a:t>Tempest (32 nodes, 768 cores)</a:t>
            </a:r>
            <a:r>
              <a:rPr lang="en-US" sz="1800" dirty="0" smtClean="0"/>
              <a:t>; some with large memory, large disk and GPU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Cray XT5m </a:t>
            </a:r>
            <a:r>
              <a:rPr lang="en-US" sz="1800" dirty="0" smtClean="0"/>
              <a:t>with 672 cores</a:t>
            </a:r>
          </a:p>
          <a:p>
            <a:r>
              <a:rPr lang="en-US" dirty="0"/>
              <a:t>Optimized for Cloud research and </a:t>
            </a:r>
            <a:r>
              <a:rPr lang="en-US" dirty="0" smtClean="0"/>
              <a:t>Large scale Data </a:t>
            </a:r>
            <a:r>
              <a:rPr lang="en-US" dirty="0"/>
              <a:t>analytics exploring storage models, algorithms</a:t>
            </a:r>
          </a:p>
          <a:p>
            <a:r>
              <a:rPr lang="en-US" dirty="0" smtClean="0"/>
              <a:t>Bare-metal </a:t>
            </a:r>
            <a:r>
              <a:rPr lang="en-US" dirty="0"/>
              <a:t>v. </a:t>
            </a:r>
            <a:r>
              <a:rPr lang="en-US" dirty="0" err="1"/>
              <a:t>Openstack</a:t>
            </a:r>
            <a:r>
              <a:rPr lang="en-US" dirty="0"/>
              <a:t> virtual </a:t>
            </a:r>
            <a:r>
              <a:rPr lang="en-US" dirty="0" smtClean="0"/>
              <a:t>clusters</a:t>
            </a:r>
          </a:p>
          <a:p>
            <a:r>
              <a:rPr lang="en-US" dirty="0" smtClean="0"/>
              <a:t>Extensively used in Education</a:t>
            </a:r>
          </a:p>
          <a:p>
            <a:r>
              <a:rPr lang="en-US" dirty="0" smtClean="0"/>
              <a:t>XSEDE – Wrangler and Comet likely to be especially useful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0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69"/>
            <a:ext cx="8229600" cy="84996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Big Data Software Model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" b="3582"/>
          <a:stretch/>
        </p:blipFill>
        <p:spPr bwMode="auto">
          <a:xfrm>
            <a:off x="0" y="96150"/>
            <a:ext cx="9110637" cy="68566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75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E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/>
          <a:p>
            <a:fld id="{C4B85148-DB98-4269-ACE6-2DF49F9918C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31026" cy="62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1441154" y="0"/>
            <a:ext cx="6533529" cy="6858000"/>
            <a:chOff x="2376155" y="982372"/>
            <a:chExt cx="5197814" cy="5455954"/>
          </a:xfrm>
        </p:grpSpPr>
        <p:grpSp>
          <p:nvGrpSpPr>
            <p:cNvPr id="75" name="Group 74"/>
            <p:cNvGrpSpPr/>
            <p:nvPr/>
          </p:nvGrpSpPr>
          <p:grpSpPr>
            <a:xfrm>
              <a:off x="2376155" y="982372"/>
              <a:ext cx="5197814" cy="5455954"/>
              <a:chOff x="2440874" y="979385"/>
              <a:chExt cx="5197814" cy="5455954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2440874" y="979385"/>
                <a:ext cx="5197814" cy="5455954"/>
                <a:chOff x="2440874" y="974140"/>
                <a:chExt cx="5197814" cy="5455954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2440874" y="974140"/>
                  <a:ext cx="5197814" cy="5455954"/>
                  <a:chOff x="840031" y="1200804"/>
                  <a:chExt cx="5197814" cy="5455954"/>
                </a:xfrm>
              </p:grpSpPr>
              <p:grpSp>
                <p:nvGrpSpPr>
                  <p:cNvPr id="2" name="Group 2"/>
                  <p:cNvGrpSpPr>
                    <a:grpSpLocks/>
                  </p:cNvGrpSpPr>
                  <p:nvPr/>
                </p:nvGrpSpPr>
                <p:grpSpPr bwMode="auto">
                  <a:xfrm>
                    <a:off x="840031" y="1200804"/>
                    <a:ext cx="5197814" cy="5455954"/>
                    <a:chOff x="4634" y="-3855"/>
                    <a:chExt cx="3031" cy="3696"/>
                  </a:xfrm>
                </p:grpSpPr>
                <p:pic>
                  <p:nvPicPr>
                    <p:cNvPr id="102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20" y="-3809"/>
                      <a:ext cx="1861" cy="44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28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457" y="-2935"/>
                      <a:ext cx="1435" cy="37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29" name="Picture 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463" y="-2514"/>
                      <a:ext cx="1413" cy="79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30" name="Picture 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463" y="-1667"/>
                      <a:ext cx="1386" cy="44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31" name="Picture 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25" y="-3318"/>
                      <a:ext cx="1861" cy="33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32" name="Picture 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52" y="-599"/>
                      <a:ext cx="1861" cy="33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033" name="Picture 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52" y="-1176"/>
                      <a:ext cx="1861" cy="52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82" y="-2301"/>
                      <a:ext cx="2983" cy="2142"/>
                      <a:chOff x="4682" y="-2301"/>
                      <a:chExt cx="2983" cy="2142"/>
                    </a:xfrm>
                  </p:grpSpPr>
                  <p:sp>
                    <p:nvSpPr>
                      <p:cNvPr id="1037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2" y="-2301"/>
                        <a:ext cx="2983" cy="2142"/>
                      </a:xfrm>
                      <a:custGeom>
                        <a:avLst/>
                        <a:gdLst>
                          <a:gd name="T0" fmla="+- 0 6174 4682"/>
                          <a:gd name="T1" fmla="*/ T0 w 2983"/>
                          <a:gd name="T2" fmla="+- 0 -2301 -2301"/>
                          <a:gd name="T3" fmla="*/ -2301 h 2142"/>
                          <a:gd name="T4" fmla="+- 0 6059 4682"/>
                          <a:gd name="T5" fmla="*/ T4 w 2983"/>
                          <a:gd name="T6" fmla="+- 0 -2295 -2301"/>
                          <a:gd name="T7" fmla="*/ -2295 h 2142"/>
                          <a:gd name="T8" fmla="+- 0 5945 4682"/>
                          <a:gd name="T9" fmla="*/ T8 w 2983"/>
                          <a:gd name="T10" fmla="+- 0 -2275 -2301"/>
                          <a:gd name="T11" fmla="*/ -2275 h 2142"/>
                          <a:gd name="T12" fmla="+- 0 5832 4682"/>
                          <a:gd name="T13" fmla="*/ T12 w 2983"/>
                          <a:gd name="T14" fmla="+- 0 -2244 -2301"/>
                          <a:gd name="T15" fmla="*/ -2244 h 2142"/>
                          <a:gd name="T16" fmla="+- 0 5720 4682"/>
                          <a:gd name="T17" fmla="*/ T16 w 2983"/>
                          <a:gd name="T18" fmla="+- 0 -2199 -2301"/>
                          <a:gd name="T19" fmla="*/ -2199 h 2142"/>
                          <a:gd name="T20" fmla="+- 0 5611 4682"/>
                          <a:gd name="T21" fmla="*/ T20 w 2983"/>
                          <a:gd name="T22" fmla="+- 0 -2141 -2301"/>
                          <a:gd name="T23" fmla="*/ -2141 h 2142"/>
                          <a:gd name="T24" fmla="+- 0 5505 4682"/>
                          <a:gd name="T25" fmla="*/ T24 w 2983"/>
                          <a:gd name="T26" fmla="+- 0 -2071 -2301"/>
                          <a:gd name="T27" fmla="*/ -2071 h 2142"/>
                          <a:gd name="T28" fmla="+- 0 5401 4682"/>
                          <a:gd name="T29" fmla="*/ T28 w 2983"/>
                          <a:gd name="T30" fmla="+- 0 -1988 -2301"/>
                          <a:gd name="T31" fmla="*/ -1988 h 2142"/>
                          <a:gd name="T32" fmla="+- 0 5302 4682"/>
                          <a:gd name="T33" fmla="*/ T32 w 2983"/>
                          <a:gd name="T34" fmla="+- 0 -1892 -2301"/>
                          <a:gd name="T35" fmla="*/ -1892 h 2142"/>
                          <a:gd name="T36" fmla="+- 0 5207 4682"/>
                          <a:gd name="T37" fmla="*/ T36 w 2983"/>
                          <a:gd name="T38" fmla="+- 0 -1783 -2301"/>
                          <a:gd name="T39" fmla="*/ -1783 h 2142"/>
                          <a:gd name="T40" fmla="+- 0 5117 4682"/>
                          <a:gd name="T41" fmla="*/ T40 w 2983"/>
                          <a:gd name="T42" fmla="+- 0 -1662 -2301"/>
                          <a:gd name="T43" fmla="*/ -1662 h 2142"/>
                          <a:gd name="T44" fmla="+- 0 5076 4682"/>
                          <a:gd name="T45" fmla="*/ T44 w 2983"/>
                          <a:gd name="T46" fmla="+- 0 -1599 -2301"/>
                          <a:gd name="T47" fmla="*/ -1599 h 2142"/>
                          <a:gd name="T48" fmla="+- 0 5036 4682"/>
                          <a:gd name="T49" fmla="*/ T48 w 2983"/>
                          <a:gd name="T50" fmla="+- 0 -1533 -2301"/>
                          <a:gd name="T51" fmla="*/ -1533 h 2142"/>
                          <a:gd name="T52" fmla="+- 0 4999 4682"/>
                          <a:gd name="T53" fmla="*/ T52 w 2983"/>
                          <a:gd name="T54" fmla="+- 0 -1467 -2301"/>
                          <a:gd name="T55" fmla="*/ -1467 h 2142"/>
                          <a:gd name="T56" fmla="+- 0 4963 4682"/>
                          <a:gd name="T57" fmla="*/ T56 w 2983"/>
                          <a:gd name="T58" fmla="+- 0 -1398 -2301"/>
                          <a:gd name="T59" fmla="*/ -1398 h 2142"/>
                          <a:gd name="T60" fmla="+- 0 4930 4682"/>
                          <a:gd name="T61" fmla="*/ T60 w 2983"/>
                          <a:gd name="T62" fmla="+- 0 -1328 -2301"/>
                          <a:gd name="T63" fmla="*/ -1328 h 2142"/>
                          <a:gd name="T64" fmla="+- 0 4899 4682"/>
                          <a:gd name="T65" fmla="*/ T64 w 2983"/>
                          <a:gd name="T66" fmla="+- 0 -1257 -2301"/>
                          <a:gd name="T67" fmla="*/ -1257 h 2142"/>
                          <a:gd name="T68" fmla="+- 0 4870 4682"/>
                          <a:gd name="T69" fmla="*/ T68 w 2983"/>
                          <a:gd name="T70" fmla="+- 0 -1184 -2301"/>
                          <a:gd name="T71" fmla="*/ -1184 h 2142"/>
                          <a:gd name="T72" fmla="+- 0 4843 4682"/>
                          <a:gd name="T73" fmla="*/ T72 w 2983"/>
                          <a:gd name="T74" fmla="+- 0 -1110 -2301"/>
                          <a:gd name="T75" fmla="*/ -1110 h 2142"/>
                          <a:gd name="T76" fmla="+- 0 4818 4682"/>
                          <a:gd name="T77" fmla="*/ T76 w 2983"/>
                          <a:gd name="T78" fmla="+- 0 -1035 -2301"/>
                          <a:gd name="T79" fmla="*/ -1035 h 2142"/>
                          <a:gd name="T80" fmla="+- 0 4796 4682"/>
                          <a:gd name="T81" fmla="*/ T80 w 2983"/>
                          <a:gd name="T82" fmla="+- 0 -959 -2301"/>
                          <a:gd name="T83" fmla="*/ -959 h 2142"/>
                          <a:gd name="T84" fmla="+- 0 4775 4682"/>
                          <a:gd name="T85" fmla="*/ T84 w 2983"/>
                          <a:gd name="T86" fmla="+- 0 -882 -2301"/>
                          <a:gd name="T87" fmla="*/ -882 h 2142"/>
                          <a:gd name="T88" fmla="+- 0 4756 4682"/>
                          <a:gd name="T89" fmla="*/ T88 w 2983"/>
                          <a:gd name="T90" fmla="+- 0 -804 -2301"/>
                          <a:gd name="T91" fmla="*/ -804 h 2142"/>
                          <a:gd name="T92" fmla="+- 0 4740 4682"/>
                          <a:gd name="T93" fmla="*/ T92 w 2983"/>
                          <a:gd name="T94" fmla="+- 0 -725 -2301"/>
                          <a:gd name="T95" fmla="*/ -725 h 2142"/>
                          <a:gd name="T96" fmla="+- 0 4726 4682"/>
                          <a:gd name="T97" fmla="*/ T96 w 2983"/>
                          <a:gd name="T98" fmla="+- 0 -646 -2301"/>
                          <a:gd name="T99" fmla="*/ -646 h 2142"/>
                          <a:gd name="T100" fmla="+- 0 4713 4682"/>
                          <a:gd name="T101" fmla="*/ T100 w 2983"/>
                          <a:gd name="T102" fmla="+- 0 -566 -2301"/>
                          <a:gd name="T103" fmla="*/ -566 h 2142"/>
                          <a:gd name="T104" fmla="+- 0 4703 4682"/>
                          <a:gd name="T105" fmla="*/ T104 w 2983"/>
                          <a:gd name="T106" fmla="+- 0 -485 -2301"/>
                          <a:gd name="T107" fmla="*/ -485 h 2142"/>
                          <a:gd name="T108" fmla="+- 0 4695 4682"/>
                          <a:gd name="T109" fmla="*/ T108 w 2983"/>
                          <a:gd name="T110" fmla="+- 0 -404 -2301"/>
                          <a:gd name="T111" fmla="*/ -404 h 2142"/>
                          <a:gd name="T112" fmla="+- 0 4688 4682"/>
                          <a:gd name="T113" fmla="*/ T112 w 2983"/>
                          <a:gd name="T114" fmla="+- 0 -322 -2301"/>
                          <a:gd name="T115" fmla="*/ -322 h 2142"/>
                          <a:gd name="T116" fmla="+- 0 4684 4682"/>
                          <a:gd name="T117" fmla="*/ T116 w 2983"/>
                          <a:gd name="T118" fmla="+- 0 -241 -2301"/>
                          <a:gd name="T119" fmla="*/ -241 h 2142"/>
                          <a:gd name="T120" fmla="+- 0 4682 4682"/>
                          <a:gd name="T121" fmla="*/ T120 w 2983"/>
                          <a:gd name="T122" fmla="+- 0 -159 -2301"/>
                          <a:gd name="T123" fmla="*/ -159 h 2142"/>
                          <a:gd name="T124" fmla="+- 0 7665 4682"/>
                          <a:gd name="T125" fmla="*/ T124 w 2983"/>
                          <a:gd name="T126" fmla="+- 0 -159 -2301"/>
                          <a:gd name="T127" fmla="*/ -159 h 2142"/>
                          <a:gd name="T128" fmla="+- 0 7663 4682"/>
                          <a:gd name="T129" fmla="*/ T128 w 2983"/>
                          <a:gd name="T130" fmla="+- 0 -241 -2301"/>
                          <a:gd name="T131" fmla="*/ -241 h 2142"/>
                          <a:gd name="T132" fmla="+- 0 7659 4682"/>
                          <a:gd name="T133" fmla="*/ T132 w 2983"/>
                          <a:gd name="T134" fmla="+- 0 -322 -2301"/>
                          <a:gd name="T135" fmla="*/ -322 h 2142"/>
                          <a:gd name="T136" fmla="+- 0 7653 4682"/>
                          <a:gd name="T137" fmla="*/ T136 w 2983"/>
                          <a:gd name="T138" fmla="+- 0 -403 -2301"/>
                          <a:gd name="T139" fmla="*/ -403 h 2142"/>
                          <a:gd name="T140" fmla="+- 0 7644 4682"/>
                          <a:gd name="T141" fmla="*/ T140 w 2983"/>
                          <a:gd name="T142" fmla="+- 0 -484 -2301"/>
                          <a:gd name="T143" fmla="*/ -484 h 2142"/>
                          <a:gd name="T144" fmla="+- 0 7634 4682"/>
                          <a:gd name="T145" fmla="*/ T144 w 2983"/>
                          <a:gd name="T146" fmla="+- 0 -565 -2301"/>
                          <a:gd name="T147" fmla="*/ -565 h 2142"/>
                          <a:gd name="T148" fmla="+- 0 7622 4682"/>
                          <a:gd name="T149" fmla="*/ T148 w 2983"/>
                          <a:gd name="T150" fmla="+- 0 -645 -2301"/>
                          <a:gd name="T151" fmla="*/ -645 h 2142"/>
                          <a:gd name="T152" fmla="+- 0 7607 4682"/>
                          <a:gd name="T153" fmla="*/ T152 w 2983"/>
                          <a:gd name="T154" fmla="+- 0 -724 -2301"/>
                          <a:gd name="T155" fmla="*/ -724 h 2142"/>
                          <a:gd name="T156" fmla="+- 0 7591 4682"/>
                          <a:gd name="T157" fmla="*/ T156 w 2983"/>
                          <a:gd name="T158" fmla="+- 0 -803 -2301"/>
                          <a:gd name="T159" fmla="*/ -803 h 2142"/>
                          <a:gd name="T160" fmla="+- 0 7572 4682"/>
                          <a:gd name="T161" fmla="*/ T160 w 2983"/>
                          <a:gd name="T162" fmla="+- 0 -881 -2301"/>
                          <a:gd name="T163" fmla="*/ -881 h 2142"/>
                          <a:gd name="T164" fmla="+- 0 7552 4682"/>
                          <a:gd name="T165" fmla="*/ T164 w 2983"/>
                          <a:gd name="T166" fmla="+- 0 -958 -2301"/>
                          <a:gd name="T167" fmla="*/ -958 h 2142"/>
                          <a:gd name="T168" fmla="+- 0 7529 4682"/>
                          <a:gd name="T169" fmla="*/ T168 w 2983"/>
                          <a:gd name="T170" fmla="+- 0 -1034 -2301"/>
                          <a:gd name="T171" fmla="*/ -1034 h 2142"/>
                          <a:gd name="T172" fmla="+- 0 7504 4682"/>
                          <a:gd name="T173" fmla="*/ T172 w 2983"/>
                          <a:gd name="T174" fmla="+- 0 -1109 -2301"/>
                          <a:gd name="T175" fmla="*/ -1109 h 2142"/>
                          <a:gd name="T176" fmla="+- 0 7477 4682"/>
                          <a:gd name="T177" fmla="*/ T176 w 2983"/>
                          <a:gd name="T178" fmla="+- 0 -1183 -2301"/>
                          <a:gd name="T179" fmla="*/ -1183 h 2142"/>
                          <a:gd name="T180" fmla="+- 0 7448 4682"/>
                          <a:gd name="T181" fmla="*/ T180 w 2983"/>
                          <a:gd name="T182" fmla="+- 0 -1256 -2301"/>
                          <a:gd name="T183" fmla="*/ -1256 h 2142"/>
                          <a:gd name="T184" fmla="+- 0 7417 4682"/>
                          <a:gd name="T185" fmla="*/ T184 w 2983"/>
                          <a:gd name="T186" fmla="+- 0 -1327 -2301"/>
                          <a:gd name="T187" fmla="*/ -1327 h 2142"/>
                          <a:gd name="T188" fmla="+- 0 7384 4682"/>
                          <a:gd name="T189" fmla="*/ T188 w 2983"/>
                          <a:gd name="T190" fmla="+- 0 -1397 -2301"/>
                          <a:gd name="T191" fmla="*/ -1397 h 2142"/>
                          <a:gd name="T192" fmla="+- 0 7349 4682"/>
                          <a:gd name="T193" fmla="*/ T192 w 2983"/>
                          <a:gd name="T194" fmla="+- 0 -1466 -2301"/>
                          <a:gd name="T195" fmla="*/ -1466 h 2142"/>
                          <a:gd name="T196" fmla="+- 0 7311 4682"/>
                          <a:gd name="T197" fmla="*/ T196 w 2983"/>
                          <a:gd name="T198" fmla="+- 0 -1532 -2301"/>
                          <a:gd name="T199" fmla="*/ -1532 h 2142"/>
                          <a:gd name="T200" fmla="+- 0 7272 4682"/>
                          <a:gd name="T201" fmla="*/ T200 w 2983"/>
                          <a:gd name="T202" fmla="+- 0 -1597 -2301"/>
                          <a:gd name="T203" fmla="*/ -1597 h 2142"/>
                          <a:gd name="T204" fmla="+- 0 7230 4682"/>
                          <a:gd name="T205" fmla="*/ T204 w 2983"/>
                          <a:gd name="T206" fmla="+- 0 -1661 -2301"/>
                          <a:gd name="T207" fmla="*/ -1661 h 2142"/>
                          <a:gd name="T208" fmla="+- 0 7140 4682"/>
                          <a:gd name="T209" fmla="*/ T208 w 2983"/>
                          <a:gd name="T210" fmla="+- 0 -1782 -2301"/>
                          <a:gd name="T211" fmla="*/ -1782 h 2142"/>
                          <a:gd name="T212" fmla="+- 0 7045 4682"/>
                          <a:gd name="T213" fmla="*/ T212 w 2983"/>
                          <a:gd name="T214" fmla="+- 0 -1891 -2301"/>
                          <a:gd name="T215" fmla="*/ -1891 h 2142"/>
                          <a:gd name="T216" fmla="+- 0 6946 4682"/>
                          <a:gd name="T217" fmla="*/ T216 w 2983"/>
                          <a:gd name="T218" fmla="+- 0 -1987 -2301"/>
                          <a:gd name="T219" fmla="*/ -1987 h 2142"/>
                          <a:gd name="T220" fmla="+- 0 6843 4682"/>
                          <a:gd name="T221" fmla="*/ T220 w 2983"/>
                          <a:gd name="T222" fmla="+- 0 -2070 -2301"/>
                          <a:gd name="T223" fmla="*/ -2070 h 2142"/>
                          <a:gd name="T224" fmla="+- 0 6736 4682"/>
                          <a:gd name="T225" fmla="*/ T224 w 2983"/>
                          <a:gd name="T226" fmla="+- 0 -2141 -2301"/>
                          <a:gd name="T227" fmla="*/ -2141 h 2142"/>
                          <a:gd name="T228" fmla="+- 0 6627 4682"/>
                          <a:gd name="T229" fmla="*/ T228 w 2983"/>
                          <a:gd name="T230" fmla="+- 0 -2198 -2301"/>
                          <a:gd name="T231" fmla="*/ -2198 h 2142"/>
                          <a:gd name="T232" fmla="+- 0 6515 4682"/>
                          <a:gd name="T233" fmla="*/ T232 w 2983"/>
                          <a:gd name="T234" fmla="+- 0 -2243 -2301"/>
                          <a:gd name="T235" fmla="*/ -2243 h 2142"/>
                          <a:gd name="T236" fmla="+- 0 6402 4682"/>
                          <a:gd name="T237" fmla="*/ T236 w 2983"/>
                          <a:gd name="T238" fmla="+- 0 -2275 -2301"/>
                          <a:gd name="T239" fmla="*/ -2275 h 2142"/>
                          <a:gd name="T240" fmla="+- 0 6288 4682"/>
                          <a:gd name="T241" fmla="*/ T240 w 2983"/>
                          <a:gd name="T242" fmla="+- 0 -2295 -2301"/>
                          <a:gd name="T243" fmla="*/ -2295 h 2142"/>
                          <a:gd name="T244" fmla="+- 0 6174 4682"/>
                          <a:gd name="T245" fmla="*/ T244 w 2983"/>
                          <a:gd name="T246" fmla="+- 0 -2301 -2301"/>
                          <a:gd name="T247" fmla="*/ -2301 h 2142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  <a:cxn ang="0">
                            <a:pos x="T57" y="T59"/>
                          </a:cxn>
                          <a:cxn ang="0">
                            <a:pos x="T61" y="T63"/>
                          </a:cxn>
                          <a:cxn ang="0">
                            <a:pos x="T65" y="T67"/>
                          </a:cxn>
                          <a:cxn ang="0">
                            <a:pos x="T69" y="T71"/>
                          </a:cxn>
                          <a:cxn ang="0">
                            <a:pos x="T73" y="T75"/>
                          </a:cxn>
                          <a:cxn ang="0">
                            <a:pos x="T77" y="T79"/>
                          </a:cxn>
                          <a:cxn ang="0">
                            <a:pos x="T81" y="T83"/>
                          </a:cxn>
                          <a:cxn ang="0">
                            <a:pos x="T85" y="T87"/>
                          </a:cxn>
                          <a:cxn ang="0">
                            <a:pos x="T89" y="T91"/>
                          </a:cxn>
                          <a:cxn ang="0">
                            <a:pos x="T93" y="T95"/>
                          </a:cxn>
                          <a:cxn ang="0">
                            <a:pos x="T97" y="T99"/>
                          </a:cxn>
                          <a:cxn ang="0">
                            <a:pos x="T101" y="T103"/>
                          </a:cxn>
                          <a:cxn ang="0">
                            <a:pos x="T105" y="T107"/>
                          </a:cxn>
                          <a:cxn ang="0">
                            <a:pos x="T109" y="T111"/>
                          </a:cxn>
                          <a:cxn ang="0">
                            <a:pos x="T113" y="T115"/>
                          </a:cxn>
                          <a:cxn ang="0">
                            <a:pos x="T117" y="T119"/>
                          </a:cxn>
                          <a:cxn ang="0">
                            <a:pos x="T121" y="T123"/>
                          </a:cxn>
                          <a:cxn ang="0">
                            <a:pos x="T125" y="T127"/>
                          </a:cxn>
                          <a:cxn ang="0">
                            <a:pos x="T129" y="T131"/>
                          </a:cxn>
                          <a:cxn ang="0">
                            <a:pos x="T133" y="T135"/>
                          </a:cxn>
                          <a:cxn ang="0">
                            <a:pos x="T137" y="T139"/>
                          </a:cxn>
                          <a:cxn ang="0">
                            <a:pos x="T141" y="T143"/>
                          </a:cxn>
                          <a:cxn ang="0">
                            <a:pos x="T145" y="T147"/>
                          </a:cxn>
                          <a:cxn ang="0">
                            <a:pos x="T149" y="T151"/>
                          </a:cxn>
                          <a:cxn ang="0">
                            <a:pos x="T153" y="T155"/>
                          </a:cxn>
                          <a:cxn ang="0">
                            <a:pos x="T157" y="T159"/>
                          </a:cxn>
                          <a:cxn ang="0">
                            <a:pos x="T161" y="T163"/>
                          </a:cxn>
                          <a:cxn ang="0">
                            <a:pos x="T165" y="T167"/>
                          </a:cxn>
                          <a:cxn ang="0">
                            <a:pos x="T169" y="T171"/>
                          </a:cxn>
                          <a:cxn ang="0">
                            <a:pos x="T173" y="T175"/>
                          </a:cxn>
                          <a:cxn ang="0">
                            <a:pos x="T177" y="T179"/>
                          </a:cxn>
                          <a:cxn ang="0">
                            <a:pos x="T181" y="T183"/>
                          </a:cxn>
                          <a:cxn ang="0">
                            <a:pos x="T185" y="T187"/>
                          </a:cxn>
                          <a:cxn ang="0">
                            <a:pos x="T189" y="T191"/>
                          </a:cxn>
                          <a:cxn ang="0">
                            <a:pos x="T193" y="T195"/>
                          </a:cxn>
                          <a:cxn ang="0">
                            <a:pos x="T197" y="T199"/>
                          </a:cxn>
                          <a:cxn ang="0">
                            <a:pos x="T201" y="T203"/>
                          </a:cxn>
                          <a:cxn ang="0">
                            <a:pos x="T205" y="T207"/>
                          </a:cxn>
                          <a:cxn ang="0">
                            <a:pos x="T209" y="T211"/>
                          </a:cxn>
                          <a:cxn ang="0">
                            <a:pos x="T213" y="T215"/>
                          </a:cxn>
                          <a:cxn ang="0">
                            <a:pos x="T217" y="T219"/>
                          </a:cxn>
                          <a:cxn ang="0">
                            <a:pos x="T221" y="T223"/>
                          </a:cxn>
                          <a:cxn ang="0">
                            <a:pos x="T225" y="T227"/>
                          </a:cxn>
                          <a:cxn ang="0">
                            <a:pos x="T229" y="T231"/>
                          </a:cxn>
                          <a:cxn ang="0">
                            <a:pos x="T233" y="T235"/>
                          </a:cxn>
                          <a:cxn ang="0">
                            <a:pos x="T237" y="T239"/>
                          </a:cxn>
                          <a:cxn ang="0">
                            <a:pos x="T241" y="T243"/>
                          </a:cxn>
                          <a:cxn ang="0">
                            <a:pos x="T245" y="T247"/>
                          </a:cxn>
                        </a:cxnLst>
                        <a:rect l="0" t="0" r="r" b="b"/>
                        <a:pathLst>
                          <a:path w="2983" h="2142">
                            <a:moveTo>
                              <a:pt x="1492" y="0"/>
                            </a:moveTo>
                            <a:lnTo>
                              <a:pt x="1377" y="6"/>
                            </a:lnTo>
                            <a:lnTo>
                              <a:pt x="1263" y="26"/>
                            </a:lnTo>
                            <a:lnTo>
                              <a:pt x="1150" y="57"/>
                            </a:lnTo>
                            <a:lnTo>
                              <a:pt x="1038" y="102"/>
                            </a:lnTo>
                            <a:lnTo>
                              <a:pt x="929" y="160"/>
                            </a:lnTo>
                            <a:lnTo>
                              <a:pt x="823" y="230"/>
                            </a:lnTo>
                            <a:lnTo>
                              <a:pt x="719" y="313"/>
                            </a:lnTo>
                            <a:lnTo>
                              <a:pt x="620" y="409"/>
                            </a:lnTo>
                            <a:lnTo>
                              <a:pt x="525" y="518"/>
                            </a:lnTo>
                            <a:lnTo>
                              <a:pt x="435" y="639"/>
                            </a:lnTo>
                            <a:lnTo>
                              <a:pt x="394" y="702"/>
                            </a:lnTo>
                            <a:lnTo>
                              <a:pt x="354" y="768"/>
                            </a:lnTo>
                            <a:lnTo>
                              <a:pt x="317" y="834"/>
                            </a:lnTo>
                            <a:lnTo>
                              <a:pt x="281" y="903"/>
                            </a:lnTo>
                            <a:lnTo>
                              <a:pt x="248" y="973"/>
                            </a:lnTo>
                            <a:lnTo>
                              <a:pt x="217" y="1044"/>
                            </a:lnTo>
                            <a:lnTo>
                              <a:pt x="188" y="1117"/>
                            </a:lnTo>
                            <a:lnTo>
                              <a:pt x="161" y="1191"/>
                            </a:lnTo>
                            <a:lnTo>
                              <a:pt x="136" y="1266"/>
                            </a:lnTo>
                            <a:lnTo>
                              <a:pt x="114" y="1342"/>
                            </a:lnTo>
                            <a:lnTo>
                              <a:pt x="93" y="1419"/>
                            </a:lnTo>
                            <a:lnTo>
                              <a:pt x="74" y="1497"/>
                            </a:lnTo>
                            <a:lnTo>
                              <a:pt x="58" y="1576"/>
                            </a:lnTo>
                            <a:lnTo>
                              <a:pt x="44" y="1655"/>
                            </a:lnTo>
                            <a:lnTo>
                              <a:pt x="31" y="1735"/>
                            </a:lnTo>
                            <a:lnTo>
                              <a:pt x="21" y="1816"/>
                            </a:lnTo>
                            <a:lnTo>
                              <a:pt x="13" y="1897"/>
                            </a:lnTo>
                            <a:lnTo>
                              <a:pt x="6" y="1979"/>
                            </a:lnTo>
                            <a:lnTo>
                              <a:pt x="2" y="2060"/>
                            </a:lnTo>
                            <a:lnTo>
                              <a:pt x="0" y="2142"/>
                            </a:lnTo>
                            <a:lnTo>
                              <a:pt x="2983" y="2142"/>
                            </a:lnTo>
                            <a:lnTo>
                              <a:pt x="2981" y="2060"/>
                            </a:lnTo>
                            <a:lnTo>
                              <a:pt x="2977" y="1979"/>
                            </a:lnTo>
                            <a:lnTo>
                              <a:pt x="2971" y="1898"/>
                            </a:lnTo>
                            <a:lnTo>
                              <a:pt x="2962" y="1817"/>
                            </a:lnTo>
                            <a:lnTo>
                              <a:pt x="2952" y="1736"/>
                            </a:lnTo>
                            <a:lnTo>
                              <a:pt x="2940" y="1656"/>
                            </a:lnTo>
                            <a:lnTo>
                              <a:pt x="2925" y="1577"/>
                            </a:lnTo>
                            <a:lnTo>
                              <a:pt x="2909" y="1498"/>
                            </a:lnTo>
                            <a:lnTo>
                              <a:pt x="2890" y="1420"/>
                            </a:lnTo>
                            <a:lnTo>
                              <a:pt x="2870" y="1343"/>
                            </a:lnTo>
                            <a:lnTo>
                              <a:pt x="2847" y="1267"/>
                            </a:lnTo>
                            <a:lnTo>
                              <a:pt x="2822" y="1192"/>
                            </a:lnTo>
                            <a:lnTo>
                              <a:pt x="2795" y="1118"/>
                            </a:lnTo>
                            <a:lnTo>
                              <a:pt x="2766" y="1045"/>
                            </a:lnTo>
                            <a:lnTo>
                              <a:pt x="2735" y="974"/>
                            </a:lnTo>
                            <a:lnTo>
                              <a:pt x="2702" y="904"/>
                            </a:lnTo>
                            <a:lnTo>
                              <a:pt x="2667" y="835"/>
                            </a:lnTo>
                            <a:lnTo>
                              <a:pt x="2629" y="769"/>
                            </a:lnTo>
                            <a:lnTo>
                              <a:pt x="2590" y="704"/>
                            </a:lnTo>
                            <a:lnTo>
                              <a:pt x="2548" y="640"/>
                            </a:lnTo>
                            <a:lnTo>
                              <a:pt x="2458" y="519"/>
                            </a:lnTo>
                            <a:lnTo>
                              <a:pt x="2363" y="410"/>
                            </a:lnTo>
                            <a:lnTo>
                              <a:pt x="2264" y="314"/>
                            </a:lnTo>
                            <a:lnTo>
                              <a:pt x="2161" y="231"/>
                            </a:lnTo>
                            <a:lnTo>
                              <a:pt x="2054" y="160"/>
                            </a:lnTo>
                            <a:lnTo>
                              <a:pt x="1945" y="103"/>
                            </a:lnTo>
                            <a:lnTo>
                              <a:pt x="1833" y="58"/>
                            </a:lnTo>
                            <a:lnTo>
                              <a:pt x="1720" y="26"/>
                            </a:lnTo>
                            <a:lnTo>
                              <a:pt x="1606" y="6"/>
                            </a:lnTo>
                            <a:lnTo>
                              <a:pt x="1492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4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82" y="-2301"/>
                      <a:ext cx="2983" cy="2142"/>
                      <a:chOff x="4682" y="-2301"/>
                      <a:chExt cx="2983" cy="2142"/>
                    </a:xfrm>
                  </p:grpSpPr>
                  <p:sp>
                    <p:nvSpPr>
                      <p:cNvPr id="1036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2" y="-2301"/>
                        <a:ext cx="2983" cy="2142"/>
                      </a:xfrm>
                      <a:custGeom>
                        <a:avLst/>
                        <a:gdLst>
                          <a:gd name="T0" fmla="+- 0 5120 4682"/>
                          <a:gd name="T1" fmla="*/ T0 w 2983"/>
                          <a:gd name="T2" fmla="+- 0 -1659 -2301"/>
                          <a:gd name="T3" fmla="*/ -1659 h 2142"/>
                          <a:gd name="T4" fmla="+- 0 5078 4682"/>
                          <a:gd name="T5" fmla="*/ T4 w 2983"/>
                          <a:gd name="T6" fmla="+- 0 -1596 -2301"/>
                          <a:gd name="T7" fmla="*/ -1596 h 2142"/>
                          <a:gd name="T8" fmla="+- 0 5038 4682"/>
                          <a:gd name="T9" fmla="*/ T8 w 2983"/>
                          <a:gd name="T10" fmla="+- 0 -1531 -2301"/>
                          <a:gd name="T11" fmla="*/ -1531 h 2142"/>
                          <a:gd name="T12" fmla="+- 0 5000 4682"/>
                          <a:gd name="T13" fmla="*/ T12 w 2983"/>
                          <a:gd name="T14" fmla="+- 0 -1465 -2301"/>
                          <a:gd name="T15" fmla="*/ -1465 h 2142"/>
                          <a:gd name="T16" fmla="+- 0 4965 4682"/>
                          <a:gd name="T17" fmla="*/ T16 w 2983"/>
                          <a:gd name="T18" fmla="+- 0 -1397 -2301"/>
                          <a:gd name="T19" fmla="*/ -1397 h 2142"/>
                          <a:gd name="T20" fmla="+- 0 4931 4682"/>
                          <a:gd name="T21" fmla="*/ T20 w 2983"/>
                          <a:gd name="T22" fmla="+- 0 -1327 -2301"/>
                          <a:gd name="T23" fmla="*/ -1327 h 2142"/>
                          <a:gd name="T24" fmla="+- 0 4900 4682"/>
                          <a:gd name="T25" fmla="*/ T24 w 2983"/>
                          <a:gd name="T26" fmla="+- 0 -1256 -2301"/>
                          <a:gd name="T27" fmla="*/ -1256 h 2142"/>
                          <a:gd name="T28" fmla="+- 0 4871 4682"/>
                          <a:gd name="T29" fmla="*/ T28 w 2983"/>
                          <a:gd name="T30" fmla="+- 0 -1184 -2301"/>
                          <a:gd name="T31" fmla="*/ -1184 h 2142"/>
                          <a:gd name="T32" fmla="+- 0 4844 4682"/>
                          <a:gd name="T33" fmla="*/ T32 w 2983"/>
                          <a:gd name="T34" fmla="+- 0 -1110 -2301"/>
                          <a:gd name="T35" fmla="*/ -1110 h 2142"/>
                          <a:gd name="T36" fmla="+- 0 4819 4682"/>
                          <a:gd name="T37" fmla="*/ T36 w 2983"/>
                          <a:gd name="T38" fmla="+- 0 -1035 -2301"/>
                          <a:gd name="T39" fmla="*/ -1035 h 2142"/>
                          <a:gd name="T40" fmla="+- 0 4796 4682"/>
                          <a:gd name="T41" fmla="*/ T40 w 2983"/>
                          <a:gd name="T42" fmla="+- 0 -959 -2301"/>
                          <a:gd name="T43" fmla="*/ -959 h 2142"/>
                          <a:gd name="T44" fmla="+- 0 4775 4682"/>
                          <a:gd name="T45" fmla="*/ T44 w 2983"/>
                          <a:gd name="T46" fmla="+- 0 -882 -2301"/>
                          <a:gd name="T47" fmla="*/ -882 h 2142"/>
                          <a:gd name="T48" fmla="+- 0 4757 4682"/>
                          <a:gd name="T49" fmla="*/ T48 w 2983"/>
                          <a:gd name="T50" fmla="+- 0 -804 -2301"/>
                          <a:gd name="T51" fmla="*/ -804 h 2142"/>
                          <a:gd name="T52" fmla="+- 0 4740 4682"/>
                          <a:gd name="T53" fmla="*/ T52 w 2983"/>
                          <a:gd name="T54" fmla="+- 0 -725 -2301"/>
                          <a:gd name="T55" fmla="*/ -725 h 2142"/>
                          <a:gd name="T56" fmla="+- 0 4726 4682"/>
                          <a:gd name="T57" fmla="*/ T56 w 2983"/>
                          <a:gd name="T58" fmla="+- 0 -645 -2301"/>
                          <a:gd name="T59" fmla="*/ -645 h 2142"/>
                          <a:gd name="T60" fmla="+- 0 4713 4682"/>
                          <a:gd name="T61" fmla="*/ T60 w 2983"/>
                          <a:gd name="T62" fmla="+- 0 -565 -2301"/>
                          <a:gd name="T63" fmla="*/ -565 h 2142"/>
                          <a:gd name="T64" fmla="+- 0 4703 4682"/>
                          <a:gd name="T65" fmla="*/ T64 w 2983"/>
                          <a:gd name="T66" fmla="+- 0 -485 -2301"/>
                          <a:gd name="T67" fmla="*/ -485 h 2142"/>
                          <a:gd name="T68" fmla="+- 0 4695 4682"/>
                          <a:gd name="T69" fmla="*/ T68 w 2983"/>
                          <a:gd name="T70" fmla="+- 0 -404 -2301"/>
                          <a:gd name="T71" fmla="*/ -404 h 2142"/>
                          <a:gd name="T72" fmla="+- 0 4688 4682"/>
                          <a:gd name="T73" fmla="*/ T72 w 2983"/>
                          <a:gd name="T74" fmla="+- 0 -322 -2301"/>
                          <a:gd name="T75" fmla="*/ -322 h 2142"/>
                          <a:gd name="T76" fmla="+- 0 4684 4682"/>
                          <a:gd name="T77" fmla="*/ T76 w 2983"/>
                          <a:gd name="T78" fmla="+- 0 -241 -2301"/>
                          <a:gd name="T79" fmla="*/ -241 h 2142"/>
                          <a:gd name="T80" fmla="+- 0 4682 4682"/>
                          <a:gd name="T81" fmla="*/ T80 w 2983"/>
                          <a:gd name="T82" fmla="+- 0 -159 -2301"/>
                          <a:gd name="T83" fmla="*/ -159 h 2142"/>
                          <a:gd name="T84" fmla="+- 0 7665 4682"/>
                          <a:gd name="T85" fmla="*/ T84 w 2983"/>
                          <a:gd name="T86" fmla="+- 0 -159 -2301"/>
                          <a:gd name="T87" fmla="*/ -159 h 2142"/>
                          <a:gd name="T88" fmla="+- 0 7663 4682"/>
                          <a:gd name="T89" fmla="*/ T88 w 2983"/>
                          <a:gd name="T90" fmla="+- 0 -241 -2301"/>
                          <a:gd name="T91" fmla="*/ -241 h 2142"/>
                          <a:gd name="T92" fmla="+- 0 7659 4682"/>
                          <a:gd name="T93" fmla="*/ T92 w 2983"/>
                          <a:gd name="T94" fmla="+- 0 -322 -2301"/>
                          <a:gd name="T95" fmla="*/ -322 h 2142"/>
                          <a:gd name="T96" fmla="+- 0 7653 4682"/>
                          <a:gd name="T97" fmla="*/ T96 w 2983"/>
                          <a:gd name="T98" fmla="+- 0 -403 -2301"/>
                          <a:gd name="T99" fmla="*/ -403 h 2142"/>
                          <a:gd name="T100" fmla="+- 0 7644 4682"/>
                          <a:gd name="T101" fmla="*/ T100 w 2983"/>
                          <a:gd name="T102" fmla="+- 0 -484 -2301"/>
                          <a:gd name="T103" fmla="*/ -484 h 2142"/>
                          <a:gd name="T104" fmla="+- 0 7634 4682"/>
                          <a:gd name="T105" fmla="*/ T104 w 2983"/>
                          <a:gd name="T106" fmla="+- 0 -565 -2301"/>
                          <a:gd name="T107" fmla="*/ -565 h 2142"/>
                          <a:gd name="T108" fmla="+- 0 7622 4682"/>
                          <a:gd name="T109" fmla="*/ T108 w 2983"/>
                          <a:gd name="T110" fmla="+- 0 -645 -2301"/>
                          <a:gd name="T111" fmla="*/ -645 h 2142"/>
                          <a:gd name="T112" fmla="+- 0 7607 4682"/>
                          <a:gd name="T113" fmla="*/ T112 w 2983"/>
                          <a:gd name="T114" fmla="+- 0 -724 -2301"/>
                          <a:gd name="T115" fmla="*/ -724 h 2142"/>
                          <a:gd name="T116" fmla="+- 0 7591 4682"/>
                          <a:gd name="T117" fmla="*/ T116 w 2983"/>
                          <a:gd name="T118" fmla="+- 0 -803 -2301"/>
                          <a:gd name="T119" fmla="*/ -803 h 2142"/>
                          <a:gd name="T120" fmla="+- 0 7572 4682"/>
                          <a:gd name="T121" fmla="*/ T120 w 2983"/>
                          <a:gd name="T122" fmla="+- 0 -881 -2301"/>
                          <a:gd name="T123" fmla="*/ -881 h 2142"/>
                          <a:gd name="T124" fmla="+- 0 7552 4682"/>
                          <a:gd name="T125" fmla="*/ T124 w 2983"/>
                          <a:gd name="T126" fmla="+- 0 -958 -2301"/>
                          <a:gd name="T127" fmla="*/ -958 h 2142"/>
                          <a:gd name="T128" fmla="+- 0 7529 4682"/>
                          <a:gd name="T129" fmla="*/ T128 w 2983"/>
                          <a:gd name="T130" fmla="+- 0 -1034 -2301"/>
                          <a:gd name="T131" fmla="*/ -1034 h 2142"/>
                          <a:gd name="T132" fmla="+- 0 7504 4682"/>
                          <a:gd name="T133" fmla="*/ T132 w 2983"/>
                          <a:gd name="T134" fmla="+- 0 -1109 -2301"/>
                          <a:gd name="T135" fmla="*/ -1109 h 2142"/>
                          <a:gd name="T136" fmla="+- 0 7477 4682"/>
                          <a:gd name="T137" fmla="*/ T136 w 2983"/>
                          <a:gd name="T138" fmla="+- 0 -1183 -2301"/>
                          <a:gd name="T139" fmla="*/ -1183 h 2142"/>
                          <a:gd name="T140" fmla="+- 0 7448 4682"/>
                          <a:gd name="T141" fmla="*/ T140 w 2983"/>
                          <a:gd name="T142" fmla="+- 0 -1256 -2301"/>
                          <a:gd name="T143" fmla="*/ -1256 h 2142"/>
                          <a:gd name="T144" fmla="+- 0 7417 4682"/>
                          <a:gd name="T145" fmla="*/ T144 w 2983"/>
                          <a:gd name="T146" fmla="+- 0 -1327 -2301"/>
                          <a:gd name="T147" fmla="*/ -1327 h 2142"/>
                          <a:gd name="T148" fmla="+- 0 7384 4682"/>
                          <a:gd name="T149" fmla="*/ T148 w 2983"/>
                          <a:gd name="T150" fmla="+- 0 -1397 -2301"/>
                          <a:gd name="T151" fmla="*/ -1397 h 2142"/>
                          <a:gd name="T152" fmla="+- 0 7349 4682"/>
                          <a:gd name="T153" fmla="*/ T152 w 2983"/>
                          <a:gd name="T154" fmla="+- 0 -1466 -2301"/>
                          <a:gd name="T155" fmla="*/ -1466 h 2142"/>
                          <a:gd name="T156" fmla="+- 0 7311 4682"/>
                          <a:gd name="T157" fmla="*/ T156 w 2983"/>
                          <a:gd name="T158" fmla="+- 0 -1532 -2301"/>
                          <a:gd name="T159" fmla="*/ -1532 h 2142"/>
                          <a:gd name="T160" fmla="+- 0 7272 4682"/>
                          <a:gd name="T161" fmla="*/ T160 w 2983"/>
                          <a:gd name="T162" fmla="+- 0 -1597 -2301"/>
                          <a:gd name="T163" fmla="*/ -1597 h 2142"/>
                          <a:gd name="T164" fmla="+- 0 7230 4682"/>
                          <a:gd name="T165" fmla="*/ T164 w 2983"/>
                          <a:gd name="T166" fmla="+- 0 -1661 -2301"/>
                          <a:gd name="T167" fmla="*/ -1661 h 2142"/>
                          <a:gd name="T168" fmla="+- 0 7140 4682"/>
                          <a:gd name="T169" fmla="*/ T168 w 2983"/>
                          <a:gd name="T170" fmla="+- 0 -1782 -2301"/>
                          <a:gd name="T171" fmla="*/ -1782 h 2142"/>
                          <a:gd name="T172" fmla="+- 0 7045 4682"/>
                          <a:gd name="T173" fmla="*/ T172 w 2983"/>
                          <a:gd name="T174" fmla="+- 0 -1891 -2301"/>
                          <a:gd name="T175" fmla="*/ -1891 h 2142"/>
                          <a:gd name="T176" fmla="+- 0 6946 4682"/>
                          <a:gd name="T177" fmla="*/ T176 w 2983"/>
                          <a:gd name="T178" fmla="+- 0 -1987 -2301"/>
                          <a:gd name="T179" fmla="*/ -1987 h 2142"/>
                          <a:gd name="T180" fmla="+- 0 6843 4682"/>
                          <a:gd name="T181" fmla="*/ T180 w 2983"/>
                          <a:gd name="T182" fmla="+- 0 -2070 -2301"/>
                          <a:gd name="T183" fmla="*/ -2070 h 2142"/>
                          <a:gd name="T184" fmla="+- 0 6736 4682"/>
                          <a:gd name="T185" fmla="*/ T184 w 2983"/>
                          <a:gd name="T186" fmla="+- 0 -2141 -2301"/>
                          <a:gd name="T187" fmla="*/ -2141 h 2142"/>
                          <a:gd name="T188" fmla="+- 0 6627 4682"/>
                          <a:gd name="T189" fmla="*/ T188 w 2983"/>
                          <a:gd name="T190" fmla="+- 0 -2198 -2301"/>
                          <a:gd name="T191" fmla="*/ -2198 h 2142"/>
                          <a:gd name="T192" fmla="+- 0 6516 4682"/>
                          <a:gd name="T193" fmla="*/ T192 w 2983"/>
                          <a:gd name="T194" fmla="+- 0 -2243 -2301"/>
                          <a:gd name="T195" fmla="*/ -2243 h 2142"/>
                          <a:gd name="T196" fmla="+- 0 6403 4682"/>
                          <a:gd name="T197" fmla="*/ T196 w 2983"/>
                          <a:gd name="T198" fmla="+- 0 -2275 -2301"/>
                          <a:gd name="T199" fmla="*/ -2275 h 2142"/>
                          <a:gd name="T200" fmla="+- 0 6288 4682"/>
                          <a:gd name="T201" fmla="*/ T200 w 2983"/>
                          <a:gd name="T202" fmla="+- 0 -2294 -2301"/>
                          <a:gd name="T203" fmla="*/ -2294 h 2142"/>
                          <a:gd name="T204" fmla="+- 0 6174 4682"/>
                          <a:gd name="T205" fmla="*/ T204 w 2983"/>
                          <a:gd name="T206" fmla="+- 0 -2301 -2301"/>
                          <a:gd name="T207" fmla="*/ -2301 h 2142"/>
                          <a:gd name="T208" fmla="+- 0 6059 4682"/>
                          <a:gd name="T209" fmla="*/ T208 w 2983"/>
                          <a:gd name="T210" fmla="+- 0 -2294 -2301"/>
                          <a:gd name="T211" fmla="*/ -2294 h 2142"/>
                          <a:gd name="T212" fmla="+- 0 5945 4682"/>
                          <a:gd name="T213" fmla="*/ T212 w 2983"/>
                          <a:gd name="T214" fmla="+- 0 -2275 -2301"/>
                          <a:gd name="T215" fmla="*/ -2275 h 2142"/>
                          <a:gd name="T216" fmla="+- 0 5832 4682"/>
                          <a:gd name="T217" fmla="*/ T216 w 2983"/>
                          <a:gd name="T218" fmla="+- 0 -2243 -2301"/>
                          <a:gd name="T219" fmla="*/ -2243 h 2142"/>
                          <a:gd name="T220" fmla="+- 0 5721 4682"/>
                          <a:gd name="T221" fmla="*/ T220 w 2983"/>
                          <a:gd name="T222" fmla="+- 0 -2198 -2301"/>
                          <a:gd name="T223" fmla="*/ -2198 h 2142"/>
                          <a:gd name="T224" fmla="+- 0 5612 4682"/>
                          <a:gd name="T225" fmla="*/ T224 w 2983"/>
                          <a:gd name="T226" fmla="+- 0 -2140 -2301"/>
                          <a:gd name="T227" fmla="*/ -2140 h 2142"/>
                          <a:gd name="T228" fmla="+- 0 5506 4682"/>
                          <a:gd name="T229" fmla="*/ T228 w 2983"/>
                          <a:gd name="T230" fmla="+- 0 -2069 -2301"/>
                          <a:gd name="T231" fmla="*/ -2069 h 2142"/>
                          <a:gd name="T232" fmla="+- 0 5403 4682"/>
                          <a:gd name="T233" fmla="*/ T232 w 2983"/>
                          <a:gd name="T234" fmla="+- 0 -1986 -2301"/>
                          <a:gd name="T235" fmla="*/ -1986 h 2142"/>
                          <a:gd name="T236" fmla="+- 0 5304 4682"/>
                          <a:gd name="T237" fmla="*/ T236 w 2983"/>
                          <a:gd name="T238" fmla="+- 0 -1890 -2301"/>
                          <a:gd name="T239" fmla="*/ -1890 h 2142"/>
                          <a:gd name="T240" fmla="+- 0 5210 4682"/>
                          <a:gd name="T241" fmla="*/ T240 w 2983"/>
                          <a:gd name="T242" fmla="+- 0 -1781 -2301"/>
                          <a:gd name="T243" fmla="*/ -1781 h 2142"/>
                          <a:gd name="T244" fmla="+- 0 5120 4682"/>
                          <a:gd name="T245" fmla="*/ T244 w 2983"/>
                          <a:gd name="T246" fmla="+- 0 -1659 -2301"/>
                          <a:gd name="T247" fmla="*/ -1659 h 2142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  <a:cxn ang="0">
                            <a:pos x="T57" y="T59"/>
                          </a:cxn>
                          <a:cxn ang="0">
                            <a:pos x="T61" y="T63"/>
                          </a:cxn>
                          <a:cxn ang="0">
                            <a:pos x="T65" y="T67"/>
                          </a:cxn>
                          <a:cxn ang="0">
                            <a:pos x="T69" y="T71"/>
                          </a:cxn>
                          <a:cxn ang="0">
                            <a:pos x="T73" y="T75"/>
                          </a:cxn>
                          <a:cxn ang="0">
                            <a:pos x="T77" y="T79"/>
                          </a:cxn>
                          <a:cxn ang="0">
                            <a:pos x="T81" y="T83"/>
                          </a:cxn>
                          <a:cxn ang="0">
                            <a:pos x="T85" y="T87"/>
                          </a:cxn>
                          <a:cxn ang="0">
                            <a:pos x="T89" y="T91"/>
                          </a:cxn>
                          <a:cxn ang="0">
                            <a:pos x="T93" y="T95"/>
                          </a:cxn>
                          <a:cxn ang="0">
                            <a:pos x="T97" y="T99"/>
                          </a:cxn>
                          <a:cxn ang="0">
                            <a:pos x="T101" y="T103"/>
                          </a:cxn>
                          <a:cxn ang="0">
                            <a:pos x="T105" y="T107"/>
                          </a:cxn>
                          <a:cxn ang="0">
                            <a:pos x="T109" y="T111"/>
                          </a:cxn>
                          <a:cxn ang="0">
                            <a:pos x="T113" y="T115"/>
                          </a:cxn>
                          <a:cxn ang="0">
                            <a:pos x="T117" y="T119"/>
                          </a:cxn>
                          <a:cxn ang="0">
                            <a:pos x="T121" y="T123"/>
                          </a:cxn>
                          <a:cxn ang="0">
                            <a:pos x="T125" y="T127"/>
                          </a:cxn>
                          <a:cxn ang="0">
                            <a:pos x="T129" y="T131"/>
                          </a:cxn>
                          <a:cxn ang="0">
                            <a:pos x="T133" y="T135"/>
                          </a:cxn>
                          <a:cxn ang="0">
                            <a:pos x="T137" y="T139"/>
                          </a:cxn>
                          <a:cxn ang="0">
                            <a:pos x="T141" y="T143"/>
                          </a:cxn>
                          <a:cxn ang="0">
                            <a:pos x="T145" y="T147"/>
                          </a:cxn>
                          <a:cxn ang="0">
                            <a:pos x="T149" y="T151"/>
                          </a:cxn>
                          <a:cxn ang="0">
                            <a:pos x="T153" y="T155"/>
                          </a:cxn>
                          <a:cxn ang="0">
                            <a:pos x="T157" y="T159"/>
                          </a:cxn>
                          <a:cxn ang="0">
                            <a:pos x="T161" y="T163"/>
                          </a:cxn>
                          <a:cxn ang="0">
                            <a:pos x="T165" y="T167"/>
                          </a:cxn>
                          <a:cxn ang="0">
                            <a:pos x="T169" y="T171"/>
                          </a:cxn>
                          <a:cxn ang="0">
                            <a:pos x="T173" y="T175"/>
                          </a:cxn>
                          <a:cxn ang="0">
                            <a:pos x="T177" y="T179"/>
                          </a:cxn>
                          <a:cxn ang="0">
                            <a:pos x="T181" y="T183"/>
                          </a:cxn>
                          <a:cxn ang="0">
                            <a:pos x="T185" y="T187"/>
                          </a:cxn>
                          <a:cxn ang="0">
                            <a:pos x="T189" y="T191"/>
                          </a:cxn>
                          <a:cxn ang="0">
                            <a:pos x="T193" y="T195"/>
                          </a:cxn>
                          <a:cxn ang="0">
                            <a:pos x="T197" y="T199"/>
                          </a:cxn>
                          <a:cxn ang="0">
                            <a:pos x="T201" y="T203"/>
                          </a:cxn>
                          <a:cxn ang="0">
                            <a:pos x="T205" y="T207"/>
                          </a:cxn>
                          <a:cxn ang="0">
                            <a:pos x="T209" y="T211"/>
                          </a:cxn>
                          <a:cxn ang="0">
                            <a:pos x="T213" y="T215"/>
                          </a:cxn>
                          <a:cxn ang="0">
                            <a:pos x="T217" y="T219"/>
                          </a:cxn>
                          <a:cxn ang="0">
                            <a:pos x="T221" y="T223"/>
                          </a:cxn>
                          <a:cxn ang="0">
                            <a:pos x="T225" y="T227"/>
                          </a:cxn>
                          <a:cxn ang="0">
                            <a:pos x="T229" y="T231"/>
                          </a:cxn>
                          <a:cxn ang="0">
                            <a:pos x="T233" y="T235"/>
                          </a:cxn>
                          <a:cxn ang="0">
                            <a:pos x="T237" y="T239"/>
                          </a:cxn>
                          <a:cxn ang="0">
                            <a:pos x="T241" y="T243"/>
                          </a:cxn>
                          <a:cxn ang="0">
                            <a:pos x="T245" y="T247"/>
                          </a:cxn>
                        </a:cxnLst>
                        <a:rect l="0" t="0" r="r" b="b"/>
                        <a:pathLst>
                          <a:path w="2983" h="2142">
                            <a:moveTo>
                              <a:pt x="438" y="642"/>
                            </a:moveTo>
                            <a:lnTo>
                              <a:pt x="396" y="705"/>
                            </a:lnTo>
                            <a:lnTo>
                              <a:pt x="356" y="770"/>
                            </a:lnTo>
                            <a:lnTo>
                              <a:pt x="318" y="836"/>
                            </a:lnTo>
                            <a:lnTo>
                              <a:pt x="283" y="904"/>
                            </a:lnTo>
                            <a:lnTo>
                              <a:pt x="249" y="974"/>
                            </a:lnTo>
                            <a:lnTo>
                              <a:pt x="218" y="1045"/>
                            </a:lnTo>
                            <a:lnTo>
                              <a:pt x="189" y="1117"/>
                            </a:lnTo>
                            <a:lnTo>
                              <a:pt x="162" y="1191"/>
                            </a:lnTo>
                            <a:lnTo>
                              <a:pt x="137" y="1266"/>
                            </a:lnTo>
                            <a:lnTo>
                              <a:pt x="114" y="1342"/>
                            </a:lnTo>
                            <a:lnTo>
                              <a:pt x="93" y="1419"/>
                            </a:lnTo>
                            <a:lnTo>
                              <a:pt x="75" y="1497"/>
                            </a:lnTo>
                            <a:lnTo>
                              <a:pt x="58" y="1576"/>
                            </a:lnTo>
                            <a:lnTo>
                              <a:pt x="44" y="1656"/>
                            </a:lnTo>
                            <a:lnTo>
                              <a:pt x="31" y="1736"/>
                            </a:lnTo>
                            <a:lnTo>
                              <a:pt x="21" y="1816"/>
                            </a:lnTo>
                            <a:lnTo>
                              <a:pt x="13" y="1897"/>
                            </a:lnTo>
                            <a:lnTo>
                              <a:pt x="6" y="1979"/>
                            </a:lnTo>
                            <a:lnTo>
                              <a:pt x="2" y="2060"/>
                            </a:lnTo>
                            <a:lnTo>
                              <a:pt x="0" y="2142"/>
                            </a:lnTo>
                            <a:lnTo>
                              <a:pt x="2983" y="2142"/>
                            </a:lnTo>
                            <a:lnTo>
                              <a:pt x="2981" y="2060"/>
                            </a:lnTo>
                            <a:lnTo>
                              <a:pt x="2977" y="1979"/>
                            </a:lnTo>
                            <a:lnTo>
                              <a:pt x="2971" y="1898"/>
                            </a:lnTo>
                            <a:lnTo>
                              <a:pt x="2962" y="1817"/>
                            </a:lnTo>
                            <a:lnTo>
                              <a:pt x="2952" y="1736"/>
                            </a:lnTo>
                            <a:lnTo>
                              <a:pt x="2940" y="1656"/>
                            </a:lnTo>
                            <a:lnTo>
                              <a:pt x="2925" y="1577"/>
                            </a:lnTo>
                            <a:lnTo>
                              <a:pt x="2909" y="1498"/>
                            </a:lnTo>
                            <a:lnTo>
                              <a:pt x="2890" y="1420"/>
                            </a:lnTo>
                            <a:lnTo>
                              <a:pt x="2870" y="1343"/>
                            </a:lnTo>
                            <a:lnTo>
                              <a:pt x="2847" y="1267"/>
                            </a:lnTo>
                            <a:lnTo>
                              <a:pt x="2822" y="1192"/>
                            </a:lnTo>
                            <a:lnTo>
                              <a:pt x="2795" y="1118"/>
                            </a:lnTo>
                            <a:lnTo>
                              <a:pt x="2766" y="1045"/>
                            </a:lnTo>
                            <a:lnTo>
                              <a:pt x="2735" y="974"/>
                            </a:lnTo>
                            <a:lnTo>
                              <a:pt x="2702" y="904"/>
                            </a:lnTo>
                            <a:lnTo>
                              <a:pt x="2667" y="835"/>
                            </a:lnTo>
                            <a:lnTo>
                              <a:pt x="2629" y="769"/>
                            </a:lnTo>
                            <a:lnTo>
                              <a:pt x="2590" y="704"/>
                            </a:lnTo>
                            <a:lnTo>
                              <a:pt x="2548" y="640"/>
                            </a:lnTo>
                            <a:lnTo>
                              <a:pt x="2458" y="519"/>
                            </a:lnTo>
                            <a:lnTo>
                              <a:pt x="2363" y="410"/>
                            </a:lnTo>
                            <a:lnTo>
                              <a:pt x="2264" y="314"/>
                            </a:lnTo>
                            <a:lnTo>
                              <a:pt x="2161" y="231"/>
                            </a:lnTo>
                            <a:lnTo>
                              <a:pt x="2054" y="160"/>
                            </a:lnTo>
                            <a:lnTo>
                              <a:pt x="1945" y="103"/>
                            </a:lnTo>
                            <a:lnTo>
                              <a:pt x="1834" y="58"/>
                            </a:lnTo>
                            <a:lnTo>
                              <a:pt x="1721" y="26"/>
                            </a:lnTo>
                            <a:lnTo>
                              <a:pt x="1606" y="7"/>
                            </a:lnTo>
                            <a:lnTo>
                              <a:pt x="1492" y="0"/>
                            </a:lnTo>
                            <a:lnTo>
                              <a:pt x="1377" y="7"/>
                            </a:lnTo>
                            <a:lnTo>
                              <a:pt x="1263" y="26"/>
                            </a:lnTo>
                            <a:lnTo>
                              <a:pt x="1150" y="58"/>
                            </a:lnTo>
                            <a:lnTo>
                              <a:pt x="1039" y="103"/>
                            </a:lnTo>
                            <a:lnTo>
                              <a:pt x="930" y="161"/>
                            </a:lnTo>
                            <a:lnTo>
                              <a:pt x="824" y="232"/>
                            </a:lnTo>
                            <a:lnTo>
                              <a:pt x="721" y="315"/>
                            </a:lnTo>
                            <a:lnTo>
                              <a:pt x="622" y="411"/>
                            </a:lnTo>
                            <a:lnTo>
                              <a:pt x="528" y="520"/>
                            </a:lnTo>
                            <a:lnTo>
                              <a:pt x="438" y="642"/>
                            </a:lnTo>
                            <a:close/>
                          </a:path>
                        </a:pathLst>
                      </a:custGeom>
                      <a:noFill/>
                      <a:ln w="3426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5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4" y="-3855"/>
                      <a:ext cx="2983" cy="1752"/>
                      <a:chOff x="4634" y="-3855"/>
                      <a:chExt cx="2983" cy="1752"/>
                    </a:xfrm>
                  </p:grpSpPr>
                  <p:sp>
                    <p:nvSpPr>
                      <p:cNvPr id="1035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34" y="-3855"/>
                        <a:ext cx="2983" cy="1752"/>
                      </a:xfrm>
                      <a:custGeom>
                        <a:avLst/>
                        <a:gdLst>
                          <a:gd name="T0" fmla="+- 0 7617 4634"/>
                          <a:gd name="T1" fmla="*/ T0 w 2983"/>
                          <a:gd name="T2" fmla="+- 0 -3855 -3855"/>
                          <a:gd name="T3" fmla="*/ -3855 h 1752"/>
                          <a:gd name="T4" fmla="+- 0 4634 4634"/>
                          <a:gd name="T5" fmla="*/ T4 w 2983"/>
                          <a:gd name="T6" fmla="+- 0 -3855 -3855"/>
                          <a:gd name="T7" fmla="*/ -3855 h 1752"/>
                          <a:gd name="T8" fmla="+- 0 4636 4634"/>
                          <a:gd name="T9" fmla="*/ T8 w 2983"/>
                          <a:gd name="T10" fmla="+- 0 -3788 -3855"/>
                          <a:gd name="T11" fmla="*/ -3788 h 1752"/>
                          <a:gd name="T12" fmla="+- 0 4640 4634"/>
                          <a:gd name="T13" fmla="*/ T12 w 2983"/>
                          <a:gd name="T14" fmla="+- 0 -3721 -3855"/>
                          <a:gd name="T15" fmla="*/ -3721 h 1752"/>
                          <a:gd name="T16" fmla="+- 0 4646 4634"/>
                          <a:gd name="T17" fmla="*/ T16 w 2983"/>
                          <a:gd name="T18" fmla="+- 0 -3655 -3855"/>
                          <a:gd name="T19" fmla="*/ -3655 h 1752"/>
                          <a:gd name="T20" fmla="+- 0 4655 4634"/>
                          <a:gd name="T21" fmla="*/ T20 w 2983"/>
                          <a:gd name="T22" fmla="+- 0 -3589 -3855"/>
                          <a:gd name="T23" fmla="*/ -3589 h 1752"/>
                          <a:gd name="T24" fmla="+- 0 4665 4634"/>
                          <a:gd name="T25" fmla="*/ T24 w 2983"/>
                          <a:gd name="T26" fmla="+- 0 -3523 -3855"/>
                          <a:gd name="T27" fmla="*/ -3523 h 1752"/>
                          <a:gd name="T28" fmla="+- 0 4677 4634"/>
                          <a:gd name="T29" fmla="*/ T28 w 2983"/>
                          <a:gd name="T30" fmla="+- 0 -3457 -3855"/>
                          <a:gd name="T31" fmla="*/ -3457 h 1752"/>
                          <a:gd name="T32" fmla="+- 0 4692 4634"/>
                          <a:gd name="T33" fmla="*/ T32 w 2983"/>
                          <a:gd name="T34" fmla="+- 0 -3392 -3855"/>
                          <a:gd name="T35" fmla="*/ -3392 h 1752"/>
                          <a:gd name="T36" fmla="+- 0 4708 4634"/>
                          <a:gd name="T37" fmla="*/ T36 w 2983"/>
                          <a:gd name="T38" fmla="+- 0 -3328 -3855"/>
                          <a:gd name="T39" fmla="*/ -3328 h 1752"/>
                          <a:gd name="T40" fmla="+- 0 4727 4634"/>
                          <a:gd name="T41" fmla="*/ T40 w 2983"/>
                          <a:gd name="T42" fmla="+- 0 -3264 -3855"/>
                          <a:gd name="T43" fmla="*/ -3264 h 1752"/>
                          <a:gd name="T44" fmla="+- 0 4748 4634"/>
                          <a:gd name="T45" fmla="*/ T44 w 2983"/>
                          <a:gd name="T46" fmla="+- 0 -3201 -3855"/>
                          <a:gd name="T47" fmla="*/ -3201 h 1752"/>
                          <a:gd name="T48" fmla="+- 0 4770 4634"/>
                          <a:gd name="T49" fmla="*/ T48 w 2983"/>
                          <a:gd name="T50" fmla="+- 0 -3139 -3855"/>
                          <a:gd name="T51" fmla="*/ -3139 h 1752"/>
                          <a:gd name="T52" fmla="+- 0 4795 4634"/>
                          <a:gd name="T53" fmla="*/ T52 w 2983"/>
                          <a:gd name="T54" fmla="+- 0 -3077 -3855"/>
                          <a:gd name="T55" fmla="*/ -3077 h 1752"/>
                          <a:gd name="T56" fmla="+- 0 4822 4634"/>
                          <a:gd name="T57" fmla="*/ T56 w 2983"/>
                          <a:gd name="T58" fmla="+- 0 -3017 -3855"/>
                          <a:gd name="T59" fmla="*/ -3017 h 1752"/>
                          <a:gd name="T60" fmla="+- 0 4851 4634"/>
                          <a:gd name="T61" fmla="*/ T60 w 2983"/>
                          <a:gd name="T62" fmla="+- 0 -2958 -3855"/>
                          <a:gd name="T63" fmla="*/ -2958 h 1752"/>
                          <a:gd name="T64" fmla="+- 0 4882 4634"/>
                          <a:gd name="T65" fmla="*/ T64 w 2983"/>
                          <a:gd name="T66" fmla="+- 0 -2899 -3855"/>
                          <a:gd name="T67" fmla="*/ -2899 h 1752"/>
                          <a:gd name="T68" fmla="+- 0 4915 4634"/>
                          <a:gd name="T69" fmla="*/ T68 w 2983"/>
                          <a:gd name="T70" fmla="+- 0 -2842 -3855"/>
                          <a:gd name="T71" fmla="*/ -2842 h 1752"/>
                          <a:gd name="T72" fmla="+- 0 4950 4634"/>
                          <a:gd name="T73" fmla="*/ T72 w 2983"/>
                          <a:gd name="T74" fmla="+- 0 -2786 -3855"/>
                          <a:gd name="T75" fmla="*/ -2786 h 1752"/>
                          <a:gd name="T76" fmla="+- 0 4988 4634"/>
                          <a:gd name="T77" fmla="*/ T76 w 2983"/>
                          <a:gd name="T78" fmla="+- 0 -2731 -3855"/>
                          <a:gd name="T79" fmla="*/ -2731 h 1752"/>
                          <a:gd name="T80" fmla="+- 0 5027 4634"/>
                          <a:gd name="T81" fmla="*/ T80 w 2983"/>
                          <a:gd name="T82" fmla="+- 0 -2678 -3855"/>
                          <a:gd name="T83" fmla="*/ -2678 h 1752"/>
                          <a:gd name="T84" fmla="+- 0 5069 4634"/>
                          <a:gd name="T85" fmla="*/ T84 w 2983"/>
                          <a:gd name="T86" fmla="+- 0 -2627 -3855"/>
                          <a:gd name="T87" fmla="*/ -2627 h 1752"/>
                          <a:gd name="T88" fmla="+- 0 5159 4634"/>
                          <a:gd name="T89" fmla="*/ T88 w 2983"/>
                          <a:gd name="T90" fmla="+- 0 -2527 -3855"/>
                          <a:gd name="T91" fmla="*/ -2527 h 1752"/>
                          <a:gd name="T92" fmla="+- 0 5254 4634"/>
                          <a:gd name="T93" fmla="*/ T92 w 2983"/>
                          <a:gd name="T94" fmla="+- 0 -2438 -3855"/>
                          <a:gd name="T95" fmla="*/ -2438 h 1752"/>
                          <a:gd name="T96" fmla="+- 0 5353 4634"/>
                          <a:gd name="T97" fmla="*/ T96 w 2983"/>
                          <a:gd name="T98" fmla="+- 0 -2360 -3855"/>
                          <a:gd name="T99" fmla="*/ -2360 h 1752"/>
                          <a:gd name="T100" fmla="+- 0 5457 4634"/>
                          <a:gd name="T101" fmla="*/ T100 w 2983"/>
                          <a:gd name="T102" fmla="+- 0 -2291 -3855"/>
                          <a:gd name="T103" fmla="*/ -2291 h 1752"/>
                          <a:gd name="T104" fmla="+- 0 5563 4634"/>
                          <a:gd name="T105" fmla="*/ T104 w 2983"/>
                          <a:gd name="T106" fmla="+- 0 -2234 -3855"/>
                          <a:gd name="T107" fmla="*/ -2234 h 1752"/>
                          <a:gd name="T108" fmla="+- 0 5672 4634"/>
                          <a:gd name="T109" fmla="*/ T108 w 2983"/>
                          <a:gd name="T110" fmla="+- 0 -2187 -3855"/>
                          <a:gd name="T111" fmla="*/ -2187 h 1752"/>
                          <a:gd name="T112" fmla="+- 0 5784 4634"/>
                          <a:gd name="T113" fmla="*/ T112 w 2983"/>
                          <a:gd name="T114" fmla="+- 0 -2150 -3855"/>
                          <a:gd name="T115" fmla="*/ -2150 h 1752"/>
                          <a:gd name="T116" fmla="+- 0 5897 4634"/>
                          <a:gd name="T117" fmla="*/ T116 w 2983"/>
                          <a:gd name="T118" fmla="+- 0 -2124 -3855"/>
                          <a:gd name="T119" fmla="*/ -2124 h 1752"/>
                          <a:gd name="T120" fmla="+- 0 6011 4634"/>
                          <a:gd name="T121" fmla="*/ T120 w 2983"/>
                          <a:gd name="T122" fmla="+- 0 -2108 -3855"/>
                          <a:gd name="T123" fmla="*/ -2108 h 1752"/>
                          <a:gd name="T124" fmla="+- 0 6126 4634"/>
                          <a:gd name="T125" fmla="*/ T124 w 2983"/>
                          <a:gd name="T126" fmla="+- 0 -2103 -3855"/>
                          <a:gd name="T127" fmla="*/ -2103 h 1752"/>
                          <a:gd name="T128" fmla="+- 0 6240 4634"/>
                          <a:gd name="T129" fmla="*/ T128 w 2983"/>
                          <a:gd name="T130" fmla="+- 0 -2108 -3855"/>
                          <a:gd name="T131" fmla="*/ -2108 h 1752"/>
                          <a:gd name="T132" fmla="+- 0 6354 4634"/>
                          <a:gd name="T133" fmla="*/ T132 w 2983"/>
                          <a:gd name="T134" fmla="+- 0 -2124 -3855"/>
                          <a:gd name="T135" fmla="*/ -2124 h 1752"/>
                          <a:gd name="T136" fmla="+- 0 6468 4634"/>
                          <a:gd name="T137" fmla="*/ T136 w 2983"/>
                          <a:gd name="T138" fmla="+- 0 -2150 -3855"/>
                          <a:gd name="T139" fmla="*/ -2150 h 1752"/>
                          <a:gd name="T140" fmla="+- 0 6579 4634"/>
                          <a:gd name="T141" fmla="*/ T140 w 2983"/>
                          <a:gd name="T142" fmla="+- 0 -2186 -3855"/>
                          <a:gd name="T143" fmla="*/ -2186 h 1752"/>
                          <a:gd name="T144" fmla="+- 0 6688 4634"/>
                          <a:gd name="T145" fmla="*/ T144 w 2983"/>
                          <a:gd name="T146" fmla="+- 0 -2234 -3855"/>
                          <a:gd name="T147" fmla="*/ -2234 h 1752"/>
                          <a:gd name="T148" fmla="+- 0 6795 4634"/>
                          <a:gd name="T149" fmla="*/ T148 w 2983"/>
                          <a:gd name="T150" fmla="+- 0 -2291 -3855"/>
                          <a:gd name="T151" fmla="*/ -2291 h 1752"/>
                          <a:gd name="T152" fmla="+- 0 6898 4634"/>
                          <a:gd name="T153" fmla="*/ T152 w 2983"/>
                          <a:gd name="T154" fmla="+- 0 -2359 -3855"/>
                          <a:gd name="T155" fmla="*/ -2359 h 1752"/>
                          <a:gd name="T156" fmla="+- 0 6997 4634"/>
                          <a:gd name="T157" fmla="*/ T156 w 2983"/>
                          <a:gd name="T158" fmla="+- 0 -2437 -3855"/>
                          <a:gd name="T159" fmla="*/ -2437 h 1752"/>
                          <a:gd name="T160" fmla="+- 0 7092 4634"/>
                          <a:gd name="T161" fmla="*/ T160 w 2983"/>
                          <a:gd name="T162" fmla="+- 0 -2526 -3855"/>
                          <a:gd name="T163" fmla="*/ -2526 h 1752"/>
                          <a:gd name="T164" fmla="+- 0 7182 4634"/>
                          <a:gd name="T165" fmla="*/ T164 w 2983"/>
                          <a:gd name="T166" fmla="+- 0 -2626 -3855"/>
                          <a:gd name="T167" fmla="*/ -2626 h 1752"/>
                          <a:gd name="T168" fmla="+- 0 7224 4634"/>
                          <a:gd name="T169" fmla="*/ T168 w 2983"/>
                          <a:gd name="T170" fmla="+- 0 -2677 -3855"/>
                          <a:gd name="T171" fmla="*/ -2677 h 1752"/>
                          <a:gd name="T172" fmla="+- 0 7263 4634"/>
                          <a:gd name="T173" fmla="*/ T172 w 2983"/>
                          <a:gd name="T174" fmla="+- 0 -2731 -3855"/>
                          <a:gd name="T175" fmla="*/ -2731 h 1752"/>
                          <a:gd name="T176" fmla="+- 0 7301 4634"/>
                          <a:gd name="T177" fmla="*/ T176 w 2983"/>
                          <a:gd name="T178" fmla="+- 0 -2785 -3855"/>
                          <a:gd name="T179" fmla="*/ -2785 h 1752"/>
                          <a:gd name="T180" fmla="+- 0 7336 4634"/>
                          <a:gd name="T181" fmla="*/ T180 w 2983"/>
                          <a:gd name="T182" fmla="+- 0 -2841 -3855"/>
                          <a:gd name="T183" fmla="*/ -2841 h 1752"/>
                          <a:gd name="T184" fmla="+- 0 7369 4634"/>
                          <a:gd name="T185" fmla="*/ T184 w 2983"/>
                          <a:gd name="T186" fmla="+- 0 -2898 -3855"/>
                          <a:gd name="T187" fmla="*/ -2898 h 1752"/>
                          <a:gd name="T188" fmla="+- 0 7400 4634"/>
                          <a:gd name="T189" fmla="*/ T188 w 2983"/>
                          <a:gd name="T190" fmla="+- 0 -2957 -3855"/>
                          <a:gd name="T191" fmla="*/ -2957 h 1752"/>
                          <a:gd name="T192" fmla="+- 0 7429 4634"/>
                          <a:gd name="T193" fmla="*/ T192 w 2983"/>
                          <a:gd name="T194" fmla="+- 0 -3016 -3855"/>
                          <a:gd name="T195" fmla="*/ -3016 h 1752"/>
                          <a:gd name="T196" fmla="+- 0 7456 4634"/>
                          <a:gd name="T197" fmla="*/ T196 w 2983"/>
                          <a:gd name="T198" fmla="+- 0 -3077 -3855"/>
                          <a:gd name="T199" fmla="*/ -3077 h 1752"/>
                          <a:gd name="T200" fmla="+- 0 7481 4634"/>
                          <a:gd name="T201" fmla="*/ T200 w 2983"/>
                          <a:gd name="T202" fmla="+- 0 -3138 -3855"/>
                          <a:gd name="T203" fmla="*/ -3138 h 1752"/>
                          <a:gd name="T204" fmla="+- 0 7503 4634"/>
                          <a:gd name="T205" fmla="*/ T204 w 2983"/>
                          <a:gd name="T206" fmla="+- 0 -3200 -3855"/>
                          <a:gd name="T207" fmla="*/ -3200 h 1752"/>
                          <a:gd name="T208" fmla="+- 0 7524 4634"/>
                          <a:gd name="T209" fmla="*/ T208 w 2983"/>
                          <a:gd name="T210" fmla="+- 0 -3263 -3855"/>
                          <a:gd name="T211" fmla="*/ -3263 h 1752"/>
                          <a:gd name="T212" fmla="+- 0 7543 4634"/>
                          <a:gd name="T213" fmla="*/ T212 w 2983"/>
                          <a:gd name="T214" fmla="+- 0 -3327 -3855"/>
                          <a:gd name="T215" fmla="*/ -3327 h 1752"/>
                          <a:gd name="T216" fmla="+- 0 7559 4634"/>
                          <a:gd name="T217" fmla="*/ T216 w 2983"/>
                          <a:gd name="T218" fmla="+- 0 -3392 -3855"/>
                          <a:gd name="T219" fmla="*/ -3392 h 1752"/>
                          <a:gd name="T220" fmla="+- 0 7574 4634"/>
                          <a:gd name="T221" fmla="*/ T220 w 2983"/>
                          <a:gd name="T222" fmla="+- 0 -3457 -3855"/>
                          <a:gd name="T223" fmla="*/ -3457 h 1752"/>
                          <a:gd name="T224" fmla="+- 0 7586 4634"/>
                          <a:gd name="T225" fmla="*/ T224 w 2983"/>
                          <a:gd name="T226" fmla="+- 0 -3522 -3855"/>
                          <a:gd name="T227" fmla="*/ -3522 h 1752"/>
                          <a:gd name="T228" fmla="+- 0 7596 4634"/>
                          <a:gd name="T229" fmla="*/ T228 w 2983"/>
                          <a:gd name="T230" fmla="+- 0 -3588 -3855"/>
                          <a:gd name="T231" fmla="*/ -3588 h 1752"/>
                          <a:gd name="T232" fmla="+- 0 7605 4634"/>
                          <a:gd name="T233" fmla="*/ T232 w 2983"/>
                          <a:gd name="T234" fmla="+- 0 -3655 -3855"/>
                          <a:gd name="T235" fmla="*/ -3655 h 1752"/>
                          <a:gd name="T236" fmla="+- 0 7611 4634"/>
                          <a:gd name="T237" fmla="*/ T236 w 2983"/>
                          <a:gd name="T238" fmla="+- 0 -3721 -3855"/>
                          <a:gd name="T239" fmla="*/ -3721 h 1752"/>
                          <a:gd name="T240" fmla="+- 0 7615 4634"/>
                          <a:gd name="T241" fmla="*/ T240 w 2983"/>
                          <a:gd name="T242" fmla="+- 0 -3788 -3855"/>
                          <a:gd name="T243" fmla="*/ -3788 h 1752"/>
                          <a:gd name="T244" fmla="+- 0 7617 4634"/>
                          <a:gd name="T245" fmla="*/ T244 w 2983"/>
                          <a:gd name="T246" fmla="+- 0 -3855 -3855"/>
                          <a:gd name="T247" fmla="*/ -3855 h 1752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  <a:cxn ang="0">
                            <a:pos x="T57" y="T59"/>
                          </a:cxn>
                          <a:cxn ang="0">
                            <a:pos x="T61" y="T63"/>
                          </a:cxn>
                          <a:cxn ang="0">
                            <a:pos x="T65" y="T67"/>
                          </a:cxn>
                          <a:cxn ang="0">
                            <a:pos x="T69" y="T71"/>
                          </a:cxn>
                          <a:cxn ang="0">
                            <a:pos x="T73" y="T75"/>
                          </a:cxn>
                          <a:cxn ang="0">
                            <a:pos x="T77" y="T79"/>
                          </a:cxn>
                          <a:cxn ang="0">
                            <a:pos x="T81" y="T83"/>
                          </a:cxn>
                          <a:cxn ang="0">
                            <a:pos x="T85" y="T87"/>
                          </a:cxn>
                          <a:cxn ang="0">
                            <a:pos x="T89" y="T91"/>
                          </a:cxn>
                          <a:cxn ang="0">
                            <a:pos x="T93" y="T95"/>
                          </a:cxn>
                          <a:cxn ang="0">
                            <a:pos x="T97" y="T99"/>
                          </a:cxn>
                          <a:cxn ang="0">
                            <a:pos x="T101" y="T103"/>
                          </a:cxn>
                          <a:cxn ang="0">
                            <a:pos x="T105" y="T107"/>
                          </a:cxn>
                          <a:cxn ang="0">
                            <a:pos x="T109" y="T111"/>
                          </a:cxn>
                          <a:cxn ang="0">
                            <a:pos x="T113" y="T115"/>
                          </a:cxn>
                          <a:cxn ang="0">
                            <a:pos x="T117" y="T119"/>
                          </a:cxn>
                          <a:cxn ang="0">
                            <a:pos x="T121" y="T123"/>
                          </a:cxn>
                          <a:cxn ang="0">
                            <a:pos x="T125" y="T127"/>
                          </a:cxn>
                          <a:cxn ang="0">
                            <a:pos x="T129" y="T131"/>
                          </a:cxn>
                          <a:cxn ang="0">
                            <a:pos x="T133" y="T135"/>
                          </a:cxn>
                          <a:cxn ang="0">
                            <a:pos x="T137" y="T139"/>
                          </a:cxn>
                          <a:cxn ang="0">
                            <a:pos x="T141" y="T143"/>
                          </a:cxn>
                          <a:cxn ang="0">
                            <a:pos x="T145" y="T147"/>
                          </a:cxn>
                          <a:cxn ang="0">
                            <a:pos x="T149" y="T151"/>
                          </a:cxn>
                          <a:cxn ang="0">
                            <a:pos x="T153" y="T155"/>
                          </a:cxn>
                          <a:cxn ang="0">
                            <a:pos x="T157" y="T159"/>
                          </a:cxn>
                          <a:cxn ang="0">
                            <a:pos x="T161" y="T163"/>
                          </a:cxn>
                          <a:cxn ang="0">
                            <a:pos x="T165" y="T167"/>
                          </a:cxn>
                          <a:cxn ang="0">
                            <a:pos x="T169" y="T171"/>
                          </a:cxn>
                          <a:cxn ang="0">
                            <a:pos x="T173" y="T175"/>
                          </a:cxn>
                          <a:cxn ang="0">
                            <a:pos x="T177" y="T179"/>
                          </a:cxn>
                          <a:cxn ang="0">
                            <a:pos x="T181" y="T183"/>
                          </a:cxn>
                          <a:cxn ang="0">
                            <a:pos x="T185" y="T187"/>
                          </a:cxn>
                          <a:cxn ang="0">
                            <a:pos x="T189" y="T191"/>
                          </a:cxn>
                          <a:cxn ang="0">
                            <a:pos x="T193" y="T195"/>
                          </a:cxn>
                          <a:cxn ang="0">
                            <a:pos x="T197" y="T199"/>
                          </a:cxn>
                          <a:cxn ang="0">
                            <a:pos x="T201" y="T203"/>
                          </a:cxn>
                          <a:cxn ang="0">
                            <a:pos x="T205" y="T207"/>
                          </a:cxn>
                          <a:cxn ang="0">
                            <a:pos x="T209" y="T211"/>
                          </a:cxn>
                          <a:cxn ang="0">
                            <a:pos x="T213" y="T215"/>
                          </a:cxn>
                          <a:cxn ang="0">
                            <a:pos x="T217" y="T219"/>
                          </a:cxn>
                          <a:cxn ang="0">
                            <a:pos x="T221" y="T223"/>
                          </a:cxn>
                          <a:cxn ang="0">
                            <a:pos x="T225" y="T227"/>
                          </a:cxn>
                          <a:cxn ang="0">
                            <a:pos x="T229" y="T231"/>
                          </a:cxn>
                          <a:cxn ang="0">
                            <a:pos x="T233" y="T235"/>
                          </a:cxn>
                          <a:cxn ang="0">
                            <a:pos x="T237" y="T239"/>
                          </a:cxn>
                          <a:cxn ang="0">
                            <a:pos x="T241" y="T243"/>
                          </a:cxn>
                          <a:cxn ang="0">
                            <a:pos x="T245" y="T247"/>
                          </a:cxn>
                        </a:cxnLst>
                        <a:rect l="0" t="0" r="r" b="b"/>
                        <a:pathLst>
                          <a:path w="2983" h="1752">
                            <a:moveTo>
                              <a:pt x="2983" y="0"/>
                            </a:moveTo>
                            <a:lnTo>
                              <a:pt x="0" y="0"/>
                            </a:lnTo>
                            <a:lnTo>
                              <a:pt x="2" y="67"/>
                            </a:lnTo>
                            <a:lnTo>
                              <a:pt x="6" y="134"/>
                            </a:lnTo>
                            <a:lnTo>
                              <a:pt x="12" y="200"/>
                            </a:lnTo>
                            <a:lnTo>
                              <a:pt x="21" y="266"/>
                            </a:lnTo>
                            <a:lnTo>
                              <a:pt x="31" y="332"/>
                            </a:lnTo>
                            <a:lnTo>
                              <a:pt x="43" y="398"/>
                            </a:lnTo>
                            <a:lnTo>
                              <a:pt x="58" y="463"/>
                            </a:lnTo>
                            <a:lnTo>
                              <a:pt x="74" y="527"/>
                            </a:lnTo>
                            <a:lnTo>
                              <a:pt x="93" y="591"/>
                            </a:lnTo>
                            <a:lnTo>
                              <a:pt x="114" y="654"/>
                            </a:lnTo>
                            <a:lnTo>
                              <a:pt x="136" y="716"/>
                            </a:lnTo>
                            <a:lnTo>
                              <a:pt x="161" y="778"/>
                            </a:lnTo>
                            <a:lnTo>
                              <a:pt x="188" y="838"/>
                            </a:lnTo>
                            <a:lnTo>
                              <a:pt x="217" y="897"/>
                            </a:lnTo>
                            <a:lnTo>
                              <a:pt x="248" y="956"/>
                            </a:lnTo>
                            <a:lnTo>
                              <a:pt x="281" y="1013"/>
                            </a:lnTo>
                            <a:lnTo>
                              <a:pt x="316" y="1069"/>
                            </a:lnTo>
                            <a:lnTo>
                              <a:pt x="354" y="1124"/>
                            </a:lnTo>
                            <a:lnTo>
                              <a:pt x="393" y="1177"/>
                            </a:lnTo>
                            <a:lnTo>
                              <a:pt x="435" y="1228"/>
                            </a:lnTo>
                            <a:lnTo>
                              <a:pt x="525" y="1328"/>
                            </a:lnTo>
                            <a:lnTo>
                              <a:pt x="620" y="1417"/>
                            </a:lnTo>
                            <a:lnTo>
                              <a:pt x="719" y="1495"/>
                            </a:lnTo>
                            <a:lnTo>
                              <a:pt x="823" y="1564"/>
                            </a:lnTo>
                            <a:lnTo>
                              <a:pt x="929" y="1621"/>
                            </a:lnTo>
                            <a:lnTo>
                              <a:pt x="1038" y="1668"/>
                            </a:lnTo>
                            <a:lnTo>
                              <a:pt x="1150" y="1705"/>
                            </a:lnTo>
                            <a:lnTo>
                              <a:pt x="1263" y="1731"/>
                            </a:lnTo>
                            <a:lnTo>
                              <a:pt x="1377" y="1747"/>
                            </a:lnTo>
                            <a:lnTo>
                              <a:pt x="1492" y="1752"/>
                            </a:lnTo>
                            <a:lnTo>
                              <a:pt x="1606" y="1747"/>
                            </a:lnTo>
                            <a:lnTo>
                              <a:pt x="1720" y="1731"/>
                            </a:lnTo>
                            <a:lnTo>
                              <a:pt x="1834" y="1705"/>
                            </a:lnTo>
                            <a:lnTo>
                              <a:pt x="1945" y="1669"/>
                            </a:lnTo>
                            <a:lnTo>
                              <a:pt x="2054" y="1621"/>
                            </a:lnTo>
                            <a:lnTo>
                              <a:pt x="2161" y="1564"/>
                            </a:lnTo>
                            <a:lnTo>
                              <a:pt x="2264" y="1496"/>
                            </a:lnTo>
                            <a:lnTo>
                              <a:pt x="2363" y="1418"/>
                            </a:lnTo>
                            <a:lnTo>
                              <a:pt x="2458" y="1329"/>
                            </a:lnTo>
                            <a:lnTo>
                              <a:pt x="2548" y="1229"/>
                            </a:lnTo>
                            <a:lnTo>
                              <a:pt x="2590" y="1178"/>
                            </a:lnTo>
                            <a:lnTo>
                              <a:pt x="2629" y="1124"/>
                            </a:lnTo>
                            <a:lnTo>
                              <a:pt x="2667" y="1070"/>
                            </a:lnTo>
                            <a:lnTo>
                              <a:pt x="2702" y="1014"/>
                            </a:lnTo>
                            <a:lnTo>
                              <a:pt x="2735" y="957"/>
                            </a:lnTo>
                            <a:lnTo>
                              <a:pt x="2766" y="898"/>
                            </a:lnTo>
                            <a:lnTo>
                              <a:pt x="2795" y="839"/>
                            </a:lnTo>
                            <a:lnTo>
                              <a:pt x="2822" y="778"/>
                            </a:lnTo>
                            <a:lnTo>
                              <a:pt x="2847" y="717"/>
                            </a:lnTo>
                            <a:lnTo>
                              <a:pt x="2869" y="655"/>
                            </a:lnTo>
                            <a:lnTo>
                              <a:pt x="2890" y="592"/>
                            </a:lnTo>
                            <a:lnTo>
                              <a:pt x="2909" y="528"/>
                            </a:lnTo>
                            <a:lnTo>
                              <a:pt x="2925" y="463"/>
                            </a:lnTo>
                            <a:lnTo>
                              <a:pt x="2940" y="398"/>
                            </a:lnTo>
                            <a:lnTo>
                              <a:pt x="2952" y="333"/>
                            </a:lnTo>
                            <a:lnTo>
                              <a:pt x="2962" y="267"/>
                            </a:lnTo>
                            <a:lnTo>
                              <a:pt x="2971" y="200"/>
                            </a:lnTo>
                            <a:lnTo>
                              <a:pt x="2977" y="134"/>
                            </a:lnTo>
                            <a:lnTo>
                              <a:pt x="2981" y="67"/>
                            </a:lnTo>
                            <a:lnTo>
                              <a:pt x="2983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6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4" y="-3854"/>
                      <a:ext cx="2983" cy="1752"/>
                      <a:chOff x="4634" y="-3854"/>
                      <a:chExt cx="2983" cy="1752"/>
                    </a:xfrm>
                  </p:grpSpPr>
                  <p:sp>
                    <p:nvSpPr>
                      <p:cNvPr id="1034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34" y="-3854"/>
                        <a:ext cx="2983" cy="1752"/>
                      </a:xfrm>
                      <a:custGeom>
                        <a:avLst/>
                        <a:gdLst>
                          <a:gd name="T0" fmla="+- 0 7181 4634"/>
                          <a:gd name="T1" fmla="*/ T0 w 2983"/>
                          <a:gd name="T2" fmla="+- 0 -2624 -3854"/>
                          <a:gd name="T3" fmla="*/ -2624 h 1752"/>
                          <a:gd name="T4" fmla="+- 0 7223 4634"/>
                          <a:gd name="T5" fmla="*/ T4 w 2983"/>
                          <a:gd name="T6" fmla="+- 0 -2676 -3854"/>
                          <a:gd name="T7" fmla="*/ -2676 h 1752"/>
                          <a:gd name="T8" fmla="+- 0 7262 4634"/>
                          <a:gd name="T9" fmla="*/ T8 w 2983"/>
                          <a:gd name="T10" fmla="+- 0 -2730 -3854"/>
                          <a:gd name="T11" fmla="*/ -2730 h 1752"/>
                          <a:gd name="T12" fmla="+- 0 7300 4634"/>
                          <a:gd name="T13" fmla="*/ T12 w 2983"/>
                          <a:gd name="T14" fmla="+- 0 -2784 -3854"/>
                          <a:gd name="T15" fmla="*/ -2784 h 1752"/>
                          <a:gd name="T16" fmla="+- 0 7335 4634"/>
                          <a:gd name="T17" fmla="*/ T16 w 2983"/>
                          <a:gd name="T18" fmla="+- 0 -2840 -3854"/>
                          <a:gd name="T19" fmla="*/ -2840 h 1752"/>
                          <a:gd name="T20" fmla="+- 0 7368 4634"/>
                          <a:gd name="T21" fmla="*/ T20 w 2983"/>
                          <a:gd name="T22" fmla="+- 0 -2898 -3854"/>
                          <a:gd name="T23" fmla="*/ -2898 h 1752"/>
                          <a:gd name="T24" fmla="+- 0 7400 4634"/>
                          <a:gd name="T25" fmla="*/ T24 w 2983"/>
                          <a:gd name="T26" fmla="+- 0 -2956 -3854"/>
                          <a:gd name="T27" fmla="*/ -2956 h 1752"/>
                          <a:gd name="T28" fmla="+- 0 7429 4634"/>
                          <a:gd name="T29" fmla="*/ T28 w 2983"/>
                          <a:gd name="T30" fmla="+- 0 -3016 -3854"/>
                          <a:gd name="T31" fmla="*/ -3016 h 1752"/>
                          <a:gd name="T32" fmla="+- 0 7456 4634"/>
                          <a:gd name="T33" fmla="*/ T32 w 2983"/>
                          <a:gd name="T34" fmla="+- 0 -3076 -3854"/>
                          <a:gd name="T35" fmla="*/ -3076 h 1752"/>
                          <a:gd name="T36" fmla="+- 0 7481 4634"/>
                          <a:gd name="T37" fmla="*/ T36 w 2983"/>
                          <a:gd name="T38" fmla="+- 0 -3138 -3854"/>
                          <a:gd name="T39" fmla="*/ -3138 h 1752"/>
                          <a:gd name="T40" fmla="+- 0 7503 4634"/>
                          <a:gd name="T41" fmla="*/ T40 w 2983"/>
                          <a:gd name="T42" fmla="+- 0 -3200 -3854"/>
                          <a:gd name="T43" fmla="*/ -3200 h 1752"/>
                          <a:gd name="T44" fmla="+- 0 7524 4634"/>
                          <a:gd name="T45" fmla="*/ T44 w 2983"/>
                          <a:gd name="T46" fmla="+- 0 -3263 -3854"/>
                          <a:gd name="T47" fmla="*/ -3263 h 1752"/>
                          <a:gd name="T48" fmla="+- 0 7543 4634"/>
                          <a:gd name="T49" fmla="*/ T48 w 2983"/>
                          <a:gd name="T50" fmla="+- 0 -3327 -3854"/>
                          <a:gd name="T51" fmla="*/ -3327 h 1752"/>
                          <a:gd name="T52" fmla="+- 0 7559 4634"/>
                          <a:gd name="T53" fmla="*/ T52 w 2983"/>
                          <a:gd name="T54" fmla="+- 0 -3392 -3854"/>
                          <a:gd name="T55" fmla="*/ -3392 h 1752"/>
                          <a:gd name="T56" fmla="+- 0 7574 4634"/>
                          <a:gd name="T57" fmla="*/ T56 w 2983"/>
                          <a:gd name="T58" fmla="+- 0 -3457 -3854"/>
                          <a:gd name="T59" fmla="*/ -3457 h 1752"/>
                          <a:gd name="T60" fmla="+- 0 7586 4634"/>
                          <a:gd name="T61" fmla="*/ T60 w 2983"/>
                          <a:gd name="T62" fmla="+- 0 -3522 -3854"/>
                          <a:gd name="T63" fmla="*/ -3522 h 1752"/>
                          <a:gd name="T64" fmla="+- 0 7596 4634"/>
                          <a:gd name="T65" fmla="*/ T64 w 2983"/>
                          <a:gd name="T66" fmla="+- 0 -3588 -3854"/>
                          <a:gd name="T67" fmla="*/ -3588 h 1752"/>
                          <a:gd name="T68" fmla="+- 0 7605 4634"/>
                          <a:gd name="T69" fmla="*/ T68 w 2983"/>
                          <a:gd name="T70" fmla="+- 0 -3654 -3854"/>
                          <a:gd name="T71" fmla="*/ -3654 h 1752"/>
                          <a:gd name="T72" fmla="+- 0 7611 4634"/>
                          <a:gd name="T73" fmla="*/ T72 w 2983"/>
                          <a:gd name="T74" fmla="+- 0 -3721 -3854"/>
                          <a:gd name="T75" fmla="*/ -3721 h 1752"/>
                          <a:gd name="T76" fmla="+- 0 7615 4634"/>
                          <a:gd name="T77" fmla="*/ T76 w 2983"/>
                          <a:gd name="T78" fmla="+- 0 -3788 -3854"/>
                          <a:gd name="T79" fmla="*/ -3788 h 1752"/>
                          <a:gd name="T80" fmla="+- 0 7617 4634"/>
                          <a:gd name="T81" fmla="*/ T80 w 2983"/>
                          <a:gd name="T82" fmla="+- 0 -3854 -3854"/>
                          <a:gd name="T83" fmla="*/ -3854 h 1752"/>
                          <a:gd name="T84" fmla="+- 0 4634 4634"/>
                          <a:gd name="T85" fmla="*/ T84 w 2983"/>
                          <a:gd name="T86" fmla="+- 0 -3854 -3854"/>
                          <a:gd name="T87" fmla="*/ -3854 h 1752"/>
                          <a:gd name="T88" fmla="+- 0 4636 4634"/>
                          <a:gd name="T89" fmla="*/ T88 w 2983"/>
                          <a:gd name="T90" fmla="+- 0 -3788 -3854"/>
                          <a:gd name="T91" fmla="*/ -3788 h 1752"/>
                          <a:gd name="T92" fmla="+- 0 4640 4634"/>
                          <a:gd name="T93" fmla="*/ T92 w 2983"/>
                          <a:gd name="T94" fmla="+- 0 -3721 -3854"/>
                          <a:gd name="T95" fmla="*/ -3721 h 1752"/>
                          <a:gd name="T96" fmla="+- 0 4646 4634"/>
                          <a:gd name="T97" fmla="*/ T96 w 2983"/>
                          <a:gd name="T98" fmla="+- 0 -3655 -3854"/>
                          <a:gd name="T99" fmla="*/ -3655 h 1752"/>
                          <a:gd name="T100" fmla="+- 0 4655 4634"/>
                          <a:gd name="T101" fmla="*/ T100 w 2983"/>
                          <a:gd name="T102" fmla="+- 0 -3588 -3854"/>
                          <a:gd name="T103" fmla="*/ -3588 h 1752"/>
                          <a:gd name="T104" fmla="+- 0 4665 4634"/>
                          <a:gd name="T105" fmla="*/ T104 w 2983"/>
                          <a:gd name="T106" fmla="+- 0 -3523 -3854"/>
                          <a:gd name="T107" fmla="*/ -3523 h 1752"/>
                          <a:gd name="T108" fmla="+- 0 4677 4634"/>
                          <a:gd name="T109" fmla="*/ T108 w 2983"/>
                          <a:gd name="T110" fmla="+- 0 -3457 -3854"/>
                          <a:gd name="T111" fmla="*/ -3457 h 1752"/>
                          <a:gd name="T112" fmla="+- 0 4692 4634"/>
                          <a:gd name="T113" fmla="*/ T112 w 2983"/>
                          <a:gd name="T114" fmla="+- 0 -3392 -3854"/>
                          <a:gd name="T115" fmla="*/ -3392 h 1752"/>
                          <a:gd name="T116" fmla="+- 0 4708 4634"/>
                          <a:gd name="T117" fmla="*/ T116 w 2983"/>
                          <a:gd name="T118" fmla="+- 0 -3328 -3854"/>
                          <a:gd name="T119" fmla="*/ -3328 h 1752"/>
                          <a:gd name="T120" fmla="+- 0 4727 4634"/>
                          <a:gd name="T121" fmla="*/ T120 w 2983"/>
                          <a:gd name="T122" fmla="+- 0 -3264 -3854"/>
                          <a:gd name="T123" fmla="*/ -3264 h 1752"/>
                          <a:gd name="T124" fmla="+- 0 4748 4634"/>
                          <a:gd name="T125" fmla="*/ T124 w 2983"/>
                          <a:gd name="T126" fmla="+- 0 -3201 -3854"/>
                          <a:gd name="T127" fmla="*/ -3201 h 1752"/>
                          <a:gd name="T128" fmla="+- 0 4770 4634"/>
                          <a:gd name="T129" fmla="*/ T128 w 2983"/>
                          <a:gd name="T130" fmla="+- 0 -3139 -3854"/>
                          <a:gd name="T131" fmla="*/ -3139 h 1752"/>
                          <a:gd name="T132" fmla="+- 0 4795 4634"/>
                          <a:gd name="T133" fmla="*/ T132 w 2983"/>
                          <a:gd name="T134" fmla="+- 0 -3077 -3854"/>
                          <a:gd name="T135" fmla="*/ -3077 h 1752"/>
                          <a:gd name="T136" fmla="+- 0 4822 4634"/>
                          <a:gd name="T137" fmla="*/ T136 w 2983"/>
                          <a:gd name="T138" fmla="+- 0 -3017 -3854"/>
                          <a:gd name="T139" fmla="*/ -3017 h 1752"/>
                          <a:gd name="T140" fmla="+- 0 4851 4634"/>
                          <a:gd name="T141" fmla="*/ T140 w 2983"/>
                          <a:gd name="T142" fmla="+- 0 -2957 -3854"/>
                          <a:gd name="T143" fmla="*/ -2957 h 1752"/>
                          <a:gd name="T144" fmla="+- 0 4882 4634"/>
                          <a:gd name="T145" fmla="*/ T144 w 2983"/>
                          <a:gd name="T146" fmla="+- 0 -2899 -3854"/>
                          <a:gd name="T147" fmla="*/ -2899 h 1752"/>
                          <a:gd name="T148" fmla="+- 0 4915 4634"/>
                          <a:gd name="T149" fmla="*/ T148 w 2983"/>
                          <a:gd name="T150" fmla="+- 0 -2842 -3854"/>
                          <a:gd name="T151" fmla="*/ -2842 h 1752"/>
                          <a:gd name="T152" fmla="+- 0 4950 4634"/>
                          <a:gd name="T153" fmla="*/ T152 w 2983"/>
                          <a:gd name="T154" fmla="+- 0 -2786 -3854"/>
                          <a:gd name="T155" fmla="*/ -2786 h 1752"/>
                          <a:gd name="T156" fmla="+- 0 4988 4634"/>
                          <a:gd name="T157" fmla="*/ T156 w 2983"/>
                          <a:gd name="T158" fmla="+- 0 -2731 -3854"/>
                          <a:gd name="T159" fmla="*/ -2731 h 1752"/>
                          <a:gd name="T160" fmla="+- 0 5027 4634"/>
                          <a:gd name="T161" fmla="*/ T160 w 2983"/>
                          <a:gd name="T162" fmla="+- 0 -2678 -3854"/>
                          <a:gd name="T163" fmla="*/ -2678 h 1752"/>
                          <a:gd name="T164" fmla="+- 0 5069 4634"/>
                          <a:gd name="T165" fmla="*/ T164 w 2983"/>
                          <a:gd name="T166" fmla="+- 0 -2627 -3854"/>
                          <a:gd name="T167" fmla="*/ -2627 h 1752"/>
                          <a:gd name="T168" fmla="+- 0 5159 4634"/>
                          <a:gd name="T169" fmla="*/ T168 w 2983"/>
                          <a:gd name="T170" fmla="+- 0 -2527 -3854"/>
                          <a:gd name="T171" fmla="*/ -2527 h 1752"/>
                          <a:gd name="T172" fmla="+- 0 5254 4634"/>
                          <a:gd name="T173" fmla="*/ T172 w 2983"/>
                          <a:gd name="T174" fmla="+- 0 -2438 -3854"/>
                          <a:gd name="T175" fmla="*/ -2438 h 1752"/>
                          <a:gd name="T176" fmla="+- 0 5353 4634"/>
                          <a:gd name="T177" fmla="*/ T176 w 2983"/>
                          <a:gd name="T178" fmla="+- 0 -2360 -3854"/>
                          <a:gd name="T179" fmla="*/ -2360 h 1752"/>
                          <a:gd name="T180" fmla="+- 0 5457 4634"/>
                          <a:gd name="T181" fmla="*/ T180 w 2983"/>
                          <a:gd name="T182" fmla="+- 0 -2291 -3854"/>
                          <a:gd name="T183" fmla="*/ -2291 h 1752"/>
                          <a:gd name="T184" fmla="+- 0 5563 4634"/>
                          <a:gd name="T185" fmla="*/ T184 w 2983"/>
                          <a:gd name="T186" fmla="+- 0 -2234 -3854"/>
                          <a:gd name="T187" fmla="*/ -2234 h 1752"/>
                          <a:gd name="T188" fmla="+- 0 5672 4634"/>
                          <a:gd name="T189" fmla="*/ T188 w 2983"/>
                          <a:gd name="T190" fmla="+- 0 -2187 -3854"/>
                          <a:gd name="T191" fmla="*/ -2187 h 1752"/>
                          <a:gd name="T192" fmla="+- 0 5784 4634"/>
                          <a:gd name="T193" fmla="*/ T192 w 2983"/>
                          <a:gd name="T194" fmla="+- 0 -2150 -3854"/>
                          <a:gd name="T195" fmla="*/ -2150 h 1752"/>
                          <a:gd name="T196" fmla="+- 0 5897 4634"/>
                          <a:gd name="T197" fmla="*/ T196 w 2983"/>
                          <a:gd name="T198" fmla="+- 0 -2124 -3854"/>
                          <a:gd name="T199" fmla="*/ -2124 h 1752"/>
                          <a:gd name="T200" fmla="+- 0 6011 4634"/>
                          <a:gd name="T201" fmla="*/ T200 w 2983"/>
                          <a:gd name="T202" fmla="+- 0 -2108 -3854"/>
                          <a:gd name="T203" fmla="*/ -2108 h 1752"/>
                          <a:gd name="T204" fmla="+- 0 6126 4634"/>
                          <a:gd name="T205" fmla="*/ T204 w 2983"/>
                          <a:gd name="T206" fmla="+- 0 -2103 -3854"/>
                          <a:gd name="T207" fmla="*/ -2103 h 1752"/>
                          <a:gd name="T208" fmla="+- 0 6240 4634"/>
                          <a:gd name="T209" fmla="*/ T208 w 2983"/>
                          <a:gd name="T210" fmla="+- 0 -2108 -3854"/>
                          <a:gd name="T211" fmla="*/ -2108 h 1752"/>
                          <a:gd name="T212" fmla="+- 0 6354 4634"/>
                          <a:gd name="T213" fmla="*/ T212 w 2983"/>
                          <a:gd name="T214" fmla="+- 0 -2123 -3854"/>
                          <a:gd name="T215" fmla="*/ -2123 h 1752"/>
                          <a:gd name="T216" fmla="+- 0 6467 4634"/>
                          <a:gd name="T217" fmla="*/ T216 w 2983"/>
                          <a:gd name="T218" fmla="+- 0 -2150 -3854"/>
                          <a:gd name="T219" fmla="*/ -2150 h 1752"/>
                          <a:gd name="T220" fmla="+- 0 6578 4634"/>
                          <a:gd name="T221" fmla="*/ T220 w 2983"/>
                          <a:gd name="T222" fmla="+- 0 -2186 -3854"/>
                          <a:gd name="T223" fmla="*/ -2186 h 1752"/>
                          <a:gd name="T224" fmla="+- 0 6688 4634"/>
                          <a:gd name="T225" fmla="*/ T224 w 2983"/>
                          <a:gd name="T226" fmla="+- 0 -2233 -3854"/>
                          <a:gd name="T227" fmla="*/ -2233 h 1752"/>
                          <a:gd name="T228" fmla="+- 0 6794 4634"/>
                          <a:gd name="T229" fmla="*/ T228 w 2983"/>
                          <a:gd name="T230" fmla="+- 0 -2290 -3854"/>
                          <a:gd name="T231" fmla="*/ -2290 h 1752"/>
                          <a:gd name="T232" fmla="+- 0 6897 4634"/>
                          <a:gd name="T233" fmla="*/ T232 w 2983"/>
                          <a:gd name="T234" fmla="+- 0 -2358 -3854"/>
                          <a:gd name="T235" fmla="*/ -2358 h 1752"/>
                          <a:gd name="T236" fmla="+- 0 6996 4634"/>
                          <a:gd name="T237" fmla="*/ T236 w 2983"/>
                          <a:gd name="T238" fmla="+- 0 -2436 -3854"/>
                          <a:gd name="T239" fmla="*/ -2436 h 1752"/>
                          <a:gd name="T240" fmla="+- 0 7091 4634"/>
                          <a:gd name="T241" fmla="*/ T240 w 2983"/>
                          <a:gd name="T242" fmla="+- 0 -2525 -3854"/>
                          <a:gd name="T243" fmla="*/ -2525 h 1752"/>
                          <a:gd name="T244" fmla="+- 0 7181 4634"/>
                          <a:gd name="T245" fmla="*/ T244 w 2983"/>
                          <a:gd name="T246" fmla="+- 0 -2624 -3854"/>
                          <a:gd name="T247" fmla="*/ -2624 h 1752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  <a:cxn ang="0">
                            <a:pos x="T57" y="T59"/>
                          </a:cxn>
                          <a:cxn ang="0">
                            <a:pos x="T61" y="T63"/>
                          </a:cxn>
                          <a:cxn ang="0">
                            <a:pos x="T65" y="T67"/>
                          </a:cxn>
                          <a:cxn ang="0">
                            <a:pos x="T69" y="T71"/>
                          </a:cxn>
                          <a:cxn ang="0">
                            <a:pos x="T73" y="T75"/>
                          </a:cxn>
                          <a:cxn ang="0">
                            <a:pos x="T77" y="T79"/>
                          </a:cxn>
                          <a:cxn ang="0">
                            <a:pos x="T81" y="T83"/>
                          </a:cxn>
                          <a:cxn ang="0">
                            <a:pos x="T85" y="T87"/>
                          </a:cxn>
                          <a:cxn ang="0">
                            <a:pos x="T89" y="T91"/>
                          </a:cxn>
                          <a:cxn ang="0">
                            <a:pos x="T93" y="T95"/>
                          </a:cxn>
                          <a:cxn ang="0">
                            <a:pos x="T97" y="T99"/>
                          </a:cxn>
                          <a:cxn ang="0">
                            <a:pos x="T101" y="T103"/>
                          </a:cxn>
                          <a:cxn ang="0">
                            <a:pos x="T105" y="T107"/>
                          </a:cxn>
                          <a:cxn ang="0">
                            <a:pos x="T109" y="T111"/>
                          </a:cxn>
                          <a:cxn ang="0">
                            <a:pos x="T113" y="T115"/>
                          </a:cxn>
                          <a:cxn ang="0">
                            <a:pos x="T117" y="T119"/>
                          </a:cxn>
                          <a:cxn ang="0">
                            <a:pos x="T121" y="T123"/>
                          </a:cxn>
                          <a:cxn ang="0">
                            <a:pos x="T125" y="T127"/>
                          </a:cxn>
                          <a:cxn ang="0">
                            <a:pos x="T129" y="T131"/>
                          </a:cxn>
                          <a:cxn ang="0">
                            <a:pos x="T133" y="T135"/>
                          </a:cxn>
                          <a:cxn ang="0">
                            <a:pos x="T137" y="T139"/>
                          </a:cxn>
                          <a:cxn ang="0">
                            <a:pos x="T141" y="T143"/>
                          </a:cxn>
                          <a:cxn ang="0">
                            <a:pos x="T145" y="T147"/>
                          </a:cxn>
                          <a:cxn ang="0">
                            <a:pos x="T149" y="T151"/>
                          </a:cxn>
                          <a:cxn ang="0">
                            <a:pos x="T153" y="T155"/>
                          </a:cxn>
                          <a:cxn ang="0">
                            <a:pos x="T157" y="T159"/>
                          </a:cxn>
                          <a:cxn ang="0">
                            <a:pos x="T161" y="T163"/>
                          </a:cxn>
                          <a:cxn ang="0">
                            <a:pos x="T165" y="T167"/>
                          </a:cxn>
                          <a:cxn ang="0">
                            <a:pos x="T169" y="T171"/>
                          </a:cxn>
                          <a:cxn ang="0">
                            <a:pos x="T173" y="T175"/>
                          </a:cxn>
                          <a:cxn ang="0">
                            <a:pos x="T177" y="T179"/>
                          </a:cxn>
                          <a:cxn ang="0">
                            <a:pos x="T181" y="T183"/>
                          </a:cxn>
                          <a:cxn ang="0">
                            <a:pos x="T185" y="T187"/>
                          </a:cxn>
                          <a:cxn ang="0">
                            <a:pos x="T189" y="T191"/>
                          </a:cxn>
                          <a:cxn ang="0">
                            <a:pos x="T193" y="T195"/>
                          </a:cxn>
                          <a:cxn ang="0">
                            <a:pos x="T197" y="T199"/>
                          </a:cxn>
                          <a:cxn ang="0">
                            <a:pos x="T201" y="T203"/>
                          </a:cxn>
                          <a:cxn ang="0">
                            <a:pos x="T205" y="T207"/>
                          </a:cxn>
                          <a:cxn ang="0">
                            <a:pos x="T209" y="T211"/>
                          </a:cxn>
                          <a:cxn ang="0">
                            <a:pos x="T213" y="T215"/>
                          </a:cxn>
                          <a:cxn ang="0">
                            <a:pos x="T217" y="T219"/>
                          </a:cxn>
                          <a:cxn ang="0">
                            <a:pos x="T221" y="T223"/>
                          </a:cxn>
                          <a:cxn ang="0">
                            <a:pos x="T225" y="T227"/>
                          </a:cxn>
                          <a:cxn ang="0">
                            <a:pos x="T229" y="T231"/>
                          </a:cxn>
                          <a:cxn ang="0">
                            <a:pos x="T233" y="T235"/>
                          </a:cxn>
                          <a:cxn ang="0">
                            <a:pos x="T237" y="T239"/>
                          </a:cxn>
                          <a:cxn ang="0">
                            <a:pos x="T241" y="T243"/>
                          </a:cxn>
                          <a:cxn ang="0">
                            <a:pos x="T245" y="T247"/>
                          </a:cxn>
                        </a:cxnLst>
                        <a:rect l="0" t="0" r="r" b="b"/>
                        <a:pathLst>
                          <a:path w="2983" h="1752">
                            <a:moveTo>
                              <a:pt x="2547" y="1230"/>
                            </a:moveTo>
                            <a:lnTo>
                              <a:pt x="2589" y="1178"/>
                            </a:lnTo>
                            <a:lnTo>
                              <a:pt x="2628" y="1124"/>
                            </a:lnTo>
                            <a:lnTo>
                              <a:pt x="2666" y="1070"/>
                            </a:lnTo>
                            <a:lnTo>
                              <a:pt x="2701" y="1014"/>
                            </a:lnTo>
                            <a:lnTo>
                              <a:pt x="2734" y="956"/>
                            </a:lnTo>
                            <a:lnTo>
                              <a:pt x="2766" y="898"/>
                            </a:lnTo>
                            <a:lnTo>
                              <a:pt x="2795" y="838"/>
                            </a:lnTo>
                            <a:lnTo>
                              <a:pt x="2822" y="778"/>
                            </a:lnTo>
                            <a:lnTo>
                              <a:pt x="2847" y="716"/>
                            </a:lnTo>
                            <a:lnTo>
                              <a:pt x="2869" y="654"/>
                            </a:lnTo>
                            <a:lnTo>
                              <a:pt x="2890" y="591"/>
                            </a:lnTo>
                            <a:lnTo>
                              <a:pt x="2909" y="527"/>
                            </a:lnTo>
                            <a:lnTo>
                              <a:pt x="2925" y="462"/>
                            </a:lnTo>
                            <a:lnTo>
                              <a:pt x="2940" y="397"/>
                            </a:lnTo>
                            <a:lnTo>
                              <a:pt x="2952" y="332"/>
                            </a:lnTo>
                            <a:lnTo>
                              <a:pt x="2962" y="266"/>
                            </a:lnTo>
                            <a:lnTo>
                              <a:pt x="2971" y="200"/>
                            </a:lnTo>
                            <a:lnTo>
                              <a:pt x="2977" y="133"/>
                            </a:lnTo>
                            <a:lnTo>
                              <a:pt x="2981" y="66"/>
                            </a:lnTo>
                            <a:lnTo>
                              <a:pt x="2983" y="0"/>
                            </a:lnTo>
                            <a:lnTo>
                              <a:pt x="0" y="0"/>
                            </a:lnTo>
                            <a:lnTo>
                              <a:pt x="2" y="66"/>
                            </a:lnTo>
                            <a:lnTo>
                              <a:pt x="6" y="133"/>
                            </a:lnTo>
                            <a:lnTo>
                              <a:pt x="12" y="199"/>
                            </a:lnTo>
                            <a:lnTo>
                              <a:pt x="21" y="266"/>
                            </a:lnTo>
                            <a:lnTo>
                              <a:pt x="31" y="331"/>
                            </a:lnTo>
                            <a:lnTo>
                              <a:pt x="43" y="397"/>
                            </a:lnTo>
                            <a:lnTo>
                              <a:pt x="58" y="462"/>
                            </a:lnTo>
                            <a:lnTo>
                              <a:pt x="74" y="526"/>
                            </a:lnTo>
                            <a:lnTo>
                              <a:pt x="93" y="590"/>
                            </a:lnTo>
                            <a:lnTo>
                              <a:pt x="114" y="653"/>
                            </a:lnTo>
                            <a:lnTo>
                              <a:pt x="136" y="715"/>
                            </a:lnTo>
                            <a:lnTo>
                              <a:pt x="161" y="777"/>
                            </a:lnTo>
                            <a:lnTo>
                              <a:pt x="188" y="837"/>
                            </a:lnTo>
                            <a:lnTo>
                              <a:pt x="217" y="897"/>
                            </a:lnTo>
                            <a:lnTo>
                              <a:pt x="248" y="955"/>
                            </a:lnTo>
                            <a:lnTo>
                              <a:pt x="281" y="1012"/>
                            </a:lnTo>
                            <a:lnTo>
                              <a:pt x="316" y="1068"/>
                            </a:lnTo>
                            <a:lnTo>
                              <a:pt x="354" y="1123"/>
                            </a:lnTo>
                            <a:lnTo>
                              <a:pt x="393" y="1176"/>
                            </a:lnTo>
                            <a:lnTo>
                              <a:pt x="435" y="1227"/>
                            </a:lnTo>
                            <a:lnTo>
                              <a:pt x="525" y="1327"/>
                            </a:lnTo>
                            <a:lnTo>
                              <a:pt x="620" y="1416"/>
                            </a:lnTo>
                            <a:lnTo>
                              <a:pt x="719" y="1494"/>
                            </a:lnTo>
                            <a:lnTo>
                              <a:pt x="823" y="1563"/>
                            </a:lnTo>
                            <a:lnTo>
                              <a:pt x="929" y="1620"/>
                            </a:lnTo>
                            <a:lnTo>
                              <a:pt x="1038" y="1667"/>
                            </a:lnTo>
                            <a:lnTo>
                              <a:pt x="1150" y="1704"/>
                            </a:lnTo>
                            <a:lnTo>
                              <a:pt x="1263" y="1730"/>
                            </a:lnTo>
                            <a:lnTo>
                              <a:pt x="1377" y="1746"/>
                            </a:lnTo>
                            <a:lnTo>
                              <a:pt x="1492" y="1751"/>
                            </a:lnTo>
                            <a:lnTo>
                              <a:pt x="1606" y="1746"/>
                            </a:lnTo>
                            <a:lnTo>
                              <a:pt x="1720" y="1731"/>
                            </a:lnTo>
                            <a:lnTo>
                              <a:pt x="1833" y="1704"/>
                            </a:lnTo>
                            <a:lnTo>
                              <a:pt x="1944" y="1668"/>
                            </a:lnTo>
                            <a:lnTo>
                              <a:pt x="2054" y="1621"/>
                            </a:lnTo>
                            <a:lnTo>
                              <a:pt x="2160" y="1564"/>
                            </a:lnTo>
                            <a:lnTo>
                              <a:pt x="2263" y="1496"/>
                            </a:lnTo>
                            <a:lnTo>
                              <a:pt x="2362" y="1418"/>
                            </a:lnTo>
                            <a:lnTo>
                              <a:pt x="2457" y="1329"/>
                            </a:lnTo>
                            <a:lnTo>
                              <a:pt x="2547" y="1230"/>
                            </a:lnTo>
                            <a:close/>
                          </a:path>
                        </a:pathLst>
                      </a:custGeom>
                      <a:noFill/>
                      <a:ln w="3426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7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56" y="-3790"/>
                      <a:ext cx="1796" cy="378"/>
                      <a:chOff x="5256" y="-3790"/>
                      <a:chExt cx="1796" cy="378"/>
                    </a:xfrm>
                  </p:grpSpPr>
                  <p:sp>
                    <p:nvSpPr>
                      <p:cNvPr id="1026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6" y="-3790"/>
                        <a:ext cx="1796" cy="378"/>
                      </a:xfrm>
                      <a:custGeom>
                        <a:avLst/>
                        <a:gdLst>
                          <a:gd name="T0" fmla="+- 0 7040 5256"/>
                          <a:gd name="T1" fmla="*/ T0 w 1796"/>
                          <a:gd name="T2" fmla="+- 0 -3790 -3790"/>
                          <a:gd name="T3" fmla="*/ -3790 h 378"/>
                          <a:gd name="T4" fmla="+- 0 5268 5256"/>
                          <a:gd name="T5" fmla="*/ T4 w 1796"/>
                          <a:gd name="T6" fmla="+- 0 -3790 -3790"/>
                          <a:gd name="T7" fmla="*/ -3790 h 378"/>
                          <a:gd name="T8" fmla="+- 0 5256 5256"/>
                          <a:gd name="T9" fmla="*/ T8 w 1796"/>
                          <a:gd name="T10" fmla="+- 0 -3778 -3790"/>
                          <a:gd name="T11" fmla="*/ -3778 h 378"/>
                          <a:gd name="T12" fmla="+- 0 5256 5256"/>
                          <a:gd name="T13" fmla="*/ T12 w 1796"/>
                          <a:gd name="T14" fmla="+- 0 -3425 -3790"/>
                          <a:gd name="T15" fmla="*/ -3425 h 378"/>
                          <a:gd name="T16" fmla="+- 0 5268 5256"/>
                          <a:gd name="T17" fmla="*/ T16 w 1796"/>
                          <a:gd name="T18" fmla="+- 0 -3413 -3790"/>
                          <a:gd name="T19" fmla="*/ -3413 h 378"/>
                          <a:gd name="T20" fmla="+- 0 7040 5256"/>
                          <a:gd name="T21" fmla="*/ T20 w 1796"/>
                          <a:gd name="T22" fmla="+- 0 -3413 -3790"/>
                          <a:gd name="T23" fmla="*/ -3413 h 378"/>
                          <a:gd name="T24" fmla="+- 0 7052 5256"/>
                          <a:gd name="T25" fmla="*/ T24 w 1796"/>
                          <a:gd name="T26" fmla="+- 0 -3425 -3790"/>
                          <a:gd name="T27" fmla="*/ -3425 h 378"/>
                          <a:gd name="T28" fmla="+- 0 7052 5256"/>
                          <a:gd name="T29" fmla="*/ T28 w 1796"/>
                          <a:gd name="T30" fmla="+- 0 -3778 -3790"/>
                          <a:gd name="T31" fmla="*/ -3778 h 378"/>
                          <a:gd name="T32" fmla="+- 0 7040 5256"/>
                          <a:gd name="T33" fmla="*/ T32 w 1796"/>
                          <a:gd name="T34" fmla="+- 0 -3790 -3790"/>
                          <a:gd name="T35" fmla="*/ -3790 h 378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796" h="378">
                            <a:moveTo>
                              <a:pt x="1784" y="0"/>
                            </a:moveTo>
                            <a:lnTo>
                              <a:pt x="12" y="0"/>
                            </a:lnTo>
                            <a:lnTo>
                              <a:pt x="0" y="12"/>
                            </a:lnTo>
                            <a:lnTo>
                              <a:pt x="0" y="365"/>
                            </a:lnTo>
                            <a:lnTo>
                              <a:pt x="12" y="377"/>
                            </a:lnTo>
                            <a:lnTo>
                              <a:pt x="1784" y="377"/>
                            </a:lnTo>
                            <a:lnTo>
                              <a:pt x="1796" y="365"/>
                            </a:lnTo>
                            <a:lnTo>
                              <a:pt x="1796" y="12"/>
                            </a:lnTo>
                            <a:lnTo>
                              <a:pt x="1784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srgbClr val="FFFF00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8" name="Group 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57" y="-3792"/>
                      <a:ext cx="1797" cy="378"/>
                      <a:chOff x="5257" y="-3792"/>
                      <a:chExt cx="1797" cy="378"/>
                    </a:xfrm>
                  </p:grpSpPr>
                  <p:sp>
                    <p:nvSpPr>
                      <p:cNvPr id="1025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7" y="-3792"/>
                        <a:ext cx="1797" cy="378"/>
                      </a:xfrm>
                      <a:custGeom>
                        <a:avLst/>
                        <a:gdLst>
                          <a:gd name="T0" fmla="+- 0 5284 5257"/>
                          <a:gd name="T1" fmla="*/ T0 w 1797"/>
                          <a:gd name="T2" fmla="+- 0 -3792 -3792"/>
                          <a:gd name="T3" fmla="*/ -3792 h 378"/>
                          <a:gd name="T4" fmla="+- 0 7025 5257"/>
                          <a:gd name="T5" fmla="*/ T4 w 1797"/>
                          <a:gd name="T6" fmla="+- 0 -3792 -3792"/>
                          <a:gd name="T7" fmla="*/ -3792 h 378"/>
                          <a:gd name="T8" fmla="+- 0 7044 5257"/>
                          <a:gd name="T9" fmla="*/ T8 w 1797"/>
                          <a:gd name="T10" fmla="+- 0 -3783 -3792"/>
                          <a:gd name="T11" fmla="*/ -3783 h 378"/>
                          <a:gd name="T12" fmla="+- 0 7054 5257"/>
                          <a:gd name="T13" fmla="*/ T12 w 1797"/>
                          <a:gd name="T14" fmla="+- 0 -3764 -3792"/>
                          <a:gd name="T15" fmla="*/ -3764 h 378"/>
                          <a:gd name="T16" fmla="+- 0 7054 5257"/>
                          <a:gd name="T17" fmla="*/ T16 w 1797"/>
                          <a:gd name="T18" fmla="+- 0 -3440 -3792"/>
                          <a:gd name="T19" fmla="*/ -3440 h 378"/>
                          <a:gd name="T20" fmla="+- 0 7045 5257"/>
                          <a:gd name="T21" fmla="*/ T20 w 1797"/>
                          <a:gd name="T22" fmla="+- 0 -3421 -3792"/>
                          <a:gd name="T23" fmla="*/ -3421 h 378"/>
                          <a:gd name="T24" fmla="+- 0 7026 5257"/>
                          <a:gd name="T25" fmla="*/ T24 w 1797"/>
                          <a:gd name="T26" fmla="+- 0 -3415 -3792"/>
                          <a:gd name="T27" fmla="*/ -3415 h 378"/>
                          <a:gd name="T28" fmla="+- 0 5283 5257"/>
                          <a:gd name="T29" fmla="*/ T28 w 1797"/>
                          <a:gd name="T30" fmla="+- 0 -3415 -3792"/>
                          <a:gd name="T31" fmla="*/ -3415 h 378"/>
                          <a:gd name="T32" fmla="+- 0 5264 5257"/>
                          <a:gd name="T33" fmla="*/ T32 w 1797"/>
                          <a:gd name="T34" fmla="+- 0 -3420 -3792"/>
                          <a:gd name="T35" fmla="*/ -3420 h 378"/>
                          <a:gd name="T36" fmla="+- 0 5257 5257"/>
                          <a:gd name="T37" fmla="*/ T36 w 1797"/>
                          <a:gd name="T38" fmla="+- 0 -3438 -3792"/>
                          <a:gd name="T39" fmla="*/ -3438 h 378"/>
                          <a:gd name="T40" fmla="+- 0 5257 5257"/>
                          <a:gd name="T41" fmla="*/ T40 w 1797"/>
                          <a:gd name="T42" fmla="+- 0 -3763 -3792"/>
                          <a:gd name="T43" fmla="*/ -3763 h 378"/>
                          <a:gd name="T44" fmla="+- 0 5263 5257"/>
                          <a:gd name="T45" fmla="*/ T44 w 1797"/>
                          <a:gd name="T46" fmla="+- 0 -3782 -3792"/>
                          <a:gd name="T47" fmla="*/ -3782 h 378"/>
                          <a:gd name="T48" fmla="+- 0 5282 5257"/>
                          <a:gd name="T49" fmla="*/ T48 w 1797"/>
                          <a:gd name="T50" fmla="+- 0 -3792 -3792"/>
                          <a:gd name="T51" fmla="*/ -3792 h 378"/>
                          <a:gd name="T52" fmla="+- 0 5284 5257"/>
                          <a:gd name="T53" fmla="*/ T52 w 1797"/>
                          <a:gd name="T54" fmla="+- 0 -3792 -3792"/>
                          <a:gd name="T55" fmla="*/ -3792 h 378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</a:cxnLst>
                        <a:rect l="0" t="0" r="r" b="b"/>
                        <a:pathLst>
                          <a:path w="1797" h="378">
                            <a:moveTo>
                              <a:pt x="27" y="0"/>
                            </a:moveTo>
                            <a:lnTo>
                              <a:pt x="1768" y="0"/>
                            </a:lnTo>
                            <a:lnTo>
                              <a:pt x="1787" y="9"/>
                            </a:lnTo>
                            <a:lnTo>
                              <a:pt x="1797" y="28"/>
                            </a:lnTo>
                            <a:lnTo>
                              <a:pt x="1797" y="352"/>
                            </a:lnTo>
                            <a:lnTo>
                              <a:pt x="1788" y="371"/>
                            </a:lnTo>
                            <a:lnTo>
                              <a:pt x="1769" y="377"/>
                            </a:lnTo>
                            <a:lnTo>
                              <a:pt x="26" y="377"/>
                            </a:lnTo>
                            <a:lnTo>
                              <a:pt x="7" y="372"/>
                            </a:lnTo>
                            <a:lnTo>
                              <a:pt x="0" y="354"/>
                            </a:lnTo>
                            <a:lnTo>
                              <a:pt x="0" y="29"/>
                            </a:lnTo>
                            <a:lnTo>
                              <a:pt x="6" y="10"/>
                            </a:lnTo>
                            <a:lnTo>
                              <a:pt x="25" y="0"/>
                            </a:lnTo>
                            <a:lnTo>
                              <a:pt x="27" y="0"/>
                            </a:lnTo>
                            <a:close/>
                          </a:path>
                        </a:pathLst>
                      </a:custGeom>
                      <a:noFill/>
                      <a:ln w="6851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9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3" y="-501"/>
                      <a:ext cx="1794" cy="270"/>
                      <a:chOff x="5243" y="-501"/>
                      <a:chExt cx="1794" cy="270"/>
                    </a:xfrm>
                  </p:grpSpPr>
                  <p:sp>
                    <p:nvSpPr>
                      <p:cNvPr id="1024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43" y="-501"/>
                        <a:ext cx="1794" cy="270"/>
                      </a:xfrm>
                      <a:custGeom>
                        <a:avLst/>
                        <a:gdLst>
                          <a:gd name="T0" fmla="+- 0 7069 5287"/>
                          <a:gd name="T1" fmla="*/ T0 w 1794"/>
                          <a:gd name="T2" fmla="+- 0 -580 -580"/>
                          <a:gd name="T3" fmla="*/ -580 h 270"/>
                          <a:gd name="T4" fmla="+- 0 5299 5287"/>
                          <a:gd name="T5" fmla="*/ T4 w 1794"/>
                          <a:gd name="T6" fmla="+- 0 -580 -580"/>
                          <a:gd name="T7" fmla="*/ -580 h 270"/>
                          <a:gd name="T8" fmla="+- 0 5287 5287"/>
                          <a:gd name="T9" fmla="*/ T8 w 1794"/>
                          <a:gd name="T10" fmla="+- 0 -568 -580"/>
                          <a:gd name="T11" fmla="*/ -568 h 270"/>
                          <a:gd name="T12" fmla="+- 0 5287 5287"/>
                          <a:gd name="T13" fmla="*/ T12 w 1794"/>
                          <a:gd name="T14" fmla="+- 0 -323 -580"/>
                          <a:gd name="T15" fmla="*/ -323 h 270"/>
                          <a:gd name="T16" fmla="+- 0 5299 5287"/>
                          <a:gd name="T17" fmla="*/ T16 w 1794"/>
                          <a:gd name="T18" fmla="+- 0 -310 -580"/>
                          <a:gd name="T19" fmla="*/ -310 h 270"/>
                          <a:gd name="T20" fmla="+- 0 7069 5287"/>
                          <a:gd name="T21" fmla="*/ T20 w 1794"/>
                          <a:gd name="T22" fmla="+- 0 -310 -580"/>
                          <a:gd name="T23" fmla="*/ -310 h 270"/>
                          <a:gd name="T24" fmla="+- 0 7081 5287"/>
                          <a:gd name="T25" fmla="*/ T24 w 1794"/>
                          <a:gd name="T26" fmla="+- 0 -323 -580"/>
                          <a:gd name="T27" fmla="*/ -323 h 270"/>
                          <a:gd name="T28" fmla="+- 0 7081 5287"/>
                          <a:gd name="T29" fmla="*/ T28 w 1794"/>
                          <a:gd name="T30" fmla="+- 0 -568 -580"/>
                          <a:gd name="T31" fmla="*/ -568 h 270"/>
                          <a:gd name="T32" fmla="+- 0 7069 5287"/>
                          <a:gd name="T33" fmla="*/ T32 w 1794"/>
                          <a:gd name="T34" fmla="+- 0 -580 -580"/>
                          <a:gd name="T35" fmla="*/ -580 h 270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794" h="270">
                            <a:moveTo>
                              <a:pt x="1782" y="0"/>
                            </a:moveTo>
                            <a:lnTo>
                              <a:pt x="12" y="0"/>
                            </a:lnTo>
                            <a:lnTo>
                              <a:pt x="0" y="12"/>
                            </a:lnTo>
                            <a:lnTo>
                              <a:pt x="0" y="257"/>
                            </a:lnTo>
                            <a:lnTo>
                              <a:pt x="12" y="270"/>
                            </a:lnTo>
                            <a:lnTo>
                              <a:pt x="1782" y="270"/>
                            </a:lnTo>
                            <a:lnTo>
                              <a:pt x="1794" y="257"/>
                            </a:lnTo>
                            <a:lnTo>
                              <a:pt x="1794" y="12"/>
                            </a:lnTo>
                            <a:lnTo>
                              <a:pt x="1782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1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84" y="-2910"/>
                      <a:ext cx="1770" cy="373"/>
                      <a:chOff x="5284" y="-2910"/>
                      <a:chExt cx="1770" cy="373"/>
                    </a:xfrm>
                  </p:grpSpPr>
                  <p:sp>
                    <p:nvSpPr>
                      <p:cNvPr id="30" name="Freeform 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-2910"/>
                        <a:ext cx="1770" cy="373"/>
                      </a:xfrm>
                      <a:custGeom>
                        <a:avLst/>
                        <a:gdLst>
                          <a:gd name="T0" fmla="+- 0 6852 5494"/>
                          <a:gd name="T1" fmla="*/ T0 w 1370"/>
                          <a:gd name="T2" fmla="+- 0 -2910 -2910"/>
                          <a:gd name="T3" fmla="*/ -2910 h 303"/>
                          <a:gd name="T4" fmla="+- 0 5507 5494"/>
                          <a:gd name="T5" fmla="*/ T4 w 1370"/>
                          <a:gd name="T6" fmla="+- 0 -2910 -2910"/>
                          <a:gd name="T7" fmla="*/ -2910 h 303"/>
                          <a:gd name="T8" fmla="+- 0 5494 5494"/>
                          <a:gd name="T9" fmla="*/ T8 w 1370"/>
                          <a:gd name="T10" fmla="+- 0 -2898 -2910"/>
                          <a:gd name="T11" fmla="*/ -2898 h 303"/>
                          <a:gd name="T12" fmla="+- 0 5494 5494"/>
                          <a:gd name="T13" fmla="*/ T12 w 1370"/>
                          <a:gd name="T14" fmla="+- 0 -2619 -2910"/>
                          <a:gd name="T15" fmla="*/ -2619 h 303"/>
                          <a:gd name="T16" fmla="+- 0 5507 5494"/>
                          <a:gd name="T17" fmla="*/ T16 w 1370"/>
                          <a:gd name="T18" fmla="+- 0 -2606 -2910"/>
                          <a:gd name="T19" fmla="*/ -2606 h 303"/>
                          <a:gd name="T20" fmla="+- 0 6852 5494"/>
                          <a:gd name="T21" fmla="*/ T20 w 1370"/>
                          <a:gd name="T22" fmla="+- 0 -2606 -2910"/>
                          <a:gd name="T23" fmla="*/ -2606 h 303"/>
                          <a:gd name="T24" fmla="+- 0 6864 5494"/>
                          <a:gd name="T25" fmla="*/ T24 w 1370"/>
                          <a:gd name="T26" fmla="+- 0 -2619 -2910"/>
                          <a:gd name="T27" fmla="*/ -2619 h 303"/>
                          <a:gd name="T28" fmla="+- 0 6864 5494"/>
                          <a:gd name="T29" fmla="*/ T28 w 1370"/>
                          <a:gd name="T30" fmla="+- 0 -2898 -2910"/>
                          <a:gd name="T31" fmla="*/ -2898 h 303"/>
                          <a:gd name="T32" fmla="+- 0 6852 5494"/>
                          <a:gd name="T33" fmla="*/ T32 w 1370"/>
                          <a:gd name="T34" fmla="+- 0 -2910 -2910"/>
                          <a:gd name="T35" fmla="*/ -2910 h 303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370" h="303">
                            <a:moveTo>
                              <a:pt x="1358" y="0"/>
                            </a:moveTo>
                            <a:lnTo>
                              <a:pt x="13" y="0"/>
                            </a:lnTo>
                            <a:lnTo>
                              <a:pt x="0" y="12"/>
                            </a:lnTo>
                            <a:lnTo>
                              <a:pt x="0" y="291"/>
                            </a:lnTo>
                            <a:lnTo>
                              <a:pt x="13" y="304"/>
                            </a:lnTo>
                            <a:lnTo>
                              <a:pt x="1358" y="304"/>
                            </a:lnTo>
                            <a:lnTo>
                              <a:pt x="1370" y="291"/>
                            </a:lnTo>
                            <a:lnTo>
                              <a:pt x="1370" y="12"/>
                            </a:lnTo>
                            <a:lnTo>
                              <a:pt x="1358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3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9" y="-2409"/>
                      <a:ext cx="2252" cy="630"/>
                      <a:chOff x="4999" y="-2409"/>
                      <a:chExt cx="2252" cy="630"/>
                    </a:xfrm>
                  </p:grpSpPr>
                  <p:sp>
                    <p:nvSpPr>
                      <p:cNvPr id="28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99" y="-2409"/>
                        <a:ext cx="2252" cy="630"/>
                      </a:xfrm>
                      <a:custGeom>
                        <a:avLst/>
                        <a:gdLst>
                          <a:gd name="T0" fmla="+- 0 6835 5500"/>
                          <a:gd name="T1" fmla="*/ T0 w 1347"/>
                          <a:gd name="T2" fmla="+- 0 -2490 -2490"/>
                          <a:gd name="T3" fmla="*/ -2490 h 725"/>
                          <a:gd name="T4" fmla="+- 0 5512 5500"/>
                          <a:gd name="T5" fmla="*/ T4 w 1347"/>
                          <a:gd name="T6" fmla="+- 0 -2490 -2490"/>
                          <a:gd name="T7" fmla="*/ -2490 h 725"/>
                          <a:gd name="T8" fmla="+- 0 5500 5500"/>
                          <a:gd name="T9" fmla="*/ T8 w 1347"/>
                          <a:gd name="T10" fmla="+- 0 -2478 -2490"/>
                          <a:gd name="T11" fmla="*/ -2478 h 725"/>
                          <a:gd name="T12" fmla="+- 0 5500 5500"/>
                          <a:gd name="T13" fmla="*/ T12 w 1347"/>
                          <a:gd name="T14" fmla="+- 0 -1777 -2490"/>
                          <a:gd name="T15" fmla="*/ -1777 h 725"/>
                          <a:gd name="T16" fmla="+- 0 5512 5500"/>
                          <a:gd name="T17" fmla="*/ T16 w 1347"/>
                          <a:gd name="T18" fmla="+- 0 -1765 -2490"/>
                          <a:gd name="T19" fmla="*/ -1765 h 725"/>
                          <a:gd name="T20" fmla="+- 0 6835 5500"/>
                          <a:gd name="T21" fmla="*/ T20 w 1347"/>
                          <a:gd name="T22" fmla="+- 0 -1765 -2490"/>
                          <a:gd name="T23" fmla="*/ -1765 h 725"/>
                          <a:gd name="T24" fmla="+- 0 6847 5500"/>
                          <a:gd name="T25" fmla="*/ T24 w 1347"/>
                          <a:gd name="T26" fmla="+- 0 -1777 -2490"/>
                          <a:gd name="T27" fmla="*/ -1777 h 725"/>
                          <a:gd name="T28" fmla="+- 0 6847 5500"/>
                          <a:gd name="T29" fmla="*/ T28 w 1347"/>
                          <a:gd name="T30" fmla="+- 0 -2478 -2490"/>
                          <a:gd name="T31" fmla="*/ -2478 h 725"/>
                          <a:gd name="T32" fmla="+- 0 6835 5500"/>
                          <a:gd name="T33" fmla="*/ T32 w 1347"/>
                          <a:gd name="T34" fmla="+- 0 -2490 -2490"/>
                          <a:gd name="T35" fmla="*/ -2490 h 725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347" h="725">
                            <a:moveTo>
                              <a:pt x="1335" y="0"/>
                            </a:moveTo>
                            <a:lnTo>
                              <a:pt x="12" y="0"/>
                            </a:lnTo>
                            <a:lnTo>
                              <a:pt x="0" y="12"/>
                            </a:lnTo>
                            <a:lnTo>
                              <a:pt x="0" y="713"/>
                            </a:lnTo>
                            <a:lnTo>
                              <a:pt x="12" y="725"/>
                            </a:lnTo>
                            <a:lnTo>
                              <a:pt x="1335" y="725"/>
                            </a:lnTo>
                            <a:lnTo>
                              <a:pt x="1347" y="713"/>
                            </a:lnTo>
                            <a:lnTo>
                              <a:pt x="1347" y="12"/>
                            </a:lnTo>
                            <a:lnTo>
                              <a:pt x="1335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b="1" i="0" dirty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5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20" y="-1582"/>
                      <a:ext cx="2098" cy="378"/>
                      <a:chOff x="5120" y="-1582"/>
                      <a:chExt cx="2098" cy="378"/>
                    </a:xfrm>
                  </p:grpSpPr>
                  <p:sp>
                    <p:nvSpPr>
                      <p:cNvPr id="26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20" y="-1582"/>
                        <a:ext cx="2098" cy="378"/>
                      </a:xfrm>
                      <a:custGeom>
                        <a:avLst/>
                        <a:gdLst>
                          <a:gd name="T0" fmla="+- 0 6807 5500"/>
                          <a:gd name="T1" fmla="*/ T0 w 1319"/>
                          <a:gd name="T2" fmla="+- 0 -1648 -1648"/>
                          <a:gd name="T3" fmla="*/ -1648 h 378"/>
                          <a:gd name="T4" fmla="+- 0 5512 5500"/>
                          <a:gd name="T5" fmla="*/ T4 w 1319"/>
                          <a:gd name="T6" fmla="+- 0 -1648 -1648"/>
                          <a:gd name="T7" fmla="*/ -1648 h 378"/>
                          <a:gd name="T8" fmla="+- 0 5500 5500"/>
                          <a:gd name="T9" fmla="*/ T8 w 1319"/>
                          <a:gd name="T10" fmla="+- 0 -1636 -1648"/>
                          <a:gd name="T11" fmla="*/ -1636 h 378"/>
                          <a:gd name="T12" fmla="+- 0 5500 5500"/>
                          <a:gd name="T13" fmla="*/ T12 w 1319"/>
                          <a:gd name="T14" fmla="+- 0 -1283 -1648"/>
                          <a:gd name="T15" fmla="*/ -1283 h 378"/>
                          <a:gd name="T16" fmla="+- 0 5512 5500"/>
                          <a:gd name="T17" fmla="*/ T16 w 1319"/>
                          <a:gd name="T18" fmla="+- 0 -1271 -1648"/>
                          <a:gd name="T19" fmla="*/ -1271 h 378"/>
                          <a:gd name="T20" fmla="+- 0 6807 5500"/>
                          <a:gd name="T21" fmla="*/ T20 w 1319"/>
                          <a:gd name="T22" fmla="+- 0 -1271 -1648"/>
                          <a:gd name="T23" fmla="*/ -1271 h 378"/>
                          <a:gd name="T24" fmla="+- 0 6819 5500"/>
                          <a:gd name="T25" fmla="*/ T24 w 1319"/>
                          <a:gd name="T26" fmla="+- 0 -1283 -1648"/>
                          <a:gd name="T27" fmla="*/ -1283 h 378"/>
                          <a:gd name="T28" fmla="+- 0 6819 5500"/>
                          <a:gd name="T29" fmla="*/ T28 w 1319"/>
                          <a:gd name="T30" fmla="+- 0 -1636 -1648"/>
                          <a:gd name="T31" fmla="*/ -1636 h 378"/>
                          <a:gd name="T32" fmla="+- 0 6807 5500"/>
                          <a:gd name="T33" fmla="*/ T32 w 1319"/>
                          <a:gd name="T34" fmla="+- 0 -1648 -1648"/>
                          <a:gd name="T35" fmla="*/ -1648 h 378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319" h="378">
                            <a:moveTo>
                              <a:pt x="1307" y="0"/>
                            </a:moveTo>
                            <a:lnTo>
                              <a:pt x="12" y="0"/>
                            </a:lnTo>
                            <a:lnTo>
                              <a:pt x="0" y="12"/>
                            </a:lnTo>
                            <a:lnTo>
                              <a:pt x="0" y="365"/>
                            </a:lnTo>
                            <a:lnTo>
                              <a:pt x="12" y="377"/>
                            </a:lnTo>
                            <a:lnTo>
                              <a:pt x="1307" y="377"/>
                            </a:lnTo>
                            <a:lnTo>
                              <a:pt x="1319" y="365"/>
                            </a:lnTo>
                            <a:lnTo>
                              <a:pt x="1319" y="12"/>
                            </a:lnTo>
                            <a:lnTo>
                              <a:pt x="130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7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62" y="-3296"/>
                      <a:ext cx="1796" cy="270"/>
                      <a:chOff x="5262" y="-3296"/>
                      <a:chExt cx="1796" cy="270"/>
                    </a:xfrm>
                  </p:grpSpPr>
                  <p:sp>
                    <p:nvSpPr>
                      <p:cNvPr id="24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62" y="-3296"/>
                        <a:ext cx="1796" cy="270"/>
                      </a:xfrm>
                      <a:custGeom>
                        <a:avLst/>
                        <a:gdLst>
                          <a:gd name="T0" fmla="+- 0 7046 5262"/>
                          <a:gd name="T1" fmla="*/ T0 w 1796"/>
                          <a:gd name="T2" fmla="+- 0 -3296 -3296"/>
                          <a:gd name="T3" fmla="*/ -3296 h 270"/>
                          <a:gd name="T4" fmla="+- 0 5274 5262"/>
                          <a:gd name="T5" fmla="*/ T4 w 1796"/>
                          <a:gd name="T6" fmla="+- 0 -3296 -3296"/>
                          <a:gd name="T7" fmla="*/ -3296 h 270"/>
                          <a:gd name="T8" fmla="+- 0 5262 5262"/>
                          <a:gd name="T9" fmla="*/ T8 w 1796"/>
                          <a:gd name="T10" fmla="+- 0 -3284 -3296"/>
                          <a:gd name="T11" fmla="*/ -3284 h 270"/>
                          <a:gd name="T12" fmla="+- 0 5262 5262"/>
                          <a:gd name="T13" fmla="*/ T12 w 1796"/>
                          <a:gd name="T14" fmla="+- 0 -3038 -3296"/>
                          <a:gd name="T15" fmla="*/ -3038 h 270"/>
                          <a:gd name="T16" fmla="+- 0 5274 5262"/>
                          <a:gd name="T17" fmla="*/ T16 w 1796"/>
                          <a:gd name="T18" fmla="+- 0 -3026 -3296"/>
                          <a:gd name="T19" fmla="*/ -3026 h 270"/>
                          <a:gd name="T20" fmla="+- 0 7046 5262"/>
                          <a:gd name="T21" fmla="*/ T20 w 1796"/>
                          <a:gd name="T22" fmla="+- 0 -3026 -3296"/>
                          <a:gd name="T23" fmla="*/ -3026 h 270"/>
                          <a:gd name="T24" fmla="+- 0 7058 5262"/>
                          <a:gd name="T25" fmla="*/ T24 w 1796"/>
                          <a:gd name="T26" fmla="+- 0 -3038 -3296"/>
                          <a:gd name="T27" fmla="*/ -3038 h 270"/>
                          <a:gd name="T28" fmla="+- 0 7058 5262"/>
                          <a:gd name="T29" fmla="*/ T28 w 1796"/>
                          <a:gd name="T30" fmla="+- 0 -3284 -3296"/>
                          <a:gd name="T31" fmla="*/ -3284 h 270"/>
                          <a:gd name="T32" fmla="+- 0 7046 5262"/>
                          <a:gd name="T33" fmla="*/ T32 w 1796"/>
                          <a:gd name="T34" fmla="+- 0 -3296 -3296"/>
                          <a:gd name="T35" fmla="*/ -3296 h 270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796" h="270">
                            <a:moveTo>
                              <a:pt x="1784" y="0"/>
                            </a:moveTo>
                            <a:lnTo>
                              <a:pt x="12" y="0"/>
                            </a:lnTo>
                            <a:lnTo>
                              <a:pt x="0" y="12"/>
                            </a:lnTo>
                            <a:lnTo>
                              <a:pt x="0" y="258"/>
                            </a:lnTo>
                            <a:lnTo>
                              <a:pt x="12" y="270"/>
                            </a:lnTo>
                            <a:lnTo>
                              <a:pt x="1784" y="270"/>
                            </a:lnTo>
                            <a:lnTo>
                              <a:pt x="1796" y="258"/>
                            </a:lnTo>
                            <a:lnTo>
                              <a:pt x="1796" y="12"/>
                            </a:lnTo>
                            <a:lnTo>
                              <a:pt x="1784" y="0"/>
                            </a:ln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8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62" y="-3296"/>
                      <a:ext cx="1798" cy="270"/>
                      <a:chOff x="5262" y="-3296"/>
                      <a:chExt cx="1798" cy="270"/>
                    </a:xfrm>
                  </p:grpSpPr>
                  <p:sp>
                    <p:nvSpPr>
                      <p:cNvPr id="23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62" y="-3296"/>
                        <a:ext cx="1798" cy="270"/>
                      </a:xfrm>
                      <a:custGeom>
                        <a:avLst/>
                        <a:gdLst>
                          <a:gd name="T0" fmla="+- 0 5290 5262"/>
                          <a:gd name="T1" fmla="*/ T0 w 1798"/>
                          <a:gd name="T2" fmla="+- 0 -3296 -3296"/>
                          <a:gd name="T3" fmla="*/ -3296 h 270"/>
                          <a:gd name="T4" fmla="+- 0 7031 5262"/>
                          <a:gd name="T5" fmla="*/ T4 w 1798"/>
                          <a:gd name="T6" fmla="+- 0 -3296 -3296"/>
                          <a:gd name="T7" fmla="*/ -3296 h 270"/>
                          <a:gd name="T8" fmla="+- 0 7046 5262"/>
                          <a:gd name="T9" fmla="*/ T8 w 1798"/>
                          <a:gd name="T10" fmla="+- 0 -3296 -3296"/>
                          <a:gd name="T11" fmla="*/ -3296 h 270"/>
                          <a:gd name="T12" fmla="+- 0 7058 5262"/>
                          <a:gd name="T13" fmla="*/ T12 w 1798"/>
                          <a:gd name="T14" fmla="+- 0 -3284 -3296"/>
                          <a:gd name="T15" fmla="*/ -3284 h 270"/>
                          <a:gd name="T16" fmla="+- 0 7059 5262"/>
                          <a:gd name="T17" fmla="*/ T16 w 1798"/>
                          <a:gd name="T18" fmla="+- 0 -3269 -3296"/>
                          <a:gd name="T19" fmla="*/ -3269 h 270"/>
                          <a:gd name="T20" fmla="+- 0 7059 5262"/>
                          <a:gd name="T21" fmla="*/ T20 w 1798"/>
                          <a:gd name="T22" fmla="+- 0 -3053 -3296"/>
                          <a:gd name="T23" fmla="*/ -3053 h 270"/>
                          <a:gd name="T24" fmla="+- 0 7058 5262"/>
                          <a:gd name="T25" fmla="*/ T24 w 1798"/>
                          <a:gd name="T26" fmla="+- 0 -3038 -3296"/>
                          <a:gd name="T27" fmla="*/ -3038 h 270"/>
                          <a:gd name="T28" fmla="+- 0 7046 5262"/>
                          <a:gd name="T29" fmla="*/ T28 w 1798"/>
                          <a:gd name="T30" fmla="+- 0 -3026 -3296"/>
                          <a:gd name="T31" fmla="*/ -3026 h 270"/>
                          <a:gd name="T32" fmla="+- 0 7031 5262"/>
                          <a:gd name="T33" fmla="*/ T32 w 1798"/>
                          <a:gd name="T34" fmla="+- 0 -3026 -3296"/>
                          <a:gd name="T35" fmla="*/ -3026 h 270"/>
                          <a:gd name="T36" fmla="+- 0 5289 5262"/>
                          <a:gd name="T37" fmla="*/ T36 w 1798"/>
                          <a:gd name="T38" fmla="+- 0 -3026 -3296"/>
                          <a:gd name="T39" fmla="*/ -3026 h 270"/>
                          <a:gd name="T40" fmla="+- 0 5274 5262"/>
                          <a:gd name="T41" fmla="*/ T40 w 1798"/>
                          <a:gd name="T42" fmla="+- 0 -3026 -3296"/>
                          <a:gd name="T43" fmla="*/ -3026 h 270"/>
                          <a:gd name="T44" fmla="+- 0 5262 5262"/>
                          <a:gd name="T45" fmla="*/ T44 w 1798"/>
                          <a:gd name="T46" fmla="+- 0 -3038 -3296"/>
                          <a:gd name="T47" fmla="*/ -3038 h 270"/>
                          <a:gd name="T48" fmla="+- 0 5263 5262"/>
                          <a:gd name="T49" fmla="*/ T48 w 1798"/>
                          <a:gd name="T50" fmla="+- 0 -3053 -3296"/>
                          <a:gd name="T51" fmla="*/ -3053 h 270"/>
                          <a:gd name="T52" fmla="+- 0 5263 5262"/>
                          <a:gd name="T53" fmla="*/ T52 w 1798"/>
                          <a:gd name="T54" fmla="+- 0 -3269 -3296"/>
                          <a:gd name="T55" fmla="*/ -3269 h 270"/>
                          <a:gd name="T56" fmla="+- 0 5262 5262"/>
                          <a:gd name="T57" fmla="*/ T56 w 1798"/>
                          <a:gd name="T58" fmla="+- 0 -3284 -3296"/>
                          <a:gd name="T59" fmla="*/ -3284 h 270"/>
                          <a:gd name="T60" fmla="+- 0 5274 5262"/>
                          <a:gd name="T61" fmla="*/ T60 w 1798"/>
                          <a:gd name="T62" fmla="+- 0 -3296 -3296"/>
                          <a:gd name="T63" fmla="*/ -3296 h 270"/>
                          <a:gd name="T64" fmla="+- 0 5290 5262"/>
                          <a:gd name="T65" fmla="*/ T64 w 1798"/>
                          <a:gd name="T66" fmla="+- 0 -3296 -3296"/>
                          <a:gd name="T67" fmla="*/ -3296 h 270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  <a:cxn ang="0">
                            <a:pos x="T57" y="T59"/>
                          </a:cxn>
                          <a:cxn ang="0">
                            <a:pos x="T61" y="T63"/>
                          </a:cxn>
                          <a:cxn ang="0">
                            <a:pos x="T65" y="T67"/>
                          </a:cxn>
                        </a:cxnLst>
                        <a:rect l="0" t="0" r="r" b="b"/>
                        <a:pathLst>
                          <a:path w="1798" h="270">
                            <a:moveTo>
                              <a:pt x="28" y="0"/>
                            </a:moveTo>
                            <a:lnTo>
                              <a:pt x="1769" y="0"/>
                            </a:lnTo>
                            <a:lnTo>
                              <a:pt x="1784" y="0"/>
                            </a:lnTo>
                            <a:lnTo>
                              <a:pt x="1796" y="12"/>
                            </a:lnTo>
                            <a:lnTo>
                              <a:pt x="1797" y="27"/>
                            </a:lnTo>
                            <a:lnTo>
                              <a:pt x="1797" y="243"/>
                            </a:lnTo>
                            <a:lnTo>
                              <a:pt x="1796" y="258"/>
                            </a:lnTo>
                            <a:lnTo>
                              <a:pt x="1784" y="270"/>
                            </a:lnTo>
                            <a:lnTo>
                              <a:pt x="1769" y="270"/>
                            </a:lnTo>
                            <a:lnTo>
                              <a:pt x="27" y="270"/>
                            </a:lnTo>
                            <a:lnTo>
                              <a:pt x="12" y="270"/>
                            </a:lnTo>
                            <a:lnTo>
                              <a:pt x="0" y="258"/>
                            </a:lnTo>
                            <a:lnTo>
                              <a:pt x="1" y="243"/>
                            </a:lnTo>
                            <a:lnTo>
                              <a:pt x="1" y="27"/>
                            </a:lnTo>
                            <a:lnTo>
                              <a:pt x="0" y="12"/>
                            </a:lnTo>
                            <a:lnTo>
                              <a:pt x="12" y="0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noFill/>
                      <a:ln w="6851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9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65" y="-1019"/>
                      <a:ext cx="2807" cy="348"/>
                      <a:chOff x="4765" y="-1019"/>
                      <a:chExt cx="2807" cy="348"/>
                    </a:xfrm>
                  </p:grpSpPr>
                  <p:sp>
                    <p:nvSpPr>
                      <p:cNvPr id="22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5" y="-1019"/>
                        <a:ext cx="2807" cy="348"/>
                      </a:xfrm>
                      <a:custGeom>
                        <a:avLst/>
                        <a:gdLst>
                          <a:gd name="T0" fmla="+- 0 7071 5287"/>
                          <a:gd name="T1" fmla="*/ T0 w 1796"/>
                          <a:gd name="T2" fmla="+- 0 -1154 -1154"/>
                          <a:gd name="T3" fmla="*/ -1154 h 458"/>
                          <a:gd name="T4" fmla="+- 0 5299 5287"/>
                          <a:gd name="T5" fmla="*/ T4 w 1796"/>
                          <a:gd name="T6" fmla="+- 0 -1154 -1154"/>
                          <a:gd name="T7" fmla="*/ -1154 h 458"/>
                          <a:gd name="T8" fmla="+- 0 5287 5287"/>
                          <a:gd name="T9" fmla="*/ T8 w 1796"/>
                          <a:gd name="T10" fmla="+- 0 -1142 -1154"/>
                          <a:gd name="T11" fmla="*/ -1142 h 458"/>
                          <a:gd name="T12" fmla="+- 0 5287 5287"/>
                          <a:gd name="T13" fmla="*/ T12 w 1796"/>
                          <a:gd name="T14" fmla="+- 0 -709 -1154"/>
                          <a:gd name="T15" fmla="*/ -709 h 458"/>
                          <a:gd name="T16" fmla="+- 0 5299 5287"/>
                          <a:gd name="T17" fmla="*/ T16 w 1796"/>
                          <a:gd name="T18" fmla="+- 0 -697 -1154"/>
                          <a:gd name="T19" fmla="*/ -697 h 458"/>
                          <a:gd name="T20" fmla="+- 0 7071 5287"/>
                          <a:gd name="T21" fmla="*/ T20 w 1796"/>
                          <a:gd name="T22" fmla="+- 0 -697 -1154"/>
                          <a:gd name="T23" fmla="*/ -697 h 458"/>
                          <a:gd name="T24" fmla="+- 0 7083 5287"/>
                          <a:gd name="T25" fmla="*/ T24 w 1796"/>
                          <a:gd name="T26" fmla="+- 0 -709 -1154"/>
                          <a:gd name="T27" fmla="*/ -709 h 458"/>
                          <a:gd name="T28" fmla="+- 0 7083 5287"/>
                          <a:gd name="T29" fmla="*/ T28 w 1796"/>
                          <a:gd name="T30" fmla="+- 0 -1142 -1154"/>
                          <a:gd name="T31" fmla="*/ -1142 h 458"/>
                          <a:gd name="T32" fmla="+- 0 7071 5287"/>
                          <a:gd name="T33" fmla="*/ T32 w 1796"/>
                          <a:gd name="T34" fmla="+- 0 -1154 -1154"/>
                          <a:gd name="T35" fmla="*/ -1154 h 458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</a:cxnLst>
                        <a:rect l="0" t="0" r="r" b="b"/>
                        <a:pathLst>
                          <a:path w="1796" h="458">
                            <a:moveTo>
                              <a:pt x="1784" y="0"/>
                            </a:moveTo>
                            <a:lnTo>
                              <a:pt x="12" y="0"/>
                            </a:lnTo>
                            <a:lnTo>
                              <a:pt x="0" y="12"/>
                            </a:lnTo>
                            <a:lnTo>
                              <a:pt x="0" y="445"/>
                            </a:lnTo>
                            <a:lnTo>
                              <a:pt x="12" y="457"/>
                            </a:lnTo>
                            <a:lnTo>
                              <a:pt x="1784" y="457"/>
                            </a:lnTo>
                            <a:lnTo>
                              <a:pt x="1796" y="445"/>
                            </a:lnTo>
                            <a:lnTo>
                              <a:pt x="1796" y="12"/>
                            </a:lnTo>
                            <a:lnTo>
                              <a:pt x="1784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defTabSz="457200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800" i="0">
                          <a:solidFill>
                            <a:prstClr val="black"/>
                          </a:solidFill>
                          <a:latin typeface="Calibri"/>
                          <a:ea typeface="+mn-ea"/>
                        </a:endParaRPr>
                      </a:p>
                    </p:txBody>
                  </p:sp>
                </p:grpSp>
              </p:grpSp>
              <p:sp>
                <p:nvSpPr>
                  <p:cNvPr id="65" name="Rectangle 64"/>
                  <p:cNvSpPr/>
                  <p:nvPr/>
                </p:nvSpPr>
                <p:spPr>
                  <a:xfrm>
                    <a:off x="1858334" y="1382206"/>
                    <a:ext cx="3102562" cy="31831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000" b="1" i="0" dirty="0">
                        <a:solidFill>
                          <a:prstClr val="black"/>
                        </a:solidFill>
                        <a:latin typeface="Calibri"/>
                        <a:ea typeface="+mn-ea"/>
                      </a:rPr>
                      <a:t>HPC ABDS SYSTEM (Middleware)</a:t>
                    </a:r>
                  </a:p>
                </p:txBody>
              </p:sp>
            </p:grpSp>
            <p:sp>
              <p:nvSpPr>
                <p:cNvPr id="67" name="Rectangle 66"/>
                <p:cNvSpPr/>
                <p:nvPr/>
              </p:nvSpPr>
              <p:spPr>
                <a:xfrm>
                  <a:off x="3893131" y="1835259"/>
                  <a:ext cx="2210988" cy="3183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000" i="0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&gt;~ 266 Software </a:t>
                  </a:r>
                  <a:r>
                    <a:rPr lang="en-US" sz="2000" i="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Projects</a:t>
                  </a:r>
                </a:p>
              </p:txBody>
            </p:sp>
          </p:grpSp>
          <p:sp>
            <p:nvSpPr>
              <p:cNvPr id="69" name="Rectangle 68"/>
              <p:cNvSpPr/>
              <p:nvPr/>
            </p:nvSpPr>
            <p:spPr>
              <a:xfrm>
                <a:off x="3445796" y="2384302"/>
                <a:ext cx="3156257" cy="563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i="0" dirty="0">
                    <a:solidFill>
                      <a:prstClr val="black"/>
                    </a:solidFill>
                    <a:latin typeface="Calibri"/>
                    <a:ea typeface="+mn-ea"/>
                  </a:rPr>
                  <a:t>System </a:t>
                </a:r>
                <a:r>
                  <a:rPr lang="en-US" sz="2000" i="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Abstraction/Standards</a:t>
                </a:r>
                <a:endParaRPr lang="en-US" sz="2000" i="0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i="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Data </a:t>
                </a:r>
                <a:r>
                  <a:rPr lang="en-US" sz="2000" i="0" dirty="0">
                    <a:solidFill>
                      <a:prstClr val="black"/>
                    </a:solidFill>
                    <a:latin typeface="Calibri"/>
                    <a:ea typeface="+mn-ea"/>
                  </a:rPr>
                  <a:t>Format </a:t>
                </a:r>
                <a:r>
                  <a:rPr lang="en-US" sz="2000" i="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and  </a:t>
                </a:r>
                <a:r>
                  <a:rPr lang="en-US" sz="2000" i="0" dirty="0">
                    <a:solidFill>
                      <a:prstClr val="black"/>
                    </a:solidFill>
                    <a:latin typeface="Calibri"/>
                    <a:ea typeface="+mn-ea"/>
                  </a:rPr>
                  <a:t>Storage</a:t>
                </a: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3002192" y="3109618"/>
              <a:ext cx="3944025" cy="954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HPC 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Yarn  for  Resource  management</a:t>
              </a:r>
            </a:p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Horizontally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scalable parallel </a:t>
              </a: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programming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model</a:t>
              </a:r>
            </a:p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Collective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and Point to Point </a:t>
              </a: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Communication</a:t>
              </a:r>
              <a:endParaRPr lang="en-US" sz="1800" b="1" i="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Support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for </a:t>
              </a: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iteration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in memory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processing)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97065" y="4355360"/>
              <a:ext cx="3476052" cy="538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Application  Abstractions/Standards</a:t>
              </a:r>
              <a:endParaRPr lang="en-US" sz="2000" i="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i="0" dirty="0">
                  <a:solidFill>
                    <a:prstClr val="black"/>
                  </a:solidFill>
                  <a:latin typeface="Calibri"/>
                  <a:ea typeface="+mn-ea"/>
                </a:rPr>
                <a:t>Graphs, Networks, Images, </a:t>
              </a:r>
              <a:r>
                <a:rPr lang="en-US" sz="1800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Geospatial ..</a:t>
              </a:r>
              <a:endParaRPr lang="en-US" sz="1800" i="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76043" y="5159085"/>
              <a:ext cx="4813473" cy="5141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Scalable Parallel Interoperable Data </a:t>
              </a:r>
              <a:r>
                <a:rPr lang="en-US" sz="18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Analytics Library </a:t>
              </a:r>
              <a:r>
                <a:rPr lang="en-US" sz="1800" b="1" i="0" dirty="0">
                  <a:solidFill>
                    <a:prstClr val="black"/>
                  </a:solidFill>
                  <a:latin typeface="Calibri"/>
                  <a:ea typeface="+mn-ea"/>
                </a:rPr>
                <a:t>(SPIDAL)</a:t>
              </a:r>
            </a:p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i="0" dirty="0">
                  <a:solidFill>
                    <a:prstClr val="black"/>
                  </a:solidFill>
                  <a:latin typeface="Calibri"/>
                  <a:ea typeface="+mn-ea"/>
                </a:rPr>
                <a:t>High performance Mahout, R, </a:t>
              </a:r>
              <a:r>
                <a:rPr lang="en-US" sz="1800" i="0" dirty="0" err="1">
                  <a:solidFill>
                    <a:prstClr val="black"/>
                  </a:solidFill>
                  <a:latin typeface="Calibri"/>
                  <a:ea typeface="+mn-ea"/>
                </a:rPr>
                <a:t>Matlab</a:t>
              </a:r>
              <a:r>
                <a:rPr lang="en-US" sz="1800" i="0" dirty="0">
                  <a:solidFill>
                    <a:prstClr val="black"/>
                  </a:solidFill>
                  <a:latin typeface="Calibri"/>
                  <a:ea typeface="+mn-ea"/>
                </a:rPr>
                <a:t> …..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571894" y="5964587"/>
              <a:ext cx="2747691" cy="318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i="0" dirty="0">
                  <a:solidFill>
                    <a:prstClr val="black"/>
                  </a:solidFill>
                  <a:latin typeface="Calibri"/>
                  <a:ea typeface="+mn-ea"/>
                </a:rPr>
                <a:t>High </a:t>
              </a:r>
              <a:r>
                <a:rPr lang="en-US" sz="2000" b="1" i="0" dirty="0" smtClean="0">
                  <a:solidFill>
                    <a:prstClr val="black"/>
                  </a:solidFill>
                  <a:latin typeface="Calibri"/>
                  <a:ea typeface="+mn-ea"/>
                </a:rPr>
                <a:t>Performance Applications</a:t>
              </a:r>
              <a:endParaRPr lang="en-US" sz="2000" b="1" i="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78507" y="2803428"/>
            <a:ext cx="16898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 smtClean="0">
                <a:solidFill>
                  <a:prstClr val="black"/>
                </a:solidFill>
                <a:latin typeface="Calibri"/>
                <a:ea typeface="+mn-ea"/>
              </a:rPr>
              <a:t>HPC ABDS</a:t>
            </a:r>
            <a:br>
              <a:rPr lang="en-US" sz="2800" b="1" i="0" dirty="0" smtClean="0">
                <a:solidFill>
                  <a:prstClr val="black"/>
                </a:solidFill>
                <a:latin typeface="Calibri"/>
                <a:ea typeface="+mn-ea"/>
              </a:rPr>
            </a:br>
            <a:r>
              <a:rPr lang="en-US" sz="2800" b="1" i="0" dirty="0" smtClean="0">
                <a:solidFill>
                  <a:prstClr val="black"/>
                </a:solidFill>
                <a:latin typeface="Calibri"/>
                <a:ea typeface="+mn-ea"/>
              </a:rPr>
              <a:t>Hourglass</a:t>
            </a:r>
            <a:endParaRPr lang="en-US" sz="2800" b="1" i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406531&quot;&gt;&lt;property id=&quot;20148&quot; value=&quot;5&quot;/&gt;&lt;property id=&quot;20300&quot; value=&quot;Slide 6 - &amp;quot;Relevant DSC and XSEDE Computing Systems&amp;quot;&quot;/&gt;&lt;property id=&quot;20307&quot; value=&quot;261&quot;/&gt;&lt;/object&gt;&lt;object type=&quot;3&quot; unique_id=&quot;406533&quot;&gt;&lt;property id=&quot;20148&quot; value=&quot;5&quot;/&gt;&lt;property id=&quot;20300&quot; value=&quot;Slide 1 - &amp;quot;NSF Dibbs Award&amp;quot;&quot;/&gt;&lt;property id=&quot;20307&quot; value=&quot;263&quot;/&gt;&lt;/object&gt;&lt;object type=&quot;3&quot; unique_id=&quot;406603&quot;&gt;&lt;property id=&quot;20148&quot; value=&quot;5&quot;/&gt;&lt;property id=&quot;20300&quot; value=&quot;Slide 2&quot;/&gt;&lt;property id=&quot;20307&quot; value=&quot;286&quot;/&gt;&lt;/object&gt;&lt;object type=&quot;3&quot; unique_id=&quot;406604&quot;&gt;&lt;property id=&quot;20148&quot; value=&quot;5&quot;/&gt;&lt;property id=&quot;20300&quot; value=&quot;Slide 3 - &amp;quot;Machine Learning in Network Science, Imaging in Computer Vision, Pathology, Polar Science, Biomolecular Simulations&quot;/&gt;&lt;property id=&quot;20307&quot; value=&quot;280&quot;/&gt;&lt;/object&gt;&lt;object type=&quot;3&quot; unique_id=&quot;406605&quot;&gt;&lt;property id=&quot;20148&quot; value=&quot;5&quot;/&gt;&lt;property id=&quot;20300&quot; value=&quot;Slide 4 - &amp;quot;Some specialized data analytics in SPIDAL&amp;quot;&quot;/&gt;&lt;property id=&quot;20307&quot; value=&quot;281&quot;/&gt;&lt;/object&gt;&lt;object type=&quot;3&quot; unique_id=&quot;406606&quot;&gt;&lt;property id=&quot;20148&quot; value=&quot;5&quot;/&gt;&lt;property id=&quot;20300&quot; value=&quot;Slide 5 - &amp;quot;Some Core Machine Learning Building Blocks&amp;quot;&quot;/&gt;&lt;property id=&quot;20307&quot; value=&quot;282&quot;/&gt;&lt;/object&gt;&lt;object type=&quot;3&quot; unique_id=&quot;406607&quot;&gt;&lt;property id=&quot;20148&quot; value=&quot;5&quot;/&gt;&lt;property id=&quot;20300&quot; value=&quot;Slide 7 - &amp;quot;Big Data Software Model&amp;quot;&quot;/&gt;&lt;property id=&quot;20307&quot; value=&quot;287&quot;/&gt;&lt;/object&gt;&lt;object type=&quot;3&quot; unique_id=&quot;406608&quot;&gt;&lt;property id=&quot;20148&quot; value=&quot;5&quot;/&gt;&lt;property id=&quot;20300&quot; value=&quot;Slide 8&quot;/&gt;&lt;property id=&quot;20307&quot; value=&quot;290&quot;/&gt;&lt;/object&gt;&lt;object type=&quot;3&quot; unique_id=&quot;406609&quot;&gt;&lt;property id=&quot;20148&quot; value=&quot;5&quot;/&gt;&lt;property id=&quot;20300&quot; value=&quot;Slide 9&quot;/&gt;&lt;property id=&quot;20307&quot; value=&quot;288&quot;/&gt;&lt;/object&gt;&lt;object type=&quot;3&quot; unique_id=&quot;406610&quot;&gt;&lt;property id=&quot;20148&quot; value=&quot;5&quot;/&gt;&lt;property id=&quot;20300&quot; value=&quot;Slide 10 - &amp;quot;Applications SPIDAL MIDAS ABDS&amp;quot;&quot;/&gt;&lt;property id=&quot;20307&quot; value=&quot;289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</TotalTime>
  <Words>1345</Words>
  <Application>Microsoft Office PowerPoint</Application>
  <PresentationFormat>On-screen Show (4:3)</PresentationFormat>
  <Paragraphs>331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Mincho</vt:lpstr>
      <vt:lpstr>ＭＳ Ｐゴシック</vt:lpstr>
      <vt:lpstr>Arial</vt:lpstr>
      <vt:lpstr>Calibri</vt:lpstr>
      <vt:lpstr>Franklin Gothic Demi</vt:lpstr>
      <vt:lpstr>Franklin Gothic Medium</vt:lpstr>
      <vt:lpstr>Times New Roman</vt:lpstr>
      <vt:lpstr>Blank Presentation</vt:lpstr>
      <vt:lpstr>NSF Dibbs Award</vt:lpstr>
      <vt:lpstr>PowerPoint Presentation</vt:lpstr>
      <vt:lpstr>Machine Learning in Network Science, Imaging in Computer Vision, Pathology, Polar Science, Biomolecular Simulations</vt:lpstr>
      <vt:lpstr>Some specialized data analytics in SPIDAL</vt:lpstr>
      <vt:lpstr>Some Core Machine Learning Building Blocks</vt:lpstr>
      <vt:lpstr>Relevant DSC and XSEDE Computing Systems</vt:lpstr>
      <vt:lpstr>Big Data Software Model</vt:lpstr>
      <vt:lpstr>PowerPoint Presentation</vt:lpstr>
      <vt:lpstr>PowerPoint Presentation</vt:lpstr>
      <vt:lpstr>Applications SPIDAL MIDAS ABDS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156</cp:revision>
  <cp:lastPrinted>2009-05-27T19:00:23Z</cp:lastPrinted>
  <dcterms:created xsi:type="dcterms:W3CDTF">2011-04-26T20:44:01Z</dcterms:created>
  <dcterms:modified xsi:type="dcterms:W3CDTF">2015-03-27T01:04:09Z</dcterms:modified>
</cp:coreProperties>
</file>