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605" r:id="rId2"/>
    <p:sldId id="615" r:id="rId3"/>
    <p:sldId id="616" r:id="rId4"/>
    <p:sldId id="617" r:id="rId5"/>
    <p:sldId id="603" r:id="rId6"/>
    <p:sldId id="619" r:id="rId7"/>
    <p:sldId id="618" r:id="rId8"/>
    <p:sldId id="62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8" autoAdjust="0"/>
    <p:restoredTop sz="94660"/>
  </p:normalViewPr>
  <p:slideViewPr>
    <p:cSldViewPr>
      <p:cViewPr varScale="1">
        <p:scale>
          <a:sx n="87" d="100"/>
          <a:sy n="87" d="100"/>
        </p:scale>
        <p:origin x="240" y="6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0A25-40BA-4FEA-A481-91B5E211E619}" type="datetime1">
              <a:rPr lang="en-US" smtClean="0"/>
              <a:t>1/11/2017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48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fld id="{51948795-47AD-4E86-A0E5-4216F0873206}" type="datetime1">
              <a:rPr lang="en-US" smtClean="0"/>
              <a:t>1/11/2017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0" y="2907647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8028213" y="2610641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3962400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</a:rPr>
              <a:t>NSF 1443054: CIF21 DIBBs: Middleware and High Performance Analytics Libraries for Scalable Data Science PI: Geoffrey C. Fox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-46018" y="6396335"/>
            <a:ext cx="25523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gcf@indiana.edu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7418"/>
            <a:ext cx="9144000" cy="5434781"/>
          </a:xfrm>
        </p:spPr>
        <p:txBody>
          <a:bodyPr/>
          <a:lstStyle/>
          <a:p>
            <a:pPr lvl="0"/>
            <a:r>
              <a:rPr lang="en-US" sz="2200" b="1" dirty="0"/>
              <a:t>Big Data Application Analysis</a:t>
            </a:r>
            <a:r>
              <a:rPr lang="en-US" sz="2200" dirty="0"/>
              <a:t> identifies features of data intensive applications that need to be supported in software and represented in benchmarks. This analysis was started for proposal and has been extended to support HPC-Simulations-Big Data convergence. </a:t>
            </a:r>
          </a:p>
          <a:p>
            <a:pPr lvl="0"/>
            <a:r>
              <a:rPr lang="en-US" sz="2200" dirty="0"/>
              <a:t>The project is a collaboration between computer and domain scientists in </a:t>
            </a:r>
            <a:r>
              <a:rPr lang="en-US" sz="2200" b="1" dirty="0"/>
              <a:t>application areas </a:t>
            </a:r>
            <a:r>
              <a:rPr lang="en-US" sz="2200" dirty="0"/>
              <a:t>in Biomolecular Simulations, Network  Science, Epidemiology, Computer Vision, Spatial Geographical Information Systems, Remote Sensing for Polar Science and Pathology Informatics. </a:t>
            </a:r>
          </a:p>
          <a:p>
            <a:pPr lvl="0"/>
            <a:r>
              <a:rPr lang="en-US" sz="2200" b="1" dirty="0"/>
              <a:t>HPC-ABDS</a:t>
            </a:r>
            <a:r>
              <a:rPr lang="en-US" sz="2200" dirty="0"/>
              <a:t> as Cloud-HPC interoperable software with performance of HPC (High Performance Computing) and the rich functionality of the commodity Apache Big Data Stack was a bold idea developed for proposal. We have successfully delivered and extended this approach, which is one of ideas described in Exascale Big Data report.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/>
              <a:t>Status of NSF 1443054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181600"/>
          </a:xfrm>
        </p:spPr>
        <p:txBody>
          <a:bodyPr/>
          <a:lstStyle/>
          <a:p>
            <a:pPr lvl="0"/>
            <a:r>
              <a:rPr lang="en-US" sz="2200" b="1" dirty="0"/>
              <a:t>MIDAS </a:t>
            </a:r>
            <a:r>
              <a:rPr lang="en-US" sz="2200" dirty="0"/>
              <a:t>integrating middleware that links HPC and ABDS now has several components including an architecture for Big Data analytics, an integration of HPC in communication and scheduling on ABDS; it also has rules to get high performance Java scientific code.</a:t>
            </a:r>
          </a:p>
          <a:p>
            <a:pPr lvl="0"/>
            <a:r>
              <a:rPr lang="en-US" sz="2200" b="1" dirty="0"/>
              <a:t>SPIDAL</a:t>
            </a:r>
            <a:r>
              <a:rPr lang="en-US" sz="2200" dirty="0"/>
              <a:t> (Scalable Parallel Interoperable Data Analytics Library) now has 20 members with domain specific (general)  and core algorithms.</a:t>
            </a:r>
          </a:p>
          <a:p>
            <a:pPr lvl="0"/>
            <a:r>
              <a:rPr lang="en-US" sz="2200" b="1" dirty="0"/>
              <a:t>Benchmarks</a:t>
            </a:r>
            <a:r>
              <a:rPr lang="en-US" sz="2200" dirty="0"/>
              <a:t>. We reached out to database community with keynote and paper at WBDB2015 Benchmarking Workshop.</a:t>
            </a:r>
          </a:p>
          <a:p>
            <a:r>
              <a:rPr lang="en-US" sz="2200" b="1" dirty="0"/>
              <a:t>Language: </a:t>
            </a:r>
            <a:r>
              <a:rPr lang="en-US" sz="2200" dirty="0"/>
              <a:t>SPIDAL </a:t>
            </a:r>
            <a:r>
              <a:rPr lang="en-US" sz="2200" b="1" dirty="0"/>
              <a:t>Java</a:t>
            </a:r>
            <a:r>
              <a:rPr lang="en-US" sz="2200" dirty="0"/>
              <a:t> runs as fast as </a:t>
            </a:r>
            <a:r>
              <a:rPr lang="en-US" sz="2200" b="1" dirty="0"/>
              <a:t>C++</a:t>
            </a:r>
          </a:p>
          <a:p>
            <a:r>
              <a:rPr lang="en-US" sz="2200" dirty="0"/>
              <a:t>Designed and Proposed </a:t>
            </a:r>
            <a:r>
              <a:rPr lang="en-US" sz="2200" b="1" dirty="0" err="1"/>
              <a:t>HPCCloud</a:t>
            </a:r>
            <a:r>
              <a:rPr lang="en-US" sz="2200" b="1" dirty="0"/>
              <a:t> </a:t>
            </a:r>
            <a:r>
              <a:rPr lang="en-US" sz="2200" dirty="0"/>
              <a:t>as hardware-software infrastructure supporting </a:t>
            </a:r>
          </a:p>
          <a:p>
            <a:pPr lvl="1"/>
            <a:r>
              <a:rPr lang="en-US" sz="2200" b="1" dirty="0"/>
              <a:t>Big Data Big Simulation </a:t>
            </a:r>
            <a:r>
              <a:rPr lang="en-US" sz="2200" dirty="0"/>
              <a:t>Convergence</a:t>
            </a:r>
          </a:p>
          <a:p>
            <a:pPr lvl="1"/>
            <a:r>
              <a:rPr lang="en-US" sz="2200" b="1" dirty="0"/>
              <a:t>Big Data Management </a:t>
            </a:r>
            <a:r>
              <a:rPr lang="en-US" sz="2200" dirty="0"/>
              <a:t>via Apache Stack ABDS</a:t>
            </a:r>
          </a:p>
          <a:p>
            <a:pPr lvl="1"/>
            <a:r>
              <a:rPr lang="en-US" sz="2200" b="1" dirty="0"/>
              <a:t>Big Data Analytics </a:t>
            </a:r>
            <a:r>
              <a:rPr lang="en-US" sz="2200" dirty="0"/>
              <a:t>using SPIDAL and other libraries</a:t>
            </a:r>
          </a:p>
          <a:p>
            <a:pPr lvl="0"/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/>
              <a:t>Current Challenge: Allow Broad Deployment at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410200"/>
          </a:xfrm>
        </p:spPr>
        <p:txBody>
          <a:bodyPr/>
          <a:lstStyle/>
          <a:p>
            <a:r>
              <a:rPr lang="en-US" dirty="0"/>
              <a:t>Classic </a:t>
            </a:r>
            <a:r>
              <a:rPr lang="en-US" b="1" dirty="0"/>
              <a:t>Software Engineering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apply </a:t>
            </a:r>
            <a:r>
              <a:rPr lang="en-US" b="1" dirty="0"/>
              <a:t>lessons like SPIDAL Java </a:t>
            </a:r>
            <a:r>
              <a:rPr lang="en-US" dirty="0"/>
              <a:t>uniformly to each SPIDAL library member</a:t>
            </a:r>
          </a:p>
          <a:p>
            <a:pPr lvl="1"/>
            <a:r>
              <a:rPr lang="en-US" b="1" dirty="0"/>
              <a:t>Package</a:t>
            </a:r>
            <a:r>
              <a:rPr lang="en-US" dirty="0"/>
              <a:t> and</a:t>
            </a:r>
            <a:r>
              <a:rPr lang="en-US" b="1" dirty="0"/>
              <a:t> testing </a:t>
            </a:r>
            <a:r>
              <a:rPr lang="en-US" dirty="0"/>
              <a:t>for each component of SPIDAL and MIDAS</a:t>
            </a:r>
          </a:p>
          <a:p>
            <a:r>
              <a:rPr lang="en-US" dirty="0"/>
              <a:t>Offer HPC-ABDS Capabilities as Platform as a Service with each capability specified as </a:t>
            </a:r>
            <a:r>
              <a:rPr lang="en-US" b="1" dirty="0"/>
              <a:t>Ansible role </a:t>
            </a:r>
            <a:r>
              <a:rPr lang="en-US" dirty="0"/>
              <a:t>giving </a:t>
            </a:r>
            <a:r>
              <a:rPr lang="en-US" b="1" dirty="0"/>
              <a:t>function as a service </a:t>
            </a:r>
          </a:p>
          <a:p>
            <a:pPr lvl="1"/>
            <a:r>
              <a:rPr lang="en-US" dirty="0"/>
              <a:t>Will allow HPC, Cloud and converged infrastructure </a:t>
            </a:r>
            <a:r>
              <a:rPr lang="en-US" b="1" dirty="0" err="1"/>
              <a:t>HPCCloud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Define good </a:t>
            </a:r>
            <a:r>
              <a:rPr lang="en-US" b="1" dirty="0"/>
              <a:t>API</a:t>
            </a:r>
            <a:r>
              <a:rPr lang="en-US" dirty="0"/>
              <a:t>’s to each function – current Apache libraries not well designed</a:t>
            </a:r>
          </a:p>
          <a:p>
            <a:r>
              <a:rPr lang="en-US" b="1" dirty="0"/>
              <a:t>Demonstrate test applications </a:t>
            </a:r>
            <a:r>
              <a:rPr lang="en-US" dirty="0"/>
              <a:t>as software as  a service on virtual clusters</a:t>
            </a:r>
          </a:p>
          <a:p>
            <a:r>
              <a:rPr lang="en-US" dirty="0"/>
              <a:t>Show that </a:t>
            </a:r>
            <a:r>
              <a:rPr lang="en-US" b="1" dirty="0"/>
              <a:t>service providers </a:t>
            </a:r>
            <a:r>
              <a:rPr lang="en-US" dirty="0"/>
              <a:t>(XSEDE) can deploy on variety of hardware</a:t>
            </a:r>
          </a:p>
          <a:p>
            <a:r>
              <a:rPr lang="en-US" dirty="0"/>
              <a:t>Not clear if </a:t>
            </a:r>
            <a:r>
              <a:rPr lang="en-US" b="1" dirty="0" err="1"/>
              <a:t>HPCCloud</a:t>
            </a:r>
            <a:r>
              <a:rPr lang="en-US" b="1" dirty="0"/>
              <a:t> infrastructure </a:t>
            </a:r>
            <a:r>
              <a:rPr lang="en-US" dirty="0"/>
              <a:t>available as must support roles from HPC and Big Data</a:t>
            </a:r>
          </a:p>
          <a:p>
            <a:pPr lvl="1"/>
            <a:r>
              <a:rPr lang="en-US" dirty="0"/>
              <a:t>Comet one of best for us but need broader use of platforms to allow for example biomolecular simulations on Blue Waters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pPr algn="ctr"/>
            <a:r>
              <a:rPr lang="en-US" sz="3600" dirty="0"/>
              <a:t>HPC and/or Cloud 1.0 2.0 3.0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9125527" cy="5486400"/>
          </a:xfrm>
        </p:spPr>
        <p:txBody>
          <a:bodyPr/>
          <a:lstStyle/>
          <a:p>
            <a:r>
              <a:rPr lang="en-US" sz="2300" b="1" dirty="0"/>
              <a:t>Cloud 1.0</a:t>
            </a:r>
            <a:r>
              <a:rPr lang="en-US" sz="2300" dirty="0"/>
              <a:t>: IaaS PaaS </a:t>
            </a:r>
          </a:p>
          <a:p>
            <a:r>
              <a:rPr lang="en-US" sz="2300" b="1" dirty="0"/>
              <a:t>Cloud 2.0</a:t>
            </a:r>
            <a:r>
              <a:rPr lang="en-US" sz="2300" dirty="0"/>
              <a:t>: DevOps</a:t>
            </a:r>
          </a:p>
          <a:p>
            <a:r>
              <a:rPr lang="en-US" sz="2300" b="1" dirty="0"/>
              <a:t>Cloud 3.0</a:t>
            </a:r>
            <a:r>
              <a:rPr lang="en-US" sz="2300" dirty="0"/>
              <a:t>: Insight (Solution) as a Service from IBM; server-less computing; event driven function as a service</a:t>
            </a:r>
          </a:p>
          <a:p>
            <a:endParaRPr lang="en-US" sz="2300" dirty="0"/>
          </a:p>
          <a:p>
            <a:r>
              <a:rPr lang="en-US" sz="2300" b="1" dirty="0"/>
              <a:t>HPC 1.0 </a:t>
            </a:r>
            <a:r>
              <a:rPr lang="en-US" sz="2300" dirty="0"/>
              <a:t>and </a:t>
            </a:r>
            <a:r>
              <a:rPr lang="en-US" sz="2300" b="1" dirty="0"/>
              <a:t>Cloud 1.0 </a:t>
            </a:r>
            <a:r>
              <a:rPr lang="en-US" sz="2300" dirty="0"/>
              <a:t>separate ecosystems</a:t>
            </a:r>
          </a:p>
          <a:p>
            <a:r>
              <a:rPr lang="en-US" sz="2300" b="1" dirty="0" err="1"/>
              <a:t>HPCCloud</a:t>
            </a:r>
            <a:r>
              <a:rPr lang="en-US" sz="2300" dirty="0"/>
              <a:t> or </a:t>
            </a:r>
            <a:r>
              <a:rPr lang="en-US" sz="2300" b="1" dirty="0"/>
              <a:t>HPC-ABDS</a:t>
            </a:r>
            <a:r>
              <a:rPr lang="en-US" sz="2300" dirty="0"/>
              <a:t>: Take performance of HPC and functionality of Cloud (Big Data) systems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2.0 </a:t>
            </a:r>
            <a:r>
              <a:rPr lang="en-US" sz="2300" dirty="0"/>
              <a:t>Use DevOps to invoke HPC or Cloud software on VM, Docker, HPC infrastructure</a:t>
            </a:r>
          </a:p>
          <a:p>
            <a:r>
              <a:rPr lang="en-US" sz="2300" b="1" dirty="0" err="1"/>
              <a:t>HPCCloud</a:t>
            </a:r>
            <a:r>
              <a:rPr lang="en-US" sz="2300" b="1" dirty="0"/>
              <a:t> 3.0 </a:t>
            </a:r>
            <a:r>
              <a:rPr lang="en-US" sz="2300" dirty="0"/>
              <a:t>Automate Solution as a Service using HPC-ABDS on varied infrastructure suitable for HPC and Big Data Management and Analytics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8756" y="629194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sz="2800" dirty="0"/>
              <a:t>27 Ansible Roles and Re-use in 6 NIST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5/17/2016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14400" y="533400"/>
          <a:ext cx="7585864" cy="5493963"/>
        </p:xfrm>
        <a:graphic>
          <a:graphicData uri="http://schemas.openxmlformats.org/drawingml/2006/table">
            <a:tbl>
              <a:tblPr/>
              <a:tblGrid>
                <a:gridCol w="224944">
                  <a:extLst>
                    <a:ext uri="{9D8B030D-6E8A-4147-A177-3AD203B41FA5}">
                      <a16:colId xmlns:a16="http://schemas.microsoft.com/office/drawing/2014/main" val="20655941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38031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6826197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572538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5477171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98687044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03446249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97691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8051845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2685975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45685057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8571083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778079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113554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0184349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6087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296049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8237711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5985031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35461236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1287475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90693333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0407220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8550724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79822829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2340554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6158901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274383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6585715"/>
                    </a:ext>
                  </a:extLst>
                </a:gridCol>
              </a:tblGrid>
              <a:tr h="1122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NIST Use Cass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Hadoop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Mesos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Storm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Pig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Hive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Drill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HDFS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HBase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Mysql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MongoDB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RethinkDB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Mahout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D3, Tableau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nltk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MLlib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Lucene/Solr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OpenCV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Python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maven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Ganglia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Nagios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supervisord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zookeeper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AlchemyAPI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</a:p>
                  </a:txBody>
                  <a:tcPr marL="6279" marR="6279" marT="0" marB="0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1803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NIST Fingerprint Matching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48954"/>
                  </a:ext>
                </a:extLst>
              </a:tr>
              <a:tr h="557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 and Face Detection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33637"/>
                  </a:ext>
                </a:extLst>
              </a:tr>
              <a:tr h="3715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Twitter Analysis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99886"/>
                  </a:ext>
                </a:extLst>
              </a:tr>
              <a:tr h="8417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Analytics for Healthcare Data/Health Informatics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7774"/>
                  </a:ext>
                </a:extLst>
              </a:tr>
              <a:tr h="11147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Spatial Big Data/Spatial Statistics/Geographic Information Systems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41984"/>
                  </a:ext>
                </a:extLst>
              </a:tr>
              <a:tr h="7431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 Warehousing and Data Mining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142303"/>
                  </a:ext>
                </a:extLst>
              </a:tr>
              <a:tr h="18578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6279" marR="6279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79" marR="627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63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3569"/>
            <a:ext cx="8382000" cy="738432"/>
          </a:xfrm>
        </p:spPr>
        <p:txBody>
          <a:bodyPr/>
          <a:lstStyle/>
          <a:p>
            <a:pPr algn="ctr"/>
            <a:r>
              <a:rPr lang="en-US" dirty="0" err="1"/>
              <a:t>HPCCloud</a:t>
            </a:r>
            <a:r>
              <a:rPr lang="en-US" dirty="0"/>
              <a:t> Convergence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0323"/>
            <a:ext cx="8868635" cy="880885"/>
          </a:xfrm>
        </p:spPr>
        <p:txBody>
          <a:bodyPr/>
          <a:lstStyle/>
          <a:p>
            <a:r>
              <a:rPr lang="en-US" dirty="0"/>
              <a:t>Running </a:t>
            </a:r>
            <a:r>
              <a:rPr lang="en-US" b="1" dirty="0"/>
              <a:t>same HPC-ABDS software </a:t>
            </a:r>
            <a:r>
              <a:rPr lang="en-US" dirty="0"/>
              <a:t>across all platforms but data management machines has different balance in I/O, Network and Compute from “model” (data analytics, simulation) machine</a:t>
            </a:r>
          </a:p>
          <a:p>
            <a:pPr lvl="1"/>
            <a:r>
              <a:rPr lang="en-US" dirty="0"/>
              <a:t>Note data storage approach: HDFS v. Object Store v. </a:t>
            </a:r>
            <a:r>
              <a:rPr lang="en-US" dirty="0" err="1"/>
              <a:t>Lustre</a:t>
            </a:r>
            <a:r>
              <a:rPr lang="en-US" dirty="0"/>
              <a:t> style file systems is still rather unclear</a:t>
            </a:r>
          </a:p>
          <a:p>
            <a:r>
              <a:rPr lang="en-US" b="1" dirty="0"/>
              <a:t>The Model </a:t>
            </a:r>
            <a:r>
              <a:rPr lang="en-US" dirty="0"/>
              <a:t>behaves similarly whether from </a:t>
            </a:r>
            <a:r>
              <a:rPr lang="en-US" b="1" dirty="0"/>
              <a:t>Big Data or Big Simulation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679819" y="6197922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9758E-E223-47BD-A2D3-E9E13BB1AF96}" type="datetime1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1/11/2017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16054" y="2673268"/>
            <a:ext cx="6102546" cy="3927828"/>
            <a:chOff x="1406781" y="2791636"/>
            <a:chExt cx="6102546" cy="3927828"/>
          </a:xfrm>
        </p:grpSpPr>
        <p:grpSp>
          <p:nvGrpSpPr>
            <p:cNvPr id="7" name="Group 6"/>
            <p:cNvGrpSpPr/>
            <p:nvPr/>
          </p:nvGrpSpPr>
          <p:grpSpPr>
            <a:xfrm>
              <a:off x="1413327" y="3581400"/>
              <a:ext cx="6096000" cy="3138064"/>
              <a:chOff x="1143000" y="1981200"/>
              <a:chExt cx="6096000" cy="313806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1143000" y="1981200"/>
                <a:ext cx="6096000" cy="30597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218774" y="2121526"/>
                <a:ext cx="5924975" cy="2997738"/>
                <a:chOff x="2831085" y="4852658"/>
                <a:chExt cx="3476153" cy="159811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31085" y="4852658"/>
                  <a:ext cx="1559433" cy="1556381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9213" y="4852658"/>
                  <a:ext cx="1538025" cy="1598110"/>
                </a:xfrm>
                <a:prstGeom prst="rect">
                  <a:avLst/>
                </a:prstGeom>
              </p:spPr>
            </p:pic>
            <p:sp>
              <p:nvSpPr>
                <p:cNvPr id="13" name="Left-Right Arrow 12"/>
                <p:cNvSpPr/>
                <p:nvPr/>
              </p:nvSpPr>
              <p:spPr>
                <a:xfrm>
                  <a:off x="4284669" y="5113730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Left-Right Arrow 13"/>
                <p:cNvSpPr/>
                <p:nvPr/>
              </p:nvSpPr>
              <p:spPr>
                <a:xfrm>
                  <a:off x="4284668" y="5501855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Left-Right Arrow 14"/>
                <p:cNvSpPr/>
                <p:nvPr/>
              </p:nvSpPr>
              <p:spPr>
                <a:xfrm>
                  <a:off x="4284668" y="5893777"/>
                  <a:ext cx="587369" cy="220637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406781" y="2791636"/>
              <a:ext cx="6062878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Management              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Model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for Big Data 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                                           and Big Simulation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858" y="3057988"/>
            <a:ext cx="2784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/>
              <a:t>HPCCloud</a:t>
            </a:r>
            <a:r>
              <a:rPr lang="en-US" i="0" dirty="0"/>
              <a:t> Operational Model matches hardware features with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2242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82" y="76200"/>
            <a:ext cx="9092381" cy="838200"/>
          </a:xfrm>
        </p:spPr>
        <p:txBody>
          <a:bodyPr/>
          <a:lstStyle/>
          <a:p>
            <a:pPr algn="ctr"/>
            <a:r>
              <a:rPr lang="en-US" dirty="0"/>
              <a:t>Future Challenge: Support and Encourage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6800"/>
            <a:ext cx="8980713" cy="4038600"/>
          </a:xfrm>
        </p:spPr>
        <p:txBody>
          <a:bodyPr/>
          <a:lstStyle/>
          <a:p>
            <a:r>
              <a:rPr lang="en-US" sz="2400" dirty="0"/>
              <a:t>Even as the middleware and analytics are being developed and properly packaged we need to address</a:t>
            </a:r>
          </a:p>
          <a:p>
            <a:pPr lvl="1"/>
            <a:r>
              <a:rPr lang="en-US" sz="2400" b="1" dirty="0"/>
              <a:t>Supported deployment </a:t>
            </a:r>
          </a:p>
          <a:p>
            <a:pPr lvl="1"/>
            <a:r>
              <a:rPr lang="en-US" sz="2400" dirty="0"/>
              <a:t>User</a:t>
            </a:r>
            <a:r>
              <a:rPr lang="en-US" sz="2400" b="1" dirty="0"/>
              <a:t> training </a:t>
            </a:r>
          </a:p>
          <a:p>
            <a:pPr lvl="1"/>
            <a:r>
              <a:rPr lang="en-US" sz="2400" dirty="0"/>
              <a:t>proactive outreach to</a:t>
            </a:r>
            <a:r>
              <a:rPr lang="en-US" sz="2400" b="1" dirty="0"/>
              <a:t> users </a:t>
            </a:r>
            <a:r>
              <a:rPr lang="en-US" sz="2400" dirty="0"/>
              <a:t>and </a:t>
            </a:r>
            <a:r>
              <a:rPr lang="en-US" sz="2400" b="1" dirty="0"/>
              <a:t>service providers</a:t>
            </a:r>
            <a:r>
              <a:rPr lang="en-US" sz="2400" dirty="0"/>
              <a:t>. </a:t>
            </a:r>
          </a:p>
          <a:p>
            <a:r>
              <a:rPr lang="en-US" sz="2400" dirty="0"/>
              <a:t>We need to consider traditional library as well as PaaS/</a:t>
            </a:r>
            <a:r>
              <a:rPr lang="en-US" sz="2400" dirty="0" err="1"/>
              <a:t>FaaS</a:t>
            </a:r>
            <a:r>
              <a:rPr lang="en-US" sz="2400" dirty="0"/>
              <a:t> and SaaS deployments.</a:t>
            </a:r>
          </a:p>
          <a:p>
            <a:r>
              <a:rPr lang="en-US" sz="2400" dirty="0"/>
              <a:t>We will give a 6 hour tutorial on MIDAS and SPIDAL at a European winter school in February 2017 and this will increase our work in this area.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D606A60-DEFC-4E39-B9CA-C0170745B677}" type="datetime1">
              <a:rPr lang="en-US" smtClean="0"/>
              <a:t>1/11/2017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25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30424</TotalTime>
  <Words>874</Words>
  <Application>Microsoft Office PowerPoint</Application>
  <PresentationFormat>On-screen Show (4:3)</PresentationFormat>
  <Paragraphs>190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Franklin Gothic Medium</vt:lpstr>
      <vt:lpstr>Times New Roman</vt:lpstr>
      <vt:lpstr>Blank Presentation</vt:lpstr>
      <vt:lpstr>PowerPoint Presentation</vt:lpstr>
      <vt:lpstr>Status of NSF 1443054 Project</vt:lpstr>
      <vt:lpstr>Status of NSF 1443054 Project</vt:lpstr>
      <vt:lpstr>Current Challenge: Allow Broad Deployment at Scale</vt:lpstr>
      <vt:lpstr>HPC and/or Cloud 1.0 2.0 3.0</vt:lpstr>
      <vt:lpstr>27 Ansible Roles and Re-use in 6 NIST use cases</vt:lpstr>
      <vt:lpstr>HPCCloud Convergence Architecture</vt:lpstr>
      <vt:lpstr>Future Challenge: Support and Encourage Deployment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639</cp:revision>
  <cp:lastPrinted>2009-05-27T19:00:23Z</cp:lastPrinted>
  <dcterms:created xsi:type="dcterms:W3CDTF">2011-04-26T20:44:01Z</dcterms:created>
  <dcterms:modified xsi:type="dcterms:W3CDTF">2017-01-11T19:48:33Z</dcterms:modified>
</cp:coreProperties>
</file>