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0"/>
  </p:notesMasterIdLst>
  <p:sldIdLst>
    <p:sldId id="622" r:id="rId2"/>
    <p:sldId id="605" r:id="rId3"/>
    <p:sldId id="621" r:id="rId4"/>
    <p:sldId id="615" r:id="rId5"/>
    <p:sldId id="616" r:id="rId6"/>
    <p:sldId id="624" r:id="rId7"/>
    <p:sldId id="623" r:id="rId8"/>
    <p:sldId id="617" r:id="rId9"/>
  </p:sldIdLst>
  <p:sldSz cx="9144000" cy="6858000" type="screen4x3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i="1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656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bw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0838"/>
    <a:srgbClr val="D6A300"/>
    <a:srgbClr val="0083E6"/>
    <a:srgbClr val="0033CC"/>
    <a:srgbClr val="F8F3D2"/>
    <a:srgbClr val="6D6E70"/>
    <a:srgbClr val="7D110C"/>
    <a:srgbClr val="598EDD"/>
    <a:srgbClr val="A9C9FF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82" autoAdjust="0"/>
    <p:restoredTop sz="94660"/>
  </p:normalViewPr>
  <p:slideViewPr>
    <p:cSldViewPr>
      <p:cViewPr varScale="1">
        <p:scale>
          <a:sx n="63" d="100"/>
          <a:sy n="63" d="100"/>
        </p:scale>
        <p:origin x="768" y="60"/>
      </p:cViewPr>
      <p:guideLst>
        <p:guide orient="horz" pos="656"/>
        <p:guide pos="2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1668575090" y="2036290405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>
                <a:latin typeface="Arial" pitchFamily="-111" charset="0"/>
                <a:ea typeface="ＭＳ Ｐゴシック" pitchFamily="-111" charset="-128"/>
                <a:cs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/>
            </a:lvl1pPr>
          </a:lstStyle>
          <a:p>
            <a:pPr>
              <a:defRPr/>
            </a:pPr>
            <a:fld id="{63723C24-93D1-4A66-9504-E6BD833B16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8306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pitchFamily="-107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ABACD9-AB4F-4844-985C-F0D5A0EE97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/>
          <a:stretch/>
        </p:blipFill>
        <p:spPr bwMode="auto">
          <a:xfrm>
            <a:off x="0" y="6046626"/>
            <a:ext cx="9144000" cy="8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A40885F-87C8-4AF4-B113-4570962ED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3942" y="6389020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4D67729-DDBD-4F5F-A8C8-5DBD38F3AC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242" y="635341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84455-D399-470A-A57D-6241ED5D4C3A}" type="datetime1">
              <a:rPr lang="en-US" smtClean="0"/>
              <a:t>9/22/2017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12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32E4680-4CC7-43E1-B5E4-92A2C7E8C3D5}"/>
              </a:ext>
            </a:extLst>
          </p:cNvPr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1EDE1B-BD8C-4889-BF5E-928EDFAD27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/>
          <a:stretch/>
        </p:blipFill>
        <p:spPr bwMode="auto">
          <a:xfrm>
            <a:off x="0" y="6046626"/>
            <a:ext cx="9144000" cy="8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62DE6E-A8A8-4BDA-9EA6-1B4413E94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23942" y="6389020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Date Placeholder 1">
            <a:extLst>
              <a:ext uri="{FF2B5EF4-FFF2-40B4-BE49-F238E27FC236}">
                <a16:creationId xmlns:a16="http://schemas.microsoft.com/office/drawing/2014/main" id="{DE630995-1D12-4C03-9575-FDDE9B01E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242" y="635341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D4BA5C-DE01-49C9-AAE6-D935874D1527}" type="datetime1">
              <a:rPr lang="en-US" smtClean="0"/>
              <a:t>9/22/2017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16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4C1FEE2-123A-428D-B75A-0A6843A8097D}"/>
              </a:ext>
            </a:extLst>
          </p:cNvPr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E86D85-5B52-4AB4-8283-E45C0666CC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/>
          <a:stretch/>
        </p:blipFill>
        <p:spPr bwMode="auto">
          <a:xfrm>
            <a:off x="0" y="6046626"/>
            <a:ext cx="9144000" cy="8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23942" y="6389020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1F2E1262-2BB4-471C-81D4-374D2960F1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242" y="635341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E7D78A-1BD3-4226-AB6B-8A7227238171}" type="datetime1">
              <a:rPr lang="en-US" smtClean="0"/>
              <a:t>9/22/2017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72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376" y="1143000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5376" y="3995737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9045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F8F3D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1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304800"/>
            <a:ext cx="8382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336675"/>
            <a:ext cx="838041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7F70BD6-222B-45A1-AD15-81F1EC646F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/>
          <a:stretch/>
        </p:blipFill>
        <p:spPr bwMode="auto">
          <a:xfrm>
            <a:off x="0" y="6046626"/>
            <a:ext cx="9144000" cy="82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CCA2792-9146-4FBC-ACD6-43C26A067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23942" y="6389020"/>
            <a:ext cx="656771" cy="293913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chemeClr val="tx1"/>
                </a:solidFill>
                <a:latin typeface="Franklin Gothic Medium" pitchFamily="34" charset="0"/>
              </a:defRPr>
            </a:lvl1pPr>
          </a:lstStyle>
          <a:p>
            <a:fld id="{C4B85148-DB98-4269-ACE6-2DF49F9918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Date Placeholder 1">
            <a:extLst>
              <a:ext uri="{FF2B5EF4-FFF2-40B4-BE49-F238E27FC236}">
                <a16:creationId xmlns:a16="http://schemas.microsoft.com/office/drawing/2014/main" id="{059117D3-5755-48E4-8BDE-94C48835BA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295242" y="6353415"/>
            <a:ext cx="10287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532F97-F723-44A9-B0B8-F2A1361EF607}" type="datetime1">
              <a:rPr lang="en-US" smtClean="0"/>
              <a:t>9/22/2017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3" r:id="rId2"/>
    <p:sldLayoutId id="2147484248" r:id="rId3"/>
    <p:sldLayoutId id="2147484249" r:id="rId4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 b="1" i="0" u="none">
          <a:solidFill>
            <a:srgbClr val="B30838"/>
          </a:solidFill>
          <a:latin typeface="+mj-lt"/>
          <a:ea typeface="+mj-ea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 b="1">
          <a:solidFill>
            <a:srgbClr val="B30838"/>
          </a:solidFill>
          <a:latin typeface="Arial" charset="0"/>
          <a:ea typeface="ＭＳ Ｐゴシック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400" b="1">
          <a:solidFill>
            <a:schemeClr val="accent1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0"/>
            <a:ext cx="7886700" cy="2090737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SPIDAL Project</a:t>
            </a:r>
            <a:br>
              <a:rPr lang="en-US" sz="3200" dirty="0"/>
            </a:br>
            <a:r>
              <a:rPr lang="en-US" sz="3200" dirty="0" err="1"/>
              <a:t>Datanet</a:t>
            </a:r>
            <a:r>
              <a:rPr lang="en-US" sz="3200" dirty="0"/>
              <a:t>: CIF21 DIBBs: Middleware and High Performance Analytics Libraries for Scalable Data Science</a:t>
            </a:r>
            <a:endParaRPr lang="en-US" b="1" dirty="0"/>
          </a:p>
        </p:txBody>
      </p:sp>
      <p:sp>
        <p:nvSpPr>
          <p:cNvPr id="2" name="Subtitle 1"/>
          <p:cNvSpPr>
            <a:spLocks noGrp="1"/>
          </p:cNvSpPr>
          <p:nvPr>
            <p:ph type="body" idx="1"/>
          </p:nvPr>
        </p:nvSpPr>
        <p:spPr>
          <a:xfrm>
            <a:off x="6790" y="2090737"/>
            <a:ext cx="8991600" cy="1500187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NSF14-43054 started October 1, 2014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Indiana University (Fox, </a:t>
            </a:r>
            <a:r>
              <a:rPr lang="en-US" sz="2400" dirty="0" err="1">
                <a:solidFill>
                  <a:schemeClr val="tx1"/>
                </a:solidFill>
              </a:rPr>
              <a:t>Qiu</a:t>
            </a:r>
            <a:r>
              <a:rPr lang="en-US" sz="2400" dirty="0">
                <a:solidFill>
                  <a:schemeClr val="tx1"/>
                </a:solidFill>
              </a:rPr>
              <a:t>, Crandall, von </a:t>
            </a:r>
            <a:r>
              <a:rPr lang="en-US" sz="2400" dirty="0" err="1">
                <a:solidFill>
                  <a:schemeClr val="tx1"/>
                </a:solidFill>
              </a:rPr>
              <a:t>Laszewski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Rutgers (</a:t>
            </a:r>
            <a:r>
              <a:rPr lang="en-US" sz="2400" dirty="0" err="1">
                <a:solidFill>
                  <a:schemeClr val="tx1"/>
                </a:solidFill>
              </a:rPr>
              <a:t>Jha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Virginia Tech (</a:t>
            </a:r>
            <a:r>
              <a:rPr lang="en-US" sz="2400" dirty="0" err="1">
                <a:solidFill>
                  <a:schemeClr val="tx1"/>
                </a:solidFill>
              </a:rPr>
              <a:t>Marathe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Kansas (Paden)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Stony Brook (Wang)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Arizona State (</a:t>
            </a:r>
            <a:r>
              <a:rPr lang="en-US" sz="2400" dirty="0" err="1">
                <a:solidFill>
                  <a:schemeClr val="tx1"/>
                </a:solidFill>
              </a:rPr>
              <a:t>Beckstein</a:t>
            </a:r>
            <a:r>
              <a:rPr lang="en-US" sz="2400" dirty="0">
                <a:solidFill>
                  <a:schemeClr val="tx1"/>
                </a:solidFill>
              </a:rPr>
              <a:t>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Utah (Cheatham)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A</a:t>
            </a:r>
            <a:r>
              <a:rPr lang="en-US" sz="2400" b="1" dirty="0">
                <a:solidFill>
                  <a:schemeClr val="tx1"/>
                </a:solidFill>
              </a:rPr>
              <a:t> co-design </a:t>
            </a:r>
            <a:r>
              <a:rPr lang="en-US" sz="2400" dirty="0">
                <a:solidFill>
                  <a:schemeClr val="tx1"/>
                </a:solidFill>
              </a:rPr>
              <a:t>project: Software, algorithms, applications</a:t>
            </a:r>
          </a:p>
          <a:p>
            <a:pPr algn="l"/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996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474" y="0"/>
            <a:ext cx="9137526" cy="6858000"/>
            <a:chOff x="31026" y="1"/>
            <a:chExt cx="9137526" cy="6858000"/>
          </a:xfrm>
        </p:grpSpPr>
        <p:pic>
          <p:nvPicPr>
            <p:cNvPr id="15" name="Picture 14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3133"/>
            <a:stretch/>
          </p:blipFill>
          <p:spPr>
            <a:xfrm>
              <a:off x="31026" y="1"/>
              <a:ext cx="9137526" cy="68580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7310" y="2907647"/>
              <a:ext cx="1027410" cy="489994"/>
            </a:xfrm>
            <a:prstGeom prst="rect">
              <a:avLst/>
            </a:prstGeom>
          </p:spPr>
        </p:pic>
        <p:pic>
          <p:nvPicPr>
            <p:cNvPr id="9" name="Picture 2" descr="https://lh3.googleusercontent.com/-QTh7oYlVSfs/AAAAAAAAAAI/AAAAAAAAAl8/PD6AyVW6Tqs/s0-c-k-no-ns/photo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4200" y="346053"/>
              <a:ext cx="847726" cy="8477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3" t="21984" r="36829" b="19773"/>
            <a:stretch/>
          </p:blipFill>
          <p:spPr>
            <a:xfrm>
              <a:off x="8028213" y="2610641"/>
              <a:ext cx="952500" cy="970836"/>
            </a:xfrm>
            <a:prstGeom prst="rect">
              <a:avLst/>
            </a:prstGeom>
          </p:spPr>
        </p:pic>
        <p:pic>
          <p:nvPicPr>
            <p:cNvPr id="8" name="Picture 4" descr="Stony Brook University logo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5814847"/>
              <a:ext cx="1054710" cy="870555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768" t="17564" r="19740" b="18436"/>
            <a:stretch/>
          </p:blipFill>
          <p:spPr>
            <a:xfrm>
              <a:off x="7878754" y="355213"/>
              <a:ext cx="1138054" cy="83856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00" t="18519" r="62088" b="21296"/>
            <a:stretch/>
          </p:blipFill>
          <p:spPr>
            <a:xfrm>
              <a:off x="7147486" y="5694802"/>
              <a:ext cx="1504841" cy="9906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047905" y="4980402"/>
              <a:ext cx="2088802" cy="646331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800" b="1" i="0" dirty="0">
                  <a:solidFill>
                    <a:schemeClr val="bg1"/>
                  </a:solidFill>
                </a:rPr>
                <a:t>Software: MIDAS</a:t>
              </a:r>
              <a:br>
                <a:rPr lang="en-US" sz="1800" b="1" i="0" dirty="0">
                  <a:solidFill>
                    <a:schemeClr val="bg1"/>
                  </a:solidFill>
                </a:rPr>
              </a:br>
              <a:r>
                <a:rPr lang="en-US" sz="1800" b="1" i="0" dirty="0">
                  <a:solidFill>
                    <a:schemeClr val="bg1"/>
                  </a:solidFill>
                </a:rPr>
                <a:t>HPC-ABDS</a:t>
              </a:r>
            </a:p>
          </p:txBody>
        </p:sp>
      </p:grpSp>
      <p:sp>
        <p:nvSpPr>
          <p:cNvPr id="3" name="Rectangle 2"/>
          <p:cNvSpPr/>
          <p:nvPr/>
        </p:nvSpPr>
        <p:spPr>
          <a:xfrm>
            <a:off x="6474" y="0"/>
            <a:ext cx="3962400" cy="15081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1800"/>
              </a:spcBef>
              <a:spcAft>
                <a:spcPts val="600"/>
              </a:spcAft>
            </a:pPr>
            <a:r>
              <a:rPr lang="en-US" sz="2000" b="1" dirty="0">
                <a:latin typeface="Times New Roman" panose="02020603050405020304" pitchFamily="18" charset="0"/>
              </a:rPr>
              <a:t>NSF 1443054: CIF21 DIBBs: Middleware and High Performance Analytics Libraries for Scalable Data Science PI: Geoffrey C. Fox</a:t>
            </a:r>
            <a:endParaRPr lang="en-US" sz="2800" b="1" dirty="0"/>
          </a:p>
        </p:txBody>
      </p:sp>
      <p:sp>
        <p:nvSpPr>
          <p:cNvPr id="6" name="Rectangle 5"/>
          <p:cNvSpPr/>
          <p:nvPr/>
        </p:nvSpPr>
        <p:spPr>
          <a:xfrm>
            <a:off x="-46018" y="6396335"/>
            <a:ext cx="2552371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/>
              <a:t>gcf@indiana.edu            </a:t>
            </a:r>
          </a:p>
        </p:txBody>
      </p:sp>
    </p:spTree>
    <p:extLst>
      <p:ext uri="{BB962C8B-B14F-4D97-AF65-F5344CB8AC3E}">
        <p14:creationId xmlns:p14="http://schemas.microsoft.com/office/powerpoint/2010/main" val="4223441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D2B314B7-555E-4180-A577-3CB85CD75D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4668363"/>
              </p:ext>
            </p:extLst>
          </p:nvPr>
        </p:nvGraphicFramePr>
        <p:xfrm>
          <a:off x="0" y="14377"/>
          <a:ext cx="9067800" cy="6843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Acrobat Document" r:id="rId3" imgW="33546939" imgH="25317189" progId="AcroExch.Document.DC">
                  <p:embed/>
                </p:oleObj>
              </mc:Choice>
              <mc:Fallback>
                <p:oleObj name="Acrobat Document" r:id="rId3" imgW="33546939" imgH="25317189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14377"/>
                        <a:ext cx="9067800" cy="6843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27327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762000"/>
          </a:xfrm>
        </p:spPr>
        <p:txBody>
          <a:bodyPr/>
          <a:lstStyle/>
          <a:p>
            <a:r>
              <a:rPr lang="en-US" dirty="0"/>
              <a:t>Status of NSF 1443054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737418"/>
            <a:ext cx="9144000" cy="5434781"/>
          </a:xfrm>
        </p:spPr>
        <p:txBody>
          <a:bodyPr/>
          <a:lstStyle/>
          <a:p>
            <a:pPr lvl="0"/>
            <a:r>
              <a:rPr lang="en-US" sz="2200" b="1" dirty="0"/>
              <a:t>Big Data Application Analysis</a:t>
            </a:r>
            <a:r>
              <a:rPr lang="en-US" sz="2200" dirty="0"/>
              <a:t> identifies features of data intensive applications that need to be supported in software and represented in benchmarks. This analysis was started for proposal and has been extended to support HPC-Simulations-Big Data convergence. </a:t>
            </a:r>
          </a:p>
          <a:p>
            <a:pPr lvl="0"/>
            <a:r>
              <a:rPr lang="en-US" sz="2200" dirty="0"/>
              <a:t>The project is a collaboration between computer and domain scientists in </a:t>
            </a:r>
            <a:r>
              <a:rPr lang="en-US" sz="2200" b="1" dirty="0"/>
              <a:t>application areas </a:t>
            </a:r>
            <a:r>
              <a:rPr lang="en-US" sz="2200" dirty="0"/>
              <a:t>in Biomolecular Simulations, Network  Science, Epidemiology, Computer Vision, Spatial Geographical Information Systems, Remote Sensing for Polar Science and Pathology Informatics. </a:t>
            </a:r>
          </a:p>
          <a:p>
            <a:pPr lvl="0"/>
            <a:r>
              <a:rPr lang="en-US" sz="2200" b="1" dirty="0"/>
              <a:t>HPC-ABDS</a:t>
            </a:r>
            <a:r>
              <a:rPr lang="en-US" sz="2200" dirty="0"/>
              <a:t> as Cloud-HPC interoperable software with performance of HPC (High Performance Computing) and the rich functionality of the commodity Apache Big Data Stack was a bold idea developed for proposal. We have successfully delivered and extended this approach, which is one of ideas described in Exascale Big Data report.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837408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382000" cy="762000"/>
          </a:xfrm>
        </p:spPr>
        <p:txBody>
          <a:bodyPr/>
          <a:lstStyle/>
          <a:p>
            <a:r>
              <a:rPr lang="en-US" dirty="0"/>
              <a:t>Status of NSF 1443054 Project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181600"/>
          </a:xfrm>
        </p:spPr>
        <p:txBody>
          <a:bodyPr/>
          <a:lstStyle/>
          <a:p>
            <a:pPr lvl="0"/>
            <a:r>
              <a:rPr lang="en-US" sz="2200" b="1" dirty="0"/>
              <a:t>MIDAS </a:t>
            </a:r>
            <a:r>
              <a:rPr lang="en-US" sz="2200" dirty="0"/>
              <a:t>integrating middleware that links HPC and ABDS now has several components including an architecture for Big Data analytics, an integration of HPC in communication and scheduling on ABDS; </a:t>
            </a:r>
          </a:p>
          <a:p>
            <a:pPr lvl="1"/>
            <a:r>
              <a:rPr lang="en-US" sz="2200" dirty="0"/>
              <a:t>Added HPC </a:t>
            </a:r>
            <a:r>
              <a:rPr lang="en-US" sz="2200"/>
              <a:t>to Apache Hadoop</a:t>
            </a:r>
            <a:r>
              <a:rPr lang="en-US" sz="2200" dirty="0"/>
              <a:t>, Heron, Spark, Flink</a:t>
            </a:r>
          </a:p>
          <a:p>
            <a:pPr lvl="0"/>
            <a:r>
              <a:rPr lang="en-US" sz="2200" b="1" dirty="0"/>
              <a:t>SPIDAL</a:t>
            </a:r>
            <a:r>
              <a:rPr lang="en-US" sz="2200" dirty="0"/>
              <a:t> (Scalable Parallel Interoperable Data Analytics Library) now has over 20 members with domain specific and core algorithms.</a:t>
            </a:r>
          </a:p>
          <a:p>
            <a:pPr lvl="0"/>
            <a:r>
              <a:rPr lang="en-US" sz="2200" b="1" dirty="0"/>
              <a:t>Benchmarks</a:t>
            </a:r>
            <a:r>
              <a:rPr lang="en-US" sz="2200" dirty="0"/>
              <a:t>. We reached out to database community with keynote and paper at WBDB2015 Benchmarking Workshop.</a:t>
            </a:r>
          </a:p>
          <a:p>
            <a:r>
              <a:rPr lang="en-US" sz="2200" b="1" dirty="0"/>
              <a:t>Language: </a:t>
            </a:r>
            <a:r>
              <a:rPr lang="en-US" sz="2200" dirty="0"/>
              <a:t>SPIDAL </a:t>
            </a:r>
            <a:r>
              <a:rPr lang="en-US" sz="2200" b="1" dirty="0"/>
              <a:t>Java</a:t>
            </a:r>
            <a:r>
              <a:rPr lang="en-US" sz="2200" dirty="0"/>
              <a:t> runs as fast as </a:t>
            </a:r>
            <a:r>
              <a:rPr lang="en-US" sz="2200" b="1" dirty="0"/>
              <a:t>C++</a:t>
            </a:r>
          </a:p>
          <a:p>
            <a:r>
              <a:rPr lang="en-US" sz="2200" dirty="0"/>
              <a:t>Designed and Proposed </a:t>
            </a:r>
            <a:r>
              <a:rPr lang="en-US" sz="2200" b="1" dirty="0" err="1"/>
              <a:t>HPCCloud</a:t>
            </a:r>
            <a:r>
              <a:rPr lang="en-US" sz="2200" b="1" dirty="0"/>
              <a:t> </a:t>
            </a:r>
            <a:r>
              <a:rPr lang="en-US" sz="2200" dirty="0"/>
              <a:t>as hardware-software infrastructure supporting </a:t>
            </a:r>
          </a:p>
          <a:p>
            <a:pPr lvl="1"/>
            <a:r>
              <a:rPr lang="en-US" sz="2200" b="1" dirty="0"/>
              <a:t>Big Data Big Simulation </a:t>
            </a:r>
            <a:r>
              <a:rPr lang="en-US" sz="2200" dirty="0"/>
              <a:t>Convergence</a:t>
            </a:r>
          </a:p>
          <a:p>
            <a:pPr lvl="1"/>
            <a:r>
              <a:rPr lang="en-US" sz="2200" b="1" dirty="0"/>
              <a:t>Big Data Management </a:t>
            </a:r>
            <a:r>
              <a:rPr lang="en-US" sz="2200" dirty="0"/>
              <a:t>via Apache Stack ABDS</a:t>
            </a:r>
          </a:p>
          <a:p>
            <a:pPr lvl="1"/>
            <a:r>
              <a:rPr lang="en-US" sz="2200" b="1" dirty="0"/>
              <a:t>Big Data Analytics </a:t>
            </a:r>
            <a:r>
              <a:rPr lang="en-US" sz="2200" dirty="0"/>
              <a:t>using SPIDAL and other libraries</a:t>
            </a:r>
          </a:p>
          <a:p>
            <a:pPr lvl="0"/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85575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BE3EF-B262-4D75-A72C-5C13A488B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-3018"/>
            <a:ext cx="4954588" cy="841218"/>
          </a:xfrm>
        </p:spPr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Mahout and SPIDAL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2D61B9-CC3C-4FF5-9158-30DECB8A6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9" y="76200"/>
            <a:ext cx="3581400" cy="4038600"/>
          </a:xfrm>
        </p:spPr>
        <p:txBody>
          <a:bodyPr>
            <a:noAutofit/>
          </a:bodyPr>
          <a:lstStyle/>
          <a:p>
            <a:r>
              <a:rPr lang="en-US" dirty="0"/>
              <a:t>Mahout was Hadoop machine learning library but largely abandoned as Spark outperformed Hadoop</a:t>
            </a:r>
          </a:p>
          <a:p>
            <a:r>
              <a:rPr lang="en-US" dirty="0"/>
              <a:t>SPIDAL outperforms Spark </a:t>
            </a:r>
            <a:r>
              <a:rPr lang="en-US" dirty="0" err="1"/>
              <a:t>Mllib</a:t>
            </a:r>
            <a:r>
              <a:rPr lang="en-US" dirty="0"/>
              <a:t> and Flink due to better communication and in-place dataflow.</a:t>
            </a:r>
          </a:p>
          <a:p>
            <a:r>
              <a:rPr lang="en-US" dirty="0"/>
              <a:t>SPIDAL also has community algorithms</a:t>
            </a:r>
          </a:p>
          <a:p>
            <a:pPr lvl="1"/>
            <a:r>
              <a:rPr lang="en-US" dirty="0"/>
              <a:t>Biomolecular Simulation</a:t>
            </a:r>
          </a:p>
          <a:p>
            <a:pPr lvl="1"/>
            <a:r>
              <a:rPr lang="en-US" dirty="0"/>
              <a:t>Graphs for Network Science</a:t>
            </a:r>
          </a:p>
          <a:p>
            <a:pPr lvl="1"/>
            <a:r>
              <a:rPr lang="en-US" dirty="0"/>
              <a:t>Image processing for pathology and polar science</a:t>
            </a:r>
          </a:p>
        </p:txBody>
      </p:sp>
      <p:sp>
        <p:nvSpPr>
          <p:cNvPr id="5" name="AutoShape 2" descr="Inline image 1">
            <a:extLst>
              <a:ext uri="{FF2B5EF4-FFF2-40B4-BE49-F238E27FC236}">
                <a16:creationId xmlns:a16="http://schemas.microsoft.com/office/drawing/2014/main" id="{4C1A3C20-4C3C-402B-B0C6-AB4A39E96D4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 i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33D3AF-1EBE-46C7-91B3-FFD965982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9853" y="762000"/>
            <a:ext cx="5604147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45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D219DE-0C8A-4DF1-8209-229204DC1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78" y="28785"/>
            <a:ext cx="9001613" cy="657015"/>
          </a:xfrm>
        </p:spPr>
        <p:txBody>
          <a:bodyPr>
            <a:normAutofit/>
          </a:bodyPr>
          <a:lstStyle/>
          <a:p>
            <a:r>
              <a:rPr lang="en-US" sz="2600" b="1" dirty="0">
                <a:latin typeface="+mn-lt"/>
              </a:rPr>
              <a:t>Core SPIDAL Parallel HPC Library with Collective Used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5D9DF8-77BA-4739-A479-085BE7192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78" y="685801"/>
            <a:ext cx="4491958" cy="4953000"/>
          </a:xfrm>
          <a:ln w="38100">
            <a:solidFill>
              <a:schemeClr val="tx1"/>
            </a:solidFill>
          </a:ln>
        </p:spPr>
        <p:txBody>
          <a:bodyPr vert="horz" lIns="91440" tIns="68580" rIns="91440" bIns="68580" rtlCol="0">
            <a:noAutofit/>
          </a:bodyPr>
          <a:lstStyle/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DA-MDS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Multidimensional scaling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Broadcast</a:t>
            </a: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Directed Force Dimension Reduction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Irregular DAVS Clustering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Partial Rotate,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Broadcast</a:t>
            </a: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 </a:t>
            </a: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Semimetric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Clustering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Broadcast</a:t>
            </a: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K-means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Broadcast,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DAAL</a:t>
            </a: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SVM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SubGraph</a:t>
            </a: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Mining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Latent Dirichlet Allocation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Rotate,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Matrix Factorization (SGD)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Rotate DAAL</a:t>
            </a:r>
          </a:p>
          <a:p>
            <a:pPr marL="173736" indent="-173736">
              <a:lnSpc>
                <a:spcPct val="80000"/>
              </a:lnSpc>
              <a:spcBef>
                <a:spcPts val="600"/>
              </a:spcBef>
            </a:pPr>
            <a:r>
              <a:rPr lang="en-US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Recommender System (ALS) 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Rotate DAAL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3319C61D-4526-4ED9-BC00-4F7DC9780F01}"/>
              </a:ext>
            </a:extLst>
          </p:cNvPr>
          <p:cNvSpPr txBox="1">
            <a:spLocks/>
          </p:cNvSpPr>
          <p:nvPr/>
        </p:nvSpPr>
        <p:spPr>
          <a:xfrm>
            <a:off x="4530436" y="685801"/>
            <a:ext cx="4509655" cy="4953000"/>
          </a:xfrm>
          <a:prstGeom prst="rect">
            <a:avLst/>
          </a:prstGeom>
          <a:ln w="38100">
            <a:solidFill>
              <a:schemeClr val="tx1"/>
            </a:solidFill>
          </a:ln>
        </p:spPr>
        <p:txBody>
          <a:bodyPr vert="horz" lIns="68580" tIns="68580" rIns="68580" bIns="6858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Singular Value Decomposition (SVD)</a:t>
            </a:r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 err="1"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r>
              <a:rPr lang="en-US" sz="2000" i="0" dirty="0">
                <a:latin typeface="Calibri" panose="020F0502020204030204" pitchFamily="34" charset="0"/>
                <a:cs typeface="Calibri" panose="020F0502020204030204" pitchFamily="34" charset="0"/>
              </a:rPr>
              <a:t>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QR Decomposition (QR)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Reduce, Broadcast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Neural Network </a:t>
            </a:r>
            <a:r>
              <a:rPr lang="en-US" sz="2000" i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Covariance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Order Moments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Naive Bayes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Linear Regression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Ridge Regression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Reduce DAAL</a:t>
            </a: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Multi-class Logistic Regression 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Regroup, Rotate, </a:t>
            </a:r>
            <a:r>
              <a:rPr lang="en-US" sz="2000" i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AllGather</a:t>
            </a:r>
            <a:endParaRPr lang="en-US" sz="2000" i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 Forest </a:t>
            </a:r>
            <a:r>
              <a:rPr lang="en-US" sz="2000" i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endParaRPr lang="en-US" sz="2000" i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1450" indent="-171450" defTabSz="685800" fontAlgn="auto">
              <a:spcBef>
                <a:spcPts val="750"/>
              </a:spcBef>
              <a:spcAft>
                <a:spcPts val="0"/>
              </a:spcAft>
            </a:pPr>
            <a:r>
              <a:rPr lang="en-US" sz="2000" i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Principal Component Analysis (PCA)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i="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AllReduce</a:t>
            </a:r>
            <a:r>
              <a:rPr lang="en-US" sz="2000" i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7DA116-4A13-40F1-91B6-25B08450DAD7}"/>
              </a:ext>
            </a:extLst>
          </p:cNvPr>
          <p:cNvSpPr txBox="1"/>
          <p:nvPr/>
        </p:nvSpPr>
        <p:spPr>
          <a:xfrm>
            <a:off x="65583" y="5634274"/>
            <a:ext cx="8974508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00" i="0" dirty="0">
                <a:solidFill>
                  <a:prstClr val="black"/>
                </a:solidFill>
                <a:latin typeface="Calibri" panose="020F0502020204030204"/>
                <a:ea typeface="+mn-ea"/>
              </a:rPr>
              <a:t>DAAL implies integrated with Intel DAAL Optimized Data Analytics Library (Runs on KNL!) </a:t>
            </a:r>
          </a:p>
        </p:txBody>
      </p:sp>
    </p:spTree>
    <p:extLst>
      <p:ext uri="{BB962C8B-B14F-4D97-AF65-F5344CB8AC3E}">
        <p14:creationId xmlns:p14="http://schemas.microsoft.com/office/powerpoint/2010/main" val="14425709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US" sz="2800" dirty="0"/>
              <a:t>Challenge: Broad Deployment at Scale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5410200"/>
          </a:xfrm>
        </p:spPr>
        <p:txBody>
          <a:bodyPr/>
          <a:lstStyle/>
          <a:p>
            <a:r>
              <a:rPr lang="en-US" dirty="0"/>
              <a:t>Classic </a:t>
            </a:r>
            <a:r>
              <a:rPr lang="en-US" b="1" dirty="0"/>
              <a:t>Software Engineering</a:t>
            </a:r>
            <a:r>
              <a:rPr lang="en-US" dirty="0"/>
              <a:t>: </a:t>
            </a:r>
          </a:p>
          <a:p>
            <a:pPr lvl="1"/>
            <a:r>
              <a:rPr lang="en-US" dirty="0"/>
              <a:t>apply </a:t>
            </a:r>
            <a:r>
              <a:rPr lang="en-US" b="1" dirty="0"/>
              <a:t>lessons like SPIDAL Java </a:t>
            </a:r>
            <a:r>
              <a:rPr lang="en-US" dirty="0"/>
              <a:t>uniformly to SPIDAL library members</a:t>
            </a:r>
          </a:p>
          <a:p>
            <a:pPr lvl="1"/>
            <a:r>
              <a:rPr lang="en-US" b="1" dirty="0"/>
              <a:t>Package</a:t>
            </a:r>
            <a:r>
              <a:rPr lang="en-US" dirty="0"/>
              <a:t> and</a:t>
            </a:r>
            <a:r>
              <a:rPr lang="en-US" b="1" dirty="0"/>
              <a:t> testing </a:t>
            </a:r>
            <a:r>
              <a:rPr lang="en-US" dirty="0"/>
              <a:t>for each component of SPIDAL and MIDAS</a:t>
            </a:r>
          </a:p>
          <a:p>
            <a:pPr lvl="1"/>
            <a:r>
              <a:rPr lang="en-US" b="1" dirty="0"/>
              <a:t>Supported deployment </a:t>
            </a:r>
          </a:p>
          <a:p>
            <a:pPr lvl="1"/>
            <a:r>
              <a:rPr lang="en-US" dirty="0"/>
              <a:t>User</a:t>
            </a:r>
            <a:r>
              <a:rPr lang="en-US" b="1" dirty="0"/>
              <a:t> training </a:t>
            </a:r>
          </a:p>
          <a:p>
            <a:pPr lvl="1"/>
            <a:r>
              <a:rPr lang="en-US" dirty="0"/>
              <a:t>proactive outreach to</a:t>
            </a:r>
            <a:r>
              <a:rPr lang="en-US" b="1" dirty="0"/>
              <a:t> users </a:t>
            </a:r>
            <a:r>
              <a:rPr lang="en-US" dirty="0"/>
              <a:t>and </a:t>
            </a:r>
            <a:r>
              <a:rPr lang="en-US" b="1" dirty="0"/>
              <a:t>service providers</a:t>
            </a:r>
            <a:endParaRPr lang="en-US" dirty="0"/>
          </a:p>
          <a:p>
            <a:r>
              <a:rPr lang="en-US" dirty="0"/>
              <a:t>Offer HPC-ABDS Capabilities as Platform as a Service with each capability specified as </a:t>
            </a:r>
            <a:r>
              <a:rPr lang="en-US" b="1" dirty="0"/>
              <a:t>Ansible role </a:t>
            </a:r>
            <a:r>
              <a:rPr lang="en-US" dirty="0"/>
              <a:t>giving </a:t>
            </a:r>
            <a:r>
              <a:rPr lang="en-US" b="1" dirty="0"/>
              <a:t>function as a service </a:t>
            </a:r>
          </a:p>
          <a:p>
            <a:pPr lvl="1"/>
            <a:r>
              <a:rPr lang="en-US" dirty="0"/>
              <a:t>Will allow HPC, Cloud and converged infrastructure </a:t>
            </a:r>
            <a:r>
              <a:rPr lang="en-US" b="1" dirty="0" err="1"/>
              <a:t>HPCCloud</a:t>
            </a:r>
            <a:r>
              <a:rPr lang="en-US" b="1" dirty="0"/>
              <a:t> </a:t>
            </a:r>
          </a:p>
          <a:p>
            <a:pPr lvl="1"/>
            <a:r>
              <a:rPr lang="en-US" dirty="0"/>
              <a:t>Define good </a:t>
            </a:r>
            <a:r>
              <a:rPr lang="en-US" b="1" dirty="0"/>
              <a:t>API</a:t>
            </a:r>
            <a:r>
              <a:rPr lang="en-US" dirty="0"/>
              <a:t>’s to each function – current Apache libraries not well designed</a:t>
            </a:r>
          </a:p>
          <a:p>
            <a:r>
              <a:rPr lang="en-US" b="1" dirty="0"/>
              <a:t>Demonstrate test applications </a:t>
            </a:r>
            <a:r>
              <a:rPr lang="en-US" dirty="0"/>
              <a:t>as software as  a service on virtual clusters</a:t>
            </a:r>
          </a:p>
          <a:p>
            <a:r>
              <a:rPr lang="en-US" dirty="0"/>
              <a:t>Show that </a:t>
            </a:r>
            <a:r>
              <a:rPr lang="en-US" b="1" dirty="0"/>
              <a:t>service providers </a:t>
            </a:r>
            <a:r>
              <a:rPr lang="en-US" dirty="0"/>
              <a:t>(XSEDE) can deploy on variety of hardware</a:t>
            </a:r>
          </a:p>
          <a:p>
            <a:r>
              <a:rPr lang="en-US" dirty="0"/>
              <a:t>We have/will give a 6 hour tutorial on MIDAS and SPIDAL at a European winter school in February 2017, 2018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67052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8.0&quot;&gt;&lt;object type=&quot;1&quot; unique_id=&quot;10001&quot;&gt;&lt;object type=&quot;2&quot; unique_id=&quot;403135&quot;&gt;&lt;object type=&quot;3&quot; unique_id=&quot;592686&quot;&gt;&lt;property id=&quot;20148&quot; value=&quot;5&quot;/&gt;&lt;property id=&quot;20300&quot; value=&quot;Slide 7 - &amp;quot;HPC-ABDS Mapping of Activities&amp;quot;&quot;/&gt;&lt;property id=&quot;20307&quot; value=&quot;337&quot;/&gt;&lt;/object&gt;&lt;object type=&quot;3&quot; unique_id=&quot;605784&quot;&gt;&lt;property id=&quot;20148&quot; value=&quot;5&quot;/&gt;&lt;property id=&quot;20300&quot; value=&quot;Slide 9 - &amp;quot;Java MPI performs better than Threads 128 24-core Haswell nodes on SPIDAL DA-MDS Code&amp;quot;&quot;/&gt;&lt;property id=&quot;20307&quot; value=&quot;339&quot;/&gt;&lt;/object&gt;&lt;object type=&quot;3&quot; unique_id=&quot;605787&quot;&gt;&lt;property id=&quot;20148&quot; value=&quot;5&quot;/&gt;&lt;property id=&quot;20300&quot; value=&quot;Slide 3 - &amp;quot;Big Data - Big Simulation (Exascale) Convergence&amp;quot;&quot;/&gt;&lt;property id=&quot;20307&quot; value=&quot;375&quot;/&gt;&lt;/object&gt;&lt;object type=&quot;3&quot; unique_id=&quot;605788&quot;&gt;&lt;property id=&quot;20148&quot; value=&quot;5&quot;/&gt;&lt;property id=&quot;20300&quot; value=&quot;Slide 5 - &amp;quot;6 Forms of MapReduce  Cover “all” circumstances  Describes  - Problem (Model     reflecting data)  - Machine  - Sof&quot;/&gt;&lt;property id=&quot;20307&quot; value=&quot;377&quot;/&gt;&lt;/object&gt;&lt;object type=&quot;3&quot; unique_id=&quot;605789&quot;&gt;&lt;property id=&quot;20148&quot; value=&quot;5&quot;/&gt;&lt;property id=&quot;20300&quot; value=&quot;Slide 8&quot;/&gt;&lt;property id=&quot;20307&quot; value=&quot;378&quot;/&gt;&lt;/object&gt;&lt;object type=&quot;3&quot; unique_id=&quot;605790&quot;&gt;&lt;property id=&quot;20148&quot; value=&quot;5&quot;/&gt;&lt;property id=&quot;20300&quot; value=&quot;Slide 10 - &amp;quot;MIDAS: Software Activities in DIBBS&amp;quot;&quot;/&gt;&lt;property id=&quot;20307&quot; value=&quot;365&quot;/&gt;&lt;/object&gt;&lt;object type=&quot;3&quot; unique_id=&quot;605791&quot;&gt;&lt;property id=&quot;20148&quot; value=&quot;5&quot;/&gt;&lt;property id=&quot;20300&quot; value=&quot;Slide 11 - &amp;quot;Cloudmesh Client&amp;quot;&quot;/&gt;&lt;property id=&quot;20307&quot; value=&quot;354&quot;/&gt;&lt;/object&gt;&lt;object type=&quot;3&quot; unique_id=&quot;605792&quot;&gt;&lt;property id=&quot;20148&quot; value=&quot;5&quot;/&gt;&lt;property id=&quot;20300&quot; value=&quot;Slide 12 - &amp;quot;Cloudmesh Client - Architecture&amp;quot;&quot;/&gt;&lt;property id=&quot;20307&quot; value=&quot;355&quot;/&gt;&lt;/object&gt;&lt;object type=&quot;3&quot; unique_id=&quot;605793&quot;&gt;&lt;property id=&quot;20148&quot; value=&quot;5&quot;/&gt;&lt;property id=&quot;20300&quot; value=&quot;Slide 13 - &amp;quot;Cloudmesh Client – OSG management&amp;quot;&quot;/&gt;&lt;property id=&quot;20307&quot; value=&quot;360&quot;/&gt;&lt;/object&gt;&lt;object type=&quot;3&quot; unique_id=&quot;605794&quot;&gt;&lt;property id=&quot;20148&quot; value=&quot;5&quot;/&gt;&lt;property id=&quot;20300&quot; value=&quot;Slide 14 - &amp;quot;Cloudmesh Client –  In support of Experiment Workflow &amp;quot;&quot;/&gt;&lt;property id=&quot;20307&quot; value=&quot;361&quot;/&gt;&lt;/object&gt;&lt;object type=&quot;3&quot; unique_id=&quot;605795&quot;&gt;&lt;property id=&quot;20148&quot; value=&quot;5&quot;/&gt;&lt;property id=&quot;20300&quot; value=&quot;Slide 15 - &amp;quot;Pilot-Hadoop/Spark Architecture&amp;quot;&quot;/&gt;&lt;property id=&quot;20307&quot; value=&quot;366&quot;/&gt;&lt;/object&gt;&lt;object type=&quot;3&quot; unique_id=&quot;605796&quot;&gt;&lt;property id=&quot;20148&quot; value=&quot;5&quot;/&gt;&lt;property id=&quot;20300&quot; value=&quot;Slide 16 - &amp;quot;Pilot-Hadoop Example&amp;quot;&quot;/&gt;&lt;property id=&quot;20307&quot; value=&quot;367&quot;/&gt;&lt;/object&gt;&lt;object type=&quot;3&quot; unique_id=&quot;605797&quot;&gt;&lt;property id=&quot;20148&quot; value=&quot;5&quot;/&gt;&lt;property id=&quot;20300&quot; value=&quot;Slide 17 - &amp;quot;Pilot-Data/Memory for Iterative  Processing&amp;quot;&quot;/&gt;&lt;property id=&quot;20307&quot; value=&quot;368&quot;/&gt;&lt;/object&gt;&lt;object type=&quot;3&quot; unique_id=&quot;605798&quot;&gt;&lt;property id=&quot;20148&quot; value=&quot;5&quot;/&gt;&lt;property id=&quot;20300&quot; value=&quot;Slide 18 - &amp;quot;Harp Implementations &amp;quot;&quot;/&gt;&lt;property id=&quot;20307&quot; value=&quot;380&quot;/&gt;&lt;/object&gt;&lt;object type=&quot;3&quot; unique_id=&quot;605799&quot;&gt;&lt;property id=&quot;20148&quot; value=&quot;5&quot;/&gt;&lt;property id=&quot;20300&quot; value=&quot;Slide 19&quot;/&gt;&lt;property id=&quot;20307&quot; value=&quot;379&quot;/&gt;&lt;/object&gt;&lt;object type=&quot;3&quot; unique_id=&quot;605800&quot;&gt;&lt;property id=&quot;20148&quot; value=&quot;5&quot;/&gt;&lt;property id=&quot;20300&quot; value=&quot;Slide 20 - &amp;quot;Harp LDA on Big Red II Supercomputer (Cray)&amp;quot;&quot;/&gt;&lt;property id=&quot;20307&quot; value=&quot;381&quot;/&gt;&lt;/object&gt;&lt;object type=&quot;3&quot; unique_id=&quot;605801&quot;&gt;&lt;property id=&quot;20148&quot; value=&quot;5&quot;/&gt;&lt;property id=&quot;20300&quot; value=&quot;Slide 21 - &amp;quot;SPIDAL Algorithms – Subgraph mining&amp;quot;&quot;/&gt;&lt;property id=&quot;20307&quot; value=&quot;345&quot;/&gt;&lt;/object&gt;&lt;object type=&quot;3&quot; unique_id=&quot;605802&quot;&gt;&lt;property id=&quot;20148&quot; value=&quot;5&quot;/&gt;&lt;property id=&quot;20300&quot; value=&quot;Slide 22 - &amp;quot;SPIDAL Algorithms – Random Graph Generation&amp;quot;&quot;/&gt;&lt;property id=&quot;20307&quot; value=&quot;362&quot;/&gt;&lt;/object&gt;&lt;object type=&quot;3&quot; unique_id=&quot;605803&quot;&gt;&lt;property id=&quot;20148&quot; value=&quot;5&quot;/&gt;&lt;property id=&quot;20300&quot; value=&quot;Slide 23 - &amp;quot;SPIDAL Algorithms – Triangle Counting&amp;quot;&quot;/&gt;&lt;property id=&quot;20307&quot; value=&quot;363&quot;/&gt;&lt;/object&gt;&lt;object type=&quot;3&quot; unique_id=&quot;605804&quot;&gt;&lt;property id=&quot;20148&quot; value=&quot;5&quot;/&gt;&lt;property id=&quot;20300&quot; value=&quot;Slide 24 - &amp;quot;SPIDAL Algorithms – Core I&amp;quot;&quot;/&gt;&lt;property id=&quot;20307&quot; value=&quot;342&quot;/&gt;&lt;/object&gt;&lt;object type=&quot;3&quot; unique_id=&quot;605805&quot;&gt;&lt;property id=&quot;20148&quot; value=&quot;5&quot;/&gt;&lt;property id=&quot;20300&quot; value=&quot;Slide 25 - &amp;quot;SPIDAL Algorithms – Core II&amp;quot;&quot;/&gt;&lt;property id=&quot;20307&quot; value=&quot;364&quot;/&gt;&lt;/object&gt;&lt;object type=&quot;3&quot; unique_id=&quot;605806&quot;&gt;&lt;property id=&quot;20148&quot; value=&quot;5&quot;/&gt;&lt;property id=&quot;20300&quot; value=&quot;Slide 26 - &amp;quot;SPIDAL Algorithms – Optimization I&amp;quot;&quot;/&gt;&lt;property id=&quot;20307&quot; value=&quot;350&quot;/&gt;&lt;/object&gt;&lt;object type=&quot;3&quot; unique_id=&quot;605807&quot;&gt;&lt;property id=&quot;20148&quot; value=&quot;5&quot;/&gt;&lt;property id=&quot;20300&quot; value=&quot;Slide 27 - &amp;quot;SPIDAL Algorithms – Optimization II&amp;quot;&quot;/&gt;&lt;property id=&quot;20307&quot; value=&quot;351&quot;/&gt;&lt;/object&gt;&lt;object type=&quot;3&quot; unique_id=&quot;605808&quot;&gt;&lt;property id=&quot;20148&quot; value=&quot;5&quot;/&gt;&lt;property id=&quot;20300&quot; value=&quot;Slide 28 - &amp;quot;2D Radar Polar Remote Sensing&amp;quot;&quot;/&gt;&lt;property id=&quot;20307&quot; value=&quot;352&quot;/&gt;&lt;/object&gt;&lt;object type=&quot;3&quot; unique_id=&quot;605809&quot;&gt;&lt;property id=&quot;20148&quot; value=&quot;5&quot;/&gt;&lt;property id=&quot;20300&quot; value=&quot;Slide 29 - &amp;quot;Imaging Applications: Remote Sensing,  Pathology, Spatial  Systems &amp;quot;&quot;/&gt;&lt;property id=&quot;20307&quot; value=&quot;344&quot;/&gt;&lt;/object&gt;&lt;object type=&quot;3&quot; unique_id=&quot;605810&quot;&gt;&lt;property id=&quot;20148&quot; value=&quot;5&quot;/&gt;&lt;property id=&quot;20300&quot; value=&quot;Slide 30 - &amp;quot;Some Applications Enabled&amp;quot;&quot;/&gt;&lt;property id=&quot;20307&quot; value=&quot;341&quot;/&gt;&lt;/object&gt;&lt;object type=&quot;3&quot; unique_id=&quot;605811&quot;&gt;&lt;property id=&quot;20148&quot; value=&quot;5&quot;/&gt;&lt;property id=&quot;20300&quot; value=&quot;Slide 31 - &amp;quot;3D Radar Polar Remote Sensing&amp;quot;&quot;/&gt;&lt;property id=&quot;20307&quot; value=&quot;353&quot;/&gt;&lt;/object&gt;&lt;object type=&quot;3&quot; unique_id=&quot;605812&quot;&gt;&lt;property id=&quot;20148&quot; value=&quot;5&quot;/&gt;&lt;property id=&quot;20300&quot; value=&quot;Slide 32 - &amp;quot;Algorithms – Nuclei Segmentation for Pathology Images&amp;quot;&quot;/&gt;&lt;property id=&quot;20307&quot; value=&quot;346&quot;/&gt;&lt;/object&gt;&lt;object type=&quot;3&quot; unique_id=&quot;605813&quot;&gt;&lt;property id=&quot;20148&quot; value=&quot;5&quot;/&gt;&lt;property id=&quot;20300&quot; value=&quot;Slide 33 - &amp;quot;Algorithms – Spatial Querying Methods&amp;quot;&quot;/&gt;&lt;property id=&quot;20307&quot; value=&quot;347&quot;/&gt;&lt;/object&gt;&lt;object type=&quot;3&quot; unique_id=&quot;605814&quot;&gt;&lt;property id=&quot;20148&quot; value=&quot;5&quot;/&gt;&lt;property id=&quot;20300&quot; value=&quot;Slide 34 - &amp;quot;Enabled Applications – Digital Pathology&amp;quot;&quot;/&gt;&lt;property id=&quot;20307&quot; value=&quot;348&quot;/&gt;&lt;/object&gt;&lt;object type=&quot;3&quot; unique_id=&quot;605815&quot;&gt;&lt;property id=&quot;20148&quot; value=&quot;5&quot;/&gt;&lt;property id=&quot;20300&quot; value=&quot;Slide 35 - &amp;quot;Applications – Public Health&amp;quot;&quot;/&gt;&lt;property id=&quot;20307&quot; value=&quot;349&quot;/&gt;&lt;/object&gt;&lt;object type=&quot;3&quot; unique_id=&quot;605816&quot;&gt;&lt;property id=&quot;20148&quot; value=&quot;5&quot;/&gt;&lt;property id=&quot;20300&quot; value=&quot;Slide 36 - &amp;quot;Biomolecular Simulation Data Analysis&amp;quot;&quot;/&gt;&lt;property id=&quot;20307&quot; value=&quot;369&quot;/&gt;&lt;/object&gt;&lt;object type=&quot;3&quot; unique_id=&quot;605817&quot;&gt;&lt;property id=&quot;20148&quot; value=&quot;5&quot;/&gt;&lt;property id=&quot;20300&quot; value=&quot;Slide 37 - &amp;quot;RADICAL-Pilot Hausdorff distance: all-pairs problem&amp;#x0D; &amp;quot;&quot;/&gt;&lt;property id=&quot;20307&quot; value=&quot;370&quot;/&gt;&lt;/object&gt;&lt;object type=&quot;3&quot; unique_id=&quot;605818&quot;&gt;&lt;property id=&quot;20148&quot; value=&quot;5&quot;/&gt;&lt;property id=&quot;20300&quot; value=&quot;Slide 38 - &amp;quot;Classification of lipids in membranes&amp;quot;&quot;/&gt;&lt;property id=&quot;20307&quot; value=&quot;372&quot;/&gt;&lt;/object&gt;&lt;object type=&quot;3&quot; unique_id=&quot;605819&quot;&gt;&lt;property id=&quot;20148&quot; value=&quot;5&quot;/&gt;&lt;property id=&quot;20300&quot; value=&quot;Slide 39 - &amp;quot;LeafletFinder&amp;quot;&quot;/&gt;&lt;property id=&quot;20307&quot; value=&quot;373&quot;/&gt;&lt;/object&gt;&lt;object type=&quot;3&quot; unique_id=&quot;605820&quot;&gt;&lt;property id=&quot;20148&quot; value=&quot;5&quot;/&gt;&lt;property id=&quot;20300&quot; value=&quot;Slide 40&quot;/&gt;&lt;property id=&quot;20307&quot; value=&quot;374&quot;/&gt;&lt;/object&gt;&lt;object type=&quot;3&quot; unique_id=&quot;606129&quot;&gt;&lt;property id=&quot;20148&quot; value=&quot;5&quot;/&gt;&lt;property id=&quot;20300&quot; value=&quot;Slide 4 - &amp;quot;64 Features in 4 views for Unified Classification of Big Data and Simulation Applications&amp;quot;&quot;/&gt;&lt;property id=&quot;20307&quot; value=&quot;382&quot;/&gt;&lt;/object&gt;&lt;object type=&quot;3&quot; unique_id=&quot;606342&quot;&gt;&lt;property id=&quot;20148&quot; value=&quot;5&quot;/&gt;&lt;property id=&quot;20300&quot; value=&quot;Slide 1 - &amp;quot;NSF14-43054 started October 1, 2014 Datanet: CIF21 DIBBs: Middleware and High Performance Analytics Libraries for S&quot;/&gt;&lt;property id=&quot;20307&quot; value=&quot;384&quot;/&gt;&lt;/object&gt;&lt;object type=&quot;3&quot; unique_id=&quot;606343&quot;&gt;&lt;property id=&quot;20148&quot; value=&quot;5&quot;/&gt;&lt;property id=&quot;20300&quot; value=&quot;Slide 2 - &amp;quot;Some Important Components of SPIDAL Dibbs&amp;quot;&quot;/&gt;&lt;property id=&quot;20307&quot; value=&quot;383&quot;/&gt;&lt;/object&gt;&lt;object type=&quot;3&quot; unique_id=&quot;606472&quot;&gt;&lt;property id=&quot;20148&quot; value=&quot;5&quot;/&gt;&lt;property id=&quot;20300&quot; value=&quot;Slide 6&quot;/&gt;&lt;property id=&quot;20307&quot; value=&quot;385&quot;/&gt;&lt;/object&gt;&lt;/object&gt;&lt;object type=&quot;8&quot; unique_id=&quot;403143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Blank Presentation">
  <a:themeElements>
    <a:clrScheme name="Custom 2">
      <a:dk1>
        <a:srgbClr val="000000"/>
      </a:dk1>
      <a:lt1>
        <a:srgbClr val="FFFFFF"/>
      </a:lt1>
      <a:dk2>
        <a:srgbClr val="F8F3D2"/>
      </a:dk2>
      <a:lt2>
        <a:srgbClr val="B0B2B4"/>
      </a:lt2>
      <a:accent1>
        <a:srgbClr val="8E0C33"/>
      </a:accent1>
      <a:accent2>
        <a:srgbClr val="6D6E70"/>
      </a:accent2>
      <a:accent3>
        <a:srgbClr val="FFFFFF"/>
      </a:accent3>
      <a:accent4>
        <a:srgbClr val="000000"/>
      </a:accent4>
      <a:accent5>
        <a:srgbClr val="BFAAAA"/>
      </a:accent5>
      <a:accent6>
        <a:srgbClr val="626365"/>
      </a:accent6>
      <a:hlink>
        <a:srgbClr val="8E0C33"/>
      </a:hlink>
      <a:folHlink>
        <a:srgbClr val="6D6E7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FFFFF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9F3D3"/>
        </a:lt1>
        <a:dk2>
          <a:srgbClr val="F8F3D2"/>
        </a:dk2>
        <a:lt2>
          <a:srgbClr val="B0B2B4"/>
        </a:lt2>
        <a:accent1>
          <a:srgbClr val="7D110C"/>
        </a:accent1>
        <a:accent2>
          <a:srgbClr val="6D6E70"/>
        </a:accent2>
        <a:accent3>
          <a:srgbClr val="FBF8E6"/>
        </a:accent3>
        <a:accent4>
          <a:srgbClr val="000000"/>
        </a:accent4>
        <a:accent5>
          <a:srgbClr val="BFAAAA"/>
        </a:accent5>
        <a:accent6>
          <a:srgbClr val="626365"/>
        </a:accent6>
        <a:hlink>
          <a:srgbClr val="7D110C"/>
        </a:hlink>
        <a:folHlink>
          <a:srgbClr val="6D6E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30543</TotalTime>
  <Words>609</Words>
  <Application>Microsoft Office PowerPoint</Application>
  <PresentationFormat>On-screen Show (4:3)</PresentationFormat>
  <Paragraphs>71</Paragraphs>
  <Slides>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ＭＳ Ｐゴシック</vt:lpstr>
      <vt:lpstr>Arial</vt:lpstr>
      <vt:lpstr>Calibri</vt:lpstr>
      <vt:lpstr>Franklin Gothic Medium</vt:lpstr>
      <vt:lpstr>Times New Roman</vt:lpstr>
      <vt:lpstr>Blank Presentation</vt:lpstr>
      <vt:lpstr>Acrobat Document</vt:lpstr>
      <vt:lpstr>SPIDAL Project Datanet: CIF21 DIBBs: Middleware and High Performance Analytics Libraries for Scalable Data Science</vt:lpstr>
      <vt:lpstr>PowerPoint Presentation</vt:lpstr>
      <vt:lpstr>PowerPoint Presentation</vt:lpstr>
      <vt:lpstr>Status of NSF 1443054 Project</vt:lpstr>
      <vt:lpstr>Status of NSF 1443054 Project</vt:lpstr>
      <vt:lpstr>Mahout and SPIDAL</vt:lpstr>
      <vt:lpstr>Core SPIDAL Parallel HPC Library with Collective Used</vt:lpstr>
      <vt:lpstr>Challenge: Broad Deployment at Scale</vt:lpstr>
    </vt:vector>
  </TitlesOfParts>
  <Company>Indiana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Future of Information Technology and The Indiana University School of Informatics</dc:title>
  <dc:creator>Neal Moore</dc:creator>
  <cp:lastModifiedBy>Geoffrey Fox</cp:lastModifiedBy>
  <cp:revision>647</cp:revision>
  <cp:lastPrinted>2009-05-27T19:00:23Z</cp:lastPrinted>
  <dcterms:created xsi:type="dcterms:W3CDTF">2011-04-26T20:44:01Z</dcterms:created>
  <dcterms:modified xsi:type="dcterms:W3CDTF">2017-09-22T23:52:44Z</dcterms:modified>
</cp:coreProperties>
</file>