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05"/>
    <a:srgbClr val="7D110C"/>
    <a:srgbClr val="FA90A7"/>
    <a:srgbClr val="CC0000"/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3"/>
  </p:normalViewPr>
  <p:slideViewPr>
    <p:cSldViewPr snapToGrid="0" snapToObjects="1">
      <p:cViewPr varScale="1">
        <p:scale>
          <a:sx n="27" d="100"/>
          <a:sy n="27" d="100"/>
        </p:scale>
        <p:origin x="25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12CA-2294-4AF6-AC76-0BF91FC8556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E4E2C-FEA4-4659-9FDF-0DF228C0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9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014" y="464860"/>
            <a:ext cx="18374887" cy="1992051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cs typeface="KufiStandardGK" pitchFamily="2" charset="-78"/>
              </a:rPr>
              <a:t>CIF21 DIBBs: Middleware and High Performance Analytics Libraries for Scalable Data Science</a:t>
            </a:r>
            <a:br>
              <a:rPr lang="en-US" sz="5040" dirty="0">
                <a:cs typeface="KufiStandardGK" pitchFamily="2" charset="-78"/>
              </a:rPr>
            </a:br>
            <a:r>
              <a:rPr lang="en-US" sz="3600" dirty="0">
                <a:cs typeface="KufiStandardGK" pitchFamily="2" charset="-78"/>
              </a:rPr>
              <a:t>PI: G. Fox, Co-PIs: Madhav </a:t>
            </a:r>
            <a:r>
              <a:rPr lang="en-US" sz="3600" dirty="0" err="1">
                <a:cs typeface="KufiStandardGK" pitchFamily="2" charset="-78"/>
              </a:rPr>
              <a:t>Marathe</a:t>
            </a:r>
            <a:r>
              <a:rPr lang="en-US" sz="3600" dirty="0">
                <a:cs typeface="KufiStandardGK" pitchFamily="2" charset="-78"/>
              </a:rPr>
              <a:t>, Shantenu Jha, Judy </a:t>
            </a:r>
            <a:r>
              <a:rPr lang="en-US" sz="3600" dirty="0" err="1">
                <a:cs typeface="KufiStandardGK" pitchFamily="2" charset="-78"/>
              </a:rPr>
              <a:t>Qiu</a:t>
            </a:r>
            <a:r>
              <a:rPr lang="en-US" sz="3600" dirty="0">
                <a:cs typeface="KufiStandardGK" pitchFamily="2" charset="-78"/>
              </a:rPr>
              <a:t>, </a:t>
            </a:r>
            <a:r>
              <a:rPr lang="en-US" sz="3600" dirty="0" err="1">
                <a:cs typeface="KufiStandardGK" pitchFamily="2" charset="-78"/>
              </a:rPr>
              <a:t>Fusheng</a:t>
            </a:r>
            <a:r>
              <a:rPr lang="en-US" sz="3600" dirty="0">
                <a:cs typeface="KufiStandardGK" pitchFamily="2" charset="-78"/>
              </a:rPr>
              <a:t> Wang</a:t>
            </a:r>
            <a:br>
              <a:rPr lang="en-US" sz="3600" dirty="0">
                <a:cs typeface="KufiStandardGK" pitchFamily="2" charset="-78"/>
              </a:rPr>
            </a:br>
            <a:r>
              <a:rPr lang="en-US" sz="3600" dirty="0">
                <a:cs typeface="KufiStandardGK" pitchFamily="2" charset="-78"/>
              </a:rPr>
              <a:t>Institutions: Arizona State, Indiana (lead), Kansas, Rutgers, Stony Brook, Virginia, and Utah.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01" y="746484"/>
            <a:ext cx="1547217" cy="15544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946906" y="2300888"/>
            <a:ext cx="27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/>
              <a:t>Award #: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1443054</a:t>
            </a:r>
            <a:endParaRPr lang="en-US" sz="25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4389286" y="2394631"/>
            <a:ext cx="16156501" cy="167867"/>
          </a:xfrm>
          <a:prstGeom prst="rect">
            <a:avLst/>
          </a:prstGeom>
          <a:gradFill flip="none" rotWithShape="1">
            <a:gsLst>
              <a:gs pos="0">
                <a:srgbClr val="F90B05"/>
              </a:gs>
              <a:gs pos="46000">
                <a:srgbClr val="7D110C"/>
              </a:gs>
              <a:gs pos="100000">
                <a:srgbClr val="7D110C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1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9645B-BC76-4680-ACFC-89CE4F21BFAF}"/>
              </a:ext>
            </a:extLst>
          </p:cNvPr>
          <p:cNvGrpSpPr/>
          <p:nvPr/>
        </p:nvGrpSpPr>
        <p:grpSpPr>
          <a:xfrm>
            <a:off x="-3968" y="2803090"/>
            <a:ext cx="21945600" cy="30094292"/>
            <a:chOff x="91282" y="3298390"/>
            <a:chExt cx="21945600" cy="300942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ECA1147-193F-469A-978C-F3DFCAB16535}"/>
                </a:ext>
              </a:extLst>
            </p:cNvPr>
            <p:cNvSpPr/>
            <p:nvPr/>
          </p:nvSpPr>
          <p:spPr>
            <a:xfrm>
              <a:off x="91282" y="3298390"/>
              <a:ext cx="21945600" cy="30094292"/>
            </a:xfrm>
            <a:prstGeom prst="rect">
              <a:avLst/>
            </a:prstGeom>
            <a:solidFill>
              <a:srgbClr val="7D110C"/>
            </a:solidFill>
            <a:ln w="19050">
              <a:solidFill>
                <a:srgbClr val="7D1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FF0F475-834F-4F68-9BC8-11C27EB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0273" y="3453659"/>
              <a:ext cx="7227618" cy="7132320"/>
            </a:xfrm>
            <a:prstGeom prst="rect">
              <a:avLst/>
            </a:prstGeom>
          </p:spPr>
        </p:pic>
      </p:grpSp>
      <p:sp>
        <p:nvSpPr>
          <p:cNvPr id="16" name="Rectangle 115">
            <a:extLst>
              <a:ext uri="{FF2B5EF4-FFF2-40B4-BE49-F238E27FC236}">
                <a16:creationId xmlns:a16="http://schemas.microsoft.com/office/drawing/2014/main" id="{2759AF16-6FC3-48DF-8984-C0A0B998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866" y="15847135"/>
            <a:ext cx="7452518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Science Community</a:t>
            </a:r>
          </a:p>
        </p:txBody>
      </p:sp>
      <p:sp>
        <p:nvSpPr>
          <p:cNvPr id="23" name="Rectangle 115">
            <a:extLst>
              <a:ext uri="{FF2B5EF4-FFF2-40B4-BE49-F238E27FC236}">
                <a16:creationId xmlns:a16="http://schemas.microsoft.com/office/drawing/2014/main" id="{EFCD89D6-D1E3-4B9F-94CD-75E059A2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28" y="27456231"/>
            <a:ext cx="12027892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Han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Biomolecular Science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Community</a:t>
            </a:r>
          </a:p>
        </p:txBody>
      </p:sp>
      <p:sp>
        <p:nvSpPr>
          <p:cNvPr id="29" name="Rectangle 115">
            <a:extLst>
              <a:ext uri="{FF2B5EF4-FFF2-40B4-BE49-F238E27FC236}">
                <a16:creationId xmlns:a16="http://schemas.microsoft.com/office/drawing/2014/main" id="{7F669942-45EE-4593-85F0-9C9AC448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5236" y="16459578"/>
            <a:ext cx="7452518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Han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Community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5F634999-3575-433B-802A-3559F4278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521" y="10182607"/>
            <a:ext cx="7223760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Science Community</a:t>
            </a:r>
          </a:p>
        </p:txBody>
      </p:sp>
      <p:sp>
        <p:nvSpPr>
          <p:cNvPr id="33" name="Rectangle 115">
            <a:extLst>
              <a:ext uri="{FF2B5EF4-FFF2-40B4-BE49-F238E27FC236}">
                <a16:creationId xmlns:a16="http://schemas.microsoft.com/office/drawing/2014/main" id="{7AD73FDB-974C-4160-AF92-71693B0D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158" y="15847135"/>
            <a:ext cx="6971677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Data Systems</a:t>
            </a:r>
          </a:p>
        </p:txBody>
      </p:sp>
      <p:sp>
        <p:nvSpPr>
          <p:cNvPr id="35" name="Rectangle 115">
            <a:extLst>
              <a:ext uri="{FF2B5EF4-FFF2-40B4-BE49-F238E27FC236}">
                <a16:creationId xmlns:a16="http://schemas.microsoft.com/office/drawing/2014/main" id="{7A81CC4A-2EE1-4CA1-B75D-D5ACA4AD9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94" y="10182607"/>
            <a:ext cx="11790064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 Big Data Cloud Convergence</a:t>
            </a:r>
          </a:p>
        </p:txBody>
      </p:sp>
      <p:sp>
        <p:nvSpPr>
          <p:cNvPr id="49" name="Rectangle 115">
            <a:extLst>
              <a:ext uri="{FF2B5EF4-FFF2-40B4-BE49-F238E27FC236}">
                <a16:creationId xmlns:a16="http://schemas.microsoft.com/office/drawing/2014/main" id="{ECE7B103-AAA1-4EDE-9422-5A93265B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" y="2944046"/>
            <a:ext cx="6971677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MLforHPC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HPCforML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55B054-CD6A-4E2E-9428-CED9DA0435E9}"/>
              </a:ext>
            </a:extLst>
          </p:cNvPr>
          <p:cNvSpPr/>
          <p:nvPr/>
        </p:nvSpPr>
        <p:spPr>
          <a:xfrm>
            <a:off x="14413229" y="2859542"/>
            <a:ext cx="7528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Driven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 Big Data </a:t>
            </a:r>
          </a:p>
          <a:p>
            <a:pPr algn="ctr"/>
            <a:endParaRPr lang="en-US" alt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bio-physical applications based on HPC, distributed systems, network science, GIS and machine/deep learning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4618A-6044-4500-9FC1-EEE49683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74"/>
          <a:stretch/>
        </p:blipFill>
        <p:spPr>
          <a:xfrm>
            <a:off x="7450321" y="10938688"/>
            <a:ext cx="7132320" cy="4814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3DA68-9C0B-47C9-B134-1A7317AE3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759" r="28960"/>
          <a:stretch/>
        </p:blipFill>
        <p:spPr>
          <a:xfrm>
            <a:off x="14797788" y="6479348"/>
            <a:ext cx="7040880" cy="3525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4CB84C-C0BF-4054-9FFE-3B62EE39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348" y="10953232"/>
            <a:ext cx="7132320" cy="5349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4A02C8-37A9-41E3-A540-30BD353769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530" b="21017"/>
          <a:stretch/>
        </p:blipFill>
        <p:spPr>
          <a:xfrm>
            <a:off x="194294" y="10894288"/>
            <a:ext cx="7132320" cy="4767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F894F9-D1A8-4158-92DB-20C0BE3329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471" r="26721"/>
          <a:stretch/>
        </p:blipFill>
        <p:spPr>
          <a:xfrm>
            <a:off x="220081" y="22302362"/>
            <a:ext cx="7132320" cy="5011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B16D12-6DB1-44BE-8A7D-E23459F883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448" r="16931"/>
          <a:stretch/>
        </p:blipFill>
        <p:spPr>
          <a:xfrm>
            <a:off x="14751082" y="27339488"/>
            <a:ext cx="7132320" cy="53803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5147EF-FC86-4074-9AE8-7B7B9C92E4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323" b="6400"/>
          <a:stretch/>
        </p:blipFill>
        <p:spPr>
          <a:xfrm>
            <a:off x="7300593" y="28475729"/>
            <a:ext cx="7132320" cy="4096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EAD41E-55BA-4BB5-B401-DC32065478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8505" b="6400"/>
          <a:stretch/>
        </p:blipFill>
        <p:spPr>
          <a:xfrm>
            <a:off x="109986" y="28219836"/>
            <a:ext cx="7040880" cy="45487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2ACC51-FC59-4147-9415-1E9998245C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002"/>
          <a:stretch/>
        </p:blipFill>
        <p:spPr>
          <a:xfrm>
            <a:off x="220081" y="16733645"/>
            <a:ext cx="7040880" cy="52808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9D0CB7-E8E0-4254-BFB4-77F09641BF2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1986"/>
          <a:stretch/>
        </p:blipFill>
        <p:spPr>
          <a:xfrm>
            <a:off x="14784082" y="17342986"/>
            <a:ext cx="7132938" cy="4494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FA5BA3-A9F3-4478-9A62-A671CD4729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42293" b="6812"/>
          <a:stretch/>
        </p:blipFill>
        <p:spPr>
          <a:xfrm>
            <a:off x="120638" y="3694215"/>
            <a:ext cx="7040880" cy="6395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9773-CB0E-44AC-9250-5BBB51788D8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0510"/>
          <a:stretch/>
        </p:blipFill>
        <p:spPr>
          <a:xfrm>
            <a:off x="14784082" y="22014865"/>
            <a:ext cx="7132938" cy="5155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AE78D-5173-43EE-AF80-23F74EA1803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6982"/>
          <a:stretch/>
        </p:blipFill>
        <p:spPr>
          <a:xfrm>
            <a:off x="7476355" y="24577402"/>
            <a:ext cx="7132320" cy="2836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4211FD-557D-4841-9724-1052882B3FD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121" b="835"/>
          <a:stretch/>
        </p:blipFill>
        <p:spPr>
          <a:xfrm>
            <a:off x="7476355" y="19247326"/>
            <a:ext cx="7132320" cy="5137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A2A5AF-281E-4E74-8BB3-A3DB9330719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52327"/>
          <a:stretch/>
        </p:blipFill>
        <p:spPr>
          <a:xfrm>
            <a:off x="7476355" y="16504807"/>
            <a:ext cx="7132320" cy="25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014" y="464860"/>
            <a:ext cx="18374887" cy="1992051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cs typeface="KufiStandardGK" pitchFamily="2" charset="-78"/>
              </a:rPr>
              <a:t>CIF21 DIBBs: Middleware and High Performance Analytics Libraries for Scalable Data Science</a:t>
            </a:r>
            <a:br>
              <a:rPr lang="en-US" sz="5040" dirty="0">
                <a:cs typeface="KufiStandardGK" pitchFamily="2" charset="-78"/>
              </a:rPr>
            </a:br>
            <a:r>
              <a:rPr lang="en-US" sz="3600" dirty="0">
                <a:cs typeface="KufiStandardGK" pitchFamily="2" charset="-78"/>
              </a:rPr>
              <a:t>PI: G. Fox, Co-PIs: Madhav </a:t>
            </a:r>
            <a:r>
              <a:rPr lang="en-US" sz="3600" dirty="0" err="1">
                <a:cs typeface="KufiStandardGK" pitchFamily="2" charset="-78"/>
              </a:rPr>
              <a:t>Marathe</a:t>
            </a:r>
            <a:r>
              <a:rPr lang="en-US" sz="3600" dirty="0">
                <a:cs typeface="KufiStandardGK" pitchFamily="2" charset="-78"/>
              </a:rPr>
              <a:t>, Shantenu Jha, Judy </a:t>
            </a:r>
            <a:r>
              <a:rPr lang="en-US" sz="3600" dirty="0" err="1">
                <a:cs typeface="KufiStandardGK" pitchFamily="2" charset="-78"/>
              </a:rPr>
              <a:t>Qiu</a:t>
            </a:r>
            <a:r>
              <a:rPr lang="en-US" sz="3600" dirty="0">
                <a:cs typeface="KufiStandardGK" pitchFamily="2" charset="-78"/>
              </a:rPr>
              <a:t>, </a:t>
            </a:r>
            <a:r>
              <a:rPr lang="en-US" sz="3600" dirty="0" err="1">
                <a:cs typeface="KufiStandardGK" pitchFamily="2" charset="-78"/>
              </a:rPr>
              <a:t>Fusheng</a:t>
            </a:r>
            <a:r>
              <a:rPr lang="en-US" sz="3600" dirty="0">
                <a:cs typeface="KufiStandardGK" pitchFamily="2" charset="-78"/>
              </a:rPr>
              <a:t> Wang</a:t>
            </a:r>
            <a:br>
              <a:rPr lang="en-US" sz="3600" dirty="0">
                <a:cs typeface="KufiStandardGK" pitchFamily="2" charset="-78"/>
              </a:rPr>
            </a:br>
            <a:r>
              <a:rPr lang="en-US" sz="3600" dirty="0">
                <a:cs typeface="KufiStandardGK" pitchFamily="2" charset="-78"/>
              </a:rPr>
              <a:t>Institutions: Arizona State, Indiana (lead), Kansas, Rutgers, Stony Brook, Virginia, and Utah.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201" y="746484"/>
            <a:ext cx="1547217" cy="15544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946906" y="2300888"/>
            <a:ext cx="27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/>
              <a:t>Award #: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1443054</a:t>
            </a:r>
            <a:endParaRPr lang="en-US" sz="25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4389286" y="2394631"/>
            <a:ext cx="16156501" cy="167867"/>
          </a:xfrm>
          <a:prstGeom prst="rect">
            <a:avLst/>
          </a:prstGeom>
          <a:gradFill flip="none" rotWithShape="1">
            <a:gsLst>
              <a:gs pos="0">
                <a:srgbClr val="F90B05"/>
              </a:gs>
              <a:gs pos="46000">
                <a:srgbClr val="7D110C"/>
              </a:gs>
              <a:gs pos="100000">
                <a:srgbClr val="7D110C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1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9645B-BC76-4680-ACFC-89CE4F21BFAF}"/>
              </a:ext>
            </a:extLst>
          </p:cNvPr>
          <p:cNvGrpSpPr/>
          <p:nvPr/>
        </p:nvGrpSpPr>
        <p:grpSpPr>
          <a:xfrm>
            <a:off x="-3968" y="2803090"/>
            <a:ext cx="21945600" cy="30094292"/>
            <a:chOff x="91282" y="3298390"/>
            <a:chExt cx="21945600" cy="300942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ECA1147-193F-469A-978C-F3DFCAB16535}"/>
                </a:ext>
              </a:extLst>
            </p:cNvPr>
            <p:cNvSpPr/>
            <p:nvPr/>
          </p:nvSpPr>
          <p:spPr>
            <a:xfrm>
              <a:off x="91282" y="3298390"/>
              <a:ext cx="21945600" cy="30094292"/>
            </a:xfrm>
            <a:prstGeom prst="rect">
              <a:avLst/>
            </a:prstGeom>
            <a:solidFill>
              <a:srgbClr val="7D110C"/>
            </a:solidFill>
            <a:ln w="19050">
              <a:solidFill>
                <a:srgbClr val="7D11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FF0F475-834F-4F68-9BC8-11C27EB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0273" y="3453659"/>
              <a:ext cx="7227618" cy="7132320"/>
            </a:xfrm>
            <a:prstGeom prst="rect">
              <a:avLst/>
            </a:prstGeom>
          </p:spPr>
        </p:pic>
      </p:grpSp>
      <p:sp>
        <p:nvSpPr>
          <p:cNvPr id="16" name="Rectangle 115">
            <a:extLst>
              <a:ext uri="{FF2B5EF4-FFF2-40B4-BE49-F238E27FC236}">
                <a16:creationId xmlns:a16="http://schemas.microsoft.com/office/drawing/2014/main" id="{2759AF16-6FC3-48DF-8984-C0A0B998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866" y="15847135"/>
            <a:ext cx="7452518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Science Community</a:t>
            </a:r>
          </a:p>
        </p:txBody>
      </p:sp>
      <p:sp>
        <p:nvSpPr>
          <p:cNvPr id="23" name="Rectangle 115">
            <a:extLst>
              <a:ext uri="{FF2B5EF4-FFF2-40B4-BE49-F238E27FC236}">
                <a16:creationId xmlns:a16="http://schemas.microsoft.com/office/drawing/2014/main" id="{EFCD89D6-D1E3-4B9F-94CD-75E059A2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28" y="27456231"/>
            <a:ext cx="12027892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Han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Biomolecular Science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Community</a:t>
            </a:r>
          </a:p>
        </p:txBody>
      </p:sp>
      <p:sp>
        <p:nvSpPr>
          <p:cNvPr id="29" name="Rectangle 115">
            <a:extLst>
              <a:ext uri="{FF2B5EF4-FFF2-40B4-BE49-F238E27FC236}">
                <a16:creationId xmlns:a16="http://schemas.microsoft.com/office/drawing/2014/main" id="{7F669942-45EE-4593-85F0-9C9AC448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5236" y="16459578"/>
            <a:ext cx="7452518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Han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Community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5F634999-3575-433B-802A-3559F4278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521" y="10182607"/>
            <a:ext cx="7223760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Science Community</a:t>
            </a:r>
          </a:p>
        </p:txBody>
      </p:sp>
      <p:sp>
        <p:nvSpPr>
          <p:cNvPr id="33" name="Rectangle 115">
            <a:extLst>
              <a:ext uri="{FF2B5EF4-FFF2-40B4-BE49-F238E27FC236}">
                <a16:creationId xmlns:a16="http://schemas.microsoft.com/office/drawing/2014/main" id="{7AD73FDB-974C-4160-AF92-71693B0D0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158" y="15847135"/>
            <a:ext cx="6971677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Data Systems</a:t>
            </a:r>
          </a:p>
        </p:txBody>
      </p:sp>
      <p:sp>
        <p:nvSpPr>
          <p:cNvPr id="35" name="Rectangle 115">
            <a:extLst>
              <a:ext uri="{FF2B5EF4-FFF2-40B4-BE49-F238E27FC236}">
                <a16:creationId xmlns:a16="http://schemas.microsoft.com/office/drawing/2014/main" id="{7A81CC4A-2EE1-4CA1-B75D-D5ACA4AD9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94" y="10182607"/>
            <a:ext cx="11790064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 Big Data Cloud Convergence</a:t>
            </a:r>
          </a:p>
        </p:txBody>
      </p:sp>
      <p:sp>
        <p:nvSpPr>
          <p:cNvPr id="49" name="Rectangle 115">
            <a:extLst>
              <a:ext uri="{FF2B5EF4-FFF2-40B4-BE49-F238E27FC236}">
                <a16:creationId xmlns:a16="http://schemas.microsoft.com/office/drawing/2014/main" id="{ECE7B103-AAA1-4EDE-9422-5A93265B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" y="2944046"/>
            <a:ext cx="6971677" cy="6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965" tIns="34982" rIns="69965" bIns="34982" anchor="ctr">
            <a:spAutoFit/>
          </a:bodyPr>
          <a:lstStyle>
            <a:lvl1pPr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Han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MLforHPC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HPCforML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55B054-CD6A-4E2E-9428-CED9DA0435E9}"/>
              </a:ext>
            </a:extLst>
          </p:cNvPr>
          <p:cNvSpPr/>
          <p:nvPr/>
        </p:nvSpPr>
        <p:spPr>
          <a:xfrm>
            <a:off x="14413229" y="2859542"/>
            <a:ext cx="7528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Driven</a:t>
            </a: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 Big Data </a:t>
            </a:r>
          </a:p>
          <a:p>
            <a:pPr algn="ctr"/>
            <a:endParaRPr lang="en-US" alt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bio-physical applications based on HPC, distributed systems, network science, GIS and machine/deep learning</a:t>
            </a:r>
          </a:p>
          <a:p>
            <a:pPr algn="ctr"/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4618A-6044-4500-9FC1-EEE49683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74"/>
          <a:stretch/>
        </p:blipFill>
        <p:spPr>
          <a:xfrm>
            <a:off x="7450321" y="10938688"/>
            <a:ext cx="7132320" cy="4814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3DA68-9C0B-47C9-B134-1A7317AE3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759" r="28960"/>
          <a:stretch/>
        </p:blipFill>
        <p:spPr>
          <a:xfrm>
            <a:off x="14797788" y="6479348"/>
            <a:ext cx="7040880" cy="3525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4CB84C-C0BF-4054-9FFE-3B62EE39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6348" y="10953232"/>
            <a:ext cx="7132320" cy="5349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4A02C8-37A9-41E3-A540-30BD353769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530" b="21017"/>
          <a:stretch/>
        </p:blipFill>
        <p:spPr>
          <a:xfrm>
            <a:off x="194294" y="10894288"/>
            <a:ext cx="7132320" cy="4767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F894F9-D1A8-4158-92DB-20C0BE3329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471" r="26721"/>
          <a:stretch/>
        </p:blipFill>
        <p:spPr>
          <a:xfrm>
            <a:off x="220081" y="22302362"/>
            <a:ext cx="7132320" cy="5011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092BC6-5A6D-4CD1-AF9E-DBACF2F0D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61" y="16641090"/>
            <a:ext cx="7132320" cy="5349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B16D12-6DB1-44BE-8A7D-E23459F883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6448" r="16931"/>
          <a:stretch/>
        </p:blipFill>
        <p:spPr>
          <a:xfrm>
            <a:off x="14582641" y="27339488"/>
            <a:ext cx="7132320" cy="53803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5147EF-FC86-4074-9AE8-7B7B9C92E4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8323" b="6400"/>
          <a:stretch/>
        </p:blipFill>
        <p:spPr>
          <a:xfrm>
            <a:off x="7300593" y="28475729"/>
            <a:ext cx="7132320" cy="4096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EAD41E-55BA-4BB5-B401-DC320654789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8505" b="6400"/>
          <a:stretch/>
        </p:blipFill>
        <p:spPr>
          <a:xfrm>
            <a:off x="109986" y="28219836"/>
            <a:ext cx="7040880" cy="45487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2ACC51-FC59-4147-9415-1E9998245C5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5002"/>
          <a:stretch/>
        </p:blipFill>
        <p:spPr>
          <a:xfrm>
            <a:off x="220081" y="16733645"/>
            <a:ext cx="7040880" cy="52808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9D0CB7-E8E0-4254-BFB4-77F09641BF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1986"/>
          <a:stretch/>
        </p:blipFill>
        <p:spPr>
          <a:xfrm>
            <a:off x="14784082" y="17342986"/>
            <a:ext cx="7132938" cy="4494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08996-1B81-4F0D-A48A-AB089FA72CD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121" b="835"/>
          <a:stretch/>
        </p:blipFill>
        <p:spPr>
          <a:xfrm>
            <a:off x="7455861" y="22209036"/>
            <a:ext cx="7132320" cy="51376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FA5BA3-A9F3-4478-9A62-A671CD47290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42293" b="6812"/>
          <a:stretch/>
        </p:blipFill>
        <p:spPr>
          <a:xfrm>
            <a:off x="120638" y="3694215"/>
            <a:ext cx="7040880" cy="6395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9773-CB0E-44AC-9250-5BBB51788D8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0510"/>
          <a:stretch/>
        </p:blipFill>
        <p:spPr>
          <a:xfrm>
            <a:off x="14784082" y="22014865"/>
            <a:ext cx="7132938" cy="51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4058</TotalTime>
  <Words>226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CIF21 DIBBs: Middleware and High Performance Analytics Libraries for Scalable Data Science PI: G. Fox, Co-PIs: Madhav Marathe, Shantenu Jha, Judy Qiu, Fusheng Wang Institutions: Arizona State, Indiana (lead), Kansas, Rutgers, Stony Brook, Virginia, and Utah.</vt:lpstr>
      <vt:lpstr>CIF21 DIBBs: Middleware and High Performance Analytics Libraries for Scalable Data Science PI: G. Fox, Co-PIs: Madhav Marathe, Shantenu Jha, Judy Qiu, Fusheng Wang Institutions: Arizona State, Indiana (lead), Kansas, Rutgers, Stony Brook, Virginia, and Utah.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Geoffrey Fox</cp:lastModifiedBy>
  <cp:revision>60</cp:revision>
  <dcterms:created xsi:type="dcterms:W3CDTF">2019-12-01T23:22:22Z</dcterms:created>
  <dcterms:modified xsi:type="dcterms:W3CDTF">2020-10-26T12:00:47Z</dcterms:modified>
</cp:coreProperties>
</file>