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4274" r:id="rId2"/>
    <p:sldMasterId id="2147484283" r:id="rId3"/>
  </p:sldMasterIdLst>
  <p:notesMasterIdLst>
    <p:notesMasterId r:id="rId10"/>
  </p:notesMasterIdLst>
  <p:sldIdLst>
    <p:sldId id="291" r:id="rId4"/>
    <p:sldId id="263" r:id="rId5"/>
    <p:sldId id="340" r:id="rId6"/>
    <p:sldId id="339" r:id="rId7"/>
    <p:sldId id="338" r:id="rId8"/>
    <p:sldId id="337" r:id="rId9"/>
  </p:sldIdLst>
  <p:sldSz cx="9144000" cy="6858000" type="screen4x3"/>
  <p:notesSz cx="6858000" cy="9144000"/>
  <p:custDataLst>
    <p:tags r:id="rId11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56">
          <p15:clr>
            <a:srgbClr val="A4A3A4"/>
          </p15:clr>
        </p15:guide>
        <p15:guide id="2" pos="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bw"/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D110C"/>
    <a:srgbClr val="598EDD"/>
    <a:srgbClr val="0083E6"/>
    <a:srgbClr val="0033CC"/>
    <a:srgbClr val="B30838"/>
    <a:srgbClr val="6D6E70"/>
    <a:srgbClr val="A9C9FF"/>
    <a:srgbClr val="F3F3F3"/>
    <a:srgbClr val="F8F3D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34" autoAdjust="0"/>
    <p:restoredTop sz="94660"/>
  </p:normalViewPr>
  <p:slideViewPr>
    <p:cSldViewPr>
      <p:cViewPr varScale="1">
        <p:scale>
          <a:sx n="129" d="100"/>
          <a:sy n="129" d="100"/>
        </p:scale>
        <p:origin x="564" y="132"/>
      </p:cViewPr>
      <p:guideLst>
        <p:guide orient="horz" pos="656"/>
        <p:guide pos="2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1668575090" y="2036290405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gs" Target="tags/tag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latin typeface="Arial" pitchFamily="-111" charset="0"/>
                <a:ea typeface="ＭＳ Ｐゴシック" pitchFamily="-111" charset="-128"/>
                <a:cs typeface="ＭＳ Ｐゴシック" pitchFamily="-11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/>
            </a:lvl1pPr>
          </a:lstStyle>
          <a:p>
            <a:pPr>
              <a:defRPr/>
            </a:pPr>
            <a:fld id="{63723C24-93D1-4A66-9504-E6BD833B16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0683065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3723C24-93D1-4A66-9504-E6BD833B167B}" type="slidenum">
              <a:rPr lang="en-US" altLang="en-US" smtClean="0"/>
              <a:pPr>
                <a:defRPr/>
              </a:pPr>
              <a:t>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839041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upercomputing-Background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 descr="Supercomputing-Background-1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1863"/>
            <a:ext cx="91440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463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04/6/2016</a:t>
            </a:r>
          </a:p>
        </p:txBody>
      </p:sp>
    </p:spTree>
    <p:extLst>
      <p:ext uri="{BB962C8B-B14F-4D97-AF65-F5344CB8AC3E}">
        <p14:creationId xmlns:p14="http://schemas.microsoft.com/office/powerpoint/2010/main" val="4191912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747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>
                    <a:tint val="75000"/>
                  </a:srgbClr>
                </a:solidFill>
              </a:rPr>
              <a:t>04/6/2016</a:t>
            </a:r>
          </a:p>
        </p:txBody>
      </p:sp>
    </p:spTree>
    <p:extLst>
      <p:ext uri="{BB962C8B-B14F-4D97-AF65-F5344CB8AC3E}">
        <p14:creationId xmlns:p14="http://schemas.microsoft.com/office/powerpoint/2010/main" val="169594959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0" y="0"/>
            <a:ext cx="5181600" cy="914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457200" y="1828800"/>
            <a:ext cx="3931920" cy="37576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Content Placeholder 6"/>
          <p:cNvSpPr>
            <a:spLocks noGrp="1"/>
          </p:cNvSpPr>
          <p:nvPr>
            <p:ph sz="quarter" idx="12"/>
          </p:nvPr>
        </p:nvSpPr>
        <p:spPr>
          <a:xfrm>
            <a:off x="4733108" y="1828800"/>
            <a:ext cx="3931920" cy="37576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323943" y="6291943"/>
            <a:ext cx="613228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3598259"/>
      </p:ext>
    </p:extLst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2208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srgbClr val="000000">
                    <a:tint val="75000"/>
                  </a:srgbClr>
                </a:solidFill>
              </a:rPr>
              <a:t>04/6/2016</a:t>
            </a:r>
          </a:p>
        </p:txBody>
      </p:sp>
    </p:spTree>
    <p:extLst>
      <p:ext uri="{BB962C8B-B14F-4D97-AF65-F5344CB8AC3E}">
        <p14:creationId xmlns:p14="http://schemas.microsoft.com/office/powerpoint/2010/main" val="191885790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upercomputing-Background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 descr="Supercomputing-Background-1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1863"/>
            <a:ext cx="91440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2208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srgbClr val="000000">
                    <a:tint val="75000"/>
                  </a:srgbClr>
                </a:solidFill>
              </a:rPr>
              <a:t>04/6/2016</a:t>
            </a:r>
          </a:p>
        </p:txBody>
      </p:sp>
    </p:spTree>
    <p:extLst>
      <p:ext uri="{BB962C8B-B14F-4D97-AF65-F5344CB8AC3E}">
        <p14:creationId xmlns:p14="http://schemas.microsoft.com/office/powerpoint/2010/main" val="22536245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463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srgbClr val="000000">
                    <a:tint val="75000"/>
                  </a:srgbClr>
                </a:solidFill>
              </a:rPr>
              <a:t>04/6/2016</a:t>
            </a:r>
          </a:p>
        </p:txBody>
      </p:sp>
    </p:spTree>
    <p:extLst>
      <p:ext uri="{BB962C8B-B14F-4D97-AF65-F5344CB8AC3E}">
        <p14:creationId xmlns:p14="http://schemas.microsoft.com/office/powerpoint/2010/main" val="1697020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914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457200" y="1828800"/>
            <a:ext cx="3931920" cy="37576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Content Placeholder 6"/>
          <p:cNvSpPr>
            <a:spLocks noGrp="1"/>
          </p:cNvSpPr>
          <p:nvPr>
            <p:ph sz="quarter" idx="12"/>
          </p:nvPr>
        </p:nvSpPr>
        <p:spPr>
          <a:xfrm>
            <a:off x="4733108" y="1828800"/>
            <a:ext cx="3931920" cy="37576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323943" y="6291943"/>
            <a:ext cx="613228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463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srgbClr val="000000">
                    <a:tint val="75000"/>
                  </a:srgbClr>
                </a:solidFill>
              </a:rPr>
              <a:t>04/6/2016</a:t>
            </a:r>
          </a:p>
        </p:txBody>
      </p:sp>
    </p:spTree>
    <p:extLst>
      <p:ext uri="{BB962C8B-B14F-4D97-AF65-F5344CB8AC3E}">
        <p14:creationId xmlns:p14="http://schemas.microsoft.com/office/powerpoint/2010/main" val="850897707"/>
      </p:ext>
    </p:extLst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2208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srgbClr val="000000">
                    <a:tint val="75000"/>
                  </a:srgbClr>
                </a:solidFill>
              </a:rPr>
              <a:t>04/6/2016</a:t>
            </a:r>
          </a:p>
        </p:txBody>
      </p:sp>
    </p:spTree>
    <p:extLst>
      <p:ext uri="{BB962C8B-B14F-4D97-AF65-F5344CB8AC3E}">
        <p14:creationId xmlns:p14="http://schemas.microsoft.com/office/powerpoint/2010/main" val="41279610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04/6/2016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203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>
                    <a:tint val="75000"/>
                  </a:srgbClr>
                </a:solidFill>
              </a:rPr>
              <a:t>04/6/2016</a:t>
            </a:r>
          </a:p>
        </p:txBody>
      </p:sp>
    </p:spTree>
    <p:extLst>
      <p:ext uri="{BB962C8B-B14F-4D97-AF65-F5344CB8AC3E}">
        <p14:creationId xmlns:p14="http://schemas.microsoft.com/office/powerpoint/2010/main" val="4111848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463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04/6/2016</a:t>
            </a:r>
          </a:p>
        </p:txBody>
      </p:sp>
    </p:spTree>
    <p:extLst>
      <p:ext uri="{BB962C8B-B14F-4D97-AF65-F5344CB8AC3E}">
        <p14:creationId xmlns:p14="http://schemas.microsoft.com/office/powerpoint/2010/main" val="119801667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62400" y="0"/>
            <a:ext cx="5181600" cy="914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457200" y="1828800"/>
            <a:ext cx="3931920" cy="37576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Content Placeholder 6"/>
          <p:cNvSpPr>
            <a:spLocks noGrp="1"/>
          </p:cNvSpPr>
          <p:nvPr>
            <p:ph sz="quarter" idx="12"/>
          </p:nvPr>
        </p:nvSpPr>
        <p:spPr>
          <a:xfrm>
            <a:off x="4733108" y="1828800"/>
            <a:ext cx="3931920" cy="37576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323943" y="6291943"/>
            <a:ext cx="613228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931980"/>
      </p:ext>
    </p:extLst>
  </p:cSld>
  <p:clrMapOvr>
    <a:masterClrMapping/>
  </p:clrMapOvr>
  <p:transition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2208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srgbClr val="000000">
                    <a:tint val="75000"/>
                  </a:srgbClr>
                </a:solidFill>
              </a:rPr>
              <a:t>04/6/2016</a:t>
            </a:r>
          </a:p>
        </p:txBody>
      </p:sp>
    </p:spTree>
    <p:extLst>
      <p:ext uri="{BB962C8B-B14F-4D97-AF65-F5344CB8AC3E}">
        <p14:creationId xmlns:p14="http://schemas.microsoft.com/office/powerpoint/2010/main" val="15188355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Franklin Gothic Dem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463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04/6/2016</a:t>
            </a:r>
          </a:p>
        </p:txBody>
      </p:sp>
    </p:spTree>
    <p:extLst>
      <p:ext uri="{BB962C8B-B14F-4D97-AF65-F5344CB8AC3E}">
        <p14:creationId xmlns:p14="http://schemas.microsoft.com/office/powerpoint/2010/main" val="15518635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58729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800">
                <a:latin typeface="Franklin Gothic Demi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98132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Supercomputing-Background-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6" descr="Supercomputing-Background-1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1863"/>
            <a:ext cx="91440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2208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srgbClr val="000000">
                    <a:tint val="75000"/>
                  </a:srgbClr>
                </a:solidFill>
              </a:rPr>
              <a:t>04/6/2016</a:t>
            </a:r>
          </a:p>
        </p:txBody>
      </p:sp>
    </p:spTree>
    <p:extLst>
      <p:ext uri="{BB962C8B-B14F-4D97-AF65-F5344CB8AC3E}">
        <p14:creationId xmlns:p14="http://schemas.microsoft.com/office/powerpoint/2010/main" val="3928096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463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srgbClr val="000000">
                    <a:tint val="75000"/>
                  </a:srgbClr>
                </a:solidFill>
              </a:rPr>
              <a:t>04/6/2016</a:t>
            </a:r>
          </a:p>
        </p:txBody>
      </p:sp>
    </p:spTree>
    <p:extLst>
      <p:ext uri="{BB962C8B-B14F-4D97-AF65-F5344CB8AC3E}">
        <p14:creationId xmlns:p14="http://schemas.microsoft.com/office/powerpoint/2010/main" val="31360444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9144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1"/>
          </p:nvPr>
        </p:nvSpPr>
        <p:spPr>
          <a:xfrm>
            <a:off x="457200" y="1828800"/>
            <a:ext cx="3931920" cy="37576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0" name="Content Placeholder 6"/>
          <p:cNvSpPr>
            <a:spLocks noGrp="1"/>
          </p:cNvSpPr>
          <p:nvPr>
            <p:ph sz="quarter" idx="12"/>
          </p:nvPr>
        </p:nvSpPr>
        <p:spPr>
          <a:xfrm>
            <a:off x="4733108" y="1828800"/>
            <a:ext cx="3931920" cy="375761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323943" y="6291943"/>
            <a:ext cx="613228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463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srgbClr val="000000">
                    <a:tint val="75000"/>
                  </a:srgbClr>
                </a:solidFill>
              </a:rPr>
              <a:t>04/6/2016</a:t>
            </a:r>
          </a:p>
        </p:txBody>
      </p:sp>
    </p:spTree>
    <p:extLst>
      <p:ext uri="{BB962C8B-B14F-4D97-AF65-F5344CB8AC3E}">
        <p14:creationId xmlns:p14="http://schemas.microsoft.com/office/powerpoint/2010/main" val="4032813777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23942" y="629194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2208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>
                <a:solidFill>
                  <a:srgbClr val="000000">
                    <a:tint val="75000"/>
                  </a:srgbClr>
                </a:solidFill>
              </a:rPr>
              <a:t>04/6/2016</a:t>
            </a:r>
          </a:p>
        </p:txBody>
      </p:sp>
    </p:spTree>
    <p:extLst>
      <p:ext uri="{BB962C8B-B14F-4D97-AF65-F5344CB8AC3E}">
        <p14:creationId xmlns:p14="http://schemas.microsoft.com/office/powerpoint/2010/main" val="4164539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0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9.xml"/><Relationship Id="rId9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18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17.xml"/><Relationship Id="rId9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Supercomputing-Background-2.jp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6388" y="1336675"/>
            <a:ext cx="8380412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9" name="Picture 2" descr="Supercomputing-Background-1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1863"/>
            <a:ext cx="91440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58414" y="626019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463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04/6/2016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15" r:id="rId1"/>
    <p:sldLayoutId id="2147484213" r:id="rId2"/>
    <p:sldLayoutId id="2147484230" r:id="rId3"/>
    <p:sldLayoutId id="2147484248" r:id="rId4"/>
    <p:sldLayoutId id="2147484273" r:id="rId5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+mj-lt"/>
          <a:ea typeface="+mj-ea"/>
          <a:cs typeface="ＭＳ Ｐゴシック" pitchFamily="-107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Supercomputing-Background-2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6388" y="1336675"/>
            <a:ext cx="8380412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9" name="Picture 2" descr="Supercomputing-Background-1.png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1863"/>
            <a:ext cx="91440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58414" y="626019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fld id="{C4B85148-DB98-4269-ACE6-2DF49F9918C9}" type="slidenum">
              <a:rPr lang="en-US" i="1" smtClean="0">
                <a:solidFill>
                  <a:prstClr val="black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i="1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463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>
                    <a:tint val="75000"/>
                  </a:srgbClr>
                </a:solidFill>
              </a:rPr>
              <a:t>04/6/2016</a:t>
            </a:r>
          </a:p>
        </p:txBody>
      </p:sp>
    </p:spTree>
    <p:extLst>
      <p:ext uri="{BB962C8B-B14F-4D97-AF65-F5344CB8AC3E}">
        <p14:creationId xmlns:p14="http://schemas.microsoft.com/office/powerpoint/2010/main" val="9866816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75" r:id="rId1"/>
    <p:sldLayoutId id="2147484276" r:id="rId2"/>
    <p:sldLayoutId id="2147484277" r:id="rId3"/>
    <p:sldLayoutId id="2147484278" r:id="rId4"/>
    <p:sldLayoutId id="2147484279" r:id="rId5"/>
    <p:sldLayoutId id="2147484280" r:id="rId6"/>
    <p:sldLayoutId id="2147484281" r:id="rId7"/>
    <p:sldLayoutId id="2147484282" r:id="rId8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+mj-lt"/>
          <a:ea typeface="+mj-ea"/>
          <a:cs typeface="ＭＳ Ｐゴシック" pitchFamily="-107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3" descr="Supercomputing-Background-2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304800"/>
            <a:ext cx="8382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6388" y="1336675"/>
            <a:ext cx="8380412" cy="403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9" name="Picture 2" descr="Supercomputing-Background-1.png"/>
          <p:cNvPicPr>
            <a:picLocks noChangeAspect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011863"/>
            <a:ext cx="91440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58414" y="6260193"/>
            <a:ext cx="656771" cy="293913"/>
          </a:xfrm>
          <a:prstGeom prst="rect">
            <a:avLst/>
          </a:prstGeom>
        </p:spPr>
        <p:txBody>
          <a:bodyPr/>
          <a:lstStyle>
            <a:lvl1pPr>
              <a:defRPr sz="2000" b="0">
                <a:solidFill>
                  <a:schemeClr val="tx1"/>
                </a:solidFill>
                <a:latin typeface="Franklin Gothic Medium" pitchFamily="34" charset="0"/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fld id="{C4B85148-DB98-4269-ACE6-2DF49F9918C9}" type="slidenum">
              <a:rPr lang="en-US" i="1" smtClean="0">
                <a:solidFill>
                  <a:prstClr val="black"/>
                </a:solidFill>
              </a:rPr>
              <a:pPr defTabSz="914400" eaLnBrk="0" fontAlgn="base" hangingPunct="0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i="1" dirty="0">
              <a:solidFill>
                <a:prstClr val="black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"/>
          </p:nvPr>
        </p:nvSpPr>
        <p:spPr>
          <a:xfrm>
            <a:off x="5715000" y="6246358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i="1">
                <a:solidFill>
                  <a:srgbClr val="000000">
                    <a:tint val="75000"/>
                  </a:srgbClr>
                </a:solidFill>
              </a:rPr>
              <a:t>04/6/2016</a:t>
            </a:r>
          </a:p>
        </p:txBody>
      </p:sp>
    </p:spTree>
    <p:extLst>
      <p:ext uri="{BB962C8B-B14F-4D97-AF65-F5344CB8AC3E}">
        <p14:creationId xmlns:p14="http://schemas.microsoft.com/office/powerpoint/2010/main" val="536578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284" r:id="rId1"/>
    <p:sldLayoutId id="2147484285" r:id="rId2"/>
    <p:sldLayoutId id="2147484286" r:id="rId3"/>
    <p:sldLayoutId id="2147484287" r:id="rId4"/>
    <p:sldLayoutId id="2147484288" r:id="rId5"/>
    <p:sldLayoutId id="2147484289" r:id="rId6"/>
    <p:sldLayoutId id="2147484290" r:id="rId7"/>
    <p:sldLayoutId id="2147484291" r:id="rId8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+mj-lt"/>
          <a:ea typeface="+mj-ea"/>
          <a:cs typeface="ＭＳ Ｐゴシック" pitchFamily="-107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400" b="1">
          <a:solidFill>
            <a:srgbClr val="B30838"/>
          </a:solidFill>
          <a:latin typeface="Arial" charset="0"/>
          <a:ea typeface="ＭＳ Ｐゴシック" charset="-128"/>
          <a:cs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400" b="1">
          <a:solidFill>
            <a:schemeClr val="accent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indiana.edu/releases/iu/2014/10/big-data-dibbs-grant.s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nsf.gov/awardsearch/showAward?AWD_ID=1443054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382000" cy="1143000"/>
          </a:xfrm>
        </p:spPr>
        <p:txBody>
          <a:bodyPr/>
          <a:lstStyle/>
          <a:p>
            <a:r>
              <a:rPr lang="en-US" sz="2800" dirty="0">
                <a:solidFill>
                  <a:schemeClr val="tx1"/>
                </a:solidFill>
              </a:rPr>
              <a:t>NSF14-43054 start October 1, 2014</a:t>
            </a:r>
            <a:br>
              <a:rPr lang="en-US" sz="3600" dirty="0"/>
            </a:br>
            <a:r>
              <a:rPr lang="en-US" sz="3600" dirty="0" err="1"/>
              <a:t>Datanet</a:t>
            </a:r>
            <a:r>
              <a:rPr lang="en-US" sz="3600" dirty="0"/>
              <a:t>: CIF21 DIBBs: Middleware and High Performance Analytics Libraries for Scalable Data Science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46527" y="2286000"/>
            <a:ext cx="8305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Indiana University (Fox, </a:t>
            </a:r>
            <a:r>
              <a:rPr lang="en-US" dirty="0" err="1"/>
              <a:t>Qiu</a:t>
            </a:r>
            <a:r>
              <a:rPr lang="en-US" dirty="0"/>
              <a:t>, Crandall, von </a:t>
            </a:r>
            <a:r>
              <a:rPr lang="en-US" dirty="0" err="1"/>
              <a:t>Laszewski</a:t>
            </a:r>
            <a:r>
              <a:rPr lang="en-US" dirty="0"/>
              <a:t>),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Rutgers (</a:t>
            </a:r>
            <a:r>
              <a:rPr lang="en-US" dirty="0" err="1"/>
              <a:t>Jha</a:t>
            </a:r>
            <a:r>
              <a:rPr lang="en-US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Virginia Tech (</a:t>
            </a:r>
            <a:r>
              <a:rPr lang="en-US" dirty="0" err="1"/>
              <a:t>Marathe</a:t>
            </a:r>
            <a:r>
              <a:rPr lang="en-US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Kansas (Paden)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Stony Brook (Wang)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Arizona State(</a:t>
            </a:r>
            <a:r>
              <a:rPr lang="en-US" dirty="0" err="1"/>
              <a:t>Beckstein</a:t>
            </a:r>
            <a:r>
              <a:rPr lang="en-US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Utah(Cheatham)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91862" y="4935302"/>
            <a:ext cx="67409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0" dirty="0"/>
              <a:t>Overview by </a:t>
            </a:r>
            <a:r>
              <a:rPr lang="en-US" dirty="0" err="1"/>
              <a:t>Gregor</a:t>
            </a:r>
            <a:r>
              <a:rPr lang="en-US" dirty="0"/>
              <a:t> von </a:t>
            </a:r>
            <a:r>
              <a:rPr lang="en-US" dirty="0" err="1"/>
              <a:t>Laszewski</a:t>
            </a:r>
            <a:r>
              <a:rPr lang="en-US" dirty="0"/>
              <a:t> </a:t>
            </a:r>
            <a:r>
              <a:rPr lang="en-US" i="0" dirty="0"/>
              <a:t>April 6 2016</a:t>
            </a:r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1295399" y="5434056"/>
            <a:ext cx="5867400" cy="738664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altLang="en-US" sz="1400" i="0" dirty="0">
                <a:solidFill>
                  <a:srgbClr val="00B050"/>
                </a:solidFill>
                <a:cs typeface="Arial" panose="020B0604020202020204" pitchFamily="34" charset="0"/>
                <a:hlinkClick r:id="rId3"/>
              </a:rPr>
              <a:t>http://spidal.org/ </a:t>
            </a:r>
          </a:p>
          <a:p>
            <a:pPr lvl="0"/>
            <a:r>
              <a:rPr lang="en-US" altLang="en-US" sz="1400" i="0" dirty="0">
                <a:solidFill>
                  <a:srgbClr val="00B050"/>
                </a:solidFill>
                <a:cs typeface="Arial" panose="020B0604020202020204" pitchFamily="34" charset="0"/>
                <a:hlinkClick r:id="rId3"/>
              </a:rPr>
              <a:t>http</a:t>
            </a:r>
            <a:r>
              <a:rPr kumimoji="0" lang="en-US" altLang="en-US" sz="1400" b="0" i="0" u="none" strike="noStrike" cap="none" normalizeH="0" baseline="0" dirty="0">
                <a:ln>
                  <a:noFill/>
                </a:ln>
                <a:solidFill>
                  <a:srgbClr val="00B050"/>
                </a:solidFill>
                <a:effectLst/>
                <a:cs typeface="Arial" panose="020B0604020202020204" pitchFamily="34" charset="0"/>
                <a:hlinkClick r:id="rId3"/>
              </a:rPr>
              <a:t>://news.indiana.edu/releases/iu/2014/10/big-data-dibbs-grant.shtml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  <a:cs typeface="Arial" panose="020B0604020202020204" pitchFamily="34" charset="0"/>
            </a:endParaRPr>
          </a:p>
          <a:p>
            <a:pPr lvl="0"/>
            <a:r>
              <a:rPr lang="en-US" altLang="en-US" sz="1400" i="0" dirty="0">
                <a:solidFill>
                  <a:srgbClr val="00B050"/>
                </a:solidFill>
                <a:hlinkClick r:id="rId4"/>
              </a:rPr>
              <a:t>http://www.nsf.gov/awardsearch/showAward?AWD_ID=1443054</a:t>
            </a:r>
            <a:r>
              <a:rPr lang="en-US" altLang="en-US" sz="1400" i="0" dirty="0">
                <a:solidFill>
                  <a:srgbClr val="00B050"/>
                </a:solidFill>
              </a:rPr>
              <a:t>   </a:t>
            </a:r>
            <a:endParaRPr kumimoji="0" lang="en-US" altLang="en-US" sz="1400" b="0" i="0" u="none" strike="noStrike" cap="none" normalizeH="0" baseline="0" dirty="0">
              <a:ln>
                <a:noFill/>
              </a:ln>
              <a:solidFill>
                <a:srgbClr val="00B050"/>
              </a:solidFill>
              <a:effectLst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04/6/2016</a:t>
            </a:r>
          </a:p>
        </p:txBody>
      </p:sp>
    </p:spTree>
    <p:extLst>
      <p:ext uri="{BB962C8B-B14F-4D97-AF65-F5344CB8AC3E}">
        <p14:creationId xmlns:p14="http://schemas.microsoft.com/office/powerpoint/2010/main" val="18039477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34" y="1"/>
            <a:ext cx="9136566" cy="533399"/>
          </a:xfrm>
        </p:spPr>
        <p:txBody>
          <a:bodyPr/>
          <a:lstStyle/>
          <a:p>
            <a:pPr algn="ctr"/>
            <a:r>
              <a:rPr lang="en-US" sz="2800" b="1" dirty="0"/>
              <a:t>Some Important Components of SPIDAL Dibbs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34" y="457200"/>
            <a:ext cx="9144000" cy="5204791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b="1" dirty="0"/>
              <a:t>NIST Big Data Application Analysis </a:t>
            </a:r>
            <a:r>
              <a:rPr lang="en-US" dirty="0"/>
              <a:t>– features of data intensive </a:t>
            </a:r>
            <a:r>
              <a:rPr lang="en-US" dirty="0" err="1"/>
              <a:t>appls</a:t>
            </a:r>
            <a:endParaRPr lang="en-US" dirty="0"/>
          </a:p>
          <a:p>
            <a:pPr>
              <a:spcBef>
                <a:spcPts val="0"/>
              </a:spcBef>
            </a:pPr>
            <a:r>
              <a:rPr lang="en-US" b="1" dirty="0"/>
              <a:t>HPC-ABDS: </a:t>
            </a:r>
            <a:r>
              <a:rPr lang="en-US" dirty="0"/>
              <a:t>Cloud-HPC interoperable software  performance of HPC (High Performance Computing) and the rich functionality of the commodity Apache Big Data Stack. 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This is reservoir of software subsystems – nearly all from outside project and mix of HPC and Big Data communities</a:t>
            </a:r>
          </a:p>
          <a:p>
            <a:pPr lvl="1">
              <a:spcBef>
                <a:spcPts val="0"/>
              </a:spcBef>
            </a:pPr>
            <a:r>
              <a:rPr lang="en-US" dirty="0"/>
              <a:t>Leads to Big Data – Simulation - HPC Convergence</a:t>
            </a:r>
          </a:p>
          <a:p>
            <a:pPr>
              <a:spcBef>
                <a:spcPts val="0"/>
              </a:spcBef>
            </a:pPr>
            <a:r>
              <a:rPr lang="en-US" b="1" dirty="0"/>
              <a:t>MIDAS: </a:t>
            </a:r>
            <a:r>
              <a:rPr lang="en-US" dirty="0"/>
              <a:t>Integrating Middleware – from project</a:t>
            </a:r>
          </a:p>
          <a:p>
            <a:pPr>
              <a:spcBef>
                <a:spcPts val="0"/>
              </a:spcBef>
            </a:pPr>
            <a:r>
              <a:rPr lang="en-US" b="1" dirty="0"/>
              <a:t>Applications: </a:t>
            </a:r>
            <a:r>
              <a:rPr lang="en-US" dirty="0"/>
              <a:t>Biomolecular Simulations, Network and Computational Social Science, Epidemiology, Computer Vision, Spatial Geographical Information Systems, Remote Sensing for Polar Science and Pathology Informatics. </a:t>
            </a:r>
          </a:p>
          <a:p>
            <a:pPr>
              <a:spcBef>
                <a:spcPts val="0"/>
              </a:spcBef>
            </a:pPr>
            <a:r>
              <a:rPr lang="en-US" b="1" dirty="0"/>
              <a:t>SPIDAL (Scalable Parallel Interoperable Data Analytics Library): </a:t>
            </a:r>
            <a:r>
              <a:rPr lang="en-US" dirty="0"/>
              <a:t>Scalable Analytics for</a:t>
            </a:r>
          </a:p>
          <a:p>
            <a:pPr lvl="1">
              <a:spcBef>
                <a:spcPts val="0"/>
              </a:spcBef>
            </a:pPr>
            <a:r>
              <a:rPr lang="en-US" dirty="0"/>
              <a:t>Domain specific data analytics libraries – mainly from project</a:t>
            </a:r>
          </a:p>
          <a:p>
            <a:pPr lvl="1">
              <a:spcBef>
                <a:spcPts val="0"/>
              </a:spcBef>
            </a:pPr>
            <a:r>
              <a:rPr lang="en-US" dirty="0"/>
              <a:t>Add Core Machine learning Libraries – mainly from community</a:t>
            </a:r>
          </a:p>
          <a:p>
            <a:pPr lvl="1">
              <a:spcBef>
                <a:spcPts val="0"/>
              </a:spcBef>
            </a:pPr>
            <a:r>
              <a:rPr lang="en-US" dirty="0"/>
              <a:t>Performance of Java and MIDAS Inter- and Intra-node</a:t>
            </a:r>
          </a:p>
          <a:p>
            <a:pPr>
              <a:spcBef>
                <a:spcPts val="0"/>
              </a:spcBef>
            </a:pPr>
            <a:r>
              <a:rPr lang="en-US" b="1" dirty="0"/>
              <a:t>Benchmarks</a:t>
            </a:r>
            <a:r>
              <a:rPr lang="en-US" dirty="0"/>
              <a:t> – project adds to community; See WBDB 2015 Seventh Workshop on Big Data Benchmarking</a:t>
            </a:r>
          </a:p>
          <a:p>
            <a:pPr>
              <a:spcBef>
                <a:spcPts val="0"/>
              </a:spcBef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04/6/2016</a:t>
            </a:r>
          </a:p>
        </p:txBody>
      </p:sp>
    </p:spTree>
    <p:extLst>
      <p:ext uri="{BB962C8B-B14F-4D97-AF65-F5344CB8AC3E}">
        <p14:creationId xmlns:p14="http://schemas.microsoft.com/office/powerpoint/2010/main" val="3660803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5576" y="103948"/>
            <a:ext cx="9144000" cy="523141"/>
          </a:xfrm>
        </p:spPr>
        <p:txBody>
          <a:bodyPr/>
          <a:lstStyle/>
          <a:p>
            <a:r>
              <a:rPr lang="en-US" sz="2400" dirty="0"/>
              <a:t>64 Features in 4 views for Unified Classification of Big Data and Simulation Applications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B85148-DB98-4269-ACE6-2DF49F9918C9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</a:rPr>
              <a:t>04/6/2016</a:t>
            </a:r>
          </a:p>
        </p:txBody>
      </p:sp>
      <p:grpSp>
        <p:nvGrpSpPr>
          <p:cNvPr id="12" name="Group 11"/>
          <p:cNvGrpSpPr/>
          <p:nvPr/>
        </p:nvGrpSpPr>
        <p:grpSpPr>
          <a:xfrm>
            <a:off x="5576" y="609600"/>
            <a:ext cx="9144000" cy="5454860"/>
            <a:chOff x="0" y="372985"/>
            <a:chExt cx="9144000" cy="5454860"/>
          </a:xfrm>
        </p:grpSpPr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372985"/>
              <a:ext cx="9144000" cy="5368401"/>
            </a:xfrm>
            <a:prstGeom prst="rect">
              <a:avLst/>
            </a:prstGeom>
          </p:spPr>
        </p:pic>
        <p:sp>
          <p:nvSpPr>
            <p:cNvPr id="5" name="Rectangle 4"/>
            <p:cNvSpPr/>
            <p:nvPr/>
          </p:nvSpPr>
          <p:spPr>
            <a:xfrm>
              <a:off x="80010" y="922705"/>
              <a:ext cx="149733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Simulations</a:t>
              </a:r>
            </a:p>
          </p:txBody>
        </p:sp>
        <p:sp>
          <p:nvSpPr>
            <p:cNvPr id="6" name="Rectangle 5"/>
            <p:cNvSpPr/>
            <p:nvPr/>
          </p:nvSpPr>
          <p:spPr>
            <a:xfrm>
              <a:off x="1657350" y="557651"/>
              <a:ext cx="1207770" cy="80021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Analytics</a:t>
              </a:r>
            </a:p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(Model for Data)</a:t>
              </a:r>
            </a:p>
          </p:txBody>
        </p:sp>
        <p:sp>
          <p:nvSpPr>
            <p:cNvPr id="7" name="Rectangle 6"/>
            <p:cNvSpPr/>
            <p:nvPr/>
          </p:nvSpPr>
          <p:spPr>
            <a:xfrm>
              <a:off x="3314700" y="372985"/>
              <a:ext cx="720090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800" b="1" i="0" u="none" strike="noStrike" kern="0" cap="none" spc="0" normalizeH="0" baseline="0" noProof="0" dirty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rPr>
                <a:t>Both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657350" y="3691890"/>
              <a:ext cx="109837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rPr>
                <a:t>(All Model)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969770" y="5520068"/>
              <a:ext cx="215796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rPr>
                <a:t>(Nearly all </a:t>
              </a:r>
              <a:r>
                <a:rPr kumimoji="0" lang="en-US" sz="1400" b="1" i="0" u="none" strike="noStrike" kern="0" cap="none" spc="0" normalizeH="0" baseline="0" noProof="0" dirty="0" err="1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rPr>
                <a:t>Data+Model</a:t>
              </a: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rPr>
                <a:t>)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420253" y="1050093"/>
              <a:ext cx="1537600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rPr>
                <a:t>(Nearly all Data)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317800" y="5121000"/>
              <a:ext cx="2190023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1" i="0" u="none" strike="noStrike" kern="0" cap="none" spc="0" normalizeH="0" baseline="0" noProof="0" dirty="0">
                  <a:ln>
                    <a:noFill/>
                  </a:ln>
                  <a:solidFill>
                    <a:srgbClr val="C00000"/>
                  </a:solidFill>
                  <a:effectLst/>
                  <a:uLnTx/>
                  <a:uFillTx/>
                </a:rPr>
                <a:t>(Mix of Data and Model)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775994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675" y="162689"/>
            <a:ext cx="8860038" cy="724889"/>
          </a:xfrm>
        </p:spPr>
        <p:txBody>
          <a:bodyPr/>
          <a:lstStyle/>
          <a:p>
            <a:r>
              <a:rPr lang="en-US" dirty="0"/>
              <a:t>Java MPI performs better than Threads</a:t>
            </a:r>
            <a:br>
              <a:rPr lang="en-US" dirty="0"/>
            </a:br>
            <a:r>
              <a:rPr lang="en-US" sz="2800" b="0" dirty="0"/>
              <a:t>128 24 core Haswell nodes on SPIDAL DA-MDS Code</a:t>
            </a:r>
            <a:endParaRPr lang="en-US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4B85148-DB98-4269-ACE6-2DF49F9918C9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0" cap="none" spc="0" normalizeH="0" baseline="0" noProof="0">
                <a:ln>
                  <a:noFill/>
                </a:ln>
                <a:solidFill>
                  <a:srgbClr val="000000">
                    <a:tint val="75000"/>
                  </a:srgbClr>
                </a:solidFill>
                <a:effectLst/>
                <a:uLnTx/>
                <a:uFillTx/>
              </a:rPr>
              <a:t>04/6/2016</a:t>
            </a:r>
          </a:p>
        </p:txBody>
      </p:sp>
      <p:pic>
        <p:nvPicPr>
          <p:cNvPr id="10" name="Content Placeholder 6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751" y="887578"/>
            <a:ext cx="8850962" cy="5415146"/>
          </a:xfrm>
        </p:spPr>
      </p:pic>
      <p:sp>
        <p:nvSpPr>
          <p:cNvPr id="3" name="TextBox 2"/>
          <p:cNvSpPr txBox="1"/>
          <p:nvPr/>
        </p:nvSpPr>
        <p:spPr>
          <a:xfrm>
            <a:off x="5982101" y="4114800"/>
            <a:ext cx="28311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Best Threads</a:t>
            </a:r>
            <a:r>
              <a:rPr kumimoji="0" lang="en-US" sz="1800" b="1" i="0" u="none" strike="noStrike" kern="0" cap="none" spc="0" normalizeH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 </a:t>
            </a: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intra node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MPI inter node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966193" y="2284163"/>
            <a:ext cx="184707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t>Best MPI; inter and intra node</a:t>
            </a:r>
          </a:p>
        </p:txBody>
      </p:sp>
    </p:spTree>
    <p:extLst>
      <p:ext uri="{BB962C8B-B14F-4D97-AF65-F5344CB8AC3E}">
        <p14:creationId xmlns:p14="http://schemas.microsoft.com/office/powerpoint/2010/main" val="3085124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CB78FB-1415-9B4D-996E-11F146E2B0ED}" type="slidenum">
              <a:rPr lang="en-US" smtClean="0">
                <a:solidFill>
                  <a:srgbClr val="000000"/>
                </a:solidFill>
              </a:rPr>
              <a:pPr/>
              <a:t>5</a:t>
            </a:fld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>
                <a:solidFill>
                  <a:srgbClr val="000000">
                    <a:tint val="75000"/>
                  </a:srgbClr>
                </a:solidFill>
              </a:rPr>
              <a:t>04/6/2016</a:t>
            </a:r>
          </a:p>
        </p:txBody>
      </p:sp>
      <p:sp>
        <p:nvSpPr>
          <p:cNvPr id="4" name="Rectangle 3"/>
          <p:cNvSpPr/>
          <p:nvPr/>
        </p:nvSpPr>
        <p:spPr>
          <a:xfrm>
            <a:off x="1" y="24412"/>
            <a:ext cx="9144000" cy="40011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000" b="1" dirty="0">
                <a:solidFill>
                  <a:srgbClr val="B50B27"/>
                </a:solidFill>
              </a:rPr>
              <a:t>Big Data and (Exascale) Simulation Convergence II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915"/>
          <a:stretch/>
        </p:blipFill>
        <p:spPr bwMode="auto">
          <a:xfrm>
            <a:off x="0" y="127635"/>
            <a:ext cx="9144000" cy="6835806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551953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0"/>
            <a:ext cx="8382000" cy="685800"/>
          </a:xfrm>
        </p:spPr>
        <p:txBody>
          <a:bodyPr/>
          <a:lstStyle/>
          <a:p>
            <a:r>
              <a:rPr lang="en-US" dirty="0"/>
              <a:t>HPC-ABDS Mapping of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4038600"/>
          </a:xfrm>
        </p:spPr>
        <p:txBody>
          <a:bodyPr/>
          <a:lstStyle/>
          <a:p>
            <a:r>
              <a:rPr lang="en-US" b="1" dirty="0"/>
              <a:t>Level 17: Orchestration</a:t>
            </a:r>
            <a:r>
              <a:rPr lang="en-US" dirty="0"/>
              <a:t>: Apache Beam (Google Cloud Dataflow) integrated with </a:t>
            </a:r>
            <a:r>
              <a:rPr lang="en-US" dirty="0" err="1"/>
              <a:t>Cloudmesh</a:t>
            </a:r>
            <a:endParaRPr lang="en-US" dirty="0"/>
          </a:p>
          <a:p>
            <a:r>
              <a:rPr lang="en-US" b="1" dirty="0"/>
              <a:t>Level 16: Applications. </a:t>
            </a:r>
            <a:r>
              <a:rPr lang="en-US" dirty="0"/>
              <a:t>Datamining for molecular dynamics, Image processing for remote sensing and pathology, graphs, streaming</a:t>
            </a:r>
          </a:p>
          <a:p>
            <a:r>
              <a:rPr lang="en-US" b="1" dirty="0"/>
              <a:t>Level 16: Algorithms. </a:t>
            </a:r>
            <a:r>
              <a:rPr lang="en-US" dirty="0" err="1"/>
              <a:t>MLlib</a:t>
            </a:r>
            <a:r>
              <a:rPr lang="en-US" dirty="0"/>
              <a:t>, Mahout, SPIDAL</a:t>
            </a:r>
          </a:p>
          <a:p>
            <a:pPr lvl="1"/>
            <a:r>
              <a:rPr lang="en-US" dirty="0"/>
              <a:t>Release SPIDAL Clustering, Dimension Reduction (multi-dimensional scaling), Web point set visualization</a:t>
            </a:r>
          </a:p>
          <a:p>
            <a:r>
              <a:rPr lang="en-US" b="1" dirty="0"/>
              <a:t>Level 14: Programming. </a:t>
            </a:r>
            <a:r>
              <a:rPr lang="en-US" dirty="0"/>
              <a:t>Storm, Heron, Hadoop, Spark, </a:t>
            </a:r>
            <a:r>
              <a:rPr lang="en-US" dirty="0" err="1"/>
              <a:t>Flink</a:t>
            </a:r>
            <a:r>
              <a:rPr lang="en-US" dirty="0"/>
              <a:t>. Inter and Intra-node performance</a:t>
            </a:r>
          </a:p>
          <a:p>
            <a:r>
              <a:rPr lang="en-US" b="1" dirty="0"/>
              <a:t>Level 13: Communication. </a:t>
            </a:r>
            <a:r>
              <a:rPr lang="en-US" dirty="0"/>
              <a:t>Enhanced Storm and Hadoop using HPC runtime technologies</a:t>
            </a:r>
          </a:p>
          <a:p>
            <a:r>
              <a:rPr lang="en-US" b="1" dirty="0"/>
              <a:t>Level 11: Data management. </a:t>
            </a:r>
            <a:r>
              <a:rPr lang="en-US" dirty="0"/>
              <a:t>Hbase and MongoDB integrated via use of Beam and other Apache tools</a:t>
            </a:r>
          </a:p>
          <a:p>
            <a:r>
              <a:rPr lang="en-US" b="1" dirty="0"/>
              <a:t>Level 9: Cluster Management. </a:t>
            </a:r>
            <a:r>
              <a:rPr lang="en-US" dirty="0"/>
              <a:t>Integrate Pilot Jobs with Yarn, Spark, Hadoop</a:t>
            </a:r>
          </a:p>
          <a:p>
            <a:r>
              <a:rPr lang="en-US" b="1" dirty="0"/>
              <a:t>Level 6: DevOps. </a:t>
            </a:r>
            <a:r>
              <a:rPr lang="en-US" dirty="0"/>
              <a:t>Python </a:t>
            </a:r>
            <a:r>
              <a:rPr lang="en-US" dirty="0" err="1"/>
              <a:t>Cloudmesh</a:t>
            </a:r>
            <a:r>
              <a:rPr lang="en-US" dirty="0"/>
              <a:t> virtual Cluster Interoperability</a:t>
            </a:r>
          </a:p>
          <a:p>
            <a:endParaRPr lang="en-US" dirty="0"/>
          </a:p>
          <a:p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B85148-DB98-4269-ACE6-2DF49F9918C9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en-US"/>
              <a:t>04/6/2016</a:t>
            </a:r>
          </a:p>
        </p:txBody>
      </p:sp>
    </p:spTree>
    <p:extLst>
      <p:ext uri="{BB962C8B-B14F-4D97-AF65-F5344CB8AC3E}">
        <p14:creationId xmlns:p14="http://schemas.microsoft.com/office/powerpoint/2010/main" val="2858344331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8.0&quot;&gt;&lt;object type=&quot;1&quot; unique_id=&quot;10001&quot;&gt;&lt;object type=&quot;2&quot; unique_id=&quot;403135&quot;&gt;&lt;object type=&quot;3&quot; unique_id=&quot;406533&quot;&gt;&lt;property id=&quot;20148&quot; value=&quot;5&quot;/&gt;&lt;property id=&quot;20300&quot; value=&quot;Slide 2 - &amp;quot;Some Important Components of SPIDAL Dibbs&amp;quot;&quot;/&gt;&lt;property id=&quot;20307&quot; value=&quot;263&quot;/&gt;&lt;/object&gt;&lt;object type=&quot;3&quot; unique_id=&quot;406720&quot;&gt;&lt;property id=&quot;20148&quot; value=&quot;5&quot;/&gt;&lt;property id=&quot;20300&quot; value=&quot;Slide 1 - &amp;quot;NSF14-43054 start October 1, 2014 Datanet: CIF21 DIBBs: Middleware and High Performance Analytics Libraries for Sca&quot;/&gt;&lt;property id=&quot;20307&quot; value=&quot;291&quot;/&gt;&lt;/object&gt;&lt;object type=&quot;3&quot; unique_id=&quot;592686&quot;&gt;&lt;property id=&quot;20148&quot; value=&quot;5&quot;/&gt;&lt;property id=&quot;20300&quot; value=&quot;Slide 6 - &amp;quot;HPC-ABDS Mapping of Activities&amp;quot;&quot;/&gt;&lt;property id=&quot;20307&quot; value=&quot;337&quot;/&gt;&lt;/object&gt;&lt;object type=&quot;3&quot; unique_id=&quot;605783&quot;&gt;&lt;property id=&quot;20148&quot; value=&quot;5&quot;/&gt;&lt;property id=&quot;20300&quot; value=&quot;Slide 3 - &amp;quot;64 Features in 4 views for Unified Classification of Big Data and Simulation Applications&amp;quot;&quot;/&gt;&lt;property id=&quot;20307&quot; value=&quot;340&quot;/&gt;&lt;/object&gt;&lt;object type=&quot;3&quot; unique_id=&quot;605784&quot;&gt;&lt;property id=&quot;20148&quot; value=&quot;5&quot;/&gt;&lt;property id=&quot;20300&quot; value=&quot;Slide 4 - &amp;quot;Java MPI performs better than Threads 128 24 core Haswell nodes on SPIDAL DA-MDS Code&amp;quot;&quot;/&gt;&lt;property id=&quot;20307&quot; value=&quot;339&quot;/&gt;&lt;/object&gt;&lt;object type=&quot;3&quot; unique_id=&quot;605785&quot;&gt;&lt;property id=&quot;20148&quot; value=&quot;5&quot;/&gt;&lt;property id=&quot;20300&quot; value=&quot;Slide 5&quot;/&gt;&lt;property id=&quot;20307&quot; value=&quot;338&quot;/&gt;&lt;/object&gt;&lt;/object&gt;&lt;object type=&quot;8&quot; unique_id=&quot;403143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Blank Presentation">
  <a:themeElements>
    <a:clrScheme name="Custom 2">
      <a:dk1>
        <a:srgbClr val="000000"/>
      </a:dk1>
      <a:lt1>
        <a:srgbClr val="FFFFFF"/>
      </a:lt1>
      <a:dk2>
        <a:srgbClr val="F8F3D2"/>
      </a:dk2>
      <a:lt2>
        <a:srgbClr val="B0B2B4"/>
      </a:lt2>
      <a:accent1>
        <a:srgbClr val="8E0C33"/>
      </a:accent1>
      <a:accent2>
        <a:srgbClr val="6D6E70"/>
      </a:accent2>
      <a:accent3>
        <a:srgbClr val="FFFFFF"/>
      </a:accent3>
      <a:accent4>
        <a:srgbClr val="000000"/>
      </a:accent4>
      <a:accent5>
        <a:srgbClr val="BFAAAA"/>
      </a:accent5>
      <a:accent6>
        <a:srgbClr val="626365"/>
      </a:accent6>
      <a:hlink>
        <a:srgbClr val="8E0C33"/>
      </a:hlink>
      <a:folHlink>
        <a:srgbClr val="6D6E7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F8F3D2"/>
        </a:dk2>
        <a:lt2>
          <a:srgbClr val="B0B2B4"/>
        </a:lt2>
        <a:accent1>
          <a:srgbClr val="7D110C"/>
        </a:accent1>
        <a:accent2>
          <a:srgbClr val="6D6E70"/>
        </a:accent2>
        <a:accent3>
          <a:srgbClr val="FFFFFF"/>
        </a:accent3>
        <a:accent4>
          <a:srgbClr val="000000"/>
        </a:accent4>
        <a:accent5>
          <a:srgbClr val="BFAAAA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9F3D3"/>
        </a:lt1>
        <a:dk2>
          <a:srgbClr val="F8F3D2"/>
        </a:dk2>
        <a:lt2>
          <a:srgbClr val="B0B2B4"/>
        </a:lt2>
        <a:accent1>
          <a:srgbClr val="7D110C"/>
        </a:accent1>
        <a:accent2>
          <a:srgbClr val="6D6E70"/>
        </a:accent2>
        <a:accent3>
          <a:srgbClr val="FBF8E6"/>
        </a:accent3>
        <a:accent4>
          <a:srgbClr val="000000"/>
        </a:accent4>
        <a:accent5>
          <a:srgbClr val="BFAAAA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Blank Presentation">
  <a:themeElements>
    <a:clrScheme name="Custom 2">
      <a:dk1>
        <a:srgbClr val="000000"/>
      </a:dk1>
      <a:lt1>
        <a:srgbClr val="FFFFFF"/>
      </a:lt1>
      <a:dk2>
        <a:srgbClr val="F8F3D2"/>
      </a:dk2>
      <a:lt2>
        <a:srgbClr val="B0B2B4"/>
      </a:lt2>
      <a:accent1>
        <a:srgbClr val="8E0C33"/>
      </a:accent1>
      <a:accent2>
        <a:srgbClr val="6D6E70"/>
      </a:accent2>
      <a:accent3>
        <a:srgbClr val="FFFFFF"/>
      </a:accent3>
      <a:accent4>
        <a:srgbClr val="000000"/>
      </a:accent4>
      <a:accent5>
        <a:srgbClr val="BFAAAA"/>
      </a:accent5>
      <a:accent6>
        <a:srgbClr val="626365"/>
      </a:accent6>
      <a:hlink>
        <a:srgbClr val="8E0C33"/>
      </a:hlink>
      <a:folHlink>
        <a:srgbClr val="6D6E7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F8F3D2"/>
        </a:dk2>
        <a:lt2>
          <a:srgbClr val="B0B2B4"/>
        </a:lt2>
        <a:accent1>
          <a:srgbClr val="7D110C"/>
        </a:accent1>
        <a:accent2>
          <a:srgbClr val="6D6E70"/>
        </a:accent2>
        <a:accent3>
          <a:srgbClr val="FFFFFF"/>
        </a:accent3>
        <a:accent4>
          <a:srgbClr val="000000"/>
        </a:accent4>
        <a:accent5>
          <a:srgbClr val="BFAAAA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9F3D3"/>
        </a:lt1>
        <a:dk2>
          <a:srgbClr val="F8F3D2"/>
        </a:dk2>
        <a:lt2>
          <a:srgbClr val="B0B2B4"/>
        </a:lt2>
        <a:accent1>
          <a:srgbClr val="7D110C"/>
        </a:accent1>
        <a:accent2>
          <a:srgbClr val="6D6E70"/>
        </a:accent2>
        <a:accent3>
          <a:srgbClr val="FBF8E6"/>
        </a:accent3>
        <a:accent4>
          <a:srgbClr val="000000"/>
        </a:accent4>
        <a:accent5>
          <a:srgbClr val="BFAAAA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Blank Presentation">
  <a:themeElements>
    <a:clrScheme name="Custom 2">
      <a:dk1>
        <a:srgbClr val="000000"/>
      </a:dk1>
      <a:lt1>
        <a:srgbClr val="FFFFFF"/>
      </a:lt1>
      <a:dk2>
        <a:srgbClr val="F8F3D2"/>
      </a:dk2>
      <a:lt2>
        <a:srgbClr val="B0B2B4"/>
      </a:lt2>
      <a:accent1>
        <a:srgbClr val="8E0C33"/>
      </a:accent1>
      <a:accent2>
        <a:srgbClr val="6D6E70"/>
      </a:accent2>
      <a:accent3>
        <a:srgbClr val="FFFFFF"/>
      </a:accent3>
      <a:accent4>
        <a:srgbClr val="000000"/>
      </a:accent4>
      <a:accent5>
        <a:srgbClr val="BFAAAA"/>
      </a:accent5>
      <a:accent6>
        <a:srgbClr val="626365"/>
      </a:accent6>
      <a:hlink>
        <a:srgbClr val="8E0C33"/>
      </a:hlink>
      <a:folHlink>
        <a:srgbClr val="6D6E7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F8F3D2"/>
        </a:dk2>
        <a:lt2>
          <a:srgbClr val="B0B2B4"/>
        </a:lt2>
        <a:accent1>
          <a:srgbClr val="7D110C"/>
        </a:accent1>
        <a:accent2>
          <a:srgbClr val="6D6E70"/>
        </a:accent2>
        <a:accent3>
          <a:srgbClr val="FFFFFF"/>
        </a:accent3>
        <a:accent4>
          <a:srgbClr val="000000"/>
        </a:accent4>
        <a:accent5>
          <a:srgbClr val="BFAAAA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9F3D3"/>
        </a:lt1>
        <a:dk2>
          <a:srgbClr val="F8F3D2"/>
        </a:dk2>
        <a:lt2>
          <a:srgbClr val="B0B2B4"/>
        </a:lt2>
        <a:accent1>
          <a:srgbClr val="7D110C"/>
        </a:accent1>
        <a:accent2>
          <a:srgbClr val="6D6E70"/>
        </a:accent2>
        <a:accent3>
          <a:srgbClr val="FBF8E6"/>
        </a:accent3>
        <a:accent4>
          <a:srgbClr val="000000"/>
        </a:accent4>
        <a:accent5>
          <a:srgbClr val="BFAAAA"/>
        </a:accent5>
        <a:accent6>
          <a:srgbClr val="626365"/>
        </a:accent6>
        <a:hlink>
          <a:srgbClr val="7D110C"/>
        </a:hlink>
        <a:folHlink>
          <a:srgbClr val="6D6E7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9151</TotalTime>
  <Words>445</Words>
  <Application>Microsoft Office PowerPoint</Application>
  <PresentationFormat>On-screen Show (4:3)</PresentationFormat>
  <Paragraphs>62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Franklin Gothic Demi</vt:lpstr>
      <vt:lpstr>Franklin Gothic Medium</vt:lpstr>
      <vt:lpstr>Blank Presentation</vt:lpstr>
      <vt:lpstr>2_Blank Presentation</vt:lpstr>
      <vt:lpstr>3_Blank Presentation</vt:lpstr>
      <vt:lpstr>NSF14-43054 start October 1, 2014 Datanet: CIF21 DIBBs: Middleware and High Performance Analytics Libraries for Scalable Data Science</vt:lpstr>
      <vt:lpstr>Some Important Components of SPIDAL Dibbs</vt:lpstr>
      <vt:lpstr>64 Features in 4 views for Unified Classification of Big Data and Simulation Applications</vt:lpstr>
      <vt:lpstr>Java MPI performs better than Threads 128 24 core Haswell nodes on SPIDAL DA-MDS Code</vt:lpstr>
      <vt:lpstr>PowerPoint Presentation</vt:lpstr>
      <vt:lpstr>HPC-ABDS Mapping of Activities</vt:lpstr>
    </vt:vector>
  </TitlesOfParts>
  <Company>Indiana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Future of Information Technology and The Indiana University School of Informatics</dc:title>
  <dc:creator>Neal Moore</dc:creator>
  <cp:lastModifiedBy>Geoffrey Fox</cp:lastModifiedBy>
  <cp:revision>235</cp:revision>
  <cp:lastPrinted>2009-05-27T19:00:23Z</cp:lastPrinted>
  <dcterms:created xsi:type="dcterms:W3CDTF">2011-04-26T20:44:01Z</dcterms:created>
  <dcterms:modified xsi:type="dcterms:W3CDTF">2016-04-03T18:45:02Z</dcterms:modified>
</cp:coreProperties>
</file>