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274" r:id="rId2"/>
    <p:sldMasterId id="2147484283" r:id="rId3"/>
    <p:sldMasterId id="2147484293" r:id="rId4"/>
    <p:sldMasterId id="2147484305" r:id="rId5"/>
  </p:sldMasterIdLst>
  <p:notesMasterIdLst>
    <p:notesMasterId r:id="rId47"/>
  </p:notesMasterIdLst>
  <p:sldIdLst>
    <p:sldId id="384" r:id="rId6"/>
    <p:sldId id="386" r:id="rId7"/>
    <p:sldId id="375" r:id="rId8"/>
    <p:sldId id="382" r:id="rId9"/>
    <p:sldId id="377" r:id="rId10"/>
    <p:sldId id="385" r:id="rId11"/>
    <p:sldId id="387" r:id="rId12"/>
    <p:sldId id="378" r:id="rId13"/>
    <p:sldId id="388" r:id="rId14"/>
    <p:sldId id="389" r:id="rId15"/>
    <p:sldId id="354" r:id="rId16"/>
    <p:sldId id="390" r:id="rId17"/>
    <p:sldId id="355" r:id="rId18"/>
    <p:sldId id="360" r:id="rId19"/>
    <p:sldId id="361" r:id="rId20"/>
    <p:sldId id="366" r:id="rId21"/>
    <p:sldId id="367" r:id="rId22"/>
    <p:sldId id="368" r:id="rId23"/>
    <p:sldId id="380" r:id="rId24"/>
    <p:sldId id="379" r:id="rId25"/>
    <p:sldId id="381" r:id="rId26"/>
    <p:sldId id="345" r:id="rId27"/>
    <p:sldId id="362" r:id="rId28"/>
    <p:sldId id="363" r:id="rId29"/>
    <p:sldId id="342" r:id="rId30"/>
    <p:sldId id="364" r:id="rId31"/>
    <p:sldId id="350" r:id="rId32"/>
    <p:sldId id="351" r:id="rId33"/>
    <p:sldId id="344" r:id="rId34"/>
    <p:sldId id="352" r:id="rId35"/>
    <p:sldId id="353" r:id="rId36"/>
    <p:sldId id="346" r:id="rId37"/>
    <p:sldId id="347" r:id="rId38"/>
    <p:sldId id="341" r:id="rId39"/>
    <p:sldId id="348" r:id="rId40"/>
    <p:sldId id="349" r:id="rId41"/>
    <p:sldId id="369" r:id="rId42"/>
    <p:sldId id="370" r:id="rId43"/>
    <p:sldId id="372" r:id="rId44"/>
    <p:sldId id="373" r:id="rId45"/>
    <p:sldId id="374" r:id="rId46"/>
  </p:sldIdLst>
  <p:sldSz cx="9144000" cy="6858000" type="screen4x3"/>
  <p:notesSz cx="6858000" cy="9144000"/>
  <p:custDataLst>
    <p:tags r:id="rId48"/>
  </p:custDataLst>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3D2"/>
    <a:srgbClr val="B30838"/>
    <a:srgbClr val="7D110C"/>
    <a:srgbClr val="598EDD"/>
    <a:srgbClr val="0083E6"/>
    <a:srgbClr val="0033CC"/>
    <a:srgbClr val="6D6E70"/>
    <a:srgbClr val="A9C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5" autoAdjust="0"/>
    <p:restoredTop sz="94660"/>
  </p:normalViewPr>
  <p:slideViewPr>
    <p:cSldViewPr>
      <p:cViewPr varScale="1">
        <p:scale>
          <a:sx n="63" d="100"/>
          <a:sy n="63" d="100"/>
        </p:scale>
        <p:origin x="1236" y="78"/>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55315911597999"/>
          <c:y val="4.1785375118708397E-2"/>
          <c:w val="0.77941775394017798"/>
          <c:h val="0.73766965471310197"/>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Summary!$A$29:$A$33</c:f>
              <c:numCache>
                <c:formatCode>General</c:formatCode>
                <c:ptCount val="5"/>
                <c:pt idx="0">
                  <c:v>25</c:v>
                </c:pt>
                <c:pt idx="1">
                  <c:v>50</c:v>
                </c:pt>
                <c:pt idx="2">
                  <c:v>75</c:v>
                </c:pt>
                <c:pt idx="3">
                  <c:v>100</c:v>
                </c:pt>
                <c:pt idx="4">
                  <c:v>125</c:v>
                </c:pt>
              </c:numCache>
            </c:numRef>
          </c:xVal>
          <c:yVal>
            <c:numRef>
              <c:f>Summary!$B$29:$B$33</c:f>
              <c:numCache>
                <c:formatCode>General</c:formatCode>
                <c:ptCount val="5"/>
                <c:pt idx="0">
                  <c:v>21.258725833333308</c:v>
                </c:pt>
                <c:pt idx="1">
                  <c:v>11.66768805555556</c:v>
                </c:pt>
                <c:pt idx="2">
                  <c:v>7.7845363888888857</c:v>
                </c:pt>
                <c:pt idx="3">
                  <c:v>6.4860188888888901</c:v>
                </c:pt>
                <c:pt idx="4">
                  <c:v>5.9587075</c:v>
                </c:pt>
              </c:numCache>
            </c:numRef>
          </c:yVal>
          <c:smooth val="0"/>
          <c:extLst>
            <c:ext xmlns:c16="http://schemas.microsoft.com/office/drawing/2014/chart" uri="{C3380CC4-5D6E-409C-BE32-E72D297353CC}">
              <c16:uniqueId val="{00000000-B87F-42B2-9526-DEF831F163BE}"/>
            </c:ext>
          </c:extLst>
        </c:ser>
        <c:dLbls>
          <c:showLegendKey val="0"/>
          <c:showVal val="0"/>
          <c:showCatName val="0"/>
          <c:showSerName val="0"/>
          <c:showPercent val="0"/>
          <c:showBubbleSize val="0"/>
        </c:dLbls>
        <c:axId val="142658944"/>
        <c:axId val="142697984"/>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extLst>
              <c:ext xmlns:c16="http://schemas.microsoft.com/office/drawing/2014/chart" uri="{C3380CC4-5D6E-409C-BE32-E72D297353CC}">
                <c16:uniqueId val="{00000002-B87F-42B2-9526-DEF831F163BE}"/>
              </c:ext>
            </c:extLst>
          </c:dPt>
          <c:xVal>
            <c:numRef>
              <c:f>Summary!$A$28:$A$33</c:f>
              <c:numCache>
                <c:formatCode>General</c:formatCode>
                <c:ptCount val="6"/>
                <c:pt idx="0">
                  <c:v>1</c:v>
                </c:pt>
                <c:pt idx="1">
                  <c:v>25</c:v>
                </c:pt>
                <c:pt idx="2">
                  <c:v>50</c:v>
                </c:pt>
                <c:pt idx="3">
                  <c:v>75</c:v>
                </c:pt>
                <c:pt idx="4">
                  <c:v>100</c:v>
                </c:pt>
                <c:pt idx="5">
                  <c:v>125</c:v>
                </c:pt>
              </c:numCache>
            </c:numRef>
          </c:xVal>
          <c:yVal>
            <c:numRef>
              <c:f>Summary!$D$28:$D$33</c:f>
              <c:numCache>
                <c:formatCode>General</c:formatCode>
                <c:ptCount val="6"/>
                <c:pt idx="0">
                  <c:v>1</c:v>
                </c:pt>
                <c:pt idx="1">
                  <c:v>1</c:v>
                </c:pt>
                <c:pt idx="2">
                  <c:v>0.91100849337547296</c:v>
                </c:pt>
                <c:pt idx="3">
                  <c:v>0.91029723421408404</c:v>
                </c:pt>
                <c:pt idx="4">
                  <c:v>0.81940579412092696</c:v>
                </c:pt>
                <c:pt idx="5">
                  <c:v>0.71353480040204398</c:v>
                </c:pt>
              </c:numCache>
            </c:numRef>
          </c:yVal>
          <c:smooth val="0"/>
          <c:extLst>
            <c:ext xmlns:c16="http://schemas.microsoft.com/office/drawing/2014/chart" uri="{C3380CC4-5D6E-409C-BE32-E72D297353CC}">
              <c16:uniqueId val="{00000003-B87F-42B2-9526-DEF831F163BE}"/>
            </c:ext>
          </c:extLst>
        </c:ser>
        <c:dLbls>
          <c:showLegendKey val="0"/>
          <c:showVal val="0"/>
          <c:showCatName val="0"/>
          <c:showSerName val="0"/>
          <c:showPercent val="0"/>
          <c:showBubbleSize val="0"/>
        </c:dLbls>
        <c:axId val="142738944"/>
        <c:axId val="142699904"/>
      </c:scatterChart>
      <c:valAx>
        <c:axId val="142658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000"/>
                </a:pPr>
                <a:r>
                  <a:rPr lang="en-US" sz="1000"/>
                  <a:t>Nodes</a:t>
                </a:r>
              </a:p>
            </c:rich>
          </c:tx>
          <c:layout>
            <c:manualLayout>
              <c:xMode val="edge"/>
              <c:yMode val="edge"/>
              <c:x val="0.44752773656916101"/>
              <c:y val="0.855052629788814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000"/>
            </a:pPr>
            <a:endParaRPr lang="en-US"/>
          </a:p>
        </c:txPr>
        <c:crossAx val="142697984"/>
        <c:crosses val="autoZero"/>
        <c:crossBetween val="midCat"/>
      </c:valAx>
      <c:valAx>
        <c:axId val="142697984"/>
        <c:scaling>
          <c:orientation val="minMax"/>
          <c:max val="30"/>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a:pPr>
                <a:r>
                  <a:rPr lang="en-US" sz="1000"/>
                  <a:t>Execution Time (hours)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658944"/>
        <c:crosses val="autoZero"/>
        <c:crossBetween val="midCat"/>
      </c:valAx>
      <c:valAx>
        <c:axId val="142699904"/>
        <c:scaling>
          <c:orientation val="minMax"/>
        </c:scaling>
        <c:delete val="0"/>
        <c:axPos val="r"/>
        <c:title>
          <c:tx>
            <c:rich>
              <a:bodyPr rot="5400000"/>
              <a:lstStyle/>
              <a:p>
                <a:pPr>
                  <a:defRPr sz="800"/>
                </a:pPr>
                <a:r>
                  <a:rPr lang="en-US" sz="800"/>
                  <a:t>Parallel Efficiency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738944"/>
        <c:crosses val="max"/>
        <c:crossBetween val="midCat"/>
        <c:majorUnit val="0.1"/>
      </c:valAx>
      <c:valAx>
        <c:axId val="142738944"/>
        <c:scaling>
          <c:orientation val="minMax"/>
        </c:scaling>
        <c:delete val="1"/>
        <c:axPos val="b"/>
        <c:numFmt formatCode="General" sourceLinked="1"/>
        <c:majorTickMark val="out"/>
        <c:minorTickMark val="none"/>
        <c:tickLblPos val="nextTo"/>
        <c:crossAx val="142699904"/>
        <c:crosses val="autoZero"/>
        <c:crossBetween val="midCat"/>
      </c:valAx>
      <c:spPr>
        <a:noFill/>
        <a:ln>
          <a:noFill/>
        </a:ln>
        <a:effectLst/>
      </c:spPr>
    </c:plotArea>
    <c:legend>
      <c:legendPos val="b"/>
      <c:layout>
        <c:manualLayout>
          <c:xMode val="edge"/>
          <c:yMode val="edge"/>
          <c:x val="1.8744975718614901E-2"/>
          <c:y val="0.90148064802136696"/>
          <c:w val="0.94479655622757297"/>
          <c:h val="8.1007497004369697E-2"/>
        </c:manualLayout>
      </c:layout>
      <c:overlay val="0"/>
      <c:spPr>
        <a:noFill/>
        <a:ln>
          <a:noFill/>
        </a:ln>
        <a:effectLst/>
      </c:spPr>
      <c:txPr>
        <a:bodyPr rot="0" vert="horz"/>
        <a:lstStyle/>
        <a:p>
          <a:pPr>
            <a:defRPr sz="1000"/>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04195671193305E-2"/>
          <c:y val="4.6661739446579399E-2"/>
          <c:w val="0.79324178680563495"/>
          <c:h val="0.71168275184622354"/>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Summary!$G$29:$G$33</c:f>
              <c:numCache>
                <c:formatCode>General</c:formatCode>
                <c:ptCount val="5"/>
                <c:pt idx="0">
                  <c:v>10</c:v>
                </c:pt>
                <c:pt idx="1">
                  <c:v>15</c:v>
                </c:pt>
                <c:pt idx="2">
                  <c:v>20</c:v>
                </c:pt>
                <c:pt idx="3">
                  <c:v>25</c:v>
                </c:pt>
                <c:pt idx="4">
                  <c:v>30</c:v>
                </c:pt>
              </c:numCache>
            </c:numRef>
          </c:xVal>
          <c:yVal>
            <c:numRef>
              <c:f>Summary!$H$29:$H$33</c:f>
              <c:numCache>
                <c:formatCode>General</c:formatCode>
                <c:ptCount val="5"/>
                <c:pt idx="0">
                  <c:v>19.212878611111119</c:v>
                </c:pt>
                <c:pt idx="1">
                  <c:v>14.00901416666667</c:v>
                </c:pt>
                <c:pt idx="2">
                  <c:v>10.60979083333333</c:v>
                </c:pt>
                <c:pt idx="3">
                  <c:v>8.430642777777777</c:v>
                </c:pt>
                <c:pt idx="4">
                  <c:v>7.3704905555555547</c:v>
                </c:pt>
              </c:numCache>
            </c:numRef>
          </c:yVal>
          <c:smooth val="0"/>
          <c:extLst>
            <c:ext xmlns:c16="http://schemas.microsoft.com/office/drawing/2014/chart" uri="{C3380CC4-5D6E-409C-BE32-E72D297353CC}">
              <c16:uniqueId val="{00000000-97D6-4A4C-928D-2AFBF0A3B220}"/>
            </c:ext>
          </c:extLst>
        </c:ser>
        <c:dLbls>
          <c:showLegendKey val="0"/>
          <c:showVal val="0"/>
          <c:showCatName val="0"/>
          <c:showSerName val="0"/>
          <c:showPercent val="0"/>
          <c:showBubbleSize val="0"/>
        </c:dLbls>
        <c:axId val="142799616"/>
        <c:axId val="142801536"/>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extLst>
              <c:ext xmlns:c16="http://schemas.microsoft.com/office/drawing/2014/chart" uri="{C3380CC4-5D6E-409C-BE32-E72D297353CC}">
                <c16:uniqueId val="{00000002-97D6-4A4C-928D-2AFBF0A3B220}"/>
              </c:ext>
            </c:extLst>
          </c:dPt>
          <c:xVal>
            <c:numRef>
              <c:f>Summary!$G$28:$G$33</c:f>
              <c:numCache>
                <c:formatCode>General</c:formatCode>
                <c:ptCount val="6"/>
                <c:pt idx="0">
                  <c:v>1</c:v>
                </c:pt>
                <c:pt idx="1">
                  <c:v>10</c:v>
                </c:pt>
                <c:pt idx="2">
                  <c:v>15</c:v>
                </c:pt>
                <c:pt idx="3">
                  <c:v>20</c:v>
                </c:pt>
                <c:pt idx="4">
                  <c:v>25</c:v>
                </c:pt>
                <c:pt idx="5">
                  <c:v>30</c:v>
                </c:pt>
              </c:numCache>
            </c:numRef>
          </c:xVal>
          <c:yVal>
            <c:numRef>
              <c:f>Summary!$J$28:$J$33</c:f>
              <c:numCache>
                <c:formatCode>General</c:formatCode>
                <c:ptCount val="6"/>
                <c:pt idx="0">
                  <c:v>1</c:v>
                </c:pt>
                <c:pt idx="1">
                  <c:v>1</c:v>
                </c:pt>
                <c:pt idx="2">
                  <c:v>0.91431028538879999</c:v>
                </c:pt>
                <c:pt idx="3">
                  <c:v>0.90543154492494804</c:v>
                </c:pt>
                <c:pt idx="4">
                  <c:v>0.91157360678377197</c:v>
                </c:pt>
                <c:pt idx="5">
                  <c:v>0.86890998938233399</c:v>
                </c:pt>
              </c:numCache>
            </c:numRef>
          </c:yVal>
          <c:smooth val="0"/>
          <c:extLst>
            <c:ext xmlns:c16="http://schemas.microsoft.com/office/drawing/2014/chart" uri="{C3380CC4-5D6E-409C-BE32-E72D297353CC}">
              <c16:uniqueId val="{00000003-97D6-4A4C-928D-2AFBF0A3B220}"/>
            </c:ext>
          </c:extLst>
        </c:ser>
        <c:dLbls>
          <c:showLegendKey val="0"/>
          <c:showVal val="0"/>
          <c:showCatName val="0"/>
          <c:showSerName val="0"/>
          <c:showPercent val="0"/>
          <c:showBubbleSize val="0"/>
        </c:dLbls>
        <c:axId val="142809728"/>
        <c:axId val="142807808"/>
      </c:scatterChart>
      <c:valAx>
        <c:axId val="142799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000"/>
                </a:pPr>
                <a:r>
                  <a:rPr lang="en-US" sz="1000"/>
                  <a:t>Nodes</a:t>
                </a:r>
              </a:p>
            </c:rich>
          </c:tx>
          <c:layout>
            <c:manualLayout>
              <c:xMode val="edge"/>
              <c:yMode val="edge"/>
              <c:x val="0.45643716636869702"/>
              <c:y val="0.843180649262365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000"/>
            </a:pPr>
            <a:endParaRPr lang="en-US"/>
          </a:p>
        </c:txPr>
        <c:crossAx val="142801536"/>
        <c:crosses val="autoZero"/>
        <c:crossBetween val="midCat"/>
      </c:valAx>
      <c:valAx>
        <c:axId val="14280153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a:pPr>
                <a:r>
                  <a:rPr lang="en-US" sz="1000"/>
                  <a:t>Execution Time (hours)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799616"/>
        <c:crosses val="autoZero"/>
        <c:crossBetween val="midCat"/>
      </c:valAx>
      <c:valAx>
        <c:axId val="142807808"/>
        <c:scaling>
          <c:orientation val="minMax"/>
          <c:min val="0"/>
        </c:scaling>
        <c:delete val="0"/>
        <c:axPos val="r"/>
        <c:title>
          <c:tx>
            <c:rich>
              <a:bodyPr rot="5400000"/>
              <a:lstStyle/>
              <a:p>
                <a:pPr>
                  <a:defRPr sz="800"/>
                </a:pPr>
                <a:r>
                  <a:rPr lang="en-US" sz="800"/>
                  <a:t>Parallel Efficiency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809728"/>
        <c:crosses val="max"/>
        <c:crossBetween val="midCat"/>
        <c:majorUnit val="0.1"/>
      </c:valAx>
      <c:valAx>
        <c:axId val="142809728"/>
        <c:scaling>
          <c:orientation val="minMax"/>
        </c:scaling>
        <c:delete val="1"/>
        <c:axPos val="b"/>
        <c:numFmt formatCode="General" sourceLinked="1"/>
        <c:majorTickMark val="out"/>
        <c:minorTickMark val="none"/>
        <c:tickLblPos val="nextTo"/>
        <c:crossAx val="142807808"/>
        <c:crosses val="autoZero"/>
        <c:crossBetween val="midCat"/>
      </c:valAx>
      <c:spPr>
        <a:noFill/>
        <a:ln>
          <a:noFill/>
        </a:ln>
        <a:effectLst/>
      </c:spPr>
    </c:plotArea>
    <c:legend>
      <c:legendPos val="b"/>
      <c:layout>
        <c:manualLayout>
          <c:xMode val="edge"/>
          <c:yMode val="edge"/>
          <c:x val="3.9678953174331497E-2"/>
          <c:y val="0.90148064802136696"/>
          <c:w val="0.931914108562517"/>
          <c:h val="8.1007497004369697E-2"/>
        </c:manualLayout>
      </c:layout>
      <c:overlay val="0"/>
      <c:spPr>
        <a:noFill/>
        <a:ln>
          <a:noFill/>
        </a:ln>
        <a:effectLst/>
      </c:spPr>
      <c:txPr>
        <a:bodyPr rot="0" vert="horz"/>
        <a:lstStyle/>
        <a:p>
          <a:pPr>
            <a:defRPr sz="1000"/>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A17F9-092F-0740-837E-9FA4697E6F75}"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FDF6DFCB-5048-084D-B48D-DE7CF0B81C9F}">
      <dgm:prSet phldrT="[Text]"/>
      <dgm:spPr/>
      <dgm:t>
        <a:bodyPr/>
        <a:lstStyle/>
        <a:p>
          <a:r>
            <a:rPr lang="en-US" dirty="0"/>
            <a:t>Create </a:t>
          </a:r>
        </a:p>
        <a:p>
          <a:r>
            <a:rPr lang="en-US" dirty="0"/>
            <a:t>IaaS</a:t>
          </a:r>
        </a:p>
      </dgm:t>
    </dgm:pt>
    <dgm:pt modelId="{D5111BDA-172A-A74B-B8A8-A926A4DBD73E}" type="parTrans" cxnId="{EB20CBF9-81F5-5242-848C-1A22B4FF7915}">
      <dgm:prSet/>
      <dgm:spPr/>
      <dgm:t>
        <a:bodyPr/>
        <a:lstStyle/>
        <a:p>
          <a:endParaRPr lang="en-US"/>
        </a:p>
      </dgm:t>
    </dgm:pt>
    <dgm:pt modelId="{E394E66A-26AE-A14D-B6FA-13ACC5B5FC20}" type="sibTrans" cxnId="{EB20CBF9-81F5-5242-848C-1A22B4FF7915}">
      <dgm:prSet/>
      <dgm:spPr/>
      <dgm:t>
        <a:bodyPr/>
        <a:lstStyle/>
        <a:p>
          <a:endParaRPr lang="en-US"/>
        </a:p>
      </dgm:t>
    </dgm:pt>
    <dgm:pt modelId="{2DB76E78-9FFF-C849-9F4D-309FBDE13ACF}">
      <dgm:prSet phldrT="[Text]"/>
      <dgm:spPr/>
      <dgm:t>
        <a:bodyPr/>
        <a:lstStyle/>
        <a:p>
          <a:r>
            <a:rPr lang="en-US" dirty="0"/>
            <a:t>Deploy PaaS</a:t>
          </a:r>
        </a:p>
      </dgm:t>
    </dgm:pt>
    <dgm:pt modelId="{476E94C4-485B-974C-B562-EA76269F4CB5}" type="parTrans" cxnId="{E5B90E0D-F0DC-0946-8803-9223B36D4D4E}">
      <dgm:prSet/>
      <dgm:spPr/>
      <dgm:t>
        <a:bodyPr/>
        <a:lstStyle/>
        <a:p>
          <a:endParaRPr lang="en-US"/>
        </a:p>
      </dgm:t>
    </dgm:pt>
    <dgm:pt modelId="{50EF8297-ACFF-5C46-AE71-863A04D1CA3F}" type="sibTrans" cxnId="{E5B90E0D-F0DC-0946-8803-9223B36D4D4E}">
      <dgm:prSet/>
      <dgm:spPr/>
      <dgm:t>
        <a:bodyPr/>
        <a:lstStyle/>
        <a:p>
          <a:endParaRPr lang="en-US"/>
        </a:p>
      </dgm:t>
    </dgm:pt>
    <dgm:pt modelId="{55E48DC6-4323-D943-B6AC-A67A9584C33D}">
      <dgm:prSet phldrT="[Text]"/>
      <dgm:spPr/>
      <dgm:t>
        <a:bodyPr/>
        <a:lstStyle/>
        <a:p>
          <a:r>
            <a:rPr lang="en-US" dirty="0"/>
            <a:t>Deploy</a:t>
          </a:r>
        </a:p>
        <a:p>
          <a:r>
            <a:rPr lang="en-US" dirty="0"/>
            <a:t>Data</a:t>
          </a:r>
        </a:p>
      </dgm:t>
    </dgm:pt>
    <dgm:pt modelId="{553F03C9-D718-E34B-B58E-C35DF22EEEEC}" type="parTrans" cxnId="{4C9AF672-82C9-9745-B941-CD43B41951E8}">
      <dgm:prSet/>
      <dgm:spPr/>
      <dgm:t>
        <a:bodyPr/>
        <a:lstStyle/>
        <a:p>
          <a:endParaRPr lang="en-US"/>
        </a:p>
      </dgm:t>
    </dgm:pt>
    <dgm:pt modelId="{75B0C1B4-5908-F743-9DD4-E458D2CAC761}" type="sibTrans" cxnId="{4C9AF672-82C9-9745-B941-CD43B41951E8}">
      <dgm:prSet/>
      <dgm:spPr/>
      <dgm:t>
        <a:bodyPr/>
        <a:lstStyle/>
        <a:p>
          <a:endParaRPr lang="en-US"/>
        </a:p>
      </dgm:t>
    </dgm:pt>
    <dgm:pt modelId="{22201B16-6A57-604C-AB17-9325F54DC8E4}">
      <dgm:prSet phldrT="[Text]"/>
      <dgm:spPr/>
      <dgm:t>
        <a:bodyPr/>
        <a:lstStyle/>
        <a:p>
          <a:r>
            <a:rPr lang="en-US" dirty="0"/>
            <a:t>Execute</a:t>
          </a:r>
        </a:p>
        <a:p>
          <a:r>
            <a:rPr lang="en-US" dirty="0"/>
            <a:t>Scripts</a:t>
          </a:r>
        </a:p>
      </dgm:t>
    </dgm:pt>
    <dgm:pt modelId="{31E7943F-E143-D948-A3A2-54B3E2842DFB}" type="parTrans" cxnId="{4D5D946A-9C33-034A-B42D-CCFD31D505E4}">
      <dgm:prSet/>
      <dgm:spPr/>
      <dgm:t>
        <a:bodyPr/>
        <a:lstStyle/>
        <a:p>
          <a:endParaRPr lang="en-US"/>
        </a:p>
      </dgm:t>
    </dgm:pt>
    <dgm:pt modelId="{7EE90223-6FB7-D846-B9F9-FECEED2977DE}" type="sibTrans" cxnId="{4D5D946A-9C33-034A-B42D-CCFD31D505E4}">
      <dgm:prSet/>
      <dgm:spPr/>
      <dgm:t>
        <a:bodyPr/>
        <a:lstStyle/>
        <a:p>
          <a:endParaRPr lang="en-US"/>
        </a:p>
      </dgm:t>
    </dgm:pt>
    <dgm:pt modelId="{9E022D16-C137-5C49-9997-292F85574CD0}">
      <dgm:prSet phldrT="[Text]"/>
      <dgm:spPr/>
      <dgm:t>
        <a:bodyPr/>
        <a:lstStyle/>
        <a:p>
          <a:r>
            <a:rPr lang="en-US" dirty="0"/>
            <a:t>Evaluate</a:t>
          </a:r>
          <a:r>
            <a:rPr lang="en-US" baseline="0" dirty="0"/>
            <a:t> </a:t>
          </a:r>
        </a:p>
      </dgm:t>
    </dgm:pt>
    <dgm:pt modelId="{318F5CBD-AC93-C840-8B6F-AF11D7E46F0E}" type="parTrans" cxnId="{144F50A7-E25B-4C4E-9B8B-F31E7CE8993A}">
      <dgm:prSet/>
      <dgm:spPr/>
      <dgm:t>
        <a:bodyPr/>
        <a:lstStyle/>
        <a:p>
          <a:endParaRPr lang="en-US"/>
        </a:p>
      </dgm:t>
    </dgm:pt>
    <dgm:pt modelId="{43FFEB77-A5F9-F444-B761-0ED7AE98BF33}" type="sibTrans" cxnId="{144F50A7-E25B-4C4E-9B8B-F31E7CE8993A}">
      <dgm:prSet/>
      <dgm:spPr/>
      <dgm:t>
        <a:bodyPr/>
        <a:lstStyle/>
        <a:p>
          <a:endParaRPr lang="en-US"/>
        </a:p>
      </dgm:t>
    </dgm:pt>
    <dgm:pt modelId="{FEB8FB2E-8D95-4D49-BE0E-7AAD71620A03}">
      <dgm:prSet phldrT="[Text]"/>
      <dgm:spPr/>
      <dgm:t>
        <a:bodyPr/>
        <a:lstStyle/>
        <a:p>
          <a:r>
            <a:rPr lang="en-US" baseline="0"/>
            <a:t>Repeat</a:t>
          </a:r>
          <a:endParaRPr lang="en-US" baseline="0" dirty="0"/>
        </a:p>
      </dgm:t>
    </dgm:pt>
    <dgm:pt modelId="{1F2E390B-D008-E94E-8350-5B707EA0CE05}" type="parTrans" cxnId="{EF2720D1-506D-304C-A60E-DC578925F8EA}">
      <dgm:prSet/>
      <dgm:spPr/>
      <dgm:t>
        <a:bodyPr/>
        <a:lstStyle/>
        <a:p>
          <a:endParaRPr lang="en-US"/>
        </a:p>
      </dgm:t>
    </dgm:pt>
    <dgm:pt modelId="{1868DDC1-52E5-324D-A2C6-6952FADD3540}" type="sibTrans" cxnId="{EF2720D1-506D-304C-A60E-DC578925F8EA}">
      <dgm:prSet/>
      <dgm:spPr/>
      <dgm:t>
        <a:bodyPr/>
        <a:lstStyle/>
        <a:p>
          <a:endParaRPr lang="en-US"/>
        </a:p>
      </dgm:t>
    </dgm:pt>
    <dgm:pt modelId="{30744053-2DE2-3B4B-AAF9-8419FD3AA446}" type="pres">
      <dgm:prSet presAssocID="{17EA17F9-092F-0740-837E-9FA4697E6F75}" presName="cycle" presStyleCnt="0">
        <dgm:presLayoutVars>
          <dgm:dir/>
          <dgm:resizeHandles val="exact"/>
        </dgm:presLayoutVars>
      </dgm:prSet>
      <dgm:spPr/>
    </dgm:pt>
    <dgm:pt modelId="{1F8962BF-2506-1840-9D75-04A65078DCB8}" type="pres">
      <dgm:prSet presAssocID="{FDF6DFCB-5048-084D-B48D-DE7CF0B81C9F}" presName="node" presStyleLbl="node1" presStyleIdx="0" presStyleCnt="6">
        <dgm:presLayoutVars>
          <dgm:bulletEnabled val="1"/>
        </dgm:presLayoutVars>
      </dgm:prSet>
      <dgm:spPr/>
    </dgm:pt>
    <dgm:pt modelId="{AB2937B9-D25D-CC42-97BC-7CC20A4F6CD0}" type="pres">
      <dgm:prSet presAssocID="{E394E66A-26AE-A14D-B6FA-13ACC5B5FC20}" presName="sibTrans" presStyleLbl="sibTrans2D1" presStyleIdx="0" presStyleCnt="6"/>
      <dgm:spPr/>
    </dgm:pt>
    <dgm:pt modelId="{D1EE0A8F-9126-344C-BCE2-735FB92BE92F}" type="pres">
      <dgm:prSet presAssocID="{E394E66A-26AE-A14D-B6FA-13ACC5B5FC20}" presName="connectorText" presStyleLbl="sibTrans2D1" presStyleIdx="0" presStyleCnt="6"/>
      <dgm:spPr/>
    </dgm:pt>
    <dgm:pt modelId="{51C2197A-F395-1F47-B043-B67C222E21FB}" type="pres">
      <dgm:prSet presAssocID="{2DB76E78-9FFF-C849-9F4D-309FBDE13ACF}" presName="node" presStyleLbl="node1" presStyleIdx="1" presStyleCnt="6">
        <dgm:presLayoutVars>
          <dgm:bulletEnabled val="1"/>
        </dgm:presLayoutVars>
      </dgm:prSet>
      <dgm:spPr/>
    </dgm:pt>
    <dgm:pt modelId="{23825BC9-01FE-864A-A647-AE1F300DA95F}" type="pres">
      <dgm:prSet presAssocID="{50EF8297-ACFF-5C46-AE71-863A04D1CA3F}" presName="sibTrans" presStyleLbl="sibTrans2D1" presStyleIdx="1" presStyleCnt="6"/>
      <dgm:spPr/>
    </dgm:pt>
    <dgm:pt modelId="{58568EFD-ACA9-1F49-A89E-A1E81F76BD5E}" type="pres">
      <dgm:prSet presAssocID="{50EF8297-ACFF-5C46-AE71-863A04D1CA3F}" presName="connectorText" presStyleLbl="sibTrans2D1" presStyleIdx="1" presStyleCnt="6"/>
      <dgm:spPr/>
    </dgm:pt>
    <dgm:pt modelId="{67DB97B2-D949-714E-A34A-AE778B30653E}" type="pres">
      <dgm:prSet presAssocID="{55E48DC6-4323-D943-B6AC-A67A9584C33D}" presName="node" presStyleLbl="node1" presStyleIdx="2" presStyleCnt="6">
        <dgm:presLayoutVars>
          <dgm:bulletEnabled val="1"/>
        </dgm:presLayoutVars>
      </dgm:prSet>
      <dgm:spPr/>
    </dgm:pt>
    <dgm:pt modelId="{B24E76FE-73B5-7A48-B6F2-51FED7313706}" type="pres">
      <dgm:prSet presAssocID="{75B0C1B4-5908-F743-9DD4-E458D2CAC761}" presName="sibTrans" presStyleLbl="sibTrans2D1" presStyleIdx="2" presStyleCnt="6"/>
      <dgm:spPr/>
    </dgm:pt>
    <dgm:pt modelId="{211D167F-6081-FB4A-AC88-73F22F2C6E4F}" type="pres">
      <dgm:prSet presAssocID="{75B0C1B4-5908-F743-9DD4-E458D2CAC761}" presName="connectorText" presStyleLbl="sibTrans2D1" presStyleIdx="2" presStyleCnt="6"/>
      <dgm:spPr/>
    </dgm:pt>
    <dgm:pt modelId="{0ED0BA71-9D23-2049-B1B8-7676C3DE99AB}" type="pres">
      <dgm:prSet presAssocID="{22201B16-6A57-604C-AB17-9325F54DC8E4}" presName="node" presStyleLbl="node1" presStyleIdx="3" presStyleCnt="6">
        <dgm:presLayoutVars>
          <dgm:bulletEnabled val="1"/>
        </dgm:presLayoutVars>
      </dgm:prSet>
      <dgm:spPr/>
    </dgm:pt>
    <dgm:pt modelId="{69DEF3AC-5998-FF44-A1C7-E0884BDB813A}" type="pres">
      <dgm:prSet presAssocID="{7EE90223-6FB7-D846-B9F9-FECEED2977DE}" presName="sibTrans" presStyleLbl="sibTrans2D1" presStyleIdx="3" presStyleCnt="6"/>
      <dgm:spPr/>
    </dgm:pt>
    <dgm:pt modelId="{D266F64A-EFFE-A444-8BCF-7C2818B8C561}" type="pres">
      <dgm:prSet presAssocID="{7EE90223-6FB7-D846-B9F9-FECEED2977DE}" presName="connectorText" presStyleLbl="sibTrans2D1" presStyleIdx="3" presStyleCnt="6"/>
      <dgm:spPr/>
    </dgm:pt>
    <dgm:pt modelId="{99D5429E-25A8-4749-A6FF-1508B799F497}" type="pres">
      <dgm:prSet presAssocID="{9E022D16-C137-5C49-9997-292F85574CD0}" presName="node" presStyleLbl="node1" presStyleIdx="4" presStyleCnt="6">
        <dgm:presLayoutVars>
          <dgm:bulletEnabled val="1"/>
        </dgm:presLayoutVars>
      </dgm:prSet>
      <dgm:spPr/>
    </dgm:pt>
    <dgm:pt modelId="{ADB1B274-7161-2C4D-ABF3-911413D3EEE1}" type="pres">
      <dgm:prSet presAssocID="{43FFEB77-A5F9-F444-B761-0ED7AE98BF33}" presName="sibTrans" presStyleLbl="sibTrans2D1" presStyleIdx="4" presStyleCnt="6"/>
      <dgm:spPr/>
    </dgm:pt>
    <dgm:pt modelId="{6F808DB4-9915-3146-B4D5-0854E24B4DD4}" type="pres">
      <dgm:prSet presAssocID="{43FFEB77-A5F9-F444-B761-0ED7AE98BF33}" presName="connectorText" presStyleLbl="sibTrans2D1" presStyleIdx="4" presStyleCnt="6"/>
      <dgm:spPr/>
    </dgm:pt>
    <dgm:pt modelId="{86500FF1-A2CD-1643-A193-87113B28BA67}" type="pres">
      <dgm:prSet presAssocID="{FEB8FB2E-8D95-4D49-BE0E-7AAD71620A03}" presName="node" presStyleLbl="node1" presStyleIdx="5" presStyleCnt="6">
        <dgm:presLayoutVars>
          <dgm:bulletEnabled val="1"/>
        </dgm:presLayoutVars>
      </dgm:prSet>
      <dgm:spPr/>
    </dgm:pt>
    <dgm:pt modelId="{F1FA266F-9994-CC4A-8D79-2D70ABE0A096}" type="pres">
      <dgm:prSet presAssocID="{1868DDC1-52E5-324D-A2C6-6952FADD3540}" presName="sibTrans" presStyleLbl="sibTrans2D1" presStyleIdx="5" presStyleCnt="6"/>
      <dgm:spPr/>
    </dgm:pt>
    <dgm:pt modelId="{1F92DAAB-3D6B-FB4D-852F-246501F04BA6}" type="pres">
      <dgm:prSet presAssocID="{1868DDC1-52E5-324D-A2C6-6952FADD3540}" presName="connectorText" presStyleLbl="sibTrans2D1" presStyleIdx="5" presStyleCnt="6"/>
      <dgm:spPr/>
    </dgm:pt>
  </dgm:ptLst>
  <dgm:cxnLst>
    <dgm:cxn modelId="{0431DBFA-FE6C-1A4A-B97E-39EE93BA7083}" type="presOf" srcId="{7EE90223-6FB7-D846-B9F9-FECEED2977DE}" destId="{D266F64A-EFFE-A444-8BCF-7C2818B8C561}" srcOrd="1" destOrd="0" presId="urn:microsoft.com/office/officeart/2005/8/layout/cycle2"/>
    <dgm:cxn modelId="{D93CB720-795E-DB4F-BC82-32401CA83577}" type="presOf" srcId="{E394E66A-26AE-A14D-B6FA-13ACC5B5FC20}" destId="{D1EE0A8F-9126-344C-BCE2-735FB92BE92F}" srcOrd="1" destOrd="0" presId="urn:microsoft.com/office/officeart/2005/8/layout/cycle2"/>
    <dgm:cxn modelId="{5802FD3B-0C4D-A146-A6B8-2FC605CFE0A1}" type="presOf" srcId="{FEB8FB2E-8D95-4D49-BE0E-7AAD71620A03}" destId="{86500FF1-A2CD-1643-A193-87113B28BA67}" srcOrd="0" destOrd="0" presId="urn:microsoft.com/office/officeart/2005/8/layout/cycle2"/>
    <dgm:cxn modelId="{EF2720D1-506D-304C-A60E-DC578925F8EA}" srcId="{17EA17F9-092F-0740-837E-9FA4697E6F75}" destId="{FEB8FB2E-8D95-4D49-BE0E-7AAD71620A03}" srcOrd="5" destOrd="0" parTransId="{1F2E390B-D008-E94E-8350-5B707EA0CE05}" sibTransId="{1868DDC1-52E5-324D-A2C6-6952FADD3540}"/>
    <dgm:cxn modelId="{B67979C2-182F-B344-8EA9-39D522D93B2C}" type="presOf" srcId="{1868DDC1-52E5-324D-A2C6-6952FADD3540}" destId="{1F92DAAB-3D6B-FB4D-852F-246501F04BA6}" srcOrd="1" destOrd="0" presId="urn:microsoft.com/office/officeart/2005/8/layout/cycle2"/>
    <dgm:cxn modelId="{4D5D946A-9C33-034A-B42D-CCFD31D505E4}" srcId="{17EA17F9-092F-0740-837E-9FA4697E6F75}" destId="{22201B16-6A57-604C-AB17-9325F54DC8E4}" srcOrd="3" destOrd="0" parTransId="{31E7943F-E143-D948-A3A2-54B3E2842DFB}" sibTransId="{7EE90223-6FB7-D846-B9F9-FECEED2977DE}"/>
    <dgm:cxn modelId="{A954F170-B0EF-1A4B-BC7A-1F460455E7D5}" type="presOf" srcId="{50EF8297-ACFF-5C46-AE71-863A04D1CA3F}" destId="{58568EFD-ACA9-1F49-A89E-A1E81F76BD5E}" srcOrd="1" destOrd="0" presId="urn:microsoft.com/office/officeart/2005/8/layout/cycle2"/>
    <dgm:cxn modelId="{E5B90E0D-F0DC-0946-8803-9223B36D4D4E}" srcId="{17EA17F9-092F-0740-837E-9FA4697E6F75}" destId="{2DB76E78-9FFF-C849-9F4D-309FBDE13ACF}" srcOrd="1" destOrd="0" parTransId="{476E94C4-485B-974C-B562-EA76269F4CB5}" sibTransId="{50EF8297-ACFF-5C46-AE71-863A04D1CA3F}"/>
    <dgm:cxn modelId="{D7DBBC77-932F-A94D-AADB-CFFD1867D2D4}" type="presOf" srcId="{55E48DC6-4323-D943-B6AC-A67A9584C33D}" destId="{67DB97B2-D949-714E-A34A-AE778B30653E}" srcOrd="0" destOrd="0" presId="urn:microsoft.com/office/officeart/2005/8/layout/cycle2"/>
    <dgm:cxn modelId="{84B45D94-B776-ED43-9693-7646B714D161}" type="presOf" srcId="{E394E66A-26AE-A14D-B6FA-13ACC5B5FC20}" destId="{AB2937B9-D25D-CC42-97BC-7CC20A4F6CD0}" srcOrd="0" destOrd="0" presId="urn:microsoft.com/office/officeart/2005/8/layout/cycle2"/>
    <dgm:cxn modelId="{AD34720C-B5D8-A343-9ED9-932966CBB823}" type="presOf" srcId="{1868DDC1-52E5-324D-A2C6-6952FADD3540}" destId="{F1FA266F-9994-CC4A-8D79-2D70ABE0A096}" srcOrd="0" destOrd="0" presId="urn:microsoft.com/office/officeart/2005/8/layout/cycle2"/>
    <dgm:cxn modelId="{1A386BC7-E2F7-C542-AA42-F0B78F7D4768}" type="presOf" srcId="{7EE90223-6FB7-D846-B9F9-FECEED2977DE}" destId="{69DEF3AC-5998-FF44-A1C7-E0884BDB813A}" srcOrd="0" destOrd="0" presId="urn:microsoft.com/office/officeart/2005/8/layout/cycle2"/>
    <dgm:cxn modelId="{EB20CBF9-81F5-5242-848C-1A22B4FF7915}" srcId="{17EA17F9-092F-0740-837E-9FA4697E6F75}" destId="{FDF6DFCB-5048-084D-B48D-DE7CF0B81C9F}" srcOrd="0" destOrd="0" parTransId="{D5111BDA-172A-A74B-B8A8-A926A4DBD73E}" sibTransId="{E394E66A-26AE-A14D-B6FA-13ACC5B5FC20}"/>
    <dgm:cxn modelId="{C85FD1D0-4C3C-1746-8C1B-F36D737C9798}" type="presOf" srcId="{75B0C1B4-5908-F743-9DD4-E458D2CAC761}" destId="{B24E76FE-73B5-7A48-B6F2-51FED7313706}" srcOrd="0" destOrd="0" presId="urn:microsoft.com/office/officeart/2005/8/layout/cycle2"/>
    <dgm:cxn modelId="{4B221F05-AB26-DD4C-8C7E-B6F203E9A573}" type="presOf" srcId="{75B0C1B4-5908-F743-9DD4-E458D2CAC761}" destId="{211D167F-6081-FB4A-AC88-73F22F2C6E4F}" srcOrd="1" destOrd="0" presId="urn:microsoft.com/office/officeart/2005/8/layout/cycle2"/>
    <dgm:cxn modelId="{0BDE6719-5B33-3E47-949C-12ED6FDAD640}" type="presOf" srcId="{2DB76E78-9FFF-C849-9F4D-309FBDE13ACF}" destId="{51C2197A-F395-1F47-B043-B67C222E21FB}" srcOrd="0" destOrd="0" presId="urn:microsoft.com/office/officeart/2005/8/layout/cycle2"/>
    <dgm:cxn modelId="{494AC28F-259B-9940-96A7-54F34757BE3D}" type="presOf" srcId="{17EA17F9-092F-0740-837E-9FA4697E6F75}" destId="{30744053-2DE2-3B4B-AAF9-8419FD3AA446}" srcOrd="0" destOrd="0" presId="urn:microsoft.com/office/officeart/2005/8/layout/cycle2"/>
    <dgm:cxn modelId="{856D2A55-D18B-0545-8E04-CC1381AB73A7}" type="presOf" srcId="{22201B16-6A57-604C-AB17-9325F54DC8E4}" destId="{0ED0BA71-9D23-2049-B1B8-7676C3DE99AB}" srcOrd="0" destOrd="0" presId="urn:microsoft.com/office/officeart/2005/8/layout/cycle2"/>
    <dgm:cxn modelId="{275218F8-E372-AF4E-9696-1CA9F3D92A63}" type="presOf" srcId="{43FFEB77-A5F9-F444-B761-0ED7AE98BF33}" destId="{6F808DB4-9915-3146-B4D5-0854E24B4DD4}" srcOrd="1" destOrd="0" presId="urn:microsoft.com/office/officeart/2005/8/layout/cycle2"/>
    <dgm:cxn modelId="{44F75760-3C77-024F-A189-59FC77E28CEA}" type="presOf" srcId="{FDF6DFCB-5048-084D-B48D-DE7CF0B81C9F}" destId="{1F8962BF-2506-1840-9D75-04A65078DCB8}" srcOrd="0" destOrd="0" presId="urn:microsoft.com/office/officeart/2005/8/layout/cycle2"/>
    <dgm:cxn modelId="{144F50A7-E25B-4C4E-9B8B-F31E7CE8993A}" srcId="{17EA17F9-092F-0740-837E-9FA4697E6F75}" destId="{9E022D16-C137-5C49-9997-292F85574CD0}" srcOrd="4" destOrd="0" parTransId="{318F5CBD-AC93-C840-8B6F-AF11D7E46F0E}" sibTransId="{43FFEB77-A5F9-F444-B761-0ED7AE98BF33}"/>
    <dgm:cxn modelId="{83FB387E-9821-2543-A1A0-8F98FEBF04FF}" type="presOf" srcId="{9E022D16-C137-5C49-9997-292F85574CD0}" destId="{99D5429E-25A8-4749-A6FF-1508B799F497}" srcOrd="0" destOrd="0" presId="urn:microsoft.com/office/officeart/2005/8/layout/cycle2"/>
    <dgm:cxn modelId="{4C9AF672-82C9-9745-B941-CD43B41951E8}" srcId="{17EA17F9-092F-0740-837E-9FA4697E6F75}" destId="{55E48DC6-4323-D943-B6AC-A67A9584C33D}" srcOrd="2" destOrd="0" parTransId="{553F03C9-D718-E34B-B58E-C35DF22EEEEC}" sibTransId="{75B0C1B4-5908-F743-9DD4-E458D2CAC761}"/>
    <dgm:cxn modelId="{A4A482B4-6D89-3944-8278-6BB6A1A0ED75}" type="presOf" srcId="{43FFEB77-A5F9-F444-B761-0ED7AE98BF33}" destId="{ADB1B274-7161-2C4D-ABF3-911413D3EEE1}" srcOrd="0" destOrd="0" presId="urn:microsoft.com/office/officeart/2005/8/layout/cycle2"/>
    <dgm:cxn modelId="{C38ACFAA-049F-154B-AA2A-5A166ECA464B}" type="presOf" srcId="{50EF8297-ACFF-5C46-AE71-863A04D1CA3F}" destId="{23825BC9-01FE-864A-A647-AE1F300DA95F}" srcOrd="0" destOrd="0" presId="urn:microsoft.com/office/officeart/2005/8/layout/cycle2"/>
    <dgm:cxn modelId="{E384FC88-E170-4B4A-B5E4-DE60746475C1}" type="presParOf" srcId="{30744053-2DE2-3B4B-AAF9-8419FD3AA446}" destId="{1F8962BF-2506-1840-9D75-04A65078DCB8}" srcOrd="0" destOrd="0" presId="urn:microsoft.com/office/officeart/2005/8/layout/cycle2"/>
    <dgm:cxn modelId="{38ED9895-FE2C-AA4F-9ED9-083AF72BB054}" type="presParOf" srcId="{30744053-2DE2-3B4B-AAF9-8419FD3AA446}" destId="{AB2937B9-D25D-CC42-97BC-7CC20A4F6CD0}" srcOrd="1" destOrd="0" presId="urn:microsoft.com/office/officeart/2005/8/layout/cycle2"/>
    <dgm:cxn modelId="{399AD5C2-F727-D442-B392-07D1A186C92B}" type="presParOf" srcId="{AB2937B9-D25D-CC42-97BC-7CC20A4F6CD0}" destId="{D1EE0A8F-9126-344C-BCE2-735FB92BE92F}" srcOrd="0" destOrd="0" presId="urn:microsoft.com/office/officeart/2005/8/layout/cycle2"/>
    <dgm:cxn modelId="{00D3BF53-5466-4048-9B1E-D74F5A28F98D}" type="presParOf" srcId="{30744053-2DE2-3B4B-AAF9-8419FD3AA446}" destId="{51C2197A-F395-1F47-B043-B67C222E21FB}" srcOrd="2" destOrd="0" presId="urn:microsoft.com/office/officeart/2005/8/layout/cycle2"/>
    <dgm:cxn modelId="{9ECC5C86-D019-AE4D-AF53-0FF237D656D2}" type="presParOf" srcId="{30744053-2DE2-3B4B-AAF9-8419FD3AA446}" destId="{23825BC9-01FE-864A-A647-AE1F300DA95F}" srcOrd="3" destOrd="0" presId="urn:microsoft.com/office/officeart/2005/8/layout/cycle2"/>
    <dgm:cxn modelId="{6470E4F2-9F3E-2343-9955-497CD85BBECF}" type="presParOf" srcId="{23825BC9-01FE-864A-A647-AE1F300DA95F}" destId="{58568EFD-ACA9-1F49-A89E-A1E81F76BD5E}" srcOrd="0" destOrd="0" presId="urn:microsoft.com/office/officeart/2005/8/layout/cycle2"/>
    <dgm:cxn modelId="{17B8D5E7-BAB8-E446-94F8-D222DFC9606E}" type="presParOf" srcId="{30744053-2DE2-3B4B-AAF9-8419FD3AA446}" destId="{67DB97B2-D949-714E-A34A-AE778B30653E}" srcOrd="4" destOrd="0" presId="urn:microsoft.com/office/officeart/2005/8/layout/cycle2"/>
    <dgm:cxn modelId="{7A272658-FCF1-4145-A88C-5B054C7975AD}" type="presParOf" srcId="{30744053-2DE2-3B4B-AAF9-8419FD3AA446}" destId="{B24E76FE-73B5-7A48-B6F2-51FED7313706}" srcOrd="5" destOrd="0" presId="urn:microsoft.com/office/officeart/2005/8/layout/cycle2"/>
    <dgm:cxn modelId="{914F2BCB-A381-6745-98D3-889401F98890}" type="presParOf" srcId="{B24E76FE-73B5-7A48-B6F2-51FED7313706}" destId="{211D167F-6081-FB4A-AC88-73F22F2C6E4F}" srcOrd="0" destOrd="0" presId="urn:microsoft.com/office/officeart/2005/8/layout/cycle2"/>
    <dgm:cxn modelId="{A1B092CB-9750-EE4B-963D-15B2B42ACE97}" type="presParOf" srcId="{30744053-2DE2-3B4B-AAF9-8419FD3AA446}" destId="{0ED0BA71-9D23-2049-B1B8-7676C3DE99AB}" srcOrd="6" destOrd="0" presId="urn:microsoft.com/office/officeart/2005/8/layout/cycle2"/>
    <dgm:cxn modelId="{F5733B28-CECA-744F-9CF2-DC5DC7D7C5B2}" type="presParOf" srcId="{30744053-2DE2-3B4B-AAF9-8419FD3AA446}" destId="{69DEF3AC-5998-FF44-A1C7-E0884BDB813A}" srcOrd="7" destOrd="0" presId="urn:microsoft.com/office/officeart/2005/8/layout/cycle2"/>
    <dgm:cxn modelId="{141E027E-C439-684C-A971-D44BFC4F12A8}" type="presParOf" srcId="{69DEF3AC-5998-FF44-A1C7-E0884BDB813A}" destId="{D266F64A-EFFE-A444-8BCF-7C2818B8C561}" srcOrd="0" destOrd="0" presId="urn:microsoft.com/office/officeart/2005/8/layout/cycle2"/>
    <dgm:cxn modelId="{512C0290-5B44-9643-BDA4-9EE4890E686D}" type="presParOf" srcId="{30744053-2DE2-3B4B-AAF9-8419FD3AA446}" destId="{99D5429E-25A8-4749-A6FF-1508B799F497}" srcOrd="8" destOrd="0" presId="urn:microsoft.com/office/officeart/2005/8/layout/cycle2"/>
    <dgm:cxn modelId="{0DA6BECE-7173-1E4B-80DA-79F149DC2715}" type="presParOf" srcId="{30744053-2DE2-3B4B-AAF9-8419FD3AA446}" destId="{ADB1B274-7161-2C4D-ABF3-911413D3EEE1}" srcOrd="9" destOrd="0" presId="urn:microsoft.com/office/officeart/2005/8/layout/cycle2"/>
    <dgm:cxn modelId="{97B77324-E752-534D-BC0C-09FFA2DB79A0}" type="presParOf" srcId="{ADB1B274-7161-2C4D-ABF3-911413D3EEE1}" destId="{6F808DB4-9915-3146-B4D5-0854E24B4DD4}" srcOrd="0" destOrd="0" presId="urn:microsoft.com/office/officeart/2005/8/layout/cycle2"/>
    <dgm:cxn modelId="{2C79CDB0-2599-8B43-8DE3-77AD0B76CE0A}" type="presParOf" srcId="{30744053-2DE2-3B4B-AAF9-8419FD3AA446}" destId="{86500FF1-A2CD-1643-A193-87113B28BA67}" srcOrd="10" destOrd="0" presId="urn:microsoft.com/office/officeart/2005/8/layout/cycle2"/>
    <dgm:cxn modelId="{79640A5B-8CF1-E14B-9677-6E87DD90181D}" type="presParOf" srcId="{30744053-2DE2-3B4B-AAF9-8419FD3AA446}" destId="{F1FA266F-9994-CC4A-8D79-2D70ABE0A096}" srcOrd="11" destOrd="0" presId="urn:microsoft.com/office/officeart/2005/8/layout/cycle2"/>
    <dgm:cxn modelId="{1F2655B3-B8B5-3F41-B39D-E3F7D4B5D0EF}" type="presParOf" srcId="{F1FA266F-9994-CC4A-8D79-2D70ABE0A096}" destId="{1F92DAAB-3D6B-FB4D-852F-246501F04BA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962BF-2506-1840-9D75-04A65078DCB8}">
      <dsp:nvSpPr>
        <dsp:cNvPr id="0" name=""/>
        <dsp:cNvSpPr/>
      </dsp:nvSpPr>
      <dsp:spPr>
        <a:xfrm>
          <a:off x="3685867" y="501"/>
          <a:ext cx="1008677" cy="10086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Create </a:t>
          </a:r>
        </a:p>
        <a:p>
          <a:pPr marL="0" lvl="0" indent="0" algn="ctr" defTabSz="577850">
            <a:lnSpc>
              <a:spcPct val="90000"/>
            </a:lnSpc>
            <a:spcBef>
              <a:spcPct val="0"/>
            </a:spcBef>
            <a:spcAft>
              <a:spcPct val="35000"/>
            </a:spcAft>
            <a:buNone/>
          </a:pPr>
          <a:r>
            <a:rPr lang="en-US" sz="1300" kern="1200" dirty="0"/>
            <a:t>IaaS</a:t>
          </a:r>
        </a:p>
      </dsp:txBody>
      <dsp:txXfrm>
        <a:off x="3833584" y="148218"/>
        <a:ext cx="713243" cy="713243"/>
      </dsp:txXfrm>
    </dsp:sp>
    <dsp:sp modelId="{AB2937B9-D25D-CC42-97BC-7CC20A4F6CD0}">
      <dsp:nvSpPr>
        <dsp:cNvPr id="0" name=""/>
        <dsp:cNvSpPr/>
      </dsp:nvSpPr>
      <dsp:spPr>
        <a:xfrm rot="1800000">
          <a:off x="4705383" y="709447"/>
          <a:ext cx="268064" cy="34042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710770" y="757428"/>
        <a:ext cx="187645" cy="204256"/>
      </dsp:txXfrm>
    </dsp:sp>
    <dsp:sp modelId="{51C2197A-F395-1F47-B043-B67C222E21FB}">
      <dsp:nvSpPr>
        <dsp:cNvPr id="0" name=""/>
        <dsp:cNvSpPr/>
      </dsp:nvSpPr>
      <dsp:spPr>
        <a:xfrm>
          <a:off x="4997427" y="757731"/>
          <a:ext cx="1008677" cy="10086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Deploy PaaS</a:t>
          </a:r>
        </a:p>
      </dsp:txBody>
      <dsp:txXfrm>
        <a:off x="5145144" y="905448"/>
        <a:ext cx="713243" cy="713243"/>
      </dsp:txXfrm>
    </dsp:sp>
    <dsp:sp modelId="{23825BC9-01FE-864A-A647-AE1F300DA95F}">
      <dsp:nvSpPr>
        <dsp:cNvPr id="0" name=""/>
        <dsp:cNvSpPr/>
      </dsp:nvSpPr>
      <dsp:spPr>
        <a:xfrm rot="5400000">
          <a:off x="5367734" y="1841498"/>
          <a:ext cx="268064" cy="34042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07944" y="1869375"/>
        <a:ext cx="187645" cy="204256"/>
      </dsp:txXfrm>
    </dsp:sp>
    <dsp:sp modelId="{67DB97B2-D949-714E-A34A-AE778B30653E}">
      <dsp:nvSpPr>
        <dsp:cNvPr id="0" name=""/>
        <dsp:cNvSpPr/>
      </dsp:nvSpPr>
      <dsp:spPr>
        <a:xfrm>
          <a:off x="4997427" y="2272190"/>
          <a:ext cx="1008677" cy="10086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Deploy</a:t>
          </a:r>
        </a:p>
        <a:p>
          <a:pPr marL="0" lvl="0" indent="0" algn="ctr" defTabSz="577850">
            <a:lnSpc>
              <a:spcPct val="90000"/>
            </a:lnSpc>
            <a:spcBef>
              <a:spcPct val="0"/>
            </a:spcBef>
            <a:spcAft>
              <a:spcPct val="35000"/>
            </a:spcAft>
            <a:buNone/>
          </a:pPr>
          <a:r>
            <a:rPr lang="en-US" sz="1300" kern="1200" dirty="0"/>
            <a:t>Data</a:t>
          </a:r>
        </a:p>
      </dsp:txBody>
      <dsp:txXfrm>
        <a:off x="5145144" y="2419907"/>
        <a:ext cx="713243" cy="713243"/>
      </dsp:txXfrm>
    </dsp:sp>
    <dsp:sp modelId="{B24E76FE-73B5-7A48-B6F2-51FED7313706}">
      <dsp:nvSpPr>
        <dsp:cNvPr id="0" name=""/>
        <dsp:cNvSpPr/>
      </dsp:nvSpPr>
      <dsp:spPr>
        <a:xfrm rot="9000000">
          <a:off x="4718524" y="2981136"/>
          <a:ext cx="268064" cy="34042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793556" y="3029117"/>
        <a:ext cx="187645" cy="204256"/>
      </dsp:txXfrm>
    </dsp:sp>
    <dsp:sp modelId="{0ED0BA71-9D23-2049-B1B8-7676C3DE99AB}">
      <dsp:nvSpPr>
        <dsp:cNvPr id="0" name=""/>
        <dsp:cNvSpPr/>
      </dsp:nvSpPr>
      <dsp:spPr>
        <a:xfrm>
          <a:off x="3685867" y="3029420"/>
          <a:ext cx="1008677" cy="10086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Execute</a:t>
          </a:r>
        </a:p>
        <a:p>
          <a:pPr marL="0" lvl="0" indent="0" algn="ctr" defTabSz="577850">
            <a:lnSpc>
              <a:spcPct val="90000"/>
            </a:lnSpc>
            <a:spcBef>
              <a:spcPct val="0"/>
            </a:spcBef>
            <a:spcAft>
              <a:spcPct val="35000"/>
            </a:spcAft>
            <a:buNone/>
          </a:pPr>
          <a:r>
            <a:rPr lang="en-US" sz="1300" kern="1200" dirty="0"/>
            <a:t>Scripts</a:t>
          </a:r>
        </a:p>
      </dsp:txBody>
      <dsp:txXfrm>
        <a:off x="3833584" y="3177137"/>
        <a:ext cx="713243" cy="713243"/>
      </dsp:txXfrm>
    </dsp:sp>
    <dsp:sp modelId="{69DEF3AC-5998-FF44-A1C7-E0884BDB813A}">
      <dsp:nvSpPr>
        <dsp:cNvPr id="0" name=""/>
        <dsp:cNvSpPr/>
      </dsp:nvSpPr>
      <dsp:spPr>
        <a:xfrm rot="12600000">
          <a:off x="3406964" y="2988723"/>
          <a:ext cx="268064" cy="34042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481996" y="3076914"/>
        <a:ext cx="187645" cy="204256"/>
      </dsp:txXfrm>
    </dsp:sp>
    <dsp:sp modelId="{99D5429E-25A8-4749-A6FF-1508B799F497}">
      <dsp:nvSpPr>
        <dsp:cNvPr id="0" name=""/>
        <dsp:cNvSpPr/>
      </dsp:nvSpPr>
      <dsp:spPr>
        <a:xfrm>
          <a:off x="2374307" y="2272190"/>
          <a:ext cx="1008677" cy="10086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Evaluate</a:t>
          </a:r>
          <a:r>
            <a:rPr lang="en-US" sz="1300" kern="1200" baseline="0" dirty="0"/>
            <a:t> </a:t>
          </a:r>
        </a:p>
      </dsp:txBody>
      <dsp:txXfrm>
        <a:off x="2522024" y="2419907"/>
        <a:ext cx="713243" cy="713243"/>
      </dsp:txXfrm>
    </dsp:sp>
    <dsp:sp modelId="{ADB1B274-7161-2C4D-ABF3-911413D3EEE1}">
      <dsp:nvSpPr>
        <dsp:cNvPr id="0" name=""/>
        <dsp:cNvSpPr/>
      </dsp:nvSpPr>
      <dsp:spPr>
        <a:xfrm rot="16200000">
          <a:off x="2744613" y="1856672"/>
          <a:ext cx="268064" cy="34042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784823" y="1964968"/>
        <a:ext cx="187645" cy="204256"/>
      </dsp:txXfrm>
    </dsp:sp>
    <dsp:sp modelId="{86500FF1-A2CD-1643-A193-87113B28BA67}">
      <dsp:nvSpPr>
        <dsp:cNvPr id="0" name=""/>
        <dsp:cNvSpPr/>
      </dsp:nvSpPr>
      <dsp:spPr>
        <a:xfrm>
          <a:off x="2374307" y="757731"/>
          <a:ext cx="1008677" cy="10086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baseline="0"/>
            <a:t>Repeat</a:t>
          </a:r>
          <a:endParaRPr lang="en-US" sz="1300" kern="1200" baseline="0" dirty="0"/>
        </a:p>
      </dsp:txBody>
      <dsp:txXfrm>
        <a:off x="2522024" y="905448"/>
        <a:ext cx="713243" cy="713243"/>
      </dsp:txXfrm>
    </dsp:sp>
    <dsp:sp modelId="{F1FA266F-9994-CC4A-8D79-2D70ABE0A096}">
      <dsp:nvSpPr>
        <dsp:cNvPr id="0" name=""/>
        <dsp:cNvSpPr/>
      </dsp:nvSpPr>
      <dsp:spPr>
        <a:xfrm rot="19800000">
          <a:off x="3393823" y="717034"/>
          <a:ext cx="268064" cy="34042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399210" y="805225"/>
        <a:ext cx="187645" cy="20425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63723C24-93D1-4A66-9504-E6BD833B167B}" type="slidenum">
              <a:rPr lang="en-US" altLang="en-US"/>
              <a:pPr>
                <a:defRPr/>
              </a:pPr>
              <a:t>‹#›</a:t>
            </a:fld>
            <a:endParaRPr lang="en-US" altLang="en-US"/>
          </a:p>
        </p:txBody>
      </p:sp>
    </p:spTree>
    <p:extLst>
      <p:ext uri="{BB962C8B-B14F-4D97-AF65-F5344CB8AC3E}">
        <p14:creationId xmlns:p14="http://schemas.microsoft.com/office/powerpoint/2010/main" val="906830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a:t>
            </a:fld>
            <a:endParaRPr lang="en-US" altLang="en-US"/>
          </a:p>
        </p:txBody>
      </p:sp>
    </p:spTree>
    <p:extLst>
      <p:ext uri="{BB962C8B-B14F-4D97-AF65-F5344CB8AC3E}">
        <p14:creationId xmlns:p14="http://schemas.microsoft.com/office/powerpoint/2010/main" val="118390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12</a:t>
            </a:fld>
            <a:endParaRPr lang="en-US" altLang="en-US"/>
          </a:p>
        </p:txBody>
      </p:sp>
    </p:spTree>
    <p:extLst>
      <p:ext uri="{BB962C8B-B14F-4D97-AF65-F5344CB8AC3E}">
        <p14:creationId xmlns:p14="http://schemas.microsoft.com/office/powerpoint/2010/main" val="3270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5042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2176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a:solidFill>
                  <a:schemeClr val="dk1"/>
                </a:solidFill>
                <a:latin typeface="Arial"/>
                <a:ea typeface="Arial"/>
                <a:cs typeface="Arial"/>
                <a:sym typeface="Arial"/>
              </a:rPr>
              <a:t>Prototype supporting Redis and Spark backend available</a:t>
            </a:r>
          </a:p>
          <a:p>
            <a:pPr marL="0" marR="0" lvl="0" indent="0" algn="l" rtl="0">
              <a:spcBef>
                <a:spcPts val="0"/>
              </a:spcBef>
              <a:spcAft>
                <a:spcPts val="0"/>
              </a:spcAft>
              <a:buSzPct val="25000"/>
              <a:buNone/>
            </a:pPr>
            <a:r>
              <a:rPr lang="en" sz="1100" b="0" i="0" u="none" strike="noStrike" cap="none">
                <a:solidFill>
                  <a:schemeClr val="dk1"/>
                </a:solidFill>
                <a:latin typeface="Arial"/>
                <a:ea typeface="Arial"/>
                <a:cs typeface="Arial"/>
                <a:sym typeface="Arial"/>
              </a:rPr>
              <a:t>Developed different Application benchmarks: Kmeans, Pairwise Distance, Connected Components</a:t>
            </a:r>
          </a:p>
          <a:p>
            <a:pPr marL="0" marR="0" lvl="0" indent="0" algn="l" rtl="0">
              <a:spcBef>
                <a:spcPts val="0"/>
              </a:spcBef>
              <a:spcAft>
                <a:spcPts val="0"/>
              </a:spcAft>
              <a:buSzPct val="25000"/>
              <a:buNone/>
            </a:pPr>
            <a:r>
              <a:rPr lang="en" sz="1100" b="0" i="0" u="none" strike="noStrike" cap="none">
                <a:solidFill>
                  <a:schemeClr val="dk1"/>
                </a:solidFill>
                <a:latin typeface="Arial"/>
                <a:ea typeface="Arial"/>
                <a:cs typeface="Arial"/>
                <a:sym typeface="Arial"/>
              </a:rPr>
              <a:t>Current: Characterization of Applications to understand when/where to use Pilot-Memory</a:t>
            </a:r>
          </a:p>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5519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3095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9281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959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1109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9191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16453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715000" y="6246358"/>
            <a:ext cx="2057400" cy="365125"/>
          </a:xfrm>
          <a:prstGeom prst="rect">
            <a:avLst/>
          </a:prstGeom>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5774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a:xfrm>
            <a:off x="5715000" y="6246358"/>
            <a:ext cx="2057400" cy="365125"/>
          </a:xfrm>
          <a:prstGeom prst="rect">
            <a:avLst/>
          </a:prstGeom>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69594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111359825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918857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9"/>
        <p:cNvGrpSpPr/>
        <p:nvPr/>
      </p:nvGrpSpPr>
      <p:grpSpPr>
        <a:xfrm>
          <a:off x="0" y="0"/>
          <a:ext cx="0" cy="0"/>
          <a:chOff x="0" y="0"/>
          <a:chExt cx="0" cy="0"/>
        </a:xfrm>
      </p:grpSpPr>
      <p:sp>
        <p:nvSpPr>
          <p:cNvPr id="61" name="Shape 61"/>
          <p:cNvSpPr txBox="1">
            <a:spLocks noGrp="1"/>
          </p:cNvSpPr>
          <p:nvPr>
            <p:ph type="title"/>
          </p:nvPr>
        </p:nvSpPr>
        <p:spPr>
          <a:xfrm>
            <a:off x="457200" y="274636"/>
            <a:ext cx="8229600" cy="15219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a:buNone/>
              <a:defRPr sz="4800" b="1" i="0" u="none" strike="noStrike" cap="none">
                <a:solidFill>
                  <a:schemeClr val="lt1"/>
                </a:solidFill>
                <a:latin typeface="Arial"/>
                <a:ea typeface="Arial"/>
                <a:cs typeface="Arial"/>
                <a:sym typeface="Arial"/>
              </a:defRPr>
            </a:lvl1pPr>
            <a:lvl2pPr lvl="1" indent="0">
              <a:spcBef>
                <a:spcPts val="0"/>
              </a:spcBef>
              <a:buClr>
                <a:schemeClr val="lt1"/>
              </a:buClr>
              <a:buFont typeface="Arial"/>
              <a:buNone/>
              <a:defRPr sz="4800" b="1">
                <a:solidFill>
                  <a:schemeClr val="lt1"/>
                </a:solidFill>
              </a:defRPr>
            </a:lvl2pPr>
            <a:lvl3pPr lvl="2" indent="0">
              <a:spcBef>
                <a:spcPts val="0"/>
              </a:spcBef>
              <a:buClr>
                <a:schemeClr val="lt1"/>
              </a:buClr>
              <a:buFont typeface="Arial"/>
              <a:buNone/>
              <a:defRPr sz="4800" b="1">
                <a:solidFill>
                  <a:schemeClr val="lt1"/>
                </a:solidFill>
              </a:defRPr>
            </a:lvl3pPr>
            <a:lvl4pPr lvl="3" indent="0">
              <a:spcBef>
                <a:spcPts val="0"/>
              </a:spcBef>
              <a:buClr>
                <a:schemeClr val="lt1"/>
              </a:buClr>
              <a:buFont typeface="Arial"/>
              <a:buNone/>
              <a:defRPr sz="4800" b="1">
                <a:solidFill>
                  <a:schemeClr val="lt1"/>
                </a:solidFill>
              </a:defRPr>
            </a:lvl4pPr>
            <a:lvl5pPr lvl="4" indent="0">
              <a:spcBef>
                <a:spcPts val="0"/>
              </a:spcBef>
              <a:buClr>
                <a:schemeClr val="lt1"/>
              </a:buClr>
              <a:buFont typeface="Arial"/>
              <a:buNone/>
              <a:defRPr sz="4800" b="1">
                <a:solidFill>
                  <a:schemeClr val="lt1"/>
                </a:solidFill>
              </a:defRPr>
            </a:lvl5pPr>
            <a:lvl6pPr lvl="5" indent="0">
              <a:spcBef>
                <a:spcPts val="0"/>
              </a:spcBef>
              <a:buClr>
                <a:schemeClr val="lt1"/>
              </a:buClr>
              <a:buFont typeface="Arial"/>
              <a:buNone/>
              <a:defRPr sz="4800" b="1">
                <a:solidFill>
                  <a:schemeClr val="lt1"/>
                </a:solidFill>
              </a:defRPr>
            </a:lvl6pPr>
            <a:lvl7pPr lvl="6" indent="0">
              <a:spcBef>
                <a:spcPts val="0"/>
              </a:spcBef>
              <a:buClr>
                <a:schemeClr val="lt1"/>
              </a:buClr>
              <a:buFont typeface="Arial"/>
              <a:buNone/>
              <a:defRPr sz="4800" b="1">
                <a:solidFill>
                  <a:schemeClr val="lt1"/>
                </a:solidFill>
              </a:defRPr>
            </a:lvl7pPr>
            <a:lvl8pPr lvl="7" indent="0">
              <a:spcBef>
                <a:spcPts val="0"/>
              </a:spcBef>
              <a:buClr>
                <a:schemeClr val="lt1"/>
              </a:buClr>
              <a:buFont typeface="Arial"/>
              <a:buNone/>
              <a:defRPr sz="4800" b="1">
                <a:solidFill>
                  <a:schemeClr val="lt1"/>
                </a:solidFill>
              </a:defRPr>
            </a:lvl8pPr>
            <a:lvl9pPr lvl="8" indent="0">
              <a:spcBef>
                <a:spcPts val="0"/>
              </a:spcBef>
              <a:buClr>
                <a:schemeClr val="lt1"/>
              </a:buClr>
              <a:buFont typeface="Arial"/>
              <a:buNone/>
              <a:defRPr sz="4800" b="1">
                <a:solidFill>
                  <a:schemeClr val="lt1"/>
                </a:solidFill>
              </a:defRPr>
            </a:lvl9pPr>
          </a:lstStyle>
          <a:p>
            <a:endParaRPr/>
          </a:p>
        </p:txBody>
      </p:sp>
      <p:sp>
        <p:nvSpPr>
          <p:cNvPr id="62" name="Shape 62"/>
          <p:cNvSpPr txBox="1">
            <a:spLocks noGrp="1"/>
          </p:cNvSpPr>
          <p:nvPr>
            <p:ph type="body" idx="1"/>
          </p:nvPr>
        </p:nvSpPr>
        <p:spPr>
          <a:xfrm>
            <a:off x="457200" y="1947332"/>
            <a:ext cx="8229600" cy="462039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2pPr>
            <a:lvl3pPr marL="914400" marR="0" lvl="2"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4pPr>
            <a:lvl5pPr marL="1828800" marR="0" lvl="4"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5pPr>
            <a:lvl6pPr marL="2286000" marR="0" lvl="5"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6pPr>
            <a:lvl7pPr marL="2743200" marR="0" lvl="6"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7pPr>
            <a:lvl8pPr marL="3200400" marR="0" lvl="7"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8pPr>
            <a:lvl9pPr marL="3657600" marR="0" lvl="8"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9pPr>
          </a:lstStyle>
          <a:p>
            <a:endParaRPr dirty="0"/>
          </a:p>
        </p:txBody>
      </p:sp>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4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7"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06360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2253624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697020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8508977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12796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198016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83420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4111848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08793198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518835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cs typeface="+mn-cs"/>
              </a:rPr>
              <a:t>5/17/2016</a:t>
            </a:r>
          </a:p>
        </p:txBody>
      </p:sp>
    </p:spTree>
    <p:extLst>
      <p:ext uri="{BB962C8B-B14F-4D97-AF65-F5344CB8AC3E}">
        <p14:creationId xmlns:p14="http://schemas.microsoft.com/office/powerpoint/2010/main" val="3776786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cs typeface="+mn-cs"/>
              </a:rPr>
              <a:t>5/17/2016</a:t>
            </a:r>
          </a:p>
        </p:txBody>
      </p:sp>
    </p:spTree>
    <p:extLst>
      <p:ext uri="{BB962C8B-B14F-4D97-AF65-F5344CB8AC3E}">
        <p14:creationId xmlns:p14="http://schemas.microsoft.com/office/powerpoint/2010/main" val="962310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cs typeface="+mn-cs"/>
              </a:rPr>
              <a:t>5/17/2016</a:t>
            </a:r>
          </a:p>
        </p:txBody>
      </p:sp>
    </p:spTree>
    <p:extLst>
      <p:ext uri="{BB962C8B-B14F-4D97-AF65-F5344CB8AC3E}">
        <p14:creationId xmlns:p14="http://schemas.microsoft.com/office/powerpoint/2010/main" val="268894756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000000"/>
              </a:solidFill>
              <a:effectLst/>
              <a:uLnTx/>
              <a:uFillTx/>
              <a:latin typeface="Franklin Gothic Medium" pitchFamily="34" charset="0"/>
              <a:cs typeface="+mn-cs"/>
            </a:endParaRPr>
          </a:p>
        </p:txBody>
      </p:sp>
    </p:spTree>
    <p:extLst>
      <p:ext uri="{BB962C8B-B14F-4D97-AF65-F5344CB8AC3E}">
        <p14:creationId xmlns:p14="http://schemas.microsoft.com/office/powerpoint/2010/main" val="264333980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cs typeface="+mn-cs"/>
              </a:rPr>
              <a:t>5/17/2016</a:t>
            </a: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CB78FB-1415-9B4D-996E-11F146E2B0ED}"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000000"/>
              </a:solidFill>
              <a:effectLst/>
              <a:uLnTx/>
              <a:uFillTx/>
              <a:latin typeface="Franklin Gothic Medium" pitchFamily="34" charset="0"/>
              <a:cs typeface="+mn-cs"/>
            </a:endParaRPr>
          </a:p>
        </p:txBody>
      </p:sp>
    </p:spTree>
    <p:extLst>
      <p:ext uri="{BB962C8B-B14F-4D97-AF65-F5344CB8AC3E}">
        <p14:creationId xmlns:p14="http://schemas.microsoft.com/office/powerpoint/2010/main" val="197628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cs typeface="+mn-cs"/>
              </a:rPr>
              <a:t>5/17/2016</a:t>
            </a:r>
          </a:p>
        </p:txBody>
      </p:sp>
    </p:spTree>
    <p:extLst>
      <p:ext uri="{BB962C8B-B14F-4D97-AF65-F5344CB8AC3E}">
        <p14:creationId xmlns:p14="http://schemas.microsoft.com/office/powerpoint/2010/main" val="306899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551863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cs typeface="+mn-cs"/>
              </a:rPr>
              <a:t>5/17/2016</a:t>
            </a:r>
          </a:p>
        </p:txBody>
      </p:sp>
    </p:spTree>
    <p:extLst>
      <p:ext uri="{BB962C8B-B14F-4D97-AF65-F5344CB8AC3E}">
        <p14:creationId xmlns:p14="http://schemas.microsoft.com/office/powerpoint/2010/main" val="21868158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000000"/>
              </a:solidFill>
              <a:effectLst/>
              <a:uLnTx/>
              <a:uFillTx/>
              <a:latin typeface="Franklin Gothic Medium" pitchFamily="34" charset="0"/>
              <a:cs typeface="+mn-cs"/>
            </a:endParaRPr>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tint val="75000"/>
                  </a:srgbClr>
                </a:solidFill>
                <a:effectLst/>
                <a:uLnTx/>
                <a:uFillTx/>
                <a:latin typeface="Arial"/>
                <a:cs typeface="+mn-cs"/>
              </a:rPr>
              <a:t>5/17/2016</a:t>
            </a:r>
          </a:p>
        </p:txBody>
      </p:sp>
    </p:spTree>
    <p:extLst>
      <p:ext uri="{BB962C8B-B14F-4D97-AF65-F5344CB8AC3E}">
        <p14:creationId xmlns:p14="http://schemas.microsoft.com/office/powerpoint/2010/main" val="1734811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000000"/>
              </a:solidFill>
              <a:effectLst/>
              <a:uLnTx/>
              <a:uFillTx/>
              <a:latin typeface="Franklin Gothic Medium" pitchFamily="34" charset="0"/>
              <a:cs typeface="+mn-cs"/>
            </a:endParaRPr>
          </a:p>
        </p:txBody>
      </p:sp>
    </p:spTree>
    <p:extLst>
      <p:ext uri="{BB962C8B-B14F-4D97-AF65-F5344CB8AC3E}">
        <p14:creationId xmlns:p14="http://schemas.microsoft.com/office/powerpoint/2010/main" val="286421088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5/17/2016</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03DF6-46F5-4637-8175-331CACCBFD4C}" type="slidenum">
              <a:rPr lang="en-US" smtClean="0"/>
              <a:t>‹#›</a:t>
            </a:fld>
            <a:endParaRPr lang="en-US"/>
          </a:p>
        </p:txBody>
      </p:sp>
    </p:spTree>
    <p:extLst>
      <p:ext uri="{BB962C8B-B14F-4D97-AF65-F5344CB8AC3E}">
        <p14:creationId xmlns:p14="http://schemas.microsoft.com/office/powerpoint/2010/main" val="505187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828063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845599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0534043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590790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50979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3028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5872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1669032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79078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981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264791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809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13604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0328137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image" Target="../media/image2.jpeg"/><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cSld>
  <p:clrMap bg1="lt1" tx1="dk1" bg2="lt2" tx2="dk2" accent1="accent1" accent2="accent2" accent3="accent3" accent4="accent4" accent5="accent5" accent6="accent6" hlink="hlink" folHlink="folHlink"/>
  <p:sldLayoutIdLst>
    <p:sldLayoutId id="2147484215" r:id="rId1"/>
    <p:sldLayoutId id="2147484213" r:id="rId2"/>
    <p:sldLayoutId id="2147484230" r:id="rId3"/>
    <p:sldLayoutId id="2147484248" r:id="rId4"/>
    <p:sldLayoutId id="2147484273" r:id="rId5"/>
    <p:sldLayoutId id="2147484304" r:id="rId6"/>
  </p:sldLayoutIdLst>
  <p:hf hdr="0" ftr="0"/>
  <p:txStyles>
    <p:titleStyle>
      <a:lvl1pPr algn="l" rtl="0" eaLnBrk="0" fontAlgn="base" hangingPunct="0">
        <a:spcBef>
          <a:spcPct val="0"/>
        </a:spcBef>
        <a:spcAft>
          <a:spcPct val="0"/>
        </a:spcAft>
        <a:defRPr sz="3400" b="1" i="0" u="none">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Tree>
    <p:extLst>
      <p:ext uri="{BB962C8B-B14F-4D97-AF65-F5344CB8AC3E}">
        <p14:creationId xmlns:p14="http://schemas.microsoft.com/office/powerpoint/2010/main" val="98668161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92" r:id="rId9"/>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endParaRPr lang="en-US" i="1" dirty="0">
              <a:solidFill>
                <a:srgbClr val="000000">
                  <a:tint val="75000"/>
                </a:srgbClr>
              </a:solidFill>
            </a:endParaRPr>
          </a:p>
        </p:txBody>
      </p:sp>
    </p:spTree>
    <p:extLst>
      <p:ext uri="{BB962C8B-B14F-4D97-AF65-F5344CB8AC3E}">
        <p14:creationId xmlns:p14="http://schemas.microsoft.com/office/powerpoint/2010/main" val="536578539"/>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54045"/>
            <a:ext cx="656771" cy="300062"/>
          </a:xfrm>
          <a:prstGeom prst="rect">
            <a:avLst/>
          </a:prstGeom>
        </p:spPr>
        <p:txBody>
          <a:bodyPr/>
          <a:lstStyle>
            <a:lvl1pPr>
              <a:defRPr sz="2000" b="0" i="1">
                <a:solidFill>
                  <a:schemeClr val="bg1">
                    <a:lumMod val="65000"/>
                  </a:schemeClr>
                </a:solidFill>
                <a:latin typeface="+mn-lt"/>
              </a:defRPr>
            </a:lvl1pPr>
          </a:lstStyle>
          <a:p>
            <a:pPr defTabSz="914400" eaLnBrk="0" fontAlgn="base" hangingPunct="0">
              <a:spcBef>
                <a:spcPct val="0"/>
              </a:spcBef>
              <a:spcAft>
                <a:spcPct val="0"/>
              </a:spcAft>
              <a:defRPr/>
            </a:pPr>
            <a:fld id="{C4B85148-DB98-4269-ACE6-2DF49F9918C9}" type="slidenum">
              <a:rPr lang="en-US" smtClean="0"/>
              <a:pPr defTabSz="914400" eaLnBrk="0" fontAlgn="base" hangingPunct="0">
                <a:spcBef>
                  <a:spcPct val="0"/>
                </a:spcBef>
                <a:spcAft>
                  <a:spcPct val="0"/>
                </a:spcAft>
                <a:defRPr/>
              </a:pPr>
              <a:t>‹#›</a:t>
            </a:fld>
            <a:endParaRPr lang="en-US" dirty="0"/>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tint val="75000"/>
                  </a:srgbClr>
                </a:solidFill>
                <a:effectLst/>
                <a:uLnTx/>
                <a:uFillTx/>
                <a:latin typeface="Arial"/>
                <a:cs typeface="+mn-cs"/>
              </a:rPr>
              <a:t>5/17/2016</a:t>
            </a:r>
          </a:p>
        </p:txBody>
      </p:sp>
    </p:spTree>
    <p:extLst>
      <p:ext uri="{BB962C8B-B14F-4D97-AF65-F5344CB8AC3E}">
        <p14:creationId xmlns:p14="http://schemas.microsoft.com/office/powerpoint/2010/main" val="1816760426"/>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453240974"/>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ews.indiana.edu/releases/iu/2014/10/big-data-dibbs-grant.s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nsf.gov/awardsearch/showAward?AWD_ID=1443054"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www.gitbook.com/book/esaliya/global-machine-learning-with-dsc-spidal/details"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w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hyperlink" Target="https://peerj.com/preprints/2008/"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1</a:t>
            </a:fld>
            <a:endParaRPr lang="en-US" dirty="0">
              <a:solidFill>
                <a:prstClr val="black"/>
              </a:solidFill>
            </a:endParaRPr>
          </a:p>
        </p:txBody>
      </p:sp>
      <p:sp>
        <p:nvSpPr>
          <p:cNvPr id="2" name="Title 1"/>
          <p:cNvSpPr>
            <a:spLocks noGrp="1"/>
          </p:cNvSpPr>
          <p:nvPr>
            <p:ph type="title" idx="4294967295"/>
          </p:nvPr>
        </p:nvSpPr>
        <p:spPr>
          <a:xfrm>
            <a:off x="762000" y="685800"/>
            <a:ext cx="8382000" cy="1143000"/>
          </a:xfrm>
        </p:spPr>
        <p:txBody>
          <a:bodyPr/>
          <a:lstStyle/>
          <a:p>
            <a:r>
              <a:rPr lang="en-US" sz="2000" dirty="0">
                <a:solidFill>
                  <a:schemeClr val="tx1"/>
                </a:solidFill>
              </a:rPr>
              <a:t>NSF14-43054 started October 1, 2014</a:t>
            </a:r>
            <a:br>
              <a:rPr lang="en-US" sz="3600" dirty="0"/>
            </a:br>
            <a:r>
              <a:rPr lang="en-US" sz="3600" dirty="0" err="1"/>
              <a:t>Datanet</a:t>
            </a:r>
            <a:r>
              <a:rPr lang="en-US" sz="3600" dirty="0"/>
              <a:t>: CIF21 DIBBs: Middleware and High Performance Analytics Libraries for Scalable Data Science</a:t>
            </a:r>
            <a:endParaRPr lang="en-US" b="1" dirty="0"/>
          </a:p>
        </p:txBody>
      </p:sp>
      <p:sp>
        <p:nvSpPr>
          <p:cNvPr id="4" name="TextBox 3"/>
          <p:cNvSpPr txBox="1"/>
          <p:nvPr/>
        </p:nvSpPr>
        <p:spPr>
          <a:xfrm>
            <a:off x="346527" y="2438400"/>
            <a:ext cx="8305800" cy="2246769"/>
          </a:xfrm>
          <a:prstGeom prst="rect">
            <a:avLst/>
          </a:prstGeom>
          <a:noFill/>
        </p:spPr>
        <p:txBody>
          <a:bodyPr wrap="square" rtlCol="0">
            <a:spAutoFit/>
          </a:bodyPr>
          <a:lstStyle/>
          <a:p>
            <a:pPr marL="342900" indent="-342900">
              <a:buFont typeface="Arial" panose="020B0604020202020204" pitchFamily="34" charset="0"/>
              <a:buChar char="•"/>
            </a:pPr>
            <a:r>
              <a:rPr lang="en-US" sz="2000" i="0" dirty="0"/>
              <a:t>Indiana University (Fox, </a:t>
            </a:r>
            <a:r>
              <a:rPr lang="en-US" sz="2000" i="0" dirty="0" err="1"/>
              <a:t>Qiu</a:t>
            </a:r>
            <a:r>
              <a:rPr lang="en-US" sz="2000" i="0" dirty="0"/>
              <a:t>, Crandall, von </a:t>
            </a:r>
            <a:r>
              <a:rPr lang="en-US" sz="2000" i="0" dirty="0" err="1"/>
              <a:t>Laszewski</a:t>
            </a:r>
            <a:r>
              <a:rPr lang="en-US" sz="2000" i="0" dirty="0"/>
              <a:t>)</a:t>
            </a:r>
          </a:p>
          <a:p>
            <a:pPr marL="342900" indent="-342900">
              <a:buFont typeface="Arial" panose="020B0604020202020204" pitchFamily="34" charset="0"/>
              <a:buChar char="•"/>
            </a:pPr>
            <a:r>
              <a:rPr lang="en-US" sz="2000" i="0" dirty="0"/>
              <a:t>Rutgers (</a:t>
            </a:r>
            <a:r>
              <a:rPr lang="en-US" sz="2000" i="0" dirty="0" err="1"/>
              <a:t>Jha</a:t>
            </a:r>
            <a:r>
              <a:rPr lang="en-US" sz="2000" i="0" dirty="0"/>
              <a:t>)</a:t>
            </a:r>
          </a:p>
          <a:p>
            <a:pPr marL="342900" indent="-342900">
              <a:buFont typeface="Arial" panose="020B0604020202020204" pitchFamily="34" charset="0"/>
              <a:buChar char="•"/>
            </a:pPr>
            <a:r>
              <a:rPr lang="en-US" sz="2000" i="0" dirty="0"/>
              <a:t>Virginia Tech (</a:t>
            </a:r>
            <a:r>
              <a:rPr lang="en-US" sz="2000" i="0" dirty="0" err="1"/>
              <a:t>Marathe</a:t>
            </a:r>
            <a:r>
              <a:rPr lang="en-US" sz="2000" i="0" dirty="0"/>
              <a:t>)</a:t>
            </a:r>
          </a:p>
          <a:p>
            <a:pPr marL="342900" indent="-342900">
              <a:buFont typeface="Arial" panose="020B0604020202020204" pitchFamily="34" charset="0"/>
              <a:buChar char="•"/>
            </a:pPr>
            <a:r>
              <a:rPr lang="en-US" sz="2000" i="0" dirty="0"/>
              <a:t>Kansas (Paden)</a:t>
            </a:r>
          </a:p>
          <a:p>
            <a:pPr marL="342900" indent="-342900">
              <a:buFont typeface="Arial" panose="020B0604020202020204" pitchFamily="34" charset="0"/>
              <a:buChar char="•"/>
            </a:pPr>
            <a:r>
              <a:rPr lang="en-US" sz="2000" i="0" dirty="0"/>
              <a:t>Stony Brook (Wang)</a:t>
            </a:r>
          </a:p>
          <a:p>
            <a:pPr marL="342900" indent="-342900">
              <a:buFont typeface="Arial" panose="020B0604020202020204" pitchFamily="34" charset="0"/>
              <a:buChar char="•"/>
            </a:pPr>
            <a:r>
              <a:rPr lang="en-US" sz="2000" i="0" dirty="0"/>
              <a:t>Arizona State (</a:t>
            </a:r>
            <a:r>
              <a:rPr lang="en-US" sz="2000" i="0" dirty="0" err="1"/>
              <a:t>Beckstein</a:t>
            </a:r>
            <a:r>
              <a:rPr lang="en-US" sz="2000" i="0" dirty="0"/>
              <a:t>)</a:t>
            </a:r>
          </a:p>
          <a:p>
            <a:pPr marL="342900" indent="-342900">
              <a:buFont typeface="Arial" panose="020B0604020202020204" pitchFamily="34" charset="0"/>
              <a:buChar char="•"/>
            </a:pPr>
            <a:r>
              <a:rPr lang="en-US" sz="2000" i="0" dirty="0"/>
              <a:t>Utah (Cheatham)</a:t>
            </a:r>
          </a:p>
        </p:txBody>
      </p:sp>
      <p:sp>
        <p:nvSpPr>
          <p:cNvPr id="6" name="TextBox 5"/>
          <p:cNvSpPr txBox="1"/>
          <p:nvPr/>
        </p:nvSpPr>
        <p:spPr>
          <a:xfrm>
            <a:off x="1219200" y="4978672"/>
            <a:ext cx="3914341" cy="338554"/>
          </a:xfrm>
          <a:prstGeom prst="rect">
            <a:avLst/>
          </a:prstGeom>
          <a:noFill/>
        </p:spPr>
        <p:txBody>
          <a:bodyPr wrap="none" rtlCol="0">
            <a:spAutoFit/>
          </a:bodyPr>
          <a:lstStyle/>
          <a:p>
            <a:r>
              <a:rPr lang="en-US" sz="1600" i="0" dirty="0"/>
              <a:t>Overview by Geoffrey Fox, May 17, 2016</a:t>
            </a:r>
          </a:p>
        </p:txBody>
      </p:sp>
      <p:sp>
        <p:nvSpPr>
          <p:cNvPr id="10" name="Rectangle 3"/>
          <p:cNvSpPr>
            <a:spLocks noChangeArrowheads="1"/>
          </p:cNvSpPr>
          <p:nvPr/>
        </p:nvSpPr>
        <p:spPr bwMode="auto">
          <a:xfrm>
            <a:off x="1219200" y="5410944"/>
            <a:ext cx="5867400"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1200" i="0" dirty="0">
                <a:solidFill>
                  <a:srgbClr val="00B050"/>
                </a:solidFill>
                <a:cs typeface="Arial" panose="020B0604020202020204" pitchFamily="34" charset="0"/>
                <a:hlinkClick r:id=""/>
              </a:rPr>
              <a:t>http://spidal.org/ </a:t>
            </a:r>
          </a:p>
          <a:p>
            <a:pPr lvl="0"/>
            <a:r>
              <a:rPr lang="en-US" altLang="en-US" sz="1200" i="0" dirty="0">
                <a:solidFill>
                  <a:srgbClr val="00B050"/>
                </a:solidFill>
                <a:cs typeface="Arial" panose="020B0604020202020204" pitchFamily="34" charset="0"/>
                <a:hlinkClick r:id=""/>
              </a:rPr>
              <a:t>http</a:t>
            </a:r>
            <a:r>
              <a:rPr kumimoji="0" lang="en-US" altLang="en-US" sz="1200" b="0" i="0" u="none" strike="noStrike" cap="none" normalizeH="0" baseline="0" dirty="0">
                <a:ln>
                  <a:noFill/>
                </a:ln>
                <a:solidFill>
                  <a:srgbClr val="00B050"/>
                </a:solidFill>
                <a:effectLst/>
                <a:cs typeface="Arial" panose="020B0604020202020204" pitchFamily="34" charset="0"/>
                <a:hlinkClick r:id="rId3"/>
              </a:rPr>
              <a:t>://news.indiana.edu/releases/iu/2014/10/big-data-dibbs-grant.shtml</a:t>
            </a:r>
            <a:endParaRPr kumimoji="0" lang="en-US" altLang="en-US" sz="1200" b="0" i="0" u="none" strike="noStrike" cap="none" normalizeH="0" baseline="0" dirty="0">
              <a:ln>
                <a:noFill/>
              </a:ln>
              <a:solidFill>
                <a:srgbClr val="00B050"/>
              </a:solidFill>
              <a:effectLst/>
              <a:cs typeface="Arial" panose="020B0604020202020204" pitchFamily="34" charset="0"/>
            </a:endParaRPr>
          </a:p>
          <a:p>
            <a:pPr lvl="0"/>
            <a:r>
              <a:rPr lang="en-US" altLang="en-US" sz="1200" i="0" dirty="0">
                <a:solidFill>
                  <a:srgbClr val="00B050"/>
                </a:solidFill>
                <a:hlinkClick r:id="rId4"/>
              </a:rPr>
              <a:t>http://www.nsf.gov/awardsearch/showAward?AWD_ID=1443054</a:t>
            </a:r>
            <a:r>
              <a:rPr lang="en-US" altLang="en-US" sz="1200" i="0" dirty="0">
                <a:solidFill>
                  <a:srgbClr val="00B050"/>
                </a:solidFill>
              </a:rPr>
              <a:t>   </a:t>
            </a:r>
            <a:endParaRPr kumimoji="0" lang="en-US" altLang="en-US" sz="1200" b="0" i="0" u="none" strike="noStrike" cap="none" normalizeH="0" baseline="0" dirty="0">
              <a:ln>
                <a:noFill/>
              </a:ln>
              <a:solidFill>
                <a:srgbClr val="00B050"/>
              </a:solidFill>
              <a:effectLst/>
            </a:endParaRPr>
          </a:p>
        </p:txBody>
      </p:sp>
    </p:spTree>
    <p:extLst>
      <p:ext uri="{BB962C8B-B14F-4D97-AF65-F5344CB8AC3E}">
        <p14:creationId xmlns:p14="http://schemas.microsoft.com/office/powerpoint/2010/main" val="3458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75" y="162689"/>
            <a:ext cx="8860038" cy="724889"/>
          </a:xfrm>
        </p:spPr>
        <p:txBody>
          <a:bodyPr/>
          <a:lstStyle/>
          <a:p>
            <a:r>
              <a:rPr lang="en-US" dirty="0"/>
              <a:t>Java MPI performs better than Threads</a:t>
            </a:r>
            <a:br>
              <a:rPr lang="en-US" dirty="0"/>
            </a:br>
            <a:r>
              <a:rPr lang="en-US" sz="2800" b="0" dirty="0"/>
              <a:t>128 24 core Haswell nodes on SPIDAL DA-MDS Code</a:t>
            </a:r>
            <a:endParaRPr lang="en-US" b="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5/17/2016</a:t>
            </a:r>
          </a:p>
        </p:txBody>
      </p:sp>
      <p:pic>
        <p:nvPicPr>
          <p:cNvPr id="10"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751" y="887578"/>
            <a:ext cx="8850962" cy="5415146"/>
          </a:xfrm>
        </p:spPr>
      </p:pic>
      <p:sp>
        <p:nvSpPr>
          <p:cNvPr id="3" name="TextBox 2"/>
          <p:cNvSpPr txBox="1"/>
          <p:nvPr/>
        </p:nvSpPr>
        <p:spPr>
          <a:xfrm>
            <a:off x="5982101" y="4114800"/>
            <a:ext cx="283116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6600"/>
                </a:solidFill>
                <a:effectLst/>
                <a:uLnTx/>
                <a:uFillTx/>
              </a:rPr>
              <a:t>Best Threads</a:t>
            </a:r>
            <a:r>
              <a:rPr kumimoji="0" lang="en-US" sz="1800" b="1" i="0" u="none" strike="noStrike" kern="0" cap="none" spc="0" normalizeH="0" noProof="0" dirty="0">
                <a:ln>
                  <a:noFill/>
                </a:ln>
                <a:solidFill>
                  <a:srgbClr val="006600"/>
                </a:solidFill>
                <a:effectLst/>
                <a:uLnTx/>
                <a:uFillTx/>
              </a:rPr>
              <a:t> </a:t>
            </a:r>
            <a:r>
              <a:rPr kumimoji="0" lang="en-US" sz="1800" b="1" i="0" u="none" strike="noStrike" kern="0" cap="none" spc="0" normalizeH="0" baseline="0" noProof="0" dirty="0">
                <a:ln>
                  <a:noFill/>
                </a:ln>
                <a:solidFill>
                  <a:srgbClr val="006600"/>
                </a:solidFill>
                <a:effectLst/>
                <a:uLnTx/>
                <a:uFillTx/>
              </a:rPr>
              <a:t>intra node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6600"/>
                </a:solidFill>
                <a:effectLst/>
                <a:uLnTx/>
                <a:uFillTx/>
              </a:rPr>
              <a:t>And MPI inter node</a:t>
            </a:r>
          </a:p>
        </p:txBody>
      </p:sp>
      <p:sp>
        <p:nvSpPr>
          <p:cNvPr id="9" name="TextBox 8"/>
          <p:cNvSpPr txBox="1"/>
          <p:nvPr/>
        </p:nvSpPr>
        <p:spPr>
          <a:xfrm>
            <a:off x="7142718" y="2147977"/>
            <a:ext cx="1847071"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FF50B"/>
                </a:solidFill>
                <a:effectLst/>
                <a:uLnTx/>
                <a:uFillTx/>
              </a:rPr>
              <a:t>Best</a:t>
            </a:r>
            <a:r>
              <a:rPr kumimoji="0" lang="en-US" sz="1800" b="1" i="0" u="none" strike="noStrike" kern="0" cap="none" spc="0" normalizeH="0" baseline="0" noProof="0" dirty="0">
                <a:ln>
                  <a:noFill/>
                </a:ln>
                <a:solidFill>
                  <a:srgbClr val="00FF00"/>
                </a:solidFill>
                <a:effectLst/>
                <a:uLnTx/>
                <a:uFillTx/>
              </a:rPr>
              <a:t> MPI; inter and intra node</a:t>
            </a:r>
          </a:p>
        </p:txBody>
      </p:sp>
      <p:sp>
        <p:nvSpPr>
          <p:cNvPr id="6" name="TextBox 5"/>
          <p:cNvSpPr txBox="1"/>
          <p:nvPr/>
        </p:nvSpPr>
        <p:spPr>
          <a:xfrm>
            <a:off x="5181600" y="1171529"/>
            <a:ext cx="2436462" cy="1015663"/>
          </a:xfrm>
          <a:prstGeom prst="rect">
            <a:avLst/>
          </a:prstGeom>
          <a:noFill/>
        </p:spPr>
        <p:txBody>
          <a:bodyPr wrap="square" rtlCol="0">
            <a:spAutoFit/>
          </a:bodyPr>
          <a:lstStyle/>
          <a:p>
            <a:r>
              <a:rPr lang="en-US" sz="2000" i="0" dirty="0"/>
              <a:t>SM = Optimized Shared memory for intra-node MPI </a:t>
            </a:r>
          </a:p>
        </p:txBody>
      </p:sp>
      <p:sp>
        <p:nvSpPr>
          <p:cNvPr id="11" name="TextBox 10"/>
          <p:cNvSpPr txBox="1"/>
          <p:nvPr/>
        </p:nvSpPr>
        <p:spPr>
          <a:xfrm>
            <a:off x="1143000" y="6335610"/>
            <a:ext cx="7260321" cy="461665"/>
          </a:xfrm>
          <a:prstGeom prst="rect">
            <a:avLst/>
          </a:prstGeom>
          <a:solidFill>
            <a:schemeClr val="tx1"/>
          </a:solidFill>
        </p:spPr>
        <p:txBody>
          <a:bodyPr wrap="none" rtlCol="0">
            <a:spAutoFit/>
          </a:bodyPr>
          <a:lstStyle/>
          <a:p>
            <a:r>
              <a:rPr lang="en-US" b="1" dirty="0">
                <a:solidFill>
                  <a:schemeClr val="tx2"/>
                </a:solidFill>
              </a:rPr>
              <a:t>HPC into Java Runtime and Programming Model</a:t>
            </a:r>
          </a:p>
        </p:txBody>
      </p:sp>
    </p:spTree>
    <p:extLst>
      <p:ext uri="{BB962C8B-B14F-4D97-AF65-F5344CB8AC3E}">
        <p14:creationId xmlns:p14="http://schemas.microsoft.com/office/powerpoint/2010/main" val="10050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740979"/>
          </a:xfrm>
        </p:spPr>
        <p:txBody>
          <a:bodyPr/>
          <a:lstStyle/>
          <a:p>
            <a:pPr algn="ctr"/>
            <a:r>
              <a:rPr lang="en-US" dirty="0"/>
              <a:t>Cloudmesh Interoperability DevOps Tool</a:t>
            </a:r>
          </a:p>
        </p:txBody>
      </p:sp>
      <p:sp>
        <p:nvSpPr>
          <p:cNvPr id="3" name="Content Placeholder 2"/>
          <p:cNvSpPr>
            <a:spLocks noGrp="1"/>
          </p:cNvSpPr>
          <p:nvPr>
            <p:ph idx="1"/>
          </p:nvPr>
        </p:nvSpPr>
        <p:spPr>
          <a:xfrm>
            <a:off x="0" y="685800"/>
            <a:ext cx="9144000" cy="5257800"/>
          </a:xfrm>
        </p:spPr>
        <p:txBody>
          <a:bodyPr>
            <a:noAutofit/>
          </a:bodyPr>
          <a:lstStyle/>
          <a:p>
            <a:pPr>
              <a:spcBef>
                <a:spcPts val="0"/>
              </a:spcBef>
            </a:pPr>
            <a:r>
              <a:rPr lang="en-US" sz="1800" b="1" dirty="0"/>
              <a:t>Model: </a:t>
            </a:r>
            <a:r>
              <a:rPr lang="en-US" sz="1800" dirty="0"/>
              <a:t>Define software configuration with tools like Ansible; instantiate on a virtual cluster</a:t>
            </a:r>
          </a:p>
          <a:p>
            <a:pPr>
              <a:spcBef>
                <a:spcPts val="0"/>
              </a:spcBef>
            </a:pPr>
            <a:r>
              <a:rPr lang="en-US" sz="1800" dirty="0"/>
              <a:t>An easy-to-use command line program/shell and portal to interface with heterogeneous infrastructures</a:t>
            </a:r>
          </a:p>
          <a:p>
            <a:pPr lvl="1">
              <a:spcBef>
                <a:spcPts val="0"/>
              </a:spcBef>
            </a:pPr>
            <a:r>
              <a:rPr lang="en-US" sz="1800" dirty="0"/>
              <a:t>Supports OpenStack, AWS, Azure, SDSC Comet, virtualbox, libcloud supported clouds as well as classic HPC and Docker infrastructures</a:t>
            </a:r>
          </a:p>
          <a:p>
            <a:pPr lvl="1">
              <a:spcBef>
                <a:spcPts val="0"/>
              </a:spcBef>
            </a:pPr>
            <a:r>
              <a:rPr lang="en-US" sz="1800" dirty="0"/>
              <a:t>Has an abstraction layer that makes it possible to integrate other IaaS frameworks</a:t>
            </a:r>
          </a:p>
          <a:p>
            <a:pPr lvl="1">
              <a:spcBef>
                <a:spcPts val="0"/>
              </a:spcBef>
            </a:pPr>
            <a:r>
              <a:rPr lang="en-US" sz="1800" dirty="0"/>
              <a:t>Uses defaults that help interacting with various clouds</a:t>
            </a:r>
          </a:p>
          <a:p>
            <a:pPr lvl="1">
              <a:spcBef>
                <a:spcPts val="0"/>
              </a:spcBef>
            </a:pPr>
            <a:r>
              <a:rPr lang="en-US" sz="1800" dirty="0"/>
              <a:t>Managing VMs across different IaaS providers is easy</a:t>
            </a:r>
          </a:p>
          <a:p>
            <a:pPr lvl="1">
              <a:spcBef>
                <a:spcPts val="0"/>
              </a:spcBef>
            </a:pPr>
            <a:r>
              <a:rPr lang="en-US" sz="1800" dirty="0"/>
              <a:t>The client </a:t>
            </a:r>
            <a:r>
              <a:rPr lang="en-US" sz="1800" b="1" i="1" dirty="0"/>
              <a:t>saves state </a:t>
            </a:r>
            <a:r>
              <a:rPr lang="en-US" sz="1800" dirty="0"/>
              <a:t>between consecutive calls</a:t>
            </a:r>
          </a:p>
          <a:p>
            <a:pPr>
              <a:spcBef>
                <a:spcPts val="0"/>
              </a:spcBef>
            </a:pPr>
            <a:r>
              <a:rPr lang="en-US" sz="1800" dirty="0"/>
              <a:t>Demonstrated interaction with various cloud providers:</a:t>
            </a:r>
          </a:p>
          <a:p>
            <a:pPr lvl="1">
              <a:spcBef>
                <a:spcPts val="0"/>
              </a:spcBef>
            </a:pPr>
            <a:r>
              <a:rPr lang="en-US" sz="1800" dirty="0"/>
              <a:t>FutureSystems, Chameleon Cloud, Jetstream, </a:t>
            </a:r>
            <a:r>
              <a:rPr lang="en-US" sz="1800" dirty="0" err="1"/>
              <a:t>CloudLab</a:t>
            </a:r>
            <a:r>
              <a:rPr lang="en-US" sz="1800" dirty="0"/>
              <a:t>, </a:t>
            </a:r>
            <a:r>
              <a:rPr lang="en-US" sz="1800" dirty="0" err="1"/>
              <a:t>Cybera</a:t>
            </a:r>
            <a:r>
              <a:rPr lang="en-US" sz="1800" dirty="0"/>
              <a:t>, AWS, Azure, virtualbox</a:t>
            </a:r>
          </a:p>
          <a:p>
            <a:pPr>
              <a:spcBef>
                <a:spcPts val="0"/>
              </a:spcBef>
            </a:pPr>
            <a:r>
              <a:rPr lang="en-US" sz="1800" b="1" dirty="0"/>
              <a:t>Status: </a:t>
            </a:r>
            <a:r>
              <a:rPr lang="en-US" sz="1800" dirty="0"/>
              <a:t>AWS, and Azure, </a:t>
            </a:r>
            <a:r>
              <a:rPr lang="en-US" sz="1800" dirty="0" err="1"/>
              <a:t>VirtualBox</a:t>
            </a:r>
            <a:r>
              <a:rPr lang="en-US" sz="1800" dirty="0"/>
              <a:t>, Docker need improvements; we focus currently on Comet and NSF resources that use OpenStack</a:t>
            </a:r>
          </a:p>
          <a:p>
            <a:pPr>
              <a:spcBef>
                <a:spcPts val="0"/>
              </a:spcBef>
            </a:pPr>
            <a:r>
              <a:rPr lang="en-US" sz="1800" dirty="0"/>
              <a:t>Currently evaluating 40 team projects from “Big Data Open Source Software Projects Class” which used this approach running on </a:t>
            </a:r>
            <a:r>
              <a:rPr lang="en-US" sz="1800" dirty="0" err="1"/>
              <a:t>VirtualBox</a:t>
            </a:r>
            <a:r>
              <a:rPr lang="en-US" sz="1800" dirty="0"/>
              <a:t>, Chameleon and FutureSystems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11</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4228784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740979"/>
          </a:xfrm>
        </p:spPr>
        <p:txBody>
          <a:bodyPr/>
          <a:lstStyle/>
          <a:p>
            <a:pPr algn="ctr"/>
            <a:r>
              <a:rPr lang="en-US" dirty="0"/>
              <a:t>Cloudmesh Interoperability DevOps Tool</a:t>
            </a:r>
          </a:p>
        </p:txBody>
      </p:sp>
      <p:sp>
        <p:nvSpPr>
          <p:cNvPr id="3" name="Content Placeholder 2"/>
          <p:cNvSpPr>
            <a:spLocks noGrp="1"/>
          </p:cNvSpPr>
          <p:nvPr>
            <p:ph idx="1"/>
          </p:nvPr>
        </p:nvSpPr>
        <p:spPr>
          <a:xfrm>
            <a:off x="0" y="685800"/>
            <a:ext cx="9144000" cy="5257800"/>
          </a:xfrm>
        </p:spPr>
        <p:txBody>
          <a:bodyPr>
            <a:noAutofit/>
          </a:bodyPr>
          <a:lstStyle/>
          <a:p>
            <a:pPr>
              <a:spcBef>
                <a:spcPts val="0"/>
              </a:spcBef>
            </a:pPr>
            <a:r>
              <a:rPr lang="en-US" sz="1800" b="1" dirty="0"/>
              <a:t>Model: </a:t>
            </a:r>
            <a:r>
              <a:rPr lang="en-US" sz="1800" dirty="0"/>
              <a:t>Define software configuration with tools like Ansible; instantiate on a virtual cluster</a:t>
            </a:r>
          </a:p>
          <a:p>
            <a:pPr>
              <a:spcBef>
                <a:spcPts val="0"/>
              </a:spcBef>
            </a:pPr>
            <a:r>
              <a:rPr lang="en-US" sz="1800" dirty="0"/>
              <a:t>An easy-to-use command line program/shell and portal to interface with heterogeneous infrastructures</a:t>
            </a:r>
          </a:p>
          <a:p>
            <a:pPr lvl="1">
              <a:spcBef>
                <a:spcPts val="0"/>
              </a:spcBef>
            </a:pPr>
            <a:r>
              <a:rPr lang="en-US" sz="1800" dirty="0"/>
              <a:t>Supports OpenStack, AWS, Azure, SDSC Comet, virtualbox, libcloud supported clouds as well as classic HPC and Docker infrastructures</a:t>
            </a:r>
          </a:p>
          <a:p>
            <a:pPr lvl="1">
              <a:spcBef>
                <a:spcPts val="0"/>
              </a:spcBef>
            </a:pPr>
            <a:r>
              <a:rPr lang="en-US" sz="1800" dirty="0"/>
              <a:t>Has an abstraction layer that makes it possible to integrate other IaaS frameworks</a:t>
            </a:r>
          </a:p>
          <a:p>
            <a:pPr lvl="1">
              <a:spcBef>
                <a:spcPts val="0"/>
              </a:spcBef>
            </a:pPr>
            <a:r>
              <a:rPr lang="en-US" sz="1800" dirty="0"/>
              <a:t>Uses defaults that help interacting with various clouds</a:t>
            </a:r>
          </a:p>
          <a:p>
            <a:pPr lvl="1">
              <a:spcBef>
                <a:spcPts val="0"/>
              </a:spcBef>
            </a:pPr>
            <a:r>
              <a:rPr lang="en-US" sz="1800" dirty="0"/>
              <a:t>Managing VMs across different IaaS providers is easy</a:t>
            </a:r>
          </a:p>
          <a:p>
            <a:pPr lvl="1">
              <a:spcBef>
                <a:spcPts val="0"/>
              </a:spcBef>
            </a:pPr>
            <a:r>
              <a:rPr lang="en-US" sz="1800" dirty="0"/>
              <a:t>The client </a:t>
            </a:r>
            <a:r>
              <a:rPr lang="en-US" sz="1800" b="1" i="1" dirty="0"/>
              <a:t>saves state </a:t>
            </a:r>
            <a:r>
              <a:rPr lang="en-US" sz="1800" dirty="0"/>
              <a:t>between consecutive calls</a:t>
            </a:r>
          </a:p>
          <a:p>
            <a:pPr>
              <a:spcBef>
                <a:spcPts val="0"/>
              </a:spcBef>
            </a:pPr>
            <a:r>
              <a:rPr lang="en-US" sz="1800" dirty="0"/>
              <a:t>Demonstrated interaction with various cloud providers:</a:t>
            </a:r>
          </a:p>
          <a:p>
            <a:pPr lvl="1">
              <a:spcBef>
                <a:spcPts val="0"/>
              </a:spcBef>
            </a:pPr>
            <a:r>
              <a:rPr lang="en-US" sz="1800" dirty="0"/>
              <a:t>FutureSystems, Chameleon Cloud, Jetstream, </a:t>
            </a:r>
            <a:r>
              <a:rPr lang="en-US" sz="1800" dirty="0" err="1"/>
              <a:t>CloudLab</a:t>
            </a:r>
            <a:r>
              <a:rPr lang="en-US" sz="1800" dirty="0"/>
              <a:t>, </a:t>
            </a:r>
            <a:r>
              <a:rPr lang="en-US" sz="1800" dirty="0" err="1"/>
              <a:t>Cybera</a:t>
            </a:r>
            <a:r>
              <a:rPr lang="en-US" sz="1800" dirty="0"/>
              <a:t>, AWS, Azure, virtualbox</a:t>
            </a:r>
          </a:p>
          <a:p>
            <a:pPr>
              <a:spcBef>
                <a:spcPts val="0"/>
              </a:spcBef>
            </a:pPr>
            <a:r>
              <a:rPr lang="en-US" sz="1800" b="1" dirty="0"/>
              <a:t>Status: </a:t>
            </a:r>
            <a:r>
              <a:rPr lang="en-US" sz="1800" dirty="0"/>
              <a:t>AWS, and Azure, </a:t>
            </a:r>
            <a:r>
              <a:rPr lang="en-US" sz="1800" dirty="0" err="1"/>
              <a:t>VirtualBox</a:t>
            </a:r>
            <a:r>
              <a:rPr lang="en-US" sz="1800" dirty="0"/>
              <a:t>, Docker need improvements; we focus currently on Comet and NSF resources that use OpenStack</a:t>
            </a:r>
          </a:p>
          <a:p>
            <a:pPr>
              <a:spcBef>
                <a:spcPts val="0"/>
              </a:spcBef>
            </a:pPr>
            <a:r>
              <a:rPr lang="en-US" sz="1800" dirty="0"/>
              <a:t>Currently evaluating 40 team projects from “Big Data Open Source Software Projects Class” which used this approach running on </a:t>
            </a:r>
            <a:r>
              <a:rPr lang="en-US" sz="1800" dirty="0" err="1"/>
              <a:t>VirtualBox</a:t>
            </a:r>
            <a:r>
              <a:rPr lang="en-US" sz="1800" dirty="0"/>
              <a:t>, Chameleon and FutureSystems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12</a:t>
            </a:fld>
            <a:endParaRPr lang="en-US" dirty="0">
              <a:solidFill>
                <a:prstClr val="black"/>
              </a:solidFill>
            </a:endParaRPr>
          </a:p>
        </p:txBody>
      </p:sp>
      <p:sp>
        <p:nvSpPr>
          <p:cNvPr id="5" name="TextBox 4"/>
          <p:cNvSpPr txBox="1"/>
          <p:nvPr/>
        </p:nvSpPr>
        <p:spPr>
          <a:xfrm>
            <a:off x="1905000" y="6208066"/>
            <a:ext cx="5004896" cy="461665"/>
          </a:xfrm>
          <a:prstGeom prst="rect">
            <a:avLst/>
          </a:prstGeom>
          <a:solidFill>
            <a:schemeClr val="tx1"/>
          </a:solidFill>
        </p:spPr>
        <p:txBody>
          <a:bodyPr wrap="none" rtlCol="0">
            <a:spAutoFit/>
          </a:bodyPr>
          <a:lstStyle/>
          <a:p>
            <a:r>
              <a:rPr lang="en-US" b="1" dirty="0">
                <a:solidFill>
                  <a:schemeClr val="tx2"/>
                </a:solidFill>
              </a:rPr>
              <a:t>HPC Cloud Interoperability Layer</a:t>
            </a:r>
          </a:p>
        </p:txBody>
      </p:sp>
      <p:sp>
        <p:nvSpPr>
          <p:cNvPr id="6" name="Date Placeholder 5"/>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49803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914400"/>
          </a:xfrm>
        </p:spPr>
        <p:txBody>
          <a:bodyPr/>
          <a:lstStyle/>
          <a:p>
            <a:pPr algn="ctr"/>
            <a:r>
              <a:rPr lang="en-US" dirty="0">
                <a:solidFill>
                  <a:srgbClr val="C00000"/>
                </a:solidFill>
              </a:rPr>
              <a:t>Cloudmesh Client - Architecture</a:t>
            </a:r>
          </a:p>
        </p:txBody>
      </p:sp>
      <p:pic>
        <p:nvPicPr>
          <p:cNvPr id="7" name="Content Placeholder 7"/>
          <p:cNvPicPr>
            <a:picLocks noGrp="1" noChangeAspect="1"/>
          </p:cNvPicPr>
          <p:nvPr>
            <p:ph sz="quarter" idx="11"/>
          </p:nvPr>
        </p:nvPicPr>
        <p:blipFill>
          <a:blip r:embed="rId2"/>
          <a:stretch>
            <a:fillRect/>
          </a:stretch>
        </p:blipFill>
        <p:spPr>
          <a:xfrm>
            <a:off x="152400" y="1371600"/>
            <a:ext cx="4732338" cy="4534864"/>
          </a:xfrm>
          <a:prstGeom prst="rect">
            <a:avLst/>
          </a:prstGeom>
        </p:spPr>
      </p:pic>
      <p:pic>
        <p:nvPicPr>
          <p:cNvPr id="8" name="Content Placeholder 7"/>
          <p:cNvPicPr>
            <a:picLocks noGrp="1" noChangeAspect="1"/>
          </p:cNvPicPr>
          <p:nvPr>
            <p:ph sz="quarter" idx="12"/>
          </p:nvPr>
        </p:nvPicPr>
        <p:blipFill>
          <a:blip r:embed="rId3"/>
          <a:stretch>
            <a:fillRect/>
          </a:stretch>
        </p:blipFill>
        <p:spPr>
          <a:xfrm>
            <a:off x="5029200" y="2405932"/>
            <a:ext cx="3932237" cy="2603412"/>
          </a:xfrm>
          <a:prstGeom prst="rect">
            <a:avLst/>
          </a:prstGeom>
        </p:spPr>
      </p:pic>
      <p:sp>
        <p:nvSpPr>
          <p:cNvPr id="5" name="Slide Number Placeholder 4"/>
          <p:cNvSpPr>
            <a:spLocks noGrp="1"/>
          </p:cNvSpPr>
          <p:nvPr>
            <p:ph type="sldNum" sz="quarter" idx="13"/>
          </p:nvPr>
        </p:nvSpPr>
        <p:spPr/>
        <p:txBody>
          <a:bodyPr/>
          <a:lstStyle/>
          <a:p>
            <a:fld id="{C4B85148-DB98-4269-ACE6-2DF49F9918C9}" type="slidenum">
              <a:rPr lang="en-US" smtClean="0">
                <a:solidFill>
                  <a:prstClr val="black"/>
                </a:solidFill>
              </a:rPr>
              <a:pPr/>
              <a:t>13</a:t>
            </a:fld>
            <a:endParaRPr lang="en-US" dirty="0">
              <a:solidFill>
                <a:prstClr val="black"/>
              </a:solidFill>
            </a:endParaRPr>
          </a:p>
        </p:txBody>
      </p:sp>
      <p:sp>
        <p:nvSpPr>
          <p:cNvPr id="9" name="TextBox 8"/>
          <p:cNvSpPr txBox="1"/>
          <p:nvPr/>
        </p:nvSpPr>
        <p:spPr>
          <a:xfrm>
            <a:off x="405548" y="866601"/>
            <a:ext cx="3921241" cy="461665"/>
          </a:xfrm>
          <a:prstGeom prst="rect">
            <a:avLst/>
          </a:prstGeom>
          <a:noFill/>
        </p:spPr>
        <p:txBody>
          <a:bodyPr wrap="square" rtlCol="0">
            <a:spAutoFit/>
          </a:bodyPr>
          <a:lstStyle/>
          <a:p>
            <a:pPr algn="ctr"/>
            <a:r>
              <a:rPr lang="en-US" dirty="0"/>
              <a:t>Component View</a:t>
            </a:r>
          </a:p>
        </p:txBody>
      </p:sp>
      <p:sp>
        <p:nvSpPr>
          <p:cNvPr id="10" name="TextBox 9"/>
          <p:cNvSpPr txBox="1"/>
          <p:nvPr/>
        </p:nvSpPr>
        <p:spPr>
          <a:xfrm>
            <a:off x="5217072" y="1752600"/>
            <a:ext cx="3921241" cy="461665"/>
          </a:xfrm>
          <a:prstGeom prst="rect">
            <a:avLst/>
          </a:prstGeom>
          <a:noFill/>
        </p:spPr>
        <p:txBody>
          <a:bodyPr wrap="square" rtlCol="0">
            <a:spAutoFit/>
          </a:bodyPr>
          <a:lstStyle/>
          <a:p>
            <a:pPr algn="ctr"/>
            <a:r>
              <a:rPr lang="en-US" dirty="0"/>
              <a:t>Layered View</a:t>
            </a:r>
          </a:p>
        </p:txBody>
      </p:sp>
      <p:sp>
        <p:nvSpPr>
          <p:cNvPr id="3" name="TextBox 2"/>
          <p:cNvSpPr txBox="1"/>
          <p:nvPr/>
        </p:nvSpPr>
        <p:spPr>
          <a:xfrm>
            <a:off x="1905000" y="3430639"/>
            <a:ext cx="1828800" cy="276999"/>
          </a:xfrm>
          <a:prstGeom prst="rect">
            <a:avLst/>
          </a:prstGeom>
          <a:solidFill>
            <a:srgbClr val="F9F4D7"/>
          </a:solidFill>
        </p:spPr>
        <p:txBody>
          <a:bodyPr wrap="square" rtlCol="0">
            <a:spAutoFit/>
          </a:bodyPr>
          <a:lstStyle/>
          <a:p>
            <a:pPr algn="ctr"/>
            <a:r>
              <a:rPr lang="en-US" sz="1200" i="0" dirty="0"/>
              <a:t>Systems Configuration</a:t>
            </a: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210974167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rPr>
              <a:t>Cloudmesh Client – OSG management</a:t>
            </a:r>
          </a:p>
        </p:txBody>
      </p:sp>
      <p:sp>
        <p:nvSpPr>
          <p:cNvPr id="3" name="Content Placeholder 2"/>
          <p:cNvSpPr>
            <a:spLocks noGrp="1"/>
          </p:cNvSpPr>
          <p:nvPr>
            <p:ph sz="quarter" idx="11"/>
          </p:nvPr>
        </p:nvSpPr>
        <p:spPr>
          <a:xfrm>
            <a:off x="182880" y="2385848"/>
            <a:ext cx="3931920" cy="3124200"/>
          </a:xfrm>
        </p:spPr>
        <p:txBody>
          <a:bodyPr/>
          <a:lstStyle/>
          <a:p>
            <a:r>
              <a:rPr lang="en-US" dirty="0"/>
              <a:t>While using Comet it is possible to use the same images that are used on the internal OSG cluster.</a:t>
            </a:r>
          </a:p>
          <a:p>
            <a:r>
              <a:rPr lang="en-US" dirty="0"/>
              <a:t>This reduces overall management effort.</a:t>
            </a:r>
          </a:p>
          <a:p>
            <a:r>
              <a:rPr lang="en-US" dirty="0"/>
              <a:t>The client is used to manage the VMs.</a:t>
            </a:r>
          </a:p>
        </p:txBody>
      </p:sp>
      <p:pic>
        <p:nvPicPr>
          <p:cNvPr id="7" name="Content Placeholder 6"/>
          <p:cNvPicPr>
            <a:picLocks noGrp="1" noChangeAspect="1"/>
          </p:cNvPicPr>
          <p:nvPr>
            <p:ph sz="quarter" idx="12"/>
          </p:nvPr>
        </p:nvPicPr>
        <p:blipFill>
          <a:blip r:embed="rId2"/>
          <a:stretch>
            <a:fillRect/>
          </a:stretch>
        </p:blipFill>
        <p:spPr>
          <a:xfrm>
            <a:off x="4114800" y="1981200"/>
            <a:ext cx="4875950" cy="3505200"/>
          </a:xfrm>
          <a:prstGeom prst="rect">
            <a:avLst/>
          </a:prstGeom>
        </p:spPr>
      </p:pic>
      <p:sp>
        <p:nvSpPr>
          <p:cNvPr id="5" name="Slide Number Placeholder 4"/>
          <p:cNvSpPr>
            <a:spLocks noGrp="1"/>
          </p:cNvSpPr>
          <p:nvPr>
            <p:ph type="sldNum" sz="quarter" idx="13"/>
          </p:nvPr>
        </p:nvSpPr>
        <p:spPr/>
        <p:txBody>
          <a:bodyPr/>
          <a:lstStyle/>
          <a:p>
            <a:fld id="{C4B85148-DB98-4269-ACE6-2DF49F9918C9}" type="slidenum">
              <a:rPr lang="en-US" smtClean="0">
                <a:solidFill>
                  <a:prstClr val="black"/>
                </a:solidFill>
              </a:rPr>
              <a:pPr/>
              <a:t>14</a:t>
            </a:fld>
            <a:endParaRPr lang="en-US" dirty="0">
              <a:solidFill>
                <a:prstClr val="black"/>
              </a:solidFill>
            </a:endParaRPr>
          </a:p>
        </p:txBody>
      </p:sp>
      <p:sp>
        <p:nvSpPr>
          <p:cNvPr id="8" name="TextBox 7"/>
          <p:cNvSpPr txBox="1"/>
          <p:nvPr/>
        </p:nvSpPr>
        <p:spPr>
          <a:xfrm>
            <a:off x="381000" y="704862"/>
            <a:ext cx="8054975" cy="1938992"/>
          </a:xfrm>
          <a:prstGeom prst="rect">
            <a:avLst/>
          </a:prstGeom>
          <a:noFill/>
        </p:spPr>
        <p:txBody>
          <a:bodyPr wrap="square" rtlCol="0">
            <a:spAutoFit/>
          </a:bodyPr>
          <a:lstStyle/>
          <a:p>
            <a:r>
              <a:rPr lang="en-US" dirty="0"/>
              <a:t>OSG: Open Science Grid.</a:t>
            </a:r>
          </a:p>
          <a:p>
            <a:r>
              <a:rPr lang="en-US" dirty="0"/>
              <a:t>LIGO data analysis was conducted on Comet supported by the </a:t>
            </a:r>
            <a:r>
              <a:rPr lang="en-US" dirty="0" err="1"/>
              <a:t>Cloudmesh</a:t>
            </a:r>
            <a:r>
              <a:rPr lang="en-US" dirty="0"/>
              <a:t> client.</a:t>
            </a:r>
          </a:p>
          <a:p>
            <a:r>
              <a:rPr lang="en-US" dirty="0"/>
              <a:t>Funded by NSF Comet.</a:t>
            </a:r>
          </a:p>
          <a:p>
            <a:endParaRPr lang="en-US" dirty="0"/>
          </a:p>
        </p:txBody>
      </p:sp>
      <p:sp>
        <p:nvSpPr>
          <p:cNvPr id="4" name="TextBox 3"/>
          <p:cNvSpPr txBox="1"/>
          <p:nvPr/>
        </p:nvSpPr>
        <p:spPr>
          <a:xfrm>
            <a:off x="4114800" y="5515303"/>
            <a:ext cx="1763713" cy="461665"/>
          </a:xfrm>
          <a:prstGeom prst="rect">
            <a:avLst/>
          </a:prstGeom>
          <a:noFill/>
        </p:spPr>
        <p:txBody>
          <a:bodyPr wrap="square" rtlCol="0">
            <a:spAutoFit/>
          </a:bodyPr>
          <a:lstStyle/>
          <a:p>
            <a:r>
              <a:rPr lang="en-US" i="0"/>
              <a:t>Cloudmesh</a:t>
            </a:r>
            <a:endParaRPr lang="en-US" i="0" dirty="0"/>
          </a:p>
        </p:txBody>
      </p:sp>
      <p:sp>
        <p:nvSpPr>
          <p:cNvPr id="6" name="Date Placeholder 5"/>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29507906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rot="5400000">
            <a:off x="2971801" y="1981201"/>
            <a:ext cx="3047998" cy="274320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1" u="none" strike="noStrike" cap="none" normalizeH="0" baseline="0" dirty="0">
              <a:ln>
                <a:noFill/>
              </a:ln>
              <a:solidFill>
                <a:schemeClr val="tx1"/>
              </a:solidFill>
              <a:effectLst/>
              <a:latin typeface="Arial" charset="0"/>
              <a:ea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charset="0"/>
              <a:ea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charset="0"/>
              <a:ea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1" u="none" strike="noStrike" cap="none" normalizeH="0" baseline="0" dirty="0">
              <a:ln>
                <a:noFill/>
              </a:ln>
              <a:solidFill>
                <a:schemeClr val="tx1"/>
              </a:solidFill>
              <a:effectLst/>
              <a:latin typeface="Arial" charset="0"/>
              <a:ea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ea typeface="ＭＳ Ｐゴシック" charset="-128"/>
              </a:rPr>
              <a:t>Cloudmesh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ea typeface="ＭＳ Ｐゴシック" charset="-128"/>
              </a:rPr>
              <a:t>Client</a:t>
            </a:r>
          </a:p>
        </p:txBody>
      </p:sp>
      <p:sp>
        <p:nvSpPr>
          <p:cNvPr id="7" name="Title 6"/>
          <p:cNvSpPr>
            <a:spLocks noGrp="1"/>
          </p:cNvSpPr>
          <p:nvPr>
            <p:ph type="title"/>
          </p:nvPr>
        </p:nvSpPr>
        <p:spPr>
          <a:xfrm>
            <a:off x="257189" y="65519"/>
            <a:ext cx="8382000" cy="1143000"/>
          </a:xfrm>
        </p:spPr>
        <p:txBody>
          <a:bodyPr/>
          <a:lstStyle/>
          <a:p>
            <a:r>
              <a:rPr lang="en-US" sz="3200" dirty="0"/>
              <a:t>Cloudmesh Client – </a:t>
            </a:r>
            <a:br>
              <a:rPr lang="en-US" sz="3200" dirty="0"/>
            </a:br>
            <a:r>
              <a:rPr lang="en-US" sz="3200" dirty="0"/>
              <a:t>In support of Experiment Workflow </a:t>
            </a:r>
          </a:p>
        </p:txBody>
      </p:sp>
      <p:graphicFrame>
        <p:nvGraphicFramePr>
          <p:cNvPr id="9" name="Content Placeholder 8"/>
          <p:cNvGraphicFramePr>
            <a:graphicFrameLocks noGrp="1"/>
          </p:cNvGraphicFramePr>
          <p:nvPr>
            <p:ph idx="1"/>
            <p:extLst/>
          </p:nvPr>
        </p:nvGraphicFramePr>
        <p:xfrm>
          <a:off x="306388" y="1336675"/>
          <a:ext cx="8380412"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15</a:t>
            </a:fld>
            <a:endParaRPr lang="en-US" dirty="0">
              <a:solidFill>
                <a:prstClr val="black"/>
              </a:solidFill>
            </a:endParaRPr>
          </a:p>
        </p:txBody>
      </p:sp>
      <p:sp>
        <p:nvSpPr>
          <p:cNvPr id="11" name="TextBox 10"/>
          <p:cNvSpPr txBox="1"/>
          <p:nvPr/>
        </p:nvSpPr>
        <p:spPr>
          <a:xfrm>
            <a:off x="6509076" y="2438400"/>
            <a:ext cx="2177724" cy="307777"/>
          </a:xfrm>
          <a:prstGeom prst="rect">
            <a:avLst/>
          </a:prstGeom>
          <a:noFill/>
        </p:spPr>
        <p:txBody>
          <a:bodyPr wrap="square" rtlCol="0">
            <a:spAutoFit/>
          </a:bodyPr>
          <a:lstStyle/>
          <a:p>
            <a:r>
              <a:rPr lang="en-US" sz="1400" dirty="0"/>
              <a:t>Integrate with </a:t>
            </a:r>
            <a:r>
              <a:rPr lang="en-US" sz="1400" dirty="0" err="1"/>
              <a:t>Ansible</a:t>
            </a:r>
            <a:endParaRPr lang="en-US" sz="1400" dirty="0"/>
          </a:p>
        </p:txBody>
      </p:sp>
      <p:sp>
        <p:nvSpPr>
          <p:cNvPr id="12" name="TextBox 11"/>
          <p:cNvSpPr txBox="1"/>
          <p:nvPr/>
        </p:nvSpPr>
        <p:spPr>
          <a:xfrm>
            <a:off x="6474603" y="4077060"/>
            <a:ext cx="2177724" cy="523220"/>
          </a:xfrm>
          <a:prstGeom prst="rect">
            <a:avLst/>
          </a:prstGeom>
          <a:noFill/>
        </p:spPr>
        <p:txBody>
          <a:bodyPr wrap="square" rtlCol="0">
            <a:spAutoFit/>
          </a:bodyPr>
          <a:lstStyle/>
          <a:p>
            <a:r>
              <a:rPr lang="en-US" sz="1400" dirty="0" err="1"/>
              <a:t>Buildin</a:t>
            </a:r>
            <a:r>
              <a:rPr lang="en-US" sz="1400" dirty="0"/>
              <a:t> </a:t>
            </a:r>
            <a:r>
              <a:rPr lang="en-US" sz="1400" dirty="0" err="1"/>
              <a:t>gcopy</a:t>
            </a:r>
            <a:r>
              <a:rPr lang="en-US" sz="1400" dirty="0"/>
              <a:t> and </a:t>
            </a:r>
            <a:r>
              <a:rPr lang="en-US" sz="1400" dirty="0" err="1"/>
              <a:t>rsync</a:t>
            </a:r>
            <a:r>
              <a:rPr lang="en-US" sz="1400" dirty="0"/>
              <a:t> commands</a:t>
            </a:r>
          </a:p>
        </p:txBody>
      </p:sp>
      <p:sp>
        <p:nvSpPr>
          <p:cNvPr id="13" name="TextBox 12"/>
          <p:cNvSpPr txBox="1"/>
          <p:nvPr/>
        </p:nvSpPr>
        <p:spPr>
          <a:xfrm>
            <a:off x="4953000" y="5113665"/>
            <a:ext cx="2177724" cy="738664"/>
          </a:xfrm>
          <a:prstGeom prst="rect">
            <a:avLst/>
          </a:prstGeom>
          <a:noFill/>
        </p:spPr>
        <p:txBody>
          <a:bodyPr wrap="square" rtlCol="0">
            <a:spAutoFit/>
          </a:bodyPr>
          <a:lstStyle/>
          <a:p>
            <a:r>
              <a:rPr lang="en-US" sz="1400" dirty="0"/>
              <a:t>Cloudmesh scripts</a:t>
            </a:r>
          </a:p>
          <a:p>
            <a:r>
              <a:rPr lang="en-US" sz="1400" dirty="0"/>
              <a:t>Integrate with shell</a:t>
            </a:r>
          </a:p>
          <a:p>
            <a:r>
              <a:rPr lang="en-US" sz="1400" dirty="0"/>
              <a:t>Integrate with Python</a:t>
            </a:r>
          </a:p>
        </p:txBody>
      </p:sp>
      <p:sp>
        <p:nvSpPr>
          <p:cNvPr id="14" name="TextBox 13"/>
          <p:cNvSpPr txBox="1"/>
          <p:nvPr/>
        </p:nvSpPr>
        <p:spPr>
          <a:xfrm>
            <a:off x="2041968" y="1233163"/>
            <a:ext cx="2177724" cy="523220"/>
          </a:xfrm>
          <a:prstGeom prst="rect">
            <a:avLst/>
          </a:prstGeom>
          <a:noFill/>
        </p:spPr>
        <p:txBody>
          <a:bodyPr wrap="square" rtlCol="0">
            <a:spAutoFit/>
          </a:bodyPr>
          <a:lstStyle/>
          <a:p>
            <a:r>
              <a:rPr lang="en-US" sz="1400" dirty="0"/>
              <a:t>Manage VMs and virtual clusters</a:t>
            </a:r>
          </a:p>
        </p:txBody>
      </p:sp>
      <p:sp>
        <p:nvSpPr>
          <p:cNvPr id="15" name="TextBox 14"/>
          <p:cNvSpPr txBox="1"/>
          <p:nvPr/>
        </p:nvSpPr>
        <p:spPr>
          <a:xfrm>
            <a:off x="1337489" y="2238353"/>
            <a:ext cx="2177724" cy="738664"/>
          </a:xfrm>
          <a:prstGeom prst="rect">
            <a:avLst/>
          </a:prstGeom>
          <a:noFill/>
        </p:spPr>
        <p:txBody>
          <a:bodyPr wrap="square" rtlCol="0">
            <a:spAutoFit/>
          </a:bodyPr>
          <a:lstStyle/>
          <a:p>
            <a:r>
              <a:rPr lang="en-US" sz="1400" dirty="0"/>
              <a:t>Scripts</a:t>
            </a:r>
          </a:p>
          <a:p>
            <a:r>
              <a:rPr lang="en-US" sz="1400" dirty="0"/>
              <a:t>Variables</a:t>
            </a:r>
          </a:p>
          <a:p>
            <a:r>
              <a:rPr lang="en-US" sz="1400" dirty="0"/>
              <a:t>Shared state</a:t>
            </a:r>
          </a:p>
        </p:txBody>
      </p:sp>
      <p:sp>
        <p:nvSpPr>
          <p:cNvPr id="16" name="TextBox 15"/>
          <p:cNvSpPr txBox="1"/>
          <p:nvPr/>
        </p:nvSpPr>
        <p:spPr>
          <a:xfrm>
            <a:off x="1414309" y="3902618"/>
            <a:ext cx="1328891" cy="954107"/>
          </a:xfrm>
          <a:prstGeom prst="rect">
            <a:avLst/>
          </a:prstGeom>
          <a:noFill/>
        </p:spPr>
        <p:txBody>
          <a:bodyPr wrap="square" rtlCol="0">
            <a:spAutoFit/>
          </a:bodyPr>
          <a:lstStyle/>
          <a:p>
            <a:r>
              <a:rPr lang="en-US" sz="1400" dirty="0"/>
              <a:t>Integration </a:t>
            </a:r>
          </a:p>
          <a:p>
            <a:r>
              <a:rPr lang="en-US" sz="1400" dirty="0"/>
              <a:t>into </a:t>
            </a:r>
            <a:r>
              <a:rPr lang="en-US" sz="1400" dirty="0" err="1"/>
              <a:t>Ipython</a:t>
            </a:r>
            <a:r>
              <a:rPr lang="en-US" sz="1400" dirty="0"/>
              <a:t> and Apache Beam</a:t>
            </a:r>
          </a:p>
        </p:txBody>
      </p:sp>
      <p:sp>
        <p:nvSpPr>
          <p:cNvPr id="17" name="TextBox 16"/>
          <p:cNvSpPr txBox="1"/>
          <p:nvPr/>
        </p:nvSpPr>
        <p:spPr>
          <a:xfrm>
            <a:off x="5071226" y="1275912"/>
            <a:ext cx="2492239" cy="523220"/>
          </a:xfrm>
          <a:prstGeom prst="rect">
            <a:avLst/>
          </a:prstGeom>
          <a:noFill/>
        </p:spPr>
        <p:txBody>
          <a:bodyPr wrap="square" rtlCol="0">
            <a:spAutoFit/>
          </a:bodyPr>
          <a:lstStyle/>
          <a:p>
            <a:r>
              <a:rPr lang="en-US" sz="1400" dirty="0"/>
              <a:t>Choose general Infrastructure HPC to Clouds</a:t>
            </a: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202857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192343" y="1506277"/>
            <a:ext cx="8759314" cy="4235400"/>
          </a:xfrm>
          <a:prstGeom prst="rect">
            <a:avLst/>
          </a:prstGeom>
          <a:noFill/>
          <a:ln>
            <a:noFill/>
          </a:ln>
        </p:spPr>
      </p:pic>
      <p:sp>
        <p:nvSpPr>
          <p:cNvPr id="89" name="Shape 89"/>
          <p:cNvSpPr txBox="1">
            <a:spLocks noGrp="1"/>
          </p:cNvSpPr>
          <p:nvPr>
            <p:ph type="title"/>
          </p:nvPr>
        </p:nvSpPr>
        <p:spPr>
          <a:xfrm>
            <a:off x="381000" y="157320"/>
            <a:ext cx="8382000" cy="833280"/>
          </a:xfrm>
          <a:prstGeom prst="rect">
            <a:avLst/>
          </a:prstGeom>
          <a:noFill/>
          <a:ln>
            <a:noFill/>
          </a:ln>
        </p:spPr>
        <p:txBody>
          <a:bodyPr vert="horz" wrap="square" lIns="91425" tIns="91425" rIns="91425" bIns="91425" numCol="1" anchor="t" anchorCtr="0" compatLnSpc="1">
            <a:prstTxWarp prst="textNoShape">
              <a:avLst/>
            </a:prstTxWarp>
            <a:noAutofit/>
          </a:bodyPr>
          <a:lstStyle/>
          <a:p>
            <a:pPr algn="ctr">
              <a:buSzPct val="25000"/>
            </a:pPr>
            <a:r>
              <a:rPr lang="en" sz="3200" dirty="0"/>
              <a:t>Pilot-Hadoop/Spark Architecture</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16</a:t>
            </a:fld>
            <a:endParaRPr lang="en-US" dirty="0">
              <a:solidFill>
                <a:prstClr val="black"/>
              </a:solidFill>
            </a:endParaRPr>
          </a:p>
        </p:txBody>
      </p:sp>
      <p:sp>
        <p:nvSpPr>
          <p:cNvPr id="90" name="Shape 90"/>
          <p:cNvSpPr/>
          <p:nvPr/>
        </p:nvSpPr>
        <p:spPr>
          <a:xfrm>
            <a:off x="6914246" y="5749560"/>
            <a:ext cx="2300629" cy="276998"/>
          </a:xfrm>
          <a:prstGeom prst="rect">
            <a:avLst/>
          </a:prstGeom>
          <a:noFill/>
          <a:ln>
            <a:noFill/>
          </a:ln>
        </p:spPr>
        <p:txBody>
          <a:bodyPr lIns="91425" tIns="45700" rIns="91425" bIns="45700" anchor="t" anchorCtr="0">
            <a:noAutofit/>
          </a:bodyPr>
          <a:lstStyle/>
          <a:p>
            <a:pPr>
              <a:spcBef>
                <a:spcPts val="0"/>
              </a:spcBef>
              <a:spcAft>
                <a:spcPts val="0"/>
              </a:spcAft>
              <a:buClr>
                <a:srgbClr val="000000"/>
              </a:buClr>
              <a:buSzPct val="25000"/>
            </a:pPr>
            <a:r>
              <a:rPr lang="en" sz="1200" i="0">
                <a:solidFill>
                  <a:srgbClr val="000000"/>
                </a:solidFill>
                <a:latin typeface="Arial"/>
                <a:ea typeface="Arial"/>
                <a:cs typeface="Arial"/>
                <a:sym typeface="Arial"/>
              </a:rPr>
              <a:t>http://arxiv.org/abs/1602.00345</a:t>
            </a:r>
          </a:p>
        </p:txBody>
      </p:sp>
      <p:sp>
        <p:nvSpPr>
          <p:cNvPr id="6" name="TextBox 5"/>
          <p:cNvSpPr txBox="1"/>
          <p:nvPr/>
        </p:nvSpPr>
        <p:spPr>
          <a:xfrm>
            <a:off x="2362200" y="961103"/>
            <a:ext cx="4131259" cy="461665"/>
          </a:xfrm>
          <a:prstGeom prst="rect">
            <a:avLst/>
          </a:prstGeom>
          <a:solidFill>
            <a:schemeClr val="tx1"/>
          </a:solidFill>
        </p:spPr>
        <p:txBody>
          <a:bodyPr wrap="none" rtlCol="0">
            <a:spAutoFit/>
          </a:bodyPr>
          <a:lstStyle/>
          <a:p>
            <a:r>
              <a:rPr lang="en-US" b="1" dirty="0">
                <a:solidFill>
                  <a:schemeClr val="tx2"/>
                </a:solidFill>
              </a:rPr>
              <a:t>HPC into Scheduling Layer</a:t>
            </a: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2285418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47419" y="219075"/>
            <a:ext cx="8382000" cy="762000"/>
          </a:xfrm>
          <a:prstGeom prst="rect">
            <a:avLst/>
          </a:prstGeom>
        </p:spPr>
        <p:txBody>
          <a:bodyPr vert="horz" wrap="square" lIns="91425" tIns="91425" rIns="91425" bIns="91425" numCol="1" anchor="b" anchorCtr="0" compatLnSpc="1">
            <a:prstTxWarp prst="textNoShape">
              <a:avLst/>
            </a:prstTxWarp>
            <a:noAutofit/>
          </a:bodyPr>
          <a:lstStyle/>
          <a:p>
            <a:pPr algn="ctr"/>
            <a:r>
              <a:rPr lang="en" sz="3200" dirty="0"/>
              <a:t>Pilot-Hadoop Example</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17</a:t>
            </a:fld>
            <a:endParaRPr lang="en-US" dirty="0">
              <a:solidFill>
                <a:prstClr val="black"/>
              </a:solidFill>
            </a:endParaRPr>
          </a:p>
        </p:txBody>
      </p:sp>
      <p:pic>
        <p:nvPicPr>
          <p:cNvPr id="96" name="Shape 96"/>
          <p:cNvPicPr preferRelativeResize="0"/>
          <p:nvPr/>
        </p:nvPicPr>
        <p:blipFill>
          <a:blip r:embed="rId3">
            <a:alphaModFix/>
          </a:blip>
          <a:stretch>
            <a:fillRect/>
          </a:stretch>
        </p:blipFill>
        <p:spPr>
          <a:xfrm>
            <a:off x="4295519" y="1828800"/>
            <a:ext cx="4848481" cy="3116876"/>
          </a:xfrm>
          <a:prstGeom prst="rect">
            <a:avLst/>
          </a:prstGeom>
          <a:noFill/>
          <a:ln>
            <a:noFill/>
          </a:ln>
        </p:spPr>
      </p:pic>
      <p:pic>
        <p:nvPicPr>
          <p:cNvPr id="97" name="Shape 97"/>
          <p:cNvPicPr preferRelativeResize="0"/>
          <p:nvPr/>
        </p:nvPicPr>
        <p:blipFill>
          <a:blip r:embed="rId4">
            <a:alphaModFix/>
          </a:blip>
          <a:stretch>
            <a:fillRect/>
          </a:stretch>
        </p:blipFill>
        <p:spPr>
          <a:xfrm>
            <a:off x="-10511" y="1828800"/>
            <a:ext cx="4310577" cy="3116876"/>
          </a:xfrm>
          <a:prstGeom prst="rect">
            <a:avLst/>
          </a:prstGeom>
          <a:noFill/>
          <a:ln>
            <a:noFill/>
          </a:ln>
        </p:spPr>
      </p:pic>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2424895040"/>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04800" y="304800"/>
            <a:ext cx="8610600" cy="1143000"/>
          </a:xfrm>
          <a:prstGeom prst="rect">
            <a:avLst/>
          </a:prstGeom>
          <a:noFill/>
          <a:ln>
            <a:noFill/>
          </a:ln>
        </p:spPr>
        <p:txBody>
          <a:bodyPr vert="horz" wrap="square" lIns="91425" tIns="0" rIns="91425" bIns="91425" numCol="1" anchor="t" anchorCtr="0" compatLnSpc="1">
            <a:prstTxWarp prst="textNoShape">
              <a:avLst/>
            </a:prstTxWarp>
            <a:noAutofit/>
          </a:bodyPr>
          <a:lstStyle/>
          <a:p>
            <a:pPr algn="ctr">
              <a:buSzPct val="25000"/>
            </a:pPr>
            <a:r>
              <a:rPr lang="en" sz="3600" dirty="0"/>
              <a:t>Pilot-Data/Memory for Iterative </a:t>
            </a:r>
            <a:br>
              <a:rPr lang="en" sz="3600" dirty="0"/>
            </a:br>
            <a:r>
              <a:rPr lang="en" sz="3600" dirty="0"/>
              <a:t>Processing</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18</a:t>
            </a:fld>
            <a:endParaRPr lang="en-US" dirty="0">
              <a:solidFill>
                <a:prstClr val="black"/>
              </a:solidFill>
            </a:endParaRPr>
          </a:p>
        </p:txBody>
      </p:sp>
      <p:pic>
        <p:nvPicPr>
          <p:cNvPr id="104" name="Shape 104"/>
          <p:cNvPicPr preferRelativeResize="0"/>
          <p:nvPr/>
        </p:nvPicPr>
        <p:blipFill rotWithShape="1">
          <a:blip r:embed="rId3">
            <a:alphaModFix/>
          </a:blip>
          <a:srcRect/>
          <a:stretch/>
        </p:blipFill>
        <p:spPr>
          <a:xfrm>
            <a:off x="574901" y="2278775"/>
            <a:ext cx="4779323" cy="3721974"/>
          </a:xfrm>
          <a:prstGeom prst="rect">
            <a:avLst/>
          </a:prstGeom>
          <a:noFill/>
          <a:ln>
            <a:noFill/>
          </a:ln>
        </p:spPr>
      </p:pic>
      <p:sp>
        <p:nvSpPr>
          <p:cNvPr id="105" name="Shape 105"/>
          <p:cNvSpPr/>
          <p:nvPr/>
        </p:nvSpPr>
        <p:spPr>
          <a:xfrm>
            <a:off x="376613" y="4524200"/>
            <a:ext cx="5175899" cy="627298"/>
          </a:xfrm>
          <a:prstGeom prst="rect">
            <a:avLst/>
          </a:prstGeom>
          <a:noFill/>
          <a:ln w="38100" cap="flat" cmpd="sng">
            <a:solidFill>
              <a:srgbClr val="980000"/>
            </a:solidFill>
            <a:prstDash val="solid"/>
            <a:round/>
            <a:headEnd type="none" w="med" len="med"/>
            <a:tailEnd type="none" w="med" len="med"/>
          </a:ln>
        </p:spPr>
        <p:txBody>
          <a:bodyPr lIns="91425" tIns="91425" rIns="91425" bIns="91425" anchor="ctr" anchorCtr="0">
            <a:noAutofit/>
          </a:bodyPr>
          <a:lstStyle/>
          <a:p>
            <a:pPr>
              <a:spcBef>
                <a:spcPts val="0"/>
              </a:spcBef>
              <a:spcAft>
                <a:spcPts val="0"/>
              </a:spcAft>
              <a:buClr>
                <a:srgbClr val="000000"/>
              </a:buClr>
            </a:pPr>
            <a:endParaRPr sz="1400" i="0">
              <a:solidFill>
                <a:srgbClr val="000000"/>
              </a:solidFill>
              <a:latin typeface="Arial"/>
              <a:ea typeface="Arial"/>
              <a:cs typeface="Arial"/>
              <a:sym typeface="Arial"/>
            </a:endParaRPr>
          </a:p>
        </p:txBody>
      </p:sp>
      <p:sp>
        <p:nvSpPr>
          <p:cNvPr id="106" name="Shape 106"/>
          <p:cNvSpPr txBox="1"/>
          <p:nvPr/>
        </p:nvSpPr>
        <p:spPr>
          <a:xfrm>
            <a:off x="5740475" y="4248200"/>
            <a:ext cx="2587800" cy="903298"/>
          </a:xfrm>
          <a:prstGeom prst="rect">
            <a:avLst/>
          </a:prstGeom>
          <a:noFill/>
          <a:ln>
            <a:noFill/>
          </a:ln>
        </p:spPr>
        <p:txBody>
          <a:bodyPr lIns="91425" tIns="91425" rIns="91425" bIns="91425" anchor="t" anchorCtr="0">
            <a:noAutofit/>
          </a:bodyPr>
          <a:lstStyle/>
          <a:p>
            <a:pPr>
              <a:spcBef>
                <a:spcPts val="0"/>
              </a:spcBef>
              <a:spcAft>
                <a:spcPts val="0"/>
              </a:spcAft>
              <a:buClr>
                <a:srgbClr val="000000"/>
              </a:buClr>
              <a:buSzPct val="25000"/>
            </a:pPr>
            <a:r>
              <a:rPr lang="en" sz="1800" b="1" i="0">
                <a:solidFill>
                  <a:srgbClr val="000000"/>
                </a:solidFill>
                <a:latin typeface="Arial"/>
                <a:ea typeface="Arial"/>
                <a:cs typeface="Arial"/>
                <a:sym typeface="Arial"/>
              </a:rPr>
              <a:t>Provide common API for distributed</a:t>
            </a:r>
          </a:p>
          <a:p>
            <a:pPr>
              <a:spcBef>
                <a:spcPts val="0"/>
              </a:spcBef>
              <a:spcAft>
                <a:spcPts val="0"/>
              </a:spcAft>
              <a:buClr>
                <a:srgbClr val="000000"/>
              </a:buClr>
              <a:buSzPct val="25000"/>
            </a:pPr>
            <a:r>
              <a:rPr lang="en" sz="1800" b="1" i="0">
                <a:solidFill>
                  <a:srgbClr val="000000"/>
                </a:solidFill>
                <a:latin typeface="Arial"/>
                <a:ea typeface="Arial"/>
                <a:cs typeface="Arial"/>
                <a:sym typeface="Arial"/>
              </a:rPr>
              <a:t>cluster memory</a:t>
            </a:r>
          </a:p>
        </p:txBody>
      </p:sp>
      <p:pic>
        <p:nvPicPr>
          <p:cNvPr id="107" name="Shape 107"/>
          <p:cNvPicPr preferRelativeResize="0"/>
          <p:nvPr/>
        </p:nvPicPr>
        <p:blipFill rotWithShape="1">
          <a:blip r:embed="rId4">
            <a:alphaModFix/>
          </a:blip>
          <a:srcRect/>
          <a:stretch/>
        </p:blipFill>
        <p:spPr>
          <a:xfrm>
            <a:off x="5380324" y="2317750"/>
            <a:ext cx="3112500" cy="1867500"/>
          </a:xfrm>
          <a:prstGeom prst="rect">
            <a:avLst/>
          </a:prstGeom>
          <a:noFill/>
          <a:ln>
            <a:noFill/>
          </a:ln>
        </p:spPr>
      </p:pic>
      <p:sp>
        <p:nvSpPr>
          <p:cNvPr id="108" name="Shape 108"/>
          <p:cNvSpPr txBox="1"/>
          <p:nvPr/>
        </p:nvSpPr>
        <p:spPr>
          <a:xfrm>
            <a:off x="5653500" y="3127950"/>
            <a:ext cx="2930400" cy="385200"/>
          </a:xfrm>
          <a:prstGeom prst="rect">
            <a:avLst/>
          </a:prstGeom>
          <a:noFill/>
          <a:ln>
            <a:noFill/>
          </a:ln>
        </p:spPr>
        <p:txBody>
          <a:bodyPr lIns="91425" tIns="91425" rIns="91425" bIns="91425" anchor="t" anchorCtr="0">
            <a:noAutofit/>
          </a:bodyPr>
          <a:lstStyle/>
          <a:p>
            <a:pPr>
              <a:spcBef>
                <a:spcPts val="0"/>
              </a:spcBef>
            </a:pPr>
            <a:r>
              <a:rPr lang="en" b="1"/>
              <a:t>Scalable K-Means</a:t>
            </a: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9786128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71" y="-152400"/>
            <a:ext cx="8382000" cy="914400"/>
          </a:xfrm>
        </p:spPr>
        <p:txBody>
          <a:bodyPr/>
          <a:lstStyle/>
          <a:p>
            <a:pPr algn="ctr"/>
            <a:r>
              <a:rPr lang="en-US" dirty="0"/>
              <a:t>Harp Implementations </a:t>
            </a:r>
          </a:p>
        </p:txBody>
      </p:sp>
      <p:sp>
        <p:nvSpPr>
          <p:cNvPr id="3" name="Content Placeholder 2"/>
          <p:cNvSpPr>
            <a:spLocks noGrp="1"/>
          </p:cNvSpPr>
          <p:nvPr>
            <p:ph idx="1"/>
          </p:nvPr>
        </p:nvSpPr>
        <p:spPr>
          <a:xfrm>
            <a:off x="23471" y="533400"/>
            <a:ext cx="9144000" cy="1905000"/>
          </a:xfrm>
        </p:spPr>
        <p:txBody>
          <a:bodyPr/>
          <a:lstStyle/>
          <a:p>
            <a:r>
              <a:rPr lang="en-US" dirty="0"/>
              <a:t>Basic Harp: Iterative communication and scientific data abstractions</a:t>
            </a:r>
          </a:p>
          <a:p>
            <a:r>
              <a:rPr lang="en-US" dirty="0"/>
              <a:t>Careful support of distributed data AND distributed model</a:t>
            </a:r>
          </a:p>
          <a:p>
            <a:r>
              <a:rPr lang="en-US" dirty="0"/>
              <a:t>Avoids parameter server approach but distributes model over worker nodes and supports collective communication to bring global model to each node</a:t>
            </a:r>
          </a:p>
          <a:p>
            <a:r>
              <a:rPr lang="en-US" dirty="0"/>
              <a:t>Applied first to Latent Dirichlet Allocation LDA with large model and data</a:t>
            </a:r>
          </a:p>
        </p:txBody>
      </p:sp>
      <p:sp>
        <p:nvSpPr>
          <p:cNvPr id="6" name="Slide Number Placeholder 5"/>
          <p:cNvSpPr>
            <a:spLocks noGrp="1"/>
          </p:cNvSpPr>
          <p:nvPr>
            <p:ph type="sldNum" sz="quarter" idx="12"/>
          </p:nvPr>
        </p:nvSpPr>
        <p:spPr/>
        <p:txBody>
          <a:bodyPr/>
          <a:lstStyle/>
          <a:p>
            <a:fld id="{C4B85148-DB98-4269-ACE6-2DF49F9918C9}" type="slidenum">
              <a:rPr lang="en-US" smtClean="0">
                <a:solidFill>
                  <a:prstClr val="black"/>
                </a:solidFill>
              </a:rPr>
              <a:pPr/>
              <a:t>19</a:t>
            </a:fld>
            <a:endParaRPr lang="en-US" dirty="0">
              <a:solidFill>
                <a:prstClr val="black"/>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905000" y="2283214"/>
            <a:ext cx="5181600" cy="388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295400" y="6320135"/>
            <a:ext cx="6833922" cy="461665"/>
          </a:xfrm>
          <a:prstGeom prst="rect">
            <a:avLst/>
          </a:prstGeom>
          <a:solidFill>
            <a:schemeClr val="tx1"/>
          </a:solidFill>
        </p:spPr>
        <p:txBody>
          <a:bodyPr wrap="none" rtlCol="0">
            <a:spAutoFit/>
          </a:bodyPr>
          <a:lstStyle/>
          <a:p>
            <a:r>
              <a:rPr lang="en-US" b="1" dirty="0">
                <a:solidFill>
                  <a:schemeClr val="tx2"/>
                </a:solidFill>
              </a:rPr>
              <a:t>HPC into Programming/communication Layer</a:t>
            </a: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89568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 y="1"/>
            <a:ext cx="9136566" cy="533399"/>
          </a:xfrm>
        </p:spPr>
        <p:txBody>
          <a:bodyPr/>
          <a:lstStyle/>
          <a:p>
            <a:pPr algn="ctr"/>
            <a:r>
              <a:rPr lang="en-US" sz="2800" b="1" dirty="0"/>
              <a:t>Some Important Components of SPIDAL Dibbs</a:t>
            </a:r>
          </a:p>
        </p:txBody>
      </p:sp>
      <p:sp>
        <p:nvSpPr>
          <p:cNvPr id="3" name="Content Placeholder 2"/>
          <p:cNvSpPr>
            <a:spLocks noGrp="1"/>
          </p:cNvSpPr>
          <p:nvPr>
            <p:ph idx="1"/>
          </p:nvPr>
        </p:nvSpPr>
        <p:spPr>
          <a:xfrm>
            <a:off x="0" y="533400"/>
            <a:ext cx="9144000" cy="5181600"/>
          </a:xfrm>
        </p:spPr>
        <p:txBody>
          <a:bodyPr>
            <a:noAutofit/>
          </a:bodyPr>
          <a:lstStyle/>
          <a:p>
            <a:pPr>
              <a:lnSpc>
                <a:spcPct val="150000"/>
              </a:lnSpc>
              <a:spcBef>
                <a:spcPts val="0"/>
              </a:spcBef>
            </a:pPr>
            <a:r>
              <a:rPr lang="en-US" sz="1800" b="1" dirty="0"/>
              <a:t>NIST Big Data Application Analysis </a:t>
            </a:r>
            <a:r>
              <a:rPr lang="en-US" sz="1800" dirty="0"/>
              <a:t>– features of data intensive Applications.</a:t>
            </a:r>
          </a:p>
          <a:p>
            <a:pPr>
              <a:spcBef>
                <a:spcPts val="0"/>
              </a:spcBef>
            </a:pPr>
            <a:r>
              <a:rPr lang="en-US" sz="1800" b="1" dirty="0"/>
              <a:t>HPC-ABDS: </a:t>
            </a:r>
            <a:r>
              <a:rPr lang="en-US" sz="1800" dirty="0"/>
              <a:t>Cloud-HPC interoperable software </a:t>
            </a:r>
            <a:r>
              <a:rPr lang="en-US" sz="1800" b="1" dirty="0"/>
              <a:t>performance of HPC </a:t>
            </a:r>
            <a:r>
              <a:rPr lang="en-US" sz="1800" dirty="0"/>
              <a:t>(High Performance Computing) and the rich</a:t>
            </a:r>
            <a:r>
              <a:rPr lang="en-US" sz="1800" b="1" dirty="0"/>
              <a:t> functionality </a:t>
            </a:r>
            <a:r>
              <a:rPr lang="en-US" sz="1800" dirty="0"/>
              <a:t>of the commodity </a:t>
            </a:r>
            <a:r>
              <a:rPr lang="en-US" sz="1800" b="1" dirty="0"/>
              <a:t>Apache Big Data Stack</a:t>
            </a:r>
            <a:r>
              <a:rPr lang="en-US" sz="1800" dirty="0"/>
              <a:t>. </a:t>
            </a:r>
          </a:p>
          <a:p>
            <a:pPr lvl="1">
              <a:spcBef>
                <a:spcPts val="0"/>
              </a:spcBef>
            </a:pPr>
            <a:r>
              <a:rPr lang="en-US" sz="1600" dirty="0"/>
              <a:t>This is a reservoir of software subsystems – nearly all from outside the project and being a mix of HPC and Big Data communities.</a:t>
            </a:r>
          </a:p>
          <a:p>
            <a:pPr lvl="1">
              <a:spcBef>
                <a:spcPts val="0"/>
              </a:spcBef>
            </a:pPr>
            <a:r>
              <a:rPr lang="en-US" sz="1600" dirty="0"/>
              <a:t>Leads to </a:t>
            </a:r>
            <a:r>
              <a:rPr lang="en-US" sz="1600" b="1" dirty="0">
                <a:solidFill>
                  <a:srgbClr val="B30838"/>
                </a:solidFill>
              </a:rPr>
              <a:t>Big Data – Simulation </a:t>
            </a:r>
            <a:r>
              <a:rPr lang="en-US" sz="1600" dirty="0">
                <a:solidFill>
                  <a:srgbClr val="B30838"/>
                </a:solidFill>
              </a:rPr>
              <a:t>–</a:t>
            </a:r>
            <a:r>
              <a:rPr lang="en-US" sz="1600" b="1" dirty="0">
                <a:solidFill>
                  <a:srgbClr val="B30838"/>
                </a:solidFill>
              </a:rPr>
              <a:t> HPC Convergence.</a:t>
            </a:r>
          </a:p>
          <a:p>
            <a:pPr>
              <a:lnSpc>
                <a:spcPct val="150000"/>
              </a:lnSpc>
              <a:spcBef>
                <a:spcPts val="0"/>
              </a:spcBef>
            </a:pPr>
            <a:r>
              <a:rPr lang="en-US" sz="1800" b="1" dirty="0"/>
              <a:t>MIDAS: </a:t>
            </a:r>
            <a:r>
              <a:rPr lang="en-US" sz="1800" dirty="0"/>
              <a:t>Integrating Middleware – from project.</a:t>
            </a:r>
          </a:p>
          <a:p>
            <a:pPr>
              <a:spcBef>
                <a:spcPts val="0"/>
              </a:spcBef>
            </a:pPr>
            <a:r>
              <a:rPr lang="en-US" sz="1800" b="1" dirty="0"/>
              <a:t>Applications: </a:t>
            </a:r>
            <a:r>
              <a:rPr lang="en-US" sz="1800" dirty="0"/>
              <a:t>Biomolecular Simulations, Network and Computational Social Science, Epidemiology, Computer Vision, Spatial Geographical Information Systems, Remote Sensing for Polar Science and Pathology Informatics. </a:t>
            </a:r>
          </a:p>
          <a:p>
            <a:pPr>
              <a:spcBef>
                <a:spcPts val="0"/>
              </a:spcBef>
            </a:pPr>
            <a:endParaRPr lang="en-US" sz="800" dirty="0"/>
          </a:p>
          <a:p>
            <a:pPr>
              <a:spcBef>
                <a:spcPts val="0"/>
              </a:spcBef>
            </a:pPr>
            <a:r>
              <a:rPr lang="en-US" sz="1800" b="1" dirty="0">
                <a:solidFill>
                  <a:srgbClr val="B30838"/>
                </a:solidFill>
              </a:rPr>
              <a:t>SPIDAL (Scalable Parallel Interoperable Data Analytics Library): </a:t>
            </a:r>
          </a:p>
          <a:p>
            <a:pPr marL="0" indent="0">
              <a:spcBef>
                <a:spcPts val="0"/>
              </a:spcBef>
              <a:buNone/>
            </a:pPr>
            <a:r>
              <a:rPr lang="en-US" sz="1800" b="1" dirty="0">
                <a:solidFill>
                  <a:srgbClr val="B30838"/>
                </a:solidFill>
              </a:rPr>
              <a:t>     </a:t>
            </a:r>
            <a:r>
              <a:rPr lang="en-US" sz="1800" dirty="0">
                <a:solidFill>
                  <a:srgbClr val="B30838"/>
                </a:solidFill>
              </a:rPr>
              <a:t>Scalable Analytics for:</a:t>
            </a:r>
          </a:p>
          <a:p>
            <a:pPr lvl="1">
              <a:spcBef>
                <a:spcPts val="0"/>
              </a:spcBef>
            </a:pPr>
            <a:r>
              <a:rPr lang="en-US" sz="1600" dirty="0">
                <a:solidFill>
                  <a:srgbClr val="B30838"/>
                </a:solidFill>
              </a:rPr>
              <a:t>Domain specific data analytics libraries – mainly from project.</a:t>
            </a:r>
          </a:p>
          <a:p>
            <a:pPr lvl="1">
              <a:spcBef>
                <a:spcPts val="0"/>
              </a:spcBef>
            </a:pPr>
            <a:r>
              <a:rPr lang="en-US" sz="1600" dirty="0">
                <a:solidFill>
                  <a:srgbClr val="B30838"/>
                </a:solidFill>
              </a:rPr>
              <a:t>Add Core Machine learning libraries – mainly from community.</a:t>
            </a:r>
          </a:p>
          <a:p>
            <a:pPr lvl="1">
              <a:spcBef>
                <a:spcPts val="0"/>
              </a:spcBef>
            </a:pPr>
            <a:r>
              <a:rPr lang="en-US" sz="1600" dirty="0">
                <a:solidFill>
                  <a:srgbClr val="B30838"/>
                </a:solidFill>
              </a:rPr>
              <a:t>Performance of Java and MIDAS Inter- and Intra-node</a:t>
            </a:r>
            <a:r>
              <a:rPr lang="en-US" sz="1600" dirty="0"/>
              <a:t>.</a:t>
            </a:r>
          </a:p>
          <a:p>
            <a:pPr>
              <a:spcBef>
                <a:spcPts val="0"/>
              </a:spcBef>
            </a:pPr>
            <a:r>
              <a:rPr lang="en-US" sz="1800" b="1" dirty="0"/>
              <a:t>Benchmarks</a:t>
            </a:r>
            <a:r>
              <a:rPr lang="en-US" sz="1800" dirty="0"/>
              <a:t> – project adds to communityWBDB2015 Benchmarking Workshop</a:t>
            </a:r>
          </a:p>
          <a:p>
            <a:pPr>
              <a:spcBef>
                <a:spcPts val="0"/>
              </a:spcBef>
            </a:pPr>
            <a:r>
              <a:rPr lang="en-US" sz="1800" b="1" dirty="0"/>
              <a:t>Implementations</a:t>
            </a:r>
            <a:r>
              <a:rPr lang="en-US" sz="1800" dirty="0"/>
              <a:t>: XSEDE and Blue Waters as well as clouds (</a:t>
            </a:r>
            <a:r>
              <a:rPr lang="en-US" sz="1800" dirty="0" err="1"/>
              <a:t>OpenStack</a:t>
            </a:r>
            <a:r>
              <a:rPr lang="en-US" sz="1800" dirty="0"/>
              <a:t>, </a:t>
            </a:r>
            <a:r>
              <a:rPr lang="en-US" sz="1800" dirty="0" err="1"/>
              <a:t>Docker</a:t>
            </a:r>
            <a:r>
              <a:rPr lang="en-US" sz="1800" dirty="0"/>
              <a:t>)</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a:t>
            </a:fld>
            <a:endParaRPr lang="en-US" dirty="0">
              <a:solidFill>
                <a:prstClr val="black"/>
              </a:solidFill>
            </a:endParaRPr>
          </a:p>
        </p:txBody>
      </p:sp>
      <p:sp>
        <p:nvSpPr>
          <p:cNvPr id="4" name="Date Placeholder 3"/>
          <p:cNvSpPr>
            <a:spLocks noGrp="1"/>
          </p:cNvSpPr>
          <p:nvPr>
            <p:ph type="dt" sz="half" idx="2"/>
          </p:nvPr>
        </p:nvSpPr>
        <p:spPr>
          <a:xfrm>
            <a:off x="5715000" y="6220731"/>
            <a:ext cx="2057400" cy="365125"/>
          </a:xfrm>
        </p:spPr>
        <p:txBody>
          <a:bodyPr/>
          <a:lstStyle/>
          <a:p>
            <a:r>
              <a:rPr lang="en-US"/>
              <a:t>5/17/2016</a:t>
            </a:r>
          </a:p>
        </p:txBody>
      </p:sp>
    </p:spTree>
    <p:extLst>
      <p:ext uri="{BB962C8B-B14F-4D97-AF65-F5344CB8AC3E}">
        <p14:creationId xmlns:p14="http://schemas.microsoft.com/office/powerpoint/2010/main" val="2460169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904" y="99816"/>
            <a:ext cx="4526280" cy="3685001"/>
            <a:chOff x="-2062186" y="1069879"/>
            <a:chExt cx="4526280" cy="3685001"/>
          </a:xfrm>
        </p:grpSpPr>
        <p:pic>
          <p:nvPicPr>
            <p:cNvPr id="6" name="Picture 5"/>
            <p:cNvPicPr>
              <a:picLocks noChangeAspect="1"/>
            </p:cNvPicPr>
            <p:nvPr/>
          </p:nvPicPr>
          <p:blipFill rotWithShape="1">
            <a:blip r:embed="rId2"/>
            <a:srcRect l="13496" t="15143" r="6905" b="47187"/>
            <a:stretch/>
          </p:blipFill>
          <p:spPr>
            <a:xfrm>
              <a:off x="-2062186" y="1069879"/>
              <a:ext cx="4526280" cy="3685001"/>
            </a:xfrm>
            <a:prstGeom prst="rect">
              <a:avLst/>
            </a:prstGeom>
          </p:spPr>
        </p:pic>
        <p:sp>
          <p:nvSpPr>
            <p:cNvPr id="12" name="TextBox 11"/>
            <p:cNvSpPr txBox="1"/>
            <p:nvPr/>
          </p:nvSpPr>
          <p:spPr>
            <a:xfrm>
              <a:off x="-566822" y="137467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5/17/2016</a:t>
            </a:r>
          </a:p>
        </p:txBody>
      </p:sp>
      <p:grpSp>
        <p:nvGrpSpPr>
          <p:cNvPr id="17" name="Group 16"/>
          <p:cNvGrpSpPr/>
          <p:nvPr/>
        </p:nvGrpSpPr>
        <p:grpSpPr>
          <a:xfrm>
            <a:off x="4719364" y="3486807"/>
            <a:ext cx="4423955" cy="3422468"/>
            <a:chOff x="4032068" y="1733006"/>
            <a:chExt cx="4423955" cy="3422468"/>
          </a:xfrm>
        </p:grpSpPr>
        <p:pic>
          <p:nvPicPr>
            <p:cNvPr id="7" name="Picture 6"/>
            <p:cNvPicPr>
              <a:picLocks noChangeAspect="1"/>
            </p:cNvPicPr>
            <p:nvPr/>
          </p:nvPicPr>
          <p:blipFill rotWithShape="1">
            <a:blip r:embed="rId3"/>
            <a:srcRect l="13926" t="27816" r="6518" b="12446"/>
            <a:stretch/>
          </p:blipFill>
          <p:spPr>
            <a:xfrm>
              <a:off x="4032068" y="1733006"/>
              <a:ext cx="4423955" cy="3422468"/>
            </a:xfrm>
            <a:prstGeom prst="rect">
              <a:avLst/>
            </a:prstGeom>
          </p:spPr>
        </p:pic>
        <p:sp>
          <p:nvSpPr>
            <p:cNvPr id="9" name="TextBox 8"/>
            <p:cNvSpPr txBox="1"/>
            <p:nvPr/>
          </p:nvSpPr>
          <p:spPr>
            <a:xfrm>
              <a:off x="5354058" y="1902059"/>
              <a:ext cx="88998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enwiki</a:t>
              </a:r>
              <a:endParaRPr kumimoji="0" lang="en-US" sz="1800" b="1" i="0" u="none" strike="noStrike" kern="0" cap="none" spc="0" normalizeH="0" baseline="0" noProof="0" dirty="0">
                <a:ln>
                  <a:noFill/>
                </a:ln>
                <a:solidFill>
                  <a:sysClr val="windowText" lastClr="000000"/>
                </a:solidFill>
                <a:effectLst/>
                <a:uLnTx/>
                <a:uFillTx/>
              </a:endParaRPr>
            </a:p>
          </p:txBody>
        </p:sp>
      </p:grpSp>
      <p:grpSp>
        <p:nvGrpSpPr>
          <p:cNvPr id="16" name="Group 15"/>
          <p:cNvGrpSpPr/>
          <p:nvPr/>
        </p:nvGrpSpPr>
        <p:grpSpPr>
          <a:xfrm>
            <a:off x="-23904" y="3600017"/>
            <a:ext cx="4467497" cy="3309258"/>
            <a:chOff x="2050293" y="692330"/>
            <a:chExt cx="4467497" cy="3309258"/>
          </a:xfrm>
        </p:grpSpPr>
        <p:pic>
          <p:nvPicPr>
            <p:cNvPr id="8" name="Picture 7"/>
            <p:cNvPicPr>
              <a:picLocks noChangeAspect="1"/>
            </p:cNvPicPr>
            <p:nvPr/>
          </p:nvPicPr>
          <p:blipFill rotWithShape="1">
            <a:blip r:embed="rId4"/>
            <a:srcRect l="6004" t="55585" r="8718" b="9178"/>
            <a:stretch/>
          </p:blipFill>
          <p:spPr>
            <a:xfrm>
              <a:off x="2050293" y="692330"/>
              <a:ext cx="4467497" cy="3309258"/>
            </a:xfrm>
            <a:prstGeom prst="rect">
              <a:avLst/>
            </a:prstGeom>
          </p:spPr>
        </p:pic>
        <p:sp>
          <p:nvSpPr>
            <p:cNvPr id="10" name="TextBox 9"/>
            <p:cNvSpPr txBox="1"/>
            <p:nvPr/>
          </p:nvSpPr>
          <p:spPr>
            <a:xfrm>
              <a:off x="4795001" y="1825671"/>
              <a:ext cx="1056700"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Bi-gram</a:t>
              </a:r>
            </a:p>
          </p:txBody>
        </p:sp>
      </p:grpSp>
      <p:grpSp>
        <p:nvGrpSpPr>
          <p:cNvPr id="15" name="Group 14"/>
          <p:cNvGrpSpPr/>
          <p:nvPr/>
        </p:nvGrpSpPr>
        <p:grpSpPr>
          <a:xfrm>
            <a:off x="4726379" y="173201"/>
            <a:ext cx="4417621" cy="3472995"/>
            <a:chOff x="-2886782" y="4270188"/>
            <a:chExt cx="4417621" cy="3472995"/>
          </a:xfrm>
        </p:grpSpPr>
        <p:pic>
          <p:nvPicPr>
            <p:cNvPr id="14" name="Picture 13"/>
            <p:cNvPicPr>
              <a:picLocks noChangeAspect="1"/>
            </p:cNvPicPr>
            <p:nvPr/>
          </p:nvPicPr>
          <p:blipFill rotWithShape="1">
            <a:blip r:embed="rId4"/>
            <a:srcRect l="6708" t="13686" r="8966" b="49335"/>
            <a:stretch/>
          </p:blipFill>
          <p:spPr>
            <a:xfrm>
              <a:off x="-2886782" y="4270188"/>
              <a:ext cx="4417621" cy="3472995"/>
            </a:xfrm>
            <a:prstGeom prst="rect">
              <a:avLst/>
            </a:prstGeom>
          </p:spPr>
        </p:pic>
        <p:sp>
          <p:nvSpPr>
            <p:cNvPr id="11" name="TextBox 10"/>
            <p:cNvSpPr txBox="1"/>
            <p:nvPr/>
          </p:nvSpPr>
          <p:spPr>
            <a:xfrm>
              <a:off x="-465480" y="511859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18" name="TextBox 17"/>
          <p:cNvSpPr txBox="1"/>
          <p:nvPr/>
        </p:nvSpPr>
        <p:spPr>
          <a:xfrm>
            <a:off x="-23904" y="-15130"/>
            <a:ext cx="8109912"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Latent Dirichlet Allocation on 100 Haswell nodes: </a:t>
            </a:r>
            <a:r>
              <a:rPr kumimoji="0" lang="en-US" sz="1800" b="1" i="0" u="none" strike="noStrike" kern="0" cap="none" spc="0" normalizeH="0" baseline="0" noProof="0" dirty="0">
                <a:ln>
                  <a:noFill/>
                </a:ln>
                <a:solidFill>
                  <a:srgbClr val="FF0000"/>
                </a:solidFill>
                <a:effectLst/>
                <a:uLnTx/>
                <a:uFillTx/>
              </a:rPr>
              <a:t>red is Harp (</a:t>
            </a:r>
            <a:r>
              <a:rPr kumimoji="0" lang="en-US" sz="1800" b="1" i="0" u="none" strike="noStrike" kern="0" cap="none" spc="0" normalizeH="0" baseline="0" noProof="0" dirty="0" err="1">
                <a:ln>
                  <a:noFill/>
                </a:ln>
                <a:solidFill>
                  <a:srgbClr val="FF0000"/>
                </a:solidFill>
                <a:effectLst/>
                <a:uLnTx/>
                <a:uFillTx/>
              </a:rPr>
              <a:t>lgs</a:t>
            </a:r>
            <a:r>
              <a:rPr kumimoji="0" lang="en-US" sz="1800" b="1" i="0" u="none" strike="noStrike" kern="0" cap="none" spc="0" normalizeH="0" baseline="0" noProof="0" dirty="0">
                <a:ln>
                  <a:noFill/>
                </a:ln>
                <a:solidFill>
                  <a:srgbClr val="FF0000"/>
                </a:solidFill>
                <a:effectLst/>
                <a:uLnTx/>
                <a:uFillTx/>
              </a:rPr>
              <a:t> and </a:t>
            </a:r>
            <a:r>
              <a:rPr kumimoji="0" lang="en-US" sz="1800" b="1" i="0" u="none" strike="noStrike" kern="0" cap="none" spc="0" normalizeH="0" baseline="0" noProof="0" dirty="0" err="1">
                <a:ln>
                  <a:noFill/>
                </a:ln>
                <a:solidFill>
                  <a:srgbClr val="FF0000"/>
                </a:solidFill>
                <a:effectLst/>
                <a:uLnTx/>
                <a:uFillTx/>
              </a:rPr>
              <a:t>rtt</a:t>
            </a:r>
            <a:r>
              <a:rPr kumimoji="0" lang="en-US" sz="1800" b="1" i="0" u="none" strike="noStrike" kern="0" cap="none" spc="0" normalizeH="0" baseline="0" noProof="0" dirty="0">
                <a:ln>
                  <a:noFill/>
                </a:ln>
                <a:solidFill>
                  <a:srgbClr val="FF0000"/>
                </a:solidFill>
                <a:effectLst/>
                <a:uLnTx/>
                <a:uFillTx/>
              </a:rPr>
              <a:t>)</a:t>
            </a:r>
          </a:p>
        </p:txBody>
      </p:sp>
    </p:spTree>
    <p:extLst>
      <p:ext uri="{BB962C8B-B14F-4D97-AF65-F5344CB8AC3E}">
        <p14:creationId xmlns:p14="http://schemas.microsoft.com/office/powerpoint/2010/main" val="4154986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C4B85148-DB98-4269-ACE6-2DF49F9918C9}" type="slidenum">
              <a:rPr lang="en-US" smtClean="0">
                <a:solidFill>
                  <a:prstClr val="black"/>
                </a:solidFill>
              </a:rPr>
              <a:pPr/>
              <a:t>21</a:t>
            </a:fld>
            <a:endParaRPr lang="en-US" dirty="0">
              <a:solidFill>
                <a:prstClr val="black"/>
              </a:solidFill>
            </a:endParaRPr>
          </a:p>
        </p:txBody>
      </p:sp>
      <p:sp>
        <p:nvSpPr>
          <p:cNvPr id="2" name="Title 1"/>
          <p:cNvSpPr>
            <a:spLocks noGrp="1"/>
          </p:cNvSpPr>
          <p:nvPr>
            <p:ph type="title" idx="4294967295"/>
          </p:nvPr>
        </p:nvSpPr>
        <p:spPr>
          <a:xfrm>
            <a:off x="0" y="757238"/>
            <a:ext cx="3178175" cy="457200"/>
          </a:xfrm>
        </p:spPr>
        <p:txBody>
          <a:bodyPr>
            <a:noAutofit/>
          </a:bodyPr>
          <a:lstStyle/>
          <a:p>
            <a:r>
              <a:rPr lang="en-US" sz="1600" b="1" dirty="0"/>
              <a:t>Harp LDA on Big Red II Supercomputer (Cray)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09616323"/>
              </p:ext>
            </p:extLst>
          </p:nvPr>
        </p:nvGraphicFramePr>
        <p:xfrm>
          <a:off x="0" y="1614488"/>
          <a:ext cx="4191000" cy="2873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674625090"/>
              </p:ext>
            </p:extLst>
          </p:nvPr>
        </p:nvGraphicFramePr>
        <p:xfrm>
          <a:off x="4458128" y="1170308"/>
          <a:ext cx="4419600" cy="294411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4834307" y="667594"/>
            <a:ext cx="3505200" cy="424036"/>
          </a:xfrm>
          <a:prstGeom prst="rect">
            <a:avLst/>
          </a:prstGeom>
        </p:spPr>
        <p:txBody>
          <a:bodyPr vert="horz" lIns="91308" tIns="45660" rIns="91308" bIns="456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US" sz="1600" b="1" i="0" dirty="0">
                <a:solidFill>
                  <a:srgbClr val="B30838"/>
                </a:solidFill>
                <a:cs typeface="ＭＳ Ｐゴシック" pitchFamily="-107" charset="-128"/>
              </a:rPr>
              <a:t>Harp LDA on Juliet (Intel Haswell)</a:t>
            </a:r>
          </a:p>
        </p:txBody>
      </p:sp>
      <p:sp>
        <p:nvSpPr>
          <p:cNvPr id="7" name="Content Placeholder 4"/>
          <p:cNvSpPr txBox="1">
            <a:spLocks/>
          </p:cNvSpPr>
          <p:nvPr/>
        </p:nvSpPr>
        <p:spPr>
          <a:xfrm>
            <a:off x="936889" y="4974866"/>
            <a:ext cx="3008172" cy="1982708"/>
          </a:xfrm>
          <a:prstGeom prst="rect">
            <a:avLst/>
          </a:prstGeom>
        </p:spPr>
        <p:txBody>
          <a:bodyPr vert="horz" lIns="91308" tIns="45660" rIns="91308" bIns="456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prstClr val="black"/>
              </a:solidFill>
            </a:endParaRPr>
          </a:p>
        </p:txBody>
      </p:sp>
      <p:sp>
        <p:nvSpPr>
          <p:cNvPr id="8" name="Content Placeholder 4"/>
          <p:cNvSpPr txBox="1">
            <a:spLocks/>
          </p:cNvSpPr>
          <p:nvPr/>
        </p:nvSpPr>
        <p:spPr>
          <a:xfrm>
            <a:off x="4358688" y="4224752"/>
            <a:ext cx="4618480" cy="1871248"/>
          </a:xfrm>
          <a:prstGeom prst="rect">
            <a:avLst/>
          </a:prstGeom>
        </p:spPr>
        <p:txBody>
          <a:bodyPr vert="horz" lIns="91308" tIns="45660" rIns="91308" bIns="4566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1" indent="-171450">
              <a:buFont typeface="Arial" pitchFamily="34" charset="0"/>
              <a:buChar char="•"/>
            </a:pPr>
            <a:r>
              <a:rPr lang="en-US" sz="1600" b="1" i="0" dirty="0">
                <a:solidFill>
                  <a:prstClr val="black"/>
                </a:solidFill>
              </a:rPr>
              <a:t>Big Red II: </a:t>
            </a:r>
            <a:r>
              <a:rPr lang="en-US" sz="1600" i="0" dirty="0">
                <a:solidFill>
                  <a:prstClr val="black"/>
                </a:solidFill>
              </a:rPr>
              <a:t>tested on 25, 50, 75, 100 and 125 nodes; each node uses 32 parallel threads; Gemini interconnect </a:t>
            </a:r>
          </a:p>
          <a:p>
            <a:pPr marL="171450" lvl="1" indent="-171450">
              <a:buFont typeface="Arial" pitchFamily="34" charset="0"/>
              <a:buChar char="•"/>
            </a:pPr>
            <a:r>
              <a:rPr lang="en-US" sz="1600" b="1" i="0" dirty="0">
                <a:solidFill>
                  <a:prstClr val="black"/>
                </a:solidFill>
              </a:rPr>
              <a:t>Juliet: </a:t>
            </a:r>
            <a:r>
              <a:rPr lang="en-US" sz="1600" i="0" dirty="0">
                <a:solidFill>
                  <a:prstClr val="black"/>
                </a:solidFill>
              </a:rPr>
              <a:t>tested on 10, 15, 20, 25, 30 nodes; each node uses 64 parallel threads on 36 core Intel </a:t>
            </a:r>
            <a:r>
              <a:rPr lang="en-US" sz="1600" i="0" dirty="0" err="1">
                <a:solidFill>
                  <a:prstClr val="black"/>
                </a:solidFill>
              </a:rPr>
              <a:t>Haswell</a:t>
            </a:r>
            <a:r>
              <a:rPr lang="en-US" sz="1600" i="0" dirty="0">
                <a:solidFill>
                  <a:prstClr val="black"/>
                </a:solidFill>
              </a:rPr>
              <a:t> nodes (each with 2 chips); </a:t>
            </a:r>
            <a:r>
              <a:rPr lang="en-US" sz="1600" i="0" dirty="0" err="1">
                <a:solidFill>
                  <a:prstClr val="black"/>
                </a:solidFill>
              </a:rPr>
              <a:t>Infiniband</a:t>
            </a:r>
            <a:r>
              <a:rPr lang="en-US" sz="1600" i="0" dirty="0">
                <a:solidFill>
                  <a:prstClr val="black"/>
                </a:solidFill>
              </a:rPr>
              <a:t> interconnect</a:t>
            </a:r>
          </a:p>
        </p:txBody>
      </p:sp>
      <p:sp>
        <p:nvSpPr>
          <p:cNvPr id="9" name="Title 3"/>
          <p:cNvSpPr txBox="1">
            <a:spLocks/>
          </p:cNvSpPr>
          <p:nvPr/>
        </p:nvSpPr>
        <p:spPr>
          <a:xfrm>
            <a:off x="381000" y="143523"/>
            <a:ext cx="4663927" cy="422528"/>
          </a:xfrm>
          <a:prstGeom prst="rect">
            <a:avLst/>
          </a:prstGeom>
        </p:spPr>
        <p:txBody>
          <a:bodyPr vert="horz" lIns="91308" tIns="45660" rIns="91308" bIns="456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800" b="1" i="0" kern="0" dirty="0">
                <a:solidFill>
                  <a:srgbClr val="B30838"/>
                </a:solidFill>
                <a:latin typeface="+mn-lt"/>
                <a:ea typeface="+mn-ea"/>
                <a:cs typeface="Times New Roman" pitchFamily="18" charset="0"/>
              </a:rPr>
              <a:t>Harp LDA Scaling Tests</a:t>
            </a:r>
          </a:p>
        </p:txBody>
      </p:sp>
      <p:sp>
        <p:nvSpPr>
          <p:cNvPr id="10" name="TextBox 9"/>
          <p:cNvSpPr txBox="1"/>
          <p:nvPr/>
        </p:nvSpPr>
        <p:spPr>
          <a:xfrm>
            <a:off x="103530" y="4656374"/>
            <a:ext cx="4163670" cy="1077097"/>
          </a:xfrm>
          <a:prstGeom prst="rect">
            <a:avLst/>
          </a:prstGeom>
          <a:noFill/>
        </p:spPr>
        <p:txBody>
          <a:bodyPr wrap="square" lIns="91308" tIns="45660" rIns="91308" bIns="45660" rtlCol="0">
            <a:spAutoFit/>
          </a:bodyPr>
          <a:lstStyle/>
          <a:p>
            <a:r>
              <a:rPr lang="en-US" sz="1600" i="0" dirty="0"/>
              <a:t>Corpus: 3,775,554 Wikipedia documents, Vocabulary: 1 million words; </a:t>
            </a:r>
          </a:p>
          <a:p>
            <a:r>
              <a:rPr lang="en-US" sz="1600" i="0" dirty="0"/>
              <a:t>Topics: 10k topics; alpha: 0.01; beta: 0.01; iteration: 200</a:t>
            </a:r>
          </a:p>
        </p:txBody>
      </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4293542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11" y="18047"/>
            <a:ext cx="8610600" cy="656248"/>
          </a:xfrm>
        </p:spPr>
        <p:txBody>
          <a:bodyPr/>
          <a:lstStyle/>
          <a:p>
            <a:r>
              <a:rPr lang="en-US" dirty="0"/>
              <a:t>SPIDAL Algorithms – Subgraph mining</a:t>
            </a:r>
          </a:p>
        </p:txBody>
      </p:sp>
      <p:sp>
        <p:nvSpPr>
          <p:cNvPr id="3" name="Content Placeholder 2"/>
          <p:cNvSpPr>
            <a:spLocks noGrp="1"/>
          </p:cNvSpPr>
          <p:nvPr>
            <p:ph idx="1"/>
          </p:nvPr>
        </p:nvSpPr>
        <p:spPr>
          <a:xfrm>
            <a:off x="0" y="652237"/>
            <a:ext cx="8380412" cy="339725"/>
          </a:xfrm>
        </p:spPr>
        <p:txBody>
          <a:bodyPr/>
          <a:lstStyle/>
          <a:p>
            <a:r>
              <a:rPr lang="en-US" dirty="0"/>
              <a:t>Finding patterns in graphs is very important</a:t>
            </a:r>
          </a:p>
          <a:p>
            <a:pPr lvl="1"/>
            <a:r>
              <a:rPr lang="en-US" dirty="0"/>
              <a:t>Counting the number of </a:t>
            </a:r>
            <a:r>
              <a:rPr lang="en-US" dirty="0" err="1"/>
              <a:t>embeddings</a:t>
            </a:r>
            <a:r>
              <a:rPr lang="en-US" dirty="0"/>
              <a:t> of a given labeled/unlabeled template subgraph</a:t>
            </a:r>
          </a:p>
          <a:p>
            <a:pPr lvl="1"/>
            <a:r>
              <a:rPr lang="en-US" dirty="0"/>
              <a:t>Finding the most frequent subgraphs/motifs efficiently from a given set of candidate templates</a:t>
            </a:r>
          </a:p>
          <a:p>
            <a:pPr lvl="1"/>
            <a:r>
              <a:rPr lang="en-US" dirty="0"/>
              <a:t>Computing the </a:t>
            </a:r>
            <a:r>
              <a:rPr lang="en-US" dirty="0" err="1"/>
              <a:t>graphlet</a:t>
            </a:r>
            <a:r>
              <a:rPr lang="en-US" dirty="0"/>
              <a:t> frequency distribution.</a:t>
            </a:r>
          </a:p>
          <a:p>
            <a:r>
              <a:rPr lang="en-US" dirty="0"/>
              <a:t>Reworking existing parallel VT algorithm </a:t>
            </a:r>
            <a:r>
              <a:rPr lang="en-US" dirty="0" err="1"/>
              <a:t>Sahad</a:t>
            </a:r>
            <a:r>
              <a:rPr lang="en-US" dirty="0"/>
              <a:t> with MIDAS middleware giving </a:t>
            </a:r>
            <a:r>
              <a:rPr lang="en-US" dirty="0" err="1"/>
              <a:t>HarpSahad</a:t>
            </a:r>
            <a:r>
              <a:rPr lang="en-US" dirty="0"/>
              <a:t> which runs 5 (Google) to 9 (Miami) times faster than original Hadoop version</a:t>
            </a:r>
          </a:p>
          <a:p>
            <a:r>
              <a:rPr lang="en-US" b="1" dirty="0"/>
              <a:t>Work in progress</a:t>
            </a:r>
          </a:p>
          <a:p>
            <a:pPr marL="571500" indent="-514350">
              <a:buFont typeface="+mj-lt"/>
              <a:buAutoNum type="romanLcPeriod"/>
            </a:pP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8894" y="4191000"/>
            <a:ext cx="4229100" cy="2718435"/>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6088647" y="4314662"/>
            <a:ext cx="2794000" cy="630555"/>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1519102641"/>
              </p:ext>
            </p:extLst>
          </p:nvPr>
        </p:nvGraphicFramePr>
        <p:xfrm>
          <a:off x="4206248" y="5535356"/>
          <a:ext cx="4937752" cy="1315720"/>
        </p:xfrm>
        <a:graphic>
          <a:graphicData uri="http://schemas.openxmlformats.org/drawingml/2006/table">
            <a:tbl>
              <a:tblPr firstRow="1" firstCol="1" bandRow="1">
                <a:tableStyleId>{5C22544A-7EE6-4342-B048-85BDC9FD1C3A}</a:tableStyleId>
              </a:tblPr>
              <a:tblGrid>
                <a:gridCol w="1467960">
                  <a:extLst>
                    <a:ext uri="{9D8B030D-6E8A-4147-A177-3AD203B41FA5}">
                      <a16:colId xmlns:a16="http://schemas.microsoft.com/office/drawing/2014/main" val="3046815679"/>
                    </a:ext>
                  </a:extLst>
                </a:gridCol>
                <a:gridCol w="1259992">
                  <a:extLst>
                    <a:ext uri="{9D8B030D-6E8A-4147-A177-3AD203B41FA5}">
                      <a16:colId xmlns:a16="http://schemas.microsoft.com/office/drawing/2014/main" val="2729308263"/>
                    </a:ext>
                  </a:extLst>
                </a:gridCol>
                <a:gridCol w="1258777">
                  <a:extLst>
                    <a:ext uri="{9D8B030D-6E8A-4147-A177-3AD203B41FA5}">
                      <a16:colId xmlns:a16="http://schemas.microsoft.com/office/drawing/2014/main" val="3575745983"/>
                    </a:ext>
                  </a:extLst>
                </a:gridCol>
                <a:gridCol w="951023">
                  <a:extLst>
                    <a:ext uri="{9D8B030D-6E8A-4147-A177-3AD203B41FA5}">
                      <a16:colId xmlns:a16="http://schemas.microsoft.com/office/drawing/2014/main" val="1979505182"/>
                    </a:ext>
                  </a:extLst>
                </a:gridCol>
              </a:tblGrid>
              <a:tr h="0">
                <a:tc>
                  <a:txBody>
                    <a:bodyPr/>
                    <a:lstStyle/>
                    <a:p>
                      <a:pPr marL="0" marR="0" algn="ctr">
                        <a:spcBef>
                          <a:spcPts val="0"/>
                        </a:spcBef>
                        <a:spcAft>
                          <a:spcPts val="0"/>
                        </a:spcAft>
                      </a:pPr>
                      <a:r>
                        <a:rPr lang="en-US" sz="1600">
                          <a:effectLst/>
                        </a:rPr>
                        <a:t>Network</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No. Of Nodes </a:t>
                      </a:r>
                    </a:p>
                    <a:p>
                      <a:pPr marL="0" marR="0" algn="ctr">
                        <a:spcBef>
                          <a:spcPts val="0"/>
                        </a:spcBef>
                        <a:spcAft>
                          <a:spcPts val="0"/>
                        </a:spcAft>
                      </a:pPr>
                      <a:r>
                        <a:rPr lang="en-US" sz="1600">
                          <a:effectLst/>
                        </a:rPr>
                        <a:t>(in million)</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No. Of Edges </a:t>
                      </a:r>
                    </a:p>
                    <a:p>
                      <a:pPr marL="0" marR="0" algn="ctr">
                        <a:spcBef>
                          <a:spcPts val="0"/>
                        </a:spcBef>
                        <a:spcAft>
                          <a:spcPts val="0"/>
                        </a:spcAft>
                      </a:pPr>
                      <a:r>
                        <a:rPr lang="en-US" sz="1600">
                          <a:effectLst/>
                        </a:rPr>
                        <a:t>(in million)</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Size </a:t>
                      </a:r>
                    </a:p>
                    <a:p>
                      <a:pPr marL="0" marR="0" algn="ctr">
                        <a:spcBef>
                          <a:spcPts val="0"/>
                        </a:spcBef>
                        <a:spcAft>
                          <a:spcPts val="0"/>
                        </a:spcAft>
                      </a:pPr>
                      <a:r>
                        <a:rPr lang="en-US" sz="1600">
                          <a:effectLst/>
                        </a:rPr>
                        <a:t>(MB)</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711785729"/>
                  </a:ext>
                </a:extLst>
              </a:tr>
              <a:tr h="292100">
                <a:tc>
                  <a:txBody>
                    <a:bodyPr/>
                    <a:lstStyle/>
                    <a:p>
                      <a:pPr marL="0" marR="0" algn="ctr">
                        <a:spcBef>
                          <a:spcPts val="0"/>
                        </a:spcBef>
                        <a:spcAft>
                          <a:spcPts val="0"/>
                        </a:spcAft>
                      </a:pPr>
                      <a:r>
                        <a:rPr lang="en-US" sz="1600">
                          <a:effectLst/>
                        </a:rPr>
                        <a:t>Web-google</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0.9</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4.3</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65</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2488816951"/>
                  </a:ext>
                </a:extLst>
              </a:tr>
              <a:tr h="292100">
                <a:tc>
                  <a:txBody>
                    <a:bodyPr/>
                    <a:lstStyle/>
                    <a:p>
                      <a:pPr marL="0" marR="0" algn="ctr">
                        <a:spcBef>
                          <a:spcPts val="0"/>
                        </a:spcBef>
                        <a:spcAft>
                          <a:spcPts val="0"/>
                        </a:spcAft>
                      </a:pPr>
                      <a:r>
                        <a:rPr lang="en-US" sz="1600">
                          <a:effectLst/>
                        </a:rPr>
                        <a:t>Miami</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2.1</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51.2</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740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999646772"/>
                  </a:ext>
                </a:extLst>
              </a:tr>
            </a:tbl>
          </a:graphicData>
        </a:graphic>
      </p:graphicFrame>
      <p:sp>
        <p:nvSpPr>
          <p:cNvPr id="9" name="TextBox 8"/>
          <p:cNvSpPr txBox="1"/>
          <p:nvPr/>
        </p:nvSpPr>
        <p:spPr>
          <a:xfrm>
            <a:off x="4267200" y="4335027"/>
            <a:ext cx="1600200" cy="1200329"/>
          </a:xfrm>
          <a:prstGeom prst="rect">
            <a:avLst/>
          </a:prstGeom>
          <a:noFill/>
        </p:spPr>
        <p:txBody>
          <a:bodyPr wrap="square" rtlCol="0">
            <a:spAutoFit/>
          </a:bodyPr>
          <a:lstStyle/>
          <a:p>
            <a:r>
              <a:rPr lang="en-US" i="0" dirty="0"/>
              <a:t>Templates</a:t>
            </a:r>
          </a:p>
          <a:p>
            <a:endParaRPr lang="en-US" i="0" dirty="0"/>
          </a:p>
          <a:p>
            <a:r>
              <a:rPr lang="en-US" i="0" dirty="0"/>
              <a:t>Datasets:</a:t>
            </a:r>
          </a:p>
        </p:txBody>
      </p:sp>
    </p:spTree>
    <p:extLst>
      <p:ext uri="{BB962C8B-B14F-4D97-AF65-F5344CB8AC3E}">
        <p14:creationId xmlns:p14="http://schemas.microsoft.com/office/powerpoint/2010/main" val="1653732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7" y="0"/>
            <a:ext cx="9102273" cy="609600"/>
          </a:xfrm>
        </p:spPr>
        <p:txBody>
          <a:bodyPr/>
          <a:lstStyle/>
          <a:p>
            <a:r>
              <a:rPr lang="en-US" sz="2800" dirty="0"/>
              <a:t>SPIDAL Algorithms – Random Graph Generation</a:t>
            </a:r>
          </a:p>
        </p:txBody>
      </p:sp>
      <p:sp>
        <p:nvSpPr>
          <p:cNvPr id="3" name="Content Placeholder 2"/>
          <p:cNvSpPr>
            <a:spLocks noGrp="1"/>
          </p:cNvSpPr>
          <p:nvPr>
            <p:ph idx="1"/>
          </p:nvPr>
        </p:nvSpPr>
        <p:spPr>
          <a:xfrm>
            <a:off x="-22382" y="533400"/>
            <a:ext cx="9166381" cy="3810000"/>
          </a:xfrm>
        </p:spPr>
        <p:txBody>
          <a:bodyPr/>
          <a:lstStyle/>
          <a:p>
            <a:r>
              <a:rPr lang="en-US" dirty="0"/>
              <a:t>Random graphs, important and needed with particular degree distribution and clustering coefficients. </a:t>
            </a:r>
          </a:p>
          <a:p>
            <a:pPr lvl="1"/>
            <a:r>
              <a:rPr lang="en-US" sz="1800" dirty="0"/>
              <a:t>Preferential attachment (PA) model, Chung-Lu (CL), stochastic </a:t>
            </a:r>
            <a:r>
              <a:rPr lang="en-US" sz="1800" dirty="0" err="1"/>
              <a:t>Kronecker</a:t>
            </a:r>
            <a:r>
              <a:rPr lang="en-US" sz="1800" dirty="0"/>
              <a:t>, stochastic block model (SBM), and block two–level </a:t>
            </a:r>
            <a:r>
              <a:rPr lang="en-US" sz="1800" dirty="0" err="1"/>
              <a:t>Erdos-Renyi</a:t>
            </a:r>
            <a:r>
              <a:rPr lang="en-US" sz="1800" dirty="0"/>
              <a:t> (BTER)</a:t>
            </a:r>
          </a:p>
          <a:p>
            <a:pPr lvl="1"/>
            <a:r>
              <a:rPr lang="en-US" sz="1800" dirty="0"/>
              <a:t>Generative algorithms for these models are mostly sequential and take a prohibitively long time to generate large-scale graphs. </a:t>
            </a:r>
          </a:p>
          <a:p>
            <a:r>
              <a:rPr lang="en-US" sz="1800" dirty="0"/>
              <a:t>SPIDAL working on developing efficient parallel algorithms for generating random graphs using different models with new DG method with low memory and high performance, almost optimal load balancing and excellent scaling.</a:t>
            </a:r>
          </a:p>
          <a:p>
            <a:pPr lvl="1"/>
            <a:r>
              <a:rPr lang="en-US" sz="1800" dirty="0"/>
              <a:t>Algorithms are about 3-4 times faster than the previous ones. </a:t>
            </a:r>
          </a:p>
          <a:p>
            <a:pPr lvl="1"/>
            <a:r>
              <a:rPr lang="en-US" sz="1800" dirty="0"/>
              <a:t>Generate a network with 250 billion edges in 12 seconds using 1024 processors.</a:t>
            </a:r>
          </a:p>
          <a:p>
            <a:r>
              <a:rPr lang="en-US" sz="1800" dirty="0"/>
              <a:t>Needs to be packaged for SPIDAL using MIDAS (currently MPI)</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2382" y="4563113"/>
            <a:ext cx="3456408" cy="230427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370184" y="4648200"/>
            <a:ext cx="5773816" cy="2175641"/>
          </a:xfrm>
          <a:prstGeom prst="rect">
            <a:avLst/>
          </a:prstGeom>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273491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005"/>
            <a:ext cx="8382000" cy="687805"/>
          </a:xfrm>
        </p:spPr>
        <p:txBody>
          <a:bodyPr/>
          <a:lstStyle/>
          <a:p>
            <a:r>
              <a:rPr lang="en-US" dirty="0"/>
              <a:t>SPIDAL Algorithms – Triangle Counting</a:t>
            </a:r>
          </a:p>
        </p:txBody>
      </p:sp>
      <p:sp>
        <p:nvSpPr>
          <p:cNvPr id="3" name="Content Placeholder 2"/>
          <p:cNvSpPr>
            <a:spLocks noGrp="1"/>
          </p:cNvSpPr>
          <p:nvPr>
            <p:ph idx="1"/>
          </p:nvPr>
        </p:nvSpPr>
        <p:spPr>
          <a:xfrm>
            <a:off x="24063" y="571500"/>
            <a:ext cx="9119937" cy="2171700"/>
          </a:xfrm>
        </p:spPr>
        <p:txBody>
          <a:bodyPr/>
          <a:lstStyle/>
          <a:p>
            <a:r>
              <a:rPr lang="en-US" dirty="0"/>
              <a:t>Triangle counting; important special case of subgraph mining and specialized programs can outperform general program</a:t>
            </a:r>
          </a:p>
          <a:p>
            <a:r>
              <a:rPr lang="en-US" dirty="0"/>
              <a:t>Previous work used Hadoop but MPI based PATRIC is much faster</a:t>
            </a:r>
          </a:p>
          <a:p>
            <a:r>
              <a:rPr lang="en-US" dirty="0"/>
              <a:t>SPIDAL version uses much more efficient decomposition (non-overlapping graph decomposition) – a factor of 25 lower memory than PATRIC</a:t>
            </a:r>
          </a:p>
          <a:p>
            <a:r>
              <a:rPr lang="en-US" dirty="0"/>
              <a:t>Next graph problem – Community detection</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24</a:t>
            </a:fld>
            <a:endParaRPr lang="en-US" dirty="0">
              <a:solidFill>
                <a:prstClr val="black"/>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581399" y="2590800"/>
            <a:ext cx="5070927" cy="3505200"/>
          </a:xfrm>
          <a:prstGeom prst="rect">
            <a:avLst/>
          </a:prstGeom>
        </p:spPr>
      </p:pic>
      <p:sp>
        <p:nvSpPr>
          <p:cNvPr id="7" name="TextBox 6"/>
          <p:cNvSpPr txBox="1"/>
          <p:nvPr/>
        </p:nvSpPr>
        <p:spPr>
          <a:xfrm>
            <a:off x="7391400" y="4950958"/>
            <a:ext cx="1341119" cy="461665"/>
          </a:xfrm>
          <a:prstGeom prst="rect">
            <a:avLst/>
          </a:prstGeom>
          <a:noFill/>
        </p:spPr>
        <p:txBody>
          <a:bodyPr wrap="square" rtlCol="0">
            <a:spAutoFit/>
          </a:bodyPr>
          <a:lstStyle/>
          <a:p>
            <a:r>
              <a:rPr lang="en-US" b="1" i="0" dirty="0"/>
              <a:t>SPIDAL</a:t>
            </a:r>
          </a:p>
        </p:txBody>
      </p:sp>
      <p:sp>
        <p:nvSpPr>
          <p:cNvPr id="9" name="TextBox 8"/>
          <p:cNvSpPr txBox="1"/>
          <p:nvPr/>
        </p:nvSpPr>
        <p:spPr>
          <a:xfrm>
            <a:off x="533400" y="3733800"/>
            <a:ext cx="2602045" cy="1938992"/>
          </a:xfrm>
          <a:prstGeom prst="rect">
            <a:avLst/>
          </a:prstGeom>
          <a:noFill/>
        </p:spPr>
        <p:txBody>
          <a:bodyPr wrap="square" rtlCol="0">
            <a:spAutoFit/>
          </a:bodyPr>
          <a:lstStyle/>
          <a:p>
            <a:r>
              <a:rPr lang="en-US" b="1" i="0" dirty="0"/>
              <a:t>MPI version complete. Need to package for SPIDAL and add MIDAS -- Harp</a:t>
            </a: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83914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a:t>
            </a:r>
          </a:p>
        </p:txBody>
      </p:sp>
      <p:sp>
        <p:nvSpPr>
          <p:cNvPr id="3" name="Content Placeholder 2"/>
          <p:cNvSpPr>
            <a:spLocks noGrp="1"/>
          </p:cNvSpPr>
          <p:nvPr>
            <p:ph idx="1"/>
          </p:nvPr>
        </p:nvSpPr>
        <p:spPr>
          <a:xfrm>
            <a:off x="1" y="609600"/>
            <a:ext cx="8980712" cy="5334000"/>
          </a:xfrm>
        </p:spPr>
        <p:txBody>
          <a:bodyPr/>
          <a:lstStyle/>
          <a:p>
            <a:r>
              <a:rPr lang="en-US" dirty="0"/>
              <a:t>Several parallel core machine learning algorithms; need to add SPIDAL Java optimizations to complete parallel codes except MPI MDS</a:t>
            </a:r>
          </a:p>
          <a:p>
            <a:pPr lvl="1"/>
            <a:r>
              <a:rPr lang="en-US" sz="1600" u="sng" dirty="0">
                <a:hlinkClick r:id="rId2"/>
              </a:rPr>
              <a:t>https://www.gitbook.com/book/esaliya/global-machine-learning-with-dsc-spidal/details</a:t>
            </a:r>
            <a:endParaRPr lang="en-US" sz="1600" dirty="0"/>
          </a:p>
          <a:p>
            <a:r>
              <a:rPr lang="en-US" b="1" dirty="0"/>
              <a:t>O(N</a:t>
            </a:r>
            <a:r>
              <a:rPr lang="en-US" b="1" baseline="30000" dirty="0"/>
              <a:t>2</a:t>
            </a:r>
            <a:r>
              <a:rPr lang="en-US" b="1" dirty="0"/>
              <a:t>) distance matrices </a:t>
            </a:r>
            <a:r>
              <a:rPr lang="en-US" dirty="0"/>
              <a:t>calculation with Hadoop parallelism and various options (storage </a:t>
            </a:r>
            <a:r>
              <a:rPr lang="en-US" dirty="0" err="1"/>
              <a:t>MongoDB</a:t>
            </a:r>
            <a:r>
              <a:rPr lang="en-US" dirty="0"/>
              <a:t> vs. distributed files), normalization, packing to save memory  usage, exploiting symmetry</a:t>
            </a:r>
            <a:endParaRPr lang="en-US" b="1" dirty="0"/>
          </a:p>
          <a:p>
            <a:r>
              <a:rPr lang="en-US" b="1" dirty="0"/>
              <a:t>WDA-SMACOF: Multidimensional scaling MDS </a:t>
            </a:r>
            <a:r>
              <a:rPr lang="en-US" dirty="0"/>
              <a:t>is optimal nonlinear dimension reduction  enhanced by SMACOF, deterministic annealing and Conjugate gradient for non-uniform weights. Used in many applications</a:t>
            </a:r>
          </a:p>
          <a:p>
            <a:pPr lvl="1"/>
            <a:r>
              <a:rPr lang="en-US" dirty="0"/>
              <a:t>MPI (shared memory) and MIDAS (Harp) versions</a:t>
            </a:r>
          </a:p>
          <a:p>
            <a:r>
              <a:rPr lang="en-US" b="1" dirty="0"/>
              <a:t>MDS Alignment </a:t>
            </a:r>
            <a:r>
              <a:rPr lang="en-US" dirty="0"/>
              <a:t>to optimally align related point sets, as in MDS time series</a:t>
            </a:r>
          </a:p>
          <a:p>
            <a:r>
              <a:rPr lang="en-US" b="1" dirty="0" err="1"/>
              <a:t>WebPlotViz</a:t>
            </a:r>
            <a:r>
              <a:rPr lang="en-US" b="1" dirty="0"/>
              <a:t> </a:t>
            </a:r>
            <a:r>
              <a:rPr lang="en-US" dirty="0"/>
              <a:t>data management (MongoDB) and browser visualization for 3D point sets including time series. Available as source or SaaS</a:t>
            </a:r>
          </a:p>
          <a:p>
            <a:r>
              <a:rPr lang="en-US" b="1" dirty="0"/>
              <a:t>MDS as </a:t>
            </a:r>
            <a:r>
              <a:rPr lang="en-US" b="1" dirty="0">
                <a:sym typeface="Symbol" panose="05050102010706020507" pitchFamily="18" charset="2"/>
              </a:rPr>
              <a:t></a:t>
            </a:r>
            <a:r>
              <a:rPr lang="en-US" b="1" baseline="30000" dirty="0">
                <a:sym typeface="Symbol" panose="05050102010706020507" pitchFamily="18" charset="2"/>
              </a:rPr>
              <a:t>2</a:t>
            </a:r>
            <a:r>
              <a:rPr lang="en-US" b="1" dirty="0">
                <a:sym typeface="Symbol" panose="05050102010706020507" pitchFamily="18" charset="2"/>
              </a:rPr>
              <a:t> using </a:t>
            </a:r>
            <a:r>
              <a:rPr lang="en-US" b="1" dirty="0" err="1">
                <a:sym typeface="Symbol" panose="05050102010706020507" pitchFamily="18" charset="2"/>
              </a:rPr>
              <a:t>Manxcat</a:t>
            </a:r>
            <a:r>
              <a:rPr lang="en-US" b="1" dirty="0">
                <a:sym typeface="Symbol" panose="05050102010706020507" pitchFamily="18" charset="2"/>
              </a:rPr>
              <a:t>. </a:t>
            </a:r>
            <a:r>
              <a:rPr lang="en-US" dirty="0">
                <a:sym typeface="Symbol" panose="05050102010706020507" pitchFamily="18" charset="2"/>
              </a:rPr>
              <a:t>Alternative more general but less reliable solution of MDS. Latest version of WDA-SMACOF usually preferable</a:t>
            </a:r>
          </a:p>
          <a:p>
            <a:r>
              <a:rPr lang="en-US" dirty="0">
                <a:sym typeface="Symbol" panose="05050102010706020507" pitchFamily="18" charset="2"/>
              </a:rPr>
              <a:t>Other </a:t>
            </a:r>
            <a:r>
              <a:rPr lang="en-US" b="1" dirty="0">
                <a:sym typeface="Symbol" panose="05050102010706020507" pitchFamily="18" charset="2"/>
              </a:rPr>
              <a:t>Dimension Reduction</a:t>
            </a:r>
            <a:r>
              <a:rPr lang="en-US" dirty="0">
                <a:sym typeface="Symbol" panose="05050102010706020507" pitchFamily="18" charset="2"/>
              </a:rPr>
              <a:t>: SVD, PCA, GTM to do</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1612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II</a:t>
            </a:r>
          </a:p>
        </p:txBody>
      </p:sp>
      <p:sp>
        <p:nvSpPr>
          <p:cNvPr id="3" name="Content Placeholder 2"/>
          <p:cNvSpPr>
            <a:spLocks noGrp="1"/>
          </p:cNvSpPr>
          <p:nvPr>
            <p:ph idx="1"/>
          </p:nvPr>
        </p:nvSpPr>
        <p:spPr>
          <a:xfrm>
            <a:off x="9525" y="609600"/>
            <a:ext cx="8980712" cy="5446638"/>
          </a:xfrm>
        </p:spPr>
        <p:txBody>
          <a:bodyPr/>
          <a:lstStyle/>
          <a:p>
            <a:r>
              <a:rPr lang="en-US" sz="1800" b="1" dirty="0"/>
              <a:t>Latent Dirichlet Allocation LDA </a:t>
            </a:r>
            <a:r>
              <a:rPr lang="en-US" sz="1800" dirty="0"/>
              <a:t>for topic finding in text collections; new algorithm with MIDAS runtime outperforming current best practice</a:t>
            </a:r>
          </a:p>
          <a:p>
            <a:r>
              <a:rPr lang="en-US" sz="1800" b="1" dirty="0"/>
              <a:t>DA-PWC Deterministic Annealing Pairwise Clustering</a:t>
            </a:r>
            <a:r>
              <a:rPr lang="en-US" sz="1800" dirty="0"/>
              <a:t> for case where points aren’t in a vector space; used extensively to cluster DNA and proteomic sequences; improved algorithm over other published. Parallelism good but needs SPIDAL Java</a:t>
            </a:r>
          </a:p>
          <a:p>
            <a:r>
              <a:rPr lang="en-US" sz="1800" b="1" dirty="0"/>
              <a:t>DAVS Deterministic Annealing Clustering for vectors</a:t>
            </a:r>
            <a:r>
              <a:rPr lang="en-US" sz="1800" dirty="0"/>
              <a:t>; includes specification of errors and limit on cluster sizes. Gives very accurate answers for cases where distinct clustering exists. Being upgraded for new LC-MS proteomics data with one million clusters in 27 million size data set</a:t>
            </a:r>
          </a:p>
          <a:p>
            <a:r>
              <a:rPr lang="en-US" sz="1800" b="1" dirty="0"/>
              <a:t>K-means basic vector clustering</a:t>
            </a:r>
            <a:r>
              <a:rPr lang="en-US" sz="1800" dirty="0"/>
              <a:t>: fast and adequate where clusters aren’t needed accurately</a:t>
            </a:r>
          </a:p>
          <a:p>
            <a:r>
              <a:rPr lang="en-US" sz="1800" b="1" dirty="0"/>
              <a:t>Elkan’s improved K-means vector clustering</a:t>
            </a:r>
            <a:r>
              <a:rPr lang="en-US" sz="1800" dirty="0"/>
              <a:t>: for high dimensional spaces; uses triangle inequality to avoid expensive distance </a:t>
            </a:r>
            <a:r>
              <a:rPr lang="en-US" sz="1800" dirty="0" err="1"/>
              <a:t>calcs</a:t>
            </a:r>
            <a:endParaRPr lang="en-US" sz="1800" dirty="0"/>
          </a:p>
          <a:p>
            <a:r>
              <a:rPr lang="en-US" sz="1800" b="1" dirty="0"/>
              <a:t>Future work </a:t>
            </a:r>
            <a:r>
              <a:rPr lang="en-US" sz="1800" dirty="0"/>
              <a:t>– </a:t>
            </a:r>
            <a:r>
              <a:rPr lang="en-US" sz="1800" b="1" dirty="0"/>
              <a:t>Classification</a:t>
            </a:r>
            <a:r>
              <a:rPr lang="en-US" sz="1800" dirty="0"/>
              <a:t>: logistic regression, Random Forest, SVM, (deep learning); Collaborative Filtering, TF-IDF search and Spark </a:t>
            </a:r>
            <a:r>
              <a:rPr lang="en-US" sz="1800" b="1" dirty="0" err="1"/>
              <a:t>MLlib</a:t>
            </a:r>
            <a:r>
              <a:rPr lang="en-US" sz="1800" dirty="0"/>
              <a:t> algorithms</a:t>
            </a:r>
          </a:p>
          <a:p>
            <a:r>
              <a:rPr lang="en-US" sz="1800" b="1" dirty="0"/>
              <a:t>Harp-</a:t>
            </a:r>
            <a:r>
              <a:rPr lang="en-US" sz="1800" b="1" dirty="0" err="1"/>
              <a:t>DaaL</a:t>
            </a:r>
            <a:r>
              <a:rPr lang="en-US" sz="1800" b="1" dirty="0"/>
              <a:t> </a:t>
            </a:r>
            <a:r>
              <a:rPr lang="en-US" sz="1800" dirty="0"/>
              <a:t>extends Intel DAAL’s local batch mode to multi-node distributed modes</a:t>
            </a:r>
          </a:p>
          <a:p>
            <a:pPr lvl="1"/>
            <a:r>
              <a:rPr lang="en-US" sz="1800" dirty="0"/>
              <a:t>Leveraging Harp’s benefits of communication for iterative compute models</a:t>
            </a:r>
          </a:p>
          <a:p>
            <a:endParaRPr lang="en-US" sz="1800" b="1"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26</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807112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a:t>
            </a:r>
          </a:p>
        </p:txBody>
      </p:sp>
      <p:sp>
        <p:nvSpPr>
          <p:cNvPr id="3" name="Content Placeholder 2"/>
          <p:cNvSpPr>
            <a:spLocks noGrp="1"/>
          </p:cNvSpPr>
          <p:nvPr>
            <p:ph idx="1"/>
          </p:nvPr>
        </p:nvSpPr>
        <p:spPr>
          <a:xfrm>
            <a:off x="9832" y="762000"/>
            <a:ext cx="9141542" cy="4038600"/>
          </a:xfrm>
        </p:spPr>
        <p:txBody>
          <a:bodyPr/>
          <a:lstStyle/>
          <a:p>
            <a:r>
              <a:rPr lang="en-US" sz="2200" b="1" dirty="0" err="1"/>
              <a:t>Manxcat</a:t>
            </a:r>
            <a:r>
              <a:rPr lang="en-US" sz="2200" b="1" dirty="0"/>
              <a:t>: </a:t>
            </a:r>
            <a:r>
              <a:rPr lang="en-US" sz="2200" b="1" dirty="0" err="1"/>
              <a:t>Levenberg</a:t>
            </a:r>
            <a:r>
              <a:rPr lang="en-US" sz="2200" b="1" dirty="0"/>
              <a:t> Marquardt Algorithm for non-linear </a:t>
            </a:r>
            <a:r>
              <a:rPr lang="en-US" sz="2200" dirty="0">
                <a:sym typeface="Symbol" panose="05050102010706020507" pitchFamily="18" charset="2"/>
              </a:rPr>
              <a:t></a:t>
            </a:r>
            <a:r>
              <a:rPr lang="en-US" sz="2200" baseline="30000" dirty="0">
                <a:sym typeface="Symbol" panose="05050102010706020507" pitchFamily="18" charset="2"/>
              </a:rPr>
              <a:t>2 </a:t>
            </a:r>
            <a:r>
              <a:rPr lang="en-US" sz="2200" dirty="0">
                <a:sym typeface="Symbol" panose="05050102010706020507" pitchFamily="18" charset="2"/>
              </a:rPr>
              <a:t>optimization with sophisticated version of Newton’s method calculating value and derivatives of objective function. Parallelism in calculation of objective function and in parameters to be determined. </a:t>
            </a:r>
            <a:r>
              <a:rPr lang="en-US" sz="2200" b="1" dirty="0">
                <a:sym typeface="Symbol" panose="05050102010706020507" pitchFamily="18" charset="2"/>
              </a:rPr>
              <a:t>Complete – needs SPIDAL Java optimization</a:t>
            </a:r>
            <a:endParaRPr lang="en-US" sz="2200" b="1" dirty="0"/>
          </a:p>
          <a:p>
            <a:r>
              <a:rPr lang="en-US" sz="2200" b="1" dirty="0"/>
              <a:t>Viterbi </a:t>
            </a:r>
            <a:r>
              <a:rPr lang="en-US" sz="2200" dirty="0"/>
              <a:t>algorithm, for finding the maximum a posteriori (MAP) solution for a Hidden Markov Model (HMM). The running time is O(n*s^2) where n is the number of variables and s is the number of possible states each variable can take. We will provide an "embarrassingly parallel" version that processes multiple problems (e.g. many images) independently; parallelizing within the same problem not needed in our application space. </a:t>
            </a:r>
            <a:r>
              <a:rPr lang="en-US" sz="2200" b="1" dirty="0"/>
              <a:t>Needs Packaging in SPIDAL</a:t>
            </a:r>
          </a:p>
          <a:p>
            <a:r>
              <a:rPr lang="en-US" sz="2200" b="1" dirty="0"/>
              <a:t>Forward-backward algorithm</a:t>
            </a:r>
            <a:r>
              <a:rPr lang="en-US" sz="2200" dirty="0"/>
              <a:t>, for computing marginal distributions over HMM variables. Similar characteristics as Viterbi above. </a:t>
            </a:r>
            <a:r>
              <a:rPr lang="en-US" sz="2200" b="1" dirty="0"/>
              <a:t>Needs Packaging in SPIDAL</a:t>
            </a:r>
          </a:p>
          <a:p>
            <a:endParaRPr lang="en-US" sz="22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48392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II</a:t>
            </a:r>
          </a:p>
        </p:txBody>
      </p:sp>
      <p:sp>
        <p:nvSpPr>
          <p:cNvPr id="3" name="Content Placeholder 2"/>
          <p:cNvSpPr>
            <a:spLocks noGrp="1"/>
          </p:cNvSpPr>
          <p:nvPr>
            <p:ph idx="1"/>
          </p:nvPr>
        </p:nvSpPr>
        <p:spPr>
          <a:xfrm>
            <a:off x="2458" y="762000"/>
            <a:ext cx="9141542" cy="4953000"/>
          </a:xfrm>
        </p:spPr>
        <p:txBody>
          <a:bodyPr/>
          <a:lstStyle/>
          <a:p>
            <a:r>
              <a:rPr lang="en-US" b="1" dirty="0"/>
              <a:t>Loopy belief propagation (LBP) </a:t>
            </a:r>
            <a:r>
              <a:rPr lang="en-US" dirty="0"/>
              <a:t>for approximately finding the maximum a posteriori (MAP) solution for a Markov Random Field (MRF). Here the running time is O(n^2*s^2*</a:t>
            </a:r>
            <a:r>
              <a:rPr lang="en-US" dirty="0" err="1"/>
              <a:t>i</a:t>
            </a:r>
            <a:r>
              <a:rPr lang="en-US" dirty="0"/>
              <a:t>) in the worst case where n is number of variables, s is number of states per variable, and </a:t>
            </a:r>
            <a:r>
              <a:rPr lang="en-US" dirty="0" err="1"/>
              <a:t>i</a:t>
            </a:r>
            <a:r>
              <a:rPr lang="en-US" dirty="0"/>
              <a:t> is number of iterations required (which is usually a function of n, e.g. log(n) or </a:t>
            </a:r>
            <a:r>
              <a:rPr lang="en-US" dirty="0" err="1"/>
              <a:t>sqrt</a:t>
            </a:r>
            <a:r>
              <a:rPr lang="en-US" dirty="0"/>
              <a:t>(n)). Here there are various parallelization strategies depending on values of s and n for any given problem. </a:t>
            </a:r>
          </a:p>
          <a:p>
            <a:pPr lvl="1"/>
            <a:r>
              <a:rPr lang="en-US" dirty="0"/>
              <a:t>We will provide two parallel versions: embarrassingly parallel version for when s and n are relatively modest, and parallelizing each iteration of the same problem for common situation when s and n are quite large so that each iteration takes a long time relative to number of iterations required.</a:t>
            </a:r>
          </a:p>
          <a:p>
            <a:pPr lvl="1"/>
            <a:r>
              <a:rPr lang="en-US" b="1" dirty="0"/>
              <a:t>Needs Packaging in SPIDAL</a:t>
            </a:r>
            <a:r>
              <a:rPr lang="en-US" dirty="0"/>
              <a:t> </a:t>
            </a:r>
          </a:p>
          <a:p>
            <a:r>
              <a:rPr lang="en-US" b="1" dirty="0"/>
              <a:t>Markov Chain Monte Carlo (MCMC) </a:t>
            </a:r>
            <a:r>
              <a:rPr lang="en-US" dirty="0"/>
              <a:t>for approximately computing marking distributions and sampling over MRF variables. Similar to LBP with the same two parallelization strategies. </a:t>
            </a:r>
            <a:r>
              <a:rPr lang="en-US" b="1" dirty="0"/>
              <a:t>Needs Packaging in SPIDAL</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28</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107098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76200"/>
            <a:ext cx="8382000" cy="1143000"/>
          </a:xfrm>
        </p:spPr>
        <p:txBody>
          <a:bodyPr/>
          <a:lstStyle/>
          <a:p>
            <a:pPr algn="ctr"/>
            <a:r>
              <a:rPr lang="en-US" sz="3200" dirty="0"/>
              <a:t>Imaging Applications: Remote Sensing,  Pathology, Spatial  Systems </a:t>
            </a:r>
          </a:p>
        </p:txBody>
      </p:sp>
      <p:sp>
        <p:nvSpPr>
          <p:cNvPr id="3" name="Content Placeholder 2"/>
          <p:cNvSpPr>
            <a:spLocks noGrp="1"/>
          </p:cNvSpPr>
          <p:nvPr>
            <p:ph idx="1"/>
          </p:nvPr>
        </p:nvSpPr>
        <p:spPr>
          <a:xfrm>
            <a:off x="-10510" y="981074"/>
            <a:ext cx="9154510" cy="5038725"/>
          </a:xfrm>
        </p:spPr>
        <p:txBody>
          <a:bodyPr/>
          <a:lstStyle/>
          <a:p>
            <a:r>
              <a:rPr lang="en-US" sz="1900" dirty="0"/>
              <a:t>Both Pathology/Remote sensing working on 3D images</a:t>
            </a:r>
            <a:endParaRPr lang="en-US" sz="1900" dirty="0">
              <a:solidFill>
                <a:srgbClr val="FF0000"/>
              </a:solidFill>
            </a:endParaRPr>
          </a:p>
          <a:p>
            <a:r>
              <a:rPr lang="en-US" sz="1900" dirty="0"/>
              <a:t>Each pathology image could have 10 billion pixels, and we may extract a million spatial objects per image and 100 million features (dozens to 100 features per object) per image. We often tile the image into 4K x 4K tiles for processing. We develop buffering-based tiling to handle boundary-crossing objects. For each typical research study, we may have hundreds to thousands of pathology images</a:t>
            </a:r>
          </a:p>
          <a:p>
            <a:r>
              <a:rPr lang="en-US" sz="1900" dirty="0"/>
              <a:t>Remote sensing aimed at radar images of ice and snow sheets</a:t>
            </a:r>
          </a:p>
          <a:p>
            <a:r>
              <a:rPr lang="en-US" sz="1900" dirty="0"/>
              <a:t>2D problems need modest parallelism “intra-image” but often need parallelism over images </a:t>
            </a:r>
          </a:p>
          <a:p>
            <a:r>
              <a:rPr lang="en-US" sz="1900" dirty="0"/>
              <a:t>3D problems need parallelism for an individual image</a:t>
            </a:r>
          </a:p>
          <a:p>
            <a:r>
              <a:rPr lang="en-US" sz="1900" dirty="0"/>
              <a:t>Use Optimization algorithms to  support applications (e.g. Markov Chain, Integer Programming, Bayesian Maximum a posteriori, </a:t>
            </a:r>
            <a:r>
              <a:rPr lang="en-US" sz="1900" dirty="0" err="1"/>
              <a:t>variational</a:t>
            </a:r>
            <a:r>
              <a:rPr lang="en-US" sz="1900" dirty="0"/>
              <a:t> level set, Euler-Lagrange Equation)</a:t>
            </a:r>
          </a:p>
          <a:p>
            <a:r>
              <a:rPr lang="en-US" sz="1900" dirty="0"/>
              <a:t>Classification (deep learning convolution neural network, SVM, random forest, etc.) will be important</a:t>
            </a:r>
            <a:br>
              <a:rPr lang="en-US" sz="1900" dirty="0"/>
            </a:br>
            <a:endParaRPr lang="en-US" sz="1900" dirty="0"/>
          </a:p>
          <a:p>
            <a:endParaRPr lang="en-US" sz="19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28422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2800" dirty="0"/>
              <a:t>Big Data - Big Simulation (Exascale) Convergence</a:t>
            </a:r>
          </a:p>
        </p:txBody>
      </p:sp>
      <p:sp>
        <p:nvSpPr>
          <p:cNvPr id="3" name="Content Placeholder 2"/>
          <p:cNvSpPr>
            <a:spLocks noGrp="1"/>
          </p:cNvSpPr>
          <p:nvPr>
            <p:ph idx="1"/>
          </p:nvPr>
        </p:nvSpPr>
        <p:spPr>
          <a:xfrm>
            <a:off x="10510" y="457200"/>
            <a:ext cx="9133490" cy="5562600"/>
          </a:xfrm>
          <a:noFill/>
        </p:spPr>
        <p:txBody>
          <a:bodyPr/>
          <a:lstStyle/>
          <a:p>
            <a:pPr>
              <a:spcBef>
                <a:spcPts val="0"/>
              </a:spcBef>
            </a:pPr>
            <a:r>
              <a:rPr lang="en-US" dirty="0"/>
              <a:t>Discuss </a:t>
            </a:r>
            <a:r>
              <a:rPr lang="en-US" b="1" dirty="0">
                <a:solidFill>
                  <a:srgbClr val="C00000"/>
                </a:solidFill>
              </a:rPr>
              <a:t>Data </a:t>
            </a:r>
            <a:r>
              <a:rPr lang="en-US" dirty="0"/>
              <a:t>and </a:t>
            </a:r>
            <a:r>
              <a:rPr lang="en-US" b="1" dirty="0">
                <a:solidFill>
                  <a:srgbClr val="C00000"/>
                </a:solidFill>
              </a:rPr>
              <a:t>Model</a:t>
            </a:r>
            <a:r>
              <a:rPr lang="en-US" dirty="0"/>
              <a:t> together as built around problems which combine them, but we can get insight by separating which allows better understanding of </a:t>
            </a:r>
            <a:r>
              <a:rPr lang="en-US" b="1" dirty="0">
                <a:solidFill>
                  <a:srgbClr val="C00000"/>
                </a:solidFill>
              </a:rPr>
              <a:t>Big Data - Big Simulation “convergence”</a:t>
            </a:r>
          </a:p>
          <a:p>
            <a:r>
              <a:rPr lang="en-US" dirty="0"/>
              <a:t>Big Data  implies Data is large but Model varies</a:t>
            </a:r>
          </a:p>
          <a:p>
            <a:pPr lvl="1"/>
            <a:r>
              <a:rPr lang="en-US" sz="1600" dirty="0"/>
              <a:t>e.g. </a:t>
            </a:r>
            <a:r>
              <a:rPr lang="en-US" sz="1600" b="1" dirty="0"/>
              <a:t>LDA</a:t>
            </a:r>
            <a:r>
              <a:rPr lang="en-US" sz="1600" dirty="0"/>
              <a:t> with many topics or </a:t>
            </a:r>
            <a:r>
              <a:rPr lang="en-US" sz="1600" b="1" dirty="0"/>
              <a:t>deep learning </a:t>
            </a:r>
            <a:r>
              <a:rPr lang="en-US" sz="1600" dirty="0"/>
              <a:t>has large model</a:t>
            </a:r>
          </a:p>
          <a:p>
            <a:pPr lvl="1"/>
            <a:r>
              <a:rPr lang="en-US" sz="1600" dirty="0"/>
              <a:t>Clustering or Dimension reduction can be quite small</a:t>
            </a:r>
          </a:p>
          <a:p>
            <a:r>
              <a:rPr lang="en-US" b="1" dirty="0">
                <a:solidFill>
                  <a:srgbClr val="C00000"/>
                </a:solidFill>
              </a:rPr>
              <a:t>Simulations</a:t>
            </a:r>
            <a:r>
              <a:rPr lang="en-US" dirty="0">
                <a:solidFill>
                  <a:srgbClr val="C00000"/>
                </a:solidFill>
              </a:rPr>
              <a:t> </a:t>
            </a:r>
            <a:r>
              <a:rPr lang="en-US" dirty="0"/>
              <a:t>can also be considered as </a:t>
            </a:r>
            <a:r>
              <a:rPr lang="en-US" b="1" dirty="0">
                <a:solidFill>
                  <a:srgbClr val="C00000"/>
                </a:solidFill>
              </a:rPr>
              <a:t>Data</a:t>
            </a:r>
            <a:r>
              <a:rPr lang="en-US" dirty="0"/>
              <a:t> and </a:t>
            </a:r>
            <a:r>
              <a:rPr lang="en-US" b="1" dirty="0">
                <a:solidFill>
                  <a:srgbClr val="C00000"/>
                </a:solidFill>
              </a:rPr>
              <a:t>Model</a:t>
            </a:r>
          </a:p>
          <a:p>
            <a:pPr lvl="1"/>
            <a:r>
              <a:rPr lang="en-US" sz="1600" b="1" dirty="0">
                <a:solidFill>
                  <a:srgbClr val="C00000"/>
                </a:solidFill>
              </a:rPr>
              <a:t>Model</a:t>
            </a:r>
            <a:r>
              <a:rPr lang="en-US" sz="1600" dirty="0"/>
              <a:t> is solving particle dynamics or partial differential equations</a:t>
            </a:r>
          </a:p>
          <a:p>
            <a:pPr lvl="1"/>
            <a:r>
              <a:rPr lang="en-US" sz="1600" b="1" dirty="0">
                <a:solidFill>
                  <a:srgbClr val="C00000"/>
                </a:solidFill>
              </a:rPr>
              <a:t>Data</a:t>
            </a:r>
            <a:r>
              <a:rPr lang="en-US" sz="1600" dirty="0"/>
              <a:t> could be small when just boundary conditions </a:t>
            </a:r>
          </a:p>
          <a:p>
            <a:pPr lvl="1"/>
            <a:r>
              <a:rPr lang="en-US" sz="1600" b="1" dirty="0">
                <a:solidFill>
                  <a:srgbClr val="C00000"/>
                </a:solidFill>
              </a:rPr>
              <a:t>Data</a:t>
            </a:r>
            <a:r>
              <a:rPr lang="en-US" sz="1600" dirty="0"/>
              <a:t> large with data assimilation (weather forecasting) or when data visualizations are produced by simulation</a:t>
            </a:r>
          </a:p>
          <a:p>
            <a:r>
              <a:rPr lang="en-US" b="1" dirty="0">
                <a:solidFill>
                  <a:srgbClr val="C00000"/>
                </a:solidFill>
              </a:rPr>
              <a:t>Data</a:t>
            </a:r>
            <a:r>
              <a:rPr lang="en-US" dirty="0"/>
              <a:t> often static between iterations (unless streaming); </a:t>
            </a:r>
            <a:r>
              <a:rPr lang="en-US" b="1" dirty="0">
                <a:solidFill>
                  <a:srgbClr val="C00000"/>
                </a:solidFill>
              </a:rPr>
              <a:t>Model</a:t>
            </a:r>
            <a:r>
              <a:rPr lang="en-US" dirty="0"/>
              <a:t> varies between iterations</a:t>
            </a:r>
          </a:p>
          <a:p>
            <a:pPr>
              <a:spcBef>
                <a:spcPts val="0"/>
              </a:spcBef>
            </a:pPr>
            <a:r>
              <a:rPr lang="en-US" dirty="0"/>
              <a:t>Take 51 NIST and other use cases </a:t>
            </a:r>
            <a:r>
              <a:rPr lang="en-US" dirty="0">
                <a:sym typeface="Wingdings" panose="05000000000000000000" pitchFamily="2" charset="2"/>
              </a:rPr>
              <a:t> derive multiple specific features</a:t>
            </a:r>
          </a:p>
          <a:p>
            <a:pPr>
              <a:spcBef>
                <a:spcPts val="0"/>
              </a:spcBef>
            </a:pPr>
            <a:r>
              <a:rPr lang="en-US" dirty="0"/>
              <a:t>Generalize and systematize with features termed “facets”</a:t>
            </a:r>
          </a:p>
          <a:p>
            <a:pPr>
              <a:spcBef>
                <a:spcPts val="0"/>
              </a:spcBef>
            </a:pPr>
            <a:r>
              <a:rPr lang="en-US" b="1" dirty="0">
                <a:solidFill>
                  <a:srgbClr val="C00000"/>
                </a:solidFill>
              </a:rPr>
              <a:t>50 Facets (Big Data) or 64 Facets (Big Simulation and Data) </a:t>
            </a:r>
            <a:r>
              <a:rPr lang="en-US" dirty="0"/>
              <a:t>divided into 4 sets or views where each view has “similar” facets</a:t>
            </a:r>
          </a:p>
          <a:p>
            <a:pPr lvl="1">
              <a:spcBef>
                <a:spcPts val="0"/>
              </a:spcBef>
            </a:pPr>
            <a:r>
              <a:rPr lang="en-US" sz="1600" dirty="0"/>
              <a:t>Allows one to study coverage of benchmark sets and architectures</a:t>
            </a:r>
          </a:p>
          <a:p>
            <a:endParaRPr lang="en-US" dirty="0"/>
          </a:p>
        </p:txBody>
      </p:sp>
      <p:sp>
        <p:nvSpPr>
          <p:cNvPr id="4" name="Slide Number Placeholder 3"/>
          <p:cNvSpPr>
            <a:spLocks noGrp="1"/>
          </p:cNvSpPr>
          <p:nvPr>
            <p:ph type="sldNum" sz="quarter" idx="12"/>
          </p:nvPr>
        </p:nvSpPr>
        <p:spPr>
          <a:xfrm>
            <a:off x="8305800" y="6172200"/>
            <a:ext cx="656771" cy="293913"/>
          </a:xfrm>
        </p:spPr>
        <p:txBody>
          <a:bodyPr/>
          <a:lstStyle/>
          <a:p>
            <a:fld id="{C4B85148-DB98-4269-ACE6-2DF49F9918C9}" type="slidenum">
              <a:rPr lang="en-US" smtClean="0">
                <a:solidFill>
                  <a:prstClr val="black"/>
                </a:solidFill>
              </a:rPr>
              <a:pPr/>
              <a:t>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11924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838200"/>
          </a:xfrm>
        </p:spPr>
        <p:txBody>
          <a:bodyPr/>
          <a:lstStyle/>
          <a:p>
            <a:r>
              <a:rPr lang="en-US" dirty="0"/>
              <a:t>2D Radar Polar Remote Sensing</a:t>
            </a:r>
          </a:p>
        </p:txBody>
      </p:sp>
      <p:sp>
        <p:nvSpPr>
          <p:cNvPr id="3" name="Content Placeholder 2"/>
          <p:cNvSpPr>
            <a:spLocks noGrp="1"/>
          </p:cNvSpPr>
          <p:nvPr>
            <p:ph idx="1"/>
          </p:nvPr>
        </p:nvSpPr>
        <p:spPr>
          <a:xfrm>
            <a:off x="0" y="649043"/>
            <a:ext cx="9144000" cy="1408355"/>
          </a:xfrm>
        </p:spPr>
        <p:txBody>
          <a:bodyPr/>
          <a:lstStyle/>
          <a:p>
            <a:r>
              <a:rPr lang="en-US" dirty="0"/>
              <a:t>Need to estimate structure of earth (ice, snow, rock) from radar signals from plane in 2 or 3 dimensions.</a:t>
            </a:r>
          </a:p>
          <a:p>
            <a:r>
              <a:rPr lang="en-US" dirty="0"/>
              <a:t>Original 2D analysis ([11])used Hidden Markov Methods; better results using MCMC (our solution)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30</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2665" name="Picture 2664"/>
          <p:cNvPicPr/>
          <p:nvPr/>
        </p:nvPicPr>
        <p:blipFill rotWithShape="1">
          <a:blip r:embed="rId2"/>
          <a:srcRect b="68537"/>
          <a:stretch/>
        </p:blipFill>
        <p:spPr>
          <a:xfrm>
            <a:off x="0" y="2057398"/>
            <a:ext cx="6858000" cy="4800602"/>
          </a:xfrm>
          <a:prstGeom prst="rect">
            <a:avLst/>
          </a:prstGeom>
        </p:spPr>
      </p:pic>
      <p:pic>
        <p:nvPicPr>
          <p:cNvPr id="2666" name="Picture 2665"/>
          <p:cNvPicPr/>
          <p:nvPr/>
        </p:nvPicPr>
        <p:blipFill rotWithShape="1">
          <a:blip r:embed="rId2"/>
          <a:srcRect t="34403" b="34975"/>
          <a:stretch/>
        </p:blipFill>
        <p:spPr>
          <a:xfrm>
            <a:off x="-38100" y="2111175"/>
            <a:ext cx="6934200" cy="4677006"/>
          </a:xfrm>
          <a:prstGeom prst="rect">
            <a:avLst/>
          </a:prstGeom>
        </p:spPr>
      </p:pic>
      <p:pic>
        <p:nvPicPr>
          <p:cNvPr id="8" name="Picture 7" descr="../ClionProjects/LayerDetection/images/output/output_062_new.png"/>
          <p:cNvPicPr/>
          <p:nvPr/>
        </p:nvPicPr>
        <p:blipFill rotWithShape="1">
          <a:blip r:embed="rId3" cstate="print">
            <a:extLst>
              <a:ext uri="{28A0092B-C50C-407E-A947-70E740481C1C}">
                <a14:useLocalDpi xmlns:a14="http://schemas.microsoft.com/office/drawing/2010/main" val="0"/>
              </a:ext>
            </a:extLst>
          </a:blip>
          <a:srcRect l="4578" t="3288" r="4578" b="3288"/>
          <a:stretch/>
        </p:blipFill>
        <p:spPr bwMode="auto">
          <a:xfrm>
            <a:off x="0" y="1981200"/>
            <a:ext cx="6781800" cy="4806981"/>
          </a:xfrm>
          <a:prstGeom prst="rect">
            <a:avLst/>
          </a:prstGeom>
          <a:noFill/>
          <a:ln>
            <a:noFill/>
          </a:ln>
        </p:spPr>
      </p:pic>
      <p:sp>
        <p:nvSpPr>
          <p:cNvPr id="6" name="TextBox 5"/>
          <p:cNvSpPr txBox="1"/>
          <p:nvPr/>
        </p:nvSpPr>
        <p:spPr>
          <a:xfrm>
            <a:off x="6972300" y="2124475"/>
            <a:ext cx="1894113" cy="1200329"/>
          </a:xfrm>
          <a:prstGeom prst="rect">
            <a:avLst/>
          </a:prstGeom>
          <a:noFill/>
        </p:spPr>
        <p:txBody>
          <a:bodyPr wrap="square" rtlCol="0">
            <a:spAutoFit/>
          </a:bodyPr>
          <a:lstStyle/>
          <a:p>
            <a:r>
              <a:rPr lang="en-US" i="0" dirty="0"/>
              <a:t>Extending to snow radar layers</a:t>
            </a:r>
          </a:p>
        </p:txBody>
      </p:sp>
    </p:spTree>
    <p:extLst>
      <p:ext uri="{BB962C8B-B14F-4D97-AF65-F5344CB8AC3E}">
        <p14:creationId xmlns:p14="http://schemas.microsoft.com/office/powerpoint/2010/main" val="411981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6"/>
                                        </p:tgtEl>
                                        <p:attrNameLst>
                                          <p:attrName>style.visibility</p:attrName>
                                        </p:attrNameLst>
                                      </p:cBhvr>
                                      <p:to>
                                        <p:strVal val="visible"/>
                                      </p:to>
                                    </p:set>
                                    <p:animEffect transition="in" filter="fade">
                                      <p:cBhvr>
                                        <p:cTn id="7" dur="1000"/>
                                        <p:tgtEl>
                                          <p:spTgt spid="2666"/>
                                        </p:tgtEl>
                                      </p:cBhvr>
                                    </p:animEffect>
                                    <p:anim calcmode="lin" valueType="num">
                                      <p:cBhvr>
                                        <p:cTn id="8" dur="1000" fill="hold"/>
                                        <p:tgtEl>
                                          <p:spTgt spid="2666"/>
                                        </p:tgtEl>
                                        <p:attrNameLst>
                                          <p:attrName>ppt_x</p:attrName>
                                        </p:attrNameLst>
                                      </p:cBhvr>
                                      <p:tavLst>
                                        <p:tav tm="0">
                                          <p:val>
                                            <p:strVal val="#ppt_x"/>
                                          </p:val>
                                        </p:tav>
                                        <p:tav tm="100000">
                                          <p:val>
                                            <p:strVal val="#ppt_x"/>
                                          </p:val>
                                        </p:tav>
                                      </p:tavLst>
                                    </p:anim>
                                    <p:anim calcmode="lin" valueType="num">
                                      <p:cBhvr>
                                        <p:cTn id="9" dur="1000" fill="hold"/>
                                        <p:tgtEl>
                                          <p:spTgt spid="26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t>3D Radar Polar Remote Sensing</a:t>
            </a:r>
          </a:p>
        </p:txBody>
      </p:sp>
      <p:sp>
        <p:nvSpPr>
          <p:cNvPr id="3" name="Content Placeholder 2"/>
          <p:cNvSpPr>
            <a:spLocks noGrp="1"/>
          </p:cNvSpPr>
          <p:nvPr>
            <p:ph idx="1"/>
          </p:nvPr>
        </p:nvSpPr>
        <p:spPr>
          <a:xfrm>
            <a:off x="-1" y="806245"/>
            <a:ext cx="8980713" cy="489155"/>
          </a:xfrm>
        </p:spPr>
        <p:txBody>
          <a:bodyPr/>
          <a:lstStyle/>
          <a:p>
            <a:r>
              <a:rPr lang="en-US" dirty="0"/>
              <a:t>Uses LBP to analyze 3D radar images </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31</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grpSp>
        <p:nvGrpSpPr>
          <p:cNvPr id="8" name="Group 7"/>
          <p:cNvGrpSpPr/>
          <p:nvPr/>
        </p:nvGrpSpPr>
        <p:grpSpPr>
          <a:xfrm>
            <a:off x="63062" y="1295400"/>
            <a:ext cx="5486400" cy="2127955"/>
            <a:chOff x="457200" y="1377246"/>
            <a:chExt cx="5486400" cy="2127955"/>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377246"/>
              <a:ext cx="2971800" cy="2127954"/>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3600450" y="1377247"/>
              <a:ext cx="2343150" cy="2127954"/>
            </a:xfrm>
            <a:prstGeom prst="rect">
              <a:avLst/>
            </a:prstGeom>
          </p:spPr>
        </p:pic>
      </p:grpSp>
      <p:grpSp>
        <p:nvGrpSpPr>
          <p:cNvPr id="11" name="Group 10"/>
          <p:cNvGrpSpPr/>
          <p:nvPr/>
        </p:nvGrpSpPr>
        <p:grpSpPr>
          <a:xfrm>
            <a:off x="-1" y="3947579"/>
            <a:ext cx="6629400" cy="1894758"/>
            <a:chOff x="0" y="4406900"/>
            <a:chExt cx="5340350" cy="1374058"/>
          </a:xfrm>
        </p:grpSpPr>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0" y="4419600"/>
              <a:ext cx="1794510" cy="1346200"/>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tretch>
              <a:fillRect/>
            </a:stretch>
          </p:blipFill>
          <p:spPr>
            <a:xfrm>
              <a:off x="1794510" y="4406900"/>
              <a:ext cx="1828800" cy="1371600"/>
            </a:xfrm>
            <a:prstGeom prst="rect">
              <a:avLst/>
            </a:prstGeom>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3600450" y="4476033"/>
              <a:ext cx="1739900" cy="1304925"/>
            </a:xfrm>
            <a:prstGeom prst="rect">
              <a:avLst/>
            </a:prstGeom>
          </p:spPr>
        </p:pic>
      </p:grpSp>
      <p:sp>
        <p:nvSpPr>
          <p:cNvPr id="12" name="Rectangle 11"/>
          <p:cNvSpPr/>
          <p:nvPr/>
        </p:nvSpPr>
        <p:spPr>
          <a:xfrm>
            <a:off x="19664" y="5842337"/>
            <a:ext cx="9124335" cy="1015663"/>
          </a:xfrm>
          <a:prstGeom prst="rect">
            <a:avLst/>
          </a:prstGeom>
          <a:solidFill>
            <a:schemeClr val="tx2"/>
          </a:solidFill>
        </p:spPr>
        <p:txBody>
          <a:bodyPr wrap="square">
            <a:spAutoFit/>
          </a:bodyPr>
          <a:lstStyle/>
          <a:p>
            <a:pPr marL="0" marR="0">
              <a:spcBef>
                <a:spcPts val="0"/>
              </a:spcBef>
              <a:spcAft>
                <a:spcPts val="0"/>
              </a:spcAft>
            </a:pPr>
            <a:r>
              <a:rPr lang="en-US" sz="2000" i="0" dirty="0">
                <a:latin typeface="+mn-lt"/>
                <a:ea typeface="MS Mincho"/>
                <a:cs typeface="Times New Roman" panose="02020603050405020304" pitchFamily="18" charset="0"/>
              </a:rPr>
              <a:t> Reconstructing bedrock in 3D, for (left) ground truth, (center) existing algorithm based on maximum likelihood estimators, and (right) our technique based on a Markov Random Field formulation.</a:t>
            </a:r>
            <a:endParaRPr lang="en-US" i="0" dirty="0">
              <a:effectLst/>
              <a:latin typeface="+mn-lt"/>
              <a:ea typeface="MS Mincho"/>
              <a:cs typeface="Times New Roman" panose="02020603050405020304" pitchFamily="18" charset="0"/>
            </a:endParaRPr>
          </a:p>
        </p:txBody>
      </p:sp>
      <p:sp>
        <p:nvSpPr>
          <p:cNvPr id="13" name="Rectangle 12"/>
          <p:cNvSpPr/>
          <p:nvPr/>
        </p:nvSpPr>
        <p:spPr>
          <a:xfrm>
            <a:off x="5566668" y="1295400"/>
            <a:ext cx="3585494" cy="1477328"/>
          </a:xfrm>
          <a:prstGeom prst="rect">
            <a:avLst/>
          </a:prstGeom>
        </p:spPr>
        <p:txBody>
          <a:bodyPr wrap="square">
            <a:spAutoFit/>
          </a:bodyPr>
          <a:lstStyle/>
          <a:p>
            <a:pPr marL="0" marR="0">
              <a:spcBef>
                <a:spcPts val="0"/>
              </a:spcBef>
              <a:spcAft>
                <a:spcPts val="0"/>
              </a:spcAft>
            </a:pPr>
            <a:r>
              <a:rPr lang="en-US" sz="1800" i="0" dirty="0">
                <a:latin typeface="+mn-lt"/>
                <a:ea typeface="MS Mincho"/>
                <a:cs typeface="Times New Roman" panose="02020603050405020304" pitchFamily="18" charset="0"/>
              </a:rPr>
              <a:t>Radar gives a cross-section view, parameterized by angle and range, of the ice structure, which yields a set of 2-d tomographic slices (right) along the flight path.</a:t>
            </a:r>
            <a:endParaRPr lang="en-US" sz="1800" i="0" dirty="0">
              <a:effectLst/>
              <a:latin typeface="+mn-lt"/>
              <a:ea typeface="MS Mincho"/>
              <a:cs typeface="Times New Roman" panose="02020603050405020304" pitchFamily="18" charset="0"/>
            </a:endParaRPr>
          </a:p>
        </p:txBody>
      </p:sp>
      <p:sp>
        <p:nvSpPr>
          <p:cNvPr id="17" name="Rectangle 16"/>
          <p:cNvSpPr/>
          <p:nvPr/>
        </p:nvSpPr>
        <p:spPr>
          <a:xfrm>
            <a:off x="6629703" y="3260893"/>
            <a:ext cx="2394594" cy="2585323"/>
          </a:xfrm>
          <a:prstGeom prst="rect">
            <a:avLst/>
          </a:prstGeom>
        </p:spPr>
        <p:txBody>
          <a:bodyPr wrap="square">
            <a:spAutoFit/>
          </a:bodyPr>
          <a:lstStyle/>
          <a:p>
            <a:r>
              <a:rPr lang="en-US" sz="1800" i="0" dirty="0">
                <a:latin typeface="+mn-lt"/>
                <a:ea typeface="MS Mincho"/>
                <a:cs typeface="Times New Roman" panose="02020603050405020304" pitchFamily="18" charset="0"/>
              </a:rPr>
              <a:t>Each image represents a 3d depth map, with along track and cross track dimensions on the x-axis and y-axis respectively, and depth coded as colors.</a:t>
            </a:r>
            <a:endParaRPr lang="en-US" sz="1800" dirty="0">
              <a:latin typeface="+mn-lt"/>
            </a:endParaRPr>
          </a:p>
        </p:txBody>
      </p:sp>
    </p:spTree>
    <p:extLst>
      <p:ext uri="{BB962C8B-B14F-4D97-AF65-F5344CB8AC3E}">
        <p14:creationId xmlns:p14="http://schemas.microsoft.com/office/powerpoint/2010/main" val="3241392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82000" cy="1143000"/>
          </a:xfrm>
        </p:spPr>
        <p:txBody>
          <a:bodyPr/>
          <a:lstStyle/>
          <a:p>
            <a:r>
              <a:rPr lang="en-US" altLang="zh-CN" dirty="0"/>
              <a:t>Algorithms – Nuclei Segmentation for Pathology Images</a:t>
            </a:r>
            <a:endParaRPr lang="en-US" dirty="0"/>
          </a:p>
        </p:txBody>
      </p:sp>
      <p:sp>
        <p:nvSpPr>
          <p:cNvPr id="3" name="Content Placeholder 2"/>
          <p:cNvSpPr>
            <a:spLocks noGrp="1"/>
          </p:cNvSpPr>
          <p:nvPr>
            <p:ph idx="1"/>
          </p:nvPr>
        </p:nvSpPr>
        <p:spPr>
          <a:xfrm>
            <a:off x="17585" y="1128086"/>
            <a:ext cx="8380412" cy="4038600"/>
          </a:xfrm>
        </p:spPr>
        <p:txBody>
          <a:bodyPr/>
          <a:lstStyle/>
          <a:p>
            <a:r>
              <a:rPr lang="en-US" altLang="zh-CN" dirty="0"/>
              <a:t>Segment boundaries of nuclei from pathology </a:t>
            </a:r>
            <a:br>
              <a:rPr lang="en-US" altLang="zh-CN" dirty="0"/>
            </a:br>
            <a:r>
              <a:rPr lang="en-US" altLang="zh-CN" dirty="0"/>
              <a:t>images and extract features for each nucleus</a:t>
            </a:r>
          </a:p>
          <a:p>
            <a:r>
              <a:rPr lang="en-US" altLang="zh-CN" dirty="0"/>
              <a:t>Consist of tiling, segmentation, </a:t>
            </a:r>
          </a:p>
          <a:p>
            <a:pPr marL="0" indent="0">
              <a:buNone/>
            </a:pPr>
            <a:r>
              <a:rPr lang="en-US" altLang="zh-CN" dirty="0"/>
              <a:t>     vectorization, boundary object aggregation</a:t>
            </a:r>
          </a:p>
          <a:p>
            <a:r>
              <a:rPr lang="en-US" altLang="zh-CN" dirty="0"/>
              <a:t>Could be executed on MapReduce </a:t>
            </a:r>
            <a:br>
              <a:rPr lang="en-US" altLang="zh-CN" dirty="0"/>
            </a:br>
            <a:r>
              <a:rPr lang="en-US" altLang="zh-CN" dirty="0"/>
              <a:t>(MIDAS Harp) </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32</a:t>
            </a:fld>
            <a:endParaRPr lang="en-US" dirty="0">
              <a:solidFill>
                <a:prstClr val="black"/>
              </a:solidFill>
            </a:endParaRPr>
          </a:p>
        </p:txBody>
      </p:sp>
      <p:pic>
        <p:nvPicPr>
          <p:cNvPr id="6" name="Picture 5"/>
          <p:cNvPicPr>
            <a:picLocks noChangeAspect="1"/>
          </p:cNvPicPr>
          <p:nvPr/>
        </p:nvPicPr>
        <p:blipFill>
          <a:blip r:embed="rId2"/>
          <a:stretch>
            <a:fillRect/>
          </a:stretch>
        </p:blipFill>
        <p:spPr>
          <a:xfrm>
            <a:off x="990600" y="3346450"/>
            <a:ext cx="3810000" cy="240440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098944"/>
            <a:ext cx="3160355" cy="4096883"/>
          </a:xfrm>
          <a:prstGeom prst="rect">
            <a:avLst/>
          </a:prstGeom>
        </p:spPr>
      </p:pic>
      <p:sp>
        <p:nvSpPr>
          <p:cNvPr id="9" name="TextBox 8"/>
          <p:cNvSpPr txBox="1"/>
          <p:nvPr/>
        </p:nvSpPr>
        <p:spPr>
          <a:xfrm>
            <a:off x="990600" y="5715000"/>
            <a:ext cx="3804247" cy="400110"/>
          </a:xfrm>
          <a:prstGeom prst="rect">
            <a:avLst/>
          </a:prstGeom>
          <a:noFill/>
        </p:spPr>
        <p:txBody>
          <a:bodyPr wrap="none" rtlCol="0">
            <a:spAutoFit/>
          </a:bodyPr>
          <a:lstStyle/>
          <a:p>
            <a:r>
              <a:rPr lang="en-US" sz="2000" i="0" dirty="0"/>
              <a:t>Nuclear segmentation algorithm</a:t>
            </a:r>
          </a:p>
        </p:txBody>
      </p:sp>
      <p:sp>
        <p:nvSpPr>
          <p:cNvPr id="10" name="TextBox 9"/>
          <p:cNvSpPr txBox="1"/>
          <p:nvPr/>
        </p:nvSpPr>
        <p:spPr>
          <a:xfrm>
            <a:off x="5065639" y="5204619"/>
            <a:ext cx="4078361" cy="707886"/>
          </a:xfrm>
          <a:prstGeom prst="rect">
            <a:avLst/>
          </a:prstGeom>
          <a:noFill/>
        </p:spPr>
        <p:txBody>
          <a:bodyPr wrap="square" rtlCol="0">
            <a:spAutoFit/>
          </a:bodyPr>
          <a:lstStyle/>
          <a:p>
            <a:r>
              <a:rPr lang="en-US" sz="2000" i="0" dirty="0"/>
              <a:t>Execution pipeline on MapReduce (MIDAS Harp)</a:t>
            </a: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28320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742890"/>
          </a:xfrm>
        </p:spPr>
        <p:txBody>
          <a:bodyPr/>
          <a:lstStyle/>
          <a:p>
            <a:r>
              <a:rPr lang="en-US" altLang="zh-CN" dirty="0"/>
              <a:t>Algorithms – Spatial Querying Methods</a:t>
            </a:r>
            <a:endParaRPr lang="en-US" dirty="0"/>
          </a:p>
        </p:txBody>
      </p:sp>
      <p:pic>
        <p:nvPicPr>
          <p:cNvPr id="19" name="Content Placeholder 18"/>
          <p:cNvPicPr>
            <a:picLocks noGrp="1" noChangeAspect="1"/>
          </p:cNvPicPr>
          <p:nvPr>
            <p:ph idx="1"/>
          </p:nvPr>
        </p:nvPicPr>
        <p:blipFill>
          <a:blip r:embed="rId2"/>
          <a:stretch>
            <a:fillRect/>
          </a:stretch>
        </p:blipFill>
        <p:spPr>
          <a:xfrm>
            <a:off x="508039" y="3464709"/>
            <a:ext cx="3809617" cy="2355036"/>
          </a:xfrm>
          <a:prstGeom prst="rect">
            <a:avLst/>
          </a:prstGeom>
          <a:solidFill>
            <a:schemeClr val="bg1"/>
          </a:solidFill>
          <a:ln w="12700">
            <a:solidFill>
              <a:schemeClr val="tx1"/>
            </a:solidFill>
          </a:ln>
        </p:spPr>
      </p:pic>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33</a:t>
            </a:fld>
            <a:endParaRPr lang="en-US" dirty="0">
              <a:solidFill>
                <a:prstClr val="black"/>
              </a:solidFill>
            </a:endParaRPr>
          </a:p>
        </p:txBody>
      </p:sp>
      <p:pic>
        <p:nvPicPr>
          <p:cNvPr id="21" name="Picture 20"/>
          <p:cNvPicPr>
            <a:picLocks noChangeAspect="1"/>
          </p:cNvPicPr>
          <p:nvPr/>
        </p:nvPicPr>
        <p:blipFill>
          <a:blip r:embed="rId3"/>
          <a:stretch>
            <a:fillRect/>
          </a:stretch>
        </p:blipFill>
        <p:spPr>
          <a:xfrm>
            <a:off x="4677384" y="3119996"/>
            <a:ext cx="4238016" cy="2747404"/>
          </a:xfrm>
          <a:prstGeom prst="rect">
            <a:avLst/>
          </a:prstGeom>
          <a:solidFill>
            <a:schemeClr val="bg1"/>
          </a:solidFill>
        </p:spPr>
      </p:pic>
      <p:sp>
        <p:nvSpPr>
          <p:cNvPr id="23" name="TextBox 22"/>
          <p:cNvSpPr txBox="1"/>
          <p:nvPr/>
        </p:nvSpPr>
        <p:spPr>
          <a:xfrm>
            <a:off x="1430215" y="5783382"/>
            <a:ext cx="1762021" cy="369332"/>
          </a:xfrm>
          <a:prstGeom prst="rect">
            <a:avLst/>
          </a:prstGeom>
          <a:noFill/>
        </p:spPr>
        <p:txBody>
          <a:bodyPr wrap="none" rtlCol="0">
            <a:spAutoFit/>
          </a:bodyPr>
          <a:lstStyle/>
          <a:p>
            <a:r>
              <a:rPr lang="en-US" altLang="zh-CN" sz="1800" i="0" dirty="0"/>
              <a:t>Spatial Queries</a:t>
            </a:r>
            <a:endParaRPr lang="en-US" sz="1800" i="0" dirty="0"/>
          </a:p>
        </p:txBody>
      </p:sp>
      <p:sp>
        <p:nvSpPr>
          <p:cNvPr id="24" name="TextBox 23"/>
          <p:cNvSpPr txBox="1"/>
          <p:nvPr/>
        </p:nvSpPr>
        <p:spPr>
          <a:xfrm>
            <a:off x="4574287" y="5819745"/>
            <a:ext cx="3980577" cy="369332"/>
          </a:xfrm>
          <a:prstGeom prst="rect">
            <a:avLst/>
          </a:prstGeom>
          <a:noFill/>
        </p:spPr>
        <p:txBody>
          <a:bodyPr wrap="none" rtlCol="0">
            <a:spAutoFit/>
          </a:bodyPr>
          <a:lstStyle/>
          <a:p>
            <a:r>
              <a:rPr lang="en-US" altLang="zh-CN" sz="1800" i="0" dirty="0"/>
              <a:t>Architecture of Spatial Query Engine </a:t>
            </a:r>
            <a:endParaRPr lang="en-US" sz="1800" i="0" dirty="0"/>
          </a:p>
        </p:txBody>
      </p:sp>
      <p:sp>
        <p:nvSpPr>
          <p:cNvPr id="26" name="Content Placeholder 2"/>
          <p:cNvSpPr txBox="1">
            <a:spLocks/>
          </p:cNvSpPr>
          <p:nvPr/>
        </p:nvSpPr>
        <p:spPr bwMode="auto">
          <a:xfrm>
            <a:off x="116778" y="584972"/>
            <a:ext cx="8915017" cy="257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i="0" kern="0" dirty="0"/>
              <a:t>Hadoop-GIS is a general framework to support high performance spatial queries and analytics for spatial big data on </a:t>
            </a:r>
            <a:r>
              <a:rPr lang="en-US" i="0" kern="0" dirty="0" err="1"/>
              <a:t>MapReduce</a:t>
            </a:r>
            <a:r>
              <a:rPr lang="en-US" i="0" kern="0" dirty="0"/>
              <a:t>.</a:t>
            </a:r>
          </a:p>
          <a:p>
            <a:r>
              <a:rPr lang="en-US" i="0" kern="0" dirty="0"/>
              <a:t>It supports multiple types of spatial queries on MapReduce through spatial partitioning, customizable spatial query engine and on-demand indexing.</a:t>
            </a:r>
          </a:p>
          <a:p>
            <a:r>
              <a:rPr lang="en-US" i="0" kern="0" dirty="0" err="1"/>
              <a:t>SparkGIS</a:t>
            </a:r>
            <a:r>
              <a:rPr lang="en-US" i="0" kern="0" dirty="0"/>
              <a:t> is a variation of Hadoop-GIS which runs on Spark to take advantage of in-memory processing.</a:t>
            </a:r>
          </a:p>
          <a:p>
            <a:r>
              <a:rPr lang="en-US" i="0" kern="0" dirty="0"/>
              <a:t>Will extend Hadoop/Spark to Harp MIDAS runtime.</a:t>
            </a:r>
          </a:p>
          <a:p>
            <a:r>
              <a:rPr lang="en-US" b="1" i="0" kern="0" dirty="0"/>
              <a:t>2D complete; 3D in progress</a:t>
            </a:r>
          </a:p>
        </p:txBody>
      </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057900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838200"/>
          </a:xfrm>
        </p:spPr>
        <p:txBody>
          <a:bodyPr/>
          <a:lstStyle/>
          <a:p>
            <a:r>
              <a:rPr lang="en-US" dirty="0"/>
              <a:t>Some Applications Enabled</a:t>
            </a:r>
          </a:p>
        </p:txBody>
      </p:sp>
      <p:sp>
        <p:nvSpPr>
          <p:cNvPr id="3" name="Content Placeholder 2"/>
          <p:cNvSpPr>
            <a:spLocks noGrp="1"/>
          </p:cNvSpPr>
          <p:nvPr>
            <p:ph idx="1"/>
          </p:nvPr>
        </p:nvSpPr>
        <p:spPr>
          <a:xfrm>
            <a:off x="0" y="762000"/>
            <a:ext cx="9144000" cy="5105400"/>
          </a:xfrm>
        </p:spPr>
        <p:txBody>
          <a:bodyPr/>
          <a:lstStyle/>
          <a:p>
            <a:r>
              <a:rPr lang="en-US" b="1" dirty="0"/>
              <a:t>KU/IU: Remote Sensing </a:t>
            </a:r>
            <a:r>
              <a:rPr lang="en-US" dirty="0"/>
              <a:t>in Polar Regions</a:t>
            </a:r>
          </a:p>
          <a:p>
            <a:r>
              <a:rPr lang="en-US" b="1" dirty="0"/>
              <a:t>SB: Digital Pathology </a:t>
            </a:r>
            <a:r>
              <a:rPr lang="en-US" dirty="0"/>
              <a:t>Imaging </a:t>
            </a:r>
          </a:p>
          <a:p>
            <a:r>
              <a:rPr lang="en-US" b="1" dirty="0"/>
              <a:t>SB: </a:t>
            </a:r>
            <a:r>
              <a:rPr lang="en-US" dirty="0"/>
              <a:t>Large scale </a:t>
            </a:r>
            <a:r>
              <a:rPr lang="en-US" b="1" dirty="0"/>
              <a:t>GIS</a:t>
            </a:r>
            <a:r>
              <a:rPr lang="en-US" dirty="0"/>
              <a:t> applications, including public health</a:t>
            </a:r>
          </a:p>
          <a:p>
            <a:r>
              <a:rPr lang="en-US" b="1" dirty="0"/>
              <a:t>VT: Graph Analysis </a:t>
            </a:r>
            <a:r>
              <a:rPr lang="en-US" dirty="0"/>
              <a:t>in studies of networks in many areas</a:t>
            </a:r>
          </a:p>
          <a:p>
            <a:r>
              <a:rPr lang="en-US" b="1" dirty="0"/>
              <a:t>UT, ASU, Rutgers: </a:t>
            </a:r>
            <a:r>
              <a:rPr lang="en-US" dirty="0"/>
              <a:t>Analysis of </a:t>
            </a:r>
            <a:r>
              <a:rPr lang="en-US" b="1" dirty="0"/>
              <a:t>Biomolecular simulations</a:t>
            </a:r>
            <a:br>
              <a:rPr lang="en-US" b="1" dirty="0"/>
            </a:br>
            <a:br>
              <a:rPr lang="en-US" b="1" dirty="0"/>
            </a:br>
            <a:r>
              <a:rPr lang="en-US" b="1" dirty="0"/>
              <a:t>Applications not part of Dibbs project but algorithms/software used</a:t>
            </a:r>
          </a:p>
          <a:p>
            <a:r>
              <a:rPr lang="en-US" b="1" dirty="0"/>
              <a:t>IU: Bioinformatics </a:t>
            </a:r>
            <a:r>
              <a:rPr lang="en-US" dirty="0"/>
              <a:t>and </a:t>
            </a:r>
            <a:r>
              <a:rPr lang="en-US" b="1" dirty="0"/>
              <a:t>Financial Modeling </a:t>
            </a:r>
            <a:r>
              <a:rPr lang="en-US" dirty="0"/>
              <a:t>with MDS</a:t>
            </a:r>
          </a:p>
          <a:p>
            <a:r>
              <a:rPr lang="en-US" dirty="0"/>
              <a:t>Integration with </a:t>
            </a:r>
            <a:r>
              <a:rPr lang="en-US" b="1" dirty="0"/>
              <a:t>Network Science Infrastructure</a:t>
            </a:r>
          </a:p>
          <a:p>
            <a:pPr lvl="1"/>
            <a:r>
              <a:rPr lang="en-US" b="1" dirty="0"/>
              <a:t>VT/IU: CINET: </a:t>
            </a:r>
            <a:r>
              <a:rPr lang="en-US" dirty="0"/>
              <a:t>SPIDAL algorithms will be made available</a:t>
            </a:r>
          </a:p>
          <a:p>
            <a:pPr lvl="1"/>
            <a:r>
              <a:rPr lang="en-US" b="1" dirty="0"/>
              <a:t>IU: </a:t>
            </a:r>
            <a:r>
              <a:rPr lang="en-US" b="1" dirty="0" err="1"/>
              <a:t>Osome</a:t>
            </a:r>
            <a:r>
              <a:rPr lang="en-US" b="1" dirty="0"/>
              <a:t> </a:t>
            </a:r>
            <a:r>
              <a:rPr lang="en-US" dirty="0"/>
              <a:t>Observatory on Social Media, currently Twitter </a:t>
            </a:r>
            <a:r>
              <a:rPr lang="en-US" dirty="0">
                <a:hlinkClick r:id="rId2"/>
              </a:rPr>
              <a:t>https://peerj.com/preprints/2008/</a:t>
            </a:r>
            <a:r>
              <a:rPr lang="en-US" dirty="0"/>
              <a:t> using enhanced </a:t>
            </a:r>
            <a:r>
              <a:rPr lang="en-US" dirty="0" err="1"/>
              <a:t>HBase</a:t>
            </a:r>
            <a:endParaRPr lang="en-US" dirty="0"/>
          </a:p>
          <a:p>
            <a:pPr lvl="1"/>
            <a:r>
              <a:rPr lang="en-US" b="1" dirty="0"/>
              <a:t>IU: Topic Analysis </a:t>
            </a:r>
            <a:r>
              <a:rPr lang="en-US" dirty="0"/>
              <a:t>of text data</a:t>
            </a:r>
          </a:p>
          <a:p>
            <a:r>
              <a:rPr lang="en-US" b="1" dirty="0"/>
              <a:t>IU/Rutgers: </a:t>
            </a:r>
            <a:r>
              <a:rPr lang="en-US" dirty="0"/>
              <a:t>Streaming with HPC enhanced Storm/Heron</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34</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49528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38" y="31284"/>
            <a:ext cx="8675913" cy="760690"/>
          </a:xfrm>
        </p:spPr>
        <p:txBody>
          <a:bodyPr/>
          <a:lstStyle/>
          <a:p>
            <a:r>
              <a:rPr lang="en-US" altLang="zh-CN" dirty="0"/>
              <a:t>Enabled Applications – Digital Pathology</a:t>
            </a:r>
            <a:endParaRPr lang="en-US" dirty="0"/>
          </a:p>
        </p:txBody>
      </p:sp>
      <p:sp>
        <p:nvSpPr>
          <p:cNvPr id="3" name="Content Placeholder 2"/>
          <p:cNvSpPr>
            <a:spLocks noGrp="1"/>
          </p:cNvSpPr>
          <p:nvPr>
            <p:ph idx="1"/>
          </p:nvPr>
        </p:nvSpPr>
        <p:spPr>
          <a:xfrm>
            <a:off x="106670" y="2877257"/>
            <a:ext cx="9037329" cy="3066344"/>
          </a:xfrm>
        </p:spPr>
        <p:txBody>
          <a:bodyPr/>
          <a:lstStyle/>
          <a:p>
            <a:r>
              <a:rPr lang="en-US" dirty="0"/>
              <a:t>Digital pathology images scanned from human tissue specimens provide rich information about morphological and functional characteristics of biological systems.</a:t>
            </a:r>
          </a:p>
          <a:p>
            <a:r>
              <a:rPr lang="en-US" altLang="zh-CN" dirty="0"/>
              <a:t>P</a:t>
            </a:r>
            <a:r>
              <a:rPr lang="en-US" dirty="0"/>
              <a:t>athology image analysis has high potential to provide diagnostic assistance, identify therapeutic targets, and predict patient outcomes and therapeutic responses.</a:t>
            </a:r>
          </a:p>
          <a:p>
            <a:r>
              <a:rPr lang="en-US" dirty="0"/>
              <a:t>It relies on both pathology image analysis algorithms and spatial querying methods.</a:t>
            </a:r>
          </a:p>
          <a:p>
            <a:r>
              <a:rPr lang="en-US" dirty="0"/>
              <a:t>Extremely large image scale.</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35</a:t>
            </a:fld>
            <a:endParaRPr lang="en-US" dirty="0">
              <a:solidFill>
                <a:prstClr val="black"/>
              </a:solidFill>
            </a:endParaRPr>
          </a:p>
        </p:txBody>
      </p:sp>
      <p:grpSp>
        <p:nvGrpSpPr>
          <p:cNvPr id="6" name="Group 5"/>
          <p:cNvGrpSpPr/>
          <p:nvPr/>
        </p:nvGrpSpPr>
        <p:grpSpPr>
          <a:xfrm>
            <a:off x="235221" y="968492"/>
            <a:ext cx="8417106" cy="1894151"/>
            <a:chOff x="235221" y="968492"/>
            <a:chExt cx="8417106" cy="1894151"/>
          </a:xfrm>
        </p:grpSpPr>
        <p:grpSp>
          <p:nvGrpSpPr>
            <p:cNvPr id="20" name="Group 19"/>
            <p:cNvGrpSpPr/>
            <p:nvPr/>
          </p:nvGrpSpPr>
          <p:grpSpPr>
            <a:xfrm>
              <a:off x="235221" y="968492"/>
              <a:ext cx="8417106" cy="1894151"/>
              <a:chOff x="345894" y="1447800"/>
              <a:chExt cx="8417106" cy="1894151"/>
            </a:xfrm>
          </p:grpSpPr>
          <p:pic>
            <p:nvPicPr>
              <p:cNvPr id="21" name="Picture 2" descr="http://img.directindustry.com/pdf/repository_di/13622/virtual-slide-scanner-nanozoomer-20-ht-173007_1b.jpg"/>
              <p:cNvPicPr>
                <a:picLocks noChangeAspect="1" noChangeArrowheads="1"/>
              </p:cNvPicPr>
              <p:nvPr/>
            </p:nvPicPr>
            <p:blipFill>
              <a:blip r:embed="rId2" cstate="print">
                <a:extLst>
                  <a:ext uri="{28A0092B-C50C-407E-A947-70E740481C1C}">
                    <a14:useLocalDpi xmlns:a14="http://schemas.microsoft.com/office/drawing/2010/main" val="0"/>
                  </a:ext>
                </a:extLst>
              </a:blip>
              <a:srcRect t="49693" b="1942"/>
              <a:stretch>
                <a:fillRect/>
              </a:stretch>
            </p:blipFill>
            <p:spPr bwMode="auto">
              <a:xfrm>
                <a:off x="2651125" y="1451908"/>
                <a:ext cx="1920875" cy="136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4"/>
              <p:cNvSpPr txBox="1">
                <a:spLocks noChangeArrowheads="1"/>
              </p:cNvSpPr>
              <p:nvPr/>
            </p:nvSpPr>
            <p:spPr bwMode="auto">
              <a:xfrm>
                <a:off x="345894" y="2972063"/>
                <a:ext cx="191012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Glass Slides</a:t>
                </a:r>
              </a:p>
            </p:txBody>
          </p:sp>
          <p:sp>
            <p:nvSpPr>
              <p:cNvPr id="23" name="TextBox 28"/>
              <p:cNvSpPr txBox="1">
                <a:spLocks noChangeArrowheads="1"/>
              </p:cNvSpPr>
              <p:nvPr/>
            </p:nvSpPr>
            <p:spPr bwMode="auto">
              <a:xfrm>
                <a:off x="2377190" y="2949916"/>
                <a:ext cx="241104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Scanning</a:t>
                </a:r>
              </a:p>
            </p:txBody>
          </p:sp>
          <p:sp>
            <p:nvSpPr>
              <p:cNvPr id="24" name="TextBox 24"/>
              <p:cNvSpPr txBox="1">
                <a:spLocks noChangeArrowheads="1"/>
              </p:cNvSpPr>
              <p:nvPr/>
            </p:nvSpPr>
            <p:spPr bwMode="auto">
              <a:xfrm>
                <a:off x="4588162" y="2948742"/>
                <a:ext cx="2346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Whole Slide Images</a:t>
                </a:r>
              </a:p>
            </p:txBody>
          </p:sp>
          <p:sp>
            <p:nvSpPr>
              <p:cNvPr id="25" name="TextBox 24"/>
              <p:cNvSpPr txBox="1">
                <a:spLocks noChangeArrowheads="1"/>
              </p:cNvSpPr>
              <p:nvPr/>
            </p:nvSpPr>
            <p:spPr bwMode="auto">
              <a:xfrm>
                <a:off x="6934200" y="2954087"/>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Image Analysis</a:t>
                </a:r>
              </a:p>
            </p:txBody>
          </p:sp>
          <p:sp>
            <p:nvSpPr>
              <p:cNvPr id="26" name="Right Arrow 25"/>
              <p:cNvSpPr/>
              <p:nvPr/>
            </p:nvSpPr>
            <p:spPr>
              <a:xfrm>
                <a:off x="2251075"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7" name="Picture 20" descr="http://brownpathology.com/anatomic_pathology_files/slide0010_image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469721"/>
                <a:ext cx="1717675" cy="132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ight Arrow 27"/>
              <p:cNvSpPr/>
              <p:nvPr/>
            </p:nvSpPr>
            <p:spPr>
              <a:xfrm>
                <a:off x="6762750"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ight Arrow 28"/>
              <p:cNvSpPr/>
              <p:nvPr/>
            </p:nvSpPr>
            <p:spPr>
              <a:xfrm>
                <a:off x="4503295"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30" name="Group 29"/>
              <p:cNvGrpSpPr/>
              <p:nvPr/>
            </p:nvGrpSpPr>
            <p:grpSpPr>
              <a:xfrm>
                <a:off x="4911725" y="1447800"/>
                <a:ext cx="1870075" cy="1430201"/>
                <a:chOff x="4632898" y="3996652"/>
                <a:chExt cx="1717675" cy="1430201"/>
              </a:xfrm>
            </p:grpSpPr>
            <p:pic>
              <p:nvPicPr>
                <p:cNvPr id="3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996652"/>
                  <a:ext cx="1702373" cy="140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6"/>
                <p:cNvSpPr>
                  <a:spLocks noChangeArrowheads="1"/>
                </p:cNvSpPr>
                <p:nvPr/>
              </p:nvSpPr>
              <p:spPr bwMode="auto">
                <a:xfrm>
                  <a:off x="4632898" y="4005330"/>
                  <a:ext cx="1717675" cy="1421523"/>
                </a:xfrm>
                <a:prstGeom prst="rect">
                  <a:avLst/>
                </a:pr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Siemens Sans Black" charset="0"/>
                    <a:ea typeface="+mn-ea"/>
                  </a:endParaRPr>
                </a:p>
              </p:txBody>
            </p:sp>
          </p:grpSp>
        </p:grpSp>
        <p:pic>
          <p:nvPicPr>
            <p:cNvPr id="3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127" y="977170"/>
              <a:ext cx="1471742" cy="1471742"/>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628760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3" y="-88490"/>
            <a:ext cx="8382000" cy="685800"/>
          </a:xfrm>
        </p:spPr>
        <p:txBody>
          <a:bodyPr/>
          <a:lstStyle/>
          <a:p>
            <a:r>
              <a:rPr lang="en-US" altLang="zh-CN" dirty="0"/>
              <a:t>Applications – Public Health</a:t>
            </a:r>
            <a:endParaRPr lang="en-US" dirty="0"/>
          </a:p>
        </p:txBody>
      </p:sp>
      <p:sp>
        <p:nvSpPr>
          <p:cNvPr id="3" name="Content Placeholder 2"/>
          <p:cNvSpPr>
            <a:spLocks noGrp="1"/>
          </p:cNvSpPr>
          <p:nvPr>
            <p:ph idx="1"/>
          </p:nvPr>
        </p:nvSpPr>
        <p:spPr>
          <a:xfrm>
            <a:off x="0" y="457200"/>
            <a:ext cx="9067800" cy="4038600"/>
          </a:xfrm>
        </p:spPr>
        <p:txBody>
          <a:bodyPr/>
          <a:lstStyle/>
          <a:p>
            <a:r>
              <a:rPr lang="en-US" dirty="0"/>
              <a:t>GIS-oriented public health research has a strong focus on the locations of patients and the agents of disease, and studies the spatial patterns and variations.</a:t>
            </a:r>
          </a:p>
          <a:p>
            <a:r>
              <a:rPr lang="en-US" dirty="0"/>
              <a:t>Integrating multiple spatial big data sources at fine spatial resolutions allow public health researchers and health officials to adequately identify, analyze, and monitor health problems at the community level.</a:t>
            </a:r>
          </a:p>
          <a:p>
            <a:r>
              <a:rPr lang="en-US" dirty="0"/>
              <a:t>This will rely on high performance spatial querying methods on data integration.</a:t>
            </a:r>
          </a:p>
          <a:p>
            <a:r>
              <a:rPr lang="en-US" dirty="0"/>
              <a:t>Note synergy between GIS and Large image processing as in pathology.</a:t>
            </a:r>
          </a:p>
        </p:txBody>
      </p:sp>
      <p:sp>
        <p:nvSpPr>
          <p:cNvPr id="4" name="Slide Number Placeholder 3"/>
          <p:cNvSpPr>
            <a:spLocks noGrp="1"/>
          </p:cNvSpPr>
          <p:nvPr>
            <p:ph type="sldNum" sz="quarter" idx="12"/>
          </p:nvPr>
        </p:nvSpPr>
        <p:spPr>
          <a:xfrm>
            <a:off x="8410172" y="6195613"/>
            <a:ext cx="550876" cy="217278"/>
          </a:xfrm>
        </p:spPr>
        <p:txBody>
          <a:bodyPr/>
          <a:lstStyle/>
          <a:p>
            <a:fld id="{C4B85148-DB98-4269-ACE6-2DF49F9918C9}" type="slidenum">
              <a:rPr lang="en-US" smtClean="0">
                <a:solidFill>
                  <a:prstClr val="black"/>
                </a:solidFill>
              </a:rPr>
              <a:pPr/>
              <a:t>36</a:t>
            </a:fld>
            <a:endParaRPr lang="en-US" dirty="0">
              <a:solidFill>
                <a:prstClr val="black"/>
              </a:solidFill>
            </a:endParaRPr>
          </a:p>
        </p:txBody>
      </p:sp>
      <p:pic>
        <p:nvPicPr>
          <p:cNvPr id="6" name="Picture 5"/>
          <p:cNvPicPr>
            <a:picLocks noChangeAspect="1"/>
          </p:cNvPicPr>
          <p:nvPr/>
        </p:nvPicPr>
        <p:blipFill>
          <a:blip r:embed="rId2"/>
          <a:stretch>
            <a:fillRect/>
          </a:stretch>
        </p:blipFill>
        <p:spPr>
          <a:xfrm>
            <a:off x="1981200" y="3429000"/>
            <a:ext cx="4267200" cy="2766613"/>
          </a:xfrm>
          <a:prstGeom prst="rect">
            <a:avLst/>
          </a:prstGeom>
        </p:spPr>
      </p:pic>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33848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94441" y="21021"/>
            <a:ext cx="8915400" cy="990600"/>
          </a:xfrm>
          <a:prstGeom prst="rect">
            <a:avLst/>
          </a:prstGeom>
        </p:spPr>
        <p:txBody>
          <a:bodyPr vert="horz" wrap="square" lIns="91425" tIns="91425" rIns="91425" bIns="91425" numCol="1" anchor="t" anchorCtr="0" compatLnSpc="1">
            <a:prstTxWarp prst="textNoShape">
              <a:avLst/>
            </a:prstTxWarp>
            <a:noAutofit/>
          </a:bodyPr>
          <a:lstStyle/>
          <a:p>
            <a:r>
              <a:rPr lang="en" sz="3600" dirty="0"/>
              <a:t>Biomolecular Simulation Data Analysis</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37</a:t>
            </a:fld>
            <a:endParaRPr lang="en-US" dirty="0">
              <a:solidFill>
                <a:prstClr val="black"/>
              </a:solidFill>
            </a:endParaRP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pic>
        <p:nvPicPr>
          <p:cNvPr id="62" name="Shape 62"/>
          <p:cNvPicPr preferRelativeResize="0"/>
          <p:nvPr/>
        </p:nvPicPr>
        <p:blipFill>
          <a:blip r:embed="rId3">
            <a:alphaModFix/>
          </a:blip>
          <a:stretch>
            <a:fillRect/>
          </a:stretch>
        </p:blipFill>
        <p:spPr>
          <a:xfrm>
            <a:off x="3947367" y="3349319"/>
            <a:ext cx="5223641" cy="3486564"/>
          </a:xfrm>
          <a:prstGeom prst="rect">
            <a:avLst/>
          </a:prstGeom>
          <a:noFill/>
          <a:ln>
            <a:noFill/>
          </a:ln>
        </p:spPr>
      </p:pic>
      <p:sp>
        <p:nvSpPr>
          <p:cNvPr id="4" name="TextBox 3"/>
          <p:cNvSpPr txBox="1"/>
          <p:nvPr/>
        </p:nvSpPr>
        <p:spPr>
          <a:xfrm>
            <a:off x="4034078" y="2641433"/>
            <a:ext cx="5044232" cy="707886"/>
          </a:xfrm>
          <a:prstGeom prst="rect">
            <a:avLst/>
          </a:prstGeom>
          <a:noFill/>
          <a:ln>
            <a:solidFill>
              <a:schemeClr val="tx1"/>
            </a:solidFill>
          </a:ln>
        </p:spPr>
        <p:txBody>
          <a:bodyPr wrap="square" rtlCol="0">
            <a:spAutoFit/>
          </a:bodyPr>
          <a:lstStyle/>
          <a:p>
            <a:pPr algn="ctr"/>
            <a:r>
              <a:rPr lang="en" sz="2000" i="0" dirty="0"/>
              <a:t>Path Similarity Analysis (PSA) with Hausdorff distance</a:t>
            </a:r>
            <a:endParaRPr lang="en-US" sz="2000" i="0" dirty="0"/>
          </a:p>
        </p:txBody>
      </p:sp>
      <p:sp>
        <p:nvSpPr>
          <p:cNvPr id="5" name="Rectangle 4"/>
          <p:cNvSpPr/>
          <p:nvPr/>
        </p:nvSpPr>
        <p:spPr>
          <a:xfrm>
            <a:off x="207578" y="900340"/>
            <a:ext cx="8707821" cy="1569660"/>
          </a:xfrm>
          <a:prstGeom prst="rect">
            <a:avLst/>
          </a:prstGeom>
        </p:spPr>
        <p:txBody>
          <a:bodyPr wrap="square">
            <a:spAutoFit/>
          </a:bodyPr>
          <a:lstStyle/>
          <a:p>
            <a:pPr marL="342900" indent="-342900">
              <a:buFont typeface="Arial" panose="020B0604020202020204" pitchFamily="34" charset="0"/>
              <a:buChar char="•"/>
            </a:pPr>
            <a:r>
              <a:rPr lang="en-US" dirty="0"/>
              <a:t>Utah (</a:t>
            </a:r>
            <a:r>
              <a:rPr lang="en-US" dirty="0" err="1"/>
              <a:t>CPPTraj</a:t>
            </a:r>
            <a:r>
              <a:rPr lang="en-US" dirty="0"/>
              <a:t>), Arizona State (</a:t>
            </a:r>
            <a:r>
              <a:rPr lang="en-US" dirty="0" err="1"/>
              <a:t>MDAnalysis</a:t>
            </a:r>
            <a:r>
              <a:rPr lang="en-US" dirty="0"/>
              <a:t>), Rutgers</a:t>
            </a:r>
          </a:p>
          <a:p>
            <a:pPr marL="342900" indent="-342900">
              <a:buFont typeface="Arial" panose="020B0604020202020204" pitchFamily="34" charset="0"/>
              <a:buChar char="•"/>
            </a:pPr>
            <a:r>
              <a:rPr lang="en-US" i="0" dirty="0"/>
              <a:t>Parallelize key algorithms including O(N</a:t>
            </a:r>
            <a:r>
              <a:rPr lang="en-US" i="0" baseline="30000" dirty="0"/>
              <a:t>2</a:t>
            </a:r>
            <a:r>
              <a:rPr lang="en-US" i="0" dirty="0"/>
              <a:t>) distance computations between trajectories</a:t>
            </a:r>
          </a:p>
          <a:p>
            <a:pPr marL="342900" indent="-342900">
              <a:buFont typeface="Arial" panose="020B0604020202020204" pitchFamily="34" charset="0"/>
              <a:buChar char="•"/>
            </a:pPr>
            <a:r>
              <a:rPr lang="en-US" i="0" dirty="0"/>
              <a:t>Integrate SPIDAL O(N</a:t>
            </a:r>
            <a:r>
              <a:rPr lang="en-US" i="0" baseline="30000" dirty="0"/>
              <a:t>2</a:t>
            </a:r>
            <a:r>
              <a:rPr lang="en-US" i="0" dirty="0"/>
              <a:t>) distance and clustering libraries</a:t>
            </a:r>
          </a:p>
        </p:txBody>
      </p:sp>
      <p:pic>
        <p:nvPicPr>
          <p:cNvPr id="10" name="Shape 130"/>
          <p:cNvPicPr preferRelativeResize="0"/>
          <p:nvPr/>
        </p:nvPicPr>
        <p:blipFill>
          <a:blip r:embed="rId4">
            <a:alphaModFix/>
          </a:blip>
          <a:stretch>
            <a:fillRect/>
          </a:stretch>
        </p:blipFill>
        <p:spPr>
          <a:xfrm>
            <a:off x="-59236" y="3048000"/>
            <a:ext cx="4071054" cy="3838176"/>
          </a:xfrm>
          <a:prstGeom prst="rect">
            <a:avLst/>
          </a:prstGeom>
          <a:noFill/>
          <a:ln>
            <a:noFill/>
          </a:ln>
        </p:spPr>
      </p:pic>
    </p:spTree>
    <p:extLst>
      <p:ext uri="{BB962C8B-B14F-4D97-AF65-F5344CB8AC3E}">
        <p14:creationId xmlns:p14="http://schemas.microsoft.com/office/powerpoint/2010/main" val="475495785"/>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Shape 69"/>
          <p:cNvSpPr txBox="1">
            <a:spLocks noGrp="1"/>
          </p:cNvSpPr>
          <p:nvPr>
            <p:ph type="body" idx="1"/>
          </p:nvPr>
        </p:nvSpPr>
        <p:spPr>
          <a:xfrm>
            <a:off x="228831" y="1468457"/>
            <a:ext cx="4029000" cy="1437438"/>
          </a:xfrm>
          <a:prstGeom prst="rect">
            <a:avLst/>
          </a:prstGeom>
        </p:spPr>
        <p:txBody>
          <a:bodyPr vert="horz" wrap="square" lIns="91425" tIns="91425" rIns="91425" bIns="91425" numCol="1" anchor="t" anchorCtr="0" compatLnSpc="1">
            <a:prstTxWarp prst="textNoShape">
              <a:avLst/>
            </a:prstTxWarp>
            <a:noAutofit/>
          </a:bodyPr>
          <a:lstStyle/>
          <a:p>
            <a:r>
              <a:rPr lang="en" sz="1800" dirty="0">
                <a:solidFill>
                  <a:schemeClr val="tx1"/>
                </a:solidFill>
              </a:rPr>
              <a:t>Clustered distances for two methods for sampling macromolecular transitions (200 trajectories each) showing that both methods produce distinctly different pathways. </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1400" i="0" smtClean="0">
                <a:solidFill>
                  <a:srgbClr val="000000"/>
                </a:solidFill>
                <a:latin typeface="Arial"/>
                <a:ea typeface="Arial"/>
                <a:cs typeface="Arial"/>
                <a:sym typeface="Arial"/>
              </a:rPr>
              <a:pPr>
                <a:spcBef>
                  <a:spcPts val="0"/>
                </a:spcBef>
                <a:spcAft>
                  <a:spcPts val="0"/>
                </a:spcAft>
                <a:buClr>
                  <a:srgbClr val="000000"/>
                </a:buClr>
                <a:buSzPct val="25000"/>
              </a:pPr>
              <a:t>38</a:t>
            </a:fld>
            <a:endParaRPr lang="en" sz="1400" i="0">
              <a:solidFill>
                <a:srgbClr val="000000"/>
              </a:solidFill>
              <a:latin typeface="Arial"/>
              <a:ea typeface="Arial"/>
              <a:cs typeface="Arial"/>
              <a:sym typeface="Arial"/>
            </a:endParaRPr>
          </a:p>
        </p:txBody>
      </p:sp>
      <p:pic>
        <p:nvPicPr>
          <p:cNvPr id="70" name="Shape 70"/>
          <p:cNvPicPr preferRelativeResize="0"/>
          <p:nvPr/>
        </p:nvPicPr>
        <p:blipFill>
          <a:blip r:embed="rId3">
            <a:alphaModFix/>
          </a:blip>
          <a:stretch>
            <a:fillRect/>
          </a:stretch>
        </p:blipFill>
        <p:spPr>
          <a:xfrm>
            <a:off x="228831" y="3058429"/>
            <a:ext cx="4230875" cy="2835700"/>
          </a:xfrm>
          <a:prstGeom prst="rect">
            <a:avLst/>
          </a:prstGeom>
          <a:noFill/>
          <a:ln>
            <a:noFill/>
          </a:ln>
        </p:spPr>
      </p:pic>
      <p:pic>
        <p:nvPicPr>
          <p:cNvPr id="71" name="Shape 71"/>
          <p:cNvPicPr preferRelativeResize="0"/>
          <p:nvPr/>
        </p:nvPicPr>
        <p:blipFill>
          <a:blip r:embed="rId4">
            <a:alphaModFix/>
          </a:blip>
          <a:stretch>
            <a:fillRect/>
          </a:stretch>
        </p:blipFill>
        <p:spPr>
          <a:xfrm>
            <a:off x="4724400" y="3058429"/>
            <a:ext cx="4258508" cy="2835700"/>
          </a:xfrm>
          <a:prstGeom prst="rect">
            <a:avLst/>
          </a:prstGeom>
          <a:noFill/>
          <a:ln>
            <a:noFill/>
          </a:ln>
        </p:spPr>
      </p:pic>
      <p:sp>
        <p:nvSpPr>
          <p:cNvPr id="72" name="Shape 72"/>
          <p:cNvSpPr txBox="1"/>
          <p:nvPr/>
        </p:nvSpPr>
        <p:spPr>
          <a:xfrm>
            <a:off x="5010150" y="1619350"/>
            <a:ext cx="3810000" cy="1372403"/>
          </a:xfrm>
          <a:prstGeom prst="rect">
            <a:avLst/>
          </a:prstGeom>
          <a:noFill/>
          <a:ln>
            <a:noFill/>
          </a:ln>
        </p:spPr>
        <p:txBody>
          <a:bodyPr lIns="91425" tIns="91425" rIns="91425" bIns="91425" anchor="t" anchorCtr="0">
            <a:noAutofit/>
          </a:bodyPr>
          <a:lstStyle/>
          <a:p>
            <a:pPr>
              <a:spcBef>
                <a:spcPts val="0"/>
              </a:spcBef>
            </a:pPr>
            <a:r>
              <a:rPr lang="en" sz="2000" i="0" dirty="0"/>
              <a:t>RADICAL Pilot benchmark run for three different test sets of trajectories, using 12x12 “blocks” per task.</a:t>
            </a:r>
          </a:p>
        </p:txBody>
      </p:sp>
      <p:sp>
        <p:nvSpPr>
          <p:cNvPr id="10" name="Shape 68"/>
          <p:cNvSpPr txBox="1">
            <a:spLocks noGrp="1"/>
          </p:cNvSpPr>
          <p:nvPr>
            <p:ph type="title"/>
          </p:nvPr>
        </p:nvSpPr>
        <p:spPr>
          <a:xfrm>
            <a:off x="12024" y="135094"/>
            <a:ext cx="9131975" cy="1484255"/>
          </a:xfrm>
          <a:prstGeom prst="rect">
            <a:avLst/>
          </a:prstGeom>
          <a:noFill/>
        </p:spPr>
        <p:txBody>
          <a:bodyPr vert="horz" wrap="square" lIns="91425" tIns="91425" rIns="91425" bIns="91425" numCol="1" anchor="t" anchorCtr="0" compatLnSpc="1">
            <a:prstTxWarp prst="textNoShape">
              <a:avLst/>
            </a:prstTxWarp>
            <a:noAutofit/>
          </a:bodyPr>
          <a:lstStyle/>
          <a:p>
            <a:pPr algn="ctr"/>
            <a:r>
              <a:rPr lang="en" sz="4000" dirty="0">
                <a:solidFill>
                  <a:srgbClr val="B30838"/>
                </a:solidFill>
              </a:rPr>
              <a:t>RADICAL-Pilot Hausdorff distance: </a:t>
            </a:r>
            <a:r>
              <a:rPr lang="en" sz="4000" i="1" dirty="0">
                <a:solidFill>
                  <a:srgbClr val="B30838"/>
                </a:solidFill>
              </a:rPr>
              <a:t>all-pairs</a:t>
            </a:r>
            <a:r>
              <a:rPr lang="en" sz="4000" dirty="0">
                <a:solidFill>
                  <a:srgbClr val="B30838"/>
                </a:solidFill>
              </a:rPr>
              <a:t> problem</a:t>
            </a:r>
          </a:p>
          <a:p>
            <a:pPr algn="ctr"/>
            <a:r>
              <a:rPr lang="en" sz="4000" dirty="0">
                <a:solidFill>
                  <a:srgbClr val="FF0000"/>
                </a:solidFill>
              </a:rPr>
              <a:t> </a:t>
            </a:r>
          </a:p>
        </p:txBody>
      </p:sp>
      <p:sp>
        <p:nvSpPr>
          <p:cNvPr id="3" name="Date Placeholder 2"/>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3275071845"/>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4800600" y="2133600"/>
            <a:ext cx="4079425" cy="2364374"/>
          </a:xfrm>
          <a:prstGeom prst="rect">
            <a:avLst/>
          </a:prstGeom>
          <a:noFill/>
          <a:ln>
            <a:noFill/>
          </a:ln>
        </p:spPr>
      </p:pic>
      <p:sp>
        <p:nvSpPr>
          <p:cNvPr id="87" name="Shape 87"/>
          <p:cNvSpPr txBox="1">
            <a:spLocks noGrp="1"/>
          </p:cNvSpPr>
          <p:nvPr>
            <p:ph type="title"/>
          </p:nvPr>
        </p:nvSpPr>
        <p:spPr>
          <a:xfrm>
            <a:off x="0" y="76403"/>
            <a:ext cx="9057627" cy="572700"/>
          </a:xfrm>
          <a:prstGeom prst="rect">
            <a:avLst/>
          </a:prstGeom>
        </p:spPr>
        <p:txBody>
          <a:bodyPr vert="horz" wrap="square" lIns="91425" tIns="91425" rIns="91425" bIns="91425" numCol="1" anchor="t" anchorCtr="0" compatLnSpc="1">
            <a:prstTxWarp prst="textNoShape">
              <a:avLst/>
            </a:prstTxWarp>
            <a:noAutofit/>
          </a:bodyPr>
          <a:lstStyle/>
          <a:p>
            <a:pPr algn="ctr"/>
            <a:r>
              <a:rPr lang="en" sz="3600" dirty="0">
                <a:solidFill>
                  <a:srgbClr val="B30838"/>
                </a:solidFill>
              </a:rPr>
              <a:t>Classification of lipids in membranes</a:t>
            </a:r>
          </a:p>
        </p:txBody>
      </p:sp>
      <p:sp>
        <p:nvSpPr>
          <p:cNvPr id="88" name="Shape 88"/>
          <p:cNvSpPr txBox="1">
            <a:spLocks noGrp="1"/>
          </p:cNvSpPr>
          <p:nvPr>
            <p:ph type="body" idx="1"/>
          </p:nvPr>
        </p:nvSpPr>
        <p:spPr>
          <a:xfrm>
            <a:off x="-1" y="755359"/>
            <a:ext cx="9057627" cy="1378241"/>
          </a:xfrm>
          <a:prstGeom prst="rect">
            <a:avLst/>
          </a:prstGeom>
        </p:spPr>
        <p:txBody>
          <a:bodyPr vert="horz" wrap="square" lIns="91425" tIns="91425" rIns="91425" bIns="91425" numCol="1" anchor="t" anchorCtr="0" compatLnSpc="1">
            <a:prstTxWarp prst="textNoShape">
              <a:avLst/>
            </a:prstTxWarp>
            <a:noAutofit/>
          </a:bodyPr>
          <a:lstStyle/>
          <a:p>
            <a:r>
              <a:rPr lang="en" sz="2000" dirty="0">
                <a:solidFill>
                  <a:schemeClr val="tx1"/>
                </a:solidFill>
              </a:rPr>
              <a:t>Biological membranes are lipid bilayers with distinct inner and outer surfaces that are formed by lipid mono layers (leaflets). Movement of lipids between leaflets or change of topology (merging of leaflets during fusion events) is difficult to detect in simulations.</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2000" b="1" i="0" smtClean="0">
                <a:solidFill>
                  <a:srgbClr val="000000"/>
                </a:solidFill>
                <a:latin typeface="Arial"/>
                <a:ea typeface="Arial"/>
                <a:cs typeface="Arial"/>
                <a:sym typeface="Arial"/>
              </a:rPr>
              <a:pPr>
                <a:spcBef>
                  <a:spcPts val="0"/>
                </a:spcBef>
                <a:spcAft>
                  <a:spcPts val="0"/>
                </a:spcAft>
                <a:buClr>
                  <a:srgbClr val="000000"/>
                </a:buClr>
                <a:buSzPct val="25000"/>
              </a:pPr>
              <a:t>39</a:t>
            </a:fld>
            <a:endParaRPr lang="en" sz="2000" b="1" i="0" dirty="0">
              <a:solidFill>
                <a:srgbClr val="000000"/>
              </a:solidFill>
              <a:latin typeface="Arial"/>
              <a:ea typeface="Arial"/>
              <a:cs typeface="Arial"/>
              <a:sym typeface="Arial"/>
            </a:endParaRPr>
          </a:p>
        </p:txBody>
      </p:sp>
      <p:sp>
        <p:nvSpPr>
          <p:cNvPr id="90" name="Shape 90"/>
          <p:cNvSpPr txBox="1"/>
          <p:nvPr/>
        </p:nvSpPr>
        <p:spPr>
          <a:xfrm>
            <a:off x="4800600" y="4497974"/>
            <a:ext cx="4419600" cy="909636"/>
          </a:xfrm>
          <a:prstGeom prst="rect">
            <a:avLst/>
          </a:prstGeom>
          <a:noFill/>
          <a:ln>
            <a:noFill/>
          </a:ln>
        </p:spPr>
        <p:txBody>
          <a:bodyPr lIns="91425" tIns="91425" rIns="91425" bIns="91425" anchor="t" anchorCtr="0">
            <a:noAutofit/>
          </a:bodyPr>
          <a:lstStyle/>
          <a:p>
            <a:pPr>
              <a:spcBef>
                <a:spcPts val="0"/>
              </a:spcBef>
            </a:pPr>
            <a:r>
              <a:rPr lang="en" i="0" dirty="0"/>
              <a:t>Lipids colored by leaflet </a:t>
            </a:r>
          </a:p>
          <a:p>
            <a:pPr>
              <a:spcBef>
                <a:spcPts val="0"/>
              </a:spcBef>
            </a:pPr>
            <a:r>
              <a:rPr lang="en" i="0" dirty="0"/>
              <a:t>Same color: continuous leaflet.</a:t>
            </a:r>
          </a:p>
        </p:txBody>
      </p:sp>
      <p:pic>
        <p:nvPicPr>
          <p:cNvPr id="8" name="Shape 123"/>
          <p:cNvPicPr preferRelativeResize="0"/>
          <p:nvPr/>
        </p:nvPicPr>
        <p:blipFill>
          <a:blip r:embed="rId4">
            <a:alphaModFix/>
          </a:blip>
          <a:stretch>
            <a:fillRect/>
          </a:stretch>
        </p:blipFill>
        <p:spPr>
          <a:xfrm>
            <a:off x="-1" y="2275020"/>
            <a:ext cx="4623000" cy="3132590"/>
          </a:xfrm>
          <a:prstGeom prst="rect">
            <a:avLst/>
          </a:prstGeom>
          <a:noFill/>
          <a:ln>
            <a:noFill/>
          </a:ln>
        </p:spPr>
      </p:pic>
      <p:sp>
        <p:nvSpPr>
          <p:cNvPr id="3" name="Date Placeholder 2"/>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885701761"/>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8724" y="86459"/>
            <a:ext cx="9372599" cy="523141"/>
          </a:xfrm>
        </p:spPr>
        <p:txBody>
          <a:bodyPr/>
          <a:lstStyle/>
          <a:p>
            <a:pPr algn="ctr"/>
            <a:r>
              <a:rPr lang="en-US" sz="2400" dirty="0"/>
              <a:t>64 Features in 4 views for Unified Classification of Big Data and Simulation Applications</a:t>
            </a: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prstClr val="black"/>
              </a:solidFill>
              <a:effectLst/>
              <a:uLnTx/>
              <a:uFillTx/>
            </a:endParaRPr>
          </a:p>
        </p:txBody>
      </p:sp>
      <p:grpSp>
        <p:nvGrpSpPr>
          <p:cNvPr id="12" name="Group 11"/>
          <p:cNvGrpSpPr/>
          <p:nvPr/>
        </p:nvGrpSpPr>
        <p:grpSpPr>
          <a:xfrm>
            <a:off x="5576" y="609600"/>
            <a:ext cx="9157607" cy="5368401"/>
            <a:chOff x="0" y="372985"/>
            <a:chExt cx="9157607" cy="5368401"/>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0" y="823109"/>
              <a:ext cx="149733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Simulations</a:t>
              </a:r>
            </a:p>
          </p:txBody>
        </p:sp>
        <p:sp>
          <p:nvSpPr>
            <p:cNvPr id="6" name="Rectangle 5"/>
            <p:cNvSpPr/>
            <p:nvPr/>
          </p:nvSpPr>
          <p:spPr>
            <a:xfrm>
              <a:off x="1651907" y="757863"/>
              <a:ext cx="1207770" cy="5309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Analytics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(Model for Data)</a:t>
              </a:r>
            </a:p>
          </p:txBody>
        </p:sp>
        <p:sp>
          <p:nvSpPr>
            <p:cNvPr id="7" name="Rectangle 6"/>
            <p:cNvSpPr/>
            <p:nvPr/>
          </p:nvSpPr>
          <p:spPr>
            <a:xfrm>
              <a:off x="3137862" y="372985"/>
              <a:ext cx="72009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Both</a:t>
              </a:r>
            </a:p>
          </p:txBody>
        </p:sp>
        <p:sp>
          <p:nvSpPr>
            <p:cNvPr id="8" name="TextBox 7"/>
            <p:cNvSpPr txBox="1"/>
            <p:nvPr/>
          </p:nvSpPr>
          <p:spPr>
            <a:xfrm>
              <a:off x="375424" y="3832343"/>
              <a:ext cx="90281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(All Model)</a:t>
              </a:r>
            </a:p>
          </p:txBody>
        </p:sp>
        <p:sp>
          <p:nvSpPr>
            <p:cNvPr id="9" name="TextBox 8"/>
            <p:cNvSpPr txBox="1"/>
            <p:nvPr/>
          </p:nvSpPr>
          <p:spPr>
            <a:xfrm>
              <a:off x="2108755" y="5426306"/>
              <a:ext cx="17491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a:t>
              </a:r>
              <a:r>
                <a:rPr kumimoji="0" lang="en-US" sz="1100" b="1" i="0" u="none" strike="noStrike" kern="0" cap="none" spc="0" normalizeH="0" baseline="0" noProof="0" dirty="0" err="1">
                  <a:ln>
                    <a:noFill/>
                  </a:ln>
                  <a:solidFill>
                    <a:srgbClr val="C00000"/>
                  </a:solidFill>
                  <a:effectLst/>
                  <a:uLnTx/>
                  <a:uFillTx/>
                </a:rPr>
                <a:t>Data+Model</a:t>
              </a:r>
              <a:r>
                <a:rPr kumimoji="0" lang="en-US" sz="1400" b="1" i="0" u="none" strike="noStrike" kern="0" cap="none" spc="0" normalizeH="0" baseline="0" noProof="0" dirty="0">
                  <a:ln>
                    <a:noFill/>
                  </a:ln>
                  <a:solidFill>
                    <a:srgbClr val="C00000"/>
                  </a:solidFill>
                  <a:effectLst/>
                  <a:uLnTx/>
                  <a:uFillTx/>
                </a:rPr>
                <a:t>)</a:t>
              </a:r>
            </a:p>
          </p:txBody>
        </p:sp>
        <p:sp>
          <p:nvSpPr>
            <p:cNvPr id="10" name="TextBox 9"/>
            <p:cNvSpPr txBox="1"/>
            <p:nvPr/>
          </p:nvSpPr>
          <p:spPr>
            <a:xfrm>
              <a:off x="6782917" y="890009"/>
              <a:ext cx="124745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Data)</a:t>
              </a:r>
            </a:p>
          </p:txBody>
        </p:sp>
        <p:sp>
          <p:nvSpPr>
            <p:cNvPr id="11" name="TextBox 10"/>
            <p:cNvSpPr txBox="1"/>
            <p:nvPr/>
          </p:nvSpPr>
          <p:spPr>
            <a:xfrm>
              <a:off x="7393983" y="5008367"/>
              <a:ext cx="176362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(Mix of Data and Model)</a:t>
              </a:r>
            </a:p>
          </p:txBody>
        </p:sp>
      </p:gr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739502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81000" y="158900"/>
            <a:ext cx="8520600" cy="831700"/>
          </a:xfrm>
          <a:prstGeom prst="rect">
            <a:avLst/>
          </a:prstGeom>
        </p:spPr>
        <p:txBody>
          <a:bodyPr vert="horz" wrap="square" lIns="91425" tIns="91425" rIns="91425" bIns="91425" numCol="1" anchor="t" anchorCtr="0" compatLnSpc="1">
            <a:prstTxWarp prst="textNoShape">
              <a:avLst/>
            </a:prstTxWarp>
            <a:noAutofit/>
          </a:bodyPr>
          <a:lstStyle/>
          <a:p>
            <a:pPr algn="ctr"/>
            <a:r>
              <a:rPr lang="en" dirty="0">
                <a:solidFill>
                  <a:srgbClr val="B30838"/>
                </a:solidFill>
              </a:rPr>
              <a:t>LeafletFinder</a:t>
            </a:r>
          </a:p>
        </p:txBody>
      </p:sp>
      <p:sp>
        <p:nvSpPr>
          <p:cNvPr id="96" name="Shape 96"/>
          <p:cNvSpPr txBox="1">
            <a:spLocks noGrp="1"/>
          </p:cNvSpPr>
          <p:nvPr>
            <p:ph type="body" idx="1"/>
          </p:nvPr>
        </p:nvSpPr>
        <p:spPr>
          <a:xfrm>
            <a:off x="38100" y="965826"/>
            <a:ext cx="9034426" cy="1791921"/>
          </a:xfrm>
          <a:prstGeom prst="rect">
            <a:avLst/>
          </a:prstGeom>
        </p:spPr>
        <p:txBody>
          <a:bodyPr vert="horz" wrap="square" lIns="91425" tIns="91425" rIns="91425" bIns="91425" numCol="1" anchor="t" anchorCtr="0" compatLnSpc="1">
            <a:prstTxWarp prst="textNoShape">
              <a:avLst/>
            </a:prstTxWarp>
            <a:noAutofit/>
          </a:bodyPr>
          <a:lstStyle/>
          <a:p>
            <a:r>
              <a:rPr lang="en" sz="2400" dirty="0">
                <a:solidFill>
                  <a:schemeClr val="tx1"/>
                </a:solidFill>
              </a:rPr>
              <a:t>LeafletFinder is a graph-based algorithm to detect continuous lipid membrane leaflets in a MD simulation*. The current implementation is slow and does not work well for large systems (&gt;100,000 lipids).</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2000" b="1" i="0" smtClean="0">
                <a:solidFill>
                  <a:srgbClr val="000000"/>
                </a:solidFill>
                <a:latin typeface="Arial"/>
                <a:ea typeface="Arial"/>
                <a:cs typeface="Arial"/>
                <a:sym typeface="Arial"/>
              </a:rPr>
              <a:pPr>
                <a:spcBef>
                  <a:spcPts val="0"/>
                </a:spcBef>
                <a:spcAft>
                  <a:spcPts val="0"/>
                </a:spcAft>
                <a:buClr>
                  <a:srgbClr val="000000"/>
                </a:buClr>
                <a:buSzPct val="25000"/>
              </a:pPr>
              <a:t>40</a:t>
            </a:fld>
            <a:endParaRPr lang="en" sz="2000" b="1" i="0" dirty="0">
              <a:solidFill>
                <a:srgbClr val="000000"/>
              </a:solidFill>
              <a:latin typeface="Arial"/>
              <a:ea typeface="Arial"/>
              <a:cs typeface="Arial"/>
              <a:sym typeface="Arial"/>
            </a:endParaRPr>
          </a:p>
        </p:txBody>
      </p:sp>
      <p:pic>
        <p:nvPicPr>
          <p:cNvPr id="98" name="Shape 98"/>
          <p:cNvPicPr preferRelativeResize="0"/>
          <p:nvPr/>
        </p:nvPicPr>
        <p:blipFill>
          <a:blip r:embed="rId3">
            <a:alphaModFix/>
          </a:blip>
          <a:stretch>
            <a:fillRect/>
          </a:stretch>
        </p:blipFill>
        <p:spPr>
          <a:xfrm>
            <a:off x="76463" y="2902563"/>
            <a:ext cx="2238674" cy="2238674"/>
          </a:xfrm>
          <a:prstGeom prst="rect">
            <a:avLst/>
          </a:prstGeom>
          <a:noFill/>
          <a:ln>
            <a:noFill/>
          </a:ln>
        </p:spPr>
      </p:pic>
      <p:grpSp>
        <p:nvGrpSpPr>
          <p:cNvPr id="3" name="Group 2"/>
          <p:cNvGrpSpPr/>
          <p:nvPr/>
        </p:nvGrpSpPr>
        <p:grpSpPr>
          <a:xfrm>
            <a:off x="2438400" y="2757747"/>
            <a:ext cx="6261623" cy="1950350"/>
            <a:chOff x="2361089" y="2867004"/>
            <a:chExt cx="6261623" cy="1950350"/>
          </a:xfrm>
        </p:grpSpPr>
        <p:pic>
          <p:nvPicPr>
            <p:cNvPr id="97" name="Shape 97"/>
            <p:cNvPicPr preferRelativeResize="0"/>
            <p:nvPr/>
          </p:nvPicPr>
          <p:blipFill>
            <a:blip r:embed="rId4">
              <a:alphaModFix/>
            </a:blip>
            <a:stretch>
              <a:fillRect/>
            </a:stretch>
          </p:blipFill>
          <p:spPr>
            <a:xfrm>
              <a:off x="2361089" y="2867004"/>
              <a:ext cx="6261623" cy="1950350"/>
            </a:xfrm>
            <a:prstGeom prst="rect">
              <a:avLst/>
            </a:prstGeom>
            <a:noFill/>
            <a:ln>
              <a:noFill/>
            </a:ln>
          </p:spPr>
        </p:pic>
        <p:sp>
          <p:nvSpPr>
            <p:cNvPr id="99" name="Shape 99"/>
            <p:cNvSpPr/>
            <p:nvPr/>
          </p:nvSpPr>
          <p:spPr>
            <a:xfrm>
              <a:off x="4301692" y="2867004"/>
              <a:ext cx="2238600" cy="1950300"/>
            </a:xfrm>
            <a:prstGeom prst="rect">
              <a:avLst/>
            </a:prstGeom>
            <a:noFill/>
            <a:ln w="9525" cap="flat" cmpd="sng">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100" name="Shape 100"/>
            <p:cNvSpPr/>
            <p:nvPr/>
          </p:nvSpPr>
          <p:spPr>
            <a:xfrm>
              <a:off x="6519271" y="2867004"/>
              <a:ext cx="2103441" cy="1950300"/>
            </a:xfrm>
            <a:prstGeom prst="rect">
              <a:avLst/>
            </a:prstGeom>
            <a:no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grpSp>
      <p:sp>
        <p:nvSpPr>
          <p:cNvPr id="101" name="Shape 101"/>
          <p:cNvSpPr txBox="1"/>
          <p:nvPr/>
        </p:nvSpPr>
        <p:spPr>
          <a:xfrm>
            <a:off x="2444405" y="4797820"/>
            <a:ext cx="1931375" cy="464938"/>
          </a:xfrm>
          <a:prstGeom prst="rect">
            <a:avLst/>
          </a:prstGeom>
          <a:noFill/>
          <a:ln>
            <a:noFill/>
          </a:ln>
        </p:spPr>
        <p:txBody>
          <a:bodyPr lIns="91425" tIns="91425" rIns="91425" bIns="91425" anchor="t" anchorCtr="0">
            <a:noAutofit/>
          </a:bodyPr>
          <a:lstStyle/>
          <a:p>
            <a:pPr>
              <a:spcBef>
                <a:spcPts val="0"/>
              </a:spcBef>
            </a:pPr>
            <a:r>
              <a:rPr lang="en" dirty="0"/>
              <a:t>Phosphate atom coordinates</a:t>
            </a:r>
          </a:p>
        </p:txBody>
      </p:sp>
      <p:sp>
        <p:nvSpPr>
          <p:cNvPr id="102" name="Shape 102"/>
          <p:cNvSpPr txBox="1"/>
          <p:nvPr/>
        </p:nvSpPr>
        <p:spPr>
          <a:xfrm>
            <a:off x="4343525" y="4727744"/>
            <a:ext cx="2622444" cy="685800"/>
          </a:xfrm>
          <a:prstGeom prst="rect">
            <a:avLst/>
          </a:prstGeom>
          <a:noFill/>
          <a:ln>
            <a:noFill/>
          </a:ln>
        </p:spPr>
        <p:txBody>
          <a:bodyPr lIns="91425" tIns="91425" rIns="91425" bIns="91425" anchor="t" anchorCtr="0">
            <a:noAutofit/>
          </a:bodyPr>
          <a:lstStyle/>
          <a:p>
            <a:pPr>
              <a:spcBef>
                <a:spcPts val="0"/>
              </a:spcBef>
            </a:pPr>
            <a:r>
              <a:rPr lang="en" dirty="0">
                <a:solidFill>
                  <a:srgbClr val="0000FF"/>
                </a:solidFill>
              </a:rPr>
              <a:t>Build nearest-neighbors adjacency matrix</a:t>
            </a:r>
          </a:p>
        </p:txBody>
      </p:sp>
      <p:sp>
        <p:nvSpPr>
          <p:cNvPr id="103" name="Shape 103"/>
          <p:cNvSpPr txBox="1"/>
          <p:nvPr/>
        </p:nvSpPr>
        <p:spPr>
          <a:xfrm>
            <a:off x="7028824" y="4798337"/>
            <a:ext cx="2088900" cy="685800"/>
          </a:xfrm>
          <a:prstGeom prst="rect">
            <a:avLst/>
          </a:prstGeom>
          <a:noFill/>
          <a:ln>
            <a:noFill/>
          </a:ln>
        </p:spPr>
        <p:txBody>
          <a:bodyPr lIns="91425" tIns="91425" rIns="91425" bIns="91425" anchor="t" anchorCtr="0">
            <a:noAutofit/>
          </a:bodyPr>
          <a:lstStyle/>
          <a:p>
            <a:pPr>
              <a:spcBef>
                <a:spcPts val="0"/>
              </a:spcBef>
            </a:pPr>
            <a:r>
              <a:rPr lang="en" dirty="0">
                <a:solidFill>
                  <a:srgbClr val="38761D"/>
                </a:solidFill>
              </a:rPr>
              <a:t>Find largest connected subgraphs</a:t>
            </a:r>
          </a:p>
        </p:txBody>
      </p:sp>
      <p:sp>
        <p:nvSpPr>
          <p:cNvPr id="104" name="Shape 104"/>
          <p:cNvSpPr txBox="1"/>
          <p:nvPr/>
        </p:nvSpPr>
        <p:spPr>
          <a:xfrm>
            <a:off x="-11750" y="5202391"/>
            <a:ext cx="2357073" cy="572700"/>
          </a:xfrm>
          <a:prstGeom prst="rect">
            <a:avLst/>
          </a:prstGeom>
          <a:noFill/>
          <a:ln>
            <a:noFill/>
          </a:ln>
        </p:spPr>
        <p:txBody>
          <a:bodyPr lIns="91425" tIns="91425" rIns="91425" bIns="91425" anchor="t" anchorCtr="0">
            <a:noAutofit/>
          </a:bodyPr>
          <a:lstStyle/>
          <a:p>
            <a:pPr>
              <a:spcBef>
                <a:spcPts val="0"/>
              </a:spcBef>
            </a:pPr>
            <a:r>
              <a:rPr lang="en" sz="800" dirty="0"/>
              <a:t>* N. Michaud-Agrawal, E. J. Denning, T. B. Woolf, and O. Beckstein. MDAnalysis: A toolkit for the analysis of molecular dynamics simulations. J Comp Chem, 32:2319–2327, 2011.</a:t>
            </a:r>
          </a:p>
          <a:p>
            <a:pPr>
              <a:spcBef>
                <a:spcPts val="0"/>
              </a:spcBef>
            </a:pPr>
            <a:endParaRPr sz="800" dirty="0"/>
          </a:p>
        </p:txBody>
      </p:sp>
      <p:sp>
        <p:nvSpPr>
          <p:cNvPr id="4" name="Date Placeholder 3"/>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2393002543"/>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srcRect t="-328" r="30417" b="-1"/>
          <a:stretch/>
        </p:blipFill>
        <p:spPr>
          <a:xfrm>
            <a:off x="0" y="976172"/>
            <a:ext cx="9144000" cy="5904186"/>
          </a:xfrm>
          <a:prstGeom prst="rect">
            <a:avLst/>
          </a:prstGeom>
        </p:spPr>
      </p:pic>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D403DF6-46F5-4637-8175-331CACCBFD4C}" type="slidenum">
              <a:rPr kumimoji="0" lang="en-US" b="1"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b="1" i="0" u="none" strike="noStrike" kern="0" cap="none" spc="0" normalizeH="0" baseline="0" noProof="0" dirty="0">
              <a:ln>
                <a:noFill/>
              </a:ln>
              <a:solidFill>
                <a:sysClr val="windowText" lastClr="000000"/>
              </a:solidFill>
              <a:effectLst/>
              <a:uLnTx/>
              <a:uFillTx/>
            </a:endParaRPr>
          </a:p>
        </p:txBody>
      </p:sp>
      <p:sp>
        <p:nvSpPr>
          <p:cNvPr id="6" name="TextBox 5"/>
          <p:cNvSpPr txBox="1"/>
          <p:nvPr/>
        </p:nvSpPr>
        <p:spPr>
          <a:xfrm>
            <a:off x="3255327" y="6132058"/>
            <a:ext cx="665567"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0000"/>
                </a:solidFill>
                <a:effectLst/>
                <a:uLnTx/>
                <a:uFillTx/>
              </a:rPr>
              <a:t>Apple</a:t>
            </a:r>
          </a:p>
        </p:txBody>
      </p:sp>
      <p:sp>
        <p:nvSpPr>
          <p:cNvPr id="7" name="Oval 6"/>
          <p:cNvSpPr>
            <a:spLocks noChangeAspect="1"/>
          </p:cNvSpPr>
          <p:nvPr/>
        </p:nvSpPr>
        <p:spPr bwMode="auto">
          <a:xfrm>
            <a:off x="3948682" y="6132058"/>
            <a:ext cx="182880" cy="18288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chemeClr val="tx1"/>
              </a:solidFill>
              <a:effectLst/>
              <a:uLnTx/>
              <a:uFillTx/>
              <a:latin typeface="Arial" charset="0"/>
              <a:ea typeface="ＭＳ Ｐゴシック" charset="-128"/>
            </a:endParaRPr>
          </a:p>
        </p:txBody>
      </p:sp>
      <p:sp>
        <p:nvSpPr>
          <p:cNvPr id="18" name="TextBox 17"/>
          <p:cNvSpPr txBox="1"/>
          <p:nvPr/>
        </p:nvSpPr>
        <p:spPr>
          <a:xfrm>
            <a:off x="5524783" y="3778224"/>
            <a:ext cx="857927"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99FF"/>
                </a:solidFill>
                <a:effectLst/>
                <a:uLnTx/>
                <a:uFillTx/>
              </a:rPr>
              <a:t>Mid Cap</a:t>
            </a:r>
          </a:p>
        </p:txBody>
      </p:sp>
      <p:sp>
        <p:nvSpPr>
          <p:cNvPr id="19" name="Oval 18"/>
          <p:cNvSpPr>
            <a:spLocks noChangeAspect="1"/>
          </p:cNvSpPr>
          <p:nvPr/>
        </p:nvSpPr>
        <p:spPr bwMode="auto">
          <a:xfrm>
            <a:off x="5770867" y="3599204"/>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chemeClr val="tx1"/>
              </a:solidFill>
              <a:effectLst/>
              <a:uLnTx/>
              <a:uFillTx/>
              <a:latin typeface="Arial" charset="0"/>
              <a:ea typeface="ＭＳ Ｐゴシック" charset="-128"/>
            </a:endParaRPr>
          </a:p>
        </p:txBody>
      </p:sp>
      <p:sp>
        <p:nvSpPr>
          <p:cNvPr id="20" name="TextBox 19"/>
          <p:cNvSpPr txBox="1"/>
          <p:nvPr/>
        </p:nvSpPr>
        <p:spPr>
          <a:xfrm>
            <a:off x="4102669" y="2466160"/>
            <a:ext cx="771365"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00"/>
                </a:solidFill>
                <a:effectLst/>
                <a:uLnTx/>
                <a:uFillTx/>
              </a:rPr>
              <a:t>Energy</a:t>
            </a:r>
          </a:p>
        </p:txBody>
      </p:sp>
      <p:sp>
        <p:nvSpPr>
          <p:cNvPr id="21" name="Oval 20"/>
          <p:cNvSpPr>
            <a:spLocks noChangeAspect="1"/>
          </p:cNvSpPr>
          <p:nvPr/>
        </p:nvSpPr>
        <p:spPr bwMode="auto">
          <a:xfrm>
            <a:off x="4945380" y="2570504"/>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chemeClr val="tx1"/>
              </a:solidFill>
              <a:effectLst/>
              <a:uLnTx/>
              <a:uFillTx/>
              <a:latin typeface="Arial" charset="0"/>
              <a:ea typeface="ＭＳ Ｐゴシック" charset="-128"/>
            </a:endParaRPr>
          </a:p>
        </p:txBody>
      </p:sp>
      <p:sp>
        <p:nvSpPr>
          <p:cNvPr id="22" name="Oval 21"/>
          <p:cNvSpPr>
            <a:spLocks noChangeAspect="1"/>
          </p:cNvSpPr>
          <p:nvPr/>
        </p:nvSpPr>
        <p:spPr bwMode="auto">
          <a:xfrm>
            <a:off x="6108390" y="2766242"/>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chemeClr val="tx1"/>
              </a:solidFill>
              <a:effectLst/>
              <a:uLnTx/>
              <a:uFillTx/>
              <a:latin typeface="Arial" charset="0"/>
              <a:ea typeface="ＭＳ Ｐゴシック" charset="-128"/>
            </a:endParaRPr>
          </a:p>
        </p:txBody>
      </p:sp>
      <p:sp>
        <p:nvSpPr>
          <p:cNvPr id="23" name="Oval 22"/>
          <p:cNvSpPr>
            <a:spLocks noChangeAspect="1"/>
          </p:cNvSpPr>
          <p:nvPr/>
        </p:nvSpPr>
        <p:spPr bwMode="auto">
          <a:xfrm>
            <a:off x="6199830" y="2971932"/>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chemeClr val="tx1"/>
              </a:solidFill>
              <a:effectLst/>
              <a:uLnTx/>
              <a:uFillTx/>
              <a:latin typeface="Arial" charset="0"/>
              <a:ea typeface="ＭＳ Ｐゴシック" charset="-128"/>
            </a:endParaRPr>
          </a:p>
        </p:txBody>
      </p:sp>
      <p:sp>
        <p:nvSpPr>
          <p:cNvPr id="24" name="TextBox 23"/>
          <p:cNvSpPr txBox="1"/>
          <p:nvPr/>
        </p:nvSpPr>
        <p:spPr>
          <a:xfrm>
            <a:off x="6558030" y="2924872"/>
            <a:ext cx="10327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FF00"/>
                </a:solidFill>
                <a:effectLst/>
                <a:uLnTx/>
                <a:uFillTx/>
              </a:rPr>
              <a:t>S&amp;P </a:t>
            </a:r>
          </a:p>
        </p:txBody>
      </p:sp>
      <p:sp>
        <p:nvSpPr>
          <p:cNvPr id="25" name="TextBox 24"/>
          <p:cNvSpPr txBox="1"/>
          <p:nvPr/>
        </p:nvSpPr>
        <p:spPr>
          <a:xfrm>
            <a:off x="6492862" y="2672123"/>
            <a:ext cx="10327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0FEC4"/>
                </a:solidFill>
                <a:effectLst/>
                <a:uLnTx/>
                <a:uFillTx/>
              </a:rPr>
              <a:t>Dow Jones</a:t>
            </a:r>
            <a:endParaRPr kumimoji="0" lang="en-US" sz="1200" b="1" i="0" u="none" strike="noStrike" kern="0" cap="none" spc="0" normalizeH="0" baseline="0" noProof="0" dirty="0">
              <a:ln>
                <a:noFill/>
              </a:ln>
              <a:solidFill>
                <a:schemeClr val="accent1">
                  <a:lumMod val="20000"/>
                  <a:lumOff val="80000"/>
                </a:schemeClr>
              </a:solidFill>
              <a:effectLst/>
              <a:uLnTx/>
              <a:uFillTx/>
            </a:endParaRPr>
          </a:p>
        </p:txBody>
      </p:sp>
      <p:sp>
        <p:nvSpPr>
          <p:cNvPr id="26" name="TextBox 25"/>
          <p:cNvSpPr txBox="1"/>
          <p:nvPr/>
        </p:nvSpPr>
        <p:spPr>
          <a:xfrm>
            <a:off x="6230124" y="1299648"/>
            <a:ext cx="838691"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FFFF"/>
                </a:solidFill>
                <a:effectLst/>
                <a:uLnTx/>
                <a:uFillTx/>
              </a:rPr>
              <a:t>Finance</a:t>
            </a:r>
          </a:p>
        </p:txBody>
      </p:sp>
      <p:sp>
        <p:nvSpPr>
          <p:cNvPr id="27" name="Oval 26"/>
          <p:cNvSpPr>
            <a:spLocks noChangeAspect="1"/>
          </p:cNvSpPr>
          <p:nvPr/>
        </p:nvSpPr>
        <p:spPr bwMode="auto">
          <a:xfrm>
            <a:off x="6558030" y="1676202"/>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chemeClr val="tx1"/>
              </a:solidFill>
              <a:effectLst/>
              <a:uLnTx/>
              <a:uFillTx/>
              <a:latin typeface="Arial" charset="0"/>
              <a:ea typeface="ＭＳ Ｐゴシック" charset="-128"/>
            </a:endParaRPr>
          </a:p>
        </p:txBody>
      </p:sp>
      <p:sp>
        <p:nvSpPr>
          <p:cNvPr id="28" name="TextBox 27"/>
          <p:cNvSpPr txBox="1"/>
          <p:nvPr/>
        </p:nvSpPr>
        <p:spPr>
          <a:xfrm>
            <a:off x="5190224" y="1431152"/>
            <a:ext cx="95090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Origin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0% change</a:t>
            </a:r>
          </a:p>
        </p:txBody>
      </p:sp>
      <p:sp>
        <p:nvSpPr>
          <p:cNvPr id="29" name="TextBox 28"/>
          <p:cNvSpPr txBox="1"/>
          <p:nvPr/>
        </p:nvSpPr>
        <p:spPr>
          <a:xfrm>
            <a:off x="4655076" y="4256230"/>
            <a:ext cx="58060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99CCFF"/>
                </a:solidFill>
                <a:effectLst/>
                <a:uLnTx/>
                <a:uFillTx/>
              </a:rPr>
              <a:t>+10%</a:t>
            </a:r>
          </a:p>
        </p:txBody>
      </p:sp>
      <p:sp>
        <p:nvSpPr>
          <p:cNvPr id="30" name="TextBox 29"/>
          <p:cNvSpPr txBox="1"/>
          <p:nvPr/>
        </p:nvSpPr>
        <p:spPr>
          <a:xfrm>
            <a:off x="4293426" y="6107858"/>
            <a:ext cx="58060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042E0"/>
                </a:solidFill>
                <a:effectLst/>
                <a:uLnTx/>
                <a:uFillTx/>
              </a:rPr>
              <a:t>+20%</a:t>
            </a:r>
          </a:p>
        </p:txBody>
      </p:sp>
      <p:sp>
        <p:nvSpPr>
          <p:cNvPr id="31" name="Rectangle 30"/>
          <p:cNvSpPr/>
          <p:nvPr/>
        </p:nvSpPr>
        <p:spPr>
          <a:xfrm>
            <a:off x="0" y="0"/>
            <a:ext cx="9144000" cy="89255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rPr>
              <a:t>Time series of Stock Values projected to 3D </a:t>
            </a:r>
          </a:p>
          <a:p>
            <a:pPr marL="0" marR="0" lvl="0" indent="0" defTabSz="914400" eaLnBrk="1" fontAlgn="auto" latinLnBrk="0" hangingPunct="1">
              <a:lnSpc>
                <a:spcPct val="100000"/>
              </a:lnSpc>
              <a:spcBef>
                <a:spcPts val="0"/>
              </a:spcBef>
              <a:spcAft>
                <a:spcPts val="0"/>
              </a:spcAft>
              <a:buClrTx/>
              <a:buSzTx/>
              <a:buFontTx/>
              <a:buNone/>
              <a:tabLst/>
              <a:defRPr/>
            </a:pPr>
            <a:r>
              <a:rPr lang="en-US" sz="1600" b="1" i="0" kern="0" dirty="0">
                <a:solidFill>
                  <a:sysClr val="windowText" lastClr="000000"/>
                </a:solidFill>
              </a:rPr>
              <a:t>U</a:t>
            </a:r>
            <a:r>
              <a:rPr kumimoji="0" lang="en-US" sz="1600" b="1" i="0" u="none" strike="noStrike" kern="0" cap="none" spc="0" normalizeH="0" baseline="0" noProof="0" dirty="0">
                <a:ln>
                  <a:noFill/>
                </a:ln>
                <a:solidFill>
                  <a:sysClr val="windowText" lastClr="000000"/>
                </a:solidFill>
                <a:effectLst/>
                <a:uLnTx/>
                <a:uFillTx/>
              </a:rPr>
              <a:t>sing one day stock values</a:t>
            </a:r>
            <a:r>
              <a:rPr kumimoji="0" lang="en-US" sz="1600" b="1" i="0" u="none" strike="noStrike" kern="0" cap="none" spc="0" normalizeH="0" noProof="0" dirty="0">
                <a:ln>
                  <a:noFill/>
                </a:ln>
                <a:solidFill>
                  <a:sysClr val="windowText" lastClr="000000"/>
                </a:solidFill>
                <a:effectLst/>
                <a:uLnTx/>
                <a:uFillTx/>
              </a:rPr>
              <a:t> </a:t>
            </a:r>
            <a:r>
              <a:rPr kumimoji="0" lang="en-US" sz="1600" b="1" i="0" u="none" strike="noStrike" kern="0" cap="none" spc="0" normalizeH="0" baseline="0" noProof="0" dirty="0">
                <a:ln>
                  <a:noFill/>
                </a:ln>
                <a:solidFill>
                  <a:sysClr val="windowText" lastClr="000000"/>
                </a:solidFill>
                <a:effectLst/>
                <a:uLnTx/>
                <a:uFillTx/>
              </a:rPr>
              <a:t>measured from January 2004 and starting after one year January 2005</a:t>
            </a:r>
            <a:r>
              <a:rPr kumimoji="0" lang="en-US" sz="1600" b="1" i="0" u="none" strike="noStrike" kern="0" cap="none" spc="0" normalizeH="0" noProof="0" dirty="0">
                <a:ln>
                  <a:noFill/>
                </a:ln>
                <a:solidFill>
                  <a:sysClr val="windowText" lastClr="000000"/>
                </a:solidFill>
                <a:effectLst/>
                <a:uLnTx/>
                <a:uFillTx/>
              </a:rPr>
              <a:t> (</a:t>
            </a:r>
            <a:r>
              <a:rPr kumimoji="0" lang="en-US" sz="1600" b="1" i="0" u="none" strike="noStrike" kern="0" cap="none" spc="0" normalizeH="0" baseline="0" noProof="0" dirty="0">
                <a:ln>
                  <a:noFill/>
                </a:ln>
                <a:solidFill>
                  <a:sysClr val="windowText" lastClr="000000"/>
                </a:solidFill>
                <a:effectLst/>
                <a:uLnTx/>
                <a:uFillTx/>
              </a:rPr>
              <a:t>Filled circles are final values)</a:t>
            </a:r>
          </a:p>
        </p:txBody>
      </p:sp>
      <p:sp>
        <p:nvSpPr>
          <p:cNvPr id="2" name="Date Placeholder 1"/>
          <p:cNvSpPr>
            <a:spLocks noGrp="1"/>
          </p:cNvSpPr>
          <p:nvPr>
            <p:ph type="dt" sz="half" idx="10"/>
          </p:nvPr>
        </p:nvSpPr>
        <p:spPr/>
        <p:txBody>
          <a:bodyPr/>
          <a:lstStyle/>
          <a:p>
            <a:r>
              <a:rPr lang="en-US"/>
              <a:t>5/17/2016</a:t>
            </a:r>
          </a:p>
        </p:txBody>
      </p:sp>
    </p:spTree>
    <p:extLst>
      <p:ext uri="{BB962C8B-B14F-4D97-AF65-F5344CB8AC3E}">
        <p14:creationId xmlns:p14="http://schemas.microsoft.com/office/powerpoint/2010/main" val="254379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304800"/>
            <a:ext cx="2305050" cy="3790950"/>
          </a:xfrm>
        </p:spPr>
        <p:txBody>
          <a:bodyPr/>
          <a:lstStyle/>
          <a:p>
            <a:r>
              <a:rPr lang="en-US" sz="2400" dirty="0"/>
              <a:t>6 Forms of </a:t>
            </a:r>
            <a:r>
              <a:rPr lang="en-US" sz="2400" dirty="0" err="1"/>
              <a:t>MapReduce</a:t>
            </a:r>
            <a:br>
              <a:rPr lang="en-US" sz="2400" dirty="0"/>
            </a:br>
            <a:br>
              <a:rPr lang="en-US" sz="2400" dirty="0"/>
            </a:br>
            <a:r>
              <a:rPr lang="en-US" sz="2000" b="0" dirty="0">
                <a:solidFill>
                  <a:schemeClr val="tx1"/>
                </a:solidFill>
              </a:rPr>
              <a:t>Cover “all” circumstances</a:t>
            </a:r>
            <a:br>
              <a:rPr lang="en-US" sz="2000" b="0" dirty="0">
                <a:solidFill>
                  <a:schemeClr val="tx1"/>
                </a:solidFill>
              </a:rPr>
            </a:br>
            <a:br>
              <a:rPr lang="en-US" sz="2000" b="0" dirty="0">
                <a:solidFill>
                  <a:schemeClr val="tx1"/>
                </a:solidFill>
              </a:rPr>
            </a:br>
            <a:r>
              <a:rPr lang="en-US" sz="2000" b="0" dirty="0">
                <a:solidFill>
                  <a:schemeClr val="tx1"/>
                </a:solidFill>
              </a:rPr>
              <a:t>Describes</a:t>
            </a:r>
            <a:br>
              <a:rPr lang="en-US" sz="2000" b="0" dirty="0">
                <a:solidFill>
                  <a:schemeClr val="tx1"/>
                </a:solidFill>
              </a:rPr>
            </a:br>
            <a:r>
              <a:rPr lang="en-US" sz="2000" b="0" dirty="0">
                <a:solidFill>
                  <a:schemeClr val="tx1"/>
                </a:solidFill>
              </a:rPr>
              <a:t> - </a:t>
            </a:r>
            <a:r>
              <a:rPr lang="en-US" sz="1800" b="0" dirty="0">
                <a:solidFill>
                  <a:schemeClr val="tx1"/>
                </a:solidFill>
              </a:rPr>
              <a:t>Problem (Model     reflecting data)</a:t>
            </a:r>
            <a:br>
              <a:rPr lang="en-US" sz="1800" b="0" dirty="0">
                <a:solidFill>
                  <a:schemeClr val="tx1"/>
                </a:solidFill>
              </a:rPr>
            </a:br>
            <a:r>
              <a:rPr lang="en-US" sz="1800" b="0" dirty="0">
                <a:solidFill>
                  <a:schemeClr val="tx1"/>
                </a:solidFill>
              </a:rPr>
              <a:t> - Machine</a:t>
            </a:r>
            <a:br>
              <a:rPr lang="en-US" sz="1800" b="0" dirty="0">
                <a:solidFill>
                  <a:schemeClr val="tx1"/>
                </a:solidFill>
              </a:rPr>
            </a:br>
            <a:r>
              <a:rPr lang="en-US" sz="1800" b="0" dirty="0">
                <a:solidFill>
                  <a:schemeClr val="tx1"/>
                </a:solidFill>
              </a:rPr>
              <a:t> - Software</a:t>
            </a:r>
            <a:br>
              <a:rPr lang="en-US" sz="2000" b="0" dirty="0">
                <a:solidFill>
                  <a:schemeClr val="tx1"/>
                </a:solidFill>
              </a:rPr>
            </a:br>
            <a:br>
              <a:rPr lang="en-US" sz="2000" b="0" dirty="0">
                <a:solidFill>
                  <a:schemeClr val="tx1"/>
                </a:solidFill>
              </a:rPr>
            </a:br>
            <a:r>
              <a:rPr lang="en-US" sz="2000" b="0" dirty="0">
                <a:solidFill>
                  <a:schemeClr val="tx1"/>
                </a:solidFill>
              </a:rPr>
              <a:t>Architecture</a:t>
            </a:r>
          </a:p>
        </p:txBody>
      </p:sp>
      <p:sp>
        <p:nvSpPr>
          <p:cNvPr id="4" name="Slide Number Placeholder 3"/>
          <p:cNvSpPr>
            <a:spLocks noGrp="1"/>
          </p:cNvSpPr>
          <p:nvPr>
            <p:ph type="sldNum" sz="quarter" idx="12"/>
          </p:nvPr>
        </p:nvSpPr>
        <p:spPr>
          <a:xfrm>
            <a:off x="8282214" y="6246813"/>
            <a:ext cx="656771" cy="293913"/>
          </a:xfrm>
        </p:spPr>
        <p:txBody>
          <a:bodyPr/>
          <a:lstStyle/>
          <a:p>
            <a:fld id="{C4B85148-DB98-4269-ACE6-2DF49F9918C9}" type="slidenum">
              <a:rPr lang="en-US" smtClean="0">
                <a:solidFill>
                  <a:prstClr val="black"/>
                </a:solidFill>
              </a:rPr>
              <a:pPr/>
              <a:t>5</a:t>
            </a:fld>
            <a:endParaRPr lang="en-US" dirty="0">
              <a:solidFill>
                <a:prstClr val="black"/>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916"/>
          <a:stretch/>
        </p:blipFill>
        <p:spPr bwMode="auto">
          <a:xfrm>
            <a:off x="2177528" y="-64994"/>
            <a:ext cx="6947646" cy="3227294"/>
          </a:xfrm>
          <a:prstGeom prst="rect">
            <a:avLst/>
          </a:prstGeom>
          <a:noFill/>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806" r="-1"/>
          <a:stretch/>
        </p:blipFill>
        <p:spPr bwMode="auto">
          <a:xfrm>
            <a:off x="2177528" y="3048000"/>
            <a:ext cx="6949865" cy="3221225"/>
          </a:xfrm>
          <a:prstGeom prst="rect">
            <a:avLst/>
          </a:prstGeom>
          <a:noFill/>
        </p:spPr>
      </p:pic>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890922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6</a:t>
            </a:fld>
            <a:endParaRPr lang="en-US" dirty="0">
              <a:solidFill>
                <a:srgbClr val="000000"/>
              </a:solidFill>
            </a:endParaRPr>
          </a:p>
        </p:txBody>
      </p:sp>
      <p:sp>
        <p:nvSpPr>
          <p:cNvPr id="3" name="Date Placeholder 2"/>
          <p:cNvSpPr>
            <a:spLocks noGrp="1"/>
          </p:cNvSpPr>
          <p:nvPr>
            <p:ph type="dt" sz="half" idx="4294967295"/>
          </p:nvPr>
        </p:nvSpPr>
        <p:spPr>
          <a:xfrm>
            <a:off x="5715000" y="6222082"/>
            <a:ext cx="2057400" cy="365125"/>
          </a:xfrm>
          <a:prstGeom prst="rect">
            <a:avLst/>
          </a:prstGeom>
          <a:solidFill>
            <a:schemeClr val="accent1"/>
          </a:solidFill>
        </p:spPr>
        <p:style>
          <a:lnRef idx="2">
            <a:schemeClr val="accent4"/>
          </a:lnRef>
          <a:fillRef idx="1">
            <a:schemeClr val="lt1"/>
          </a:fillRef>
          <a:effectRef idx="0">
            <a:schemeClr val="accent4"/>
          </a:effectRef>
          <a:fontRef idx="minor">
            <a:schemeClr val="dk1"/>
          </a:fontRef>
        </p:style>
        <p:txBody>
          <a:bodyPr/>
          <a:lstStyle/>
          <a:p>
            <a:r>
              <a:rPr lang="en-US">
                <a:solidFill>
                  <a:srgbClr val="000000">
                    <a:tint val="75000"/>
                  </a:srgbClr>
                </a:solidFill>
              </a:rPr>
              <a:t>5/17/2016</a:t>
            </a:r>
            <a:endParaRPr lang="en-US" dirty="0">
              <a:solidFill>
                <a:srgbClr val="000000">
                  <a:tint val="75000"/>
                </a:srgbClr>
              </a:solidFill>
            </a:endParaRPr>
          </a:p>
        </p:txBody>
      </p:sp>
      <p:sp>
        <p:nvSpPr>
          <p:cNvPr id="4" name="Rectangle 3"/>
          <p:cNvSpPr/>
          <p:nvPr/>
        </p:nvSpPr>
        <p:spPr>
          <a:xfrm>
            <a:off x="0" y="-33754"/>
            <a:ext cx="9144000" cy="338554"/>
          </a:xfrm>
          <a:prstGeom prst="rect">
            <a:avLst/>
          </a:prstGeom>
          <a:noFill/>
        </p:spPr>
        <p:txBody>
          <a:bodyPr wrap="square">
            <a:spAutoFit/>
          </a:bodyPr>
          <a:lstStyle/>
          <a:p>
            <a:pPr algn="ctr"/>
            <a:r>
              <a:rPr lang="en-US" sz="1600" b="1" dirty="0">
                <a:solidFill>
                  <a:srgbClr val="B50B27"/>
                </a:solidFill>
              </a:rPr>
              <a:t>HPC-ABDS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915"/>
          <a:stretch/>
        </p:blipFill>
        <p:spPr bwMode="auto">
          <a:xfrm>
            <a:off x="0" y="228600"/>
            <a:ext cx="9144000" cy="66649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55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685800"/>
          </a:xfrm>
        </p:spPr>
        <p:txBody>
          <a:bodyPr/>
          <a:lstStyle/>
          <a:p>
            <a:pPr algn="ctr"/>
            <a:r>
              <a:rPr lang="en-US" dirty="0"/>
              <a:t>HPC-ABDS Mapping of Activities</a:t>
            </a:r>
          </a:p>
        </p:txBody>
      </p:sp>
      <p:sp>
        <p:nvSpPr>
          <p:cNvPr id="3" name="Content Placeholder 2"/>
          <p:cNvSpPr>
            <a:spLocks noGrp="1"/>
          </p:cNvSpPr>
          <p:nvPr>
            <p:ph idx="1"/>
          </p:nvPr>
        </p:nvSpPr>
        <p:spPr>
          <a:xfrm>
            <a:off x="-19050" y="876463"/>
            <a:ext cx="9144000" cy="5105400"/>
          </a:xfrm>
        </p:spPr>
        <p:txBody>
          <a:bodyPr/>
          <a:lstStyle/>
          <a:p>
            <a:r>
              <a:rPr lang="en-US" b="1" dirty="0">
                <a:solidFill>
                  <a:srgbClr val="00B050"/>
                </a:solidFill>
              </a:rPr>
              <a:t>Level 17: Orchestration</a:t>
            </a:r>
            <a:r>
              <a:rPr lang="en-US" dirty="0">
                <a:solidFill>
                  <a:srgbClr val="00B050"/>
                </a:solidFill>
              </a:rPr>
              <a:t>: Apache Beam (Google Cloud Dataflow) integrated with Cloudmesh on HPC cluster</a:t>
            </a:r>
          </a:p>
          <a:p>
            <a:r>
              <a:rPr lang="en-US" b="1" dirty="0"/>
              <a:t>Level 16: Applications: </a:t>
            </a:r>
            <a:r>
              <a:rPr lang="en-US" dirty="0"/>
              <a:t>Datamining for molecular dynamics, Image processing for remote sensing and pathology, graphs, streaming, bioinformatics, social media, financial informatics, text mining</a:t>
            </a:r>
          </a:p>
          <a:p>
            <a:r>
              <a:rPr lang="en-US" b="1" dirty="0"/>
              <a:t>Level 16: Algorithms: </a:t>
            </a:r>
            <a:r>
              <a:rPr lang="en-US" dirty="0"/>
              <a:t>Generic and custom for applications </a:t>
            </a:r>
            <a:r>
              <a:rPr lang="en-US" b="1" dirty="0"/>
              <a:t>SPIDAL</a:t>
            </a:r>
          </a:p>
          <a:p>
            <a:r>
              <a:rPr lang="en-US" b="1" dirty="0">
                <a:solidFill>
                  <a:srgbClr val="00B050"/>
                </a:solidFill>
              </a:rPr>
              <a:t>Level 14: Programming: </a:t>
            </a:r>
            <a:r>
              <a:rPr lang="en-US" dirty="0">
                <a:solidFill>
                  <a:srgbClr val="00B050"/>
                </a:solidFill>
              </a:rPr>
              <a:t>Storm, Heron (Twitter replaces Storm), Hadoop, Spark, </a:t>
            </a:r>
            <a:r>
              <a:rPr lang="en-US" dirty="0" err="1">
                <a:solidFill>
                  <a:srgbClr val="00B050"/>
                </a:solidFill>
              </a:rPr>
              <a:t>Flink</a:t>
            </a:r>
            <a:r>
              <a:rPr lang="en-US" dirty="0">
                <a:solidFill>
                  <a:srgbClr val="00B050"/>
                </a:solidFill>
              </a:rPr>
              <a:t>. Improve Inter- and Intra-node performance</a:t>
            </a:r>
          </a:p>
          <a:p>
            <a:r>
              <a:rPr lang="en-US" b="1" dirty="0">
                <a:solidFill>
                  <a:srgbClr val="00B050"/>
                </a:solidFill>
              </a:rPr>
              <a:t>Level 13: Communication: </a:t>
            </a:r>
            <a:r>
              <a:rPr lang="en-US" dirty="0">
                <a:solidFill>
                  <a:srgbClr val="00B050"/>
                </a:solidFill>
              </a:rPr>
              <a:t>Enhanced Storm and Hadoop using HPC runtime technologies, Harp</a:t>
            </a:r>
          </a:p>
          <a:p>
            <a:r>
              <a:rPr lang="en-US" b="1" dirty="0">
                <a:solidFill>
                  <a:srgbClr val="00B050"/>
                </a:solidFill>
              </a:rPr>
              <a:t>Level 11: Data management: </a:t>
            </a:r>
            <a:r>
              <a:rPr lang="en-US" dirty="0">
                <a:solidFill>
                  <a:srgbClr val="00B050"/>
                </a:solidFill>
              </a:rPr>
              <a:t>Hbase and MongoDB integrated via use of Beam and other Apache tools; enhance Hbase</a:t>
            </a:r>
          </a:p>
          <a:p>
            <a:r>
              <a:rPr lang="en-US" b="1" dirty="0">
                <a:solidFill>
                  <a:srgbClr val="00B050"/>
                </a:solidFill>
              </a:rPr>
              <a:t>Level 9: Cluster Management: </a:t>
            </a:r>
            <a:r>
              <a:rPr lang="en-US" dirty="0">
                <a:solidFill>
                  <a:srgbClr val="00B050"/>
                </a:solidFill>
              </a:rPr>
              <a:t>Integrate Pilot Jobs with Yarn, </a:t>
            </a:r>
            <a:r>
              <a:rPr lang="en-US" dirty="0" err="1">
                <a:solidFill>
                  <a:srgbClr val="00B050"/>
                </a:solidFill>
              </a:rPr>
              <a:t>Mesos</a:t>
            </a:r>
            <a:r>
              <a:rPr lang="en-US" dirty="0">
                <a:solidFill>
                  <a:srgbClr val="00B050"/>
                </a:solidFill>
              </a:rPr>
              <a:t>, Spark, Hadoop; integrate Storm and Heron with </a:t>
            </a:r>
            <a:r>
              <a:rPr lang="en-US" dirty="0" err="1">
                <a:solidFill>
                  <a:srgbClr val="00B050"/>
                </a:solidFill>
              </a:rPr>
              <a:t>Slurm</a:t>
            </a:r>
            <a:endParaRPr lang="en-US" dirty="0">
              <a:solidFill>
                <a:srgbClr val="00B050"/>
              </a:solidFill>
            </a:endParaRPr>
          </a:p>
          <a:p>
            <a:r>
              <a:rPr lang="en-US" b="1" dirty="0">
                <a:solidFill>
                  <a:srgbClr val="00B050"/>
                </a:solidFill>
              </a:rPr>
              <a:t>Level 6: </a:t>
            </a:r>
            <a:r>
              <a:rPr lang="en-US" b="1" dirty="0" err="1">
                <a:solidFill>
                  <a:srgbClr val="00B050"/>
                </a:solidFill>
              </a:rPr>
              <a:t>DevOps</a:t>
            </a:r>
            <a:r>
              <a:rPr lang="en-US" b="1" dirty="0">
                <a:solidFill>
                  <a:srgbClr val="00B050"/>
                </a:solidFill>
              </a:rPr>
              <a:t>: </a:t>
            </a:r>
            <a:r>
              <a:rPr lang="en-US" dirty="0">
                <a:solidFill>
                  <a:srgbClr val="00B050"/>
                </a:solidFill>
              </a:rPr>
              <a:t>Python Cloudmesh virtual Cluster Interoperability</a:t>
            </a:r>
          </a:p>
          <a:p>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a:t>
            </a:fld>
            <a:endParaRPr lang="en-US" dirty="0">
              <a:solidFill>
                <a:prstClr val="black"/>
              </a:solidFill>
            </a:endParaRPr>
          </a:p>
        </p:txBody>
      </p:sp>
      <p:sp>
        <p:nvSpPr>
          <p:cNvPr id="6" name="TextBox 5"/>
          <p:cNvSpPr txBox="1"/>
          <p:nvPr/>
        </p:nvSpPr>
        <p:spPr>
          <a:xfrm>
            <a:off x="3733800" y="533399"/>
            <a:ext cx="2408032" cy="461665"/>
          </a:xfrm>
          <a:prstGeom prst="rect">
            <a:avLst/>
          </a:prstGeom>
          <a:noFill/>
        </p:spPr>
        <p:txBody>
          <a:bodyPr wrap="none" rtlCol="0">
            <a:spAutoFit/>
          </a:bodyPr>
          <a:lstStyle/>
          <a:p>
            <a:r>
              <a:rPr lang="en-US" dirty="0">
                <a:solidFill>
                  <a:srgbClr val="00B050"/>
                </a:solidFill>
              </a:rPr>
              <a:t>Green is MIDAS</a:t>
            </a: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80440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solidFill>
                  <a:srgbClr val="000000">
                    <a:tint val="75000"/>
                  </a:srgbClr>
                </a:solidFill>
              </a:rPr>
              <a:t>5/17/2016</a:t>
            </a:r>
            <a:endParaRPr lang="en-US" dirty="0">
              <a:solidFill>
                <a:srgbClr val="000000">
                  <a:tint val="75000"/>
                </a:srgbClr>
              </a:solidFill>
            </a:endParaRPr>
          </a:p>
        </p:txBody>
      </p:sp>
      <p:sp>
        <p:nvSpPr>
          <p:cNvPr id="6" name="Rectangle 5"/>
          <p:cNvSpPr/>
          <p:nvPr/>
        </p:nvSpPr>
        <p:spPr bwMode="auto">
          <a:xfrm>
            <a:off x="1465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i="1">
              <a:solidFill>
                <a:srgbClr val="000000"/>
              </a:solidFill>
            </a:endParaRPr>
          </a:p>
        </p:txBody>
      </p:sp>
      <p:sp>
        <p:nvSpPr>
          <p:cNvPr id="10" name="Slide Number Placeholder 9"/>
          <p:cNvSpPr>
            <a:spLocks noGrp="1"/>
          </p:cNvSpPr>
          <p:nvPr>
            <p:ph type="sldNum" sz="quarter" idx="4294967295"/>
          </p:nvPr>
        </p:nvSpPr>
        <p:spPr>
          <a:xfrm>
            <a:off x="8323943" y="6291943"/>
            <a:ext cx="613228" cy="293913"/>
          </a:xfrm>
          <a:prstGeom prst="rect">
            <a:avLst/>
          </a:prstGeom>
        </p:spPr>
        <p:txBody>
          <a:bodyPr/>
          <a:lstStyle/>
          <a:p>
            <a:fld id="{C4B85148-DB98-4269-ACE6-2DF49F9918C9}" type="slidenum">
              <a:rPr lang="en-US" smtClean="0">
                <a:solidFill>
                  <a:srgbClr val="000000"/>
                </a:solidFill>
              </a:rPr>
              <a:pPr/>
              <a:t>8</a:t>
            </a:fld>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14845" y="319770"/>
            <a:ext cx="9114310" cy="6218459"/>
          </a:xfrm>
          <a:prstGeom prst="rect">
            <a:avLst/>
          </a:prstGeom>
        </p:spPr>
      </p:pic>
    </p:spTree>
    <p:extLst>
      <p:ext uri="{BB962C8B-B14F-4D97-AF65-F5344CB8AC3E}">
        <p14:creationId xmlns:p14="http://schemas.microsoft.com/office/powerpoint/2010/main" val="2362011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762000"/>
          </a:xfrm>
        </p:spPr>
        <p:txBody>
          <a:bodyPr/>
          <a:lstStyle/>
          <a:p>
            <a:pPr algn="ctr"/>
            <a:r>
              <a:rPr lang="en-US" dirty="0"/>
              <a:t>MIDAS: Software Activities in DIBBS</a:t>
            </a:r>
          </a:p>
        </p:txBody>
      </p:sp>
      <p:sp>
        <p:nvSpPr>
          <p:cNvPr id="3" name="Content Placeholder 2"/>
          <p:cNvSpPr>
            <a:spLocks noGrp="1"/>
          </p:cNvSpPr>
          <p:nvPr>
            <p:ph idx="1"/>
          </p:nvPr>
        </p:nvSpPr>
        <p:spPr>
          <a:xfrm>
            <a:off x="175986" y="762000"/>
            <a:ext cx="8804727" cy="5010150"/>
          </a:xfrm>
        </p:spPr>
        <p:txBody>
          <a:bodyPr/>
          <a:lstStyle/>
          <a:p>
            <a:r>
              <a:rPr lang="en-US" dirty="0"/>
              <a:t>Developing </a:t>
            </a:r>
            <a:r>
              <a:rPr lang="en-US" b="1" dirty="0"/>
              <a:t>HPC-ABDS</a:t>
            </a:r>
            <a:r>
              <a:rPr lang="en-US" dirty="0"/>
              <a:t> concept to integrate HPC and Apache Technologies</a:t>
            </a:r>
          </a:p>
          <a:p>
            <a:r>
              <a:rPr lang="en-US" b="1" dirty="0"/>
              <a:t>Java: </a:t>
            </a:r>
            <a:r>
              <a:rPr lang="en-US" dirty="0"/>
              <a:t>relook at Java Grande to make performance “best simply possible”</a:t>
            </a:r>
          </a:p>
          <a:p>
            <a:r>
              <a:rPr lang="en-US" b="1" dirty="0"/>
              <a:t>DevOps: </a:t>
            </a:r>
            <a:r>
              <a:rPr lang="en-US" dirty="0"/>
              <a:t>Cloudmesh provides interoperability between HPC and Cloud (OpenStack, AWS, Docker) platforms based on virtual clusters with software defined systems using Ansible (Chef )</a:t>
            </a:r>
          </a:p>
          <a:p>
            <a:r>
              <a:rPr lang="en-US" b="1" dirty="0"/>
              <a:t>Scheduling: </a:t>
            </a:r>
            <a:r>
              <a:rPr lang="en-US" dirty="0"/>
              <a:t>Integrate </a:t>
            </a:r>
            <a:r>
              <a:rPr lang="en-US" dirty="0" err="1"/>
              <a:t>Slurm</a:t>
            </a:r>
            <a:r>
              <a:rPr lang="en-US" dirty="0"/>
              <a:t> and Pilot jobs with Yarn &amp; </a:t>
            </a:r>
            <a:r>
              <a:rPr lang="en-US" dirty="0" err="1"/>
              <a:t>Mesos</a:t>
            </a:r>
            <a:r>
              <a:rPr lang="en-US" dirty="0"/>
              <a:t> (ABDS schedulers), Programming layer (Hadoop, Spark, </a:t>
            </a:r>
            <a:r>
              <a:rPr lang="en-US" dirty="0" err="1"/>
              <a:t>Flink</a:t>
            </a:r>
            <a:r>
              <a:rPr lang="en-US" dirty="0"/>
              <a:t>, Heron/Storm)</a:t>
            </a:r>
          </a:p>
          <a:p>
            <a:r>
              <a:rPr lang="en-US" b="1" dirty="0"/>
              <a:t>Communication</a:t>
            </a:r>
            <a:r>
              <a:rPr lang="en-US" dirty="0"/>
              <a:t> and scientific </a:t>
            </a:r>
            <a:r>
              <a:rPr lang="en-US" b="1" dirty="0"/>
              <a:t>data abstractions</a:t>
            </a:r>
            <a:r>
              <a:rPr lang="en-US" dirty="0"/>
              <a:t>: Harp plug-in to Hadoop outperforms ABDS programming layers</a:t>
            </a:r>
          </a:p>
          <a:p>
            <a:r>
              <a:rPr lang="en-US" b="1" dirty="0"/>
              <a:t>Data Management</a:t>
            </a:r>
            <a:r>
              <a:rPr lang="en-US" dirty="0"/>
              <a:t>: use Hbase, </a:t>
            </a:r>
            <a:r>
              <a:rPr lang="en-US" dirty="0" err="1"/>
              <a:t>MongoDB</a:t>
            </a:r>
            <a:r>
              <a:rPr lang="en-US" dirty="0"/>
              <a:t> with customization</a:t>
            </a:r>
          </a:p>
          <a:p>
            <a:r>
              <a:rPr lang="en-US" b="1" dirty="0"/>
              <a:t>Workflow</a:t>
            </a:r>
            <a:r>
              <a:rPr lang="en-US" dirty="0"/>
              <a:t>: Use Apache Crunch and Beam (Google Cloud Data flow) as they link to other ABDS technologies.</a:t>
            </a:r>
          </a:p>
          <a:p>
            <a:r>
              <a:rPr lang="en-US" dirty="0"/>
              <a:t>Starting to integrate MIDAS components and move into algorithms of SPIDAL Library</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5275400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403135&quot;&gt;&lt;object type=&quot;3&quot; unique_id=&quot;592686&quot;&gt;&lt;property id=&quot;20148&quot; value=&quot;5&quot;/&gt;&lt;property id=&quot;20300&quot; value=&quot;Slide 7 - &amp;quot;HPC-ABDS Mapping of Activities&amp;quot;&quot;/&gt;&lt;property id=&quot;20307&quot; value=&quot;337&quot;/&gt;&lt;/object&gt;&lt;object type=&quot;3&quot; unique_id=&quot;605784&quot;&gt;&lt;property id=&quot;20148&quot; value=&quot;5&quot;/&gt;&lt;property id=&quot;20300&quot; value=&quot;Slide 9 - &amp;quot;Java MPI performs better than Threads 128 24-core Haswell nodes on SPIDAL DA-MDS Code&amp;quot;&quot;/&gt;&lt;property id=&quot;20307&quot; value=&quot;339&quot;/&gt;&lt;/object&gt;&lt;object type=&quot;3&quot; unique_id=&quot;605787&quot;&gt;&lt;property id=&quot;20148&quot; value=&quot;5&quot;/&gt;&lt;property id=&quot;20300&quot; value=&quot;Slide 3 - &amp;quot;Big Data - Big Simulation (Exascale) Convergence&amp;quot;&quot;/&gt;&lt;property id=&quot;20307&quot; value=&quot;375&quot;/&gt;&lt;/object&gt;&lt;object type=&quot;3&quot; unique_id=&quot;605788&quot;&gt;&lt;property id=&quot;20148&quot; value=&quot;5&quot;/&gt;&lt;property id=&quot;20300&quot; value=&quot;Slide 5 - &amp;quot;6 Forms of MapReduce  Cover “all” circumstances  Describes  - Problem (Model     reflecting data)  - Machine  - Sof&quot;/&gt;&lt;property id=&quot;20307&quot; value=&quot;377&quot;/&gt;&lt;/object&gt;&lt;object type=&quot;3&quot; unique_id=&quot;605789&quot;&gt;&lt;property id=&quot;20148&quot; value=&quot;5&quot;/&gt;&lt;property id=&quot;20300&quot; value=&quot;Slide 8&quot;/&gt;&lt;property id=&quot;20307&quot; value=&quot;378&quot;/&gt;&lt;/object&gt;&lt;object type=&quot;3&quot; unique_id=&quot;605790&quot;&gt;&lt;property id=&quot;20148&quot; value=&quot;5&quot;/&gt;&lt;property id=&quot;20300&quot; value=&quot;Slide 10 - &amp;quot;MIDAS: Software Activities in DIBBS&amp;quot;&quot;/&gt;&lt;property id=&quot;20307&quot; value=&quot;365&quot;/&gt;&lt;/object&gt;&lt;object type=&quot;3&quot; unique_id=&quot;605791&quot;&gt;&lt;property id=&quot;20148&quot; value=&quot;5&quot;/&gt;&lt;property id=&quot;20300&quot; value=&quot;Slide 11 - &amp;quot;Cloudmesh Client&amp;quot;&quot;/&gt;&lt;property id=&quot;20307&quot; value=&quot;354&quot;/&gt;&lt;/object&gt;&lt;object type=&quot;3&quot; unique_id=&quot;605792&quot;&gt;&lt;property id=&quot;20148&quot; value=&quot;5&quot;/&gt;&lt;property id=&quot;20300&quot; value=&quot;Slide 12 - &amp;quot;Cloudmesh Client - Architecture&amp;quot;&quot;/&gt;&lt;property id=&quot;20307&quot; value=&quot;355&quot;/&gt;&lt;/object&gt;&lt;object type=&quot;3&quot; unique_id=&quot;605793&quot;&gt;&lt;property id=&quot;20148&quot; value=&quot;5&quot;/&gt;&lt;property id=&quot;20300&quot; value=&quot;Slide 13 - &amp;quot;Cloudmesh Client – OSG management&amp;quot;&quot;/&gt;&lt;property id=&quot;20307&quot; value=&quot;360&quot;/&gt;&lt;/object&gt;&lt;object type=&quot;3&quot; unique_id=&quot;605794&quot;&gt;&lt;property id=&quot;20148&quot; value=&quot;5&quot;/&gt;&lt;property id=&quot;20300&quot; value=&quot;Slide 14 - &amp;quot;Cloudmesh Client –  In support of Experiment Workflow &amp;quot;&quot;/&gt;&lt;property id=&quot;20307&quot; value=&quot;361&quot;/&gt;&lt;/object&gt;&lt;object type=&quot;3&quot; unique_id=&quot;605795&quot;&gt;&lt;property id=&quot;20148&quot; value=&quot;5&quot;/&gt;&lt;property id=&quot;20300&quot; value=&quot;Slide 15 - &amp;quot;Pilot-Hadoop/Spark Architecture&amp;quot;&quot;/&gt;&lt;property id=&quot;20307&quot; value=&quot;366&quot;/&gt;&lt;/object&gt;&lt;object type=&quot;3&quot; unique_id=&quot;605796&quot;&gt;&lt;property id=&quot;20148&quot; value=&quot;5&quot;/&gt;&lt;property id=&quot;20300&quot; value=&quot;Slide 16 - &amp;quot;Pilot-Hadoop Example&amp;quot;&quot;/&gt;&lt;property id=&quot;20307&quot; value=&quot;367&quot;/&gt;&lt;/object&gt;&lt;object type=&quot;3&quot; unique_id=&quot;605797&quot;&gt;&lt;property id=&quot;20148&quot; value=&quot;5&quot;/&gt;&lt;property id=&quot;20300&quot; value=&quot;Slide 17 - &amp;quot;Pilot-Data/Memory for Iterative  Processing&amp;quot;&quot;/&gt;&lt;property id=&quot;20307&quot; value=&quot;368&quot;/&gt;&lt;/object&gt;&lt;object type=&quot;3&quot; unique_id=&quot;605798&quot;&gt;&lt;property id=&quot;20148&quot; value=&quot;5&quot;/&gt;&lt;property id=&quot;20300&quot; value=&quot;Slide 18 - &amp;quot;Harp Implementations &amp;quot;&quot;/&gt;&lt;property id=&quot;20307&quot; value=&quot;380&quot;/&gt;&lt;/object&gt;&lt;object type=&quot;3&quot; unique_id=&quot;605799&quot;&gt;&lt;property id=&quot;20148&quot; value=&quot;5&quot;/&gt;&lt;property id=&quot;20300&quot; value=&quot;Slide 19&quot;/&gt;&lt;property id=&quot;20307&quot; value=&quot;379&quot;/&gt;&lt;/object&gt;&lt;object type=&quot;3&quot; unique_id=&quot;605800&quot;&gt;&lt;property id=&quot;20148&quot; value=&quot;5&quot;/&gt;&lt;property id=&quot;20300&quot; value=&quot;Slide 20 - &amp;quot;Harp LDA on Big Red II Supercomputer (Cray)&amp;quot;&quot;/&gt;&lt;property id=&quot;20307&quot; value=&quot;381&quot;/&gt;&lt;/object&gt;&lt;object type=&quot;3&quot; unique_id=&quot;605801&quot;&gt;&lt;property id=&quot;20148&quot; value=&quot;5&quot;/&gt;&lt;property id=&quot;20300&quot; value=&quot;Slide 21 - &amp;quot;SPIDAL Algorithms – Subgraph mining&amp;quot;&quot;/&gt;&lt;property id=&quot;20307&quot; value=&quot;345&quot;/&gt;&lt;/object&gt;&lt;object type=&quot;3&quot; unique_id=&quot;605802&quot;&gt;&lt;property id=&quot;20148&quot; value=&quot;5&quot;/&gt;&lt;property id=&quot;20300&quot; value=&quot;Slide 22 - &amp;quot;SPIDAL Algorithms – Random Graph Generation&amp;quot;&quot;/&gt;&lt;property id=&quot;20307&quot; value=&quot;362&quot;/&gt;&lt;/object&gt;&lt;object type=&quot;3&quot; unique_id=&quot;605803&quot;&gt;&lt;property id=&quot;20148&quot; value=&quot;5&quot;/&gt;&lt;property id=&quot;20300&quot; value=&quot;Slide 23 - &amp;quot;SPIDAL Algorithms – Triangle Counting&amp;quot;&quot;/&gt;&lt;property id=&quot;20307&quot; value=&quot;363&quot;/&gt;&lt;/object&gt;&lt;object type=&quot;3&quot; unique_id=&quot;605804&quot;&gt;&lt;property id=&quot;20148&quot; value=&quot;5&quot;/&gt;&lt;property id=&quot;20300&quot; value=&quot;Slide 24 - &amp;quot;SPIDAL Algorithms – Core I&amp;quot;&quot;/&gt;&lt;property id=&quot;20307&quot; value=&quot;342&quot;/&gt;&lt;/object&gt;&lt;object type=&quot;3&quot; unique_id=&quot;605805&quot;&gt;&lt;property id=&quot;20148&quot; value=&quot;5&quot;/&gt;&lt;property id=&quot;20300&quot; value=&quot;Slide 25 - &amp;quot;SPIDAL Algorithms – Core II&amp;quot;&quot;/&gt;&lt;property id=&quot;20307&quot; value=&quot;364&quot;/&gt;&lt;/object&gt;&lt;object type=&quot;3&quot; unique_id=&quot;605806&quot;&gt;&lt;property id=&quot;20148&quot; value=&quot;5&quot;/&gt;&lt;property id=&quot;20300&quot; value=&quot;Slide 26 - &amp;quot;SPIDAL Algorithms – Optimization I&amp;quot;&quot;/&gt;&lt;property id=&quot;20307&quot; value=&quot;350&quot;/&gt;&lt;/object&gt;&lt;object type=&quot;3&quot; unique_id=&quot;605807&quot;&gt;&lt;property id=&quot;20148&quot; value=&quot;5&quot;/&gt;&lt;property id=&quot;20300&quot; value=&quot;Slide 27 - &amp;quot;SPIDAL Algorithms – Optimization II&amp;quot;&quot;/&gt;&lt;property id=&quot;20307&quot; value=&quot;351&quot;/&gt;&lt;/object&gt;&lt;object type=&quot;3&quot; unique_id=&quot;605808&quot;&gt;&lt;property id=&quot;20148&quot; value=&quot;5&quot;/&gt;&lt;property id=&quot;20300&quot; value=&quot;Slide 28 - &amp;quot;2D Radar Polar Remote Sensing&amp;quot;&quot;/&gt;&lt;property id=&quot;20307&quot; value=&quot;352&quot;/&gt;&lt;/object&gt;&lt;object type=&quot;3&quot; unique_id=&quot;605809&quot;&gt;&lt;property id=&quot;20148&quot; value=&quot;5&quot;/&gt;&lt;property id=&quot;20300&quot; value=&quot;Slide 29 - &amp;quot;Imaging Applications: Remote Sensing,  Pathology, Spatial  Systems &amp;quot;&quot;/&gt;&lt;property id=&quot;20307&quot; value=&quot;344&quot;/&gt;&lt;/object&gt;&lt;object type=&quot;3&quot; unique_id=&quot;605810&quot;&gt;&lt;property id=&quot;20148&quot; value=&quot;5&quot;/&gt;&lt;property id=&quot;20300&quot; value=&quot;Slide 30 - &amp;quot;Some Applications Enabled&amp;quot;&quot;/&gt;&lt;property id=&quot;20307&quot; value=&quot;341&quot;/&gt;&lt;/object&gt;&lt;object type=&quot;3&quot; unique_id=&quot;605811&quot;&gt;&lt;property id=&quot;20148&quot; value=&quot;5&quot;/&gt;&lt;property id=&quot;20300&quot; value=&quot;Slide 31 - &amp;quot;3D Radar Polar Remote Sensing&amp;quot;&quot;/&gt;&lt;property id=&quot;20307&quot; value=&quot;353&quot;/&gt;&lt;/object&gt;&lt;object type=&quot;3&quot; unique_id=&quot;605812&quot;&gt;&lt;property id=&quot;20148&quot; value=&quot;5&quot;/&gt;&lt;property id=&quot;20300&quot; value=&quot;Slide 32 - &amp;quot;Algorithms – Nuclei Segmentation for Pathology Images&amp;quot;&quot;/&gt;&lt;property id=&quot;20307&quot; value=&quot;346&quot;/&gt;&lt;/object&gt;&lt;object type=&quot;3&quot; unique_id=&quot;605813&quot;&gt;&lt;property id=&quot;20148&quot; value=&quot;5&quot;/&gt;&lt;property id=&quot;20300&quot; value=&quot;Slide 33 - &amp;quot;Algorithms – Spatial Querying Methods&amp;quot;&quot;/&gt;&lt;property id=&quot;20307&quot; value=&quot;347&quot;/&gt;&lt;/object&gt;&lt;object type=&quot;3&quot; unique_id=&quot;605814&quot;&gt;&lt;property id=&quot;20148&quot; value=&quot;5&quot;/&gt;&lt;property id=&quot;20300&quot; value=&quot;Slide 34 - &amp;quot;Enabled Applications – Digital Pathology&amp;quot;&quot;/&gt;&lt;property id=&quot;20307&quot; value=&quot;348&quot;/&gt;&lt;/object&gt;&lt;object type=&quot;3&quot; unique_id=&quot;605815&quot;&gt;&lt;property id=&quot;20148&quot; value=&quot;5&quot;/&gt;&lt;property id=&quot;20300&quot; value=&quot;Slide 35 - &amp;quot;Applications – Public Health&amp;quot;&quot;/&gt;&lt;property id=&quot;20307&quot; value=&quot;349&quot;/&gt;&lt;/object&gt;&lt;object type=&quot;3&quot; unique_id=&quot;605816&quot;&gt;&lt;property id=&quot;20148&quot; value=&quot;5&quot;/&gt;&lt;property id=&quot;20300&quot; value=&quot;Slide 36 - &amp;quot;Biomolecular Simulation Data Analysis&amp;quot;&quot;/&gt;&lt;property id=&quot;20307&quot; value=&quot;369&quot;/&gt;&lt;/object&gt;&lt;object type=&quot;3&quot; unique_id=&quot;605817&quot;&gt;&lt;property id=&quot;20148&quot; value=&quot;5&quot;/&gt;&lt;property id=&quot;20300&quot; value=&quot;Slide 37 - &amp;quot;RADICAL-Pilot Hausdorff distance: all-pairs problem&amp;#x0D; &amp;quot;&quot;/&gt;&lt;property id=&quot;20307&quot; value=&quot;370&quot;/&gt;&lt;/object&gt;&lt;object type=&quot;3&quot; unique_id=&quot;605818&quot;&gt;&lt;property id=&quot;20148&quot; value=&quot;5&quot;/&gt;&lt;property id=&quot;20300&quot; value=&quot;Slide 38 - &amp;quot;Classification of lipids in membranes&amp;quot;&quot;/&gt;&lt;property id=&quot;20307&quot; value=&quot;372&quot;/&gt;&lt;/object&gt;&lt;object type=&quot;3&quot; unique_id=&quot;605819&quot;&gt;&lt;property id=&quot;20148&quot; value=&quot;5&quot;/&gt;&lt;property id=&quot;20300&quot; value=&quot;Slide 39 - &amp;quot;LeafletFinder&amp;quot;&quot;/&gt;&lt;property id=&quot;20307&quot; value=&quot;373&quot;/&gt;&lt;/object&gt;&lt;object type=&quot;3&quot; unique_id=&quot;605820&quot;&gt;&lt;property id=&quot;20148&quot; value=&quot;5&quot;/&gt;&lt;property id=&quot;20300&quot; value=&quot;Slide 40&quot;/&gt;&lt;property id=&quot;20307&quot; value=&quot;374&quot;/&gt;&lt;/object&gt;&lt;object type=&quot;3&quot; unique_id=&quot;606129&quot;&gt;&lt;property id=&quot;20148&quot; value=&quot;5&quot;/&gt;&lt;property id=&quot;20300&quot; value=&quot;Slide 4 - &amp;quot;64 Features in 4 views for Unified Classification of Big Data and Simulation Applications&amp;quot;&quot;/&gt;&lt;property id=&quot;20307&quot; value=&quot;382&quot;/&gt;&lt;/object&gt;&lt;object type=&quot;3&quot; unique_id=&quot;606342&quot;&gt;&lt;property id=&quot;20148&quot; value=&quot;5&quot;/&gt;&lt;property id=&quot;20300&quot; value=&quot;Slide 1 - &amp;quot;NSF14-43054 started October 1, 2014 Datanet: CIF21 DIBBs: Middleware and High Performance Analytics Libraries for S&quot;/&gt;&lt;property id=&quot;20307&quot; value=&quot;384&quot;/&gt;&lt;/object&gt;&lt;object type=&quot;3&quot; unique_id=&quot;606343&quot;&gt;&lt;property id=&quot;20148&quot; value=&quot;5&quot;/&gt;&lt;property id=&quot;20300&quot; value=&quot;Slide 2 - &amp;quot;Some Important Components of SPIDAL Dibbs&amp;quot;&quot;/&gt;&lt;property id=&quot;20307&quot; value=&quot;383&quot;/&gt;&lt;/object&gt;&lt;object type=&quot;3&quot; unique_id=&quot;606472&quot;&gt;&lt;property id=&quot;20148&quot; value=&quot;5&quot;/&gt;&lt;property id=&quot;20300&quot; value=&quot;Slide 6&quot;/&gt;&lt;property id=&quot;20307&quot; value=&quot;385&quot;/&gt;&lt;/object&gt;&lt;/object&gt;&lt;object type=&quot;8&quot; unique_id=&quot;403143&quot;&gt;&lt;/object&gt;&lt;/object&gt;&lt;/database&gt;"/>
  <p:tag name="SECTOMILLISECCONVERTED" val="1"/>
</p:tagLst>
</file>

<file path=ppt/theme/theme1.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16177</TotalTime>
  <Words>3547</Words>
  <Application>Microsoft Office PowerPoint</Application>
  <PresentationFormat>On-screen Show (4:3)</PresentationFormat>
  <Paragraphs>418</Paragraphs>
  <Slides>41</Slides>
  <Notes>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ＭＳ Ｐゴシック</vt:lpstr>
      <vt:lpstr>Arial</vt:lpstr>
      <vt:lpstr>Cambria</vt:lpstr>
      <vt:lpstr>Franklin Gothic Demi</vt:lpstr>
      <vt:lpstr>Franklin Gothic Medium</vt:lpstr>
      <vt:lpstr>MS Mincho</vt:lpstr>
      <vt:lpstr>Siemens Sans Black</vt:lpstr>
      <vt:lpstr>Symbol</vt:lpstr>
      <vt:lpstr>Times New Roman</vt:lpstr>
      <vt:lpstr>Wingdings</vt:lpstr>
      <vt:lpstr>Blank Presentation</vt:lpstr>
      <vt:lpstr>2_Blank Presentation</vt:lpstr>
      <vt:lpstr>3_Blank Presentation</vt:lpstr>
      <vt:lpstr>4_Blank Presentation</vt:lpstr>
      <vt:lpstr>5_Blank Presentation</vt:lpstr>
      <vt:lpstr>NSF14-43054 started October 1, 2014 Datanet: CIF21 DIBBs: Middleware and High Performance Analytics Libraries for Scalable Data Science</vt:lpstr>
      <vt:lpstr>Some Important Components of SPIDAL Dibbs</vt:lpstr>
      <vt:lpstr>Big Data - Big Simulation (Exascale) Convergence</vt:lpstr>
      <vt:lpstr>64 Features in 4 views for Unified Classification of Big Data and Simulation Applications</vt:lpstr>
      <vt:lpstr>6 Forms of MapReduce  Cover “all” circumstances  Describes  - Problem (Model     reflecting data)  - Machine  - Software  Architecture</vt:lpstr>
      <vt:lpstr>PowerPoint Presentation</vt:lpstr>
      <vt:lpstr>HPC-ABDS Mapping of Activities</vt:lpstr>
      <vt:lpstr>PowerPoint Presentation</vt:lpstr>
      <vt:lpstr>MIDAS: Software Activities in DIBBS</vt:lpstr>
      <vt:lpstr>Java MPI performs better than Threads 128 24 core Haswell nodes on SPIDAL DA-MDS Code</vt:lpstr>
      <vt:lpstr>Cloudmesh Interoperability DevOps Tool</vt:lpstr>
      <vt:lpstr>Cloudmesh Interoperability DevOps Tool</vt:lpstr>
      <vt:lpstr>Cloudmesh Client - Architecture</vt:lpstr>
      <vt:lpstr>Cloudmesh Client – OSG management</vt:lpstr>
      <vt:lpstr>Cloudmesh Client –  In support of Experiment Workflow </vt:lpstr>
      <vt:lpstr>Pilot-Hadoop/Spark Architecture</vt:lpstr>
      <vt:lpstr>Pilot-Hadoop Example</vt:lpstr>
      <vt:lpstr>Pilot-Data/Memory for Iterative  Processing</vt:lpstr>
      <vt:lpstr>Harp Implementations </vt:lpstr>
      <vt:lpstr>PowerPoint Presentation</vt:lpstr>
      <vt:lpstr>Harp LDA on Big Red II Supercomputer (Cray)</vt:lpstr>
      <vt:lpstr>SPIDAL Algorithms – Subgraph mining</vt:lpstr>
      <vt:lpstr>SPIDAL Algorithms – Random Graph Generation</vt:lpstr>
      <vt:lpstr>SPIDAL Algorithms – Triangle Counting</vt:lpstr>
      <vt:lpstr>SPIDAL Algorithms – Core I</vt:lpstr>
      <vt:lpstr>SPIDAL Algorithms – Core II</vt:lpstr>
      <vt:lpstr>SPIDAL Algorithms – Optimization I</vt:lpstr>
      <vt:lpstr>SPIDAL Algorithms – Optimization II</vt:lpstr>
      <vt:lpstr>Imaging Applications: Remote Sensing,  Pathology, Spatial  Systems </vt:lpstr>
      <vt:lpstr>2D Radar Polar Remote Sensing</vt:lpstr>
      <vt:lpstr>3D Radar Polar Remote Sensing</vt:lpstr>
      <vt:lpstr>Algorithms – Nuclei Segmentation for Pathology Images</vt:lpstr>
      <vt:lpstr>Algorithms – Spatial Querying Methods</vt:lpstr>
      <vt:lpstr>Some Applications Enabled</vt:lpstr>
      <vt:lpstr>Enabled Applications – Digital Pathology</vt:lpstr>
      <vt:lpstr>Applications – Public Health</vt:lpstr>
      <vt:lpstr>Biomolecular Simulation Data Analysis</vt:lpstr>
      <vt:lpstr>RADICAL-Pilot Hausdorff distance: all-pairs problem  </vt:lpstr>
      <vt:lpstr>Classification of lipids in membranes</vt:lpstr>
      <vt:lpstr>LeafletFinder</vt:lpstr>
      <vt:lpstr>PowerPoint Presentation</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lastModifiedBy>Geoffrey Fox</cp:lastModifiedBy>
  <cp:revision>347</cp:revision>
  <cp:lastPrinted>2009-05-27T19:00:23Z</cp:lastPrinted>
  <dcterms:created xsi:type="dcterms:W3CDTF">2011-04-26T20:44:01Z</dcterms:created>
  <dcterms:modified xsi:type="dcterms:W3CDTF">2016-05-17T15:42:37Z</dcterms:modified>
</cp:coreProperties>
</file>