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56" r:id="rId3"/>
    <p:sldId id="257" r:id="rId4"/>
    <p:sldId id="263" r:id="rId5"/>
    <p:sldId id="261" r:id="rId6"/>
    <p:sldId id="259" r:id="rId7"/>
    <p:sldId id="262" r:id="rId8"/>
    <p:sldId id="260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6" d="100"/>
          <a:sy n="66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7CC52-20EE-5C48-ACBA-1DCC773C777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A1527-9CCA-5241-9927-5F048595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D7EB5-4CCE-544F-9707-775F0C1DA918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AC04F-DCFC-BD4B-BF09-F568A56F0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AC04F-DCFC-BD4B-BF09-F568A56F03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AC04F-DCFC-BD4B-BF09-F568A56F03D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AC04F-DCFC-BD4B-BF09-F568A56F03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AC04F-DCFC-BD4B-BF09-F568A56F03D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AC04F-DCFC-BD4B-BF09-F568A56F03D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AC04F-DCFC-BD4B-BF09-F568A56F03D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AC04F-DCFC-BD4B-BF09-F568A56F03D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AC04F-DCFC-BD4B-BF09-F568A56F03D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AC04F-DCFC-BD4B-BF09-F568A56F03D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07D-C0D7-7045-8EBE-B30CC2964E43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9A785-7D7C-944D-937D-1C2C6274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07D-C0D7-7045-8EBE-B30CC2964E43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9A785-7D7C-944D-937D-1C2C6274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07D-C0D7-7045-8EBE-B30CC2964E43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9A785-7D7C-944D-937D-1C2C6274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07D-C0D7-7045-8EBE-B30CC2964E43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9A785-7D7C-944D-937D-1C2C6274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07D-C0D7-7045-8EBE-B30CC2964E43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9A785-7D7C-944D-937D-1C2C6274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07D-C0D7-7045-8EBE-B30CC2964E43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9A785-7D7C-944D-937D-1C2C6274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07D-C0D7-7045-8EBE-B30CC2964E43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9A785-7D7C-944D-937D-1C2C6274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07D-C0D7-7045-8EBE-B30CC2964E43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9A785-7D7C-944D-937D-1C2C6274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07D-C0D7-7045-8EBE-B30CC2964E43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9A785-7D7C-944D-937D-1C2C6274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07D-C0D7-7045-8EBE-B30CC2964E43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9A785-7D7C-944D-937D-1C2C6274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807D-C0D7-7045-8EBE-B30CC2964E43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9A785-7D7C-944D-937D-1C2C6274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3807D-C0D7-7045-8EBE-B30CC2964E43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A785-7D7C-944D-937D-1C2C62742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SALSA and Cheminformatics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SALSA Group</a:t>
            </a:r>
          </a:p>
          <a:p>
            <a:r>
              <a:rPr lang="en-US" dirty="0" smtClean="0"/>
              <a:t>February 12 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Disease-Gene Data Analysis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2692638"/>
            <a:ext cx="1752600" cy="989012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Disease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4672250"/>
            <a:ext cx="1752600" cy="989012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</a:t>
            </a:r>
          </a:p>
        </p:txBody>
      </p:sp>
      <p:sp>
        <p:nvSpPr>
          <p:cNvPr id="9" name="Rectangle 8"/>
          <p:cNvSpPr/>
          <p:nvPr/>
        </p:nvSpPr>
        <p:spPr>
          <a:xfrm>
            <a:off x="4038600" y="3680161"/>
            <a:ext cx="1752600" cy="989012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PubChem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934200" y="3680161"/>
            <a:ext cx="1752600" cy="989012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3D Map</a:t>
            </a:r>
          </a:p>
          <a:p>
            <a:pPr algn="ctr"/>
            <a:r>
              <a:rPr lang="en-US" dirty="0" smtClean="0"/>
              <a:t>With</a:t>
            </a:r>
          </a:p>
          <a:p>
            <a:pPr algn="ctr"/>
            <a:r>
              <a:rPr lang="en-US" dirty="0" smtClean="0"/>
              <a:t>Labels</a:t>
            </a:r>
          </a:p>
        </p:txBody>
      </p:sp>
      <p:cxnSp>
        <p:nvCxnSpPr>
          <p:cNvPr id="13" name="Elbow Connector 12"/>
          <p:cNvCxnSpPr>
            <a:stCxn id="6" idx="3"/>
            <a:endCxn id="9" idx="1"/>
          </p:cNvCxnSpPr>
          <p:nvPr/>
        </p:nvCxnSpPr>
        <p:spPr>
          <a:xfrm>
            <a:off x="2667000" y="3187144"/>
            <a:ext cx="1371600" cy="98752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8" idx="3"/>
            <a:endCxn id="9" idx="1"/>
          </p:cNvCxnSpPr>
          <p:nvPr/>
        </p:nvCxnSpPr>
        <p:spPr>
          <a:xfrm flipV="1">
            <a:off x="2667000" y="4174667"/>
            <a:ext cx="1371600" cy="99208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9" idx="3"/>
            <a:endCxn id="10" idx="1"/>
          </p:cNvCxnSpPr>
          <p:nvPr/>
        </p:nvCxnSpPr>
        <p:spPr>
          <a:xfrm>
            <a:off x="5791200" y="4174667"/>
            <a:ext cx="1143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91200" y="3810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MDS/GTM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14400" y="3683238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-. 34K</a:t>
            </a:r>
            <a:r>
              <a:rPr lang="ko-KR" altLang="en-US" sz="1400" dirty="0" smtClean="0">
                <a:solidFill>
                  <a:schemeClr val="accent1"/>
                </a:solidFill>
              </a:rPr>
              <a:t> </a:t>
            </a:r>
            <a:r>
              <a:rPr lang="en-US" altLang="ko-KR" sz="1400" dirty="0" smtClean="0">
                <a:solidFill>
                  <a:schemeClr val="accent1"/>
                </a:solidFill>
              </a:rPr>
              <a:t>total </a:t>
            </a:r>
            <a:br>
              <a:rPr lang="en-US" altLang="ko-KR" sz="1400" dirty="0" smtClean="0">
                <a:solidFill>
                  <a:schemeClr val="accent1"/>
                </a:solidFill>
              </a:rPr>
            </a:br>
            <a:r>
              <a:rPr lang="en-US" altLang="ko-KR" sz="1400" dirty="0" smtClean="0">
                <a:solidFill>
                  <a:schemeClr val="accent1"/>
                </a:solidFill>
              </a:rPr>
              <a:t>-. 32K unique CIDs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4400" y="5661262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-. 2M total </a:t>
            </a:r>
            <a:br>
              <a:rPr lang="en-US" sz="1400" dirty="0" smtClean="0">
                <a:solidFill>
                  <a:schemeClr val="accent1"/>
                </a:solidFill>
              </a:rPr>
            </a:br>
            <a:r>
              <a:rPr lang="en-US" sz="1400" dirty="0" smtClean="0">
                <a:solidFill>
                  <a:schemeClr val="accent1"/>
                </a:solidFill>
              </a:rPr>
              <a:t>-. 147K unique CIDs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38600" y="4669173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-. 77K unique CIDs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34200" y="4669173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-. 930K disease and gene data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2800" y="5818386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(Num of data)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3200400" y="37777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MDS/GTM with </a:t>
            </a:r>
            <a:r>
              <a:rPr lang="en-US" dirty="0" err="1" smtClean="0"/>
              <a:t>PubChem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Project data in the lower-dimensional space by reducing the original dimension</a:t>
            </a:r>
          </a:p>
          <a:p>
            <a:r>
              <a:rPr lang="en-US" dirty="0" smtClean="0"/>
              <a:t>Preserve similarity in the original space as much as possible</a:t>
            </a:r>
          </a:p>
          <a:p>
            <a:r>
              <a:rPr lang="en-US" dirty="0" smtClean="0"/>
              <a:t>GTM needs only vector-based data </a:t>
            </a:r>
          </a:p>
          <a:p>
            <a:r>
              <a:rPr lang="en-US" dirty="0" smtClean="0"/>
              <a:t>MDS can process more general form of input (</a:t>
            </a:r>
            <a:r>
              <a:rPr lang="en-US" dirty="0" err="1" smtClean="0"/>
              <a:t>pairwise</a:t>
            </a:r>
            <a:r>
              <a:rPr lang="en-US" dirty="0" smtClean="0"/>
              <a:t> similarity matrix)</a:t>
            </a:r>
          </a:p>
          <a:p>
            <a:r>
              <a:rPr lang="en-US" dirty="0" smtClean="0"/>
              <a:t>We have used only 166-bit fingerprints so far for measuring similarity (Euclidean distance)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PlotViz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Interactive exploring data in the 3D space</a:t>
            </a:r>
          </a:p>
          <a:p>
            <a:r>
              <a:rPr lang="en-US" dirty="0" smtClean="0"/>
              <a:t>Updated to provide richer meta data</a:t>
            </a:r>
          </a:p>
          <a:p>
            <a:pPr lvl="1"/>
            <a:r>
              <a:rPr lang="en-US" dirty="0" smtClean="0"/>
              <a:t>IUPAC names, chemical names, …</a:t>
            </a:r>
          </a:p>
          <a:p>
            <a:pPr lvl="1"/>
            <a:r>
              <a:rPr lang="en-US" dirty="0" smtClean="0"/>
              <a:t>Chemical structure images, … </a:t>
            </a:r>
          </a:p>
          <a:p>
            <a:pPr lvl="1"/>
            <a:r>
              <a:rPr lang="en-US" dirty="0" smtClean="0"/>
              <a:t>Need to add more</a:t>
            </a:r>
          </a:p>
          <a:p>
            <a:pPr lvl="1"/>
            <a:r>
              <a:rPr lang="en-US" dirty="0" smtClean="0"/>
              <a:t>Can be mixed with external data sources </a:t>
            </a:r>
            <a:br>
              <a:rPr lang="en-US" dirty="0" smtClean="0"/>
            </a:br>
            <a:r>
              <a:rPr lang="en-US" dirty="0" smtClean="0"/>
              <a:t>(web site or database)</a:t>
            </a:r>
          </a:p>
          <a:p>
            <a:r>
              <a:rPr lang="en-US" dirty="0" smtClean="0"/>
              <a:t>Jittering to avoid overlapping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PlotViz</a:t>
            </a:r>
            <a:r>
              <a:rPr lang="en-US" dirty="0" smtClean="0"/>
              <a:t> Screenshot (I) - MDS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417638"/>
            <a:ext cx="9144000" cy="54403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 flipH="1">
            <a:off x="108758" y="1600200"/>
            <a:ext cx="4648200" cy="45283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4402153" y="1633925"/>
            <a:ext cx="4699373" cy="45120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rcRect t="44447" b="48715"/>
          <a:stretch>
            <a:fillRect/>
          </a:stretch>
        </p:blipFill>
        <p:spPr>
          <a:xfrm>
            <a:off x="1752600" y="6248400"/>
            <a:ext cx="2501900" cy="304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rcRect t="22223" b="70939"/>
          <a:stretch>
            <a:fillRect/>
          </a:stretch>
        </p:blipFill>
        <p:spPr>
          <a:xfrm>
            <a:off x="6336489" y="6248400"/>
            <a:ext cx="2501900" cy="304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417638"/>
            <a:ext cx="9144000" cy="54403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PlotViz</a:t>
            </a:r>
            <a:r>
              <a:rPr lang="en-US" dirty="0" smtClean="0"/>
              <a:t> Screenshot (II) - GTM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828800"/>
            <a:ext cx="4343400" cy="41506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rcRect t="44447" b="48715"/>
          <a:stretch>
            <a:fillRect/>
          </a:stretch>
        </p:blipFill>
        <p:spPr>
          <a:xfrm>
            <a:off x="1752600" y="6248400"/>
            <a:ext cx="2501900" cy="304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1828800"/>
            <a:ext cx="4266389" cy="4343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rcRect t="22223" b="70939"/>
          <a:stretch>
            <a:fillRect/>
          </a:stretch>
        </p:blipFill>
        <p:spPr>
          <a:xfrm>
            <a:off x="6336489" y="6248400"/>
            <a:ext cx="2501900" cy="304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PlotViz</a:t>
            </a:r>
            <a:r>
              <a:rPr lang="en-US" dirty="0" smtClean="0"/>
              <a:t> Screenshot (III) - MDS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7988" y="1417638"/>
            <a:ext cx="9144000" cy="54403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 flipH="1">
            <a:off x="157931" y="1796736"/>
            <a:ext cx="4552950" cy="42592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4432391" y="1663610"/>
            <a:ext cx="4451169" cy="4476750"/>
          </a:xfrm>
          <a:prstGeom prst="rect">
            <a:avLst/>
          </a:prstGeom>
          <a:effec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rcRect t="29061" b="64101"/>
          <a:stretch>
            <a:fillRect/>
          </a:stretch>
        </p:blipFill>
        <p:spPr>
          <a:xfrm>
            <a:off x="1752600" y="6202817"/>
            <a:ext cx="2501900" cy="304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rcRect t="73508" b="19654"/>
          <a:stretch>
            <a:fillRect/>
          </a:stretch>
        </p:blipFill>
        <p:spPr>
          <a:xfrm>
            <a:off x="6184900" y="6202817"/>
            <a:ext cx="2501900" cy="304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PlotViz</a:t>
            </a:r>
            <a:r>
              <a:rPr lang="en-US" dirty="0" smtClean="0"/>
              <a:t> Screenshot (IV) - GTM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417638"/>
            <a:ext cx="9144000" cy="54403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399" y="1820602"/>
            <a:ext cx="4233713" cy="40993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 t="29061" b="64101"/>
          <a:stretch>
            <a:fillRect/>
          </a:stretch>
        </p:blipFill>
        <p:spPr>
          <a:xfrm>
            <a:off x="1752600" y="6202817"/>
            <a:ext cx="2501900" cy="304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6600" y="1819664"/>
            <a:ext cx="4191000" cy="41306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rcRect t="73508" b="19654"/>
          <a:stretch>
            <a:fillRect/>
          </a:stretch>
        </p:blipFill>
        <p:spPr>
          <a:xfrm>
            <a:off x="6184900" y="6202817"/>
            <a:ext cx="2501900" cy="304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of disease &lt;-&gt; gene &lt;-&gt; </a:t>
            </a:r>
            <a:r>
              <a:rPr lang="en-US" dirty="0" err="1" smtClean="0"/>
              <a:t>PubChem</a:t>
            </a:r>
            <a:endParaRPr lang="en-US" dirty="0" smtClean="0"/>
          </a:p>
          <a:p>
            <a:r>
              <a:rPr lang="en-US" dirty="0" smtClean="0"/>
              <a:t>Fingerprint only vs. other properties</a:t>
            </a:r>
          </a:p>
          <a:p>
            <a:r>
              <a:rPr lang="en-US" dirty="0" smtClean="0"/>
              <a:t>Data size : optimal size or limits</a:t>
            </a:r>
          </a:p>
          <a:p>
            <a:r>
              <a:rPr lang="en-US" smtClean="0"/>
              <a:t>Suggested functions </a:t>
            </a:r>
            <a:r>
              <a:rPr lang="en-US" dirty="0" smtClean="0"/>
              <a:t>for </a:t>
            </a:r>
            <a:r>
              <a:rPr lang="en-US" dirty="0" err="1" smtClean="0"/>
              <a:t>PlotViz</a:t>
            </a:r>
            <a:r>
              <a:rPr lang="en-US" dirty="0" smtClean="0"/>
              <a:t> improvement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199</Words>
  <Application>Microsoft Office PowerPoint</Application>
  <PresentationFormat>On-screen Show (4:3)</PresentationFormat>
  <Paragraphs>50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SALSA and Cheminformatics</vt:lpstr>
      <vt:lpstr>Disease-Gene Data Analysis </vt:lpstr>
      <vt:lpstr>MDS/GTM with PubChem</vt:lpstr>
      <vt:lpstr>PlotViz</vt:lpstr>
      <vt:lpstr>PlotViz Screenshot (I) - MDS</vt:lpstr>
      <vt:lpstr>PlotViz Screenshot (II) - GTM</vt:lpstr>
      <vt:lpstr>PlotViz Screenshot (III) - MDS</vt:lpstr>
      <vt:lpstr>PlotViz Screenshot (IV) - GTM</vt:lpstr>
      <vt:lpstr>Discussions</vt:lpstr>
    </vt:vector>
  </TitlesOfParts>
  <Company>Indiana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Disease-Gene Data Analysis</dc:title>
  <dc:creator>Jong Youl Choi</dc:creator>
  <cp:lastModifiedBy>Geoffrey Fox</cp:lastModifiedBy>
  <cp:revision>56</cp:revision>
  <dcterms:created xsi:type="dcterms:W3CDTF">2010-01-25T04:10:05Z</dcterms:created>
  <dcterms:modified xsi:type="dcterms:W3CDTF">2010-04-21T12:01:12Z</dcterms:modified>
</cp:coreProperties>
</file>