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274" r:id="rId2"/>
    <p:sldMasterId id="2147484283" r:id="rId3"/>
    <p:sldMasterId id="2147484305" r:id="rId4"/>
    <p:sldMasterId id="2147484314" r:id="rId5"/>
  </p:sldMasterIdLst>
  <p:notesMasterIdLst>
    <p:notesMasterId r:id="rId94"/>
  </p:notesMasterIdLst>
  <p:sldIdLst>
    <p:sldId id="384" r:id="rId6"/>
    <p:sldId id="391" r:id="rId7"/>
    <p:sldId id="392" r:id="rId8"/>
    <p:sldId id="398" r:id="rId9"/>
    <p:sldId id="393" r:id="rId10"/>
    <p:sldId id="434" r:id="rId11"/>
    <p:sldId id="435" r:id="rId12"/>
    <p:sldId id="432" r:id="rId13"/>
    <p:sldId id="386" r:id="rId14"/>
    <p:sldId id="431" r:id="rId15"/>
    <p:sldId id="395" r:id="rId16"/>
    <p:sldId id="396" r:id="rId17"/>
    <p:sldId id="397" r:id="rId18"/>
    <p:sldId id="394" r:id="rId19"/>
    <p:sldId id="436" r:id="rId20"/>
    <p:sldId id="399" r:id="rId21"/>
    <p:sldId id="400" r:id="rId22"/>
    <p:sldId id="401" r:id="rId23"/>
    <p:sldId id="375" r:id="rId24"/>
    <p:sldId id="450" r:id="rId25"/>
    <p:sldId id="437" r:id="rId26"/>
    <p:sldId id="402" r:id="rId27"/>
    <p:sldId id="403" r:id="rId28"/>
    <p:sldId id="382" r:id="rId29"/>
    <p:sldId id="377" r:id="rId30"/>
    <p:sldId id="438" r:id="rId31"/>
    <p:sldId id="439" r:id="rId32"/>
    <p:sldId id="385" r:id="rId33"/>
    <p:sldId id="413" r:id="rId34"/>
    <p:sldId id="378" r:id="rId35"/>
    <p:sldId id="428" r:id="rId36"/>
    <p:sldId id="387" r:id="rId37"/>
    <p:sldId id="414" r:id="rId38"/>
    <p:sldId id="473" r:id="rId39"/>
    <p:sldId id="415" r:id="rId40"/>
    <p:sldId id="440" r:id="rId41"/>
    <p:sldId id="474" r:id="rId42"/>
    <p:sldId id="475" r:id="rId43"/>
    <p:sldId id="467" r:id="rId44"/>
    <p:sldId id="441" r:id="rId45"/>
    <p:sldId id="390" r:id="rId46"/>
    <p:sldId id="442" r:id="rId47"/>
    <p:sldId id="451" r:id="rId48"/>
    <p:sldId id="452" r:id="rId49"/>
    <p:sldId id="453" r:id="rId50"/>
    <p:sldId id="468" r:id="rId51"/>
    <p:sldId id="469" r:id="rId52"/>
    <p:sldId id="470" r:id="rId53"/>
    <p:sldId id="471" r:id="rId54"/>
    <p:sldId id="447" r:id="rId55"/>
    <p:sldId id="366" r:id="rId56"/>
    <p:sldId id="380" r:id="rId57"/>
    <p:sldId id="448" r:id="rId58"/>
    <p:sldId id="379" r:id="rId59"/>
    <p:sldId id="381" r:id="rId60"/>
    <p:sldId id="345" r:id="rId61"/>
    <p:sldId id="362" r:id="rId62"/>
    <p:sldId id="363" r:id="rId63"/>
    <p:sldId id="342" r:id="rId64"/>
    <p:sldId id="364" r:id="rId65"/>
    <p:sldId id="350" r:id="rId66"/>
    <p:sldId id="351" r:id="rId67"/>
    <p:sldId id="449" r:id="rId68"/>
    <p:sldId id="344" r:id="rId69"/>
    <p:sldId id="472" r:id="rId70"/>
    <p:sldId id="352" r:id="rId71"/>
    <p:sldId id="353" r:id="rId72"/>
    <p:sldId id="346" r:id="rId73"/>
    <p:sldId id="347" r:id="rId74"/>
    <p:sldId id="348" r:id="rId75"/>
    <p:sldId id="349" r:id="rId76"/>
    <p:sldId id="369" r:id="rId77"/>
    <p:sldId id="370" r:id="rId78"/>
    <p:sldId id="372" r:id="rId79"/>
    <p:sldId id="373" r:id="rId80"/>
    <p:sldId id="454" r:id="rId81"/>
    <p:sldId id="455" r:id="rId82"/>
    <p:sldId id="456" r:id="rId83"/>
    <p:sldId id="457" r:id="rId84"/>
    <p:sldId id="458" r:id="rId85"/>
    <p:sldId id="459" r:id="rId86"/>
    <p:sldId id="460" r:id="rId87"/>
    <p:sldId id="461" r:id="rId88"/>
    <p:sldId id="462" r:id="rId89"/>
    <p:sldId id="463" r:id="rId90"/>
    <p:sldId id="464" r:id="rId91"/>
    <p:sldId id="465" r:id="rId92"/>
    <p:sldId id="466" r:id="rId93"/>
  </p:sldIdLst>
  <p:sldSz cx="9144000" cy="6858000" type="screen4x3"/>
  <p:notesSz cx="6858000" cy="9144000"/>
  <p:custDataLst>
    <p:tags r:id="rId95"/>
  </p:custDataLst>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D6E70"/>
    <a:srgbClr val="F8F3D2"/>
    <a:srgbClr val="B30838"/>
    <a:srgbClr val="7D110C"/>
    <a:srgbClr val="598EDD"/>
    <a:srgbClr val="0083E6"/>
    <a:srgbClr val="A9C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5" autoAdjust="0"/>
    <p:restoredTop sz="94660"/>
  </p:normalViewPr>
  <p:slideViewPr>
    <p:cSldViewPr>
      <p:cViewPr varScale="1">
        <p:scale>
          <a:sx n="94" d="100"/>
          <a:sy n="94" d="100"/>
        </p:scale>
        <p:origin x="1788" y="84"/>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tags" Target="tags/tag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55315911597999"/>
          <c:y val="4.1785375118708397E-2"/>
          <c:w val="0.77941775394017798"/>
          <c:h val="0.73766965471310197"/>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Summary!$A$29:$A$33</c:f>
              <c:numCache>
                <c:formatCode>General</c:formatCode>
                <c:ptCount val="5"/>
                <c:pt idx="0">
                  <c:v>25</c:v>
                </c:pt>
                <c:pt idx="1">
                  <c:v>50</c:v>
                </c:pt>
                <c:pt idx="2">
                  <c:v>75</c:v>
                </c:pt>
                <c:pt idx="3">
                  <c:v>100</c:v>
                </c:pt>
                <c:pt idx="4">
                  <c:v>125</c:v>
                </c:pt>
              </c:numCache>
            </c:numRef>
          </c:xVal>
          <c:yVal>
            <c:numRef>
              <c:f>Summary!$B$29:$B$33</c:f>
              <c:numCache>
                <c:formatCode>General</c:formatCode>
                <c:ptCount val="5"/>
                <c:pt idx="0">
                  <c:v>21.258725833333308</c:v>
                </c:pt>
                <c:pt idx="1">
                  <c:v>11.66768805555556</c:v>
                </c:pt>
                <c:pt idx="2">
                  <c:v>7.7845363888888857</c:v>
                </c:pt>
                <c:pt idx="3">
                  <c:v>6.4860188888888901</c:v>
                </c:pt>
                <c:pt idx="4">
                  <c:v>5.9587075</c:v>
                </c:pt>
              </c:numCache>
            </c:numRef>
          </c:yVal>
          <c:smooth val="0"/>
          <c:extLst>
            <c:ext xmlns:c16="http://schemas.microsoft.com/office/drawing/2014/chart" uri="{C3380CC4-5D6E-409C-BE32-E72D297353CC}">
              <c16:uniqueId val="{00000000-B87F-42B2-9526-DEF831F163BE}"/>
            </c:ext>
          </c:extLst>
        </c:ser>
        <c:dLbls>
          <c:showLegendKey val="0"/>
          <c:showVal val="0"/>
          <c:showCatName val="0"/>
          <c:showSerName val="0"/>
          <c:showPercent val="0"/>
          <c:showBubbleSize val="0"/>
        </c:dLbls>
        <c:axId val="142658944"/>
        <c:axId val="142697984"/>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extLst>
              <c:ext xmlns:c16="http://schemas.microsoft.com/office/drawing/2014/chart" uri="{C3380CC4-5D6E-409C-BE32-E72D297353CC}">
                <c16:uniqueId val="{00000002-B87F-42B2-9526-DEF831F163BE}"/>
              </c:ext>
            </c:extLst>
          </c:dPt>
          <c:xVal>
            <c:numRef>
              <c:f>Summary!$A$28:$A$33</c:f>
              <c:numCache>
                <c:formatCode>General</c:formatCode>
                <c:ptCount val="6"/>
                <c:pt idx="0">
                  <c:v>1</c:v>
                </c:pt>
                <c:pt idx="1">
                  <c:v>25</c:v>
                </c:pt>
                <c:pt idx="2">
                  <c:v>50</c:v>
                </c:pt>
                <c:pt idx="3">
                  <c:v>75</c:v>
                </c:pt>
                <c:pt idx="4">
                  <c:v>100</c:v>
                </c:pt>
                <c:pt idx="5">
                  <c:v>125</c:v>
                </c:pt>
              </c:numCache>
            </c:numRef>
          </c:xVal>
          <c:yVal>
            <c:numRef>
              <c:f>Summary!$D$28:$D$33</c:f>
              <c:numCache>
                <c:formatCode>General</c:formatCode>
                <c:ptCount val="6"/>
                <c:pt idx="0">
                  <c:v>1</c:v>
                </c:pt>
                <c:pt idx="1">
                  <c:v>1</c:v>
                </c:pt>
                <c:pt idx="2">
                  <c:v>0.91100849337547296</c:v>
                </c:pt>
                <c:pt idx="3">
                  <c:v>0.91029723421408404</c:v>
                </c:pt>
                <c:pt idx="4">
                  <c:v>0.81940579412092696</c:v>
                </c:pt>
                <c:pt idx="5">
                  <c:v>0.71353480040204398</c:v>
                </c:pt>
              </c:numCache>
            </c:numRef>
          </c:yVal>
          <c:smooth val="0"/>
          <c:extLst>
            <c:ext xmlns:c16="http://schemas.microsoft.com/office/drawing/2014/chart" uri="{C3380CC4-5D6E-409C-BE32-E72D297353CC}">
              <c16:uniqueId val="{00000003-B87F-42B2-9526-DEF831F163BE}"/>
            </c:ext>
          </c:extLst>
        </c:ser>
        <c:dLbls>
          <c:showLegendKey val="0"/>
          <c:showVal val="0"/>
          <c:showCatName val="0"/>
          <c:showSerName val="0"/>
          <c:showPercent val="0"/>
          <c:showBubbleSize val="0"/>
        </c:dLbls>
        <c:axId val="142738944"/>
        <c:axId val="142699904"/>
      </c:scatterChart>
      <c:valAx>
        <c:axId val="142658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000"/>
                </a:pPr>
                <a:r>
                  <a:rPr lang="en-US" sz="1000"/>
                  <a:t>Nodes</a:t>
                </a:r>
              </a:p>
            </c:rich>
          </c:tx>
          <c:layout>
            <c:manualLayout>
              <c:xMode val="edge"/>
              <c:yMode val="edge"/>
              <c:x val="0.44752773656916101"/>
              <c:y val="0.855052629788814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000"/>
            </a:pPr>
            <a:endParaRPr lang="en-US"/>
          </a:p>
        </c:txPr>
        <c:crossAx val="142697984"/>
        <c:crosses val="autoZero"/>
        <c:crossBetween val="midCat"/>
      </c:valAx>
      <c:valAx>
        <c:axId val="142697984"/>
        <c:scaling>
          <c:orientation val="minMax"/>
          <c:max val="30"/>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a:pPr>
                <a:r>
                  <a:rPr lang="en-US" sz="1000"/>
                  <a:t>Execution Time (hours)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658944"/>
        <c:crosses val="autoZero"/>
        <c:crossBetween val="midCat"/>
      </c:valAx>
      <c:valAx>
        <c:axId val="142699904"/>
        <c:scaling>
          <c:orientation val="minMax"/>
        </c:scaling>
        <c:delete val="0"/>
        <c:axPos val="r"/>
        <c:title>
          <c:tx>
            <c:rich>
              <a:bodyPr rot="5400000"/>
              <a:lstStyle/>
              <a:p>
                <a:pPr>
                  <a:defRPr sz="800"/>
                </a:pPr>
                <a:r>
                  <a:rPr lang="en-US" sz="800"/>
                  <a:t>Parallel Efficiency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738944"/>
        <c:crosses val="max"/>
        <c:crossBetween val="midCat"/>
        <c:majorUnit val="0.1"/>
      </c:valAx>
      <c:valAx>
        <c:axId val="142738944"/>
        <c:scaling>
          <c:orientation val="minMax"/>
        </c:scaling>
        <c:delete val="1"/>
        <c:axPos val="b"/>
        <c:numFmt formatCode="General" sourceLinked="1"/>
        <c:majorTickMark val="out"/>
        <c:minorTickMark val="none"/>
        <c:tickLblPos val="nextTo"/>
        <c:crossAx val="142699904"/>
        <c:crosses val="autoZero"/>
        <c:crossBetween val="midCat"/>
      </c:valAx>
      <c:spPr>
        <a:noFill/>
        <a:ln>
          <a:noFill/>
        </a:ln>
        <a:effectLst/>
      </c:spPr>
    </c:plotArea>
    <c:legend>
      <c:legendPos val="b"/>
      <c:layout>
        <c:manualLayout>
          <c:xMode val="edge"/>
          <c:yMode val="edge"/>
          <c:x val="1.8744975718614901E-2"/>
          <c:y val="0.90148064802136696"/>
          <c:w val="0.94479655622757297"/>
          <c:h val="8.1007497004369697E-2"/>
        </c:manualLayout>
      </c:layout>
      <c:overlay val="0"/>
      <c:spPr>
        <a:noFill/>
        <a:ln>
          <a:noFill/>
        </a:ln>
        <a:effectLst/>
      </c:spPr>
      <c:txPr>
        <a:bodyPr rot="0" vert="horz"/>
        <a:lstStyle/>
        <a:p>
          <a:pPr>
            <a:defRPr sz="1000"/>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04195671193305E-2"/>
          <c:y val="4.6661739446579399E-2"/>
          <c:w val="0.79324178680563495"/>
          <c:h val="0.71168275184622354"/>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Summary!$G$29:$G$33</c:f>
              <c:numCache>
                <c:formatCode>General</c:formatCode>
                <c:ptCount val="5"/>
                <c:pt idx="0">
                  <c:v>10</c:v>
                </c:pt>
                <c:pt idx="1">
                  <c:v>15</c:v>
                </c:pt>
                <c:pt idx="2">
                  <c:v>20</c:v>
                </c:pt>
                <c:pt idx="3">
                  <c:v>25</c:v>
                </c:pt>
                <c:pt idx="4">
                  <c:v>30</c:v>
                </c:pt>
              </c:numCache>
            </c:numRef>
          </c:xVal>
          <c:yVal>
            <c:numRef>
              <c:f>Summary!$H$29:$H$33</c:f>
              <c:numCache>
                <c:formatCode>General</c:formatCode>
                <c:ptCount val="5"/>
                <c:pt idx="0">
                  <c:v>19.212878611111119</c:v>
                </c:pt>
                <c:pt idx="1">
                  <c:v>14.00901416666667</c:v>
                </c:pt>
                <c:pt idx="2">
                  <c:v>10.60979083333333</c:v>
                </c:pt>
                <c:pt idx="3">
                  <c:v>8.430642777777777</c:v>
                </c:pt>
                <c:pt idx="4">
                  <c:v>7.3704905555555547</c:v>
                </c:pt>
              </c:numCache>
            </c:numRef>
          </c:yVal>
          <c:smooth val="0"/>
          <c:extLst>
            <c:ext xmlns:c16="http://schemas.microsoft.com/office/drawing/2014/chart" uri="{C3380CC4-5D6E-409C-BE32-E72D297353CC}">
              <c16:uniqueId val="{00000000-97D6-4A4C-928D-2AFBF0A3B220}"/>
            </c:ext>
          </c:extLst>
        </c:ser>
        <c:dLbls>
          <c:showLegendKey val="0"/>
          <c:showVal val="0"/>
          <c:showCatName val="0"/>
          <c:showSerName val="0"/>
          <c:showPercent val="0"/>
          <c:showBubbleSize val="0"/>
        </c:dLbls>
        <c:axId val="142799616"/>
        <c:axId val="142801536"/>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extLst>
              <c:ext xmlns:c16="http://schemas.microsoft.com/office/drawing/2014/chart" uri="{C3380CC4-5D6E-409C-BE32-E72D297353CC}">
                <c16:uniqueId val="{00000002-97D6-4A4C-928D-2AFBF0A3B220}"/>
              </c:ext>
            </c:extLst>
          </c:dPt>
          <c:xVal>
            <c:numRef>
              <c:f>Summary!$G$28:$G$33</c:f>
              <c:numCache>
                <c:formatCode>General</c:formatCode>
                <c:ptCount val="6"/>
                <c:pt idx="0">
                  <c:v>1</c:v>
                </c:pt>
                <c:pt idx="1">
                  <c:v>10</c:v>
                </c:pt>
                <c:pt idx="2">
                  <c:v>15</c:v>
                </c:pt>
                <c:pt idx="3">
                  <c:v>20</c:v>
                </c:pt>
                <c:pt idx="4">
                  <c:v>25</c:v>
                </c:pt>
                <c:pt idx="5">
                  <c:v>30</c:v>
                </c:pt>
              </c:numCache>
            </c:numRef>
          </c:xVal>
          <c:yVal>
            <c:numRef>
              <c:f>Summary!$J$28:$J$33</c:f>
              <c:numCache>
                <c:formatCode>General</c:formatCode>
                <c:ptCount val="6"/>
                <c:pt idx="0">
                  <c:v>1</c:v>
                </c:pt>
                <c:pt idx="1">
                  <c:v>1</c:v>
                </c:pt>
                <c:pt idx="2">
                  <c:v>0.91431028538879999</c:v>
                </c:pt>
                <c:pt idx="3">
                  <c:v>0.90543154492494804</c:v>
                </c:pt>
                <c:pt idx="4">
                  <c:v>0.91157360678377197</c:v>
                </c:pt>
                <c:pt idx="5">
                  <c:v>0.86890998938233399</c:v>
                </c:pt>
              </c:numCache>
            </c:numRef>
          </c:yVal>
          <c:smooth val="0"/>
          <c:extLst>
            <c:ext xmlns:c16="http://schemas.microsoft.com/office/drawing/2014/chart" uri="{C3380CC4-5D6E-409C-BE32-E72D297353CC}">
              <c16:uniqueId val="{00000003-97D6-4A4C-928D-2AFBF0A3B220}"/>
            </c:ext>
          </c:extLst>
        </c:ser>
        <c:dLbls>
          <c:showLegendKey val="0"/>
          <c:showVal val="0"/>
          <c:showCatName val="0"/>
          <c:showSerName val="0"/>
          <c:showPercent val="0"/>
          <c:showBubbleSize val="0"/>
        </c:dLbls>
        <c:axId val="142809728"/>
        <c:axId val="142807808"/>
      </c:scatterChart>
      <c:valAx>
        <c:axId val="142799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000"/>
                </a:pPr>
                <a:r>
                  <a:rPr lang="en-US" sz="1000"/>
                  <a:t>Nodes</a:t>
                </a:r>
              </a:p>
            </c:rich>
          </c:tx>
          <c:layout>
            <c:manualLayout>
              <c:xMode val="edge"/>
              <c:yMode val="edge"/>
              <c:x val="0.45643716636869702"/>
              <c:y val="0.843180649262365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000"/>
            </a:pPr>
            <a:endParaRPr lang="en-US"/>
          </a:p>
        </c:txPr>
        <c:crossAx val="142801536"/>
        <c:crosses val="autoZero"/>
        <c:crossBetween val="midCat"/>
      </c:valAx>
      <c:valAx>
        <c:axId val="14280153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a:pPr>
                <a:r>
                  <a:rPr lang="en-US" sz="1000"/>
                  <a:t>Execution Time (hours)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799616"/>
        <c:crosses val="autoZero"/>
        <c:crossBetween val="midCat"/>
      </c:valAx>
      <c:valAx>
        <c:axId val="142807808"/>
        <c:scaling>
          <c:orientation val="minMax"/>
          <c:min val="0"/>
        </c:scaling>
        <c:delete val="0"/>
        <c:axPos val="r"/>
        <c:title>
          <c:tx>
            <c:rich>
              <a:bodyPr rot="5400000"/>
              <a:lstStyle/>
              <a:p>
                <a:pPr>
                  <a:defRPr sz="800"/>
                </a:pPr>
                <a:r>
                  <a:rPr lang="en-US" sz="800"/>
                  <a:t>Parallel Efficiency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809728"/>
        <c:crosses val="max"/>
        <c:crossBetween val="midCat"/>
        <c:majorUnit val="0.1"/>
      </c:valAx>
      <c:valAx>
        <c:axId val="142809728"/>
        <c:scaling>
          <c:orientation val="minMax"/>
        </c:scaling>
        <c:delete val="1"/>
        <c:axPos val="b"/>
        <c:numFmt formatCode="General" sourceLinked="1"/>
        <c:majorTickMark val="out"/>
        <c:minorTickMark val="none"/>
        <c:tickLblPos val="nextTo"/>
        <c:crossAx val="142807808"/>
        <c:crosses val="autoZero"/>
        <c:crossBetween val="midCat"/>
      </c:valAx>
      <c:spPr>
        <a:noFill/>
        <a:ln>
          <a:noFill/>
        </a:ln>
        <a:effectLst/>
      </c:spPr>
    </c:plotArea>
    <c:legend>
      <c:legendPos val="b"/>
      <c:layout>
        <c:manualLayout>
          <c:xMode val="edge"/>
          <c:yMode val="edge"/>
          <c:x val="3.9678953174331497E-2"/>
          <c:y val="0.90148064802136696"/>
          <c:w val="0.931914108562517"/>
          <c:h val="8.1007497004369697E-2"/>
        </c:manualLayout>
      </c:layout>
      <c:overlay val="0"/>
      <c:spPr>
        <a:noFill/>
        <a:ln>
          <a:noFill/>
        </a:ln>
        <a:effectLst/>
      </c:spPr>
      <c:txPr>
        <a:bodyPr rot="0" vert="horz"/>
        <a:lstStyle/>
        <a:p>
          <a:pPr>
            <a:defRPr sz="1000"/>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63723C24-93D1-4A66-9504-E6BD833B167B}" type="slidenum">
              <a:rPr lang="en-US" altLang="en-US"/>
              <a:pPr>
                <a:defRPr/>
              </a:pPr>
              <a:t>‹#›</a:t>
            </a:fld>
            <a:endParaRPr lang="en-US" altLang="en-US"/>
          </a:p>
        </p:txBody>
      </p:sp>
    </p:spTree>
    <p:extLst>
      <p:ext uri="{BB962C8B-B14F-4D97-AF65-F5344CB8AC3E}">
        <p14:creationId xmlns:p14="http://schemas.microsoft.com/office/powerpoint/2010/main" val="906830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a:t>
            </a:fld>
            <a:endParaRPr lang="en-US" altLang="en-US"/>
          </a:p>
        </p:txBody>
      </p:sp>
    </p:spTree>
    <p:extLst>
      <p:ext uri="{BB962C8B-B14F-4D97-AF65-F5344CB8AC3E}">
        <p14:creationId xmlns:p14="http://schemas.microsoft.com/office/powerpoint/2010/main" val="118390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309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928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9591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110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850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78</a:t>
            </a:fld>
            <a:endParaRPr lang="en-US"/>
          </a:p>
        </p:txBody>
      </p:sp>
    </p:spTree>
    <p:extLst>
      <p:ext uri="{BB962C8B-B14F-4D97-AF65-F5344CB8AC3E}">
        <p14:creationId xmlns:p14="http://schemas.microsoft.com/office/powerpoint/2010/main" val="922175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79</a:t>
            </a:fld>
            <a:endParaRPr lang="en-US"/>
          </a:p>
        </p:txBody>
      </p:sp>
    </p:spTree>
    <p:extLst>
      <p:ext uri="{BB962C8B-B14F-4D97-AF65-F5344CB8AC3E}">
        <p14:creationId xmlns:p14="http://schemas.microsoft.com/office/powerpoint/2010/main" val="558612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74848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81</a:t>
            </a:fld>
            <a:endParaRPr lang="en-US"/>
          </a:p>
        </p:txBody>
      </p:sp>
    </p:spTree>
    <p:extLst>
      <p:ext uri="{BB962C8B-B14F-4D97-AF65-F5344CB8AC3E}">
        <p14:creationId xmlns:p14="http://schemas.microsoft.com/office/powerpoint/2010/main" val="4236540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82</a:t>
            </a:fld>
            <a:endParaRPr lang="en-US"/>
          </a:p>
        </p:txBody>
      </p:sp>
    </p:spTree>
    <p:extLst>
      <p:ext uri="{BB962C8B-B14F-4D97-AF65-F5344CB8AC3E}">
        <p14:creationId xmlns:p14="http://schemas.microsoft.com/office/powerpoint/2010/main" val="264830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146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648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16</a:t>
            </a:fld>
            <a:endParaRPr lang="en-US"/>
          </a:p>
        </p:txBody>
      </p:sp>
    </p:spTree>
    <p:extLst>
      <p:ext uri="{BB962C8B-B14F-4D97-AF65-F5344CB8AC3E}">
        <p14:creationId xmlns:p14="http://schemas.microsoft.com/office/powerpoint/2010/main" val="207639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17</a:t>
            </a:fld>
            <a:endParaRPr lang="en-US"/>
          </a:p>
        </p:txBody>
      </p:sp>
    </p:spTree>
    <p:extLst>
      <p:ext uri="{BB962C8B-B14F-4D97-AF65-F5344CB8AC3E}">
        <p14:creationId xmlns:p14="http://schemas.microsoft.com/office/powerpoint/2010/main" val="93180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18</a:t>
            </a:fld>
            <a:endParaRPr lang="en-US"/>
          </a:p>
        </p:txBody>
      </p:sp>
    </p:spTree>
    <p:extLst>
      <p:ext uri="{BB962C8B-B14F-4D97-AF65-F5344CB8AC3E}">
        <p14:creationId xmlns:p14="http://schemas.microsoft.com/office/powerpoint/2010/main" val="226678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29</a:t>
            </a:fld>
            <a:endParaRPr lang="en-US"/>
          </a:p>
        </p:txBody>
      </p:sp>
    </p:spTree>
    <p:extLst>
      <p:ext uri="{BB962C8B-B14F-4D97-AF65-F5344CB8AC3E}">
        <p14:creationId xmlns:p14="http://schemas.microsoft.com/office/powerpoint/2010/main" val="222835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41</a:t>
            </a:fld>
            <a:endParaRPr lang="en-US" altLang="en-US"/>
          </a:p>
        </p:txBody>
      </p:sp>
    </p:spTree>
    <p:extLst>
      <p:ext uri="{BB962C8B-B14F-4D97-AF65-F5344CB8AC3E}">
        <p14:creationId xmlns:p14="http://schemas.microsoft.com/office/powerpoint/2010/main" val="3270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5042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9191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16453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715000" y="6246358"/>
            <a:ext cx="2057400" cy="365125"/>
          </a:xfrm>
          <a:prstGeom prst="rect">
            <a:avLst/>
          </a:prstGeom>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5774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a:xfrm>
            <a:off x="5715000" y="6246358"/>
            <a:ext cx="2057400" cy="365125"/>
          </a:xfrm>
          <a:prstGeom prst="rect">
            <a:avLst/>
          </a:prstGeom>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69594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111359825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918857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9"/>
        <p:cNvGrpSpPr/>
        <p:nvPr/>
      </p:nvGrpSpPr>
      <p:grpSpPr>
        <a:xfrm>
          <a:off x="0" y="0"/>
          <a:ext cx="0" cy="0"/>
          <a:chOff x="0" y="0"/>
          <a:chExt cx="0" cy="0"/>
        </a:xfrm>
      </p:grpSpPr>
      <p:sp>
        <p:nvSpPr>
          <p:cNvPr id="61" name="Shape 61"/>
          <p:cNvSpPr txBox="1">
            <a:spLocks noGrp="1"/>
          </p:cNvSpPr>
          <p:nvPr>
            <p:ph type="title"/>
          </p:nvPr>
        </p:nvSpPr>
        <p:spPr>
          <a:xfrm>
            <a:off x="457200" y="274636"/>
            <a:ext cx="8229600" cy="15219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Arial"/>
              <a:buNone/>
              <a:defRPr sz="4800" b="1" i="0" u="none" strike="noStrike" cap="none">
                <a:solidFill>
                  <a:schemeClr val="lt1"/>
                </a:solidFill>
                <a:latin typeface="Arial"/>
                <a:ea typeface="Arial"/>
                <a:cs typeface="Arial"/>
                <a:sym typeface="Arial"/>
              </a:defRPr>
            </a:lvl1pPr>
            <a:lvl2pPr lvl="1" indent="0">
              <a:spcBef>
                <a:spcPts val="0"/>
              </a:spcBef>
              <a:buClr>
                <a:schemeClr val="lt1"/>
              </a:buClr>
              <a:buFont typeface="Arial"/>
              <a:buNone/>
              <a:defRPr sz="4800" b="1">
                <a:solidFill>
                  <a:schemeClr val="lt1"/>
                </a:solidFill>
              </a:defRPr>
            </a:lvl2pPr>
            <a:lvl3pPr lvl="2" indent="0">
              <a:spcBef>
                <a:spcPts val="0"/>
              </a:spcBef>
              <a:buClr>
                <a:schemeClr val="lt1"/>
              </a:buClr>
              <a:buFont typeface="Arial"/>
              <a:buNone/>
              <a:defRPr sz="4800" b="1">
                <a:solidFill>
                  <a:schemeClr val="lt1"/>
                </a:solidFill>
              </a:defRPr>
            </a:lvl3pPr>
            <a:lvl4pPr lvl="3" indent="0">
              <a:spcBef>
                <a:spcPts val="0"/>
              </a:spcBef>
              <a:buClr>
                <a:schemeClr val="lt1"/>
              </a:buClr>
              <a:buFont typeface="Arial"/>
              <a:buNone/>
              <a:defRPr sz="4800" b="1">
                <a:solidFill>
                  <a:schemeClr val="lt1"/>
                </a:solidFill>
              </a:defRPr>
            </a:lvl4pPr>
            <a:lvl5pPr lvl="4" indent="0">
              <a:spcBef>
                <a:spcPts val="0"/>
              </a:spcBef>
              <a:buClr>
                <a:schemeClr val="lt1"/>
              </a:buClr>
              <a:buFont typeface="Arial"/>
              <a:buNone/>
              <a:defRPr sz="4800" b="1">
                <a:solidFill>
                  <a:schemeClr val="lt1"/>
                </a:solidFill>
              </a:defRPr>
            </a:lvl5pPr>
            <a:lvl6pPr lvl="5" indent="0">
              <a:spcBef>
                <a:spcPts val="0"/>
              </a:spcBef>
              <a:buClr>
                <a:schemeClr val="lt1"/>
              </a:buClr>
              <a:buFont typeface="Arial"/>
              <a:buNone/>
              <a:defRPr sz="4800" b="1">
                <a:solidFill>
                  <a:schemeClr val="lt1"/>
                </a:solidFill>
              </a:defRPr>
            </a:lvl6pPr>
            <a:lvl7pPr lvl="6" indent="0">
              <a:spcBef>
                <a:spcPts val="0"/>
              </a:spcBef>
              <a:buClr>
                <a:schemeClr val="lt1"/>
              </a:buClr>
              <a:buFont typeface="Arial"/>
              <a:buNone/>
              <a:defRPr sz="4800" b="1">
                <a:solidFill>
                  <a:schemeClr val="lt1"/>
                </a:solidFill>
              </a:defRPr>
            </a:lvl7pPr>
            <a:lvl8pPr lvl="7" indent="0">
              <a:spcBef>
                <a:spcPts val="0"/>
              </a:spcBef>
              <a:buClr>
                <a:schemeClr val="lt1"/>
              </a:buClr>
              <a:buFont typeface="Arial"/>
              <a:buNone/>
              <a:defRPr sz="4800" b="1">
                <a:solidFill>
                  <a:schemeClr val="lt1"/>
                </a:solidFill>
              </a:defRPr>
            </a:lvl8pPr>
            <a:lvl9pPr lvl="8" indent="0">
              <a:spcBef>
                <a:spcPts val="0"/>
              </a:spcBef>
              <a:buClr>
                <a:schemeClr val="lt1"/>
              </a:buClr>
              <a:buFont typeface="Arial"/>
              <a:buNone/>
              <a:defRPr sz="4800" b="1">
                <a:solidFill>
                  <a:schemeClr val="lt1"/>
                </a:solidFill>
              </a:defRPr>
            </a:lvl9pPr>
          </a:lstStyle>
          <a:p>
            <a:endParaRPr/>
          </a:p>
        </p:txBody>
      </p:sp>
      <p:sp>
        <p:nvSpPr>
          <p:cNvPr id="62" name="Shape 62"/>
          <p:cNvSpPr txBox="1">
            <a:spLocks noGrp="1"/>
          </p:cNvSpPr>
          <p:nvPr>
            <p:ph type="body" idx="1"/>
          </p:nvPr>
        </p:nvSpPr>
        <p:spPr>
          <a:xfrm>
            <a:off x="457200" y="1947332"/>
            <a:ext cx="8229600" cy="462039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2pPr>
            <a:lvl3pPr marL="914400" marR="0" lvl="2" indent="0" algn="l" rtl="0">
              <a:lnSpc>
                <a:spcPct val="100000"/>
              </a:lnSpc>
              <a:spcBef>
                <a:spcPts val="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4pPr>
            <a:lvl5pPr marL="1828800" marR="0" lvl="4"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5pPr>
            <a:lvl6pPr marL="2286000" marR="0" lvl="5"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6pPr>
            <a:lvl7pPr marL="2743200" marR="0" lvl="6"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7pPr>
            <a:lvl8pPr marL="3200400" marR="0" lvl="7"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8pPr>
            <a:lvl9pPr marL="3657600" marR="0" lvl="8"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9pPr>
          </a:lstStyle>
          <a:p>
            <a:endParaRPr dirty="0"/>
          </a:p>
        </p:txBody>
      </p:sp>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4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7"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06360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2253624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697020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8508977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412796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198016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83420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4111848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08793198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518835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828063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1845599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0534043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590790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5/17/2016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50979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3028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extLst>
      <p:ext uri="{BB962C8B-B14F-4D97-AF65-F5344CB8AC3E}">
        <p14:creationId xmlns:p14="http://schemas.microsoft.com/office/powerpoint/2010/main" val="1551863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16690326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790783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944816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1435405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12788609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3381971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02/16/2016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826547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a:solidFill>
                  <a:srgbClr val="000000">
                    <a:tint val="75000"/>
                  </a:srgbClr>
                </a:solidFill>
              </a:rPr>
              <a:t>02/16/2016</a:t>
            </a:r>
          </a:p>
        </p:txBody>
      </p:sp>
    </p:spTree>
    <p:extLst>
      <p:ext uri="{BB962C8B-B14F-4D97-AF65-F5344CB8AC3E}">
        <p14:creationId xmlns:p14="http://schemas.microsoft.com/office/powerpoint/2010/main" val="726527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539997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02/16/2016</a:t>
            </a:r>
          </a:p>
        </p:txBody>
      </p:sp>
    </p:spTree>
    <p:extLst>
      <p:ext uri="{BB962C8B-B14F-4D97-AF65-F5344CB8AC3E}">
        <p14:creationId xmlns:p14="http://schemas.microsoft.com/office/powerpoint/2010/main" val="358144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587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981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264791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02/16/2016</a:t>
            </a:r>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57821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809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srgbClr val="000000">
                    <a:tint val="75000"/>
                  </a:srgbClr>
                </a:solidFill>
              </a:rPr>
              <a:t>5/17/2016</a:t>
            </a:r>
          </a:p>
        </p:txBody>
      </p:sp>
    </p:spTree>
    <p:extLst>
      <p:ext uri="{BB962C8B-B14F-4D97-AF65-F5344CB8AC3E}">
        <p14:creationId xmlns:p14="http://schemas.microsoft.com/office/powerpoint/2010/main" val="31360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image" Target="../media/image2.jpe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image" Target="../media/image2.jpeg"/><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5/17/2016</a:t>
            </a:r>
          </a:p>
        </p:txBody>
      </p:sp>
    </p:spTree>
  </p:cSld>
  <p:clrMap bg1="lt1" tx1="dk1" bg2="lt2" tx2="dk2" accent1="accent1" accent2="accent2" accent3="accent3" accent4="accent4" accent5="accent5" accent6="accent6" hlink="hlink" folHlink="folHlink"/>
  <p:sldLayoutIdLst>
    <p:sldLayoutId id="2147484215" r:id="rId1"/>
    <p:sldLayoutId id="2147484213" r:id="rId2"/>
    <p:sldLayoutId id="2147484230" r:id="rId3"/>
    <p:sldLayoutId id="2147484248" r:id="rId4"/>
    <p:sldLayoutId id="2147484273" r:id="rId5"/>
    <p:sldLayoutId id="2147484304" r:id="rId6"/>
    <p:sldLayoutId id="2147484323" r:id="rId7"/>
  </p:sldLayoutIdLst>
  <p:hf hdr="0" ftr="0"/>
  <p:txStyles>
    <p:titleStyle>
      <a:lvl1pPr algn="l" rtl="0" eaLnBrk="0" fontAlgn="base" hangingPunct="0">
        <a:spcBef>
          <a:spcPct val="0"/>
        </a:spcBef>
        <a:spcAft>
          <a:spcPct val="0"/>
        </a:spcAft>
        <a:defRPr sz="3400" b="1" i="0" u="none">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Tree>
    <p:extLst>
      <p:ext uri="{BB962C8B-B14F-4D97-AF65-F5344CB8AC3E}">
        <p14:creationId xmlns:p14="http://schemas.microsoft.com/office/powerpoint/2010/main" val="98668161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8" r:id="rId3"/>
    <p:sldLayoutId id="2147484279" r:id="rId4"/>
    <p:sldLayoutId id="2147484280" r:id="rId5"/>
    <p:sldLayoutId id="2147484281" r:id="rId6"/>
    <p:sldLayoutId id="2147484282" r:id="rId7"/>
    <p:sldLayoutId id="2147484292"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endParaRPr lang="en-US" i="1" dirty="0">
              <a:solidFill>
                <a:srgbClr val="000000">
                  <a:tint val="75000"/>
                </a:srgbClr>
              </a:solidFill>
            </a:endParaRPr>
          </a:p>
        </p:txBody>
      </p:sp>
    </p:spTree>
    <p:extLst>
      <p:ext uri="{BB962C8B-B14F-4D97-AF65-F5344CB8AC3E}">
        <p14:creationId xmlns:p14="http://schemas.microsoft.com/office/powerpoint/2010/main" val="536578539"/>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453240974"/>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a:solidFill>
                  <a:srgbClr val="000000">
                    <a:tint val="75000"/>
                  </a:srgbClr>
                </a:solidFill>
              </a:rPr>
              <a:t>02/16/2016</a:t>
            </a:r>
          </a:p>
        </p:txBody>
      </p:sp>
    </p:spTree>
    <p:extLst>
      <p:ext uri="{BB962C8B-B14F-4D97-AF65-F5344CB8AC3E}">
        <p14:creationId xmlns:p14="http://schemas.microsoft.com/office/powerpoint/2010/main" val="208327373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hpc-abds.org/kaleidoscope/" TargetMode="External"/><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bigdatawg.nist.gov/usecases.php"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hyperlink" Target="https://bigdatacoursespring2014.appspot.com/cours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hyperlink" Target="http://www.nap.edu/catalog.php?record_id=18374" TargetMode="Externa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jpeg"/></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hyperlink" Target="https://www.gitbook.com/book/esaliya/global-machine-learning-with-dsc-spidal/details"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wmf"/><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hyperlink" Target="http://hpc-abds.org/kaleidoscope/" TargetMode="External"/><Relationship Id="rId2" Type="http://schemas.openxmlformats.org/officeDocument/2006/relationships/hyperlink" Target="http://dsc.soic.indiana.edu/publications/HPC-ABDSDescribed_final.pdf" TargetMode="Externa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1</a:t>
            </a:fld>
            <a:endParaRPr lang="en-US" dirty="0">
              <a:solidFill>
                <a:prstClr val="black"/>
              </a:solidFill>
            </a:endParaRPr>
          </a:p>
        </p:txBody>
      </p:sp>
      <p:sp>
        <p:nvSpPr>
          <p:cNvPr id="2" name="Title 1"/>
          <p:cNvSpPr>
            <a:spLocks noGrp="1"/>
          </p:cNvSpPr>
          <p:nvPr>
            <p:ph type="title" idx="4294967295"/>
          </p:nvPr>
        </p:nvSpPr>
        <p:spPr>
          <a:xfrm>
            <a:off x="533400" y="269567"/>
            <a:ext cx="8382000" cy="1143000"/>
          </a:xfrm>
        </p:spPr>
        <p:txBody>
          <a:bodyPr/>
          <a:lstStyle/>
          <a:p>
            <a:r>
              <a:rPr lang="en-US" dirty="0"/>
              <a:t>Building a Library at the Nexus of High Performance Computing and Big Data</a:t>
            </a:r>
            <a:r>
              <a:rPr lang="en-US" sz="3600" dirty="0"/>
              <a:t> </a:t>
            </a:r>
            <a:endParaRPr lang="en-US" b="1" dirty="0"/>
          </a:p>
        </p:txBody>
      </p:sp>
      <p:sp>
        <p:nvSpPr>
          <p:cNvPr id="7" name="Rectangle 6"/>
          <p:cNvSpPr/>
          <p:nvPr/>
        </p:nvSpPr>
        <p:spPr>
          <a:xfrm>
            <a:off x="0" y="3124200"/>
            <a:ext cx="9144000" cy="2825389"/>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Geoffrey Fox</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June 3, 2016</a:t>
            </a:r>
          </a:p>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Arial"/>
                <a:cs typeface="+mn-cs"/>
                <a:hlinkClick r:id="rId3"/>
              </a:rPr>
              <a:t>gcf@indiana.edu</a:t>
            </a:r>
            <a:r>
              <a:rPr kumimoji="0" lang="en-US" sz="2400" b="0" i="0" u="none" strike="noStrike" kern="1200" cap="none" spc="0" normalizeH="0" baseline="0" noProof="0" dirty="0">
                <a:ln>
                  <a:noFill/>
                </a:ln>
                <a:solidFill>
                  <a:prstClr val="black"/>
                </a:solidFill>
                <a:effectLst/>
                <a:uLnTx/>
                <a:uFillTx/>
                <a:latin typeface="Arial"/>
                <a:cs typeface="+mn-cs"/>
              </a:rPr>
              <a:t>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4"/>
              </a:rPr>
              <a:t>http://www.dsc.soic.indiana.edu/</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5"/>
              </a:rPr>
              <a:t>http://spidal.org/</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srgbClr val="000000"/>
                </a:solidFill>
                <a:effectLst/>
                <a:uLnTx/>
                <a:uFillTx/>
                <a:latin typeface="Arial"/>
                <a:cs typeface="+mn-cs"/>
                <a:hlinkClick r:id="rId6"/>
              </a:rPr>
              <a:t>http://hpc-abds.org/kaleidoscope/</a:t>
            </a:r>
            <a:r>
              <a:rPr kumimoji="0" lang="en-US" sz="1800" b="0" i="0" u="none" strike="noStrike" kern="1200" cap="none" spc="0" normalizeH="0" baseline="0" noProof="0" dirty="0">
                <a:ln>
                  <a:noFill/>
                </a:ln>
                <a:solidFill>
                  <a:srgbClr val="000000"/>
                </a:solidFill>
                <a:effectLst/>
                <a:uLnTx/>
                <a:uFillTx/>
                <a:latin typeface="Arial"/>
                <a:cs typeface="+mn-cs"/>
              </a:rPr>
              <a:t> </a:t>
            </a:r>
            <a:endParaRPr kumimoji="0" lang="en-US" sz="19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cs typeface="Times New Roman" pitchFamily="18" charset="0"/>
              </a:rPr>
              <a:t>Department of Intelligent Systems Engineering</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School of Informatics and Computing, Digital Science Center</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Indiana University Bloomington</a:t>
            </a:r>
            <a:endParaRPr kumimoji="0" lang="en-US" sz="2000" b="0" i="0" u="none" strike="noStrike" kern="1200" cap="none" spc="0" normalizeH="0" baseline="0" noProof="0" dirty="0">
              <a:ln>
                <a:noFill/>
              </a:ln>
              <a:solidFill>
                <a:prstClr val="black"/>
              </a:solidFill>
              <a:effectLst/>
              <a:uLnTx/>
              <a:uFillTx/>
              <a:latin typeface="Arial"/>
              <a:cs typeface="+mn-cs"/>
            </a:endParaRPr>
          </a:p>
        </p:txBody>
      </p:sp>
      <p:sp>
        <p:nvSpPr>
          <p:cNvPr id="8" name="Subtitle 2"/>
          <p:cNvSpPr txBox="1">
            <a:spLocks/>
          </p:cNvSpPr>
          <p:nvPr/>
        </p:nvSpPr>
        <p:spPr>
          <a:xfrm>
            <a:off x="-14111" y="1659944"/>
            <a:ext cx="9144000" cy="408279"/>
          </a:xfrm>
          <a:prstGeom prst="rect">
            <a:avLst/>
          </a:prstGeom>
        </p:spPr>
        <p:txBody>
          <a:bodyPr>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sz="2400" b="1" i="0" kern="0" dirty="0" err="1"/>
              <a:t>ScaDS</a:t>
            </a:r>
            <a:r>
              <a:rPr lang="en-US" sz="2400" b="1" i="0" kern="0" dirty="0"/>
              <a:t> and BBDC Big Data All-Hands-Meeting </a:t>
            </a:r>
          </a:p>
          <a:p>
            <a:pPr marL="0" indent="0" algn="ctr">
              <a:buNone/>
            </a:pPr>
            <a:r>
              <a:rPr lang="en-US" sz="2400" b="1" i="0" kern="0" dirty="0"/>
              <a:t>June 2-3 2016 Dresden</a:t>
            </a:r>
          </a:p>
          <a:p>
            <a:pPr marL="0" indent="0" algn="ctr">
              <a:buNone/>
            </a:pPr>
            <a:r>
              <a:rPr lang="en-US" sz="2400" b="1" i="0" kern="0" dirty="0"/>
              <a:t>https://www.scads.de/en/ahm-2016</a:t>
            </a:r>
          </a:p>
        </p:txBody>
      </p:sp>
    </p:spTree>
    <p:extLst>
      <p:ext uri="{BB962C8B-B14F-4D97-AF65-F5344CB8AC3E}">
        <p14:creationId xmlns:p14="http://schemas.microsoft.com/office/powerpoint/2010/main" val="3458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br>
              <a:rPr lang="en-US" b="1" dirty="0"/>
            </a:br>
            <a:r>
              <a:rPr lang="en-US" b="1" dirty="0"/>
              <a:t>NIST Big Data Initiative</a:t>
            </a:r>
            <a:br>
              <a:rPr lang="en-US" b="1" dirty="0"/>
            </a:br>
            <a:r>
              <a:rPr lang="en-US" dirty="0"/>
              <a:t>Use Cases and Properties</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dirty="0">
                <a:solidFill>
                  <a:schemeClr val="tx1">
                    <a:lumMod val="65000"/>
                    <a:lumOff val="35000"/>
                  </a:schemeClr>
                </a:solidFill>
              </a:rPr>
              <a:t>Led by </a:t>
            </a:r>
            <a:r>
              <a:rPr lang="en-US" dirty="0" err="1">
                <a:solidFill>
                  <a:schemeClr val="tx1">
                    <a:lumMod val="65000"/>
                    <a:lumOff val="35000"/>
                  </a:schemeClr>
                </a:solidFill>
              </a:rPr>
              <a:t>Chaitin</a:t>
            </a:r>
            <a:r>
              <a:rPr lang="en-US" dirty="0">
                <a:solidFill>
                  <a:schemeClr val="tx1">
                    <a:lumMod val="65000"/>
                    <a:lumOff val="35000"/>
                  </a:schemeClr>
                </a:solidFill>
              </a:rPr>
              <a:t> </a:t>
            </a:r>
            <a:r>
              <a:rPr lang="en-US" dirty="0" err="1">
                <a:solidFill>
                  <a:schemeClr val="tx1">
                    <a:lumMod val="65000"/>
                    <a:lumOff val="35000"/>
                  </a:schemeClr>
                </a:solidFill>
              </a:rPr>
              <a:t>Baru</a:t>
            </a:r>
            <a:r>
              <a:rPr lang="en-US" dirty="0">
                <a:solidFill>
                  <a:schemeClr val="tx1">
                    <a:lumMod val="65000"/>
                    <a:lumOff val="35000"/>
                  </a:schemeClr>
                </a:solidFill>
              </a:rPr>
              <a:t>, Bob Marcus, Wo Chang</a:t>
            </a:r>
          </a:p>
        </p:txBody>
      </p:sp>
      <p:sp>
        <p:nvSpPr>
          <p:cNvPr id="3" name="Date Placeholder 2"/>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10</a:t>
            </a:fld>
            <a:endParaRPr lang="en-US"/>
          </a:p>
        </p:txBody>
      </p:sp>
    </p:spTree>
    <p:extLst>
      <p:ext uri="{BB962C8B-B14F-4D97-AF65-F5344CB8AC3E}">
        <p14:creationId xmlns:p14="http://schemas.microsoft.com/office/powerpoint/2010/main" val="1635352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61"/>
            <a:ext cx="9144000" cy="718039"/>
          </a:xfrm>
        </p:spPr>
        <p:txBody>
          <a:bodyPr>
            <a:noAutofit/>
          </a:bodyPr>
          <a:lstStyle/>
          <a:p>
            <a:pPr algn="ctr"/>
            <a:r>
              <a:rPr lang="en-US" sz="2800" b="1" dirty="0">
                <a:latin typeface="+mn-lt"/>
              </a:rPr>
              <a:t>51 Detailed Use Cases: </a:t>
            </a:r>
            <a:r>
              <a:rPr lang="en-US" sz="2400" b="1" dirty="0">
                <a:latin typeface="+mn-lt"/>
              </a:rPr>
              <a:t>Contributed July-September 2013</a:t>
            </a:r>
            <a:br>
              <a:rPr lang="en-US" sz="2400" b="1" dirty="0">
                <a:latin typeface="+mn-lt"/>
              </a:rPr>
            </a:br>
            <a:r>
              <a:rPr lang="en-US" sz="2400" b="1" dirty="0">
                <a:latin typeface="+mn-lt"/>
              </a:rPr>
              <a:t>Covers goals, data features such as 3 V’s, software, hardware</a:t>
            </a:r>
          </a:p>
        </p:txBody>
      </p:sp>
      <p:sp>
        <p:nvSpPr>
          <p:cNvPr id="3" name="Content Placeholder 2"/>
          <p:cNvSpPr>
            <a:spLocks noGrp="1"/>
          </p:cNvSpPr>
          <p:nvPr>
            <p:ph idx="1"/>
          </p:nvPr>
        </p:nvSpPr>
        <p:spPr>
          <a:xfrm>
            <a:off x="0" y="958233"/>
            <a:ext cx="9144000" cy="5898036"/>
          </a:xfrm>
        </p:spPr>
        <p:txBody>
          <a:bodyPr>
            <a:noAutofit/>
          </a:bodyPr>
          <a:lstStyle/>
          <a:p>
            <a:pPr lvl="0"/>
            <a:r>
              <a:rPr lang="en-US" sz="1600" u="sng" dirty="0">
                <a:solidFill>
                  <a:srgbClr val="0070C0"/>
                </a:solidFill>
                <a:hlinkClick r:id="rId3"/>
              </a:rPr>
              <a:t>http://bigdatawg.nist.gov/usecases.php</a:t>
            </a:r>
            <a:endParaRPr lang="en-US" sz="1600" u="sng" dirty="0">
              <a:solidFill>
                <a:srgbClr val="0070C0"/>
              </a:solidFill>
            </a:endParaRPr>
          </a:p>
          <a:p>
            <a:r>
              <a:rPr lang="en-US" sz="1600" dirty="0">
                <a:hlinkClick r:id="rId4"/>
              </a:rPr>
              <a:t>https://bigdatacoursespring2014.appspot.com/course</a:t>
            </a:r>
            <a:r>
              <a:rPr lang="en-US" sz="1600" dirty="0"/>
              <a:t> (Section 5)</a:t>
            </a:r>
          </a:p>
          <a:p>
            <a:r>
              <a:rPr lang="en-US" sz="1600" b="1" dirty="0"/>
              <a:t>Government Operation(4): </a:t>
            </a:r>
            <a:r>
              <a:rPr lang="en-US" sz="1600" dirty="0"/>
              <a:t>National Archives and Records Administration, Census Bureau</a:t>
            </a:r>
          </a:p>
          <a:p>
            <a:r>
              <a:rPr lang="en-US" sz="1600" b="1" dirty="0"/>
              <a:t>Commercial(8): </a:t>
            </a:r>
            <a:r>
              <a:rPr lang="en-US" sz="1600" dirty="0"/>
              <a:t>Finance in Cloud, Cloud Backup, </a:t>
            </a:r>
            <a:r>
              <a:rPr lang="en-US" sz="1600" dirty="0" err="1"/>
              <a:t>Mendeley</a:t>
            </a:r>
            <a:r>
              <a:rPr lang="en-US" sz="1600" dirty="0"/>
              <a:t> (Citations), Netflix, Web Search, Digital Materials, Cargo shipping (as in UPS)</a:t>
            </a:r>
          </a:p>
          <a:p>
            <a:r>
              <a:rPr lang="en-US" sz="1600" b="1" dirty="0"/>
              <a:t>Defense(3): </a:t>
            </a:r>
            <a:r>
              <a:rPr lang="en-US" sz="1600" dirty="0"/>
              <a:t>Sensors, Image surveillance, Situation Assessment</a:t>
            </a:r>
          </a:p>
          <a:p>
            <a:r>
              <a:rPr lang="en-US" sz="1600" b="1" dirty="0"/>
              <a:t>Healthcare and Life Sciences(10): </a:t>
            </a:r>
            <a:r>
              <a:rPr lang="en-US" sz="1600" dirty="0"/>
              <a:t>Medical records, Graph and Probabilistic analysis, Pathology, </a:t>
            </a:r>
            <a:r>
              <a:rPr lang="en-US" sz="1600" dirty="0" err="1"/>
              <a:t>Bioimaging</a:t>
            </a:r>
            <a:r>
              <a:rPr lang="en-US" sz="1600" dirty="0"/>
              <a:t>, Genomics, Epidemiology, People Activity models, Biodiversity</a:t>
            </a:r>
          </a:p>
          <a:p>
            <a:r>
              <a:rPr lang="en-US" sz="1600" b="1" dirty="0"/>
              <a:t>Deep Learning and Social Media(6): </a:t>
            </a:r>
            <a:r>
              <a:rPr lang="en-US" sz="1600" dirty="0"/>
              <a:t>Driving Car, </a:t>
            </a:r>
            <a:r>
              <a:rPr lang="en-US" sz="1600" dirty="0" err="1"/>
              <a:t>Geolocate</a:t>
            </a:r>
            <a:r>
              <a:rPr lang="en-US" sz="1600" dirty="0"/>
              <a:t> images/cameras, Twitter, Crowd Sourcing, Network Science, NIST benchmark datasets</a:t>
            </a:r>
          </a:p>
          <a:p>
            <a:r>
              <a:rPr lang="en-US" sz="1600" b="1" dirty="0"/>
              <a:t>The Ecosystem for Research(4): </a:t>
            </a:r>
            <a:r>
              <a:rPr lang="en-US" sz="1600" dirty="0"/>
              <a:t>Metadata, Collaboration, Language Translation, Light source experiments</a:t>
            </a:r>
          </a:p>
          <a:p>
            <a:r>
              <a:rPr lang="en-US" sz="1600" b="1" dirty="0"/>
              <a:t>Astronomy and Physics(5): </a:t>
            </a:r>
            <a:r>
              <a:rPr lang="en-US" sz="1600" dirty="0"/>
              <a:t>Sky Surveys including comparison to simulation, Large Hadron Collider at CERN, Belle Accelerator II in Japan</a:t>
            </a:r>
          </a:p>
          <a:p>
            <a:r>
              <a:rPr lang="en-US" sz="1600" b="1" dirty="0"/>
              <a:t>Earth, Environmental and Polar Science(10): </a:t>
            </a:r>
            <a:r>
              <a:rPr lang="en-US" sz="1600" dirty="0"/>
              <a:t>Radar Scattering in Atmosphere, Earthquake, Ocean, Earth Observation, Ice sheet Radar scattering, Earth radar mapping, Climate simulation datasets, Atmospheric turbulence identification, Subsurface Biogeochemistry (microbes to watersheds), AmeriFlux and FLUXNET gas sensors</a:t>
            </a:r>
          </a:p>
          <a:p>
            <a:r>
              <a:rPr lang="en-US" sz="1600" b="1" dirty="0"/>
              <a:t>                Energy(1): </a:t>
            </a:r>
            <a:r>
              <a:rPr lang="en-US" sz="1600" dirty="0"/>
              <a:t>Smart grid</a:t>
            </a:r>
          </a:p>
          <a:p>
            <a:pPr marL="0" indent="0">
              <a:buNone/>
            </a:pPr>
            <a:endParaRPr lang="en-US" sz="1600"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rgbClr val="000000"/>
              </a:solidFill>
              <a:effectLst/>
              <a:uLnTx/>
              <a:uFillTx/>
            </a:endParaRPr>
          </a:p>
        </p:txBody>
      </p:sp>
      <p:sp>
        <p:nvSpPr>
          <p:cNvPr id="4" name="TextBox 3"/>
          <p:cNvSpPr txBox="1"/>
          <p:nvPr/>
        </p:nvSpPr>
        <p:spPr>
          <a:xfrm>
            <a:off x="5050715" y="793700"/>
            <a:ext cx="4114800" cy="707886"/>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rgbClr val="0070C0"/>
                </a:solidFill>
                <a:effectLst/>
                <a:uLnTx/>
                <a:uFillTx/>
                <a:cs typeface="Times New Roman" panose="02020603050405020304" pitchFamily="18" charset="0"/>
              </a:rPr>
              <a:t>26 Features for each use case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rgbClr val="0070C0"/>
                </a:solidFill>
                <a:effectLst/>
                <a:uLnTx/>
                <a:uFillTx/>
                <a:cs typeface="Times New Roman" panose="02020603050405020304" pitchFamily="18" charset="0"/>
              </a:rPr>
              <a:t>                         Biased to science</a:t>
            </a:r>
          </a:p>
        </p:txBody>
      </p:sp>
      <p:sp>
        <p:nvSpPr>
          <p:cNvPr id="6" name="Date Placeholder 5"/>
          <p:cNvSpPr>
            <a:spLocks noGrp="1"/>
          </p:cNvSpPr>
          <p:nvPr>
            <p:ph type="dt" sz="half" idx="2"/>
          </p:nvPr>
        </p:nvSpPr>
        <p:spPr>
          <a:xfrm>
            <a:off x="5715000" y="6226117"/>
            <a:ext cx="2133600" cy="3651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endParaRPr kumimoji="0" lang="en-US" sz="1800" b="0" i="0" u="none" strike="noStrike" kern="0" cap="none" spc="0" normalizeH="0" baseline="0" noProof="0" dirty="0">
              <a:ln>
                <a:noFill/>
              </a:ln>
              <a:solidFill>
                <a:srgbClr val="000000">
                  <a:tint val="75000"/>
                </a:srgbClr>
              </a:solidFill>
              <a:effectLst/>
              <a:uLnTx/>
              <a:uFillTx/>
            </a:endParaRPr>
          </a:p>
        </p:txBody>
      </p:sp>
    </p:spTree>
    <p:extLst>
      <p:ext uri="{BB962C8B-B14F-4D97-AF65-F5344CB8AC3E}">
        <p14:creationId xmlns:p14="http://schemas.microsoft.com/office/powerpoint/2010/main" val="135065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1"/>
            <a:ext cx="8382000" cy="607559"/>
          </a:xfrm>
        </p:spPr>
        <p:txBody>
          <a:bodyPr>
            <a:noAutofit/>
          </a:bodyPr>
          <a:lstStyle/>
          <a:p>
            <a:r>
              <a:rPr lang="en-US" b="1" dirty="0"/>
              <a:t>Features of 51 Use Cases I</a:t>
            </a:r>
          </a:p>
        </p:txBody>
      </p:sp>
      <p:sp>
        <p:nvSpPr>
          <p:cNvPr id="3" name="Content Placeholder 2"/>
          <p:cNvSpPr>
            <a:spLocks noGrp="1"/>
          </p:cNvSpPr>
          <p:nvPr>
            <p:ph idx="1"/>
          </p:nvPr>
        </p:nvSpPr>
        <p:spPr>
          <a:xfrm>
            <a:off x="0" y="609600"/>
            <a:ext cx="9144000" cy="4038600"/>
          </a:xfrm>
        </p:spPr>
        <p:txBody>
          <a:bodyPr>
            <a:noAutofit/>
          </a:bodyPr>
          <a:lstStyle/>
          <a:p>
            <a:r>
              <a:rPr lang="en-US" sz="2200" b="1" dirty="0">
                <a:solidFill>
                  <a:srgbClr val="CC00FF"/>
                </a:solidFill>
              </a:rPr>
              <a:t>PP (26)</a:t>
            </a:r>
            <a:r>
              <a:rPr lang="en-US" sz="2200" dirty="0">
                <a:solidFill>
                  <a:srgbClr val="CC00FF"/>
                </a:solidFill>
              </a:rPr>
              <a:t> </a:t>
            </a:r>
            <a:r>
              <a:rPr lang="en-US" sz="2200" b="1" dirty="0"/>
              <a:t>“All” </a:t>
            </a:r>
            <a:r>
              <a:rPr lang="en-US" sz="2200" dirty="0"/>
              <a:t>Pleasingly Parallel or Map Only</a:t>
            </a:r>
          </a:p>
          <a:p>
            <a:r>
              <a:rPr lang="en-US" sz="2200" b="1" dirty="0">
                <a:solidFill>
                  <a:srgbClr val="CC00FF"/>
                </a:solidFill>
              </a:rPr>
              <a:t>MR (18) </a:t>
            </a:r>
            <a:r>
              <a:rPr lang="en-US" sz="2200" dirty="0"/>
              <a:t>Classic MapReduce MR (add </a:t>
            </a:r>
            <a:r>
              <a:rPr lang="en-US" sz="2200" dirty="0" err="1"/>
              <a:t>MRStat</a:t>
            </a:r>
            <a:r>
              <a:rPr lang="en-US" sz="2200" dirty="0"/>
              <a:t> below for full count)</a:t>
            </a:r>
          </a:p>
          <a:p>
            <a:r>
              <a:rPr lang="en-US" sz="2200" b="1" dirty="0" err="1">
                <a:solidFill>
                  <a:srgbClr val="CC00FF"/>
                </a:solidFill>
              </a:rPr>
              <a:t>MRStat</a:t>
            </a:r>
            <a:r>
              <a:rPr lang="en-US" sz="2200" b="1" dirty="0">
                <a:solidFill>
                  <a:srgbClr val="CC00FF"/>
                </a:solidFill>
              </a:rPr>
              <a:t> (7</a:t>
            </a:r>
            <a:r>
              <a:rPr lang="en-US" sz="2200" dirty="0"/>
              <a:t>) Simple version of MR where key computations are simple reduction as found in statistical averages such as histograms and averages</a:t>
            </a:r>
          </a:p>
          <a:p>
            <a:r>
              <a:rPr lang="en-US" sz="2200" b="1" dirty="0" err="1">
                <a:solidFill>
                  <a:srgbClr val="CC00FF"/>
                </a:solidFill>
              </a:rPr>
              <a:t>MRIter</a:t>
            </a:r>
            <a:r>
              <a:rPr lang="en-US" sz="2200" b="1" dirty="0">
                <a:solidFill>
                  <a:srgbClr val="CC00FF"/>
                </a:solidFill>
              </a:rPr>
              <a:t> (23</a:t>
            </a:r>
            <a:r>
              <a:rPr lang="en-US" sz="2200" dirty="0">
                <a:solidFill>
                  <a:srgbClr val="CC00FF"/>
                </a:solidFill>
              </a:rPr>
              <a:t>)</a:t>
            </a:r>
            <a:r>
              <a:rPr lang="en-US" sz="2200" dirty="0"/>
              <a:t> Iterative MapReduce or MPI (</a:t>
            </a:r>
            <a:r>
              <a:rPr lang="en-US" sz="2200" dirty="0" err="1"/>
              <a:t>Flink</a:t>
            </a:r>
            <a:r>
              <a:rPr lang="en-US" sz="2200" dirty="0"/>
              <a:t>, Spark, Twister)</a:t>
            </a:r>
          </a:p>
          <a:p>
            <a:r>
              <a:rPr lang="en-US" sz="2200" b="1" dirty="0">
                <a:solidFill>
                  <a:srgbClr val="CC00FF"/>
                </a:solidFill>
              </a:rPr>
              <a:t>Graph (9)</a:t>
            </a:r>
            <a:r>
              <a:rPr lang="en-US" sz="2200" dirty="0"/>
              <a:t> Complex graph data structure needed in analysis </a:t>
            </a:r>
          </a:p>
          <a:p>
            <a:r>
              <a:rPr lang="en-US" sz="2200" b="1" dirty="0">
                <a:solidFill>
                  <a:srgbClr val="CC00FF"/>
                </a:solidFill>
              </a:rPr>
              <a:t>Fusion (11)</a:t>
            </a:r>
            <a:r>
              <a:rPr lang="en-US" sz="2200" dirty="0"/>
              <a:t> Integrate diverse data to aid discovery/decision making; could involve sophisticated algorithms or could just be a portal</a:t>
            </a:r>
          </a:p>
          <a:p>
            <a:r>
              <a:rPr lang="en-US" sz="2200" b="1" dirty="0">
                <a:solidFill>
                  <a:srgbClr val="CC00FF"/>
                </a:solidFill>
              </a:rPr>
              <a:t>Streaming (41) </a:t>
            </a:r>
            <a:r>
              <a:rPr lang="en-US" sz="2200" dirty="0"/>
              <a:t>Some data comes in incrementally and is processed this way</a:t>
            </a:r>
          </a:p>
          <a:p>
            <a:r>
              <a:rPr lang="en-US" sz="2200" b="1" dirty="0">
                <a:solidFill>
                  <a:srgbClr val="CC00FF"/>
                </a:solidFill>
              </a:rPr>
              <a:t>Classify	(30) </a:t>
            </a:r>
            <a:r>
              <a:rPr lang="en-US" sz="2200" dirty="0"/>
              <a:t>Classification: divide data into categories</a:t>
            </a:r>
          </a:p>
          <a:p>
            <a:r>
              <a:rPr lang="en-US" sz="2200" b="1" dirty="0">
                <a:solidFill>
                  <a:srgbClr val="CC00FF"/>
                </a:solidFill>
              </a:rPr>
              <a:t>S/Q (12) </a:t>
            </a:r>
            <a:r>
              <a:rPr lang="en-US" sz="2200" dirty="0"/>
              <a:t>Index, Search and Query</a:t>
            </a:r>
          </a:p>
          <a:p>
            <a:endParaRPr lang="en-US" sz="2200"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12</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a:solidFill>
                  <a:srgbClr val="000000">
                    <a:tint val="75000"/>
                  </a:srgbClr>
                </a:solidFill>
              </a:rPr>
              <a:t>02/16/2016</a:t>
            </a:r>
            <a:endParaRPr lang="en-US" dirty="0">
              <a:solidFill>
                <a:srgbClr val="000000">
                  <a:tint val="75000"/>
                </a:srgbClr>
              </a:solidFill>
            </a:endParaRPr>
          </a:p>
        </p:txBody>
      </p:sp>
    </p:spTree>
    <p:extLst>
      <p:ext uri="{BB962C8B-B14F-4D97-AF65-F5344CB8AC3E}">
        <p14:creationId xmlns:p14="http://schemas.microsoft.com/office/powerpoint/2010/main" val="2422841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6"/>
            <a:ext cx="8382000" cy="606014"/>
          </a:xfrm>
        </p:spPr>
        <p:txBody>
          <a:bodyPr/>
          <a:lstStyle/>
          <a:p>
            <a:r>
              <a:rPr lang="en-US" b="1" dirty="0"/>
              <a:t>Features of 51 Use Cases II</a:t>
            </a:r>
            <a:endParaRPr lang="en-US" dirty="0"/>
          </a:p>
        </p:txBody>
      </p:sp>
      <p:sp>
        <p:nvSpPr>
          <p:cNvPr id="3" name="Content Placeholder 2"/>
          <p:cNvSpPr>
            <a:spLocks noGrp="1"/>
          </p:cNvSpPr>
          <p:nvPr>
            <p:ph idx="1"/>
          </p:nvPr>
        </p:nvSpPr>
        <p:spPr>
          <a:xfrm>
            <a:off x="1588" y="609600"/>
            <a:ext cx="9142412" cy="4038600"/>
          </a:xfrm>
        </p:spPr>
        <p:txBody>
          <a:bodyPr>
            <a:noAutofit/>
          </a:bodyPr>
          <a:lstStyle/>
          <a:p>
            <a:r>
              <a:rPr lang="en-US" b="1" dirty="0">
                <a:solidFill>
                  <a:srgbClr val="CC00FF"/>
                </a:solidFill>
              </a:rPr>
              <a:t>CF (4) </a:t>
            </a:r>
            <a:r>
              <a:rPr lang="en-US" dirty="0"/>
              <a:t>Collaborative Filtering for recommender engines</a:t>
            </a:r>
          </a:p>
          <a:p>
            <a:r>
              <a:rPr lang="en-US" b="1" dirty="0">
                <a:solidFill>
                  <a:srgbClr val="CC00FF"/>
                </a:solidFill>
              </a:rPr>
              <a:t>LML (36) </a:t>
            </a:r>
            <a:r>
              <a:rPr lang="en-US" dirty="0"/>
              <a:t>Local Machine Learning (Independent for each parallel entity) – application could have GML as well</a:t>
            </a:r>
          </a:p>
          <a:p>
            <a:r>
              <a:rPr lang="en-US" b="1" dirty="0">
                <a:solidFill>
                  <a:srgbClr val="CC00FF"/>
                </a:solidFill>
              </a:rPr>
              <a:t>GML (23) </a:t>
            </a:r>
            <a:r>
              <a:rPr lang="en-US" dirty="0"/>
              <a:t>Global Machine Learning: Deep Learning, Clustering, LDA, PLSI, MDS, </a:t>
            </a:r>
          </a:p>
          <a:p>
            <a:pPr lvl="1"/>
            <a:r>
              <a:rPr lang="en-US" sz="1800" dirty="0"/>
              <a:t>Large Scale Optimizations as in </a:t>
            </a:r>
            <a:r>
              <a:rPr lang="en-US" sz="1800" dirty="0" err="1"/>
              <a:t>Variational</a:t>
            </a:r>
            <a:r>
              <a:rPr lang="en-US" sz="1800" dirty="0"/>
              <a:t> Bayes, MCMC, Lifted Belief Propagation, Stochastic Gradient Descent, L-BFGS, </a:t>
            </a:r>
            <a:r>
              <a:rPr lang="en-US" sz="1800" dirty="0" err="1"/>
              <a:t>Levenberg</a:t>
            </a:r>
            <a:r>
              <a:rPr lang="en-US" sz="1800" dirty="0"/>
              <a:t>-Marquardt . Can call EGO or Exascale Global Optimization with scalable parallel algorithm</a:t>
            </a:r>
          </a:p>
          <a:p>
            <a:r>
              <a:rPr lang="en-US" b="1" dirty="0">
                <a:solidFill>
                  <a:srgbClr val="CC00FF"/>
                </a:solidFill>
              </a:rPr>
              <a:t>Workflow (51) </a:t>
            </a:r>
            <a:r>
              <a:rPr lang="en-US" dirty="0"/>
              <a:t>Universal </a:t>
            </a:r>
          </a:p>
          <a:p>
            <a:r>
              <a:rPr lang="en-US" b="1" dirty="0">
                <a:solidFill>
                  <a:srgbClr val="CC00FF"/>
                </a:solidFill>
              </a:rPr>
              <a:t>GIS (16) </a:t>
            </a:r>
            <a:r>
              <a:rPr lang="en-US" dirty="0"/>
              <a:t>Geotagged data and often displayed in ESRI, Microsoft Virtual Earth, Google Earth, </a:t>
            </a:r>
            <a:r>
              <a:rPr lang="en-US" dirty="0" err="1"/>
              <a:t>GeoServer</a:t>
            </a:r>
            <a:r>
              <a:rPr lang="en-US" dirty="0"/>
              <a:t> etc.</a:t>
            </a:r>
          </a:p>
          <a:p>
            <a:r>
              <a:rPr lang="en-US" b="1" dirty="0">
                <a:solidFill>
                  <a:srgbClr val="CC00FF"/>
                </a:solidFill>
              </a:rPr>
              <a:t>HPC	(5) </a:t>
            </a:r>
            <a:r>
              <a:rPr lang="en-US" dirty="0"/>
              <a:t>Classic large-scale simulation of cosmos, materials, etc. generating (visualization) data</a:t>
            </a:r>
          </a:p>
          <a:p>
            <a:r>
              <a:rPr lang="en-US" b="1" dirty="0">
                <a:solidFill>
                  <a:srgbClr val="CC00FF"/>
                </a:solidFill>
              </a:rPr>
              <a:t>Agent (2) </a:t>
            </a:r>
            <a:r>
              <a:rPr lang="en-US" dirty="0"/>
              <a:t>Simulations of models of data-defined macroscopic entities represented as agents</a:t>
            </a:r>
          </a:p>
          <a:p>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13</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a:solidFill>
                  <a:srgbClr val="000000">
                    <a:tint val="75000"/>
                  </a:srgbClr>
                </a:solidFill>
              </a:rPr>
              <a:t>02/16/2016</a:t>
            </a:r>
          </a:p>
        </p:txBody>
      </p:sp>
    </p:spTree>
    <p:extLst>
      <p:ext uri="{BB962C8B-B14F-4D97-AF65-F5344CB8AC3E}">
        <p14:creationId xmlns:p14="http://schemas.microsoft.com/office/powerpoint/2010/main" val="883096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pic>
        <p:nvPicPr>
          <p:cNvPr id="6" name="Picture 5"/>
          <p:cNvPicPr>
            <a:picLocks noChangeAspect="1"/>
          </p:cNvPicPr>
          <p:nvPr/>
        </p:nvPicPr>
        <p:blipFill rotWithShape="1">
          <a:blip r:embed="rId3"/>
          <a:srcRect l="9426" t="10782" r="11658" b="1872"/>
          <a:stretch/>
        </p:blipFill>
        <p:spPr>
          <a:xfrm>
            <a:off x="0" y="0"/>
            <a:ext cx="4707172" cy="6858000"/>
          </a:xfrm>
          <a:prstGeom prst="rect">
            <a:avLst/>
          </a:prstGeom>
        </p:spPr>
      </p:pic>
      <p:pic>
        <p:nvPicPr>
          <p:cNvPr id="7" name="Picture 6"/>
          <p:cNvPicPr>
            <a:picLocks noChangeAspect="1"/>
          </p:cNvPicPr>
          <p:nvPr/>
        </p:nvPicPr>
        <p:blipFill rotWithShape="1">
          <a:blip r:embed="rId4"/>
          <a:srcRect l="9015" t="10458" r="11796" b="2694"/>
          <a:stretch/>
        </p:blipFill>
        <p:spPr>
          <a:xfrm>
            <a:off x="4420925" y="9939"/>
            <a:ext cx="4723075" cy="6858000"/>
          </a:xfrm>
          <a:prstGeom prst="rect">
            <a:avLst/>
          </a:prstGeom>
        </p:spPr>
      </p:pic>
      <p:sp>
        <p:nvSpPr>
          <p:cNvPr id="9" name="Rectangle 8"/>
          <p:cNvSpPr/>
          <p:nvPr/>
        </p:nvSpPr>
        <p:spPr>
          <a:xfrm>
            <a:off x="-103261" y="9939"/>
            <a:ext cx="468589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http://hpc-abds.org/kaleidoscope/survey/</a:t>
            </a:r>
          </a:p>
        </p:txBody>
      </p:sp>
      <p:sp>
        <p:nvSpPr>
          <p:cNvPr id="2" name="TextBox 1"/>
          <p:cNvSpPr txBox="1"/>
          <p:nvPr/>
        </p:nvSpPr>
        <p:spPr>
          <a:xfrm>
            <a:off x="1796142" y="5001594"/>
            <a:ext cx="260092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Online Use Case Form</a:t>
            </a:r>
          </a:p>
        </p:txBody>
      </p:sp>
    </p:spTree>
    <p:extLst>
      <p:ext uri="{BB962C8B-B14F-4D97-AF65-F5344CB8AC3E}">
        <p14:creationId xmlns:p14="http://schemas.microsoft.com/office/powerpoint/2010/main" val="113890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Other Use Case Discussions</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408693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90" y="526864"/>
            <a:ext cx="9049110" cy="1143000"/>
          </a:xfrm>
        </p:spPr>
        <p:txBody>
          <a:bodyPr>
            <a:normAutofit/>
          </a:bodyPr>
          <a:lstStyle/>
          <a:p>
            <a:r>
              <a:rPr lang="en-US" b="1" dirty="0"/>
              <a:t>7 Computational Giants of </a:t>
            </a:r>
            <a:br>
              <a:rPr lang="en-US" b="1" dirty="0"/>
            </a:br>
            <a:r>
              <a:rPr lang="en-US" b="1" dirty="0"/>
              <a:t>NRC Massive Data Analysis Report </a:t>
            </a:r>
          </a:p>
        </p:txBody>
      </p:sp>
      <p:sp>
        <p:nvSpPr>
          <p:cNvPr id="3" name="Content Placeholder 2"/>
          <p:cNvSpPr>
            <a:spLocks noGrp="1"/>
          </p:cNvSpPr>
          <p:nvPr>
            <p:ph idx="1"/>
          </p:nvPr>
        </p:nvSpPr>
        <p:spPr>
          <a:xfrm>
            <a:off x="94890" y="2501175"/>
            <a:ext cx="9049110" cy="4525963"/>
          </a:xfrm>
        </p:spPr>
        <p:txBody>
          <a:bodyPr/>
          <a:lstStyle/>
          <a:p>
            <a:pPr marL="514350" indent="-514350">
              <a:buFont typeface="+mj-lt"/>
              <a:buAutoNum type="arabicParenR"/>
            </a:pPr>
            <a:r>
              <a:rPr lang="en-US" sz="2400" b="1" dirty="0">
                <a:solidFill>
                  <a:srgbClr val="CC00FF"/>
                </a:solidFill>
              </a:rPr>
              <a:t>G1:</a:t>
            </a:r>
            <a:r>
              <a:rPr lang="en-US" sz="2400" dirty="0"/>
              <a:t>	Basic Statistics e.g. </a:t>
            </a:r>
            <a:r>
              <a:rPr lang="en-US" sz="2400" dirty="0" err="1"/>
              <a:t>MRStat</a:t>
            </a:r>
            <a:endParaRPr lang="en-US" sz="2400" dirty="0"/>
          </a:p>
          <a:p>
            <a:pPr marL="514350" indent="-514350">
              <a:buFont typeface="+mj-lt"/>
              <a:buAutoNum type="arabicParenR"/>
            </a:pPr>
            <a:r>
              <a:rPr lang="en-US" sz="2400" b="1" dirty="0">
                <a:solidFill>
                  <a:srgbClr val="CC00FF"/>
                </a:solidFill>
              </a:rPr>
              <a:t>G2:</a:t>
            </a:r>
            <a:r>
              <a:rPr lang="en-US" sz="2400" dirty="0"/>
              <a:t>	Generalized N-Body Problems</a:t>
            </a:r>
          </a:p>
          <a:p>
            <a:pPr marL="514350" indent="-514350">
              <a:buFont typeface="+mj-lt"/>
              <a:buAutoNum type="arabicParenR"/>
            </a:pPr>
            <a:r>
              <a:rPr lang="en-US" sz="2400" b="1" dirty="0">
                <a:solidFill>
                  <a:srgbClr val="CC00FF"/>
                </a:solidFill>
              </a:rPr>
              <a:t>G3:</a:t>
            </a:r>
            <a:r>
              <a:rPr lang="en-US" sz="2400" dirty="0"/>
              <a:t>	Graph-Theoretic Computations</a:t>
            </a:r>
          </a:p>
          <a:p>
            <a:pPr marL="514350" indent="-514350">
              <a:buFont typeface="+mj-lt"/>
              <a:buAutoNum type="arabicParenR"/>
            </a:pPr>
            <a:r>
              <a:rPr lang="en-US" sz="2400" b="1" dirty="0">
                <a:solidFill>
                  <a:srgbClr val="CC00FF"/>
                </a:solidFill>
              </a:rPr>
              <a:t>G4:</a:t>
            </a:r>
            <a:r>
              <a:rPr lang="en-US" sz="2400" dirty="0"/>
              <a:t>	Linear Algebraic Computations</a:t>
            </a:r>
          </a:p>
          <a:p>
            <a:pPr marL="514350" indent="-514350">
              <a:buFont typeface="+mj-lt"/>
              <a:buAutoNum type="arabicParenR"/>
            </a:pPr>
            <a:r>
              <a:rPr lang="en-US" sz="2400" b="1" dirty="0">
                <a:solidFill>
                  <a:srgbClr val="CC00FF"/>
                </a:solidFill>
              </a:rPr>
              <a:t>G5:</a:t>
            </a:r>
            <a:r>
              <a:rPr lang="en-US" sz="2400" dirty="0"/>
              <a:t>	Optimizations e.g. Linear Programming</a:t>
            </a:r>
          </a:p>
          <a:p>
            <a:pPr marL="514350" indent="-514350">
              <a:buFont typeface="+mj-lt"/>
              <a:buAutoNum type="arabicParenR"/>
            </a:pPr>
            <a:r>
              <a:rPr lang="en-US" sz="2400" b="1" dirty="0">
                <a:solidFill>
                  <a:srgbClr val="CC00FF"/>
                </a:solidFill>
              </a:rPr>
              <a:t>G6:</a:t>
            </a:r>
            <a:r>
              <a:rPr lang="en-US" sz="2400" dirty="0"/>
              <a:t>	Integration e.g. LDA and other GML</a:t>
            </a:r>
          </a:p>
          <a:p>
            <a:pPr marL="514350" indent="-514350">
              <a:buFont typeface="+mj-lt"/>
              <a:buAutoNum type="arabicParenR"/>
            </a:pPr>
            <a:r>
              <a:rPr lang="en-US" sz="2400" b="1" dirty="0">
                <a:solidFill>
                  <a:srgbClr val="CC00FF"/>
                </a:solidFill>
              </a:rPr>
              <a:t>G7:</a:t>
            </a:r>
            <a:r>
              <a:rPr lang="en-US" sz="2400" dirty="0"/>
              <a:t>	Alignment Problems e.g. BLAST</a:t>
            </a:r>
          </a:p>
        </p:txBody>
      </p:sp>
      <p:sp>
        <p:nvSpPr>
          <p:cNvPr id="6" name="Slide Number Placeholder 5"/>
          <p:cNvSpPr>
            <a:spLocks noGrp="1"/>
          </p:cNvSpPr>
          <p:nvPr>
            <p:ph type="sldNum" sz="quarter" idx="12"/>
          </p:nvPr>
        </p:nvSpPr>
        <p:spPr/>
        <p:txBody>
          <a:bodyPr/>
          <a:lstStyle/>
          <a:p>
            <a:fld id="{29CB78FB-1415-9B4D-996E-11F146E2B0ED}" type="slidenum">
              <a:rPr lang="en-US" smtClean="0"/>
              <a:t>16</a:t>
            </a:fld>
            <a:endParaRPr lang="en-US"/>
          </a:p>
        </p:txBody>
      </p:sp>
      <p:sp>
        <p:nvSpPr>
          <p:cNvPr id="5" name="Date Placeholder 4"/>
          <p:cNvSpPr>
            <a:spLocks noGrp="1"/>
          </p:cNvSpPr>
          <p:nvPr>
            <p:ph type="dt" sz="half" idx="2"/>
          </p:nvPr>
        </p:nvSpPr>
        <p:spPr/>
        <p:txBody>
          <a:bodyPr/>
          <a:lstStyle/>
          <a:p>
            <a:r>
              <a:rPr lang="en-US"/>
              <a:t>02/16/2016</a:t>
            </a:r>
          </a:p>
        </p:txBody>
      </p:sp>
      <p:sp>
        <p:nvSpPr>
          <p:cNvPr id="4" name="Rectangle 3"/>
          <p:cNvSpPr/>
          <p:nvPr/>
        </p:nvSpPr>
        <p:spPr>
          <a:xfrm>
            <a:off x="0" y="1854687"/>
            <a:ext cx="9144000" cy="461665"/>
          </a:xfrm>
          <a:prstGeom prst="rect">
            <a:avLst/>
          </a:prstGeom>
        </p:spPr>
        <p:txBody>
          <a:bodyPr wrap="square">
            <a:spAutoFit/>
          </a:bodyPr>
          <a:lstStyle/>
          <a:p>
            <a:r>
              <a:rPr lang="en-US" sz="2400" dirty="0">
                <a:solidFill>
                  <a:srgbClr val="000000"/>
                </a:solidFill>
                <a:latin typeface="Times New Roman" panose="02020603050405020304" pitchFamily="18" charset="0"/>
                <a:hlinkClick r:id="rId3"/>
              </a:rPr>
              <a:t>http://www.nap.edu/catalog.php?record_id=18374</a:t>
            </a:r>
            <a:r>
              <a:rPr lang="en-US" sz="2400" dirty="0">
                <a:solidFill>
                  <a:srgbClr val="000000"/>
                </a:solidFill>
                <a:latin typeface="Times New Roman" panose="02020603050405020304" pitchFamily="18" charset="0"/>
              </a:rPr>
              <a:t>   </a:t>
            </a:r>
            <a:r>
              <a:rPr lang="en-US" sz="2400" b="1" dirty="0">
                <a:solidFill>
                  <a:srgbClr val="C00000"/>
                </a:solidFill>
                <a:latin typeface="Times New Roman" panose="02020603050405020304" pitchFamily="18" charset="0"/>
              </a:rPr>
              <a:t>Big Data Models?</a:t>
            </a:r>
            <a:r>
              <a:rPr lang="en-US" sz="2400" dirty="0">
                <a:solidFill>
                  <a:srgbClr val="000000"/>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3274723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6814"/>
          </a:xfrm>
        </p:spPr>
        <p:txBody>
          <a:bodyPr/>
          <a:lstStyle/>
          <a:p>
            <a:pPr algn="ctr"/>
            <a:r>
              <a:rPr lang="en-US" b="1" dirty="0"/>
              <a:t>HPC (Simulation) Benchmark Classics</a:t>
            </a:r>
          </a:p>
        </p:txBody>
      </p:sp>
      <p:sp>
        <p:nvSpPr>
          <p:cNvPr id="3" name="Content Placeholder 2"/>
          <p:cNvSpPr>
            <a:spLocks noGrp="1"/>
          </p:cNvSpPr>
          <p:nvPr>
            <p:ph idx="1"/>
          </p:nvPr>
        </p:nvSpPr>
        <p:spPr>
          <a:xfrm>
            <a:off x="261257" y="799682"/>
            <a:ext cx="8882743" cy="4525963"/>
          </a:xfrm>
        </p:spPr>
        <p:txBody>
          <a:bodyPr>
            <a:noAutofit/>
          </a:bodyPr>
          <a:lstStyle/>
          <a:p>
            <a:r>
              <a:rPr lang="en-US" sz="2800" b="1" dirty="0" err="1"/>
              <a:t>Linpack</a:t>
            </a:r>
            <a:r>
              <a:rPr lang="en-US" sz="2800" b="1" dirty="0"/>
              <a:t> </a:t>
            </a:r>
            <a:r>
              <a:rPr lang="en-US" sz="2800" dirty="0"/>
              <a:t>or HPL: Parallel LU factorization </a:t>
            </a:r>
            <a:br>
              <a:rPr lang="en-US" sz="2800" dirty="0"/>
            </a:br>
            <a:r>
              <a:rPr lang="en-US" sz="2800" dirty="0"/>
              <a:t>for solution of linear equations</a:t>
            </a:r>
          </a:p>
          <a:p>
            <a:r>
              <a:rPr lang="en-US" sz="2800" b="1" dirty="0"/>
              <a:t>NPB</a:t>
            </a:r>
            <a:r>
              <a:rPr lang="en-US" sz="2800" dirty="0"/>
              <a:t> version 1: Mainly classic HPC solver kernels</a:t>
            </a:r>
          </a:p>
          <a:p>
            <a:pPr lvl="1"/>
            <a:r>
              <a:rPr lang="en-US" sz="2400" dirty="0"/>
              <a:t>MG: </a:t>
            </a:r>
            <a:r>
              <a:rPr lang="en-US" sz="2400" dirty="0" err="1"/>
              <a:t>Multigrid</a:t>
            </a:r>
            <a:endParaRPr lang="en-US" sz="2400" dirty="0"/>
          </a:p>
          <a:p>
            <a:pPr lvl="1"/>
            <a:r>
              <a:rPr lang="en-US" sz="2400" dirty="0"/>
              <a:t>CG: Conjugate Gradient</a:t>
            </a:r>
          </a:p>
          <a:p>
            <a:pPr lvl="1"/>
            <a:r>
              <a:rPr lang="en-US" sz="2400" dirty="0"/>
              <a:t>FT: Fast Fourier Transform</a:t>
            </a:r>
          </a:p>
          <a:p>
            <a:pPr lvl="1"/>
            <a:r>
              <a:rPr lang="en-US" sz="2400" dirty="0"/>
              <a:t>IS: Integer sort</a:t>
            </a:r>
          </a:p>
          <a:p>
            <a:pPr lvl="1"/>
            <a:r>
              <a:rPr lang="en-US" sz="2400" dirty="0"/>
              <a:t>EP: Embarrassingly Parallel</a:t>
            </a:r>
          </a:p>
          <a:p>
            <a:pPr lvl="1"/>
            <a:r>
              <a:rPr lang="en-US" sz="2400" dirty="0"/>
              <a:t>BT: Block </a:t>
            </a:r>
            <a:r>
              <a:rPr lang="en-US" sz="2400" dirty="0" err="1"/>
              <a:t>Tridiagonal</a:t>
            </a:r>
            <a:endParaRPr lang="en-US" sz="2400" dirty="0"/>
          </a:p>
          <a:p>
            <a:pPr lvl="1"/>
            <a:r>
              <a:rPr lang="en-US" sz="2400" dirty="0"/>
              <a:t>SP: Scalar </a:t>
            </a:r>
            <a:r>
              <a:rPr lang="en-US" sz="2400" dirty="0" err="1"/>
              <a:t>Pentadiagonal</a:t>
            </a:r>
            <a:endParaRPr lang="en-US" sz="2400" dirty="0"/>
          </a:p>
          <a:p>
            <a:pPr lvl="1"/>
            <a:r>
              <a:rPr lang="en-US" sz="2400" dirty="0"/>
              <a:t> LU: Lower-Upper symmetric Gauss Seidel</a:t>
            </a:r>
          </a:p>
          <a:p>
            <a:pPr marL="457200" lvl="1" indent="0">
              <a:buNone/>
            </a:pPr>
            <a:endParaRPr lang="en-US" sz="2400" dirty="0"/>
          </a:p>
        </p:txBody>
      </p:sp>
      <p:sp>
        <p:nvSpPr>
          <p:cNvPr id="5" name="Slide Number Placeholder 4"/>
          <p:cNvSpPr>
            <a:spLocks noGrp="1"/>
          </p:cNvSpPr>
          <p:nvPr>
            <p:ph type="sldNum" sz="quarter" idx="12"/>
          </p:nvPr>
        </p:nvSpPr>
        <p:spPr/>
        <p:txBody>
          <a:bodyPr/>
          <a:lstStyle/>
          <a:p>
            <a:fld id="{29CB78FB-1415-9B4D-996E-11F146E2B0ED}" type="slidenum">
              <a:rPr lang="en-US" smtClean="0"/>
              <a:t>17</a:t>
            </a:fld>
            <a:endParaRPr lang="en-US"/>
          </a:p>
        </p:txBody>
      </p:sp>
      <p:sp>
        <p:nvSpPr>
          <p:cNvPr id="4" name="Date Placeholder 3"/>
          <p:cNvSpPr>
            <a:spLocks noGrp="1"/>
          </p:cNvSpPr>
          <p:nvPr>
            <p:ph type="dt" sz="half" idx="2"/>
          </p:nvPr>
        </p:nvSpPr>
        <p:spPr/>
        <p:txBody>
          <a:bodyPr/>
          <a:lstStyle/>
          <a:p>
            <a:r>
              <a:rPr lang="en-US"/>
              <a:t>02/16/2016</a:t>
            </a:r>
          </a:p>
        </p:txBody>
      </p:sp>
      <p:sp>
        <p:nvSpPr>
          <p:cNvPr id="6" name="Rectangle 5"/>
          <p:cNvSpPr/>
          <p:nvPr/>
        </p:nvSpPr>
        <p:spPr>
          <a:xfrm>
            <a:off x="5715000" y="2801053"/>
            <a:ext cx="3068469" cy="523220"/>
          </a:xfrm>
          <a:prstGeom prst="rect">
            <a:avLst/>
          </a:prstGeom>
        </p:spPr>
        <p:txBody>
          <a:bodyPr wrap="none">
            <a:spAutoFit/>
          </a:bodyPr>
          <a:lstStyle/>
          <a:p>
            <a:r>
              <a:rPr lang="en-US" sz="2800" b="1" dirty="0">
                <a:solidFill>
                  <a:srgbClr val="C00000"/>
                </a:solidFill>
                <a:latin typeface="Times New Roman" panose="02020603050405020304" pitchFamily="18" charset="0"/>
              </a:rPr>
              <a:t>Simulation Models</a:t>
            </a:r>
            <a:endParaRPr lang="en-US" sz="2800" dirty="0"/>
          </a:p>
        </p:txBody>
      </p:sp>
    </p:spTree>
    <p:extLst>
      <p:ext uri="{BB962C8B-B14F-4D97-AF65-F5344CB8AC3E}">
        <p14:creationId xmlns:p14="http://schemas.microsoft.com/office/powerpoint/2010/main" val="117320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8827477" cy="867508"/>
          </a:xfrm>
        </p:spPr>
        <p:txBody>
          <a:bodyPr/>
          <a:lstStyle/>
          <a:p>
            <a:r>
              <a:rPr lang="en-US" b="1" dirty="0"/>
              <a:t>13 Berkeley Dwarfs</a:t>
            </a:r>
          </a:p>
        </p:txBody>
      </p:sp>
      <p:sp>
        <p:nvSpPr>
          <p:cNvPr id="3" name="Content Placeholder 2"/>
          <p:cNvSpPr>
            <a:spLocks noGrp="1"/>
          </p:cNvSpPr>
          <p:nvPr>
            <p:ph idx="1"/>
          </p:nvPr>
        </p:nvSpPr>
        <p:spPr>
          <a:xfrm>
            <a:off x="0" y="685800"/>
            <a:ext cx="9144000" cy="6172200"/>
          </a:xfrm>
        </p:spPr>
        <p:txBody>
          <a:bodyPr>
            <a:normAutofit/>
          </a:bodyPr>
          <a:lstStyle/>
          <a:p>
            <a:pPr marL="514350" indent="-514350">
              <a:buFont typeface="+mj-lt"/>
              <a:buAutoNum type="arabicParenR"/>
            </a:pPr>
            <a:r>
              <a:rPr lang="en-US" dirty="0">
                <a:solidFill>
                  <a:srgbClr val="0070C0"/>
                </a:solidFill>
              </a:rPr>
              <a:t>Dense Linear Algebra </a:t>
            </a:r>
          </a:p>
          <a:p>
            <a:pPr marL="514350" indent="-514350">
              <a:buFont typeface="+mj-lt"/>
              <a:buAutoNum type="arabicParenR"/>
            </a:pPr>
            <a:r>
              <a:rPr lang="en-US" dirty="0">
                <a:solidFill>
                  <a:srgbClr val="0070C0"/>
                </a:solidFill>
              </a:rPr>
              <a:t>Sparse Linear Algebra</a:t>
            </a:r>
          </a:p>
          <a:p>
            <a:pPr marL="514350" indent="-514350">
              <a:buFont typeface="+mj-lt"/>
              <a:buAutoNum type="arabicParenR"/>
            </a:pPr>
            <a:r>
              <a:rPr lang="en-US" dirty="0">
                <a:solidFill>
                  <a:srgbClr val="0070C0"/>
                </a:solidFill>
              </a:rPr>
              <a:t>Spectral Methods</a:t>
            </a:r>
          </a:p>
          <a:p>
            <a:pPr marL="514350" indent="-514350">
              <a:buFont typeface="+mj-lt"/>
              <a:buAutoNum type="arabicParenR"/>
            </a:pPr>
            <a:r>
              <a:rPr lang="en-US" dirty="0">
                <a:solidFill>
                  <a:srgbClr val="0070C0"/>
                </a:solidFill>
              </a:rPr>
              <a:t>N-Body Methods</a:t>
            </a:r>
          </a:p>
          <a:p>
            <a:pPr marL="514350" indent="-514350">
              <a:buFont typeface="+mj-lt"/>
              <a:buAutoNum type="arabicParenR"/>
            </a:pPr>
            <a:r>
              <a:rPr lang="en-US" dirty="0">
                <a:solidFill>
                  <a:srgbClr val="0070C0"/>
                </a:solidFill>
              </a:rPr>
              <a:t>Structured Grids</a:t>
            </a:r>
          </a:p>
          <a:p>
            <a:pPr marL="514350" indent="-514350">
              <a:buFont typeface="+mj-lt"/>
              <a:buAutoNum type="arabicParenR"/>
            </a:pPr>
            <a:r>
              <a:rPr lang="en-US" dirty="0">
                <a:solidFill>
                  <a:srgbClr val="0070C0"/>
                </a:solidFill>
              </a:rPr>
              <a:t>Unstructured Grids</a:t>
            </a:r>
          </a:p>
          <a:p>
            <a:pPr marL="514350" indent="-514350">
              <a:buFont typeface="+mj-lt"/>
              <a:buAutoNum type="arabicParenR"/>
            </a:pPr>
            <a:r>
              <a:rPr lang="en-US" dirty="0"/>
              <a:t>MapReduce</a:t>
            </a:r>
          </a:p>
          <a:p>
            <a:pPr marL="514350" indent="-514350">
              <a:buFont typeface="+mj-lt"/>
              <a:buAutoNum type="arabicParenR"/>
            </a:pPr>
            <a:r>
              <a:rPr lang="en-US" dirty="0"/>
              <a:t>Combinational Logic</a:t>
            </a:r>
          </a:p>
          <a:p>
            <a:pPr marL="514350" indent="-514350">
              <a:buFont typeface="+mj-lt"/>
              <a:buAutoNum type="arabicParenR"/>
            </a:pPr>
            <a:r>
              <a:rPr lang="en-US" dirty="0"/>
              <a:t>Graph Traversal</a:t>
            </a:r>
          </a:p>
          <a:p>
            <a:pPr marL="514350" indent="-514350">
              <a:buFont typeface="+mj-lt"/>
              <a:buAutoNum type="arabicParenR"/>
            </a:pPr>
            <a:r>
              <a:rPr lang="en-US" dirty="0"/>
              <a:t>Dynamic Programming</a:t>
            </a:r>
          </a:p>
          <a:p>
            <a:pPr marL="514350" indent="-514350">
              <a:buFont typeface="+mj-lt"/>
              <a:buAutoNum type="arabicParenR"/>
            </a:pPr>
            <a:r>
              <a:rPr lang="en-US" dirty="0"/>
              <a:t>Backtrack and </a:t>
            </a:r>
            <a:br>
              <a:rPr lang="en-US" dirty="0"/>
            </a:br>
            <a:r>
              <a:rPr lang="en-US" dirty="0"/>
              <a:t>Branch-and-Bound</a:t>
            </a:r>
          </a:p>
          <a:p>
            <a:pPr marL="514350" indent="-514350">
              <a:buFont typeface="+mj-lt"/>
              <a:buAutoNum type="arabicParenR"/>
            </a:pPr>
            <a:r>
              <a:rPr lang="en-US" dirty="0"/>
              <a:t>Graphical Models</a:t>
            </a:r>
          </a:p>
          <a:p>
            <a:pPr marL="514350" indent="-514350">
              <a:buFont typeface="+mj-lt"/>
              <a:buAutoNum type="arabicParenR"/>
            </a:pPr>
            <a:r>
              <a:rPr lang="en-US" dirty="0"/>
              <a:t>Finite State Machines</a:t>
            </a:r>
          </a:p>
        </p:txBody>
      </p:sp>
      <p:sp>
        <p:nvSpPr>
          <p:cNvPr id="6" name="Slide Number Placeholder 5"/>
          <p:cNvSpPr>
            <a:spLocks noGrp="1"/>
          </p:cNvSpPr>
          <p:nvPr>
            <p:ph type="sldNum" sz="quarter" idx="12"/>
          </p:nvPr>
        </p:nvSpPr>
        <p:spPr/>
        <p:txBody>
          <a:bodyPr/>
          <a:lstStyle/>
          <a:p>
            <a:fld id="{29CB78FB-1415-9B4D-996E-11F146E2B0ED}" type="slidenum">
              <a:rPr lang="en-US" smtClean="0"/>
              <a:t>18</a:t>
            </a:fld>
            <a:endParaRPr lang="en-US"/>
          </a:p>
        </p:txBody>
      </p:sp>
      <p:sp>
        <p:nvSpPr>
          <p:cNvPr id="5" name="Date Placeholder 4"/>
          <p:cNvSpPr>
            <a:spLocks noGrp="1"/>
          </p:cNvSpPr>
          <p:nvPr>
            <p:ph type="dt" sz="half" idx="2"/>
          </p:nvPr>
        </p:nvSpPr>
        <p:spPr/>
        <p:txBody>
          <a:bodyPr/>
          <a:lstStyle/>
          <a:p>
            <a:r>
              <a:rPr lang="en-US"/>
              <a:t>02/16/2016</a:t>
            </a:r>
          </a:p>
        </p:txBody>
      </p:sp>
      <p:sp>
        <p:nvSpPr>
          <p:cNvPr id="4" name="TextBox 3"/>
          <p:cNvSpPr txBox="1"/>
          <p:nvPr/>
        </p:nvSpPr>
        <p:spPr>
          <a:xfrm>
            <a:off x="3505200" y="1318301"/>
            <a:ext cx="5475513" cy="4524315"/>
          </a:xfrm>
          <a:prstGeom prst="rect">
            <a:avLst/>
          </a:prstGeom>
          <a:noFill/>
        </p:spPr>
        <p:txBody>
          <a:bodyPr wrap="square" rtlCol="0">
            <a:spAutoFit/>
          </a:bodyPr>
          <a:lstStyle/>
          <a:p>
            <a:r>
              <a:rPr lang="en-US" sz="2400" dirty="0"/>
              <a:t>First 6 of these correspond to </a:t>
            </a:r>
            <a:r>
              <a:rPr lang="en-US" sz="2400" dirty="0" err="1"/>
              <a:t>Colella’s</a:t>
            </a:r>
            <a:r>
              <a:rPr lang="en-US" sz="2400" dirty="0"/>
              <a:t> original. (Classic simulations)</a:t>
            </a:r>
          </a:p>
          <a:p>
            <a:r>
              <a:rPr lang="en-US" sz="2400" dirty="0"/>
              <a:t>Monte Carlo dropped.</a:t>
            </a:r>
          </a:p>
          <a:p>
            <a:r>
              <a:rPr lang="en-US" sz="2400" dirty="0"/>
              <a:t>N-body methods are a subset of Particle in </a:t>
            </a:r>
            <a:r>
              <a:rPr lang="en-US" sz="2400" dirty="0" err="1"/>
              <a:t>Colella</a:t>
            </a:r>
            <a:r>
              <a:rPr lang="en-US" sz="2400" dirty="0"/>
              <a:t>.</a:t>
            </a:r>
            <a:br>
              <a:rPr lang="en-US" sz="2400" dirty="0"/>
            </a:br>
            <a:endParaRPr lang="en-US" sz="2400" dirty="0"/>
          </a:p>
          <a:p>
            <a:r>
              <a:rPr lang="en-US" sz="2400" dirty="0"/>
              <a:t>Note a little inconsistent in that MapReduce is a programming model and spectral method is a numerical method.</a:t>
            </a:r>
          </a:p>
          <a:p>
            <a:r>
              <a:rPr lang="en-US" sz="2400" dirty="0"/>
              <a:t>Need multiple facets to classify </a:t>
            </a:r>
            <a:r>
              <a:rPr lang="en-US" sz="2400"/>
              <a:t>use cases!</a:t>
            </a:r>
            <a:endParaRPr lang="en-US" sz="2400" dirty="0"/>
          </a:p>
        </p:txBody>
      </p:sp>
      <p:sp>
        <p:nvSpPr>
          <p:cNvPr id="7" name="Rectangle 6"/>
          <p:cNvSpPr/>
          <p:nvPr/>
        </p:nvSpPr>
        <p:spPr>
          <a:xfrm>
            <a:off x="3382237" y="694241"/>
            <a:ext cx="5721438" cy="461665"/>
          </a:xfrm>
          <a:prstGeom prst="rect">
            <a:avLst/>
          </a:prstGeom>
        </p:spPr>
        <p:txBody>
          <a:bodyPr wrap="none">
            <a:spAutoFit/>
          </a:bodyPr>
          <a:lstStyle/>
          <a:p>
            <a:r>
              <a:rPr lang="en-US" sz="2400" b="1" dirty="0">
                <a:solidFill>
                  <a:srgbClr val="C00000"/>
                </a:solidFill>
              </a:rPr>
              <a:t>Largely Models for Data or Simulation</a:t>
            </a:r>
          </a:p>
        </p:txBody>
      </p:sp>
    </p:spTree>
    <p:extLst>
      <p:ext uri="{BB962C8B-B14F-4D97-AF65-F5344CB8AC3E}">
        <p14:creationId xmlns:p14="http://schemas.microsoft.com/office/powerpoint/2010/main" val="1758680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2800" dirty="0"/>
              <a:t>Data and Model in Big Data and Simulations</a:t>
            </a:r>
          </a:p>
        </p:txBody>
      </p:sp>
      <p:sp>
        <p:nvSpPr>
          <p:cNvPr id="3" name="Content Placeholder 2"/>
          <p:cNvSpPr>
            <a:spLocks noGrp="1"/>
          </p:cNvSpPr>
          <p:nvPr>
            <p:ph idx="1"/>
          </p:nvPr>
        </p:nvSpPr>
        <p:spPr>
          <a:xfrm>
            <a:off x="10510" y="457200"/>
            <a:ext cx="9133490" cy="5562600"/>
          </a:xfrm>
          <a:noFill/>
        </p:spPr>
        <p:txBody>
          <a:bodyPr/>
          <a:lstStyle/>
          <a:p>
            <a:pPr>
              <a:spcBef>
                <a:spcPts val="0"/>
              </a:spcBef>
            </a:pPr>
            <a:r>
              <a:rPr lang="en-US" sz="2400" dirty="0"/>
              <a:t>Need to discuss </a:t>
            </a:r>
            <a:r>
              <a:rPr lang="en-US" sz="2400" b="1" dirty="0">
                <a:solidFill>
                  <a:srgbClr val="C00000"/>
                </a:solidFill>
              </a:rPr>
              <a:t>Data </a:t>
            </a:r>
            <a:r>
              <a:rPr lang="en-US" sz="2400" dirty="0"/>
              <a:t>and </a:t>
            </a:r>
            <a:r>
              <a:rPr lang="en-US" sz="2400" b="1" dirty="0">
                <a:solidFill>
                  <a:srgbClr val="C00000"/>
                </a:solidFill>
              </a:rPr>
              <a:t>Model</a:t>
            </a:r>
            <a:r>
              <a:rPr lang="en-US" sz="2400" dirty="0"/>
              <a:t> as problems combine them, but we can get insight by separating which allows better understanding of </a:t>
            </a:r>
            <a:r>
              <a:rPr lang="en-US" sz="2400" b="1" dirty="0">
                <a:solidFill>
                  <a:srgbClr val="C00000"/>
                </a:solidFill>
              </a:rPr>
              <a:t>Big Data - Big Simulation “convergence” (or differences!)</a:t>
            </a:r>
          </a:p>
          <a:p>
            <a:r>
              <a:rPr lang="en-US" sz="2400" b="1" dirty="0">
                <a:solidFill>
                  <a:srgbClr val="C00000"/>
                </a:solidFill>
              </a:rPr>
              <a:t>Big Data  </a:t>
            </a:r>
            <a:r>
              <a:rPr lang="en-US" sz="2400" dirty="0"/>
              <a:t>implies Data is large but Model varies</a:t>
            </a:r>
          </a:p>
          <a:p>
            <a:pPr lvl="1"/>
            <a:r>
              <a:rPr lang="en-US" dirty="0"/>
              <a:t>e.g. </a:t>
            </a:r>
            <a:r>
              <a:rPr lang="en-US" b="1" dirty="0"/>
              <a:t>LDA</a:t>
            </a:r>
            <a:r>
              <a:rPr lang="en-US" dirty="0"/>
              <a:t> with many topics or </a:t>
            </a:r>
            <a:r>
              <a:rPr lang="en-US" b="1" dirty="0"/>
              <a:t>deep learning </a:t>
            </a:r>
            <a:r>
              <a:rPr lang="en-US" dirty="0"/>
              <a:t>has large model</a:t>
            </a:r>
          </a:p>
          <a:p>
            <a:pPr lvl="1"/>
            <a:r>
              <a:rPr lang="en-US" dirty="0"/>
              <a:t>Clustering or Dimension reduction can be quite small for model</a:t>
            </a:r>
          </a:p>
          <a:p>
            <a:r>
              <a:rPr lang="en-US" sz="2400" b="1" dirty="0">
                <a:solidFill>
                  <a:srgbClr val="C00000"/>
                </a:solidFill>
              </a:rPr>
              <a:t>Simulations</a:t>
            </a:r>
            <a:r>
              <a:rPr lang="en-US" sz="2400" dirty="0">
                <a:solidFill>
                  <a:srgbClr val="C00000"/>
                </a:solidFill>
              </a:rPr>
              <a:t> </a:t>
            </a:r>
            <a:r>
              <a:rPr lang="en-US" sz="2400" dirty="0"/>
              <a:t>can also be considered as </a:t>
            </a:r>
            <a:r>
              <a:rPr lang="en-US" sz="2400" b="1" dirty="0">
                <a:solidFill>
                  <a:srgbClr val="C00000"/>
                </a:solidFill>
              </a:rPr>
              <a:t>Data</a:t>
            </a:r>
            <a:r>
              <a:rPr lang="en-US" sz="2400" dirty="0"/>
              <a:t> and </a:t>
            </a:r>
            <a:r>
              <a:rPr lang="en-US" sz="2400" b="1" dirty="0">
                <a:solidFill>
                  <a:srgbClr val="C00000"/>
                </a:solidFill>
              </a:rPr>
              <a:t>Model</a:t>
            </a:r>
          </a:p>
          <a:p>
            <a:pPr lvl="1"/>
            <a:r>
              <a:rPr lang="en-US" b="1" dirty="0">
                <a:solidFill>
                  <a:srgbClr val="C00000"/>
                </a:solidFill>
              </a:rPr>
              <a:t>Model</a:t>
            </a:r>
            <a:r>
              <a:rPr lang="en-US" dirty="0"/>
              <a:t> is solving particle dynamics or partial differential equations</a:t>
            </a:r>
          </a:p>
          <a:p>
            <a:pPr lvl="1"/>
            <a:r>
              <a:rPr lang="en-US" b="1" dirty="0">
                <a:solidFill>
                  <a:srgbClr val="C00000"/>
                </a:solidFill>
              </a:rPr>
              <a:t>Data</a:t>
            </a:r>
            <a:r>
              <a:rPr lang="en-US" dirty="0"/>
              <a:t> could be small when just boundary conditions </a:t>
            </a:r>
          </a:p>
          <a:p>
            <a:pPr lvl="1"/>
            <a:r>
              <a:rPr lang="en-US" b="1" dirty="0">
                <a:solidFill>
                  <a:srgbClr val="C00000"/>
                </a:solidFill>
              </a:rPr>
              <a:t>Data</a:t>
            </a:r>
            <a:r>
              <a:rPr lang="en-US" dirty="0"/>
              <a:t> large with data assimilation (weather forecasting) or when data visualizations are produced by simulation</a:t>
            </a:r>
          </a:p>
          <a:p>
            <a:r>
              <a:rPr lang="en-US" sz="2400" b="1" dirty="0">
                <a:solidFill>
                  <a:srgbClr val="C00000"/>
                </a:solidFill>
              </a:rPr>
              <a:t>Data</a:t>
            </a:r>
            <a:r>
              <a:rPr lang="en-US" sz="2400" dirty="0"/>
              <a:t> often static between iterations (unless streaming); </a:t>
            </a:r>
            <a:r>
              <a:rPr lang="en-US" sz="2400" b="1" dirty="0">
                <a:solidFill>
                  <a:srgbClr val="C00000"/>
                </a:solidFill>
              </a:rPr>
              <a:t>Model</a:t>
            </a:r>
            <a:r>
              <a:rPr lang="en-US" sz="2400" dirty="0"/>
              <a:t> varies between iterations</a:t>
            </a:r>
          </a:p>
        </p:txBody>
      </p:sp>
      <p:sp>
        <p:nvSpPr>
          <p:cNvPr id="4" name="Slide Number Placeholder 3"/>
          <p:cNvSpPr>
            <a:spLocks noGrp="1"/>
          </p:cNvSpPr>
          <p:nvPr>
            <p:ph type="sldNum" sz="quarter" idx="12"/>
          </p:nvPr>
        </p:nvSpPr>
        <p:spPr>
          <a:xfrm>
            <a:off x="8305800" y="6172200"/>
            <a:ext cx="656771" cy="293913"/>
          </a:xfrm>
        </p:spPr>
        <p:txBody>
          <a:bodyPr/>
          <a:lstStyle/>
          <a:p>
            <a:fld id="{C4B85148-DB98-4269-ACE6-2DF49F9918C9}" type="slidenum">
              <a:rPr lang="en-US" smtClean="0">
                <a:solidFill>
                  <a:prstClr val="black"/>
                </a:solidFill>
              </a:rPr>
              <a:pPr/>
              <a:t>19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11924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762000"/>
          </a:xfrm>
        </p:spPr>
        <p:txBody>
          <a:bodyPr/>
          <a:lstStyle/>
          <a:p>
            <a:r>
              <a:rPr lang="en-US" dirty="0"/>
              <a:t>Abstract</a:t>
            </a:r>
          </a:p>
        </p:txBody>
      </p:sp>
      <p:sp>
        <p:nvSpPr>
          <p:cNvPr id="3" name="Content Placeholder 2"/>
          <p:cNvSpPr>
            <a:spLocks noGrp="1"/>
          </p:cNvSpPr>
          <p:nvPr>
            <p:ph idx="1"/>
          </p:nvPr>
        </p:nvSpPr>
        <p:spPr>
          <a:xfrm>
            <a:off x="76200" y="762000"/>
            <a:ext cx="9067800" cy="4038600"/>
          </a:xfrm>
        </p:spPr>
        <p:txBody>
          <a:bodyPr/>
          <a:lstStyle/>
          <a:p>
            <a:r>
              <a:rPr lang="en-US" dirty="0"/>
              <a:t>Two major trends in computing systems are the growth in high performance computing (HPC) with an international exascale initiative, and the big data phenomenon with an accompanying cloud infrastructure of well publicized dramatic and increasing size and sophistication. </a:t>
            </a:r>
          </a:p>
          <a:p>
            <a:r>
              <a:rPr lang="en-US" dirty="0"/>
              <a:t>We describe a classification of applications that considers separately "data" and "model" and allows one to get a unified picture of large scale data analytics and large scale simulations. We introduce the High Performance Computing enhanced Apache Big Data software Stack HPC-ABDS and give several examples of advantageously linking HPC and ABDS. In particular we discuss a Scalable Parallel Interoperable Data Analytics Library SPIDAL that is being developed to embody these ideas. SPIDAL covers some core machine learning, image processing, graph, simulation data analysis and network science kernels.</a:t>
            </a:r>
          </a:p>
          <a:p>
            <a:r>
              <a:rPr lang="en-US" dirty="0"/>
              <a:t>We give examples of data analytics running on HPC systems including details on persuading Java to run fast.</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1741249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Classifying Use cases</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2854346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56" y="0"/>
            <a:ext cx="8382000" cy="1143000"/>
          </a:xfrm>
        </p:spPr>
        <p:txBody>
          <a:bodyPr/>
          <a:lstStyle/>
          <a:p>
            <a:r>
              <a:rPr lang="en-US" dirty="0"/>
              <a:t>Classifying Use Cases</a:t>
            </a:r>
          </a:p>
        </p:txBody>
      </p:sp>
      <p:sp>
        <p:nvSpPr>
          <p:cNvPr id="3" name="Content Placeholder 2"/>
          <p:cNvSpPr>
            <a:spLocks noGrp="1"/>
          </p:cNvSpPr>
          <p:nvPr>
            <p:ph idx="1"/>
          </p:nvPr>
        </p:nvSpPr>
        <p:spPr>
          <a:xfrm>
            <a:off x="28221" y="990600"/>
            <a:ext cx="8952491" cy="4038600"/>
          </a:xfrm>
        </p:spPr>
        <p:txBody>
          <a:bodyPr/>
          <a:lstStyle/>
          <a:p>
            <a:pPr>
              <a:spcBef>
                <a:spcPts val="600"/>
              </a:spcBef>
            </a:pPr>
            <a:r>
              <a:rPr lang="en-US" sz="2400" dirty="0"/>
              <a:t>Take 51 NIST and other use cases </a:t>
            </a:r>
            <a:r>
              <a:rPr lang="en-US" sz="2400" dirty="0">
                <a:sym typeface="Wingdings" panose="05000000000000000000" pitchFamily="2" charset="2"/>
              </a:rPr>
              <a:t> derive multiple specific features</a:t>
            </a:r>
          </a:p>
          <a:p>
            <a:pPr>
              <a:spcBef>
                <a:spcPts val="600"/>
              </a:spcBef>
            </a:pPr>
            <a:r>
              <a:rPr lang="en-US" sz="2400" dirty="0"/>
              <a:t>Generalize and systematize with features termed “facets”</a:t>
            </a:r>
          </a:p>
          <a:p>
            <a:pPr>
              <a:spcBef>
                <a:spcPts val="600"/>
              </a:spcBef>
            </a:pPr>
            <a:r>
              <a:rPr lang="en-US" sz="2400" b="1" dirty="0">
                <a:solidFill>
                  <a:srgbClr val="C00000"/>
                </a:solidFill>
              </a:rPr>
              <a:t>50 Facets (Big Data) termed Ogres </a:t>
            </a:r>
            <a:r>
              <a:rPr lang="en-US" sz="2400" dirty="0"/>
              <a:t>divided into 4 sets or views where each view has “similar” facets</a:t>
            </a:r>
            <a:endParaRPr lang="en-US" sz="2400" b="1" dirty="0">
              <a:solidFill>
                <a:srgbClr val="C00000"/>
              </a:solidFill>
            </a:endParaRPr>
          </a:p>
          <a:p>
            <a:pPr>
              <a:spcBef>
                <a:spcPts val="600"/>
              </a:spcBef>
            </a:pPr>
            <a:r>
              <a:rPr lang="en-US" sz="2400" dirty="0"/>
              <a:t>Add simulations and look separately at </a:t>
            </a:r>
            <a:r>
              <a:rPr lang="en-US" sz="2400" b="1" dirty="0">
                <a:solidFill>
                  <a:srgbClr val="C00000"/>
                </a:solidFill>
              </a:rPr>
              <a:t>Data and Model </a:t>
            </a:r>
            <a:r>
              <a:rPr lang="en-US" sz="2400" dirty="0"/>
              <a:t>gives 64 Facets describing</a:t>
            </a:r>
            <a:r>
              <a:rPr lang="en-US" sz="2400" b="1" dirty="0">
                <a:solidFill>
                  <a:srgbClr val="C00000"/>
                </a:solidFill>
              </a:rPr>
              <a:t> Big Simulation and Data </a:t>
            </a:r>
            <a:r>
              <a:rPr lang="en-US" sz="2400" dirty="0"/>
              <a:t>termed Convergence Diamonds</a:t>
            </a:r>
          </a:p>
          <a:p>
            <a:pPr>
              <a:spcBef>
                <a:spcPts val="600"/>
              </a:spcBef>
            </a:pPr>
            <a:r>
              <a:rPr lang="en-US" sz="2400" dirty="0"/>
              <a:t>Allows one to study coverage of benchmark sets and architectures</a:t>
            </a:r>
          </a:p>
          <a:p>
            <a:pPr>
              <a:spcBef>
                <a:spcPts val="600"/>
              </a:spcBef>
            </a:pPr>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21</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383960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22</a:t>
            </a:fld>
            <a:endParaRPr lang="en-US" dirty="0">
              <a:solidFill>
                <a:prstClr val="black"/>
              </a:solidFill>
            </a:endParaRPr>
          </a:p>
        </p:txBody>
      </p:sp>
      <p:sp>
        <p:nvSpPr>
          <p:cNvPr id="3" name="Date Placeholder 2"/>
          <p:cNvSpPr>
            <a:spLocks noGrp="1"/>
          </p:cNvSpPr>
          <p:nvPr>
            <p:ph type="dt" sz="half" idx="2"/>
          </p:nvPr>
        </p:nvSpPr>
        <p:spPr/>
        <p:txBody>
          <a:bodyPr/>
          <a:lstStyle/>
          <a:p>
            <a:r>
              <a:rPr lang="en-US">
                <a:solidFill>
                  <a:srgbClr val="000000">
                    <a:tint val="75000"/>
                  </a:srgbClr>
                </a:solidFill>
              </a:rPr>
              <a:t>02/16/2016</a:t>
            </a:r>
          </a:p>
        </p:txBody>
      </p:sp>
      <p:pic>
        <p:nvPicPr>
          <p:cNvPr id="4" name="Picture 3"/>
          <p:cNvPicPr>
            <a:picLocks noChangeAspect="1"/>
          </p:cNvPicPr>
          <p:nvPr/>
        </p:nvPicPr>
        <p:blipFill>
          <a:blip r:embed="rId2"/>
          <a:stretch>
            <a:fillRect/>
          </a:stretch>
        </p:blipFill>
        <p:spPr>
          <a:xfrm>
            <a:off x="69358" y="0"/>
            <a:ext cx="8922785" cy="6858000"/>
          </a:xfrm>
          <a:prstGeom prst="rect">
            <a:avLst/>
          </a:prstGeom>
          <a:solidFill>
            <a:schemeClr val="bg1"/>
          </a:solidFill>
        </p:spPr>
      </p:pic>
    </p:spTree>
    <p:extLst>
      <p:ext uri="{BB962C8B-B14F-4D97-AF65-F5344CB8AC3E}">
        <p14:creationId xmlns:p14="http://schemas.microsoft.com/office/powerpoint/2010/main" val="4190614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6388" y="193675"/>
            <a:ext cx="8382000" cy="1143000"/>
          </a:xfrm>
        </p:spPr>
        <p:txBody>
          <a:bodyPr/>
          <a:lstStyle/>
          <a:p>
            <a:pPr algn="ctr"/>
            <a:r>
              <a:rPr lang="en-US" dirty="0"/>
              <a:t>4 Views of Ogres or</a:t>
            </a:r>
            <a:br>
              <a:rPr lang="en-US" dirty="0"/>
            </a:br>
            <a:r>
              <a:rPr lang="en-US" dirty="0"/>
              <a:t>Convergence Diamonds</a:t>
            </a:r>
          </a:p>
        </p:txBody>
      </p:sp>
      <p:sp>
        <p:nvSpPr>
          <p:cNvPr id="5" name="Content Placeholder 4"/>
          <p:cNvSpPr>
            <a:spLocks noGrp="1"/>
          </p:cNvSpPr>
          <p:nvPr>
            <p:ph idx="1"/>
          </p:nvPr>
        </p:nvSpPr>
        <p:spPr>
          <a:xfrm>
            <a:off x="144463" y="1336675"/>
            <a:ext cx="8380412" cy="4597400"/>
          </a:xfrm>
        </p:spPr>
        <p:txBody>
          <a:bodyPr/>
          <a:lstStyle/>
          <a:p>
            <a:r>
              <a:rPr lang="en-US" sz="2400" b="1" dirty="0" err="1">
                <a:solidFill>
                  <a:srgbClr val="C00000"/>
                </a:solidFill>
              </a:rPr>
              <a:t>Macropatterns</a:t>
            </a:r>
            <a:r>
              <a:rPr lang="en-US" sz="2400" b="1" dirty="0">
                <a:solidFill>
                  <a:srgbClr val="C00000"/>
                </a:solidFill>
              </a:rPr>
              <a:t> and Problem Architecture Views: </a:t>
            </a:r>
            <a:r>
              <a:rPr lang="en-US" sz="2400" dirty="0"/>
              <a:t>Unchanged from Ogres</a:t>
            </a:r>
          </a:p>
          <a:p>
            <a:r>
              <a:rPr lang="en-US" sz="2400" b="1" dirty="0">
                <a:solidFill>
                  <a:srgbClr val="C00000"/>
                </a:solidFill>
              </a:rPr>
              <a:t>Execution View: </a:t>
            </a:r>
            <a:r>
              <a:rPr lang="en-US" sz="2400" dirty="0"/>
              <a:t>Significant changes to separate </a:t>
            </a:r>
            <a:r>
              <a:rPr lang="en-US" sz="2400" b="1" dirty="0">
                <a:solidFill>
                  <a:srgbClr val="C00000"/>
                </a:solidFill>
              </a:rPr>
              <a:t>Data</a:t>
            </a:r>
            <a:r>
              <a:rPr lang="en-US" sz="2400" dirty="0"/>
              <a:t> and </a:t>
            </a:r>
            <a:r>
              <a:rPr lang="en-US" sz="2400" b="1" dirty="0">
                <a:solidFill>
                  <a:srgbClr val="C00000"/>
                </a:solidFill>
              </a:rPr>
              <a:t>Model</a:t>
            </a:r>
            <a:r>
              <a:rPr lang="en-US" sz="2400" dirty="0"/>
              <a:t> and add characteristics of Simulation models</a:t>
            </a:r>
          </a:p>
          <a:p>
            <a:pPr lvl="0"/>
            <a:r>
              <a:rPr lang="en-US" sz="2400" b="1" kern="1200" dirty="0">
                <a:solidFill>
                  <a:srgbClr val="C00000"/>
                </a:solidFill>
                <a:latin typeface="Arial" panose="020B0604020202020204" pitchFamily="34" charset="0"/>
                <a:ea typeface="Times New Roman" panose="02020603050405020304" pitchFamily="18" charset="0"/>
                <a:cs typeface="Arial" panose="020B0604020202020204" pitchFamily="34" charset="0"/>
              </a:rPr>
              <a:t>Data Source and Style View: </a:t>
            </a:r>
            <a:r>
              <a:rPr lang="en-US" sz="2400" dirty="0"/>
              <a:t>Same for Ogres and Diamonds – present but less important for Simulations compared to big data </a:t>
            </a:r>
          </a:p>
          <a:p>
            <a:pPr lvl="0"/>
            <a:r>
              <a:rPr lang="en-US" sz="2400" dirty="0"/>
              <a:t>Processing View is a mix of </a:t>
            </a:r>
            <a:r>
              <a:rPr lang="en-US" sz="2400" b="1" dirty="0">
                <a:solidFill>
                  <a:srgbClr val="C00000"/>
                </a:solidFill>
              </a:rPr>
              <a:t>Big Data Processing View </a:t>
            </a:r>
            <a:r>
              <a:rPr lang="en-US" sz="2400" dirty="0"/>
              <a:t>and</a:t>
            </a:r>
            <a:r>
              <a:rPr lang="en-US" sz="2400" b="1" dirty="0">
                <a:solidFill>
                  <a:srgbClr val="C00000"/>
                </a:solidFill>
              </a:rPr>
              <a:t> Big Simulation Processing View </a:t>
            </a:r>
            <a:r>
              <a:rPr lang="en-US" sz="2400" dirty="0"/>
              <a:t>and includes some facets like “uses linear algebra” needed in </a:t>
            </a:r>
            <a:r>
              <a:rPr lang="en-US" sz="2400" b="1" dirty="0">
                <a:solidFill>
                  <a:srgbClr val="C00000"/>
                </a:solidFill>
              </a:rPr>
              <a:t>both</a:t>
            </a:r>
            <a:r>
              <a:rPr lang="en-US" sz="2400" dirty="0"/>
              <a:t>:</a:t>
            </a:r>
            <a:r>
              <a:rPr lang="en-US" sz="2400" b="1" dirty="0">
                <a:solidFill>
                  <a:srgbClr val="C00000"/>
                </a:solidFill>
              </a:rPr>
              <a:t> </a:t>
            </a:r>
            <a:r>
              <a:rPr lang="en-US" sz="2400" dirty="0"/>
              <a:t>has specifics of key simulation kernels and in particular  includes </a:t>
            </a:r>
            <a:r>
              <a:rPr lang="en-US" sz="2400" dirty="0">
                <a:solidFill>
                  <a:srgbClr val="C00000"/>
                </a:solidFill>
              </a:rPr>
              <a:t>NAS Parallel Benchmarks </a:t>
            </a:r>
            <a:r>
              <a:rPr lang="en-US" sz="2400" dirty="0"/>
              <a:t>and </a:t>
            </a:r>
            <a:r>
              <a:rPr lang="en-US" sz="2400" dirty="0">
                <a:solidFill>
                  <a:srgbClr val="C00000"/>
                </a:solidFill>
              </a:rPr>
              <a:t>Berkeley Dwarfs</a:t>
            </a:r>
          </a:p>
          <a:p>
            <a:endParaRPr lang="en-US" sz="2400" dirty="0"/>
          </a:p>
          <a:p>
            <a:endParaRPr lang="en-US" sz="2400" dirty="0"/>
          </a:p>
        </p:txBody>
      </p:sp>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23</a:t>
            </a:fld>
            <a:endParaRPr lang="en-US" dirty="0">
              <a:solidFill>
                <a:prstClr val="black"/>
              </a:solidFill>
            </a:endParaRPr>
          </a:p>
        </p:txBody>
      </p:sp>
      <p:sp>
        <p:nvSpPr>
          <p:cNvPr id="3" name="Date Placeholder 2"/>
          <p:cNvSpPr>
            <a:spLocks noGrp="1"/>
          </p:cNvSpPr>
          <p:nvPr>
            <p:ph type="dt" sz="half" idx="2"/>
          </p:nvPr>
        </p:nvSpPr>
        <p:spPr/>
        <p:txBody>
          <a:bodyPr/>
          <a:lstStyle/>
          <a:p>
            <a:r>
              <a:rPr lang="en-US">
                <a:solidFill>
                  <a:srgbClr val="000000">
                    <a:tint val="75000"/>
                  </a:srgbClr>
                </a:solidFill>
              </a:rPr>
              <a:t>02/16/2016</a:t>
            </a:r>
          </a:p>
        </p:txBody>
      </p:sp>
    </p:spTree>
    <p:extLst>
      <p:ext uri="{BB962C8B-B14F-4D97-AF65-F5344CB8AC3E}">
        <p14:creationId xmlns:p14="http://schemas.microsoft.com/office/powerpoint/2010/main" val="324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8724" y="86459"/>
            <a:ext cx="9372599" cy="523141"/>
          </a:xfrm>
        </p:spPr>
        <p:txBody>
          <a:bodyPr/>
          <a:lstStyle/>
          <a:p>
            <a:pPr algn="ctr"/>
            <a:r>
              <a:rPr lang="en-US" sz="2400" dirty="0"/>
              <a:t>64 Features in 4 views for Unified Classification of Big Data and Simulation Applications</a:t>
            </a: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prstClr val="black"/>
              </a:solidFill>
              <a:effectLst/>
              <a:uLnTx/>
              <a:uFillTx/>
            </a:endParaRPr>
          </a:p>
        </p:txBody>
      </p:sp>
      <p:grpSp>
        <p:nvGrpSpPr>
          <p:cNvPr id="12" name="Group 11"/>
          <p:cNvGrpSpPr/>
          <p:nvPr/>
        </p:nvGrpSpPr>
        <p:grpSpPr>
          <a:xfrm>
            <a:off x="5576" y="609600"/>
            <a:ext cx="9157607" cy="5368401"/>
            <a:chOff x="0" y="372985"/>
            <a:chExt cx="9157607" cy="5368401"/>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0" y="823109"/>
              <a:ext cx="149733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Simulations</a:t>
              </a:r>
            </a:p>
          </p:txBody>
        </p:sp>
        <p:sp>
          <p:nvSpPr>
            <p:cNvPr id="6" name="Rectangle 5"/>
            <p:cNvSpPr/>
            <p:nvPr/>
          </p:nvSpPr>
          <p:spPr>
            <a:xfrm>
              <a:off x="1651907" y="757863"/>
              <a:ext cx="1207770" cy="5309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Analytics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(Model for Data)</a:t>
              </a:r>
            </a:p>
          </p:txBody>
        </p:sp>
        <p:sp>
          <p:nvSpPr>
            <p:cNvPr id="7" name="Rectangle 6"/>
            <p:cNvSpPr/>
            <p:nvPr/>
          </p:nvSpPr>
          <p:spPr>
            <a:xfrm>
              <a:off x="3137862" y="372985"/>
              <a:ext cx="72009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Both</a:t>
              </a:r>
            </a:p>
          </p:txBody>
        </p:sp>
        <p:sp>
          <p:nvSpPr>
            <p:cNvPr id="8" name="TextBox 7"/>
            <p:cNvSpPr txBox="1"/>
            <p:nvPr/>
          </p:nvSpPr>
          <p:spPr>
            <a:xfrm>
              <a:off x="375424" y="3832343"/>
              <a:ext cx="90281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(All Model)</a:t>
              </a:r>
            </a:p>
          </p:txBody>
        </p:sp>
        <p:sp>
          <p:nvSpPr>
            <p:cNvPr id="9" name="TextBox 8"/>
            <p:cNvSpPr txBox="1"/>
            <p:nvPr/>
          </p:nvSpPr>
          <p:spPr>
            <a:xfrm>
              <a:off x="2108755" y="5426306"/>
              <a:ext cx="17491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a:t>
              </a:r>
              <a:r>
                <a:rPr kumimoji="0" lang="en-US" sz="1100" b="1" i="0" u="none" strike="noStrike" kern="0" cap="none" spc="0" normalizeH="0" baseline="0" noProof="0" dirty="0" err="1">
                  <a:ln>
                    <a:noFill/>
                  </a:ln>
                  <a:solidFill>
                    <a:srgbClr val="C00000"/>
                  </a:solidFill>
                  <a:effectLst/>
                  <a:uLnTx/>
                  <a:uFillTx/>
                </a:rPr>
                <a:t>Data+Model</a:t>
              </a:r>
              <a:r>
                <a:rPr kumimoji="0" lang="en-US" sz="1400" b="1" i="0" u="none" strike="noStrike" kern="0" cap="none" spc="0" normalizeH="0" baseline="0" noProof="0" dirty="0">
                  <a:ln>
                    <a:noFill/>
                  </a:ln>
                  <a:solidFill>
                    <a:srgbClr val="C00000"/>
                  </a:solidFill>
                  <a:effectLst/>
                  <a:uLnTx/>
                  <a:uFillTx/>
                </a:rPr>
                <a:t>)</a:t>
              </a:r>
            </a:p>
          </p:txBody>
        </p:sp>
        <p:sp>
          <p:nvSpPr>
            <p:cNvPr id="10" name="TextBox 9"/>
            <p:cNvSpPr txBox="1"/>
            <p:nvPr/>
          </p:nvSpPr>
          <p:spPr>
            <a:xfrm>
              <a:off x="6782917" y="890009"/>
              <a:ext cx="124745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Data)</a:t>
              </a:r>
            </a:p>
          </p:txBody>
        </p:sp>
        <p:sp>
          <p:nvSpPr>
            <p:cNvPr id="11" name="TextBox 10"/>
            <p:cNvSpPr txBox="1"/>
            <p:nvPr/>
          </p:nvSpPr>
          <p:spPr>
            <a:xfrm>
              <a:off x="7393983" y="5008367"/>
              <a:ext cx="176362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(Mix of Data and Model)</a:t>
              </a:r>
            </a:p>
          </p:txBody>
        </p:sp>
      </p:gr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739502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304800"/>
            <a:ext cx="2305050" cy="3790950"/>
          </a:xfrm>
        </p:spPr>
        <p:txBody>
          <a:bodyPr/>
          <a:lstStyle/>
          <a:p>
            <a:r>
              <a:rPr lang="en-US" sz="2400" dirty="0"/>
              <a:t>6 Forms of MapReduce</a:t>
            </a:r>
            <a:br>
              <a:rPr lang="en-US" sz="2400" dirty="0"/>
            </a:br>
            <a:br>
              <a:rPr lang="en-US" sz="2400" dirty="0"/>
            </a:br>
            <a:r>
              <a:rPr lang="en-US" sz="2000" b="0" dirty="0">
                <a:solidFill>
                  <a:schemeClr val="tx1"/>
                </a:solidFill>
              </a:rPr>
              <a:t>Cover “all” circumstances</a:t>
            </a:r>
            <a:br>
              <a:rPr lang="en-US" sz="2000" b="0" dirty="0">
                <a:solidFill>
                  <a:schemeClr val="tx1"/>
                </a:solidFill>
              </a:rPr>
            </a:br>
            <a:br>
              <a:rPr lang="en-US" sz="2000" b="0" dirty="0">
                <a:solidFill>
                  <a:schemeClr val="tx1"/>
                </a:solidFill>
              </a:rPr>
            </a:br>
            <a:r>
              <a:rPr lang="en-US" sz="2000" b="0" dirty="0">
                <a:solidFill>
                  <a:schemeClr val="tx1"/>
                </a:solidFill>
              </a:rPr>
              <a:t>Describes Architecture of </a:t>
            </a:r>
            <a:br>
              <a:rPr lang="en-US" sz="2000" b="0" dirty="0">
                <a:solidFill>
                  <a:schemeClr val="tx1"/>
                </a:solidFill>
              </a:rPr>
            </a:br>
            <a:r>
              <a:rPr lang="en-US" sz="2000" b="0" dirty="0">
                <a:solidFill>
                  <a:schemeClr val="tx1"/>
                </a:solidFill>
              </a:rPr>
              <a:t> - </a:t>
            </a:r>
            <a:r>
              <a:rPr lang="en-US" sz="1800" b="0" dirty="0">
                <a:solidFill>
                  <a:schemeClr val="tx1"/>
                </a:solidFill>
              </a:rPr>
              <a:t>Problem (Model     reflecting data)</a:t>
            </a:r>
            <a:br>
              <a:rPr lang="en-US" sz="1800" b="0" dirty="0">
                <a:solidFill>
                  <a:schemeClr val="tx1"/>
                </a:solidFill>
              </a:rPr>
            </a:br>
            <a:r>
              <a:rPr lang="en-US" sz="1800" b="0" dirty="0">
                <a:solidFill>
                  <a:schemeClr val="tx1"/>
                </a:solidFill>
              </a:rPr>
              <a:t> - Machine</a:t>
            </a:r>
            <a:br>
              <a:rPr lang="en-US" sz="1800" b="0" dirty="0">
                <a:solidFill>
                  <a:schemeClr val="tx1"/>
                </a:solidFill>
              </a:rPr>
            </a:br>
            <a:r>
              <a:rPr lang="en-US" sz="1800" b="0" dirty="0">
                <a:solidFill>
                  <a:schemeClr val="tx1"/>
                </a:solidFill>
              </a:rPr>
              <a:t> - Software</a:t>
            </a:r>
            <a:endParaRPr lang="en-US" sz="2000" b="0" dirty="0">
              <a:solidFill>
                <a:schemeClr val="tx1"/>
              </a:solidFill>
            </a:endParaRPr>
          </a:p>
        </p:txBody>
      </p:sp>
      <p:sp>
        <p:nvSpPr>
          <p:cNvPr id="4" name="Slide Number Placeholder 3"/>
          <p:cNvSpPr>
            <a:spLocks noGrp="1"/>
          </p:cNvSpPr>
          <p:nvPr>
            <p:ph type="sldNum" sz="quarter" idx="12"/>
          </p:nvPr>
        </p:nvSpPr>
        <p:spPr>
          <a:xfrm>
            <a:off x="8282214" y="6246813"/>
            <a:ext cx="656771" cy="293913"/>
          </a:xfrm>
        </p:spPr>
        <p:txBody>
          <a:bodyPr/>
          <a:lstStyle/>
          <a:p>
            <a:fld id="{C4B85148-DB98-4269-ACE6-2DF49F9918C9}" type="slidenum">
              <a:rPr lang="en-US" smtClean="0">
                <a:solidFill>
                  <a:prstClr val="black"/>
                </a:solidFill>
              </a:rPr>
              <a:pPr/>
              <a:t>25</a:t>
            </a:fld>
            <a:endParaRPr lang="en-US" dirty="0">
              <a:solidFill>
                <a:prstClr val="black"/>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916"/>
          <a:stretch/>
        </p:blipFill>
        <p:spPr bwMode="auto">
          <a:xfrm>
            <a:off x="2177528" y="-64994"/>
            <a:ext cx="6947646" cy="3227294"/>
          </a:xfrm>
          <a:prstGeom prst="rect">
            <a:avLst/>
          </a:prstGeom>
          <a:noFill/>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806" r="-1"/>
          <a:stretch/>
        </p:blipFill>
        <p:spPr bwMode="auto">
          <a:xfrm>
            <a:off x="2177528" y="3048000"/>
            <a:ext cx="6949865" cy="3221225"/>
          </a:xfrm>
          <a:prstGeom prst="rect">
            <a:avLst/>
          </a:prstGeom>
          <a:noFill/>
        </p:spPr>
      </p:pic>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890922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64 Facets of Convergence Diamonds (skip detailed discussion)</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259664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HPC-ABDS</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1061231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28</a:t>
            </a:fld>
            <a:endParaRPr lang="en-US" dirty="0">
              <a:solidFill>
                <a:srgbClr val="000000"/>
              </a:solidFill>
            </a:endParaRPr>
          </a:p>
        </p:txBody>
      </p:sp>
      <p:sp>
        <p:nvSpPr>
          <p:cNvPr id="3" name="Date Placeholder 2"/>
          <p:cNvSpPr>
            <a:spLocks noGrp="1"/>
          </p:cNvSpPr>
          <p:nvPr>
            <p:ph type="dt" sz="half" idx="4294967295"/>
          </p:nvPr>
        </p:nvSpPr>
        <p:spPr>
          <a:xfrm>
            <a:off x="5715000" y="6222082"/>
            <a:ext cx="2057400" cy="365125"/>
          </a:xfrm>
          <a:prstGeom prst="rect">
            <a:avLst/>
          </a:prstGeom>
          <a:solidFill>
            <a:schemeClr val="accent1"/>
          </a:solidFill>
        </p:spPr>
        <p:style>
          <a:lnRef idx="2">
            <a:schemeClr val="accent4"/>
          </a:lnRef>
          <a:fillRef idx="1">
            <a:schemeClr val="lt1"/>
          </a:fillRef>
          <a:effectRef idx="0">
            <a:schemeClr val="accent4"/>
          </a:effectRef>
          <a:fontRef idx="minor">
            <a:schemeClr val="dk1"/>
          </a:fontRef>
        </p:style>
        <p:txBody>
          <a:bodyPr/>
          <a:lstStyle/>
          <a:p>
            <a:r>
              <a:rPr lang="en-US">
                <a:solidFill>
                  <a:srgbClr val="000000">
                    <a:tint val="75000"/>
                  </a:srgbClr>
                </a:solidFill>
              </a:rPr>
              <a:t>5/17/2016</a:t>
            </a:r>
            <a:endParaRPr lang="en-US" dirty="0">
              <a:solidFill>
                <a:srgbClr val="000000">
                  <a:tint val="75000"/>
                </a:srgbClr>
              </a:solidFill>
            </a:endParaRPr>
          </a:p>
        </p:txBody>
      </p:sp>
      <p:sp>
        <p:nvSpPr>
          <p:cNvPr id="4" name="Rectangle 3"/>
          <p:cNvSpPr/>
          <p:nvPr/>
        </p:nvSpPr>
        <p:spPr>
          <a:xfrm>
            <a:off x="0" y="-33754"/>
            <a:ext cx="9144000" cy="338554"/>
          </a:xfrm>
          <a:prstGeom prst="rect">
            <a:avLst/>
          </a:prstGeom>
          <a:noFill/>
        </p:spPr>
        <p:txBody>
          <a:bodyPr wrap="square">
            <a:spAutoFit/>
          </a:bodyPr>
          <a:lstStyle/>
          <a:p>
            <a:pPr algn="ctr"/>
            <a:r>
              <a:rPr lang="en-US" sz="1600" b="1" dirty="0">
                <a:solidFill>
                  <a:srgbClr val="B50B27"/>
                </a:solidFill>
              </a:rPr>
              <a:t>HPC-ABDS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915"/>
          <a:stretch/>
        </p:blipFill>
        <p:spPr bwMode="auto">
          <a:xfrm>
            <a:off x="0" y="228600"/>
            <a:ext cx="9144000" cy="66649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552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 y="28288"/>
            <a:ext cx="8229600" cy="507421"/>
          </a:xfrm>
        </p:spPr>
        <p:txBody>
          <a:bodyPr>
            <a:noAutofit/>
          </a:bodyPr>
          <a:lstStyle/>
          <a:p>
            <a:r>
              <a:rPr lang="en-US" sz="2800" b="1" dirty="0"/>
              <a:t>Functionality of 21 HPC-ABDS Layers</a:t>
            </a:r>
          </a:p>
        </p:txBody>
      </p:sp>
      <p:sp>
        <p:nvSpPr>
          <p:cNvPr id="3" name="Content Placeholder 2"/>
          <p:cNvSpPr>
            <a:spLocks noGrp="1"/>
          </p:cNvSpPr>
          <p:nvPr>
            <p:ph idx="1"/>
          </p:nvPr>
        </p:nvSpPr>
        <p:spPr>
          <a:xfrm>
            <a:off x="78508" y="448799"/>
            <a:ext cx="9065491" cy="5609102"/>
          </a:xfrm>
        </p:spPr>
        <p:txBody>
          <a:bodyPr>
            <a:noAutofit/>
          </a:bodyPr>
          <a:lstStyle/>
          <a:p>
            <a:pPr>
              <a:spcBef>
                <a:spcPts val="225"/>
              </a:spcBef>
              <a:buFont typeface="+mj-lt"/>
              <a:buAutoNum type="arabicParenR"/>
            </a:pPr>
            <a:r>
              <a:rPr lang="en-US" sz="1600" dirty="0">
                <a:latin typeface="Calibri" panose="020F0502020204030204" pitchFamily="34" charset="0"/>
              </a:rPr>
              <a:t>Message Protocols:</a:t>
            </a:r>
          </a:p>
          <a:p>
            <a:pPr>
              <a:spcBef>
                <a:spcPts val="225"/>
              </a:spcBef>
              <a:buFont typeface="+mj-lt"/>
              <a:buAutoNum type="arabicParenR"/>
            </a:pPr>
            <a:r>
              <a:rPr lang="en-US" sz="1600" dirty="0">
                <a:latin typeface="Calibri" panose="020F0502020204030204" pitchFamily="34" charset="0"/>
              </a:rPr>
              <a:t>Distributed Coordination:</a:t>
            </a:r>
          </a:p>
          <a:p>
            <a:pPr>
              <a:spcBef>
                <a:spcPts val="225"/>
              </a:spcBef>
              <a:buFont typeface="+mj-lt"/>
              <a:buAutoNum type="arabicParenR"/>
            </a:pPr>
            <a:r>
              <a:rPr lang="en-US" sz="1600" dirty="0">
                <a:latin typeface="Calibri" panose="020F0502020204030204" pitchFamily="34" charset="0"/>
              </a:rPr>
              <a:t>Security &amp; Privacy:</a:t>
            </a:r>
          </a:p>
          <a:p>
            <a:pPr>
              <a:spcBef>
                <a:spcPts val="225"/>
              </a:spcBef>
              <a:buFont typeface="+mj-lt"/>
              <a:buAutoNum type="arabicParenR"/>
            </a:pPr>
            <a:r>
              <a:rPr lang="en-US" sz="1600" dirty="0">
                <a:latin typeface="Calibri" panose="020F0502020204030204" pitchFamily="34" charset="0"/>
              </a:rPr>
              <a:t>Monitoring: </a:t>
            </a:r>
          </a:p>
          <a:p>
            <a:pPr>
              <a:spcBef>
                <a:spcPts val="225"/>
              </a:spcBef>
              <a:buFont typeface="+mj-lt"/>
              <a:buAutoNum type="arabicParenR"/>
            </a:pPr>
            <a:r>
              <a:rPr lang="en-US" sz="1600" dirty="0" err="1">
                <a:latin typeface="Calibri" panose="020F0502020204030204" pitchFamily="34" charset="0"/>
              </a:rPr>
              <a:t>IaaS</a:t>
            </a:r>
            <a:r>
              <a:rPr lang="en-US" sz="1600" dirty="0">
                <a:latin typeface="Calibri" panose="020F0502020204030204" pitchFamily="34" charset="0"/>
              </a:rPr>
              <a:t> Management from HPC to hypervisors:</a:t>
            </a:r>
          </a:p>
          <a:p>
            <a:pPr>
              <a:spcBef>
                <a:spcPts val="225"/>
              </a:spcBef>
              <a:buFont typeface="+mj-lt"/>
              <a:buAutoNum type="arabicParenR"/>
            </a:pPr>
            <a:r>
              <a:rPr lang="en-US" sz="1600" dirty="0">
                <a:latin typeface="Calibri" panose="020F0502020204030204" pitchFamily="34" charset="0"/>
              </a:rPr>
              <a:t>DevOps: </a:t>
            </a:r>
          </a:p>
          <a:p>
            <a:pPr>
              <a:spcBef>
                <a:spcPts val="225"/>
              </a:spcBef>
              <a:buFont typeface="+mj-lt"/>
              <a:buAutoNum type="arabicParenR"/>
            </a:pPr>
            <a:r>
              <a:rPr lang="en-US" sz="1600" dirty="0">
                <a:latin typeface="Calibri" panose="020F0502020204030204" pitchFamily="34" charset="0"/>
              </a:rPr>
              <a:t>Interoperability:</a:t>
            </a:r>
          </a:p>
          <a:p>
            <a:pPr>
              <a:spcBef>
                <a:spcPts val="225"/>
              </a:spcBef>
              <a:buFont typeface="+mj-lt"/>
              <a:buAutoNum type="arabicParenR"/>
            </a:pPr>
            <a:r>
              <a:rPr lang="en-US" sz="1600" dirty="0">
                <a:latin typeface="Calibri" panose="020F0502020204030204" pitchFamily="34" charset="0"/>
              </a:rPr>
              <a:t>File systems: </a:t>
            </a:r>
          </a:p>
          <a:p>
            <a:pPr>
              <a:spcBef>
                <a:spcPts val="225"/>
              </a:spcBef>
              <a:buFont typeface="+mj-lt"/>
              <a:buAutoNum type="arabicParenR"/>
            </a:pPr>
            <a:r>
              <a:rPr lang="en-US" sz="1600" dirty="0">
                <a:latin typeface="Calibri" panose="020F0502020204030204" pitchFamily="34" charset="0"/>
              </a:rPr>
              <a:t>Cluster Resource Management: </a:t>
            </a:r>
          </a:p>
          <a:p>
            <a:pPr>
              <a:spcBef>
                <a:spcPts val="225"/>
              </a:spcBef>
              <a:buFont typeface="+mj-lt"/>
              <a:buAutoNum type="arabicParenR"/>
            </a:pPr>
            <a:r>
              <a:rPr lang="en-US" sz="1600" dirty="0">
                <a:latin typeface="Calibri" panose="020F0502020204030204" pitchFamily="34" charset="0"/>
              </a:rPr>
              <a:t>Data Transport: </a:t>
            </a:r>
          </a:p>
          <a:p>
            <a:pPr>
              <a:spcBef>
                <a:spcPts val="225"/>
              </a:spcBef>
              <a:buFont typeface="+mj-lt"/>
              <a:buAutoNum type="arabicParenR"/>
            </a:pPr>
            <a:r>
              <a:rPr lang="en-US" sz="1600" dirty="0">
                <a:latin typeface="Calibri" panose="020F0502020204030204" pitchFamily="34" charset="0"/>
              </a:rPr>
              <a:t>A) File management</a:t>
            </a:r>
            <a:br>
              <a:rPr lang="en-US" sz="1600" dirty="0">
                <a:latin typeface="Calibri" panose="020F0502020204030204" pitchFamily="34" charset="0"/>
              </a:rPr>
            </a:br>
            <a:r>
              <a:rPr lang="en-US" sz="1600" dirty="0">
                <a:latin typeface="Calibri" panose="020F0502020204030204" pitchFamily="34" charset="0"/>
              </a:rPr>
              <a:t>B) NoSQL</a:t>
            </a:r>
            <a:br>
              <a:rPr lang="en-US" sz="1600" dirty="0">
                <a:latin typeface="Calibri" panose="020F0502020204030204" pitchFamily="34" charset="0"/>
              </a:rPr>
            </a:br>
            <a:r>
              <a:rPr lang="en-US" sz="1600" dirty="0">
                <a:latin typeface="Calibri" panose="020F0502020204030204" pitchFamily="34" charset="0"/>
              </a:rPr>
              <a:t>C) SQL </a:t>
            </a:r>
          </a:p>
          <a:p>
            <a:pPr>
              <a:spcBef>
                <a:spcPts val="225"/>
              </a:spcBef>
              <a:buFont typeface="+mj-lt"/>
              <a:buAutoNum type="arabicParenR"/>
            </a:pPr>
            <a:r>
              <a:rPr lang="en-US" sz="1600" dirty="0">
                <a:latin typeface="Calibri" panose="020F0502020204030204" pitchFamily="34" charset="0"/>
              </a:rPr>
              <a:t>In-memory </a:t>
            </a:r>
            <a:r>
              <a:rPr lang="en-US" sz="1600" dirty="0" err="1">
                <a:latin typeface="Calibri" panose="020F0502020204030204" pitchFamily="34" charset="0"/>
              </a:rPr>
              <a:t>databases&amp;caches</a:t>
            </a:r>
            <a:r>
              <a:rPr lang="en-US" sz="1600" dirty="0">
                <a:latin typeface="Calibri" panose="020F0502020204030204" pitchFamily="34" charset="0"/>
              </a:rPr>
              <a:t> / Object-relational mapping / Extraction Tools</a:t>
            </a:r>
          </a:p>
          <a:p>
            <a:pPr>
              <a:spcBef>
                <a:spcPts val="225"/>
              </a:spcBef>
              <a:buFont typeface="+mj-lt"/>
              <a:buAutoNum type="arabicParenR"/>
            </a:pPr>
            <a:r>
              <a:rPr lang="en-US" sz="1600" dirty="0">
                <a:latin typeface="Calibri" panose="020F0502020204030204" pitchFamily="34" charset="0"/>
              </a:rPr>
              <a:t>Inter process communication Collectives, point-to-point, publish-subscribe, MPI:</a:t>
            </a:r>
          </a:p>
          <a:p>
            <a:pPr>
              <a:spcBef>
                <a:spcPts val="225"/>
              </a:spcBef>
              <a:buFont typeface="+mj-lt"/>
              <a:buAutoNum type="arabicParenR"/>
            </a:pPr>
            <a:r>
              <a:rPr lang="en-US" sz="1600" dirty="0">
                <a:latin typeface="Calibri" panose="020F0502020204030204" pitchFamily="34" charset="0"/>
              </a:rPr>
              <a:t>A) Basic Programming model and runtime, SPMD, </a:t>
            </a:r>
            <a:r>
              <a:rPr lang="en-US" sz="1600" dirty="0" err="1">
                <a:latin typeface="Calibri" panose="020F0502020204030204" pitchFamily="34" charset="0"/>
              </a:rPr>
              <a:t>MapReduce</a:t>
            </a:r>
            <a:r>
              <a:rPr lang="en-US" sz="1600" dirty="0">
                <a:latin typeface="Calibri" panose="020F0502020204030204" pitchFamily="34" charset="0"/>
              </a:rPr>
              <a:t>:</a:t>
            </a:r>
            <a:br>
              <a:rPr lang="en-US" sz="1600" dirty="0">
                <a:latin typeface="Calibri" panose="020F0502020204030204" pitchFamily="34" charset="0"/>
              </a:rPr>
            </a:br>
            <a:r>
              <a:rPr lang="en-US" sz="1600" dirty="0">
                <a:latin typeface="Calibri" panose="020F0502020204030204" pitchFamily="34" charset="0"/>
              </a:rPr>
              <a:t>B) Streaming:</a:t>
            </a:r>
          </a:p>
          <a:p>
            <a:pPr>
              <a:spcBef>
                <a:spcPts val="225"/>
              </a:spcBef>
              <a:buFont typeface="+mj-lt"/>
              <a:buAutoNum type="arabicParenR"/>
            </a:pPr>
            <a:r>
              <a:rPr lang="en-US" sz="1600" dirty="0">
                <a:latin typeface="Calibri" panose="020F0502020204030204" pitchFamily="34" charset="0"/>
              </a:rPr>
              <a:t>A) High level Programming: </a:t>
            </a:r>
            <a:br>
              <a:rPr lang="en-US" sz="1600" dirty="0">
                <a:latin typeface="Calibri" panose="020F0502020204030204" pitchFamily="34" charset="0"/>
              </a:rPr>
            </a:br>
            <a:r>
              <a:rPr lang="en-US" sz="1600" dirty="0">
                <a:latin typeface="Calibri" panose="020F0502020204030204" pitchFamily="34" charset="0"/>
              </a:rPr>
              <a:t>B) Frameworks</a:t>
            </a:r>
          </a:p>
          <a:p>
            <a:pPr>
              <a:spcBef>
                <a:spcPts val="225"/>
              </a:spcBef>
              <a:buFont typeface="+mj-lt"/>
              <a:buAutoNum type="arabicParenR"/>
            </a:pPr>
            <a:r>
              <a:rPr lang="en-US" sz="1600" dirty="0">
                <a:latin typeface="Calibri" panose="020F0502020204030204" pitchFamily="34" charset="0"/>
              </a:rPr>
              <a:t>Application and Analytics: </a:t>
            </a:r>
          </a:p>
          <a:p>
            <a:pPr>
              <a:spcBef>
                <a:spcPts val="225"/>
              </a:spcBef>
              <a:buFont typeface="+mj-lt"/>
              <a:buAutoNum type="arabicParenR"/>
            </a:pPr>
            <a:r>
              <a:rPr lang="en-US" sz="1600" dirty="0">
                <a:latin typeface="Calibri" panose="020F0502020204030204" pitchFamily="34" charset="0"/>
              </a:rPr>
              <a:t>Workflow-Orchestration:</a:t>
            </a:r>
          </a:p>
        </p:txBody>
      </p:sp>
      <p:sp>
        <p:nvSpPr>
          <p:cNvPr id="7" name="Slide Number Placeholder 6"/>
          <p:cNvSpPr>
            <a:spLocks noGrp="1"/>
          </p:cNvSpPr>
          <p:nvPr>
            <p:ph type="sldNum" sz="quarter" idx="12"/>
          </p:nvPr>
        </p:nvSpPr>
        <p:spPr/>
        <p:txBody>
          <a:bodyPr/>
          <a:lstStyle/>
          <a:p>
            <a:fld id="{39B2FC35-689C-482B-881D-27C85BFD1D21}" type="slidenum">
              <a:rPr lang="en-US" smtClean="0"/>
              <a:pPr/>
              <a:t>29</a:t>
            </a:fld>
            <a:endParaRPr lang="en-US" dirty="0"/>
          </a:p>
        </p:txBody>
      </p:sp>
      <p:sp>
        <p:nvSpPr>
          <p:cNvPr id="6" name="TextBox 5"/>
          <p:cNvSpPr txBox="1"/>
          <p:nvPr/>
        </p:nvSpPr>
        <p:spPr>
          <a:xfrm>
            <a:off x="4753263" y="787078"/>
            <a:ext cx="3980873" cy="1938992"/>
          </a:xfrm>
          <a:prstGeom prst="rect">
            <a:avLst/>
          </a:prstGeom>
          <a:noFill/>
        </p:spPr>
        <p:txBody>
          <a:bodyPr wrap="square" rtlCol="0">
            <a:spAutoFit/>
          </a:bodyPr>
          <a:lstStyle/>
          <a:p>
            <a:r>
              <a:rPr lang="en-US" sz="2000" b="1" dirty="0">
                <a:solidFill>
                  <a:srgbClr val="FF0000"/>
                </a:solidFill>
              </a:rPr>
              <a:t>Here are 21 functionalities. (including 11, 14, 15 subparts)</a:t>
            </a:r>
          </a:p>
          <a:p>
            <a:endParaRPr lang="en-US" sz="2000" b="1" dirty="0">
              <a:solidFill>
                <a:srgbClr val="FF0000"/>
              </a:solidFill>
            </a:endParaRPr>
          </a:p>
          <a:p>
            <a:r>
              <a:rPr lang="en-US" sz="2000" b="1" dirty="0">
                <a:solidFill>
                  <a:srgbClr val="FF0000"/>
                </a:solidFill>
              </a:rPr>
              <a:t>4 Cross cutting at top</a:t>
            </a:r>
          </a:p>
          <a:p>
            <a:r>
              <a:rPr lang="en-US" sz="2000" b="1" dirty="0">
                <a:solidFill>
                  <a:srgbClr val="FF0000"/>
                </a:solidFill>
              </a:rPr>
              <a:t>17 in order of layered diagram starting at bottom</a:t>
            </a:r>
          </a:p>
        </p:txBody>
      </p:sp>
      <p:sp>
        <p:nvSpPr>
          <p:cNvPr id="4" name="Date Placeholder 3"/>
          <p:cNvSpPr>
            <a:spLocks noGrp="1"/>
          </p:cNvSpPr>
          <p:nvPr>
            <p:ph type="dt" sz="half" idx="2"/>
          </p:nvPr>
        </p:nvSpPr>
        <p:spPr/>
        <p:txBody>
          <a:bodyPr/>
          <a:lstStyle/>
          <a:p>
            <a:r>
              <a:rPr lang="en-US">
                <a:solidFill>
                  <a:srgbClr val="000000">
                    <a:tint val="75000"/>
                  </a:srgbClr>
                </a:solidFill>
              </a:rPr>
              <a:t>02/16/2016</a:t>
            </a:r>
          </a:p>
        </p:txBody>
      </p:sp>
    </p:spTree>
    <p:extLst>
      <p:ext uri="{BB962C8B-B14F-4D97-AF65-F5344CB8AC3E}">
        <p14:creationId xmlns:p14="http://schemas.microsoft.com/office/powerpoint/2010/main" val="298533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60" y="152400"/>
            <a:ext cx="8382000" cy="1143000"/>
          </a:xfrm>
        </p:spPr>
        <p:txBody>
          <a:bodyPr/>
          <a:lstStyle/>
          <a:p>
            <a:r>
              <a:rPr lang="en-US" dirty="0"/>
              <a:t>Some Confusing Issues; Missing Requirements; Missing Consensus I</a:t>
            </a:r>
          </a:p>
        </p:txBody>
      </p:sp>
      <p:sp>
        <p:nvSpPr>
          <p:cNvPr id="3" name="Content Placeholder 2"/>
          <p:cNvSpPr>
            <a:spLocks noGrp="1"/>
          </p:cNvSpPr>
          <p:nvPr>
            <p:ph idx="1"/>
          </p:nvPr>
        </p:nvSpPr>
        <p:spPr>
          <a:xfrm>
            <a:off x="0" y="1295400"/>
            <a:ext cx="9144000" cy="4495800"/>
          </a:xfrm>
        </p:spPr>
        <p:txBody>
          <a:bodyPr/>
          <a:lstStyle/>
          <a:p>
            <a:r>
              <a:rPr lang="en-US" b="1" dirty="0"/>
              <a:t>Different Problem Types</a:t>
            </a:r>
          </a:p>
          <a:p>
            <a:pPr lvl="1"/>
            <a:r>
              <a:rPr lang="en-US" dirty="0"/>
              <a:t>Data Management v. Data Analytics</a:t>
            </a:r>
          </a:p>
          <a:p>
            <a:pPr lvl="1"/>
            <a:r>
              <a:rPr lang="en-US" dirty="0"/>
              <a:t>Every problem has Data &amp; Model; which is Big/Important?</a:t>
            </a:r>
          </a:p>
          <a:p>
            <a:pPr lvl="1"/>
            <a:r>
              <a:rPr lang="en-US" dirty="0"/>
              <a:t>Streaming v Batch; Interactive v Batch</a:t>
            </a:r>
          </a:p>
          <a:p>
            <a:pPr lvl="1"/>
            <a:r>
              <a:rPr lang="en-US" dirty="0"/>
              <a:t>Science Requirements v. Commercial Requirements; are they similar?; what are important problems ; how big are they and are they </a:t>
            </a:r>
            <a:r>
              <a:rPr lang="en-US" b="1" dirty="0"/>
              <a:t>global</a:t>
            </a:r>
            <a:r>
              <a:rPr lang="en-US" dirty="0"/>
              <a:t> or </a:t>
            </a:r>
            <a:r>
              <a:rPr lang="en-US" b="1" dirty="0"/>
              <a:t>locally </a:t>
            </a:r>
            <a:r>
              <a:rPr lang="en-US" dirty="0"/>
              <a:t>parallel?</a:t>
            </a:r>
          </a:p>
          <a:p>
            <a:r>
              <a:rPr lang="en-US" b="1" dirty="0"/>
              <a:t>Broad Execution Issues</a:t>
            </a:r>
          </a:p>
          <a:p>
            <a:pPr lvl="1"/>
            <a:r>
              <a:rPr lang="en-US" dirty="0"/>
              <a:t>Pleasingly Parallel (Local Machine Learning) v. Global Machine Learning</a:t>
            </a:r>
          </a:p>
          <a:p>
            <a:pPr lvl="1"/>
            <a:r>
              <a:rPr lang="en-US" dirty="0"/>
              <a:t>Fine grain v. Coarse Grain parallelism; workflow (dataflow with directed graph) v. parallel computing (tight synchronization and ~BSP))</a:t>
            </a:r>
          </a:p>
          <a:p>
            <a:pPr lvl="1"/>
            <a:r>
              <a:rPr lang="en-US" dirty="0"/>
              <a:t>Threads v Processes</a:t>
            </a:r>
          </a:p>
          <a:p>
            <a:pPr lvl="1"/>
            <a:r>
              <a:rPr lang="en-US" dirty="0"/>
              <a:t>Objects v files; HDFS v </a:t>
            </a:r>
            <a:r>
              <a:rPr lang="en-US" dirty="0" err="1"/>
              <a:t>Lustre</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a:t>
            </a:fld>
            <a:endParaRPr lang="en-US" dirty="0">
              <a:solidFill>
                <a:prstClr val="black"/>
              </a:solidFill>
            </a:endParaRPr>
          </a:p>
        </p:txBody>
      </p:sp>
      <p:sp>
        <p:nvSpPr>
          <p:cNvPr id="5" name="Date Placeholder 4"/>
          <p:cNvSpPr>
            <a:spLocks noGrp="1"/>
          </p:cNvSpPr>
          <p:nvPr>
            <p:ph type="dt" sz="half" idx="2"/>
          </p:nvPr>
        </p:nvSpPr>
        <p:spPr/>
        <p:txBody>
          <a:bodyPr/>
          <a:lstStyle/>
          <a:p>
            <a:r>
              <a:rPr lang="en-US" dirty="0"/>
              <a:t>5/17/2016</a:t>
            </a:r>
          </a:p>
        </p:txBody>
      </p:sp>
    </p:spTree>
    <p:extLst>
      <p:ext uri="{BB962C8B-B14F-4D97-AF65-F5344CB8AC3E}">
        <p14:creationId xmlns:p14="http://schemas.microsoft.com/office/powerpoint/2010/main" val="428375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solidFill>
                  <a:srgbClr val="000000">
                    <a:tint val="75000"/>
                  </a:srgbClr>
                </a:solidFill>
              </a:rPr>
              <a:t>5/17/2016</a:t>
            </a:r>
            <a:endParaRPr lang="en-US" dirty="0">
              <a:solidFill>
                <a:srgbClr val="000000">
                  <a:tint val="75000"/>
                </a:srgbClr>
              </a:solidFill>
            </a:endParaRPr>
          </a:p>
        </p:txBody>
      </p:sp>
      <p:sp>
        <p:nvSpPr>
          <p:cNvPr id="6" name="Rectangle 5"/>
          <p:cNvSpPr/>
          <p:nvPr/>
        </p:nvSpPr>
        <p:spPr bwMode="auto">
          <a:xfrm>
            <a:off x="1465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i="1">
              <a:solidFill>
                <a:srgbClr val="000000"/>
              </a:solidFill>
            </a:endParaRPr>
          </a:p>
        </p:txBody>
      </p:sp>
      <p:sp>
        <p:nvSpPr>
          <p:cNvPr id="10" name="Slide Number Placeholder 9"/>
          <p:cNvSpPr>
            <a:spLocks noGrp="1"/>
          </p:cNvSpPr>
          <p:nvPr>
            <p:ph type="sldNum" sz="quarter" idx="4294967295"/>
          </p:nvPr>
        </p:nvSpPr>
        <p:spPr>
          <a:xfrm>
            <a:off x="8323943" y="6291943"/>
            <a:ext cx="613228" cy="293913"/>
          </a:xfrm>
          <a:prstGeom prst="rect">
            <a:avLst/>
          </a:prstGeom>
        </p:spPr>
        <p:txBody>
          <a:bodyPr/>
          <a:lstStyle/>
          <a:p>
            <a:fld id="{C4B85148-DB98-4269-ACE6-2DF49F9918C9}" type="slidenum">
              <a:rPr lang="en-US" smtClean="0">
                <a:solidFill>
                  <a:srgbClr val="000000"/>
                </a:solidFill>
              </a:rPr>
              <a:pPr/>
              <a:t>30</a:t>
            </a:fld>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14845" y="319770"/>
            <a:ext cx="9114310" cy="6218459"/>
          </a:xfrm>
          <a:prstGeom prst="rect">
            <a:avLst/>
          </a:prstGeom>
        </p:spPr>
      </p:pic>
    </p:spTree>
    <p:extLst>
      <p:ext uri="{BB962C8B-B14F-4D97-AF65-F5344CB8AC3E}">
        <p14:creationId xmlns:p14="http://schemas.microsoft.com/office/powerpoint/2010/main" val="2362011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417"/>
            <a:ext cx="8382000" cy="744583"/>
          </a:xfrm>
        </p:spPr>
        <p:txBody>
          <a:bodyPr/>
          <a:lstStyle/>
          <a:p>
            <a:pPr algn="ctr"/>
            <a:r>
              <a:rPr lang="en-US" dirty="0"/>
              <a:t>Implementing HPC-ABDS</a:t>
            </a:r>
          </a:p>
        </p:txBody>
      </p:sp>
      <p:sp>
        <p:nvSpPr>
          <p:cNvPr id="3" name="Content Placeholder 2"/>
          <p:cNvSpPr>
            <a:spLocks noGrp="1"/>
          </p:cNvSpPr>
          <p:nvPr>
            <p:ph idx="1"/>
          </p:nvPr>
        </p:nvSpPr>
        <p:spPr>
          <a:xfrm>
            <a:off x="0" y="762000"/>
            <a:ext cx="9144000" cy="4038600"/>
          </a:xfrm>
        </p:spPr>
        <p:txBody>
          <a:bodyPr/>
          <a:lstStyle/>
          <a:p>
            <a:r>
              <a:rPr lang="en-US" dirty="0"/>
              <a:t>Build </a:t>
            </a:r>
            <a:r>
              <a:rPr lang="en-US" b="1" dirty="0"/>
              <a:t>HPC data analytics library </a:t>
            </a:r>
            <a:r>
              <a:rPr lang="en-US" dirty="0"/>
              <a:t>– NSF14-43054 Dibbs SPIDAL building blocks</a:t>
            </a:r>
          </a:p>
          <a:p>
            <a:r>
              <a:rPr lang="en-US" dirty="0"/>
              <a:t>Define </a:t>
            </a:r>
            <a:r>
              <a:rPr lang="en-US" b="1" dirty="0"/>
              <a:t>Java Grande </a:t>
            </a:r>
            <a:r>
              <a:rPr lang="en-US" dirty="0"/>
              <a:t>as approach and runtime</a:t>
            </a:r>
          </a:p>
          <a:p>
            <a:r>
              <a:rPr lang="en-US" dirty="0"/>
              <a:t>Software Philosophy – </a:t>
            </a:r>
            <a:r>
              <a:rPr lang="en-US" b="1" dirty="0"/>
              <a:t>enhance existing ABDS </a:t>
            </a:r>
            <a:r>
              <a:rPr lang="en-US" dirty="0"/>
              <a:t>rather than building standalone software</a:t>
            </a:r>
          </a:p>
          <a:p>
            <a:pPr lvl="1"/>
            <a:r>
              <a:rPr lang="en-US" dirty="0"/>
              <a:t>Use Heron, Storm, Hadoop, Spark, </a:t>
            </a:r>
            <a:r>
              <a:rPr lang="en-US" dirty="0" err="1"/>
              <a:t>Flink</a:t>
            </a:r>
            <a:r>
              <a:rPr lang="en-US" dirty="0"/>
              <a:t>, Hbase, Yarn, </a:t>
            </a:r>
            <a:r>
              <a:rPr lang="en-US" dirty="0" err="1"/>
              <a:t>Mesos</a:t>
            </a:r>
            <a:endParaRPr lang="en-US" dirty="0"/>
          </a:p>
          <a:p>
            <a:pPr lvl="1"/>
            <a:r>
              <a:rPr lang="en-US" dirty="0"/>
              <a:t>Define </a:t>
            </a:r>
            <a:r>
              <a:rPr lang="en-US" b="1" dirty="0"/>
              <a:t>MPI to be best-possible inter-process communication</a:t>
            </a:r>
            <a:r>
              <a:rPr lang="en-US" dirty="0"/>
              <a:t>; may need to enhance MPI distribution as HPC nearest neighbor and big data mainly collectives</a:t>
            </a:r>
          </a:p>
          <a:p>
            <a:r>
              <a:rPr lang="en-US" b="1" dirty="0"/>
              <a:t>Working with Apache</a:t>
            </a:r>
            <a:r>
              <a:rPr lang="en-US" dirty="0"/>
              <a:t>; how should one do this?</a:t>
            </a:r>
          </a:p>
          <a:p>
            <a:pPr lvl="1"/>
            <a:r>
              <a:rPr lang="en-US" dirty="0"/>
              <a:t>Establish a standalone HPC project </a:t>
            </a:r>
          </a:p>
          <a:p>
            <a:pPr lvl="1"/>
            <a:r>
              <a:rPr lang="en-US" dirty="0"/>
              <a:t>Join existing Apache projects and contribute HPC enhancements</a:t>
            </a:r>
          </a:p>
          <a:p>
            <a:r>
              <a:rPr lang="en-US" dirty="0"/>
              <a:t>Experimenting first with </a:t>
            </a:r>
            <a:r>
              <a:rPr lang="en-US" b="1" dirty="0"/>
              <a:t>Twitter</a:t>
            </a:r>
            <a:r>
              <a:rPr lang="en-US" dirty="0"/>
              <a:t> (Apache) </a:t>
            </a:r>
            <a:r>
              <a:rPr lang="en-US" b="1" dirty="0"/>
              <a:t>Heron</a:t>
            </a:r>
            <a:r>
              <a:rPr lang="en-US" dirty="0"/>
              <a:t> to build HPC Heron that supports science use cases (big images) based on earlier Storm work</a:t>
            </a:r>
          </a:p>
          <a:p>
            <a:endParaRPr lang="en-US"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5/17/2016</a:t>
            </a:r>
          </a:p>
        </p:txBody>
      </p:sp>
    </p:spTree>
    <p:extLst>
      <p:ext uri="{BB962C8B-B14F-4D97-AF65-F5344CB8AC3E}">
        <p14:creationId xmlns:p14="http://schemas.microsoft.com/office/powerpoint/2010/main" val="591927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34200" cy="685800"/>
          </a:xfrm>
        </p:spPr>
        <p:txBody>
          <a:bodyPr/>
          <a:lstStyle/>
          <a:p>
            <a:pPr algn="ctr"/>
            <a:r>
              <a:rPr lang="en-US" dirty="0"/>
              <a:t>HPC-ABDS Mapping of Activities</a:t>
            </a:r>
          </a:p>
        </p:txBody>
      </p:sp>
      <p:sp>
        <p:nvSpPr>
          <p:cNvPr id="3" name="Content Placeholder 2"/>
          <p:cNvSpPr>
            <a:spLocks noGrp="1"/>
          </p:cNvSpPr>
          <p:nvPr>
            <p:ph idx="1"/>
          </p:nvPr>
        </p:nvSpPr>
        <p:spPr>
          <a:xfrm>
            <a:off x="0" y="566383"/>
            <a:ext cx="9144000" cy="5105400"/>
          </a:xfrm>
        </p:spPr>
        <p:txBody>
          <a:bodyPr/>
          <a:lstStyle/>
          <a:p>
            <a:r>
              <a:rPr lang="en-US" b="1" dirty="0">
                <a:solidFill>
                  <a:srgbClr val="00B050"/>
                </a:solidFill>
              </a:rPr>
              <a:t>Level 17: Orchestration</a:t>
            </a:r>
            <a:r>
              <a:rPr lang="en-US" dirty="0">
                <a:solidFill>
                  <a:srgbClr val="00B050"/>
                </a:solidFill>
              </a:rPr>
              <a:t>: Apache Beam (Google Cloud Dataflow) integrated with Cloudmesh on HPC cluster</a:t>
            </a:r>
          </a:p>
          <a:p>
            <a:r>
              <a:rPr lang="en-US" b="1" dirty="0"/>
              <a:t>Level 16: Applications: </a:t>
            </a:r>
            <a:r>
              <a:rPr lang="en-US" dirty="0"/>
              <a:t>Datamining for molecular dynamics, Image processing for remote sensing and pathology, graphs, streaming, bioinformatics, social media, financial informatics, text mining</a:t>
            </a:r>
          </a:p>
          <a:p>
            <a:r>
              <a:rPr lang="en-US" b="1" dirty="0"/>
              <a:t>Level 16: Algorithms: </a:t>
            </a:r>
            <a:r>
              <a:rPr lang="en-US" dirty="0"/>
              <a:t>Generic and custom for applications </a:t>
            </a:r>
            <a:r>
              <a:rPr lang="en-US" b="1" dirty="0"/>
              <a:t>SPIDAL</a:t>
            </a:r>
          </a:p>
          <a:p>
            <a:r>
              <a:rPr lang="en-US" b="1" dirty="0">
                <a:solidFill>
                  <a:srgbClr val="00B050"/>
                </a:solidFill>
              </a:rPr>
              <a:t>Level 14: Programming: </a:t>
            </a:r>
            <a:r>
              <a:rPr lang="en-US" dirty="0">
                <a:solidFill>
                  <a:srgbClr val="00B050"/>
                </a:solidFill>
              </a:rPr>
              <a:t>Storm, Heron (Twitter replaces Storm), Hadoop, Spark, </a:t>
            </a:r>
            <a:r>
              <a:rPr lang="en-US" dirty="0" err="1">
                <a:solidFill>
                  <a:srgbClr val="00B050"/>
                </a:solidFill>
              </a:rPr>
              <a:t>Flink</a:t>
            </a:r>
            <a:r>
              <a:rPr lang="en-US" dirty="0">
                <a:solidFill>
                  <a:srgbClr val="00B050"/>
                </a:solidFill>
              </a:rPr>
              <a:t>. Improve Inter- and Intra-node performance; science data structures</a:t>
            </a:r>
          </a:p>
          <a:p>
            <a:r>
              <a:rPr lang="en-US" b="1" dirty="0">
                <a:solidFill>
                  <a:srgbClr val="00B050"/>
                </a:solidFill>
              </a:rPr>
              <a:t>Level 13: Runtime Communication: </a:t>
            </a:r>
            <a:r>
              <a:rPr lang="en-US" dirty="0">
                <a:solidFill>
                  <a:srgbClr val="00B050"/>
                </a:solidFill>
              </a:rPr>
              <a:t>Enhanced Storm and Hadoop (Spark, </a:t>
            </a:r>
            <a:r>
              <a:rPr lang="en-US" dirty="0" err="1">
                <a:solidFill>
                  <a:srgbClr val="00B050"/>
                </a:solidFill>
              </a:rPr>
              <a:t>Flink</a:t>
            </a:r>
            <a:r>
              <a:rPr lang="en-US" dirty="0">
                <a:solidFill>
                  <a:srgbClr val="00B050"/>
                </a:solidFill>
              </a:rPr>
              <a:t>, </a:t>
            </a:r>
            <a:r>
              <a:rPr lang="en-US" dirty="0" err="1">
                <a:solidFill>
                  <a:srgbClr val="00B050"/>
                </a:solidFill>
              </a:rPr>
              <a:t>Giraph</a:t>
            </a:r>
            <a:r>
              <a:rPr lang="en-US" dirty="0">
                <a:solidFill>
                  <a:srgbClr val="00B050"/>
                </a:solidFill>
              </a:rPr>
              <a:t>) using HPC runtime technologies, Harp</a:t>
            </a:r>
          </a:p>
          <a:p>
            <a:r>
              <a:rPr lang="en-US" b="1" dirty="0">
                <a:solidFill>
                  <a:srgbClr val="00B050"/>
                </a:solidFill>
              </a:rPr>
              <a:t>Level 11: Data management: </a:t>
            </a:r>
            <a:r>
              <a:rPr lang="en-US" dirty="0">
                <a:solidFill>
                  <a:srgbClr val="00B050"/>
                </a:solidFill>
              </a:rPr>
              <a:t>Hbase and MongoDB integrated via use of Beam and other Apache tools; enhance Hbase</a:t>
            </a:r>
          </a:p>
          <a:p>
            <a:r>
              <a:rPr lang="en-US" b="1" dirty="0">
                <a:solidFill>
                  <a:srgbClr val="00B050"/>
                </a:solidFill>
              </a:rPr>
              <a:t>Level 9: Cluster Management: </a:t>
            </a:r>
            <a:r>
              <a:rPr lang="en-US" dirty="0">
                <a:solidFill>
                  <a:srgbClr val="00B050"/>
                </a:solidFill>
              </a:rPr>
              <a:t>Integrate Pilot Jobs with Yarn, </a:t>
            </a:r>
            <a:r>
              <a:rPr lang="en-US" dirty="0" err="1">
                <a:solidFill>
                  <a:srgbClr val="00B050"/>
                </a:solidFill>
              </a:rPr>
              <a:t>Mesos</a:t>
            </a:r>
            <a:r>
              <a:rPr lang="en-US" dirty="0">
                <a:solidFill>
                  <a:srgbClr val="00B050"/>
                </a:solidFill>
              </a:rPr>
              <a:t>, Spark, Hadoop; integrate Storm and Heron with </a:t>
            </a:r>
            <a:r>
              <a:rPr lang="en-US" dirty="0" err="1">
                <a:solidFill>
                  <a:srgbClr val="00B050"/>
                </a:solidFill>
              </a:rPr>
              <a:t>Slurm</a:t>
            </a:r>
            <a:endParaRPr lang="en-US" dirty="0">
              <a:solidFill>
                <a:srgbClr val="00B050"/>
              </a:solidFill>
            </a:endParaRPr>
          </a:p>
          <a:p>
            <a:r>
              <a:rPr lang="en-US" b="1" dirty="0">
                <a:solidFill>
                  <a:srgbClr val="00B050"/>
                </a:solidFill>
              </a:rPr>
              <a:t>Level 6: </a:t>
            </a:r>
            <a:r>
              <a:rPr lang="en-US" b="1" dirty="0" err="1">
                <a:solidFill>
                  <a:srgbClr val="00B050"/>
                </a:solidFill>
              </a:rPr>
              <a:t>DevOps</a:t>
            </a:r>
            <a:r>
              <a:rPr lang="en-US" b="1" dirty="0">
                <a:solidFill>
                  <a:srgbClr val="00B050"/>
                </a:solidFill>
              </a:rPr>
              <a:t>: </a:t>
            </a:r>
            <a:r>
              <a:rPr lang="en-US" dirty="0">
                <a:solidFill>
                  <a:srgbClr val="00B050"/>
                </a:solidFill>
              </a:rPr>
              <a:t>Python Cloudmesh virtual Cluster Interoperability</a:t>
            </a:r>
          </a:p>
          <a:p>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32</a:t>
            </a:fld>
            <a:endParaRPr lang="en-US" dirty="0">
              <a:solidFill>
                <a:prstClr val="black"/>
              </a:solidFill>
            </a:endParaRPr>
          </a:p>
        </p:txBody>
      </p:sp>
      <p:sp>
        <p:nvSpPr>
          <p:cNvPr id="6" name="TextBox 5"/>
          <p:cNvSpPr txBox="1"/>
          <p:nvPr/>
        </p:nvSpPr>
        <p:spPr>
          <a:xfrm>
            <a:off x="7153208" y="-59831"/>
            <a:ext cx="1851789" cy="646331"/>
          </a:xfrm>
          <a:prstGeom prst="rect">
            <a:avLst/>
          </a:prstGeom>
          <a:noFill/>
        </p:spPr>
        <p:txBody>
          <a:bodyPr wrap="none" rtlCol="0">
            <a:spAutoFit/>
          </a:bodyPr>
          <a:lstStyle/>
          <a:p>
            <a:r>
              <a:rPr lang="en-US" sz="1800" dirty="0">
                <a:solidFill>
                  <a:srgbClr val="00B050"/>
                </a:solidFill>
              </a:rPr>
              <a:t>Green is MIDAS</a:t>
            </a:r>
          </a:p>
          <a:p>
            <a:r>
              <a:rPr lang="en-US" sz="1800" dirty="0"/>
              <a:t>Black is SPIDAL</a:t>
            </a: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680440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65849"/>
            <a:ext cx="8910410" cy="1470025"/>
          </a:xfrm>
        </p:spPr>
        <p:txBody>
          <a:bodyPr/>
          <a:lstStyle/>
          <a:p>
            <a:pPr algn="ctr"/>
            <a:r>
              <a:rPr lang="en-US" sz="3600" b="1" dirty="0"/>
              <a:t>Java Grande</a:t>
            </a:r>
            <a:br>
              <a:rPr lang="en-US" sz="3600" b="1" dirty="0"/>
            </a:br>
            <a:br>
              <a:rPr lang="en-US" sz="3600" dirty="0"/>
            </a:br>
            <a:r>
              <a:rPr lang="en-US" sz="3600" dirty="0"/>
              <a:t>Revisited on 3 data analytics codes</a:t>
            </a:r>
            <a:br>
              <a:rPr lang="en-US" sz="3600" dirty="0"/>
            </a:br>
            <a:r>
              <a:rPr lang="en-US" sz="3600" dirty="0"/>
              <a:t>Clustering</a:t>
            </a:r>
            <a:br>
              <a:rPr lang="en-US" sz="3600" dirty="0"/>
            </a:br>
            <a:r>
              <a:rPr lang="en-US" sz="3600" dirty="0"/>
              <a:t>Multidimensional Scaling</a:t>
            </a:r>
            <a:br>
              <a:rPr lang="en-US" sz="3600" dirty="0"/>
            </a:br>
            <a:r>
              <a:rPr lang="en-US" sz="3600" dirty="0"/>
              <a:t>Latent Dirichlet Allocation</a:t>
            </a:r>
            <a:br>
              <a:rPr lang="en-US" sz="3600" dirty="0"/>
            </a:br>
            <a:br>
              <a:rPr lang="en-US" sz="3600" dirty="0"/>
            </a:br>
            <a:r>
              <a:rPr lang="en-US" sz="3600" dirty="0"/>
              <a:t>all sophisticated algorithms</a:t>
            </a:r>
            <a:br>
              <a:rPr lang="en-US" sz="3600" dirty="0"/>
            </a:br>
            <a:br>
              <a:rPr lang="en-US" sz="3600" dirty="0"/>
            </a:b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33</a:t>
            </a:fld>
            <a:endParaRPr lang="en-US"/>
          </a:p>
        </p:txBody>
      </p:sp>
      <p:sp>
        <p:nvSpPr>
          <p:cNvPr id="2" name="Date Placeholder 1"/>
          <p:cNvSpPr>
            <a:spLocks noGrp="1"/>
          </p:cNvSpPr>
          <p:nvPr>
            <p:ph type="dt" sz="half" idx="10"/>
          </p:nvPr>
        </p:nvSpPr>
        <p:spPr/>
        <p:txBody>
          <a:bodyPr/>
          <a:lstStyle/>
          <a:p>
            <a:r>
              <a:rPr lang="en-US"/>
              <a:t>02/16/2016</a:t>
            </a:r>
          </a:p>
        </p:txBody>
      </p:sp>
    </p:spTree>
    <p:extLst>
      <p:ext uri="{BB962C8B-B14F-4D97-AF65-F5344CB8AC3E}">
        <p14:creationId xmlns:p14="http://schemas.microsoft.com/office/powerpoint/2010/main" val="2425830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4552" y="-54448"/>
            <a:ext cx="3489897" cy="751840"/>
          </a:xfrm>
        </p:spPr>
        <p:txBody>
          <a:bodyPr>
            <a:normAutofit fontScale="90000"/>
          </a:bodyPr>
          <a:lstStyle/>
          <a:p>
            <a:r>
              <a:rPr lang="en-US" dirty="0"/>
              <a:t>Some large scale analytics</a:t>
            </a:r>
          </a:p>
        </p:txBody>
      </p:sp>
      <p:sp>
        <p:nvSpPr>
          <p:cNvPr id="5" name="Slide Number Placeholder 4"/>
          <p:cNvSpPr>
            <a:spLocks noGrp="1"/>
          </p:cNvSpPr>
          <p:nvPr>
            <p:ph type="sldNum" sz="quarter" idx="12"/>
          </p:nvPr>
        </p:nvSpPr>
        <p:spPr/>
        <p:txBody>
          <a:bodyPr/>
          <a:lstStyle/>
          <a:p>
            <a:fld id="{29CB78FB-1415-9B4D-996E-11F146E2B0ED}" type="slidenum">
              <a:rPr lang="en-US" smtClean="0"/>
              <a:t>34</a:t>
            </a:fld>
            <a:endParaRPr lang="en-US"/>
          </a:p>
        </p:txBody>
      </p:sp>
      <p:sp>
        <p:nvSpPr>
          <p:cNvPr id="4" name="Date Placeholder 3"/>
          <p:cNvSpPr>
            <a:spLocks noGrp="1"/>
          </p:cNvSpPr>
          <p:nvPr>
            <p:ph type="dt" sz="half" idx="2"/>
          </p:nvPr>
        </p:nvSpPr>
        <p:spPr/>
        <p:txBody>
          <a:bodyPr/>
          <a:lstStyle/>
          <a:p>
            <a:r>
              <a:rPr lang="en-US"/>
              <a:t>02/16/2016</a:t>
            </a:r>
          </a:p>
        </p:txBody>
      </p:sp>
      <p:pic>
        <p:nvPicPr>
          <p:cNvPr id="7" name="Picture 2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2" y="0"/>
            <a:ext cx="3111224" cy="3111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106" y="0"/>
            <a:ext cx="2884126" cy="30942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43472" y="621852"/>
            <a:ext cx="2706648" cy="1569660"/>
          </a:xfrm>
          <a:prstGeom prst="rect">
            <a:avLst/>
          </a:prstGeom>
        </p:spPr>
        <p:txBody>
          <a:bodyPr wrap="square">
            <a:spAutoFit/>
          </a:bodyPr>
          <a:lstStyle/>
          <a:p>
            <a:pPr algn="ctr"/>
            <a:r>
              <a:rPr lang="en-US" dirty="0">
                <a:ea typeface="Times New Roman" panose="02020603050405020304" pitchFamily="18" charset="0"/>
              </a:rPr>
              <a:t>100,000 fungi </a:t>
            </a:r>
          </a:p>
          <a:p>
            <a:pPr algn="ctr"/>
            <a:r>
              <a:rPr lang="en-US" dirty="0">
                <a:ea typeface="Times New Roman" panose="02020603050405020304" pitchFamily="18" charset="0"/>
              </a:rPr>
              <a:t>Sequences</a:t>
            </a:r>
          </a:p>
          <a:p>
            <a:pPr algn="ctr"/>
            <a:r>
              <a:rPr lang="en-US" dirty="0"/>
              <a:t>Eventually </a:t>
            </a:r>
          </a:p>
          <a:p>
            <a:pPr algn="ctr"/>
            <a:r>
              <a:rPr lang="en-US" dirty="0"/>
              <a:t>120 clusters</a:t>
            </a:r>
          </a:p>
        </p:txBody>
      </p:sp>
      <p:sp>
        <p:nvSpPr>
          <p:cNvPr id="11" name="Rectangle 10"/>
          <p:cNvSpPr/>
          <p:nvPr/>
        </p:nvSpPr>
        <p:spPr>
          <a:xfrm>
            <a:off x="3689078" y="2318329"/>
            <a:ext cx="2480167" cy="830997"/>
          </a:xfrm>
          <a:prstGeom prst="rect">
            <a:avLst/>
          </a:prstGeom>
        </p:spPr>
        <p:txBody>
          <a:bodyPr wrap="none">
            <a:spAutoFit/>
          </a:bodyPr>
          <a:lstStyle/>
          <a:p>
            <a:pPr algn="ctr"/>
            <a:r>
              <a:rPr lang="en-US" dirty="0">
                <a:ea typeface="Times New Roman" panose="02020603050405020304" pitchFamily="18" charset="0"/>
              </a:rPr>
              <a:t>3D phylogenetic </a:t>
            </a:r>
            <a:br>
              <a:rPr lang="en-US" dirty="0">
                <a:ea typeface="Times New Roman" panose="02020603050405020304" pitchFamily="18" charset="0"/>
              </a:rPr>
            </a:br>
            <a:r>
              <a:rPr lang="en-US" dirty="0">
                <a:ea typeface="Times New Roman" panose="02020603050405020304" pitchFamily="18" charset="0"/>
              </a:rPr>
              <a:t>tree</a:t>
            </a:r>
            <a:endParaRPr lang="en-US" dirty="0"/>
          </a:p>
        </p:txBody>
      </p:sp>
      <p:pic>
        <p:nvPicPr>
          <p:cNvPr id="13" name="Picture 12"/>
          <p:cNvPicPr>
            <a:picLocks noChangeAspect="1"/>
          </p:cNvPicPr>
          <p:nvPr/>
        </p:nvPicPr>
        <p:blipFill>
          <a:blip r:embed="rId4"/>
          <a:stretch>
            <a:fillRect/>
          </a:stretch>
        </p:blipFill>
        <p:spPr>
          <a:xfrm>
            <a:off x="-10160" y="3118152"/>
            <a:ext cx="9144000" cy="3739848"/>
          </a:xfrm>
          <a:prstGeom prst="rect">
            <a:avLst/>
          </a:prstGeom>
        </p:spPr>
      </p:pic>
      <p:sp>
        <p:nvSpPr>
          <p:cNvPr id="14" name="TextBox 13"/>
          <p:cNvSpPr txBox="1"/>
          <p:nvPr/>
        </p:nvSpPr>
        <p:spPr>
          <a:xfrm>
            <a:off x="1258331" y="3277364"/>
            <a:ext cx="4456669" cy="461665"/>
          </a:xfrm>
          <a:prstGeom prst="rect">
            <a:avLst/>
          </a:prstGeom>
          <a:noFill/>
        </p:spPr>
        <p:txBody>
          <a:bodyPr wrap="none" rtlCol="0">
            <a:spAutoFit/>
          </a:bodyPr>
          <a:lstStyle/>
          <a:p>
            <a:r>
              <a:rPr lang="en-US" dirty="0">
                <a:solidFill>
                  <a:schemeClr val="bg1"/>
                </a:solidFill>
              </a:rPr>
              <a:t>Jan 1 2004 </a:t>
            </a:r>
            <a:r>
              <a:rPr lang="en-US" dirty="0">
                <a:solidFill>
                  <a:schemeClr val="bg1"/>
                </a:solidFill>
                <a:sym typeface="Wingdings" panose="05000000000000000000" pitchFamily="2" charset="2"/>
              </a:rPr>
              <a:t></a:t>
            </a:r>
            <a:r>
              <a:rPr lang="en-US" dirty="0">
                <a:solidFill>
                  <a:schemeClr val="bg1"/>
                </a:solidFill>
              </a:rPr>
              <a:t> December 2015</a:t>
            </a:r>
          </a:p>
        </p:txBody>
      </p:sp>
      <p:sp>
        <p:nvSpPr>
          <p:cNvPr id="12" name="Rectangle 11"/>
          <p:cNvSpPr/>
          <p:nvPr/>
        </p:nvSpPr>
        <p:spPr>
          <a:xfrm>
            <a:off x="4656040" y="6403263"/>
            <a:ext cx="4487960" cy="461665"/>
          </a:xfrm>
          <a:prstGeom prst="rect">
            <a:avLst/>
          </a:prstGeom>
        </p:spPr>
        <p:txBody>
          <a:bodyPr wrap="none">
            <a:spAutoFit/>
          </a:bodyPr>
          <a:lstStyle/>
          <a:p>
            <a:pPr algn="ctr"/>
            <a:r>
              <a:rPr lang="en-US" b="1" dirty="0">
                <a:solidFill>
                  <a:schemeClr val="bg1"/>
                </a:solidFill>
                <a:ea typeface="Times New Roman" panose="02020603050405020304" pitchFamily="18" charset="0"/>
              </a:rPr>
              <a:t>Daily Stock Time Series in 3D</a:t>
            </a:r>
            <a:endParaRPr lang="en-US" b="1" dirty="0">
              <a:solidFill>
                <a:schemeClr val="bg1"/>
              </a:solidFill>
            </a:endParaRPr>
          </a:p>
        </p:txBody>
      </p:sp>
      <p:cxnSp>
        <p:nvCxnSpPr>
          <p:cNvPr id="16" name="Straight Arrow Connector 15"/>
          <p:cNvCxnSpPr/>
          <p:nvPr/>
        </p:nvCxnSpPr>
        <p:spPr bwMode="auto">
          <a:xfrm>
            <a:off x="5552440" y="2971800"/>
            <a:ext cx="6858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a:off x="3143765" y="1981200"/>
            <a:ext cx="685800" cy="0"/>
          </a:xfrm>
          <a:prstGeom prst="straightConnector1">
            <a:avLst/>
          </a:prstGeom>
          <a:solidFill>
            <a:schemeClr val="accent1"/>
          </a:solidFill>
          <a:ln w="38100" cap="flat" cmpd="sng" algn="ctr">
            <a:solidFill>
              <a:schemeClr val="tx1"/>
            </a:solidFill>
            <a:prstDash val="solid"/>
            <a:round/>
            <a:headEnd type="triangle" w="med" len="med"/>
            <a:tailEnd type="none" w="med" len="med"/>
          </a:ln>
          <a:effectLst/>
        </p:spPr>
      </p:cxnSp>
    </p:spTree>
    <p:extLst>
      <p:ext uri="{BB962C8B-B14F-4D97-AF65-F5344CB8AC3E}">
        <p14:creationId xmlns:p14="http://schemas.microsoft.com/office/powerpoint/2010/main" val="976125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37" y="5051"/>
            <a:ext cx="8860038" cy="724889"/>
          </a:xfrm>
        </p:spPr>
        <p:txBody>
          <a:bodyPr/>
          <a:lstStyle/>
          <a:p>
            <a:r>
              <a:rPr lang="en-US" dirty="0"/>
              <a:t>Java MPI performs better than Threads I</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02/16/2016</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5" y="1743877"/>
            <a:ext cx="9168425" cy="5127163"/>
          </a:xfrm>
          <a:prstGeom prst="rect">
            <a:avLst/>
          </a:prstGeom>
        </p:spPr>
      </p:pic>
      <p:sp>
        <p:nvSpPr>
          <p:cNvPr id="3" name="Rectangle 2"/>
          <p:cNvSpPr/>
          <p:nvPr/>
        </p:nvSpPr>
        <p:spPr>
          <a:xfrm>
            <a:off x="69430" y="600589"/>
            <a:ext cx="8980713" cy="1323439"/>
          </a:xfrm>
          <a:prstGeom prst="rect">
            <a:avLst/>
          </a:prstGeom>
        </p:spPr>
        <p:txBody>
          <a:bodyPr wrap="square">
            <a:spAutoFit/>
          </a:bodyPr>
          <a:lstStyle/>
          <a:p>
            <a:pPr marL="285750" indent="-285750">
              <a:buFont typeface="Arial" panose="020B0604020202020204" pitchFamily="34" charset="0"/>
              <a:buChar char="•"/>
            </a:pPr>
            <a:r>
              <a:rPr lang="en-US" sz="2000" i="0" dirty="0"/>
              <a:t>48 24 core Haswell nodes 200K DA-MDS Dataset size</a:t>
            </a:r>
          </a:p>
          <a:p>
            <a:pPr marL="285750" indent="-285750">
              <a:buFont typeface="Arial" panose="020B0604020202020204" pitchFamily="34" charset="0"/>
              <a:buChar char="•"/>
            </a:pPr>
            <a:r>
              <a:rPr lang="en-US" sz="2000" i="0" dirty="0"/>
              <a:t>Default MPI much worse than threads</a:t>
            </a:r>
          </a:p>
          <a:p>
            <a:pPr marL="285750" indent="-285750">
              <a:buFont typeface="Arial" panose="020B0604020202020204" pitchFamily="34" charset="0"/>
              <a:buChar char="•"/>
            </a:pPr>
            <a:r>
              <a:rPr lang="en-US" sz="2000" i="0" dirty="0"/>
              <a:t>Optimized MPI using shared memory node-based messaging is much better than threads</a:t>
            </a:r>
          </a:p>
        </p:txBody>
      </p:sp>
    </p:spTree>
    <p:extLst>
      <p:ext uri="{BB962C8B-B14F-4D97-AF65-F5344CB8AC3E}">
        <p14:creationId xmlns:p14="http://schemas.microsoft.com/office/powerpoint/2010/main" val="2246827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75" y="162689"/>
            <a:ext cx="8860038" cy="724889"/>
          </a:xfrm>
        </p:spPr>
        <p:txBody>
          <a:bodyPr/>
          <a:lstStyle/>
          <a:p>
            <a:r>
              <a:rPr lang="en-US" dirty="0"/>
              <a:t>Java MPI performs better than Threads II</a:t>
            </a:r>
            <a:br>
              <a:rPr lang="en-US" dirty="0"/>
            </a:br>
            <a:r>
              <a:rPr lang="en-US" sz="2800" b="0" dirty="0"/>
              <a:t>128 24 core Haswell nodes on SPIDAL DA-MDS Code</a:t>
            </a:r>
            <a:endParaRPr lang="en-US" b="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grpSp>
        <p:nvGrpSpPr>
          <p:cNvPr id="16" name="Group 15"/>
          <p:cNvGrpSpPr/>
          <p:nvPr/>
        </p:nvGrpSpPr>
        <p:grpSpPr>
          <a:xfrm>
            <a:off x="120675" y="907527"/>
            <a:ext cx="8850962" cy="5415146"/>
            <a:chOff x="-2181254" y="2434253"/>
            <a:chExt cx="8850962" cy="5415146"/>
          </a:xfrm>
        </p:grpSpPr>
        <p:grpSp>
          <p:nvGrpSpPr>
            <p:cNvPr id="7" name="Group 6"/>
            <p:cNvGrpSpPr/>
            <p:nvPr/>
          </p:nvGrpSpPr>
          <p:grpSpPr>
            <a:xfrm>
              <a:off x="-2181254" y="2434253"/>
              <a:ext cx="8850962" cy="5415146"/>
              <a:chOff x="83731" y="887578"/>
              <a:chExt cx="8850962" cy="5415146"/>
            </a:xfrm>
          </p:grpSpPr>
          <p:pic>
            <p:nvPicPr>
              <p:cNvPr id="12"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3731" y="887578"/>
                <a:ext cx="8850962" cy="541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126180" y="4058227"/>
                <a:ext cx="2338369" cy="5539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48A59"/>
                    </a:solidFill>
                    <a:effectLst/>
                    <a:uLnTx/>
                    <a:uFillTx/>
                  </a:rPr>
                  <a:t>Best Threads</a:t>
                </a:r>
                <a:r>
                  <a:rPr kumimoji="0" lang="en-US" sz="1800" b="1" i="0" u="none" strike="noStrike" kern="0" cap="none" spc="0" normalizeH="0" noProof="0" dirty="0">
                    <a:ln>
                      <a:noFill/>
                    </a:ln>
                    <a:solidFill>
                      <a:srgbClr val="548A59"/>
                    </a:solidFill>
                    <a:effectLst/>
                    <a:uLnTx/>
                    <a:uFillTx/>
                  </a:rPr>
                  <a:t> </a:t>
                </a:r>
                <a:r>
                  <a:rPr kumimoji="0" lang="en-US" sz="1800" b="1" i="0" u="none" strike="noStrike" kern="0" cap="none" spc="0" normalizeH="0" baseline="0" noProof="0" dirty="0">
                    <a:ln>
                      <a:noFill/>
                    </a:ln>
                    <a:solidFill>
                      <a:srgbClr val="548A59"/>
                    </a:solidFill>
                    <a:effectLst/>
                    <a:uLnTx/>
                    <a:uFillTx/>
                  </a:rPr>
                  <a:t>intra node;</a:t>
                </a:r>
                <a:r>
                  <a:rPr kumimoji="0" lang="en-US" sz="1800" b="1" i="0" u="none" strike="noStrike" kern="0" cap="none" spc="0" normalizeH="0" noProof="0" dirty="0">
                    <a:ln>
                      <a:noFill/>
                    </a:ln>
                    <a:solidFill>
                      <a:srgbClr val="548A59"/>
                    </a:solidFill>
                    <a:effectLst/>
                    <a:uLnTx/>
                    <a:uFillTx/>
                  </a:rPr>
                  <a:t> </a:t>
                </a:r>
                <a:r>
                  <a:rPr kumimoji="0" lang="en-US" sz="1800" b="1" i="0" u="none" strike="noStrike" kern="0" cap="none" spc="0" normalizeH="0" baseline="0" noProof="0" dirty="0">
                    <a:ln>
                      <a:noFill/>
                    </a:ln>
                    <a:solidFill>
                      <a:srgbClr val="548A59"/>
                    </a:solidFill>
                    <a:effectLst/>
                    <a:uLnTx/>
                    <a:uFillTx/>
                  </a:rPr>
                  <a:t>MPI inter node</a:t>
                </a:r>
              </a:p>
            </p:txBody>
          </p:sp>
          <p:sp>
            <p:nvSpPr>
              <p:cNvPr id="14" name="TextBox 13"/>
              <p:cNvSpPr txBox="1"/>
              <p:nvPr/>
            </p:nvSpPr>
            <p:spPr>
              <a:xfrm>
                <a:off x="6924859" y="2100928"/>
                <a:ext cx="1847071"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6FF33"/>
                    </a:solidFill>
                    <a:effectLst/>
                    <a:uLnTx/>
                    <a:uFillTx/>
                  </a:rPr>
                  <a:t>Best MPI; inter and intra node</a:t>
                </a:r>
              </a:p>
            </p:txBody>
          </p:sp>
          <p:sp>
            <p:nvSpPr>
              <p:cNvPr id="15" name="TextBox 14"/>
              <p:cNvSpPr txBox="1"/>
              <p:nvPr/>
            </p:nvSpPr>
            <p:spPr>
              <a:xfrm>
                <a:off x="6899459" y="3286051"/>
                <a:ext cx="1565090" cy="738664"/>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3CC"/>
                    </a:solidFill>
                    <a:effectLst/>
                    <a:uLnTx/>
                    <a:uFillTx/>
                  </a:rPr>
                  <a:t>MPI; inter/intra node; Java not optimized</a:t>
                </a:r>
              </a:p>
            </p:txBody>
          </p:sp>
        </p:grpSp>
        <p:sp>
          <p:nvSpPr>
            <p:cNvPr id="6" name="TextBox 5"/>
            <p:cNvSpPr txBox="1"/>
            <p:nvPr/>
          </p:nvSpPr>
          <p:spPr>
            <a:xfrm>
              <a:off x="2895374" y="2551100"/>
              <a:ext cx="3310640" cy="646331"/>
            </a:xfrm>
            <a:prstGeom prst="rect">
              <a:avLst/>
            </a:prstGeom>
            <a:solidFill>
              <a:schemeClr val="bg1"/>
            </a:solidFill>
          </p:spPr>
          <p:txBody>
            <a:bodyPr wrap="square" rtlCol="0">
              <a:spAutoFit/>
            </a:bodyPr>
            <a:lstStyle/>
            <a:p>
              <a:r>
                <a:rPr lang="en-US" sz="1800" dirty="0"/>
                <a:t>Speedup compared to 1 process per node on 48 nodes</a:t>
              </a:r>
            </a:p>
          </p:txBody>
        </p:sp>
      </p:grpSp>
    </p:spTree>
    <p:extLst>
      <p:ext uri="{BB962C8B-B14F-4D97-AF65-F5344CB8AC3E}">
        <p14:creationId xmlns:p14="http://schemas.microsoft.com/office/powerpoint/2010/main" val="3720187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100" y="139905"/>
            <a:ext cx="3217536" cy="784860"/>
          </a:xfrm>
        </p:spPr>
        <p:txBody>
          <a:bodyPr/>
          <a:lstStyle/>
          <a:p>
            <a:pPr algn="ctr"/>
            <a:r>
              <a:rPr lang="en-US" dirty="0"/>
              <a:t>Intra-node Parallelism</a:t>
            </a:r>
          </a:p>
        </p:txBody>
      </p:sp>
      <p:sp>
        <p:nvSpPr>
          <p:cNvPr id="3" name="Content Placeholder 2"/>
          <p:cNvSpPr>
            <a:spLocks noGrp="1"/>
          </p:cNvSpPr>
          <p:nvPr>
            <p:ph idx="1"/>
          </p:nvPr>
        </p:nvSpPr>
        <p:spPr>
          <a:xfrm>
            <a:off x="5908040" y="1100022"/>
            <a:ext cx="3241040" cy="2057400"/>
          </a:xfrm>
        </p:spPr>
        <p:txBody>
          <a:bodyPr/>
          <a:lstStyle/>
          <a:p>
            <a:r>
              <a:rPr lang="en-US" dirty="0"/>
              <a:t>All Processes: 32 nodes with 1-36 cores each; speedup compared to 32 nodes with 1 process; optimized Java</a:t>
            </a:r>
            <a:br>
              <a:rPr lang="en-US" dirty="0"/>
            </a:br>
            <a:br>
              <a:rPr lang="en-US" dirty="0"/>
            </a:br>
            <a:br>
              <a:rPr lang="en-US" dirty="0"/>
            </a:br>
            <a:endParaRPr lang="en-US" dirty="0"/>
          </a:p>
          <a:p>
            <a:r>
              <a:rPr lang="en-US" dirty="0"/>
              <a:t>Processes (Green) and Threads (Blue) on 48 nodes with 1-24 cores; speedup compared to 48 nodes with 1 process; optimized Java</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02/16/2016</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 y="-1"/>
            <a:ext cx="5826760" cy="328302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32680"/>
            <a:ext cx="5867400" cy="3525320"/>
          </a:xfrm>
          <a:prstGeom prst="rect">
            <a:avLst/>
          </a:prstGeom>
        </p:spPr>
      </p:pic>
    </p:spTree>
    <p:extLst>
      <p:ext uri="{BB962C8B-B14F-4D97-AF65-F5344CB8AC3E}">
        <p14:creationId xmlns:p14="http://schemas.microsoft.com/office/powerpoint/2010/main" val="437909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1143000"/>
          </a:xfrm>
        </p:spPr>
        <p:txBody>
          <a:bodyPr/>
          <a:lstStyle/>
          <a:p>
            <a:r>
              <a:rPr lang="en-US" dirty="0"/>
              <a:t>DA-PWC Non Vector Clustering</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52265"/>
          <a:stretch/>
        </p:blipFill>
        <p:spPr>
          <a:xfrm>
            <a:off x="0" y="914400"/>
            <a:ext cx="9144000" cy="5963920"/>
          </a:xfrm>
        </p:spPr>
      </p:pic>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38</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02/16/2016</a:t>
            </a:r>
          </a:p>
        </p:txBody>
      </p:sp>
      <p:sp>
        <p:nvSpPr>
          <p:cNvPr id="7" name="TextBox 6"/>
          <p:cNvSpPr txBox="1"/>
          <p:nvPr/>
        </p:nvSpPr>
        <p:spPr>
          <a:xfrm>
            <a:off x="990600" y="1905000"/>
            <a:ext cx="3505200" cy="1200329"/>
          </a:xfrm>
          <a:prstGeom prst="rect">
            <a:avLst/>
          </a:prstGeom>
          <a:noFill/>
        </p:spPr>
        <p:txBody>
          <a:bodyPr wrap="square" rtlCol="0">
            <a:spAutoFit/>
          </a:bodyPr>
          <a:lstStyle/>
          <a:p>
            <a:r>
              <a:rPr lang="en-US" dirty="0"/>
              <a:t>Speedup referenced to 1 Thread, 24 processes, 16 nodes</a:t>
            </a:r>
          </a:p>
        </p:txBody>
      </p:sp>
      <p:sp>
        <p:nvSpPr>
          <p:cNvPr id="8" name="TextBox 7"/>
          <p:cNvSpPr txBox="1"/>
          <p:nvPr/>
        </p:nvSpPr>
        <p:spPr>
          <a:xfrm>
            <a:off x="5257800" y="4495800"/>
            <a:ext cx="3581400" cy="1200329"/>
          </a:xfrm>
          <a:prstGeom prst="rect">
            <a:avLst/>
          </a:prstGeom>
          <a:noFill/>
        </p:spPr>
        <p:txBody>
          <a:bodyPr wrap="square" rtlCol="0">
            <a:spAutoFit/>
          </a:bodyPr>
          <a:lstStyle/>
          <a:p>
            <a:r>
              <a:rPr lang="en-US" dirty="0"/>
              <a:t>Circles 24 processes</a:t>
            </a:r>
          </a:p>
          <a:p>
            <a:r>
              <a:rPr lang="en-US" dirty="0"/>
              <a:t>Triangles: 12 threads, 2 processes on each node</a:t>
            </a:r>
          </a:p>
        </p:txBody>
      </p:sp>
      <p:sp>
        <p:nvSpPr>
          <p:cNvPr id="9" name="TextBox 8"/>
          <p:cNvSpPr txBox="1"/>
          <p:nvPr/>
        </p:nvSpPr>
        <p:spPr>
          <a:xfrm>
            <a:off x="7239000" y="2164081"/>
            <a:ext cx="1600200" cy="1200329"/>
          </a:xfrm>
          <a:prstGeom prst="rect">
            <a:avLst/>
          </a:prstGeom>
          <a:noFill/>
        </p:spPr>
        <p:txBody>
          <a:bodyPr wrap="square" rtlCol="0">
            <a:spAutoFit/>
          </a:bodyPr>
          <a:lstStyle/>
          <a:p>
            <a:r>
              <a:rPr lang="en-US" dirty="0"/>
              <a:t>Increasing problem size </a:t>
            </a:r>
          </a:p>
        </p:txBody>
      </p:sp>
      <p:cxnSp>
        <p:nvCxnSpPr>
          <p:cNvPr id="11" name="Straight Arrow Connector 10"/>
          <p:cNvCxnSpPr/>
          <p:nvPr/>
        </p:nvCxnSpPr>
        <p:spPr bwMode="auto">
          <a:xfrm flipV="1">
            <a:off x="7086600" y="1752600"/>
            <a:ext cx="0" cy="198120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810427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421" y="1981200"/>
            <a:ext cx="8910410" cy="3048000"/>
          </a:xfrm>
        </p:spPr>
        <p:txBody>
          <a:bodyPr/>
          <a:lstStyle/>
          <a:p>
            <a:r>
              <a:rPr lang="en-US" sz="3600" dirty="0"/>
              <a:t>Big Data Exascale convergence</a:t>
            </a:r>
            <a:br>
              <a:rPr lang="en-US" sz="3600" dirty="0"/>
            </a:br>
            <a:br>
              <a:rPr lang="en-US" sz="3600" dirty="0"/>
            </a:br>
            <a:r>
              <a:rPr lang="en-US" sz="2800" b="0" dirty="0">
                <a:solidFill>
                  <a:schemeClr val="tx1"/>
                </a:solidFill>
              </a:rPr>
              <a:t>1. Data + Model classification</a:t>
            </a:r>
            <a:br>
              <a:rPr lang="en-US" sz="2800" b="0" dirty="0">
                <a:solidFill>
                  <a:schemeClr val="tx1"/>
                </a:solidFill>
              </a:rPr>
            </a:br>
            <a:r>
              <a:rPr lang="en-US" sz="2800" b="0" dirty="0">
                <a:solidFill>
                  <a:schemeClr val="tx1"/>
                </a:solidFill>
              </a:rPr>
              <a:t>2. Use HPC-ABDS on multiple hardware systems optimized for HTC HPC</a:t>
            </a:r>
            <a:endParaRPr lang="en-US" sz="3600" b="0" dirty="0">
              <a:solidFill>
                <a:schemeClr val="tx1"/>
              </a:solidFill>
            </a:endParaRPr>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117253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5"/>
            <a:ext cx="9144000" cy="700877"/>
          </a:xfrm>
        </p:spPr>
        <p:txBody>
          <a:bodyPr>
            <a:normAutofit/>
          </a:bodyPr>
          <a:lstStyle/>
          <a:p>
            <a:pPr algn="ctr"/>
            <a:r>
              <a:rPr lang="en-US" b="1" dirty="0"/>
              <a:t>Local and Global Machine Learning</a:t>
            </a:r>
          </a:p>
        </p:txBody>
      </p:sp>
      <p:sp>
        <p:nvSpPr>
          <p:cNvPr id="3" name="Content Placeholder 2"/>
          <p:cNvSpPr>
            <a:spLocks noGrp="1"/>
          </p:cNvSpPr>
          <p:nvPr>
            <p:ph idx="1"/>
          </p:nvPr>
        </p:nvSpPr>
        <p:spPr>
          <a:xfrm>
            <a:off x="0" y="716778"/>
            <a:ext cx="9144000" cy="5396219"/>
          </a:xfrm>
        </p:spPr>
        <p:txBody>
          <a:bodyPr>
            <a:normAutofit lnSpcReduction="10000"/>
          </a:bodyPr>
          <a:lstStyle/>
          <a:p>
            <a:r>
              <a:rPr lang="en-US" sz="2400" b="1" dirty="0"/>
              <a:t>Many applications </a:t>
            </a:r>
            <a:r>
              <a:rPr lang="en-US" sz="2400" dirty="0"/>
              <a:t>use </a:t>
            </a:r>
            <a:r>
              <a:rPr lang="en-US" sz="2400" b="1" dirty="0"/>
              <a:t>LML or Local machine Learning </a:t>
            </a:r>
            <a:r>
              <a:rPr lang="en-US" sz="2400" dirty="0"/>
              <a:t>where machine learning (often from R or Python or Matlab) is run separately on every data item such as on every image </a:t>
            </a:r>
          </a:p>
          <a:p>
            <a:r>
              <a:rPr lang="en-US" sz="2400" b="1" dirty="0"/>
              <a:t>But others </a:t>
            </a:r>
            <a:r>
              <a:rPr lang="en-US" sz="2400" dirty="0"/>
              <a:t>are</a:t>
            </a:r>
            <a:r>
              <a:rPr lang="en-US" sz="2400" b="1" dirty="0"/>
              <a:t> GML </a:t>
            </a:r>
            <a:r>
              <a:rPr lang="en-US" sz="2400" dirty="0"/>
              <a:t>Global Machine Learning where  machine learning is a basic algorithm run over all data items (over all nodes in computer)</a:t>
            </a:r>
          </a:p>
          <a:p>
            <a:pPr lvl="1"/>
            <a:r>
              <a:rPr lang="en-US" sz="2400" b="1" dirty="0"/>
              <a:t>maximum likelihood or </a:t>
            </a:r>
            <a:r>
              <a:rPr lang="en-US" sz="2400" b="1" dirty="0">
                <a:sym typeface="Symbol" panose="05050102010706020507" pitchFamily="18" charset="2"/>
              </a:rPr>
              <a:t></a:t>
            </a:r>
            <a:r>
              <a:rPr lang="en-US" sz="2400" b="1" baseline="30000" dirty="0">
                <a:sym typeface="Symbol" panose="05050102010706020507" pitchFamily="18" charset="2"/>
              </a:rPr>
              <a:t>2</a:t>
            </a:r>
            <a:r>
              <a:rPr lang="en-US" sz="2400" b="1" dirty="0">
                <a:sym typeface="Symbol" panose="05050102010706020507" pitchFamily="18" charset="2"/>
              </a:rPr>
              <a:t> </a:t>
            </a:r>
            <a:r>
              <a:rPr lang="en-US" sz="2400" dirty="0">
                <a:sym typeface="Symbol" panose="05050102010706020507" pitchFamily="18" charset="2"/>
              </a:rPr>
              <a:t>with a sum over the N data items – documents, sequences, items to be sold, images etc. and often links (point-pairs). </a:t>
            </a:r>
          </a:p>
          <a:p>
            <a:pPr lvl="1"/>
            <a:r>
              <a:rPr lang="en-US" sz="2400" b="1" dirty="0">
                <a:sym typeface="Symbol" panose="05050102010706020507" pitchFamily="18" charset="2"/>
              </a:rPr>
              <a:t>GML includes Graph analytics, clustering</a:t>
            </a:r>
            <a:r>
              <a:rPr lang="en-US" sz="2400" dirty="0">
                <a:sym typeface="Symbol" panose="05050102010706020507" pitchFamily="18" charset="2"/>
              </a:rPr>
              <a:t>/community detection, mixture models, topic determination, Multidimensional scaling, (</a:t>
            </a:r>
            <a:r>
              <a:rPr lang="en-US" sz="2400" b="1" dirty="0">
                <a:sym typeface="Symbol" panose="05050102010706020507" pitchFamily="18" charset="2"/>
              </a:rPr>
              <a:t>Deep</a:t>
            </a:r>
            <a:r>
              <a:rPr lang="en-US" sz="2400" dirty="0">
                <a:sym typeface="Symbol" panose="05050102010706020507" pitchFamily="18" charset="2"/>
              </a:rPr>
              <a:t>) </a:t>
            </a:r>
            <a:r>
              <a:rPr lang="en-US" sz="2400" b="1" dirty="0">
                <a:sym typeface="Symbol" panose="05050102010706020507" pitchFamily="18" charset="2"/>
              </a:rPr>
              <a:t>Learning Networks</a:t>
            </a:r>
          </a:p>
          <a:p>
            <a:r>
              <a:rPr lang="en-US" sz="2400" dirty="0">
                <a:sym typeface="Symbol" panose="05050102010706020507" pitchFamily="18" charset="2"/>
              </a:rPr>
              <a:t>Note Facebook may need lots of small graphs (one per person and ~LML) rather than one giant graph of connected people (GML)</a:t>
            </a:r>
          </a:p>
        </p:txBody>
      </p:sp>
      <p:sp>
        <p:nvSpPr>
          <p:cNvPr id="5" name="Slide Number Placeholder 4"/>
          <p:cNvSpPr>
            <a:spLocks noGrp="1"/>
          </p:cNvSpPr>
          <p:nvPr>
            <p:ph type="sldNum" sz="quarter" idx="12"/>
          </p:nvPr>
        </p:nvSpPr>
        <p:spPr/>
        <p:txBody>
          <a:bodyPr/>
          <a:lstStyle/>
          <a:p>
            <a:fld id="{29CB78FB-1415-9B4D-996E-11F146E2B0ED}" type="slidenum">
              <a:rPr lang="en-US" smtClean="0"/>
              <a:t>4</a:t>
            </a:fld>
            <a:endParaRPr lang="en-US" dirty="0"/>
          </a:p>
        </p:txBody>
      </p:sp>
      <p:sp>
        <p:nvSpPr>
          <p:cNvPr id="4" name="Date Placeholder 3"/>
          <p:cNvSpPr>
            <a:spLocks noGrp="1"/>
          </p:cNvSpPr>
          <p:nvPr>
            <p:ph type="dt" sz="half" idx="2"/>
          </p:nvPr>
        </p:nvSpPr>
        <p:spPr/>
        <p:txBody>
          <a:bodyPr/>
          <a:lstStyle/>
          <a:p>
            <a:r>
              <a:rPr lang="en-US"/>
              <a:t>02/16/2016</a:t>
            </a:r>
            <a:endParaRPr lang="en-US" dirty="0"/>
          </a:p>
        </p:txBody>
      </p:sp>
    </p:spTree>
    <p:extLst>
      <p:ext uri="{BB962C8B-B14F-4D97-AF65-F5344CB8AC3E}">
        <p14:creationId xmlns:p14="http://schemas.microsoft.com/office/powerpoint/2010/main" val="2726077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DevOps</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3338622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740979"/>
          </a:xfrm>
        </p:spPr>
        <p:txBody>
          <a:bodyPr/>
          <a:lstStyle/>
          <a:p>
            <a:pPr algn="ctr"/>
            <a:r>
              <a:rPr lang="en-US" dirty="0"/>
              <a:t>Cloudmesh Interoperability DevOps Tool</a:t>
            </a:r>
          </a:p>
        </p:txBody>
      </p:sp>
      <p:sp>
        <p:nvSpPr>
          <p:cNvPr id="3" name="Content Placeholder 2"/>
          <p:cNvSpPr>
            <a:spLocks noGrp="1"/>
          </p:cNvSpPr>
          <p:nvPr>
            <p:ph idx="1"/>
          </p:nvPr>
        </p:nvSpPr>
        <p:spPr>
          <a:xfrm>
            <a:off x="0" y="685800"/>
            <a:ext cx="9144000" cy="5257800"/>
          </a:xfrm>
        </p:spPr>
        <p:txBody>
          <a:bodyPr>
            <a:noAutofit/>
          </a:bodyPr>
          <a:lstStyle/>
          <a:p>
            <a:pPr>
              <a:spcBef>
                <a:spcPts val="0"/>
              </a:spcBef>
            </a:pPr>
            <a:r>
              <a:rPr lang="en-US" sz="1800" b="1" dirty="0"/>
              <a:t>Model: </a:t>
            </a:r>
            <a:r>
              <a:rPr lang="en-US" sz="1800" dirty="0"/>
              <a:t>Define software configuration with tools like Ansible; instantiate on a virtual cluster</a:t>
            </a:r>
          </a:p>
          <a:p>
            <a:pPr>
              <a:spcBef>
                <a:spcPts val="0"/>
              </a:spcBef>
            </a:pPr>
            <a:r>
              <a:rPr lang="en-US" sz="1800" dirty="0"/>
              <a:t>An easy-to-use command line program/shell and portal to interface with heterogeneous infrastructures</a:t>
            </a:r>
          </a:p>
          <a:p>
            <a:pPr lvl="1">
              <a:spcBef>
                <a:spcPts val="0"/>
              </a:spcBef>
            </a:pPr>
            <a:r>
              <a:rPr lang="en-US" sz="1800" dirty="0"/>
              <a:t>Supports OpenStack, AWS, Azure, SDSC Comet, virtualbox, libcloud supported clouds as well as classic HPC and Docker infrastructures</a:t>
            </a:r>
          </a:p>
          <a:p>
            <a:pPr lvl="1">
              <a:spcBef>
                <a:spcPts val="0"/>
              </a:spcBef>
            </a:pPr>
            <a:r>
              <a:rPr lang="en-US" sz="1800" dirty="0"/>
              <a:t>Has an abstraction layer that makes it possible to integrate other IaaS frameworks</a:t>
            </a:r>
          </a:p>
          <a:p>
            <a:pPr lvl="1">
              <a:spcBef>
                <a:spcPts val="0"/>
              </a:spcBef>
            </a:pPr>
            <a:r>
              <a:rPr lang="en-US" sz="1800" dirty="0"/>
              <a:t>Uses defaults that help interacting with various clouds</a:t>
            </a:r>
          </a:p>
          <a:p>
            <a:pPr lvl="1">
              <a:spcBef>
                <a:spcPts val="0"/>
              </a:spcBef>
            </a:pPr>
            <a:r>
              <a:rPr lang="en-US" sz="1800" dirty="0"/>
              <a:t>Managing VMs across different IaaS providers is easy</a:t>
            </a:r>
          </a:p>
          <a:p>
            <a:pPr lvl="1">
              <a:spcBef>
                <a:spcPts val="0"/>
              </a:spcBef>
            </a:pPr>
            <a:r>
              <a:rPr lang="en-US" sz="1800" dirty="0"/>
              <a:t>The client </a:t>
            </a:r>
            <a:r>
              <a:rPr lang="en-US" sz="1800" b="1" i="1" dirty="0"/>
              <a:t>saves state </a:t>
            </a:r>
            <a:r>
              <a:rPr lang="en-US" sz="1800" dirty="0"/>
              <a:t>between consecutive calls</a:t>
            </a:r>
          </a:p>
          <a:p>
            <a:pPr>
              <a:spcBef>
                <a:spcPts val="0"/>
              </a:spcBef>
            </a:pPr>
            <a:r>
              <a:rPr lang="en-US" sz="1800" dirty="0"/>
              <a:t>Demonstrated interaction with various cloud providers:</a:t>
            </a:r>
          </a:p>
          <a:p>
            <a:pPr lvl="1">
              <a:spcBef>
                <a:spcPts val="0"/>
              </a:spcBef>
            </a:pPr>
            <a:r>
              <a:rPr lang="en-US" sz="1800" dirty="0"/>
              <a:t>FutureSystems, Chameleon Cloud, Jetstream, </a:t>
            </a:r>
            <a:r>
              <a:rPr lang="en-US" sz="1800" dirty="0" err="1"/>
              <a:t>CloudLab</a:t>
            </a:r>
            <a:r>
              <a:rPr lang="en-US" sz="1800" dirty="0"/>
              <a:t>, </a:t>
            </a:r>
            <a:r>
              <a:rPr lang="en-US" sz="1800" dirty="0" err="1"/>
              <a:t>Cybera</a:t>
            </a:r>
            <a:r>
              <a:rPr lang="en-US" sz="1800" dirty="0"/>
              <a:t>, AWS, Azure, virtualbox</a:t>
            </a:r>
          </a:p>
          <a:p>
            <a:pPr>
              <a:spcBef>
                <a:spcPts val="0"/>
              </a:spcBef>
            </a:pPr>
            <a:r>
              <a:rPr lang="en-US" sz="1800" b="1" dirty="0"/>
              <a:t>Status: </a:t>
            </a:r>
            <a:r>
              <a:rPr lang="en-US" sz="1800" dirty="0"/>
              <a:t>AWS, and Azure, </a:t>
            </a:r>
            <a:r>
              <a:rPr lang="en-US" sz="1800" dirty="0" err="1"/>
              <a:t>VirtualBox</a:t>
            </a:r>
            <a:r>
              <a:rPr lang="en-US" sz="1800" dirty="0"/>
              <a:t>, Docker need improvements; we focus currently on Comet and NSF resources that use OpenStack</a:t>
            </a:r>
          </a:p>
          <a:p>
            <a:pPr>
              <a:spcBef>
                <a:spcPts val="0"/>
              </a:spcBef>
            </a:pPr>
            <a:r>
              <a:rPr lang="en-US" sz="1800" dirty="0"/>
              <a:t>Currently evaluating 40 team projects from “Big Data Open Source Software Projects Class” which used this approach running on </a:t>
            </a:r>
            <a:r>
              <a:rPr lang="en-US" sz="1800" dirty="0" err="1"/>
              <a:t>VirtualBox</a:t>
            </a:r>
            <a:r>
              <a:rPr lang="en-US" sz="1800" dirty="0"/>
              <a:t>, Chameleon and FutureSystems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41</a:t>
            </a:fld>
            <a:endParaRPr lang="en-US" dirty="0">
              <a:solidFill>
                <a:prstClr val="black"/>
              </a:solidFill>
            </a:endParaRPr>
          </a:p>
        </p:txBody>
      </p:sp>
      <p:sp>
        <p:nvSpPr>
          <p:cNvPr id="5" name="TextBox 4"/>
          <p:cNvSpPr txBox="1"/>
          <p:nvPr/>
        </p:nvSpPr>
        <p:spPr>
          <a:xfrm>
            <a:off x="1905000" y="6208066"/>
            <a:ext cx="5004896" cy="461665"/>
          </a:xfrm>
          <a:prstGeom prst="rect">
            <a:avLst/>
          </a:prstGeom>
          <a:solidFill>
            <a:schemeClr val="tx1"/>
          </a:solidFill>
        </p:spPr>
        <p:txBody>
          <a:bodyPr wrap="none" rtlCol="0">
            <a:spAutoFit/>
          </a:bodyPr>
          <a:lstStyle/>
          <a:p>
            <a:r>
              <a:rPr lang="en-US" b="1" dirty="0">
                <a:solidFill>
                  <a:schemeClr val="tx2"/>
                </a:solidFill>
              </a:rPr>
              <a:t>HPC Cloud Interoperability Layer</a:t>
            </a:r>
          </a:p>
        </p:txBody>
      </p:sp>
      <p:sp>
        <p:nvSpPr>
          <p:cNvPr id="6" name="Date Placeholder 5"/>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498031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0"/>
            <a:ext cx="8382000" cy="838200"/>
          </a:xfrm>
        </p:spPr>
        <p:txBody>
          <a:bodyPr/>
          <a:lstStyle/>
          <a:p>
            <a:r>
              <a:rPr lang="en-US" dirty="0"/>
              <a:t>Constructing HPC-ABDS Exemplars</a:t>
            </a:r>
          </a:p>
        </p:txBody>
      </p:sp>
      <p:sp>
        <p:nvSpPr>
          <p:cNvPr id="3" name="Content Placeholder 2"/>
          <p:cNvSpPr>
            <a:spLocks noGrp="1"/>
          </p:cNvSpPr>
          <p:nvPr>
            <p:ph idx="1"/>
          </p:nvPr>
        </p:nvSpPr>
        <p:spPr>
          <a:xfrm>
            <a:off x="5080" y="533400"/>
            <a:ext cx="9144000" cy="5606143"/>
          </a:xfrm>
        </p:spPr>
        <p:txBody>
          <a:bodyPr/>
          <a:lstStyle/>
          <a:p>
            <a:r>
              <a:rPr lang="en-US" sz="1800" dirty="0"/>
              <a:t>This is one of next steps in NIST Big Data Working Group</a:t>
            </a:r>
          </a:p>
          <a:p>
            <a:r>
              <a:rPr lang="en-US" sz="1800" dirty="0"/>
              <a:t>Philosophy: jobs will run on virtual clusters defined on variety of infrastructures: HPC, SDSC Comet, OpenStack, Docker, AWS, Virtualbox</a:t>
            </a:r>
          </a:p>
          <a:p>
            <a:r>
              <a:rPr lang="en-US" sz="1800" dirty="0"/>
              <a:t>Jobs are defined hierarchically as a combination of Ansible (preferred over Chef as Python) scripts</a:t>
            </a:r>
          </a:p>
          <a:p>
            <a:r>
              <a:rPr lang="en-US" sz="1800" dirty="0"/>
              <a:t>Scripts are invoked on Infrastructure (</a:t>
            </a:r>
            <a:r>
              <a:rPr lang="en-US" sz="1800" b="1" dirty="0"/>
              <a:t>Cloudmesh</a:t>
            </a:r>
            <a:r>
              <a:rPr lang="en-US" sz="1800" dirty="0"/>
              <a:t> Tool)</a:t>
            </a:r>
          </a:p>
          <a:p>
            <a:r>
              <a:rPr lang="en-US" sz="1800" dirty="0"/>
              <a:t>INFO 524 </a:t>
            </a:r>
            <a:r>
              <a:rPr lang="en-US" sz="1800" b="1" dirty="0"/>
              <a:t>“Big Data Open Source Software Projects” </a:t>
            </a:r>
            <a:r>
              <a:rPr lang="en-US" sz="1800" dirty="0"/>
              <a:t>IU Data Science class required final project to be defined in Ansible and decent grade required that script worked (On NSF Chameleon and FutureSystems)</a:t>
            </a:r>
          </a:p>
          <a:p>
            <a:pPr lvl="1"/>
            <a:r>
              <a:rPr lang="en-US" sz="1800" dirty="0"/>
              <a:t>80 students gave 37 projects with ~20 pretty good such as</a:t>
            </a:r>
          </a:p>
          <a:p>
            <a:pPr lvl="1"/>
            <a:r>
              <a:rPr lang="en-US" sz="1800" dirty="0"/>
              <a:t>“Machine Learning benchmarks on Hadoop with </a:t>
            </a:r>
            <a:r>
              <a:rPr lang="en-US" sz="1800" dirty="0" err="1"/>
              <a:t>HiBench</a:t>
            </a:r>
            <a:r>
              <a:rPr lang="en-US" sz="1800" dirty="0"/>
              <a:t>”	Hadoop/YARN, Spark, Mahout, Hbase</a:t>
            </a:r>
          </a:p>
          <a:p>
            <a:pPr lvl="1"/>
            <a:r>
              <a:rPr lang="en-US" sz="1800" dirty="0"/>
              <a:t>“Human and Face Detection from Video”	Hadoop, Spark, </a:t>
            </a:r>
            <a:r>
              <a:rPr lang="en-US" sz="1800" dirty="0" err="1"/>
              <a:t>OpenCV</a:t>
            </a:r>
            <a:r>
              <a:rPr lang="en-US" sz="1800" dirty="0"/>
              <a:t>, Mahout, </a:t>
            </a:r>
            <a:r>
              <a:rPr lang="en-US" sz="1800" dirty="0" err="1"/>
              <a:t>MLLib</a:t>
            </a:r>
            <a:endParaRPr lang="en-US" sz="1800" dirty="0"/>
          </a:p>
          <a:p>
            <a:r>
              <a:rPr lang="en-US" sz="1800" dirty="0"/>
              <a:t>Build up </a:t>
            </a:r>
            <a:r>
              <a:rPr lang="en-US" sz="1800" b="1" dirty="0"/>
              <a:t>curated collection of Ansible scripts </a:t>
            </a:r>
            <a:r>
              <a:rPr lang="en-US" sz="1800" dirty="0"/>
              <a:t>defining use cases for benchmarking, standards, education</a:t>
            </a:r>
          </a:p>
          <a:p>
            <a:r>
              <a:rPr lang="en-US" sz="1800" dirty="0"/>
              <a:t>Fall 2015 </a:t>
            </a:r>
            <a:r>
              <a:rPr lang="en-US" sz="1800"/>
              <a:t>class INFO 523  was </a:t>
            </a:r>
            <a:r>
              <a:rPr lang="en-US" sz="1800" dirty="0"/>
              <a:t>less constrained; 45 Projects: </a:t>
            </a:r>
            <a:r>
              <a:rPr lang="fr-FR" sz="1800" dirty="0"/>
              <a:t>91 technologies, 39 </a:t>
            </a:r>
            <a:r>
              <a:rPr lang="fr-FR" sz="1800" dirty="0" err="1"/>
              <a:t>datasets</a:t>
            </a:r>
            <a:endParaRPr lang="en-US" sz="18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5/17/2016</a:t>
            </a:r>
          </a:p>
        </p:txBody>
      </p:sp>
    </p:spTree>
    <p:extLst>
      <p:ext uri="{BB962C8B-B14F-4D97-AF65-F5344CB8AC3E}">
        <p14:creationId xmlns:p14="http://schemas.microsoft.com/office/powerpoint/2010/main" val="3562575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899"/>
            <a:ext cx="9029700" cy="1143000"/>
          </a:xfrm>
        </p:spPr>
        <p:txBody>
          <a:bodyPr>
            <a:normAutofit fontScale="90000"/>
          </a:bodyPr>
          <a:lstStyle/>
          <a:p>
            <a:r>
              <a:rPr lang="en-US" b="1" dirty="0"/>
              <a:t>2. Perform real time analytics on data source streams and notify users when specified events occur</a:t>
            </a:r>
          </a:p>
        </p:txBody>
      </p:sp>
      <p:sp>
        <p:nvSpPr>
          <p:cNvPr id="28" name="Slide Number Placeholder 27"/>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
        <p:nvSpPr>
          <p:cNvPr id="3" name="Date Placeholder 2"/>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
        <p:nvSpPr>
          <p:cNvPr id="4" name="Title 1"/>
          <p:cNvSpPr txBox="1">
            <a:spLocks/>
          </p:cNvSpPr>
          <p:nvPr/>
        </p:nvSpPr>
        <p:spPr>
          <a:xfrm>
            <a:off x="2514562" y="551184"/>
            <a:ext cx="715754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29" name="Group 28"/>
          <p:cNvGrpSpPr/>
          <p:nvPr/>
        </p:nvGrpSpPr>
        <p:grpSpPr>
          <a:xfrm>
            <a:off x="367866" y="1525918"/>
            <a:ext cx="8776134" cy="4530155"/>
            <a:chOff x="367866" y="2066545"/>
            <a:chExt cx="8776134" cy="4530155"/>
          </a:xfrm>
        </p:grpSpPr>
        <p:sp>
          <p:nvSpPr>
            <p:cNvPr id="5" name="TextBox 4"/>
            <p:cNvSpPr txBox="1"/>
            <p:nvPr/>
          </p:nvSpPr>
          <p:spPr>
            <a:xfrm>
              <a:off x="2857189" y="6196590"/>
              <a:ext cx="46406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Storm (Heron), Kafka, Hbase, Zookeeper</a:t>
              </a:r>
            </a:p>
          </p:txBody>
        </p:sp>
        <p:grpSp>
          <p:nvGrpSpPr>
            <p:cNvPr id="6" name="Group 5"/>
            <p:cNvGrpSpPr/>
            <p:nvPr/>
          </p:nvGrpSpPr>
          <p:grpSpPr>
            <a:xfrm>
              <a:off x="367866" y="2066545"/>
              <a:ext cx="8776134" cy="3907417"/>
              <a:chOff x="457198" y="1344126"/>
              <a:chExt cx="8776134" cy="3907417"/>
            </a:xfrm>
          </p:grpSpPr>
          <p:sp>
            <p:nvSpPr>
              <p:cNvPr id="7" name="Oval 6"/>
              <p:cNvSpPr/>
              <p:nvPr/>
            </p:nvSpPr>
            <p:spPr>
              <a:xfrm>
                <a:off x="457200" y="278524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Streaming Data</a:t>
                </a:r>
              </a:p>
            </p:txBody>
          </p:sp>
          <p:sp>
            <p:nvSpPr>
              <p:cNvPr id="8" name="Oval 7"/>
              <p:cNvSpPr/>
              <p:nvPr/>
            </p:nvSpPr>
            <p:spPr>
              <a:xfrm>
                <a:off x="457199" y="3505199"/>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rPr>
                  <a:t>Streaming Data</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9" name="Oval 8"/>
              <p:cNvSpPr/>
              <p:nvPr/>
            </p:nvSpPr>
            <p:spPr>
              <a:xfrm>
                <a:off x="457198" y="4225157"/>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rPr>
                  <a:t>Streaming Data</a:t>
                </a: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10" name="Rounded Rectangle 9"/>
              <p:cNvSpPr/>
              <p:nvPr/>
            </p:nvSpPr>
            <p:spPr>
              <a:xfrm>
                <a:off x="3804744" y="3244070"/>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Posted Data</a:t>
                </a:r>
              </a:p>
            </p:txBody>
          </p:sp>
          <p:sp>
            <p:nvSpPr>
              <p:cNvPr id="11" name="Rounded Rectangle 10"/>
              <p:cNvSpPr/>
              <p:nvPr/>
            </p:nvSpPr>
            <p:spPr>
              <a:xfrm>
                <a:off x="6574220" y="3244070"/>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Identified Events</a:t>
                </a:r>
              </a:p>
            </p:txBody>
          </p:sp>
          <p:sp>
            <p:nvSpPr>
              <p:cNvPr id="12" name="Rounded Rectangle 11"/>
              <p:cNvSpPr/>
              <p:nvPr/>
            </p:nvSpPr>
            <p:spPr>
              <a:xfrm>
                <a:off x="5770179" y="1881352"/>
                <a:ext cx="1912883" cy="7672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Filter Identifying Events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389" y="1344126"/>
                <a:ext cx="1258709" cy="1361657"/>
              </a:xfrm>
              <a:prstGeom prst="rect">
                <a:avLst/>
              </a:prstGeom>
            </p:spPr>
          </p:pic>
          <p:cxnSp>
            <p:nvCxnSpPr>
              <p:cNvPr id="14" name="Straight Arrow Connector 13"/>
              <p:cNvCxnSpPr/>
              <p:nvPr/>
            </p:nvCxnSpPr>
            <p:spPr>
              <a:xfrm>
                <a:off x="4434098" y="1817031"/>
                <a:ext cx="1230978" cy="2079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45040" y="3058510"/>
                <a:ext cx="912406" cy="34455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895780" y="3976513"/>
                <a:ext cx="861666" cy="458851"/>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946521" y="3695211"/>
                <a:ext cx="810925" cy="40389"/>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873812" y="2407350"/>
                <a:ext cx="787007" cy="80707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587200" y="2705783"/>
                <a:ext cx="95862" cy="5338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652818" y="2492507"/>
                <a:ext cx="1782774" cy="9999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5049587" y="460515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latin typeface="Calibri" panose="020F0502020204030204" pitchFamily="34" charset="0"/>
                  </a:rPr>
                  <a:t>Repository</a:t>
                </a:r>
                <a:endParaRPr kumimoji="0" lang="en-US" sz="1800" b="0" i="0" u="none" strike="noStrike" kern="0" cap="none" spc="0" normalizeH="0" baseline="0" noProof="0" dirty="0">
                  <a:ln>
                    <a:noFill/>
                  </a:ln>
                  <a:solidFill>
                    <a:schemeClr val="bg1"/>
                  </a:solidFill>
                  <a:effectLst/>
                  <a:uLnTx/>
                  <a:uFillTx/>
                  <a:latin typeface="Calibri" panose="020F0502020204030204" pitchFamily="34" charset="0"/>
                </a:endParaRPr>
              </a:p>
            </p:txBody>
          </p:sp>
          <p:cxnSp>
            <p:nvCxnSpPr>
              <p:cNvPr id="22" name="Straight Arrow Connector 21"/>
              <p:cNvCxnSpPr/>
              <p:nvPr/>
            </p:nvCxnSpPr>
            <p:spPr>
              <a:xfrm flipH="1">
                <a:off x="6824480" y="4016062"/>
                <a:ext cx="333065" cy="56119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897821" y="4002368"/>
                <a:ext cx="434191" cy="574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07599" y="1469442"/>
                <a:ext cx="135351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Specify filter</a:t>
                </a:r>
              </a:p>
            </p:txBody>
          </p:sp>
          <p:sp>
            <p:nvSpPr>
              <p:cNvPr id="25" name="TextBox 24"/>
              <p:cNvSpPr txBox="1"/>
              <p:nvPr/>
            </p:nvSpPr>
            <p:spPr>
              <a:xfrm>
                <a:off x="5618939" y="4239453"/>
                <a:ext cx="88434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Archive</a:t>
                </a:r>
              </a:p>
            </p:txBody>
          </p:sp>
          <p:sp>
            <p:nvSpPr>
              <p:cNvPr id="26" name="TextBox 25"/>
              <p:cNvSpPr txBox="1"/>
              <p:nvPr/>
            </p:nvSpPr>
            <p:spPr>
              <a:xfrm>
                <a:off x="7730510" y="2613076"/>
                <a:ext cx="150282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Post Selected Events</a:t>
                </a:r>
              </a:p>
            </p:txBody>
          </p:sp>
          <p:sp>
            <p:nvSpPr>
              <p:cNvPr id="27" name="TextBox 26"/>
              <p:cNvSpPr txBox="1"/>
              <p:nvPr/>
            </p:nvSpPr>
            <p:spPr>
              <a:xfrm>
                <a:off x="3486479" y="2698808"/>
                <a:ext cx="162305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Fetch streamed Data</a:t>
                </a:r>
              </a:p>
            </p:txBody>
          </p:sp>
        </p:grpSp>
      </p:grpSp>
    </p:spTree>
    <p:extLst>
      <p:ext uri="{BB962C8B-B14F-4D97-AF65-F5344CB8AC3E}">
        <p14:creationId xmlns:p14="http://schemas.microsoft.com/office/powerpoint/2010/main" val="2779233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6"/>
            <a:ext cx="9144000" cy="1143000"/>
          </a:xfrm>
        </p:spPr>
        <p:txBody>
          <a:bodyPr>
            <a:normAutofit/>
          </a:bodyPr>
          <a:lstStyle/>
          <a:p>
            <a:r>
              <a:rPr lang="en-US" b="1" dirty="0"/>
              <a:t>5. Perform interactive analytics on data in analytics-optimized database</a:t>
            </a:r>
          </a:p>
        </p:txBody>
      </p:sp>
      <p:sp>
        <p:nvSpPr>
          <p:cNvPr id="20" name="Slide Number Placeholder 19"/>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endParaRPr>
          </a:p>
        </p:txBody>
      </p:sp>
      <p:sp>
        <p:nvSpPr>
          <p:cNvPr id="3" name="Date Placeholder 2"/>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grpSp>
        <p:nvGrpSpPr>
          <p:cNvPr id="19" name="Group 18"/>
          <p:cNvGrpSpPr/>
          <p:nvPr/>
        </p:nvGrpSpPr>
        <p:grpSpPr>
          <a:xfrm>
            <a:off x="1078087" y="1247776"/>
            <a:ext cx="7517376" cy="4799794"/>
            <a:chOff x="1088563" y="1522345"/>
            <a:chExt cx="7517376" cy="4799794"/>
          </a:xfrm>
        </p:grpSpPr>
        <p:sp>
          <p:nvSpPr>
            <p:cNvPr id="4" name="Rounded Rectangle 3"/>
            <p:cNvSpPr/>
            <p:nvPr/>
          </p:nvSpPr>
          <p:spPr>
            <a:xfrm>
              <a:off x="2972394" y="3779769"/>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Calibri" panose="020F0502020204030204" pitchFamily="34" charset="0"/>
                </a:rPr>
                <a:t>Hadoop, Spark, </a:t>
              </a:r>
              <a:r>
                <a:rPr kumimoji="0" lang="en-US" sz="2000" b="0" i="0" u="none" strike="noStrike" kern="0" cap="none" spc="0" normalizeH="0" baseline="0" noProof="0" dirty="0" err="1">
                  <a:ln>
                    <a:noFill/>
                  </a:ln>
                  <a:solidFill>
                    <a:schemeClr val="bg1"/>
                  </a:solidFill>
                  <a:effectLst/>
                  <a:uLnTx/>
                  <a:uFillTx/>
                  <a:latin typeface="Calibri" panose="020F0502020204030204" pitchFamily="34" charset="0"/>
                </a:rPr>
                <a:t>Flink</a:t>
              </a:r>
              <a:r>
                <a:rPr kumimoji="0" lang="en-US" sz="2000" b="0" i="0" u="none" strike="noStrike" kern="0" cap="none" spc="0" normalizeH="0" baseline="0" noProof="0" dirty="0">
                  <a:ln>
                    <a:noFill/>
                  </a:ln>
                  <a:solidFill>
                    <a:schemeClr val="bg1"/>
                  </a:solidFill>
                  <a:effectLst/>
                  <a:uLnTx/>
                  <a:uFillTx/>
                  <a:latin typeface="Calibri" panose="020F0502020204030204" pitchFamily="34" charset="0"/>
                </a:rPr>
                <a:t>, </a:t>
              </a:r>
              <a:r>
                <a:rPr kumimoji="0" lang="en-US" sz="2000" b="0" i="0" u="none" strike="noStrike" kern="0" cap="none" spc="0" normalizeH="0" baseline="0" noProof="0" dirty="0" err="1">
                  <a:ln>
                    <a:noFill/>
                  </a:ln>
                  <a:solidFill>
                    <a:schemeClr val="bg1"/>
                  </a:solidFill>
                  <a:effectLst/>
                  <a:uLnTx/>
                  <a:uFillTx/>
                  <a:latin typeface="Calibri" panose="020F0502020204030204" pitchFamily="34" charset="0"/>
                </a:rPr>
                <a:t>Giraph</a:t>
              </a:r>
              <a:r>
                <a:rPr kumimoji="0" lang="en-US" sz="2000" b="0" i="0" u="none" strike="noStrike" kern="0" cap="none" spc="0" normalizeH="0" baseline="0" noProof="0" dirty="0">
                  <a:ln>
                    <a:noFill/>
                  </a:ln>
                  <a:solidFill>
                    <a:schemeClr val="bg1"/>
                  </a:solidFill>
                  <a:effectLst/>
                  <a:uLnTx/>
                  <a:uFillTx/>
                  <a:latin typeface="Calibri" panose="020F0502020204030204" pitchFamily="34" charset="0"/>
                </a:rPr>
                <a:t>, Pig …</a:t>
              </a:r>
            </a:p>
          </p:txBody>
        </p:sp>
        <p:sp>
          <p:nvSpPr>
            <p:cNvPr id="5" name="Rounded Rectangle 4"/>
            <p:cNvSpPr/>
            <p:nvPr/>
          </p:nvSpPr>
          <p:spPr>
            <a:xfrm>
              <a:off x="2972394" y="454886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Calibri" panose="020F0502020204030204" pitchFamily="34" charset="0"/>
                </a:rPr>
                <a:t>Data Storage: HDFS, Hbase, MongoDB </a:t>
              </a:r>
            </a:p>
          </p:txBody>
        </p:sp>
        <p:sp>
          <p:nvSpPr>
            <p:cNvPr id="6" name="Oval 5"/>
            <p:cNvSpPr/>
            <p:nvPr/>
          </p:nvSpPr>
          <p:spPr>
            <a:xfrm>
              <a:off x="1088563" y="5863902"/>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Data, Streaming, Batch …..</a:t>
              </a:r>
            </a:p>
          </p:txBody>
        </p:sp>
        <p:cxnSp>
          <p:nvCxnSpPr>
            <p:cNvPr id="7" name="Straight Arrow Connector 6"/>
            <p:cNvCxnSpPr/>
            <p:nvPr/>
          </p:nvCxnSpPr>
          <p:spPr>
            <a:xfrm flipV="1">
              <a:off x="4374369" y="5327463"/>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33974" y="5336297"/>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25476" y="5331935"/>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1586751" y="1522345"/>
              <a:ext cx="5613078" cy="869846"/>
              <a:chOff x="1609805" y="1758098"/>
              <a:chExt cx="5613078" cy="86984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17" name="Rounded Rectangle 16"/>
            <p:cNvSpPr/>
            <p:nvPr/>
          </p:nvSpPr>
          <p:spPr>
            <a:xfrm>
              <a:off x="4786177" y="3060846"/>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Calibri" panose="020F0502020204030204" pitchFamily="34" charset="0"/>
                </a:rPr>
                <a:t>Mahout</a:t>
              </a:r>
              <a:r>
                <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rPr>
                <a:t>, </a:t>
              </a:r>
              <a:r>
                <a:rPr kumimoji="0" lang="en-US" sz="2000" b="0" i="0" u="none" strike="noStrike" kern="0" cap="none" spc="0" normalizeH="0" baseline="0" noProof="0" dirty="0">
                  <a:ln>
                    <a:noFill/>
                  </a:ln>
                  <a:solidFill>
                    <a:schemeClr val="bg1"/>
                  </a:solidFill>
                  <a:effectLst/>
                  <a:uLnTx/>
                  <a:uFillTx/>
                  <a:latin typeface="Calibri" panose="020F0502020204030204" pitchFamily="34" charset="0"/>
                </a:rPr>
                <a:t>R SPIDAL</a:t>
              </a:r>
            </a:p>
          </p:txBody>
        </p:sp>
        <p:sp>
          <p:nvSpPr>
            <p:cNvPr id="18" name="Up-Down Arrow 17"/>
            <p:cNvSpPr/>
            <p:nvPr/>
          </p:nvSpPr>
          <p:spPr>
            <a:xfrm>
              <a:off x="5603826" y="2409373"/>
              <a:ext cx="298475" cy="56770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ndParaRPr>
            </a:p>
          </p:txBody>
        </p:sp>
      </p:grpSp>
    </p:spTree>
    <p:extLst>
      <p:ext uri="{BB962C8B-B14F-4D97-AF65-F5344CB8AC3E}">
        <p14:creationId xmlns:p14="http://schemas.microsoft.com/office/powerpoint/2010/main" val="4106450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000"/>
            <a:ext cx="8229600" cy="1143000"/>
          </a:xfrm>
        </p:spPr>
        <p:txBody>
          <a:bodyPr>
            <a:normAutofit/>
          </a:bodyPr>
          <a:lstStyle/>
          <a:p>
            <a:r>
              <a:rPr lang="en-US" b="1" dirty="0"/>
              <a:t>5A. Perform interactive analytics on observational scientific data</a:t>
            </a:r>
          </a:p>
        </p:txBody>
      </p:sp>
      <p:sp>
        <p:nvSpPr>
          <p:cNvPr id="19" name="Slide Number Placeholder 18"/>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endParaRPr>
          </a:p>
        </p:txBody>
      </p:sp>
      <p:sp>
        <p:nvSpPr>
          <p:cNvPr id="3" name="Date Placeholder 2"/>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grpSp>
        <p:nvGrpSpPr>
          <p:cNvPr id="18" name="Group 17"/>
          <p:cNvGrpSpPr/>
          <p:nvPr/>
        </p:nvGrpSpPr>
        <p:grpSpPr>
          <a:xfrm>
            <a:off x="88786" y="1237402"/>
            <a:ext cx="8891927" cy="4911248"/>
            <a:chOff x="88786" y="1452250"/>
            <a:chExt cx="8891927" cy="4911248"/>
          </a:xfrm>
        </p:grpSpPr>
        <p:sp>
          <p:nvSpPr>
            <p:cNvPr id="4" name="Rounded Rectangle 3"/>
            <p:cNvSpPr/>
            <p:nvPr/>
          </p:nvSpPr>
          <p:spPr>
            <a:xfrm>
              <a:off x="2088794" y="272944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Grid or Many Task Software, Hadoop, Spark, Giraph, Pig …</a:t>
              </a:r>
            </a:p>
          </p:txBody>
        </p:sp>
        <p:sp>
          <p:nvSpPr>
            <p:cNvPr id="5" name="Rounded Rectangle 4"/>
            <p:cNvSpPr/>
            <p:nvPr/>
          </p:nvSpPr>
          <p:spPr>
            <a:xfrm>
              <a:off x="2051283" y="356733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Data Storage: HDFS, </a:t>
              </a:r>
              <a:r>
                <a:rPr kumimoji="0" lang="en-US" sz="1800" b="0" i="0" u="none" strike="noStrike" kern="0" cap="none" spc="0" normalizeH="0" baseline="0" noProof="0" dirty="0" err="1">
                  <a:ln>
                    <a:noFill/>
                  </a:ln>
                  <a:solidFill>
                    <a:schemeClr val="bg1"/>
                  </a:solidFill>
                  <a:effectLst/>
                  <a:uLnTx/>
                  <a:uFillTx/>
                  <a:latin typeface="Calibri" panose="020F0502020204030204" pitchFamily="34" charset="0"/>
                </a:rPr>
                <a:t>Hbase</a:t>
              </a: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 File Collection </a:t>
              </a:r>
            </a:p>
          </p:txBody>
        </p:sp>
        <p:sp>
          <p:nvSpPr>
            <p:cNvPr id="6" name="Oval 5"/>
            <p:cNvSpPr/>
            <p:nvPr/>
          </p:nvSpPr>
          <p:spPr>
            <a:xfrm>
              <a:off x="88786" y="4550968"/>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Streaming Twitter data for Social Networking</a:t>
              </a:r>
            </a:p>
          </p:txBody>
        </p:sp>
        <p:cxnSp>
          <p:nvCxnSpPr>
            <p:cNvPr id="7" name="Straight Arrow Connector 6"/>
            <p:cNvCxnSpPr/>
            <p:nvPr/>
          </p:nvCxnSpPr>
          <p:spPr>
            <a:xfrm flipV="1">
              <a:off x="5353559" y="4222575"/>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53393" y="4186892"/>
              <a:ext cx="944798" cy="3193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167267" y="1658818"/>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alibri" panose="020F0502020204030204" pitchFamily="34" charset="0"/>
                </a:rPr>
                <a:t>Science Analysis Code, Mahout, R, SPIDAL</a:t>
              </a:r>
            </a:p>
          </p:txBody>
        </p:sp>
        <p:sp>
          <p:nvSpPr>
            <p:cNvPr id="10" name="Up-Down Arrow 9"/>
            <p:cNvSpPr/>
            <p:nvPr/>
          </p:nvSpPr>
          <p:spPr>
            <a:xfrm rot="16200000">
              <a:off x="2376992" y="1661353"/>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53" y="1452250"/>
              <a:ext cx="1258709" cy="1361657"/>
            </a:xfrm>
            <a:prstGeom prst="rect">
              <a:avLst/>
            </a:prstGeom>
          </p:spPr>
        </p:pic>
        <p:sp>
          <p:nvSpPr>
            <p:cNvPr id="12" name="TextBox 11"/>
            <p:cNvSpPr txBox="1"/>
            <p:nvPr/>
          </p:nvSpPr>
          <p:spPr>
            <a:xfrm>
              <a:off x="5574895" y="4225688"/>
              <a:ext cx="340581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Transport batch of data to primary analysis data system</a:t>
              </a:r>
            </a:p>
          </p:txBody>
        </p:sp>
        <p:sp>
          <p:nvSpPr>
            <p:cNvPr id="13" name="Oval 12"/>
            <p:cNvSpPr/>
            <p:nvPr/>
          </p:nvSpPr>
          <p:spPr>
            <a:xfrm>
              <a:off x="641306" y="5527610"/>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Record Scientific Data in “field”</a:t>
              </a:r>
            </a:p>
          </p:txBody>
        </p:sp>
        <p:sp>
          <p:nvSpPr>
            <p:cNvPr id="14" name="Can 13"/>
            <p:cNvSpPr/>
            <p:nvPr/>
          </p:nvSpPr>
          <p:spPr>
            <a:xfrm>
              <a:off x="5228740" y="4824793"/>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Local Accumulate and initial computing</a:t>
              </a:r>
            </a:p>
          </p:txBody>
        </p:sp>
        <p:cxnSp>
          <p:nvCxnSpPr>
            <p:cNvPr id="15" name="Straight Arrow Connector 14"/>
            <p:cNvCxnSpPr/>
            <p:nvPr/>
          </p:nvCxnSpPr>
          <p:spPr>
            <a:xfrm>
              <a:off x="4490357" y="5861894"/>
              <a:ext cx="68932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99728" y="4152344"/>
              <a:ext cx="161240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Direct Transfer</a:t>
              </a:r>
            </a:p>
          </p:txBody>
        </p:sp>
        <p:sp>
          <p:nvSpPr>
            <p:cNvPr id="17" name="TextBox 16"/>
            <p:cNvSpPr txBox="1"/>
            <p:nvPr/>
          </p:nvSpPr>
          <p:spPr>
            <a:xfrm>
              <a:off x="6631793" y="5043062"/>
              <a:ext cx="228121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rPr>
                <a:t>NIST examples include  LHC, Remote Sensing, Astronomy and Bioinformatics</a:t>
              </a:r>
            </a:p>
          </p:txBody>
        </p:sp>
      </p:grpSp>
    </p:spTree>
    <p:extLst>
      <p:ext uri="{BB962C8B-B14F-4D97-AF65-F5344CB8AC3E}">
        <p14:creationId xmlns:p14="http://schemas.microsoft.com/office/powerpoint/2010/main" val="2927319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Streaming Applications and Technology</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3015891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574"/>
            <a:ext cx="9144000" cy="1143000"/>
          </a:xfrm>
        </p:spPr>
        <p:txBody>
          <a:bodyPr/>
          <a:lstStyle/>
          <a:p>
            <a:pPr algn="ctr"/>
            <a:r>
              <a:rPr lang="en-US" sz="3200" dirty="0"/>
              <a:t>Adding HPC to Storm &amp; Heron for Streaming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6173" y="2362201"/>
            <a:ext cx="1419490" cy="150039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40" y="2417127"/>
            <a:ext cx="2358526" cy="1463177"/>
          </a:xfrm>
          <a:prstGeom prst="rect">
            <a:avLst/>
          </a:prstGeom>
        </p:spPr>
      </p:pic>
      <p:sp>
        <p:nvSpPr>
          <p:cNvPr id="6" name="TextBox 5"/>
          <p:cNvSpPr txBox="1"/>
          <p:nvPr/>
        </p:nvSpPr>
        <p:spPr>
          <a:xfrm>
            <a:off x="2614864" y="3904958"/>
            <a:ext cx="1751969" cy="923330"/>
          </a:xfrm>
          <a:prstGeom prst="rect">
            <a:avLst/>
          </a:prstGeom>
          <a:noFill/>
        </p:spPr>
        <p:txBody>
          <a:bodyPr wrap="square" rtlCol="0">
            <a:spAutoFit/>
          </a:bodyPr>
          <a:lstStyle/>
          <a:p>
            <a:pPr algn="ctr"/>
            <a:r>
              <a:rPr lang="en-US" sz="1800" dirty="0"/>
              <a:t>Robot with a Laser Range Finder</a:t>
            </a:r>
          </a:p>
        </p:txBody>
      </p:sp>
      <p:sp>
        <p:nvSpPr>
          <p:cNvPr id="7" name="TextBox 6"/>
          <p:cNvSpPr txBox="1"/>
          <p:nvPr/>
        </p:nvSpPr>
        <p:spPr>
          <a:xfrm>
            <a:off x="179240" y="4016058"/>
            <a:ext cx="1736373" cy="646331"/>
          </a:xfrm>
          <a:prstGeom prst="rect">
            <a:avLst/>
          </a:prstGeom>
          <a:noFill/>
        </p:spPr>
        <p:txBody>
          <a:bodyPr wrap="none" rtlCol="0">
            <a:spAutoFit/>
          </a:bodyPr>
          <a:lstStyle/>
          <a:p>
            <a:r>
              <a:rPr lang="en-US" sz="1800" dirty="0"/>
              <a:t>Map Built from </a:t>
            </a:r>
            <a:br>
              <a:rPr lang="en-US" sz="1800" dirty="0"/>
            </a:br>
            <a:r>
              <a:rPr lang="en-US" sz="1800" dirty="0"/>
              <a:t>Robot data</a:t>
            </a:r>
          </a:p>
        </p:txBody>
      </p:sp>
      <p:sp>
        <p:nvSpPr>
          <p:cNvPr id="8" name="TextBox 7"/>
          <p:cNvSpPr txBox="1"/>
          <p:nvPr/>
        </p:nvSpPr>
        <p:spPr>
          <a:xfrm>
            <a:off x="1450474" y="1274127"/>
            <a:ext cx="3119572" cy="461665"/>
          </a:xfrm>
          <a:prstGeom prst="rect">
            <a:avLst/>
          </a:prstGeom>
          <a:noFill/>
        </p:spPr>
        <p:txBody>
          <a:bodyPr wrap="none" rtlCol="0">
            <a:spAutoFit/>
          </a:bodyPr>
          <a:lstStyle/>
          <a:p>
            <a:r>
              <a:rPr lang="en-US" dirty="0"/>
              <a:t>Robotics Applications</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378" y="2464793"/>
            <a:ext cx="2047363" cy="1365460"/>
          </a:xfrm>
          <a:prstGeom prst="rect">
            <a:avLst/>
          </a:prstGeom>
        </p:spPr>
      </p:pic>
      <p:sp>
        <p:nvSpPr>
          <p:cNvPr id="10" name="TextBox 9"/>
          <p:cNvSpPr txBox="1"/>
          <p:nvPr/>
        </p:nvSpPr>
        <p:spPr>
          <a:xfrm>
            <a:off x="4297863" y="3904958"/>
            <a:ext cx="2116333" cy="923330"/>
          </a:xfrm>
          <a:prstGeom prst="rect">
            <a:avLst/>
          </a:prstGeom>
          <a:noFill/>
        </p:spPr>
        <p:txBody>
          <a:bodyPr wrap="square" rtlCol="0">
            <a:spAutoFit/>
          </a:bodyPr>
          <a:lstStyle/>
          <a:p>
            <a:pPr algn="ctr"/>
            <a:r>
              <a:rPr lang="en-US" sz="1800" dirty="0"/>
              <a:t>Robots need to avoid collisions when they move</a:t>
            </a:r>
          </a:p>
        </p:txBody>
      </p:sp>
      <p:sp>
        <p:nvSpPr>
          <p:cNvPr id="11" name="Rectangle 10"/>
          <p:cNvSpPr/>
          <p:nvPr/>
        </p:nvSpPr>
        <p:spPr>
          <a:xfrm>
            <a:off x="4523935" y="1809557"/>
            <a:ext cx="1890261" cy="646331"/>
          </a:xfrm>
          <a:prstGeom prst="rect">
            <a:avLst/>
          </a:prstGeom>
        </p:spPr>
        <p:txBody>
          <a:bodyPr wrap="none">
            <a:spAutoFit/>
          </a:bodyPr>
          <a:lstStyle/>
          <a:p>
            <a:r>
              <a:rPr lang="en-US" sz="1800" dirty="0"/>
              <a:t>N-Body Collision</a:t>
            </a:r>
            <a:br>
              <a:rPr lang="en-US" sz="1800" dirty="0"/>
            </a:br>
            <a:r>
              <a:rPr lang="en-US" sz="1800" dirty="0"/>
              <a:t>Avoidance</a:t>
            </a:r>
          </a:p>
        </p:txBody>
      </p:sp>
      <p:sp>
        <p:nvSpPr>
          <p:cNvPr id="12" name="Rectangle 11"/>
          <p:cNvSpPr/>
          <p:nvPr/>
        </p:nvSpPr>
        <p:spPr>
          <a:xfrm>
            <a:off x="245104" y="1783632"/>
            <a:ext cx="4262705" cy="369332"/>
          </a:xfrm>
          <a:prstGeom prst="rect">
            <a:avLst/>
          </a:prstGeom>
        </p:spPr>
        <p:txBody>
          <a:bodyPr wrap="none">
            <a:spAutoFit/>
          </a:bodyPr>
          <a:lstStyle/>
          <a:p>
            <a:r>
              <a:rPr lang="en-US" sz="1800" dirty="0"/>
              <a:t>Simultaneous Localization and Mapping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2099" y="2438045"/>
            <a:ext cx="2484277" cy="1317450"/>
          </a:xfrm>
          <a:prstGeom prst="rect">
            <a:avLst/>
          </a:prstGeom>
        </p:spPr>
      </p:pic>
      <p:sp>
        <p:nvSpPr>
          <p:cNvPr id="13" name="TextBox 12"/>
          <p:cNvSpPr txBox="1"/>
          <p:nvPr/>
        </p:nvSpPr>
        <p:spPr>
          <a:xfrm>
            <a:off x="6717435" y="1420347"/>
            <a:ext cx="2278942" cy="923330"/>
          </a:xfrm>
          <a:prstGeom prst="rect">
            <a:avLst/>
          </a:prstGeom>
          <a:noFill/>
        </p:spPr>
        <p:txBody>
          <a:bodyPr wrap="square" rtlCol="0">
            <a:spAutoFit/>
          </a:bodyPr>
          <a:lstStyle/>
          <a:p>
            <a:r>
              <a:rPr lang="en-US" sz="1800" dirty="0"/>
              <a:t>Time series data visualization in real time</a:t>
            </a:r>
          </a:p>
        </p:txBody>
      </p:sp>
      <p:sp>
        <p:nvSpPr>
          <p:cNvPr id="16" name="TextBox 15"/>
          <p:cNvSpPr txBox="1"/>
          <p:nvPr/>
        </p:nvSpPr>
        <p:spPr>
          <a:xfrm>
            <a:off x="6549499" y="4016058"/>
            <a:ext cx="2446877" cy="1477328"/>
          </a:xfrm>
          <a:prstGeom prst="rect">
            <a:avLst/>
          </a:prstGeom>
          <a:noFill/>
        </p:spPr>
        <p:txBody>
          <a:bodyPr wrap="square" rtlCol="0">
            <a:spAutoFit/>
          </a:bodyPr>
          <a:lstStyle/>
          <a:p>
            <a:r>
              <a:rPr lang="en-US" sz="1800" dirty="0"/>
              <a:t>Map High dimensional data to 3D visualizer</a:t>
            </a:r>
          </a:p>
          <a:p>
            <a:r>
              <a:rPr lang="en-US" sz="1800" dirty="0"/>
              <a:t>Apply to Stock market data tracking 6000 stocks</a:t>
            </a:r>
          </a:p>
        </p:txBody>
      </p:sp>
    </p:spTree>
    <p:extLst>
      <p:ext uri="{BB962C8B-B14F-4D97-AF65-F5344CB8AC3E}">
        <p14:creationId xmlns:p14="http://schemas.microsoft.com/office/powerpoint/2010/main" val="112802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115" y="114426"/>
            <a:ext cx="8382000" cy="710259"/>
          </a:xfrm>
        </p:spPr>
        <p:txBody>
          <a:bodyPr/>
          <a:lstStyle/>
          <a:p>
            <a:r>
              <a:rPr lang="en-US" dirty="0"/>
              <a:t>Data Pipeline</a:t>
            </a:r>
          </a:p>
        </p:txBody>
      </p:sp>
      <p:sp>
        <p:nvSpPr>
          <p:cNvPr id="2" name="TextBox 1"/>
          <p:cNvSpPr txBox="1"/>
          <p:nvPr/>
        </p:nvSpPr>
        <p:spPr>
          <a:xfrm>
            <a:off x="402938" y="5258897"/>
            <a:ext cx="3171922" cy="707886"/>
          </a:xfrm>
          <a:prstGeom prst="rect">
            <a:avLst/>
          </a:prstGeom>
          <a:noFill/>
        </p:spPr>
        <p:txBody>
          <a:bodyPr wrap="square" rtlCol="0">
            <a:spAutoFit/>
          </a:bodyPr>
          <a:lstStyle/>
          <a:p>
            <a:pPr algn="ctr"/>
            <a:r>
              <a:rPr lang="en-US" sz="2000" dirty="0"/>
              <a:t>Hosted on HPC and OpenStack cloud</a:t>
            </a:r>
          </a:p>
        </p:txBody>
      </p:sp>
      <p:sp>
        <p:nvSpPr>
          <p:cNvPr id="8" name="TextBox 7"/>
          <p:cNvSpPr txBox="1"/>
          <p:nvPr/>
        </p:nvSpPr>
        <p:spPr>
          <a:xfrm>
            <a:off x="645444" y="4123958"/>
            <a:ext cx="2829090" cy="1015663"/>
          </a:xfrm>
          <a:prstGeom prst="rect">
            <a:avLst/>
          </a:prstGeom>
          <a:noFill/>
        </p:spPr>
        <p:txBody>
          <a:bodyPr wrap="square" rtlCol="0">
            <a:spAutoFit/>
          </a:bodyPr>
          <a:lstStyle/>
          <a:p>
            <a:r>
              <a:rPr lang="en-US" sz="2000" dirty="0"/>
              <a:t>End to end delays without any processing is less than 10ms</a:t>
            </a:r>
          </a:p>
        </p:txBody>
      </p:sp>
      <p:sp>
        <p:nvSpPr>
          <p:cNvPr id="66" name="Rectangle 65"/>
          <p:cNvSpPr/>
          <p:nvPr/>
        </p:nvSpPr>
        <p:spPr>
          <a:xfrm>
            <a:off x="3026653" y="1529165"/>
            <a:ext cx="733245" cy="11516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1896165" y="1389306"/>
            <a:ext cx="185469" cy="1268083"/>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Flowchart: Direct Access Storage 67"/>
          <p:cNvSpPr/>
          <p:nvPr/>
        </p:nvSpPr>
        <p:spPr>
          <a:xfrm>
            <a:off x="3095663" y="1702728"/>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9" name="Flowchart: Direct Access Storage 68"/>
          <p:cNvSpPr/>
          <p:nvPr/>
        </p:nvSpPr>
        <p:spPr>
          <a:xfrm>
            <a:off x="3091349" y="2255941"/>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0" name="Straight Arrow Connector 69"/>
          <p:cNvCxnSpPr/>
          <p:nvPr/>
        </p:nvCxnSpPr>
        <p:spPr>
          <a:xfrm>
            <a:off x="2261649" y="2315281"/>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55499" y="2371693"/>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595551" y="3167217"/>
            <a:ext cx="1764201" cy="646331"/>
          </a:xfrm>
          <a:prstGeom prst="rect">
            <a:avLst/>
          </a:prstGeom>
          <a:noFill/>
        </p:spPr>
        <p:txBody>
          <a:bodyPr wrap="none" rtlCol="0">
            <a:spAutoFit/>
          </a:bodyPr>
          <a:lstStyle/>
          <a:p>
            <a:pPr algn="ctr"/>
            <a:r>
              <a:rPr lang="en-US" dirty="0"/>
              <a:t>Message Brokers</a:t>
            </a:r>
          </a:p>
          <a:p>
            <a:pPr algn="ctr"/>
            <a:r>
              <a:rPr lang="en-US" dirty="0" err="1"/>
              <a:t>RabbitMQ</a:t>
            </a:r>
            <a:r>
              <a:rPr lang="en-US" dirty="0"/>
              <a:t>, Kafka</a:t>
            </a:r>
          </a:p>
        </p:txBody>
      </p:sp>
      <p:cxnSp>
        <p:nvCxnSpPr>
          <p:cNvPr id="73" name="Straight Arrow Connector 72"/>
          <p:cNvCxnSpPr/>
          <p:nvPr/>
        </p:nvCxnSpPr>
        <p:spPr>
          <a:xfrm>
            <a:off x="1342923" y="2315281"/>
            <a:ext cx="5068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362777" y="2693590"/>
            <a:ext cx="1000787" cy="369332"/>
          </a:xfrm>
          <a:prstGeom prst="rect">
            <a:avLst/>
          </a:prstGeom>
          <a:noFill/>
        </p:spPr>
        <p:txBody>
          <a:bodyPr wrap="none" rtlCol="0">
            <a:spAutoFit/>
          </a:bodyPr>
          <a:lstStyle/>
          <a:p>
            <a:r>
              <a:rPr lang="en-US" dirty="0"/>
              <a:t>Gateway</a:t>
            </a:r>
          </a:p>
        </p:txBody>
      </p:sp>
      <p:pic>
        <p:nvPicPr>
          <p:cNvPr id="7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3" y="1623626"/>
            <a:ext cx="1325590" cy="994192"/>
          </a:xfrm>
          <a:prstGeom prst="rect">
            <a:avLst/>
          </a:prstGeom>
        </p:spPr>
      </p:pic>
      <p:sp>
        <p:nvSpPr>
          <p:cNvPr id="76" name="Rectangle 75"/>
          <p:cNvSpPr/>
          <p:nvPr/>
        </p:nvSpPr>
        <p:spPr>
          <a:xfrm>
            <a:off x="4959607" y="817571"/>
            <a:ext cx="4063438" cy="2560430"/>
          </a:xfrm>
          <a:prstGeom prst="rect">
            <a:avLst/>
          </a:prstGeom>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77" name="Group 76"/>
          <p:cNvGrpSpPr/>
          <p:nvPr/>
        </p:nvGrpSpPr>
        <p:grpSpPr>
          <a:xfrm>
            <a:off x="5128994" y="886616"/>
            <a:ext cx="3599875" cy="2393232"/>
            <a:chOff x="99493" y="1349741"/>
            <a:chExt cx="3599875" cy="2393232"/>
          </a:xfrm>
        </p:grpSpPr>
        <p:sp>
          <p:nvSpPr>
            <p:cNvPr id="78" name="Rectangle 77"/>
            <p:cNvSpPr/>
            <p:nvPr/>
          </p:nvSpPr>
          <p:spPr>
            <a:xfrm>
              <a:off x="581176" y="17250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Rectangle 78"/>
            <p:cNvSpPr/>
            <p:nvPr/>
          </p:nvSpPr>
          <p:spPr>
            <a:xfrm>
              <a:off x="428776" y="15726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Rectangle 79"/>
            <p:cNvSpPr/>
            <p:nvPr/>
          </p:nvSpPr>
          <p:spPr>
            <a:xfrm>
              <a:off x="276376" y="14202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1" name="Group 80"/>
            <p:cNvGrpSpPr/>
            <p:nvPr/>
          </p:nvGrpSpPr>
          <p:grpSpPr>
            <a:xfrm>
              <a:off x="99493" y="1349741"/>
              <a:ext cx="3219690" cy="1939719"/>
              <a:chOff x="4000067" y="2504164"/>
              <a:chExt cx="3219690" cy="1939719"/>
            </a:xfrm>
          </p:grpSpPr>
          <p:sp>
            <p:nvSpPr>
              <p:cNvPr id="83" name="Rectangle 82"/>
              <p:cNvSpPr/>
              <p:nvPr/>
            </p:nvSpPr>
            <p:spPr>
              <a:xfrm>
                <a:off x="4000067" y="2504164"/>
                <a:ext cx="3159731" cy="193971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4" name="Rounded Rectangle 83"/>
              <p:cNvSpPr/>
              <p:nvPr/>
            </p:nvSpPr>
            <p:spPr>
              <a:xfrm>
                <a:off x="4523661" y="3578953"/>
                <a:ext cx="2161873" cy="30213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5" name="Oval 84"/>
              <p:cNvSpPr/>
              <p:nvPr/>
            </p:nvSpPr>
            <p:spPr>
              <a:xfrm>
                <a:off x="5055385" y="3121308"/>
                <a:ext cx="194345" cy="194345"/>
              </a:xfrm>
              <a:prstGeom prst="ellipse">
                <a:avLst/>
              </a:prstGeom>
              <a:solidFill>
                <a:schemeClr val="accent1">
                  <a:lumMod val="40000"/>
                  <a:lumOff val="60000"/>
                </a:schemeClr>
              </a:solidFill>
              <a:ln>
                <a:solidFill>
                  <a:schemeClr val="accent1">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6" name="Oval 85"/>
              <p:cNvSpPr/>
              <p:nvPr/>
            </p:nvSpPr>
            <p:spPr>
              <a:xfrm>
                <a:off x="6320460" y="3639179"/>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Oval 86"/>
              <p:cNvSpPr/>
              <p:nvPr/>
            </p:nvSpPr>
            <p:spPr>
              <a:xfrm>
                <a:off x="4680787" y="3639179"/>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8" name="Oval 87"/>
              <p:cNvSpPr/>
              <p:nvPr/>
            </p:nvSpPr>
            <p:spPr>
              <a:xfrm>
                <a:off x="5767151" y="3624356"/>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Oval 88"/>
              <p:cNvSpPr/>
              <p:nvPr/>
            </p:nvSpPr>
            <p:spPr>
              <a:xfrm>
                <a:off x="5205418" y="3645205"/>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Oval 89"/>
              <p:cNvSpPr/>
              <p:nvPr/>
            </p:nvSpPr>
            <p:spPr>
              <a:xfrm>
                <a:off x="5202455" y="4143706"/>
                <a:ext cx="194345" cy="19434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91" name="Straight Connector 90"/>
              <p:cNvCxnSpPr/>
              <p:nvPr/>
            </p:nvCxnSpPr>
            <p:spPr>
              <a:xfrm flipV="1">
                <a:off x="5579282" y="3875565"/>
                <a:ext cx="0" cy="19972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2" name="Oval 91"/>
              <p:cNvSpPr/>
              <p:nvPr/>
            </p:nvSpPr>
            <p:spPr>
              <a:xfrm>
                <a:off x="6051496" y="2595285"/>
                <a:ext cx="194345" cy="19434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3" name="Oval 92"/>
              <p:cNvSpPr/>
              <p:nvPr/>
            </p:nvSpPr>
            <p:spPr>
              <a:xfrm>
                <a:off x="5956442" y="4143706"/>
                <a:ext cx="194345" cy="19434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4" name="Oval 93"/>
              <p:cNvSpPr/>
              <p:nvPr/>
            </p:nvSpPr>
            <p:spPr>
              <a:xfrm>
                <a:off x="6059426" y="3132216"/>
                <a:ext cx="194345" cy="19434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95" name="Straight Arrow Connector 94"/>
              <p:cNvCxnSpPr>
                <a:stCxn id="102" idx="0"/>
                <a:endCxn id="104" idx="2"/>
              </p:cNvCxnSpPr>
              <p:nvPr/>
            </p:nvCxnSpPr>
            <p:spPr>
              <a:xfrm flipH="1" flipV="1">
                <a:off x="6124236" y="2850859"/>
                <a:ext cx="1664" cy="225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6" name="Oval 95"/>
              <p:cNvSpPr/>
              <p:nvPr/>
            </p:nvSpPr>
            <p:spPr>
              <a:xfrm>
                <a:off x="5061801" y="2599373"/>
                <a:ext cx="194345" cy="194345"/>
              </a:xfrm>
              <a:prstGeom prst="ellipse">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7" name="Straight Arrow Connector 96"/>
              <p:cNvCxnSpPr>
                <a:stCxn id="101" idx="0"/>
              </p:cNvCxnSpPr>
              <p:nvPr/>
            </p:nvCxnSpPr>
            <p:spPr>
              <a:xfrm flipH="1" flipV="1">
                <a:off x="5126576" y="2876391"/>
                <a:ext cx="4684" cy="197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4032719" y="2549058"/>
                <a:ext cx="696862" cy="369332"/>
              </a:xfrm>
              <a:prstGeom prst="rect">
                <a:avLst/>
              </a:prstGeom>
              <a:noFill/>
            </p:spPr>
            <p:txBody>
              <a:bodyPr wrap="square" rtlCol="0">
                <a:spAutoFit/>
              </a:bodyPr>
              <a:lstStyle/>
              <a:p>
                <a:r>
                  <a:rPr lang="en-US" sz="900" dirty="0"/>
                  <a:t>Sending to </a:t>
                </a:r>
              </a:p>
              <a:p>
                <a:r>
                  <a:rPr lang="en-US" sz="900" dirty="0"/>
                  <a:t>pub-sub</a:t>
                </a:r>
              </a:p>
            </p:txBody>
          </p:sp>
          <p:sp>
            <p:nvSpPr>
              <p:cNvPr id="99" name="TextBox 98"/>
              <p:cNvSpPr txBox="1"/>
              <p:nvPr/>
            </p:nvSpPr>
            <p:spPr>
              <a:xfrm>
                <a:off x="6522895" y="2521858"/>
                <a:ext cx="696862" cy="646331"/>
              </a:xfrm>
              <a:prstGeom prst="rect">
                <a:avLst/>
              </a:prstGeom>
              <a:noFill/>
            </p:spPr>
            <p:txBody>
              <a:bodyPr wrap="square" rtlCol="0">
                <a:spAutoFit/>
              </a:bodyPr>
              <a:lstStyle/>
              <a:p>
                <a:r>
                  <a:rPr lang="en-US" sz="900" dirty="0"/>
                  <a:t>Sending to </a:t>
                </a:r>
              </a:p>
              <a:p>
                <a:r>
                  <a:rPr lang="en-US" sz="900" dirty="0"/>
                  <a:t>Persisting </a:t>
                </a:r>
              </a:p>
              <a:p>
                <a:r>
                  <a:rPr lang="en-US" sz="900" dirty="0"/>
                  <a:t>storage</a:t>
                </a:r>
              </a:p>
            </p:txBody>
          </p:sp>
          <p:sp>
            <p:nvSpPr>
              <p:cNvPr id="100" name="Rounded Rectangle 99"/>
              <p:cNvSpPr/>
              <p:nvPr/>
            </p:nvSpPr>
            <p:spPr>
              <a:xfrm>
                <a:off x="4870639" y="4083140"/>
                <a:ext cx="1508510" cy="306081"/>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1" name="Rounded Rectangle 100"/>
              <p:cNvSpPr/>
              <p:nvPr/>
            </p:nvSpPr>
            <p:spPr>
              <a:xfrm>
                <a:off x="4763196" y="3074358"/>
                <a:ext cx="736127" cy="30213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2" name="Rounded Rectangle 101"/>
              <p:cNvSpPr/>
              <p:nvPr/>
            </p:nvSpPr>
            <p:spPr>
              <a:xfrm>
                <a:off x="5757836" y="3075957"/>
                <a:ext cx="736127" cy="302135"/>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3" name="Rounded Rectangle 102"/>
              <p:cNvSpPr/>
              <p:nvPr/>
            </p:nvSpPr>
            <p:spPr>
              <a:xfrm>
                <a:off x="4750362" y="2562328"/>
                <a:ext cx="736127" cy="302135"/>
              </a:xfrm>
              <a:prstGeom prst="round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4" name="Rounded Rectangle 103"/>
              <p:cNvSpPr/>
              <p:nvPr/>
            </p:nvSpPr>
            <p:spPr>
              <a:xfrm>
                <a:off x="5756172" y="2548724"/>
                <a:ext cx="736127" cy="30213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5" name="Elbow Connector 104"/>
              <p:cNvCxnSpPr>
                <a:stCxn id="101" idx="1"/>
                <a:endCxn id="84" idx="1"/>
              </p:cNvCxnSpPr>
              <p:nvPr/>
            </p:nvCxnSpPr>
            <p:spPr>
              <a:xfrm rot="10800000" flipV="1">
                <a:off x="4523662" y="3225425"/>
                <a:ext cx="239535" cy="504595"/>
              </a:xfrm>
              <a:prstGeom prst="bentConnector3">
                <a:avLst>
                  <a:gd name="adj1" fmla="val 195435"/>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flipV="1">
                <a:off x="5133859" y="3344848"/>
                <a:ext cx="1804" cy="228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a:endCxn id="102" idx="2"/>
              </p:cNvCxnSpPr>
              <p:nvPr/>
            </p:nvCxnSpPr>
            <p:spPr>
              <a:xfrm flipH="1" flipV="1">
                <a:off x="6125900" y="3378092"/>
                <a:ext cx="6172" cy="1798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4039445" y="3992991"/>
                <a:ext cx="831193" cy="400110"/>
              </a:xfrm>
              <a:prstGeom prst="rect">
                <a:avLst/>
              </a:prstGeom>
              <a:noFill/>
            </p:spPr>
            <p:txBody>
              <a:bodyPr wrap="square" rtlCol="0">
                <a:spAutoFit/>
              </a:bodyPr>
              <a:lstStyle/>
              <a:p>
                <a:r>
                  <a:rPr lang="en-US" sz="1000" dirty="0"/>
                  <a:t>Streaming </a:t>
                </a:r>
              </a:p>
              <a:p>
                <a:r>
                  <a:rPr lang="en-US" sz="1000" dirty="0"/>
                  <a:t>workflow</a:t>
                </a:r>
              </a:p>
            </p:txBody>
          </p:sp>
        </p:grpSp>
        <p:sp>
          <p:nvSpPr>
            <p:cNvPr id="82" name="TextBox 81"/>
            <p:cNvSpPr txBox="1"/>
            <p:nvPr/>
          </p:nvSpPr>
          <p:spPr>
            <a:xfrm>
              <a:off x="2435235" y="2701609"/>
              <a:ext cx="993626" cy="584775"/>
            </a:xfrm>
            <a:prstGeom prst="rect">
              <a:avLst/>
            </a:prstGeom>
            <a:noFill/>
          </p:spPr>
          <p:txBody>
            <a:bodyPr wrap="square" rtlCol="0">
              <a:spAutoFit/>
            </a:bodyPr>
            <a:lstStyle/>
            <a:p>
              <a:r>
                <a:rPr lang="en-US" sz="800" dirty="0"/>
                <a:t>A stream application with some tasks running in parallel</a:t>
              </a:r>
            </a:p>
          </p:txBody>
        </p:sp>
      </p:grpSp>
      <p:sp>
        <p:nvSpPr>
          <p:cNvPr id="109" name="TextBox 108"/>
          <p:cNvSpPr txBox="1"/>
          <p:nvPr/>
        </p:nvSpPr>
        <p:spPr>
          <a:xfrm>
            <a:off x="8122026" y="1473203"/>
            <a:ext cx="736099" cy="553998"/>
          </a:xfrm>
          <a:prstGeom prst="rect">
            <a:avLst/>
          </a:prstGeom>
          <a:solidFill>
            <a:schemeClr val="bg1"/>
          </a:solidFill>
        </p:spPr>
        <p:txBody>
          <a:bodyPr wrap="none" rtlCol="0">
            <a:spAutoFit/>
          </a:bodyPr>
          <a:lstStyle/>
          <a:p>
            <a:r>
              <a:rPr lang="en-US" sz="1000" dirty="0"/>
              <a:t>Multiple </a:t>
            </a:r>
          </a:p>
          <a:p>
            <a:r>
              <a:rPr lang="en-US" sz="1000" dirty="0"/>
              <a:t>streaming </a:t>
            </a:r>
          </a:p>
          <a:p>
            <a:r>
              <a:rPr lang="en-US" sz="1000" dirty="0"/>
              <a:t>workflows</a:t>
            </a:r>
          </a:p>
        </p:txBody>
      </p:sp>
      <p:sp>
        <p:nvSpPr>
          <p:cNvPr id="110" name="TextBox 109"/>
          <p:cNvSpPr txBox="1"/>
          <p:nvPr/>
        </p:nvSpPr>
        <p:spPr>
          <a:xfrm>
            <a:off x="5565768" y="3436165"/>
            <a:ext cx="2190408" cy="369332"/>
          </a:xfrm>
          <a:prstGeom prst="rect">
            <a:avLst/>
          </a:prstGeom>
          <a:noFill/>
        </p:spPr>
        <p:txBody>
          <a:bodyPr wrap="none" rtlCol="0">
            <a:spAutoFit/>
          </a:bodyPr>
          <a:lstStyle/>
          <a:p>
            <a:r>
              <a:rPr lang="en-US" dirty="0"/>
              <a:t>Streaming Workflows</a:t>
            </a:r>
          </a:p>
        </p:txBody>
      </p:sp>
      <p:sp>
        <p:nvSpPr>
          <p:cNvPr id="111" name="TextBox 110"/>
          <p:cNvSpPr txBox="1"/>
          <p:nvPr/>
        </p:nvSpPr>
        <p:spPr>
          <a:xfrm>
            <a:off x="5339785" y="3898503"/>
            <a:ext cx="3659976" cy="461665"/>
          </a:xfrm>
          <a:prstGeom prst="rect">
            <a:avLst/>
          </a:prstGeom>
          <a:noFill/>
        </p:spPr>
        <p:txBody>
          <a:bodyPr wrap="none" rtlCol="0">
            <a:spAutoFit/>
          </a:bodyPr>
          <a:lstStyle/>
          <a:p>
            <a:r>
              <a:rPr lang="en-US" dirty="0"/>
              <a:t>Apache Heron and Storm</a:t>
            </a:r>
          </a:p>
        </p:txBody>
      </p:sp>
      <p:cxnSp>
        <p:nvCxnSpPr>
          <p:cNvPr id="112" name="Straight Arrow Connector 111"/>
          <p:cNvCxnSpPr/>
          <p:nvPr/>
        </p:nvCxnSpPr>
        <p:spPr>
          <a:xfrm flipH="1">
            <a:off x="1342923" y="1948240"/>
            <a:ext cx="4446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a:off x="2261649" y="1969410"/>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3946621" y="2034567"/>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2284562" y="2315190"/>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2284562" y="1969319"/>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3969534" y="2034476"/>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4876800" y="4669470"/>
            <a:ext cx="3699669" cy="1323439"/>
          </a:xfrm>
          <a:prstGeom prst="rect">
            <a:avLst/>
          </a:prstGeom>
          <a:noFill/>
        </p:spPr>
        <p:txBody>
          <a:bodyPr wrap="square" rtlCol="0">
            <a:spAutoFit/>
          </a:bodyPr>
          <a:lstStyle/>
          <a:p>
            <a:pPr algn="ctr"/>
            <a:r>
              <a:rPr lang="en-US" sz="2000" dirty="0"/>
              <a:t>Storm does not support “real parallel processing” within bolts – add optimized inter-bolt communication</a:t>
            </a:r>
          </a:p>
        </p:txBody>
      </p:sp>
    </p:spTree>
    <p:extLst>
      <p:ext uri="{BB962C8B-B14F-4D97-AF65-F5344CB8AC3E}">
        <p14:creationId xmlns:p14="http://schemas.microsoft.com/office/powerpoint/2010/main" val="1717311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49</a:t>
            </a:fld>
            <a:endParaRPr lang="en-US" dirty="0">
              <a:solidFill>
                <a:prstClr val="black"/>
              </a:solidFill>
            </a:endParaRP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67" r="5832"/>
          <a:stretch/>
        </p:blipFill>
        <p:spPr>
          <a:xfrm>
            <a:off x="47170" y="868370"/>
            <a:ext cx="9096829" cy="6075153"/>
          </a:xfrm>
          <a:prstGeom prst="rect">
            <a:avLst/>
          </a:prstGeom>
        </p:spPr>
      </p:pic>
      <p:sp>
        <p:nvSpPr>
          <p:cNvPr id="2" name="Title 1"/>
          <p:cNvSpPr>
            <a:spLocks noGrp="1"/>
          </p:cNvSpPr>
          <p:nvPr>
            <p:ph type="title"/>
          </p:nvPr>
        </p:nvSpPr>
        <p:spPr>
          <a:xfrm>
            <a:off x="76199" y="0"/>
            <a:ext cx="9067799" cy="1143000"/>
          </a:xfrm>
          <a:solidFill>
            <a:schemeClr val="bg1"/>
          </a:solidFill>
        </p:spPr>
        <p:txBody>
          <a:bodyPr/>
          <a:lstStyle/>
          <a:p>
            <a:r>
              <a:rPr lang="en-US" dirty="0"/>
              <a:t>Improvement of Storm (Heron) using HPC communication algorithms</a:t>
            </a:r>
          </a:p>
        </p:txBody>
      </p:sp>
    </p:spTree>
    <p:extLst>
      <p:ext uri="{BB962C8B-B14F-4D97-AF65-F5344CB8AC3E}">
        <p14:creationId xmlns:p14="http://schemas.microsoft.com/office/powerpoint/2010/main" val="218767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194" y="0"/>
            <a:ext cx="8382000" cy="1143000"/>
          </a:xfrm>
        </p:spPr>
        <p:txBody>
          <a:bodyPr/>
          <a:lstStyle/>
          <a:p>
            <a:r>
              <a:rPr lang="en-US" dirty="0"/>
              <a:t>Some confusing issues; Missing Requirements; Missing Consensus II</a:t>
            </a:r>
          </a:p>
        </p:txBody>
      </p:sp>
      <p:sp>
        <p:nvSpPr>
          <p:cNvPr id="3" name="Content Placeholder 2"/>
          <p:cNvSpPr>
            <a:spLocks noGrp="1"/>
          </p:cNvSpPr>
          <p:nvPr>
            <p:ph idx="1"/>
          </p:nvPr>
        </p:nvSpPr>
        <p:spPr>
          <a:xfrm>
            <a:off x="0" y="1066800"/>
            <a:ext cx="8980713" cy="5105400"/>
          </a:xfrm>
        </p:spPr>
        <p:txBody>
          <a:bodyPr/>
          <a:lstStyle/>
          <a:p>
            <a:r>
              <a:rPr lang="en-US" b="1" dirty="0"/>
              <a:t>Qualitative Aspects of Approach</a:t>
            </a:r>
          </a:p>
          <a:p>
            <a:pPr lvl="1"/>
            <a:r>
              <a:rPr lang="en-US" dirty="0"/>
              <a:t>Need for Interdisciplinary Collaboration</a:t>
            </a:r>
          </a:p>
          <a:p>
            <a:pPr lvl="1"/>
            <a:r>
              <a:rPr lang="en-US" dirty="0"/>
              <a:t>Trade-off between Performance and Productivity</a:t>
            </a:r>
          </a:p>
          <a:p>
            <a:pPr lvl="1"/>
            <a:r>
              <a:rPr lang="en-US" dirty="0"/>
              <a:t>What about software sustainability? Should we do all with Apache?</a:t>
            </a:r>
          </a:p>
          <a:p>
            <a:pPr lvl="1"/>
            <a:r>
              <a:rPr lang="en-US" dirty="0"/>
              <a:t>Academic v. Industry; who is leading?</a:t>
            </a:r>
          </a:p>
          <a:p>
            <a:r>
              <a:rPr lang="en-US" b="1" dirty="0"/>
              <a:t>Many choices in all parts of System</a:t>
            </a:r>
          </a:p>
          <a:p>
            <a:pPr lvl="1"/>
            <a:r>
              <a:rPr lang="en-US" dirty="0"/>
              <a:t>Virtualization: HPC v Docker v OpenStack (</a:t>
            </a:r>
            <a:r>
              <a:rPr lang="en-US" dirty="0" err="1"/>
              <a:t>OpenNebula</a:t>
            </a:r>
            <a:r>
              <a:rPr lang="en-US" dirty="0"/>
              <a:t>)</a:t>
            </a:r>
          </a:p>
          <a:p>
            <a:pPr lvl="1"/>
            <a:r>
              <a:rPr lang="en-US" dirty="0"/>
              <a:t>Apache Beam v. Kepler for orchestration and lots of other HPC v “Apache” or “Apache v Apache” choices e.g. Beam v. Crunch v. </a:t>
            </a:r>
            <a:r>
              <a:rPr lang="en-US" dirty="0" err="1"/>
              <a:t>NiFi</a:t>
            </a:r>
            <a:endParaRPr lang="en-US" dirty="0"/>
          </a:p>
          <a:p>
            <a:pPr lvl="1"/>
            <a:r>
              <a:rPr lang="en-US" dirty="0"/>
              <a:t>What Language should be used: Python/R/Matlab, C++, Java …</a:t>
            </a:r>
          </a:p>
          <a:p>
            <a:pPr lvl="1"/>
            <a:r>
              <a:rPr lang="en-US" dirty="0"/>
              <a:t>350 Software systems in HPC-ABDS collection with lots of choice</a:t>
            </a:r>
          </a:p>
          <a:p>
            <a:pPr lvl="1"/>
            <a:r>
              <a:rPr lang="en-US" dirty="0"/>
              <a:t>HPC simulation stack well defined and highly optimized; user makes few choices </a:t>
            </a:r>
          </a:p>
          <a:p>
            <a:pPr lvl="1"/>
            <a:endParaRPr lang="en-US" dirty="0"/>
          </a:p>
          <a:p>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4069105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MIDAS</a:t>
            </a:r>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50</a:t>
            </a:fld>
            <a:endParaRPr lang="en-US"/>
          </a:p>
        </p:txBody>
      </p:sp>
    </p:spTree>
    <p:extLst>
      <p:ext uri="{BB962C8B-B14F-4D97-AF65-F5344CB8AC3E}">
        <p14:creationId xmlns:p14="http://schemas.microsoft.com/office/powerpoint/2010/main" val="534311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192343" y="1506277"/>
            <a:ext cx="8759314" cy="4235400"/>
          </a:xfrm>
          <a:prstGeom prst="rect">
            <a:avLst/>
          </a:prstGeom>
          <a:noFill/>
          <a:ln>
            <a:noFill/>
          </a:ln>
        </p:spPr>
      </p:pic>
      <p:sp>
        <p:nvSpPr>
          <p:cNvPr id="89" name="Shape 89"/>
          <p:cNvSpPr txBox="1">
            <a:spLocks noGrp="1"/>
          </p:cNvSpPr>
          <p:nvPr>
            <p:ph type="title"/>
          </p:nvPr>
        </p:nvSpPr>
        <p:spPr>
          <a:xfrm>
            <a:off x="381000" y="157320"/>
            <a:ext cx="8382000" cy="833280"/>
          </a:xfrm>
          <a:prstGeom prst="rect">
            <a:avLst/>
          </a:prstGeom>
          <a:noFill/>
          <a:ln>
            <a:noFill/>
          </a:ln>
        </p:spPr>
        <p:txBody>
          <a:bodyPr vert="horz" wrap="square" lIns="91425" tIns="91425" rIns="91425" bIns="91425" numCol="1" anchor="t" anchorCtr="0" compatLnSpc="1">
            <a:prstTxWarp prst="textNoShape">
              <a:avLst/>
            </a:prstTxWarp>
            <a:noAutofit/>
          </a:bodyPr>
          <a:lstStyle/>
          <a:p>
            <a:pPr algn="ctr">
              <a:buSzPct val="25000"/>
            </a:pPr>
            <a:r>
              <a:rPr lang="en" sz="3200" dirty="0"/>
              <a:t>Pilot-Hadoop/Spark Architecture</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51</a:t>
            </a:fld>
            <a:endParaRPr lang="en-US" dirty="0">
              <a:solidFill>
                <a:prstClr val="black"/>
              </a:solidFill>
            </a:endParaRPr>
          </a:p>
        </p:txBody>
      </p:sp>
      <p:sp>
        <p:nvSpPr>
          <p:cNvPr id="90" name="Shape 90"/>
          <p:cNvSpPr/>
          <p:nvPr/>
        </p:nvSpPr>
        <p:spPr>
          <a:xfrm>
            <a:off x="6914246" y="5749560"/>
            <a:ext cx="2300629" cy="276998"/>
          </a:xfrm>
          <a:prstGeom prst="rect">
            <a:avLst/>
          </a:prstGeom>
          <a:noFill/>
          <a:ln>
            <a:noFill/>
          </a:ln>
        </p:spPr>
        <p:txBody>
          <a:bodyPr lIns="91425" tIns="45700" rIns="91425" bIns="45700" anchor="t" anchorCtr="0">
            <a:noAutofit/>
          </a:bodyPr>
          <a:lstStyle/>
          <a:p>
            <a:pPr>
              <a:spcBef>
                <a:spcPts val="0"/>
              </a:spcBef>
              <a:spcAft>
                <a:spcPts val="0"/>
              </a:spcAft>
              <a:buClr>
                <a:srgbClr val="000000"/>
              </a:buClr>
              <a:buSzPct val="25000"/>
            </a:pPr>
            <a:r>
              <a:rPr lang="en" sz="1200" i="0">
                <a:solidFill>
                  <a:srgbClr val="000000"/>
                </a:solidFill>
                <a:latin typeface="Arial"/>
                <a:ea typeface="Arial"/>
                <a:cs typeface="Arial"/>
                <a:sym typeface="Arial"/>
              </a:rPr>
              <a:t>http://arxiv.org/abs/1602.00345</a:t>
            </a:r>
          </a:p>
        </p:txBody>
      </p:sp>
      <p:sp>
        <p:nvSpPr>
          <p:cNvPr id="6" name="TextBox 5"/>
          <p:cNvSpPr txBox="1"/>
          <p:nvPr/>
        </p:nvSpPr>
        <p:spPr>
          <a:xfrm>
            <a:off x="2362200" y="961103"/>
            <a:ext cx="4131259" cy="461665"/>
          </a:xfrm>
          <a:prstGeom prst="rect">
            <a:avLst/>
          </a:prstGeom>
          <a:solidFill>
            <a:schemeClr val="tx1"/>
          </a:solidFill>
        </p:spPr>
        <p:txBody>
          <a:bodyPr wrap="none" rtlCol="0">
            <a:spAutoFit/>
          </a:bodyPr>
          <a:lstStyle/>
          <a:p>
            <a:r>
              <a:rPr lang="en-US" b="1" dirty="0">
                <a:solidFill>
                  <a:schemeClr val="tx2"/>
                </a:solidFill>
              </a:rPr>
              <a:t>HPC into Scheduling Layer</a:t>
            </a: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2285418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71" y="-152400"/>
            <a:ext cx="8382000" cy="914400"/>
          </a:xfrm>
        </p:spPr>
        <p:txBody>
          <a:bodyPr/>
          <a:lstStyle/>
          <a:p>
            <a:pPr algn="ctr"/>
            <a:r>
              <a:rPr lang="en-US" dirty="0"/>
              <a:t>Harp (Hadoop Plugin) Implementations </a:t>
            </a:r>
          </a:p>
        </p:txBody>
      </p:sp>
      <p:sp>
        <p:nvSpPr>
          <p:cNvPr id="3" name="Content Placeholder 2"/>
          <p:cNvSpPr>
            <a:spLocks noGrp="1"/>
          </p:cNvSpPr>
          <p:nvPr>
            <p:ph idx="1"/>
          </p:nvPr>
        </p:nvSpPr>
        <p:spPr>
          <a:xfrm>
            <a:off x="23471" y="533400"/>
            <a:ext cx="9144000" cy="1905000"/>
          </a:xfrm>
        </p:spPr>
        <p:txBody>
          <a:bodyPr/>
          <a:lstStyle/>
          <a:p>
            <a:r>
              <a:rPr lang="en-US" b="1" dirty="0"/>
              <a:t>Basic Harp: Iterative HPC communication; scientific data abstractions</a:t>
            </a:r>
          </a:p>
          <a:p>
            <a:r>
              <a:rPr lang="en-US" dirty="0"/>
              <a:t>Careful support of distributed data AND distributed model</a:t>
            </a:r>
          </a:p>
          <a:p>
            <a:r>
              <a:rPr lang="en-US" dirty="0"/>
              <a:t>Avoids parameter server approach but distributes model over worker nodes and supports collective communication to bring global model to each node</a:t>
            </a:r>
          </a:p>
          <a:p>
            <a:r>
              <a:rPr lang="en-US" dirty="0"/>
              <a:t>Applied first to Latent Dirichlet Allocation LDA with large model and data</a:t>
            </a:r>
          </a:p>
        </p:txBody>
      </p:sp>
      <p:sp>
        <p:nvSpPr>
          <p:cNvPr id="6" name="Slide Number Placeholder 5"/>
          <p:cNvSpPr>
            <a:spLocks noGrp="1"/>
          </p:cNvSpPr>
          <p:nvPr>
            <p:ph type="sldNum" sz="quarter" idx="12"/>
          </p:nvPr>
        </p:nvSpPr>
        <p:spPr/>
        <p:txBody>
          <a:bodyPr/>
          <a:lstStyle/>
          <a:p>
            <a:fld id="{C4B85148-DB98-4269-ACE6-2DF49F9918C9}" type="slidenum">
              <a:rPr lang="en-US" smtClean="0">
                <a:solidFill>
                  <a:prstClr val="black"/>
                </a:solidFill>
              </a:rPr>
              <a:pPr/>
              <a:t>52</a:t>
            </a:fld>
            <a:endParaRPr lang="en-US" dirty="0">
              <a:solidFill>
                <a:prstClr val="black"/>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905000" y="2283214"/>
            <a:ext cx="5181600" cy="388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295400" y="6320135"/>
            <a:ext cx="6833922" cy="461665"/>
          </a:xfrm>
          <a:prstGeom prst="rect">
            <a:avLst/>
          </a:prstGeom>
          <a:solidFill>
            <a:schemeClr val="tx1"/>
          </a:solidFill>
        </p:spPr>
        <p:txBody>
          <a:bodyPr wrap="none" rtlCol="0">
            <a:spAutoFit/>
          </a:bodyPr>
          <a:lstStyle/>
          <a:p>
            <a:r>
              <a:rPr lang="en-US" b="1" dirty="0">
                <a:solidFill>
                  <a:schemeClr val="tx2"/>
                </a:solidFill>
              </a:rPr>
              <a:t>HPC into Programming/communication Layer</a:t>
            </a:r>
          </a:p>
        </p:txBody>
      </p:sp>
      <p:sp>
        <p:nvSpPr>
          <p:cNvPr id="4" name="Date Placeholder 3"/>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895684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SPIDAL Algorithms</a:t>
            </a:r>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53</a:t>
            </a:fld>
            <a:endParaRPr lang="en-US"/>
          </a:p>
        </p:txBody>
      </p:sp>
    </p:spTree>
    <p:extLst>
      <p:ext uri="{BB962C8B-B14F-4D97-AF65-F5344CB8AC3E}">
        <p14:creationId xmlns:p14="http://schemas.microsoft.com/office/powerpoint/2010/main" val="2825481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904" y="99816"/>
            <a:ext cx="4526280" cy="3685001"/>
            <a:chOff x="-2062186" y="1069879"/>
            <a:chExt cx="4526280" cy="3685001"/>
          </a:xfrm>
        </p:grpSpPr>
        <p:pic>
          <p:nvPicPr>
            <p:cNvPr id="6" name="Picture 5"/>
            <p:cNvPicPr>
              <a:picLocks noChangeAspect="1"/>
            </p:cNvPicPr>
            <p:nvPr/>
          </p:nvPicPr>
          <p:blipFill rotWithShape="1">
            <a:blip r:embed="rId2"/>
            <a:srcRect l="13496" t="15143" r="6905" b="47187"/>
            <a:stretch/>
          </p:blipFill>
          <p:spPr>
            <a:xfrm>
              <a:off x="-2062186" y="1069879"/>
              <a:ext cx="4526280" cy="3685001"/>
            </a:xfrm>
            <a:prstGeom prst="rect">
              <a:avLst/>
            </a:prstGeom>
          </p:spPr>
        </p:pic>
        <p:sp>
          <p:nvSpPr>
            <p:cNvPr id="12" name="TextBox 11"/>
            <p:cNvSpPr txBox="1"/>
            <p:nvPr/>
          </p:nvSpPr>
          <p:spPr>
            <a:xfrm>
              <a:off x="-566822" y="137467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5/17/2016</a:t>
            </a:r>
          </a:p>
        </p:txBody>
      </p:sp>
      <p:grpSp>
        <p:nvGrpSpPr>
          <p:cNvPr id="17" name="Group 16"/>
          <p:cNvGrpSpPr/>
          <p:nvPr/>
        </p:nvGrpSpPr>
        <p:grpSpPr>
          <a:xfrm>
            <a:off x="4719364" y="3486807"/>
            <a:ext cx="4423955" cy="3422468"/>
            <a:chOff x="4032068" y="1733006"/>
            <a:chExt cx="4423955" cy="3422468"/>
          </a:xfrm>
        </p:grpSpPr>
        <p:pic>
          <p:nvPicPr>
            <p:cNvPr id="7" name="Picture 6"/>
            <p:cNvPicPr>
              <a:picLocks noChangeAspect="1"/>
            </p:cNvPicPr>
            <p:nvPr/>
          </p:nvPicPr>
          <p:blipFill rotWithShape="1">
            <a:blip r:embed="rId3"/>
            <a:srcRect l="13926" t="27816" r="6518" b="12446"/>
            <a:stretch/>
          </p:blipFill>
          <p:spPr>
            <a:xfrm>
              <a:off x="4032068" y="1733006"/>
              <a:ext cx="4423955" cy="3422468"/>
            </a:xfrm>
            <a:prstGeom prst="rect">
              <a:avLst/>
            </a:prstGeom>
          </p:spPr>
        </p:pic>
        <p:sp>
          <p:nvSpPr>
            <p:cNvPr id="9" name="TextBox 8"/>
            <p:cNvSpPr txBox="1"/>
            <p:nvPr/>
          </p:nvSpPr>
          <p:spPr>
            <a:xfrm>
              <a:off x="5354058" y="1902059"/>
              <a:ext cx="88998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enwiki</a:t>
              </a:r>
              <a:endParaRPr kumimoji="0" lang="en-US" sz="1800" b="1" i="0" u="none" strike="noStrike" kern="0" cap="none" spc="0" normalizeH="0" baseline="0" noProof="0" dirty="0">
                <a:ln>
                  <a:noFill/>
                </a:ln>
                <a:solidFill>
                  <a:sysClr val="windowText" lastClr="000000"/>
                </a:solidFill>
                <a:effectLst/>
                <a:uLnTx/>
                <a:uFillTx/>
              </a:endParaRPr>
            </a:p>
          </p:txBody>
        </p:sp>
      </p:grpSp>
      <p:grpSp>
        <p:nvGrpSpPr>
          <p:cNvPr id="16" name="Group 15"/>
          <p:cNvGrpSpPr/>
          <p:nvPr/>
        </p:nvGrpSpPr>
        <p:grpSpPr>
          <a:xfrm>
            <a:off x="-23904" y="3600017"/>
            <a:ext cx="4467497" cy="3309258"/>
            <a:chOff x="2050293" y="692330"/>
            <a:chExt cx="4467497" cy="3309258"/>
          </a:xfrm>
        </p:grpSpPr>
        <p:pic>
          <p:nvPicPr>
            <p:cNvPr id="8" name="Picture 7"/>
            <p:cNvPicPr>
              <a:picLocks noChangeAspect="1"/>
            </p:cNvPicPr>
            <p:nvPr/>
          </p:nvPicPr>
          <p:blipFill rotWithShape="1">
            <a:blip r:embed="rId4"/>
            <a:srcRect l="6004" t="55585" r="8718" b="9178"/>
            <a:stretch/>
          </p:blipFill>
          <p:spPr>
            <a:xfrm>
              <a:off x="2050293" y="692330"/>
              <a:ext cx="4467497" cy="3309258"/>
            </a:xfrm>
            <a:prstGeom prst="rect">
              <a:avLst/>
            </a:prstGeom>
          </p:spPr>
        </p:pic>
        <p:sp>
          <p:nvSpPr>
            <p:cNvPr id="10" name="TextBox 9"/>
            <p:cNvSpPr txBox="1"/>
            <p:nvPr/>
          </p:nvSpPr>
          <p:spPr>
            <a:xfrm>
              <a:off x="4795001" y="1825671"/>
              <a:ext cx="1056700"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Bi-gram</a:t>
              </a:r>
            </a:p>
          </p:txBody>
        </p:sp>
      </p:grpSp>
      <p:grpSp>
        <p:nvGrpSpPr>
          <p:cNvPr id="15" name="Group 14"/>
          <p:cNvGrpSpPr/>
          <p:nvPr/>
        </p:nvGrpSpPr>
        <p:grpSpPr>
          <a:xfrm>
            <a:off x="4726379" y="173201"/>
            <a:ext cx="4417621" cy="3472995"/>
            <a:chOff x="-2886782" y="4270188"/>
            <a:chExt cx="4417621" cy="3472995"/>
          </a:xfrm>
        </p:grpSpPr>
        <p:pic>
          <p:nvPicPr>
            <p:cNvPr id="14" name="Picture 13"/>
            <p:cNvPicPr>
              <a:picLocks noChangeAspect="1"/>
            </p:cNvPicPr>
            <p:nvPr/>
          </p:nvPicPr>
          <p:blipFill rotWithShape="1">
            <a:blip r:embed="rId4"/>
            <a:srcRect l="6708" t="13686" r="8966" b="49335"/>
            <a:stretch/>
          </p:blipFill>
          <p:spPr>
            <a:xfrm>
              <a:off x="-2886782" y="4270188"/>
              <a:ext cx="4417621" cy="3472995"/>
            </a:xfrm>
            <a:prstGeom prst="rect">
              <a:avLst/>
            </a:prstGeom>
          </p:spPr>
        </p:pic>
        <p:sp>
          <p:nvSpPr>
            <p:cNvPr id="11" name="TextBox 10"/>
            <p:cNvSpPr txBox="1"/>
            <p:nvPr/>
          </p:nvSpPr>
          <p:spPr>
            <a:xfrm>
              <a:off x="-465480" y="511859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18" name="TextBox 17"/>
          <p:cNvSpPr txBox="1"/>
          <p:nvPr/>
        </p:nvSpPr>
        <p:spPr>
          <a:xfrm>
            <a:off x="-23904" y="-15130"/>
            <a:ext cx="8109912"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Latent Dirichlet Allocation on 100 Haswell nodes: </a:t>
            </a:r>
            <a:r>
              <a:rPr kumimoji="0" lang="en-US" sz="1800" b="1" i="0" u="none" strike="noStrike" kern="0" cap="none" spc="0" normalizeH="0" baseline="0" noProof="0" dirty="0">
                <a:ln>
                  <a:noFill/>
                </a:ln>
                <a:solidFill>
                  <a:srgbClr val="FF0000"/>
                </a:solidFill>
                <a:effectLst/>
                <a:uLnTx/>
                <a:uFillTx/>
              </a:rPr>
              <a:t>red is Harp (</a:t>
            </a:r>
            <a:r>
              <a:rPr kumimoji="0" lang="en-US" sz="1800" b="1" i="0" u="none" strike="noStrike" kern="0" cap="none" spc="0" normalizeH="0" baseline="0" noProof="0" dirty="0" err="1">
                <a:ln>
                  <a:noFill/>
                </a:ln>
                <a:solidFill>
                  <a:srgbClr val="FF0000"/>
                </a:solidFill>
                <a:effectLst/>
                <a:uLnTx/>
                <a:uFillTx/>
              </a:rPr>
              <a:t>lgs</a:t>
            </a:r>
            <a:r>
              <a:rPr kumimoji="0" lang="en-US" sz="1800" b="1" i="0" u="none" strike="noStrike" kern="0" cap="none" spc="0" normalizeH="0" baseline="0" noProof="0" dirty="0">
                <a:ln>
                  <a:noFill/>
                </a:ln>
                <a:solidFill>
                  <a:srgbClr val="FF0000"/>
                </a:solidFill>
                <a:effectLst/>
                <a:uLnTx/>
                <a:uFillTx/>
              </a:rPr>
              <a:t> and </a:t>
            </a:r>
            <a:r>
              <a:rPr kumimoji="0" lang="en-US" sz="1800" b="1" i="0" u="none" strike="noStrike" kern="0" cap="none" spc="0" normalizeH="0" baseline="0" noProof="0" dirty="0" err="1">
                <a:ln>
                  <a:noFill/>
                </a:ln>
                <a:solidFill>
                  <a:srgbClr val="FF0000"/>
                </a:solidFill>
                <a:effectLst/>
                <a:uLnTx/>
                <a:uFillTx/>
              </a:rPr>
              <a:t>rtt</a:t>
            </a:r>
            <a:r>
              <a:rPr kumimoji="0" lang="en-US" sz="1800" b="1" i="0" u="none" strike="noStrike" kern="0" cap="none" spc="0" normalizeH="0" baseline="0" noProof="0" dirty="0">
                <a:ln>
                  <a:noFill/>
                </a:ln>
                <a:solidFill>
                  <a:srgbClr val="FF0000"/>
                </a:solidFill>
                <a:effectLst/>
                <a:uLnTx/>
                <a:uFillTx/>
              </a:rPr>
              <a:t>)</a:t>
            </a:r>
          </a:p>
        </p:txBody>
      </p:sp>
    </p:spTree>
    <p:extLst>
      <p:ext uri="{BB962C8B-B14F-4D97-AF65-F5344CB8AC3E}">
        <p14:creationId xmlns:p14="http://schemas.microsoft.com/office/powerpoint/2010/main" val="4154986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C4B85148-DB98-4269-ACE6-2DF49F9918C9}" type="slidenum">
              <a:rPr lang="en-US" smtClean="0">
                <a:solidFill>
                  <a:prstClr val="black"/>
                </a:solidFill>
              </a:rPr>
              <a:pPr/>
              <a:t>55</a:t>
            </a:fld>
            <a:endParaRPr lang="en-US" dirty="0">
              <a:solidFill>
                <a:prstClr val="black"/>
              </a:solidFill>
            </a:endParaRPr>
          </a:p>
        </p:txBody>
      </p:sp>
      <p:sp>
        <p:nvSpPr>
          <p:cNvPr id="2" name="Title 1"/>
          <p:cNvSpPr>
            <a:spLocks noGrp="1"/>
          </p:cNvSpPr>
          <p:nvPr>
            <p:ph type="title" idx="4294967295"/>
          </p:nvPr>
        </p:nvSpPr>
        <p:spPr>
          <a:xfrm>
            <a:off x="0" y="757238"/>
            <a:ext cx="3178175" cy="457200"/>
          </a:xfrm>
        </p:spPr>
        <p:txBody>
          <a:bodyPr>
            <a:noAutofit/>
          </a:bodyPr>
          <a:lstStyle/>
          <a:p>
            <a:r>
              <a:rPr lang="en-US" sz="1600" b="1" dirty="0"/>
              <a:t>Harp LDA on Big Red II Supercomputer (Cray)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09616323"/>
              </p:ext>
            </p:extLst>
          </p:nvPr>
        </p:nvGraphicFramePr>
        <p:xfrm>
          <a:off x="0" y="1614488"/>
          <a:ext cx="4191000" cy="2873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674625090"/>
              </p:ext>
            </p:extLst>
          </p:nvPr>
        </p:nvGraphicFramePr>
        <p:xfrm>
          <a:off x="4458128" y="1170308"/>
          <a:ext cx="4419600" cy="294411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4834307" y="667594"/>
            <a:ext cx="3505200" cy="424036"/>
          </a:xfrm>
          <a:prstGeom prst="rect">
            <a:avLst/>
          </a:prstGeom>
        </p:spPr>
        <p:txBody>
          <a:bodyPr vert="horz" lIns="91308" tIns="45660" rIns="91308" bIns="456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US" sz="1600" b="1" i="0" dirty="0">
                <a:solidFill>
                  <a:srgbClr val="B30838"/>
                </a:solidFill>
                <a:cs typeface="ＭＳ Ｐゴシック" pitchFamily="-107" charset="-128"/>
              </a:rPr>
              <a:t>Harp LDA on Juliet (Intel Haswell)</a:t>
            </a:r>
          </a:p>
        </p:txBody>
      </p:sp>
      <p:sp>
        <p:nvSpPr>
          <p:cNvPr id="7" name="Content Placeholder 4"/>
          <p:cNvSpPr txBox="1">
            <a:spLocks/>
          </p:cNvSpPr>
          <p:nvPr/>
        </p:nvSpPr>
        <p:spPr>
          <a:xfrm>
            <a:off x="936889" y="4974866"/>
            <a:ext cx="3008172" cy="1982708"/>
          </a:xfrm>
          <a:prstGeom prst="rect">
            <a:avLst/>
          </a:prstGeom>
        </p:spPr>
        <p:txBody>
          <a:bodyPr vert="horz" lIns="91308" tIns="45660" rIns="91308" bIns="456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prstClr val="black"/>
              </a:solidFill>
            </a:endParaRPr>
          </a:p>
        </p:txBody>
      </p:sp>
      <p:sp>
        <p:nvSpPr>
          <p:cNvPr id="8" name="Content Placeholder 4"/>
          <p:cNvSpPr txBox="1">
            <a:spLocks/>
          </p:cNvSpPr>
          <p:nvPr/>
        </p:nvSpPr>
        <p:spPr>
          <a:xfrm>
            <a:off x="4358688" y="4224752"/>
            <a:ext cx="4618480" cy="1871248"/>
          </a:xfrm>
          <a:prstGeom prst="rect">
            <a:avLst/>
          </a:prstGeom>
        </p:spPr>
        <p:txBody>
          <a:bodyPr vert="horz" lIns="91308" tIns="45660" rIns="91308" bIns="4566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1" indent="-171450">
              <a:buFont typeface="Arial" pitchFamily="34" charset="0"/>
              <a:buChar char="•"/>
            </a:pPr>
            <a:r>
              <a:rPr lang="en-US" sz="1600" b="1" i="0" dirty="0">
                <a:solidFill>
                  <a:prstClr val="black"/>
                </a:solidFill>
              </a:rPr>
              <a:t>Big Red II: </a:t>
            </a:r>
            <a:r>
              <a:rPr lang="en-US" sz="1600" i="0" dirty="0">
                <a:solidFill>
                  <a:prstClr val="black"/>
                </a:solidFill>
              </a:rPr>
              <a:t>tested on 25, 50, 75, 100 and 125 nodes; each node uses 32 parallel threads; Gemini interconnect </a:t>
            </a:r>
          </a:p>
          <a:p>
            <a:pPr marL="171450" lvl="1" indent="-171450">
              <a:buFont typeface="Arial" pitchFamily="34" charset="0"/>
              <a:buChar char="•"/>
            </a:pPr>
            <a:r>
              <a:rPr lang="en-US" sz="1600" b="1" i="0" dirty="0">
                <a:solidFill>
                  <a:prstClr val="black"/>
                </a:solidFill>
              </a:rPr>
              <a:t>Juliet: </a:t>
            </a:r>
            <a:r>
              <a:rPr lang="en-US" sz="1600" i="0" dirty="0">
                <a:solidFill>
                  <a:prstClr val="black"/>
                </a:solidFill>
              </a:rPr>
              <a:t>tested on 10, 15, 20, 25, 30 nodes; each node uses 64 parallel threads on 36 core Intel </a:t>
            </a:r>
            <a:r>
              <a:rPr lang="en-US" sz="1600" i="0" dirty="0" err="1">
                <a:solidFill>
                  <a:prstClr val="black"/>
                </a:solidFill>
              </a:rPr>
              <a:t>Haswell</a:t>
            </a:r>
            <a:r>
              <a:rPr lang="en-US" sz="1600" i="0" dirty="0">
                <a:solidFill>
                  <a:prstClr val="black"/>
                </a:solidFill>
              </a:rPr>
              <a:t> nodes (each with 2 chips); </a:t>
            </a:r>
            <a:r>
              <a:rPr lang="en-US" sz="1600" i="0" dirty="0" err="1">
                <a:solidFill>
                  <a:prstClr val="black"/>
                </a:solidFill>
              </a:rPr>
              <a:t>Infiniband</a:t>
            </a:r>
            <a:r>
              <a:rPr lang="en-US" sz="1600" i="0" dirty="0">
                <a:solidFill>
                  <a:prstClr val="black"/>
                </a:solidFill>
              </a:rPr>
              <a:t> interconnect</a:t>
            </a:r>
          </a:p>
        </p:txBody>
      </p:sp>
      <p:sp>
        <p:nvSpPr>
          <p:cNvPr id="9" name="Title 3"/>
          <p:cNvSpPr txBox="1">
            <a:spLocks/>
          </p:cNvSpPr>
          <p:nvPr/>
        </p:nvSpPr>
        <p:spPr>
          <a:xfrm>
            <a:off x="381000" y="143523"/>
            <a:ext cx="4663927" cy="422528"/>
          </a:xfrm>
          <a:prstGeom prst="rect">
            <a:avLst/>
          </a:prstGeom>
        </p:spPr>
        <p:txBody>
          <a:bodyPr vert="horz" lIns="91308" tIns="45660" rIns="91308" bIns="456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800" b="1" i="0" kern="0" dirty="0">
                <a:solidFill>
                  <a:srgbClr val="B30838"/>
                </a:solidFill>
                <a:latin typeface="+mn-lt"/>
                <a:ea typeface="+mn-ea"/>
                <a:cs typeface="Times New Roman" pitchFamily="18" charset="0"/>
              </a:rPr>
              <a:t>Harp LDA Scaling Tests</a:t>
            </a:r>
          </a:p>
        </p:txBody>
      </p:sp>
      <p:sp>
        <p:nvSpPr>
          <p:cNvPr id="10" name="TextBox 9"/>
          <p:cNvSpPr txBox="1"/>
          <p:nvPr/>
        </p:nvSpPr>
        <p:spPr>
          <a:xfrm>
            <a:off x="103530" y="4656374"/>
            <a:ext cx="4163670" cy="1077097"/>
          </a:xfrm>
          <a:prstGeom prst="rect">
            <a:avLst/>
          </a:prstGeom>
          <a:noFill/>
        </p:spPr>
        <p:txBody>
          <a:bodyPr wrap="square" lIns="91308" tIns="45660" rIns="91308" bIns="45660" rtlCol="0">
            <a:spAutoFit/>
          </a:bodyPr>
          <a:lstStyle/>
          <a:p>
            <a:r>
              <a:rPr lang="en-US" sz="1600" i="0" dirty="0"/>
              <a:t>Corpus: 3,775,554 Wikipedia documents, Vocabulary: 1 million words; </a:t>
            </a:r>
          </a:p>
          <a:p>
            <a:r>
              <a:rPr lang="en-US" sz="1600" i="0" dirty="0"/>
              <a:t>Topics: 10k topics; alpha: 0.01; beta: 0.01; iteration: 200</a:t>
            </a:r>
          </a:p>
        </p:txBody>
      </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4293542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11" y="18047"/>
            <a:ext cx="8610600" cy="656248"/>
          </a:xfrm>
        </p:spPr>
        <p:txBody>
          <a:bodyPr/>
          <a:lstStyle/>
          <a:p>
            <a:r>
              <a:rPr lang="en-US" dirty="0"/>
              <a:t>SPIDAL Algorithms – Subgraph mining</a:t>
            </a:r>
          </a:p>
        </p:txBody>
      </p:sp>
      <p:sp>
        <p:nvSpPr>
          <p:cNvPr id="3" name="Content Placeholder 2"/>
          <p:cNvSpPr>
            <a:spLocks noGrp="1"/>
          </p:cNvSpPr>
          <p:nvPr>
            <p:ph idx="1"/>
          </p:nvPr>
        </p:nvSpPr>
        <p:spPr>
          <a:xfrm>
            <a:off x="0" y="652237"/>
            <a:ext cx="8380412" cy="339725"/>
          </a:xfrm>
        </p:spPr>
        <p:txBody>
          <a:bodyPr/>
          <a:lstStyle/>
          <a:p>
            <a:r>
              <a:rPr lang="en-US" dirty="0"/>
              <a:t>Finding patterns in graphs is very important</a:t>
            </a:r>
          </a:p>
          <a:p>
            <a:pPr lvl="1"/>
            <a:r>
              <a:rPr lang="en-US" dirty="0"/>
              <a:t>Counting the number of </a:t>
            </a:r>
            <a:r>
              <a:rPr lang="en-US" dirty="0" err="1"/>
              <a:t>embeddings</a:t>
            </a:r>
            <a:r>
              <a:rPr lang="en-US" dirty="0"/>
              <a:t> of a given labeled/unlabeled template subgraph</a:t>
            </a:r>
          </a:p>
          <a:p>
            <a:pPr lvl="1"/>
            <a:r>
              <a:rPr lang="en-US" dirty="0"/>
              <a:t>Finding the most frequent subgraphs/motifs efficiently from a given set of candidate templates</a:t>
            </a:r>
          </a:p>
          <a:p>
            <a:pPr lvl="1"/>
            <a:r>
              <a:rPr lang="en-US" dirty="0"/>
              <a:t>Computing the </a:t>
            </a:r>
            <a:r>
              <a:rPr lang="en-US" dirty="0" err="1"/>
              <a:t>graphlet</a:t>
            </a:r>
            <a:r>
              <a:rPr lang="en-US" dirty="0"/>
              <a:t> frequency distribution.</a:t>
            </a:r>
          </a:p>
          <a:p>
            <a:r>
              <a:rPr lang="en-US" dirty="0"/>
              <a:t>Reworking existing parallel VT algorithm </a:t>
            </a:r>
            <a:r>
              <a:rPr lang="en-US" dirty="0" err="1"/>
              <a:t>Sahad</a:t>
            </a:r>
            <a:r>
              <a:rPr lang="en-US" dirty="0"/>
              <a:t> with MIDAS middleware giving </a:t>
            </a:r>
            <a:r>
              <a:rPr lang="en-US" dirty="0" err="1"/>
              <a:t>HarpSahad</a:t>
            </a:r>
            <a:r>
              <a:rPr lang="en-US" dirty="0"/>
              <a:t> which runs 5 (Google) to 9 (Miami) times faster than original Hadoop version</a:t>
            </a:r>
          </a:p>
          <a:p>
            <a:r>
              <a:rPr lang="en-US" b="1" dirty="0"/>
              <a:t>Work in progress</a:t>
            </a:r>
          </a:p>
          <a:p>
            <a:pPr marL="571500" indent="-514350">
              <a:buFont typeface="+mj-lt"/>
              <a:buAutoNum type="romanLcPeriod"/>
            </a:pP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56</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8894" y="4191000"/>
            <a:ext cx="4229100" cy="2718435"/>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6088647" y="4314662"/>
            <a:ext cx="2794000" cy="630555"/>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1519102641"/>
              </p:ext>
            </p:extLst>
          </p:nvPr>
        </p:nvGraphicFramePr>
        <p:xfrm>
          <a:off x="4206248" y="5535356"/>
          <a:ext cx="4937752" cy="1315720"/>
        </p:xfrm>
        <a:graphic>
          <a:graphicData uri="http://schemas.openxmlformats.org/drawingml/2006/table">
            <a:tbl>
              <a:tblPr firstRow="1" firstCol="1" bandRow="1">
                <a:tableStyleId>{5C22544A-7EE6-4342-B048-85BDC9FD1C3A}</a:tableStyleId>
              </a:tblPr>
              <a:tblGrid>
                <a:gridCol w="1467960">
                  <a:extLst>
                    <a:ext uri="{9D8B030D-6E8A-4147-A177-3AD203B41FA5}">
                      <a16:colId xmlns:a16="http://schemas.microsoft.com/office/drawing/2014/main" val="3046815679"/>
                    </a:ext>
                  </a:extLst>
                </a:gridCol>
                <a:gridCol w="1259992">
                  <a:extLst>
                    <a:ext uri="{9D8B030D-6E8A-4147-A177-3AD203B41FA5}">
                      <a16:colId xmlns:a16="http://schemas.microsoft.com/office/drawing/2014/main" val="2729308263"/>
                    </a:ext>
                  </a:extLst>
                </a:gridCol>
                <a:gridCol w="1258777">
                  <a:extLst>
                    <a:ext uri="{9D8B030D-6E8A-4147-A177-3AD203B41FA5}">
                      <a16:colId xmlns:a16="http://schemas.microsoft.com/office/drawing/2014/main" val="3575745983"/>
                    </a:ext>
                  </a:extLst>
                </a:gridCol>
                <a:gridCol w="951023">
                  <a:extLst>
                    <a:ext uri="{9D8B030D-6E8A-4147-A177-3AD203B41FA5}">
                      <a16:colId xmlns:a16="http://schemas.microsoft.com/office/drawing/2014/main" val="1979505182"/>
                    </a:ext>
                  </a:extLst>
                </a:gridCol>
              </a:tblGrid>
              <a:tr h="0">
                <a:tc>
                  <a:txBody>
                    <a:bodyPr/>
                    <a:lstStyle/>
                    <a:p>
                      <a:pPr marL="0" marR="0" algn="ctr">
                        <a:spcBef>
                          <a:spcPts val="0"/>
                        </a:spcBef>
                        <a:spcAft>
                          <a:spcPts val="0"/>
                        </a:spcAft>
                      </a:pPr>
                      <a:r>
                        <a:rPr lang="en-US" sz="1600">
                          <a:effectLst/>
                        </a:rPr>
                        <a:t>Network</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No. Of Nodes </a:t>
                      </a:r>
                    </a:p>
                    <a:p>
                      <a:pPr marL="0" marR="0" algn="ctr">
                        <a:spcBef>
                          <a:spcPts val="0"/>
                        </a:spcBef>
                        <a:spcAft>
                          <a:spcPts val="0"/>
                        </a:spcAft>
                      </a:pPr>
                      <a:r>
                        <a:rPr lang="en-US" sz="1600">
                          <a:effectLst/>
                        </a:rPr>
                        <a:t>(in million)</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No. Of Edges </a:t>
                      </a:r>
                    </a:p>
                    <a:p>
                      <a:pPr marL="0" marR="0" algn="ctr">
                        <a:spcBef>
                          <a:spcPts val="0"/>
                        </a:spcBef>
                        <a:spcAft>
                          <a:spcPts val="0"/>
                        </a:spcAft>
                      </a:pPr>
                      <a:r>
                        <a:rPr lang="en-US" sz="1600">
                          <a:effectLst/>
                        </a:rPr>
                        <a:t>(in million)</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Size </a:t>
                      </a:r>
                    </a:p>
                    <a:p>
                      <a:pPr marL="0" marR="0" algn="ctr">
                        <a:spcBef>
                          <a:spcPts val="0"/>
                        </a:spcBef>
                        <a:spcAft>
                          <a:spcPts val="0"/>
                        </a:spcAft>
                      </a:pPr>
                      <a:r>
                        <a:rPr lang="en-US" sz="1600">
                          <a:effectLst/>
                        </a:rPr>
                        <a:t>(MB)</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711785729"/>
                  </a:ext>
                </a:extLst>
              </a:tr>
              <a:tr h="292100">
                <a:tc>
                  <a:txBody>
                    <a:bodyPr/>
                    <a:lstStyle/>
                    <a:p>
                      <a:pPr marL="0" marR="0" algn="ctr">
                        <a:spcBef>
                          <a:spcPts val="0"/>
                        </a:spcBef>
                        <a:spcAft>
                          <a:spcPts val="0"/>
                        </a:spcAft>
                      </a:pPr>
                      <a:r>
                        <a:rPr lang="en-US" sz="1600">
                          <a:effectLst/>
                        </a:rPr>
                        <a:t>Web-google</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0.9</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4.3</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65</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2488816951"/>
                  </a:ext>
                </a:extLst>
              </a:tr>
              <a:tr h="292100">
                <a:tc>
                  <a:txBody>
                    <a:bodyPr/>
                    <a:lstStyle/>
                    <a:p>
                      <a:pPr marL="0" marR="0" algn="ctr">
                        <a:spcBef>
                          <a:spcPts val="0"/>
                        </a:spcBef>
                        <a:spcAft>
                          <a:spcPts val="0"/>
                        </a:spcAft>
                      </a:pPr>
                      <a:r>
                        <a:rPr lang="en-US" sz="1600">
                          <a:effectLst/>
                        </a:rPr>
                        <a:t>Miami</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2.1</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51.2</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740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999646772"/>
                  </a:ext>
                </a:extLst>
              </a:tr>
            </a:tbl>
          </a:graphicData>
        </a:graphic>
      </p:graphicFrame>
      <p:sp>
        <p:nvSpPr>
          <p:cNvPr id="9" name="TextBox 8"/>
          <p:cNvSpPr txBox="1"/>
          <p:nvPr/>
        </p:nvSpPr>
        <p:spPr>
          <a:xfrm>
            <a:off x="4267200" y="4335027"/>
            <a:ext cx="1600200" cy="1200329"/>
          </a:xfrm>
          <a:prstGeom prst="rect">
            <a:avLst/>
          </a:prstGeom>
          <a:noFill/>
        </p:spPr>
        <p:txBody>
          <a:bodyPr wrap="square" rtlCol="0">
            <a:spAutoFit/>
          </a:bodyPr>
          <a:lstStyle/>
          <a:p>
            <a:r>
              <a:rPr lang="en-US" i="0" dirty="0"/>
              <a:t>Templates</a:t>
            </a:r>
          </a:p>
          <a:p>
            <a:endParaRPr lang="en-US" i="0" dirty="0"/>
          </a:p>
          <a:p>
            <a:r>
              <a:rPr lang="en-US" i="0" dirty="0"/>
              <a:t>Datasets:</a:t>
            </a:r>
          </a:p>
        </p:txBody>
      </p:sp>
    </p:spTree>
    <p:extLst>
      <p:ext uri="{BB962C8B-B14F-4D97-AF65-F5344CB8AC3E}">
        <p14:creationId xmlns:p14="http://schemas.microsoft.com/office/powerpoint/2010/main" val="1653732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7" y="0"/>
            <a:ext cx="9102273" cy="609600"/>
          </a:xfrm>
        </p:spPr>
        <p:txBody>
          <a:bodyPr/>
          <a:lstStyle/>
          <a:p>
            <a:r>
              <a:rPr lang="en-US" sz="2800" dirty="0"/>
              <a:t>SPIDAL Algorithms – Random Graph Generation</a:t>
            </a:r>
          </a:p>
        </p:txBody>
      </p:sp>
      <p:sp>
        <p:nvSpPr>
          <p:cNvPr id="3" name="Content Placeholder 2"/>
          <p:cNvSpPr>
            <a:spLocks noGrp="1"/>
          </p:cNvSpPr>
          <p:nvPr>
            <p:ph idx="1"/>
          </p:nvPr>
        </p:nvSpPr>
        <p:spPr>
          <a:xfrm>
            <a:off x="-22382" y="533400"/>
            <a:ext cx="9166381" cy="3810000"/>
          </a:xfrm>
        </p:spPr>
        <p:txBody>
          <a:bodyPr/>
          <a:lstStyle/>
          <a:p>
            <a:r>
              <a:rPr lang="en-US" dirty="0"/>
              <a:t>Random graphs, important and needed with particular degree distribution and clustering coefficients. </a:t>
            </a:r>
          </a:p>
          <a:p>
            <a:pPr lvl="1"/>
            <a:r>
              <a:rPr lang="en-US" sz="1800" dirty="0"/>
              <a:t>Preferential attachment (PA) model, Chung-Lu (CL), stochastic </a:t>
            </a:r>
            <a:r>
              <a:rPr lang="en-US" sz="1800" dirty="0" err="1"/>
              <a:t>Kronecker</a:t>
            </a:r>
            <a:r>
              <a:rPr lang="en-US" sz="1800" dirty="0"/>
              <a:t>, stochastic block model (SBM), and block two–level </a:t>
            </a:r>
            <a:r>
              <a:rPr lang="en-US" sz="1800" dirty="0" err="1"/>
              <a:t>Erdos-Renyi</a:t>
            </a:r>
            <a:r>
              <a:rPr lang="en-US" sz="1800" dirty="0"/>
              <a:t> (BTER)</a:t>
            </a:r>
          </a:p>
          <a:p>
            <a:pPr lvl="1"/>
            <a:r>
              <a:rPr lang="en-US" sz="1800" dirty="0"/>
              <a:t>Generative algorithms for these models are mostly sequential and take a prohibitively long time to generate large-scale graphs. </a:t>
            </a:r>
          </a:p>
          <a:p>
            <a:r>
              <a:rPr lang="en-US" sz="1800" dirty="0"/>
              <a:t>SPIDAL working on developing efficient parallel algorithms for generating random graphs using different models with new DG method with low memory and high performance, almost optimal load balancing and excellent scaling.</a:t>
            </a:r>
          </a:p>
          <a:p>
            <a:pPr lvl="1"/>
            <a:r>
              <a:rPr lang="en-US" sz="1800" dirty="0"/>
              <a:t>Algorithms are about 3-4 times faster than the previous ones. </a:t>
            </a:r>
          </a:p>
          <a:p>
            <a:pPr lvl="1"/>
            <a:r>
              <a:rPr lang="en-US" sz="1800" dirty="0"/>
              <a:t>Generate a network with 250 billion edges in 12 seconds using 1024 processors.</a:t>
            </a:r>
          </a:p>
          <a:p>
            <a:r>
              <a:rPr lang="en-US" sz="1800" dirty="0"/>
              <a:t>Needs to be packaged for SPIDAL using MIDAS (currently MPI)</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2382" y="4563113"/>
            <a:ext cx="3456408" cy="230427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370184" y="4648200"/>
            <a:ext cx="5773816" cy="2175641"/>
          </a:xfrm>
          <a:prstGeom prst="rect">
            <a:avLst/>
          </a:prstGeom>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2734913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005"/>
            <a:ext cx="8382000" cy="687805"/>
          </a:xfrm>
        </p:spPr>
        <p:txBody>
          <a:bodyPr/>
          <a:lstStyle/>
          <a:p>
            <a:r>
              <a:rPr lang="en-US" dirty="0"/>
              <a:t>SPIDAL Algorithms – Triangle Counting</a:t>
            </a:r>
          </a:p>
        </p:txBody>
      </p:sp>
      <p:sp>
        <p:nvSpPr>
          <p:cNvPr id="3" name="Content Placeholder 2"/>
          <p:cNvSpPr>
            <a:spLocks noGrp="1"/>
          </p:cNvSpPr>
          <p:nvPr>
            <p:ph idx="1"/>
          </p:nvPr>
        </p:nvSpPr>
        <p:spPr>
          <a:xfrm>
            <a:off x="24063" y="571500"/>
            <a:ext cx="9119937" cy="2171700"/>
          </a:xfrm>
        </p:spPr>
        <p:txBody>
          <a:bodyPr/>
          <a:lstStyle/>
          <a:p>
            <a:r>
              <a:rPr lang="en-US" dirty="0"/>
              <a:t>Triangle counting; important special case of subgraph mining and specialized programs can outperform general program</a:t>
            </a:r>
          </a:p>
          <a:p>
            <a:r>
              <a:rPr lang="en-US" dirty="0"/>
              <a:t>Previous work used Hadoop but MPI based PATRIC is much faster</a:t>
            </a:r>
          </a:p>
          <a:p>
            <a:r>
              <a:rPr lang="en-US" dirty="0"/>
              <a:t>SPIDAL version uses much more efficient decomposition (non-overlapping graph decomposition) – a factor of 25 lower memory than PATRIC</a:t>
            </a:r>
          </a:p>
          <a:p>
            <a:r>
              <a:rPr lang="en-US" dirty="0"/>
              <a:t>Next graph problem – Community detection</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58</a:t>
            </a:fld>
            <a:endParaRPr lang="en-US" dirty="0">
              <a:solidFill>
                <a:prstClr val="black"/>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581399" y="2590800"/>
            <a:ext cx="5070927" cy="3505200"/>
          </a:xfrm>
          <a:prstGeom prst="rect">
            <a:avLst/>
          </a:prstGeom>
        </p:spPr>
      </p:pic>
      <p:sp>
        <p:nvSpPr>
          <p:cNvPr id="7" name="TextBox 6"/>
          <p:cNvSpPr txBox="1"/>
          <p:nvPr/>
        </p:nvSpPr>
        <p:spPr>
          <a:xfrm>
            <a:off x="7391400" y="4950958"/>
            <a:ext cx="1341119" cy="461665"/>
          </a:xfrm>
          <a:prstGeom prst="rect">
            <a:avLst/>
          </a:prstGeom>
          <a:noFill/>
        </p:spPr>
        <p:txBody>
          <a:bodyPr wrap="square" rtlCol="0">
            <a:spAutoFit/>
          </a:bodyPr>
          <a:lstStyle/>
          <a:p>
            <a:r>
              <a:rPr lang="en-US" b="1" i="0" dirty="0"/>
              <a:t>SPIDAL</a:t>
            </a:r>
          </a:p>
        </p:txBody>
      </p:sp>
      <p:sp>
        <p:nvSpPr>
          <p:cNvPr id="9" name="TextBox 8"/>
          <p:cNvSpPr txBox="1"/>
          <p:nvPr/>
        </p:nvSpPr>
        <p:spPr>
          <a:xfrm>
            <a:off x="533400" y="3733800"/>
            <a:ext cx="2602045" cy="1938992"/>
          </a:xfrm>
          <a:prstGeom prst="rect">
            <a:avLst/>
          </a:prstGeom>
          <a:noFill/>
        </p:spPr>
        <p:txBody>
          <a:bodyPr wrap="square" rtlCol="0">
            <a:spAutoFit/>
          </a:bodyPr>
          <a:lstStyle/>
          <a:p>
            <a:r>
              <a:rPr lang="en-US" b="1" i="0" dirty="0"/>
              <a:t>MPI version complete. Need to package for SPIDAL and add MIDAS -- Harp</a:t>
            </a: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83914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a:t>
            </a:r>
          </a:p>
        </p:txBody>
      </p:sp>
      <p:sp>
        <p:nvSpPr>
          <p:cNvPr id="3" name="Content Placeholder 2"/>
          <p:cNvSpPr>
            <a:spLocks noGrp="1"/>
          </p:cNvSpPr>
          <p:nvPr>
            <p:ph idx="1"/>
          </p:nvPr>
        </p:nvSpPr>
        <p:spPr>
          <a:xfrm>
            <a:off x="1" y="609600"/>
            <a:ext cx="8980712" cy="5334000"/>
          </a:xfrm>
        </p:spPr>
        <p:txBody>
          <a:bodyPr/>
          <a:lstStyle/>
          <a:p>
            <a:r>
              <a:rPr lang="en-US" dirty="0"/>
              <a:t>Several parallel core machine learning algorithms; need to add SPIDAL Java optimizations to complete parallel codes except MPI MDS</a:t>
            </a:r>
          </a:p>
          <a:p>
            <a:pPr lvl="1"/>
            <a:r>
              <a:rPr lang="en-US" sz="1600" u="sng" dirty="0">
                <a:hlinkClick r:id="rId2"/>
              </a:rPr>
              <a:t>https://www.gitbook.com/book/esaliya/global-machine-learning-with-dsc-spidal/details</a:t>
            </a:r>
            <a:endParaRPr lang="en-US" sz="1600" dirty="0"/>
          </a:p>
          <a:p>
            <a:r>
              <a:rPr lang="en-US" b="1" dirty="0"/>
              <a:t>O(N</a:t>
            </a:r>
            <a:r>
              <a:rPr lang="en-US" b="1" baseline="30000" dirty="0"/>
              <a:t>2</a:t>
            </a:r>
            <a:r>
              <a:rPr lang="en-US" b="1" dirty="0"/>
              <a:t>) distance matrices </a:t>
            </a:r>
            <a:r>
              <a:rPr lang="en-US" dirty="0"/>
              <a:t>calculation with Hadoop parallelism and various options (storage </a:t>
            </a:r>
            <a:r>
              <a:rPr lang="en-US" dirty="0" err="1"/>
              <a:t>MongoDB</a:t>
            </a:r>
            <a:r>
              <a:rPr lang="en-US" dirty="0"/>
              <a:t> vs. distributed files), normalization, packing to save memory  usage, exploiting symmetry</a:t>
            </a:r>
            <a:endParaRPr lang="en-US" b="1" dirty="0"/>
          </a:p>
          <a:p>
            <a:r>
              <a:rPr lang="en-US" b="1" dirty="0"/>
              <a:t>WDA-SMACOF: Multidimensional scaling MDS </a:t>
            </a:r>
            <a:r>
              <a:rPr lang="en-US" dirty="0"/>
              <a:t>is optimal nonlinear dimension reduction  enhanced by SMACOF, deterministic annealing and Conjugate gradient for non-uniform weights. Used in many applications</a:t>
            </a:r>
          </a:p>
          <a:p>
            <a:pPr lvl="1"/>
            <a:r>
              <a:rPr lang="en-US" dirty="0"/>
              <a:t>MPI (shared memory) and MIDAS (Harp) versions</a:t>
            </a:r>
          </a:p>
          <a:p>
            <a:r>
              <a:rPr lang="en-US" b="1" dirty="0"/>
              <a:t>MDS Alignment </a:t>
            </a:r>
            <a:r>
              <a:rPr lang="en-US" dirty="0"/>
              <a:t>to optimally align related point sets, as in MDS time series</a:t>
            </a:r>
          </a:p>
          <a:p>
            <a:r>
              <a:rPr lang="en-US" b="1" dirty="0" err="1"/>
              <a:t>WebPlotViz</a:t>
            </a:r>
            <a:r>
              <a:rPr lang="en-US" b="1" dirty="0"/>
              <a:t> </a:t>
            </a:r>
            <a:r>
              <a:rPr lang="en-US" dirty="0"/>
              <a:t>data management (MongoDB) and browser visualization for 3D point sets including time series. Available as source or SaaS</a:t>
            </a:r>
          </a:p>
          <a:p>
            <a:r>
              <a:rPr lang="en-US" b="1" dirty="0"/>
              <a:t>MDS as </a:t>
            </a:r>
            <a:r>
              <a:rPr lang="en-US" b="1" dirty="0">
                <a:sym typeface="Symbol" panose="05050102010706020507" pitchFamily="18" charset="2"/>
              </a:rPr>
              <a:t></a:t>
            </a:r>
            <a:r>
              <a:rPr lang="en-US" b="1" baseline="30000" dirty="0">
                <a:sym typeface="Symbol" panose="05050102010706020507" pitchFamily="18" charset="2"/>
              </a:rPr>
              <a:t>2</a:t>
            </a:r>
            <a:r>
              <a:rPr lang="en-US" b="1" dirty="0">
                <a:sym typeface="Symbol" panose="05050102010706020507" pitchFamily="18" charset="2"/>
              </a:rPr>
              <a:t> using </a:t>
            </a:r>
            <a:r>
              <a:rPr lang="en-US" b="1" dirty="0" err="1">
                <a:sym typeface="Symbol" panose="05050102010706020507" pitchFamily="18" charset="2"/>
              </a:rPr>
              <a:t>Manxcat</a:t>
            </a:r>
            <a:r>
              <a:rPr lang="en-US" b="1" dirty="0">
                <a:sym typeface="Symbol" panose="05050102010706020507" pitchFamily="18" charset="2"/>
              </a:rPr>
              <a:t>. </a:t>
            </a:r>
            <a:r>
              <a:rPr lang="en-US" dirty="0">
                <a:sym typeface="Symbol" panose="05050102010706020507" pitchFamily="18" charset="2"/>
              </a:rPr>
              <a:t>Alternative more general but less reliable solution of MDS. Latest version of WDA-SMACOF usually preferable</a:t>
            </a:r>
          </a:p>
          <a:p>
            <a:r>
              <a:rPr lang="en-US" dirty="0">
                <a:sym typeface="Symbol" panose="05050102010706020507" pitchFamily="18" charset="2"/>
              </a:rPr>
              <a:t>Other </a:t>
            </a:r>
            <a:r>
              <a:rPr lang="en-US" b="1" dirty="0">
                <a:sym typeface="Symbol" panose="05050102010706020507" pitchFamily="18" charset="2"/>
              </a:rPr>
              <a:t>Dimension Reduction</a:t>
            </a:r>
            <a:r>
              <a:rPr lang="en-US" dirty="0">
                <a:sym typeface="Symbol" panose="05050102010706020507" pitchFamily="18" charset="2"/>
              </a:rPr>
              <a:t>: SVD, PCA, GTM to do</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59</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16128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194" y="0"/>
            <a:ext cx="8382000" cy="1143000"/>
          </a:xfrm>
        </p:spPr>
        <p:txBody>
          <a:bodyPr/>
          <a:lstStyle/>
          <a:p>
            <a:r>
              <a:rPr lang="en-US" dirty="0"/>
              <a:t>Some confusing issues; Missing Requirements; Missing Consensus III</a:t>
            </a:r>
          </a:p>
        </p:txBody>
      </p:sp>
      <p:sp>
        <p:nvSpPr>
          <p:cNvPr id="3" name="Content Placeholder 2"/>
          <p:cNvSpPr>
            <a:spLocks noGrp="1"/>
          </p:cNvSpPr>
          <p:nvPr>
            <p:ph idx="1"/>
          </p:nvPr>
        </p:nvSpPr>
        <p:spPr>
          <a:xfrm>
            <a:off x="-21771" y="990600"/>
            <a:ext cx="9144000" cy="5029200"/>
          </a:xfrm>
        </p:spPr>
        <p:txBody>
          <a:bodyPr/>
          <a:lstStyle/>
          <a:p>
            <a:r>
              <a:rPr lang="en-US" b="1" dirty="0"/>
              <a:t>What is the appropriate hardware?</a:t>
            </a:r>
          </a:p>
          <a:p>
            <a:pPr lvl="1"/>
            <a:r>
              <a:rPr lang="en-US" dirty="0"/>
              <a:t>Depends on answers to “what are requirements” and software choices</a:t>
            </a:r>
          </a:p>
          <a:p>
            <a:pPr lvl="1"/>
            <a:r>
              <a:rPr lang="en-US" dirty="0"/>
              <a:t>What is flexible cost effective hardware; at universities? In public clouds? </a:t>
            </a:r>
          </a:p>
          <a:p>
            <a:pPr lvl="1"/>
            <a:r>
              <a:rPr lang="en-US" dirty="0"/>
              <a:t>HPC v. HTC (high throughput) v. Cloud</a:t>
            </a:r>
          </a:p>
          <a:p>
            <a:pPr lvl="1"/>
            <a:r>
              <a:rPr lang="en-US" dirty="0"/>
              <a:t>Value of GPU’s and other innovative node hardware</a:t>
            </a:r>
          </a:p>
          <a:p>
            <a:r>
              <a:rPr lang="en-US" b="1" dirty="0"/>
              <a:t>Miscellaneous Issues</a:t>
            </a:r>
          </a:p>
          <a:p>
            <a:pPr lvl="1"/>
            <a:r>
              <a:rPr lang="en-US" dirty="0"/>
              <a:t>Big Data Performance analysis often rudimentary (compared to HPC)</a:t>
            </a:r>
          </a:p>
          <a:p>
            <a:pPr lvl="1"/>
            <a:r>
              <a:rPr lang="en-US" dirty="0"/>
              <a:t>What is the Big Data Stack?</a:t>
            </a:r>
          </a:p>
          <a:p>
            <a:pPr lvl="1"/>
            <a:r>
              <a:rPr lang="en-US" dirty="0"/>
              <a:t>Trade-off between “integrated systems” versus using a collection of independent components</a:t>
            </a:r>
          </a:p>
          <a:p>
            <a:pPr lvl="1"/>
            <a:r>
              <a:rPr lang="en-US" dirty="0"/>
              <a:t>What are parallelization challenges? Library of “hand optimized” code versus automatic parallelization and domain specific libraries</a:t>
            </a:r>
          </a:p>
          <a:p>
            <a:pPr lvl="1"/>
            <a:r>
              <a:rPr lang="en-US" dirty="0"/>
              <a:t>Can DevOps be used more systematically to promote interoperability</a:t>
            </a:r>
          </a:p>
          <a:p>
            <a:pPr lvl="1"/>
            <a:r>
              <a:rPr lang="en-US" dirty="0"/>
              <a:t>Orchestration v. Management; TOSCA v. BPEL (Heat v. Beam)</a:t>
            </a:r>
          </a:p>
          <a:p>
            <a:endParaRPr lang="en-US" dirty="0"/>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1931632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37720"/>
            <a:ext cx="8382000" cy="685800"/>
          </a:xfrm>
        </p:spPr>
        <p:txBody>
          <a:bodyPr/>
          <a:lstStyle/>
          <a:p>
            <a:r>
              <a:rPr lang="en-US" dirty="0"/>
              <a:t>SPIDAL Algorithms – Core II</a:t>
            </a:r>
          </a:p>
        </p:txBody>
      </p:sp>
      <p:sp>
        <p:nvSpPr>
          <p:cNvPr id="3" name="Content Placeholder 2"/>
          <p:cNvSpPr>
            <a:spLocks noGrp="1"/>
          </p:cNvSpPr>
          <p:nvPr>
            <p:ph idx="1"/>
          </p:nvPr>
        </p:nvSpPr>
        <p:spPr>
          <a:xfrm>
            <a:off x="9525" y="609600"/>
            <a:ext cx="8980712" cy="5446638"/>
          </a:xfrm>
        </p:spPr>
        <p:txBody>
          <a:bodyPr/>
          <a:lstStyle/>
          <a:p>
            <a:r>
              <a:rPr lang="en-US" sz="1800" b="1" dirty="0"/>
              <a:t>Latent Dirichlet Allocation LDA </a:t>
            </a:r>
            <a:r>
              <a:rPr lang="en-US" sz="1800" dirty="0"/>
              <a:t>for topic finding in text collections; new algorithm with MIDAS runtime outperforming current best practice</a:t>
            </a:r>
          </a:p>
          <a:p>
            <a:r>
              <a:rPr lang="en-US" sz="1800" b="1" dirty="0"/>
              <a:t>DA-PWC Deterministic Annealing Pairwise Clustering</a:t>
            </a:r>
            <a:r>
              <a:rPr lang="en-US" sz="1800" dirty="0"/>
              <a:t> for case where points aren’t in a vector space; used extensively to cluster DNA and proteomic sequences; improved algorithm over other published. Parallelism good but needs SPIDAL Java</a:t>
            </a:r>
          </a:p>
          <a:p>
            <a:r>
              <a:rPr lang="en-US" sz="1800" b="1" dirty="0"/>
              <a:t>DAVS Deterministic Annealing Clustering for vectors</a:t>
            </a:r>
            <a:r>
              <a:rPr lang="en-US" sz="1800" dirty="0"/>
              <a:t>; includes specification of errors and limit on cluster sizes. Gives very accurate answers for cases where distinct clustering exists. Being upgraded for new LC-MS proteomics data with one million clusters in 27 million size data set</a:t>
            </a:r>
          </a:p>
          <a:p>
            <a:r>
              <a:rPr lang="en-US" sz="1800" b="1" dirty="0"/>
              <a:t>K-means basic vector clustering</a:t>
            </a:r>
            <a:r>
              <a:rPr lang="en-US" sz="1800" dirty="0"/>
              <a:t>: fast and adequate where clusters aren’t needed accurately</a:t>
            </a:r>
          </a:p>
          <a:p>
            <a:r>
              <a:rPr lang="en-US" sz="1800" b="1" dirty="0"/>
              <a:t>Elkan’s improved K-means vector clustering</a:t>
            </a:r>
            <a:r>
              <a:rPr lang="en-US" sz="1800" dirty="0"/>
              <a:t>: for high dimensional spaces; uses triangle inequality to avoid expensive distance </a:t>
            </a:r>
            <a:r>
              <a:rPr lang="en-US" sz="1800" dirty="0" err="1"/>
              <a:t>calcs</a:t>
            </a:r>
            <a:endParaRPr lang="en-US" sz="1800" dirty="0"/>
          </a:p>
          <a:p>
            <a:r>
              <a:rPr lang="en-US" sz="1800" b="1" dirty="0"/>
              <a:t>Future work </a:t>
            </a:r>
            <a:r>
              <a:rPr lang="en-US" sz="1800" dirty="0"/>
              <a:t>– </a:t>
            </a:r>
            <a:r>
              <a:rPr lang="en-US" sz="1800" b="1" dirty="0"/>
              <a:t>Classification</a:t>
            </a:r>
            <a:r>
              <a:rPr lang="en-US" sz="1800" dirty="0"/>
              <a:t>: logistic regression, Random Forest, SVM, (deep learning); Collaborative Filtering, TF-IDF search and Spark </a:t>
            </a:r>
            <a:r>
              <a:rPr lang="en-US" sz="1800" b="1" dirty="0" err="1"/>
              <a:t>MLlib</a:t>
            </a:r>
            <a:r>
              <a:rPr lang="en-US" sz="1800" dirty="0"/>
              <a:t> algorithms</a:t>
            </a:r>
          </a:p>
          <a:p>
            <a:r>
              <a:rPr lang="en-US" sz="1800" b="1" dirty="0"/>
              <a:t>Harp-</a:t>
            </a:r>
            <a:r>
              <a:rPr lang="en-US" sz="1800" b="1" dirty="0" err="1"/>
              <a:t>DaaL</a:t>
            </a:r>
            <a:r>
              <a:rPr lang="en-US" sz="1800" b="1" dirty="0"/>
              <a:t> </a:t>
            </a:r>
            <a:r>
              <a:rPr lang="en-US" sz="1800" dirty="0"/>
              <a:t>extends Intel DAAL’s local batch mode to multi-node distributed modes</a:t>
            </a:r>
          </a:p>
          <a:p>
            <a:pPr lvl="1"/>
            <a:r>
              <a:rPr lang="en-US" sz="1800" dirty="0"/>
              <a:t>Leveraging Harp’s benefits of communication for iterative compute models</a:t>
            </a:r>
          </a:p>
          <a:p>
            <a:endParaRPr lang="en-US" sz="1800" b="1"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60</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807112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a:t>
            </a:r>
          </a:p>
        </p:txBody>
      </p:sp>
      <p:sp>
        <p:nvSpPr>
          <p:cNvPr id="3" name="Content Placeholder 2"/>
          <p:cNvSpPr>
            <a:spLocks noGrp="1"/>
          </p:cNvSpPr>
          <p:nvPr>
            <p:ph idx="1"/>
          </p:nvPr>
        </p:nvSpPr>
        <p:spPr>
          <a:xfrm>
            <a:off x="9832" y="762000"/>
            <a:ext cx="9141542" cy="4038600"/>
          </a:xfrm>
        </p:spPr>
        <p:txBody>
          <a:bodyPr/>
          <a:lstStyle/>
          <a:p>
            <a:r>
              <a:rPr lang="en-US" sz="2200" b="1" dirty="0" err="1"/>
              <a:t>Manxcat</a:t>
            </a:r>
            <a:r>
              <a:rPr lang="en-US" sz="2200" b="1" dirty="0"/>
              <a:t>: </a:t>
            </a:r>
            <a:r>
              <a:rPr lang="en-US" sz="2200" b="1" dirty="0" err="1"/>
              <a:t>Levenberg</a:t>
            </a:r>
            <a:r>
              <a:rPr lang="en-US" sz="2200" b="1" dirty="0"/>
              <a:t> Marquardt Algorithm for non-linear </a:t>
            </a:r>
            <a:r>
              <a:rPr lang="en-US" sz="2200" dirty="0">
                <a:sym typeface="Symbol" panose="05050102010706020507" pitchFamily="18" charset="2"/>
              </a:rPr>
              <a:t></a:t>
            </a:r>
            <a:r>
              <a:rPr lang="en-US" sz="2200" baseline="30000" dirty="0">
                <a:sym typeface="Symbol" panose="05050102010706020507" pitchFamily="18" charset="2"/>
              </a:rPr>
              <a:t>2 </a:t>
            </a:r>
            <a:r>
              <a:rPr lang="en-US" sz="2200" dirty="0">
                <a:sym typeface="Symbol" panose="05050102010706020507" pitchFamily="18" charset="2"/>
              </a:rPr>
              <a:t>optimization with sophisticated version of Newton’s method calculating value and derivatives of objective function. Parallelism in calculation of objective function and in parameters to be determined. </a:t>
            </a:r>
            <a:r>
              <a:rPr lang="en-US" sz="2200" b="1" dirty="0">
                <a:sym typeface="Symbol" panose="05050102010706020507" pitchFamily="18" charset="2"/>
              </a:rPr>
              <a:t>Complete – needs SPIDAL Java optimization</a:t>
            </a:r>
            <a:endParaRPr lang="en-US" sz="2200" b="1" dirty="0"/>
          </a:p>
          <a:p>
            <a:r>
              <a:rPr lang="en-US" sz="2200" b="1" dirty="0"/>
              <a:t>Viterbi </a:t>
            </a:r>
            <a:r>
              <a:rPr lang="en-US" sz="2200" dirty="0"/>
              <a:t>algorithm, for finding the maximum a posteriori (MAP) solution for a Hidden Markov Model (HMM). The running time is O(n*s^2) where n is the number of variables and s is the number of possible states each variable can take. We will provide an "embarrassingly parallel" version that processes multiple problems (e.g. many images) independently; parallelizing within the same problem not needed in our application space. </a:t>
            </a:r>
            <a:r>
              <a:rPr lang="en-US" sz="2200" b="1" dirty="0"/>
              <a:t>Needs Packaging in SPIDAL</a:t>
            </a:r>
          </a:p>
          <a:p>
            <a:r>
              <a:rPr lang="en-US" sz="2200" b="1" dirty="0"/>
              <a:t>Forward-backward algorithm</a:t>
            </a:r>
            <a:r>
              <a:rPr lang="en-US" sz="2200" dirty="0"/>
              <a:t>, for computing marginal distributions over HMM variables. Similar characteristics as Viterbi above. </a:t>
            </a:r>
            <a:r>
              <a:rPr lang="en-US" sz="2200" b="1" dirty="0"/>
              <a:t>Needs Packaging in SPIDAL</a:t>
            </a:r>
          </a:p>
          <a:p>
            <a:endParaRPr lang="en-US" sz="22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61</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48392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0"/>
            <a:ext cx="8382000" cy="762000"/>
          </a:xfrm>
        </p:spPr>
        <p:txBody>
          <a:bodyPr/>
          <a:lstStyle/>
          <a:p>
            <a:r>
              <a:rPr lang="en-US" dirty="0"/>
              <a:t>SPIDAL Algorithms – Optimization II</a:t>
            </a:r>
          </a:p>
        </p:txBody>
      </p:sp>
      <p:sp>
        <p:nvSpPr>
          <p:cNvPr id="3" name="Content Placeholder 2"/>
          <p:cNvSpPr>
            <a:spLocks noGrp="1"/>
          </p:cNvSpPr>
          <p:nvPr>
            <p:ph idx="1"/>
          </p:nvPr>
        </p:nvSpPr>
        <p:spPr>
          <a:xfrm>
            <a:off x="2458" y="762000"/>
            <a:ext cx="9141542" cy="4953000"/>
          </a:xfrm>
        </p:spPr>
        <p:txBody>
          <a:bodyPr/>
          <a:lstStyle/>
          <a:p>
            <a:r>
              <a:rPr lang="en-US" b="1" dirty="0"/>
              <a:t>Loopy belief propagation (LBP) </a:t>
            </a:r>
            <a:r>
              <a:rPr lang="en-US" dirty="0"/>
              <a:t>for approximately finding the maximum a posteriori (MAP) solution for a Markov Random Field (MRF). Here the running time is O(n^2*s^2*</a:t>
            </a:r>
            <a:r>
              <a:rPr lang="en-US" dirty="0" err="1"/>
              <a:t>i</a:t>
            </a:r>
            <a:r>
              <a:rPr lang="en-US" dirty="0"/>
              <a:t>) in the worst case where n is number of variables, s is number of states per variable, and </a:t>
            </a:r>
            <a:r>
              <a:rPr lang="en-US" dirty="0" err="1"/>
              <a:t>i</a:t>
            </a:r>
            <a:r>
              <a:rPr lang="en-US" dirty="0"/>
              <a:t> is number of iterations required (which is usually a function of n, e.g. log(n) or </a:t>
            </a:r>
            <a:r>
              <a:rPr lang="en-US" dirty="0" err="1"/>
              <a:t>sqrt</a:t>
            </a:r>
            <a:r>
              <a:rPr lang="en-US" dirty="0"/>
              <a:t>(n)). Here there are various parallelization strategies depending on values of s and n for any given problem. </a:t>
            </a:r>
          </a:p>
          <a:p>
            <a:pPr lvl="1"/>
            <a:r>
              <a:rPr lang="en-US" dirty="0"/>
              <a:t>We will provide two parallel versions: embarrassingly parallel version for when s and n are relatively modest, and parallelizing each iteration of the same problem for common situation when s and n are quite large so that each iteration takes a long time relative to number of iterations required.</a:t>
            </a:r>
          </a:p>
          <a:p>
            <a:pPr lvl="1"/>
            <a:r>
              <a:rPr lang="en-US" b="1" dirty="0"/>
              <a:t>Needs Packaging in SPIDAL</a:t>
            </a:r>
            <a:r>
              <a:rPr lang="en-US" dirty="0"/>
              <a:t> </a:t>
            </a:r>
          </a:p>
          <a:p>
            <a:r>
              <a:rPr lang="en-US" b="1" dirty="0"/>
              <a:t>Markov Chain Monte Carlo (MCMC) </a:t>
            </a:r>
            <a:r>
              <a:rPr lang="en-US" dirty="0"/>
              <a:t>for approximately computing marking distributions and sampling over MRF variables. Similar to LBP with the same two parallelization strategies. </a:t>
            </a:r>
            <a:r>
              <a:rPr lang="en-US" b="1" dirty="0"/>
              <a:t>Needs Packaging in SPIDAL</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107098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Applications</a:t>
            </a:r>
          </a:p>
        </p:txBody>
      </p:sp>
      <p:sp>
        <p:nvSpPr>
          <p:cNvPr id="3" name="Subtitle 2"/>
          <p:cNvSpPr>
            <a:spLocks noGrp="1"/>
          </p:cNvSpPr>
          <p:nvPr>
            <p:ph type="subTitle" idx="1"/>
          </p:nvPr>
        </p:nvSpPr>
        <p:spPr/>
        <p:txBody>
          <a:bodyPr/>
          <a:lstStyle/>
          <a:p>
            <a:r>
              <a:rPr lang="en-US" dirty="0"/>
              <a:t>And some algorithms</a:t>
            </a: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63</a:t>
            </a:fld>
            <a:endParaRPr lang="en-US"/>
          </a:p>
        </p:txBody>
      </p:sp>
    </p:spTree>
    <p:extLst>
      <p:ext uri="{BB962C8B-B14F-4D97-AF65-F5344CB8AC3E}">
        <p14:creationId xmlns:p14="http://schemas.microsoft.com/office/powerpoint/2010/main" val="3431510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76200"/>
            <a:ext cx="8382000" cy="1143000"/>
          </a:xfrm>
        </p:spPr>
        <p:txBody>
          <a:bodyPr/>
          <a:lstStyle/>
          <a:p>
            <a:pPr algn="ctr"/>
            <a:r>
              <a:rPr lang="en-US" sz="3200" dirty="0"/>
              <a:t>Imaging Applications: Remote Sensing,  Pathology, Spatial  Systems </a:t>
            </a:r>
          </a:p>
        </p:txBody>
      </p:sp>
      <p:sp>
        <p:nvSpPr>
          <p:cNvPr id="3" name="Content Placeholder 2"/>
          <p:cNvSpPr>
            <a:spLocks noGrp="1"/>
          </p:cNvSpPr>
          <p:nvPr>
            <p:ph idx="1"/>
          </p:nvPr>
        </p:nvSpPr>
        <p:spPr>
          <a:xfrm>
            <a:off x="-10510" y="981074"/>
            <a:ext cx="9154510" cy="5038725"/>
          </a:xfrm>
        </p:spPr>
        <p:txBody>
          <a:bodyPr/>
          <a:lstStyle/>
          <a:p>
            <a:r>
              <a:rPr lang="en-US" sz="1900" dirty="0"/>
              <a:t>Both Pathology/Remote sensing working on 2D moving to 3D images</a:t>
            </a:r>
            <a:endParaRPr lang="en-US" sz="1900" dirty="0">
              <a:solidFill>
                <a:srgbClr val="FF0000"/>
              </a:solidFill>
            </a:endParaRPr>
          </a:p>
          <a:p>
            <a:r>
              <a:rPr lang="en-US" sz="1900" dirty="0"/>
              <a:t>Each pathology image could have 10 billion pixels, and we may extract a million spatial objects per image and 100 million features (dozens to 100 features per object) per image. We often tile the image into 4K x 4K tiles for processing. We develop buffering-based tiling to handle boundary-crossing objects. For each typical study, we may have hundreds to thousands of pathology images</a:t>
            </a:r>
          </a:p>
          <a:p>
            <a:r>
              <a:rPr lang="en-US" sz="1900" dirty="0"/>
              <a:t>Remote sensing aimed at radar images of ice and snow sheets; as data from aircraft flying in a line, we can stack radar 2D images to get 3D</a:t>
            </a:r>
          </a:p>
          <a:p>
            <a:r>
              <a:rPr lang="en-US" sz="1900" dirty="0"/>
              <a:t>2D problems need modest parallelism “intra-image” but often need parallelism over images </a:t>
            </a:r>
          </a:p>
          <a:p>
            <a:r>
              <a:rPr lang="en-US" sz="1900" dirty="0"/>
              <a:t>3D problems need parallelism for an individual image</a:t>
            </a:r>
          </a:p>
          <a:p>
            <a:r>
              <a:rPr lang="en-US" sz="1900" dirty="0"/>
              <a:t>Use Optimization algorithms to  support applications (e.g. Markov Chain, Integer Programming, Bayesian Maximum a posteriori, </a:t>
            </a:r>
            <a:r>
              <a:rPr lang="en-US" sz="1900" dirty="0" err="1"/>
              <a:t>variational</a:t>
            </a:r>
            <a:r>
              <a:rPr lang="en-US" sz="1900" dirty="0"/>
              <a:t> level set, Euler-Lagrange Equation)</a:t>
            </a:r>
          </a:p>
          <a:p>
            <a:r>
              <a:rPr lang="en-US" sz="1900" dirty="0"/>
              <a:t>Classification (deep learning convolution neural network, SVM, random forest, etc.) will be important</a:t>
            </a:r>
            <a:br>
              <a:rPr lang="en-US" sz="1900" dirty="0"/>
            </a:br>
            <a:endParaRPr lang="en-US" sz="1900" dirty="0"/>
          </a:p>
          <a:p>
            <a:endParaRPr lang="en-US" sz="19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64</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828422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The end.</a:t>
            </a:r>
            <a:br>
              <a:rPr lang="en-US" dirty="0"/>
            </a:br>
            <a:r>
              <a:rPr lang="en-US" dirty="0"/>
              <a:t>Applications continue</a:t>
            </a:r>
          </a:p>
        </p:txBody>
      </p:sp>
      <p:sp>
        <p:nvSpPr>
          <p:cNvPr id="3" name="Subtitle 2"/>
          <p:cNvSpPr>
            <a:spLocks noGrp="1"/>
          </p:cNvSpPr>
          <p:nvPr>
            <p:ph type="subTitle" idx="1"/>
          </p:nvPr>
        </p:nvSpPr>
        <p:spPr/>
        <p:txBody>
          <a:bodyPr/>
          <a:lstStyle/>
          <a:p>
            <a:r>
              <a:rPr lang="en-US" dirty="0"/>
              <a:t>And some algorithms</a:t>
            </a:r>
          </a:p>
        </p:txBody>
      </p:sp>
      <p:sp>
        <p:nvSpPr>
          <p:cNvPr id="4" name="Date Placeholder 3"/>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65</a:t>
            </a:fld>
            <a:endParaRPr lang="en-US"/>
          </a:p>
        </p:txBody>
      </p:sp>
    </p:spTree>
    <p:extLst>
      <p:ext uri="{BB962C8B-B14F-4D97-AF65-F5344CB8AC3E}">
        <p14:creationId xmlns:p14="http://schemas.microsoft.com/office/powerpoint/2010/main" val="2596851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0"/>
            <a:ext cx="8382000" cy="838200"/>
          </a:xfrm>
        </p:spPr>
        <p:txBody>
          <a:bodyPr/>
          <a:lstStyle/>
          <a:p>
            <a:r>
              <a:rPr lang="en-US" dirty="0"/>
              <a:t>2D Radar Polar Remote Sensing</a:t>
            </a:r>
          </a:p>
        </p:txBody>
      </p:sp>
      <p:sp>
        <p:nvSpPr>
          <p:cNvPr id="3" name="Content Placeholder 2"/>
          <p:cNvSpPr>
            <a:spLocks noGrp="1"/>
          </p:cNvSpPr>
          <p:nvPr>
            <p:ph idx="1"/>
          </p:nvPr>
        </p:nvSpPr>
        <p:spPr>
          <a:xfrm>
            <a:off x="0" y="649043"/>
            <a:ext cx="9144000" cy="1408355"/>
          </a:xfrm>
        </p:spPr>
        <p:txBody>
          <a:bodyPr/>
          <a:lstStyle/>
          <a:p>
            <a:r>
              <a:rPr lang="en-US" dirty="0"/>
              <a:t>Need to estimate structure of earth (ice, snow, rock) from radar signals from plane in 2 or 3 dimensions.</a:t>
            </a:r>
          </a:p>
          <a:p>
            <a:r>
              <a:rPr lang="en-US" dirty="0"/>
              <a:t>Original 2D analysis ([11])used Hidden Markov Methods; better results using MCMC (our solution)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66</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pic>
        <p:nvPicPr>
          <p:cNvPr id="2665" name="Picture 2664"/>
          <p:cNvPicPr/>
          <p:nvPr/>
        </p:nvPicPr>
        <p:blipFill rotWithShape="1">
          <a:blip r:embed="rId2"/>
          <a:srcRect b="68537"/>
          <a:stretch/>
        </p:blipFill>
        <p:spPr>
          <a:xfrm>
            <a:off x="0" y="2057398"/>
            <a:ext cx="6858000" cy="4800602"/>
          </a:xfrm>
          <a:prstGeom prst="rect">
            <a:avLst/>
          </a:prstGeom>
        </p:spPr>
      </p:pic>
      <p:pic>
        <p:nvPicPr>
          <p:cNvPr id="2666" name="Picture 2665"/>
          <p:cNvPicPr/>
          <p:nvPr/>
        </p:nvPicPr>
        <p:blipFill rotWithShape="1">
          <a:blip r:embed="rId2"/>
          <a:srcRect t="34403" b="34975"/>
          <a:stretch/>
        </p:blipFill>
        <p:spPr>
          <a:xfrm>
            <a:off x="-38100" y="2111175"/>
            <a:ext cx="6934200" cy="4677006"/>
          </a:xfrm>
          <a:prstGeom prst="rect">
            <a:avLst/>
          </a:prstGeom>
        </p:spPr>
      </p:pic>
      <p:pic>
        <p:nvPicPr>
          <p:cNvPr id="8" name="Picture 7" descr="../ClionProjects/LayerDetection/images/output/output_062_new.png"/>
          <p:cNvPicPr/>
          <p:nvPr/>
        </p:nvPicPr>
        <p:blipFill rotWithShape="1">
          <a:blip r:embed="rId3" cstate="print">
            <a:extLst>
              <a:ext uri="{28A0092B-C50C-407E-A947-70E740481C1C}">
                <a14:useLocalDpi xmlns:a14="http://schemas.microsoft.com/office/drawing/2010/main" val="0"/>
              </a:ext>
            </a:extLst>
          </a:blip>
          <a:srcRect l="4578" t="3288" r="4578" b="3288"/>
          <a:stretch/>
        </p:blipFill>
        <p:spPr bwMode="auto">
          <a:xfrm>
            <a:off x="0" y="1981200"/>
            <a:ext cx="6781800" cy="4806981"/>
          </a:xfrm>
          <a:prstGeom prst="rect">
            <a:avLst/>
          </a:prstGeom>
          <a:noFill/>
          <a:ln>
            <a:noFill/>
          </a:ln>
        </p:spPr>
      </p:pic>
      <p:sp>
        <p:nvSpPr>
          <p:cNvPr id="6" name="TextBox 5"/>
          <p:cNvSpPr txBox="1"/>
          <p:nvPr/>
        </p:nvSpPr>
        <p:spPr>
          <a:xfrm>
            <a:off x="6972300" y="2124475"/>
            <a:ext cx="1894113" cy="1200329"/>
          </a:xfrm>
          <a:prstGeom prst="rect">
            <a:avLst/>
          </a:prstGeom>
          <a:noFill/>
        </p:spPr>
        <p:txBody>
          <a:bodyPr wrap="square" rtlCol="0">
            <a:spAutoFit/>
          </a:bodyPr>
          <a:lstStyle/>
          <a:p>
            <a:r>
              <a:rPr lang="en-US" i="0" dirty="0"/>
              <a:t>Extending to snow radar layers</a:t>
            </a:r>
          </a:p>
        </p:txBody>
      </p:sp>
    </p:spTree>
    <p:extLst>
      <p:ext uri="{BB962C8B-B14F-4D97-AF65-F5344CB8AC3E}">
        <p14:creationId xmlns:p14="http://schemas.microsoft.com/office/powerpoint/2010/main" val="411981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6"/>
                                        </p:tgtEl>
                                        <p:attrNameLst>
                                          <p:attrName>style.visibility</p:attrName>
                                        </p:attrNameLst>
                                      </p:cBhvr>
                                      <p:to>
                                        <p:strVal val="visible"/>
                                      </p:to>
                                    </p:set>
                                    <p:animEffect transition="in" filter="fade">
                                      <p:cBhvr>
                                        <p:cTn id="7" dur="1000"/>
                                        <p:tgtEl>
                                          <p:spTgt spid="2666"/>
                                        </p:tgtEl>
                                      </p:cBhvr>
                                    </p:animEffect>
                                    <p:anim calcmode="lin" valueType="num">
                                      <p:cBhvr>
                                        <p:cTn id="8" dur="1000" fill="hold"/>
                                        <p:tgtEl>
                                          <p:spTgt spid="2666"/>
                                        </p:tgtEl>
                                        <p:attrNameLst>
                                          <p:attrName>ppt_x</p:attrName>
                                        </p:attrNameLst>
                                      </p:cBhvr>
                                      <p:tavLst>
                                        <p:tav tm="0">
                                          <p:val>
                                            <p:strVal val="#ppt_x"/>
                                          </p:val>
                                        </p:tav>
                                        <p:tav tm="100000">
                                          <p:val>
                                            <p:strVal val="#ppt_x"/>
                                          </p:val>
                                        </p:tav>
                                      </p:tavLst>
                                    </p:anim>
                                    <p:anim calcmode="lin" valueType="num">
                                      <p:cBhvr>
                                        <p:cTn id="9" dur="1000" fill="hold"/>
                                        <p:tgtEl>
                                          <p:spTgt spid="26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t>3D Radar Polar Remote Sensing</a:t>
            </a:r>
          </a:p>
        </p:txBody>
      </p:sp>
      <p:sp>
        <p:nvSpPr>
          <p:cNvPr id="3" name="Content Placeholder 2"/>
          <p:cNvSpPr>
            <a:spLocks noGrp="1"/>
          </p:cNvSpPr>
          <p:nvPr>
            <p:ph idx="1"/>
          </p:nvPr>
        </p:nvSpPr>
        <p:spPr>
          <a:xfrm>
            <a:off x="-1" y="806245"/>
            <a:ext cx="8980713" cy="489155"/>
          </a:xfrm>
        </p:spPr>
        <p:txBody>
          <a:bodyPr/>
          <a:lstStyle/>
          <a:p>
            <a:r>
              <a:rPr lang="en-US" dirty="0"/>
              <a:t>Uses LBP to analyze 3D radar images </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grpSp>
        <p:nvGrpSpPr>
          <p:cNvPr id="8" name="Group 7"/>
          <p:cNvGrpSpPr/>
          <p:nvPr/>
        </p:nvGrpSpPr>
        <p:grpSpPr>
          <a:xfrm>
            <a:off x="63062" y="1295400"/>
            <a:ext cx="5486400" cy="2127955"/>
            <a:chOff x="457200" y="1377246"/>
            <a:chExt cx="5486400" cy="2127955"/>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377246"/>
              <a:ext cx="2971800" cy="2127954"/>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3600450" y="1377247"/>
              <a:ext cx="2343150" cy="2127954"/>
            </a:xfrm>
            <a:prstGeom prst="rect">
              <a:avLst/>
            </a:prstGeom>
          </p:spPr>
        </p:pic>
      </p:grpSp>
      <p:grpSp>
        <p:nvGrpSpPr>
          <p:cNvPr id="11" name="Group 10"/>
          <p:cNvGrpSpPr/>
          <p:nvPr/>
        </p:nvGrpSpPr>
        <p:grpSpPr>
          <a:xfrm>
            <a:off x="-1" y="3947579"/>
            <a:ext cx="6629400" cy="1894758"/>
            <a:chOff x="0" y="4406900"/>
            <a:chExt cx="5340350" cy="1374058"/>
          </a:xfrm>
        </p:grpSpPr>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0" y="4419600"/>
              <a:ext cx="1794510" cy="1346200"/>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tretch>
              <a:fillRect/>
            </a:stretch>
          </p:blipFill>
          <p:spPr>
            <a:xfrm>
              <a:off x="1794510" y="4406900"/>
              <a:ext cx="1828800" cy="1371600"/>
            </a:xfrm>
            <a:prstGeom prst="rect">
              <a:avLst/>
            </a:prstGeom>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3600450" y="4476033"/>
              <a:ext cx="1739900" cy="1304925"/>
            </a:xfrm>
            <a:prstGeom prst="rect">
              <a:avLst/>
            </a:prstGeom>
          </p:spPr>
        </p:pic>
      </p:grpSp>
      <p:sp>
        <p:nvSpPr>
          <p:cNvPr id="12" name="Rectangle 11"/>
          <p:cNvSpPr/>
          <p:nvPr/>
        </p:nvSpPr>
        <p:spPr>
          <a:xfrm>
            <a:off x="19664" y="5842337"/>
            <a:ext cx="9124335" cy="1015663"/>
          </a:xfrm>
          <a:prstGeom prst="rect">
            <a:avLst/>
          </a:prstGeom>
          <a:solidFill>
            <a:schemeClr val="tx2"/>
          </a:solidFill>
        </p:spPr>
        <p:txBody>
          <a:bodyPr wrap="square">
            <a:spAutoFit/>
          </a:bodyPr>
          <a:lstStyle/>
          <a:p>
            <a:pPr marL="0" marR="0">
              <a:spcBef>
                <a:spcPts val="0"/>
              </a:spcBef>
              <a:spcAft>
                <a:spcPts val="0"/>
              </a:spcAft>
            </a:pPr>
            <a:r>
              <a:rPr lang="en-US" sz="2000" i="0" dirty="0">
                <a:latin typeface="+mn-lt"/>
                <a:ea typeface="MS Mincho"/>
                <a:cs typeface="Times New Roman" panose="02020603050405020304" pitchFamily="18" charset="0"/>
              </a:rPr>
              <a:t> Reconstructing bedrock in 3D, for (left) ground truth, (center) existing algorithm based on maximum likelihood estimators, and (right) our technique based on a Markov Random Field formulation.</a:t>
            </a:r>
            <a:endParaRPr lang="en-US" i="0" dirty="0">
              <a:effectLst/>
              <a:latin typeface="+mn-lt"/>
              <a:ea typeface="MS Mincho"/>
              <a:cs typeface="Times New Roman" panose="02020603050405020304" pitchFamily="18" charset="0"/>
            </a:endParaRPr>
          </a:p>
        </p:txBody>
      </p:sp>
      <p:sp>
        <p:nvSpPr>
          <p:cNvPr id="13" name="Rectangle 12"/>
          <p:cNvSpPr/>
          <p:nvPr/>
        </p:nvSpPr>
        <p:spPr>
          <a:xfrm>
            <a:off x="5566668" y="1295400"/>
            <a:ext cx="3585494" cy="1477328"/>
          </a:xfrm>
          <a:prstGeom prst="rect">
            <a:avLst/>
          </a:prstGeom>
        </p:spPr>
        <p:txBody>
          <a:bodyPr wrap="square">
            <a:spAutoFit/>
          </a:bodyPr>
          <a:lstStyle/>
          <a:p>
            <a:pPr marL="0" marR="0">
              <a:spcBef>
                <a:spcPts val="0"/>
              </a:spcBef>
              <a:spcAft>
                <a:spcPts val="0"/>
              </a:spcAft>
            </a:pPr>
            <a:r>
              <a:rPr lang="en-US" sz="1800" i="0" dirty="0">
                <a:latin typeface="+mn-lt"/>
                <a:ea typeface="MS Mincho"/>
                <a:cs typeface="Times New Roman" panose="02020603050405020304" pitchFamily="18" charset="0"/>
              </a:rPr>
              <a:t>Radar gives a cross-section view, parameterized by angle and range, of the ice structure, which yields a set of 2-d tomographic slices (right) along the flight path.</a:t>
            </a:r>
            <a:endParaRPr lang="en-US" sz="1800" i="0" dirty="0">
              <a:effectLst/>
              <a:latin typeface="+mn-lt"/>
              <a:ea typeface="MS Mincho"/>
              <a:cs typeface="Times New Roman" panose="02020603050405020304" pitchFamily="18" charset="0"/>
            </a:endParaRPr>
          </a:p>
        </p:txBody>
      </p:sp>
      <p:sp>
        <p:nvSpPr>
          <p:cNvPr id="17" name="Rectangle 16"/>
          <p:cNvSpPr/>
          <p:nvPr/>
        </p:nvSpPr>
        <p:spPr>
          <a:xfrm>
            <a:off x="6629703" y="3260893"/>
            <a:ext cx="2394594" cy="2585323"/>
          </a:xfrm>
          <a:prstGeom prst="rect">
            <a:avLst/>
          </a:prstGeom>
        </p:spPr>
        <p:txBody>
          <a:bodyPr wrap="square">
            <a:spAutoFit/>
          </a:bodyPr>
          <a:lstStyle/>
          <a:p>
            <a:r>
              <a:rPr lang="en-US" sz="1800" i="0" dirty="0">
                <a:latin typeface="+mn-lt"/>
                <a:ea typeface="MS Mincho"/>
                <a:cs typeface="Times New Roman" panose="02020603050405020304" pitchFamily="18" charset="0"/>
              </a:rPr>
              <a:t>Each image represents a 3d depth map, with along track and cross track dimensions on the x-axis and y-axis respectively, and depth coded as colors.</a:t>
            </a:r>
            <a:endParaRPr lang="en-US" sz="1800" dirty="0">
              <a:latin typeface="+mn-lt"/>
            </a:endParaRPr>
          </a:p>
        </p:txBody>
      </p:sp>
    </p:spTree>
    <p:extLst>
      <p:ext uri="{BB962C8B-B14F-4D97-AF65-F5344CB8AC3E}">
        <p14:creationId xmlns:p14="http://schemas.microsoft.com/office/powerpoint/2010/main" val="3241392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82000" cy="1143000"/>
          </a:xfrm>
        </p:spPr>
        <p:txBody>
          <a:bodyPr/>
          <a:lstStyle/>
          <a:p>
            <a:r>
              <a:rPr lang="en-US" altLang="zh-CN" dirty="0"/>
              <a:t>Algorithms – Nuclei Segmentation for Pathology Images</a:t>
            </a:r>
            <a:endParaRPr lang="en-US" dirty="0"/>
          </a:p>
        </p:txBody>
      </p:sp>
      <p:sp>
        <p:nvSpPr>
          <p:cNvPr id="3" name="Content Placeholder 2"/>
          <p:cNvSpPr>
            <a:spLocks noGrp="1"/>
          </p:cNvSpPr>
          <p:nvPr>
            <p:ph idx="1"/>
          </p:nvPr>
        </p:nvSpPr>
        <p:spPr>
          <a:xfrm>
            <a:off x="17585" y="1128086"/>
            <a:ext cx="8380412" cy="4038600"/>
          </a:xfrm>
        </p:spPr>
        <p:txBody>
          <a:bodyPr/>
          <a:lstStyle/>
          <a:p>
            <a:r>
              <a:rPr lang="en-US" altLang="zh-CN" dirty="0"/>
              <a:t>Segment boundaries of nuclei from pathology </a:t>
            </a:r>
            <a:br>
              <a:rPr lang="en-US" altLang="zh-CN" dirty="0"/>
            </a:br>
            <a:r>
              <a:rPr lang="en-US" altLang="zh-CN" dirty="0"/>
              <a:t>images and extract features for each nucleus</a:t>
            </a:r>
          </a:p>
          <a:p>
            <a:r>
              <a:rPr lang="en-US" altLang="zh-CN" dirty="0"/>
              <a:t>Consist of tiling, segmentation, </a:t>
            </a:r>
          </a:p>
          <a:p>
            <a:pPr marL="0" indent="0">
              <a:buNone/>
            </a:pPr>
            <a:r>
              <a:rPr lang="en-US" altLang="zh-CN" dirty="0"/>
              <a:t>     vectorization, boundary object aggregation</a:t>
            </a:r>
          </a:p>
          <a:p>
            <a:r>
              <a:rPr lang="en-US" altLang="zh-CN" dirty="0"/>
              <a:t>Could be executed on MapReduce </a:t>
            </a:r>
            <a:br>
              <a:rPr lang="en-US" altLang="zh-CN" dirty="0"/>
            </a:br>
            <a:r>
              <a:rPr lang="en-US" altLang="zh-CN" dirty="0"/>
              <a:t>(MIDAS Harp) </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68</a:t>
            </a:fld>
            <a:endParaRPr lang="en-US" dirty="0">
              <a:solidFill>
                <a:prstClr val="black"/>
              </a:solidFill>
            </a:endParaRPr>
          </a:p>
        </p:txBody>
      </p:sp>
      <p:pic>
        <p:nvPicPr>
          <p:cNvPr id="6" name="Picture 5"/>
          <p:cNvPicPr>
            <a:picLocks noChangeAspect="1"/>
          </p:cNvPicPr>
          <p:nvPr/>
        </p:nvPicPr>
        <p:blipFill>
          <a:blip r:embed="rId2"/>
          <a:stretch>
            <a:fillRect/>
          </a:stretch>
        </p:blipFill>
        <p:spPr>
          <a:xfrm>
            <a:off x="990600" y="3346450"/>
            <a:ext cx="3810000" cy="240440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098944"/>
            <a:ext cx="3160355" cy="4096883"/>
          </a:xfrm>
          <a:prstGeom prst="rect">
            <a:avLst/>
          </a:prstGeom>
        </p:spPr>
      </p:pic>
      <p:sp>
        <p:nvSpPr>
          <p:cNvPr id="9" name="TextBox 8"/>
          <p:cNvSpPr txBox="1"/>
          <p:nvPr/>
        </p:nvSpPr>
        <p:spPr>
          <a:xfrm>
            <a:off x="990600" y="5715000"/>
            <a:ext cx="3804247" cy="400110"/>
          </a:xfrm>
          <a:prstGeom prst="rect">
            <a:avLst/>
          </a:prstGeom>
          <a:noFill/>
        </p:spPr>
        <p:txBody>
          <a:bodyPr wrap="none" rtlCol="0">
            <a:spAutoFit/>
          </a:bodyPr>
          <a:lstStyle/>
          <a:p>
            <a:r>
              <a:rPr lang="en-US" sz="2000" i="0" dirty="0"/>
              <a:t>Nuclear segmentation algorithm</a:t>
            </a:r>
          </a:p>
        </p:txBody>
      </p:sp>
      <p:sp>
        <p:nvSpPr>
          <p:cNvPr id="10" name="TextBox 9"/>
          <p:cNvSpPr txBox="1"/>
          <p:nvPr/>
        </p:nvSpPr>
        <p:spPr>
          <a:xfrm>
            <a:off x="5065639" y="5204619"/>
            <a:ext cx="4078361" cy="707886"/>
          </a:xfrm>
          <a:prstGeom prst="rect">
            <a:avLst/>
          </a:prstGeom>
          <a:noFill/>
        </p:spPr>
        <p:txBody>
          <a:bodyPr wrap="square" rtlCol="0">
            <a:spAutoFit/>
          </a:bodyPr>
          <a:lstStyle/>
          <a:p>
            <a:r>
              <a:rPr lang="en-US" sz="2000" i="0" dirty="0"/>
              <a:t>Execution pipeline on MapReduce (MIDAS Harp)</a:t>
            </a: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228320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742890"/>
          </a:xfrm>
        </p:spPr>
        <p:txBody>
          <a:bodyPr/>
          <a:lstStyle/>
          <a:p>
            <a:r>
              <a:rPr lang="en-US" altLang="zh-CN" dirty="0"/>
              <a:t>Algorithms – Spatial Querying Methods</a:t>
            </a:r>
            <a:endParaRPr lang="en-US" dirty="0"/>
          </a:p>
        </p:txBody>
      </p:sp>
      <p:pic>
        <p:nvPicPr>
          <p:cNvPr id="19" name="Content Placeholder 18"/>
          <p:cNvPicPr>
            <a:picLocks noGrp="1" noChangeAspect="1"/>
          </p:cNvPicPr>
          <p:nvPr>
            <p:ph idx="1"/>
          </p:nvPr>
        </p:nvPicPr>
        <p:blipFill>
          <a:blip r:embed="rId2"/>
          <a:stretch>
            <a:fillRect/>
          </a:stretch>
        </p:blipFill>
        <p:spPr>
          <a:xfrm>
            <a:off x="508039" y="3464709"/>
            <a:ext cx="3809617" cy="2355036"/>
          </a:xfrm>
          <a:prstGeom prst="rect">
            <a:avLst/>
          </a:prstGeom>
          <a:solidFill>
            <a:schemeClr val="bg1"/>
          </a:solidFill>
          <a:ln w="12700">
            <a:solidFill>
              <a:schemeClr val="tx1"/>
            </a:solidFill>
          </a:ln>
        </p:spPr>
      </p:pic>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69</a:t>
            </a:fld>
            <a:endParaRPr lang="en-US" dirty="0">
              <a:solidFill>
                <a:prstClr val="black"/>
              </a:solidFill>
            </a:endParaRPr>
          </a:p>
        </p:txBody>
      </p:sp>
      <p:pic>
        <p:nvPicPr>
          <p:cNvPr id="21" name="Picture 20"/>
          <p:cNvPicPr>
            <a:picLocks noChangeAspect="1"/>
          </p:cNvPicPr>
          <p:nvPr/>
        </p:nvPicPr>
        <p:blipFill>
          <a:blip r:embed="rId3"/>
          <a:stretch>
            <a:fillRect/>
          </a:stretch>
        </p:blipFill>
        <p:spPr>
          <a:xfrm>
            <a:off x="4677384" y="3119996"/>
            <a:ext cx="4238016" cy="2747404"/>
          </a:xfrm>
          <a:prstGeom prst="rect">
            <a:avLst/>
          </a:prstGeom>
          <a:solidFill>
            <a:schemeClr val="bg1"/>
          </a:solidFill>
        </p:spPr>
      </p:pic>
      <p:sp>
        <p:nvSpPr>
          <p:cNvPr id="23" name="TextBox 22"/>
          <p:cNvSpPr txBox="1"/>
          <p:nvPr/>
        </p:nvSpPr>
        <p:spPr>
          <a:xfrm>
            <a:off x="1430215" y="5783382"/>
            <a:ext cx="1762021" cy="369332"/>
          </a:xfrm>
          <a:prstGeom prst="rect">
            <a:avLst/>
          </a:prstGeom>
          <a:noFill/>
        </p:spPr>
        <p:txBody>
          <a:bodyPr wrap="none" rtlCol="0">
            <a:spAutoFit/>
          </a:bodyPr>
          <a:lstStyle/>
          <a:p>
            <a:r>
              <a:rPr lang="en-US" altLang="zh-CN" sz="1800" i="0" dirty="0"/>
              <a:t>Spatial Queries</a:t>
            </a:r>
            <a:endParaRPr lang="en-US" sz="1800" i="0" dirty="0"/>
          </a:p>
        </p:txBody>
      </p:sp>
      <p:sp>
        <p:nvSpPr>
          <p:cNvPr id="24" name="TextBox 23"/>
          <p:cNvSpPr txBox="1"/>
          <p:nvPr/>
        </p:nvSpPr>
        <p:spPr>
          <a:xfrm>
            <a:off x="4574287" y="5819745"/>
            <a:ext cx="3980577" cy="369332"/>
          </a:xfrm>
          <a:prstGeom prst="rect">
            <a:avLst/>
          </a:prstGeom>
          <a:noFill/>
        </p:spPr>
        <p:txBody>
          <a:bodyPr wrap="none" rtlCol="0">
            <a:spAutoFit/>
          </a:bodyPr>
          <a:lstStyle/>
          <a:p>
            <a:r>
              <a:rPr lang="en-US" altLang="zh-CN" sz="1800" i="0" dirty="0"/>
              <a:t>Architecture of Spatial Query Engine </a:t>
            </a:r>
            <a:endParaRPr lang="en-US" sz="1800" i="0" dirty="0"/>
          </a:p>
        </p:txBody>
      </p:sp>
      <p:sp>
        <p:nvSpPr>
          <p:cNvPr id="26" name="Content Placeholder 2"/>
          <p:cNvSpPr txBox="1">
            <a:spLocks/>
          </p:cNvSpPr>
          <p:nvPr/>
        </p:nvSpPr>
        <p:spPr bwMode="auto">
          <a:xfrm>
            <a:off x="116778" y="584972"/>
            <a:ext cx="8915017" cy="257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i="0" kern="0" dirty="0"/>
              <a:t>Hadoop-GIS is a general framework to support high performance spatial queries and analytics for spatial big data on </a:t>
            </a:r>
            <a:r>
              <a:rPr lang="en-US" i="0" kern="0" dirty="0" err="1"/>
              <a:t>MapReduce</a:t>
            </a:r>
            <a:r>
              <a:rPr lang="en-US" i="0" kern="0" dirty="0"/>
              <a:t>.</a:t>
            </a:r>
          </a:p>
          <a:p>
            <a:r>
              <a:rPr lang="en-US" i="0" kern="0" dirty="0"/>
              <a:t>It supports multiple types of spatial queries on MapReduce through spatial partitioning, customizable spatial query engine and on-demand indexing.</a:t>
            </a:r>
          </a:p>
          <a:p>
            <a:r>
              <a:rPr lang="en-US" i="0" kern="0" dirty="0" err="1"/>
              <a:t>SparkGIS</a:t>
            </a:r>
            <a:r>
              <a:rPr lang="en-US" i="0" kern="0" dirty="0"/>
              <a:t> is a variation of Hadoop-GIS which runs on Spark to take advantage of in-memory processing.</a:t>
            </a:r>
          </a:p>
          <a:p>
            <a:r>
              <a:rPr lang="en-US" i="0" kern="0" dirty="0"/>
              <a:t>Will extend Hadoop/Spark to Harp MIDAS runtime.</a:t>
            </a:r>
          </a:p>
          <a:p>
            <a:r>
              <a:rPr lang="en-US" b="1" i="0" kern="0" dirty="0"/>
              <a:t>2D complete; 3D in progress</a:t>
            </a:r>
          </a:p>
        </p:txBody>
      </p:sp>
      <p:sp>
        <p:nvSpPr>
          <p:cNvPr id="3" name="Date Placeholder 2"/>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057900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194" y="0"/>
            <a:ext cx="8382000" cy="1143000"/>
          </a:xfrm>
        </p:spPr>
        <p:txBody>
          <a:bodyPr/>
          <a:lstStyle/>
          <a:p>
            <a:r>
              <a:rPr lang="en-US" dirty="0"/>
              <a:t>Some confusing issues; Missing Requirements; Missing Consensus IV</a:t>
            </a:r>
          </a:p>
        </p:txBody>
      </p:sp>
      <p:sp>
        <p:nvSpPr>
          <p:cNvPr id="3" name="Content Placeholder 2"/>
          <p:cNvSpPr>
            <a:spLocks noGrp="1"/>
          </p:cNvSpPr>
          <p:nvPr>
            <p:ph idx="1"/>
          </p:nvPr>
        </p:nvSpPr>
        <p:spPr>
          <a:xfrm>
            <a:off x="12560" y="1371600"/>
            <a:ext cx="9144000" cy="2855485"/>
          </a:xfrm>
        </p:spPr>
        <p:txBody>
          <a:bodyPr/>
          <a:lstStyle/>
          <a:p>
            <a:r>
              <a:rPr lang="en-US" b="1" dirty="0"/>
              <a:t>Status of field</a:t>
            </a:r>
          </a:p>
          <a:p>
            <a:pPr lvl="1"/>
            <a:r>
              <a:rPr lang="en-US" dirty="0"/>
              <a:t>What problems need to be solved?</a:t>
            </a:r>
          </a:p>
          <a:p>
            <a:pPr lvl="1"/>
            <a:r>
              <a:rPr lang="en-US" dirty="0"/>
              <a:t>What is pretty universally agreed?</a:t>
            </a:r>
          </a:p>
          <a:p>
            <a:pPr lvl="1"/>
            <a:r>
              <a:rPr lang="en-US" dirty="0"/>
              <a:t>What is understood (by some) but not broadly agreed?</a:t>
            </a:r>
          </a:p>
          <a:p>
            <a:pPr lvl="1"/>
            <a:r>
              <a:rPr lang="en-US" dirty="0"/>
              <a:t>What is  not understood and needs substantial more work?</a:t>
            </a:r>
          </a:p>
          <a:p>
            <a:pPr lvl="1"/>
            <a:r>
              <a:rPr lang="en-US" dirty="0"/>
              <a:t>Is there an interesting Big Data Exascale Convergence?</a:t>
            </a:r>
          </a:p>
          <a:p>
            <a:pPr lvl="1"/>
            <a:r>
              <a:rPr lang="en-US" dirty="0"/>
              <a:t>Role of Data Science? Curriculum of Data Science?</a:t>
            </a:r>
          </a:p>
          <a:p>
            <a:pPr lvl="1"/>
            <a:r>
              <a:rPr lang="en-US" dirty="0"/>
              <a:t>Role of Benchmarks</a:t>
            </a:r>
          </a:p>
          <a:p>
            <a:endParaRPr lang="en-US" dirty="0"/>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a:t>
            </a:fld>
            <a:endParaRPr lang="en-US" dirty="0">
              <a:solidFill>
                <a:prstClr val="black"/>
              </a:solidFill>
            </a:endParaRPr>
          </a:p>
        </p:txBody>
      </p:sp>
      <p:sp>
        <p:nvSpPr>
          <p:cNvPr id="5" name="Date Placeholder 4"/>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1265794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38" y="31284"/>
            <a:ext cx="8675913" cy="760690"/>
          </a:xfrm>
        </p:spPr>
        <p:txBody>
          <a:bodyPr/>
          <a:lstStyle/>
          <a:p>
            <a:r>
              <a:rPr lang="en-US" altLang="zh-CN" dirty="0"/>
              <a:t>Enabled Applications – Digital Pathology</a:t>
            </a:r>
            <a:endParaRPr lang="en-US" dirty="0"/>
          </a:p>
        </p:txBody>
      </p:sp>
      <p:sp>
        <p:nvSpPr>
          <p:cNvPr id="3" name="Content Placeholder 2"/>
          <p:cNvSpPr>
            <a:spLocks noGrp="1"/>
          </p:cNvSpPr>
          <p:nvPr>
            <p:ph idx="1"/>
          </p:nvPr>
        </p:nvSpPr>
        <p:spPr>
          <a:xfrm>
            <a:off x="106670" y="2877257"/>
            <a:ext cx="9037329" cy="3066344"/>
          </a:xfrm>
        </p:spPr>
        <p:txBody>
          <a:bodyPr/>
          <a:lstStyle/>
          <a:p>
            <a:r>
              <a:rPr lang="en-US" dirty="0"/>
              <a:t>Digital pathology images scanned from human tissue specimens provide rich information about morphological and functional characteristics of biological systems.</a:t>
            </a:r>
          </a:p>
          <a:p>
            <a:r>
              <a:rPr lang="en-US" altLang="zh-CN" dirty="0"/>
              <a:t>P</a:t>
            </a:r>
            <a:r>
              <a:rPr lang="en-US" dirty="0"/>
              <a:t>athology image analysis has high potential to provide diagnostic assistance, identify therapeutic targets, and predict patient outcomes and therapeutic responses.</a:t>
            </a:r>
          </a:p>
          <a:p>
            <a:r>
              <a:rPr lang="en-US" dirty="0"/>
              <a:t>It relies on both pathology image analysis algorithms and spatial querying methods.</a:t>
            </a:r>
          </a:p>
          <a:p>
            <a:r>
              <a:rPr lang="en-US" dirty="0"/>
              <a:t>Extremely large image scale.</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70</a:t>
            </a:fld>
            <a:endParaRPr lang="en-US" dirty="0">
              <a:solidFill>
                <a:prstClr val="black"/>
              </a:solidFill>
            </a:endParaRPr>
          </a:p>
        </p:txBody>
      </p:sp>
      <p:grpSp>
        <p:nvGrpSpPr>
          <p:cNvPr id="6" name="Group 5"/>
          <p:cNvGrpSpPr/>
          <p:nvPr/>
        </p:nvGrpSpPr>
        <p:grpSpPr>
          <a:xfrm>
            <a:off x="235221" y="968492"/>
            <a:ext cx="8417106" cy="1894151"/>
            <a:chOff x="235221" y="968492"/>
            <a:chExt cx="8417106" cy="1894151"/>
          </a:xfrm>
        </p:grpSpPr>
        <p:grpSp>
          <p:nvGrpSpPr>
            <p:cNvPr id="20" name="Group 19"/>
            <p:cNvGrpSpPr/>
            <p:nvPr/>
          </p:nvGrpSpPr>
          <p:grpSpPr>
            <a:xfrm>
              <a:off x="235221" y="968492"/>
              <a:ext cx="8417106" cy="1894151"/>
              <a:chOff x="345894" y="1447800"/>
              <a:chExt cx="8417106" cy="1894151"/>
            </a:xfrm>
          </p:grpSpPr>
          <p:pic>
            <p:nvPicPr>
              <p:cNvPr id="21" name="Picture 2" descr="http://img.directindustry.com/pdf/repository_di/13622/virtual-slide-scanner-nanozoomer-20-ht-173007_1b.jpg"/>
              <p:cNvPicPr>
                <a:picLocks noChangeAspect="1" noChangeArrowheads="1"/>
              </p:cNvPicPr>
              <p:nvPr/>
            </p:nvPicPr>
            <p:blipFill>
              <a:blip r:embed="rId2" cstate="print">
                <a:extLst>
                  <a:ext uri="{28A0092B-C50C-407E-A947-70E740481C1C}">
                    <a14:useLocalDpi xmlns:a14="http://schemas.microsoft.com/office/drawing/2010/main" val="0"/>
                  </a:ext>
                </a:extLst>
              </a:blip>
              <a:srcRect t="49693" b="1942"/>
              <a:stretch>
                <a:fillRect/>
              </a:stretch>
            </p:blipFill>
            <p:spPr bwMode="auto">
              <a:xfrm>
                <a:off x="2651125" y="1451908"/>
                <a:ext cx="1920875" cy="136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4"/>
              <p:cNvSpPr txBox="1">
                <a:spLocks noChangeArrowheads="1"/>
              </p:cNvSpPr>
              <p:nvPr/>
            </p:nvSpPr>
            <p:spPr bwMode="auto">
              <a:xfrm>
                <a:off x="345894" y="2972063"/>
                <a:ext cx="191012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Glass Slides</a:t>
                </a:r>
              </a:p>
            </p:txBody>
          </p:sp>
          <p:sp>
            <p:nvSpPr>
              <p:cNvPr id="23" name="TextBox 28"/>
              <p:cNvSpPr txBox="1">
                <a:spLocks noChangeArrowheads="1"/>
              </p:cNvSpPr>
              <p:nvPr/>
            </p:nvSpPr>
            <p:spPr bwMode="auto">
              <a:xfrm>
                <a:off x="2377190" y="2949916"/>
                <a:ext cx="241104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Scanning</a:t>
                </a:r>
              </a:p>
            </p:txBody>
          </p:sp>
          <p:sp>
            <p:nvSpPr>
              <p:cNvPr id="24" name="TextBox 24"/>
              <p:cNvSpPr txBox="1">
                <a:spLocks noChangeArrowheads="1"/>
              </p:cNvSpPr>
              <p:nvPr/>
            </p:nvSpPr>
            <p:spPr bwMode="auto">
              <a:xfrm>
                <a:off x="4588162" y="2948742"/>
                <a:ext cx="2346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Whole Slide Images</a:t>
                </a:r>
              </a:p>
            </p:txBody>
          </p:sp>
          <p:sp>
            <p:nvSpPr>
              <p:cNvPr id="25" name="TextBox 24"/>
              <p:cNvSpPr txBox="1">
                <a:spLocks noChangeArrowheads="1"/>
              </p:cNvSpPr>
              <p:nvPr/>
            </p:nvSpPr>
            <p:spPr bwMode="auto">
              <a:xfrm>
                <a:off x="6934200" y="2954087"/>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Image Analysis</a:t>
                </a:r>
              </a:p>
            </p:txBody>
          </p:sp>
          <p:sp>
            <p:nvSpPr>
              <p:cNvPr id="26" name="Right Arrow 25"/>
              <p:cNvSpPr/>
              <p:nvPr/>
            </p:nvSpPr>
            <p:spPr>
              <a:xfrm>
                <a:off x="2251075"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7" name="Picture 20" descr="http://brownpathology.com/anatomic_pathology_files/slide0010_image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469721"/>
                <a:ext cx="1717675" cy="132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ight Arrow 27"/>
              <p:cNvSpPr/>
              <p:nvPr/>
            </p:nvSpPr>
            <p:spPr>
              <a:xfrm>
                <a:off x="6762750"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ight Arrow 28"/>
              <p:cNvSpPr/>
              <p:nvPr/>
            </p:nvSpPr>
            <p:spPr>
              <a:xfrm>
                <a:off x="4503295" y="1905442"/>
                <a:ext cx="400050" cy="261797"/>
              </a:xfrm>
              <a:prstGeom prst="rightArrow">
                <a:avLst/>
              </a:prstGeom>
              <a:solidFill>
                <a:srgbClr val="2D2DB9">
                  <a:lumMod val="75000"/>
                </a:srgbClr>
              </a:solidFill>
              <a:ln w="25400" cap="flat" cmpd="sng" algn="ctr">
                <a:solidFill>
                  <a:srgbClr val="2D2DB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30" name="Group 29"/>
              <p:cNvGrpSpPr/>
              <p:nvPr/>
            </p:nvGrpSpPr>
            <p:grpSpPr>
              <a:xfrm>
                <a:off x="4911725" y="1447800"/>
                <a:ext cx="1870075" cy="1430201"/>
                <a:chOff x="4632898" y="3996652"/>
                <a:chExt cx="1717675" cy="1430201"/>
              </a:xfrm>
            </p:grpSpPr>
            <p:pic>
              <p:nvPicPr>
                <p:cNvPr id="3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996652"/>
                  <a:ext cx="1702373" cy="140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6"/>
                <p:cNvSpPr>
                  <a:spLocks noChangeArrowheads="1"/>
                </p:cNvSpPr>
                <p:nvPr/>
              </p:nvSpPr>
              <p:spPr bwMode="auto">
                <a:xfrm>
                  <a:off x="4632898" y="4005330"/>
                  <a:ext cx="1717675" cy="1421523"/>
                </a:xfrm>
                <a:prstGeom prst="rect">
                  <a:avLst/>
                </a:pr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Siemens Sans Black" charset="0"/>
                    <a:ea typeface="+mn-ea"/>
                  </a:endParaRPr>
                </a:p>
              </p:txBody>
            </p:sp>
          </p:grpSp>
        </p:grpSp>
        <p:pic>
          <p:nvPicPr>
            <p:cNvPr id="3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127" y="977170"/>
              <a:ext cx="1471742" cy="1471742"/>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3628760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3" y="-88490"/>
            <a:ext cx="8382000" cy="685800"/>
          </a:xfrm>
        </p:spPr>
        <p:txBody>
          <a:bodyPr/>
          <a:lstStyle/>
          <a:p>
            <a:r>
              <a:rPr lang="en-US" altLang="zh-CN" dirty="0"/>
              <a:t>Applications – Public Health</a:t>
            </a:r>
            <a:endParaRPr lang="en-US" dirty="0"/>
          </a:p>
        </p:txBody>
      </p:sp>
      <p:sp>
        <p:nvSpPr>
          <p:cNvPr id="3" name="Content Placeholder 2"/>
          <p:cNvSpPr>
            <a:spLocks noGrp="1"/>
          </p:cNvSpPr>
          <p:nvPr>
            <p:ph idx="1"/>
          </p:nvPr>
        </p:nvSpPr>
        <p:spPr>
          <a:xfrm>
            <a:off x="0" y="457200"/>
            <a:ext cx="9067800" cy="4038600"/>
          </a:xfrm>
        </p:spPr>
        <p:txBody>
          <a:bodyPr/>
          <a:lstStyle/>
          <a:p>
            <a:r>
              <a:rPr lang="en-US" dirty="0"/>
              <a:t>GIS-oriented public health research has a strong focus on the locations of patients and the agents of disease, and studies the spatial patterns and variations.</a:t>
            </a:r>
          </a:p>
          <a:p>
            <a:r>
              <a:rPr lang="en-US" dirty="0"/>
              <a:t>Integrating multiple spatial big data sources at fine spatial resolutions allow public health researchers and health officials to adequately identify, analyze, and monitor health problems at the community level.</a:t>
            </a:r>
          </a:p>
          <a:p>
            <a:r>
              <a:rPr lang="en-US" dirty="0"/>
              <a:t>This will rely on high performance spatial querying methods on data integration.</a:t>
            </a:r>
          </a:p>
          <a:p>
            <a:r>
              <a:rPr lang="en-US" dirty="0"/>
              <a:t>Note synergy between GIS and Large image processing as in pathology.</a:t>
            </a:r>
          </a:p>
        </p:txBody>
      </p:sp>
      <p:sp>
        <p:nvSpPr>
          <p:cNvPr id="4" name="Slide Number Placeholder 3"/>
          <p:cNvSpPr>
            <a:spLocks noGrp="1"/>
          </p:cNvSpPr>
          <p:nvPr>
            <p:ph type="sldNum" sz="quarter" idx="12"/>
          </p:nvPr>
        </p:nvSpPr>
        <p:spPr>
          <a:xfrm>
            <a:off x="8410172" y="6195613"/>
            <a:ext cx="550876" cy="217278"/>
          </a:xfrm>
        </p:spPr>
        <p:txBody>
          <a:bodyPr/>
          <a:lstStyle/>
          <a:p>
            <a:fld id="{C4B85148-DB98-4269-ACE6-2DF49F9918C9}" type="slidenum">
              <a:rPr lang="en-US" smtClean="0">
                <a:solidFill>
                  <a:prstClr val="black"/>
                </a:solidFill>
              </a:rPr>
              <a:pPr/>
              <a:t>71</a:t>
            </a:fld>
            <a:endParaRPr lang="en-US" dirty="0">
              <a:solidFill>
                <a:prstClr val="black"/>
              </a:solidFill>
            </a:endParaRPr>
          </a:p>
        </p:txBody>
      </p:sp>
      <p:pic>
        <p:nvPicPr>
          <p:cNvPr id="6" name="Picture 5"/>
          <p:cNvPicPr>
            <a:picLocks noChangeAspect="1"/>
          </p:cNvPicPr>
          <p:nvPr/>
        </p:nvPicPr>
        <p:blipFill>
          <a:blip r:embed="rId2"/>
          <a:stretch>
            <a:fillRect/>
          </a:stretch>
        </p:blipFill>
        <p:spPr>
          <a:xfrm>
            <a:off x="1981200" y="3429000"/>
            <a:ext cx="4267200" cy="2766613"/>
          </a:xfrm>
          <a:prstGeom prst="rect">
            <a:avLst/>
          </a:prstGeom>
        </p:spPr>
      </p:pic>
      <p:sp>
        <p:nvSpPr>
          <p:cNvPr id="5" name="Date Placeholder 4"/>
          <p:cNvSpPr>
            <a:spLocks noGrp="1"/>
          </p:cNvSpPr>
          <p:nvPr>
            <p:ph type="dt" sz="half" idx="2"/>
          </p:nvPr>
        </p:nvSpPr>
        <p:spPr/>
        <p:txBody>
          <a:bodyPr/>
          <a:lstStyle/>
          <a:p>
            <a:r>
              <a:rPr lang="en-US">
                <a:solidFill>
                  <a:srgbClr val="000000">
                    <a:tint val="75000"/>
                  </a:srgbClr>
                </a:solidFill>
              </a:rPr>
              <a:t>5/17/2016</a:t>
            </a:r>
          </a:p>
        </p:txBody>
      </p:sp>
    </p:spTree>
    <p:extLst>
      <p:ext uri="{BB962C8B-B14F-4D97-AF65-F5344CB8AC3E}">
        <p14:creationId xmlns:p14="http://schemas.microsoft.com/office/powerpoint/2010/main" val="133848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94441" y="21021"/>
            <a:ext cx="8915400" cy="990600"/>
          </a:xfrm>
          <a:prstGeom prst="rect">
            <a:avLst/>
          </a:prstGeom>
        </p:spPr>
        <p:txBody>
          <a:bodyPr vert="horz" wrap="square" lIns="91425" tIns="91425" rIns="91425" bIns="91425" numCol="1" anchor="t" anchorCtr="0" compatLnSpc="1">
            <a:prstTxWarp prst="textNoShape">
              <a:avLst/>
            </a:prstTxWarp>
            <a:noAutofit/>
          </a:bodyPr>
          <a:lstStyle/>
          <a:p>
            <a:r>
              <a:rPr lang="en" sz="3600" dirty="0"/>
              <a:t>Biomolecular Simulation Data Analysis</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72</a:t>
            </a:fld>
            <a:endParaRPr lang="en-US" dirty="0">
              <a:solidFill>
                <a:prstClr val="black"/>
              </a:solidFill>
            </a:endParaRPr>
          </a:p>
        </p:txBody>
      </p:sp>
      <p:sp>
        <p:nvSpPr>
          <p:cNvPr id="2" name="Date Placeholder 1"/>
          <p:cNvSpPr>
            <a:spLocks noGrp="1"/>
          </p:cNvSpPr>
          <p:nvPr>
            <p:ph type="dt" sz="half" idx="2"/>
          </p:nvPr>
        </p:nvSpPr>
        <p:spPr/>
        <p:txBody>
          <a:bodyPr/>
          <a:lstStyle/>
          <a:p>
            <a:r>
              <a:rPr lang="en-US">
                <a:solidFill>
                  <a:srgbClr val="000000">
                    <a:tint val="75000"/>
                  </a:srgbClr>
                </a:solidFill>
              </a:rPr>
              <a:t>5/17/2016</a:t>
            </a:r>
          </a:p>
        </p:txBody>
      </p:sp>
      <p:pic>
        <p:nvPicPr>
          <p:cNvPr id="62" name="Shape 62"/>
          <p:cNvPicPr preferRelativeResize="0"/>
          <p:nvPr/>
        </p:nvPicPr>
        <p:blipFill>
          <a:blip r:embed="rId3">
            <a:alphaModFix/>
          </a:blip>
          <a:stretch>
            <a:fillRect/>
          </a:stretch>
        </p:blipFill>
        <p:spPr>
          <a:xfrm>
            <a:off x="3947367" y="3349319"/>
            <a:ext cx="5223641" cy="3486564"/>
          </a:xfrm>
          <a:prstGeom prst="rect">
            <a:avLst/>
          </a:prstGeom>
          <a:noFill/>
          <a:ln>
            <a:noFill/>
          </a:ln>
        </p:spPr>
      </p:pic>
      <p:sp>
        <p:nvSpPr>
          <p:cNvPr id="4" name="TextBox 3"/>
          <p:cNvSpPr txBox="1"/>
          <p:nvPr/>
        </p:nvSpPr>
        <p:spPr>
          <a:xfrm>
            <a:off x="4034078" y="2641433"/>
            <a:ext cx="5044232" cy="707886"/>
          </a:xfrm>
          <a:prstGeom prst="rect">
            <a:avLst/>
          </a:prstGeom>
          <a:noFill/>
          <a:ln>
            <a:solidFill>
              <a:schemeClr val="tx1"/>
            </a:solidFill>
          </a:ln>
        </p:spPr>
        <p:txBody>
          <a:bodyPr wrap="square" rtlCol="0">
            <a:spAutoFit/>
          </a:bodyPr>
          <a:lstStyle/>
          <a:p>
            <a:pPr algn="ctr"/>
            <a:r>
              <a:rPr lang="en" sz="2000" i="0" dirty="0"/>
              <a:t>Path Similarity Analysis (PSA) with Hausdorff distance</a:t>
            </a:r>
            <a:endParaRPr lang="en-US" sz="2000" i="0" dirty="0"/>
          </a:p>
        </p:txBody>
      </p:sp>
      <p:sp>
        <p:nvSpPr>
          <p:cNvPr id="5" name="Rectangle 4"/>
          <p:cNvSpPr/>
          <p:nvPr/>
        </p:nvSpPr>
        <p:spPr>
          <a:xfrm>
            <a:off x="207578" y="900340"/>
            <a:ext cx="8707821" cy="1569660"/>
          </a:xfrm>
          <a:prstGeom prst="rect">
            <a:avLst/>
          </a:prstGeom>
        </p:spPr>
        <p:txBody>
          <a:bodyPr wrap="square">
            <a:spAutoFit/>
          </a:bodyPr>
          <a:lstStyle/>
          <a:p>
            <a:pPr marL="342900" indent="-342900">
              <a:buFont typeface="Arial" panose="020B0604020202020204" pitchFamily="34" charset="0"/>
              <a:buChar char="•"/>
            </a:pPr>
            <a:r>
              <a:rPr lang="en-US" dirty="0"/>
              <a:t>Utah (</a:t>
            </a:r>
            <a:r>
              <a:rPr lang="en-US" dirty="0" err="1"/>
              <a:t>CPPTraj</a:t>
            </a:r>
            <a:r>
              <a:rPr lang="en-US" dirty="0"/>
              <a:t>), Arizona State (</a:t>
            </a:r>
            <a:r>
              <a:rPr lang="en-US" dirty="0" err="1"/>
              <a:t>MDAnalysis</a:t>
            </a:r>
            <a:r>
              <a:rPr lang="en-US" dirty="0"/>
              <a:t>), Rutgers</a:t>
            </a:r>
          </a:p>
          <a:p>
            <a:pPr marL="342900" indent="-342900">
              <a:buFont typeface="Arial" panose="020B0604020202020204" pitchFamily="34" charset="0"/>
              <a:buChar char="•"/>
            </a:pPr>
            <a:r>
              <a:rPr lang="en-US" i="0" dirty="0"/>
              <a:t>Parallelize key algorithms including O(N</a:t>
            </a:r>
            <a:r>
              <a:rPr lang="en-US" i="0" baseline="30000" dirty="0"/>
              <a:t>2</a:t>
            </a:r>
            <a:r>
              <a:rPr lang="en-US" i="0" dirty="0"/>
              <a:t>) distance computations between trajectories</a:t>
            </a:r>
          </a:p>
          <a:p>
            <a:pPr marL="342900" indent="-342900">
              <a:buFont typeface="Arial" panose="020B0604020202020204" pitchFamily="34" charset="0"/>
              <a:buChar char="•"/>
            </a:pPr>
            <a:r>
              <a:rPr lang="en-US" i="0" dirty="0"/>
              <a:t>Integrate SPIDAL O(N</a:t>
            </a:r>
            <a:r>
              <a:rPr lang="en-US" i="0" baseline="30000" dirty="0"/>
              <a:t>2</a:t>
            </a:r>
            <a:r>
              <a:rPr lang="en-US" i="0" dirty="0"/>
              <a:t>) distance and clustering libraries</a:t>
            </a:r>
          </a:p>
        </p:txBody>
      </p:sp>
      <p:pic>
        <p:nvPicPr>
          <p:cNvPr id="10" name="Shape 130"/>
          <p:cNvPicPr preferRelativeResize="0"/>
          <p:nvPr/>
        </p:nvPicPr>
        <p:blipFill>
          <a:blip r:embed="rId4">
            <a:alphaModFix/>
          </a:blip>
          <a:stretch>
            <a:fillRect/>
          </a:stretch>
        </p:blipFill>
        <p:spPr>
          <a:xfrm>
            <a:off x="-59236" y="3048000"/>
            <a:ext cx="4071054" cy="3838176"/>
          </a:xfrm>
          <a:prstGeom prst="rect">
            <a:avLst/>
          </a:prstGeom>
          <a:noFill/>
          <a:ln>
            <a:noFill/>
          </a:ln>
        </p:spPr>
      </p:pic>
    </p:spTree>
    <p:extLst>
      <p:ext uri="{BB962C8B-B14F-4D97-AF65-F5344CB8AC3E}">
        <p14:creationId xmlns:p14="http://schemas.microsoft.com/office/powerpoint/2010/main" val="475495785"/>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Shape 69"/>
          <p:cNvSpPr txBox="1">
            <a:spLocks noGrp="1"/>
          </p:cNvSpPr>
          <p:nvPr>
            <p:ph type="body" idx="1"/>
          </p:nvPr>
        </p:nvSpPr>
        <p:spPr>
          <a:xfrm>
            <a:off x="228831" y="1468457"/>
            <a:ext cx="4029000" cy="1437438"/>
          </a:xfrm>
          <a:prstGeom prst="rect">
            <a:avLst/>
          </a:prstGeom>
        </p:spPr>
        <p:txBody>
          <a:bodyPr vert="horz" wrap="square" lIns="91425" tIns="91425" rIns="91425" bIns="91425" numCol="1" anchor="t" anchorCtr="0" compatLnSpc="1">
            <a:prstTxWarp prst="textNoShape">
              <a:avLst/>
            </a:prstTxWarp>
            <a:noAutofit/>
          </a:bodyPr>
          <a:lstStyle/>
          <a:p>
            <a:r>
              <a:rPr lang="en" sz="1800" dirty="0">
                <a:solidFill>
                  <a:schemeClr val="tx1"/>
                </a:solidFill>
              </a:rPr>
              <a:t>Clustered distances for two methods for sampling macromolecular transitions (200 trajectories each) showing that both methods produce distinctly different pathways. </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1400" i="0" smtClean="0">
                <a:solidFill>
                  <a:srgbClr val="000000"/>
                </a:solidFill>
                <a:latin typeface="Arial"/>
                <a:ea typeface="Arial"/>
                <a:cs typeface="Arial"/>
                <a:sym typeface="Arial"/>
              </a:rPr>
              <a:pPr>
                <a:spcBef>
                  <a:spcPts val="0"/>
                </a:spcBef>
                <a:spcAft>
                  <a:spcPts val="0"/>
                </a:spcAft>
                <a:buClr>
                  <a:srgbClr val="000000"/>
                </a:buClr>
                <a:buSzPct val="25000"/>
              </a:pPr>
              <a:t>73</a:t>
            </a:fld>
            <a:endParaRPr lang="en" sz="1400" i="0">
              <a:solidFill>
                <a:srgbClr val="000000"/>
              </a:solidFill>
              <a:latin typeface="Arial"/>
              <a:ea typeface="Arial"/>
              <a:cs typeface="Arial"/>
              <a:sym typeface="Arial"/>
            </a:endParaRPr>
          </a:p>
        </p:txBody>
      </p:sp>
      <p:pic>
        <p:nvPicPr>
          <p:cNvPr id="70" name="Shape 70"/>
          <p:cNvPicPr preferRelativeResize="0"/>
          <p:nvPr/>
        </p:nvPicPr>
        <p:blipFill>
          <a:blip r:embed="rId3">
            <a:alphaModFix/>
          </a:blip>
          <a:stretch>
            <a:fillRect/>
          </a:stretch>
        </p:blipFill>
        <p:spPr>
          <a:xfrm>
            <a:off x="228831" y="3058429"/>
            <a:ext cx="4230875" cy="2835700"/>
          </a:xfrm>
          <a:prstGeom prst="rect">
            <a:avLst/>
          </a:prstGeom>
          <a:noFill/>
          <a:ln>
            <a:noFill/>
          </a:ln>
        </p:spPr>
      </p:pic>
      <p:pic>
        <p:nvPicPr>
          <p:cNvPr id="71" name="Shape 71"/>
          <p:cNvPicPr preferRelativeResize="0"/>
          <p:nvPr/>
        </p:nvPicPr>
        <p:blipFill>
          <a:blip r:embed="rId4">
            <a:alphaModFix/>
          </a:blip>
          <a:stretch>
            <a:fillRect/>
          </a:stretch>
        </p:blipFill>
        <p:spPr>
          <a:xfrm>
            <a:off x="4724400" y="3058429"/>
            <a:ext cx="4258508" cy="2835700"/>
          </a:xfrm>
          <a:prstGeom prst="rect">
            <a:avLst/>
          </a:prstGeom>
          <a:noFill/>
          <a:ln>
            <a:noFill/>
          </a:ln>
        </p:spPr>
      </p:pic>
      <p:sp>
        <p:nvSpPr>
          <p:cNvPr id="72" name="Shape 72"/>
          <p:cNvSpPr txBox="1"/>
          <p:nvPr/>
        </p:nvSpPr>
        <p:spPr>
          <a:xfrm>
            <a:off x="5010150" y="1619350"/>
            <a:ext cx="3810000" cy="1372403"/>
          </a:xfrm>
          <a:prstGeom prst="rect">
            <a:avLst/>
          </a:prstGeom>
          <a:noFill/>
          <a:ln>
            <a:noFill/>
          </a:ln>
        </p:spPr>
        <p:txBody>
          <a:bodyPr lIns="91425" tIns="91425" rIns="91425" bIns="91425" anchor="t" anchorCtr="0">
            <a:noAutofit/>
          </a:bodyPr>
          <a:lstStyle/>
          <a:p>
            <a:pPr>
              <a:spcBef>
                <a:spcPts val="0"/>
              </a:spcBef>
            </a:pPr>
            <a:r>
              <a:rPr lang="en" sz="2000" i="0" dirty="0"/>
              <a:t>RADICAL Pilot benchmark run for three different test sets of trajectories, using 12x12 “blocks” per task.</a:t>
            </a:r>
          </a:p>
        </p:txBody>
      </p:sp>
      <p:sp>
        <p:nvSpPr>
          <p:cNvPr id="10" name="Shape 68"/>
          <p:cNvSpPr txBox="1">
            <a:spLocks noGrp="1"/>
          </p:cNvSpPr>
          <p:nvPr>
            <p:ph type="title"/>
          </p:nvPr>
        </p:nvSpPr>
        <p:spPr>
          <a:xfrm>
            <a:off x="12024" y="135094"/>
            <a:ext cx="9131975" cy="1484255"/>
          </a:xfrm>
          <a:prstGeom prst="rect">
            <a:avLst/>
          </a:prstGeom>
          <a:noFill/>
        </p:spPr>
        <p:txBody>
          <a:bodyPr vert="horz" wrap="square" lIns="91425" tIns="91425" rIns="91425" bIns="91425" numCol="1" anchor="t" anchorCtr="0" compatLnSpc="1">
            <a:prstTxWarp prst="textNoShape">
              <a:avLst/>
            </a:prstTxWarp>
            <a:noAutofit/>
          </a:bodyPr>
          <a:lstStyle/>
          <a:p>
            <a:pPr algn="ctr"/>
            <a:r>
              <a:rPr lang="en" sz="4000" dirty="0">
                <a:solidFill>
                  <a:srgbClr val="B30838"/>
                </a:solidFill>
              </a:rPr>
              <a:t>RADICAL-Pilot Hausdorff distance: </a:t>
            </a:r>
            <a:r>
              <a:rPr lang="en" sz="4000" i="1" dirty="0">
                <a:solidFill>
                  <a:srgbClr val="B30838"/>
                </a:solidFill>
              </a:rPr>
              <a:t>all-pairs</a:t>
            </a:r>
            <a:r>
              <a:rPr lang="en" sz="4000" dirty="0">
                <a:solidFill>
                  <a:srgbClr val="B30838"/>
                </a:solidFill>
              </a:rPr>
              <a:t> problem</a:t>
            </a:r>
          </a:p>
          <a:p>
            <a:pPr algn="ctr"/>
            <a:r>
              <a:rPr lang="en" sz="4000" dirty="0">
                <a:solidFill>
                  <a:srgbClr val="FF0000"/>
                </a:solidFill>
              </a:rPr>
              <a:t> </a:t>
            </a:r>
          </a:p>
        </p:txBody>
      </p:sp>
      <p:sp>
        <p:nvSpPr>
          <p:cNvPr id="3" name="Date Placeholder 2"/>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3275071845"/>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4800600" y="2133600"/>
            <a:ext cx="4079425" cy="2364374"/>
          </a:xfrm>
          <a:prstGeom prst="rect">
            <a:avLst/>
          </a:prstGeom>
          <a:noFill/>
          <a:ln>
            <a:noFill/>
          </a:ln>
        </p:spPr>
      </p:pic>
      <p:sp>
        <p:nvSpPr>
          <p:cNvPr id="87" name="Shape 87"/>
          <p:cNvSpPr txBox="1">
            <a:spLocks noGrp="1"/>
          </p:cNvSpPr>
          <p:nvPr>
            <p:ph type="title"/>
          </p:nvPr>
        </p:nvSpPr>
        <p:spPr>
          <a:xfrm>
            <a:off x="0" y="76403"/>
            <a:ext cx="9057627" cy="572700"/>
          </a:xfrm>
          <a:prstGeom prst="rect">
            <a:avLst/>
          </a:prstGeom>
        </p:spPr>
        <p:txBody>
          <a:bodyPr vert="horz" wrap="square" lIns="91425" tIns="91425" rIns="91425" bIns="91425" numCol="1" anchor="t" anchorCtr="0" compatLnSpc="1">
            <a:prstTxWarp prst="textNoShape">
              <a:avLst/>
            </a:prstTxWarp>
            <a:noAutofit/>
          </a:bodyPr>
          <a:lstStyle/>
          <a:p>
            <a:pPr algn="ctr"/>
            <a:r>
              <a:rPr lang="en" sz="3600" dirty="0">
                <a:solidFill>
                  <a:srgbClr val="B30838"/>
                </a:solidFill>
              </a:rPr>
              <a:t>Classification of lipids in membranes</a:t>
            </a:r>
          </a:p>
        </p:txBody>
      </p:sp>
      <p:sp>
        <p:nvSpPr>
          <p:cNvPr id="88" name="Shape 88"/>
          <p:cNvSpPr txBox="1">
            <a:spLocks noGrp="1"/>
          </p:cNvSpPr>
          <p:nvPr>
            <p:ph type="body" idx="1"/>
          </p:nvPr>
        </p:nvSpPr>
        <p:spPr>
          <a:xfrm>
            <a:off x="-1" y="755359"/>
            <a:ext cx="9057627" cy="1378241"/>
          </a:xfrm>
          <a:prstGeom prst="rect">
            <a:avLst/>
          </a:prstGeom>
        </p:spPr>
        <p:txBody>
          <a:bodyPr vert="horz" wrap="square" lIns="91425" tIns="91425" rIns="91425" bIns="91425" numCol="1" anchor="t" anchorCtr="0" compatLnSpc="1">
            <a:prstTxWarp prst="textNoShape">
              <a:avLst/>
            </a:prstTxWarp>
            <a:noAutofit/>
          </a:bodyPr>
          <a:lstStyle/>
          <a:p>
            <a:r>
              <a:rPr lang="en" sz="2000" dirty="0">
                <a:solidFill>
                  <a:schemeClr val="tx1"/>
                </a:solidFill>
              </a:rPr>
              <a:t>Biological membranes are lipid bilayers with distinct inner and outer surfaces that are formed by lipid mono layers (leaflets). Movement of lipids between leaflets or change of topology (merging of leaflets during fusion events) is difficult to detect in simulations.</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2000" b="1" i="0" smtClean="0">
                <a:solidFill>
                  <a:srgbClr val="000000"/>
                </a:solidFill>
                <a:latin typeface="Arial"/>
                <a:ea typeface="Arial"/>
                <a:cs typeface="Arial"/>
                <a:sym typeface="Arial"/>
              </a:rPr>
              <a:pPr>
                <a:spcBef>
                  <a:spcPts val="0"/>
                </a:spcBef>
                <a:spcAft>
                  <a:spcPts val="0"/>
                </a:spcAft>
                <a:buClr>
                  <a:srgbClr val="000000"/>
                </a:buClr>
                <a:buSzPct val="25000"/>
              </a:pPr>
              <a:t>74</a:t>
            </a:fld>
            <a:endParaRPr lang="en" sz="2000" b="1" i="0" dirty="0">
              <a:solidFill>
                <a:srgbClr val="000000"/>
              </a:solidFill>
              <a:latin typeface="Arial"/>
              <a:ea typeface="Arial"/>
              <a:cs typeface="Arial"/>
              <a:sym typeface="Arial"/>
            </a:endParaRPr>
          </a:p>
        </p:txBody>
      </p:sp>
      <p:sp>
        <p:nvSpPr>
          <p:cNvPr id="90" name="Shape 90"/>
          <p:cNvSpPr txBox="1"/>
          <p:nvPr/>
        </p:nvSpPr>
        <p:spPr>
          <a:xfrm>
            <a:off x="4800600" y="4497974"/>
            <a:ext cx="4419600" cy="909636"/>
          </a:xfrm>
          <a:prstGeom prst="rect">
            <a:avLst/>
          </a:prstGeom>
          <a:noFill/>
          <a:ln>
            <a:noFill/>
          </a:ln>
        </p:spPr>
        <p:txBody>
          <a:bodyPr lIns="91425" tIns="91425" rIns="91425" bIns="91425" anchor="t" anchorCtr="0">
            <a:noAutofit/>
          </a:bodyPr>
          <a:lstStyle/>
          <a:p>
            <a:pPr>
              <a:spcBef>
                <a:spcPts val="0"/>
              </a:spcBef>
            </a:pPr>
            <a:r>
              <a:rPr lang="en" i="0" dirty="0"/>
              <a:t>Lipids colored by leaflet </a:t>
            </a:r>
          </a:p>
          <a:p>
            <a:pPr>
              <a:spcBef>
                <a:spcPts val="0"/>
              </a:spcBef>
            </a:pPr>
            <a:r>
              <a:rPr lang="en" i="0" dirty="0"/>
              <a:t>Same color: continuous leaflet.</a:t>
            </a:r>
          </a:p>
        </p:txBody>
      </p:sp>
      <p:pic>
        <p:nvPicPr>
          <p:cNvPr id="8" name="Shape 123"/>
          <p:cNvPicPr preferRelativeResize="0"/>
          <p:nvPr/>
        </p:nvPicPr>
        <p:blipFill>
          <a:blip r:embed="rId4">
            <a:alphaModFix/>
          </a:blip>
          <a:stretch>
            <a:fillRect/>
          </a:stretch>
        </p:blipFill>
        <p:spPr>
          <a:xfrm>
            <a:off x="-1" y="2275020"/>
            <a:ext cx="4623000" cy="3132590"/>
          </a:xfrm>
          <a:prstGeom prst="rect">
            <a:avLst/>
          </a:prstGeom>
          <a:noFill/>
          <a:ln>
            <a:noFill/>
          </a:ln>
        </p:spPr>
      </p:pic>
      <p:sp>
        <p:nvSpPr>
          <p:cNvPr id="3" name="Date Placeholder 2"/>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1885701761"/>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81000" y="158900"/>
            <a:ext cx="8520600" cy="831700"/>
          </a:xfrm>
          <a:prstGeom prst="rect">
            <a:avLst/>
          </a:prstGeom>
        </p:spPr>
        <p:txBody>
          <a:bodyPr vert="horz" wrap="square" lIns="91425" tIns="91425" rIns="91425" bIns="91425" numCol="1" anchor="t" anchorCtr="0" compatLnSpc="1">
            <a:prstTxWarp prst="textNoShape">
              <a:avLst/>
            </a:prstTxWarp>
            <a:noAutofit/>
          </a:bodyPr>
          <a:lstStyle/>
          <a:p>
            <a:pPr algn="ctr"/>
            <a:r>
              <a:rPr lang="en" dirty="0">
                <a:solidFill>
                  <a:srgbClr val="B30838"/>
                </a:solidFill>
              </a:rPr>
              <a:t>LeafletFinder</a:t>
            </a:r>
          </a:p>
        </p:txBody>
      </p:sp>
      <p:sp>
        <p:nvSpPr>
          <p:cNvPr id="96" name="Shape 96"/>
          <p:cNvSpPr txBox="1">
            <a:spLocks noGrp="1"/>
          </p:cNvSpPr>
          <p:nvPr>
            <p:ph type="body" idx="1"/>
          </p:nvPr>
        </p:nvSpPr>
        <p:spPr>
          <a:xfrm>
            <a:off x="38100" y="965826"/>
            <a:ext cx="9034426" cy="1791921"/>
          </a:xfrm>
          <a:prstGeom prst="rect">
            <a:avLst/>
          </a:prstGeom>
        </p:spPr>
        <p:txBody>
          <a:bodyPr vert="horz" wrap="square" lIns="91425" tIns="91425" rIns="91425" bIns="91425" numCol="1" anchor="t" anchorCtr="0" compatLnSpc="1">
            <a:prstTxWarp prst="textNoShape">
              <a:avLst/>
            </a:prstTxWarp>
            <a:noAutofit/>
          </a:bodyPr>
          <a:lstStyle/>
          <a:p>
            <a:r>
              <a:rPr lang="en" sz="2400" dirty="0">
                <a:solidFill>
                  <a:schemeClr val="tx1"/>
                </a:solidFill>
              </a:rPr>
              <a:t>LeafletFinder is a graph-based algorithm to detect continuous lipid membrane leaflets in a MD simulation*. The current implementation is slow and does not work well for large systems (&gt;100,000 lipids).</a:t>
            </a:r>
          </a:p>
        </p:txBody>
      </p:sp>
      <p:sp>
        <p:nvSpPr>
          <p:cNvPr id="2" name="Slide Number Placeholder 1"/>
          <p:cNvSpPr>
            <a:spLocks noGrp="1"/>
          </p:cNvSpPr>
          <p:nvPr>
            <p:ph type="sldNum" sz="quarter" idx="4"/>
          </p:nvPr>
        </p:nvSpPr>
        <p:spPr>
          <a:xfrm>
            <a:off x="8578457" y="6180585"/>
            <a:ext cx="548699" cy="505840"/>
          </a:xfrm>
        </p:spPr>
        <p:txBody>
          <a:bodyPr/>
          <a:lstStyle/>
          <a:p>
            <a:pPr>
              <a:spcBef>
                <a:spcPts val="0"/>
              </a:spcBef>
              <a:spcAft>
                <a:spcPts val="0"/>
              </a:spcAft>
              <a:buClr>
                <a:srgbClr val="000000"/>
              </a:buClr>
              <a:buSzPct val="25000"/>
            </a:pPr>
            <a:fld id="{00000000-1234-1234-1234-123412341234}" type="slidenum">
              <a:rPr lang="en" sz="2000" b="1" i="0" smtClean="0">
                <a:solidFill>
                  <a:srgbClr val="000000"/>
                </a:solidFill>
                <a:latin typeface="Arial"/>
                <a:ea typeface="Arial"/>
                <a:cs typeface="Arial"/>
                <a:sym typeface="Arial"/>
              </a:rPr>
              <a:pPr>
                <a:spcBef>
                  <a:spcPts val="0"/>
                </a:spcBef>
                <a:spcAft>
                  <a:spcPts val="0"/>
                </a:spcAft>
                <a:buClr>
                  <a:srgbClr val="000000"/>
                </a:buClr>
                <a:buSzPct val="25000"/>
              </a:pPr>
              <a:t>75</a:t>
            </a:fld>
            <a:endParaRPr lang="en" sz="2000" b="1" i="0" dirty="0">
              <a:solidFill>
                <a:srgbClr val="000000"/>
              </a:solidFill>
              <a:latin typeface="Arial"/>
              <a:ea typeface="Arial"/>
              <a:cs typeface="Arial"/>
              <a:sym typeface="Arial"/>
            </a:endParaRPr>
          </a:p>
        </p:txBody>
      </p:sp>
      <p:pic>
        <p:nvPicPr>
          <p:cNvPr id="98" name="Shape 98"/>
          <p:cNvPicPr preferRelativeResize="0"/>
          <p:nvPr/>
        </p:nvPicPr>
        <p:blipFill>
          <a:blip r:embed="rId3">
            <a:alphaModFix/>
          </a:blip>
          <a:stretch>
            <a:fillRect/>
          </a:stretch>
        </p:blipFill>
        <p:spPr>
          <a:xfrm>
            <a:off x="76463" y="2902563"/>
            <a:ext cx="2238674" cy="2238674"/>
          </a:xfrm>
          <a:prstGeom prst="rect">
            <a:avLst/>
          </a:prstGeom>
          <a:noFill/>
          <a:ln>
            <a:noFill/>
          </a:ln>
        </p:spPr>
      </p:pic>
      <p:grpSp>
        <p:nvGrpSpPr>
          <p:cNvPr id="3" name="Group 2"/>
          <p:cNvGrpSpPr/>
          <p:nvPr/>
        </p:nvGrpSpPr>
        <p:grpSpPr>
          <a:xfrm>
            <a:off x="2438400" y="2757747"/>
            <a:ext cx="6261623" cy="1950350"/>
            <a:chOff x="2361089" y="2867004"/>
            <a:chExt cx="6261623" cy="1950350"/>
          </a:xfrm>
        </p:grpSpPr>
        <p:pic>
          <p:nvPicPr>
            <p:cNvPr id="97" name="Shape 97"/>
            <p:cNvPicPr preferRelativeResize="0"/>
            <p:nvPr/>
          </p:nvPicPr>
          <p:blipFill>
            <a:blip r:embed="rId4">
              <a:alphaModFix/>
            </a:blip>
            <a:stretch>
              <a:fillRect/>
            </a:stretch>
          </p:blipFill>
          <p:spPr>
            <a:xfrm>
              <a:off x="2361089" y="2867004"/>
              <a:ext cx="6261623" cy="1950350"/>
            </a:xfrm>
            <a:prstGeom prst="rect">
              <a:avLst/>
            </a:prstGeom>
            <a:noFill/>
            <a:ln>
              <a:noFill/>
            </a:ln>
          </p:spPr>
        </p:pic>
        <p:sp>
          <p:nvSpPr>
            <p:cNvPr id="99" name="Shape 99"/>
            <p:cNvSpPr/>
            <p:nvPr/>
          </p:nvSpPr>
          <p:spPr>
            <a:xfrm>
              <a:off x="4301692" y="2867004"/>
              <a:ext cx="2238600" cy="1950300"/>
            </a:xfrm>
            <a:prstGeom prst="rect">
              <a:avLst/>
            </a:prstGeom>
            <a:noFill/>
            <a:ln w="9525" cap="flat" cmpd="sng">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100" name="Shape 100"/>
            <p:cNvSpPr/>
            <p:nvPr/>
          </p:nvSpPr>
          <p:spPr>
            <a:xfrm>
              <a:off x="6519271" y="2867004"/>
              <a:ext cx="2103441" cy="1950300"/>
            </a:xfrm>
            <a:prstGeom prst="rect">
              <a:avLst/>
            </a:prstGeom>
            <a:no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grpSp>
      <p:sp>
        <p:nvSpPr>
          <p:cNvPr id="101" name="Shape 101"/>
          <p:cNvSpPr txBox="1"/>
          <p:nvPr/>
        </p:nvSpPr>
        <p:spPr>
          <a:xfrm>
            <a:off x="2444405" y="4797820"/>
            <a:ext cx="1931375" cy="464938"/>
          </a:xfrm>
          <a:prstGeom prst="rect">
            <a:avLst/>
          </a:prstGeom>
          <a:noFill/>
          <a:ln>
            <a:noFill/>
          </a:ln>
        </p:spPr>
        <p:txBody>
          <a:bodyPr lIns="91425" tIns="91425" rIns="91425" bIns="91425" anchor="t" anchorCtr="0">
            <a:noAutofit/>
          </a:bodyPr>
          <a:lstStyle/>
          <a:p>
            <a:pPr>
              <a:spcBef>
                <a:spcPts val="0"/>
              </a:spcBef>
            </a:pPr>
            <a:r>
              <a:rPr lang="en" dirty="0"/>
              <a:t>Phosphate atom coordinates</a:t>
            </a:r>
          </a:p>
        </p:txBody>
      </p:sp>
      <p:sp>
        <p:nvSpPr>
          <p:cNvPr id="102" name="Shape 102"/>
          <p:cNvSpPr txBox="1"/>
          <p:nvPr/>
        </p:nvSpPr>
        <p:spPr>
          <a:xfrm>
            <a:off x="4343525" y="4727744"/>
            <a:ext cx="2622444" cy="685800"/>
          </a:xfrm>
          <a:prstGeom prst="rect">
            <a:avLst/>
          </a:prstGeom>
          <a:noFill/>
          <a:ln>
            <a:noFill/>
          </a:ln>
        </p:spPr>
        <p:txBody>
          <a:bodyPr lIns="91425" tIns="91425" rIns="91425" bIns="91425" anchor="t" anchorCtr="0">
            <a:noAutofit/>
          </a:bodyPr>
          <a:lstStyle/>
          <a:p>
            <a:pPr>
              <a:spcBef>
                <a:spcPts val="0"/>
              </a:spcBef>
            </a:pPr>
            <a:r>
              <a:rPr lang="en" dirty="0">
                <a:solidFill>
                  <a:srgbClr val="0000FF"/>
                </a:solidFill>
              </a:rPr>
              <a:t>Build nearest-neighbors adjacency matrix</a:t>
            </a:r>
          </a:p>
        </p:txBody>
      </p:sp>
      <p:sp>
        <p:nvSpPr>
          <p:cNvPr id="103" name="Shape 103"/>
          <p:cNvSpPr txBox="1"/>
          <p:nvPr/>
        </p:nvSpPr>
        <p:spPr>
          <a:xfrm>
            <a:off x="7028824" y="4798337"/>
            <a:ext cx="2088900" cy="685800"/>
          </a:xfrm>
          <a:prstGeom prst="rect">
            <a:avLst/>
          </a:prstGeom>
          <a:noFill/>
          <a:ln>
            <a:noFill/>
          </a:ln>
        </p:spPr>
        <p:txBody>
          <a:bodyPr lIns="91425" tIns="91425" rIns="91425" bIns="91425" anchor="t" anchorCtr="0">
            <a:noAutofit/>
          </a:bodyPr>
          <a:lstStyle/>
          <a:p>
            <a:pPr>
              <a:spcBef>
                <a:spcPts val="0"/>
              </a:spcBef>
            </a:pPr>
            <a:r>
              <a:rPr lang="en" dirty="0">
                <a:solidFill>
                  <a:srgbClr val="38761D"/>
                </a:solidFill>
              </a:rPr>
              <a:t>Find largest connected subgraphs</a:t>
            </a:r>
          </a:p>
        </p:txBody>
      </p:sp>
      <p:sp>
        <p:nvSpPr>
          <p:cNvPr id="104" name="Shape 104"/>
          <p:cNvSpPr txBox="1"/>
          <p:nvPr/>
        </p:nvSpPr>
        <p:spPr>
          <a:xfrm>
            <a:off x="-11750" y="5202391"/>
            <a:ext cx="2357073" cy="572700"/>
          </a:xfrm>
          <a:prstGeom prst="rect">
            <a:avLst/>
          </a:prstGeom>
          <a:noFill/>
          <a:ln>
            <a:noFill/>
          </a:ln>
        </p:spPr>
        <p:txBody>
          <a:bodyPr lIns="91425" tIns="91425" rIns="91425" bIns="91425" anchor="t" anchorCtr="0">
            <a:noAutofit/>
          </a:bodyPr>
          <a:lstStyle/>
          <a:p>
            <a:pPr>
              <a:spcBef>
                <a:spcPts val="0"/>
              </a:spcBef>
            </a:pPr>
            <a:r>
              <a:rPr lang="en" sz="800" dirty="0"/>
              <a:t>* N. Michaud-Agrawal, E. J. Denning, T. B. Woolf, and O. Beckstein. MDAnalysis: A toolkit for the analysis of molecular dynamics simulations. J Comp Chem, 32:2319–2327, 2011.</a:t>
            </a:r>
          </a:p>
          <a:p>
            <a:pPr>
              <a:spcBef>
                <a:spcPts val="0"/>
              </a:spcBef>
            </a:pPr>
            <a:endParaRPr sz="800" dirty="0"/>
          </a:p>
        </p:txBody>
      </p:sp>
      <p:sp>
        <p:nvSpPr>
          <p:cNvPr id="4" name="Date Placeholder 3"/>
          <p:cNvSpPr>
            <a:spLocks noGrp="1"/>
          </p:cNvSpPr>
          <p:nvPr>
            <p:ph type="dt" sz="half" idx="2"/>
          </p:nvPr>
        </p:nvSpPr>
        <p:spPr/>
        <p:txBody>
          <a:bodyPr/>
          <a:lstStyle/>
          <a:p>
            <a:pPr defTabSz="914400" eaLnBrk="0" fontAlgn="base" hangingPunct="0">
              <a:spcBef>
                <a:spcPct val="0"/>
              </a:spcBef>
              <a:spcAft>
                <a:spcPct val="0"/>
              </a:spcAft>
            </a:pPr>
            <a:r>
              <a:rPr lang="en-US" i="1">
                <a:solidFill>
                  <a:srgbClr val="000000">
                    <a:tint val="75000"/>
                  </a:srgbClr>
                </a:solidFill>
              </a:rPr>
              <a:t>5/17/2016</a:t>
            </a:r>
          </a:p>
        </p:txBody>
      </p:sp>
    </p:spTree>
    <p:extLst>
      <p:ext uri="{BB962C8B-B14F-4D97-AF65-F5344CB8AC3E}">
        <p14:creationId xmlns:p14="http://schemas.microsoft.com/office/powerpoint/2010/main" val="2393002543"/>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64 Facets of Convergence Diamonds</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38773935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2"/>
            <a:ext cx="9144000" cy="529627"/>
          </a:xfrm>
        </p:spPr>
        <p:txBody>
          <a:bodyPr>
            <a:noAutofit/>
          </a:bodyPr>
          <a:lstStyle/>
          <a:p>
            <a:pPr algn="ctr"/>
            <a:r>
              <a:rPr lang="en-US" sz="2400" b="1" dirty="0">
                <a:solidFill>
                  <a:srgbClr val="C00000"/>
                </a:solidFill>
              </a:rPr>
              <a:t>Problem Architecture </a:t>
            </a:r>
            <a:r>
              <a:rPr lang="en-US" sz="2400" b="1" dirty="0">
                <a:solidFill>
                  <a:schemeClr val="tx1"/>
                </a:solidFill>
              </a:rPr>
              <a:t>View (Meta or </a:t>
            </a:r>
            <a:r>
              <a:rPr lang="en-US" sz="2400" b="1" dirty="0" err="1">
                <a:solidFill>
                  <a:schemeClr val="tx1"/>
                </a:solidFill>
              </a:rPr>
              <a:t>MacroPatterns</a:t>
            </a:r>
            <a:r>
              <a:rPr lang="en-US" sz="2400" b="1" dirty="0">
                <a:solidFill>
                  <a:schemeClr val="tx1"/>
                </a:solidFill>
              </a:rPr>
              <a:t>)</a:t>
            </a:r>
          </a:p>
        </p:txBody>
      </p:sp>
      <p:sp>
        <p:nvSpPr>
          <p:cNvPr id="3" name="Content Placeholder 2"/>
          <p:cNvSpPr>
            <a:spLocks noGrp="1"/>
          </p:cNvSpPr>
          <p:nvPr>
            <p:ph idx="1"/>
          </p:nvPr>
        </p:nvSpPr>
        <p:spPr>
          <a:xfrm>
            <a:off x="0" y="496757"/>
            <a:ext cx="9144000" cy="5953497"/>
          </a:xfrm>
        </p:spPr>
        <p:txBody>
          <a:bodyPr>
            <a:noAutofit/>
          </a:bodyPr>
          <a:lstStyle/>
          <a:p>
            <a:pPr marL="571500" indent="-514350">
              <a:buFont typeface="+mj-lt"/>
              <a:buAutoNum type="romanLcPeriod"/>
            </a:pPr>
            <a:r>
              <a:rPr lang="en-US" sz="1700" b="1" dirty="0"/>
              <a:t>Pleasingly Parallel </a:t>
            </a:r>
            <a:r>
              <a:rPr lang="en-US" sz="1700" dirty="0"/>
              <a:t>– as in BLAST, Protein docking, some (bio-)imagery  including </a:t>
            </a:r>
            <a:r>
              <a:rPr lang="en-US" sz="1700" b="1" dirty="0"/>
              <a:t>Local Analytics or Machine Learning </a:t>
            </a:r>
            <a:r>
              <a:rPr lang="en-US" sz="1700" dirty="0"/>
              <a:t>– ML or filtering pleasingly parallel, as in bio-imagery, radar images (pleasingly parallel but sophisticated local analytics)</a:t>
            </a:r>
          </a:p>
          <a:p>
            <a:pPr marL="571500" indent="-514350">
              <a:buFont typeface="+mj-lt"/>
              <a:buAutoNum type="romanLcPeriod"/>
            </a:pPr>
            <a:r>
              <a:rPr lang="en-US" sz="1700" b="1" dirty="0"/>
              <a:t>Classic MapReduce: </a:t>
            </a:r>
            <a:r>
              <a:rPr lang="en-US" sz="1700" dirty="0"/>
              <a:t>Search, Index and Query and Classification algorithms like collaborative filtering (G1 for </a:t>
            </a:r>
            <a:r>
              <a:rPr lang="en-US" sz="1700" dirty="0" err="1"/>
              <a:t>MRStat</a:t>
            </a:r>
            <a:r>
              <a:rPr lang="en-US" sz="1700" dirty="0"/>
              <a:t> in Features, G7)</a:t>
            </a:r>
          </a:p>
          <a:p>
            <a:pPr marL="571500" indent="-514350">
              <a:buFont typeface="+mj-lt"/>
              <a:buAutoNum type="romanLcPeriod"/>
            </a:pPr>
            <a:r>
              <a:rPr lang="en-US" sz="1700" b="1" dirty="0"/>
              <a:t>Map-Collective: </a:t>
            </a:r>
            <a:r>
              <a:rPr lang="en-US" sz="1700" dirty="0"/>
              <a:t>Iterative maps + communication dominated by “collective” operations as in reduction, broadcast, gather, scatter. Common </a:t>
            </a:r>
            <a:r>
              <a:rPr lang="en-US" sz="1700" dirty="0" err="1"/>
              <a:t>datamining</a:t>
            </a:r>
            <a:r>
              <a:rPr lang="en-US" sz="1700" dirty="0"/>
              <a:t> pattern</a:t>
            </a:r>
          </a:p>
          <a:p>
            <a:pPr marL="571500" indent="-514350">
              <a:buFont typeface="+mj-lt"/>
              <a:buAutoNum type="romanLcPeriod"/>
            </a:pPr>
            <a:r>
              <a:rPr lang="en-US" sz="1700" b="1" dirty="0"/>
              <a:t>Map-Point to Point: </a:t>
            </a:r>
            <a:r>
              <a:rPr lang="en-US" sz="1700" dirty="0"/>
              <a:t>Iterative maps + communication dominated by many small point to point messages as in graph algorithms</a:t>
            </a:r>
            <a:endParaRPr lang="en-US" sz="1700" b="1" dirty="0"/>
          </a:p>
          <a:p>
            <a:pPr marL="571500" indent="-514350">
              <a:buFont typeface="+mj-lt"/>
              <a:buAutoNum type="romanLcPeriod"/>
            </a:pPr>
            <a:r>
              <a:rPr lang="en-US" sz="1700" b="1" dirty="0"/>
              <a:t>Map-Streaming: </a:t>
            </a:r>
            <a:r>
              <a:rPr lang="en-US" sz="1700" dirty="0"/>
              <a:t>Describes streaming, steering and assimilation problems </a:t>
            </a:r>
          </a:p>
          <a:p>
            <a:pPr marL="571500" indent="-514350">
              <a:buFont typeface="+mj-lt"/>
              <a:buAutoNum type="romanLcPeriod"/>
            </a:pPr>
            <a:r>
              <a:rPr lang="en-US" sz="1700" b="1" dirty="0"/>
              <a:t>Shared Memory: </a:t>
            </a:r>
            <a:r>
              <a:rPr lang="en-US" sz="1700" dirty="0"/>
              <a:t>Some problems are asynchronous and are easier to parallelize on shared rather than distributed memory – see some graph algorithms</a:t>
            </a:r>
          </a:p>
          <a:p>
            <a:pPr marL="571500" indent="-514350">
              <a:buFont typeface="+mj-lt"/>
              <a:buAutoNum type="romanLcPeriod"/>
            </a:pPr>
            <a:r>
              <a:rPr lang="en-US" sz="1700" b="1" dirty="0"/>
              <a:t>SPMD: </a:t>
            </a:r>
            <a:r>
              <a:rPr lang="en-US" sz="1700" dirty="0"/>
              <a:t>Single Program Multiple Data, common parallel programming feature</a:t>
            </a:r>
          </a:p>
          <a:p>
            <a:pPr marL="571500" indent="-514350">
              <a:buFont typeface="+mj-lt"/>
              <a:buAutoNum type="romanLcPeriod"/>
            </a:pPr>
            <a:r>
              <a:rPr lang="en-US" sz="1700" b="1" dirty="0"/>
              <a:t>BSP or Bulk Synchronous Processing: </a:t>
            </a:r>
            <a:r>
              <a:rPr lang="en-US" sz="1700" dirty="0"/>
              <a:t>well-defined compute-communication phases</a:t>
            </a:r>
          </a:p>
          <a:p>
            <a:pPr marL="571500" indent="-514350">
              <a:buFont typeface="+mj-lt"/>
              <a:buAutoNum type="romanLcPeriod"/>
            </a:pPr>
            <a:r>
              <a:rPr lang="en-US" sz="1700" b="1" dirty="0"/>
              <a:t>Fusion: </a:t>
            </a:r>
            <a:r>
              <a:rPr lang="en-US" sz="1700" dirty="0"/>
              <a:t>Knowledge discovery often involves fusion of multiple methods. </a:t>
            </a:r>
          </a:p>
          <a:p>
            <a:pPr marL="571500" indent="-514350">
              <a:buFont typeface="+mj-lt"/>
              <a:buAutoNum type="romanLcPeriod"/>
            </a:pPr>
            <a:r>
              <a:rPr lang="en-US" sz="1700" b="1" dirty="0"/>
              <a:t>Dataflow: </a:t>
            </a:r>
            <a:r>
              <a:rPr lang="en-US" sz="1700" dirty="0"/>
              <a:t>Important application features often occurring in composite Ogres</a:t>
            </a:r>
          </a:p>
          <a:p>
            <a:pPr marL="571500" indent="-514350">
              <a:buFont typeface="+mj-lt"/>
              <a:buAutoNum type="romanLcPeriod"/>
            </a:pPr>
            <a:r>
              <a:rPr lang="en-US" sz="1700" b="1" dirty="0"/>
              <a:t>Use Agents: </a:t>
            </a:r>
            <a:r>
              <a:rPr lang="en-US" sz="1700" dirty="0"/>
              <a:t>as in epidemiology (swarm approaches) This is </a:t>
            </a:r>
            <a:r>
              <a:rPr lang="en-US" sz="1700" b="1" dirty="0">
                <a:solidFill>
                  <a:srgbClr val="C00000"/>
                </a:solidFill>
              </a:rPr>
              <a:t>Model </a:t>
            </a:r>
            <a:r>
              <a:rPr lang="en-US" sz="1700" dirty="0"/>
              <a:t>only</a:t>
            </a:r>
          </a:p>
          <a:p>
            <a:pPr marL="571500" indent="-514350">
              <a:buFont typeface="+mj-lt"/>
              <a:buAutoNum type="romanLcPeriod"/>
            </a:pPr>
            <a:r>
              <a:rPr lang="en-US" sz="1700" b="1" dirty="0"/>
              <a:t>Workflow: </a:t>
            </a:r>
            <a:r>
              <a:rPr lang="en-US" sz="1700" dirty="0"/>
              <a:t>All applications often involve orchestration (workflow) of multiple components</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a:ln>
                <a:noFill/>
              </a:ln>
              <a:solidFill>
                <a:sysClr val="windowText" lastClr="000000"/>
              </a:solidFill>
              <a:effectLst/>
              <a:uLnTx/>
              <a:uFillTx/>
            </a:endParaRP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
        <p:nvSpPr>
          <p:cNvPr id="6" name="TextBox 5"/>
          <p:cNvSpPr txBox="1"/>
          <p:nvPr/>
        </p:nvSpPr>
        <p:spPr>
          <a:xfrm>
            <a:off x="3566768" y="5787009"/>
            <a:ext cx="557723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rPr>
              <a:t>Most (11 of </a:t>
            </a:r>
            <a:r>
              <a:rPr kumimoji="0" lang="en-US" sz="1800" b="1" i="0" u="none" strike="noStrike" kern="0" cap="none" spc="0" normalizeH="0" baseline="0" noProof="0">
                <a:ln>
                  <a:noFill/>
                </a:ln>
                <a:solidFill>
                  <a:srgbClr val="C00000"/>
                </a:solidFill>
                <a:effectLst/>
                <a:uLnTx/>
                <a:uFillTx/>
              </a:rPr>
              <a:t>total 12) </a:t>
            </a:r>
            <a:r>
              <a:rPr kumimoji="0" lang="en-US" sz="1800" b="1" i="0" u="none" strike="noStrike" kern="0" cap="none" spc="0" normalizeH="0" baseline="0" noProof="0" dirty="0">
                <a:ln>
                  <a:noFill/>
                </a:ln>
                <a:solidFill>
                  <a:srgbClr val="C00000"/>
                </a:solidFill>
                <a:effectLst/>
                <a:uLnTx/>
                <a:uFillTx/>
              </a:rPr>
              <a:t>are properties of </a:t>
            </a:r>
            <a:r>
              <a:rPr kumimoji="0" lang="en-US" sz="1800" b="1" i="0" u="none" strike="noStrike" kern="0" cap="none" spc="0" normalizeH="0" baseline="0" noProof="0" dirty="0" err="1">
                <a:ln>
                  <a:noFill/>
                </a:ln>
                <a:solidFill>
                  <a:srgbClr val="C00000"/>
                </a:solidFill>
                <a:effectLst/>
                <a:uLnTx/>
                <a:uFillTx/>
              </a:rPr>
              <a:t>Data+Model</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838514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47162"/>
            <a:ext cx="9201150" cy="710101"/>
          </a:xfrm>
        </p:spPr>
        <p:txBody>
          <a:bodyPr>
            <a:noAutofit/>
          </a:bodyPr>
          <a:lstStyle/>
          <a:p>
            <a:pPr algn="ctr"/>
            <a:r>
              <a:rPr lang="en-US" sz="2800" dirty="0">
                <a:solidFill>
                  <a:schemeClr val="tx1"/>
                </a:solidFill>
              </a:rPr>
              <a:t>Diamond Facets </a:t>
            </a:r>
            <a:r>
              <a:rPr lang="en-US" sz="2800" b="1" dirty="0">
                <a:solidFill>
                  <a:schemeClr val="tx1"/>
                </a:solidFill>
              </a:rPr>
              <a:t>in </a:t>
            </a:r>
            <a:r>
              <a:rPr lang="en-US" sz="2800" b="1" dirty="0">
                <a:solidFill>
                  <a:srgbClr val="C00000"/>
                </a:solidFill>
              </a:rPr>
              <a:t>Processing </a:t>
            </a:r>
            <a:r>
              <a:rPr lang="en-US" sz="2800" b="1" dirty="0">
                <a:solidFill>
                  <a:schemeClr val="tx1"/>
                </a:solidFill>
              </a:rPr>
              <a:t>(runtime) View I</a:t>
            </a:r>
            <a:br>
              <a:rPr lang="en-US" sz="2800" b="1" dirty="0">
                <a:solidFill>
                  <a:schemeClr val="tx1"/>
                </a:solidFill>
              </a:rPr>
            </a:br>
            <a:r>
              <a:rPr lang="en-US" sz="2800" dirty="0">
                <a:solidFill>
                  <a:schemeClr val="tx1"/>
                </a:solidFill>
              </a:rPr>
              <a:t>used in Big Data and Big Simulation</a:t>
            </a:r>
            <a:r>
              <a:rPr lang="en-US" sz="2800" b="1" dirty="0">
                <a:solidFill>
                  <a:schemeClr val="tx1"/>
                </a:solidFill>
              </a:rPr>
              <a:t> </a:t>
            </a:r>
          </a:p>
        </p:txBody>
      </p:sp>
      <p:sp>
        <p:nvSpPr>
          <p:cNvPr id="3" name="Content Placeholder 2"/>
          <p:cNvSpPr>
            <a:spLocks noGrp="1"/>
          </p:cNvSpPr>
          <p:nvPr>
            <p:ph idx="1"/>
          </p:nvPr>
        </p:nvSpPr>
        <p:spPr>
          <a:xfrm>
            <a:off x="0" y="814413"/>
            <a:ext cx="9144000" cy="5081676"/>
          </a:xfrm>
        </p:spPr>
        <p:txBody>
          <a:bodyPr>
            <a:noAutofit/>
          </a:bodyPr>
          <a:lstStyle/>
          <a:p>
            <a:pPr>
              <a:spcBef>
                <a:spcPts val="200"/>
              </a:spcBef>
            </a:pPr>
            <a:r>
              <a:rPr lang="en-US" b="1" dirty="0"/>
              <a:t>Pr-1M Micro-benchmarks </a:t>
            </a:r>
            <a:r>
              <a:rPr lang="en-US" dirty="0"/>
              <a:t>ogres that exercise simple features of hardware such as communication, disk I/O, CPU, memory performance</a:t>
            </a:r>
          </a:p>
          <a:p>
            <a:pPr>
              <a:spcBef>
                <a:spcPts val="200"/>
              </a:spcBef>
            </a:pPr>
            <a:r>
              <a:rPr lang="en-US" b="1" dirty="0"/>
              <a:t>Pr-2M Local Analytics </a:t>
            </a:r>
            <a:r>
              <a:rPr lang="en-US" dirty="0"/>
              <a:t>executed on a single core or perhaps node</a:t>
            </a:r>
          </a:p>
          <a:p>
            <a:pPr>
              <a:spcBef>
                <a:spcPts val="200"/>
              </a:spcBef>
            </a:pPr>
            <a:r>
              <a:rPr lang="en-US" b="1" dirty="0"/>
              <a:t>Pr-3M Global Analytics </a:t>
            </a:r>
            <a:r>
              <a:rPr lang="en-US" dirty="0"/>
              <a:t>requiring iterative programming models (G5,G6) across multiple nodes of a parallel system</a:t>
            </a:r>
          </a:p>
          <a:p>
            <a:r>
              <a:rPr lang="en-US" b="1" dirty="0"/>
              <a:t>Pr-12M Uses Linear Algebra </a:t>
            </a:r>
            <a:r>
              <a:rPr lang="en-US" dirty="0"/>
              <a:t>common in Big Data and simulations</a:t>
            </a:r>
          </a:p>
          <a:p>
            <a:pPr lvl="1"/>
            <a:r>
              <a:rPr lang="en-US" dirty="0"/>
              <a:t>Subclasses like Full Matrix </a:t>
            </a:r>
          </a:p>
          <a:p>
            <a:pPr lvl="1"/>
            <a:r>
              <a:rPr lang="en-US" dirty="0"/>
              <a:t>Conjugate Gradient, </a:t>
            </a:r>
            <a:r>
              <a:rPr lang="en-US" dirty="0" err="1"/>
              <a:t>Krylov</a:t>
            </a:r>
            <a:r>
              <a:rPr lang="en-US" dirty="0"/>
              <a:t>, </a:t>
            </a:r>
            <a:r>
              <a:rPr lang="en-US" dirty="0" err="1"/>
              <a:t>Arnoldi</a:t>
            </a:r>
            <a:r>
              <a:rPr lang="en-US" dirty="0"/>
              <a:t> iterative subspace methods</a:t>
            </a:r>
          </a:p>
          <a:p>
            <a:pPr lvl="1"/>
            <a:r>
              <a:rPr lang="en-US" dirty="0"/>
              <a:t>Structured and unstructured sparse matrix methods</a:t>
            </a:r>
          </a:p>
          <a:p>
            <a:r>
              <a:rPr lang="en-US" b="1" dirty="0"/>
              <a:t>Pr-13M Graph Algorithms </a:t>
            </a:r>
            <a:r>
              <a:rPr lang="en-US" dirty="0"/>
              <a:t>(G3) Clear important class of algorithms -- as opposed to vector, grid, bag of words etc. – often hard especially in parallel </a:t>
            </a:r>
            <a:endParaRPr lang="en-US" b="1" dirty="0"/>
          </a:p>
          <a:p>
            <a:r>
              <a:rPr lang="en-US" b="1" dirty="0"/>
              <a:t>Pr-14M Visualization </a:t>
            </a:r>
            <a:r>
              <a:rPr lang="en-US" dirty="0"/>
              <a:t>is key application capability for big data and simulations</a:t>
            </a:r>
          </a:p>
          <a:p>
            <a:r>
              <a:rPr lang="en-US" b="1" dirty="0"/>
              <a:t>Pr-15M Core Libraries </a:t>
            </a:r>
            <a:r>
              <a:rPr lang="en-US" dirty="0"/>
              <a:t>Functions of general value such as Sorting, Math functions, Hashing</a:t>
            </a:r>
          </a:p>
        </p:txBody>
      </p:sp>
      <p:sp>
        <p:nvSpPr>
          <p:cNvPr id="5" name="Slide Number Placeholder 4"/>
          <p:cNvSpPr>
            <a:spLocks noGrp="1"/>
          </p:cNvSpPr>
          <p:nvPr>
            <p:ph type="sldNum" sz="quarter" idx="12"/>
          </p:nvPr>
        </p:nvSpPr>
        <p:spPr/>
        <p:txBody>
          <a:bodyPr/>
          <a:lstStyle/>
          <a:p>
            <a:fld id="{29CB78FB-1415-9B4D-996E-11F146E2B0ED}" type="slidenum">
              <a:rPr lang="en-US" smtClean="0"/>
              <a:t>78</a:t>
            </a:fld>
            <a:endParaRPr lang="en-US"/>
          </a:p>
        </p:txBody>
      </p:sp>
      <p:sp>
        <p:nvSpPr>
          <p:cNvPr id="4" name="Date Placeholder 3"/>
          <p:cNvSpPr>
            <a:spLocks noGrp="1"/>
          </p:cNvSpPr>
          <p:nvPr>
            <p:ph type="dt" sz="half" idx="2"/>
          </p:nvPr>
        </p:nvSpPr>
        <p:spPr/>
        <p:txBody>
          <a:bodyPr/>
          <a:lstStyle/>
          <a:p>
            <a:r>
              <a:rPr lang="en-US"/>
              <a:t>02/16/2016</a:t>
            </a:r>
          </a:p>
        </p:txBody>
      </p:sp>
    </p:spTree>
    <p:extLst>
      <p:ext uri="{BB962C8B-B14F-4D97-AF65-F5344CB8AC3E}">
        <p14:creationId xmlns:p14="http://schemas.microsoft.com/office/powerpoint/2010/main" val="15923623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9144000" cy="872490"/>
          </a:xfrm>
        </p:spPr>
        <p:txBody>
          <a:bodyPr>
            <a:noAutofit/>
          </a:bodyPr>
          <a:lstStyle/>
          <a:p>
            <a:pPr algn="ctr"/>
            <a:r>
              <a:rPr lang="en-US" sz="2800" dirty="0">
                <a:solidFill>
                  <a:schemeClr val="tx1"/>
                </a:solidFill>
              </a:rPr>
              <a:t>Diamond Facets in </a:t>
            </a:r>
            <a:r>
              <a:rPr lang="en-US" sz="2800" dirty="0">
                <a:solidFill>
                  <a:srgbClr val="C00000"/>
                </a:solidFill>
              </a:rPr>
              <a:t>Processing </a:t>
            </a:r>
            <a:r>
              <a:rPr lang="en-US" sz="2800" dirty="0">
                <a:solidFill>
                  <a:schemeClr val="tx1"/>
                </a:solidFill>
              </a:rPr>
              <a:t>(runtime) View II</a:t>
            </a:r>
            <a:br>
              <a:rPr lang="en-US" sz="2800" dirty="0">
                <a:solidFill>
                  <a:schemeClr val="tx1"/>
                </a:solidFill>
              </a:rPr>
            </a:br>
            <a:r>
              <a:rPr lang="en-US" sz="2800" dirty="0">
                <a:solidFill>
                  <a:schemeClr val="tx1"/>
                </a:solidFill>
              </a:rPr>
              <a:t>used in Big Data</a:t>
            </a:r>
            <a:endParaRPr lang="en-US" sz="2800" b="1" dirty="0">
              <a:solidFill>
                <a:schemeClr val="tx1"/>
              </a:solidFill>
            </a:endParaRPr>
          </a:p>
        </p:txBody>
      </p:sp>
      <p:sp>
        <p:nvSpPr>
          <p:cNvPr id="3" name="Content Placeholder 2"/>
          <p:cNvSpPr>
            <a:spLocks noGrp="1"/>
          </p:cNvSpPr>
          <p:nvPr>
            <p:ph idx="1"/>
          </p:nvPr>
        </p:nvSpPr>
        <p:spPr>
          <a:xfrm>
            <a:off x="0" y="913765"/>
            <a:ext cx="9144000" cy="4038600"/>
          </a:xfrm>
        </p:spPr>
        <p:txBody>
          <a:bodyPr>
            <a:noAutofit/>
          </a:bodyPr>
          <a:lstStyle/>
          <a:p>
            <a:r>
              <a:rPr lang="en-US" sz="1800" b="1" dirty="0"/>
              <a:t>Pr-4M Basic Statistics (G1): </a:t>
            </a:r>
            <a:r>
              <a:rPr lang="en-US" sz="1800" dirty="0" err="1"/>
              <a:t>MRStat</a:t>
            </a:r>
            <a:r>
              <a:rPr lang="en-US" sz="1800" dirty="0"/>
              <a:t> in NIST problem features</a:t>
            </a:r>
          </a:p>
          <a:p>
            <a:r>
              <a:rPr lang="en-US" sz="1800" b="1" dirty="0"/>
              <a:t>Pr-5M Recommender Engine: </a:t>
            </a:r>
            <a:r>
              <a:rPr lang="en-US" sz="1800" dirty="0"/>
              <a:t>core to many e-commerce, media businesses; collaborative filtering key technology</a:t>
            </a:r>
          </a:p>
          <a:p>
            <a:r>
              <a:rPr lang="en-US" sz="1800" b="1" dirty="0"/>
              <a:t>Pr-6M Search/Query/Index: </a:t>
            </a:r>
            <a:r>
              <a:rPr lang="en-US" sz="1800" dirty="0"/>
              <a:t>Classic database which is well studied (</a:t>
            </a:r>
            <a:r>
              <a:rPr lang="en-US" sz="1800" dirty="0" err="1"/>
              <a:t>Baru</a:t>
            </a:r>
            <a:r>
              <a:rPr lang="en-US" sz="1800" dirty="0"/>
              <a:t>, </a:t>
            </a:r>
            <a:r>
              <a:rPr lang="en-US" sz="1800" dirty="0" err="1"/>
              <a:t>Rabl</a:t>
            </a:r>
            <a:r>
              <a:rPr lang="en-US" sz="1800" dirty="0"/>
              <a:t> tutorial)</a:t>
            </a:r>
          </a:p>
          <a:p>
            <a:r>
              <a:rPr lang="en-US" sz="1800" b="1" dirty="0"/>
              <a:t>Pr-7M Data Classification: </a:t>
            </a:r>
            <a:r>
              <a:rPr lang="en-US" sz="1800" dirty="0"/>
              <a:t>assigning items to categories based on many methods</a:t>
            </a:r>
          </a:p>
          <a:p>
            <a:pPr lvl="1"/>
            <a:r>
              <a:rPr lang="en-US" sz="1600" dirty="0"/>
              <a:t>MapReduce good in Alignment, Basic statistics, S/Q/I, Recommender, Classification</a:t>
            </a:r>
          </a:p>
          <a:p>
            <a:r>
              <a:rPr lang="en-US" sz="1800" b="1" dirty="0"/>
              <a:t>Pr-8M Learning </a:t>
            </a:r>
            <a:r>
              <a:rPr lang="en-US" sz="1800" dirty="0"/>
              <a:t>of growing importance due to Deep Learning success in speech recognition etc..</a:t>
            </a:r>
          </a:p>
          <a:p>
            <a:pPr>
              <a:spcBef>
                <a:spcPts val="200"/>
              </a:spcBef>
            </a:pPr>
            <a:r>
              <a:rPr lang="en-US" sz="1800" b="1" dirty="0"/>
              <a:t>Pr-9M Optimization Methodology: </a:t>
            </a:r>
            <a:r>
              <a:rPr lang="en-US" sz="1800" dirty="0"/>
              <a:t>overlapping categories including </a:t>
            </a:r>
          </a:p>
          <a:p>
            <a:pPr lvl="1"/>
            <a:r>
              <a:rPr lang="en-US" sz="1600" b="1" dirty="0"/>
              <a:t>Machine Learning</a:t>
            </a:r>
            <a:r>
              <a:rPr lang="en-US" sz="1600" dirty="0"/>
              <a:t>, </a:t>
            </a:r>
            <a:r>
              <a:rPr lang="en-US" sz="1600" b="1" dirty="0"/>
              <a:t>Nonlinear Optimization (G6), Maximum Likelihood</a:t>
            </a:r>
            <a:r>
              <a:rPr lang="en-US" sz="1600" dirty="0"/>
              <a:t> or </a:t>
            </a:r>
            <a:r>
              <a:rPr lang="en-US" sz="1600" b="1" dirty="0">
                <a:sym typeface="Symbol" panose="05050102010706020507" pitchFamily="18" charset="2"/>
              </a:rPr>
              <a:t></a:t>
            </a:r>
            <a:r>
              <a:rPr lang="en-US" sz="1600" b="1" baseline="30000" dirty="0">
                <a:sym typeface="Symbol" panose="05050102010706020507" pitchFamily="18" charset="2"/>
              </a:rPr>
              <a:t>2</a:t>
            </a:r>
            <a:r>
              <a:rPr lang="en-US" sz="1600" b="1" dirty="0">
                <a:sym typeface="Symbol" panose="05050102010706020507" pitchFamily="18" charset="2"/>
              </a:rPr>
              <a:t> least squares </a:t>
            </a:r>
            <a:r>
              <a:rPr lang="en-US" sz="1600" dirty="0">
                <a:sym typeface="Symbol" panose="05050102010706020507" pitchFamily="18" charset="2"/>
              </a:rPr>
              <a:t>minimizations, </a:t>
            </a:r>
            <a:r>
              <a:rPr lang="en-US" sz="1600" b="1" dirty="0"/>
              <a:t>Expectation Maximization </a:t>
            </a:r>
            <a:r>
              <a:rPr lang="en-US" sz="1600" dirty="0"/>
              <a:t>(often Steepest descent), </a:t>
            </a:r>
            <a:r>
              <a:rPr lang="en-US" sz="1600" b="1" dirty="0"/>
              <a:t>Combinatorial Optimization, Linear/Quadratic Programming (G5), Dynamic Programming</a:t>
            </a:r>
          </a:p>
          <a:p>
            <a:r>
              <a:rPr lang="en-US" sz="1800" b="1" dirty="0"/>
              <a:t>Pr-10M </a:t>
            </a:r>
            <a:r>
              <a:rPr lang="en-US" sz="1800" dirty="0"/>
              <a:t>Streaming Data or online Algorithms. Related to DDDAS (Dynamic Data-Driven Application Systems)</a:t>
            </a:r>
          </a:p>
          <a:p>
            <a:r>
              <a:rPr lang="en-US" sz="1800" b="1" dirty="0"/>
              <a:t>Pr-11M Data Alignment (G7) </a:t>
            </a:r>
            <a:r>
              <a:rPr lang="en-US" sz="1800" dirty="0"/>
              <a:t>as in BLAST compares samples with repository</a:t>
            </a:r>
          </a:p>
        </p:txBody>
      </p:sp>
      <p:sp>
        <p:nvSpPr>
          <p:cNvPr id="5" name="Slide Number Placeholder 4"/>
          <p:cNvSpPr>
            <a:spLocks noGrp="1"/>
          </p:cNvSpPr>
          <p:nvPr>
            <p:ph type="sldNum" sz="quarter" idx="12"/>
          </p:nvPr>
        </p:nvSpPr>
        <p:spPr/>
        <p:txBody>
          <a:bodyPr/>
          <a:lstStyle/>
          <a:p>
            <a:fld id="{29CB78FB-1415-9B4D-996E-11F146E2B0ED}" type="slidenum">
              <a:rPr lang="en-US" smtClean="0"/>
              <a:t>79</a:t>
            </a:fld>
            <a:endParaRPr lang="en-US"/>
          </a:p>
        </p:txBody>
      </p:sp>
      <p:sp>
        <p:nvSpPr>
          <p:cNvPr id="4" name="Date Placeholder 3"/>
          <p:cNvSpPr>
            <a:spLocks noGrp="1"/>
          </p:cNvSpPr>
          <p:nvPr>
            <p:ph type="dt" sz="half" idx="2"/>
          </p:nvPr>
        </p:nvSpPr>
        <p:spPr/>
        <p:txBody>
          <a:bodyPr/>
          <a:lstStyle/>
          <a:p>
            <a:r>
              <a:rPr lang="en-US"/>
              <a:t>02/16/2016</a:t>
            </a:r>
          </a:p>
        </p:txBody>
      </p:sp>
    </p:spTree>
    <p:extLst>
      <p:ext uri="{BB962C8B-B14F-4D97-AF65-F5344CB8AC3E}">
        <p14:creationId xmlns:p14="http://schemas.microsoft.com/office/powerpoint/2010/main" val="2645864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9905" y="533400"/>
            <a:ext cx="7772400" cy="1752235"/>
          </a:xfrm>
        </p:spPr>
        <p:txBody>
          <a:bodyPr>
            <a:normAutofit fontScale="90000"/>
          </a:bodyPr>
          <a:lstStyle/>
          <a:p>
            <a:pPr algn="ctr"/>
            <a:r>
              <a:rPr lang="en-US" sz="3200" dirty="0"/>
              <a:t>SPIDAL Project</a:t>
            </a:r>
            <a:br>
              <a:rPr lang="en-US" sz="3200" dirty="0"/>
            </a:br>
            <a:r>
              <a:rPr lang="en-US" sz="3200" dirty="0" err="1"/>
              <a:t>Datanet</a:t>
            </a:r>
            <a:r>
              <a:rPr lang="en-US" sz="3200" dirty="0"/>
              <a:t>: CIF21 DIBBs: Middleware and High Performance Analytics Libraries for Scalable Data Science</a:t>
            </a:r>
            <a:endParaRPr lang="en-US" b="1" dirty="0"/>
          </a:p>
        </p:txBody>
      </p:sp>
      <p:sp>
        <p:nvSpPr>
          <p:cNvPr id="2" name="Subtitle 1"/>
          <p:cNvSpPr>
            <a:spLocks noGrp="1"/>
          </p:cNvSpPr>
          <p:nvPr>
            <p:ph type="subTitle" idx="1"/>
          </p:nvPr>
        </p:nvSpPr>
        <p:spPr>
          <a:xfrm>
            <a:off x="515815" y="2452146"/>
            <a:ext cx="7561385" cy="2577054"/>
          </a:xfrm>
        </p:spPr>
        <p:txBody>
          <a:bodyPr/>
          <a:lstStyle/>
          <a:p>
            <a:pPr marL="342900" indent="-342900" algn="l">
              <a:buFont typeface="Arial" panose="020B0604020202020204" pitchFamily="34" charset="0"/>
              <a:buChar char="•"/>
            </a:pPr>
            <a:r>
              <a:rPr lang="en-US" dirty="0">
                <a:solidFill>
                  <a:schemeClr val="tx1"/>
                </a:solidFill>
              </a:rPr>
              <a:t>NSF14-43054 started October 1, 2014 </a:t>
            </a:r>
          </a:p>
          <a:p>
            <a:pPr marL="342900" indent="-342900" algn="l">
              <a:buFont typeface="Arial" panose="020B0604020202020204" pitchFamily="34" charset="0"/>
              <a:buChar char="•"/>
            </a:pPr>
            <a:r>
              <a:rPr lang="en-US" dirty="0">
                <a:solidFill>
                  <a:schemeClr val="tx1"/>
                </a:solidFill>
              </a:rPr>
              <a:t>Indiana University (Fox, </a:t>
            </a:r>
            <a:r>
              <a:rPr lang="en-US" dirty="0" err="1">
                <a:solidFill>
                  <a:schemeClr val="tx1"/>
                </a:solidFill>
              </a:rPr>
              <a:t>Qiu</a:t>
            </a:r>
            <a:r>
              <a:rPr lang="en-US" dirty="0">
                <a:solidFill>
                  <a:schemeClr val="tx1"/>
                </a:solidFill>
              </a:rPr>
              <a:t>, Crandall, von </a:t>
            </a:r>
            <a:r>
              <a:rPr lang="en-US" dirty="0" err="1">
                <a:solidFill>
                  <a:schemeClr val="tx1"/>
                </a:solidFill>
              </a:rPr>
              <a:t>Laszewski</a:t>
            </a:r>
            <a:r>
              <a:rPr lang="en-US" dirty="0">
                <a:solidFill>
                  <a:schemeClr val="tx1"/>
                </a:solidFill>
              </a:rPr>
              <a:t>)</a:t>
            </a:r>
          </a:p>
          <a:p>
            <a:pPr marL="342900" indent="-342900" algn="l">
              <a:buFont typeface="Arial" panose="020B0604020202020204" pitchFamily="34" charset="0"/>
              <a:buChar char="•"/>
            </a:pPr>
            <a:r>
              <a:rPr lang="en-US" dirty="0">
                <a:solidFill>
                  <a:schemeClr val="tx1"/>
                </a:solidFill>
              </a:rPr>
              <a:t>Rutgers (</a:t>
            </a:r>
            <a:r>
              <a:rPr lang="en-US" dirty="0" err="1">
                <a:solidFill>
                  <a:schemeClr val="tx1"/>
                </a:solidFill>
              </a:rPr>
              <a:t>Jha</a:t>
            </a:r>
            <a:r>
              <a:rPr lang="en-US" dirty="0">
                <a:solidFill>
                  <a:schemeClr val="tx1"/>
                </a:solidFill>
              </a:rPr>
              <a:t>)</a:t>
            </a:r>
          </a:p>
          <a:p>
            <a:pPr marL="342900" indent="-342900" algn="l">
              <a:buFont typeface="Arial" panose="020B0604020202020204" pitchFamily="34" charset="0"/>
              <a:buChar char="•"/>
            </a:pPr>
            <a:r>
              <a:rPr lang="en-US" dirty="0">
                <a:solidFill>
                  <a:schemeClr val="tx1"/>
                </a:solidFill>
              </a:rPr>
              <a:t>Virginia Tech (</a:t>
            </a:r>
            <a:r>
              <a:rPr lang="en-US" dirty="0" err="1">
                <a:solidFill>
                  <a:schemeClr val="tx1"/>
                </a:solidFill>
              </a:rPr>
              <a:t>Marathe</a:t>
            </a:r>
            <a:r>
              <a:rPr lang="en-US" dirty="0">
                <a:solidFill>
                  <a:schemeClr val="tx1"/>
                </a:solidFill>
              </a:rPr>
              <a:t>)</a:t>
            </a:r>
          </a:p>
          <a:p>
            <a:pPr marL="342900" indent="-342900" algn="l">
              <a:buFont typeface="Arial" panose="020B0604020202020204" pitchFamily="34" charset="0"/>
              <a:buChar char="•"/>
            </a:pPr>
            <a:r>
              <a:rPr lang="en-US" dirty="0">
                <a:solidFill>
                  <a:schemeClr val="tx1"/>
                </a:solidFill>
              </a:rPr>
              <a:t>Kansas (Paden)</a:t>
            </a:r>
          </a:p>
          <a:p>
            <a:pPr marL="342900" indent="-342900" algn="l">
              <a:buFont typeface="Arial" panose="020B0604020202020204" pitchFamily="34" charset="0"/>
              <a:buChar char="•"/>
            </a:pPr>
            <a:r>
              <a:rPr lang="en-US" dirty="0">
                <a:solidFill>
                  <a:schemeClr val="tx1"/>
                </a:solidFill>
              </a:rPr>
              <a:t>Stony Brook (Wang)</a:t>
            </a:r>
          </a:p>
          <a:p>
            <a:pPr marL="342900" indent="-342900" algn="l">
              <a:buFont typeface="Arial" panose="020B0604020202020204" pitchFamily="34" charset="0"/>
              <a:buChar char="•"/>
            </a:pPr>
            <a:r>
              <a:rPr lang="en-US" dirty="0">
                <a:solidFill>
                  <a:schemeClr val="tx1"/>
                </a:solidFill>
              </a:rPr>
              <a:t>Arizona State (</a:t>
            </a:r>
            <a:r>
              <a:rPr lang="en-US" dirty="0" err="1">
                <a:solidFill>
                  <a:schemeClr val="tx1"/>
                </a:solidFill>
              </a:rPr>
              <a:t>Beckstein</a:t>
            </a:r>
            <a:r>
              <a:rPr lang="en-US" dirty="0">
                <a:solidFill>
                  <a:schemeClr val="tx1"/>
                </a:solidFill>
              </a:rPr>
              <a:t>)</a:t>
            </a:r>
          </a:p>
          <a:p>
            <a:pPr marL="342900" indent="-342900" algn="l">
              <a:buFont typeface="Arial" panose="020B0604020202020204" pitchFamily="34" charset="0"/>
              <a:buChar char="•"/>
            </a:pPr>
            <a:r>
              <a:rPr lang="en-US" dirty="0">
                <a:solidFill>
                  <a:schemeClr val="tx1"/>
                </a:solidFill>
              </a:rPr>
              <a:t>Utah (Cheatham)</a:t>
            </a:r>
          </a:p>
          <a:p>
            <a:pPr algn="l"/>
            <a:endParaRPr lang="en-US" b="1" dirty="0">
              <a:solidFill>
                <a:schemeClr val="tx1"/>
              </a:solidFill>
            </a:endParaRPr>
          </a:p>
        </p:txBody>
      </p:sp>
      <p:sp>
        <p:nvSpPr>
          <p:cNvPr id="3" name="Date Placeholder 2"/>
          <p:cNvSpPr>
            <a:spLocks noGrp="1"/>
          </p:cNvSpPr>
          <p:nvPr>
            <p:ph type="dt" sz="half" idx="10"/>
          </p:nvPr>
        </p:nvSpPr>
        <p:spPr/>
        <p:txBody>
          <a:bodyPr/>
          <a:lstStyle/>
          <a:p>
            <a:r>
              <a:rPr lang="en-US"/>
              <a:t>02/16/2016</a:t>
            </a:r>
          </a:p>
        </p:txBody>
      </p:sp>
      <p:sp>
        <p:nvSpPr>
          <p:cNvPr id="5" name="Slide Number Placeholder 4"/>
          <p:cNvSpPr>
            <a:spLocks noGrp="1"/>
          </p:cNvSpPr>
          <p:nvPr>
            <p:ph type="sldNum" sz="quarter" idx="12"/>
          </p:nvPr>
        </p:nvSpPr>
        <p:spPr/>
        <p:txBody>
          <a:bodyPr/>
          <a:lstStyle/>
          <a:p>
            <a:fld id="{29CB78FB-1415-9B4D-996E-11F146E2B0ED}" type="slidenum">
              <a:rPr lang="en-US" smtClean="0"/>
              <a:t>8</a:t>
            </a:fld>
            <a:endParaRPr lang="en-US"/>
          </a:p>
        </p:txBody>
      </p:sp>
    </p:spTree>
    <p:extLst>
      <p:ext uri="{BB962C8B-B14F-4D97-AF65-F5344CB8AC3E}">
        <p14:creationId xmlns:p14="http://schemas.microsoft.com/office/powerpoint/2010/main" val="2071996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29"/>
            <a:ext cx="9144000" cy="748711"/>
          </a:xfrm>
        </p:spPr>
        <p:txBody>
          <a:bodyPr>
            <a:noAutofit/>
          </a:bodyPr>
          <a:lstStyle/>
          <a:p>
            <a:pPr algn="ctr"/>
            <a:r>
              <a:rPr lang="en-US" sz="2800" dirty="0">
                <a:solidFill>
                  <a:schemeClr val="tx1"/>
                </a:solidFill>
              </a:rPr>
              <a:t>Diamond Facets in </a:t>
            </a:r>
            <a:r>
              <a:rPr lang="en-US" sz="2800" dirty="0">
                <a:solidFill>
                  <a:srgbClr val="C00000"/>
                </a:solidFill>
              </a:rPr>
              <a:t>Processing </a:t>
            </a:r>
            <a:r>
              <a:rPr lang="en-US" sz="2800" dirty="0">
                <a:solidFill>
                  <a:schemeClr val="tx1"/>
                </a:solidFill>
              </a:rPr>
              <a:t>(runtime) View III</a:t>
            </a:r>
            <a:br>
              <a:rPr lang="en-US" sz="2800" dirty="0">
                <a:solidFill>
                  <a:schemeClr val="tx1"/>
                </a:solidFill>
              </a:rPr>
            </a:br>
            <a:r>
              <a:rPr lang="en-US" sz="2800" dirty="0">
                <a:solidFill>
                  <a:schemeClr val="tx1"/>
                </a:solidFill>
              </a:rPr>
              <a:t>used in Big Simulation </a:t>
            </a:r>
            <a:endParaRPr lang="en-US" sz="2800" b="1" dirty="0">
              <a:solidFill>
                <a:schemeClr val="tx1"/>
              </a:solidFill>
            </a:endParaRPr>
          </a:p>
        </p:txBody>
      </p:sp>
      <p:sp>
        <p:nvSpPr>
          <p:cNvPr id="3" name="Content Placeholder 2"/>
          <p:cNvSpPr>
            <a:spLocks noGrp="1"/>
          </p:cNvSpPr>
          <p:nvPr>
            <p:ph idx="1"/>
          </p:nvPr>
        </p:nvSpPr>
        <p:spPr>
          <a:xfrm>
            <a:off x="0" y="1143000"/>
            <a:ext cx="9144000" cy="4880610"/>
          </a:xfrm>
        </p:spPr>
        <p:txBody>
          <a:bodyPr>
            <a:noAutofit/>
          </a:bodyPr>
          <a:lstStyle/>
          <a:p>
            <a:r>
              <a:rPr lang="en-US" sz="2400" b="1" dirty="0"/>
              <a:t>Pr-16M Iterative PDE Solvers: </a:t>
            </a:r>
            <a:r>
              <a:rPr lang="en-US" sz="2400" dirty="0"/>
              <a:t>Jacobi, Gauss Seidel etc.</a:t>
            </a:r>
          </a:p>
          <a:p>
            <a:r>
              <a:rPr lang="en-US" sz="2400" b="1" dirty="0"/>
              <a:t>Pr-17M Multiscale Method? </a:t>
            </a:r>
            <a:r>
              <a:rPr lang="en-US" sz="2400" dirty="0"/>
              <a:t>Multigrid and other variable resolution approaches</a:t>
            </a:r>
          </a:p>
          <a:p>
            <a:r>
              <a:rPr lang="en-US" sz="2400" b="1" dirty="0"/>
              <a:t>Pr-18M Spectral Methods </a:t>
            </a:r>
            <a:r>
              <a:rPr lang="en-US" sz="2400" dirty="0"/>
              <a:t>as in Fast Fourier Transform</a:t>
            </a:r>
          </a:p>
          <a:p>
            <a:r>
              <a:rPr lang="en-US" sz="2400" b="1" dirty="0"/>
              <a:t>Pr-19M N-body Methods </a:t>
            </a:r>
            <a:r>
              <a:rPr lang="en-US" sz="2400" dirty="0"/>
              <a:t>as in Fast multipole, Barnes-Hut</a:t>
            </a:r>
          </a:p>
          <a:p>
            <a:r>
              <a:rPr lang="en-US" sz="2400" b="1" dirty="0"/>
              <a:t>Pr-20M Both Particles and Fields </a:t>
            </a:r>
            <a:r>
              <a:rPr lang="en-US" sz="2400" dirty="0"/>
              <a:t>as in Particle in Cell method</a:t>
            </a:r>
          </a:p>
          <a:p>
            <a:r>
              <a:rPr lang="en-US" sz="2400" b="1" dirty="0"/>
              <a:t>Pr-21M Evolution of Discrete Systems </a:t>
            </a:r>
            <a:r>
              <a:rPr lang="en-US" sz="2400" dirty="0"/>
              <a:t>as in simulation of Electrical Grids, Chips, Biological Systems, Epidemiology. Needs Ordinary Differential Equation solvers</a:t>
            </a:r>
          </a:p>
          <a:p>
            <a:r>
              <a:rPr lang="en-US" sz="2400" b="1" dirty="0"/>
              <a:t>Pr-22M Nature of Mesh if used: </a:t>
            </a:r>
            <a:r>
              <a:rPr lang="en-US" sz="2400" dirty="0"/>
              <a:t>Structured, Unstructured, Adaptive</a:t>
            </a: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endParaRP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
        <p:nvSpPr>
          <p:cNvPr id="6" name="TextBox 5"/>
          <p:cNvSpPr txBox="1"/>
          <p:nvPr/>
        </p:nvSpPr>
        <p:spPr>
          <a:xfrm>
            <a:off x="2594610" y="5558194"/>
            <a:ext cx="618630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rPr>
              <a:t>Covers NAS Parallel Benchmarks and Berkeley Dwarfs</a:t>
            </a:r>
          </a:p>
        </p:txBody>
      </p:sp>
    </p:spTree>
    <p:extLst>
      <p:ext uri="{BB962C8B-B14F-4D97-AF65-F5344CB8AC3E}">
        <p14:creationId xmlns:p14="http://schemas.microsoft.com/office/powerpoint/2010/main" val="2251104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16"/>
            <a:ext cx="9144000" cy="710101"/>
          </a:xfrm>
        </p:spPr>
        <p:txBody>
          <a:bodyPr>
            <a:noAutofit/>
          </a:bodyPr>
          <a:lstStyle/>
          <a:p>
            <a:pPr algn="ctr"/>
            <a:r>
              <a:rPr lang="en-US" sz="3600" dirty="0">
                <a:solidFill>
                  <a:srgbClr val="C00000"/>
                </a:solidFill>
              </a:rPr>
              <a:t>Data Source and Style </a:t>
            </a:r>
            <a:r>
              <a:rPr lang="en-US" sz="3600" dirty="0">
                <a:solidFill>
                  <a:schemeClr val="tx1"/>
                </a:solidFill>
              </a:rPr>
              <a:t>Diamond View I</a:t>
            </a:r>
            <a:endParaRPr lang="en-US" sz="3600" b="1" dirty="0">
              <a:solidFill>
                <a:schemeClr val="tx1"/>
              </a:solidFill>
            </a:endParaRPr>
          </a:p>
        </p:txBody>
      </p:sp>
      <p:sp>
        <p:nvSpPr>
          <p:cNvPr id="3" name="Content Placeholder 2"/>
          <p:cNvSpPr>
            <a:spLocks noGrp="1"/>
          </p:cNvSpPr>
          <p:nvPr>
            <p:ph idx="1"/>
          </p:nvPr>
        </p:nvSpPr>
        <p:spPr>
          <a:xfrm>
            <a:off x="0" y="746117"/>
            <a:ext cx="9144000" cy="6242539"/>
          </a:xfrm>
        </p:spPr>
        <p:txBody>
          <a:bodyPr>
            <a:noAutofit/>
          </a:bodyPr>
          <a:lstStyle/>
          <a:p>
            <a:pPr marL="514350" indent="-514350">
              <a:spcBef>
                <a:spcPts val="200"/>
              </a:spcBef>
              <a:buFont typeface="+mj-lt"/>
              <a:buAutoNum type="romanLcPeriod"/>
            </a:pPr>
            <a:r>
              <a:rPr lang="en-US" b="1" dirty="0"/>
              <a:t>SQL </a:t>
            </a:r>
            <a:r>
              <a:rPr lang="en-US" b="1" dirty="0" err="1"/>
              <a:t>NewSQL</a:t>
            </a:r>
            <a:r>
              <a:rPr lang="en-US" b="1" dirty="0"/>
              <a:t> or NoSQL: </a:t>
            </a:r>
            <a:r>
              <a:rPr lang="en-US" dirty="0"/>
              <a:t>NoSQL includes Document, </a:t>
            </a:r>
            <a:br>
              <a:rPr lang="en-US" dirty="0"/>
            </a:br>
            <a:r>
              <a:rPr lang="en-US" dirty="0"/>
              <a:t>Column, Key-value, Graph, Triple store; </a:t>
            </a:r>
            <a:r>
              <a:rPr lang="en-US" dirty="0" err="1"/>
              <a:t>NewSQL</a:t>
            </a:r>
            <a:r>
              <a:rPr lang="en-US" dirty="0"/>
              <a:t> is SQL redone to exploit NoSQL performance</a:t>
            </a:r>
          </a:p>
          <a:p>
            <a:pPr marL="514350" indent="-514350">
              <a:spcBef>
                <a:spcPts val="200"/>
              </a:spcBef>
              <a:buFont typeface="+mj-lt"/>
              <a:buAutoNum type="romanLcPeriod"/>
            </a:pPr>
            <a:r>
              <a:rPr lang="en-US" dirty="0"/>
              <a:t>Other </a:t>
            </a:r>
            <a:r>
              <a:rPr lang="en-US" b="1" dirty="0"/>
              <a:t>Enterprise data systems: </a:t>
            </a:r>
            <a:r>
              <a:rPr lang="en-US" dirty="0"/>
              <a:t>10 examples from NIST integrate SQL/NoSQL</a:t>
            </a:r>
          </a:p>
          <a:p>
            <a:pPr marL="514350" indent="-514350">
              <a:spcBef>
                <a:spcPts val="200"/>
              </a:spcBef>
              <a:buFont typeface="+mj-lt"/>
              <a:buAutoNum type="romanLcPeriod"/>
            </a:pPr>
            <a:r>
              <a:rPr lang="en-US" b="1" dirty="0"/>
              <a:t>Set of Files or Objects: </a:t>
            </a:r>
            <a:r>
              <a:rPr lang="en-US" dirty="0"/>
              <a:t>as managed in </a:t>
            </a:r>
            <a:r>
              <a:rPr lang="en-US" dirty="0" err="1"/>
              <a:t>iRODS</a:t>
            </a:r>
            <a:r>
              <a:rPr lang="en-US" dirty="0"/>
              <a:t> and extremely common in scientific research</a:t>
            </a:r>
          </a:p>
          <a:p>
            <a:pPr marL="514350" indent="-514350">
              <a:spcBef>
                <a:spcPts val="200"/>
              </a:spcBef>
              <a:buFont typeface="+mj-lt"/>
              <a:buAutoNum type="romanLcPeriod"/>
            </a:pPr>
            <a:r>
              <a:rPr lang="en-US" b="1" dirty="0"/>
              <a:t>File systems, Object, Blob and Data-parallel </a:t>
            </a:r>
            <a:r>
              <a:rPr lang="en-US" dirty="0"/>
              <a:t>(HDFS) raw storage: Separated from computing or </a:t>
            </a:r>
            <a:r>
              <a:rPr lang="en-US" dirty="0" err="1"/>
              <a:t>colocated</a:t>
            </a:r>
            <a:r>
              <a:rPr lang="en-US" dirty="0"/>
              <a:t>? HDFS v </a:t>
            </a:r>
            <a:r>
              <a:rPr lang="en-US" dirty="0" err="1"/>
              <a:t>Lustre</a:t>
            </a:r>
            <a:r>
              <a:rPr lang="en-US" dirty="0"/>
              <a:t> v. </a:t>
            </a:r>
            <a:r>
              <a:rPr lang="en-US" dirty="0" err="1"/>
              <a:t>Openstack</a:t>
            </a:r>
            <a:r>
              <a:rPr lang="en-US" dirty="0"/>
              <a:t> Swift v. GPFS</a:t>
            </a:r>
          </a:p>
          <a:p>
            <a:pPr marL="514350" indent="-514350">
              <a:spcBef>
                <a:spcPts val="200"/>
              </a:spcBef>
              <a:buFont typeface="+mj-lt"/>
              <a:buAutoNum type="romanLcPeriod"/>
            </a:pPr>
            <a:r>
              <a:rPr lang="en-US" b="1" dirty="0"/>
              <a:t>Archive/Batched/Streaming: </a:t>
            </a:r>
            <a:r>
              <a:rPr lang="en-US" dirty="0"/>
              <a:t>Streaming is incremental update of datasets with new algorithms to achieve real-time response (G7); Before data gets to compute system, there is often an initial data gathering phase which is characterized by a block size and timing. Block size varies from month (Remote Sensing, Seismic) to day (genomic) to seconds or lower (Real time control, streaming)</a:t>
            </a:r>
          </a:p>
          <a:p>
            <a:pPr marL="914400" lvl="1" indent="-514350">
              <a:spcBef>
                <a:spcPts val="200"/>
              </a:spcBef>
              <a:buFont typeface="Arial" panose="020B0604020202020204" pitchFamily="34" charset="0"/>
              <a:buChar char="•"/>
            </a:pPr>
            <a:r>
              <a:rPr lang="en-US" dirty="0"/>
              <a:t>Streaming divided into categories overleaf</a:t>
            </a:r>
          </a:p>
        </p:txBody>
      </p:sp>
      <p:sp>
        <p:nvSpPr>
          <p:cNvPr id="5" name="Slide Number Placeholder 4"/>
          <p:cNvSpPr>
            <a:spLocks noGrp="1"/>
          </p:cNvSpPr>
          <p:nvPr>
            <p:ph type="sldNum" sz="quarter" idx="12"/>
          </p:nvPr>
        </p:nvSpPr>
        <p:spPr/>
        <p:txBody>
          <a:bodyPr/>
          <a:lstStyle/>
          <a:p>
            <a:fld id="{29CB78FB-1415-9B4D-996E-11F146E2B0ED}" type="slidenum">
              <a:rPr lang="en-US" smtClean="0"/>
              <a:t>81</a:t>
            </a:fld>
            <a:endParaRPr lang="en-US"/>
          </a:p>
        </p:txBody>
      </p:sp>
      <p:sp>
        <p:nvSpPr>
          <p:cNvPr id="4" name="Date Placeholder 3"/>
          <p:cNvSpPr>
            <a:spLocks noGrp="1"/>
          </p:cNvSpPr>
          <p:nvPr>
            <p:ph type="dt" sz="half" idx="2"/>
          </p:nvPr>
        </p:nvSpPr>
        <p:spPr/>
        <p:txBody>
          <a:bodyPr/>
          <a:lstStyle/>
          <a:p>
            <a:r>
              <a:rPr lang="en-US"/>
              <a:t>02/16/2016</a:t>
            </a:r>
          </a:p>
        </p:txBody>
      </p:sp>
    </p:spTree>
    <p:extLst>
      <p:ext uri="{BB962C8B-B14F-4D97-AF65-F5344CB8AC3E}">
        <p14:creationId xmlns:p14="http://schemas.microsoft.com/office/powerpoint/2010/main" val="8474536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 y="13893"/>
            <a:ext cx="9010436" cy="710101"/>
          </a:xfrm>
        </p:spPr>
        <p:txBody>
          <a:bodyPr>
            <a:noAutofit/>
          </a:bodyPr>
          <a:lstStyle/>
          <a:p>
            <a:pPr algn="ctr"/>
            <a:r>
              <a:rPr lang="en-US" sz="3600" dirty="0"/>
              <a:t>Data Source and Style </a:t>
            </a:r>
            <a:r>
              <a:rPr lang="en-US" sz="3600" dirty="0">
                <a:solidFill>
                  <a:schemeClr val="tx1"/>
                </a:solidFill>
              </a:rPr>
              <a:t>Diamond View II </a:t>
            </a:r>
          </a:p>
        </p:txBody>
      </p:sp>
      <p:sp>
        <p:nvSpPr>
          <p:cNvPr id="3" name="Content Placeholder 2"/>
          <p:cNvSpPr>
            <a:spLocks noGrp="1"/>
          </p:cNvSpPr>
          <p:nvPr>
            <p:ph idx="1"/>
          </p:nvPr>
        </p:nvSpPr>
        <p:spPr>
          <a:xfrm>
            <a:off x="0" y="723994"/>
            <a:ext cx="9144000" cy="6242539"/>
          </a:xfrm>
        </p:spPr>
        <p:txBody>
          <a:bodyPr>
            <a:noAutofit/>
          </a:bodyPr>
          <a:lstStyle/>
          <a:p>
            <a:pPr marL="685800" lvl="1">
              <a:buFont typeface="Arial" panose="020B0604020202020204" pitchFamily="34" charset="0"/>
              <a:buChar char="•"/>
            </a:pPr>
            <a:r>
              <a:rPr lang="en-US" sz="1800" b="1" dirty="0"/>
              <a:t>Streaming divided into 5 categories depending on event size and synchronization  and integration</a:t>
            </a:r>
          </a:p>
          <a:p>
            <a:pPr marL="685800" lvl="1">
              <a:buFont typeface="Arial" panose="020B0604020202020204" pitchFamily="34" charset="0"/>
              <a:buChar char="•"/>
            </a:pPr>
            <a:r>
              <a:rPr lang="en-US" sz="1400" dirty="0"/>
              <a:t>Set of independent events where precise time sequencing unimportant.</a:t>
            </a:r>
          </a:p>
          <a:p>
            <a:pPr marL="685800" lvl="1">
              <a:buFont typeface="Arial" panose="020B0604020202020204" pitchFamily="34" charset="0"/>
              <a:buChar char="•"/>
            </a:pPr>
            <a:r>
              <a:rPr lang="en-US" sz="1400" dirty="0"/>
              <a:t>Time series of connected small events where time ordering important.</a:t>
            </a:r>
          </a:p>
          <a:p>
            <a:pPr marL="685800" lvl="1">
              <a:buFont typeface="Arial" panose="020B0604020202020204" pitchFamily="34" charset="0"/>
              <a:buChar char="•"/>
            </a:pPr>
            <a:r>
              <a:rPr lang="en-US" sz="1400" dirty="0"/>
              <a:t>Set of independent large events where each event needs parallel processing with time sequencing not critical </a:t>
            </a:r>
          </a:p>
          <a:p>
            <a:pPr marL="685800" lvl="1">
              <a:buFont typeface="Arial" panose="020B0604020202020204" pitchFamily="34" charset="0"/>
              <a:buChar char="•"/>
            </a:pPr>
            <a:r>
              <a:rPr lang="en-US" sz="1400" dirty="0"/>
              <a:t>Set of connected large events where each event needs parallel processing with time sequencing critical. </a:t>
            </a:r>
          </a:p>
          <a:p>
            <a:pPr marL="685800" lvl="1">
              <a:buFont typeface="Arial" panose="020B0604020202020204" pitchFamily="34" charset="0"/>
              <a:buChar char="•"/>
            </a:pPr>
            <a:r>
              <a:rPr lang="en-US" sz="1400" dirty="0"/>
              <a:t>Stream of connected small or large events to be integrated in a complex way.</a:t>
            </a:r>
            <a:endParaRPr lang="en-US" sz="1800" b="1" dirty="0"/>
          </a:p>
          <a:p>
            <a:pPr marL="514350" indent="-514350">
              <a:spcBef>
                <a:spcPts val="200"/>
              </a:spcBef>
              <a:buFont typeface="+mj-lt"/>
              <a:buAutoNum type="romanLcPeriod" startAt="6"/>
            </a:pPr>
            <a:r>
              <a:rPr lang="en-US" sz="1800" b="1" dirty="0"/>
              <a:t>Shared/Dedicated/Transient/Permanent: </a:t>
            </a:r>
            <a:r>
              <a:rPr lang="en-US" sz="1800" dirty="0"/>
              <a:t>qualitative property of data; Other characteristics are needed for permanent auxiliary/comparison datasets and these could be interdisciplinary, implying nontrivial data movement/replication</a:t>
            </a:r>
          </a:p>
          <a:p>
            <a:pPr marL="514350" indent="-514350">
              <a:spcBef>
                <a:spcPts val="200"/>
              </a:spcBef>
              <a:buFont typeface="+mj-lt"/>
              <a:buAutoNum type="romanLcPeriod" startAt="6"/>
            </a:pPr>
            <a:r>
              <a:rPr lang="en-US" sz="1800" b="1" dirty="0"/>
              <a:t>Metadata/Provenance: </a:t>
            </a:r>
            <a:r>
              <a:rPr lang="en-US" sz="1800" dirty="0"/>
              <a:t>Clear qualitative property but not for kernels as important aspect of data collection process</a:t>
            </a:r>
          </a:p>
          <a:p>
            <a:pPr marL="514350" indent="-514350">
              <a:spcBef>
                <a:spcPts val="200"/>
              </a:spcBef>
              <a:buFont typeface="+mj-lt"/>
              <a:buAutoNum type="romanLcPeriod" startAt="6"/>
            </a:pPr>
            <a:r>
              <a:rPr lang="en-US" sz="1800" b="1" dirty="0"/>
              <a:t>Internet of Things: </a:t>
            </a:r>
            <a:r>
              <a:rPr lang="en-US" sz="1800" dirty="0"/>
              <a:t>24 to 50 Billion devices on Internet by 2020</a:t>
            </a:r>
          </a:p>
          <a:p>
            <a:pPr marL="514350" indent="-514350">
              <a:spcBef>
                <a:spcPts val="200"/>
              </a:spcBef>
              <a:buFont typeface="+mj-lt"/>
              <a:buAutoNum type="romanLcPeriod" startAt="6"/>
            </a:pPr>
            <a:r>
              <a:rPr lang="en-US" sz="1800" b="1" dirty="0"/>
              <a:t>HPC simulations: </a:t>
            </a:r>
            <a:r>
              <a:rPr lang="en-US" sz="1800" dirty="0"/>
              <a:t>generate major (visualization) output that often needs to be mined </a:t>
            </a:r>
          </a:p>
          <a:p>
            <a:pPr marL="514350" indent="-514350">
              <a:spcBef>
                <a:spcPts val="200"/>
              </a:spcBef>
              <a:buFont typeface="+mj-lt"/>
              <a:buAutoNum type="romanLcPeriod" startAt="6"/>
            </a:pPr>
            <a:r>
              <a:rPr lang="en-US" sz="1800" dirty="0"/>
              <a:t>Using </a:t>
            </a:r>
            <a:r>
              <a:rPr lang="en-US" sz="1800" b="1" dirty="0"/>
              <a:t>GIS:</a:t>
            </a:r>
            <a:r>
              <a:rPr lang="en-US" sz="1800" dirty="0"/>
              <a:t> Geographical Information Systems provide attractive access to geospatial data</a:t>
            </a:r>
            <a:br>
              <a:rPr lang="en-US" dirty="0"/>
            </a:b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82</a:t>
            </a:fld>
            <a:endParaRPr lang="en-US"/>
          </a:p>
        </p:txBody>
      </p:sp>
      <p:sp>
        <p:nvSpPr>
          <p:cNvPr id="4" name="Date Placeholder 3"/>
          <p:cNvSpPr>
            <a:spLocks noGrp="1"/>
          </p:cNvSpPr>
          <p:nvPr>
            <p:ph type="dt" sz="half" idx="2"/>
          </p:nvPr>
        </p:nvSpPr>
        <p:spPr/>
        <p:txBody>
          <a:bodyPr/>
          <a:lstStyle/>
          <a:p>
            <a:r>
              <a:rPr lang="en-US"/>
              <a:t>02/16/2016</a:t>
            </a:r>
          </a:p>
        </p:txBody>
      </p:sp>
    </p:spTree>
    <p:extLst>
      <p:ext uri="{BB962C8B-B14F-4D97-AF65-F5344CB8AC3E}">
        <p14:creationId xmlns:p14="http://schemas.microsoft.com/office/powerpoint/2010/main" val="4068702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Big Data Exascale convergence</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83</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02/16/2016</a:t>
            </a:r>
          </a:p>
        </p:txBody>
      </p:sp>
    </p:spTree>
    <p:extLst>
      <p:ext uri="{BB962C8B-B14F-4D97-AF65-F5344CB8AC3E}">
        <p14:creationId xmlns:p14="http://schemas.microsoft.com/office/powerpoint/2010/main" val="2603264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680651"/>
          </a:xfrm>
        </p:spPr>
        <p:txBody>
          <a:bodyPr/>
          <a:lstStyle/>
          <a:p>
            <a:pPr algn="ctr"/>
            <a:r>
              <a:rPr lang="en-US" sz="2800" dirty="0"/>
              <a:t>Big Data and (Exascale) Simulation Convergence I</a:t>
            </a:r>
          </a:p>
        </p:txBody>
      </p:sp>
      <p:sp>
        <p:nvSpPr>
          <p:cNvPr id="3" name="Content Placeholder 2"/>
          <p:cNvSpPr>
            <a:spLocks noGrp="1"/>
          </p:cNvSpPr>
          <p:nvPr>
            <p:ph idx="1"/>
          </p:nvPr>
        </p:nvSpPr>
        <p:spPr>
          <a:xfrm>
            <a:off x="0" y="605790"/>
            <a:ext cx="8980713" cy="5429182"/>
          </a:xfrm>
        </p:spPr>
        <p:txBody>
          <a:bodyPr/>
          <a:lstStyle/>
          <a:p>
            <a:pPr>
              <a:spcBef>
                <a:spcPts val="0"/>
              </a:spcBef>
            </a:pPr>
            <a:r>
              <a:rPr lang="en-US" sz="1900" dirty="0"/>
              <a:t>Our approach to </a:t>
            </a:r>
            <a:r>
              <a:rPr lang="en-US" sz="1900" b="1" dirty="0">
                <a:solidFill>
                  <a:srgbClr val="B50B27"/>
                </a:solidFill>
              </a:rPr>
              <a:t>Convergence</a:t>
            </a:r>
            <a:r>
              <a:rPr lang="en-US" sz="1900" b="1" dirty="0">
                <a:solidFill>
                  <a:srgbClr val="C00000"/>
                </a:solidFill>
              </a:rPr>
              <a:t> </a:t>
            </a:r>
            <a:r>
              <a:rPr lang="en-US" sz="1900" dirty="0"/>
              <a:t>is built around two ideas that avoid addressing the hardware directly as with modern DevOps technology it isn’t hard to retarget applications between different hardware systems.</a:t>
            </a:r>
          </a:p>
          <a:p>
            <a:pPr>
              <a:spcBef>
                <a:spcPts val="0"/>
              </a:spcBef>
            </a:pPr>
            <a:r>
              <a:rPr lang="en-US" sz="1900" dirty="0"/>
              <a:t>Rather we approach </a:t>
            </a:r>
            <a:r>
              <a:rPr lang="en-US" sz="1900" b="1" dirty="0">
                <a:solidFill>
                  <a:srgbClr val="B30838"/>
                </a:solidFill>
              </a:rPr>
              <a:t>Convergence through applications and software</a:t>
            </a:r>
            <a:r>
              <a:rPr lang="en-US" sz="1900" dirty="0"/>
              <a:t>.</a:t>
            </a:r>
          </a:p>
          <a:p>
            <a:pPr>
              <a:spcBef>
                <a:spcPts val="0"/>
              </a:spcBef>
            </a:pPr>
            <a:r>
              <a:rPr lang="en-US" sz="1900" b="1" dirty="0">
                <a:solidFill>
                  <a:srgbClr val="B30838"/>
                </a:solidFill>
              </a:rPr>
              <a:t>Convergence Diamonds Convergence </a:t>
            </a:r>
            <a:r>
              <a:rPr lang="en-US" sz="1900" dirty="0"/>
              <a:t>unify Big Simulation and Big Data</a:t>
            </a:r>
            <a:r>
              <a:rPr lang="en-US" sz="1900" b="1" dirty="0">
                <a:solidFill>
                  <a:srgbClr val="B50B27"/>
                </a:solidFill>
              </a:rPr>
              <a:t> applications </a:t>
            </a:r>
            <a:r>
              <a:rPr lang="en-US" sz="1900" dirty="0"/>
              <a:t>and so allow one to more easily identify good approaches to implement Big Data and Exascale applications in a uniform fashion. </a:t>
            </a:r>
          </a:p>
          <a:p>
            <a:pPr>
              <a:spcBef>
                <a:spcPts val="0"/>
              </a:spcBef>
            </a:pPr>
            <a:r>
              <a:rPr lang="en-US" sz="1900" b="1" dirty="0">
                <a:solidFill>
                  <a:srgbClr val="C00000"/>
                </a:solidFill>
              </a:rPr>
              <a:t>Software convergence </a:t>
            </a:r>
            <a:r>
              <a:rPr lang="en-US" sz="1900" dirty="0"/>
              <a:t>builds on the </a:t>
            </a:r>
            <a:r>
              <a:rPr lang="en-US" sz="1900" b="1" dirty="0">
                <a:solidFill>
                  <a:srgbClr val="B50B27"/>
                </a:solidFill>
              </a:rPr>
              <a:t>HPC-ABDS High Performance Computing enhanced Apache Big Data Software Stack </a:t>
            </a:r>
            <a:r>
              <a:rPr lang="en-US" sz="1900" dirty="0"/>
              <a:t>concept (</a:t>
            </a:r>
            <a:r>
              <a:rPr lang="en-US" sz="1900" dirty="0">
                <a:hlinkClick r:id="rId2"/>
              </a:rPr>
              <a:t>http://dsc.soic.indiana.edu/publications/HPC-ABDSDescribed_final.pdf</a:t>
            </a:r>
            <a:r>
              <a:rPr lang="en-US" sz="1900" dirty="0"/>
              <a:t>, </a:t>
            </a:r>
            <a:r>
              <a:rPr lang="en-US" sz="1900" dirty="0">
                <a:hlinkClick r:id="rId3"/>
              </a:rPr>
              <a:t>http://hpc-abds.org/kaleidoscope/</a:t>
            </a:r>
            <a:r>
              <a:rPr lang="en-US" sz="1900" dirty="0"/>
              <a:t> )</a:t>
            </a:r>
          </a:p>
          <a:p>
            <a:pPr lvl="1">
              <a:spcBef>
                <a:spcPts val="0"/>
              </a:spcBef>
            </a:pPr>
            <a:r>
              <a:rPr lang="en-US" sz="1900" dirty="0"/>
              <a:t>This arranges key HPC and ABDS software together in 21 layers showing where HPC and ABDS overlap. It for example, introduces a communication layer to allow ABDS runtime like Hadoop Storm Spark and </a:t>
            </a:r>
            <a:r>
              <a:rPr lang="en-US" sz="1900" dirty="0" err="1"/>
              <a:t>Flink</a:t>
            </a:r>
            <a:r>
              <a:rPr lang="en-US" sz="1900" dirty="0"/>
              <a:t> to use the richest high performance capabilities  shared with MPI Generally it proposes how to use HPC and ABDS software together.</a:t>
            </a:r>
          </a:p>
          <a:p>
            <a:pPr lvl="1">
              <a:spcBef>
                <a:spcPts val="0"/>
              </a:spcBef>
            </a:pPr>
            <a:r>
              <a:rPr lang="en-US" sz="1900" dirty="0"/>
              <a:t>Layered Architecture offers some protection to rapid ABDS technology 		change</a:t>
            </a:r>
          </a:p>
          <a:p>
            <a:pPr>
              <a:spcBef>
                <a:spcPts val="0"/>
              </a:spcBef>
            </a:pPr>
            <a:endParaRPr lang="en-US" sz="1900" dirty="0"/>
          </a:p>
          <a:p>
            <a:pPr>
              <a:spcBef>
                <a:spcPts val="0"/>
              </a:spcBef>
            </a:pPr>
            <a:endParaRPr lang="en-US" sz="19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spTree>
    <p:extLst>
      <p:ext uri="{BB962C8B-B14F-4D97-AF65-F5344CB8AC3E}">
        <p14:creationId xmlns:p14="http://schemas.microsoft.com/office/powerpoint/2010/main" val="4220294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3568"/>
            <a:ext cx="8382000" cy="951801"/>
          </a:xfrm>
        </p:spPr>
        <p:txBody>
          <a:bodyPr/>
          <a:lstStyle/>
          <a:p>
            <a:pPr algn="ctr"/>
            <a:r>
              <a:rPr lang="en-US" dirty="0"/>
              <a:t>Dual Convergence Architecture</a:t>
            </a:r>
          </a:p>
        </p:txBody>
      </p:sp>
      <p:sp>
        <p:nvSpPr>
          <p:cNvPr id="3" name="Content Placeholder 2"/>
          <p:cNvSpPr>
            <a:spLocks noGrp="1"/>
          </p:cNvSpPr>
          <p:nvPr>
            <p:ph idx="1"/>
          </p:nvPr>
        </p:nvSpPr>
        <p:spPr>
          <a:xfrm>
            <a:off x="112077" y="926466"/>
            <a:ext cx="8868635" cy="880885"/>
          </a:xfrm>
        </p:spPr>
        <p:txBody>
          <a:bodyPr/>
          <a:lstStyle/>
          <a:p>
            <a:r>
              <a:rPr lang="en-US" dirty="0"/>
              <a:t>Running same HPC-ABDS across all platforms but data management machine has different balance in I/O, Network and Compute from “model” machine</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grpSp>
        <p:nvGrpSpPr>
          <p:cNvPr id="9" name="Group 8"/>
          <p:cNvGrpSpPr/>
          <p:nvPr/>
        </p:nvGrpSpPr>
        <p:grpSpPr>
          <a:xfrm>
            <a:off x="1218774" y="2121526"/>
            <a:ext cx="5924975" cy="2997738"/>
            <a:chOff x="2831085" y="4852658"/>
            <a:chExt cx="3476153" cy="1598110"/>
          </a:xfrm>
        </p:grpSpPr>
        <p:pic>
          <p:nvPicPr>
            <p:cNvPr id="11" name="Picture 10"/>
            <p:cNvPicPr>
              <a:picLocks noChangeAspect="1"/>
            </p:cNvPicPr>
            <p:nvPr/>
          </p:nvPicPr>
          <p:blipFill>
            <a:blip r:embed="rId2"/>
            <a:stretch>
              <a:fillRect/>
            </a:stretch>
          </p:blipFill>
          <p:spPr>
            <a:xfrm>
              <a:off x="2831085" y="4852658"/>
              <a:ext cx="1559433" cy="1556381"/>
            </a:xfrm>
            <a:prstGeom prst="rect">
              <a:avLst/>
            </a:prstGeom>
          </p:spPr>
        </p:pic>
        <p:pic>
          <p:nvPicPr>
            <p:cNvPr id="12" name="Picture 11"/>
            <p:cNvPicPr>
              <a:picLocks noChangeAspect="1"/>
            </p:cNvPicPr>
            <p:nvPr/>
          </p:nvPicPr>
          <p:blipFill>
            <a:blip r:embed="rId3"/>
            <a:stretch>
              <a:fillRect/>
            </a:stretch>
          </p:blipFill>
          <p:spPr>
            <a:xfrm>
              <a:off x="4769213" y="4852658"/>
              <a:ext cx="1538025" cy="1598110"/>
            </a:xfrm>
            <a:prstGeom prst="rect">
              <a:avLst/>
            </a:prstGeom>
          </p:spPr>
        </p:pic>
        <p:sp>
          <p:nvSpPr>
            <p:cNvPr id="13" name="Left-Right Arrow 12"/>
            <p:cNvSpPr/>
            <p:nvPr/>
          </p:nvSpPr>
          <p:spPr>
            <a:xfrm>
              <a:off x="4284669" y="5113730"/>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4" name="Left-Right Arrow 13"/>
            <p:cNvSpPr/>
            <p:nvPr/>
          </p:nvSpPr>
          <p:spPr>
            <a:xfrm>
              <a:off x="4284668" y="5501855"/>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5" name="Left-Right Arrow 14"/>
            <p:cNvSpPr/>
            <p:nvPr/>
          </p:nvSpPr>
          <p:spPr>
            <a:xfrm>
              <a:off x="4284668" y="5893777"/>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sp>
        <p:nvSpPr>
          <p:cNvPr id="10" name="TextBox 9"/>
          <p:cNvSpPr txBox="1"/>
          <p:nvPr/>
        </p:nvSpPr>
        <p:spPr>
          <a:xfrm>
            <a:off x="1240516" y="5177166"/>
            <a:ext cx="6062878"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Data</a:t>
            </a:r>
            <a:r>
              <a:rPr kumimoji="0" lang="en-US" sz="2000" b="0" i="0" u="none" strike="noStrike" kern="0" cap="none" spc="0" normalizeH="0" baseline="0" noProof="0" dirty="0">
                <a:ln>
                  <a:noFill/>
                </a:ln>
                <a:solidFill>
                  <a:sysClr val="windowText" lastClr="000000"/>
                </a:solidFill>
                <a:effectLst/>
                <a:uLnTx/>
                <a:uFillTx/>
              </a:rPr>
              <a:t> Management                </a:t>
            </a:r>
            <a:r>
              <a:rPr kumimoji="0" lang="en-US" sz="2400" b="1" i="0" u="none" strike="noStrike" kern="0" cap="none" spc="0" normalizeH="0" baseline="0" noProof="0" dirty="0">
                <a:ln>
                  <a:noFill/>
                </a:ln>
                <a:solidFill>
                  <a:sysClr val="windowText" lastClr="000000"/>
                </a:solidFill>
                <a:effectLst/>
                <a:uLnTx/>
                <a:uFillTx/>
              </a:rPr>
              <a:t>Model</a:t>
            </a:r>
            <a:r>
              <a:rPr kumimoji="0" lang="en-US" sz="2000" b="0" i="0" u="none" strike="noStrike" kern="0" cap="none" spc="0" normalizeH="0" baseline="0" noProof="0" dirty="0">
                <a:ln>
                  <a:noFill/>
                </a:ln>
                <a:solidFill>
                  <a:sysClr val="windowText" lastClr="000000"/>
                </a:solidFill>
                <a:effectLst/>
                <a:uLnTx/>
                <a:uFillTx/>
              </a:rPr>
              <a:t> for Big Data </a:t>
            </a:r>
            <a:br>
              <a:rPr kumimoji="0" lang="en-US" sz="2000" b="0" i="0" u="none" strike="noStrike" kern="0" cap="none" spc="0" normalizeH="0" baseline="0" noProof="0" dirty="0">
                <a:ln>
                  <a:noFill/>
                </a:ln>
                <a:solidFill>
                  <a:sysClr val="windowText" lastClr="000000"/>
                </a:solidFill>
                <a:effectLst/>
                <a:uLnTx/>
                <a:uFillTx/>
              </a:rPr>
            </a:br>
            <a:r>
              <a:rPr kumimoji="0" lang="en-US" sz="2000" b="0" i="0" u="none" strike="noStrike" kern="0" cap="none" spc="0" normalizeH="0" baseline="0" noProof="0" dirty="0">
                <a:ln>
                  <a:noFill/>
                </a:ln>
                <a:solidFill>
                  <a:sysClr val="windowText" lastClr="000000"/>
                </a:solidFill>
                <a:effectLst/>
                <a:uLnTx/>
                <a:uFillTx/>
              </a:rPr>
              <a:t>                                                     and Big Simulation</a:t>
            </a:r>
          </a:p>
        </p:txBody>
      </p:sp>
    </p:spTree>
    <p:extLst>
      <p:ext uri="{BB962C8B-B14F-4D97-AF65-F5344CB8AC3E}">
        <p14:creationId xmlns:p14="http://schemas.microsoft.com/office/powerpoint/2010/main" val="2723538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a:t>Things to do for Big Data and (Exascale) Simulation Convergence II</a:t>
            </a:r>
          </a:p>
        </p:txBody>
      </p:sp>
      <p:sp>
        <p:nvSpPr>
          <p:cNvPr id="3" name="Content Placeholder 2"/>
          <p:cNvSpPr>
            <a:spLocks noGrp="1"/>
          </p:cNvSpPr>
          <p:nvPr>
            <p:ph idx="1"/>
          </p:nvPr>
        </p:nvSpPr>
        <p:spPr>
          <a:xfrm>
            <a:off x="0" y="1171009"/>
            <a:ext cx="8980713" cy="4788467"/>
          </a:xfrm>
        </p:spPr>
        <p:txBody>
          <a:bodyPr/>
          <a:lstStyle/>
          <a:p>
            <a:pPr>
              <a:spcBef>
                <a:spcPts val="0"/>
              </a:spcBef>
            </a:pPr>
            <a:r>
              <a:rPr lang="en-US" sz="2400" b="1" dirty="0">
                <a:solidFill>
                  <a:srgbClr val="C00000"/>
                </a:solidFill>
              </a:rPr>
              <a:t>Converge Applications: </a:t>
            </a:r>
            <a:r>
              <a:rPr lang="en-US" sz="2400" dirty="0"/>
              <a:t>Separate data and model to classify Applications and Benchmarks across Big Data and Big Simulations to give </a:t>
            </a:r>
            <a:r>
              <a:rPr lang="en-US" sz="2400" b="1" dirty="0">
                <a:solidFill>
                  <a:srgbClr val="C00000"/>
                </a:solidFill>
              </a:rPr>
              <a:t>Convergence Diamonds </a:t>
            </a:r>
            <a:r>
              <a:rPr lang="en-US" sz="2400" dirty="0"/>
              <a:t>with many </a:t>
            </a:r>
            <a:r>
              <a:rPr lang="en-US" sz="2400" b="1" dirty="0">
                <a:solidFill>
                  <a:srgbClr val="C00000"/>
                </a:solidFill>
              </a:rPr>
              <a:t>facets</a:t>
            </a:r>
          </a:p>
          <a:p>
            <a:pPr lvl="1">
              <a:spcBef>
                <a:spcPts val="0"/>
              </a:spcBef>
            </a:pPr>
            <a:r>
              <a:rPr lang="en-US" sz="2400" dirty="0"/>
              <a:t>Indicated how to extend Big Data Ogres to Big Simulations by looking separately at model and data in Ogres</a:t>
            </a:r>
          </a:p>
          <a:p>
            <a:pPr lvl="1">
              <a:spcBef>
                <a:spcPts val="0"/>
              </a:spcBef>
            </a:pPr>
            <a:r>
              <a:rPr lang="en-US" sz="2400" dirty="0"/>
              <a:t>Diamonds have four views or collections of facets: Problem Architecture; Execution; Data Source and Style; Big Data and Big Simulation Processing</a:t>
            </a:r>
          </a:p>
          <a:p>
            <a:pPr lvl="1">
              <a:spcBef>
                <a:spcPts val="0"/>
              </a:spcBef>
            </a:pPr>
            <a:r>
              <a:rPr lang="en-US" sz="2400" dirty="0"/>
              <a:t>Facets cover data, model or their combination – the problem or application</a:t>
            </a:r>
          </a:p>
          <a:p>
            <a:pPr lvl="1">
              <a:spcBef>
                <a:spcPts val="0"/>
              </a:spcBef>
            </a:pPr>
            <a:r>
              <a:rPr lang="en-US" sz="2400" dirty="0"/>
              <a:t>Note Simulation Processing View has by construction, similarities to old parallel computing benchmarks</a:t>
            </a:r>
            <a:endParaRPr lang="en-US" sz="2400" dirty="0">
              <a:solidFill>
                <a:srgbClr val="C00000"/>
              </a:solidFill>
            </a:endParaRPr>
          </a:p>
          <a:p>
            <a:pPr lvl="1">
              <a:spcBef>
                <a:spcPts val="0"/>
              </a:spcBef>
            </a:pPr>
            <a:endParaRPr lang="en-US" sz="2400" dirty="0"/>
          </a:p>
          <a:p>
            <a:pPr>
              <a:spcBef>
                <a:spcPts val="0"/>
              </a:spcBef>
            </a:pPr>
            <a:endParaRPr lang="en-US" sz="2400" dirty="0"/>
          </a:p>
          <a:p>
            <a:pPr>
              <a:spcBef>
                <a:spcPts val="0"/>
              </a:spcBef>
            </a:pPr>
            <a:endParaRPr lang="en-US" sz="24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spTree>
    <p:extLst>
      <p:ext uri="{BB962C8B-B14F-4D97-AF65-F5344CB8AC3E}">
        <p14:creationId xmlns:p14="http://schemas.microsoft.com/office/powerpoint/2010/main" val="9849484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a:t>Things to do for Big Data and (Exascale) Sim</a:t>
            </a:r>
            <a:r>
              <a:rPr lang="en-US" dirty="0">
                <a:solidFill>
                  <a:srgbClr val="C00000"/>
                </a:solidFill>
              </a:rPr>
              <a:t>ul</a:t>
            </a:r>
            <a:r>
              <a:rPr lang="en-US" dirty="0"/>
              <a:t>ation Convergence III</a:t>
            </a:r>
          </a:p>
        </p:txBody>
      </p:sp>
      <p:sp>
        <p:nvSpPr>
          <p:cNvPr id="3" name="Content Placeholder 2"/>
          <p:cNvSpPr>
            <a:spLocks noGrp="1"/>
          </p:cNvSpPr>
          <p:nvPr>
            <p:ph idx="1"/>
          </p:nvPr>
        </p:nvSpPr>
        <p:spPr>
          <a:xfrm>
            <a:off x="0" y="1056709"/>
            <a:ext cx="9144000" cy="4921181"/>
          </a:xfrm>
        </p:spPr>
        <p:txBody>
          <a:bodyPr/>
          <a:lstStyle/>
          <a:p>
            <a:pPr>
              <a:spcBef>
                <a:spcPts val="0"/>
              </a:spcBef>
            </a:pPr>
            <a:r>
              <a:rPr lang="en-US" sz="1800" b="1" dirty="0">
                <a:solidFill>
                  <a:srgbClr val="B50B27"/>
                </a:solidFill>
              </a:rPr>
              <a:t>Convergence Benchmarks: </a:t>
            </a:r>
            <a:r>
              <a:rPr lang="en-US" sz="1800" dirty="0"/>
              <a:t>we will use benchmarks that cover the facets of the convergence diamonds i.e. cover big data and simulations; </a:t>
            </a:r>
          </a:p>
          <a:p>
            <a:pPr lvl="1">
              <a:spcBef>
                <a:spcPts val="0"/>
              </a:spcBef>
            </a:pPr>
            <a:r>
              <a:rPr lang="en-US" sz="1800" dirty="0"/>
              <a:t>As we separate data and model, compute intensive simulation benchmarks (e.g. solve partial differential equation) will be linked with data analytics (the model in big data)</a:t>
            </a:r>
          </a:p>
          <a:p>
            <a:pPr lvl="1">
              <a:spcBef>
                <a:spcPts val="0"/>
              </a:spcBef>
            </a:pPr>
            <a:r>
              <a:rPr lang="en-US" sz="1800" dirty="0"/>
              <a:t>IU focus SPIDAL (Scalable Parallel Interoperable Data Analytics Library) with high performance clustering, dimension reduction, graphs, image processing as well as </a:t>
            </a:r>
            <a:r>
              <a:rPr lang="en-US" sz="1800" dirty="0" err="1"/>
              <a:t>MLlib</a:t>
            </a:r>
            <a:r>
              <a:rPr lang="en-US" sz="1800" dirty="0"/>
              <a:t> will be linked to core PDE solvers to explore the communication layer of parallel middleware</a:t>
            </a:r>
          </a:p>
          <a:p>
            <a:pPr lvl="1">
              <a:spcBef>
                <a:spcPts val="0"/>
              </a:spcBef>
            </a:pPr>
            <a:r>
              <a:rPr lang="en-US" sz="1800" dirty="0"/>
              <a:t>Maybe integrating data and simulation is an interesting idea in benchmark sets</a:t>
            </a:r>
          </a:p>
          <a:p>
            <a:pPr>
              <a:spcBef>
                <a:spcPts val="0"/>
              </a:spcBef>
            </a:pPr>
            <a:r>
              <a:rPr lang="en-US" sz="1800" b="1" dirty="0">
                <a:solidFill>
                  <a:srgbClr val="C00000"/>
                </a:solidFill>
              </a:rPr>
              <a:t>Convergence Programming Model</a:t>
            </a:r>
          </a:p>
          <a:p>
            <a:pPr lvl="1">
              <a:spcBef>
                <a:spcPts val="0"/>
              </a:spcBef>
            </a:pPr>
            <a:r>
              <a:rPr lang="en-US" sz="1800" dirty="0"/>
              <a:t>Note parameter servers used in machine learning will be mimicked by collective operators invoked on distributed parameter (model) storage</a:t>
            </a:r>
          </a:p>
          <a:p>
            <a:pPr lvl="1">
              <a:spcBef>
                <a:spcPts val="0"/>
              </a:spcBef>
            </a:pPr>
            <a:r>
              <a:rPr lang="en-US" sz="1800" dirty="0"/>
              <a:t>E.g. Harp as Hadoop HPC Plug-in</a:t>
            </a:r>
          </a:p>
          <a:p>
            <a:pPr lvl="1">
              <a:spcBef>
                <a:spcPts val="0"/>
              </a:spcBef>
            </a:pPr>
            <a:r>
              <a:rPr lang="en-US" sz="1800" dirty="0"/>
              <a:t>There should be interest in using Big Data software systems to support exascale simulations</a:t>
            </a:r>
          </a:p>
          <a:p>
            <a:pPr lvl="1">
              <a:spcBef>
                <a:spcPts val="0"/>
              </a:spcBef>
            </a:pPr>
            <a:r>
              <a:rPr lang="en-US" sz="1800" dirty="0"/>
              <a:t>Streaming solutions from </a:t>
            </a:r>
            <a:r>
              <a:rPr lang="en-US" sz="1800" dirty="0" err="1"/>
              <a:t>IoT</a:t>
            </a:r>
            <a:r>
              <a:rPr lang="en-US" sz="1800" dirty="0"/>
              <a:t> to analysis of astronomy and LHC data will drive high performance versions of Apache streaming systems</a:t>
            </a:r>
          </a:p>
          <a:p>
            <a:pPr>
              <a:spcBef>
                <a:spcPts val="0"/>
              </a:spcBef>
            </a:pPr>
            <a:endParaRPr lang="en-US" sz="1800" dirty="0">
              <a:solidFill>
                <a:srgbClr val="C00000"/>
              </a:solidFill>
            </a:endParaRPr>
          </a:p>
          <a:p>
            <a:pPr lvl="1">
              <a:spcBef>
                <a:spcPts val="0"/>
              </a:spcBef>
            </a:pPr>
            <a:endParaRPr lang="en-US" sz="1800" dirty="0"/>
          </a:p>
          <a:p>
            <a:pPr>
              <a:spcBef>
                <a:spcPts val="0"/>
              </a:spcBef>
            </a:pPr>
            <a:endParaRPr lang="en-US" sz="1800" dirty="0"/>
          </a:p>
          <a:p>
            <a:pPr>
              <a:spcBef>
                <a:spcPts val="0"/>
              </a:spcBef>
            </a:pPr>
            <a:endParaRPr lang="en-US" sz="18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87</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spTree>
    <p:extLst>
      <p:ext uri="{BB962C8B-B14F-4D97-AF65-F5344CB8AC3E}">
        <p14:creationId xmlns:p14="http://schemas.microsoft.com/office/powerpoint/2010/main" val="15879395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a:t>Things to do for Big Data and (Exascale) Simulation Convergence IV</a:t>
            </a:r>
          </a:p>
        </p:txBody>
      </p:sp>
      <p:sp>
        <p:nvSpPr>
          <p:cNvPr id="3" name="Content Placeholder 2"/>
          <p:cNvSpPr>
            <a:spLocks noGrp="1"/>
          </p:cNvSpPr>
          <p:nvPr>
            <p:ph idx="1"/>
          </p:nvPr>
        </p:nvSpPr>
        <p:spPr>
          <a:xfrm>
            <a:off x="0" y="1171009"/>
            <a:ext cx="8980713" cy="4788467"/>
          </a:xfrm>
        </p:spPr>
        <p:txBody>
          <a:bodyPr/>
          <a:lstStyle/>
          <a:p>
            <a:pPr>
              <a:spcBef>
                <a:spcPts val="0"/>
              </a:spcBef>
            </a:pPr>
            <a:r>
              <a:rPr lang="en-US" sz="2400" b="1" dirty="0">
                <a:solidFill>
                  <a:srgbClr val="C00000"/>
                </a:solidFill>
              </a:rPr>
              <a:t>Converge Language: </a:t>
            </a:r>
            <a:r>
              <a:rPr lang="en-US" sz="2400" dirty="0"/>
              <a:t>Make Java run as fast as C++ (Java Grande) for computing and communication </a:t>
            </a:r>
          </a:p>
          <a:p>
            <a:pPr>
              <a:spcBef>
                <a:spcPts val="0"/>
              </a:spcBef>
            </a:pPr>
            <a:r>
              <a:rPr lang="en-US" sz="2400" dirty="0"/>
              <a:t>Surprising that so much Big Data work in industry but basic </a:t>
            </a:r>
            <a:r>
              <a:rPr lang="en-US" sz="2400" b="1" dirty="0">
                <a:solidFill>
                  <a:srgbClr val="C00000"/>
                </a:solidFill>
              </a:rPr>
              <a:t>high performance Java </a:t>
            </a:r>
            <a:r>
              <a:rPr lang="en-US" sz="2400" dirty="0"/>
              <a:t>methodology and tools missing</a:t>
            </a:r>
          </a:p>
          <a:p>
            <a:pPr lvl="1">
              <a:spcBef>
                <a:spcPts val="0"/>
              </a:spcBef>
            </a:pPr>
            <a:r>
              <a:rPr lang="en-US" sz="2400" dirty="0"/>
              <a:t>Needs some work as no agreed </a:t>
            </a:r>
            <a:r>
              <a:rPr lang="en-US" sz="2400" dirty="0" err="1"/>
              <a:t>OpenMP</a:t>
            </a:r>
            <a:r>
              <a:rPr lang="en-US" sz="2400" dirty="0"/>
              <a:t> for Java parallel threads</a:t>
            </a:r>
          </a:p>
          <a:p>
            <a:pPr lvl="1">
              <a:spcBef>
                <a:spcPts val="0"/>
              </a:spcBef>
            </a:pPr>
            <a:r>
              <a:rPr lang="en-US" sz="2400" dirty="0" err="1"/>
              <a:t>OpenMPI</a:t>
            </a:r>
            <a:r>
              <a:rPr lang="en-US" sz="2400" dirty="0"/>
              <a:t> supports Java but needs enhancements to get best performance on needed collectives (For C++ and Java)</a:t>
            </a:r>
          </a:p>
          <a:p>
            <a:pPr lvl="1">
              <a:spcBef>
                <a:spcPts val="0"/>
              </a:spcBef>
            </a:pPr>
            <a:r>
              <a:rPr lang="en-US" sz="2400" b="1" dirty="0">
                <a:solidFill>
                  <a:srgbClr val="C00000"/>
                </a:solidFill>
              </a:rPr>
              <a:t>Convergence Language Grande </a:t>
            </a:r>
            <a:r>
              <a:rPr lang="en-US" sz="2400" dirty="0"/>
              <a:t>should support Python, Java (Scala), C/C++ (Fortran) </a:t>
            </a:r>
          </a:p>
          <a:p>
            <a:pPr lvl="1">
              <a:spcBef>
                <a:spcPts val="0"/>
              </a:spcBef>
            </a:pPr>
            <a:endParaRPr lang="en-US" sz="2400" dirty="0"/>
          </a:p>
          <a:p>
            <a:pPr>
              <a:spcBef>
                <a:spcPts val="0"/>
              </a:spcBef>
            </a:pPr>
            <a:endParaRPr lang="en-US" sz="2400" dirty="0"/>
          </a:p>
          <a:p>
            <a:pPr>
              <a:spcBef>
                <a:spcPts val="0"/>
              </a:spcBef>
            </a:pPr>
            <a:endParaRPr lang="en-US" sz="24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tint val="75000"/>
                  </a:srgbClr>
                </a:solidFill>
                <a:effectLst/>
                <a:uLnTx/>
                <a:uFillTx/>
              </a:rPr>
              <a:t>02/16/2016</a:t>
            </a:r>
          </a:p>
        </p:txBody>
      </p:sp>
    </p:spTree>
    <p:extLst>
      <p:ext uri="{BB962C8B-B14F-4D97-AF65-F5344CB8AC3E}">
        <p14:creationId xmlns:p14="http://schemas.microsoft.com/office/powerpoint/2010/main" val="396372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2578"/>
            <a:ext cx="8382000" cy="663222"/>
          </a:xfrm>
        </p:spPr>
        <p:txBody>
          <a:bodyPr/>
          <a:lstStyle/>
          <a:p>
            <a:pPr algn="ctr"/>
            <a:r>
              <a:rPr lang="en-US" sz="2800" b="1" dirty="0"/>
              <a:t>Main Components of SPIDAL Project</a:t>
            </a:r>
          </a:p>
        </p:txBody>
      </p:sp>
      <p:sp>
        <p:nvSpPr>
          <p:cNvPr id="3" name="Content Placeholder 2"/>
          <p:cNvSpPr>
            <a:spLocks noGrp="1"/>
          </p:cNvSpPr>
          <p:nvPr>
            <p:ph idx="1"/>
          </p:nvPr>
        </p:nvSpPr>
        <p:spPr>
          <a:xfrm>
            <a:off x="10160" y="457200"/>
            <a:ext cx="9144000" cy="4038600"/>
          </a:xfrm>
        </p:spPr>
        <p:txBody>
          <a:bodyPr>
            <a:noAutofit/>
          </a:bodyPr>
          <a:lstStyle/>
          <a:p>
            <a:pPr>
              <a:spcBef>
                <a:spcPts val="600"/>
              </a:spcBef>
            </a:pPr>
            <a:r>
              <a:rPr lang="en-US" sz="1800" b="1" dirty="0"/>
              <a:t>NIST Big Data Application Analysis </a:t>
            </a:r>
            <a:r>
              <a:rPr lang="en-US" sz="1800" dirty="0"/>
              <a:t>– features of data intensive Applications.</a:t>
            </a:r>
          </a:p>
          <a:p>
            <a:pPr>
              <a:spcBef>
                <a:spcPts val="600"/>
              </a:spcBef>
            </a:pPr>
            <a:r>
              <a:rPr lang="en-US" sz="1800" b="1" dirty="0"/>
              <a:t>HPC-ABDS: </a:t>
            </a:r>
            <a:r>
              <a:rPr lang="en-US" sz="1800" dirty="0"/>
              <a:t>Cloud-HPC interoperable software </a:t>
            </a:r>
            <a:r>
              <a:rPr lang="en-US" sz="1800" b="1" dirty="0"/>
              <a:t>performance of HPC </a:t>
            </a:r>
            <a:r>
              <a:rPr lang="en-US" sz="1800" dirty="0"/>
              <a:t>(High Performance Computing) and the rich</a:t>
            </a:r>
            <a:r>
              <a:rPr lang="en-US" sz="1800" b="1" dirty="0"/>
              <a:t> functionality </a:t>
            </a:r>
            <a:r>
              <a:rPr lang="en-US" sz="1800" dirty="0"/>
              <a:t>of the commodity </a:t>
            </a:r>
            <a:r>
              <a:rPr lang="en-US" sz="1800" b="1" dirty="0"/>
              <a:t>Apache Big Data Stack</a:t>
            </a:r>
            <a:r>
              <a:rPr lang="en-US" sz="1800" dirty="0"/>
              <a:t>. </a:t>
            </a:r>
          </a:p>
          <a:p>
            <a:pPr lvl="1">
              <a:spcBef>
                <a:spcPts val="600"/>
              </a:spcBef>
            </a:pPr>
            <a:r>
              <a:rPr lang="en-US" sz="1600" dirty="0"/>
              <a:t>This is a reservoir of software subsystems – nearly all from outside the project and being a mix of HPC and Big Data communities.</a:t>
            </a:r>
          </a:p>
          <a:p>
            <a:pPr lvl="1">
              <a:spcBef>
                <a:spcPts val="600"/>
              </a:spcBef>
            </a:pPr>
            <a:r>
              <a:rPr lang="en-US" sz="1600" dirty="0"/>
              <a:t>Leads to </a:t>
            </a:r>
            <a:r>
              <a:rPr lang="en-US" sz="1600" b="1" dirty="0">
                <a:solidFill>
                  <a:srgbClr val="B30838"/>
                </a:solidFill>
              </a:rPr>
              <a:t>Big Data – Simulation </a:t>
            </a:r>
            <a:r>
              <a:rPr lang="en-US" sz="1600" dirty="0">
                <a:solidFill>
                  <a:srgbClr val="B30838"/>
                </a:solidFill>
              </a:rPr>
              <a:t>–</a:t>
            </a:r>
            <a:r>
              <a:rPr lang="en-US" sz="1600" b="1" dirty="0">
                <a:solidFill>
                  <a:srgbClr val="B30838"/>
                </a:solidFill>
              </a:rPr>
              <a:t> HPC Convergence.</a:t>
            </a:r>
          </a:p>
          <a:p>
            <a:pPr>
              <a:spcBef>
                <a:spcPts val="600"/>
              </a:spcBef>
            </a:pPr>
            <a:r>
              <a:rPr lang="en-US" sz="1800" b="1" dirty="0"/>
              <a:t>MIDAS: </a:t>
            </a:r>
            <a:r>
              <a:rPr lang="en-US" sz="1800" dirty="0"/>
              <a:t>Integrating Middleware – from project.</a:t>
            </a:r>
          </a:p>
          <a:p>
            <a:pPr>
              <a:spcBef>
                <a:spcPts val="600"/>
              </a:spcBef>
            </a:pPr>
            <a:r>
              <a:rPr lang="en-US" sz="1800" b="1" dirty="0"/>
              <a:t>Applications: </a:t>
            </a:r>
            <a:r>
              <a:rPr lang="en-US" sz="1800" dirty="0"/>
              <a:t>Biomolecular Simulations, Network and Computational Social Science, Epidemiology, Computer Vision, Geographical Information Systems, Remote Sensing for Polar Science and Pathology Informatics, Streaming for robotics, streaming stock analytics</a:t>
            </a:r>
            <a:endParaRPr lang="en-US" sz="800" dirty="0"/>
          </a:p>
          <a:p>
            <a:pPr>
              <a:spcBef>
                <a:spcPts val="600"/>
              </a:spcBef>
            </a:pPr>
            <a:r>
              <a:rPr lang="en-US" sz="1800" b="1" dirty="0">
                <a:solidFill>
                  <a:srgbClr val="B30838"/>
                </a:solidFill>
              </a:rPr>
              <a:t>SPIDAL (Scalable Parallel Interoperable Data Analytics Library): </a:t>
            </a:r>
            <a:r>
              <a:rPr lang="en-US" sz="1800" dirty="0">
                <a:solidFill>
                  <a:srgbClr val="B30838"/>
                </a:solidFill>
              </a:rPr>
              <a:t>Scalable Analytics for:</a:t>
            </a:r>
          </a:p>
          <a:p>
            <a:pPr lvl="1">
              <a:spcBef>
                <a:spcPts val="600"/>
              </a:spcBef>
            </a:pPr>
            <a:r>
              <a:rPr lang="en-US" sz="1600" dirty="0">
                <a:solidFill>
                  <a:srgbClr val="B30838"/>
                </a:solidFill>
              </a:rPr>
              <a:t>Domain specific data analytics libraries – mainly from project.</a:t>
            </a:r>
          </a:p>
          <a:p>
            <a:pPr lvl="1">
              <a:spcBef>
                <a:spcPts val="600"/>
              </a:spcBef>
            </a:pPr>
            <a:r>
              <a:rPr lang="en-US" sz="1600" dirty="0">
                <a:solidFill>
                  <a:srgbClr val="B30838"/>
                </a:solidFill>
              </a:rPr>
              <a:t>Add Core Machine learning libraries – mainly from community.</a:t>
            </a:r>
          </a:p>
          <a:p>
            <a:pPr lvl="1">
              <a:spcBef>
                <a:spcPts val="600"/>
              </a:spcBef>
            </a:pPr>
            <a:r>
              <a:rPr lang="en-US" sz="1600" dirty="0">
                <a:solidFill>
                  <a:srgbClr val="B30838"/>
                </a:solidFill>
              </a:rPr>
              <a:t>Performance of Java and MIDAS Inter- and Intra-node</a:t>
            </a:r>
            <a:r>
              <a:rPr lang="en-US" sz="1400" dirty="0"/>
              <a:t>.</a:t>
            </a:r>
          </a:p>
          <a:p>
            <a:pPr>
              <a:spcBef>
                <a:spcPts val="600"/>
              </a:spcBef>
            </a:pPr>
            <a:r>
              <a:rPr lang="en-US" sz="1800" b="1" dirty="0"/>
              <a:t>Implementations: </a:t>
            </a:r>
            <a:r>
              <a:rPr lang="en-US" sz="1800" dirty="0"/>
              <a:t>HPC as well as clouds (OpenStack, Docker)</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9</a:t>
            </a:fld>
            <a:endParaRPr lang="en-US" dirty="0">
              <a:solidFill>
                <a:prstClr val="black"/>
              </a:solidFill>
            </a:endParaRPr>
          </a:p>
        </p:txBody>
      </p:sp>
      <p:sp>
        <p:nvSpPr>
          <p:cNvPr id="4" name="Date Placeholder 3"/>
          <p:cNvSpPr>
            <a:spLocks noGrp="1"/>
          </p:cNvSpPr>
          <p:nvPr>
            <p:ph type="dt" sz="half" idx="2"/>
          </p:nvPr>
        </p:nvSpPr>
        <p:spPr/>
        <p:txBody>
          <a:bodyPr/>
          <a:lstStyle/>
          <a:p>
            <a:r>
              <a:rPr lang="en-US"/>
              <a:t>5/17/2016</a:t>
            </a:r>
          </a:p>
        </p:txBody>
      </p:sp>
    </p:spTree>
    <p:extLst>
      <p:ext uri="{BB962C8B-B14F-4D97-AF65-F5344CB8AC3E}">
        <p14:creationId xmlns:p14="http://schemas.microsoft.com/office/powerpoint/2010/main" val="24601690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403135&quot;&gt;&lt;object type=&quot;3&quot; unique_id=&quot;592686&quot;&gt;&lt;property id=&quot;20148&quot; value=&quot;5&quot;/&gt;&lt;property id=&quot;20300&quot; value=&quot;Slide 7 - &amp;quot;HPC-ABDS Mapping of Activities&amp;quot;&quot;/&gt;&lt;property id=&quot;20307&quot; value=&quot;337&quot;/&gt;&lt;/object&gt;&lt;object type=&quot;3&quot; unique_id=&quot;605784&quot;&gt;&lt;property id=&quot;20148&quot; value=&quot;5&quot;/&gt;&lt;property id=&quot;20300&quot; value=&quot;Slide 9 - &amp;quot;Java MPI performs better than Threads 128 24-core Haswell nodes on SPIDAL DA-MDS Code&amp;quot;&quot;/&gt;&lt;property id=&quot;20307&quot; value=&quot;339&quot;/&gt;&lt;/object&gt;&lt;object type=&quot;3&quot; unique_id=&quot;605787&quot;&gt;&lt;property id=&quot;20148&quot; value=&quot;5&quot;/&gt;&lt;property id=&quot;20300&quot; value=&quot;Slide 3 - &amp;quot;Big Data - Big Simulation (Exascale) Convergence&amp;quot;&quot;/&gt;&lt;property id=&quot;20307&quot; value=&quot;375&quot;/&gt;&lt;/object&gt;&lt;object type=&quot;3&quot; unique_id=&quot;605788&quot;&gt;&lt;property id=&quot;20148&quot; value=&quot;5&quot;/&gt;&lt;property id=&quot;20300&quot; value=&quot;Slide 5 - &amp;quot;6 Forms of MapReduce  Cover “all” circumstances  Describes  - Problem (Model     reflecting data)  - Machine  - Sof&quot;/&gt;&lt;property id=&quot;20307&quot; value=&quot;377&quot;/&gt;&lt;/object&gt;&lt;object type=&quot;3&quot; unique_id=&quot;605789&quot;&gt;&lt;property id=&quot;20148&quot; value=&quot;5&quot;/&gt;&lt;property id=&quot;20300&quot; value=&quot;Slide 8&quot;/&gt;&lt;property id=&quot;20307&quot; value=&quot;378&quot;/&gt;&lt;/object&gt;&lt;object type=&quot;3&quot; unique_id=&quot;605790&quot;&gt;&lt;property id=&quot;20148&quot; value=&quot;5&quot;/&gt;&lt;property id=&quot;20300&quot; value=&quot;Slide 10 - &amp;quot;MIDAS: Software Activities in DIBBS&amp;quot;&quot;/&gt;&lt;property id=&quot;20307&quot; value=&quot;365&quot;/&gt;&lt;/object&gt;&lt;object type=&quot;3&quot; unique_id=&quot;605791&quot;&gt;&lt;property id=&quot;20148&quot; value=&quot;5&quot;/&gt;&lt;property id=&quot;20300&quot; value=&quot;Slide 11 - &amp;quot;Cloudmesh Client&amp;quot;&quot;/&gt;&lt;property id=&quot;20307&quot; value=&quot;354&quot;/&gt;&lt;/object&gt;&lt;object type=&quot;3&quot; unique_id=&quot;605792&quot;&gt;&lt;property id=&quot;20148&quot; value=&quot;5&quot;/&gt;&lt;property id=&quot;20300&quot; value=&quot;Slide 12 - &amp;quot;Cloudmesh Client - Architecture&amp;quot;&quot;/&gt;&lt;property id=&quot;20307&quot; value=&quot;355&quot;/&gt;&lt;/object&gt;&lt;object type=&quot;3&quot; unique_id=&quot;605793&quot;&gt;&lt;property id=&quot;20148&quot; value=&quot;5&quot;/&gt;&lt;property id=&quot;20300&quot; value=&quot;Slide 13 - &amp;quot;Cloudmesh Client – OSG management&amp;quot;&quot;/&gt;&lt;property id=&quot;20307&quot; value=&quot;360&quot;/&gt;&lt;/object&gt;&lt;object type=&quot;3&quot; unique_id=&quot;605794&quot;&gt;&lt;property id=&quot;20148&quot; value=&quot;5&quot;/&gt;&lt;property id=&quot;20300&quot; value=&quot;Slide 14 - &amp;quot;Cloudmesh Client –  In support of Experiment Workflow &amp;quot;&quot;/&gt;&lt;property id=&quot;20307&quot; value=&quot;361&quot;/&gt;&lt;/object&gt;&lt;object type=&quot;3&quot; unique_id=&quot;605795&quot;&gt;&lt;property id=&quot;20148&quot; value=&quot;5&quot;/&gt;&lt;property id=&quot;20300&quot; value=&quot;Slide 15 - &amp;quot;Pilot-Hadoop/Spark Architecture&amp;quot;&quot;/&gt;&lt;property id=&quot;20307&quot; value=&quot;366&quot;/&gt;&lt;/object&gt;&lt;object type=&quot;3&quot; unique_id=&quot;605796&quot;&gt;&lt;property id=&quot;20148&quot; value=&quot;5&quot;/&gt;&lt;property id=&quot;20300&quot; value=&quot;Slide 16 - &amp;quot;Pilot-Hadoop Example&amp;quot;&quot;/&gt;&lt;property id=&quot;20307&quot; value=&quot;367&quot;/&gt;&lt;/object&gt;&lt;object type=&quot;3&quot; unique_id=&quot;605797&quot;&gt;&lt;property id=&quot;20148&quot; value=&quot;5&quot;/&gt;&lt;property id=&quot;20300&quot; value=&quot;Slide 17 - &amp;quot;Pilot-Data/Memory for Iterative  Processing&amp;quot;&quot;/&gt;&lt;property id=&quot;20307&quot; value=&quot;368&quot;/&gt;&lt;/object&gt;&lt;object type=&quot;3&quot; unique_id=&quot;605798&quot;&gt;&lt;property id=&quot;20148&quot; value=&quot;5&quot;/&gt;&lt;property id=&quot;20300&quot; value=&quot;Slide 18 - &amp;quot;Harp Implementations &amp;quot;&quot;/&gt;&lt;property id=&quot;20307&quot; value=&quot;380&quot;/&gt;&lt;/object&gt;&lt;object type=&quot;3&quot; unique_id=&quot;605799&quot;&gt;&lt;property id=&quot;20148&quot; value=&quot;5&quot;/&gt;&lt;property id=&quot;20300&quot; value=&quot;Slide 19&quot;/&gt;&lt;property id=&quot;20307&quot; value=&quot;379&quot;/&gt;&lt;/object&gt;&lt;object type=&quot;3&quot; unique_id=&quot;605800&quot;&gt;&lt;property id=&quot;20148&quot; value=&quot;5&quot;/&gt;&lt;property id=&quot;20300&quot; value=&quot;Slide 20 - &amp;quot;Harp LDA on Big Red II Supercomputer (Cray)&amp;quot;&quot;/&gt;&lt;property id=&quot;20307&quot; value=&quot;381&quot;/&gt;&lt;/object&gt;&lt;object type=&quot;3&quot; unique_id=&quot;605801&quot;&gt;&lt;property id=&quot;20148&quot; value=&quot;5&quot;/&gt;&lt;property id=&quot;20300&quot; value=&quot;Slide 21 - &amp;quot;SPIDAL Algorithms – Subgraph mining&amp;quot;&quot;/&gt;&lt;property id=&quot;20307&quot; value=&quot;345&quot;/&gt;&lt;/object&gt;&lt;object type=&quot;3&quot; unique_id=&quot;605802&quot;&gt;&lt;property id=&quot;20148&quot; value=&quot;5&quot;/&gt;&lt;property id=&quot;20300&quot; value=&quot;Slide 22 - &amp;quot;SPIDAL Algorithms – Random Graph Generation&amp;quot;&quot;/&gt;&lt;property id=&quot;20307&quot; value=&quot;362&quot;/&gt;&lt;/object&gt;&lt;object type=&quot;3&quot; unique_id=&quot;605803&quot;&gt;&lt;property id=&quot;20148&quot; value=&quot;5&quot;/&gt;&lt;property id=&quot;20300&quot; value=&quot;Slide 23 - &amp;quot;SPIDAL Algorithms – Triangle Counting&amp;quot;&quot;/&gt;&lt;property id=&quot;20307&quot; value=&quot;363&quot;/&gt;&lt;/object&gt;&lt;object type=&quot;3&quot; unique_id=&quot;605804&quot;&gt;&lt;property id=&quot;20148&quot; value=&quot;5&quot;/&gt;&lt;property id=&quot;20300&quot; value=&quot;Slide 24 - &amp;quot;SPIDAL Algorithms – Core I&amp;quot;&quot;/&gt;&lt;property id=&quot;20307&quot; value=&quot;342&quot;/&gt;&lt;/object&gt;&lt;object type=&quot;3&quot; unique_id=&quot;605805&quot;&gt;&lt;property id=&quot;20148&quot; value=&quot;5&quot;/&gt;&lt;property id=&quot;20300&quot; value=&quot;Slide 25 - &amp;quot;SPIDAL Algorithms – Core II&amp;quot;&quot;/&gt;&lt;property id=&quot;20307&quot; value=&quot;364&quot;/&gt;&lt;/object&gt;&lt;object type=&quot;3&quot; unique_id=&quot;605806&quot;&gt;&lt;property id=&quot;20148&quot; value=&quot;5&quot;/&gt;&lt;property id=&quot;20300&quot; value=&quot;Slide 26 - &amp;quot;SPIDAL Algorithms – Optimization I&amp;quot;&quot;/&gt;&lt;property id=&quot;20307&quot; value=&quot;350&quot;/&gt;&lt;/object&gt;&lt;object type=&quot;3&quot; unique_id=&quot;605807&quot;&gt;&lt;property id=&quot;20148&quot; value=&quot;5&quot;/&gt;&lt;property id=&quot;20300&quot; value=&quot;Slide 27 - &amp;quot;SPIDAL Algorithms – Optimization II&amp;quot;&quot;/&gt;&lt;property id=&quot;20307&quot; value=&quot;351&quot;/&gt;&lt;/object&gt;&lt;object type=&quot;3&quot; unique_id=&quot;605808&quot;&gt;&lt;property id=&quot;20148&quot; value=&quot;5&quot;/&gt;&lt;property id=&quot;20300&quot; value=&quot;Slide 28 - &amp;quot;2D Radar Polar Remote Sensing&amp;quot;&quot;/&gt;&lt;property id=&quot;20307&quot; value=&quot;352&quot;/&gt;&lt;/object&gt;&lt;object type=&quot;3&quot; unique_id=&quot;605809&quot;&gt;&lt;property id=&quot;20148&quot; value=&quot;5&quot;/&gt;&lt;property id=&quot;20300&quot; value=&quot;Slide 29 - &amp;quot;Imaging Applications: Remote Sensing,  Pathology, Spatial  Systems &amp;quot;&quot;/&gt;&lt;property id=&quot;20307&quot; value=&quot;344&quot;/&gt;&lt;/object&gt;&lt;object type=&quot;3&quot; unique_id=&quot;605810&quot;&gt;&lt;property id=&quot;20148&quot; value=&quot;5&quot;/&gt;&lt;property id=&quot;20300&quot; value=&quot;Slide 30 - &amp;quot;Some Applications Enabled&amp;quot;&quot;/&gt;&lt;property id=&quot;20307&quot; value=&quot;341&quot;/&gt;&lt;/object&gt;&lt;object type=&quot;3&quot; unique_id=&quot;605811&quot;&gt;&lt;property id=&quot;20148&quot; value=&quot;5&quot;/&gt;&lt;property id=&quot;20300&quot; value=&quot;Slide 31 - &amp;quot;3D Radar Polar Remote Sensing&amp;quot;&quot;/&gt;&lt;property id=&quot;20307&quot; value=&quot;353&quot;/&gt;&lt;/object&gt;&lt;object type=&quot;3&quot; unique_id=&quot;605812&quot;&gt;&lt;property id=&quot;20148&quot; value=&quot;5&quot;/&gt;&lt;property id=&quot;20300&quot; value=&quot;Slide 32 - &amp;quot;Algorithms – Nuclei Segmentation for Pathology Images&amp;quot;&quot;/&gt;&lt;property id=&quot;20307&quot; value=&quot;346&quot;/&gt;&lt;/object&gt;&lt;object type=&quot;3&quot; unique_id=&quot;605813&quot;&gt;&lt;property id=&quot;20148&quot; value=&quot;5&quot;/&gt;&lt;property id=&quot;20300&quot; value=&quot;Slide 33 - &amp;quot;Algorithms – Spatial Querying Methods&amp;quot;&quot;/&gt;&lt;property id=&quot;20307&quot; value=&quot;347&quot;/&gt;&lt;/object&gt;&lt;object type=&quot;3&quot; unique_id=&quot;605814&quot;&gt;&lt;property id=&quot;20148&quot; value=&quot;5&quot;/&gt;&lt;property id=&quot;20300&quot; value=&quot;Slide 34 - &amp;quot;Enabled Applications – Digital Pathology&amp;quot;&quot;/&gt;&lt;property id=&quot;20307&quot; value=&quot;348&quot;/&gt;&lt;/object&gt;&lt;object type=&quot;3&quot; unique_id=&quot;605815&quot;&gt;&lt;property id=&quot;20148&quot; value=&quot;5&quot;/&gt;&lt;property id=&quot;20300&quot; value=&quot;Slide 35 - &amp;quot;Applications – Public Health&amp;quot;&quot;/&gt;&lt;property id=&quot;20307&quot; value=&quot;349&quot;/&gt;&lt;/object&gt;&lt;object type=&quot;3&quot; unique_id=&quot;605816&quot;&gt;&lt;property id=&quot;20148&quot; value=&quot;5&quot;/&gt;&lt;property id=&quot;20300&quot; value=&quot;Slide 36 - &amp;quot;Biomolecular Simulation Data Analysis&amp;quot;&quot;/&gt;&lt;property id=&quot;20307&quot; value=&quot;369&quot;/&gt;&lt;/object&gt;&lt;object type=&quot;3&quot; unique_id=&quot;605817&quot;&gt;&lt;property id=&quot;20148&quot; value=&quot;5&quot;/&gt;&lt;property id=&quot;20300&quot; value=&quot;Slide 37 - &amp;quot;RADICAL-Pilot Hausdorff distance: all-pairs problem&amp;#x0D; &amp;quot;&quot;/&gt;&lt;property id=&quot;20307&quot; value=&quot;370&quot;/&gt;&lt;/object&gt;&lt;object type=&quot;3&quot; unique_id=&quot;605818&quot;&gt;&lt;property id=&quot;20148&quot; value=&quot;5&quot;/&gt;&lt;property id=&quot;20300&quot; value=&quot;Slide 38 - &amp;quot;Classification of lipids in membranes&amp;quot;&quot;/&gt;&lt;property id=&quot;20307&quot; value=&quot;372&quot;/&gt;&lt;/object&gt;&lt;object type=&quot;3&quot; unique_id=&quot;605819&quot;&gt;&lt;property id=&quot;20148&quot; value=&quot;5&quot;/&gt;&lt;property id=&quot;20300&quot; value=&quot;Slide 39 - &amp;quot;LeafletFinder&amp;quot;&quot;/&gt;&lt;property id=&quot;20307&quot; value=&quot;373&quot;/&gt;&lt;/object&gt;&lt;object type=&quot;3&quot; unique_id=&quot;605820&quot;&gt;&lt;property id=&quot;20148&quot; value=&quot;5&quot;/&gt;&lt;property id=&quot;20300&quot; value=&quot;Slide 40&quot;/&gt;&lt;property id=&quot;20307&quot; value=&quot;374&quot;/&gt;&lt;/object&gt;&lt;object type=&quot;3&quot; unique_id=&quot;606129&quot;&gt;&lt;property id=&quot;20148&quot; value=&quot;5&quot;/&gt;&lt;property id=&quot;20300&quot; value=&quot;Slide 4 - &amp;quot;64 Features in 4 views for Unified Classification of Big Data and Simulation Applications&amp;quot;&quot;/&gt;&lt;property id=&quot;20307&quot; value=&quot;382&quot;/&gt;&lt;/object&gt;&lt;object type=&quot;3&quot; unique_id=&quot;606342&quot;&gt;&lt;property id=&quot;20148&quot; value=&quot;5&quot;/&gt;&lt;property id=&quot;20300&quot; value=&quot;Slide 1 - &amp;quot;NSF14-43054 started October 1, 2014 Datanet: CIF21 DIBBs: Middleware and High Performance Analytics Libraries for S&quot;/&gt;&lt;property id=&quot;20307&quot; value=&quot;384&quot;/&gt;&lt;/object&gt;&lt;object type=&quot;3&quot; unique_id=&quot;606343&quot;&gt;&lt;property id=&quot;20148&quot; value=&quot;5&quot;/&gt;&lt;property id=&quot;20300&quot; value=&quot;Slide 2 - &amp;quot;Some Important Components of SPIDAL Dibbs&amp;quot;&quot;/&gt;&lt;property id=&quot;20307&quot; value=&quot;383&quot;/&gt;&lt;/object&gt;&lt;object type=&quot;3&quot; unique_id=&quot;606472&quot;&gt;&lt;property id=&quot;20148&quot; value=&quot;5&quot;/&gt;&lt;property id=&quot;20300&quot; value=&quot;Slide 6&quot;/&gt;&lt;property id=&quot;20307&quot; value=&quot;385&quot;/&gt;&lt;/object&gt;&lt;/object&gt;&lt;object type=&quot;8&quot; unique_id=&quot;403143&quot;&gt;&lt;/object&gt;&lt;/object&gt;&lt;/database&gt;"/>
  <p:tag name="SECTOMILLISECCONVERTED" val="1"/>
</p:tagLst>
</file>

<file path=ppt/theme/theme1.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19793</TotalTime>
  <Words>6840</Words>
  <Application>Microsoft Office PowerPoint</Application>
  <PresentationFormat>On-screen Show (4:3)</PresentationFormat>
  <Paragraphs>824</Paragraphs>
  <Slides>88</Slides>
  <Notes>19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88</vt:i4>
      </vt:variant>
    </vt:vector>
  </HeadingPairs>
  <TitlesOfParts>
    <vt:vector size="104" baseType="lpstr">
      <vt:lpstr>ＭＳ Ｐゴシック</vt:lpstr>
      <vt:lpstr>Arial</vt:lpstr>
      <vt:lpstr>Calibri</vt:lpstr>
      <vt:lpstr>Cambria</vt:lpstr>
      <vt:lpstr>Franklin Gothic Demi</vt:lpstr>
      <vt:lpstr>Franklin Gothic Medium</vt:lpstr>
      <vt:lpstr>MS Mincho</vt:lpstr>
      <vt:lpstr>Siemens Sans Black</vt:lpstr>
      <vt:lpstr>Symbol</vt:lpstr>
      <vt:lpstr>Times New Roman</vt:lpstr>
      <vt:lpstr>Wingdings</vt:lpstr>
      <vt:lpstr>Blank Presentation</vt:lpstr>
      <vt:lpstr>2_Blank Presentation</vt:lpstr>
      <vt:lpstr>3_Blank Presentation</vt:lpstr>
      <vt:lpstr>5_Blank Presentation</vt:lpstr>
      <vt:lpstr>6_Blank Presentation</vt:lpstr>
      <vt:lpstr>Building a Library at the Nexus of High Performance Computing and Big Data </vt:lpstr>
      <vt:lpstr>Abstract</vt:lpstr>
      <vt:lpstr>Some Confusing Issues; Missing Requirements; Missing Consensus I</vt:lpstr>
      <vt:lpstr>Local and Global Machine Learning</vt:lpstr>
      <vt:lpstr>Some confusing issues; Missing Requirements; Missing Consensus II</vt:lpstr>
      <vt:lpstr>Some confusing issues; Missing Requirements; Missing Consensus III</vt:lpstr>
      <vt:lpstr>Some confusing issues; Missing Requirements; Missing Consensus IV</vt:lpstr>
      <vt:lpstr>SPIDAL Project Datanet: CIF21 DIBBs: Middleware and High Performance Analytics Libraries for Scalable Data Science</vt:lpstr>
      <vt:lpstr>Main Components of SPIDAL Project</vt:lpstr>
      <vt:lpstr> NIST Big Data Initiative Use Cases and Properties</vt:lpstr>
      <vt:lpstr>51 Detailed Use Cases: Contributed July-September 2013 Covers goals, data features such as 3 V’s, software, hardware</vt:lpstr>
      <vt:lpstr>Features of 51 Use Cases I</vt:lpstr>
      <vt:lpstr>Features of 51 Use Cases II</vt:lpstr>
      <vt:lpstr>PowerPoint Presentation</vt:lpstr>
      <vt:lpstr>Other Use Case Discussions</vt:lpstr>
      <vt:lpstr>7 Computational Giants of  NRC Massive Data Analysis Report </vt:lpstr>
      <vt:lpstr>HPC (Simulation) Benchmark Classics</vt:lpstr>
      <vt:lpstr>13 Berkeley Dwarfs</vt:lpstr>
      <vt:lpstr>Data and Model in Big Data and Simulations</vt:lpstr>
      <vt:lpstr>Classifying Use cases</vt:lpstr>
      <vt:lpstr>Classifying Use Cases</vt:lpstr>
      <vt:lpstr>PowerPoint Presentation</vt:lpstr>
      <vt:lpstr>4 Views of Ogres or Convergence Diamonds</vt:lpstr>
      <vt:lpstr>64 Features in 4 views for Unified Classification of Big Data and Simulation Applications</vt:lpstr>
      <vt:lpstr>6 Forms of MapReduce  Cover “all” circumstances  Describes Architecture of   - Problem (Model     reflecting data)  - Machine  - Software</vt:lpstr>
      <vt:lpstr>64 Facets of Convergence Diamonds (skip detailed discussion)</vt:lpstr>
      <vt:lpstr>HPC-ABDS</vt:lpstr>
      <vt:lpstr>PowerPoint Presentation</vt:lpstr>
      <vt:lpstr>Functionality of 21 HPC-ABDS Layers</vt:lpstr>
      <vt:lpstr>PowerPoint Presentation</vt:lpstr>
      <vt:lpstr>Implementing HPC-ABDS</vt:lpstr>
      <vt:lpstr>HPC-ABDS Mapping of Activities</vt:lpstr>
      <vt:lpstr>Java Grande  Revisited on 3 data analytics codes Clustering Multidimensional Scaling Latent Dirichlet Allocation  all sophisticated algorithms  </vt:lpstr>
      <vt:lpstr>Some large scale analytics</vt:lpstr>
      <vt:lpstr>Java MPI performs better than Threads I</vt:lpstr>
      <vt:lpstr>Java MPI performs better than Threads II 128 24 core Haswell nodes on SPIDAL DA-MDS Code</vt:lpstr>
      <vt:lpstr>Intra-node Parallelism</vt:lpstr>
      <vt:lpstr>DA-PWC Non Vector Clustering</vt:lpstr>
      <vt:lpstr>Big Data Exascale convergence  1. Data + Model classification 2. Use HPC-ABDS on multiple hardware systems optimized for HTC HPC</vt:lpstr>
      <vt:lpstr>DevOps</vt:lpstr>
      <vt:lpstr>Cloudmesh Interoperability DevOps Tool</vt:lpstr>
      <vt:lpstr>Constructing HPC-ABDS Exemplars</vt:lpstr>
      <vt:lpstr>2. Perform real time analytics on data source streams and notify users when specified events occur</vt:lpstr>
      <vt:lpstr>5. Perform interactive analytics on data in analytics-optimized database</vt:lpstr>
      <vt:lpstr>5A. Perform interactive analytics on observational scientific data</vt:lpstr>
      <vt:lpstr>Streaming Applications and Technology</vt:lpstr>
      <vt:lpstr>Adding HPC to Storm &amp; Heron for Streaming</vt:lpstr>
      <vt:lpstr>Data Pipeline</vt:lpstr>
      <vt:lpstr>Improvement of Storm (Heron) using HPC communication algorithms</vt:lpstr>
      <vt:lpstr>MIDAS</vt:lpstr>
      <vt:lpstr>Pilot-Hadoop/Spark Architecture</vt:lpstr>
      <vt:lpstr>Harp (Hadoop Plugin) Implementations </vt:lpstr>
      <vt:lpstr>SPIDAL Algorithms</vt:lpstr>
      <vt:lpstr>PowerPoint Presentation</vt:lpstr>
      <vt:lpstr>Harp LDA on Big Red II Supercomputer (Cray)</vt:lpstr>
      <vt:lpstr>SPIDAL Algorithms – Subgraph mining</vt:lpstr>
      <vt:lpstr>SPIDAL Algorithms – Random Graph Generation</vt:lpstr>
      <vt:lpstr>SPIDAL Algorithms – Triangle Counting</vt:lpstr>
      <vt:lpstr>SPIDAL Algorithms – Core I</vt:lpstr>
      <vt:lpstr>SPIDAL Algorithms – Core II</vt:lpstr>
      <vt:lpstr>SPIDAL Algorithms – Optimization I</vt:lpstr>
      <vt:lpstr>SPIDAL Algorithms – Optimization II</vt:lpstr>
      <vt:lpstr>Applications</vt:lpstr>
      <vt:lpstr>Imaging Applications: Remote Sensing,  Pathology, Spatial  Systems </vt:lpstr>
      <vt:lpstr>The end. Applications continue</vt:lpstr>
      <vt:lpstr>2D Radar Polar Remote Sensing</vt:lpstr>
      <vt:lpstr>3D Radar Polar Remote Sensing</vt:lpstr>
      <vt:lpstr>Algorithms – Nuclei Segmentation for Pathology Images</vt:lpstr>
      <vt:lpstr>Algorithms – Spatial Querying Methods</vt:lpstr>
      <vt:lpstr>Enabled Applications – Digital Pathology</vt:lpstr>
      <vt:lpstr>Applications – Public Health</vt:lpstr>
      <vt:lpstr>Biomolecular Simulation Data Analysis</vt:lpstr>
      <vt:lpstr>RADICAL-Pilot Hausdorff distance: all-pairs problem  </vt:lpstr>
      <vt:lpstr>Classification of lipids in membranes</vt:lpstr>
      <vt:lpstr>LeafletFinder</vt:lpstr>
      <vt:lpstr>64 Facets of Convergence Diamonds</vt:lpstr>
      <vt:lpstr>Problem Architecture View (Meta or MacroPatterns)</vt:lpstr>
      <vt:lpstr>Diamond Facets in Processing (runtime) View I used in Big Data and Big Simulation </vt:lpstr>
      <vt:lpstr>Diamond Facets in Processing (runtime) View II used in Big Data</vt:lpstr>
      <vt:lpstr>Diamond Facets in Processing (runtime) View III used in Big Simulation </vt:lpstr>
      <vt:lpstr>Data Source and Style Diamond View I</vt:lpstr>
      <vt:lpstr>Data Source and Style Diamond View II </vt:lpstr>
      <vt:lpstr>Big Data Exascale convergence</vt:lpstr>
      <vt:lpstr>Big Data and (Exascale) Simulation Convergence I</vt:lpstr>
      <vt:lpstr>Dual Convergence Architecture</vt:lpstr>
      <vt:lpstr>Things to do for Big Data and (Exascale) Simulation Convergence II</vt:lpstr>
      <vt:lpstr>Things to do for Big Data and (Exascale) Simulation Convergence III</vt:lpstr>
      <vt:lpstr>Things to do for Big Data and (Exascale) Simulation Convergence IV</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lastModifiedBy>Geoffrey Fox</cp:lastModifiedBy>
  <cp:revision>418</cp:revision>
  <cp:lastPrinted>2009-05-27T19:00:23Z</cp:lastPrinted>
  <dcterms:created xsi:type="dcterms:W3CDTF">2011-04-26T20:44:01Z</dcterms:created>
  <dcterms:modified xsi:type="dcterms:W3CDTF">2016-06-03T09:14:29Z</dcterms:modified>
</cp:coreProperties>
</file>