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9"/>
  </p:notesMasterIdLst>
  <p:sldIdLst>
    <p:sldId id="338" r:id="rId2"/>
    <p:sldId id="609" r:id="rId3"/>
    <p:sldId id="610" r:id="rId4"/>
    <p:sldId id="611" r:id="rId5"/>
    <p:sldId id="612" r:id="rId6"/>
    <p:sldId id="613" r:id="rId7"/>
    <p:sldId id="614" r:id="rId8"/>
    <p:sldId id="595" r:id="rId9"/>
    <p:sldId id="569" r:id="rId10"/>
    <p:sldId id="570" r:id="rId11"/>
    <p:sldId id="478" r:id="rId12"/>
    <p:sldId id="439" r:id="rId13"/>
    <p:sldId id="584" r:id="rId14"/>
    <p:sldId id="441" r:id="rId15"/>
    <p:sldId id="445" r:id="rId16"/>
    <p:sldId id="442" r:id="rId17"/>
    <p:sldId id="443" r:id="rId18"/>
    <p:sldId id="444" r:id="rId19"/>
    <p:sldId id="485" r:id="rId20"/>
    <p:sldId id="387" r:id="rId21"/>
    <p:sldId id="486" r:id="rId22"/>
    <p:sldId id="487" r:id="rId23"/>
    <p:sldId id="597" r:id="rId24"/>
    <p:sldId id="598" r:id="rId25"/>
    <p:sldId id="382" r:id="rId26"/>
    <p:sldId id="342" r:id="rId27"/>
    <p:sldId id="339" r:id="rId28"/>
    <p:sldId id="426" r:id="rId29"/>
    <p:sldId id="862" r:id="rId30"/>
    <p:sldId id="863" r:id="rId31"/>
    <p:sldId id="340" r:id="rId32"/>
    <p:sldId id="596" r:id="rId33"/>
    <p:sldId id="451" r:id="rId34"/>
    <p:sldId id="452" r:id="rId35"/>
    <p:sldId id="432" r:id="rId36"/>
    <p:sldId id="435" r:id="rId37"/>
    <p:sldId id="433" r:id="rId38"/>
    <p:sldId id="434" r:id="rId39"/>
    <p:sldId id="438" r:id="rId40"/>
    <p:sldId id="400" r:id="rId41"/>
    <p:sldId id="588" r:id="rId42"/>
    <p:sldId id="589" r:id="rId43"/>
    <p:sldId id="591" r:id="rId44"/>
    <p:sldId id="593" r:id="rId45"/>
    <p:sldId id="594" r:id="rId46"/>
    <p:sldId id="592" r:id="rId47"/>
    <p:sldId id="587" r:id="rId48"/>
    <p:sldId id="401" r:id="rId49"/>
    <p:sldId id="402" r:id="rId50"/>
    <p:sldId id="634" r:id="rId51"/>
    <p:sldId id="635" r:id="rId52"/>
    <p:sldId id="636" r:id="rId53"/>
    <p:sldId id="637" r:id="rId54"/>
    <p:sldId id="638" r:id="rId55"/>
    <p:sldId id="639" r:id="rId56"/>
    <p:sldId id="631" r:id="rId57"/>
    <p:sldId id="641" r:id="rId58"/>
    <p:sldId id="632" r:id="rId59"/>
    <p:sldId id="640" r:id="rId60"/>
    <p:sldId id="403" r:id="rId61"/>
    <p:sldId id="404" r:id="rId62"/>
    <p:sldId id="405" r:id="rId63"/>
    <p:sldId id="406" r:id="rId64"/>
    <p:sldId id="633" r:id="rId65"/>
    <p:sldId id="407" r:id="rId66"/>
    <p:sldId id="408" r:id="rId67"/>
    <p:sldId id="409" r:id="rId68"/>
    <p:sldId id="599" r:id="rId69"/>
    <p:sldId id="410" r:id="rId70"/>
    <p:sldId id="411" r:id="rId71"/>
    <p:sldId id="412" r:id="rId72"/>
    <p:sldId id="413" r:id="rId73"/>
    <p:sldId id="414" r:id="rId74"/>
    <p:sldId id="415" r:id="rId75"/>
    <p:sldId id="416" r:id="rId76"/>
    <p:sldId id="417" r:id="rId77"/>
    <p:sldId id="418" r:id="rId78"/>
    <p:sldId id="419" r:id="rId79"/>
    <p:sldId id="420" r:id="rId80"/>
    <p:sldId id="421" r:id="rId81"/>
    <p:sldId id="422" r:id="rId82"/>
    <p:sldId id="388" r:id="rId83"/>
    <p:sldId id="383" r:id="rId84"/>
    <p:sldId id="376" r:id="rId85"/>
    <p:sldId id="446" r:id="rId86"/>
    <p:sldId id="447" r:id="rId87"/>
    <p:sldId id="448" r:id="rId88"/>
    <p:sldId id="449" r:id="rId89"/>
    <p:sldId id="864" r:id="rId90"/>
    <p:sldId id="602" r:id="rId91"/>
    <p:sldId id="876" r:id="rId92"/>
    <p:sldId id="875" r:id="rId93"/>
    <p:sldId id="877" r:id="rId94"/>
    <p:sldId id="865" r:id="rId95"/>
    <p:sldId id="600" r:id="rId96"/>
    <p:sldId id="878" r:id="rId97"/>
    <p:sldId id="879" r:id="rId98"/>
    <p:sldId id="399" r:id="rId99"/>
    <p:sldId id="880" r:id="rId100"/>
    <p:sldId id="397" r:id="rId101"/>
    <p:sldId id="398" r:id="rId102"/>
    <p:sldId id="375" r:id="rId103"/>
    <p:sldId id="381" r:id="rId104"/>
    <p:sldId id="377" r:id="rId105"/>
    <p:sldId id="378" r:id="rId106"/>
    <p:sldId id="389" r:id="rId107"/>
    <p:sldId id="615" r:id="rId108"/>
    <p:sldId id="616" r:id="rId109"/>
    <p:sldId id="617" r:id="rId110"/>
    <p:sldId id="618" r:id="rId111"/>
    <p:sldId id="619" r:id="rId112"/>
    <p:sldId id="620" r:id="rId113"/>
    <p:sldId id="621" r:id="rId114"/>
    <p:sldId id="622" r:id="rId115"/>
    <p:sldId id="623" r:id="rId116"/>
    <p:sldId id="624" r:id="rId117"/>
    <p:sldId id="625" r:id="rId118"/>
    <p:sldId id="626" r:id="rId119"/>
    <p:sldId id="627" r:id="rId120"/>
    <p:sldId id="628" r:id="rId121"/>
    <p:sldId id="390" r:id="rId122"/>
    <p:sldId id="472" r:id="rId123"/>
    <p:sldId id="469" r:id="rId124"/>
    <p:sldId id="471" r:id="rId125"/>
    <p:sldId id="470" r:id="rId126"/>
    <p:sldId id="467" r:id="rId127"/>
    <p:sldId id="468" r:id="rId128"/>
    <p:sldId id="650" r:id="rId129"/>
    <p:sldId id="474" r:id="rId130"/>
    <p:sldId id="475" r:id="rId131"/>
    <p:sldId id="546" r:id="rId132"/>
    <p:sldId id="548" r:id="rId133"/>
    <p:sldId id="549" r:id="rId134"/>
    <p:sldId id="550" r:id="rId135"/>
    <p:sldId id="551" r:id="rId136"/>
    <p:sldId id="659" r:id="rId137"/>
    <p:sldId id="476" r:id="rId138"/>
    <p:sldId id="479" r:id="rId139"/>
    <p:sldId id="480" r:id="rId140"/>
    <p:sldId id="484" r:id="rId141"/>
    <p:sldId id="481" r:id="rId142"/>
    <p:sldId id="482" r:id="rId143"/>
    <p:sldId id="483" r:id="rId144"/>
    <p:sldId id="473" r:id="rId145"/>
    <p:sldId id="545" r:id="rId146"/>
    <p:sldId id="385" r:id="rId147"/>
    <p:sldId id="861" r:id="rId148"/>
    <p:sldId id="651" r:id="rId149"/>
    <p:sldId id="655" r:id="rId150"/>
    <p:sldId id="658" r:id="rId151"/>
    <p:sldId id="657" r:id="rId152"/>
    <p:sldId id="605" r:id="rId153"/>
    <p:sldId id="522" r:id="rId154"/>
    <p:sldId id="523" r:id="rId155"/>
    <p:sldId id="574" r:id="rId156"/>
    <p:sldId id="576" r:id="rId157"/>
    <p:sldId id="524" r:id="rId158"/>
    <p:sldId id="565" r:id="rId159"/>
    <p:sldId id="566" r:id="rId160"/>
    <p:sldId id="567" r:id="rId161"/>
    <p:sldId id="568" r:id="rId162"/>
    <p:sldId id="571" r:id="rId163"/>
    <p:sldId id="572" r:id="rId164"/>
    <p:sldId id="573" r:id="rId165"/>
    <p:sldId id="608" r:id="rId166"/>
    <p:sldId id="553" r:id="rId167"/>
    <p:sldId id="558" r:id="rId168"/>
    <p:sldId id="562" r:id="rId169"/>
    <p:sldId id="582" r:id="rId170"/>
    <p:sldId id="583" r:id="rId171"/>
    <p:sldId id="563" r:id="rId172"/>
    <p:sldId id="560" r:id="rId173"/>
    <p:sldId id="559" r:id="rId174"/>
    <p:sldId id="556" r:id="rId175"/>
    <p:sldId id="557" r:id="rId176"/>
    <p:sldId id="525" r:id="rId177"/>
    <p:sldId id="554" r:id="rId178"/>
    <p:sldId id="914" r:id="rId179"/>
    <p:sldId id="393" r:id="rId180"/>
    <p:sldId id="538" r:id="rId181"/>
    <p:sldId id="539" r:id="rId182"/>
    <p:sldId id="544" r:id="rId183"/>
    <p:sldId id="540" r:id="rId184"/>
    <p:sldId id="541" r:id="rId185"/>
    <p:sldId id="542" r:id="rId186"/>
    <p:sldId id="543" r:id="rId187"/>
    <p:sldId id="386" r:id="rId188"/>
    <p:sldId id="391" r:id="rId189"/>
    <p:sldId id="384" r:id="rId190"/>
    <p:sldId id="552" r:id="rId191"/>
    <p:sldId id="528" r:id="rId192"/>
    <p:sldId id="489" r:id="rId193"/>
    <p:sldId id="490" r:id="rId194"/>
    <p:sldId id="494" r:id="rId195"/>
    <p:sldId id="495" r:id="rId196"/>
    <p:sldId id="496" r:id="rId197"/>
    <p:sldId id="497" r:id="rId198"/>
    <p:sldId id="498" r:id="rId199"/>
    <p:sldId id="499" r:id="rId200"/>
    <p:sldId id="500" r:id="rId201"/>
    <p:sldId id="501" r:id="rId202"/>
    <p:sldId id="502" r:id="rId203"/>
    <p:sldId id="503" r:id="rId204"/>
    <p:sldId id="455" r:id="rId205"/>
    <p:sldId id="656" r:id="rId206"/>
    <p:sldId id="645" r:id="rId207"/>
    <p:sldId id="646" r:id="rId208"/>
    <p:sldId id="647" r:id="rId209"/>
    <p:sldId id="648" r:id="rId210"/>
    <p:sldId id="456" r:id="rId211"/>
    <p:sldId id="464" r:id="rId212"/>
    <p:sldId id="465" r:id="rId213"/>
    <p:sldId id="477" r:id="rId214"/>
    <p:sldId id="859" r:id="rId215"/>
    <p:sldId id="860" r:id="rId216"/>
    <p:sldId id="392" r:id="rId217"/>
    <p:sldId id="643" r:id="rId218"/>
    <p:sldId id="644" r:id="rId219"/>
    <p:sldId id="454" r:id="rId220"/>
    <p:sldId id="423" r:id="rId221"/>
    <p:sldId id="424" r:id="rId222"/>
    <p:sldId id="425" r:id="rId223"/>
    <p:sldId id="915" r:id="rId224"/>
    <p:sldId id="916" r:id="rId225"/>
    <p:sldId id="917" r:id="rId226"/>
    <p:sldId id="577" r:id="rId227"/>
    <p:sldId id="575" r:id="rId228"/>
    <p:sldId id="379" r:id="rId229"/>
    <p:sldId id="380" r:id="rId230"/>
    <p:sldId id="578" r:id="rId231"/>
    <p:sldId id="579" r:id="rId232"/>
    <p:sldId id="580" r:id="rId233"/>
    <p:sldId id="450" r:id="rId234"/>
    <p:sldId id="466" r:id="rId235"/>
    <p:sldId id="367" r:id="rId236"/>
    <p:sldId id="457" r:id="rId237"/>
    <p:sldId id="458" r:id="rId238"/>
    <p:sldId id="459" r:id="rId239"/>
    <p:sldId id="629" r:id="rId240"/>
    <p:sldId id="460" r:id="rId241"/>
    <p:sldId id="461" r:id="rId242"/>
    <p:sldId id="462" r:id="rId243"/>
    <p:sldId id="463" r:id="rId244"/>
    <p:sldId id="606" r:id="rId245"/>
    <p:sldId id="519" r:id="rId246"/>
    <p:sldId id="520" r:id="rId247"/>
    <p:sldId id="521" r:id="rId2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57" autoAdjust="0"/>
    <p:restoredTop sz="86402" autoAdjust="0"/>
  </p:normalViewPr>
  <p:slideViewPr>
    <p:cSldViewPr snapToGrid="0">
      <p:cViewPr varScale="1">
        <p:scale>
          <a:sx n="84" d="100"/>
          <a:sy n="84" d="100"/>
        </p:scale>
        <p:origin x="300" y="96"/>
      </p:cViewPr>
      <p:guideLst/>
    </p:cSldViewPr>
  </p:slideViewPr>
  <p:outlineViewPr>
    <p:cViewPr>
      <p:scale>
        <a:sx n="33" d="100"/>
        <a:sy n="33" d="100"/>
      </p:scale>
      <p:origin x="0" y="-20228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presProps" Target="pres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E6778-B450-423B-B7B7-BF6DF9015041}" type="datetimeFigureOut">
              <a:rPr lang="en-US" smtClean="0"/>
              <a:t>1/29/2019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FAF46-25CC-458C-9F6F-FEB9EF0EFEE4}" type="slidenum">
              <a:rPr lang="en-US" smtClean="0"/>
              <a:t>‹#›</a:t>
            </a:fld>
            <a:endParaRPr lang="en-US"/>
          </a:p>
        </p:txBody>
      </p:sp>
    </p:spTree>
    <p:extLst>
      <p:ext uri="{BB962C8B-B14F-4D97-AF65-F5344CB8AC3E}">
        <p14:creationId xmlns:p14="http://schemas.microsoft.com/office/powerpoint/2010/main" val="120431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1</a:t>
            </a:fld>
            <a:endParaRPr lang="en-US"/>
          </a:p>
        </p:txBody>
      </p:sp>
    </p:spTree>
    <p:extLst>
      <p:ext uri="{BB962C8B-B14F-4D97-AF65-F5344CB8AC3E}">
        <p14:creationId xmlns:p14="http://schemas.microsoft.com/office/powerpoint/2010/main" val="4200739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7FAF46-25CC-458C-9F6F-FEB9EF0EFEE4}" type="slidenum">
              <a:rPr lang="en-US" smtClean="0"/>
              <a:t>68</a:t>
            </a:fld>
            <a:endParaRPr lang="en-US"/>
          </a:p>
        </p:txBody>
      </p:sp>
    </p:spTree>
    <p:extLst>
      <p:ext uri="{BB962C8B-B14F-4D97-AF65-F5344CB8AC3E}">
        <p14:creationId xmlns:p14="http://schemas.microsoft.com/office/powerpoint/2010/main" val="3382835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76</a:t>
            </a:fld>
            <a:endParaRPr lang="en-US"/>
          </a:p>
        </p:txBody>
      </p:sp>
    </p:spTree>
    <p:extLst>
      <p:ext uri="{BB962C8B-B14F-4D97-AF65-F5344CB8AC3E}">
        <p14:creationId xmlns:p14="http://schemas.microsoft.com/office/powerpoint/2010/main" val="2636728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77</a:t>
            </a:fld>
            <a:endParaRPr lang="en-US"/>
          </a:p>
        </p:txBody>
      </p:sp>
    </p:spTree>
    <p:extLst>
      <p:ext uri="{BB962C8B-B14F-4D97-AF65-F5344CB8AC3E}">
        <p14:creationId xmlns:p14="http://schemas.microsoft.com/office/powerpoint/2010/main" val="3400037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78</a:t>
            </a:fld>
            <a:endParaRPr lang="en-US"/>
          </a:p>
        </p:txBody>
      </p:sp>
    </p:spTree>
    <p:extLst>
      <p:ext uri="{BB962C8B-B14F-4D97-AF65-F5344CB8AC3E}">
        <p14:creationId xmlns:p14="http://schemas.microsoft.com/office/powerpoint/2010/main" val="187726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7FAF46-25CC-458C-9F6F-FEB9EF0EFEE4}" type="slidenum">
              <a:rPr lang="en-US" smtClean="0"/>
              <a:t>89</a:t>
            </a:fld>
            <a:endParaRPr lang="en-US"/>
          </a:p>
        </p:txBody>
      </p:sp>
    </p:spTree>
    <p:extLst>
      <p:ext uri="{BB962C8B-B14F-4D97-AF65-F5344CB8AC3E}">
        <p14:creationId xmlns:p14="http://schemas.microsoft.com/office/powerpoint/2010/main" val="888220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7FAF46-25CC-458C-9F6F-FEB9EF0EFEE4}" type="slidenum">
              <a:rPr lang="en-US" smtClean="0"/>
              <a:t>91</a:t>
            </a:fld>
            <a:endParaRPr lang="en-US"/>
          </a:p>
        </p:txBody>
      </p:sp>
    </p:spTree>
    <p:extLst>
      <p:ext uri="{BB962C8B-B14F-4D97-AF65-F5344CB8AC3E}">
        <p14:creationId xmlns:p14="http://schemas.microsoft.com/office/powerpoint/2010/main" val="816948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7FAF46-25CC-458C-9F6F-FEB9EF0EFEE4}" type="slidenum">
              <a:rPr lang="en-US" smtClean="0"/>
              <a:t>100</a:t>
            </a:fld>
            <a:endParaRPr lang="en-US"/>
          </a:p>
        </p:txBody>
      </p:sp>
    </p:spTree>
    <p:extLst>
      <p:ext uri="{BB962C8B-B14F-4D97-AF65-F5344CB8AC3E}">
        <p14:creationId xmlns:p14="http://schemas.microsoft.com/office/powerpoint/2010/main" val="1896159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Word count for example</a:t>
            </a:r>
          </a:p>
          <a:p>
            <a:pPr marL="228600" indent="-228600">
              <a:buAutoNum type="arabicParenR"/>
            </a:pPr>
            <a:r>
              <a:rPr lang="en-US" dirty="0"/>
              <a:t>Sort example</a:t>
            </a:r>
          </a:p>
        </p:txBody>
      </p:sp>
      <p:sp>
        <p:nvSpPr>
          <p:cNvPr id="4" name="Slide Number Placeholder 3"/>
          <p:cNvSpPr>
            <a:spLocks noGrp="1"/>
          </p:cNvSpPr>
          <p:nvPr>
            <p:ph type="sldNum" sz="quarter" idx="10"/>
          </p:nvPr>
        </p:nvSpPr>
        <p:spPr/>
        <p:txBody>
          <a:bodyPr/>
          <a:lstStyle/>
          <a:p>
            <a:fld id="{E90E3A34-B20B-451B-B175-FE094DA890F0}" type="slidenum">
              <a:rPr lang="en-US" smtClean="0"/>
              <a:pPr/>
              <a:t>109</a:t>
            </a:fld>
            <a:endParaRPr lang="en-US"/>
          </a:p>
        </p:txBody>
      </p:sp>
    </p:spTree>
    <p:extLst>
      <p:ext uri="{BB962C8B-B14F-4D97-AF65-F5344CB8AC3E}">
        <p14:creationId xmlns:p14="http://schemas.microsoft.com/office/powerpoint/2010/main" val="3446879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3D4677B-C5CE-4183-A13D-EB29CCD2130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111</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128277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114</a:t>
            </a:fld>
            <a:endParaRPr lang="en-US"/>
          </a:p>
        </p:txBody>
      </p:sp>
    </p:spTree>
    <p:extLst>
      <p:ext uri="{BB962C8B-B14F-4D97-AF65-F5344CB8AC3E}">
        <p14:creationId xmlns:p14="http://schemas.microsoft.com/office/powerpoint/2010/main" val="1215663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7FAF46-25CC-458C-9F6F-FEB9EF0EFEE4}" type="slidenum">
              <a:rPr lang="en-US" smtClean="0"/>
              <a:t>2</a:t>
            </a:fld>
            <a:endParaRPr lang="en-US"/>
          </a:p>
        </p:txBody>
      </p:sp>
    </p:spTree>
    <p:extLst>
      <p:ext uri="{BB962C8B-B14F-4D97-AF65-F5344CB8AC3E}">
        <p14:creationId xmlns:p14="http://schemas.microsoft.com/office/powerpoint/2010/main" val="685524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115</a:t>
            </a:fld>
            <a:endParaRPr lang="en-US"/>
          </a:p>
        </p:txBody>
      </p:sp>
    </p:spTree>
    <p:extLst>
      <p:ext uri="{BB962C8B-B14F-4D97-AF65-F5344CB8AC3E}">
        <p14:creationId xmlns:p14="http://schemas.microsoft.com/office/powerpoint/2010/main" val="1934283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116</a:t>
            </a:fld>
            <a:endParaRPr lang="en-US"/>
          </a:p>
        </p:txBody>
      </p:sp>
    </p:spTree>
    <p:extLst>
      <p:ext uri="{BB962C8B-B14F-4D97-AF65-F5344CB8AC3E}">
        <p14:creationId xmlns:p14="http://schemas.microsoft.com/office/powerpoint/2010/main" val="159726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117</a:t>
            </a:fld>
            <a:endParaRPr lang="en-US"/>
          </a:p>
        </p:txBody>
      </p:sp>
    </p:spTree>
    <p:extLst>
      <p:ext uri="{BB962C8B-B14F-4D97-AF65-F5344CB8AC3E}">
        <p14:creationId xmlns:p14="http://schemas.microsoft.com/office/powerpoint/2010/main" val="385483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118</a:t>
            </a:fld>
            <a:endParaRPr lang="en-US"/>
          </a:p>
        </p:txBody>
      </p:sp>
    </p:spTree>
    <p:extLst>
      <p:ext uri="{BB962C8B-B14F-4D97-AF65-F5344CB8AC3E}">
        <p14:creationId xmlns:p14="http://schemas.microsoft.com/office/powerpoint/2010/main" val="4018094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119</a:t>
            </a:fld>
            <a:endParaRPr lang="en-US"/>
          </a:p>
        </p:txBody>
      </p:sp>
    </p:spTree>
    <p:extLst>
      <p:ext uri="{BB962C8B-B14F-4D97-AF65-F5344CB8AC3E}">
        <p14:creationId xmlns:p14="http://schemas.microsoft.com/office/powerpoint/2010/main" val="1256581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120</a:t>
            </a:fld>
            <a:endParaRPr lang="en-US">
              <a:solidFill>
                <a:prstClr val="black"/>
              </a:solidFill>
            </a:endParaRPr>
          </a:p>
        </p:txBody>
      </p:sp>
    </p:spTree>
    <p:extLst>
      <p:ext uri="{BB962C8B-B14F-4D97-AF65-F5344CB8AC3E}">
        <p14:creationId xmlns:p14="http://schemas.microsoft.com/office/powerpoint/2010/main" val="1058978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125</a:t>
            </a:fld>
            <a:endParaRPr lang="en-US"/>
          </a:p>
        </p:txBody>
      </p:sp>
    </p:spTree>
    <p:extLst>
      <p:ext uri="{BB962C8B-B14F-4D97-AF65-F5344CB8AC3E}">
        <p14:creationId xmlns:p14="http://schemas.microsoft.com/office/powerpoint/2010/main" val="1706339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131</a:t>
            </a:fld>
            <a:endParaRPr lang="en-US"/>
          </a:p>
        </p:txBody>
      </p:sp>
    </p:spTree>
    <p:extLst>
      <p:ext uri="{BB962C8B-B14F-4D97-AF65-F5344CB8AC3E}">
        <p14:creationId xmlns:p14="http://schemas.microsoft.com/office/powerpoint/2010/main" val="1676373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132</a:t>
            </a:fld>
            <a:endParaRPr lang="en-US"/>
          </a:p>
        </p:txBody>
      </p:sp>
    </p:spTree>
    <p:extLst>
      <p:ext uri="{BB962C8B-B14F-4D97-AF65-F5344CB8AC3E}">
        <p14:creationId xmlns:p14="http://schemas.microsoft.com/office/powerpoint/2010/main" val="3643782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174917-5EB3-415D-9340-9CAA674FD7E8}" type="slidenum">
              <a:rPr lang="en-US" smtClean="0"/>
              <a:t>133</a:t>
            </a:fld>
            <a:endParaRPr lang="en-US"/>
          </a:p>
        </p:txBody>
      </p:sp>
    </p:spTree>
    <p:extLst>
      <p:ext uri="{BB962C8B-B14F-4D97-AF65-F5344CB8AC3E}">
        <p14:creationId xmlns:p14="http://schemas.microsoft.com/office/powerpoint/2010/main" val="3942020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Barga</a:t>
            </a:r>
            <a:r>
              <a:rPr lang="en-US" dirty="0"/>
              <a:t> Edge and </a:t>
            </a:r>
            <a:r>
              <a:rPr lang="en-US" dirty="0" err="1"/>
              <a:t>Serverless</a:t>
            </a:r>
            <a:r>
              <a:rPr lang="en-US" dirty="0"/>
              <a:t> driving AWS</a:t>
            </a:r>
          </a:p>
        </p:txBody>
      </p:sp>
      <p:sp>
        <p:nvSpPr>
          <p:cNvPr id="4" name="Slide Number Placeholder 3"/>
          <p:cNvSpPr>
            <a:spLocks noGrp="1"/>
          </p:cNvSpPr>
          <p:nvPr>
            <p:ph type="sldNum" sz="quarter" idx="10"/>
          </p:nvPr>
        </p:nvSpPr>
        <p:spPr/>
        <p:txBody>
          <a:bodyPr/>
          <a:lstStyle/>
          <a:p>
            <a:fld id="{197FAF46-25CC-458C-9F6F-FEB9EF0EFEE4}" type="slidenum">
              <a:rPr lang="en-US" smtClean="0"/>
              <a:t>10</a:t>
            </a:fld>
            <a:endParaRPr lang="en-US"/>
          </a:p>
        </p:txBody>
      </p:sp>
    </p:spTree>
    <p:extLst>
      <p:ext uri="{BB962C8B-B14F-4D97-AF65-F5344CB8AC3E}">
        <p14:creationId xmlns:p14="http://schemas.microsoft.com/office/powerpoint/2010/main" val="4203841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134</a:t>
            </a:fld>
            <a:endParaRPr lang="en-US"/>
          </a:p>
        </p:txBody>
      </p:sp>
    </p:spTree>
    <p:extLst>
      <p:ext uri="{BB962C8B-B14F-4D97-AF65-F5344CB8AC3E}">
        <p14:creationId xmlns:p14="http://schemas.microsoft.com/office/powerpoint/2010/main" val="3880423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135</a:t>
            </a:fld>
            <a:endParaRPr lang="en-US"/>
          </a:p>
        </p:txBody>
      </p:sp>
    </p:spTree>
    <p:extLst>
      <p:ext uri="{BB962C8B-B14F-4D97-AF65-F5344CB8AC3E}">
        <p14:creationId xmlns:p14="http://schemas.microsoft.com/office/powerpoint/2010/main" val="3310586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CAA1A-C362-4BF3-A61A-2A85217BB912}" type="slidenum">
              <a:rPr kumimoji="0" lang="en-US" sz="1800" b="0" i="0" u="none" strike="noStrike" kern="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7347" name="Rectangle 7"/>
          <p:cNvSpPr txBox="1">
            <a:spLocks noGrp="1" noChangeArrowheads="1"/>
          </p:cNvSpPr>
          <p:nvPr/>
        </p:nvSpPr>
        <p:spPr bwMode="auto">
          <a:xfrm>
            <a:off x="3884613" y="8685042"/>
            <a:ext cx="2971800" cy="457360"/>
          </a:xfrm>
          <a:prstGeom prst="rect">
            <a:avLst/>
          </a:prstGeom>
          <a:noFill/>
          <a:ln w="9525">
            <a:noFill/>
            <a:miter lim="800000"/>
            <a:headEnd/>
            <a:tailEnd/>
          </a:ln>
        </p:spPr>
        <p:txBody>
          <a:bodyPr anchor="b"/>
          <a:lstStyle/>
          <a:p>
            <a:pPr marL="0" marR="0" lvl="0" indent="0" algn="r" defTabSz="914400" rtl="0" eaLnBrk="0" fontAlgn="base" latinLnBrk="0" hangingPunct="0">
              <a:lnSpc>
                <a:spcPct val="100000"/>
              </a:lnSpc>
              <a:spcBef>
                <a:spcPct val="0"/>
              </a:spcBef>
              <a:spcAft>
                <a:spcPct val="0"/>
              </a:spcAft>
              <a:buClrTx/>
              <a:buSzTx/>
              <a:buFontTx/>
              <a:buNone/>
              <a:tabLst/>
              <a:defRPr/>
            </a:pPr>
            <a:fld id="{2E6B0939-D785-48BF-A7DF-C5E898742F86}" type="slidenum">
              <a:rPr kumimoji="0" lang="en-US" sz="1200" b="0" i="0" u="none" strike="noStrike" kern="0" cap="none" spc="0" normalizeH="0" baseline="0" noProof="0">
                <a:ln>
                  <a:noFill/>
                </a:ln>
                <a:solidFill>
                  <a:prstClr val="black"/>
                </a:solidFill>
                <a:effectLst/>
                <a:uLnTx/>
                <a:uFillTx/>
                <a:latin typeface="Times New Roman"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0" cap="none" spc="0" normalizeH="0" baseline="0" noProof="0">
              <a:ln>
                <a:noFill/>
              </a:ln>
              <a:solidFill>
                <a:prstClr val="black"/>
              </a:solidFill>
              <a:effectLst/>
              <a:uLnTx/>
              <a:uFillTx/>
              <a:latin typeface="Times New Roman" pitchFamily="18" charset="0"/>
              <a:ea typeface="ＭＳ Ｐゴシック" panose="020B0600070205080204" pitchFamily="34" charset="-128"/>
              <a:cs typeface="+mn-cs"/>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922733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A37D9-66D0-4F15-AD0C-AFF5B2B529C4}" type="slidenum">
              <a:rPr kumimoji="0" lang="en-US" sz="1800" b="0" i="0" u="none" strike="noStrike" kern="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6323" name="Rectangle 7"/>
          <p:cNvSpPr txBox="1">
            <a:spLocks noGrp="1" noChangeArrowheads="1"/>
          </p:cNvSpPr>
          <p:nvPr/>
        </p:nvSpPr>
        <p:spPr bwMode="auto">
          <a:xfrm>
            <a:off x="3884613" y="8685042"/>
            <a:ext cx="2971800" cy="457360"/>
          </a:xfrm>
          <a:prstGeom prst="rect">
            <a:avLst/>
          </a:prstGeom>
          <a:noFill/>
          <a:ln w="9525">
            <a:noFill/>
            <a:miter lim="800000"/>
            <a:headEnd/>
            <a:tailEnd/>
          </a:ln>
        </p:spPr>
        <p:txBody>
          <a:bodyPr anchor="b"/>
          <a:lstStyle/>
          <a:p>
            <a:pPr marL="0" marR="0" lvl="0" indent="0" algn="r" defTabSz="914400" rtl="0" eaLnBrk="0" fontAlgn="base" latinLnBrk="0" hangingPunct="0">
              <a:lnSpc>
                <a:spcPct val="100000"/>
              </a:lnSpc>
              <a:spcBef>
                <a:spcPct val="0"/>
              </a:spcBef>
              <a:spcAft>
                <a:spcPct val="0"/>
              </a:spcAft>
              <a:buClrTx/>
              <a:buSzTx/>
              <a:buFontTx/>
              <a:buNone/>
              <a:tabLst/>
              <a:defRPr/>
            </a:pPr>
            <a:fld id="{24DD2618-11A5-46B2-B0D1-BF0E192D878B}" type="slidenum">
              <a:rPr kumimoji="0" lang="en-US" sz="1200" b="0" i="0" u="none" strike="noStrike" kern="0" cap="none" spc="0" normalizeH="0" baseline="0" noProof="0">
                <a:ln>
                  <a:noFill/>
                </a:ln>
                <a:solidFill>
                  <a:prstClr val="black"/>
                </a:solidFill>
                <a:effectLst/>
                <a:uLnTx/>
                <a:uFillTx/>
                <a:latin typeface="Times New Roman"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0" cap="none" spc="0" normalizeH="0" baseline="0" noProof="0">
              <a:ln>
                <a:noFill/>
              </a:ln>
              <a:solidFill>
                <a:prstClr val="black"/>
              </a:solidFill>
              <a:effectLst/>
              <a:uLnTx/>
              <a:uFillTx/>
              <a:latin typeface="Times New Roman" pitchFamily="18" charset="0"/>
              <a:ea typeface="ＭＳ Ｐゴシック" panose="020B0600070205080204" pitchFamily="34" charset="-128"/>
              <a:cs typeface="+mn-cs"/>
            </a:endParaRPr>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17214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9F24E02-0EF6-43D8-8FD0-B9CA8C55491D}"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141</a:t>
            </a:fld>
            <a:endParaRPr kumimoji="0" lang="en-US" sz="1800" b="0" i="0" u="none" strike="noStrike" kern="0" cap="none" spc="0" normalizeH="0" baseline="0" noProof="0">
              <a:ln>
                <a:noFill/>
              </a:ln>
              <a:solidFill>
                <a:prstClr val="black"/>
              </a:solidFill>
              <a:effectLst/>
              <a:uLnTx/>
              <a:uFillTx/>
            </a:endParaRPr>
          </a:p>
        </p:txBody>
      </p:sp>
      <p:sp>
        <p:nvSpPr>
          <p:cNvPr id="2493442" name="Rectangle 2"/>
          <p:cNvSpPr>
            <a:spLocks noGrp="1" noRot="1" noChangeAspect="1" noChangeArrowheads="1" noTextEdit="1"/>
          </p:cNvSpPr>
          <p:nvPr>
            <p:ph type="sldImg"/>
          </p:nvPr>
        </p:nvSpPr>
        <p:spPr>
          <a:ln/>
        </p:spPr>
      </p:sp>
      <p:sp>
        <p:nvSpPr>
          <p:cNvPr id="2493443" name="Rectangle 3"/>
          <p:cNvSpPr>
            <a:spLocks noGrp="1" noChangeArrowheads="1"/>
          </p:cNvSpPr>
          <p:nvPr>
            <p:ph type="body" idx="1"/>
          </p:nvPr>
        </p:nvSpPr>
        <p:spPr>
          <a:xfrm>
            <a:off x="914400" y="4341722"/>
            <a:ext cx="5029200" cy="4116239"/>
          </a:xfrm>
        </p:spPr>
        <p:txBody>
          <a:bodyPr/>
          <a:lstStyle/>
          <a:p>
            <a:endParaRPr lang="en-US" dirty="0"/>
          </a:p>
        </p:txBody>
      </p:sp>
    </p:spTree>
    <p:extLst>
      <p:ext uri="{BB962C8B-B14F-4D97-AF65-F5344CB8AC3E}">
        <p14:creationId xmlns:p14="http://schemas.microsoft.com/office/powerpoint/2010/main" val="13858143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56A7EAB-2799-42F2-BAB9-281FD94E21A4}"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142</a:t>
            </a:fld>
            <a:endParaRPr kumimoji="0" lang="en-US" sz="1800" b="0" i="0" u="none" strike="noStrike" kern="0" cap="none" spc="0" normalizeH="0" baseline="0" noProof="0">
              <a:ln>
                <a:noFill/>
              </a:ln>
              <a:solidFill>
                <a:prstClr val="black"/>
              </a:solidFill>
              <a:effectLst/>
              <a:uLnTx/>
              <a:uFillTx/>
            </a:endParaRPr>
          </a:p>
        </p:txBody>
      </p:sp>
      <p:sp>
        <p:nvSpPr>
          <p:cNvPr id="2496514" name="Rectangle 2"/>
          <p:cNvSpPr>
            <a:spLocks noGrp="1" noRot="1" noChangeAspect="1" noChangeArrowheads="1" noTextEdit="1"/>
          </p:cNvSpPr>
          <p:nvPr>
            <p:ph type="sldImg"/>
          </p:nvPr>
        </p:nvSpPr>
        <p:spPr>
          <a:ln/>
        </p:spPr>
      </p:sp>
      <p:sp>
        <p:nvSpPr>
          <p:cNvPr id="2496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56411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E75A1A-6F8B-4F5E-91DB-686FBE50DAC1}" type="slidenum">
              <a:rPr kumimoji="0" lang="en-US" sz="1800" b="1"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143</a:t>
            </a:fld>
            <a:endParaRPr kumimoji="0" lang="en-US" sz="1800" b="1" i="0" u="none" strike="noStrike" kern="0" cap="none" spc="0" normalizeH="0" baseline="0" noProof="0">
              <a:ln>
                <a:noFill/>
              </a:ln>
              <a:solidFill>
                <a:srgbClr val="000000"/>
              </a:solidFill>
              <a:effectLst/>
              <a:uLnTx/>
              <a:uFillTx/>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954735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145</a:t>
            </a:fld>
            <a:endParaRPr lang="en-US"/>
          </a:p>
        </p:txBody>
      </p:sp>
    </p:spTree>
    <p:extLst>
      <p:ext uri="{BB962C8B-B14F-4D97-AF65-F5344CB8AC3E}">
        <p14:creationId xmlns:p14="http://schemas.microsoft.com/office/powerpoint/2010/main" val="30430201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until ISE came along</a:t>
            </a:r>
            <a:endParaRPr lang="en-US" dirty="0"/>
          </a:p>
        </p:txBody>
      </p:sp>
      <p:sp>
        <p:nvSpPr>
          <p:cNvPr id="4" name="Slide Number Placeholder 3"/>
          <p:cNvSpPr>
            <a:spLocks noGrp="1"/>
          </p:cNvSpPr>
          <p:nvPr>
            <p:ph type="sldNum" sz="quarter" idx="10"/>
          </p:nvPr>
        </p:nvSpPr>
        <p:spPr/>
        <p:txBody>
          <a:bodyPr/>
          <a:lstStyle/>
          <a:p>
            <a:pPr>
              <a:defRPr/>
            </a:pPr>
            <a:fld id="{190BFC4C-D081-0240-8247-AF926470740C}" type="slidenum">
              <a:rPr lang="en-US" altLang="en-US" smtClean="0"/>
              <a:pPr>
                <a:defRPr/>
              </a:pPr>
              <a:t>147</a:t>
            </a:fld>
            <a:endParaRPr lang="en-US" altLang="en-US"/>
          </a:p>
        </p:txBody>
      </p:sp>
    </p:spTree>
    <p:extLst>
      <p:ext uri="{BB962C8B-B14F-4D97-AF65-F5344CB8AC3E}">
        <p14:creationId xmlns:p14="http://schemas.microsoft.com/office/powerpoint/2010/main" val="6129614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159</a:t>
            </a:fld>
            <a:endParaRPr lang="en-US"/>
          </a:p>
        </p:txBody>
      </p:sp>
    </p:spTree>
    <p:extLst>
      <p:ext uri="{BB962C8B-B14F-4D97-AF65-F5344CB8AC3E}">
        <p14:creationId xmlns:p14="http://schemas.microsoft.com/office/powerpoint/2010/main" val="2664485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387BFC-7041-4634-9E26-7C9D7A5F60C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312655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a:t>
            </a:r>
            <a:r>
              <a:rPr lang="en-US" baseline="0" dirty="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Implement Ogres  in ABDS+</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59C080E-B00D-4181-91FC-08D9D4473E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64761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8329D6-9A5B-444C-BB26-911C5D3DDE37}" type="slidenum">
              <a:rPr lang="en-US">
                <a:solidFill>
                  <a:prstClr val="black"/>
                </a:solidFill>
              </a:rPr>
              <a:pPr/>
              <a:t>167</a:t>
            </a:fld>
            <a:endParaRPr lang="en-US">
              <a:solidFill>
                <a:prstClr val="black"/>
              </a:solidFill>
            </a:endParaRPr>
          </a:p>
        </p:txBody>
      </p:sp>
      <p:sp>
        <p:nvSpPr>
          <p:cNvPr id="1255426" name="Rectangle 2"/>
          <p:cNvSpPr>
            <a:spLocks noGrp="1" noRot="1" noChangeAspect="1" noChangeArrowheads="1" noTextEdit="1"/>
          </p:cNvSpPr>
          <p:nvPr>
            <p:ph type="sldImg"/>
          </p:nvPr>
        </p:nvSpPr>
        <p:spPr>
          <a:ln/>
        </p:spPr>
      </p:sp>
      <p:sp>
        <p:nvSpPr>
          <p:cNvPr id="1255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445235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9142E3-05BB-4230-993E-706D796303B9}" type="slidenum">
              <a:rPr lang="en-US">
                <a:solidFill>
                  <a:prstClr val="black"/>
                </a:solidFill>
              </a:rPr>
              <a:pPr/>
              <a:t>168</a:t>
            </a:fld>
            <a:endParaRPr lang="en-US">
              <a:solidFill>
                <a:prstClr val="black"/>
              </a:solidFill>
            </a:endParaRPr>
          </a:p>
        </p:txBody>
      </p:sp>
      <p:sp>
        <p:nvSpPr>
          <p:cNvPr id="1649666" name="Rectangle 2"/>
          <p:cNvSpPr>
            <a:spLocks noGrp="1" noRot="1" noChangeAspect="1" noChangeArrowheads="1" noTextEdit="1"/>
          </p:cNvSpPr>
          <p:nvPr>
            <p:ph type="sldImg"/>
          </p:nvPr>
        </p:nvSpPr>
        <p:spPr>
          <a:ln/>
        </p:spPr>
      </p:sp>
      <p:sp>
        <p:nvSpPr>
          <p:cNvPr id="1649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191337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04CA13-8253-4956-BDA8-8DE6B214B521}" type="slidenum">
              <a:rPr lang="en-US">
                <a:solidFill>
                  <a:prstClr val="black"/>
                </a:solidFill>
              </a:rPr>
              <a:pPr/>
              <a:t>169</a:t>
            </a:fld>
            <a:endParaRPr lang="en-US">
              <a:solidFill>
                <a:prstClr val="black"/>
              </a:solidFill>
            </a:endParaRPr>
          </a:p>
        </p:txBody>
      </p:sp>
      <p:sp>
        <p:nvSpPr>
          <p:cNvPr id="1651714" name="Rectangle 2"/>
          <p:cNvSpPr>
            <a:spLocks noGrp="1" noRot="1" noChangeAspect="1" noChangeArrowheads="1" noTextEdit="1"/>
          </p:cNvSpPr>
          <p:nvPr>
            <p:ph type="sldImg"/>
          </p:nvPr>
        </p:nvSpPr>
        <p:spPr>
          <a:ln/>
        </p:spPr>
      </p:sp>
      <p:sp>
        <p:nvSpPr>
          <p:cNvPr id="16517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555400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A1D92F-3101-402E-9572-8C6C4A6E74EB}" type="slidenum">
              <a:rPr lang="en-US">
                <a:solidFill>
                  <a:prstClr val="black"/>
                </a:solidFill>
              </a:rPr>
              <a:pPr/>
              <a:t>170</a:t>
            </a:fld>
            <a:endParaRPr lang="en-US">
              <a:solidFill>
                <a:prstClr val="black"/>
              </a:solidFill>
            </a:endParaRPr>
          </a:p>
        </p:txBody>
      </p:sp>
      <p:sp>
        <p:nvSpPr>
          <p:cNvPr id="1661954" name="Rectangle 2"/>
          <p:cNvSpPr>
            <a:spLocks noGrp="1" noRot="1" noChangeAspect="1" noChangeArrowheads="1" noTextEdit="1"/>
          </p:cNvSpPr>
          <p:nvPr>
            <p:ph type="sldImg"/>
          </p:nvPr>
        </p:nvSpPr>
        <p:spPr>
          <a:ln/>
        </p:spPr>
      </p:sp>
      <p:sp>
        <p:nvSpPr>
          <p:cNvPr id="1661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83835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20F59E-0493-456D-B214-B7F70C6F36BD}" type="slidenum">
              <a:rPr lang="en-US">
                <a:solidFill>
                  <a:prstClr val="black"/>
                </a:solidFill>
              </a:rPr>
              <a:pPr/>
              <a:t>171</a:t>
            </a:fld>
            <a:endParaRPr lang="en-US">
              <a:solidFill>
                <a:prstClr val="black"/>
              </a:solidFill>
            </a:endParaRPr>
          </a:p>
        </p:txBody>
      </p:sp>
      <p:sp>
        <p:nvSpPr>
          <p:cNvPr id="1670146" name="Rectangle 2"/>
          <p:cNvSpPr>
            <a:spLocks noGrp="1" noRot="1" noChangeAspect="1" noChangeArrowheads="1" noTextEdit="1"/>
          </p:cNvSpPr>
          <p:nvPr>
            <p:ph type="sldImg"/>
          </p:nvPr>
        </p:nvSpPr>
        <p:spPr>
          <a:ln/>
        </p:spPr>
      </p:sp>
      <p:sp>
        <p:nvSpPr>
          <p:cNvPr id="1670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980014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0455EB-93A7-44A3-BC5F-8F6896F475A1}" type="slidenum">
              <a:rPr lang="en-US">
                <a:solidFill>
                  <a:prstClr val="black"/>
                </a:solidFill>
              </a:rPr>
              <a:pPr/>
              <a:t>172</a:t>
            </a:fld>
            <a:endParaRPr lang="en-US">
              <a:solidFill>
                <a:prstClr val="black"/>
              </a:solidFill>
            </a:endParaRPr>
          </a:p>
        </p:txBody>
      </p:sp>
      <p:sp>
        <p:nvSpPr>
          <p:cNvPr id="1717250" name="Rectangle 2"/>
          <p:cNvSpPr>
            <a:spLocks noGrp="1" noRot="1" noChangeAspect="1" noChangeArrowheads="1" noTextEdit="1"/>
          </p:cNvSpPr>
          <p:nvPr>
            <p:ph type="sldImg"/>
          </p:nvPr>
        </p:nvSpPr>
        <p:spPr>
          <a:ln/>
        </p:spPr>
      </p:sp>
      <p:sp>
        <p:nvSpPr>
          <p:cNvPr id="1717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392817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11ECB0-22CE-4CFF-9179-98F52A64AF91}" type="slidenum">
              <a:rPr lang="en-US">
                <a:solidFill>
                  <a:prstClr val="black"/>
                </a:solidFill>
              </a:rPr>
              <a:pPr/>
              <a:t>173</a:t>
            </a:fld>
            <a:endParaRPr lang="en-US">
              <a:solidFill>
                <a:prstClr val="black"/>
              </a:solidFill>
            </a:endParaRPr>
          </a:p>
        </p:txBody>
      </p:sp>
      <p:sp>
        <p:nvSpPr>
          <p:cNvPr id="1145858" name="Rectangle 2"/>
          <p:cNvSpPr>
            <a:spLocks noGrp="1" noRot="1" noChangeAspect="1" noChangeArrowheads="1" noTextEdit="1"/>
          </p:cNvSpPr>
          <p:nvPr>
            <p:ph type="sldImg"/>
          </p:nvPr>
        </p:nvSpPr>
        <p:spPr>
          <a:ln/>
        </p:spPr>
      </p:sp>
      <p:sp>
        <p:nvSpPr>
          <p:cNvPr id="1145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419374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7FAF46-25CC-458C-9F6F-FEB9EF0EFEE4}" type="slidenum">
              <a:rPr lang="en-US" smtClean="0"/>
              <a:t>178</a:t>
            </a:fld>
            <a:endParaRPr lang="en-US"/>
          </a:p>
        </p:txBody>
      </p:sp>
    </p:spTree>
    <p:extLst>
      <p:ext uri="{BB962C8B-B14F-4D97-AF65-F5344CB8AC3E}">
        <p14:creationId xmlns:p14="http://schemas.microsoft.com/office/powerpoint/2010/main" val="29440435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185</a:t>
            </a:fld>
            <a:endParaRPr lang="en-US">
              <a:solidFill>
                <a:prstClr val="black"/>
              </a:solidFill>
            </a:endParaRPr>
          </a:p>
        </p:txBody>
      </p:sp>
    </p:spTree>
    <p:extLst>
      <p:ext uri="{BB962C8B-B14F-4D97-AF65-F5344CB8AC3E}">
        <p14:creationId xmlns:p14="http://schemas.microsoft.com/office/powerpoint/2010/main" val="3724458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7FAF46-25CC-458C-9F6F-FEB9EF0EFEE4}" type="slidenum">
              <a:rPr lang="en-US" smtClean="0"/>
              <a:t>26</a:t>
            </a:fld>
            <a:endParaRPr lang="en-US"/>
          </a:p>
        </p:txBody>
      </p:sp>
    </p:spTree>
    <p:extLst>
      <p:ext uri="{BB962C8B-B14F-4D97-AF65-F5344CB8AC3E}">
        <p14:creationId xmlns:p14="http://schemas.microsoft.com/office/powerpoint/2010/main" val="30718228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186</a:t>
            </a:fld>
            <a:endParaRPr lang="en-US">
              <a:solidFill>
                <a:prstClr val="black"/>
              </a:solidFill>
            </a:endParaRPr>
          </a:p>
        </p:txBody>
      </p:sp>
    </p:spTree>
    <p:extLst>
      <p:ext uri="{BB962C8B-B14F-4D97-AF65-F5344CB8AC3E}">
        <p14:creationId xmlns:p14="http://schemas.microsoft.com/office/powerpoint/2010/main" val="15143278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FE2EF6-2C29-45ED-84E7-564F5EB1109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9372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205</a:t>
            </a:fld>
            <a:endParaRPr lang="en-US"/>
          </a:p>
        </p:txBody>
      </p:sp>
    </p:spTree>
    <p:extLst>
      <p:ext uri="{BB962C8B-B14F-4D97-AF65-F5344CB8AC3E}">
        <p14:creationId xmlns:p14="http://schemas.microsoft.com/office/powerpoint/2010/main" val="29190477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7FAF46-25CC-458C-9F6F-FEB9EF0EFEE4}" type="slidenum">
              <a:rPr lang="en-US" smtClean="0"/>
              <a:t>216</a:t>
            </a:fld>
            <a:endParaRPr lang="en-US"/>
          </a:p>
        </p:txBody>
      </p:sp>
    </p:spTree>
    <p:extLst>
      <p:ext uri="{BB962C8B-B14F-4D97-AF65-F5344CB8AC3E}">
        <p14:creationId xmlns:p14="http://schemas.microsoft.com/office/powerpoint/2010/main" val="8600957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7FAF46-25CC-458C-9F6F-FEB9EF0EFEE4}" type="slidenum">
              <a:rPr lang="en-US" smtClean="0"/>
              <a:t>224</a:t>
            </a:fld>
            <a:endParaRPr lang="en-US"/>
          </a:p>
        </p:txBody>
      </p:sp>
    </p:spTree>
    <p:extLst>
      <p:ext uri="{BB962C8B-B14F-4D97-AF65-F5344CB8AC3E}">
        <p14:creationId xmlns:p14="http://schemas.microsoft.com/office/powerpoint/2010/main" val="9260934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C000"/>
                </a:solidFill>
              </a:rPr>
              <a:t>Short-running, Stateless computation</a:t>
            </a:r>
            <a:r>
              <a:rPr lang="en-US" dirty="0"/>
              <a:t>  may go away</a:t>
            </a:r>
          </a:p>
        </p:txBody>
      </p:sp>
      <p:sp>
        <p:nvSpPr>
          <p:cNvPr id="4" name="Slide Number Placeholder 3"/>
          <p:cNvSpPr>
            <a:spLocks noGrp="1"/>
          </p:cNvSpPr>
          <p:nvPr>
            <p:ph type="sldNum" sz="quarter" idx="10"/>
          </p:nvPr>
        </p:nvSpPr>
        <p:spPr/>
        <p:txBody>
          <a:bodyPr/>
          <a:lstStyle/>
          <a:p>
            <a:fld id="{197FAF46-25CC-458C-9F6F-FEB9EF0EFEE4}" type="slidenum">
              <a:rPr lang="en-US" smtClean="0"/>
              <a:t>227</a:t>
            </a:fld>
            <a:endParaRPr lang="en-US"/>
          </a:p>
        </p:txBody>
      </p:sp>
    </p:spTree>
    <p:extLst>
      <p:ext uri="{BB962C8B-B14F-4D97-AF65-F5344CB8AC3E}">
        <p14:creationId xmlns:p14="http://schemas.microsoft.com/office/powerpoint/2010/main" val="1312884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7FAF46-25CC-458C-9F6F-FEB9EF0EFEE4}" type="slidenum">
              <a:rPr lang="en-US" smtClean="0"/>
              <a:t>29</a:t>
            </a:fld>
            <a:endParaRPr lang="en-US"/>
          </a:p>
        </p:txBody>
      </p:sp>
    </p:spTree>
    <p:extLst>
      <p:ext uri="{BB962C8B-B14F-4D97-AF65-F5344CB8AC3E}">
        <p14:creationId xmlns:p14="http://schemas.microsoft.com/office/powerpoint/2010/main" val="967194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7FAF46-25CC-458C-9F6F-FEB9EF0EFEE4}" type="slidenum">
              <a:rPr lang="en-US" smtClean="0"/>
              <a:t>30</a:t>
            </a:fld>
            <a:endParaRPr lang="en-US"/>
          </a:p>
        </p:txBody>
      </p:sp>
    </p:spTree>
    <p:extLst>
      <p:ext uri="{BB962C8B-B14F-4D97-AF65-F5344CB8AC3E}">
        <p14:creationId xmlns:p14="http://schemas.microsoft.com/office/powerpoint/2010/main" val="3290082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7FAF46-25CC-458C-9F6F-FEB9EF0EFEE4}" type="slidenum">
              <a:rPr lang="en-US" smtClean="0"/>
              <a:t>33</a:t>
            </a:fld>
            <a:endParaRPr lang="en-US"/>
          </a:p>
        </p:txBody>
      </p:sp>
    </p:spTree>
    <p:extLst>
      <p:ext uri="{BB962C8B-B14F-4D97-AF65-F5344CB8AC3E}">
        <p14:creationId xmlns:p14="http://schemas.microsoft.com/office/powerpoint/2010/main" val="2492314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50</a:t>
            </a:fld>
            <a:endParaRPr lang="en-US"/>
          </a:p>
        </p:txBody>
      </p:sp>
    </p:spTree>
    <p:extLst>
      <p:ext uri="{BB962C8B-B14F-4D97-AF65-F5344CB8AC3E}">
        <p14:creationId xmlns:p14="http://schemas.microsoft.com/office/powerpoint/2010/main" val="1096478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Date Placeholder 6">
            <a:extLst>
              <a:ext uri="{FF2B5EF4-FFF2-40B4-BE49-F238E27FC236}">
                <a16:creationId xmlns:a16="http://schemas.microsoft.com/office/drawing/2014/main" id="{212B37D4-40DD-4274-A6A2-ACF8C18F4D98}"/>
              </a:ext>
            </a:extLst>
          </p:cNvPr>
          <p:cNvSpPr>
            <a:spLocks noGrp="1"/>
          </p:cNvSpPr>
          <p:nvPr>
            <p:ph type="dt" sz="half" idx="10"/>
          </p:nvPr>
        </p:nvSpPr>
        <p:spPr>
          <a:xfrm>
            <a:off x="9491133" y="6356349"/>
            <a:ext cx="1364935" cy="365125"/>
          </a:xfrm>
          <a:prstGeom prst="rect">
            <a:avLst/>
          </a:prstGeom>
        </p:spPr>
        <p:txBody>
          <a:bodyPr/>
          <a:lstStyle/>
          <a:p>
            <a:fld id="{12FF114D-8E4E-4B66-ACFE-BEFC7905AB4A}" type="datetime1">
              <a:rPr lang="en-US" smtClean="0">
                <a:solidFill>
                  <a:prstClr val="black">
                    <a:tint val="75000"/>
                  </a:prstClr>
                </a:solidFill>
              </a:rPr>
              <a:t>1/29/2019</a:t>
            </a:fld>
            <a:endParaRPr lang="en-US" dirty="0">
              <a:solidFill>
                <a:prstClr val="black">
                  <a:tint val="75000"/>
                </a:prstClr>
              </a:solidFill>
            </a:endParaRPr>
          </a:p>
        </p:txBody>
      </p:sp>
      <p:sp>
        <p:nvSpPr>
          <p:cNvPr id="10" name="Slide Number Placeholder 8">
            <a:extLst>
              <a:ext uri="{FF2B5EF4-FFF2-40B4-BE49-F238E27FC236}">
                <a16:creationId xmlns:a16="http://schemas.microsoft.com/office/drawing/2014/main" id="{D688705D-7DDA-4F35-B6D7-1C012CE7DE13}"/>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825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BA9205D0-0D77-40DD-8D77-E56E7DEBBF39}"/>
              </a:ext>
            </a:extLst>
          </p:cNvPr>
          <p:cNvSpPr>
            <a:spLocks noGrp="1"/>
          </p:cNvSpPr>
          <p:nvPr>
            <p:ph type="dt" sz="half" idx="10"/>
          </p:nvPr>
        </p:nvSpPr>
        <p:spPr>
          <a:xfrm>
            <a:off x="9491133" y="6356349"/>
            <a:ext cx="1306569" cy="365125"/>
          </a:xfrm>
          <a:prstGeom prst="rect">
            <a:avLst/>
          </a:prstGeom>
        </p:spPr>
        <p:txBody>
          <a:bodyPr/>
          <a:lstStyle/>
          <a:p>
            <a:fld id="{21E5EC82-2944-4F87-B536-B48EAF01EE89}" type="datetime1">
              <a:rPr lang="en-US" smtClean="0">
                <a:solidFill>
                  <a:prstClr val="black">
                    <a:tint val="75000"/>
                  </a:prstClr>
                </a:solidFill>
              </a:rPr>
              <a:t>1/29/2019</a:t>
            </a:fld>
            <a:endParaRPr lang="en-US" dirty="0">
              <a:solidFill>
                <a:prstClr val="black">
                  <a:tint val="75000"/>
                </a:prstClr>
              </a:solidFill>
            </a:endParaRPr>
          </a:p>
        </p:txBody>
      </p:sp>
      <p:sp>
        <p:nvSpPr>
          <p:cNvPr id="8" name="Slide Number Placeholder 8">
            <a:extLst>
              <a:ext uri="{FF2B5EF4-FFF2-40B4-BE49-F238E27FC236}">
                <a16:creationId xmlns:a16="http://schemas.microsoft.com/office/drawing/2014/main" id="{A4A44FA9-6810-4658-BC23-75C25305AEDC}"/>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38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68221" cy="762000"/>
          </a:xfrm>
        </p:spPr>
        <p:txBody>
          <a:bodyPr/>
          <a:lstStyle/>
          <a:p>
            <a:r>
              <a:rPr lang="en-US"/>
              <a:t>Click to edit Master title style</a:t>
            </a:r>
          </a:p>
        </p:txBody>
      </p:sp>
      <p:sp>
        <p:nvSpPr>
          <p:cNvPr id="4" name="Date Placeholder 6">
            <a:extLst>
              <a:ext uri="{FF2B5EF4-FFF2-40B4-BE49-F238E27FC236}">
                <a16:creationId xmlns:a16="http://schemas.microsoft.com/office/drawing/2014/main" id="{7969BB6B-313C-4F95-AAE8-72ADCDACFA2D}"/>
              </a:ext>
            </a:extLst>
          </p:cNvPr>
          <p:cNvSpPr>
            <a:spLocks noGrp="1"/>
          </p:cNvSpPr>
          <p:nvPr>
            <p:ph type="dt" sz="half" idx="10"/>
          </p:nvPr>
        </p:nvSpPr>
        <p:spPr>
          <a:xfrm>
            <a:off x="9491132" y="6356349"/>
            <a:ext cx="1364935" cy="365125"/>
          </a:xfrm>
          <a:prstGeom prst="rect">
            <a:avLst/>
          </a:prstGeom>
        </p:spPr>
        <p:txBody>
          <a:bodyPr/>
          <a:lstStyle/>
          <a:p>
            <a:fld id="{2BD85F04-010F-43B8-A521-A891C02E3628}" type="datetime1">
              <a:rPr lang="en-US" smtClean="0">
                <a:solidFill>
                  <a:prstClr val="black">
                    <a:tint val="75000"/>
                  </a:prstClr>
                </a:solidFill>
              </a:rPr>
              <a:t>1/29/2019</a:t>
            </a:fld>
            <a:endParaRPr lang="en-US" dirty="0">
              <a:solidFill>
                <a:prstClr val="black">
                  <a:tint val="75000"/>
                </a:prstClr>
              </a:solidFill>
            </a:endParaRPr>
          </a:p>
        </p:txBody>
      </p:sp>
      <p:sp>
        <p:nvSpPr>
          <p:cNvPr id="5" name="Slide Number Placeholder 8">
            <a:extLst>
              <a:ext uri="{FF2B5EF4-FFF2-40B4-BE49-F238E27FC236}">
                <a16:creationId xmlns:a16="http://schemas.microsoft.com/office/drawing/2014/main" id="{8B434362-D6C3-4B13-B8DA-25DEC06C3C68}"/>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287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6">
            <a:extLst>
              <a:ext uri="{FF2B5EF4-FFF2-40B4-BE49-F238E27FC236}">
                <a16:creationId xmlns:a16="http://schemas.microsoft.com/office/drawing/2014/main" id="{99BAADAF-1EB7-485C-9A36-F76ED6461BD5}"/>
              </a:ext>
            </a:extLst>
          </p:cNvPr>
          <p:cNvSpPr>
            <a:spLocks noGrp="1"/>
          </p:cNvSpPr>
          <p:nvPr>
            <p:ph type="dt" sz="half" idx="10"/>
          </p:nvPr>
        </p:nvSpPr>
        <p:spPr>
          <a:xfrm>
            <a:off x="9491133" y="6356349"/>
            <a:ext cx="1316297" cy="365125"/>
          </a:xfrm>
          <a:prstGeom prst="rect">
            <a:avLst/>
          </a:prstGeom>
        </p:spPr>
        <p:txBody>
          <a:bodyPr/>
          <a:lstStyle/>
          <a:p>
            <a:fld id="{FB5F9818-0BEC-4611-BD65-821069332D18}" type="datetime1">
              <a:rPr lang="en-US" smtClean="0">
                <a:solidFill>
                  <a:prstClr val="black">
                    <a:tint val="75000"/>
                  </a:prstClr>
                </a:solidFill>
              </a:rPr>
              <a:t>1/29/2019</a:t>
            </a:fld>
            <a:endParaRPr lang="en-US">
              <a:solidFill>
                <a:prstClr val="black">
                  <a:tint val="75000"/>
                </a:prstClr>
              </a:solidFill>
            </a:endParaRPr>
          </a:p>
        </p:txBody>
      </p:sp>
      <p:sp>
        <p:nvSpPr>
          <p:cNvPr id="10" name="Slide Number Placeholder 8">
            <a:extLst>
              <a:ext uri="{FF2B5EF4-FFF2-40B4-BE49-F238E27FC236}">
                <a16:creationId xmlns:a16="http://schemas.microsoft.com/office/drawing/2014/main" id="{E155DCD6-826B-4502-AE78-BF7E1DD100E1}"/>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869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6">
            <a:extLst>
              <a:ext uri="{FF2B5EF4-FFF2-40B4-BE49-F238E27FC236}">
                <a16:creationId xmlns:a16="http://schemas.microsoft.com/office/drawing/2014/main" id="{B3121B1A-466D-46F2-8EE2-A65E82093DAA}"/>
              </a:ext>
            </a:extLst>
          </p:cNvPr>
          <p:cNvSpPr>
            <a:spLocks noGrp="1"/>
          </p:cNvSpPr>
          <p:nvPr>
            <p:ph type="dt" sz="half" idx="10"/>
          </p:nvPr>
        </p:nvSpPr>
        <p:spPr>
          <a:xfrm>
            <a:off x="9491133" y="6356349"/>
            <a:ext cx="1345480" cy="365125"/>
          </a:xfrm>
          <a:prstGeom prst="rect">
            <a:avLst/>
          </a:prstGeom>
        </p:spPr>
        <p:txBody>
          <a:bodyPr/>
          <a:lstStyle/>
          <a:p>
            <a:fld id="{4381831F-F33D-4F44-96F9-A2B69ED69F81}" type="datetime1">
              <a:rPr lang="en-US" smtClean="0">
                <a:solidFill>
                  <a:prstClr val="black">
                    <a:tint val="75000"/>
                  </a:prstClr>
                </a:solidFill>
              </a:rPr>
              <a:t>1/29/2019</a:t>
            </a:fld>
            <a:endParaRPr lang="en-US">
              <a:solidFill>
                <a:prstClr val="black">
                  <a:tint val="75000"/>
                </a:prstClr>
              </a:solidFill>
            </a:endParaRPr>
          </a:p>
        </p:txBody>
      </p:sp>
      <p:sp>
        <p:nvSpPr>
          <p:cNvPr id="10" name="Slide Number Placeholder 8">
            <a:extLst>
              <a:ext uri="{FF2B5EF4-FFF2-40B4-BE49-F238E27FC236}">
                <a16:creationId xmlns:a16="http://schemas.microsoft.com/office/drawing/2014/main" id="{ADDF30C4-625F-4FFC-82FC-CBB51ABA8813}"/>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362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6">
            <a:extLst>
              <a:ext uri="{FF2B5EF4-FFF2-40B4-BE49-F238E27FC236}">
                <a16:creationId xmlns:a16="http://schemas.microsoft.com/office/drawing/2014/main" id="{8CD8579A-96E7-4425-9FCA-53BFD1D94D33}"/>
              </a:ext>
            </a:extLst>
          </p:cNvPr>
          <p:cNvSpPr>
            <a:spLocks noGrp="1"/>
          </p:cNvSpPr>
          <p:nvPr>
            <p:ph type="dt" sz="half" idx="10"/>
          </p:nvPr>
        </p:nvSpPr>
        <p:spPr>
          <a:xfrm>
            <a:off x="9491132" y="6356349"/>
            <a:ext cx="1374663" cy="365125"/>
          </a:xfrm>
          <a:prstGeom prst="rect">
            <a:avLst/>
          </a:prstGeom>
        </p:spPr>
        <p:txBody>
          <a:bodyPr/>
          <a:lstStyle/>
          <a:p>
            <a:fld id="{B61B569A-27EE-4C35-9DDA-A6996EBEFCB5}" type="datetime1">
              <a:rPr lang="en-US" smtClean="0">
                <a:solidFill>
                  <a:prstClr val="black">
                    <a:tint val="75000"/>
                  </a:prstClr>
                </a:solidFill>
              </a:rPr>
              <a:t>1/29/2019</a:t>
            </a:fld>
            <a:endParaRPr lang="en-US">
              <a:solidFill>
                <a:prstClr val="black">
                  <a:tint val="75000"/>
                </a:prstClr>
              </a:solidFill>
            </a:endParaRPr>
          </a:p>
        </p:txBody>
      </p:sp>
      <p:sp>
        <p:nvSpPr>
          <p:cNvPr id="11" name="Slide Number Placeholder 8">
            <a:extLst>
              <a:ext uri="{FF2B5EF4-FFF2-40B4-BE49-F238E27FC236}">
                <a16:creationId xmlns:a16="http://schemas.microsoft.com/office/drawing/2014/main" id="{ED3DEF36-265F-4BDC-A65B-A7791245AEA4}"/>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70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6">
            <a:extLst>
              <a:ext uri="{FF2B5EF4-FFF2-40B4-BE49-F238E27FC236}">
                <a16:creationId xmlns:a16="http://schemas.microsoft.com/office/drawing/2014/main" id="{DDDD171A-4741-48A9-AC97-DEBDEFD46F57}"/>
              </a:ext>
            </a:extLst>
          </p:cNvPr>
          <p:cNvSpPr>
            <a:spLocks noGrp="1"/>
          </p:cNvSpPr>
          <p:nvPr>
            <p:ph type="dt" sz="half" idx="10"/>
          </p:nvPr>
        </p:nvSpPr>
        <p:spPr>
          <a:xfrm>
            <a:off x="9491132" y="6356349"/>
            <a:ext cx="1374663" cy="365125"/>
          </a:xfrm>
          <a:prstGeom prst="rect">
            <a:avLst/>
          </a:prstGeom>
        </p:spPr>
        <p:txBody>
          <a:bodyPr/>
          <a:lstStyle/>
          <a:p>
            <a:fld id="{D5022C3C-4F68-4CFD-ADB3-E99B46C3207B}" type="datetime1">
              <a:rPr lang="en-US" smtClean="0">
                <a:solidFill>
                  <a:prstClr val="black">
                    <a:tint val="75000"/>
                  </a:prstClr>
                </a:solidFill>
              </a:rPr>
              <a:t>1/29/2019</a:t>
            </a:fld>
            <a:endParaRPr lang="en-US" dirty="0">
              <a:solidFill>
                <a:prstClr val="black">
                  <a:tint val="75000"/>
                </a:prstClr>
              </a:solidFill>
            </a:endParaRPr>
          </a:p>
        </p:txBody>
      </p:sp>
      <p:sp>
        <p:nvSpPr>
          <p:cNvPr id="13" name="Slide Number Placeholder 8">
            <a:extLst>
              <a:ext uri="{FF2B5EF4-FFF2-40B4-BE49-F238E27FC236}">
                <a16:creationId xmlns:a16="http://schemas.microsoft.com/office/drawing/2014/main" id="{E30E8083-1377-4C20-A248-55817015F2E4}"/>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35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fld id="{9A0E4500-6D81-4811-9F47-D1573A5D8990}" type="datetime1">
              <a:rPr lang="en-US" smtClean="0">
                <a:solidFill>
                  <a:srgbClr val="000000"/>
                </a:solidFill>
              </a:rPr>
              <a:t>1/29/2019</a:t>
            </a:fld>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7558FCB-F9E4-46B7-8840-286F4A9A41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2281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Date Placeholder 6">
            <a:extLst>
              <a:ext uri="{FF2B5EF4-FFF2-40B4-BE49-F238E27FC236}">
                <a16:creationId xmlns:a16="http://schemas.microsoft.com/office/drawing/2014/main" id="{5116DF92-B1AE-4CE3-ADB1-1F692AFF4136}"/>
              </a:ext>
            </a:extLst>
          </p:cNvPr>
          <p:cNvSpPr>
            <a:spLocks noGrp="1"/>
          </p:cNvSpPr>
          <p:nvPr>
            <p:ph type="dt" sz="half" idx="10"/>
          </p:nvPr>
        </p:nvSpPr>
        <p:spPr>
          <a:xfrm>
            <a:off x="9491133" y="6356349"/>
            <a:ext cx="1335752" cy="365125"/>
          </a:xfrm>
          <a:prstGeom prst="rect">
            <a:avLst/>
          </a:prstGeom>
        </p:spPr>
        <p:txBody>
          <a:bodyPr/>
          <a:lstStyle/>
          <a:p>
            <a:fld id="{1A334D55-CBC7-4DB3-8BCF-29996FF269B6}" type="datetime1">
              <a:rPr lang="en-US" smtClean="0">
                <a:solidFill>
                  <a:prstClr val="black">
                    <a:tint val="75000"/>
                  </a:prstClr>
                </a:solidFill>
              </a:rPr>
              <a:t>1/29/2019</a:t>
            </a:fld>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EC5E115B-BE13-4A5D-93DF-2A91920CAF31}"/>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114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6">
            <a:extLst>
              <a:ext uri="{FF2B5EF4-FFF2-40B4-BE49-F238E27FC236}">
                <a16:creationId xmlns:a16="http://schemas.microsoft.com/office/drawing/2014/main" id="{7DDF134B-7FC4-4C79-8ADD-8A057F4DBA72}"/>
              </a:ext>
            </a:extLst>
          </p:cNvPr>
          <p:cNvSpPr>
            <a:spLocks noGrp="1"/>
          </p:cNvSpPr>
          <p:nvPr>
            <p:ph type="dt" sz="half" idx="2"/>
          </p:nvPr>
        </p:nvSpPr>
        <p:spPr>
          <a:xfrm>
            <a:off x="9491133" y="6356349"/>
            <a:ext cx="1355207" cy="365125"/>
          </a:xfrm>
          <a:prstGeom prst="rect">
            <a:avLst/>
          </a:prstGeom>
        </p:spPr>
        <p:txBody>
          <a:bodyPr/>
          <a:lstStyle/>
          <a:p>
            <a:fld id="{F8253181-12B1-4B18-BFED-00E882B7BC79}" type="datetime1">
              <a:rPr lang="en-US" smtClean="0">
                <a:solidFill>
                  <a:prstClr val="black">
                    <a:tint val="75000"/>
                  </a:prstClr>
                </a:solidFill>
              </a:rPr>
              <a:t>1/29/2019</a:t>
            </a:fld>
            <a:endParaRPr lang="en-US">
              <a:solidFill>
                <a:prstClr val="black">
                  <a:tint val="75000"/>
                </a:prstClr>
              </a:solidFill>
            </a:endParaRPr>
          </a:p>
        </p:txBody>
      </p:sp>
      <p:sp>
        <p:nvSpPr>
          <p:cNvPr id="12" name="Slide Number Placeholder 8">
            <a:extLst>
              <a:ext uri="{FF2B5EF4-FFF2-40B4-BE49-F238E27FC236}">
                <a16:creationId xmlns:a16="http://schemas.microsoft.com/office/drawing/2014/main" id="{124A0B62-2458-4801-B384-2386E03CE616}"/>
              </a:ext>
            </a:extLst>
          </p:cNvPr>
          <p:cNvSpPr>
            <a:spLocks noGrp="1"/>
          </p:cNvSpPr>
          <p:nvPr>
            <p:ph type="sldNum" sz="quarter" idx="4"/>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
        <p:nvSpPr>
          <p:cNvPr id="6" name="Rectangle 5">
            <a:extLst>
              <a:ext uri="{FF2B5EF4-FFF2-40B4-BE49-F238E27FC236}">
                <a16:creationId xmlns:a16="http://schemas.microsoft.com/office/drawing/2014/main" id="{6765BEC9-9FC1-4005-BFAD-7F09A44C3A2B}"/>
              </a:ext>
            </a:extLst>
          </p:cNvPr>
          <p:cNvSpPr/>
          <p:nvPr userDrawn="1"/>
        </p:nvSpPr>
        <p:spPr>
          <a:xfrm>
            <a:off x="0" y="6422316"/>
            <a:ext cx="2259105" cy="4356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Digital Science Center</a:t>
            </a:r>
          </a:p>
        </p:txBody>
      </p:sp>
    </p:spTree>
    <p:extLst>
      <p:ext uri="{BB962C8B-B14F-4D97-AF65-F5344CB8AC3E}">
        <p14:creationId xmlns:p14="http://schemas.microsoft.com/office/powerpoint/2010/main" val="1231947554"/>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8" r:id="rId3"/>
    <p:sldLayoutId id="2147483662" r:id="rId4"/>
    <p:sldLayoutId id="2147483663" r:id="rId5"/>
    <p:sldLayoutId id="2147483664" r:id="rId6"/>
    <p:sldLayoutId id="2147483665" r:id="rId7"/>
    <p:sldLayoutId id="2147483669" r:id="rId8"/>
    <p:sldLayoutId id="2147483670" r:id="rId9"/>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hyperlink" Target="http://www.dsc.soic.indiana.ed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hyperlink" Target="http://cs.metrostate.edu/~sbd/"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www.kpcb.com/blog/2016-internet-trends-report" TargetMode="External"/><Relationship Id="rId2" Type="http://schemas.openxmlformats.org/officeDocument/2006/relationships/image" Target="../media/image76.emf"/><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s://www.statisticbrain.com/youtube-statistics/"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hyperlink" Target="http://www.kpcb.com/blog/2016-internet-trends-report"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84.PNG"/><Relationship Id="rId4" Type="http://schemas.openxmlformats.org/officeDocument/2006/relationships/image" Target="../media/image83.PNG"/></Relationships>
</file>

<file path=ppt/slides/_rels/slide1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84.PNG"/><Relationship Id="rId4" Type="http://schemas.openxmlformats.org/officeDocument/2006/relationships/image" Target="../media/image83.PNG"/></Relationships>
</file>

<file path=ppt/slides/_rels/slide134.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research.microsoft.com/en-us/people/barga/sc09_cloudcomp_tutorial.pdf"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1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141.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 Id="rId9" Type="http://schemas.openxmlformats.org/officeDocument/2006/relationships/image" Target="../media/image98.png"/></Relationships>
</file>

<file path=ppt/slides/_rels/slide142.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143.xml.rels><?xml version="1.0" encoding="UTF-8" standalone="yes"?>
<Relationships xmlns="http://schemas.openxmlformats.org/package/2006/relationships"><Relationship Id="rId3" Type="http://schemas.openxmlformats.org/officeDocument/2006/relationships/image" Target="../media/image104.wmf"/><Relationship Id="rId7" Type="http://schemas.openxmlformats.org/officeDocument/2006/relationships/image" Target="../media/image108.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png"/></Relationships>
</file>

<file path=ppt/slides/_rels/slide144.xml.rels><?xml version="1.0" encoding="UTF-8" standalone="yes"?>
<Relationships xmlns="http://schemas.openxmlformats.org/package/2006/relationships"><Relationship Id="rId3" Type="http://schemas.openxmlformats.org/officeDocument/2006/relationships/hyperlink" Target="https://www.genome.gov/sequencingcostsdata/" TargetMode="External"/><Relationship Id="rId2" Type="http://schemas.openxmlformats.org/officeDocument/2006/relationships/image" Target="../media/image109.jpeg"/><Relationship Id="rId1" Type="http://schemas.openxmlformats.org/officeDocument/2006/relationships/slideLayout" Target="../slideLayouts/slideLayout3.xml"/><Relationship Id="rId4" Type="http://schemas.openxmlformats.org/officeDocument/2006/relationships/image" Target="../media/image110.jpeg"/></Relationships>
</file>

<file path=ppt/slides/_rels/slide145.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xml"/><Relationship Id="rId4" Type="http://schemas.openxmlformats.org/officeDocument/2006/relationships/image" Target="../media/image119.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28.png"/><Relationship Id="rId5" Type="http://schemas.openxmlformats.org/officeDocument/2006/relationships/oleObject" Target="../embeddings/oleObject1.bin"/><Relationship Id="rId4" Type="http://schemas.openxmlformats.org/officeDocument/2006/relationships/image" Target="../media/image129.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hyperlink" Target="http://www.google.com/green/pdfs/google-green-computing.pdf" TargetMode="Externa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3" Type="http://schemas.openxmlformats.org/officeDocument/2006/relationships/hyperlink" Target="http://research.microsoft.com/en-us/people/barga/sc09_cloudcomp_tutorial.pdf" TargetMode="External"/><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hyperlink" Target="https://en.wikipedia.org/wiki/SAS_(software)" TargetMode="External"/><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2" Type="http://schemas.openxmlformats.org/officeDocument/2006/relationships/hyperlink" Target="http://www.javagrande.org/" TargetMode="External"/><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3" Type="http://schemas.openxmlformats.org/officeDocument/2006/relationships/hyperlink" Target="http://www.kpcb.com/internet-trends" TargetMode="External"/><Relationship Id="rId2" Type="http://schemas.openxmlformats.org/officeDocument/2006/relationships/image" Target="../media/image139.emf"/><Relationship Id="rId1" Type="http://schemas.openxmlformats.org/officeDocument/2006/relationships/slideLayout" Target="../slideLayouts/slideLayout4.xml"/><Relationship Id="rId4" Type="http://schemas.openxmlformats.org/officeDocument/2006/relationships/hyperlink" Target="http://dq756f9pzlyr3.cloudfront.net/file/Internet+Trends+2017+Report.pdf" TargetMode="External"/></Relationships>
</file>

<file path=ppt/slides/_rels/slide21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21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hyperlink" Target="http://dq756f9pzlyr3.cloudfront.net/file/Internet+Trends+2017+Report.pdf" TargetMode="External"/><Relationship Id="rId2" Type="http://schemas.openxmlformats.org/officeDocument/2006/relationships/hyperlink" Target="http://www.kpcb.com/internet-trends" TargetMode="External"/><Relationship Id="rId1" Type="http://schemas.openxmlformats.org/officeDocument/2006/relationships/slideLayout" Target="../slideLayouts/slideLayout3.xml"/><Relationship Id="rId4" Type="http://schemas.openxmlformats.org/officeDocument/2006/relationships/image" Target="../media/image14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2" Type="http://schemas.openxmlformats.org/officeDocument/2006/relationships/image" Target="../media/image148.gif"/><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4.xml"/></Relationships>
</file>

<file path=ppt/slides/_rels/slide22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155.emf"/></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3" Type="http://schemas.openxmlformats.org/officeDocument/2006/relationships/hyperlink" Target="https://cloud4scieng.org/2017/09/29/a-state-of-the-cloud-talk-at-iu/" TargetMode="External"/><Relationship Id="rId2" Type="http://schemas.openxmlformats.org/officeDocument/2006/relationships/hyperlink" Target="https://medium.com/velotio-perspectives/cloud-native-applications-the-why-the-what-the-how-9b2d31897496" TargetMode="External"/><Relationship Id="rId1" Type="http://schemas.openxmlformats.org/officeDocument/2006/relationships/slideLayout" Target="../slideLayouts/slideLayout4.xml"/><Relationship Id="rId4" Type="http://schemas.openxmlformats.org/officeDocument/2006/relationships/image" Target="../media/image156.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4.xml.rels><?xml version="1.0" encoding="UTF-8" standalone="yes"?>
<Relationships xmlns="http://schemas.openxmlformats.org/package/2006/relationships"><Relationship Id="rId3" Type="http://schemas.openxmlformats.org/officeDocument/2006/relationships/hyperlink" Target="http://dq756f9pzlyr3.cloudfront.net/file/Internet+Trends+2017+Report.pdf" TargetMode="External"/><Relationship Id="rId2" Type="http://schemas.openxmlformats.org/officeDocument/2006/relationships/hyperlink" Target="http://www.kpcb.com/internet-trends" TargetMode="External"/><Relationship Id="rId1" Type="http://schemas.openxmlformats.org/officeDocument/2006/relationships/slideLayout" Target="../slideLayouts/slideLayout3.xml"/><Relationship Id="rId4" Type="http://schemas.openxmlformats.org/officeDocument/2006/relationships/image" Target="../media/image157.png"/></Relationships>
</file>

<file path=ppt/slides/_rels/slide23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Layout" Target="../slideLayouts/slideLayout4.xml"/></Relationships>
</file>

<file path=ppt/slides/_rels/slide237.xml.rels><?xml version="1.0" encoding="UTF-8" standalone="yes"?>
<Relationships xmlns="http://schemas.openxmlformats.org/package/2006/relationships"><Relationship Id="rId2" Type="http://schemas.openxmlformats.org/officeDocument/2006/relationships/image" Target="../media/image160.emf"/><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4.xml"/></Relationships>
</file>

<file path=ppt/slides/_rels/slide241.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en.wikipedia.org/wiki/Xen" TargetMode="External"/><Relationship Id="rId7" Type="http://schemas.openxmlformats.org/officeDocument/2006/relationships/hyperlink" Target="https://en.wikipedia.org/wiki/OpenStack" TargetMode="External"/><Relationship Id="rId2" Type="http://schemas.openxmlformats.org/officeDocument/2006/relationships/hyperlink" Target="https://en.wikipedia.org/wiki/Hypervisor" TargetMode="External"/><Relationship Id="rId1" Type="http://schemas.openxmlformats.org/officeDocument/2006/relationships/slideLayout" Target="../slideLayouts/slideLayout5.xml"/><Relationship Id="rId6" Type="http://schemas.openxmlformats.org/officeDocument/2006/relationships/hyperlink" Target="https://medium.com/@dbclin/aws-just-announced-a-move-from-xen-towards-kvm-so-what-is-kvm-2091f123991" TargetMode="External"/><Relationship Id="rId5" Type="http://schemas.openxmlformats.org/officeDocument/2006/relationships/hyperlink" Target="https://en.wikipedia.org/wiki/Operating-system-level_virtualization" TargetMode="External"/><Relationship Id="rId4" Type="http://schemas.openxmlformats.org/officeDocument/2006/relationships/hyperlink" Target="https://en.wikipedia.org/wiki/Kernel-based_Virtual_Machine"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public.brighttalk.com/resource/core/19507/august_21_hype_cycle_fenn_lehong_29685.pdf"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hyperlink" Target="http://loosebolts.wordpress.com/2008/12/02/our-vision-for-generation-4-modular-data-centers-one-way-of-getting-it-just-right/" TargetMode="External"/><Relationship Id="rId2" Type="http://schemas.openxmlformats.org/officeDocument/2006/relationships/hyperlink" Target="http://www.datacenterknowledge.com/archives/2011/05/10/uptime-institute-the-average-pue-is-1-8/" TargetMode="Externa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6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1"/>
          </p:nvPr>
        </p:nvSpPr>
        <p:spPr>
          <a:xfrm>
            <a:off x="685800" y="5797489"/>
            <a:ext cx="10515600" cy="400110"/>
          </a:xfrm>
        </p:spPr>
        <p:txBody>
          <a:bodyPr>
            <a:normAutofit/>
          </a:bodyPr>
          <a:lstStyle/>
          <a:p>
            <a:r>
              <a:rPr lang="en-US" sz="2000" dirty="0">
                <a:solidFill>
                  <a:schemeClr val="tx1"/>
                </a:solidFill>
              </a:rPr>
              <a:t>`</a:t>
            </a:r>
          </a:p>
        </p:txBody>
      </p:sp>
      <p:sp>
        <p:nvSpPr>
          <p:cNvPr id="6" name="AutoShape 2" descr="http://icnc-fskd.guet.cn/icnc_fskd/images/2.jpg">
            <a:extLst>
              <a:ext uri="{FF2B5EF4-FFF2-40B4-BE49-F238E27FC236}">
                <a16:creationId xmlns:a16="http://schemas.microsoft.com/office/drawing/2014/main" id="{3214D794-0A14-4F14-832C-E0E3C249B71E}"/>
              </a:ext>
            </a:extLst>
          </p:cNvPr>
          <p:cNvSpPr>
            <a:spLocks noChangeAspect="1" noChangeArrowheads="1"/>
          </p:cNvSpPr>
          <p:nvPr/>
        </p:nvSpPr>
        <p:spPr bwMode="auto">
          <a:xfrm>
            <a:off x="5943600" y="32881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Rectangle 6">
            <a:extLst>
              <a:ext uri="{FF2B5EF4-FFF2-40B4-BE49-F238E27FC236}">
                <a16:creationId xmlns:a16="http://schemas.microsoft.com/office/drawing/2014/main" id="{6882BAF7-37D6-4E5F-9133-975E9D550DDD}"/>
              </a:ext>
            </a:extLst>
          </p:cNvPr>
          <p:cNvSpPr/>
          <p:nvPr/>
        </p:nvSpPr>
        <p:spPr>
          <a:xfrm>
            <a:off x="2023739" y="5763389"/>
            <a:ext cx="6120801" cy="400110"/>
          </a:xfrm>
          <a:prstGeom prst="rect">
            <a:avLst/>
          </a:prstGeom>
          <a:ln w="28575">
            <a:solidFill>
              <a:schemeClr val="bg1"/>
            </a:solidFill>
          </a:ln>
        </p:spPr>
        <p:txBody>
          <a:bodyPr wrap="square">
            <a:spAutoFit/>
          </a:bodyPr>
          <a:lstStyle/>
          <a:p>
            <a:r>
              <a:rPr lang="en-US" sz="2000" dirty="0"/>
              <a:t>Work with Judy </a:t>
            </a:r>
            <a:r>
              <a:rPr lang="en-US" sz="2000" dirty="0" err="1"/>
              <a:t>Qiu</a:t>
            </a:r>
            <a:r>
              <a:rPr lang="en-US" sz="2000" dirty="0"/>
              <a:t>, and Gregor von Laszewski</a:t>
            </a:r>
          </a:p>
        </p:txBody>
      </p:sp>
      <p:sp>
        <p:nvSpPr>
          <p:cNvPr id="2" name="Title 1"/>
          <p:cNvSpPr>
            <a:spLocks noGrp="1"/>
          </p:cNvSpPr>
          <p:nvPr>
            <p:ph type="title"/>
          </p:nvPr>
        </p:nvSpPr>
        <p:spPr>
          <a:xfrm>
            <a:off x="12544" y="1495189"/>
            <a:ext cx="12179456" cy="1392844"/>
          </a:xfrm>
        </p:spPr>
        <p:txBody>
          <a:bodyPr>
            <a:noAutofit/>
          </a:bodyPr>
          <a:lstStyle/>
          <a:p>
            <a:pPr algn="ctr"/>
            <a:r>
              <a:rPr lang="en-US" sz="5400" dirty="0"/>
              <a:t>Introduction to Cloud Computing and Data Engineering</a:t>
            </a:r>
          </a:p>
        </p:txBody>
      </p:sp>
      <p:sp>
        <p:nvSpPr>
          <p:cNvPr id="4" name="Rectangle 3">
            <a:extLst>
              <a:ext uri="{FF2B5EF4-FFF2-40B4-BE49-F238E27FC236}">
                <a16:creationId xmlns:a16="http://schemas.microsoft.com/office/drawing/2014/main" id="{6ED00E1E-723F-4497-B46A-9D6B4B743B2E}"/>
              </a:ext>
            </a:extLst>
          </p:cNvPr>
          <p:cNvSpPr/>
          <p:nvPr/>
        </p:nvSpPr>
        <p:spPr>
          <a:xfrm>
            <a:off x="12544" y="3163569"/>
            <a:ext cx="12179456" cy="1692771"/>
          </a:xfrm>
          <a:prstGeom prst="rect">
            <a:avLst/>
          </a:prstGeom>
        </p:spPr>
        <p:txBody>
          <a:bodyPr wrap="square">
            <a:spAutoFit/>
          </a:bodyPr>
          <a:lstStyle/>
          <a:p>
            <a:pPr lvl="0" algn="ctr" defTabSz="457200">
              <a:defRPr/>
            </a:pPr>
            <a:r>
              <a:rPr lang="en-US" sz="2800" b="1" dirty="0">
                <a:cs typeface="Times New Roman" pitchFamily="18" charset="0"/>
              </a:rPr>
              <a:t>Geoffrey Fox</a:t>
            </a:r>
            <a:endParaRPr lang="en-US" sz="2800" dirty="0">
              <a:latin typeface="Arial"/>
            </a:endParaRPr>
          </a:p>
          <a:p>
            <a:pPr lvl="0" algn="ctr" defTabSz="457200">
              <a:defRPr/>
            </a:pPr>
            <a:r>
              <a:rPr lang="en-US" sz="2800" b="1" dirty="0">
                <a:latin typeface="Arial"/>
                <a:cs typeface="Times New Roman" pitchFamily="18" charset="0"/>
              </a:rPr>
              <a:t>Department of Intelligent Systems Engineering</a:t>
            </a:r>
          </a:p>
          <a:p>
            <a:pPr lvl="0" algn="ctr" defTabSz="457200">
              <a:defRPr/>
            </a:pPr>
            <a:endParaRPr lang="en-US" sz="2400" dirty="0">
              <a:latin typeface="Arial"/>
              <a:hlinkClick r:id="rId3"/>
            </a:endParaRPr>
          </a:p>
          <a:p>
            <a:pPr lvl="0" algn="ctr" defTabSz="457200">
              <a:defRPr/>
            </a:pPr>
            <a:r>
              <a:rPr lang="en-US" sz="2400" dirty="0">
                <a:latin typeface="Arial"/>
                <a:hlinkClick r:id="rId3"/>
              </a:rPr>
              <a:t>gcf@indiana.edu</a:t>
            </a:r>
            <a:r>
              <a:rPr lang="en-US" sz="2400" dirty="0">
                <a:latin typeface="Arial"/>
              </a:rPr>
              <a:t>, </a:t>
            </a:r>
            <a:r>
              <a:rPr lang="en-US" sz="2400" dirty="0">
                <a:latin typeface="Arial"/>
                <a:hlinkClick r:id="rId4"/>
              </a:rPr>
              <a:t>http://www.dsc.soic.indiana.edu/</a:t>
            </a:r>
            <a:endParaRPr lang="en-US" sz="2400" dirty="0">
              <a:latin typeface="Arial"/>
            </a:endParaRPr>
          </a:p>
        </p:txBody>
      </p:sp>
      <p:sp>
        <p:nvSpPr>
          <p:cNvPr id="8" name="Slide Number Placeholder 7">
            <a:extLst>
              <a:ext uri="{FF2B5EF4-FFF2-40B4-BE49-F238E27FC236}">
                <a16:creationId xmlns:a16="http://schemas.microsoft.com/office/drawing/2014/main" id="{38E79154-48D1-47CC-8F73-B05440E739E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a:t>
            </a:fld>
            <a:endParaRPr lang="en-US">
              <a:solidFill>
                <a:prstClr val="black">
                  <a:tint val="75000"/>
                </a:prstClr>
              </a:solidFill>
            </a:endParaRPr>
          </a:p>
        </p:txBody>
      </p:sp>
    </p:spTree>
    <p:extLst>
      <p:ext uri="{BB962C8B-B14F-4D97-AF65-F5344CB8AC3E}">
        <p14:creationId xmlns:p14="http://schemas.microsoft.com/office/powerpoint/2010/main" val="224901537"/>
      </p:ext>
    </p:extLst>
  </p:cSld>
  <p:clrMapOvr>
    <a:masterClrMapping/>
  </p:clrMapOvr>
  <mc:AlternateContent xmlns:mc="http://schemas.openxmlformats.org/markup-compatibility/2006" xmlns:p14="http://schemas.microsoft.com/office/powerpoint/2010/main">
    <mc:Choice Requires="p14">
      <p:transition spd="slow" p14:dur="2000" advTm="46701"/>
    </mc:Choice>
    <mc:Fallback xmlns="">
      <p:transition spd="slow" advTm="4670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5B4247-6A3F-42DF-8774-69B152E977A8}"/>
              </a:ext>
            </a:extLst>
          </p:cNvPr>
          <p:cNvSpPr>
            <a:spLocks noGrp="1"/>
          </p:cNvSpPr>
          <p:nvPr>
            <p:ph idx="1"/>
          </p:nvPr>
        </p:nvSpPr>
        <p:spPr>
          <a:xfrm>
            <a:off x="0" y="619361"/>
            <a:ext cx="12192000" cy="5887239"/>
          </a:xfrm>
        </p:spPr>
        <p:txBody>
          <a:bodyPr>
            <a:normAutofit/>
          </a:bodyPr>
          <a:lstStyle/>
          <a:p>
            <a:r>
              <a:rPr lang="en-US" b="1" dirty="0"/>
              <a:t>Use of public clouds increasing rapidly</a:t>
            </a:r>
          </a:p>
          <a:p>
            <a:pPr lvl="1"/>
            <a:r>
              <a:rPr lang="en-US" dirty="0"/>
              <a:t>Clouds becoming diverse with subsystems containing GPU’s, FPGA’s, high performance networks, storage, memory …</a:t>
            </a:r>
          </a:p>
          <a:p>
            <a:r>
              <a:rPr lang="en-US" b="1" dirty="0"/>
              <a:t>Rich software stacks</a:t>
            </a:r>
            <a:r>
              <a:rPr lang="en-US" dirty="0"/>
              <a:t>:</a:t>
            </a:r>
          </a:p>
          <a:p>
            <a:pPr lvl="1"/>
            <a:r>
              <a:rPr lang="en-US" dirty="0"/>
              <a:t>HPC (High Performance Computing) for Parallel Computing </a:t>
            </a:r>
            <a:r>
              <a:rPr lang="en-US" b="1" dirty="0"/>
              <a:t>less used than(?)</a:t>
            </a:r>
          </a:p>
          <a:p>
            <a:pPr lvl="1"/>
            <a:r>
              <a:rPr lang="en-US" dirty="0"/>
              <a:t>Apache for Big Data Software Stack ABDS including center and edge computing (streaming)</a:t>
            </a:r>
          </a:p>
          <a:p>
            <a:r>
              <a:rPr lang="en-US" dirty="0"/>
              <a:t>Surely </a:t>
            </a:r>
            <a:r>
              <a:rPr lang="en-US" b="1" dirty="0"/>
              <a:t>Big Data </a:t>
            </a:r>
            <a:r>
              <a:rPr lang="en-US" dirty="0"/>
              <a:t>requires </a:t>
            </a:r>
            <a:r>
              <a:rPr lang="en-US" b="1" dirty="0"/>
              <a:t>High Performance Computing</a:t>
            </a:r>
            <a:r>
              <a:rPr lang="en-US" dirty="0"/>
              <a:t>?</a:t>
            </a:r>
          </a:p>
          <a:p>
            <a:r>
              <a:rPr lang="en-US" b="1" dirty="0"/>
              <a:t>Service-oriented Systems, Internet of Things </a:t>
            </a:r>
            <a:r>
              <a:rPr lang="en-US" dirty="0"/>
              <a:t>and </a:t>
            </a:r>
            <a:r>
              <a:rPr lang="en-US" b="1" dirty="0"/>
              <a:t>Edge Computing </a:t>
            </a:r>
            <a:r>
              <a:rPr lang="en-US" dirty="0"/>
              <a:t>growing in importance </a:t>
            </a:r>
          </a:p>
          <a:p>
            <a:r>
              <a:rPr lang="en-US" dirty="0"/>
              <a:t>A lot of</a:t>
            </a:r>
            <a:r>
              <a:rPr lang="en-US" b="1" dirty="0"/>
              <a:t> confusion </a:t>
            </a:r>
            <a:r>
              <a:rPr lang="en-US" dirty="0"/>
              <a:t>coming from </a:t>
            </a:r>
            <a:r>
              <a:rPr lang="en-US" b="1" dirty="0"/>
              <a:t>different communities </a:t>
            </a:r>
            <a:r>
              <a:rPr lang="en-US" dirty="0"/>
              <a:t>(database, distributed, parallel computing, machine learning, computational/data science)  investigating similar ideas with little knowledge exchange and mixed up (unclear) requirements</a:t>
            </a:r>
          </a:p>
        </p:txBody>
      </p:sp>
      <p:sp>
        <p:nvSpPr>
          <p:cNvPr id="3" name="Title 2">
            <a:extLst>
              <a:ext uri="{FF2B5EF4-FFF2-40B4-BE49-F238E27FC236}">
                <a16:creationId xmlns:a16="http://schemas.microsoft.com/office/drawing/2014/main" id="{8253B89F-D053-42B0-9B04-95C17E1F28F5}"/>
              </a:ext>
            </a:extLst>
          </p:cNvPr>
          <p:cNvSpPr>
            <a:spLocks noGrp="1"/>
          </p:cNvSpPr>
          <p:nvPr>
            <p:ph type="title"/>
          </p:nvPr>
        </p:nvSpPr>
        <p:spPr>
          <a:xfrm>
            <a:off x="379866" y="-8163"/>
            <a:ext cx="10515600" cy="777774"/>
          </a:xfrm>
        </p:spPr>
        <p:txBody>
          <a:bodyPr/>
          <a:lstStyle/>
          <a:p>
            <a:pPr algn="ctr"/>
            <a:r>
              <a:rPr lang="en-US" b="1" dirty="0">
                <a:latin typeface="+mn-lt"/>
              </a:rPr>
              <a:t>Background Remarks</a:t>
            </a:r>
          </a:p>
        </p:txBody>
      </p:sp>
      <p:sp>
        <p:nvSpPr>
          <p:cNvPr id="7" name="Slide Number Placeholder 6">
            <a:extLst>
              <a:ext uri="{FF2B5EF4-FFF2-40B4-BE49-F238E27FC236}">
                <a16:creationId xmlns:a16="http://schemas.microsoft.com/office/drawing/2014/main" id="{C7C33296-2B74-4880-9F95-CB00A000B9E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a:t>
            </a:fld>
            <a:endParaRPr lang="en-US" dirty="0">
              <a:solidFill>
                <a:prstClr val="black">
                  <a:tint val="75000"/>
                </a:prstClr>
              </a:solidFill>
            </a:endParaRPr>
          </a:p>
        </p:txBody>
      </p:sp>
    </p:spTree>
    <p:extLst>
      <p:ext uri="{BB962C8B-B14F-4D97-AF65-F5344CB8AC3E}">
        <p14:creationId xmlns:p14="http://schemas.microsoft.com/office/powerpoint/2010/main" val="7539882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68500" y="1407890"/>
            <a:ext cx="3544712" cy="4351338"/>
          </a:xfrm>
        </p:spPr>
        <p:txBody>
          <a:bodyPr>
            <a:normAutofit/>
          </a:bodyPr>
          <a:lstStyle/>
          <a:p>
            <a:r>
              <a:rPr lang="en-US" dirty="0"/>
              <a:t>Hype Cycle for Compute Infrastructure, 2018</a:t>
            </a:r>
          </a:p>
          <a:p>
            <a:r>
              <a:rPr lang="en-US" dirty="0"/>
              <a:t>Published: 19 July 2018 ID: G00340106</a:t>
            </a:r>
          </a:p>
          <a:p>
            <a:r>
              <a:rPr lang="en-US" dirty="0"/>
              <a:t>Analyst(s): Daniel Bowers, Martin Reynolds, Chirag </a:t>
            </a:r>
            <a:r>
              <a:rPr lang="en-US" dirty="0" err="1"/>
              <a:t>Dekate</a:t>
            </a:r>
            <a:endParaRPr lang="en-US" dirty="0"/>
          </a:p>
        </p:txBody>
      </p:sp>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68499" y="0"/>
            <a:ext cx="12192000" cy="662782"/>
          </a:xfrm>
          <a:noFill/>
        </p:spPr>
        <p:txBody>
          <a:bodyPr>
            <a:normAutofit/>
          </a:bodyPr>
          <a:lstStyle/>
          <a:p>
            <a:r>
              <a:rPr lang="en-US" sz="4000" dirty="0"/>
              <a:t>Gartner: </a:t>
            </a:r>
            <a:r>
              <a:rPr lang="fr-FR" sz="4000" dirty="0" err="1"/>
              <a:t>Hype</a:t>
            </a:r>
            <a:r>
              <a:rPr lang="fr-FR" sz="4000" dirty="0"/>
              <a:t> Cycle for </a:t>
            </a:r>
            <a:r>
              <a:rPr lang="en-US" sz="4000" dirty="0"/>
              <a:t>Compute Infrastructure</a:t>
            </a:r>
            <a:r>
              <a:rPr lang="fr-FR" sz="4000" dirty="0"/>
              <a:t>, 2018</a:t>
            </a:r>
            <a:endParaRPr lang="en-US" sz="4000" dirty="0"/>
          </a:p>
        </p:txBody>
      </p:sp>
      <p:sp>
        <p:nvSpPr>
          <p:cNvPr id="3" name="Slide Number Placeholder 2">
            <a:extLst>
              <a:ext uri="{FF2B5EF4-FFF2-40B4-BE49-F238E27FC236}">
                <a16:creationId xmlns:a16="http://schemas.microsoft.com/office/drawing/2014/main" id="{5D26CDF3-4D6C-4E37-8124-30B9076A71A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100</a:t>
            </a:fld>
            <a:endParaRPr lang="en-US">
              <a:solidFill>
                <a:prstClr val="black">
                  <a:tint val="75000"/>
                </a:prstClr>
              </a:solidFill>
            </a:endParaRPr>
          </a:p>
        </p:txBody>
      </p:sp>
      <p:pic>
        <p:nvPicPr>
          <p:cNvPr id="4" name="Picture 3">
            <a:extLst>
              <a:ext uri="{FF2B5EF4-FFF2-40B4-BE49-F238E27FC236}">
                <a16:creationId xmlns:a16="http://schemas.microsoft.com/office/drawing/2014/main" id="{9382004D-7B3D-42FC-8F2C-FF6ED42BD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126" y="550127"/>
            <a:ext cx="8808874" cy="6230667"/>
          </a:xfrm>
          <a:prstGeom prst="rect">
            <a:avLst/>
          </a:prstGeom>
        </p:spPr>
      </p:pic>
    </p:spTree>
    <p:extLst>
      <p:ext uri="{BB962C8B-B14F-4D97-AF65-F5344CB8AC3E}">
        <p14:creationId xmlns:p14="http://schemas.microsoft.com/office/powerpoint/2010/main" val="22552299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1471961"/>
            <a:ext cx="5083266" cy="523783"/>
          </a:xfrm>
        </p:spPr>
        <p:txBody>
          <a:bodyPr>
            <a:normAutofit fontScale="90000"/>
          </a:bodyPr>
          <a:lstStyle/>
          <a:p>
            <a:r>
              <a:rPr lang="en-US" sz="4000" dirty="0"/>
              <a:t>Gartner: </a:t>
            </a:r>
            <a:r>
              <a:rPr lang="fr-FR" sz="4000" dirty="0" err="1"/>
              <a:t>Priority</a:t>
            </a:r>
            <a:r>
              <a:rPr lang="fr-FR" sz="4000" dirty="0"/>
              <a:t> Matrix for </a:t>
            </a:r>
            <a:r>
              <a:rPr lang="en-US" sz="4000" dirty="0"/>
              <a:t>Compute Infrastructure</a:t>
            </a:r>
            <a:r>
              <a:rPr lang="fr-FR" sz="4000" dirty="0"/>
              <a:t>, 2018</a:t>
            </a:r>
            <a:endParaRPr lang="en-US" sz="4000"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150373" y="3235713"/>
            <a:ext cx="5083266" cy="2875660"/>
          </a:xfrm>
        </p:spPr>
        <p:txBody>
          <a:bodyPr>
            <a:normAutofit/>
          </a:bodyPr>
          <a:lstStyle/>
          <a:p>
            <a:r>
              <a:rPr lang="en-US" dirty="0"/>
              <a:t>Hype Cycle for Compute Infrastructure, 2018</a:t>
            </a:r>
          </a:p>
          <a:p>
            <a:r>
              <a:rPr lang="en-US" dirty="0"/>
              <a:t>Published: 19 July 2018 ID: G00340106</a:t>
            </a:r>
          </a:p>
          <a:p>
            <a:r>
              <a:rPr lang="en-US" dirty="0"/>
              <a:t>Analyst(s): Daniel Bowers, Martin Reynolds, Chirag </a:t>
            </a:r>
            <a:r>
              <a:rPr lang="en-US" dirty="0" err="1"/>
              <a:t>Dekate</a:t>
            </a:r>
            <a:endParaRPr lang="en-US" dirty="0"/>
          </a:p>
        </p:txBody>
      </p:sp>
      <p:sp>
        <p:nvSpPr>
          <p:cNvPr id="4" name="Slide Number Placeholder 3">
            <a:extLst>
              <a:ext uri="{FF2B5EF4-FFF2-40B4-BE49-F238E27FC236}">
                <a16:creationId xmlns:a16="http://schemas.microsoft.com/office/drawing/2014/main" id="{320C28D8-E4FE-441C-9565-68E436048BC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101</a:t>
            </a:fld>
            <a:endParaRPr lang="en-US">
              <a:solidFill>
                <a:prstClr val="black">
                  <a:tint val="75000"/>
                </a:prstClr>
              </a:solidFill>
            </a:endParaRPr>
          </a:p>
        </p:txBody>
      </p:sp>
      <p:pic>
        <p:nvPicPr>
          <p:cNvPr id="5" name="Picture 4">
            <a:extLst>
              <a:ext uri="{FF2B5EF4-FFF2-40B4-BE49-F238E27FC236}">
                <a16:creationId xmlns:a16="http://schemas.microsoft.com/office/drawing/2014/main" id="{0FCFF94B-49E3-40C0-813D-E1E060B0E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2654" y="-45972"/>
            <a:ext cx="7129346" cy="6903972"/>
          </a:xfrm>
          <a:prstGeom prst="rect">
            <a:avLst/>
          </a:prstGeom>
        </p:spPr>
      </p:pic>
    </p:spTree>
    <p:extLst>
      <p:ext uri="{BB962C8B-B14F-4D97-AF65-F5344CB8AC3E}">
        <p14:creationId xmlns:p14="http://schemas.microsoft.com/office/powerpoint/2010/main" val="21229863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415225-3EED-497C-9306-DA48A7724C1E}"/>
              </a:ext>
            </a:extLst>
          </p:cNvPr>
          <p:cNvSpPr>
            <a:spLocks noGrp="1"/>
          </p:cNvSpPr>
          <p:nvPr>
            <p:ph type="title"/>
          </p:nvPr>
        </p:nvSpPr>
        <p:spPr>
          <a:xfrm>
            <a:off x="0" y="18256"/>
            <a:ext cx="12125325" cy="772320"/>
          </a:xfrm>
        </p:spPr>
        <p:txBody>
          <a:bodyPr/>
          <a:lstStyle/>
          <a:p>
            <a:r>
              <a:rPr lang="en-US" dirty="0"/>
              <a:t>Containers and Serverless will dominate innovation</a:t>
            </a:r>
          </a:p>
        </p:txBody>
      </p:sp>
      <p:sp>
        <p:nvSpPr>
          <p:cNvPr id="7" name="Content Placeholder 6">
            <a:extLst>
              <a:ext uri="{FF2B5EF4-FFF2-40B4-BE49-F238E27FC236}">
                <a16:creationId xmlns:a16="http://schemas.microsoft.com/office/drawing/2014/main" id="{B3B3E1A4-4B2F-4322-838B-DCBD77D99287}"/>
              </a:ext>
            </a:extLst>
          </p:cNvPr>
          <p:cNvSpPr>
            <a:spLocks noGrp="1"/>
          </p:cNvSpPr>
          <p:nvPr>
            <p:ph idx="1"/>
          </p:nvPr>
        </p:nvSpPr>
        <p:spPr>
          <a:xfrm>
            <a:off x="-1" y="701675"/>
            <a:ext cx="12030075" cy="5499100"/>
          </a:xfrm>
        </p:spPr>
        <p:txBody>
          <a:bodyPr>
            <a:normAutofit fontScale="92500" lnSpcReduction="20000"/>
          </a:bodyPr>
          <a:lstStyle/>
          <a:p>
            <a:r>
              <a:rPr lang="en-US" dirty="0"/>
              <a:t>"Software is eating the world," and modern digital businesses that leverage software to analyze data and build applications are doing so rapidly, with agility and a heightened need for resiliency. CIOs and application leaders are under pressure to deliver software more quickly by building scalable platforms, architectures and processes that put delivery back into the hands of the developers.</a:t>
            </a:r>
          </a:p>
          <a:p>
            <a:r>
              <a:rPr lang="en-US" dirty="0"/>
              <a:t>New computing abstractions, such as Docker containers and serverless computing frameworks, are changing how and where enterprises consume server computing. IT leaders should align their use cases with appropriate computing abstractions to benefit from these innovations.</a:t>
            </a:r>
          </a:p>
          <a:p>
            <a:r>
              <a:rPr lang="en-US" dirty="0"/>
              <a:t>By 2020, more than 50% of global enterprises will be running containerized applications in production, which is an increase from fewer than 20% today.</a:t>
            </a:r>
          </a:p>
          <a:p>
            <a:r>
              <a:rPr lang="en-US" dirty="0"/>
              <a:t>By 2020, the leading serverless offerings will expand to support more general-use patterns and will emerge as a leading platform architecture for cloud-native application services.</a:t>
            </a:r>
          </a:p>
          <a:p>
            <a:r>
              <a:rPr lang="en-US" dirty="0"/>
              <a:t>Virtual machines and containers serve different enterprise needs, with containers gaining adoption for the agile development of cloud-native applications, and VMs remain the mainstay of traditional, monolithic applications</a:t>
            </a:r>
          </a:p>
        </p:txBody>
      </p:sp>
      <p:sp>
        <p:nvSpPr>
          <p:cNvPr id="3" name="Slide Number Placeholder 2">
            <a:extLst>
              <a:ext uri="{FF2B5EF4-FFF2-40B4-BE49-F238E27FC236}">
                <a16:creationId xmlns:a16="http://schemas.microsoft.com/office/drawing/2014/main" id="{DB29914F-D7E7-4225-8DC4-6369A79B134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102</a:t>
            </a:fld>
            <a:endParaRPr lang="en-US">
              <a:solidFill>
                <a:prstClr val="black">
                  <a:tint val="75000"/>
                </a:prstClr>
              </a:solidFill>
            </a:endParaRPr>
          </a:p>
        </p:txBody>
      </p:sp>
    </p:spTree>
    <p:extLst>
      <p:ext uri="{BB962C8B-B14F-4D97-AF65-F5344CB8AC3E}">
        <p14:creationId xmlns:p14="http://schemas.microsoft.com/office/powerpoint/2010/main" val="11028684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30C4-CCA4-48A5-BC75-947AEFA831C0}"/>
              </a:ext>
            </a:extLst>
          </p:cNvPr>
          <p:cNvSpPr>
            <a:spLocks noGrp="1"/>
          </p:cNvSpPr>
          <p:nvPr>
            <p:ph type="title"/>
          </p:nvPr>
        </p:nvSpPr>
        <p:spPr>
          <a:xfrm>
            <a:off x="719666" y="0"/>
            <a:ext cx="9812867" cy="846667"/>
          </a:xfrm>
        </p:spPr>
        <p:txBody>
          <a:bodyPr>
            <a:normAutofit/>
          </a:bodyPr>
          <a:lstStyle/>
          <a:p>
            <a:r>
              <a:rPr lang="en-US" dirty="0"/>
              <a:t>Why use Containers not Virtual Machines</a:t>
            </a:r>
          </a:p>
        </p:txBody>
      </p:sp>
      <p:sp>
        <p:nvSpPr>
          <p:cNvPr id="3" name="Content Placeholder 2">
            <a:extLst>
              <a:ext uri="{FF2B5EF4-FFF2-40B4-BE49-F238E27FC236}">
                <a16:creationId xmlns:a16="http://schemas.microsoft.com/office/drawing/2014/main" id="{2E91B177-3440-4C84-8AAE-DDF00A7852F1}"/>
              </a:ext>
            </a:extLst>
          </p:cNvPr>
          <p:cNvSpPr>
            <a:spLocks noGrp="1"/>
          </p:cNvSpPr>
          <p:nvPr>
            <p:ph idx="1"/>
          </p:nvPr>
        </p:nvSpPr>
        <p:spPr>
          <a:xfrm>
            <a:off x="16932" y="724959"/>
            <a:ext cx="12073467" cy="5631390"/>
          </a:xfrm>
        </p:spPr>
        <p:txBody>
          <a:bodyPr>
            <a:normAutofit fontScale="92500" lnSpcReduction="20000"/>
          </a:bodyPr>
          <a:lstStyle/>
          <a:p>
            <a:r>
              <a:rPr lang="en-US" dirty="0"/>
              <a:t>By 2020, more than 50% of enterprises will run mission-critical, containerized cloud-native applications in production, up from less than 5% today.</a:t>
            </a:r>
          </a:p>
          <a:p>
            <a:r>
              <a:rPr lang="en-US" dirty="0"/>
              <a:t>All of the major public cloud IaaS providers now offer container as a service (</a:t>
            </a:r>
            <a:r>
              <a:rPr lang="en-US" dirty="0" err="1"/>
              <a:t>CaaS</a:t>
            </a:r>
            <a:r>
              <a:rPr lang="en-US" dirty="0"/>
              <a:t>).</a:t>
            </a:r>
          </a:p>
          <a:p>
            <a:r>
              <a:rPr lang="en-US" dirty="0"/>
              <a:t>When compared to VMs, containers offer three key benefits that have made them appealing to I&amp;O leaders:</a:t>
            </a:r>
          </a:p>
          <a:p>
            <a:pPr marL="914400" lvl="1" indent="-457200">
              <a:buFont typeface="+mj-lt"/>
              <a:buAutoNum type="arabicParenR"/>
            </a:pPr>
            <a:r>
              <a:rPr lang="en-US" dirty="0"/>
              <a:t>Since they can run on a bare-metal infrastructure, containers can be operated more efficiently than VMs on single tenant server infrastructure.</a:t>
            </a:r>
          </a:p>
          <a:p>
            <a:pPr marL="914400" lvl="1" indent="-457200">
              <a:buFont typeface="+mj-lt"/>
              <a:buAutoNum type="arabicParenR"/>
            </a:pPr>
            <a:r>
              <a:rPr lang="en-US" dirty="0"/>
              <a:t>Because of their smaller resource footprint, containers can enable a much higher tenant density on a host.</a:t>
            </a:r>
          </a:p>
          <a:p>
            <a:pPr marL="914400" lvl="1" indent="-457200">
              <a:buFont typeface="+mj-lt"/>
              <a:buAutoNum type="arabicParenR"/>
            </a:pPr>
            <a:r>
              <a:rPr lang="en-US" dirty="0"/>
              <a:t>Containerized applications can be managed more effectively with less configuration drift, as it is possible to more easily redeploy services and automate their life cycle management.</a:t>
            </a:r>
          </a:p>
          <a:p>
            <a:r>
              <a:rPr lang="en-US" dirty="0"/>
              <a:t>Container adoption has rapidly expanded within enterprise IT in the past two years. This can be attributed to the rise of two key application deployment patterns:</a:t>
            </a:r>
          </a:p>
          <a:p>
            <a:pPr marL="914400" lvl="1" indent="-457200">
              <a:buFont typeface="+mj-lt"/>
              <a:buAutoNum type="arabicParenR"/>
            </a:pPr>
            <a:r>
              <a:rPr lang="en-US" dirty="0"/>
              <a:t>The rise of </a:t>
            </a:r>
            <a:r>
              <a:rPr lang="en-US" b="1" dirty="0"/>
              <a:t>cloud native </a:t>
            </a:r>
            <a:r>
              <a:rPr lang="en-US" dirty="0"/>
              <a:t>applications: applications that are being written in an abstracted way to take advantage of the native elasticity and programmability of cloud infrastructure.</a:t>
            </a:r>
          </a:p>
          <a:p>
            <a:pPr marL="914400" lvl="1" indent="-457200">
              <a:buFont typeface="+mj-lt"/>
              <a:buAutoNum type="arabicParenR"/>
            </a:pPr>
            <a:r>
              <a:rPr lang="en-US" dirty="0"/>
              <a:t>The growing interest in microservice architecture and the recognition that containers will be a foundational technology for enabling next-generation </a:t>
            </a:r>
            <a:r>
              <a:rPr lang="en-US" b="1" dirty="0"/>
              <a:t>microservices</a:t>
            </a:r>
            <a:r>
              <a:rPr lang="en-US" dirty="0"/>
              <a:t>-based applications.</a:t>
            </a:r>
          </a:p>
          <a:p>
            <a:endParaRPr lang="en-US" dirty="0"/>
          </a:p>
        </p:txBody>
      </p:sp>
      <p:sp>
        <p:nvSpPr>
          <p:cNvPr id="5" name="Slide Number Placeholder 4">
            <a:extLst>
              <a:ext uri="{FF2B5EF4-FFF2-40B4-BE49-F238E27FC236}">
                <a16:creationId xmlns:a16="http://schemas.microsoft.com/office/drawing/2014/main" id="{9E8C2270-B789-4B65-B879-2634B49D9D3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103</a:t>
            </a:fld>
            <a:endParaRPr lang="en-US">
              <a:solidFill>
                <a:prstClr val="black">
                  <a:tint val="75000"/>
                </a:prstClr>
              </a:solidFill>
            </a:endParaRPr>
          </a:p>
        </p:txBody>
      </p:sp>
    </p:spTree>
    <p:extLst>
      <p:ext uri="{BB962C8B-B14F-4D97-AF65-F5344CB8AC3E}">
        <p14:creationId xmlns:p14="http://schemas.microsoft.com/office/powerpoint/2010/main" val="19321682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60D2D-8921-424F-B62B-A63E889C0DB1}"/>
              </a:ext>
            </a:extLst>
          </p:cNvPr>
          <p:cNvSpPr>
            <a:spLocks noGrp="1"/>
          </p:cNvSpPr>
          <p:nvPr>
            <p:ph type="title"/>
          </p:nvPr>
        </p:nvSpPr>
        <p:spPr>
          <a:xfrm>
            <a:off x="0" y="25665"/>
            <a:ext cx="12192000" cy="662781"/>
          </a:xfrm>
        </p:spPr>
        <p:txBody>
          <a:bodyPr>
            <a:noAutofit/>
          </a:bodyPr>
          <a:lstStyle/>
          <a:p>
            <a:pPr algn="ctr"/>
            <a:r>
              <a:rPr lang="en-US" sz="3200" dirty="0"/>
              <a:t>Key Trends in Computer Infrastructure</a:t>
            </a:r>
          </a:p>
        </p:txBody>
      </p:sp>
      <p:sp>
        <p:nvSpPr>
          <p:cNvPr id="3" name="Content Placeholder 2">
            <a:extLst>
              <a:ext uri="{FF2B5EF4-FFF2-40B4-BE49-F238E27FC236}">
                <a16:creationId xmlns:a16="http://schemas.microsoft.com/office/drawing/2014/main" id="{A5BB570F-D07F-4B06-904F-0C8469217366}"/>
              </a:ext>
            </a:extLst>
          </p:cNvPr>
          <p:cNvSpPr>
            <a:spLocks noGrp="1"/>
          </p:cNvSpPr>
          <p:nvPr>
            <p:ph idx="1"/>
          </p:nvPr>
        </p:nvSpPr>
        <p:spPr>
          <a:xfrm>
            <a:off x="67732" y="688446"/>
            <a:ext cx="12124267" cy="5481108"/>
          </a:xfrm>
        </p:spPr>
        <p:txBody>
          <a:bodyPr>
            <a:normAutofit/>
          </a:bodyPr>
          <a:lstStyle/>
          <a:p>
            <a:r>
              <a:rPr lang="en-US" sz="3200" dirty="0"/>
              <a:t>Artificial Intelligence, Internet of Things (Edge Computing) and noncentralized organization</a:t>
            </a:r>
          </a:p>
          <a:p>
            <a:r>
              <a:rPr lang="en-US" sz="3200" dirty="0"/>
              <a:t>AI on System and AI for system</a:t>
            </a:r>
          </a:p>
          <a:p>
            <a:r>
              <a:rPr lang="en-US" sz="3200" dirty="0"/>
              <a:t>Increased automation, and use of containers</a:t>
            </a:r>
          </a:p>
          <a:p>
            <a:r>
              <a:rPr lang="en-US" sz="3200" dirty="0"/>
              <a:t>Skill shortages</a:t>
            </a:r>
          </a:p>
          <a:p>
            <a:r>
              <a:rPr lang="en-US" sz="3200" dirty="0"/>
              <a:t>New use cases</a:t>
            </a:r>
          </a:p>
          <a:p>
            <a:pPr lvl="1"/>
            <a:r>
              <a:rPr lang="en-US" sz="2800" dirty="0"/>
              <a:t>Prepare for serverless ecosystems</a:t>
            </a:r>
          </a:p>
          <a:p>
            <a:pPr lvl="1"/>
            <a:r>
              <a:rPr lang="en-US" sz="2800" dirty="0"/>
              <a:t>Elastic (adaptive) infrastructure strategies</a:t>
            </a:r>
          </a:p>
          <a:p>
            <a:pPr lvl="1"/>
            <a:r>
              <a:rPr lang="en-US" sz="2800" dirty="0"/>
              <a:t>Real-time use cases (Streaming data).</a:t>
            </a:r>
          </a:p>
          <a:p>
            <a:endParaRPr lang="en-US" sz="3200" dirty="0"/>
          </a:p>
        </p:txBody>
      </p:sp>
      <p:sp>
        <p:nvSpPr>
          <p:cNvPr id="5" name="Slide Number Placeholder 4">
            <a:extLst>
              <a:ext uri="{FF2B5EF4-FFF2-40B4-BE49-F238E27FC236}">
                <a16:creationId xmlns:a16="http://schemas.microsoft.com/office/drawing/2014/main" id="{BA98C4F0-FDE9-4792-BD66-7D500F6EA2C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104</a:t>
            </a:fld>
            <a:endParaRPr lang="en-US">
              <a:solidFill>
                <a:prstClr val="black">
                  <a:tint val="75000"/>
                </a:prstClr>
              </a:solidFill>
            </a:endParaRPr>
          </a:p>
        </p:txBody>
      </p:sp>
    </p:spTree>
    <p:extLst>
      <p:ext uri="{BB962C8B-B14F-4D97-AF65-F5344CB8AC3E}">
        <p14:creationId xmlns:p14="http://schemas.microsoft.com/office/powerpoint/2010/main" val="29476115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60D2D-8921-424F-B62B-A63E889C0DB1}"/>
              </a:ext>
            </a:extLst>
          </p:cNvPr>
          <p:cNvSpPr>
            <a:spLocks noGrp="1"/>
          </p:cNvSpPr>
          <p:nvPr>
            <p:ph type="title"/>
          </p:nvPr>
        </p:nvSpPr>
        <p:spPr>
          <a:xfrm>
            <a:off x="0" y="18256"/>
            <a:ext cx="12192000" cy="662781"/>
          </a:xfrm>
        </p:spPr>
        <p:txBody>
          <a:bodyPr>
            <a:noAutofit/>
          </a:bodyPr>
          <a:lstStyle/>
          <a:p>
            <a:pPr algn="ctr"/>
            <a:r>
              <a:rPr lang="en-US" sz="3200" dirty="0"/>
              <a:t>Artificial Intelligence on the Data Center and for the Data Center</a:t>
            </a:r>
          </a:p>
        </p:txBody>
      </p:sp>
      <p:sp>
        <p:nvSpPr>
          <p:cNvPr id="3" name="Content Placeholder 2">
            <a:extLst>
              <a:ext uri="{FF2B5EF4-FFF2-40B4-BE49-F238E27FC236}">
                <a16:creationId xmlns:a16="http://schemas.microsoft.com/office/drawing/2014/main" id="{A5BB570F-D07F-4B06-904F-0C8469217366}"/>
              </a:ext>
            </a:extLst>
          </p:cNvPr>
          <p:cNvSpPr>
            <a:spLocks noGrp="1"/>
          </p:cNvSpPr>
          <p:nvPr>
            <p:ph idx="1"/>
          </p:nvPr>
        </p:nvSpPr>
        <p:spPr>
          <a:xfrm>
            <a:off x="67732" y="688446"/>
            <a:ext cx="12124267" cy="5481108"/>
          </a:xfrm>
        </p:spPr>
        <p:txBody>
          <a:bodyPr>
            <a:normAutofit fontScale="92500"/>
          </a:bodyPr>
          <a:lstStyle/>
          <a:p>
            <a:r>
              <a:rPr lang="en-US" sz="3200" dirty="0"/>
              <a:t>By 2020, 30% of data centers that fail to effectively apply artificial intelligence to support enterprise business will not be operationally and economically viable.</a:t>
            </a:r>
          </a:p>
          <a:p>
            <a:r>
              <a:rPr lang="en-US" sz="3200" dirty="0"/>
              <a:t>Need Machine Learning to run software defined computer infrastructure. </a:t>
            </a:r>
          </a:p>
          <a:p>
            <a:r>
              <a:rPr lang="en-US" sz="3200" dirty="0"/>
              <a:t>Artificial Intelligence will </a:t>
            </a:r>
          </a:p>
          <a:p>
            <a:pPr lvl="1"/>
            <a:r>
              <a:rPr lang="en-US" sz="2800" dirty="0"/>
              <a:t>Monitor, probe and provide feedback on configuration, workload, capacity, security and connectivity.</a:t>
            </a:r>
          </a:p>
          <a:p>
            <a:pPr lvl="1"/>
            <a:r>
              <a:rPr lang="en-US" sz="2800" dirty="0"/>
              <a:t>Track the environments of other systems in on-premises or in public cloud.</a:t>
            </a:r>
          </a:p>
          <a:p>
            <a:pPr lvl="1"/>
            <a:r>
              <a:rPr lang="en-US" sz="2800" dirty="0"/>
              <a:t>Adapt to predetermined, defined overall business and IT performance objectives.</a:t>
            </a:r>
          </a:p>
          <a:p>
            <a:pPr lvl="1"/>
            <a:r>
              <a:rPr lang="en-US" sz="2800" dirty="0"/>
              <a:t>Apply flexible configuration and composability principles to resource utilization and capacity.</a:t>
            </a:r>
          </a:p>
          <a:p>
            <a:pPr lvl="1"/>
            <a:r>
              <a:rPr lang="en-US" sz="2800" dirty="0"/>
              <a:t>Maintain goal-directed system stability through periods of volatility and change</a:t>
            </a:r>
          </a:p>
          <a:p>
            <a:endParaRPr lang="en-US" sz="3200" dirty="0"/>
          </a:p>
        </p:txBody>
      </p:sp>
      <p:sp>
        <p:nvSpPr>
          <p:cNvPr id="5" name="Slide Number Placeholder 4">
            <a:extLst>
              <a:ext uri="{FF2B5EF4-FFF2-40B4-BE49-F238E27FC236}">
                <a16:creationId xmlns:a16="http://schemas.microsoft.com/office/drawing/2014/main" id="{12FBDA03-EFAF-47C4-9C52-CCF3222CA74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105</a:t>
            </a:fld>
            <a:endParaRPr lang="en-US">
              <a:solidFill>
                <a:prstClr val="black">
                  <a:tint val="75000"/>
                </a:prstClr>
              </a:solidFill>
            </a:endParaRPr>
          </a:p>
        </p:txBody>
      </p:sp>
    </p:spTree>
    <p:extLst>
      <p:ext uri="{BB962C8B-B14F-4D97-AF65-F5344CB8AC3E}">
        <p14:creationId xmlns:p14="http://schemas.microsoft.com/office/powerpoint/2010/main" val="14288139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J: Cloud Software</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HPC-ABDS with over 350 software packages and how to use each of 21 layers</a:t>
            </a:r>
          </a:p>
          <a:p>
            <a:pPr marL="342900" indent="-342900">
              <a:buFont typeface="Arial" panose="020B0604020202020204" pitchFamily="34" charset="0"/>
              <a:buChar char="•"/>
            </a:pPr>
            <a:r>
              <a:rPr lang="en-US" dirty="0">
                <a:solidFill>
                  <a:schemeClr val="tx1"/>
                </a:solidFill>
              </a:rPr>
              <a:t>Google’s software innovations</a:t>
            </a:r>
          </a:p>
          <a:p>
            <a:pPr marL="342900" indent="-342900">
              <a:buFont typeface="Arial" panose="020B0604020202020204" pitchFamily="34" charset="0"/>
              <a:buChar char="•"/>
            </a:pPr>
            <a:r>
              <a:rPr lang="en-US" dirty="0">
                <a:solidFill>
                  <a:schemeClr val="tx1"/>
                </a:solidFill>
              </a:rPr>
              <a:t>MapReduce in pictures</a:t>
            </a:r>
          </a:p>
          <a:p>
            <a:pPr marL="342900" indent="-342900">
              <a:buFont typeface="Arial" panose="020B0604020202020204" pitchFamily="34" charset="0"/>
              <a:buChar char="•"/>
            </a:pPr>
            <a:r>
              <a:rPr lang="en-US" dirty="0">
                <a:solidFill>
                  <a:schemeClr val="tx1"/>
                </a:solidFill>
              </a:rPr>
              <a:t>Cloud and HPC software stacks compared</a:t>
            </a:r>
          </a:p>
          <a:p>
            <a:pPr marL="342900" indent="-342900">
              <a:buFont typeface="Arial" panose="020B0604020202020204" pitchFamily="34" charset="0"/>
              <a:buChar char="•"/>
            </a:pPr>
            <a:r>
              <a:rPr lang="en-US" dirty="0">
                <a:solidFill>
                  <a:schemeClr val="tx1"/>
                </a:solidFill>
              </a:rPr>
              <a:t>Components need to support cloud/distributed system programming</a:t>
            </a:r>
          </a:p>
          <a:p>
            <a:pPr marL="342900" indent="-342900">
              <a:buFont typeface="Arial" panose="020B0604020202020204" pitchFamily="34" charset="0"/>
              <a:buChar char="•"/>
            </a:pPr>
            <a:r>
              <a:rPr lang="en-US" dirty="0">
                <a:solidFill>
                  <a:schemeClr val="tx1"/>
                </a:solidFill>
              </a:rPr>
              <a:t>Single Program/Instruction Multiple Data SIMD SPMD</a:t>
            </a:r>
          </a:p>
          <a:p>
            <a:pPr marL="342900" indent="-342900">
              <a:buFont typeface="Arial" panose="020B0604020202020204" pitchFamily="34" charset="0"/>
              <a:buChar char="•"/>
            </a:pPr>
            <a:endParaRPr lang="en-US" dirty="0">
              <a:solidFill>
                <a:schemeClr val="tx1"/>
              </a:solidFill>
            </a:endParaRPr>
          </a:p>
        </p:txBody>
      </p:sp>
      <p:sp>
        <p:nvSpPr>
          <p:cNvPr id="3" name="Slide Number Placeholder 2">
            <a:extLst>
              <a:ext uri="{FF2B5EF4-FFF2-40B4-BE49-F238E27FC236}">
                <a16:creationId xmlns:a16="http://schemas.microsoft.com/office/drawing/2014/main" id="{FB847477-885B-423A-8EEC-4A3C9974847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106</a:t>
            </a:fld>
            <a:endParaRPr lang="en-US">
              <a:solidFill>
                <a:prstClr val="black">
                  <a:tint val="75000"/>
                </a:prstClr>
              </a:solidFill>
            </a:endParaRPr>
          </a:p>
        </p:txBody>
      </p:sp>
    </p:spTree>
    <p:extLst>
      <p:ext uri="{BB962C8B-B14F-4D97-AF65-F5344CB8AC3E}">
        <p14:creationId xmlns:p14="http://schemas.microsoft.com/office/powerpoint/2010/main" val="19817820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102037-BF66-4710-87FB-F646B0BBB3D6}"/>
              </a:ext>
            </a:extLst>
          </p:cNvPr>
          <p:cNvSpPr>
            <a:spLocks noGrp="1"/>
          </p:cNvSpPr>
          <p:nvPr>
            <p:ph type="title"/>
          </p:nvPr>
        </p:nvSpPr>
        <p:spPr>
          <a:xfrm>
            <a:off x="-51450" y="1682529"/>
            <a:ext cx="2757488" cy="1440122"/>
          </a:xfrm>
        </p:spPr>
        <p:txBody>
          <a:bodyPr>
            <a:normAutofit fontScale="90000"/>
          </a:bodyPr>
          <a:lstStyle/>
          <a:p>
            <a:r>
              <a:rPr lang="en-US" sz="4000" b="1" dirty="0">
                <a:latin typeface="+mn-lt"/>
              </a:rPr>
              <a:t>HPC-ABDS</a:t>
            </a:r>
            <a:br>
              <a:rPr lang="en-US" sz="4000" b="1" dirty="0">
                <a:latin typeface="+mn-lt"/>
              </a:rPr>
            </a:br>
            <a:br>
              <a:rPr lang="en-US" sz="4000" b="1" dirty="0">
                <a:latin typeface="+mn-lt"/>
              </a:rPr>
            </a:br>
            <a:r>
              <a:rPr lang="en-US" sz="4000" dirty="0">
                <a:latin typeface="+mn-lt"/>
              </a:rPr>
              <a:t>Integrated wide range of HPC and Big Data technologies</a:t>
            </a:r>
            <a:r>
              <a:rPr lang="en-US" dirty="0">
                <a:latin typeface="+mn-lt"/>
              </a:rPr>
              <a:t>.</a:t>
            </a:r>
            <a:br>
              <a:rPr lang="en-US" sz="4000" dirty="0">
                <a:latin typeface="+mn-lt"/>
              </a:rPr>
            </a:br>
            <a:r>
              <a:rPr lang="en-US" sz="2700" dirty="0">
                <a:latin typeface="+mn-lt"/>
              </a:rPr>
              <a:t>I gave up updating list in January 2016!</a:t>
            </a:r>
            <a:endParaRPr lang="en-US" sz="4000" dirty="0">
              <a:latin typeface="+mn-lt"/>
            </a:endParaRPr>
          </a:p>
        </p:txBody>
      </p:sp>
      <p:sp>
        <p:nvSpPr>
          <p:cNvPr id="3" name="Slide Number Placeholder 2">
            <a:extLst>
              <a:ext uri="{FF2B5EF4-FFF2-40B4-BE49-F238E27FC236}">
                <a16:creationId xmlns:a16="http://schemas.microsoft.com/office/drawing/2014/main" id="{9D699F03-CAFC-48C3-8E81-EABAD62BE8D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107</a:t>
            </a:fld>
            <a:endParaRPr lang="en-US">
              <a:solidFill>
                <a:prstClr val="black">
                  <a:tint val="75000"/>
                </a:prstClr>
              </a:solidFill>
            </a:endParaRPr>
          </a:p>
        </p:txBody>
      </p:sp>
      <p:pic>
        <p:nvPicPr>
          <p:cNvPr id="9" name="Picture 8">
            <a:extLst>
              <a:ext uri="{FF2B5EF4-FFF2-40B4-BE49-F238E27FC236}">
                <a16:creationId xmlns:a16="http://schemas.microsoft.com/office/drawing/2014/main" id="{5B6BFBF7-7EF8-4968-93B0-51DB64661ABB}"/>
              </a:ext>
            </a:extLst>
          </p:cNvPr>
          <p:cNvPicPr>
            <a:picLocks noChangeAspect="1"/>
          </p:cNvPicPr>
          <p:nvPr/>
        </p:nvPicPr>
        <p:blipFill rotWithShape="1">
          <a:blip r:embed="rId2"/>
          <a:srcRect b="3812"/>
          <a:stretch/>
        </p:blipFill>
        <p:spPr>
          <a:xfrm>
            <a:off x="2706039" y="0"/>
            <a:ext cx="9485962" cy="6858000"/>
          </a:xfrm>
          <a:prstGeom prst="rect">
            <a:avLst/>
          </a:prstGeom>
        </p:spPr>
      </p:pic>
    </p:spTree>
    <p:extLst>
      <p:ext uri="{BB962C8B-B14F-4D97-AF65-F5344CB8AC3E}">
        <p14:creationId xmlns:p14="http://schemas.microsoft.com/office/powerpoint/2010/main" val="3228322383"/>
      </p:ext>
    </p:extLst>
  </p:cSld>
  <p:clrMapOvr>
    <a:masterClrMapping/>
  </p:clrMapOvr>
  <mc:AlternateContent xmlns:mc="http://schemas.openxmlformats.org/markup-compatibility/2006" xmlns:p14="http://schemas.microsoft.com/office/powerpoint/2010/main">
    <mc:Choice Requires="p14">
      <p:transition spd="slow" p14:dur="2000" advTm="48854"/>
    </mc:Choice>
    <mc:Fallback xmlns="">
      <p:transition spd="slow" advTm="48854"/>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2384" y="751180"/>
            <a:ext cx="11654726" cy="5325612"/>
          </a:xfrm>
        </p:spPr>
        <p:txBody>
          <a:bodyPr>
            <a:normAutofit fontScale="85000" lnSpcReduction="20000"/>
          </a:bodyPr>
          <a:lstStyle/>
          <a:p>
            <a:r>
              <a:rPr lang="en-US" dirty="0"/>
              <a:t>Google likes to show a timeline; we can build on (Apache version of) this</a:t>
            </a:r>
          </a:p>
          <a:p>
            <a:r>
              <a:rPr lang="en-US" dirty="0"/>
              <a:t>2002 </a:t>
            </a:r>
            <a:r>
              <a:rPr lang="en-US" b="1" dirty="0"/>
              <a:t>Google File System </a:t>
            </a:r>
            <a:r>
              <a:rPr lang="en-US" dirty="0"/>
              <a:t>GFS ~HDFS (Level </a:t>
            </a:r>
            <a:r>
              <a:rPr lang="en-US" dirty="0">
                <a:solidFill>
                  <a:srgbClr val="C00000"/>
                </a:solidFill>
              </a:rPr>
              <a:t>8</a:t>
            </a:r>
            <a:r>
              <a:rPr lang="en-US" dirty="0"/>
              <a:t>)</a:t>
            </a:r>
          </a:p>
          <a:p>
            <a:r>
              <a:rPr lang="en-US" dirty="0"/>
              <a:t>2004 </a:t>
            </a:r>
            <a:r>
              <a:rPr lang="en-US" b="1" dirty="0"/>
              <a:t>MapReduce</a:t>
            </a:r>
            <a:r>
              <a:rPr lang="en-US" dirty="0"/>
              <a:t> Apache Hadoop (Level </a:t>
            </a:r>
            <a:r>
              <a:rPr lang="en-US" dirty="0">
                <a:solidFill>
                  <a:srgbClr val="C00000"/>
                </a:solidFill>
              </a:rPr>
              <a:t>14A</a:t>
            </a:r>
            <a:r>
              <a:rPr lang="en-US" dirty="0"/>
              <a:t>)</a:t>
            </a:r>
          </a:p>
          <a:p>
            <a:r>
              <a:rPr lang="en-US" dirty="0"/>
              <a:t>2006 </a:t>
            </a:r>
            <a:r>
              <a:rPr lang="en-US" b="1" dirty="0"/>
              <a:t>Big Table </a:t>
            </a:r>
            <a:r>
              <a:rPr lang="en-US" dirty="0"/>
              <a:t>Apache Hbase (Level </a:t>
            </a:r>
            <a:r>
              <a:rPr lang="en-US" dirty="0">
                <a:solidFill>
                  <a:srgbClr val="C00000"/>
                </a:solidFill>
              </a:rPr>
              <a:t>11B</a:t>
            </a:r>
            <a:r>
              <a:rPr lang="en-US" dirty="0"/>
              <a:t>)</a:t>
            </a:r>
          </a:p>
          <a:p>
            <a:r>
              <a:rPr lang="en-US" dirty="0"/>
              <a:t>2008 </a:t>
            </a:r>
            <a:r>
              <a:rPr lang="en-US" b="1" dirty="0"/>
              <a:t>Dremel </a:t>
            </a:r>
            <a:r>
              <a:rPr lang="en-US" dirty="0"/>
              <a:t>Apache Drill (Level </a:t>
            </a:r>
            <a:r>
              <a:rPr lang="en-US" dirty="0">
                <a:solidFill>
                  <a:srgbClr val="C00000"/>
                </a:solidFill>
              </a:rPr>
              <a:t>15A</a:t>
            </a:r>
            <a:r>
              <a:rPr lang="en-US" dirty="0"/>
              <a:t>)</a:t>
            </a:r>
          </a:p>
          <a:p>
            <a:r>
              <a:rPr lang="en-US" dirty="0"/>
              <a:t>2009 </a:t>
            </a:r>
            <a:r>
              <a:rPr lang="en-US" b="1" dirty="0"/>
              <a:t>Pregel</a:t>
            </a:r>
            <a:r>
              <a:rPr lang="en-US" dirty="0"/>
              <a:t> Apache </a:t>
            </a:r>
            <a:r>
              <a:rPr lang="en-US" dirty="0" err="1"/>
              <a:t>Giraph</a:t>
            </a:r>
            <a:r>
              <a:rPr lang="en-US" dirty="0"/>
              <a:t> (Level </a:t>
            </a:r>
            <a:r>
              <a:rPr lang="en-US" dirty="0">
                <a:solidFill>
                  <a:srgbClr val="C00000"/>
                </a:solidFill>
              </a:rPr>
              <a:t>14A</a:t>
            </a:r>
            <a:r>
              <a:rPr lang="en-US" dirty="0"/>
              <a:t>)</a:t>
            </a:r>
          </a:p>
          <a:p>
            <a:r>
              <a:rPr lang="en-US" dirty="0"/>
              <a:t>2010 </a:t>
            </a:r>
            <a:r>
              <a:rPr lang="en-US" b="1" dirty="0" err="1"/>
              <a:t>FlumeJava</a:t>
            </a:r>
            <a:r>
              <a:rPr lang="en-US" b="1" dirty="0"/>
              <a:t> </a:t>
            </a:r>
            <a:r>
              <a:rPr lang="en-US" dirty="0"/>
              <a:t>Apache Crunch (Level </a:t>
            </a:r>
            <a:r>
              <a:rPr lang="en-US" dirty="0">
                <a:solidFill>
                  <a:srgbClr val="C00000"/>
                </a:solidFill>
              </a:rPr>
              <a:t>17</a:t>
            </a:r>
            <a:r>
              <a:rPr lang="en-US" dirty="0"/>
              <a:t>)</a:t>
            </a:r>
          </a:p>
          <a:p>
            <a:r>
              <a:rPr lang="en-US" dirty="0"/>
              <a:t>2010 </a:t>
            </a:r>
            <a:r>
              <a:rPr lang="en-US" b="1" dirty="0"/>
              <a:t>Colossus </a:t>
            </a:r>
            <a:r>
              <a:rPr lang="en-US" dirty="0"/>
              <a:t>better GFS (Level </a:t>
            </a:r>
            <a:r>
              <a:rPr lang="en-US" dirty="0">
                <a:solidFill>
                  <a:srgbClr val="C00000"/>
                </a:solidFill>
              </a:rPr>
              <a:t>18</a:t>
            </a:r>
            <a:r>
              <a:rPr lang="en-US" dirty="0"/>
              <a:t>)</a:t>
            </a:r>
          </a:p>
          <a:p>
            <a:r>
              <a:rPr lang="en-US" dirty="0"/>
              <a:t>2012 </a:t>
            </a:r>
            <a:r>
              <a:rPr lang="en-US" b="1" dirty="0"/>
              <a:t>Spanner</a:t>
            </a:r>
            <a:r>
              <a:rPr lang="en-US" dirty="0"/>
              <a:t> horizontally scalable NewSQL database ~</a:t>
            </a:r>
            <a:r>
              <a:rPr lang="en-US" dirty="0" err="1"/>
              <a:t>CockroachDB</a:t>
            </a:r>
            <a:r>
              <a:rPr lang="en-US" dirty="0"/>
              <a:t> (Level </a:t>
            </a:r>
            <a:r>
              <a:rPr lang="en-US" dirty="0">
                <a:solidFill>
                  <a:srgbClr val="C00000"/>
                </a:solidFill>
              </a:rPr>
              <a:t>11C</a:t>
            </a:r>
            <a:r>
              <a:rPr lang="en-US" dirty="0"/>
              <a:t>)</a:t>
            </a:r>
          </a:p>
          <a:p>
            <a:r>
              <a:rPr lang="en-US" dirty="0"/>
              <a:t>2013</a:t>
            </a:r>
            <a:r>
              <a:rPr lang="en-US" b="1" dirty="0"/>
              <a:t> F1</a:t>
            </a:r>
            <a:r>
              <a:rPr lang="en-US" dirty="0"/>
              <a:t> horizontally scalable SQL database (Level </a:t>
            </a:r>
            <a:r>
              <a:rPr lang="en-US" dirty="0">
                <a:solidFill>
                  <a:srgbClr val="C00000"/>
                </a:solidFill>
              </a:rPr>
              <a:t>11C</a:t>
            </a:r>
            <a:r>
              <a:rPr lang="en-US" dirty="0"/>
              <a:t>)</a:t>
            </a:r>
          </a:p>
          <a:p>
            <a:r>
              <a:rPr lang="en-US" dirty="0"/>
              <a:t>2013 </a:t>
            </a:r>
            <a:r>
              <a:rPr lang="en-US" b="1" dirty="0" err="1"/>
              <a:t>MillWheel</a:t>
            </a:r>
            <a:r>
              <a:rPr lang="en-US" dirty="0"/>
              <a:t> ~Apache Storm, Twitter Heron (Google not first!) (Level </a:t>
            </a:r>
            <a:r>
              <a:rPr lang="en-US" dirty="0">
                <a:solidFill>
                  <a:srgbClr val="C00000"/>
                </a:solidFill>
              </a:rPr>
              <a:t>14B</a:t>
            </a:r>
            <a:r>
              <a:rPr lang="en-US" dirty="0"/>
              <a:t>)</a:t>
            </a:r>
          </a:p>
          <a:p>
            <a:r>
              <a:rPr lang="en-US" dirty="0"/>
              <a:t>2015 </a:t>
            </a:r>
            <a:r>
              <a:rPr lang="en-US" b="1" dirty="0"/>
              <a:t>Cloud Dataflow </a:t>
            </a:r>
            <a:r>
              <a:rPr lang="en-US" dirty="0"/>
              <a:t>Apache Beam with Spark  or Flink (dataflow) engine (Level </a:t>
            </a:r>
            <a:r>
              <a:rPr lang="en-US" dirty="0">
                <a:solidFill>
                  <a:srgbClr val="C00000"/>
                </a:solidFill>
              </a:rPr>
              <a:t>17</a:t>
            </a:r>
            <a:r>
              <a:rPr lang="en-US" dirty="0"/>
              <a:t>)</a:t>
            </a:r>
          </a:p>
          <a:p>
            <a:r>
              <a:rPr lang="en-US" dirty="0"/>
              <a:t>Functionalities not identified: </a:t>
            </a:r>
            <a:r>
              <a:rPr lang="en-US" b="1" dirty="0"/>
              <a:t>Security(</a:t>
            </a:r>
            <a:r>
              <a:rPr lang="en-US" dirty="0">
                <a:solidFill>
                  <a:srgbClr val="C00000"/>
                </a:solidFill>
              </a:rPr>
              <a:t>3</a:t>
            </a:r>
            <a:r>
              <a:rPr lang="en-US" b="1" dirty="0"/>
              <a:t>), Data Transfer(</a:t>
            </a:r>
            <a:r>
              <a:rPr lang="en-US" dirty="0">
                <a:solidFill>
                  <a:srgbClr val="C00000"/>
                </a:solidFill>
              </a:rPr>
              <a:t>10</a:t>
            </a:r>
            <a:r>
              <a:rPr lang="en-US" b="1" dirty="0"/>
              <a:t>), Scheduling(</a:t>
            </a:r>
            <a:r>
              <a:rPr lang="en-US" dirty="0">
                <a:solidFill>
                  <a:srgbClr val="C00000"/>
                </a:solidFill>
              </a:rPr>
              <a:t>9</a:t>
            </a:r>
            <a:r>
              <a:rPr lang="en-US" b="1" dirty="0"/>
              <a:t>), DevOps(</a:t>
            </a:r>
            <a:r>
              <a:rPr lang="en-US" dirty="0">
                <a:solidFill>
                  <a:srgbClr val="C00000"/>
                </a:solidFill>
              </a:rPr>
              <a:t>6</a:t>
            </a:r>
            <a:r>
              <a:rPr lang="en-US" b="1" dirty="0"/>
              <a:t>), </a:t>
            </a:r>
            <a:r>
              <a:rPr lang="en-US" b="1" dirty="0" err="1"/>
              <a:t>serverless</a:t>
            </a:r>
            <a:r>
              <a:rPr lang="en-US" b="1" dirty="0"/>
              <a:t> computing </a:t>
            </a:r>
            <a:r>
              <a:rPr lang="en-US" dirty="0"/>
              <a:t>(where Apache has </a:t>
            </a:r>
            <a:r>
              <a:rPr lang="en-US" b="1" dirty="0" err="1"/>
              <a:t>OpenWhisk</a:t>
            </a:r>
            <a:r>
              <a:rPr lang="en-US" b="1" dirty="0"/>
              <a:t>) (</a:t>
            </a:r>
            <a:r>
              <a:rPr lang="en-US" dirty="0">
                <a:solidFill>
                  <a:srgbClr val="C00000"/>
                </a:solidFill>
              </a:rPr>
              <a:t>5</a:t>
            </a:r>
            <a:r>
              <a:rPr lang="en-US" b="1" dirty="0"/>
              <a:t>)</a:t>
            </a:r>
            <a:endParaRPr lang="en-US" dirty="0"/>
          </a:p>
        </p:txBody>
      </p:sp>
      <p:sp>
        <p:nvSpPr>
          <p:cNvPr id="3" name="Title 2"/>
          <p:cNvSpPr>
            <a:spLocks noGrp="1"/>
          </p:cNvSpPr>
          <p:nvPr>
            <p:ph type="title"/>
          </p:nvPr>
        </p:nvSpPr>
        <p:spPr>
          <a:xfrm>
            <a:off x="635400" y="73911"/>
            <a:ext cx="10515600" cy="684170"/>
          </a:xfrm>
        </p:spPr>
        <p:txBody>
          <a:bodyPr>
            <a:normAutofit/>
          </a:bodyPr>
          <a:lstStyle/>
          <a:p>
            <a:pPr algn="ctr"/>
            <a:r>
              <a:rPr lang="en-US" sz="4000" b="1" dirty="0">
                <a:latin typeface="+mn-lt"/>
              </a:rPr>
              <a:t>Components of Big Data Stack</a:t>
            </a:r>
          </a:p>
        </p:txBody>
      </p:sp>
      <p:pic>
        <p:nvPicPr>
          <p:cNvPr id="5" name="Picture 4">
            <a:extLst>
              <a:ext uri="{FF2B5EF4-FFF2-40B4-BE49-F238E27FC236}">
                <a16:creationId xmlns:a16="http://schemas.microsoft.com/office/drawing/2014/main" id="{744B53A8-E3CA-4064-8871-A5E594619E13}"/>
              </a:ext>
            </a:extLst>
          </p:cNvPr>
          <p:cNvPicPr>
            <a:picLocks noChangeAspect="1"/>
          </p:cNvPicPr>
          <p:nvPr/>
        </p:nvPicPr>
        <p:blipFill>
          <a:blip r:embed="rId2"/>
          <a:stretch>
            <a:fillRect/>
          </a:stretch>
        </p:blipFill>
        <p:spPr>
          <a:xfrm>
            <a:off x="7070231" y="1147279"/>
            <a:ext cx="4897651" cy="2628889"/>
          </a:xfrm>
          <a:prstGeom prst="rect">
            <a:avLst/>
          </a:prstGeom>
        </p:spPr>
      </p:pic>
      <p:sp>
        <p:nvSpPr>
          <p:cNvPr id="6" name="TextBox 5">
            <a:extLst>
              <a:ext uri="{FF2B5EF4-FFF2-40B4-BE49-F238E27FC236}">
                <a16:creationId xmlns:a16="http://schemas.microsoft.com/office/drawing/2014/main" id="{ECC5AF9B-9E37-49A1-8733-161A6E3FABFA}"/>
              </a:ext>
            </a:extLst>
          </p:cNvPr>
          <p:cNvSpPr txBox="1"/>
          <p:nvPr/>
        </p:nvSpPr>
        <p:spPr>
          <a:xfrm>
            <a:off x="8371367" y="5707460"/>
            <a:ext cx="2194640" cy="369332"/>
          </a:xfrm>
          <a:prstGeom prst="rect">
            <a:avLst/>
          </a:prstGeom>
          <a:noFill/>
        </p:spPr>
        <p:txBody>
          <a:bodyPr wrap="none" rtlCol="0">
            <a:spAutoFit/>
          </a:bodyPr>
          <a:lstStyle/>
          <a:p>
            <a:r>
              <a:rPr lang="en-US" dirty="0">
                <a:solidFill>
                  <a:srgbClr val="C00000"/>
                </a:solidFill>
              </a:rPr>
              <a:t>HPC-ABDS Levels in ()</a:t>
            </a:r>
          </a:p>
        </p:txBody>
      </p:sp>
      <p:sp>
        <p:nvSpPr>
          <p:cNvPr id="7" name="Slide Number Placeholder 6">
            <a:extLst>
              <a:ext uri="{FF2B5EF4-FFF2-40B4-BE49-F238E27FC236}">
                <a16:creationId xmlns:a16="http://schemas.microsoft.com/office/drawing/2014/main" id="{D23B769C-F853-43EE-BD1F-2E0D682854E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108</a:t>
            </a:fld>
            <a:endParaRPr lang="en-US">
              <a:solidFill>
                <a:prstClr val="black">
                  <a:tint val="75000"/>
                </a:prstClr>
              </a:solidFill>
            </a:endParaRPr>
          </a:p>
        </p:txBody>
      </p:sp>
    </p:spTree>
    <p:extLst>
      <p:ext uri="{BB962C8B-B14F-4D97-AF65-F5344CB8AC3E}">
        <p14:creationId xmlns:p14="http://schemas.microsoft.com/office/powerpoint/2010/main" val="3224020284"/>
      </p:ext>
    </p:extLst>
  </p:cSld>
  <p:clrMapOvr>
    <a:masterClrMapping/>
  </p:clrMapOvr>
  <mc:AlternateContent xmlns:mc="http://schemas.openxmlformats.org/markup-compatibility/2006" xmlns:p14="http://schemas.microsoft.com/office/powerpoint/2010/main">
    <mc:Choice Requires="p14">
      <p:transition spd="slow" p14:dur="2000" advTm="4861"/>
    </mc:Choice>
    <mc:Fallback xmlns="">
      <p:transition spd="slow" advTm="4861"/>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p:cNvSpPr/>
          <p:nvPr/>
        </p:nvSpPr>
        <p:spPr>
          <a:xfrm>
            <a:off x="5933671" y="2841105"/>
            <a:ext cx="1854200" cy="3048000"/>
          </a:xfrm>
          <a:prstGeom prst="rect">
            <a:avLst/>
          </a:prstGeom>
          <a:solidFill>
            <a:schemeClr val="accent5">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Rectangle 4"/>
          <p:cNvSpPr/>
          <p:nvPr/>
        </p:nvSpPr>
        <p:spPr>
          <a:xfrm>
            <a:off x="2250671" y="2851265"/>
            <a:ext cx="1854200" cy="3048000"/>
          </a:xfrm>
          <a:prstGeom prst="rect">
            <a:avLst/>
          </a:prstGeom>
          <a:solidFill>
            <a:schemeClr val="accent5">
              <a:lumMod val="20000"/>
              <a:lumOff val="80000"/>
            </a:schemeClr>
          </a:solidFill>
          <a:ln>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1995488" y="28575"/>
            <a:ext cx="8910810" cy="776081"/>
          </a:xfrm>
        </p:spPr>
        <p:txBody>
          <a:bodyPr>
            <a:noAutofit/>
          </a:bodyPr>
          <a:lstStyle/>
          <a:p>
            <a:r>
              <a:rPr lang="en-US" dirty="0">
                <a:effectLst>
                  <a:outerShdw blurRad="38100" dist="38100" dir="2700000" algn="tl">
                    <a:srgbClr val="000000">
                      <a:alpha val="43137"/>
                    </a:srgbClr>
                  </a:outerShdw>
                </a:effectLst>
              </a:rPr>
              <a:t>MapReduce Illustrated by Judy </a:t>
            </a:r>
            <a:r>
              <a:rPr lang="en-US" dirty="0" err="1">
                <a:effectLst>
                  <a:outerShdw blurRad="38100" dist="38100" dir="2700000" algn="tl">
                    <a:srgbClr val="000000">
                      <a:alpha val="43137"/>
                    </a:srgbClr>
                  </a:outerShdw>
                </a:effectLst>
              </a:rPr>
              <a:t>Qiu</a:t>
            </a:r>
            <a:endParaRPr lang="en-US" dirty="0">
              <a:effectLst>
                <a:outerShdw blurRad="38100" dist="38100" dir="2700000" algn="tl">
                  <a:srgbClr val="000000">
                    <a:alpha val="43137"/>
                  </a:srgbClr>
                </a:outerShdw>
              </a:effectLst>
              <a:latin typeface="Times"/>
              <a:cs typeface="Times"/>
            </a:endParaRPr>
          </a:p>
        </p:txBody>
      </p:sp>
      <p:grpSp>
        <p:nvGrpSpPr>
          <p:cNvPr id="4" name="Group 68"/>
          <p:cNvGrpSpPr>
            <a:grpSpLocks/>
          </p:cNvGrpSpPr>
          <p:nvPr/>
        </p:nvGrpSpPr>
        <p:grpSpPr bwMode="auto">
          <a:xfrm>
            <a:off x="2707871" y="2121400"/>
            <a:ext cx="4648200" cy="3549264"/>
            <a:chOff x="1248" y="1200"/>
            <a:chExt cx="2928" cy="2496"/>
          </a:xfrm>
        </p:grpSpPr>
        <p:sp>
          <p:nvSpPr>
            <p:cNvPr id="46" name="Oval 23"/>
            <p:cNvSpPr>
              <a:spLocks noChangeArrowheads="1"/>
            </p:cNvSpPr>
            <p:nvPr/>
          </p:nvSpPr>
          <p:spPr bwMode="auto">
            <a:xfrm>
              <a:off x="3552" y="3168"/>
              <a:ext cx="624"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Worker</a:t>
              </a:r>
            </a:p>
          </p:txBody>
        </p:sp>
        <p:sp>
          <p:nvSpPr>
            <p:cNvPr id="47" name="Oval 24"/>
            <p:cNvSpPr>
              <a:spLocks noChangeArrowheads="1"/>
            </p:cNvSpPr>
            <p:nvPr/>
          </p:nvSpPr>
          <p:spPr bwMode="auto">
            <a:xfrm>
              <a:off x="3552" y="2544"/>
              <a:ext cx="624"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Worker</a:t>
              </a:r>
            </a:p>
          </p:txBody>
        </p:sp>
        <p:grpSp>
          <p:nvGrpSpPr>
            <p:cNvPr id="10" name="Group 67"/>
            <p:cNvGrpSpPr>
              <a:grpSpLocks/>
            </p:cNvGrpSpPr>
            <p:nvPr/>
          </p:nvGrpSpPr>
          <p:grpSpPr bwMode="auto">
            <a:xfrm>
              <a:off x="1248" y="1200"/>
              <a:ext cx="2616" cy="2496"/>
              <a:chOff x="1248" y="1200"/>
              <a:chExt cx="2616" cy="2496"/>
            </a:xfrm>
          </p:grpSpPr>
          <p:grpSp>
            <p:nvGrpSpPr>
              <p:cNvPr id="11" name="Group 66"/>
              <p:cNvGrpSpPr>
                <a:grpSpLocks/>
              </p:cNvGrpSpPr>
              <p:nvPr/>
            </p:nvGrpSpPr>
            <p:grpSpPr bwMode="auto">
              <a:xfrm>
                <a:off x="1248" y="1200"/>
                <a:ext cx="2616" cy="2496"/>
                <a:chOff x="1248" y="1200"/>
                <a:chExt cx="2616" cy="2496"/>
              </a:xfrm>
            </p:grpSpPr>
            <p:grpSp>
              <p:nvGrpSpPr>
                <p:cNvPr id="12" name="Group 65"/>
                <p:cNvGrpSpPr>
                  <a:grpSpLocks/>
                </p:cNvGrpSpPr>
                <p:nvPr/>
              </p:nvGrpSpPr>
              <p:grpSpPr bwMode="auto">
                <a:xfrm>
                  <a:off x="1248" y="2352"/>
                  <a:ext cx="624" cy="1344"/>
                  <a:chOff x="1248" y="2352"/>
                  <a:chExt cx="624" cy="1344"/>
                </a:xfrm>
              </p:grpSpPr>
              <p:sp>
                <p:nvSpPr>
                  <p:cNvPr id="59" name="Oval 6"/>
                  <p:cNvSpPr>
                    <a:spLocks noChangeArrowheads="1"/>
                  </p:cNvSpPr>
                  <p:nvPr/>
                </p:nvSpPr>
                <p:spPr bwMode="auto">
                  <a:xfrm>
                    <a:off x="1248" y="2352"/>
                    <a:ext cx="624"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dirty="0"/>
                      <a:t>Worker</a:t>
                    </a:r>
                  </a:p>
                </p:txBody>
              </p:sp>
              <p:sp>
                <p:nvSpPr>
                  <p:cNvPr id="60" name="Oval 7"/>
                  <p:cNvSpPr>
                    <a:spLocks noChangeArrowheads="1"/>
                  </p:cNvSpPr>
                  <p:nvPr/>
                </p:nvSpPr>
                <p:spPr bwMode="auto">
                  <a:xfrm>
                    <a:off x="1248" y="2880"/>
                    <a:ext cx="624"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Worker</a:t>
                    </a:r>
                  </a:p>
                </p:txBody>
              </p:sp>
              <p:sp>
                <p:nvSpPr>
                  <p:cNvPr id="61" name="Oval 8"/>
                  <p:cNvSpPr>
                    <a:spLocks noChangeArrowheads="1"/>
                  </p:cNvSpPr>
                  <p:nvPr/>
                </p:nvSpPr>
                <p:spPr bwMode="auto">
                  <a:xfrm>
                    <a:off x="1248" y="3408"/>
                    <a:ext cx="624"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Worker</a:t>
                    </a:r>
                  </a:p>
                </p:txBody>
              </p:sp>
            </p:grpSp>
            <p:grpSp>
              <p:nvGrpSpPr>
                <p:cNvPr id="13" name="Group 36"/>
                <p:cNvGrpSpPr>
                  <a:grpSpLocks/>
                </p:cNvGrpSpPr>
                <p:nvPr/>
              </p:nvGrpSpPr>
              <p:grpSpPr bwMode="auto">
                <a:xfrm>
                  <a:off x="1536" y="1200"/>
                  <a:ext cx="2328" cy="1344"/>
                  <a:chOff x="1536" y="1200"/>
                  <a:chExt cx="2328" cy="1344"/>
                </a:xfrm>
              </p:grpSpPr>
              <p:sp>
                <p:nvSpPr>
                  <p:cNvPr id="53" name="Line 30"/>
                  <p:cNvSpPr>
                    <a:spLocks noChangeShapeType="1"/>
                  </p:cNvSpPr>
                  <p:nvPr/>
                </p:nvSpPr>
                <p:spPr bwMode="auto">
                  <a:xfrm>
                    <a:off x="2736" y="1296"/>
                    <a:ext cx="0" cy="257"/>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 name="Line 31"/>
                  <p:cNvSpPr>
                    <a:spLocks noChangeShapeType="1"/>
                  </p:cNvSpPr>
                  <p:nvPr/>
                </p:nvSpPr>
                <p:spPr bwMode="auto">
                  <a:xfrm flipH="1">
                    <a:off x="1536" y="1200"/>
                    <a:ext cx="864" cy="1152"/>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 name="Line 32"/>
                  <p:cNvSpPr>
                    <a:spLocks noChangeShapeType="1"/>
                  </p:cNvSpPr>
                  <p:nvPr/>
                </p:nvSpPr>
                <p:spPr bwMode="auto">
                  <a:xfrm>
                    <a:off x="3168" y="1200"/>
                    <a:ext cx="696" cy="1344"/>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 name="Text Box 33"/>
                  <p:cNvSpPr txBox="1">
                    <a:spLocks noChangeArrowheads="1"/>
                  </p:cNvSpPr>
                  <p:nvPr/>
                </p:nvSpPr>
                <p:spPr bwMode="auto">
                  <a:xfrm>
                    <a:off x="1728" y="1392"/>
                    <a:ext cx="351"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fork</a:t>
                    </a:r>
                  </a:p>
                </p:txBody>
              </p:sp>
              <p:sp>
                <p:nvSpPr>
                  <p:cNvPr id="57" name="Text Box 34"/>
                  <p:cNvSpPr txBox="1">
                    <a:spLocks noChangeArrowheads="1"/>
                  </p:cNvSpPr>
                  <p:nvPr/>
                </p:nvSpPr>
                <p:spPr bwMode="auto">
                  <a:xfrm>
                    <a:off x="2369" y="1353"/>
                    <a:ext cx="35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t>fork</a:t>
                    </a:r>
                  </a:p>
                </p:txBody>
              </p:sp>
              <p:sp>
                <p:nvSpPr>
                  <p:cNvPr id="58" name="Text Box 35"/>
                  <p:cNvSpPr txBox="1">
                    <a:spLocks noChangeArrowheads="1"/>
                  </p:cNvSpPr>
                  <p:nvPr/>
                </p:nvSpPr>
                <p:spPr bwMode="auto">
                  <a:xfrm>
                    <a:off x="2990" y="1353"/>
                    <a:ext cx="351"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fork</a:t>
                    </a:r>
                  </a:p>
                </p:txBody>
              </p:sp>
            </p:grpSp>
          </p:grpSp>
          <p:sp>
            <p:nvSpPr>
              <p:cNvPr id="49" name="Oval 5"/>
              <p:cNvSpPr>
                <a:spLocks noChangeArrowheads="1"/>
              </p:cNvSpPr>
              <p:nvPr/>
            </p:nvSpPr>
            <p:spPr bwMode="auto">
              <a:xfrm>
                <a:off x="2448" y="1553"/>
                <a:ext cx="624"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Master</a:t>
                </a:r>
              </a:p>
            </p:txBody>
          </p:sp>
        </p:grpSp>
      </p:grpSp>
      <p:grpSp>
        <p:nvGrpSpPr>
          <p:cNvPr id="14" name="Group 41"/>
          <p:cNvGrpSpPr>
            <a:grpSpLocks/>
          </p:cNvGrpSpPr>
          <p:nvPr/>
        </p:nvGrpSpPr>
        <p:grpSpPr bwMode="auto">
          <a:xfrm>
            <a:off x="3355571" y="2806816"/>
            <a:ext cx="3416300" cy="1277938"/>
            <a:chOff x="1656" y="1892"/>
            <a:chExt cx="2152" cy="805"/>
          </a:xfrm>
        </p:grpSpPr>
        <p:sp>
          <p:nvSpPr>
            <p:cNvPr id="63" name="Line 37"/>
            <p:cNvSpPr>
              <a:spLocks noChangeShapeType="1"/>
            </p:cNvSpPr>
            <p:nvPr/>
          </p:nvSpPr>
          <p:spPr bwMode="auto">
            <a:xfrm flipH="1">
              <a:off x="1728" y="1920"/>
              <a:ext cx="720" cy="576"/>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4" name="Line 38"/>
            <p:cNvSpPr>
              <a:spLocks noChangeShapeType="1"/>
            </p:cNvSpPr>
            <p:nvPr/>
          </p:nvSpPr>
          <p:spPr bwMode="auto">
            <a:xfrm>
              <a:off x="3072" y="1920"/>
              <a:ext cx="576" cy="777"/>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 name="Text Box 39"/>
            <p:cNvSpPr txBox="1">
              <a:spLocks noChangeArrowheads="1"/>
            </p:cNvSpPr>
            <p:nvPr/>
          </p:nvSpPr>
          <p:spPr bwMode="auto">
            <a:xfrm>
              <a:off x="1656" y="1932"/>
              <a:ext cx="47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assign</a:t>
              </a:r>
            </a:p>
            <a:p>
              <a:r>
                <a:rPr lang="en-US" dirty="0"/>
                <a:t>map</a:t>
              </a:r>
            </a:p>
          </p:txBody>
        </p:sp>
        <p:sp>
          <p:nvSpPr>
            <p:cNvPr id="66" name="Text Box 40"/>
            <p:cNvSpPr txBox="1">
              <a:spLocks noChangeArrowheads="1"/>
            </p:cNvSpPr>
            <p:nvPr/>
          </p:nvSpPr>
          <p:spPr bwMode="auto">
            <a:xfrm>
              <a:off x="3283" y="1892"/>
              <a:ext cx="525"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assign</a:t>
              </a:r>
            </a:p>
            <a:p>
              <a:r>
                <a:rPr lang="en-US"/>
                <a:t>reduce</a:t>
              </a:r>
            </a:p>
          </p:txBody>
        </p:sp>
      </p:grpSp>
      <p:grpSp>
        <p:nvGrpSpPr>
          <p:cNvPr id="15" name="Group 46"/>
          <p:cNvGrpSpPr>
            <a:grpSpLocks/>
          </p:cNvGrpSpPr>
          <p:nvPr/>
        </p:nvGrpSpPr>
        <p:grpSpPr bwMode="auto">
          <a:xfrm>
            <a:off x="1793471" y="3918065"/>
            <a:ext cx="914400" cy="1600200"/>
            <a:chOff x="672" y="2496"/>
            <a:chExt cx="576" cy="1056"/>
          </a:xfrm>
        </p:grpSpPr>
        <p:sp>
          <p:nvSpPr>
            <p:cNvPr id="68" name="Line 42"/>
            <p:cNvSpPr>
              <a:spLocks noChangeShapeType="1"/>
            </p:cNvSpPr>
            <p:nvPr/>
          </p:nvSpPr>
          <p:spPr bwMode="auto">
            <a:xfrm flipV="1">
              <a:off x="672" y="2496"/>
              <a:ext cx="57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 name="Line 43"/>
            <p:cNvSpPr>
              <a:spLocks noChangeShapeType="1"/>
            </p:cNvSpPr>
            <p:nvPr/>
          </p:nvSpPr>
          <p:spPr bwMode="auto">
            <a:xfrm>
              <a:off x="672" y="3024"/>
              <a:ext cx="57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 name="Line 44"/>
            <p:cNvSpPr>
              <a:spLocks noChangeShapeType="1"/>
            </p:cNvSpPr>
            <p:nvPr/>
          </p:nvSpPr>
          <p:spPr bwMode="auto">
            <a:xfrm>
              <a:off x="672" y="3216"/>
              <a:ext cx="57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 name="Text Box 45"/>
            <p:cNvSpPr txBox="1">
              <a:spLocks noChangeArrowheads="1"/>
            </p:cNvSpPr>
            <p:nvPr/>
          </p:nvSpPr>
          <p:spPr bwMode="auto">
            <a:xfrm>
              <a:off x="672" y="2784"/>
              <a:ext cx="384"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read</a:t>
              </a:r>
            </a:p>
          </p:txBody>
        </p:sp>
      </p:grpSp>
      <p:grpSp>
        <p:nvGrpSpPr>
          <p:cNvPr id="16" name="Group 51"/>
          <p:cNvGrpSpPr>
            <a:grpSpLocks/>
          </p:cNvGrpSpPr>
          <p:nvPr/>
        </p:nvGrpSpPr>
        <p:grpSpPr bwMode="auto">
          <a:xfrm>
            <a:off x="3698471" y="3689466"/>
            <a:ext cx="1600200" cy="1981199"/>
            <a:chOff x="1872" y="2352"/>
            <a:chExt cx="1008" cy="1344"/>
          </a:xfrm>
        </p:grpSpPr>
        <p:grpSp>
          <p:nvGrpSpPr>
            <p:cNvPr id="17" name="Group 16"/>
            <p:cNvGrpSpPr>
              <a:grpSpLocks/>
            </p:cNvGrpSpPr>
            <p:nvPr/>
          </p:nvGrpSpPr>
          <p:grpSpPr bwMode="auto">
            <a:xfrm>
              <a:off x="2592" y="2352"/>
              <a:ext cx="288" cy="288"/>
              <a:chOff x="2640" y="2160"/>
              <a:chExt cx="288" cy="288"/>
            </a:xfrm>
          </p:grpSpPr>
          <p:sp>
            <p:nvSpPr>
              <p:cNvPr id="84" name="Rectangle 14"/>
              <p:cNvSpPr>
                <a:spLocks noChangeArrowheads="1"/>
              </p:cNvSpPr>
              <p:nvPr/>
            </p:nvSpPr>
            <p:spPr bwMode="auto">
              <a:xfrm>
                <a:off x="2640" y="2160"/>
                <a:ext cx="144" cy="2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 name="Rectangle 15"/>
              <p:cNvSpPr>
                <a:spLocks noChangeArrowheads="1"/>
              </p:cNvSpPr>
              <p:nvPr/>
            </p:nvSpPr>
            <p:spPr bwMode="auto">
              <a:xfrm>
                <a:off x="2784" y="2160"/>
                <a:ext cx="144" cy="2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8" name="Group 17"/>
            <p:cNvGrpSpPr>
              <a:grpSpLocks/>
            </p:cNvGrpSpPr>
            <p:nvPr/>
          </p:nvGrpSpPr>
          <p:grpSpPr bwMode="auto">
            <a:xfrm>
              <a:off x="2592" y="2880"/>
              <a:ext cx="288" cy="288"/>
              <a:chOff x="2640" y="2160"/>
              <a:chExt cx="288" cy="288"/>
            </a:xfrm>
          </p:grpSpPr>
          <p:sp>
            <p:nvSpPr>
              <p:cNvPr id="82" name="Rectangle 18"/>
              <p:cNvSpPr>
                <a:spLocks noChangeArrowheads="1"/>
              </p:cNvSpPr>
              <p:nvPr/>
            </p:nvSpPr>
            <p:spPr bwMode="auto">
              <a:xfrm>
                <a:off x="2640" y="2160"/>
                <a:ext cx="144" cy="2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 name="Rectangle 19"/>
              <p:cNvSpPr>
                <a:spLocks noChangeArrowheads="1"/>
              </p:cNvSpPr>
              <p:nvPr/>
            </p:nvSpPr>
            <p:spPr bwMode="auto">
              <a:xfrm>
                <a:off x="2784" y="2160"/>
                <a:ext cx="144" cy="2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9" name="Group 20"/>
            <p:cNvGrpSpPr>
              <a:grpSpLocks/>
            </p:cNvGrpSpPr>
            <p:nvPr/>
          </p:nvGrpSpPr>
          <p:grpSpPr bwMode="auto">
            <a:xfrm>
              <a:off x="2592" y="3408"/>
              <a:ext cx="288" cy="288"/>
              <a:chOff x="2640" y="2160"/>
              <a:chExt cx="288" cy="288"/>
            </a:xfrm>
          </p:grpSpPr>
          <p:sp>
            <p:nvSpPr>
              <p:cNvPr id="80" name="Rectangle 21"/>
              <p:cNvSpPr>
                <a:spLocks noChangeArrowheads="1"/>
              </p:cNvSpPr>
              <p:nvPr/>
            </p:nvSpPr>
            <p:spPr bwMode="auto">
              <a:xfrm>
                <a:off x="2640" y="2160"/>
                <a:ext cx="144" cy="2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 name="Rectangle 22"/>
              <p:cNvSpPr>
                <a:spLocks noChangeArrowheads="1"/>
              </p:cNvSpPr>
              <p:nvPr/>
            </p:nvSpPr>
            <p:spPr bwMode="auto">
              <a:xfrm>
                <a:off x="2784" y="2160"/>
                <a:ext cx="144" cy="2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6" name="Line 47"/>
            <p:cNvSpPr>
              <a:spLocks noChangeShapeType="1"/>
            </p:cNvSpPr>
            <p:nvPr/>
          </p:nvSpPr>
          <p:spPr bwMode="auto">
            <a:xfrm>
              <a:off x="1872" y="2496"/>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 name="Line 48"/>
            <p:cNvSpPr>
              <a:spLocks noChangeShapeType="1"/>
            </p:cNvSpPr>
            <p:nvPr/>
          </p:nvSpPr>
          <p:spPr bwMode="auto">
            <a:xfrm>
              <a:off x="1872" y="3024"/>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 name="Line 49"/>
            <p:cNvSpPr>
              <a:spLocks noChangeShapeType="1"/>
            </p:cNvSpPr>
            <p:nvPr/>
          </p:nvSpPr>
          <p:spPr bwMode="auto">
            <a:xfrm>
              <a:off x="1872" y="3552"/>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9" name="Text Box 50"/>
            <p:cNvSpPr txBox="1">
              <a:spLocks noChangeArrowheads="1"/>
            </p:cNvSpPr>
            <p:nvPr/>
          </p:nvSpPr>
          <p:spPr bwMode="auto">
            <a:xfrm>
              <a:off x="1970" y="2620"/>
              <a:ext cx="424" cy="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local</a:t>
              </a:r>
            </a:p>
            <a:p>
              <a:r>
                <a:rPr lang="en-US" dirty="0"/>
                <a:t>write</a:t>
              </a:r>
            </a:p>
          </p:txBody>
        </p:sp>
      </p:grpSp>
      <p:grpSp>
        <p:nvGrpSpPr>
          <p:cNvPr id="20" name="Group 59"/>
          <p:cNvGrpSpPr>
            <a:grpSpLocks/>
          </p:cNvGrpSpPr>
          <p:nvPr/>
        </p:nvGrpSpPr>
        <p:grpSpPr bwMode="auto">
          <a:xfrm>
            <a:off x="5298670" y="3765665"/>
            <a:ext cx="2249488" cy="1893888"/>
            <a:chOff x="2880" y="2496"/>
            <a:chExt cx="1417" cy="1193"/>
          </a:xfrm>
        </p:grpSpPr>
        <p:sp>
          <p:nvSpPr>
            <p:cNvPr id="87" name="Line 52"/>
            <p:cNvSpPr>
              <a:spLocks noChangeShapeType="1"/>
            </p:cNvSpPr>
            <p:nvPr/>
          </p:nvSpPr>
          <p:spPr bwMode="auto">
            <a:xfrm>
              <a:off x="2880" y="2496"/>
              <a:ext cx="697"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8" name="Line 53"/>
            <p:cNvSpPr>
              <a:spLocks noChangeShapeType="1"/>
            </p:cNvSpPr>
            <p:nvPr/>
          </p:nvSpPr>
          <p:spPr bwMode="auto">
            <a:xfrm>
              <a:off x="2880" y="2496"/>
              <a:ext cx="706" cy="8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9" name="Line 54"/>
            <p:cNvSpPr>
              <a:spLocks noChangeShapeType="1"/>
            </p:cNvSpPr>
            <p:nvPr/>
          </p:nvSpPr>
          <p:spPr bwMode="auto">
            <a:xfrm flipV="1">
              <a:off x="2880" y="2775"/>
              <a:ext cx="697" cy="24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0" name="Line 55"/>
            <p:cNvSpPr>
              <a:spLocks noChangeShapeType="1"/>
            </p:cNvSpPr>
            <p:nvPr/>
          </p:nvSpPr>
          <p:spPr bwMode="auto">
            <a:xfrm>
              <a:off x="2880" y="3024"/>
              <a:ext cx="672" cy="32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1" name="Line 56"/>
            <p:cNvSpPr>
              <a:spLocks noChangeShapeType="1"/>
            </p:cNvSpPr>
            <p:nvPr/>
          </p:nvSpPr>
          <p:spPr bwMode="auto">
            <a:xfrm flipV="1">
              <a:off x="2880" y="2832"/>
              <a:ext cx="672" cy="7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 name="Line 57"/>
            <p:cNvSpPr>
              <a:spLocks noChangeShapeType="1"/>
            </p:cNvSpPr>
            <p:nvPr/>
          </p:nvSpPr>
          <p:spPr bwMode="auto">
            <a:xfrm flipV="1">
              <a:off x="2880" y="3376"/>
              <a:ext cx="672" cy="1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3" name="Text Box 58"/>
            <p:cNvSpPr txBox="1">
              <a:spLocks noChangeArrowheads="1"/>
            </p:cNvSpPr>
            <p:nvPr/>
          </p:nvSpPr>
          <p:spPr bwMode="auto">
            <a:xfrm>
              <a:off x="2976" y="3456"/>
              <a:ext cx="132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a:t>remote read, sort</a:t>
              </a:r>
            </a:p>
          </p:txBody>
        </p:sp>
      </p:grpSp>
      <p:grpSp>
        <p:nvGrpSpPr>
          <p:cNvPr id="21" name="Group 63"/>
          <p:cNvGrpSpPr>
            <a:grpSpLocks/>
          </p:cNvGrpSpPr>
          <p:nvPr/>
        </p:nvGrpSpPr>
        <p:grpSpPr bwMode="auto">
          <a:xfrm>
            <a:off x="7356071" y="3841866"/>
            <a:ext cx="1981200" cy="1540329"/>
            <a:chOff x="4176" y="2448"/>
            <a:chExt cx="1248" cy="1008"/>
          </a:xfrm>
        </p:grpSpPr>
        <p:sp>
          <p:nvSpPr>
            <p:cNvPr id="95" name="Rectangle 27"/>
            <p:cNvSpPr>
              <a:spLocks noChangeArrowheads="1"/>
            </p:cNvSpPr>
            <p:nvPr/>
          </p:nvSpPr>
          <p:spPr bwMode="auto">
            <a:xfrm>
              <a:off x="4848" y="2448"/>
              <a:ext cx="576" cy="384"/>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Output</a:t>
              </a:r>
            </a:p>
            <a:p>
              <a:pPr algn="ctr"/>
              <a:r>
                <a:rPr lang="en-US"/>
                <a:t>File 0</a:t>
              </a:r>
            </a:p>
          </p:txBody>
        </p:sp>
        <p:sp>
          <p:nvSpPr>
            <p:cNvPr id="96" name="Rectangle 28"/>
            <p:cNvSpPr>
              <a:spLocks noChangeArrowheads="1"/>
            </p:cNvSpPr>
            <p:nvPr/>
          </p:nvSpPr>
          <p:spPr bwMode="auto">
            <a:xfrm>
              <a:off x="4848" y="3072"/>
              <a:ext cx="576" cy="384"/>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Output</a:t>
              </a:r>
            </a:p>
            <a:p>
              <a:pPr algn="ctr"/>
              <a:r>
                <a:rPr lang="en-US"/>
                <a:t>File 1</a:t>
              </a:r>
            </a:p>
          </p:txBody>
        </p:sp>
        <p:sp>
          <p:nvSpPr>
            <p:cNvPr id="97" name="Line 60"/>
            <p:cNvSpPr>
              <a:spLocks noChangeShapeType="1"/>
            </p:cNvSpPr>
            <p:nvPr/>
          </p:nvSpPr>
          <p:spPr bwMode="auto">
            <a:xfrm>
              <a:off x="4176" y="2688"/>
              <a:ext cx="6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8" name="Line 61"/>
            <p:cNvSpPr>
              <a:spLocks noChangeShapeType="1"/>
            </p:cNvSpPr>
            <p:nvPr/>
          </p:nvSpPr>
          <p:spPr bwMode="auto">
            <a:xfrm>
              <a:off x="4176" y="3312"/>
              <a:ext cx="6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 name="Text Box 62"/>
            <p:cNvSpPr txBox="1">
              <a:spLocks noChangeArrowheads="1"/>
            </p:cNvSpPr>
            <p:nvPr/>
          </p:nvSpPr>
          <p:spPr bwMode="auto">
            <a:xfrm>
              <a:off x="4214" y="2468"/>
              <a:ext cx="424"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write</a:t>
              </a:r>
            </a:p>
          </p:txBody>
        </p:sp>
      </p:grpSp>
      <p:grpSp>
        <p:nvGrpSpPr>
          <p:cNvPr id="22" name="Group 70"/>
          <p:cNvGrpSpPr>
            <a:grpSpLocks/>
          </p:cNvGrpSpPr>
          <p:nvPr/>
        </p:nvGrpSpPr>
        <p:grpSpPr bwMode="auto">
          <a:xfrm>
            <a:off x="726672" y="3537065"/>
            <a:ext cx="1173163" cy="1524000"/>
            <a:chOff x="0" y="2352"/>
            <a:chExt cx="739" cy="960"/>
          </a:xfrm>
        </p:grpSpPr>
        <p:grpSp>
          <p:nvGrpSpPr>
            <p:cNvPr id="23" name="Group 64"/>
            <p:cNvGrpSpPr>
              <a:grpSpLocks/>
            </p:cNvGrpSpPr>
            <p:nvPr/>
          </p:nvGrpSpPr>
          <p:grpSpPr bwMode="auto">
            <a:xfrm>
              <a:off x="144" y="2736"/>
              <a:ext cx="528" cy="576"/>
              <a:chOff x="144" y="2736"/>
              <a:chExt cx="528" cy="576"/>
            </a:xfrm>
          </p:grpSpPr>
          <p:sp>
            <p:nvSpPr>
              <p:cNvPr id="103" name="Rectangle 9"/>
              <p:cNvSpPr>
                <a:spLocks noChangeArrowheads="1"/>
              </p:cNvSpPr>
              <p:nvPr/>
            </p:nvSpPr>
            <p:spPr bwMode="auto">
              <a:xfrm>
                <a:off x="144" y="2736"/>
                <a:ext cx="528" cy="192"/>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dirty="0"/>
                  <a:t>Split 0</a:t>
                </a:r>
              </a:p>
            </p:txBody>
          </p:sp>
          <p:sp>
            <p:nvSpPr>
              <p:cNvPr id="104" name="Rectangle 10"/>
              <p:cNvSpPr>
                <a:spLocks noChangeArrowheads="1"/>
              </p:cNvSpPr>
              <p:nvPr/>
            </p:nvSpPr>
            <p:spPr bwMode="auto">
              <a:xfrm>
                <a:off x="144" y="2928"/>
                <a:ext cx="528" cy="192"/>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Split 1</a:t>
                </a:r>
              </a:p>
            </p:txBody>
          </p:sp>
          <p:sp>
            <p:nvSpPr>
              <p:cNvPr id="105" name="Rectangle 11"/>
              <p:cNvSpPr>
                <a:spLocks noChangeArrowheads="1"/>
              </p:cNvSpPr>
              <p:nvPr/>
            </p:nvSpPr>
            <p:spPr bwMode="auto">
              <a:xfrm>
                <a:off x="144" y="3120"/>
                <a:ext cx="528" cy="192"/>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Split 2</a:t>
                </a:r>
              </a:p>
            </p:txBody>
          </p:sp>
        </p:grpSp>
        <p:sp>
          <p:nvSpPr>
            <p:cNvPr id="102" name="Text Box 69"/>
            <p:cNvSpPr txBox="1">
              <a:spLocks noChangeArrowheads="1"/>
            </p:cNvSpPr>
            <p:nvPr/>
          </p:nvSpPr>
          <p:spPr bwMode="auto">
            <a:xfrm>
              <a:off x="0" y="2352"/>
              <a:ext cx="73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Input Data</a:t>
              </a:r>
            </a:p>
          </p:txBody>
        </p:sp>
      </p:grpSp>
      <p:sp>
        <p:nvSpPr>
          <p:cNvPr id="6" name="TextBox 5"/>
          <p:cNvSpPr txBox="1"/>
          <p:nvPr/>
        </p:nvSpPr>
        <p:spPr>
          <a:xfrm>
            <a:off x="2250672" y="2863568"/>
            <a:ext cx="674687" cy="369332"/>
          </a:xfrm>
          <a:prstGeom prst="rect">
            <a:avLst/>
          </a:prstGeom>
          <a:noFill/>
        </p:spPr>
        <p:txBody>
          <a:bodyPr wrap="square" rtlCol="0">
            <a:spAutoFit/>
          </a:bodyPr>
          <a:lstStyle/>
          <a:p>
            <a:r>
              <a:rPr lang="en-US" b="1" dirty="0">
                <a:solidFill>
                  <a:schemeClr val="accent3">
                    <a:lumMod val="75000"/>
                  </a:schemeClr>
                </a:solidFill>
              </a:rPr>
              <a:t>Map</a:t>
            </a:r>
          </a:p>
        </p:txBody>
      </p:sp>
      <p:sp>
        <p:nvSpPr>
          <p:cNvPr id="107" name="TextBox 106"/>
          <p:cNvSpPr txBox="1"/>
          <p:nvPr/>
        </p:nvSpPr>
        <p:spPr>
          <a:xfrm>
            <a:off x="6898873" y="2831302"/>
            <a:ext cx="896936" cy="369332"/>
          </a:xfrm>
          <a:prstGeom prst="rect">
            <a:avLst/>
          </a:prstGeom>
          <a:noFill/>
        </p:spPr>
        <p:txBody>
          <a:bodyPr wrap="square" rtlCol="0">
            <a:spAutoFit/>
          </a:bodyPr>
          <a:lstStyle/>
          <a:p>
            <a:r>
              <a:rPr lang="en-US" b="1" dirty="0">
                <a:solidFill>
                  <a:schemeClr val="accent1">
                    <a:lumMod val="75000"/>
                  </a:schemeClr>
                </a:solidFill>
              </a:rPr>
              <a:t>Reduce</a:t>
            </a:r>
          </a:p>
        </p:txBody>
      </p:sp>
      <p:sp>
        <p:nvSpPr>
          <p:cNvPr id="7" name="TextBox 6"/>
          <p:cNvSpPr txBox="1"/>
          <p:nvPr/>
        </p:nvSpPr>
        <p:spPr>
          <a:xfrm>
            <a:off x="592370" y="1976335"/>
            <a:ext cx="3116579" cy="646331"/>
          </a:xfrm>
          <a:prstGeom prst="rect">
            <a:avLst/>
          </a:prstGeom>
          <a:noFill/>
        </p:spPr>
        <p:txBody>
          <a:bodyPr wrap="square" rtlCol="0">
            <a:spAutoFit/>
          </a:bodyPr>
          <a:lstStyle/>
          <a:p>
            <a:r>
              <a:rPr lang="en-US" dirty="0"/>
              <a:t>Mapper: read input data, emit key/value pairs</a:t>
            </a:r>
          </a:p>
        </p:txBody>
      </p:sp>
      <p:sp>
        <p:nvSpPr>
          <p:cNvPr id="8" name="TextBox 7"/>
          <p:cNvSpPr txBox="1"/>
          <p:nvPr/>
        </p:nvSpPr>
        <p:spPr>
          <a:xfrm>
            <a:off x="6404840" y="1879537"/>
            <a:ext cx="3048000" cy="1200329"/>
          </a:xfrm>
          <a:prstGeom prst="rect">
            <a:avLst/>
          </a:prstGeom>
          <a:noFill/>
        </p:spPr>
        <p:txBody>
          <a:bodyPr wrap="square" rtlCol="0">
            <a:spAutoFit/>
          </a:bodyPr>
          <a:lstStyle/>
          <a:p>
            <a:r>
              <a:rPr lang="en-US" dirty="0"/>
              <a:t>Reducer: accept a key and all the values belonging to that key, emits final output</a:t>
            </a:r>
          </a:p>
          <a:p>
            <a:endParaRPr lang="en-US" dirty="0"/>
          </a:p>
        </p:txBody>
      </p:sp>
      <p:sp>
        <p:nvSpPr>
          <p:cNvPr id="44" name="Oval 4"/>
          <p:cNvSpPr>
            <a:spLocks noChangeArrowheads="1"/>
          </p:cNvSpPr>
          <p:nvPr/>
        </p:nvSpPr>
        <p:spPr bwMode="auto">
          <a:xfrm>
            <a:off x="4422371" y="1632065"/>
            <a:ext cx="1447800" cy="685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dirty="0"/>
              <a:t>User</a:t>
            </a:r>
          </a:p>
          <a:p>
            <a:pPr algn="ctr"/>
            <a:r>
              <a:rPr lang="en-US" dirty="0"/>
              <a:t>Program</a:t>
            </a:r>
          </a:p>
        </p:txBody>
      </p:sp>
      <p:sp>
        <p:nvSpPr>
          <p:cNvPr id="9" name="TextBox 8"/>
          <p:cNvSpPr txBox="1"/>
          <p:nvPr/>
        </p:nvSpPr>
        <p:spPr>
          <a:xfrm>
            <a:off x="456796" y="688421"/>
            <a:ext cx="5794375" cy="707886"/>
          </a:xfrm>
          <a:prstGeom prst="rect">
            <a:avLst/>
          </a:prstGeom>
          <a:noFill/>
        </p:spPr>
        <p:txBody>
          <a:bodyPr wrap="square" rtlCol="0">
            <a:spAutoFit/>
          </a:bodyPr>
          <a:lstStyle/>
          <a:p>
            <a:pPr marL="285750" indent="-285750">
              <a:buFont typeface="Arial" pitchFamily="34" charset="0"/>
              <a:buChar char="•"/>
            </a:pPr>
            <a:r>
              <a:rPr lang="en-US" sz="2000" dirty="0"/>
              <a:t>Introduced by Google MapReduce</a:t>
            </a:r>
          </a:p>
          <a:p>
            <a:pPr marL="285750" indent="-285750">
              <a:buFont typeface="Arial" pitchFamily="34" charset="0"/>
              <a:buChar char="•"/>
            </a:pPr>
            <a:r>
              <a:rPr lang="en-US" sz="2000" dirty="0"/>
              <a:t>Hadoop is an open source MapReduce framework</a:t>
            </a:r>
          </a:p>
        </p:txBody>
      </p:sp>
      <p:sp>
        <p:nvSpPr>
          <p:cNvPr id="73" name="Footer Placeholder 2">
            <a:extLst>
              <a:ext uri="{FF2B5EF4-FFF2-40B4-BE49-F238E27FC236}">
                <a16:creationId xmlns:a16="http://schemas.microsoft.com/office/drawing/2014/main" id="{B32ED0D5-2E87-434F-8DBE-9A9E8F819C3D}"/>
              </a:ext>
            </a:extLst>
          </p:cNvPr>
          <p:cNvSpPr txBox="1">
            <a:spLocks/>
          </p:cNvSpPr>
          <p:nvPr/>
        </p:nvSpPr>
        <p:spPr>
          <a:xfrm>
            <a:off x="7107383" y="750561"/>
            <a:ext cx="4950488" cy="921719"/>
          </a:xfrm>
          <a:ln w="38100">
            <a:solidFill>
              <a:schemeClr val="tx1"/>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Dean, J. and S. </a:t>
            </a:r>
            <a:r>
              <a:rPr lang="en-US" dirty="0" err="1"/>
              <a:t>Ghemawat</a:t>
            </a:r>
            <a:r>
              <a:rPr lang="en-US" dirty="0"/>
              <a:t> (2008). "MapReduce: simplified data processing on large clusters." </a:t>
            </a:r>
            <a:r>
              <a:rPr lang="en-US" dirty="0" err="1"/>
              <a:t>Commun</a:t>
            </a:r>
            <a:r>
              <a:rPr lang="en-US" dirty="0"/>
              <a:t>. ACM 51(1): 107-113.</a:t>
            </a:r>
          </a:p>
        </p:txBody>
      </p:sp>
      <p:sp>
        <p:nvSpPr>
          <p:cNvPr id="3" name="Slide Number Placeholder 2">
            <a:extLst>
              <a:ext uri="{FF2B5EF4-FFF2-40B4-BE49-F238E27FC236}">
                <a16:creationId xmlns:a16="http://schemas.microsoft.com/office/drawing/2014/main" id="{F490F5D0-3216-40F8-AF52-F895B4C1C01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109</a:t>
            </a:fld>
            <a:endParaRPr lang="en-US">
              <a:solidFill>
                <a:prstClr val="black">
                  <a:tint val="75000"/>
                </a:prstClr>
              </a:solidFill>
            </a:endParaRPr>
          </a:p>
        </p:txBody>
      </p:sp>
    </p:spTree>
    <p:extLst>
      <p:ext uri="{BB962C8B-B14F-4D97-AF65-F5344CB8AC3E}">
        <p14:creationId xmlns:p14="http://schemas.microsoft.com/office/powerpoint/2010/main" val="324585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dissolv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7"/>
                                        </p:tgtEl>
                                        <p:attrNameLst>
                                          <p:attrName>style.visibility</p:attrName>
                                        </p:attrNameLst>
                                      </p:cBhvr>
                                      <p:to>
                                        <p:strVal val="visible"/>
                                      </p:to>
                                    </p:set>
                                    <p:animEffect transition="in" filter="fade">
                                      <p:cBhvr>
                                        <p:cTn id="46" dur="500"/>
                                        <p:tgtEl>
                                          <p:spTgt spid="10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6"/>
                                        </p:tgtEl>
                                        <p:attrNameLst>
                                          <p:attrName>style.visibility</p:attrName>
                                        </p:attrNameLst>
                                      </p:cBhvr>
                                      <p:to>
                                        <p:strVal val="visible"/>
                                      </p:to>
                                    </p:set>
                                    <p:animEffect transition="in" filter="fade">
                                      <p:cBhvr>
                                        <p:cTn id="49" dur="500"/>
                                        <p:tgtEl>
                                          <p:spTgt spid="106"/>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dissolve">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5" grpId="0" animBg="1"/>
      <p:bldP spid="6" grpId="0"/>
      <p:bldP spid="107" grpId="0"/>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8CA2BB-891A-49BF-B90A-6227A4DBD029}"/>
              </a:ext>
            </a:extLst>
          </p:cNvPr>
          <p:cNvSpPr>
            <a:spLocks noGrp="1"/>
          </p:cNvSpPr>
          <p:nvPr>
            <p:ph type="title"/>
          </p:nvPr>
        </p:nvSpPr>
        <p:spPr>
          <a:xfrm>
            <a:off x="0" y="513977"/>
            <a:ext cx="3048000" cy="723153"/>
          </a:xfrm>
        </p:spPr>
        <p:txBody>
          <a:bodyPr>
            <a:normAutofit fontScale="90000"/>
          </a:bodyPr>
          <a:lstStyle/>
          <a:p>
            <a:r>
              <a:rPr lang="en-US" dirty="0"/>
              <a:t>Lots of Computers are needed</a:t>
            </a:r>
          </a:p>
        </p:txBody>
      </p:sp>
      <p:sp>
        <p:nvSpPr>
          <p:cNvPr id="6" name="Content Placeholder 5">
            <a:extLst>
              <a:ext uri="{FF2B5EF4-FFF2-40B4-BE49-F238E27FC236}">
                <a16:creationId xmlns:a16="http://schemas.microsoft.com/office/drawing/2014/main" id="{9299E973-FBB5-4C37-A1E9-331427E0700B}"/>
              </a:ext>
            </a:extLst>
          </p:cNvPr>
          <p:cNvSpPr>
            <a:spLocks noGrp="1"/>
          </p:cNvSpPr>
          <p:nvPr>
            <p:ph idx="1"/>
          </p:nvPr>
        </p:nvSpPr>
        <p:spPr>
          <a:xfrm>
            <a:off x="41835" y="1886837"/>
            <a:ext cx="3006165" cy="3444175"/>
          </a:xfrm>
        </p:spPr>
        <p:txBody>
          <a:bodyPr>
            <a:normAutofit/>
          </a:bodyPr>
          <a:lstStyle/>
          <a:p>
            <a:r>
              <a:rPr lang="en-US" sz="2400" dirty="0"/>
              <a:t>Performance of individual CPU’s is limited</a:t>
            </a:r>
          </a:p>
          <a:p>
            <a:r>
              <a:rPr lang="en-US" sz="2400" dirty="0"/>
              <a:t>Use lots of cores per chip</a:t>
            </a:r>
          </a:p>
          <a:p>
            <a:r>
              <a:rPr lang="en-US" sz="2400" dirty="0"/>
              <a:t>Use lots of chips per job</a:t>
            </a:r>
          </a:p>
          <a:p>
            <a:r>
              <a:rPr lang="en-US" sz="2400" dirty="0"/>
              <a:t>Superman versus a bunch of people</a:t>
            </a:r>
          </a:p>
        </p:txBody>
      </p:sp>
      <p:pic>
        <p:nvPicPr>
          <p:cNvPr id="7" name="Picture 4">
            <a:extLst>
              <a:ext uri="{FF2B5EF4-FFF2-40B4-BE49-F238E27FC236}">
                <a16:creationId xmlns:a16="http://schemas.microsoft.com/office/drawing/2014/main" id="{C4BDD851-8AED-4E35-A13A-E4AAC6F3434C}"/>
              </a:ext>
            </a:extLst>
          </p:cNvPr>
          <p:cNvPicPr>
            <a:picLocks noChangeAspect="1" noChangeArrowheads="1"/>
          </p:cNvPicPr>
          <p:nvPr/>
        </p:nvPicPr>
        <p:blipFill>
          <a:blip r:embed="rId2" cstate="print"/>
          <a:srcRect l="10930" t="17251" r="9434"/>
          <a:stretch>
            <a:fillRect/>
          </a:stretch>
        </p:blipFill>
        <p:spPr bwMode="auto">
          <a:xfrm>
            <a:off x="3048000" y="0"/>
            <a:ext cx="9144000" cy="6880412"/>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A9F0BA2B-1FFD-42FE-81CE-1B01FC1A2E9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34438900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012123" y="0"/>
            <a:ext cx="9144000" cy="6858000"/>
          </a:xfrm>
          <a:prstGeom prst="rect">
            <a:avLst/>
          </a:prstGeom>
          <a:solidFill>
            <a:srgbClr val="FFFEC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a:solidFill>
                <a:srgbClr val="000000"/>
              </a:solidFill>
            </a:endParaRPr>
          </a:p>
        </p:txBody>
      </p:sp>
      <p:sp>
        <p:nvSpPr>
          <p:cNvPr id="35" name="TextBox 34">
            <a:extLst>
              <a:ext uri="{FF2B5EF4-FFF2-40B4-BE49-F238E27FC236}">
                <a16:creationId xmlns:a16="http://schemas.microsoft.com/office/drawing/2014/main" id="{66ECBDCC-6057-4C1F-9BAE-EA51785CA8CC}"/>
              </a:ext>
            </a:extLst>
          </p:cNvPr>
          <p:cNvSpPr txBox="1"/>
          <p:nvPr/>
        </p:nvSpPr>
        <p:spPr>
          <a:xfrm>
            <a:off x="72561" y="734347"/>
            <a:ext cx="2807233" cy="4524315"/>
          </a:xfrm>
          <a:prstGeom prst="rect">
            <a:avLst/>
          </a:prstGeom>
          <a:noFill/>
        </p:spPr>
        <p:txBody>
          <a:bodyPr wrap="square" rtlCol="0">
            <a:spAutoFit/>
          </a:bodyPr>
          <a:lstStyle/>
          <a:p>
            <a:r>
              <a:rPr lang="en-US" sz="2400" dirty="0"/>
              <a:t>Different choices in software systems in Clouds and HPC. HPC-ABDS takes cloud software augmented by HPC when needed to improve performance</a:t>
            </a:r>
          </a:p>
          <a:p>
            <a:endParaRPr lang="en-US" sz="2400" dirty="0"/>
          </a:p>
          <a:p>
            <a:r>
              <a:rPr lang="en-US" sz="2400" dirty="0"/>
              <a:t>16 of 21 layers plus languages</a:t>
            </a:r>
          </a:p>
        </p:txBody>
      </p:sp>
      <p:pic>
        <p:nvPicPr>
          <p:cNvPr id="38" name="Picture 37">
            <a:extLst>
              <a:ext uri="{FF2B5EF4-FFF2-40B4-BE49-F238E27FC236}">
                <a16:creationId xmlns:a16="http://schemas.microsoft.com/office/drawing/2014/main" id="{BFDDD88E-AF3F-4F73-911D-A848ED7D9EDE}"/>
              </a:ext>
            </a:extLst>
          </p:cNvPr>
          <p:cNvPicPr>
            <a:picLocks noChangeAspect="1"/>
          </p:cNvPicPr>
          <p:nvPr/>
        </p:nvPicPr>
        <p:blipFill>
          <a:blip r:embed="rId2"/>
          <a:stretch>
            <a:fillRect/>
          </a:stretch>
        </p:blipFill>
        <p:spPr>
          <a:xfrm>
            <a:off x="3012123" y="253057"/>
            <a:ext cx="9096020" cy="6468417"/>
          </a:xfrm>
          <a:prstGeom prst="rect">
            <a:avLst/>
          </a:prstGeom>
        </p:spPr>
      </p:pic>
      <p:sp>
        <p:nvSpPr>
          <p:cNvPr id="3" name="Slide Number Placeholder 2">
            <a:extLst>
              <a:ext uri="{FF2B5EF4-FFF2-40B4-BE49-F238E27FC236}">
                <a16:creationId xmlns:a16="http://schemas.microsoft.com/office/drawing/2014/main" id="{03BB1AB2-E36A-4284-BD32-79B13B09E7B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110</a:t>
            </a:fld>
            <a:endParaRPr lang="en-US">
              <a:solidFill>
                <a:prstClr val="black">
                  <a:tint val="75000"/>
                </a:prstClr>
              </a:solidFill>
            </a:endParaRPr>
          </a:p>
        </p:txBody>
      </p:sp>
    </p:spTree>
    <p:extLst>
      <p:ext uri="{BB962C8B-B14F-4D97-AF65-F5344CB8AC3E}">
        <p14:creationId xmlns:p14="http://schemas.microsoft.com/office/powerpoint/2010/main" val="5248795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pPr algn="ctr"/>
            <a:r>
              <a:rPr lang="en-US" sz="3600" dirty="0"/>
              <a:t>2 Aspects of Cloud Computing: </a:t>
            </a:r>
            <a:br>
              <a:rPr lang="en-US" sz="3600" dirty="0"/>
            </a:br>
            <a:r>
              <a:rPr lang="en-US" sz="3600" dirty="0"/>
              <a:t>Infrastructure and Runtimes</a:t>
            </a:r>
          </a:p>
        </p:txBody>
      </p:sp>
      <p:sp>
        <p:nvSpPr>
          <p:cNvPr id="3" name="Content Placeholder 2"/>
          <p:cNvSpPr>
            <a:spLocks noGrp="1"/>
          </p:cNvSpPr>
          <p:nvPr>
            <p:ph idx="1"/>
          </p:nvPr>
        </p:nvSpPr>
        <p:spPr>
          <a:xfrm>
            <a:off x="47625" y="1943100"/>
            <a:ext cx="12096750" cy="4038600"/>
          </a:xfrm>
        </p:spPr>
        <p:txBody>
          <a:bodyPr>
            <a:normAutofit/>
          </a:bodyPr>
          <a:lstStyle/>
          <a:p>
            <a:r>
              <a:rPr lang="en-US" sz="2400" b="1" dirty="0">
                <a:solidFill>
                  <a:srgbClr val="FF0000"/>
                </a:solidFill>
              </a:rPr>
              <a:t>Cloud infrastructure: </a:t>
            </a:r>
            <a:r>
              <a:rPr lang="en-US" sz="2400" dirty="0"/>
              <a:t>outsourcing of servers, computing, data, file space, utility computing, etc..</a:t>
            </a:r>
          </a:p>
          <a:p>
            <a:r>
              <a:rPr lang="en-US" sz="2400" b="1" dirty="0">
                <a:solidFill>
                  <a:srgbClr val="FF0000"/>
                </a:solidFill>
              </a:rPr>
              <a:t>Cloud runtimes or Platform:</a:t>
            </a:r>
            <a:r>
              <a:rPr lang="en-US" sz="2400" b="1" dirty="0">
                <a:solidFill>
                  <a:srgbClr val="DDF53D"/>
                </a:solidFill>
              </a:rPr>
              <a:t> </a:t>
            </a:r>
            <a:r>
              <a:rPr lang="en-US" sz="2400" dirty="0"/>
              <a:t>tools to do data-parallel (and other) computations. Valid on Clouds and traditional clusters</a:t>
            </a:r>
          </a:p>
          <a:p>
            <a:pPr lvl="1"/>
            <a:r>
              <a:rPr lang="en-US" dirty="0"/>
              <a:t>Apache </a:t>
            </a:r>
            <a:r>
              <a:rPr lang="en-US" dirty="0" err="1"/>
              <a:t>Hadoop</a:t>
            </a:r>
            <a:r>
              <a:rPr lang="en-US" dirty="0"/>
              <a:t>, Google </a:t>
            </a:r>
            <a:r>
              <a:rPr lang="en-US" b="1" dirty="0"/>
              <a:t>MapReduce</a:t>
            </a:r>
            <a:r>
              <a:rPr lang="en-US" dirty="0"/>
              <a:t>, Microsoft Dryad, </a:t>
            </a:r>
            <a:r>
              <a:rPr lang="en-US" dirty="0" err="1"/>
              <a:t>Bigtable</a:t>
            </a:r>
            <a:r>
              <a:rPr lang="en-US" dirty="0"/>
              <a:t>, Chubby and others </a:t>
            </a:r>
          </a:p>
          <a:p>
            <a:pPr lvl="1"/>
            <a:r>
              <a:rPr lang="en-US" dirty="0"/>
              <a:t>MapReduce designed for information retrieval but is excellent for a wide range of </a:t>
            </a:r>
            <a:r>
              <a:rPr lang="en-US" dirty="0">
                <a:solidFill>
                  <a:srgbClr val="FF0000"/>
                </a:solidFill>
              </a:rPr>
              <a:t>science data analysis applications</a:t>
            </a:r>
            <a:endParaRPr lang="en-US" dirty="0"/>
          </a:p>
          <a:p>
            <a:pPr lvl="1"/>
            <a:r>
              <a:rPr lang="en-US" dirty="0"/>
              <a:t>Can also do much traditional parallel computing for data-mining if extended to support </a:t>
            </a:r>
            <a:r>
              <a:rPr lang="en-US" dirty="0">
                <a:solidFill>
                  <a:srgbClr val="FF0000"/>
                </a:solidFill>
              </a:rPr>
              <a:t>iterative</a:t>
            </a:r>
            <a:r>
              <a:rPr lang="en-US" dirty="0"/>
              <a:t> operations</a:t>
            </a:r>
          </a:p>
          <a:p>
            <a:pPr lvl="1"/>
            <a:r>
              <a:rPr lang="en-US" b="1" dirty="0"/>
              <a:t>Data Parallel File system </a:t>
            </a:r>
            <a:r>
              <a:rPr lang="en-US" dirty="0"/>
              <a:t>as in HDFS and Bigtable</a:t>
            </a:r>
          </a:p>
        </p:txBody>
      </p:sp>
      <p:sp>
        <p:nvSpPr>
          <p:cNvPr id="6" name="Slide Number Placeholder 5">
            <a:extLst>
              <a:ext uri="{FF2B5EF4-FFF2-40B4-BE49-F238E27FC236}">
                <a16:creationId xmlns:a16="http://schemas.microsoft.com/office/drawing/2014/main" id="{BFD8FCAE-C20F-4DAE-A76F-13AA3A06C0B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111</a:t>
            </a:fld>
            <a:endParaRPr lang="en-US">
              <a:solidFill>
                <a:prstClr val="black">
                  <a:tint val="75000"/>
                </a:prstClr>
              </a:solidFill>
            </a:endParaRPr>
          </a:p>
        </p:txBody>
      </p:sp>
    </p:spTree>
    <p:extLst>
      <p:ext uri="{BB962C8B-B14F-4D97-AF65-F5344CB8AC3E}">
        <p14:creationId xmlns:p14="http://schemas.microsoft.com/office/powerpoint/2010/main" val="28463125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1B784A-DD93-4977-B892-D51CA25042E0}"/>
              </a:ext>
            </a:extLst>
          </p:cNvPr>
          <p:cNvSpPr>
            <a:spLocks noGrp="1"/>
          </p:cNvSpPr>
          <p:nvPr>
            <p:ph type="title"/>
          </p:nvPr>
        </p:nvSpPr>
        <p:spPr>
          <a:xfrm>
            <a:off x="830035" y="-108403"/>
            <a:ext cx="10515600" cy="973818"/>
          </a:xfrm>
        </p:spPr>
        <p:txBody>
          <a:bodyPr/>
          <a:lstStyle/>
          <a:p>
            <a:pPr algn="ctr"/>
            <a:r>
              <a:rPr lang="en-US" dirty="0"/>
              <a:t>Components of a Big Data Runtime I</a:t>
            </a:r>
          </a:p>
        </p:txBody>
      </p:sp>
      <p:graphicFrame>
        <p:nvGraphicFramePr>
          <p:cNvPr id="7" name="Table 6">
            <a:extLst>
              <a:ext uri="{FF2B5EF4-FFF2-40B4-BE49-F238E27FC236}">
                <a16:creationId xmlns:a16="http://schemas.microsoft.com/office/drawing/2014/main" id="{6441FB75-9D98-400C-80F9-84BC4183A84B}"/>
              </a:ext>
            </a:extLst>
          </p:cNvPr>
          <p:cNvGraphicFramePr>
            <a:graphicFrameLocks noGrp="1"/>
          </p:cNvGraphicFramePr>
          <p:nvPr>
            <p:extLst/>
          </p:nvPr>
        </p:nvGraphicFramePr>
        <p:xfrm>
          <a:off x="0" y="647910"/>
          <a:ext cx="12105314" cy="5653237"/>
        </p:xfrm>
        <a:graphic>
          <a:graphicData uri="http://schemas.openxmlformats.org/drawingml/2006/table">
            <a:tbl>
              <a:tblPr/>
              <a:tblGrid>
                <a:gridCol w="2003450">
                  <a:extLst>
                    <a:ext uri="{9D8B030D-6E8A-4147-A177-3AD203B41FA5}">
                      <a16:colId xmlns:a16="http://schemas.microsoft.com/office/drawing/2014/main" val="1704925685"/>
                    </a:ext>
                  </a:extLst>
                </a:gridCol>
                <a:gridCol w="2178837">
                  <a:extLst>
                    <a:ext uri="{9D8B030D-6E8A-4147-A177-3AD203B41FA5}">
                      <a16:colId xmlns:a16="http://schemas.microsoft.com/office/drawing/2014/main" val="2585918109"/>
                    </a:ext>
                  </a:extLst>
                </a:gridCol>
                <a:gridCol w="4269735">
                  <a:extLst>
                    <a:ext uri="{9D8B030D-6E8A-4147-A177-3AD203B41FA5}">
                      <a16:colId xmlns:a16="http://schemas.microsoft.com/office/drawing/2014/main" val="3781877368"/>
                    </a:ext>
                  </a:extLst>
                </a:gridCol>
                <a:gridCol w="3653292">
                  <a:extLst>
                    <a:ext uri="{9D8B030D-6E8A-4147-A177-3AD203B41FA5}">
                      <a16:colId xmlns:a16="http://schemas.microsoft.com/office/drawing/2014/main" val="506169796"/>
                    </a:ext>
                  </a:extLst>
                </a:gridCol>
              </a:tblGrid>
              <a:tr h="393832">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Area</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Component</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Implementation</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Comments: User API</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1050961"/>
                  </a:ext>
                </a:extLst>
              </a:tr>
              <a:tr h="632828">
                <a:tc rowSpan="3">
                  <a:txBody>
                    <a:bodyPr/>
                    <a:lstStyle/>
                    <a:p>
                      <a:pPr rtl="0" fontAlgn="t">
                        <a:spcBef>
                          <a:spcPts val="0"/>
                        </a:spcBef>
                        <a:spcAft>
                          <a:spcPts val="0"/>
                        </a:spcAft>
                      </a:pPr>
                      <a:r>
                        <a:rPr lang="en-US" sz="1800" b="1" dirty="0">
                          <a:effectLst/>
                          <a:latin typeface="Arial" panose="020B0604020202020204" pitchFamily="34" charset="0"/>
                          <a:cs typeface="Arial" panose="020B0604020202020204" pitchFamily="34" charset="0"/>
                        </a:rPr>
                        <a:t>Architecture Specification</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Coordination Points</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700" dirty="0">
                          <a:effectLst/>
                          <a:latin typeface="Arial" panose="020B0604020202020204" pitchFamily="34" charset="0"/>
                          <a:cs typeface="Arial" panose="020B0604020202020204" pitchFamily="34" charset="0"/>
                        </a:rPr>
                        <a:t>State and Configuration Management; Program, Data and Message Level</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Change execution mode; save and reset state</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6797323"/>
                  </a:ext>
                </a:extLst>
              </a:tr>
              <a:tr h="646833">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Execution Semantics</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Mapping of Resources to Bolts/Maps in Containers, Processes, Threads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US" sz="1800" dirty="0">
                          <a:effectLst/>
                          <a:latin typeface="Arial" panose="020B0604020202020204" pitchFamily="34" charset="0"/>
                          <a:cs typeface="Arial" panose="020B0604020202020204" pitchFamily="34" charset="0"/>
                        </a:rPr>
                        <a:t>Different systems make different choices - why?</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5986233"/>
                  </a:ext>
                </a:extLst>
              </a:tr>
              <a:tr h="372370">
                <a:tc vMerge="1">
                  <a:txBody>
                    <a:bodyPr/>
                    <a:lstStyle/>
                    <a:p>
                      <a:pPr rtl="0" fontAlgn="t">
                        <a:spcBef>
                          <a:spcPts val="0"/>
                        </a:spcBef>
                        <a:spcAft>
                          <a:spcPts val="0"/>
                        </a:spcAft>
                      </a:pPr>
                      <a:endParaRPr lang="en-US" sz="1800" b="1"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Parallel Computing</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Spark Flink Hadoop Pregel MPI modes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US" sz="1800" dirty="0">
                          <a:effectLst/>
                          <a:latin typeface="Arial" panose="020B0604020202020204" pitchFamily="34" charset="0"/>
                          <a:cs typeface="Arial" panose="020B0604020202020204" pitchFamily="34" charset="0"/>
                        </a:rPr>
                        <a:t>Owner Computes Rule</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5630476"/>
                  </a:ext>
                </a:extLst>
              </a:tr>
              <a:tr h="566916">
                <a:tc>
                  <a:txBody>
                    <a:bodyPr/>
                    <a:lstStyle/>
                    <a:p>
                      <a:pPr fontAlgn="t"/>
                      <a:r>
                        <a:rPr lang="en-US" sz="1800" b="1" dirty="0">
                          <a:effectLst/>
                          <a:latin typeface="Arial" panose="020B0604020202020204" pitchFamily="34" charset="0"/>
                          <a:cs typeface="Arial" panose="020B0604020202020204" pitchFamily="34" charset="0"/>
                        </a:rPr>
                        <a:t>Job Submission</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(Dynamic/Static) Resource Allocation</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Plugins for </a:t>
                      </a:r>
                      <a:r>
                        <a:rPr lang="en-US" sz="1800" dirty="0" err="1">
                          <a:effectLst/>
                          <a:latin typeface="Arial" panose="020B0604020202020204" pitchFamily="34" charset="0"/>
                          <a:cs typeface="Arial" panose="020B0604020202020204" pitchFamily="34" charset="0"/>
                        </a:rPr>
                        <a:t>Slurm</a:t>
                      </a:r>
                      <a:r>
                        <a:rPr lang="en-US" sz="1800" dirty="0">
                          <a:effectLst/>
                          <a:latin typeface="Arial" panose="020B0604020202020204" pitchFamily="34" charset="0"/>
                          <a:cs typeface="Arial" panose="020B0604020202020204" pitchFamily="34" charset="0"/>
                        </a:rPr>
                        <a:t>, Yarn, Mesos, Marathon, Aurora</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US" sz="1800" dirty="0">
                          <a:effectLst/>
                          <a:latin typeface="Arial" panose="020B0604020202020204" pitchFamily="34" charset="0"/>
                          <a:cs typeface="Arial" panose="020B0604020202020204" pitchFamily="34" charset="0"/>
                        </a:rPr>
                        <a:t>Client API (e.g. Python) for Job Management</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0041165"/>
                  </a:ext>
                </a:extLst>
              </a:tr>
              <a:tr h="561663">
                <a:tc rowSpan="6">
                  <a:txBody>
                    <a:bodyPr/>
                    <a:lstStyle/>
                    <a:p>
                      <a:pP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Task System</a:t>
                      </a:r>
                      <a:endParaRPr lang="en-US" sz="1800" b="1"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Task migration</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Monitoring of tasks and migrating tasks for better resource utilization </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Task-based programming with Dynamic or Static Graph API; </a:t>
                      </a:r>
                    </a:p>
                    <a:p>
                      <a:pPr rtl="0" fontAlgn="t">
                        <a:spcBef>
                          <a:spcPts val="0"/>
                        </a:spcBef>
                        <a:spcAft>
                          <a:spcPts val="0"/>
                        </a:spcAft>
                      </a:pPr>
                      <a:endParaRPr lang="en-US" sz="18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800" dirty="0" err="1">
                          <a:effectLst/>
                          <a:latin typeface="Arial" panose="020B0604020202020204" pitchFamily="34" charset="0"/>
                          <a:cs typeface="Arial" panose="020B0604020202020204" pitchFamily="34" charset="0"/>
                        </a:rPr>
                        <a:t>FaaS</a:t>
                      </a:r>
                      <a:r>
                        <a:rPr lang="en-US" sz="1800" dirty="0">
                          <a:effectLst/>
                          <a:latin typeface="Arial" panose="020B0604020202020204" pitchFamily="34" charset="0"/>
                          <a:cs typeface="Arial" panose="020B0604020202020204" pitchFamily="34" charset="0"/>
                        </a:rPr>
                        <a:t> API; </a:t>
                      </a:r>
                    </a:p>
                    <a:p>
                      <a:pPr rtl="0" fontAlgn="t">
                        <a:spcBef>
                          <a:spcPts val="0"/>
                        </a:spcBef>
                        <a:spcAft>
                          <a:spcPts val="0"/>
                        </a:spcAft>
                      </a:pPr>
                      <a:endParaRPr lang="en-US" sz="18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800" dirty="0">
                          <a:effectLst/>
                          <a:latin typeface="Arial" panose="020B0604020202020204" pitchFamily="34" charset="0"/>
                          <a:cs typeface="Arial" panose="020B0604020202020204" pitchFamily="34" charset="0"/>
                        </a:rPr>
                        <a:t>Support accelerators (CUDA,KNL)</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3740383"/>
                  </a:ext>
                </a:extLst>
              </a:tr>
              <a:tr h="413205">
                <a:tc vMerge="1">
                  <a:txBody>
                    <a:bodyPr/>
                    <a:lstStyle/>
                    <a:p>
                      <a:endParaRPr lang="en-US"/>
                    </a:p>
                  </a:txBody>
                  <a:tcPr/>
                </a:tc>
                <a:tc>
                  <a:txBody>
                    <a:bodyPr/>
                    <a:lstStyle/>
                    <a:p>
                      <a:pPr rtl="0" fontAlgn="t">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Elasticity</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kern="1200" baseline="0" dirty="0" err="1">
                          <a:solidFill>
                            <a:schemeClr val="tx1"/>
                          </a:solidFill>
                          <a:latin typeface="Arial" panose="020B0604020202020204" pitchFamily="34" charset="0"/>
                          <a:ea typeface="+mn-ea"/>
                          <a:cs typeface="Arial" panose="020B0604020202020204" pitchFamily="34" charset="0"/>
                        </a:rPr>
                        <a:t>OpenWhisk</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0" fontAlgn="t">
                        <a:spcBef>
                          <a:spcPts val="0"/>
                        </a:spcBef>
                        <a:spcAft>
                          <a:spcPts val="0"/>
                        </a:spcAft>
                      </a:pPr>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2580037"/>
                  </a:ext>
                </a:extLst>
              </a:tr>
              <a:tr h="561663">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Streaming and </a:t>
                      </a:r>
                      <a:r>
                        <a:rPr lang="en-US" sz="1800" dirty="0" err="1">
                          <a:effectLst/>
                          <a:latin typeface="Arial" panose="020B0604020202020204" pitchFamily="34" charset="0"/>
                          <a:cs typeface="Arial" panose="020B0604020202020204" pitchFamily="34" charset="0"/>
                        </a:rPr>
                        <a:t>FaaS</a:t>
                      </a:r>
                      <a:r>
                        <a:rPr lang="en-US" sz="1800" dirty="0">
                          <a:effectLst/>
                          <a:latin typeface="Arial" panose="020B0604020202020204" pitchFamily="34" charset="0"/>
                          <a:cs typeface="Arial" panose="020B0604020202020204" pitchFamily="34" charset="0"/>
                        </a:rPr>
                        <a:t> Events</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Heron, </a:t>
                      </a:r>
                      <a:r>
                        <a:rPr lang="en-US" sz="1800" dirty="0" err="1">
                          <a:effectLst/>
                          <a:latin typeface="Arial" panose="020B0604020202020204" pitchFamily="34" charset="0"/>
                          <a:cs typeface="Arial" panose="020B0604020202020204" pitchFamily="34" charset="0"/>
                        </a:rPr>
                        <a:t>OpenWhisk</a:t>
                      </a:r>
                      <a:r>
                        <a:rPr lang="en-US" sz="1800" dirty="0">
                          <a:effectLst/>
                          <a:latin typeface="Arial" panose="020B0604020202020204" pitchFamily="34" charset="0"/>
                          <a:cs typeface="Arial" panose="020B0604020202020204" pitchFamily="34" charset="0"/>
                        </a:rPr>
                        <a:t>, Kafka/RabbitMQ</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t"/>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352298"/>
                  </a:ext>
                </a:extLst>
              </a:tr>
              <a:tr h="308746">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Task Execution </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Process, Threads, Queues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t"/>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3368275"/>
                  </a:ext>
                </a:extLst>
              </a:tr>
              <a:tr h="561663">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Task Scheduling</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dirty="0">
                          <a:effectLst/>
                          <a:latin typeface="Arial" panose="020B0604020202020204" pitchFamily="34" charset="0"/>
                          <a:cs typeface="Arial" panose="020B0604020202020204" pitchFamily="34" charset="0"/>
                        </a:rPr>
                        <a:t>Dynamic Scheduling, Static Scheduling,</a:t>
                      </a:r>
                    </a:p>
                    <a:p>
                      <a:pPr rtl="0" fontAlgn="t">
                        <a:spcBef>
                          <a:spcPts val="0"/>
                        </a:spcBef>
                        <a:spcAft>
                          <a:spcPts val="0"/>
                        </a:spcAft>
                      </a:pPr>
                      <a:r>
                        <a:rPr lang="en-US" sz="1600" dirty="0">
                          <a:effectLst/>
                          <a:latin typeface="Arial" panose="020B0604020202020204" pitchFamily="34" charset="0"/>
                          <a:cs typeface="Arial" panose="020B0604020202020204" pitchFamily="34" charset="0"/>
                        </a:rPr>
                        <a:t>Pluggable Scheduling Algorithms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t"/>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7655026"/>
                  </a:ext>
                </a:extLst>
              </a:tr>
              <a:tr h="561663">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Task Graph</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cs typeface="Arial" panose="020B0604020202020204" pitchFamily="34" charset="0"/>
                        </a:rPr>
                        <a:t>Static Graph, Dynamic Graph Generation</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t"/>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2667087"/>
                  </a:ext>
                </a:extLst>
              </a:tr>
            </a:tbl>
          </a:graphicData>
        </a:graphic>
      </p:graphicFrame>
      <p:sp>
        <p:nvSpPr>
          <p:cNvPr id="8" name="Rectangle 1">
            <a:extLst>
              <a:ext uri="{FF2B5EF4-FFF2-40B4-BE49-F238E27FC236}">
                <a16:creationId xmlns:a16="http://schemas.microsoft.com/office/drawing/2014/main" id="{57ECEF8F-538F-4F52-97FA-739BB0BE5AC1}"/>
              </a:ext>
            </a:extLst>
          </p:cNvPr>
          <p:cNvSpPr>
            <a:spLocks noChangeArrowheads="1"/>
          </p:cNvSpPr>
          <p:nvPr/>
        </p:nvSpPr>
        <p:spPr bwMode="auto">
          <a:xfrm>
            <a:off x="5561013" y="15986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630F1A50-1037-409A-9458-8568F9DB447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112</a:t>
            </a:fld>
            <a:endParaRPr lang="en-US">
              <a:solidFill>
                <a:prstClr val="black">
                  <a:tint val="75000"/>
                </a:prstClr>
              </a:solidFill>
            </a:endParaRPr>
          </a:p>
        </p:txBody>
      </p:sp>
    </p:spTree>
    <p:extLst>
      <p:ext uri="{BB962C8B-B14F-4D97-AF65-F5344CB8AC3E}">
        <p14:creationId xmlns:p14="http://schemas.microsoft.com/office/powerpoint/2010/main" val="4586240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1B784A-DD93-4977-B892-D51CA25042E0}"/>
              </a:ext>
            </a:extLst>
          </p:cNvPr>
          <p:cNvSpPr>
            <a:spLocks noGrp="1"/>
          </p:cNvSpPr>
          <p:nvPr>
            <p:ph type="title"/>
          </p:nvPr>
        </p:nvSpPr>
        <p:spPr>
          <a:xfrm>
            <a:off x="830035" y="-108403"/>
            <a:ext cx="10515600" cy="899235"/>
          </a:xfrm>
        </p:spPr>
        <p:txBody>
          <a:bodyPr/>
          <a:lstStyle/>
          <a:p>
            <a:pPr algn="ctr"/>
            <a:r>
              <a:rPr lang="en-US" dirty="0"/>
              <a:t>Components of a Big Data Runtime II</a:t>
            </a:r>
          </a:p>
        </p:txBody>
      </p:sp>
      <p:graphicFrame>
        <p:nvGraphicFramePr>
          <p:cNvPr id="7" name="Table 6">
            <a:extLst>
              <a:ext uri="{FF2B5EF4-FFF2-40B4-BE49-F238E27FC236}">
                <a16:creationId xmlns:a16="http://schemas.microsoft.com/office/drawing/2014/main" id="{6441FB75-9D98-400C-80F9-84BC4183A84B}"/>
              </a:ext>
            </a:extLst>
          </p:cNvPr>
          <p:cNvGraphicFramePr>
            <a:graphicFrameLocks noGrp="1"/>
          </p:cNvGraphicFramePr>
          <p:nvPr>
            <p:extLst/>
          </p:nvPr>
        </p:nvGraphicFramePr>
        <p:xfrm>
          <a:off x="0" y="605481"/>
          <a:ext cx="12192001" cy="5581345"/>
        </p:xfrm>
        <a:graphic>
          <a:graphicData uri="http://schemas.openxmlformats.org/drawingml/2006/table">
            <a:tbl>
              <a:tblPr/>
              <a:tblGrid>
                <a:gridCol w="1860115">
                  <a:extLst>
                    <a:ext uri="{9D8B030D-6E8A-4147-A177-3AD203B41FA5}">
                      <a16:colId xmlns:a16="http://schemas.microsoft.com/office/drawing/2014/main" val="1704925685"/>
                    </a:ext>
                  </a:extLst>
                </a:gridCol>
                <a:gridCol w="2228450">
                  <a:extLst>
                    <a:ext uri="{9D8B030D-6E8A-4147-A177-3AD203B41FA5}">
                      <a16:colId xmlns:a16="http://schemas.microsoft.com/office/drawing/2014/main" val="2585918109"/>
                    </a:ext>
                  </a:extLst>
                </a:gridCol>
                <a:gridCol w="4208147">
                  <a:extLst>
                    <a:ext uri="{9D8B030D-6E8A-4147-A177-3AD203B41FA5}">
                      <a16:colId xmlns:a16="http://schemas.microsoft.com/office/drawing/2014/main" val="3781877368"/>
                    </a:ext>
                  </a:extLst>
                </a:gridCol>
                <a:gridCol w="3895289">
                  <a:extLst>
                    <a:ext uri="{9D8B030D-6E8A-4147-A177-3AD203B41FA5}">
                      <a16:colId xmlns:a16="http://schemas.microsoft.com/office/drawing/2014/main" val="506169796"/>
                    </a:ext>
                  </a:extLst>
                </a:gridCol>
              </a:tblGrid>
              <a:tr h="304390">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Area</a:t>
                      </a:r>
                      <a:endParaRPr lang="en-US" sz="1800" b="1"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800" b="1" i="0" u="none" strike="noStrike">
                          <a:solidFill>
                            <a:srgbClr val="000000"/>
                          </a:solidFill>
                          <a:effectLst/>
                          <a:latin typeface="Arial" panose="020B0604020202020204" pitchFamily="34" charset="0"/>
                          <a:cs typeface="Arial" panose="020B0604020202020204" pitchFamily="34" charset="0"/>
                        </a:rPr>
                        <a:t>Component</a:t>
                      </a:r>
                      <a:endParaRPr lang="en-US" sz="180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800" b="1" i="0" u="none" strike="noStrike">
                          <a:solidFill>
                            <a:srgbClr val="000000"/>
                          </a:solidFill>
                          <a:effectLst/>
                          <a:latin typeface="Arial" panose="020B0604020202020204" pitchFamily="34" charset="0"/>
                          <a:cs typeface="Arial" panose="020B0604020202020204" pitchFamily="34" charset="0"/>
                        </a:rPr>
                        <a:t>Implementation</a:t>
                      </a:r>
                      <a:endParaRPr lang="en-US" sz="180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Comments</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1050961"/>
                  </a:ext>
                </a:extLst>
              </a:tr>
              <a:tr h="578376">
                <a:tc rowSpan="3">
                  <a:txBody>
                    <a:bodyPr/>
                    <a:lstStyle/>
                    <a:p>
                      <a:pPr rtl="0" fontAlgn="t">
                        <a:spcBef>
                          <a:spcPts val="0"/>
                        </a:spcBef>
                        <a:spcAft>
                          <a:spcPts val="0"/>
                        </a:spcAft>
                      </a:pPr>
                      <a:br>
                        <a:rPr lang="en-US" sz="1800" b="1" dirty="0">
                          <a:effectLst/>
                          <a:latin typeface="Arial" panose="020B0604020202020204" pitchFamily="34" charset="0"/>
                          <a:cs typeface="Arial" panose="020B0604020202020204" pitchFamily="34" charset="0"/>
                        </a:rPr>
                      </a:br>
                      <a:r>
                        <a:rPr lang="en-US" sz="1800" b="1" i="0" u="none" strike="noStrike" dirty="0">
                          <a:solidFill>
                            <a:srgbClr val="000000"/>
                          </a:solidFill>
                          <a:effectLst/>
                          <a:latin typeface="Arial" panose="020B0604020202020204" pitchFamily="34" charset="0"/>
                          <a:cs typeface="Arial" panose="020B0604020202020204" pitchFamily="34" charset="0"/>
                        </a:rPr>
                        <a:t>Communication API</a:t>
                      </a:r>
                      <a:endParaRPr lang="en-US" sz="1800" b="1"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a:latin typeface="Arial" panose="020B0604020202020204" pitchFamily="34" charset="0"/>
                          <a:cs typeface="Arial" panose="020B0604020202020204" pitchFamily="34" charset="0"/>
                        </a:rPr>
                        <a:t>Messages</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a:latin typeface="Arial" panose="020B0604020202020204" pitchFamily="34" charset="0"/>
                          <a:cs typeface="Arial" panose="020B0604020202020204" pitchFamily="34" charset="0"/>
                        </a:rPr>
                        <a:t>Heron</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a:latin typeface="Arial" panose="020B0604020202020204" pitchFamily="34" charset="0"/>
                          <a:cs typeface="Arial" panose="020B0604020202020204" pitchFamily="34" charset="0"/>
                        </a:rPr>
                        <a:t>This is user level and could map to multiple communication systems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947282"/>
                  </a:ext>
                </a:extLst>
              </a:tr>
              <a:tr h="887395">
                <a:tc vMerge="1">
                  <a:txBody>
                    <a:bodyPr/>
                    <a:lstStyle/>
                    <a:p>
                      <a:endParaRPr lang="en-US"/>
                    </a:p>
                  </a:txBody>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Dataflow Communication</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Fine-Grain Twister2 Dataflow communications: MPI</a:t>
                      </a:r>
                      <a:r>
                        <a:rPr lang="en-US" sz="1800" b="0" i="0" u="none" strike="noStrike" dirty="0">
                          <a:solidFill>
                            <a:schemeClr val="tx1"/>
                          </a:solidFill>
                          <a:effectLst/>
                          <a:latin typeface="Arial" panose="020B0604020202020204" pitchFamily="34" charset="0"/>
                          <a:cs typeface="Arial" panose="020B0604020202020204" pitchFamily="34" charset="0"/>
                        </a:rPr>
                        <a:t>,</a:t>
                      </a:r>
                      <a:r>
                        <a:rPr lang="en-US" sz="1800" b="0" i="0" u="none" strike="noStrike" dirty="0">
                          <a:solidFill>
                            <a:srgbClr val="000000"/>
                          </a:solidFill>
                          <a:effectLst/>
                          <a:latin typeface="Arial" panose="020B0604020202020204" pitchFamily="34" charset="0"/>
                          <a:cs typeface="Arial" panose="020B0604020202020204" pitchFamily="34" charset="0"/>
                        </a:rPr>
                        <a:t>TCP and RMA</a:t>
                      </a:r>
                      <a:endParaRPr lang="en-US" sz="1800" dirty="0">
                        <a:effectLst/>
                        <a:latin typeface="Arial" panose="020B0604020202020204" pitchFamily="34" charset="0"/>
                        <a:cs typeface="Arial" panose="020B0604020202020204" pitchFamily="34" charset="0"/>
                      </a:endParaRPr>
                    </a:p>
                    <a:p>
                      <a:pPr rtl="0" fontAlgn="t">
                        <a:spcBef>
                          <a:spcPts val="0"/>
                        </a:spcBef>
                        <a:spcAft>
                          <a:spcPts val="0"/>
                        </a:spcAft>
                      </a:pPr>
                      <a:endParaRPr lang="en-US" sz="1600" b="0" i="0" u="none" strike="noStrike" dirty="0">
                        <a:solidFill>
                          <a:srgbClr val="000000"/>
                        </a:solidFill>
                        <a:effectLst/>
                        <a:latin typeface="Arial" panose="020B0604020202020204" pitchFamily="34" charset="0"/>
                        <a:cs typeface="Arial" panose="020B0604020202020204" pitchFamily="34" charset="0"/>
                      </a:endParaRPr>
                    </a:p>
                    <a:p>
                      <a:pPr rtl="0" fontAlgn="t">
                        <a:spcBef>
                          <a:spcPts val="0"/>
                        </a:spcBef>
                        <a:spcAft>
                          <a:spcPts val="0"/>
                        </a:spcAft>
                      </a:pPr>
                      <a:r>
                        <a:rPr lang="en-US" sz="1700" b="0" i="0" u="none" strike="noStrike" dirty="0">
                          <a:solidFill>
                            <a:srgbClr val="000000"/>
                          </a:solidFill>
                          <a:effectLst/>
                          <a:latin typeface="Arial" panose="020B0604020202020204" pitchFamily="34" charset="0"/>
                          <a:cs typeface="Arial" panose="020B0604020202020204" pitchFamily="34" charset="0"/>
                        </a:rPr>
                        <a:t>Coarse grain Dataflow from </a:t>
                      </a:r>
                      <a:r>
                        <a:rPr lang="en-US" sz="1700" b="0" i="0" u="none" strike="noStrike" dirty="0" err="1">
                          <a:solidFill>
                            <a:srgbClr val="000000"/>
                          </a:solidFill>
                          <a:effectLst/>
                          <a:latin typeface="Arial" panose="020B0604020202020204" pitchFamily="34" charset="0"/>
                          <a:cs typeface="Arial" panose="020B0604020202020204" pitchFamily="34" charset="0"/>
                        </a:rPr>
                        <a:t>NiFi</a:t>
                      </a:r>
                      <a:r>
                        <a:rPr lang="en-US" sz="1700" b="0" i="0" u="none" strike="noStrike" dirty="0">
                          <a:solidFill>
                            <a:srgbClr val="000000"/>
                          </a:solidFill>
                          <a:effectLst/>
                          <a:latin typeface="Arial" panose="020B0604020202020204" pitchFamily="34" charset="0"/>
                          <a:cs typeface="Arial" panose="020B0604020202020204" pitchFamily="34" charset="0"/>
                        </a:rPr>
                        <a:t>, Kepler?</a:t>
                      </a:r>
                      <a:endParaRPr lang="en-US" sz="17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Streaming</a:t>
                      </a:r>
                      <a:r>
                        <a:rPr lang="en-US" sz="1800" b="0" i="0" u="none" strike="noStrike" dirty="0">
                          <a:solidFill>
                            <a:schemeClr val="tx1"/>
                          </a:solidFill>
                          <a:effectLst/>
                          <a:latin typeface="Arial" panose="020B0604020202020204" pitchFamily="34" charset="0"/>
                          <a:cs typeface="Arial" panose="020B0604020202020204" pitchFamily="34" charset="0"/>
                        </a:rPr>
                        <a:t>, </a:t>
                      </a:r>
                      <a:r>
                        <a:rPr lang="en-US" sz="1800" b="0" i="0" u="none" strike="noStrike" dirty="0">
                          <a:solidFill>
                            <a:srgbClr val="000000"/>
                          </a:solidFill>
                          <a:effectLst/>
                          <a:latin typeface="Arial" panose="020B0604020202020204" pitchFamily="34" charset="0"/>
                          <a:cs typeface="Arial" panose="020B0604020202020204" pitchFamily="34" charset="0"/>
                        </a:rPr>
                        <a:t>ETL data pipelines;</a:t>
                      </a:r>
                    </a:p>
                    <a:p>
                      <a:endParaRPr lang="en-US" sz="18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Define new Dataflow communication</a:t>
                      </a:r>
                    </a:p>
                    <a:p>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API and library</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3960825"/>
                  </a:ext>
                </a:extLst>
              </a:tr>
              <a:tr h="576715">
                <a:tc vMerge="1">
                  <a:txBody>
                    <a:bodyPr/>
                    <a:lstStyle/>
                    <a:p>
                      <a:endParaRPr lang="en-US"/>
                    </a:p>
                  </a:txBody>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BSP Communication</a:t>
                      </a:r>
                      <a:endParaRPr lang="en-US" sz="18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Map-Collective</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Conventional MPI, Harp</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MPI Point to Point and Collective API</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130236"/>
                  </a:ext>
                </a:extLst>
              </a:tr>
              <a:tr h="347846">
                <a:tc rowSpan="2">
                  <a:txBody>
                    <a:bodyPr/>
                    <a:lstStyle/>
                    <a:p>
                      <a:pP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Data Access</a:t>
                      </a:r>
                      <a:endParaRPr lang="en-US" sz="1800" b="1"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Static (Batch) Data</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File Systems, NoSQL, SQL</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Data API</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5388834"/>
                  </a:ext>
                </a:extLst>
              </a:tr>
              <a:tr h="343959">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Streaming Data</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Message Brokers, Spouts</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0" fontAlgn="t">
                        <a:spcBef>
                          <a:spcPts val="0"/>
                        </a:spcBef>
                        <a:spcAft>
                          <a:spcPts val="0"/>
                        </a:spcAft>
                      </a:pP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7414979"/>
                  </a:ext>
                </a:extLst>
              </a:tr>
              <a:tr h="634861">
                <a:tc>
                  <a:txBody>
                    <a:bodyPr/>
                    <a:lstStyle/>
                    <a:p>
                      <a:pPr rtl="0" fontAlgn="t">
                        <a:spcBef>
                          <a:spcPts val="0"/>
                        </a:spcBef>
                        <a:spcAft>
                          <a:spcPts val="0"/>
                        </a:spcAft>
                      </a:pPr>
                      <a:r>
                        <a:rPr lang="en-US" sz="1800" b="1" dirty="0">
                          <a:effectLst/>
                          <a:latin typeface="Arial" panose="020B0604020202020204" pitchFamily="34" charset="0"/>
                          <a:cs typeface="Arial" panose="020B0604020202020204" pitchFamily="34" charset="0"/>
                        </a:rPr>
                        <a:t>Data Management</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Distributed Data Set</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Relaxed Distributed Shared Memory(immutable data), </a:t>
                      </a:r>
                    </a:p>
                    <a:p>
                      <a:pPr rtl="0" fontAlgn="t">
                        <a:spcBef>
                          <a:spcPts val="0"/>
                        </a:spcBef>
                        <a:spcAft>
                          <a:spcPts val="0"/>
                        </a:spcAft>
                      </a:pPr>
                      <a:r>
                        <a:rPr lang="en-US" sz="1800" dirty="0">
                          <a:effectLst/>
                          <a:latin typeface="Arial" panose="020B0604020202020204" pitchFamily="34" charset="0"/>
                          <a:cs typeface="Arial" panose="020B0604020202020204" pitchFamily="34" charset="0"/>
                        </a:rPr>
                        <a:t>Mutable Distributed Data</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Data Transformation API; </a:t>
                      </a:r>
                    </a:p>
                    <a:p>
                      <a:pPr rtl="0" fontAlgn="t">
                        <a:spcBef>
                          <a:spcPts val="0"/>
                        </a:spcBef>
                        <a:spcAft>
                          <a:spcPts val="0"/>
                        </a:spcAft>
                      </a:pPr>
                      <a:endParaRPr lang="en-US" sz="18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800" dirty="0">
                          <a:effectLst/>
                          <a:latin typeface="Arial" panose="020B0604020202020204" pitchFamily="34" charset="0"/>
                          <a:cs typeface="Arial" panose="020B0604020202020204" pitchFamily="34" charset="0"/>
                        </a:rPr>
                        <a:t>Spark RDD, Heron Streamlet</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6385649"/>
                  </a:ext>
                </a:extLst>
              </a:tr>
              <a:tr h="634861">
                <a:tc>
                  <a:txBody>
                    <a:bodyPr/>
                    <a:lstStyle/>
                    <a:p>
                      <a:pPr rtl="0" fontAlgn="t">
                        <a:spcBef>
                          <a:spcPts val="0"/>
                        </a:spcBef>
                        <a:spcAft>
                          <a:spcPts val="0"/>
                        </a:spcAft>
                      </a:pPr>
                      <a:r>
                        <a:rPr lang="en-US" sz="1800" b="1" dirty="0">
                          <a:effectLst/>
                          <a:latin typeface="Arial" panose="020B0604020202020204" pitchFamily="34" charset="0"/>
                          <a:cs typeface="Arial" panose="020B0604020202020204" pitchFamily="34" charset="0"/>
                        </a:rPr>
                        <a:t>Fault Tolerance</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Check Pointing</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Upstream (streaming) backup; Lightweight; Coordination Points; Spark/Flink, MPI and Heron models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Streaming and batch cases</a:t>
                      </a:r>
                    </a:p>
                    <a:p>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distinct; Crosses all components</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6272695"/>
                  </a:ext>
                </a:extLst>
              </a:tr>
              <a:tr h="576715">
                <a:tc>
                  <a:txBody>
                    <a:bodyPr/>
                    <a:lstStyle/>
                    <a:p>
                      <a:pP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Security</a:t>
                      </a:r>
                      <a:endParaRPr lang="en-US" sz="1800" b="1"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Storage, Messaging, execution</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Research needed</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Crosses all Components</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3154948"/>
                  </a:ext>
                </a:extLst>
              </a:tr>
            </a:tbl>
          </a:graphicData>
        </a:graphic>
      </p:graphicFrame>
      <p:sp>
        <p:nvSpPr>
          <p:cNvPr id="8" name="Rectangle 1">
            <a:extLst>
              <a:ext uri="{FF2B5EF4-FFF2-40B4-BE49-F238E27FC236}">
                <a16:creationId xmlns:a16="http://schemas.microsoft.com/office/drawing/2014/main" id="{57ECEF8F-538F-4F52-97FA-739BB0BE5AC1}"/>
              </a:ext>
            </a:extLst>
          </p:cNvPr>
          <p:cNvSpPr>
            <a:spLocks noChangeArrowheads="1"/>
          </p:cNvSpPr>
          <p:nvPr/>
        </p:nvSpPr>
        <p:spPr bwMode="auto">
          <a:xfrm>
            <a:off x="5561013" y="15986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C592800D-C6BF-4E5F-ADEC-D650BFFEFC8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113</a:t>
            </a:fld>
            <a:endParaRPr lang="en-US">
              <a:solidFill>
                <a:prstClr val="black">
                  <a:tint val="75000"/>
                </a:prstClr>
              </a:solidFill>
            </a:endParaRPr>
          </a:p>
        </p:txBody>
      </p:sp>
    </p:spTree>
    <p:extLst>
      <p:ext uri="{BB962C8B-B14F-4D97-AF65-F5344CB8AC3E}">
        <p14:creationId xmlns:p14="http://schemas.microsoft.com/office/powerpoint/2010/main" val="13110322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311" y="0"/>
            <a:ext cx="8061789" cy="674670"/>
          </a:xfrm>
        </p:spPr>
        <p:txBody>
          <a:bodyPr>
            <a:normAutofit fontScale="90000"/>
          </a:bodyPr>
          <a:lstStyle/>
          <a:p>
            <a:r>
              <a:rPr lang="en-US" b="1" dirty="0"/>
              <a:t>Using HPC-ABDS Layers I</a:t>
            </a:r>
          </a:p>
        </p:txBody>
      </p:sp>
      <p:sp>
        <p:nvSpPr>
          <p:cNvPr id="3" name="Content Placeholder 2"/>
          <p:cNvSpPr>
            <a:spLocks noGrp="1"/>
          </p:cNvSpPr>
          <p:nvPr>
            <p:ph idx="1"/>
          </p:nvPr>
        </p:nvSpPr>
        <p:spPr>
          <a:xfrm>
            <a:off x="95250" y="505947"/>
            <a:ext cx="11850489" cy="5364841"/>
          </a:xfrm>
        </p:spPr>
        <p:txBody>
          <a:bodyPr>
            <a:noAutofit/>
          </a:bodyPr>
          <a:lstStyle/>
          <a:p>
            <a:pPr marL="457200" indent="-457200">
              <a:buFont typeface="+mj-lt"/>
              <a:buAutoNum type="arabicParenR"/>
            </a:pPr>
            <a:r>
              <a:rPr lang="en-US" sz="2000" b="1" dirty="0"/>
              <a:t>Message Protocols</a:t>
            </a:r>
            <a:br>
              <a:rPr lang="en-US" sz="2000" dirty="0"/>
            </a:br>
            <a:r>
              <a:rPr lang="en-US" sz="2000" dirty="0"/>
              <a:t>This layer is unlikely to directly visible in many applications as used in “underlying system”. Thrift and </a:t>
            </a:r>
            <a:r>
              <a:rPr lang="en-US" sz="2000" dirty="0" err="1"/>
              <a:t>Protobuf</a:t>
            </a:r>
            <a:r>
              <a:rPr lang="en-US" sz="2000" dirty="0"/>
              <a:t> have similar functionality and are used to build messaging protocols between components (services) of system</a:t>
            </a:r>
          </a:p>
          <a:p>
            <a:pPr marL="457200" indent="-457200">
              <a:buFont typeface="+mj-lt"/>
              <a:buAutoNum type="arabicParenR"/>
            </a:pPr>
            <a:r>
              <a:rPr lang="en-US" sz="2000" b="1" dirty="0"/>
              <a:t>Distributed Coordination</a:t>
            </a:r>
            <a:br>
              <a:rPr lang="en-US" sz="2000" dirty="0"/>
            </a:br>
            <a:r>
              <a:rPr lang="en-US" sz="2000" dirty="0"/>
              <a:t>Zookeeper is likely to be used in many applications as it is way that one achieves consistency in distributed systems – especially in overall control logic and metadata. It is for example used in Apache Storm to coordinate distributed streaming data input with multiple servers ingesting data from multiple sensors.</a:t>
            </a:r>
            <a:br>
              <a:rPr lang="en-US" sz="2000" dirty="0"/>
            </a:br>
            <a:r>
              <a:rPr lang="en-US" sz="2000" dirty="0" err="1"/>
              <a:t>JGroups</a:t>
            </a:r>
            <a:r>
              <a:rPr lang="en-US" sz="2000" dirty="0"/>
              <a:t> is less commonly used and is very different. It builds secure multi-cast messaging with a variety of transport mechanisms.</a:t>
            </a:r>
          </a:p>
          <a:p>
            <a:pPr marL="457200" indent="-457200">
              <a:buFont typeface="+mj-lt"/>
              <a:buAutoNum type="arabicParenR"/>
            </a:pPr>
            <a:r>
              <a:rPr lang="en-US" sz="2000" b="1" dirty="0"/>
              <a:t>Security &amp; Privacy </a:t>
            </a:r>
            <a:br>
              <a:rPr lang="en-US" sz="2000" dirty="0"/>
            </a:br>
            <a:r>
              <a:rPr lang="en-US" sz="2000" dirty="0"/>
              <a:t>Security &amp; Privacy is of course a huge area present implicitly or explicitly in all applications. It covers authentication and authorization of users and the security of running systems. In the Internet there are many authentication systems with sites often allowing you to use Facebook, Microsoft , Google etc. credentials. </a:t>
            </a:r>
            <a:r>
              <a:rPr lang="en-US" sz="2000" dirty="0" err="1"/>
              <a:t>InCommon</a:t>
            </a:r>
            <a:r>
              <a:rPr lang="en-US" sz="2000" dirty="0"/>
              <a:t>, operated by Internet2, federates research and higher education institutions, in the United States with identity management and related services.</a:t>
            </a:r>
            <a:br>
              <a:rPr lang="en-US" sz="2000" dirty="0"/>
            </a:br>
            <a:br>
              <a:rPr lang="en-US" sz="2000" dirty="0"/>
            </a:br>
            <a:r>
              <a:rPr lang="en-US" sz="2000" dirty="0"/>
              <a:t>LDAP is a simple database (key-value) forming a set of distributed directories recording properties of users and resources according to X.500 standard. It allows secure management of systems. OpenStack Keystone is a role-based authorization and authentication environment to be used in OpenStack private clouds.</a:t>
            </a:r>
          </a:p>
          <a:p>
            <a:pPr marL="457200" indent="-457200">
              <a:buFont typeface="+mj-lt"/>
              <a:buAutoNum type="arabicParenR"/>
            </a:pPr>
            <a:endParaRPr lang="en-US" sz="2000" dirty="0"/>
          </a:p>
        </p:txBody>
      </p:sp>
      <p:sp>
        <p:nvSpPr>
          <p:cNvPr id="8" name="Slide Number Placeholder 7">
            <a:extLst>
              <a:ext uri="{FF2B5EF4-FFF2-40B4-BE49-F238E27FC236}">
                <a16:creationId xmlns:a16="http://schemas.microsoft.com/office/drawing/2014/main" id="{87F17FEE-58EE-4251-9660-0FA746F4E4A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114</a:t>
            </a:fld>
            <a:endParaRPr lang="en-US">
              <a:solidFill>
                <a:prstClr val="black">
                  <a:tint val="75000"/>
                </a:prstClr>
              </a:solidFill>
            </a:endParaRPr>
          </a:p>
        </p:txBody>
      </p:sp>
    </p:spTree>
    <p:extLst>
      <p:ext uri="{BB962C8B-B14F-4D97-AF65-F5344CB8AC3E}">
        <p14:creationId xmlns:p14="http://schemas.microsoft.com/office/powerpoint/2010/main" val="2968381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823" y="0"/>
            <a:ext cx="6705600" cy="678094"/>
          </a:xfrm>
        </p:spPr>
        <p:txBody>
          <a:bodyPr>
            <a:normAutofit fontScale="90000"/>
          </a:bodyPr>
          <a:lstStyle/>
          <a:p>
            <a:r>
              <a:rPr lang="en-US" b="1" dirty="0"/>
              <a:t>Using HPC-ABDS Layers II</a:t>
            </a:r>
          </a:p>
        </p:txBody>
      </p:sp>
      <p:sp>
        <p:nvSpPr>
          <p:cNvPr id="3" name="Content Placeholder 2"/>
          <p:cNvSpPr>
            <a:spLocks noGrp="1"/>
          </p:cNvSpPr>
          <p:nvPr>
            <p:ph idx="1"/>
          </p:nvPr>
        </p:nvSpPr>
        <p:spPr>
          <a:xfrm>
            <a:off x="0" y="581578"/>
            <a:ext cx="12191999" cy="5871287"/>
          </a:xfrm>
        </p:spPr>
        <p:txBody>
          <a:bodyPr>
            <a:noAutofit/>
          </a:bodyPr>
          <a:lstStyle/>
          <a:p>
            <a:pPr marL="457200" indent="-457200">
              <a:buFont typeface="+mj-lt"/>
              <a:buAutoNum type="arabicParenR" startAt="4"/>
            </a:pPr>
            <a:r>
              <a:rPr lang="en-US" sz="2000" b="1" dirty="0"/>
              <a:t>Monitoring: </a:t>
            </a:r>
            <a:br>
              <a:rPr lang="en-US" sz="2000" b="1" dirty="0"/>
            </a:br>
            <a:r>
              <a:rPr lang="en-US" sz="2000" dirty="0"/>
              <a:t>Here </a:t>
            </a:r>
            <a:r>
              <a:rPr lang="en-US" sz="2000" dirty="0" err="1"/>
              <a:t>Ambari</a:t>
            </a:r>
            <a:r>
              <a:rPr lang="en-US" sz="2000" dirty="0"/>
              <a:t> is aimed at installing and monitoring Hadoop systems. Nagios and Ganglia are similar system monitors with ability to gather metrics and produce alerts. Inca is a higher level system allowing user reporting of performance of any sub system. Essentially all systems use monitoring but most users do not add custom reporting.</a:t>
            </a:r>
          </a:p>
          <a:p>
            <a:pPr marL="457200" indent="-457200">
              <a:buFont typeface="+mj-lt"/>
              <a:buAutoNum type="arabicParenR" startAt="4"/>
            </a:pPr>
            <a:r>
              <a:rPr lang="en-US" sz="2000" b="1" dirty="0" err="1"/>
              <a:t>IaaS</a:t>
            </a:r>
            <a:r>
              <a:rPr lang="en-US" sz="2000" b="1" dirty="0"/>
              <a:t> Management from HPC to hypervisors:</a:t>
            </a:r>
            <a:br>
              <a:rPr lang="en-US" sz="2000" b="1" dirty="0"/>
            </a:br>
            <a:r>
              <a:rPr lang="en-US" sz="2000" dirty="0"/>
              <a:t>These technologies underlie all applications. The classic technology OpenStack manages virtual machines and associated capabilities such as storage and networking. The commercial clouds have their own solution and it is possible to move machine images between these different environments. As a special case there is “bare-metal” i.e. the null hypervisor. The DevOps technology Docker is playing an increasing role as a </a:t>
            </a:r>
            <a:r>
              <a:rPr lang="en-US" sz="2000" dirty="0" err="1"/>
              <a:t>linux</a:t>
            </a:r>
            <a:r>
              <a:rPr lang="en-US" sz="2000" dirty="0"/>
              <a:t> container and will be used in this course together with Kubernetes from level 6</a:t>
            </a:r>
          </a:p>
        </p:txBody>
      </p:sp>
      <p:sp>
        <p:nvSpPr>
          <p:cNvPr id="8" name="Slide Number Placeholder 7">
            <a:extLst>
              <a:ext uri="{FF2B5EF4-FFF2-40B4-BE49-F238E27FC236}">
                <a16:creationId xmlns:a16="http://schemas.microsoft.com/office/drawing/2014/main" id="{4602DDA1-5C89-45B5-90A2-BB42B2B1399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115</a:t>
            </a:fld>
            <a:endParaRPr lang="en-US">
              <a:solidFill>
                <a:prstClr val="black">
                  <a:tint val="75000"/>
                </a:prstClr>
              </a:solidFill>
            </a:endParaRPr>
          </a:p>
        </p:txBody>
      </p:sp>
    </p:spTree>
    <p:extLst>
      <p:ext uri="{BB962C8B-B14F-4D97-AF65-F5344CB8AC3E}">
        <p14:creationId xmlns:p14="http://schemas.microsoft.com/office/powerpoint/2010/main" val="188535455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335784" cy="626724"/>
          </a:xfrm>
        </p:spPr>
        <p:txBody>
          <a:bodyPr>
            <a:normAutofit fontScale="90000"/>
          </a:bodyPr>
          <a:lstStyle/>
          <a:p>
            <a:r>
              <a:rPr lang="en-US" b="1" dirty="0"/>
              <a:t>Using HPC-ABDS Layers III</a:t>
            </a:r>
          </a:p>
        </p:txBody>
      </p:sp>
      <p:sp>
        <p:nvSpPr>
          <p:cNvPr id="3" name="Content Placeholder 2"/>
          <p:cNvSpPr>
            <a:spLocks noGrp="1"/>
          </p:cNvSpPr>
          <p:nvPr>
            <p:ph idx="1"/>
          </p:nvPr>
        </p:nvSpPr>
        <p:spPr>
          <a:xfrm>
            <a:off x="0" y="523982"/>
            <a:ext cx="12102957" cy="6225649"/>
          </a:xfrm>
        </p:spPr>
        <p:txBody>
          <a:bodyPr>
            <a:noAutofit/>
          </a:bodyPr>
          <a:lstStyle/>
          <a:p>
            <a:pPr marL="457200" indent="-457200">
              <a:buFont typeface="+mj-lt"/>
              <a:buAutoNum type="arabicParenR" startAt="6"/>
            </a:pPr>
            <a:r>
              <a:rPr lang="en-US" sz="2000" b="1" dirty="0">
                <a:latin typeface="Calibri" panose="020F0502020204030204" pitchFamily="34" charset="0"/>
              </a:rPr>
              <a:t>DevOps</a:t>
            </a:r>
            <a:br>
              <a:rPr lang="en-US" sz="2000" dirty="0">
                <a:latin typeface="Calibri" panose="020F0502020204030204" pitchFamily="34" charset="0"/>
              </a:rPr>
            </a:br>
            <a:r>
              <a:rPr lang="en-US" sz="2000" dirty="0">
                <a:latin typeface="Calibri" panose="020F0502020204030204" pitchFamily="34" charset="0"/>
              </a:rPr>
              <a:t>This describes technologies and approaches that automate the deployment and installation of software systems and underlies “software-defined systems”. At IU, we integrate tools together in </a:t>
            </a:r>
            <a:r>
              <a:rPr lang="en-US" sz="2000" dirty="0" err="1">
                <a:latin typeface="Calibri" panose="020F0502020204030204" pitchFamily="34" charset="0"/>
              </a:rPr>
              <a:t>Cloudmesh</a:t>
            </a:r>
            <a:r>
              <a:rPr lang="en-US" sz="2000" dirty="0">
                <a:latin typeface="Calibri" panose="020F0502020204030204" pitchFamily="34" charset="0"/>
              </a:rPr>
              <a:t> – Libcloud, Cobbler, Chef, </a:t>
            </a:r>
            <a:r>
              <a:rPr lang="sv-SE" sz="2000" dirty="0">
                <a:latin typeface="Calibri" panose="020F0502020204030204" pitchFamily="34" charset="0"/>
              </a:rPr>
              <a:t>Docker, Slurm, Ansible, Puppet.</a:t>
            </a:r>
            <a:r>
              <a:rPr lang="en-US" sz="2000" dirty="0">
                <a:latin typeface="Calibri" panose="020F0502020204030204" pitchFamily="34" charset="0"/>
              </a:rPr>
              <a:t> Celery. We saw Docker earlier in 5 on last slide. Kubernetes is used to manage multiple Docker instances</a:t>
            </a:r>
          </a:p>
          <a:p>
            <a:pPr marL="457200" indent="-457200">
              <a:buFont typeface="+mj-lt"/>
              <a:buAutoNum type="arabicParenR" startAt="6"/>
            </a:pPr>
            <a:r>
              <a:rPr lang="en-US" sz="2000" b="1" dirty="0">
                <a:latin typeface="Calibri" panose="020F0502020204030204" pitchFamily="34" charset="0"/>
              </a:rPr>
              <a:t>Interoperability</a:t>
            </a:r>
            <a:br>
              <a:rPr lang="en-US" sz="2000" b="1" dirty="0">
                <a:latin typeface="Calibri" panose="020F0502020204030204" pitchFamily="34" charset="0"/>
              </a:rPr>
            </a:br>
            <a:r>
              <a:rPr lang="en-US" sz="2000" dirty="0">
                <a:latin typeface="Calibri" panose="020F0502020204030204" pitchFamily="34" charset="0"/>
              </a:rPr>
              <a:t>This is both standards and interoperability libraries for services (Whirr), compute (OCCI), virtualization and storage (CDMI)</a:t>
            </a:r>
          </a:p>
          <a:p>
            <a:pPr marL="457200" indent="-457200">
              <a:buFont typeface="+mj-lt"/>
              <a:buAutoNum type="arabicParenR" startAt="6"/>
            </a:pPr>
            <a:r>
              <a:rPr lang="en-US" sz="2000" b="1" dirty="0">
                <a:latin typeface="Calibri" panose="020F0502020204030204" pitchFamily="34" charset="0"/>
              </a:rPr>
              <a:t>File systems</a:t>
            </a:r>
            <a:br>
              <a:rPr lang="en-US" sz="2000" dirty="0">
                <a:latin typeface="Calibri" panose="020F0502020204030204" pitchFamily="34" charset="0"/>
              </a:rPr>
            </a:br>
            <a:r>
              <a:rPr lang="en-US" sz="2000" dirty="0">
                <a:latin typeface="Calibri" panose="020F0502020204030204" pitchFamily="34" charset="0"/>
              </a:rPr>
              <a:t>One will use files in most applications but the details may not be visible to the user. Maybe you interact with data at level of a data management system or an Object store (OpenStack Swift or Amazon S3). Most science applications are organized around files; commercial systems at a higher level.</a:t>
            </a:r>
          </a:p>
          <a:p>
            <a:pPr marL="457200" indent="-457200">
              <a:buFont typeface="+mj-lt"/>
              <a:buAutoNum type="arabicParenR" startAt="6"/>
            </a:pPr>
            <a:r>
              <a:rPr lang="en-US" sz="2000" b="1" dirty="0">
                <a:latin typeface="Calibri" panose="020F0502020204030204" pitchFamily="34" charset="0"/>
              </a:rPr>
              <a:t>Cluster Resource Management</a:t>
            </a:r>
            <a:br>
              <a:rPr lang="en-US" sz="2000" dirty="0">
                <a:latin typeface="Calibri" panose="020F0502020204030204" pitchFamily="34" charset="0"/>
              </a:rPr>
            </a:br>
            <a:r>
              <a:rPr lang="en-US" sz="2000" dirty="0">
                <a:latin typeface="Calibri" panose="020F0502020204030204" pitchFamily="34" charset="0"/>
              </a:rPr>
              <a:t>You will certainly need cluster management in your application although often this is provided by the system and not explicit to the user. Yarn from Hadoop is gaining in popularity while </a:t>
            </a:r>
            <a:r>
              <a:rPr lang="en-US" sz="2000" dirty="0" err="1">
                <a:latin typeface="Calibri" panose="020F0502020204030204" pitchFamily="34" charset="0"/>
              </a:rPr>
              <a:t>Slurm</a:t>
            </a:r>
            <a:r>
              <a:rPr lang="en-US" sz="2000" dirty="0">
                <a:latin typeface="Calibri" panose="020F0502020204030204" pitchFamily="34" charset="0"/>
              </a:rPr>
              <a:t> is a basic HPC system as are Moab, SGE, </a:t>
            </a:r>
            <a:r>
              <a:rPr lang="en-US" sz="2000" dirty="0" err="1">
                <a:latin typeface="Calibri" panose="020F0502020204030204" pitchFamily="34" charset="0"/>
              </a:rPr>
              <a:t>OpenPBS</a:t>
            </a:r>
            <a:r>
              <a:rPr lang="en-US" sz="2000" dirty="0">
                <a:latin typeface="Calibri" panose="020F0502020204030204" pitchFamily="34" charset="0"/>
              </a:rPr>
              <a:t> while Condor also well known for scheduling of Grid applications. </a:t>
            </a:r>
            <a:r>
              <a:rPr lang="en-US" sz="2000" dirty="0" err="1">
                <a:latin typeface="Calibri" panose="020F0502020204030204" pitchFamily="34" charset="0"/>
              </a:rPr>
              <a:t>Mesos</a:t>
            </a:r>
            <a:r>
              <a:rPr lang="en-US" sz="2000" dirty="0">
                <a:latin typeface="Calibri" panose="020F0502020204030204" pitchFamily="34" charset="0"/>
              </a:rPr>
              <a:t> is similar to Yarn and is also becoming popular. Many systems are in fact collections of clusters as in data centers or grids. These require management and scheduling across many clusters; the latter is termed meta-scheduling.</a:t>
            </a:r>
          </a:p>
        </p:txBody>
      </p:sp>
      <p:sp>
        <p:nvSpPr>
          <p:cNvPr id="8" name="Slide Number Placeholder 7">
            <a:extLst>
              <a:ext uri="{FF2B5EF4-FFF2-40B4-BE49-F238E27FC236}">
                <a16:creationId xmlns:a16="http://schemas.microsoft.com/office/drawing/2014/main" id="{F88C8AB6-444F-4110-9890-7DEA4A43CFE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116</a:t>
            </a:fld>
            <a:endParaRPr lang="en-US">
              <a:solidFill>
                <a:prstClr val="black">
                  <a:tint val="75000"/>
                </a:prstClr>
              </a:solidFill>
            </a:endParaRPr>
          </a:p>
        </p:txBody>
      </p:sp>
    </p:spTree>
    <p:extLst>
      <p:ext uri="{BB962C8B-B14F-4D97-AF65-F5344CB8AC3E}">
        <p14:creationId xmlns:p14="http://schemas.microsoft.com/office/powerpoint/2010/main" val="7606522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311" y="0"/>
            <a:ext cx="9171398" cy="667820"/>
          </a:xfrm>
        </p:spPr>
        <p:txBody>
          <a:bodyPr>
            <a:normAutofit fontScale="90000"/>
          </a:bodyPr>
          <a:lstStyle/>
          <a:p>
            <a:r>
              <a:rPr lang="en-US" b="1" dirty="0"/>
              <a:t>Using HPC-ABDS Layers IV</a:t>
            </a:r>
          </a:p>
        </p:txBody>
      </p:sp>
      <p:sp>
        <p:nvSpPr>
          <p:cNvPr id="3" name="Content Placeholder 2"/>
          <p:cNvSpPr>
            <a:spLocks noGrp="1"/>
          </p:cNvSpPr>
          <p:nvPr>
            <p:ph idx="1"/>
          </p:nvPr>
        </p:nvSpPr>
        <p:spPr>
          <a:xfrm>
            <a:off x="0" y="565474"/>
            <a:ext cx="11945739" cy="5640059"/>
          </a:xfrm>
        </p:spPr>
        <p:txBody>
          <a:bodyPr>
            <a:noAutofit/>
          </a:bodyPr>
          <a:lstStyle/>
          <a:p>
            <a:pPr marL="457200" indent="-457200">
              <a:buFont typeface="+mj-lt"/>
              <a:buAutoNum type="arabicParenR" startAt="10"/>
            </a:pPr>
            <a:r>
              <a:rPr lang="en-US" sz="2000" b="1" dirty="0"/>
              <a:t>Data Transport</a:t>
            </a:r>
            <a:br>
              <a:rPr lang="en-US" sz="2000" dirty="0"/>
            </a:br>
            <a:r>
              <a:rPr lang="en-US" sz="2000" dirty="0"/>
              <a:t>Globus Online or </a:t>
            </a:r>
            <a:r>
              <a:rPr lang="en-US" sz="2000" dirty="0" err="1"/>
              <a:t>GridFTP</a:t>
            </a:r>
            <a:r>
              <a:rPr lang="en-US" sz="2000" dirty="0"/>
              <a:t> is dominant system in HPC community but this area is often not highlighted as often application only starts after data has made its way to disk of system to be used. Simple HTTP protocols are used for small data transfers while the largest ones use the “</a:t>
            </a:r>
            <a:r>
              <a:rPr lang="en-US" sz="2000" dirty="0" err="1"/>
              <a:t>Fedex</a:t>
            </a:r>
            <a:r>
              <a:rPr lang="en-US" sz="2000" dirty="0"/>
              <a:t>/UPS” solution of transporting disks  between sites.</a:t>
            </a:r>
          </a:p>
          <a:p>
            <a:pPr marL="457200" indent="-457200">
              <a:buFont typeface="+mj-lt"/>
              <a:buAutoNum type="arabicParenR" startAt="10"/>
            </a:pPr>
            <a:r>
              <a:rPr lang="en-US" sz="2000" b="1" dirty="0"/>
              <a:t>A) File management, B) NoSQL, C) SQL</a:t>
            </a:r>
            <a:br>
              <a:rPr lang="en-US" sz="2000" dirty="0"/>
            </a:br>
            <a:r>
              <a:rPr lang="en-US" sz="2000" dirty="0"/>
              <a:t>This is a critical area for nearly all applications as it captures areas of file, object, NoSQL and SQL data management. The many entries in area testify to variety of problems (graphs, tables, documents, objects) and importance of efficient solution. Just a little while ago, this area was dominated by SQL databases and file managers.</a:t>
            </a:r>
          </a:p>
          <a:p>
            <a:pPr marL="457200" indent="-457200">
              <a:buFont typeface="+mj-lt"/>
              <a:buAutoNum type="arabicParenR" startAt="10"/>
            </a:pPr>
            <a:r>
              <a:rPr lang="en-US" sz="2000" b="1" dirty="0"/>
              <a:t>In-memory </a:t>
            </a:r>
            <a:r>
              <a:rPr lang="en-US" sz="2000" b="1" dirty="0" err="1"/>
              <a:t>databases&amp;caches</a:t>
            </a:r>
            <a:r>
              <a:rPr lang="en-US" sz="2000" b="1" dirty="0"/>
              <a:t> / Object-relational mapping / Extraction Tools</a:t>
            </a:r>
            <a:br>
              <a:rPr lang="en-US" sz="2000" dirty="0"/>
            </a:br>
            <a:r>
              <a:rPr lang="en-US" sz="2000" dirty="0"/>
              <a:t>This is another important area addressing two points. Firstly conversion of data between formats and secondly enabling caching to put as much processing as possible in memory. This is an important optimization with Gartner highlighting this areas in several recent hype charts with In-Memory DBMS and In-Memory Analytics.</a:t>
            </a:r>
          </a:p>
        </p:txBody>
      </p:sp>
      <p:sp>
        <p:nvSpPr>
          <p:cNvPr id="8" name="Slide Number Placeholder 7">
            <a:extLst>
              <a:ext uri="{FF2B5EF4-FFF2-40B4-BE49-F238E27FC236}">
                <a16:creationId xmlns:a16="http://schemas.microsoft.com/office/drawing/2014/main" id="{B9DFBE20-C841-4396-881E-1AEF3C19F9E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117</a:t>
            </a:fld>
            <a:endParaRPr lang="en-US">
              <a:solidFill>
                <a:prstClr val="black">
                  <a:tint val="75000"/>
                </a:prstClr>
              </a:solidFill>
            </a:endParaRPr>
          </a:p>
        </p:txBody>
      </p:sp>
    </p:spTree>
    <p:extLst>
      <p:ext uri="{BB962C8B-B14F-4D97-AF65-F5344CB8AC3E}">
        <p14:creationId xmlns:p14="http://schemas.microsoft.com/office/powerpoint/2010/main" val="19748550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2929" y="0"/>
            <a:ext cx="8883721" cy="688369"/>
          </a:xfrm>
        </p:spPr>
        <p:txBody>
          <a:bodyPr>
            <a:normAutofit fontScale="90000"/>
          </a:bodyPr>
          <a:lstStyle/>
          <a:p>
            <a:r>
              <a:rPr lang="en-US" b="1" dirty="0"/>
              <a:t>Using HPC-ABDS Layers V</a:t>
            </a:r>
          </a:p>
        </p:txBody>
      </p:sp>
      <p:sp>
        <p:nvSpPr>
          <p:cNvPr id="3" name="Content Placeholder 2"/>
          <p:cNvSpPr>
            <a:spLocks noGrp="1"/>
          </p:cNvSpPr>
          <p:nvPr>
            <p:ph idx="1"/>
          </p:nvPr>
        </p:nvSpPr>
        <p:spPr>
          <a:xfrm>
            <a:off x="0" y="507256"/>
            <a:ext cx="11960003" cy="5218386"/>
          </a:xfrm>
        </p:spPr>
        <p:txBody>
          <a:bodyPr>
            <a:noAutofit/>
          </a:bodyPr>
          <a:lstStyle/>
          <a:p>
            <a:pPr marL="457200" indent="-457200">
              <a:buFont typeface="+mj-lt"/>
              <a:buAutoNum type="arabicParenR" startAt="13"/>
            </a:pPr>
            <a:r>
              <a:rPr lang="en-US" sz="2000" b="1" dirty="0"/>
              <a:t>Inter process communication Collectives, point-to-point, publish-subscribe, MPI</a:t>
            </a:r>
            <a:br>
              <a:rPr lang="en-US" sz="2000" dirty="0"/>
            </a:br>
            <a:r>
              <a:rPr lang="en-US" sz="2000" dirty="0"/>
              <a:t>This describes the different communication models used by the systems in layers 13, 14) below. Results may be very sensitive to choices here as there are big differences from disk-based versus point to point (no disk) for Hadoop v. Harp (MPI)or the different latencies exhibited by publish-subscribe systems. I always recommend Pub-Sub systems like </a:t>
            </a:r>
            <a:r>
              <a:rPr lang="en-US" sz="2000" dirty="0" err="1"/>
              <a:t>ActiveMQ</a:t>
            </a:r>
            <a:r>
              <a:rPr lang="en-US" sz="2000" dirty="0"/>
              <a:t> or </a:t>
            </a:r>
            <a:r>
              <a:rPr lang="en-US" sz="2000" dirty="0" err="1"/>
              <a:t>RabbitMQ</a:t>
            </a:r>
            <a:r>
              <a:rPr lang="en-US" sz="2000" dirty="0"/>
              <a:t> for messaging.</a:t>
            </a:r>
          </a:p>
          <a:p>
            <a:pPr marL="457200" indent="-457200">
              <a:buFont typeface="+mj-lt"/>
              <a:buAutoNum type="arabicParenR" startAt="13"/>
            </a:pPr>
            <a:r>
              <a:rPr lang="en-US" sz="2000" b="1" dirty="0"/>
              <a:t>A) Basic Programming model and runtime, SPMD, </a:t>
            </a:r>
            <a:r>
              <a:rPr lang="en-US" sz="2000" b="1" dirty="0" err="1"/>
              <a:t>MapReduce</a:t>
            </a:r>
            <a:r>
              <a:rPr lang="en-US" sz="2000" b="1" dirty="0"/>
              <a:t>, MPI</a:t>
            </a:r>
            <a:br>
              <a:rPr lang="en-US" sz="2000" b="1" dirty="0"/>
            </a:br>
            <a:r>
              <a:rPr lang="en-US" sz="2000" b="1" dirty="0"/>
              <a:t>B) Streaming</a:t>
            </a:r>
            <a:br>
              <a:rPr lang="en-US" sz="2000" b="1" dirty="0"/>
            </a:br>
            <a:r>
              <a:rPr lang="en-US" sz="2000" dirty="0"/>
              <a:t>A very important layer defining the cloud (HPC-ABDS) programming model. Includes Hadoop and related tools Spark, Twister, Stratosphere, Hama (iterative MapReduce); Giraph, </a:t>
            </a:r>
            <a:r>
              <a:rPr lang="en-US" sz="2000" dirty="0" err="1"/>
              <a:t>Pregel</a:t>
            </a:r>
            <a:r>
              <a:rPr lang="en-US" sz="2000" dirty="0"/>
              <a:t>, Pegasus (Graphs); Storm, S4, </a:t>
            </a:r>
            <a:r>
              <a:rPr lang="en-US" sz="2000" dirty="0" err="1"/>
              <a:t>Samza</a:t>
            </a:r>
            <a:r>
              <a:rPr lang="en-US" sz="2000" dirty="0"/>
              <a:t> (Streaming); </a:t>
            </a:r>
            <a:r>
              <a:rPr lang="en-US" sz="2000" dirty="0" err="1"/>
              <a:t>Tez</a:t>
            </a:r>
            <a:r>
              <a:rPr lang="en-US" sz="2000" dirty="0"/>
              <a:t> (workflow) and Yarn integration. Most applications use something here! </a:t>
            </a:r>
            <a:endParaRPr lang="en-US" sz="2000" b="1" dirty="0"/>
          </a:p>
          <a:p>
            <a:pPr marL="457200" indent="-457200">
              <a:buFont typeface="+mj-lt"/>
              <a:buAutoNum type="arabicParenR" startAt="13"/>
            </a:pPr>
            <a:r>
              <a:rPr lang="en-US" sz="2000" b="1" dirty="0"/>
              <a:t>A) High level Programming</a:t>
            </a:r>
            <a:br>
              <a:rPr lang="en-US" sz="2000" b="1" dirty="0"/>
            </a:br>
            <a:r>
              <a:rPr lang="en-US" sz="2000" dirty="0"/>
              <a:t>Components at this level are not required but are very interesting and we can expect great progress to come both in improving them and using them. Pig and </a:t>
            </a:r>
            <a:r>
              <a:rPr lang="en-US" sz="2000" dirty="0" err="1"/>
              <a:t>Sawzall</a:t>
            </a:r>
            <a:r>
              <a:rPr lang="en-US" sz="2000" dirty="0"/>
              <a:t> offer data parallel programming models; Hive, </a:t>
            </a:r>
            <a:r>
              <a:rPr lang="en-US" sz="2000" dirty="0" err="1"/>
              <a:t>HCatalog</a:t>
            </a:r>
            <a:r>
              <a:rPr lang="en-US" sz="2000" dirty="0"/>
              <a:t>, Shark, MRQL, Impala, and Drill support SQL interfaces to MapReduce, HDFS and Object stores</a:t>
            </a:r>
          </a:p>
        </p:txBody>
      </p:sp>
      <p:sp>
        <p:nvSpPr>
          <p:cNvPr id="8" name="Slide Number Placeholder 7">
            <a:extLst>
              <a:ext uri="{FF2B5EF4-FFF2-40B4-BE49-F238E27FC236}">
                <a16:creationId xmlns:a16="http://schemas.microsoft.com/office/drawing/2014/main" id="{9FB27469-BD72-4589-89C4-2D27C5072DC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118</a:t>
            </a:fld>
            <a:endParaRPr lang="en-US">
              <a:solidFill>
                <a:prstClr val="black">
                  <a:tint val="75000"/>
                </a:prstClr>
              </a:solidFill>
            </a:endParaRPr>
          </a:p>
        </p:txBody>
      </p:sp>
    </p:spTree>
    <p:extLst>
      <p:ext uri="{BB962C8B-B14F-4D97-AF65-F5344CB8AC3E}">
        <p14:creationId xmlns:p14="http://schemas.microsoft.com/office/powerpoint/2010/main" val="3770527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4978" y="0"/>
            <a:ext cx="8626867" cy="842481"/>
          </a:xfrm>
        </p:spPr>
        <p:txBody>
          <a:bodyPr>
            <a:normAutofit/>
          </a:bodyPr>
          <a:lstStyle/>
          <a:p>
            <a:r>
              <a:rPr lang="en-US" b="1" dirty="0"/>
              <a:t>Using HPC-ABDS Layers VI</a:t>
            </a:r>
          </a:p>
        </p:txBody>
      </p:sp>
      <p:sp>
        <p:nvSpPr>
          <p:cNvPr id="3" name="Content Placeholder 2"/>
          <p:cNvSpPr>
            <a:spLocks noGrp="1"/>
          </p:cNvSpPr>
          <p:nvPr>
            <p:ph idx="1"/>
          </p:nvPr>
        </p:nvSpPr>
        <p:spPr>
          <a:xfrm>
            <a:off x="0" y="739740"/>
            <a:ext cx="11945739" cy="5122672"/>
          </a:xfrm>
        </p:spPr>
        <p:txBody>
          <a:bodyPr>
            <a:noAutofit/>
          </a:bodyPr>
          <a:lstStyle/>
          <a:p>
            <a:pPr marL="457200" indent="-457200">
              <a:buFont typeface="+mj-lt"/>
              <a:buAutoNum type="arabicParenR" startAt="15"/>
            </a:pPr>
            <a:r>
              <a:rPr lang="en-US" sz="2000" b="1" dirty="0"/>
              <a:t>B) Frameworks </a:t>
            </a:r>
            <a:br>
              <a:rPr lang="en-US" sz="2000" b="1" dirty="0"/>
            </a:br>
            <a:r>
              <a:rPr lang="en-US" sz="2000" dirty="0"/>
              <a:t>This is exemplified by Google App Engine and Azure (when it was called </a:t>
            </a:r>
            <a:r>
              <a:rPr lang="en-US" sz="2000" dirty="0" err="1"/>
              <a:t>PaaS</a:t>
            </a:r>
            <a:r>
              <a:rPr lang="en-US" sz="2000" dirty="0"/>
              <a:t>) but now there are many “integrated environments”.</a:t>
            </a:r>
          </a:p>
          <a:p>
            <a:pPr marL="457200" indent="-457200">
              <a:buFont typeface="+mj-lt"/>
              <a:buAutoNum type="arabicParenR" startAt="15"/>
            </a:pPr>
            <a:r>
              <a:rPr lang="en-US" sz="2000" b="1" dirty="0"/>
              <a:t>Application and Analytics</a:t>
            </a:r>
            <a:br>
              <a:rPr lang="en-US" sz="2000" b="1" dirty="0"/>
            </a:br>
            <a:r>
              <a:rPr lang="en-US" sz="2000" dirty="0"/>
              <a:t>This is the “business logic” of application and where you find machine learning algorithms like clustering. Mahout , </a:t>
            </a:r>
            <a:r>
              <a:rPr lang="en-US" sz="2000" dirty="0" err="1"/>
              <a:t>MLlib</a:t>
            </a:r>
            <a:r>
              <a:rPr lang="en-US" sz="2000" dirty="0"/>
              <a:t> , </a:t>
            </a:r>
            <a:r>
              <a:rPr lang="en-US" sz="2000" dirty="0" err="1"/>
              <a:t>MLbase</a:t>
            </a:r>
            <a:r>
              <a:rPr lang="en-US" sz="2000" dirty="0"/>
              <a:t> are in Apache for Hadoop and Spark processing; R is a central library from statistics community. There are many other important libraries where we mention those in deep learning (</a:t>
            </a:r>
            <a:r>
              <a:rPr lang="en-US" sz="2000" dirty="0" err="1"/>
              <a:t>CompLearn</a:t>
            </a:r>
            <a:r>
              <a:rPr lang="en-US" sz="2000" dirty="0"/>
              <a:t> </a:t>
            </a:r>
            <a:r>
              <a:rPr lang="en-US" sz="2000" dirty="0" err="1"/>
              <a:t>Caffe</a:t>
            </a:r>
            <a:r>
              <a:rPr lang="en-US" sz="2000" dirty="0"/>
              <a:t>), image processing (</a:t>
            </a:r>
            <a:r>
              <a:rPr lang="en-US" sz="2000" dirty="0" err="1"/>
              <a:t>ImageJ</a:t>
            </a:r>
            <a:r>
              <a:rPr lang="en-US" sz="2000" dirty="0"/>
              <a:t>), bioinformatics (Bioconductor) and HPC (</a:t>
            </a:r>
            <a:r>
              <a:rPr lang="en-US" sz="2000" dirty="0" err="1"/>
              <a:t>Scalapack</a:t>
            </a:r>
            <a:r>
              <a:rPr lang="en-US" sz="2000" dirty="0"/>
              <a:t> and </a:t>
            </a:r>
            <a:r>
              <a:rPr lang="en-US" sz="2000" dirty="0" err="1"/>
              <a:t>PetSc</a:t>
            </a:r>
            <a:r>
              <a:rPr lang="en-US" sz="2000" dirty="0"/>
              <a:t>). You will nearly always need these or other software at this level</a:t>
            </a:r>
          </a:p>
          <a:p>
            <a:pPr marL="457200" indent="-457200">
              <a:buFont typeface="+mj-lt"/>
              <a:buAutoNum type="arabicParenR" startAt="15"/>
            </a:pPr>
            <a:r>
              <a:rPr lang="en-US" sz="2000" b="1" dirty="0"/>
              <a:t>Workflow-Orchestration</a:t>
            </a:r>
            <a:br>
              <a:rPr lang="en-US" sz="2000" b="1" dirty="0"/>
            </a:br>
            <a:r>
              <a:rPr lang="en-US" sz="2000" dirty="0"/>
              <a:t>This layer implements orchestration and integration of the different parts of a job. These can be specified by a directed data-flow graph and often take a simple pipeline form illustrated in “access pattern” 10 discussed later. This field was advanced significantly by the Grid community and the systems are quite similar in functionality although their maturity and ease of use can be quite different. The interface is either visual (link programs as bubbles with data flow) or as an XML or program (Python) script.</a:t>
            </a:r>
          </a:p>
        </p:txBody>
      </p:sp>
      <p:sp>
        <p:nvSpPr>
          <p:cNvPr id="8" name="Slide Number Placeholder 7">
            <a:extLst>
              <a:ext uri="{FF2B5EF4-FFF2-40B4-BE49-F238E27FC236}">
                <a16:creationId xmlns:a16="http://schemas.microsoft.com/office/drawing/2014/main" id="{4BD274F5-599A-4935-8818-05C2AA6D2DB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119</a:t>
            </a:fld>
            <a:endParaRPr lang="en-US">
              <a:solidFill>
                <a:prstClr val="black">
                  <a:tint val="75000"/>
                </a:prstClr>
              </a:solidFill>
            </a:endParaRPr>
          </a:p>
        </p:txBody>
      </p:sp>
    </p:spTree>
    <p:extLst>
      <p:ext uri="{BB962C8B-B14F-4D97-AF65-F5344CB8AC3E}">
        <p14:creationId xmlns:p14="http://schemas.microsoft.com/office/powerpoint/2010/main" val="2650477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847849"/>
            <a:ext cx="12048067" cy="4351338"/>
          </a:xfrm>
        </p:spPr>
        <p:txBody>
          <a:bodyPr>
            <a:normAutofit lnSpcReduction="10000"/>
          </a:bodyPr>
          <a:lstStyle/>
          <a:p>
            <a:r>
              <a:rPr lang="en-US" sz="2800" dirty="0"/>
              <a:t>Originally a bunch of computers in an efficient data center with an excellent Internet connection</a:t>
            </a:r>
          </a:p>
          <a:p>
            <a:r>
              <a:rPr lang="en-US" sz="2800" dirty="0"/>
              <a:t>They were produced to meet need of public-facing Web 2.0 e-Commerce/Social Networking sites</a:t>
            </a:r>
          </a:p>
          <a:p>
            <a:r>
              <a:rPr lang="en-US" dirty="0"/>
              <a:t>Modern clouds have more internal high performance features – networks, CPU accelerators, high speed storage, lots of memory (at times as main workload does work well on “commodity” servers)</a:t>
            </a:r>
            <a:endParaRPr lang="en-US" sz="2800" dirty="0"/>
          </a:p>
          <a:p>
            <a:r>
              <a:rPr lang="en-US" sz="2800" dirty="0"/>
              <a:t>They can be considered as “optimal giant data center” plus internet connection</a:t>
            </a:r>
          </a:p>
          <a:p>
            <a:r>
              <a:rPr lang="en-US" sz="2800" dirty="0"/>
              <a:t>Note enterprises use private clouds that are giant data centers but not optimized for Internet access</a:t>
            </a:r>
          </a:p>
        </p:txBody>
      </p:sp>
      <p:sp>
        <p:nvSpPr>
          <p:cNvPr id="2" name="Title 1"/>
          <p:cNvSpPr>
            <a:spLocks noGrp="1"/>
          </p:cNvSpPr>
          <p:nvPr>
            <p:ph type="title"/>
          </p:nvPr>
        </p:nvSpPr>
        <p:spPr/>
        <p:txBody>
          <a:bodyPr/>
          <a:lstStyle/>
          <a:p>
            <a:r>
              <a:rPr lang="en-US" b="1" dirty="0"/>
              <a:t>OPERATIONALLY Clouds are Clear</a:t>
            </a:r>
          </a:p>
        </p:txBody>
      </p:sp>
      <p:sp>
        <p:nvSpPr>
          <p:cNvPr id="5" name="Slide Number Placeholder 4">
            <a:extLst>
              <a:ext uri="{FF2B5EF4-FFF2-40B4-BE49-F238E27FC236}">
                <a16:creationId xmlns:a16="http://schemas.microsoft.com/office/drawing/2014/main" id="{1630B343-1FEC-4AD7-8F68-BA4CBC6C424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42626241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360FF-DC12-4988-8D73-3E3DD876ED46}"/>
              </a:ext>
            </a:extLst>
          </p:cNvPr>
          <p:cNvSpPr/>
          <p:nvPr/>
        </p:nvSpPr>
        <p:spPr>
          <a:xfrm>
            <a:off x="-1" y="0"/>
            <a:ext cx="12192001" cy="62677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2617124" y="35863"/>
            <a:ext cx="6634942" cy="639762"/>
          </a:xfrm>
          <a:prstGeom prst="rect">
            <a:avLst/>
          </a:prstGeom>
        </p:spPr>
        <p:txBody>
          <a:bodyPr vert="horz" anchor="t">
            <a:noAutofit/>
          </a:bodyPr>
          <a:lstStyle/>
          <a:p>
            <a:pPr>
              <a:spcBef>
                <a:spcPct val="0"/>
              </a:spcBef>
              <a:defRPr/>
            </a:pPr>
            <a:r>
              <a:rPr lang="en-US" sz="3600" spc="-100" dirty="0">
                <a:solidFill>
                  <a:srgbClr val="D6ECFF">
                    <a:satMod val="200000"/>
                  </a:srgbClr>
                </a:solidFill>
                <a:latin typeface="Consolas"/>
              </a:rPr>
              <a:t>SPMD Software from Judy </a:t>
            </a:r>
            <a:r>
              <a:rPr lang="en-US" sz="3600" spc="-100" dirty="0" err="1">
                <a:solidFill>
                  <a:srgbClr val="D6ECFF">
                    <a:satMod val="200000"/>
                  </a:srgbClr>
                </a:solidFill>
                <a:latin typeface="Consolas"/>
              </a:rPr>
              <a:t>Qiu</a:t>
            </a:r>
            <a:endParaRPr lang="en-US" sz="3600" spc="-100" dirty="0">
              <a:solidFill>
                <a:srgbClr val="D6ECFF">
                  <a:satMod val="200000"/>
                </a:srgbClr>
              </a:solidFill>
              <a:latin typeface="Consolas"/>
            </a:endParaRPr>
          </a:p>
        </p:txBody>
      </p:sp>
      <p:sp>
        <p:nvSpPr>
          <p:cNvPr id="4" name="TextBox 3"/>
          <p:cNvSpPr txBox="1"/>
          <p:nvPr/>
        </p:nvSpPr>
        <p:spPr>
          <a:xfrm>
            <a:off x="-1" y="711488"/>
            <a:ext cx="5827223" cy="4524315"/>
          </a:xfrm>
          <a:prstGeom prst="rect">
            <a:avLst/>
          </a:prstGeom>
          <a:noFill/>
        </p:spPr>
        <p:txBody>
          <a:bodyPr wrap="square" rtlCol="0">
            <a:spAutoFit/>
          </a:bodyPr>
          <a:lstStyle/>
          <a:p>
            <a:pPr marL="227013" indent="-227013">
              <a:buFont typeface="Wingdings" pitchFamily="2" charset="2"/>
              <a:buChar char="v"/>
            </a:pPr>
            <a:r>
              <a:rPr lang="en-US" sz="2400" i="1" dirty="0">
                <a:solidFill>
                  <a:srgbClr val="FFC000"/>
                </a:solidFill>
              </a:rPr>
              <a:t>Single Program Multiple Data (SPMD): </a:t>
            </a:r>
          </a:p>
          <a:p>
            <a:pPr marL="227013" indent="-227013"/>
            <a:r>
              <a:rPr lang="en-US" sz="2400" i="1" dirty="0">
                <a:solidFill>
                  <a:prstClr val="white"/>
                </a:solidFill>
              </a:rPr>
              <a:t>	A coarse-grained </a:t>
            </a:r>
            <a:r>
              <a:rPr lang="en-US" sz="2400" dirty="0">
                <a:solidFill>
                  <a:prstClr val="white"/>
                </a:solidFill>
              </a:rPr>
              <a:t>SIMD approach to programming for MIMD systems.</a:t>
            </a:r>
          </a:p>
          <a:p>
            <a:pPr marL="227013" indent="-227013">
              <a:buFont typeface="Wingdings" pitchFamily="2" charset="2"/>
              <a:buChar char="v"/>
            </a:pPr>
            <a:r>
              <a:rPr lang="en-US" sz="2400" i="1" dirty="0">
                <a:solidFill>
                  <a:srgbClr val="FFC000"/>
                </a:solidFill>
              </a:rPr>
              <a:t>Data parallel software: </a:t>
            </a:r>
          </a:p>
          <a:p>
            <a:pPr marL="227013" indent="-227013"/>
            <a:r>
              <a:rPr lang="en-US" sz="2400" i="1" dirty="0">
                <a:solidFill>
                  <a:prstClr val="white"/>
                </a:solidFill>
              </a:rPr>
              <a:t>     Do the same thing to all elements </a:t>
            </a:r>
            <a:r>
              <a:rPr lang="en-US" sz="2400" dirty="0">
                <a:solidFill>
                  <a:prstClr val="white"/>
                </a:solidFill>
              </a:rPr>
              <a:t>of a structure (e.g., many matrix algorithms). </a:t>
            </a:r>
          </a:p>
          <a:p>
            <a:pPr marL="227013" indent="-227013">
              <a:buFont typeface="Wingdings" pitchFamily="2" charset="2"/>
              <a:buChar char="v"/>
            </a:pPr>
            <a:r>
              <a:rPr lang="en-US" sz="2400" dirty="0">
                <a:solidFill>
                  <a:prstClr val="white"/>
                </a:solidFill>
              </a:rPr>
              <a:t>Unfortunately, sometimes difficult to apply to complex problems (as were the SIMD machines;  MapReduce).</a:t>
            </a:r>
          </a:p>
          <a:p>
            <a:pPr marL="227013" indent="-227013">
              <a:buFont typeface="Wingdings" pitchFamily="2" charset="2"/>
              <a:buChar char="v"/>
            </a:pPr>
            <a:r>
              <a:rPr lang="en-US" sz="2400" dirty="0">
                <a:solidFill>
                  <a:prstClr val="white"/>
                </a:solidFill>
              </a:rPr>
              <a:t>SPMD much more useful than SIMD</a:t>
            </a:r>
          </a:p>
          <a:p>
            <a:pPr marL="227013" indent="-227013">
              <a:buFont typeface="Wingdings" pitchFamily="2" charset="2"/>
              <a:buChar char="v"/>
            </a:pPr>
            <a:r>
              <a:rPr lang="en-US" sz="2400" dirty="0">
                <a:solidFill>
                  <a:schemeClr val="bg1"/>
                </a:solidFill>
              </a:rPr>
              <a:t>What applications are suitable for SPMD? (e.g. </a:t>
            </a:r>
            <a:r>
              <a:rPr lang="en-US" sz="2400" dirty="0" err="1">
                <a:solidFill>
                  <a:schemeClr val="bg1"/>
                </a:solidFill>
              </a:rPr>
              <a:t>WordCount</a:t>
            </a:r>
            <a:r>
              <a:rPr lang="en-US" sz="2400" dirty="0">
                <a:solidFill>
                  <a:schemeClr val="bg1"/>
                </a:solidFill>
              </a:rPr>
              <a:t>)</a:t>
            </a:r>
          </a:p>
        </p:txBody>
      </p:sp>
      <p:pic>
        <p:nvPicPr>
          <p:cNvPr id="5" name="Picture 4" descr="SIMD_System.jpg"/>
          <p:cNvPicPr>
            <a:picLocks noChangeAspect="1"/>
          </p:cNvPicPr>
          <p:nvPr/>
        </p:nvPicPr>
        <p:blipFill>
          <a:blip r:embed="rId3" cstate="print"/>
          <a:stretch>
            <a:fillRect/>
          </a:stretch>
        </p:blipFill>
        <p:spPr>
          <a:xfrm>
            <a:off x="5833708" y="1097280"/>
            <a:ext cx="6358292" cy="5049232"/>
          </a:xfrm>
          <a:prstGeom prst="rect">
            <a:avLst/>
          </a:prstGeom>
        </p:spPr>
      </p:pic>
      <p:sp>
        <p:nvSpPr>
          <p:cNvPr id="6" name="Slide Number Placeholder 5">
            <a:extLst>
              <a:ext uri="{FF2B5EF4-FFF2-40B4-BE49-F238E27FC236}">
                <a16:creationId xmlns:a16="http://schemas.microsoft.com/office/drawing/2014/main" id="{003A4F4D-E2A8-4447-9E9A-DDC3DB66CAA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120</a:t>
            </a:fld>
            <a:endParaRPr lang="en-US">
              <a:solidFill>
                <a:prstClr val="black">
                  <a:tint val="75000"/>
                </a:prstClr>
              </a:solidFill>
            </a:endParaRPr>
          </a:p>
        </p:txBody>
      </p:sp>
    </p:spTree>
    <p:extLst>
      <p:ext uri="{BB962C8B-B14F-4D97-AF65-F5344CB8AC3E}">
        <p14:creationId xmlns:p14="http://schemas.microsoft.com/office/powerpoint/2010/main" val="42496209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K: Cloud Applications 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Big Data; a lot of best examples have NOT been updated so some slides old but still make the correct points</a:t>
            </a:r>
          </a:p>
          <a:p>
            <a:pPr marL="342900" indent="-342900">
              <a:buFont typeface="Arial" panose="020B0604020202020204" pitchFamily="34" charset="0"/>
              <a:buChar char="•"/>
            </a:pPr>
            <a:r>
              <a:rPr lang="en-US" dirty="0">
                <a:solidFill>
                  <a:schemeClr val="tx1"/>
                </a:solidFill>
              </a:rPr>
              <a:t>Some of the business usage patterns from NIST</a:t>
            </a:r>
          </a:p>
        </p:txBody>
      </p:sp>
      <p:sp>
        <p:nvSpPr>
          <p:cNvPr id="3" name="Slide Number Placeholder 2">
            <a:extLst>
              <a:ext uri="{FF2B5EF4-FFF2-40B4-BE49-F238E27FC236}">
                <a16:creationId xmlns:a16="http://schemas.microsoft.com/office/drawing/2014/main" id="{EC2C9CE2-00AD-46F6-870F-40DFE77F116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121</a:t>
            </a:fld>
            <a:endParaRPr lang="en-US">
              <a:solidFill>
                <a:prstClr val="black">
                  <a:tint val="75000"/>
                </a:prstClr>
              </a:solidFill>
            </a:endParaRPr>
          </a:p>
        </p:txBody>
      </p:sp>
    </p:spTree>
    <p:extLst>
      <p:ext uri="{BB962C8B-B14F-4D97-AF65-F5344CB8AC3E}">
        <p14:creationId xmlns:p14="http://schemas.microsoft.com/office/powerpoint/2010/main" val="238373835"/>
      </p:ext>
    </p:extLst>
  </p:cSld>
  <p:clrMapOvr>
    <a:masterClrMapping/>
  </p:clrMapOvr>
  <mc:AlternateContent xmlns:mc="http://schemas.openxmlformats.org/markup-compatibility/2006" xmlns:p14="http://schemas.microsoft.com/office/powerpoint/2010/main">
    <mc:Choice Requires="p14">
      <p:transition spd="slow" p14:dur="2000" advTm="6041"/>
    </mc:Choice>
    <mc:Fallback xmlns="">
      <p:transition spd="slow" advTm="6041"/>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1" t="9681" r="1594" b="3131"/>
          <a:stretch/>
        </p:blipFill>
        <p:spPr bwMode="auto">
          <a:xfrm>
            <a:off x="2165955" y="2217"/>
            <a:ext cx="10026045" cy="685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4669" y="3594525"/>
            <a:ext cx="2121286" cy="923330"/>
          </a:xfrm>
          <a:prstGeom prst="rect">
            <a:avLst/>
          </a:prstGeom>
        </p:spPr>
        <p:txBody>
          <a:bodyPr wrap="square">
            <a:spAutoFit/>
          </a:bodyPr>
          <a:lstStyle/>
          <a:p>
            <a:r>
              <a:rPr lang="en-US" u="sng" dirty="0">
                <a:hlinkClick r:id="rId3"/>
              </a:rPr>
              <a:t>http://cs.metrostate.edu/~sbd/</a:t>
            </a:r>
            <a:r>
              <a:rPr lang="en-US" dirty="0"/>
              <a:t> </a:t>
            </a:r>
            <a:br>
              <a:rPr lang="en-US" dirty="0"/>
            </a:br>
            <a:r>
              <a:rPr lang="en-US" dirty="0"/>
              <a:t>Oracle ~2010</a:t>
            </a:r>
          </a:p>
        </p:txBody>
      </p:sp>
      <p:sp>
        <p:nvSpPr>
          <p:cNvPr id="4" name="Slide Number Placeholder 3">
            <a:extLst>
              <a:ext uri="{FF2B5EF4-FFF2-40B4-BE49-F238E27FC236}">
                <a16:creationId xmlns:a16="http://schemas.microsoft.com/office/drawing/2014/main" id="{4A670B70-F669-4FD8-A2A7-329C122F085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122</a:t>
            </a:fld>
            <a:endParaRPr lang="en-US">
              <a:solidFill>
                <a:prstClr val="black">
                  <a:tint val="75000"/>
                </a:prstClr>
              </a:solidFill>
            </a:endParaRPr>
          </a:p>
        </p:txBody>
      </p:sp>
    </p:spTree>
    <p:extLst>
      <p:ext uri="{BB962C8B-B14F-4D97-AF65-F5344CB8AC3E}">
        <p14:creationId xmlns:p14="http://schemas.microsoft.com/office/powerpoint/2010/main" val="40767946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F5BE41-6959-474A-9D7B-56DE23CA7643}"/>
              </a:ext>
            </a:extLst>
          </p:cNvPr>
          <p:cNvPicPr>
            <a:picLocks noChangeAspect="1"/>
          </p:cNvPicPr>
          <p:nvPr/>
        </p:nvPicPr>
        <p:blipFill>
          <a:blip r:embed="rId2"/>
          <a:stretch>
            <a:fillRect/>
          </a:stretch>
        </p:blipFill>
        <p:spPr>
          <a:xfrm>
            <a:off x="3110042" y="0"/>
            <a:ext cx="9081958" cy="6858000"/>
          </a:xfrm>
          <a:prstGeom prst="rect">
            <a:avLst/>
          </a:prstGeom>
        </p:spPr>
      </p:pic>
      <p:sp>
        <p:nvSpPr>
          <p:cNvPr id="8" name="Rectangle 7">
            <a:extLst>
              <a:ext uri="{FF2B5EF4-FFF2-40B4-BE49-F238E27FC236}">
                <a16:creationId xmlns:a16="http://schemas.microsoft.com/office/drawing/2014/main" id="{E5BDCE51-966F-4E3F-AE50-FFB2BA4F416A}"/>
              </a:ext>
            </a:extLst>
          </p:cNvPr>
          <p:cNvSpPr/>
          <p:nvPr/>
        </p:nvSpPr>
        <p:spPr>
          <a:xfrm>
            <a:off x="4602085" y="5994396"/>
            <a:ext cx="56221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11CC"/>
                </a:solidFill>
                <a:effectLst/>
                <a:uLnTx/>
                <a:uFillTx/>
                <a:latin typeface="Roboto Slab"/>
                <a:ea typeface="+mn-ea"/>
                <a:cs typeface="+mn-cs"/>
                <a:hlinkClick r:id="rId3"/>
              </a:rPr>
              <a:t>http://www.kpcb.com/blog/2016-internet-trends-report</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 name="Slide Number Placeholder 2">
            <a:extLst>
              <a:ext uri="{FF2B5EF4-FFF2-40B4-BE49-F238E27FC236}">
                <a16:creationId xmlns:a16="http://schemas.microsoft.com/office/drawing/2014/main" id="{A8B2E4DC-A0EA-4A64-8FF6-594CD555057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123</a:t>
            </a:fld>
            <a:endParaRPr lang="en-US">
              <a:solidFill>
                <a:prstClr val="black">
                  <a:tint val="75000"/>
                </a:prstClr>
              </a:solidFill>
            </a:endParaRPr>
          </a:p>
        </p:txBody>
      </p:sp>
    </p:spTree>
    <p:extLst>
      <p:ext uri="{BB962C8B-B14F-4D97-AF65-F5344CB8AC3E}">
        <p14:creationId xmlns:p14="http://schemas.microsoft.com/office/powerpoint/2010/main" val="30248192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BC380E-B1EE-4118-B4E9-731ACF1CC2AF}"/>
              </a:ext>
            </a:extLst>
          </p:cNvPr>
          <p:cNvGrpSpPr/>
          <p:nvPr/>
        </p:nvGrpSpPr>
        <p:grpSpPr>
          <a:xfrm>
            <a:off x="3048000" y="0"/>
            <a:ext cx="9144000" cy="6858000"/>
            <a:chOff x="3048000" y="0"/>
            <a:chExt cx="9144000" cy="6858000"/>
          </a:xfrm>
        </p:grpSpPr>
        <p:pic>
          <p:nvPicPr>
            <p:cNvPr id="2" name="Picture 1"/>
            <p:cNvPicPr>
              <a:picLocks noChangeAspect="1"/>
            </p:cNvPicPr>
            <p:nvPr/>
          </p:nvPicPr>
          <p:blipFill>
            <a:blip r:embed="rId2"/>
            <a:stretch>
              <a:fillRect/>
            </a:stretch>
          </p:blipFill>
          <p:spPr>
            <a:xfrm>
              <a:off x="3048000" y="0"/>
              <a:ext cx="9144000" cy="6858000"/>
            </a:xfrm>
            <a:prstGeom prst="rect">
              <a:avLst/>
            </a:prstGeom>
          </p:spPr>
        </p:pic>
        <p:sp>
          <p:nvSpPr>
            <p:cNvPr id="6" name="TextBox 5"/>
            <p:cNvSpPr txBox="1"/>
            <p:nvPr/>
          </p:nvSpPr>
          <p:spPr>
            <a:xfrm>
              <a:off x="4267200" y="6313561"/>
              <a:ext cx="6630341" cy="369332"/>
            </a:xfrm>
            <a:prstGeom prst="rect">
              <a:avLst/>
            </a:prstGeom>
            <a:solidFill>
              <a:schemeClr val="bg1"/>
            </a:solidFill>
          </p:spPr>
          <p:txBody>
            <a:bodyPr wrap="none" rtlCol="0">
              <a:spAutoFit/>
            </a:bodyPr>
            <a:lstStyle/>
            <a:p>
              <a:r>
                <a:rPr lang="en-US" dirty="0"/>
                <a:t>Meeker/Wu May 29 2013 Internet Trends D11 Conference </a:t>
              </a:r>
            </a:p>
          </p:txBody>
        </p:sp>
        <p:sp>
          <p:nvSpPr>
            <p:cNvPr id="5" name="TextBox 4"/>
            <p:cNvSpPr txBox="1"/>
            <p:nvPr/>
          </p:nvSpPr>
          <p:spPr>
            <a:xfrm>
              <a:off x="4495801" y="426334"/>
              <a:ext cx="984544" cy="338554"/>
            </a:xfrm>
            <a:prstGeom prst="rect">
              <a:avLst/>
            </a:prstGeom>
            <a:solidFill>
              <a:schemeClr val="tx1">
                <a:lumMod val="50000"/>
                <a:lumOff val="50000"/>
              </a:schemeClr>
            </a:solidFill>
          </p:spPr>
          <p:txBody>
            <a:bodyPr wrap="square" rtlCol="0">
              <a:spAutoFit/>
            </a:bodyPr>
            <a:lstStyle/>
            <a:p>
              <a:r>
                <a:rPr lang="en-US" sz="1600" dirty="0">
                  <a:solidFill>
                    <a:schemeClr val="bg1"/>
                  </a:solidFill>
                </a:rPr>
                <a:t>20 hours</a:t>
              </a:r>
            </a:p>
          </p:txBody>
        </p:sp>
      </p:grpSp>
      <p:sp>
        <p:nvSpPr>
          <p:cNvPr id="4" name="Slide Number Placeholder 3">
            <a:extLst>
              <a:ext uri="{FF2B5EF4-FFF2-40B4-BE49-F238E27FC236}">
                <a16:creationId xmlns:a16="http://schemas.microsoft.com/office/drawing/2014/main" id="{E528A7E6-4BF3-49E0-8964-0488A4D96D6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124</a:t>
            </a:fld>
            <a:endParaRPr lang="en-US">
              <a:solidFill>
                <a:prstClr val="black">
                  <a:tint val="75000"/>
                </a:prstClr>
              </a:solidFill>
            </a:endParaRPr>
          </a:p>
        </p:txBody>
      </p:sp>
      <p:sp>
        <p:nvSpPr>
          <p:cNvPr id="7" name="TextBox 6">
            <a:extLst>
              <a:ext uri="{FF2B5EF4-FFF2-40B4-BE49-F238E27FC236}">
                <a16:creationId xmlns:a16="http://schemas.microsoft.com/office/drawing/2014/main" id="{3E34E84B-010B-4F47-9C9C-7808AE03D277}"/>
              </a:ext>
            </a:extLst>
          </p:cNvPr>
          <p:cNvSpPr txBox="1"/>
          <p:nvPr/>
        </p:nvSpPr>
        <p:spPr>
          <a:xfrm>
            <a:off x="5480345" y="2000250"/>
            <a:ext cx="3376758" cy="369332"/>
          </a:xfrm>
          <a:prstGeom prst="rect">
            <a:avLst/>
          </a:prstGeom>
          <a:noFill/>
        </p:spPr>
        <p:txBody>
          <a:bodyPr wrap="none" rtlCol="0">
            <a:spAutoFit/>
          </a:bodyPr>
          <a:lstStyle/>
          <a:p>
            <a:r>
              <a:rPr lang="en-US" dirty="0"/>
              <a:t>300 hours per minute Sept 1 2016</a:t>
            </a:r>
          </a:p>
        </p:txBody>
      </p:sp>
    </p:spTree>
    <p:extLst>
      <p:ext uri="{BB962C8B-B14F-4D97-AF65-F5344CB8AC3E}">
        <p14:creationId xmlns:p14="http://schemas.microsoft.com/office/powerpoint/2010/main" val="30965053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641CC-DCFD-47B3-9C30-3FC0D280A5B9}"/>
              </a:ext>
            </a:extLst>
          </p:cNvPr>
          <p:cNvSpPr>
            <a:spLocks noGrp="1"/>
          </p:cNvSpPr>
          <p:nvPr>
            <p:ph type="title"/>
          </p:nvPr>
        </p:nvSpPr>
        <p:spPr/>
        <p:txBody>
          <a:bodyPr>
            <a:noAutofit/>
          </a:bodyPr>
          <a:lstStyle/>
          <a:p>
            <a:pPr algn="ctr"/>
            <a:r>
              <a:rPr lang="en-US" sz="3200" dirty="0">
                <a:hlinkClick r:id="rId3"/>
              </a:rPr>
              <a:t>https://www.statisticbrain.com/youtube-statistics/</a:t>
            </a:r>
            <a:r>
              <a:rPr lang="en-US" sz="3200" dirty="0"/>
              <a:t> Sept 1 2016</a:t>
            </a:r>
          </a:p>
        </p:txBody>
      </p:sp>
      <p:graphicFrame>
        <p:nvGraphicFramePr>
          <p:cNvPr id="5" name="Content Placeholder 4">
            <a:extLst>
              <a:ext uri="{FF2B5EF4-FFF2-40B4-BE49-F238E27FC236}">
                <a16:creationId xmlns:a16="http://schemas.microsoft.com/office/drawing/2014/main" id="{54F83DC3-7B6D-4825-89A6-8D704612A012}"/>
              </a:ext>
            </a:extLst>
          </p:cNvPr>
          <p:cNvGraphicFramePr>
            <a:graphicFrameLocks noGrp="1"/>
          </p:cNvGraphicFramePr>
          <p:nvPr>
            <p:ph idx="4294967295"/>
            <p:extLst>
              <p:ext uri="{D42A27DB-BD31-4B8C-83A1-F6EECF244321}">
                <p14:modId xmlns:p14="http://schemas.microsoft.com/office/powerpoint/2010/main" val="2113102389"/>
              </p:ext>
            </p:extLst>
          </p:nvPr>
        </p:nvGraphicFramePr>
        <p:xfrm>
          <a:off x="0" y="647700"/>
          <a:ext cx="12126260" cy="6210127"/>
        </p:xfrm>
        <a:graphic>
          <a:graphicData uri="http://schemas.openxmlformats.org/drawingml/2006/table">
            <a:tbl>
              <a:tblPr/>
              <a:tblGrid>
                <a:gridCol w="9094695">
                  <a:extLst>
                    <a:ext uri="{9D8B030D-6E8A-4147-A177-3AD203B41FA5}">
                      <a16:colId xmlns:a16="http://schemas.microsoft.com/office/drawing/2014/main" val="3207193100"/>
                    </a:ext>
                  </a:extLst>
                </a:gridCol>
                <a:gridCol w="3031565">
                  <a:extLst>
                    <a:ext uri="{9D8B030D-6E8A-4147-A177-3AD203B41FA5}">
                      <a16:colId xmlns:a16="http://schemas.microsoft.com/office/drawing/2014/main" val="4225943276"/>
                    </a:ext>
                  </a:extLst>
                </a:gridCol>
              </a:tblGrid>
              <a:tr h="564557">
                <a:tc>
                  <a:txBody>
                    <a:bodyPr/>
                    <a:lstStyle/>
                    <a:p>
                      <a:pPr algn="l"/>
                      <a:r>
                        <a:rPr lang="en-US" b="1" dirty="0">
                          <a:solidFill>
                            <a:srgbClr val="B19B57"/>
                          </a:solidFill>
                          <a:effectLst/>
                          <a:latin typeface="Gotham"/>
                        </a:rPr>
                        <a:t>YouTube Company Statistics</a:t>
                      </a:r>
                      <a:endParaRPr lang="en-US" b="0" dirty="0">
                        <a:solidFill>
                          <a:srgbClr val="B19B57"/>
                        </a:solidFill>
                        <a:effectLst/>
                        <a:latin typeface="Gotham"/>
                      </a:endParaRPr>
                    </a:p>
                  </a:txBody>
                  <a:tcPr marL="30480" marR="30480" marT="30480" marB="30480" anchor="ctr">
                    <a:lnL w="12700" cap="flat" cmpd="sng" algn="ctr">
                      <a:solidFill>
                        <a:srgbClr val="4874F8"/>
                      </a:solidFill>
                      <a:prstDash val="solid"/>
                      <a:round/>
                      <a:headEnd type="none" w="med" len="med"/>
                      <a:tailEnd type="none" w="med" len="med"/>
                    </a:lnL>
                    <a:lnR w="12700" cap="flat" cmpd="sng" algn="ctr">
                      <a:solidFill>
                        <a:srgbClr val="3073F8"/>
                      </a:solidFill>
                      <a:prstDash val="solid"/>
                      <a:round/>
                      <a:headEnd type="none" w="med" len="med"/>
                      <a:tailEnd type="none" w="med" len="med"/>
                    </a:lnR>
                    <a:lnT w="12700" cap="flat" cmpd="sng" algn="ctr">
                      <a:solidFill>
                        <a:srgbClr val="4874F8"/>
                      </a:solidFill>
                      <a:prstDash val="solid"/>
                      <a:round/>
                      <a:headEnd type="none" w="med" len="med"/>
                      <a:tailEnd type="none" w="med" len="med"/>
                    </a:lnT>
                    <a:lnB w="12700" cap="flat" cmpd="sng" algn="ctr">
                      <a:solidFill>
                        <a:srgbClr val="C870F8"/>
                      </a:solidFill>
                      <a:prstDash val="solid"/>
                      <a:round/>
                      <a:headEnd type="none" w="med" len="med"/>
                      <a:tailEnd type="none" w="med" len="med"/>
                    </a:lnB>
                    <a:solidFill>
                      <a:srgbClr val="232323"/>
                    </a:solidFill>
                  </a:tcPr>
                </a:tc>
                <a:tc>
                  <a:txBody>
                    <a:bodyPr/>
                    <a:lstStyle/>
                    <a:p>
                      <a:pPr algn="l"/>
                      <a:r>
                        <a:rPr lang="en-US" b="1">
                          <a:solidFill>
                            <a:srgbClr val="B19B57"/>
                          </a:solidFill>
                          <a:effectLst/>
                          <a:latin typeface="Gotham"/>
                        </a:rPr>
                        <a:t>Data</a:t>
                      </a:r>
                      <a:endParaRPr lang="en-US" b="0">
                        <a:solidFill>
                          <a:srgbClr val="B19B57"/>
                        </a:solidFill>
                        <a:effectLst/>
                        <a:latin typeface="Gotham"/>
                      </a:endParaRPr>
                    </a:p>
                  </a:txBody>
                  <a:tcPr marL="30480" marR="30480" marT="30480" marB="30480" anchor="ctr">
                    <a:lnL w="12700" cap="flat" cmpd="sng" algn="ctr">
                      <a:solidFill>
                        <a:srgbClr val="3073F8"/>
                      </a:solidFill>
                      <a:prstDash val="solid"/>
                      <a:round/>
                      <a:headEnd type="none" w="med" len="med"/>
                      <a:tailEnd type="none" w="med" len="med"/>
                    </a:lnL>
                    <a:lnR w="7620" cap="flat" cmpd="sng" algn="ctr">
                      <a:solidFill>
                        <a:srgbClr val="3073F8"/>
                      </a:solidFill>
                      <a:prstDash val="solid"/>
                      <a:round/>
                      <a:headEnd type="none" w="med" len="med"/>
                      <a:tailEnd type="none" w="med" len="med"/>
                    </a:lnR>
                    <a:lnT w="12700" cap="flat" cmpd="sng" algn="ctr">
                      <a:solidFill>
                        <a:srgbClr val="3073F8"/>
                      </a:solidFill>
                      <a:prstDash val="solid"/>
                      <a:round/>
                      <a:headEnd type="none" w="med" len="med"/>
                      <a:tailEnd type="none" w="med" len="med"/>
                    </a:lnT>
                    <a:lnB w="12700" cap="flat" cmpd="sng" algn="ctr">
                      <a:solidFill>
                        <a:srgbClr val="3073F8"/>
                      </a:solidFill>
                      <a:prstDash val="solid"/>
                      <a:round/>
                      <a:headEnd type="none" w="med" len="med"/>
                      <a:tailEnd type="none" w="med" len="med"/>
                    </a:lnB>
                    <a:solidFill>
                      <a:srgbClr val="232323"/>
                    </a:solidFill>
                  </a:tcPr>
                </a:tc>
                <a:extLst>
                  <a:ext uri="{0D108BD9-81ED-4DB2-BD59-A6C34878D82A}">
                    <a16:rowId xmlns:a16="http://schemas.microsoft.com/office/drawing/2014/main" val="3229908977"/>
                  </a:ext>
                </a:extLst>
              </a:tr>
              <a:tr h="564557">
                <a:tc>
                  <a:txBody>
                    <a:bodyPr/>
                    <a:lstStyle/>
                    <a:p>
                      <a:pPr algn="l"/>
                      <a:r>
                        <a:rPr lang="en-US" b="0">
                          <a:effectLst/>
                          <a:latin typeface="Gotham"/>
                        </a:rPr>
                        <a:t>Total number of people who use YouTube</a:t>
                      </a:r>
                    </a:p>
                  </a:txBody>
                  <a:tcPr marL="30480" marR="30480" marT="30480" marB="30480" anchor="ctr">
                    <a:lnL w="12700" cap="flat" cmpd="sng" algn="ctr">
                      <a:solidFill>
                        <a:srgbClr val="C870F8"/>
                      </a:solidFill>
                      <a:prstDash val="solid"/>
                      <a:round/>
                      <a:headEnd type="none" w="med" len="med"/>
                      <a:tailEnd type="none" w="med" len="med"/>
                    </a:lnL>
                    <a:lnR w="12700" cap="flat" cmpd="sng" algn="ctr">
                      <a:solidFill>
                        <a:srgbClr val="3073F8"/>
                      </a:solidFill>
                      <a:prstDash val="solid"/>
                      <a:round/>
                      <a:headEnd type="none" w="med" len="med"/>
                      <a:tailEnd type="none" w="med" len="med"/>
                    </a:lnR>
                    <a:lnT w="12700" cap="flat" cmpd="sng" algn="ctr">
                      <a:solidFill>
                        <a:srgbClr val="C870F8"/>
                      </a:solidFill>
                      <a:prstDash val="solid"/>
                      <a:round/>
                      <a:headEnd type="none" w="med" len="med"/>
                      <a:tailEnd type="none" w="med" len="med"/>
                    </a:lnT>
                    <a:lnB w="12700" cap="flat" cmpd="sng" algn="ctr">
                      <a:solidFill>
                        <a:srgbClr val="C870F8"/>
                      </a:solidFill>
                      <a:prstDash val="solid"/>
                      <a:round/>
                      <a:headEnd type="none" w="med" len="med"/>
                      <a:tailEnd type="none" w="med" len="med"/>
                    </a:lnB>
                    <a:solidFill>
                      <a:srgbClr val="F7FAFF"/>
                    </a:solidFill>
                  </a:tcPr>
                </a:tc>
                <a:tc>
                  <a:txBody>
                    <a:bodyPr/>
                    <a:lstStyle/>
                    <a:p>
                      <a:pPr algn="l"/>
                      <a:r>
                        <a:rPr lang="en-US" b="0">
                          <a:effectLst/>
                          <a:latin typeface="Gotham"/>
                        </a:rPr>
                        <a:t>1,325,000,000</a:t>
                      </a:r>
                    </a:p>
                  </a:txBody>
                  <a:tcPr marL="30480" marR="30480" marT="30480" marB="30480" anchor="ctr">
                    <a:lnL w="12700" cap="flat" cmpd="sng" algn="ctr">
                      <a:solidFill>
                        <a:srgbClr val="3073F8"/>
                      </a:solidFill>
                      <a:prstDash val="solid"/>
                      <a:round/>
                      <a:headEnd type="none" w="med" len="med"/>
                      <a:tailEnd type="none" w="med" len="med"/>
                    </a:lnL>
                    <a:lnR w="7620" cap="flat" cmpd="sng" algn="ctr">
                      <a:solidFill>
                        <a:srgbClr val="3073F8"/>
                      </a:solidFill>
                      <a:prstDash val="solid"/>
                      <a:round/>
                      <a:headEnd type="none" w="med" len="med"/>
                      <a:tailEnd type="none" w="med" len="med"/>
                    </a:lnR>
                    <a:lnT w="12700" cap="flat" cmpd="sng" algn="ctr">
                      <a:solidFill>
                        <a:srgbClr val="3073F8"/>
                      </a:solidFill>
                      <a:prstDash val="solid"/>
                      <a:round/>
                      <a:headEnd type="none" w="med" len="med"/>
                      <a:tailEnd type="none" w="med" len="med"/>
                    </a:lnT>
                    <a:lnB w="12700" cap="flat" cmpd="sng" algn="ctr">
                      <a:solidFill>
                        <a:srgbClr val="A871F8"/>
                      </a:solidFill>
                      <a:prstDash val="solid"/>
                      <a:round/>
                      <a:headEnd type="none" w="med" len="med"/>
                      <a:tailEnd type="none" w="med" len="med"/>
                    </a:lnB>
                    <a:solidFill>
                      <a:srgbClr val="F7FAFF"/>
                    </a:solidFill>
                  </a:tcPr>
                </a:tc>
                <a:extLst>
                  <a:ext uri="{0D108BD9-81ED-4DB2-BD59-A6C34878D82A}">
                    <a16:rowId xmlns:a16="http://schemas.microsoft.com/office/drawing/2014/main" val="3144078960"/>
                  </a:ext>
                </a:extLst>
              </a:tr>
              <a:tr h="564557">
                <a:tc>
                  <a:txBody>
                    <a:bodyPr/>
                    <a:lstStyle/>
                    <a:p>
                      <a:pPr algn="l"/>
                      <a:r>
                        <a:rPr lang="en-US" b="0" dirty="0">
                          <a:effectLst/>
                          <a:latin typeface="Gotham"/>
                        </a:rPr>
                        <a:t>Hours of video uploaded to YouTube every minute</a:t>
                      </a:r>
                    </a:p>
                  </a:txBody>
                  <a:tcPr marL="30480" marR="30480" marT="30480" marB="30480" anchor="ctr">
                    <a:lnL w="12700" cap="flat" cmpd="sng" algn="ctr">
                      <a:solidFill>
                        <a:srgbClr val="C870F8"/>
                      </a:solidFill>
                      <a:prstDash val="solid"/>
                      <a:round/>
                      <a:headEnd type="none" w="med" len="med"/>
                      <a:tailEnd type="none" w="med" len="med"/>
                    </a:lnL>
                    <a:lnR w="12700" cap="flat" cmpd="sng" algn="ctr">
                      <a:solidFill>
                        <a:srgbClr val="A871F8"/>
                      </a:solidFill>
                      <a:prstDash val="solid"/>
                      <a:round/>
                      <a:headEnd type="none" w="med" len="med"/>
                      <a:tailEnd type="none" w="med" len="med"/>
                    </a:lnR>
                    <a:lnT w="12700" cap="flat" cmpd="sng" algn="ctr">
                      <a:solidFill>
                        <a:srgbClr val="C870F8"/>
                      </a:solidFill>
                      <a:prstDash val="solid"/>
                      <a:round/>
                      <a:headEnd type="none" w="med" len="med"/>
                      <a:tailEnd type="none" w="med" len="med"/>
                    </a:lnT>
                    <a:lnB w="12700" cap="flat" cmpd="sng" algn="ctr">
                      <a:solidFill>
                        <a:srgbClr val="6873F8"/>
                      </a:solidFill>
                      <a:prstDash val="solid"/>
                      <a:round/>
                      <a:headEnd type="none" w="med" len="med"/>
                      <a:tailEnd type="none" w="med" len="med"/>
                    </a:lnB>
                    <a:solidFill>
                      <a:srgbClr val="F2F2F2"/>
                    </a:solidFill>
                  </a:tcPr>
                </a:tc>
                <a:tc>
                  <a:txBody>
                    <a:bodyPr/>
                    <a:lstStyle/>
                    <a:p>
                      <a:pPr algn="l"/>
                      <a:r>
                        <a:rPr lang="en-US" b="0">
                          <a:effectLst/>
                          <a:latin typeface="Gotham"/>
                        </a:rPr>
                        <a:t>300 hours</a:t>
                      </a:r>
                    </a:p>
                  </a:txBody>
                  <a:tcPr marL="30480" marR="30480" marT="30480" marB="30480" anchor="ctr">
                    <a:lnL w="12700" cap="flat" cmpd="sng" algn="ctr">
                      <a:solidFill>
                        <a:srgbClr val="A871F8"/>
                      </a:solidFill>
                      <a:prstDash val="solid"/>
                      <a:round/>
                      <a:headEnd type="none" w="med" len="med"/>
                      <a:tailEnd type="none" w="med" len="med"/>
                    </a:lnL>
                    <a:lnR w="7620" cap="flat" cmpd="sng" algn="ctr">
                      <a:solidFill>
                        <a:srgbClr val="A871F8"/>
                      </a:solidFill>
                      <a:prstDash val="solid"/>
                      <a:round/>
                      <a:headEnd type="none" w="med" len="med"/>
                      <a:tailEnd type="none" w="med" len="med"/>
                    </a:lnR>
                    <a:lnT w="12700" cap="flat" cmpd="sng" algn="ctr">
                      <a:solidFill>
                        <a:srgbClr val="A871F8"/>
                      </a:solidFill>
                      <a:prstDash val="solid"/>
                      <a:round/>
                      <a:headEnd type="none" w="med" len="med"/>
                      <a:tailEnd type="none" w="med" len="med"/>
                    </a:lnT>
                    <a:lnB w="12700" cap="flat" cmpd="sng" algn="ctr">
                      <a:solidFill>
                        <a:srgbClr val="6873F8"/>
                      </a:solidFill>
                      <a:prstDash val="solid"/>
                      <a:round/>
                      <a:headEnd type="none" w="med" len="med"/>
                      <a:tailEnd type="none" w="med" len="med"/>
                    </a:lnB>
                    <a:solidFill>
                      <a:srgbClr val="F2F2F2"/>
                    </a:solidFill>
                  </a:tcPr>
                </a:tc>
                <a:extLst>
                  <a:ext uri="{0D108BD9-81ED-4DB2-BD59-A6C34878D82A}">
                    <a16:rowId xmlns:a16="http://schemas.microsoft.com/office/drawing/2014/main" val="2629773548"/>
                  </a:ext>
                </a:extLst>
              </a:tr>
              <a:tr h="564557">
                <a:tc>
                  <a:txBody>
                    <a:bodyPr/>
                    <a:lstStyle/>
                    <a:p>
                      <a:pPr algn="l"/>
                      <a:r>
                        <a:rPr lang="en-US" b="0">
                          <a:effectLst/>
                          <a:latin typeface="Gotham"/>
                        </a:rPr>
                        <a:t>Number of videos viewed on YouTube everyday</a:t>
                      </a:r>
                    </a:p>
                  </a:txBody>
                  <a:tcPr marL="30480" marR="30480" marT="30480" marB="30480" anchor="ctr">
                    <a:lnL w="12700" cap="flat" cmpd="sng" algn="ctr">
                      <a:solidFill>
                        <a:srgbClr val="6873F8"/>
                      </a:solidFill>
                      <a:prstDash val="solid"/>
                      <a:round/>
                      <a:headEnd type="none" w="med" len="med"/>
                      <a:tailEnd type="none" w="med" len="med"/>
                    </a:lnL>
                    <a:lnR w="12700" cap="flat" cmpd="sng" algn="ctr">
                      <a:solidFill>
                        <a:srgbClr val="6873F8"/>
                      </a:solidFill>
                      <a:prstDash val="solid"/>
                      <a:round/>
                      <a:headEnd type="none" w="med" len="med"/>
                      <a:tailEnd type="none" w="med" len="med"/>
                    </a:lnR>
                    <a:lnT w="12700" cap="flat" cmpd="sng" algn="ctr">
                      <a:solidFill>
                        <a:srgbClr val="6873F8"/>
                      </a:solidFill>
                      <a:prstDash val="solid"/>
                      <a:round/>
                      <a:headEnd type="none" w="med" len="med"/>
                      <a:tailEnd type="none" w="med" len="med"/>
                    </a:lnT>
                    <a:lnB w="12700" cap="flat" cmpd="sng" algn="ctr">
                      <a:solidFill>
                        <a:srgbClr val="6873F8"/>
                      </a:solidFill>
                      <a:prstDash val="solid"/>
                      <a:round/>
                      <a:headEnd type="none" w="med" len="med"/>
                      <a:tailEnd type="none" w="med" len="med"/>
                    </a:lnB>
                    <a:solidFill>
                      <a:srgbClr val="F7FAFF"/>
                    </a:solidFill>
                  </a:tcPr>
                </a:tc>
                <a:tc>
                  <a:txBody>
                    <a:bodyPr/>
                    <a:lstStyle/>
                    <a:p>
                      <a:pPr algn="l"/>
                      <a:r>
                        <a:rPr lang="en-US" b="0">
                          <a:effectLst/>
                          <a:latin typeface="Gotham"/>
                        </a:rPr>
                        <a:t>4,950,000,000</a:t>
                      </a:r>
                    </a:p>
                  </a:txBody>
                  <a:tcPr marL="30480" marR="30480" marT="30480" marB="30480" anchor="ctr">
                    <a:lnL w="12700" cap="flat" cmpd="sng" algn="ctr">
                      <a:solidFill>
                        <a:srgbClr val="6873F8"/>
                      </a:solidFill>
                      <a:prstDash val="solid"/>
                      <a:round/>
                      <a:headEnd type="none" w="med" len="med"/>
                      <a:tailEnd type="none" w="med" len="med"/>
                    </a:lnL>
                    <a:lnR w="7620" cap="flat" cmpd="sng" algn="ctr">
                      <a:solidFill>
                        <a:srgbClr val="6873F8"/>
                      </a:solidFill>
                      <a:prstDash val="solid"/>
                      <a:round/>
                      <a:headEnd type="none" w="med" len="med"/>
                      <a:tailEnd type="none" w="med" len="med"/>
                    </a:lnR>
                    <a:lnT w="12700" cap="flat" cmpd="sng" algn="ctr">
                      <a:solidFill>
                        <a:srgbClr val="6873F8"/>
                      </a:solidFill>
                      <a:prstDash val="solid"/>
                      <a:round/>
                      <a:headEnd type="none" w="med" len="med"/>
                      <a:tailEnd type="none" w="med" len="med"/>
                    </a:lnT>
                    <a:lnB w="12700" cap="flat" cmpd="sng" algn="ctr">
                      <a:solidFill>
                        <a:srgbClr val="3073F8"/>
                      </a:solidFill>
                      <a:prstDash val="solid"/>
                      <a:round/>
                      <a:headEnd type="none" w="med" len="med"/>
                      <a:tailEnd type="none" w="med" len="med"/>
                    </a:lnB>
                    <a:solidFill>
                      <a:srgbClr val="F7FAFF"/>
                    </a:solidFill>
                  </a:tcPr>
                </a:tc>
                <a:extLst>
                  <a:ext uri="{0D108BD9-81ED-4DB2-BD59-A6C34878D82A}">
                    <a16:rowId xmlns:a16="http://schemas.microsoft.com/office/drawing/2014/main" val="1130622429"/>
                  </a:ext>
                </a:extLst>
              </a:tr>
              <a:tr h="564557">
                <a:tc>
                  <a:txBody>
                    <a:bodyPr/>
                    <a:lstStyle/>
                    <a:p>
                      <a:pPr algn="l"/>
                      <a:r>
                        <a:rPr lang="en-US" b="0">
                          <a:effectLst/>
                          <a:latin typeface="Gotham"/>
                        </a:rPr>
                        <a:t>Number of unique visits to YouTube every month</a:t>
                      </a:r>
                    </a:p>
                  </a:txBody>
                  <a:tcPr marL="30480" marR="30480" marT="30480" marB="30480" anchor="ctr">
                    <a:lnL w="12700" cap="flat" cmpd="sng" algn="ctr">
                      <a:solidFill>
                        <a:srgbClr val="6873F8"/>
                      </a:solidFill>
                      <a:prstDash val="solid"/>
                      <a:round/>
                      <a:headEnd type="none" w="med" len="med"/>
                      <a:tailEnd type="none" w="med" len="med"/>
                    </a:lnL>
                    <a:lnR w="12700" cap="flat" cmpd="sng" algn="ctr">
                      <a:solidFill>
                        <a:srgbClr val="3073F8"/>
                      </a:solidFill>
                      <a:prstDash val="solid"/>
                      <a:round/>
                      <a:headEnd type="none" w="med" len="med"/>
                      <a:tailEnd type="none" w="med" len="med"/>
                    </a:lnR>
                    <a:lnT w="12700" cap="flat" cmpd="sng" algn="ctr">
                      <a:solidFill>
                        <a:srgbClr val="6873F8"/>
                      </a:solidFill>
                      <a:prstDash val="solid"/>
                      <a:round/>
                      <a:headEnd type="none" w="med" len="med"/>
                      <a:tailEnd type="none" w="med" len="med"/>
                    </a:lnT>
                    <a:lnB w="12700" cap="flat" cmpd="sng" algn="ctr">
                      <a:solidFill>
                        <a:srgbClr val="C870F8"/>
                      </a:solidFill>
                      <a:prstDash val="solid"/>
                      <a:round/>
                      <a:headEnd type="none" w="med" len="med"/>
                      <a:tailEnd type="none" w="med" len="med"/>
                    </a:lnB>
                    <a:solidFill>
                      <a:srgbClr val="F2F2F2"/>
                    </a:solidFill>
                  </a:tcPr>
                </a:tc>
                <a:tc>
                  <a:txBody>
                    <a:bodyPr/>
                    <a:lstStyle/>
                    <a:p>
                      <a:pPr algn="l"/>
                      <a:r>
                        <a:rPr lang="en-US" b="0">
                          <a:effectLst/>
                          <a:latin typeface="Gotham"/>
                        </a:rPr>
                        <a:t>900,000,000</a:t>
                      </a:r>
                    </a:p>
                  </a:txBody>
                  <a:tcPr marL="30480" marR="30480" marT="30480" marB="30480" anchor="ctr">
                    <a:lnL w="12700" cap="flat" cmpd="sng" algn="ctr">
                      <a:solidFill>
                        <a:srgbClr val="3073F8"/>
                      </a:solidFill>
                      <a:prstDash val="solid"/>
                      <a:round/>
                      <a:headEnd type="none" w="med" len="med"/>
                      <a:tailEnd type="none" w="med" len="med"/>
                    </a:lnL>
                    <a:lnR w="7620" cap="flat" cmpd="sng" algn="ctr">
                      <a:solidFill>
                        <a:srgbClr val="3073F8"/>
                      </a:solidFill>
                      <a:prstDash val="solid"/>
                      <a:round/>
                      <a:headEnd type="none" w="med" len="med"/>
                      <a:tailEnd type="none" w="med" len="med"/>
                    </a:lnR>
                    <a:lnT w="12700" cap="flat" cmpd="sng" algn="ctr">
                      <a:solidFill>
                        <a:srgbClr val="3073F8"/>
                      </a:solidFill>
                      <a:prstDash val="solid"/>
                      <a:round/>
                      <a:headEnd type="none" w="med" len="med"/>
                      <a:tailEnd type="none" w="med" len="med"/>
                    </a:lnT>
                    <a:lnB w="12700" cap="flat" cmpd="sng" algn="ctr">
                      <a:solidFill>
                        <a:srgbClr val="E86FF8"/>
                      </a:solidFill>
                      <a:prstDash val="solid"/>
                      <a:round/>
                      <a:headEnd type="none" w="med" len="med"/>
                      <a:tailEnd type="none" w="med" len="med"/>
                    </a:lnB>
                    <a:solidFill>
                      <a:srgbClr val="F2F2F2"/>
                    </a:solidFill>
                  </a:tcPr>
                </a:tc>
                <a:extLst>
                  <a:ext uri="{0D108BD9-81ED-4DB2-BD59-A6C34878D82A}">
                    <a16:rowId xmlns:a16="http://schemas.microsoft.com/office/drawing/2014/main" val="1134774814"/>
                  </a:ext>
                </a:extLst>
              </a:tr>
              <a:tr h="564557">
                <a:tc>
                  <a:txBody>
                    <a:bodyPr/>
                    <a:lstStyle/>
                    <a:p>
                      <a:pPr algn="l"/>
                      <a:r>
                        <a:rPr lang="en-US" b="0">
                          <a:effectLst/>
                          <a:latin typeface="Gotham"/>
                        </a:rPr>
                        <a:t>Total number of hours of video watched on YouTube each month</a:t>
                      </a:r>
                    </a:p>
                  </a:txBody>
                  <a:tcPr marL="30480" marR="30480" marT="30480" marB="30480" anchor="ctr">
                    <a:lnL w="12700" cap="flat" cmpd="sng" algn="ctr">
                      <a:solidFill>
                        <a:srgbClr val="C870F8"/>
                      </a:solidFill>
                      <a:prstDash val="solid"/>
                      <a:round/>
                      <a:headEnd type="none" w="med" len="med"/>
                      <a:tailEnd type="none" w="med" len="med"/>
                    </a:lnL>
                    <a:lnR w="12700" cap="flat" cmpd="sng" algn="ctr">
                      <a:solidFill>
                        <a:srgbClr val="E86FF8"/>
                      </a:solidFill>
                      <a:prstDash val="solid"/>
                      <a:round/>
                      <a:headEnd type="none" w="med" len="med"/>
                      <a:tailEnd type="none" w="med" len="med"/>
                    </a:lnR>
                    <a:lnT w="12700" cap="flat" cmpd="sng" algn="ctr">
                      <a:solidFill>
                        <a:srgbClr val="C870F8"/>
                      </a:solidFill>
                      <a:prstDash val="solid"/>
                      <a:round/>
                      <a:headEnd type="none" w="med" len="med"/>
                      <a:tailEnd type="none" w="med" len="med"/>
                    </a:lnT>
                    <a:lnB w="12700" cap="flat" cmpd="sng" algn="ctr">
                      <a:solidFill>
                        <a:srgbClr val="6873F8"/>
                      </a:solidFill>
                      <a:prstDash val="solid"/>
                      <a:round/>
                      <a:headEnd type="none" w="med" len="med"/>
                      <a:tailEnd type="none" w="med" len="med"/>
                    </a:lnB>
                    <a:solidFill>
                      <a:srgbClr val="F7FAFF"/>
                    </a:solidFill>
                  </a:tcPr>
                </a:tc>
                <a:tc>
                  <a:txBody>
                    <a:bodyPr/>
                    <a:lstStyle/>
                    <a:p>
                      <a:pPr algn="l"/>
                      <a:r>
                        <a:rPr lang="en-US" b="0">
                          <a:effectLst/>
                          <a:latin typeface="Gotham"/>
                        </a:rPr>
                        <a:t>3.25 billion hours</a:t>
                      </a:r>
                    </a:p>
                  </a:txBody>
                  <a:tcPr marL="30480" marR="30480" marT="30480" marB="30480" anchor="ctr">
                    <a:lnL w="12700" cap="flat" cmpd="sng" algn="ctr">
                      <a:solidFill>
                        <a:srgbClr val="E86FF8"/>
                      </a:solidFill>
                      <a:prstDash val="solid"/>
                      <a:round/>
                      <a:headEnd type="none" w="med" len="med"/>
                      <a:tailEnd type="none" w="med" len="med"/>
                    </a:lnL>
                    <a:lnR w="7620" cap="flat" cmpd="sng" algn="ctr">
                      <a:solidFill>
                        <a:srgbClr val="E86FF8"/>
                      </a:solidFill>
                      <a:prstDash val="solid"/>
                      <a:round/>
                      <a:headEnd type="none" w="med" len="med"/>
                      <a:tailEnd type="none" w="med" len="med"/>
                    </a:lnR>
                    <a:lnT w="12700" cap="flat" cmpd="sng" algn="ctr">
                      <a:solidFill>
                        <a:srgbClr val="E86FF8"/>
                      </a:solidFill>
                      <a:prstDash val="solid"/>
                      <a:round/>
                      <a:headEnd type="none" w="med" len="med"/>
                      <a:tailEnd type="none" w="med" len="med"/>
                    </a:lnT>
                    <a:lnB w="12700" cap="flat" cmpd="sng" algn="ctr">
                      <a:solidFill>
                        <a:srgbClr val="4874F8"/>
                      </a:solidFill>
                      <a:prstDash val="solid"/>
                      <a:round/>
                      <a:headEnd type="none" w="med" len="med"/>
                      <a:tailEnd type="none" w="med" len="med"/>
                    </a:lnB>
                    <a:solidFill>
                      <a:srgbClr val="F7FAFF"/>
                    </a:solidFill>
                  </a:tcPr>
                </a:tc>
                <a:extLst>
                  <a:ext uri="{0D108BD9-81ED-4DB2-BD59-A6C34878D82A}">
                    <a16:rowId xmlns:a16="http://schemas.microsoft.com/office/drawing/2014/main" val="169535789"/>
                  </a:ext>
                </a:extLst>
              </a:tr>
              <a:tr h="564557">
                <a:tc>
                  <a:txBody>
                    <a:bodyPr/>
                    <a:lstStyle/>
                    <a:p>
                      <a:pPr algn="l"/>
                      <a:r>
                        <a:rPr lang="en-US" b="0">
                          <a:effectLst/>
                          <a:latin typeface="Gotham"/>
                        </a:rPr>
                        <a:t>Number of YouTube videos that have generated over 1 billion views</a:t>
                      </a:r>
                    </a:p>
                  </a:txBody>
                  <a:tcPr marL="30480" marR="30480" marT="30480" marB="30480" anchor="ctr">
                    <a:lnL w="12700" cap="flat" cmpd="sng" algn="ctr">
                      <a:solidFill>
                        <a:srgbClr val="6873F8"/>
                      </a:solidFill>
                      <a:prstDash val="solid"/>
                      <a:round/>
                      <a:headEnd type="none" w="med" len="med"/>
                      <a:tailEnd type="none" w="med" len="med"/>
                    </a:lnL>
                    <a:lnR w="12700" cap="flat" cmpd="sng" algn="ctr">
                      <a:solidFill>
                        <a:srgbClr val="4874F8"/>
                      </a:solidFill>
                      <a:prstDash val="solid"/>
                      <a:round/>
                      <a:headEnd type="none" w="med" len="med"/>
                      <a:tailEnd type="none" w="med" len="med"/>
                    </a:lnR>
                    <a:lnT w="12700" cap="flat" cmpd="sng" algn="ctr">
                      <a:solidFill>
                        <a:srgbClr val="6873F8"/>
                      </a:solidFill>
                      <a:prstDash val="solid"/>
                      <a:round/>
                      <a:headEnd type="none" w="med" len="med"/>
                      <a:tailEnd type="none" w="med" len="med"/>
                    </a:lnT>
                    <a:lnB w="12700" cap="flat" cmpd="sng" algn="ctr">
                      <a:solidFill>
                        <a:srgbClr val="E86FF8"/>
                      </a:solidFill>
                      <a:prstDash val="solid"/>
                      <a:round/>
                      <a:headEnd type="none" w="med" len="med"/>
                      <a:tailEnd type="none" w="med" len="med"/>
                    </a:lnB>
                    <a:solidFill>
                      <a:srgbClr val="F2F2F2"/>
                    </a:solidFill>
                  </a:tcPr>
                </a:tc>
                <a:tc>
                  <a:txBody>
                    <a:bodyPr/>
                    <a:lstStyle/>
                    <a:p>
                      <a:pPr algn="l"/>
                      <a:r>
                        <a:rPr lang="en-US" b="0">
                          <a:effectLst/>
                          <a:latin typeface="Gotham"/>
                        </a:rPr>
                        <a:t>10,113</a:t>
                      </a:r>
                    </a:p>
                  </a:txBody>
                  <a:tcPr marL="30480" marR="30480" marT="30480" marB="30480" anchor="ctr">
                    <a:lnL w="12700" cap="flat" cmpd="sng" algn="ctr">
                      <a:solidFill>
                        <a:srgbClr val="4874F8"/>
                      </a:solidFill>
                      <a:prstDash val="solid"/>
                      <a:round/>
                      <a:headEnd type="none" w="med" len="med"/>
                      <a:tailEnd type="none" w="med" len="med"/>
                    </a:lnL>
                    <a:lnR w="7620" cap="flat" cmpd="sng" algn="ctr">
                      <a:solidFill>
                        <a:srgbClr val="4874F8"/>
                      </a:solidFill>
                      <a:prstDash val="solid"/>
                      <a:round/>
                      <a:headEnd type="none" w="med" len="med"/>
                      <a:tailEnd type="none" w="med" len="med"/>
                    </a:lnR>
                    <a:lnT w="12700" cap="flat" cmpd="sng" algn="ctr">
                      <a:solidFill>
                        <a:srgbClr val="4874F8"/>
                      </a:solidFill>
                      <a:prstDash val="solid"/>
                      <a:round/>
                      <a:headEnd type="none" w="med" len="med"/>
                      <a:tailEnd type="none" w="med" len="med"/>
                    </a:lnT>
                    <a:lnB w="12700" cap="flat" cmpd="sng" algn="ctr">
                      <a:solidFill>
                        <a:srgbClr val="E86FF8"/>
                      </a:solidFill>
                      <a:prstDash val="solid"/>
                      <a:round/>
                      <a:headEnd type="none" w="med" len="med"/>
                      <a:tailEnd type="none" w="med" len="med"/>
                    </a:lnB>
                    <a:solidFill>
                      <a:srgbClr val="F2F2F2"/>
                    </a:solidFill>
                  </a:tcPr>
                </a:tc>
                <a:extLst>
                  <a:ext uri="{0D108BD9-81ED-4DB2-BD59-A6C34878D82A}">
                    <a16:rowId xmlns:a16="http://schemas.microsoft.com/office/drawing/2014/main" val="1944326957"/>
                  </a:ext>
                </a:extLst>
              </a:tr>
              <a:tr h="564557">
                <a:tc>
                  <a:txBody>
                    <a:bodyPr/>
                    <a:lstStyle/>
                    <a:p>
                      <a:pPr algn="l"/>
                      <a:r>
                        <a:rPr lang="en-US" b="0">
                          <a:effectLst/>
                          <a:latin typeface="Gotham"/>
                        </a:rPr>
                        <a:t>Percent of YouTube visitors that come from outside the U.S.</a:t>
                      </a:r>
                    </a:p>
                  </a:txBody>
                  <a:tcPr marL="30480" marR="30480" marT="30480" marB="30480" anchor="ctr">
                    <a:lnL w="12700" cap="flat" cmpd="sng" algn="ctr">
                      <a:solidFill>
                        <a:srgbClr val="E86FF8"/>
                      </a:solidFill>
                      <a:prstDash val="solid"/>
                      <a:round/>
                      <a:headEnd type="none" w="med" len="med"/>
                      <a:tailEnd type="none" w="med" len="med"/>
                    </a:lnL>
                    <a:lnR w="12700" cap="flat" cmpd="sng" algn="ctr">
                      <a:solidFill>
                        <a:srgbClr val="E86FF8"/>
                      </a:solidFill>
                      <a:prstDash val="solid"/>
                      <a:round/>
                      <a:headEnd type="none" w="med" len="med"/>
                      <a:tailEnd type="none" w="med" len="med"/>
                    </a:lnR>
                    <a:lnT w="12700" cap="flat" cmpd="sng" algn="ctr">
                      <a:solidFill>
                        <a:srgbClr val="E86FF8"/>
                      </a:solidFill>
                      <a:prstDash val="solid"/>
                      <a:round/>
                      <a:headEnd type="none" w="med" len="med"/>
                      <a:tailEnd type="none" w="med" len="med"/>
                    </a:lnT>
                    <a:lnB w="12700" cap="flat" cmpd="sng" algn="ctr">
                      <a:solidFill>
                        <a:srgbClr val="E86FF8"/>
                      </a:solidFill>
                      <a:prstDash val="solid"/>
                      <a:round/>
                      <a:headEnd type="none" w="med" len="med"/>
                      <a:tailEnd type="none" w="med" len="med"/>
                    </a:lnB>
                    <a:solidFill>
                      <a:srgbClr val="F7FAFF"/>
                    </a:solidFill>
                  </a:tcPr>
                </a:tc>
                <a:tc>
                  <a:txBody>
                    <a:bodyPr/>
                    <a:lstStyle/>
                    <a:p>
                      <a:pPr algn="l"/>
                      <a:r>
                        <a:rPr lang="en-US" b="0">
                          <a:effectLst/>
                          <a:latin typeface="Gotham"/>
                        </a:rPr>
                        <a:t>70 %</a:t>
                      </a:r>
                    </a:p>
                  </a:txBody>
                  <a:tcPr marL="30480" marR="30480" marT="30480" marB="30480" anchor="ctr">
                    <a:lnL w="12700" cap="flat" cmpd="sng" algn="ctr">
                      <a:solidFill>
                        <a:srgbClr val="E86FF8"/>
                      </a:solidFill>
                      <a:prstDash val="solid"/>
                      <a:round/>
                      <a:headEnd type="none" w="med" len="med"/>
                      <a:tailEnd type="none" w="med" len="med"/>
                    </a:lnL>
                    <a:lnR w="7620" cap="flat" cmpd="sng" algn="ctr">
                      <a:solidFill>
                        <a:srgbClr val="E86FF8"/>
                      </a:solidFill>
                      <a:prstDash val="solid"/>
                      <a:round/>
                      <a:headEnd type="none" w="med" len="med"/>
                      <a:tailEnd type="none" w="med" len="med"/>
                    </a:lnR>
                    <a:lnT w="12700" cap="flat" cmpd="sng" algn="ctr">
                      <a:solidFill>
                        <a:srgbClr val="E86FF8"/>
                      </a:solidFill>
                      <a:prstDash val="solid"/>
                      <a:round/>
                      <a:headEnd type="none" w="med" len="med"/>
                      <a:tailEnd type="none" w="med" len="med"/>
                    </a:lnT>
                    <a:lnB w="12700" cap="flat" cmpd="sng" algn="ctr">
                      <a:solidFill>
                        <a:srgbClr val="3073F8"/>
                      </a:solidFill>
                      <a:prstDash val="solid"/>
                      <a:round/>
                      <a:headEnd type="none" w="med" len="med"/>
                      <a:tailEnd type="none" w="med" len="med"/>
                    </a:lnB>
                    <a:solidFill>
                      <a:srgbClr val="F7FAFF"/>
                    </a:solidFill>
                  </a:tcPr>
                </a:tc>
                <a:extLst>
                  <a:ext uri="{0D108BD9-81ED-4DB2-BD59-A6C34878D82A}">
                    <a16:rowId xmlns:a16="http://schemas.microsoft.com/office/drawing/2014/main" val="2225530753"/>
                  </a:ext>
                </a:extLst>
              </a:tr>
              <a:tr h="564557">
                <a:tc>
                  <a:txBody>
                    <a:bodyPr/>
                    <a:lstStyle/>
                    <a:p>
                      <a:pPr algn="l"/>
                      <a:r>
                        <a:rPr lang="en-US" b="0">
                          <a:effectLst/>
                          <a:latin typeface="Gotham"/>
                        </a:rPr>
                        <a:t>Number of countries with localized versions of YouTube</a:t>
                      </a:r>
                    </a:p>
                  </a:txBody>
                  <a:tcPr marL="30480" marR="30480" marT="30480" marB="30480" anchor="ctr">
                    <a:lnL w="12700" cap="flat" cmpd="sng" algn="ctr">
                      <a:solidFill>
                        <a:srgbClr val="E86FF8"/>
                      </a:solidFill>
                      <a:prstDash val="solid"/>
                      <a:round/>
                      <a:headEnd type="none" w="med" len="med"/>
                      <a:tailEnd type="none" w="med" len="med"/>
                    </a:lnL>
                    <a:lnR w="12700" cap="flat" cmpd="sng" algn="ctr">
                      <a:solidFill>
                        <a:srgbClr val="3073F8"/>
                      </a:solidFill>
                      <a:prstDash val="solid"/>
                      <a:round/>
                      <a:headEnd type="none" w="med" len="med"/>
                      <a:tailEnd type="none" w="med" len="med"/>
                    </a:lnR>
                    <a:lnT w="12700" cap="flat" cmpd="sng" algn="ctr">
                      <a:solidFill>
                        <a:srgbClr val="E86FF8"/>
                      </a:solidFill>
                      <a:prstDash val="solid"/>
                      <a:round/>
                      <a:headEnd type="none" w="med" len="med"/>
                      <a:tailEnd type="none" w="med" len="med"/>
                    </a:lnT>
                    <a:lnB w="12700" cap="flat" cmpd="sng" algn="ctr">
                      <a:solidFill>
                        <a:srgbClr val="A871F8"/>
                      </a:solidFill>
                      <a:prstDash val="solid"/>
                      <a:round/>
                      <a:headEnd type="none" w="med" len="med"/>
                      <a:tailEnd type="none" w="med" len="med"/>
                    </a:lnB>
                    <a:solidFill>
                      <a:srgbClr val="F2F2F2"/>
                    </a:solidFill>
                  </a:tcPr>
                </a:tc>
                <a:tc>
                  <a:txBody>
                    <a:bodyPr/>
                    <a:lstStyle/>
                    <a:p>
                      <a:pPr algn="l"/>
                      <a:r>
                        <a:rPr lang="en-US" b="0">
                          <a:effectLst/>
                          <a:latin typeface="Gotham"/>
                        </a:rPr>
                        <a:t>42</a:t>
                      </a:r>
                    </a:p>
                  </a:txBody>
                  <a:tcPr marL="30480" marR="30480" marT="30480" marB="30480" anchor="ctr">
                    <a:lnL w="12700" cap="flat" cmpd="sng" algn="ctr">
                      <a:solidFill>
                        <a:srgbClr val="3073F8"/>
                      </a:solidFill>
                      <a:prstDash val="solid"/>
                      <a:round/>
                      <a:headEnd type="none" w="med" len="med"/>
                      <a:tailEnd type="none" w="med" len="med"/>
                    </a:lnL>
                    <a:lnR w="7620" cap="flat" cmpd="sng" algn="ctr">
                      <a:solidFill>
                        <a:srgbClr val="3073F8"/>
                      </a:solidFill>
                      <a:prstDash val="solid"/>
                      <a:round/>
                      <a:headEnd type="none" w="med" len="med"/>
                      <a:tailEnd type="none" w="med" len="med"/>
                    </a:lnR>
                    <a:lnT w="12700" cap="flat" cmpd="sng" algn="ctr">
                      <a:solidFill>
                        <a:srgbClr val="3073F8"/>
                      </a:solidFill>
                      <a:prstDash val="solid"/>
                      <a:round/>
                      <a:headEnd type="none" w="med" len="med"/>
                      <a:tailEnd type="none" w="med" len="med"/>
                    </a:lnT>
                    <a:lnB w="12700" cap="flat" cmpd="sng" algn="ctr">
                      <a:solidFill>
                        <a:srgbClr val="4874F8"/>
                      </a:solidFill>
                      <a:prstDash val="solid"/>
                      <a:round/>
                      <a:headEnd type="none" w="med" len="med"/>
                      <a:tailEnd type="none" w="med" len="med"/>
                    </a:lnB>
                    <a:solidFill>
                      <a:srgbClr val="F2F2F2"/>
                    </a:solidFill>
                  </a:tcPr>
                </a:tc>
                <a:extLst>
                  <a:ext uri="{0D108BD9-81ED-4DB2-BD59-A6C34878D82A}">
                    <a16:rowId xmlns:a16="http://schemas.microsoft.com/office/drawing/2014/main" val="1223160811"/>
                  </a:ext>
                </a:extLst>
              </a:tr>
              <a:tr h="564557">
                <a:tc>
                  <a:txBody>
                    <a:bodyPr/>
                    <a:lstStyle/>
                    <a:p>
                      <a:pPr algn="l"/>
                      <a:r>
                        <a:rPr lang="en-US" b="0">
                          <a:effectLst/>
                          <a:latin typeface="Gotham"/>
                        </a:rPr>
                        <a:t>Total number of languages Youtube is broadcast in</a:t>
                      </a:r>
                    </a:p>
                  </a:txBody>
                  <a:tcPr marL="30480" marR="30480" marT="30480" marB="30480" anchor="ctr">
                    <a:lnL w="12700" cap="flat" cmpd="sng" algn="ctr">
                      <a:solidFill>
                        <a:srgbClr val="A871F8"/>
                      </a:solidFill>
                      <a:prstDash val="solid"/>
                      <a:round/>
                      <a:headEnd type="none" w="med" len="med"/>
                      <a:tailEnd type="none" w="med" len="med"/>
                    </a:lnL>
                    <a:lnR w="12700" cap="flat" cmpd="sng" algn="ctr">
                      <a:solidFill>
                        <a:srgbClr val="4874F8"/>
                      </a:solidFill>
                      <a:prstDash val="solid"/>
                      <a:round/>
                      <a:headEnd type="none" w="med" len="med"/>
                      <a:tailEnd type="none" w="med" len="med"/>
                    </a:lnR>
                    <a:lnT w="12700" cap="flat" cmpd="sng" algn="ctr">
                      <a:solidFill>
                        <a:srgbClr val="A871F8"/>
                      </a:solidFill>
                      <a:prstDash val="solid"/>
                      <a:round/>
                      <a:headEnd type="none" w="med" len="med"/>
                      <a:tailEnd type="none" w="med" len="med"/>
                    </a:lnT>
                    <a:lnB w="12700" cap="flat" cmpd="sng" algn="ctr">
                      <a:solidFill>
                        <a:srgbClr val="E86FF8"/>
                      </a:solidFill>
                      <a:prstDash val="solid"/>
                      <a:round/>
                      <a:headEnd type="none" w="med" len="med"/>
                      <a:tailEnd type="none" w="med" len="med"/>
                    </a:lnB>
                    <a:solidFill>
                      <a:srgbClr val="F7FAFF"/>
                    </a:solidFill>
                  </a:tcPr>
                </a:tc>
                <a:tc>
                  <a:txBody>
                    <a:bodyPr/>
                    <a:lstStyle/>
                    <a:p>
                      <a:pPr algn="l"/>
                      <a:r>
                        <a:rPr lang="en-US" b="0">
                          <a:effectLst/>
                          <a:latin typeface="Gotham"/>
                        </a:rPr>
                        <a:t>54</a:t>
                      </a:r>
                    </a:p>
                  </a:txBody>
                  <a:tcPr marL="30480" marR="30480" marT="30480" marB="30480" anchor="ctr">
                    <a:lnL w="12700" cap="flat" cmpd="sng" algn="ctr">
                      <a:solidFill>
                        <a:srgbClr val="4874F8"/>
                      </a:solidFill>
                      <a:prstDash val="solid"/>
                      <a:round/>
                      <a:headEnd type="none" w="med" len="med"/>
                      <a:tailEnd type="none" w="med" len="med"/>
                    </a:lnL>
                    <a:lnR w="7620" cap="flat" cmpd="sng" algn="ctr">
                      <a:solidFill>
                        <a:srgbClr val="4874F8"/>
                      </a:solidFill>
                      <a:prstDash val="solid"/>
                      <a:round/>
                      <a:headEnd type="none" w="med" len="med"/>
                      <a:tailEnd type="none" w="med" len="med"/>
                    </a:lnR>
                    <a:lnT w="12700" cap="flat" cmpd="sng" algn="ctr">
                      <a:solidFill>
                        <a:srgbClr val="4874F8"/>
                      </a:solidFill>
                      <a:prstDash val="solid"/>
                      <a:round/>
                      <a:headEnd type="none" w="med" len="med"/>
                      <a:tailEnd type="none" w="med" len="med"/>
                    </a:lnT>
                    <a:lnB w="12700" cap="flat" cmpd="sng" algn="ctr">
                      <a:solidFill>
                        <a:srgbClr val="3073F8"/>
                      </a:solidFill>
                      <a:prstDash val="solid"/>
                      <a:round/>
                      <a:headEnd type="none" w="med" len="med"/>
                      <a:tailEnd type="none" w="med" len="med"/>
                    </a:lnB>
                    <a:solidFill>
                      <a:srgbClr val="F7FAFF"/>
                    </a:solidFill>
                  </a:tcPr>
                </a:tc>
                <a:extLst>
                  <a:ext uri="{0D108BD9-81ED-4DB2-BD59-A6C34878D82A}">
                    <a16:rowId xmlns:a16="http://schemas.microsoft.com/office/drawing/2014/main" val="1834886276"/>
                  </a:ext>
                </a:extLst>
              </a:tr>
              <a:tr h="564557">
                <a:tc>
                  <a:txBody>
                    <a:bodyPr/>
                    <a:lstStyle/>
                    <a:p>
                      <a:pPr algn="l"/>
                      <a:r>
                        <a:rPr lang="en-US" b="0" dirty="0">
                          <a:effectLst/>
                          <a:latin typeface="Gotham"/>
                        </a:rPr>
                        <a:t>User submitted video with the most views – "Charlie bit my finger"</a:t>
                      </a:r>
                    </a:p>
                  </a:txBody>
                  <a:tcPr marL="30480" marR="30480" marT="30480" marB="30480" anchor="ctr">
                    <a:lnL w="12700" cap="flat" cmpd="sng" algn="ctr">
                      <a:solidFill>
                        <a:srgbClr val="E86FF8"/>
                      </a:solidFill>
                      <a:prstDash val="solid"/>
                      <a:round/>
                      <a:headEnd type="none" w="med" len="med"/>
                      <a:tailEnd type="none" w="med" len="med"/>
                    </a:lnL>
                    <a:lnR w="12700" cap="flat" cmpd="sng" algn="ctr">
                      <a:solidFill>
                        <a:srgbClr val="3073F8"/>
                      </a:solidFill>
                      <a:prstDash val="solid"/>
                      <a:round/>
                      <a:headEnd type="none" w="med" len="med"/>
                      <a:tailEnd type="none" w="med" len="med"/>
                    </a:lnR>
                    <a:lnT w="12700" cap="flat" cmpd="sng" algn="ctr">
                      <a:solidFill>
                        <a:srgbClr val="E86FF8"/>
                      </a:solidFill>
                      <a:prstDash val="solid"/>
                      <a:round/>
                      <a:headEnd type="none" w="med" len="med"/>
                      <a:tailEnd type="none" w="med" len="med"/>
                    </a:lnT>
                    <a:lnB w="7620" cap="flat" cmpd="sng" algn="ctr">
                      <a:solidFill>
                        <a:srgbClr val="E86FF8"/>
                      </a:solidFill>
                      <a:prstDash val="solid"/>
                      <a:round/>
                      <a:headEnd type="none" w="med" len="med"/>
                      <a:tailEnd type="none" w="med" len="med"/>
                    </a:lnB>
                    <a:solidFill>
                      <a:srgbClr val="F2F2F2"/>
                    </a:solidFill>
                  </a:tcPr>
                </a:tc>
                <a:tc>
                  <a:txBody>
                    <a:bodyPr/>
                    <a:lstStyle/>
                    <a:p>
                      <a:pPr algn="l"/>
                      <a:r>
                        <a:rPr lang="en-US" b="0" dirty="0">
                          <a:effectLst/>
                          <a:latin typeface="Gotham"/>
                        </a:rPr>
                        <a:t>829,000,000</a:t>
                      </a:r>
                    </a:p>
                  </a:txBody>
                  <a:tcPr marL="30480" marR="30480" marT="30480" marB="30480" anchor="ctr">
                    <a:lnL w="12700" cap="flat" cmpd="sng" algn="ctr">
                      <a:solidFill>
                        <a:srgbClr val="3073F8"/>
                      </a:solidFill>
                      <a:prstDash val="solid"/>
                      <a:round/>
                      <a:headEnd type="none" w="med" len="med"/>
                      <a:tailEnd type="none" w="med" len="med"/>
                    </a:lnL>
                    <a:lnR w="7620" cap="flat" cmpd="sng" algn="ctr">
                      <a:solidFill>
                        <a:srgbClr val="3073F8"/>
                      </a:solidFill>
                      <a:prstDash val="solid"/>
                      <a:round/>
                      <a:headEnd type="none" w="med" len="med"/>
                      <a:tailEnd type="none" w="med" len="med"/>
                    </a:lnR>
                    <a:lnT w="12700" cap="flat" cmpd="sng" algn="ctr">
                      <a:solidFill>
                        <a:srgbClr val="3073F8"/>
                      </a:solidFill>
                      <a:prstDash val="solid"/>
                      <a:round/>
                      <a:headEnd type="none" w="med" len="med"/>
                      <a:tailEnd type="none" w="med" len="med"/>
                    </a:lnT>
                    <a:lnB w="7620" cap="flat" cmpd="sng" algn="ctr">
                      <a:solidFill>
                        <a:srgbClr val="3073F8"/>
                      </a:solidFill>
                      <a:prstDash val="solid"/>
                      <a:round/>
                      <a:headEnd type="none" w="med" len="med"/>
                      <a:tailEnd type="none" w="med" len="med"/>
                    </a:lnB>
                    <a:solidFill>
                      <a:srgbClr val="F2F2F2"/>
                    </a:solidFill>
                  </a:tcPr>
                </a:tc>
                <a:extLst>
                  <a:ext uri="{0D108BD9-81ED-4DB2-BD59-A6C34878D82A}">
                    <a16:rowId xmlns:a16="http://schemas.microsoft.com/office/drawing/2014/main" val="2439902739"/>
                  </a:ext>
                </a:extLst>
              </a:tr>
            </a:tbl>
          </a:graphicData>
        </a:graphic>
      </p:graphicFrame>
      <p:sp>
        <p:nvSpPr>
          <p:cNvPr id="9" name="TextBox 8">
            <a:extLst>
              <a:ext uri="{FF2B5EF4-FFF2-40B4-BE49-F238E27FC236}">
                <a16:creationId xmlns:a16="http://schemas.microsoft.com/office/drawing/2014/main" id="{93286D4A-CC8D-4F33-A192-8F63A174E8FC}"/>
              </a:ext>
            </a:extLst>
          </p:cNvPr>
          <p:cNvSpPr txBox="1"/>
          <p:nvPr/>
        </p:nvSpPr>
        <p:spPr>
          <a:xfrm>
            <a:off x="7076142" y="6400799"/>
            <a:ext cx="1895647" cy="369332"/>
          </a:xfrm>
          <a:prstGeom prst="rect">
            <a:avLst/>
          </a:prstGeom>
          <a:noFill/>
        </p:spPr>
        <p:txBody>
          <a:bodyPr wrap="none" rtlCol="0">
            <a:spAutoFit/>
          </a:bodyPr>
          <a:lstStyle/>
          <a:p>
            <a:r>
              <a:rPr lang="en-US" dirty="0"/>
              <a:t>854M Sept 1 2017</a:t>
            </a:r>
          </a:p>
        </p:txBody>
      </p:sp>
      <p:sp>
        <p:nvSpPr>
          <p:cNvPr id="4" name="Slide Number Placeholder 3">
            <a:extLst>
              <a:ext uri="{FF2B5EF4-FFF2-40B4-BE49-F238E27FC236}">
                <a16:creationId xmlns:a16="http://schemas.microsoft.com/office/drawing/2014/main" id="{0CCD7C7F-B86A-483A-BBDD-8430D756E16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125</a:t>
            </a:fld>
            <a:endParaRPr lang="en-US">
              <a:solidFill>
                <a:prstClr val="black">
                  <a:tint val="75000"/>
                </a:prstClr>
              </a:solidFill>
            </a:endParaRPr>
          </a:p>
        </p:txBody>
      </p:sp>
    </p:spTree>
    <p:extLst>
      <p:ext uri="{BB962C8B-B14F-4D97-AF65-F5344CB8AC3E}">
        <p14:creationId xmlns:p14="http://schemas.microsoft.com/office/powerpoint/2010/main" val="25219968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024764" y="0"/>
            <a:ext cx="9144000" cy="6858000"/>
            <a:chOff x="3024764" y="0"/>
            <a:chExt cx="9144000" cy="6858000"/>
          </a:xfrm>
        </p:grpSpPr>
        <p:grpSp>
          <p:nvGrpSpPr>
            <p:cNvPr id="4" name="Group 3"/>
            <p:cNvGrpSpPr/>
            <p:nvPr/>
          </p:nvGrpSpPr>
          <p:grpSpPr>
            <a:xfrm>
              <a:off x="3024764" y="0"/>
              <a:ext cx="9144000" cy="6858000"/>
              <a:chOff x="0" y="0"/>
              <a:chExt cx="9144000" cy="685800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Rectangle 2"/>
              <p:cNvSpPr/>
              <p:nvPr/>
            </p:nvSpPr>
            <p:spPr>
              <a:xfrm>
                <a:off x="4800626" y="6488668"/>
                <a:ext cx="3783152" cy="369332"/>
              </a:xfrm>
              <a:prstGeom prst="rect">
                <a:avLst/>
              </a:prstGeom>
            </p:spPr>
            <p:txBody>
              <a:bodyPr wrap="none">
                <a:spAutoFit/>
              </a:bodyPr>
              <a:lstStyle/>
              <a:p>
                <a:pPr defTabSz="457200"/>
                <a:r>
                  <a:rPr lang="en-US" dirty="0"/>
                  <a:t>http://www.kpcb.com/internet-trends</a:t>
                </a:r>
              </a:p>
            </p:txBody>
          </p:sp>
        </p:grpSp>
        <p:sp>
          <p:nvSpPr>
            <p:cNvPr id="5" name="TextBox 4"/>
            <p:cNvSpPr txBox="1"/>
            <p:nvPr/>
          </p:nvSpPr>
          <p:spPr>
            <a:xfrm>
              <a:off x="3047174" y="1828800"/>
              <a:ext cx="7528583" cy="707886"/>
            </a:xfrm>
            <a:prstGeom prst="rect">
              <a:avLst/>
            </a:prstGeom>
            <a:noFill/>
          </p:spPr>
          <p:txBody>
            <a:bodyPr wrap="square" rtlCol="0">
              <a:spAutoFit/>
            </a:bodyPr>
            <a:lstStyle/>
            <a:p>
              <a:pPr defTabSz="457200"/>
              <a:r>
                <a:rPr lang="en-US" sz="2000" b="1" dirty="0">
                  <a:solidFill>
                    <a:prstClr val="black"/>
                  </a:solidFill>
                </a:rPr>
                <a:t>My Research  focus is Science Big Data but note</a:t>
              </a:r>
            </a:p>
            <a:p>
              <a:pPr defTabSz="457200"/>
              <a:r>
                <a:rPr lang="en-US" sz="2000" b="1" dirty="0">
                  <a:solidFill>
                    <a:prstClr val="black"/>
                  </a:solidFill>
                </a:rPr>
                <a:t>Note largest science ~200 petabytes = 0.00005 total</a:t>
              </a:r>
            </a:p>
          </p:txBody>
        </p:sp>
        <p:sp>
          <p:nvSpPr>
            <p:cNvPr id="6" name="TextBox 5"/>
            <p:cNvSpPr txBox="1"/>
            <p:nvPr/>
          </p:nvSpPr>
          <p:spPr>
            <a:xfrm>
              <a:off x="3047174" y="5003992"/>
              <a:ext cx="3626314" cy="923330"/>
            </a:xfrm>
            <a:prstGeom prst="rect">
              <a:avLst/>
            </a:prstGeom>
            <a:noFill/>
          </p:spPr>
          <p:txBody>
            <a:bodyPr wrap="none" rtlCol="0">
              <a:spAutoFit/>
            </a:bodyPr>
            <a:lstStyle/>
            <a:p>
              <a:pPr defTabSz="457200"/>
              <a:r>
                <a:rPr lang="en-US" b="1" dirty="0">
                  <a:solidFill>
                    <a:prstClr val="black"/>
                  </a:solidFill>
                </a:rPr>
                <a:t>Note 7 ZB (7. 10</a:t>
              </a:r>
              <a:r>
                <a:rPr lang="en-US" b="1" baseline="30000" dirty="0">
                  <a:solidFill>
                    <a:prstClr val="black"/>
                  </a:solidFill>
                </a:rPr>
                <a:t>21</a:t>
              </a:r>
              <a:r>
                <a:rPr lang="en-US" b="1" dirty="0">
                  <a:solidFill>
                    <a:prstClr val="black"/>
                  </a:solidFill>
                </a:rPr>
                <a:t>) is about a </a:t>
              </a:r>
              <a:br>
                <a:rPr lang="en-US" b="1" dirty="0">
                  <a:solidFill>
                    <a:prstClr val="black"/>
                  </a:solidFill>
                </a:rPr>
              </a:br>
              <a:r>
                <a:rPr lang="en-US" b="1" dirty="0">
                  <a:solidFill>
                    <a:prstClr val="black"/>
                  </a:solidFill>
                </a:rPr>
                <a:t>terabyte (10</a:t>
              </a:r>
              <a:r>
                <a:rPr lang="en-US" b="1" baseline="30000" dirty="0">
                  <a:solidFill>
                    <a:prstClr val="black"/>
                  </a:solidFill>
                </a:rPr>
                <a:t>12</a:t>
              </a:r>
              <a:r>
                <a:rPr lang="en-US" b="1" dirty="0">
                  <a:solidFill>
                    <a:prstClr val="black"/>
                  </a:solidFill>
                </a:rPr>
                <a:t>) for each person</a:t>
              </a:r>
              <a:br>
                <a:rPr lang="en-US" b="1" dirty="0">
                  <a:solidFill>
                    <a:prstClr val="black"/>
                  </a:solidFill>
                </a:rPr>
              </a:br>
              <a:r>
                <a:rPr lang="en-US" b="1" dirty="0">
                  <a:solidFill>
                    <a:prstClr val="black"/>
                  </a:solidFill>
                </a:rPr>
                <a:t> in world</a:t>
              </a:r>
            </a:p>
          </p:txBody>
        </p:sp>
        <p:sp>
          <p:nvSpPr>
            <p:cNvPr id="7" name="TextBox 6"/>
            <p:cNvSpPr txBox="1"/>
            <p:nvPr/>
          </p:nvSpPr>
          <p:spPr>
            <a:xfrm>
              <a:off x="4240004" y="2673244"/>
              <a:ext cx="6853158" cy="1938992"/>
            </a:xfrm>
            <a:prstGeom prst="rect">
              <a:avLst/>
            </a:prstGeom>
            <a:noFill/>
          </p:spPr>
          <p:txBody>
            <a:bodyPr wrap="none" rtlCol="0">
              <a:spAutoFit/>
            </a:bodyPr>
            <a:lstStyle/>
            <a:p>
              <a:r>
                <a:rPr lang="en-US" sz="2000" b="1" dirty="0" err="1"/>
                <a:t>Zettabyte</a:t>
              </a:r>
              <a:r>
                <a:rPr lang="en-US" sz="2000" b="1" dirty="0"/>
                <a:t> ~10</a:t>
              </a:r>
              <a:r>
                <a:rPr lang="en-US" sz="2000" b="1" baseline="30000" dirty="0"/>
                <a:t>10</a:t>
              </a:r>
              <a:r>
                <a:rPr lang="en-US" sz="2000" b="1" dirty="0"/>
                <a:t> Typical Local Storage (100 Gigabytes)</a:t>
              </a:r>
            </a:p>
            <a:p>
              <a:r>
                <a:rPr lang="en-US" sz="2000" b="1" dirty="0" err="1"/>
                <a:t>Zettabyte</a:t>
              </a:r>
              <a:r>
                <a:rPr lang="en-US" sz="2000" b="1" dirty="0"/>
                <a:t> = 1000 </a:t>
              </a:r>
              <a:r>
                <a:rPr lang="en-US" sz="2000" b="1" dirty="0" err="1"/>
                <a:t>Exabytes</a:t>
              </a:r>
              <a:endParaRPr lang="en-US" sz="2000" b="1" dirty="0"/>
            </a:p>
            <a:p>
              <a:r>
                <a:rPr lang="en-US" sz="2000" b="1" dirty="0"/>
                <a:t>Exabyte  =   1000 Petabytes</a:t>
              </a:r>
            </a:p>
            <a:p>
              <a:r>
                <a:rPr lang="en-US" sz="2000" b="1" dirty="0"/>
                <a:t>Petabyte =  1000 Terabyte</a:t>
              </a:r>
            </a:p>
            <a:p>
              <a:r>
                <a:rPr lang="en-US" sz="2000" b="1" dirty="0"/>
                <a:t>Terabyte =  1000 Gigabytes</a:t>
              </a:r>
            </a:p>
            <a:p>
              <a:r>
                <a:rPr lang="en-US" sz="2000" b="1" dirty="0"/>
                <a:t>Gigabyte =  1000 Megabytes</a:t>
              </a:r>
            </a:p>
          </p:txBody>
        </p:sp>
      </p:grpSp>
      <p:sp>
        <p:nvSpPr>
          <p:cNvPr id="9" name="Slide Number Placeholder 8">
            <a:extLst>
              <a:ext uri="{FF2B5EF4-FFF2-40B4-BE49-F238E27FC236}">
                <a16:creationId xmlns:a16="http://schemas.microsoft.com/office/drawing/2014/main" id="{9E177230-E767-43FF-A7E6-FE59C87E71E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126</a:t>
            </a:fld>
            <a:endParaRPr lang="en-US">
              <a:solidFill>
                <a:prstClr val="black">
                  <a:tint val="75000"/>
                </a:prstClr>
              </a:solidFill>
            </a:endParaRPr>
          </a:p>
        </p:txBody>
      </p:sp>
    </p:spTree>
    <p:extLst>
      <p:ext uri="{BB962C8B-B14F-4D97-AF65-F5344CB8AC3E}">
        <p14:creationId xmlns:p14="http://schemas.microsoft.com/office/powerpoint/2010/main" val="275089872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30F6CE-8534-4522-9500-767B8225C9F0}"/>
              </a:ext>
            </a:extLst>
          </p:cNvPr>
          <p:cNvSpPr/>
          <p:nvPr/>
        </p:nvSpPr>
        <p:spPr>
          <a:xfrm>
            <a:off x="4602085" y="5994396"/>
            <a:ext cx="56221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11CC"/>
                </a:solidFill>
                <a:effectLst/>
                <a:uLnTx/>
                <a:uFillTx/>
                <a:latin typeface="Roboto Slab"/>
                <a:ea typeface="+mn-ea"/>
                <a:cs typeface="+mn-cs"/>
                <a:hlinkClick r:id="rId2"/>
              </a:rPr>
              <a:t>http://www.kpcb.com/blog/2016-internet-trends-report</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grpSp>
        <p:nvGrpSpPr>
          <p:cNvPr id="3" name="Group 2">
            <a:extLst>
              <a:ext uri="{FF2B5EF4-FFF2-40B4-BE49-F238E27FC236}">
                <a16:creationId xmlns:a16="http://schemas.microsoft.com/office/drawing/2014/main" id="{A61F9037-63A5-4FDC-8340-710724D5BA9A}"/>
              </a:ext>
            </a:extLst>
          </p:cNvPr>
          <p:cNvGrpSpPr/>
          <p:nvPr/>
        </p:nvGrpSpPr>
        <p:grpSpPr>
          <a:xfrm>
            <a:off x="3110042" y="0"/>
            <a:ext cx="9081958" cy="6858000"/>
            <a:chOff x="3110042" y="0"/>
            <a:chExt cx="9081958" cy="6858000"/>
          </a:xfrm>
        </p:grpSpPr>
        <p:pic>
          <p:nvPicPr>
            <p:cNvPr id="7" name="Picture 6">
              <a:extLst>
                <a:ext uri="{FF2B5EF4-FFF2-40B4-BE49-F238E27FC236}">
                  <a16:creationId xmlns:a16="http://schemas.microsoft.com/office/drawing/2014/main" id="{E530A7FE-E26C-4208-8591-512495951435}"/>
                </a:ext>
              </a:extLst>
            </p:cNvPr>
            <p:cNvPicPr>
              <a:picLocks noChangeAspect="1"/>
            </p:cNvPicPr>
            <p:nvPr/>
          </p:nvPicPr>
          <p:blipFill>
            <a:blip r:embed="rId3"/>
            <a:stretch>
              <a:fillRect/>
            </a:stretch>
          </p:blipFill>
          <p:spPr>
            <a:xfrm>
              <a:off x="3110042" y="0"/>
              <a:ext cx="9081958" cy="6858000"/>
            </a:xfrm>
            <a:prstGeom prst="rect">
              <a:avLst/>
            </a:prstGeom>
          </p:spPr>
        </p:pic>
        <p:sp>
          <p:nvSpPr>
            <p:cNvPr id="2" name="TextBox 1">
              <a:extLst>
                <a:ext uri="{FF2B5EF4-FFF2-40B4-BE49-F238E27FC236}">
                  <a16:creationId xmlns:a16="http://schemas.microsoft.com/office/drawing/2014/main" id="{7EE39B7F-F190-4568-9770-AD0F8C9F8F35}"/>
                </a:ext>
              </a:extLst>
            </p:cNvPr>
            <p:cNvSpPr txBox="1"/>
            <p:nvPr/>
          </p:nvSpPr>
          <p:spPr>
            <a:xfrm>
              <a:off x="3404027" y="1513755"/>
              <a:ext cx="4575291" cy="369332"/>
            </a:xfrm>
            <a:prstGeom prst="rect">
              <a:avLst/>
            </a:prstGeom>
            <a:noFill/>
          </p:spPr>
          <p:txBody>
            <a:bodyPr wrap="none" rtlCol="0">
              <a:spAutoFit/>
            </a:bodyPr>
            <a:lstStyle/>
            <a:p>
              <a:r>
                <a:rPr lang="en-US" dirty="0"/>
                <a:t>Scale millions of petabytes = zettabytes</a:t>
              </a:r>
            </a:p>
          </p:txBody>
        </p:sp>
      </p:grpSp>
      <p:sp>
        <p:nvSpPr>
          <p:cNvPr id="5" name="Slide Number Placeholder 4">
            <a:extLst>
              <a:ext uri="{FF2B5EF4-FFF2-40B4-BE49-F238E27FC236}">
                <a16:creationId xmlns:a16="http://schemas.microsoft.com/office/drawing/2014/main" id="{2A461937-B899-46D3-A41B-5CC0ADDEE90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127</a:t>
            </a:fld>
            <a:endParaRPr lang="en-US">
              <a:solidFill>
                <a:prstClr val="black">
                  <a:tint val="75000"/>
                </a:prstClr>
              </a:solidFill>
            </a:endParaRPr>
          </a:p>
        </p:txBody>
      </p:sp>
    </p:spTree>
    <p:extLst>
      <p:ext uri="{BB962C8B-B14F-4D97-AF65-F5344CB8AC3E}">
        <p14:creationId xmlns:p14="http://schemas.microsoft.com/office/powerpoint/2010/main" val="19909000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ADFB16-1957-4FB3-BF5C-1D7DFE56CE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D54B8DE-42CF-46F7-87F8-BE2221869F9F}"/>
              </a:ext>
            </a:extLst>
          </p:cNvPr>
          <p:cNvPicPr>
            <a:picLocks noChangeAspect="1"/>
          </p:cNvPicPr>
          <p:nvPr/>
        </p:nvPicPr>
        <p:blipFill>
          <a:blip r:embed="rId2"/>
          <a:stretch>
            <a:fillRect/>
          </a:stretch>
        </p:blipFill>
        <p:spPr>
          <a:xfrm>
            <a:off x="1658851" y="0"/>
            <a:ext cx="8874297" cy="6858000"/>
          </a:xfrm>
          <a:prstGeom prst="rect">
            <a:avLst/>
          </a:prstGeom>
        </p:spPr>
      </p:pic>
    </p:spTree>
    <p:extLst>
      <p:ext uri="{BB962C8B-B14F-4D97-AF65-F5344CB8AC3E}">
        <p14:creationId xmlns:p14="http://schemas.microsoft.com/office/powerpoint/2010/main" val="9894614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963" y="0"/>
            <a:ext cx="93170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47DFBF85-E37C-4813-9805-6AFCC999892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129</a:t>
            </a:fld>
            <a:endParaRPr lang="en-US">
              <a:solidFill>
                <a:prstClr val="black">
                  <a:tint val="75000"/>
                </a:prstClr>
              </a:solidFill>
            </a:endParaRPr>
          </a:p>
        </p:txBody>
      </p:sp>
      <p:sp>
        <p:nvSpPr>
          <p:cNvPr id="7" name="Rectangle 6">
            <a:extLst>
              <a:ext uri="{FF2B5EF4-FFF2-40B4-BE49-F238E27FC236}">
                <a16:creationId xmlns:a16="http://schemas.microsoft.com/office/drawing/2014/main" id="{A0936484-1E17-4654-A2A4-8EEB9ECC3B63}"/>
              </a:ext>
            </a:extLst>
          </p:cNvPr>
          <p:cNvSpPr/>
          <p:nvPr/>
        </p:nvSpPr>
        <p:spPr>
          <a:xfrm>
            <a:off x="0" y="2366393"/>
            <a:ext cx="2739118" cy="767332"/>
          </a:xfrm>
          <a:prstGeom prst="rect">
            <a:avLst/>
          </a:prstGeom>
          <a:solidFill>
            <a:schemeClr val="bg1"/>
          </a:solidFill>
        </p:spPr>
        <p:txBody>
          <a:bodyPr wrap="square">
            <a:spAutoFit/>
          </a:bodyPr>
          <a:lstStyle/>
          <a:p>
            <a:r>
              <a:rPr lang="en-US" sz="1400" dirty="0" err="1"/>
              <a:t>Ruh</a:t>
            </a:r>
            <a:r>
              <a:rPr lang="en-US" sz="1400" dirty="0"/>
              <a:t> VP Software GE </a:t>
            </a:r>
            <a:r>
              <a:rPr lang="en-US" sz="1400" u="sng" dirty="0">
                <a:hlinkClick r:id="rId3"/>
              </a:rPr>
              <a:t>http://fisheritcenter.haas.berkeley.edu/Big_Data/index.html</a:t>
            </a:r>
            <a:endParaRPr lang="en-US" sz="1400" dirty="0"/>
          </a:p>
        </p:txBody>
      </p:sp>
    </p:spTree>
    <p:extLst>
      <p:ext uri="{BB962C8B-B14F-4D97-AF65-F5344CB8AC3E}">
        <p14:creationId xmlns:p14="http://schemas.microsoft.com/office/powerpoint/2010/main" val="1443404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0C5849-A4BE-4461-AEA0-DCFD13208B4A}"/>
              </a:ext>
            </a:extLst>
          </p:cNvPr>
          <p:cNvSpPr/>
          <p:nvPr/>
        </p:nvSpPr>
        <p:spPr>
          <a:xfrm>
            <a:off x="-75634" y="-28040"/>
            <a:ext cx="12192000" cy="6292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097022" y="2209802"/>
            <a:ext cx="0" cy="2962275"/>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097023" y="5172074"/>
            <a:ext cx="378731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idx="4294967295"/>
          </p:nvPr>
        </p:nvSpPr>
        <p:spPr>
          <a:xfrm>
            <a:off x="2024758" y="85725"/>
            <a:ext cx="8229600" cy="1143000"/>
          </a:xfrm>
        </p:spPr>
        <p:txBody>
          <a:bodyPr>
            <a:normAutofit/>
          </a:bodyPr>
          <a:lstStyle/>
          <a:p>
            <a:pPr>
              <a:defRPr/>
            </a:pPr>
            <a:r>
              <a:rPr lang="en-US" dirty="0">
                <a:solidFill>
                  <a:schemeClr val="bg1"/>
                </a:solidFill>
                <a:effectLst>
                  <a:outerShdw blurRad="38100" dist="38100" dir="2700000" algn="tl">
                    <a:srgbClr val="000000">
                      <a:alpha val="43137"/>
                    </a:srgbClr>
                  </a:outerShdw>
                </a:effectLst>
                <a:latin typeface="+mj-lt"/>
              </a:rPr>
              <a:t>What is a “Cloud”?</a:t>
            </a:r>
          </a:p>
        </p:txBody>
      </p:sp>
      <p:sp>
        <p:nvSpPr>
          <p:cNvPr id="2062" name="Rectangle 2061"/>
          <p:cNvSpPr/>
          <p:nvPr/>
        </p:nvSpPr>
        <p:spPr bwMode="auto">
          <a:xfrm>
            <a:off x="5282474" y="5740239"/>
            <a:ext cx="145688" cy="190500"/>
          </a:xfrm>
          <a:prstGeom prst="rect">
            <a:avLst/>
          </a:prstGeom>
          <a:solidFill>
            <a:srgbClr val="FF0000"/>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prstClr val="white"/>
                  </a:gs>
                  <a:gs pos="100000">
                    <a:prstClr val="white"/>
                  </a:gs>
                </a:gsLst>
                <a:lin ang="5400000" scaled="0"/>
              </a:gradFill>
            </a:endParaRPr>
          </a:p>
        </p:txBody>
      </p:sp>
      <p:sp>
        <p:nvSpPr>
          <p:cNvPr id="50" name="TextBox 49"/>
          <p:cNvSpPr txBox="1"/>
          <p:nvPr/>
        </p:nvSpPr>
        <p:spPr>
          <a:xfrm>
            <a:off x="5535768" y="5656006"/>
            <a:ext cx="1873462" cy="307777"/>
          </a:xfrm>
          <a:prstGeom prst="rect">
            <a:avLst/>
          </a:prstGeom>
          <a:noFill/>
        </p:spPr>
        <p:txBody>
          <a:bodyPr wrap="none" lIns="0" tIns="0" rIns="0" bIns="0" rtlCol="0">
            <a:spAutoFit/>
          </a:bodyPr>
          <a:lstStyle/>
          <a:p>
            <a:r>
              <a:rPr lang="en-US" sz="2000" dirty="0" err="1">
                <a:gradFill>
                  <a:gsLst>
                    <a:gs pos="0">
                      <a:prstClr val="white"/>
                    </a:gs>
                    <a:gs pos="86000">
                      <a:prstClr val="white"/>
                    </a:gs>
                  </a:gsLst>
                  <a:lin ang="5400000" scaled="0"/>
                </a:gradFill>
              </a:rPr>
              <a:t>Underprovisioned</a:t>
            </a:r>
            <a:endParaRPr lang="en-US" sz="2000" dirty="0">
              <a:gradFill>
                <a:gsLst>
                  <a:gs pos="0">
                    <a:prstClr val="white"/>
                  </a:gs>
                  <a:gs pos="86000">
                    <a:prstClr val="white"/>
                  </a:gs>
                </a:gsLst>
                <a:lin ang="5400000" scaled="0"/>
              </a:gradFill>
            </a:endParaRPr>
          </a:p>
        </p:txBody>
      </p:sp>
      <p:sp>
        <p:nvSpPr>
          <p:cNvPr id="35" name="Text Box 4"/>
          <p:cNvSpPr txBox="1">
            <a:spLocks noChangeArrowheads="1"/>
          </p:cNvSpPr>
          <p:nvPr/>
        </p:nvSpPr>
        <p:spPr bwMode="auto">
          <a:xfrm>
            <a:off x="5070695" y="5930742"/>
            <a:ext cx="2184672" cy="27699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defRPr/>
            </a:pPr>
            <a:r>
              <a:rPr lang="en-US" sz="1200" dirty="0">
                <a:solidFill>
                  <a:srgbClr val="EEECE1">
                    <a:lumMod val="75000"/>
                  </a:srgbClr>
                </a:solidFill>
              </a:rPr>
              <a:t>(Courtesy of Microsoft, 2012)</a:t>
            </a:r>
          </a:p>
        </p:txBody>
      </p:sp>
      <p:sp>
        <p:nvSpPr>
          <p:cNvPr id="36" name="Content Placeholder 1"/>
          <p:cNvSpPr txBox="1">
            <a:spLocks/>
          </p:cNvSpPr>
          <p:nvPr/>
        </p:nvSpPr>
        <p:spPr>
          <a:xfrm>
            <a:off x="1905566" y="1228725"/>
            <a:ext cx="8229600" cy="804862"/>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SzPct val="80000"/>
              <a:buNone/>
            </a:pPr>
            <a:r>
              <a:rPr lang="en-US" dirty="0">
                <a:solidFill>
                  <a:prstClr val="white"/>
                </a:solidFill>
              </a:rPr>
              <a:t>Cloud: on-demand, scalable, multi-tenant, self-service compute and storage resources </a:t>
            </a:r>
          </a:p>
        </p:txBody>
      </p:sp>
      <p:pic>
        <p:nvPicPr>
          <p:cNvPr id="6" name="Picture 5">
            <a:extLst>
              <a:ext uri="{FF2B5EF4-FFF2-40B4-BE49-F238E27FC236}">
                <a16:creationId xmlns:a16="http://schemas.microsoft.com/office/drawing/2014/main" id="{2CED341A-6138-4664-8A75-4B769A034688}"/>
              </a:ext>
            </a:extLst>
          </p:cNvPr>
          <p:cNvPicPr>
            <a:picLocks noChangeAspect="1"/>
          </p:cNvPicPr>
          <p:nvPr/>
        </p:nvPicPr>
        <p:blipFill>
          <a:blip r:embed="rId2"/>
          <a:stretch>
            <a:fillRect/>
          </a:stretch>
        </p:blipFill>
        <p:spPr>
          <a:xfrm>
            <a:off x="1633867" y="2187079"/>
            <a:ext cx="8620491" cy="3468925"/>
          </a:xfrm>
          <a:prstGeom prst="rect">
            <a:avLst/>
          </a:prstGeom>
        </p:spPr>
      </p:pic>
      <p:sp>
        <p:nvSpPr>
          <p:cNvPr id="3" name="Slide Number Placeholder 2">
            <a:extLst>
              <a:ext uri="{FF2B5EF4-FFF2-40B4-BE49-F238E27FC236}">
                <a16:creationId xmlns:a16="http://schemas.microsoft.com/office/drawing/2014/main" id="{6F49C2C0-D20B-41C7-8234-2903702EBE5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305204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10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042" y="0"/>
            <a:ext cx="92969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366393"/>
            <a:ext cx="2739118" cy="767332"/>
          </a:xfrm>
          <a:prstGeom prst="rect">
            <a:avLst/>
          </a:prstGeom>
          <a:solidFill>
            <a:schemeClr val="bg1"/>
          </a:solidFill>
        </p:spPr>
        <p:txBody>
          <a:bodyPr wrap="square">
            <a:spAutoFit/>
          </a:bodyPr>
          <a:lstStyle/>
          <a:p>
            <a:r>
              <a:rPr lang="en-US" sz="1400" dirty="0" err="1"/>
              <a:t>Ruh</a:t>
            </a:r>
            <a:r>
              <a:rPr lang="en-US" sz="1400" dirty="0"/>
              <a:t> VP Software GE </a:t>
            </a:r>
            <a:r>
              <a:rPr lang="en-US" sz="1400" u="sng" dirty="0">
                <a:hlinkClick r:id="rId3"/>
              </a:rPr>
              <a:t>http://fisheritcenter.haas.berkeley.edu/Big_Data/index.html</a:t>
            </a:r>
            <a:endParaRPr lang="en-US" sz="1400" dirty="0"/>
          </a:p>
        </p:txBody>
      </p:sp>
      <p:sp>
        <p:nvSpPr>
          <p:cNvPr id="3" name="TextBox 2"/>
          <p:cNvSpPr txBox="1"/>
          <p:nvPr/>
        </p:nvSpPr>
        <p:spPr>
          <a:xfrm>
            <a:off x="10307053" y="890337"/>
            <a:ext cx="1564852" cy="369332"/>
          </a:xfrm>
          <a:prstGeom prst="rect">
            <a:avLst/>
          </a:prstGeom>
          <a:noFill/>
        </p:spPr>
        <p:txBody>
          <a:bodyPr wrap="none" rtlCol="0">
            <a:spAutoFit/>
          </a:bodyPr>
          <a:lstStyle/>
          <a:p>
            <a:r>
              <a:rPr lang="en-US" dirty="0"/>
              <a:t>MM = Million</a:t>
            </a:r>
          </a:p>
        </p:txBody>
      </p:sp>
      <p:sp>
        <p:nvSpPr>
          <p:cNvPr id="6" name="Slide Number Placeholder 5">
            <a:extLst>
              <a:ext uri="{FF2B5EF4-FFF2-40B4-BE49-F238E27FC236}">
                <a16:creationId xmlns:a16="http://schemas.microsoft.com/office/drawing/2014/main" id="{50539733-5215-4291-848B-CAEB95471EE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130</a:t>
            </a:fld>
            <a:endParaRPr lang="en-US">
              <a:solidFill>
                <a:prstClr val="black">
                  <a:tint val="75000"/>
                </a:prstClr>
              </a:solidFill>
            </a:endParaRPr>
          </a:p>
        </p:txBody>
      </p:sp>
    </p:spTree>
    <p:extLst>
      <p:ext uri="{BB962C8B-B14F-4D97-AF65-F5344CB8AC3E}">
        <p14:creationId xmlns:p14="http://schemas.microsoft.com/office/powerpoint/2010/main" val="594115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6148" y="-3472"/>
            <a:ext cx="9113178" cy="1293028"/>
          </a:xfrm>
        </p:spPr>
        <p:txBody>
          <a:bodyPr>
            <a:noAutofit/>
          </a:bodyPr>
          <a:lstStyle/>
          <a:p>
            <a:r>
              <a:rPr lang="en-US" sz="2800" dirty="0"/>
              <a:t>1. Multiple users performing interactive queries and updates on a database with basic availability and eventual consistency</a:t>
            </a:r>
          </a:p>
        </p:txBody>
      </p:sp>
      <p:grpSp>
        <p:nvGrpSpPr>
          <p:cNvPr id="15" name="Group 14"/>
          <p:cNvGrpSpPr/>
          <p:nvPr/>
        </p:nvGrpSpPr>
        <p:grpSpPr>
          <a:xfrm>
            <a:off x="4393205" y="2740190"/>
            <a:ext cx="5633545" cy="2272751"/>
            <a:chOff x="1492468" y="2902114"/>
            <a:chExt cx="5633545" cy="2272751"/>
          </a:xfrm>
        </p:grpSpPr>
        <p:sp>
          <p:nvSpPr>
            <p:cNvPr id="7" name="Rounded Rectangle 6"/>
            <p:cNvSpPr/>
            <p:nvPr/>
          </p:nvSpPr>
          <p:spPr>
            <a:xfrm>
              <a:off x="1492468" y="2902114"/>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Generate a SQL Query</a:t>
              </a:r>
            </a:p>
          </p:txBody>
        </p:sp>
        <p:sp>
          <p:nvSpPr>
            <p:cNvPr id="8" name="Rounded Rectangle 7"/>
            <p:cNvSpPr/>
            <p:nvPr/>
          </p:nvSpPr>
          <p:spPr>
            <a:xfrm>
              <a:off x="1492468" y="3798010"/>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Process SQL Query (RDBMS Engine, Hive, Hadoop, Drill)</a:t>
              </a:r>
            </a:p>
          </p:txBody>
        </p:sp>
        <p:sp>
          <p:nvSpPr>
            <p:cNvPr id="9" name="Rounded Rectangle 8"/>
            <p:cNvSpPr/>
            <p:nvPr/>
          </p:nvSpPr>
          <p:spPr>
            <a:xfrm>
              <a:off x="1492468" y="4649348"/>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Data Storage: RDBMS, HDFS, </a:t>
              </a:r>
              <a:r>
                <a:rPr lang="en-US" dirty="0" err="1"/>
                <a:t>Hbase</a:t>
              </a:r>
              <a:r>
                <a:rPr lang="en-US" dirty="0"/>
                <a:t> </a:t>
              </a:r>
            </a:p>
          </p:txBody>
        </p:sp>
      </p:grpSp>
      <p:sp>
        <p:nvSpPr>
          <p:cNvPr id="10" name="Oval 9"/>
          <p:cNvSpPr/>
          <p:nvPr/>
        </p:nvSpPr>
        <p:spPr>
          <a:xfrm>
            <a:off x="3137370" y="5728903"/>
            <a:ext cx="4813738" cy="45823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Data, Streaming, Batch …..</a:t>
            </a:r>
          </a:p>
        </p:txBody>
      </p:sp>
      <p:cxnSp>
        <p:nvCxnSpPr>
          <p:cNvPr id="12" name="Straight Arrow Connector 11"/>
          <p:cNvCxnSpPr/>
          <p:nvPr/>
        </p:nvCxnSpPr>
        <p:spPr>
          <a:xfrm flipV="1">
            <a:off x="5896185" y="5135289"/>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6516295" y="5187841"/>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7472737" y="5195834"/>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4373911" y="1596173"/>
            <a:ext cx="5613078" cy="869846"/>
            <a:chOff x="1609805" y="1758098"/>
            <a:chExt cx="5613078" cy="869846"/>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805" y="1758098"/>
              <a:ext cx="881148" cy="85615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943" y="1758098"/>
              <a:ext cx="861850" cy="83740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0525" y="1758098"/>
              <a:ext cx="869846" cy="869846"/>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895" y="1758098"/>
              <a:ext cx="881148" cy="856150"/>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033" y="1758098"/>
              <a:ext cx="861850" cy="837400"/>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1615" y="1758098"/>
              <a:ext cx="869846" cy="869846"/>
            </a:xfrm>
            <a:prstGeom prst="rect">
              <a:avLst/>
            </a:prstGeom>
          </p:spPr>
        </p:pic>
      </p:grpSp>
      <p:sp>
        <p:nvSpPr>
          <p:cNvPr id="3" name="TextBox 2"/>
          <p:cNvSpPr txBox="1"/>
          <p:nvPr/>
        </p:nvSpPr>
        <p:spPr>
          <a:xfrm>
            <a:off x="8620644" y="5440089"/>
            <a:ext cx="3331779" cy="646331"/>
          </a:xfrm>
          <a:prstGeom prst="rect">
            <a:avLst/>
          </a:prstGeom>
          <a:noFill/>
        </p:spPr>
        <p:txBody>
          <a:bodyPr wrap="square" rtlCol="0">
            <a:spAutoFit/>
          </a:bodyPr>
          <a:lstStyle/>
          <a:p>
            <a:r>
              <a:rPr lang="en-US" b="1" dirty="0"/>
              <a:t>Includes access to traditional ACID database</a:t>
            </a:r>
          </a:p>
        </p:txBody>
      </p:sp>
      <p:sp>
        <p:nvSpPr>
          <p:cNvPr id="23" name="Slide Number Placeholder 22">
            <a:extLst>
              <a:ext uri="{FF2B5EF4-FFF2-40B4-BE49-F238E27FC236}">
                <a16:creationId xmlns:a16="http://schemas.microsoft.com/office/drawing/2014/main" id="{B3199FEF-8C61-422F-A6C4-1F6C31766A9B}"/>
              </a:ext>
            </a:extLst>
          </p:cNvPr>
          <p:cNvSpPr>
            <a:spLocks noGrp="1"/>
          </p:cNvSpPr>
          <p:nvPr>
            <p:ph type="sldNum" sz="quarter" idx="12"/>
          </p:nvPr>
        </p:nvSpPr>
        <p:spPr>
          <a:xfrm>
            <a:off x="10693400" y="6194424"/>
            <a:ext cx="1083733" cy="365125"/>
          </a:xfrm>
        </p:spPr>
        <p:txBody>
          <a:bodyPr/>
          <a:lstStyle/>
          <a:p>
            <a:fld id="{82E86CF4-AA86-488B-9245-79D3DE5D9F5C}" type="slidenum">
              <a:rPr lang="en-US" smtClean="0">
                <a:solidFill>
                  <a:prstClr val="black">
                    <a:tint val="75000"/>
                  </a:prstClr>
                </a:solidFill>
              </a:rPr>
              <a:pPr/>
              <a:t>131</a:t>
            </a:fld>
            <a:endParaRPr lang="en-US">
              <a:solidFill>
                <a:prstClr val="black">
                  <a:tint val="75000"/>
                </a:prstClr>
              </a:solidFill>
            </a:endParaRPr>
          </a:p>
        </p:txBody>
      </p:sp>
      <p:sp>
        <p:nvSpPr>
          <p:cNvPr id="24" name="TextBox 23">
            <a:extLst>
              <a:ext uri="{FF2B5EF4-FFF2-40B4-BE49-F238E27FC236}">
                <a16:creationId xmlns:a16="http://schemas.microsoft.com/office/drawing/2014/main" id="{6BF62BE2-AC7C-4814-8FCE-D3C7CAAAA026}"/>
              </a:ext>
            </a:extLst>
          </p:cNvPr>
          <p:cNvSpPr txBox="1"/>
          <p:nvPr/>
        </p:nvSpPr>
        <p:spPr>
          <a:xfrm>
            <a:off x="329584" y="2140025"/>
            <a:ext cx="2032470" cy="3970318"/>
          </a:xfrm>
          <a:prstGeom prst="rect">
            <a:avLst/>
          </a:prstGeom>
          <a:noFill/>
        </p:spPr>
        <p:txBody>
          <a:bodyPr wrap="square" rtlCol="0">
            <a:spAutoFit/>
          </a:bodyPr>
          <a:lstStyle/>
          <a:p>
            <a:r>
              <a:rPr lang="en-US" dirty="0"/>
              <a:t>First of ten access patterns from NIST Public Big Data Working Group. We will show more of these (but not all of them)</a:t>
            </a:r>
          </a:p>
          <a:p>
            <a:endParaRPr lang="en-US" dirty="0"/>
          </a:p>
          <a:p>
            <a:r>
              <a:rPr lang="en-US" dirty="0"/>
              <a:t>These tell you what we need to learn!</a:t>
            </a:r>
          </a:p>
          <a:p>
            <a:r>
              <a:rPr lang="en-US" b="1" dirty="0"/>
              <a:t>Analytics/Query</a:t>
            </a:r>
          </a:p>
          <a:p>
            <a:r>
              <a:rPr lang="en-US" b="1" dirty="0"/>
              <a:t>Programming</a:t>
            </a:r>
          </a:p>
          <a:p>
            <a:r>
              <a:rPr lang="en-US" b="1" dirty="0"/>
              <a:t>Data Store</a:t>
            </a:r>
          </a:p>
          <a:p>
            <a:r>
              <a:rPr lang="en-US" b="1" dirty="0"/>
              <a:t>Orchestration</a:t>
            </a:r>
          </a:p>
        </p:txBody>
      </p:sp>
    </p:spTree>
    <p:extLst>
      <p:ext uri="{BB962C8B-B14F-4D97-AF65-F5344CB8AC3E}">
        <p14:creationId xmlns:p14="http://schemas.microsoft.com/office/powerpoint/2010/main" val="20741163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311" y="386639"/>
            <a:ext cx="9217372" cy="1143000"/>
          </a:xfrm>
        </p:spPr>
        <p:txBody>
          <a:bodyPr>
            <a:noAutofit/>
          </a:bodyPr>
          <a:lstStyle/>
          <a:p>
            <a:r>
              <a:rPr lang="en-US" sz="2200" dirty="0"/>
              <a:t>3. Move data from external data sources into a highly horizontally scalable data store, transform it using highly horizontally scalable processing (e.g. Map-Reduce), and return it to the horizontally scalable data store (ELT)</a:t>
            </a:r>
            <a:br>
              <a:rPr lang="en-US" sz="2200" dirty="0"/>
            </a:br>
            <a:endParaRPr lang="en-US" sz="2200" dirty="0"/>
          </a:p>
        </p:txBody>
      </p:sp>
      <p:sp>
        <p:nvSpPr>
          <p:cNvPr id="3" name="TextBox 2"/>
          <p:cNvSpPr txBox="1"/>
          <p:nvPr/>
        </p:nvSpPr>
        <p:spPr>
          <a:xfrm>
            <a:off x="227572" y="1566558"/>
            <a:ext cx="2096527" cy="928049"/>
          </a:xfrm>
          <a:prstGeom prst="rect">
            <a:avLst/>
          </a:prstGeom>
          <a:noFill/>
        </p:spPr>
        <p:txBody>
          <a:bodyPr wrap="square" rtlCol="0">
            <a:spAutoFit/>
          </a:bodyPr>
          <a:lstStyle/>
          <a:p>
            <a:r>
              <a:rPr lang="en-US" dirty="0">
                <a:latin typeface="Calibri" panose="020F0502020204030204" pitchFamily="34" charset="0"/>
              </a:rPr>
              <a:t>http://www.dzone.com/articles/hadoop-t-etl</a:t>
            </a:r>
          </a:p>
        </p:txBody>
      </p:sp>
      <p:sp>
        <p:nvSpPr>
          <p:cNvPr id="5" name="TextBox 4"/>
          <p:cNvSpPr txBox="1"/>
          <p:nvPr/>
        </p:nvSpPr>
        <p:spPr>
          <a:xfrm>
            <a:off x="8326907" y="5863303"/>
            <a:ext cx="2961452" cy="369332"/>
          </a:xfrm>
          <a:prstGeom prst="rect">
            <a:avLst/>
          </a:prstGeom>
          <a:noFill/>
        </p:spPr>
        <p:txBody>
          <a:bodyPr wrap="none" rtlCol="0">
            <a:spAutoFit/>
          </a:bodyPr>
          <a:lstStyle/>
          <a:p>
            <a:r>
              <a:rPr lang="en-US">
                <a:latin typeface="Calibri" panose="020F0502020204030204" pitchFamily="34" charset="0"/>
              </a:rPr>
              <a:t>ELT </a:t>
            </a:r>
            <a:r>
              <a:rPr lang="en-US" dirty="0">
                <a:latin typeface="Calibri" panose="020F0502020204030204" pitchFamily="34" charset="0"/>
              </a:rPr>
              <a:t>is Extract Load Transform </a:t>
            </a:r>
          </a:p>
        </p:txBody>
      </p:sp>
      <p:sp>
        <p:nvSpPr>
          <p:cNvPr id="9" name="Oval 8"/>
          <p:cNvSpPr/>
          <p:nvPr/>
        </p:nvSpPr>
        <p:spPr>
          <a:xfrm>
            <a:off x="9722071" y="844506"/>
            <a:ext cx="45719" cy="457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3197859" y="4141975"/>
            <a:ext cx="8313679" cy="1755494"/>
            <a:chOff x="420414" y="4239531"/>
            <a:chExt cx="8313679" cy="1755494"/>
          </a:xfrm>
        </p:grpSpPr>
        <p:sp>
          <p:nvSpPr>
            <p:cNvPr id="6" name="Oval 5"/>
            <p:cNvSpPr/>
            <p:nvPr/>
          </p:nvSpPr>
          <p:spPr>
            <a:xfrm>
              <a:off x="2393032" y="4907071"/>
              <a:ext cx="2317531" cy="42041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Streaming Data</a:t>
              </a:r>
            </a:p>
          </p:txBody>
        </p:sp>
        <p:sp>
          <p:nvSpPr>
            <p:cNvPr id="7" name="Can 6"/>
            <p:cNvSpPr/>
            <p:nvPr/>
          </p:nvSpPr>
          <p:spPr>
            <a:xfrm>
              <a:off x="7462342" y="4509202"/>
              <a:ext cx="1271751" cy="1216152"/>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OLTP Database</a:t>
              </a:r>
            </a:p>
          </p:txBody>
        </p:sp>
        <p:sp>
          <p:nvSpPr>
            <p:cNvPr id="8" name="Oval 7"/>
            <p:cNvSpPr/>
            <p:nvPr/>
          </p:nvSpPr>
          <p:spPr>
            <a:xfrm>
              <a:off x="4927687" y="4907071"/>
              <a:ext cx="2317531" cy="42041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Web Services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414" y="4239531"/>
              <a:ext cx="1755494" cy="1755494"/>
            </a:xfrm>
            <a:prstGeom prst="rect">
              <a:avLst/>
            </a:prstGeom>
          </p:spPr>
        </p:pic>
      </p:grpSp>
      <p:sp>
        <p:nvSpPr>
          <p:cNvPr id="11" name="Rounded Rectangle 10"/>
          <p:cNvSpPr/>
          <p:nvPr/>
        </p:nvSpPr>
        <p:spPr>
          <a:xfrm>
            <a:off x="5615876" y="1969091"/>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Transform with Hadoop, Spark, Giraph …</a:t>
            </a:r>
          </a:p>
        </p:txBody>
      </p:sp>
      <p:sp>
        <p:nvSpPr>
          <p:cNvPr id="12" name="Rounded Rectangle 11"/>
          <p:cNvSpPr/>
          <p:nvPr/>
        </p:nvSpPr>
        <p:spPr>
          <a:xfrm>
            <a:off x="5615877" y="3382282"/>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Data Storage: HDFS, </a:t>
            </a:r>
            <a:r>
              <a:rPr lang="en-US" dirty="0" err="1">
                <a:latin typeface="Calibri" panose="020F0502020204030204" pitchFamily="34" charset="0"/>
              </a:rPr>
              <a:t>Hbase</a:t>
            </a:r>
            <a:r>
              <a:rPr lang="en-US" dirty="0">
                <a:latin typeface="Calibri" panose="020F0502020204030204" pitchFamily="34" charset="0"/>
              </a:rPr>
              <a:t> </a:t>
            </a:r>
          </a:p>
        </p:txBody>
      </p:sp>
      <p:grpSp>
        <p:nvGrpSpPr>
          <p:cNvPr id="14" name="Group 49"/>
          <p:cNvGrpSpPr>
            <a:grpSpLocks/>
          </p:cNvGrpSpPr>
          <p:nvPr/>
        </p:nvGrpSpPr>
        <p:grpSpPr bwMode="auto">
          <a:xfrm rot="16200000">
            <a:off x="7985459" y="4144352"/>
            <a:ext cx="765187" cy="512407"/>
            <a:chOff x="307" y="2637"/>
            <a:chExt cx="1051" cy="672"/>
          </a:xfrm>
          <a:solidFill>
            <a:schemeClr val="accent6">
              <a:lumMod val="60000"/>
              <a:lumOff val="40000"/>
            </a:schemeClr>
          </a:solidFill>
        </p:grpSpPr>
        <p:sp>
          <p:nvSpPr>
            <p:cNvPr id="15" name="Freeform 41"/>
            <p:cNvSpPr>
              <a:spLocks/>
            </p:cNvSpPr>
            <p:nvPr/>
          </p:nvSpPr>
          <p:spPr bwMode="auto">
            <a:xfrm>
              <a:off x="307" y="2637"/>
              <a:ext cx="1051" cy="672"/>
            </a:xfrm>
            <a:custGeom>
              <a:avLst/>
              <a:gdLst>
                <a:gd name="T0" fmla="*/ 0 w 1226"/>
                <a:gd name="T1" fmla="*/ 204 h 784"/>
                <a:gd name="T2" fmla="*/ 0 w 1226"/>
                <a:gd name="T3" fmla="*/ 486 h 784"/>
                <a:gd name="T4" fmla="*/ 72 w 1226"/>
                <a:gd name="T5" fmla="*/ 558 h 784"/>
                <a:gd name="T6" fmla="*/ 794 w 1226"/>
                <a:gd name="T7" fmla="*/ 558 h 784"/>
                <a:gd name="T8" fmla="*/ 794 w 1226"/>
                <a:gd name="T9" fmla="*/ 712 h 784"/>
                <a:gd name="T10" fmla="*/ 864 w 1226"/>
                <a:gd name="T11" fmla="*/ 784 h 784"/>
                <a:gd name="T12" fmla="*/ 1226 w 1226"/>
                <a:gd name="T13" fmla="*/ 416 h 784"/>
                <a:gd name="T14" fmla="*/ 794 w 1226"/>
                <a:gd name="T15" fmla="*/ 0 h 784"/>
                <a:gd name="T16" fmla="*/ 794 w 1226"/>
                <a:gd name="T17" fmla="*/ 204 h 784"/>
                <a:gd name="T18" fmla="*/ 0 w 1226"/>
                <a:gd name="T19" fmla="*/ 204 h 784"/>
                <a:gd name="T20" fmla="*/ 72 w 1226"/>
                <a:gd name="T21" fmla="*/ 274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6" h="784">
                  <a:moveTo>
                    <a:pt x="0" y="204"/>
                  </a:moveTo>
                  <a:lnTo>
                    <a:pt x="0" y="486"/>
                  </a:lnTo>
                  <a:lnTo>
                    <a:pt x="72" y="558"/>
                  </a:lnTo>
                  <a:lnTo>
                    <a:pt x="794" y="558"/>
                  </a:lnTo>
                  <a:lnTo>
                    <a:pt x="794" y="712"/>
                  </a:lnTo>
                  <a:lnTo>
                    <a:pt x="864" y="784"/>
                  </a:lnTo>
                  <a:lnTo>
                    <a:pt x="1226" y="416"/>
                  </a:lnTo>
                  <a:lnTo>
                    <a:pt x="794" y="0"/>
                  </a:lnTo>
                  <a:lnTo>
                    <a:pt x="794" y="204"/>
                  </a:lnTo>
                  <a:lnTo>
                    <a:pt x="0" y="204"/>
                  </a:lnTo>
                  <a:lnTo>
                    <a:pt x="72" y="274"/>
                  </a:lnTo>
                </a:path>
              </a:pathLst>
            </a:custGeom>
            <a:grpFill/>
            <a:ln w="12700">
              <a:solidFill>
                <a:schemeClr val="tx1"/>
              </a:solidFill>
              <a:prstDash val="solid"/>
              <a:round/>
              <a:headEnd/>
              <a:tailEnd/>
            </a:ln>
          </p:spPr>
          <p:txBody>
            <a:bodyPr/>
            <a:lstStyle/>
            <a:p>
              <a:pPr eaLnBrk="1" hangingPunct="1">
                <a:defRPr/>
              </a:pPr>
              <a:endParaRPr lang="en-US">
                <a:ln w="0"/>
                <a:solidFill>
                  <a:schemeClr val="accent1"/>
                </a:solidFill>
                <a:effectLst>
                  <a:outerShdw blurRad="38100" dist="25400" dir="5400000" algn="ctr" rotWithShape="0">
                    <a:srgbClr val="6E747A">
                      <a:alpha val="43000"/>
                    </a:srgbClr>
                  </a:outerShdw>
                </a:effectLst>
                <a:latin typeface="Calibri" panose="020F0502020204030204" pitchFamily="34" charset="0"/>
              </a:endParaRPr>
            </a:p>
          </p:txBody>
        </p:sp>
        <p:sp>
          <p:nvSpPr>
            <p:cNvPr id="16" name="Freeform 42"/>
            <p:cNvSpPr>
              <a:spLocks/>
            </p:cNvSpPr>
            <p:nvPr/>
          </p:nvSpPr>
          <p:spPr bwMode="auto">
            <a:xfrm>
              <a:off x="369" y="2699"/>
              <a:ext cx="989" cy="610"/>
            </a:xfrm>
            <a:custGeom>
              <a:avLst/>
              <a:gdLst>
                <a:gd name="T0" fmla="*/ 0 w 1154"/>
                <a:gd name="T1" fmla="*/ 202 h 712"/>
                <a:gd name="T2" fmla="*/ 0 w 1154"/>
                <a:gd name="T3" fmla="*/ 486 h 712"/>
                <a:gd name="T4" fmla="*/ 792 w 1154"/>
                <a:gd name="T5" fmla="*/ 486 h 712"/>
                <a:gd name="T6" fmla="*/ 792 w 1154"/>
                <a:gd name="T7" fmla="*/ 712 h 712"/>
                <a:gd name="T8" fmla="*/ 1154 w 1154"/>
                <a:gd name="T9" fmla="*/ 344 h 712"/>
                <a:gd name="T10" fmla="*/ 794 w 1154"/>
                <a:gd name="T11" fmla="*/ 0 h 712"/>
                <a:gd name="T12" fmla="*/ 792 w 1154"/>
                <a:gd name="T13" fmla="*/ 204 h 712"/>
                <a:gd name="T14" fmla="*/ 0 w 1154"/>
                <a:gd name="T15" fmla="*/ 202 h 7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4" h="712">
                  <a:moveTo>
                    <a:pt x="0" y="202"/>
                  </a:moveTo>
                  <a:lnTo>
                    <a:pt x="0" y="486"/>
                  </a:lnTo>
                  <a:lnTo>
                    <a:pt x="792" y="486"/>
                  </a:lnTo>
                  <a:lnTo>
                    <a:pt x="792" y="712"/>
                  </a:lnTo>
                  <a:lnTo>
                    <a:pt x="1154" y="344"/>
                  </a:lnTo>
                  <a:lnTo>
                    <a:pt x="794" y="0"/>
                  </a:lnTo>
                  <a:lnTo>
                    <a:pt x="792" y="204"/>
                  </a:lnTo>
                  <a:lnTo>
                    <a:pt x="0" y="202"/>
                  </a:lnTo>
                  <a:close/>
                </a:path>
              </a:pathLst>
            </a:custGeom>
            <a:grpFill/>
            <a:ln w="12700">
              <a:solidFill>
                <a:schemeClr val="tx1"/>
              </a:solidFill>
              <a:prstDash val="solid"/>
              <a:round/>
              <a:headEnd/>
              <a:tailEnd/>
            </a:ln>
          </p:spPr>
          <p:txBody>
            <a:bodyPr/>
            <a:lstStyle/>
            <a:p>
              <a:pPr eaLnBrk="1" hangingPunct="1">
                <a:defRPr/>
              </a:pPr>
              <a:endParaRPr lang="en-US">
                <a:ln w="0"/>
                <a:solidFill>
                  <a:schemeClr val="accent1"/>
                </a:solidFill>
                <a:effectLst>
                  <a:outerShdw blurRad="38100" dist="25400" dir="5400000" algn="ctr" rotWithShape="0">
                    <a:srgbClr val="6E747A">
                      <a:alpha val="43000"/>
                    </a:srgbClr>
                  </a:outerShdw>
                </a:effectLst>
                <a:latin typeface="Calibri" panose="020F0502020204030204" pitchFamily="34" charset="0"/>
              </a:endParaRPr>
            </a:p>
          </p:txBody>
        </p:sp>
        <p:sp>
          <p:nvSpPr>
            <p:cNvPr id="17" name="Line 43"/>
            <p:cNvSpPr>
              <a:spLocks noChangeShapeType="1"/>
            </p:cNvSpPr>
            <p:nvPr/>
          </p:nvSpPr>
          <p:spPr bwMode="auto">
            <a:xfrm>
              <a:off x="988" y="2812"/>
              <a:ext cx="58" cy="60"/>
            </a:xfrm>
            <a:prstGeom prst="line">
              <a:avLst/>
            </a:prstGeom>
            <a:grpFill/>
            <a:ln w="12700">
              <a:solidFill>
                <a:schemeClr val="tx1"/>
              </a:solidFill>
              <a:round/>
              <a:headEnd/>
              <a:tailEnd/>
            </a:ln>
            <a:extLst/>
          </p:spPr>
          <p:txBody>
            <a:bodyPr/>
            <a:lstStyle/>
            <a:p>
              <a:pPr eaLnBrk="1" hangingPunct="1">
                <a:defRPr/>
              </a:pPr>
              <a:endParaRPr lang="en-US">
                <a:ln w="0"/>
                <a:solidFill>
                  <a:schemeClr val="accent1"/>
                </a:solidFill>
                <a:effectLst>
                  <a:outerShdw blurRad="38100" dist="25400" dir="5400000" algn="ctr" rotWithShape="0">
                    <a:srgbClr val="6E747A">
                      <a:alpha val="43000"/>
                    </a:srgbClr>
                  </a:outerShdw>
                </a:effectLst>
                <a:latin typeface="Calibri" panose="020F0502020204030204" pitchFamily="34" charset="0"/>
              </a:endParaRPr>
            </a:p>
          </p:txBody>
        </p:sp>
      </p:grpSp>
      <p:sp>
        <p:nvSpPr>
          <p:cNvPr id="18" name="Up-Down Arrow 17"/>
          <p:cNvSpPr/>
          <p:nvPr/>
        </p:nvSpPr>
        <p:spPr>
          <a:xfrm>
            <a:off x="8221687" y="2573947"/>
            <a:ext cx="292730" cy="73458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grpSp>
        <p:nvGrpSpPr>
          <p:cNvPr id="23" name="Group 22"/>
          <p:cNvGrpSpPr/>
          <p:nvPr/>
        </p:nvGrpSpPr>
        <p:grpSpPr>
          <a:xfrm>
            <a:off x="2942141" y="2342143"/>
            <a:ext cx="1704974" cy="1263650"/>
            <a:chOff x="484186" y="2116138"/>
            <a:chExt cx="1704974" cy="1263650"/>
          </a:xfrm>
        </p:grpSpPr>
        <p:grpSp>
          <p:nvGrpSpPr>
            <p:cNvPr id="19" name="Group 9"/>
            <p:cNvGrpSpPr>
              <a:grpSpLocks/>
            </p:cNvGrpSpPr>
            <p:nvPr/>
          </p:nvGrpSpPr>
          <p:grpSpPr bwMode="auto">
            <a:xfrm>
              <a:off x="484186" y="2116138"/>
              <a:ext cx="1704974" cy="1263650"/>
              <a:chOff x="2256" y="1818"/>
              <a:chExt cx="1043" cy="773"/>
            </a:xfrm>
          </p:grpSpPr>
          <p:sp>
            <p:nvSpPr>
              <p:cNvPr id="20" name="Freeform 10"/>
              <p:cNvSpPr>
                <a:spLocks/>
              </p:cNvSpPr>
              <p:nvPr/>
            </p:nvSpPr>
            <p:spPr bwMode="auto">
              <a:xfrm>
                <a:off x="2256" y="1818"/>
                <a:ext cx="1043" cy="773"/>
              </a:xfrm>
              <a:custGeom>
                <a:avLst/>
                <a:gdLst>
                  <a:gd name="T0" fmla="*/ 172 w 1043"/>
                  <a:gd name="T1" fmla="*/ 0 h 773"/>
                  <a:gd name="T2" fmla="*/ 817 w 1043"/>
                  <a:gd name="T3" fmla="*/ 212 h 773"/>
                  <a:gd name="T4" fmla="*/ 1043 w 1043"/>
                  <a:gd name="T5" fmla="*/ 631 h 773"/>
                  <a:gd name="T6" fmla="*/ 661 w 1043"/>
                  <a:gd name="T7" fmla="*/ 773 h 773"/>
                  <a:gd name="T8" fmla="*/ 0 w 1043"/>
                  <a:gd name="T9" fmla="*/ 517 h 773"/>
                  <a:gd name="T10" fmla="*/ 172 w 1043"/>
                  <a:gd name="T11" fmla="*/ 0 h 773"/>
                </a:gdLst>
                <a:ahLst/>
                <a:cxnLst>
                  <a:cxn ang="0">
                    <a:pos x="T0" y="T1"/>
                  </a:cxn>
                  <a:cxn ang="0">
                    <a:pos x="T2" y="T3"/>
                  </a:cxn>
                  <a:cxn ang="0">
                    <a:pos x="T4" y="T5"/>
                  </a:cxn>
                  <a:cxn ang="0">
                    <a:pos x="T6" y="T7"/>
                  </a:cxn>
                  <a:cxn ang="0">
                    <a:pos x="T8" y="T9"/>
                  </a:cxn>
                  <a:cxn ang="0">
                    <a:pos x="T10" y="T11"/>
                  </a:cxn>
                </a:cxnLst>
                <a:rect l="0" t="0" r="r" b="b"/>
                <a:pathLst>
                  <a:path w="1043" h="773">
                    <a:moveTo>
                      <a:pt x="172" y="0"/>
                    </a:moveTo>
                    <a:lnTo>
                      <a:pt x="817" y="212"/>
                    </a:lnTo>
                    <a:lnTo>
                      <a:pt x="1043" y="631"/>
                    </a:lnTo>
                    <a:lnTo>
                      <a:pt x="661" y="773"/>
                    </a:lnTo>
                    <a:lnTo>
                      <a:pt x="0" y="517"/>
                    </a:lnTo>
                    <a:lnTo>
                      <a:pt x="172" y="0"/>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a:lstStyle/>
              <a:p>
                <a:pPr eaLnBrk="1" hangingPunct="1">
                  <a:defRPr/>
                </a:pPr>
                <a:endParaRPr lang="en-US" sz="1600" dirty="0">
                  <a:solidFill>
                    <a:srgbClr val="0E2FAD"/>
                  </a:solidFill>
                  <a:latin typeface="Calibri" panose="020F0502020204030204" pitchFamily="34" charset="0"/>
                </a:endParaRPr>
              </a:p>
            </p:txBody>
          </p:sp>
          <p:sp>
            <p:nvSpPr>
              <p:cNvPr id="21" name="Freeform 11"/>
              <p:cNvSpPr>
                <a:spLocks/>
              </p:cNvSpPr>
              <p:nvPr/>
            </p:nvSpPr>
            <p:spPr bwMode="auto">
              <a:xfrm>
                <a:off x="2917" y="2030"/>
                <a:ext cx="382" cy="561"/>
              </a:xfrm>
              <a:custGeom>
                <a:avLst/>
                <a:gdLst>
                  <a:gd name="T0" fmla="*/ 0 w 382"/>
                  <a:gd name="T1" fmla="*/ 561 h 561"/>
                  <a:gd name="T2" fmla="*/ 156 w 382"/>
                  <a:gd name="T3" fmla="*/ 0 h 561"/>
                  <a:gd name="T4" fmla="*/ 382 w 382"/>
                  <a:gd name="T5" fmla="*/ 419 h 561"/>
                  <a:gd name="T6" fmla="*/ 0 w 382"/>
                  <a:gd name="T7" fmla="*/ 561 h 561"/>
                </a:gdLst>
                <a:ahLst/>
                <a:cxnLst>
                  <a:cxn ang="0">
                    <a:pos x="T0" y="T1"/>
                  </a:cxn>
                  <a:cxn ang="0">
                    <a:pos x="T2" y="T3"/>
                  </a:cxn>
                  <a:cxn ang="0">
                    <a:pos x="T4" y="T5"/>
                  </a:cxn>
                  <a:cxn ang="0">
                    <a:pos x="T6" y="T7"/>
                  </a:cxn>
                </a:cxnLst>
                <a:rect l="0" t="0" r="r" b="b"/>
                <a:pathLst>
                  <a:path w="382" h="561">
                    <a:moveTo>
                      <a:pt x="0" y="561"/>
                    </a:moveTo>
                    <a:lnTo>
                      <a:pt x="156" y="0"/>
                    </a:lnTo>
                    <a:lnTo>
                      <a:pt x="382" y="419"/>
                    </a:lnTo>
                    <a:lnTo>
                      <a:pt x="0" y="561"/>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a:lstStyle/>
              <a:p>
                <a:pPr eaLnBrk="1" hangingPunct="1">
                  <a:defRPr/>
                </a:pPr>
                <a:endParaRPr lang="en-US">
                  <a:solidFill>
                    <a:srgbClr val="0E2FAD"/>
                  </a:solidFill>
                  <a:latin typeface="Calibri" panose="020F0502020204030204" pitchFamily="34" charset="0"/>
                </a:endParaRPr>
              </a:p>
            </p:txBody>
          </p:sp>
        </p:grpSp>
        <p:sp>
          <p:nvSpPr>
            <p:cNvPr id="22" name="TextBox 21"/>
            <p:cNvSpPr txBox="1"/>
            <p:nvPr/>
          </p:nvSpPr>
          <p:spPr>
            <a:xfrm rot="1248372">
              <a:off x="579996" y="2279362"/>
              <a:ext cx="1271129" cy="830997"/>
            </a:xfrm>
            <a:prstGeom prst="rect">
              <a:avLst/>
            </a:prstGeom>
            <a:noFill/>
          </p:spPr>
          <p:txBody>
            <a:bodyPr wrap="square" rtlCol="0">
              <a:spAutoFit/>
            </a:bodyPr>
            <a:lstStyle/>
            <a:p>
              <a:r>
                <a:rPr lang="en-US" sz="1600" dirty="0">
                  <a:latin typeface="Calibri" panose="020F0502020204030204" pitchFamily="34" charset="0"/>
                </a:rPr>
                <a:t>Enterprise </a:t>
              </a:r>
              <a:br>
                <a:rPr lang="en-US" sz="1600" dirty="0">
                  <a:latin typeface="Calibri" panose="020F0502020204030204" pitchFamily="34" charset="0"/>
                </a:rPr>
              </a:br>
              <a:r>
                <a:rPr lang="en-US" sz="1600" dirty="0">
                  <a:latin typeface="Calibri" panose="020F0502020204030204" pitchFamily="34" charset="0"/>
                </a:rPr>
                <a:t>Data </a:t>
              </a:r>
              <a:br>
                <a:rPr lang="en-US" sz="1600" dirty="0">
                  <a:latin typeface="Calibri" panose="020F0502020204030204" pitchFamily="34" charset="0"/>
                </a:rPr>
              </a:br>
              <a:r>
                <a:rPr lang="en-US" sz="1600" dirty="0">
                  <a:latin typeface="Calibri" panose="020F0502020204030204" pitchFamily="34" charset="0"/>
                </a:rPr>
                <a:t>Warehouse</a:t>
              </a:r>
            </a:p>
          </p:txBody>
        </p:sp>
      </p:grpSp>
      <p:sp>
        <p:nvSpPr>
          <p:cNvPr id="24" name="Left Arrow 23"/>
          <p:cNvSpPr/>
          <p:nvPr/>
        </p:nvSpPr>
        <p:spPr>
          <a:xfrm>
            <a:off x="4637467" y="2742537"/>
            <a:ext cx="978408" cy="484632"/>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Calibri" panose="020F0502020204030204" pitchFamily="34" charset="0"/>
            </a:endParaRPr>
          </a:p>
        </p:txBody>
      </p:sp>
      <p:sp>
        <p:nvSpPr>
          <p:cNvPr id="28" name="Slide Number Placeholder 27">
            <a:extLst>
              <a:ext uri="{FF2B5EF4-FFF2-40B4-BE49-F238E27FC236}">
                <a16:creationId xmlns:a16="http://schemas.microsoft.com/office/drawing/2014/main" id="{75804468-CD06-4A5B-BB5F-399E6F4A98A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132</a:t>
            </a:fld>
            <a:endParaRPr lang="en-US">
              <a:solidFill>
                <a:prstClr val="black">
                  <a:tint val="75000"/>
                </a:prstClr>
              </a:solidFill>
            </a:endParaRPr>
          </a:p>
        </p:txBody>
      </p:sp>
    </p:spTree>
    <p:extLst>
      <p:ext uri="{BB962C8B-B14F-4D97-AF65-F5344CB8AC3E}">
        <p14:creationId xmlns:p14="http://schemas.microsoft.com/office/powerpoint/2010/main" val="16979074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311" y="24689"/>
            <a:ext cx="9316689" cy="1143000"/>
          </a:xfrm>
        </p:spPr>
        <p:txBody>
          <a:bodyPr>
            <a:noAutofit/>
          </a:bodyPr>
          <a:lstStyle/>
          <a:p>
            <a:r>
              <a:rPr lang="en-US" sz="2200" dirty="0"/>
              <a:t>4. </a:t>
            </a:r>
            <a:r>
              <a:rPr lang="en-US" sz="2400" dirty="0"/>
              <a:t>Perform batch analytics on the data in a highly horizontally scalable data store using highly horizontally scalable processing (e.g. MapReduce) with a user-friendly interface (e.g. SQL like)</a:t>
            </a:r>
            <a:endParaRPr lang="en-US" sz="2200" dirty="0"/>
          </a:p>
        </p:txBody>
      </p:sp>
      <p:sp>
        <p:nvSpPr>
          <p:cNvPr id="9" name="Oval 8"/>
          <p:cNvSpPr/>
          <p:nvPr/>
        </p:nvSpPr>
        <p:spPr>
          <a:xfrm>
            <a:off x="11766623" y="720681"/>
            <a:ext cx="45719" cy="457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1" name="Rounded Rectangle 10"/>
          <p:cNvSpPr/>
          <p:nvPr/>
        </p:nvSpPr>
        <p:spPr>
          <a:xfrm>
            <a:off x="5845884" y="3652692"/>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Hadoop, Spark, Giraph, Pig …</a:t>
            </a:r>
          </a:p>
        </p:txBody>
      </p:sp>
      <p:sp>
        <p:nvSpPr>
          <p:cNvPr id="12" name="Rounded Rectangle 11"/>
          <p:cNvSpPr/>
          <p:nvPr/>
        </p:nvSpPr>
        <p:spPr>
          <a:xfrm>
            <a:off x="5845884" y="4509936"/>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Data Storage: HDFS, </a:t>
            </a:r>
            <a:r>
              <a:rPr lang="en-US" dirty="0" err="1">
                <a:latin typeface="Calibri" panose="020F0502020204030204" pitchFamily="34" charset="0"/>
              </a:rPr>
              <a:t>Hbase</a:t>
            </a:r>
            <a:r>
              <a:rPr lang="en-US" dirty="0">
                <a:latin typeface="Calibri" panose="020F0502020204030204" pitchFamily="34" charset="0"/>
              </a:rPr>
              <a:t> </a:t>
            </a:r>
          </a:p>
        </p:txBody>
      </p:sp>
      <p:sp>
        <p:nvSpPr>
          <p:cNvPr id="25" name="Oval 24"/>
          <p:cNvSpPr/>
          <p:nvPr/>
        </p:nvSpPr>
        <p:spPr>
          <a:xfrm>
            <a:off x="3663146" y="5782990"/>
            <a:ext cx="4813738" cy="45823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Data, Streaming, Batch …..</a:t>
            </a:r>
          </a:p>
        </p:txBody>
      </p:sp>
      <p:cxnSp>
        <p:nvCxnSpPr>
          <p:cNvPr id="26" name="Straight Arrow Connector 25"/>
          <p:cNvCxnSpPr/>
          <p:nvPr/>
        </p:nvCxnSpPr>
        <p:spPr>
          <a:xfrm flipV="1">
            <a:off x="6564001" y="5173389"/>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7184111" y="5225941"/>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8140553" y="5233934"/>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4276740" y="1447857"/>
            <a:ext cx="5613078" cy="869846"/>
            <a:chOff x="1609805" y="1758098"/>
            <a:chExt cx="5613078" cy="869846"/>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805" y="1758098"/>
              <a:ext cx="881148" cy="856150"/>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943" y="1758098"/>
              <a:ext cx="861850" cy="837400"/>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0525" y="1758098"/>
              <a:ext cx="869846" cy="869846"/>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895" y="1758098"/>
              <a:ext cx="881148" cy="856150"/>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033" y="1758098"/>
              <a:ext cx="861850" cy="837400"/>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1615" y="1758098"/>
              <a:ext cx="869846" cy="869846"/>
            </a:xfrm>
            <a:prstGeom prst="rect">
              <a:avLst/>
            </a:prstGeom>
          </p:spPr>
        </p:pic>
      </p:grpSp>
      <p:sp>
        <p:nvSpPr>
          <p:cNvPr id="36" name="Rounded Rectangle 35"/>
          <p:cNvSpPr/>
          <p:nvPr/>
        </p:nvSpPr>
        <p:spPr>
          <a:xfrm>
            <a:off x="6348537" y="2815818"/>
            <a:ext cx="1965435" cy="64638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latin typeface="Calibri" panose="020F0502020204030204" pitchFamily="34" charset="0"/>
              </a:rPr>
              <a:t>Hive</a:t>
            </a:r>
          </a:p>
        </p:txBody>
      </p:sp>
      <p:sp>
        <p:nvSpPr>
          <p:cNvPr id="37" name="Rounded Rectangle 36"/>
          <p:cNvSpPr/>
          <p:nvPr/>
        </p:nvSpPr>
        <p:spPr>
          <a:xfrm>
            <a:off x="9160055" y="2828954"/>
            <a:ext cx="196543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Mahout, R</a:t>
            </a:r>
          </a:p>
        </p:txBody>
      </p:sp>
      <p:sp>
        <p:nvSpPr>
          <p:cNvPr id="4" name="TextBox 3"/>
          <p:cNvSpPr txBox="1"/>
          <p:nvPr/>
        </p:nvSpPr>
        <p:spPr>
          <a:xfrm>
            <a:off x="6776567" y="2423405"/>
            <a:ext cx="4198566" cy="369332"/>
          </a:xfrm>
          <a:prstGeom prst="rect">
            <a:avLst/>
          </a:prstGeom>
          <a:noFill/>
        </p:spPr>
        <p:txBody>
          <a:bodyPr wrap="square" rtlCol="0">
            <a:spAutoFit/>
          </a:bodyPr>
          <a:lstStyle/>
          <a:p>
            <a:r>
              <a:rPr lang="en-US" dirty="0">
                <a:latin typeface="Calibri" panose="020F0502020204030204" pitchFamily="34" charset="0"/>
              </a:rPr>
              <a:t>SQL Query                           General Analytics </a:t>
            </a:r>
          </a:p>
        </p:txBody>
      </p:sp>
      <p:sp>
        <p:nvSpPr>
          <p:cNvPr id="38" name="Rounded Rectangle 37"/>
          <p:cNvSpPr/>
          <p:nvPr/>
        </p:nvSpPr>
        <p:spPr>
          <a:xfrm>
            <a:off x="3699672" y="2815817"/>
            <a:ext cx="1154139" cy="64638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a:latin typeface="Calibri" panose="020F0502020204030204" pitchFamily="34" charset="0"/>
              </a:rPr>
              <a:t>HCatalog</a:t>
            </a:r>
            <a:endParaRPr lang="en-US" dirty="0">
              <a:latin typeface="Calibri" panose="020F0502020204030204" pitchFamily="34" charset="0"/>
            </a:endParaRPr>
          </a:p>
        </p:txBody>
      </p:sp>
      <p:sp>
        <p:nvSpPr>
          <p:cNvPr id="39" name="Up-Down Arrow 38"/>
          <p:cNvSpPr/>
          <p:nvPr/>
        </p:nvSpPr>
        <p:spPr>
          <a:xfrm rot="16200000">
            <a:off x="5355119" y="2525714"/>
            <a:ext cx="484632" cy="1216152"/>
          </a:xfrm>
          <a:prstGeom prst="up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atin typeface="Calibri" panose="020F0502020204030204" pitchFamily="34" charset="0"/>
            </a:endParaRPr>
          </a:p>
        </p:txBody>
      </p:sp>
      <p:sp>
        <p:nvSpPr>
          <p:cNvPr id="41" name="Down Arrow 40"/>
          <p:cNvSpPr/>
          <p:nvPr/>
        </p:nvSpPr>
        <p:spPr>
          <a:xfrm>
            <a:off x="8383711" y="2419732"/>
            <a:ext cx="373786" cy="396084"/>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latin typeface="Calibri" panose="020F0502020204030204" pitchFamily="34" charset="0"/>
            </a:endParaRPr>
          </a:p>
        </p:txBody>
      </p:sp>
      <p:sp>
        <p:nvSpPr>
          <p:cNvPr id="8" name="Slide Number Placeholder 7">
            <a:extLst>
              <a:ext uri="{FF2B5EF4-FFF2-40B4-BE49-F238E27FC236}">
                <a16:creationId xmlns:a16="http://schemas.microsoft.com/office/drawing/2014/main" id="{82F40017-058B-4E8D-A4AA-2D50CD6DF50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133</a:t>
            </a:fld>
            <a:endParaRPr lang="en-US">
              <a:solidFill>
                <a:prstClr val="black">
                  <a:tint val="75000"/>
                </a:prstClr>
              </a:solidFill>
            </a:endParaRPr>
          </a:p>
        </p:txBody>
      </p:sp>
    </p:spTree>
    <p:extLst>
      <p:ext uri="{BB962C8B-B14F-4D97-AF65-F5344CB8AC3E}">
        <p14:creationId xmlns:p14="http://schemas.microsoft.com/office/powerpoint/2010/main" val="358321543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311" y="3817"/>
            <a:ext cx="9094082" cy="1143000"/>
          </a:xfrm>
        </p:spPr>
        <p:txBody>
          <a:bodyPr>
            <a:noAutofit/>
          </a:bodyPr>
          <a:lstStyle/>
          <a:p>
            <a:pPr marL="514350" indent="-514350"/>
            <a:r>
              <a:rPr lang="en-US" sz="2400" dirty="0"/>
              <a:t>10. Orchestrate multiple sequential and parallel data transformations and/or analytic processing using a workflow manager</a:t>
            </a:r>
          </a:p>
        </p:txBody>
      </p:sp>
      <p:sp>
        <p:nvSpPr>
          <p:cNvPr id="3" name="Rounded Rectangle 2"/>
          <p:cNvSpPr/>
          <p:nvPr/>
        </p:nvSpPr>
        <p:spPr>
          <a:xfrm>
            <a:off x="5165700" y="4868749"/>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Hadoop, Spark, Giraph, Pig …</a:t>
            </a:r>
          </a:p>
        </p:txBody>
      </p:sp>
      <p:sp>
        <p:nvSpPr>
          <p:cNvPr id="4" name="Rounded Rectangle 3"/>
          <p:cNvSpPr/>
          <p:nvPr/>
        </p:nvSpPr>
        <p:spPr>
          <a:xfrm>
            <a:off x="5165700" y="5725993"/>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Data Storage: HDFS, </a:t>
            </a:r>
            <a:r>
              <a:rPr lang="en-US" dirty="0" err="1">
                <a:latin typeface="Calibri" panose="020F0502020204030204" pitchFamily="34" charset="0"/>
              </a:rPr>
              <a:t>Hbase</a:t>
            </a:r>
            <a:r>
              <a:rPr lang="en-US" dirty="0">
                <a:latin typeface="Calibri" panose="020F0502020204030204" pitchFamily="34" charset="0"/>
              </a:rPr>
              <a:t> </a:t>
            </a:r>
          </a:p>
        </p:txBody>
      </p:sp>
      <p:sp>
        <p:nvSpPr>
          <p:cNvPr id="5" name="Rounded Rectangle 4"/>
          <p:cNvSpPr/>
          <p:nvPr/>
        </p:nvSpPr>
        <p:spPr>
          <a:xfrm>
            <a:off x="9838377" y="3990500"/>
            <a:ext cx="1828800"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Analytic-1</a:t>
            </a:r>
          </a:p>
        </p:txBody>
      </p:sp>
      <p:sp>
        <p:nvSpPr>
          <p:cNvPr id="6" name="Rounded Rectangle 5"/>
          <p:cNvSpPr/>
          <p:nvPr/>
        </p:nvSpPr>
        <p:spPr>
          <a:xfrm>
            <a:off x="6838641" y="3990500"/>
            <a:ext cx="1828800"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Analytic-2</a:t>
            </a:r>
          </a:p>
        </p:txBody>
      </p:sp>
      <p:sp>
        <p:nvSpPr>
          <p:cNvPr id="7" name="Left Arrow 6"/>
          <p:cNvSpPr/>
          <p:nvPr/>
        </p:nvSpPr>
        <p:spPr>
          <a:xfrm>
            <a:off x="8955287" y="4166546"/>
            <a:ext cx="595245" cy="29429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8" name="Rounded Rectangle 7"/>
          <p:cNvSpPr/>
          <p:nvPr/>
        </p:nvSpPr>
        <p:spPr>
          <a:xfrm>
            <a:off x="3838907" y="3484286"/>
            <a:ext cx="7828271" cy="29745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latin typeface="Calibri" panose="020F0502020204030204" pitchFamily="34" charset="0"/>
              </a:rPr>
              <a:t>Orchestration Layer (Workflow)</a:t>
            </a:r>
          </a:p>
        </p:txBody>
      </p:sp>
      <p:sp>
        <p:nvSpPr>
          <p:cNvPr id="9" name="Up-Down Arrow 8"/>
          <p:cNvSpPr/>
          <p:nvPr/>
        </p:nvSpPr>
        <p:spPr>
          <a:xfrm rot="17601505">
            <a:off x="6401559" y="1587267"/>
            <a:ext cx="298475" cy="242705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latin typeface="Calibri" panose="020F0502020204030204" pitchFamily="34" charset="0"/>
            </a:endParaRPr>
          </a:p>
        </p:txBody>
      </p:sp>
      <p:sp>
        <p:nvSpPr>
          <p:cNvPr id="10" name="TextBox 9"/>
          <p:cNvSpPr txBox="1"/>
          <p:nvPr/>
        </p:nvSpPr>
        <p:spPr>
          <a:xfrm>
            <a:off x="6550797" y="2397277"/>
            <a:ext cx="2553007" cy="369332"/>
          </a:xfrm>
          <a:prstGeom prst="rect">
            <a:avLst/>
          </a:prstGeom>
          <a:noFill/>
        </p:spPr>
        <p:txBody>
          <a:bodyPr wrap="none" rtlCol="0">
            <a:spAutoFit/>
          </a:bodyPr>
          <a:lstStyle/>
          <a:p>
            <a:r>
              <a:rPr lang="en-US" dirty="0">
                <a:latin typeface="Calibri" panose="020F0502020204030204" pitchFamily="34" charset="0"/>
              </a:rPr>
              <a:t>Specify Analytics Pipeline</a:t>
            </a:r>
          </a:p>
        </p:txBody>
      </p:sp>
      <p:sp>
        <p:nvSpPr>
          <p:cNvPr id="11" name="Rounded Rectangle 10"/>
          <p:cNvSpPr/>
          <p:nvPr/>
        </p:nvSpPr>
        <p:spPr>
          <a:xfrm>
            <a:off x="3838906" y="3990500"/>
            <a:ext cx="1828800"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Analytic-3</a:t>
            </a:r>
          </a:p>
          <a:p>
            <a:pPr algn="ctr"/>
            <a:r>
              <a:rPr lang="en-US" dirty="0">
                <a:latin typeface="Calibri" panose="020F0502020204030204" pitchFamily="34" charset="0"/>
              </a:rPr>
              <a:t>(Visualize)</a:t>
            </a:r>
          </a:p>
        </p:txBody>
      </p:sp>
      <p:sp>
        <p:nvSpPr>
          <p:cNvPr id="12" name="Left Arrow 11"/>
          <p:cNvSpPr/>
          <p:nvPr/>
        </p:nvSpPr>
        <p:spPr>
          <a:xfrm>
            <a:off x="5955552" y="4210740"/>
            <a:ext cx="595245" cy="20590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3952" y="1605179"/>
            <a:ext cx="1258709" cy="1361657"/>
          </a:xfrm>
          <a:prstGeom prst="rect">
            <a:avLst/>
          </a:prstGeom>
        </p:spPr>
      </p:pic>
      <p:sp>
        <p:nvSpPr>
          <p:cNvPr id="14" name="TextBox 13"/>
          <p:cNvSpPr txBox="1"/>
          <p:nvPr/>
        </p:nvSpPr>
        <p:spPr>
          <a:xfrm>
            <a:off x="5814143" y="1420382"/>
            <a:ext cx="3736389" cy="646331"/>
          </a:xfrm>
          <a:prstGeom prst="rect">
            <a:avLst/>
          </a:prstGeom>
          <a:noFill/>
        </p:spPr>
        <p:txBody>
          <a:bodyPr wrap="square" rtlCol="0">
            <a:spAutoFit/>
          </a:bodyPr>
          <a:lstStyle/>
          <a:p>
            <a:r>
              <a:rPr lang="en-US" dirty="0">
                <a:latin typeface="Calibri" panose="020F0502020204030204" pitchFamily="34" charset="0"/>
              </a:rPr>
              <a:t>This can be used for science by adding data staging phases as in case 5A</a:t>
            </a:r>
          </a:p>
        </p:txBody>
      </p:sp>
      <p:sp>
        <p:nvSpPr>
          <p:cNvPr id="19" name="Slide Number Placeholder 18">
            <a:extLst>
              <a:ext uri="{FF2B5EF4-FFF2-40B4-BE49-F238E27FC236}">
                <a16:creationId xmlns:a16="http://schemas.microsoft.com/office/drawing/2014/main" id="{971BD48F-BCEF-4996-AAB5-750DF053E66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134</a:t>
            </a:fld>
            <a:endParaRPr lang="en-US">
              <a:solidFill>
                <a:prstClr val="black">
                  <a:tint val="75000"/>
                </a:prstClr>
              </a:solidFill>
            </a:endParaRPr>
          </a:p>
        </p:txBody>
      </p:sp>
      <p:sp>
        <p:nvSpPr>
          <p:cNvPr id="20" name="TextBox 19">
            <a:extLst>
              <a:ext uri="{FF2B5EF4-FFF2-40B4-BE49-F238E27FC236}">
                <a16:creationId xmlns:a16="http://schemas.microsoft.com/office/drawing/2014/main" id="{1FC649EC-2875-4C6B-88D8-C310C90D1C54}"/>
              </a:ext>
            </a:extLst>
          </p:cNvPr>
          <p:cNvSpPr txBox="1"/>
          <p:nvPr/>
        </p:nvSpPr>
        <p:spPr>
          <a:xfrm>
            <a:off x="152400" y="2066713"/>
            <a:ext cx="3448050" cy="1754326"/>
          </a:xfrm>
          <a:prstGeom prst="rect">
            <a:avLst/>
          </a:prstGeom>
          <a:noFill/>
        </p:spPr>
        <p:txBody>
          <a:bodyPr wrap="square" rtlCol="0">
            <a:spAutoFit/>
          </a:bodyPr>
          <a:lstStyle/>
          <a:p>
            <a:r>
              <a:rPr lang="en-US" dirty="0"/>
              <a:t>Nearly all workloads need to link multiple stages together. That is what workflow or orchestration does.</a:t>
            </a:r>
          </a:p>
          <a:p>
            <a:r>
              <a:rPr lang="en-US" dirty="0"/>
              <a:t>Technology like Hadoop is mainly aimed at individual stages</a:t>
            </a:r>
          </a:p>
        </p:txBody>
      </p:sp>
    </p:spTree>
    <p:extLst>
      <p:ext uri="{BB962C8B-B14F-4D97-AF65-F5344CB8AC3E}">
        <p14:creationId xmlns:p14="http://schemas.microsoft.com/office/powerpoint/2010/main" val="8124604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36526"/>
            <a:ext cx="10018802" cy="795312"/>
          </a:xfrm>
        </p:spPr>
        <p:txBody>
          <a:bodyPr>
            <a:normAutofit/>
          </a:bodyPr>
          <a:lstStyle/>
          <a:p>
            <a:r>
              <a:rPr lang="en-US" b="1" dirty="0"/>
              <a:t>Example of Pattern 10 from Hortonworks</a:t>
            </a:r>
          </a:p>
        </p:txBody>
      </p:sp>
      <p:sp>
        <p:nvSpPr>
          <p:cNvPr id="3" name="Rectangle 2"/>
          <p:cNvSpPr/>
          <p:nvPr/>
        </p:nvSpPr>
        <p:spPr>
          <a:xfrm>
            <a:off x="3434993" y="869205"/>
            <a:ext cx="4434163" cy="400110"/>
          </a:xfrm>
          <a:prstGeom prst="rect">
            <a:avLst/>
          </a:prstGeom>
        </p:spPr>
        <p:txBody>
          <a:bodyPr wrap="none">
            <a:spAutoFit/>
          </a:bodyPr>
          <a:lstStyle/>
          <a:p>
            <a:r>
              <a:rPr lang="en-US" sz="2000" dirty="0">
                <a:latin typeface="Calibri" panose="020F0502020204030204" pitchFamily="34" charset="0"/>
              </a:rPr>
              <a:t>http://hortonworks.com/hadoop/yarn/</a:t>
            </a:r>
          </a:p>
        </p:txBody>
      </p:sp>
      <p:sp>
        <p:nvSpPr>
          <p:cNvPr id="8" name="Slide Number Placeholder 7">
            <a:extLst>
              <a:ext uri="{FF2B5EF4-FFF2-40B4-BE49-F238E27FC236}">
                <a16:creationId xmlns:a16="http://schemas.microsoft.com/office/drawing/2014/main" id="{B8AD73A9-38B0-48EB-815A-452F4E8A738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135</a:t>
            </a:fld>
            <a:endParaRPr lang="en-US">
              <a:solidFill>
                <a:prstClr val="black">
                  <a:tint val="75000"/>
                </a:prstClr>
              </a:solidFill>
            </a:endParaRPr>
          </a:p>
        </p:txBody>
      </p:sp>
      <p:pic>
        <p:nvPicPr>
          <p:cNvPr id="1026" name="Picture 2" descr="YARN Applications Diagram">
            <a:extLst>
              <a:ext uri="{FF2B5EF4-FFF2-40B4-BE49-F238E27FC236}">
                <a16:creationId xmlns:a16="http://schemas.microsoft.com/office/drawing/2014/main" id="{8DBD10C9-2CD4-4853-9152-F04DDE492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025" y="1269315"/>
            <a:ext cx="8431658" cy="4918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45847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A89E09-F6B4-4184-A062-AEFD81FA87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DD6200E-96D8-4DB9-BD5C-34146A931651}"/>
              </a:ext>
            </a:extLst>
          </p:cNvPr>
          <p:cNvPicPr>
            <a:picLocks noChangeAspect="1"/>
          </p:cNvPicPr>
          <p:nvPr/>
        </p:nvPicPr>
        <p:blipFill>
          <a:blip r:embed="rId2"/>
          <a:stretch>
            <a:fillRect/>
          </a:stretch>
        </p:blipFill>
        <p:spPr>
          <a:xfrm>
            <a:off x="1658851" y="0"/>
            <a:ext cx="8874297" cy="6858000"/>
          </a:xfrm>
          <a:prstGeom prst="rect">
            <a:avLst/>
          </a:prstGeom>
        </p:spPr>
      </p:pic>
    </p:spTree>
    <p:extLst>
      <p:ext uri="{BB962C8B-B14F-4D97-AF65-F5344CB8AC3E}">
        <p14:creationId xmlns:p14="http://schemas.microsoft.com/office/powerpoint/2010/main" val="5891876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L: Cloud Applications 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Clouds in science where area called cyberinfrastructure; the usage pattern from NIST</a:t>
            </a:r>
          </a:p>
          <a:p>
            <a:pPr marL="342900" indent="-342900">
              <a:buFont typeface="Arial" panose="020B0604020202020204" pitchFamily="34" charset="0"/>
              <a:buChar char="•"/>
            </a:pPr>
            <a:r>
              <a:rPr lang="en-US" dirty="0">
                <a:solidFill>
                  <a:schemeClr val="tx1"/>
                </a:solidFill>
              </a:rPr>
              <a:t>Artificial Intelligence from Gartner</a:t>
            </a:r>
          </a:p>
        </p:txBody>
      </p:sp>
      <p:sp>
        <p:nvSpPr>
          <p:cNvPr id="3" name="Slide Number Placeholder 2">
            <a:extLst>
              <a:ext uri="{FF2B5EF4-FFF2-40B4-BE49-F238E27FC236}">
                <a16:creationId xmlns:a16="http://schemas.microsoft.com/office/drawing/2014/main" id="{4B985315-3465-4965-A0B5-01E40F1A9E6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137</a:t>
            </a:fld>
            <a:endParaRPr lang="en-US">
              <a:solidFill>
                <a:prstClr val="black">
                  <a:tint val="75000"/>
                </a:prstClr>
              </a:solidFill>
            </a:endParaRPr>
          </a:p>
        </p:txBody>
      </p:sp>
    </p:spTree>
    <p:extLst>
      <p:ext uri="{BB962C8B-B14F-4D97-AF65-F5344CB8AC3E}">
        <p14:creationId xmlns:p14="http://schemas.microsoft.com/office/powerpoint/2010/main" val="176951680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a:xfrm>
            <a:off x="1815662" y="0"/>
            <a:ext cx="8382000" cy="609600"/>
          </a:xfrm>
        </p:spPr>
        <p:txBody>
          <a:bodyPr>
            <a:normAutofit fontScale="90000"/>
          </a:bodyPr>
          <a:lstStyle/>
          <a:p>
            <a:pPr algn="ctr" eaLnBrk="1" hangingPunct="1"/>
            <a:r>
              <a:rPr lang="en-US" dirty="0"/>
              <a:t>What is Cyberinfrastructure</a:t>
            </a:r>
          </a:p>
        </p:txBody>
      </p:sp>
      <p:sp>
        <p:nvSpPr>
          <p:cNvPr id="26629" name="Rectangle 3"/>
          <p:cNvSpPr>
            <a:spLocks noGrp="1" noChangeArrowheads="1"/>
          </p:cNvSpPr>
          <p:nvPr>
            <p:ph idx="1"/>
          </p:nvPr>
        </p:nvSpPr>
        <p:spPr>
          <a:xfrm>
            <a:off x="0" y="580697"/>
            <a:ext cx="12192000" cy="5439103"/>
          </a:xfrm>
        </p:spPr>
        <p:txBody>
          <a:bodyPr>
            <a:normAutofit fontScale="92500" lnSpcReduction="10000"/>
          </a:bodyPr>
          <a:lstStyle/>
          <a:p>
            <a:pPr eaLnBrk="1" hangingPunct="1"/>
            <a:r>
              <a:rPr lang="en-US" sz="2400" dirty="0"/>
              <a:t>Cyberinfrastructure is (from NSF) infrastructure that supports </a:t>
            </a:r>
            <a:r>
              <a:rPr lang="en-US" sz="2400" dirty="0">
                <a:solidFill>
                  <a:srgbClr val="FF0000"/>
                </a:solidFill>
              </a:rPr>
              <a:t>distributed research and learning </a:t>
            </a:r>
            <a:r>
              <a:rPr lang="en-US" sz="2400" dirty="0"/>
              <a:t>(</a:t>
            </a:r>
            <a:r>
              <a:rPr lang="en-US" sz="2400" dirty="0">
                <a:solidFill>
                  <a:srgbClr val="FF0000"/>
                </a:solidFill>
              </a:rPr>
              <a:t>e-Science, e-Research, e-Education</a:t>
            </a:r>
            <a:r>
              <a:rPr lang="en-US" sz="2400" dirty="0"/>
              <a:t>) </a:t>
            </a:r>
          </a:p>
          <a:p>
            <a:pPr lvl="1" eaLnBrk="1" hangingPunct="1"/>
            <a:r>
              <a:rPr lang="en-US" dirty="0"/>
              <a:t>Links data, people, computers</a:t>
            </a:r>
          </a:p>
          <a:p>
            <a:pPr eaLnBrk="1" hangingPunct="1"/>
            <a:r>
              <a:rPr lang="en-US" sz="2400" dirty="0"/>
              <a:t>Exploits </a:t>
            </a:r>
            <a:r>
              <a:rPr lang="en-US" sz="2400" dirty="0">
                <a:solidFill>
                  <a:srgbClr val="FF0000"/>
                </a:solidFill>
              </a:rPr>
              <a:t>Internet technology </a:t>
            </a:r>
            <a:r>
              <a:rPr lang="en-US" sz="2400" dirty="0"/>
              <a:t>(</a:t>
            </a:r>
            <a:r>
              <a:rPr lang="en-US" sz="2400" dirty="0">
                <a:solidFill>
                  <a:srgbClr val="FF0000"/>
                </a:solidFill>
              </a:rPr>
              <a:t>Web2.0 </a:t>
            </a:r>
            <a:r>
              <a:rPr lang="en-US" sz="2400" dirty="0"/>
              <a:t>and </a:t>
            </a:r>
            <a:r>
              <a:rPr lang="en-US" sz="2400" dirty="0">
                <a:solidFill>
                  <a:srgbClr val="FF0000"/>
                </a:solidFill>
              </a:rPr>
              <a:t>Clouds</a:t>
            </a:r>
            <a:r>
              <a:rPr lang="en-US" sz="2400" dirty="0"/>
              <a:t>) adding (via </a:t>
            </a:r>
            <a:r>
              <a:rPr lang="en-US" sz="2400" dirty="0">
                <a:solidFill>
                  <a:srgbClr val="FF0000"/>
                </a:solidFill>
              </a:rPr>
              <a:t>Grid</a:t>
            </a:r>
            <a:r>
              <a:rPr lang="en-US" sz="2400" dirty="0"/>
              <a:t> technology) management, security, supercomputers etc.</a:t>
            </a:r>
          </a:p>
          <a:p>
            <a:pPr eaLnBrk="1" hangingPunct="1"/>
            <a:r>
              <a:rPr lang="en-US" sz="2400" dirty="0"/>
              <a:t>It has two aspects: </a:t>
            </a:r>
            <a:r>
              <a:rPr lang="en-US" sz="2400" dirty="0">
                <a:solidFill>
                  <a:srgbClr val="FF0000"/>
                </a:solidFill>
              </a:rPr>
              <a:t>parallel </a:t>
            </a:r>
            <a:r>
              <a:rPr lang="en-US" sz="2400" dirty="0"/>
              <a:t>– low latency (microseconds) between nodes and </a:t>
            </a:r>
            <a:r>
              <a:rPr lang="en-US" sz="2400" dirty="0">
                <a:solidFill>
                  <a:srgbClr val="FF0000"/>
                </a:solidFill>
              </a:rPr>
              <a:t>distributed</a:t>
            </a:r>
            <a:r>
              <a:rPr lang="en-US" sz="2400" dirty="0"/>
              <a:t> – </a:t>
            </a:r>
            <a:r>
              <a:rPr lang="en-US" sz="2400" dirty="0" err="1"/>
              <a:t>highish</a:t>
            </a:r>
            <a:r>
              <a:rPr lang="en-US" sz="2400" dirty="0"/>
              <a:t> latency (milliseconds) between nodes</a:t>
            </a:r>
          </a:p>
          <a:p>
            <a:pPr eaLnBrk="1" hangingPunct="1"/>
            <a:r>
              <a:rPr lang="en-US" sz="2400" dirty="0"/>
              <a:t>Parallel needed to get </a:t>
            </a:r>
            <a:r>
              <a:rPr lang="en-US" sz="2400" dirty="0">
                <a:solidFill>
                  <a:srgbClr val="FF0000"/>
                </a:solidFill>
              </a:rPr>
              <a:t>high performance </a:t>
            </a:r>
            <a:r>
              <a:rPr lang="en-US" sz="2400" dirty="0"/>
              <a:t>on </a:t>
            </a:r>
            <a:r>
              <a:rPr lang="en-US" sz="2400" dirty="0">
                <a:solidFill>
                  <a:srgbClr val="FF0000"/>
                </a:solidFill>
              </a:rPr>
              <a:t>individual</a:t>
            </a:r>
            <a:r>
              <a:rPr lang="en-US" sz="2400" dirty="0"/>
              <a:t> large simulations, data analysis etc.; must </a:t>
            </a:r>
            <a:r>
              <a:rPr lang="en-US" sz="2400" dirty="0">
                <a:solidFill>
                  <a:srgbClr val="FF0000"/>
                </a:solidFill>
              </a:rPr>
              <a:t>decompose problem</a:t>
            </a:r>
          </a:p>
          <a:p>
            <a:pPr eaLnBrk="1" hangingPunct="1"/>
            <a:r>
              <a:rPr lang="en-US" sz="2400" dirty="0"/>
              <a:t>Distributed aspect </a:t>
            </a:r>
            <a:r>
              <a:rPr lang="en-US" sz="2400" dirty="0">
                <a:solidFill>
                  <a:srgbClr val="FF0000"/>
                </a:solidFill>
              </a:rPr>
              <a:t>integrates </a:t>
            </a:r>
            <a:r>
              <a:rPr lang="en-US" sz="2400" dirty="0"/>
              <a:t>already distinct components – especially natural for data (as in biology databases etc.)</a:t>
            </a:r>
          </a:p>
          <a:p>
            <a:r>
              <a:rPr lang="en-US" sz="2400" dirty="0"/>
              <a:t>Cyberinfrastructure spans: High definition videoconferencing linking people across the globe; Digital Library of music, curriculum, scientific papers; Simulating a new battery design (exascale problem); Sharing data from world’s telescopes; Using cloud to analyze your personal genome; Analyzing Tweets…documents to discover which stocks will crash; how disease is spreading; linguistic inference; ranking of institutions; Enabling all to be equal partners in creating knowledge and converting it to wisdom</a:t>
            </a:r>
          </a:p>
          <a:p>
            <a:pPr eaLnBrk="1" hangingPunct="1"/>
            <a:endParaRPr lang="en-US" sz="2400" dirty="0"/>
          </a:p>
        </p:txBody>
      </p:sp>
      <p:sp>
        <p:nvSpPr>
          <p:cNvPr id="3" name="Slide Number Placeholder 2">
            <a:extLst>
              <a:ext uri="{FF2B5EF4-FFF2-40B4-BE49-F238E27FC236}">
                <a16:creationId xmlns:a16="http://schemas.microsoft.com/office/drawing/2014/main" id="{5B40C18D-E5B9-40A3-870D-1222D6F04B7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138</a:t>
            </a:fld>
            <a:endParaRPr lang="en-US">
              <a:solidFill>
                <a:prstClr val="black">
                  <a:tint val="75000"/>
                </a:prstClr>
              </a:solidFill>
            </a:endParaRPr>
          </a:p>
        </p:txBody>
      </p:sp>
    </p:spTree>
    <p:extLst>
      <p:ext uri="{BB962C8B-B14F-4D97-AF65-F5344CB8AC3E}">
        <p14:creationId xmlns:p14="http://schemas.microsoft.com/office/powerpoint/2010/main" val="26213759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a:xfrm>
            <a:off x="1542393" y="0"/>
            <a:ext cx="9125607" cy="533400"/>
          </a:xfrm>
        </p:spPr>
        <p:txBody>
          <a:bodyPr>
            <a:normAutofit fontScale="90000"/>
          </a:bodyPr>
          <a:lstStyle/>
          <a:p>
            <a:pPr algn="ctr" eaLnBrk="1" hangingPunct="1"/>
            <a:r>
              <a:rPr lang="en-US" sz="3600" dirty="0"/>
              <a:t>e-</a:t>
            </a:r>
            <a:r>
              <a:rPr lang="en-US" sz="3600" dirty="0" err="1"/>
              <a:t>moreorlessanything</a:t>
            </a:r>
            <a:endParaRPr lang="en-US" sz="3600" dirty="0"/>
          </a:p>
        </p:txBody>
      </p:sp>
      <p:sp>
        <p:nvSpPr>
          <p:cNvPr id="25605" name="Rectangle 3"/>
          <p:cNvSpPr>
            <a:spLocks noGrp="1" noChangeArrowheads="1"/>
          </p:cNvSpPr>
          <p:nvPr>
            <p:ph idx="1"/>
          </p:nvPr>
        </p:nvSpPr>
        <p:spPr>
          <a:xfrm>
            <a:off x="131482" y="917949"/>
            <a:ext cx="11929035" cy="4462929"/>
          </a:xfrm>
        </p:spPr>
        <p:txBody>
          <a:bodyPr>
            <a:normAutofit/>
          </a:bodyPr>
          <a:lstStyle/>
          <a:p>
            <a:pPr eaLnBrk="1" hangingPunct="1">
              <a:spcBef>
                <a:spcPct val="15000"/>
              </a:spcBef>
            </a:pPr>
            <a:r>
              <a:rPr lang="en-US" sz="2400" dirty="0">
                <a:solidFill>
                  <a:srgbClr val="FFFF00"/>
                </a:solidFill>
              </a:rPr>
              <a:t> </a:t>
            </a:r>
            <a:r>
              <a:rPr lang="en-US" sz="2400" dirty="0"/>
              <a:t>‘</a:t>
            </a:r>
            <a:r>
              <a:rPr lang="en-US" sz="2400" dirty="0">
                <a:solidFill>
                  <a:srgbClr val="FF0000"/>
                </a:solidFill>
              </a:rPr>
              <a:t>e-Science</a:t>
            </a:r>
            <a:r>
              <a:rPr lang="en-US" sz="2400" dirty="0"/>
              <a:t> is about global collaboration in key areas of science, and the next generation of infrastructure that will enable it.’ from inventor of e-science term </a:t>
            </a:r>
            <a:r>
              <a:rPr lang="en-US" sz="2400" dirty="0">
                <a:solidFill>
                  <a:srgbClr val="FF0000"/>
                </a:solidFill>
              </a:rPr>
              <a:t>John Taylor </a:t>
            </a:r>
            <a:r>
              <a:rPr lang="en-US" sz="2400" dirty="0"/>
              <a:t>Director General of Research Councils UK, Office of Science and Technology</a:t>
            </a:r>
          </a:p>
          <a:p>
            <a:pPr eaLnBrk="1" hangingPunct="1">
              <a:spcBef>
                <a:spcPct val="15000"/>
              </a:spcBef>
            </a:pPr>
            <a:r>
              <a:rPr lang="en-US" sz="2400" dirty="0"/>
              <a:t> </a:t>
            </a:r>
            <a:r>
              <a:rPr lang="en-US" sz="2400" dirty="0">
                <a:solidFill>
                  <a:srgbClr val="FF0000"/>
                </a:solidFill>
              </a:rPr>
              <a:t>e-Science</a:t>
            </a:r>
            <a:r>
              <a:rPr lang="en-US" sz="2400" dirty="0"/>
              <a:t> is about developing tools and technologies that allow scientists to do ‘faster, better or different’ research</a:t>
            </a:r>
          </a:p>
          <a:p>
            <a:pPr eaLnBrk="1" hangingPunct="1">
              <a:spcBef>
                <a:spcPct val="15000"/>
              </a:spcBef>
            </a:pPr>
            <a:r>
              <a:rPr lang="en-US" sz="2400" dirty="0"/>
              <a:t>Similarly</a:t>
            </a:r>
            <a:r>
              <a:rPr lang="en-US" sz="2400" dirty="0">
                <a:solidFill>
                  <a:srgbClr val="FFFF00"/>
                </a:solidFill>
              </a:rPr>
              <a:t> </a:t>
            </a:r>
            <a:r>
              <a:rPr lang="en-US" sz="2400" dirty="0">
                <a:solidFill>
                  <a:srgbClr val="FF0000"/>
                </a:solidFill>
              </a:rPr>
              <a:t>e-Business</a:t>
            </a:r>
            <a:r>
              <a:rPr lang="en-US" sz="2400" dirty="0"/>
              <a:t> captures the emerging view of corporations as dynamic </a:t>
            </a:r>
            <a:r>
              <a:rPr lang="en-US" sz="2400" dirty="0">
                <a:solidFill>
                  <a:srgbClr val="FF0000"/>
                </a:solidFill>
              </a:rPr>
              <a:t>virtual organizations </a:t>
            </a:r>
            <a:r>
              <a:rPr lang="en-US" sz="2400" dirty="0"/>
              <a:t>linking employees, customers and stakeholders across the world. </a:t>
            </a:r>
          </a:p>
          <a:p>
            <a:pPr eaLnBrk="1" hangingPunct="1">
              <a:spcBef>
                <a:spcPct val="15000"/>
              </a:spcBef>
            </a:pPr>
            <a:r>
              <a:rPr lang="en-US" sz="2400" dirty="0"/>
              <a:t>This generalizes to </a:t>
            </a:r>
            <a:r>
              <a:rPr lang="en-US" sz="2400" dirty="0">
                <a:solidFill>
                  <a:srgbClr val="FF0000"/>
                </a:solidFill>
              </a:rPr>
              <a:t>e-moreorlessanything </a:t>
            </a:r>
            <a:r>
              <a:rPr lang="en-US" sz="2400" dirty="0"/>
              <a:t>including </a:t>
            </a:r>
            <a:r>
              <a:rPr lang="en-US" sz="2400" dirty="0">
                <a:solidFill>
                  <a:srgbClr val="FF0000"/>
                </a:solidFill>
              </a:rPr>
              <a:t>e-</a:t>
            </a:r>
            <a:r>
              <a:rPr lang="en-US" sz="2400" dirty="0" err="1">
                <a:solidFill>
                  <a:srgbClr val="FF0000"/>
                </a:solidFill>
              </a:rPr>
              <a:t>DigitalLibrary</a:t>
            </a:r>
            <a:r>
              <a:rPr lang="en-US" sz="2400" dirty="0"/>
              <a:t>,</a:t>
            </a:r>
            <a:r>
              <a:rPr lang="en-US" sz="2400" dirty="0">
                <a:solidFill>
                  <a:srgbClr val="FFFF00"/>
                </a:solidFill>
              </a:rPr>
              <a:t> </a:t>
            </a:r>
            <a:r>
              <a:rPr lang="en-US" sz="2400" dirty="0">
                <a:solidFill>
                  <a:srgbClr val="FF0000"/>
                </a:solidFill>
              </a:rPr>
              <a:t>e-</a:t>
            </a:r>
            <a:r>
              <a:rPr lang="en-US" sz="2400" dirty="0" err="1">
                <a:solidFill>
                  <a:srgbClr val="FF0000"/>
                </a:solidFill>
              </a:rPr>
              <a:t>FineArts</a:t>
            </a:r>
            <a:r>
              <a:rPr lang="en-US" sz="2400" dirty="0"/>
              <a:t>,</a:t>
            </a:r>
            <a:r>
              <a:rPr lang="en-US" sz="2400" dirty="0">
                <a:solidFill>
                  <a:srgbClr val="FFFF00"/>
                </a:solidFill>
              </a:rPr>
              <a:t> </a:t>
            </a:r>
            <a:r>
              <a:rPr lang="en-US" sz="2400" dirty="0">
                <a:solidFill>
                  <a:srgbClr val="FF0000"/>
                </a:solidFill>
              </a:rPr>
              <a:t>e-</a:t>
            </a:r>
            <a:r>
              <a:rPr lang="en-US" sz="2400" dirty="0" err="1">
                <a:solidFill>
                  <a:srgbClr val="FF0000"/>
                </a:solidFill>
              </a:rPr>
              <a:t>HavingFun</a:t>
            </a:r>
            <a:r>
              <a:rPr lang="en-US" sz="2400" dirty="0">
                <a:solidFill>
                  <a:srgbClr val="FFFF00"/>
                </a:solidFill>
              </a:rPr>
              <a:t> </a:t>
            </a:r>
            <a:r>
              <a:rPr lang="en-US" sz="2400" dirty="0"/>
              <a:t>and</a:t>
            </a:r>
            <a:r>
              <a:rPr lang="en-US" sz="2400" dirty="0">
                <a:solidFill>
                  <a:srgbClr val="FFFF00"/>
                </a:solidFill>
              </a:rPr>
              <a:t> </a:t>
            </a:r>
            <a:r>
              <a:rPr lang="en-US" sz="2400" dirty="0">
                <a:solidFill>
                  <a:srgbClr val="FF0000"/>
                </a:solidFill>
              </a:rPr>
              <a:t>e-Education</a:t>
            </a:r>
          </a:p>
          <a:p>
            <a:pPr eaLnBrk="1" hangingPunct="1">
              <a:spcBef>
                <a:spcPct val="15000"/>
              </a:spcBef>
            </a:pPr>
            <a:r>
              <a:rPr lang="en-US" sz="2400" dirty="0"/>
              <a:t>A </a:t>
            </a:r>
            <a:r>
              <a:rPr lang="en-US" sz="2400" dirty="0">
                <a:solidFill>
                  <a:srgbClr val="FF0000"/>
                </a:solidFill>
              </a:rPr>
              <a:t>deluge of data </a:t>
            </a:r>
            <a:r>
              <a:rPr lang="en-US" sz="2400" dirty="0"/>
              <a:t>of unprecedented and inevitable size must be managed and understood.</a:t>
            </a:r>
          </a:p>
          <a:p>
            <a:pPr eaLnBrk="1" hangingPunct="1">
              <a:spcBef>
                <a:spcPct val="15000"/>
              </a:spcBef>
            </a:pPr>
            <a:r>
              <a:rPr lang="en-US" sz="2400" dirty="0">
                <a:solidFill>
                  <a:srgbClr val="FF0000"/>
                </a:solidFill>
              </a:rPr>
              <a:t>People </a:t>
            </a:r>
            <a:r>
              <a:rPr lang="en-US" sz="2400" dirty="0"/>
              <a:t>(virtual organizations), </a:t>
            </a:r>
            <a:r>
              <a:rPr lang="en-US" sz="2400" dirty="0">
                <a:solidFill>
                  <a:srgbClr val="FF0000"/>
                </a:solidFill>
              </a:rPr>
              <a:t>computers</a:t>
            </a:r>
            <a:r>
              <a:rPr lang="en-US" sz="2400" dirty="0"/>
              <a:t>, </a:t>
            </a:r>
            <a:r>
              <a:rPr lang="en-US" sz="2400" dirty="0">
                <a:solidFill>
                  <a:srgbClr val="FF0000"/>
                </a:solidFill>
              </a:rPr>
              <a:t>data</a:t>
            </a:r>
            <a:r>
              <a:rPr lang="en-US" sz="2400" dirty="0"/>
              <a:t> (including </a:t>
            </a:r>
            <a:r>
              <a:rPr lang="en-US" sz="2400" dirty="0">
                <a:solidFill>
                  <a:srgbClr val="FF0000"/>
                </a:solidFill>
              </a:rPr>
              <a:t>sensors</a:t>
            </a:r>
            <a:r>
              <a:rPr lang="en-US" sz="2400" dirty="0"/>
              <a:t> and </a:t>
            </a:r>
            <a:r>
              <a:rPr lang="en-US" sz="2400" dirty="0">
                <a:solidFill>
                  <a:srgbClr val="FF0000"/>
                </a:solidFill>
              </a:rPr>
              <a:t>instruments</a:t>
            </a:r>
            <a:r>
              <a:rPr lang="en-US" sz="2400" dirty="0"/>
              <a:t>)</a:t>
            </a:r>
            <a:r>
              <a:rPr lang="en-US" sz="2400" dirty="0">
                <a:solidFill>
                  <a:srgbClr val="FFFF00"/>
                </a:solidFill>
              </a:rPr>
              <a:t> </a:t>
            </a:r>
            <a:r>
              <a:rPr lang="en-US" sz="2400" dirty="0"/>
              <a:t>must be linked via hardware and software </a:t>
            </a:r>
            <a:r>
              <a:rPr lang="en-US" sz="2400" dirty="0">
                <a:solidFill>
                  <a:srgbClr val="FF0000"/>
                </a:solidFill>
              </a:rPr>
              <a:t>networks</a:t>
            </a:r>
          </a:p>
        </p:txBody>
      </p:sp>
      <p:sp>
        <p:nvSpPr>
          <p:cNvPr id="3" name="Slide Number Placeholder 2">
            <a:extLst>
              <a:ext uri="{FF2B5EF4-FFF2-40B4-BE49-F238E27FC236}">
                <a16:creationId xmlns:a16="http://schemas.microsoft.com/office/drawing/2014/main" id="{E08A07E7-8EFB-44D7-B031-F589DF42BE4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139</a:t>
            </a:fld>
            <a:endParaRPr lang="en-US">
              <a:solidFill>
                <a:prstClr val="black">
                  <a:tint val="75000"/>
                </a:prstClr>
              </a:solidFill>
            </a:endParaRPr>
          </a:p>
        </p:txBody>
      </p:sp>
    </p:spTree>
    <p:extLst>
      <p:ext uri="{BB962C8B-B14F-4D97-AF65-F5344CB8AC3E}">
        <p14:creationId xmlns:p14="http://schemas.microsoft.com/office/powerpoint/2010/main" val="3682413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Data Centers Clouds &amp; Economies of Scale</a:t>
            </a:r>
          </a:p>
        </p:txBody>
      </p:sp>
      <p:sp>
        <p:nvSpPr>
          <p:cNvPr id="3" name="Text Placeholder 2"/>
          <p:cNvSpPr>
            <a:spLocks noGrp="1"/>
          </p:cNvSpPr>
          <p:nvPr>
            <p:ph idx="4294967295"/>
          </p:nvPr>
        </p:nvSpPr>
        <p:spPr>
          <a:xfrm>
            <a:off x="0" y="924837"/>
            <a:ext cx="3750733" cy="1969558"/>
          </a:xfrm>
          <a:prstGeom prst="rect">
            <a:avLst/>
          </a:prstGeom>
        </p:spPr>
        <p:txBody>
          <a:bodyPr>
            <a:normAutofit fontScale="92500" lnSpcReduction="10000"/>
          </a:bodyPr>
          <a:lstStyle/>
          <a:p>
            <a:pPr algn="l">
              <a:buNone/>
            </a:pPr>
            <a:r>
              <a:rPr lang="en-US" sz="2400" dirty="0"/>
              <a:t>Range in size from “edge” facilities to </a:t>
            </a:r>
            <a:r>
              <a:rPr lang="en-US" sz="2400" dirty="0" err="1"/>
              <a:t>megascale</a:t>
            </a:r>
            <a:r>
              <a:rPr lang="en-US" sz="2400" dirty="0"/>
              <a:t>.</a:t>
            </a:r>
          </a:p>
          <a:p>
            <a:pPr algn="l">
              <a:buNone/>
            </a:pPr>
            <a:r>
              <a:rPr lang="en-US" sz="2400" b="1" dirty="0"/>
              <a:t>Economies of scale: </a:t>
            </a:r>
            <a:r>
              <a:rPr lang="en-US" sz="2400" dirty="0"/>
              <a:t>Approximate costs for a small size center (1K servers) and a larger, 50K server center.</a:t>
            </a:r>
          </a:p>
        </p:txBody>
      </p:sp>
      <p:grpSp>
        <p:nvGrpSpPr>
          <p:cNvPr id="4" name="Group 9"/>
          <p:cNvGrpSpPr/>
          <p:nvPr/>
        </p:nvGrpSpPr>
        <p:grpSpPr>
          <a:xfrm>
            <a:off x="3855422" y="931705"/>
            <a:ext cx="3933546" cy="2052025"/>
            <a:chOff x="1173162" y="1900238"/>
            <a:chExt cx="7047471" cy="3782297"/>
          </a:xfrm>
        </p:grpSpPr>
        <p:grpSp>
          <p:nvGrpSpPr>
            <p:cNvPr id="5" name="Group 9"/>
            <p:cNvGrpSpPr>
              <a:grpSpLocks noChangeAspect="1"/>
            </p:cNvGrpSpPr>
            <p:nvPr/>
          </p:nvGrpSpPr>
          <p:grpSpPr bwMode="auto">
            <a:xfrm>
              <a:off x="1173162" y="1900238"/>
              <a:ext cx="7002463" cy="3555194"/>
              <a:chOff x="395784" y="1122323"/>
              <a:chExt cx="9582913" cy="4865978"/>
            </a:xfrm>
          </p:grpSpPr>
          <p:sp>
            <p:nvSpPr>
              <p:cNvPr id="7" name="Rectangle 6"/>
              <p:cNvSpPr/>
              <p:nvPr/>
            </p:nvSpPr>
            <p:spPr bwMode="auto">
              <a:xfrm>
                <a:off x="395784" y="1196846"/>
                <a:ext cx="9582913" cy="4791455"/>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solidFill>
                    <a:srgbClr val="FFFFFF"/>
                  </a:solidFill>
                  <a:effectLst>
                    <a:outerShdw blurRad="38100" dist="38100" dir="2700000" algn="tl">
                      <a:srgbClr val="000000">
                        <a:alpha val="43137"/>
                      </a:srgbClr>
                    </a:outerShdw>
                  </a:effectLst>
                </a:endParaRPr>
              </a:p>
            </p:txBody>
          </p:sp>
          <p:pic>
            <p:nvPicPr>
              <p:cNvPr id="8" name="Picture 2" descr="http://upload.wikimedia.org/wikipedia/commons/thumb/c/c5/AmFBfield.svg/300px-AmFBfield.svg.png"/>
              <p:cNvPicPr>
                <a:picLocks noChangeArrowheads="1"/>
              </p:cNvPicPr>
              <p:nvPr/>
            </p:nvPicPr>
            <p:blipFill>
              <a:blip r:embed="rId3" cstate="print"/>
              <a:srcRect l="10240" t="3310" r="9920" b="3310"/>
              <a:stretch>
                <a:fillRect/>
              </a:stretch>
            </p:blipFill>
            <p:spPr bwMode="auto">
              <a:xfrm>
                <a:off x="398871" y="1122323"/>
                <a:ext cx="2743200" cy="1463040"/>
              </a:xfrm>
              <a:prstGeom prst="rect">
                <a:avLst/>
              </a:prstGeom>
              <a:noFill/>
              <a:ln w="9525">
                <a:noFill/>
                <a:miter lim="800000"/>
                <a:headEnd/>
                <a:tailEnd/>
              </a:ln>
            </p:spPr>
          </p:pic>
        </p:grpSp>
        <p:sp>
          <p:nvSpPr>
            <p:cNvPr id="6" name="TextBox 5"/>
            <p:cNvSpPr txBox="1"/>
            <p:nvPr/>
          </p:nvSpPr>
          <p:spPr>
            <a:xfrm>
              <a:off x="2346833" y="3016251"/>
              <a:ext cx="5873800" cy="2666284"/>
            </a:xfrm>
            <a:prstGeom prst="rect">
              <a:avLst/>
            </a:prstGeom>
            <a:noFill/>
          </p:spPr>
          <p:txBody>
            <a:bodyPr wrap="none">
              <a:spAutoFit/>
            </a:bodyPr>
            <a:lstStyle/>
            <a:p>
              <a:pPr algn="ctr" defTabSz="457200">
                <a:defRPr/>
              </a:pPr>
              <a:r>
                <a:rPr lang="en-US" sz="2000" dirty="0">
                  <a:solidFill>
                    <a:prstClr val="black"/>
                  </a:solidFill>
                  <a:effectLst>
                    <a:outerShdw blurRad="38100" dist="38100" dir="2700000" algn="tl">
                      <a:srgbClr val="000000">
                        <a:alpha val="43137"/>
                      </a:srgbClr>
                    </a:outerShdw>
                  </a:effectLst>
                </a:rPr>
                <a:t>Each data center is </a:t>
              </a:r>
            </a:p>
            <a:p>
              <a:pPr algn="ctr" defTabSz="457200">
                <a:defRPr/>
              </a:pPr>
              <a:r>
                <a:rPr lang="en-US" sz="2000" b="1" dirty="0">
                  <a:solidFill>
                    <a:prstClr val="black"/>
                  </a:solidFill>
                  <a:effectLst>
                    <a:outerShdw blurRad="38100" dist="38100" dir="2700000" algn="tl">
                      <a:srgbClr val="000000">
                        <a:alpha val="43137"/>
                      </a:srgbClr>
                    </a:outerShdw>
                  </a:effectLst>
                </a:rPr>
                <a:t>11.5 times </a:t>
              </a:r>
            </a:p>
            <a:p>
              <a:pPr algn="ctr" defTabSz="457200">
                <a:defRPr/>
              </a:pPr>
              <a:r>
                <a:rPr lang="en-US" sz="2000" dirty="0">
                  <a:solidFill>
                    <a:prstClr val="black"/>
                  </a:solidFill>
                  <a:effectLst>
                    <a:outerShdw blurRad="38100" dist="38100" dir="2700000" algn="tl">
                      <a:srgbClr val="000000">
                        <a:alpha val="43137"/>
                      </a:srgbClr>
                    </a:outerShdw>
                  </a:effectLst>
                </a:rPr>
                <a:t>the size of a football field</a:t>
              </a:r>
            </a:p>
            <a:p>
              <a:pPr algn="ctr" defTabSz="457200">
                <a:defRPr/>
              </a:pPr>
              <a:endParaRPr lang="en-US" sz="2800" dirty="0" err="1">
                <a:solidFill>
                  <a:prstClr val="black"/>
                </a:solidFill>
                <a:effectLst>
                  <a:outerShdw blurRad="38100" dist="38100" dir="2700000" algn="tl">
                    <a:srgbClr val="000000">
                      <a:alpha val="43137"/>
                    </a:srgbClr>
                  </a:outerShdw>
                </a:effectLst>
              </a:endParaRPr>
            </a:p>
          </p:txBody>
        </p:sp>
      </p:grpSp>
      <p:pic>
        <p:nvPicPr>
          <p:cNvPr id="9" name="Picture 8" descr="datacenter3.jpg"/>
          <p:cNvPicPr>
            <a:picLocks noChangeAspect="1"/>
          </p:cNvPicPr>
          <p:nvPr/>
        </p:nvPicPr>
        <p:blipFill>
          <a:blip r:embed="rId4" cstate="print"/>
          <a:stretch>
            <a:fillRect/>
          </a:stretch>
        </p:blipFill>
        <p:spPr>
          <a:xfrm>
            <a:off x="7788968" y="550709"/>
            <a:ext cx="4405743" cy="3308628"/>
          </a:xfrm>
          <a:prstGeom prst="rect">
            <a:avLst/>
          </a:prstGeom>
        </p:spPr>
      </p:pic>
      <p:sp>
        <p:nvSpPr>
          <p:cNvPr id="13" name="TextBox 12"/>
          <p:cNvSpPr txBox="1"/>
          <p:nvPr/>
        </p:nvSpPr>
        <p:spPr>
          <a:xfrm>
            <a:off x="0" y="3072348"/>
            <a:ext cx="2871190" cy="3477875"/>
          </a:xfrm>
          <a:prstGeom prst="rect">
            <a:avLst/>
          </a:prstGeom>
          <a:solidFill>
            <a:schemeClr val="bg1"/>
          </a:solidFill>
        </p:spPr>
        <p:txBody>
          <a:bodyPr wrap="square" rtlCol="0">
            <a:spAutoFit/>
          </a:bodyPr>
          <a:lstStyle/>
          <a:p>
            <a:r>
              <a:rPr lang="en-US" sz="2000" dirty="0">
                <a:solidFill>
                  <a:prstClr val="black"/>
                </a:solidFill>
              </a:rPr>
              <a:t>2 Google warehouses of computers on the banks of the Columbia River, in The </a:t>
            </a:r>
            <a:r>
              <a:rPr lang="en-US" sz="2000" dirty="0" err="1">
                <a:solidFill>
                  <a:prstClr val="black"/>
                </a:solidFill>
              </a:rPr>
              <a:t>Dalles</a:t>
            </a:r>
            <a:r>
              <a:rPr lang="en-US" sz="2000" dirty="0">
                <a:solidFill>
                  <a:prstClr val="black"/>
                </a:solidFill>
              </a:rPr>
              <a:t>, Oregon</a:t>
            </a:r>
          </a:p>
          <a:p>
            <a:r>
              <a:rPr lang="en-US" sz="2000" dirty="0">
                <a:solidFill>
                  <a:prstClr val="black"/>
                </a:solidFill>
              </a:rPr>
              <a:t>Such centers use 20MW-200MW each  with 150 watts per CPU</a:t>
            </a:r>
          </a:p>
          <a:p>
            <a:r>
              <a:rPr lang="en-US" sz="2000" dirty="0">
                <a:solidFill>
                  <a:prstClr val="black"/>
                </a:solidFill>
              </a:rPr>
              <a:t>Save money from large size, positioning with cheap power and access with Internet</a:t>
            </a:r>
          </a:p>
        </p:txBody>
      </p:sp>
      <p:pic>
        <p:nvPicPr>
          <p:cNvPr id="14" name="Picture 3"/>
          <p:cNvPicPr>
            <a:picLocks noChangeAspect="1" noChangeArrowheads="1"/>
          </p:cNvPicPr>
          <p:nvPr/>
        </p:nvPicPr>
        <p:blipFill>
          <a:blip r:embed="rId5" cstate="print"/>
          <a:srcRect/>
          <a:stretch>
            <a:fillRect/>
          </a:stretch>
        </p:blipFill>
        <p:spPr bwMode="auto">
          <a:xfrm>
            <a:off x="7827755" y="3831149"/>
            <a:ext cx="4364245" cy="3063440"/>
          </a:xfrm>
          <a:prstGeom prst="rect">
            <a:avLst/>
          </a:prstGeom>
          <a:noFill/>
          <a:ln w="9525">
            <a:noFill/>
            <a:miter lim="800000"/>
            <a:headEnd/>
            <a:tailEnd/>
          </a:ln>
          <a:effectLst/>
        </p:spPr>
      </p:pic>
      <p:sp>
        <p:nvSpPr>
          <p:cNvPr id="15" name="Rectangle 14"/>
          <p:cNvSpPr/>
          <p:nvPr/>
        </p:nvSpPr>
        <p:spPr>
          <a:xfrm>
            <a:off x="107862" y="533715"/>
            <a:ext cx="6936405" cy="338554"/>
          </a:xfrm>
          <a:prstGeom prst="rect">
            <a:avLst/>
          </a:prstGeom>
          <a:solidFill>
            <a:schemeClr val="bg1"/>
          </a:solidFill>
        </p:spPr>
        <p:txBody>
          <a:bodyPr wrap="square">
            <a:spAutoFit/>
          </a:bodyPr>
          <a:lstStyle/>
          <a:p>
            <a:r>
              <a:rPr lang="en-US" sz="1600" dirty="0">
                <a:hlinkClick r:id="rId6"/>
              </a:rPr>
              <a:t>http://research.microsoft.com/en-us/people/barga/sc09_cloudcomp_tutorial.pdf</a:t>
            </a:r>
            <a:endParaRPr lang="en-US" sz="1600" dirty="0"/>
          </a:p>
        </p:txBody>
      </p:sp>
      <p:graphicFrame>
        <p:nvGraphicFramePr>
          <p:cNvPr id="11" name="Table 10"/>
          <p:cNvGraphicFramePr>
            <a:graphicFrameLocks noGrp="1"/>
          </p:cNvGraphicFramePr>
          <p:nvPr>
            <p:extLst>
              <p:ext uri="{D42A27DB-BD31-4B8C-83A1-F6EECF244321}">
                <p14:modId xmlns:p14="http://schemas.microsoft.com/office/powerpoint/2010/main" val="132949751"/>
              </p:ext>
            </p:extLst>
          </p:nvPr>
        </p:nvGraphicFramePr>
        <p:xfrm>
          <a:off x="2734733" y="2928269"/>
          <a:ext cx="5054235" cy="3308626"/>
        </p:xfrm>
        <a:graphic>
          <a:graphicData uri="http://schemas.openxmlformats.org/drawingml/2006/table">
            <a:tbl>
              <a:tblPr firstRow="1" bandRow="1">
                <a:tableStyleId>{5C22544A-7EE6-4342-B048-85BDC9FD1C3A}</a:tableStyleId>
              </a:tblPr>
              <a:tblGrid>
                <a:gridCol w="1326737">
                  <a:extLst>
                    <a:ext uri="{9D8B030D-6E8A-4147-A177-3AD203B41FA5}">
                      <a16:colId xmlns:a16="http://schemas.microsoft.com/office/drawing/2014/main" val="20000"/>
                    </a:ext>
                  </a:extLst>
                </a:gridCol>
                <a:gridCol w="1326737">
                  <a:extLst>
                    <a:ext uri="{9D8B030D-6E8A-4147-A177-3AD203B41FA5}">
                      <a16:colId xmlns:a16="http://schemas.microsoft.com/office/drawing/2014/main" val="20001"/>
                    </a:ext>
                  </a:extLst>
                </a:gridCol>
                <a:gridCol w="1389914">
                  <a:extLst>
                    <a:ext uri="{9D8B030D-6E8A-4147-A177-3AD203B41FA5}">
                      <a16:colId xmlns:a16="http://schemas.microsoft.com/office/drawing/2014/main" val="20002"/>
                    </a:ext>
                  </a:extLst>
                </a:gridCol>
                <a:gridCol w="1010847">
                  <a:extLst>
                    <a:ext uri="{9D8B030D-6E8A-4147-A177-3AD203B41FA5}">
                      <a16:colId xmlns:a16="http://schemas.microsoft.com/office/drawing/2014/main" val="20003"/>
                    </a:ext>
                  </a:extLst>
                </a:gridCol>
              </a:tblGrid>
              <a:tr h="846735">
                <a:tc>
                  <a:txBody>
                    <a:bodyPr/>
                    <a:lstStyle/>
                    <a:p>
                      <a:r>
                        <a:rPr lang="en-US" sz="1200" dirty="0"/>
                        <a:t>Technology</a:t>
                      </a:r>
                    </a:p>
                  </a:txBody>
                  <a:tcPr/>
                </a:tc>
                <a:tc>
                  <a:txBody>
                    <a:bodyPr/>
                    <a:lstStyle/>
                    <a:p>
                      <a:r>
                        <a:rPr lang="en-US" sz="1200" dirty="0"/>
                        <a:t>Cost in small-sized</a:t>
                      </a:r>
                      <a:r>
                        <a:rPr lang="en-US" sz="1200" baseline="0" dirty="0"/>
                        <a:t> Data Center</a:t>
                      </a:r>
                      <a:endParaRPr lang="en-US" sz="1200" dirty="0"/>
                    </a:p>
                  </a:txBody>
                  <a:tcPr/>
                </a:tc>
                <a:tc>
                  <a:txBody>
                    <a:bodyPr/>
                    <a:lstStyle/>
                    <a:p>
                      <a:r>
                        <a:rPr lang="en-US" sz="1200" dirty="0"/>
                        <a:t>Cost in Large</a:t>
                      </a:r>
                      <a:r>
                        <a:rPr lang="en-US" sz="1200" baseline="0" dirty="0"/>
                        <a:t> Data Center</a:t>
                      </a:r>
                      <a:endParaRPr lang="en-US" sz="1200" dirty="0"/>
                    </a:p>
                  </a:txBody>
                  <a:tcPr/>
                </a:tc>
                <a:tc>
                  <a:txBody>
                    <a:bodyPr/>
                    <a:lstStyle/>
                    <a:p>
                      <a:r>
                        <a:rPr lang="en-US" sz="1200" dirty="0"/>
                        <a:t>Ratio</a:t>
                      </a:r>
                    </a:p>
                  </a:txBody>
                  <a:tcPr/>
                </a:tc>
                <a:extLst>
                  <a:ext uri="{0D108BD9-81ED-4DB2-BD59-A6C34878D82A}">
                    <a16:rowId xmlns:a16="http://schemas.microsoft.com/office/drawing/2014/main" val="10000"/>
                  </a:ext>
                </a:extLst>
              </a:tr>
              <a:tr h="807578">
                <a:tc>
                  <a:txBody>
                    <a:bodyPr/>
                    <a:lstStyle/>
                    <a:p>
                      <a:r>
                        <a:rPr lang="en-US" sz="1200" dirty="0"/>
                        <a:t>Network</a:t>
                      </a:r>
                    </a:p>
                  </a:txBody>
                  <a:tcPr/>
                </a:tc>
                <a:tc>
                  <a:txBody>
                    <a:bodyPr/>
                    <a:lstStyle/>
                    <a:p>
                      <a:r>
                        <a:rPr lang="en-US" sz="1200" dirty="0"/>
                        <a:t>$95 per Mbps/</a:t>
                      </a:r>
                    </a:p>
                    <a:p>
                      <a:r>
                        <a:rPr lang="en-US" sz="1200" dirty="0"/>
                        <a:t>month</a:t>
                      </a:r>
                    </a:p>
                  </a:txBody>
                  <a:tcPr/>
                </a:tc>
                <a:tc>
                  <a:txBody>
                    <a:bodyPr/>
                    <a:lstStyle/>
                    <a:p>
                      <a:r>
                        <a:rPr lang="en-US" sz="1200" dirty="0"/>
                        <a:t>$13 per</a:t>
                      </a:r>
                      <a:r>
                        <a:rPr lang="en-US" sz="1200" baseline="0" dirty="0"/>
                        <a:t> </a:t>
                      </a:r>
                      <a:r>
                        <a:rPr lang="en-US" sz="1200" dirty="0"/>
                        <a:t>Mbps/</a:t>
                      </a:r>
                    </a:p>
                    <a:p>
                      <a:r>
                        <a:rPr lang="en-US" sz="1200" dirty="0"/>
                        <a:t>month</a:t>
                      </a:r>
                    </a:p>
                  </a:txBody>
                  <a:tcPr/>
                </a:tc>
                <a:tc>
                  <a:txBody>
                    <a:bodyPr/>
                    <a:lstStyle/>
                    <a:p>
                      <a:r>
                        <a:rPr lang="en-US" sz="1200" dirty="0"/>
                        <a:t>   7.1</a:t>
                      </a:r>
                    </a:p>
                  </a:txBody>
                  <a:tcPr/>
                </a:tc>
                <a:extLst>
                  <a:ext uri="{0D108BD9-81ED-4DB2-BD59-A6C34878D82A}">
                    <a16:rowId xmlns:a16="http://schemas.microsoft.com/office/drawing/2014/main" val="10001"/>
                  </a:ext>
                </a:extLst>
              </a:tr>
              <a:tr h="807578">
                <a:tc>
                  <a:txBody>
                    <a:bodyPr/>
                    <a:lstStyle/>
                    <a:p>
                      <a:r>
                        <a:rPr lang="en-US" sz="1200" dirty="0"/>
                        <a:t>Storage</a:t>
                      </a:r>
                    </a:p>
                  </a:txBody>
                  <a:tcPr/>
                </a:tc>
                <a:tc>
                  <a:txBody>
                    <a:bodyPr/>
                    <a:lstStyle/>
                    <a:p>
                      <a:r>
                        <a:rPr lang="en-US" sz="1200" dirty="0"/>
                        <a:t>$2.20 per GB/</a:t>
                      </a:r>
                    </a:p>
                    <a:p>
                      <a:r>
                        <a:rPr lang="en-US" sz="1200" dirty="0"/>
                        <a:t>month</a:t>
                      </a:r>
                    </a:p>
                  </a:txBody>
                  <a:tcPr/>
                </a:tc>
                <a:tc>
                  <a:txBody>
                    <a:bodyPr/>
                    <a:lstStyle/>
                    <a:p>
                      <a:r>
                        <a:rPr lang="en-US" sz="1200" dirty="0"/>
                        <a:t>$0.40 per GB/</a:t>
                      </a:r>
                    </a:p>
                    <a:p>
                      <a:r>
                        <a:rPr lang="en-US" sz="1200" dirty="0"/>
                        <a:t>month</a:t>
                      </a:r>
                    </a:p>
                  </a:txBody>
                  <a:tcPr/>
                </a:tc>
                <a:tc>
                  <a:txBody>
                    <a:bodyPr/>
                    <a:lstStyle/>
                    <a:p>
                      <a:r>
                        <a:rPr lang="en-US" sz="1200" dirty="0"/>
                        <a:t>   5.7</a:t>
                      </a:r>
                    </a:p>
                  </a:txBody>
                  <a:tcPr/>
                </a:tc>
                <a:extLst>
                  <a:ext uri="{0D108BD9-81ED-4DB2-BD59-A6C34878D82A}">
                    <a16:rowId xmlns:a16="http://schemas.microsoft.com/office/drawing/2014/main" val="10002"/>
                  </a:ext>
                </a:extLst>
              </a:tr>
              <a:tr h="846735">
                <a:tc>
                  <a:txBody>
                    <a:bodyPr/>
                    <a:lstStyle/>
                    <a:p>
                      <a:r>
                        <a:rPr lang="en-US" sz="1200" dirty="0"/>
                        <a:t>Administration</a:t>
                      </a:r>
                    </a:p>
                  </a:txBody>
                  <a:tcPr/>
                </a:tc>
                <a:tc>
                  <a:txBody>
                    <a:bodyPr/>
                    <a:lstStyle/>
                    <a:p>
                      <a:r>
                        <a:rPr lang="en-US" sz="1200" dirty="0"/>
                        <a:t>~140 servers/</a:t>
                      </a:r>
                    </a:p>
                    <a:p>
                      <a:r>
                        <a:rPr lang="en-US" sz="1200" dirty="0"/>
                        <a:t>Administrator</a:t>
                      </a:r>
                    </a:p>
                  </a:txBody>
                  <a:tcPr/>
                </a:tc>
                <a:tc>
                  <a:txBody>
                    <a:bodyPr/>
                    <a:lstStyle/>
                    <a:p>
                      <a:r>
                        <a:rPr lang="en-US" sz="1200" dirty="0"/>
                        <a:t>&gt;1000 Servers/</a:t>
                      </a:r>
                    </a:p>
                    <a:p>
                      <a:r>
                        <a:rPr lang="en-US" sz="1200" dirty="0"/>
                        <a:t>Administrator</a:t>
                      </a:r>
                    </a:p>
                  </a:txBody>
                  <a:tcPr/>
                </a:tc>
                <a:tc>
                  <a:txBody>
                    <a:bodyPr/>
                    <a:lstStyle/>
                    <a:p>
                      <a:r>
                        <a:rPr lang="en-US" sz="1200" dirty="0"/>
                        <a:t>   7.1</a:t>
                      </a:r>
                    </a:p>
                  </a:txBody>
                  <a:tcPr/>
                </a:tc>
                <a:extLst>
                  <a:ext uri="{0D108BD9-81ED-4DB2-BD59-A6C34878D82A}">
                    <a16:rowId xmlns:a16="http://schemas.microsoft.com/office/drawing/2014/main" val="10003"/>
                  </a:ext>
                </a:extLst>
              </a:tr>
            </a:tbl>
          </a:graphicData>
        </a:graphic>
      </p:graphicFrame>
      <p:sp>
        <p:nvSpPr>
          <p:cNvPr id="12" name="Slide Number Placeholder 11">
            <a:extLst>
              <a:ext uri="{FF2B5EF4-FFF2-40B4-BE49-F238E27FC236}">
                <a16:creationId xmlns:a16="http://schemas.microsoft.com/office/drawing/2014/main" id="{4E79AD6E-3F9C-459A-8207-8961BDB041C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402949642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808747"/>
            <a:ext cx="12192000" cy="1477328"/>
          </a:xfrm>
          <a:prstGeom prst="rect">
            <a:avLst/>
          </a:prstGeom>
          <a:solidFill>
            <a:schemeClr val="bg1"/>
          </a:solidFill>
          <a:ln w="38100">
            <a:solidFill>
              <a:schemeClr val="tx1"/>
            </a:solidFill>
          </a:ln>
        </p:spPr>
        <p:txBody>
          <a:bodyPr wrap="square">
            <a:spAutoFit/>
          </a:bodyPr>
          <a:lstStyle/>
          <a:p>
            <a:r>
              <a:rPr lang="en-US" dirty="0"/>
              <a:t>The LHC produces over 50 petabytes of data per year of all varieties and with the exact value depending on duty factor of accelerator (which can be reduced simply to cut electricity cost but also due to malfunction of one or more of the many complex systems) and experiments. The raw data produced by experiments is processed on the LHC Computing Grid, which has some 200,000 Cores arranged in a three level structure. Tier-0 is CERN itself, Tier 1 are national facilities and Tier 2 are regional systems. For example one LHC experiment (CMS) has 7 Tier-1 and 50 Tier-2 facilities. CERN data center has 200 petabytes of data</a:t>
            </a:r>
          </a:p>
        </p:txBody>
      </p:sp>
      <p:sp>
        <p:nvSpPr>
          <p:cNvPr id="4" name="Rectangle 3"/>
          <p:cNvSpPr/>
          <p:nvPr/>
        </p:nvSpPr>
        <p:spPr>
          <a:xfrm>
            <a:off x="0" y="2245743"/>
            <a:ext cx="5467023" cy="2585323"/>
          </a:xfrm>
          <a:prstGeom prst="rect">
            <a:avLst/>
          </a:prstGeom>
          <a:ln w="38100">
            <a:solidFill>
              <a:schemeClr val="tx1"/>
            </a:solidFill>
          </a:ln>
        </p:spPr>
        <p:txBody>
          <a:bodyPr wrap="square">
            <a:spAutoFit/>
          </a:bodyPr>
          <a:lstStyle/>
          <a:p>
            <a:r>
              <a:rPr lang="en-GB" dirty="0"/>
              <a:t>This analysis raw data </a:t>
            </a:r>
            <a:r>
              <a:rPr lang="en-GB" dirty="0">
                <a:sym typeface="Wingdings"/>
              </a:rPr>
              <a:t></a:t>
            </a:r>
            <a:r>
              <a:rPr lang="en-GB" dirty="0"/>
              <a:t> reconstructed data </a:t>
            </a:r>
            <a:r>
              <a:rPr lang="en-GB" dirty="0">
                <a:sym typeface="Wingdings"/>
              </a:rPr>
              <a:t></a:t>
            </a:r>
            <a:r>
              <a:rPr lang="en-GB" dirty="0"/>
              <a:t> AOD and TAGS </a:t>
            </a:r>
            <a:r>
              <a:rPr lang="en-GB" dirty="0">
                <a:sym typeface="Wingdings"/>
              </a:rPr>
              <a:t></a:t>
            </a:r>
            <a:r>
              <a:rPr lang="en-GB" dirty="0"/>
              <a:t> Physics is performed on the multi-tier LHC Computing Grid. Note that every event can be </a:t>
            </a:r>
            <a:r>
              <a:rPr lang="en-GB" dirty="0" err="1"/>
              <a:t>analyzed</a:t>
            </a:r>
            <a:r>
              <a:rPr lang="en-GB" dirty="0"/>
              <a:t> independently so that many events can be processed in parallel with some concentration operations such as those to gather entries in a histogram. This implies that both Grid and Cloud solutions work with this type of data with currently Grids being the only implementation today.</a:t>
            </a:r>
            <a:endParaRPr lang="en-US" dirty="0"/>
          </a:p>
        </p:txBody>
      </p:sp>
      <p:pic>
        <p:nvPicPr>
          <p:cNvPr id="26626" name="Picture 2" descr="https://encrypted-tbn1.gstatic.com/images?q=tbn:ANd9GcTJzt08Dkd5E30CzdO9a3q1q-HiblnyWr44N9fCM12y33g7abo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2908" y="2349018"/>
            <a:ext cx="2651806" cy="2440868"/>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s://encrypted-tbn1.gstatic.com/images?q=tbn:ANd9GcSG8sdGzz20REq-sTl2f4zQOzOwqVkUQ7mkqjWeeUMCw5Y08oW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19" y="-4839"/>
            <a:ext cx="6621642" cy="2300151"/>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http://www.etap.physik.uni-mainz.de/Bilder_allgemein/ATLAS_detector_re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0600" y="-28361"/>
            <a:ext cx="3933825" cy="29527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901793" y="4439415"/>
            <a:ext cx="1265475" cy="369332"/>
          </a:xfrm>
          <a:prstGeom prst="rect">
            <a:avLst/>
          </a:prstGeom>
          <a:solidFill>
            <a:schemeClr val="bg1"/>
          </a:solidFill>
        </p:spPr>
        <p:txBody>
          <a:bodyPr wrap="none" rtlCol="0">
            <a:spAutoFit/>
          </a:bodyPr>
          <a:lstStyle/>
          <a:p>
            <a:r>
              <a:rPr lang="en-US" dirty="0"/>
              <a:t>Higgs Event</a:t>
            </a:r>
          </a:p>
        </p:txBody>
      </p:sp>
      <p:sp>
        <p:nvSpPr>
          <p:cNvPr id="10" name="Rectangle 9"/>
          <p:cNvSpPr/>
          <p:nvPr/>
        </p:nvSpPr>
        <p:spPr>
          <a:xfrm>
            <a:off x="3172642" y="6286075"/>
            <a:ext cx="8991600" cy="307777"/>
          </a:xfrm>
          <a:prstGeom prst="rect">
            <a:avLst/>
          </a:prstGeom>
          <a:solidFill>
            <a:schemeClr val="bg1"/>
          </a:solidFill>
        </p:spPr>
        <p:txBody>
          <a:bodyPr wrap="square">
            <a:spAutoFit/>
          </a:bodyPr>
          <a:lstStyle/>
          <a:p>
            <a:r>
              <a:rPr lang="en-US" sz="1400" dirty="0"/>
              <a:t>http://grids.ucs.indiana.edu/ptliupages/publications/Where%20does%20all%20the%20data%20come%20from%20v7.pdf</a:t>
            </a:r>
          </a:p>
        </p:txBody>
      </p:sp>
      <p:sp>
        <p:nvSpPr>
          <p:cNvPr id="2" name="Rectangle 1"/>
          <p:cNvSpPr/>
          <p:nvPr/>
        </p:nvSpPr>
        <p:spPr>
          <a:xfrm>
            <a:off x="6667962" y="214418"/>
            <a:ext cx="1466752" cy="1446550"/>
          </a:xfrm>
          <a:prstGeom prst="rect">
            <a:avLst/>
          </a:prstGeom>
        </p:spPr>
        <p:txBody>
          <a:bodyPr wrap="square">
            <a:spAutoFit/>
          </a:bodyPr>
          <a:lstStyle/>
          <a:p>
            <a:r>
              <a:rPr lang="en-US" dirty="0"/>
              <a:t>Note LHC lies in a tunnel 27 </a:t>
            </a:r>
            <a:r>
              <a:rPr lang="en-US" dirty="0" err="1"/>
              <a:t>kilometres</a:t>
            </a:r>
            <a:r>
              <a:rPr lang="en-US" dirty="0"/>
              <a:t> (17 mi) in </a:t>
            </a:r>
            <a:r>
              <a:rPr lang="en-US" sz="1600" dirty="0"/>
              <a:t>circumference</a:t>
            </a:r>
            <a:endParaRPr lang="en-US" dirty="0"/>
          </a:p>
        </p:txBody>
      </p:sp>
      <p:sp>
        <p:nvSpPr>
          <p:cNvPr id="11" name="TextBox 10"/>
          <p:cNvSpPr txBox="1"/>
          <p:nvPr/>
        </p:nvSpPr>
        <p:spPr>
          <a:xfrm>
            <a:off x="8199823" y="2924390"/>
            <a:ext cx="3992177" cy="1754326"/>
          </a:xfrm>
          <a:prstGeom prst="rect">
            <a:avLst/>
          </a:prstGeom>
          <a:noFill/>
        </p:spPr>
        <p:txBody>
          <a:bodyPr wrap="square" rtlCol="0">
            <a:spAutoFit/>
          </a:bodyPr>
          <a:lstStyle/>
          <a:p>
            <a:r>
              <a:rPr lang="en-US" dirty="0"/>
              <a:t>ATLAS Expt. ATLAS is 45 </a:t>
            </a:r>
            <a:r>
              <a:rPr lang="en-US" dirty="0" err="1"/>
              <a:t>metres</a:t>
            </a:r>
            <a:r>
              <a:rPr lang="en-US" dirty="0"/>
              <a:t> long, 25 </a:t>
            </a:r>
            <a:r>
              <a:rPr lang="en-US" dirty="0" err="1"/>
              <a:t>metres</a:t>
            </a:r>
            <a:r>
              <a:rPr lang="en-US" dirty="0"/>
              <a:t> in diameter, and weighs about 7,000 tons. The experiment is a collaboration involving roughly 3,000 physicists at 175 institutions in 38 countries</a:t>
            </a:r>
          </a:p>
        </p:txBody>
      </p:sp>
      <p:sp>
        <p:nvSpPr>
          <p:cNvPr id="8" name="Slide Number Placeholder 7">
            <a:extLst>
              <a:ext uri="{FF2B5EF4-FFF2-40B4-BE49-F238E27FC236}">
                <a16:creationId xmlns:a16="http://schemas.microsoft.com/office/drawing/2014/main" id="{528C7BFE-EF25-440F-9F7F-82E82945129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140</a:t>
            </a:fld>
            <a:endParaRPr lang="en-US">
              <a:solidFill>
                <a:prstClr val="black">
                  <a:tint val="75000"/>
                </a:prstClr>
              </a:solidFill>
            </a:endParaRPr>
          </a:p>
        </p:txBody>
      </p:sp>
    </p:spTree>
    <p:extLst>
      <p:ext uri="{BB962C8B-B14F-4D97-AF65-F5344CB8AC3E}">
        <p14:creationId xmlns:p14="http://schemas.microsoft.com/office/powerpoint/2010/main" val="412100425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2424" name="Group 8"/>
          <p:cNvGrpSpPr>
            <a:grpSpLocks/>
          </p:cNvGrpSpPr>
          <p:nvPr/>
        </p:nvGrpSpPr>
        <p:grpSpPr bwMode="auto">
          <a:xfrm>
            <a:off x="117380" y="871363"/>
            <a:ext cx="5865813" cy="5257800"/>
            <a:chOff x="-287" y="624"/>
            <a:chExt cx="3695" cy="3312"/>
          </a:xfrm>
        </p:grpSpPr>
        <p:sp>
          <p:nvSpPr>
            <p:cNvPr id="2492425" name="Rectangle 9"/>
            <p:cNvSpPr>
              <a:spLocks noChangeArrowheads="1"/>
            </p:cNvSpPr>
            <p:nvPr/>
          </p:nvSpPr>
          <p:spPr bwMode="auto">
            <a:xfrm>
              <a:off x="0" y="624"/>
              <a:ext cx="3408" cy="3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defRPr/>
              </a:pPr>
              <a:endParaRPr lang="en-US" sz="1600" b="1" kern="0">
                <a:solidFill>
                  <a:srgbClr val="000000"/>
                </a:solidFill>
                <a:latin typeface="Times New Roman" pitchFamily="18" charset="0"/>
              </a:endParaRPr>
            </a:p>
          </p:txBody>
        </p:sp>
        <p:sp>
          <p:nvSpPr>
            <p:cNvPr id="2492426" name="Rectangle 10"/>
            <p:cNvSpPr>
              <a:spLocks noChangeArrowheads="1"/>
            </p:cNvSpPr>
            <p:nvPr/>
          </p:nvSpPr>
          <p:spPr bwMode="auto">
            <a:xfrm>
              <a:off x="0" y="720"/>
              <a:ext cx="3312" cy="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defRPr/>
              </a:pPr>
              <a:endParaRPr lang="en-US" sz="1600" b="1" kern="0">
                <a:solidFill>
                  <a:srgbClr val="000000"/>
                </a:solidFill>
                <a:latin typeface="Times New Roman" pitchFamily="18" charset="0"/>
              </a:endParaRPr>
            </a:p>
          </p:txBody>
        </p:sp>
        <p:grpSp>
          <p:nvGrpSpPr>
            <p:cNvPr id="2492427" name="Group 11"/>
            <p:cNvGrpSpPr>
              <a:grpSpLocks/>
            </p:cNvGrpSpPr>
            <p:nvPr/>
          </p:nvGrpSpPr>
          <p:grpSpPr bwMode="auto">
            <a:xfrm>
              <a:off x="-287" y="750"/>
              <a:ext cx="2566" cy="2880"/>
              <a:chOff x="-287" y="750"/>
              <a:chExt cx="2566" cy="2880"/>
            </a:xfrm>
          </p:grpSpPr>
          <p:pic>
            <p:nvPicPr>
              <p:cNvPr id="2492428" name="Picture 12" descr="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 y="750"/>
                <a:ext cx="2544" cy="2880"/>
              </a:xfrm>
              <a:prstGeom prst="rect">
                <a:avLst/>
              </a:prstGeom>
              <a:noFill/>
              <a:extLst>
                <a:ext uri="{909E8E84-426E-40DD-AFC4-6F175D3DCCD1}">
                  <a14:hiddenFill xmlns:a14="http://schemas.microsoft.com/office/drawing/2010/main">
                    <a:solidFill>
                      <a:srgbClr val="FFFFFF"/>
                    </a:solidFill>
                  </a14:hiddenFill>
                </a:ext>
              </a:extLst>
            </p:spPr>
          </p:pic>
          <p:sp>
            <p:nvSpPr>
              <p:cNvPr id="2492429" name="Rectangle 13"/>
              <p:cNvSpPr>
                <a:spLocks noChangeArrowheads="1"/>
              </p:cNvSpPr>
              <p:nvPr/>
            </p:nvSpPr>
            <p:spPr bwMode="auto">
              <a:xfrm>
                <a:off x="-287" y="978"/>
                <a:ext cx="2566" cy="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000" b="1" kern="0" dirty="0">
                    <a:solidFill>
                      <a:srgbClr val="FFFFFF"/>
                    </a:solidFill>
                  </a:rPr>
                  <a:t>“</a:t>
                </a:r>
                <a:r>
                  <a:rPr lang="en-US" sz="2000" b="1" kern="0" dirty="0">
                    <a:solidFill>
                      <a:srgbClr val="FFFF66"/>
                    </a:solidFill>
                  </a:rPr>
                  <a:t>The Universe is now being explored systematically</a:t>
                </a:r>
                <a:r>
                  <a:rPr lang="en-US" sz="2000" b="1" kern="0" dirty="0">
                    <a:solidFill>
                      <a:srgbClr val="FFFFFF"/>
                    </a:solidFill>
                  </a:rPr>
                  <a:t>, in a panchromatic way, over a range of spatial and temporal scales that lead to a more complete, and less biased understanding of its constituents, their evolution, their origins, and the physical processes governing them.”</a:t>
                </a:r>
              </a:p>
              <a:p>
                <a:pPr eaLnBrk="0" fontAlgn="base" hangingPunct="0">
                  <a:spcBef>
                    <a:spcPct val="0"/>
                  </a:spcBef>
                  <a:spcAft>
                    <a:spcPct val="0"/>
                  </a:spcAft>
                  <a:defRPr/>
                </a:pPr>
                <a:endParaRPr lang="en-US" sz="2000" b="1" kern="0" dirty="0">
                  <a:solidFill>
                    <a:srgbClr val="FFFFFF"/>
                  </a:solidFill>
                </a:endParaRPr>
              </a:p>
              <a:p>
                <a:pPr eaLnBrk="0" fontAlgn="base" hangingPunct="0">
                  <a:spcBef>
                    <a:spcPct val="0"/>
                  </a:spcBef>
                  <a:spcAft>
                    <a:spcPct val="0"/>
                  </a:spcAft>
                  <a:defRPr/>
                </a:pPr>
                <a:r>
                  <a:rPr lang="en-US" sz="2000" b="1" i="1" kern="0" dirty="0">
                    <a:solidFill>
                      <a:srgbClr val="FFCC00"/>
                    </a:solidFill>
                  </a:rPr>
                  <a:t>Towards a National Virtual Observatory</a:t>
                </a:r>
              </a:p>
              <a:p>
                <a:pPr marL="0" lvl="1" eaLnBrk="0" fontAlgn="base" hangingPunct="0">
                  <a:lnSpc>
                    <a:spcPct val="85000"/>
                  </a:lnSpc>
                  <a:spcBef>
                    <a:spcPct val="50000"/>
                  </a:spcBef>
                  <a:spcAft>
                    <a:spcPct val="0"/>
                  </a:spcAft>
                  <a:buClr>
                    <a:srgbClr val="000000"/>
                  </a:buClr>
                  <a:buSzPct val="100000"/>
                  <a:buFontTx/>
                  <a:buChar char="•"/>
                  <a:defRPr/>
                </a:pPr>
                <a:endParaRPr lang="en-US" sz="1200" b="1" i="1" kern="0" dirty="0">
                  <a:solidFill>
                    <a:srgbClr val="FFCC00"/>
                  </a:solidFill>
                </a:endParaRPr>
              </a:p>
            </p:txBody>
          </p:sp>
        </p:grpSp>
      </p:grpSp>
      <p:pic>
        <p:nvPicPr>
          <p:cNvPr id="2492418" name="Picture 2" descr="Hubble Tele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9399" y="283055"/>
            <a:ext cx="2537199" cy="2518122"/>
          </a:xfrm>
          <a:prstGeom prst="rect">
            <a:avLst/>
          </a:prstGeom>
          <a:noFill/>
          <a:extLst>
            <a:ext uri="{909E8E84-426E-40DD-AFC4-6F175D3DCCD1}">
              <a14:hiddenFill xmlns:a14="http://schemas.microsoft.com/office/drawing/2010/main">
                <a:solidFill>
                  <a:srgbClr val="FFFFFF"/>
                </a:solidFill>
              </a14:hiddenFill>
            </a:ext>
          </a:extLst>
        </p:spPr>
      </p:pic>
      <p:sp>
        <p:nvSpPr>
          <p:cNvPr id="2492419" name="Text Box 3"/>
          <p:cNvSpPr txBox="1">
            <a:spLocks noChangeArrowheads="1"/>
          </p:cNvSpPr>
          <p:nvPr/>
        </p:nvSpPr>
        <p:spPr bwMode="auto">
          <a:xfrm>
            <a:off x="5663077" y="2865608"/>
            <a:ext cx="189958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1600" i="1" kern="0" dirty="0">
                <a:solidFill>
                  <a:srgbClr val="0033CC"/>
                </a:solidFill>
              </a:rPr>
              <a:t>Hubble Telescope</a:t>
            </a:r>
          </a:p>
        </p:txBody>
      </p:sp>
      <p:pic>
        <p:nvPicPr>
          <p:cNvPr id="2492420" name="Picture 4" descr="palomar_oschin1_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1450" y="347487"/>
            <a:ext cx="3313317" cy="2518121"/>
          </a:xfrm>
          <a:prstGeom prst="rect">
            <a:avLst/>
          </a:prstGeom>
          <a:noFill/>
          <a:extLst>
            <a:ext uri="{909E8E84-426E-40DD-AFC4-6F175D3DCCD1}">
              <a14:hiddenFill xmlns:a14="http://schemas.microsoft.com/office/drawing/2010/main">
                <a:solidFill>
                  <a:srgbClr val="FFFFFF"/>
                </a:solidFill>
              </a14:hiddenFill>
            </a:ext>
          </a:extLst>
        </p:spPr>
      </p:pic>
      <p:sp>
        <p:nvSpPr>
          <p:cNvPr id="2492421" name="Text Box 5"/>
          <p:cNvSpPr txBox="1">
            <a:spLocks noChangeArrowheads="1"/>
          </p:cNvSpPr>
          <p:nvPr/>
        </p:nvSpPr>
        <p:spPr bwMode="auto">
          <a:xfrm>
            <a:off x="8773459" y="2825579"/>
            <a:ext cx="1828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algn="r" eaLnBrk="0" fontAlgn="base" hangingPunct="0">
              <a:spcBef>
                <a:spcPct val="0"/>
              </a:spcBef>
              <a:spcAft>
                <a:spcPct val="0"/>
              </a:spcAft>
              <a:defRPr/>
            </a:pPr>
            <a:r>
              <a:rPr lang="en-US" sz="1600" i="1" kern="0">
                <a:solidFill>
                  <a:srgbClr val="0033CC"/>
                </a:solidFill>
              </a:rPr>
              <a:t>Palomar Telescope</a:t>
            </a:r>
          </a:p>
        </p:txBody>
      </p:sp>
      <p:pic>
        <p:nvPicPr>
          <p:cNvPr id="2492422" name="Picture 6" descr="Slo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8336" y="3738884"/>
            <a:ext cx="3327501" cy="2341575"/>
          </a:xfrm>
          <a:prstGeom prst="rect">
            <a:avLst/>
          </a:prstGeom>
          <a:noFill/>
          <a:extLst>
            <a:ext uri="{909E8E84-426E-40DD-AFC4-6F175D3DCCD1}">
              <a14:hiddenFill xmlns:a14="http://schemas.microsoft.com/office/drawing/2010/main">
                <a:solidFill>
                  <a:srgbClr val="FFFFFF"/>
                </a:solidFill>
              </a14:hiddenFill>
            </a:ext>
          </a:extLst>
        </p:spPr>
      </p:pic>
      <p:sp>
        <p:nvSpPr>
          <p:cNvPr id="2492423" name="Text Box 7"/>
          <p:cNvSpPr txBox="1">
            <a:spLocks noChangeArrowheads="1"/>
          </p:cNvSpPr>
          <p:nvPr/>
        </p:nvSpPr>
        <p:spPr bwMode="auto">
          <a:xfrm>
            <a:off x="4348907" y="3351626"/>
            <a:ext cx="171207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1600" i="1" kern="0" dirty="0">
                <a:solidFill>
                  <a:srgbClr val="0033CC"/>
                </a:solidFill>
              </a:rPr>
              <a:t>Sloan Telescope</a:t>
            </a:r>
          </a:p>
        </p:txBody>
      </p:sp>
      <p:sp>
        <p:nvSpPr>
          <p:cNvPr id="2492430" name="Rectangle 14"/>
          <p:cNvSpPr>
            <a:spLocks noGrp="1" noChangeArrowheads="1"/>
          </p:cNvSpPr>
          <p:nvPr>
            <p:ph type="title"/>
          </p:nvPr>
        </p:nvSpPr>
        <p:spPr>
          <a:xfrm>
            <a:off x="736600" y="69850"/>
            <a:ext cx="10515600" cy="654049"/>
          </a:xfrm>
        </p:spPr>
        <p:txBody>
          <a:bodyPr>
            <a:normAutofit fontScale="90000"/>
          </a:bodyPr>
          <a:lstStyle/>
          <a:p>
            <a:r>
              <a:rPr lang="en-US" dirty="0"/>
              <a:t>Tracking the Heavens</a:t>
            </a:r>
          </a:p>
        </p:txBody>
      </p:sp>
      <p:pic>
        <p:nvPicPr>
          <p:cNvPr id="17410" name="Picture 2" descr="http://www.davidreneke.com/wp-content/uploads/2012/02/SKA.jpg">
            <a:extLst>
              <a:ext uri="{FF2B5EF4-FFF2-40B4-BE49-F238E27FC236}">
                <a16:creationId xmlns:a16="http://schemas.microsoft.com/office/drawing/2014/main" id="{6DD26069-E62E-4740-87BE-C4839AABAF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6793" y="4641456"/>
            <a:ext cx="4447827" cy="1439003"/>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result for ska astronomy">
            <a:extLst>
              <a:ext uri="{FF2B5EF4-FFF2-40B4-BE49-F238E27FC236}">
                <a16:creationId xmlns:a16="http://schemas.microsoft.com/office/drawing/2014/main" id="{00C6B35B-ECEB-4D20-8DCA-97EF706355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79388" y="3164133"/>
            <a:ext cx="2695232" cy="15138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10DA82A-14DA-4DD3-A243-1FB8958D2DFD}"/>
              </a:ext>
            </a:extLst>
          </p:cNvPr>
          <p:cNvPicPr>
            <a:picLocks noChangeAspect="1"/>
          </p:cNvPicPr>
          <p:nvPr/>
        </p:nvPicPr>
        <p:blipFill>
          <a:blip r:embed="rId9"/>
          <a:stretch>
            <a:fillRect/>
          </a:stretch>
        </p:blipFill>
        <p:spPr>
          <a:xfrm>
            <a:off x="7626793" y="3413711"/>
            <a:ext cx="1752595" cy="1240601"/>
          </a:xfrm>
          <a:prstGeom prst="rect">
            <a:avLst/>
          </a:prstGeom>
        </p:spPr>
      </p:pic>
      <p:sp>
        <p:nvSpPr>
          <p:cNvPr id="4" name="Slide Number Placeholder 3">
            <a:extLst>
              <a:ext uri="{FF2B5EF4-FFF2-40B4-BE49-F238E27FC236}">
                <a16:creationId xmlns:a16="http://schemas.microsoft.com/office/drawing/2014/main" id="{3B43C672-B940-4429-AA90-B6A7CACAE68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141</a:t>
            </a:fld>
            <a:endParaRPr lang="en-US">
              <a:solidFill>
                <a:prstClr val="black">
                  <a:tint val="75000"/>
                </a:prstClr>
              </a:solidFill>
            </a:endParaRPr>
          </a:p>
        </p:txBody>
      </p:sp>
    </p:spTree>
    <p:extLst>
      <p:ext uri="{BB962C8B-B14F-4D97-AF65-F5344CB8AC3E}">
        <p14:creationId xmlns:p14="http://schemas.microsoft.com/office/powerpoint/2010/main" val="41856141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5491" name="Picture 3"/>
          <p:cNvPicPr>
            <a:picLocks noGrp="1" noChangeAspect="1" noChangeArrowheads="1"/>
          </p:cNvPicPr>
          <p:nvPr>
            <p:ph sz="quarter" idx="1"/>
          </p:nvPr>
        </p:nvPicPr>
        <p:blipFill>
          <a:blip r:embed="rId3">
            <a:lum bright="-10000" contrast="28000"/>
            <a:extLst>
              <a:ext uri="{28A0092B-C50C-407E-A947-70E740481C1C}">
                <a14:useLocalDpi xmlns:a14="http://schemas.microsoft.com/office/drawing/2010/main" val="0"/>
              </a:ext>
            </a:extLst>
          </a:blip>
          <a:srcRect/>
          <a:stretch>
            <a:fillRect/>
          </a:stretch>
        </p:blipFill>
        <p:spPr>
          <a:xfrm>
            <a:off x="124784" y="21437"/>
            <a:ext cx="3973314" cy="3961817"/>
          </a:xfrm>
        </p:spPr>
      </p:pic>
      <p:pic>
        <p:nvPicPr>
          <p:cNvPr id="2495492" name="Picture 4"/>
          <p:cNvPicPr>
            <a:picLocks noGrp="1" noChangeAspect="1" noChangeArrowheads="1"/>
          </p:cNvPicPr>
          <p:nvPr>
            <p:ph sz="quarter" idx="2"/>
          </p:nvPr>
        </p:nvPicPr>
        <p:blipFill>
          <a:blip r:embed="rId4">
            <a:lum bright="-10000" contrast="28000"/>
            <a:extLst>
              <a:ext uri="{28A0092B-C50C-407E-A947-70E740481C1C}">
                <a14:useLocalDpi xmlns:a14="http://schemas.microsoft.com/office/drawing/2010/main" val="0"/>
              </a:ext>
            </a:extLst>
          </a:blip>
          <a:srcRect/>
          <a:stretch>
            <a:fillRect/>
          </a:stretch>
        </p:blipFill>
        <p:spPr>
          <a:xfrm>
            <a:off x="4062257" y="15530"/>
            <a:ext cx="4194054" cy="3931926"/>
          </a:xfrm>
        </p:spPr>
      </p:pic>
      <p:pic>
        <p:nvPicPr>
          <p:cNvPr id="2495493" name="Picture 5"/>
          <p:cNvPicPr>
            <a:picLocks noGrp="1" noChangeAspect="1" noChangeArrowheads="1"/>
          </p:cNvPicPr>
          <p:nvPr>
            <p:ph sz="quarter" idx="3"/>
          </p:nvPr>
        </p:nvPicPr>
        <p:blipFill>
          <a:blip r:embed="rId5">
            <a:lum bright="-20000" contrast="10000"/>
            <a:extLst>
              <a:ext uri="{28A0092B-C50C-407E-A947-70E740481C1C}">
                <a14:useLocalDpi xmlns:a14="http://schemas.microsoft.com/office/drawing/2010/main" val="0"/>
              </a:ext>
            </a:extLst>
          </a:blip>
          <a:srcRect/>
          <a:stretch>
            <a:fillRect/>
          </a:stretch>
        </p:blipFill>
        <p:spPr>
          <a:xfrm>
            <a:off x="8263495" y="11451"/>
            <a:ext cx="3948022" cy="3973314"/>
          </a:xfrm>
        </p:spPr>
      </p:pic>
      <p:sp>
        <p:nvSpPr>
          <p:cNvPr id="2495494" name="Text Box 6"/>
          <p:cNvSpPr txBox="1">
            <a:spLocks noChangeArrowheads="1"/>
          </p:cNvSpPr>
          <p:nvPr/>
        </p:nvSpPr>
        <p:spPr bwMode="auto">
          <a:xfrm>
            <a:off x="2692842" y="1037215"/>
            <a:ext cx="13198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400" kern="0">
                <a:solidFill>
                  <a:srgbClr val="FFFF2B"/>
                </a:solidFill>
              </a:rPr>
              <a:t>Radio</a:t>
            </a:r>
          </a:p>
        </p:txBody>
      </p:sp>
      <p:sp>
        <p:nvSpPr>
          <p:cNvPr id="2495495" name="Text Box 7"/>
          <p:cNvSpPr txBox="1">
            <a:spLocks noChangeArrowheads="1"/>
          </p:cNvSpPr>
          <p:nvPr/>
        </p:nvSpPr>
        <p:spPr bwMode="auto">
          <a:xfrm>
            <a:off x="5025408" y="1037215"/>
            <a:ext cx="24235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400" kern="0">
                <a:solidFill>
                  <a:srgbClr val="FFFF2B"/>
                </a:solidFill>
              </a:rPr>
              <a:t>Far-Infrared</a:t>
            </a:r>
          </a:p>
        </p:txBody>
      </p:sp>
      <p:sp>
        <p:nvSpPr>
          <p:cNvPr id="2495496" name="Text Box 8"/>
          <p:cNvSpPr txBox="1">
            <a:spLocks noChangeArrowheads="1"/>
          </p:cNvSpPr>
          <p:nvPr/>
        </p:nvSpPr>
        <p:spPr bwMode="auto">
          <a:xfrm>
            <a:off x="9642809" y="768449"/>
            <a:ext cx="14585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400" kern="0" dirty="0">
                <a:solidFill>
                  <a:srgbClr val="FFFF2B"/>
                </a:solidFill>
              </a:rPr>
              <a:t>Visible</a:t>
            </a:r>
          </a:p>
        </p:txBody>
      </p:sp>
      <p:pic>
        <p:nvPicPr>
          <p:cNvPr id="249549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75" y="3094003"/>
            <a:ext cx="3973314" cy="3973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95498" name="Text Box 10"/>
          <p:cNvSpPr txBox="1">
            <a:spLocks noChangeArrowheads="1"/>
          </p:cNvSpPr>
          <p:nvPr/>
        </p:nvSpPr>
        <p:spPr bwMode="auto">
          <a:xfrm>
            <a:off x="1690078" y="6178066"/>
            <a:ext cx="260555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200" kern="0">
                <a:solidFill>
                  <a:srgbClr val="FFFF2B"/>
                </a:solidFill>
              </a:rPr>
              <a:t>Visible + X-ray</a:t>
            </a:r>
          </a:p>
        </p:txBody>
      </p:sp>
      <p:pic>
        <p:nvPicPr>
          <p:cNvPr id="249549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2681" y="3026563"/>
            <a:ext cx="8167368" cy="3961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95500" name="Text Box 12"/>
          <p:cNvSpPr txBox="1">
            <a:spLocks noChangeArrowheads="1"/>
          </p:cNvSpPr>
          <p:nvPr/>
        </p:nvSpPr>
        <p:spPr bwMode="auto">
          <a:xfrm>
            <a:off x="6072099" y="3868710"/>
            <a:ext cx="187168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200" kern="0">
                <a:solidFill>
                  <a:srgbClr val="FFFF2B"/>
                </a:solidFill>
              </a:rPr>
              <a:t>Dust Map</a:t>
            </a:r>
          </a:p>
        </p:txBody>
      </p:sp>
      <p:sp>
        <p:nvSpPr>
          <p:cNvPr id="2495501" name="Text Box 13"/>
          <p:cNvSpPr txBox="1">
            <a:spLocks noChangeArrowheads="1"/>
          </p:cNvSpPr>
          <p:nvPr/>
        </p:nvSpPr>
        <p:spPr bwMode="auto">
          <a:xfrm>
            <a:off x="8764317" y="5213741"/>
            <a:ext cx="363530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200" kern="0" dirty="0">
                <a:solidFill>
                  <a:srgbClr val="FFFF2B"/>
                </a:solidFill>
              </a:rPr>
              <a:t>Galaxy Density Map</a:t>
            </a:r>
          </a:p>
        </p:txBody>
      </p:sp>
      <p:sp>
        <p:nvSpPr>
          <p:cNvPr id="2495490" name="Rectangle 2"/>
          <p:cNvSpPr>
            <a:spLocks noGrp="1" noChangeArrowheads="1"/>
          </p:cNvSpPr>
          <p:nvPr>
            <p:ph type="title" sz="quarter"/>
          </p:nvPr>
        </p:nvSpPr>
        <p:spPr>
          <a:xfrm>
            <a:off x="2510117" y="43878"/>
            <a:ext cx="7171765" cy="914400"/>
          </a:xfrm>
        </p:spPr>
        <p:txBody>
          <a:bodyPr>
            <a:normAutofit fontScale="90000"/>
          </a:bodyPr>
          <a:lstStyle/>
          <a:p>
            <a:r>
              <a:rPr lang="en-US" sz="3600" dirty="0">
                <a:solidFill>
                  <a:schemeClr val="bg1"/>
                </a:solidFill>
              </a:rPr>
              <a:t>Virtual Observatory Astronomy Initiative</a:t>
            </a:r>
            <a:br>
              <a:rPr lang="en-US" sz="3600" dirty="0">
                <a:solidFill>
                  <a:schemeClr val="bg1"/>
                </a:solidFill>
              </a:rPr>
            </a:br>
            <a:r>
              <a:rPr lang="en-US" sz="3600" dirty="0">
                <a:solidFill>
                  <a:schemeClr val="bg1"/>
                </a:solidFill>
              </a:rPr>
              <a:t>Integrates Experiments over wavelengths</a:t>
            </a:r>
            <a:endParaRPr lang="en-US" dirty="0">
              <a:solidFill>
                <a:schemeClr val="bg1"/>
              </a:solidFill>
            </a:endParaRPr>
          </a:p>
        </p:txBody>
      </p:sp>
      <p:sp>
        <p:nvSpPr>
          <p:cNvPr id="3" name="Slide Number Placeholder 2">
            <a:extLst>
              <a:ext uri="{FF2B5EF4-FFF2-40B4-BE49-F238E27FC236}">
                <a16:creationId xmlns:a16="http://schemas.microsoft.com/office/drawing/2014/main" id="{9B0A3241-A45F-4C3D-B77D-0295B0EBD578}"/>
              </a:ext>
            </a:extLst>
          </p:cNvPr>
          <p:cNvSpPr>
            <a:spLocks noGrp="1"/>
          </p:cNvSpPr>
          <p:nvPr>
            <p:ph type="sldNum" sz="quarter" idx="12"/>
          </p:nvPr>
        </p:nvSpPr>
        <p:spPr/>
        <p:txBody>
          <a:bodyPr/>
          <a:lstStyle/>
          <a:p>
            <a:fld id="{F7558FCB-F9E4-46B7-8840-286F4A9A4197}" type="slidenum">
              <a:rPr lang="en-US" smtClean="0">
                <a:solidFill>
                  <a:srgbClr val="000000"/>
                </a:solidFill>
              </a:rPr>
              <a:pPr/>
              <a:t>142</a:t>
            </a:fld>
            <a:endParaRPr lang="en-US">
              <a:solidFill>
                <a:srgbClr val="000000"/>
              </a:solidFill>
            </a:endParaRPr>
          </a:p>
        </p:txBody>
      </p:sp>
    </p:spTree>
    <p:extLst>
      <p:ext uri="{BB962C8B-B14F-4D97-AF65-F5344CB8AC3E}">
        <p14:creationId xmlns:p14="http://schemas.microsoft.com/office/powerpoint/2010/main" val="263938605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7" descr="Picture2"/>
          <p:cNvPicPr>
            <a:picLocks noGrp="1" noChangeAspect="1" noChangeArrowheads="1"/>
          </p:cNvPicPr>
          <p:nvPr>
            <p:ph idx="4294967295"/>
          </p:nvPr>
        </p:nvPicPr>
        <p:blipFill>
          <a:blip r:embed="rId3" cstate="print"/>
          <a:srcRect/>
          <a:stretch>
            <a:fillRect/>
          </a:stretch>
        </p:blipFill>
        <p:spPr>
          <a:xfrm>
            <a:off x="3143623" y="22467"/>
            <a:ext cx="8229600" cy="6835533"/>
          </a:xfrm>
        </p:spPr>
      </p:pic>
      <p:sp>
        <p:nvSpPr>
          <p:cNvPr id="4" name="TextBox 3"/>
          <p:cNvSpPr txBox="1"/>
          <p:nvPr/>
        </p:nvSpPr>
        <p:spPr>
          <a:xfrm>
            <a:off x="0" y="242743"/>
            <a:ext cx="2590800" cy="2554545"/>
          </a:xfrm>
          <a:prstGeom prst="rect">
            <a:avLst/>
          </a:prstGeom>
          <a:noFill/>
        </p:spPr>
        <p:txBody>
          <a:bodyPr wrap="square" rtlCol="0">
            <a:spAutoFit/>
          </a:bodyPr>
          <a:lstStyle/>
          <a:p>
            <a:pPr>
              <a:defRPr/>
            </a:pPr>
            <a:r>
              <a:rPr lang="en-US" sz="2000" b="1" kern="0" dirty="0">
                <a:solidFill>
                  <a:srgbClr val="000000"/>
                </a:solidFill>
              </a:rPr>
              <a:t>Polar Grid</a:t>
            </a:r>
          </a:p>
          <a:p>
            <a:pPr>
              <a:defRPr/>
            </a:pPr>
            <a:endParaRPr lang="en-US" sz="2000" b="1" kern="0" dirty="0">
              <a:solidFill>
                <a:srgbClr val="000000"/>
              </a:solidFill>
            </a:endParaRPr>
          </a:p>
          <a:p>
            <a:pPr>
              <a:defRPr/>
            </a:pPr>
            <a:r>
              <a:rPr lang="en-US" sz="2000" b="1" kern="0" dirty="0">
                <a:solidFill>
                  <a:srgbClr val="000000"/>
                </a:solidFill>
              </a:rPr>
              <a:t>Lightweight Cyberinfrastructure to support mobile Data gathering expeditions plus classic central resources (as a cloud)</a:t>
            </a:r>
          </a:p>
        </p:txBody>
      </p:sp>
      <p:pic>
        <p:nvPicPr>
          <p:cNvPr id="6" name="Picture 1">
            <a:extLst>
              <a:ext uri="{FF2B5EF4-FFF2-40B4-BE49-F238E27FC236}">
                <a16:creationId xmlns:a16="http://schemas.microsoft.com/office/drawing/2014/main" id="{596325AD-91EB-4913-B53E-B3C47DBB3FD0}"/>
              </a:ext>
            </a:extLst>
          </p:cNvPr>
          <p:cNvPicPr>
            <a:picLocks noChangeAspect="1" noChangeArrowheads="1"/>
          </p:cNvPicPr>
          <p:nvPr/>
        </p:nvPicPr>
        <p:blipFill>
          <a:blip r:embed="rId4" cstate="print"/>
          <a:srcRect/>
          <a:stretch>
            <a:fillRect/>
          </a:stretch>
        </p:blipFill>
        <p:spPr bwMode="auto">
          <a:xfrm>
            <a:off x="10358382" y="4978400"/>
            <a:ext cx="1857133" cy="1857133"/>
          </a:xfrm>
          <a:prstGeom prst="rect">
            <a:avLst/>
          </a:prstGeom>
          <a:noFill/>
          <a:ln w="9525">
            <a:noFill/>
            <a:miter lim="800000"/>
            <a:headEnd/>
            <a:tailEnd/>
          </a:ln>
        </p:spPr>
      </p:pic>
      <p:pic>
        <p:nvPicPr>
          <p:cNvPr id="7" name="Picture 3">
            <a:extLst>
              <a:ext uri="{FF2B5EF4-FFF2-40B4-BE49-F238E27FC236}">
                <a16:creationId xmlns:a16="http://schemas.microsoft.com/office/drawing/2014/main" id="{63CA9D72-D8AA-40B2-8CA5-DB9A2157970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689826"/>
            <a:ext cx="3143623" cy="214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Documents and Settings\Geoffrey Fox\Desktop\Cresis\satellite_NEEM_2008.jpg">
            <a:extLst>
              <a:ext uri="{FF2B5EF4-FFF2-40B4-BE49-F238E27FC236}">
                <a16:creationId xmlns:a16="http://schemas.microsoft.com/office/drawing/2014/main" id="{4A865B08-ABD0-4E2E-A8EA-808AFEFB4A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880814"/>
            <a:ext cx="1773950" cy="180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DSC_1643">
            <a:extLst>
              <a:ext uri="{FF2B5EF4-FFF2-40B4-BE49-F238E27FC236}">
                <a16:creationId xmlns:a16="http://schemas.microsoft.com/office/drawing/2014/main" id="{9F72961A-1EA4-418B-BB1A-BE54F69EF40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05255" y="22467"/>
            <a:ext cx="2286745" cy="152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D6EC0ECF-0425-4D61-800C-388768A0DE4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143</a:t>
            </a:fld>
            <a:endParaRPr lang="en-US">
              <a:solidFill>
                <a:prstClr val="black">
                  <a:tint val="75000"/>
                </a:prstClr>
              </a:solidFill>
            </a:endParaRPr>
          </a:p>
        </p:txBody>
      </p:sp>
    </p:spTree>
    <p:extLst>
      <p:ext uri="{BB962C8B-B14F-4D97-AF65-F5344CB8AC3E}">
        <p14:creationId xmlns:p14="http://schemas.microsoft.com/office/powerpoint/2010/main" val="258499379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E4011-1118-4A9E-A6EB-56BD683F9DA9}"/>
              </a:ext>
            </a:extLst>
          </p:cNvPr>
          <p:cNvSpPr>
            <a:spLocks noGrp="1"/>
          </p:cNvSpPr>
          <p:nvPr>
            <p:ph type="title"/>
          </p:nvPr>
        </p:nvSpPr>
        <p:spPr>
          <a:xfrm>
            <a:off x="110089" y="1648985"/>
            <a:ext cx="2997013" cy="762000"/>
          </a:xfrm>
        </p:spPr>
        <p:txBody>
          <a:bodyPr>
            <a:normAutofit fontScale="90000"/>
          </a:bodyPr>
          <a:lstStyle/>
          <a:p>
            <a:r>
              <a:rPr lang="en-US" dirty="0"/>
              <a:t>Genome Sequencing Costs</a:t>
            </a:r>
          </a:p>
        </p:txBody>
      </p:sp>
      <p:pic>
        <p:nvPicPr>
          <p:cNvPr id="16386" name="Picture 2" descr="https://www.genome.gov/images/content/costpergenome_2017.jpg">
            <a:extLst>
              <a:ext uri="{FF2B5EF4-FFF2-40B4-BE49-F238E27FC236}">
                <a16:creationId xmlns:a16="http://schemas.microsoft.com/office/drawing/2014/main" id="{970B446A-05DC-44DB-8063-33EF3324915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6"/>
          <a:stretch/>
        </p:blipFill>
        <p:spPr bwMode="auto">
          <a:xfrm>
            <a:off x="2997013" y="1066800"/>
            <a:ext cx="9147175"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525F279-17C0-4C76-AF17-F9581477FFF5}"/>
              </a:ext>
            </a:extLst>
          </p:cNvPr>
          <p:cNvSpPr/>
          <p:nvPr/>
        </p:nvSpPr>
        <p:spPr>
          <a:xfrm>
            <a:off x="150812" y="2951486"/>
            <a:ext cx="2587812" cy="1477328"/>
          </a:xfrm>
          <a:prstGeom prst="rect">
            <a:avLst/>
          </a:prstGeom>
        </p:spPr>
        <p:txBody>
          <a:bodyPr wrap="square">
            <a:spAutoFit/>
          </a:bodyPr>
          <a:lstStyle/>
          <a:p>
            <a:r>
              <a:rPr lang="en-US" dirty="0">
                <a:hlinkClick r:id="rId3"/>
              </a:rPr>
              <a:t>https://www.genome.gov/sequencingcostsdata/</a:t>
            </a:r>
            <a:endParaRPr lang="en-US" dirty="0"/>
          </a:p>
          <a:p>
            <a:r>
              <a:rPr lang="en-US" dirty="0"/>
              <a:t>Note performance of sequencing levelled off since 2015</a:t>
            </a:r>
          </a:p>
        </p:txBody>
      </p:sp>
      <p:pic>
        <p:nvPicPr>
          <p:cNvPr id="6" name="Picture 6" descr="http://mms.businesswire.com/media/20140114006291/en/399124/5/HiSeqX_Ten_Image.jpg">
            <a:extLst>
              <a:ext uri="{FF2B5EF4-FFF2-40B4-BE49-F238E27FC236}">
                <a16:creationId xmlns:a16="http://schemas.microsoft.com/office/drawing/2014/main" id="{EA0A5241-3E72-4DDA-90F9-5AFDDF31D0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1" t="34584" r="6266" b="17397"/>
          <a:stretch/>
        </p:blipFill>
        <p:spPr bwMode="auto">
          <a:xfrm>
            <a:off x="6271866" y="-14203"/>
            <a:ext cx="5872322" cy="19107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AE7EA38-5839-4E84-981C-75B09084CEFF}"/>
              </a:ext>
            </a:extLst>
          </p:cNvPr>
          <p:cNvSpPr txBox="1"/>
          <p:nvPr/>
        </p:nvSpPr>
        <p:spPr>
          <a:xfrm>
            <a:off x="2362201" y="0"/>
            <a:ext cx="3909666" cy="923330"/>
          </a:xfrm>
          <a:prstGeom prst="rect">
            <a:avLst/>
          </a:prstGeom>
          <a:noFill/>
        </p:spPr>
        <p:txBody>
          <a:bodyPr wrap="square" rtlCol="0">
            <a:spAutoFit/>
          </a:bodyPr>
          <a:lstStyle/>
          <a:p>
            <a:r>
              <a:rPr lang="en-US" dirty="0" err="1">
                <a:latin typeface="Calibri" panose="020F0502020204030204" pitchFamily="34" charset="0"/>
              </a:rPr>
              <a:t>Illumina</a:t>
            </a:r>
            <a:r>
              <a:rPr lang="en-US" dirty="0">
                <a:latin typeface="Calibri" panose="020F0502020204030204" pitchFamily="34" charset="0"/>
              </a:rPr>
              <a:t> </a:t>
            </a:r>
            <a:r>
              <a:rPr lang="en-US" dirty="0" err="1">
                <a:latin typeface="Calibri" panose="020F0502020204030204" pitchFamily="34" charset="0"/>
              </a:rPr>
              <a:t>HiSeq</a:t>
            </a:r>
            <a:r>
              <a:rPr lang="en-US" dirty="0">
                <a:latin typeface="Calibri" panose="020F0502020204030204" pitchFamily="34" charset="0"/>
              </a:rPr>
              <a:t> X 10 can sequence 18,000 genomes per year at $1000 each. Produces 0.6Terabases per day </a:t>
            </a:r>
          </a:p>
        </p:txBody>
      </p:sp>
      <p:sp>
        <p:nvSpPr>
          <p:cNvPr id="2" name="TextBox 1">
            <a:extLst>
              <a:ext uri="{FF2B5EF4-FFF2-40B4-BE49-F238E27FC236}">
                <a16:creationId xmlns:a16="http://schemas.microsoft.com/office/drawing/2014/main" id="{38794BF2-68DD-47FE-853D-47FF63589878}"/>
              </a:ext>
            </a:extLst>
          </p:cNvPr>
          <p:cNvSpPr txBox="1"/>
          <p:nvPr/>
        </p:nvSpPr>
        <p:spPr>
          <a:xfrm>
            <a:off x="8669867" y="4013200"/>
            <a:ext cx="1837266" cy="369332"/>
          </a:xfrm>
          <a:prstGeom prst="rect">
            <a:avLst/>
          </a:prstGeom>
          <a:solidFill>
            <a:schemeClr val="bg1"/>
          </a:solidFill>
        </p:spPr>
        <p:txBody>
          <a:bodyPr wrap="square" rtlCol="0">
            <a:spAutoFit/>
          </a:bodyPr>
          <a:lstStyle/>
          <a:p>
            <a:r>
              <a:rPr lang="en-US" dirty="0">
                <a:solidFill>
                  <a:schemeClr val="accent6">
                    <a:lumMod val="75000"/>
                  </a:schemeClr>
                </a:solidFill>
              </a:rPr>
              <a:t>Cost per Genome</a:t>
            </a:r>
          </a:p>
        </p:txBody>
      </p:sp>
      <p:sp>
        <p:nvSpPr>
          <p:cNvPr id="9" name="Slide Number Placeholder 8">
            <a:extLst>
              <a:ext uri="{FF2B5EF4-FFF2-40B4-BE49-F238E27FC236}">
                <a16:creationId xmlns:a16="http://schemas.microsoft.com/office/drawing/2014/main" id="{DBBA0C1E-77A7-4966-9052-BF278497C04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144</a:t>
            </a:fld>
            <a:endParaRPr lang="en-US">
              <a:solidFill>
                <a:prstClr val="black">
                  <a:tint val="75000"/>
                </a:prstClr>
              </a:solidFill>
            </a:endParaRPr>
          </a:p>
        </p:txBody>
      </p:sp>
    </p:spTree>
    <p:extLst>
      <p:ext uri="{BB962C8B-B14F-4D97-AF65-F5344CB8AC3E}">
        <p14:creationId xmlns:p14="http://schemas.microsoft.com/office/powerpoint/2010/main" val="36135783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126" y="1276436"/>
            <a:ext cx="3578867" cy="1325563"/>
          </a:xfrm>
        </p:spPr>
        <p:txBody>
          <a:bodyPr>
            <a:noAutofit/>
          </a:bodyPr>
          <a:lstStyle/>
          <a:p>
            <a:r>
              <a:rPr lang="en-US" sz="3200" dirty="0"/>
              <a:t>Access Pattern 5A. Perform interactive analytics on observational scientific data</a:t>
            </a:r>
          </a:p>
        </p:txBody>
      </p:sp>
      <p:sp>
        <p:nvSpPr>
          <p:cNvPr id="3" name="Rounded Rectangle 2"/>
          <p:cNvSpPr/>
          <p:nvPr/>
        </p:nvSpPr>
        <p:spPr>
          <a:xfrm>
            <a:off x="5044949" y="2076482"/>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Grid or Many Task Software, Hadoop, Spark, Giraph, Pig …</a:t>
            </a:r>
          </a:p>
        </p:txBody>
      </p:sp>
      <p:sp>
        <p:nvSpPr>
          <p:cNvPr id="4" name="Rounded Rectangle 3"/>
          <p:cNvSpPr/>
          <p:nvPr/>
        </p:nvSpPr>
        <p:spPr>
          <a:xfrm>
            <a:off x="5044949" y="2933726"/>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Data Storage: HDFS, </a:t>
            </a:r>
            <a:r>
              <a:rPr lang="en-US" dirty="0" err="1">
                <a:latin typeface="Calibri" panose="020F0502020204030204" pitchFamily="34" charset="0"/>
              </a:rPr>
              <a:t>Hbase</a:t>
            </a:r>
            <a:r>
              <a:rPr lang="en-US" dirty="0">
                <a:latin typeface="Calibri" panose="020F0502020204030204" pitchFamily="34" charset="0"/>
              </a:rPr>
              <a:t>, File Collection </a:t>
            </a:r>
          </a:p>
        </p:txBody>
      </p:sp>
      <p:sp>
        <p:nvSpPr>
          <p:cNvPr id="5" name="Oval 4"/>
          <p:cNvSpPr/>
          <p:nvPr/>
        </p:nvSpPr>
        <p:spPr>
          <a:xfrm>
            <a:off x="3055085" y="4135837"/>
            <a:ext cx="3769845" cy="696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Streaming Twitter data for Social Networking</a:t>
            </a:r>
          </a:p>
        </p:txBody>
      </p:sp>
      <p:cxnSp>
        <p:nvCxnSpPr>
          <p:cNvPr id="6" name="Straight Arrow Connector 5"/>
          <p:cNvCxnSpPr/>
          <p:nvPr/>
        </p:nvCxnSpPr>
        <p:spPr>
          <a:xfrm flipV="1">
            <a:off x="8364695" y="3790969"/>
            <a:ext cx="17470" cy="56742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4978705" y="3543238"/>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6160933" y="1025211"/>
            <a:ext cx="2434991"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Science Analysis Code, Mahout, R</a:t>
            </a:r>
          </a:p>
        </p:txBody>
      </p:sp>
      <p:sp>
        <p:nvSpPr>
          <p:cNvPr id="22" name="Up-Down Arrow 21"/>
          <p:cNvSpPr/>
          <p:nvPr/>
        </p:nvSpPr>
        <p:spPr>
          <a:xfrm rot="16200000">
            <a:off x="5370658" y="1027746"/>
            <a:ext cx="298475" cy="64131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5219" y="818643"/>
            <a:ext cx="1258709" cy="1361657"/>
          </a:xfrm>
          <a:prstGeom prst="rect">
            <a:avLst/>
          </a:prstGeom>
        </p:spPr>
      </p:pic>
      <p:sp>
        <p:nvSpPr>
          <p:cNvPr id="24" name="Oval 23"/>
          <p:cNvSpPr/>
          <p:nvPr/>
        </p:nvSpPr>
        <p:spPr>
          <a:xfrm>
            <a:off x="3139005" y="5160773"/>
            <a:ext cx="3769845" cy="71578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Record Scientific Data in “field”</a:t>
            </a:r>
          </a:p>
        </p:txBody>
      </p:sp>
      <p:sp>
        <p:nvSpPr>
          <p:cNvPr id="25" name="Can 24"/>
          <p:cNvSpPr/>
          <p:nvPr/>
        </p:nvSpPr>
        <p:spPr>
          <a:xfrm>
            <a:off x="8212497" y="4552697"/>
            <a:ext cx="1297827" cy="1538705"/>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Local Accumulate and initial computing</a:t>
            </a:r>
          </a:p>
        </p:txBody>
      </p:sp>
      <p:cxnSp>
        <p:nvCxnSpPr>
          <p:cNvPr id="26" name="Straight Arrow Connector 25"/>
          <p:cNvCxnSpPr/>
          <p:nvPr/>
        </p:nvCxnSpPr>
        <p:spPr>
          <a:xfrm>
            <a:off x="7047490" y="5558385"/>
            <a:ext cx="10094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168547" y="3556666"/>
            <a:ext cx="1612402" cy="369332"/>
          </a:xfrm>
          <a:prstGeom prst="rect">
            <a:avLst/>
          </a:prstGeom>
          <a:noFill/>
        </p:spPr>
        <p:txBody>
          <a:bodyPr wrap="square" rtlCol="0">
            <a:spAutoFit/>
          </a:bodyPr>
          <a:lstStyle/>
          <a:p>
            <a:r>
              <a:rPr lang="en-US" dirty="0">
                <a:latin typeface="Calibri" panose="020F0502020204030204" pitchFamily="34" charset="0"/>
              </a:rPr>
              <a:t>Direct Transfer</a:t>
            </a:r>
          </a:p>
        </p:txBody>
      </p:sp>
      <p:sp>
        <p:nvSpPr>
          <p:cNvPr id="28" name="TextBox 27"/>
          <p:cNvSpPr txBox="1"/>
          <p:nvPr/>
        </p:nvSpPr>
        <p:spPr>
          <a:xfrm>
            <a:off x="9688964" y="4802861"/>
            <a:ext cx="2385848" cy="1200329"/>
          </a:xfrm>
          <a:prstGeom prst="rect">
            <a:avLst/>
          </a:prstGeom>
          <a:noFill/>
        </p:spPr>
        <p:txBody>
          <a:bodyPr wrap="square" rtlCol="0">
            <a:spAutoFit/>
          </a:bodyPr>
          <a:lstStyle/>
          <a:p>
            <a:r>
              <a:rPr lang="en-US" dirty="0">
                <a:latin typeface="Calibri" panose="020F0502020204030204" pitchFamily="34" charset="0"/>
              </a:rPr>
              <a:t>Following examples are LHC, Remote Sensing, Astronomy and Bioinformatics</a:t>
            </a:r>
          </a:p>
        </p:txBody>
      </p:sp>
      <p:sp>
        <p:nvSpPr>
          <p:cNvPr id="46" name="Rounded Rectangle 2">
            <a:extLst>
              <a:ext uri="{FF2B5EF4-FFF2-40B4-BE49-F238E27FC236}">
                <a16:creationId xmlns:a16="http://schemas.microsoft.com/office/drawing/2014/main" id="{2517B307-FDA8-4C3E-8BA5-70DFB2237BEB}"/>
              </a:ext>
            </a:extLst>
          </p:cNvPr>
          <p:cNvSpPr/>
          <p:nvPr/>
        </p:nvSpPr>
        <p:spPr>
          <a:xfrm>
            <a:off x="5037498" y="2076482"/>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Grid or Many Task Software, Hadoop, Spark, Giraph, Pig …</a:t>
            </a:r>
          </a:p>
        </p:txBody>
      </p:sp>
      <p:sp>
        <p:nvSpPr>
          <p:cNvPr id="47" name="Rounded Rectangle 3">
            <a:extLst>
              <a:ext uri="{FF2B5EF4-FFF2-40B4-BE49-F238E27FC236}">
                <a16:creationId xmlns:a16="http://schemas.microsoft.com/office/drawing/2014/main" id="{678E474B-C43C-45CA-A48C-256794821279}"/>
              </a:ext>
            </a:extLst>
          </p:cNvPr>
          <p:cNvSpPr/>
          <p:nvPr/>
        </p:nvSpPr>
        <p:spPr>
          <a:xfrm>
            <a:off x="5037498" y="2933726"/>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Data Storage: HDFS, </a:t>
            </a:r>
            <a:r>
              <a:rPr lang="en-US" dirty="0" err="1">
                <a:latin typeface="Calibri" panose="020F0502020204030204" pitchFamily="34" charset="0"/>
              </a:rPr>
              <a:t>Hbase</a:t>
            </a:r>
            <a:r>
              <a:rPr lang="en-US" dirty="0">
                <a:latin typeface="Calibri" panose="020F0502020204030204" pitchFamily="34" charset="0"/>
              </a:rPr>
              <a:t>, File Collection </a:t>
            </a:r>
          </a:p>
        </p:txBody>
      </p:sp>
      <p:sp>
        <p:nvSpPr>
          <p:cNvPr id="48" name="Oval 47">
            <a:extLst>
              <a:ext uri="{FF2B5EF4-FFF2-40B4-BE49-F238E27FC236}">
                <a16:creationId xmlns:a16="http://schemas.microsoft.com/office/drawing/2014/main" id="{01BD0109-1455-4BE1-8739-83457C18F6CF}"/>
              </a:ext>
            </a:extLst>
          </p:cNvPr>
          <p:cNvSpPr/>
          <p:nvPr/>
        </p:nvSpPr>
        <p:spPr>
          <a:xfrm>
            <a:off x="3047634" y="4135837"/>
            <a:ext cx="3769845" cy="696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Streaming Twitter data for Social Networking</a:t>
            </a:r>
          </a:p>
        </p:txBody>
      </p:sp>
      <p:cxnSp>
        <p:nvCxnSpPr>
          <p:cNvPr id="49" name="Straight Arrow Connector 48">
            <a:extLst>
              <a:ext uri="{FF2B5EF4-FFF2-40B4-BE49-F238E27FC236}">
                <a16:creationId xmlns:a16="http://schemas.microsoft.com/office/drawing/2014/main" id="{51E74212-4835-434F-9AF6-B847B5EDCB0F}"/>
              </a:ext>
            </a:extLst>
          </p:cNvPr>
          <p:cNvCxnSpPr/>
          <p:nvPr/>
        </p:nvCxnSpPr>
        <p:spPr>
          <a:xfrm flipV="1">
            <a:off x="8357244" y="3790969"/>
            <a:ext cx="17470" cy="56742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038ABD59-6B94-4D4E-93E6-BC3B8556CBF3}"/>
              </a:ext>
            </a:extLst>
          </p:cNvPr>
          <p:cNvCxnSpPr/>
          <p:nvPr/>
        </p:nvCxnSpPr>
        <p:spPr>
          <a:xfrm flipV="1">
            <a:off x="4971254" y="3543238"/>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1" name="Rounded Rectangle 16">
            <a:extLst>
              <a:ext uri="{FF2B5EF4-FFF2-40B4-BE49-F238E27FC236}">
                <a16:creationId xmlns:a16="http://schemas.microsoft.com/office/drawing/2014/main" id="{8E513A17-D009-462A-B8D1-310F632D60E2}"/>
              </a:ext>
            </a:extLst>
          </p:cNvPr>
          <p:cNvSpPr/>
          <p:nvPr/>
        </p:nvSpPr>
        <p:spPr>
          <a:xfrm>
            <a:off x="6153482" y="1025211"/>
            <a:ext cx="2434991"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Science Analysis Code, Mahout, R</a:t>
            </a:r>
          </a:p>
        </p:txBody>
      </p:sp>
      <p:sp>
        <p:nvSpPr>
          <p:cNvPr id="52" name="Up-Down Arrow 21">
            <a:extLst>
              <a:ext uri="{FF2B5EF4-FFF2-40B4-BE49-F238E27FC236}">
                <a16:creationId xmlns:a16="http://schemas.microsoft.com/office/drawing/2014/main" id="{598C29E2-7F77-4F76-BFDA-58DC44C9BE8D}"/>
              </a:ext>
            </a:extLst>
          </p:cNvPr>
          <p:cNvSpPr/>
          <p:nvPr/>
        </p:nvSpPr>
        <p:spPr>
          <a:xfrm rot="16200000">
            <a:off x="5363207" y="1027746"/>
            <a:ext cx="298475" cy="64131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53" name="Picture 52">
            <a:extLst>
              <a:ext uri="{FF2B5EF4-FFF2-40B4-BE49-F238E27FC236}">
                <a16:creationId xmlns:a16="http://schemas.microsoft.com/office/drawing/2014/main" id="{C853CD9D-5DC7-42EC-8527-FED3A5FD19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7768" y="818643"/>
            <a:ext cx="1258709" cy="1361657"/>
          </a:xfrm>
          <a:prstGeom prst="rect">
            <a:avLst/>
          </a:prstGeom>
        </p:spPr>
      </p:pic>
      <p:sp>
        <p:nvSpPr>
          <p:cNvPr id="55" name="Oval 54">
            <a:extLst>
              <a:ext uri="{FF2B5EF4-FFF2-40B4-BE49-F238E27FC236}">
                <a16:creationId xmlns:a16="http://schemas.microsoft.com/office/drawing/2014/main" id="{286E6F45-2AAC-4440-A45F-8B456ED70BEF}"/>
              </a:ext>
            </a:extLst>
          </p:cNvPr>
          <p:cNvSpPr/>
          <p:nvPr/>
        </p:nvSpPr>
        <p:spPr>
          <a:xfrm>
            <a:off x="3131554" y="5160773"/>
            <a:ext cx="3769845" cy="71578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Record Scientific Data in “field”</a:t>
            </a:r>
          </a:p>
        </p:txBody>
      </p:sp>
      <p:sp>
        <p:nvSpPr>
          <p:cNvPr id="56" name="Can 24">
            <a:extLst>
              <a:ext uri="{FF2B5EF4-FFF2-40B4-BE49-F238E27FC236}">
                <a16:creationId xmlns:a16="http://schemas.microsoft.com/office/drawing/2014/main" id="{36C89D91-C153-4C03-8748-76C9DC3B9178}"/>
              </a:ext>
            </a:extLst>
          </p:cNvPr>
          <p:cNvSpPr/>
          <p:nvPr/>
        </p:nvSpPr>
        <p:spPr>
          <a:xfrm>
            <a:off x="8205046" y="4552697"/>
            <a:ext cx="1297827" cy="1538705"/>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Local Accumulate and initial computing</a:t>
            </a:r>
          </a:p>
        </p:txBody>
      </p:sp>
      <p:cxnSp>
        <p:nvCxnSpPr>
          <p:cNvPr id="57" name="Straight Arrow Connector 56">
            <a:extLst>
              <a:ext uri="{FF2B5EF4-FFF2-40B4-BE49-F238E27FC236}">
                <a16:creationId xmlns:a16="http://schemas.microsoft.com/office/drawing/2014/main" id="{CE2782E1-A4E9-485E-8367-BDC0A3A6F693}"/>
              </a:ext>
            </a:extLst>
          </p:cNvPr>
          <p:cNvCxnSpPr/>
          <p:nvPr/>
        </p:nvCxnSpPr>
        <p:spPr>
          <a:xfrm>
            <a:off x="7040039" y="5558385"/>
            <a:ext cx="10094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5" name="Rounded Rectangle 2">
            <a:extLst>
              <a:ext uri="{FF2B5EF4-FFF2-40B4-BE49-F238E27FC236}">
                <a16:creationId xmlns:a16="http://schemas.microsoft.com/office/drawing/2014/main" id="{53A6E566-3CC2-4210-BCAD-EEBB4A84661C}"/>
              </a:ext>
            </a:extLst>
          </p:cNvPr>
          <p:cNvSpPr/>
          <p:nvPr/>
        </p:nvSpPr>
        <p:spPr>
          <a:xfrm>
            <a:off x="5036397" y="2090934"/>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Grid or Many Task Software, Hadoop, Spark, Giraph, Pig …</a:t>
            </a:r>
          </a:p>
        </p:txBody>
      </p:sp>
      <p:sp>
        <p:nvSpPr>
          <p:cNvPr id="66" name="Rounded Rectangle 3">
            <a:extLst>
              <a:ext uri="{FF2B5EF4-FFF2-40B4-BE49-F238E27FC236}">
                <a16:creationId xmlns:a16="http://schemas.microsoft.com/office/drawing/2014/main" id="{FF873139-78A5-4C19-9271-E33EB997E3B9}"/>
              </a:ext>
            </a:extLst>
          </p:cNvPr>
          <p:cNvSpPr/>
          <p:nvPr/>
        </p:nvSpPr>
        <p:spPr>
          <a:xfrm>
            <a:off x="5036397" y="2948178"/>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Data Storage: HDFS, </a:t>
            </a:r>
            <a:r>
              <a:rPr lang="en-US" dirty="0" err="1">
                <a:latin typeface="Calibri" panose="020F0502020204030204" pitchFamily="34" charset="0"/>
              </a:rPr>
              <a:t>Hbase</a:t>
            </a:r>
            <a:r>
              <a:rPr lang="en-US" dirty="0">
                <a:latin typeface="Calibri" panose="020F0502020204030204" pitchFamily="34" charset="0"/>
              </a:rPr>
              <a:t>, File Collection </a:t>
            </a:r>
          </a:p>
        </p:txBody>
      </p:sp>
      <p:sp>
        <p:nvSpPr>
          <p:cNvPr id="67" name="Oval 66">
            <a:extLst>
              <a:ext uri="{FF2B5EF4-FFF2-40B4-BE49-F238E27FC236}">
                <a16:creationId xmlns:a16="http://schemas.microsoft.com/office/drawing/2014/main" id="{C55B33D7-3B0B-49E9-8564-73FDC084427C}"/>
              </a:ext>
            </a:extLst>
          </p:cNvPr>
          <p:cNvSpPr/>
          <p:nvPr/>
        </p:nvSpPr>
        <p:spPr>
          <a:xfrm>
            <a:off x="3046533" y="4150289"/>
            <a:ext cx="3769845" cy="696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Streaming Twitter data for Social Networking</a:t>
            </a:r>
          </a:p>
        </p:txBody>
      </p:sp>
      <p:cxnSp>
        <p:nvCxnSpPr>
          <p:cNvPr id="68" name="Straight Arrow Connector 67">
            <a:extLst>
              <a:ext uri="{FF2B5EF4-FFF2-40B4-BE49-F238E27FC236}">
                <a16:creationId xmlns:a16="http://schemas.microsoft.com/office/drawing/2014/main" id="{8E3EE769-0FED-424B-9C01-B41B8E56FD65}"/>
              </a:ext>
            </a:extLst>
          </p:cNvPr>
          <p:cNvCxnSpPr/>
          <p:nvPr/>
        </p:nvCxnSpPr>
        <p:spPr>
          <a:xfrm flipV="1">
            <a:off x="8356143" y="3805421"/>
            <a:ext cx="17470" cy="56742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021E204A-5035-4E7D-8824-F27B169E1555}"/>
              </a:ext>
            </a:extLst>
          </p:cNvPr>
          <p:cNvCxnSpPr/>
          <p:nvPr/>
        </p:nvCxnSpPr>
        <p:spPr>
          <a:xfrm flipV="1">
            <a:off x="4970153" y="3557690"/>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0" name="Rounded Rectangle 16">
            <a:extLst>
              <a:ext uri="{FF2B5EF4-FFF2-40B4-BE49-F238E27FC236}">
                <a16:creationId xmlns:a16="http://schemas.microsoft.com/office/drawing/2014/main" id="{54938B29-A4CA-46CB-B579-2793959576A0}"/>
              </a:ext>
            </a:extLst>
          </p:cNvPr>
          <p:cNvSpPr/>
          <p:nvPr/>
        </p:nvSpPr>
        <p:spPr>
          <a:xfrm>
            <a:off x="6152381" y="1039663"/>
            <a:ext cx="2434991"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Science Analysis Code, Mahout, R</a:t>
            </a:r>
          </a:p>
        </p:txBody>
      </p:sp>
      <p:sp>
        <p:nvSpPr>
          <p:cNvPr id="71" name="Up-Down Arrow 21">
            <a:extLst>
              <a:ext uri="{FF2B5EF4-FFF2-40B4-BE49-F238E27FC236}">
                <a16:creationId xmlns:a16="http://schemas.microsoft.com/office/drawing/2014/main" id="{0CB8B815-1D0E-4CD4-BAF6-F6F52BD2E471}"/>
              </a:ext>
            </a:extLst>
          </p:cNvPr>
          <p:cNvSpPr/>
          <p:nvPr/>
        </p:nvSpPr>
        <p:spPr>
          <a:xfrm rot="16200000">
            <a:off x="5362106" y="1042198"/>
            <a:ext cx="298475" cy="64131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72" name="Picture 71">
            <a:extLst>
              <a:ext uri="{FF2B5EF4-FFF2-40B4-BE49-F238E27FC236}">
                <a16:creationId xmlns:a16="http://schemas.microsoft.com/office/drawing/2014/main" id="{97847698-933A-4B4F-AA48-8EFAE883C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6667" y="833095"/>
            <a:ext cx="1258709" cy="1361657"/>
          </a:xfrm>
          <a:prstGeom prst="rect">
            <a:avLst/>
          </a:prstGeom>
        </p:spPr>
      </p:pic>
      <p:sp>
        <p:nvSpPr>
          <p:cNvPr id="73" name="TextBox 72">
            <a:extLst>
              <a:ext uri="{FF2B5EF4-FFF2-40B4-BE49-F238E27FC236}">
                <a16:creationId xmlns:a16="http://schemas.microsoft.com/office/drawing/2014/main" id="{2629A330-D922-4968-80C7-A3532CFDA355}"/>
              </a:ext>
            </a:extLst>
          </p:cNvPr>
          <p:cNvSpPr txBox="1"/>
          <p:nvPr/>
        </p:nvSpPr>
        <p:spPr>
          <a:xfrm>
            <a:off x="8502851" y="3679347"/>
            <a:ext cx="3603527" cy="646331"/>
          </a:xfrm>
          <a:prstGeom prst="rect">
            <a:avLst/>
          </a:prstGeom>
          <a:noFill/>
        </p:spPr>
        <p:txBody>
          <a:bodyPr wrap="square" rtlCol="0">
            <a:spAutoFit/>
          </a:bodyPr>
          <a:lstStyle/>
          <a:p>
            <a:r>
              <a:rPr lang="en-US" dirty="0">
                <a:latin typeface="Calibri" panose="020F0502020204030204" pitchFamily="34" charset="0"/>
              </a:rPr>
              <a:t>Transport batch of data to primary analysis data system</a:t>
            </a:r>
          </a:p>
        </p:txBody>
      </p:sp>
      <p:sp>
        <p:nvSpPr>
          <p:cNvPr id="74" name="Oval 73">
            <a:extLst>
              <a:ext uri="{FF2B5EF4-FFF2-40B4-BE49-F238E27FC236}">
                <a16:creationId xmlns:a16="http://schemas.microsoft.com/office/drawing/2014/main" id="{CB78EFB4-A162-4B72-94DA-471F24F42655}"/>
              </a:ext>
            </a:extLst>
          </p:cNvPr>
          <p:cNvSpPr/>
          <p:nvPr/>
        </p:nvSpPr>
        <p:spPr>
          <a:xfrm>
            <a:off x="3130453" y="5175225"/>
            <a:ext cx="3769845" cy="71578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Record Scientific Data in “field”</a:t>
            </a:r>
          </a:p>
        </p:txBody>
      </p:sp>
      <p:sp>
        <p:nvSpPr>
          <p:cNvPr id="75" name="Can 24">
            <a:extLst>
              <a:ext uri="{FF2B5EF4-FFF2-40B4-BE49-F238E27FC236}">
                <a16:creationId xmlns:a16="http://schemas.microsoft.com/office/drawing/2014/main" id="{F684BB71-4F91-4B0A-8F80-71B7DC14EF6A}"/>
              </a:ext>
            </a:extLst>
          </p:cNvPr>
          <p:cNvSpPr/>
          <p:nvPr/>
        </p:nvSpPr>
        <p:spPr>
          <a:xfrm>
            <a:off x="8203945" y="4567149"/>
            <a:ext cx="1297827" cy="1538705"/>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Local Accumulate and initial computing</a:t>
            </a:r>
          </a:p>
        </p:txBody>
      </p:sp>
      <p:cxnSp>
        <p:nvCxnSpPr>
          <p:cNvPr id="76" name="Straight Arrow Connector 75">
            <a:extLst>
              <a:ext uri="{FF2B5EF4-FFF2-40B4-BE49-F238E27FC236}">
                <a16:creationId xmlns:a16="http://schemas.microsoft.com/office/drawing/2014/main" id="{A3499F62-75FF-4301-93A4-DF0C5C5C17E7}"/>
              </a:ext>
            </a:extLst>
          </p:cNvPr>
          <p:cNvCxnSpPr/>
          <p:nvPr/>
        </p:nvCxnSpPr>
        <p:spPr>
          <a:xfrm>
            <a:off x="7038938" y="5572837"/>
            <a:ext cx="10094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3" name="Rounded Rectangle 2">
            <a:extLst>
              <a:ext uri="{FF2B5EF4-FFF2-40B4-BE49-F238E27FC236}">
                <a16:creationId xmlns:a16="http://schemas.microsoft.com/office/drawing/2014/main" id="{9B377A09-F53F-4B6E-8E74-0F12B495EA3B}"/>
              </a:ext>
            </a:extLst>
          </p:cNvPr>
          <p:cNvSpPr/>
          <p:nvPr/>
        </p:nvSpPr>
        <p:spPr>
          <a:xfrm>
            <a:off x="5028946" y="2090934"/>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Grid or Many Task Software, Hadoop, Spark, Giraph, Pig …</a:t>
            </a:r>
          </a:p>
        </p:txBody>
      </p:sp>
      <p:sp>
        <p:nvSpPr>
          <p:cNvPr id="84" name="Rounded Rectangle 3">
            <a:extLst>
              <a:ext uri="{FF2B5EF4-FFF2-40B4-BE49-F238E27FC236}">
                <a16:creationId xmlns:a16="http://schemas.microsoft.com/office/drawing/2014/main" id="{D5F43457-442F-483D-8FEB-01AD735B02A5}"/>
              </a:ext>
            </a:extLst>
          </p:cNvPr>
          <p:cNvSpPr/>
          <p:nvPr/>
        </p:nvSpPr>
        <p:spPr>
          <a:xfrm>
            <a:off x="5028946" y="2948178"/>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Data Storage: HDFS, </a:t>
            </a:r>
            <a:r>
              <a:rPr lang="en-US" dirty="0" err="1">
                <a:latin typeface="Calibri" panose="020F0502020204030204" pitchFamily="34" charset="0"/>
              </a:rPr>
              <a:t>Hbase</a:t>
            </a:r>
            <a:r>
              <a:rPr lang="en-US" dirty="0">
                <a:latin typeface="Calibri" panose="020F0502020204030204" pitchFamily="34" charset="0"/>
              </a:rPr>
              <a:t>, File Collection </a:t>
            </a:r>
          </a:p>
        </p:txBody>
      </p:sp>
      <p:sp>
        <p:nvSpPr>
          <p:cNvPr id="85" name="Oval 84">
            <a:extLst>
              <a:ext uri="{FF2B5EF4-FFF2-40B4-BE49-F238E27FC236}">
                <a16:creationId xmlns:a16="http://schemas.microsoft.com/office/drawing/2014/main" id="{E3C31061-9440-43DE-A79C-9C65CAB21FDE}"/>
              </a:ext>
            </a:extLst>
          </p:cNvPr>
          <p:cNvSpPr/>
          <p:nvPr/>
        </p:nvSpPr>
        <p:spPr>
          <a:xfrm>
            <a:off x="3039082" y="4150289"/>
            <a:ext cx="3769845" cy="696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Streaming Twitter data for Social Networking</a:t>
            </a:r>
          </a:p>
        </p:txBody>
      </p:sp>
      <p:cxnSp>
        <p:nvCxnSpPr>
          <p:cNvPr id="86" name="Straight Arrow Connector 85">
            <a:extLst>
              <a:ext uri="{FF2B5EF4-FFF2-40B4-BE49-F238E27FC236}">
                <a16:creationId xmlns:a16="http://schemas.microsoft.com/office/drawing/2014/main" id="{45872E13-F31B-45EE-9BC2-9E5EC0F1805A}"/>
              </a:ext>
            </a:extLst>
          </p:cNvPr>
          <p:cNvCxnSpPr/>
          <p:nvPr/>
        </p:nvCxnSpPr>
        <p:spPr>
          <a:xfrm flipV="1">
            <a:off x="8348692" y="3805421"/>
            <a:ext cx="17470" cy="56742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3A00EFC3-A5D9-4A38-B851-46535ECE8E3B}"/>
              </a:ext>
            </a:extLst>
          </p:cNvPr>
          <p:cNvCxnSpPr/>
          <p:nvPr/>
        </p:nvCxnSpPr>
        <p:spPr>
          <a:xfrm flipV="1">
            <a:off x="4962702" y="3557690"/>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8" name="Rounded Rectangle 16">
            <a:extLst>
              <a:ext uri="{FF2B5EF4-FFF2-40B4-BE49-F238E27FC236}">
                <a16:creationId xmlns:a16="http://schemas.microsoft.com/office/drawing/2014/main" id="{5123C88E-CC34-4FD9-A7BE-E70BEDF798F7}"/>
              </a:ext>
            </a:extLst>
          </p:cNvPr>
          <p:cNvSpPr/>
          <p:nvPr/>
        </p:nvSpPr>
        <p:spPr>
          <a:xfrm>
            <a:off x="6144930" y="1039663"/>
            <a:ext cx="2434991"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Science Analysis Code, Mahout, R</a:t>
            </a:r>
          </a:p>
        </p:txBody>
      </p:sp>
      <p:sp>
        <p:nvSpPr>
          <p:cNvPr id="89" name="Up-Down Arrow 21">
            <a:extLst>
              <a:ext uri="{FF2B5EF4-FFF2-40B4-BE49-F238E27FC236}">
                <a16:creationId xmlns:a16="http://schemas.microsoft.com/office/drawing/2014/main" id="{18AEF4ED-635E-4D96-9A61-310F4FC674C6}"/>
              </a:ext>
            </a:extLst>
          </p:cNvPr>
          <p:cNvSpPr/>
          <p:nvPr/>
        </p:nvSpPr>
        <p:spPr>
          <a:xfrm rot="16200000">
            <a:off x="5354655" y="1042198"/>
            <a:ext cx="298475" cy="64131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90" name="Picture 89">
            <a:extLst>
              <a:ext uri="{FF2B5EF4-FFF2-40B4-BE49-F238E27FC236}">
                <a16:creationId xmlns:a16="http://schemas.microsoft.com/office/drawing/2014/main" id="{97BF0C77-33DE-409E-8542-AC09083AF8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9216" y="833095"/>
            <a:ext cx="1258709" cy="1361657"/>
          </a:xfrm>
          <a:prstGeom prst="rect">
            <a:avLst/>
          </a:prstGeom>
        </p:spPr>
      </p:pic>
      <p:sp>
        <p:nvSpPr>
          <p:cNvPr id="92" name="Oval 91">
            <a:extLst>
              <a:ext uri="{FF2B5EF4-FFF2-40B4-BE49-F238E27FC236}">
                <a16:creationId xmlns:a16="http://schemas.microsoft.com/office/drawing/2014/main" id="{EF67D6D2-2D40-4FE3-A3E2-C16ACFD4D6DE}"/>
              </a:ext>
            </a:extLst>
          </p:cNvPr>
          <p:cNvSpPr/>
          <p:nvPr/>
        </p:nvSpPr>
        <p:spPr>
          <a:xfrm>
            <a:off x="3123002" y="5175225"/>
            <a:ext cx="3769845" cy="71578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Record Scientific Data in “field”</a:t>
            </a:r>
          </a:p>
        </p:txBody>
      </p:sp>
      <p:sp>
        <p:nvSpPr>
          <p:cNvPr id="93" name="Can 24">
            <a:extLst>
              <a:ext uri="{FF2B5EF4-FFF2-40B4-BE49-F238E27FC236}">
                <a16:creationId xmlns:a16="http://schemas.microsoft.com/office/drawing/2014/main" id="{88AEEDCA-A068-49F3-8DD6-8191DCB61590}"/>
              </a:ext>
            </a:extLst>
          </p:cNvPr>
          <p:cNvSpPr/>
          <p:nvPr/>
        </p:nvSpPr>
        <p:spPr>
          <a:xfrm>
            <a:off x="8196494" y="4567149"/>
            <a:ext cx="1297827" cy="1538705"/>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Local Accumulate and initial computing</a:t>
            </a:r>
          </a:p>
        </p:txBody>
      </p:sp>
      <p:cxnSp>
        <p:nvCxnSpPr>
          <p:cNvPr id="94" name="Straight Arrow Connector 93">
            <a:extLst>
              <a:ext uri="{FF2B5EF4-FFF2-40B4-BE49-F238E27FC236}">
                <a16:creationId xmlns:a16="http://schemas.microsoft.com/office/drawing/2014/main" id="{9F26630F-DEAD-4389-A705-896F9220ED35}"/>
              </a:ext>
            </a:extLst>
          </p:cNvPr>
          <p:cNvCxnSpPr/>
          <p:nvPr/>
        </p:nvCxnSpPr>
        <p:spPr>
          <a:xfrm>
            <a:off x="7031487" y="5572837"/>
            <a:ext cx="10094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Slide Number Placeholder 13">
            <a:extLst>
              <a:ext uri="{FF2B5EF4-FFF2-40B4-BE49-F238E27FC236}">
                <a16:creationId xmlns:a16="http://schemas.microsoft.com/office/drawing/2014/main" id="{C40FA330-08DE-4AEC-AF9A-B0D13408D66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145</a:t>
            </a:fld>
            <a:endParaRPr lang="en-US">
              <a:solidFill>
                <a:prstClr val="black">
                  <a:tint val="75000"/>
                </a:prstClr>
              </a:solidFill>
            </a:endParaRPr>
          </a:p>
        </p:txBody>
      </p:sp>
    </p:spTree>
    <p:extLst>
      <p:ext uri="{BB962C8B-B14F-4D97-AF65-F5344CB8AC3E}">
        <p14:creationId xmlns:p14="http://schemas.microsoft.com/office/powerpoint/2010/main" val="385150872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7C871-B37B-4119-A57D-E056CE3A0839}"/>
              </a:ext>
            </a:extLst>
          </p:cNvPr>
          <p:cNvSpPr>
            <a:spLocks noGrp="1"/>
          </p:cNvSpPr>
          <p:nvPr>
            <p:ph type="title"/>
          </p:nvPr>
        </p:nvSpPr>
        <p:spPr>
          <a:xfrm>
            <a:off x="838200" y="1"/>
            <a:ext cx="10515600" cy="812800"/>
          </a:xfrm>
        </p:spPr>
        <p:txBody>
          <a:bodyPr/>
          <a:lstStyle/>
          <a:p>
            <a:pPr algn="ctr"/>
            <a:r>
              <a:rPr lang="en-US" dirty="0"/>
              <a:t>Artificial Intelligence/Deep Learning</a:t>
            </a:r>
          </a:p>
        </p:txBody>
      </p:sp>
      <p:sp>
        <p:nvSpPr>
          <p:cNvPr id="3" name="Content Placeholder 2">
            <a:extLst>
              <a:ext uri="{FF2B5EF4-FFF2-40B4-BE49-F238E27FC236}">
                <a16:creationId xmlns:a16="http://schemas.microsoft.com/office/drawing/2014/main" id="{3BDDF60E-A43A-478B-8E2E-468C3E55D951}"/>
              </a:ext>
            </a:extLst>
          </p:cNvPr>
          <p:cNvSpPr>
            <a:spLocks noGrp="1"/>
          </p:cNvSpPr>
          <p:nvPr>
            <p:ph idx="1"/>
          </p:nvPr>
        </p:nvSpPr>
        <p:spPr>
          <a:xfrm>
            <a:off x="291829" y="812801"/>
            <a:ext cx="11485303" cy="5342466"/>
          </a:xfrm>
        </p:spPr>
        <p:txBody>
          <a:bodyPr>
            <a:normAutofit lnSpcReduction="10000"/>
          </a:bodyPr>
          <a:lstStyle/>
          <a:p>
            <a:r>
              <a:rPr lang="en-US" dirty="0"/>
              <a:t>Artificial intelligence (AI) forms a core part of end-user digital business strategies. </a:t>
            </a:r>
          </a:p>
          <a:p>
            <a:r>
              <a:rPr lang="en-US" dirty="0"/>
              <a:t>Many end users today leverage the embedded machine learning (ML) capacities in systems such as SAP, SAS, </a:t>
            </a:r>
            <a:r>
              <a:rPr lang="en-US" dirty="0" err="1"/>
              <a:t>Informatica</a:t>
            </a:r>
            <a:r>
              <a:rPr lang="en-US" dirty="0"/>
              <a:t> and Spark to achieve their ML goals. For these workloads, traditional enterprise stacks can often deliver sufficient capabilities. </a:t>
            </a:r>
          </a:p>
          <a:p>
            <a:r>
              <a:rPr lang="en-US" dirty="0"/>
              <a:t>However, deep learning (DL) leverages extreme compute power and large datasets to deliver unprecedented accuracy and efficiencies. </a:t>
            </a:r>
          </a:p>
          <a:p>
            <a:pPr lvl="1"/>
            <a:r>
              <a:rPr lang="en-US" dirty="0"/>
              <a:t>Vendors are addressing the extreme compute requirements for DL training infrastructures by integrating a high density of compute accelerators (such as Nvidia GPUs) architected in scalable platforms. </a:t>
            </a:r>
          </a:p>
          <a:p>
            <a:pPr lvl="1"/>
            <a:r>
              <a:rPr lang="en-US" dirty="0"/>
              <a:t>Other performance solutions that can scale out efficiently and support a wide range of deep learning frameworks include </a:t>
            </a:r>
            <a:r>
              <a:rPr lang="en-US" dirty="0" err="1"/>
              <a:t>Tensorflow</a:t>
            </a:r>
            <a:r>
              <a:rPr lang="en-US" dirty="0"/>
              <a:t>, Caffe2, Caffe, </a:t>
            </a:r>
            <a:r>
              <a:rPr lang="en-US" dirty="0" err="1"/>
              <a:t>Theano</a:t>
            </a:r>
            <a:r>
              <a:rPr lang="en-US" dirty="0"/>
              <a:t>, Torch, </a:t>
            </a:r>
            <a:r>
              <a:rPr lang="en-US" dirty="0" err="1"/>
              <a:t>MXNet</a:t>
            </a:r>
            <a:r>
              <a:rPr lang="en-US" dirty="0"/>
              <a:t> and Microsoft Cognitive Toolkit (CNTK)</a:t>
            </a:r>
          </a:p>
        </p:txBody>
      </p:sp>
      <p:sp>
        <p:nvSpPr>
          <p:cNvPr id="5" name="Slide Number Placeholder 4">
            <a:extLst>
              <a:ext uri="{FF2B5EF4-FFF2-40B4-BE49-F238E27FC236}">
                <a16:creationId xmlns:a16="http://schemas.microsoft.com/office/drawing/2014/main" id="{8BF76FA8-1E5D-4E13-8C21-4B71E91B0DC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146</a:t>
            </a:fld>
            <a:endParaRPr lang="en-US">
              <a:solidFill>
                <a:prstClr val="black">
                  <a:tint val="75000"/>
                </a:prstClr>
              </a:solidFill>
            </a:endParaRPr>
          </a:p>
        </p:txBody>
      </p:sp>
    </p:spTree>
    <p:extLst>
      <p:ext uri="{BB962C8B-B14F-4D97-AF65-F5344CB8AC3E}">
        <p14:creationId xmlns:p14="http://schemas.microsoft.com/office/powerpoint/2010/main" val="331763377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CEC5-A28B-4B49-8336-E9B498EFBC62}"/>
              </a:ext>
            </a:extLst>
          </p:cNvPr>
          <p:cNvSpPr>
            <a:spLocks noGrp="1"/>
          </p:cNvSpPr>
          <p:nvPr>
            <p:ph type="title"/>
          </p:nvPr>
        </p:nvSpPr>
        <p:spPr>
          <a:xfrm>
            <a:off x="109728" y="-19050"/>
            <a:ext cx="12082272" cy="1143000"/>
          </a:xfrm>
        </p:spPr>
        <p:txBody>
          <a:bodyPr>
            <a:normAutofit fontScale="90000"/>
          </a:bodyPr>
          <a:lstStyle/>
          <a:p>
            <a:pPr algn="ctr"/>
            <a:r>
              <a:rPr lang="en-US" dirty="0"/>
              <a:t>Intelligent Systems ~ </a:t>
            </a:r>
            <a:br>
              <a:rPr lang="en-US" dirty="0"/>
            </a:br>
            <a:r>
              <a:rPr lang="en-US" dirty="0"/>
              <a:t>Artificial Intelligence ~ Machine Learning</a:t>
            </a:r>
          </a:p>
        </p:txBody>
      </p:sp>
      <p:sp>
        <p:nvSpPr>
          <p:cNvPr id="3" name="Content Placeholder 2">
            <a:extLst>
              <a:ext uri="{FF2B5EF4-FFF2-40B4-BE49-F238E27FC236}">
                <a16:creationId xmlns:a16="http://schemas.microsoft.com/office/drawing/2014/main" id="{CB05AA21-7BB8-441B-BFDF-64E4D0324FCF}"/>
              </a:ext>
            </a:extLst>
          </p:cNvPr>
          <p:cNvSpPr>
            <a:spLocks noGrp="1"/>
          </p:cNvSpPr>
          <p:nvPr>
            <p:ph idx="1"/>
          </p:nvPr>
        </p:nvSpPr>
        <p:spPr>
          <a:xfrm>
            <a:off x="109728" y="1066799"/>
            <a:ext cx="11972544" cy="5290110"/>
          </a:xfrm>
        </p:spPr>
        <p:txBody>
          <a:bodyPr>
            <a:normAutofit fontScale="85000" lnSpcReduction="20000"/>
          </a:bodyPr>
          <a:lstStyle/>
          <a:p>
            <a:r>
              <a:rPr lang="en-US" b="1" dirty="0">
                <a:solidFill>
                  <a:srgbClr val="B30838"/>
                </a:solidFill>
              </a:rPr>
              <a:t>2017 Headlines</a:t>
            </a:r>
          </a:p>
          <a:p>
            <a:r>
              <a:rPr lang="en-US" dirty="0"/>
              <a:t>The Race For AI: Google, Twitter, Intel, Apple In A Rush To Grab Artificial Intelligence Startups</a:t>
            </a:r>
          </a:p>
          <a:p>
            <a:r>
              <a:rPr lang="en-US" dirty="0"/>
              <a:t>Google, Facebook, And Microsoft Are Remaking Themselves Around AI</a:t>
            </a:r>
          </a:p>
          <a:p>
            <a:r>
              <a:rPr lang="en-US" dirty="0"/>
              <a:t>Google: The Full Stack AI Company</a:t>
            </a:r>
          </a:p>
          <a:p>
            <a:r>
              <a:rPr lang="en-US" dirty="0"/>
              <a:t>Bezos Says Artificial Intelligence to Fuel Amazon's Success</a:t>
            </a:r>
          </a:p>
          <a:p>
            <a:r>
              <a:rPr lang="en-US" dirty="0"/>
              <a:t>Microsoft CEO says artificial intelligence is the 'ultimate breakthrough'</a:t>
            </a:r>
          </a:p>
          <a:p>
            <a:r>
              <a:rPr lang="en-US" dirty="0"/>
              <a:t>Tesla’s New AI Guru Could Help Its Cars Teach Themselves</a:t>
            </a:r>
          </a:p>
          <a:p>
            <a:r>
              <a:rPr lang="en-US" dirty="0"/>
              <a:t>Netflix Is Using AI to Conquer the World... and Bandwidth Issues</a:t>
            </a:r>
          </a:p>
          <a:p>
            <a:r>
              <a:rPr lang="en-US" dirty="0"/>
              <a:t>How Google Is Remaking Itself As A “Machine Learning First” Company</a:t>
            </a:r>
          </a:p>
          <a:p>
            <a:r>
              <a:rPr lang="en-US" dirty="0"/>
              <a:t>If You Love Machine Learning, You Should Check Out General Electric</a:t>
            </a:r>
            <a:br>
              <a:rPr lang="en-US" dirty="0"/>
            </a:br>
            <a:endParaRPr lang="en-US" dirty="0"/>
          </a:p>
          <a:p>
            <a:r>
              <a:rPr lang="en-US" sz="3300" b="1" dirty="0">
                <a:solidFill>
                  <a:srgbClr val="B30838"/>
                </a:solidFill>
              </a:rPr>
              <a:t>The trouble for all of these companies is that finding the talent needed to drive all this AI work can be difficult.  </a:t>
            </a:r>
            <a:r>
              <a:rPr lang="en-US" sz="3300" b="1" dirty="0"/>
              <a:t>(That is where ISE, the Intelligent Systems Engineering, comes in!)</a:t>
            </a:r>
          </a:p>
        </p:txBody>
      </p:sp>
    </p:spTree>
    <p:extLst>
      <p:ext uri="{BB962C8B-B14F-4D97-AF65-F5344CB8AC3E}">
        <p14:creationId xmlns:p14="http://schemas.microsoft.com/office/powerpoint/2010/main" val="61116117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4110AD-319D-4CC5-95FA-E5B3E0B602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D734CE7-A0A7-4F3B-BE03-0ACDE614D385}"/>
              </a:ext>
            </a:extLst>
          </p:cNvPr>
          <p:cNvPicPr>
            <a:picLocks noChangeAspect="1"/>
          </p:cNvPicPr>
          <p:nvPr/>
        </p:nvPicPr>
        <p:blipFill>
          <a:blip r:embed="rId2"/>
          <a:stretch>
            <a:fillRect/>
          </a:stretch>
        </p:blipFill>
        <p:spPr>
          <a:xfrm>
            <a:off x="1658851" y="0"/>
            <a:ext cx="8874297" cy="6858000"/>
          </a:xfrm>
          <a:prstGeom prst="rect">
            <a:avLst/>
          </a:prstGeom>
        </p:spPr>
      </p:pic>
    </p:spTree>
    <p:extLst>
      <p:ext uri="{BB962C8B-B14F-4D97-AF65-F5344CB8AC3E}">
        <p14:creationId xmlns:p14="http://schemas.microsoft.com/office/powerpoint/2010/main" val="149827823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731FA9-2181-41B6-A655-5287658F18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3BF943E-847E-4A58-A2AB-41DE23EAC15D}"/>
              </a:ext>
            </a:extLst>
          </p:cNvPr>
          <p:cNvPicPr>
            <a:picLocks noChangeAspect="1"/>
          </p:cNvPicPr>
          <p:nvPr/>
        </p:nvPicPr>
        <p:blipFill>
          <a:blip r:embed="rId2"/>
          <a:stretch>
            <a:fillRect/>
          </a:stretch>
        </p:blipFill>
        <p:spPr>
          <a:xfrm>
            <a:off x="6048375" y="3424237"/>
            <a:ext cx="95250" cy="9525"/>
          </a:xfrm>
          <a:prstGeom prst="rect">
            <a:avLst/>
          </a:prstGeom>
        </p:spPr>
      </p:pic>
      <p:pic>
        <p:nvPicPr>
          <p:cNvPr id="5" name="Picture 4">
            <a:extLst>
              <a:ext uri="{FF2B5EF4-FFF2-40B4-BE49-F238E27FC236}">
                <a16:creationId xmlns:a16="http://schemas.microsoft.com/office/drawing/2014/main" id="{C4E1E306-5747-41CA-8C4A-AB17666987F5}"/>
              </a:ext>
            </a:extLst>
          </p:cNvPr>
          <p:cNvPicPr>
            <a:picLocks noChangeAspect="1"/>
          </p:cNvPicPr>
          <p:nvPr/>
        </p:nvPicPr>
        <p:blipFill>
          <a:blip r:embed="rId3"/>
          <a:stretch>
            <a:fillRect/>
          </a:stretch>
        </p:blipFill>
        <p:spPr>
          <a:xfrm>
            <a:off x="1658851" y="0"/>
            <a:ext cx="8874297" cy="6858000"/>
          </a:xfrm>
          <a:prstGeom prst="rect">
            <a:avLst/>
          </a:prstGeom>
        </p:spPr>
      </p:pic>
    </p:spTree>
    <p:extLst>
      <p:ext uri="{BB962C8B-B14F-4D97-AF65-F5344CB8AC3E}">
        <p14:creationId xmlns:p14="http://schemas.microsoft.com/office/powerpoint/2010/main" val="2262108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792691"/>
            <a:ext cx="12192000" cy="5244041"/>
          </a:xfrm>
        </p:spPr>
        <p:txBody>
          <a:bodyPr>
            <a:normAutofit/>
          </a:bodyPr>
          <a:lstStyle/>
          <a:p>
            <a:r>
              <a:rPr lang="en-US" b="1" dirty="0"/>
              <a:t>Features from NIST: </a:t>
            </a:r>
          </a:p>
          <a:p>
            <a:pPr lvl="1">
              <a:lnSpc>
                <a:spcPts val="2500"/>
              </a:lnSpc>
            </a:pPr>
            <a:r>
              <a:rPr lang="en-US" dirty="0"/>
              <a:t>On-demand service (elastic); </a:t>
            </a:r>
          </a:p>
          <a:p>
            <a:pPr lvl="1">
              <a:lnSpc>
                <a:spcPts val="2500"/>
              </a:lnSpc>
            </a:pPr>
            <a:r>
              <a:rPr lang="en-US" dirty="0"/>
              <a:t>Broad network access; </a:t>
            </a:r>
          </a:p>
          <a:p>
            <a:pPr lvl="1">
              <a:lnSpc>
                <a:spcPts val="2500"/>
              </a:lnSpc>
            </a:pPr>
            <a:r>
              <a:rPr lang="en-US" dirty="0"/>
              <a:t>Resource pooling; </a:t>
            </a:r>
          </a:p>
          <a:p>
            <a:pPr lvl="1">
              <a:lnSpc>
                <a:spcPts val="2500"/>
              </a:lnSpc>
            </a:pPr>
            <a:r>
              <a:rPr lang="en-US" dirty="0"/>
              <a:t>Flexible resource allocation; </a:t>
            </a:r>
          </a:p>
          <a:p>
            <a:pPr lvl="1">
              <a:lnSpc>
                <a:spcPts val="2500"/>
              </a:lnSpc>
            </a:pPr>
            <a:r>
              <a:rPr lang="en-US" dirty="0"/>
              <a:t>Measured service</a:t>
            </a:r>
          </a:p>
          <a:p>
            <a:r>
              <a:rPr lang="en-US" b="1" dirty="0"/>
              <a:t>Economies of scale </a:t>
            </a:r>
            <a:r>
              <a:rPr lang="en-US" dirty="0"/>
              <a:t>in performance and electrical power </a:t>
            </a:r>
            <a:r>
              <a:rPr lang="en-US" b="1" dirty="0"/>
              <a:t>(Green IT)</a:t>
            </a:r>
          </a:p>
          <a:p>
            <a:r>
              <a:rPr lang="en-US" dirty="0"/>
              <a:t>Powerful new </a:t>
            </a:r>
            <a:r>
              <a:rPr lang="en-US" b="1" dirty="0"/>
              <a:t>software models </a:t>
            </a:r>
          </a:p>
          <a:p>
            <a:pPr lvl="1"/>
            <a:r>
              <a:rPr lang="en-US" sz="2800" b="1" dirty="0"/>
              <a:t>Platform as a Service </a:t>
            </a:r>
            <a:r>
              <a:rPr lang="en-US" sz="2800" dirty="0"/>
              <a:t>is not an alternative to </a:t>
            </a:r>
            <a:r>
              <a:rPr lang="en-US" sz="2800" b="1" dirty="0"/>
              <a:t>Infrastructure as a Service – </a:t>
            </a:r>
            <a:r>
              <a:rPr lang="en-US" sz="2800" dirty="0"/>
              <a:t>it is instead an incredible valued added</a:t>
            </a:r>
          </a:p>
          <a:p>
            <a:pPr lvl="1"/>
            <a:r>
              <a:rPr lang="en-US" sz="2800" dirty="0"/>
              <a:t>Amazon is as much PaaS as Azure </a:t>
            </a:r>
          </a:p>
          <a:p>
            <a:r>
              <a:rPr lang="en-US" dirty="0"/>
              <a:t>They are </a:t>
            </a:r>
            <a:r>
              <a:rPr lang="en-US" b="1" dirty="0"/>
              <a:t>cheaper than classic clusters </a:t>
            </a:r>
            <a:r>
              <a:rPr lang="en-US" dirty="0"/>
              <a:t>unless latter 100% utilized </a:t>
            </a:r>
          </a:p>
          <a:p>
            <a:endParaRPr lang="en-US" dirty="0"/>
          </a:p>
        </p:txBody>
      </p:sp>
      <p:sp>
        <p:nvSpPr>
          <p:cNvPr id="3" name="Title 2"/>
          <p:cNvSpPr>
            <a:spLocks noGrp="1"/>
          </p:cNvSpPr>
          <p:nvPr>
            <p:ph type="title"/>
          </p:nvPr>
        </p:nvSpPr>
        <p:spPr>
          <a:xfrm>
            <a:off x="1970505" y="136526"/>
            <a:ext cx="9484895" cy="818147"/>
          </a:xfrm>
        </p:spPr>
        <p:txBody>
          <a:bodyPr>
            <a:normAutofit/>
          </a:bodyPr>
          <a:lstStyle/>
          <a:p>
            <a:r>
              <a:rPr lang="en-US" sz="3200" dirty="0"/>
              <a:t>Clouds Offer </a:t>
            </a:r>
            <a:r>
              <a:rPr lang="en-US" sz="3200" b="0" dirty="0"/>
              <a:t>From different points of view</a:t>
            </a:r>
          </a:p>
        </p:txBody>
      </p:sp>
      <p:sp>
        <p:nvSpPr>
          <p:cNvPr id="5" name="Slide Number Placeholder 4">
            <a:extLst>
              <a:ext uri="{FF2B5EF4-FFF2-40B4-BE49-F238E27FC236}">
                <a16:creationId xmlns:a16="http://schemas.microsoft.com/office/drawing/2014/main" id="{9FB4BCAE-4D84-49E7-A630-67DAA8F390D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189708943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6123B5-0536-49B0-A856-FC4FE207A1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D41B28C-C9A8-484C-8306-BD72519BB725}"/>
              </a:ext>
            </a:extLst>
          </p:cNvPr>
          <p:cNvPicPr>
            <a:picLocks noChangeAspect="1"/>
          </p:cNvPicPr>
          <p:nvPr/>
        </p:nvPicPr>
        <p:blipFill>
          <a:blip r:embed="rId2"/>
          <a:stretch>
            <a:fillRect/>
          </a:stretch>
        </p:blipFill>
        <p:spPr>
          <a:xfrm>
            <a:off x="1658851" y="0"/>
            <a:ext cx="8874297" cy="6858000"/>
          </a:xfrm>
          <a:prstGeom prst="rect">
            <a:avLst/>
          </a:prstGeom>
        </p:spPr>
      </p:pic>
    </p:spTree>
    <p:extLst>
      <p:ext uri="{BB962C8B-B14F-4D97-AF65-F5344CB8AC3E}">
        <p14:creationId xmlns:p14="http://schemas.microsoft.com/office/powerpoint/2010/main" val="389763319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8B04D7-B846-4104-BFB3-2313680F41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1482FEF-20F4-45A9-BCE1-7BD5EA84550A}"/>
              </a:ext>
            </a:extLst>
          </p:cNvPr>
          <p:cNvPicPr>
            <a:picLocks noChangeAspect="1"/>
          </p:cNvPicPr>
          <p:nvPr/>
        </p:nvPicPr>
        <p:blipFill>
          <a:blip r:embed="rId2"/>
          <a:stretch>
            <a:fillRect/>
          </a:stretch>
        </p:blipFill>
        <p:spPr>
          <a:xfrm>
            <a:off x="1658851" y="0"/>
            <a:ext cx="8874297" cy="6858000"/>
          </a:xfrm>
          <a:prstGeom prst="rect">
            <a:avLst/>
          </a:prstGeom>
        </p:spPr>
      </p:pic>
    </p:spTree>
    <p:extLst>
      <p:ext uri="{BB962C8B-B14F-4D97-AF65-F5344CB8AC3E}">
        <p14:creationId xmlns:p14="http://schemas.microsoft.com/office/powerpoint/2010/main" val="370354565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M: Cloud Applications III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Characterize Applications using NIST approach</a:t>
            </a:r>
          </a:p>
          <a:p>
            <a:pPr marL="342900" indent="-342900">
              <a:buFont typeface="Arial" panose="020B0604020202020204" pitchFamily="34" charset="0"/>
              <a:buChar char="•"/>
            </a:pPr>
            <a:r>
              <a:rPr lang="en-US" dirty="0">
                <a:solidFill>
                  <a:schemeClr val="tx1"/>
                </a:solidFill>
              </a:rPr>
              <a:t>Internet of Things</a:t>
            </a:r>
          </a:p>
          <a:p>
            <a:pPr marL="342900" indent="-342900">
              <a:buFont typeface="Arial" panose="020B0604020202020204" pitchFamily="34" charset="0"/>
              <a:buChar char="•"/>
            </a:pPr>
            <a:r>
              <a:rPr lang="en-US" dirty="0">
                <a:solidFill>
                  <a:schemeClr val="tx1"/>
                </a:solidFill>
              </a:rPr>
              <a:t>Different types of MapReduce</a:t>
            </a:r>
          </a:p>
        </p:txBody>
      </p:sp>
      <p:sp>
        <p:nvSpPr>
          <p:cNvPr id="3" name="Slide Number Placeholder 2">
            <a:extLst>
              <a:ext uri="{FF2B5EF4-FFF2-40B4-BE49-F238E27FC236}">
                <a16:creationId xmlns:a16="http://schemas.microsoft.com/office/drawing/2014/main" id="{4B985315-3465-4965-A0B5-01E40F1A9E6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152</a:t>
            </a:fld>
            <a:endParaRPr lang="en-US">
              <a:solidFill>
                <a:prstClr val="black">
                  <a:tint val="75000"/>
                </a:prstClr>
              </a:solidFill>
            </a:endParaRPr>
          </a:p>
        </p:txBody>
      </p:sp>
    </p:spTree>
    <p:extLst>
      <p:ext uri="{BB962C8B-B14F-4D97-AF65-F5344CB8AC3E}">
        <p14:creationId xmlns:p14="http://schemas.microsoft.com/office/powerpoint/2010/main" val="142658643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867" y="709863"/>
            <a:ext cx="11777133" cy="6148136"/>
          </a:xfrm>
        </p:spPr>
        <p:txBody>
          <a:bodyPr/>
          <a:lstStyle/>
          <a:p>
            <a:pPr>
              <a:spcBef>
                <a:spcPts val="200"/>
              </a:spcBef>
            </a:pPr>
            <a:r>
              <a:rPr lang="en-US" sz="2800" b="1" dirty="0"/>
              <a:t>Pleasingly  (moving to modestly) parallel </a:t>
            </a:r>
            <a:r>
              <a:rPr lang="en-US" sz="2800" dirty="0"/>
              <a:t>applications of all sorts with roughly independent data or spawning independent simulations</a:t>
            </a:r>
          </a:p>
          <a:p>
            <a:pPr lvl="1">
              <a:spcBef>
                <a:spcPts val="200"/>
              </a:spcBef>
            </a:pPr>
            <a:r>
              <a:rPr lang="en-US" sz="2800" b="1" dirty="0"/>
              <a:t>Long tail </a:t>
            </a:r>
            <a:r>
              <a:rPr lang="en-US" sz="2800" dirty="0"/>
              <a:t>of science and integration of distributed sensors</a:t>
            </a:r>
          </a:p>
          <a:p>
            <a:pPr>
              <a:spcBef>
                <a:spcPts val="200"/>
              </a:spcBef>
            </a:pPr>
            <a:r>
              <a:rPr lang="en-US" sz="2800" b="1" dirty="0"/>
              <a:t>Commercial and Science Data analytics </a:t>
            </a:r>
            <a:r>
              <a:rPr lang="en-US" sz="2800" dirty="0"/>
              <a:t>that can use MapReduce </a:t>
            </a:r>
            <a:r>
              <a:rPr lang="en-US" sz="2800" b="1" dirty="0"/>
              <a:t>(</a:t>
            </a:r>
            <a:r>
              <a:rPr lang="en-US" sz="2800" dirty="0"/>
              <a:t>some of such apps) or its</a:t>
            </a:r>
            <a:r>
              <a:rPr lang="en-US" sz="2800" b="1" dirty="0"/>
              <a:t> iterative </a:t>
            </a:r>
            <a:r>
              <a:rPr lang="en-US" sz="2800" dirty="0"/>
              <a:t>variants (most other data analytics apps)</a:t>
            </a:r>
          </a:p>
          <a:p>
            <a:pPr>
              <a:spcBef>
                <a:spcPts val="200"/>
              </a:spcBef>
            </a:pPr>
            <a:r>
              <a:rPr lang="en-US" sz="2800" b="1" dirty="0"/>
              <a:t>Which science applications are using clouds</a:t>
            </a:r>
            <a:r>
              <a:rPr lang="en-US" sz="2800" dirty="0"/>
              <a:t>? </a:t>
            </a:r>
          </a:p>
          <a:p>
            <a:pPr lvl="1">
              <a:spcBef>
                <a:spcPts val="200"/>
              </a:spcBef>
            </a:pPr>
            <a:r>
              <a:rPr lang="en-US" sz="2400" b="1" dirty="0"/>
              <a:t>Venus-C </a:t>
            </a:r>
            <a:r>
              <a:rPr lang="en-US" sz="2400" dirty="0"/>
              <a:t>(Azure in Europe): 27 applications </a:t>
            </a:r>
            <a:r>
              <a:rPr lang="en-US" sz="2400" b="1" dirty="0"/>
              <a:t>not using </a:t>
            </a:r>
            <a:r>
              <a:rPr lang="en-US" sz="2400" dirty="0"/>
              <a:t>Scheduler, Workflow or MapReduce (except roll your own)</a:t>
            </a:r>
          </a:p>
          <a:p>
            <a:pPr lvl="1">
              <a:spcBef>
                <a:spcPts val="200"/>
              </a:spcBef>
            </a:pPr>
            <a:r>
              <a:rPr lang="en-US" sz="2400" dirty="0"/>
              <a:t>50% of applications on</a:t>
            </a:r>
            <a:r>
              <a:rPr lang="en-US" sz="2400" b="1" dirty="0"/>
              <a:t> FutureGrid </a:t>
            </a:r>
            <a:r>
              <a:rPr lang="en-US" sz="2400" dirty="0"/>
              <a:t>were from Life Science and later </a:t>
            </a:r>
            <a:r>
              <a:rPr lang="en-US" sz="2400" dirty="0" err="1"/>
              <a:t>JetStream</a:t>
            </a:r>
            <a:r>
              <a:rPr lang="en-US" sz="2400" dirty="0"/>
              <a:t> at IU also has large life science use.</a:t>
            </a:r>
          </a:p>
          <a:p>
            <a:pPr lvl="1">
              <a:spcBef>
                <a:spcPts val="200"/>
              </a:spcBef>
            </a:pPr>
            <a:r>
              <a:rPr lang="en-US" sz="2400" dirty="0"/>
              <a:t>Locally </a:t>
            </a:r>
            <a:r>
              <a:rPr lang="en-US" sz="2400" b="1" dirty="0"/>
              <a:t>Lilly</a:t>
            </a:r>
            <a:r>
              <a:rPr lang="en-US" sz="2400" dirty="0"/>
              <a:t> corporation is commercial cloud user </a:t>
            </a:r>
            <a:br>
              <a:rPr lang="en-US" sz="2400" dirty="0"/>
            </a:br>
            <a:r>
              <a:rPr lang="en-US" sz="2400" dirty="0"/>
              <a:t>(for drug discovery) </a:t>
            </a:r>
          </a:p>
          <a:p>
            <a:pPr>
              <a:spcBef>
                <a:spcPts val="200"/>
              </a:spcBef>
            </a:pPr>
            <a:r>
              <a:rPr lang="en-US" b="1" dirty="0">
                <a:solidFill>
                  <a:srgbClr val="FF0000"/>
                </a:solidFill>
              </a:rPr>
              <a:t>But overall rather little science use of clouds yet</a:t>
            </a:r>
          </a:p>
          <a:p>
            <a:pPr>
              <a:spcBef>
                <a:spcPts val="200"/>
              </a:spcBef>
            </a:pPr>
            <a:r>
              <a:rPr lang="en-US" dirty="0"/>
              <a:t>See book at https://cloud4scieng.org/</a:t>
            </a:r>
          </a:p>
        </p:txBody>
      </p:sp>
      <p:sp>
        <p:nvSpPr>
          <p:cNvPr id="2" name="Title 1"/>
          <p:cNvSpPr>
            <a:spLocks noGrp="1"/>
          </p:cNvSpPr>
          <p:nvPr>
            <p:ph type="title"/>
          </p:nvPr>
        </p:nvSpPr>
        <p:spPr>
          <a:xfrm>
            <a:off x="76200" y="-273050"/>
            <a:ext cx="10515600" cy="1325563"/>
          </a:xfrm>
        </p:spPr>
        <p:txBody>
          <a:bodyPr>
            <a:normAutofit/>
          </a:bodyPr>
          <a:lstStyle/>
          <a:p>
            <a:r>
              <a:rPr lang="en-US" dirty="0"/>
              <a:t>What Applications work in Clouds</a:t>
            </a:r>
          </a:p>
        </p:txBody>
      </p:sp>
      <p:sp>
        <p:nvSpPr>
          <p:cNvPr id="8" name="Slide Number Placeholder 7">
            <a:extLst>
              <a:ext uri="{FF2B5EF4-FFF2-40B4-BE49-F238E27FC236}">
                <a16:creationId xmlns:a16="http://schemas.microsoft.com/office/drawing/2014/main" id="{51A507DB-D1D6-4209-AF0E-C79B2F9F5C1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153</a:t>
            </a:fld>
            <a:endParaRPr lang="en-US">
              <a:solidFill>
                <a:prstClr val="black">
                  <a:tint val="75000"/>
                </a:prstClr>
              </a:solidFill>
            </a:endParaRPr>
          </a:p>
        </p:txBody>
      </p:sp>
      <p:pic>
        <p:nvPicPr>
          <p:cNvPr id="2050" name="Picture 2" descr="book-cover">
            <a:extLst>
              <a:ext uri="{FF2B5EF4-FFF2-40B4-BE49-F238E27FC236}">
                <a16:creationId xmlns:a16="http://schemas.microsoft.com/office/drawing/2014/main" id="{28D3AC61-0169-4AC9-904F-A055FE66B0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86975" y="4171949"/>
            <a:ext cx="2105025" cy="2680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27507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825" y="866775"/>
            <a:ext cx="12315825" cy="5310188"/>
          </a:xfrm>
        </p:spPr>
        <p:txBody>
          <a:bodyPr>
            <a:normAutofit/>
          </a:bodyPr>
          <a:lstStyle/>
          <a:p>
            <a:r>
              <a:rPr lang="en-US" sz="2400" dirty="0"/>
              <a:t>It is projected that there will be </a:t>
            </a:r>
            <a:r>
              <a:rPr lang="en-US" sz="2400" b="1" dirty="0">
                <a:solidFill>
                  <a:srgbClr val="FF0000"/>
                </a:solidFill>
              </a:rPr>
              <a:t>24-75 billion devices </a:t>
            </a:r>
            <a:r>
              <a:rPr lang="en-US" sz="2400" dirty="0"/>
              <a:t>on the Internet by 2020.  Most will be small sensors that send streams of information into the cloud where it will be processed and integrated with other streams and turned into knowledge that will help our lives in a multitude of small and big ways.  </a:t>
            </a:r>
          </a:p>
          <a:p>
            <a:r>
              <a:rPr lang="en-US" sz="2400" dirty="0"/>
              <a:t>The</a:t>
            </a:r>
            <a:r>
              <a:rPr lang="en-US" sz="2400" b="1" dirty="0"/>
              <a:t> cloud </a:t>
            </a:r>
            <a:r>
              <a:rPr lang="en-US" sz="2400" dirty="0"/>
              <a:t>will become increasing important as a controller of and </a:t>
            </a:r>
            <a:r>
              <a:rPr lang="en-US" sz="2400" b="1" dirty="0"/>
              <a:t>resource provider for the Internet of Things. </a:t>
            </a:r>
          </a:p>
          <a:p>
            <a:r>
              <a:rPr lang="en-US" sz="2400" dirty="0"/>
              <a:t>As well as today’s use for smart phone and gaming console support, “Intelligent River” “smart homes and grid” and “ubiquitous cities” build on this vision and we could expect a growth in cloud supported/controlled</a:t>
            </a:r>
            <a:r>
              <a:rPr lang="en-US" sz="2400" b="1" dirty="0"/>
              <a:t> robotics</a:t>
            </a:r>
            <a:r>
              <a:rPr lang="en-US" sz="2400" dirty="0"/>
              <a:t>.</a:t>
            </a:r>
          </a:p>
          <a:p>
            <a:r>
              <a:rPr lang="en-US" sz="2400" dirty="0"/>
              <a:t>Some of these “things” will be supporting science</a:t>
            </a:r>
          </a:p>
          <a:p>
            <a:r>
              <a:rPr lang="en-US" sz="2400" dirty="0"/>
              <a:t>Natural parallelism over “things”</a:t>
            </a:r>
          </a:p>
          <a:p>
            <a:r>
              <a:rPr lang="en-US" sz="2400" dirty="0"/>
              <a:t>“Things” are distributed and so form a Grid</a:t>
            </a:r>
          </a:p>
        </p:txBody>
      </p:sp>
      <p:sp>
        <p:nvSpPr>
          <p:cNvPr id="2" name="Title 1"/>
          <p:cNvSpPr>
            <a:spLocks noGrp="1"/>
          </p:cNvSpPr>
          <p:nvPr>
            <p:ph type="title"/>
          </p:nvPr>
        </p:nvSpPr>
        <p:spPr>
          <a:xfrm>
            <a:off x="719666" y="0"/>
            <a:ext cx="10515600" cy="866775"/>
          </a:xfrm>
        </p:spPr>
        <p:txBody>
          <a:bodyPr>
            <a:normAutofit/>
          </a:bodyPr>
          <a:lstStyle/>
          <a:p>
            <a:r>
              <a:rPr lang="en-US" dirty="0"/>
              <a:t>Internet of Things and the Cloud </a:t>
            </a:r>
          </a:p>
        </p:txBody>
      </p:sp>
      <p:sp>
        <p:nvSpPr>
          <p:cNvPr id="8" name="Slide Number Placeholder 7">
            <a:extLst>
              <a:ext uri="{FF2B5EF4-FFF2-40B4-BE49-F238E27FC236}">
                <a16:creationId xmlns:a16="http://schemas.microsoft.com/office/drawing/2014/main" id="{8E1B3EF8-CCE0-40C6-8B56-C42E72F252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154</a:t>
            </a:fld>
            <a:endParaRPr lang="en-US">
              <a:solidFill>
                <a:prstClr val="black">
                  <a:tint val="75000"/>
                </a:prstClr>
              </a:solidFill>
            </a:endParaRPr>
          </a:p>
        </p:txBody>
      </p:sp>
    </p:spTree>
    <p:extLst>
      <p:ext uri="{BB962C8B-B14F-4D97-AF65-F5344CB8AC3E}">
        <p14:creationId xmlns:p14="http://schemas.microsoft.com/office/powerpoint/2010/main" val="273506081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815D13-8633-419A-8578-82ECB12BDFDD}"/>
              </a:ext>
            </a:extLst>
          </p:cNvPr>
          <p:cNvSpPr>
            <a:spLocks noGrp="1"/>
          </p:cNvSpPr>
          <p:nvPr>
            <p:ph type="title"/>
          </p:nvPr>
        </p:nvSpPr>
        <p:spPr/>
        <p:txBody>
          <a:bodyPr/>
          <a:lstStyle/>
          <a:p>
            <a:r>
              <a:rPr lang="en-US" dirty="0"/>
              <a:t>Cloud – Fog – Internet of Things</a:t>
            </a:r>
          </a:p>
        </p:txBody>
      </p:sp>
      <p:sp>
        <p:nvSpPr>
          <p:cNvPr id="5" name="Slide Number Placeholder 4">
            <a:extLst>
              <a:ext uri="{FF2B5EF4-FFF2-40B4-BE49-F238E27FC236}">
                <a16:creationId xmlns:a16="http://schemas.microsoft.com/office/drawing/2014/main" id="{7C18D457-C0AF-4C68-8CB2-4DDB77162DC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155</a:t>
            </a:fld>
            <a:endParaRPr lang="en-US">
              <a:solidFill>
                <a:prstClr val="black">
                  <a:tint val="75000"/>
                </a:prstClr>
              </a:solidFill>
            </a:endParaRPr>
          </a:p>
        </p:txBody>
      </p:sp>
      <p:grpSp>
        <p:nvGrpSpPr>
          <p:cNvPr id="7" name="Group 6">
            <a:extLst>
              <a:ext uri="{FF2B5EF4-FFF2-40B4-BE49-F238E27FC236}">
                <a16:creationId xmlns:a16="http://schemas.microsoft.com/office/drawing/2014/main" id="{99026023-3C04-441E-B046-B51C3D54CB50}"/>
              </a:ext>
            </a:extLst>
          </p:cNvPr>
          <p:cNvGrpSpPr/>
          <p:nvPr/>
        </p:nvGrpSpPr>
        <p:grpSpPr>
          <a:xfrm>
            <a:off x="405353" y="1018095"/>
            <a:ext cx="11791841" cy="4852315"/>
            <a:chOff x="1179150" y="524576"/>
            <a:chExt cx="9082378" cy="3737377"/>
          </a:xfrm>
        </p:grpSpPr>
        <p:grpSp>
          <p:nvGrpSpPr>
            <p:cNvPr id="8" name="Group 7">
              <a:extLst>
                <a:ext uri="{FF2B5EF4-FFF2-40B4-BE49-F238E27FC236}">
                  <a16:creationId xmlns:a16="http://schemas.microsoft.com/office/drawing/2014/main" id="{76DF4129-911E-4BE4-86D5-FBB1871980BA}"/>
                </a:ext>
              </a:extLst>
            </p:cNvPr>
            <p:cNvGrpSpPr/>
            <p:nvPr/>
          </p:nvGrpSpPr>
          <p:grpSpPr>
            <a:xfrm>
              <a:off x="1179150" y="524576"/>
              <a:ext cx="9082378" cy="3737377"/>
              <a:chOff x="1309779" y="438495"/>
              <a:chExt cx="9082378" cy="3737377"/>
            </a:xfrm>
          </p:grpSpPr>
          <p:grpSp>
            <p:nvGrpSpPr>
              <p:cNvPr id="10" name="Group 9">
                <a:extLst>
                  <a:ext uri="{FF2B5EF4-FFF2-40B4-BE49-F238E27FC236}">
                    <a16:creationId xmlns:a16="http://schemas.microsoft.com/office/drawing/2014/main" id="{E077F68D-ADF1-4F70-9E9B-16CBA8936F34}"/>
                  </a:ext>
                </a:extLst>
              </p:cNvPr>
              <p:cNvGrpSpPr/>
              <p:nvPr/>
            </p:nvGrpSpPr>
            <p:grpSpPr>
              <a:xfrm>
                <a:off x="1309779" y="438495"/>
                <a:ext cx="9082378" cy="3737377"/>
                <a:chOff x="1876793" y="403142"/>
                <a:chExt cx="9082378" cy="3737377"/>
              </a:xfrm>
            </p:grpSpPr>
            <p:grpSp>
              <p:nvGrpSpPr>
                <p:cNvPr id="12" name="Group 11">
                  <a:extLst>
                    <a:ext uri="{FF2B5EF4-FFF2-40B4-BE49-F238E27FC236}">
                      <a16:creationId xmlns:a16="http://schemas.microsoft.com/office/drawing/2014/main" id="{7064490C-804E-4E64-97E3-877DE333389E}"/>
                    </a:ext>
                  </a:extLst>
                </p:cNvPr>
                <p:cNvGrpSpPr/>
                <p:nvPr/>
              </p:nvGrpSpPr>
              <p:grpSpPr>
                <a:xfrm>
                  <a:off x="1876793" y="403142"/>
                  <a:ext cx="8126672" cy="3425430"/>
                  <a:chOff x="21265" y="617746"/>
                  <a:chExt cx="8126672" cy="3425430"/>
                </a:xfrm>
              </p:grpSpPr>
              <p:pic>
                <p:nvPicPr>
                  <p:cNvPr id="15" name="Picture 14">
                    <a:extLst>
                      <a:ext uri="{FF2B5EF4-FFF2-40B4-BE49-F238E27FC236}">
                        <a16:creationId xmlns:a16="http://schemas.microsoft.com/office/drawing/2014/main" id="{A3072FEE-0E27-4A4F-A17B-049AE358A1F1}"/>
                      </a:ext>
                    </a:extLst>
                  </p:cNvPr>
                  <p:cNvPicPr>
                    <a:picLocks noChangeAspect="1"/>
                  </p:cNvPicPr>
                  <p:nvPr/>
                </p:nvPicPr>
                <p:blipFill rotWithShape="1">
                  <a:blip r:embed="rId2">
                    <a:extLst>
                      <a:ext uri="{28A0092B-C50C-407E-A947-70E740481C1C}">
                        <a14:useLocalDpi xmlns:a14="http://schemas.microsoft.com/office/drawing/2010/main" val="0"/>
                      </a:ext>
                    </a:extLst>
                  </a:blip>
                  <a:srcRect b="12482"/>
                  <a:stretch/>
                </p:blipFill>
                <p:spPr>
                  <a:xfrm>
                    <a:off x="21265" y="617746"/>
                    <a:ext cx="8126672" cy="3425430"/>
                  </a:xfrm>
                  <a:prstGeom prst="rect">
                    <a:avLst/>
                  </a:prstGeom>
                </p:spPr>
              </p:pic>
              <p:sp>
                <p:nvSpPr>
                  <p:cNvPr id="16" name="AutoShape 2" descr="Image result for clouds">
                    <a:extLst>
                      <a:ext uri="{FF2B5EF4-FFF2-40B4-BE49-F238E27FC236}">
                        <a16:creationId xmlns:a16="http://schemas.microsoft.com/office/drawing/2014/main" id="{A147BED4-8EB5-49A0-996C-B2389BCF77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7" name="Group 16">
                    <a:extLst>
                      <a:ext uri="{FF2B5EF4-FFF2-40B4-BE49-F238E27FC236}">
                        <a16:creationId xmlns:a16="http://schemas.microsoft.com/office/drawing/2014/main" id="{7F945CD2-A08B-46B7-B5EB-AF2EBAC7B5B9}"/>
                      </a:ext>
                    </a:extLst>
                  </p:cNvPr>
                  <p:cNvGrpSpPr/>
                  <p:nvPr/>
                </p:nvGrpSpPr>
                <p:grpSpPr>
                  <a:xfrm>
                    <a:off x="1219937" y="1502386"/>
                    <a:ext cx="5450633" cy="1343787"/>
                    <a:chOff x="6090517" y="1408744"/>
                    <a:chExt cx="5450633" cy="1343787"/>
                  </a:xfrm>
                </p:grpSpPr>
                <p:sp>
                  <p:nvSpPr>
                    <p:cNvPr id="22" name="Oval 21">
                      <a:extLst>
                        <a:ext uri="{FF2B5EF4-FFF2-40B4-BE49-F238E27FC236}">
                          <a16:creationId xmlns:a16="http://schemas.microsoft.com/office/drawing/2014/main" id="{B4E2BA2A-998B-4C6D-9386-0C9C35B639EE}"/>
                        </a:ext>
                      </a:extLst>
                    </p:cNvPr>
                    <p:cNvSpPr/>
                    <p:nvPr/>
                  </p:nvSpPr>
                  <p:spPr>
                    <a:xfrm>
                      <a:off x="10273004" y="1511559"/>
                      <a:ext cx="1240972" cy="12409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6395225-4F0B-47F1-B4CB-57A6CF156DF7}"/>
                        </a:ext>
                      </a:extLst>
                    </p:cNvPr>
                    <p:cNvPicPr>
                      <a:picLocks noChangeAspect="1"/>
                    </p:cNvPicPr>
                    <p:nvPr/>
                  </p:nvPicPr>
                  <p:blipFill>
                    <a:blip r:embed="rId3"/>
                    <a:stretch>
                      <a:fillRect/>
                    </a:stretch>
                  </p:blipFill>
                  <p:spPr>
                    <a:xfrm>
                      <a:off x="10516630" y="1688602"/>
                      <a:ext cx="793912" cy="444590"/>
                    </a:xfrm>
                    <a:prstGeom prst="rect">
                      <a:avLst/>
                    </a:prstGeom>
                  </p:spPr>
                </p:pic>
                <p:pic>
                  <p:nvPicPr>
                    <p:cNvPr id="24" name="Picture 4" descr="Related image">
                      <a:extLst>
                        <a:ext uri="{FF2B5EF4-FFF2-40B4-BE49-F238E27FC236}">
                          <a16:creationId xmlns:a16="http://schemas.microsoft.com/office/drawing/2014/main" id="{0B7C3135-0CE3-4FD8-9BBF-BF38B10206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10463464" y="2150900"/>
                      <a:ext cx="914400" cy="411480"/>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0DEC67E3-A4C3-40EF-BED3-7BC7AA2077FC}"/>
                        </a:ext>
                      </a:extLst>
                    </p:cNvPr>
                    <p:cNvSpPr/>
                    <p:nvPr/>
                  </p:nvSpPr>
                  <p:spPr>
                    <a:xfrm>
                      <a:off x="10300178" y="1511559"/>
                      <a:ext cx="1240972" cy="12409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Cloud</a:t>
                      </a:r>
                      <a:br>
                        <a:rPr lang="en-US" sz="1400" b="1" dirty="0">
                          <a:solidFill>
                            <a:srgbClr val="FF0000"/>
                          </a:solidFill>
                        </a:rPr>
                      </a:br>
                      <a:r>
                        <a:rPr lang="en-US" sz="1200" b="1" dirty="0">
                          <a:solidFill>
                            <a:srgbClr val="FF0000"/>
                          </a:solidFill>
                        </a:rPr>
                        <a:t>    </a:t>
                      </a:r>
                      <a:br>
                        <a:rPr lang="en-US" sz="2000" b="1" dirty="0">
                          <a:solidFill>
                            <a:srgbClr val="FF0000"/>
                          </a:solidFill>
                        </a:rPr>
                      </a:br>
                      <a:r>
                        <a:rPr lang="en-US" sz="2000" b="1" dirty="0">
                          <a:solidFill>
                            <a:schemeClr val="bg1"/>
                          </a:solidFill>
                        </a:rPr>
                        <a:t>HPC</a:t>
                      </a:r>
                    </a:p>
                  </p:txBody>
                </p:sp>
                <p:sp>
                  <p:nvSpPr>
                    <p:cNvPr id="26" name="Oval 25">
                      <a:extLst>
                        <a:ext uri="{FF2B5EF4-FFF2-40B4-BE49-F238E27FC236}">
                          <a16:creationId xmlns:a16="http://schemas.microsoft.com/office/drawing/2014/main" id="{BBF4E907-0F1F-4A0B-9B84-3DBDAABF8EE0}"/>
                        </a:ext>
                      </a:extLst>
                    </p:cNvPr>
                    <p:cNvSpPr/>
                    <p:nvPr/>
                  </p:nvSpPr>
                  <p:spPr>
                    <a:xfrm>
                      <a:off x="6090517" y="1408744"/>
                      <a:ext cx="1240972" cy="12409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Cloud</a:t>
                      </a:r>
                      <a:br>
                        <a:rPr lang="en-US" sz="1400" b="1" dirty="0">
                          <a:solidFill>
                            <a:srgbClr val="FF0000"/>
                          </a:solidFill>
                        </a:rPr>
                      </a:br>
                      <a:r>
                        <a:rPr lang="en-US" sz="1200" b="1" dirty="0">
                          <a:solidFill>
                            <a:srgbClr val="FF0000"/>
                          </a:solidFill>
                        </a:rPr>
                        <a:t>    </a:t>
                      </a:r>
                      <a:br>
                        <a:rPr lang="en-US" sz="2000" b="1" dirty="0">
                          <a:solidFill>
                            <a:srgbClr val="FF0000"/>
                          </a:solidFill>
                        </a:rPr>
                      </a:br>
                      <a:r>
                        <a:rPr lang="en-US" sz="2000" b="1" dirty="0">
                          <a:solidFill>
                            <a:srgbClr val="FF0000"/>
                          </a:solidFill>
                        </a:rPr>
                        <a:t>HPC</a:t>
                      </a:r>
                    </a:p>
                  </p:txBody>
                </p:sp>
              </p:grpSp>
              <p:grpSp>
                <p:nvGrpSpPr>
                  <p:cNvPr id="18" name="Group 17">
                    <a:extLst>
                      <a:ext uri="{FF2B5EF4-FFF2-40B4-BE49-F238E27FC236}">
                        <a16:creationId xmlns:a16="http://schemas.microsoft.com/office/drawing/2014/main" id="{A6BC3928-CB0B-4EE3-8CD5-2FD863FD6A50}"/>
                      </a:ext>
                    </a:extLst>
                  </p:cNvPr>
                  <p:cNvGrpSpPr/>
                  <p:nvPr/>
                </p:nvGrpSpPr>
                <p:grpSpPr>
                  <a:xfrm>
                    <a:off x="1029477" y="1605201"/>
                    <a:ext cx="1240972" cy="1240972"/>
                    <a:chOff x="10273004" y="1511559"/>
                    <a:chExt cx="1240972" cy="1240972"/>
                  </a:xfrm>
                </p:grpSpPr>
                <p:sp>
                  <p:nvSpPr>
                    <p:cNvPr id="19" name="Oval 18">
                      <a:extLst>
                        <a:ext uri="{FF2B5EF4-FFF2-40B4-BE49-F238E27FC236}">
                          <a16:creationId xmlns:a16="http://schemas.microsoft.com/office/drawing/2014/main" id="{AEB5F2D6-1771-4773-A912-65859F9A5456}"/>
                        </a:ext>
                      </a:extLst>
                    </p:cNvPr>
                    <p:cNvSpPr/>
                    <p:nvPr/>
                  </p:nvSpPr>
                  <p:spPr>
                    <a:xfrm>
                      <a:off x="10273004" y="1511559"/>
                      <a:ext cx="1240972" cy="12409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2F66A3-52EC-4A63-B1FE-C1314C826AB4}"/>
                        </a:ext>
                      </a:extLst>
                    </p:cNvPr>
                    <p:cNvPicPr>
                      <a:picLocks noChangeAspect="1"/>
                    </p:cNvPicPr>
                    <p:nvPr/>
                  </p:nvPicPr>
                  <p:blipFill>
                    <a:blip r:embed="rId3"/>
                    <a:stretch>
                      <a:fillRect/>
                    </a:stretch>
                  </p:blipFill>
                  <p:spPr>
                    <a:xfrm>
                      <a:off x="10516630" y="1688602"/>
                      <a:ext cx="793912" cy="444590"/>
                    </a:xfrm>
                    <a:prstGeom prst="rect">
                      <a:avLst/>
                    </a:prstGeom>
                  </p:spPr>
                </p:pic>
                <p:pic>
                  <p:nvPicPr>
                    <p:cNvPr id="21" name="Picture 4" descr="Related image">
                      <a:extLst>
                        <a:ext uri="{FF2B5EF4-FFF2-40B4-BE49-F238E27FC236}">
                          <a16:creationId xmlns:a16="http://schemas.microsoft.com/office/drawing/2014/main" id="{50E9F356-93E4-483D-8B86-957B2F516F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10463464" y="2150900"/>
                      <a:ext cx="914400" cy="41148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TextBox 12">
                  <a:extLst>
                    <a:ext uri="{FF2B5EF4-FFF2-40B4-BE49-F238E27FC236}">
                      <a16:creationId xmlns:a16="http://schemas.microsoft.com/office/drawing/2014/main" id="{E785D5DE-D2C2-4E2E-BE42-ECEA63FA1699}"/>
                    </a:ext>
                  </a:extLst>
                </p:cNvPr>
                <p:cNvSpPr txBox="1"/>
                <p:nvPr/>
              </p:nvSpPr>
              <p:spPr>
                <a:xfrm>
                  <a:off x="1950098" y="3771187"/>
                  <a:ext cx="3597652" cy="369332"/>
                </a:xfrm>
                <a:prstGeom prst="rect">
                  <a:avLst/>
                </a:prstGeom>
                <a:noFill/>
              </p:spPr>
              <p:txBody>
                <a:bodyPr wrap="none" rtlCol="0">
                  <a:spAutoFit/>
                </a:bodyPr>
                <a:lstStyle/>
                <a:p>
                  <a:r>
                    <a:rPr lang="en-US" b="1" dirty="0"/>
                    <a:t>Centralized HPC Cloud + IoT Devices</a:t>
                  </a:r>
                </a:p>
              </p:txBody>
            </p:sp>
            <p:sp>
              <p:nvSpPr>
                <p:cNvPr id="14" name="TextBox 13">
                  <a:extLst>
                    <a:ext uri="{FF2B5EF4-FFF2-40B4-BE49-F238E27FC236}">
                      <a16:creationId xmlns:a16="http://schemas.microsoft.com/office/drawing/2014/main" id="{449AD370-1DB8-4B6E-B1AC-3ED43B0DC1BC}"/>
                    </a:ext>
                  </a:extLst>
                </p:cNvPr>
                <p:cNvSpPr txBox="1"/>
                <p:nvPr/>
              </p:nvSpPr>
              <p:spPr>
                <a:xfrm>
                  <a:off x="6129516" y="3771187"/>
                  <a:ext cx="4829655" cy="369332"/>
                </a:xfrm>
                <a:prstGeom prst="rect">
                  <a:avLst/>
                </a:prstGeom>
                <a:noFill/>
              </p:spPr>
              <p:txBody>
                <a:bodyPr wrap="none" rtlCol="0">
                  <a:spAutoFit/>
                </a:bodyPr>
                <a:lstStyle/>
                <a:p>
                  <a:r>
                    <a:rPr lang="en-US" b="1" dirty="0"/>
                    <a:t>Centralized HPC Cloud + Edge = Fog + IoT Devices</a:t>
                  </a:r>
                </a:p>
              </p:txBody>
            </p:sp>
          </p:grpSp>
          <p:sp>
            <p:nvSpPr>
              <p:cNvPr id="11" name="Oval 10">
                <a:extLst>
                  <a:ext uri="{FF2B5EF4-FFF2-40B4-BE49-F238E27FC236}">
                    <a16:creationId xmlns:a16="http://schemas.microsoft.com/office/drawing/2014/main" id="{658FC20D-786C-4282-BD74-E3591DC52E86}"/>
                  </a:ext>
                </a:extLst>
              </p:cNvPr>
              <p:cNvSpPr/>
              <p:nvPr/>
            </p:nvSpPr>
            <p:spPr>
              <a:xfrm>
                <a:off x="2338087" y="1444643"/>
                <a:ext cx="1240972" cy="12409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Cloud</a:t>
                </a:r>
                <a:br>
                  <a:rPr lang="en-US" sz="1400" b="1" dirty="0">
                    <a:solidFill>
                      <a:srgbClr val="FF0000"/>
                    </a:solidFill>
                  </a:rPr>
                </a:br>
                <a:r>
                  <a:rPr lang="en-US" sz="1200" b="1" dirty="0">
                    <a:solidFill>
                      <a:srgbClr val="FF0000"/>
                    </a:solidFill>
                  </a:rPr>
                  <a:t>    </a:t>
                </a:r>
                <a:br>
                  <a:rPr lang="en-US" sz="2000" b="1" dirty="0">
                    <a:solidFill>
                      <a:srgbClr val="FF0000"/>
                    </a:solidFill>
                  </a:rPr>
                </a:br>
                <a:r>
                  <a:rPr lang="en-US" sz="2000" b="1" dirty="0">
                    <a:solidFill>
                      <a:schemeClr val="bg1"/>
                    </a:solidFill>
                  </a:rPr>
                  <a:t>HPC</a:t>
                </a:r>
              </a:p>
            </p:txBody>
          </p:sp>
        </p:grpSp>
        <p:sp>
          <p:nvSpPr>
            <p:cNvPr id="9" name="TextBox 8">
              <a:extLst>
                <a:ext uri="{FF2B5EF4-FFF2-40B4-BE49-F238E27FC236}">
                  <a16:creationId xmlns:a16="http://schemas.microsoft.com/office/drawing/2014/main" id="{DA36A465-EFC7-4DAE-BE98-2606148D431E}"/>
                </a:ext>
              </a:extLst>
            </p:cNvPr>
            <p:cNvSpPr txBox="1"/>
            <p:nvPr/>
          </p:nvSpPr>
          <p:spPr>
            <a:xfrm>
              <a:off x="7965768" y="1521834"/>
              <a:ext cx="518155" cy="369332"/>
            </a:xfrm>
            <a:prstGeom prst="rect">
              <a:avLst/>
            </a:prstGeom>
            <a:noFill/>
          </p:spPr>
          <p:txBody>
            <a:bodyPr wrap="none" rtlCol="0">
              <a:spAutoFit/>
            </a:bodyPr>
            <a:lstStyle/>
            <a:p>
              <a:r>
                <a:rPr lang="en-US" dirty="0"/>
                <a:t>Fog</a:t>
              </a:r>
            </a:p>
          </p:txBody>
        </p:sp>
      </p:grpSp>
    </p:spTree>
    <p:extLst>
      <p:ext uri="{BB962C8B-B14F-4D97-AF65-F5344CB8AC3E}">
        <p14:creationId xmlns:p14="http://schemas.microsoft.com/office/powerpoint/2010/main" val="21894282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30D79-B72C-4737-AD37-FF42FDDFC1CD}"/>
              </a:ext>
            </a:extLst>
          </p:cNvPr>
          <p:cNvSpPr>
            <a:spLocks noGrp="1"/>
          </p:cNvSpPr>
          <p:nvPr>
            <p:ph type="title"/>
          </p:nvPr>
        </p:nvSpPr>
        <p:spPr>
          <a:xfrm>
            <a:off x="766763" y="57944"/>
            <a:ext cx="10515600" cy="899319"/>
          </a:xfrm>
        </p:spPr>
        <p:txBody>
          <a:bodyPr/>
          <a:lstStyle/>
          <a:p>
            <a:r>
              <a:rPr lang="en-US" dirty="0"/>
              <a:t>What is a Fog?</a:t>
            </a:r>
          </a:p>
        </p:txBody>
      </p:sp>
      <p:sp>
        <p:nvSpPr>
          <p:cNvPr id="3" name="Content Placeholder 2">
            <a:extLst>
              <a:ext uri="{FF2B5EF4-FFF2-40B4-BE49-F238E27FC236}">
                <a16:creationId xmlns:a16="http://schemas.microsoft.com/office/drawing/2014/main" id="{6573DB72-CCD6-4D6A-941A-15F187A967C3}"/>
              </a:ext>
            </a:extLst>
          </p:cNvPr>
          <p:cNvSpPr>
            <a:spLocks noGrp="1"/>
          </p:cNvSpPr>
          <p:nvPr>
            <p:ph idx="1"/>
          </p:nvPr>
        </p:nvSpPr>
        <p:spPr>
          <a:xfrm>
            <a:off x="-1" y="885825"/>
            <a:ext cx="12137231" cy="5379244"/>
          </a:xfrm>
        </p:spPr>
        <p:txBody>
          <a:bodyPr>
            <a:normAutofit/>
          </a:bodyPr>
          <a:lstStyle/>
          <a:p>
            <a:r>
              <a:rPr lang="en-US" dirty="0"/>
              <a:t>In the spirit of yesterday’s Grid computing, the</a:t>
            </a:r>
            <a:r>
              <a:rPr lang="en-US" b="1" dirty="0"/>
              <a:t> Fog is everything</a:t>
            </a:r>
          </a:p>
          <a:p>
            <a:pPr lvl="1"/>
            <a:r>
              <a:rPr lang="en-US" dirty="0"/>
              <a:t>E.g. cars on a road see a fog as sum of all cars near them</a:t>
            </a:r>
          </a:p>
          <a:p>
            <a:pPr lvl="1"/>
            <a:r>
              <a:rPr lang="en-US" dirty="0"/>
              <a:t>Smart Home can access all the devices and computing resources in their neighborhood</a:t>
            </a:r>
          </a:p>
          <a:p>
            <a:pPr lvl="1"/>
            <a:r>
              <a:rPr lang="en-US" dirty="0"/>
              <a:t>This approach has obviously greatest potential performance and could for example allow road vehicles to self organize and avoid traffic jams</a:t>
            </a:r>
          </a:p>
          <a:p>
            <a:pPr lvl="1"/>
            <a:r>
              <a:rPr lang="en-US" dirty="0"/>
              <a:t>It has the problem that bedeviled yesterday’s Grid; need to manage systems across administrative domains</a:t>
            </a:r>
          </a:p>
          <a:p>
            <a:r>
              <a:rPr lang="en-US" dirty="0"/>
              <a:t>The simpler scenario is that </a:t>
            </a:r>
            <a:r>
              <a:rPr lang="en-US" b="1" dirty="0"/>
              <a:t>Fog is restricted to systems </a:t>
            </a:r>
            <a:r>
              <a:rPr lang="en-US" dirty="0"/>
              <a:t>that are in same administrative domain as device and cloud</a:t>
            </a:r>
          </a:p>
          <a:p>
            <a:pPr lvl="1"/>
            <a:r>
              <a:rPr lang="en-US" dirty="0"/>
              <a:t>The system can be designed without worrying about conflicting administration issues</a:t>
            </a:r>
          </a:p>
          <a:p>
            <a:pPr lvl="1"/>
            <a:r>
              <a:rPr lang="en-US" dirty="0"/>
              <a:t>The Fog for devices in a car, is in SAME car</a:t>
            </a:r>
          </a:p>
          <a:p>
            <a:pPr lvl="1"/>
            <a:r>
              <a:rPr lang="en-US" dirty="0"/>
              <a:t>The Smart home uses Fog in same home</a:t>
            </a:r>
          </a:p>
          <a:p>
            <a:pPr lvl="1"/>
            <a:r>
              <a:rPr lang="en-US" dirty="0"/>
              <a:t>We address this simpler case</a:t>
            </a:r>
          </a:p>
          <a:p>
            <a:pPr lvl="1"/>
            <a:endParaRPr lang="en-US" dirty="0"/>
          </a:p>
        </p:txBody>
      </p:sp>
      <p:sp>
        <p:nvSpPr>
          <p:cNvPr id="7" name="Slide Number Placeholder 6">
            <a:extLst>
              <a:ext uri="{FF2B5EF4-FFF2-40B4-BE49-F238E27FC236}">
                <a16:creationId xmlns:a16="http://schemas.microsoft.com/office/drawing/2014/main" id="{DB77B8E7-003A-4328-AD25-901E2CA91E0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156</a:t>
            </a:fld>
            <a:endParaRPr lang="en-US">
              <a:solidFill>
                <a:prstClr val="black">
                  <a:tint val="75000"/>
                </a:prstClr>
              </a:solidFill>
            </a:endParaRPr>
          </a:p>
        </p:txBody>
      </p:sp>
    </p:spTree>
    <p:extLst>
      <p:ext uri="{BB962C8B-B14F-4D97-AF65-F5344CB8AC3E}">
        <p14:creationId xmlns:p14="http://schemas.microsoft.com/office/powerpoint/2010/main" val="53685050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1" y="827751"/>
            <a:ext cx="12056540" cy="6039852"/>
          </a:xfrm>
        </p:spPr>
        <p:txBody>
          <a:bodyPr>
            <a:normAutofit/>
          </a:bodyPr>
          <a:lstStyle/>
          <a:p>
            <a:r>
              <a:rPr lang="en-US" sz="3200" dirty="0"/>
              <a:t>We will look at several streaming examples later but most of the use cases involve this. Streaming can be seen in many ways</a:t>
            </a:r>
          </a:p>
          <a:p>
            <a:pPr lvl="1"/>
            <a:r>
              <a:rPr lang="en-US" sz="3200" dirty="0"/>
              <a:t>There are devices – The Internet of Things and various MEMS in smartphones</a:t>
            </a:r>
          </a:p>
          <a:p>
            <a:pPr lvl="1"/>
            <a:r>
              <a:rPr lang="en-US" sz="3200" dirty="0"/>
              <a:t>There are people tweeting or logging in to the cloud to search. These interactions are streaming</a:t>
            </a:r>
          </a:p>
          <a:p>
            <a:r>
              <a:rPr lang="en-US" sz="3200" dirty="0"/>
              <a:t>Apache Storm and Heron are critical software here to gather and integrate multiple erratic streams</a:t>
            </a:r>
          </a:p>
          <a:p>
            <a:r>
              <a:rPr lang="en-US" sz="3200" dirty="0"/>
              <a:t>Also important algorithm challenges to update quickly analyses with streamed data</a:t>
            </a:r>
          </a:p>
        </p:txBody>
      </p:sp>
      <p:sp>
        <p:nvSpPr>
          <p:cNvPr id="2" name="Title 1"/>
          <p:cNvSpPr>
            <a:spLocks noGrp="1"/>
          </p:cNvSpPr>
          <p:nvPr>
            <p:ph type="title"/>
          </p:nvPr>
        </p:nvSpPr>
        <p:spPr>
          <a:xfrm>
            <a:off x="719666" y="-177800"/>
            <a:ext cx="10515600" cy="1325563"/>
          </a:xfrm>
        </p:spPr>
        <p:txBody>
          <a:bodyPr>
            <a:normAutofit/>
          </a:bodyPr>
          <a:lstStyle/>
          <a:p>
            <a:r>
              <a:rPr lang="en-US" dirty="0"/>
              <a:t>Streaming Data Category</a:t>
            </a:r>
          </a:p>
        </p:txBody>
      </p:sp>
      <p:sp>
        <p:nvSpPr>
          <p:cNvPr id="5" name="Slide Number Placeholder 4">
            <a:extLst>
              <a:ext uri="{FF2B5EF4-FFF2-40B4-BE49-F238E27FC236}">
                <a16:creationId xmlns:a16="http://schemas.microsoft.com/office/drawing/2014/main" id="{78362174-3769-4D7B-9288-AC3CB2AFF1A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157</a:t>
            </a:fld>
            <a:endParaRPr lang="en-US">
              <a:solidFill>
                <a:prstClr val="black">
                  <a:tint val="75000"/>
                </a:prstClr>
              </a:solidFill>
            </a:endParaRPr>
          </a:p>
        </p:txBody>
      </p:sp>
    </p:spTree>
    <p:extLst>
      <p:ext uri="{BB962C8B-B14F-4D97-AF65-F5344CB8AC3E}">
        <p14:creationId xmlns:p14="http://schemas.microsoft.com/office/powerpoint/2010/main" val="302541083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854ECF-EE8A-4DB7-A2AB-78071D917445}"/>
              </a:ext>
            </a:extLst>
          </p:cNvPr>
          <p:cNvPicPr>
            <a:picLocks noChangeAspect="1"/>
          </p:cNvPicPr>
          <p:nvPr/>
        </p:nvPicPr>
        <p:blipFill rotWithShape="1">
          <a:blip r:embed="rId2"/>
          <a:srcRect t="9845" b="25243"/>
          <a:stretch/>
        </p:blipFill>
        <p:spPr>
          <a:xfrm>
            <a:off x="-79126" y="0"/>
            <a:ext cx="12350252" cy="6319414"/>
          </a:xfrm>
          <a:prstGeom prst="rect">
            <a:avLst/>
          </a:prstGeom>
        </p:spPr>
      </p:pic>
      <p:sp>
        <p:nvSpPr>
          <p:cNvPr id="2" name="Title 1">
            <a:extLst>
              <a:ext uri="{FF2B5EF4-FFF2-40B4-BE49-F238E27FC236}">
                <a16:creationId xmlns:a16="http://schemas.microsoft.com/office/drawing/2014/main" id="{2809778D-56C7-4105-B33C-1EF491F31D38}"/>
              </a:ext>
            </a:extLst>
          </p:cNvPr>
          <p:cNvSpPr>
            <a:spLocks noGrp="1"/>
          </p:cNvSpPr>
          <p:nvPr>
            <p:ph type="title"/>
          </p:nvPr>
        </p:nvSpPr>
        <p:spPr>
          <a:xfrm>
            <a:off x="5867007" y="3149700"/>
            <a:ext cx="4816549" cy="1325563"/>
          </a:xfrm>
        </p:spPr>
        <p:txBody>
          <a:bodyPr>
            <a:normAutofit fontScale="90000"/>
          </a:bodyPr>
          <a:lstStyle/>
          <a:p>
            <a:r>
              <a:rPr lang="en-US" dirty="0"/>
              <a:t>NIST Big Data Public Working Group</a:t>
            </a:r>
            <a:br>
              <a:rPr lang="en-US" dirty="0"/>
            </a:br>
            <a:r>
              <a:rPr lang="en-US" sz="3100" dirty="0"/>
              <a:t>Standards</a:t>
            </a:r>
            <a:br>
              <a:rPr lang="en-US" sz="3100" dirty="0"/>
            </a:br>
            <a:r>
              <a:rPr lang="en-US" sz="3100" dirty="0"/>
              <a:t>Best Practice</a:t>
            </a:r>
            <a:endParaRPr lang="en-US" dirty="0"/>
          </a:p>
        </p:txBody>
      </p:sp>
      <p:sp>
        <p:nvSpPr>
          <p:cNvPr id="7" name="TextBox 6">
            <a:extLst>
              <a:ext uri="{FF2B5EF4-FFF2-40B4-BE49-F238E27FC236}">
                <a16:creationId xmlns:a16="http://schemas.microsoft.com/office/drawing/2014/main" id="{E43F2EC6-024D-4783-8996-B6644CE4F9F5}"/>
              </a:ext>
            </a:extLst>
          </p:cNvPr>
          <p:cNvSpPr txBox="1"/>
          <p:nvPr/>
        </p:nvSpPr>
        <p:spPr>
          <a:xfrm>
            <a:off x="4678326" y="5422604"/>
            <a:ext cx="3922549" cy="369332"/>
          </a:xfrm>
          <a:prstGeom prst="rect">
            <a:avLst/>
          </a:prstGeom>
          <a:noFill/>
        </p:spPr>
        <p:txBody>
          <a:bodyPr wrap="none" rtlCol="0">
            <a:spAutoFit/>
          </a:bodyPr>
          <a:lstStyle/>
          <a:p>
            <a:r>
              <a:rPr lang="en-US" dirty="0"/>
              <a:t>Indiana Cloudmesh  launching Twister2</a:t>
            </a:r>
          </a:p>
        </p:txBody>
      </p:sp>
      <p:sp>
        <p:nvSpPr>
          <p:cNvPr id="8" name="TextBox 7">
            <a:extLst>
              <a:ext uri="{FF2B5EF4-FFF2-40B4-BE49-F238E27FC236}">
                <a16:creationId xmlns:a16="http://schemas.microsoft.com/office/drawing/2014/main" id="{EA4C7B72-C69B-4668-B2CD-2A31F21FB57C}"/>
              </a:ext>
            </a:extLst>
          </p:cNvPr>
          <p:cNvSpPr txBox="1"/>
          <p:nvPr/>
        </p:nvSpPr>
        <p:spPr>
          <a:xfrm>
            <a:off x="4139610" y="3244334"/>
            <a:ext cx="881973" cy="369332"/>
          </a:xfrm>
          <a:prstGeom prst="rect">
            <a:avLst/>
          </a:prstGeom>
          <a:noFill/>
        </p:spPr>
        <p:txBody>
          <a:bodyPr wrap="none" rtlCol="0">
            <a:spAutoFit/>
          </a:bodyPr>
          <a:lstStyle/>
          <a:p>
            <a:r>
              <a:rPr lang="en-US" dirty="0"/>
              <a:t>Indiana</a:t>
            </a:r>
          </a:p>
        </p:txBody>
      </p:sp>
      <p:sp>
        <p:nvSpPr>
          <p:cNvPr id="11" name="Rectangle 10">
            <a:extLst>
              <a:ext uri="{FF2B5EF4-FFF2-40B4-BE49-F238E27FC236}">
                <a16:creationId xmlns:a16="http://schemas.microsoft.com/office/drawing/2014/main" id="{822F73E4-ECBF-4900-A1AC-CF1E759A8147}"/>
              </a:ext>
            </a:extLst>
          </p:cNvPr>
          <p:cNvSpPr/>
          <p:nvPr/>
        </p:nvSpPr>
        <p:spPr>
          <a:xfrm>
            <a:off x="5783847" y="2372464"/>
            <a:ext cx="4728474" cy="369332"/>
          </a:xfrm>
          <a:prstGeom prst="rect">
            <a:avLst/>
          </a:prstGeom>
        </p:spPr>
        <p:txBody>
          <a:bodyPr wrap="none">
            <a:spAutoFit/>
          </a:bodyPr>
          <a:lstStyle/>
          <a:p>
            <a:r>
              <a:rPr lang="en-US" dirty="0"/>
              <a:t>https://bigdatawg.nist.gov/V2_output_docs.php</a:t>
            </a:r>
          </a:p>
        </p:txBody>
      </p:sp>
      <p:sp>
        <p:nvSpPr>
          <p:cNvPr id="9" name="Slide Number Placeholder 8">
            <a:extLst>
              <a:ext uri="{FF2B5EF4-FFF2-40B4-BE49-F238E27FC236}">
                <a16:creationId xmlns:a16="http://schemas.microsoft.com/office/drawing/2014/main" id="{89244972-8CDA-45BA-AB20-AF5E8361DEC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158</a:t>
            </a:fld>
            <a:endParaRPr lang="en-US">
              <a:solidFill>
                <a:prstClr val="black">
                  <a:tint val="75000"/>
                </a:prstClr>
              </a:solidFill>
            </a:endParaRPr>
          </a:p>
        </p:txBody>
      </p:sp>
    </p:spTree>
    <p:extLst>
      <p:ext uri="{BB962C8B-B14F-4D97-AF65-F5344CB8AC3E}">
        <p14:creationId xmlns:p14="http://schemas.microsoft.com/office/powerpoint/2010/main" val="22381759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5B449C-D42B-45D6-BBE1-05C856DDB742}"/>
              </a:ext>
            </a:extLst>
          </p:cNvPr>
          <p:cNvPicPr>
            <a:picLocks noChangeAspect="1"/>
          </p:cNvPicPr>
          <p:nvPr/>
        </p:nvPicPr>
        <p:blipFill>
          <a:blip r:embed="rId3"/>
          <a:stretch>
            <a:fillRect/>
          </a:stretch>
        </p:blipFill>
        <p:spPr>
          <a:xfrm>
            <a:off x="0" y="0"/>
            <a:ext cx="11648661" cy="6907851"/>
          </a:xfrm>
          <a:prstGeom prst="rect">
            <a:avLst/>
          </a:prstGeom>
          <a:solidFill>
            <a:schemeClr val="bg1"/>
          </a:solidFill>
        </p:spPr>
      </p:pic>
      <p:sp>
        <p:nvSpPr>
          <p:cNvPr id="3" name="TextBox 2">
            <a:extLst>
              <a:ext uri="{FF2B5EF4-FFF2-40B4-BE49-F238E27FC236}">
                <a16:creationId xmlns:a16="http://schemas.microsoft.com/office/drawing/2014/main" id="{F41346B8-E0F3-42E1-AC34-53AF479F3E46}"/>
              </a:ext>
            </a:extLst>
          </p:cNvPr>
          <p:cNvSpPr txBox="1"/>
          <p:nvPr/>
        </p:nvSpPr>
        <p:spPr>
          <a:xfrm>
            <a:off x="273269" y="5051798"/>
            <a:ext cx="2795752" cy="923330"/>
          </a:xfrm>
          <a:prstGeom prst="rect">
            <a:avLst/>
          </a:prstGeom>
          <a:noFill/>
        </p:spPr>
        <p:txBody>
          <a:bodyPr wrap="square" rtlCol="0">
            <a:spAutoFit/>
          </a:bodyPr>
          <a:lstStyle/>
          <a:p>
            <a:r>
              <a:rPr lang="en-US" b="1" dirty="0"/>
              <a:t>41/51 Streaming</a:t>
            </a:r>
            <a:br>
              <a:rPr lang="en-US" b="1" dirty="0"/>
            </a:br>
            <a:r>
              <a:rPr lang="en-US" b="1" dirty="0"/>
              <a:t>26/51 Pleasingly Parallel</a:t>
            </a:r>
          </a:p>
          <a:p>
            <a:r>
              <a:rPr lang="en-US" b="1" dirty="0"/>
              <a:t>25/51 </a:t>
            </a:r>
            <a:r>
              <a:rPr lang="en-US" b="1" dirty="0" err="1"/>
              <a:t>Mapreduce</a:t>
            </a:r>
            <a:endParaRPr lang="en-US" b="1" dirty="0"/>
          </a:p>
        </p:txBody>
      </p:sp>
      <p:sp>
        <p:nvSpPr>
          <p:cNvPr id="13" name="Title 12"/>
          <p:cNvSpPr>
            <a:spLocks noGrp="1"/>
          </p:cNvSpPr>
          <p:nvPr>
            <p:ph type="title" idx="4294967295"/>
          </p:nvPr>
        </p:nvSpPr>
        <p:spPr>
          <a:xfrm>
            <a:off x="9405938" y="1187450"/>
            <a:ext cx="2786062" cy="1563688"/>
          </a:xfrm>
        </p:spPr>
        <p:txBody>
          <a:bodyPr>
            <a:noAutofit/>
          </a:bodyPr>
          <a:lstStyle/>
          <a:p>
            <a:r>
              <a:rPr lang="en-US" sz="2400" b="1" dirty="0">
                <a:latin typeface="+mn-lt"/>
              </a:rPr>
              <a:t>64 Features in 4 views for Unified Classification of</a:t>
            </a:r>
            <a:r>
              <a:rPr lang="en-US" sz="2000" b="1" dirty="0">
                <a:latin typeface="+mn-lt"/>
              </a:rPr>
              <a:t> </a:t>
            </a:r>
            <a:r>
              <a:rPr lang="en-US" sz="2400" b="1" dirty="0">
                <a:latin typeface="+mn-lt"/>
              </a:rPr>
              <a:t>Big Data and Simulation Applications</a:t>
            </a:r>
          </a:p>
        </p:txBody>
      </p:sp>
      <p:sp>
        <p:nvSpPr>
          <p:cNvPr id="7" name="Slide Number Placeholder 6">
            <a:extLst>
              <a:ext uri="{FF2B5EF4-FFF2-40B4-BE49-F238E27FC236}">
                <a16:creationId xmlns:a16="http://schemas.microsoft.com/office/drawing/2014/main" id="{7F32BC59-3880-4236-A3D5-03AE2EFB5FC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159</a:t>
            </a:fld>
            <a:endParaRPr lang="en-US">
              <a:solidFill>
                <a:prstClr val="black">
                  <a:tint val="75000"/>
                </a:prstClr>
              </a:solidFill>
            </a:endParaRPr>
          </a:p>
        </p:txBody>
      </p:sp>
    </p:spTree>
    <p:extLst>
      <p:ext uri="{BB962C8B-B14F-4D97-AF65-F5344CB8AC3E}">
        <p14:creationId xmlns:p14="http://schemas.microsoft.com/office/powerpoint/2010/main" val="2806494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130968"/>
            <a:ext cx="12192000" cy="4998900"/>
          </a:xfrm>
        </p:spPr>
        <p:txBody>
          <a:bodyPr>
            <a:normAutofit/>
          </a:bodyPr>
          <a:lstStyle/>
          <a:p>
            <a:r>
              <a:rPr lang="en-US" sz="3200" dirty="0"/>
              <a:t>Virtualization = abstraction; run a job – you know not where</a:t>
            </a:r>
          </a:p>
          <a:p>
            <a:r>
              <a:rPr lang="en-US" sz="3200" dirty="0"/>
              <a:t>Virtualization = use hypervisor to support “images”</a:t>
            </a:r>
          </a:p>
          <a:p>
            <a:pPr lvl="1"/>
            <a:r>
              <a:rPr lang="en-US" sz="2800" dirty="0"/>
              <a:t>Allows you to define complete job as an “image” – OS + application</a:t>
            </a:r>
          </a:p>
          <a:p>
            <a:r>
              <a:rPr lang="en-US" sz="3200" dirty="0"/>
              <a:t>Efficient packing of multiple applications into one server as they don’t interfere (much) with each other if in different virtual machines;</a:t>
            </a:r>
          </a:p>
          <a:p>
            <a:r>
              <a:rPr lang="en-US" sz="3200" dirty="0"/>
              <a:t> They interfere if put as two jobs in same machine as for example must have same OS and same OS services</a:t>
            </a:r>
          </a:p>
          <a:p>
            <a:r>
              <a:rPr lang="en-US" sz="3200" dirty="0"/>
              <a:t>Also security model between VM’s more robust than between processes</a:t>
            </a:r>
          </a:p>
        </p:txBody>
      </p:sp>
      <p:sp>
        <p:nvSpPr>
          <p:cNvPr id="2" name="Title 1"/>
          <p:cNvSpPr>
            <a:spLocks noGrp="1"/>
          </p:cNvSpPr>
          <p:nvPr>
            <p:ph type="title"/>
          </p:nvPr>
        </p:nvSpPr>
        <p:spPr>
          <a:xfrm>
            <a:off x="160867" y="204453"/>
            <a:ext cx="12031133" cy="818147"/>
          </a:xfrm>
        </p:spPr>
        <p:txBody>
          <a:bodyPr>
            <a:normAutofit fontScale="90000"/>
          </a:bodyPr>
          <a:lstStyle/>
          <a:p>
            <a:r>
              <a:rPr lang="en-US" b="1" dirty="0"/>
              <a:t>Virtualization made several things more convenient</a:t>
            </a:r>
          </a:p>
        </p:txBody>
      </p:sp>
      <p:sp>
        <p:nvSpPr>
          <p:cNvPr id="5" name="Slide Number Placeholder 4">
            <a:extLst>
              <a:ext uri="{FF2B5EF4-FFF2-40B4-BE49-F238E27FC236}">
                <a16:creationId xmlns:a16="http://schemas.microsoft.com/office/drawing/2014/main" id="{6914A42E-59DD-4714-BCA2-7DEAFCFF7AE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203448956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65704"/>
            <a:ext cx="12078586" cy="5173212"/>
          </a:xfrm>
        </p:spPr>
        <p:txBody>
          <a:bodyPr>
            <a:noAutofit/>
          </a:bodyPr>
          <a:lstStyle/>
          <a:p>
            <a:pPr marL="571500" indent="-514350">
              <a:buFont typeface="+mj-lt"/>
              <a:buAutoNum type="arabicPeriod"/>
            </a:pPr>
            <a:r>
              <a:rPr lang="en-US" sz="1800" b="1" dirty="0"/>
              <a:t>Pleasingly Parallel </a:t>
            </a:r>
            <a:r>
              <a:rPr lang="en-US" sz="1800" dirty="0"/>
              <a:t>– as in BLAST, Protein docking, some (bio-)imagery  including </a:t>
            </a:r>
            <a:r>
              <a:rPr lang="en-US" sz="1800" b="1" dirty="0"/>
              <a:t>Local Analytics or Machine Learning </a:t>
            </a:r>
            <a:r>
              <a:rPr lang="en-US" sz="1800" dirty="0"/>
              <a:t>– ML or filtering pleasingly parallel, as in bio-imagery, radar images (pleasingly parallel but sophisticated local analytics)</a:t>
            </a:r>
          </a:p>
          <a:p>
            <a:pPr marL="571500" indent="-514350">
              <a:buFont typeface="+mj-lt"/>
              <a:buAutoNum type="arabicPeriod"/>
            </a:pPr>
            <a:r>
              <a:rPr lang="en-US" sz="1800" b="1" dirty="0"/>
              <a:t>Classic MapReduce: </a:t>
            </a:r>
            <a:r>
              <a:rPr lang="en-US" sz="1800" dirty="0"/>
              <a:t>Search, Index and Query and Classification algorithms like collaborative filtering (G1 for </a:t>
            </a:r>
            <a:r>
              <a:rPr lang="en-US" sz="1800" dirty="0" err="1"/>
              <a:t>MRStat</a:t>
            </a:r>
            <a:r>
              <a:rPr lang="en-US" sz="1800" dirty="0"/>
              <a:t> in Features, G7)</a:t>
            </a:r>
          </a:p>
          <a:p>
            <a:pPr marL="571500" indent="-514350">
              <a:buFont typeface="+mj-lt"/>
              <a:buAutoNum type="arabicPeriod"/>
            </a:pPr>
            <a:r>
              <a:rPr lang="en-US" sz="1800" b="1" dirty="0"/>
              <a:t>Map-Collective: </a:t>
            </a:r>
            <a:r>
              <a:rPr lang="en-US" sz="1800" dirty="0"/>
              <a:t>Iterative maps + communication dominated by “collective” operations as in reduction, broadcast, gather, scatter. Common </a:t>
            </a:r>
            <a:r>
              <a:rPr lang="en-US" sz="1800" dirty="0" err="1"/>
              <a:t>datamining</a:t>
            </a:r>
            <a:r>
              <a:rPr lang="en-US" sz="1800" dirty="0"/>
              <a:t> pattern</a:t>
            </a:r>
          </a:p>
          <a:p>
            <a:pPr marL="571500" indent="-514350">
              <a:buFont typeface="+mj-lt"/>
              <a:buAutoNum type="arabicPeriod"/>
            </a:pPr>
            <a:r>
              <a:rPr lang="en-US" sz="1800" b="1" dirty="0"/>
              <a:t>Map-Point to Point: </a:t>
            </a:r>
            <a:r>
              <a:rPr lang="en-US" sz="1800" dirty="0"/>
              <a:t>Iterative maps + communication dominated by many small point to point messages as in graph algorithms</a:t>
            </a:r>
            <a:endParaRPr lang="en-US" sz="1800" b="1" dirty="0"/>
          </a:p>
          <a:p>
            <a:pPr marL="571500" indent="-514350">
              <a:buFont typeface="+mj-lt"/>
              <a:buAutoNum type="arabicPeriod"/>
            </a:pPr>
            <a:r>
              <a:rPr lang="en-US" sz="1800" b="1" dirty="0"/>
              <a:t>Map-Streaming: </a:t>
            </a:r>
            <a:r>
              <a:rPr lang="en-US" sz="1800" dirty="0"/>
              <a:t>Describes streaming, steering and assimilation problems </a:t>
            </a:r>
          </a:p>
          <a:p>
            <a:pPr marL="571500" indent="-514350">
              <a:buFont typeface="+mj-lt"/>
              <a:buAutoNum type="arabicPeriod"/>
            </a:pPr>
            <a:r>
              <a:rPr lang="en-US" sz="1800" b="1" dirty="0"/>
              <a:t>Shared Memory: </a:t>
            </a:r>
            <a:r>
              <a:rPr lang="en-US" sz="1800" dirty="0"/>
              <a:t>Some problems are asynchronous and are easier to parallelize on shared rather than distributed memory – see some graph algorithms</a:t>
            </a:r>
          </a:p>
          <a:p>
            <a:pPr marL="571500" indent="-514350">
              <a:buFont typeface="+mj-lt"/>
              <a:buAutoNum type="arabicPeriod"/>
            </a:pPr>
            <a:r>
              <a:rPr lang="en-US" sz="1800" b="1" dirty="0"/>
              <a:t>SPMD: </a:t>
            </a:r>
            <a:r>
              <a:rPr lang="en-US" sz="1800" dirty="0"/>
              <a:t>Single Program Multiple Data, common parallel programming feature</a:t>
            </a:r>
          </a:p>
          <a:p>
            <a:pPr marL="571500" indent="-514350">
              <a:buFont typeface="+mj-lt"/>
              <a:buAutoNum type="arabicPeriod"/>
            </a:pPr>
            <a:r>
              <a:rPr lang="en-US" sz="1800" b="1" dirty="0"/>
              <a:t>BSP or Bulk Synchronous Processing: </a:t>
            </a:r>
            <a:r>
              <a:rPr lang="en-US" sz="1800" dirty="0"/>
              <a:t>well-defined division into synchronized compute-communication phases (very common in efficient parallel computing)</a:t>
            </a:r>
          </a:p>
          <a:p>
            <a:pPr marL="571500" indent="-514350">
              <a:buFont typeface="+mj-lt"/>
              <a:buAutoNum type="arabicPeriod"/>
            </a:pPr>
            <a:r>
              <a:rPr lang="en-US" sz="1800" b="1" dirty="0"/>
              <a:t>Fusion: </a:t>
            </a:r>
            <a:r>
              <a:rPr lang="en-US" sz="1800" dirty="0"/>
              <a:t>Knowledge discovery often involves fusion of multiple methods. </a:t>
            </a:r>
          </a:p>
          <a:p>
            <a:pPr marL="571500" indent="-514350">
              <a:buFont typeface="+mj-lt"/>
              <a:buAutoNum type="arabicPeriod"/>
            </a:pPr>
            <a:r>
              <a:rPr lang="en-US" sz="1800" b="1" dirty="0"/>
              <a:t>Dataflow: </a:t>
            </a:r>
            <a:r>
              <a:rPr lang="en-US" sz="1800" dirty="0"/>
              <a:t>Important application features often occurring in composite Ogres</a:t>
            </a:r>
          </a:p>
          <a:p>
            <a:pPr marL="571500" indent="-514350">
              <a:buFont typeface="+mj-lt"/>
              <a:buAutoNum type="arabicPeriod"/>
            </a:pPr>
            <a:r>
              <a:rPr lang="en-US" sz="1800" b="1" dirty="0"/>
              <a:t>Use Agents: </a:t>
            </a:r>
            <a:r>
              <a:rPr lang="en-US" sz="1800" dirty="0"/>
              <a:t>as in epidemiology (swarm approaches) This is </a:t>
            </a:r>
            <a:r>
              <a:rPr lang="en-US" sz="1800" b="1" dirty="0">
                <a:solidFill>
                  <a:srgbClr val="C00000"/>
                </a:solidFill>
              </a:rPr>
              <a:t>Model </a:t>
            </a:r>
            <a:r>
              <a:rPr lang="en-US" sz="1800" dirty="0"/>
              <a:t>only</a:t>
            </a:r>
          </a:p>
          <a:p>
            <a:pPr marL="571500" indent="-514350">
              <a:buFont typeface="+mj-lt"/>
              <a:buAutoNum type="arabicPeriod"/>
            </a:pPr>
            <a:r>
              <a:rPr lang="en-US" sz="1800" b="1" dirty="0"/>
              <a:t>Workflow: </a:t>
            </a:r>
            <a:r>
              <a:rPr lang="en-US" sz="1800" dirty="0"/>
              <a:t>All applications often involve orchestration (workflow) of multiple components</a:t>
            </a:r>
          </a:p>
        </p:txBody>
      </p:sp>
      <p:sp>
        <p:nvSpPr>
          <p:cNvPr id="2" name="Title 1"/>
          <p:cNvSpPr>
            <a:spLocks noGrp="1"/>
          </p:cNvSpPr>
          <p:nvPr>
            <p:ph type="title"/>
          </p:nvPr>
        </p:nvSpPr>
        <p:spPr>
          <a:xfrm>
            <a:off x="1476210" y="53965"/>
            <a:ext cx="9126166" cy="491840"/>
          </a:xfrm>
        </p:spPr>
        <p:txBody>
          <a:bodyPr>
            <a:noAutofit/>
          </a:bodyPr>
          <a:lstStyle/>
          <a:p>
            <a:pPr algn="ctr"/>
            <a:r>
              <a:rPr lang="en-US" sz="3200" b="1" dirty="0">
                <a:solidFill>
                  <a:srgbClr val="C00000"/>
                </a:solidFill>
                <a:latin typeface="+mn-lt"/>
              </a:rPr>
              <a:t>Problem Architecture </a:t>
            </a:r>
            <a:r>
              <a:rPr lang="en-US" sz="3200" b="1" dirty="0">
                <a:latin typeface="+mn-lt"/>
              </a:rPr>
              <a:t>View (Meta or </a:t>
            </a:r>
            <a:r>
              <a:rPr lang="en-US" sz="3200" b="1" dirty="0" err="1">
                <a:latin typeface="+mn-lt"/>
              </a:rPr>
              <a:t>MacroPatterns</a:t>
            </a:r>
            <a:r>
              <a:rPr lang="en-US" sz="3200" b="1" dirty="0">
                <a:latin typeface="+mn-lt"/>
              </a:rPr>
              <a:t>)</a:t>
            </a:r>
          </a:p>
        </p:txBody>
      </p:sp>
      <p:sp>
        <p:nvSpPr>
          <p:cNvPr id="6" name="TextBox 5"/>
          <p:cNvSpPr txBox="1"/>
          <p:nvPr/>
        </p:nvSpPr>
        <p:spPr>
          <a:xfrm>
            <a:off x="8661990" y="4681223"/>
            <a:ext cx="3194872" cy="646331"/>
          </a:xfrm>
          <a:prstGeom prst="rect">
            <a:avLst/>
          </a:prstGeom>
          <a:noFill/>
        </p:spPr>
        <p:txBody>
          <a:bodyPr wrap="square" rtlCol="0">
            <a:spAutoFit/>
          </a:bodyPr>
          <a:lstStyle/>
          <a:p>
            <a:pPr>
              <a:defRPr/>
            </a:pPr>
            <a:r>
              <a:rPr lang="en-US" b="1" kern="0" dirty="0">
                <a:solidFill>
                  <a:srgbClr val="C00000"/>
                </a:solidFill>
              </a:rPr>
              <a:t>Most (11 of </a:t>
            </a:r>
            <a:r>
              <a:rPr lang="en-US" b="1" kern="0">
                <a:solidFill>
                  <a:srgbClr val="C00000"/>
                </a:solidFill>
              </a:rPr>
              <a:t>total 12) </a:t>
            </a:r>
            <a:r>
              <a:rPr lang="en-US" b="1" kern="0" dirty="0">
                <a:solidFill>
                  <a:srgbClr val="C00000"/>
                </a:solidFill>
              </a:rPr>
              <a:t>are properties of </a:t>
            </a:r>
            <a:r>
              <a:rPr lang="en-US" b="1" kern="0" dirty="0" err="1">
                <a:solidFill>
                  <a:srgbClr val="C00000"/>
                </a:solidFill>
              </a:rPr>
              <a:t>Data+Model</a:t>
            </a:r>
            <a:endParaRPr lang="en-US" b="1" kern="0" dirty="0">
              <a:solidFill>
                <a:srgbClr val="C00000"/>
              </a:solidFill>
            </a:endParaRPr>
          </a:p>
        </p:txBody>
      </p:sp>
      <p:sp>
        <p:nvSpPr>
          <p:cNvPr id="5" name="Slide Number Placeholder 4">
            <a:extLst>
              <a:ext uri="{FF2B5EF4-FFF2-40B4-BE49-F238E27FC236}">
                <a16:creationId xmlns:a16="http://schemas.microsoft.com/office/drawing/2014/main" id="{AF5606B2-B614-493C-BE77-584B5DA3964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160</a:t>
            </a:fld>
            <a:endParaRPr lang="en-US">
              <a:solidFill>
                <a:prstClr val="black">
                  <a:tint val="75000"/>
                </a:prstClr>
              </a:solidFill>
            </a:endParaRPr>
          </a:p>
        </p:txBody>
      </p:sp>
    </p:spTree>
    <p:extLst>
      <p:ext uri="{BB962C8B-B14F-4D97-AF65-F5344CB8AC3E}">
        <p14:creationId xmlns:p14="http://schemas.microsoft.com/office/powerpoint/2010/main" val="213587904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F6A6870-CAD5-4E80-A1FB-B4B07AAE7970}"/>
              </a:ext>
            </a:extLst>
          </p:cNvPr>
          <p:cNvGrpSpPr/>
          <p:nvPr/>
        </p:nvGrpSpPr>
        <p:grpSpPr>
          <a:xfrm>
            <a:off x="39321" y="0"/>
            <a:ext cx="12152679" cy="5968163"/>
            <a:chOff x="39321" y="0"/>
            <a:chExt cx="12152679" cy="5968163"/>
          </a:xfrm>
        </p:grpSpPr>
        <p:pic>
          <p:nvPicPr>
            <p:cNvPr id="5" name="Picture 4">
              <a:extLst>
                <a:ext uri="{FF2B5EF4-FFF2-40B4-BE49-F238E27FC236}">
                  <a16:creationId xmlns:a16="http://schemas.microsoft.com/office/drawing/2014/main" id="{3FD6BC40-060E-487F-91E5-01376483272A}"/>
                </a:ext>
              </a:extLst>
            </p:cNvPr>
            <p:cNvPicPr>
              <a:picLocks noChangeAspect="1"/>
            </p:cNvPicPr>
            <p:nvPr/>
          </p:nvPicPr>
          <p:blipFill rotWithShape="1">
            <a:blip r:embed="rId2"/>
            <a:srcRect l="324" r="-324" b="19967"/>
            <a:stretch/>
          </p:blipFill>
          <p:spPr>
            <a:xfrm>
              <a:off x="39321" y="0"/>
              <a:ext cx="12152679" cy="5506497"/>
            </a:xfrm>
            <a:prstGeom prst="rect">
              <a:avLst/>
            </a:prstGeom>
          </p:spPr>
        </p:pic>
        <p:cxnSp>
          <p:nvCxnSpPr>
            <p:cNvPr id="7" name="Straight Arrow Connector 6">
              <a:extLst>
                <a:ext uri="{FF2B5EF4-FFF2-40B4-BE49-F238E27FC236}">
                  <a16:creationId xmlns:a16="http://schemas.microsoft.com/office/drawing/2014/main" id="{D60625BE-E1AA-4765-91B9-80D8168172AD}"/>
                </a:ext>
              </a:extLst>
            </p:cNvPr>
            <p:cNvCxnSpPr>
              <a:cxnSpLocks/>
            </p:cNvCxnSpPr>
            <p:nvPr/>
          </p:nvCxnSpPr>
          <p:spPr>
            <a:xfrm>
              <a:off x="3928905" y="5506497"/>
              <a:ext cx="6053295" cy="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7008026-C06C-4228-B4E9-CF97A39779CF}"/>
                </a:ext>
              </a:extLst>
            </p:cNvPr>
            <p:cNvSpPr txBox="1"/>
            <p:nvPr/>
          </p:nvSpPr>
          <p:spPr>
            <a:xfrm>
              <a:off x="3928905" y="5506497"/>
              <a:ext cx="6163826" cy="369332"/>
            </a:xfrm>
            <a:prstGeom prst="rect">
              <a:avLst/>
            </a:prstGeom>
            <a:noFill/>
          </p:spPr>
          <p:txBody>
            <a:bodyPr wrap="square" rtlCol="0">
              <a:spAutoFit/>
            </a:bodyPr>
            <a:lstStyle/>
            <a:p>
              <a:r>
                <a:rPr lang="en-US" dirty="0">
                  <a:solidFill>
                    <a:srgbClr val="FF0000"/>
                  </a:solidFill>
                </a:rPr>
                <a:t>These 3 are focus of my research</a:t>
              </a:r>
            </a:p>
          </p:txBody>
        </p:sp>
        <p:sp>
          <p:nvSpPr>
            <p:cNvPr id="10" name="TextBox 9">
              <a:extLst>
                <a:ext uri="{FF2B5EF4-FFF2-40B4-BE49-F238E27FC236}">
                  <a16:creationId xmlns:a16="http://schemas.microsoft.com/office/drawing/2014/main" id="{4AA3C158-70C4-42D3-81EF-57F623CA55A4}"/>
                </a:ext>
              </a:extLst>
            </p:cNvPr>
            <p:cNvSpPr txBox="1"/>
            <p:nvPr/>
          </p:nvSpPr>
          <p:spPr>
            <a:xfrm>
              <a:off x="39321" y="5598831"/>
              <a:ext cx="2523009" cy="369332"/>
            </a:xfrm>
            <a:prstGeom prst="rect">
              <a:avLst/>
            </a:prstGeom>
            <a:noFill/>
          </p:spPr>
          <p:txBody>
            <a:bodyPr wrap="square" rtlCol="0">
              <a:spAutoFit/>
            </a:bodyPr>
            <a:lstStyle/>
            <a:p>
              <a:r>
                <a:rPr lang="en-US" dirty="0"/>
                <a:t>Classic Cloud Workload</a:t>
              </a:r>
            </a:p>
          </p:txBody>
        </p:sp>
        <p:cxnSp>
          <p:nvCxnSpPr>
            <p:cNvPr id="11" name="Straight Arrow Connector 10">
              <a:extLst>
                <a:ext uri="{FF2B5EF4-FFF2-40B4-BE49-F238E27FC236}">
                  <a16:creationId xmlns:a16="http://schemas.microsoft.com/office/drawing/2014/main" id="{C1481790-2E16-48F6-9A29-A117DBD523DD}"/>
                </a:ext>
              </a:extLst>
            </p:cNvPr>
            <p:cNvCxnSpPr>
              <a:cxnSpLocks/>
            </p:cNvCxnSpPr>
            <p:nvPr/>
          </p:nvCxnSpPr>
          <p:spPr>
            <a:xfrm>
              <a:off x="62365" y="5506497"/>
              <a:ext cx="3956976"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D65A9DB-AB4B-4B92-96FD-190EE0BF661C}"/>
                </a:ext>
              </a:extLst>
            </p:cNvPr>
            <p:cNvSpPr txBox="1"/>
            <p:nvPr/>
          </p:nvSpPr>
          <p:spPr>
            <a:xfrm>
              <a:off x="4432125" y="4998666"/>
              <a:ext cx="2953413" cy="369332"/>
            </a:xfrm>
            <a:prstGeom prst="rect">
              <a:avLst/>
            </a:prstGeom>
            <a:noFill/>
          </p:spPr>
          <p:txBody>
            <a:bodyPr wrap="square" rtlCol="0">
              <a:spAutoFit/>
            </a:bodyPr>
            <a:lstStyle/>
            <a:p>
              <a:r>
                <a:rPr lang="en-US" dirty="0">
                  <a:solidFill>
                    <a:srgbClr val="FF0000"/>
                  </a:solidFill>
                </a:rPr>
                <a:t>Global Machine    Learning</a:t>
              </a:r>
            </a:p>
          </p:txBody>
        </p:sp>
      </p:grpSp>
      <p:sp>
        <p:nvSpPr>
          <p:cNvPr id="2" name="TextBox 1">
            <a:extLst>
              <a:ext uri="{FF2B5EF4-FFF2-40B4-BE49-F238E27FC236}">
                <a16:creationId xmlns:a16="http://schemas.microsoft.com/office/drawing/2014/main" id="{94B67E5E-8FF6-44EA-8693-CB8EB7DA4F2B}"/>
              </a:ext>
            </a:extLst>
          </p:cNvPr>
          <p:cNvSpPr txBox="1"/>
          <p:nvPr/>
        </p:nvSpPr>
        <p:spPr>
          <a:xfrm>
            <a:off x="552893" y="808075"/>
            <a:ext cx="8813310" cy="400110"/>
          </a:xfrm>
          <a:prstGeom prst="rect">
            <a:avLst/>
          </a:prstGeom>
          <a:noFill/>
        </p:spPr>
        <p:txBody>
          <a:bodyPr wrap="none" rtlCol="0">
            <a:spAutoFit/>
          </a:bodyPr>
          <a:lstStyle/>
          <a:p>
            <a:r>
              <a:rPr lang="en-US" sz="2000" dirty="0"/>
              <a:t>Note Problem and System Architecture as efficient execution says they must match</a:t>
            </a:r>
          </a:p>
        </p:txBody>
      </p:sp>
      <p:sp>
        <p:nvSpPr>
          <p:cNvPr id="6" name="Slide Number Placeholder 5">
            <a:extLst>
              <a:ext uri="{FF2B5EF4-FFF2-40B4-BE49-F238E27FC236}">
                <a16:creationId xmlns:a16="http://schemas.microsoft.com/office/drawing/2014/main" id="{15C28986-3976-4FCF-9740-823900F5B7C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161</a:t>
            </a:fld>
            <a:endParaRPr lang="en-US">
              <a:solidFill>
                <a:prstClr val="black">
                  <a:tint val="75000"/>
                </a:prstClr>
              </a:solidFill>
            </a:endParaRPr>
          </a:p>
        </p:txBody>
      </p:sp>
    </p:spTree>
    <p:extLst>
      <p:ext uri="{BB962C8B-B14F-4D97-AF65-F5344CB8AC3E}">
        <p14:creationId xmlns:p14="http://schemas.microsoft.com/office/powerpoint/2010/main" val="402734783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979" y="614918"/>
            <a:ext cx="12128205" cy="5729176"/>
          </a:xfrm>
          <a:noFill/>
        </p:spPr>
        <p:txBody>
          <a:bodyPr>
            <a:noAutofit/>
          </a:bodyPr>
          <a:lstStyle/>
          <a:p>
            <a:pPr>
              <a:spcBef>
                <a:spcPts val="600"/>
              </a:spcBef>
            </a:pPr>
            <a:r>
              <a:rPr lang="en-US" sz="2600" dirty="0"/>
              <a:t>Need to discuss </a:t>
            </a:r>
            <a:r>
              <a:rPr lang="en-US" sz="2600" b="1" dirty="0">
                <a:solidFill>
                  <a:srgbClr val="C00000"/>
                </a:solidFill>
              </a:rPr>
              <a:t>Data </a:t>
            </a:r>
            <a:r>
              <a:rPr lang="en-US" sz="2600" dirty="0"/>
              <a:t>and </a:t>
            </a:r>
            <a:r>
              <a:rPr lang="en-US" sz="2600" b="1" dirty="0">
                <a:solidFill>
                  <a:srgbClr val="C00000"/>
                </a:solidFill>
              </a:rPr>
              <a:t>Model</a:t>
            </a:r>
            <a:r>
              <a:rPr lang="en-US" sz="2600" dirty="0"/>
              <a:t> as problems have both intermingled, but we can get insight by separating which allows better understanding of </a:t>
            </a:r>
            <a:r>
              <a:rPr lang="en-US" sz="2600" b="1" dirty="0">
                <a:solidFill>
                  <a:srgbClr val="C00000"/>
                </a:solidFill>
              </a:rPr>
              <a:t>Big Data - Big Simulation “convergence” (or differences!)</a:t>
            </a:r>
          </a:p>
          <a:p>
            <a:pPr>
              <a:spcBef>
                <a:spcPts val="600"/>
              </a:spcBef>
            </a:pPr>
            <a:r>
              <a:rPr lang="en-US" sz="2600" dirty="0"/>
              <a:t>The</a:t>
            </a:r>
            <a:r>
              <a:rPr lang="en-US" sz="2600" b="1" dirty="0">
                <a:solidFill>
                  <a:srgbClr val="C00000"/>
                </a:solidFill>
              </a:rPr>
              <a:t> Model</a:t>
            </a:r>
            <a:r>
              <a:rPr lang="en-US" sz="2600" dirty="0"/>
              <a:t> is a user construction and it has a “</a:t>
            </a:r>
            <a:r>
              <a:rPr lang="en-US" sz="2600" b="1" dirty="0">
                <a:solidFill>
                  <a:srgbClr val="C00000"/>
                </a:solidFill>
              </a:rPr>
              <a:t>concept</a:t>
            </a:r>
            <a:r>
              <a:rPr lang="en-US" sz="2600" dirty="0"/>
              <a:t>”,</a:t>
            </a:r>
            <a:r>
              <a:rPr lang="en-US" sz="2600" b="1" dirty="0">
                <a:solidFill>
                  <a:srgbClr val="C00000"/>
                </a:solidFill>
              </a:rPr>
              <a:t> parameters </a:t>
            </a:r>
            <a:r>
              <a:rPr lang="en-US" sz="2600" dirty="0"/>
              <a:t>and gives</a:t>
            </a:r>
            <a:r>
              <a:rPr lang="en-US" sz="2600" b="1" dirty="0">
                <a:solidFill>
                  <a:srgbClr val="C00000"/>
                </a:solidFill>
              </a:rPr>
              <a:t> results </a:t>
            </a:r>
            <a:r>
              <a:rPr lang="en-US" sz="2600" dirty="0"/>
              <a:t>determined by the computation. We use term “model” in a general fashion to cover all of these.</a:t>
            </a:r>
          </a:p>
          <a:p>
            <a:pPr>
              <a:spcBef>
                <a:spcPts val="600"/>
              </a:spcBef>
            </a:pPr>
            <a:r>
              <a:rPr lang="en-US" sz="2600" b="1" dirty="0">
                <a:solidFill>
                  <a:srgbClr val="C00000"/>
                </a:solidFill>
              </a:rPr>
              <a:t>Big Data </a:t>
            </a:r>
            <a:r>
              <a:rPr lang="en-US" sz="2600" dirty="0"/>
              <a:t>problems</a:t>
            </a:r>
            <a:r>
              <a:rPr lang="en-US" sz="2600" b="1" dirty="0">
                <a:solidFill>
                  <a:srgbClr val="C00000"/>
                </a:solidFill>
              </a:rPr>
              <a:t> </a:t>
            </a:r>
            <a:r>
              <a:rPr lang="en-US" sz="2600" dirty="0"/>
              <a:t>can be broken up into </a:t>
            </a:r>
            <a:r>
              <a:rPr lang="en-US" sz="2600" b="1" dirty="0">
                <a:solidFill>
                  <a:srgbClr val="C00000"/>
                </a:solidFill>
              </a:rPr>
              <a:t>Data </a:t>
            </a:r>
            <a:r>
              <a:rPr lang="en-US" sz="2600" dirty="0"/>
              <a:t>and </a:t>
            </a:r>
            <a:r>
              <a:rPr lang="en-US" sz="2600" b="1" dirty="0">
                <a:solidFill>
                  <a:srgbClr val="C00000"/>
                </a:solidFill>
              </a:rPr>
              <a:t>Model</a:t>
            </a:r>
          </a:p>
          <a:p>
            <a:pPr lvl="1">
              <a:spcBef>
                <a:spcPts val="600"/>
              </a:spcBef>
            </a:pPr>
            <a:r>
              <a:rPr lang="en-US" sz="2600" dirty="0"/>
              <a:t>For </a:t>
            </a:r>
            <a:r>
              <a:rPr lang="en-US" sz="2600" b="1" dirty="0">
                <a:solidFill>
                  <a:srgbClr val="C00000"/>
                </a:solidFill>
              </a:rPr>
              <a:t>clustering, </a:t>
            </a:r>
            <a:r>
              <a:rPr lang="en-US" sz="2600" dirty="0"/>
              <a:t>the model parameters are cluster centers while the data is set of points to be clustered</a:t>
            </a:r>
          </a:p>
          <a:p>
            <a:pPr lvl="1">
              <a:spcBef>
                <a:spcPts val="600"/>
              </a:spcBef>
            </a:pPr>
            <a:r>
              <a:rPr lang="en-US" sz="2600" dirty="0"/>
              <a:t>For </a:t>
            </a:r>
            <a:r>
              <a:rPr lang="en-US" sz="2600" b="1" dirty="0">
                <a:solidFill>
                  <a:srgbClr val="C00000"/>
                </a:solidFill>
              </a:rPr>
              <a:t>queries</a:t>
            </a:r>
            <a:r>
              <a:rPr lang="en-US" sz="2600" dirty="0"/>
              <a:t>, the model is structure of database and results of this query while the data is whole database queried and SQL query </a:t>
            </a:r>
          </a:p>
          <a:p>
            <a:pPr lvl="1">
              <a:spcBef>
                <a:spcPts val="600"/>
              </a:spcBef>
            </a:pPr>
            <a:r>
              <a:rPr lang="en-US" sz="2600" dirty="0"/>
              <a:t>For </a:t>
            </a:r>
            <a:r>
              <a:rPr lang="en-US" sz="2600" b="1" dirty="0">
                <a:solidFill>
                  <a:srgbClr val="C00000"/>
                </a:solidFill>
              </a:rPr>
              <a:t>deep learning </a:t>
            </a:r>
            <a:r>
              <a:rPr lang="en-US" sz="2600" dirty="0"/>
              <a:t>with ImageNet, the model is chosen network with model parameters as the network link weights. The data is set of images used for training or classification</a:t>
            </a:r>
          </a:p>
        </p:txBody>
      </p:sp>
      <p:sp>
        <p:nvSpPr>
          <p:cNvPr id="2" name="Title 1"/>
          <p:cNvSpPr>
            <a:spLocks noGrp="1"/>
          </p:cNvSpPr>
          <p:nvPr>
            <p:ph type="title"/>
          </p:nvPr>
        </p:nvSpPr>
        <p:spPr>
          <a:xfrm>
            <a:off x="1523999" y="0"/>
            <a:ext cx="9126166" cy="794599"/>
          </a:xfrm>
        </p:spPr>
        <p:txBody>
          <a:bodyPr>
            <a:normAutofit/>
          </a:bodyPr>
          <a:lstStyle/>
          <a:p>
            <a:pPr algn="ctr"/>
            <a:r>
              <a:rPr lang="en-US" sz="3600" b="1" dirty="0">
                <a:latin typeface="+mn-lt"/>
              </a:rPr>
              <a:t>Data and Model in Big Data and Simulations I</a:t>
            </a:r>
          </a:p>
        </p:txBody>
      </p:sp>
      <p:sp>
        <p:nvSpPr>
          <p:cNvPr id="7" name="Slide Number Placeholder 6">
            <a:extLst>
              <a:ext uri="{FF2B5EF4-FFF2-40B4-BE49-F238E27FC236}">
                <a16:creationId xmlns:a16="http://schemas.microsoft.com/office/drawing/2014/main" id="{E8A807B9-F00F-4D06-A894-32F06C398DC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162</a:t>
            </a:fld>
            <a:endParaRPr lang="en-US">
              <a:solidFill>
                <a:prstClr val="black">
                  <a:tint val="75000"/>
                </a:prstClr>
              </a:solidFill>
            </a:endParaRPr>
          </a:p>
        </p:txBody>
      </p:sp>
    </p:spTree>
    <p:extLst>
      <p:ext uri="{BB962C8B-B14F-4D97-AF65-F5344CB8AC3E}">
        <p14:creationId xmlns:p14="http://schemas.microsoft.com/office/powerpoint/2010/main" val="290150837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1612" y="-139499"/>
            <a:ext cx="9248775" cy="828675"/>
          </a:xfrm>
        </p:spPr>
        <p:txBody>
          <a:bodyPr>
            <a:normAutofit/>
          </a:bodyPr>
          <a:lstStyle/>
          <a:p>
            <a:pPr algn="ctr"/>
            <a:r>
              <a:rPr lang="en-US" sz="3600" b="1" dirty="0">
                <a:latin typeface="+mn-lt"/>
              </a:rPr>
              <a:t>Data and Model in Big Data and Simulations II</a:t>
            </a:r>
          </a:p>
        </p:txBody>
      </p:sp>
      <p:sp>
        <p:nvSpPr>
          <p:cNvPr id="3" name="Content Placeholder 2"/>
          <p:cNvSpPr>
            <a:spLocks noGrp="1"/>
          </p:cNvSpPr>
          <p:nvPr>
            <p:ph idx="1"/>
          </p:nvPr>
        </p:nvSpPr>
        <p:spPr>
          <a:xfrm>
            <a:off x="0" y="501639"/>
            <a:ext cx="12192000" cy="5562600"/>
          </a:xfrm>
          <a:noFill/>
        </p:spPr>
        <p:txBody>
          <a:bodyPr>
            <a:normAutofit/>
          </a:bodyPr>
          <a:lstStyle/>
          <a:p>
            <a:r>
              <a:rPr lang="en-US" sz="2400" b="1" dirty="0">
                <a:solidFill>
                  <a:srgbClr val="C00000"/>
                </a:solidFill>
              </a:rPr>
              <a:t>Simulations</a:t>
            </a:r>
            <a:r>
              <a:rPr lang="en-US" sz="2400" dirty="0">
                <a:solidFill>
                  <a:srgbClr val="C00000"/>
                </a:solidFill>
              </a:rPr>
              <a:t> </a:t>
            </a:r>
            <a:r>
              <a:rPr lang="en-US" sz="2400" dirty="0"/>
              <a:t>can also be considered as </a:t>
            </a:r>
            <a:r>
              <a:rPr lang="en-US" sz="2400" b="1" dirty="0">
                <a:solidFill>
                  <a:srgbClr val="C00000"/>
                </a:solidFill>
              </a:rPr>
              <a:t>Data</a:t>
            </a:r>
            <a:r>
              <a:rPr lang="en-US" sz="2400" dirty="0"/>
              <a:t> plus </a:t>
            </a:r>
            <a:r>
              <a:rPr lang="en-US" sz="2400" b="1" dirty="0">
                <a:solidFill>
                  <a:srgbClr val="C00000"/>
                </a:solidFill>
              </a:rPr>
              <a:t>Model</a:t>
            </a:r>
          </a:p>
          <a:p>
            <a:pPr lvl="1"/>
            <a:r>
              <a:rPr lang="en-US" b="1" dirty="0">
                <a:solidFill>
                  <a:srgbClr val="C00000"/>
                </a:solidFill>
              </a:rPr>
              <a:t>Model</a:t>
            </a:r>
            <a:r>
              <a:rPr lang="en-US" dirty="0"/>
              <a:t> can be formulation with particle dynamics or partial differential equations defined by parameters such as particle positions and discretized velocity, pressure, density values</a:t>
            </a:r>
          </a:p>
          <a:p>
            <a:pPr lvl="1"/>
            <a:r>
              <a:rPr lang="en-US" b="1" dirty="0">
                <a:solidFill>
                  <a:srgbClr val="C00000"/>
                </a:solidFill>
              </a:rPr>
              <a:t>Data</a:t>
            </a:r>
            <a:r>
              <a:rPr lang="en-US" dirty="0"/>
              <a:t> could be small when just boundary conditions </a:t>
            </a:r>
          </a:p>
          <a:p>
            <a:pPr lvl="1"/>
            <a:r>
              <a:rPr lang="en-US" b="1" dirty="0">
                <a:solidFill>
                  <a:srgbClr val="C00000"/>
                </a:solidFill>
              </a:rPr>
              <a:t>Data</a:t>
            </a:r>
            <a:r>
              <a:rPr lang="en-US" dirty="0"/>
              <a:t> large with data assimilation (weather forecasting) or when data visualizations are produced by simulation</a:t>
            </a:r>
          </a:p>
          <a:p>
            <a:r>
              <a:rPr lang="en-US" sz="2400" b="1" dirty="0">
                <a:solidFill>
                  <a:srgbClr val="C00000"/>
                </a:solidFill>
              </a:rPr>
              <a:t>Big Data  </a:t>
            </a:r>
            <a:r>
              <a:rPr lang="en-US" sz="2400" dirty="0"/>
              <a:t>implies Data is large but Model varies in size</a:t>
            </a:r>
          </a:p>
          <a:p>
            <a:pPr lvl="1"/>
            <a:r>
              <a:rPr lang="en-US" dirty="0"/>
              <a:t>e.g. </a:t>
            </a:r>
            <a:r>
              <a:rPr lang="en-US" b="1" dirty="0"/>
              <a:t>LDA</a:t>
            </a:r>
            <a:r>
              <a:rPr lang="en-US" dirty="0"/>
              <a:t> (Latent Dirichlet Allocation) with many topics or </a:t>
            </a:r>
            <a:r>
              <a:rPr lang="en-US" b="1" dirty="0"/>
              <a:t>deep learning </a:t>
            </a:r>
            <a:r>
              <a:rPr lang="en-US" dirty="0"/>
              <a:t>has a large model</a:t>
            </a:r>
          </a:p>
          <a:p>
            <a:pPr lvl="1"/>
            <a:r>
              <a:rPr lang="en-US" b="1" dirty="0"/>
              <a:t>Clustering</a:t>
            </a:r>
            <a:r>
              <a:rPr lang="en-US" dirty="0"/>
              <a:t> or </a:t>
            </a:r>
            <a:r>
              <a:rPr lang="en-US" b="1" dirty="0"/>
              <a:t>Dimension reduction </a:t>
            </a:r>
            <a:r>
              <a:rPr lang="en-US" dirty="0"/>
              <a:t>can be quite small in model size</a:t>
            </a:r>
          </a:p>
          <a:p>
            <a:r>
              <a:rPr lang="en-US" sz="2400" b="1" dirty="0">
                <a:solidFill>
                  <a:srgbClr val="C00000"/>
                </a:solidFill>
              </a:rPr>
              <a:t>Data</a:t>
            </a:r>
            <a:r>
              <a:rPr lang="en-US" sz="2400" dirty="0"/>
              <a:t> often static between iterations (unless streaming); </a:t>
            </a:r>
            <a:r>
              <a:rPr lang="en-US" sz="2400" b="1" dirty="0">
                <a:solidFill>
                  <a:srgbClr val="C00000"/>
                </a:solidFill>
              </a:rPr>
              <a:t>Model parameters</a:t>
            </a:r>
            <a:r>
              <a:rPr lang="en-US" sz="2400" dirty="0"/>
              <a:t> vary between iterations</a:t>
            </a:r>
          </a:p>
          <a:p>
            <a:r>
              <a:rPr lang="en-US" sz="2400" b="1" dirty="0">
                <a:solidFill>
                  <a:srgbClr val="C00000"/>
                </a:solidFill>
              </a:rPr>
              <a:t>Data</a:t>
            </a:r>
            <a:r>
              <a:rPr lang="en-US" sz="2400" dirty="0"/>
              <a:t> and </a:t>
            </a:r>
            <a:r>
              <a:rPr lang="en-US" sz="2400" b="1" dirty="0">
                <a:solidFill>
                  <a:srgbClr val="C00000"/>
                </a:solidFill>
              </a:rPr>
              <a:t>Model Parameters </a:t>
            </a:r>
            <a:r>
              <a:rPr lang="en-US" sz="2400" dirty="0"/>
              <a:t>are often </a:t>
            </a:r>
            <a:r>
              <a:rPr lang="en-US" sz="2400" b="1" dirty="0"/>
              <a:t>confused </a:t>
            </a:r>
            <a:r>
              <a:rPr lang="en-US" sz="2400" dirty="0"/>
              <a:t>in papers as term data used to describe the parameters of models.</a:t>
            </a:r>
          </a:p>
          <a:p>
            <a:r>
              <a:rPr lang="en-US" sz="2400" b="1" dirty="0">
                <a:solidFill>
                  <a:srgbClr val="C00000"/>
                </a:solidFill>
              </a:rPr>
              <a:t>Models </a:t>
            </a:r>
            <a:r>
              <a:rPr lang="en-US" sz="2400" dirty="0">
                <a:solidFill>
                  <a:srgbClr val="C00000"/>
                </a:solidFill>
              </a:rPr>
              <a:t>in </a:t>
            </a:r>
            <a:r>
              <a:rPr lang="en-US" sz="2400" b="1" dirty="0">
                <a:solidFill>
                  <a:srgbClr val="C00000"/>
                </a:solidFill>
              </a:rPr>
              <a:t>Big Data </a:t>
            </a:r>
            <a:r>
              <a:rPr lang="en-US" sz="2400" dirty="0">
                <a:solidFill>
                  <a:srgbClr val="C00000"/>
                </a:solidFill>
              </a:rPr>
              <a:t>and </a:t>
            </a:r>
            <a:r>
              <a:rPr lang="en-US" sz="2400" b="1" dirty="0">
                <a:solidFill>
                  <a:srgbClr val="C00000"/>
                </a:solidFill>
              </a:rPr>
              <a:t>Simulations </a:t>
            </a:r>
            <a:r>
              <a:rPr lang="en-US" sz="2400" dirty="0">
                <a:solidFill>
                  <a:srgbClr val="C00000"/>
                </a:solidFill>
              </a:rPr>
              <a:t>have many similarities and allow </a:t>
            </a:r>
            <a:r>
              <a:rPr lang="en-US" sz="2400" b="1" dirty="0">
                <a:solidFill>
                  <a:srgbClr val="C00000"/>
                </a:solidFill>
              </a:rPr>
              <a:t>convergence</a:t>
            </a:r>
          </a:p>
        </p:txBody>
      </p:sp>
      <p:sp>
        <p:nvSpPr>
          <p:cNvPr id="5" name="Slide Number Placeholder 4">
            <a:extLst>
              <a:ext uri="{FF2B5EF4-FFF2-40B4-BE49-F238E27FC236}">
                <a16:creationId xmlns:a16="http://schemas.microsoft.com/office/drawing/2014/main" id="{40023B91-10B9-40EE-9E68-83579D62641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163</a:t>
            </a:fld>
            <a:endParaRPr lang="en-US">
              <a:solidFill>
                <a:prstClr val="black">
                  <a:tint val="75000"/>
                </a:prstClr>
              </a:solidFill>
            </a:endParaRPr>
          </a:p>
        </p:txBody>
      </p:sp>
    </p:spTree>
    <p:extLst>
      <p:ext uri="{BB962C8B-B14F-4D97-AF65-F5344CB8AC3E}">
        <p14:creationId xmlns:p14="http://schemas.microsoft.com/office/powerpoint/2010/main" val="412976266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 y="714375"/>
            <a:ext cx="12191998" cy="5542961"/>
          </a:xfrm>
        </p:spPr>
        <p:txBody>
          <a:bodyPr>
            <a:normAutofit lnSpcReduction="10000"/>
          </a:bodyPr>
          <a:lstStyle/>
          <a:p>
            <a:r>
              <a:rPr lang="en-US" b="1" dirty="0"/>
              <a:t>Applications </a:t>
            </a:r>
            <a:r>
              <a:rPr lang="en-US" dirty="0"/>
              <a:t>– Divide use cases into</a:t>
            </a:r>
            <a:r>
              <a:rPr lang="en-US" dirty="0">
                <a:solidFill>
                  <a:srgbClr val="C00000"/>
                </a:solidFill>
              </a:rPr>
              <a:t> </a:t>
            </a:r>
            <a:r>
              <a:rPr lang="en-US" b="1" dirty="0">
                <a:solidFill>
                  <a:srgbClr val="C00000"/>
                </a:solidFill>
              </a:rPr>
              <a:t>Data</a:t>
            </a:r>
            <a:r>
              <a:rPr lang="en-US" dirty="0">
                <a:solidFill>
                  <a:srgbClr val="C00000"/>
                </a:solidFill>
              </a:rPr>
              <a:t> </a:t>
            </a:r>
            <a:r>
              <a:rPr lang="en-US" dirty="0"/>
              <a:t>and</a:t>
            </a:r>
            <a:r>
              <a:rPr lang="en-US" dirty="0">
                <a:solidFill>
                  <a:srgbClr val="C00000"/>
                </a:solidFill>
              </a:rPr>
              <a:t> </a:t>
            </a:r>
            <a:r>
              <a:rPr lang="en-US" b="1" dirty="0">
                <a:solidFill>
                  <a:srgbClr val="C00000"/>
                </a:solidFill>
              </a:rPr>
              <a:t>Model </a:t>
            </a:r>
            <a:r>
              <a:rPr lang="en-US" dirty="0"/>
              <a:t>and compare characteristics separately in these two components with 64 Convergence Diamonds (features). </a:t>
            </a:r>
          </a:p>
          <a:p>
            <a:pPr lvl="1"/>
            <a:r>
              <a:rPr lang="en-US" dirty="0"/>
              <a:t>Identify importance of streaming data, pleasingly parallel, global/local machine-learning</a:t>
            </a:r>
          </a:p>
          <a:p>
            <a:r>
              <a:rPr lang="en-US" b="1" dirty="0"/>
              <a:t>Software </a:t>
            </a:r>
            <a:r>
              <a:rPr lang="en-US" dirty="0"/>
              <a:t>– Single model of</a:t>
            </a:r>
            <a:r>
              <a:rPr lang="en-US" b="1" dirty="0"/>
              <a:t> </a:t>
            </a:r>
            <a:r>
              <a:rPr lang="en-US" b="1" dirty="0">
                <a:solidFill>
                  <a:srgbClr val="C00000"/>
                </a:solidFill>
              </a:rPr>
              <a:t>High Performance Computing (HPC) Enhanced Big Data Stack HPC-ABDS</a:t>
            </a:r>
            <a:r>
              <a:rPr lang="en-US" dirty="0"/>
              <a:t>. 21 Layers adding high performance runtime to Apache systems </a:t>
            </a:r>
            <a:r>
              <a:rPr lang="en-US" b="1" dirty="0">
                <a:solidFill>
                  <a:srgbClr val="C00000"/>
                </a:solidFill>
              </a:rPr>
              <a:t>HPC-</a:t>
            </a:r>
            <a:r>
              <a:rPr lang="en-US" b="1" dirty="0" err="1">
                <a:solidFill>
                  <a:srgbClr val="C00000"/>
                </a:solidFill>
              </a:rPr>
              <a:t>FaaS</a:t>
            </a:r>
            <a:r>
              <a:rPr lang="en-US" dirty="0"/>
              <a:t> Programming Model</a:t>
            </a:r>
          </a:p>
          <a:p>
            <a:pPr lvl="1"/>
            <a:r>
              <a:rPr lang="en-US" sz="2800" b="1" dirty="0" err="1">
                <a:solidFill>
                  <a:srgbClr val="C00000"/>
                </a:solidFill>
              </a:rPr>
              <a:t>Serverless</a:t>
            </a:r>
            <a:r>
              <a:rPr lang="en-US" sz="2800" dirty="0"/>
              <a:t> Infrastructure as a Service IaaS</a:t>
            </a:r>
          </a:p>
          <a:p>
            <a:r>
              <a:rPr lang="en-US" b="1" dirty="0"/>
              <a:t>Hardware </a:t>
            </a:r>
            <a:r>
              <a:rPr lang="en-US" dirty="0"/>
              <a:t>system designed for functionality and performance of application type e.g. disks, interconnect, memory, CPU acceleration different for machine learning, pleasingly parallel, data management, streaming, simulations</a:t>
            </a:r>
          </a:p>
          <a:p>
            <a:pPr lvl="1"/>
            <a:r>
              <a:rPr lang="en-US" sz="2800" dirty="0"/>
              <a:t>Use DevOps to automate deployment of event-driven software defined systems on hardware: </a:t>
            </a:r>
            <a:r>
              <a:rPr lang="en-US" sz="2800" b="1" dirty="0" err="1"/>
              <a:t>HPCCloud</a:t>
            </a:r>
            <a:r>
              <a:rPr lang="en-US" sz="2800" b="1" dirty="0"/>
              <a:t> 2.0</a:t>
            </a:r>
            <a:endParaRPr lang="en-US" sz="2800" dirty="0"/>
          </a:p>
          <a:p>
            <a:r>
              <a:rPr lang="en-US" b="1" dirty="0"/>
              <a:t>Total System </a:t>
            </a:r>
            <a:r>
              <a:rPr lang="en-US" b="1" dirty="0">
                <a:solidFill>
                  <a:srgbClr val="C00000"/>
                </a:solidFill>
              </a:rPr>
              <a:t>Solutions (wisdom) as a Service: </a:t>
            </a:r>
            <a:r>
              <a:rPr lang="en-US" b="1" dirty="0" err="1"/>
              <a:t>HPCCloud</a:t>
            </a:r>
            <a:r>
              <a:rPr lang="en-US" b="1" dirty="0"/>
              <a:t> 3.0</a:t>
            </a:r>
            <a:endParaRPr lang="en-US" dirty="0"/>
          </a:p>
        </p:txBody>
      </p:sp>
      <p:sp>
        <p:nvSpPr>
          <p:cNvPr id="2" name="Title 1"/>
          <p:cNvSpPr>
            <a:spLocks noGrp="1"/>
          </p:cNvSpPr>
          <p:nvPr>
            <p:ph type="title"/>
          </p:nvPr>
        </p:nvSpPr>
        <p:spPr>
          <a:xfrm>
            <a:off x="-78580" y="0"/>
            <a:ext cx="12027048" cy="714375"/>
          </a:xfrm>
        </p:spPr>
        <p:txBody>
          <a:bodyPr>
            <a:normAutofit fontScale="90000"/>
          </a:bodyPr>
          <a:lstStyle/>
          <a:p>
            <a:pPr algn="ctr"/>
            <a:r>
              <a:rPr lang="en-US" sz="3200" b="1" dirty="0">
                <a:latin typeface="+mn-lt"/>
              </a:rPr>
              <a:t>Convergence/Divergence Points for HPC-Cloud-Edge- Big Data-Simulation</a:t>
            </a:r>
          </a:p>
        </p:txBody>
      </p:sp>
      <p:sp>
        <p:nvSpPr>
          <p:cNvPr id="6" name="Slide Number Placeholder 5">
            <a:extLst>
              <a:ext uri="{FF2B5EF4-FFF2-40B4-BE49-F238E27FC236}">
                <a16:creationId xmlns:a16="http://schemas.microsoft.com/office/drawing/2014/main" id="{F7A9CD01-3BC4-4D18-B4D6-0F0F8E73C46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164</a:t>
            </a:fld>
            <a:endParaRPr lang="en-US">
              <a:solidFill>
                <a:prstClr val="black">
                  <a:tint val="75000"/>
                </a:prstClr>
              </a:solidFill>
            </a:endParaRPr>
          </a:p>
        </p:txBody>
      </p:sp>
    </p:spTree>
    <p:extLst>
      <p:ext uri="{BB962C8B-B14F-4D97-AF65-F5344CB8AC3E}">
        <p14:creationId xmlns:p14="http://schemas.microsoft.com/office/powerpoint/2010/main" val="304345207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normAutofit fontScale="90000"/>
          </a:bodyPr>
          <a:lstStyle/>
          <a:p>
            <a:pPr algn="ctr"/>
            <a:r>
              <a:rPr lang="en-US" dirty="0"/>
              <a:t>N: Clouds and Parallel Computing</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Parallel Computing in general</a:t>
            </a:r>
          </a:p>
          <a:p>
            <a:pPr marL="342900" indent="-342900">
              <a:buFont typeface="Arial" panose="020B0604020202020204" pitchFamily="34" charset="0"/>
              <a:buChar char="•"/>
            </a:pPr>
            <a:r>
              <a:rPr lang="en-US" dirty="0">
                <a:solidFill>
                  <a:schemeClr val="tx1"/>
                </a:solidFill>
              </a:rPr>
              <a:t>Big Data and Simulations Compared</a:t>
            </a:r>
          </a:p>
          <a:p>
            <a:pPr marL="342900" indent="-342900">
              <a:buFont typeface="Arial" panose="020B0604020202020204" pitchFamily="34" charset="0"/>
              <a:buChar char="•"/>
            </a:pPr>
            <a:r>
              <a:rPr lang="en-US" dirty="0">
                <a:solidFill>
                  <a:schemeClr val="tx1"/>
                </a:solidFill>
              </a:rPr>
              <a:t>What is hard to do?</a:t>
            </a:r>
          </a:p>
        </p:txBody>
      </p:sp>
      <p:sp>
        <p:nvSpPr>
          <p:cNvPr id="3" name="Slide Number Placeholder 2">
            <a:extLst>
              <a:ext uri="{FF2B5EF4-FFF2-40B4-BE49-F238E27FC236}">
                <a16:creationId xmlns:a16="http://schemas.microsoft.com/office/drawing/2014/main" id="{4B985315-3465-4965-A0B5-01E40F1A9E6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165</a:t>
            </a:fld>
            <a:endParaRPr lang="en-US">
              <a:solidFill>
                <a:prstClr val="black">
                  <a:tint val="75000"/>
                </a:prstClr>
              </a:solidFill>
            </a:endParaRPr>
          </a:p>
        </p:txBody>
      </p:sp>
    </p:spTree>
    <p:extLst>
      <p:ext uri="{BB962C8B-B14F-4D97-AF65-F5344CB8AC3E}">
        <p14:creationId xmlns:p14="http://schemas.microsoft.com/office/powerpoint/2010/main" val="130652210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32549" y="379440"/>
            <a:ext cx="10515600" cy="1040870"/>
          </a:xfrm>
        </p:spPr>
        <p:txBody>
          <a:bodyPr/>
          <a:lstStyle/>
          <a:p>
            <a:pPr algn="ctr"/>
            <a:r>
              <a:rPr lang="en-US" dirty="0"/>
              <a:t>Parallel Computing</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795755" y="1666875"/>
            <a:ext cx="10515600" cy="3524250"/>
          </a:xfrm>
        </p:spPr>
        <p:txBody>
          <a:bodyPr/>
          <a:lstStyle/>
          <a:p>
            <a:pPr marL="342900" indent="-342900">
              <a:buFont typeface="Arial" panose="020B0604020202020204" pitchFamily="34" charset="0"/>
              <a:buChar char="•"/>
            </a:pPr>
            <a:r>
              <a:rPr lang="en-US" dirty="0">
                <a:solidFill>
                  <a:schemeClr val="tx1"/>
                </a:solidFill>
              </a:rPr>
              <a:t>Always done by decomposing data or model parts between computers working together on the same problem</a:t>
            </a:r>
          </a:p>
          <a:p>
            <a:pPr marL="342900" indent="-342900">
              <a:buFont typeface="Arial" panose="020B0604020202020204" pitchFamily="34" charset="0"/>
              <a:buChar char="•"/>
            </a:pPr>
            <a:r>
              <a:rPr lang="en-US" dirty="0">
                <a:solidFill>
                  <a:schemeClr val="tx1"/>
                </a:solidFill>
              </a:rPr>
              <a:t>Particles in cosmology</a:t>
            </a:r>
          </a:p>
          <a:p>
            <a:pPr marL="342900" indent="-342900">
              <a:buFont typeface="Arial" panose="020B0604020202020204" pitchFamily="34" charset="0"/>
              <a:buChar char="•"/>
            </a:pPr>
            <a:r>
              <a:rPr lang="en-US" dirty="0">
                <a:solidFill>
                  <a:schemeClr val="tx1"/>
                </a:solidFill>
              </a:rPr>
              <a:t>Chess positions in computer chess</a:t>
            </a:r>
          </a:p>
          <a:p>
            <a:pPr marL="342900" indent="-342900">
              <a:buFont typeface="Arial" panose="020B0604020202020204" pitchFamily="34" charset="0"/>
              <a:buChar char="•"/>
            </a:pPr>
            <a:r>
              <a:rPr lang="en-US" dirty="0">
                <a:solidFill>
                  <a:schemeClr val="tx1"/>
                </a:solidFill>
              </a:rPr>
              <a:t>Missiles in strategic defense systems</a:t>
            </a:r>
          </a:p>
          <a:p>
            <a:pPr marL="342900" indent="-342900">
              <a:buFont typeface="Arial" panose="020B0604020202020204" pitchFamily="34" charset="0"/>
              <a:buChar char="•"/>
            </a:pPr>
            <a:r>
              <a:rPr lang="en-US" dirty="0">
                <a:solidFill>
                  <a:schemeClr val="tx1"/>
                </a:solidFill>
              </a:rPr>
              <a:t>Tweets in Twitter analysis</a:t>
            </a:r>
          </a:p>
          <a:p>
            <a:pPr marL="342900" indent="-342900">
              <a:buFont typeface="Arial" panose="020B0604020202020204" pitchFamily="34" charset="0"/>
              <a:buChar char="•"/>
            </a:pPr>
            <a:r>
              <a:rPr lang="en-US" dirty="0">
                <a:solidFill>
                  <a:schemeClr val="tx1"/>
                </a:solidFill>
              </a:rPr>
              <a:t>DNA Fragments in genomics</a:t>
            </a:r>
          </a:p>
          <a:p>
            <a:pPr marL="342900" indent="-342900">
              <a:buFont typeface="Arial" panose="020B0604020202020204" pitchFamily="34" charset="0"/>
              <a:buChar char="•"/>
            </a:pPr>
            <a:r>
              <a:rPr lang="en-US" dirty="0">
                <a:solidFill>
                  <a:schemeClr val="tx1"/>
                </a:solidFill>
              </a:rPr>
              <a:t>Documents in producing Google News</a:t>
            </a:r>
          </a:p>
        </p:txBody>
      </p:sp>
      <p:sp>
        <p:nvSpPr>
          <p:cNvPr id="3" name="Slide Number Placeholder 2">
            <a:extLst>
              <a:ext uri="{FF2B5EF4-FFF2-40B4-BE49-F238E27FC236}">
                <a16:creationId xmlns:a16="http://schemas.microsoft.com/office/drawing/2014/main" id="{772B766D-9E20-4A09-9917-42AA5020A75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166</a:t>
            </a:fld>
            <a:endParaRPr lang="en-US">
              <a:solidFill>
                <a:prstClr val="black">
                  <a:tint val="75000"/>
                </a:prstClr>
              </a:solidFill>
            </a:endParaRPr>
          </a:p>
        </p:txBody>
      </p:sp>
    </p:spTree>
    <p:extLst>
      <p:ext uri="{BB962C8B-B14F-4D97-AF65-F5344CB8AC3E}">
        <p14:creationId xmlns:p14="http://schemas.microsoft.com/office/powerpoint/2010/main" val="119551589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12"/>
          </p:nvPr>
        </p:nvSpPr>
        <p:spPr/>
        <p:txBody>
          <a:bodyPr/>
          <a:lstStyle/>
          <a:p>
            <a:fld id="{E6CA1346-223E-434E-8EE9-D8F47ADBB722}" type="slidenum">
              <a:rPr lang="en-US">
                <a:solidFill>
                  <a:srgbClr val="FFFFCC"/>
                </a:solidFill>
              </a:rPr>
              <a:pPr/>
              <a:t>167</a:t>
            </a:fld>
            <a:endParaRPr lang="en-US">
              <a:solidFill>
                <a:srgbClr val="FFFFCC"/>
              </a:solidFill>
            </a:endParaRPr>
          </a:p>
        </p:txBody>
      </p:sp>
      <p:sp>
        <p:nvSpPr>
          <p:cNvPr id="1254403" name="Rectangle 3"/>
          <p:cNvSpPr>
            <a:spLocks noGrp="1" noChangeArrowheads="1"/>
          </p:cNvSpPr>
          <p:nvPr>
            <p:ph type="body" idx="4294967295"/>
          </p:nvPr>
        </p:nvSpPr>
        <p:spPr>
          <a:xfrm>
            <a:off x="9064625" y="-104775"/>
            <a:ext cx="3127375" cy="6962775"/>
          </a:xfrm>
          <a:solidFill>
            <a:srgbClr val="000000"/>
          </a:solidFill>
        </p:spPr>
        <p:txBody>
          <a:bodyPr/>
          <a:lstStyle/>
          <a:p>
            <a:r>
              <a:rPr lang="en-US" sz="2400" dirty="0">
                <a:solidFill>
                  <a:srgbClr val="FFFFFF"/>
                </a:solidFill>
              </a:rPr>
              <a:t>Simulation of cosmological cluster (say </a:t>
            </a:r>
            <a:r>
              <a:rPr lang="en-US" sz="2400" dirty="0">
                <a:solidFill>
                  <a:srgbClr val="FFFF00"/>
                </a:solidFill>
              </a:rPr>
              <a:t>10 million stars</a:t>
            </a:r>
            <a:r>
              <a:rPr lang="en-US" sz="2400" dirty="0">
                <a:solidFill>
                  <a:srgbClr val="FFFFFF"/>
                </a:solidFill>
              </a:rPr>
              <a:t> )</a:t>
            </a:r>
          </a:p>
          <a:p>
            <a:r>
              <a:rPr lang="en-US" sz="2400" dirty="0">
                <a:solidFill>
                  <a:srgbClr val="FFFF00"/>
                </a:solidFill>
              </a:rPr>
              <a:t>Lots of work per star</a:t>
            </a:r>
            <a:r>
              <a:rPr lang="en-US" sz="2400" dirty="0">
                <a:solidFill>
                  <a:srgbClr val="FFFFFF"/>
                </a:solidFill>
              </a:rPr>
              <a:t> as very close together</a:t>
            </a:r>
            <a:br>
              <a:rPr lang="en-US" sz="2400" dirty="0">
                <a:solidFill>
                  <a:srgbClr val="FFFFFF"/>
                </a:solidFill>
              </a:rPr>
            </a:br>
            <a:r>
              <a:rPr lang="en-US" sz="2400" dirty="0">
                <a:solidFill>
                  <a:srgbClr val="FFFFFF"/>
                </a:solidFill>
              </a:rPr>
              <a:t>( may need smaller time step)</a:t>
            </a:r>
          </a:p>
          <a:p>
            <a:r>
              <a:rPr lang="en-US" sz="2400" dirty="0">
                <a:solidFill>
                  <a:srgbClr val="FFFF00"/>
                </a:solidFill>
              </a:rPr>
              <a:t>Little work per star</a:t>
            </a:r>
            <a:r>
              <a:rPr lang="en-US" sz="2400" dirty="0">
                <a:solidFill>
                  <a:srgbClr val="FFFFFF"/>
                </a:solidFill>
              </a:rPr>
              <a:t> as force changes slowly and can be well approximated by low order multipole expansion</a:t>
            </a:r>
          </a:p>
        </p:txBody>
      </p:sp>
      <p:pic>
        <p:nvPicPr>
          <p:cNvPr id="1254402" name="Picture 2" descr="sc97cal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8731"/>
            <a:ext cx="6831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254405" name="Oval 5"/>
          <p:cNvSpPr>
            <a:spLocks noChangeArrowheads="1"/>
          </p:cNvSpPr>
          <p:nvPr/>
        </p:nvSpPr>
        <p:spPr bwMode="auto">
          <a:xfrm>
            <a:off x="7192169" y="4306793"/>
            <a:ext cx="913606" cy="884565"/>
          </a:xfrm>
          <a:prstGeom prst="ellipse">
            <a:avLst/>
          </a:prstGeom>
          <a:noFill/>
          <a:ln w="762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50000"/>
              </a:spcBef>
              <a:spcAft>
                <a:spcPct val="0"/>
              </a:spcAft>
            </a:pPr>
            <a:endParaRPr lang="en-US" sz="2000">
              <a:solidFill>
                <a:srgbClr val="FFFFCC"/>
              </a:solidFill>
              <a:latin typeface="Arial" charset="0"/>
            </a:endParaRPr>
          </a:p>
        </p:txBody>
      </p:sp>
      <p:sp>
        <p:nvSpPr>
          <p:cNvPr id="1254407" name="Line 7"/>
          <p:cNvSpPr>
            <a:spLocks noChangeShapeType="1"/>
          </p:cNvSpPr>
          <p:nvPr/>
        </p:nvSpPr>
        <p:spPr bwMode="auto">
          <a:xfrm flipV="1">
            <a:off x="6147462" y="1332556"/>
            <a:ext cx="3127375" cy="1846262"/>
          </a:xfrm>
          <a:prstGeom prst="line">
            <a:avLst/>
          </a:prstGeom>
          <a:noFill/>
          <a:ln w="3810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50000"/>
              </a:spcBef>
              <a:spcAft>
                <a:spcPct val="0"/>
              </a:spcAft>
            </a:pPr>
            <a:endParaRPr lang="en-US" sz="2000">
              <a:solidFill>
                <a:srgbClr val="FFFFCC"/>
              </a:solidFill>
              <a:latin typeface="Arial" charset="0"/>
            </a:endParaRPr>
          </a:p>
        </p:txBody>
      </p:sp>
      <p:sp>
        <p:nvSpPr>
          <p:cNvPr id="1254408" name="Line 8"/>
          <p:cNvSpPr>
            <a:spLocks noChangeShapeType="1"/>
          </p:cNvSpPr>
          <p:nvPr/>
        </p:nvSpPr>
        <p:spPr bwMode="auto">
          <a:xfrm flipV="1">
            <a:off x="7981950" y="2780354"/>
            <a:ext cx="1082675" cy="1363020"/>
          </a:xfrm>
          <a:prstGeom prst="line">
            <a:avLst/>
          </a:prstGeom>
          <a:noFill/>
          <a:ln w="3810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50000"/>
              </a:spcBef>
              <a:spcAft>
                <a:spcPct val="0"/>
              </a:spcAft>
            </a:pPr>
            <a:endParaRPr lang="en-US" sz="2000">
              <a:solidFill>
                <a:srgbClr val="FFFFCC"/>
              </a:solidFill>
              <a:latin typeface="Arial" charset="0"/>
            </a:endParaRPr>
          </a:p>
        </p:txBody>
      </p:sp>
      <p:sp>
        <p:nvSpPr>
          <p:cNvPr id="13" name="Oval 5">
            <a:extLst>
              <a:ext uri="{FF2B5EF4-FFF2-40B4-BE49-F238E27FC236}">
                <a16:creationId xmlns:a16="http://schemas.microsoft.com/office/drawing/2014/main" id="{7AB4F1FE-190E-4CA8-806E-3B3DAFC9ADF7}"/>
              </a:ext>
            </a:extLst>
          </p:cNvPr>
          <p:cNvSpPr>
            <a:spLocks noChangeArrowheads="1"/>
          </p:cNvSpPr>
          <p:nvPr/>
        </p:nvSpPr>
        <p:spPr bwMode="auto">
          <a:xfrm>
            <a:off x="4971787" y="3053967"/>
            <a:ext cx="1349374" cy="1252826"/>
          </a:xfrm>
          <a:prstGeom prst="ellipse">
            <a:avLst/>
          </a:prstGeom>
          <a:noFill/>
          <a:ln w="762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50000"/>
              </a:spcBef>
              <a:spcAft>
                <a:spcPct val="0"/>
              </a:spcAft>
            </a:pPr>
            <a:endParaRPr lang="en-US" sz="2000">
              <a:solidFill>
                <a:srgbClr val="FFFFCC"/>
              </a:solidFill>
              <a:latin typeface="Arial" charset="0"/>
            </a:endParaRPr>
          </a:p>
        </p:txBody>
      </p:sp>
      <p:sp>
        <p:nvSpPr>
          <p:cNvPr id="4" name="TextBox 3">
            <a:extLst>
              <a:ext uri="{FF2B5EF4-FFF2-40B4-BE49-F238E27FC236}">
                <a16:creationId xmlns:a16="http://schemas.microsoft.com/office/drawing/2014/main" id="{5AF6D041-5A03-42A3-91B9-440E1A0A5B15}"/>
              </a:ext>
            </a:extLst>
          </p:cNvPr>
          <p:cNvSpPr txBox="1"/>
          <p:nvPr/>
        </p:nvSpPr>
        <p:spPr>
          <a:xfrm>
            <a:off x="1" y="695325"/>
            <a:ext cx="2337726" cy="1754326"/>
          </a:xfrm>
          <a:prstGeom prst="rect">
            <a:avLst/>
          </a:prstGeom>
          <a:noFill/>
        </p:spPr>
        <p:txBody>
          <a:bodyPr wrap="square" rtlCol="0">
            <a:spAutoFit/>
          </a:bodyPr>
          <a:lstStyle/>
          <a:p>
            <a:r>
              <a:rPr lang="en-US" dirty="0"/>
              <a:t>Work varies across the universe</a:t>
            </a:r>
          </a:p>
          <a:p>
            <a:endParaRPr lang="en-US" dirty="0"/>
          </a:p>
          <a:p>
            <a:r>
              <a:rPr lang="en-US" dirty="0"/>
              <a:t>More processors assigned to dense collections of stars</a:t>
            </a:r>
          </a:p>
        </p:txBody>
      </p:sp>
    </p:spTree>
    <p:extLst>
      <p:ext uri="{BB962C8B-B14F-4D97-AF65-F5344CB8AC3E}">
        <p14:creationId xmlns:p14="http://schemas.microsoft.com/office/powerpoint/2010/main" val="382785755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1"/>
          </p:nvPr>
        </p:nvSpPr>
        <p:spPr/>
        <p:txBody>
          <a:bodyPr/>
          <a:lstStyle/>
          <a:p>
            <a:fld id="{D4BE2409-B9F5-4EAD-A085-11D909864582}" type="slidenum">
              <a:rPr lang="en-US">
                <a:solidFill>
                  <a:srgbClr val="FFFFCC"/>
                </a:solidFill>
              </a:rPr>
              <a:pPr/>
              <a:t>168</a:t>
            </a:fld>
            <a:endParaRPr lang="en-US">
              <a:solidFill>
                <a:srgbClr val="FFFFCC"/>
              </a:solidFill>
            </a:endParaRPr>
          </a:p>
        </p:txBody>
      </p:sp>
      <p:pic>
        <p:nvPicPr>
          <p:cNvPr id="1648642" name="Picture 2"/>
          <p:cNvPicPr>
            <a:picLocks noChangeAspect="1" noChangeArrowheads="1"/>
          </p:cNvPicPr>
          <p:nvPr/>
        </p:nvPicPr>
        <p:blipFill>
          <a:blip r:embed="rId3">
            <a:extLst>
              <a:ext uri="{28A0092B-C50C-407E-A947-70E740481C1C}">
                <a14:useLocalDpi xmlns:a14="http://schemas.microsoft.com/office/drawing/2010/main" val="0"/>
              </a:ext>
            </a:extLst>
          </a:blip>
          <a:srcRect b="7777"/>
          <a:stretch>
            <a:fillRect/>
          </a:stretch>
        </p:blipFill>
        <p:spPr bwMode="auto">
          <a:xfrm>
            <a:off x="1524000" y="76200"/>
            <a:ext cx="91440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40832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1"/>
          </p:nvPr>
        </p:nvSpPr>
        <p:spPr/>
        <p:txBody>
          <a:bodyPr/>
          <a:lstStyle/>
          <a:p>
            <a:fld id="{0D345530-20E3-4B69-B611-3D931BFE6D27}" type="slidenum">
              <a:rPr lang="en-US">
                <a:solidFill>
                  <a:srgbClr val="FFFFCC"/>
                </a:solidFill>
              </a:rPr>
              <a:pPr/>
              <a:t>169</a:t>
            </a:fld>
            <a:endParaRPr lang="en-US">
              <a:solidFill>
                <a:srgbClr val="FFFFCC"/>
              </a:solidFill>
            </a:endParaRPr>
          </a:p>
        </p:txBody>
      </p:sp>
      <p:pic>
        <p:nvPicPr>
          <p:cNvPr id="1650690" name="Picture 2"/>
          <p:cNvPicPr>
            <a:picLocks noChangeAspect="1" noChangeArrowheads="1"/>
          </p:cNvPicPr>
          <p:nvPr/>
        </p:nvPicPr>
        <p:blipFill>
          <a:blip r:embed="rId3">
            <a:extLst>
              <a:ext uri="{28A0092B-C50C-407E-A947-70E740481C1C}">
                <a14:useLocalDpi xmlns:a14="http://schemas.microsoft.com/office/drawing/2010/main" val="0"/>
              </a:ext>
            </a:extLst>
          </a:blip>
          <a:srcRect b="6667"/>
          <a:stretch>
            <a:fillRect/>
          </a:stretch>
        </p:blipFill>
        <p:spPr bwMode="auto">
          <a:xfrm>
            <a:off x="2479524" y="59267"/>
            <a:ext cx="9712476" cy="6798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0691" name="Text Box 3"/>
          <p:cNvSpPr txBox="1">
            <a:spLocks noChangeArrowheads="1"/>
          </p:cNvSpPr>
          <p:nvPr/>
        </p:nvSpPr>
        <p:spPr bwMode="auto">
          <a:xfrm>
            <a:off x="134259" y="3581400"/>
            <a:ext cx="191346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2400" b="1" dirty="0">
                <a:solidFill>
                  <a:srgbClr val="000000"/>
                </a:solidFill>
                <a:latin typeface="Arial" charset="0"/>
              </a:rPr>
              <a:t>Divide problem into parts; one part for each processor</a:t>
            </a:r>
          </a:p>
        </p:txBody>
      </p:sp>
      <p:sp>
        <p:nvSpPr>
          <p:cNvPr id="1650692" name="Text Box 4"/>
          <p:cNvSpPr txBox="1">
            <a:spLocks noChangeArrowheads="1"/>
          </p:cNvSpPr>
          <p:nvPr/>
        </p:nvSpPr>
        <p:spPr bwMode="auto">
          <a:xfrm>
            <a:off x="143935" y="2006599"/>
            <a:ext cx="19134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2400" b="1" dirty="0">
                <a:solidFill>
                  <a:srgbClr val="000000"/>
                </a:solidFill>
                <a:latin typeface="Arial" charset="0"/>
              </a:rPr>
              <a:t>8-person parallel processor</a:t>
            </a:r>
          </a:p>
        </p:txBody>
      </p:sp>
    </p:spTree>
    <p:extLst>
      <p:ext uri="{BB962C8B-B14F-4D97-AF65-F5344CB8AC3E}">
        <p14:creationId xmlns:p14="http://schemas.microsoft.com/office/powerpoint/2010/main" val="1834334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18147"/>
            <a:ext cx="12191999" cy="2006156"/>
          </a:xfrm>
        </p:spPr>
        <p:txBody>
          <a:bodyPr/>
          <a:lstStyle/>
          <a:p>
            <a:r>
              <a:rPr lang="en-US" sz="2800" dirty="0"/>
              <a:t>http://research.microsoft.com/pubs/78813/AJ18_EN.pdf</a:t>
            </a:r>
          </a:p>
          <a:p>
            <a:r>
              <a:rPr lang="en-US" sz="2800" dirty="0"/>
              <a:t>Typical data center CPU had 9.75% utilization</a:t>
            </a:r>
          </a:p>
          <a:p>
            <a:r>
              <a:rPr lang="en-US" sz="2800" dirty="0"/>
              <a:t>Take 5000 SQL servers and </a:t>
            </a:r>
            <a:r>
              <a:rPr lang="en-US" sz="2800" dirty="0" err="1"/>
              <a:t>rehost</a:t>
            </a:r>
            <a:r>
              <a:rPr lang="en-US" sz="2800" dirty="0"/>
              <a:t> on virtual machines with 6:1 consolidation</a:t>
            </a:r>
          </a:p>
        </p:txBody>
      </p:sp>
      <p:sp>
        <p:nvSpPr>
          <p:cNvPr id="2" name="Title 1"/>
          <p:cNvSpPr>
            <a:spLocks noGrp="1"/>
          </p:cNvSpPr>
          <p:nvPr>
            <p:ph type="title"/>
          </p:nvPr>
        </p:nvSpPr>
        <p:spPr>
          <a:xfrm>
            <a:off x="-1" y="1"/>
            <a:ext cx="12191999" cy="736600"/>
          </a:xfrm>
        </p:spPr>
        <p:txBody>
          <a:bodyPr>
            <a:normAutofit/>
          </a:bodyPr>
          <a:lstStyle/>
          <a:p>
            <a:r>
              <a:rPr lang="en-US" sz="4000" dirty="0"/>
              <a:t>Old Cloud Use Case I: Microsoft Server Consolidation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3299" y="2402208"/>
            <a:ext cx="6764867" cy="445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198166" y="3954379"/>
            <a:ext cx="2077813" cy="523220"/>
          </a:xfrm>
          <a:prstGeom prst="rect">
            <a:avLst/>
          </a:prstGeom>
          <a:noFill/>
        </p:spPr>
        <p:txBody>
          <a:bodyPr wrap="none" rtlCol="0">
            <a:spAutoFit/>
          </a:bodyPr>
          <a:lstStyle/>
          <a:p>
            <a:r>
              <a:rPr lang="en-US" sz="2800" dirty="0"/>
              <a:t>60% saving</a:t>
            </a:r>
          </a:p>
        </p:txBody>
      </p:sp>
      <p:sp>
        <p:nvSpPr>
          <p:cNvPr id="6" name="Slide Number Placeholder 5">
            <a:extLst>
              <a:ext uri="{FF2B5EF4-FFF2-40B4-BE49-F238E27FC236}">
                <a16:creationId xmlns:a16="http://schemas.microsoft.com/office/drawing/2014/main" id="{E91D7798-6F2A-43CC-A0EF-DEE0A157091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250822056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210D1F05-BCE9-4CA5-BF82-AF4FEE096752}" type="slidenum">
              <a:rPr lang="en-US">
                <a:solidFill>
                  <a:srgbClr val="FFFFCC"/>
                </a:solidFill>
              </a:rPr>
              <a:pPr/>
              <a:t>170</a:t>
            </a:fld>
            <a:endParaRPr lang="en-US">
              <a:solidFill>
                <a:srgbClr val="FFFFCC"/>
              </a:solidFill>
            </a:endParaRPr>
          </a:p>
        </p:txBody>
      </p:sp>
      <p:sp>
        <p:nvSpPr>
          <p:cNvPr id="1660930" name="Rectangle 2"/>
          <p:cNvSpPr>
            <a:spLocks noGrp="1" noChangeArrowheads="1"/>
          </p:cNvSpPr>
          <p:nvPr>
            <p:ph type="title"/>
          </p:nvPr>
        </p:nvSpPr>
        <p:spPr>
          <a:xfrm>
            <a:off x="897467" y="136526"/>
            <a:ext cx="10515600" cy="760942"/>
          </a:xfrm>
        </p:spPr>
        <p:txBody>
          <a:bodyPr/>
          <a:lstStyle/>
          <a:p>
            <a:r>
              <a:rPr lang="en-US" dirty="0"/>
              <a:t>Amdahl’s Law of Parallel Processing</a:t>
            </a:r>
          </a:p>
        </p:txBody>
      </p:sp>
      <p:sp>
        <p:nvSpPr>
          <p:cNvPr id="1660931" name="Rectangle 3"/>
          <p:cNvSpPr>
            <a:spLocks noGrp="1" noChangeArrowheads="1"/>
          </p:cNvSpPr>
          <p:nvPr>
            <p:ph type="body" idx="1"/>
          </p:nvPr>
        </p:nvSpPr>
        <p:spPr>
          <a:xfrm>
            <a:off x="220133" y="914400"/>
            <a:ext cx="11785600" cy="5791200"/>
          </a:xfrm>
        </p:spPr>
        <p:txBody>
          <a:bodyPr/>
          <a:lstStyle/>
          <a:p>
            <a:r>
              <a:rPr lang="en-US" dirty="0"/>
              <a:t>Speedup S(N)  is ratio </a:t>
            </a:r>
            <a:r>
              <a:rPr lang="en-US" dirty="0">
                <a:solidFill>
                  <a:srgbClr val="FF0000"/>
                </a:solidFill>
              </a:rPr>
              <a:t>Time(1 Processor)/Time(N Processors); </a:t>
            </a:r>
            <a:r>
              <a:rPr lang="en-US" dirty="0"/>
              <a:t>we want</a:t>
            </a:r>
            <a:r>
              <a:rPr lang="en-US" dirty="0">
                <a:solidFill>
                  <a:srgbClr val="FF0000"/>
                </a:solidFill>
              </a:rPr>
              <a:t> S(N) </a:t>
            </a:r>
            <a:r>
              <a:rPr lang="en-US" dirty="0">
                <a:solidFill>
                  <a:srgbClr val="FF0000"/>
                </a:solidFill>
                <a:cs typeface="Times New Roman" pitchFamily="18" charset="0"/>
              </a:rPr>
              <a:t>≥ 0.8 N</a:t>
            </a:r>
          </a:p>
          <a:p>
            <a:r>
              <a:rPr lang="en-US" dirty="0">
                <a:solidFill>
                  <a:srgbClr val="FF0000"/>
                </a:solidFill>
              </a:rPr>
              <a:t>Amdahl’s law</a:t>
            </a:r>
            <a:r>
              <a:rPr lang="en-US" dirty="0"/>
              <a:t> said no problem could get a speedup greater than about 10</a:t>
            </a:r>
          </a:p>
          <a:p>
            <a:r>
              <a:rPr lang="en-US" dirty="0"/>
              <a:t>It is misleading as it was gotten by looking at small or non-parallelizable problems (such as  existing software)</a:t>
            </a:r>
          </a:p>
          <a:p>
            <a:r>
              <a:rPr lang="en-US" dirty="0"/>
              <a:t>For </a:t>
            </a:r>
            <a:r>
              <a:rPr lang="en-US" dirty="0">
                <a:solidFill>
                  <a:srgbClr val="FF0000"/>
                </a:solidFill>
              </a:rPr>
              <a:t>Hadrian’s wall </a:t>
            </a:r>
            <a:r>
              <a:rPr lang="en-US" dirty="0"/>
              <a:t>S(N)  satisfies our goal as long as </a:t>
            </a:r>
            <a:r>
              <a:rPr lang="en-US" i="1" dirty="0">
                <a:solidFill>
                  <a:srgbClr val="FF0000"/>
                </a:solidFill>
              </a:rPr>
              <a:t>l </a:t>
            </a:r>
            <a:r>
              <a:rPr lang="en-US" i="1" dirty="0">
                <a:solidFill>
                  <a:srgbClr val="FF0000"/>
                </a:solidFill>
                <a:sym typeface="Symbol" pitchFamily="18" charset="2"/>
              </a:rPr>
              <a:t> </a:t>
            </a:r>
            <a:r>
              <a:rPr lang="en-US" dirty="0">
                <a:solidFill>
                  <a:srgbClr val="FF0000"/>
                </a:solidFill>
                <a:sym typeface="Symbol" pitchFamily="18" charset="2"/>
              </a:rPr>
              <a:t>about 60 meters</a:t>
            </a:r>
            <a:r>
              <a:rPr lang="en-US" i="1" dirty="0">
                <a:solidFill>
                  <a:srgbClr val="FF0000"/>
                </a:solidFill>
                <a:sym typeface="Symbol" pitchFamily="18" charset="2"/>
              </a:rPr>
              <a:t> if </a:t>
            </a:r>
            <a:r>
              <a:rPr lang="en-US" i="1" dirty="0" err="1">
                <a:solidFill>
                  <a:srgbClr val="FF0000"/>
                </a:solidFill>
                <a:sym typeface="Symbol" pitchFamily="18" charset="2"/>
              </a:rPr>
              <a:t>l</a:t>
            </a:r>
            <a:r>
              <a:rPr lang="en-US" i="1" baseline="-25000" dirty="0" err="1">
                <a:solidFill>
                  <a:srgbClr val="FF0000"/>
                </a:solidFill>
                <a:sym typeface="Symbol" pitchFamily="18" charset="2"/>
              </a:rPr>
              <a:t>overlap</a:t>
            </a:r>
            <a:r>
              <a:rPr lang="en-US" i="1" dirty="0">
                <a:solidFill>
                  <a:srgbClr val="FF0000"/>
                </a:solidFill>
                <a:sym typeface="Symbol" pitchFamily="18" charset="2"/>
              </a:rPr>
              <a:t> = </a:t>
            </a:r>
            <a:r>
              <a:rPr lang="en-US" dirty="0">
                <a:solidFill>
                  <a:srgbClr val="FF0000"/>
                </a:solidFill>
                <a:sym typeface="Symbol" pitchFamily="18" charset="2"/>
              </a:rPr>
              <a:t>about 6 meters</a:t>
            </a:r>
          </a:p>
          <a:p>
            <a:pPr lvl="1"/>
            <a:r>
              <a:rPr lang="en-US" dirty="0">
                <a:sym typeface="Symbol" pitchFamily="18" charset="2"/>
              </a:rPr>
              <a:t>Note independent of N so N can be big if wall big (</a:t>
            </a:r>
            <a:r>
              <a:rPr lang="en-US" i="1" dirty="0">
                <a:solidFill>
                  <a:srgbClr val="FF0000"/>
                </a:solidFill>
                <a:sym typeface="Symbol" pitchFamily="18" charset="2"/>
              </a:rPr>
              <a:t>l</a:t>
            </a:r>
            <a:r>
              <a:rPr lang="en-US" dirty="0">
                <a:sym typeface="Symbol" pitchFamily="18" charset="2"/>
              </a:rPr>
              <a:t> is length per mason)</a:t>
            </a:r>
          </a:p>
          <a:p>
            <a:r>
              <a:rPr lang="en-US" dirty="0">
                <a:sym typeface="Symbol" pitchFamily="18" charset="2"/>
              </a:rPr>
              <a:t>If </a:t>
            </a:r>
            <a:r>
              <a:rPr lang="en-US" i="1" dirty="0">
                <a:sym typeface="Symbol" pitchFamily="18" charset="2"/>
              </a:rPr>
              <a:t>l</a:t>
            </a:r>
            <a:r>
              <a:rPr lang="en-US" dirty="0">
                <a:sym typeface="Symbol" pitchFamily="18" charset="2"/>
              </a:rPr>
              <a:t> is roughly same size as </a:t>
            </a:r>
            <a:r>
              <a:rPr lang="en-US" i="1" dirty="0" err="1">
                <a:sym typeface="Symbol" pitchFamily="18" charset="2"/>
              </a:rPr>
              <a:t>l</a:t>
            </a:r>
            <a:r>
              <a:rPr lang="en-US" i="1" baseline="-25000" dirty="0" err="1">
                <a:sym typeface="Symbol" pitchFamily="18" charset="2"/>
              </a:rPr>
              <a:t>overlap</a:t>
            </a:r>
            <a:r>
              <a:rPr lang="en-US" i="1" baseline="-25000" dirty="0">
                <a:sym typeface="Symbol" pitchFamily="18" charset="2"/>
              </a:rPr>
              <a:t> </a:t>
            </a:r>
            <a:r>
              <a:rPr lang="en-US" dirty="0">
                <a:sym typeface="Symbol" pitchFamily="18" charset="2"/>
              </a:rPr>
              <a:t>then we have “</a:t>
            </a:r>
            <a:r>
              <a:rPr lang="en-US" dirty="0">
                <a:solidFill>
                  <a:srgbClr val="FF0000"/>
                </a:solidFill>
                <a:sym typeface="Symbol" pitchFamily="18" charset="2"/>
              </a:rPr>
              <a:t>too many cooks spoil the broth syndrome</a:t>
            </a:r>
            <a:r>
              <a:rPr lang="en-US" dirty="0">
                <a:sym typeface="Symbol" pitchFamily="18" charset="2"/>
              </a:rPr>
              <a:t>”</a:t>
            </a:r>
          </a:p>
          <a:p>
            <a:pPr lvl="1"/>
            <a:r>
              <a:rPr lang="en-US" dirty="0">
                <a:solidFill>
                  <a:srgbClr val="FF0000"/>
                </a:solidFill>
                <a:sym typeface="Symbol" pitchFamily="18" charset="2"/>
              </a:rPr>
              <a:t>One needs large problems to get good parallelism but it is only the large problems that need large scale parallelism to solve effectively</a:t>
            </a:r>
          </a:p>
          <a:p>
            <a:endParaRPr lang="en-US" dirty="0">
              <a:solidFill>
                <a:srgbClr val="FFFF00"/>
              </a:solidFill>
              <a:sym typeface="Symbol" pitchFamily="18" charset="2"/>
            </a:endParaRPr>
          </a:p>
        </p:txBody>
      </p:sp>
    </p:spTree>
    <p:extLst>
      <p:ext uri="{BB962C8B-B14F-4D97-AF65-F5344CB8AC3E}">
        <p14:creationId xmlns:p14="http://schemas.microsoft.com/office/powerpoint/2010/main" val="183432757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1"/>
          </p:nvPr>
        </p:nvSpPr>
        <p:spPr/>
        <p:txBody>
          <a:bodyPr/>
          <a:lstStyle/>
          <a:p>
            <a:fld id="{11C6F4C0-1C1D-407B-8186-DDB2E84A97A9}" type="slidenum">
              <a:rPr lang="en-US">
                <a:solidFill>
                  <a:srgbClr val="FFFFCC"/>
                </a:solidFill>
              </a:rPr>
              <a:pPr/>
              <a:t>171</a:t>
            </a:fld>
            <a:endParaRPr lang="en-US">
              <a:solidFill>
                <a:srgbClr val="FFFFCC"/>
              </a:solidFill>
            </a:endParaRPr>
          </a:p>
        </p:txBody>
      </p:sp>
      <p:sp>
        <p:nvSpPr>
          <p:cNvPr id="1669123" name="Text Box 3"/>
          <p:cNvSpPr txBox="1">
            <a:spLocks noChangeArrowheads="1"/>
          </p:cNvSpPr>
          <p:nvPr/>
        </p:nvSpPr>
        <p:spPr bwMode="auto">
          <a:xfrm>
            <a:off x="2733676" y="6250284"/>
            <a:ext cx="6905288" cy="461665"/>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2400" dirty="0">
                <a:latin typeface="Arial" charset="0"/>
              </a:rPr>
              <a:t>The Web (Services) is also just message passing</a:t>
            </a:r>
          </a:p>
        </p:txBody>
      </p:sp>
      <p:grpSp>
        <p:nvGrpSpPr>
          <p:cNvPr id="2" name="Group 1">
            <a:extLst>
              <a:ext uri="{FF2B5EF4-FFF2-40B4-BE49-F238E27FC236}">
                <a16:creationId xmlns:a16="http://schemas.microsoft.com/office/drawing/2014/main" id="{66A38244-C67E-409F-ADE2-2AC49C9CD5F8}"/>
              </a:ext>
            </a:extLst>
          </p:cNvPr>
          <p:cNvGrpSpPr/>
          <p:nvPr/>
        </p:nvGrpSpPr>
        <p:grpSpPr>
          <a:xfrm>
            <a:off x="1523999" y="0"/>
            <a:ext cx="9797143" cy="6858000"/>
            <a:chOff x="1523999" y="0"/>
            <a:chExt cx="9797143" cy="6858000"/>
          </a:xfrm>
        </p:grpSpPr>
        <p:pic>
          <p:nvPicPr>
            <p:cNvPr id="1669122" name="Picture 2"/>
            <p:cNvPicPr>
              <a:picLocks noChangeAspect="1" noChangeArrowheads="1"/>
            </p:cNvPicPr>
            <p:nvPr/>
          </p:nvPicPr>
          <p:blipFill>
            <a:blip r:embed="rId3">
              <a:extLst>
                <a:ext uri="{28A0092B-C50C-407E-A947-70E740481C1C}">
                  <a14:useLocalDpi xmlns:a14="http://schemas.microsoft.com/office/drawing/2010/main" val="0"/>
                </a:ext>
              </a:extLst>
            </a:blip>
            <a:srcRect b="6667"/>
            <a:stretch>
              <a:fillRect/>
            </a:stretch>
          </p:blipFill>
          <p:spPr bwMode="auto">
            <a:xfrm>
              <a:off x="1523999" y="0"/>
              <a:ext cx="979714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69124" name="Text Box 4"/>
            <p:cNvSpPr txBox="1">
              <a:spLocks noChangeArrowheads="1"/>
            </p:cNvSpPr>
            <p:nvPr/>
          </p:nvSpPr>
          <p:spPr bwMode="auto">
            <a:xfrm>
              <a:off x="7903028" y="4895850"/>
              <a:ext cx="2287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2400">
                  <a:solidFill>
                    <a:srgbClr val="FFFFCC"/>
                  </a:solidFill>
                  <a:latin typeface="Arial" charset="0"/>
                </a:rPr>
                <a:t>Neural Network</a:t>
              </a:r>
            </a:p>
          </p:txBody>
        </p:sp>
      </p:grpSp>
    </p:spTree>
    <p:extLst>
      <p:ext uri="{BB962C8B-B14F-4D97-AF65-F5344CB8AC3E}">
        <p14:creationId xmlns:p14="http://schemas.microsoft.com/office/powerpoint/2010/main" val="78791912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1"/>
          </p:nvPr>
        </p:nvSpPr>
        <p:spPr/>
        <p:txBody>
          <a:bodyPr/>
          <a:lstStyle/>
          <a:p>
            <a:fld id="{F2652589-9910-4FBD-B3EA-F575DF4F11EF}" type="slidenum">
              <a:rPr lang="en-US">
                <a:solidFill>
                  <a:srgbClr val="FFFFCC"/>
                </a:solidFill>
              </a:rPr>
              <a:pPr/>
              <a:t>172</a:t>
            </a:fld>
            <a:endParaRPr lang="en-US">
              <a:solidFill>
                <a:srgbClr val="FFFFCC"/>
              </a:solidFill>
            </a:endParaRPr>
          </a:p>
        </p:txBody>
      </p:sp>
      <p:sp>
        <p:nvSpPr>
          <p:cNvPr id="1716226" name="Rectangle 2"/>
          <p:cNvSpPr>
            <a:spLocks noGrp="1" noChangeArrowheads="1"/>
          </p:cNvSpPr>
          <p:nvPr>
            <p:ph type="title"/>
          </p:nvPr>
        </p:nvSpPr>
        <p:spPr>
          <a:xfrm>
            <a:off x="1524000" y="304800"/>
            <a:ext cx="3276600" cy="990600"/>
          </a:xfrm>
        </p:spPr>
        <p:txBody>
          <a:bodyPr>
            <a:normAutofit fontScale="90000"/>
          </a:bodyPr>
          <a:lstStyle/>
          <a:p>
            <a:r>
              <a:rPr lang="en-US" sz="3600" dirty="0"/>
              <a:t>Optimal v. stable scattered Decompositions</a:t>
            </a:r>
          </a:p>
        </p:txBody>
      </p:sp>
      <p:sp>
        <p:nvSpPr>
          <p:cNvPr id="1716228" name="Rectangle 4"/>
          <p:cNvSpPr>
            <a:spLocks noGrp="1" noChangeArrowheads="1"/>
          </p:cNvSpPr>
          <p:nvPr>
            <p:ph type="body" idx="1"/>
          </p:nvPr>
        </p:nvSpPr>
        <p:spPr>
          <a:xfrm>
            <a:off x="1600200" y="3657600"/>
            <a:ext cx="3276600" cy="2133600"/>
          </a:xfrm>
        </p:spPr>
        <p:txBody>
          <a:bodyPr/>
          <a:lstStyle/>
          <a:p>
            <a:r>
              <a:rPr lang="en-US" sz="2400" dirty="0"/>
              <a:t>Consider a set of locally interacting particles simulated on a 4 processor system</a:t>
            </a:r>
          </a:p>
        </p:txBody>
      </p:sp>
      <p:pic>
        <p:nvPicPr>
          <p:cNvPr id="1716227" name="Picture 3" descr="055"/>
          <p:cNvPicPr>
            <a:picLocks noChangeAspect="1" noChangeArrowheads="1"/>
          </p:cNvPicPr>
          <p:nvPr/>
        </p:nvPicPr>
        <p:blipFill>
          <a:blip r:embed="rId3">
            <a:extLst>
              <a:ext uri="{28A0092B-C50C-407E-A947-70E740481C1C}">
                <a14:useLocalDpi xmlns:a14="http://schemas.microsoft.com/office/drawing/2010/main" val="0"/>
              </a:ext>
            </a:extLst>
          </a:blip>
          <a:srcRect l="6285" t="14757" r="6857" b="7378"/>
          <a:stretch>
            <a:fillRect/>
          </a:stretch>
        </p:blipFill>
        <p:spPr bwMode="auto">
          <a:xfrm>
            <a:off x="4876800" y="-33338"/>
            <a:ext cx="5791200" cy="6924675"/>
          </a:xfrm>
          <a:prstGeom prst="rect">
            <a:avLst/>
          </a:prstGeom>
          <a:noFill/>
          <a:extLst>
            <a:ext uri="{909E8E84-426E-40DD-AFC4-6F175D3DCCD1}">
              <a14:hiddenFill xmlns:a14="http://schemas.microsoft.com/office/drawing/2010/main">
                <a:solidFill>
                  <a:srgbClr val="FFFFFF"/>
                </a:solidFill>
              </a14:hiddenFill>
            </a:ext>
          </a:extLst>
        </p:spPr>
      </p:pic>
      <p:sp>
        <p:nvSpPr>
          <p:cNvPr id="1716229" name="Text Box 5"/>
          <p:cNvSpPr txBox="1">
            <a:spLocks noChangeArrowheads="1"/>
          </p:cNvSpPr>
          <p:nvPr/>
        </p:nvSpPr>
        <p:spPr bwMode="auto">
          <a:xfrm>
            <a:off x="7527926" y="2601914"/>
            <a:ext cx="1878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2000">
                <a:solidFill>
                  <a:srgbClr val="F00000"/>
                </a:solidFill>
                <a:latin typeface="Arial" charset="0"/>
              </a:rPr>
              <a:t>Optimal overall</a:t>
            </a:r>
          </a:p>
        </p:txBody>
      </p:sp>
      <p:sp>
        <p:nvSpPr>
          <p:cNvPr id="2" name="TextBox 1">
            <a:extLst>
              <a:ext uri="{FF2B5EF4-FFF2-40B4-BE49-F238E27FC236}">
                <a16:creationId xmlns:a16="http://schemas.microsoft.com/office/drawing/2014/main" id="{D3AB105C-E42C-47AE-B2D9-1ED7AD5571BD}"/>
              </a:ext>
            </a:extLst>
          </p:cNvPr>
          <p:cNvSpPr txBox="1"/>
          <p:nvPr/>
        </p:nvSpPr>
        <p:spPr>
          <a:xfrm>
            <a:off x="8410575" y="4287506"/>
            <a:ext cx="885050" cy="646331"/>
          </a:xfrm>
          <a:prstGeom prst="rect">
            <a:avLst/>
          </a:prstGeom>
          <a:solidFill>
            <a:schemeClr val="bg1"/>
          </a:solidFill>
        </p:spPr>
        <p:txBody>
          <a:bodyPr wrap="none" rtlCol="0">
            <a:spAutoFit/>
          </a:bodyPr>
          <a:lstStyle/>
          <a:p>
            <a:r>
              <a:rPr lang="en-US" dirty="0"/>
              <a:t>Particle</a:t>
            </a:r>
          </a:p>
          <a:p>
            <a:r>
              <a:rPr lang="en-US" dirty="0"/>
              <a:t>Count</a:t>
            </a:r>
          </a:p>
        </p:txBody>
      </p:sp>
      <p:sp>
        <p:nvSpPr>
          <p:cNvPr id="9" name="TextBox 8">
            <a:extLst>
              <a:ext uri="{FF2B5EF4-FFF2-40B4-BE49-F238E27FC236}">
                <a16:creationId xmlns:a16="http://schemas.microsoft.com/office/drawing/2014/main" id="{CD83BE70-0877-4B68-BDC9-3C3F7FFD8626}"/>
              </a:ext>
            </a:extLst>
          </p:cNvPr>
          <p:cNvSpPr txBox="1"/>
          <p:nvPr/>
        </p:nvSpPr>
        <p:spPr>
          <a:xfrm>
            <a:off x="7710875" y="4287506"/>
            <a:ext cx="699700" cy="646331"/>
          </a:xfrm>
          <a:prstGeom prst="rect">
            <a:avLst/>
          </a:prstGeom>
          <a:solidFill>
            <a:schemeClr val="bg1"/>
          </a:solidFill>
        </p:spPr>
        <p:txBody>
          <a:bodyPr wrap="square" rtlCol="0">
            <a:spAutoFit/>
          </a:bodyPr>
          <a:lstStyle/>
          <a:p>
            <a:r>
              <a:rPr lang="en-US" dirty="0"/>
              <a:t>Node</a:t>
            </a:r>
            <a:br>
              <a:rPr lang="en-US" dirty="0"/>
            </a:br>
            <a:r>
              <a:rPr lang="en-US" dirty="0"/>
              <a:t>#</a:t>
            </a:r>
          </a:p>
        </p:txBody>
      </p:sp>
      <p:sp>
        <p:nvSpPr>
          <p:cNvPr id="3" name="TextBox 2">
            <a:extLst>
              <a:ext uri="{FF2B5EF4-FFF2-40B4-BE49-F238E27FC236}">
                <a16:creationId xmlns:a16="http://schemas.microsoft.com/office/drawing/2014/main" id="{5CDC9C4A-E606-4EBB-BAED-1D599DD4D1FD}"/>
              </a:ext>
            </a:extLst>
          </p:cNvPr>
          <p:cNvSpPr txBox="1"/>
          <p:nvPr/>
        </p:nvSpPr>
        <p:spPr>
          <a:xfrm flipH="1">
            <a:off x="9790852" y="4614333"/>
            <a:ext cx="2231815" cy="923330"/>
          </a:xfrm>
          <a:prstGeom prst="rect">
            <a:avLst/>
          </a:prstGeom>
          <a:noFill/>
        </p:spPr>
        <p:txBody>
          <a:bodyPr wrap="square" rtlCol="0">
            <a:spAutoFit/>
          </a:bodyPr>
          <a:lstStyle/>
          <a:p>
            <a:r>
              <a:rPr lang="en-US" dirty="0"/>
              <a:t>Not perfect but robust as system evolves</a:t>
            </a:r>
          </a:p>
        </p:txBody>
      </p:sp>
      <p:sp>
        <p:nvSpPr>
          <p:cNvPr id="11" name="TextBox 10">
            <a:extLst>
              <a:ext uri="{FF2B5EF4-FFF2-40B4-BE49-F238E27FC236}">
                <a16:creationId xmlns:a16="http://schemas.microsoft.com/office/drawing/2014/main" id="{B4B346E3-9920-4196-A249-94C1517F2615}"/>
              </a:ext>
            </a:extLst>
          </p:cNvPr>
          <p:cNvSpPr txBox="1"/>
          <p:nvPr/>
        </p:nvSpPr>
        <p:spPr>
          <a:xfrm flipH="1">
            <a:off x="9790852" y="2140249"/>
            <a:ext cx="2231815" cy="923330"/>
          </a:xfrm>
          <a:prstGeom prst="rect">
            <a:avLst/>
          </a:prstGeom>
          <a:noFill/>
        </p:spPr>
        <p:txBody>
          <a:bodyPr wrap="square" rtlCol="0">
            <a:spAutoFit/>
          </a:bodyPr>
          <a:lstStyle/>
          <a:p>
            <a:r>
              <a:rPr lang="en-US" dirty="0"/>
              <a:t>Perfect but has to be continually changed as system evolves</a:t>
            </a:r>
          </a:p>
        </p:txBody>
      </p:sp>
    </p:spTree>
    <p:extLst>
      <p:ext uri="{BB962C8B-B14F-4D97-AF65-F5344CB8AC3E}">
        <p14:creationId xmlns:p14="http://schemas.microsoft.com/office/powerpoint/2010/main" val="154926326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a:spLocks noGrp="1"/>
          </p:cNvSpPr>
          <p:nvPr>
            <p:ph type="sldNum" sz="quarter" idx="11"/>
          </p:nvPr>
        </p:nvSpPr>
        <p:spPr/>
        <p:txBody>
          <a:bodyPr/>
          <a:lstStyle/>
          <a:p>
            <a:fld id="{BE46D35C-0AC1-4ECD-A3E6-E6691440314A}" type="slidenum">
              <a:rPr lang="en-US">
                <a:solidFill>
                  <a:srgbClr val="FFFFCC"/>
                </a:solidFill>
              </a:rPr>
              <a:pPr/>
              <a:t>173</a:t>
            </a:fld>
            <a:endParaRPr lang="en-US">
              <a:solidFill>
                <a:srgbClr val="FFFFCC"/>
              </a:solidFill>
            </a:endParaRPr>
          </a:p>
        </p:txBody>
      </p:sp>
      <p:sp>
        <p:nvSpPr>
          <p:cNvPr id="1064962" name="Rectangle 2"/>
          <p:cNvSpPr>
            <a:spLocks noGrp="1" noChangeArrowheads="1"/>
          </p:cNvSpPr>
          <p:nvPr>
            <p:ph type="title"/>
          </p:nvPr>
        </p:nvSpPr>
        <p:spPr>
          <a:xfrm>
            <a:off x="1524000" y="1"/>
            <a:ext cx="9144000" cy="720725"/>
          </a:xfrm>
          <a:noFill/>
        </p:spPr>
        <p:txBody>
          <a:bodyPr>
            <a:normAutofit/>
          </a:bodyPr>
          <a:lstStyle/>
          <a:p>
            <a:r>
              <a:rPr lang="en-US" b="1"/>
              <a:t>Further Decomposition Strategies</a:t>
            </a:r>
          </a:p>
        </p:txBody>
      </p:sp>
      <p:sp>
        <p:nvSpPr>
          <p:cNvPr id="1064963" name="Rectangle 3"/>
          <p:cNvSpPr>
            <a:spLocks noGrp="1" noChangeArrowheads="1"/>
          </p:cNvSpPr>
          <p:nvPr>
            <p:ph type="body" idx="1"/>
          </p:nvPr>
        </p:nvSpPr>
        <p:spPr>
          <a:xfrm>
            <a:off x="1524000" y="1220789"/>
            <a:ext cx="6161088" cy="947737"/>
          </a:xfrm>
        </p:spPr>
        <p:txBody>
          <a:bodyPr>
            <a:noAutofit/>
          </a:bodyPr>
          <a:lstStyle/>
          <a:p>
            <a:r>
              <a:rPr lang="en-US" sz="2000" dirty="0"/>
              <a:t>Not all decompositions are quite the same</a:t>
            </a:r>
          </a:p>
          <a:p>
            <a:r>
              <a:rPr lang="en-US" sz="2000" dirty="0"/>
              <a:t>In defending against </a:t>
            </a:r>
            <a:r>
              <a:rPr lang="en-US" sz="2000" dirty="0">
                <a:solidFill>
                  <a:srgbClr val="FF0000"/>
                </a:solidFill>
              </a:rPr>
              <a:t>missile attacks</a:t>
            </a:r>
            <a:r>
              <a:rPr lang="en-US" sz="2000" dirty="0"/>
              <a:t>, you track each missile on a separate node -- geometric again</a:t>
            </a:r>
          </a:p>
          <a:p>
            <a:r>
              <a:rPr lang="en-US" sz="2000" dirty="0"/>
              <a:t>In playing chess, you </a:t>
            </a:r>
            <a:r>
              <a:rPr lang="en-US" sz="2000" dirty="0">
                <a:solidFill>
                  <a:srgbClr val="FF0000"/>
                </a:solidFill>
              </a:rPr>
              <a:t>decompose chess tree </a:t>
            </a:r>
            <a:r>
              <a:rPr lang="en-US" sz="2000" dirty="0"/>
              <a:t>-- an abstract not geometric space </a:t>
            </a:r>
          </a:p>
        </p:txBody>
      </p:sp>
      <p:pic>
        <p:nvPicPr>
          <p:cNvPr id="1064964" name="Picture 4" descr="040call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9064" y="736600"/>
            <a:ext cx="2928937" cy="33464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64967" name="Object 7"/>
          <p:cNvGraphicFramePr>
            <a:graphicFrameLocks noChangeAspect="1"/>
          </p:cNvGraphicFramePr>
          <p:nvPr/>
        </p:nvGraphicFramePr>
        <p:xfrm>
          <a:off x="1524000" y="4087814"/>
          <a:ext cx="6732588" cy="2770187"/>
        </p:xfrm>
        <a:graphic>
          <a:graphicData uri="http://schemas.openxmlformats.org/presentationml/2006/ole">
            <mc:AlternateContent xmlns:mc="http://schemas.openxmlformats.org/markup-compatibility/2006">
              <mc:Choice xmlns:v="urn:schemas-microsoft-com:vml" Requires="v">
                <p:oleObj spid="_x0000_s3152" name="Photo Editor Photo" r:id="rId5" imgW="4029637" imgH="1657581" progId="MSPhotoEd.3">
                  <p:embed/>
                </p:oleObj>
              </mc:Choice>
              <mc:Fallback>
                <p:oleObj name="Photo Editor Photo" r:id="rId5" imgW="4029637" imgH="1657581" progId="MSPhotoEd.3">
                  <p:embed/>
                  <p:pic>
                    <p:nvPicPr>
                      <p:cNvPr id="1064967"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087814"/>
                        <a:ext cx="6732588" cy="277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64968" name="Text Box 8"/>
          <p:cNvSpPr txBox="1">
            <a:spLocks noChangeArrowheads="1"/>
          </p:cNvSpPr>
          <p:nvPr/>
        </p:nvSpPr>
        <p:spPr bwMode="auto">
          <a:xfrm>
            <a:off x="1843089" y="3705225"/>
            <a:ext cx="5876925" cy="457200"/>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2400" b="1">
                <a:solidFill>
                  <a:srgbClr val="FFFFCC"/>
                </a:solidFill>
                <a:latin typeface="Arial" charset="0"/>
              </a:rPr>
              <a:t>Computer                               Chess Tree</a:t>
            </a:r>
          </a:p>
        </p:txBody>
      </p:sp>
      <p:sp>
        <p:nvSpPr>
          <p:cNvPr id="1064969" name="Text Box 9"/>
          <p:cNvSpPr txBox="1">
            <a:spLocks noChangeArrowheads="1"/>
          </p:cNvSpPr>
          <p:nvPr/>
        </p:nvSpPr>
        <p:spPr bwMode="auto">
          <a:xfrm>
            <a:off x="8213726" y="4151314"/>
            <a:ext cx="2289175" cy="2530475"/>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000" b="1">
                <a:solidFill>
                  <a:srgbClr val="FFFFCC"/>
                </a:solidFill>
                <a:latin typeface="Arial" charset="0"/>
              </a:rPr>
              <a:t>Current Position</a:t>
            </a:r>
            <a:br>
              <a:rPr lang="en-US" sz="2000" b="1">
                <a:solidFill>
                  <a:srgbClr val="FFFFCC"/>
                </a:solidFill>
                <a:latin typeface="Arial" charset="0"/>
              </a:rPr>
            </a:br>
            <a:r>
              <a:rPr lang="en-US" sz="2000" b="1">
                <a:solidFill>
                  <a:srgbClr val="FFFFCC"/>
                </a:solidFill>
                <a:latin typeface="Arial" charset="0"/>
              </a:rPr>
              <a:t>(node in Tree)</a:t>
            </a:r>
            <a:br>
              <a:rPr lang="en-US" sz="2000" b="1">
                <a:solidFill>
                  <a:srgbClr val="FFFFCC"/>
                </a:solidFill>
                <a:latin typeface="Arial" charset="0"/>
              </a:rPr>
            </a:br>
            <a:br>
              <a:rPr lang="en-US" sz="2000" b="1">
                <a:solidFill>
                  <a:srgbClr val="FFFFCC"/>
                </a:solidFill>
                <a:latin typeface="Arial" charset="0"/>
              </a:rPr>
            </a:br>
            <a:r>
              <a:rPr lang="en-US" sz="2000" b="1">
                <a:solidFill>
                  <a:srgbClr val="FFFFCC"/>
                </a:solidFill>
                <a:latin typeface="Arial" charset="0"/>
              </a:rPr>
              <a:t>First Set Moves</a:t>
            </a:r>
            <a:br>
              <a:rPr lang="en-US" sz="2000" b="1">
                <a:solidFill>
                  <a:srgbClr val="FFFFCC"/>
                </a:solidFill>
                <a:latin typeface="Arial" charset="0"/>
              </a:rPr>
            </a:br>
            <a:br>
              <a:rPr lang="en-US" sz="2000" b="1">
                <a:solidFill>
                  <a:srgbClr val="FFFFCC"/>
                </a:solidFill>
                <a:latin typeface="Arial" charset="0"/>
              </a:rPr>
            </a:br>
            <a:br>
              <a:rPr lang="en-US" sz="2000" b="1">
                <a:solidFill>
                  <a:srgbClr val="FFFFCC"/>
                </a:solidFill>
                <a:latin typeface="Arial" charset="0"/>
              </a:rPr>
            </a:br>
            <a:r>
              <a:rPr lang="en-US" sz="2000" b="1">
                <a:solidFill>
                  <a:srgbClr val="FFFFCC"/>
                </a:solidFill>
                <a:latin typeface="Arial" charset="0"/>
              </a:rPr>
              <a:t>Opponents Counter Moves</a:t>
            </a:r>
          </a:p>
        </p:txBody>
      </p:sp>
      <p:sp>
        <p:nvSpPr>
          <p:cNvPr id="1064970" name="Text Box 10"/>
          <p:cNvSpPr txBox="1">
            <a:spLocks noChangeArrowheads="1"/>
          </p:cNvSpPr>
          <p:nvPr/>
        </p:nvSpPr>
        <p:spPr bwMode="auto">
          <a:xfrm>
            <a:off x="3173414" y="777876"/>
            <a:ext cx="4560887" cy="396875"/>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000" b="1">
                <a:solidFill>
                  <a:srgbClr val="FFFFCC"/>
                </a:solidFill>
                <a:latin typeface="Arial" charset="0"/>
              </a:rPr>
              <a:t>California gets its independence</a:t>
            </a:r>
          </a:p>
        </p:txBody>
      </p:sp>
      <p:sp>
        <p:nvSpPr>
          <p:cNvPr id="1064971" name="Line 11"/>
          <p:cNvSpPr>
            <a:spLocks noChangeShapeType="1"/>
          </p:cNvSpPr>
          <p:nvPr/>
        </p:nvSpPr>
        <p:spPr bwMode="auto">
          <a:xfrm>
            <a:off x="7273926" y="998538"/>
            <a:ext cx="741363" cy="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50000"/>
              </a:spcBef>
              <a:spcAft>
                <a:spcPct val="0"/>
              </a:spcAft>
            </a:pPr>
            <a:endParaRPr lang="en-US" sz="2000">
              <a:solidFill>
                <a:srgbClr val="FFFFCC"/>
              </a:solidFill>
              <a:latin typeface="Arial" charset="0"/>
            </a:endParaRPr>
          </a:p>
        </p:txBody>
      </p:sp>
    </p:spTree>
    <p:extLst>
      <p:ext uri="{BB962C8B-B14F-4D97-AF65-F5344CB8AC3E}">
        <p14:creationId xmlns:p14="http://schemas.microsoft.com/office/powerpoint/2010/main" val="181614435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382000" cy="762000"/>
          </a:xfrm>
        </p:spPr>
        <p:txBody>
          <a:bodyPr/>
          <a:lstStyle/>
          <a:p>
            <a:pPr algn="ctr"/>
            <a:r>
              <a:rPr lang="en-US" dirty="0"/>
              <a:t>Classic Parallel Computing</a:t>
            </a:r>
          </a:p>
        </p:txBody>
      </p:sp>
      <p:sp>
        <p:nvSpPr>
          <p:cNvPr id="3" name="Content Placeholder 2"/>
          <p:cNvSpPr>
            <a:spLocks noGrp="1"/>
          </p:cNvSpPr>
          <p:nvPr>
            <p:ph idx="1"/>
          </p:nvPr>
        </p:nvSpPr>
        <p:spPr>
          <a:xfrm>
            <a:off x="-28575" y="723900"/>
            <a:ext cx="12192000" cy="5410200"/>
          </a:xfrm>
        </p:spPr>
        <p:txBody>
          <a:bodyPr>
            <a:normAutofit/>
          </a:bodyPr>
          <a:lstStyle/>
          <a:p>
            <a:r>
              <a:rPr lang="en-US" b="1" dirty="0">
                <a:solidFill>
                  <a:srgbClr val="FF0000"/>
                </a:solidFill>
              </a:rPr>
              <a:t>HPC: </a:t>
            </a:r>
            <a:r>
              <a:rPr lang="en-US" dirty="0"/>
              <a:t>Typically SPMD (Single Program Multiple Data) “maps” typically processing particles or mesh points interspersed with multitude of low latency messages supported by specialized networks such as Infiniband and technologies like </a:t>
            </a:r>
            <a:r>
              <a:rPr lang="en-US" dirty="0">
                <a:solidFill>
                  <a:srgbClr val="FF0000"/>
                </a:solidFill>
              </a:rPr>
              <a:t>MPI</a:t>
            </a:r>
          </a:p>
          <a:p>
            <a:pPr lvl="1"/>
            <a:r>
              <a:rPr lang="en-US" dirty="0"/>
              <a:t>Often run large capability jobs with 100K (going to 1.5M) cores on same job</a:t>
            </a:r>
          </a:p>
          <a:p>
            <a:pPr lvl="1"/>
            <a:r>
              <a:rPr lang="en-US" dirty="0"/>
              <a:t>National DoE/NSF/NASA facilities run 100% utilization</a:t>
            </a:r>
          </a:p>
          <a:p>
            <a:pPr lvl="1"/>
            <a:r>
              <a:rPr lang="en-US" dirty="0"/>
              <a:t>Fault fragile and cannot tolerate “outlier maps” taking longer than others</a:t>
            </a:r>
          </a:p>
          <a:p>
            <a:r>
              <a:rPr lang="en-US" b="1" dirty="0">
                <a:solidFill>
                  <a:srgbClr val="FF0000"/>
                </a:solidFill>
              </a:rPr>
              <a:t>Clouds: </a:t>
            </a:r>
            <a:r>
              <a:rPr lang="en-US" dirty="0">
                <a:solidFill>
                  <a:srgbClr val="FF0000"/>
                </a:solidFill>
              </a:rPr>
              <a:t>MapReduce</a:t>
            </a:r>
            <a:r>
              <a:rPr lang="en-US" dirty="0"/>
              <a:t> has asynchronous maps typically processing data points with results saved to disk. Final reduce phase integrates results from different maps</a:t>
            </a:r>
          </a:p>
          <a:p>
            <a:pPr lvl="1"/>
            <a:r>
              <a:rPr lang="en-US" dirty="0"/>
              <a:t>Fault tolerant and does not require map synchronization</a:t>
            </a:r>
          </a:p>
          <a:p>
            <a:pPr lvl="1"/>
            <a:r>
              <a:rPr lang="en-US" b="1" dirty="0"/>
              <a:t>Map only </a:t>
            </a:r>
            <a:r>
              <a:rPr lang="en-US" dirty="0"/>
              <a:t>useful special case</a:t>
            </a:r>
          </a:p>
          <a:p>
            <a:r>
              <a:rPr lang="en-US" b="1" dirty="0">
                <a:solidFill>
                  <a:srgbClr val="FF0000"/>
                </a:solidFill>
              </a:rPr>
              <a:t>HPC + Clouds</a:t>
            </a:r>
            <a:r>
              <a:rPr lang="en-US" b="1" dirty="0"/>
              <a:t>: </a:t>
            </a:r>
            <a:r>
              <a:rPr lang="en-US" dirty="0">
                <a:solidFill>
                  <a:srgbClr val="FF0000"/>
                </a:solidFill>
              </a:rPr>
              <a:t>Iterative MapReduce </a:t>
            </a:r>
            <a:r>
              <a:rPr lang="en-US" dirty="0"/>
              <a:t>caches results between “MapReduce” steps and supports SPMD parallel computing with large messages as seen in parallel kernels (linear algebra) in clustering and other data mining</a:t>
            </a:r>
          </a:p>
        </p:txBody>
      </p:sp>
      <p:sp>
        <p:nvSpPr>
          <p:cNvPr id="6" name="Slide Number Placeholder 5">
            <a:extLst>
              <a:ext uri="{FF2B5EF4-FFF2-40B4-BE49-F238E27FC236}">
                <a16:creationId xmlns:a16="http://schemas.microsoft.com/office/drawing/2014/main" id="{E43206F1-92D5-4EFF-9965-BBF5136109A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174</a:t>
            </a:fld>
            <a:endParaRPr lang="en-US">
              <a:solidFill>
                <a:prstClr val="black">
                  <a:tint val="75000"/>
                </a:prstClr>
              </a:solidFill>
            </a:endParaRPr>
          </a:p>
        </p:txBody>
      </p:sp>
    </p:spTree>
    <p:extLst>
      <p:ext uri="{BB962C8B-B14F-4D97-AF65-F5344CB8AC3E}">
        <p14:creationId xmlns:p14="http://schemas.microsoft.com/office/powerpoint/2010/main" val="28941801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1"/>
            <a:ext cx="12115800" cy="5867399"/>
          </a:xfrm>
        </p:spPr>
        <p:txBody>
          <a:bodyPr>
            <a:normAutofit lnSpcReduction="10000"/>
          </a:bodyPr>
          <a:lstStyle/>
          <a:p>
            <a:r>
              <a:rPr lang="en-US" dirty="0"/>
              <a:t>“High Performance” seems natural for Big Data as this needs a lot of processing and HPC could do it faster?</a:t>
            </a:r>
          </a:p>
          <a:p>
            <a:pPr lvl="1"/>
            <a:r>
              <a:rPr lang="en-US" dirty="0"/>
              <a:t>Called Hyperscale by Gartner</a:t>
            </a:r>
          </a:p>
          <a:p>
            <a:r>
              <a:rPr lang="en-US" b="1" dirty="0"/>
              <a:t>Cons: </a:t>
            </a:r>
            <a:r>
              <a:rPr lang="en-US" dirty="0"/>
              <a:t>But much big data processing involves I/O of distributed data and this dominates over computing accelerated by HPC</a:t>
            </a:r>
          </a:p>
          <a:p>
            <a:pPr lvl="1"/>
            <a:r>
              <a:rPr lang="en-US" dirty="0"/>
              <a:t>Other problems (such as LHC data processing) are compute dominated but this is </a:t>
            </a:r>
            <a:r>
              <a:rPr lang="en-US" b="1" dirty="0"/>
              <a:t>pleasingly parallel </a:t>
            </a:r>
            <a:r>
              <a:rPr lang="en-US" dirty="0"/>
              <a:t>and so parallel computing and nifty HPC algorithms irrelevant</a:t>
            </a:r>
          </a:p>
          <a:p>
            <a:pPr lvl="1"/>
            <a:r>
              <a:rPr lang="en-US" dirty="0"/>
              <a:t>Other problems (like basic databases) are essentially </a:t>
            </a:r>
            <a:r>
              <a:rPr lang="en-US" b="1" dirty="0"/>
              <a:t>MapReduce</a:t>
            </a:r>
            <a:r>
              <a:rPr lang="en-US" dirty="0"/>
              <a:t> and also do not have tight synchronization constraints addressed by HPC</a:t>
            </a:r>
          </a:p>
          <a:p>
            <a:r>
              <a:rPr lang="en-US" b="1" dirty="0"/>
              <a:t>Pros: </a:t>
            </a:r>
            <a:r>
              <a:rPr lang="en-US" dirty="0"/>
              <a:t>Andrew Ng (Stanford) notes that a leading </a:t>
            </a:r>
            <a:r>
              <a:rPr lang="en-US" b="1" dirty="0"/>
              <a:t>machine learning </a:t>
            </a:r>
            <a:r>
              <a:rPr lang="en-US" dirty="0"/>
              <a:t>group must have both </a:t>
            </a:r>
            <a:r>
              <a:rPr lang="en-US" b="1" dirty="0"/>
              <a:t>deep learning </a:t>
            </a:r>
            <a:r>
              <a:rPr lang="en-US" dirty="0"/>
              <a:t>and </a:t>
            </a:r>
            <a:r>
              <a:rPr lang="en-US" b="1" dirty="0"/>
              <a:t>HPC</a:t>
            </a:r>
            <a:r>
              <a:rPr lang="en-US" dirty="0"/>
              <a:t> excellence.</a:t>
            </a:r>
          </a:p>
          <a:p>
            <a:pPr lvl="1"/>
            <a:r>
              <a:rPr lang="en-US" dirty="0"/>
              <a:t>Some machine learning like topic modelling (LDA), clustering, deep learning, dimension reduction, graph algorithms involve </a:t>
            </a:r>
            <a:r>
              <a:rPr lang="en-US" b="1" dirty="0"/>
              <a:t>Map-Collective </a:t>
            </a:r>
            <a:r>
              <a:rPr lang="en-US" dirty="0"/>
              <a:t>or </a:t>
            </a:r>
            <a:r>
              <a:rPr lang="en-US" b="1" dirty="0"/>
              <a:t>Map-Point to Point iterative </a:t>
            </a:r>
            <a:r>
              <a:rPr lang="en-US" dirty="0"/>
              <a:t>structure and benefit from HPC</a:t>
            </a:r>
          </a:p>
          <a:p>
            <a:pPr lvl="1"/>
            <a:r>
              <a:rPr lang="en-US" b="1" dirty="0"/>
              <a:t>HPC</a:t>
            </a:r>
            <a:r>
              <a:rPr lang="en-US" dirty="0"/>
              <a:t> (MPI) often large factors (10-100) </a:t>
            </a:r>
            <a:r>
              <a:rPr lang="en-US" b="1" dirty="0"/>
              <a:t>faster</a:t>
            </a:r>
            <a:r>
              <a:rPr lang="en-US" dirty="0"/>
              <a:t> </a:t>
            </a:r>
            <a:r>
              <a:rPr lang="en-US" b="1" dirty="0"/>
              <a:t>than Hadoop, Spark, Flink, Storm</a:t>
            </a:r>
          </a:p>
          <a:p>
            <a:endParaRPr lang="en-US" dirty="0"/>
          </a:p>
        </p:txBody>
      </p:sp>
      <p:sp>
        <p:nvSpPr>
          <p:cNvPr id="2" name="Title 1"/>
          <p:cNvSpPr>
            <a:spLocks noGrp="1"/>
          </p:cNvSpPr>
          <p:nvPr>
            <p:ph type="title"/>
          </p:nvPr>
        </p:nvSpPr>
        <p:spPr>
          <a:xfrm>
            <a:off x="1524000" y="0"/>
            <a:ext cx="9126166" cy="609600"/>
          </a:xfrm>
        </p:spPr>
        <p:txBody>
          <a:bodyPr>
            <a:normAutofit fontScale="90000"/>
          </a:bodyPr>
          <a:lstStyle/>
          <a:p>
            <a:r>
              <a:rPr lang="en-US" dirty="0"/>
              <a:t>Considerations on Big Data v. Clouds/HPC</a:t>
            </a:r>
          </a:p>
        </p:txBody>
      </p:sp>
      <p:sp>
        <p:nvSpPr>
          <p:cNvPr id="6" name="Slide Number Placeholder 5">
            <a:extLst>
              <a:ext uri="{FF2B5EF4-FFF2-40B4-BE49-F238E27FC236}">
                <a16:creationId xmlns:a16="http://schemas.microsoft.com/office/drawing/2014/main" id="{AC75A9B4-93B4-4529-BF49-32A0C55D8E2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175</a:t>
            </a:fld>
            <a:endParaRPr lang="en-US">
              <a:solidFill>
                <a:prstClr val="black">
                  <a:tint val="75000"/>
                </a:prstClr>
              </a:solidFill>
            </a:endParaRPr>
          </a:p>
        </p:txBody>
      </p:sp>
    </p:spTree>
    <p:extLst>
      <p:ext uri="{BB962C8B-B14F-4D97-AF65-F5344CB8AC3E}">
        <p14:creationId xmlns:p14="http://schemas.microsoft.com/office/powerpoint/2010/main" val="156828511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310" y="29852"/>
            <a:ext cx="9316689" cy="884548"/>
          </a:xfrm>
        </p:spPr>
        <p:txBody>
          <a:bodyPr>
            <a:normAutofit/>
          </a:bodyPr>
          <a:lstStyle/>
          <a:p>
            <a:r>
              <a:rPr lang="en-US" b="1" dirty="0"/>
              <a:t>Parallelism over Users and Usages</a:t>
            </a:r>
          </a:p>
        </p:txBody>
      </p:sp>
      <p:sp>
        <p:nvSpPr>
          <p:cNvPr id="3" name="Content Placeholder 2"/>
          <p:cNvSpPr>
            <a:spLocks noGrp="1"/>
          </p:cNvSpPr>
          <p:nvPr>
            <p:ph idx="1"/>
          </p:nvPr>
        </p:nvSpPr>
        <p:spPr>
          <a:xfrm>
            <a:off x="0" y="796925"/>
            <a:ext cx="12085834" cy="5715000"/>
          </a:xfrm>
        </p:spPr>
        <p:txBody>
          <a:bodyPr>
            <a:normAutofit/>
          </a:bodyPr>
          <a:lstStyle/>
          <a:p>
            <a:r>
              <a:rPr lang="en-US" dirty="0"/>
              <a:t>“</a:t>
            </a:r>
            <a:r>
              <a:rPr lang="en-US" b="1" dirty="0"/>
              <a:t>Long tail of science</a:t>
            </a:r>
            <a:r>
              <a:rPr lang="en-US" dirty="0"/>
              <a:t>” can be an important usage mode of clouds. </a:t>
            </a:r>
          </a:p>
          <a:p>
            <a:r>
              <a:rPr lang="en-US" dirty="0"/>
              <a:t>In some areas like particle physics and astronomy, i.e. “</a:t>
            </a:r>
            <a:r>
              <a:rPr lang="en-US" b="1" dirty="0"/>
              <a:t>big science</a:t>
            </a:r>
            <a:r>
              <a:rPr lang="en-US" dirty="0"/>
              <a:t>”, there are just a few major instruments generating now petascale data driving discovery in a coordinated fashion. </a:t>
            </a:r>
          </a:p>
          <a:p>
            <a:r>
              <a:rPr lang="en-US" dirty="0"/>
              <a:t>In other areas such as genomics and environmental science, there are many </a:t>
            </a:r>
            <a:r>
              <a:rPr lang="en-US" b="1" dirty="0"/>
              <a:t>“individual” researchers </a:t>
            </a:r>
            <a:r>
              <a:rPr lang="en-US" dirty="0"/>
              <a:t>with distributed collection and analysis of data whose total data and processing needs can match the size of big science. </a:t>
            </a:r>
          </a:p>
          <a:p>
            <a:r>
              <a:rPr lang="en-US" b="1" dirty="0"/>
              <a:t>Clouds </a:t>
            </a:r>
            <a:r>
              <a:rPr lang="en-US" dirty="0"/>
              <a:t>can provide scaling convenient resources for this important aspect of science.</a:t>
            </a:r>
          </a:p>
          <a:p>
            <a:r>
              <a:rPr lang="en-US" dirty="0"/>
              <a:t>Can be </a:t>
            </a:r>
            <a:r>
              <a:rPr lang="en-US" b="1" dirty="0"/>
              <a:t>map only </a:t>
            </a:r>
            <a:r>
              <a:rPr lang="en-US" dirty="0"/>
              <a:t>use of MapReduce if different usages naturally linked e.g. exploring docking of multiple chemicals or alignment of multiple DNA sequences</a:t>
            </a:r>
          </a:p>
          <a:p>
            <a:pPr lvl="1"/>
            <a:r>
              <a:rPr lang="en-US" sz="2800" dirty="0"/>
              <a:t>Collecting together or summarizing multiple “maps” is a </a:t>
            </a:r>
            <a:r>
              <a:rPr lang="en-US" sz="2800" b="1" dirty="0"/>
              <a:t>simple Reduction</a:t>
            </a:r>
          </a:p>
          <a:p>
            <a:endParaRPr lang="en-US" dirty="0"/>
          </a:p>
        </p:txBody>
      </p:sp>
      <p:sp>
        <p:nvSpPr>
          <p:cNvPr id="8" name="Slide Number Placeholder 7">
            <a:extLst>
              <a:ext uri="{FF2B5EF4-FFF2-40B4-BE49-F238E27FC236}">
                <a16:creationId xmlns:a16="http://schemas.microsoft.com/office/drawing/2014/main" id="{E5FCDC7B-886C-4EBA-A615-228082CEAFC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176</a:t>
            </a:fld>
            <a:endParaRPr lang="en-US">
              <a:solidFill>
                <a:prstClr val="black">
                  <a:tint val="75000"/>
                </a:prstClr>
              </a:solidFill>
            </a:endParaRPr>
          </a:p>
        </p:txBody>
      </p:sp>
    </p:spTree>
    <p:extLst>
      <p:ext uri="{BB962C8B-B14F-4D97-AF65-F5344CB8AC3E}">
        <p14:creationId xmlns:p14="http://schemas.microsoft.com/office/powerpoint/2010/main" val="379879404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arallel computing partitioning">
            <a:extLst>
              <a:ext uri="{FF2B5EF4-FFF2-40B4-BE49-F238E27FC236}">
                <a16:creationId xmlns:a16="http://schemas.microsoft.com/office/drawing/2014/main" id="{FEC5FE82-636C-4345-8127-8E57FCFE59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684" y="3468725"/>
            <a:ext cx="4729316" cy="26328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6D4FF7F-D950-4953-B27E-282CAB64A0FD}"/>
              </a:ext>
            </a:extLst>
          </p:cNvPr>
          <p:cNvSpPr>
            <a:spLocks noGrp="1"/>
          </p:cNvSpPr>
          <p:nvPr>
            <p:ph type="title"/>
          </p:nvPr>
        </p:nvSpPr>
        <p:spPr>
          <a:xfrm>
            <a:off x="710608" y="2133"/>
            <a:ext cx="10515600" cy="590935"/>
          </a:xfrm>
        </p:spPr>
        <p:txBody>
          <a:bodyPr>
            <a:normAutofit fontScale="90000"/>
          </a:bodyPr>
          <a:lstStyle/>
          <a:p>
            <a:pPr algn="ctr"/>
            <a:r>
              <a:rPr lang="en-US" b="1" dirty="0">
                <a:latin typeface="+mn-lt"/>
              </a:rPr>
              <a:t>Parallel Computing: Big Data and Simulations</a:t>
            </a:r>
          </a:p>
        </p:txBody>
      </p:sp>
      <p:sp>
        <p:nvSpPr>
          <p:cNvPr id="3" name="Content Placeholder 2">
            <a:extLst>
              <a:ext uri="{FF2B5EF4-FFF2-40B4-BE49-F238E27FC236}">
                <a16:creationId xmlns:a16="http://schemas.microsoft.com/office/drawing/2014/main" id="{07393806-6A2E-4122-9DA2-7E65CC997295}"/>
              </a:ext>
            </a:extLst>
          </p:cNvPr>
          <p:cNvSpPr>
            <a:spLocks noGrp="1"/>
          </p:cNvSpPr>
          <p:nvPr>
            <p:ph idx="1"/>
          </p:nvPr>
        </p:nvSpPr>
        <p:spPr>
          <a:xfrm>
            <a:off x="-22256" y="465235"/>
            <a:ext cx="11981329" cy="5636304"/>
          </a:xfrm>
        </p:spPr>
        <p:txBody>
          <a:bodyPr>
            <a:normAutofit fontScale="92500" lnSpcReduction="10000"/>
          </a:bodyPr>
          <a:lstStyle/>
          <a:p>
            <a:pPr>
              <a:spcBef>
                <a:spcPts val="600"/>
              </a:spcBef>
            </a:pPr>
            <a:r>
              <a:rPr lang="en-US" sz="2400" b="1" dirty="0"/>
              <a:t>All the different programming models </a:t>
            </a:r>
            <a:r>
              <a:rPr lang="en-US" sz="2400" dirty="0"/>
              <a:t>(Spark, Flink, Storm, Naiad, MPI/</a:t>
            </a:r>
            <a:r>
              <a:rPr lang="en-US" sz="2400" dirty="0" err="1"/>
              <a:t>OpenMP</a:t>
            </a:r>
            <a:r>
              <a:rPr lang="en-US" sz="2400" dirty="0"/>
              <a:t>) have the </a:t>
            </a:r>
            <a:r>
              <a:rPr lang="en-US" sz="2400" b="1" dirty="0"/>
              <a:t>same high level approach </a:t>
            </a:r>
            <a:r>
              <a:rPr lang="en-US" sz="2400" dirty="0"/>
              <a:t>but application requirements and system architecture can give different appearance</a:t>
            </a:r>
          </a:p>
          <a:p>
            <a:pPr>
              <a:spcBef>
                <a:spcPts val="600"/>
              </a:spcBef>
            </a:pPr>
            <a:r>
              <a:rPr lang="en-US" sz="2400" dirty="0"/>
              <a:t>First: Break Problem </a:t>
            </a:r>
            <a:r>
              <a:rPr lang="en-US" sz="2400" b="1" dirty="0">
                <a:solidFill>
                  <a:srgbClr val="C00000"/>
                </a:solidFill>
              </a:rPr>
              <a:t>Data</a:t>
            </a:r>
            <a:r>
              <a:rPr lang="en-US" sz="2400" dirty="0"/>
              <a:t> and/or </a:t>
            </a:r>
            <a:r>
              <a:rPr lang="en-US" sz="2400" b="1" dirty="0">
                <a:solidFill>
                  <a:srgbClr val="C00000"/>
                </a:solidFill>
              </a:rPr>
              <a:t>Model-parameters</a:t>
            </a:r>
            <a:r>
              <a:rPr lang="en-US" sz="2400" dirty="0"/>
              <a:t> into parts assigned to separate nodes, processes, threads</a:t>
            </a:r>
          </a:p>
          <a:p>
            <a:pPr>
              <a:spcBef>
                <a:spcPts val="600"/>
              </a:spcBef>
            </a:pPr>
            <a:r>
              <a:rPr lang="en-US" sz="2400" dirty="0"/>
              <a:t>Then: In parallel, do computations typically leaving </a:t>
            </a:r>
            <a:r>
              <a:rPr lang="en-US" sz="2400" dirty="0">
                <a:solidFill>
                  <a:srgbClr val="FF0000"/>
                </a:solidFill>
              </a:rPr>
              <a:t>data</a:t>
            </a:r>
            <a:r>
              <a:rPr lang="en-US" sz="2400" dirty="0"/>
              <a:t> untouched but changing </a:t>
            </a:r>
            <a:r>
              <a:rPr lang="en-US" sz="2400" dirty="0">
                <a:solidFill>
                  <a:srgbClr val="FF0000"/>
                </a:solidFill>
              </a:rPr>
              <a:t>model-parameters</a:t>
            </a:r>
            <a:r>
              <a:rPr lang="en-US" sz="2400" dirty="0"/>
              <a:t>. Called </a:t>
            </a:r>
            <a:r>
              <a:rPr lang="en-US" sz="2400" b="1" dirty="0">
                <a:solidFill>
                  <a:srgbClr val="C00000"/>
                </a:solidFill>
              </a:rPr>
              <a:t>Maps</a:t>
            </a:r>
            <a:r>
              <a:rPr lang="en-US" sz="2400" dirty="0"/>
              <a:t> in MapReduce parlance; typically </a:t>
            </a:r>
            <a:r>
              <a:rPr lang="en-US" sz="2400" b="1" dirty="0">
                <a:solidFill>
                  <a:srgbClr val="C00000"/>
                </a:solidFill>
              </a:rPr>
              <a:t>owner computes rule</a:t>
            </a:r>
            <a:r>
              <a:rPr lang="en-US" sz="2400" dirty="0">
                <a:solidFill>
                  <a:srgbClr val="C00000"/>
                </a:solidFill>
              </a:rPr>
              <a:t>.</a:t>
            </a:r>
          </a:p>
          <a:p>
            <a:pPr>
              <a:spcBef>
                <a:spcPts val="600"/>
              </a:spcBef>
            </a:pPr>
            <a:r>
              <a:rPr lang="en-US" sz="2400" dirty="0"/>
              <a:t>If </a:t>
            </a:r>
            <a:r>
              <a:rPr lang="en-US" sz="2400" b="1" dirty="0">
                <a:solidFill>
                  <a:srgbClr val="C00000"/>
                </a:solidFill>
              </a:rPr>
              <a:t>Pleasingly parallel</a:t>
            </a:r>
            <a:r>
              <a:rPr lang="en-US" sz="2400" dirty="0"/>
              <a:t>, that’s all it is except for management</a:t>
            </a:r>
          </a:p>
          <a:p>
            <a:pPr>
              <a:spcBef>
                <a:spcPts val="600"/>
              </a:spcBef>
            </a:pPr>
            <a:r>
              <a:rPr lang="en-US" sz="2400" dirty="0"/>
              <a:t>If </a:t>
            </a:r>
            <a:r>
              <a:rPr lang="en-US" sz="2400" b="1" dirty="0">
                <a:solidFill>
                  <a:srgbClr val="C00000"/>
                </a:solidFill>
              </a:rPr>
              <a:t>Globally parallel, </a:t>
            </a:r>
            <a:r>
              <a:rPr lang="en-US" sz="2400" dirty="0"/>
              <a:t>need to communicate results of computations between nodes during job</a:t>
            </a:r>
          </a:p>
          <a:p>
            <a:pPr>
              <a:spcBef>
                <a:spcPts val="600"/>
              </a:spcBef>
            </a:pPr>
            <a:r>
              <a:rPr lang="en-US" sz="2400" dirty="0"/>
              <a:t>Communication mechanism (TCP, RDMA, Native </a:t>
            </a:r>
            <a:r>
              <a:rPr lang="en-US" sz="2400" dirty="0" err="1"/>
              <a:t>Infiniband</a:t>
            </a:r>
            <a:r>
              <a:rPr lang="en-US" sz="2400" dirty="0"/>
              <a:t>) can vary</a:t>
            </a:r>
          </a:p>
          <a:p>
            <a:pPr>
              <a:spcBef>
                <a:spcPts val="600"/>
              </a:spcBef>
            </a:pPr>
            <a:r>
              <a:rPr lang="en-US" sz="2400" dirty="0"/>
              <a:t>Communication Style (Point to Point, Collective, Pub-Sub) can vary</a:t>
            </a:r>
          </a:p>
          <a:p>
            <a:pPr>
              <a:spcBef>
                <a:spcPts val="600"/>
              </a:spcBef>
            </a:pPr>
            <a:r>
              <a:rPr lang="en-US" sz="2400" dirty="0"/>
              <a:t>Possible need for sophisticated dynamic changes in </a:t>
            </a:r>
            <a:br>
              <a:rPr lang="en-US" sz="2400" dirty="0"/>
            </a:br>
            <a:r>
              <a:rPr lang="en-US" sz="2400" dirty="0" err="1"/>
              <a:t>partioning</a:t>
            </a:r>
            <a:r>
              <a:rPr lang="en-US" sz="2400" dirty="0"/>
              <a:t> (load balancing)</a:t>
            </a:r>
          </a:p>
          <a:p>
            <a:pPr>
              <a:spcBef>
                <a:spcPts val="600"/>
              </a:spcBef>
            </a:pPr>
            <a:r>
              <a:rPr lang="en-US" sz="2400" dirty="0"/>
              <a:t>Computation either on fixed tasks or flow between tasks</a:t>
            </a:r>
          </a:p>
          <a:p>
            <a:pPr>
              <a:spcBef>
                <a:spcPts val="600"/>
              </a:spcBef>
            </a:pPr>
            <a:r>
              <a:rPr lang="en-US" sz="2400" dirty="0"/>
              <a:t>Choices: “Automatic Parallelism or Not” </a:t>
            </a:r>
          </a:p>
          <a:p>
            <a:pPr>
              <a:spcBef>
                <a:spcPts val="600"/>
              </a:spcBef>
            </a:pPr>
            <a:r>
              <a:rPr lang="en-US" sz="2400" dirty="0"/>
              <a:t>Choices: “Complicated Parallel Algorithm or Not”</a:t>
            </a:r>
          </a:p>
          <a:p>
            <a:pPr>
              <a:spcBef>
                <a:spcPts val="600"/>
              </a:spcBef>
            </a:pPr>
            <a:r>
              <a:rPr lang="en-US" sz="2400" dirty="0"/>
              <a:t>Fault-Tolerance model can vary</a:t>
            </a:r>
          </a:p>
          <a:p>
            <a:pPr>
              <a:spcBef>
                <a:spcPts val="600"/>
              </a:spcBef>
            </a:pPr>
            <a:r>
              <a:rPr lang="en-US" sz="2400" dirty="0"/>
              <a:t>Output model can vary: RDD or Files  or Pipes</a:t>
            </a:r>
          </a:p>
        </p:txBody>
      </p:sp>
      <p:sp>
        <p:nvSpPr>
          <p:cNvPr id="5" name="Slide Number Placeholder 4">
            <a:extLst>
              <a:ext uri="{FF2B5EF4-FFF2-40B4-BE49-F238E27FC236}">
                <a16:creationId xmlns:a16="http://schemas.microsoft.com/office/drawing/2014/main" id="{275FA1CB-FFC4-4901-9F53-3356BD7A61E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177</a:t>
            </a:fld>
            <a:endParaRPr lang="en-US">
              <a:solidFill>
                <a:prstClr val="black">
                  <a:tint val="75000"/>
                </a:prstClr>
              </a:solidFill>
            </a:endParaRPr>
          </a:p>
        </p:txBody>
      </p:sp>
    </p:spTree>
    <p:extLst>
      <p:ext uri="{BB962C8B-B14F-4D97-AF65-F5344CB8AC3E}">
        <p14:creationId xmlns:p14="http://schemas.microsoft.com/office/powerpoint/2010/main" val="90138033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65BD4-5E2E-42E9-82AE-53907FCF5100}"/>
              </a:ext>
            </a:extLst>
          </p:cNvPr>
          <p:cNvSpPr>
            <a:spLocks noGrp="1"/>
          </p:cNvSpPr>
          <p:nvPr>
            <p:ph type="title"/>
          </p:nvPr>
        </p:nvSpPr>
        <p:spPr>
          <a:xfrm>
            <a:off x="289700" y="84864"/>
            <a:ext cx="11295609" cy="740661"/>
          </a:xfrm>
        </p:spPr>
        <p:txBody>
          <a:bodyPr>
            <a:normAutofit fontScale="90000"/>
          </a:bodyPr>
          <a:lstStyle/>
          <a:p>
            <a:pPr algn="ctr"/>
            <a:r>
              <a:rPr lang="en-US" dirty="0"/>
              <a:t>Big Data and Simulation Difficulty in Parallelism</a:t>
            </a:r>
            <a:br>
              <a:rPr lang="en-US" dirty="0"/>
            </a:br>
            <a:r>
              <a:rPr lang="en-US" sz="3100" dirty="0">
                <a:solidFill>
                  <a:srgbClr val="FF0000"/>
                </a:solidFill>
              </a:rPr>
              <a:t>Size of Synchronization constraints</a:t>
            </a:r>
            <a:endParaRPr lang="en-US" dirty="0">
              <a:solidFill>
                <a:srgbClr val="FF0000"/>
              </a:solidFill>
            </a:endParaRPr>
          </a:p>
        </p:txBody>
      </p:sp>
      <p:grpSp>
        <p:nvGrpSpPr>
          <p:cNvPr id="9" name="Group 8">
            <a:extLst>
              <a:ext uri="{FF2B5EF4-FFF2-40B4-BE49-F238E27FC236}">
                <a16:creationId xmlns:a16="http://schemas.microsoft.com/office/drawing/2014/main" id="{7ADA573E-EAF5-41DF-95B3-9CB841BD4E07}"/>
              </a:ext>
            </a:extLst>
          </p:cNvPr>
          <p:cNvGrpSpPr/>
          <p:nvPr/>
        </p:nvGrpSpPr>
        <p:grpSpPr>
          <a:xfrm>
            <a:off x="1041991" y="681037"/>
            <a:ext cx="10002284" cy="0"/>
            <a:chOff x="1041991" y="681037"/>
            <a:chExt cx="10002284" cy="0"/>
          </a:xfrm>
        </p:grpSpPr>
        <p:cxnSp>
          <p:nvCxnSpPr>
            <p:cNvPr id="7" name="Straight Arrow Connector 6">
              <a:extLst>
                <a:ext uri="{FF2B5EF4-FFF2-40B4-BE49-F238E27FC236}">
                  <a16:creationId xmlns:a16="http://schemas.microsoft.com/office/drawing/2014/main" id="{77B3D73B-63B7-413F-9BAA-70AB4A187844}"/>
                </a:ext>
              </a:extLst>
            </p:cNvPr>
            <p:cNvCxnSpPr/>
            <p:nvPr/>
          </p:nvCxnSpPr>
          <p:spPr>
            <a:xfrm>
              <a:off x="1041991" y="681037"/>
              <a:ext cx="191386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D70B65D-B9F2-4195-AD10-9D76488E31C4}"/>
                </a:ext>
              </a:extLst>
            </p:cNvPr>
            <p:cNvCxnSpPr/>
            <p:nvPr/>
          </p:nvCxnSpPr>
          <p:spPr>
            <a:xfrm>
              <a:off x="9130414" y="681037"/>
              <a:ext cx="191386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41AD01AF-CA24-49F8-B2C0-6CFC8E5E1712}"/>
              </a:ext>
            </a:extLst>
          </p:cNvPr>
          <p:cNvSpPr txBox="1"/>
          <p:nvPr/>
        </p:nvSpPr>
        <p:spPr>
          <a:xfrm>
            <a:off x="805152" y="2849769"/>
            <a:ext cx="3025251" cy="707886"/>
          </a:xfrm>
          <a:prstGeom prst="rect">
            <a:avLst/>
          </a:prstGeom>
          <a:noFill/>
          <a:ln w="12700">
            <a:solidFill>
              <a:schemeClr val="tx1"/>
            </a:solidFill>
          </a:ln>
        </p:spPr>
        <p:txBody>
          <a:bodyPr wrap="square" rtlCol="0">
            <a:spAutoFit/>
          </a:bodyPr>
          <a:lstStyle/>
          <a:p>
            <a:r>
              <a:rPr lang="en-US" sz="2000" b="1" dirty="0"/>
              <a:t>Pleasingly Parallel</a:t>
            </a:r>
          </a:p>
          <a:p>
            <a:r>
              <a:rPr lang="en-US" sz="2000" b="1" dirty="0"/>
              <a:t>Often independent events</a:t>
            </a:r>
          </a:p>
        </p:txBody>
      </p:sp>
      <p:sp>
        <p:nvSpPr>
          <p:cNvPr id="11" name="TextBox 10">
            <a:extLst>
              <a:ext uri="{FF2B5EF4-FFF2-40B4-BE49-F238E27FC236}">
                <a16:creationId xmlns:a16="http://schemas.microsoft.com/office/drawing/2014/main" id="{7CB3B4AF-3C5F-4FA5-9AAB-2D5CFAEE2B27}"/>
              </a:ext>
            </a:extLst>
          </p:cNvPr>
          <p:cNvSpPr txBox="1"/>
          <p:nvPr/>
        </p:nvSpPr>
        <p:spPr>
          <a:xfrm>
            <a:off x="1433493" y="1976376"/>
            <a:ext cx="2295156" cy="707886"/>
          </a:xfrm>
          <a:prstGeom prst="rect">
            <a:avLst/>
          </a:prstGeom>
          <a:noFill/>
          <a:ln w="12700">
            <a:solidFill>
              <a:schemeClr val="tx1"/>
            </a:solidFill>
          </a:ln>
        </p:spPr>
        <p:txBody>
          <a:bodyPr wrap="square" rtlCol="0">
            <a:spAutoFit/>
          </a:bodyPr>
          <a:lstStyle/>
          <a:p>
            <a:r>
              <a:rPr lang="en-US" sz="2000" b="1" dirty="0"/>
              <a:t>MapReduce as in scalable databases</a:t>
            </a:r>
          </a:p>
        </p:txBody>
      </p:sp>
      <p:sp>
        <p:nvSpPr>
          <p:cNvPr id="12" name="TextBox 11">
            <a:extLst>
              <a:ext uri="{FF2B5EF4-FFF2-40B4-BE49-F238E27FC236}">
                <a16:creationId xmlns:a16="http://schemas.microsoft.com/office/drawing/2014/main" id="{D2E1B34B-ABE5-46D1-A43B-FC8FAD87576E}"/>
              </a:ext>
            </a:extLst>
          </p:cNvPr>
          <p:cNvSpPr txBox="1"/>
          <p:nvPr/>
        </p:nvSpPr>
        <p:spPr>
          <a:xfrm>
            <a:off x="7665720" y="3996806"/>
            <a:ext cx="3086100" cy="400110"/>
          </a:xfrm>
          <a:prstGeom prst="rect">
            <a:avLst/>
          </a:prstGeom>
          <a:noFill/>
          <a:ln w="12700">
            <a:solidFill>
              <a:schemeClr val="tx1"/>
            </a:solidFill>
          </a:ln>
        </p:spPr>
        <p:txBody>
          <a:bodyPr wrap="square" rtlCol="0">
            <a:spAutoFit/>
          </a:bodyPr>
          <a:lstStyle/>
          <a:p>
            <a:r>
              <a:rPr lang="en-US" sz="2000" b="1" dirty="0"/>
              <a:t>Structured Adaptive Sparse</a:t>
            </a:r>
          </a:p>
        </p:txBody>
      </p:sp>
      <p:sp>
        <p:nvSpPr>
          <p:cNvPr id="13" name="TextBox 12">
            <a:extLst>
              <a:ext uri="{FF2B5EF4-FFF2-40B4-BE49-F238E27FC236}">
                <a16:creationId xmlns:a16="http://schemas.microsoft.com/office/drawing/2014/main" id="{392A4BC5-8129-431A-A6BF-8FBF459C27ED}"/>
              </a:ext>
            </a:extLst>
          </p:cNvPr>
          <p:cNvSpPr txBox="1"/>
          <p:nvPr/>
        </p:nvSpPr>
        <p:spPr>
          <a:xfrm>
            <a:off x="979693" y="798196"/>
            <a:ext cx="1933649" cy="400110"/>
          </a:xfrm>
          <a:prstGeom prst="rect">
            <a:avLst/>
          </a:prstGeom>
          <a:noFill/>
          <a:ln w="12700">
            <a:solidFill>
              <a:schemeClr val="tx1"/>
            </a:solidFill>
          </a:ln>
        </p:spPr>
        <p:txBody>
          <a:bodyPr wrap="square" rtlCol="0">
            <a:spAutoFit/>
          </a:bodyPr>
          <a:lstStyle/>
          <a:p>
            <a:r>
              <a:rPr lang="en-US" sz="2000" b="1" dirty="0">
                <a:solidFill>
                  <a:srgbClr val="FF0000"/>
                </a:solidFill>
              </a:rPr>
              <a:t>Loosely Coupled</a:t>
            </a:r>
          </a:p>
        </p:txBody>
      </p:sp>
      <p:sp>
        <p:nvSpPr>
          <p:cNvPr id="14" name="TextBox 13">
            <a:extLst>
              <a:ext uri="{FF2B5EF4-FFF2-40B4-BE49-F238E27FC236}">
                <a16:creationId xmlns:a16="http://schemas.microsoft.com/office/drawing/2014/main" id="{A8670B53-85F0-476E-A42A-AEBE48A84A67}"/>
              </a:ext>
            </a:extLst>
          </p:cNvPr>
          <p:cNvSpPr txBox="1"/>
          <p:nvPr/>
        </p:nvSpPr>
        <p:spPr>
          <a:xfrm>
            <a:off x="9680353" y="4548348"/>
            <a:ext cx="1584251" cy="707886"/>
          </a:xfrm>
          <a:prstGeom prst="rect">
            <a:avLst/>
          </a:prstGeom>
          <a:noFill/>
          <a:ln w="12700">
            <a:solidFill>
              <a:schemeClr val="tx1"/>
            </a:solidFill>
          </a:ln>
        </p:spPr>
        <p:txBody>
          <a:bodyPr wrap="square" rtlCol="0">
            <a:spAutoFit/>
          </a:bodyPr>
          <a:lstStyle/>
          <a:p>
            <a:r>
              <a:rPr lang="en-US" sz="2000" b="1" dirty="0"/>
              <a:t>Largest scale simulations</a:t>
            </a:r>
          </a:p>
        </p:txBody>
      </p:sp>
      <p:sp>
        <p:nvSpPr>
          <p:cNvPr id="15" name="TextBox 14">
            <a:extLst>
              <a:ext uri="{FF2B5EF4-FFF2-40B4-BE49-F238E27FC236}">
                <a16:creationId xmlns:a16="http://schemas.microsoft.com/office/drawing/2014/main" id="{3C57386F-E56D-42BF-B83B-9416B2E6DC39}"/>
              </a:ext>
            </a:extLst>
          </p:cNvPr>
          <p:cNvSpPr txBox="1"/>
          <p:nvPr/>
        </p:nvSpPr>
        <p:spPr>
          <a:xfrm>
            <a:off x="1780218" y="3724999"/>
            <a:ext cx="2214525" cy="707886"/>
          </a:xfrm>
          <a:prstGeom prst="rect">
            <a:avLst/>
          </a:prstGeom>
          <a:noFill/>
          <a:ln w="12700">
            <a:solidFill>
              <a:schemeClr val="tx1"/>
            </a:solidFill>
          </a:ln>
        </p:spPr>
        <p:txBody>
          <a:bodyPr wrap="square" rtlCol="0">
            <a:spAutoFit/>
          </a:bodyPr>
          <a:lstStyle/>
          <a:p>
            <a:r>
              <a:rPr lang="en-US" sz="2000" b="1" dirty="0">
                <a:solidFill>
                  <a:srgbClr val="FF0000"/>
                </a:solidFill>
              </a:rPr>
              <a:t>Current major Big Data category</a:t>
            </a:r>
          </a:p>
        </p:txBody>
      </p:sp>
      <p:sp>
        <p:nvSpPr>
          <p:cNvPr id="16" name="TextBox 15">
            <a:extLst>
              <a:ext uri="{FF2B5EF4-FFF2-40B4-BE49-F238E27FC236}">
                <a16:creationId xmlns:a16="http://schemas.microsoft.com/office/drawing/2014/main" id="{79D1BBCB-0CF0-4F5E-B30A-DB9580FD8E25}"/>
              </a:ext>
            </a:extLst>
          </p:cNvPr>
          <p:cNvSpPr txBox="1"/>
          <p:nvPr/>
        </p:nvSpPr>
        <p:spPr>
          <a:xfrm>
            <a:off x="962149" y="1384187"/>
            <a:ext cx="2214525" cy="400110"/>
          </a:xfrm>
          <a:prstGeom prst="rect">
            <a:avLst/>
          </a:prstGeom>
          <a:noFill/>
          <a:ln w="12700">
            <a:solidFill>
              <a:schemeClr val="tx1"/>
            </a:solidFill>
          </a:ln>
        </p:spPr>
        <p:txBody>
          <a:bodyPr wrap="square" rtlCol="0">
            <a:spAutoFit/>
          </a:bodyPr>
          <a:lstStyle/>
          <a:p>
            <a:r>
              <a:rPr lang="en-US" sz="2000" b="1" dirty="0">
                <a:solidFill>
                  <a:srgbClr val="6600CC"/>
                </a:solidFill>
              </a:rPr>
              <a:t>Commodity Clouds</a:t>
            </a:r>
          </a:p>
        </p:txBody>
      </p:sp>
      <p:sp>
        <p:nvSpPr>
          <p:cNvPr id="17" name="TextBox 16">
            <a:extLst>
              <a:ext uri="{FF2B5EF4-FFF2-40B4-BE49-F238E27FC236}">
                <a16:creationId xmlns:a16="http://schemas.microsoft.com/office/drawing/2014/main" id="{C64279C3-DBB0-47BA-B044-51961CD19E54}"/>
              </a:ext>
            </a:extLst>
          </p:cNvPr>
          <p:cNvSpPr txBox="1"/>
          <p:nvPr/>
        </p:nvSpPr>
        <p:spPr>
          <a:xfrm>
            <a:off x="4330832" y="1223085"/>
            <a:ext cx="3566042" cy="707886"/>
          </a:xfrm>
          <a:prstGeom prst="rect">
            <a:avLst/>
          </a:prstGeom>
          <a:noFill/>
          <a:ln w="12700">
            <a:solidFill>
              <a:schemeClr val="tx1"/>
            </a:solidFill>
          </a:ln>
        </p:spPr>
        <p:txBody>
          <a:bodyPr wrap="square" rtlCol="0">
            <a:spAutoFit/>
          </a:bodyPr>
          <a:lstStyle/>
          <a:p>
            <a:pPr algn="ctr"/>
            <a:r>
              <a:rPr lang="en-US" sz="2000" b="1" dirty="0">
                <a:solidFill>
                  <a:srgbClr val="6600CC"/>
                </a:solidFill>
              </a:rPr>
              <a:t>HPC Clouds: Accelerators</a:t>
            </a:r>
          </a:p>
          <a:p>
            <a:pPr algn="ctr"/>
            <a:r>
              <a:rPr lang="en-US" sz="2000" b="1" dirty="0">
                <a:solidFill>
                  <a:srgbClr val="6600CC"/>
                </a:solidFill>
              </a:rPr>
              <a:t>High Performance Interconnect</a:t>
            </a:r>
          </a:p>
        </p:txBody>
      </p:sp>
      <p:sp>
        <p:nvSpPr>
          <p:cNvPr id="18" name="TextBox 17">
            <a:extLst>
              <a:ext uri="{FF2B5EF4-FFF2-40B4-BE49-F238E27FC236}">
                <a16:creationId xmlns:a16="http://schemas.microsoft.com/office/drawing/2014/main" id="{FCDEF111-9B75-463E-A167-2DD04AC537AC}"/>
              </a:ext>
            </a:extLst>
          </p:cNvPr>
          <p:cNvSpPr txBox="1"/>
          <p:nvPr/>
        </p:nvSpPr>
        <p:spPr>
          <a:xfrm>
            <a:off x="9018820" y="5546566"/>
            <a:ext cx="2907318" cy="400110"/>
          </a:xfrm>
          <a:prstGeom prst="rect">
            <a:avLst/>
          </a:prstGeom>
          <a:noFill/>
          <a:ln w="12700">
            <a:solidFill>
              <a:schemeClr val="tx1"/>
            </a:solidFill>
          </a:ln>
        </p:spPr>
        <p:txBody>
          <a:bodyPr wrap="square" rtlCol="0">
            <a:spAutoFit/>
          </a:bodyPr>
          <a:lstStyle/>
          <a:p>
            <a:r>
              <a:rPr lang="en-US" sz="2000" b="1" dirty="0">
                <a:solidFill>
                  <a:srgbClr val="6600CC"/>
                </a:solidFill>
              </a:rPr>
              <a:t>Exascale Supercomputers</a:t>
            </a:r>
          </a:p>
        </p:txBody>
      </p:sp>
      <p:sp>
        <p:nvSpPr>
          <p:cNvPr id="19" name="TextBox 18">
            <a:extLst>
              <a:ext uri="{FF2B5EF4-FFF2-40B4-BE49-F238E27FC236}">
                <a16:creationId xmlns:a16="http://schemas.microsoft.com/office/drawing/2014/main" id="{2410FD25-1DEF-47C4-9F7C-458B0A3BBB5B}"/>
              </a:ext>
            </a:extLst>
          </p:cNvPr>
          <p:cNvSpPr txBox="1"/>
          <p:nvPr/>
        </p:nvSpPr>
        <p:spPr>
          <a:xfrm>
            <a:off x="4247557" y="2172865"/>
            <a:ext cx="1848443" cy="1323439"/>
          </a:xfrm>
          <a:prstGeom prst="rect">
            <a:avLst/>
          </a:prstGeom>
          <a:noFill/>
          <a:ln w="12700">
            <a:solidFill>
              <a:schemeClr val="tx1"/>
            </a:solidFill>
          </a:ln>
        </p:spPr>
        <p:txBody>
          <a:bodyPr wrap="square" rtlCol="0">
            <a:spAutoFit/>
          </a:bodyPr>
          <a:lstStyle/>
          <a:p>
            <a:r>
              <a:rPr lang="en-US" sz="2000" b="1" dirty="0"/>
              <a:t>Global Machine Learning</a:t>
            </a:r>
          </a:p>
          <a:p>
            <a:r>
              <a:rPr lang="en-US" sz="2000" b="1" dirty="0"/>
              <a:t>e.g. parallel clustering </a:t>
            </a:r>
          </a:p>
        </p:txBody>
      </p:sp>
      <p:sp>
        <p:nvSpPr>
          <p:cNvPr id="20" name="TextBox 19">
            <a:extLst>
              <a:ext uri="{FF2B5EF4-FFF2-40B4-BE49-F238E27FC236}">
                <a16:creationId xmlns:a16="http://schemas.microsoft.com/office/drawing/2014/main" id="{7956D980-7E8A-4814-ADE1-8EFECCC23E6D}"/>
              </a:ext>
            </a:extLst>
          </p:cNvPr>
          <p:cNvSpPr txBox="1"/>
          <p:nvPr/>
        </p:nvSpPr>
        <p:spPr>
          <a:xfrm>
            <a:off x="6241163" y="2215008"/>
            <a:ext cx="1940737" cy="400110"/>
          </a:xfrm>
          <a:prstGeom prst="rect">
            <a:avLst/>
          </a:prstGeom>
          <a:noFill/>
          <a:ln w="12700">
            <a:solidFill>
              <a:schemeClr val="tx1"/>
            </a:solidFill>
          </a:ln>
        </p:spPr>
        <p:txBody>
          <a:bodyPr wrap="square" rtlCol="0">
            <a:spAutoFit/>
          </a:bodyPr>
          <a:lstStyle/>
          <a:p>
            <a:r>
              <a:rPr lang="en-US" sz="2000" b="1" dirty="0"/>
              <a:t>Deep Learning</a:t>
            </a:r>
          </a:p>
        </p:txBody>
      </p:sp>
      <p:sp>
        <p:nvSpPr>
          <p:cNvPr id="21" name="TextBox 20">
            <a:extLst>
              <a:ext uri="{FF2B5EF4-FFF2-40B4-BE49-F238E27FC236}">
                <a16:creationId xmlns:a16="http://schemas.microsoft.com/office/drawing/2014/main" id="{93937F93-9EE5-4764-BA72-832278096132}"/>
              </a:ext>
            </a:extLst>
          </p:cNvPr>
          <p:cNvSpPr txBox="1"/>
          <p:nvPr/>
        </p:nvSpPr>
        <p:spPr>
          <a:xfrm>
            <a:off x="8211091" y="1218058"/>
            <a:ext cx="3566042" cy="707886"/>
          </a:xfrm>
          <a:prstGeom prst="rect">
            <a:avLst/>
          </a:prstGeom>
          <a:noFill/>
          <a:ln w="12700">
            <a:solidFill>
              <a:schemeClr val="tx1"/>
            </a:solidFill>
          </a:ln>
        </p:spPr>
        <p:txBody>
          <a:bodyPr wrap="square" rtlCol="0">
            <a:spAutoFit/>
          </a:bodyPr>
          <a:lstStyle/>
          <a:p>
            <a:pPr algn="ctr"/>
            <a:r>
              <a:rPr lang="en-US" sz="2000" b="1" dirty="0">
                <a:solidFill>
                  <a:srgbClr val="6600CC"/>
                </a:solidFill>
              </a:rPr>
              <a:t>HPC Clouds/Supercomputers</a:t>
            </a:r>
          </a:p>
          <a:p>
            <a:pPr algn="ctr"/>
            <a:r>
              <a:rPr lang="en-US" sz="2000" b="1" dirty="0">
                <a:solidFill>
                  <a:srgbClr val="6600CC"/>
                </a:solidFill>
              </a:rPr>
              <a:t>Memory access also critical</a:t>
            </a:r>
          </a:p>
        </p:txBody>
      </p:sp>
      <p:sp>
        <p:nvSpPr>
          <p:cNvPr id="22" name="TextBox 21">
            <a:extLst>
              <a:ext uri="{FF2B5EF4-FFF2-40B4-BE49-F238E27FC236}">
                <a16:creationId xmlns:a16="http://schemas.microsoft.com/office/drawing/2014/main" id="{BD30EBAE-3867-4BD8-89C4-6A4C1134F36D}"/>
              </a:ext>
            </a:extLst>
          </p:cNvPr>
          <p:cNvSpPr txBox="1"/>
          <p:nvPr/>
        </p:nvSpPr>
        <p:spPr>
          <a:xfrm>
            <a:off x="8349658" y="3203712"/>
            <a:ext cx="3362278" cy="400110"/>
          </a:xfrm>
          <a:prstGeom prst="rect">
            <a:avLst/>
          </a:prstGeom>
          <a:noFill/>
          <a:ln w="12700">
            <a:solidFill>
              <a:schemeClr val="tx1"/>
            </a:solidFill>
          </a:ln>
        </p:spPr>
        <p:txBody>
          <a:bodyPr wrap="square" rtlCol="0">
            <a:spAutoFit/>
          </a:bodyPr>
          <a:lstStyle/>
          <a:p>
            <a:r>
              <a:rPr lang="en-US" sz="2000" b="1" dirty="0"/>
              <a:t>Unstructured Adaptive Sparse</a:t>
            </a:r>
          </a:p>
        </p:txBody>
      </p:sp>
      <p:sp>
        <p:nvSpPr>
          <p:cNvPr id="23" name="TextBox 22">
            <a:extLst>
              <a:ext uri="{FF2B5EF4-FFF2-40B4-BE49-F238E27FC236}">
                <a16:creationId xmlns:a16="http://schemas.microsoft.com/office/drawing/2014/main" id="{661B90A9-8869-4DD1-9391-95B0E7C12551}"/>
              </a:ext>
            </a:extLst>
          </p:cNvPr>
          <p:cNvSpPr txBox="1"/>
          <p:nvPr/>
        </p:nvSpPr>
        <p:spPr>
          <a:xfrm>
            <a:off x="9481977" y="2088765"/>
            <a:ext cx="2295156" cy="707886"/>
          </a:xfrm>
          <a:prstGeom prst="rect">
            <a:avLst/>
          </a:prstGeom>
          <a:noFill/>
          <a:ln w="12700">
            <a:solidFill>
              <a:schemeClr val="tx1"/>
            </a:solidFill>
          </a:ln>
        </p:spPr>
        <p:txBody>
          <a:bodyPr wrap="square" rtlCol="0">
            <a:spAutoFit/>
          </a:bodyPr>
          <a:lstStyle/>
          <a:p>
            <a:r>
              <a:rPr lang="en-US" sz="2000" b="1" dirty="0"/>
              <a:t>Graph Analytics e.g. subgraph mining</a:t>
            </a:r>
          </a:p>
        </p:txBody>
      </p:sp>
      <p:sp>
        <p:nvSpPr>
          <p:cNvPr id="24" name="TextBox 23">
            <a:extLst>
              <a:ext uri="{FF2B5EF4-FFF2-40B4-BE49-F238E27FC236}">
                <a16:creationId xmlns:a16="http://schemas.microsoft.com/office/drawing/2014/main" id="{F6528EA6-859C-45FA-A9EB-DB6034CAD441}"/>
              </a:ext>
            </a:extLst>
          </p:cNvPr>
          <p:cNvSpPr txBox="1"/>
          <p:nvPr/>
        </p:nvSpPr>
        <p:spPr>
          <a:xfrm>
            <a:off x="8456870" y="2226453"/>
            <a:ext cx="673544" cy="400110"/>
          </a:xfrm>
          <a:prstGeom prst="rect">
            <a:avLst/>
          </a:prstGeom>
          <a:noFill/>
          <a:ln w="12700">
            <a:solidFill>
              <a:schemeClr val="tx1"/>
            </a:solidFill>
          </a:ln>
        </p:spPr>
        <p:txBody>
          <a:bodyPr wrap="square" rtlCol="0">
            <a:spAutoFit/>
          </a:bodyPr>
          <a:lstStyle/>
          <a:p>
            <a:r>
              <a:rPr lang="en-US" sz="2000" b="1" dirty="0"/>
              <a:t>LDA</a:t>
            </a:r>
          </a:p>
        </p:txBody>
      </p:sp>
      <p:sp>
        <p:nvSpPr>
          <p:cNvPr id="25" name="TextBox 24">
            <a:extLst>
              <a:ext uri="{FF2B5EF4-FFF2-40B4-BE49-F238E27FC236}">
                <a16:creationId xmlns:a16="http://schemas.microsoft.com/office/drawing/2014/main" id="{9412BE83-7D42-47C6-924B-78FD2E9228A3}"/>
              </a:ext>
            </a:extLst>
          </p:cNvPr>
          <p:cNvSpPr txBox="1"/>
          <p:nvPr/>
        </p:nvSpPr>
        <p:spPr>
          <a:xfrm>
            <a:off x="4757762" y="3627742"/>
            <a:ext cx="2676476" cy="707886"/>
          </a:xfrm>
          <a:prstGeom prst="rect">
            <a:avLst/>
          </a:prstGeom>
          <a:noFill/>
          <a:ln w="12700">
            <a:solidFill>
              <a:schemeClr val="tx1"/>
            </a:solidFill>
          </a:ln>
        </p:spPr>
        <p:txBody>
          <a:bodyPr wrap="square" rtlCol="0">
            <a:spAutoFit/>
          </a:bodyPr>
          <a:lstStyle/>
          <a:p>
            <a:r>
              <a:rPr lang="en-US" sz="2000" b="1" dirty="0">
                <a:solidFill>
                  <a:srgbClr val="FF0000"/>
                </a:solidFill>
              </a:rPr>
              <a:t>Linear Algebra at core (often not sparse)</a:t>
            </a:r>
          </a:p>
        </p:txBody>
      </p:sp>
      <p:cxnSp>
        <p:nvCxnSpPr>
          <p:cNvPr id="27" name="Straight Arrow Connector 26">
            <a:extLst>
              <a:ext uri="{FF2B5EF4-FFF2-40B4-BE49-F238E27FC236}">
                <a16:creationId xmlns:a16="http://schemas.microsoft.com/office/drawing/2014/main" id="{B8A134AE-79DD-4721-BFBE-9583CE4CD20E}"/>
              </a:ext>
            </a:extLst>
          </p:cNvPr>
          <p:cNvCxnSpPr>
            <a:cxnSpLocks/>
          </p:cNvCxnSpPr>
          <p:nvPr/>
        </p:nvCxnSpPr>
        <p:spPr>
          <a:xfrm flipH="1" flipV="1">
            <a:off x="289700" y="2696059"/>
            <a:ext cx="2" cy="29650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26E987D-1AC2-4152-B74E-EAE8933DB204}"/>
              </a:ext>
            </a:extLst>
          </p:cNvPr>
          <p:cNvCxnSpPr/>
          <p:nvPr/>
        </p:nvCxnSpPr>
        <p:spPr>
          <a:xfrm rot="16200000" flipV="1">
            <a:off x="-78175" y="1312893"/>
            <a:ext cx="86991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9B71172-60C5-4391-BE7D-4A1D6B71E6BC}"/>
              </a:ext>
            </a:extLst>
          </p:cNvPr>
          <p:cNvSpPr txBox="1"/>
          <p:nvPr/>
        </p:nvSpPr>
        <p:spPr>
          <a:xfrm>
            <a:off x="76619" y="1903492"/>
            <a:ext cx="1095907" cy="707886"/>
          </a:xfrm>
          <a:prstGeom prst="rect">
            <a:avLst/>
          </a:prstGeom>
          <a:noFill/>
          <a:ln w="12700">
            <a:solidFill>
              <a:srgbClr val="FF0000"/>
            </a:solidFill>
          </a:ln>
        </p:spPr>
        <p:txBody>
          <a:bodyPr wrap="square" rtlCol="0">
            <a:spAutoFit/>
          </a:bodyPr>
          <a:lstStyle/>
          <a:p>
            <a:r>
              <a:rPr lang="en-US" sz="2000" b="1" dirty="0">
                <a:solidFill>
                  <a:srgbClr val="FF0000"/>
                </a:solidFill>
              </a:rPr>
              <a:t>Size of Disk I/O</a:t>
            </a:r>
          </a:p>
        </p:txBody>
      </p:sp>
      <p:sp>
        <p:nvSpPr>
          <p:cNvPr id="31" name="TextBox 30">
            <a:extLst>
              <a:ext uri="{FF2B5EF4-FFF2-40B4-BE49-F238E27FC236}">
                <a16:creationId xmlns:a16="http://schemas.microsoft.com/office/drawing/2014/main" id="{AF395DCA-8CE1-4C74-9684-442B5AB2EBBA}"/>
              </a:ext>
            </a:extLst>
          </p:cNvPr>
          <p:cNvSpPr txBox="1"/>
          <p:nvPr/>
        </p:nvSpPr>
        <p:spPr>
          <a:xfrm>
            <a:off x="9232433" y="785857"/>
            <a:ext cx="1933649" cy="400110"/>
          </a:xfrm>
          <a:prstGeom prst="rect">
            <a:avLst/>
          </a:prstGeom>
          <a:noFill/>
          <a:ln w="12700">
            <a:solidFill>
              <a:schemeClr val="tx1"/>
            </a:solidFill>
          </a:ln>
        </p:spPr>
        <p:txBody>
          <a:bodyPr wrap="square" rtlCol="0">
            <a:spAutoFit/>
          </a:bodyPr>
          <a:lstStyle/>
          <a:p>
            <a:r>
              <a:rPr lang="en-US" sz="2000" b="1" dirty="0">
                <a:solidFill>
                  <a:srgbClr val="FF0000"/>
                </a:solidFill>
              </a:rPr>
              <a:t>Tightly Coupled</a:t>
            </a:r>
          </a:p>
        </p:txBody>
      </p:sp>
      <p:sp>
        <p:nvSpPr>
          <p:cNvPr id="32" name="TextBox 31">
            <a:extLst>
              <a:ext uri="{FF2B5EF4-FFF2-40B4-BE49-F238E27FC236}">
                <a16:creationId xmlns:a16="http://schemas.microsoft.com/office/drawing/2014/main" id="{567AE611-576B-4944-9363-85BC5A2D4B2F}"/>
              </a:ext>
            </a:extLst>
          </p:cNvPr>
          <p:cNvSpPr txBox="1"/>
          <p:nvPr/>
        </p:nvSpPr>
        <p:spPr>
          <a:xfrm>
            <a:off x="832374" y="4520782"/>
            <a:ext cx="2214523" cy="707886"/>
          </a:xfrm>
          <a:prstGeom prst="rect">
            <a:avLst/>
          </a:prstGeom>
          <a:noFill/>
          <a:ln w="12700">
            <a:solidFill>
              <a:schemeClr val="tx1"/>
            </a:solidFill>
          </a:ln>
        </p:spPr>
        <p:txBody>
          <a:bodyPr wrap="square" rtlCol="0">
            <a:spAutoFit/>
          </a:bodyPr>
          <a:lstStyle/>
          <a:p>
            <a:r>
              <a:rPr lang="en-US" sz="2000" b="1" dirty="0"/>
              <a:t>Parameter sweep simulations</a:t>
            </a:r>
          </a:p>
        </p:txBody>
      </p:sp>
      <p:sp>
        <p:nvSpPr>
          <p:cNvPr id="3" name="Content Placeholder 2">
            <a:extLst>
              <a:ext uri="{FF2B5EF4-FFF2-40B4-BE49-F238E27FC236}">
                <a16:creationId xmlns:a16="http://schemas.microsoft.com/office/drawing/2014/main" id="{72E42E56-1EA1-4AB2-B9B1-D49D7BE35A75}"/>
              </a:ext>
            </a:extLst>
          </p:cNvPr>
          <p:cNvSpPr>
            <a:spLocks noGrp="1"/>
          </p:cNvSpPr>
          <p:nvPr>
            <p:ph idx="1"/>
          </p:nvPr>
        </p:nvSpPr>
        <p:spPr>
          <a:xfrm>
            <a:off x="409095" y="5266829"/>
            <a:ext cx="8490332" cy="815710"/>
          </a:xfrm>
          <a:ln w="19050">
            <a:solidFill>
              <a:schemeClr val="tx1"/>
            </a:solidFill>
          </a:ln>
        </p:spPr>
        <p:txBody>
          <a:bodyPr tIns="91440" bIns="91440">
            <a:normAutofit fontScale="77500" lnSpcReduction="20000"/>
          </a:bodyPr>
          <a:lstStyle/>
          <a:p>
            <a:pPr marL="0" indent="0" algn="ctr">
              <a:buNone/>
            </a:pPr>
            <a:r>
              <a:rPr lang="en-US" b="1" dirty="0"/>
              <a:t>Just two problem characteristics</a:t>
            </a:r>
          </a:p>
          <a:p>
            <a:pPr marL="0" indent="0" algn="ctr">
              <a:buNone/>
            </a:pPr>
            <a:r>
              <a:rPr lang="en-US" b="1" dirty="0"/>
              <a:t>There is also data/compute distribution seen in grid/edge computing</a:t>
            </a:r>
          </a:p>
        </p:txBody>
      </p:sp>
      <p:sp>
        <p:nvSpPr>
          <p:cNvPr id="4" name="Slide Number Placeholder 3">
            <a:extLst>
              <a:ext uri="{FF2B5EF4-FFF2-40B4-BE49-F238E27FC236}">
                <a16:creationId xmlns:a16="http://schemas.microsoft.com/office/drawing/2014/main" id="{E347FB7C-EAAC-4BD4-82F6-01B471BB14A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178</a:t>
            </a:fld>
            <a:endParaRPr lang="en-US">
              <a:solidFill>
                <a:prstClr val="black">
                  <a:tint val="75000"/>
                </a:prstClr>
              </a:solidFill>
            </a:endParaRPr>
          </a:p>
        </p:txBody>
      </p:sp>
    </p:spTree>
    <p:extLst>
      <p:ext uri="{BB962C8B-B14F-4D97-AF65-F5344CB8AC3E}">
        <p14:creationId xmlns:p14="http://schemas.microsoft.com/office/powerpoint/2010/main" val="378392604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O: Storage</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Cloud data approaches</a:t>
            </a:r>
          </a:p>
          <a:p>
            <a:pPr marL="342900" indent="-342900">
              <a:buFont typeface="Arial" panose="020B0604020202020204" pitchFamily="34" charset="0"/>
              <a:buChar char="•"/>
            </a:pPr>
            <a:r>
              <a:rPr lang="en-US" dirty="0">
                <a:solidFill>
                  <a:schemeClr val="tx1"/>
                </a:solidFill>
              </a:rPr>
              <a:t>Repositories, File Systems, Data lakes</a:t>
            </a:r>
          </a:p>
        </p:txBody>
      </p:sp>
      <p:sp>
        <p:nvSpPr>
          <p:cNvPr id="3" name="Slide Number Placeholder 2">
            <a:extLst>
              <a:ext uri="{FF2B5EF4-FFF2-40B4-BE49-F238E27FC236}">
                <a16:creationId xmlns:a16="http://schemas.microsoft.com/office/drawing/2014/main" id="{772B766D-9E20-4A09-9917-42AA5020A75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179</a:t>
            </a:fld>
            <a:endParaRPr lang="en-US">
              <a:solidFill>
                <a:prstClr val="black">
                  <a:tint val="75000"/>
                </a:prstClr>
              </a:solidFill>
            </a:endParaRPr>
          </a:p>
        </p:txBody>
      </p:sp>
    </p:spTree>
    <p:extLst>
      <p:ext uri="{BB962C8B-B14F-4D97-AF65-F5344CB8AC3E}">
        <p14:creationId xmlns:p14="http://schemas.microsoft.com/office/powerpoint/2010/main" val="2506967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001" y="818148"/>
            <a:ext cx="12065000" cy="1349320"/>
          </a:xfrm>
        </p:spPr>
        <p:txBody>
          <a:bodyPr/>
          <a:lstStyle/>
          <a:p>
            <a:r>
              <a:rPr lang="en-US" sz="2800" dirty="0">
                <a:hlinkClick r:id="rId2"/>
              </a:rPr>
              <a:t>http://www.google.com/green/pdfs/google-green-computing.pdf</a:t>
            </a:r>
            <a:endParaRPr lang="en-US" sz="2800" dirty="0"/>
          </a:p>
          <a:p>
            <a:r>
              <a:rPr lang="en-US" sz="2800" dirty="0"/>
              <a:t>Clouds win by efficient resource use and efficient data centers  </a:t>
            </a:r>
          </a:p>
        </p:txBody>
      </p:sp>
      <p:sp>
        <p:nvSpPr>
          <p:cNvPr id="2" name="Title 1"/>
          <p:cNvSpPr>
            <a:spLocks noGrp="1"/>
          </p:cNvSpPr>
          <p:nvPr>
            <p:ph type="title"/>
          </p:nvPr>
        </p:nvSpPr>
        <p:spPr>
          <a:xfrm>
            <a:off x="270933" y="0"/>
            <a:ext cx="10515600" cy="820208"/>
          </a:xfrm>
        </p:spPr>
        <p:txBody>
          <a:bodyPr>
            <a:normAutofit fontScale="90000"/>
          </a:bodyPr>
          <a:lstStyle/>
          <a:p>
            <a:r>
              <a:rPr lang="en-US" dirty="0"/>
              <a:t>Old Cloud Use Case II:  Google </a:t>
            </a:r>
            <a:r>
              <a:rPr lang="en-US" dirty="0" err="1"/>
              <a:t>gmail</a:t>
            </a:r>
            <a:r>
              <a:rPr lang="en-US" dirty="0"/>
              <a:t> example</a:t>
            </a:r>
          </a:p>
        </p:txBody>
      </p:sp>
      <p:graphicFrame>
        <p:nvGraphicFramePr>
          <p:cNvPr id="5" name="Table 4"/>
          <p:cNvGraphicFramePr>
            <a:graphicFrameLocks noGrp="1"/>
          </p:cNvGraphicFramePr>
          <p:nvPr>
            <p:extLst>
              <p:ext uri="{D42A27DB-BD31-4B8C-83A1-F6EECF244321}">
                <p14:modId xmlns:p14="http://schemas.microsoft.com/office/powerpoint/2010/main" val="2877100231"/>
              </p:ext>
            </p:extLst>
          </p:nvPr>
        </p:nvGraphicFramePr>
        <p:xfrm>
          <a:off x="126998" y="2304846"/>
          <a:ext cx="12065002" cy="3896276"/>
        </p:xfrm>
        <a:graphic>
          <a:graphicData uri="http://schemas.openxmlformats.org/drawingml/2006/table">
            <a:tbl>
              <a:tblPr firstRow="1" bandRow="1">
                <a:tableStyleId>{073A0DAA-6AF3-43AB-8588-CEC1D06C72B9}</a:tableStyleId>
              </a:tblPr>
              <a:tblGrid>
                <a:gridCol w="1723572">
                  <a:extLst>
                    <a:ext uri="{9D8B030D-6E8A-4147-A177-3AD203B41FA5}">
                      <a16:colId xmlns:a16="http://schemas.microsoft.com/office/drawing/2014/main" val="20000"/>
                    </a:ext>
                  </a:extLst>
                </a:gridCol>
                <a:gridCol w="1723572">
                  <a:extLst>
                    <a:ext uri="{9D8B030D-6E8A-4147-A177-3AD203B41FA5}">
                      <a16:colId xmlns:a16="http://schemas.microsoft.com/office/drawing/2014/main" val="20001"/>
                    </a:ext>
                  </a:extLst>
                </a:gridCol>
                <a:gridCol w="1723572">
                  <a:extLst>
                    <a:ext uri="{9D8B030D-6E8A-4147-A177-3AD203B41FA5}">
                      <a16:colId xmlns:a16="http://schemas.microsoft.com/office/drawing/2014/main" val="20002"/>
                    </a:ext>
                  </a:extLst>
                </a:gridCol>
                <a:gridCol w="1475262">
                  <a:extLst>
                    <a:ext uri="{9D8B030D-6E8A-4147-A177-3AD203B41FA5}">
                      <a16:colId xmlns:a16="http://schemas.microsoft.com/office/drawing/2014/main" val="20003"/>
                    </a:ext>
                  </a:extLst>
                </a:gridCol>
                <a:gridCol w="2044915">
                  <a:extLst>
                    <a:ext uri="{9D8B030D-6E8A-4147-A177-3AD203B41FA5}">
                      <a16:colId xmlns:a16="http://schemas.microsoft.com/office/drawing/2014/main" val="20004"/>
                    </a:ext>
                  </a:extLst>
                </a:gridCol>
                <a:gridCol w="1650537">
                  <a:extLst>
                    <a:ext uri="{9D8B030D-6E8A-4147-A177-3AD203B41FA5}">
                      <a16:colId xmlns:a16="http://schemas.microsoft.com/office/drawing/2014/main" val="20005"/>
                    </a:ext>
                  </a:extLst>
                </a:gridCol>
                <a:gridCol w="1723572">
                  <a:extLst>
                    <a:ext uri="{9D8B030D-6E8A-4147-A177-3AD203B41FA5}">
                      <a16:colId xmlns:a16="http://schemas.microsoft.com/office/drawing/2014/main" val="20006"/>
                    </a:ext>
                  </a:extLst>
                </a:gridCol>
              </a:tblGrid>
              <a:tr h="1226950">
                <a:tc>
                  <a:txBody>
                    <a:bodyPr/>
                    <a:lstStyle/>
                    <a:p>
                      <a:pPr algn="ctr"/>
                      <a:r>
                        <a:rPr lang="en-US" sz="2400" dirty="0"/>
                        <a:t>Business</a:t>
                      </a:r>
                      <a:r>
                        <a:rPr lang="en-US" sz="2400" baseline="0" dirty="0"/>
                        <a:t> Type</a:t>
                      </a:r>
                      <a:endParaRPr lang="en-US" sz="2400" dirty="0"/>
                    </a:p>
                  </a:txBody>
                  <a:tcPr marL="122694" marR="122694" marT="61348" marB="61348"/>
                </a:tc>
                <a:tc>
                  <a:txBody>
                    <a:bodyPr/>
                    <a:lstStyle/>
                    <a:p>
                      <a:pPr algn="ctr"/>
                      <a:r>
                        <a:rPr lang="en-US" sz="2400" dirty="0"/>
                        <a:t>Number of users</a:t>
                      </a:r>
                    </a:p>
                  </a:txBody>
                  <a:tcPr marL="122694" marR="122694" marT="61348" marB="61348"/>
                </a:tc>
                <a:tc>
                  <a:txBody>
                    <a:bodyPr/>
                    <a:lstStyle/>
                    <a:p>
                      <a:pPr algn="ctr"/>
                      <a:r>
                        <a:rPr lang="en-US" sz="2400" dirty="0"/>
                        <a:t># servers</a:t>
                      </a:r>
                    </a:p>
                  </a:txBody>
                  <a:tcPr marL="122694" marR="122694" marT="61348" marB="61348"/>
                </a:tc>
                <a:tc>
                  <a:txBody>
                    <a:bodyPr/>
                    <a:lstStyle/>
                    <a:p>
                      <a:pPr algn="ctr"/>
                      <a:r>
                        <a:rPr lang="en-US" sz="2400" dirty="0"/>
                        <a:t>IT Power per user</a:t>
                      </a:r>
                    </a:p>
                  </a:txBody>
                  <a:tcPr marL="122694" marR="122694" marT="61348" marB="61348"/>
                </a:tc>
                <a:tc>
                  <a:txBody>
                    <a:bodyPr/>
                    <a:lstStyle/>
                    <a:p>
                      <a:pPr algn="ctr"/>
                      <a:r>
                        <a:rPr lang="en-US" sz="2400" dirty="0"/>
                        <a:t>PUE (Power Usage effectiveness)</a:t>
                      </a:r>
                    </a:p>
                  </a:txBody>
                  <a:tcPr marL="122694" marR="122694" marT="61348" marB="61348"/>
                </a:tc>
                <a:tc>
                  <a:txBody>
                    <a:bodyPr/>
                    <a:lstStyle/>
                    <a:p>
                      <a:pPr algn="ctr"/>
                      <a:r>
                        <a:rPr lang="en-US" sz="2400" dirty="0"/>
                        <a:t>Total Power per user</a:t>
                      </a:r>
                    </a:p>
                  </a:txBody>
                  <a:tcPr marL="122694" marR="122694" marT="61348" marB="61348"/>
                </a:tc>
                <a:tc>
                  <a:txBody>
                    <a:bodyPr/>
                    <a:lstStyle/>
                    <a:p>
                      <a:pPr algn="ctr"/>
                      <a:r>
                        <a:rPr lang="en-US" sz="2400" dirty="0"/>
                        <a:t>Annual Energy per user</a:t>
                      </a:r>
                    </a:p>
                  </a:txBody>
                  <a:tcPr marL="122694" marR="122694" marT="61348" marB="61348"/>
                </a:tc>
                <a:extLst>
                  <a:ext uri="{0D108BD9-81ED-4DB2-BD59-A6C34878D82A}">
                    <a16:rowId xmlns:a16="http://schemas.microsoft.com/office/drawing/2014/main" val="10000"/>
                  </a:ext>
                </a:extLst>
              </a:tr>
              <a:tr h="490780">
                <a:tc>
                  <a:txBody>
                    <a:bodyPr/>
                    <a:lstStyle/>
                    <a:p>
                      <a:pPr algn="ctr"/>
                      <a:r>
                        <a:rPr lang="en-US" sz="2400" dirty="0"/>
                        <a:t>Small</a:t>
                      </a:r>
                    </a:p>
                  </a:txBody>
                  <a:tcPr marL="122694" marR="122694" marT="61348" marB="61348"/>
                </a:tc>
                <a:tc>
                  <a:txBody>
                    <a:bodyPr/>
                    <a:lstStyle/>
                    <a:p>
                      <a:pPr algn="ctr"/>
                      <a:r>
                        <a:rPr lang="en-US" sz="2400" dirty="0"/>
                        <a:t>50</a:t>
                      </a:r>
                    </a:p>
                  </a:txBody>
                  <a:tcPr marL="122694" marR="122694" marT="61348" marB="61348"/>
                </a:tc>
                <a:tc>
                  <a:txBody>
                    <a:bodyPr/>
                    <a:lstStyle/>
                    <a:p>
                      <a:pPr algn="ctr"/>
                      <a:r>
                        <a:rPr lang="en-US" sz="2400" dirty="0"/>
                        <a:t>2</a:t>
                      </a:r>
                    </a:p>
                  </a:txBody>
                  <a:tcPr marL="122694" marR="122694" marT="61348" marB="61348"/>
                </a:tc>
                <a:tc>
                  <a:txBody>
                    <a:bodyPr/>
                    <a:lstStyle/>
                    <a:p>
                      <a:pPr algn="ctr"/>
                      <a:r>
                        <a:rPr lang="en-US" sz="2400" dirty="0"/>
                        <a:t>8W</a:t>
                      </a:r>
                    </a:p>
                  </a:txBody>
                  <a:tcPr marL="122694" marR="122694" marT="61348" marB="61348"/>
                </a:tc>
                <a:tc>
                  <a:txBody>
                    <a:bodyPr/>
                    <a:lstStyle/>
                    <a:p>
                      <a:pPr algn="ctr"/>
                      <a:r>
                        <a:rPr lang="en-US" sz="2400" dirty="0"/>
                        <a:t>2.5</a:t>
                      </a:r>
                    </a:p>
                  </a:txBody>
                  <a:tcPr marL="122694" marR="122694" marT="61348" marB="61348"/>
                </a:tc>
                <a:tc>
                  <a:txBody>
                    <a:bodyPr/>
                    <a:lstStyle/>
                    <a:p>
                      <a:pPr algn="ctr"/>
                      <a:r>
                        <a:rPr lang="en-US" sz="2400" dirty="0"/>
                        <a:t>20W</a:t>
                      </a:r>
                    </a:p>
                  </a:txBody>
                  <a:tcPr marL="122694" marR="122694" marT="61348" marB="61348"/>
                </a:tc>
                <a:tc>
                  <a:txBody>
                    <a:bodyPr/>
                    <a:lstStyle/>
                    <a:p>
                      <a:pPr algn="ctr"/>
                      <a:r>
                        <a:rPr lang="en-US" sz="2400" dirty="0"/>
                        <a:t>175 kWh</a:t>
                      </a:r>
                    </a:p>
                  </a:txBody>
                  <a:tcPr marL="122694" marR="122694" marT="61348" marB="61348"/>
                </a:tc>
                <a:extLst>
                  <a:ext uri="{0D108BD9-81ED-4DB2-BD59-A6C34878D82A}">
                    <a16:rowId xmlns:a16="http://schemas.microsoft.com/office/drawing/2014/main" val="10001"/>
                  </a:ext>
                </a:extLst>
              </a:tr>
              <a:tr h="490780">
                <a:tc>
                  <a:txBody>
                    <a:bodyPr/>
                    <a:lstStyle/>
                    <a:p>
                      <a:pPr algn="ctr"/>
                      <a:r>
                        <a:rPr lang="en-US" sz="2400" dirty="0"/>
                        <a:t>Medium</a:t>
                      </a:r>
                    </a:p>
                  </a:txBody>
                  <a:tcPr marL="122694" marR="122694" marT="61348" marB="61348"/>
                </a:tc>
                <a:tc>
                  <a:txBody>
                    <a:bodyPr/>
                    <a:lstStyle/>
                    <a:p>
                      <a:pPr algn="ctr"/>
                      <a:r>
                        <a:rPr lang="en-US" sz="2400" dirty="0"/>
                        <a:t>500</a:t>
                      </a:r>
                    </a:p>
                  </a:txBody>
                  <a:tcPr marL="122694" marR="122694" marT="61348" marB="61348"/>
                </a:tc>
                <a:tc>
                  <a:txBody>
                    <a:bodyPr/>
                    <a:lstStyle/>
                    <a:p>
                      <a:pPr algn="ctr"/>
                      <a:r>
                        <a:rPr lang="en-US" sz="2400" dirty="0"/>
                        <a:t>2</a:t>
                      </a:r>
                    </a:p>
                  </a:txBody>
                  <a:tcPr marL="122694" marR="122694" marT="61348" marB="61348"/>
                </a:tc>
                <a:tc>
                  <a:txBody>
                    <a:bodyPr/>
                    <a:lstStyle/>
                    <a:p>
                      <a:pPr algn="ctr"/>
                      <a:r>
                        <a:rPr lang="en-US" sz="2400" dirty="0"/>
                        <a:t>1.8W</a:t>
                      </a:r>
                    </a:p>
                  </a:txBody>
                  <a:tcPr marL="122694" marR="122694" marT="61348" marB="61348"/>
                </a:tc>
                <a:tc>
                  <a:txBody>
                    <a:bodyPr/>
                    <a:lstStyle/>
                    <a:p>
                      <a:pPr algn="ctr"/>
                      <a:r>
                        <a:rPr lang="en-US" sz="2400" dirty="0"/>
                        <a:t>1.8</a:t>
                      </a:r>
                    </a:p>
                  </a:txBody>
                  <a:tcPr marL="122694" marR="122694" marT="61348" marB="61348"/>
                </a:tc>
                <a:tc>
                  <a:txBody>
                    <a:bodyPr/>
                    <a:lstStyle/>
                    <a:p>
                      <a:pPr algn="ctr"/>
                      <a:r>
                        <a:rPr lang="en-US" sz="2400" dirty="0"/>
                        <a:t>3.2W</a:t>
                      </a:r>
                    </a:p>
                  </a:txBody>
                  <a:tcPr marL="122694" marR="122694" marT="61348" marB="61348"/>
                </a:tc>
                <a:tc>
                  <a:txBody>
                    <a:bodyPr/>
                    <a:lstStyle/>
                    <a:p>
                      <a:pPr algn="ctr"/>
                      <a:r>
                        <a:rPr lang="en-US" sz="2400" dirty="0"/>
                        <a:t>28.4 kWh</a:t>
                      </a:r>
                    </a:p>
                  </a:txBody>
                  <a:tcPr marL="122694" marR="122694" marT="61348" marB="61348"/>
                </a:tc>
                <a:extLst>
                  <a:ext uri="{0D108BD9-81ED-4DB2-BD59-A6C34878D82A}">
                    <a16:rowId xmlns:a16="http://schemas.microsoft.com/office/drawing/2014/main" val="10002"/>
                  </a:ext>
                </a:extLst>
              </a:tr>
              <a:tr h="654373">
                <a:tc>
                  <a:txBody>
                    <a:bodyPr/>
                    <a:lstStyle/>
                    <a:p>
                      <a:pPr algn="ctr"/>
                      <a:r>
                        <a:rPr lang="en-US" sz="2400" dirty="0"/>
                        <a:t>Large</a:t>
                      </a:r>
                    </a:p>
                  </a:txBody>
                  <a:tcPr marL="122694" marR="122694" marT="61348" marB="61348"/>
                </a:tc>
                <a:tc>
                  <a:txBody>
                    <a:bodyPr/>
                    <a:lstStyle/>
                    <a:p>
                      <a:pPr algn="ctr"/>
                      <a:r>
                        <a:rPr lang="en-US" sz="2400" dirty="0"/>
                        <a:t>10000</a:t>
                      </a:r>
                    </a:p>
                  </a:txBody>
                  <a:tcPr marL="122694" marR="122694" marT="61348" marB="61348"/>
                </a:tc>
                <a:tc>
                  <a:txBody>
                    <a:bodyPr/>
                    <a:lstStyle/>
                    <a:p>
                      <a:pPr algn="ctr"/>
                      <a:r>
                        <a:rPr lang="en-US" sz="2400" dirty="0"/>
                        <a:t>12</a:t>
                      </a:r>
                    </a:p>
                  </a:txBody>
                  <a:tcPr marL="122694" marR="122694" marT="61348" marB="61348"/>
                </a:tc>
                <a:tc>
                  <a:txBody>
                    <a:bodyPr/>
                    <a:lstStyle/>
                    <a:p>
                      <a:pPr algn="ctr"/>
                      <a:r>
                        <a:rPr lang="en-US" sz="2400" dirty="0"/>
                        <a:t>0.54W</a:t>
                      </a:r>
                    </a:p>
                  </a:txBody>
                  <a:tcPr marL="122694" marR="122694" marT="61348" marB="61348"/>
                </a:tc>
                <a:tc>
                  <a:txBody>
                    <a:bodyPr/>
                    <a:lstStyle/>
                    <a:p>
                      <a:pPr algn="ctr"/>
                      <a:r>
                        <a:rPr lang="en-US" sz="2400" dirty="0"/>
                        <a:t>1.6</a:t>
                      </a:r>
                    </a:p>
                  </a:txBody>
                  <a:tcPr marL="122694" marR="122694" marT="61348" marB="61348"/>
                </a:tc>
                <a:tc>
                  <a:txBody>
                    <a:bodyPr/>
                    <a:lstStyle/>
                    <a:p>
                      <a:pPr algn="ctr"/>
                      <a:r>
                        <a:rPr lang="en-US" sz="2400" dirty="0"/>
                        <a:t>0.9W</a:t>
                      </a:r>
                    </a:p>
                  </a:txBody>
                  <a:tcPr marL="122694" marR="122694" marT="61348" marB="61348"/>
                </a:tc>
                <a:tc>
                  <a:txBody>
                    <a:bodyPr/>
                    <a:lstStyle/>
                    <a:p>
                      <a:pPr algn="ctr"/>
                      <a:r>
                        <a:rPr lang="en-US" sz="2400" dirty="0"/>
                        <a:t>7.6 kWh</a:t>
                      </a:r>
                    </a:p>
                  </a:txBody>
                  <a:tcPr marL="122694" marR="122694" marT="61348" marB="61348"/>
                </a:tc>
                <a:extLst>
                  <a:ext uri="{0D108BD9-81ED-4DB2-BD59-A6C34878D82A}">
                    <a16:rowId xmlns:a16="http://schemas.microsoft.com/office/drawing/2014/main" val="10003"/>
                  </a:ext>
                </a:extLst>
              </a:tr>
              <a:tr h="1033393">
                <a:tc>
                  <a:txBody>
                    <a:bodyPr/>
                    <a:lstStyle/>
                    <a:p>
                      <a:pPr algn="ctr"/>
                      <a:r>
                        <a:rPr lang="en-US" sz="2400" dirty="0">
                          <a:solidFill>
                            <a:srgbClr val="FF0000"/>
                          </a:solidFill>
                        </a:rPr>
                        <a:t>Gmail (Cloud)</a:t>
                      </a:r>
                    </a:p>
                  </a:txBody>
                  <a:tcPr marL="122694" marR="122694" marT="61348" marB="61348"/>
                </a:tc>
                <a:tc>
                  <a:txBody>
                    <a:bodyPr/>
                    <a:lstStyle/>
                    <a:p>
                      <a:pPr algn="ctr"/>
                      <a:r>
                        <a:rPr lang="en-US" sz="3300" b="1" dirty="0">
                          <a:solidFill>
                            <a:srgbClr val="FF0000"/>
                          </a:solidFill>
                          <a:sym typeface="Symbol"/>
                        </a:rPr>
                        <a:t></a:t>
                      </a:r>
                      <a:endParaRPr lang="en-US" sz="3300" b="1" dirty="0">
                        <a:solidFill>
                          <a:srgbClr val="FF0000"/>
                        </a:solidFill>
                      </a:endParaRPr>
                    </a:p>
                  </a:txBody>
                  <a:tcPr marL="122694" marR="122694" marT="61348" marB="6134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300" b="1" dirty="0">
                          <a:solidFill>
                            <a:srgbClr val="FF0000"/>
                          </a:solidFill>
                          <a:sym typeface="Symbol"/>
                        </a:rPr>
                        <a:t></a:t>
                      </a:r>
                      <a:endParaRPr lang="en-US" sz="3300" b="1" dirty="0">
                        <a:solidFill>
                          <a:srgbClr val="FF0000"/>
                        </a:solidFill>
                      </a:endParaRPr>
                    </a:p>
                  </a:txBody>
                  <a:tcPr marL="122694" marR="122694" marT="61348" marB="61348"/>
                </a:tc>
                <a:tc>
                  <a:txBody>
                    <a:bodyPr/>
                    <a:lstStyle/>
                    <a:p>
                      <a:pPr algn="ctr"/>
                      <a:r>
                        <a:rPr lang="en-US" sz="2400" dirty="0">
                          <a:solidFill>
                            <a:srgbClr val="FF0000"/>
                          </a:solidFill>
                        </a:rPr>
                        <a:t>&lt; 0.22W</a:t>
                      </a:r>
                    </a:p>
                  </a:txBody>
                  <a:tcPr marL="122694" marR="122694" marT="61348" marB="61348"/>
                </a:tc>
                <a:tc>
                  <a:txBody>
                    <a:bodyPr/>
                    <a:lstStyle/>
                    <a:p>
                      <a:pPr algn="ctr"/>
                      <a:r>
                        <a:rPr lang="en-US" sz="2400" dirty="0">
                          <a:solidFill>
                            <a:srgbClr val="FF0000"/>
                          </a:solidFill>
                        </a:rPr>
                        <a:t>1.16</a:t>
                      </a:r>
                    </a:p>
                  </a:txBody>
                  <a:tcPr marL="122694" marR="122694" marT="61348" marB="61348"/>
                </a:tc>
                <a:tc>
                  <a:txBody>
                    <a:bodyPr/>
                    <a:lstStyle/>
                    <a:p>
                      <a:pPr algn="ctr"/>
                      <a:r>
                        <a:rPr lang="en-US" sz="2400" dirty="0">
                          <a:solidFill>
                            <a:srgbClr val="FF0000"/>
                          </a:solidFill>
                        </a:rPr>
                        <a:t>&lt; 0.25W</a:t>
                      </a:r>
                    </a:p>
                  </a:txBody>
                  <a:tcPr marL="122694" marR="122694" marT="61348" marB="61348"/>
                </a:tc>
                <a:tc>
                  <a:txBody>
                    <a:bodyPr/>
                    <a:lstStyle/>
                    <a:p>
                      <a:pPr algn="ctr"/>
                      <a:r>
                        <a:rPr lang="en-US" sz="2400" dirty="0">
                          <a:solidFill>
                            <a:srgbClr val="FF0000"/>
                          </a:solidFill>
                        </a:rPr>
                        <a:t>&lt; 2.2 kWh</a:t>
                      </a:r>
                    </a:p>
                  </a:txBody>
                  <a:tcPr marL="122694" marR="122694" marT="61348" marB="61348"/>
                </a:tc>
                <a:extLst>
                  <a:ext uri="{0D108BD9-81ED-4DB2-BD59-A6C34878D82A}">
                    <a16:rowId xmlns:a16="http://schemas.microsoft.com/office/drawing/2014/main" val="10004"/>
                  </a:ext>
                </a:extLst>
              </a:tr>
            </a:tbl>
          </a:graphicData>
        </a:graphic>
      </p:graphicFrame>
      <p:sp>
        <p:nvSpPr>
          <p:cNvPr id="6" name="Slide Number Placeholder 5">
            <a:extLst>
              <a:ext uri="{FF2B5EF4-FFF2-40B4-BE49-F238E27FC236}">
                <a16:creationId xmlns:a16="http://schemas.microsoft.com/office/drawing/2014/main" id="{CC0CD1E8-FF58-4BA0-84FF-F58B0258BB2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141218207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71551"/>
            <a:ext cx="12192000" cy="5205412"/>
          </a:xfrm>
        </p:spPr>
        <p:txBody>
          <a:bodyPr>
            <a:normAutofit/>
          </a:bodyPr>
          <a:lstStyle/>
          <a:p>
            <a:r>
              <a:rPr lang="en-US" dirty="0"/>
              <a:t>Clouds have a unique processing model – MapReduce with Hadoop which we discussed</a:t>
            </a:r>
          </a:p>
          <a:p>
            <a:r>
              <a:rPr lang="en-US" dirty="0"/>
              <a:t>They have also inspired a revolution in data models</a:t>
            </a:r>
          </a:p>
          <a:p>
            <a:pPr lvl="1"/>
            <a:r>
              <a:rPr lang="en-US" dirty="0"/>
              <a:t>Originally enterprises used databases but</a:t>
            </a:r>
          </a:p>
          <a:p>
            <a:pPr lvl="1"/>
            <a:r>
              <a:rPr lang="en-US" dirty="0"/>
              <a:t>Science did not as not efficient and “transactions” not typical use</a:t>
            </a:r>
          </a:p>
          <a:p>
            <a:pPr lvl="1"/>
            <a:r>
              <a:rPr lang="en-US" dirty="0"/>
              <a:t>Rather tended to access large chunks of data and/or did not do SQL queries. Rather used custom user software to access events of interest e.g. events like the Higgs</a:t>
            </a:r>
          </a:p>
          <a:p>
            <a:pPr lvl="1"/>
            <a:r>
              <a:rPr lang="en-US" dirty="0"/>
              <a:t>LHC explored use of “object oriented” databases (Objectivity) but abandoned</a:t>
            </a:r>
          </a:p>
          <a:p>
            <a:r>
              <a:rPr lang="en-US" dirty="0"/>
              <a:t>“Web 2.0” applications had same issues as science</a:t>
            </a:r>
          </a:p>
          <a:p>
            <a:pPr lvl="1"/>
            <a:r>
              <a:rPr lang="en-US" dirty="0"/>
              <a:t>Huge data sizes (in fact larger than science) and non SQL queries</a:t>
            </a:r>
          </a:p>
          <a:p>
            <a:r>
              <a:rPr lang="en-US" dirty="0"/>
              <a:t>This spurred NOSQL approaches to data and approaches to parallelism</a:t>
            </a:r>
          </a:p>
          <a:p>
            <a:pPr lvl="1"/>
            <a:endParaRPr lang="en-US" dirty="0"/>
          </a:p>
        </p:txBody>
      </p:sp>
      <p:sp>
        <p:nvSpPr>
          <p:cNvPr id="2" name="Title 1"/>
          <p:cNvSpPr>
            <a:spLocks noGrp="1"/>
          </p:cNvSpPr>
          <p:nvPr>
            <p:ph type="title"/>
          </p:nvPr>
        </p:nvSpPr>
        <p:spPr>
          <a:xfrm>
            <a:off x="838200" y="136527"/>
            <a:ext cx="10515600" cy="835024"/>
          </a:xfrm>
        </p:spPr>
        <p:txBody>
          <a:bodyPr>
            <a:normAutofit/>
          </a:bodyPr>
          <a:lstStyle/>
          <a:p>
            <a:r>
              <a:rPr lang="en-US" b="1" dirty="0"/>
              <a:t>Cloud Data Models</a:t>
            </a:r>
          </a:p>
        </p:txBody>
      </p:sp>
      <p:sp>
        <p:nvSpPr>
          <p:cNvPr id="8" name="Slide Number Placeholder 7">
            <a:extLst>
              <a:ext uri="{FF2B5EF4-FFF2-40B4-BE49-F238E27FC236}">
                <a16:creationId xmlns:a16="http://schemas.microsoft.com/office/drawing/2014/main" id="{4CF543B6-DB7F-422A-9E36-9E392A7CB88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180</a:t>
            </a:fld>
            <a:endParaRPr lang="en-US">
              <a:solidFill>
                <a:prstClr val="black">
                  <a:tint val="75000"/>
                </a:prstClr>
              </a:solidFill>
            </a:endParaRPr>
          </a:p>
        </p:txBody>
      </p:sp>
    </p:spTree>
    <p:extLst>
      <p:ext uri="{BB962C8B-B14F-4D97-AF65-F5344CB8AC3E}">
        <p14:creationId xmlns:p14="http://schemas.microsoft.com/office/powerpoint/2010/main" val="21712947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35049"/>
            <a:ext cx="12192000" cy="5321299"/>
          </a:xfrm>
        </p:spPr>
        <p:txBody>
          <a:bodyPr>
            <a:normAutofit/>
          </a:bodyPr>
          <a:lstStyle/>
          <a:p>
            <a:r>
              <a:rPr lang="en-US" dirty="0"/>
              <a:t>Traditional Windows or </a:t>
            </a:r>
            <a:r>
              <a:rPr lang="en-US" b="1" dirty="0"/>
              <a:t>UNIX file systems </a:t>
            </a:r>
            <a:r>
              <a:rPr lang="en-US" dirty="0"/>
              <a:t>arranged in a hierarchy with directories</a:t>
            </a:r>
          </a:p>
          <a:p>
            <a:pPr lvl="1"/>
            <a:r>
              <a:rPr lang="en-US" dirty="0"/>
              <a:t>Generalize to share files across many computers</a:t>
            </a:r>
          </a:p>
          <a:p>
            <a:pPr lvl="1"/>
            <a:r>
              <a:rPr lang="en-US" dirty="0"/>
              <a:t>Access with standard UNIX I/O commands and in growing fashion via web (as in </a:t>
            </a:r>
            <a:r>
              <a:rPr lang="en-US" dirty="0" err="1"/>
              <a:t>Oncourse</a:t>
            </a:r>
            <a:r>
              <a:rPr lang="en-US" dirty="0"/>
              <a:t> or Dropbox) </a:t>
            </a:r>
          </a:p>
          <a:p>
            <a:r>
              <a:rPr lang="en-US" b="1" dirty="0"/>
              <a:t>Google File System </a:t>
            </a:r>
            <a:r>
              <a:rPr lang="en-US" dirty="0"/>
              <a:t>– realized in Hadoop File System HDFS – splits files up for parallelism</a:t>
            </a:r>
          </a:p>
          <a:p>
            <a:pPr lvl="1"/>
            <a:r>
              <a:rPr lang="en-US" dirty="0"/>
              <a:t>Traditional file systems also had parallel extensions but GFS very explicit</a:t>
            </a:r>
          </a:p>
          <a:p>
            <a:r>
              <a:rPr lang="en-US" b="1" dirty="0"/>
              <a:t>Object stores </a:t>
            </a:r>
            <a:r>
              <a:rPr lang="en-US" dirty="0"/>
              <a:t>like Amazon S3 have simpler interface than traditional file systems</a:t>
            </a:r>
          </a:p>
          <a:p>
            <a:r>
              <a:rPr lang="en-US" b="1" dirty="0"/>
              <a:t>Databases </a:t>
            </a:r>
            <a:r>
              <a:rPr lang="en-US" dirty="0"/>
              <a:t>are important but are a higher level management system with various alternatives with various access semantics and approaches to “consistency” across large distributed, perhaps replicated, databases</a:t>
            </a:r>
          </a:p>
          <a:p>
            <a:endParaRPr lang="en-US" dirty="0"/>
          </a:p>
        </p:txBody>
      </p:sp>
      <p:sp>
        <p:nvSpPr>
          <p:cNvPr id="2" name="Title 1"/>
          <p:cNvSpPr>
            <a:spLocks noGrp="1"/>
          </p:cNvSpPr>
          <p:nvPr>
            <p:ph type="title"/>
          </p:nvPr>
        </p:nvSpPr>
        <p:spPr>
          <a:xfrm>
            <a:off x="838200" y="18255"/>
            <a:ext cx="10515600" cy="1325563"/>
          </a:xfrm>
        </p:spPr>
        <p:txBody>
          <a:bodyPr/>
          <a:lstStyle/>
          <a:p>
            <a:r>
              <a:rPr lang="en-US" b="1" dirty="0"/>
              <a:t>Different formats for data</a:t>
            </a:r>
          </a:p>
        </p:txBody>
      </p:sp>
      <p:sp>
        <p:nvSpPr>
          <p:cNvPr id="8" name="Slide Number Placeholder 7">
            <a:extLst>
              <a:ext uri="{FF2B5EF4-FFF2-40B4-BE49-F238E27FC236}">
                <a16:creationId xmlns:a16="http://schemas.microsoft.com/office/drawing/2014/main" id="{FB183053-9068-479A-B4A6-0550E1C6468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181</a:t>
            </a:fld>
            <a:endParaRPr lang="en-US">
              <a:solidFill>
                <a:prstClr val="black">
                  <a:tint val="75000"/>
                </a:prstClr>
              </a:solidFill>
            </a:endParaRPr>
          </a:p>
        </p:txBody>
      </p:sp>
    </p:spTree>
    <p:extLst>
      <p:ext uri="{BB962C8B-B14F-4D97-AF65-F5344CB8AC3E}">
        <p14:creationId xmlns:p14="http://schemas.microsoft.com/office/powerpoint/2010/main" val="17579453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800" y="970962"/>
            <a:ext cx="12014200" cy="5222448"/>
          </a:xfrm>
        </p:spPr>
        <p:txBody>
          <a:bodyPr>
            <a:normAutofit/>
          </a:bodyPr>
          <a:lstStyle/>
          <a:p>
            <a:r>
              <a:rPr lang="en-US" sz="2800" dirty="0"/>
              <a:t>Traditional is Directory structure and file names</a:t>
            </a:r>
          </a:p>
          <a:p>
            <a:pPr lvl="1"/>
            <a:r>
              <a:rPr lang="en-US" sz="2400" dirty="0"/>
              <a:t>With an add-on metadata store usually put in a database</a:t>
            </a:r>
          </a:p>
          <a:p>
            <a:pPr lvl="1"/>
            <a:r>
              <a:rPr lang="en-US" sz="2400" dirty="0"/>
              <a:t>Contents of file also can be self managed as with XML files</a:t>
            </a:r>
          </a:p>
          <a:p>
            <a:r>
              <a:rPr lang="en-US" sz="2800" dirty="0"/>
              <a:t>Also traditional is databases which have tables and indices as core concept</a:t>
            </a:r>
          </a:p>
          <a:p>
            <a:r>
              <a:rPr lang="en-US" sz="2800" dirty="0"/>
              <a:t>Newer NOSQL approaches are </a:t>
            </a:r>
            <a:r>
              <a:rPr lang="en-US" sz="2800" dirty="0" err="1"/>
              <a:t>Hbase</a:t>
            </a:r>
            <a:r>
              <a:rPr lang="en-US" sz="2800" dirty="0"/>
              <a:t>, Dynamo, Cassandra, </a:t>
            </a:r>
            <a:r>
              <a:rPr lang="en-US" sz="2800" dirty="0" err="1"/>
              <a:t>MongoDB</a:t>
            </a:r>
            <a:r>
              <a:rPr lang="en-US" sz="2800" dirty="0"/>
              <a:t>, </a:t>
            </a:r>
            <a:r>
              <a:rPr lang="en-US" sz="2800" dirty="0" err="1"/>
              <a:t>CouchDB</a:t>
            </a:r>
            <a:r>
              <a:rPr lang="en-US" sz="2800" dirty="0"/>
              <a:t>, </a:t>
            </a:r>
            <a:r>
              <a:rPr lang="en-US" sz="2800" dirty="0" err="1"/>
              <a:t>Riak</a:t>
            </a:r>
            <a:endParaRPr lang="en-US" sz="2800" dirty="0"/>
          </a:p>
          <a:p>
            <a:pPr lvl="1"/>
            <a:r>
              <a:rPr lang="en-US" sz="2400" dirty="0"/>
              <a:t>Amazon </a:t>
            </a:r>
            <a:r>
              <a:rPr lang="en-US" sz="2400"/>
              <a:t>SimpleDB</a:t>
            </a:r>
            <a:r>
              <a:rPr lang="en-US" sz="2400" dirty="0"/>
              <a:t> and Azure table on public clouds</a:t>
            </a:r>
          </a:p>
          <a:p>
            <a:pPr lvl="1"/>
            <a:r>
              <a:rPr lang="en-US" sz="2400" dirty="0"/>
              <a:t>These often use an HDFS style storage and store entities in distributed scalable fashion</a:t>
            </a:r>
          </a:p>
          <a:p>
            <a:pPr lvl="1"/>
            <a:r>
              <a:rPr lang="en-US" sz="2400" dirty="0"/>
              <a:t>No fixed Schema</a:t>
            </a:r>
          </a:p>
          <a:p>
            <a:pPr lvl="1"/>
            <a:r>
              <a:rPr lang="en-US" sz="2400" dirty="0"/>
              <a:t>“Data center” or “web” scale storage</a:t>
            </a:r>
          </a:p>
          <a:p>
            <a:pPr lvl="1"/>
            <a:r>
              <a:rPr lang="en-US" sz="2400" dirty="0"/>
              <a:t>Document stores and Column stores depending on decomposition strategy</a:t>
            </a:r>
          </a:p>
          <a:p>
            <a:pPr lvl="1"/>
            <a:r>
              <a:rPr lang="en-US" sz="2400" dirty="0"/>
              <a:t>Typically linked to Hadoop for processing</a:t>
            </a:r>
          </a:p>
        </p:txBody>
      </p:sp>
      <p:sp>
        <p:nvSpPr>
          <p:cNvPr id="2" name="Title 1"/>
          <p:cNvSpPr>
            <a:spLocks noGrp="1"/>
          </p:cNvSpPr>
          <p:nvPr>
            <p:ph type="title"/>
          </p:nvPr>
        </p:nvSpPr>
        <p:spPr>
          <a:xfrm>
            <a:off x="838200" y="18256"/>
            <a:ext cx="10515600" cy="952706"/>
          </a:xfrm>
        </p:spPr>
        <p:txBody>
          <a:bodyPr>
            <a:normAutofit/>
          </a:bodyPr>
          <a:lstStyle/>
          <a:p>
            <a:r>
              <a:rPr lang="en-US" sz="4000" b="1" dirty="0"/>
              <a:t>Different Approaches to managing Data</a:t>
            </a:r>
          </a:p>
        </p:txBody>
      </p:sp>
      <p:sp>
        <p:nvSpPr>
          <p:cNvPr id="12" name="Slide Number Placeholder 11">
            <a:extLst>
              <a:ext uri="{FF2B5EF4-FFF2-40B4-BE49-F238E27FC236}">
                <a16:creationId xmlns:a16="http://schemas.microsoft.com/office/drawing/2014/main" id="{3E9AC54A-CBDD-49F7-A632-B021F46762F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182</a:t>
            </a:fld>
            <a:endParaRPr lang="en-US">
              <a:solidFill>
                <a:prstClr val="black">
                  <a:tint val="75000"/>
                </a:prstClr>
              </a:solidFill>
            </a:endParaRPr>
          </a:p>
        </p:txBody>
      </p:sp>
    </p:spTree>
    <p:extLst>
      <p:ext uri="{BB962C8B-B14F-4D97-AF65-F5344CB8AC3E}">
        <p14:creationId xmlns:p14="http://schemas.microsoft.com/office/powerpoint/2010/main" val="52167365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818147"/>
            <a:ext cx="12192000" cy="5296903"/>
          </a:xfrm>
        </p:spPr>
        <p:txBody>
          <a:bodyPr/>
          <a:lstStyle/>
          <a:p>
            <a:r>
              <a:rPr lang="en-US" sz="2400" dirty="0"/>
              <a:t>The </a:t>
            </a:r>
            <a:r>
              <a:rPr lang="en-US" sz="2400" b="1" dirty="0"/>
              <a:t>data deluge </a:t>
            </a:r>
            <a:r>
              <a:rPr lang="en-US" sz="2400" dirty="0"/>
              <a:t>needs cost effective computing</a:t>
            </a:r>
          </a:p>
          <a:p>
            <a:pPr lvl="1"/>
            <a:r>
              <a:rPr lang="en-US" sz="2400" dirty="0"/>
              <a:t>Clouds are by definition cheapest</a:t>
            </a:r>
          </a:p>
          <a:p>
            <a:pPr lvl="1"/>
            <a:r>
              <a:rPr lang="en-US" sz="2400" dirty="0"/>
              <a:t>Need data and computing co-located</a:t>
            </a:r>
          </a:p>
          <a:p>
            <a:r>
              <a:rPr lang="en-US" sz="2400" b="1" dirty="0"/>
              <a:t>Shared resources </a:t>
            </a:r>
            <a:r>
              <a:rPr lang="en-US" sz="2400" dirty="0"/>
              <a:t>essential (to be cost effective and large)</a:t>
            </a:r>
          </a:p>
          <a:p>
            <a:pPr lvl="1"/>
            <a:r>
              <a:rPr lang="en-US" sz="2400" dirty="0"/>
              <a:t>Can’t have every scientists downloading petabytes to personal cluster</a:t>
            </a:r>
          </a:p>
          <a:p>
            <a:r>
              <a:rPr lang="en-US" sz="2400" dirty="0"/>
              <a:t>Need to reconcile </a:t>
            </a:r>
            <a:r>
              <a:rPr lang="en-US" sz="2400" b="1" dirty="0"/>
              <a:t>distributed</a:t>
            </a:r>
            <a:r>
              <a:rPr lang="en-US" sz="2400" dirty="0"/>
              <a:t> (initial source of )</a:t>
            </a:r>
            <a:r>
              <a:rPr lang="en-US" sz="2400" b="1" dirty="0"/>
              <a:t> data </a:t>
            </a:r>
            <a:r>
              <a:rPr lang="en-US" sz="2400" dirty="0"/>
              <a:t>with shared  analysis</a:t>
            </a:r>
          </a:p>
          <a:p>
            <a:pPr lvl="1"/>
            <a:r>
              <a:rPr lang="en-US" sz="2400" dirty="0"/>
              <a:t>Can move data to (discipline specific) clouds</a:t>
            </a:r>
          </a:p>
          <a:p>
            <a:pPr lvl="1"/>
            <a:r>
              <a:rPr lang="en-US" sz="2400" dirty="0"/>
              <a:t>How do you deal with multi-disciplinary studies</a:t>
            </a:r>
          </a:p>
          <a:p>
            <a:r>
              <a:rPr lang="en-US" sz="2400" b="1" dirty="0"/>
              <a:t>Data repositories of future will have cheap data and elastic cloud analysis support?</a:t>
            </a:r>
          </a:p>
          <a:p>
            <a:pPr lvl="1"/>
            <a:r>
              <a:rPr lang="en-US" sz="2400" dirty="0"/>
              <a:t>Hosted free if data can be used commercially?</a:t>
            </a:r>
          </a:p>
          <a:p>
            <a:endParaRPr lang="en-US" sz="2400" b="1" dirty="0"/>
          </a:p>
          <a:p>
            <a:endParaRPr lang="en-US" sz="2400" dirty="0"/>
          </a:p>
        </p:txBody>
      </p:sp>
      <p:sp>
        <p:nvSpPr>
          <p:cNvPr id="2" name="Title 1"/>
          <p:cNvSpPr>
            <a:spLocks noGrp="1"/>
          </p:cNvSpPr>
          <p:nvPr>
            <p:ph type="title"/>
          </p:nvPr>
        </p:nvSpPr>
        <p:spPr>
          <a:xfrm>
            <a:off x="1490741" y="0"/>
            <a:ext cx="9316689" cy="818147"/>
          </a:xfrm>
        </p:spPr>
        <p:txBody>
          <a:bodyPr>
            <a:normAutofit fontScale="90000"/>
          </a:bodyPr>
          <a:lstStyle/>
          <a:p>
            <a:r>
              <a:rPr lang="en-US" dirty="0"/>
              <a:t>Clouds as Support for Data Repositories?</a:t>
            </a:r>
          </a:p>
        </p:txBody>
      </p:sp>
      <p:sp>
        <p:nvSpPr>
          <p:cNvPr id="8" name="Slide Number Placeholder 7">
            <a:extLst>
              <a:ext uri="{FF2B5EF4-FFF2-40B4-BE49-F238E27FC236}">
                <a16:creationId xmlns:a16="http://schemas.microsoft.com/office/drawing/2014/main" id="{7E5F1CF5-6B3F-4DD7-81C6-78750CC4F32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183</a:t>
            </a:fld>
            <a:endParaRPr lang="en-US">
              <a:solidFill>
                <a:prstClr val="black">
                  <a:tint val="75000"/>
                </a:prstClr>
              </a:solidFill>
            </a:endParaRPr>
          </a:p>
        </p:txBody>
      </p:sp>
    </p:spTree>
    <p:extLst>
      <p:ext uri="{BB962C8B-B14F-4D97-AF65-F5344CB8AC3E}">
        <p14:creationId xmlns:p14="http://schemas.microsoft.com/office/powerpoint/2010/main" val="143039692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844549"/>
            <a:ext cx="12268200" cy="5241925"/>
          </a:xfrm>
        </p:spPr>
        <p:txBody>
          <a:bodyPr>
            <a:normAutofit/>
          </a:bodyPr>
          <a:lstStyle/>
          <a:p>
            <a:r>
              <a:rPr lang="en-US" sz="3200" dirty="0"/>
              <a:t>Traditionally governments set up repositories for data associated with particular missions</a:t>
            </a:r>
          </a:p>
          <a:p>
            <a:pPr lvl="1"/>
            <a:r>
              <a:rPr lang="en-US" sz="3200" dirty="0"/>
              <a:t>For example EOSDIS (Earth Observation), </a:t>
            </a:r>
            <a:r>
              <a:rPr lang="en-US" sz="3200" dirty="0" err="1"/>
              <a:t>GenBank</a:t>
            </a:r>
            <a:r>
              <a:rPr lang="en-US" sz="3200" dirty="0"/>
              <a:t> (Genomics), NSIDC (Polar science), IPAC (Infrared astronomy)</a:t>
            </a:r>
          </a:p>
          <a:p>
            <a:pPr lvl="1"/>
            <a:r>
              <a:rPr lang="en-US" sz="3200" dirty="0"/>
              <a:t>LHC/OSG computing grids for particle physics</a:t>
            </a:r>
          </a:p>
          <a:p>
            <a:r>
              <a:rPr lang="en-US" sz="3200" dirty="0"/>
              <a:t>This is complicated by volume of data deluge, distributed instruments as in gene sequencers (maybe centralize?) and need for intense computing like Blast</a:t>
            </a:r>
          </a:p>
          <a:p>
            <a:pPr lvl="1"/>
            <a:r>
              <a:rPr lang="en-US" sz="3200" dirty="0"/>
              <a:t>i.e. </a:t>
            </a:r>
            <a:r>
              <a:rPr lang="en-US" sz="3200" b="1" dirty="0"/>
              <a:t>repositories need lots of computing</a:t>
            </a:r>
            <a:r>
              <a:rPr lang="en-US" sz="3200" dirty="0"/>
              <a:t>?</a:t>
            </a:r>
          </a:p>
        </p:txBody>
      </p:sp>
      <p:sp>
        <p:nvSpPr>
          <p:cNvPr id="3" name="Title 2"/>
          <p:cNvSpPr>
            <a:spLocks noGrp="1"/>
          </p:cNvSpPr>
          <p:nvPr>
            <p:ph type="title"/>
          </p:nvPr>
        </p:nvSpPr>
        <p:spPr>
          <a:xfrm>
            <a:off x="838200" y="0"/>
            <a:ext cx="10515600" cy="844550"/>
          </a:xfrm>
        </p:spPr>
        <p:txBody>
          <a:bodyPr>
            <a:normAutofit/>
          </a:bodyPr>
          <a:lstStyle/>
          <a:p>
            <a:r>
              <a:rPr lang="en-US" dirty="0"/>
              <a:t>Architecture of Data Repositories?</a:t>
            </a:r>
          </a:p>
        </p:txBody>
      </p:sp>
      <p:sp>
        <p:nvSpPr>
          <p:cNvPr id="8" name="Slide Number Placeholder 7">
            <a:extLst>
              <a:ext uri="{FF2B5EF4-FFF2-40B4-BE49-F238E27FC236}">
                <a16:creationId xmlns:a16="http://schemas.microsoft.com/office/drawing/2014/main" id="{99ECBA6D-3490-4534-9570-62BE1312210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184</a:t>
            </a:fld>
            <a:endParaRPr lang="en-US">
              <a:solidFill>
                <a:prstClr val="black">
                  <a:tint val="75000"/>
                </a:prstClr>
              </a:solidFill>
            </a:endParaRPr>
          </a:p>
        </p:txBody>
      </p:sp>
    </p:spTree>
    <p:extLst>
      <p:ext uri="{BB962C8B-B14F-4D97-AF65-F5344CB8AC3E}">
        <p14:creationId xmlns:p14="http://schemas.microsoft.com/office/powerpoint/2010/main" val="67767718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p:cNvSpPr>
            <a:spLocks noGrp="1"/>
          </p:cNvSpPr>
          <p:nvPr>
            <p:ph idx="1"/>
          </p:nvPr>
        </p:nvSpPr>
        <p:spPr>
          <a:xfrm>
            <a:off x="0" y="4749327"/>
            <a:ext cx="12205459" cy="1268809"/>
          </a:xfrm>
        </p:spPr>
        <p:txBody>
          <a:bodyPr>
            <a:normAutofit lnSpcReduction="10000"/>
          </a:bodyPr>
          <a:lstStyle/>
          <a:p>
            <a:r>
              <a:rPr lang="en-US" sz="2400" dirty="0"/>
              <a:t>Typically a shared file system (Lustre, NFS …) used to support high performance computing</a:t>
            </a:r>
          </a:p>
          <a:p>
            <a:r>
              <a:rPr lang="en-US" sz="2400" dirty="0"/>
              <a:t>Big advantages in flexible computing on shared data but doesn’t “</a:t>
            </a:r>
            <a:r>
              <a:rPr lang="en-US" sz="2400" b="1" dirty="0"/>
              <a:t>bring computing to data</a:t>
            </a:r>
            <a:r>
              <a:rPr lang="en-US" sz="2400" dirty="0"/>
              <a:t>”</a:t>
            </a:r>
          </a:p>
          <a:p>
            <a:r>
              <a:rPr lang="en-US" sz="2400" dirty="0"/>
              <a:t>Object stores similar structure (separate data and compute) to this</a:t>
            </a:r>
          </a:p>
        </p:txBody>
      </p:sp>
      <p:sp>
        <p:nvSpPr>
          <p:cNvPr id="2" name="Title 1"/>
          <p:cNvSpPr>
            <a:spLocks noGrp="1"/>
          </p:cNvSpPr>
          <p:nvPr>
            <p:ph type="title"/>
          </p:nvPr>
        </p:nvSpPr>
        <p:spPr>
          <a:xfrm>
            <a:off x="870979" y="-15809"/>
            <a:ext cx="10515600" cy="750225"/>
          </a:xfrm>
        </p:spPr>
        <p:txBody>
          <a:bodyPr>
            <a:normAutofit/>
          </a:bodyPr>
          <a:lstStyle/>
          <a:p>
            <a:r>
              <a:rPr lang="en-US" b="1" dirty="0"/>
              <a:t>Traditional File System?</a:t>
            </a:r>
          </a:p>
        </p:txBody>
      </p:sp>
      <p:grpSp>
        <p:nvGrpSpPr>
          <p:cNvPr id="22" name="Group 21"/>
          <p:cNvGrpSpPr/>
          <p:nvPr/>
        </p:nvGrpSpPr>
        <p:grpSpPr>
          <a:xfrm>
            <a:off x="1282763" y="1029691"/>
            <a:ext cx="7772400" cy="3639742"/>
            <a:chOff x="228600" y="1894341"/>
            <a:chExt cx="7772400" cy="3639742"/>
          </a:xfrm>
        </p:grpSpPr>
        <p:grpSp>
          <p:nvGrpSpPr>
            <p:cNvPr id="206" name="Group 205"/>
            <p:cNvGrpSpPr/>
            <p:nvPr/>
          </p:nvGrpSpPr>
          <p:grpSpPr>
            <a:xfrm>
              <a:off x="2833514" y="1894341"/>
              <a:ext cx="1447800" cy="3124200"/>
              <a:chOff x="1562100" y="2286000"/>
              <a:chExt cx="1447800" cy="3124200"/>
            </a:xfrm>
          </p:grpSpPr>
          <p:grpSp>
            <p:nvGrpSpPr>
              <p:cNvPr id="207" name="Group 206"/>
              <p:cNvGrpSpPr/>
              <p:nvPr/>
            </p:nvGrpSpPr>
            <p:grpSpPr>
              <a:xfrm>
                <a:off x="1562100" y="2286000"/>
                <a:ext cx="1447800" cy="838200"/>
                <a:chOff x="1562100" y="2103137"/>
                <a:chExt cx="1447800" cy="838200"/>
              </a:xfrm>
            </p:grpSpPr>
            <p:grpSp>
              <p:nvGrpSpPr>
                <p:cNvPr id="283" name="Group 282"/>
                <p:cNvGrpSpPr/>
                <p:nvPr/>
              </p:nvGrpSpPr>
              <p:grpSpPr>
                <a:xfrm>
                  <a:off x="1562100" y="2103137"/>
                  <a:ext cx="1447800" cy="609600"/>
                  <a:chOff x="1562100" y="2103137"/>
                  <a:chExt cx="1447800" cy="609600"/>
                </a:xfrm>
              </p:grpSpPr>
              <p:grpSp>
                <p:nvGrpSpPr>
                  <p:cNvPr id="285" name="Group 284"/>
                  <p:cNvGrpSpPr/>
                  <p:nvPr/>
                </p:nvGrpSpPr>
                <p:grpSpPr>
                  <a:xfrm>
                    <a:off x="1562100" y="2103137"/>
                    <a:ext cx="1447800" cy="609600"/>
                    <a:chOff x="838200" y="2130534"/>
                    <a:chExt cx="1447800" cy="609600"/>
                  </a:xfrm>
                </p:grpSpPr>
                <p:sp>
                  <p:nvSpPr>
                    <p:cNvPr id="287" name="Oval 286"/>
                    <p:cNvSpPr/>
                    <p:nvPr/>
                  </p:nvSpPr>
                  <p:spPr>
                    <a:xfrm>
                      <a:off x="1828800" y="2206734"/>
                      <a:ext cx="457200" cy="457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S</a:t>
                      </a:r>
                    </a:p>
                  </p:txBody>
                </p:sp>
                <p:grpSp>
                  <p:nvGrpSpPr>
                    <p:cNvPr id="288" name="Group 9"/>
                    <p:cNvGrpSpPr>
                      <a:grpSpLocks/>
                    </p:cNvGrpSpPr>
                    <p:nvPr/>
                  </p:nvGrpSpPr>
                  <p:grpSpPr bwMode="auto">
                    <a:xfrm>
                      <a:off x="838200" y="2130534"/>
                      <a:ext cx="742513" cy="609600"/>
                      <a:chOff x="506" y="717"/>
                      <a:chExt cx="790" cy="445"/>
                    </a:xfrm>
                  </p:grpSpPr>
                  <p:sp>
                    <p:nvSpPr>
                      <p:cNvPr id="290"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91"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92"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93"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94"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5"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6"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7"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8"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9"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00"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01"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02"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03"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04"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89" name="Straight Connector 288"/>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6" name="Rectangle 285"/>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82" name="Straight Connector 281"/>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p:nvGrpSpPr>
            <p:grpSpPr>
              <a:xfrm>
                <a:off x="1562100" y="3962400"/>
                <a:ext cx="1447800" cy="838200"/>
                <a:chOff x="1562100" y="2103137"/>
                <a:chExt cx="1447800" cy="838200"/>
              </a:xfrm>
            </p:grpSpPr>
            <p:grpSp>
              <p:nvGrpSpPr>
                <p:cNvPr id="259" name="Group 258"/>
                <p:cNvGrpSpPr/>
                <p:nvPr/>
              </p:nvGrpSpPr>
              <p:grpSpPr>
                <a:xfrm>
                  <a:off x="1562100" y="2103137"/>
                  <a:ext cx="1447800" cy="609600"/>
                  <a:chOff x="1562100" y="2103137"/>
                  <a:chExt cx="1447800" cy="609600"/>
                </a:xfrm>
              </p:grpSpPr>
              <p:grpSp>
                <p:nvGrpSpPr>
                  <p:cNvPr id="261" name="Group 260"/>
                  <p:cNvGrpSpPr/>
                  <p:nvPr/>
                </p:nvGrpSpPr>
                <p:grpSpPr>
                  <a:xfrm>
                    <a:off x="1562100" y="2103137"/>
                    <a:ext cx="1447800" cy="609600"/>
                    <a:chOff x="838200" y="2130534"/>
                    <a:chExt cx="1447800" cy="609600"/>
                  </a:xfrm>
                </p:grpSpPr>
                <p:sp>
                  <p:nvSpPr>
                    <p:cNvPr id="263" name="Oval 262"/>
                    <p:cNvSpPr/>
                    <p:nvPr/>
                  </p:nvSpPr>
                  <p:spPr>
                    <a:xfrm>
                      <a:off x="1828800" y="2206734"/>
                      <a:ext cx="457200" cy="457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S</a:t>
                      </a:r>
                    </a:p>
                  </p:txBody>
                </p:sp>
                <p:grpSp>
                  <p:nvGrpSpPr>
                    <p:cNvPr id="264" name="Group 9"/>
                    <p:cNvGrpSpPr>
                      <a:grpSpLocks/>
                    </p:cNvGrpSpPr>
                    <p:nvPr/>
                  </p:nvGrpSpPr>
                  <p:grpSpPr bwMode="auto">
                    <a:xfrm>
                      <a:off x="838200" y="2130534"/>
                      <a:ext cx="742513" cy="609600"/>
                      <a:chOff x="506" y="717"/>
                      <a:chExt cx="790" cy="445"/>
                    </a:xfrm>
                  </p:grpSpPr>
                  <p:sp>
                    <p:nvSpPr>
                      <p:cNvPr id="266"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67"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68"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69"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70"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1"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2"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3"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4"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5"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6"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7"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8"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79"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80"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65" name="Straight Connector 264"/>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2" name="Rectangle 261"/>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58" name="Straight Connector 257"/>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p:nvGrpSpPr>
            <p:grpSpPr>
              <a:xfrm>
                <a:off x="1562100" y="3124200"/>
                <a:ext cx="1447800" cy="838200"/>
                <a:chOff x="1562100" y="2103137"/>
                <a:chExt cx="1447800" cy="838200"/>
              </a:xfrm>
            </p:grpSpPr>
            <p:grpSp>
              <p:nvGrpSpPr>
                <p:cNvPr id="235" name="Group 234"/>
                <p:cNvGrpSpPr/>
                <p:nvPr/>
              </p:nvGrpSpPr>
              <p:grpSpPr>
                <a:xfrm>
                  <a:off x="1562100" y="2103137"/>
                  <a:ext cx="1447800" cy="609600"/>
                  <a:chOff x="1562100" y="2103137"/>
                  <a:chExt cx="1447800" cy="609600"/>
                </a:xfrm>
              </p:grpSpPr>
              <p:grpSp>
                <p:nvGrpSpPr>
                  <p:cNvPr id="237" name="Group 236"/>
                  <p:cNvGrpSpPr/>
                  <p:nvPr/>
                </p:nvGrpSpPr>
                <p:grpSpPr>
                  <a:xfrm>
                    <a:off x="1562100" y="2103137"/>
                    <a:ext cx="1447800" cy="609600"/>
                    <a:chOff x="838200" y="2130534"/>
                    <a:chExt cx="1447800" cy="609600"/>
                  </a:xfrm>
                </p:grpSpPr>
                <p:sp>
                  <p:nvSpPr>
                    <p:cNvPr id="239" name="Oval 238"/>
                    <p:cNvSpPr/>
                    <p:nvPr/>
                  </p:nvSpPr>
                  <p:spPr>
                    <a:xfrm>
                      <a:off x="1828800" y="2206734"/>
                      <a:ext cx="457200" cy="457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S</a:t>
                      </a:r>
                    </a:p>
                  </p:txBody>
                </p:sp>
                <p:grpSp>
                  <p:nvGrpSpPr>
                    <p:cNvPr id="240" name="Group 9"/>
                    <p:cNvGrpSpPr>
                      <a:grpSpLocks/>
                    </p:cNvGrpSpPr>
                    <p:nvPr/>
                  </p:nvGrpSpPr>
                  <p:grpSpPr bwMode="auto">
                    <a:xfrm>
                      <a:off x="838200" y="2130534"/>
                      <a:ext cx="742513" cy="609600"/>
                      <a:chOff x="506" y="717"/>
                      <a:chExt cx="790" cy="445"/>
                    </a:xfrm>
                  </p:grpSpPr>
                  <p:sp>
                    <p:nvSpPr>
                      <p:cNvPr id="242"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43"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44"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45"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46"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47"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48"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49"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0"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1"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2"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3"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4"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55"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56"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41" name="Straight Connector 240"/>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8" name="Rectangle 237"/>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34" name="Straight Connector 233"/>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p:nvGrpSpPr>
            <p:grpSpPr>
              <a:xfrm>
                <a:off x="1562100" y="4800600"/>
                <a:ext cx="1447800" cy="609600"/>
                <a:chOff x="1562100" y="2103137"/>
                <a:chExt cx="1447800" cy="609600"/>
              </a:xfrm>
            </p:grpSpPr>
            <p:grpSp>
              <p:nvGrpSpPr>
                <p:cNvPr id="213" name="Group 212"/>
                <p:cNvGrpSpPr/>
                <p:nvPr/>
              </p:nvGrpSpPr>
              <p:grpSpPr>
                <a:xfrm>
                  <a:off x="1562100" y="2103137"/>
                  <a:ext cx="1447800" cy="609600"/>
                  <a:chOff x="838200" y="2130534"/>
                  <a:chExt cx="1447800" cy="609600"/>
                </a:xfrm>
              </p:grpSpPr>
              <p:sp>
                <p:nvSpPr>
                  <p:cNvPr id="215" name="Oval 214"/>
                  <p:cNvSpPr/>
                  <p:nvPr/>
                </p:nvSpPr>
                <p:spPr>
                  <a:xfrm>
                    <a:off x="1828800" y="2206734"/>
                    <a:ext cx="457200" cy="457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S</a:t>
                    </a:r>
                  </a:p>
                </p:txBody>
              </p:sp>
              <p:grpSp>
                <p:nvGrpSpPr>
                  <p:cNvPr id="216" name="Group 9"/>
                  <p:cNvGrpSpPr>
                    <a:grpSpLocks/>
                  </p:cNvGrpSpPr>
                  <p:nvPr/>
                </p:nvGrpSpPr>
                <p:grpSpPr bwMode="auto">
                  <a:xfrm>
                    <a:off x="838200" y="2130534"/>
                    <a:ext cx="742513" cy="609600"/>
                    <a:chOff x="506" y="717"/>
                    <a:chExt cx="790" cy="445"/>
                  </a:xfrm>
                </p:grpSpPr>
                <p:sp>
                  <p:nvSpPr>
                    <p:cNvPr id="218"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19"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20"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21"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22"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3"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4"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5"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6"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7"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8"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9"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30"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31"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32"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17" name="Straight Connector 216"/>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4" name="Rectangle 213"/>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505" name="TextBox 504"/>
            <p:cNvSpPr txBox="1"/>
            <p:nvPr/>
          </p:nvSpPr>
          <p:spPr>
            <a:xfrm>
              <a:off x="5769772" y="4980085"/>
              <a:ext cx="2063385" cy="369332"/>
            </a:xfrm>
            <a:prstGeom prst="rect">
              <a:avLst/>
            </a:prstGeom>
            <a:noFill/>
          </p:spPr>
          <p:txBody>
            <a:bodyPr wrap="none" rtlCol="0">
              <a:spAutoFit/>
            </a:bodyPr>
            <a:lstStyle/>
            <a:p>
              <a:r>
                <a:rPr lang="en-US" b="1" dirty="0">
                  <a:solidFill>
                    <a:prstClr val="black"/>
                  </a:solidFill>
                </a:rPr>
                <a:t>Compute Cluster</a:t>
              </a:r>
            </a:p>
          </p:txBody>
        </p:sp>
        <p:grpSp>
          <p:nvGrpSpPr>
            <p:cNvPr id="16" name="Group 15"/>
            <p:cNvGrpSpPr/>
            <p:nvPr/>
          </p:nvGrpSpPr>
          <p:grpSpPr>
            <a:xfrm>
              <a:off x="5232378" y="2174089"/>
              <a:ext cx="2768622" cy="2564704"/>
              <a:chOff x="3713724" y="2020475"/>
              <a:chExt cx="2768622" cy="2564704"/>
            </a:xfrm>
          </p:grpSpPr>
          <p:grpSp>
            <p:nvGrpSpPr>
              <p:cNvPr id="15" name="Group 14"/>
              <p:cNvGrpSpPr/>
              <p:nvPr/>
            </p:nvGrpSpPr>
            <p:grpSpPr>
              <a:xfrm>
                <a:off x="3713724" y="2046572"/>
                <a:ext cx="762000" cy="2538607"/>
                <a:chOff x="3713724" y="2046572"/>
                <a:chExt cx="762000" cy="2538607"/>
              </a:xfrm>
            </p:grpSpPr>
            <p:grpSp>
              <p:nvGrpSpPr>
                <p:cNvPr id="13" name="Group 12"/>
                <p:cNvGrpSpPr/>
                <p:nvPr/>
              </p:nvGrpSpPr>
              <p:grpSpPr>
                <a:xfrm>
                  <a:off x="3713724" y="2046572"/>
                  <a:ext cx="762000" cy="696108"/>
                  <a:chOff x="3733800" y="2046572"/>
                  <a:chExt cx="762000" cy="696108"/>
                </a:xfrm>
              </p:grpSpPr>
              <p:sp>
                <p:nvSpPr>
                  <p:cNvPr id="458" name="Oval 457"/>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16" name="Straight Connector 515"/>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8" name="Group 517"/>
                <p:cNvGrpSpPr/>
                <p:nvPr/>
              </p:nvGrpSpPr>
              <p:grpSpPr>
                <a:xfrm>
                  <a:off x="3713724" y="2724508"/>
                  <a:ext cx="762000" cy="696108"/>
                  <a:chOff x="3733800" y="2046572"/>
                  <a:chExt cx="762000" cy="696108"/>
                </a:xfrm>
              </p:grpSpPr>
              <p:sp>
                <p:nvSpPr>
                  <p:cNvPr id="519" name="Oval 518"/>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20" name="Straight Connector 519"/>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2" name="Group 521"/>
                <p:cNvGrpSpPr/>
                <p:nvPr/>
              </p:nvGrpSpPr>
              <p:grpSpPr>
                <a:xfrm>
                  <a:off x="3713724" y="3420996"/>
                  <a:ext cx="762000" cy="696108"/>
                  <a:chOff x="3733800" y="2046572"/>
                  <a:chExt cx="762000" cy="696108"/>
                </a:xfrm>
              </p:grpSpPr>
              <p:sp>
                <p:nvSpPr>
                  <p:cNvPr id="523" name="Oval 522"/>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24" name="Straight Connector 523"/>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6" name="Group 525"/>
                <p:cNvGrpSpPr/>
                <p:nvPr/>
              </p:nvGrpSpPr>
              <p:grpSpPr>
                <a:xfrm>
                  <a:off x="3713724" y="4127979"/>
                  <a:ext cx="762000" cy="457200"/>
                  <a:chOff x="3733800" y="2046572"/>
                  <a:chExt cx="762000" cy="457200"/>
                </a:xfrm>
              </p:grpSpPr>
              <p:sp>
                <p:nvSpPr>
                  <p:cNvPr id="527" name="Oval 526"/>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28" name="Straight Connector 527"/>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30" name="Group 529"/>
              <p:cNvGrpSpPr/>
              <p:nvPr/>
            </p:nvGrpSpPr>
            <p:grpSpPr>
              <a:xfrm>
                <a:off x="4501146" y="2037012"/>
                <a:ext cx="762000" cy="2538607"/>
                <a:chOff x="3713724" y="2046572"/>
                <a:chExt cx="762000" cy="2538607"/>
              </a:xfrm>
            </p:grpSpPr>
            <p:grpSp>
              <p:nvGrpSpPr>
                <p:cNvPr id="531" name="Group 530"/>
                <p:cNvGrpSpPr/>
                <p:nvPr/>
              </p:nvGrpSpPr>
              <p:grpSpPr>
                <a:xfrm>
                  <a:off x="3713724" y="2046572"/>
                  <a:ext cx="762000" cy="696108"/>
                  <a:chOff x="3733800" y="2046572"/>
                  <a:chExt cx="762000" cy="696108"/>
                </a:xfrm>
              </p:grpSpPr>
              <p:sp>
                <p:nvSpPr>
                  <p:cNvPr id="543" name="Oval 542"/>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44" name="Straight Connector 543"/>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2" name="Group 531"/>
                <p:cNvGrpSpPr/>
                <p:nvPr/>
              </p:nvGrpSpPr>
              <p:grpSpPr>
                <a:xfrm>
                  <a:off x="3713724" y="2724508"/>
                  <a:ext cx="762000" cy="696108"/>
                  <a:chOff x="3733800" y="2046572"/>
                  <a:chExt cx="762000" cy="696108"/>
                </a:xfrm>
              </p:grpSpPr>
              <p:sp>
                <p:nvSpPr>
                  <p:cNvPr id="540" name="Oval 539"/>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41" name="Straight Connector 540"/>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3" name="Group 532"/>
                <p:cNvGrpSpPr/>
                <p:nvPr/>
              </p:nvGrpSpPr>
              <p:grpSpPr>
                <a:xfrm>
                  <a:off x="3713724" y="3420996"/>
                  <a:ext cx="762000" cy="696108"/>
                  <a:chOff x="3733800" y="2046572"/>
                  <a:chExt cx="762000" cy="696108"/>
                </a:xfrm>
              </p:grpSpPr>
              <p:sp>
                <p:nvSpPr>
                  <p:cNvPr id="537" name="Oval 536"/>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38" name="Straight Connector 537"/>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4" name="Group 533"/>
                <p:cNvGrpSpPr/>
                <p:nvPr/>
              </p:nvGrpSpPr>
              <p:grpSpPr>
                <a:xfrm>
                  <a:off x="3713724" y="4127979"/>
                  <a:ext cx="762000" cy="457200"/>
                  <a:chOff x="3733800" y="2046572"/>
                  <a:chExt cx="762000" cy="457200"/>
                </a:xfrm>
              </p:grpSpPr>
              <p:sp>
                <p:nvSpPr>
                  <p:cNvPr id="535" name="Oval 534"/>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36" name="Straight Connector 535"/>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46" name="Group 545"/>
              <p:cNvGrpSpPr/>
              <p:nvPr/>
            </p:nvGrpSpPr>
            <p:grpSpPr>
              <a:xfrm>
                <a:off x="5263146" y="2020475"/>
                <a:ext cx="762000" cy="2538607"/>
                <a:chOff x="3713724" y="2046572"/>
                <a:chExt cx="762000" cy="2538607"/>
              </a:xfrm>
            </p:grpSpPr>
            <p:grpSp>
              <p:nvGrpSpPr>
                <p:cNvPr id="547" name="Group 546"/>
                <p:cNvGrpSpPr/>
                <p:nvPr/>
              </p:nvGrpSpPr>
              <p:grpSpPr>
                <a:xfrm>
                  <a:off x="3713724" y="2046572"/>
                  <a:ext cx="762000" cy="696108"/>
                  <a:chOff x="3733800" y="2046572"/>
                  <a:chExt cx="762000" cy="696108"/>
                </a:xfrm>
              </p:grpSpPr>
              <p:sp>
                <p:nvSpPr>
                  <p:cNvPr id="559" name="Oval 558"/>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60" name="Straight Connector 559"/>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8" name="Group 547"/>
                <p:cNvGrpSpPr/>
                <p:nvPr/>
              </p:nvGrpSpPr>
              <p:grpSpPr>
                <a:xfrm>
                  <a:off x="3713724" y="2724508"/>
                  <a:ext cx="762000" cy="696108"/>
                  <a:chOff x="3733800" y="2046572"/>
                  <a:chExt cx="762000" cy="696108"/>
                </a:xfrm>
              </p:grpSpPr>
              <p:sp>
                <p:nvSpPr>
                  <p:cNvPr id="556" name="Oval 555"/>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57" name="Straight Connector 556"/>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9" name="Group 548"/>
                <p:cNvGrpSpPr/>
                <p:nvPr/>
              </p:nvGrpSpPr>
              <p:grpSpPr>
                <a:xfrm>
                  <a:off x="3713724" y="3420996"/>
                  <a:ext cx="762000" cy="696108"/>
                  <a:chOff x="3733800" y="2046572"/>
                  <a:chExt cx="762000" cy="696108"/>
                </a:xfrm>
              </p:grpSpPr>
              <p:sp>
                <p:nvSpPr>
                  <p:cNvPr id="553" name="Oval 552"/>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54" name="Straight Connector 553"/>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0" name="Group 549"/>
                <p:cNvGrpSpPr/>
                <p:nvPr/>
              </p:nvGrpSpPr>
              <p:grpSpPr>
                <a:xfrm>
                  <a:off x="3713724" y="4127979"/>
                  <a:ext cx="762000" cy="457200"/>
                  <a:chOff x="3733800" y="2046572"/>
                  <a:chExt cx="762000" cy="457200"/>
                </a:xfrm>
              </p:grpSpPr>
              <p:sp>
                <p:nvSpPr>
                  <p:cNvPr id="551" name="Oval 550"/>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52" name="Straight Connector 551"/>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62" name="Group 561"/>
              <p:cNvGrpSpPr/>
              <p:nvPr/>
            </p:nvGrpSpPr>
            <p:grpSpPr>
              <a:xfrm>
                <a:off x="6025146" y="2037012"/>
                <a:ext cx="457200" cy="2538607"/>
                <a:chOff x="3713724" y="2046572"/>
                <a:chExt cx="457200" cy="2538607"/>
              </a:xfrm>
            </p:grpSpPr>
            <p:grpSp>
              <p:nvGrpSpPr>
                <p:cNvPr id="563" name="Group 562"/>
                <p:cNvGrpSpPr/>
                <p:nvPr/>
              </p:nvGrpSpPr>
              <p:grpSpPr>
                <a:xfrm>
                  <a:off x="3713724" y="2046572"/>
                  <a:ext cx="457200" cy="696108"/>
                  <a:chOff x="3733800" y="2046572"/>
                  <a:chExt cx="457200" cy="696108"/>
                </a:xfrm>
              </p:grpSpPr>
              <p:sp>
                <p:nvSpPr>
                  <p:cNvPr id="575" name="Oval 574"/>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77" name="Straight Connector 576"/>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4" name="Group 563"/>
                <p:cNvGrpSpPr/>
                <p:nvPr/>
              </p:nvGrpSpPr>
              <p:grpSpPr>
                <a:xfrm>
                  <a:off x="3713724" y="2724508"/>
                  <a:ext cx="457200" cy="696108"/>
                  <a:chOff x="3733800" y="2046572"/>
                  <a:chExt cx="457200" cy="696108"/>
                </a:xfrm>
              </p:grpSpPr>
              <p:sp>
                <p:nvSpPr>
                  <p:cNvPr id="572" name="Oval 571"/>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74" name="Straight Connector 573"/>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5" name="Group 564"/>
                <p:cNvGrpSpPr/>
                <p:nvPr/>
              </p:nvGrpSpPr>
              <p:grpSpPr>
                <a:xfrm>
                  <a:off x="3713724" y="3420996"/>
                  <a:ext cx="457200" cy="696108"/>
                  <a:chOff x="3733800" y="2046572"/>
                  <a:chExt cx="457200" cy="696108"/>
                </a:xfrm>
              </p:grpSpPr>
              <p:sp>
                <p:nvSpPr>
                  <p:cNvPr id="569" name="Oval 568"/>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71" name="Straight Connector 570"/>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7" name="Oval 566"/>
                <p:cNvSpPr/>
                <p:nvPr/>
              </p:nvSpPr>
              <p:spPr>
                <a:xfrm>
                  <a:off x="3713724" y="4127979"/>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grpSp>
        <p:sp>
          <p:nvSpPr>
            <p:cNvPr id="18" name="Left-Right Arrow 17"/>
            <p:cNvSpPr/>
            <p:nvPr/>
          </p:nvSpPr>
          <p:spPr>
            <a:xfrm>
              <a:off x="4281314" y="3308307"/>
              <a:ext cx="1040682" cy="296268"/>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9" name="Left-Right Arrow 578"/>
            <p:cNvSpPr/>
            <p:nvPr/>
          </p:nvSpPr>
          <p:spPr>
            <a:xfrm>
              <a:off x="1772779" y="3308307"/>
              <a:ext cx="1040682" cy="296268"/>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Isosceles Triangle 20"/>
            <p:cNvSpPr/>
            <p:nvPr/>
          </p:nvSpPr>
          <p:spPr>
            <a:xfrm>
              <a:off x="228600" y="2971800"/>
              <a:ext cx="1466924" cy="9144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prstClr val="white"/>
                  </a:solidFill>
                  <a:latin typeface="Calibri" panose="020F0502020204030204" pitchFamily="34" charset="0"/>
                </a:rPr>
                <a:t>Archive</a:t>
              </a:r>
            </a:p>
          </p:txBody>
        </p:sp>
        <p:sp>
          <p:nvSpPr>
            <p:cNvPr id="580" name="TextBox 579"/>
            <p:cNvSpPr txBox="1"/>
            <p:nvPr/>
          </p:nvSpPr>
          <p:spPr>
            <a:xfrm>
              <a:off x="2774282" y="5164751"/>
              <a:ext cx="1830950" cy="369332"/>
            </a:xfrm>
            <a:prstGeom prst="rect">
              <a:avLst/>
            </a:prstGeom>
            <a:noFill/>
          </p:spPr>
          <p:txBody>
            <a:bodyPr wrap="none" rtlCol="0">
              <a:spAutoFit/>
            </a:bodyPr>
            <a:lstStyle/>
            <a:p>
              <a:r>
                <a:rPr lang="en-US" b="1" dirty="0">
                  <a:solidFill>
                    <a:prstClr val="black"/>
                  </a:solidFill>
                </a:rPr>
                <a:t>Storage Nodes</a:t>
              </a:r>
            </a:p>
          </p:txBody>
        </p:sp>
      </p:grpSp>
      <p:sp>
        <p:nvSpPr>
          <p:cNvPr id="7" name="Slide Number Placeholder 6">
            <a:extLst>
              <a:ext uri="{FF2B5EF4-FFF2-40B4-BE49-F238E27FC236}">
                <a16:creationId xmlns:a16="http://schemas.microsoft.com/office/drawing/2014/main" id="{917BC2F8-826B-40AB-B64A-D9586A174F7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185</a:t>
            </a:fld>
            <a:endParaRPr lang="en-US">
              <a:solidFill>
                <a:prstClr val="black">
                  <a:tint val="75000"/>
                </a:prstClr>
              </a:solidFill>
            </a:endParaRPr>
          </a:p>
        </p:txBody>
      </p:sp>
    </p:spTree>
    <p:extLst>
      <p:ext uri="{BB962C8B-B14F-4D97-AF65-F5344CB8AC3E}">
        <p14:creationId xmlns:p14="http://schemas.microsoft.com/office/powerpoint/2010/main" val="209925840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4"/>
          <p:cNvSpPr>
            <a:spLocks noGrp="1"/>
          </p:cNvSpPr>
          <p:nvPr>
            <p:ph idx="1"/>
          </p:nvPr>
        </p:nvSpPr>
        <p:spPr>
          <a:xfrm>
            <a:off x="409998" y="3270839"/>
            <a:ext cx="3664294" cy="2529886"/>
          </a:xfrm>
          <a:solidFill>
            <a:schemeClr val="bg1"/>
          </a:solidFill>
        </p:spPr>
        <p:txBody>
          <a:bodyPr>
            <a:normAutofit/>
          </a:bodyPr>
          <a:lstStyle/>
          <a:p>
            <a:r>
              <a:rPr lang="en-US" sz="2400" dirty="0"/>
              <a:t>No archival storage and computing brought to data</a:t>
            </a:r>
          </a:p>
        </p:txBody>
      </p:sp>
      <p:sp>
        <p:nvSpPr>
          <p:cNvPr id="2" name="Title 1"/>
          <p:cNvSpPr>
            <a:spLocks noGrp="1"/>
          </p:cNvSpPr>
          <p:nvPr>
            <p:ph type="title"/>
          </p:nvPr>
        </p:nvSpPr>
        <p:spPr>
          <a:xfrm>
            <a:off x="201196" y="1891630"/>
            <a:ext cx="4972925" cy="767842"/>
          </a:xfrm>
        </p:spPr>
        <p:txBody>
          <a:bodyPr>
            <a:noAutofit/>
          </a:bodyPr>
          <a:lstStyle/>
          <a:p>
            <a:r>
              <a:rPr lang="en-US" b="1" dirty="0"/>
              <a:t>Data Parallel File System?</a:t>
            </a:r>
          </a:p>
        </p:txBody>
      </p:sp>
      <p:grpSp>
        <p:nvGrpSpPr>
          <p:cNvPr id="24" name="Group 23"/>
          <p:cNvGrpSpPr/>
          <p:nvPr/>
        </p:nvGrpSpPr>
        <p:grpSpPr>
          <a:xfrm>
            <a:off x="3317911" y="136526"/>
            <a:ext cx="8305800" cy="5563838"/>
            <a:chOff x="152400" y="929163"/>
            <a:chExt cx="8305800" cy="5563838"/>
          </a:xfrm>
        </p:grpSpPr>
        <p:grpSp>
          <p:nvGrpSpPr>
            <p:cNvPr id="503" name="Group 502"/>
            <p:cNvGrpSpPr/>
            <p:nvPr/>
          </p:nvGrpSpPr>
          <p:grpSpPr>
            <a:xfrm>
              <a:off x="1778572" y="2200602"/>
              <a:ext cx="6679628" cy="3124200"/>
              <a:chOff x="1245172" y="2286000"/>
              <a:chExt cx="6679628" cy="3124200"/>
            </a:xfrm>
          </p:grpSpPr>
          <p:grpSp>
            <p:nvGrpSpPr>
              <p:cNvPr id="205" name="Group 204"/>
              <p:cNvGrpSpPr/>
              <p:nvPr/>
            </p:nvGrpSpPr>
            <p:grpSpPr>
              <a:xfrm>
                <a:off x="4724400" y="2286000"/>
                <a:ext cx="1752600" cy="3124200"/>
                <a:chOff x="1562100" y="2286000"/>
                <a:chExt cx="1752600" cy="3124200"/>
              </a:xfrm>
            </p:grpSpPr>
            <p:grpSp>
              <p:nvGrpSpPr>
                <p:cNvPr id="128" name="Group 127"/>
                <p:cNvGrpSpPr/>
                <p:nvPr/>
              </p:nvGrpSpPr>
              <p:grpSpPr>
                <a:xfrm>
                  <a:off x="1562100" y="2286000"/>
                  <a:ext cx="1752600" cy="838200"/>
                  <a:chOff x="1562100" y="2103137"/>
                  <a:chExt cx="1752600" cy="838200"/>
                </a:xfrm>
              </p:grpSpPr>
              <p:grpSp>
                <p:nvGrpSpPr>
                  <p:cNvPr id="125" name="Group 124"/>
                  <p:cNvGrpSpPr/>
                  <p:nvPr/>
                </p:nvGrpSpPr>
                <p:grpSpPr>
                  <a:xfrm>
                    <a:off x="1562100" y="2103137"/>
                    <a:ext cx="1752600" cy="609600"/>
                    <a:chOff x="1562100" y="2103137"/>
                    <a:chExt cx="1752600" cy="609600"/>
                  </a:xfrm>
                </p:grpSpPr>
                <p:grpSp>
                  <p:nvGrpSpPr>
                    <p:cNvPr id="60" name="Group 59"/>
                    <p:cNvGrpSpPr/>
                    <p:nvPr/>
                  </p:nvGrpSpPr>
                  <p:grpSpPr>
                    <a:xfrm>
                      <a:off x="1562100" y="2103137"/>
                      <a:ext cx="1447800" cy="609600"/>
                      <a:chOff x="1562100" y="2103137"/>
                      <a:chExt cx="1447800" cy="609600"/>
                    </a:xfrm>
                  </p:grpSpPr>
                  <p:grpSp>
                    <p:nvGrpSpPr>
                      <p:cNvPr id="58" name="Group 57"/>
                      <p:cNvGrpSpPr/>
                      <p:nvPr/>
                    </p:nvGrpSpPr>
                    <p:grpSpPr>
                      <a:xfrm>
                        <a:off x="1562100" y="2103137"/>
                        <a:ext cx="1447800" cy="609600"/>
                        <a:chOff x="838200" y="2130534"/>
                        <a:chExt cx="1447800" cy="609600"/>
                      </a:xfrm>
                    </p:grpSpPr>
                    <p:sp>
                      <p:nvSpPr>
                        <p:cNvPr id="11" name="Oval 10"/>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39" name="Group 9"/>
                        <p:cNvGrpSpPr>
                          <a:grpSpLocks/>
                        </p:cNvGrpSpPr>
                        <p:nvPr/>
                      </p:nvGrpSpPr>
                      <p:grpSpPr bwMode="auto">
                        <a:xfrm>
                          <a:off x="838200" y="2130534"/>
                          <a:ext cx="742513" cy="609600"/>
                          <a:chOff x="506" y="717"/>
                          <a:chExt cx="790" cy="445"/>
                        </a:xfrm>
                      </p:grpSpPr>
                      <p:sp>
                        <p:nvSpPr>
                          <p:cNvPr id="40"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1"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2"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3"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4"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5"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6"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8"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50"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51"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52"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53"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54"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56" name="Straight Connector 55"/>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Rectangle 58"/>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124" name="Straight Connector 123"/>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6" name="Straight Connector 125"/>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p:nvGrpSpPr>
              <p:grpSpPr>
                <a:xfrm>
                  <a:off x="1562100" y="3962400"/>
                  <a:ext cx="1752600" cy="838200"/>
                  <a:chOff x="1562100" y="2103137"/>
                  <a:chExt cx="1752600" cy="838200"/>
                </a:xfrm>
              </p:grpSpPr>
              <p:grpSp>
                <p:nvGrpSpPr>
                  <p:cNvPr id="130" name="Group 129"/>
                  <p:cNvGrpSpPr/>
                  <p:nvPr/>
                </p:nvGrpSpPr>
                <p:grpSpPr>
                  <a:xfrm>
                    <a:off x="1562100" y="2103137"/>
                    <a:ext cx="1752600" cy="609600"/>
                    <a:chOff x="1562100" y="2103137"/>
                    <a:chExt cx="1752600" cy="609600"/>
                  </a:xfrm>
                </p:grpSpPr>
                <p:grpSp>
                  <p:nvGrpSpPr>
                    <p:cNvPr id="132" name="Group 131"/>
                    <p:cNvGrpSpPr/>
                    <p:nvPr/>
                  </p:nvGrpSpPr>
                  <p:grpSpPr>
                    <a:xfrm>
                      <a:off x="1562100" y="2103137"/>
                      <a:ext cx="1447800" cy="609600"/>
                      <a:chOff x="1562100" y="2103137"/>
                      <a:chExt cx="1447800" cy="609600"/>
                    </a:xfrm>
                  </p:grpSpPr>
                  <p:grpSp>
                    <p:nvGrpSpPr>
                      <p:cNvPr id="134" name="Group 133"/>
                      <p:cNvGrpSpPr/>
                      <p:nvPr/>
                    </p:nvGrpSpPr>
                    <p:grpSpPr>
                      <a:xfrm>
                        <a:off x="1562100" y="2103137"/>
                        <a:ext cx="1447800" cy="609600"/>
                        <a:chOff x="838200" y="2130534"/>
                        <a:chExt cx="1447800" cy="609600"/>
                      </a:xfrm>
                    </p:grpSpPr>
                    <p:sp>
                      <p:nvSpPr>
                        <p:cNvPr id="136" name="Oval 135"/>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137" name="Group 9"/>
                        <p:cNvGrpSpPr>
                          <a:grpSpLocks/>
                        </p:cNvGrpSpPr>
                        <p:nvPr/>
                      </p:nvGrpSpPr>
                      <p:grpSpPr bwMode="auto">
                        <a:xfrm>
                          <a:off x="838200" y="2130534"/>
                          <a:ext cx="742513" cy="609600"/>
                          <a:chOff x="506" y="717"/>
                          <a:chExt cx="790" cy="445"/>
                        </a:xfrm>
                      </p:grpSpPr>
                      <p:sp>
                        <p:nvSpPr>
                          <p:cNvPr id="139"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140"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41"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42"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43"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44"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45"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46"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47"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48"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49"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50"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51"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152"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53"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138" name="Straight Connector 137"/>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5" name="Rectangle 134"/>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133" name="Straight Connector 132"/>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4" name="Group 153"/>
                <p:cNvGrpSpPr/>
                <p:nvPr/>
              </p:nvGrpSpPr>
              <p:grpSpPr>
                <a:xfrm>
                  <a:off x="1562100" y="3124200"/>
                  <a:ext cx="1752600" cy="838200"/>
                  <a:chOff x="1562100" y="2103137"/>
                  <a:chExt cx="1752600" cy="838200"/>
                </a:xfrm>
              </p:grpSpPr>
              <p:grpSp>
                <p:nvGrpSpPr>
                  <p:cNvPr id="155" name="Group 154"/>
                  <p:cNvGrpSpPr/>
                  <p:nvPr/>
                </p:nvGrpSpPr>
                <p:grpSpPr>
                  <a:xfrm>
                    <a:off x="1562100" y="2103137"/>
                    <a:ext cx="1752600" cy="609600"/>
                    <a:chOff x="1562100" y="2103137"/>
                    <a:chExt cx="1752600" cy="609600"/>
                  </a:xfrm>
                </p:grpSpPr>
                <p:grpSp>
                  <p:nvGrpSpPr>
                    <p:cNvPr id="157" name="Group 156"/>
                    <p:cNvGrpSpPr/>
                    <p:nvPr/>
                  </p:nvGrpSpPr>
                  <p:grpSpPr>
                    <a:xfrm>
                      <a:off x="1562100" y="2103137"/>
                      <a:ext cx="1447800" cy="609600"/>
                      <a:chOff x="1562100" y="2103137"/>
                      <a:chExt cx="1447800" cy="609600"/>
                    </a:xfrm>
                  </p:grpSpPr>
                  <p:grpSp>
                    <p:nvGrpSpPr>
                      <p:cNvPr id="159" name="Group 158"/>
                      <p:cNvGrpSpPr/>
                      <p:nvPr/>
                    </p:nvGrpSpPr>
                    <p:grpSpPr>
                      <a:xfrm>
                        <a:off x="1562100" y="2103137"/>
                        <a:ext cx="1447800" cy="609600"/>
                        <a:chOff x="838200" y="2130534"/>
                        <a:chExt cx="1447800" cy="609600"/>
                      </a:xfrm>
                    </p:grpSpPr>
                    <p:sp>
                      <p:nvSpPr>
                        <p:cNvPr id="161" name="Oval 160"/>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162" name="Group 9"/>
                        <p:cNvGrpSpPr>
                          <a:grpSpLocks/>
                        </p:cNvGrpSpPr>
                        <p:nvPr/>
                      </p:nvGrpSpPr>
                      <p:grpSpPr bwMode="auto">
                        <a:xfrm>
                          <a:off x="838200" y="2130534"/>
                          <a:ext cx="742513" cy="609600"/>
                          <a:chOff x="506" y="717"/>
                          <a:chExt cx="790" cy="445"/>
                        </a:xfrm>
                      </p:grpSpPr>
                      <p:sp>
                        <p:nvSpPr>
                          <p:cNvPr id="164"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165"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66"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67"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68"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69"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70"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71"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72"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73"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74"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75"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76"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177"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78"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163" name="Straight Connector 162"/>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0" name="Rectangle 159"/>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158" name="Straight Connector 157"/>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6" name="Straight Connector 155"/>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p:nvGrpSpPr>
              <p:grpSpPr>
                <a:xfrm>
                  <a:off x="1562100" y="4800600"/>
                  <a:ext cx="1752600" cy="609600"/>
                  <a:chOff x="1486335" y="4953000"/>
                  <a:chExt cx="1752600" cy="609600"/>
                </a:xfrm>
              </p:grpSpPr>
              <p:grpSp>
                <p:nvGrpSpPr>
                  <p:cNvPr id="182" name="Group 181"/>
                  <p:cNvGrpSpPr/>
                  <p:nvPr/>
                </p:nvGrpSpPr>
                <p:grpSpPr>
                  <a:xfrm>
                    <a:off x="1486335" y="4953000"/>
                    <a:ext cx="1447800" cy="609600"/>
                    <a:chOff x="1562100" y="2103137"/>
                    <a:chExt cx="1447800" cy="609600"/>
                  </a:xfrm>
                </p:grpSpPr>
                <p:grpSp>
                  <p:nvGrpSpPr>
                    <p:cNvPr id="184" name="Group 183"/>
                    <p:cNvGrpSpPr/>
                    <p:nvPr/>
                  </p:nvGrpSpPr>
                  <p:grpSpPr>
                    <a:xfrm>
                      <a:off x="1562100" y="2103137"/>
                      <a:ext cx="1447800" cy="609600"/>
                      <a:chOff x="838200" y="2130534"/>
                      <a:chExt cx="1447800" cy="609600"/>
                    </a:xfrm>
                  </p:grpSpPr>
                  <p:sp>
                    <p:nvSpPr>
                      <p:cNvPr id="186" name="Oval 185"/>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187" name="Group 9"/>
                      <p:cNvGrpSpPr>
                        <a:grpSpLocks/>
                      </p:cNvGrpSpPr>
                      <p:nvPr/>
                    </p:nvGrpSpPr>
                    <p:grpSpPr bwMode="auto">
                      <a:xfrm>
                        <a:off x="838200" y="2130534"/>
                        <a:ext cx="742513" cy="609600"/>
                        <a:chOff x="506" y="717"/>
                        <a:chExt cx="790" cy="445"/>
                      </a:xfrm>
                    </p:grpSpPr>
                    <p:sp>
                      <p:nvSpPr>
                        <p:cNvPr id="189"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190"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91"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92"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93"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94"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95"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96"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97"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98"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99"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00"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01"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02"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03"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188" name="Straight Connector 187"/>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5" name="Rectangle 184"/>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183" name="Straight Connector 182"/>
                  <p:cNvCxnSpPr/>
                  <p:nvPr/>
                </p:nvCxnSpPr>
                <p:spPr>
                  <a:xfrm>
                    <a:off x="2934135" y="5257800"/>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06" name="Group 205"/>
              <p:cNvGrpSpPr/>
              <p:nvPr/>
            </p:nvGrpSpPr>
            <p:grpSpPr>
              <a:xfrm>
                <a:off x="1245172" y="2286000"/>
                <a:ext cx="1752600" cy="3124200"/>
                <a:chOff x="1562100" y="2286000"/>
                <a:chExt cx="1752600" cy="3124200"/>
              </a:xfrm>
            </p:grpSpPr>
            <p:grpSp>
              <p:nvGrpSpPr>
                <p:cNvPr id="207" name="Group 206"/>
                <p:cNvGrpSpPr/>
                <p:nvPr/>
              </p:nvGrpSpPr>
              <p:grpSpPr>
                <a:xfrm>
                  <a:off x="1562100" y="2286000"/>
                  <a:ext cx="1752600" cy="838200"/>
                  <a:chOff x="1562100" y="2103137"/>
                  <a:chExt cx="1752600" cy="838200"/>
                </a:xfrm>
              </p:grpSpPr>
              <p:grpSp>
                <p:nvGrpSpPr>
                  <p:cNvPr id="281" name="Group 280"/>
                  <p:cNvGrpSpPr/>
                  <p:nvPr/>
                </p:nvGrpSpPr>
                <p:grpSpPr>
                  <a:xfrm>
                    <a:off x="1562100" y="2103137"/>
                    <a:ext cx="1752600" cy="609600"/>
                    <a:chOff x="1562100" y="2103137"/>
                    <a:chExt cx="1752600" cy="609600"/>
                  </a:xfrm>
                </p:grpSpPr>
                <p:grpSp>
                  <p:nvGrpSpPr>
                    <p:cNvPr id="283" name="Group 282"/>
                    <p:cNvGrpSpPr/>
                    <p:nvPr/>
                  </p:nvGrpSpPr>
                  <p:grpSpPr>
                    <a:xfrm>
                      <a:off x="1562100" y="2103137"/>
                      <a:ext cx="1447800" cy="609600"/>
                      <a:chOff x="1562100" y="2103137"/>
                      <a:chExt cx="1447800" cy="609600"/>
                    </a:xfrm>
                  </p:grpSpPr>
                  <p:grpSp>
                    <p:nvGrpSpPr>
                      <p:cNvPr id="285" name="Group 284"/>
                      <p:cNvGrpSpPr/>
                      <p:nvPr/>
                    </p:nvGrpSpPr>
                    <p:grpSpPr>
                      <a:xfrm>
                        <a:off x="1562100" y="2103137"/>
                        <a:ext cx="1447800" cy="609600"/>
                        <a:chOff x="838200" y="2130534"/>
                        <a:chExt cx="1447800" cy="609600"/>
                      </a:xfrm>
                    </p:grpSpPr>
                    <p:sp>
                      <p:nvSpPr>
                        <p:cNvPr id="287" name="Oval 286"/>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288" name="Group 9"/>
                        <p:cNvGrpSpPr>
                          <a:grpSpLocks/>
                        </p:cNvGrpSpPr>
                        <p:nvPr/>
                      </p:nvGrpSpPr>
                      <p:grpSpPr bwMode="auto">
                        <a:xfrm>
                          <a:off x="838200" y="2130534"/>
                          <a:ext cx="742513" cy="609600"/>
                          <a:chOff x="506" y="717"/>
                          <a:chExt cx="790" cy="445"/>
                        </a:xfrm>
                      </p:grpSpPr>
                      <p:sp>
                        <p:nvSpPr>
                          <p:cNvPr id="290"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91"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92"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93"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94"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5"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6"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7"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8"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9"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00"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01"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02"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03"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04"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89" name="Straight Connector 288"/>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6" name="Rectangle 285"/>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84" name="Straight Connector 283"/>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82" name="Straight Connector 281"/>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p:nvGrpSpPr>
              <p:grpSpPr>
                <a:xfrm>
                  <a:off x="1562100" y="3962400"/>
                  <a:ext cx="1752600" cy="838200"/>
                  <a:chOff x="1562100" y="2103137"/>
                  <a:chExt cx="1752600" cy="838200"/>
                </a:xfrm>
              </p:grpSpPr>
              <p:grpSp>
                <p:nvGrpSpPr>
                  <p:cNvPr id="257" name="Group 256"/>
                  <p:cNvGrpSpPr/>
                  <p:nvPr/>
                </p:nvGrpSpPr>
                <p:grpSpPr>
                  <a:xfrm>
                    <a:off x="1562100" y="2103137"/>
                    <a:ext cx="1752600" cy="609600"/>
                    <a:chOff x="1562100" y="2103137"/>
                    <a:chExt cx="1752600" cy="609600"/>
                  </a:xfrm>
                </p:grpSpPr>
                <p:grpSp>
                  <p:nvGrpSpPr>
                    <p:cNvPr id="259" name="Group 258"/>
                    <p:cNvGrpSpPr/>
                    <p:nvPr/>
                  </p:nvGrpSpPr>
                  <p:grpSpPr>
                    <a:xfrm>
                      <a:off x="1562100" y="2103137"/>
                      <a:ext cx="1447800" cy="609600"/>
                      <a:chOff x="1562100" y="2103137"/>
                      <a:chExt cx="1447800" cy="609600"/>
                    </a:xfrm>
                  </p:grpSpPr>
                  <p:grpSp>
                    <p:nvGrpSpPr>
                      <p:cNvPr id="261" name="Group 260"/>
                      <p:cNvGrpSpPr/>
                      <p:nvPr/>
                    </p:nvGrpSpPr>
                    <p:grpSpPr>
                      <a:xfrm>
                        <a:off x="1562100" y="2103137"/>
                        <a:ext cx="1447800" cy="609600"/>
                        <a:chOff x="838200" y="2130534"/>
                        <a:chExt cx="1447800" cy="609600"/>
                      </a:xfrm>
                    </p:grpSpPr>
                    <p:sp>
                      <p:nvSpPr>
                        <p:cNvPr id="263" name="Oval 262"/>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264" name="Group 9"/>
                        <p:cNvGrpSpPr>
                          <a:grpSpLocks/>
                        </p:cNvGrpSpPr>
                        <p:nvPr/>
                      </p:nvGrpSpPr>
                      <p:grpSpPr bwMode="auto">
                        <a:xfrm>
                          <a:off x="838200" y="2130534"/>
                          <a:ext cx="742513" cy="609600"/>
                          <a:chOff x="506" y="717"/>
                          <a:chExt cx="790" cy="445"/>
                        </a:xfrm>
                      </p:grpSpPr>
                      <p:sp>
                        <p:nvSpPr>
                          <p:cNvPr id="266"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67"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68"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69"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70"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1"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2"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3"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4"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5"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6"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7"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8"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79"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80"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65" name="Straight Connector 264"/>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2" name="Rectangle 261"/>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60" name="Straight Connector 259"/>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8" name="Straight Connector 257"/>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p:nvGrpSpPr>
              <p:grpSpPr>
                <a:xfrm>
                  <a:off x="1562100" y="3124200"/>
                  <a:ext cx="1752600" cy="838200"/>
                  <a:chOff x="1562100" y="2103137"/>
                  <a:chExt cx="1752600" cy="838200"/>
                </a:xfrm>
              </p:grpSpPr>
              <p:grpSp>
                <p:nvGrpSpPr>
                  <p:cNvPr id="233" name="Group 232"/>
                  <p:cNvGrpSpPr/>
                  <p:nvPr/>
                </p:nvGrpSpPr>
                <p:grpSpPr>
                  <a:xfrm>
                    <a:off x="1562100" y="2103137"/>
                    <a:ext cx="1752600" cy="609600"/>
                    <a:chOff x="1562100" y="2103137"/>
                    <a:chExt cx="1752600" cy="609600"/>
                  </a:xfrm>
                </p:grpSpPr>
                <p:grpSp>
                  <p:nvGrpSpPr>
                    <p:cNvPr id="235" name="Group 234"/>
                    <p:cNvGrpSpPr/>
                    <p:nvPr/>
                  </p:nvGrpSpPr>
                  <p:grpSpPr>
                    <a:xfrm>
                      <a:off x="1562100" y="2103137"/>
                      <a:ext cx="1447800" cy="609600"/>
                      <a:chOff x="1562100" y="2103137"/>
                      <a:chExt cx="1447800" cy="609600"/>
                    </a:xfrm>
                  </p:grpSpPr>
                  <p:grpSp>
                    <p:nvGrpSpPr>
                      <p:cNvPr id="237" name="Group 236"/>
                      <p:cNvGrpSpPr/>
                      <p:nvPr/>
                    </p:nvGrpSpPr>
                    <p:grpSpPr>
                      <a:xfrm>
                        <a:off x="1562100" y="2103137"/>
                        <a:ext cx="1447800" cy="609600"/>
                        <a:chOff x="838200" y="2130534"/>
                        <a:chExt cx="1447800" cy="609600"/>
                      </a:xfrm>
                    </p:grpSpPr>
                    <p:sp>
                      <p:nvSpPr>
                        <p:cNvPr id="239" name="Oval 238"/>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240" name="Group 9"/>
                        <p:cNvGrpSpPr>
                          <a:grpSpLocks/>
                        </p:cNvGrpSpPr>
                        <p:nvPr/>
                      </p:nvGrpSpPr>
                      <p:grpSpPr bwMode="auto">
                        <a:xfrm>
                          <a:off x="838200" y="2130534"/>
                          <a:ext cx="742513" cy="609600"/>
                          <a:chOff x="506" y="717"/>
                          <a:chExt cx="790" cy="445"/>
                        </a:xfrm>
                      </p:grpSpPr>
                      <p:sp>
                        <p:nvSpPr>
                          <p:cNvPr id="242"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43"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44"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45"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46"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47"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48"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49"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0"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1"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2"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3"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4"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55"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56"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41" name="Straight Connector 240"/>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8" name="Rectangle 237"/>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36" name="Straight Connector 235"/>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4" name="Straight Connector 233"/>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p:nvGrpSpPr>
              <p:grpSpPr>
                <a:xfrm>
                  <a:off x="1562100" y="4800600"/>
                  <a:ext cx="1752600" cy="609600"/>
                  <a:chOff x="1486335" y="4953000"/>
                  <a:chExt cx="1752600" cy="609600"/>
                </a:xfrm>
              </p:grpSpPr>
              <p:grpSp>
                <p:nvGrpSpPr>
                  <p:cNvPr id="211" name="Group 210"/>
                  <p:cNvGrpSpPr/>
                  <p:nvPr/>
                </p:nvGrpSpPr>
                <p:grpSpPr>
                  <a:xfrm>
                    <a:off x="1486335" y="4953000"/>
                    <a:ext cx="1447800" cy="609600"/>
                    <a:chOff x="1562100" y="2103137"/>
                    <a:chExt cx="1447800" cy="609600"/>
                  </a:xfrm>
                </p:grpSpPr>
                <p:grpSp>
                  <p:nvGrpSpPr>
                    <p:cNvPr id="213" name="Group 212"/>
                    <p:cNvGrpSpPr/>
                    <p:nvPr/>
                  </p:nvGrpSpPr>
                  <p:grpSpPr>
                    <a:xfrm>
                      <a:off x="1562100" y="2103137"/>
                      <a:ext cx="1447800" cy="609600"/>
                      <a:chOff x="838200" y="2130534"/>
                      <a:chExt cx="1447800" cy="609600"/>
                    </a:xfrm>
                  </p:grpSpPr>
                  <p:sp>
                    <p:nvSpPr>
                      <p:cNvPr id="215" name="Oval 214"/>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216" name="Group 9"/>
                      <p:cNvGrpSpPr>
                        <a:grpSpLocks/>
                      </p:cNvGrpSpPr>
                      <p:nvPr/>
                    </p:nvGrpSpPr>
                    <p:grpSpPr bwMode="auto">
                      <a:xfrm>
                        <a:off x="838200" y="2130534"/>
                        <a:ext cx="742513" cy="609600"/>
                        <a:chOff x="506" y="717"/>
                        <a:chExt cx="790" cy="445"/>
                      </a:xfrm>
                    </p:grpSpPr>
                    <p:sp>
                      <p:nvSpPr>
                        <p:cNvPr id="218"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19"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20"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21"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22"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3"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4"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5"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6"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7"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8"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9"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30"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31"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32"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17" name="Straight Connector 216"/>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4" name="Rectangle 213"/>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12" name="Straight Connector 211"/>
                  <p:cNvCxnSpPr/>
                  <p:nvPr/>
                </p:nvCxnSpPr>
                <p:spPr>
                  <a:xfrm>
                    <a:off x="2934135" y="5257800"/>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05" name="Group 304"/>
              <p:cNvGrpSpPr/>
              <p:nvPr/>
            </p:nvGrpSpPr>
            <p:grpSpPr>
              <a:xfrm>
                <a:off x="2971800" y="2286000"/>
                <a:ext cx="1752600" cy="3124200"/>
                <a:chOff x="1562100" y="2286000"/>
                <a:chExt cx="1752600" cy="3124200"/>
              </a:xfrm>
            </p:grpSpPr>
            <p:grpSp>
              <p:nvGrpSpPr>
                <p:cNvPr id="306" name="Group 305"/>
                <p:cNvGrpSpPr/>
                <p:nvPr/>
              </p:nvGrpSpPr>
              <p:grpSpPr>
                <a:xfrm>
                  <a:off x="1562100" y="2286000"/>
                  <a:ext cx="1752600" cy="838200"/>
                  <a:chOff x="1562100" y="2103137"/>
                  <a:chExt cx="1752600" cy="838200"/>
                </a:xfrm>
              </p:grpSpPr>
              <p:grpSp>
                <p:nvGrpSpPr>
                  <p:cNvPr id="380" name="Group 379"/>
                  <p:cNvGrpSpPr/>
                  <p:nvPr/>
                </p:nvGrpSpPr>
                <p:grpSpPr>
                  <a:xfrm>
                    <a:off x="1562100" y="2103137"/>
                    <a:ext cx="1752600" cy="609600"/>
                    <a:chOff x="1562100" y="2103137"/>
                    <a:chExt cx="1752600" cy="609600"/>
                  </a:xfrm>
                </p:grpSpPr>
                <p:grpSp>
                  <p:nvGrpSpPr>
                    <p:cNvPr id="382" name="Group 381"/>
                    <p:cNvGrpSpPr/>
                    <p:nvPr/>
                  </p:nvGrpSpPr>
                  <p:grpSpPr>
                    <a:xfrm>
                      <a:off x="1562100" y="2103137"/>
                      <a:ext cx="1447800" cy="609600"/>
                      <a:chOff x="1562100" y="2103137"/>
                      <a:chExt cx="1447800" cy="609600"/>
                    </a:xfrm>
                  </p:grpSpPr>
                  <p:grpSp>
                    <p:nvGrpSpPr>
                      <p:cNvPr id="384" name="Group 383"/>
                      <p:cNvGrpSpPr/>
                      <p:nvPr/>
                    </p:nvGrpSpPr>
                    <p:grpSpPr>
                      <a:xfrm>
                        <a:off x="1562100" y="2103137"/>
                        <a:ext cx="1447800" cy="609600"/>
                        <a:chOff x="838200" y="2130534"/>
                        <a:chExt cx="1447800" cy="609600"/>
                      </a:xfrm>
                    </p:grpSpPr>
                    <p:sp>
                      <p:nvSpPr>
                        <p:cNvPr id="386" name="Oval 385"/>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387" name="Group 9"/>
                        <p:cNvGrpSpPr>
                          <a:grpSpLocks/>
                        </p:cNvGrpSpPr>
                        <p:nvPr/>
                      </p:nvGrpSpPr>
                      <p:grpSpPr bwMode="auto">
                        <a:xfrm>
                          <a:off x="838200" y="2130534"/>
                          <a:ext cx="742513" cy="609600"/>
                          <a:chOff x="506" y="717"/>
                          <a:chExt cx="790" cy="445"/>
                        </a:xfrm>
                      </p:grpSpPr>
                      <p:sp>
                        <p:nvSpPr>
                          <p:cNvPr id="389"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90"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91"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92"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93"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94"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95"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96"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97"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98"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99"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00"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01"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02"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03"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388" name="Straight Connector 387"/>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5" name="Rectangle 384"/>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83" name="Straight Connector 382"/>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81" name="Straight Connector 380"/>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7" name="Group 306"/>
                <p:cNvGrpSpPr/>
                <p:nvPr/>
              </p:nvGrpSpPr>
              <p:grpSpPr>
                <a:xfrm>
                  <a:off x="1562100" y="3962400"/>
                  <a:ext cx="1752600" cy="838200"/>
                  <a:chOff x="1562100" y="2103137"/>
                  <a:chExt cx="1752600" cy="838200"/>
                </a:xfrm>
              </p:grpSpPr>
              <p:grpSp>
                <p:nvGrpSpPr>
                  <p:cNvPr id="356" name="Group 355"/>
                  <p:cNvGrpSpPr/>
                  <p:nvPr/>
                </p:nvGrpSpPr>
                <p:grpSpPr>
                  <a:xfrm>
                    <a:off x="1562100" y="2103137"/>
                    <a:ext cx="1752600" cy="609600"/>
                    <a:chOff x="1562100" y="2103137"/>
                    <a:chExt cx="1752600" cy="609600"/>
                  </a:xfrm>
                </p:grpSpPr>
                <p:grpSp>
                  <p:nvGrpSpPr>
                    <p:cNvPr id="358" name="Group 357"/>
                    <p:cNvGrpSpPr/>
                    <p:nvPr/>
                  </p:nvGrpSpPr>
                  <p:grpSpPr>
                    <a:xfrm>
                      <a:off x="1562100" y="2103137"/>
                      <a:ext cx="1447800" cy="609600"/>
                      <a:chOff x="1562100" y="2103137"/>
                      <a:chExt cx="1447800" cy="609600"/>
                    </a:xfrm>
                  </p:grpSpPr>
                  <p:grpSp>
                    <p:nvGrpSpPr>
                      <p:cNvPr id="360" name="Group 359"/>
                      <p:cNvGrpSpPr/>
                      <p:nvPr/>
                    </p:nvGrpSpPr>
                    <p:grpSpPr>
                      <a:xfrm>
                        <a:off x="1562100" y="2103137"/>
                        <a:ext cx="1447800" cy="609600"/>
                        <a:chOff x="838200" y="2130534"/>
                        <a:chExt cx="1447800" cy="609600"/>
                      </a:xfrm>
                    </p:grpSpPr>
                    <p:sp>
                      <p:nvSpPr>
                        <p:cNvPr id="362" name="Oval 361"/>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363" name="Group 9"/>
                        <p:cNvGrpSpPr>
                          <a:grpSpLocks/>
                        </p:cNvGrpSpPr>
                        <p:nvPr/>
                      </p:nvGrpSpPr>
                      <p:grpSpPr bwMode="auto">
                        <a:xfrm>
                          <a:off x="838200" y="2130534"/>
                          <a:ext cx="742513" cy="609600"/>
                          <a:chOff x="506" y="717"/>
                          <a:chExt cx="790" cy="445"/>
                        </a:xfrm>
                      </p:grpSpPr>
                      <p:sp>
                        <p:nvSpPr>
                          <p:cNvPr id="365"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66"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67"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68"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69"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0"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1"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2"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3"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4"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5"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6"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7"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78"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79"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364" name="Straight Connector 363"/>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1" name="Rectangle 360"/>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59" name="Straight Connector 358"/>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7" name="Straight Connector 356"/>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8" name="Group 307"/>
                <p:cNvGrpSpPr/>
                <p:nvPr/>
              </p:nvGrpSpPr>
              <p:grpSpPr>
                <a:xfrm>
                  <a:off x="1562100" y="3124200"/>
                  <a:ext cx="1752600" cy="838200"/>
                  <a:chOff x="1562100" y="2103137"/>
                  <a:chExt cx="1752600" cy="838200"/>
                </a:xfrm>
              </p:grpSpPr>
              <p:grpSp>
                <p:nvGrpSpPr>
                  <p:cNvPr id="332" name="Group 331"/>
                  <p:cNvGrpSpPr/>
                  <p:nvPr/>
                </p:nvGrpSpPr>
                <p:grpSpPr>
                  <a:xfrm>
                    <a:off x="1562100" y="2103137"/>
                    <a:ext cx="1752600" cy="609600"/>
                    <a:chOff x="1562100" y="2103137"/>
                    <a:chExt cx="1752600" cy="609600"/>
                  </a:xfrm>
                </p:grpSpPr>
                <p:grpSp>
                  <p:nvGrpSpPr>
                    <p:cNvPr id="334" name="Group 333"/>
                    <p:cNvGrpSpPr/>
                    <p:nvPr/>
                  </p:nvGrpSpPr>
                  <p:grpSpPr>
                    <a:xfrm>
                      <a:off x="1562100" y="2103137"/>
                      <a:ext cx="1447800" cy="609600"/>
                      <a:chOff x="1562100" y="2103137"/>
                      <a:chExt cx="1447800" cy="609600"/>
                    </a:xfrm>
                  </p:grpSpPr>
                  <p:grpSp>
                    <p:nvGrpSpPr>
                      <p:cNvPr id="336" name="Group 335"/>
                      <p:cNvGrpSpPr/>
                      <p:nvPr/>
                    </p:nvGrpSpPr>
                    <p:grpSpPr>
                      <a:xfrm>
                        <a:off x="1562100" y="2103137"/>
                        <a:ext cx="1447800" cy="609600"/>
                        <a:chOff x="838200" y="2130534"/>
                        <a:chExt cx="1447800" cy="609600"/>
                      </a:xfrm>
                    </p:grpSpPr>
                    <p:sp>
                      <p:nvSpPr>
                        <p:cNvPr id="338" name="Oval 337"/>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339" name="Group 9"/>
                        <p:cNvGrpSpPr>
                          <a:grpSpLocks/>
                        </p:cNvGrpSpPr>
                        <p:nvPr/>
                      </p:nvGrpSpPr>
                      <p:grpSpPr bwMode="auto">
                        <a:xfrm>
                          <a:off x="838200" y="2130534"/>
                          <a:ext cx="742513" cy="609600"/>
                          <a:chOff x="506" y="717"/>
                          <a:chExt cx="790" cy="445"/>
                        </a:xfrm>
                      </p:grpSpPr>
                      <p:sp>
                        <p:nvSpPr>
                          <p:cNvPr id="341"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42"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43"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44"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45"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46"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47"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48"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49"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50"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51"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52"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53"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54"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55"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340" name="Straight Connector 339"/>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7" name="Rectangle 336"/>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35" name="Straight Connector 334"/>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3" name="Straight Connector 332"/>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9" name="Group 308"/>
                <p:cNvGrpSpPr/>
                <p:nvPr/>
              </p:nvGrpSpPr>
              <p:grpSpPr>
                <a:xfrm>
                  <a:off x="1562100" y="4800600"/>
                  <a:ext cx="1752600" cy="609600"/>
                  <a:chOff x="1486335" y="4953000"/>
                  <a:chExt cx="1752600" cy="609600"/>
                </a:xfrm>
              </p:grpSpPr>
              <p:grpSp>
                <p:nvGrpSpPr>
                  <p:cNvPr id="310" name="Group 309"/>
                  <p:cNvGrpSpPr/>
                  <p:nvPr/>
                </p:nvGrpSpPr>
                <p:grpSpPr>
                  <a:xfrm>
                    <a:off x="1486335" y="4953000"/>
                    <a:ext cx="1447800" cy="609600"/>
                    <a:chOff x="1562100" y="2103137"/>
                    <a:chExt cx="1447800" cy="609600"/>
                  </a:xfrm>
                </p:grpSpPr>
                <p:grpSp>
                  <p:nvGrpSpPr>
                    <p:cNvPr id="312" name="Group 311"/>
                    <p:cNvGrpSpPr/>
                    <p:nvPr/>
                  </p:nvGrpSpPr>
                  <p:grpSpPr>
                    <a:xfrm>
                      <a:off x="1562100" y="2103137"/>
                      <a:ext cx="1447800" cy="609600"/>
                      <a:chOff x="838200" y="2130534"/>
                      <a:chExt cx="1447800" cy="609600"/>
                    </a:xfrm>
                  </p:grpSpPr>
                  <p:sp>
                    <p:nvSpPr>
                      <p:cNvPr id="314" name="Oval 313"/>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315" name="Group 9"/>
                      <p:cNvGrpSpPr>
                        <a:grpSpLocks/>
                      </p:cNvGrpSpPr>
                      <p:nvPr/>
                    </p:nvGrpSpPr>
                    <p:grpSpPr bwMode="auto">
                      <a:xfrm>
                        <a:off x="838200" y="2130534"/>
                        <a:ext cx="742513" cy="609600"/>
                        <a:chOff x="506" y="717"/>
                        <a:chExt cx="790" cy="445"/>
                      </a:xfrm>
                    </p:grpSpPr>
                    <p:sp>
                      <p:nvSpPr>
                        <p:cNvPr id="317"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18"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19"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20"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21"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2"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3"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4"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5"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6"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7"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8"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9"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30"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31"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316" name="Straight Connector 315"/>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3" name="Rectangle 312"/>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11" name="Straight Connector 310"/>
                  <p:cNvCxnSpPr/>
                  <p:nvPr/>
                </p:nvCxnSpPr>
                <p:spPr>
                  <a:xfrm>
                    <a:off x="2934135" y="5257800"/>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04" name="Group 403"/>
              <p:cNvGrpSpPr/>
              <p:nvPr/>
            </p:nvGrpSpPr>
            <p:grpSpPr>
              <a:xfrm>
                <a:off x="6477000" y="2286000"/>
                <a:ext cx="1447800" cy="3124200"/>
                <a:chOff x="1562100" y="2286000"/>
                <a:chExt cx="1447800" cy="3124200"/>
              </a:xfrm>
            </p:grpSpPr>
            <p:grpSp>
              <p:nvGrpSpPr>
                <p:cNvPr id="405" name="Group 404"/>
                <p:cNvGrpSpPr/>
                <p:nvPr/>
              </p:nvGrpSpPr>
              <p:grpSpPr>
                <a:xfrm>
                  <a:off x="1562100" y="2286000"/>
                  <a:ext cx="1447800" cy="838200"/>
                  <a:chOff x="1562100" y="2103137"/>
                  <a:chExt cx="1447800" cy="838200"/>
                </a:xfrm>
              </p:grpSpPr>
              <p:grpSp>
                <p:nvGrpSpPr>
                  <p:cNvPr id="481" name="Group 480"/>
                  <p:cNvGrpSpPr/>
                  <p:nvPr/>
                </p:nvGrpSpPr>
                <p:grpSpPr>
                  <a:xfrm>
                    <a:off x="1562100" y="2103137"/>
                    <a:ext cx="1447800" cy="609600"/>
                    <a:chOff x="1562100" y="2103137"/>
                    <a:chExt cx="1447800" cy="609600"/>
                  </a:xfrm>
                </p:grpSpPr>
                <p:grpSp>
                  <p:nvGrpSpPr>
                    <p:cNvPr id="483" name="Group 482"/>
                    <p:cNvGrpSpPr/>
                    <p:nvPr/>
                  </p:nvGrpSpPr>
                  <p:grpSpPr>
                    <a:xfrm>
                      <a:off x="1562100" y="2103137"/>
                      <a:ext cx="1447800" cy="609600"/>
                      <a:chOff x="838200" y="2130534"/>
                      <a:chExt cx="1447800" cy="609600"/>
                    </a:xfrm>
                  </p:grpSpPr>
                  <p:sp>
                    <p:nvSpPr>
                      <p:cNvPr id="485" name="Oval 484"/>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486" name="Group 9"/>
                      <p:cNvGrpSpPr>
                        <a:grpSpLocks/>
                      </p:cNvGrpSpPr>
                      <p:nvPr/>
                    </p:nvGrpSpPr>
                    <p:grpSpPr bwMode="auto">
                      <a:xfrm>
                        <a:off x="838200" y="2130534"/>
                        <a:ext cx="742513" cy="609600"/>
                        <a:chOff x="506" y="717"/>
                        <a:chExt cx="790" cy="445"/>
                      </a:xfrm>
                    </p:grpSpPr>
                    <p:sp>
                      <p:nvSpPr>
                        <p:cNvPr id="488"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89"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90"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91"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92"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3"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4"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5"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6"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7"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8"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9"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500"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501"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502"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487" name="Straight Connector 486"/>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4" name="Rectangle 483"/>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80" name="Straight Connector 479"/>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6" name="Group 405"/>
                <p:cNvGrpSpPr/>
                <p:nvPr/>
              </p:nvGrpSpPr>
              <p:grpSpPr>
                <a:xfrm>
                  <a:off x="1562100" y="3962400"/>
                  <a:ext cx="1447800" cy="838200"/>
                  <a:chOff x="1562100" y="2103137"/>
                  <a:chExt cx="1447800" cy="838200"/>
                </a:xfrm>
              </p:grpSpPr>
              <p:grpSp>
                <p:nvGrpSpPr>
                  <p:cNvPr id="457" name="Group 456"/>
                  <p:cNvGrpSpPr/>
                  <p:nvPr/>
                </p:nvGrpSpPr>
                <p:grpSpPr>
                  <a:xfrm>
                    <a:off x="1562100" y="2103137"/>
                    <a:ext cx="1447800" cy="609600"/>
                    <a:chOff x="1562100" y="2103137"/>
                    <a:chExt cx="1447800" cy="609600"/>
                  </a:xfrm>
                </p:grpSpPr>
                <p:grpSp>
                  <p:nvGrpSpPr>
                    <p:cNvPr id="459" name="Group 458"/>
                    <p:cNvGrpSpPr/>
                    <p:nvPr/>
                  </p:nvGrpSpPr>
                  <p:grpSpPr>
                    <a:xfrm>
                      <a:off x="1562100" y="2103137"/>
                      <a:ext cx="1447800" cy="609600"/>
                      <a:chOff x="838200" y="2130534"/>
                      <a:chExt cx="1447800" cy="609600"/>
                    </a:xfrm>
                  </p:grpSpPr>
                  <p:sp>
                    <p:nvSpPr>
                      <p:cNvPr id="461" name="Oval 460"/>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462" name="Group 9"/>
                      <p:cNvGrpSpPr>
                        <a:grpSpLocks/>
                      </p:cNvGrpSpPr>
                      <p:nvPr/>
                    </p:nvGrpSpPr>
                    <p:grpSpPr bwMode="auto">
                      <a:xfrm>
                        <a:off x="838200" y="2130534"/>
                        <a:ext cx="742513" cy="609600"/>
                        <a:chOff x="506" y="717"/>
                        <a:chExt cx="790" cy="445"/>
                      </a:xfrm>
                    </p:grpSpPr>
                    <p:sp>
                      <p:nvSpPr>
                        <p:cNvPr id="464"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65"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66"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67"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68"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69"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0"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1"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2"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3"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4"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5"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6"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77"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78"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463" name="Straight Connector 462"/>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0" name="Rectangle 459"/>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56" name="Straight Connector 455"/>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7" name="Group 406"/>
                <p:cNvGrpSpPr/>
                <p:nvPr/>
              </p:nvGrpSpPr>
              <p:grpSpPr>
                <a:xfrm>
                  <a:off x="1562100" y="3124200"/>
                  <a:ext cx="1447800" cy="838200"/>
                  <a:chOff x="1562100" y="2103137"/>
                  <a:chExt cx="1447800" cy="838200"/>
                </a:xfrm>
              </p:grpSpPr>
              <p:grpSp>
                <p:nvGrpSpPr>
                  <p:cNvPr id="433" name="Group 432"/>
                  <p:cNvGrpSpPr/>
                  <p:nvPr/>
                </p:nvGrpSpPr>
                <p:grpSpPr>
                  <a:xfrm>
                    <a:off x="1562100" y="2103137"/>
                    <a:ext cx="1447800" cy="609600"/>
                    <a:chOff x="1562100" y="2103137"/>
                    <a:chExt cx="1447800" cy="609600"/>
                  </a:xfrm>
                </p:grpSpPr>
                <p:grpSp>
                  <p:nvGrpSpPr>
                    <p:cNvPr id="435" name="Group 434"/>
                    <p:cNvGrpSpPr/>
                    <p:nvPr/>
                  </p:nvGrpSpPr>
                  <p:grpSpPr>
                    <a:xfrm>
                      <a:off x="1562100" y="2103137"/>
                      <a:ext cx="1447800" cy="609600"/>
                      <a:chOff x="838200" y="2130534"/>
                      <a:chExt cx="1447800" cy="609600"/>
                    </a:xfrm>
                  </p:grpSpPr>
                  <p:sp>
                    <p:nvSpPr>
                      <p:cNvPr id="437" name="Oval 436"/>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438" name="Group 9"/>
                      <p:cNvGrpSpPr>
                        <a:grpSpLocks/>
                      </p:cNvGrpSpPr>
                      <p:nvPr/>
                    </p:nvGrpSpPr>
                    <p:grpSpPr bwMode="auto">
                      <a:xfrm>
                        <a:off x="838200" y="2130534"/>
                        <a:ext cx="742513" cy="609600"/>
                        <a:chOff x="506" y="717"/>
                        <a:chExt cx="790" cy="445"/>
                      </a:xfrm>
                    </p:grpSpPr>
                    <p:sp>
                      <p:nvSpPr>
                        <p:cNvPr id="440"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41"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42"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43"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44"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45"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46"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47"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48"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49"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50"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51"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52"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53"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54"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439" name="Straight Connector 438"/>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6" name="Rectangle 435"/>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32" name="Straight Connector 431"/>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9" name="Group 408"/>
                <p:cNvGrpSpPr/>
                <p:nvPr/>
              </p:nvGrpSpPr>
              <p:grpSpPr>
                <a:xfrm>
                  <a:off x="1562100" y="4800600"/>
                  <a:ext cx="1447800" cy="609600"/>
                  <a:chOff x="1562100" y="2103137"/>
                  <a:chExt cx="1447800" cy="609600"/>
                </a:xfrm>
              </p:grpSpPr>
              <p:grpSp>
                <p:nvGrpSpPr>
                  <p:cNvPr id="411" name="Group 410"/>
                  <p:cNvGrpSpPr/>
                  <p:nvPr/>
                </p:nvGrpSpPr>
                <p:grpSpPr>
                  <a:xfrm>
                    <a:off x="1562100" y="2103137"/>
                    <a:ext cx="1447800" cy="609600"/>
                    <a:chOff x="838200" y="2130534"/>
                    <a:chExt cx="1447800" cy="609600"/>
                  </a:xfrm>
                </p:grpSpPr>
                <p:sp>
                  <p:nvSpPr>
                    <p:cNvPr id="413" name="Oval 412"/>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414" name="Group 9"/>
                    <p:cNvGrpSpPr>
                      <a:grpSpLocks/>
                    </p:cNvGrpSpPr>
                    <p:nvPr/>
                  </p:nvGrpSpPr>
                  <p:grpSpPr bwMode="auto">
                    <a:xfrm>
                      <a:off x="838200" y="2130534"/>
                      <a:ext cx="742513" cy="609600"/>
                      <a:chOff x="506" y="717"/>
                      <a:chExt cx="790" cy="445"/>
                    </a:xfrm>
                  </p:grpSpPr>
                  <p:sp>
                    <p:nvSpPr>
                      <p:cNvPr id="416"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17"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18"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19"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20"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1"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2"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3"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4"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5"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6"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7"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8"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29"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30"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415" name="Straight Connector 414"/>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2" name="Rectangle 411"/>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grpSp>
          <p:nvGrpSpPr>
            <p:cNvPr id="20" name="Group 19"/>
            <p:cNvGrpSpPr/>
            <p:nvPr/>
          </p:nvGrpSpPr>
          <p:grpSpPr>
            <a:xfrm>
              <a:off x="1262755" y="5334000"/>
              <a:ext cx="6197382" cy="1159001"/>
              <a:chOff x="964674" y="5334000"/>
              <a:chExt cx="6197382" cy="1159001"/>
            </a:xfrm>
          </p:grpSpPr>
          <p:grpSp>
            <p:nvGrpSpPr>
              <p:cNvPr id="12" name="Group 11"/>
              <p:cNvGrpSpPr/>
              <p:nvPr/>
            </p:nvGrpSpPr>
            <p:grpSpPr>
              <a:xfrm>
                <a:off x="964674" y="5424963"/>
                <a:ext cx="2341761" cy="1068038"/>
                <a:chOff x="1224819" y="5591168"/>
                <a:chExt cx="2341761" cy="1068038"/>
              </a:xfrm>
            </p:grpSpPr>
            <p:sp>
              <p:nvSpPr>
                <p:cNvPr id="3" name="Parallelogram 2"/>
                <p:cNvSpPr/>
                <p:nvPr/>
              </p:nvSpPr>
              <p:spPr>
                <a:xfrm>
                  <a:off x="1224819" y="5934233"/>
                  <a:ext cx="756381" cy="381000"/>
                </a:xfrm>
                <a:prstGeom prst="parallelogram">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rPr>
                    <a:t>File1</a:t>
                  </a:r>
                </a:p>
              </p:txBody>
            </p:sp>
            <p:grpSp>
              <p:nvGrpSpPr>
                <p:cNvPr id="7" name="Group 6"/>
                <p:cNvGrpSpPr/>
                <p:nvPr/>
              </p:nvGrpSpPr>
              <p:grpSpPr>
                <a:xfrm>
                  <a:off x="2766361" y="5591168"/>
                  <a:ext cx="800219" cy="1068038"/>
                  <a:chOff x="2766361" y="5591168"/>
                  <a:chExt cx="800219" cy="1068038"/>
                </a:xfrm>
              </p:grpSpPr>
              <p:sp>
                <p:nvSpPr>
                  <p:cNvPr id="5" name="Parallelogram 4"/>
                  <p:cNvSpPr/>
                  <p:nvPr/>
                </p:nvSpPr>
                <p:spPr>
                  <a:xfrm>
                    <a:off x="2771443" y="5591168"/>
                    <a:ext cx="624908" cy="247662"/>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a:solidFill>
                          <a:prstClr val="black"/>
                        </a:solidFill>
                      </a:rPr>
                      <a:t>Block1</a:t>
                    </a:r>
                  </a:p>
                </p:txBody>
              </p:sp>
              <p:sp>
                <p:nvSpPr>
                  <p:cNvPr id="408" name="Parallelogram 407"/>
                  <p:cNvSpPr/>
                  <p:nvPr/>
                </p:nvSpPr>
                <p:spPr>
                  <a:xfrm>
                    <a:off x="2771443" y="5895968"/>
                    <a:ext cx="624908" cy="247662"/>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a:solidFill>
                          <a:prstClr val="black"/>
                        </a:solidFill>
                      </a:rPr>
                      <a:t>Block2</a:t>
                    </a:r>
                  </a:p>
                </p:txBody>
              </p:sp>
              <p:sp>
                <p:nvSpPr>
                  <p:cNvPr id="410" name="Parallelogram 409"/>
                  <p:cNvSpPr/>
                  <p:nvPr/>
                </p:nvSpPr>
                <p:spPr>
                  <a:xfrm>
                    <a:off x="2766509" y="6411544"/>
                    <a:ext cx="658740" cy="247662"/>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err="1">
                        <a:solidFill>
                          <a:prstClr val="black"/>
                        </a:solidFill>
                      </a:rPr>
                      <a:t>BlockN</a:t>
                    </a:r>
                    <a:endParaRPr lang="en-US" sz="1100" b="1" dirty="0">
                      <a:solidFill>
                        <a:prstClr val="black"/>
                      </a:solidFill>
                    </a:endParaRPr>
                  </a:p>
                </p:txBody>
              </p:sp>
              <p:sp>
                <p:nvSpPr>
                  <p:cNvPr id="6" name="TextBox 5"/>
                  <p:cNvSpPr txBox="1"/>
                  <p:nvPr/>
                </p:nvSpPr>
                <p:spPr>
                  <a:xfrm>
                    <a:off x="2766361" y="5979467"/>
                    <a:ext cx="800219" cy="461665"/>
                  </a:xfrm>
                  <a:prstGeom prst="rect">
                    <a:avLst/>
                  </a:prstGeom>
                  <a:noFill/>
                </p:spPr>
                <p:txBody>
                  <a:bodyPr wrap="none" rtlCol="0">
                    <a:spAutoFit/>
                  </a:bodyPr>
                  <a:lstStyle/>
                  <a:p>
                    <a:r>
                      <a:rPr lang="en-US" sz="2400" dirty="0">
                        <a:solidFill>
                          <a:prstClr val="black"/>
                        </a:solidFill>
                      </a:rPr>
                      <a:t>……</a:t>
                    </a:r>
                  </a:p>
                </p:txBody>
              </p:sp>
            </p:grpSp>
            <p:cxnSp>
              <p:nvCxnSpPr>
                <p:cNvPr id="9" name="Straight Arrow Connector 8"/>
                <p:cNvCxnSpPr/>
                <p:nvPr/>
              </p:nvCxnSpPr>
              <p:spPr>
                <a:xfrm>
                  <a:off x="2133600" y="6124733"/>
                  <a:ext cx="632761" cy="1"/>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a:off x="3207119" y="5853594"/>
                <a:ext cx="39549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00200" y="6058858"/>
                <a:ext cx="957763" cy="369332"/>
              </a:xfrm>
              <a:prstGeom prst="rect">
                <a:avLst/>
              </a:prstGeom>
              <a:noFill/>
            </p:spPr>
            <p:txBody>
              <a:bodyPr wrap="none" rtlCol="0">
                <a:spAutoFit/>
              </a:bodyPr>
              <a:lstStyle/>
              <a:p>
                <a:r>
                  <a:rPr lang="en-US" dirty="0">
                    <a:solidFill>
                      <a:prstClr val="black"/>
                    </a:solidFill>
                    <a:latin typeface="Calibri" panose="020F0502020204030204" pitchFamily="34" charset="0"/>
                  </a:rPr>
                  <a:t>Breakup</a:t>
                </a:r>
              </a:p>
            </p:txBody>
          </p:sp>
          <p:sp>
            <p:nvSpPr>
              <p:cNvPr id="431" name="TextBox 430"/>
              <p:cNvSpPr txBox="1"/>
              <p:nvPr/>
            </p:nvSpPr>
            <p:spPr>
              <a:xfrm>
                <a:off x="3699621" y="5957434"/>
                <a:ext cx="2092881" cy="369332"/>
              </a:xfrm>
              <a:prstGeom prst="rect">
                <a:avLst/>
              </a:prstGeom>
              <a:noFill/>
            </p:spPr>
            <p:txBody>
              <a:bodyPr wrap="none" rtlCol="0">
                <a:spAutoFit/>
              </a:bodyPr>
              <a:lstStyle/>
              <a:p>
                <a:r>
                  <a:rPr lang="en-US" dirty="0">
                    <a:solidFill>
                      <a:prstClr val="black"/>
                    </a:solidFill>
                    <a:latin typeface="Calibri" panose="020F0502020204030204" pitchFamily="34" charset="0"/>
                  </a:rPr>
                  <a:t>Replicate each block</a:t>
                </a:r>
              </a:p>
            </p:txBody>
          </p:sp>
          <p:cxnSp>
            <p:nvCxnSpPr>
              <p:cNvPr id="19" name="Straight Connector 18"/>
              <p:cNvCxnSpPr/>
              <p:nvPr/>
            </p:nvCxnSpPr>
            <p:spPr>
              <a:xfrm flipV="1">
                <a:off x="3571796" y="5343108"/>
                <a:ext cx="6579" cy="501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p:cNvCxnSpPr/>
              <p:nvPr/>
            </p:nvCxnSpPr>
            <p:spPr>
              <a:xfrm flipV="1">
                <a:off x="5335080" y="5334000"/>
                <a:ext cx="6579" cy="501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p:cNvCxnSpPr/>
              <p:nvPr/>
            </p:nvCxnSpPr>
            <p:spPr>
              <a:xfrm flipV="1">
                <a:off x="7155477" y="5356515"/>
                <a:ext cx="6579" cy="501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9" name="Group 478"/>
            <p:cNvGrpSpPr/>
            <p:nvPr/>
          </p:nvGrpSpPr>
          <p:grpSpPr>
            <a:xfrm>
              <a:off x="152400" y="929163"/>
              <a:ext cx="2341761" cy="1068038"/>
              <a:chOff x="1224819" y="5591168"/>
              <a:chExt cx="2341761" cy="1068038"/>
            </a:xfrm>
          </p:grpSpPr>
          <p:sp>
            <p:nvSpPr>
              <p:cNvPr id="509" name="Parallelogram 508"/>
              <p:cNvSpPr/>
              <p:nvPr/>
            </p:nvSpPr>
            <p:spPr>
              <a:xfrm>
                <a:off x="1224819" y="5934233"/>
                <a:ext cx="756381" cy="381000"/>
              </a:xfrm>
              <a:prstGeom prst="parallelogram">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rPr>
                  <a:t>File1</a:t>
                </a:r>
              </a:p>
            </p:txBody>
          </p:sp>
          <p:grpSp>
            <p:nvGrpSpPr>
              <p:cNvPr id="510" name="Group 509"/>
              <p:cNvGrpSpPr/>
              <p:nvPr/>
            </p:nvGrpSpPr>
            <p:grpSpPr>
              <a:xfrm>
                <a:off x="2766361" y="5591168"/>
                <a:ext cx="800219" cy="1068038"/>
                <a:chOff x="2766361" y="5591168"/>
                <a:chExt cx="800219" cy="1068038"/>
              </a:xfrm>
            </p:grpSpPr>
            <p:sp>
              <p:nvSpPr>
                <p:cNvPr id="512" name="Parallelogram 511"/>
                <p:cNvSpPr/>
                <p:nvPr/>
              </p:nvSpPr>
              <p:spPr>
                <a:xfrm>
                  <a:off x="2771443" y="5591168"/>
                  <a:ext cx="624908" cy="247662"/>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a:solidFill>
                        <a:prstClr val="black"/>
                      </a:solidFill>
                    </a:rPr>
                    <a:t>Block1</a:t>
                  </a:r>
                </a:p>
              </p:txBody>
            </p:sp>
            <p:sp>
              <p:nvSpPr>
                <p:cNvPr id="513" name="Parallelogram 512"/>
                <p:cNvSpPr/>
                <p:nvPr/>
              </p:nvSpPr>
              <p:spPr>
                <a:xfrm>
                  <a:off x="2771443" y="5895968"/>
                  <a:ext cx="624908" cy="247662"/>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a:solidFill>
                        <a:prstClr val="black"/>
                      </a:solidFill>
                    </a:rPr>
                    <a:t>Block2</a:t>
                  </a:r>
                </a:p>
              </p:txBody>
            </p:sp>
            <p:sp>
              <p:nvSpPr>
                <p:cNvPr id="514" name="Parallelogram 513"/>
                <p:cNvSpPr/>
                <p:nvPr/>
              </p:nvSpPr>
              <p:spPr>
                <a:xfrm>
                  <a:off x="2766509" y="6411544"/>
                  <a:ext cx="658740" cy="247662"/>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err="1">
                      <a:solidFill>
                        <a:prstClr val="black"/>
                      </a:solidFill>
                    </a:rPr>
                    <a:t>BlockN</a:t>
                  </a:r>
                  <a:endParaRPr lang="en-US" sz="1100" b="1" dirty="0">
                    <a:solidFill>
                      <a:prstClr val="black"/>
                    </a:solidFill>
                  </a:endParaRPr>
                </a:p>
              </p:txBody>
            </p:sp>
            <p:sp>
              <p:nvSpPr>
                <p:cNvPr id="515" name="TextBox 514"/>
                <p:cNvSpPr txBox="1"/>
                <p:nvPr/>
              </p:nvSpPr>
              <p:spPr>
                <a:xfrm>
                  <a:off x="2766361" y="5979467"/>
                  <a:ext cx="800219" cy="461665"/>
                </a:xfrm>
                <a:prstGeom prst="rect">
                  <a:avLst/>
                </a:prstGeom>
                <a:noFill/>
              </p:spPr>
              <p:txBody>
                <a:bodyPr wrap="none" rtlCol="0">
                  <a:spAutoFit/>
                </a:bodyPr>
                <a:lstStyle/>
                <a:p>
                  <a:r>
                    <a:rPr lang="en-US" sz="2400" dirty="0">
                      <a:solidFill>
                        <a:prstClr val="black"/>
                      </a:solidFill>
                    </a:rPr>
                    <a:t>……</a:t>
                  </a:r>
                </a:p>
              </p:txBody>
            </p:sp>
          </p:grpSp>
          <p:cxnSp>
            <p:nvCxnSpPr>
              <p:cNvPr id="511" name="Straight Arrow Connector 510"/>
              <p:cNvCxnSpPr/>
              <p:nvPr/>
            </p:nvCxnSpPr>
            <p:spPr>
              <a:xfrm>
                <a:off x="2133600" y="6124733"/>
                <a:ext cx="632761" cy="1"/>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82" name="Straight Connector 481"/>
            <p:cNvCxnSpPr/>
            <p:nvPr/>
          </p:nvCxnSpPr>
          <p:spPr>
            <a:xfrm>
              <a:off x="2394845" y="1357794"/>
              <a:ext cx="39549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4" name="TextBox 503"/>
            <p:cNvSpPr txBox="1"/>
            <p:nvPr/>
          </p:nvSpPr>
          <p:spPr>
            <a:xfrm>
              <a:off x="779279" y="1552740"/>
              <a:ext cx="957763" cy="369332"/>
            </a:xfrm>
            <a:prstGeom prst="rect">
              <a:avLst/>
            </a:prstGeom>
            <a:noFill/>
          </p:spPr>
          <p:txBody>
            <a:bodyPr wrap="none" rtlCol="0">
              <a:spAutoFit/>
            </a:bodyPr>
            <a:lstStyle/>
            <a:p>
              <a:r>
                <a:rPr lang="en-US" dirty="0">
                  <a:solidFill>
                    <a:prstClr val="black"/>
                  </a:solidFill>
                  <a:latin typeface="Calibri" panose="020F0502020204030204" pitchFamily="34" charset="0"/>
                </a:rPr>
                <a:t>Breakup</a:t>
              </a:r>
            </a:p>
          </p:txBody>
        </p:sp>
        <p:sp>
          <p:nvSpPr>
            <p:cNvPr id="505" name="TextBox 504"/>
            <p:cNvSpPr txBox="1"/>
            <p:nvPr/>
          </p:nvSpPr>
          <p:spPr>
            <a:xfrm>
              <a:off x="3275577" y="948130"/>
              <a:ext cx="2092881" cy="369332"/>
            </a:xfrm>
            <a:prstGeom prst="rect">
              <a:avLst/>
            </a:prstGeom>
            <a:noFill/>
          </p:spPr>
          <p:txBody>
            <a:bodyPr wrap="none" rtlCol="0">
              <a:spAutoFit/>
            </a:bodyPr>
            <a:lstStyle/>
            <a:p>
              <a:r>
                <a:rPr lang="en-US" dirty="0">
                  <a:solidFill>
                    <a:prstClr val="black"/>
                  </a:solidFill>
                  <a:latin typeface="Calibri" panose="020F0502020204030204" pitchFamily="34" charset="0"/>
                </a:rPr>
                <a:t>Replicate each block</a:t>
              </a:r>
            </a:p>
          </p:txBody>
        </p:sp>
        <p:cxnSp>
          <p:nvCxnSpPr>
            <p:cNvPr id="506" name="Straight Connector 505"/>
            <p:cNvCxnSpPr/>
            <p:nvPr/>
          </p:nvCxnSpPr>
          <p:spPr>
            <a:xfrm flipV="1">
              <a:off x="2185544" y="1389817"/>
              <a:ext cx="580557" cy="8107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p:cNvCxnSpPr/>
            <p:nvPr/>
          </p:nvCxnSpPr>
          <p:spPr>
            <a:xfrm flipV="1">
              <a:off x="3954937" y="1380709"/>
              <a:ext cx="574448" cy="18238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a:stCxn id="500" idx="4"/>
            </p:cNvCxnSpPr>
            <p:nvPr/>
          </p:nvCxnSpPr>
          <p:spPr>
            <a:xfrm flipH="1" flipV="1">
              <a:off x="6349782" y="1403224"/>
              <a:ext cx="1025295" cy="10466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Slide Number Placeholder 14">
            <a:extLst>
              <a:ext uri="{FF2B5EF4-FFF2-40B4-BE49-F238E27FC236}">
                <a16:creationId xmlns:a16="http://schemas.microsoft.com/office/drawing/2014/main" id="{563FDF20-D61A-4E2B-855C-9556B49B058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186</a:t>
            </a:fld>
            <a:endParaRPr lang="en-US">
              <a:solidFill>
                <a:prstClr val="black">
                  <a:tint val="75000"/>
                </a:prstClr>
              </a:solidFill>
            </a:endParaRPr>
          </a:p>
        </p:txBody>
      </p:sp>
    </p:spTree>
    <p:extLst>
      <p:ext uri="{BB962C8B-B14F-4D97-AF65-F5344CB8AC3E}">
        <p14:creationId xmlns:p14="http://schemas.microsoft.com/office/powerpoint/2010/main" val="71762457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228D-C7A9-43CF-BFA1-BF8B4BC24AF7}"/>
              </a:ext>
            </a:extLst>
          </p:cNvPr>
          <p:cNvSpPr>
            <a:spLocks noGrp="1"/>
          </p:cNvSpPr>
          <p:nvPr>
            <p:ph type="title"/>
          </p:nvPr>
        </p:nvSpPr>
        <p:spPr>
          <a:xfrm>
            <a:off x="838200" y="18256"/>
            <a:ext cx="10515600" cy="777612"/>
          </a:xfrm>
        </p:spPr>
        <p:txBody>
          <a:bodyPr/>
          <a:lstStyle/>
          <a:p>
            <a:pPr algn="ctr"/>
            <a:r>
              <a:rPr lang="en-US" dirty="0"/>
              <a:t>Data Lakes</a:t>
            </a:r>
          </a:p>
        </p:txBody>
      </p:sp>
      <p:sp>
        <p:nvSpPr>
          <p:cNvPr id="3" name="Content Placeholder 2">
            <a:extLst>
              <a:ext uri="{FF2B5EF4-FFF2-40B4-BE49-F238E27FC236}">
                <a16:creationId xmlns:a16="http://schemas.microsoft.com/office/drawing/2014/main" id="{5F9D37D7-0ED5-44D4-BBF7-76CC0C30C89D}"/>
              </a:ext>
            </a:extLst>
          </p:cNvPr>
          <p:cNvSpPr>
            <a:spLocks noGrp="1"/>
          </p:cNvSpPr>
          <p:nvPr>
            <p:ph idx="1"/>
          </p:nvPr>
        </p:nvSpPr>
        <p:spPr>
          <a:xfrm>
            <a:off x="0" y="817033"/>
            <a:ext cx="12005733" cy="5223933"/>
          </a:xfrm>
        </p:spPr>
        <p:txBody>
          <a:bodyPr>
            <a:normAutofit lnSpcReduction="10000"/>
          </a:bodyPr>
          <a:lstStyle/>
          <a:p>
            <a:r>
              <a:rPr lang="en-US" dirty="0"/>
              <a:t>Gartner formally defines the data lake concept as a collection of storage instances of various data assets that are in addition to the originating data sources. </a:t>
            </a:r>
          </a:p>
          <a:p>
            <a:pPr lvl="1"/>
            <a:r>
              <a:rPr lang="en-US" dirty="0"/>
              <a:t>These assets are stored in a near-exact, or even exact, copy of the source format. </a:t>
            </a:r>
          </a:p>
          <a:p>
            <a:pPr lvl="1"/>
            <a:r>
              <a:rPr lang="en-US" dirty="0"/>
              <a:t>The purpose of a data lake is to present an unrefined view of data to only the most highly skilled analysts, to help them explore their data refinement and analysis techniques independent of any of the system-of-record compromises that may exist in a traditional analytic data store (such as a data mart or data warehouse).</a:t>
            </a:r>
          </a:p>
          <a:p>
            <a:r>
              <a:rPr lang="en-US" dirty="0"/>
              <a:t>Through 2018, fewer than 10% of organizations will have formalized their governance approach to using data lakes for their data discovery environments.</a:t>
            </a:r>
          </a:p>
          <a:p>
            <a:r>
              <a:rPr lang="en-US" dirty="0"/>
              <a:t>Through 2018, 90% of deployed data lakes will become useless because they are overwhelmed with information assets captured for uncertain use cases.</a:t>
            </a:r>
          </a:p>
          <a:p>
            <a:r>
              <a:rPr lang="en-US" dirty="0"/>
              <a:t>Position the Data Lake as a Source of New Analytical Insights, but Not as the Only Component in Your Data and Analytics Infrastructure</a:t>
            </a:r>
          </a:p>
        </p:txBody>
      </p:sp>
      <p:sp>
        <p:nvSpPr>
          <p:cNvPr id="5" name="Slide Number Placeholder 4">
            <a:extLst>
              <a:ext uri="{FF2B5EF4-FFF2-40B4-BE49-F238E27FC236}">
                <a16:creationId xmlns:a16="http://schemas.microsoft.com/office/drawing/2014/main" id="{E68EFADD-0E3C-4863-8AB9-FB606AC1500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187</a:t>
            </a:fld>
            <a:endParaRPr lang="en-US">
              <a:solidFill>
                <a:prstClr val="black">
                  <a:tint val="75000"/>
                </a:prstClr>
              </a:solidFill>
            </a:endParaRPr>
          </a:p>
        </p:txBody>
      </p:sp>
    </p:spTree>
    <p:extLst>
      <p:ext uri="{BB962C8B-B14F-4D97-AF65-F5344CB8AC3E}">
        <p14:creationId xmlns:p14="http://schemas.microsoft.com/office/powerpoint/2010/main" val="19561652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P: HPC and Clouds</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The Branscomb Pyramid</a:t>
            </a:r>
          </a:p>
          <a:p>
            <a:pPr marL="342900" indent="-342900">
              <a:buFont typeface="Arial" panose="020B0604020202020204" pitchFamily="34" charset="0"/>
              <a:buChar char="•"/>
            </a:pPr>
            <a:r>
              <a:rPr lang="en-US" dirty="0">
                <a:solidFill>
                  <a:schemeClr val="tx1"/>
                </a:solidFill>
              </a:rPr>
              <a:t>Supercomputers versus clouds</a:t>
            </a:r>
          </a:p>
          <a:p>
            <a:pPr marL="342900" indent="-342900">
              <a:buFont typeface="Arial" panose="020B0604020202020204" pitchFamily="34" charset="0"/>
              <a:buChar char="•"/>
            </a:pPr>
            <a:r>
              <a:rPr lang="en-US" dirty="0">
                <a:solidFill>
                  <a:schemeClr val="tx1"/>
                </a:solidFill>
              </a:rPr>
              <a:t>Science Computing Environments</a:t>
            </a:r>
          </a:p>
        </p:txBody>
      </p:sp>
      <p:sp>
        <p:nvSpPr>
          <p:cNvPr id="3" name="Slide Number Placeholder 2">
            <a:extLst>
              <a:ext uri="{FF2B5EF4-FFF2-40B4-BE49-F238E27FC236}">
                <a16:creationId xmlns:a16="http://schemas.microsoft.com/office/drawing/2014/main" id="{31D27E78-76E5-4B75-B78B-0DEB6001D44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188</a:t>
            </a:fld>
            <a:endParaRPr lang="en-US">
              <a:solidFill>
                <a:prstClr val="black">
                  <a:tint val="75000"/>
                </a:prstClr>
              </a:solidFill>
            </a:endParaRPr>
          </a:p>
        </p:txBody>
      </p:sp>
    </p:spTree>
    <p:extLst>
      <p:ext uri="{BB962C8B-B14F-4D97-AF65-F5344CB8AC3E}">
        <p14:creationId xmlns:p14="http://schemas.microsoft.com/office/powerpoint/2010/main" val="426582595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BCEF-99D0-42DA-82E0-460ACDB501F3}"/>
              </a:ext>
            </a:extLst>
          </p:cNvPr>
          <p:cNvSpPr>
            <a:spLocks noGrp="1"/>
          </p:cNvSpPr>
          <p:nvPr>
            <p:ph type="title"/>
          </p:nvPr>
        </p:nvSpPr>
        <p:spPr>
          <a:xfrm>
            <a:off x="719666" y="18256"/>
            <a:ext cx="10515600" cy="887678"/>
          </a:xfrm>
        </p:spPr>
        <p:txBody>
          <a:bodyPr/>
          <a:lstStyle/>
          <a:p>
            <a:pPr algn="ctr"/>
            <a:r>
              <a:rPr lang="en-US" dirty="0"/>
              <a:t>Gartner on High-Performance Computing</a:t>
            </a:r>
          </a:p>
        </p:txBody>
      </p:sp>
      <p:sp>
        <p:nvSpPr>
          <p:cNvPr id="3" name="Content Placeholder 2">
            <a:extLst>
              <a:ext uri="{FF2B5EF4-FFF2-40B4-BE49-F238E27FC236}">
                <a16:creationId xmlns:a16="http://schemas.microsoft.com/office/drawing/2014/main" id="{E475B43E-0D94-4E4A-8E6F-F0B0A4893F96}"/>
              </a:ext>
            </a:extLst>
          </p:cNvPr>
          <p:cNvSpPr>
            <a:spLocks noGrp="1"/>
          </p:cNvSpPr>
          <p:nvPr>
            <p:ph idx="1"/>
          </p:nvPr>
        </p:nvSpPr>
        <p:spPr>
          <a:xfrm>
            <a:off x="1" y="801157"/>
            <a:ext cx="11650132" cy="5235575"/>
          </a:xfrm>
        </p:spPr>
        <p:txBody>
          <a:bodyPr>
            <a:normAutofit fontScale="92500"/>
          </a:bodyPr>
          <a:lstStyle/>
          <a:p>
            <a:r>
              <a:rPr lang="en-US" dirty="0"/>
              <a:t>High-performance computing infrastructures (HPC) are at the heart of most leadership organizations operating in verticals such as manufacturing, oil and gas, life sciences, financial services, and governments. </a:t>
            </a:r>
          </a:p>
          <a:p>
            <a:pPr lvl="1"/>
            <a:r>
              <a:rPr lang="en-US" dirty="0"/>
              <a:t>HPC applications in these environments are often mission-critical or revenue-critical, and in many cases both. </a:t>
            </a:r>
          </a:p>
          <a:p>
            <a:r>
              <a:rPr lang="en-US" dirty="0"/>
              <a:t>Unlike traditional compute environments, HPC infrastructures are designed to deliver higher productivity in smaller data center footprints. </a:t>
            </a:r>
          </a:p>
          <a:p>
            <a:r>
              <a:rPr lang="en-US" dirty="0"/>
              <a:t>Vendors addressing the HPC market design solutions by integrating performance-oriented processors with compute accelerators (like Nvidia GPUs, Intel Xeon Phi or AMD GPUs) across high-bandwidth low-latency networks (such as Mellanox Technologies' InfiniBand, Intel Omni-Path or 40 </a:t>
            </a:r>
            <a:r>
              <a:rPr lang="en-US" dirty="0" err="1"/>
              <a:t>GbE</a:t>
            </a:r>
            <a:r>
              <a:rPr lang="en-US" dirty="0"/>
              <a:t>). </a:t>
            </a:r>
          </a:p>
          <a:p>
            <a:r>
              <a:rPr lang="en-US" dirty="0"/>
              <a:t>Other key HPC features include high-throughput storage ecosystems architected in efficient platforms to deliver scalable performance for key applications.</a:t>
            </a:r>
          </a:p>
        </p:txBody>
      </p:sp>
      <p:sp>
        <p:nvSpPr>
          <p:cNvPr id="5" name="Slide Number Placeholder 4">
            <a:extLst>
              <a:ext uri="{FF2B5EF4-FFF2-40B4-BE49-F238E27FC236}">
                <a16:creationId xmlns:a16="http://schemas.microsoft.com/office/drawing/2014/main" id="{CD3FF8CB-7C1D-49C0-ACD5-35B9992F76F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189</a:t>
            </a:fld>
            <a:endParaRPr lang="en-US">
              <a:solidFill>
                <a:prstClr val="black">
                  <a:tint val="75000"/>
                </a:prstClr>
              </a:solidFill>
            </a:endParaRPr>
          </a:p>
        </p:txBody>
      </p:sp>
    </p:spTree>
    <p:extLst>
      <p:ext uri="{BB962C8B-B14F-4D97-AF65-F5344CB8AC3E}">
        <p14:creationId xmlns:p14="http://schemas.microsoft.com/office/powerpoint/2010/main" val="3449652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659" y="26894"/>
            <a:ext cx="8534400" cy="660400"/>
          </a:xfrm>
        </p:spPr>
        <p:txBody>
          <a:bodyPr>
            <a:normAutofit fontScale="90000"/>
          </a:bodyPr>
          <a:lstStyle/>
          <a:p>
            <a:r>
              <a:rPr lang="en-US" b="1" dirty="0"/>
              <a:t>Next Step is Renting out Idle Clouds</a:t>
            </a:r>
          </a:p>
        </p:txBody>
      </p:sp>
      <p:sp>
        <p:nvSpPr>
          <p:cNvPr id="3" name="Content Placeholder 2"/>
          <p:cNvSpPr>
            <a:spLocks noGrp="1"/>
          </p:cNvSpPr>
          <p:nvPr>
            <p:ph idx="1"/>
          </p:nvPr>
        </p:nvSpPr>
        <p:spPr>
          <a:xfrm>
            <a:off x="609600" y="609600"/>
            <a:ext cx="11427012" cy="5638800"/>
          </a:xfrm>
        </p:spPr>
        <p:txBody>
          <a:bodyPr>
            <a:normAutofit/>
          </a:bodyPr>
          <a:lstStyle/>
          <a:p>
            <a:r>
              <a:rPr lang="en-US" dirty="0"/>
              <a:t>Amazon noted it could rent out its idle machines</a:t>
            </a:r>
          </a:p>
          <a:p>
            <a:r>
              <a:rPr lang="en-US" dirty="0"/>
              <a:t>Use virtualization for maximum efficiency and security</a:t>
            </a:r>
          </a:p>
          <a:p>
            <a:r>
              <a:rPr lang="en-US" dirty="0"/>
              <a:t>If cloud bigger enough, one gets elasticity – namely you can rent as much as you want except perhaps at peak times</a:t>
            </a:r>
          </a:p>
          <a:p>
            <a:r>
              <a:rPr lang="en-US" dirty="0"/>
              <a:t>This assumes machine hardware quite cheap and can keep some in reserve</a:t>
            </a:r>
          </a:p>
          <a:p>
            <a:pPr lvl="1"/>
            <a:r>
              <a:rPr lang="en-US" dirty="0"/>
              <a:t>10% of 100,000 servers is 10,000 servers</a:t>
            </a:r>
          </a:p>
          <a:p>
            <a:r>
              <a:rPr lang="en-US" dirty="0"/>
              <a:t>I don’t know if Amazon switches off spare computers and powers up on “mothers day”</a:t>
            </a:r>
          </a:p>
          <a:p>
            <a:pPr lvl="1"/>
            <a:r>
              <a:rPr lang="en-US" dirty="0"/>
              <a:t>Illustrates difficulties in studying field – proprietary secrets</a:t>
            </a:r>
          </a:p>
          <a:p>
            <a:pPr lvl="1"/>
            <a:r>
              <a:rPr lang="en-US" dirty="0"/>
              <a:t>If switch off one can’t respond quickly</a:t>
            </a:r>
          </a:p>
          <a:p>
            <a:pPr lvl="1"/>
            <a:r>
              <a:rPr lang="en-US" dirty="0"/>
              <a:t>Some machines are not only idle but switched on. They are preloaded with somewhere so they are ready to go (modern serverless computing model)</a:t>
            </a:r>
          </a:p>
        </p:txBody>
      </p:sp>
      <p:sp>
        <p:nvSpPr>
          <p:cNvPr id="6" name="Slide Number Placeholder 5">
            <a:extLst>
              <a:ext uri="{FF2B5EF4-FFF2-40B4-BE49-F238E27FC236}">
                <a16:creationId xmlns:a16="http://schemas.microsoft.com/office/drawing/2014/main" id="{95897D52-B498-4F07-ACB5-2462B6EC177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234506286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0" y="1634"/>
            <a:ext cx="9144000" cy="6856366"/>
          </a:xfrm>
          <a:prstGeom prst="rect">
            <a:avLst/>
          </a:prstGeom>
        </p:spPr>
      </p:pic>
      <p:sp>
        <p:nvSpPr>
          <p:cNvPr id="3" name="Rectangle 2"/>
          <p:cNvSpPr/>
          <p:nvPr/>
        </p:nvSpPr>
        <p:spPr>
          <a:xfrm>
            <a:off x="3067731" y="6261139"/>
            <a:ext cx="7086600" cy="584775"/>
          </a:xfrm>
          <a:prstGeom prst="rect">
            <a:avLst/>
          </a:prstGeom>
          <a:solidFill>
            <a:schemeClr val="bg1"/>
          </a:solidFill>
        </p:spPr>
        <p:txBody>
          <a:bodyPr wrap="square">
            <a:spAutoFit/>
          </a:bodyPr>
          <a:lstStyle/>
          <a:p>
            <a:r>
              <a:rPr lang="en-US" sz="1600" dirty="0">
                <a:hlinkClick r:id="rId3"/>
              </a:rPr>
              <a:t>http://research.microsoft.com/en-us/people/barga/sc09_cloudcomp_tutorial.pdf</a:t>
            </a:r>
            <a:endParaRPr lang="en-US" sz="1600" dirty="0"/>
          </a:p>
        </p:txBody>
      </p:sp>
      <p:sp>
        <p:nvSpPr>
          <p:cNvPr id="8" name="Slide Number Placeholder 7">
            <a:extLst>
              <a:ext uri="{FF2B5EF4-FFF2-40B4-BE49-F238E27FC236}">
                <a16:creationId xmlns:a16="http://schemas.microsoft.com/office/drawing/2014/main" id="{55BF5778-D385-4CFE-A2DC-6907AECB25B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190</a:t>
            </a:fld>
            <a:endParaRPr lang="en-US">
              <a:solidFill>
                <a:prstClr val="black">
                  <a:tint val="75000"/>
                </a:prstClr>
              </a:solidFill>
            </a:endParaRPr>
          </a:p>
        </p:txBody>
      </p:sp>
      <p:sp>
        <p:nvSpPr>
          <p:cNvPr id="2" name="TextBox 1">
            <a:extLst>
              <a:ext uri="{FF2B5EF4-FFF2-40B4-BE49-F238E27FC236}">
                <a16:creationId xmlns:a16="http://schemas.microsoft.com/office/drawing/2014/main" id="{2C519F16-1AC5-4258-B797-119AB3664733}"/>
              </a:ext>
            </a:extLst>
          </p:cNvPr>
          <p:cNvSpPr txBox="1"/>
          <p:nvPr/>
        </p:nvSpPr>
        <p:spPr>
          <a:xfrm>
            <a:off x="135607" y="1419126"/>
            <a:ext cx="2695576" cy="3046988"/>
          </a:xfrm>
          <a:prstGeom prst="rect">
            <a:avLst/>
          </a:prstGeom>
          <a:noFill/>
        </p:spPr>
        <p:txBody>
          <a:bodyPr wrap="square" rtlCol="0">
            <a:spAutoFit/>
          </a:bodyPr>
          <a:lstStyle/>
          <a:p>
            <a:r>
              <a:rPr lang="en-US" sz="2400" dirty="0"/>
              <a:t>This positions clouds at the lower echelons of computing Pyramid. Clouds will move up towards the top and cover more applications</a:t>
            </a:r>
          </a:p>
        </p:txBody>
      </p:sp>
    </p:spTree>
    <p:extLst>
      <p:ext uri="{BB962C8B-B14F-4D97-AF65-F5344CB8AC3E}">
        <p14:creationId xmlns:p14="http://schemas.microsoft.com/office/powerpoint/2010/main" val="274955009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8854" y="980388"/>
            <a:ext cx="12192000" cy="5375961"/>
          </a:xfrm>
        </p:spPr>
        <p:txBody>
          <a:bodyPr>
            <a:normAutofit lnSpcReduction="10000"/>
          </a:bodyPr>
          <a:lstStyle/>
          <a:p>
            <a:r>
              <a:rPr lang="en-US" sz="2400" b="1" dirty="0"/>
              <a:t>Big Data Applications</a:t>
            </a:r>
            <a:r>
              <a:rPr lang="en-US" sz="2400" dirty="0"/>
              <a:t> tend to be </a:t>
            </a:r>
            <a:r>
              <a:rPr lang="en-US" sz="2400" b="1" dirty="0"/>
              <a:t>new</a:t>
            </a:r>
            <a:r>
              <a:rPr lang="en-US" sz="2400" dirty="0"/>
              <a:t> and so can consider </a:t>
            </a:r>
            <a:r>
              <a:rPr lang="en-US" sz="2400" b="1" dirty="0"/>
              <a:t>emerging technologies</a:t>
            </a:r>
            <a:r>
              <a:rPr lang="en-US" sz="2400" dirty="0"/>
              <a:t> such as clouds</a:t>
            </a:r>
          </a:p>
          <a:p>
            <a:r>
              <a:rPr lang="en-US" sz="2400" dirty="0"/>
              <a:t>Machine Learning as data filters of growing importance replacing the simple SQL and SAS (</a:t>
            </a:r>
            <a:r>
              <a:rPr lang="en-US" sz="2400" dirty="0">
                <a:hlinkClick r:id="rId2"/>
              </a:rPr>
              <a:t>https://en.wikipedia.org/wiki/SAS_(software)</a:t>
            </a:r>
            <a:r>
              <a:rPr lang="en-US" sz="2400" dirty="0"/>
              <a:t>) statistics of transactional data of the past</a:t>
            </a:r>
          </a:p>
          <a:p>
            <a:pPr lvl="1"/>
            <a:r>
              <a:rPr lang="en-US" sz="2000" dirty="0"/>
              <a:t>ML has very different compute needs from classic SQL</a:t>
            </a:r>
          </a:p>
          <a:p>
            <a:r>
              <a:rPr lang="en-US" sz="2400" dirty="0"/>
              <a:t>Parallel implementations do not have lots of small </a:t>
            </a:r>
            <a:r>
              <a:rPr lang="en-US" sz="2400" i="1" dirty="0"/>
              <a:t>messages</a:t>
            </a:r>
            <a:r>
              <a:rPr lang="en-US" sz="2400" dirty="0"/>
              <a:t> but rather </a:t>
            </a:r>
            <a:r>
              <a:rPr lang="en-US" sz="2400" b="1" dirty="0"/>
              <a:t>large reduction</a:t>
            </a:r>
            <a:r>
              <a:rPr lang="en-US" sz="2400" dirty="0"/>
              <a:t> (aka Collective) operations</a:t>
            </a:r>
          </a:p>
          <a:p>
            <a:pPr lvl="1"/>
            <a:r>
              <a:rPr lang="en-US" b="1" dirty="0"/>
              <a:t>New optimizations </a:t>
            </a:r>
            <a:r>
              <a:rPr lang="en-US" dirty="0"/>
              <a:t>e.g. for huge messages</a:t>
            </a:r>
          </a:p>
          <a:p>
            <a:r>
              <a:rPr lang="en-US" sz="2400" b="1" dirty="0"/>
              <a:t>EM (expectation maximization</a:t>
            </a:r>
            <a:r>
              <a:rPr lang="en-US" sz="2400" dirty="0"/>
              <a:t>) tends to be </a:t>
            </a:r>
            <a:r>
              <a:rPr lang="en-US" sz="2400" b="1" dirty="0"/>
              <a:t>good</a:t>
            </a:r>
            <a:r>
              <a:rPr lang="en-US" sz="2400" dirty="0"/>
              <a:t> for </a:t>
            </a:r>
            <a:r>
              <a:rPr lang="en-US" sz="2400" b="1" dirty="0"/>
              <a:t>clouds</a:t>
            </a:r>
            <a:r>
              <a:rPr lang="en-US" sz="2400" dirty="0"/>
              <a:t> and </a:t>
            </a:r>
            <a:r>
              <a:rPr lang="en-US" sz="2400" b="1" dirty="0"/>
              <a:t>Iterative MapReduce</a:t>
            </a:r>
          </a:p>
          <a:p>
            <a:pPr lvl="1"/>
            <a:r>
              <a:rPr lang="en-US" dirty="0"/>
              <a:t>Quite </a:t>
            </a:r>
            <a:r>
              <a:rPr lang="en-US" b="1" dirty="0"/>
              <a:t>complicated computations </a:t>
            </a:r>
            <a:r>
              <a:rPr lang="en-US" dirty="0"/>
              <a:t>(so compute largish compared to communicate)</a:t>
            </a:r>
          </a:p>
          <a:p>
            <a:pPr lvl="1"/>
            <a:r>
              <a:rPr lang="en-US" dirty="0"/>
              <a:t>Communication is </a:t>
            </a:r>
            <a:r>
              <a:rPr lang="en-US" b="1" dirty="0"/>
              <a:t>Reduction</a:t>
            </a:r>
            <a:r>
              <a:rPr lang="en-US" dirty="0"/>
              <a:t> operations (global sums or linear algebra in our case)</a:t>
            </a:r>
          </a:p>
          <a:p>
            <a:r>
              <a:rPr lang="en-US" sz="2400" dirty="0"/>
              <a:t>We looked at </a:t>
            </a:r>
            <a:r>
              <a:rPr lang="en-US" sz="2400" b="1" dirty="0"/>
              <a:t>Clustering</a:t>
            </a:r>
            <a:r>
              <a:rPr lang="en-US" sz="2400" dirty="0"/>
              <a:t> and </a:t>
            </a:r>
            <a:r>
              <a:rPr lang="en-US" sz="2400" b="1" dirty="0"/>
              <a:t>Multidimensional Scaling using deterministic annealing </a:t>
            </a:r>
            <a:r>
              <a:rPr lang="en-US" sz="2400" dirty="0"/>
              <a:t>which are both EM </a:t>
            </a:r>
          </a:p>
          <a:p>
            <a:pPr lvl="1"/>
            <a:r>
              <a:rPr lang="en-US" dirty="0"/>
              <a:t>See also </a:t>
            </a:r>
            <a:r>
              <a:rPr lang="en-US" b="1" dirty="0"/>
              <a:t>Latent Dirichlet Allocation </a:t>
            </a:r>
            <a:r>
              <a:rPr lang="en-US" dirty="0"/>
              <a:t>and related Information Retrieval algorithms with similar EM structure</a:t>
            </a:r>
          </a:p>
          <a:p>
            <a:endParaRPr lang="en-US" sz="2000" dirty="0"/>
          </a:p>
        </p:txBody>
      </p:sp>
      <p:sp>
        <p:nvSpPr>
          <p:cNvPr id="2" name="Title 1"/>
          <p:cNvSpPr>
            <a:spLocks noGrp="1"/>
          </p:cNvSpPr>
          <p:nvPr>
            <p:ph type="title"/>
          </p:nvPr>
        </p:nvSpPr>
        <p:spPr>
          <a:xfrm>
            <a:off x="838200" y="0"/>
            <a:ext cx="10515600" cy="1325563"/>
          </a:xfrm>
        </p:spPr>
        <p:txBody>
          <a:bodyPr/>
          <a:lstStyle/>
          <a:p>
            <a:r>
              <a:rPr lang="en-US" b="1" dirty="0"/>
              <a:t>Features of Data Intensive Applications</a:t>
            </a:r>
          </a:p>
        </p:txBody>
      </p:sp>
      <p:sp>
        <p:nvSpPr>
          <p:cNvPr id="8" name="Slide Number Placeholder 7">
            <a:extLst>
              <a:ext uri="{FF2B5EF4-FFF2-40B4-BE49-F238E27FC236}">
                <a16:creationId xmlns:a16="http://schemas.microsoft.com/office/drawing/2014/main" id="{C6823519-1813-4122-AB67-7F890DB6BBA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191</a:t>
            </a:fld>
            <a:endParaRPr lang="en-US">
              <a:solidFill>
                <a:prstClr val="black">
                  <a:tint val="75000"/>
                </a:prstClr>
              </a:solidFill>
            </a:endParaRPr>
          </a:p>
        </p:txBody>
      </p:sp>
    </p:spTree>
    <p:extLst>
      <p:ext uri="{BB962C8B-B14F-4D97-AF65-F5344CB8AC3E}">
        <p14:creationId xmlns:p14="http://schemas.microsoft.com/office/powerpoint/2010/main" val="77275298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9067800" cy="685800"/>
          </a:xfrm>
        </p:spPr>
        <p:txBody>
          <a:bodyPr>
            <a:normAutofit fontScale="90000"/>
          </a:bodyPr>
          <a:lstStyle/>
          <a:p>
            <a:pPr algn="ctr"/>
            <a:r>
              <a:rPr lang="en-US" dirty="0"/>
              <a:t>Science Computing Environments</a:t>
            </a:r>
          </a:p>
        </p:txBody>
      </p:sp>
      <p:sp>
        <p:nvSpPr>
          <p:cNvPr id="3" name="Content Placeholder 2"/>
          <p:cNvSpPr>
            <a:spLocks noGrp="1"/>
          </p:cNvSpPr>
          <p:nvPr>
            <p:ph idx="1"/>
          </p:nvPr>
        </p:nvSpPr>
        <p:spPr>
          <a:xfrm>
            <a:off x="0" y="609600"/>
            <a:ext cx="12192000" cy="5583810"/>
          </a:xfrm>
        </p:spPr>
        <p:txBody>
          <a:bodyPr>
            <a:normAutofit/>
          </a:bodyPr>
          <a:lstStyle/>
          <a:p>
            <a:r>
              <a:rPr lang="en-US" sz="2400" b="1" dirty="0"/>
              <a:t>Large Scale Supercomputers </a:t>
            </a:r>
            <a:r>
              <a:rPr lang="en-US" sz="2400" dirty="0"/>
              <a:t>– Multicore nodes linked by high performance low latency network</a:t>
            </a:r>
          </a:p>
          <a:p>
            <a:pPr lvl="1"/>
            <a:r>
              <a:rPr lang="en-US" dirty="0"/>
              <a:t>Increasingly with GPU enhancement</a:t>
            </a:r>
          </a:p>
          <a:p>
            <a:pPr lvl="1"/>
            <a:r>
              <a:rPr lang="en-US" dirty="0"/>
              <a:t>Suitable for highly parallel simulations</a:t>
            </a:r>
          </a:p>
          <a:p>
            <a:r>
              <a:rPr lang="en-US" sz="2400" b="1" dirty="0"/>
              <a:t>High Throughput Systems </a:t>
            </a:r>
            <a:r>
              <a:rPr lang="en-US" sz="2400" dirty="0"/>
              <a:t>such as European Grid Initiative EGI or Open Science Grid OSG typically aimed at pleasingly parallel jobs</a:t>
            </a:r>
          </a:p>
          <a:p>
            <a:pPr lvl="1"/>
            <a:r>
              <a:rPr lang="en-US" dirty="0"/>
              <a:t>Can use “cycle stealing”</a:t>
            </a:r>
          </a:p>
          <a:p>
            <a:pPr lvl="1"/>
            <a:r>
              <a:rPr lang="en-US" dirty="0"/>
              <a:t>Classic example is </a:t>
            </a:r>
            <a:r>
              <a:rPr lang="en-US" b="1" dirty="0"/>
              <a:t>LHC data analysis </a:t>
            </a:r>
          </a:p>
          <a:p>
            <a:r>
              <a:rPr lang="en-US" sz="2400" b="1" dirty="0"/>
              <a:t>Grids</a:t>
            </a:r>
            <a:r>
              <a:rPr lang="en-US" sz="2400" dirty="0"/>
              <a:t> federate resources as in EGI/OSG or enable convenient access to multiple backend systems including supercomputers</a:t>
            </a:r>
          </a:p>
          <a:p>
            <a:r>
              <a:rPr lang="en-US" sz="2400" dirty="0"/>
              <a:t>Use </a:t>
            </a:r>
            <a:r>
              <a:rPr lang="en-US" sz="2400" b="1" dirty="0"/>
              <a:t>Services</a:t>
            </a:r>
            <a:r>
              <a:rPr lang="en-US" sz="2400" dirty="0"/>
              <a:t> (</a:t>
            </a:r>
            <a:r>
              <a:rPr lang="en-US" sz="2400" b="1" dirty="0"/>
              <a:t>SaaS</a:t>
            </a:r>
            <a:r>
              <a:rPr lang="en-US" sz="2400" dirty="0"/>
              <a:t>)</a:t>
            </a:r>
          </a:p>
          <a:p>
            <a:pPr lvl="1"/>
            <a:r>
              <a:rPr lang="en-US" b="1" dirty="0"/>
              <a:t>Portals</a:t>
            </a:r>
            <a:r>
              <a:rPr lang="en-US" dirty="0"/>
              <a:t> make access convenient and </a:t>
            </a:r>
          </a:p>
          <a:p>
            <a:pPr lvl="1"/>
            <a:r>
              <a:rPr lang="en-US" b="1" dirty="0"/>
              <a:t>Workflow</a:t>
            </a:r>
            <a:r>
              <a:rPr lang="en-US" dirty="0"/>
              <a:t> integrates multiple processes into a single job</a:t>
            </a:r>
          </a:p>
        </p:txBody>
      </p:sp>
      <p:sp>
        <p:nvSpPr>
          <p:cNvPr id="6" name="Slide Number Placeholder 5">
            <a:extLst>
              <a:ext uri="{FF2B5EF4-FFF2-40B4-BE49-F238E27FC236}">
                <a16:creationId xmlns:a16="http://schemas.microsoft.com/office/drawing/2014/main" id="{D3B8B5FF-111A-4C46-B023-FD72A856EEE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192</a:t>
            </a:fld>
            <a:endParaRPr lang="en-US">
              <a:solidFill>
                <a:prstClr val="black">
                  <a:tint val="75000"/>
                </a:prstClr>
              </a:solidFill>
            </a:endParaRPr>
          </a:p>
        </p:txBody>
      </p:sp>
    </p:spTree>
    <p:extLst>
      <p:ext uri="{BB962C8B-B14F-4D97-AF65-F5344CB8AC3E}">
        <p14:creationId xmlns:p14="http://schemas.microsoft.com/office/powerpoint/2010/main" val="38247591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425" y="0"/>
            <a:ext cx="8382000" cy="762000"/>
          </a:xfrm>
        </p:spPr>
        <p:txBody>
          <a:bodyPr/>
          <a:lstStyle/>
          <a:p>
            <a:pPr algn="ctr"/>
            <a:r>
              <a:rPr lang="en-US" b="1" dirty="0"/>
              <a:t>Clouds HPC and Grids</a:t>
            </a:r>
          </a:p>
        </p:txBody>
      </p:sp>
      <p:sp>
        <p:nvSpPr>
          <p:cNvPr id="3" name="Content Placeholder 2"/>
          <p:cNvSpPr>
            <a:spLocks noGrp="1"/>
          </p:cNvSpPr>
          <p:nvPr>
            <p:ph idx="1"/>
          </p:nvPr>
        </p:nvSpPr>
        <p:spPr>
          <a:xfrm>
            <a:off x="0" y="533400"/>
            <a:ext cx="12192000" cy="5691187"/>
          </a:xfrm>
        </p:spPr>
        <p:txBody>
          <a:bodyPr>
            <a:noAutofit/>
          </a:bodyPr>
          <a:lstStyle/>
          <a:p>
            <a:pPr>
              <a:spcBef>
                <a:spcPts val="300"/>
              </a:spcBef>
            </a:pPr>
            <a:r>
              <a:rPr lang="en-US" dirty="0"/>
              <a:t>Synchronization/communication Performance</a:t>
            </a:r>
            <a:br>
              <a:rPr lang="en-US" dirty="0"/>
            </a:br>
            <a:r>
              <a:rPr lang="en-US" b="1" dirty="0"/>
              <a:t>Grids &gt; Clouds &gt; Classic HPC Systems</a:t>
            </a:r>
          </a:p>
          <a:p>
            <a:pPr>
              <a:spcBef>
                <a:spcPts val="300"/>
              </a:spcBef>
            </a:pPr>
            <a:r>
              <a:rPr lang="en-US" b="1" dirty="0"/>
              <a:t>Clouds </a:t>
            </a:r>
            <a:r>
              <a:rPr lang="en-US" dirty="0"/>
              <a:t>naturally execute effectively </a:t>
            </a:r>
            <a:r>
              <a:rPr lang="en-US" b="1" dirty="0"/>
              <a:t>Grid </a:t>
            </a:r>
            <a:r>
              <a:rPr lang="en-US" dirty="0"/>
              <a:t>workloads but are less clear for closely coupled HPC applications</a:t>
            </a:r>
          </a:p>
          <a:p>
            <a:pPr>
              <a:spcBef>
                <a:spcPts val="300"/>
              </a:spcBef>
            </a:pPr>
            <a:r>
              <a:rPr lang="en-US" b="1" dirty="0"/>
              <a:t>Classic HPC machines </a:t>
            </a:r>
            <a:r>
              <a:rPr lang="en-US" dirty="0"/>
              <a:t>as MPI engines offer highest possible performance on closely coupled problems</a:t>
            </a:r>
          </a:p>
          <a:p>
            <a:pPr>
              <a:spcBef>
                <a:spcPts val="300"/>
              </a:spcBef>
            </a:pPr>
            <a:r>
              <a:rPr lang="en-US" dirty="0"/>
              <a:t>The first 4 forms of MapReduce/MPI </a:t>
            </a:r>
          </a:p>
          <a:p>
            <a:pPr marL="914400" lvl="1" indent="-457200">
              <a:spcBef>
                <a:spcPts val="300"/>
              </a:spcBef>
              <a:buFont typeface="+mj-lt"/>
              <a:buAutoNum type="arabicParenR"/>
            </a:pPr>
            <a:r>
              <a:rPr lang="en-US" b="1" dirty="0"/>
              <a:t>Map Only </a:t>
            </a:r>
            <a:r>
              <a:rPr lang="en-US" dirty="0"/>
              <a:t>– pleasingly parallel</a:t>
            </a:r>
          </a:p>
          <a:p>
            <a:pPr marL="914400" lvl="1" indent="-457200">
              <a:spcBef>
                <a:spcPts val="300"/>
              </a:spcBef>
              <a:buFont typeface="+mj-lt"/>
              <a:buAutoNum type="arabicParenR"/>
            </a:pPr>
            <a:r>
              <a:rPr lang="en-US" b="1" dirty="0"/>
              <a:t>Classic MapReduce </a:t>
            </a:r>
            <a:r>
              <a:rPr lang="en-US" dirty="0"/>
              <a:t>as in Hadoop; single Map followed by reduction with fault tolerant use of disk</a:t>
            </a:r>
          </a:p>
          <a:p>
            <a:pPr marL="914400" lvl="1" indent="-457200">
              <a:spcBef>
                <a:spcPts val="300"/>
              </a:spcBef>
              <a:buFont typeface="+mj-lt"/>
              <a:buAutoNum type="arabicParenR"/>
            </a:pPr>
            <a:r>
              <a:rPr lang="en-US" b="1" dirty="0"/>
              <a:t>Iterative MapReduce </a:t>
            </a:r>
            <a:r>
              <a:rPr lang="en-US" dirty="0"/>
              <a:t>use for data mining such as Expectation Maximization in clustering etc.; Cache data in memory between iterations and support the large collective communication (Reduce, Scatter, Gather, Multicast) use in data mining</a:t>
            </a:r>
          </a:p>
          <a:p>
            <a:pPr marL="914400" lvl="1" indent="-457200">
              <a:spcBef>
                <a:spcPts val="300"/>
              </a:spcBef>
              <a:buFont typeface="+mj-lt"/>
              <a:buAutoNum type="arabicParenR"/>
            </a:pPr>
            <a:r>
              <a:rPr lang="en-US" b="1" dirty="0"/>
              <a:t>Classic MPI! </a:t>
            </a:r>
            <a:r>
              <a:rPr lang="en-US" dirty="0"/>
              <a:t>Support small point to point messaging efficiently as used in partial differential equation solvers</a:t>
            </a:r>
          </a:p>
          <a:p>
            <a:pPr lvl="1">
              <a:spcBef>
                <a:spcPts val="300"/>
              </a:spcBef>
            </a:pPr>
            <a:endParaRPr lang="en-US" dirty="0"/>
          </a:p>
        </p:txBody>
      </p:sp>
      <p:sp>
        <p:nvSpPr>
          <p:cNvPr id="6" name="Slide Number Placeholder 5">
            <a:extLst>
              <a:ext uri="{FF2B5EF4-FFF2-40B4-BE49-F238E27FC236}">
                <a16:creationId xmlns:a16="http://schemas.microsoft.com/office/drawing/2014/main" id="{8C4E1CF1-EAC3-42B4-B12D-6AB49987206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193</a:t>
            </a:fld>
            <a:endParaRPr lang="en-US">
              <a:solidFill>
                <a:prstClr val="black">
                  <a:tint val="75000"/>
                </a:prstClr>
              </a:solidFill>
            </a:endParaRPr>
          </a:p>
        </p:txBody>
      </p:sp>
    </p:spTree>
    <p:extLst>
      <p:ext uri="{BB962C8B-B14F-4D97-AF65-F5344CB8AC3E}">
        <p14:creationId xmlns:p14="http://schemas.microsoft.com/office/powerpoint/2010/main" val="297774744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636758"/>
            <a:ext cx="12192000" cy="5603786"/>
          </a:xfrm>
        </p:spPr>
        <p:txBody>
          <a:bodyPr>
            <a:normAutofit/>
          </a:bodyPr>
          <a:lstStyle/>
          <a:p>
            <a:r>
              <a:rPr lang="en-US" sz="2000" b="1" dirty="0"/>
              <a:t>Exascale</a:t>
            </a:r>
            <a:r>
              <a:rPr lang="en-US" sz="2000" dirty="0"/>
              <a:t> simulations needed as have differential equation based models that need </a:t>
            </a:r>
            <a:r>
              <a:rPr lang="en-US" sz="2000" b="1" dirty="0"/>
              <a:t>small space and time steps </a:t>
            </a:r>
            <a:r>
              <a:rPr lang="en-US" sz="2000" dirty="0"/>
              <a:t>and this leads to numerical formulations that need the memory and compute power of an exascale machine to solve </a:t>
            </a:r>
            <a:r>
              <a:rPr lang="en-US" sz="2000" b="1" dirty="0"/>
              <a:t>individual problems </a:t>
            </a:r>
            <a:r>
              <a:rPr lang="en-US" sz="2000" dirty="0"/>
              <a:t>(</a:t>
            </a:r>
            <a:r>
              <a:rPr lang="en-US" sz="2000" b="1" dirty="0"/>
              <a:t>capability computing</a:t>
            </a:r>
            <a:r>
              <a:rPr lang="en-US" sz="2000" dirty="0"/>
              <a:t>)</a:t>
            </a:r>
          </a:p>
          <a:p>
            <a:r>
              <a:rPr lang="en-US" sz="2000" dirty="0"/>
              <a:t>Big data problems do not have differential operators and it is not obvious that you need a full exascale system to address a single Big Data problem</a:t>
            </a:r>
          </a:p>
          <a:p>
            <a:r>
              <a:rPr lang="en-US" sz="2000" dirty="0"/>
              <a:t>Rather you will be running lots of jobs that are sometimes </a:t>
            </a:r>
            <a:r>
              <a:rPr lang="en-US" sz="2000" b="1" dirty="0"/>
              <a:t>pleasingly parallel/MapReduce</a:t>
            </a:r>
            <a:r>
              <a:rPr lang="en-US" sz="2000" dirty="0"/>
              <a:t> (</a:t>
            </a:r>
            <a:r>
              <a:rPr lang="en-US" sz="2000" b="1" dirty="0">
                <a:solidFill>
                  <a:srgbClr val="FF0000"/>
                </a:solidFill>
              </a:rPr>
              <a:t>Cloud</a:t>
            </a:r>
            <a:r>
              <a:rPr lang="en-US" sz="2000" dirty="0"/>
              <a:t>) and sometimes </a:t>
            </a:r>
            <a:r>
              <a:rPr lang="en-US" sz="2000" b="1" dirty="0"/>
              <a:t>small to medium size HPC jobs</a:t>
            </a:r>
            <a:r>
              <a:rPr lang="en-US" sz="2000" dirty="0"/>
              <a:t> which in </a:t>
            </a:r>
            <a:r>
              <a:rPr lang="en-US" sz="2000" b="1" dirty="0"/>
              <a:t>aggregate</a:t>
            </a:r>
            <a:r>
              <a:rPr lang="en-US" sz="2000" dirty="0"/>
              <a:t> are exascale (</a:t>
            </a:r>
            <a:r>
              <a:rPr lang="en-US" sz="2000" b="1" dirty="0">
                <a:solidFill>
                  <a:srgbClr val="FF0000"/>
                </a:solidFill>
              </a:rPr>
              <a:t>HPC Cloud</a:t>
            </a:r>
            <a:r>
              <a:rPr lang="en-US" sz="2000" dirty="0"/>
              <a:t>) (</a:t>
            </a:r>
            <a:r>
              <a:rPr lang="en-US" sz="2000" b="1" dirty="0"/>
              <a:t>capacity computing</a:t>
            </a:r>
            <a:r>
              <a:rPr lang="en-US" sz="2000" dirty="0"/>
              <a:t>)</a:t>
            </a:r>
          </a:p>
          <a:p>
            <a:pPr lvl="1"/>
            <a:r>
              <a:rPr lang="en-US" sz="2000" b="1" dirty="0"/>
              <a:t>Deep learning </a:t>
            </a:r>
            <a:r>
              <a:rPr lang="en-US" sz="2000" dirty="0"/>
              <a:t>doesn’t exhibit massive parallelism due to stochastic gradient descent using small mini-batches of training data</a:t>
            </a:r>
          </a:p>
          <a:p>
            <a:pPr lvl="1"/>
            <a:r>
              <a:rPr lang="en-US" sz="2000" dirty="0"/>
              <a:t>But deep learning does use </a:t>
            </a:r>
            <a:r>
              <a:rPr lang="en-US" sz="2000" b="1" dirty="0"/>
              <a:t>small </a:t>
            </a:r>
            <a:r>
              <a:rPr lang="en-US" sz="2000" dirty="0"/>
              <a:t>accelerator enhanced HPC clusters.</a:t>
            </a:r>
          </a:p>
          <a:p>
            <a:r>
              <a:rPr lang="en-US" sz="2000" dirty="0"/>
              <a:t>Note </a:t>
            </a:r>
            <a:r>
              <a:rPr lang="en-US" sz="2000" b="1" dirty="0"/>
              <a:t>modest size c</a:t>
            </a:r>
            <a:r>
              <a:rPr lang="en-US" sz="2000" dirty="0"/>
              <a:t>lusters need all the software, hardware and algorithm expertise of HPC.</a:t>
            </a:r>
          </a:p>
          <a:p>
            <a:r>
              <a:rPr lang="en-US" sz="2000" dirty="0"/>
              <a:t>Systems designed for exascale HPC simulations, should be well suited for </a:t>
            </a:r>
            <a:r>
              <a:rPr lang="en-US" sz="2000" b="1" dirty="0"/>
              <a:t>HPC cloud </a:t>
            </a:r>
            <a:r>
              <a:rPr lang="en-US" sz="2000" dirty="0"/>
              <a:t>if </a:t>
            </a:r>
            <a:r>
              <a:rPr lang="en-US" sz="2000" b="1" dirty="0"/>
              <a:t>I/O </a:t>
            </a:r>
            <a:r>
              <a:rPr lang="en-US" sz="2000" dirty="0"/>
              <a:t>handled correctly (as it is in traditional clouds)</a:t>
            </a:r>
          </a:p>
          <a:p>
            <a:r>
              <a:rPr lang="en-US" sz="2000" b="1" dirty="0" err="1"/>
              <a:t>HPCCloud</a:t>
            </a:r>
            <a:r>
              <a:rPr lang="en-US" sz="2000" b="1" dirty="0"/>
              <a:t> 2.0 </a:t>
            </a:r>
            <a:r>
              <a:rPr lang="en-US" sz="2000" dirty="0"/>
              <a:t>uses DevOps to automate deployment on </a:t>
            </a:r>
            <a:r>
              <a:rPr lang="en-US" sz="2000" b="1" dirty="0"/>
              <a:t>cloud or HPC</a:t>
            </a:r>
          </a:p>
          <a:p>
            <a:r>
              <a:rPr lang="en-US" sz="2000" b="1" dirty="0" err="1"/>
              <a:t>HPCCloud</a:t>
            </a:r>
            <a:r>
              <a:rPr lang="en-US" sz="2000" b="1" dirty="0"/>
              <a:t> 3.0 </a:t>
            </a:r>
            <a:r>
              <a:rPr lang="en-US" sz="2000" dirty="0"/>
              <a:t>uses SaaS to deliver </a:t>
            </a:r>
            <a:r>
              <a:rPr lang="en-US" sz="2000" b="1" dirty="0"/>
              <a:t>Wisdom/Insight as a Service</a:t>
            </a:r>
          </a:p>
        </p:txBody>
      </p:sp>
      <p:sp>
        <p:nvSpPr>
          <p:cNvPr id="5" name="Title 4"/>
          <p:cNvSpPr>
            <a:spLocks noGrp="1"/>
          </p:cNvSpPr>
          <p:nvPr>
            <p:ph type="title"/>
          </p:nvPr>
        </p:nvSpPr>
        <p:spPr>
          <a:xfrm>
            <a:off x="1524000" y="1"/>
            <a:ext cx="9126166" cy="636757"/>
          </a:xfrm>
        </p:spPr>
        <p:txBody>
          <a:bodyPr>
            <a:normAutofit fontScale="90000"/>
          </a:bodyPr>
          <a:lstStyle/>
          <a:p>
            <a:pPr algn="ctr"/>
            <a:r>
              <a:rPr lang="en-US" dirty="0"/>
              <a:t>Why HPC Cloud architectures?</a:t>
            </a:r>
          </a:p>
        </p:txBody>
      </p:sp>
      <p:sp>
        <p:nvSpPr>
          <p:cNvPr id="4" name="Slide Number Placeholder 3">
            <a:extLst>
              <a:ext uri="{FF2B5EF4-FFF2-40B4-BE49-F238E27FC236}">
                <a16:creationId xmlns:a16="http://schemas.microsoft.com/office/drawing/2014/main" id="{2C5B69BD-675C-424C-A6FC-65C3FF6502A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194</a:t>
            </a:fld>
            <a:endParaRPr lang="en-US">
              <a:solidFill>
                <a:prstClr val="black">
                  <a:tint val="75000"/>
                </a:prstClr>
              </a:solidFill>
            </a:endParaRPr>
          </a:p>
        </p:txBody>
      </p:sp>
    </p:spTree>
    <p:extLst>
      <p:ext uri="{BB962C8B-B14F-4D97-AF65-F5344CB8AC3E}">
        <p14:creationId xmlns:p14="http://schemas.microsoft.com/office/powerpoint/2010/main" val="251556941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9376" y="1143001"/>
            <a:ext cx="7886700" cy="2286000"/>
          </a:xfrm>
        </p:spPr>
        <p:txBody>
          <a:bodyPr>
            <a:normAutofit fontScale="90000"/>
          </a:bodyPr>
          <a:lstStyle/>
          <a:p>
            <a:pPr algn="ctr"/>
            <a:r>
              <a:rPr lang="en-US" dirty="0"/>
              <a:t>Q: Comparison of Data Analytics with Simulation</a:t>
            </a:r>
          </a:p>
        </p:txBody>
      </p:sp>
      <p:sp>
        <p:nvSpPr>
          <p:cNvPr id="3" name="Subtitle 2"/>
          <p:cNvSpPr>
            <a:spLocks noGrp="1"/>
          </p:cNvSpPr>
          <p:nvPr>
            <p:ph type="body" idx="1"/>
          </p:nvPr>
        </p:nvSpPr>
        <p:spPr>
          <a:xfrm>
            <a:off x="2139376" y="3733801"/>
            <a:ext cx="7886700" cy="1500187"/>
          </a:xfrm>
        </p:spPr>
        <p:txBody>
          <a:bodyPr>
            <a:normAutofit fontScale="92500"/>
          </a:bodyPr>
          <a:lstStyle/>
          <a:p>
            <a:pPr marL="342900" indent="-342900">
              <a:buFont typeface="Arial" panose="020B0604020202020204" pitchFamily="34" charset="0"/>
              <a:buChar char="•"/>
            </a:pPr>
            <a:r>
              <a:rPr lang="en-US" dirty="0">
                <a:solidFill>
                  <a:schemeClr val="tx1"/>
                </a:solidFill>
              </a:rPr>
              <a:t>Structure of different applications for simulations and Big Data</a:t>
            </a:r>
          </a:p>
          <a:p>
            <a:pPr marL="342900" indent="-342900">
              <a:buFont typeface="Arial" panose="020B0604020202020204" pitchFamily="34" charset="0"/>
              <a:buChar char="•"/>
            </a:pPr>
            <a:r>
              <a:rPr lang="en-US" dirty="0">
                <a:solidFill>
                  <a:schemeClr val="tx1"/>
                </a:solidFill>
              </a:rPr>
              <a:t>Software implications</a:t>
            </a:r>
          </a:p>
          <a:p>
            <a:pPr marL="342900" indent="-342900">
              <a:buFont typeface="Arial" panose="020B0604020202020204" pitchFamily="34" charset="0"/>
              <a:buChar char="•"/>
            </a:pPr>
            <a:r>
              <a:rPr lang="en-US" dirty="0">
                <a:solidFill>
                  <a:schemeClr val="tx1"/>
                </a:solidFill>
              </a:rPr>
              <a:t>Languages</a:t>
            </a:r>
          </a:p>
        </p:txBody>
      </p:sp>
      <p:sp>
        <p:nvSpPr>
          <p:cNvPr id="6" name="Slide Number Placeholder 5">
            <a:extLst>
              <a:ext uri="{FF2B5EF4-FFF2-40B4-BE49-F238E27FC236}">
                <a16:creationId xmlns:a16="http://schemas.microsoft.com/office/drawing/2014/main" id="{D41FAA1B-B6FD-4975-88D2-B99038CDF90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195</a:t>
            </a:fld>
            <a:endParaRPr lang="en-US">
              <a:solidFill>
                <a:prstClr val="black">
                  <a:tint val="75000"/>
                </a:prstClr>
              </a:solidFill>
            </a:endParaRPr>
          </a:p>
        </p:txBody>
      </p:sp>
    </p:spTree>
    <p:extLst>
      <p:ext uri="{BB962C8B-B14F-4D97-AF65-F5344CB8AC3E}">
        <p14:creationId xmlns:p14="http://schemas.microsoft.com/office/powerpoint/2010/main" val="287686803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609600"/>
            <a:ext cx="12047456" cy="5602664"/>
          </a:xfrm>
        </p:spPr>
        <p:txBody>
          <a:bodyPr>
            <a:normAutofit lnSpcReduction="10000"/>
          </a:bodyPr>
          <a:lstStyle/>
          <a:p>
            <a:r>
              <a:rPr lang="en-US" b="1" dirty="0"/>
              <a:t>Real-time</a:t>
            </a:r>
            <a:r>
              <a:rPr lang="en-US" dirty="0"/>
              <a:t> (</a:t>
            </a:r>
            <a:r>
              <a:rPr lang="en-US" b="1" dirty="0"/>
              <a:t>streaming</a:t>
            </a:r>
            <a:r>
              <a:rPr lang="en-US" dirty="0"/>
              <a:t>) data is increasingly common in scientific and engineering research, and it is ubiquitous in commercial Big Data (e.g., social network analysis, recommender systems and consumer behavior classification)</a:t>
            </a:r>
          </a:p>
          <a:p>
            <a:pPr lvl="1"/>
            <a:r>
              <a:rPr lang="en-US" dirty="0"/>
              <a:t>So far little use of commercial and Apache technology in analysis of scientific streaming data</a:t>
            </a:r>
          </a:p>
          <a:p>
            <a:r>
              <a:rPr lang="en-US" b="1" dirty="0"/>
              <a:t>Pleasingly parallel </a:t>
            </a:r>
            <a:r>
              <a:rPr lang="en-US" dirty="0"/>
              <a:t>applications important in science (long tail) and data communities</a:t>
            </a:r>
          </a:p>
          <a:p>
            <a:r>
              <a:rPr lang="en-US" b="1" dirty="0"/>
              <a:t>Commercial-Science application differences: </a:t>
            </a:r>
            <a:r>
              <a:rPr lang="en-US" dirty="0"/>
              <a:t>Search and recommender engines have different structure to deep learning, clustering, topic models, graph analyses such as subgraph mining</a:t>
            </a:r>
          </a:p>
          <a:p>
            <a:pPr lvl="1"/>
            <a:r>
              <a:rPr lang="en-US" dirty="0"/>
              <a:t>Latter very sensitive to communication and can be hard to parallelize</a:t>
            </a:r>
          </a:p>
          <a:p>
            <a:pPr lvl="1"/>
            <a:r>
              <a:rPr lang="en-US" dirty="0"/>
              <a:t>Search typically not as important in Science as in commercial use as search volume scales by number of users</a:t>
            </a:r>
          </a:p>
          <a:p>
            <a:r>
              <a:rPr lang="en-US" dirty="0"/>
              <a:t>Should discuss</a:t>
            </a:r>
            <a:r>
              <a:rPr lang="en-US" b="1" dirty="0"/>
              <a:t> data </a:t>
            </a:r>
            <a:r>
              <a:rPr lang="en-US" dirty="0"/>
              <a:t>and </a:t>
            </a:r>
            <a:r>
              <a:rPr lang="en-US" b="1" dirty="0"/>
              <a:t>model</a:t>
            </a:r>
            <a:r>
              <a:rPr lang="en-US" dirty="0"/>
              <a:t> separately</a:t>
            </a:r>
          </a:p>
          <a:p>
            <a:pPr lvl="1"/>
            <a:r>
              <a:rPr lang="en-US" dirty="0"/>
              <a:t>Term data often used rather sloppily and often refers to model</a:t>
            </a:r>
          </a:p>
        </p:txBody>
      </p:sp>
      <p:sp>
        <p:nvSpPr>
          <p:cNvPr id="6" name="Title 5"/>
          <p:cNvSpPr>
            <a:spLocks noGrp="1"/>
          </p:cNvSpPr>
          <p:nvPr>
            <p:ph type="title"/>
          </p:nvPr>
        </p:nvSpPr>
        <p:spPr>
          <a:xfrm>
            <a:off x="1866900" y="0"/>
            <a:ext cx="8382000" cy="609600"/>
          </a:xfrm>
        </p:spPr>
        <p:txBody>
          <a:bodyPr>
            <a:normAutofit fontScale="90000"/>
          </a:bodyPr>
          <a:lstStyle/>
          <a:p>
            <a:r>
              <a:rPr lang="en-US" dirty="0"/>
              <a:t>Structure of Applications</a:t>
            </a:r>
          </a:p>
        </p:txBody>
      </p:sp>
      <p:sp>
        <p:nvSpPr>
          <p:cNvPr id="4" name="Slide Number Placeholder 3">
            <a:extLst>
              <a:ext uri="{FF2B5EF4-FFF2-40B4-BE49-F238E27FC236}">
                <a16:creationId xmlns:a16="http://schemas.microsoft.com/office/drawing/2014/main" id="{65CCF352-2289-42B6-885E-E6E64E0636A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196</a:t>
            </a:fld>
            <a:endParaRPr lang="en-US">
              <a:solidFill>
                <a:prstClr val="black">
                  <a:tint val="75000"/>
                </a:prstClr>
              </a:solidFill>
            </a:endParaRPr>
          </a:p>
        </p:txBody>
      </p:sp>
    </p:spTree>
    <p:extLst>
      <p:ext uri="{BB962C8B-B14F-4D97-AF65-F5344CB8AC3E}">
        <p14:creationId xmlns:p14="http://schemas.microsoft.com/office/powerpoint/2010/main" val="226192610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440" y="85725"/>
            <a:ext cx="10112989" cy="676275"/>
          </a:xfrm>
        </p:spPr>
        <p:txBody>
          <a:bodyPr>
            <a:noAutofit/>
          </a:bodyPr>
          <a:lstStyle/>
          <a:p>
            <a:pPr algn="ctr"/>
            <a:r>
              <a:rPr lang="en-US" sz="4000" dirty="0"/>
              <a:t>Comparison of Data Analytics with Simulation I</a:t>
            </a:r>
          </a:p>
        </p:txBody>
      </p:sp>
      <p:sp>
        <p:nvSpPr>
          <p:cNvPr id="3" name="Content Placeholder 2"/>
          <p:cNvSpPr>
            <a:spLocks noGrp="1"/>
          </p:cNvSpPr>
          <p:nvPr>
            <p:ph idx="1"/>
          </p:nvPr>
        </p:nvSpPr>
        <p:spPr>
          <a:xfrm>
            <a:off x="0" y="685800"/>
            <a:ext cx="12191999" cy="5410200"/>
          </a:xfrm>
        </p:spPr>
        <p:txBody>
          <a:bodyPr>
            <a:normAutofit lnSpcReduction="10000"/>
          </a:bodyPr>
          <a:lstStyle/>
          <a:p>
            <a:r>
              <a:rPr lang="en-US" sz="2400" b="1" dirty="0"/>
              <a:t>Simulations (models) </a:t>
            </a:r>
            <a:r>
              <a:rPr lang="en-US" sz="2400" dirty="0"/>
              <a:t>produce</a:t>
            </a:r>
            <a:r>
              <a:rPr lang="en-US" sz="2400" b="1" dirty="0"/>
              <a:t> big data </a:t>
            </a:r>
            <a:r>
              <a:rPr lang="en-US" sz="2400" dirty="0"/>
              <a:t>as visualization of results – they are </a:t>
            </a:r>
            <a:r>
              <a:rPr lang="en-US" sz="2400" b="1" dirty="0"/>
              <a:t>data source</a:t>
            </a:r>
          </a:p>
          <a:p>
            <a:pPr lvl="1"/>
            <a:r>
              <a:rPr lang="en-US" sz="2000" b="1" dirty="0"/>
              <a:t>Or </a:t>
            </a:r>
            <a:r>
              <a:rPr lang="en-US" sz="2000" dirty="0"/>
              <a:t>consume often smallish data to define a simulation problem</a:t>
            </a:r>
          </a:p>
          <a:p>
            <a:pPr lvl="1"/>
            <a:r>
              <a:rPr lang="en-US" sz="2000" b="1" dirty="0"/>
              <a:t>HPC simulation </a:t>
            </a:r>
            <a:r>
              <a:rPr lang="en-US" sz="2000" dirty="0"/>
              <a:t>in (weather) data assimilation is </a:t>
            </a:r>
            <a:r>
              <a:rPr lang="en-US" sz="2000" b="1" dirty="0"/>
              <a:t>data + model</a:t>
            </a:r>
          </a:p>
          <a:p>
            <a:r>
              <a:rPr lang="en-US" sz="2400" b="1" dirty="0"/>
              <a:t>Pleasingly parallel </a:t>
            </a:r>
            <a:r>
              <a:rPr lang="en-US" sz="2400" dirty="0"/>
              <a:t>often important in both</a:t>
            </a:r>
          </a:p>
          <a:p>
            <a:r>
              <a:rPr lang="en-US" sz="2400" dirty="0"/>
              <a:t>Both are often </a:t>
            </a:r>
            <a:r>
              <a:rPr lang="en-US" sz="2400" b="1" dirty="0"/>
              <a:t>SPMD</a:t>
            </a:r>
            <a:r>
              <a:rPr lang="en-US" sz="2400" dirty="0"/>
              <a:t> and </a:t>
            </a:r>
            <a:r>
              <a:rPr lang="en-US" sz="2400" b="1" dirty="0"/>
              <a:t>BSP</a:t>
            </a:r>
          </a:p>
          <a:p>
            <a:r>
              <a:rPr lang="en-US" sz="2400" b="1" dirty="0"/>
              <a:t>Non-iterative MapReduce </a:t>
            </a:r>
            <a:r>
              <a:rPr lang="en-US" sz="2400" dirty="0"/>
              <a:t>is major big data paradigm</a:t>
            </a:r>
          </a:p>
          <a:p>
            <a:pPr lvl="1"/>
            <a:r>
              <a:rPr lang="en-US" sz="2000" dirty="0"/>
              <a:t>not a common simulation paradigm except where “Reduce” summarizes pleasingly parallel execution as in some Monte Carlos</a:t>
            </a:r>
          </a:p>
          <a:p>
            <a:r>
              <a:rPr lang="en-US" sz="2400" dirty="0"/>
              <a:t>Big Data often has </a:t>
            </a:r>
            <a:r>
              <a:rPr lang="en-US" sz="2400" b="1" dirty="0"/>
              <a:t>large collective communication</a:t>
            </a:r>
          </a:p>
          <a:p>
            <a:pPr lvl="1"/>
            <a:r>
              <a:rPr lang="en-US" sz="2000" dirty="0"/>
              <a:t>Classic simulation has a lot of smallish point-to-point messages</a:t>
            </a:r>
          </a:p>
          <a:p>
            <a:pPr lvl="1"/>
            <a:r>
              <a:rPr lang="en-US" sz="2000" dirty="0"/>
              <a:t>Motivates </a:t>
            </a:r>
            <a:r>
              <a:rPr lang="en-US" sz="2000" b="1" dirty="0" err="1"/>
              <a:t>MapCollective</a:t>
            </a:r>
            <a:r>
              <a:rPr lang="en-US" sz="2000" b="1" dirty="0"/>
              <a:t> </a:t>
            </a:r>
            <a:r>
              <a:rPr lang="en-US" sz="2000" dirty="0"/>
              <a:t>model</a:t>
            </a:r>
          </a:p>
          <a:p>
            <a:r>
              <a:rPr lang="en-US" sz="2400" dirty="0"/>
              <a:t>Simulations characterized often by </a:t>
            </a:r>
            <a:r>
              <a:rPr lang="en-US" sz="2400" b="1" dirty="0"/>
              <a:t>difference</a:t>
            </a:r>
            <a:r>
              <a:rPr lang="en-US" sz="2400" dirty="0"/>
              <a:t> or differential operators leading to nearest neighbor </a:t>
            </a:r>
            <a:r>
              <a:rPr lang="en-US" sz="2400" b="1" dirty="0"/>
              <a:t>sparsity</a:t>
            </a:r>
          </a:p>
          <a:p>
            <a:r>
              <a:rPr lang="en-US" sz="2400" dirty="0"/>
              <a:t>Some important </a:t>
            </a:r>
            <a:r>
              <a:rPr lang="en-US" sz="2400" b="1" dirty="0"/>
              <a:t>data analytics </a:t>
            </a:r>
            <a:r>
              <a:rPr lang="en-US" sz="2400" dirty="0"/>
              <a:t>can be </a:t>
            </a:r>
            <a:r>
              <a:rPr lang="en-US" sz="2400" b="1" dirty="0"/>
              <a:t>sparse</a:t>
            </a:r>
            <a:r>
              <a:rPr lang="en-US" sz="2400" dirty="0"/>
              <a:t> as in PageRank and “Bag of words” algorithms but many involve full matrix algorithm</a:t>
            </a:r>
          </a:p>
        </p:txBody>
      </p:sp>
      <p:sp>
        <p:nvSpPr>
          <p:cNvPr id="6" name="Slide Number Placeholder 5">
            <a:extLst>
              <a:ext uri="{FF2B5EF4-FFF2-40B4-BE49-F238E27FC236}">
                <a16:creationId xmlns:a16="http://schemas.microsoft.com/office/drawing/2014/main" id="{D6B4CB19-64FA-4F32-BE52-04C520CB34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197</a:t>
            </a:fld>
            <a:endParaRPr lang="en-US">
              <a:solidFill>
                <a:prstClr val="black">
                  <a:tint val="75000"/>
                </a:prstClr>
              </a:solidFill>
            </a:endParaRPr>
          </a:p>
        </p:txBody>
      </p:sp>
    </p:spTree>
    <p:extLst>
      <p:ext uri="{BB962C8B-B14F-4D97-AF65-F5344CB8AC3E}">
        <p14:creationId xmlns:p14="http://schemas.microsoft.com/office/powerpoint/2010/main" val="231184950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24000" y="0"/>
            <a:ext cx="9144000" cy="6858000"/>
            <a:chOff x="0" y="0"/>
            <a:chExt cx="9144000" cy="6858000"/>
          </a:xfrm>
        </p:grpSpPr>
        <p:pic>
          <p:nvPicPr>
            <p:cNvPr id="1026" name="Picture 2" descr="http://bioengineering.skku.ac.kr/kosmos/tutorial_img/connection_rule.png"/>
            <p:cNvPicPr>
              <a:picLocks noChangeAspect="1" noChangeArrowheads="1"/>
            </p:cNvPicPr>
            <p:nvPr/>
          </p:nvPicPr>
          <p:blipFill rotWithShape="1">
            <a:blip r:embed="rId2">
              <a:extLst>
                <a:ext uri="{28A0092B-C50C-407E-A947-70E740481C1C}">
                  <a14:useLocalDpi xmlns:a14="http://schemas.microsoft.com/office/drawing/2010/main" val="0"/>
                </a:ext>
              </a:extLst>
            </a:blip>
            <a:srcRect l="51223"/>
            <a:stretch/>
          </p:blipFill>
          <p:spPr bwMode="auto">
            <a:xfrm>
              <a:off x="0" y="0"/>
              <a:ext cx="477879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iles.ianrenton.com/sites/blog/2012/12/Screenshot-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880" y="1203242"/>
              <a:ext cx="4389120" cy="564999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7471508" y="1039446"/>
              <a:ext cx="0" cy="62523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305908" y="966940"/>
              <a:ext cx="746369" cy="47706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4294967295"/>
          </p:nvPr>
        </p:nvSpPr>
        <p:spPr>
          <a:xfrm>
            <a:off x="5568950" y="1"/>
            <a:ext cx="5099050" cy="1192213"/>
          </a:xfrm>
          <a:solidFill>
            <a:schemeClr val="bg1">
              <a:lumMod val="65000"/>
            </a:schemeClr>
          </a:solidFill>
        </p:spPr>
        <p:txBody>
          <a:bodyPr>
            <a:normAutofit/>
          </a:bodyPr>
          <a:lstStyle/>
          <a:p>
            <a:pPr marL="0" indent="0">
              <a:buNone/>
            </a:pPr>
            <a:r>
              <a:rPr lang="en-US" dirty="0"/>
              <a:t>“Force Diagrams” for macromolecules and Facebook</a:t>
            </a:r>
          </a:p>
        </p:txBody>
      </p:sp>
      <p:sp>
        <p:nvSpPr>
          <p:cNvPr id="6" name="Slide Number Placeholder 5">
            <a:extLst>
              <a:ext uri="{FF2B5EF4-FFF2-40B4-BE49-F238E27FC236}">
                <a16:creationId xmlns:a16="http://schemas.microsoft.com/office/drawing/2014/main" id="{7A6ABC10-C6BD-4E90-AA06-C795EFF0389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198</a:t>
            </a:fld>
            <a:endParaRPr lang="en-US">
              <a:solidFill>
                <a:prstClr val="black">
                  <a:tint val="75000"/>
                </a:prstClr>
              </a:solidFill>
            </a:endParaRPr>
          </a:p>
        </p:txBody>
      </p:sp>
    </p:spTree>
    <p:extLst>
      <p:ext uri="{BB962C8B-B14F-4D97-AF65-F5344CB8AC3E}">
        <p14:creationId xmlns:p14="http://schemas.microsoft.com/office/powerpoint/2010/main" val="263373485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287" y="0"/>
            <a:ext cx="10561425" cy="1143000"/>
          </a:xfrm>
        </p:spPr>
        <p:txBody>
          <a:bodyPr>
            <a:noAutofit/>
          </a:bodyPr>
          <a:lstStyle/>
          <a:p>
            <a:pPr algn="ctr"/>
            <a:r>
              <a:rPr lang="en-US" sz="4000" dirty="0"/>
              <a:t>Comparison</a:t>
            </a:r>
            <a:r>
              <a:rPr lang="en-US" sz="4000" b="1" dirty="0"/>
              <a:t> of Data Analytics with Simulation II</a:t>
            </a:r>
          </a:p>
        </p:txBody>
      </p:sp>
      <p:sp>
        <p:nvSpPr>
          <p:cNvPr id="3" name="Content Placeholder 2"/>
          <p:cNvSpPr>
            <a:spLocks noGrp="1"/>
          </p:cNvSpPr>
          <p:nvPr>
            <p:ph idx="1"/>
          </p:nvPr>
        </p:nvSpPr>
        <p:spPr>
          <a:xfrm>
            <a:off x="0" y="851162"/>
            <a:ext cx="12192000" cy="5155676"/>
          </a:xfrm>
        </p:spPr>
        <p:txBody>
          <a:bodyPr>
            <a:noAutofit/>
          </a:bodyPr>
          <a:lstStyle/>
          <a:p>
            <a:r>
              <a:rPr lang="en-US" sz="2400" dirty="0"/>
              <a:t>There are similarities between some </a:t>
            </a:r>
            <a:r>
              <a:rPr lang="en-US" sz="2400" b="1" dirty="0"/>
              <a:t>graph problems and particle simulations </a:t>
            </a:r>
            <a:r>
              <a:rPr lang="en-US" sz="2400" dirty="0"/>
              <a:t>with a particular </a:t>
            </a:r>
            <a:r>
              <a:rPr lang="en-US" sz="2400" b="1" dirty="0"/>
              <a:t>cutoff force.</a:t>
            </a:r>
          </a:p>
          <a:p>
            <a:pPr lvl="1"/>
            <a:r>
              <a:rPr lang="en-US" dirty="0"/>
              <a:t>Both are </a:t>
            </a:r>
            <a:r>
              <a:rPr lang="en-US" b="1" dirty="0"/>
              <a:t>MapPoint-to-Point </a:t>
            </a:r>
            <a:r>
              <a:rPr lang="en-US" dirty="0"/>
              <a:t>problem architecture</a:t>
            </a:r>
          </a:p>
          <a:p>
            <a:r>
              <a:rPr lang="en-US" sz="2400" dirty="0"/>
              <a:t>Note many big data problems are “</a:t>
            </a:r>
            <a:r>
              <a:rPr lang="en-US" sz="2400" b="1" dirty="0"/>
              <a:t>long range force</a:t>
            </a:r>
            <a:r>
              <a:rPr lang="en-US" sz="2400" dirty="0"/>
              <a:t>” (as in gravitational simulations) as all points are linked.</a:t>
            </a:r>
          </a:p>
          <a:p>
            <a:pPr lvl="1"/>
            <a:r>
              <a:rPr lang="en-US" dirty="0"/>
              <a:t>Easiest to parallelize. Often full matrix algorithms</a:t>
            </a:r>
          </a:p>
          <a:p>
            <a:pPr lvl="1"/>
            <a:r>
              <a:rPr lang="en-US" dirty="0"/>
              <a:t>e.g. in DNA sequence studies, distance </a:t>
            </a:r>
            <a:r>
              <a:rPr lang="en-US" dirty="0">
                <a:sym typeface="Symbol"/>
              </a:rPr>
              <a:t></a:t>
            </a:r>
            <a:r>
              <a:rPr lang="en-US" dirty="0"/>
              <a:t>(</a:t>
            </a:r>
            <a:r>
              <a:rPr lang="en-US" i="1" dirty="0" err="1"/>
              <a:t>i</a:t>
            </a:r>
            <a:r>
              <a:rPr lang="en-US" dirty="0"/>
              <a:t>, </a:t>
            </a:r>
            <a:r>
              <a:rPr lang="en-US" i="1" dirty="0">
                <a:sym typeface="Symbol"/>
              </a:rPr>
              <a:t>j</a:t>
            </a:r>
            <a:r>
              <a:rPr lang="en-US" dirty="0"/>
              <a:t>) defined by BLAST, Smith-Waterman, etc., between all sequences </a:t>
            </a:r>
            <a:r>
              <a:rPr lang="en-US" i="1" dirty="0" err="1"/>
              <a:t>i</a:t>
            </a:r>
            <a:r>
              <a:rPr lang="en-US" dirty="0"/>
              <a:t>, </a:t>
            </a:r>
            <a:r>
              <a:rPr lang="en-US" i="1" dirty="0">
                <a:sym typeface="Symbol"/>
              </a:rPr>
              <a:t>j.</a:t>
            </a:r>
          </a:p>
          <a:p>
            <a:pPr lvl="1"/>
            <a:r>
              <a:rPr lang="en-US" dirty="0">
                <a:sym typeface="Symbol"/>
              </a:rPr>
              <a:t>Opportunity for “fast multipole” ideas in big data. See NRC report</a:t>
            </a:r>
            <a:endParaRPr lang="en-US" i="1" dirty="0">
              <a:sym typeface="Symbol"/>
            </a:endParaRPr>
          </a:p>
          <a:p>
            <a:r>
              <a:rPr lang="en-US" sz="2400" dirty="0">
                <a:sym typeface="Symbol"/>
              </a:rPr>
              <a:t>Current Ogres/Diamonds do not have facets to designate </a:t>
            </a:r>
            <a:r>
              <a:rPr lang="en-US" sz="2400" b="1" dirty="0">
                <a:sym typeface="Symbol"/>
              </a:rPr>
              <a:t>underlying hardware</a:t>
            </a:r>
            <a:r>
              <a:rPr lang="en-US" sz="2400" dirty="0">
                <a:sym typeface="Symbol"/>
              </a:rPr>
              <a:t>: GPU v. Many-core (Xeon Phi)  v. Multi-core as these define how maps processed; they keep type of MapReduce used unchanged; maybe should add to our features as ability to exploit vector or SIMD parallelism could be a model facet.</a:t>
            </a:r>
          </a:p>
        </p:txBody>
      </p:sp>
      <p:sp>
        <p:nvSpPr>
          <p:cNvPr id="6" name="Slide Number Placeholder 5">
            <a:extLst>
              <a:ext uri="{FF2B5EF4-FFF2-40B4-BE49-F238E27FC236}">
                <a16:creationId xmlns:a16="http://schemas.microsoft.com/office/drawing/2014/main" id="{0B3C31C8-1009-46E2-AD9E-01CA0C3E410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199</a:t>
            </a:fld>
            <a:endParaRPr lang="en-US">
              <a:solidFill>
                <a:prstClr val="black">
                  <a:tint val="75000"/>
                </a:prstClr>
              </a:solidFill>
            </a:endParaRPr>
          </a:p>
        </p:txBody>
      </p:sp>
    </p:spTree>
    <p:extLst>
      <p:ext uri="{BB962C8B-B14F-4D97-AF65-F5344CB8AC3E}">
        <p14:creationId xmlns:p14="http://schemas.microsoft.com/office/powerpoint/2010/main" val="3119466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A23869-590C-49B2-AD80-89A1C04B3594}"/>
              </a:ext>
            </a:extLst>
          </p:cNvPr>
          <p:cNvSpPr>
            <a:spLocks noGrp="1"/>
          </p:cNvSpPr>
          <p:nvPr>
            <p:ph type="title"/>
          </p:nvPr>
        </p:nvSpPr>
        <p:spPr>
          <a:xfrm>
            <a:off x="723900" y="0"/>
            <a:ext cx="10515600" cy="681037"/>
          </a:xfrm>
        </p:spPr>
        <p:txBody>
          <a:bodyPr>
            <a:normAutofit fontScale="90000"/>
          </a:bodyPr>
          <a:lstStyle/>
          <a:p>
            <a:pPr algn="ctr"/>
            <a:r>
              <a:rPr lang="en-US" b="1" dirty="0">
                <a:latin typeface="+mn-lt"/>
              </a:rPr>
              <a:t>Overall Summary I</a:t>
            </a:r>
          </a:p>
        </p:txBody>
      </p:sp>
      <p:sp>
        <p:nvSpPr>
          <p:cNvPr id="7" name="Content Placeholder 6">
            <a:extLst>
              <a:ext uri="{FF2B5EF4-FFF2-40B4-BE49-F238E27FC236}">
                <a16:creationId xmlns:a16="http://schemas.microsoft.com/office/drawing/2014/main" id="{E7C7750D-54AE-4CEA-A025-FF03E790309D}"/>
              </a:ext>
            </a:extLst>
          </p:cNvPr>
          <p:cNvSpPr>
            <a:spLocks noGrp="1"/>
          </p:cNvSpPr>
          <p:nvPr>
            <p:ph idx="1"/>
          </p:nvPr>
        </p:nvSpPr>
        <p:spPr>
          <a:xfrm>
            <a:off x="0" y="681037"/>
            <a:ext cx="12115800" cy="5552123"/>
          </a:xfrm>
        </p:spPr>
        <p:txBody>
          <a:bodyPr>
            <a:normAutofit fontScale="85000" lnSpcReduction="10000"/>
          </a:bodyPr>
          <a:lstStyle/>
          <a:p>
            <a:r>
              <a:rPr lang="en-US" sz="2400" b="1" dirty="0"/>
              <a:t>B) Defining Clouds I: </a:t>
            </a:r>
            <a:r>
              <a:rPr lang="en-US" sz="2400" dirty="0"/>
              <a:t>Basic definition of cloud and two very simple examples of why virtualization is important. </a:t>
            </a:r>
          </a:p>
          <a:p>
            <a:r>
              <a:rPr lang="en-US" sz="2400" dirty="0"/>
              <a:t>How clouds are situated </a:t>
            </a:r>
            <a:r>
              <a:rPr lang="en-US" sz="2400" dirty="0" err="1"/>
              <a:t>wrt</a:t>
            </a:r>
            <a:r>
              <a:rPr lang="en-US" sz="2400" dirty="0"/>
              <a:t> HPC and supercomputers</a:t>
            </a:r>
          </a:p>
          <a:p>
            <a:r>
              <a:rPr lang="en-US" sz="2400" dirty="0"/>
              <a:t>Why multicore chips are important</a:t>
            </a:r>
          </a:p>
          <a:p>
            <a:r>
              <a:rPr lang="en-US" sz="2400" dirty="0"/>
              <a:t>Typical data center</a:t>
            </a:r>
          </a:p>
          <a:p>
            <a:r>
              <a:rPr lang="en-US" sz="2400" b="1" dirty="0"/>
              <a:t>C) Defining Clouds II: </a:t>
            </a:r>
            <a:r>
              <a:rPr lang="en-US" sz="2400" dirty="0">
                <a:solidFill>
                  <a:schemeClr val="tx1"/>
                </a:solidFill>
              </a:rPr>
              <a:t>Service-oriented architectures: Software services as Message-linked computing capabilities</a:t>
            </a:r>
          </a:p>
          <a:p>
            <a:r>
              <a:rPr lang="en-US" sz="2400" dirty="0">
                <a:solidFill>
                  <a:schemeClr val="tx1"/>
                </a:solidFill>
              </a:rPr>
              <a:t>The different </a:t>
            </a:r>
            <a:r>
              <a:rPr lang="en-US" sz="2400" dirty="0" err="1">
                <a:solidFill>
                  <a:schemeClr val="tx1"/>
                </a:solidFill>
              </a:rPr>
              <a:t>aaS’s</a:t>
            </a:r>
            <a:r>
              <a:rPr lang="en-US" sz="2400" dirty="0">
                <a:solidFill>
                  <a:schemeClr val="tx1"/>
                </a:solidFill>
              </a:rPr>
              <a:t>: Network, Infrastructure, Platform, Software</a:t>
            </a:r>
          </a:p>
          <a:p>
            <a:r>
              <a:rPr lang="en-US" sz="2400" dirty="0">
                <a:solidFill>
                  <a:schemeClr val="tx1"/>
                </a:solidFill>
              </a:rPr>
              <a:t>The amazing services that Amazon AWS and Microsoft Azure have</a:t>
            </a:r>
          </a:p>
          <a:p>
            <a:r>
              <a:rPr lang="en-US" sz="2400" dirty="0">
                <a:solidFill>
                  <a:schemeClr val="tx1"/>
                </a:solidFill>
              </a:rPr>
              <a:t>Initial Gartner comments on clouds (they are now the norm) and evolution of servers; serverless and microservices</a:t>
            </a:r>
          </a:p>
          <a:p>
            <a:r>
              <a:rPr lang="en-US" sz="2400" dirty="0"/>
              <a:t>Gartner </a:t>
            </a:r>
            <a:r>
              <a:rPr lang="en-US" sz="2400" dirty="0" err="1"/>
              <a:t>hypecycle</a:t>
            </a:r>
            <a:r>
              <a:rPr lang="en-US" sz="2400" dirty="0"/>
              <a:t> and priority matrix on Infrastructure Strategies</a:t>
            </a:r>
          </a:p>
          <a:p>
            <a:r>
              <a:rPr lang="en-US" sz="2400" b="1" dirty="0"/>
              <a:t>D) Defining Clouds III: </a:t>
            </a:r>
            <a:r>
              <a:rPr lang="en-US" sz="2400" dirty="0">
                <a:solidFill>
                  <a:schemeClr val="tx1"/>
                </a:solidFill>
              </a:rPr>
              <a:t>Cloud Market Share</a:t>
            </a:r>
          </a:p>
          <a:p>
            <a:r>
              <a:rPr lang="en-US" sz="2400" dirty="0">
                <a:solidFill>
                  <a:schemeClr val="tx1"/>
                </a:solidFill>
              </a:rPr>
              <a:t>How important are they?</a:t>
            </a:r>
          </a:p>
          <a:p>
            <a:r>
              <a:rPr lang="en-US" sz="2400" dirty="0">
                <a:solidFill>
                  <a:schemeClr val="tx1"/>
                </a:solidFill>
              </a:rPr>
              <a:t>How much money do they make?</a:t>
            </a:r>
          </a:p>
          <a:p>
            <a:r>
              <a:rPr lang="en-US" sz="2400" b="1" dirty="0"/>
              <a:t>E) Virtualization: </a:t>
            </a:r>
            <a:r>
              <a:rPr lang="en-US" sz="2400" dirty="0"/>
              <a:t>Virtualization Technologies, Hypervisors and the different approaches</a:t>
            </a:r>
          </a:p>
          <a:p>
            <a:r>
              <a:rPr lang="en-US" sz="2400" dirty="0"/>
              <a:t>KVM, Xen, Docker and </a:t>
            </a:r>
            <a:r>
              <a:rPr lang="en-US" sz="2400" dirty="0" err="1"/>
              <a:t>Openstack</a:t>
            </a:r>
            <a:endParaRPr lang="en-US" sz="2400" dirty="0"/>
          </a:p>
          <a:p>
            <a:endParaRPr lang="en-US" sz="2400" dirty="0">
              <a:solidFill>
                <a:schemeClr val="tx1"/>
              </a:solidFill>
            </a:endParaRPr>
          </a:p>
          <a:p>
            <a:endParaRPr lang="en-US" sz="2400" dirty="0"/>
          </a:p>
          <a:p>
            <a:endParaRPr lang="en-US" sz="2400" dirty="0"/>
          </a:p>
        </p:txBody>
      </p:sp>
      <p:sp>
        <p:nvSpPr>
          <p:cNvPr id="5" name="Slide Number Placeholder 4">
            <a:extLst>
              <a:ext uri="{FF2B5EF4-FFF2-40B4-BE49-F238E27FC236}">
                <a16:creationId xmlns:a16="http://schemas.microsoft.com/office/drawing/2014/main" id="{3FD44BAB-3E1A-4DC4-A284-41D38F09B4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1150422332"/>
      </p:ext>
    </p:extLst>
  </p:cSld>
  <p:clrMapOvr>
    <a:masterClrMapping/>
  </p:clrMapOvr>
  <mc:AlternateContent xmlns:mc="http://schemas.openxmlformats.org/markup-compatibility/2006" xmlns:p14="http://schemas.microsoft.com/office/powerpoint/2010/main">
    <mc:Choice Requires="p14">
      <p:transition spd="slow" p14:dur="2000" advTm="198518"/>
    </mc:Choice>
    <mc:Fallback xmlns="">
      <p:transition spd="slow" advTm="19851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C: Defining Clouds 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Service-oriented architectures: Software services as Message-linked computing capabilities</a:t>
            </a:r>
          </a:p>
          <a:p>
            <a:pPr marL="342900" indent="-342900">
              <a:buFont typeface="Arial" panose="020B0604020202020204" pitchFamily="34" charset="0"/>
              <a:buChar char="•"/>
            </a:pPr>
            <a:r>
              <a:rPr lang="en-US" dirty="0">
                <a:solidFill>
                  <a:schemeClr val="tx1"/>
                </a:solidFill>
              </a:rPr>
              <a:t>The different </a:t>
            </a:r>
            <a:r>
              <a:rPr lang="en-US" dirty="0" err="1">
                <a:solidFill>
                  <a:schemeClr val="tx1"/>
                </a:solidFill>
              </a:rPr>
              <a:t>aaS’s</a:t>
            </a:r>
            <a:r>
              <a:rPr lang="en-US" dirty="0">
                <a:solidFill>
                  <a:schemeClr val="tx1"/>
                </a:solidFill>
              </a:rPr>
              <a:t>: Network, Infrastructure, Platform, Software</a:t>
            </a:r>
          </a:p>
          <a:p>
            <a:pPr marL="342900" indent="-342900">
              <a:buFont typeface="Arial" panose="020B0604020202020204" pitchFamily="34" charset="0"/>
              <a:buChar char="•"/>
            </a:pPr>
            <a:r>
              <a:rPr lang="en-US" dirty="0">
                <a:solidFill>
                  <a:schemeClr val="tx1"/>
                </a:solidFill>
              </a:rPr>
              <a:t>The amazing services that Amazon AWS and Microsoft Azure have</a:t>
            </a:r>
          </a:p>
          <a:p>
            <a:pPr marL="342900" indent="-342900">
              <a:buFont typeface="Arial" panose="020B0604020202020204" pitchFamily="34" charset="0"/>
              <a:buChar char="•"/>
            </a:pPr>
            <a:r>
              <a:rPr lang="en-US" dirty="0">
                <a:solidFill>
                  <a:schemeClr val="tx1"/>
                </a:solidFill>
              </a:rPr>
              <a:t>Initial Gartner comments on clouds (they are now the norm) and evolution of servers; serverless and microservices</a:t>
            </a:r>
          </a:p>
          <a:p>
            <a:pPr marL="342900" indent="-342900">
              <a:buFont typeface="Arial" panose="020B0604020202020204" pitchFamily="34" charset="0"/>
              <a:buChar char="•"/>
            </a:pPr>
            <a:r>
              <a:rPr lang="en-US" dirty="0">
                <a:solidFill>
                  <a:schemeClr val="tx1"/>
                </a:solidFill>
              </a:rPr>
              <a:t>2016/2018 Infrastructure Strategies Hype Cycle and Priority Matrix</a:t>
            </a:r>
          </a:p>
        </p:txBody>
      </p:sp>
      <p:sp>
        <p:nvSpPr>
          <p:cNvPr id="3" name="Slide Number Placeholder 2">
            <a:extLst>
              <a:ext uri="{FF2B5EF4-FFF2-40B4-BE49-F238E27FC236}">
                <a16:creationId xmlns:a16="http://schemas.microsoft.com/office/drawing/2014/main" id="{467526D2-F97A-4B8A-82EE-840C502BE52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312381855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558" y="784226"/>
            <a:ext cx="12056883" cy="5289548"/>
          </a:xfrm>
        </p:spPr>
        <p:txBody>
          <a:bodyPr>
            <a:normAutofit lnSpcReduction="10000"/>
          </a:bodyPr>
          <a:lstStyle/>
          <a:p>
            <a:r>
              <a:rPr lang="en-US" sz="2400" dirty="0">
                <a:sym typeface="Symbol"/>
              </a:rPr>
              <a:t>In image-based </a:t>
            </a:r>
            <a:r>
              <a:rPr lang="en-US" sz="2400" b="1" dirty="0">
                <a:sym typeface="Symbol"/>
              </a:rPr>
              <a:t>deep learning</a:t>
            </a:r>
            <a:r>
              <a:rPr lang="en-US" sz="2400" dirty="0">
                <a:sym typeface="Symbol"/>
              </a:rPr>
              <a:t>, neural network weights are block sparse (corresponding to links to pixel blocks) but can be formulated as full matrix operations on GPUs and MPI in blocks.</a:t>
            </a:r>
          </a:p>
          <a:p>
            <a:r>
              <a:rPr lang="en-US" sz="2400" dirty="0"/>
              <a:t>In </a:t>
            </a:r>
            <a:r>
              <a:rPr lang="en-US" sz="2400" b="1" dirty="0"/>
              <a:t>HPC benchmarking</a:t>
            </a:r>
            <a:r>
              <a:rPr lang="en-US" sz="2400" dirty="0"/>
              <a:t>, </a:t>
            </a:r>
            <a:r>
              <a:rPr lang="en-US" sz="2400" dirty="0" err="1"/>
              <a:t>Linpack</a:t>
            </a:r>
            <a:r>
              <a:rPr lang="en-US" sz="2400" dirty="0"/>
              <a:t> being challenged by a new sparse conjugate gradient benchmark </a:t>
            </a:r>
            <a:r>
              <a:rPr lang="en-US" sz="2400" b="1" dirty="0"/>
              <a:t>HPCG</a:t>
            </a:r>
            <a:r>
              <a:rPr lang="en-US" sz="2400" dirty="0"/>
              <a:t>, while I am diligently using </a:t>
            </a:r>
            <a:r>
              <a:rPr lang="en-US" sz="2400" b="1" dirty="0"/>
              <a:t>non- sparse conjugate gradient solvers </a:t>
            </a:r>
            <a:r>
              <a:rPr lang="en-US" sz="2400" dirty="0"/>
              <a:t>in clustering and Multi-dimensional scaling.</a:t>
            </a:r>
          </a:p>
          <a:p>
            <a:r>
              <a:rPr lang="en-US" sz="2400" b="1" dirty="0"/>
              <a:t>Simulations</a:t>
            </a:r>
            <a:r>
              <a:rPr lang="en-US" sz="2400" dirty="0"/>
              <a:t> tend to need </a:t>
            </a:r>
            <a:r>
              <a:rPr lang="en-US" sz="2400" b="1" dirty="0"/>
              <a:t>high precision </a:t>
            </a:r>
            <a:r>
              <a:rPr lang="en-US" sz="2400" dirty="0"/>
              <a:t>and very accurate results – partly because of differential operators</a:t>
            </a:r>
          </a:p>
          <a:p>
            <a:r>
              <a:rPr lang="en-US" sz="2400" b="1" dirty="0"/>
              <a:t>Big Data </a:t>
            </a:r>
            <a:r>
              <a:rPr lang="en-US" sz="2400" dirty="0"/>
              <a:t>problems often don’t need </a:t>
            </a:r>
            <a:r>
              <a:rPr lang="en-US" sz="2400" b="1" dirty="0"/>
              <a:t>high accuracy </a:t>
            </a:r>
            <a:r>
              <a:rPr lang="en-US" sz="2400" dirty="0"/>
              <a:t>as seen in trend to low precision (16 or 32 bit) deep learning networks</a:t>
            </a:r>
          </a:p>
          <a:p>
            <a:pPr lvl="1"/>
            <a:r>
              <a:rPr lang="en-US" dirty="0"/>
              <a:t>There are no derivatives and the data has inevitable errors</a:t>
            </a:r>
          </a:p>
          <a:p>
            <a:r>
              <a:rPr lang="en-US" sz="2400" dirty="0"/>
              <a:t>Note parallel machine learning (GML not LML) ca</a:t>
            </a:r>
            <a:r>
              <a:rPr lang="en-US" sz="2400" b="1" dirty="0"/>
              <a:t>n benefit from HPC style interconnects </a:t>
            </a:r>
            <a:r>
              <a:rPr lang="en-US" sz="2400" dirty="0"/>
              <a:t>and </a:t>
            </a:r>
            <a:r>
              <a:rPr lang="en-US" sz="2400" b="1" dirty="0"/>
              <a:t>architectures </a:t>
            </a:r>
            <a:r>
              <a:rPr lang="en-US" sz="2400" dirty="0"/>
              <a:t>as seen in GPU-based deep learning </a:t>
            </a:r>
          </a:p>
          <a:p>
            <a:pPr lvl="1"/>
            <a:r>
              <a:rPr lang="en-US" dirty="0"/>
              <a:t>So commodity clouds not necessarily best but modern clouds fine</a:t>
            </a:r>
          </a:p>
          <a:p>
            <a:endParaRPr lang="en-US" sz="2400" dirty="0"/>
          </a:p>
        </p:txBody>
      </p:sp>
      <p:sp>
        <p:nvSpPr>
          <p:cNvPr id="2" name="Title 1"/>
          <p:cNvSpPr>
            <a:spLocks noGrp="1"/>
          </p:cNvSpPr>
          <p:nvPr>
            <p:ph type="title"/>
          </p:nvPr>
        </p:nvSpPr>
        <p:spPr>
          <a:xfrm>
            <a:off x="799707" y="0"/>
            <a:ext cx="10592586" cy="1143000"/>
          </a:xfrm>
        </p:spPr>
        <p:txBody>
          <a:bodyPr>
            <a:noAutofit/>
          </a:bodyPr>
          <a:lstStyle/>
          <a:p>
            <a:pPr algn="ctr"/>
            <a:r>
              <a:rPr lang="en-US" sz="4000" dirty="0"/>
              <a:t>Comparison</a:t>
            </a:r>
            <a:r>
              <a:rPr lang="en-US" sz="4000" b="1" dirty="0"/>
              <a:t> of Data Analytics with Simulation III</a:t>
            </a:r>
          </a:p>
        </p:txBody>
      </p:sp>
      <p:sp>
        <p:nvSpPr>
          <p:cNvPr id="6" name="Slide Number Placeholder 5">
            <a:extLst>
              <a:ext uri="{FF2B5EF4-FFF2-40B4-BE49-F238E27FC236}">
                <a16:creationId xmlns:a16="http://schemas.microsoft.com/office/drawing/2014/main" id="{058BEA99-10B6-444D-A532-9670B748196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200</a:t>
            </a:fld>
            <a:endParaRPr lang="en-US">
              <a:solidFill>
                <a:prstClr val="black">
                  <a:tint val="75000"/>
                </a:prstClr>
              </a:solidFill>
            </a:endParaRPr>
          </a:p>
        </p:txBody>
      </p:sp>
    </p:spTree>
    <p:extLst>
      <p:ext uri="{BB962C8B-B14F-4D97-AF65-F5344CB8AC3E}">
        <p14:creationId xmlns:p14="http://schemas.microsoft.com/office/powerpoint/2010/main" val="258790969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5988" y="609600"/>
            <a:ext cx="12126012" cy="5668652"/>
          </a:xfrm>
        </p:spPr>
        <p:txBody>
          <a:bodyPr>
            <a:normAutofit/>
          </a:bodyPr>
          <a:lstStyle/>
          <a:p>
            <a:r>
              <a:rPr lang="en-US" b="1" dirty="0"/>
              <a:t>“Atomic” Job Size: </a:t>
            </a:r>
            <a:r>
              <a:rPr lang="en-US" dirty="0"/>
              <a:t>Very large jobs are critical aspects of leading edge simulation, whereas much data analysis is pleasing parallel and involves many quite small jobs. The latter follows from event structure of much observational science. </a:t>
            </a:r>
          </a:p>
          <a:p>
            <a:pPr lvl="1"/>
            <a:r>
              <a:rPr lang="en-US" dirty="0"/>
              <a:t>Accelerators produce a stream of particle collisions; telescopes, light sources or remote sensing a stream of images. The many events produced by modern instruments implies data analysis is a computationally intense problem but can be broken up into many quite small jobs. </a:t>
            </a:r>
          </a:p>
          <a:p>
            <a:pPr lvl="1"/>
            <a:r>
              <a:rPr lang="en-US" dirty="0"/>
              <a:t>Similarly the long tail of science produces streams of events from a multitude of small instruments</a:t>
            </a:r>
          </a:p>
          <a:p>
            <a:r>
              <a:rPr lang="en-US" b="1" dirty="0"/>
              <a:t>Why use HPC machines to analyze data and how large are they?</a:t>
            </a:r>
            <a:r>
              <a:rPr lang="en-US" dirty="0"/>
              <a:t> Some scientific data has been analyzed on HPC machines because the responsible organizations had such machines often purchased to satisfy simulation requirements. Whereas high end simulation requires HPC style machines, that is typically not true for data analysis; that is done on HPC machines because they are available</a:t>
            </a:r>
          </a:p>
          <a:p>
            <a:endParaRPr lang="en-US" dirty="0"/>
          </a:p>
          <a:p>
            <a:endParaRPr lang="en-US" dirty="0"/>
          </a:p>
          <a:p>
            <a:endParaRPr lang="en-US" dirty="0"/>
          </a:p>
        </p:txBody>
      </p:sp>
      <p:sp>
        <p:nvSpPr>
          <p:cNvPr id="6" name="Title 5"/>
          <p:cNvSpPr>
            <a:spLocks noGrp="1"/>
          </p:cNvSpPr>
          <p:nvPr>
            <p:ph type="title"/>
          </p:nvPr>
        </p:nvSpPr>
        <p:spPr>
          <a:xfrm>
            <a:off x="1513760" y="0"/>
            <a:ext cx="9126166" cy="609600"/>
          </a:xfrm>
        </p:spPr>
        <p:txBody>
          <a:bodyPr>
            <a:normAutofit fontScale="90000"/>
          </a:bodyPr>
          <a:lstStyle/>
          <a:p>
            <a:r>
              <a:rPr lang="en-US" dirty="0"/>
              <a:t>Implications of Big Data Requirements</a:t>
            </a:r>
          </a:p>
        </p:txBody>
      </p:sp>
      <p:sp>
        <p:nvSpPr>
          <p:cNvPr id="4" name="Slide Number Placeholder 3">
            <a:extLst>
              <a:ext uri="{FF2B5EF4-FFF2-40B4-BE49-F238E27FC236}">
                <a16:creationId xmlns:a16="http://schemas.microsoft.com/office/drawing/2014/main" id="{55698FAD-370D-4497-9077-D20EF43E6F9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201</a:t>
            </a:fld>
            <a:endParaRPr lang="en-US">
              <a:solidFill>
                <a:prstClr val="black">
                  <a:tint val="75000"/>
                </a:prstClr>
              </a:solidFill>
            </a:endParaRPr>
          </a:p>
        </p:txBody>
      </p:sp>
    </p:spTree>
    <p:extLst>
      <p:ext uri="{BB962C8B-B14F-4D97-AF65-F5344CB8AC3E}">
        <p14:creationId xmlns:p14="http://schemas.microsoft.com/office/powerpoint/2010/main" val="262682725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762000"/>
            <a:ext cx="12104016" cy="5478544"/>
          </a:xfrm>
        </p:spPr>
        <p:txBody>
          <a:bodyPr>
            <a:normAutofit/>
          </a:bodyPr>
          <a:lstStyle/>
          <a:p>
            <a:r>
              <a:rPr lang="en-US" b="1" dirty="0"/>
              <a:t>HPC/Science use of Big Data Technology now: </a:t>
            </a:r>
            <a:r>
              <a:rPr lang="en-US" dirty="0"/>
              <a:t>Some aspects of the Big Data stack are being adopted by the HPC community: Docker and Deep Learning are two examples. </a:t>
            </a:r>
          </a:p>
          <a:p>
            <a:r>
              <a:rPr lang="en-US" b="1" dirty="0"/>
              <a:t>Big Data use of HPC: </a:t>
            </a:r>
            <a:r>
              <a:rPr lang="en-US" dirty="0"/>
              <a:t>The Big Data community has used (small) HPC clusters for deep learning, and it uses GPUs and FPGAs for training deep learning systems</a:t>
            </a:r>
          </a:p>
          <a:p>
            <a:r>
              <a:rPr lang="en-US" b="1" dirty="0"/>
              <a:t>Docker v. OpenStack(hypervisor): </a:t>
            </a:r>
            <a:r>
              <a:rPr lang="en-US" dirty="0"/>
              <a:t>Docker (or equivalent) is quite likely to be the virtualization approach of choice (compared to say OpenStack) for both data and simulation applications. OpenStack is more complex than Docker and only clearly needed if you share at core level whereas large scale simulations and data analysis seem to just need node level sharing.</a:t>
            </a:r>
          </a:p>
          <a:p>
            <a:pPr lvl="1"/>
            <a:r>
              <a:rPr lang="en-US" dirty="0"/>
              <a:t>Parallel computing almost implies sharing at node not core level</a:t>
            </a:r>
          </a:p>
          <a:p>
            <a:r>
              <a:rPr lang="en-US" b="1" dirty="0"/>
              <a:t>Science use of Big Data: </a:t>
            </a:r>
            <a:r>
              <a:rPr lang="en-US" dirty="0"/>
              <a:t>Some fraction of the scientific community uses Big Data style analysis tools (Hadoop, Spark, Cassandra, Hbase ….)</a:t>
            </a:r>
          </a:p>
          <a:p>
            <a:endParaRPr lang="en-US" dirty="0"/>
          </a:p>
          <a:p>
            <a:endParaRPr lang="en-US" dirty="0"/>
          </a:p>
        </p:txBody>
      </p:sp>
      <p:sp>
        <p:nvSpPr>
          <p:cNvPr id="6" name="Title 5"/>
          <p:cNvSpPr>
            <a:spLocks noGrp="1"/>
          </p:cNvSpPr>
          <p:nvPr>
            <p:ph type="title"/>
          </p:nvPr>
        </p:nvSpPr>
        <p:spPr>
          <a:xfrm>
            <a:off x="1524000" y="0"/>
            <a:ext cx="8382000" cy="762000"/>
          </a:xfrm>
        </p:spPr>
        <p:txBody>
          <a:bodyPr/>
          <a:lstStyle/>
          <a:p>
            <a:r>
              <a:rPr lang="en-US" dirty="0"/>
              <a:t>Who uses What Software</a:t>
            </a:r>
          </a:p>
        </p:txBody>
      </p:sp>
      <p:sp>
        <p:nvSpPr>
          <p:cNvPr id="4" name="Slide Number Placeholder 3">
            <a:extLst>
              <a:ext uri="{FF2B5EF4-FFF2-40B4-BE49-F238E27FC236}">
                <a16:creationId xmlns:a16="http://schemas.microsoft.com/office/drawing/2014/main" id="{5FB682C9-0F33-4325-92AF-059A7596743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202</a:t>
            </a:fld>
            <a:endParaRPr lang="en-US">
              <a:solidFill>
                <a:prstClr val="black">
                  <a:tint val="75000"/>
                </a:prstClr>
              </a:solidFill>
            </a:endParaRPr>
          </a:p>
        </p:txBody>
      </p:sp>
    </p:spTree>
    <p:extLst>
      <p:ext uri="{BB962C8B-B14F-4D97-AF65-F5344CB8AC3E}">
        <p14:creationId xmlns:p14="http://schemas.microsoft.com/office/powerpoint/2010/main" val="337393682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685800"/>
            <a:ext cx="12192000" cy="5479330"/>
          </a:xfrm>
        </p:spPr>
        <p:txBody>
          <a:bodyPr>
            <a:normAutofit/>
          </a:bodyPr>
          <a:lstStyle/>
          <a:p>
            <a:r>
              <a:rPr lang="en-US" dirty="0"/>
              <a:t>Language choice C++, Fortran, Java, Scala, Python, R, Matlab needs thought. This is a mixture of technical and social issues.</a:t>
            </a:r>
          </a:p>
          <a:p>
            <a:r>
              <a:rPr lang="en-US" b="1" dirty="0"/>
              <a:t>Java Grande </a:t>
            </a:r>
            <a:r>
              <a:rPr lang="en-US" dirty="0"/>
              <a:t>was a 1997-2000 activity to make Java run fast and web site still there! </a:t>
            </a:r>
            <a:r>
              <a:rPr lang="en-US" dirty="0">
                <a:hlinkClick r:id="rId2"/>
              </a:rPr>
              <a:t>http://www.javagrande.org/</a:t>
            </a:r>
            <a:r>
              <a:rPr lang="en-US" dirty="0"/>
              <a:t> </a:t>
            </a:r>
          </a:p>
          <a:p>
            <a:r>
              <a:rPr lang="en-US" dirty="0"/>
              <a:t>Basic Java now much better but object structure, dynamic memory allocation and Garbage collection have their overheads</a:t>
            </a:r>
          </a:p>
          <a:p>
            <a:r>
              <a:rPr lang="en-US" dirty="0"/>
              <a:t>Java virtual machine JVM dominant Big Data environment?</a:t>
            </a:r>
          </a:p>
          <a:p>
            <a:r>
              <a:rPr lang="en-US" dirty="0"/>
              <a:t>One can mix languages quite efficiently</a:t>
            </a:r>
          </a:p>
          <a:p>
            <a:pPr lvl="1"/>
            <a:r>
              <a:rPr lang="en-US" sz="2800" dirty="0"/>
              <a:t>Java MPI as binding to C++ version excellent</a:t>
            </a:r>
          </a:p>
          <a:p>
            <a:r>
              <a:rPr lang="en-US" dirty="0"/>
              <a:t>Scripting languages Python, R, Matlab address different requirements than Java, C++ ….</a:t>
            </a:r>
          </a:p>
          <a:p>
            <a:endParaRPr lang="en-US" dirty="0"/>
          </a:p>
        </p:txBody>
      </p:sp>
      <p:sp>
        <p:nvSpPr>
          <p:cNvPr id="6" name="Title 5"/>
          <p:cNvSpPr>
            <a:spLocks noGrp="1"/>
          </p:cNvSpPr>
          <p:nvPr>
            <p:ph type="title"/>
          </p:nvPr>
        </p:nvSpPr>
        <p:spPr>
          <a:xfrm>
            <a:off x="1543050" y="9526"/>
            <a:ext cx="8382000" cy="676275"/>
          </a:xfrm>
        </p:spPr>
        <p:txBody>
          <a:bodyPr>
            <a:normAutofit fontScale="90000"/>
          </a:bodyPr>
          <a:lstStyle/>
          <a:p>
            <a:r>
              <a:rPr lang="en-US" dirty="0"/>
              <a:t>Choosing Languages</a:t>
            </a:r>
          </a:p>
        </p:txBody>
      </p:sp>
      <p:sp>
        <p:nvSpPr>
          <p:cNvPr id="4" name="Slide Number Placeholder 3">
            <a:extLst>
              <a:ext uri="{FF2B5EF4-FFF2-40B4-BE49-F238E27FC236}">
                <a16:creationId xmlns:a16="http://schemas.microsoft.com/office/drawing/2014/main" id="{E1B01563-828C-42F0-9578-1B55A910438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203</a:t>
            </a:fld>
            <a:endParaRPr lang="en-US">
              <a:solidFill>
                <a:prstClr val="black">
                  <a:tint val="75000"/>
                </a:prstClr>
              </a:solidFill>
            </a:endParaRPr>
          </a:p>
        </p:txBody>
      </p:sp>
    </p:spTree>
    <p:extLst>
      <p:ext uri="{BB962C8B-B14F-4D97-AF65-F5344CB8AC3E}">
        <p14:creationId xmlns:p14="http://schemas.microsoft.com/office/powerpoint/2010/main" val="194019448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R: Jobs</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Computer Engineering</a:t>
            </a:r>
          </a:p>
          <a:p>
            <a:pPr marL="342900" indent="-342900">
              <a:buFont typeface="Arial" panose="020B0604020202020204" pitchFamily="34" charset="0"/>
              <a:buChar char="•"/>
            </a:pPr>
            <a:r>
              <a:rPr lang="en-US" dirty="0">
                <a:solidFill>
                  <a:schemeClr val="tx1"/>
                </a:solidFill>
              </a:rPr>
              <a:t>Clouds</a:t>
            </a:r>
          </a:p>
          <a:p>
            <a:pPr marL="342900" indent="-342900">
              <a:buFont typeface="Arial" panose="020B0604020202020204" pitchFamily="34" charset="0"/>
              <a:buChar char="•"/>
            </a:pPr>
            <a:r>
              <a:rPr lang="en-US" dirty="0">
                <a:solidFill>
                  <a:schemeClr val="tx1"/>
                </a:solidFill>
              </a:rPr>
              <a:t>Design</a:t>
            </a:r>
          </a:p>
          <a:p>
            <a:pPr marL="342900" indent="-342900">
              <a:buFont typeface="Arial" panose="020B0604020202020204" pitchFamily="34" charset="0"/>
              <a:buChar char="•"/>
            </a:pPr>
            <a:r>
              <a:rPr lang="en-US" dirty="0">
                <a:solidFill>
                  <a:schemeClr val="tx1"/>
                </a:solidFill>
              </a:rPr>
              <a:t>Data Science/Engineering</a:t>
            </a:r>
          </a:p>
        </p:txBody>
      </p:sp>
      <p:sp>
        <p:nvSpPr>
          <p:cNvPr id="3" name="Slide Number Placeholder 2">
            <a:extLst>
              <a:ext uri="{FF2B5EF4-FFF2-40B4-BE49-F238E27FC236}">
                <a16:creationId xmlns:a16="http://schemas.microsoft.com/office/drawing/2014/main" id="{EAFACF85-4F67-44F2-826B-2A4E9DF97E0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204</a:t>
            </a:fld>
            <a:endParaRPr lang="en-US">
              <a:solidFill>
                <a:prstClr val="black">
                  <a:tint val="75000"/>
                </a:prstClr>
              </a:solidFill>
            </a:endParaRPr>
          </a:p>
        </p:txBody>
      </p:sp>
    </p:spTree>
    <p:extLst>
      <p:ext uri="{BB962C8B-B14F-4D97-AF65-F5344CB8AC3E}">
        <p14:creationId xmlns:p14="http://schemas.microsoft.com/office/powerpoint/2010/main" val="315102279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0F576C-00A1-40BA-AF08-A8A0BDEC43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E96D942-4B78-4964-A8D8-D08E4A977064}"/>
              </a:ext>
            </a:extLst>
          </p:cNvPr>
          <p:cNvPicPr>
            <a:picLocks noChangeAspect="1"/>
          </p:cNvPicPr>
          <p:nvPr/>
        </p:nvPicPr>
        <p:blipFill>
          <a:blip r:embed="rId3"/>
          <a:stretch>
            <a:fillRect/>
          </a:stretch>
        </p:blipFill>
        <p:spPr>
          <a:xfrm>
            <a:off x="1658851" y="0"/>
            <a:ext cx="8874297" cy="6858000"/>
          </a:xfrm>
          <a:prstGeom prst="rect">
            <a:avLst/>
          </a:prstGeom>
        </p:spPr>
      </p:pic>
    </p:spTree>
    <p:extLst>
      <p:ext uri="{BB962C8B-B14F-4D97-AF65-F5344CB8AC3E}">
        <p14:creationId xmlns:p14="http://schemas.microsoft.com/office/powerpoint/2010/main" val="190270444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C0A7D4-6E0F-425E-B417-067192A0F7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C94D6B-98E0-4FD9-AB48-7377F84B3B9D}"/>
              </a:ext>
            </a:extLst>
          </p:cNvPr>
          <p:cNvPicPr>
            <a:picLocks noChangeAspect="1"/>
          </p:cNvPicPr>
          <p:nvPr/>
        </p:nvPicPr>
        <p:blipFill>
          <a:blip r:embed="rId2"/>
          <a:stretch>
            <a:fillRect/>
          </a:stretch>
        </p:blipFill>
        <p:spPr>
          <a:xfrm>
            <a:off x="1658851" y="0"/>
            <a:ext cx="8874297" cy="6858000"/>
          </a:xfrm>
          <a:prstGeom prst="rect">
            <a:avLst/>
          </a:prstGeom>
        </p:spPr>
      </p:pic>
    </p:spTree>
    <p:extLst>
      <p:ext uri="{BB962C8B-B14F-4D97-AF65-F5344CB8AC3E}">
        <p14:creationId xmlns:p14="http://schemas.microsoft.com/office/powerpoint/2010/main" val="296417241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CA95A-8D5E-40EB-87C1-B7A80630FE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49A6396-53A8-4629-B395-5C96296D36A8}"/>
              </a:ext>
            </a:extLst>
          </p:cNvPr>
          <p:cNvPicPr>
            <a:picLocks noChangeAspect="1"/>
          </p:cNvPicPr>
          <p:nvPr/>
        </p:nvPicPr>
        <p:blipFill>
          <a:blip r:embed="rId2"/>
          <a:stretch>
            <a:fillRect/>
          </a:stretch>
        </p:blipFill>
        <p:spPr>
          <a:xfrm>
            <a:off x="1658851" y="0"/>
            <a:ext cx="8874297" cy="6858000"/>
          </a:xfrm>
          <a:prstGeom prst="rect">
            <a:avLst/>
          </a:prstGeom>
        </p:spPr>
      </p:pic>
    </p:spTree>
    <p:extLst>
      <p:ext uri="{BB962C8B-B14F-4D97-AF65-F5344CB8AC3E}">
        <p14:creationId xmlns:p14="http://schemas.microsoft.com/office/powerpoint/2010/main" val="143676396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18F3D9-B5E7-4B0B-B488-5CE4E0AF89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04A93FA-0BFD-434E-BD59-1DCAB1860B5D}"/>
              </a:ext>
            </a:extLst>
          </p:cNvPr>
          <p:cNvPicPr>
            <a:picLocks noChangeAspect="1"/>
          </p:cNvPicPr>
          <p:nvPr/>
        </p:nvPicPr>
        <p:blipFill>
          <a:blip r:embed="rId2"/>
          <a:stretch>
            <a:fillRect/>
          </a:stretch>
        </p:blipFill>
        <p:spPr>
          <a:xfrm>
            <a:off x="1658851" y="0"/>
            <a:ext cx="8874297" cy="6858000"/>
          </a:xfrm>
          <a:prstGeom prst="rect">
            <a:avLst/>
          </a:prstGeom>
        </p:spPr>
      </p:pic>
    </p:spTree>
    <p:extLst>
      <p:ext uri="{BB962C8B-B14F-4D97-AF65-F5344CB8AC3E}">
        <p14:creationId xmlns:p14="http://schemas.microsoft.com/office/powerpoint/2010/main" val="363372930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973B04-4468-4A38-AB9F-4B82807538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00D0AF0-FFEB-4DDE-91BA-7AB88C0F94B2}"/>
              </a:ext>
            </a:extLst>
          </p:cNvPr>
          <p:cNvPicPr>
            <a:picLocks noChangeAspect="1"/>
          </p:cNvPicPr>
          <p:nvPr/>
        </p:nvPicPr>
        <p:blipFill>
          <a:blip r:embed="rId2"/>
          <a:stretch>
            <a:fillRect/>
          </a:stretch>
        </p:blipFill>
        <p:spPr>
          <a:xfrm>
            <a:off x="1658851" y="0"/>
            <a:ext cx="8874297" cy="6858000"/>
          </a:xfrm>
          <a:prstGeom prst="rect">
            <a:avLst/>
          </a:prstGeom>
        </p:spPr>
      </p:pic>
    </p:spTree>
    <p:extLst>
      <p:ext uri="{BB962C8B-B14F-4D97-AF65-F5344CB8AC3E}">
        <p14:creationId xmlns:p14="http://schemas.microsoft.com/office/powerpoint/2010/main" val="3642143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7672"/>
            <a:ext cx="8229600" cy="648128"/>
          </a:xfrm>
        </p:spPr>
        <p:txBody>
          <a:bodyPr>
            <a:normAutofit fontScale="90000"/>
          </a:bodyPr>
          <a:lstStyle/>
          <a:p>
            <a:r>
              <a:rPr lang="en-US" dirty="0"/>
              <a:t>Service Model is a Messaging Model</a:t>
            </a:r>
          </a:p>
        </p:txBody>
      </p:sp>
      <p:sp>
        <p:nvSpPr>
          <p:cNvPr id="3" name="Content Placeholder 2"/>
          <p:cNvSpPr>
            <a:spLocks noGrp="1"/>
          </p:cNvSpPr>
          <p:nvPr>
            <p:ph idx="1"/>
          </p:nvPr>
        </p:nvSpPr>
        <p:spPr>
          <a:xfrm>
            <a:off x="0" y="573518"/>
            <a:ext cx="12126259" cy="3810000"/>
          </a:xfrm>
        </p:spPr>
        <p:txBody>
          <a:bodyPr>
            <a:normAutofit/>
          </a:bodyPr>
          <a:lstStyle/>
          <a:p>
            <a:r>
              <a:rPr lang="en-US" sz="2400" dirty="0"/>
              <a:t>This generalizes the Web where every site gobbles up commands from client and returns something – which could be quite complicated</a:t>
            </a:r>
          </a:p>
          <a:p>
            <a:r>
              <a:rPr lang="en-US" sz="2400" dirty="0"/>
              <a:t>Generalization is “Service Oriented Architecture”</a:t>
            </a:r>
          </a:p>
          <a:p>
            <a:pPr lvl="1"/>
            <a:r>
              <a:rPr lang="en-US" sz="2000" dirty="0"/>
              <a:t>Everything has an interface that accepts information – in general from another service but perhaps from a client</a:t>
            </a:r>
          </a:p>
          <a:p>
            <a:pPr lvl="1"/>
            <a:r>
              <a:rPr lang="en-US" sz="2000" dirty="0"/>
              <a:t>Everything spits out information to where instructed to send</a:t>
            </a:r>
          </a:p>
          <a:p>
            <a:r>
              <a:rPr lang="en-US" sz="2400" dirty="0"/>
              <a:t>Produces cleaner modular systems where each service has its own environment. If you use classic method calls, many more difficult to track dependencies</a:t>
            </a:r>
          </a:p>
          <a:p>
            <a:r>
              <a:rPr lang="en-US" sz="2400" dirty="0"/>
              <a:t>Note messaging common mode of communication between people and organizations in the real world</a:t>
            </a:r>
          </a:p>
        </p:txBody>
      </p:sp>
      <p:grpSp>
        <p:nvGrpSpPr>
          <p:cNvPr id="4" name="Group 25"/>
          <p:cNvGrpSpPr>
            <a:grpSpLocks/>
          </p:cNvGrpSpPr>
          <p:nvPr/>
        </p:nvGrpSpPr>
        <p:grpSpPr bwMode="auto">
          <a:xfrm>
            <a:off x="2844800" y="4013039"/>
            <a:ext cx="8686803" cy="2149475"/>
            <a:chOff x="144" y="2928"/>
            <a:chExt cx="5472" cy="1354"/>
          </a:xfrm>
        </p:grpSpPr>
        <p:grpSp>
          <p:nvGrpSpPr>
            <p:cNvPr id="5" name="Group 4"/>
            <p:cNvGrpSpPr>
              <a:grpSpLocks/>
            </p:cNvGrpSpPr>
            <p:nvPr/>
          </p:nvGrpSpPr>
          <p:grpSpPr bwMode="auto">
            <a:xfrm>
              <a:off x="288" y="3254"/>
              <a:ext cx="1824" cy="1028"/>
              <a:chOff x="288" y="3254"/>
              <a:chExt cx="1824" cy="1028"/>
            </a:xfrm>
          </p:grpSpPr>
          <p:grpSp>
            <p:nvGrpSpPr>
              <p:cNvPr id="20" name="Group 5"/>
              <p:cNvGrpSpPr>
                <a:grpSpLocks/>
              </p:cNvGrpSpPr>
              <p:nvPr/>
            </p:nvGrpSpPr>
            <p:grpSpPr bwMode="auto">
              <a:xfrm>
                <a:off x="288" y="3254"/>
                <a:ext cx="1824" cy="627"/>
                <a:chOff x="288" y="3254"/>
                <a:chExt cx="1824" cy="627"/>
              </a:xfrm>
            </p:grpSpPr>
            <p:grpSp>
              <p:nvGrpSpPr>
                <p:cNvPr id="22" name="Group 6"/>
                <p:cNvGrpSpPr>
                  <a:grpSpLocks/>
                </p:cNvGrpSpPr>
                <p:nvPr/>
              </p:nvGrpSpPr>
              <p:grpSpPr bwMode="auto">
                <a:xfrm>
                  <a:off x="288" y="3254"/>
                  <a:ext cx="1824" cy="627"/>
                  <a:chOff x="288" y="3254"/>
                  <a:chExt cx="1824" cy="627"/>
                </a:xfrm>
              </p:grpSpPr>
              <p:sp>
                <p:nvSpPr>
                  <p:cNvPr id="24" name="AutoShape 7"/>
                  <p:cNvSpPr>
                    <a:spLocks noChangeArrowheads="1"/>
                  </p:cNvSpPr>
                  <p:nvPr/>
                </p:nvSpPr>
                <p:spPr bwMode="auto">
                  <a:xfrm>
                    <a:off x="1200" y="3391"/>
                    <a:ext cx="912" cy="354"/>
                  </a:xfrm>
                  <a:prstGeom prst="flowChartDelay">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000">
                        <a:solidFill>
                          <a:prstClr val="black"/>
                        </a:solidFill>
                        <a:latin typeface="Times New Roman" panose="02020603050405020304" pitchFamily="18" charset="0"/>
                      </a:rPr>
                      <a:t>Module A</a:t>
                    </a:r>
                  </a:p>
                </p:txBody>
              </p:sp>
              <p:sp>
                <p:nvSpPr>
                  <p:cNvPr id="25" name="AutoShape 8"/>
                  <p:cNvSpPr>
                    <a:spLocks noChangeArrowheads="1"/>
                  </p:cNvSpPr>
                  <p:nvPr/>
                </p:nvSpPr>
                <p:spPr bwMode="auto">
                  <a:xfrm flipH="1">
                    <a:off x="288" y="3254"/>
                    <a:ext cx="912" cy="627"/>
                  </a:xfrm>
                  <a:prstGeom prst="flowChartDelay">
                    <a:avLst/>
                  </a:pr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000" dirty="0">
                        <a:solidFill>
                          <a:prstClr val="black"/>
                        </a:solidFill>
                        <a:latin typeface="Times New Roman" panose="02020603050405020304" pitchFamily="18" charset="0"/>
                      </a:rPr>
                      <a:t>Module </a:t>
                    </a:r>
                    <a:br>
                      <a:rPr lang="en-US" sz="2000" dirty="0">
                        <a:solidFill>
                          <a:prstClr val="black"/>
                        </a:solidFill>
                        <a:latin typeface="Times New Roman" panose="02020603050405020304" pitchFamily="18" charset="0"/>
                      </a:rPr>
                    </a:br>
                    <a:r>
                      <a:rPr lang="en-US" sz="2000" dirty="0">
                        <a:solidFill>
                          <a:prstClr val="black"/>
                        </a:solidFill>
                        <a:latin typeface="Times New Roman" panose="02020603050405020304" pitchFamily="18" charset="0"/>
                      </a:rPr>
                      <a:t>B</a:t>
                    </a:r>
                  </a:p>
                </p:txBody>
              </p:sp>
            </p:grpSp>
            <p:sp>
              <p:nvSpPr>
                <p:cNvPr id="23" name="Line 9"/>
                <p:cNvSpPr>
                  <a:spLocks noChangeShapeType="1"/>
                </p:cNvSpPr>
                <p:nvPr/>
              </p:nvSpPr>
              <p:spPr bwMode="auto">
                <a:xfrm>
                  <a:off x="1008" y="3696"/>
                  <a:ext cx="384" cy="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solidFill>
                      <a:prstClr val="black"/>
                    </a:solidFill>
                  </a:endParaRPr>
                </a:p>
              </p:txBody>
            </p:sp>
          </p:grpSp>
          <p:sp>
            <p:nvSpPr>
              <p:cNvPr id="21" name="Text Box 10"/>
              <p:cNvSpPr txBox="1">
                <a:spLocks noChangeArrowheads="1"/>
              </p:cNvSpPr>
              <p:nvPr/>
            </p:nvSpPr>
            <p:spPr bwMode="auto">
              <a:xfrm>
                <a:off x="453" y="3840"/>
                <a:ext cx="150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a:solidFill>
                      <a:prstClr val="black"/>
                    </a:solidFill>
                    <a:latin typeface="Times New Roman" panose="02020603050405020304" pitchFamily="18" charset="0"/>
                  </a:rPr>
                  <a:t>Method Calls</a:t>
                </a:r>
                <a:br>
                  <a:rPr lang="en-US" sz="2000">
                    <a:solidFill>
                      <a:prstClr val="black"/>
                    </a:solidFill>
                    <a:latin typeface="Times New Roman" panose="02020603050405020304" pitchFamily="18" charset="0"/>
                  </a:rPr>
                </a:br>
                <a:r>
                  <a:rPr lang="en-US" sz="2000">
                    <a:solidFill>
                      <a:prstClr val="black"/>
                    </a:solidFill>
                    <a:latin typeface="Times New Roman" panose="02020603050405020304" pitchFamily="18" charset="0"/>
                  </a:rPr>
                  <a:t>.001 to 1 millisecond</a:t>
                </a:r>
              </a:p>
            </p:txBody>
          </p:sp>
        </p:grpSp>
        <p:grpSp>
          <p:nvGrpSpPr>
            <p:cNvPr id="6" name="Group 11"/>
            <p:cNvGrpSpPr>
              <a:grpSpLocks/>
            </p:cNvGrpSpPr>
            <p:nvPr/>
          </p:nvGrpSpPr>
          <p:grpSpPr bwMode="auto">
            <a:xfrm>
              <a:off x="2736" y="3254"/>
              <a:ext cx="2880" cy="884"/>
              <a:chOff x="2736" y="3158"/>
              <a:chExt cx="2880" cy="884"/>
            </a:xfrm>
          </p:grpSpPr>
          <p:grpSp>
            <p:nvGrpSpPr>
              <p:cNvPr id="11" name="Group 12"/>
              <p:cNvGrpSpPr>
                <a:grpSpLocks/>
              </p:cNvGrpSpPr>
              <p:nvPr/>
            </p:nvGrpSpPr>
            <p:grpSpPr bwMode="auto">
              <a:xfrm>
                <a:off x="2736" y="3158"/>
                <a:ext cx="2880" cy="627"/>
                <a:chOff x="2736" y="3158"/>
                <a:chExt cx="2880" cy="627"/>
              </a:xfrm>
            </p:grpSpPr>
            <p:grpSp>
              <p:nvGrpSpPr>
                <p:cNvPr id="13" name="Group 13"/>
                <p:cNvGrpSpPr>
                  <a:grpSpLocks/>
                </p:cNvGrpSpPr>
                <p:nvPr/>
              </p:nvGrpSpPr>
              <p:grpSpPr bwMode="auto">
                <a:xfrm>
                  <a:off x="2736" y="3158"/>
                  <a:ext cx="2880" cy="627"/>
                  <a:chOff x="2784" y="3206"/>
                  <a:chExt cx="2880" cy="627"/>
                </a:xfrm>
              </p:grpSpPr>
              <p:sp>
                <p:nvSpPr>
                  <p:cNvPr id="15" name="AutoShape 14"/>
                  <p:cNvSpPr>
                    <a:spLocks noChangeArrowheads="1"/>
                  </p:cNvSpPr>
                  <p:nvPr/>
                </p:nvSpPr>
                <p:spPr bwMode="auto">
                  <a:xfrm>
                    <a:off x="4752" y="3206"/>
                    <a:ext cx="912" cy="627"/>
                  </a:xfrm>
                  <a:prstGeom prst="flowChartDelay">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000">
                        <a:solidFill>
                          <a:prstClr val="black"/>
                        </a:solidFill>
                        <a:latin typeface="Times New Roman" panose="02020603050405020304" pitchFamily="18" charset="0"/>
                      </a:rPr>
                      <a:t>Service  A</a:t>
                    </a:r>
                  </a:p>
                </p:txBody>
              </p:sp>
              <p:sp>
                <p:nvSpPr>
                  <p:cNvPr id="16" name="AutoShape 15"/>
                  <p:cNvSpPr>
                    <a:spLocks noChangeArrowheads="1"/>
                  </p:cNvSpPr>
                  <p:nvPr/>
                </p:nvSpPr>
                <p:spPr bwMode="auto">
                  <a:xfrm flipH="1">
                    <a:off x="2784" y="3206"/>
                    <a:ext cx="912" cy="627"/>
                  </a:xfrm>
                  <a:prstGeom prst="flowChartDelay">
                    <a:avLst/>
                  </a:pr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000">
                        <a:solidFill>
                          <a:prstClr val="black"/>
                        </a:solidFill>
                        <a:latin typeface="Times New Roman" panose="02020603050405020304" pitchFamily="18" charset="0"/>
                      </a:rPr>
                      <a:t>Service </a:t>
                    </a:r>
                    <a:br>
                      <a:rPr lang="en-US" sz="2000">
                        <a:solidFill>
                          <a:prstClr val="black"/>
                        </a:solidFill>
                        <a:latin typeface="Times New Roman" panose="02020603050405020304" pitchFamily="18" charset="0"/>
                      </a:rPr>
                    </a:br>
                    <a:r>
                      <a:rPr lang="en-US" sz="2000">
                        <a:solidFill>
                          <a:prstClr val="black"/>
                        </a:solidFill>
                        <a:latin typeface="Times New Roman" panose="02020603050405020304" pitchFamily="18" charset="0"/>
                      </a:rPr>
                      <a:t>B</a:t>
                    </a:r>
                  </a:p>
                </p:txBody>
              </p:sp>
              <p:grpSp>
                <p:nvGrpSpPr>
                  <p:cNvPr id="17" name="Group 16"/>
                  <p:cNvGrpSpPr>
                    <a:grpSpLocks/>
                  </p:cNvGrpSpPr>
                  <p:nvPr/>
                </p:nvGrpSpPr>
                <p:grpSpPr bwMode="auto">
                  <a:xfrm>
                    <a:off x="3696" y="3376"/>
                    <a:ext cx="1056" cy="288"/>
                    <a:chOff x="3696" y="3408"/>
                    <a:chExt cx="1056" cy="288"/>
                  </a:xfrm>
                </p:grpSpPr>
                <p:sp>
                  <p:nvSpPr>
                    <p:cNvPr id="18" name="Line 17"/>
                    <p:cNvSpPr>
                      <a:spLocks noChangeShapeType="1"/>
                    </p:cNvSpPr>
                    <p:nvPr/>
                  </p:nvSpPr>
                  <p:spPr bwMode="auto">
                    <a:xfrm>
                      <a:off x="3696" y="3408"/>
                      <a:ext cx="105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solidFill>
                          <a:prstClr val="black"/>
                        </a:solidFill>
                      </a:endParaRPr>
                    </a:p>
                  </p:txBody>
                </p:sp>
                <p:sp>
                  <p:nvSpPr>
                    <p:cNvPr id="19" name="Line 18"/>
                    <p:cNvSpPr>
                      <a:spLocks noChangeShapeType="1"/>
                    </p:cNvSpPr>
                    <p:nvPr/>
                  </p:nvSpPr>
                  <p:spPr bwMode="auto">
                    <a:xfrm>
                      <a:off x="3696" y="3696"/>
                      <a:ext cx="105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solidFill>
                          <a:prstClr val="black"/>
                        </a:solidFill>
                      </a:endParaRPr>
                    </a:p>
                  </p:txBody>
                </p:sp>
              </p:grpSp>
            </p:grpSp>
            <p:sp>
              <p:nvSpPr>
                <p:cNvPr id="14" name="Text Box 19"/>
                <p:cNvSpPr txBox="1">
                  <a:spLocks noChangeArrowheads="1"/>
                </p:cNvSpPr>
                <p:nvPr/>
              </p:nvSpPr>
              <p:spPr bwMode="auto">
                <a:xfrm>
                  <a:off x="3799" y="3347"/>
                  <a:ext cx="75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a:solidFill>
                        <a:prstClr val="black"/>
                      </a:solidFill>
                      <a:latin typeface="Times New Roman" panose="02020603050405020304" pitchFamily="18" charset="0"/>
                    </a:rPr>
                    <a:t>Messages</a:t>
                  </a:r>
                </a:p>
              </p:txBody>
            </p:sp>
          </p:grpSp>
          <p:sp>
            <p:nvSpPr>
              <p:cNvPr id="12" name="Text Box 20"/>
              <p:cNvSpPr txBox="1">
                <a:spLocks noChangeArrowheads="1"/>
              </p:cNvSpPr>
              <p:nvPr/>
            </p:nvSpPr>
            <p:spPr bwMode="auto">
              <a:xfrm>
                <a:off x="3024" y="3792"/>
                <a:ext cx="218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a:solidFill>
                      <a:prstClr val="black"/>
                    </a:solidFill>
                    <a:latin typeface="Times New Roman" panose="02020603050405020304" pitchFamily="18" charset="0"/>
                  </a:rPr>
                  <a:t>0.1 to 1000 millisecond latency</a:t>
                </a:r>
              </a:p>
            </p:txBody>
          </p:sp>
        </p:grpSp>
        <p:sp>
          <p:nvSpPr>
            <p:cNvPr id="7" name="Text Box 21"/>
            <p:cNvSpPr txBox="1">
              <a:spLocks noChangeArrowheads="1"/>
            </p:cNvSpPr>
            <p:nvPr/>
          </p:nvSpPr>
          <p:spPr bwMode="auto">
            <a:xfrm>
              <a:off x="624" y="2928"/>
              <a:ext cx="1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en-US" sz="2000">
                <a:solidFill>
                  <a:prstClr val="black"/>
                </a:solidFill>
                <a:latin typeface="Times New Roman" panose="02020603050405020304" pitchFamily="18" charset="0"/>
              </a:endParaRPr>
            </a:p>
          </p:txBody>
        </p:sp>
        <p:grpSp>
          <p:nvGrpSpPr>
            <p:cNvPr id="8" name="Group 22"/>
            <p:cNvGrpSpPr>
              <a:grpSpLocks/>
            </p:cNvGrpSpPr>
            <p:nvPr/>
          </p:nvGrpSpPr>
          <p:grpSpPr bwMode="auto">
            <a:xfrm>
              <a:off x="144" y="2928"/>
              <a:ext cx="5080" cy="264"/>
              <a:chOff x="144" y="2928"/>
              <a:chExt cx="5080" cy="264"/>
            </a:xfrm>
          </p:grpSpPr>
          <p:sp>
            <p:nvSpPr>
              <p:cNvPr id="9" name="Text Box 23"/>
              <p:cNvSpPr txBox="1">
                <a:spLocks noChangeArrowheads="1"/>
              </p:cNvSpPr>
              <p:nvPr/>
            </p:nvSpPr>
            <p:spPr bwMode="auto">
              <a:xfrm>
                <a:off x="3168" y="2928"/>
                <a:ext cx="20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b="1" dirty="0">
                    <a:solidFill>
                      <a:prstClr val="black"/>
                    </a:solidFill>
                    <a:latin typeface="Times New Roman" panose="02020603050405020304" pitchFamily="18" charset="0"/>
                  </a:rPr>
                  <a:t>Coarse Grain Service Model</a:t>
                </a:r>
              </a:p>
            </p:txBody>
          </p:sp>
          <p:sp>
            <p:nvSpPr>
              <p:cNvPr id="10" name="Text Box 24"/>
              <p:cNvSpPr txBox="1">
                <a:spLocks noChangeArrowheads="1"/>
              </p:cNvSpPr>
              <p:nvPr/>
            </p:nvSpPr>
            <p:spPr bwMode="auto">
              <a:xfrm>
                <a:off x="144" y="2940"/>
                <a:ext cx="294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b="1" dirty="0">
                    <a:solidFill>
                      <a:prstClr val="black"/>
                    </a:solidFill>
                    <a:latin typeface="Times New Roman" panose="02020603050405020304" pitchFamily="18" charset="0"/>
                  </a:rPr>
                  <a:t>Closely coupled Java/Python Methods </a:t>
                </a:r>
                <a:r>
                  <a:rPr lang="en-US" sz="2000" dirty="0">
                    <a:solidFill>
                      <a:srgbClr val="FFFF00"/>
                    </a:solidFill>
                    <a:latin typeface="Times New Roman" panose="02020603050405020304" pitchFamily="18" charset="0"/>
                  </a:rPr>
                  <a:t>…</a:t>
                </a:r>
              </a:p>
            </p:txBody>
          </p:sp>
        </p:grpSp>
      </p:grpSp>
      <p:sp>
        <p:nvSpPr>
          <p:cNvPr id="26" name="TextBox 25"/>
          <p:cNvSpPr txBox="1"/>
          <p:nvPr/>
        </p:nvSpPr>
        <p:spPr>
          <a:xfrm>
            <a:off x="4798360" y="3811229"/>
            <a:ext cx="5105400" cy="400110"/>
          </a:xfrm>
          <a:prstGeom prst="rect">
            <a:avLst/>
          </a:prstGeom>
          <a:noFill/>
        </p:spPr>
        <p:txBody>
          <a:bodyPr wrap="square" rtlCol="0">
            <a:spAutoFit/>
          </a:bodyPr>
          <a:lstStyle/>
          <a:p>
            <a:r>
              <a:rPr lang="en-US" sz="2000" b="1" dirty="0">
                <a:solidFill>
                  <a:srgbClr val="FF0000"/>
                </a:solidFill>
              </a:rPr>
              <a:t>Everything is a message of some sort ……</a:t>
            </a:r>
          </a:p>
        </p:txBody>
      </p:sp>
      <p:sp>
        <p:nvSpPr>
          <p:cNvPr id="29" name="Slide Number Placeholder 28">
            <a:extLst>
              <a:ext uri="{FF2B5EF4-FFF2-40B4-BE49-F238E27FC236}">
                <a16:creationId xmlns:a16="http://schemas.microsoft.com/office/drawing/2014/main" id="{6D6F8112-82FC-429B-9599-1A3A16929D4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294020589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842104-EFCD-4D9A-9887-7E875519DA0F}"/>
              </a:ext>
            </a:extLst>
          </p:cNvPr>
          <p:cNvPicPr>
            <a:picLocks noChangeAspect="1"/>
          </p:cNvPicPr>
          <p:nvPr/>
        </p:nvPicPr>
        <p:blipFill>
          <a:blip r:embed="rId2"/>
          <a:stretch>
            <a:fillRect/>
          </a:stretch>
        </p:blipFill>
        <p:spPr>
          <a:xfrm>
            <a:off x="3112813" y="0"/>
            <a:ext cx="9081958" cy="6858000"/>
          </a:xfrm>
          <a:prstGeom prst="rect">
            <a:avLst/>
          </a:prstGeom>
        </p:spPr>
      </p:pic>
      <p:sp>
        <p:nvSpPr>
          <p:cNvPr id="14" name="Rectangle 13">
            <a:extLst>
              <a:ext uri="{FF2B5EF4-FFF2-40B4-BE49-F238E27FC236}">
                <a16:creationId xmlns:a16="http://schemas.microsoft.com/office/drawing/2014/main" id="{9084B355-356E-40FC-81D7-4F631449FF94}"/>
              </a:ext>
            </a:extLst>
          </p:cNvPr>
          <p:cNvSpPr/>
          <p:nvPr/>
        </p:nvSpPr>
        <p:spPr>
          <a:xfrm>
            <a:off x="-47670" y="1966306"/>
            <a:ext cx="3160483" cy="1323439"/>
          </a:xfrm>
          <a:prstGeom prst="rect">
            <a:avLst/>
          </a:prstGeom>
          <a:solidFill>
            <a:schemeClr val="bg1"/>
          </a:solidFill>
        </p:spPr>
        <p:txBody>
          <a:bodyPr wrap="square">
            <a:spAutoFit/>
          </a:bodyPr>
          <a:lstStyle/>
          <a:p>
            <a:r>
              <a:rPr lang="en-US" sz="1600" dirty="0">
                <a:hlinkClick r:id="rId3"/>
              </a:rPr>
              <a:t>http://www.kpcb.com/internet-trends</a:t>
            </a:r>
            <a:r>
              <a:rPr lang="en-US" sz="1600" dirty="0"/>
              <a:t> </a:t>
            </a:r>
            <a:r>
              <a:rPr lang="en-US" sz="1600" dirty="0">
                <a:hlinkClick r:id="rId4"/>
              </a:rPr>
              <a:t>http://dq756f9pzlyr3.cloudfront.net/file/Internet+Trends+2017+Report.pdf</a:t>
            </a:r>
            <a:r>
              <a:rPr lang="en-US" sz="1600" dirty="0"/>
              <a:t>  </a:t>
            </a:r>
          </a:p>
        </p:txBody>
      </p:sp>
      <p:sp>
        <p:nvSpPr>
          <p:cNvPr id="3" name="Slide Number Placeholder 2">
            <a:extLst>
              <a:ext uri="{FF2B5EF4-FFF2-40B4-BE49-F238E27FC236}">
                <a16:creationId xmlns:a16="http://schemas.microsoft.com/office/drawing/2014/main" id="{DBBB28D9-DD4F-4E58-A3D5-747FB3A9E52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210</a:t>
            </a:fld>
            <a:endParaRPr lang="en-US">
              <a:solidFill>
                <a:prstClr val="black">
                  <a:tint val="75000"/>
                </a:prstClr>
              </a:solidFill>
            </a:endParaRPr>
          </a:p>
        </p:txBody>
      </p:sp>
    </p:spTree>
    <p:extLst>
      <p:ext uri="{BB962C8B-B14F-4D97-AF65-F5344CB8AC3E}">
        <p14:creationId xmlns:p14="http://schemas.microsoft.com/office/powerpoint/2010/main" val="336719901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778961-31B8-4A08-9B33-8A20CF466F0D}"/>
              </a:ext>
            </a:extLst>
          </p:cNvPr>
          <p:cNvPicPr>
            <a:picLocks noChangeAspect="1"/>
          </p:cNvPicPr>
          <p:nvPr/>
        </p:nvPicPr>
        <p:blipFill>
          <a:blip r:embed="rId2"/>
          <a:stretch>
            <a:fillRect/>
          </a:stretch>
        </p:blipFill>
        <p:spPr>
          <a:xfrm>
            <a:off x="2485756" y="0"/>
            <a:ext cx="9706244" cy="6980518"/>
          </a:xfrm>
          <a:prstGeom prst="rect">
            <a:avLst/>
          </a:prstGeom>
        </p:spPr>
      </p:pic>
      <p:sp>
        <p:nvSpPr>
          <p:cNvPr id="2" name="Title 1">
            <a:extLst>
              <a:ext uri="{FF2B5EF4-FFF2-40B4-BE49-F238E27FC236}">
                <a16:creationId xmlns:a16="http://schemas.microsoft.com/office/drawing/2014/main" id="{E492F11A-01B6-4C37-8946-432DCCF0B9FA}"/>
              </a:ext>
            </a:extLst>
          </p:cNvPr>
          <p:cNvSpPr>
            <a:spLocks noGrp="1"/>
          </p:cNvSpPr>
          <p:nvPr>
            <p:ph type="title"/>
          </p:nvPr>
        </p:nvSpPr>
        <p:spPr>
          <a:xfrm>
            <a:off x="35403" y="257549"/>
            <a:ext cx="2761585" cy="1325563"/>
          </a:xfrm>
        </p:spPr>
        <p:txBody>
          <a:bodyPr>
            <a:normAutofit/>
          </a:bodyPr>
          <a:lstStyle/>
          <a:p>
            <a:r>
              <a:rPr lang="en-US" sz="4000" dirty="0"/>
              <a:t>Indeed.com Trends</a:t>
            </a:r>
          </a:p>
        </p:txBody>
      </p:sp>
      <p:sp>
        <p:nvSpPr>
          <p:cNvPr id="4" name="Slide Number Placeholder 3">
            <a:extLst>
              <a:ext uri="{FF2B5EF4-FFF2-40B4-BE49-F238E27FC236}">
                <a16:creationId xmlns:a16="http://schemas.microsoft.com/office/drawing/2014/main" id="{E0B3707C-AE4C-4CAA-A26B-7C10165B4D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211</a:t>
            </a:fld>
            <a:endParaRPr lang="en-US">
              <a:solidFill>
                <a:prstClr val="black">
                  <a:tint val="75000"/>
                </a:prstClr>
              </a:solidFill>
            </a:endParaRPr>
          </a:p>
        </p:txBody>
      </p:sp>
    </p:spTree>
    <p:extLst>
      <p:ext uri="{BB962C8B-B14F-4D97-AF65-F5344CB8AC3E}">
        <p14:creationId xmlns:p14="http://schemas.microsoft.com/office/powerpoint/2010/main" val="224487816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2F11A-01B6-4C37-8946-432DCCF0B9FA}"/>
              </a:ext>
            </a:extLst>
          </p:cNvPr>
          <p:cNvSpPr>
            <a:spLocks noGrp="1"/>
          </p:cNvSpPr>
          <p:nvPr>
            <p:ph type="title"/>
          </p:nvPr>
        </p:nvSpPr>
        <p:spPr>
          <a:xfrm>
            <a:off x="179294" y="365125"/>
            <a:ext cx="3071906" cy="1325563"/>
          </a:xfrm>
        </p:spPr>
        <p:txBody>
          <a:bodyPr>
            <a:normAutofit/>
          </a:bodyPr>
          <a:lstStyle/>
          <a:p>
            <a:r>
              <a:rPr lang="en-US" sz="4000" dirty="0"/>
              <a:t>Indeed.com Trends</a:t>
            </a:r>
          </a:p>
        </p:txBody>
      </p:sp>
      <p:sp>
        <p:nvSpPr>
          <p:cNvPr id="7" name="Content Placeholder 6">
            <a:extLst>
              <a:ext uri="{FF2B5EF4-FFF2-40B4-BE49-F238E27FC236}">
                <a16:creationId xmlns:a16="http://schemas.microsoft.com/office/drawing/2014/main" id="{EE953539-9804-45FC-A890-1FA1DD030524}"/>
              </a:ext>
            </a:extLst>
          </p:cNvPr>
          <p:cNvSpPr>
            <a:spLocks noGrp="1"/>
          </p:cNvSpPr>
          <p:nvPr>
            <p:ph idx="1"/>
          </p:nvPr>
        </p:nvSpPr>
        <p:spPr>
          <a:xfrm>
            <a:off x="85165" y="1690688"/>
            <a:ext cx="3166035" cy="4351338"/>
          </a:xfrm>
        </p:spPr>
        <p:txBody>
          <a:bodyPr/>
          <a:lstStyle/>
          <a:p>
            <a:r>
              <a:rPr lang="en-US" dirty="0"/>
              <a:t>Note Job Seeker and Jobs posted reversed</a:t>
            </a:r>
          </a:p>
        </p:txBody>
      </p:sp>
      <p:pic>
        <p:nvPicPr>
          <p:cNvPr id="6" name="Picture 5">
            <a:extLst>
              <a:ext uri="{FF2B5EF4-FFF2-40B4-BE49-F238E27FC236}">
                <a16:creationId xmlns:a16="http://schemas.microsoft.com/office/drawing/2014/main" id="{7A0CD3C0-250D-4254-99B8-A95D7540F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9009" y="0"/>
            <a:ext cx="8799724" cy="6858000"/>
          </a:xfrm>
          <a:prstGeom prst="rect">
            <a:avLst/>
          </a:prstGeom>
        </p:spPr>
      </p:pic>
      <p:sp>
        <p:nvSpPr>
          <p:cNvPr id="4" name="Slide Number Placeholder 3">
            <a:extLst>
              <a:ext uri="{FF2B5EF4-FFF2-40B4-BE49-F238E27FC236}">
                <a16:creationId xmlns:a16="http://schemas.microsoft.com/office/drawing/2014/main" id="{6B12B9E8-42A3-45E7-A05C-E0A73BC6D11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212</a:t>
            </a:fld>
            <a:endParaRPr lang="en-US">
              <a:solidFill>
                <a:prstClr val="black">
                  <a:tint val="75000"/>
                </a:prstClr>
              </a:solidFill>
            </a:endParaRPr>
          </a:p>
        </p:txBody>
      </p:sp>
    </p:spTree>
    <p:extLst>
      <p:ext uri="{BB962C8B-B14F-4D97-AF65-F5344CB8AC3E}">
        <p14:creationId xmlns:p14="http://schemas.microsoft.com/office/powerpoint/2010/main" val="337146564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1600" y="4941884"/>
            <a:ext cx="12293600" cy="1350875"/>
          </a:xfrm>
          <a:prstGeom prst="rect">
            <a:avLst/>
          </a:prstGeom>
        </p:spPr>
        <p:txBody>
          <a:bodyPr>
            <a:normAutofit fontScale="92500"/>
          </a:bodyPr>
          <a:lstStyle/>
          <a:p>
            <a:r>
              <a:rPr lang="en-US" sz="2000" dirty="0"/>
              <a:t>There will be a shortage of talent necessary for organizations to take advantage of big data. By 2018, the United States alone could face a shortage of 140,000 to 190,000 people with deep analytical skills as well as 1.5 million managers and analysts with the know-how to use the analysis of big data to make effective decisions.</a:t>
            </a:r>
          </a:p>
          <a:p>
            <a:r>
              <a:rPr lang="en-US" sz="2000" dirty="0"/>
              <a:t>Informatics/ILS aim at 1.5 million jobs. Computer Engineering and Science covers the “deep talent” 140,000 to 190,000</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260"/>
          <a:stretch/>
        </p:blipFill>
        <p:spPr bwMode="auto">
          <a:xfrm>
            <a:off x="2622146" y="22858"/>
            <a:ext cx="9574523" cy="487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0455" y="2625037"/>
            <a:ext cx="3236948" cy="646331"/>
          </a:xfrm>
          <a:prstGeom prst="rect">
            <a:avLst/>
          </a:prstGeom>
        </p:spPr>
        <p:txBody>
          <a:bodyPr wrap="square">
            <a:spAutoFit/>
          </a:bodyPr>
          <a:lstStyle/>
          <a:p>
            <a:r>
              <a:rPr lang="en-US" dirty="0">
                <a:solidFill>
                  <a:srgbClr val="000000"/>
                </a:solidFill>
              </a:rPr>
              <a:t>http://www.mckinsey.com/mgi/publications/big_data/index.asp.</a:t>
            </a:r>
          </a:p>
        </p:txBody>
      </p:sp>
      <p:sp>
        <p:nvSpPr>
          <p:cNvPr id="2" name="Title 1"/>
          <p:cNvSpPr>
            <a:spLocks noGrp="1"/>
          </p:cNvSpPr>
          <p:nvPr>
            <p:ph type="title"/>
          </p:nvPr>
        </p:nvSpPr>
        <p:spPr>
          <a:xfrm>
            <a:off x="1668929" y="22858"/>
            <a:ext cx="7995024" cy="646331"/>
          </a:xfrm>
        </p:spPr>
        <p:txBody>
          <a:bodyPr>
            <a:normAutofit/>
          </a:bodyPr>
          <a:lstStyle/>
          <a:p>
            <a:r>
              <a:rPr lang="en-US" sz="3600" dirty="0"/>
              <a:t>McKinsey Institute on Big Data Jobs</a:t>
            </a:r>
          </a:p>
        </p:txBody>
      </p:sp>
      <p:sp>
        <p:nvSpPr>
          <p:cNvPr id="6" name="Slide Number Placeholder 5">
            <a:extLst>
              <a:ext uri="{FF2B5EF4-FFF2-40B4-BE49-F238E27FC236}">
                <a16:creationId xmlns:a16="http://schemas.microsoft.com/office/drawing/2014/main" id="{180A66EF-95B2-4EAE-A792-555F07FD4FB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213</a:t>
            </a:fld>
            <a:endParaRPr lang="en-US">
              <a:solidFill>
                <a:prstClr val="black">
                  <a:tint val="75000"/>
                </a:prstClr>
              </a:solidFill>
            </a:endParaRPr>
          </a:p>
        </p:txBody>
      </p:sp>
    </p:spTree>
    <p:extLst>
      <p:ext uri="{BB962C8B-B14F-4D97-AF65-F5344CB8AC3E}">
        <p14:creationId xmlns:p14="http://schemas.microsoft.com/office/powerpoint/2010/main" val="83475042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BA27F0-CF9A-4348-8CE6-AA6BDF1D63D3}"/>
              </a:ext>
            </a:extLst>
          </p:cNvPr>
          <p:cNvGrpSpPr/>
          <p:nvPr/>
        </p:nvGrpSpPr>
        <p:grpSpPr>
          <a:xfrm>
            <a:off x="514259" y="312571"/>
            <a:ext cx="10525762" cy="5920741"/>
            <a:chOff x="414867" y="886684"/>
            <a:chExt cx="10525762" cy="5920741"/>
          </a:xfrm>
        </p:grpSpPr>
        <p:pic>
          <p:nvPicPr>
            <p:cNvPr id="6" name="Picture 5">
              <a:extLst>
                <a:ext uri="{FF2B5EF4-FFF2-40B4-BE49-F238E27FC236}">
                  <a16:creationId xmlns:a16="http://schemas.microsoft.com/office/drawing/2014/main" id="{253B1721-4932-4AA6-9F0B-E0DC1BC8D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867" y="886684"/>
              <a:ext cx="10525762" cy="5920741"/>
            </a:xfrm>
            <a:prstGeom prst="rect">
              <a:avLst/>
            </a:prstGeom>
          </p:spPr>
        </p:pic>
        <p:sp>
          <p:nvSpPr>
            <p:cNvPr id="8" name="Rectangle 7">
              <a:extLst>
                <a:ext uri="{FF2B5EF4-FFF2-40B4-BE49-F238E27FC236}">
                  <a16:creationId xmlns:a16="http://schemas.microsoft.com/office/drawing/2014/main" id="{FCA3270A-1B5D-47EA-B3B5-DF769AD64BBB}"/>
                </a:ext>
              </a:extLst>
            </p:cNvPr>
            <p:cNvSpPr/>
            <p:nvPr/>
          </p:nvSpPr>
          <p:spPr>
            <a:xfrm>
              <a:off x="838200" y="6438093"/>
              <a:ext cx="9682983" cy="369332"/>
            </a:xfrm>
            <a:prstGeom prst="rect">
              <a:avLst/>
            </a:prstGeom>
          </p:spPr>
          <p:txBody>
            <a:bodyPr wrap="square">
              <a:spAutoFit/>
            </a:bodyPr>
            <a:lstStyle/>
            <a:p>
              <a:r>
                <a:rPr lang="en-US" dirty="0"/>
                <a:t>NIPS 2015 http://papers.nips.cc/paper/5656-hidden-technical-debt-in-machine-learning-systems.pdf</a:t>
              </a:r>
            </a:p>
          </p:txBody>
        </p:sp>
      </p:grpSp>
      <p:sp>
        <p:nvSpPr>
          <p:cNvPr id="9" name="Slide Number Placeholder 8">
            <a:extLst>
              <a:ext uri="{FF2B5EF4-FFF2-40B4-BE49-F238E27FC236}">
                <a16:creationId xmlns:a16="http://schemas.microsoft.com/office/drawing/2014/main" id="{7B142DD6-776B-4BE1-9C71-243CC57A56C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214</a:t>
            </a:fld>
            <a:endParaRPr lang="en-US">
              <a:solidFill>
                <a:prstClr val="black">
                  <a:tint val="75000"/>
                </a:prstClr>
              </a:solidFill>
            </a:endParaRPr>
          </a:p>
        </p:txBody>
      </p:sp>
      <p:sp>
        <p:nvSpPr>
          <p:cNvPr id="7" name="TextBox 6">
            <a:extLst>
              <a:ext uri="{FF2B5EF4-FFF2-40B4-BE49-F238E27FC236}">
                <a16:creationId xmlns:a16="http://schemas.microsoft.com/office/drawing/2014/main" id="{DC7FA14E-0948-47C1-BEB1-5E1913CC9799}"/>
              </a:ext>
            </a:extLst>
          </p:cNvPr>
          <p:cNvSpPr txBox="1"/>
          <p:nvPr/>
        </p:nvSpPr>
        <p:spPr>
          <a:xfrm>
            <a:off x="1822174" y="81738"/>
            <a:ext cx="10369826" cy="461665"/>
          </a:xfrm>
          <a:prstGeom prst="rect">
            <a:avLst/>
          </a:prstGeom>
          <a:noFill/>
        </p:spPr>
        <p:txBody>
          <a:bodyPr wrap="square" rtlCol="0">
            <a:spAutoFit/>
          </a:bodyPr>
          <a:lstStyle/>
          <a:p>
            <a:r>
              <a:rPr lang="en-US" sz="2400" b="1" dirty="0">
                <a:solidFill>
                  <a:srgbClr val="FF0000"/>
                </a:solidFill>
              </a:rPr>
              <a:t>Gartner says that 3 times as many jobs for data engineers as data scientists.</a:t>
            </a:r>
          </a:p>
        </p:txBody>
      </p:sp>
    </p:spTree>
    <p:extLst>
      <p:ext uri="{BB962C8B-B14F-4D97-AF65-F5344CB8AC3E}">
        <p14:creationId xmlns:p14="http://schemas.microsoft.com/office/powerpoint/2010/main" val="124647509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F246E-2556-4868-8754-BC66CA30AE86}"/>
              </a:ext>
            </a:extLst>
          </p:cNvPr>
          <p:cNvSpPr>
            <a:spLocks noGrp="1"/>
          </p:cNvSpPr>
          <p:nvPr>
            <p:ph type="title"/>
          </p:nvPr>
        </p:nvSpPr>
        <p:spPr>
          <a:xfrm>
            <a:off x="126100" y="18255"/>
            <a:ext cx="12065899" cy="928513"/>
          </a:xfrm>
        </p:spPr>
        <p:txBody>
          <a:bodyPr/>
          <a:lstStyle/>
          <a:p>
            <a:r>
              <a:rPr lang="en-US" dirty="0"/>
              <a:t>Gartner on Data Engineering</a:t>
            </a:r>
          </a:p>
        </p:txBody>
      </p:sp>
      <p:sp>
        <p:nvSpPr>
          <p:cNvPr id="3" name="Content Placeholder 2">
            <a:extLst>
              <a:ext uri="{FF2B5EF4-FFF2-40B4-BE49-F238E27FC236}">
                <a16:creationId xmlns:a16="http://schemas.microsoft.com/office/drawing/2014/main" id="{9FA307A3-703B-4E13-B924-1D455963C9D3}"/>
              </a:ext>
            </a:extLst>
          </p:cNvPr>
          <p:cNvSpPr>
            <a:spLocks noGrp="1"/>
          </p:cNvSpPr>
          <p:nvPr>
            <p:ph idx="1"/>
          </p:nvPr>
        </p:nvSpPr>
        <p:spPr>
          <a:xfrm>
            <a:off x="0" y="1024513"/>
            <a:ext cx="10515600" cy="4351338"/>
          </a:xfrm>
        </p:spPr>
        <p:txBody>
          <a:bodyPr>
            <a:normAutofit lnSpcReduction="10000"/>
          </a:bodyPr>
          <a:lstStyle/>
          <a:p>
            <a:r>
              <a:rPr lang="en-US" dirty="0"/>
              <a:t> Gartner says that job numbers in data science teams are</a:t>
            </a:r>
          </a:p>
          <a:p>
            <a:r>
              <a:rPr lang="en-US" dirty="0"/>
              <a:t>10% - Data Scientists</a:t>
            </a:r>
          </a:p>
          <a:p>
            <a:r>
              <a:rPr lang="en-US" dirty="0"/>
              <a:t>20% - Citizen Data Scientists ("decision makers")</a:t>
            </a:r>
          </a:p>
          <a:p>
            <a:r>
              <a:rPr lang="en-US" dirty="0"/>
              <a:t>30% - Data Engineers</a:t>
            </a:r>
          </a:p>
          <a:p>
            <a:r>
              <a:rPr lang="en-US" dirty="0"/>
              <a:t>20% - Business experts</a:t>
            </a:r>
          </a:p>
          <a:p>
            <a:r>
              <a:rPr lang="en-US" dirty="0"/>
              <a:t>15% - Software engineers</a:t>
            </a:r>
          </a:p>
          <a:p>
            <a:r>
              <a:rPr lang="en-US" dirty="0"/>
              <a:t>5%   - Quant geeks</a:t>
            </a:r>
          </a:p>
          <a:p>
            <a:r>
              <a:rPr lang="en-US" dirty="0"/>
              <a:t>~0% - Unicorns </a:t>
            </a:r>
            <a:br>
              <a:rPr lang="en-US" dirty="0"/>
            </a:br>
            <a:r>
              <a:rPr lang="en-US" dirty="0"/>
              <a:t>          (very few exist!)</a:t>
            </a:r>
          </a:p>
          <a:p>
            <a:endParaRPr lang="en-US" dirty="0"/>
          </a:p>
        </p:txBody>
      </p:sp>
      <p:sp>
        <p:nvSpPr>
          <p:cNvPr id="5" name="AutoShape 2" descr="image.png">
            <a:extLst>
              <a:ext uri="{FF2B5EF4-FFF2-40B4-BE49-F238E27FC236}">
                <a16:creationId xmlns:a16="http://schemas.microsoft.com/office/drawing/2014/main" id="{0E4A9930-450F-42E9-B0BF-D0FAA655E7E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39EE3E9C-855C-4B20-80E3-259D3F783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289" y="2983431"/>
            <a:ext cx="8152087" cy="3117963"/>
          </a:xfrm>
          <a:prstGeom prst="rect">
            <a:avLst/>
          </a:prstGeom>
        </p:spPr>
      </p:pic>
      <p:sp>
        <p:nvSpPr>
          <p:cNvPr id="10" name="Slide Number Placeholder 9">
            <a:extLst>
              <a:ext uri="{FF2B5EF4-FFF2-40B4-BE49-F238E27FC236}">
                <a16:creationId xmlns:a16="http://schemas.microsoft.com/office/drawing/2014/main" id="{90A25A7D-8DCC-4E63-9585-8FD43C6E7B8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215</a:t>
            </a:fld>
            <a:endParaRPr lang="en-US">
              <a:solidFill>
                <a:prstClr val="black">
                  <a:tint val="75000"/>
                </a:prstClr>
              </a:solidFill>
            </a:endParaRPr>
          </a:p>
        </p:txBody>
      </p:sp>
    </p:spTree>
    <p:extLst>
      <p:ext uri="{BB962C8B-B14F-4D97-AF65-F5344CB8AC3E}">
        <p14:creationId xmlns:p14="http://schemas.microsoft.com/office/powerpoint/2010/main" val="147745778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S: The Future 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Gartner cloud computing </a:t>
            </a:r>
            <a:r>
              <a:rPr lang="en-US" dirty="0" err="1">
                <a:solidFill>
                  <a:schemeClr val="tx1"/>
                </a:solidFill>
              </a:rPr>
              <a:t>hypecycle</a:t>
            </a:r>
            <a:r>
              <a:rPr lang="en-US" dirty="0">
                <a:solidFill>
                  <a:schemeClr val="tx1"/>
                </a:solidFill>
              </a:rPr>
              <a:t> and priority matrix</a:t>
            </a:r>
          </a:p>
          <a:p>
            <a:pPr marL="342900" indent="-342900">
              <a:buFont typeface="Arial" panose="020B0604020202020204" pitchFamily="34" charset="0"/>
              <a:buChar char="•"/>
            </a:pPr>
            <a:r>
              <a:rPr lang="en-US" dirty="0">
                <a:solidFill>
                  <a:schemeClr val="tx1"/>
                </a:solidFill>
              </a:rPr>
              <a:t>Hyperscale computing</a:t>
            </a:r>
          </a:p>
          <a:p>
            <a:pPr marL="342900" indent="-342900">
              <a:buFont typeface="Arial" panose="020B0604020202020204" pitchFamily="34" charset="0"/>
              <a:buChar char="•"/>
            </a:pPr>
            <a:r>
              <a:rPr lang="en-US" dirty="0">
                <a:solidFill>
                  <a:schemeClr val="tx1"/>
                </a:solidFill>
              </a:rPr>
              <a:t>Serverless and </a:t>
            </a:r>
            <a:r>
              <a:rPr lang="en-US" dirty="0" err="1">
                <a:solidFill>
                  <a:schemeClr val="tx1"/>
                </a:solidFill>
              </a:rPr>
              <a:t>FaaS</a:t>
            </a:r>
            <a:endParaRPr lang="en-US" dirty="0">
              <a:solidFill>
                <a:schemeClr val="tx1"/>
              </a:solidFill>
            </a:endParaRPr>
          </a:p>
          <a:p>
            <a:pPr marL="342900" indent="-342900">
              <a:buFont typeface="Arial" panose="020B0604020202020204" pitchFamily="34" charset="0"/>
              <a:buChar char="•"/>
            </a:pPr>
            <a:r>
              <a:rPr lang="en-US" dirty="0">
                <a:solidFill>
                  <a:schemeClr val="tx1"/>
                </a:solidFill>
              </a:rPr>
              <a:t>Cloud Native</a:t>
            </a:r>
          </a:p>
          <a:p>
            <a:pPr marL="342900" indent="-342900">
              <a:buFont typeface="Arial" panose="020B0604020202020204" pitchFamily="34" charset="0"/>
              <a:buChar char="•"/>
            </a:pPr>
            <a:r>
              <a:rPr lang="en-US" dirty="0">
                <a:solidFill>
                  <a:schemeClr val="tx1"/>
                </a:solidFill>
              </a:rPr>
              <a:t>Microservices</a:t>
            </a:r>
          </a:p>
        </p:txBody>
      </p:sp>
      <p:sp>
        <p:nvSpPr>
          <p:cNvPr id="3" name="Slide Number Placeholder 2">
            <a:extLst>
              <a:ext uri="{FF2B5EF4-FFF2-40B4-BE49-F238E27FC236}">
                <a16:creationId xmlns:a16="http://schemas.microsoft.com/office/drawing/2014/main" id="{10735BA4-FE10-424F-A621-971EBBED7DC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216</a:t>
            </a:fld>
            <a:endParaRPr lang="en-US">
              <a:solidFill>
                <a:prstClr val="black">
                  <a:tint val="75000"/>
                </a:prstClr>
              </a:solidFill>
            </a:endParaRPr>
          </a:p>
        </p:txBody>
      </p:sp>
    </p:spTree>
    <p:extLst>
      <p:ext uri="{BB962C8B-B14F-4D97-AF65-F5344CB8AC3E}">
        <p14:creationId xmlns:p14="http://schemas.microsoft.com/office/powerpoint/2010/main" val="205723786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65D275-44E4-4A28-BA9A-567B975D44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DE98662-1CC7-4DFA-A474-4540650019D0}"/>
              </a:ext>
            </a:extLst>
          </p:cNvPr>
          <p:cNvPicPr>
            <a:picLocks noChangeAspect="1"/>
          </p:cNvPicPr>
          <p:nvPr/>
        </p:nvPicPr>
        <p:blipFill>
          <a:blip r:embed="rId2"/>
          <a:stretch>
            <a:fillRect/>
          </a:stretch>
        </p:blipFill>
        <p:spPr>
          <a:xfrm>
            <a:off x="1658851" y="0"/>
            <a:ext cx="8874297" cy="6858000"/>
          </a:xfrm>
          <a:prstGeom prst="rect">
            <a:avLst/>
          </a:prstGeom>
        </p:spPr>
      </p:pic>
    </p:spTree>
    <p:extLst>
      <p:ext uri="{BB962C8B-B14F-4D97-AF65-F5344CB8AC3E}">
        <p14:creationId xmlns:p14="http://schemas.microsoft.com/office/powerpoint/2010/main" val="235796518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37D619-93B7-4067-BC6A-8278A1C4D9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21A4841-FB1F-41F7-89E7-4151BCAA5EFE}"/>
              </a:ext>
            </a:extLst>
          </p:cNvPr>
          <p:cNvPicPr>
            <a:picLocks noChangeAspect="1"/>
          </p:cNvPicPr>
          <p:nvPr/>
        </p:nvPicPr>
        <p:blipFill>
          <a:blip r:embed="rId2"/>
          <a:stretch>
            <a:fillRect/>
          </a:stretch>
        </p:blipFill>
        <p:spPr>
          <a:xfrm>
            <a:off x="1658851" y="0"/>
            <a:ext cx="8874297" cy="6858000"/>
          </a:xfrm>
          <a:prstGeom prst="rect">
            <a:avLst/>
          </a:prstGeom>
        </p:spPr>
      </p:pic>
    </p:spTree>
    <p:extLst>
      <p:ext uri="{BB962C8B-B14F-4D97-AF65-F5344CB8AC3E}">
        <p14:creationId xmlns:p14="http://schemas.microsoft.com/office/powerpoint/2010/main" val="394610017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775D1-F896-420A-B7BA-846E4C333508}"/>
              </a:ext>
            </a:extLst>
          </p:cNvPr>
          <p:cNvSpPr>
            <a:spLocks noGrp="1"/>
          </p:cNvSpPr>
          <p:nvPr>
            <p:ph type="title"/>
          </p:nvPr>
        </p:nvSpPr>
        <p:spPr>
          <a:xfrm>
            <a:off x="0" y="-1"/>
            <a:ext cx="3059953" cy="2049929"/>
          </a:xfrm>
        </p:spPr>
        <p:txBody>
          <a:bodyPr>
            <a:normAutofit fontScale="90000"/>
          </a:bodyPr>
          <a:lstStyle/>
          <a:p>
            <a:r>
              <a:rPr lang="en-US" dirty="0"/>
              <a:t>Cloud Futures 2017 from KPCB</a:t>
            </a:r>
          </a:p>
        </p:txBody>
      </p:sp>
      <p:sp>
        <p:nvSpPr>
          <p:cNvPr id="14" name="Rectangle 13">
            <a:extLst>
              <a:ext uri="{FF2B5EF4-FFF2-40B4-BE49-F238E27FC236}">
                <a16:creationId xmlns:a16="http://schemas.microsoft.com/office/drawing/2014/main" id="{9084B355-356E-40FC-81D7-4F631449FF94}"/>
              </a:ext>
            </a:extLst>
          </p:cNvPr>
          <p:cNvSpPr/>
          <p:nvPr/>
        </p:nvSpPr>
        <p:spPr>
          <a:xfrm>
            <a:off x="0" y="2294063"/>
            <a:ext cx="2516094" cy="1323439"/>
          </a:xfrm>
          <a:prstGeom prst="rect">
            <a:avLst/>
          </a:prstGeom>
          <a:solidFill>
            <a:schemeClr val="bg1"/>
          </a:solidFill>
        </p:spPr>
        <p:txBody>
          <a:bodyPr wrap="square">
            <a:spAutoFit/>
          </a:bodyPr>
          <a:lstStyle/>
          <a:p>
            <a:r>
              <a:rPr lang="en-US" sz="1600" dirty="0">
                <a:hlinkClick r:id="rId2"/>
              </a:rPr>
              <a:t>http://www.kpcb.com/internet-trends</a:t>
            </a:r>
            <a:r>
              <a:rPr lang="en-US" sz="1600" dirty="0"/>
              <a:t> </a:t>
            </a:r>
            <a:r>
              <a:rPr lang="en-US" sz="1600" dirty="0">
                <a:hlinkClick r:id="rId3"/>
              </a:rPr>
              <a:t>http://dq756f9pzlyr3.cloudfront.net/file/Internet+Trends+2017+Report.pdf</a:t>
            </a:r>
            <a:r>
              <a:rPr lang="en-US" sz="1600" dirty="0"/>
              <a:t>  </a:t>
            </a:r>
          </a:p>
        </p:txBody>
      </p:sp>
      <p:pic>
        <p:nvPicPr>
          <p:cNvPr id="7" name="Picture 6">
            <a:extLst>
              <a:ext uri="{FF2B5EF4-FFF2-40B4-BE49-F238E27FC236}">
                <a16:creationId xmlns:a16="http://schemas.microsoft.com/office/drawing/2014/main" id="{CB39E250-C233-4FD6-B1AB-8A7F6E7EA078}"/>
              </a:ext>
            </a:extLst>
          </p:cNvPr>
          <p:cNvPicPr>
            <a:picLocks noChangeAspect="1"/>
          </p:cNvPicPr>
          <p:nvPr/>
        </p:nvPicPr>
        <p:blipFill>
          <a:blip r:embed="rId4"/>
          <a:stretch>
            <a:fillRect/>
          </a:stretch>
        </p:blipFill>
        <p:spPr>
          <a:xfrm>
            <a:off x="3110042" y="0"/>
            <a:ext cx="9081958" cy="6858000"/>
          </a:xfrm>
          <a:prstGeom prst="rect">
            <a:avLst/>
          </a:prstGeom>
        </p:spPr>
      </p:pic>
      <p:sp>
        <p:nvSpPr>
          <p:cNvPr id="4" name="Slide Number Placeholder 3">
            <a:extLst>
              <a:ext uri="{FF2B5EF4-FFF2-40B4-BE49-F238E27FC236}">
                <a16:creationId xmlns:a16="http://schemas.microsoft.com/office/drawing/2014/main" id="{CF21E96A-B0A0-4D2E-930D-50322F4E024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219</a:t>
            </a:fld>
            <a:endParaRPr lang="en-US">
              <a:solidFill>
                <a:prstClr val="black">
                  <a:tint val="75000"/>
                </a:prstClr>
              </a:solidFill>
            </a:endParaRPr>
          </a:p>
        </p:txBody>
      </p:sp>
    </p:spTree>
    <p:extLst>
      <p:ext uri="{BB962C8B-B14F-4D97-AF65-F5344CB8AC3E}">
        <p14:creationId xmlns:p14="http://schemas.microsoft.com/office/powerpoint/2010/main" val="2766533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12" y="97813"/>
            <a:ext cx="8229600" cy="838200"/>
          </a:xfrm>
        </p:spPr>
        <p:txBody>
          <a:bodyPr/>
          <a:lstStyle/>
          <a:p>
            <a:r>
              <a:rPr lang="en-US" b="1" dirty="0"/>
              <a:t>Different </a:t>
            </a:r>
            <a:r>
              <a:rPr lang="en-US" b="1" dirty="0" err="1">
                <a:solidFill>
                  <a:srgbClr val="FF0000"/>
                </a:solidFill>
              </a:rPr>
              <a:t>aaS</a:t>
            </a:r>
            <a:r>
              <a:rPr lang="en-US" b="1" dirty="0">
                <a:solidFill>
                  <a:srgbClr val="FF0000"/>
                </a:solidFill>
              </a:rPr>
              <a:t> (as </a:t>
            </a:r>
            <a:r>
              <a:rPr lang="en-US" b="1" dirty="0" err="1">
                <a:solidFill>
                  <a:srgbClr val="FF0000"/>
                </a:solidFill>
              </a:rPr>
              <a:t>aService</a:t>
            </a:r>
            <a:r>
              <a:rPr lang="en-US" b="1" dirty="0">
                <a:solidFill>
                  <a:srgbClr val="FF0000"/>
                </a:solidFill>
              </a:rPr>
              <a:t>)’s</a:t>
            </a:r>
          </a:p>
        </p:txBody>
      </p:sp>
      <p:sp>
        <p:nvSpPr>
          <p:cNvPr id="3" name="Content Placeholder 2"/>
          <p:cNvSpPr>
            <a:spLocks noGrp="1"/>
          </p:cNvSpPr>
          <p:nvPr>
            <p:ph idx="1"/>
          </p:nvPr>
        </p:nvSpPr>
        <p:spPr>
          <a:xfrm>
            <a:off x="107576" y="929937"/>
            <a:ext cx="6258871" cy="4525963"/>
          </a:xfrm>
        </p:spPr>
        <p:txBody>
          <a:bodyPr>
            <a:normAutofit fontScale="92500" lnSpcReduction="20000"/>
          </a:bodyPr>
          <a:lstStyle/>
          <a:p>
            <a:r>
              <a:rPr lang="en-US" b="1" dirty="0"/>
              <a:t>IaaS: </a:t>
            </a:r>
            <a:r>
              <a:rPr lang="en-US" dirty="0"/>
              <a:t>Infrastructure is “renting” service for hardware</a:t>
            </a:r>
          </a:p>
          <a:p>
            <a:r>
              <a:rPr lang="en-US" b="1" dirty="0"/>
              <a:t>PaaS: </a:t>
            </a:r>
            <a:r>
              <a:rPr lang="en-US" dirty="0"/>
              <a:t>Convenient service interface to Systems capabilities</a:t>
            </a:r>
          </a:p>
          <a:p>
            <a:r>
              <a:rPr lang="en-US" b="1" dirty="0"/>
              <a:t>SaaS: </a:t>
            </a:r>
            <a:r>
              <a:rPr lang="en-US" dirty="0"/>
              <a:t>Convenient service interface to applications</a:t>
            </a:r>
          </a:p>
          <a:p>
            <a:pPr lvl="1"/>
            <a:r>
              <a:rPr lang="en-US" dirty="0"/>
              <a:t>New Function as a Service </a:t>
            </a:r>
            <a:r>
              <a:rPr lang="en-US" dirty="0" err="1"/>
              <a:t>FaaS</a:t>
            </a:r>
            <a:r>
              <a:rPr lang="en-US" dirty="0"/>
              <a:t> applies at smaller grain size</a:t>
            </a:r>
          </a:p>
          <a:p>
            <a:r>
              <a:rPr lang="en-US" b="1" dirty="0" err="1"/>
              <a:t>NaaS</a:t>
            </a:r>
            <a:r>
              <a:rPr lang="en-US" b="1" dirty="0"/>
              <a:t>: </a:t>
            </a:r>
            <a:r>
              <a:rPr lang="en-US" dirty="0"/>
              <a:t>Summarizes modern “Software Defined Networks”</a:t>
            </a:r>
          </a:p>
          <a:p>
            <a:r>
              <a:rPr lang="en-US" b="1" dirty="0"/>
              <a:t>Support Computing as a service </a:t>
            </a:r>
            <a:r>
              <a:rPr lang="en-US" dirty="0"/>
              <a:t>is “my invention” to capture role of IT staff in a world where all infrastructure in the cloud</a:t>
            </a:r>
          </a:p>
          <a:p>
            <a:endParaRPr lang="en-US" dirty="0"/>
          </a:p>
        </p:txBody>
      </p:sp>
      <p:grpSp>
        <p:nvGrpSpPr>
          <p:cNvPr id="4" name="Group 3">
            <a:extLst>
              <a:ext uri="{FF2B5EF4-FFF2-40B4-BE49-F238E27FC236}">
                <a16:creationId xmlns:a16="http://schemas.microsoft.com/office/drawing/2014/main" id="{9894D52D-3258-4990-8B8D-D3D3ACACCDD8}"/>
              </a:ext>
            </a:extLst>
          </p:cNvPr>
          <p:cNvGrpSpPr/>
          <p:nvPr/>
        </p:nvGrpSpPr>
        <p:grpSpPr>
          <a:xfrm>
            <a:off x="6400800" y="248105"/>
            <a:ext cx="5791200" cy="6361790"/>
            <a:chOff x="225776" y="459394"/>
            <a:chExt cx="5791200" cy="6361790"/>
          </a:xfrm>
        </p:grpSpPr>
        <p:grpSp>
          <p:nvGrpSpPr>
            <p:cNvPr id="5" name="Group 4">
              <a:extLst>
                <a:ext uri="{FF2B5EF4-FFF2-40B4-BE49-F238E27FC236}">
                  <a16:creationId xmlns:a16="http://schemas.microsoft.com/office/drawing/2014/main" id="{8E2CD6C9-73E2-416D-BBA8-61A428276A2D}"/>
                </a:ext>
              </a:extLst>
            </p:cNvPr>
            <p:cNvGrpSpPr/>
            <p:nvPr/>
          </p:nvGrpSpPr>
          <p:grpSpPr>
            <a:xfrm>
              <a:off x="898878" y="459394"/>
              <a:ext cx="4450644" cy="6361790"/>
              <a:chOff x="744746" y="377470"/>
              <a:chExt cx="4450644" cy="6361790"/>
            </a:xfrm>
          </p:grpSpPr>
          <p:grpSp>
            <p:nvGrpSpPr>
              <p:cNvPr id="7" name="Group 6">
                <a:extLst>
                  <a:ext uri="{FF2B5EF4-FFF2-40B4-BE49-F238E27FC236}">
                    <a16:creationId xmlns:a16="http://schemas.microsoft.com/office/drawing/2014/main" id="{FD5109C1-D149-4694-9E3C-97CA90CF16D9}"/>
                  </a:ext>
                </a:extLst>
              </p:cNvPr>
              <p:cNvGrpSpPr/>
              <p:nvPr/>
            </p:nvGrpSpPr>
            <p:grpSpPr>
              <a:xfrm>
                <a:off x="912668" y="377470"/>
                <a:ext cx="4114800" cy="1547391"/>
                <a:chOff x="2996494" y="609600"/>
                <a:chExt cx="4114800" cy="1547391"/>
              </a:xfrm>
            </p:grpSpPr>
            <p:sp>
              <p:nvSpPr>
                <p:cNvPr id="25" name="Rounded Rectangle 4">
                  <a:extLst>
                    <a:ext uri="{FF2B5EF4-FFF2-40B4-BE49-F238E27FC236}">
                      <a16:creationId xmlns:a16="http://schemas.microsoft.com/office/drawing/2014/main" id="{E11DCA67-7FA7-45D8-BD77-A8033D3EB1AB}"/>
                    </a:ext>
                  </a:extLst>
                </p:cNvPr>
                <p:cNvSpPr/>
                <p:nvPr/>
              </p:nvSpPr>
              <p:spPr>
                <a:xfrm>
                  <a:off x="2996494" y="652384"/>
                  <a:ext cx="4114800" cy="1406236"/>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6" name="TextBox 25">
                  <a:extLst>
                    <a:ext uri="{FF2B5EF4-FFF2-40B4-BE49-F238E27FC236}">
                      <a16:creationId xmlns:a16="http://schemas.microsoft.com/office/drawing/2014/main" id="{47BA4DBB-9649-4CF5-9D6B-27C727E39EE4}"/>
                    </a:ext>
                  </a:extLst>
                </p:cNvPr>
                <p:cNvSpPr txBox="1"/>
                <p:nvPr/>
              </p:nvSpPr>
              <p:spPr>
                <a:xfrm>
                  <a:off x="3009193" y="710441"/>
                  <a:ext cx="2041877" cy="1446550"/>
                </a:xfrm>
                <a:prstGeom prst="rect">
                  <a:avLst/>
                </a:prstGeom>
                <a:noFill/>
              </p:spPr>
              <p:txBody>
                <a:bodyPr wrap="square" rtlCol="0">
                  <a:spAutoFit/>
                </a:bodyPr>
                <a:lstStyle/>
                <a:p>
                  <a:pPr algn="ctr"/>
                  <a:r>
                    <a:rPr lang="en-US" sz="2400" dirty="0">
                      <a:solidFill>
                        <a:prstClr val="black"/>
                      </a:solidFill>
                      <a:latin typeface="Cooper Std Black" pitchFamily="18" charset="0"/>
                      <a:ea typeface="Adobe Gothic Std B" pitchFamily="34" charset="-128"/>
                    </a:rPr>
                    <a:t>Support</a:t>
                  </a:r>
                </a:p>
                <a:p>
                  <a:pPr algn="ctr"/>
                  <a:r>
                    <a:rPr lang="en-US" sz="2400" dirty="0">
                      <a:solidFill>
                        <a:prstClr val="black"/>
                      </a:solidFill>
                      <a:latin typeface="Cooper Std Black" pitchFamily="18" charset="0"/>
                      <a:ea typeface="Adobe Gothic Std B" pitchFamily="34" charset="-128"/>
                    </a:rPr>
                    <a:t>Computing</a:t>
                  </a:r>
                </a:p>
                <a:p>
                  <a:pPr algn="ctr"/>
                  <a:r>
                    <a:rPr lang="en-US" sz="4000" dirty="0" err="1">
                      <a:solidFill>
                        <a:prstClr val="black"/>
                      </a:solidFill>
                      <a:latin typeface="Cooper Std Black" pitchFamily="18" charset="0"/>
                      <a:ea typeface="Adobe Gothic Std B" pitchFamily="34" charset="-128"/>
                    </a:rPr>
                    <a:t>aaS</a:t>
                  </a:r>
                  <a:endParaRPr lang="en-US" sz="4000" dirty="0">
                    <a:solidFill>
                      <a:prstClr val="black"/>
                    </a:solidFill>
                    <a:latin typeface="Cooper Std Black" pitchFamily="18" charset="0"/>
                    <a:ea typeface="Adobe Gothic Std B" pitchFamily="34" charset="-128"/>
                  </a:endParaRPr>
                </a:p>
              </p:txBody>
            </p:sp>
            <p:sp>
              <p:nvSpPr>
                <p:cNvPr id="27" name="TextBox 26">
                  <a:extLst>
                    <a:ext uri="{FF2B5EF4-FFF2-40B4-BE49-F238E27FC236}">
                      <a16:creationId xmlns:a16="http://schemas.microsoft.com/office/drawing/2014/main" id="{7FD987A0-122E-4007-883B-4722407170D7}"/>
                    </a:ext>
                  </a:extLst>
                </p:cNvPr>
                <p:cNvSpPr txBox="1"/>
                <p:nvPr/>
              </p:nvSpPr>
              <p:spPr>
                <a:xfrm>
                  <a:off x="5051070" y="609600"/>
                  <a:ext cx="2057401" cy="1477328"/>
                </a:xfrm>
                <a:prstGeom prst="rect">
                  <a:avLst/>
                </a:prstGeom>
                <a:noFill/>
              </p:spPr>
              <p:txBody>
                <a:bodyPr wrap="square" rtlCol="0">
                  <a:spAutoFit/>
                </a:bodyPr>
                <a:lstStyle/>
                <a:p>
                  <a:pPr marL="285750" indent="-285750">
                    <a:buFont typeface="Wingdings" pitchFamily="2" charset="2"/>
                    <a:buChar char="Ø"/>
                  </a:pPr>
                  <a:r>
                    <a:rPr lang="en-US" b="1" dirty="0">
                      <a:solidFill>
                        <a:prstClr val="black"/>
                      </a:solidFill>
                    </a:rPr>
                    <a:t>Custom Images</a:t>
                  </a:r>
                </a:p>
                <a:p>
                  <a:pPr marL="285750" indent="-285750">
                    <a:buFont typeface="Wingdings" pitchFamily="2" charset="2"/>
                    <a:buChar char="Ø"/>
                  </a:pPr>
                  <a:r>
                    <a:rPr lang="en-US" b="1" dirty="0">
                      <a:solidFill>
                        <a:prstClr val="black"/>
                      </a:solidFill>
                    </a:rPr>
                    <a:t>Courses</a:t>
                  </a:r>
                </a:p>
                <a:p>
                  <a:pPr marL="285750" indent="-285750">
                    <a:buFont typeface="Wingdings" pitchFamily="2" charset="2"/>
                    <a:buChar char="Ø"/>
                  </a:pPr>
                  <a:r>
                    <a:rPr lang="en-US" b="1" dirty="0">
                      <a:solidFill>
                        <a:prstClr val="black"/>
                      </a:solidFill>
                    </a:rPr>
                    <a:t>Consulting</a:t>
                  </a:r>
                </a:p>
                <a:p>
                  <a:pPr marL="285750" indent="-285750">
                    <a:buFont typeface="Wingdings" pitchFamily="2" charset="2"/>
                    <a:buChar char="Ø"/>
                  </a:pPr>
                  <a:r>
                    <a:rPr lang="en-US" b="1" dirty="0">
                      <a:solidFill>
                        <a:prstClr val="black"/>
                      </a:solidFill>
                    </a:rPr>
                    <a:t>Portals</a:t>
                  </a:r>
                </a:p>
                <a:p>
                  <a:pPr marL="285750" indent="-285750">
                    <a:buFont typeface="Wingdings" pitchFamily="2" charset="2"/>
                    <a:buChar char="Ø"/>
                  </a:pPr>
                  <a:r>
                    <a:rPr lang="en-US" b="1" dirty="0">
                      <a:solidFill>
                        <a:prstClr val="black"/>
                      </a:solidFill>
                    </a:rPr>
                    <a:t>Archival Storage</a:t>
                  </a:r>
                </a:p>
              </p:txBody>
            </p:sp>
          </p:grpSp>
          <p:grpSp>
            <p:nvGrpSpPr>
              <p:cNvPr id="8" name="Group 7">
                <a:extLst>
                  <a:ext uri="{FF2B5EF4-FFF2-40B4-BE49-F238E27FC236}">
                    <a16:creationId xmlns:a16="http://schemas.microsoft.com/office/drawing/2014/main" id="{DC7DCA3C-5236-45CD-912D-6D8F1C79B744}"/>
                  </a:ext>
                </a:extLst>
              </p:cNvPr>
              <p:cNvGrpSpPr/>
              <p:nvPr/>
            </p:nvGrpSpPr>
            <p:grpSpPr>
              <a:xfrm>
                <a:off x="744746" y="4404692"/>
                <a:ext cx="4450644" cy="1323438"/>
                <a:chOff x="744746" y="4471468"/>
                <a:chExt cx="4450644" cy="1323438"/>
              </a:xfrm>
            </p:grpSpPr>
            <p:sp>
              <p:nvSpPr>
                <p:cNvPr id="22" name="Rounded Rectangle 9">
                  <a:extLst>
                    <a:ext uri="{FF2B5EF4-FFF2-40B4-BE49-F238E27FC236}">
                      <a16:creationId xmlns:a16="http://schemas.microsoft.com/office/drawing/2014/main" id="{A3064032-16B2-49E7-AFFB-AC6E938E2765}"/>
                    </a:ext>
                  </a:extLst>
                </p:cNvPr>
                <p:cNvSpPr/>
                <p:nvPr/>
              </p:nvSpPr>
              <p:spPr>
                <a:xfrm>
                  <a:off x="744746" y="4504140"/>
                  <a:ext cx="4450644" cy="1147901"/>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TextBox 22">
                  <a:extLst>
                    <a:ext uri="{FF2B5EF4-FFF2-40B4-BE49-F238E27FC236}">
                      <a16:creationId xmlns:a16="http://schemas.microsoft.com/office/drawing/2014/main" id="{99C1D728-CC01-4AFA-883F-5A0948354758}"/>
                    </a:ext>
                  </a:extLst>
                </p:cNvPr>
                <p:cNvSpPr txBox="1"/>
                <p:nvPr/>
              </p:nvSpPr>
              <p:spPr>
                <a:xfrm>
                  <a:off x="796233" y="4471468"/>
                  <a:ext cx="1565967" cy="1323438"/>
                </a:xfrm>
                <a:prstGeom prst="rect">
                  <a:avLst/>
                </a:prstGeom>
                <a:noFill/>
              </p:spPr>
              <p:txBody>
                <a:bodyPr wrap="square" rtlCol="0">
                  <a:spAutoFit/>
                </a:bodyPr>
                <a:lstStyle/>
                <a:p>
                  <a:pPr algn="ctr"/>
                  <a:r>
                    <a:rPr lang="en-US" sz="2000" dirty="0">
                      <a:solidFill>
                        <a:prstClr val="black"/>
                      </a:solidFill>
                      <a:latin typeface="Cooper Std Black" pitchFamily="18" charset="0"/>
                      <a:ea typeface="Adobe Gothic Std B" pitchFamily="34" charset="-128"/>
                    </a:rPr>
                    <a:t>Infra</a:t>
                  </a:r>
                </a:p>
                <a:p>
                  <a:pPr algn="ctr"/>
                  <a:r>
                    <a:rPr lang="en-US" sz="2000" dirty="0">
                      <a:solidFill>
                        <a:prstClr val="black"/>
                      </a:solidFill>
                      <a:latin typeface="Cooper Std Black" pitchFamily="18" charset="0"/>
                      <a:ea typeface="Adobe Gothic Std B" pitchFamily="34" charset="-128"/>
                    </a:rPr>
                    <a:t>structure</a:t>
                  </a:r>
                </a:p>
                <a:p>
                  <a:r>
                    <a:rPr lang="en-US" sz="4000" dirty="0">
                      <a:solidFill>
                        <a:prstClr val="black"/>
                      </a:solidFill>
                      <a:latin typeface="Cooper Std Black" pitchFamily="18" charset="0"/>
                      <a:ea typeface="Adobe Gothic Std B" pitchFamily="34" charset="-128"/>
                    </a:rPr>
                    <a:t>IaaS</a:t>
                  </a:r>
                </a:p>
              </p:txBody>
            </p:sp>
            <p:sp>
              <p:nvSpPr>
                <p:cNvPr id="24" name="TextBox 23">
                  <a:extLst>
                    <a:ext uri="{FF2B5EF4-FFF2-40B4-BE49-F238E27FC236}">
                      <a16:creationId xmlns:a16="http://schemas.microsoft.com/office/drawing/2014/main" id="{ED8AFB44-773B-430A-A0D4-D9B5E13ED00F}"/>
                    </a:ext>
                  </a:extLst>
                </p:cNvPr>
                <p:cNvSpPr txBox="1"/>
                <p:nvPr/>
              </p:nvSpPr>
              <p:spPr>
                <a:xfrm>
                  <a:off x="2046035" y="4504140"/>
                  <a:ext cx="3149355" cy="1205476"/>
                </a:xfrm>
                <a:prstGeom prst="rect">
                  <a:avLst/>
                </a:prstGeom>
                <a:noFill/>
              </p:spPr>
              <p:txBody>
                <a:bodyPr wrap="square" rtlCol="0">
                  <a:spAutoFit/>
                </a:bodyPr>
                <a:lstStyle/>
                <a:p>
                  <a:pPr marL="285750" indent="-285750">
                    <a:buFont typeface="Wingdings" pitchFamily="2" charset="2"/>
                    <a:buChar char="Ø"/>
                  </a:pPr>
                  <a:r>
                    <a:rPr lang="en-US" b="1" dirty="0">
                      <a:solidFill>
                        <a:prstClr val="black"/>
                      </a:solidFill>
                    </a:rPr>
                    <a:t>Software Defined Computing (virtual Clusters)</a:t>
                  </a:r>
                </a:p>
                <a:p>
                  <a:pPr marL="285750" indent="-285750">
                    <a:buFont typeface="Wingdings" pitchFamily="2" charset="2"/>
                    <a:buChar char="Ø"/>
                  </a:pPr>
                  <a:r>
                    <a:rPr lang="en-US" b="1" dirty="0">
                      <a:solidFill>
                        <a:prstClr val="black"/>
                      </a:solidFill>
                    </a:rPr>
                    <a:t>Hypervisor, Bare Metal</a:t>
                  </a:r>
                </a:p>
                <a:p>
                  <a:pPr marL="285750" indent="-285750">
                    <a:buFont typeface="Wingdings" pitchFamily="2" charset="2"/>
                    <a:buChar char="Ø"/>
                  </a:pPr>
                  <a:r>
                    <a:rPr lang="en-US" b="1" dirty="0">
                      <a:solidFill>
                        <a:prstClr val="black"/>
                      </a:solidFill>
                    </a:rPr>
                    <a:t>Operating System</a:t>
                  </a:r>
                </a:p>
              </p:txBody>
            </p:sp>
          </p:grpSp>
          <p:grpSp>
            <p:nvGrpSpPr>
              <p:cNvPr id="9" name="Group 8">
                <a:extLst>
                  <a:ext uri="{FF2B5EF4-FFF2-40B4-BE49-F238E27FC236}">
                    <a16:creationId xmlns:a16="http://schemas.microsoft.com/office/drawing/2014/main" id="{F9135845-42DA-4DF4-A548-A99D259EE8BE}"/>
                  </a:ext>
                </a:extLst>
              </p:cNvPr>
              <p:cNvGrpSpPr/>
              <p:nvPr/>
            </p:nvGrpSpPr>
            <p:grpSpPr>
              <a:xfrm>
                <a:off x="912668" y="3174953"/>
                <a:ext cx="4114800" cy="1200329"/>
                <a:chOff x="897146" y="3164938"/>
                <a:chExt cx="4114800" cy="1200329"/>
              </a:xfrm>
            </p:grpSpPr>
            <p:sp>
              <p:nvSpPr>
                <p:cNvPr id="19" name="Rounded Rectangle 13">
                  <a:extLst>
                    <a:ext uri="{FF2B5EF4-FFF2-40B4-BE49-F238E27FC236}">
                      <a16:creationId xmlns:a16="http://schemas.microsoft.com/office/drawing/2014/main" id="{498D2B80-09BA-4F8E-8F35-D402B3D678EB}"/>
                    </a:ext>
                  </a:extLst>
                </p:cNvPr>
                <p:cNvSpPr/>
                <p:nvPr/>
              </p:nvSpPr>
              <p:spPr>
                <a:xfrm>
                  <a:off x="897146" y="3164938"/>
                  <a:ext cx="4114800" cy="1184349"/>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TextBox 19">
                  <a:extLst>
                    <a:ext uri="{FF2B5EF4-FFF2-40B4-BE49-F238E27FC236}">
                      <a16:creationId xmlns:a16="http://schemas.microsoft.com/office/drawing/2014/main" id="{DB018CD7-EDE3-465C-AD7C-7AA36B1C8DEE}"/>
                    </a:ext>
                  </a:extLst>
                </p:cNvPr>
                <p:cNvSpPr txBox="1"/>
                <p:nvPr/>
              </p:nvSpPr>
              <p:spPr>
                <a:xfrm>
                  <a:off x="897146" y="3239741"/>
                  <a:ext cx="1600200" cy="1020019"/>
                </a:xfrm>
                <a:prstGeom prst="rect">
                  <a:avLst/>
                </a:prstGeom>
                <a:solidFill>
                  <a:schemeClr val="accent6">
                    <a:lumMod val="40000"/>
                    <a:lumOff val="60000"/>
                  </a:schemeClr>
                </a:solidFill>
              </p:spPr>
              <p:txBody>
                <a:bodyPr wrap="square" rtlCol="0">
                  <a:spAutoFit/>
                </a:bodyPr>
                <a:lstStyle/>
                <a:p>
                  <a:r>
                    <a:rPr lang="en-US" sz="2000" dirty="0">
                      <a:solidFill>
                        <a:prstClr val="black"/>
                      </a:solidFill>
                      <a:latin typeface="Cooper Std Black" pitchFamily="18" charset="0"/>
                      <a:ea typeface="Adobe Gothic Std B" pitchFamily="34" charset="-128"/>
                    </a:rPr>
                    <a:t>Platform</a:t>
                  </a:r>
                  <a:br>
                    <a:rPr lang="en-US" sz="4000" dirty="0">
                      <a:solidFill>
                        <a:prstClr val="black"/>
                      </a:solidFill>
                      <a:latin typeface="Cooper Std Black" pitchFamily="18" charset="0"/>
                      <a:ea typeface="Adobe Gothic Std B" pitchFamily="34" charset="-128"/>
                    </a:rPr>
                  </a:br>
                  <a:r>
                    <a:rPr lang="en-US" sz="4000" dirty="0">
                      <a:solidFill>
                        <a:prstClr val="black"/>
                      </a:solidFill>
                      <a:latin typeface="Cooper Std Black" pitchFamily="18" charset="0"/>
                      <a:ea typeface="Adobe Gothic Std B" pitchFamily="34" charset="-128"/>
                    </a:rPr>
                    <a:t>PaaS</a:t>
                  </a:r>
                </a:p>
              </p:txBody>
            </p:sp>
            <p:sp>
              <p:nvSpPr>
                <p:cNvPr id="21" name="TextBox 20">
                  <a:extLst>
                    <a:ext uri="{FF2B5EF4-FFF2-40B4-BE49-F238E27FC236}">
                      <a16:creationId xmlns:a16="http://schemas.microsoft.com/office/drawing/2014/main" id="{4AD99999-37A5-49CD-9238-E126B5D6601E}"/>
                    </a:ext>
                  </a:extLst>
                </p:cNvPr>
                <p:cNvSpPr txBox="1"/>
                <p:nvPr/>
              </p:nvSpPr>
              <p:spPr>
                <a:xfrm>
                  <a:off x="2324474" y="3164938"/>
                  <a:ext cx="2667000" cy="1200329"/>
                </a:xfrm>
                <a:prstGeom prst="rect">
                  <a:avLst/>
                </a:prstGeom>
                <a:noFill/>
              </p:spPr>
              <p:txBody>
                <a:bodyPr wrap="square" rtlCol="0">
                  <a:spAutoFit/>
                </a:bodyPr>
                <a:lstStyle/>
                <a:p>
                  <a:pPr marL="285750" indent="-285750">
                    <a:buFont typeface="Wingdings" pitchFamily="2" charset="2"/>
                    <a:buChar char="Ø"/>
                  </a:pPr>
                  <a:r>
                    <a:rPr lang="en-US" b="1" dirty="0">
                      <a:solidFill>
                        <a:prstClr val="black"/>
                      </a:solidFill>
                    </a:rPr>
                    <a:t>Cloud e.g. MapReduce</a:t>
                  </a:r>
                </a:p>
                <a:p>
                  <a:pPr marL="285750" indent="-285750">
                    <a:buFont typeface="Wingdings" pitchFamily="2" charset="2"/>
                    <a:buChar char="Ø"/>
                  </a:pPr>
                  <a:r>
                    <a:rPr lang="en-US" b="1" dirty="0">
                      <a:solidFill>
                        <a:prstClr val="black"/>
                      </a:solidFill>
                    </a:rPr>
                    <a:t>HPC e.g. </a:t>
                  </a:r>
                  <a:r>
                    <a:rPr lang="en-US" b="1" dirty="0" err="1">
                      <a:solidFill>
                        <a:prstClr val="black"/>
                      </a:solidFill>
                    </a:rPr>
                    <a:t>PETSc</a:t>
                  </a:r>
                  <a:r>
                    <a:rPr lang="en-US" b="1" dirty="0">
                      <a:solidFill>
                        <a:prstClr val="black"/>
                      </a:solidFill>
                    </a:rPr>
                    <a:t>, SAGA</a:t>
                  </a:r>
                </a:p>
                <a:p>
                  <a:pPr marL="285750" indent="-285750">
                    <a:buFont typeface="Wingdings" pitchFamily="2" charset="2"/>
                    <a:buChar char="Ø"/>
                  </a:pPr>
                  <a:r>
                    <a:rPr lang="en-US" b="1" dirty="0">
                      <a:solidFill>
                        <a:prstClr val="black"/>
                      </a:solidFill>
                    </a:rPr>
                    <a:t>Computer Science</a:t>
                  </a:r>
                </a:p>
                <a:p>
                  <a:pPr marL="285750" indent="-285750">
                    <a:buFont typeface="Wingdings" pitchFamily="2" charset="2"/>
                    <a:buChar char="Ø"/>
                  </a:pPr>
                  <a:r>
                    <a:rPr lang="en-US" b="1" dirty="0">
                      <a:solidFill>
                        <a:prstClr val="black"/>
                      </a:solidFill>
                    </a:rPr>
                    <a:t>Data Algorithms</a:t>
                  </a:r>
                </a:p>
              </p:txBody>
            </p:sp>
          </p:grpSp>
          <p:grpSp>
            <p:nvGrpSpPr>
              <p:cNvPr id="10" name="Group 9">
                <a:extLst>
                  <a:ext uri="{FF2B5EF4-FFF2-40B4-BE49-F238E27FC236}">
                    <a16:creationId xmlns:a16="http://schemas.microsoft.com/office/drawing/2014/main" id="{4AC0CB96-139E-4D35-8448-8B9E90981F7A}"/>
                  </a:ext>
                </a:extLst>
              </p:cNvPr>
              <p:cNvGrpSpPr/>
              <p:nvPr/>
            </p:nvGrpSpPr>
            <p:grpSpPr>
              <a:xfrm>
                <a:off x="744746" y="5638800"/>
                <a:ext cx="4450644" cy="1100460"/>
                <a:chOff x="744746" y="5757540"/>
                <a:chExt cx="4450644" cy="1100460"/>
              </a:xfrm>
            </p:grpSpPr>
            <p:sp>
              <p:nvSpPr>
                <p:cNvPr id="16" name="Rounded Rectangle 17">
                  <a:extLst>
                    <a:ext uri="{FF2B5EF4-FFF2-40B4-BE49-F238E27FC236}">
                      <a16:creationId xmlns:a16="http://schemas.microsoft.com/office/drawing/2014/main" id="{38282D68-0536-4402-8395-7B1283175AEC}"/>
                    </a:ext>
                  </a:extLst>
                </p:cNvPr>
                <p:cNvSpPr/>
                <p:nvPr/>
              </p:nvSpPr>
              <p:spPr>
                <a:xfrm>
                  <a:off x="744746" y="5763584"/>
                  <a:ext cx="4450644" cy="96032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 name="TextBox 16">
                  <a:extLst>
                    <a:ext uri="{FF2B5EF4-FFF2-40B4-BE49-F238E27FC236}">
                      <a16:creationId xmlns:a16="http://schemas.microsoft.com/office/drawing/2014/main" id="{22810E71-0F57-48E8-9809-27DAD6044073}"/>
                    </a:ext>
                  </a:extLst>
                </p:cNvPr>
                <p:cNvSpPr txBox="1"/>
                <p:nvPr/>
              </p:nvSpPr>
              <p:spPr>
                <a:xfrm>
                  <a:off x="880188" y="5776163"/>
                  <a:ext cx="1745699" cy="1081837"/>
                </a:xfrm>
                <a:prstGeom prst="rect">
                  <a:avLst/>
                </a:prstGeom>
                <a:noFill/>
              </p:spPr>
              <p:txBody>
                <a:bodyPr wrap="square" rtlCol="0">
                  <a:spAutoFit/>
                </a:bodyPr>
                <a:lstStyle/>
                <a:p>
                  <a:r>
                    <a:rPr lang="en-US" sz="2400" dirty="0">
                      <a:solidFill>
                        <a:prstClr val="black"/>
                      </a:solidFill>
                      <a:latin typeface="Cooper Std Black" pitchFamily="18" charset="0"/>
                      <a:ea typeface="Adobe Gothic Std B" pitchFamily="34" charset="-128"/>
                    </a:rPr>
                    <a:t>Network</a:t>
                  </a:r>
                </a:p>
                <a:p>
                  <a:r>
                    <a:rPr lang="en-US" sz="4000" dirty="0" err="1">
                      <a:solidFill>
                        <a:prstClr val="black"/>
                      </a:solidFill>
                      <a:latin typeface="Cooper Std Black" pitchFamily="18" charset="0"/>
                      <a:ea typeface="Adobe Gothic Std B" pitchFamily="34" charset="-128"/>
                    </a:rPr>
                    <a:t>NaaS</a:t>
                  </a:r>
                  <a:endParaRPr lang="en-US" sz="4000" dirty="0">
                    <a:solidFill>
                      <a:prstClr val="black"/>
                    </a:solidFill>
                    <a:latin typeface="Cooper Std Black" pitchFamily="18" charset="0"/>
                    <a:ea typeface="Adobe Gothic Std B" pitchFamily="34" charset="-128"/>
                  </a:endParaRPr>
                </a:p>
              </p:txBody>
            </p:sp>
            <p:sp>
              <p:nvSpPr>
                <p:cNvPr id="18" name="TextBox 17">
                  <a:extLst>
                    <a:ext uri="{FF2B5EF4-FFF2-40B4-BE49-F238E27FC236}">
                      <a16:creationId xmlns:a16="http://schemas.microsoft.com/office/drawing/2014/main" id="{D5C92054-3CF3-432E-A151-276E803D0FC9}"/>
                    </a:ext>
                  </a:extLst>
                </p:cNvPr>
                <p:cNvSpPr txBox="1"/>
                <p:nvPr/>
              </p:nvSpPr>
              <p:spPr>
                <a:xfrm>
                  <a:off x="2444507" y="5757540"/>
                  <a:ext cx="2701377" cy="927289"/>
                </a:xfrm>
                <a:prstGeom prst="rect">
                  <a:avLst/>
                </a:prstGeom>
                <a:noFill/>
              </p:spPr>
              <p:txBody>
                <a:bodyPr wrap="square" rtlCol="0">
                  <a:spAutoFit/>
                </a:bodyPr>
                <a:lstStyle/>
                <a:p>
                  <a:pPr marL="285750" indent="-285750">
                    <a:buFont typeface="Wingdings" pitchFamily="2" charset="2"/>
                    <a:buChar char="Ø"/>
                  </a:pPr>
                  <a:r>
                    <a:rPr lang="en-US" b="1" dirty="0">
                      <a:solidFill>
                        <a:prstClr val="black"/>
                      </a:solidFill>
                    </a:rPr>
                    <a:t>Software Defined Networks</a:t>
                  </a:r>
                </a:p>
                <a:p>
                  <a:pPr marL="285750" indent="-285750">
                    <a:buFont typeface="Wingdings" pitchFamily="2" charset="2"/>
                    <a:buChar char="Ø"/>
                  </a:pPr>
                  <a:r>
                    <a:rPr lang="en-US" b="1" dirty="0">
                      <a:solidFill>
                        <a:prstClr val="black"/>
                      </a:solidFill>
                    </a:rPr>
                    <a:t>OpenFlow GENI</a:t>
                  </a:r>
                </a:p>
              </p:txBody>
            </p:sp>
          </p:grpSp>
          <p:grpSp>
            <p:nvGrpSpPr>
              <p:cNvPr id="11" name="Group 10">
                <a:extLst>
                  <a:ext uri="{FF2B5EF4-FFF2-40B4-BE49-F238E27FC236}">
                    <a16:creationId xmlns:a16="http://schemas.microsoft.com/office/drawing/2014/main" id="{0C164FCF-7113-4ADC-B02A-D347994EFAC9}"/>
                  </a:ext>
                </a:extLst>
              </p:cNvPr>
              <p:cNvGrpSpPr/>
              <p:nvPr/>
            </p:nvGrpSpPr>
            <p:grpSpPr>
              <a:xfrm>
                <a:off x="884041" y="1892929"/>
                <a:ext cx="4172054" cy="1265112"/>
                <a:chOff x="879892" y="1860290"/>
                <a:chExt cx="4172054" cy="1265112"/>
              </a:xfrm>
            </p:grpSpPr>
            <p:grpSp>
              <p:nvGrpSpPr>
                <p:cNvPr id="12" name="Group 11">
                  <a:extLst>
                    <a:ext uri="{FF2B5EF4-FFF2-40B4-BE49-F238E27FC236}">
                      <a16:creationId xmlns:a16="http://schemas.microsoft.com/office/drawing/2014/main" id="{4CEE35E7-4178-466E-AF76-578A855E0C14}"/>
                    </a:ext>
                  </a:extLst>
                </p:cNvPr>
                <p:cNvGrpSpPr/>
                <p:nvPr/>
              </p:nvGrpSpPr>
              <p:grpSpPr>
                <a:xfrm>
                  <a:off x="879892" y="1860290"/>
                  <a:ext cx="4132054" cy="1265112"/>
                  <a:chOff x="2116346" y="2428230"/>
                  <a:chExt cx="4132054" cy="868137"/>
                </a:xfrm>
                <a:solidFill>
                  <a:schemeClr val="accent6">
                    <a:lumMod val="40000"/>
                    <a:lumOff val="60000"/>
                  </a:schemeClr>
                </a:solidFill>
              </p:grpSpPr>
              <p:sp>
                <p:nvSpPr>
                  <p:cNvPr id="14" name="Rounded Rectangle 23">
                    <a:extLst>
                      <a:ext uri="{FF2B5EF4-FFF2-40B4-BE49-F238E27FC236}">
                        <a16:creationId xmlns:a16="http://schemas.microsoft.com/office/drawing/2014/main" id="{0872A2FD-3DFF-48ED-9BA2-BE40C4835049}"/>
                      </a:ext>
                    </a:extLst>
                  </p:cNvPr>
                  <p:cNvSpPr/>
                  <p:nvPr/>
                </p:nvSpPr>
                <p:spPr>
                  <a:xfrm>
                    <a:off x="2133600" y="2428230"/>
                    <a:ext cx="4114800" cy="848370"/>
                  </a:xfrm>
                  <a:prstGeom prst="round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01D54BD9-D8CF-47C6-AE37-78A3A6771F92}"/>
                      </a:ext>
                    </a:extLst>
                  </p:cNvPr>
                  <p:cNvSpPr txBox="1"/>
                  <p:nvPr/>
                </p:nvSpPr>
                <p:spPr>
                  <a:xfrm>
                    <a:off x="2116346" y="2430445"/>
                    <a:ext cx="1714951" cy="865922"/>
                  </a:xfrm>
                  <a:prstGeom prst="rect">
                    <a:avLst/>
                  </a:prstGeom>
                  <a:noFill/>
                </p:spPr>
                <p:txBody>
                  <a:bodyPr wrap="square" rtlCol="0">
                    <a:spAutoFit/>
                  </a:bodyPr>
                  <a:lstStyle/>
                  <a:p>
                    <a:r>
                      <a:rPr lang="en-US" sz="2000" dirty="0">
                        <a:solidFill>
                          <a:prstClr val="black"/>
                        </a:solidFill>
                        <a:latin typeface="Cooper Std Black" pitchFamily="18" charset="0"/>
                        <a:ea typeface="Adobe Gothic Std B" pitchFamily="34" charset="-128"/>
                      </a:rPr>
                      <a:t>Software</a:t>
                    </a:r>
                  </a:p>
                  <a:p>
                    <a:r>
                      <a:rPr lang="en-US" sz="1600" dirty="0">
                        <a:solidFill>
                          <a:prstClr val="black"/>
                        </a:solidFill>
                        <a:latin typeface="Cooper Std Black" pitchFamily="18" charset="0"/>
                        <a:ea typeface="Adobe Gothic Std B" pitchFamily="34" charset="-128"/>
                      </a:rPr>
                      <a:t>(Application) </a:t>
                    </a:r>
                    <a:r>
                      <a:rPr lang="en-US" sz="4000" dirty="0" err="1">
                        <a:solidFill>
                          <a:prstClr val="black"/>
                        </a:solidFill>
                        <a:latin typeface="Cooper Std Black" pitchFamily="18" charset="0"/>
                        <a:ea typeface="Adobe Gothic Std B" pitchFamily="34" charset="-128"/>
                      </a:rPr>
                      <a:t>SaaS</a:t>
                    </a:r>
                    <a:endParaRPr lang="en-US" sz="4000" dirty="0">
                      <a:solidFill>
                        <a:prstClr val="black"/>
                      </a:solidFill>
                      <a:latin typeface="Cooper Std Black" pitchFamily="18" charset="0"/>
                      <a:ea typeface="Adobe Gothic Std B" pitchFamily="34" charset="-128"/>
                    </a:endParaRPr>
                  </a:p>
                </p:txBody>
              </p:sp>
            </p:grpSp>
            <p:sp>
              <p:nvSpPr>
                <p:cNvPr id="13" name="TextBox 12">
                  <a:extLst>
                    <a:ext uri="{FF2B5EF4-FFF2-40B4-BE49-F238E27FC236}">
                      <a16:creationId xmlns:a16="http://schemas.microsoft.com/office/drawing/2014/main" id="{A5568EED-515E-4C5D-A00F-9E1810A6F618}"/>
                    </a:ext>
                  </a:extLst>
                </p:cNvPr>
                <p:cNvSpPr txBox="1"/>
                <p:nvPr/>
              </p:nvSpPr>
              <p:spPr>
                <a:xfrm>
                  <a:off x="2384946" y="1860290"/>
                  <a:ext cx="2667000" cy="1200329"/>
                </a:xfrm>
                <a:prstGeom prst="rect">
                  <a:avLst/>
                </a:prstGeom>
                <a:noFill/>
              </p:spPr>
              <p:txBody>
                <a:bodyPr wrap="square" rtlCol="0">
                  <a:spAutoFit/>
                </a:bodyPr>
                <a:lstStyle/>
                <a:p>
                  <a:pPr marL="285750" indent="-285750">
                    <a:buFont typeface="Wingdings" pitchFamily="2" charset="2"/>
                    <a:buChar char="Ø"/>
                  </a:pPr>
                  <a:r>
                    <a:rPr lang="en-US" b="1" dirty="0">
                      <a:solidFill>
                        <a:prstClr val="black"/>
                      </a:solidFill>
                    </a:rPr>
                    <a:t>CS Research Use </a:t>
                  </a:r>
                </a:p>
                <a:p>
                  <a:pPr marL="285750" indent="-285750">
                    <a:buFont typeface="Wingdings" pitchFamily="2" charset="2"/>
                    <a:buChar char="Ø"/>
                  </a:pPr>
                  <a:r>
                    <a:rPr lang="en-US" b="1" dirty="0">
                      <a:solidFill>
                        <a:prstClr val="black"/>
                      </a:solidFill>
                    </a:rPr>
                    <a:t>Class Use</a:t>
                  </a:r>
                </a:p>
                <a:p>
                  <a:pPr marL="285750" indent="-285750">
                    <a:buFont typeface="Wingdings" pitchFamily="2" charset="2"/>
                    <a:buChar char="Ø"/>
                  </a:pPr>
                  <a:r>
                    <a:rPr lang="en-US" b="1" dirty="0">
                      <a:solidFill>
                        <a:prstClr val="black"/>
                      </a:solidFill>
                    </a:rPr>
                    <a:t>Research Applications</a:t>
                  </a:r>
                </a:p>
                <a:p>
                  <a:pPr marL="285750" indent="-285750">
                    <a:buFont typeface="Wingdings" pitchFamily="2" charset="2"/>
                    <a:buChar char="Ø"/>
                  </a:pPr>
                  <a:r>
                    <a:rPr lang="en-US" b="1" dirty="0">
                      <a:solidFill>
                        <a:prstClr val="black"/>
                      </a:solidFill>
                    </a:rPr>
                    <a:t>Commercial Use</a:t>
                  </a:r>
                </a:p>
              </p:txBody>
            </p:sp>
          </p:grpSp>
        </p:grpSp>
        <p:sp>
          <p:nvSpPr>
            <p:cNvPr id="6" name="Trapezoid 5">
              <a:extLst>
                <a:ext uri="{FF2B5EF4-FFF2-40B4-BE49-F238E27FC236}">
                  <a16:creationId xmlns:a16="http://schemas.microsoft.com/office/drawing/2014/main" id="{3E3AEDAF-C9BD-41D5-B0FF-ED6F74B1B292}"/>
                </a:ext>
              </a:extLst>
            </p:cNvPr>
            <p:cNvSpPr/>
            <p:nvPr/>
          </p:nvSpPr>
          <p:spPr>
            <a:xfrm>
              <a:off x="225776" y="487769"/>
              <a:ext cx="5791200" cy="6204948"/>
            </a:xfrm>
            <a:prstGeom prst="trapezoid">
              <a:avLst>
                <a:gd name="adj" fmla="val 11343"/>
              </a:avLst>
            </a:prstGeom>
            <a:solidFill>
              <a:schemeClr val="bg1">
                <a:lumMod val="65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sp>
        <p:nvSpPr>
          <p:cNvPr id="30" name="Slide Number Placeholder 29">
            <a:extLst>
              <a:ext uri="{FF2B5EF4-FFF2-40B4-BE49-F238E27FC236}">
                <a16:creationId xmlns:a16="http://schemas.microsoft.com/office/drawing/2014/main" id="{AEEECA27-1ABB-44AD-B983-A2196E39917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212818351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06B3-BF89-4598-A3AE-518EA91F0B4D}"/>
              </a:ext>
            </a:extLst>
          </p:cNvPr>
          <p:cNvSpPr>
            <a:spLocks noGrp="1"/>
          </p:cNvSpPr>
          <p:nvPr>
            <p:ph type="title"/>
          </p:nvPr>
        </p:nvSpPr>
        <p:spPr>
          <a:xfrm>
            <a:off x="127271" y="0"/>
            <a:ext cx="10239739" cy="663744"/>
          </a:xfrm>
        </p:spPr>
        <p:txBody>
          <a:bodyPr>
            <a:normAutofit fontScale="90000"/>
          </a:bodyPr>
          <a:lstStyle/>
          <a:p>
            <a:r>
              <a:rPr lang="en-US" dirty="0"/>
              <a:t>Gartner: Hype Cycle for Cloud Computing, 2017 </a:t>
            </a:r>
          </a:p>
        </p:txBody>
      </p:sp>
      <p:sp>
        <p:nvSpPr>
          <p:cNvPr id="3" name="Content Placeholder 2">
            <a:extLst>
              <a:ext uri="{FF2B5EF4-FFF2-40B4-BE49-F238E27FC236}">
                <a16:creationId xmlns:a16="http://schemas.microsoft.com/office/drawing/2014/main" id="{3408DB19-33A5-4715-A586-97A04784A15D}"/>
              </a:ext>
            </a:extLst>
          </p:cNvPr>
          <p:cNvSpPr>
            <a:spLocks noGrp="1"/>
          </p:cNvSpPr>
          <p:nvPr>
            <p:ph idx="1"/>
          </p:nvPr>
        </p:nvSpPr>
        <p:spPr>
          <a:xfrm>
            <a:off x="418651" y="1439058"/>
            <a:ext cx="4199069" cy="4351338"/>
          </a:xfrm>
        </p:spPr>
        <p:txBody>
          <a:bodyPr/>
          <a:lstStyle/>
          <a:p>
            <a:r>
              <a:rPr lang="en-US" dirty="0"/>
              <a:t>Hype Cycle for Cloud Computing, 2017</a:t>
            </a:r>
          </a:p>
          <a:p>
            <a:r>
              <a:rPr lang="en-US" dirty="0"/>
              <a:t>Published: 01 August 2017 ID: G00315206</a:t>
            </a:r>
          </a:p>
          <a:p>
            <a:r>
              <a:rPr lang="en-US" dirty="0"/>
              <a:t>Analyst(s): David Mitchell Smith | Ed Anderson</a:t>
            </a:r>
          </a:p>
        </p:txBody>
      </p:sp>
      <p:pic>
        <p:nvPicPr>
          <p:cNvPr id="23554" name="Picture 2" descr="Enlarge Image">
            <a:extLst>
              <a:ext uri="{FF2B5EF4-FFF2-40B4-BE49-F238E27FC236}">
                <a16:creationId xmlns:a16="http://schemas.microsoft.com/office/drawing/2014/main" id="{D9EBEADC-E1B4-433F-B9E7-1DB4045F1B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7719" y="698271"/>
            <a:ext cx="7574281" cy="615972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F338D3A-7140-4C29-B34B-202BF1860E0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220</a:t>
            </a:fld>
            <a:endParaRPr lang="en-US">
              <a:solidFill>
                <a:prstClr val="black">
                  <a:tint val="75000"/>
                </a:prstClr>
              </a:solidFill>
            </a:endParaRPr>
          </a:p>
        </p:txBody>
      </p:sp>
    </p:spTree>
    <p:extLst>
      <p:ext uri="{BB962C8B-B14F-4D97-AF65-F5344CB8AC3E}">
        <p14:creationId xmlns:p14="http://schemas.microsoft.com/office/powerpoint/2010/main" val="259325332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06B3-BF89-4598-A3AE-518EA91F0B4D}"/>
              </a:ext>
            </a:extLst>
          </p:cNvPr>
          <p:cNvSpPr>
            <a:spLocks noGrp="1"/>
          </p:cNvSpPr>
          <p:nvPr>
            <p:ph type="title"/>
          </p:nvPr>
        </p:nvSpPr>
        <p:spPr>
          <a:xfrm>
            <a:off x="114300" y="822155"/>
            <a:ext cx="6096000" cy="709465"/>
          </a:xfrm>
        </p:spPr>
        <p:txBody>
          <a:bodyPr>
            <a:normAutofit fontScale="90000"/>
          </a:bodyPr>
          <a:lstStyle/>
          <a:p>
            <a:r>
              <a:rPr lang="en-US" dirty="0"/>
              <a:t>Gartner: Priority Matrix for Cloud Computing, 2017 </a:t>
            </a:r>
          </a:p>
        </p:txBody>
      </p:sp>
      <p:sp>
        <p:nvSpPr>
          <p:cNvPr id="3" name="Content Placeholder 2">
            <a:extLst>
              <a:ext uri="{FF2B5EF4-FFF2-40B4-BE49-F238E27FC236}">
                <a16:creationId xmlns:a16="http://schemas.microsoft.com/office/drawing/2014/main" id="{3408DB19-33A5-4715-A586-97A04784A15D}"/>
              </a:ext>
            </a:extLst>
          </p:cNvPr>
          <p:cNvSpPr>
            <a:spLocks noGrp="1"/>
          </p:cNvSpPr>
          <p:nvPr>
            <p:ph idx="1"/>
          </p:nvPr>
        </p:nvSpPr>
        <p:spPr>
          <a:xfrm>
            <a:off x="464371" y="2807811"/>
            <a:ext cx="4553399" cy="2781459"/>
          </a:xfrm>
        </p:spPr>
        <p:txBody>
          <a:bodyPr/>
          <a:lstStyle/>
          <a:p>
            <a:r>
              <a:rPr lang="en-US" dirty="0"/>
              <a:t>Hype Cycle for Cloud Computing, 2017</a:t>
            </a:r>
          </a:p>
          <a:p>
            <a:r>
              <a:rPr lang="en-US" dirty="0"/>
              <a:t>Published: 01 August 2017 ID: G00315206</a:t>
            </a:r>
          </a:p>
          <a:p>
            <a:r>
              <a:rPr lang="en-US" dirty="0"/>
              <a:t>Analyst(s): David Mitchell Smith | Ed Anderson</a:t>
            </a:r>
          </a:p>
        </p:txBody>
      </p:sp>
      <p:pic>
        <p:nvPicPr>
          <p:cNvPr id="7" name="Picture 6">
            <a:extLst>
              <a:ext uri="{FF2B5EF4-FFF2-40B4-BE49-F238E27FC236}">
                <a16:creationId xmlns:a16="http://schemas.microsoft.com/office/drawing/2014/main" id="{E118F5F9-C54A-4EE0-A035-78EA046B64A6}"/>
              </a:ext>
            </a:extLst>
          </p:cNvPr>
          <p:cNvPicPr>
            <a:picLocks noChangeAspect="1"/>
          </p:cNvPicPr>
          <p:nvPr/>
        </p:nvPicPr>
        <p:blipFill>
          <a:blip r:embed="rId2"/>
          <a:stretch>
            <a:fillRect/>
          </a:stretch>
        </p:blipFill>
        <p:spPr>
          <a:xfrm>
            <a:off x="6210300" y="19050"/>
            <a:ext cx="5981700" cy="6838950"/>
          </a:xfrm>
          <a:prstGeom prst="rect">
            <a:avLst/>
          </a:prstGeom>
        </p:spPr>
      </p:pic>
      <p:sp>
        <p:nvSpPr>
          <p:cNvPr id="5" name="Slide Number Placeholder 4">
            <a:extLst>
              <a:ext uri="{FF2B5EF4-FFF2-40B4-BE49-F238E27FC236}">
                <a16:creationId xmlns:a16="http://schemas.microsoft.com/office/drawing/2014/main" id="{1DF2E3DC-B21E-4262-BC74-8DD02A3EED1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221</a:t>
            </a:fld>
            <a:endParaRPr lang="en-US">
              <a:solidFill>
                <a:prstClr val="black">
                  <a:tint val="75000"/>
                </a:prstClr>
              </a:solidFill>
            </a:endParaRPr>
          </a:p>
        </p:txBody>
      </p:sp>
    </p:spTree>
    <p:extLst>
      <p:ext uri="{BB962C8B-B14F-4D97-AF65-F5344CB8AC3E}">
        <p14:creationId xmlns:p14="http://schemas.microsoft.com/office/powerpoint/2010/main" val="187489616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2613-9AD6-45A1-AD4F-C66BEE338596}"/>
              </a:ext>
            </a:extLst>
          </p:cNvPr>
          <p:cNvSpPr>
            <a:spLocks noGrp="1"/>
          </p:cNvSpPr>
          <p:nvPr>
            <p:ph type="title"/>
          </p:nvPr>
        </p:nvSpPr>
        <p:spPr>
          <a:xfrm>
            <a:off x="838200" y="0"/>
            <a:ext cx="10515600" cy="681037"/>
          </a:xfrm>
        </p:spPr>
        <p:txBody>
          <a:bodyPr>
            <a:normAutofit fontScale="90000"/>
          </a:bodyPr>
          <a:lstStyle/>
          <a:p>
            <a:r>
              <a:rPr lang="en-US" dirty="0"/>
              <a:t>Some Cloud Computing Capabilities</a:t>
            </a:r>
          </a:p>
        </p:txBody>
      </p:sp>
      <p:sp>
        <p:nvSpPr>
          <p:cNvPr id="3" name="Content Placeholder 2">
            <a:extLst>
              <a:ext uri="{FF2B5EF4-FFF2-40B4-BE49-F238E27FC236}">
                <a16:creationId xmlns:a16="http://schemas.microsoft.com/office/drawing/2014/main" id="{9B5BED42-CE21-4A51-8579-35F94F65FF1D}"/>
              </a:ext>
            </a:extLst>
          </p:cNvPr>
          <p:cNvSpPr>
            <a:spLocks noGrp="1"/>
          </p:cNvSpPr>
          <p:nvPr>
            <p:ph idx="1"/>
          </p:nvPr>
        </p:nvSpPr>
        <p:spPr>
          <a:xfrm>
            <a:off x="0" y="681036"/>
            <a:ext cx="12192000" cy="5463285"/>
          </a:xfrm>
        </p:spPr>
        <p:txBody>
          <a:bodyPr>
            <a:normAutofit fontScale="92500" lnSpcReduction="20000"/>
          </a:bodyPr>
          <a:lstStyle/>
          <a:p>
            <a:r>
              <a:rPr lang="en-US" b="1" dirty="0"/>
              <a:t>Hyperscale computing </a:t>
            </a:r>
            <a:r>
              <a:rPr lang="en-US" dirty="0"/>
              <a:t>is a set of architectural patterns for delivering scale-out IT capabilities at massive, industrialized scale. These patterns span all layers of the delivery of IT capabilities — data center facilities, hardware and system infrastructure, application infrastructure, and applications. </a:t>
            </a:r>
            <a:r>
              <a:rPr lang="en-US" dirty="0" err="1"/>
              <a:t>Nonhyperscale</a:t>
            </a:r>
            <a:r>
              <a:rPr lang="en-US" dirty="0"/>
              <a:t> components can be layered on top of hyperscale components, but the overall architecture is only "hyperscale" through the level where all components use a hyperscale architecture.</a:t>
            </a:r>
          </a:p>
          <a:p>
            <a:r>
              <a:rPr lang="en-US" dirty="0"/>
              <a:t>A </a:t>
            </a:r>
            <a:r>
              <a:rPr lang="en-US" b="1" dirty="0"/>
              <a:t>cloud service brokerage </a:t>
            </a:r>
            <a:r>
              <a:rPr lang="en-US" dirty="0"/>
              <a:t>(CSB) is an IT role and business model in which a company or other entity adds value to one or more (public or private) cloud services on behalf of one or more consumers of that service via four primary IT service roles: aggregation, integration, customization brokerage and governance. Internal CSB is the application of the CSB role by internal IT organizations (as an alternative to external service providers) for brokering a combination of public and private cloud services.</a:t>
            </a:r>
          </a:p>
          <a:p>
            <a:r>
              <a:rPr lang="en-US" b="1" dirty="0" err="1"/>
              <a:t>Cloudbursting</a:t>
            </a:r>
            <a:r>
              <a:rPr lang="en-US" b="1" dirty="0"/>
              <a:t> </a:t>
            </a:r>
            <a:r>
              <a:rPr lang="en-US" dirty="0"/>
              <a:t>is the use of an alternative set of public or private cloud services as a way to augment and handle peaks in IT system requirements at startup or during runtime. </a:t>
            </a:r>
            <a:r>
              <a:rPr lang="en-US" dirty="0" err="1"/>
              <a:t>Cloudbursting</a:t>
            </a:r>
            <a:r>
              <a:rPr lang="en-US" dirty="0"/>
              <a:t> can span on-premises private cloud with public cloud, and may cross cloud providers or resource pools within a single provider. Typical use cases for </a:t>
            </a:r>
            <a:r>
              <a:rPr lang="en-US" dirty="0" err="1"/>
              <a:t>cloudbursting</a:t>
            </a:r>
            <a:r>
              <a:rPr lang="en-US" dirty="0"/>
              <a:t> include the expansion of IT resources across internal data centers, external data centers, or between internal and external data centers.</a:t>
            </a:r>
          </a:p>
        </p:txBody>
      </p:sp>
      <p:sp>
        <p:nvSpPr>
          <p:cNvPr id="5" name="Slide Number Placeholder 4">
            <a:extLst>
              <a:ext uri="{FF2B5EF4-FFF2-40B4-BE49-F238E27FC236}">
                <a16:creationId xmlns:a16="http://schemas.microsoft.com/office/drawing/2014/main" id="{1D1E7BFA-47EF-4719-9F73-F608C80BEB8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222</a:t>
            </a:fld>
            <a:endParaRPr lang="en-US">
              <a:solidFill>
                <a:prstClr val="black">
                  <a:tint val="75000"/>
                </a:prstClr>
              </a:solidFill>
            </a:endParaRPr>
          </a:p>
        </p:txBody>
      </p:sp>
    </p:spTree>
    <p:extLst>
      <p:ext uri="{BB962C8B-B14F-4D97-AF65-F5344CB8AC3E}">
        <p14:creationId xmlns:p14="http://schemas.microsoft.com/office/powerpoint/2010/main" val="15495632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06B3-BF89-4598-A3AE-518EA91F0B4D}"/>
              </a:ext>
            </a:extLst>
          </p:cNvPr>
          <p:cNvSpPr>
            <a:spLocks noGrp="1"/>
          </p:cNvSpPr>
          <p:nvPr>
            <p:ph type="title"/>
          </p:nvPr>
        </p:nvSpPr>
        <p:spPr>
          <a:xfrm>
            <a:off x="127271" y="0"/>
            <a:ext cx="10239739" cy="663744"/>
          </a:xfrm>
        </p:spPr>
        <p:txBody>
          <a:bodyPr>
            <a:normAutofit fontScale="90000"/>
          </a:bodyPr>
          <a:lstStyle/>
          <a:p>
            <a:r>
              <a:rPr lang="en-US" dirty="0"/>
              <a:t>Gartner: Hype Cycle for Cloud Computing, 2018 </a:t>
            </a:r>
          </a:p>
        </p:txBody>
      </p:sp>
      <p:sp>
        <p:nvSpPr>
          <p:cNvPr id="3" name="Content Placeholder 2">
            <a:extLst>
              <a:ext uri="{FF2B5EF4-FFF2-40B4-BE49-F238E27FC236}">
                <a16:creationId xmlns:a16="http://schemas.microsoft.com/office/drawing/2014/main" id="{3408DB19-33A5-4715-A586-97A04784A15D}"/>
              </a:ext>
            </a:extLst>
          </p:cNvPr>
          <p:cNvSpPr>
            <a:spLocks noGrp="1"/>
          </p:cNvSpPr>
          <p:nvPr>
            <p:ph idx="1"/>
          </p:nvPr>
        </p:nvSpPr>
        <p:spPr>
          <a:xfrm>
            <a:off x="285301" y="1305708"/>
            <a:ext cx="3169099" cy="4351338"/>
          </a:xfrm>
        </p:spPr>
        <p:txBody>
          <a:bodyPr/>
          <a:lstStyle/>
          <a:p>
            <a:r>
              <a:rPr lang="en-US" dirty="0"/>
              <a:t>Hype Cycle for Cloud Computing, 2018</a:t>
            </a:r>
          </a:p>
          <a:p>
            <a:r>
              <a:rPr lang="en-US" b="1" dirty="0"/>
              <a:t>Published: </a:t>
            </a:r>
            <a:r>
              <a:rPr lang="en-US" dirty="0"/>
              <a:t>31 July 2018 </a:t>
            </a:r>
            <a:r>
              <a:rPr lang="en-US" b="1" dirty="0"/>
              <a:t>ID: </a:t>
            </a:r>
            <a:r>
              <a:rPr lang="en-US" dirty="0"/>
              <a:t>G00340420</a:t>
            </a:r>
          </a:p>
          <a:p>
            <a:r>
              <a:rPr lang="en-US" b="1" dirty="0"/>
              <a:t>Analyst(s): </a:t>
            </a:r>
            <a:r>
              <a:rPr lang="en-US" dirty="0"/>
              <a:t>David Smith, Ed Anderson </a:t>
            </a:r>
            <a:br>
              <a:rPr lang="en-US" dirty="0"/>
            </a:br>
            <a:endParaRPr lang="en-US" dirty="0"/>
          </a:p>
        </p:txBody>
      </p:sp>
      <p:sp>
        <p:nvSpPr>
          <p:cNvPr id="5" name="Slide Number Placeholder 4">
            <a:extLst>
              <a:ext uri="{FF2B5EF4-FFF2-40B4-BE49-F238E27FC236}">
                <a16:creationId xmlns:a16="http://schemas.microsoft.com/office/drawing/2014/main" id="{8F338D3A-7140-4C29-B34B-202BF1860E0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223</a:t>
            </a:fld>
            <a:endParaRPr lang="en-US">
              <a:solidFill>
                <a:prstClr val="black">
                  <a:tint val="75000"/>
                </a:prstClr>
              </a:solidFill>
            </a:endParaRPr>
          </a:p>
        </p:txBody>
      </p:sp>
      <p:pic>
        <p:nvPicPr>
          <p:cNvPr id="6" name="Picture 5">
            <a:extLst>
              <a:ext uri="{FF2B5EF4-FFF2-40B4-BE49-F238E27FC236}">
                <a16:creationId xmlns:a16="http://schemas.microsoft.com/office/drawing/2014/main" id="{9D384947-B6BF-45B2-A801-F97DABE934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9626" y="558800"/>
            <a:ext cx="8806024" cy="6299200"/>
          </a:xfrm>
          <a:prstGeom prst="rect">
            <a:avLst/>
          </a:prstGeom>
        </p:spPr>
      </p:pic>
    </p:spTree>
    <p:extLst>
      <p:ext uri="{BB962C8B-B14F-4D97-AF65-F5344CB8AC3E}">
        <p14:creationId xmlns:p14="http://schemas.microsoft.com/office/powerpoint/2010/main" val="217698453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06B3-BF89-4598-A3AE-518EA91F0B4D}"/>
              </a:ext>
            </a:extLst>
          </p:cNvPr>
          <p:cNvSpPr>
            <a:spLocks noGrp="1"/>
          </p:cNvSpPr>
          <p:nvPr>
            <p:ph type="title"/>
          </p:nvPr>
        </p:nvSpPr>
        <p:spPr>
          <a:xfrm>
            <a:off x="114300" y="234951"/>
            <a:ext cx="6096000" cy="1296670"/>
          </a:xfrm>
        </p:spPr>
        <p:txBody>
          <a:bodyPr>
            <a:normAutofit fontScale="90000"/>
          </a:bodyPr>
          <a:lstStyle/>
          <a:p>
            <a:r>
              <a:rPr lang="en-US" dirty="0"/>
              <a:t>Gartner: Priority Matrix for Cloud Computing, 2018 </a:t>
            </a:r>
          </a:p>
        </p:txBody>
      </p:sp>
      <p:sp>
        <p:nvSpPr>
          <p:cNvPr id="5" name="Slide Number Placeholder 4">
            <a:extLst>
              <a:ext uri="{FF2B5EF4-FFF2-40B4-BE49-F238E27FC236}">
                <a16:creationId xmlns:a16="http://schemas.microsoft.com/office/drawing/2014/main" id="{1DF2E3DC-B21E-4262-BC74-8DD02A3EED1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224</a:t>
            </a:fld>
            <a:endParaRPr lang="en-US">
              <a:solidFill>
                <a:prstClr val="black">
                  <a:tint val="75000"/>
                </a:prstClr>
              </a:solidFill>
            </a:endParaRPr>
          </a:p>
        </p:txBody>
      </p:sp>
      <p:sp>
        <p:nvSpPr>
          <p:cNvPr id="8" name="Content Placeholder 2">
            <a:extLst>
              <a:ext uri="{FF2B5EF4-FFF2-40B4-BE49-F238E27FC236}">
                <a16:creationId xmlns:a16="http://schemas.microsoft.com/office/drawing/2014/main" id="{4803BEE9-0FC8-448C-B3FF-64D68CFFE3E4}"/>
              </a:ext>
            </a:extLst>
          </p:cNvPr>
          <p:cNvSpPr>
            <a:spLocks noGrp="1"/>
          </p:cNvSpPr>
          <p:nvPr>
            <p:ph idx="1"/>
          </p:nvPr>
        </p:nvSpPr>
        <p:spPr>
          <a:xfrm>
            <a:off x="114300" y="2225993"/>
            <a:ext cx="4199069" cy="2843010"/>
          </a:xfrm>
        </p:spPr>
        <p:txBody>
          <a:bodyPr>
            <a:normAutofit/>
          </a:bodyPr>
          <a:lstStyle/>
          <a:p>
            <a:r>
              <a:rPr lang="en-US" dirty="0"/>
              <a:t>Hype Cycle for Cloud Computing, 2018</a:t>
            </a:r>
          </a:p>
          <a:p>
            <a:r>
              <a:rPr lang="en-US" b="1" dirty="0"/>
              <a:t>Published: </a:t>
            </a:r>
            <a:r>
              <a:rPr lang="en-US" dirty="0"/>
              <a:t>31 July 2018 </a:t>
            </a:r>
            <a:r>
              <a:rPr lang="en-US" b="1" dirty="0"/>
              <a:t>ID: </a:t>
            </a:r>
            <a:r>
              <a:rPr lang="en-US" dirty="0"/>
              <a:t>G00340420</a:t>
            </a:r>
          </a:p>
          <a:p>
            <a:r>
              <a:rPr lang="en-US" b="1" dirty="0"/>
              <a:t>Analyst(s): </a:t>
            </a:r>
            <a:r>
              <a:rPr lang="en-US" dirty="0"/>
              <a:t>David Smith, Ed Anderson </a:t>
            </a:r>
          </a:p>
        </p:txBody>
      </p:sp>
      <p:pic>
        <p:nvPicPr>
          <p:cNvPr id="12" name="Picture 11">
            <a:extLst>
              <a:ext uri="{FF2B5EF4-FFF2-40B4-BE49-F238E27FC236}">
                <a16:creationId xmlns:a16="http://schemas.microsoft.com/office/drawing/2014/main" id="{2BB99EF6-3A62-4DC7-B3A3-708FDCDF0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300" y="0"/>
            <a:ext cx="5997655" cy="6858000"/>
          </a:xfrm>
          <a:prstGeom prst="rect">
            <a:avLst/>
          </a:prstGeom>
        </p:spPr>
      </p:pic>
    </p:spTree>
    <p:extLst>
      <p:ext uri="{BB962C8B-B14F-4D97-AF65-F5344CB8AC3E}">
        <p14:creationId xmlns:p14="http://schemas.microsoft.com/office/powerpoint/2010/main" val="289962493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4B6C2-3D83-4C17-A662-995083F9BB22}"/>
              </a:ext>
            </a:extLst>
          </p:cNvPr>
          <p:cNvSpPr>
            <a:spLocks noGrp="1"/>
          </p:cNvSpPr>
          <p:nvPr>
            <p:ph type="title"/>
          </p:nvPr>
        </p:nvSpPr>
        <p:spPr>
          <a:xfrm>
            <a:off x="0" y="18255"/>
            <a:ext cx="12109450" cy="883445"/>
          </a:xfrm>
        </p:spPr>
        <p:txBody>
          <a:bodyPr/>
          <a:lstStyle/>
          <a:p>
            <a:r>
              <a:rPr lang="en-US" dirty="0"/>
              <a:t>2017 evolution to 2018 Cloud Computing Evolution</a:t>
            </a:r>
          </a:p>
        </p:txBody>
      </p:sp>
      <p:sp>
        <p:nvSpPr>
          <p:cNvPr id="3" name="Content Placeholder 2">
            <a:extLst>
              <a:ext uri="{FF2B5EF4-FFF2-40B4-BE49-F238E27FC236}">
                <a16:creationId xmlns:a16="http://schemas.microsoft.com/office/drawing/2014/main" id="{CFAD9042-1E6C-4F2E-802F-0E8825ADA0BE}"/>
              </a:ext>
            </a:extLst>
          </p:cNvPr>
          <p:cNvSpPr>
            <a:spLocks noGrp="1"/>
          </p:cNvSpPr>
          <p:nvPr>
            <p:ph idx="1"/>
          </p:nvPr>
        </p:nvSpPr>
        <p:spPr>
          <a:xfrm>
            <a:off x="50800" y="1057274"/>
            <a:ext cx="11906250" cy="5527676"/>
          </a:xfrm>
        </p:spPr>
        <p:txBody>
          <a:bodyPr>
            <a:normAutofit/>
          </a:bodyPr>
          <a:lstStyle/>
          <a:p>
            <a:r>
              <a:rPr lang="en-US" dirty="0"/>
              <a:t>There are differences between 2017 and 2018 but basic picture unchanged</a:t>
            </a:r>
          </a:p>
          <a:p>
            <a:r>
              <a:rPr lang="en-US" b="1" dirty="0"/>
              <a:t>Cloud Computing </a:t>
            </a:r>
            <a:r>
              <a:rPr lang="en-US" dirty="0"/>
              <a:t>is in between plateau of productivity and slope of enlightenment and well established as the dominant data center approach. There are a myriad of associated technologies in various stages of maturity that refine cloud computing.</a:t>
            </a:r>
          </a:p>
          <a:p>
            <a:r>
              <a:rPr lang="en-US" dirty="0"/>
              <a:t>The 2018 transformational technologies seem very clearly important</a:t>
            </a:r>
          </a:p>
          <a:p>
            <a:pPr lvl="1"/>
            <a:r>
              <a:rPr lang="en-US" b="1" dirty="0"/>
              <a:t>API Economy: </a:t>
            </a:r>
            <a:r>
              <a:rPr lang="en-US" dirty="0"/>
              <a:t>Service interfaces that enable function interactions</a:t>
            </a:r>
          </a:p>
          <a:p>
            <a:pPr lvl="1"/>
            <a:r>
              <a:rPr lang="en-US" b="1" dirty="0"/>
              <a:t>Software as a Service: </a:t>
            </a:r>
            <a:r>
              <a:rPr lang="en-US" dirty="0"/>
              <a:t>Major usage mode of clouds</a:t>
            </a:r>
          </a:p>
          <a:p>
            <a:pPr lvl="1"/>
            <a:r>
              <a:rPr lang="en-US" b="1" dirty="0"/>
              <a:t>Edge Computing: </a:t>
            </a:r>
            <a:r>
              <a:rPr lang="en-US" dirty="0"/>
              <a:t>Major system trend</a:t>
            </a:r>
          </a:p>
          <a:p>
            <a:pPr lvl="1"/>
            <a:r>
              <a:rPr lang="en-US" b="1" dirty="0"/>
              <a:t>Hybrid Cloud Computing:</a:t>
            </a:r>
            <a:r>
              <a:rPr lang="en-US" dirty="0"/>
              <a:t> Important mix of private and public clouds</a:t>
            </a:r>
          </a:p>
          <a:p>
            <a:pPr lvl="1"/>
            <a:r>
              <a:rPr lang="en-US" b="1" dirty="0"/>
              <a:t>Machine Learning: </a:t>
            </a:r>
            <a:r>
              <a:rPr lang="en-US" dirty="0"/>
              <a:t>Obviously critical technology</a:t>
            </a:r>
          </a:p>
          <a:p>
            <a:pPr lvl="1"/>
            <a:r>
              <a:rPr lang="en-US" b="1" dirty="0"/>
              <a:t>Platform as a Service (PaaS): </a:t>
            </a:r>
            <a:r>
              <a:rPr lang="en-US" dirty="0"/>
              <a:t>Another major usage mode of clouds</a:t>
            </a:r>
          </a:p>
          <a:p>
            <a:pPr lvl="1"/>
            <a:r>
              <a:rPr lang="en-US" b="1" dirty="0"/>
              <a:t>Hyperscale Computing: </a:t>
            </a:r>
            <a:r>
              <a:rPr lang="en-US" dirty="0"/>
              <a:t>large scale high performance clouds</a:t>
            </a:r>
          </a:p>
          <a:p>
            <a:pPr lvl="1"/>
            <a:endParaRPr lang="en-US" dirty="0"/>
          </a:p>
          <a:p>
            <a:endParaRPr lang="en-US" dirty="0"/>
          </a:p>
        </p:txBody>
      </p:sp>
      <p:sp>
        <p:nvSpPr>
          <p:cNvPr id="4" name="Slide Number Placeholder 3">
            <a:extLst>
              <a:ext uri="{FF2B5EF4-FFF2-40B4-BE49-F238E27FC236}">
                <a16:creationId xmlns:a16="http://schemas.microsoft.com/office/drawing/2014/main" id="{47719096-3841-4D1A-8DA6-E90C2EB450C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225</a:t>
            </a:fld>
            <a:endParaRPr lang="en-US">
              <a:solidFill>
                <a:prstClr val="black">
                  <a:tint val="75000"/>
                </a:prstClr>
              </a:solidFill>
            </a:endParaRPr>
          </a:p>
        </p:txBody>
      </p:sp>
    </p:spTree>
    <p:extLst>
      <p:ext uri="{BB962C8B-B14F-4D97-AF65-F5344CB8AC3E}">
        <p14:creationId xmlns:p14="http://schemas.microsoft.com/office/powerpoint/2010/main" val="197453281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EA870-35F0-4A28-AA56-E8264661417F}"/>
              </a:ext>
            </a:extLst>
          </p:cNvPr>
          <p:cNvSpPr>
            <a:spLocks noGrp="1"/>
          </p:cNvSpPr>
          <p:nvPr>
            <p:ph type="title"/>
          </p:nvPr>
        </p:nvSpPr>
        <p:spPr>
          <a:xfrm>
            <a:off x="0" y="18256"/>
            <a:ext cx="12192000" cy="662782"/>
          </a:xfrm>
        </p:spPr>
        <p:txBody>
          <a:bodyPr>
            <a:normAutofit/>
          </a:bodyPr>
          <a:lstStyle/>
          <a:p>
            <a:pPr algn="ctr"/>
            <a:r>
              <a:rPr lang="en-US" sz="4000" dirty="0"/>
              <a:t>Serverless Computing and Function as a Service </a:t>
            </a:r>
            <a:r>
              <a:rPr lang="en-US" sz="4000" dirty="0" err="1"/>
              <a:t>FaaS</a:t>
            </a:r>
            <a:endParaRPr lang="en-US" sz="4000" dirty="0"/>
          </a:p>
        </p:txBody>
      </p:sp>
      <p:sp>
        <p:nvSpPr>
          <p:cNvPr id="3" name="Content Placeholder 2">
            <a:extLst>
              <a:ext uri="{FF2B5EF4-FFF2-40B4-BE49-F238E27FC236}">
                <a16:creationId xmlns:a16="http://schemas.microsoft.com/office/drawing/2014/main" id="{C627BA1C-9EE4-45CA-BC52-37B6455EE65C}"/>
              </a:ext>
            </a:extLst>
          </p:cNvPr>
          <p:cNvSpPr>
            <a:spLocks noGrp="1"/>
          </p:cNvSpPr>
          <p:nvPr>
            <p:ph idx="1"/>
          </p:nvPr>
        </p:nvSpPr>
        <p:spPr>
          <a:xfrm>
            <a:off x="0" y="681037"/>
            <a:ext cx="12115800" cy="6040437"/>
          </a:xfrm>
        </p:spPr>
        <p:txBody>
          <a:bodyPr>
            <a:normAutofit fontScale="92500" lnSpcReduction="20000"/>
          </a:bodyPr>
          <a:lstStyle/>
          <a:p>
            <a:pPr>
              <a:lnSpc>
                <a:spcPct val="120000"/>
              </a:lnSpc>
            </a:pPr>
            <a:r>
              <a:rPr lang="en-US" sz="2400" dirty="0"/>
              <a:t>When I use a cloud service like </a:t>
            </a:r>
            <a:r>
              <a:rPr lang="en-US" sz="2400" dirty="0" err="1"/>
              <a:t>CosmosDB</a:t>
            </a:r>
            <a:r>
              <a:rPr lang="en-US" sz="2400" dirty="0"/>
              <a:t> or Kinesis do I need to allocate a server and deploy a virtual machine?</a:t>
            </a:r>
          </a:p>
          <a:p>
            <a:pPr lvl="1">
              <a:lnSpc>
                <a:spcPct val="120000"/>
              </a:lnSpc>
            </a:pPr>
            <a:r>
              <a:rPr lang="en-US" sz="1800" dirty="0"/>
              <a:t>Of course not. Just configure it from the portal and use it.</a:t>
            </a:r>
          </a:p>
          <a:p>
            <a:pPr>
              <a:lnSpc>
                <a:spcPct val="120000"/>
              </a:lnSpc>
            </a:pPr>
            <a:r>
              <a:rPr lang="en-US" sz="2400" dirty="0"/>
              <a:t>What if I have a simple function that I want to run </a:t>
            </a:r>
            <a:br>
              <a:rPr lang="en-US" sz="2400" dirty="0"/>
            </a:br>
            <a:r>
              <a:rPr lang="en-US" sz="2400" dirty="0"/>
              <a:t>every time I a particular “event” happens:</a:t>
            </a:r>
          </a:p>
          <a:p>
            <a:pPr lvl="1">
              <a:lnSpc>
                <a:spcPct val="120000"/>
              </a:lnSpc>
            </a:pPr>
            <a:r>
              <a:rPr lang="en-US" sz="1800" dirty="0"/>
              <a:t>a file in the file service is modified</a:t>
            </a:r>
          </a:p>
          <a:p>
            <a:pPr lvl="1">
              <a:lnSpc>
                <a:spcPct val="120000"/>
              </a:lnSpc>
            </a:pPr>
            <a:r>
              <a:rPr lang="en-US" sz="1800" dirty="0"/>
              <a:t>A specific external event is sent to a cloud event stream</a:t>
            </a:r>
          </a:p>
          <a:p>
            <a:pPr lvl="1">
              <a:lnSpc>
                <a:spcPct val="120000"/>
              </a:lnSpc>
            </a:pPr>
            <a:r>
              <a:rPr lang="en-US" sz="1800" dirty="0"/>
              <a:t>Somebody added a file to a </a:t>
            </a:r>
            <a:r>
              <a:rPr lang="en-US" sz="1800" dirty="0" err="1"/>
              <a:t>Github</a:t>
            </a:r>
            <a:r>
              <a:rPr lang="en-US" sz="1800" dirty="0"/>
              <a:t> repository.</a:t>
            </a:r>
          </a:p>
          <a:p>
            <a:pPr lvl="1">
              <a:lnSpc>
                <a:spcPct val="120000"/>
              </a:lnSpc>
            </a:pPr>
            <a:r>
              <a:rPr lang="en-US" sz="1800" dirty="0"/>
              <a:t>It is 2:00 pm.</a:t>
            </a:r>
          </a:p>
          <a:p>
            <a:pPr>
              <a:lnSpc>
                <a:spcPct val="120000"/>
              </a:lnSpc>
            </a:pPr>
            <a:r>
              <a:rPr lang="en-US" sz="2400" dirty="0"/>
              <a:t>What are my choices?</a:t>
            </a:r>
          </a:p>
          <a:p>
            <a:pPr lvl="1">
              <a:lnSpc>
                <a:spcPct val="120000"/>
              </a:lnSpc>
            </a:pPr>
            <a:r>
              <a:rPr lang="en-US" sz="1800" dirty="0"/>
              <a:t>Create a VM or container with my function and </a:t>
            </a:r>
            <a:br>
              <a:rPr lang="en-US" sz="1800" dirty="0"/>
            </a:br>
            <a:r>
              <a:rPr lang="en-US" sz="1800" dirty="0"/>
              <a:t>run it continuously.</a:t>
            </a:r>
          </a:p>
          <a:p>
            <a:pPr lvl="1">
              <a:lnSpc>
                <a:spcPct val="120000"/>
              </a:lnSpc>
            </a:pPr>
            <a:r>
              <a:rPr lang="en-US" sz="1800" dirty="0"/>
              <a:t>But I don’t want to pay for it when it is being idle. </a:t>
            </a:r>
            <a:br>
              <a:rPr lang="en-US" sz="1800" dirty="0"/>
            </a:br>
            <a:r>
              <a:rPr lang="en-US" sz="1800" dirty="0"/>
              <a:t>(Note typically minimum charge is for one hours use)</a:t>
            </a:r>
          </a:p>
          <a:p>
            <a:pPr>
              <a:lnSpc>
                <a:spcPct val="120000"/>
              </a:lnSpc>
            </a:pPr>
            <a:r>
              <a:rPr lang="en-US" sz="2400" dirty="0"/>
              <a:t>Implemented in AWS Lambda, Azure Functions, </a:t>
            </a:r>
            <a:br>
              <a:rPr lang="en-US" sz="2400" dirty="0"/>
            </a:br>
            <a:r>
              <a:rPr lang="en-US" sz="2400" dirty="0"/>
              <a:t>Google Functions, IBM (Apache) </a:t>
            </a:r>
            <a:r>
              <a:rPr lang="en-US" sz="2400" dirty="0" err="1"/>
              <a:t>OpenWhisk</a:t>
            </a:r>
            <a:r>
              <a:rPr lang="en-US" sz="2400" dirty="0"/>
              <a:t> </a:t>
            </a:r>
            <a:br>
              <a:rPr lang="en-US" sz="2400" dirty="0"/>
            </a:br>
            <a:endParaRPr lang="en-US" sz="2400" dirty="0"/>
          </a:p>
        </p:txBody>
      </p:sp>
      <p:sp>
        <p:nvSpPr>
          <p:cNvPr id="5" name="Slide Number Placeholder 4">
            <a:extLst>
              <a:ext uri="{FF2B5EF4-FFF2-40B4-BE49-F238E27FC236}">
                <a16:creationId xmlns:a16="http://schemas.microsoft.com/office/drawing/2014/main" id="{6B03CD0B-2CE7-4C12-805A-44DBBCD6CB0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226</a:t>
            </a:fld>
            <a:endParaRPr lang="en-US">
              <a:solidFill>
                <a:prstClr val="black">
                  <a:tint val="75000"/>
                </a:prstClr>
              </a:solidFill>
            </a:endParaRPr>
          </a:p>
        </p:txBody>
      </p:sp>
      <p:pic>
        <p:nvPicPr>
          <p:cNvPr id="4100" name="Picture 4" descr="https://lh4.googleusercontent.com/mV_pR7bx3sFmKUXYPcNIeHN--NAmMzNTj3PFozpAGPNg4mV6xmRWyWIx-RNn_5OXaZohh6S6ForrhY5QmPaMX09WuxdiL39hqIkBwG_1FNgzaofPL5k0-10kk6YQyaeeNz3JEfwAWNwl">
            <a:extLst>
              <a:ext uri="{FF2B5EF4-FFF2-40B4-BE49-F238E27FC236}">
                <a16:creationId xmlns:a16="http://schemas.microsoft.com/office/drawing/2014/main" id="{7C471F2D-DC75-4438-9242-B25A6009D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9807" y="3979333"/>
            <a:ext cx="5312193" cy="286041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lh6.googleusercontent.com/4UZ9Iw48HM_yuGQb1tdrh_K4kleOzRQ1T9panYv9S4arbxuxBL9AwLimM-xH2_rOTM2uZIrxfJXIwsOZFc-MyuleJ-yUzJCorZfQjNo6PAM5-6qbJW3Q1UCeiRyK9ZWUo2OXcS8Kdykv">
            <a:extLst>
              <a:ext uri="{FF2B5EF4-FFF2-40B4-BE49-F238E27FC236}">
                <a16:creationId xmlns:a16="http://schemas.microsoft.com/office/drawing/2014/main" id="{4596DC04-4959-4C3D-9CFE-4F05345B6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867" y="1110721"/>
            <a:ext cx="4969933" cy="2795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81166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037D5-CC80-4FE6-9CB4-23B23CE12CE1}"/>
              </a:ext>
            </a:extLst>
          </p:cNvPr>
          <p:cNvSpPr>
            <a:spLocks noGrp="1"/>
          </p:cNvSpPr>
          <p:nvPr>
            <p:ph type="title"/>
          </p:nvPr>
        </p:nvSpPr>
        <p:spPr>
          <a:xfrm>
            <a:off x="-48913" y="578644"/>
            <a:ext cx="4987413" cy="1071563"/>
          </a:xfrm>
        </p:spPr>
        <p:txBody>
          <a:bodyPr>
            <a:normAutofit fontScale="90000"/>
          </a:bodyPr>
          <a:lstStyle/>
          <a:p>
            <a:pPr algn="ctr"/>
            <a:r>
              <a:rPr lang="en-US" b="1" dirty="0">
                <a:latin typeface="+mn-lt"/>
              </a:rPr>
              <a:t>Event-Driven and </a:t>
            </a:r>
            <a:r>
              <a:rPr lang="en-US" b="1" dirty="0" err="1">
                <a:latin typeface="+mn-lt"/>
              </a:rPr>
              <a:t>Serverless</a:t>
            </a:r>
            <a:r>
              <a:rPr lang="en-US" b="1" dirty="0">
                <a:latin typeface="+mn-lt"/>
              </a:rPr>
              <a:t> Computing</a:t>
            </a:r>
          </a:p>
        </p:txBody>
      </p:sp>
      <p:sp>
        <p:nvSpPr>
          <p:cNvPr id="3" name="Content Placeholder 2">
            <a:extLst>
              <a:ext uri="{FF2B5EF4-FFF2-40B4-BE49-F238E27FC236}">
                <a16:creationId xmlns:a16="http://schemas.microsoft.com/office/drawing/2014/main" id="{B9FE895F-4299-4D32-AA78-E3E9DE0B8F28}"/>
              </a:ext>
            </a:extLst>
          </p:cNvPr>
          <p:cNvSpPr>
            <a:spLocks noGrp="1"/>
          </p:cNvSpPr>
          <p:nvPr>
            <p:ph idx="1"/>
          </p:nvPr>
        </p:nvSpPr>
        <p:spPr>
          <a:xfrm>
            <a:off x="4866968" y="0"/>
            <a:ext cx="7325031" cy="2861691"/>
          </a:xfrm>
        </p:spPr>
        <p:txBody>
          <a:bodyPr>
            <a:normAutofit fontScale="92500"/>
          </a:bodyPr>
          <a:lstStyle/>
          <a:p>
            <a:r>
              <a:rPr lang="en-US" dirty="0"/>
              <a:t>Cloud-owner Provided Cloud-native platform  for</a:t>
            </a:r>
          </a:p>
          <a:p>
            <a:r>
              <a:rPr lang="en-US" dirty="0">
                <a:solidFill>
                  <a:srgbClr val="FF0000"/>
                </a:solidFill>
              </a:rPr>
              <a:t>Short-running, Stateless computation </a:t>
            </a:r>
            <a:r>
              <a:rPr lang="en-US" dirty="0"/>
              <a:t>and</a:t>
            </a:r>
          </a:p>
          <a:p>
            <a:r>
              <a:rPr lang="en-US" dirty="0"/>
              <a:t>Event-driven applications which </a:t>
            </a:r>
          </a:p>
          <a:p>
            <a:r>
              <a:rPr lang="en-US" dirty="0"/>
              <a:t>Scale up and down instantly and automatically and</a:t>
            </a:r>
          </a:p>
          <a:p>
            <a:r>
              <a:rPr lang="en-US" dirty="0"/>
              <a:t>Charges for actual usage at a millisecond granularity</a:t>
            </a:r>
          </a:p>
        </p:txBody>
      </p:sp>
      <p:pic>
        <p:nvPicPr>
          <p:cNvPr id="1026" name="Picture 2" descr="https://docs.google.com/drawings/d/sUvoDPhzqReu3L7TUIArRwQ/image?w=624&amp;h=356&amp;rev=144&amp;ac=1">
            <a:extLst>
              <a:ext uri="{FF2B5EF4-FFF2-40B4-BE49-F238E27FC236}">
                <a16:creationId xmlns:a16="http://schemas.microsoft.com/office/drawing/2014/main" id="{3A4234AA-73ED-4213-AD0E-E35F96A19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19" y="2383141"/>
            <a:ext cx="6407677" cy="36556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ECFD559-8FAF-48D0-A3FC-34FD4B073ADF}"/>
              </a:ext>
            </a:extLst>
          </p:cNvPr>
          <p:cNvPicPr>
            <a:picLocks noChangeAspect="1"/>
          </p:cNvPicPr>
          <p:nvPr/>
        </p:nvPicPr>
        <p:blipFill rotWithShape="1">
          <a:blip r:embed="rId4"/>
          <a:srcRect b="16332"/>
          <a:stretch/>
        </p:blipFill>
        <p:spPr>
          <a:xfrm>
            <a:off x="6430296" y="2681064"/>
            <a:ext cx="5368412" cy="3059816"/>
          </a:xfrm>
          <a:prstGeom prst="rect">
            <a:avLst/>
          </a:prstGeom>
        </p:spPr>
      </p:pic>
      <p:sp>
        <p:nvSpPr>
          <p:cNvPr id="19" name="TextBox 18">
            <a:extLst>
              <a:ext uri="{FF2B5EF4-FFF2-40B4-BE49-F238E27FC236}">
                <a16:creationId xmlns:a16="http://schemas.microsoft.com/office/drawing/2014/main" id="{BCD8D62F-8FF9-4E8B-AD79-01A4462C13E5}"/>
              </a:ext>
            </a:extLst>
          </p:cNvPr>
          <p:cNvSpPr txBox="1"/>
          <p:nvPr/>
        </p:nvSpPr>
        <p:spPr>
          <a:xfrm>
            <a:off x="956567" y="1853410"/>
            <a:ext cx="3255571" cy="461665"/>
          </a:xfrm>
          <a:prstGeom prst="rect">
            <a:avLst/>
          </a:prstGeom>
          <a:noFill/>
        </p:spPr>
        <p:txBody>
          <a:bodyPr wrap="none" rtlCol="0">
            <a:spAutoFit/>
          </a:bodyPr>
          <a:lstStyle/>
          <a:p>
            <a:r>
              <a:rPr lang="en-US" sz="2400" dirty="0"/>
              <a:t>Note </a:t>
            </a:r>
            <a:r>
              <a:rPr lang="en-US" sz="2400" dirty="0" err="1"/>
              <a:t>GridSolve</a:t>
            </a:r>
            <a:r>
              <a:rPr lang="en-US" sz="2400" dirty="0"/>
              <a:t> was </a:t>
            </a:r>
            <a:r>
              <a:rPr lang="en-US" sz="2400" dirty="0" err="1"/>
              <a:t>FaaS</a:t>
            </a:r>
            <a:endParaRPr lang="en-US" sz="2400" dirty="0"/>
          </a:p>
        </p:txBody>
      </p:sp>
      <p:sp>
        <p:nvSpPr>
          <p:cNvPr id="4" name="TextBox 3">
            <a:extLst>
              <a:ext uri="{FF2B5EF4-FFF2-40B4-BE49-F238E27FC236}">
                <a16:creationId xmlns:a16="http://schemas.microsoft.com/office/drawing/2014/main" id="{E2A20381-E291-4A66-A84E-47FCABF3E697}"/>
              </a:ext>
            </a:extLst>
          </p:cNvPr>
          <p:cNvSpPr txBox="1"/>
          <p:nvPr/>
        </p:nvSpPr>
        <p:spPr>
          <a:xfrm>
            <a:off x="2078831" y="132714"/>
            <a:ext cx="2192460" cy="369332"/>
          </a:xfrm>
          <a:prstGeom prst="rect">
            <a:avLst/>
          </a:prstGeom>
          <a:noFill/>
        </p:spPr>
        <p:txBody>
          <a:bodyPr wrap="none" rtlCol="0">
            <a:spAutoFit/>
          </a:bodyPr>
          <a:lstStyle/>
          <a:p>
            <a:r>
              <a:rPr lang="en-US" dirty="0">
                <a:solidFill>
                  <a:srgbClr val="FF0000"/>
                </a:solidFill>
              </a:rPr>
              <a:t>Hopefully will change</a:t>
            </a:r>
          </a:p>
        </p:txBody>
      </p:sp>
      <p:cxnSp>
        <p:nvCxnSpPr>
          <p:cNvPr id="6" name="Straight Arrow Connector 5">
            <a:extLst>
              <a:ext uri="{FF2B5EF4-FFF2-40B4-BE49-F238E27FC236}">
                <a16:creationId xmlns:a16="http://schemas.microsoft.com/office/drawing/2014/main" id="{15CF8DB0-DCF2-4814-8917-2C109AE4C55B}"/>
              </a:ext>
            </a:extLst>
          </p:cNvPr>
          <p:cNvCxnSpPr>
            <a:cxnSpLocks/>
          </p:cNvCxnSpPr>
          <p:nvPr/>
        </p:nvCxnSpPr>
        <p:spPr>
          <a:xfrm>
            <a:off x="4212138" y="409713"/>
            <a:ext cx="713983" cy="1689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02A46E26-B677-4CFE-8217-132B28FE9BF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227</a:t>
            </a:fld>
            <a:endParaRPr lang="en-US">
              <a:solidFill>
                <a:prstClr val="black">
                  <a:tint val="75000"/>
                </a:prstClr>
              </a:solidFill>
            </a:endParaRPr>
          </a:p>
        </p:txBody>
      </p:sp>
      <p:sp>
        <p:nvSpPr>
          <p:cNvPr id="13" name="TextBox 12">
            <a:extLst>
              <a:ext uri="{FF2B5EF4-FFF2-40B4-BE49-F238E27FC236}">
                <a16:creationId xmlns:a16="http://schemas.microsoft.com/office/drawing/2014/main" id="{F6ACFB5F-66B3-4BC7-BECF-B64BC616B777}"/>
              </a:ext>
            </a:extLst>
          </p:cNvPr>
          <p:cNvSpPr txBox="1"/>
          <p:nvPr/>
        </p:nvSpPr>
        <p:spPr>
          <a:xfrm>
            <a:off x="6342737" y="5858704"/>
            <a:ext cx="5817796" cy="369332"/>
          </a:xfrm>
          <a:prstGeom prst="rect">
            <a:avLst/>
          </a:prstGeom>
          <a:noFill/>
        </p:spPr>
        <p:txBody>
          <a:bodyPr wrap="square" rtlCol="0">
            <a:spAutoFit/>
          </a:bodyPr>
          <a:lstStyle/>
          <a:p>
            <a:r>
              <a:rPr lang="en-US" dirty="0"/>
              <a:t>See review http://dx.doi.org/10.13140/RG.2.2.15007.87206 </a:t>
            </a:r>
          </a:p>
        </p:txBody>
      </p:sp>
    </p:spTree>
    <p:extLst>
      <p:ext uri="{BB962C8B-B14F-4D97-AF65-F5344CB8AC3E}">
        <p14:creationId xmlns:p14="http://schemas.microsoft.com/office/powerpoint/2010/main" val="360476581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4E15-A5B5-4D5D-BB94-D7613875873D}"/>
              </a:ext>
            </a:extLst>
          </p:cNvPr>
          <p:cNvSpPr>
            <a:spLocks noGrp="1"/>
          </p:cNvSpPr>
          <p:nvPr>
            <p:ph type="title"/>
          </p:nvPr>
        </p:nvSpPr>
        <p:spPr>
          <a:xfrm>
            <a:off x="838200" y="18256"/>
            <a:ext cx="10515600" cy="662782"/>
          </a:xfrm>
        </p:spPr>
        <p:txBody>
          <a:bodyPr>
            <a:normAutofit fontScale="90000"/>
          </a:bodyPr>
          <a:lstStyle/>
          <a:p>
            <a:pPr algn="ctr"/>
            <a:r>
              <a:rPr lang="en-US" dirty="0"/>
              <a:t>Serverless Computing I</a:t>
            </a:r>
          </a:p>
        </p:txBody>
      </p:sp>
      <p:sp>
        <p:nvSpPr>
          <p:cNvPr id="3" name="Content Placeholder 2">
            <a:extLst>
              <a:ext uri="{FF2B5EF4-FFF2-40B4-BE49-F238E27FC236}">
                <a16:creationId xmlns:a16="http://schemas.microsoft.com/office/drawing/2014/main" id="{C13A8F68-0F65-4FB0-A1F8-5464D62406BC}"/>
              </a:ext>
            </a:extLst>
          </p:cNvPr>
          <p:cNvSpPr>
            <a:spLocks noGrp="1"/>
          </p:cNvSpPr>
          <p:nvPr>
            <p:ph idx="1"/>
          </p:nvPr>
        </p:nvSpPr>
        <p:spPr>
          <a:xfrm>
            <a:off x="0" y="575733"/>
            <a:ext cx="12192000" cy="5780616"/>
          </a:xfrm>
        </p:spPr>
        <p:txBody>
          <a:bodyPr>
            <a:normAutofit/>
          </a:bodyPr>
          <a:lstStyle/>
          <a:p>
            <a:r>
              <a:rPr lang="en-US" sz="2400" dirty="0"/>
              <a:t>By 2020, 90% of </a:t>
            </a:r>
            <a:r>
              <a:rPr lang="en-US" sz="2400" b="1" dirty="0"/>
              <a:t>serverless deployments </a:t>
            </a:r>
            <a:r>
              <a:rPr lang="en-US" sz="2400" dirty="0"/>
              <a:t>will occur outside the purview of central IT organizations when supporting general-use patterns.</a:t>
            </a:r>
          </a:p>
          <a:p>
            <a:r>
              <a:rPr lang="en-US" sz="2400" dirty="0"/>
              <a:t>This is because rapid scalability, operational simplicity and true on-demand pricing have made serverless offerings popular with developers.</a:t>
            </a:r>
          </a:p>
          <a:p>
            <a:r>
              <a:rPr lang="en-US" sz="2400" dirty="0"/>
              <a:t>Still, at their current capabilities, serverless offerings are not yet a true substitute for VMs or containers for general purpose use cases. Instead, they are mostly used for event-driven use cases (such as batch computing and back-end services).</a:t>
            </a:r>
          </a:p>
          <a:p>
            <a:r>
              <a:rPr lang="en-US" sz="2400" b="1" dirty="0"/>
              <a:t>Hyperconvergence </a:t>
            </a:r>
            <a:r>
              <a:rPr lang="en-US" sz="2400" dirty="0"/>
              <a:t>is a type of infrastructure system with a software-centric architecture that tightly integrates compute, storage, networking and virtualization resources and other technologies from scratch in a commodity hardware box supported by a single vendor.</a:t>
            </a:r>
          </a:p>
          <a:p>
            <a:pPr lvl="1"/>
            <a:r>
              <a:rPr lang="en-US" sz="2000" dirty="0"/>
              <a:t>IT leaders are inundated by what </a:t>
            </a:r>
            <a:r>
              <a:rPr lang="en-US" sz="2000" dirty="0" err="1"/>
              <a:t>hyperconvergence</a:t>
            </a:r>
            <a:r>
              <a:rPr lang="en-US" sz="2000" dirty="0"/>
              <a:t> means and the potential benefits, often by hype from the vendors.</a:t>
            </a:r>
          </a:p>
          <a:p>
            <a:pPr lvl="1"/>
            <a:r>
              <a:rPr lang="en-US" sz="2000" dirty="0"/>
              <a:t>The integrated system — contrary to its identification with simplicity — actually puts a heavy burden of complexity on IT leaders who make strategic infrastructure decisions for IT corporate services, operations and development.</a:t>
            </a:r>
          </a:p>
          <a:p>
            <a:endParaRPr lang="en-US" sz="2400" dirty="0"/>
          </a:p>
        </p:txBody>
      </p:sp>
      <p:sp>
        <p:nvSpPr>
          <p:cNvPr id="5" name="Slide Number Placeholder 4">
            <a:extLst>
              <a:ext uri="{FF2B5EF4-FFF2-40B4-BE49-F238E27FC236}">
                <a16:creationId xmlns:a16="http://schemas.microsoft.com/office/drawing/2014/main" id="{9E5C423D-8A66-4CFE-BAB0-65C672A6D99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228</a:t>
            </a:fld>
            <a:endParaRPr lang="en-US">
              <a:solidFill>
                <a:prstClr val="black">
                  <a:tint val="75000"/>
                </a:prstClr>
              </a:solidFill>
            </a:endParaRPr>
          </a:p>
        </p:txBody>
      </p:sp>
    </p:spTree>
    <p:extLst>
      <p:ext uri="{BB962C8B-B14F-4D97-AF65-F5344CB8AC3E}">
        <p14:creationId xmlns:p14="http://schemas.microsoft.com/office/powerpoint/2010/main" val="386217990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4E15-A5B5-4D5D-BB94-D7613875873D}"/>
              </a:ext>
            </a:extLst>
          </p:cNvPr>
          <p:cNvSpPr>
            <a:spLocks noGrp="1"/>
          </p:cNvSpPr>
          <p:nvPr>
            <p:ph type="title"/>
          </p:nvPr>
        </p:nvSpPr>
        <p:spPr>
          <a:xfrm>
            <a:off x="838200" y="18256"/>
            <a:ext cx="10515600" cy="662782"/>
          </a:xfrm>
        </p:spPr>
        <p:txBody>
          <a:bodyPr>
            <a:normAutofit fontScale="90000"/>
          </a:bodyPr>
          <a:lstStyle/>
          <a:p>
            <a:pPr algn="ctr"/>
            <a:r>
              <a:rPr lang="en-US" dirty="0"/>
              <a:t>Serverless Computing II</a:t>
            </a:r>
          </a:p>
        </p:txBody>
      </p:sp>
      <p:sp>
        <p:nvSpPr>
          <p:cNvPr id="3" name="Content Placeholder 2">
            <a:extLst>
              <a:ext uri="{FF2B5EF4-FFF2-40B4-BE49-F238E27FC236}">
                <a16:creationId xmlns:a16="http://schemas.microsoft.com/office/drawing/2014/main" id="{C13A8F68-0F65-4FB0-A1F8-5464D62406BC}"/>
              </a:ext>
            </a:extLst>
          </p:cNvPr>
          <p:cNvSpPr>
            <a:spLocks noGrp="1"/>
          </p:cNvSpPr>
          <p:nvPr>
            <p:ph idx="1"/>
          </p:nvPr>
        </p:nvSpPr>
        <p:spPr>
          <a:xfrm>
            <a:off x="0" y="575733"/>
            <a:ext cx="12192000" cy="5858934"/>
          </a:xfrm>
        </p:spPr>
        <p:txBody>
          <a:bodyPr>
            <a:normAutofit lnSpcReduction="10000"/>
          </a:bodyPr>
          <a:lstStyle/>
          <a:p>
            <a:r>
              <a:rPr lang="en-US" sz="2400" dirty="0"/>
              <a:t>Serverless computing offers three primary benefits to developers:</a:t>
            </a:r>
          </a:p>
          <a:p>
            <a:pPr marL="800100" lvl="1" indent="-342900">
              <a:buFont typeface="+mj-lt"/>
              <a:buAutoNum type="arabicPeriod"/>
            </a:pPr>
            <a:r>
              <a:rPr lang="en-US" sz="1900" dirty="0"/>
              <a:t>It supports running code without having to operate the infrastructure (such as servers, storage and network resources). This is highly appealing to developers, as it enhances their productivity and allows them to focus on code development without having to worry about the underlying infrastructure.</a:t>
            </a:r>
          </a:p>
          <a:p>
            <a:pPr marL="800100" lvl="1" indent="-342900">
              <a:buFont typeface="+mj-lt"/>
              <a:buAutoNum type="arabicPeriod"/>
            </a:pPr>
            <a:r>
              <a:rPr lang="en-US" sz="1900" dirty="0"/>
              <a:t>It can enable easier horizontal scaling, due to the </a:t>
            </a:r>
            <a:r>
              <a:rPr lang="en-US" sz="1900" dirty="0" err="1"/>
              <a:t>autoscaling</a:t>
            </a:r>
            <a:r>
              <a:rPr lang="en-US" sz="1900" dirty="0"/>
              <a:t> properties of the back-end resources. Scalability now becomes a software design issue.</a:t>
            </a:r>
          </a:p>
          <a:p>
            <a:pPr marL="800100" lvl="1" indent="-342900">
              <a:buFont typeface="+mj-lt"/>
              <a:buAutoNum type="arabicPeriod"/>
            </a:pPr>
            <a:r>
              <a:rPr lang="en-US" sz="1900" dirty="0"/>
              <a:t>Public cloud-hosted infrastructure as a service (IaaS) serverless frameworks allow for truly on demand consumption, because there are no idle resources or orphaned VMs or containers. Consumers pay exactly for the duration during which the code (functions) will run.</a:t>
            </a:r>
          </a:p>
          <a:p>
            <a:r>
              <a:rPr lang="en-US" sz="2400" dirty="0"/>
              <a:t>The adoption of serverless computing in the enterprise is still quite nascent. </a:t>
            </a:r>
          </a:p>
          <a:p>
            <a:r>
              <a:rPr lang="en-US" sz="2400" dirty="0"/>
              <a:t>This is due to the immaturity of the technology for general purpose enterprise workloads, as well as the fact that a majority of workloads today are "request-driven" rather than "event-driven." </a:t>
            </a:r>
          </a:p>
          <a:p>
            <a:r>
              <a:rPr lang="en-US" sz="2400" dirty="0"/>
              <a:t>However, event-driven workloads will grow in importance as next generation front-ends will be driven by new technologies. These include IoT devices, AI-enabled user experience platforms (such as Amazon Alexa, Apple Siri or Google Now) and virtual reality applications. </a:t>
            </a:r>
          </a:p>
          <a:p>
            <a:pPr lvl="1"/>
            <a:r>
              <a:rPr lang="en-US" sz="1900" dirty="0"/>
              <a:t>All of these will drive more event-driven, microservice architectures. </a:t>
            </a:r>
          </a:p>
          <a:p>
            <a:pPr lvl="1"/>
            <a:r>
              <a:rPr lang="en-US" sz="1900" dirty="0"/>
              <a:t>The majority of these deployments will happen outside the purview of central IT </a:t>
            </a:r>
          </a:p>
          <a:p>
            <a:endParaRPr lang="en-US" dirty="0"/>
          </a:p>
        </p:txBody>
      </p:sp>
      <p:sp>
        <p:nvSpPr>
          <p:cNvPr id="5" name="Slide Number Placeholder 4">
            <a:extLst>
              <a:ext uri="{FF2B5EF4-FFF2-40B4-BE49-F238E27FC236}">
                <a16:creationId xmlns:a16="http://schemas.microsoft.com/office/drawing/2014/main" id="{0956162C-9A1F-4866-A664-867863EA3DB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229</a:t>
            </a:fld>
            <a:endParaRPr lang="en-US">
              <a:solidFill>
                <a:prstClr val="black">
                  <a:tint val="75000"/>
                </a:prstClr>
              </a:solidFill>
            </a:endParaRPr>
          </a:p>
        </p:txBody>
      </p:sp>
    </p:spTree>
    <p:extLst>
      <p:ext uri="{BB962C8B-B14F-4D97-AF65-F5344CB8AC3E}">
        <p14:creationId xmlns:p14="http://schemas.microsoft.com/office/powerpoint/2010/main" val="2971169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3F7BBD-FDE9-4A36-BD2B-0EF2A4AC9FB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a:t>
            </a:fld>
            <a:endParaRPr lang="en-US">
              <a:solidFill>
                <a:prstClr val="black">
                  <a:tint val="75000"/>
                </a:prstClr>
              </a:solidFill>
            </a:endParaRPr>
          </a:p>
        </p:txBody>
      </p:sp>
      <p:pic>
        <p:nvPicPr>
          <p:cNvPr id="3" name="Picture 2">
            <a:extLst>
              <a:ext uri="{FF2B5EF4-FFF2-40B4-BE49-F238E27FC236}">
                <a16:creationId xmlns:a16="http://schemas.microsoft.com/office/drawing/2014/main" id="{D93A900D-2417-4FD4-BB2D-3DDA7E522233}"/>
              </a:ext>
            </a:extLst>
          </p:cNvPr>
          <p:cNvPicPr>
            <a:picLocks noChangeAspect="1"/>
          </p:cNvPicPr>
          <p:nvPr/>
        </p:nvPicPr>
        <p:blipFill>
          <a:blip r:embed="rId2"/>
          <a:stretch>
            <a:fillRect/>
          </a:stretch>
        </p:blipFill>
        <p:spPr>
          <a:xfrm>
            <a:off x="3640484" y="0"/>
            <a:ext cx="8551516" cy="6858000"/>
          </a:xfrm>
          <a:prstGeom prst="rect">
            <a:avLst/>
          </a:prstGeom>
        </p:spPr>
      </p:pic>
      <p:pic>
        <p:nvPicPr>
          <p:cNvPr id="6" name="Picture 5">
            <a:extLst>
              <a:ext uri="{FF2B5EF4-FFF2-40B4-BE49-F238E27FC236}">
                <a16:creationId xmlns:a16="http://schemas.microsoft.com/office/drawing/2014/main" id="{885529E1-6684-4C93-92DD-94365ED727E9}"/>
              </a:ext>
            </a:extLst>
          </p:cNvPr>
          <p:cNvPicPr>
            <a:picLocks noChangeAspect="1"/>
          </p:cNvPicPr>
          <p:nvPr/>
        </p:nvPicPr>
        <p:blipFill>
          <a:blip r:embed="rId3"/>
          <a:stretch>
            <a:fillRect/>
          </a:stretch>
        </p:blipFill>
        <p:spPr>
          <a:xfrm>
            <a:off x="2267940" y="0"/>
            <a:ext cx="9746175" cy="6858000"/>
          </a:xfrm>
          <a:prstGeom prst="rect">
            <a:avLst/>
          </a:prstGeom>
        </p:spPr>
      </p:pic>
      <p:sp>
        <p:nvSpPr>
          <p:cNvPr id="2" name="Title 1">
            <a:extLst>
              <a:ext uri="{FF2B5EF4-FFF2-40B4-BE49-F238E27FC236}">
                <a16:creationId xmlns:a16="http://schemas.microsoft.com/office/drawing/2014/main" id="{E353F848-0401-4139-9FAB-51BE78C2145E}"/>
              </a:ext>
            </a:extLst>
          </p:cNvPr>
          <p:cNvSpPr>
            <a:spLocks noGrp="1"/>
          </p:cNvSpPr>
          <p:nvPr>
            <p:ph type="title"/>
          </p:nvPr>
        </p:nvSpPr>
        <p:spPr>
          <a:xfrm>
            <a:off x="1" y="2303929"/>
            <a:ext cx="2465293" cy="982347"/>
          </a:xfrm>
        </p:spPr>
        <p:txBody>
          <a:bodyPr>
            <a:noAutofit/>
          </a:bodyPr>
          <a:lstStyle/>
          <a:p>
            <a:r>
              <a:rPr lang="en-US" sz="3200" dirty="0"/>
              <a:t>December 2018 </a:t>
            </a:r>
            <a:br>
              <a:rPr lang="en-US" sz="3200" dirty="0"/>
            </a:br>
            <a:r>
              <a:rPr lang="en-US" sz="3200" dirty="0"/>
              <a:t>Amazon AWS available services</a:t>
            </a:r>
            <a:br>
              <a:rPr lang="en-US" sz="3200" dirty="0"/>
            </a:br>
            <a:br>
              <a:rPr lang="en-US" sz="3200" dirty="0"/>
            </a:br>
            <a:r>
              <a:rPr lang="en-US" sz="3200" dirty="0"/>
              <a:t>23 categories.</a:t>
            </a:r>
            <a:br>
              <a:rPr lang="en-US" sz="3200" dirty="0"/>
            </a:br>
            <a:br>
              <a:rPr lang="en-US" sz="3200" dirty="0"/>
            </a:br>
            <a:r>
              <a:rPr lang="en-US" sz="2000" dirty="0"/>
              <a:t>First category expanded into 11 subservices</a:t>
            </a:r>
            <a:br>
              <a:rPr lang="en-US" sz="2000" dirty="0"/>
            </a:br>
            <a:r>
              <a:rPr lang="en-US" sz="2000" dirty="0"/>
              <a:t>Last category into  9</a:t>
            </a:r>
            <a:endParaRPr lang="en-US" sz="1800" dirty="0"/>
          </a:p>
        </p:txBody>
      </p:sp>
    </p:spTree>
    <p:extLst>
      <p:ext uri="{BB962C8B-B14F-4D97-AF65-F5344CB8AC3E}">
        <p14:creationId xmlns:p14="http://schemas.microsoft.com/office/powerpoint/2010/main" val="331376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5468-F7D1-4019-BFB6-BC5CFC14D07C}"/>
              </a:ext>
            </a:extLst>
          </p:cNvPr>
          <p:cNvSpPr>
            <a:spLocks noGrp="1"/>
          </p:cNvSpPr>
          <p:nvPr>
            <p:ph type="title"/>
          </p:nvPr>
        </p:nvSpPr>
        <p:spPr>
          <a:xfrm>
            <a:off x="838200" y="0"/>
            <a:ext cx="10515600" cy="777875"/>
          </a:xfrm>
        </p:spPr>
        <p:txBody>
          <a:bodyPr/>
          <a:lstStyle/>
          <a:p>
            <a:r>
              <a:rPr lang="en-US" dirty="0"/>
              <a:t>Cloud Native Applications I</a:t>
            </a:r>
          </a:p>
        </p:txBody>
      </p:sp>
      <p:sp>
        <p:nvSpPr>
          <p:cNvPr id="3" name="Content Placeholder 2">
            <a:extLst>
              <a:ext uri="{FF2B5EF4-FFF2-40B4-BE49-F238E27FC236}">
                <a16:creationId xmlns:a16="http://schemas.microsoft.com/office/drawing/2014/main" id="{A008A05F-56C9-41BD-A871-D73C0C3CCAF2}"/>
              </a:ext>
            </a:extLst>
          </p:cNvPr>
          <p:cNvSpPr>
            <a:spLocks noGrp="1"/>
          </p:cNvSpPr>
          <p:nvPr>
            <p:ph idx="1"/>
          </p:nvPr>
        </p:nvSpPr>
        <p:spPr>
          <a:xfrm>
            <a:off x="0" y="648758"/>
            <a:ext cx="12192000" cy="5557044"/>
          </a:xfrm>
        </p:spPr>
        <p:txBody>
          <a:bodyPr>
            <a:normAutofit fontScale="92500" lnSpcReduction="20000"/>
          </a:bodyPr>
          <a:lstStyle/>
          <a:p>
            <a:r>
              <a:rPr lang="en-US" dirty="0">
                <a:hlinkClick r:id="rId2"/>
              </a:rPr>
              <a:t>https://medium.com/velotio-perspectives/cloud-native-applications-the-why-the-what-the-how-9b2d31897496</a:t>
            </a:r>
            <a:endParaRPr lang="en-US" dirty="0"/>
          </a:p>
          <a:p>
            <a:r>
              <a:rPr lang="en-US" dirty="0">
                <a:hlinkClick r:id="rId3"/>
              </a:rPr>
              <a:t>https://cloud4scieng.org/2017/09/29/a-state-of-the-cloud-talk-at-iu/</a:t>
            </a:r>
            <a:endParaRPr lang="en-US" dirty="0"/>
          </a:p>
          <a:p>
            <a:r>
              <a:rPr lang="en-US" dirty="0"/>
              <a:t>Make best use of the cloud’s special feature</a:t>
            </a:r>
          </a:p>
          <a:p>
            <a:pPr lvl="1"/>
            <a:r>
              <a:rPr lang="en-US" dirty="0"/>
              <a:t>E.g. elasticity and likelihood of failure</a:t>
            </a:r>
          </a:p>
          <a:p>
            <a:r>
              <a:rPr lang="en-US" dirty="0"/>
              <a:t>Build application from the ground up from small, stateless “microservice” containers or functions</a:t>
            </a:r>
          </a:p>
          <a:p>
            <a:pPr lvl="1"/>
            <a:r>
              <a:rPr lang="en-US" dirty="0"/>
              <a:t>Supports scalable parallelism</a:t>
            </a:r>
          </a:p>
          <a:p>
            <a:pPr lvl="1"/>
            <a:r>
              <a:rPr lang="en-US" dirty="0"/>
              <a:t>Rapid application modification and evolution</a:t>
            </a:r>
          </a:p>
          <a:p>
            <a:pPr lvl="1"/>
            <a:r>
              <a:rPr lang="en-US" dirty="0"/>
              <a:t>Easily distributed to provide fault tolerance</a:t>
            </a:r>
          </a:p>
          <a:p>
            <a:r>
              <a:rPr lang="en-US" dirty="0"/>
              <a:t>Examples:</a:t>
            </a:r>
          </a:p>
          <a:p>
            <a:pPr lvl="1"/>
            <a:r>
              <a:rPr lang="en-US" dirty="0"/>
              <a:t>Netflix, Facebook, Twitter, Google Docs</a:t>
            </a:r>
          </a:p>
          <a:p>
            <a:pPr lvl="1"/>
            <a:r>
              <a:rPr lang="en-US" dirty="0"/>
              <a:t>Azure </a:t>
            </a:r>
            <a:r>
              <a:rPr lang="en-US" dirty="0" err="1"/>
              <a:t>CosmosDB</a:t>
            </a:r>
            <a:r>
              <a:rPr lang="en-US" dirty="0"/>
              <a:t> – billions of transactions per week</a:t>
            </a:r>
          </a:p>
          <a:p>
            <a:pPr lvl="1"/>
            <a:r>
              <a:rPr lang="en-US" dirty="0"/>
              <a:t>Azure Event hub – trillions of requests per week</a:t>
            </a:r>
          </a:p>
          <a:p>
            <a:pPr lvl="1"/>
            <a:r>
              <a:rPr lang="en-US" dirty="0"/>
              <a:t>Azure Cortana – 500 million </a:t>
            </a:r>
            <a:r>
              <a:rPr lang="en-US" dirty="0" err="1"/>
              <a:t>evals</a:t>
            </a:r>
            <a:r>
              <a:rPr lang="en-US" dirty="0"/>
              <a:t>/sec</a:t>
            </a:r>
          </a:p>
          <a:p>
            <a:pPr lvl="1"/>
            <a:r>
              <a:rPr lang="en-US" dirty="0"/>
              <a:t>Azure </a:t>
            </a:r>
            <a:r>
              <a:rPr lang="en-US" dirty="0" err="1"/>
              <a:t>IoTHub</a:t>
            </a:r>
            <a:r>
              <a:rPr lang="en-US" dirty="0"/>
              <a:t>, Skype, Power BI, CRM Dynamics</a:t>
            </a:r>
          </a:p>
          <a:p>
            <a:pPr lvl="1"/>
            <a:r>
              <a:rPr lang="en-US" dirty="0"/>
              <a:t>AWS Kinesis and Serverless</a:t>
            </a:r>
          </a:p>
        </p:txBody>
      </p:sp>
      <p:sp>
        <p:nvSpPr>
          <p:cNvPr id="5" name="Slide Number Placeholder 4">
            <a:extLst>
              <a:ext uri="{FF2B5EF4-FFF2-40B4-BE49-F238E27FC236}">
                <a16:creationId xmlns:a16="http://schemas.microsoft.com/office/drawing/2014/main" id="{0ACCD00E-B079-4E8E-8864-54913C935D2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230</a:t>
            </a:fld>
            <a:endParaRPr lang="en-US">
              <a:solidFill>
                <a:prstClr val="black">
                  <a:tint val="75000"/>
                </a:prstClr>
              </a:solidFill>
            </a:endParaRPr>
          </a:p>
        </p:txBody>
      </p:sp>
      <p:pic>
        <p:nvPicPr>
          <p:cNvPr id="5122" name="Picture 2" descr="https://cdn-images-1.medium.com/max/1600/1*8tS36qcyZ2c-kYF3zSrbfA.png">
            <a:extLst>
              <a:ext uri="{FF2B5EF4-FFF2-40B4-BE49-F238E27FC236}">
                <a16:creationId xmlns:a16="http://schemas.microsoft.com/office/drawing/2014/main" id="{A05688D6-50B3-490B-BEA3-7D3D6AF0A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2050" y="2824427"/>
            <a:ext cx="340995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55736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45025-DA1A-4529-A071-460C5F02EA35}"/>
              </a:ext>
            </a:extLst>
          </p:cNvPr>
          <p:cNvSpPr>
            <a:spLocks noGrp="1"/>
          </p:cNvSpPr>
          <p:nvPr>
            <p:ph type="title"/>
          </p:nvPr>
        </p:nvSpPr>
        <p:spPr>
          <a:xfrm>
            <a:off x="838199" y="129115"/>
            <a:ext cx="10515600" cy="879475"/>
          </a:xfrm>
        </p:spPr>
        <p:txBody>
          <a:bodyPr/>
          <a:lstStyle/>
          <a:p>
            <a:r>
              <a:rPr lang="en-US" dirty="0"/>
              <a:t>Cloud Native: The What</a:t>
            </a:r>
          </a:p>
        </p:txBody>
      </p:sp>
      <p:sp>
        <p:nvSpPr>
          <p:cNvPr id="3" name="Content Placeholder 2">
            <a:extLst>
              <a:ext uri="{FF2B5EF4-FFF2-40B4-BE49-F238E27FC236}">
                <a16:creationId xmlns:a16="http://schemas.microsoft.com/office/drawing/2014/main" id="{1580701D-1132-4107-8A48-3BF898D07E6E}"/>
              </a:ext>
            </a:extLst>
          </p:cNvPr>
          <p:cNvSpPr>
            <a:spLocks noGrp="1"/>
          </p:cNvSpPr>
          <p:nvPr>
            <p:ph idx="1"/>
          </p:nvPr>
        </p:nvSpPr>
        <p:spPr>
          <a:xfrm>
            <a:off x="33866" y="1008590"/>
            <a:ext cx="12124267" cy="5347759"/>
          </a:xfrm>
        </p:spPr>
        <p:txBody>
          <a:bodyPr>
            <a:normAutofit lnSpcReduction="10000"/>
          </a:bodyPr>
          <a:lstStyle/>
          <a:p>
            <a:r>
              <a:rPr lang="en-US" b="1" dirty="0"/>
              <a:t>DevOps</a:t>
            </a:r>
            <a:r>
              <a:rPr lang="en-US" dirty="0"/>
              <a:t> is the collaboration between software developers and IT operations with the goal of automating the process of software delivery &amp; infrastructure changes.</a:t>
            </a:r>
          </a:p>
          <a:p>
            <a:r>
              <a:rPr lang="en-US" b="1" dirty="0"/>
              <a:t>Continuous Delivery </a:t>
            </a:r>
            <a:r>
              <a:rPr lang="en-US" dirty="0"/>
              <a:t>enables applications to released quickly, reliably &amp; frequently, with less risk.</a:t>
            </a:r>
          </a:p>
          <a:p>
            <a:r>
              <a:rPr lang="en-US" b="1" dirty="0"/>
              <a:t>Micro-services</a:t>
            </a:r>
            <a:r>
              <a:rPr lang="en-US" dirty="0"/>
              <a:t> is an architectural approach to building an application as a collection of small independent services that run on their own and communicate over HTTP APIs.</a:t>
            </a:r>
          </a:p>
          <a:p>
            <a:r>
              <a:rPr lang="en-US" b="1" dirty="0"/>
              <a:t>Containers</a:t>
            </a:r>
            <a:r>
              <a:rPr lang="en-US" dirty="0"/>
              <a:t> provide light-weight </a:t>
            </a:r>
            <a:r>
              <a:rPr lang="en-US" dirty="0" err="1"/>
              <a:t>virtualisation</a:t>
            </a:r>
            <a:r>
              <a:rPr lang="en-US" dirty="0"/>
              <a:t> by dynamically dividing a single server into one or more isolated containers. Containers offer both efficiency &amp; speed compared to standard Virtual Machines (VMs). Containers provide the ability to manage and migrate the application dependencies along with the application. while abstracting away the OS and the underlying cloud platform in many cases.</a:t>
            </a:r>
          </a:p>
        </p:txBody>
      </p:sp>
      <p:sp>
        <p:nvSpPr>
          <p:cNvPr id="5" name="Slide Number Placeholder 4">
            <a:extLst>
              <a:ext uri="{FF2B5EF4-FFF2-40B4-BE49-F238E27FC236}">
                <a16:creationId xmlns:a16="http://schemas.microsoft.com/office/drawing/2014/main" id="{71A24DEA-D4CE-4F23-9EF2-DCCADD65C7F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231</a:t>
            </a:fld>
            <a:endParaRPr lang="en-US">
              <a:solidFill>
                <a:prstClr val="black">
                  <a:tint val="75000"/>
                </a:prstClr>
              </a:solidFill>
            </a:endParaRPr>
          </a:p>
        </p:txBody>
      </p:sp>
    </p:spTree>
    <p:extLst>
      <p:ext uri="{BB962C8B-B14F-4D97-AF65-F5344CB8AC3E}">
        <p14:creationId xmlns:p14="http://schemas.microsoft.com/office/powerpoint/2010/main" val="285369164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45025-DA1A-4529-A071-460C5F02EA35}"/>
              </a:ext>
            </a:extLst>
          </p:cNvPr>
          <p:cNvSpPr>
            <a:spLocks noGrp="1"/>
          </p:cNvSpPr>
          <p:nvPr>
            <p:ph type="title"/>
          </p:nvPr>
        </p:nvSpPr>
        <p:spPr>
          <a:xfrm>
            <a:off x="1168399" y="0"/>
            <a:ext cx="10515600" cy="643467"/>
          </a:xfrm>
        </p:spPr>
        <p:txBody>
          <a:bodyPr>
            <a:normAutofit fontScale="90000"/>
          </a:bodyPr>
          <a:lstStyle/>
          <a:p>
            <a:r>
              <a:rPr lang="en-US" dirty="0"/>
              <a:t>Cloud Native and Microservices: The Benefits</a:t>
            </a:r>
          </a:p>
        </p:txBody>
      </p:sp>
      <p:sp>
        <p:nvSpPr>
          <p:cNvPr id="3" name="Content Placeholder 2">
            <a:extLst>
              <a:ext uri="{FF2B5EF4-FFF2-40B4-BE49-F238E27FC236}">
                <a16:creationId xmlns:a16="http://schemas.microsoft.com/office/drawing/2014/main" id="{1580701D-1132-4107-8A48-3BF898D07E6E}"/>
              </a:ext>
            </a:extLst>
          </p:cNvPr>
          <p:cNvSpPr>
            <a:spLocks noGrp="1"/>
          </p:cNvSpPr>
          <p:nvPr>
            <p:ph idx="1"/>
          </p:nvPr>
        </p:nvSpPr>
        <p:spPr>
          <a:xfrm>
            <a:off x="0" y="464608"/>
            <a:ext cx="12124267" cy="5891741"/>
          </a:xfrm>
        </p:spPr>
        <p:txBody>
          <a:bodyPr>
            <a:normAutofit fontScale="85000" lnSpcReduction="20000"/>
          </a:bodyPr>
          <a:lstStyle/>
          <a:p>
            <a:r>
              <a:rPr lang="en-US" b="1" dirty="0"/>
              <a:t>Self managing infrastructure through automation: </a:t>
            </a:r>
            <a:r>
              <a:rPr lang="en-US" dirty="0"/>
              <a:t>The Cloud Native practice goes beyond ad-hoc automation built on top of </a:t>
            </a:r>
            <a:r>
              <a:rPr lang="en-US" dirty="0" err="1"/>
              <a:t>virtualisation</a:t>
            </a:r>
            <a:r>
              <a:rPr lang="en-US" dirty="0"/>
              <a:t> platforms, instead it focuses on orchestration, management and automation of the entire infrastructure right </a:t>
            </a:r>
            <a:r>
              <a:rPr lang="en-US" dirty="0" err="1"/>
              <a:t>upto</a:t>
            </a:r>
            <a:r>
              <a:rPr lang="en-US" dirty="0"/>
              <a:t> the application tier.</a:t>
            </a:r>
          </a:p>
          <a:p>
            <a:r>
              <a:rPr lang="en-US" b="1" dirty="0"/>
              <a:t>Reliable infrastructure &amp; application: </a:t>
            </a:r>
            <a:r>
              <a:rPr lang="en-US" dirty="0"/>
              <a:t>Cloud Native practice ensures that it much easier to handle churn, replace failed components and even easier to recover from unexpected events &amp; failures.</a:t>
            </a:r>
          </a:p>
          <a:p>
            <a:r>
              <a:rPr lang="en-US" b="1" dirty="0"/>
              <a:t>Deeper insights into complex applications: </a:t>
            </a:r>
            <a:r>
              <a:rPr lang="en-US" dirty="0"/>
              <a:t>Cloud Native tooling provides </a:t>
            </a:r>
            <a:r>
              <a:rPr lang="en-US" dirty="0" err="1"/>
              <a:t>visualisation</a:t>
            </a:r>
            <a:r>
              <a:rPr lang="en-US" dirty="0"/>
              <a:t> for health management, monitoring and notifications with audit logs making applications easy to audit &amp; debug</a:t>
            </a:r>
          </a:p>
          <a:p>
            <a:r>
              <a:rPr lang="en-US" b="1" dirty="0"/>
              <a:t>Security: </a:t>
            </a:r>
            <a:r>
              <a:rPr lang="en-US" dirty="0"/>
              <a:t>Enable developers to build security into applications from the start rather than an afterthought.</a:t>
            </a:r>
          </a:p>
          <a:p>
            <a:r>
              <a:rPr lang="en-US" b="1" dirty="0"/>
              <a:t>More efficient use of resources: </a:t>
            </a:r>
            <a:r>
              <a:rPr lang="en-US" dirty="0"/>
              <a:t>Containers are lighter in weight that full systems. Deploying applications in containers lead to increased resource utilization.</a:t>
            </a:r>
          </a:p>
          <a:p>
            <a:r>
              <a:rPr lang="en-US" dirty="0"/>
              <a:t>Software teams have grown in size and the amount of applications and tools that a company needs to be build has grown 10x over last few years. </a:t>
            </a:r>
            <a:r>
              <a:rPr lang="en-US" b="1" dirty="0"/>
              <a:t>Microservices</a:t>
            </a:r>
            <a:r>
              <a:rPr lang="en-US" dirty="0"/>
              <a:t> break large complex applications into smaller pieces so that they can be developed, tested and managed independently. This enables single microservice to be updated or rolled-back without affecting other parts of the application. Also nowadays software teams are distributed and microservices enables each team to own a small piece with service contracts acting as the communication layer.</a:t>
            </a:r>
          </a:p>
        </p:txBody>
      </p:sp>
      <p:sp>
        <p:nvSpPr>
          <p:cNvPr id="5" name="Slide Number Placeholder 4">
            <a:extLst>
              <a:ext uri="{FF2B5EF4-FFF2-40B4-BE49-F238E27FC236}">
                <a16:creationId xmlns:a16="http://schemas.microsoft.com/office/drawing/2014/main" id="{71A24DEA-D4CE-4F23-9EF2-DCCADD65C7F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232</a:t>
            </a:fld>
            <a:endParaRPr lang="en-US">
              <a:solidFill>
                <a:prstClr val="black">
                  <a:tint val="75000"/>
                </a:prstClr>
              </a:solidFill>
            </a:endParaRPr>
          </a:p>
        </p:txBody>
      </p:sp>
    </p:spTree>
    <p:extLst>
      <p:ext uri="{BB962C8B-B14F-4D97-AF65-F5344CB8AC3E}">
        <p14:creationId xmlns:p14="http://schemas.microsoft.com/office/powerpoint/2010/main" val="75502274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T: The Future and other Issues 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normAutofit/>
          </a:bodyPr>
          <a:lstStyle/>
          <a:p>
            <a:pPr marL="342900" indent="-342900">
              <a:buFont typeface="Arial" panose="020B0604020202020204" pitchFamily="34" charset="0"/>
              <a:buChar char="•"/>
            </a:pPr>
            <a:r>
              <a:rPr lang="en-US" sz="3200" dirty="0">
                <a:solidFill>
                  <a:schemeClr val="tx1"/>
                </a:solidFill>
              </a:rPr>
              <a:t>Security</a:t>
            </a:r>
          </a:p>
          <a:p>
            <a:pPr marL="342900" indent="-342900">
              <a:buFont typeface="Arial" panose="020B0604020202020204" pitchFamily="34" charset="0"/>
              <a:buChar char="•"/>
            </a:pPr>
            <a:r>
              <a:rPr lang="en-US" sz="3200" dirty="0">
                <a:solidFill>
                  <a:schemeClr val="tx1"/>
                </a:solidFill>
              </a:rPr>
              <a:t>Blockchain</a:t>
            </a:r>
          </a:p>
        </p:txBody>
      </p:sp>
      <p:sp>
        <p:nvSpPr>
          <p:cNvPr id="3" name="Slide Number Placeholder 2">
            <a:extLst>
              <a:ext uri="{FF2B5EF4-FFF2-40B4-BE49-F238E27FC236}">
                <a16:creationId xmlns:a16="http://schemas.microsoft.com/office/drawing/2014/main" id="{547BE802-28DE-455B-9061-57A57B7F0CC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233</a:t>
            </a:fld>
            <a:endParaRPr lang="en-US">
              <a:solidFill>
                <a:prstClr val="black">
                  <a:tint val="75000"/>
                </a:prstClr>
              </a:solidFill>
            </a:endParaRPr>
          </a:p>
        </p:txBody>
      </p:sp>
    </p:spTree>
    <p:extLst>
      <p:ext uri="{BB962C8B-B14F-4D97-AF65-F5344CB8AC3E}">
        <p14:creationId xmlns:p14="http://schemas.microsoft.com/office/powerpoint/2010/main" val="413113903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775D1-F896-420A-B7BA-846E4C333508}"/>
              </a:ext>
            </a:extLst>
          </p:cNvPr>
          <p:cNvSpPr>
            <a:spLocks noGrp="1"/>
          </p:cNvSpPr>
          <p:nvPr>
            <p:ph type="title"/>
          </p:nvPr>
        </p:nvSpPr>
        <p:spPr>
          <a:xfrm>
            <a:off x="0" y="-1"/>
            <a:ext cx="3059953" cy="2049929"/>
          </a:xfrm>
        </p:spPr>
        <p:txBody>
          <a:bodyPr/>
          <a:lstStyle/>
          <a:p>
            <a:r>
              <a:rPr lang="en-US" dirty="0"/>
              <a:t>Cloud Concerns from KPCB</a:t>
            </a:r>
          </a:p>
        </p:txBody>
      </p:sp>
      <p:sp>
        <p:nvSpPr>
          <p:cNvPr id="14" name="Rectangle 13">
            <a:extLst>
              <a:ext uri="{FF2B5EF4-FFF2-40B4-BE49-F238E27FC236}">
                <a16:creationId xmlns:a16="http://schemas.microsoft.com/office/drawing/2014/main" id="{9084B355-356E-40FC-81D7-4F631449FF94}"/>
              </a:ext>
            </a:extLst>
          </p:cNvPr>
          <p:cNvSpPr/>
          <p:nvPr/>
        </p:nvSpPr>
        <p:spPr>
          <a:xfrm>
            <a:off x="0" y="2294063"/>
            <a:ext cx="2516094" cy="1323439"/>
          </a:xfrm>
          <a:prstGeom prst="rect">
            <a:avLst/>
          </a:prstGeom>
          <a:solidFill>
            <a:schemeClr val="bg1"/>
          </a:solidFill>
        </p:spPr>
        <p:txBody>
          <a:bodyPr wrap="square">
            <a:spAutoFit/>
          </a:bodyPr>
          <a:lstStyle/>
          <a:p>
            <a:r>
              <a:rPr lang="en-US" sz="1600" dirty="0">
                <a:hlinkClick r:id="rId2"/>
              </a:rPr>
              <a:t>http://www.kpcb.com/internet-trends</a:t>
            </a:r>
            <a:r>
              <a:rPr lang="en-US" sz="1600" dirty="0"/>
              <a:t> </a:t>
            </a:r>
            <a:r>
              <a:rPr lang="en-US" sz="1600" dirty="0">
                <a:hlinkClick r:id="rId3"/>
              </a:rPr>
              <a:t>http://dq756f9pzlyr3.cloudfront.net/file/Internet+Trends+2017+Report.pdf</a:t>
            </a:r>
            <a:r>
              <a:rPr lang="en-US" sz="1600" dirty="0"/>
              <a:t>  </a:t>
            </a:r>
          </a:p>
        </p:txBody>
      </p:sp>
      <p:pic>
        <p:nvPicPr>
          <p:cNvPr id="3" name="Picture 2">
            <a:extLst>
              <a:ext uri="{FF2B5EF4-FFF2-40B4-BE49-F238E27FC236}">
                <a16:creationId xmlns:a16="http://schemas.microsoft.com/office/drawing/2014/main" id="{DBBAD2DE-2980-4FEE-8282-31685FFA55BD}"/>
              </a:ext>
            </a:extLst>
          </p:cNvPr>
          <p:cNvPicPr>
            <a:picLocks noChangeAspect="1"/>
          </p:cNvPicPr>
          <p:nvPr/>
        </p:nvPicPr>
        <p:blipFill>
          <a:blip r:embed="rId4"/>
          <a:stretch>
            <a:fillRect/>
          </a:stretch>
        </p:blipFill>
        <p:spPr>
          <a:xfrm>
            <a:off x="3048000" y="-1"/>
            <a:ext cx="9144000" cy="6858000"/>
          </a:xfrm>
          <a:prstGeom prst="rect">
            <a:avLst/>
          </a:prstGeom>
        </p:spPr>
      </p:pic>
      <p:sp>
        <p:nvSpPr>
          <p:cNvPr id="5" name="Slide Number Placeholder 4">
            <a:extLst>
              <a:ext uri="{FF2B5EF4-FFF2-40B4-BE49-F238E27FC236}">
                <a16:creationId xmlns:a16="http://schemas.microsoft.com/office/drawing/2014/main" id="{E34C4E60-A920-4FAE-96B2-DFBC9773B05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234</a:t>
            </a:fld>
            <a:endParaRPr lang="en-US">
              <a:solidFill>
                <a:prstClr val="black">
                  <a:tint val="75000"/>
                </a:prstClr>
              </a:solidFill>
            </a:endParaRPr>
          </a:p>
        </p:txBody>
      </p:sp>
    </p:spTree>
    <p:extLst>
      <p:ext uri="{BB962C8B-B14F-4D97-AF65-F5344CB8AC3E}">
        <p14:creationId xmlns:p14="http://schemas.microsoft.com/office/powerpoint/2010/main" val="70766227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89488-0CDA-4FCC-98D6-A77210876E73}"/>
              </a:ext>
            </a:extLst>
          </p:cNvPr>
          <p:cNvSpPr>
            <a:spLocks noGrp="1"/>
          </p:cNvSpPr>
          <p:nvPr>
            <p:ph type="title"/>
          </p:nvPr>
        </p:nvSpPr>
        <p:spPr>
          <a:xfrm>
            <a:off x="291830" y="-180974"/>
            <a:ext cx="10515600" cy="862012"/>
          </a:xfrm>
        </p:spPr>
        <p:txBody>
          <a:bodyPr/>
          <a:lstStyle/>
          <a:p>
            <a:r>
              <a:rPr lang="en-US" dirty="0"/>
              <a:t>Gartner on Blockchain</a:t>
            </a:r>
          </a:p>
        </p:txBody>
      </p:sp>
      <p:sp>
        <p:nvSpPr>
          <p:cNvPr id="3" name="Content Placeholder 2">
            <a:extLst>
              <a:ext uri="{FF2B5EF4-FFF2-40B4-BE49-F238E27FC236}">
                <a16:creationId xmlns:a16="http://schemas.microsoft.com/office/drawing/2014/main" id="{98E09AFD-0485-4CD3-BFAF-65B5F4ABA154}"/>
              </a:ext>
            </a:extLst>
          </p:cNvPr>
          <p:cNvSpPr>
            <a:spLocks noGrp="1"/>
          </p:cNvSpPr>
          <p:nvPr>
            <p:ph idx="1"/>
          </p:nvPr>
        </p:nvSpPr>
        <p:spPr>
          <a:xfrm>
            <a:off x="-67934" y="489509"/>
            <a:ext cx="12138013" cy="2835837"/>
          </a:xfrm>
        </p:spPr>
        <p:txBody>
          <a:bodyPr>
            <a:normAutofit fontScale="77500" lnSpcReduction="20000"/>
          </a:bodyPr>
          <a:lstStyle/>
          <a:p>
            <a:r>
              <a:rPr lang="en-US" dirty="0"/>
              <a:t>The blockchain revolution began with bitcoin, which used distributed ledger technology to foster trust in a currency and transaction mechanism not backed by any government or traditional institution. Bitcoin still good financial technology (digital currency) for Blockchain</a:t>
            </a:r>
          </a:p>
          <a:p>
            <a:r>
              <a:rPr lang="en-US" dirty="0"/>
              <a:t>Blockchain technologies enable a standard trust architecture that allows untrusted entities (both human and nonhuman) to undertake commercial transactions and exchange value with a diverse range of assets.</a:t>
            </a:r>
          </a:p>
          <a:p>
            <a:r>
              <a:rPr lang="en-US" dirty="0"/>
              <a:t> Many blockchain technology and foundational concepts are immature, poorly understood and unproven in mission-critical, scaled business operations.</a:t>
            </a:r>
          </a:p>
          <a:p>
            <a:r>
              <a:rPr lang="en-US" dirty="0"/>
              <a:t>Blockchain technology has operated outside traditional legal, accounting and institutional governance frameworks, threatening long-standing working </a:t>
            </a:r>
            <a:r>
              <a:rPr lang="en-US" dirty="0" err="1"/>
              <a:t>practices.Regardless</a:t>
            </a:r>
            <a:r>
              <a:rPr lang="en-US" dirty="0"/>
              <a:t> of vendor claims, Gartner</a:t>
            </a:r>
          </a:p>
        </p:txBody>
      </p:sp>
      <p:pic>
        <p:nvPicPr>
          <p:cNvPr id="25602" name="Picture 2" descr="Enlarge Image">
            <a:extLst>
              <a:ext uri="{FF2B5EF4-FFF2-40B4-BE49-F238E27FC236}">
                <a16:creationId xmlns:a16="http://schemas.microsoft.com/office/drawing/2014/main" id="{A12FA0DD-C197-4783-B15F-E66C620E8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1133" y="3325346"/>
            <a:ext cx="6510867" cy="35326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1722B9-DCC0-4A44-B167-2B180ACC023D}"/>
              </a:ext>
            </a:extLst>
          </p:cNvPr>
          <p:cNvSpPr txBox="1"/>
          <p:nvPr/>
        </p:nvSpPr>
        <p:spPr>
          <a:xfrm>
            <a:off x="0" y="3298861"/>
            <a:ext cx="5681133" cy="2862322"/>
          </a:xfrm>
          <a:prstGeom prst="rect">
            <a:avLst/>
          </a:prstGeom>
          <a:noFill/>
        </p:spPr>
        <p:txBody>
          <a:bodyPr wrap="square" rtlCol="0">
            <a:spAutoFit/>
          </a:bodyPr>
          <a:lstStyle/>
          <a:p>
            <a:r>
              <a:rPr lang="en-US" sz="2000" dirty="0"/>
              <a:t>Anticipates that, through 2018, 85% of projects with "blockchain" in their titles will deliver business value without actually using a blockchain. Regardless of whether the technology challenges can be overcome (see "The Bitcoin Blockchain: The Magic and the Myths" ), multiple business issues persist, including legal and regulatory considerations, institutional frameworks, and the very nature of how society functions in a distributed, autonomous, P2P context</a:t>
            </a:r>
          </a:p>
        </p:txBody>
      </p:sp>
      <p:sp>
        <p:nvSpPr>
          <p:cNvPr id="5" name="Slide Number Placeholder 4">
            <a:extLst>
              <a:ext uri="{FF2B5EF4-FFF2-40B4-BE49-F238E27FC236}">
                <a16:creationId xmlns:a16="http://schemas.microsoft.com/office/drawing/2014/main" id="{80AEBEF9-4F16-4E58-8BF4-A884BA713A2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235</a:t>
            </a:fld>
            <a:endParaRPr lang="en-US">
              <a:solidFill>
                <a:prstClr val="black">
                  <a:tint val="75000"/>
                </a:prstClr>
              </a:solidFill>
            </a:endParaRPr>
          </a:p>
        </p:txBody>
      </p:sp>
    </p:spTree>
    <p:extLst>
      <p:ext uri="{BB962C8B-B14F-4D97-AF65-F5344CB8AC3E}">
        <p14:creationId xmlns:p14="http://schemas.microsoft.com/office/powerpoint/2010/main" val="409544958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6E713B-D52B-4F1F-8518-9C093F8CE28C}"/>
              </a:ext>
            </a:extLst>
          </p:cNvPr>
          <p:cNvSpPr>
            <a:spLocks noGrp="1"/>
          </p:cNvSpPr>
          <p:nvPr>
            <p:ph type="title"/>
          </p:nvPr>
        </p:nvSpPr>
        <p:spPr>
          <a:xfrm>
            <a:off x="838200" y="30187"/>
            <a:ext cx="10515600" cy="890097"/>
          </a:xfrm>
        </p:spPr>
        <p:txBody>
          <a:bodyPr/>
          <a:lstStyle/>
          <a:p>
            <a:r>
              <a:rPr lang="en-US" dirty="0" err="1"/>
              <a:t>BlockChain</a:t>
            </a:r>
            <a:r>
              <a:rPr lang="en-US" dirty="0"/>
              <a:t>: Ledgers redone</a:t>
            </a:r>
          </a:p>
        </p:txBody>
      </p:sp>
      <p:pic>
        <p:nvPicPr>
          <p:cNvPr id="8" name="Picture 7">
            <a:extLst>
              <a:ext uri="{FF2B5EF4-FFF2-40B4-BE49-F238E27FC236}">
                <a16:creationId xmlns:a16="http://schemas.microsoft.com/office/drawing/2014/main" id="{CC08F0E8-B085-4884-BFF6-28259600A375}"/>
              </a:ext>
            </a:extLst>
          </p:cNvPr>
          <p:cNvPicPr>
            <a:picLocks noChangeAspect="1"/>
          </p:cNvPicPr>
          <p:nvPr/>
        </p:nvPicPr>
        <p:blipFill>
          <a:blip r:embed="rId2"/>
          <a:stretch>
            <a:fillRect/>
          </a:stretch>
        </p:blipFill>
        <p:spPr>
          <a:xfrm>
            <a:off x="832592" y="743544"/>
            <a:ext cx="9860808" cy="5090043"/>
          </a:xfrm>
          <a:prstGeom prst="rect">
            <a:avLst/>
          </a:prstGeom>
        </p:spPr>
      </p:pic>
      <p:sp>
        <p:nvSpPr>
          <p:cNvPr id="9" name="Rectangle 8">
            <a:extLst>
              <a:ext uri="{FF2B5EF4-FFF2-40B4-BE49-F238E27FC236}">
                <a16:creationId xmlns:a16="http://schemas.microsoft.com/office/drawing/2014/main" id="{4225D79D-0013-47DB-B0D5-3F021D5C8EA4}"/>
              </a:ext>
            </a:extLst>
          </p:cNvPr>
          <p:cNvSpPr/>
          <p:nvPr/>
        </p:nvSpPr>
        <p:spPr>
          <a:xfrm>
            <a:off x="2988140" y="5778762"/>
            <a:ext cx="8924261" cy="369332"/>
          </a:xfrm>
          <a:prstGeom prst="rect">
            <a:avLst/>
          </a:prstGeom>
        </p:spPr>
        <p:txBody>
          <a:bodyPr wrap="square">
            <a:spAutoFit/>
          </a:bodyPr>
          <a:lstStyle/>
          <a:p>
            <a:r>
              <a:rPr lang="en-US" dirty="0"/>
              <a:t>https://www.slideshare.net/wisniewskakarolina/outthink-blockchain-with-ibm</a:t>
            </a:r>
          </a:p>
        </p:txBody>
      </p:sp>
      <p:sp>
        <p:nvSpPr>
          <p:cNvPr id="4" name="Slide Number Placeholder 3">
            <a:extLst>
              <a:ext uri="{FF2B5EF4-FFF2-40B4-BE49-F238E27FC236}">
                <a16:creationId xmlns:a16="http://schemas.microsoft.com/office/drawing/2014/main" id="{C459D567-BA6F-49EB-9A42-CA118B442B0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236</a:t>
            </a:fld>
            <a:endParaRPr lang="en-US">
              <a:solidFill>
                <a:prstClr val="black">
                  <a:tint val="75000"/>
                </a:prstClr>
              </a:solidFill>
            </a:endParaRPr>
          </a:p>
        </p:txBody>
      </p:sp>
    </p:spTree>
    <p:extLst>
      <p:ext uri="{BB962C8B-B14F-4D97-AF65-F5344CB8AC3E}">
        <p14:creationId xmlns:p14="http://schemas.microsoft.com/office/powerpoint/2010/main" val="427673472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6E713B-D52B-4F1F-8518-9C093F8CE28C}"/>
              </a:ext>
            </a:extLst>
          </p:cNvPr>
          <p:cNvSpPr>
            <a:spLocks noGrp="1"/>
          </p:cNvSpPr>
          <p:nvPr>
            <p:ph type="title"/>
          </p:nvPr>
        </p:nvSpPr>
        <p:spPr>
          <a:xfrm>
            <a:off x="719666" y="0"/>
            <a:ext cx="10515600" cy="810760"/>
          </a:xfrm>
        </p:spPr>
        <p:txBody>
          <a:bodyPr/>
          <a:lstStyle/>
          <a:p>
            <a:r>
              <a:rPr lang="en-US" dirty="0" err="1"/>
              <a:t>BlockChain</a:t>
            </a:r>
            <a:r>
              <a:rPr lang="en-US" dirty="0"/>
              <a:t>: Ledgers redone</a:t>
            </a:r>
          </a:p>
        </p:txBody>
      </p:sp>
      <p:pic>
        <p:nvPicPr>
          <p:cNvPr id="2" name="Picture 1">
            <a:extLst>
              <a:ext uri="{FF2B5EF4-FFF2-40B4-BE49-F238E27FC236}">
                <a16:creationId xmlns:a16="http://schemas.microsoft.com/office/drawing/2014/main" id="{6321AAB0-D05E-494E-8D70-59ACBACD8C3F}"/>
              </a:ext>
            </a:extLst>
          </p:cNvPr>
          <p:cNvPicPr>
            <a:picLocks noChangeAspect="1"/>
          </p:cNvPicPr>
          <p:nvPr/>
        </p:nvPicPr>
        <p:blipFill>
          <a:blip r:embed="rId2"/>
          <a:stretch>
            <a:fillRect/>
          </a:stretch>
        </p:blipFill>
        <p:spPr>
          <a:xfrm>
            <a:off x="719666" y="722001"/>
            <a:ext cx="10222920" cy="5387854"/>
          </a:xfrm>
          <a:prstGeom prst="rect">
            <a:avLst/>
          </a:prstGeom>
        </p:spPr>
      </p:pic>
      <p:sp>
        <p:nvSpPr>
          <p:cNvPr id="5" name="Slide Number Placeholder 4">
            <a:extLst>
              <a:ext uri="{FF2B5EF4-FFF2-40B4-BE49-F238E27FC236}">
                <a16:creationId xmlns:a16="http://schemas.microsoft.com/office/drawing/2014/main" id="{44790ADF-BD65-4A31-ADEC-C19D92D6A2B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237</a:t>
            </a:fld>
            <a:endParaRPr lang="en-US">
              <a:solidFill>
                <a:prstClr val="black">
                  <a:tint val="75000"/>
                </a:prstClr>
              </a:solidFill>
            </a:endParaRPr>
          </a:p>
        </p:txBody>
      </p:sp>
      <p:sp>
        <p:nvSpPr>
          <p:cNvPr id="9" name="Rectangle 8">
            <a:extLst>
              <a:ext uri="{FF2B5EF4-FFF2-40B4-BE49-F238E27FC236}">
                <a16:creationId xmlns:a16="http://schemas.microsoft.com/office/drawing/2014/main" id="{4225D79D-0013-47DB-B0D5-3F021D5C8EA4}"/>
              </a:ext>
            </a:extLst>
          </p:cNvPr>
          <p:cNvSpPr/>
          <p:nvPr/>
        </p:nvSpPr>
        <p:spPr>
          <a:xfrm>
            <a:off x="2755383" y="5863770"/>
            <a:ext cx="8924261" cy="369332"/>
          </a:xfrm>
          <a:prstGeom prst="rect">
            <a:avLst/>
          </a:prstGeom>
        </p:spPr>
        <p:txBody>
          <a:bodyPr wrap="square">
            <a:spAutoFit/>
          </a:bodyPr>
          <a:lstStyle/>
          <a:p>
            <a:r>
              <a:rPr lang="en-US" dirty="0"/>
              <a:t>https://www.slideshare.net/wisniewskakarolina/outthink-blockchain-with-ibm</a:t>
            </a:r>
          </a:p>
        </p:txBody>
      </p:sp>
    </p:spTree>
    <p:extLst>
      <p:ext uri="{BB962C8B-B14F-4D97-AF65-F5344CB8AC3E}">
        <p14:creationId xmlns:p14="http://schemas.microsoft.com/office/powerpoint/2010/main" val="106783812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AC3C88-F986-4D7C-9994-95B1C10D1C9F}"/>
              </a:ext>
            </a:extLst>
          </p:cNvPr>
          <p:cNvPicPr>
            <a:picLocks noChangeAspect="1"/>
          </p:cNvPicPr>
          <p:nvPr/>
        </p:nvPicPr>
        <p:blipFill>
          <a:blip r:embed="rId2"/>
          <a:stretch>
            <a:fillRect/>
          </a:stretch>
        </p:blipFill>
        <p:spPr>
          <a:xfrm>
            <a:off x="456307" y="821860"/>
            <a:ext cx="10966919" cy="5313887"/>
          </a:xfrm>
          <a:prstGeom prst="rect">
            <a:avLst/>
          </a:prstGeom>
        </p:spPr>
      </p:pic>
      <p:sp>
        <p:nvSpPr>
          <p:cNvPr id="3" name="Title 2">
            <a:extLst>
              <a:ext uri="{FF2B5EF4-FFF2-40B4-BE49-F238E27FC236}">
                <a16:creationId xmlns:a16="http://schemas.microsoft.com/office/drawing/2014/main" id="{D96E713B-D52B-4F1F-8518-9C093F8CE28C}"/>
              </a:ext>
            </a:extLst>
          </p:cNvPr>
          <p:cNvSpPr>
            <a:spLocks noGrp="1"/>
          </p:cNvSpPr>
          <p:nvPr>
            <p:ph type="title"/>
          </p:nvPr>
        </p:nvSpPr>
        <p:spPr>
          <a:xfrm>
            <a:off x="838200" y="-52138"/>
            <a:ext cx="10515600" cy="1325563"/>
          </a:xfrm>
        </p:spPr>
        <p:txBody>
          <a:bodyPr/>
          <a:lstStyle/>
          <a:p>
            <a:r>
              <a:rPr lang="en-US" dirty="0" err="1"/>
              <a:t>BlockChain</a:t>
            </a:r>
            <a:r>
              <a:rPr lang="en-US" dirty="0"/>
              <a:t>: Ledgers redone</a:t>
            </a:r>
          </a:p>
        </p:txBody>
      </p:sp>
      <p:sp>
        <p:nvSpPr>
          <p:cNvPr id="9" name="Rectangle 8">
            <a:extLst>
              <a:ext uri="{FF2B5EF4-FFF2-40B4-BE49-F238E27FC236}">
                <a16:creationId xmlns:a16="http://schemas.microsoft.com/office/drawing/2014/main" id="{4225D79D-0013-47DB-B0D5-3F021D5C8EA4}"/>
              </a:ext>
            </a:extLst>
          </p:cNvPr>
          <p:cNvSpPr/>
          <p:nvPr/>
        </p:nvSpPr>
        <p:spPr>
          <a:xfrm>
            <a:off x="2913325" y="5951081"/>
            <a:ext cx="8924261" cy="369332"/>
          </a:xfrm>
          <a:prstGeom prst="rect">
            <a:avLst/>
          </a:prstGeom>
        </p:spPr>
        <p:txBody>
          <a:bodyPr wrap="square">
            <a:spAutoFit/>
          </a:bodyPr>
          <a:lstStyle/>
          <a:p>
            <a:r>
              <a:rPr lang="en-US" dirty="0"/>
              <a:t>https://www.slideshare.net/wisniewskakarolina/outthink-blockchain-with-ibm</a:t>
            </a:r>
          </a:p>
        </p:txBody>
      </p:sp>
      <p:sp>
        <p:nvSpPr>
          <p:cNvPr id="4" name="Slide Number Placeholder 3">
            <a:extLst>
              <a:ext uri="{FF2B5EF4-FFF2-40B4-BE49-F238E27FC236}">
                <a16:creationId xmlns:a16="http://schemas.microsoft.com/office/drawing/2014/main" id="{C9BE835A-9612-423F-A1B6-37953733A2D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238</a:t>
            </a:fld>
            <a:endParaRPr lang="en-US">
              <a:solidFill>
                <a:prstClr val="black">
                  <a:tint val="75000"/>
                </a:prstClr>
              </a:solidFill>
            </a:endParaRPr>
          </a:p>
        </p:txBody>
      </p:sp>
    </p:spTree>
    <p:extLst>
      <p:ext uri="{BB962C8B-B14F-4D97-AF65-F5344CB8AC3E}">
        <p14:creationId xmlns:p14="http://schemas.microsoft.com/office/powerpoint/2010/main" val="388330204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8D72-C65D-4F11-BB95-81CD7DCBC4C9}"/>
              </a:ext>
            </a:extLst>
          </p:cNvPr>
          <p:cNvSpPr>
            <a:spLocks noGrp="1"/>
          </p:cNvSpPr>
          <p:nvPr>
            <p:ph type="title"/>
          </p:nvPr>
        </p:nvSpPr>
        <p:spPr>
          <a:xfrm>
            <a:off x="719666" y="-21999"/>
            <a:ext cx="10515600" cy="820286"/>
          </a:xfrm>
        </p:spPr>
        <p:txBody>
          <a:bodyPr/>
          <a:lstStyle/>
          <a:p>
            <a:r>
              <a:rPr lang="en-US" dirty="0"/>
              <a:t>https://en.wikipedia.org/wiki/Blockchain</a:t>
            </a:r>
          </a:p>
        </p:txBody>
      </p:sp>
      <p:sp>
        <p:nvSpPr>
          <p:cNvPr id="3" name="Content Placeholder 2">
            <a:extLst>
              <a:ext uri="{FF2B5EF4-FFF2-40B4-BE49-F238E27FC236}">
                <a16:creationId xmlns:a16="http://schemas.microsoft.com/office/drawing/2014/main" id="{8FE97B89-3B6F-48AF-8E70-EBC41E8ACA4C}"/>
              </a:ext>
            </a:extLst>
          </p:cNvPr>
          <p:cNvSpPr>
            <a:spLocks noGrp="1"/>
          </p:cNvSpPr>
          <p:nvPr>
            <p:ph idx="1"/>
          </p:nvPr>
        </p:nvSpPr>
        <p:spPr>
          <a:xfrm>
            <a:off x="0" y="689429"/>
            <a:ext cx="12192000" cy="5666919"/>
          </a:xfrm>
        </p:spPr>
        <p:txBody>
          <a:bodyPr>
            <a:normAutofit fontScale="70000" lnSpcReduction="20000"/>
          </a:bodyPr>
          <a:lstStyle/>
          <a:p>
            <a:r>
              <a:rPr lang="en-US" dirty="0"/>
              <a:t>A blockchain, is a continuously growing list of records, called blocks, which are linked and</a:t>
            </a:r>
            <a:br>
              <a:rPr lang="en-US" dirty="0"/>
            </a:br>
            <a:r>
              <a:rPr lang="en-US" dirty="0"/>
              <a:t>secured using cryptography. Each block typically contains a hash pointer as a link to a </a:t>
            </a:r>
            <a:br>
              <a:rPr lang="en-US" dirty="0"/>
            </a:br>
            <a:r>
              <a:rPr lang="en-US" dirty="0"/>
              <a:t>previous block, a timestamp and transaction data.</a:t>
            </a:r>
          </a:p>
          <a:p>
            <a:r>
              <a:rPr lang="en-US" dirty="0"/>
              <a:t>By design, blockchains are inherently resistant to modification of the data. It is "an open, distributed ledger that can record transactions between two parties efficiently and in a verifiable and permanent way".</a:t>
            </a:r>
          </a:p>
          <a:p>
            <a:r>
              <a:rPr lang="en-US" dirty="0"/>
              <a:t>For use as a distributed ledger, a blockchain is typically managed by a peer-to-peer network collectively adhering to a protocol for validating new blocks. Once recorded, the data in any given block cannot be altered retroactively without the alteration of all subsequent blocks, which requires collusion of the network majority.</a:t>
            </a:r>
          </a:p>
          <a:p>
            <a:r>
              <a:rPr lang="en-US" dirty="0"/>
              <a:t>Blockchains are secure by design and decentralized distributed consensus has therefore been achieved with a blockchain. This makes blockchains potentially suitable for the recording of events, medical records, and other records management activities, such as identity management, transaction processing, documenting provenance, food traceability or voting.</a:t>
            </a:r>
          </a:p>
          <a:p>
            <a:r>
              <a:rPr lang="en-US" dirty="0"/>
              <a:t>The first blockchain was conceptualized in 2008 by an anonymous person or group known as Satoshi Nakamoto and implemented in 2009 as a core component of bitcoin where it serves as the public ledger for all transactions. The invention of the blockchain for bitcoin made it the first digital currency to solve the double spending problem without the need of a trusted authority or central server.</a:t>
            </a:r>
          </a:p>
          <a:p>
            <a:r>
              <a:rPr lang="en-US" dirty="0"/>
              <a:t>Double-spending is a potential flaw in a digital cash scheme in which the same single digital token can be spent more than once. This is possible because a digital token consists of a digital file that can be duplicated or falsified</a:t>
            </a:r>
          </a:p>
        </p:txBody>
      </p:sp>
      <p:sp>
        <p:nvSpPr>
          <p:cNvPr id="4" name="Slide Number Placeholder 3">
            <a:extLst>
              <a:ext uri="{FF2B5EF4-FFF2-40B4-BE49-F238E27FC236}">
                <a16:creationId xmlns:a16="http://schemas.microsoft.com/office/drawing/2014/main" id="{20F90F23-0C2A-460C-B2D9-2ACAFC1AAFA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239</a:t>
            </a:fld>
            <a:endParaRPr lang="en-US">
              <a:solidFill>
                <a:prstClr val="black">
                  <a:tint val="75000"/>
                </a:prstClr>
              </a:solidFill>
            </a:endParaRPr>
          </a:p>
        </p:txBody>
      </p:sp>
    </p:spTree>
    <p:extLst>
      <p:ext uri="{BB962C8B-B14F-4D97-AF65-F5344CB8AC3E}">
        <p14:creationId xmlns:p14="http://schemas.microsoft.com/office/powerpoint/2010/main" val="4144679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FED552-EBE0-4641-9B6D-20FF2EE51F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91" b="7315"/>
          <a:stretch/>
        </p:blipFill>
        <p:spPr>
          <a:xfrm>
            <a:off x="838200" y="0"/>
            <a:ext cx="11353800" cy="6864842"/>
          </a:xfrm>
          <a:prstGeom prst="rect">
            <a:avLst/>
          </a:prstGeom>
        </p:spPr>
      </p:pic>
      <p:sp>
        <p:nvSpPr>
          <p:cNvPr id="2" name="Title 1">
            <a:extLst>
              <a:ext uri="{FF2B5EF4-FFF2-40B4-BE49-F238E27FC236}">
                <a16:creationId xmlns:a16="http://schemas.microsoft.com/office/drawing/2014/main" id="{774EA606-4E1D-448A-AB18-BC8AFD5F15F0}"/>
              </a:ext>
            </a:extLst>
          </p:cNvPr>
          <p:cNvSpPr>
            <a:spLocks noGrp="1"/>
          </p:cNvSpPr>
          <p:nvPr>
            <p:ph type="title"/>
          </p:nvPr>
        </p:nvSpPr>
        <p:spPr>
          <a:xfrm>
            <a:off x="4385733" y="0"/>
            <a:ext cx="4428067" cy="541867"/>
          </a:xfrm>
        </p:spPr>
        <p:txBody>
          <a:bodyPr>
            <a:normAutofit fontScale="90000"/>
          </a:bodyPr>
          <a:lstStyle/>
          <a:p>
            <a:r>
              <a:rPr lang="en-US" sz="3600" dirty="0">
                <a:solidFill>
                  <a:schemeClr val="bg1">
                    <a:lumMod val="95000"/>
                  </a:schemeClr>
                </a:solidFill>
              </a:rPr>
              <a:t>Azure Services 2015</a:t>
            </a:r>
          </a:p>
        </p:txBody>
      </p:sp>
      <p:sp>
        <p:nvSpPr>
          <p:cNvPr id="4" name="Slide Number Placeholder 3">
            <a:extLst>
              <a:ext uri="{FF2B5EF4-FFF2-40B4-BE49-F238E27FC236}">
                <a16:creationId xmlns:a16="http://schemas.microsoft.com/office/drawing/2014/main" id="{8606CEDB-CBB1-4A20-A563-5A3489BD6CC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305222157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623545-9876-44AC-A1C5-7183B28246EB}"/>
              </a:ext>
            </a:extLst>
          </p:cNvPr>
          <p:cNvPicPr>
            <a:picLocks noChangeAspect="1"/>
          </p:cNvPicPr>
          <p:nvPr/>
        </p:nvPicPr>
        <p:blipFill>
          <a:blip r:embed="rId2"/>
          <a:stretch>
            <a:fillRect/>
          </a:stretch>
        </p:blipFill>
        <p:spPr>
          <a:xfrm>
            <a:off x="945988" y="686266"/>
            <a:ext cx="10920187" cy="5481778"/>
          </a:xfrm>
          <a:prstGeom prst="rect">
            <a:avLst/>
          </a:prstGeom>
        </p:spPr>
      </p:pic>
      <p:sp>
        <p:nvSpPr>
          <p:cNvPr id="3" name="Title 2">
            <a:extLst>
              <a:ext uri="{FF2B5EF4-FFF2-40B4-BE49-F238E27FC236}">
                <a16:creationId xmlns:a16="http://schemas.microsoft.com/office/drawing/2014/main" id="{D96E713B-D52B-4F1F-8518-9C093F8CE28C}"/>
              </a:ext>
            </a:extLst>
          </p:cNvPr>
          <p:cNvSpPr>
            <a:spLocks noGrp="1"/>
          </p:cNvSpPr>
          <p:nvPr>
            <p:ph type="title"/>
          </p:nvPr>
        </p:nvSpPr>
        <p:spPr>
          <a:xfrm>
            <a:off x="838200" y="1"/>
            <a:ext cx="10515600" cy="773682"/>
          </a:xfrm>
        </p:spPr>
        <p:txBody>
          <a:bodyPr/>
          <a:lstStyle/>
          <a:p>
            <a:r>
              <a:rPr lang="en-US" dirty="0" err="1"/>
              <a:t>BlockChain</a:t>
            </a:r>
            <a:r>
              <a:rPr lang="en-US" dirty="0"/>
              <a:t>: Ledgers redone</a:t>
            </a:r>
          </a:p>
        </p:txBody>
      </p:sp>
      <p:sp>
        <p:nvSpPr>
          <p:cNvPr id="9" name="Rectangle 8">
            <a:extLst>
              <a:ext uri="{FF2B5EF4-FFF2-40B4-BE49-F238E27FC236}">
                <a16:creationId xmlns:a16="http://schemas.microsoft.com/office/drawing/2014/main" id="{4225D79D-0013-47DB-B0D5-3F021D5C8EA4}"/>
              </a:ext>
            </a:extLst>
          </p:cNvPr>
          <p:cNvSpPr/>
          <p:nvPr/>
        </p:nvSpPr>
        <p:spPr>
          <a:xfrm>
            <a:off x="2697194" y="5892865"/>
            <a:ext cx="8924261" cy="369332"/>
          </a:xfrm>
          <a:prstGeom prst="rect">
            <a:avLst/>
          </a:prstGeom>
        </p:spPr>
        <p:txBody>
          <a:bodyPr wrap="square">
            <a:spAutoFit/>
          </a:bodyPr>
          <a:lstStyle/>
          <a:p>
            <a:r>
              <a:rPr lang="en-US" dirty="0"/>
              <a:t>https://www.slideshare.net/wisniewskakarolina/outthink-blockchain-with-ibm</a:t>
            </a:r>
          </a:p>
        </p:txBody>
      </p:sp>
      <p:sp>
        <p:nvSpPr>
          <p:cNvPr id="5" name="Slide Number Placeholder 4">
            <a:extLst>
              <a:ext uri="{FF2B5EF4-FFF2-40B4-BE49-F238E27FC236}">
                <a16:creationId xmlns:a16="http://schemas.microsoft.com/office/drawing/2014/main" id="{98730368-57D6-4137-8669-31CD6CFB81A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240</a:t>
            </a:fld>
            <a:endParaRPr lang="en-US">
              <a:solidFill>
                <a:prstClr val="black">
                  <a:tint val="75000"/>
                </a:prstClr>
              </a:solidFill>
            </a:endParaRPr>
          </a:p>
        </p:txBody>
      </p:sp>
    </p:spTree>
    <p:extLst>
      <p:ext uri="{BB962C8B-B14F-4D97-AF65-F5344CB8AC3E}">
        <p14:creationId xmlns:p14="http://schemas.microsoft.com/office/powerpoint/2010/main" val="240878346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9ED8C1-D9C3-421C-9475-8C0CE22E8CB4}"/>
              </a:ext>
            </a:extLst>
          </p:cNvPr>
          <p:cNvSpPr>
            <a:spLocks noGrp="1"/>
          </p:cNvSpPr>
          <p:nvPr>
            <p:ph type="title"/>
          </p:nvPr>
        </p:nvSpPr>
        <p:spPr>
          <a:xfrm>
            <a:off x="6556" y="47734"/>
            <a:ext cx="4989393" cy="662782"/>
          </a:xfrm>
        </p:spPr>
        <p:txBody>
          <a:bodyPr>
            <a:normAutofit fontScale="90000"/>
          </a:bodyPr>
          <a:lstStyle/>
          <a:p>
            <a:r>
              <a:rPr lang="en-US" dirty="0"/>
              <a:t>Blockchain consortia</a:t>
            </a:r>
          </a:p>
        </p:txBody>
      </p:sp>
      <p:pic>
        <p:nvPicPr>
          <p:cNvPr id="6" name="Picture 5">
            <a:extLst>
              <a:ext uri="{FF2B5EF4-FFF2-40B4-BE49-F238E27FC236}">
                <a16:creationId xmlns:a16="http://schemas.microsoft.com/office/drawing/2014/main" id="{7D5B234B-AC7A-452A-A056-D446C5650FFB}"/>
              </a:ext>
            </a:extLst>
          </p:cNvPr>
          <p:cNvPicPr>
            <a:picLocks noChangeAspect="1"/>
          </p:cNvPicPr>
          <p:nvPr/>
        </p:nvPicPr>
        <p:blipFill rotWithShape="1">
          <a:blip r:embed="rId2"/>
          <a:srcRect l="1037" t="1614"/>
          <a:stretch/>
        </p:blipFill>
        <p:spPr>
          <a:xfrm>
            <a:off x="975495" y="807913"/>
            <a:ext cx="10692425" cy="6050087"/>
          </a:xfrm>
          <a:prstGeom prst="rect">
            <a:avLst/>
          </a:prstGeom>
        </p:spPr>
      </p:pic>
      <p:sp>
        <p:nvSpPr>
          <p:cNvPr id="2" name="TextBox 1">
            <a:extLst>
              <a:ext uri="{FF2B5EF4-FFF2-40B4-BE49-F238E27FC236}">
                <a16:creationId xmlns:a16="http://schemas.microsoft.com/office/drawing/2014/main" id="{E855DFFB-9777-4A5E-83C6-4C2C879CDCA3}"/>
              </a:ext>
            </a:extLst>
          </p:cNvPr>
          <p:cNvSpPr txBox="1"/>
          <p:nvPr/>
        </p:nvSpPr>
        <p:spPr>
          <a:xfrm>
            <a:off x="4488873" y="0"/>
            <a:ext cx="7696571" cy="807913"/>
          </a:xfrm>
          <a:prstGeom prst="rect">
            <a:avLst/>
          </a:prstGeom>
          <a:noFill/>
        </p:spPr>
        <p:txBody>
          <a:bodyPr wrap="square" rtlCol="0">
            <a:spAutoFit/>
          </a:bodyPr>
          <a:lstStyle/>
          <a:p>
            <a:r>
              <a:rPr lang="en-US" dirty="0"/>
              <a:t>Aug 22 2017:” IBM Forges Blockchain Collaboration With Nestlé &amp; Walmart For Global Food Safety” by tracking provenance of food processing</a:t>
            </a:r>
            <a:r>
              <a:rPr lang="en-US" sz="1600" dirty="0"/>
              <a:t> </a:t>
            </a:r>
            <a:r>
              <a:rPr lang="en-US" sz="1050" dirty="0"/>
              <a:t>https://www.forbes.com/sites/rogeraitken/2017/08/22/ibm-forges-blockchain-collaboration-with-nestle-walmart-for-global-food-safety</a:t>
            </a:r>
            <a:endParaRPr lang="en-US" sz="1600" dirty="0"/>
          </a:p>
        </p:txBody>
      </p:sp>
      <p:sp>
        <p:nvSpPr>
          <p:cNvPr id="5" name="Slide Number Placeholder 4">
            <a:extLst>
              <a:ext uri="{FF2B5EF4-FFF2-40B4-BE49-F238E27FC236}">
                <a16:creationId xmlns:a16="http://schemas.microsoft.com/office/drawing/2014/main" id="{ED9A80EF-30A4-4897-B3C1-65247437ADC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241</a:t>
            </a:fld>
            <a:endParaRPr lang="en-US">
              <a:solidFill>
                <a:prstClr val="black">
                  <a:tint val="75000"/>
                </a:prstClr>
              </a:solidFill>
            </a:endParaRPr>
          </a:p>
        </p:txBody>
      </p:sp>
    </p:spTree>
    <p:extLst>
      <p:ext uri="{BB962C8B-B14F-4D97-AF65-F5344CB8AC3E}">
        <p14:creationId xmlns:p14="http://schemas.microsoft.com/office/powerpoint/2010/main" val="407331936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y FS firms are exploring blockchain">
            <a:extLst>
              <a:ext uri="{FF2B5EF4-FFF2-40B4-BE49-F238E27FC236}">
                <a16:creationId xmlns:a16="http://schemas.microsoft.com/office/drawing/2014/main" id="{F52A3206-5052-415D-BE07-62A669FCA8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6413" y="0"/>
            <a:ext cx="91455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319CA3E-44B1-4A8C-9B28-FE318E2D437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242</a:t>
            </a:fld>
            <a:endParaRPr lang="en-US">
              <a:solidFill>
                <a:prstClr val="black">
                  <a:tint val="75000"/>
                </a:prstClr>
              </a:solidFill>
            </a:endParaRPr>
          </a:p>
        </p:txBody>
      </p:sp>
    </p:spTree>
    <p:extLst>
      <p:ext uri="{BB962C8B-B14F-4D97-AF65-F5344CB8AC3E}">
        <p14:creationId xmlns:p14="http://schemas.microsoft.com/office/powerpoint/2010/main" val="67258600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p uses cases for blockchain in banking">
            <a:extLst>
              <a:ext uri="{FF2B5EF4-FFF2-40B4-BE49-F238E27FC236}">
                <a16:creationId xmlns:a16="http://schemas.microsoft.com/office/drawing/2014/main" id="{FC858567-6598-40F0-ABF0-135358F354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DF4FB3-6E6F-41D5-8158-D8F91F0C99A2}"/>
              </a:ext>
            </a:extLst>
          </p:cNvPr>
          <p:cNvSpPr txBox="1"/>
          <p:nvPr/>
        </p:nvSpPr>
        <p:spPr>
          <a:xfrm>
            <a:off x="9074794" y="2085329"/>
            <a:ext cx="3007555" cy="584775"/>
          </a:xfrm>
          <a:prstGeom prst="rect">
            <a:avLst/>
          </a:prstGeom>
          <a:noFill/>
        </p:spPr>
        <p:txBody>
          <a:bodyPr wrap="none" rtlCol="0">
            <a:spAutoFit/>
          </a:bodyPr>
          <a:lstStyle/>
          <a:p>
            <a:r>
              <a:rPr lang="en-US" sz="1600" dirty="0"/>
              <a:t>KYC Know Your Customer</a:t>
            </a:r>
          </a:p>
          <a:p>
            <a:r>
              <a:rPr lang="en-US" sz="1600" dirty="0"/>
              <a:t>AML Anti-Money Laundering</a:t>
            </a:r>
          </a:p>
        </p:txBody>
      </p:sp>
      <p:sp>
        <p:nvSpPr>
          <p:cNvPr id="7" name="TextBox 6">
            <a:extLst>
              <a:ext uri="{FF2B5EF4-FFF2-40B4-BE49-F238E27FC236}">
                <a16:creationId xmlns:a16="http://schemas.microsoft.com/office/drawing/2014/main" id="{24706669-2A07-41A6-945E-A07756BB6C95}"/>
              </a:ext>
            </a:extLst>
          </p:cNvPr>
          <p:cNvSpPr txBox="1"/>
          <p:nvPr/>
        </p:nvSpPr>
        <p:spPr>
          <a:xfrm>
            <a:off x="9074794" y="2772983"/>
            <a:ext cx="2948946" cy="1077218"/>
          </a:xfrm>
          <a:prstGeom prst="rect">
            <a:avLst/>
          </a:prstGeom>
          <a:noFill/>
        </p:spPr>
        <p:txBody>
          <a:bodyPr wrap="square" rtlCol="0">
            <a:spAutoFit/>
          </a:bodyPr>
          <a:lstStyle/>
          <a:p>
            <a:r>
              <a:rPr lang="en-US" sz="1600" dirty="0"/>
              <a:t>Fiat Currency is backed by reputable government. The $ and Euro are Fiat currencies</a:t>
            </a:r>
          </a:p>
        </p:txBody>
      </p:sp>
      <p:sp>
        <p:nvSpPr>
          <p:cNvPr id="3" name="Slide Number Placeholder 2">
            <a:extLst>
              <a:ext uri="{FF2B5EF4-FFF2-40B4-BE49-F238E27FC236}">
                <a16:creationId xmlns:a16="http://schemas.microsoft.com/office/drawing/2014/main" id="{A95249BD-070F-45B0-A01E-3418078CA48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243</a:t>
            </a:fld>
            <a:endParaRPr lang="en-US">
              <a:solidFill>
                <a:prstClr val="black">
                  <a:tint val="75000"/>
                </a:prstClr>
              </a:solidFill>
            </a:endParaRPr>
          </a:p>
        </p:txBody>
      </p:sp>
    </p:spTree>
    <p:extLst>
      <p:ext uri="{BB962C8B-B14F-4D97-AF65-F5344CB8AC3E}">
        <p14:creationId xmlns:p14="http://schemas.microsoft.com/office/powerpoint/2010/main" val="102813633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normAutofit fontScale="90000"/>
          </a:bodyPr>
          <a:lstStyle/>
          <a:p>
            <a:pPr algn="ctr"/>
            <a:r>
              <a:rPr lang="en-US" dirty="0"/>
              <a:t>U: The Future and other Issues III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normAutofit/>
          </a:bodyPr>
          <a:lstStyle/>
          <a:p>
            <a:pPr marL="342900" indent="-342900">
              <a:buFont typeface="Arial" panose="020B0604020202020204" pitchFamily="34" charset="0"/>
              <a:buChar char="•"/>
            </a:pPr>
            <a:r>
              <a:rPr lang="en-US" sz="3200" dirty="0">
                <a:solidFill>
                  <a:schemeClr val="tx1"/>
                </a:solidFill>
              </a:rPr>
              <a:t>Fault Tolerance</a:t>
            </a:r>
          </a:p>
        </p:txBody>
      </p:sp>
      <p:sp>
        <p:nvSpPr>
          <p:cNvPr id="3" name="Slide Number Placeholder 2">
            <a:extLst>
              <a:ext uri="{FF2B5EF4-FFF2-40B4-BE49-F238E27FC236}">
                <a16:creationId xmlns:a16="http://schemas.microsoft.com/office/drawing/2014/main" id="{547BE802-28DE-455B-9061-57A57B7F0CC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244</a:t>
            </a:fld>
            <a:endParaRPr lang="en-US">
              <a:solidFill>
                <a:prstClr val="black">
                  <a:tint val="75000"/>
                </a:prstClr>
              </a:solidFill>
            </a:endParaRPr>
          </a:p>
        </p:txBody>
      </p:sp>
    </p:spTree>
    <p:extLst>
      <p:ext uri="{BB962C8B-B14F-4D97-AF65-F5344CB8AC3E}">
        <p14:creationId xmlns:p14="http://schemas.microsoft.com/office/powerpoint/2010/main" val="75890847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800" y="967786"/>
            <a:ext cx="12014200" cy="5319892"/>
          </a:xfrm>
        </p:spPr>
        <p:txBody>
          <a:bodyPr>
            <a:normAutofit/>
          </a:bodyPr>
          <a:lstStyle/>
          <a:p>
            <a:r>
              <a:rPr lang="en-US" dirty="0"/>
              <a:t>The basic simple approach to fault tolerance is replication</a:t>
            </a:r>
          </a:p>
          <a:p>
            <a:r>
              <a:rPr lang="en-US" dirty="0"/>
              <a:t>Amazon basic S3 designed for 99.999999999% durability and 99.99% </a:t>
            </a:r>
            <a:r>
              <a:rPr lang="en-US" sz="3200" dirty="0"/>
              <a:t>availability</a:t>
            </a:r>
            <a:r>
              <a:rPr lang="en-US" dirty="0"/>
              <a:t> of objects over a given year.</a:t>
            </a:r>
          </a:p>
          <a:p>
            <a:pPr lvl="1"/>
            <a:r>
              <a:rPr lang="en-US" sz="2800" dirty="0"/>
              <a:t>Done by replicating each bit of storage ~6 times</a:t>
            </a:r>
          </a:p>
          <a:p>
            <a:r>
              <a:rPr lang="en-US" dirty="0"/>
              <a:t>Amazon Reduced Redundancy Storage (RRS) has 99.99% durability and same availability as basic</a:t>
            </a:r>
          </a:p>
          <a:p>
            <a:pPr lvl="1"/>
            <a:r>
              <a:rPr lang="en-US" sz="2800" dirty="0"/>
              <a:t>Implies that average expected loss of 0.01% of objects in a year</a:t>
            </a:r>
          </a:p>
          <a:p>
            <a:pPr lvl="1"/>
            <a:r>
              <a:rPr lang="en-US" sz="2800" dirty="0"/>
              <a:t>It was 33% cheaper but now is if anything more expensive!!</a:t>
            </a:r>
          </a:p>
          <a:p>
            <a:pPr lvl="1"/>
            <a:r>
              <a:rPr lang="en-US" sz="2800" dirty="0"/>
              <a:t>Perhaps stored ~4 times</a:t>
            </a:r>
          </a:p>
          <a:p>
            <a:pPr lvl="1"/>
            <a:r>
              <a:rPr lang="en-US" sz="2800" dirty="0"/>
              <a:t>Use if can regenerate data (and AWS lowers cost)</a:t>
            </a:r>
          </a:p>
          <a:p>
            <a:endParaRPr lang="en-US" dirty="0"/>
          </a:p>
        </p:txBody>
      </p:sp>
      <p:sp>
        <p:nvSpPr>
          <p:cNvPr id="2" name="Title 1"/>
          <p:cNvSpPr>
            <a:spLocks noGrp="1"/>
          </p:cNvSpPr>
          <p:nvPr>
            <p:ph type="title"/>
          </p:nvPr>
        </p:nvSpPr>
        <p:spPr>
          <a:xfrm>
            <a:off x="753359" y="136526"/>
            <a:ext cx="10515600" cy="737811"/>
          </a:xfrm>
        </p:spPr>
        <p:txBody>
          <a:bodyPr/>
          <a:lstStyle/>
          <a:p>
            <a:r>
              <a:rPr lang="en-US" b="1" dirty="0"/>
              <a:t>Fault Tolerance of Data with Amazon S3</a:t>
            </a:r>
          </a:p>
        </p:txBody>
      </p:sp>
      <p:sp>
        <p:nvSpPr>
          <p:cNvPr id="5" name="Slide Number Placeholder 4">
            <a:extLst>
              <a:ext uri="{FF2B5EF4-FFF2-40B4-BE49-F238E27FC236}">
                <a16:creationId xmlns:a16="http://schemas.microsoft.com/office/drawing/2014/main" id="{439C3613-714A-420E-98DB-87A8A8D4EA6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245</a:t>
            </a:fld>
            <a:endParaRPr lang="en-US">
              <a:solidFill>
                <a:prstClr val="black">
                  <a:tint val="75000"/>
                </a:prstClr>
              </a:solidFill>
            </a:endParaRPr>
          </a:p>
        </p:txBody>
      </p:sp>
    </p:spTree>
    <p:extLst>
      <p:ext uri="{BB962C8B-B14F-4D97-AF65-F5344CB8AC3E}">
        <p14:creationId xmlns:p14="http://schemas.microsoft.com/office/powerpoint/2010/main" val="114887786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45201"/>
            <a:ext cx="12192000" cy="5411148"/>
          </a:xfrm>
        </p:spPr>
        <p:txBody>
          <a:bodyPr>
            <a:normAutofit lnSpcReduction="10000"/>
          </a:bodyPr>
          <a:lstStyle/>
          <a:p>
            <a:r>
              <a:rPr lang="en-US" sz="2800" dirty="0"/>
              <a:t>Data is relatively easy to make static but programs are harder </a:t>
            </a:r>
          </a:p>
          <a:p>
            <a:pPr lvl="1"/>
            <a:r>
              <a:rPr lang="en-US" sz="2400" dirty="0"/>
              <a:t>One can of course save the images but what’s hard is saving running programs</a:t>
            </a:r>
          </a:p>
          <a:p>
            <a:r>
              <a:rPr lang="en-US" sz="2800" dirty="0"/>
              <a:t>Programs can stop but you need to be certain that no messages in system from other programs (processes)</a:t>
            </a:r>
          </a:p>
          <a:p>
            <a:r>
              <a:rPr lang="en-US" sz="2800" dirty="0"/>
              <a:t>Safest is save “state” (data defining program execution) on disk in such a way that program can read data to restart</a:t>
            </a:r>
          </a:p>
          <a:p>
            <a:pPr lvl="1"/>
            <a:r>
              <a:rPr lang="en-US" sz="2400" dirty="0"/>
              <a:t>This is MapReduce strategy where processes communicate via disk</a:t>
            </a:r>
          </a:p>
          <a:p>
            <a:pPr lvl="1"/>
            <a:r>
              <a:rPr lang="en-US" sz="2400" dirty="0"/>
              <a:t>Unfortunately doing messaging via disk is slow</a:t>
            </a:r>
          </a:p>
          <a:p>
            <a:r>
              <a:rPr lang="en-US" dirty="0"/>
              <a:t>In parallel processing different processes are correlated; when one breaks the others have to wait</a:t>
            </a:r>
          </a:p>
          <a:p>
            <a:pPr lvl="1"/>
            <a:r>
              <a:rPr lang="en-US" dirty="0"/>
              <a:t>Thus cost of a failure multiplied by number of parallel processes (up to a million today)</a:t>
            </a:r>
          </a:p>
          <a:p>
            <a:pPr lvl="1"/>
            <a:r>
              <a:rPr lang="en-US" dirty="0"/>
              <a:t>So fault tolerance strategy for loosely coupled processes (typical cloud scenario where recovery approach clear so can allow faults) different from that for tightly coupled case 	(HPC case where more effort made to avoid faults)</a:t>
            </a:r>
          </a:p>
        </p:txBody>
      </p:sp>
      <p:sp>
        <p:nvSpPr>
          <p:cNvPr id="2" name="Title 1"/>
          <p:cNvSpPr>
            <a:spLocks noGrp="1"/>
          </p:cNvSpPr>
          <p:nvPr>
            <p:ph type="title"/>
          </p:nvPr>
        </p:nvSpPr>
        <p:spPr>
          <a:xfrm>
            <a:off x="838200" y="0"/>
            <a:ext cx="10515600" cy="945201"/>
          </a:xfrm>
        </p:spPr>
        <p:txBody>
          <a:bodyPr>
            <a:normAutofit/>
          </a:bodyPr>
          <a:lstStyle/>
          <a:p>
            <a:r>
              <a:rPr lang="en-US" b="1" dirty="0"/>
              <a:t>Fault Tolerance of Programs</a:t>
            </a:r>
          </a:p>
        </p:txBody>
      </p:sp>
      <p:sp>
        <p:nvSpPr>
          <p:cNvPr id="5" name="Slide Number Placeholder 4">
            <a:extLst>
              <a:ext uri="{FF2B5EF4-FFF2-40B4-BE49-F238E27FC236}">
                <a16:creationId xmlns:a16="http://schemas.microsoft.com/office/drawing/2014/main" id="{2712DE43-8798-4E24-93E1-B4499536FE4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246</a:t>
            </a:fld>
            <a:endParaRPr lang="en-US">
              <a:solidFill>
                <a:prstClr val="black">
                  <a:tint val="75000"/>
                </a:prstClr>
              </a:solidFill>
            </a:endParaRPr>
          </a:p>
        </p:txBody>
      </p:sp>
    </p:spTree>
    <p:extLst>
      <p:ext uri="{BB962C8B-B14F-4D97-AF65-F5344CB8AC3E}">
        <p14:creationId xmlns:p14="http://schemas.microsoft.com/office/powerpoint/2010/main" val="64119451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84082"/>
            <a:ext cx="12192000" cy="4996207"/>
          </a:xfrm>
        </p:spPr>
        <p:txBody>
          <a:bodyPr>
            <a:normAutofit/>
          </a:bodyPr>
          <a:lstStyle/>
          <a:p>
            <a:r>
              <a:rPr lang="en-US" dirty="0"/>
              <a:t>Typical commercial Web 2.0 applications can afford to lose data</a:t>
            </a:r>
          </a:p>
          <a:p>
            <a:pPr lvl="1"/>
            <a:r>
              <a:rPr lang="en-US" sz="2800" dirty="0"/>
              <a:t>If you do a recommendation and miss out 0.1% of ratings, it will make essentially no difference as you are averaging over all the data (in a clever way)</a:t>
            </a:r>
          </a:p>
          <a:p>
            <a:pPr lvl="1"/>
            <a:r>
              <a:rPr lang="en-US" sz="2800" dirty="0"/>
              <a:t>Of course banking applications cannot make any errors</a:t>
            </a:r>
          </a:p>
          <a:p>
            <a:r>
              <a:rPr lang="en-US" dirty="0"/>
              <a:t>On the other hand if you are doing a parallel weather simulation decomposed geometrically and the process in charge of Martinsville (a town near Bloomington IN) breaks then that will eventually cause process to break</a:t>
            </a:r>
          </a:p>
          <a:p>
            <a:pPr lvl="1"/>
            <a:r>
              <a:rPr lang="en-US" sz="2800" dirty="0"/>
              <a:t>Weather information propagates out from Martinsville and will reach Bloomington after an hour or so.</a:t>
            </a:r>
          </a:p>
          <a:p>
            <a:pPr lvl="1"/>
            <a:r>
              <a:rPr lang="en-US" sz="2800" dirty="0"/>
              <a:t>Another reason why classic HPC is more sensitive to faults</a:t>
            </a:r>
          </a:p>
        </p:txBody>
      </p:sp>
      <p:sp>
        <p:nvSpPr>
          <p:cNvPr id="2" name="Title 1"/>
          <p:cNvSpPr>
            <a:spLocks noGrp="1"/>
          </p:cNvSpPr>
          <p:nvPr>
            <p:ph type="title"/>
          </p:nvPr>
        </p:nvSpPr>
        <p:spPr>
          <a:xfrm>
            <a:off x="838200" y="1"/>
            <a:ext cx="10515600" cy="1197204"/>
          </a:xfrm>
        </p:spPr>
        <p:txBody>
          <a:bodyPr/>
          <a:lstStyle/>
          <a:p>
            <a:r>
              <a:rPr lang="en-US" b="1" dirty="0"/>
              <a:t>Application Fault Tolerance</a:t>
            </a:r>
          </a:p>
        </p:txBody>
      </p:sp>
      <p:sp>
        <p:nvSpPr>
          <p:cNvPr id="5" name="Slide Number Placeholder 4">
            <a:extLst>
              <a:ext uri="{FF2B5EF4-FFF2-40B4-BE49-F238E27FC236}">
                <a16:creationId xmlns:a16="http://schemas.microsoft.com/office/drawing/2014/main" id="{0D07B3C8-E866-4142-8D58-3189FFFEFC6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247</a:t>
            </a:fld>
            <a:endParaRPr lang="en-US">
              <a:solidFill>
                <a:prstClr val="black">
                  <a:tint val="75000"/>
                </a:prstClr>
              </a:solidFill>
            </a:endParaRPr>
          </a:p>
        </p:txBody>
      </p:sp>
    </p:spTree>
    <p:extLst>
      <p:ext uri="{BB962C8B-B14F-4D97-AF65-F5344CB8AC3E}">
        <p14:creationId xmlns:p14="http://schemas.microsoft.com/office/powerpoint/2010/main" val="3219496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49A10-B773-462E-B11E-227FC5B5D8D0}"/>
              </a:ext>
            </a:extLst>
          </p:cNvPr>
          <p:cNvSpPr>
            <a:spLocks noGrp="1"/>
          </p:cNvSpPr>
          <p:nvPr>
            <p:ph type="title"/>
          </p:nvPr>
        </p:nvSpPr>
        <p:spPr>
          <a:xfrm>
            <a:off x="838200" y="45086"/>
            <a:ext cx="10515600" cy="684742"/>
          </a:xfrm>
        </p:spPr>
        <p:txBody>
          <a:bodyPr>
            <a:normAutofit fontScale="90000"/>
          </a:bodyPr>
          <a:lstStyle/>
          <a:p>
            <a:r>
              <a:rPr lang="en-US" dirty="0"/>
              <a:t>Gartner Remarks on Clouds</a:t>
            </a:r>
          </a:p>
        </p:txBody>
      </p:sp>
      <p:sp>
        <p:nvSpPr>
          <p:cNvPr id="3" name="Content Placeholder 2">
            <a:extLst>
              <a:ext uri="{FF2B5EF4-FFF2-40B4-BE49-F238E27FC236}">
                <a16:creationId xmlns:a16="http://schemas.microsoft.com/office/drawing/2014/main" id="{F4D2BF20-7569-400A-AA84-F6033B5AA0B3}"/>
              </a:ext>
            </a:extLst>
          </p:cNvPr>
          <p:cNvSpPr>
            <a:spLocks noGrp="1"/>
          </p:cNvSpPr>
          <p:nvPr>
            <p:ph idx="1"/>
          </p:nvPr>
        </p:nvSpPr>
        <p:spPr>
          <a:xfrm>
            <a:off x="0" y="919691"/>
            <a:ext cx="12192000" cy="5436658"/>
          </a:xfrm>
        </p:spPr>
        <p:txBody>
          <a:bodyPr>
            <a:normAutofit lnSpcReduction="10000"/>
          </a:bodyPr>
          <a:lstStyle/>
          <a:p>
            <a:r>
              <a:rPr lang="en-US" dirty="0"/>
              <a:t>As they enters their second decade, </a:t>
            </a:r>
            <a:r>
              <a:rPr lang="en-US" b="1" dirty="0"/>
              <a:t>Clouds </a:t>
            </a:r>
            <a:r>
              <a:rPr lang="en-US" dirty="0"/>
              <a:t>have evolved from a disruptive technology  to an </a:t>
            </a:r>
            <a:r>
              <a:rPr lang="en-US" b="1" dirty="0"/>
              <a:t>expected and </a:t>
            </a:r>
            <a:r>
              <a:rPr lang="en-US" b="1" dirty="0" err="1"/>
              <a:t>prevelant</a:t>
            </a:r>
            <a:r>
              <a:rPr lang="en-US" b="1" dirty="0"/>
              <a:t> approach </a:t>
            </a:r>
            <a:r>
              <a:rPr lang="en-US" dirty="0"/>
              <a:t>to traditional as well as next-generation IT.</a:t>
            </a:r>
          </a:p>
          <a:p>
            <a:pPr lvl="1"/>
            <a:r>
              <a:rPr lang="en-US" dirty="0"/>
              <a:t>Despite its longevity, cloud computing still suffers from confusion, and long-standing and largely unimportant nontechnical concerns (for example, cost and governance) continue to muddle the opinions and approaches of CIOs, architects and cloud leaders. </a:t>
            </a:r>
          </a:p>
          <a:p>
            <a:pPr lvl="1"/>
            <a:r>
              <a:rPr lang="en-US" dirty="0"/>
              <a:t>Enabled and fueled by the consumerization of IT, the cloud solutions that individuals and business units (through software as a </a:t>
            </a:r>
            <a:r>
              <a:rPr lang="en-US" dirty="0" err="1"/>
              <a:t>serviceaaS</a:t>
            </a:r>
            <a:r>
              <a:rPr lang="en-US" dirty="0"/>
              <a:t>) have brought into the enterprise are shifting the way IT organizations respond to the immediate and imminent demands of their users.</a:t>
            </a:r>
          </a:p>
          <a:p>
            <a:pPr lvl="1"/>
            <a:r>
              <a:rPr lang="en-US" dirty="0"/>
              <a:t>A natural continued blurring is occurring in cloud computing. Infrastructure as a service (IaaS) and some PaaS capabilities are increasingly difficult to discern as separate functions.</a:t>
            </a:r>
          </a:p>
          <a:p>
            <a:pPr lvl="1"/>
            <a:r>
              <a:rPr lang="en-US" dirty="0"/>
              <a:t> Pure public cloud and hosted private offerings are becoming increasingly similar, and higher levels of abstraction are masking more of the underlying details. This blurring will persist and will continue to challenge cloud clarity.</a:t>
            </a:r>
          </a:p>
          <a:p>
            <a:endParaRPr lang="en-US" dirty="0"/>
          </a:p>
        </p:txBody>
      </p:sp>
      <p:sp>
        <p:nvSpPr>
          <p:cNvPr id="5" name="Slide Number Placeholder 4">
            <a:extLst>
              <a:ext uri="{FF2B5EF4-FFF2-40B4-BE49-F238E27FC236}">
                <a16:creationId xmlns:a16="http://schemas.microsoft.com/office/drawing/2014/main" id="{BC82EABF-AEA3-4539-973B-B3304BDBAFA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279860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506027" y="889224"/>
            <a:ext cx="5406502" cy="1325563"/>
          </a:xfrm>
        </p:spPr>
        <p:txBody>
          <a:bodyPr>
            <a:normAutofit fontScale="90000"/>
          </a:bodyPr>
          <a:lstStyle/>
          <a:p>
            <a:r>
              <a:rPr lang="en-US" dirty="0"/>
              <a:t>Gartner: Magic Quadrant for Cloud Infrastructure as a Service, Worldwide</a:t>
            </a:r>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57705" y="3104010"/>
            <a:ext cx="5291091" cy="3101482"/>
          </a:xfrm>
        </p:spPr>
        <p:txBody>
          <a:bodyPr>
            <a:normAutofit fontScale="85000" lnSpcReduction="10000"/>
          </a:bodyPr>
          <a:lstStyle/>
          <a:p>
            <a:r>
              <a:rPr lang="en-US" dirty="0"/>
              <a:t>Magic Quadrant for Cloud Infrastructure as a Service, Worldwide</a:t>
            </a:r>
          </a:p>
          <a:p>
            <a:r>
              <a:rPr lang="en-US" dirty="0"/>
              <a:t>Published: 15 June 2017 ID: G00315215; </a:t>
            </a:r>
          </a:p>
          <a:p>
            <a:r>
              <a:rPr lang="en-US" dirty="0"/>
              <a:t>Updated 23 May 2018 G00336148</a:t>
            </a:r>
          </a:p>
          <a:p>
            <a:endParaRPr lang="en-US" dirty="0"/>
          </a:p>
          <a:p>
            <a:r>
              <a:rPr lang="en-US" dirty="0"/>
              <a:t>Analyst(s): Lydia Leong | Raj </a:t>
            </a:r>
            <a:r>
              <a:rPr lang="en-US" dirty="0" err="1"/>
              <a:t>Bala</a:t>
            </a:r>
            <a:r>
              <a:rPr lang="en-US" dirty="0"/>
              <a:t> | Craig Lowery | Dennis Smith</a:t>
            </a:r>
          </a:p>
        </p:txBody>
      </p:sp>
      <p:pic>
        <p:nvPicPr>
          <p:cNvPr id="1026" name="Picture 2" descr="Enlarge Image">
            <a:extLst>
              <a:ext uri="{FF2B5EF4-FFF2-40B4-BE49-F238E27FC236}">
                <a16:creationId xmlns:a16="http://schemas.microsoft.com/office/drawing/2014/main" id="{35F0C1AF-4521-45E5-A6CF-B7AF6662F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
            <a:ext cx="6858000" cy="6858000"/>
          </a:xfrm>
          <a:prstGeom prst="rect">
            <a:avLst/>
          </a:prstGeom>
          <a:solidFill>
            <a:schemeClr val="bg1"/>
          </a:solidFill>
          <a:extLst/>
        </p:spPr>
      </p:pic>
      <p:sp>
        <p:nvSpPr>
          <p:cNvPr id="3" name="Slide Number Placeholder 2">
            <a:extLst>
              <a:ext uri="{FF2B5EF4-FFF2-40B4-BE49-F238E27FC236}">
                <a16:creationId xmlns:a16="http://schemas.microsoft.com/office/drawing/2014/main" id="{1D8FE367-3D95-400C-A2F5-86DBC8387E8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26</a:t>
            </a:fld>
            <a:endParaRPr lang="en-US">
              <a:solidFill>
                <a:prstClr val="black">
                  <a:tint val="75000"/>
                </a:prstClr>
              </a:solidFill>
            </a:endParaRPr>
          </a:p>
        </p:txBody>
      </p:sp>
      <p:pic>
        <p:nvPicPr>
          <p:cNvPr id="4" name="Picture 3">
            <a:extLst>
              <a:ext uri="{FF2B5EF4-FFF2-40B4-BE49-F238E27FC236}">
                <a16:creationId xmlns:a16="http://schemas.microsoft.com/office/drawing/2014/main" id="{C1549945-8A41-41E1-9AB9-9B846C949D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2902" y="0"/>
            <a:ext cx="6639098" cy="6865110"/>
          </a:xfrm>
          <a:prstGeom prst="rect">
            <a:avLst/>
          </a:prstGeom>
        </p:spPr>
      </p:pic>
    </p:spTree>
    <p:extLst>
      <p:ext uri="{BB962C8B-B14F-4D97-AF65-F5344CB8AC3E}">
        <p14:creationId xmlns:p14="http://schemas.microsoft.com/office/powerpoint/2010/main" val="255543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57467"/>
            <a:ext cx="12192000" cy="1325563"/>
          </a:xfrm>
        </p:spPr>
        <p:txBody>
          <a:bodyPr/>
          <a:lstStyle/>
          <a:p>
            <a:r>
              <a:rPr lang="en-US" dirty="0"/>
              <a:t>Gartner: The Evolution of Server Computing</a:t>
            </a:r>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920102"/>
            <a:ext cx="3781887" cy="4351338"/>
          </a:xfrm>
        </p:spPr>
        <p:txBody>
          <a:bodyPr/>
          <a:lstStyle/>
          <a:p>
            <a:endParaRPr lang="en-US" dirty="0"/>
          </a:p>
          <a:p>
            <a:r>
              <a:rPr lang="en-US" dirty="0"/>
              <a:t>Evolution of Server Computing: VMs to Containers to Serverless - Which to Use When?</a:t>
            </a:r>
          </a:p>
          <a:p>
            <a:r>
              <a:rPr lang="en-US" dirty="0"/>
              <a:t>Published: 26 June 2017 ID: G00325432</a:t>
            </a:r>
          </a:p>
          <a:p>
            <a:r>
              <a:rPr lang="en-US" dirty="0"/>
              <a:t>Analyst(s): </a:t>
            </a:r>
            <a:r>
              <a:rPr lang="en-US" dirty="0" err="1"/>
              <a:t>Arun</a:t>
            </a:r>
            <a:r>
              <a:rPr lang="en-US" dirty="0"/>
              <a:t> Chandrasekaran</a:t>
            </a:r>
          </a:p>
        </p:txBody>
      </p:sp>
      <p:pic>
        <p:nvPicPr>
          <p:cNvPr id="9" name="Picture 8">
            <a:extLst>
              <a:ext uri="{FF2B5EF4-FFF2-40B4-BE49-F238E27FC236}">
                <a16:creationId xmlns:a16="http://schemas.microsoft.com/office/drawing/2014/main" id="{088F2212-D62E-4705-A1F7-44EE0ED00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1673" y="1127464"/>
            <a:ext cx="8270327" cy="5730536"/>
          </a:xfrm>
          <a:prstGeom prst="rect">
            <a:avLst/>
          </a:prstGeom>
        </p:spPr>
      </p:pic>
      <p:sp>
        <p:nvSpPr>
          <p:cNvPr id="3" name="Slide Number Placeholder 2">
            <a:extLst>
              <a:ext uri="{FF2B5EF4-FFF2-40B4-BE49-F238E27FC236}">
                <a16:creationId xmlns:a16="http://schemas.microsoft.com/office/drawing/2014/main" id="{F8FEE3D1-E3A1-4AA2-ACF3-138DC171FDE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2204460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67324" y="180466"/>
            <a:ext cx="12088338" cy="820167"/>
          </a:xfrm>
        </p:spPr>
        <p:txBody>
          <a:bodyPr>
            <a:normAutofit/>
          </a:bodyPr>
          <a:lstStyle/>
          <a:p>
            <a:r>
              <a:rPr lang="en-US" dirty="0"/>
              <a:t>Gartner: </a:t>
            </a:r>
            <a:r>
              <a:rPr lang="fr-FR" dirty="0"/>
              <a:t>Infrastructure Strategies </a:t>
            </a:r>
            <a:r>
              <a:rPr lang="fr-FR" dirty="0" err="1"/>
              <a:t>Hype</a:t>
            </a:r>
            <a:r>
              <a:rPr lang="fr-FR" dirty="0"/>
              <a:t> Cycle, 2016 </a:t>
            </a:r>
            <a:endParaRPr lang="en-US"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170986" y="1506029"/>
            <a:ext cx="3646412" cy="4351338"/>
          </a:xfrm>
        </p:spPr>
        <p:txBody>
          <a:bodyPr>
            <a:normAutofit/>
          </a:bodyPr>
          <a:lstStyle/>
          <a:p>
            <a:endParaRPr lang="en-US" dirty="0"/>
          </a:p>
          <a:p>
            <a:r>
              <a:rPr lang="en-US" dirty="0"/>
              <a:t>Evolution of Server Computing: VMs to Containers to Serverless - Which to Use When?</a:t>
            </a:r>
          </a:p>
          <a:p>
            <a:r>
              <a:rPr lang="en-US" dirty="0"/>
              <a:t>Published: 26 June 2017 ID: G00325432</a:t>
            </a:r>
          </a:p>
          <a:p>
            <a:r>
              <a:rPr lang="en-US" dirty="0"/>
              <a:t>Analyst(s): </a:t>
            </a:r>
            <a:r>
              <a:rPr lang="en-US" dirty="0" err="1"/>
              <a:t>Arun</a:t>
            </a:r>
            <a:r>
              <a:rPr lang="en-US" dirty="0"/>
              <a:t> Chandrasekaran</a:t>
            </a:r>
          </a:p>
        </p:txBody>
      </p:sp>
      <p:pic>
        <p:nvPicPr>
          <p:cNvPr id="3" name="Picture 2">
            <a:extLst>
              <a:ext uri="{FF2B5EF4-FFF2-40B4-BE49-F238E27FC236}">
                <a16:creationId xmlns:a16="http://schemas.microsoft.com/office/drawing/2014/main" id="{C9534CFC-AE40-4BAF-A38E-6B702AAC8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7398" y="1044405"/>
            <a:ext cx="8374602" cy="5813595"/>
          </a:xfrm>
          <a:prstGeom prst="rect">
            <a:avLst/>
          </a:prstGeom>
        </p:spPr>
      </p:pic>
      <p:sp>
        <p:nvSpPr>
          <p:cNvPr id="4" name="Slide Number Placeholder 3">
            <a:extLst>
              <a:ext uri="{FF2B5EF4-FFF2-40B4-BE49-F238E27FC236}">
                <a16:creationId xmlns:a16="http://schemas.microsoft.com/office/drawing/2014/main" id="{F936D85E-2F8F-4C1B-B700-19C2D080672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4240260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67324" y="180466"/>
            <a:ext cx="12088338" cy="820167"/>
          </a:xfrm>
        </p:spPr>
        <p:txBody>
          <a:bodyPr>
            <a:normAutofit/>
          </a:bodyPr>
          <a:lstStyle/>
          <a:p>
            <a:r>
              <a:rPr lang="en-US" dirty="0"/>
              <a:t>Gartner: </a:t>
            </a:r>
            <a:r>
              <a:rPr lang="fr-FR" dirty="0"/>
              <a:t>Infrastructure Strategies </a:t>
            </a:r>
            <a:r>
              <a:rPr lang="fr-FR" dirty="0" err="1"/>
              <a:t>Hype</a:t>
            </a:r>
            <a:r>
              <a:rPr lang="fr-FR" dirty="0"/>
              <a:t> Cycle, 2018 </a:t>
            </a:r>
            <a:endParaRPr lang="en-US"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170986" y="1506029"/>
            <a:ext cx="3646412" cy="4351338"/>
          </a:xfrm>
        </p:spPr>
        <p:txBody>
          <a:bodyPr>
            <a:normAutofit/>
          </a:bodyPr>
          <a:lstStyle/>
          <a:p>
            <a:endParaRPr lang="en-US" dirty="0"/>
          </a:p>
          <a:p>
            <a:r>
              <a:rPr lang="fr-FR" dirty="0" err="1"/>
              <a:t>Hype</a:t>
            </a:r>
            <a:r>
              <a:rPr lang="fr-FR" dirty="0"/>
              <a:t> Cycle for Infrastructure Strategies, 2018</a:t>
            </a:r>
          </a:p>
          <a:p>
            <a:r>
              <a:rPr lang="en-US" dirty="0"/>
              <a:t>Published: 17 July 2018 G00340333</a:t>
            </a:r>
          </a:p>
          <a:p>
            <a:r>
              <a:rPr lang="en-US" dirty="0"/>
              <a:t>Analyst(s): Philip Dawson, Nathan Hill</a:t>
            </a:r>
          </a:p>
        </p:txBody>
      </p:sp>
      <p:sp>
        <p:nvSpPr>
          <p:cNvPr id="4" name="Slide Number Placeholder 3">
            <a:extLst>
              <a:ext uri="{FF2B5EF4-FFF2-40B4-BE49-F238E27FC236}">
                <a16:creationId xmlns:a16="http://schemas.microsoft.com/office/drawing/2014/main" id="{F936D85E-2F8F-4C1B-B700-19C2D080672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29</a:t>
            </a:fld>
            <a:endParaRPr lang="en-US">
              <a:solidFill>
                <a:prstClr val="black">
                  <a:tint val="75000"/>
                </a:prstClr>
              </a:solidFill>
            </a:endParaRPr>
          </a:p>
        </p:txBody>
      </p:sp>
      <p:pic>
        <p:nvPicPr>
          <p:cNvPr id="5" name="Picture 4">
            <a:extLst>
              <a:ext uri="{FF2B5EF4-FFF2-40B4-BE49-F238E27FC236}">
                <a16:creationId xmlns:a16="http://schemas.microsoft.com/office/drawing/2014/main" id="{2C3AB8B6-CC94-48AD-B428-D09DE587F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398" y="882440"/>
            <a:ext cx="8297018" cy="5935287"/>
          </a:xfrm>
          <a:prstGeom prst="rect">
            <a:avLst/>
          </a:prstGeom>
        </p:spPr>
      </p:pic>
      <p:sp>
        <p:nvSpPr>
          <p:cNvPr id="10" name="Rectangle 9">
            <a:extLst>
              <a:ext uri="{FF2B5EF4-FFF2-40B4-BE49-F238E27FC236}">
                <a16:creationId xmlns:a16="http://schemas.microsoft.com/office/drawing/2014/main" id="{CC70F8D4-E2A0-46A3-987B-25EEA8BA9CB4}"/>
              </a:ext>
            </a:extLst>
          </p:cNvPr>
          <p:cNvSpPr/>
          <p:nvPr/>
        </p:nvSpPr>
        <p:spPr>
          <a:xfrm>
            <a:off x="8499152" y="1068665"/>
            <a:ext cx="3521862" cy="369332"/>
          </a:xfrm>
          <a:prstGeom prst="rect">
            <a:avLst/>
          </a:prstGeom>
        </p:spPr>
        <p:txBody>
          <a:bodyPr wrap="none">
            <a:spAutoFit/>
          </a:bodyPr>
          <a:lstStyle/>
          <a:p>
            <a:r>
              <a:rPr lang="en-US" dirty="0">
                <a:solidFill>
                  <a:srgbClr val="FF0000"/>
                </a:solidFill>
              </a:rPr>
              <a:t>Edge and Software Defined systems</a:t>
            </a:r>
          </a:p>
        </p:txBody>
      </p:sp>
      <p:sp>
        <p:nvSpPr>
          <p:cNvPr id="12" name="Right Arrow 19">
            <a:extLst>
              <a:ext uri="{FF2B5EF4-FFF2-40B4-BE49-F238E27FC236}">
                <a16:creationId xmlns:a16="http://schemas.microsoft.com/office/drawing/2014/main" id="{D1C6AC06-38D5-4149-867B-8A1628DCF5C9}"/>
              </a:ext>
            </a:extLst>
          </p:cNvPr>
          <p:cNvSpPr/>
          <p:nvPr/>
        </p:nvSpPr>
        <p:spPr>
          <a:xfrm rot="10955021">
            <a:off x="5937604" y="4266037"/>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ight Arrow 19">
            <a:extLst>
              <a:ext uri="{FF2B5EF4-FFF2-40B4-BE49-F238E27FC236}">
                <a16:creationId xmlns:a16="http://schemas.microsoft.com/office/drawing/2014/main" id="{CAF4A51D-F135-4DB5-9068-6DC970817682}"/>
              </a:ext>
            </a:extLst>
          </p:cNvPr>
          <p:cNvSpPr/>
          <p:nvPr/>
        </p:nvSpPr>
        <p:spPr>
          <a:xfrm rot="10955021">
            <a:off x="6156795" y="3557884"/>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ight Arrow 19">
            <a:extLst>
              <a:ext uri="{FF2B5EF4-FFF2-40B4-BE49-F238E27FC236}">
                <a16:creationId xmlns:a16="http://schemas.microsoft.com/office/drawing/2014/main" id="{E6527D11-4040-4DAC-8626-ACDDE1622904}"/>
              </a:ext>
            </a:extLst>
          </p:cNvPr>
          <p:cNvSpPr/>
          <p:nvPr/>
        </p:nvSpPr>
        <p:spPr>
          <a:xfrm rot="10955021">
            <a:off x="6249604" y="2849732"/>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ight Arrow 19">
            <a:extLst>
              <a:ext uri="{FF2B5EF4-FFF2-40B4-BE49-F238E27FC236}">
                <a16:creationId xmlns:a16="http://schemas.microsoft.com/office/drawing/2014/main" id="{C9530E0E-8905-49FC-AD68-4C28C2E09D82}"/>
              </a:ext>
            </a:extLst>
          </p:cNvPr>
          <p:cNvSpPr/>
          <p:nvPr/>
        </p:nvSpPr>
        <p:spPr>
          <a:xfrm rot="10955021">
            <a:off x="8113898" y="3903480"/>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ight Arrow 19">
            <a:extLst>
              <a:ext uri="{FF2B5EF4-FFF2-40B4-BE49-F238E27FC236}">
                <a16:creationId xmlns:a16="http://schemas.microsoft.com/office/drawing/2014/main" id="{86DD1575-B809-4D50-B97C-2A3B5D4C9C29}"/>
              </a:ext>
            </a:extLst>
          </p:cNvPr>
          <p:cNvSpPr/>
          <p:nvPr/>
        </p:nvSpPr>
        <p:spPr>
          <a:xfrm rot="10955021">
            <a:off x="9442933" y="5009267"/>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ight Arrow 19">
            <a:extLst>
              <a:ext uri="{FF2B5EF4-FFF2-40B4-BE49-F238E27FC236}">
                <a16:creationId xmlns:a16="http://schemas.microsoft.com/office/drawing/2014/main" id="{0858BE86-4D41-402F-8F54-96E4E5907016}"/>
              </a:ext>
            </a:extLst>
          </p:cNvPr>
          <p:cNvSpPr/>
          <p:nvPr/>
        </p:nvSpPr>
        <p:spPr>
          <a:xfrm rot="10955021">
            <a:off x="8385608" y="3107059"/>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Slide Number Placeholder 3">
            <a:extLst>
              <a:ext uri="{FF2B5EF4-FFF2-40B4-BE49-F238E27FC236}">
                <a16:creationId xmlns:a16="http://schemas.microsoft.com/office/drawing/2014/main" id="{0CF917DE-2AF3-48E7-B928-2D8572ECAAB4}"/>
              </a:ext>
            </a:extLst>
          </p:cNvPr>
          <p:cNvSpPr txBox="1">
            <a:spLocks/>
          </p:cNvSpPr>
          <p:nvPr/>
        </p:nvSpPr>
        <p:spPr>
          <a:xfrm>
            <a:off x="10693400" y="6396622"/>
            <a:ext cx="1083733"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86CF4-AA86-488B-9245-79D3DE5D9F5C}" type="slidenum">
              <a:rPr lang="en-US" smtClean="0">
                <a:solidFill>
                  <a:prstClr val="black">
                    <a:tint val="75000"/>
                  </a:prstClr>
                </a:solidFill>
              </a:rPr>
              <a:pPr/>
              <a:t>29</a:t>
            </a:fld>
            <a:endParaRPr lang="en-US">
              <a:solidFill>
                <a:prstClr val="black">
                  <a:tint val="75000"/>
                </a:prstClr>
              </a:solidFill>
            </a:endParaRPr>
          </a:p>
        </p:txBody>
      </p:sp>
      <p:grpSp>
        <p:nvGrpSpPr>
          <p:cNvPr id="27" name="Group 26">
            <a:extLst>
              <a:ext uri="{FF2B5EF4-FFF2-40B4-BE49-F238E27FC236}">
                <a16:creationId xmlns:a16="http://schemas.microsoft.com/office/drawing/2014/main" id="{F4BA5845-D740-4988-89B4-6388EA774BC8}"/>
              </a:ext>
            </a:extLst>
          </p:cNvPr>
          <p:cNvGrpSpPr/>
          <p:nvPr/>
        </p:nvGrpSpPr>
        <p:grpSpPr>
          <a:xfrm>
            <a:off x="3817398" y="922713"/>
            <a:ext cx="8297018" cy="5935287"/>
            <a:chOff x="3817398" y="922713"/>
            <a:chExt cx="8297018" cy="5935287"/>
          </a:xfrm>
        </p:grpSpPr>
        <p:pic>
          <p:nvPicPr>
            <p:cNvPr id="19" name="Picture 18">
              <a:extLst>
                <a:ext uri="{FF2B5EF4-FFF2-40B4-BE49-F238E27FC236}">
                  <a16:creationId xmlns:a16="http://schemas.microsoft.com/office/drawing/2014/main" id="{96113BF8-C5E3-4528-BF84-3ABC9FD8C7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398" y="922713"/>
              <a:ext cx="8297018" cy="5935287"/>
            </a:xfrm>
            <a:prstGeom prst="rect">
              <a:avLst/>
            </a:prstGeom>
          </p:spPr>
        </p:pic>
        <p:sp>
          <p:nvSpPr>
            <p:cNvPr id="20" name="Rectangle 19">
              <a:extLst>
                <a:ext uri="{FF2B5EF4-FFF2-40B4-BE49-F238E27FC236}">
                  <a16:creationId xmlns:a16="http://schemas.microsoft.com/office/drawing/2014/main" id="{C3744128-4F17-4F7E-B586-4E2442499F22}"/>
                </a:ext>
              </a:extLst>
            </p:cNvPr>
            <p:cNvSpPr/>
            <p:nvPr/>
          </p:nvSpPr>
          <p:spPr>
            <a:xfrm>
              <a:off x="8499152" y="1108938"/>
              <a:ext cx="3521862" cy="369332"/>
            </a:xfrm>
            <a:prstGeom prst="rect">
              <a:avLst/>
            </a:prstGeom>
          </p:spPr>
          <p:txBody>
            <a:bodyPr wrap="none">
              <a:spAutoFit/>
            </a:bodyPr>
            <a:lstStyle/>
            <a:p>
              <a:r>
                <a:rPr lang="en-US" dirty="0">
                  <a:solidFill>
                    <a:srgbClr val="FF0000"/>
                  </a:solidFill>
                </a:rPr>
                <a:t>Edge and Software Defined systems</a:t>
              </a:r>
            </a:p>
          </p:txBody>
        </p:sp>
        <p:sp>
          <p:nvSpPr>
            <p:cNvPr id="21" name="Right Arrow 19">
              <a:extLst>
                <a:ext uri="{FF2B5EF4-FFF2-40B4-BE49-F238E27FC236}">
                  <a16:creationId xmlns:a16="http://schemas.microsoft.com/office/drawing/2014/main" id="{BE781582-5310-495F-93B4-F55195BB39A3}"/>
                </a:ext>
              </a:extLst>
            </p:cNvPr>
            <p:cNvSpPr/>
            <p:nvPr/>
          </p:nvSpPr>
          <p:spPr>
            <a:xfrm rot="10955021">
              <a:off x="5937604" y="4306310"/>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ight Arrow 19">
              <a:extLst>
                <a:ext uri="{FF2B5EF4-FFF2-40B4-BE49-F238E27FC236}">
                  <a16:creationId xmlns:a16="http://schemas.microsoft.com/office/drawing/2014/main" id="{268515D8-5822-478F-B8C8-5A33C6C2A44A}"/>
                </a:ext>
              </a:extLst>
            </p:cNvPr>
            <p:cNvSpPr/>
            <p:nvPr/>
          </p:nvSpPr>
          <p:spPr>
            <a:xfrm rot="10955021">
              <a:off x="6156795" y="3598157"/>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ight Arrow 19">
              <a:extLst>
                <a:ext uri="{FF2B5EF4-FFF2-40B4-BE49-F238E27FC236}">
                  <a16:creationId xmlns:a16="http://schemas.microsoft.com/office/drawing/2014/main" id="{DFFB0CF5-01DB-43FC-A184-12C8FD2DDB49}"/>
                </a:ext>
              </a:extLst>
            </p:cNvPr>
            <p:cNvSpPr/>
            <p:nvPr/>
          </p:nvSpPr>
          <p:spPr>
            <a:xfrm rot="10955021">
              <a:off x="6249604" y="2890005"/>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ight Arrow 19">
              <a:extLst>
                <a:ext uri="{FF2B5EF4-FFF2-40B4-BE49-F238E27FC236}">
                  <a16:creationId xmlns:a16="http://schemas.microsoft.com/office/drawing/2014/main" id="{E5F5E364-4A79-4DF3-B98C-8C00ECD75A9A}"/>
                </a:ext>
              </a:extLst>
            </p:cNvPr>
            <p:cNvSpPr/>
            <p:nvPr/>
          </p:nvSpPr>
          <p:spPr>
            <a:xfrm rot="10955021">
              <a:off x="8113898" y="3943753"/>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ight Arrow 19">
              <a:extLst>
                <a:ext uri="{FF2B5EF4-FFF2-40B4-BE49-F238E27FC236}">
                  <a16:creationId xmlns:a16="http://schemas.microsoft.com/office/drawing/2014/main" id="{C1DF28D4-97B4-4797-A9DB-7369E8CCC9EB}"/>
                </a:ext>
              </a:extLst>
            </p:cNvPr>
            <p:cNvSpPr/>
            <p:nvPr/>
          </p:nvSpPr>
          <p:spPr>
            <a:xfrm rot="10955021">
              <a:off x="9442933" y="5049540"/>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ight Arrow 19">
              <a:extLst>
                <a:ext uri="{FF2B5EF4-FFF2-40B4-BE49-F238E27FC236}">
                  <a16:creationId xmlns:a16="http://schemas.microsoft.com/office/drawing/2014/main" id="{828A3A53-34C8-4C76-9532-6116B8E82792}"/>
                </a:ext>
              </a:extLst>
            </p:cNvPr>
            <p:cNvSpPr/>
            <p:nvPr/>
          </p:nvSpPr>
          <p:spPr>
            <a:xfrm rot="10955021">
              <a:off x="8385608" y="3147332"/>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54924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A23869-590C-49B2-AD80-89A1C04B3594}"/>
              </a:ext>
            </a:extLst>
          </p:cNvPr>
          <p:cNvSpPr>
            <a:spLocks noGrp="1"/>
          </p:cNvSpPr>
          <p:nvPr>
            <p:ph type="title"/>
          </p:nvPr>
        </p:nvSpPr>
        <p:spPr>
          <a:xfrm>
            <a:off x="723900" y="0"/>
            <a:ext cx="10515600" cy="681037"/>
          </a:xfrm>
        </p:spPr>
        <p:txBody>
          <a:bodyPr>
            <a:normAutofit fontScale="90000"/>
          </a:bodyPr>
          <a:lstStyle/>
          <a:p>
            <a:pPr algn="ctr"/>
            <a:r>
              <a:rPr lang="en-US" b="1" dirty="0">
                <a:latin typeface="+mn-lt"/>
              </a:rPr>
              <a:t>Overall Summary II</a:t>
            </a:r>
          </a:p>
        </p:txBody>
      </p:sp>
      <p:sp>
        <p:nvSpPr>
          <p:cNvPr id="7" name="Content Placeholder 6">
            <a:extLst>
              <a:ext uri="{FF2B5EF4-FFF2-40B4-BE49-F238E27FC236}">
                <a16:creationId xmlns:a16="http://schemas.microsoft.com/office/drawing/2014/main" id="{E7C7750D-54AE-4CEA-A025-FF03E790309D}"/>
              </a:ext>
            </a:extLst>
          </p:cNvPr>
          <p:cNvSpPr>
            <a:spLocks noGrp="1"/>
          </p:cNvSpPr>
          <p:nvPr>
            <p:ph idx="1"/>
          </p:nvPr>
        </p:nvSpPr>
        <p:spPr>
          <a:xfrm>
            <a:off x="0" y="681036"/>
            <a:ext cx="12115800" cy="5552123"/>
          </a:xfrm>
        </p:spPr>
        <p:txBody>
          <a:bodyPr>
            <a:normAutofit/>
          </a:bodyPr>
          <a:lstStyle/>
          <a:p>
            <a:r>
              <a:rPr lang="en-US" sz="2400" b="1" dirty="0"/>
              <a:t>F) Technology </a:t>
            </a:r>
            <a:r>
              <a:rPr lang="en-US" sz="2400" b="1" dirty="0" err="1"/>
              <a:t>Hypecycle</a:t>
            </a:r>
            <a:r>
              <a:rPr lang="en-US" sz="2400" b="1" dirty="0"/>
              <a:t> I: </a:t>
            </a:r>
            <a:r>
              <a:rPr lang="en-US" sz="2400" dirty="0"/>
              <a:t>Gartner’s </a:t>
            </a:r>
            <a:r>
              <a:rPr lang="en-US" sz="2400" dirty="0" err="1"/>
              <a:t>Hypecycles</a:t>
            </a:r>
            <a:r>
              <a:rPr lang="en-US" sz="2400" dirty="0"/>
              <a:t> and especially that for emerging technologies in 2018, 2017 and 2016</a:t>
            </a:r>
          </a:p>
          <a:p>
            <a:r>
              <a:rPr lang="en-US" sz="2400" dirty="0"/>
              <a:t>The phases of </a:t>
            </a:r>
            <a:r>
              <a:rPr lang="en-US" sz="2400" dirty="0" err="1"/>
              <a:t>hypecycles</a:t>
            </a:r>
            <a:endParaRPr lang="en-US" sz="2400" dirty="0"/>
          </a:p>
          <a:p>
            <a:r>
              <a:rPr lang="en-US" sz="2400" dirty="0"/>
              <a:t>Priority Matrix with benefits and adoption time</a:t>
            </a:r>
          </a:p>
          <a:p>
            <a:r>
              <a:rPr lang="en-US" sz="2400" dirty="0"/>
              <a:t>Today clouds have got through the cycle (they have emerged) but features like blockchain, serverless and machine learning are on cycle</a:t>
            </a:r>
          </a:p>
          <a:p>
            <a:r>
              <a:rPr lang="en-US" sz="2400" dirty="0" err="1"/>
              <a:t>Hypecycle</a:t>
            </a:r>
            <a:r>
              <a:rPr lang="en-US" sz="2400" dirty="0"/>
              <a:t> and Priority Matrix for Data Center Infrastructure 2017 and 2018</a:t>
            </a:r>
          </a:p>
          <a:p>
            <a:r>
              <a:rPr lang="en-US" sz="2400" b="1" dirty="0"/>
              <a:t>G) Technology </a:t>
            </a:r>
            <a:r>
              <a:rPr lang="en-US" sz="2400" b="1" dirty="0" err="1"/>
              <a:t>Hypecycle</a:t>
            </a:r>
            <a:r>
              <a:rPr lang="en-US" sz="2400" b="1" dirty="0"/>
              <a:t> II: </a:t>
            </a:r>
            <a:r>
              <a:rPr lang="en-US" sz="2400" dirty="0"/>
              <a:t>Emerging Technologies </a:t>
            </a:r>
            <a:r>
              <a:rPr lang="en-US" sz="2400" dirty="0" err="1"/>
              <a:t>hypecycles</a:t>
            </a:r>
            <a:r>
              <a:rPr lang="en-US" sz="2400" dirty="0"/>
              <a:t> and Priority matrix at selected times 2008-2015</a:t>
            </a:r>
          </a:p>
          <a:p>
            <a:r>
              <a:rPr lang="en-US" sz="2400" dirty="0"/>
              <a:t>Clouds star from 2008 to today</a:t>
            </a:r>
          </a:p>
          <a:p>
            <a:r>
              <a:rPr lang="en-US" sz="2400" dirty="0"/>
              <a:t>They are mixed up with transformational and disruptive changes</a:t>
            </a:r>
          </a:p>
          <a:p>
            <a:r>
              <a:rPr lang="en-US" sz="2400" dirty="0"/>
              <a:t>The route to Digital Business (2015)</a:t>
            </a:r>
          </a:p>
          <a:p>
            <a:endParaRPr lang="en-US" sz="2400" dirty="0"/>
          </a:p>
          <a:p>
            <a:endParaRPr lang="en-US" sz="2400" dirty="0"/>
          </a:p>
        </p:txBody>
      </p:sp>
      <p:sp>
        <p:nvSpPr>
          <p:cNvPr id="5" name="Slide Number Placeholder 4">
            <a:extLst>
              <a:ext uri="{FF2B5EF4-FFF2-40B4-BE49-F238E27FC236}">
                <a16:creationId xmlns:a16="http://schemas.microsoft.com/office/drawing/2014/main" id="{3FD44BAB-3E1A-4DC4-A284-41D38F09B4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1447600025"/>
      </p:ext>
    </p:extLst>
  </p:cSld>
  <p:clrMapOvr>
    <a:masterClrMapping/>
  </p:clrMapOvr>
  <mc:AlternateContent xmlns:mc="http://schemas.openxmlformats.org/markup-compatibility/2006" xmlns:p14="http://schemas.microsoft.com/office/powerpoint/2010/main">
    <mc:Choice Requires="p14">
      <p:transition spd="slow" p14:dur="2000" advTm="172985"/>
    </mc:Choice>
    <mc:Fallback xmlns="">
      <p:transition spd="slow" advTm="17298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8D4728-F2F2-458B-BA21-42128CE3E7B4}"/>
              </a:ext>
            </a:extLst>
          </p:cNvPr>
          <p:cNvPicPr>
            <a:picLocks noChangeAspect="1"/>
          </p:cNvPicPr>
          <p:nvPr/>
        </p:nvPicPr>
        <p:blipFill rotWithShape="1">
          <a:blip r:embed="rId3">
            <a:extLst>
              <a:ext uri="{28A0092B-C50C-407E-A947-70E740481C1C}">
                <a14:useLocalDpi xmlns:a14="http://schemas.microsoft.com/office/drawing/2010/main" val="0"/>
              </a:ext>
            </a:extLst>
          </a:blip>
          <a:srcRect l="8197" t="14526" r="11421" b="13929"/>
          <a:stretch/>
        </p:blipFill>
        <p:spPr>
          <a:xfrm>
            <a:off x="6370623" y="16223"/>
            <a:ext cx="5821378" cy="6705251"/>
          </a:xfrm>
          <a:prstGeom prst="rect">
            <a:avLst/>
          </a:prstGeom>
        </p:spPr>
      </p:pic>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48045" y="90203"/>
            <a:ext cx="5498086" cy="2378685"/>
          </a:xfrm>
        </p:spPr>
        <p:txBody>
          <a:bodyPr>
            <a:normAutofit/>
          </a:bodyPr>
          <a:lstStyle/>
          <a:p>
            <a:r>
              <a:rPr lang="en-US" dirty="0"/>
              <a:t>Gartner: </a:t>
            </a:r>
            <a:r>
              <a:rPr lang="fr-FR" dirty="0"/>
              <a:t>Infrastructure Strategies </a:t>
            </a:r>
            <a:r>
              <a:rPr lang="fr-FR" dirty="0" err="1"/>
              <a:t>Hype</a:t>
            </a:r>
            <a:r>
              <a:rPr lang="fr-FR" dirty="0"/>
              <a:t> Cycle, 2018: </a:t>
            </a:r>
            <a:r>
              <a:rPr lang="fr-FR" dirty="0" err="1"/>
              <a:t>Priority</a:t>
            </a:r>
            <a:r>
              <a:rPr lang="fr-FR" dirty="0"/>
              <a:t> Matrix </a:t>
            </a:r>
            <a:endParaRPr lang="en-US"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370727" y="2227846"/>
            <a:ext cx="5136994" cy="4351338"/>
          </a:xfrm>
        </p:spPr>
        <p:txBody>
          <a:bodyPr>
            <a:normAutofit/>
          </a:bodyPr>
          <a:lstStyle/>
          <a:p>
            <a:endParaRPr lang="en-US" dirty="0"/>
          </a:p>
          <a:p>
            <a:r>
              <a:rPr lang="fr-FR" dirty="0" err="1"/>
              <a:t>Hype</a:t>
            </a:r>
            <a:r>
              <a:rPr lang="fr-FR" dirty="0"/>
              <a:t> Cycle for Infrastructure Strategies, 2018</a:t>
            </a:r>
          </a:p>
          <a:p>
            <a:r>
              <a:rPr lang="en-US" dirty="0"/>
              <a:t>Published: 17 July 2018 G00340333</a:t>
            </a:r>
          </a:p>
          <a:p>
            <a:r>
              <a:rPr lang="en-US" dirty="0"/>
              <a:t>Analyst(s): Philip Dawson, Nathan Hill</a:t>
            </a:r>
          </a:p>
        </p:txBody>
      </p:sp>
      <p:sp>
        <p:nvSpPr>
          <p:cNvPr id="4" name="Slide Number Placeholder 3">
            <a:extLst>
              <a:ext uri="{FF2B5EF4-FFF2-40B4-BE49-F238E27FC236}">
                <a16:creationId xmlns:a16="http://schemas.microsoft.com/office/drawing/2014/main" id="{F936D85E-2F8F-4C1B-B700-19C2D080672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30</a:t>
            </a:fld>
            <a:endParaRPr lang="en-US">
              <a:solidFill>
                <a:prstClr val="black">
                  <a:tint val="75000"/>
                </a:prstClr>
              </a:solidFill>
            </a:endParaRPr>
          </a:p>
        </p:txBody>
      </p:sp>
      <p:sp>
        <p:nvSpPr>
          <p:cNvPr id="12" name="Right Arrow 19">
            <a:extLst>
              <a:ext uri="{FF2B5EF4-FFF2-40B4-BE49-F238E27FC236}">
                <a16:creationId xmlns:a16="http://schemas.microsoft.com/office/drawing/2014/main" id="{D1C6AC06-38D5-4149-867B-8A1628DCF5C9}"/>
              </a:ext>
            </a:extLst>
          </p:cNvPr>
          <p:cNvSpPr/>
          <p:nvPr/>
        </p:nvSpPr>
        <p:spPr>
          <a:xfrm rot="20447932">
            <a:off x="8140531" y="1258001"/>
            <a:ext cx="427654" cy="247627"/>
          </a:xfrm>
          <a:prstGeom prst="rightArrow">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ight Arrow 19">
            <a:extLst>
              <a:ext uri="{FF2B5EF4-FFF2-40B4-BE49-F238E27FC236}">
                <a16:creationId xmlns:a16="http://schemas.microsoft.com/office/drawing/2014/main" id="{CAF4A51D-F135-4DB5-9068-6DC970817682}"/>
              </a:ext>
            </a:extLst>
          </p:cNvPr>
          <p:cNvSpPr/>
          <p:nvPr/>
        </p:nvSpPr>
        <p:spPr>
          <a:xfrm rot="20715815">
            <a:off x="8228735" y="751380"/>
            <a:ext cx="427654" cy="292648"/>
          </a:xfrm>
          <a:prstGeom prst="rightArrow">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ight Arrow 19">
            <a:extLst>
              <a:ext uri="{FF2B5EF4-FFF2-40B4-BE49-F238E27FC236}">
                <a16:creationId xmlns:a16="http://schemas.microsoft.com/office/drawing/2014/main" id="{E6527D11-4040-4DAC-8626-ACDDE1622904}"/>
              </a:ext>
            </a:extLst>
          </p:cNvPr>
          <p:cNvSpPr/>
          <p:nvPr/>
        </p:nvSpPr>
        <p:spPr>
          <a:xfrm rot="10955021">
            <a:off x="10739057" y="2104033"/>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ight Arrow 19">
            <a:extLst>
              <a:ext uri="{FF2B5EF4-FFF2-40B4-BE49-F238E27FC236}">
                <a16:creationId xmlns:a16="http://schemas.microsoft.com/office/drawing/2014/main" id="{C9530E0E-8905-49FC-AD68-4C28C2E09D82}"/>
              </a:ext>
            </a:extLst>
          </p:cNvPr>
          <p:cNvSpPr/>
          <p:nvPr/>
        </p:nvSpPr>
        <p:spPr>
          <a:xfrm rot="10955021">
            <a:off x="10739057" y="892714"/>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ight Arrow 19">
            <a:extLst>
              <a:ext uri="{FF2B5EF4-FFF2-40B4-BE49-F238E27FC236}">
                <a16:creationId xmlns:a16="http://schemas.microsoft.com/office/drawing/2014/main" id="{86DD1575-B809-4D50-B97C-2A3B5D4C9C29}"/>
              </a:ext>
            </a:extLst>
          </p:cNvPr>
          <p:cNvSpPr/>
          <p:nvPr/>
        </p:nvSpPr>
        <p:spPr>
          <a:xfrm rot="10955021">
            <a:off x="10519865" y="1079596"/>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ight Arrow 19">
            <a:extLst>
              <a:ext uri="{FF2B5EF4-FFF2-40B4-BE49-F238E27FC236}">
                <a16:creationId xmlns:a16="http://schemas.microsoft.com/office/drawing/2014/main" id="{0858BE86-4D41-402F-8F54-96E4E5907016}"/>
              </a:ext>
            </a:extLst>
          </p:cNvPr>
          <p:cNvSpPr/>
          <p:nvPr/>
        </p:nvSpPr>
        <p:spPr>
          <a:xfrm rot="10955021">
            <a:off x="10698763" y="705831"/>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2848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838200" y="-13885"/>
            <a:ext cx="10515600" cy="1325563"/>
          </a:xfrm>
        </p:spPr>
        <p:txBody>
          <a:bodyPr/>
          <a:lstStyle/>
          <a:p>
            <a:r>
              <a:rPr lang="en-US" dirty="0"/>
              <a:t>Gartner: The Evolution of Application Architectures and Computing Abstractions</a:t>
            </a:r>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1253331"/>
            <a:ext cx="2488185" cy="4351338"/>
          </a:xfrm>
        </p:spPr>
        <p:txBody>
          <a:bodyPr>
            <a:normAutofit fontScale="85000" lnSpcReduction="10000"/>
          </a:bodyPr>
          <a:lstStyle/>
          <a:p>
            <a:r>
              <a:rPr lang="en-US" dirty="0"/>
              <a:t>Evolution of Server Computing: VMs to Containers to Serverless - Which to Use When?</a:t>
            </a:r>
          </a:p>
          <a:p>
            <a:r>
              <a:rPr lang="en-US" dirty="0"/>
              <a:t>Published: 26 June 2017 ID: G00325432</a:t>
            </a:r>
          </a:p>
          <a:p>
            <a:r>
              <a:rPr lang="en-US" dirty="0"/>
              <a:t>Analyst(s): </a:t>
            </a:r>
            <a:r>
              <a:rPr lang="en-US" dirty="0" err="1"/>
              <a:t>Arun</a:t>
            </a:r>
            <a:r>
              <a:rPr lang="en-US" dirty="0"/>
              <a:t> Chandrasekaran</a:t>
            </a:r>
          </a:p>
        </p:txBody>
      </p:sp>
      <p:pic>
        <p:nvPicPr>
          <p:cNvPr id="3" name="Picture 2">
            <a:extLst>
              <a:ext uri="{FF2B5EF4-FFF2-40B4-BE49-F238E27FC236}">
                <a16:creationId xmlns:a16="http://schemas.microsoft.com/office/drawing/2014/main" id="{ACA01FF2-5615-4A56-BF5F-D902E7106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8185" y="1198485"/>
            <a:ext cx="9703815" cy="5659515"/>
          </a:xfrm>
          <a:prstGeom prst="rect">
            <a:avLst/>
          </a:prstGeom>
        </p:spPr>
      </p:pic>
      <p:sp>
        <p:nvSpPr>
          <p:cNvPr id="4" name="Slide Number Placeholder 3">
            <a:extLst>
              <a:ext uri="{FF2B5EF4-FFF2-40B4-BE49-F238E27FC236}">
                <a16:creationId xmlns:a16="http://schemas.microsoft.com/office/drawing/2014/main" id="{74B83B49-7E34-44E0-AE41-8B0C953488D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3388296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D: Defining Clouds III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Cloud Market Share</a:t>
            </a:r>
          </a:p>
          <a:p>
            <a:pPr marL="342900" indent="-342900">
              <a:buFont typeface="Arial" panose="020B0604020202020204" pitchFamily="34" charset="0"/>
              <a:buChar char="•"/>
            </a:pPr>
            <a:r>
              <a:rPr lang="en-US" dirty="0">
                <a:solidFill>
                  <a:schemeClr val="tx1"/>
                </a:solidFill>
              </a:rPr>
              <a:t>How important are they?</a:t>
            </a:r>
          </a:p>
          <a:p>
            <a:pPr marL="342900" indent="-342900">
              <a:buFont typeface="Arial" panose="020B0604020202020204" pitchFamily="34" charset="0"/>
              <a:buChar char="•"/>
            </a:pPr>
            <a:r>
              <a:rPr lang="en-US" dirty="0">
                <a:solidFill>
                  <a:schemeClr val="tx1"/>
                </a:solidFill>
              </a:rPr>
              <a:t>How much money do they make?</a:t>
            </a:r>
          </a:p>
        </p:txBody>
      </p:sp>
      <p:sp>
        <p:nvSpPr>
          <p:cNvPr id="3" name="Slide Number Placeholder 2">
            <a:extLst>
              <a:ext uri="{FF2B5EF4-FFF2-40B4-BE49-F238E27FC236}">
                <a16:creationId xmlns:a16="http://schemas.microsoft.com/office/drawing/2014/main" id="{467526D2-F97A-4B8A-82EE-840C502BE52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3610853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6791DE-0AA4-4FFA-8418-C1956B4411F8}"/>
              </a:ext>
            </a:extLst>
          </p:cNvPr>
          <p:cNvSpPr>
            <a:spLocks noGrp="1"/>
          </p:cNvSpPr>
          <p:nvPr>
            <p:ph type="title"/>
          </p:nvPr>
        </p:nvSpPr>
        <p:spPr>
          <a:xfrm>
            <a:off x="474133" y="0"/>
            <a:ext cx="10515600" cy="681037"/>
          </a:xfrm>
        </p:spPr>
        <p:txBody>
          <a:bodyPr>
            <a:normAutofit fontScale="90000"/>
          </a:bodyPr>
          <a:lstStyle/>
          <a:p>
            <a:r>
              <a:rPr lang="en-US" dirty="0"/>
              <a:t>Worldwide Cloud Market Share Q3 2017</a:t>
            </a:r>
          </a:p>
        </p:txBody>
      </p:sp>
      <p:sp>
        <p:nvSpPr>
          <p:cNvPr id="6" name="Content Placeholder 5">
            <a:extLst>
              <a:ext uri="{FF2B5EF4-FFF2-40B4-BE49-F238E27FC236}">
                <a16:creationId xmlns:a16="http://schemas.microsoft.com/office/drawing/2014/main" id="{CF3739EB-3508-415C-BD7D-56DA1DDCA1C5}"/>
              </a:ext>
            </a:extLst>
          </p:cNvPr>
          <p:cNvSpPr>
            <a:spLocks noGrp="1"/>
          </p:cNvSpPr>
          <p:nvPr>
            <p:ph idx="1"/>
          </p:nvPr>
        </p:nvSpPr>
        <p:spPr>
          <a:xfrm>
            <a:off x="84667" y="681037"/>
            <a:ext cx="2750080" cy="4351338"/>
          </a:xfrm>
        </p:spPr>
        <p:txBody>
          <a:bodyPr>
            <a:normAutofit lnSpcReduction="10000"/>
          </a:bodyPr>
          <a:lstStyle/>
          <a:p>
            <a:r>
              <a:rPr lang="en-US" dirty="0"/>
              <a:t>Remove Software as a Service e.g. Office 365, </a:t>
            </a:r>
            <a:r>
              <a:rPr lang="en-US" dirty="0" err="1"/>
              <a:t>gmail</a:t>
            </a:r>
            <a:r>
              <a:rPr lang="en-US" dirty="0"/>
              <a:t> etc.</a:t>
            </a:r>
          </a:p>
          <a:p>
            <a:r>
              <a:rPr lang="en-US" dirty="0"/>
              <a:t>https://techcrunch.com/2017/10/30/aws-continues-to-rule-the-cloud-infrastructure-market/</a:t>
            </a:r>
          </a:p>
        </p:txBody>
      </p:sp>
      <p:pic>
        <p:nvPicPr>
          <p:cNvPr id="10242" name="Picture 2" descr="https://tctechcrunch2011.files.wordpress.com/2017/10/null.jpeg?w=480&amp;h=354">
            <a:extLst>
              <a:ext uri="{FF2B5EF4-FFF2-40B4-BE49-F238E27FC236}">
                <a16:creationId xmlns:a16="http://schemas.microsoft.com/office/drawing/2014/main" id="{EF5371C0-C507-4E90-A7C7-09E83BEAD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852099"/>
            <a:ext cx="7484533" cy="55042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D492529-B0ED-403C-84A3-52048ACA592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33</a:t>
            </a:fld>
            <a:endParaRPr lang="en-US">
              <a:solidFill>
                <a:prstClr val="black">
                  <a:tint val="75000"/>
                </a:prstClr>
              </a:solidFill>
            </a:endParaRPr>
          </a:p>
        </p:txBody>
      </p:sp>
      <p:pic>
        <p:nvPicPr>
          <p:cNvPr id="5122" name="Picture 2" descr="CIS Q318">
            <a:extLst>
              <a:ext uri="{FF2B5EF4-FFF2-40B4-BE49-F238E27FC236}">
                <a16:creationId xmlns:a16="http://schemas.microsoft.com/office/drawing/2014/main" id="{B451661B-3C86-4B62-97D3-D94F2C2BE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4284" y="944636"/>
            <a:ext cx="9237716" cy="591336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oud-estimated-market-share-0818.png">
            <a:extLst>
              <a:ext uri="{FF2B5EF4-FFF2-40B4-BE49-F238E27FC236}">
                <a16:creationId xmlns:a16="http://schemas.microsoft.com/office/drawing/2014/main" id="{FC6724AB-7A29-4909-8D67-5BD45978D0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8132" y="480579"/>
            <a:ext cx="9093868" cy="60468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uploads.skyhighnetworks.com/wp-content/uploads/2018/07/29233518/2018-cloud-market-revenue-11.png">
            <a:extLst>
              <a:ext uri="{FF2B5EF4-FFF2-40B4-BE49-F238E27FC236}">
                <a16:creationId xmlns:a16="http://schemas.microsoft.com/office/drawing/2014/main" id="{B4DB5B28-E58B-4722-A39C-5301CB8D81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903" y="1545732"/>
            <a:ext cx="9026326" cy="5245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65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6"/>
                                        </p:tgtEl>
                                        <p:attrNameLst>
                                          <p:attrName>style.visibility</p:attrName>
                                        </p:attrNameLst>
                                      </p:cBhvr>
                                      <p:to>
                                        <p:strVal val="visible"/>
                                      </p:to>
                                    </p:set>
                                    <p:animEffect transition="in" filter="fade">
                                      <p:cBhvr>
                                        <p:cTn id="14" dur="1000"/>
                                        <p:tgtEl>
                                          <p:spTgt spid="5126"/>
                                        </p:tgtEl>
                                      </p:cBhvr>
                                    </p:animEffect>
                                    <p:anim calcmode="lin" valueType="num">
                                      <p:cBhvr>
                                        <p:cTn id="15" dur="1000" fill="hold"/>
                                        <p:tgtEl>
                                          <p:spTgt spid="5126"/>
                                        </p:tgtEl>
                                        <p:attrNameLst>
                                          <p:attrName>ppt_x</p:attrName>
                                        </p:attrNameLst>
                                      </p:cBhvr>
                                      <p:tavLst>
                                        <p:tav tm="0">
                                          <p:val>
                                            <p:strVal val="#ppt_x"/>
                                          </p:val>
                                        </p:tav>
                                        <p:tav tm="100000">
                                          <p:val>
                                            <p:strVal val="#ppt_x"/>
                                          </p:val>
                                        </p:tav>
                                      </p:tavLst>
                                    </p:anim>
                                    <p:anim calcmode="lin" valueType="num">
                                      <p:cBhvr>
                                        <p:cTn id="16"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fade">
                                      <p:cBhvr>
                                        <p:cTn id="21" dur="1000"/>
                                        <p:tgtEl>
                                          <p:spTgt spid="5124"/>
                                        </p:tgtEl>
                                      </p:cBhvr>
                                    </p:animEffect>
                                    <p:anim calcmode="lin" valueType="num">
                                      <p:cBhvr>
                                        <p:cTn id="22" dur="1000" fill="hold"/>
                                        <p:tgtEl>
                                          <p:spTgt spid="5124"/>
                                        </p:tgtEl>
                                        <p:attrNameLst>
                                          <p:attrName>ppt_x</p:attrName>
                                        </p:attrNameLst>
                                      </p:cBhvr>
                                      <p:tavLst>
                                        <p:tav tm="0">
                                          <p:val>
                                            <p:strVal val="#ppt_x"/>
                                          </p:val>
                                        </p:tav>
                                        <p:tav tm="100000">
                                          <p:val>
                                            <p:strVal val="#ppt_x"/>
                                          </p:val>
                                        </p:tav>
                                      </p:tavLst>
                                    </p:anim>
                                    <p:anim calcmode="lin" valueType="num">
                                      <p:cBhvr>
                                        <p:cTn id="23"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F9B16-0DC3-4895-91A0-954E9069D3EF}"/>
              </a:ext>
            </a:extLst>
          </p:cNvPr>
          <p:cNvSpPr>
            <a:spLocks noGrp="1"/>
          </p:cNvSpPr>
          <p:nvPr>
            <p:ph type="title"/>
          </p:nvPr>
        </p:nvSpPr>
        <p:spPr/>
        <p:txBody>
          <a:bodyPr/>
          <a:lstStyle/>
          <a:p>
            <a:pPr algn="ctr"/>
            <a:r>
              <a:rPr lang="en-US" dirty="0"/>
              <a:t>Quarterly AWS Revenues $B</a:t>
            </a:r>
          </a:p>
        </p:txBody>
      </p:sp>
      <p:pic>
        <p:nvPicPr>
          <p:cNvPr id="4" name="Picture 3">
            <a:extLst>
              <a:ext uri="{FF2B5EF4-FFF2-40B4-BE49-F238E27FC236}">
                <a16:creationId xmlns:a16="http://schemas.microsoft.com/office/drawing/2014/main" id="{028E7226-5F48-4836-885E-CFBEAF6E5D87}"/>
              </a:ext>
            </a:extLst>
          </p:cNvPr>
          <p:cNvPicPr>
            <a:picLocks noChangeAspect="1"/>
          </p:cNvPicPr>
          <p:nvPr/>
        </p:nvPicPr>
        <p:blipFill>
          <a:blip r:embed="rId2"/>
          <a:stretch>
            <a:fillRect/>
          </a:stretch>
        </p:blipFill>
        <p:spPr>
          <a:xfrm>
            <a:off x="2793222" y="695325"/>
            <a:ext cx="6581775" cy="5467350"/>
          </a:xfrm>
          <a:prstGeom prst="rect">
            <a:avLst/>
          </a:prstGeom>
        </p:spPr>
      </p:pic>
      <p:sp>
        <p:nvSpPr>
          <p:cNvPr id="5" name="Slide Number Placeholder 4">
            <a:extLst>
              <a:ext uri="{FF2B5EF4-FFF2-40B4-BE49-F238E27FC236}">
                <a16:creationId xmlns:a16="http://schemas.microsoft.com/office/drawing/2014/main" id="{801C809F-DC81-45EE-BAF5-AA71598FDB8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34</a:t>
            </a:fld>
            <a:endParaRPr lang="en-US">
              <a:solidFill>
                <a:prstClr val="black">
                  <a:tint val="75000"/>
                </a:prstClr>
              </a:solidFill>
            </a:endParaRPr>
          </a:p>
        </p:txBody>
      </p:sp>
      <p:pic>
        <p:nvPicPr>
          <p:cNvPr id="7170" name="Picture 2" descr="https://cdn.geekwire.com/wp-content/uploads/2018/07/Screen-Shot-2018-07-26-at-1.13.36-PM-630x387.png">
            <a:extLst>
              <a:ext uri="{FF2B5EF4-FFF2-40B4-BE49-F238E27FC236}">
                <a16:creationId xmlns:a16="http://schemas.microsoft.com/office/drawing/2014/main" id="{5BDCE741-AB72-4B47-8DB0-958485DB6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406" y="762000"/>
            <a:ext cx="9923721" cy="60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6517526-C3A3-4C96-8707-DB9BACB9BA7C}"/>
              </a:ext>
            </a:extLst>
          </p:cNvPr>
          <p:cNvPicPr>
            <a:picLocks noChangeAspect="1"/>
          </p:cNvPicPr>
          <p:nvPr/>
        </p:nvPicPr>
        <p:blipFill>
          <a:blip r:embed="rId4"/>
          <a:stretch>
            <a:fillRect/>
          </a:stretch>
        </p:blipFill>
        <p:spPr>
          <a:xfrm>
            <a:off x="2949678" y="638039"/>
            <a:ext cx="8947710" cy="6219961"/>
          </a:xfrm>
          <a:prstGeom prst="rect">
            <a:avLst/>
          </a:prstGeom>
        </p:spPr>
      </p:pic>
    </p:spTree>
    <p:extLst>
      <p:ext uri="{BB962C8B-B14F-4D97-AF65-F5344CB8AC3E}">
        <p14:creationId xmlns:p14="http://schemas.microsoft.com/office/powerpoint/2010/main" val="213075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2BB6D7-2FDC-4BFE-9FC8-EFCED9C56C77}"/>
              </a:ext>
            </a:extLst>
          </p:cNvPr>
          <p:cNvSpPr>
            <a:spLocks noGrp="1"/>
          </p:cNvSpPr>
          <p:nvPr>
            <p:ph type="title"/>
          </p:nvPr>
        </p:nvSpPr>
        <p:spPr>
          <a:xfrm>
            <a:off x="10096466" y="0"/>
            <a:ext cx="2071755" cy="2683933"/>
          </a:xfrm>
        </p:spPr>
        <p:txBody>
          <a:bodyPr/>
          <a:lstStyle/>
          <a:p>
            <a:r>
              <a:rPr lang="en-US" dirty="0"/>
              <a:t>IT Growth by areas</a:t>
            </a:r>
          </a:p>
        </p:txBody>
      </p:sp>
      <p:pic>
        <p:nvPicPr>
          <p:cNvPr id="5122" name="Picture 2" descr="itmarketprojection2015-26notable1">
            <a:extLst>
              <a:ext uri="{FF2B5EF4-FFF2-40B4-BE49-F238E27FC236}">
                <a16:creationId xmlns:a16="http://schemas.microsoft.com/office/drawing/2014/main" id="{D05FCAAB-A46F-43CF-8583-40027FA2B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79" y="67734"/>
            <a:ext cx="10072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37BBF2B-97A3-4E95-9000-E133BE193F0F}"/>
              </a:ext>
            </a:extLst>
          </p:cNvPr>
          <p:cNvSpPr/>
          <p:nvPr/>
        </p:nvSpPr>
        <p:spPr>
          <a:xfrm>
            <a:off x="9567333" y="4799169"/>
            <a:ext cx="2624667" cy="1200329"/>
          </a:xfrm>
          <a:prstGeom prst="rect">
            <a:avLst/>
          </a:prstGeom>
        </p:spPr>
        <p:txBody>
          <a:bodyPr wrap="square">
            <a:spAutoFit/>
          </a:bodyPr>
          <a:lstStyle/>
          <a:p>
            <a:r>
              <a:rPr lang="en-US" dirty="0"/>
              <a:t>https://www.forbes.com/sites/louiscolumbus/2017/04/29/roundup-of-cloud-computing-forecasts-2017</a:t>
            </a:r>
          </a:p>
        </p:txBody>
      </p:sp>
      <p:sp>
        <p:nvSpPr>
          <p:cNvPr id="3" name="Slide Number Placeholder 2">
            <a:extLst>
              <a:ext uri="{FF2B5EF4-FFF2-40B4-BE49-F238E27FC236}">
                <a16:creationId xmlns:a16="http://schemas.microsoft.com/office/drawing/2014/main" id="{309D8216-A197-4931-AE85-F673DEFF9B7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1472254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44FF1-56D8-4154-B8D2-B46F36F94590}"/>
              </a:ext>
            </a:extLst>
          </p:cNvPr>
          <p:cNvSpPr>
            <a:spLocks noGrp="1"/>
          </p:cNvSpPr>
          <p:nvPr>
            <p:ph type="title"/>
          </p:nvPr>
        </p:nvSpPr>
        <p:spPr/>
        <p:txBody>
          <a:bodyPr/>
          <a:lstStyle/>
          <a:p>
            <a:r>
              <a:rPr lang="en-US" dirty="0"/>
              <a:t>What will impact Enterprise IT?</a:t>
            </a:r>
          </a:p>
        </p:txBody>
      </p:sp>
      <p:pic>
        <p:nvPicPr>
          <p:cNvPr id="8194" name="Picture 2" descr="https://blogs-images.forbes.com/louiscolumbus/files/2017/04/BDO-Financial-Impact-1.jpg">
            <a:extLst>
              <a:ext uri="{FF2B5EF4-FFF2-40B4-BE49-F238E27FC236}">
                <a16:creationId xmlns:a16="http://schemas.microsoft.com/office/drawing/2014/main" id="{06586963-DBEB-46E7-9D81-7B10EB906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5800" y="752871"/>
            <a:ext cx="10074836" cy="535225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4EBE752-6ACF-4411-8D78-ED7EE700AF8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7484024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C1C2D-4104-4BA9-80B1-0A2D075741D0}"/>
              </a:ext>
            </a:extLst>
          </p:cNvPr>
          <p:cNvSpPr>
            <a:spLocks noGrp="1"/>
          </p:cNvSpPr>
          <p:nvPr>
            <p:ph type="title"/>
          </p:nvPr>
        </p:nvSpPr>
        <p:spPr>
          <a:xfrm>
            <a:off x="9438712" y="1239233"/>
            <a:ext cx="2753288" cy="1507068"/>
          </a:xfrm>
        </p:spPr>
        <p:txBody>
          <a:bodyPr>
            <a:normAutofit/>
          </a:bodyPr>
          <a:lstStyle/>
          <a:p>
            <a:r>
              <a:rPr lang="en-US" sz="3200" dirty="0"/>
              <a:t>IT Infrastructure Trends</a:t>
            </a:r>
          </a:p>
        </p:txBody>
      </p:sp>
      <p:sp>
        <p:nvSpPr>
          <p:cNvPr id="6" name="Rectangle 5">
            <a:extLst>
              <a:ext uri="{FF2B5EF4-FFF2-40B4-BE49-F238E27FC236}">
                <a16:creationId xmlns:a16="http://schemas.microsoft.com/office/drawing/2014/main" id="{21280310-7F76-4A09-B9C3-478C7316F87C}"/>
              </a:ext>
            </a:extLst>
          </p:cNvPr>
          <p:cNvSpPr/>
          <p:nvPr/>
        </p:nvSpPr>
        <p:spPr>
          <a:xfrm>
            <a:off x="9889596" y="2995543"/>
            <a:ext cx="2047976" cy="2862322"/>
          </a:xfrm>
          <a:prstGeom prst="rect">
            <a:avLst/>
          </a:prstGeom>
        </p:spPr>
        <p:txBody>
          <a:bodyPr wrap="square">
            <a:spAutoFit/>
          </a:bodyPr>
          <a:lstStyle/>
          <a:p>
            <a:r>
              <a:rPr lang="en-US" dirty="0">
                <a:solidFill>
                  <a:srgbClr val="000000"/>
                </a:solidFill>
                <a:latin typeface="Georgia" panose="02040502050405020303" pitchFamily="18" charset="0"/>
              </a:rPr>
              <a:t>According to IDC, worldwide spending on public cloud computing will increase from $67B in 2015 to $162B in 2020 attaining a 19% CAGR.</a:t>
            </a:r>
            <a:endParaRPr lang="en-US" dirty="0"/>
          </a:p>
        </p:txBody>
      </p:sp>
      <p:pic>
        <p:nvPicPr>
          <p:cNvPr id="6148" name="Picture 4" descr="https://blogs-images.forbes.com/louiscolumbus/files/2017/04/IDC-Spending-Forecast-for-IT-Infrastructure-1.jpg">
            <a:extLst>
              <a:ext uri="{FF2B5EF4-FFF2-40B4-BE49-F238E27FC236}">
                <a16:creationId xmlns:a16="http://schemas.microsoft.com/office/drawing/2014/main" id="{63A0EA6A-A3F8-4612-8EE1-8C6581FCB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13"/>
            <a:ext cx="9491132" cy="682761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92B2348-9102-4BB1-A854-CADFB8616FA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37</a:t>
            </a:fld>
            <a:endParaRPr lang="en-US">
              <a:solidFill>
                <a:prstClr val="black">
                  <a:tint val="75000"/>
                </a:prstClr>
              </a:solidFill>
            </a:endParaRPr>
          </a:p>
        </p:txBody>
      </p:sp>
      <p:pic>
        <p:nvPicPr>
          <p:cNvPr id="4098" name="Picture 2" descr="https://www.idc.com/getfile.dyn?sectionId=49562081&amp;containerId=prUS44358318&amp;elementId=54828288&amp;attachmentId=47329257">
            <a:extLst>
              <a:ext uri="{FF2B5EF4-FFF2-40B4-BE49-F238E27FC236}">
                <a16:creationId xmlns:a16="http://schemas.microsoft.com/office/drawing/2014/main" id="{952A06C2-D965-46FC-B56A-B823F2091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29"/>
            <a:ext cx="9491133" cy="6849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22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omparing AWS' Revenue and Income Contributions">
            <a:extLst>
              <a:ext uri="{FF2B5EF4-FFF2-40B4-BE49-F238E27FC236}">
                <a16:creationId xmlns:a16="http://schemas.microsoft.com/office/drawing/2014/main" id="{98AEAB7C-1E05-486A-BE66-742099A31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118"/>
            <a:ext cx="9618133" cy="68328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C7E5438-B833-4118-A560-A51130DBB82C}"/>
              </a:ext>
            </a:extLst>
          </p:cNvPr>
          <p:cNvSpPr>
            <a:spLocks noGrp="1"/>
          </p:cNvSpPr>
          <p:nvPr>
            <p:ph type="title"/>
          </p:nvPr>
        </p:nvSpPr>
        <p:spPr>
          <a:xfrm>
            <a:off x="6790265" y="25118"/>
            <a:ext cx="5401733" cy="762000"/>
          </a:xfrm>
        </p:spPr>
        <p:txBody>
          <a:bodyPr/>
          <a:lstStyle/>
          <a:p>
            <a:r>
              <a:rPr lang="en-US" dirty="0"/>
              <a:t>Amazon AWS Income</a:t>
            </a:r>
          </a:p>
        </p:txBody>
      </p:sp>
      <p:sp>
        <p:nvSpPr>
          <p:cNvPr id="5" name="Rectangle 4">
            <a:extLst>
              <a:ext uri="{FF2B5EF4-FFF2-40B4-BE49-F238E27FC236}">
                <a16:creationId xmlns:a16="http://schemas.microsoft.com/office/drawing/2014/main" id="{BA40F63B-FF3B-4D19-9585-DE822CDDF4BF}"/>
              </a:ext>
            </a:extLst>
          </p:cNvPr>
          <p:cNvSpPr/>
          <p:nvPr/>
        </p:nvSpPr>
        <p:spPr>
          <a:xfrm>
            <a:off x="9491131" y="4710271"/>
            <a:ext cx="2624667" cy="1477328"/>
          </a:xfrm>
          <a:prstGeom prst="rect">
            <a:avLst/>
          </a:prstGeom>
        </p:spPr>
        <p:txBody>
          <a:bodyPr wrap="square">
            <a:spAutoFit/>
          </a:bodyPr>
          <a:lstStyle/>
          <a:p>
            <a:r>
              <a:rPr lang="en-US" dirty="0">
                <a:solidFill>
                  <a:srgbClr val="000000"/>
                </a:solidFill>
                <a:latin typeface="Georgia" panose="02040502050405020303" pitchFamily="18" charset="0"/>
              </a:rPr>
              <a:t>By 2022, Amazon Web Services (AWS) will reach $43B in revenue, and be 8.2% of all cloud spending.</a:t>
            </a:r>
            <a:endParaRPr lang="en-US" dirty="0"/>
          </a:p>
        </p:txBody>
      </p:sp>
      <p:sp>
        <p:nvSpPr>
          <p:cNvPr id="4" name="Slide Number Placeholder 3">
            <a:extLst>
              <a:ext uri="{FF2B5EF4-FFF2-40B4-BE49-F238E27FC236}">
                <a16:creationId xmlns:a16="http://schemas.microsoft.com/office/drawing/2014/main" id="{CBABF6A8-3074-49F1-B975-29EB7BCAD52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38</a:t>
            </a:fld>
            <a:endParaRPr lang="en-US">
              <a:solidFill>
                <a:prstClr val="black">
                  <a:tint val="75000"/>
                </a:prstClr>
              </a:solidFill>
            </a:endParaRPr>
          </a:p>
        </p:txBody>
      </p:sp>
      <p:pic>
        <p:nvPicPr>
          <p:cNvPr id="6" name="Picture 5">
            <a:extLst>
              <a:ext uri="{FF2B5EF4-FFF2-40B4-BE49-F238E27FC236}">
                <a16:creationId xmlns:a16="http://schemas.microsoft.com/office/drawing/2014/main" id="{041087C5-8E2A-47D4-9679-44DB4CF00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79895"/>
            <a:ext cx="8415864" cy="6252987"/>
          </a:xfrm>
          <a:prstGeom prst="rect">
            <a:avLst/>
          </a:prstGeom>
        </p:spPr>
      </p:pic>
      <p:pic>
        <p:nvPicPr>
          <p:cNvPr id="5122" name="Picture 2" descr="https://blogs-images.forbes.com/louiscolumbus/files/2018/09/Cloud-Business-Drives-Amazons-Profits.jpg">
            <a:extLst>
              <a:ext uri="{FF2B5EF4-FFF2-40B4-BE49-F238E27FC236}">
                <a16:creationId xmlns:a16="http://schemas.microsoft.com/office/drawing/2014/main" id="{78AA442C-D9EC-42E2-9C17-1DD1DAEC52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82590"/>
            <a:ext cx="9501411" cy="6723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77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1000"/>
                                        <p:tgtEl>
                                          <p:spTgt spid="5122"/>
                                        </p:tgtEl>
                                      </p:cBhvr>
                                    </p:animEffect>
                                    <p:anim calcmode="lin" valueType="num">
                                      <p:cBhvr>
                                        <p:cTn id="15" dur="1000" fill="hold"/>
                                        <p:tgtEl>
                                          <p:spTgt spid="5122"/>
                                        </p:tgtEl>
                                        <p:attrNameLst>
                                          <p:attrName>ppt_x</p:attrName>
                                        </p:attrNameLst>
                                      </p:cBhvr>
                                      <p:tavLst>
                                        <p:tav tm="0">
                                          <p:val>
                                            <p:strVal val="#ppt_x"/>
                                          </p:val>
                                        </p:tav>
                                        <p:tav tm="100000">
                                          <p:val>
                                            <p:strVal val="#ppt_x"/>
                                          </p:val>
                                        </p:tav>
                                      </p:tavLst>
                                    </p:anim>
                                    <p:anim calcmode="lin" valueType="num">
                                      <p:cBhvr>
                                        <p:cTn id="16"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6010C-13CC-4B42-8098-9D826FEBB4D4}"/>
              </a:ext>
            </a:extLst>
          </p:cNvPr>
          <p:cNvSpPr>
            <a:spLocks noGrp="1"/>
          </p:cNvSpPr>
          <p:nvPr>
            <p:ph type="title"/>
          </p:nvPr>
        </p:nvSpPr>
        <p:spPr/>
        <p:txBody>
          <a:bodyPr/>
          <a:lstStyle/>
          <a:p>
            <a:r>
              <a:rPr lang="en-US" dirty="0"/>
              <a:t>Cloud Computing Spending $B</a:t>
            </a:r>
          </a:p>
        </p:txBody>
      </p:sp>
      <p:pic>
        <p:nvPicPr>
          <p:cNvPr id="5" name="Picture 2" descr="https://blogs-images.forbes.com/louiscolumbus/files/2017/04/growth-of-cloud-computing.jpg">
            <a:extLst>
              <a:ext uri="{FF2B5EF4-FFF2-40B4-BE49-F238E27FC236}">
                <a16:creationId xmlns:a16="http://schemas.microsoft.com/office/drawing/2014/main" id="{0CD678BE-68F2-4609-8C52-78D552BC27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0408"/>
            <a:ext cx="12192000" cy="608759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63F48A1-01EC-44EF-907E-741221C9520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335650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A23869-590C-49B2-AD80-89A1C04B3594}"/>
              </a:ext>
            </a:extLst>
          </p:cNvPr>
          <p:cNvSpPr>
            <a:spLocks noGrp="1"/>
          </p:cNvSpPr>
          <p:nvPr>
            <p:ph type="title"/>
          </p:nvPr>
        </p:nvSpPr>
        <p:spPr>
          <a:xfrm>
            <a:off x="723900" y="0"/>
            <a:ext cx="10515600" cy="681037"/>
          </a:xfrm>
        </p:spPr>
        <p:txBody>
          <a:bodyPr>
            <a:normAutofit fontScale="90000"/>
          </a:bodyPr>
          <a:lstStyle/>
          <a:p>
            <a:pPr algn="ctr"/>
            <a:r>
              <a:rPr lang="en-US" b="1" dirty="0">
                <a:latin typeface="+mn-lt"/>
              </a:rPr>
              <a:t>Overall Summary III</a:t>
            </a:r>
          </a:p>
        </p:txBody>
      </p:sp>
      <p:sp>
        <p:nvSpPr>
          <p:cNvPr id="7" name="Content Placeholder 6">
            <a:extLst>
              <a:ext uri="{FF2B5EF4-FFF2-40B4-BE49-F238E27FC236}">
                <a16:creationId xmlns:a16="http://schemas.microsoft.com/office/drawing/2014/main" id="{E7C7750D-54AE-4CEA-A025-FF03E790309D}"/>
              </a:ext>
            </a:extLst>
          </p:cNvPr>
          <p:cNvSpPr>
            <a:spLocks noGrp="1"/>
          </p:cNvSpPr>
          <p:nvPr>
            <p:ph idx="1"/>
          </p:nvPr>
        </p:nvSpPr>
        <p:spPr>
          <a:xfrm>
            <a:off x="0" y="681036"/>
            <a:ext cx="12115800" cy="5675314"/>
          </a:xfrm>
        </p:spPr>
        <p:txBody>
          <a:bodyPr>
            <a:normAutofit fontScale="92500"/>
          </a:bodyPr>
          <a:lstStyle/>
          <a:p>
            <a:r>
              <a:rPr lang="en-US" sz="2400" b="1" dirty="0"/>
              <a:t>H) Cloud Infrastructure I: </a:t>
            </a:r>
            <a:r>
              <a:rPr lang="en-US" sz="2400" dirty="0"/>
              <a:t>Comments on trends in the data center and its technologies</a:t>
            </a:r>
          </a:p>
          <a:p>
            <a:r>
              <a:rPr lang="en-US" sz="2400" dirty="0"/>
              <a:t>Clouds physically across the world</a:t>
            </a:r>
          </a:p>
          <a:p>
            <a:r>
              <a:rPr lang="en-US" sz="2400" dirty="0"/>
              <a:t>Green computing </a:t>
            </a:r>
          </a:p>
          <a:p>
            <a:r>
              <a:rPr lang="en-US" sz="2400" dirty="0"/>
              <a:t>Fraction of world’s computing ecosystem in clouds and associated sizes</a:t>
            </a:r>
          </a:p>
          <a:p>
            <a:r>
              <a:rPr lang="en-US" sz="2400" b="1" dirty="0"/>
              <a:t>I) Cloud Infrastructure II: </a:t>
            </a:r>
            <a:r>
              <a:rPr lang="en-US" sz="2400" dirty="0"/>
              <a:t>Gartner </a:t>
            </a:r>
            <a:r>
              <a:rPr lang="en-US" sz="2400" dirty="0" err="1"/>
              <a:t>hypecycle</a:t>
            </a:r>
            <a:r>
              <a:rPr lang="en-US" sz="2400" dirty="0"/>
              <a:t> and priority matrix on Compute Infrastructure</a:t>
            </a:r>
          </a:p>
          <a:p>
            <a:r>
              <a:rPr lang="en-US" sz="2400" dirty="0"/>
              <a:t>Containers compared to virtual machines</a:t>
            </a:r>
          </a:p>
          <a:p>
            <a:r>
              <a:rPr lang="en-US" sz="2400" dirty="0"/>
              <a:t>The emergence of artificial intelligence as a dominant force</a:t>
            </a:r>
          </a:p>
          <a:p>
            <a:r>
              <a:rPr lang="en-US" sz="2400" b="1" dirty="0"/>
              <a:t>J) Cloud Software: </a:t>
            </a:r>
            <a:r>
              <a:rPr lang="en-US" sz="2400" dirty="0"/>
              <a:t>HPC-ABDS with over 350 software packages and how to use each of 21 layers</a:t>
            </a:r>
          </a:p>
          <a:p>
            <a:r>
              <a:rPr lang="en-US" sz="2400" dirty="0"/>
              <a:t>Google’s software innovations</a:t>
            </a:r>
          </a:p>
          <a:p>
            <a:r>
              <a:rPr lang="en-US" sz="2400" dirty="0"/>
              <a:t>MapReduce in pictures</a:t>
            </a:r>
          </a:p>
          <a:p>
            <a:r>
              <a:rPr lang="en-US" sz="2400" dirty="0"/>
              <a:t>Cloud and HPC software stacks compared</a:t>
            </a:r>
          </a:p>
          <a:p>
            <a:r>
              <a:rPr lang="en-US" sz="2400" dirty="0"/>
              <a:t>Components need to support cloud/distributed system programming</a:t>
            </a:r>
          </a:p>
          <a:p>
            <a:r>
              <a:rPr lang="en-US" sz="2400" dirty="0"/>
              <a:t>Single Program/Instruction Multiple Data SIMD SPMD</a:t>
            </a:r>
          </a:p>
          <a:p>
            <a:endParaRPr lang="en-US" sz="2400" dirty="0"/>
          </a:p>
          <a:p>
            <a:endParaRPr lang="en-US" sz="2400" dirty="0"/>
          </a:p>
          <a:p>
            <a:endParaRPr lang="en-US" sz="2400" dirty="0"/>
          </a:p>
          <a:p>
            <a:endParaRPr lang="en-US" sz="2400" dirty="0"/>
          </a:p>
        </p:txBody>
      </p:sp>
      <p:sp>
        <p:nvSpPr>
          <p:cNvPr id="5" name="Slide Number Placeholder 4">
            <a:extLst>
              <a:ext uri="{FF2B5EF4-FFF2-40B4-BE49-F238E27FC236}">
                <a16:creationId xmlns:a16="http://schemas.microsoft.com/office/drawing/2014/main" id="{3FD44BAB-3E1A-4DC4-A284-41D38F09B4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3312325441"/>
      </p:ext>
    </p:extLst>
  </p:cSld>
  <p:clrMapOvr>
    <a:masterClrMapping/>
  </p:clrMapOvr>
  <mc:AlternateContent xmlns:mc="http://schemas.openxmlformats.org/markup-compatibility/2006" xmlns:p14="http://schemas.microsoft.com/office/powerpoint/2010/main">
    <mc:Choice Requires="p14">
      <p:transition spd="slow" p14:dur="2000" advTm="179276"/>
    </mc:Choice>
    <mc:Fallback xmlns="">
      <p:transition spd="slow" advTm="17927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E: Virtualization</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914977" y="2166390"/>
            <a:ext cx="10515600" cy="3524250"/>
          </a:xfrm>
        </p:spPr>
        <p:txBody>
          <a:bodyPr>
            <a:normAutofit fontScale="92500" lnSpcReduction="10000"/>
          </a:bodyPr>
          <a:lstStyle/>
          <a:p>
            <a:pPr marL="342900" indent="-342900">
              <a:buFont typeface="Arial" panose="020B0604020202020204" pitchFamily="34" charset="0"/>
              <a:buChar char="•"/>
            </a:pPr>
            <a:r>
              <a:rPr lang="en-US" dirty="0">
                <a:solidFill>
                  <a:schemeClr val="tx1"/>
                </a:solidFill>
              </a:rPr>
              <a:t>Virtualization Technologies, Hypervisors and the different approaches</a:t>
            </a:r>
          </a:p>
          <a:p>
            <a:pPr marL="342900" indent="-342900">
              <a:buFont typeface="Arial" panose="020B0604020202020204" pitchFamily="34" charset="0"/>
              <a:buChar char="•"/>
            </a:pPr>
            <a:r>
              <a:rPr lang="en-US" dirty="0">
                <a:solidFill>
                  <a:schemeClr val="tx1"/>
                </a:solidFill>
              </a:rPr>
              <a:t> KVM Xen, Docker and </a:t>
            </a:r>
            <a:r>
              <a:rPr lang="en-US" dirty="0" err="1">
                <a:solidFill>
                  <a:schemeClr val="tx1"/>
                </a:solidFill>
              </a:rPr>
              <a:t>Openstack</a:t>
            </a:r>
            <a:endParaRPr lang="en-US" dirty="0">
              <a:solidFill>
                <a:schemeClr val="tx1"/>
              </a:solidFill>
            </a:endParaRPr>
          </a:p>
          <a:p>
            <a:pPr marL="342900" indent="-342900">
              <a:buFont typeface="Arial" panose="020B0604020202020204" pitchFamily="34" charset="0"/>
              <a:buChar char="•"/>
            </a:pPr>
            <a:r>
              <a:rPr lang="en-US" dirty="0">
                <a:solidFill>
                  <a:schemeClr val="tx1"/>
                </a:solidFill>
              </a:rPr>
              <a:t>See:</a:t>
            </a:r>
          </a:p>
          <a:p>
            <a:pPr marL="800100" lvl="1" indent="-342900">
              <a:buFont typeface="Arial" panose="020B0604020202020204" pitchFamily="34" charset="0"/>
              <a:buChar char="•"/>
            </a:pPr>
            <a:r>
              <a:rPr lang="en-US" dirty="0">
                <a:solidFill>
                  <a:schemeClr val="tx1"/>
                </a:solidFill>
                <a:hlinkClick r:id="rId2"/>
              </a:rPr>
              <a:t>https://en.wikipedia.org/wiki/Hypervisor</a:t>
            </a:r>
            <a:endParaRPr lang="en-US" dirty="0">
              <a:solidFill>
                <a:schemeClr val="tx1"/>
              </a:solidFill>
            </a:endParaRPr>
          </a:p>
          <a:p>
            <a:pPr marL="1257300" lvl="2" indent="-342900">
              <a:buFont typeface="Arial" panose="020B0604020202020204" pitchFamily="34" charset="0"/>
              <a:buChar char="•"/>
            </a:pPr>
            <a:r>
              <a:rPr lang="en-US" dirty="0">
                <a:solidFill>
                  <a:schemeClr val="tx1"/>
                </a:solidFill>
                <a:hlinkClick r:id="rId3"/>
              </a:rPr>
              <a:t>https://en.wikipedia.org/wiki/Xen</a:t>
            </a:r>
            <a:endParaRPr lang="en-US" dirty="0">
              <a:solidFill>
                <a:schemeClr val="tx1"/>
              </a:solidFill>
            </a:endParaRPr>
          </a:p>
          <a:p>
            <a:pPr marL="1257300" lvl="2" indent="-342900">
              <a:buFont typeface="Arial" panose="020B0604020202020204" pitchFamily="34" charset="0"/>
              <a:buChar char="•"/>
            </a:pPr>
            <a:r>
              <a:rPr lang="en-US" dirty="0">
                <a:solidFill>
                  <a:schemeClr val="tx1"/>
                </a:solidFill>
                <a:hlinkClick r:id="rId4"/>
              </a:rPr>
              <a:t>https://en.wikipedia.org/wiki/Kernel-based_Virtual_Machine</a:t>
            </a:r>
            <a:r>
              <a:rPr lang="en-US" dirty="0">
                <a:solidFill>
                  <a:schemeClr val="tx1"/>
                </a:solidFill>
              </a:rPr>
              <a:t>  (KVM)</a:t>
            </a:r>
          </a:p>
          <a:p>
            <a:pPr marL="1257300" lvl="2" indent="-342900">
              <a:buFont typeface="Arial" panose="020B0604020202020204" pitchFamily="34" charset="0"/>
              <a:buChar char="•"/>
            </a:pPr>
            <a:r>
              <a:rPr lang="en-US" dirty="0">
                <a:solidFill>
                  <a:schemeClr val="tx1"/>
                </a:solidFill>
                <a:hlinkClick r:id="rId5"/>
              </a:rPr>
              <a:t>https://en.wikipedia.org/wiki/Operating-system-level_virtualization</a:t>
            </a:r>
            <a:r>
              <a:rPr lang="en-US" dirty="0">
                <a:solidFill>
                  <a:schemeClr val="tx1"/>
                </a:solidFill>
              </a:rPr>
              <a:t> </a:t>
            </a:r>
          </a:p>
          <a:p>
            <a:pPr marL="1257300" lvl="2" indent="-342900">
              <a:buFont typeface="Arial" panose="020B0604020202020204" pitchFamily="34" charset="0"/>
              <a:buChar char="•"/>
            </a:pPr>
            <a:r>
              <a:rPr lang="en-US" dirty="0">
                <a:solidFill>
                  <a:schemeClr val="tx1"/>
                </a:solidFill>
                <a:hlinkClick r:id="rId6"/>
              </a:rPr>
              <a:t>https://medium.com/@dbclin/aws-just-announced-a-move-from-xen-towards-kvm-so-what-is-kvm-2091f123991</a:t>
            </a:r>
            <a:r>
              <a:rPr lang="en-US" dirty="0">
                <a:solidFill>
                  <a:schemeClr val="tx1"/>
                </a:solidFill>
              </a:rPr>
              <a:t>  </a:t>
            </a:r>
          </a:p>
          <a:p>
            <a:pPr marL="800100" lvl="1" indent="-342900">
              <a:buFont typeface="Arial" panose="020B0604020202020204" pitchFamily="34" charset="0"/>
              <a:buChar char="•"/>
            </a:pPr>
            <a:r>
              <a:rPr lang="en-US" dirty="0">
                <a:solidFill>
                  <a:schemeClr val="tx1"/>
                </a:solidFill>
                <a:hlinkClick r:id="rId7"/>
              </a:rPr>
              <a:t>https://nickjanetakis.com/blog/comparing-virtual-machines-vs-docker-containers</a:t>
            </a:r>
          </a:p>
          <a:p>
            <a:pPr marL="800100" lvl="1" indent="-342900">
              <a:buFont typeface="Arial" panose="020B0604020202020204" pitchFamily="34" charset="0"/>
              <a:buChar char="•"/>
            </a:pPr>
            <a:r>
              <a:rPr lang="en-US" dirty="0">
                <a:solidFill>
                  <a:schemeClr val="tx1"/>
                </a:solidFill>
                <a:hlinkClick r:id="rId7"/>
              </a:rPr>
              <a:t>https://en.wikipedia.org/wiki/OpenStack</a:t>
            </a:r>
            <a:endParaRPr lang="en-US" dirty="0">
              <a:solidFill>
                <a:schemeClr val="tx1"/>
              </a:solidFill>
            </a:endParaRPr>
          </a:p>
          <a:p>
            <a:pPr marL="800100" lvl="1" indent="-342900">
              <a:buFont typeface="Arial" panose="020B0604020202020204" pitchFamily="34" charset="0"/>
              <a:buChar char="•"/>
            </a:pPr>
            <a:endParaRPr lang="en-US" dirty="0">
              <a:solidFill>
                <a:schemeClr val="tx1"/>
              </a:solidFill>
            </a:endParaRPr>
          </a:p>
        </p:txBody>
      </p:sp>
      <p:sp>
        <p:nvSpPr>
          <p:cNvPr id="3" name="Slide Number Placeholder 2">
            <a:extLst>
              <a:ext uri="{FF2B5EF4-FFF2-40B4-BE49-F238E27FC236}">
                <a16:creationId xmlns:a16="http://schemas.microsoft.com/office/drawing/2014/main" id="{5B145766-4140-4291-AEB6-FADC7285B51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12701041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2B0FFA-6DBB-4431-A1E0-419E961FC342}"/>
              </a:ext>
            </a:extLst>
          </p:cNvPr>
          <p:cNvSpPr>
            <a:spLocks noGrp="1"/>
          </p:cNvSpPr>
          <p:nvPr>
            <p:ph type="title"/>
          </p:nvPr>
        </p:nvSpPr>
        <p:spPr>
          <a:xfrm>
            <a:off x="838200" y="18256"/>
            <a:ext cx="10515600" cy="970960"/>
          </a:xfrm>
        </p:spPr>
        <p:txBody>
          <a:bodyPr/>
          <a:lstStyle/>
          <a:p>
            <a:r>
              <a:rPr lang="en-US" dirty="0"/>
              <a:t>Virtualization Technologies I</a:t>
            </a:r>
          </a:p>
        </p:txBody>
      </p:sp>
      <p:sp>
        <p:nvSpPr>
          <p:cNvPr id="7" name="Content Placeholder 6">
            <a:extLst>
              <a:ext uri="{FF2B5EF4-FFF2-40B4-BE49-F238E27FC236}">
                <a16:creationId xmlns:a16="http://schemas.microsoft.com/office/drawing/2014/main" id="{B5BEDEE7-D956-4E94-9017-7BEB7B2431AC}"/>
              </a:ext>
            </a:extLst>
          </p:cNvPr>
          <p:cNvSpPr>
            <a:spLocks noGrp="1"/>
          </p:cNvSpPr>
          <p:nvPr>
            <p:ph idx="1"/>
          </p:nvPr>
        </p:nvSpPr>
        <p:spPr>
          <a:xfrm>
            <a:off x="0" y="839196"/>
            <a:ext cx="12192000" cy="5517153"/>
          </a:xfrm>
        </p:spPr>
        <p:txBody>
          <a:bodyPr>
            <a:normAutofit fontScale="85000" lnSpcReduction="20000"/>
          </a:bodyPr>
          <a:lstStyle/>
          <a:p>
            <a:r>
              <a:rPr lang="en-US" dirty="0"/>
              <a:t>Public Clouds require technology to securely and efficiently run multiple changing jobs on the same set of CPU’s. Sticking software on disks is not really suitable</a:t>
            </a:r>
          </a:p>
          <a:p>
            <a:pPr lvl="1"/>
            <a:r>
              <a:rPr lang="en-US" dirty="0"/>
              <a:t>There is too much software needed</a:t>
            </a:r>
          </a:p>
          <a:p>
            <a:pPr lvl="1"/>
            <a:r>
              <a:rPr lang="en-US" dirty="0"/>
              <a:t>The software configurations interfere with each other.</a:t>
            </a:r>
          </a:p>
          <a:p>
            <a:pPr lvl="1"/>
            <a:r>
              <a:rPr lang="en-US" dirty="0"/>
              <a:t>Such intermingling has serious security concerns.</a:t>
            </a:r>
          </a:p>
          <a:p>
            <a:r>
              <a:rPr lang="en-US" dirty="0"/>
              <a:t>So one uses some form of virtual machines which imply the real hardware can look like many co-existing virtual machines where each VM can be treated independently</a:t>
            </a:r>
          </a:p>
          <a:p>
            <a:r>
              <a:rPr lang="en-US" dirty="0"/>
              <a:t>Particularly important with multicore chips as often an individual needs fewer cores (e.g. 1) than those in chip</a:t>
            </a:r>
          </a:p>
          <a:p>
            <a:pPr lvl="1"/>
            <a:r>
              <a:rPr lang="en-US" dirty="0"/>
              <a:t>In ISE lab, Tango has 68 cores (one chip) per node; Victor (which you will use) has 48 as two 24 core chips</a:t>
            </a:r>
          </a:p>
          <a:p>
            <a:r>
              <a:rPr lang="en-US" dirty="0"/>
              <a:t>Virtualization has been around along time and pioneered in early IBM mainframes</a:t>
            </a:r>
          </a:p>
          <a:p>
            <a:r>
              <a:rPr lang="en-US" dirty="0"/>
              <a:t>Often one uses a hypervisor or virtual machine monitor (VMM), which  is computer software, firmware or hardware that creates and runs virtual machines. </a:t>
            </a:r>
          </a:p>
          <a:p>
            <a:pPr lvl="1"/>
            <a:r>
              <a:rPr lang="en-US" dirty="0"/>
              <a:t>A computer on which a hypervisor runs one or more virtual machines is called a </a:t>
            </a:r>
            <a:r>
              <a:rPr lang="en-US" b="1" dirty="0"/>
              <a:t>host </a:t>
            </a:r>
            <a:r>
              <a:rPr lang="en-US" dirty="0"/>
              <a:t>machine, and each virtual machine is called a </a:t>
            </a:r>
            <a:r>
              <a:rPr lang="en-US" b="1" dirty="0"/>
              <a:t>guest</a:t>
            </a:r>
            <a:r>
              <a:rPr lang="en-US" dirty="0"/>
              <a:t> machine.</a:t>
            </a:r>
          </a:p>
          <a:p>
            <a:r>
              <a:rPr lang="en-US" dirty="0"/>
              <a:t>The term hypervisor is a variant of supervisor, a traditional term for the kernel of an operating system: the hypervisor is the supervisor of the supervisor, with hyper- used as a stronger variant of super-</a:t>
            </a:r>
          </a:p>
        </p:txBody>
      </p:sp>
      <p:sp>
        <p:nvSpPr>
          <p:cNvPr id="5" name="Slide Number Placeholder 4">
            <a:extLst>
              <a:ext uri="{FF2B5EF4-FFF2-40B4-BE49-F238E27FC236}">
                <a16:creationId xmlns:a16="http://schemas.microsoft.com/office/drawing/2014/main" id="{D61DB0DB-F83A-49DE-B818-089536F80FD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586405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2B0FFA-6DBB-4431-A1E0-419E961FC342}"/>
              </a:ext>
            </a:extLst>
          </p:cNvPr>
          <p:cNvSpPr>
            <a:spLocks noGrp="1"/>
          </p:cNvSpPr>
          <p:nvPr>
            <p:ph type="title"/>
          </p:nvPr>
        </p:nvSpPr>
        <p:spPr>
          <a:xfrm>
            <a:off x="838200" y="18256"/>
            <a:ext cx="10515600" cy="970960"/>
          </a:xfrm>
        </p:spPr>
        <p:txBody>
          <a:bodyPr/>
          <a:lstStyle/>
          <a:p>
            <a:r>
              <a:rPr lang="en-US" dirty="0"/>
              <a:t>Virtualization Technologies II</a:t>
            </a:r>
          </a:p>
        </p:txBody>
      </p:sp>
      <p:sp>
        <p:nvSpPr>
          <p:cNvPr id="7" name="Content Placeholder 6">
            <a:extLst>
              <a:ext uri="{FF2B5EF4-FFF2-40B4-BE49-F238E27FC236}">
                <a16:creationId xmlns:a16="http://schemas.microsoft.com/office/drawing/2014/main" id="{B5BEDEE7-D956-4E94-9017-7BEB7B2431AC}"/>
              </a:ext>
            </a:extLst>
          </p:cNvPr>
          <p:cNvSpPr>
            <a:spLocks noGrp="1"/>
          </p:cNvSpPr>
          <p:nvPr>
            <p:ph idx="1"/>
          </p:nvPr>
        </p:nvSpPr>
        <p:spPr>
          <a:xfrm>
            <a:off x="0" y="709656"/>
            <a:ext cx="12192000" cy="5729244"/>
          </a:xfrm>
        </p:spPr>
        <p:txBody>
          <a:bodyPr>
            <a:normAutofit lnSpcReduction="10000"/>
          </a:bodyPr>
          <a:lstStyle/>
          <a:p>
            <a:r>
              <a:rPr lang="nb-NO" sz="2400" b="1" dirty="0"/>
              <a:t>Type-1</a:t>
            </a:r>
            <a:r>
              <a:rPr lang="nb-NO" sz="2400" dirty="0"/>
              <a:t>, native or bare-metal hypervisors </a:t>
            </a:r>
            <a:r>
              <a:rPr lang="en-US" sz="2400" dirty="0"/>
              <a:t>run directly on the host's hardware to control the hardware and to manage guest operating systems. For this reason, they are sometimes called bare metal hypervisors. E.g. Xen, Microsoft Hyper-V and VMware ESX/</a:t>
            </a:r>
            <a:r>
              <a:rPr lang="en-US" sz="2400" dirty="0" err="1"/>
              <a:t>ESXi</a:t>
            </a:r>
            <a:r>
              <a:rPr lang="en-US" sz="2400" dirty="0"/>
              <a:t>.</a:t>
            </a:r>
          </a:p>
          <a:p>
            <a:r>
              <a:rPr lang="en-US" sz="2400" b="1" dirty="0"/>
              <a:t>Type-2</a:t>
            </a:r>
            <a:r>
              <a:rPr lang="en-US" sz="2400" dirty="0"/>
              <a:t> or hosted hypervisors run on a conventional operating system (OS) just as other computer programs do. A guest operating system runs as a process on the host. e.g. KVM, VMware Workstation, VMware Player, VirtualBox, and QEMU</a:t>
            </a:r>
          </a:p>
          <a:p>
            <a:r>
              <a:rPr lang="en-US" sz="2400" dirty="0"/>
              <a:t>November 2017 “Tied up in a recent AWS announcement about a new EC2 high-end instance type (the C5) is a strong suggestion that Amazon’s cloud computing giant has begun to shift its hundreds of thousands of physical servers away from the open source Xen hypervisor that’s run them until now, to the open source alternative, KVM.”</a:t>
            </a:r>
          </a:p>
          <a:p>
            <a:r>
              <a:rPr lang="en-US" sz="2400" dirty="0"/>
              <a:t>Starting in 2005, CPU vendors have added </a:t>
            </a:r>
            <a:br>
              <a:rPr lang="en-US" sz="2400" dirty="0"/>
            </a:br>
            <a:r>
              <a:rPr lang="en-US" sz="2400" b="1" dirty="0"/>
              <a:t>hardware virtualization </a:t>
            </a:r>
            <a:r>
              <a:rPr lang="en-US" sz="2400" dirty="0"/>
              <a:t>assistance to their products</a:t>
            </a:r>
          </a:p>
          <a:p>
            <a:r>
              <a:rPr lang="en-US" sz="2400" dirty="0"/>
              <a:t>An alternative approach requires modifying the guest </a:t>
            </a:r>
            <a:br>
              <a:rPr lang="en-US" sz="2400" dirty="0"/>
            </a:br>
            <a:r>
              <a:rPr lang="en-US" sz="2400" dirty="0"/>
              <a:t>operating-system to make system calls to the hypervisor, </a:t>
            </a:r>
            <a:br>
              <a:rPr lang="en-US" sz="2400" dirty="0"/>
            </a:br>
            <a:r>
              <a:rPr lang="en-US" sz="2400" dirty="0"/>
              <a:t>rather than executing machine I/O instructions that the </a:t>
            </a:r>
            <a:br>
              <a:rPr lang="en-US" sz="2400" dirty="0"/>
            </a:br>
            <a:r>
              <a:rPr lang="en-US" sz="2400" dirty="0"/>
              <a:t>hypervisor simulates. </a:t>
            </a:r>
            <a:br>
              <a:rPr lang="en-US" sz="2400" dirty="0"/>
            </a:br>
            <a:r>
              <a:rPr lang="en-US" sz="2400" dirty="0"/>
              <a:t>This is called </a:t>
            </a:r>
            <a:r>
              <a:rPr lang="en-US" sz="2400" b="1" dirty="0"/>
              <a:t>paravirtualization</a:t>
            </a:r>
            <a:r>
              <a:rPr lang="en-US" sz="2400" dirty="0"/>
              <a:t> in Xen.</a:t>
            </a:r>
          </a:p>
          <a:p>
            <a:endParaRPr lang="en-US" dirty="0"/>
          </a:p>
        </p:txBody>
      </p:sp>
      <p:sp>
        <p:nvSpPr>
          <p:cNvPr id="5" name="Slide Number Placeholder 4">
            <a:extLst>
              <a:ext uri="{FF2B5EF4-FFF2-40B4-BE49-F238E27FC236}">
                <a16:creationId xmlns:a16="http://schemas.microsoft.com/office/drawing/2014/main" id="{D61DB0DB-F83A-49DE-B818-089536F80FD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42</a:t>
            </a:fld>
            <a:endParaRPr lang="en-US">
              <a:solidFill>
                <a:prstClr val="black">
                  <a:tint val="75000"/>
                </a:prstClr>
              </a:solidFill>
            </a:endParaRPr>
          </a:p>
        </p:txBody>
      </p:sp>
      <p:pic>
        <p:nvPicPr>
          <p:cNvPr id="3" name="Picture 2">
            <a:extLst>
              <a:ext uri="{FF2B5EF4-FFF2-40B4-BE49-F238E27FC236}">
                <a16:creationId xmlns:a16="http://schemas.microsoft.com/office/drawing/2014/main" id="{B9E85006-F263-41F9-83E1-C842E75AD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0440" y="3804292"/>
            <a:ext cx="4861560" cy="3035452"/>
          </a:xfrm>
          <a:prstGeom prst="rect">
            <a:avLst/>
          </a:prstGeom>
          <a:solidFill>
            <a:schemeClr val="bg1"/>
          </a:solidFill>
        </p:spPr>
      </p:pic>
    </p:spTree>
    <p:extLst>
      <p:ext uri="{BB962C8B-B14F-4D97-AF65-F5344CB8AC3E}">
        <p14:creationId xmlns:p14="http://schemas.microsoft.com/office/powerpoint/2010/main" val="1341959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2B0FFA-6DBB-4431-A1E0-419E961FC342}"/>
              </a:ext>
            </a:extLst>
          </p:cNvPr>
          <p:cNvSpPr>
            <a:spLocks noGrp="1"/>
          </p:cNvSpPr>
          <p:nvPr>
            <p:ph type="title"/>
          </p:nvPr>
        </p:nvSpPr>
        <p:spPr>
          <a:xfrm>
            <a:off x="838200" y="18256"/>
            <a:ext cx="10515600" cy="970960"/>
          </a:xfrm>
        </p:spPr>
        <p:txBody>
          <a:bodyPr/>
          <a:lstStyle/>
          <a:p>
            <a:r>
              <a:rPr lang="en-US" dirty="0"/>
              <a:t>Virtualization Technologies III</a:t>
            </a:r>
          </a:p>
        </p:txBody>
      </p:sp>
      <p:sp>
        <p:nvSpPr>
          <p:cNvPr id="7" name="Content Placeholder 6">
            <a:extLst>
              <a:ext uri="{FF2B5EF4-FFF2-40B4-BE49-F238E27FC236}">
                <a16:creationId xmlns:a16="http://schemas.microsoft.com/office/drawing/2014/main" id="{B5BEDEE7-D956-4E94-9017-7BEB7B2431AC}"/>
              </a:ext>
            </a:extLst>
          </p:cNvPr>
          <p:cNvSpPr>
            <a:spLocks noGrp="1"/>
          </p:cNvSpPr>
          <p:nvPr>
            <p:ph idx="1"/>
          </p:nvPr>
        </p:nvSpPr>
        <p:spPr>
          <a:xfrm>
            <a:off x="0" y="702037"/>
            <a:ext cx="12192000" cy="5654312"/>
          </a:xfrm>
        </p:spPr>
        <p:txBody>
          <a:bodyPr>
            <a:normAutofit lnSpcReduction="10000"/>
          </a:bodyPr>
          <a:lstStyle/>
          <a:p>
            <a:r>
              <a:rPr lang="en-US" sz="2000" b="1" dirty="0"/>
              <a:t>Operating-system-level virtualization</a:t>
            </a:r>
            <a:r>
              <a:rPr lang="en-US" sz="2000" dirty="0"/>
              <a:t>, also known as containerization, refers to an operating system feature in which the kernel allows the existence of multiple isolated user-space instances. Such instances, called containers, partitions, virtualization engines or jails, may look like real computers from the point of view of programs running in them. </a:t>
            </a:r>
          </a:p>
          <a:p>
            <a:r>
              <a:rPr lang="en-US" sz="2000" dirty="0"/>
              <a:t>A computer program running on an ordinary person's computer's operating system can see all resources (connected devices, files and folders, network shares, CPU power, quantifiable hardware capabilities) of that computer. However, programs running inside a container can only see the container's contents and devices assigned to the container.</a:t>
            </a:r>
          </a:p>
          <a:p>
            <a:r>
              <a:rPr lang="en-US" sz="2000" dirty="0"/>
              <a:t>Operating-system-level virtualization usually imposes little to no overhead, because programs in virtual partitions use the operating system's normal system call interface and do not need to be subjected to emulation </a:t>
            </a:r>
          </a:p>
          <a:p>
            <a:r>
              <a:rPr lang="en-US" sz="2000" dirty="0"/>
              <a:t>Operating-system-level virtualization is not as flexible as other virtualization approaches since it cannot host a guest operating system different from the host one, or a different guest kernel.</a:t>
            </a:r>
          </a:p>
          <a:p>
            <a:r>
              <a:rPr lang="en-US" sz="2000" b="1" dirty="0"/>
              <a:t>Docker</a:t>
            </a:r>
            <a:r>
              <a:rPr lang="en-US" sz="2000" dirty="0"/>
              <a:t> is a very popular powerful OS level virtualization system built on common Linux capabilities that is easier to use than KVM or Xen  and has little performance overhead</a:t>
            </a:r>
          </a:p>
          <a:p>
            <a:r>
              <a:rPr lang="en-US" sz="2000" dirty="0"/>
              <a:t>Docker is not as secure as hardware virtualization (KVM , Xen) when looking inside a node</a:t>
            </a:r>
          </a:p>
          <a:p>
            <a:r>
              <a:rPr lang="en-US" sz="2000" b="1" dirty="0"/>
              <a:t>Kubernetes</a:t>
            </a:r>
            <a:r>
              <a:rPr lang="en-US" sz="2000" dirty="0"/>
              <a:t> manages lots of Docker instances simultaneously to support parallel computing</a:t>
            </a:r>
          </a:p>
          <a:p>
            <a:r>
              <a:rPr lang="en-US" sz="2000" b="1" dirty="0"/>
              <a:t>OpenStack</a:t>
            </a:r>
            <a:r>
              <a:rPr lang="en-US" sz="2000" dirty="0"/>
              <a:t> is a huge set of capabilities supporting cloud computing at IaaS level. Mainly they are software emulations of hardware functions like networking so it has poor performance. Typically used with KVM but other choices possible.</a:t>
            </a:r>
          </a:p>
          <a:p>
            <a:endParaRPr lang="en-US" sz="2000" dirty="0"/>
          </a:p>
          <a:p>
            <a:endParaRPr lang="en-US" sz="2000" dirty="0"/>
          </a:p>
        </p:txBody>
      </p:sp>
      <p:sp>
        <p:nvSpPr>
          <p:cNvPr id="5" name="Slide Number Placeholder 4">
            <a:extLst>
              <a:ext uri="{FF2B5EF4-FFF2-40B4-BE49-F238E27FC236}">
                <a16:creationId xmlns:a16="http://schemas.microsoft.com/office/drawing/2014/main" id="{D61DB0DB-F83A-49DE-B818-089536F80FD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4279689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3C3642-7B76-466E-8F17-DC0694C1E7BB}"/>
              </a:ext>
            </a:extLst>
          </p:cNvPr>
          <p:cNvSpPr>
            <a:spLocks noGrp="1"/>
          </p:cNvSpPr>
          <p:nvPr>
            <p:ph type="title"/>
          </p:nvPr>
        </p:nvSpPr>
        <p:spPr/>
        <p:txBody>
          <a:bodyPr/>
          <a:lstStyle/>
          <a:p>
            <a:r>
              <a:rPr lang="en-US" dirty="0"/>
              <a:t>The areas that OpenStack works on</a:t>
            </a:r>
          </a:p>
        </p:txBody>
      </p:sp>
      <p:sp>
        <p:nvSpPr>
          <p:cNvPr id="5" name="Slide Number Placeholder 4">
            <a:extLst>
              <a:ext uri="{FF2B5EF4-FFF2-40B4-BE49-F238E27FC236}">
                <a16:creationId xmlns:a16="http://schemas.microsoft.com/office/drawing/2014/main" id="{47B2691E-2678-4CC8-AC20-2B11322454E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44</a:t>
            </a:fld>
            <a:endParaRPr lang="en-US">
              <a:solidFill>
                <a:prstClr val="black">
                  <a:tint val="75000"/>
                </a:prstClr>
              </a:solidFill>
            </a:endParaRPr>
          </a:p>
        </p:txBody>
      </p:sp>
      <p:pic>
        <p:nvPicPr>
          <p:cNvPr id="7" name="Picture 6">
            <a:extLst>
              <a:ext uri="{FF2B5EF4-FFF2-40B4-BE49-F238E27FC236}">
                <a16:creationId xmlns:a16="http://schemas.microsoft.com/office/drawing/2014/main" id="{6286065F-5F28-4148-8E06-7861FC08B8FD}"/>
              </a:ext>
            </a:extLst>
          </p:cNvPr>
          <p:cNvPicPr>
            <a:picLocks noChangeAspect="1"/>
          </p:cNvPicPr>
          <p:nvPr/>
        </p:nvPicPr>
        <p:blipFill>
          <a:blip r:embed="rId2"/>
          <a:stretch>
            <a:fillRect/>
          </a:stretch>
        </p:blipFill>
        <p:spPr>
          <a:xfrm>
            <a:off x="1226820" y="581388"/>
            <a:ext cx="10706278" cy="6276612"/>
          </a:xfrm>
          <a:prstGeom prst="rect">
            <a:avLst/>
          </a:prstGeom>
        </p:spPr>
      </p:pic>
    </p:spTree>
    <p:extLst>
      <p:ext uri="{BB962C8B-B14F-4D97-AF65-F5344CB8AC3E}">
        <p14:creationId xmlns:p14="http://schemas.microsoft.com/office/powerpoint/2010/main" val="42056044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3C3642-7B76-466E-8F17-DC0694C1E7BB}"/>
              </a:ext>
            </a:extLst>
          </p:cNvPr>
          <p:cNvSpPr>
            <a:spLocks noGrp="1"/>
          </p:cNvSpPr>
          <p:nvPr>
            <p:ph type="title"/>
          </p:nvPr>
        </p:nvSpPr>
        <p:spPr/>
        <p:txBody>
          <a:bodyPr/>
          <a:lstStyle/>
          <a:p>
            <a:r>
              <a:rPr lang="en-US" dirty="0"/>
              <a:t>Typical use of OpenStack</a:t>
            </a:r>
          </a:p>
        </p:txBody>
      </p:sp>
      <p:sp>
        <p:nvSpPr>
          <p:cNvPr id="5" name="Slide Number Placeholder 4">
            <a:extLst>
              <a:ext uri="{FF2B5EF4-FFF2-40B4-BE49-F238E27FC236}">
                <a16:creationId xmlns:a16="http://schemas.microsoft.com/office/drawing/2014/main" id="{47B2691E-2678-4CC8-AC20-2B11322454E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45</a:t>
            </a:fld>
            <a:endParaRPr lang="en-US">
              <a:solidFill>
                <a:prstClr val="black">
                  <a:tint val="75000"/>
                </a:prstClr>
              </a:solidFill>
            </a:endParaRPr>
          </a:p>
        </p:txBody>
      </p:sp>
      <p:pic>
        <p:nvPicPr>
          <p:cNvPr id="2" name="Picture 1">
            <a:extLst>
              <a:ext uri="{FF2B5EF4-FFF2-40B4-BE49-F238E27FC236}">
                <a16:creationId xmlns:a16="http://schemas.microsoft.com/office/drawing/2014/main" id="{590AD995-DEEB-4123-988D-4B0E8F5011FA}"/>
              </a:ext>
            </a:extLst>
          </p:cNvPr>
          <p:cNvPicPr>
            <a:picLocks noChangeAspect="1"/>
          </p:cNvPicPr>
          <p:nvPr/>
        </p:nvPicPr>
        <p:blipFill>
          <a:blip r:embed="rId2"/>
          <a:stretch>
            <a:fillRect/>
          </a:stretch>
        </p:blipFill>
        <p:spPr>
          <a:xfrm>
            <a:off x="0" y="863655"/>
            <a:ext cx="12192000" cy="5130690"/>
          </a:xfrm>
          <a:prstGeom prst="rect">
            <a:avLst/>
          </a:prstGeom>
        </p:spPr>
      </p:pic>
    </p:spTree>
    <p:extLst>
      <p:ext uri="{BB962C8B-B14F-4D97-AF65-F5344CB8AC3E}">
        <p14:creationId xmlns:p14="http://schemas.microsoft.com/office/powerpoint/2010/main" val="19147858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2B0FFA-6DBB-4431-A1E0-419E961FC342}"/>
              </a:ext>
            </a:extLst>
          </p:cNvPr>
          <p:cNvSpPr>
            <a:spLocks noGrp="1"/>
          </p:cNvSpPr>
          <p:nvPr>
            <p:ph type="title"/>
          </p:nvPr>
        </p:nvSpPr>
        <p:spPr>
          <a:xfrm>
            <a:off x="838200" y="18256"/>
            <a:ext cx="10515600" cy="970960"/>
          </a:xfrm>
        </p:spPr>
        <p:txBody>
          <a:bodyPr/>
          <a:lstStyle/>
          <a:p>
            <a:r>
              <a:rPr lang="en-US" dirty="0"/>
              <a:t>Virtualization Technologies IV</a:t>
            </a:r>
          </a:p>
        </p:txBody>
      </p:sp>
      <p:sp>
        <p:nvSpPr>
          <p:cNvPr id="7" name="Content Placeholder 6">
            <a:extLst>
              <a:ext uri="{FF2B5EF4-FFF2-40B4-BE49-F238E27FC236}">
                <a16:creationId xmlns:a16="http://schemas.microsoft.com/office/drawing/2014/main" id="{B5BEDEE7-D956-4E94-9017-7BEB7B2431AC}"/>
              </a:ext>
            </a:extLst>
          </p:cNvPr>
          <p:cNvSpPr>
            <a:spLocks noGrp="1"/>
          </p:cNvSpPr>
          <p:nvPr>
            <p:ph idx="1"/>
          </p:nvPr>
        </p:nvSpPr>
        <p:spPr>
          <a:xfrm>
            <a:off x="0" y="764224"/>
            <a:ext cx="12192000" cy="1497718"/>
          </a:xfrm>
        </p:spPr>
        <p:txBody>
          <a:bodyPr>
            <a:normAutofit fontScale="77500" lnSpcReduction="20000"/>
          </a:bodyPr>
          <a:lstStyle/>
          <a:p>
            <a:r>
              <a:rPr lang="en-US" dirty="0"/>
              <a:t>Instead, the Docker daemon communicates directly with the host operating system and knows how to ration out resources for the running Docker containers. It’s also an expert at ensuring each container is isolated from both the host OS and other containers.</a:t>
            </a:r>
          </a:p>
          <a:p>
            <a:r>
              <a:rPr lang="en-US" dirty="0"/>
              <a:t>The real world difference here means instead of having to wait a minute for a virtual machine to boot up, you can start a docker container in a few milliseconds.</a:t>
            </a:r>
            <a:endParaRPr lang="en-US" sz="2000" dirty="0"/>
          </a:p>
          <a:p>
            <a:endParaRPr lang="en-US" sz="2000" dirty="0"/>
          </a:p>
        </p:txBody>
      </p:sp>
      <p:sp>
        <p:nvSpPr>
          <p:cNvPr id="5" name="Slide Number Placeholder 4">
            <a:extLst>
              <a:ext uri="{FF2B5EF4-FFF2-40B4-BE49-F238E27FC236}">
                <a16:creationId xmlns:a16="http://schemas.microsoft.com/office/drawing/2014/main" id="{D61DB0DB-F83A-49DE-B818-089536F80FD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46</a:t>
            </a:fld>
            <a:endParaRPr lang="en-US">
              <a:solidFill>
                <a:prstClr val="black">
                  <a:tint val="75000"/>
                </a:prstClr>
              </a:solidFill>
            </a:endParaRPr>
          </a:p>
        </p:txBody>
      </p:sp>
      <p:pic>
        <p:nvPicPr>
          <p:cNvPr id="5122" name="Picture 2" descr="blog/virtual-machine-architecture.jpg">
            <a:extLst>
              <a:ext uri="{FF2B5EF4-FFF2-40B4-BE49-F238E27FC236}">
                <a16:creationId xmlns:a16="http://schemas.microsoft.com/office/drawing/2014/main" id="{4325500C-0082-444B-8867-961467D52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1" y="2474773"/>
            <a:ext cx="5638800" cy="438322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log/docker-architecture.jpg">
            <a:extLst>
              <a:ext uri="{FF2B5EF4-FFF2-40B4-BE49-F238E27FC236}">
                <a16:creationId xmlns:a16="http://schemas.microsoft.com/office/drawing/2014/main" id="{E0EF31E1-97E5-4F3B-8A47-D2EFE67B9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6" y="3634575"/>
            <a:ext cx="6734177" cy="32234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84C8F4-0E6D-4C44-869D-05311ED54A44}"/>
              </a:ext>
            </a:extLst>
          </p:cNvPr>
          <p:cNvSpPr txBox="1"/>
          <p:nvPr/>
        </p:nvSpPr>
        <p:spPr>
          <a:xfrm flipH="1">
            <a:off x="1407160" y="3223425"/>
            <a:ext cx="3413761" cy="369332"/>
          </a:xfrm>
          <a:prstGeom prst="rect">
            <a:avLst/>
          </a:prstGeom>
          <a:noFill/>
        </p:spPr>
        <p:txBody>
          <a:bodyPr wrap="square" rtlCol="0">
            <a:spAutoFit/>
          </a:bodyPr>
          <a:lstStyle/>
          <a:p>
            <a:r>
              <a:rPr lang="en-US" b="1" dirty="0"/>
              <a:t>Typical Docker Scenario </a:t>
            </a:r>
          </a:p>
        </p:txBody>
      </p:sp>
      <p:sp>
        <p:nvSpPr>
          <p:cNvPr id="9" name="TextBox 8">
            <a:extLst>
              <a:ext uri="{FF2B5EF4-FFF2-40B4-BE49-F238E27FC236}">
                <a16:creationId xmlns:a16="http://schemas.microsoft.com/office/drawing/2014/main" id="{E3980317-ADE5-4B35-8BEC-8B98EE6381E5}"/>
              </a:ext>
            </a:extLst>
          </p:cNvPr>
          <p:cNvSpPr txBox="1"/>
          <p:nvPr/>
        </p:nvSpPr>
        <p:spPr>
          <a:xfrm flipH="1">
            <a:off x="7094219" y="2119588"/>
            <a:ext cx="4411980" cy="369332"/>
          </a:xfrm>
          <a:prstGeom prst="rect">
            <a:avLst/>
          </a:prstGeom>
          <a:noFill/>
        </p:spPr>
        <p:txBody>
          <a:bodyPr wrap="square" rtlCol="0">
            <a:spAutoFit/>
          </a:bodyPr>
          <a:lstStyle/>
          <a:p>
            <a:r>
              <a:rPr lang="en-US" b="1" dirty="0"/>
              <a:t>Typical KVM (+ OpenStack) scenario</a:t>
            </a:r>
          </a:p>
        </p:txBody>
      </p:sp>
    </p:spTree>
    <p:extLst>
      <p:ext uri="{BB962C8B-B14F-4D97-AF65-F5344CB8AC3E}">
        <p14:creationId xmlns:p14="http://schemas.microsoft.com/office/powerpoint/2010/main" val="409870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F:Technology </a:t>
            </a:r>
            <a:r>
              <a:rPr lang="en-US" dirty="0" err="1"/>
              <a:t>Hypecycle</a:t>
            </a:r>
            <a:r>
              <a:rPr lang="en-US" dirty="0"/>
              <a:t> 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err="1">
                <a:solidFill>
                  <a:schemeClr val="tx1"/>
                </a:solidFill>
              </a:rPr>
              <a:t>Gartners</a:t>
            </a:r>
            <a:r>
              <a:rPr lang="en-US" dirty="0">
                <a:solidFill>
                  <a:schemeClr val="tx1"/>
                </a:solidFill>
              </a:rPr>
              <a:t> </a:t>
            </a:r>
            <a:r>
              <a:rPr lang="en-US" dirty="0" err="1">
                <a:solidFill>
                  <a:schemeClr val="tx1"/>
                </a:solidFill>
              </a:rPr>
              <a:t>Hypecycles</a:t>
            </a:r>
            <a:r>
              <a:rPr lang="en-US" dirty="0">
                <a:solidFill>
                  <a:schemeClr val="tx1"/>
                </a:solidFill>
              </a:rPr>
              <a:t> and especially that for emerging technologies in 2018, 2017 and 2016</a:t>
            </a:r>
          </a:p>
          <a:p>
            <a:pPr marL="342900" indent="-342900">
              <a:buFont typeface="Arial" panose="020B0604020202020204" pitchFamily="34" charset="0"/>
              <a:buChar char="•"/>
            </a:pPr>
            <a:r>
              <a:rPr lang="en-US" dirty="0">
                <a:solidFill>
                  <a:schemeClr val="tx1"/>
                </a:solidFill>
              </a:rPr>
              <a:t>The phases of </a:t>
            </a:r>
            <a:r>
              <a:rPr lang="en-US" dirty="0" err="1">
                <a:solidFill>
                  <a:schemeClr val="tx1"/>
                </a:solidFill>
              </a:rPr>
              <a:t>hypecycles</a:t>
            </a:r>
            <a:endParaRPr lang="en-US" dirty="0">
              <a:solidFill>
                <a:schemeClr val="tx1"/>
              </a:solidFill>
            </a:endParaRPr>
          </a:p>
          <a:p>
            <a:pPr marL="342900" indent="-342900">
              <a:buFont typeface="Arial" panose="020B0604020202020204" pitchFamily="34" charset="0"/>
              <a:buChar char="•"/>
            </a:pPr>
            <a:r>
              <a:rPr lang="en-US" dirty="0">
                <a:solidFill>
                  <a:schemeClr val="tx1"/>
                </a:solidFill>
              </a:rPr>
              <a:t>Priority Matrix with benefits and adoption time</a:t>
            </a:r>
          </a:p>
          <a:p>
            <a:pPr marL="342900" indent="-342900">
              <a:buFont typeface="Arial" panose="020B0604020202020204" pitchFamily="34" charset="0"/>
              <a:buChar char="•"/>
            </a:pPr>
            <a:r>
              <a:rPr lang="en-US" dirty="0">
                <a:solidFill>
                  <a:schemeClr val="tx1"/>
                </a:solidFill>
              </a:rPr>
              <a:t>Today clouds have got through the cycle (they have emerged) but features like blockchain, serverless and machine learning are on cycle</a:t>
            </a:r>
          </a:p>
          <a:p>
            <a:pPr marL="342900" indent="-342900">
              <a:buFont typeface="Arial" panose="020B0604020202020204" pitchFamily="34" charset="0"/>
              <a:buChar char="•"/>
            </a:pPr>
            <a:r>
              <a:rPr lang="en-US" dirty="0" err="1">
                <a:solidFill>
                  <a:schemeClr val="tx1"/>
                </a:solidFill>
              </a:rPr>
              <a:t>Hypecycle</a:t>
            </a:r>
            <a:r>
              <a:rPr lang="en-US" dirty="0">
                <a:solidFill>
                  <a:schemeClr val="tx1"/>
                </a:solidFill>
              </a:rPr>
              <a:t> and Priority Matrix for Data Center Infrastructure 2017 and 2018</a:t>
            </a:r>
          </a:p>
        </p:txBody>
      </p:sp>
      <p:sp>
        <p:nvSpPr>
          <p:cNvPr id="3" name="Slide Number Placeholder 2">
            <a:extLst>
              <a:ext uri="{FF2B5EF4-FFF2-40B4-BE49-F238E27FC236}">
                <a16:creationId xmlns:a16="http://schemas.microsoft.com/office/drawing/2014/main" id="{5B145766-4140-4291-AEB6-FADC7285B51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1423138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28233"/>
            <a:ext cx="12192000" cy="1325563"/>
          </a:xfrm>
        </p:spPr>
        <p:txBody>
          <a:bodyPr>
            <a:noAutofit/>
          </a:bodyPr>
          <a:lstStyle/>
          <a:p>
            <a:r>
              <a:rPr lang="en-US" sz="3200" dirty="0"/>
              <a:t>Gartner: How Emerging Technology Trends Move Along the Hype Cycle</a:t>
            </a:r>
            <a:br>
              <a:rPr lang="en-US" sz="3200" dirty="0"/>
            </a:br>
            <a:endParaRPr lang="en-US" sz="3200"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710058"/>
            <a:ext cx="3368702" cy="4351338"/>
          </a:xfrm>
        </p:spPr>
        <p:txBody>
          <a:bodyPr>
            <a:normAutofit fontScale="92500" lnSpcReduction="10000"/>
          </a:bodyPr>
          <a:lstStyle/>
          <a:p>
            <a:r>
              <a:rPr lang="en-US" dirty="0"/>
              <a:t>Hype Cycle for Emerging Technologies, 2017</a:t>
            </a:r>
          </a:p>
          <a:p>
            <a:r>
              <a:rPr lang="en-US" dirty="0"/>
              <a:t>Published: 21 July 2017 ID: G00314560</a:t>
            </a:r>
          </a:p>
          <a:p>
            <a:r>
              <a:rPr lang="en-US" dirty="0"/>
              <a:t>Analyst(s): Mike J. Walker</a:t>
            </a:r>
          </a:p>
          <a:p>
            <a:r>
              <a:rPr lang="en-US" dirty="0"/>
              <a:t>The emerging technologies on the 2017 Hype Cycle reveal three distinct megatrends</a:t>
            </a:r>
          </a:p>
        </p:txBody>
      </p:sp>
      <p:pic>
        <p:nvPicPr>
          <p:cNvPr id="3" name="Picture 2">
            <a:extLst>
              <a:ext uri="{FF2B5EF4-FFF2-40B4-BE49-F238E27FC236}">
                <a16:creationId xmlns:a16="http://schemas.microsoft.com/office/drawing/2014/main" id="{E0BBCAF9-D5B6-45A1-9E4D-9F62C8C632BA}"/>
              </a:ext>
            </a:extLst>
          </p:cNvPr>
          <p:cNvPicPr>
            <a:picLocks noChangeAspect="1"/>
          </p:cNvPicPr>
          <p:nvPr/>
        </p:nvPicPr>
        <p:blipFill>
          <a:blip r:embed="rId2"/>
          <a:stretch>
            <a:fillRect/>
          </a:stretch>
        </p:blipFill>
        <p:spPr>
          <a:xfrm>
            <a:off x="3368702" y="599632"/>
            <a:ext cx="8930479" cy="5658735"/>
          </a:xfrm>
          <a:prstGeom prst="rect">
            <a:avLst/>
          </a:prstGeom>
        </p:spPr>
      </p:pic>
      <p:sp>
        <p:nvSpPr>
          <p:cNvPr id="4" name="Slide Number Placeholder 3">
            <a:extLst>
              <a:ext uri="{FF2B5EF4-FFF2-40B4-BE49-F238E27FC236}">
                <a16:creationId xmlns:a16="http://schemas.microsoft.com/office/drawing/2014/main" id="{EA506ED6-C7D7-4F1F-BA24-E34834E3683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42422808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82327"/>
            <a:ext cx="12192000" cy="663397"/>
          </a:xfrm>
        </p:spPr>
        <p:txBody>
          <a:bodyPr>
            <a:normAutofit/>
          </a:bodyPr>
          <a:lstStyle/>
          <a:p>
            <a:r>
              <a:rPr lang="en-US" sz="4000" dirty="0"/>
              <a:t>Gartner: Hype Cycle for Emerging Technologies Structure</a:t>
            </a:r>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745723"/>
            <a:ext cx="12192000" cy="5513033"/>
          </a:xfrm>
        </p:spPr>
        <p:txBody>
          <a:bodyPr>
            <a:normAutofit fontScale="85000" lnSpcReduction="20000"/>
          </a:bodyPr>
          <a:lstStyle/>
          <a:p>
            <a:r>
              <a:rPr lang="en-US" b="1" dirty="0"/>
              <a:t>Innovation Trigger: </a:t>
            </a:r>
            <a:r>
              <a:rPr lang="en-US" dirty="0"/>
              <a:t>A breakthrough, public demonstration, product launch or other event generates significant press and industry interest.</a:t>
            </a:r>
          </a:p>
          <a:p>
            <a:r>
              <a:rPr lang="en-US" b="1" dirty="0"/>
              <a:t>Peak of Inflated Expectations: </a:t>
            </a:r>
            <a:r>
              <a:rPr lang="en-US" dirty="0"/>
              <a:t>During this phase of overenthusiasm and unrealistic projections, a flurry of well-publicized activity by technology leaders results in some successes, but more failures, as the technology is pushed to its limits. The only enterprises making money are conference organizers and magazine publishers.</a:t>
            </a:r>
          </a:p>
          <a:p>
            <a:r>
              <a:rPr lang="en-US" b="1" dirty="0"/>
              <a:t>Trough of Disillusionment: </a:t>
            </a:r>
            <a:r>
              <a:rPr lang="en-US" dirty="0"/>
              <a:t>Because the technology does not live up to its overinflated expectations, it rapidly becomes unfashionable. Media interest wanes, except for a few cautionary tales.</a:t>
            </a:r>
          </a:p>
          <a:p>
            <a:r>
              <a:rPr lang="en-US" b="1" dirty="0"/>
              <a:t>Slope of Enlightenment: </a:t>
            </a:r>
            <a:r>
              <a:rPr lang="en-US" dirty="0"/>
              <a:t>Focused experimentation and solid hard work by an increasingly diverse range of organizations lead to a true understanding of the technology's applicability, risks and benefits. Commercial off-the-shelf methodologies and tools ease the development process.</a:t>
            </a:r>
          </a:p>
          <a:p>
            <a:r>
              <a:rPr lang="en-US" b="1" dirty="0"/>
              <a:t>Plateau of Productivity: </a:t>
            </a:r>
            <a:r>
              <a:rPr lang="en-US" dirty="0"/>
              <a:t>The real-world benefits of the technology are demonstrated and accepted. Tools and methodologies are increasingly stable as they enter their second and third generations. Growing numbers of organizations feel comfortable with the reduced level of risk; the rapid growth phase of adoption begins. Approximately 20% of the technology's target audience has adopted or is adopting the technology as it enters this phase</a:t>
            </a:r>
          </a:p>
        </p:txBody>
      </p:sp>
      <p:sp>
        <p:nvSpPr>
          <p:cNvPr id="3" name="Slide Number Placeholder 2">
            <a:extLst>
              <a:ext uri="{FF2B5EF4-FFF2-40B4-BE49-F238E27FC236}">
                <a16:creationId xmlns:a16="http://schemas.microsoft.com/office/drawing/2014/main" id="{6EDEB2E6-9C19-45B3-A5F2-3E3A44B23ED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4031405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A23869-590C-49B2-AD80-89A1C04B3594}"/>
              </a:ext>
            </a:extLst>
          </p:cNvPr>
          <p:cNvSpPr>
            <a:spLocks noGrp="1"/>
          </p:cNvSpPr>
          <p:nvPr>
            <p:ph type="title"/>
          </p:nvPr>
        </p:nvSpPr>
        <p:spPr>
          <a:xfrm>
            <a:off x="723900" y="0"/>
            <a:ext cx="10515600" cy="681037"/>
          </a:xfrm>
        </p:spPr>
        <p:txBody>
          <a:bodyPr>
            <a:normAutofit fontScale="90000"/>
          </a:bodyPr>
          <a:lstStyle/>
          <a:p>
            <a:pPr algn="ctr"/>
            <a:r>
              <a:rPr lang="en-US" b="1" dirty="0">
                <a:latin typeface="+mn-lt"/>
              </a:rPr>
              <a:t>Overall Summary IV</a:t>
            </a:r>
          </a:p>
        </p:txBody>
      </p:sp>
      <p:sp>
        <p:nvSpPr>
          <p:cNvPr id="7" name="Content Placeholder 6">
            <a:extLst>
              <a:ext uri="{FF2B5EF4-FFF2-40B4-BE49-F238E27FC236}">
                <a16:creationId xmlns:a16="http://schemas.microsoft.com/office/drawing/2014/main" id="{E7C7750D-54AE-4CEA-A025-FF03E790309D}"/>
              </a:ext>
            </a:extLst>
          </p:cNvPr>
          <p:cNvSpPr>
            <a:spLocks noGrp="1"/>
          </p:cNvSpPr>
          <p:nvPr>
            <p:ph idx="1"/>
          </p:nvPr>
        </p:nvSpPr>
        <p:spPr>
          <a:xfrm>
            <a:off x="0" y="681036"/>
            <a:ext cx="12115800" cy="5675314"/>
          </a:xfrm>
        </p:spPr>
        <p:txBody>
          <a:bodyPr>
            <a:normAutofit/>
          </a:bodyPr>
          <a:lstStyle/>
          <a:p>
            <a:r>
              <a:rPr lang="en-US" sz="2400" b="1" dirty="0"/>
              <a:t>K) Cloud Applications I: </a:t>
            </a:r>
            <a:r>
              <a:rPr lang="en-US" sz="2400" dirty="0"/>
              <a:t>Big Data; a lot of best examples have NOT been updated so some slides old but still make the correct points</a:t>
            </a:r>
          </a:p>
          <a:p>
            <a:r>
              <a:rPr lang="en-US" sz="2400" dirty="0"/>
              <a:t>Some of the business usage patterns from NIST</a:t>
            </a:r>
          </a:p>
          <a:p>
            <a:r>
              <a:rPr lang="en-US" sz="2400" b="1" dirty="0"/>
              <a:t>L) Cloud Applications II: </a:t>
            </a:r>
            <a:r>
              <a:rPr lang="en-US" sz="2400" dirty="0"/>
              <a:t>Clouds in science where area called cyberinfrastructure; the usage pattern from NIST</a:t>
            </a:r>
          </a:p>
          <a:p>
            <a:r>
              <a:rPr lang="en-US" sz="2400" dirty="0"/>
              <a:t>Artificial Intelligence from Gartner</a:t>
            </a:r>
          </a:p>
          <a:p>
            <a:r>
              <a:rPr lang="en-US" sz="2400" b="1" dirty="0"/>
              <a:t>M) Cloud Applications III: </a:t>
            </a:r>
            <a:r>
              <a:rPr lang="en-US" sz="2400" dirty="0"/>
              <a:t>Characterize Applications using NIST approach</a:t>
            </a:r>
          </a:p>
          <a:p>
            <a:r>
              <a:rPr lang="en-US" sz="2400" dirty="0"/>
              <a:t>Internet of Things</a:t>
            </a:r>
          </a:p>
          <a:p>
            <a:r>
              <a:rPr lang="en-US" sz="2400" dirty="0"/>
              <a:t>Different types of MapReduce</a:t>
            </a:r>
          </a:p>
          <a:p>
            <a:r>
              <a:rPr lang="en-US" sz="2400" b="1" dirty="0"/>
              <a:t>N) . It asks what is </a:t>
            </a:r>
            <a:r>
              <a:rPr lang="en-US" sz="2400" b="1" dirty="0" err="1"/>
              <a:t>hard?</a:t>
            </a:r>
            <a:r>
              <a:rPr lang="en-US" sz="2400" dirty="0" err="1"/>
              <a:t>Parallel</a:t>
            </a:r>
            <a:r>
              <a:rPr lang="en-US" sz="2400" dirty="0"/>
              <a:t> Computing in general</a:t>
            </a:r>
          </a:p>
          <a:p>
            <a:r>
              <a:rPr lang="en-US" sz="2400" dirty="0"/>
              <a:t>Big Data and Simulations Compared</a:t>
            </a:r>
          </a:p>
          <a:p>
            <a:r>
              <a:rPr lang="en-US" sz="2400" dirty="0"/>
              <a:t>What is hard to do?</a:t>
            </a:r>
          </a:p>
          <a:p>
            <a:endParaRPr lang="en-US" sz="2400" dirty="0"/>
          </a:p>
          <a:p>
            <a:endParaRPr lang="en-US" sz="2400" dirty="0"/>
          </a:p>
          <a:p>
            <a:endParaRPr lang="en-US" sz="2400" dirty="0"/>
          </a:p>
          <a:p>
            <a:endParaRPr lang="en-US" sz="2400" dirty="0"/>
          </a:p>
          <a:p>
            <a:endParaRPr lang="en-US" sz="2400" dirty="0"/>
          </a:p>
        </p:txBody>
      </p:sp>
      <p:sp>
        <p:nvSpPr>
          <p:cNvPr id="5" name="Slide Number Placeholder 4">
            <a:extLst>
              <a:ext uri="{FF2B5EF4-FFF2-40B4-BE49-F238E27FC236}">
                <a16:creationId xmlns:a16="http://schemas.microsoft.com/office/drawing/2014/main" id="{3FD44BAB-3E1A-4DC4-A284-41D38F09B4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2695198384"/>
      </p:ext>
    </p:extLst>
  </p:cSld>
  <p:clrMapOvr>
    <a:masterClrMapping/>
  </p:clrMapOvr>
  <mc:AlternateContent xmlns:mc="http://schemas.openxmlformats.org/markup-compatibility/2006" xmlns:p14="http://schemas.microsoft.com/office/powerpoint/2010/main">
    <mc:Choice Requires="p14">
      <p:transition spd="slow" p14:dur="2000" advTm="126912"/>
    </mc:Choice>
    <mc:Fallback xmlns="">
      <p:transition spd="slow" advTm="126912"/>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3261F-8847-418E-9593-5AAAF46BECBB}"/>
              </a:ext>
            </a:extLst>
          </p:cNvPr>
          <p:cNvSpPr>
            <a:spLocks noGrp="1"/>
          </p:cNvSpPr>
          <p:nvPr>
            <p:ph type="title"/>
          </p:nvPr>
        </p:nvSpPr>
        <p:spPr>
          <a:xfrm>
            <a:off x="643737" y="18256"/>
            <a:ext cx="11266018" cy="961982"/>
          </a:xfrm>
        </p:spPr>
        <p:txBody>
          <a:bodyPr>
            <a:normAutofit/>
          </a:bodyPr>
          <a:lstStyle/>
          <a:p>
            <a:r>
              <a:rPr lang="en-US" sz="3600" dirty="0"/>
              <a:t>Gartner: Hype Cycle for Emerging Technologies, 2018</a:t>
            </a:r>
          </a:p>
        </p:txBody>
      </p:sp>
      <p:sp>
        <p:nvSpPr>
          <p:cNvPr id="3" name="Content Placeholder 2">
            <a:extLst>
              <a:ext uri="{FF2B5EF4-FFF2-40B4-BE49-F238E27FC236}">
                <a16:creationId xmlns:a16="http://schemas.microsoft.com/office/drawing/2014/main" id="{0B804A09-F1EA-4CD6-85D2-6B9D7B0F87BC}"/>
              </a:ext>
            </a:extLst>
          </p:cNvPr>
          <p:cNvSpPr>
            <a:spLocks noGrp="1"/>
          </p:cNvSpPr>
          <p:nvPr>
            <p:ph idx="1"/>
          </p:nvPr>
        </p:nvSpPr>
        <p:spPr>
          <a:xfrm>
            <a:off x="501700" y="1050214"/>
            <a:ext cx="11107521" cy="5182336"/>
          </a:xfrm>
        </p:spPr>
        <p:txBody>
          <a:bodyPr>
            <a:normAutofit/>
          </a:bodyPr>
          <a:lstStyle/>
          <a:p>
            <a:r>
              <a:rPr lang="en-US" sz="3200" dirty="0"/>
              <a:t>Many changes from previous years with previous major themes focusing on new capabilities</a:t>
            </a:r>
          </a:p>
          <a:p>
            <a:r>
              <a:rPr lang="en-US" sz="3200" dirty="0"/>
              <a:t>5 Trends listed alphabetically that capture emerging technologies</a:t>
            </a:r>
          </a:p>
          <a:p>
            <a:pPr lvl="1"/>
            <a:r>
              <a:rPr lang="en-US" sz="2800" b="1" dirty="0"/>
              <a:t>Democratized artificial intelligence (AI)</a:t>
            </a:r>
          </a:p>
          <a:p>
            <a:pPr lvl="1"/>
            <a:r>
              <a:rPr lang="en-US" sz="2800" b="1" dirty="0"/>
              <a:t>Digitalized ecosystems</a:t>
            </a:r>
          </a:p>
          <a:p>
            <a:pPr lvl="1"/>
            <a:r>
              <a:rPr lang="en-US" sz="2800" b="1" dirty="0"/>
              <a:t>Do-it-yourself biohacking</a:t>
            </a:r>
          </a:p>
          <a:p>
            <a:pPr lvl="1"/>
            <a:r>
              <a:rPr lang="en-US" sz="2800" b="1" dirty="0"/>
              <a:t>Transparently immersive experiences</a:t>
            </a:r>
          </a:p>
          <a:p>
            <a:pPr lvl="1"/>
            <a:r>
              <a:rPr lang="en-US" sz="2800" b="1" dirty="0"/>
              <a:t>Ubiquitous infrastructure</a:t>
            </a:r>
          </a:p>
          <a:p>
            <a:r>
              <a:rPr lang="en-US" sz="3200" dirty="0"/>
              <a:t>We now discuss trends in detail</a:t>
            </a:r>
          </a:p>
        </p:txBody>
      </p:sp>
      <p:sp>
        <p:nvSpPr>
          <p:cNvPr id="4" name="Slide Number Placeholder 3">
            <a:extLst>
              <a:ext uri="{FF2B5EF4-FFF2-40B4-BE49-F238E27FC236}">
                <a16:creationId xmlns:a16="http://schemas.microsoft.com/office/drawing/2014/main" id="{9374D01E-8719-4CE0-A0CF-9C569A84B2B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37070114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9475-7EE9-4E33-BA37-D719BE0AD5D9}"/>
              </a:ext>
            </a:extLst>
          </p:cNvPr>
          <p:cNvSpPr>
            <a:spLocks noGrp="1"/>
          </p:cNvSpPr>
          <p:nvPr>
            <p:ph type="title"/>
          </p:nvPr>
        </p:nvSpPr>
        <p:spPr>
          <a:xfrm>
            <a:off x="416966" y="0"/>
            <a:ext cx="10936834" cy="980237"/>
          </a:xfrm>
        </p:spPr>
        <p:txBody>
          <a:bodyPr/>
          <a:lstStyle/>
          <a:p>
            <a:r>
              <a:rPr lang="en-US" dirty="0"/>
              <a:t>Democratized artificial intelligence (AI) Trend</a:t>
            </a:r>
          </a:p>
        </p:txBody>
      </p:sp>
      <p:sp>
        <p:nvSpPr>
          <p:cNvPr id="3" name="Content Placeholder 2">
            <a:extLst>
              <a:ext uri="{FF2B5EF4-FFF2-40B4-BE49-F238E27FC236}">
                <a16:creationId xmlns:a16="http://schemas.microsoft.com/office/drawing/2014/main" id="{F049FC1D-60E4-4A27-ADCD-E06AECB99B57}"/>
              </a:ext>
            </a:extLst>
          </p:cNvPr>
          <p:cNvSpPr>
            <a:spLocks noGrp="1"/>
          </p:cNvSpPr>
          <p:nvPr>
            <p:ph idx="1"/>
          </p:nvPr>
        </p:nvSpPr>
        <p:spPr>
          <a:xfrm>
            <a:off x="494386" y="980236"/>
            <a:ext cx="11480596" cy="5179161"/>
          </a:xfrm>
        </p:spPr>
        <p:txBody>
          <a:bodyPr>
            <a:normAutofit/>
          </a:bodyPr>
          <a:lstStyle/>
          <a:p>
            <a:r>
              <a:rPr lang="en-US" dirty="0"/>
              <a:t>Along with being the most disruptive class of technologies, AI technologies will be virtually everywhere over the next 10 years. While these technologies will enable early adopters to adapt to new situations and solve problems that no one has ever encountered previously, we will also see these technologies available to the masses or democratized. Cloud computing, open source and a growing "maker" community further propel AI into everyone's hands. Although it is early, CIOs and IT leaders should encourage developers to experiment with AI developer toolkits and AI PaaS, as well as plan developers' upskilling to get this contingent ready for its new role in AI strategies.</a:t>
            </a:r>
          </a:p>
          <a:p>
            <a:pPr lvl="1"/>
            <a:r>
              <a:rPr lang="en-US" b="1" dirty="0"/>
              <a:t>Key technologies: </a:t>
            </a:r>
            <a:r>
              <a:rPr lang="en-US" dirty="0"/>
              <a:t>AI PaaS, artificial general intelligence, autonomous driving Level 4, autonomous driving Level 5, autonomous mobile robots, conversational AI platform, deep neural nets, flying autonomous vehicles, smart robots and virtual assistants.</a:t>
            </a:r>
          </a:p>
          <a:p>
            <a:endParaRPr lang="en-US" dirty="0"/>
          </a:p>
        </p:txBody>
      </p:sp>
      <p:sp>
        <p:nvSpPr>
          <p:cNvPr id="4" name="Slide Number Placeholder 3">
            <a:extLst>
              <a:ext uri="{FF2B5EF4-FFF2-40B4-BE49-F238E27FC236}">
                <a16:creationId xmlns:a16="http://schemas.microsoft.com/office/drawing/2014/main" id="{CBEB9AD0-EC89-4DE6-A11B-E6719094849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2375920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4734-8065-495A-BDF1-0D4CD5392B72}"/>
              </a:ext>
            </a:extLst>
          </p:cNvPr>
          <p:cNvSpPr>
            <a:spLocks noGrp="1"/>
          </p:cNvSpPr>
          <p:nvPr>
            <p:ph type="title"/>
          </p:nvPr>
        </p:nvSpPr>
        <p:spPr>
          <a:xfrm>
            <a:off x="889407" y="0"/>
            <a:ext cx="10515600" cy="856513"/>
          </a:xfrm>
        </p:spPr>
        <p:txBody>
          <a:bodyPr/>
          <a:lstStyle/>
          <a:p>
            <a:pPr algn="ctr"/>
            <a:r>
              <a:rPr lang="en-US" dirty="0"/>
              <a:t>Digitalized Ecosystems Trend</a:t>
            </a:r>
          </a:p>
        </p:txBody>
      </p:sp>
      <p:sp>
        <p:nvSpPr>
          <p:cNvPr id="3" name="Content Placeholder 2">
            <a:extLst>
              <a:ext uri="{FF2B5EF4-FFF2-40B4-BE49-F238E27FC236}">
                <a16:creationId xmlns:a16="http://schemas.microsoft.com/office/drawing/2014/main" id="{C4387E30-0F5A-42F1-B98C-0014DD2DB127}"/>
              </a:ext>
            </a:extLst>
          </p:cNvPr>
          <p:cNvSpPr>
            <a:spLocks noGrp="1"/>
          </p:cNvSpPr>
          <p:nvPr>
            <p:ph idx="1"/>
          </p:nvPr>
        </p:nvSpPr>
        <p:spPr>
          <a:xfrm>
            <a:off x="494386" y="794181"/>
            <a:ext cx="11575694" cy="5474945"/>
          </a:xfrm>
        </p:spPr>
        <p:txBody>
          <a:bodyPr>
            <a:normAutofit/>
          </a:bodyPr>
          <a:lstStyle/>
          <a:p>
            <a:r>
              <a:rPr lang="en-US" sz="3200" dirty="0"/>
              <a:t> Emerging technologies require revolutionizing the enabling foundations that provide the volume of data needed, advanced compute power and ubiquity-enabling ecosystems. The shift from compartmentalized technical infrastructure to ecosystem-enabling platforms is laying the foundations for entirely new business models that are forming the bridge between humans and technology. Within these dynamic ecosystems, organizations must proactively understand and redefine their strategy to create platform-based business models, and to exploit internal and external algorithms in order to generate value.</a:t>
            </a:r>
          </a:p>
          <a:p>
            <a:pPr lvl="1"/>
            <a:r>
              <a:rPr lang="en-US" sz="2800" b="1" dirty="0"/>
              <a:t>Key technologies: </a:t>
            </a:r>
            <a:r>
              <a:rPr lang="en-US" sz="2800" dirty="0"/>
              <a:t>blockchain, blockchain for data security, digital twin, IoT platform and knowledge graphs.</a:t>
            </a:r>
          </a:p>
          <a:p>
            <a:endParaRPr lang="en-US" sz="3200" dirty="0"/>
          </a:p>
        </p:txBody>
      </p:sp>
      <p:sp>
        <p:nvSpPr>
          <p:cNvPr id="4" name="Slide Number Placeholder 3">
            <a:extLst>
              <a:ext uri="{FF2B5EF4-FFF2-40B4-BE49-F238E27FC236}">
                <a16:creationId xmlns:a16="http://schemas.microsoft.com/office/drawing/2014/main" id="{2123A2E8-D016-420E-9C45-19527F7475E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2114270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0B38C-B7A2-4326-95D5-0467E72863D2}"/>
              </a:ext>
            </a:extLst>
          </p:cNvPr>
          <p:cNvSpPr>
            <a:spLocks noGrp="1"/>
          </p:cNvSpPr>
          <p:nvPr>
            <p:ph type="title"/>
          </p:nvPr>
        </p:nvSpPr>
        <p:spPr>
          <a:xfrm>
            <a:off x="838200" y="0"/>
            <a:ext cx="10515600" cy="907085"/>
          </a:xfrm>
        </p:spPr>
        <p:txBody>
          <a:bodyPr/>
          <a:lstStyle/>
          <a:p>
            <a:r>
              <a:rPr lang="en-US" dirty="0"/>
              <a:t>Do-it-yourself Biohacking Trend</a:t>
            </a:r>
          </a:p>
        </p:txBody>
      </p:sp>
      <p:sp>
        <p:nvSpPr>
          <p:cNvPr id="3" name="Content Placeholder 2">
            <a:extLst>
              <a:ext uri="{FF2B5EF4-FFF2-40B4-BE49-F238E27FC236}">
                <a16:creationId xmlns:a16="http://schemas.microsoft.com/office/drawing/2014/main" id="{5F52BA58-772D-4B2B-9625-6CE40140DCC4}"/>
              </a:ext>
            </a:extLst>
          </p:cNvPr>
          <p:cNvSpPr>
            <a:spLocks noGrp="1"/>
          </p:cNvSpPr>
          <p:nvPr>
            <p:ph idx="1"/>
          </p:nvPr>
        </p:nvSpPr>
        <p:spPr>
          <a:xfrm>
            <a:off x="648003" y="999007"/>
            <a:ext cx="11063631" cy="5284750"/>
          </a:xfrm>
        </p:spPr>
        <p:txBody>
          <a:bodyPr>
            <a:normAutofit/>
          </a:bodyPr>
          <a:lstStyle/>
          <a:p>
            <a:r>
              <a:rPr lang="en-US" sz="3200" dirty="0"/>
              <a:t> Over the next decade, humanity will begin its "transhuman" era, where biology can be hacked, depending on one's lifestyle interests and health needs. Biohacking falls into four categories: technology augmentation, nutrigenomics, experimental biology and grinder biohacking. However, questions remain about how far society is prepared to accept these kinds of applications and what ethical issues they create. Extending humans will wildly vary in scope and power, from simple diagnostics to neural implants. </a:t>
            </a:r>
          </a:p>
          <a:p>
            <a:pPr lvl="1"/>
            <a:r>
              <a:rPr lang="en-US" sz="2800" b="1" dirty="0"/>
              <a:t>Key technologies: </a:t>
            </a:r>
            <a:r>
              <a:rPr lang="en-US" sz="2800" dirty="0"/>
              <a:t>biochips, biotech — cultured or artificial tissue, brain-computer interface, exoskeletons, augmented reality, mixed reality, and smart fabrics.</a:t>
            </a:r>
          </a:p>
        </p:txBody>
      </p:sp>
      <p:sp>
        <p:nvSpPr>
          <p:cNvPr id="4" name="Slide Number Placeholder 3">
            <a:extLst>
              <a:ext uri="{FF2B5EF4-FFF2-40B4-BE49-F238E27FC236}">
                <a16:creationId xmlns:a16="http://schemas.microsoft.com/office/drawing/2014/main" id="{9F0D87E3-7641-4634-80F0-C5FFBAE9A7D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2147904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420BB-04C4-4FF9-83F8-4C640028A962}"/>
              </a:ext>
            </a:extLst>
          </p:cNvPr>
          <p:cNvSpPr>
            <a:spLocks noGrp="1"/>
          </p:cNvSpPr>
          <p:nvPr>
            <p:ph type="title"/>
          </p:nvPr>
        </p:nvSpPr>
        <p:spPr>
          <a:xfrm>
            <a:off x="719666" y="18255"/>
            <a:ext cx="10515600" cy="954667"/>
          </a:xfrm>
        </p:spPr>
        <p:txBody>
          <a:bodyPr/>
          <a:lstStyle/>
          <a:p>
            <a:r>
              <a:rPr lang="en-US" dirty="0"/>
              <a:t>Transparently Immersive Experiences</a:t>
            </a:r>
            <a:r>
              <a:rPr lang="en-US" b="0" dirty="0"/>
              <a:t> </a:t>
            </a:r>
            <a:r>
              <a:rPr lang="en-US" dirty="0"/>
              <a:t>Trend</a:t>
            </a:r>
          </a:p>
        </p:txBody>
      </p:sp>
      <p:sp>
        <p:nvSpPr>
          <p:cNvPr id="3" name="Content Placeholder 2">
            <a:extLst>
              <a:ext uri="{FF2B5EF4-FFF2-40B4-BE49-F238E27FC236}">
                <a16:creationId xmlns:a16="http://schemas.microsoft.com/office/drawing/2014/main" id="{FCF4C36B-3D51-443E-9C4A-CAFE05CCF3F9}"/>
              </a:ext>
            </a:extLst>
          </p:cNvPr>
          <p:cNvSpPr>
            <a:spLocks noGrp="1"/>
          </p:cNvSpPr>
          <p:nvPr>
            <p:ph idx="1"/>
          </p:nvPr>
        </p:nvSpPr>
        <p:spPr>
          <a:xfrm>
            <a:off x="552906" y="1028267"/>
            <a:ext cx="10858805" cy="5255489"/>
          </a:xfrm>
        </p:spPr>
        <p:txBody>
          <a:bodyPr>
            <a:normAutofit/>
          </a:bodyPr>
          <a:lstStyle/>
          <a:p>
            <a:pPr fontAlgn="base"/>
            <a:r>
              <a:rPr lang="en-US" sz="3200" dirty="0"/>
              <a:t>Technology has and will continue to become more human-centric to the point where it will introduce transparency between people, businesses and (edge) things. These technologies extend and enable smarter living, work and other spaces we encounter.</a:t>
            </a:r>
          </a:p>
          <a:p>
            <a:pPr lvl="1" fontAlgn="base"/>
            <a:r>
              <a:rPr lang="en-US" sz="2800" b="1" dirty="0"/>
              <a:t>Key technologies: </a:t>
            </a:r>
            <a:r>
              <a:rPr lang="en-US" sz="2800" dirty="0"/>
              <a:t>4D printing, connected home, edge AI, self-healing system technology, silicon anode batteries, smart dust, smart workspace and volumetric displays.</a:t>
            </a:r>
          </a:p>
          <a:p>
            <a:endParaRPr lang="en-US" sz="3200" dirty="0"/>
          </a:p>
        </p:txBody>
      </p:sp>
      <p:sp>
        <p:nvSpPr>
          <p:cNvPr id="4" name="Slide Number Placeholder 3">
            <a:extLst>
              <a:ext uri="{FF2B5EF4-FFF2-40B4-BE49-F238E27FC236}">
                <a16:creationId xmlns:a16="http://schemas.microsoft.com/office/drawing/2014/main" id="{5D3AE9CA-6231-4675-AFE8-5A17B44DF8F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13973241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8ED3B-99E5-4B89-B660-69CA93E8124B}"/>
              </a:ext>
            </a:extLst>
          </p:cNvPr>
          <p:cNvSpPr>
            <a:spLocks noGrp="1"/>
          </p:cNvSpPr>
          <p:nvPr>
            <p:ph type="title"/>
          </p:nvPr>
        </p:nvSpPr>
        <p:spPr>
          <a:xfrm>
            <a:off x="838200" y="18255"/>
            <a:ext cx="10515600" cy="983927"/>
          </a:xfrm>
        </p:spPr>
        <p:txBody>
          <a:bodyPr/>
          <a:lstStyle/>
          <a:p>
            <a:pPr algn="ctr"/>
            <a:r>
              <a:rPr lang="en-US" dirty="0"/>
              <a:t>Ubiquitous Infrastructure Trend</a:t>
            </a:r>
          </a:p>
        </p:txBody>
      </p:sp>
      <p:sp>
        <p:nvSpPr>
          <p:cNvPr id="3" name="Content Placeholder 2">
            <a:extLst>
              <a:ext uri="{FF2B5EF4-FFF2-40B4-BE49-F238E27FC236}">
                <a16:creationId xmlns:a16="http://schemas.microsoft.com/office/drawing/2014/main" id="{C53169F3-209D-44F7-8BD4-329C83807C95}"/>
              </a:ext>
            </a:extLst>
          </p:cNvPr>
          <p:cNvSpPr>
            <a:spLocks noGrp="1"/>
          </p:cNvSpPr>
          <p:nvPr>
            <p:ph idx="1"/>
          </p:nvPr>
        </p:nvSpPr>
        <p:spPr>
          <a:xfrm>
            <a:off x="373075" y="1002182"/>
            <a:ext cx="11404057" cy="4974336"/>
          </a:xfrm>
        </p:spPr>
        <p:txBody>
          <a:bodyPr>
            <a:normAutofit/>
          </a:bodyPr>
          <a:lstStyle/>
          <a:p>
            <a:r>
              <a:rPr lang="en-US" sz="3200" dirty="0"/>
              <a:t>Infrastructure is no longer in the way of obtaining an organization's goals. The advent and mass popularity of cloud computing and the many variations have enabled an always-on, available and limitless infrastructure compute environment. </a:t>
            </a:r>
          </a:p>
          <a:p>
            <a:pPr lvl="1"/>
            <a:r>
              <a:rPr lang="en-US" sz="2800" dirty="0"/>
              <a:t>The cloud-based emerging technologies are the </a:t>
            </a:r>
            <a:r>
              <a:rPr lang="en-US" sz="2800" b="1" dirty="0"/>
              <a:t>key to enabling this future</a:t>
            </a:r>
            <a:r>
              <a:rPr lang="en-US" sz="2800" dirty="0"/>
              <a:t>.</a:t>
            </a:r>
          </a:p>
          <a:p>
            <a:endParaRPr lang="en-US" sz="3200" dirty="0"/>
          </a:p>
        </p:txBody>
      </p:sp>
      <p:sp>
        <p:nvSpPr>
          <p:cNvPr id="4" name="Slide Number Placeholder 3">
            <a:extLst>
              <a:ext uri="{FF2B5EF4-FFF2-40B4-BE49-F238E27FC236}">
                <a16:creationId xmlns:a16="http://schemas.microsoft.com/office/drawing/2014/main" id="{F76B4920-5B6E-4126-9EA2-B84996C4741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val="24518585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ype Cycle for Emerging Technologies, 2018">
            <a:extLst>
              <a:ext uri="{FF2B5EF4-FFF2-40B4-BE49-F238E27FC236}">
                <a16:creationId xmlns:a16="http://schemas.microsoft.com/office/drawing/2014/main" id="{341D3309-7F1B-4CF9-95CB-76B160A3B6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818" y="149048"/>
            <a:ext cx="9379923" cy="62073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1084217"/>
            <a:ext cx="2848232" cy="1325563"/>
          </a:xfrm>
        </p:spPr>
        <p:txBody>
          <a:bodyPr>
            <a:noAutofit/>
          </a:bodyPr>
          <a:lstStyle/>
          <a:p>
            <a:r>
              <a:rPr lang="en-US" sz="3600" dirty="0"/>
              <a:t>Gartner: Hype Cycle for Emerging Technologies, 2018</a:t>
            </a:r>
            <a:br>
              <a:rPr lang="en-US" sz="3600" dirty="0"/>
            </a:br>
            <a:endParaRPr lang="en-US" sz="3600"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1" y="3156791"/>
            <a:ext cx="2971799" cy="3022067"/>
          </a:xfrm>
        </p:spPr>
        <p:txBody>
          <a:bodyPr>
            <a:normAutofit/>
          </a:bodyPr>
          <a:lstStyle/>
          <a:p>
            <a:r>
              <a:rPr lang="en-US" sz="2400" dirty="0"/>
              <a:t>Hype Cycle for Emerging Technologies, 2018</a:t>
            </a:r>
          </a:p>
          <a:p>
            <a:r>
              <a:rPr lang="en-US" sz="2400" dirty="0"/>
              <a:t>Published: 6 August 2018 - ID G00340159 </a:t>
            </a:r>
          </a:p>
          <a:p>
            <a:r>
              <a:rPr lang="en-US" sz="2400" dirty="0"/>
              <a:t>Analyst: Mike J. Walker</a:t>
            </a:r>
          </a:p>
        </p:txBody>
      </p:sp>
      <p:sp>
        <p:nvSpPr>
          <p:cNvPr id="8" name="Right Arrow 19">
            <a:extLst>
              <a:ext uri="{FF2B5EF4-FFF2-40B4-BE49-F238E27FC236}">
                <a16:creationId xmlns:a16="http://schemas.microsoft.com/office/drawing/2014/main" id="{3BED19CF-F64A-4ADE-A0C2-9AB741B7A0FE}"/>
              </a:ext>
            </a:extLst>
          </p:cNvPr>
          <p:cNvSpPr/>
          <p:nvPr/>
        </p:nvSpPr>
        <p:spPr>
          <a:xfrm rot="10955021">
            <a:off x="5140511" y="3393228"/>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Arrow 19">
            <a:extLst>
              <a:ext uri="{FF2B5EF4-FFF2-40B4-BE49-F238E27FC236}">
                <a16:creationId xmlns:a16="http://schemas.microsoft.com/office/drawing/2014/main" id="{8DF54481-6520-4A84-B399-96696B67B8B9}"/>
              </a:ext>
            </a:extLst>
          </p:cNvPr>
          <p:cNvSpPr/>
          <p:nvPr/>
        </p:nvSpPr>
        <p:spPr>
          <a:xfrm rot="10955021">
            <a:off x="5512302" y="2218226"/>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ight Arrow 19">
            <a:extLst>
              <a:ext uri="{FF2B5EF4-FFF2-40B4-BE49-F238E27FC236}">
                <a16:creationId xmlns:a16="http://schemas.microsoft.com/office/drawing/2014/main" id="{04505E71-BBD1-4B80-AB36-3F12A29DB91A}"/>
              </a:ext>
            </a:extLst>
          </p:cNvPr>
          <p:cNvSpPr/>
          <p:nvPr/>
        </p:nvSpPr>
        <p:spPr>
          <a:xfrm rot="10955021">
            <a:off x="5438887" y="2484881"/>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ight Arrow 19">
            <a:extLst>
              <a:ext uri="{FF2B5EF4-FFF2-40B4-BE49-F238E27FC236}">
                <a16:creationId xmlns:a16="http://schemas.microsoft.com/office/drawing/2014/main" id="{A78F7DA0-7220-4B87-A842-53132F2EDE1D}"/>
              </a:ext>
            </a:extLst>
          </p:cNvPr>
          <p:cNvSpPr/>
          <p:nvPr/>
        </p:nvSpPr>
        <p:spPr>
          <a:xfrm rot="10955021">
            <a:off x="5578892" y="1351852"/>
            <a:ext cx="427654" cy="24762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2F71F4FA-C801-49F0-9AB9-E78B2A6CB7E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val="28229027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377499" y="18255"/>
            <a:ext cx="11702037" cy="1325563"/>
          </a:xfrm>
        </p:spPr>
        <p:txBody>
          <a:bodyPr>
            <a:normAutofit fontScale="90000"/>
          </a:bodyPr>
          <a:lstStyle/>
          <a:p>
            <a:pPr algn="ctr"/>
            <a:r>
              <a:rPr lang="en-US" dirty="0"/>
              <a:t>Gartner: Hype Cycle for Emerging Technologies, 2018</a:t>
            </a:r>
            <a:br>
              <a:rPr lang="en-US" dirty="0"/>
            </a:br>
            <a:r>
              <a:rPr lang="en-US" dirty="0"/>
              <a:t>Major Hype Cycle Changes arriving I</a:t>
            </a:r>
          </a:p>
        </p:txBody>
      </p:sp>
      <p:sp>
        <p:nvSpPr>
          <p:cNvPr id="3" name="Slide Number Placeholder 2">
            <a:extLst>
              <a:ext uri="{FF2B5EF4-FFF2-40B4-BE49-F238E27FC236}">
                <a16:creationId xmlns:a16="http://schemas.microsoft.com/office/drawing/2014/main" id="{EA1F37EF-4CFC-4BA5-ADD3-B9631A2C68B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57</a:t>
            </a:fld>
            <a:endParaRPr lang="en-US">
              <a:solidFill>
                <a:prstClr val="black">
                  <a:tint val="75000"/>
                </a:prstClr>
              </a:solidFill>
            </a:endParaRPr>
          </a:p>
        </p:txBody>
      </p:sp>
      <p:sp>
        <p:nvSpPr>
          <p:cNvPr id="4" name="Content Placeholder 3">
            <a:extLst>
              <a:ext uri="{FF2B5EF4-FFF2-40B4-BE49-F238E27FC236}">
                <a16:creationId xmlns:a16="http://schemas.microsoft.com/office/drawing/2014/main" id="{7EE833D5-1B24-4DB5-9767-6360384F37B5}"/>
              </a:ext>
            </a:extLst>
          </p:cNvPr>
          <p:cNvSpPr>
            <a:spLocks noGrp="1"/>
          </p:cNvSpPr>
          <p:nvPr>
            <p:ph idx="1"/>
          </p:nvPr>
        </p:nvSpPr>
        <p:spPr>
          <a:xfrm>
            <a:off x="0" y="1343818"/>
            <a:ext cx="12192000" cy="5270119"/>
          </a:xfrm>
        </p:spPr>
        <p:txBody>
          <a:bodyPr>
            <a:normAutofit fontScale="55000" lnSpcReduction="20000"/>
          </a:bodyPr>
          <a:lstStyle/>
          <a:p>
            <a:pPr fontAlgn="base"/>
            <a:r>
              <a:rPr lang="en-US" b="1" dirty="0"/>
              <a:t>AI PaaS —</a:t>
            </a:r>
            <a:r>
              <a:rPr lang="en-US" dirty="0"/>
              <a:t> This new innovation profile shows how the AI PaaS hype is heating up, with the leading cloud service providers' competition using AI PaaS as a lure to their clouds and as a tool to attract developers and data scientists.</a:t>
            </a:r>
          </a:p>
          <a:p>
            <a:pPr fontAlgn="base"/>
            <a:r>
              <a:rPr lang="en-US" b="1" dirty="0"/>
              <a:t>Autonomous driving Level 4 —</a:t>
            </a:r>
            <a:r>
              <a:rPr lang="en-US" dirty="0"/>
              <a:t> Self-driving vehicles that can operate without human intervention in most situations are classified as Level 4 using the SAE International's rating system. The vehicles will not be capable of driving in all locations or conditions, such as driving during snow or heavy rain, or in areas that have not been electronically mapped, but must always be able to maintain a safe operation even if the driver does not take over.</a:t>
            </a:r>
          </a:p>
          <a:p>
            <a:pPr fontAlgn="base"/>
            <a:r>
              <a:rPr lang="en-US" b="1" dirty="0"/>
              <a:t>Autonomous driving Level 5 —</a:t>
            </a:r>
            <a:r>
              <a:rPr lang="en-US" dirty="0"/>
              <a:t> or "full" automation is a definition established by the SAE (Society of Automobile Engineers) International that refers to self-driving vehicles that can operate without human intervention in every situation and condition. As a result, there is no longer any requirement for a vehicle to be fitted with pedals, brakes or a steering wheel. The autonomous vehicle system controls all driving tasks..</a:t>
            </a:r>
          </a:p>
          <a:p>
            <a:pPr fontAlgn="base"/>
            <a:r>
              <a:rPr lang="en-US" b="1" dirty="0"/>
              <a:t>Autonomous mobile robots —</a:t>
            </a:r>
            <a:r>
              <a:rPr lang="en-US" dirty="0"/>
              <a:t> This innovation profile was added given how next-generation AMRs are poised to transform warehouse operations over the coming decades, as these truly become more autonomous and intelligent.</a:t>
            </a:r>
          </a:p>
          <a:p>
            <a:pPr fontAlgn="base"/>
            <a:r>
              <a:rPr lang="en-US" b="1" dirty="0"/>
              <a:t>Biochips — </a:t>
            </a:r>
            <a:r>
              <a:rPr lang="en-US" dirty="0"/>
              <a:t>While the current market growth is limited due to regulations, high costs and complexity, we see a long-term cross-industry impact due to the many different applications across the board.</a:t>
            </a:r>
          </a:p>
          <a:p>
            <a:pPr fontAlgn="base"/>
            <a:r>
              <a:rPr lang="en-US" b="1" dirty="0"/>
              <a:t>Biotech — cultured or artificial tissue</a:t>
            </a:r>
            <a:r>
              <a:rPr lang="en-US" dirty="0"/>
              <a:t> — We see enormous potential in this technology being used in the future in soft robots or artificial muscle for more complex robots, medicine, medical treatment, welfare equipment, military, toys and smart structures. Biotechnology is still at the lab development stage and at least 10 years away.</a:t>
            </a:r>
          </a:p>
          <a:p>
            <a:pPr fontAlgn="base"/>
            <a:r>
              <a:rPr lang="en-US" b="1" dirty="0"/>
              <a:t>Blockchain for data security — </a:t>
            </a:r>
            <a:r>
              <a:rPr lang="en-US" dirty="0"/>
              <a:t>Blockchain-enabled data security applications offer alternative methods to establish trust and resiliency with minimal reliance on centralized arbiters, and track digital assets.</a:t>
            </a:r>
          </a:p>
          <a:p>
            <a:pPr fontAlgn="base"/>
            <a:r>
              <a:rPr lang="en-US" b="1" dirty="0"/>
              <a:t>Carbon nanotube —</a:t>
            </a:r>
            <a:r>
              <a:rPr lang="en-US" dirty="0"/>
              <a:t> This technology has the potential for a huge impact, particularly when silicon devices reach their minimum size limits, as it offers the promise of low electrical resistance that can be applied to the interconnections within integrated circuits. Individual nanotubes can be readily fabricated, but problems remain with their interconnection and the fabrication of arrays of transistors.</a:t>
            </a:r>
          </a:p>
          <a:p>
            <a:pPr fontAlgn="base"/>
            <a:r>
              <a:rPr lang="en-US" b="1" dirty="0"/>
              <a:t>Conversational AI platform —</a:t>
            </a:r>
            <a:r>
              <a:rPr lang="en-US" dirty="0"/>
              <a:t> This new innovation profile is on many corporate agendas, spurred by the worldwide success of Amazon Alexa, Google Assistant and others represented by virtual-assistant-enabled wireless speakers at the pinnacle.</a:t>
            </a:r>
          </a:p>
        </p:txBody>
      </p:sp>
    </p:spTree>
    <p:extLst>
      <p:ext uri="{BB962C8B-B14F-4D97-AF65-F5344CB8AC3E}">
        <p14:creationId xmlns:p14="http://schemas.microsoft.com/office/powerpoint/2010/main" val="4210499446"/>
      </p:ext>
    </p:extLst>
  </p:cSld>
  <p:clrMapOvr>
    <a:masterClrMapping/>
  </p:clrMapOvr>
  <mc:AlternateContent xmlns:mc="http://schemas.openxmlformats.org/markup-compatibility/2006" xmlns:p14="http://schemas.microsoft.com/office/powerpoint/2010/main">
    <mc:Choice Requires="p14">
      <p:transition spd="slow" p14:dur="2000" advTm="1337"/>
    </mc:Choice>
    <mc:Fallback xmlns="">
      <p:transition spd="slow" advTm="1337"/>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377499" y="18255"/>
            <a:ext cx="11702037" cy="1325563"/>
          </a:xfrm>
        </p:spPr>
        <p:txBody>
          <a:bodyPr>
            <a:normAutofit fontScale="90000"/>
          </a:bodyPr>
          <a:lstStyle/>
          <a:p>
            <a:pPr algn="ctr"/>
            <a:r>
              <a:rPr lang="en-US" dirty="0"/>
              <a:t>Gartner: Hype Cycle for Emerging Technologies, 2018</a:t>
            </a:r>
            <a:br>
              <a:rPr lang="en-US" dirty="0"/>
            </a:br>
            <a:r>
              <a:rPr lang="en-US" dirty="0"/>
              <a:t>Major Hype Cycle Changes arriving II</a:t>
            </a:r>
          </a:p>
        </p:txBody>
      </p:sp>
      <p:sp>
        <p:nvSpPr>
          <p:cNvPr id="3" name="Slide Number Placeholder 2">
            <a:extLst>
              <a:ext uri="{FF2B5EF4-FFF2-40B4-BE49-F238E27FC236}">
                <a16:creationId xmlns:a16="http://schemas.microsoft.com/office/drawing/2014/main" id="{EA1F37EF-4CFC-4BA5-ADD3-B9631A2C68B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58</a:t>
            </a:fld>
            <a:endParaRPr lang="en-US">
              <a:solidFill>
                <a:prstClr val="black">
                  <a:tint val="75000"/>
                </a:prstClr>
              </a:solidFill>
            </a:endParaRPr>
          </a:p>
        </p:txBody>
      </p:sp>
      <p:sp>
        <p:nvSpPr>
          <p:cNvPr id="4" name="Content Placeholder 3">
            <a:extLst>
              <a:ext uri="{FF2B5EF4-FFF2-40B4-BE49-F238E27FC236}">
                <a16:creationId xmlns:a16="http://schemas.microsoft.com/office/drawing/2014/main" id="{7EE833D5-1B24-4DB5-9767-6360384F37B5}"/>
              </a:ext>
            </a:extLst>
          </p:cNvPr>
          <p:cNvSpPr>
            <a:spLocks noGrp="1"/>
          </p:cNvSpPr>
          <p:nvPr>
            <p:ph idx="1"/>
          </p:nvPr>
        </p:nvSpPr>
        <p:spPr>
          <a:xfrm>
            <a:off x="0" y="1167256"/>
            <a:ext cx="12192000" cy="5328641"/>
          </a:xfrm>
        </p:spPr>
        <p:txBody>
          <a:bodyPr>
            <a:normAutofit fontScale="55000" lnSpcReduction="20000"/>
          </a:bodyPr>
          <a:lstStyle/>
          <a:p>
            <a:pPr fontAlgn="base"/>
            <a:r>
              <a:rPr lang="en-US" b="1" dirty="0"/>
              <a:t>Deep neural network ASICs — </a:t>
            </a:r>
            <a:r>
              <a:rPr lang="en-US" dirty="0"/>
              <a:t>This innovation profile was added due to the significant benefits of DNN ASICs in performance and energy consumption when accelerating neural networks.</a:t>
            </a:r>
          </a:p>
          <a:p>
            <a:pPr fontAlgn="base"/>
            <a:r>
              <a:rPr lang="en-US" b="1" dirty="0"/>
              <a:t>Edge AI —</a:t>
            </a:r>
            <a:r>
              <a:rPr lang="en-US" dirty="0"/>
              <a:t> Gartner profiles this new edge device AI model, which solves challenges around latency issues, enhancing security, addressing privacy issues and improving the customer experience.</a:t>
            </a:r>
          </a:p>
          <a:p>
            <a:pPr fontAlgn="base"/>
            <a:r>
              <a:rPr lang="en-US" b="1" dirty="0"/>
              <a:t>Exoskeletons — </a:t>
            </a:r>
            <a:r>
              <a:rPr lang="en-US" dirty="0"/>
              <a:t>This technology has been profiled based on the need to become more specific and decompose human augmentation into exoskeletons and other supporting technologies, rather than a broad category of technologies. Exoskeletons have been the bulk of market adoption for human augmentation technology.</a:t>
            </a:r>
          </a:p>
          <a:p>
            <a:pPr fontAlgn="base"/>
            <a:r>
              <a:rPr lang="en-US" b="1" dirty="0"/>
              <a:t>Flying autonomous vehicles —</a:t>
            </a:r>
            <a:r>
              <a:rPr lang="en-US" dirty="0"/>
              <a:t> The development of flying autonomous vehicles is accelerating rapidly, with prototypes already available and real-world product launches projected for as early as this year.</a:t>
            </a:r>
          </a:p>
          <a:p>
            <a:pPr fontAlgn="base"/>
            <a:r>
              <a:rPr lang="en-US" b="1" dirty="0"/>
              <a:t>Knowledge graphs — </a:t>
            </a:r>
            <a:r>
              <a:rPr lang="en-US" dirty="0"/>
              <a:t>Gartner finds that organizations can expect significant value from knowledge graphs in many areas such as: reporting, interoperability, collaboration/sharing, audits and data reuse.</a:t>
            </a:r>
          </a:p>
          <a:p>
            <a:pPr fontAlgn="base"/>
            <a:r>
              <a:rPr lang="en-US" b="1" dirty="0"/>
              <a:t>Mixed reality —</a:t>
            </a:r>
            <a:r>
              <a:rPr lang="en-US" dirty="0"/>
              <a:t> These solutions are poised to enable businesses to bridge their physical and real worlds with virtual and digital ones using sophisticated multichannel and multimodal human-centered visual experiences. Mixed reality could be the immersive solution that will provide the ultimate user experience for everyone.</a:t>
            </a:r>
          </a:p>
          <a:p>
            <a:pPr fontAlgn="base"/>
            <a:r>
              <a:rPr lang="en-US" b="1" dirty="0"/>
              <a:t>Self-healing system SHS technology — </a:t>
            </a:r>
            <a:r>
              <a:rPr lang="en-US" dirty="0"/>
              <a:t>Emerging SHS technology includes print platforms and connected home solutions. We expect to see accelerating adoption of this technology as it becomes more widely leveraged by providers, and users in the enterprise and consumer markets.</a:t>
            </a:r>
          </a:p>
          <a:p>
            <a:pPr fontAlgn="base"/>
            <a:r>
              <a:rPr lang="en-US" b="1" dirty="0"/>
              <a:t>Silicon anode batteries — </a:t>
            </a:r>
            <a:r>
              <a:rPr lang="en-US" dirty="0"/>
              <a:t>This technology could increase the energy density of batteries from three to 10 times than current battery technology. This could provide a significant volume and weight savings, and a longer operating lifetime.</a:t>
            </a:r>
          </a:p>
          <a:p>
            <a:r>
              <a:rPr lang="en-US" b="1" dirty="0"/>
              <a:t>Smart fabrics —</a:t>
            </a:r>
            <a:r>
              <a:rPr lang="en-US" dirty="0"/>
              <a:t> Smart fabric technology continues to improve with developments in sensor miniaturization and integrations with fabric. Technological advances allow new types of smart fabric every day. While many of the current products are still in testing, we expect use cases of smart fabric to extend beyond sports, professional athletes, healthcare and personal care to wider industries, including automobiles, manufacturing, military, emergency services and engineering.</a:t>
            </a:r>
          </a:p>
        </p:txBody>
      </p:sp>
    </p:spTree>
    <p:extLst>
      <p:ext uri="{BB962C8B-B14F-4D97-AF65-F5344CB8AC3E}">
        <p14:creationId xmlns:p14="http://schemas.microsoft.com/office/powerpoint/2010/main" val="29704067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244981" y="1"/>
            <a:ext cx="11702037" cy="716890"/>
          </a:xfrm>
        </p:spPr>
        <p:txBody>
          <a:bodyPr>
            <a:normAutofit fontScale="90000"/>
          </a:bodyPr>
          <a:lstStyle/>
          <a:p>
            <a:r>
              <a:rPr lang="en-US" dirty="0"/>
              <a:t>Gartner: Hype Cycle for Emerging Technologies, 2018</a:t>
            </a:r>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142795" y="716890"/>
            <a:ext cx="11906409" cy="5639459"/>
          </a:xfrm>
        </p:spPr>
        <p:txBody>
          <a:bodyPr>
            <a:normAutofit fontScale="85000" lnSpcReduction="20000"/>
          </a:bodyPr>
          <a:lstStyle/>
          <a:p>
            <a:r>
              <a:rPr lang="en-US" b="1" dirty="0"/>
              <a:t>Major Hype Cycle Changes </a:t>
            </a:r>
            <a:r>
              <a:rPr lang="en-US" b="1" dirty="0">
                <a:solidFill>
                  <a:srgbClr val="FF0000"/>
                </a:solidFill>
              </a:rPr>
              <a:t>leaving for a reason</a:t>
            </a:r>
          </a:p>
          <a:p>
            <a:pPr fontAlgn="base"/>
            <a:r>
              <a:rPr lang="en-US" b="1" dirty="0"/>
              <a:t>Autonomous vehicles</a:t>
            </a:r>
            <a:r>
              <a:rPr lang="en-US" dirty="0"/>
              <a:t> replaced with autonomous driving Level 4 and Level 5.</a:t>
            </a:r>
          </a:p>
          <a:p>
            <a:pPr fontAlgn="base"/>
            <a:r>
              <a:rPr lang="en-US" b="1" dirty="0"/>
              <a:t>Cognitive computing</a:t>
            </a:r>
            <a:r>
              <a:rPr lang="en-US" dirty="0"/>
              <a:t> value unclear</a:t>
            </a:r>
          </a:p>
          <a:p>
            <a:pPr fontAlgn="base"/>
            <a:r>
              <a:rPr lang="en-US" b="1" dirty="0"/>
              <a:t>Cognitive expert advisors</a:t>
            </a:r>
            <a:r>
              <a:rPr lang="en-US" dirty="0"/>
              <a:t> represented by higher-level concepts like virtual assistants.</a:t>
            </a:r>
          </a:p>
          <a:p>
            <a:pPr fontAlgn="base"/>
            <a:r>
              <a:rPr lang="en-US" b="1" dirty="0"/>
              <a:t>Deep reinforcement learning </a:t>
            </a:r>
            <a:r>
              <a:rPr lang="en-US" dirty="0"/>
              <a:t>shown to be specialized</a:t>
            </a:r>
          </a:p>
          <a:p>
            <a:pPr fontAlgn="base"/>
            <a:r>
              <a:rPr lang="en-US" b="1" dirty="0"/>
              <a:t>Edge computing</a:t>
            </a:r>
            <a:r>
              <a:rPr lang="en-US" dirty="0"/>
              <a:t> shifting to an edge AI model.</a:t>
            </a:r>
          </a:p>
          <a:p>
            <a:pPr fontAlgn="base"/>
            <a:r>
              <a:rPr lang="en-US" b="1" dirty="0"/>
              <a:t>Enterprise taxonomy and ontology management</a:t>
            </a:r>
          </a:p>
          <a:p>
            <a:pPr fontAlgn="base"/>
            <a:r>
              <a:rPr lang="en-US" b="1" dirty="0"/>
              <a:t>Human augmentation</a:t>
            </a:r>
            <a:r>
              <a:rPr lang="en-US" dirty="0"/>
              <a:t> morphed into exoskeletons</a:t>
            </a:r>
            <a:br>
              <a:rPr lang="en-US" dirty="0"/>
            </a:br>
            <a:endParaRPr lang="en-US" dirty="0"/>
          </a:p>
          <a:p>
            <a:pPr fontAlgn="base"/>
            <a:r>
              <a:rPr lang="en-US" b="1" dirty="0">
                <a:solidFill>
                  <a:srgbClr val="FF0000"/>
                </a:solidFill>
              </a:rPr>
              <a:t>Matured</a:t>
            </a:r>
          </a:p>
          <a:p>
            <a:pPr fontAlgn="base"/>
            <a:r>
              <a:rPr lang="en-US" b="1" dirty="0"/>
              <a:t>Commercial UAVs (drones)</a:t>
            </a:r>
          </a:p>
          <a:p>
            <a:pPr fontAlgn="base"/>
            <a:r>
              <a:rPr lang="en-US" b="1" dirty="0"/>
              <a:t>Conversational user interfaces</a:t>
            </a:r>
          </a:p>
          <a:p>
            <a:pPr fontAlgn="base"/>
            <a:r>
              <a:rPr lang="en-US" b="1" dirty="0"/>
              <a:t>Machine learning </a:t>
            </a:r>
          </a:p>
          <a:p>
            <a:pPr fontAlgn="base"/>
            <a:r>
              <a:rPr lang="en-US" b="1" dirty="0"/>
              <a:t>Serverless PaaS</a:t>
            </a:r>
          </a:p>
          <a:p>
            <a:pPr fontAlgn="base"/>
            <a:r>
              <a:rPr lang="en-US" b="1" dirty="0"/>
              <a:t>Software-defined security</a:t>
            </a:r>
          </a:p>
        </p:txBody>
      </p:sp>
      <p:sp>
        <p:nvSpPr>
          <p:cNvPr id="3" name="Slide Number Placeholder 2">
            <a:extLst>
              <a:ext uri="{FF2B5EF4-FFF2-40B4-BE49-F238E27FC236}">
                <a16:creationId xmlns:a16="http://schemas.microsoft.com/office/drawing/2014/main" id="{EA1F37EF-4CFC-4BA5-ADD3-B9631A2C68B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4081634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A23869-590C-49B2-AD80-89A1C04B3594}"/>
              </a:ext>
            </a:extLst>
          </p:cNvPr>
          <p:cNvSpPr>
            <a:spLocks noGrp="1"/>
          </p:cNvSpPr>
          <p:nvPr>
            <p:ph type="title"/>
          </p:nvPr>
        </p:nvSpPr>
        <p:spPr>
          <a:xfrm>
            <a:off x="723900" y="0"/>
            <a:ext cx="10515600" cy="681037"/>
          </a:xfrm>
        </p:spPr>
        <p:txBody>
          <a:bodyPr>
            <a:normAutofit fontScale="90000"/>
          </a:bodyPr>
          <a:lstStyle/>
          <a:p>
            <a:pPr algn="ctr"/>
            <a:r>
              <a:rPr lang="en-US" b="1" dirty="0">
                <a:latin typeface="+mn-lt"/>
              </a:rPr>
              <a:t>Overall Summary V</a:t>
            </a:r>
          </a:p>
        </p:txBody>
      </p:sp>
      <p:sp>
        <p:nvSpPr>
          <p:cNvPr id="7" name="Content Placeholder 6">
            <a:extLst>
              <a:ext uri="{FF2B5EF4-FFF2-40B4-BE49-F238E27FC236}">
                <a16:creationId xmlns:a16="http://schemas.microsoft.com/office/drawing/2014/main" id="{E7C7750D-54AE-4CEA-A025-FF03E790309D}"/>
              </a:ext>
            </a:extLst>
          </p:cNvPr>
          <p:cNvSpPr>
            <a:spLocks noGrp="1"/>
          </p:cNvSpPr>
          <p:nvPr>
            <p:ph idx="1"/>
          </p:nvPr>
        </p:nvSpPr>
        <p:spPr>
          <a:xfrm>
            <a:off x="0" y="681036"/>
            <a:ext cx="12115800" cy="5675314"/>
          </a:xfrm>
        </p:spPr>
        <p:txBody>
          <a:bodyPr>
            <a:normAutofit lnSpcReduction="10000"/>
          </a:bodyPr>
          <a:lstStyle/>
          <a:p>
            <a:r>
              <a:rPr lang="en-US" sz="2400" b="1" dirty="0"/>
              <a:t>O) Storage: </a:t>
            </a:r>
            <a:r>
              <a:rPr lang="en-US" sz="2400" dirty="0"/>
              <a:t>Cloud data approaches</a:t>
            </a:r>
          </a:p>
          <a:p>
            <a:r>
              <a:rPr lang="en-US" sz="2400" dirty="0"/>
              <a:t>Repositories, File Systems, Data lakes</a:t>
            </a:r>
          </a:p>
          <a:p>
            <a:r>
              <a:rPr lang="en-US" sz="2400" b="1" dirty="0"/>
              <a:t>P) HPC and Clouds: </a:t>
            </a:r>
            <a:r>
              <a:rPr lang="en-US" sz="2400" dirty="0"/>
              <a:t>The Branscomb Pyramid</a:t>
            </a:r>
          </a:p>
          <a:p>
            <a:r>
              <a:rPr lang="en-US" sz="2400" dirty="0"/>
              <a:t>Supercomputers versus clouds</a:t>
            </a:r>
          </a:p>
          <a:p>
            <a:r>
              <a:rPr lang="en-US" sz="2400" dirty="0"/>
              <a:t>Science Computing Environments</a:t>
            </a:r>
          </a:p>
          <a:p>
            <a:r>
              <a:rPr lang="en-US" sz="2400" b="1" dirty="0"/>
              <a:t>Q) Comparison of Data Analytics with Simulation: </a:t>
            </a:r>
            <a:r>
              <a:rPr lang="en-US" sz="2400" dirty="0"/>
              <a:t>Structure of different applications for simulations and Big Data</a:t>
            </a:r>
          </a:p>
          <a:p>
            <a:r>
              <a:rPr lang="en-US" sz="2400" dirty="0"/>
              <a:t>Software implications</a:t>
            </a:r>
          </a:p>
          <a:p>
            <a:r>
              <a:rPr lang="en-US" sz="2400" dirty="0"/>
              <a:t>Languages</a:t>
            </a:r>
          </a:p>
          <a:p>
            <a:r>
              <a:rPr lang="en-US" sz="2400" b="1" dirty="0"/>
              <a:t>R) Jobs: </a:t>
            </a:r>
            <a:r>
              <a:rPr lang="en-US" sz="2400" dirty="0"/>
              <a:t>Computer Engineering</a:t>
            </a:r>
          </a:p>
          <a:p>
            <a:r>
              <a:rPr lang="en-US" sz="2400" dirty="0"/>
              <a:t>Clouds</a:t>
            </a:r>
          </a:p>
          <a:p>
            <a:r>
              <a:rPr lang="en-US" sz="2400" dirty="0"/>
              <a:t>Design</a:t>
            </a:r>
          </a:p>
          <a:p>
            <a:r>
              <a:rPr lang="en-US" sz="2400" dirty="0"/>
              <a:t>Data Science/Engineering</a:t>
            </a:r>
          </a:p>
          <a:p>
            <a:endParaRPr lang="en-US" sz="2400" dirty="0"/>
          </a:p>
          <a:p>
            <a:endParaRPr lang="en-US" sz="2400" dirty="0"/>
          </a:p>
          <a:p>
            <a:endParaRPr lang="en-US" sz="2400" dirty="0"/>
          </a:p>
          <a:p>
            <a:endParaRPr lang="en-US" sz="2400" dirty="0"/>
          </a:p>
          <a:p>
            <a:endParaRPr lang="en-US" sz="2400" dirty="0"/>
          </a:p>
          <a:p>
            <a:endParaRPr lang="en-US" sz="2400" dirty="0"/>
          </a:p>
        </p:txBody>
      </p:sp>
      <p:sp>
        <p:nvSpPr>
          <p:cNvPr id="5" name="Slide Number Placeholder 4">
            <a:extLst>
              <a:ext uri="{FF2B5EF4-FFF2-40B4-BE49-F238E27FC236}">
                <a16:creationId xmlns:a16="http://schemas.microsoft.com/office/drawing/2014/main" id="{3FD44BAB-3E1A-4DC4-A284-41D38F09B4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587274508"/>
      </p:ext>
    </p:extLst>
  </p:cSld>
  <p:clrMapOvr>
    <a:masterClrMapping/>
  </p:clrMapOvr>
  <mc:AlternateContent xmlns:mc="http://schemas.openxmlformats.org/markup-compatibility/2006" xmlns:p14="http://schemas.microsoft.com/office/powerpoint/2010/main">
    <mc:Choice Requires="p14">
      <p:transition spd="slow" p14:dur="2000" advTm="75807"/>
    </mc:Choice>
    <mc:Fallback xmlns="">
      <p:transition spd="slow" advTm="75807"/>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318977" y="365125"/>
            <a:ext cx="11702037" cy="1325563"/>
          </a:xfrm>
        </p:spPr>
        <p:txBody>
          <a:bodyPr>
            <a:normAutofit fontScale="90000"/>
          </a:bodyPr>
          <a:lstStyle/>
          <a:p>
            <a:r>
              <a:rPr lang="en-US" dirty="0"/>
              <a:t>Gartner: Hype Cycle for Emerging Technologies, 2017</a:t>
            </a:r>
            <a:br>
              <a:rPr lang="en-US" dirty="0"/>
            </a:br>
            <a:endParaRPr lang="en-US"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170986" y="1406004"/>
            <a:ext cx="5460380" cy="4351338"/>
          </a:xfrm>
        </p:spPr>
        <p:txBody>
          <a:bodyPr>
            <a:normAutofit lnSpcReduction="10000"/>
          </a:bodyPr>
          <a:lstStyle/>
          <a:p>
            <a:r>
              <a:rPr lang="en-US" b="1" dirty="0"/>
              <a:t>Major Hype Cycle Changes</a:t>
            </a:r>
            <a:r>
              <a:rPr lang="en-US" dirty="0"/>
              <a:t> adding</a:t>
            </a:r>
          </a:p>
          <a:p>
            <a:r>
              <a:rPr lang="en-US" dirty="0"/>
              <a:t>5G</a:t>
            </a:r>
          </a:p>
          <a:p>
            <a:r>
              <a:rPr lang="en-US" dirty="0"/>
              <a:t> Artificial General Intelligence</a:t>
            </a:r>
          </a:p>
          <a:p>
            <a:r>
              <a:rPr lang="en-US" dirty="0"/>
              <a:t> Deep Learning</a:t>
            </a:r>
          </a:p>
          <a:p>
            <a:r>
              <a:rPr lang="en-US" dirty="0"/>
              <a:t> Deep Reinforcement Learning</a:t>
            </a:r>
          </a:p>
          <a:p>
            <a:r>
              <a:rPr lang="en-US" dirty="0"/>
              <a:t> Digital Twin</a:t>
            </a:r>
          </a:p>
          <a:p>
            <a:r>
              <a:rPr lang="en-US" dirty="0"/>
              <a:t> Edge Computing</a:t>
            </a:r>
          </a:p>
          <a:p>
            <a:r>
              <a:rPr lang="en-US" dirty="0"/>
              <a:t> Serverless PaaS</a:t>
            </a:r>
          </a:p>
          <a:p>
            <a:r>
              <a:rPr lang="en-US" dirty="0"/>
              <a:t> Cognitive Computing</a:t>
            </a:r>
          </a:p>
        </p:txBody>
      </p:sp>
      <p:sp>
        <p:nvSpPr>
          <p:cNvPr id="8" name="Content Placeholder 6">
            <a:extLst>
              <a:ext uri="{FF2B5EF4-FFF2-40B4-BE49-F238E27FC236}">
                <a16:creationId xmlns:a16="http://schemas.microsoft.com/office/drawing/2014/main" id="{E4AE3BA1-1A55-4CF3-83E6-4B674016EAFF}"/>
              </a:ext>
            </a:extLst>
          </p:cNvPr>
          <p:cNvSpPr txBox="1">
            <a:spLocks/>
          </p:cNvSpPr>
          <p:nvPr/>
        </p:nvSpPr>
        <p:spPr>
          <a:xfrm>
            <a:off x="6096000" y="1406004"/>
            <a:ext cx="582912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Major Hype Cycle Changes </a:t>
            </a:r>
            <a:r>
              <a:rPr lang="en-US" dirty="0"/>
              <a:t>advancing</a:t>
            </a:r>
          </a:p>
          <a:p>
            <a:r>
              <a:rPr lang="en-US" dirty="0"/>
              <a:t>Blockchain</a:t>
            </a:r>
          </a:p>
          <a:p>
            <a:r>
              <a:rPr lang="en-US" dirty="0"/>
              <a:t>Commercial UAV – drones</a:t>
            </a:r>
          </a:p>
          <a:p>
            <a:r>
              <a:rPr lang="en-US" dirty="0"/>
              <a:t>Software-Defined Security</a:t>
            </a:r>
          </a:p>
          <a:p>
            <a:r>
              <a:rPr lang="en-US" dirty="0"/>
              <a:t>Brain-Computer Interface</a:t>
            </a:r>
          </a:p>
        </p:txBody>
      </p:sp>
      <p:sp>
        <p:nvSpPr>
          <p:cNvPr id="3" name="Slide Number Placeholder 2">
            <a:extLst>
              <a:ext uri="{FF2B5EF4-FFF2-40B4-BE49-F238E27FC236}">
                <a16:creationId xmlns:a16="http://schemas.microsoft.com/office/drawing/2014/main" id="{EA1F37EF-4CFC-4BA5-ADD3-B9631A2C68B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39925639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88157" y="1084217"/>
            <a:ext cx="3835773" cy="1325563"/>
          </a:xfrm>
        </p:spPr>
        <p:txBody>
          <a:bodyPr>
            <a:normAutofit fontScale="90000"/>
          </a:bodyPr>
          <a:lstStyle/>
          <a:p>
            <a:r>
              <a:rPr lang="en-US" dirty="0"/>
              <a:t>Gartner: Hype Cycle for Emerging Technologies, 2017</a:t>
            </a:r>
            <a:br>
              <a:rPr lang="en-US" dirty="0"/>
            </a:br>
            <a:endParaRPr lang="en-US"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3156791"/>
            <a:ext cx="3274541" cy="3022067"/>
          </a:xfrm>
        </p:spPr>
        <p:txBody>
          <a:bodyPr>
            <a:normAutofit fontScale="92500"/>
          </a:bodyPr>
          <a:lstStyle/>
          <a:p>
            <a:r>
              <a:rPr lang="en-US" dirty="0"/>
              <a:t>Hype Cycle for Emerging Technologies, 2017</a:t>
            </a:r>
          </a:p>
          <a:p>
            <a:r>
              <a:rPr lang="en-US" dirty="0"/>
              <a:t>Published: 21 July 2017 ID: G00314560</a:t>
            </a:r>
          </a:p>
          <a:p>
            <a:r>
              <a:rPr lang="en-US" dirty="0"/>
              <a:t>Analyst(s): Mike J. Walker</a:t>
            </a:r>
          </a:p>
        </p:txBody>
      </p:sp>
      <p:grpSp>
        <p:nvGrpSpPr>
          <p:cNvPr id="2" name="Group 1">
            <a:extLst>
              <a:ext uri="{FF2B5EF4-FFF2-40B4-BE49-F238E27FC236}">
                <a16:creationId xmlns:a16="http://schemas.microsoft.com/office/drawing/2014/main" id="{AE696349-15CA-40B3-91E4-EAABB5FD80C0}"/>
              </a:ext>
            </a:extLst>
          </p:cNvPr>
          <p:cNvGrpSpPr/>
          <p:nvPr/>
        </p:nvGrpSpPr>
        <p:grpSpPr>
          <a:xfrm>
            <a:off x="3186016" y="0"/>
            <a:ext cx="9157086" cy="7446934"/>
            <a:chOff x="3923930" y="600104"/>
            <a:chExt cx="8419171" cy="6846830"/>
          </a:xfrm>
        </p:grpSpPr>
        <p:pic>
          <p:nvPicPr>
            <p:cNvPr id="3" name="Picture 2">
              <a:extLst>
                <a:ext uri="{FF2B5EF4-FFF2-40B4-BE49-F238E27FC236}">
                  <a16:creationId xmlns:a16="http://schemas.microsoft.com/office/drawing/2014/main" id="{6115E69D-72BC-4BB4-9179-1FBC600DECE4}"/>
                </a:ext>
              </a:extLst>
            </p:cNvPr>
            <p:cNvPicPr>
              <a:picLocks noChangeAspect="1"/>
            </p:cNvPicPr>
            <p:nvPr/>
          </p:nvPicPr>
          <p:blipFill>
            <a:blip r:embed="rId2"/>
            <a:stretch>
              <a:fillRect/>
            </a:stretch>
          </p:blipFill>
          <p:spPr>
            <a:xfrm>
              <a:off x="3923930" y="600104"/>
              <a:ext cx="8419171" cy="6846830"/>
            </a:xfrm>
            <a:prstGeom prst="rect">
              <a:avLst/>
            </a:prstGeom>
          </p:spPr>
        </p:pic>
        <p:sp>
          <p:nvSpPr>
            <p:cNvPr id="8" name="Right Arrow 19">
              <a:extLst>
                <a:ext uri="{FF2B5EF4-FFF2-40B4-BE49-F238E27FC236}">
                  <a16:creationId xmlns:a16="http://schemas.microsoft.com/office/drawing/2014/main" id="{3BED19CF-F64A-4ADE-A0C2-9AB741B7A0FE}"/>
                </a:ext>
              </a:extLst>
            </p:cNvPr>
            <p:cNvSpPr/>
            <p:nvPr/>
          </p:nvSpPr>
          <p:spPr>
            <a:xfrm rot="10955021">
              <a:off x="7936919" y="1755746"/>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Arrow 19">
              <a:extLst>
                <a:ext uri="{FF2B5EF4-FFF2-40B4-BE49-F238E27FC236}">
                  <a16:creationId xmlns:a16="http://schemas.microsoft.com/office/drawing/2014/main" id="{8DF54481-6520-4A84-B399-96696B67B8B9}"/>
                </a:ext>
              </a:extLst>
            </p:cNvPr>
            <p:cNvSpPr/>
            <p:nvPr/>
          </p:nvSpPr>
          <p:spPr>
            <a:xfrm rot="10955021">
              <a:off x="7192675" y="3991444"/>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ight Arrow 19">
              <a:extLst>
                <a:ext uri="{FF2B5EF4-FFF2-40B4-BE49-F238E27FC236}">
                  <a16:creationId xmlns:a16="http://schemas.microsoft.com/office/drawing/2014/main" id="{04505E71-BBD1-4B80-AB36-3F12A29DB91A}"/>
                </a:ext>
              </a:extLst>
            </p:cNvPr>
            <p:cNvSpPr/>
            <p:nvPr/>
          </p:nvSpPr>
          <p:spPr>
            <a:xfrm rot="10955021">
              <a:off x="7394203" y="856614"/>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ight Arrow 19">
              <a:extLst>
                <a:ext uri="{FF2B5EF4-FFF2-40B4-BE49-F238E27FC236}">
                  <a16:creationId xmlns:a16="http://schemas.microsoft.com/office/drawing/2014/main" id="{A78F7DA0-7220-4B87-A842-53132F2EDE1D}"/>
                </a:ext>
              </a:extLst>
            </p:cNvPr>
            <p:cNvSpPr/>
            <p:nvPr/>
          </p:nvSpPr>
          <p:spPr>
            <a:xfrm rot="10955021">
              <a:off x="5988873" y="1755746"/>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Slide Number Placeholder 4">
            <a:extLst>
              <a:ext uri="{FF2B5EF4-FFF2-40B4-BE49-F238E27FC236}">
                <a16:creationId xmlns:a16="http://schemas.microsoft.com/office/drawing/2014/main" id="{2F71F4FA-C801-49F0-9AB9-E78B2A6CB7E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35344865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123010-AE14-4532-9902-F575ABCEB4A9}"/>
              </a:ext>
            </a:extLst>
          </p:cNvPr>
          <p:cNvGrpSpPr/>
          <p:nvPr/>
        </p:nvGrpSpPr>
        <p:grpSpPr>
          <a:xfrm>
            <a:off x="1494034" y="0"/>
            <a:ext cx="10697966" cy="6858000"/>
            <a:chOff x="1494034" y="0"/>
            <a:chExt cx="10697966" cy="6858000"/>
          </a:xfrm>
        </p:grpSpPr>
        <p:pic>
          <p:nvPicPr>
            <p:cNvPr id="8" name="Picture 7">
              <a:extLst>
                <a:ext uri="{FF2B5EF4-FFF2-40B4-BE49-F238E27FC236}">
                  <a16:creationId xmlns:a16="http://schemas.microsoft.com/office/drawing/2014/main" id="{01316520-1053-4B01-9719-8A23C34B7EAB}"/>
                </a:ext>
              </a:extLst>
            </p:cNvPr>
            <p:cNvPicPr>
              <a:picLocks noChangeAspect="1"/>
            </p:cNvPicPr>
            <p:nvPr/>
          </p:nvPicPr>
          <p:blipFill>
            <a:blip r:embed="rId2"/>
            <a:stretch>
              <a:fillRect/>
            </a:stretch>
          </p:blipFill>
          <p:spPr>
            <a:xfrm>
              <a:off x="1494034" y="0"/>
              <a:ext cx="10697966" cy="6858000"/>
            </a:xfrm>
            <a:prstGeom prst="rect">
              <a:avLst/>
            </a:prstGeom>
          </p:spPr>
        </p:pic>
        <p:sp>
          <p:nvSpPr>
            <p:cNvPr id="9" name="Right Arrow 19">
              <a:extLst>
                <a:ext uri="{FF2B5EF4-FFF2-40B4-BE49-F238E27FC236}">
                  <a16:creationId xmlns:a16="http://schemas.microsoft.com/office/drawing/2014/main" id="{CD6ADBCE-E163-4CBA-BE54-82C7444A37EC}"/>
                </a:ext>
              </a:extLst>
            </p:cNvPr>
            <p:cNvSpPr/>
            <p:nvPr/>
          </p:nvSpPr>
          <p:spPr>
            <a:xfrm rot="10955021">
              <a:off x="7791894" y="191162"/>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ight Arrow 19">
              <a:extLst>
                <a:ext uri="{FF2B5EF4-FFF2-40B4-BE49-F238E27FC236}">
                  <a16:creationId xmlns:a16="http://schemas.microsoft.com/office/drawing/2014/main" id="{6E721F43-3581-41FD-9D01-C31848C7BAAE}"/>
                </a:ext>
              </a:extLst>
            </p:cNvPr>
            <p:cNvSpPr/>
            <p:nvPr/>
          </p:nvSpPr>
          <p:spPr>
            <a:xfrm rot="10955021">
              <a:off x="8618998" y="1036021"/>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ight Arrow 19">
              <a:extLst>
                <a:ext uri="{FF2B5EF4-FFF2-40B4-BE49-F238E27FC236}">
                  <a16:creationId xmlns:a16="http://schemas.microsoft.com/office/drawing/2014/main" id="{CFC5F706-3D56-40A5-90D2-4DCF6A697B9D}"/>
                </a:ext>
              </a:extLst>
            </p:cNvPr>
            <p:cNvSpPr/>
            <p:nvPr/>
          </p:nvSpPr>
          <p:spPr>
            <a:xfrm rot="10955021">
              <a:off x="5381974" y="1440992"/>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ight Arrow 19">
              <a:extLst>
                <a:ext uri="{FF2B5EF4-FFF2-40B4-BE49-F238E27FC236}">
                  <a16:creationId xmlns:a16="http://schemas.microsoft.com/office/drawing/2014/main" id="{1727C058-0517-4B49-974D-5DDCCEDF7790}"/>
                </a:ext>
              </a:extLst>
            </p:cNvPr>
            <p:cNvSpPr/>
            <p:nvPr/>
          </p:nvSpPr>
          <p:spPr>
            <a:xfrm rot="10955021">
              <a:off x="5444120" y="930016"/>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43706" y="921268"/>
            <a:ext cx="2894738" cy="1325563"/>
          </a:xfrm>
        </p:spPr>
        <p:txBody>
          <a:bodyPr>
            <a:noAutofit/>
          </a:bodyPr>
          <a:lstStyle/>
          <a:p>
            <a:r>
              <a:rPr lang="en-US" sz="3600" dirty="0"/>
              <a:t>Gartner: Hype Cycle for Emerging Technologies, 2016</a:t>
            </a:r>
            <a:br>
              <a:rPr lang="en-US" sz="3600" dirty="0"/>
            </a:br>
            <a:endParaRPr lang="en-US" sz="3600"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2810562"/>
            <a:ext cx="2627790" cy="3359419"/>
          </a:xfrm>
        </p:spPr>
        <p:txBody>
          <a:bodyPr>
            <a:normAutofit fontScale="92500" lnSpcReduction="20000"/>
          </a:bodyPr>
          <a:lstStyle/>
          <a:p>
            <a:r>
              <a:rPr lang="en-US" dirty="0"/>
              <a:t>Hype Cycle for Emerging Technologies, 2017</a:t>
            </a:r>
            <a:br>
              <a:rPr lang="en-US" dirty="0"/>
            </a:br>
            <a:endParaRPr lang="en-US" dirty="0"/>
          </a:p>
          <a:p>
            <a:r>
              <a:rPr lang="en-US" dirty="0"/>
              <a:t>Published: 21 July 2017 ID: G00314560</a:t>
            </a:r>
          </a:p>
          <a:p>
            <a:r>
              <a:rPr lang="en-US" dirty="0"/>
              <a:t>Analyst(s): Mike J. Walker</a:t>
            </a:r>
          </a:p>
        </p:txBody>
      </p:sp>
      <p:sp>
        <p:nvSpPr>
          <p:cNvPr id="4" name="Slide Number Placeholder 3">
            <a:extLst>
              <a:ext uri="{FF2B5EF4-FFF2-40B4-BE49-F238E27FC236}">
                <a16:creationId xmlns:a16="http://schemas.microsoft.com/office/drawing/2014/main" id="{B3B5E5A6-F272-4BAF-8216-7F1782E87F5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28734486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5E6744-6C51-4AB0-8239-26DB6C89EEA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63</a:t>
            </a:fld>
            <a:endParaRPr lang="en-US">
              <a:solidFill>
                <a:prstClr val="black">
                  <a:tint val="75000"/>
                </a:prstClr>
              </a:solidFill>
            </a:endParaRPr>
          </a:p>
        </p:txBody>
      </p:sp>
      <p:sp>
        <p:nvSpPr>
          <p:cNvPr id="6" name="Title 5">
            <a:extLst>
              <a:ext uri="{FF2B5EF4-FFF2-40B4-BE49-F238E27FC236}">
                <a16:creationId xmlns:a16="http://schemas.microsoft.com/office/drawing/2014/main" id="{6D5AC634-1F15-4150-9FD0-F55408F30A74}"/>
              </a:ext>
            </a:extLst>
          </p:cNvPr>
          <p:cNvSpPr>
            <a:spLocks noGrp="1"/>
          </p:cNvSpPr>
          <p:nvPr>
            <p:ph type="title" idx="4294967295"/>
          </p:nvPr>
        </p:nvSpPr>
        <p:spPr>
          <a:xfrm>
            <a:off x="0" y="868363"/>
            <a:ext cx="2390775" cy="1325562"/>
          </a:xfrm>
        </p:spPr>
        <p:txBody>
          <a:bodyPr>
            <a:noAutofit/>
          </a:bodyPr>
          <a:lstStyle/>
          <a:p>
            <a:r>
              <a:rPr lang="en-US" sz="3200" dirty="0"/>
              <a:t>Gartner: Priority Matrix for Emerging Technologies, 2018</a:t>
            </a:r>
            <a:br>
              <a:rPr lang="en-US" sz="3200" dirty="0"/>
            </a:br>
            <a:endParaRPr lang="en-US" sz="3200" dirty="0"/>
          </a:p>
        </p:txBody>
      </p:sp>
      <p:pic>
        <p:nvPicPr>
          <p:cNvPr id="11" name="Picture 10">
            <a:extLst>
              <a:ext uri="{FF2B5EF4-FFF2-40B4-BE49-F238E27FC236}">
                <a16:creationId xmlns:a16="http://schemas.microsoft.com/office/drawing/2014/main" id="{A1B6C643-1ACF-4C4F-ADFA-EBF56E9B04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7446" y="49427"/>
            <a:ext cx="7849055" cy="6240162"/>
          </a:xfrm>
          <a:prstGeom prst="rect">
            <a:avLst/>
          </a:prstGeom>
        </p:spPr>
      </p:pic>
      <p:sp>
        <p:nvSpPr>
          <p:cNvPr id="14" name="Content Placeholder 6">
            <a:extLst>
              <a:ext uri="{FF2B5EF4-FFF2-40B4-BE49-F238E27FC236}">
                <a16:creationId xmlns:a16="http://schemas.microsoft.com/office/drawing/2014/main" id="{F28681D6-6305-43F9-BBBE-467BC6D2D53E}"/>
              </a:ext>
            </a:extLst>
          </p:cNvPr>
          <p:cNvSpPr txBox="1">
            <a:spLocks/>
          </p:cNvSpPr>
          <p:nvPr/>
        </p:nvSpPr>
        <p:spPr>
          <a:xfrm>
            <a:off x="1" y="3156791"/>
            <a:ext cx="2971799" cy="3022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Hype Cycle for Emerging Technologies, 2018</a:t>
            </a:r>
          </a:p>
          <a:p>
            <a:r>
              <a:rPr lang="en-US" sz="2400"/>
              <a:t>Published: 6 August 2018 - ID G00340159 </a:t>
            </a:r>
          </a:p>
          <a:p>
            <a:r>
              <a:rPr lang="en-US" sz="2400"/>
              <a:t>Analyst: Mike J. Walker</a:t>
            </a:r>
            <a:endParaRPr lang="en-US" sz="2400" dirty="0"/>
          </a:p>
        </p:txBody>
      </p:sp>
    </p:spTree>
    <p:extLst>
      <p:ext uri="{BB962C8B-B14F-4D97-AF65-F5344CB8AC3E}">
        <p14:creationId xmlns:p14="http://schemas.microsoft.com/office/powerpoint/2010/main" val="13559501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869057"/>
            <a:ext cx="2390078" cy="1325563"/>
          </a:xfrm>
        </p:spPr>
        <p:txBody>
          <a:bodyPr>
            <a:noAutofit/>
          </a:bodyPr>
          <a:lstStyle/>
          <a:p>
            <a:r>
              <a:rPr lang="en-US" sz="3200" dirty="0"/>
              <a:t>Gartner: Priority Matrix for Emerging Technologies, 2017</a:t>
            </a:r>
            <a:br>
              <a:rPr lang="en-US" sz="3200" dirty="0"/>
            </a:br>
            <a:endParaRPr lang="en-US" sz="3200"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2696271"/>
            <a:ext cx="2390078" cy="3660078"/>
          </a:xfrm>
        </p:spPr>
        <p:txBody>
          <a:bodyPr>
            <a:normAutofit fontScale="92500"/>
          </a:bodyPr>
          <a:lstStyle/>
          <a:p>
            <a:r>
              <a:rPr lang="en-US" dirty="0"/>
              <a:t>Hype Cycle for Emerging Technologies, 2017</a:t>
            </a:r>
          </a:p>
          <a:p>
            <a:r>
              <a:rPr lang="en-US" dirty="0"/>
              <a:t>Published: 21 July 2017 ID: G00314560</a:t>
            </a:r>
          </a:p>
          <a:p>
            <a:r>
              <a:rPr lang="en-US" dirty="0"/>
              <a:t>Analyst(s): Mike J. Walker</a:t>
            </a:r>
          </a:p>
        </p:txBody>
      </p:sp>
      <p:pic>
        <p:nvPicPr>
          <p:cNvPr id="3" name="Picture 2">
            <a:extLst>
              <a:ext uri="{FF2B5EF4-FFF2-40B4-BE49-F238E27FC236}">
                <a16:creationId xmlns:a16="http://schemas.microsoft.com/office/drawing/2014/main" id="{A5D41F1C-CC89-4311-A5B3-9EF9D508B2C9}"/>
              </a:ext>
            </a:extLst>
          </p:cNvPr>
          <p:cNvPicPr>
            <a:picLocks noChangeAspect="1"/>
          </p:cNvPicPr>
          <p:nvPr/>
        </p:nvPicPr>
        <p:blipFill>
          <a:blip r:embed="rId2"/>
          <a:stretch>
            <a:fillRect/>
          </a:stretch>
        </p:blipFill>
        <p:spPr>
          <a:xfrm>
            <a:off x="2390078" y="21628"/>
            <a:ext cx="9801922" cy="6836372"/>
          </a:xfrm>
          <a:prstGeom prst="rect">
            <a:avLst/>
          </a:prstGeom>
        </p:spPr>
      </p:pic>
      <p:sp>
        <p:nvSpPr>
          <p:cNvPr id="4" name="Slide Number Placeholder 3">
            <a:extLst>
              <a:ext uri="{FF2B5EF4-FFF2-40B4-BE49-F238E27FC236}">
                <a16:creationId xmlns:a16="http://schemas.microsoft.com/office/drawing/2014/main" id="{855E6744-6C51-4AB0-8239-26DB6C89EEA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64</a:t>
            </a:fld>
            <a:endParaRPr lang="en-US">
              <a:solidFill>
                <a:prstClr val="black">
                  <a:tint val="75000"/>
                </a:prstClr>
              </a:solidFill>
            </a:endParaRPr>
          </a:p>
        </p:txBody>
      </p:sp>
    </p:spTree>
    <p:extLst>
      <p:ext uri="{BB962C8B-B14F-4D97-AF65-F5344CB8AC3E}">
        <p14:creationId xmlns:p14="http://schemas.microsoft.com/office/powerpoint/2010/main" val="35507483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869057"/>
            <a:ext cx="4270342" cy="1325563"/>
          </a:xfrm>
        </p:spPr>
        <p:txBody>
          <a:bodyPr>
            <a:noAutofit/>
          </a:bodyPr>
          <a:lstStyle/>
          <a:p>
            <a:r>
              <a:rPr lang="en-US" sz="3600" dirty="0"/>
              <a:t>Gartner: Priority Matrix for Emerging Technologies, 2016</a:t>
            </a:r>
            <a:br>
              <a:rPr lang="en-US" sz="3600" dirty="0"/>
            </a:br>
            <a:endParaRPr lang="en-US" sz="3600" dirty="0"/>
          </a:p>
        </p:txBody>
      </p:sp>
      <p:sp>
        <p:nvSpPr>
          <p:cNvPr id="2" name="AutoShape 2" descr="Gartner Asset">
            <a:extLst>
              <a:ext uri="{FF2B5EF4-FFF2-40B4-BE49-F238E27FC236}">
                <a16:creationId xmlns:a16="http://schemas.microsoft.com/office/drawing/2014/main" id="{B1BDD32F-8119-46FC-9DCB-D744DA7A11C2}"/>
              </a:ext>
            </a:extLst>
          </p:cNvPr>
          <p:cNvSpPr>
            <a:spLocks noGrp="1" noChangeAspect="1" noChangeArrowheads="1"/>
          </p:cNvSpPr>
          <p:nvPr>
            <p:ph idx="1"/>
          </p:nvPr>
        </p:nvSpPr>
        <p:spPr bwMode="auto">
          <a:xfrm>
            <a:off x="0" y="2637681"/>
            <a:ext cx="4270342" cy="322579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dirty="0"/>
              <a:t>Hype Cycle for Emerging Technologies, 2016</a:t>
            </a:r>
          </a:p>
          <a:p>
            <a:r>
              <a:rPr lang="en-US" dirty="0"/>
              <a:t> ARCHIVED Published: 19 July 2016 ID: G00299893</a:t>
            </a:r>
          </a:p>
          <a:p>
            <a:r>
              <a:rPr lang="en-US" dirty="0"/>
              <a:t>Analyst(s): Mike J. Walker | Betsy Burton | Michele </a:t>
            </a:r>
            <a:r>
              <a:rPr lang="en-US" dirty="0" err="1"/>
              <a:t>Cantara</a:t>
            </a:r>
            <a:endParaRPr lang="en-US" dirty="0"/>
          </a:p>
        </p:txBody>
      </p:sp>
      <p:pic>
        <p:nvPicPr>
          <p:cNvPr id="9" name="Picture 8">
            <a:extLst>
              <a:ext uri="{FF2B5EF4-FFF2-40B4-BE49-F238E27FC236}">
                <a16:creationId xmlns:a16="http://schemas.microsoft.com/office/drawing/2014/main" id="{73B3A07B-AE2D-465F-8431-AF4339164D82}"/>
              </a:ext>
            </a:extLst>
          </p:cNvPr>
          <p:cNvPicPr>
            <a:picLocks noChangeAspect="1"/>
          </p:cNvPicPr>
          <p:nvPr/>
        </p:nvPicPr>
        <p:blipFill>
          <a:blip r:embed="rId2"/>
          <a:stretch>
            <a:fillRect/>
          </a:stretch>
        </p:blipFill>
        <p:spPr>
          <a:xfrm>
            <a:off x="4270342" y="-17009"/>
            <a:ext cx="7921658" cy="6863797"/>
          </a:xfrm>
          <a:prstGeom prst="rect">
            <a:avLst/>
          </a:prstGeom>
        </p:spPr>
      </p:pic>
      <p:sp>
        <p:nvSpPr>
          <p:cNvPr id="4" name="Slide Number Placeholder 3">
            <a:extLst>
              <a:ext uri="{FF2B5EF4-FFF2-40B4-BE49-F238E27FC236}">
                <a16:creationId xmlns:a16="http://schemas.microsoft.com/office/drawing/2014/main" id="{FB354DCD-4B89-4BCA-A0CB-D561C6BDDE7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65</a:t>
            </a:fld>
            <a:endParaRPr lang="en-US">
              <a:solidFill>
                <a:prstClr val="black">
                  <a:tint val="75000"/>
                </a:prstClr>
              </a:solidFill>
            </a:endParaRPr>
          </a:p>
        </p:txBody>
      </p:sp>
    </p:spTree>
    <p:extLst>
      <p:ext uri="{BB962C8B-B14F-4D97-AF65-F5344CB8AC3E}">
        <p14:creationId xmlns:p14="http://schemas.microsoft.com/office/powerpoint/2010/main" val="4495539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41598" y="1070032"/>
            <a:ext cx="3710619" cy="662782"/>
          </a:xfrm>
        </p:spPr>
        <p:txBody>
          <a:bodyPr>
            <a:normAutofit fontScale="90000"/>
          </a:bodyPr>
          <a:lstStyle/>
          <a:p>
            <a:r>
              <a:rPr lang="en-US" sz="4000" dirty="0"/>
              <a:t>Gartner: Hype Cycle for Data Center Infrastructure, 2017</a:t>
            </a:r>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41598" y="3465627"/>
            <a:ext cx="3710619" cy="2178688"/>
          </a:xfrm>
        </p:spPr>
        <p:txBody>
          <a:bodyPr>
            <a:normAutofit fontScale="77500" lnSpcReduction="20000"/>
          </a:bodyPr>
          <a:lstStyle/>
          <a:p>
            <a:r>
              <a:rPr lang="en-US" dirty="0"/>
              <a:t>Hype Cycle for Data Center Infrastructure, 2017</a:t>
            </a:r>
          </a:p>
          <a:p>
            <a:r>
              <a:rPr lang="en-US" dirty="0"/>
              <a:t>Published: 01 August 2017 ID: G00334282</a:t>
            </a:r>
          </a:p>
          <a:p>
            <a:r>
              <a:rPr lang="en-US" dirty="0"/>
              <a:t>Analyst(s): Henrique </a:t>
            </a:r>
            <a:r>
              <a:rPr lang="en-US" dirty="0" err="1"/>
              <a:t>Cecci</a:t>
            </a:r>
            <a:r>
              <a:rPr lang="en-US" dirty="0"/>
              <a:t> | Bob Gill | Ron Blair | David J. </a:t>
            </a:r>
            <a:r>
              <a:rPr lang="en-US" dirty="0" err="1"/>
              <a:t>Cappuccio</a:t>
            </a:r>
            <a:endParaRPr lang="en-US" dirty="0"/>
          </a:p>
        </p:txBody>
      </p:sp>
      <p:pic>
        <p:nvPicPr>
          <p:cNvPr id="9218" name="Picture 2" descr="Gartner Asset">
            <a:extLst>
              <a:ext uri="{FF2B5EF4-FFF2-40B4-BE49-F238E27FC236}">
                <a16:creationId xmlns:a16="http://schemas.microsoft.com/office/drawing/2014/main" id="{82A8F141-334F-4809-B8AB-C6DAFB006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9021" y="1"/>
            <a:ext cx="8522980" cy="693125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F610DD7-B6A9-400B-8C4E-12A7F749A7B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66</a:t>
            </a:fld>
            <a:endParaRPr lang="en-US">
              <a:solidFill>
                <a:prstClr val="black">
                  <a:tint val="75000"/>
                </a:prstClr>
              </a:solidFill>
            </a:endParaRPr>
          </a:p>
        </p:txBody>
      </p:sp>
    </p:spTree>
    <p:extLst>
      <p:ext uri="{BB962C8B-B14F-4D97-AF65-F5344CB8AC3E}">
        <p14:creationId xmlns:p14="http://schemas.microsoft.com/office/powerpoint/2010/main" val="4150524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1" y="700548"/>
            <a:ext cx="2208611" cy="662782"/>
          </a:xfrm>
        </p:spPr>
        <p:txBody>
          <a:bodyPr>
            <a:noAutofit/>
          </a:bodyPr>
          <a:lstStyle/>
          <a:p>
            <a:r>
              <a:rPr lang="en-US" sz="2400" dirty="0"/>
              <a:t>Gartner: Priority Matrix for Data Center Infrastructure, 2017</a:t>
            </a:r>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2289096"/>
            <a:ext cx="2208611" cy="3934150"/>
          </a:xfrm>
        </p:spPr>
        <p:txBody>
          <a:bodyPr>
            <a:normAutofit fontScale="77500" lnSpcReduction="20000"/>
          </a:bodyPr>
          <a:lstStyle/>
          <a:p>
            <a:r>
              <a:rPr lang="en-US" dirty="0"/>
              <a:t>Hype Cycle for Data Center Infrastructure, 2017</a:t>
            </a:r>
          </a:p>
          <a:p>
            <a:r>
              <a:rPr lang="en-US" dirty="0"/>
              <a:t>Published: 01 August 2017 ID: G00334282</a:t>
            </a:r>
          </a:p>
          <a:p>
            <a:r>
              <a:rPr lang="en-US" dirty="0"/>
              <a:t>Analyst(s): Henrique </a:t>
            </a:r>
            <a:r>
              <a:rPr lang="en-US" dirty="0" err="1"/>
              <a:t>Cecci</a:t>
            </a:r>
            <a:r>
              <a:rPr lang="en-US" dirty="0"/>
              <a:t> | Bob Gill | Ron Blair | David J. </a:t>
            </a:r>
            <a:r>
              <a:rPr lang="en-US" dirty="0" err="1"/>
              <a:t>Cappuccio</a:t>
            </a:r>
            <a:endParaRPr lang="en-US" dirty="0"/>
          </a:p>
        </p:txBody>
      </p:sp>
      <p:pic>
        <p:nvPicPr>
          <p:cNvPr id="2" name="Picture 1">
            <a:extLst>
              <a:ext uri="{FF2B5EF4-FFF2-40B4-BE49-F238E27FC236}">
                <a16:creationId xmlns:a16="http://schemas.microsoft.com/office/drawing/2014/main" id="{96A3FAD3-0AA3-4F84-AC59-2EEE6ED21727}"/>
              </a:ext>
            </a:extLst>
          </p:cNvPr>
          <p:cNvPicPr>
            <a:picLocks noChangeAspect="1"/>
          </p:cNvPicPr>
          <p:nvPr/>
        </p:nvPicPr>
        <p:blipFill>
          <a:blip r:embed="rId2"/>
          <a:stretch>
            <a:fillRect/>
          </a:stretch>
        </p:blipFill>
        <p:spPr>
          <a:xfrm>
            <a:off x="2068497" y="10876"/>
            <a:ext cx="10101560" cy="6836247"/>
          </a:xfrm>
          <a:prstGeom prst="rect">
            <a:avLst/>
          </a:prstGeom>
        </p:spPr>
      </p:pic>
      <p:sp>
        <p:nvSpPr>
          <p:cNvPr id="4" name="Slide Number Placeholder 3">
            <a:extLst>
              <a:ext uri="{FF2B5EF4-FFF2-40B4-BE49-F238E27FC236}">
                <a16:creationId xmlns:a16="http://schemas.microsoft.com/office/drawing/2014/main" id="{F1A5B5CD-CAFB-4130-B571-CAFFE24ED39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67</a:t>
            </a:fld>
            <a:endParaRPr lang="en-US">
              <a:solidFill>
                <a:prstClr val="black">
                  <a:tint val="75000"/>
                </a:prstClr>
              </a:solidFill>
            </a:endParaRPr>
          </a:p>
        </p:txBody>
      </p:sp>
    </p:spTree>
    <p:extLst>
      <p:ext uri="{BB962C8B-B14F-4D97-AF65-F5344CB8AC3E}">
        <p14:creationId xmlns:p14="http://schemas.microsoft.com/office/powerpoint/2010/main" val="4382963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G: Technology </a:t>
            </a:r>
            <a:r>
              <a:rPr lang="en-US" dirty="0" err="1"/>
              <a:t>Hypecycle</a:t>
            </a:r>
            <a:r>
              <a:rPr lang="en-US" dirty="0"/>
              <a:t> 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Emerging Technologies </a:t>
            </a:r>
            <a:r>
              <a:rPr lang="en-US" dirty="0" err="1">
                <a:solidFill>
                  <a:schemeClr val="tx1"/>
                </a:solidFill>
              </a:rPr>
              <a:t>hypecycles</a:t>
            </a:r>
            <a:r>
              <a:rPr lang="en-US" dirty="0">
                <a:solidFill>
                  <a:schemeClr val="tx1"/>
                </a:solidFill>
              </a:rPr>
              <a:t> and Priority matrix at selected times 2008-2015</a:t>
            </a:r>
          </a:p>
          <a:p>
            <a:pPr marL="342900" indent="-342900">
              <a:buFont typeface="Arial" panose="020B0604020202020204" pitchFamily="34" charset="0"/>
              <a:buChar char="•"/>
            </a:pPr>
            <a:r>
              <a:rPr lang="en-US" dirty="0">
                <a:solidFill>
                  <a:schemeClr val="tx1"/>
                </a:solidFill>
              </a:rPr>
              <a:t>Clouds star from 2008 to today</a:t>
            </a:r>
          </a:p>
          <a:p>
            <a:pPr marL="342900" indent="-342900">
              <a:buFont typeface="Arial" panose="020B0604020202020204" pitchFamily="34" charset="0"/>
              <a:buChar char="•"/>
            </a:pPr>
            <a:r>
              <a:rPr lang="en-US" dirty="0">
                <a:solidFill>
                  <a:schemeClr val="tx1"/>
                </a:solidFill>
              </a:rPr>
              <a:t>They are mixed up with transformational and disruptive changes</a:t>
            </a:r>
          </a:p>
          <a:p>
            <a:pPr marL="342900" indent="-342900">
              <a:buFont typeface="Arial" panose="020B0604020202020204" pitchFamily="34" charset="0"/>
              <a:buChar char="•"/>
            </a:pPr>
            <a:r>
              <a:rPr lang="en-US" dirty="0">
                <a:solidFill>
                  <a:schemeClr val="tx1"/>
                </a:solidFill>
              </a:rPr>
              <a:t>The route to Digital Business (2015)</a:t>
            </a:r>
          </a:p>
        </p:txBody>
      </p:sp>
      <p:sp>
        <p:nvSpPr>
          <p:cNvPr id="3" name="Slide Number Placeholder 2">
            <a:extLst>
              <a:ext uri="{FF2B5EF4-FFF2-40B4-BE49-F238E27FC236}">
                <a16:creationId xmlns:a16="http://schemas.microsoft.com/office/drawing/2014/main" id="{5B145766-4140-4291-AEB6-FADC7285B51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68</a:t>
            </a:fld>
            <a:endParaRPr lang="en-US">
              <a:solidFill>
                <a:prstClr val="black">
                  <a:tint val="75000"/>
                </a:prstClr>
              </a:solidFill>
            </a:endParaRPr>
          </a:p>
        </p:txBody>
      </p:sp>
    </p:spTree>
    <p:extLst>
      <p:ext uri="{BB962C8B-B14F-4D97-AF65-F5344CB8AC3E}">
        <p14:creationId xmlns:p14="http://schemas.microsoft.com/office/powerpoint/2010/main" val="19074827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AB8AD-A404-4486-8149-5F7AEC826DED}"/>
              </a:ext>
            </a:extLst>
          </p:cNvPr>
          <p:cNvSpPr>
            <a:spLocks noGrp="1"/>
          </p:cNvSpPr>
          <p:nvPr>
            <p:ph idx="1"/>
          </p:nvPr>
        </p:nvSpPr>
        <p:spPr>
          <a:xfrm>
            <a:off x="-94268" y="2726014"/>
            <a:ext cx="2714919" cy="3476823"/>
          </a:xfrm>
        </p:spPr>
        <p:txBody>
          <a:bodyPr>
            <a:normAutofit/>
          </a:bodyPr>
          <a:lstStyle/>
          <a:p>
            <a:r>
              <a:rPr lang="en-US" dirty="0"/>
              <a:t>Hype Cycle for Emerging Technologies, 2008</a:t>
            </a:r>
          </a:p>
          <a:p>
            <a:r>
              <a:rPr lang="en-US" dirty="0"/>
              <a:t> ARCHIVED Published: 09 July 2008 ID: G00159496</a:t>
            </a:r>
          </a:p>
        </p:txBody>
      </p:sp>
      <p:sp>
        <p:nvSpPr>
          <p:cNvPr id="2" name="Title 1">
            <a:extLst>
              <a:ext uri="{FF2B5EF4-FFF2-40B4-BE49-F238E27FC236}">
                <a16:creationId xmlns:a16="http://schemas.microsoft.com/office/drawing/2014/main" id="{C721017F-B759-48E8-A1CF-CF7D391265BE}"/>
              </a:ext>
            </a:extLst>
          </p:cNvPr>
          <p:cNvSpPr>
            <a:spLocks noGrp="1"/>
          </p:cNvSpPr>
          <p:nvPr>
            <p:ph type="title"/>
          </p:nvPr>
        </p:nvSpPr>
        <p:spPr>
          <a:xfrm>
            <a:off x="0" y="915541"/>
            <a:ext cx="2526384" cy="1325563"/>
          </a:xfrm>
        </p:spPr>
        <p:txBody>
          <a:bodyPr>
            <a:noAutofit/>
          </a:bodyPr>
          <a:lstStyle/>
          <a:p>
            <a:r>
              <a:rPr lang="en-US" sz="3200" dirty="0"/>
              <a:t>Gartner:  Hype Cycle for Emerging Technologies, 2008</a:t>
            </a:r>
          </a:p>
        </p:txBody>
      </p:sp>
      <p:grpSp>
        <p:nvGrpSpPr>
          <p:cNvPr id="15" name="Group 14">
            <a:extLst>
              <a:ext uri="{FF2B5EF4-FFF2-40B4-BE49-F238E27FC236}">
                <a16:creationId xmlns:a16="http://schemas.microsoft.com/office/drawing/2014/main" id="{F2417EA4-D332-4032-AC0F-48A7150B46A8}"/>
              </a:ext>
            </a:extLst>
          </p:cNvPr>
          <p:cNvGrpSpPr/>
          <p:nvPr/>
        </p:nvGrpSpPr>
        <p:grpSpPr>
          <a:xfrm>
            <a:off x="2981931" y="1"/>
            <a:ext cx="9210069" cy="6858000"/>
            <a:chOff x="2981931" y="1"/>
            <a:chExt cx="9210069" cy="6858000"/>
          </a:xfrm>
        </p:grpSpPr>
        <p:pic>
          <p:nvPicPr>
            <p:cNvPr id="11" name="Picture 10">
              <a:extLst>
                <a:ext uri="{FF2B5EF4-FFF2-40B4-BE49-F238E27FC236}">
                  <a16:creationId xmlns:a16="http://schemas.microsoft.com/office/drawing/2014/main" id="{3183D9BB-A4E6-42BF-B3D5-FCA6BEA1F919}"/>
                </a:ext>
              </a:extLst>
            </p:cNvPr>
            <p:cNvPicPr>
              <a:picLocks noChangeAspect="1"/>
            </p:cNvPicPr>
            <p:nvPr/>
          </p:nvPicPr>
          <p:blipFill>
            <a:blip r:embed="rId2"/>
            <a:stretch>
              <a:fillRect/>
            </a:stretch>
          </p:blipFill>
          <p:spPr>
            <a:xfrm>
              <a:off x="2981931" y="1"/>
              <a:ext cx="9210069" cy="6858000"/>
            </a:xfrm>
            <a:prstGeom prst="rect">
              <a:avLst/>
            </a:prstGeom>
          </p:spPr>
        </p:pic>
        <p:sp>
          <p:nvSpPr>
            <p:cNvPr id="12" name="Right Arrow 19">
              <a:extLst>
                <a:ext uri="{FF2B5EF4-FFF2-40B4-BE49-F238E27FC236}">
                  <a16:creationId xmlns:a16="http://schemas.microsoft.com/office/drawing/2014/main" id="{48A25A93-FD8A-414F-A13C-53BF208A544D}"/>
                </a:ext>
              </a:extLst>
            </p:cNvPr>
            <p:cNvSpPr/>
            <p:nvPr/>
          </p:nvSpPr>
          <p:spPr>
            <a:xfrm rot="11049854">
              <a:off x="5136557" y="1782647"/>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ight Arrow 19">
              <a:extLst>
                <a:ext uri="{FF2B5EF4-FFF2-40B4-BE49-F238E27FC236}">
                  <a16:creationId xmlns:a16="http://schemas.microsoft.com/office/drawing/2014/main" id="{4A186A52-F88D-4EDA-9D01-D6AD4565A727}"/>
                </a:ext>
              </a:extLst>
            </p:cNvPr>
            <p:cNvSpPr/>
            <p:nvPr/>
          </p:nvSpPr>
          <p:spPr>
            <a:xfrm rot="5400000">
              <a:off x="10575124" y="2151186"/>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ight Arrow 19">
              <a:extLst>
                <a:ext uri="{FF2B5EF4-FFF2-40B4-BE49-F238E27FC236}">
                  <a16:creationId xmlns:a16="http://schemas.microsoft.com/office/drawing/2014/main" id="{C1BC96EB-40EC-4191-AD7D-6C6194684D4E}"/>
                </a:ext>
              </a:extLst>
            </p:cNvPr>
            <p:cNvSpPr/>
            <p:nvPr/>
          </p:nvSpPr>
          <p:spPr>
            <a:xfrm rot="5400000">
              <a:off x="8472596" y="2832694"/>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Slide Number Placeholder 4">
            <a:extLst>
              <a:ext uri="{FF2B5EF4-FFF2-40B4-BE49-F238E27FC236}">
                <a16:creationId xmlns:a16="http://schemas.microsoft.com/office/drawing/2014/main" id="{2BF205B3-CBE3-4C2E-BCA1-0C462C9188E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69</a:t>
            </a:fld>
            <a:endParaRPr lang="en-US">
              <a:solidFill>
                <a:prstClr val="black">
                  <a:tint val="75000"/>
                </a:prstClr>
              </a:solidFill>
            </a:endParaRPr>
          </a:p>
        </p:txBody>
      </p:sp>
    </p:spTree>
    <p:extLst>
      <p:ext uri="{BB962C8B-B14F-4D97-AF65-F5344CB8AC3E}">
        <p14:creationId xmlns:p14="http://schemas.microsoft.com/office/powerpoint/2010/main" val="383081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A23869-590C-49B2-AD80-89A1C04B3594}"/>
              </a:ext>
            </a:extLst>
          </p:cNvPr>
          <p:cNvSpPr>
            <a:spLocks noGrp="1"/>
          </p:cNvSpPr>
          <p:nvPr>
            <p:ph type="title"/>
          </p:nvPr>
        </p:nvSpPr>
        <p:spPr>
          <a:xfrm>
            <a:off x="723900" y="0"/>
            <a:ext cx="10515600" cy="681037"/>
          </a:xfrm>
        </p:spPr>
        <p:txBody>
          <a:bodyPr>
            <a:normAutofit fontScale="90000"/>
          </a:bodyPr>
          <a:lstStyle/>
          <a:p>
            <a:pPr algn="ctr"/>
            <a:r>
              <a:rPr lang="en-US" b="1" dirty="0">
                <a:latin typeface="+mn-lt"/>
              </a:rPr>
              <a:t>Overall Summary VI</a:t>
            </a:r>
          </a:p>
        </p:txBody>
      </p:sp>
      <p:sp>
        <p:nvSpPr>
          <p:cNvPr id="7" name="Content Placeholder 6">
            <a:extLst>
              <a:ext uri="{FF2B5EF4-FFF2-40B4-BE49-F238E27FC236}">
                <a16:creationId xmlns:a16="http://schemas.microsoft.com/office/drawing/2014/main" id="{E7C7750D-54AE-4CEA-A025-FF03E790309D}"/>
              </a:ext>
            </a:extLst>
          </p:cNvPr>
          <p:cNvSpPr>
            <a:spLocks noGrp="1"/>
          </p:cNvSpPr>
          <p:nvPr>
            <p:ph idx="1"/>
          </p:nvPr>
        </p:nvSpPr>
        <p:spPr>
          <a:xfrm>
            <a:off x="0" y="681036"/>
            <a:ext cx="12115800" cy="5675314"/>
          </a:xfrm>
        </p:spPr>
        <p:txBody>
          <a:bodyPr>
            <a:normAutofit/>
          </a:bodyPr>
          <a:lstStyle/>
          <a:p>
            <a:r>
              <a:rPr lang="en-US" sz="2400" b="1" dirty="0"/>
              <a:t>S) The Future I: </a:t>
            </a:r>
            <a:r>
              <a:rPr lang="en-US" sz="2400" dirty="0"/>
              <a:t>Gartner cloud computing </a:t>
            </a:r>
            <a:r>
              <a:rPr lang="en-US" sz="2400" dirty="0" err="1"/>
              <a:t>hypecycle</a:t>
            </a:r>
            <a:r>
              <a:rPr lang="en-US" sz="2400" dirty="0"/>
              <a:t> and priority matrix</a:t>
            </a:r>
          </a:p>
          <a:p>
            <a:r>
              <a:rPr lang="en-US" sz="2400" dirty="0"/>
              <a:t>Hyperscale computing</a:t>
            </a:r>
          </a:p>
          <a:p>
            <a:r>
              <a:rPr lang="en-US" sz="2400" dirty="0"/>
              <a:t>Serverless and </a:t>
            </a:r>
            <a:r>
              <a:rPr lang="en-US" sz="2400" dirty="0" err="1"/>
              <a:t>FaaS</a:t>
            </a:r>
            <a:endParaRPr lang="en-US" sz="2400" dirty="0"/>
          </a:p>
          <a:p>
            <a:r>
              <a:rPr lang="en-US" sz="2400" dirty="0"/>
              <a:t>Cloud Native</a:t>
            </a:r>
          </a:p>
          <a:p>
            <a:r>
              <a:rPr lang="en-US" sz="2400" dirty="0"/>
              <a:t>Microservices</a:t>
            </a:r>
          </a:p>
          <a:p>
            <a:r>
              <a:rPr lang="en-US" sz="2400" b="1" dirty="0"/>
              <a:t>T) The Future and other Issues II:</a:t>
            </a:r>
            <a:r>
              <a:rPr lang="en-US" sz="2400" dirty="0"/>
              <a:t> Security</a:t>
            </a:r>
          </a:p>
          <a:p>
            <a:r>
              <a:rPr lang="en-US" sz="2400" dirty="0"/>
              <a:t>Blockchain</a:t>
            </a:r>
          </a:p>
          <a:p>
            <a:r>
              <a:rPr lang="en-US" sz="2400" b="1" dirty="0"/>
              <a:t>U) The Future and other Issues III: </a:t>
            </a:r>
            <a:r>
              <a:rPr lang="en-US" sz="2400" dirty="0">
                <a:solidFill>
                  <a:schemeClr val="tx1"/>
                </a:solidFill>
              </a:rPr>
              <a:t>Fault Tolerance</a:t>
            </a:r>
          </a:p>
          <a:p>
            <a:endParaRPr lang="en-US" sz="2400" dirty="0"/>
          </a:p>
          <a:p>
            <a:endParaRPr lang="en-US" sz="2400" dirty="0"/>
          </a:p>
          <a:p>
            <a:endParaRPr lang="en-US" sz="2400" dirty="0"/>
          </a:p>
          <a:p>
            <a:endParaRPr lang="en-US" sz="2400" dirty="0"/>
          </a:p>
          <a:p>
            <a:endParaRPr lang="en-US" sz="2400" dirty="0"/>
          </a:p>
          <a:p>
            <a:endParaRPr lang="en-US" sz="2400" dirty="0"/>
          </a:p>
        </p:txBody>
      </p:sp>
      <p:sp>
        <p:nvSpPr>
          <p:cNvPr id="5" name="Slide Number Placeholder 4">
            <a:extLst>
              <a:ext uri="{FF2B5EF4-FFF2-40B4-BE49-F238E27FC236}">
                <a16:creationId xmlns:a16="http://schemas.microsoft.com/office/drawing/2014/main" id="{3FD44BAB-3E1A-4DC4-A284-41D38F09B4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3325147944"/>
      </p:ext>
    </p:extLst>
  </p:cSld>
  <p:clrMapOvr>
    <a:masterClrMapping/>
  </p:clrMapOvr>
  <mc:AlternateContent xmlns:mc="http://schemas.openxmlformats.org/markup-compatibility/2006" xmlns:p14="http://schemas.microsoft.com/office/powerpoint/2010/main">
    <mc:Choice Requires="p14">
      <p:transition spd="slow" p14:dur="2000" advTm="88246"/>
    </mc:Choice>
    <mc:Fallback xmlns="">
      <p:transition spd="slow" advTm="88246"/>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AB8AD-A404-4486-8149-5F7AEC826DED}"/>
              </a:ext>
            </a:extLst>
          </p:cNvPr>
          <p:cNvSpPr>
            <a:spLocks noGrp="1"/>
          </p:cNvSpPr>
          <p:nvPr>
            <p:ph idx="1"/>
          </p:nvPr>
        </p:nvSpPr>
        <p:spPr>
          <a:xfrm>
            <a:off x="-94268" y="2726014"/>
            <a:ext cx="2714919" cy="3476823"/>
          </a:xfrm>
        </p:spPr>
        <p:txBody>
          <a:bodyPr>
            <a:normAutofit/>
          </a:bodyPr>
          <a:lstStyle/>
          <a:p>
            <a:r>
              <a:rPr lang="en-US" dirty="0"/>
              <a:t>Hype Cycle for Emerging Technologies, 2008</a:t>
            </a:r>
          </a:p>
          <a:p>
            <a:r>
              <a:rPr lang="en-US" dirty="0"/>
              <a:t> ARCHIVED Published: 09 July 2008 ID: G00159496</a:t>
            </a:r>
          </a:p>
        </p:txBody>
      </p:sp>
      <p:sp>
        <p:nvSpPr>
          <p:cNvPr id="2" name="Title 1">
            <a:extLst>
              <a:ext uri="{FF2B5EF4-FFF2-40B4-BE49-F238E27FC236}">
                <a16:creationId xmlns:a16="http://schemas.microsoft.com/office/drawing/2014/main" id="{C721017F-B759-48E8-A1CF-CF7D391265BE}"/>
              </a:ext>
            </a:extLst>
          </p:cNvPr>
          <p:cNvSpPr>
            <a:spLocks noGrp="1"/>
          </p:cNvSpPr>
          <p:nvPr>
            <p:ph type="title"/>
          </p:nvPr>
        </p:nvSpPr>
        <p:spPr>
          <a:xfrm>
            <a:off x="0" y="915541"/>
            <a:ext cx="2714918" cy="1325563"/>
          </a:xfrm>
        </p:spPr>
        <p:txBody>
          <a:bodyPr>
            <a:noAutofit/>
          </a:bodyPr>
          <a:lstStyle/>
          <a:p>
            <a:r>
              <a:rPr lang="en-US" sz="3200" dirty="0"/>
              <a:t>Gartner:  Priority Matrix for Emerging Technologies, 2008</a:t>
            </a:r>
          </a:p>
        </p:txBody>
      </p:sp>
      <p:pic>
        <p:nvPicPr>
          <p:cNvPr id="8" name="Picture 7">
            <a:extLst>
              <a:ext uri="{FF2B5EF4-FFF2-40B4-BE49-F238E27FC236}">
                <a16:creationId xmlns:a16="http://schemas.microsoft.com/office/drawing/2014/main" id="{8E3CFA7C-2CAD-417B-8518-883F1F243FE5}"/>
              </a:ext>
            </a:extLst>
          </p:cNvPr>
          <p:cNvPicPr>
            <a:picLocks noChangeAspect="1"/>
          </p:cNvPicPr>
          <p:nvPr/>
        </p:nvPicPr>
        <p:blipFill>
          <a:blip r:embed="rId2"/>
          <a:stretch>
            <a:fillRect/>
          </a:stretch>
        </p:blipFill>
        <p:spPr>
          <a:xfrm>
            <a:off x="2714919" y="136526"/>
            <a:ext cx="9477081" cy="6771479"/>
          </a:xfrm>
          <a:prstGeom prst="rect">
            <a:avLst/>
          </a:prstGeom>
        </p:spPr>
      </p:pic>
      <p:sp>
        <p:nvSpPr>
          <p:cNvPr id="5" name="Slide Number Placeholder 4">
            <a:extLst>
              <a:ext uri="{FF2B5EF4-FFF2-40B4-BE49-F238E27FC236}">
                <a16:creationId xmlns:a16="http://schemas.microsoft.com/office/drawing/2014/main" id="{EE121B61-3AE4-4757-A660-4FC13579463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70</a:t>
            </a:fld>
            <a:endParaRPr lang="en-US">
              <a:solidFill>
                <a:prstClr val="black">
                  <a:tint val="75000"/>
                </a:prstClr>
              </a:solidFill>
            </a:endParaRPr>
          </a:p>
        </p:txBody>
      </p:sp>
    </p:spTree>
    <p:extLst>
      <p:ext uri="{BB962C8B-B14F-4D97-AF65-F5344CB8AC3E}">
        <p14:creationId xmlns:p14="http://schemas.microsoft.com/office/powerpoint/2010/main" val="20695782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1017F-B759-48E8-A1CF-CF7D391265BE}"/>
              </a:ext>
            </a:extLst>
          </p:cNvPr>
          <p:cNvSpPr>
            <a:spLocks noGrp="1"/>
          </p:cNvSpPr>
          <p:nvPr>
            <p:ph type="title"/>
          </p:nvPr>
        </p:nvSpPr>
        <p:spPr>
          <a:xfrm>
            <a:off x="7555862" y="407854"/>
            <a:ext cx="4572000" cy="1325563"/>
          </a:xfrm>
        </p:spPr>
        <p:txBody>
          <a:bodyPr>
            <a:normAutofit fontScale="90000"/>
          </a:bodyPr>
          <a:lstStyle/>
          <a:p>
            <a:r>
              <a:rPr lang="en-US" dirty="0"/>
              <a:t>Gartner:  Hype Cycle for Emerging Technologies, 2010</a:t>
            </a:r>
          </a:p>
        </p:txBody>
      </p:sp>
      <p:pic>
        <p:nvPicPr>
          <p:cNvPr id="8" name="Picture 7">
            <a:extLst>
              <a:ext uri="{FF2B5EF4-FFF2-40B4-BE49-F238E27FC236}">
                <a16:creationId xmlns:a16="http://schemas.microsoft.com/office/drawing/2014/main" id="{5A654B22-C2C8-4849-85B0-EAB904E68A72}"/>
              </a:ext>
            </a:extLst>
          </p:cNvPr>
          <p:cNvPicPr>
            <a:picLocks noChangeAspect="1"/>
          </p:cNvPicPr>
          <p:nvPr/>
        </p:nvPicPr>
        <p:blipFill>
          <a:blip r:embed="rId2"/>
          <a:stretch>
            <a:fillRect/>
          </a:stretch>
        </p:blipFill>
        <p:spPr>
          <a:xfrm>
            <a:off x="1219200" y="0"/>
            <a:ext cx="10972800" cy="6858000"/>
          </a:xfrm>
          <a:prstGeom prst="rect">
            <a:avLst/>
          </a:prstGeom>
        </p:spPr>
      </p:pic>
      <p:sp>
        <p:nvSpPr>
          <p:cNvPr id="7" name="Right Arrow 19">
            <a:extLst>
              <a:ext uri="{FF2B5EF4-FFF2-40B4-BE49-F238E27FC236}">
                <a16:creationId xmlns:a16="http://schemas.microsoft.com/office/drawing/2014/main" id="{27CA9385-3888-46CC-8514-8D1D21FD35B0}"/>
              </a:ext>
            </a:extLst>
          </p:cNvPr>
          <p:cNvSpPr/>
          <p:nvPr/>
        </p:nvSpPr>
        <p:spPr>
          <a:xfrm rot="11049854">
            <a:off x="6725660" y="664061"/>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Arrow 19">
            <a:extLst>
              <a:ext uri="{FF2B5EF4-FFF2-40B4-BE49-F238E27FC236}">
                <a16:creationId xmlns:a16="http://schemas.microsoft.com/office/drawing/2014/main" id="{47CD77B4-2DA4-48A5-84A4-781423C77ACA}"/>
              </a:ext>
            </a:extLst>
          </p:cNvPr>
          <p:cNvSpPr/>
          <p:nvPr/>
        </p:nvSpPr>
        <p:spPr>
          <a:xfrm rot="10955021">
            <a:off x="4735016" y="1291993"/>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6CAB8AD-A404-4486-8149-5F7AEC826DED}"/>
              </a:ext>
            </a:extLst>
          </p:cNvPr>
          <p:cNvSpPr>
            <a:spLocks noGrp="1"/>
          </p:cNvSpPr>
          <p:nvPr>
            <p:ph idx="1"/>
          </p:nvPr>
        </p:nvSpPr>
        <p:spPr>
          <a:xfrm>
            <a:off x="0" y="0"/>
            <a:ext cx="1813810" cy="2566492"/>
          </a:xfrm>
        </p:spPr>
        <p:txBody>
          <a:bodyPr>
            <a:normAutofit/>
          </a:bodyPr>
          <a:lstStyle/>
          <a:p>
            <a:r>
              <a:rPr lang="en-US" sz="1800" dirty="0"/>
              <a:t>Hype Cycle for Emerging Technologies, 2010</a:t>
            </a:r>
          </a:p>
          <a:p>
            <a:r>
              <a:rPr lang="en-US" sz="1800" dirty="0"/>
              <a:t> ARCHIVED Published: 02 August 2010 ID: G00205757</a:t>
            </a:r>
          </a:p>
        </p:txBody>
      </p:sp>
      <p:sp>
        <p:nvSpPr>
          <p:cNvPr id="5" name="Slide Number Placeholder 4">
            <a:extLst>
              <a:ext uri="{FF2B5EF4-FFF2-40B4-BE49-F238E27FC236}">
                <a16:creationId xmlns:a16="http://schemas.microsoft.com/office/drawing/2014/main" id="{54AC29E9-A3D9-47C1-BA69-8276E06EB60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71</a:t>
            </a:fld>
            <a:endParaRPr lang="en-US">
              <a:solidFill>
                <a:prstClr val="black">
                  <a:tint val="75000"/>
                </a:prstClr>
              </a:solidFill>
            </a:endParaRPr>
          </a:p>
        </p:txBody>
      </p:sp>
    </p:spTree>
    <p:extLst>
      <p:ext uri="{BB962C8B-B14F-4D97-AF65-F5344CB8AC3E}">
        <p14:creationId xmlns:p14="http://schemas.microsoft.com/office/powerpoint/2010/main" val="25512028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1017F-B759-48E8-A1CF-CF7D391265BE}"/>
              </a:ext>
            </a:extLst>
          </p:cNvPr>
          <p:cNvSpPr>
            <a:spLocks noGrp="1"/>
          </p:cNvSpPr>
          <p:nvPr>
            <p:ph type="title"/>
          </p:nvPr>
        </p:nvSpPr>
        <p:spPr>
          <a:xfrm>
            <a:off x="-7883" y="824344"/>
            <a:ext cx="3074933" cy="1325563"/>
          </a:xfrm>
        </p:spPr>
        <p:txBody>
          <a:bodyPr>
            <a:normAutofit fontScale="90000"/>
          </a:bodyPr>
          <a:lstStyle/>
          <a:p>
            <a:r>
              <a:rPr lang="en-US" dirty="0"/>
              <a:t>Gartner:  Hype Cycle for Emerging Technologies, 2012</a:t>
            </a:r>
          </a:p>
        </p:txBody>
      </p:sp>
      <p:sp>
        <p:nvSpPr>
          <p:cNvPr id="3" name="Content Placeholder 2">
            <a:extLst>
              <a:ext uri="{FF2B5EF4-FFF2-40B4-BE49-F238E27FC236}">
                <a16:creationId xmlns:a16="http://schemas.microsoft.com/office/drawing/2014/main" id="{06CAB8AD-A404-4486-8149-5F7AEC826DED}"/>
              </a:ext>
            </a:extLst>
          </p:cNvPr>
          <p:cNvSpPr>
            <a:spLocks noGrp="1"/>
          </p:cNvSpPr>
          <p:nvPr>
            <p:ph idx="1"/>
          </p:nvPr>
        </p:nvSpPr>
        <p:spPr>
          <a:xfrm>
            <a:off x="104899" y="2816064"/>
            <a:ext cx="2970034" cy="3334471"/>
          </a:xfrm>
        </p:spPr>
        <p:txBody>
          <a:bodyPr>
            <a:normAutofit/>
          </a:bodyPr>
          <a:lstStyle/>
          <a:p>
            <a:r>
              <a:rPr lang="en-US" dirty="0"/>
              <a:t>Hype Cycle for Emerging Technologies, 2012</a:t>
            </a:r>
          </a:p>
          <a:p>
            <a:r>
              <a:rPr lang="en-US" dirty="0"/>
              <a:t> ARCHIVED Published: 31 July 2012 ID: G00233931</a:t>
            </a:r>
          </a:p>
        </p:txBody>
      </p:sp>
      <p:grpSp>
        <p:nvGrpSpPr>
          <p:cNvPr id="7" name="Group 6">
            <a:extLst>
              <a:ext uri="{FF2B5EF4-FFF2-40B4-BE49-F238E27FC236}">
                <a16:creationId xmlns:a16="http://schemas.microsoft.com/office/drawing/2014/main" id="{BD6E1ED2-E6C3-4DC4-9786-85C9AA468A82}"/>
              </a:ext>
            </a:extLst>
          </p:cNvPr>
          <p:cNvGrpSpPr/>
          <p:nvPr/>
        </p:nvGrpSpPr>
        <p:grpSpPr>
          <a:xfrm>
            <a:off x="3067050" y="0"/>
            <a:ext cx="9124950" cy="6240706"/>
            <a:chOff x="3067050" y="0"/>
            <a:chExt cx="9124950" cy="6240706"/>
          </a:xfrm>
        </p:grpSpPr>
        <p:pic>
          <p:nvPicPr>
            <p:cNvPr id="10" name="Picture 2" descr="image">
              <a:extLst>
                <a:ext uri="{FF2B5EF4-FFF2-40B4-BE49-F238E27FC236}">
                  <a16:creationId xmlns:a16="http://schemas.microsoft.com/office/drawing/2014/main" id="{E3F6CBD7-FA49-4A03-BBFE-3EBF4885A8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37"/>
            <a:stretch/>
          </p:blipFill>
          <p:spPr bwMode="auto">
            <a:xfrm>
              <a:off x="3067050" y="0"/>
              <a:ext cx="9124950" cy="6240706"/>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5">
              <a:extLst>
                <a:ext uri="{FF2B5EF4-FFF2-40B4-BE49-F238E27FC236}">
                  <a16:creationId xmlns:a16="http://schemas.microsoft.com/office/drawing/2014/main" id="{D13988FA-A1F4-43FB-AF19-DE041BE8E85C}"/>
                </a:ext>
              </a:extLst>
            </p:cNvPr>
            <p:cNvSpPr/>
            <p:nvPr/>
          </p:nvSpPr>
          <p:spPr>
            <a:xfrm rot="10800000">
              <a:off x="8256789" y="2325326"/>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ight Arrow 16">
              <a:extLst>
                <a:ext uri="{FF2B5EF4-FFF2-40B4-BE49-F238E27FC236}">
                  <a16:creationId xmlns:a16="http://schemas.microsoft.com/office/drawing/2014/main" id="{78412F4D-DFBE-45DE-BCE9-952FFEFDEA29}"/>
                </a:ext>
              </a:extLst>
            </p:cNvPr>
            <p:cNvSpPr/>
            <p:nvPr/>
          </p:nvSpPr>
          <p:spPr>
            <a:xfrm rot="7866317">
              <a:off x="7131917" y="3360785"/>
              <a:ext cx="365747" cy="214388"/>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ight Arrow 18">
              <a:extLst>
                <a:ext uri="{FF2B5EF4-FFF2-40B4-BE49-F238E27FC236}">
                  <a16:creationId xmlns:a16="http://schemas.microsoft.com/office/drawing/2014/main" id="{E3CB03AA-7282-43E7-B029-116B2F1A9C5E}"/>
                </a:ext>
              </a:extLst>
            </p:cNvPr>
            <p:cNvSpPr/>
            <p:nvPr/>
          </p:nvSpPr>
          <p:spPr>
            <a:xfrm rot="10800000">
              <a:off x="8435058" y="1315177"/>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ight Arrow 19">
              <a:extLst>
                <a:ext uri="{FF2B5EF4-FFF2-40B4-BE49-F238E27FC236}">
                  <a16:creationId xmlns:a16="http://schemas.microsoft.com/office/drawing/2014/main" id="{E59D960D-7F08-4215-8F01-230B29C2C889}"/>
                </a:ext>
              </a:extLst>
            </p:cNvPr>
            <p:cNvSpPr/>
            <p:nvPr/>
          </p:nvSpPr>
          <p:spPr>
            <a:xfrm rot="6279819">
              <a:off x="10224393" y="2325326"/>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ight Arrow 20">
              <a:extLst>
                <a:ext uri="{FF2B5EF4-FFF2-40B4-BE49-F238E27FC236}">
                  <a16:creationId xmlns:a16="http://schemas.microsoft.com/office/drawing/2014/main" id="{BDA460F9-5CDA-4D21-A168-894D7FA31D51}"/>
                </a:ext>
              </a:extLst>
            </p:cNvPr>
            <p:cNvSpPr/>
            <p:nvPr/>
          </p:nvSpPr>
          <p:spPr>
            <a:xfrm>
              <a:off x="4544037" y="1487126"/>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6868CFA7-2C2F-47C2-83A0-95D160E60C8A}"/>
              </a:ext>
            </a:extLst>
          </p:cNvPr>
          <p:cNvSpPr/>
          <p:nvPr/>
        </p:nvSpPr>
        <p:spPr>
          <a:xfrm>
            <a:off x="3074933" y="5780782"/>
            <a:ext cx="9117067" cy="1077218"/>
          </a:xfrm>
          <a:prstGeom prst="rect">
            <a:avLst/>
          </a:prstGeom>
          <a:solidFill>
            <a:schemeClr val="bg1"/>
          </a:solidFill>
          <a:ln w="38100">
            <a:solidFill>
              <a:schemeClr val="tx1"/>
            </a:solidFill>
          </a:ln>
        </p:spPr>
        <p:txBody>
          <a:bodyPr wrap="square">
            <a:spAutoFit/>
          </a:bodyPr>
          <a:lstStyle/>
          <a:p>
            <a:r>
              <a:rPr lang="en-US" sz="1600" dirty="0"/>
              <a:t>48 technologies are listed in this year’s hype cycle which is the highest in last ten years. Year 2008 was the lowest (27)</a:t>
            </a:r>
          </a:p>
          <a:p>
            <a:r>
              <a:rPr lang="en-US" sz="1600" dirty="0"/>
              <a:t>Gartner Says in 2012: </a:t>
            </a:r>
            <a:r>
              <a:rPr lang="en-US" sz="1600" b="1" i="1" dirty="0"/>
              <a:t>We are at an interesting moment — a time when the scenarios we’ve been talking about for a long time are almost becoming reality.</a:t>
            </a:r>
            <a:endParaRPr lang="en-US" sz="1600" dirty="0"/>
          </a:p>
        </p:txBody>
      </p:sp>
      <p:sp>
        <p:nvSpPr>
          <p:cNvPr id="5" name="Slide Number Placeholder 4">
            <a:extLst>
              <a:ext uri="{FF2B5EF4-FFF2-40B4-BE49-F238E27FC236}">
                <a16:creationId xmlns:a16="http://schemas.microsoft.com/office/drawing/2014/main" id="{8F7229C4-E25F-4549-9A1E-FBB441EB7C4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72</a:t>
            </a:fld>
            <a:endParaRPr lang="en-US">
              <a:solidFill>
                <a:prstClr val="black">
                  <a:tint val="75000"/>
                </a:prstClr>
              </a:solidFill>
            </a:endParaRPr>
          </a:p>
        </p:txBody>
      </p:sp>
    </p:spTree>
    <p:extLst>
      <p:ext uri="{BB962C8B-B14F-4D97-AF65-F5344CB8AC3E}">
        <p14:creationId xmlns:p14="http://schemas.microsoft.com/office/powerpoint/2010/main" val="159233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9E510E-2F73-411F-90DE-F5440530A23D}"/>
              </a:ext>
            </a:extLst>
          </p:cNvPr>
          <p:cNvGrpSpPr/>
          <p:nvPr/>
        </p:nvGrpSpPr>
        <p:grpSpPr>
          <a:xfrm>
            <a:off x="3118573" y="0"/>
            <a:ext cx="9373842" cy="6858000"/>
            <a:chOff x="3329126" y="365125"/>
            <a:chExt cx="8638150" cy="6319760"/>
          </a:xfrm>
        </p:grpSpPr>
        <p:pic>
          <p:nvPicPr>
            <p:cNvPr id="4" name="Picture 3"/>
            <p:cNvPicPr>
              <a:picLocks noChangeAspect="1"/>
            </p:cNvPicPr>
            <p:nvPr/>
          </p:nvPicPr>
          <p:blipFill rotWithShape="1">
            <a:blip r:embed="rId2"/>
            <a:srcRect l="3074" t="5325" r="5177" b="2500"/>
            <a:stretch/>
          </p:blipFill>
          <p:spPr>
            <a:xfrm>
              <a:off x="3329126" y="365125"/>
              <a:ext cx="8389398" cy="6319760"/>
            </a:xfrm>
            <a:prstGeom prst="rect">
              <a:avLst/>
            </a:prstGeom>
          </p:spPr>
        </p:pic>
        <p:sp>
          <p:nvSpPr>
            <p:cNvPr id="5" name="Right Arrow 4"/>
            <p:cNvSpPr/>
            <p:nvPr/>
          </p:nvSpPr>
          <p:spPr>
            <a:xfrm rot="6721062">
              <a:off x="7351865" y="3885117"/>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ight Arrow 5"/>
            <p:cNvSpPr/>
            <p:nvPr/>
          </p:nvSpPr>
          <p:spPr>
            <a:xfrm rot="18615824">
              <a:off x="6341716" y="3987833"/>
              <a:ext cx="365747" cy="214388"/>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Arrow 7"/>
            <p:cNvSpPr/>
            <p:nvPr/>
          </p:nvSpPr>
          <p:spPr>
            <a:xfrm rot="10800000">
              <a:off x="8839200" y="1955800"/>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Arrow 8"/>
            <p:cNvSpPr/>
            <p:nvPr/>
          </p:nvSpPr>
          <p:spPr>
            <a:xfrm rot="6279819">
              <a:off x="10074045" y="2621179"/>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ight Arrow 9"/>
            <p:cNvSpPr/>
            <p:nvPr/>
          </p:nvSpPr>
          <p:spPr>
            <a:xfrm>
              <a:off x="4876800" y="1447800"/>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9434918" y="1168384"/>
              <a:ext cx="2532358" cy="646331"/>
            </a:xfrm>
            <a:prstGeom prst="rect">
              <a:avLst/>
            </a:prstGeom>
            <a:noFill/>
          </p:spPr>
          <p:txBody>
            <a:bodyPr wrap="square" rtlCol="0">
              <a:spAutoFit/>
            </a:bodyPr>
            <a:lstStyle/>
            <a:p>
              <a:r>
                <a:rPr lang="en-US" dirty="0"/>
                <a:t>Private Cloud Computing is off the chart</a:t>
              </a:r>
            </a:p>
          </p:txBody>
        </p:sp>
      </p:grpSp>
      <p:sp>
        <p:nvSpPr>
          <p:cNvPr id="3" name="Rectangle 2"/>
          <p:cNvSpPr/>
          <p:nvPr/>
        </p:nvSpPr>
        <p:spPr>
          <a:xfrm>
            <a:off x="3118573" y="6371639"/>
            <a:ext cx="7469472" cy="276999"/>
          </a:xfrm>
          <a:prstGeom prst="rect">
            <a:avLst/>
          </a:prstGeom>
        </p:spPr>
        <p:txBody>
          <a:bodyPr wrap="square">
            <a:spAutoFit/>
          </a:bodyPr>
          <a:lstStyle/>
          <a:p>
            <a:r>
              <a:rPr lang="en-US" sz="1200" dirty="0">
                <a:latin typeface="Arial" panose="020B0604020202020204" pitchFamily="34" charset="0"/>
                <a:hlinkClick r:id="rId3"/>
              </a:rPr>
              <a:t>http://public.brighttalk.com/resource/core/19507/august_21_hype_cycle_fenn_lehong_29685.pdf</a:t>
            </a:r>
            <a:endParaRPr lang="en-US" sz="1200" dirty="0"/>
          </a:p>
        </p:txBody>
      </p:sp>
      <p:sp>
        <p:nvSpPr>
          <p:cNvPr id="18" name="Title 1">
            <a:extLst>
              <a:ext uri="{FF2B5EF4-FFF2-40B4-BE49-F238E27FC236}">
                <a16:creationId xmlns:a16="http://schemas.microsoft.com/office/drawing/2014/main" id="{8D0391A1-8693-4531-B828-51A318ECE790}"/>
              </a:ext>
            </a:extLst>
          </p:cNvPr>
          <p:cNvSpPr txBox="1">
            <a:spLocks/>
          </p:cNvSpPr>
          <p:nvPr/>
        </p:nvSpPr>
        <p:spPr>
          <a:xfrm>
            <a:off x="-1" y="365125"/>
            <a:ext cx="3382393" cy="3150432"/>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Gartner:  Hype Cycle for Emerging Technologies, 2013</a:t>
            </a:r>
          </a:p>
        </p:txBody>
      </p:sp>
      <p:sp>
        <p:nvSpPr>
          <p:cNvPr id="12" name="Slide Number Placeholder 11">
            <a:extLst>
              <a:ext uri="{FF2B5EF4-FFF2-40B4-BE49-F238E27FC236}">
                <a16:creationId xmlns:a16="http://schemas.microsoft.com/office/drawing/2014/main" id="{C54C4F27-029F-46ED-843B-37A35764FEF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73</a:t>
            </a:fld>
            <a:endParaRPr lang="en-US">
              <a:solidFill>
                <a:prstClr val="black">
                  <a:tint val="75000"/>
                </a:prstClr>
              </a:solidFill>
            </a:endParaRPr>
          </a:p>
        </p:txBody>
      </p:sp>
    </p:spTree>
    <p:extLst>
      <p:ext uri="{BB962C8B-B14F-4D97-AF65-F5344CB8AC3E}">
        <p14:creationId xmlns:p14="http://schemas.microsoft.com/office/powerpoint/2010/main" val="15918482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E37516E-0569-4BB2-AFB1-DF2101314183}"/>
              </a:ext>
            </a:extLst>
          </p:cNvPr>
          <p:cNvGrpSpPr/>
          <p:nvPr/>
        </p:nvGrpSpPr>
        <p:grpSpPr>
          <a:xfrm>
            <a:off x="1272291" y="0"/>
            <a:ext cx="10919710" cy="6824819"/>
            <a:chOff x="0" y="212224"/>
            <a:chExt cx="9144000" cy="5715000"/>
          </a:xfrm>
        </p:grpSpPr>
        <p:pic>
          <p:nvPicPr>
            <p:cNvPr id="14" name="Picture 13">
              <a:extLst>
                <a:ext uri="{FF2B5EF4-FFF2-40B4-BE49-F238E27FC236}">
                  <a16:creationId xmlns:a16="http://schemas.microsoft.com/office/drawing/2014/main" id="{F7FE3ECC-AA61-447E-BAFD-78D2F27B9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2224"/>
              <a:ext cx="9144000" cy="5715000"/>
            </a:xfrm>
            <a:prstGeom prst="rect">
              <a:avLst/>
            </a:prstGeom>
          </p:spPr>
        </p:pic>
        <p:sp>
          <p:nvSpPr>
            <p:cNvPr id="15" name="Right Arrow 5">
              <a:extLst>
                <a:ext uri="{FF2B5EF4-FFF2-40B4-BE49-F238E27FC236}">
                  <a16:creationId xmlns:a16="http://schemas.microsoft.com/office/drawing/2014/main" id="{35B5EC73-68B2-407C-97DF-BB8D9C6D7185}"/>
                </a:ext>
              </a:extLst>
            </p:cNvPr>
            <p:cNvSpPr/>
            <p:nvPr/>
          </p:nvSpPr>
          <p:spPr>
            <a:xfrm rot="19867471">
              <a:off x="3319573" y="2321088"/>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Right Arrow 6">
              <a:extLst>
                <a:ext uri="{FF2B5EF4-FFF2-40B4-BE49-F238E27FC236}">
                  <a16:creationId xmlns:a16="http://schemas.microsoft.com/office/drawing/2014/main" id="{AAC01F5F-5570-4F22-85ED-7C4EDEC633C7}"/>
                </a:ext>
              </a:extLst>
            </p:cNvPr>
            <p:cNvSpPr/>
            <p:nvPr/>
          </p:nvSpPr>
          <p:spPr>
            <a:xfrm rot="21433068">
              <a:off x="3822991" y="3442068"/>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ight Arrow 7">
              <a:extLst>
                <a:ext uri="{FF2B5EF4-FFF2-40B4-BE49-F238E27FC236}">
                  <a16:creationId xmlns:a16="http://schemas.microsoft.com/office/drawing/2014/main" id="{16E061FF-5524-46C3-97A1-88D269ED2779}"/>
                </a:ext>
              </a:extLst>
            </p:cNvPr>
            <p:cNvSpPr/>
            <p:nvPr/>
          </p:nvSpPr>
          <p:spPr>
            <a:xfrm rot="10800000">
              <a:off x="4394065" y="1371081"/>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Right Arrow 8">
              <a:extLst>
                <a:ext uri="{FF2B5EF4-FFF2-40B4-BE49-F238E27FC236}">
                  <a16:creationId xmlns:a16="http://schemas.microsoft.com/office/drawing/2014/main" id="{E55382AC-AA56-4D3A-9DA3-9F1188604AA2}"/>
                </a:ext>
              </a:extLst>
            </p:cNvPr>
            <p:cNvSpPr/>
            <p:nvPr/>
          </p:nvSpPr>
          <p:spPr>
            <a:xfrm rot="20000089">
              <a:off x="3262689" y="1849124"/>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Right Arrow 9">
              <a:extLst>
                <a:ext uri="{FF2B5EF4-FFF2-40B4-BE49-F238E27FC236}">
                  <a16:creationId xmlns:a16="http://schemas.microsoft.com/office/drawing/2014/main" id="{07F084BC-C5DE-4383-A56B-39092D422553}"/>
                </a:ext>
              </a:extLst>
            </p:cNvPr>
            <p:cNvSpPr/>
            <p:nvPr/>
          </p:nvSpPr>
          <p:spPr>
            <a:xfrm rot="10800000">
              <a:off x="6375840" y="1550914"/>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1" name="Right Arrow 10">
              <a:extLst>
                <a:ext uri="{FF2B5EF4-FFF2-40B4-BE49-F238E27FC236}">
                  <a16:creationId xmlns:a16="http://schemas.microsoft.com/office/drawing/2014/main" id="{82164675-B0FF-403E-B0FF-ACB9995864B9}"/>
                </a:ext>
              </a:extLst>
            </p:cNvPr>
            <p:cNvSpPr/>
            <p:nvPr/>
          </p:nvSpPr>
          <p:spPr>
            <a:xfrm rot="6117055">
              <a:off x="5272037" y="2900318"/>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2" name="Right Arrow 12">
              <a:extLst>
                <a:ext uri="{FF2B5EF4-FFF2-40B4-BE49-F238E27FC236}">
                  <a16:creationId xmlns:a16="http://schemas.microsoft.com/office/drawing/2014/main" id="{1C5A4259-6DFE-46DB-BCD3-0D60C182B9D9}"/>
                </a:ext>
              </a:extLst>
            </p:cNvPr>
            <p:cNvSpPr/>
            <p:nvPr/>
          </p:nvSpPr>
          <p:spPr>
            <a:xfrm rot="2719066">
              <a:off x="2844477" y="400065"/>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Right Arrow 13">
              <a:extLst>
                <a:ext uri="{FF2B5EF4-FFF2-40B4-BE49-F238E27FC236}">
                  <a16:creationId xmlns:a16="http://schemas.microsoft.com/office/drawing/2014/main" id="{C6A4A172-5687-4853-A246-223AE8DD1963}"/>
                </a:ext>
              </a:extLst>
            </p:cNvPr>
            <p:cNvSpPr/>
            <p:nvPr/>
          </p:nvSpPr>
          <p:spPr>
            <a:xfrm rot="10107744">
              <a:off x="3055085" y="1285039"/>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4" name="Right Arrow 14">
              <a:extLst>
                <a:ext uri="{FF2B5EF4-FFF2-40B4-BE49-F238E27FC236}">
                  <a16:creationId xmlns:a16="http://schemas.microsoft.com/office/drawing/2014/main" id="{3FC39FB9-A4A9-432C-9047-FCA4A2BB9F7D}"/>
                </a:ext>
              </a:extLst>
            </p:cNvPr>
            <p:cNvSpPr/>
            <p:nvPr/>
          </p:nvSpPr>
          <p:spPr>
            <a:xfrm rot="10800000">
              <a:off x="3016045" y="1507459"/>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25" name="Title 1">
            <a:extLst>
              <a:ext uri="{FF2B5EF4-FFF2-40B4-BE49-F238E27FC236}">
                <a16:creationId xmlns:a16="http://schemas.microsoft.com/office/drawing/2014/main" id="{C7321420-3247-4909-B1FF-0DB5079E3FA5}"/>
              </a:ext>
            </a:extLst>
          </p:cNvPr>
          <p:cNvSpPr txBox="1">
            <a:spLocks/>
          </p:cNvSpPr>
          <p:nvPr/>
        </p:nvSpPr>
        <p:spPr>
          <a:xfrm>
            <a:off x="3022" y="89262"/>
            <a:ext cx="2540833"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200" dirty="0"/>
              <a:t>Gartner:  Hype Cycle for Emerging Technologies, 2014</a:t>
            </a:r>
          </a:p>
        </p:txBody>
      </p:sp>
      <p:sp>
        <p:nvSpPr>
          <p:cNvPr id="3" name="Slide Number Placeholder 2">
            <a:extLst>
              <a:ext uri="{FF2B5EF4-FFF2-40B4-BE49-F238E27FC236}">
                <a16:creationId xmlns:a16="http://schemas.microsoft.com/office/drawing/2014/main" id="{B6341484-B15C-4378-8BC2-8C91364DE03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74</a:t>
            </a:fld>
            <a:endParaRPr lang="en-US">
              <a:solidFill>
                <a:prstClr val="black">
                  <a:tint val="75000"/>
                </a:prstClr>
              </a:solidFill>
            </a:endParaRPr>
          </a:p>
        </p:txBody>
      </p:sp>
    </p:spTree>
    <p:extLst>
      <p:ext uri="{BB962C8B-B14F-4D97-AF65-F5344CB8AC3E}">
        <p14:creationId xmlns:p14="http://schemas.microsoft.com/office/powerpoint/2010/main" val="7937870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C7321420-3247-4909-B1FF-0DB5079E3FA5}"/>
              </a:ext>
            </a:extLst>
          </p:cNvPr>
          <p:cNvSpPr txBox="1">
            <a:spLocks/>
          </p:cNvSpPr>
          <p:nvPr/>
        </p:nvSpPr>
        <p:spPr>
          <a:xfrm>
            <a:off x="0" y="365125"/>
            <a:ext cx="12192000"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endParaRPr lang="en-US" dirty="0"/>
          </a:p>
        </p:txBody>
      </p:sp>
      <p:pic>
        <p:nvPicPr>
          <p:cNvPr id="3" name="Picture 2">
            <a:extLst>
              <a:ext uri="{FF2B5EF4-FFF2-40B4-BE49-F238E27FC236}">
                <a16:creationId xmlns:a16="http://schemas.microsoft.com/office/drawing/2014/main" id="{7B97D448-4C15-423E-B102-FEE6C74523BF}"/>
              </a:ext>
            </a:extLst>
          </p:cNvPr>
          <p:cNvPicPr>
            <a:picLocks noChangeAspect="1"/>
          </p:cNvPicPr>
          <p:nvPr/>
        </p:nvPicPr>
        <p:blipFill>
          <a:blip r:embed="rId2"/>
          <a:stretch>
            <a:fillRect/>
          </a:stretch>
        </p:blipFill>
        <p:spPr>
          <a:xfrm>
            <a:off x="5726243" y="39749"/>
            <a:ext cx="6465757" cy="6818252"/>
          </a:xfrm>
          <a:prstGeom prst="rect">
            <a:avLst/>
          </a:prstGeom>
        </p:spPr>
      </p:pic>
      <p:sp>
        <p:nvSpPr>
          <p:cNvPr id="4" name="Title 3">
            <a:extLst>
              <a:ext uri="{FF2B5EF4-FFF2-40B4-BE49-F238E27FC236}">
                <a16:creationId xmlns:a16="http://schemas.microsoft.com/office/drawing/2014/main" id="{6AEEB958-2E2E-4C42-B133-C4719CFEF79B}"/>
              </a:ext>
            </a:extLst>
          </p:cNvPr>
          <p:cNvSpPr>
            <a:spLocks noGrp="1"/>
          </p:cNvSpPr>
          <p:nvPr>
            <p:ph type="title"/>
          </p:nvPr>
        </p:nvSpPr>
        <p:spPr>
          <a:xfrm>
            <a:off x="0" y="447571"/>
            <a:ext cx="5726243" cy="1325563"/>
          </a:xfrm>
        </p:spPr>
        <p:txBody>
          <a:bodyPr>
            <a:normAutofit fontScale="90000"/>
          </a:bodyPr>
          <a:lstStyle/>
          <a:p>
            <a:r>
              <a:rPr lang="en-US" dirty="0"/>
              <a:t>Gartner:  Priority Matrix for Emerging Technologies, 2014</a:t>
            </a:r>
            <a:br>
              <a:rPr lang="en-US" dirty="0"/>
            </a:br>
            <a:endParaRPr lang="en-US" dirty="0"/>
          </a:p>
        </p:txBody>
      </p:sp>
      <p:sp>
        <p:nvSpPr>
          <p:cNvPr id="5" name="Content Placeholder 4">
            <a:extLst>
              <a:ext uri="{FF2B5EF4-FFF2-40B4-BE49-F238E27FC236}">
                <a16:creationId xmlns:a16="http://schemas.microsoft.com/office/drawing/2014/main" id="{A1DD77C3-15BE-4187-829C-7A36331A2A72}"/>
              </a:ext>
            </a:extLst>
          </p:cNvPr>
          <p:cNvSpPr>
            <a:spLocks noGrp="1"/>
          </p:cNvSpPr>
          <p:nvPr>
            <p:ph idx="1"/>
          </p:nvPr>
        </p:nvSpPr>
        <p:spPr>
          <a:xfrm>
            <a:off x="337492" y="2016064"/>
            <a:ext cx="4511826" cy="2952463"/>
          </a:xfrm>
        </p:spPr>
        <p:txBody>
          <a:bodyPr>
            <a:normAutofit lnSpcReduction="10000"/>
          </a:bodyPr>
          <a:lstStyle/>
          <a:p>
            <a:r>
              <a:rPr lang="en-US" dirty="0"/>
              <a:t>Hype Cycle for Emerging Technologies, 2014</a:t>
            </a:r>
          </a:p>
          <a:p>
            <a:r>
              <a:rPr lang="en-US" dirty="0"/>
              <a:t> ARCHIVED Published: 28 July 2014 ID: G00264126</a:t>
            </a:r>
          </a:p>
          <a:p>
            <a:r>
              <a:rPr lang="en-US" dirty="0"/>
              <a:t>Analyst(s): Hung </a:t>
            </a:r>
            <a:r>
              <a:rPr lang="en-US" dirty="0" err="1"/>
              <a:t>LeHong</a:t>
            </a:r>
            <a:r>
              <a:rPr lang="en-US" dirty="0"/>
              <a:t> | Jackie Fenn | Rand </a:t>
            </a:r>
            <a:r>
              <a:rPr lang="en-US" dirty="0" err="1"/>
              <a:t>Leeb</a:t>
            </a:r>
            <a:r>
              <a:rPr lang="en-US" dirty="0"/>
              <a:t>-du Toit</a:t>
            </a:r>
          </a:p>
        </p:txBody>
      </p:sp>
      <p:sp>
        <p:nvSpPr>
          <p:cNvPr id="6" name="Slide Number Placeholder 5">
            <a:extLst>
              <a:ext uri="{FF2B5EF4-FFF2-40B4-BE49-F238E27FC236}">
                <a16:creationId xmlns:a16="http://schemas.microsoft.com/office/drawing/2014/main" id="{7E0EC933-B834-4593-984D-B965770A221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75</a:t>
            </a:fld>
            <a:endParaRPr lang="en-US">
              <a:solidFill>
                <a:prstClr val="black">
                  <a:tint val="75000"/>
                </a:prstClr>
              </a:solidFill>
            </a:endParaRPr>
          </a:p>
        </p:txBody>
      </p:sp>
    </p:spTree>
    <p:extLst>
      <p:ext uri="{BB962C8B-B14F-4D97-AF65-F5344CB8AC3E}">
        <p14:creationId xmlns:p14="http://schemas.microsoft.com/office/powerpoint/2010/main" val="33440006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56FCA0-DF5F-4437-8A7A-91673202FA2F}"/>
              </a:ext>
            </a:extLst>
          </p:cNvPr>
          <p:cNvSpPr>
            <a:spLocks noGrp="1"/>
          </p:cNvSpPr>
          <p:nvPr>
            <p:ph type="title"/>
          </p:nvPr>
        </p:nvSpPr>
        <p:spPr>
          <a:xfrm>
            <a:off x="0" y="0"/>
            <a:ext cx="12192000" cy="640715"/>
          </a:xfrm>
        </p:spPr>
        <p:txBody>
          <a:bodyPr>
            <a:normAutofit fontScale="90000"/>
          </a:bodyPr>
          <a:lstStyle/>
          <a:p>
            <a:br>
              <a:rPr lang="en-US" dirty="0"/>
            </a:br>
            <a:r>
              <a:rPr lang="en-US" dirty="0"/>
              <a:t>Gartner: Hype Cycle for Emerging Technologies, 2015</a:t>
            </a:r>
            <a:br>
              <a:rPr lang="en-US" dirty="0"/>
            </a:br>
            <a:endParaRPr lang="en-US" dirty="0"/>
          </a:p>
        </p:txBody>
      </p:sp>
      <p:sp>
        <p:nvSpPr>
          <p:cNvPr id="5" name="Content Placeholder 4">
            <a:extLst>
              <a:ext uri="{FF2B5EF4-FFF2-40B4-BE49-F238E27FC236}">
                <a16:creationId xmlns:a16="http://schemas.microsoft.com/office/drawing/2014/main" id="{9A7E16FD-4D8A-4763-BE3E-426E683A5E08}"/>
              </a:ext>
            </a:extLst>
          </p:cNvPr>
          <p:cNvSpPr>
            <a:spLocks noGrp="1"/>
          </p:cNvSpPr>
          <p:nvPr>
            <p:ph idx="1"/>
          </p:nvPr>
        </p:nvSpPr>
        <p:spPr>
          <a:xfrm>
            <a:off x="0" y="537210"/>
            <a:ext cx="2459115" cy="5642676"/>
          </a:xfrm>
        </p:spPr>
        <p:txBody>
          <a:bodyPr/>
          <a:lstStyle/>
          <a:p>
            <a:r>
              <a:rPr lang="en-US" dirty="0"/>
              <a:t>Hype Cycle for Emerging Technologies, 2015</a:t>
            </a:r>
          </a:p>
          <a:p>
            <a:r>
              <a:rPr lang="en-US" dirty="0"/>
              <a:t> ARCHIVED Published: 27 July 2015 ID: G00289755</a:t>
            </a:r>
          </a:p>
          <a:p>
            <a:r>
              <a:rPr lang="en-US" dirty="0"/>
              <a:t>Analyst(s): Betsy Burton | Mike J. Walker</a:t>
            </a:r>
          </a:p>
        </p:txBody>
      </p:sp>
      <p:grpSp>
        <p:nvGrpSpPr>
          <p:cNvPr id="6" name="Group 5">
            <a:extLst>
              <a:ext uri="{FF2B5EF4-FFF2-40B4-BE49-F238E27FC236}">
                <a16:creationId xmlns:a16="http://schemas.microsoft.com/office/drawing/2014/main" id="{22FC0970-6E6E-4AEA-B6B2-CFCD9DAB55B2}"/>
              </a:ext>
            </a:extLst>
          </p:cNvPr>
          <p:cNvGrpSpPr/>
          <p:nvPr/>
        </p:nvGrpSpPr>
        <p:grpSpPr>
          <a:xfrm>
            <a:off x="2337461" y="537210"/>
            <a:ext cx="9854539" cy="6360727"/>
            <a:chOff x="2337461" y="537210"/>
            <a:chExt cx="9854539" cy="6360727"/>
          </a:xfrm>
        </p:grpSpPr>
        <p:pic>
          <p:nvPicPr>
            <p:cNvPr id="14" name="Picture 13">
              <a:extLst>
                <a:ext uri="{FF2B5EF4-FFF2-40B4-BE49-F238E27FC236}">
                  <a16:creationId xmlns:a16="http://schemas.microsoft.com/office/drawing/2014/main" id="{1826FAE4-9F0C-4A70-86C4-47F5DB996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7461" y="537210"/>
              <a:ext cx="9854539" cy="6360727"/>
            </a:xfrm>
            <a:prstGeom prst="rect">
              <a:avLst/>
            </a:prstGeom>
            <a:solidFill>
              <a:schemeClr val="bg1"/>
            </a:solidFill>
          </p:spPr>
        </p:pic>
        <p:sp>
          <p:nvSpPr>
            <p:cNvPr id="7" name="Right Arrow 19">
              <a:extLst>
                <a:ext uri="{FF2B5EF4-FFF2-40B4-BE49-F238E27FC236}">
                  <a16:creationId xmlns:a16="http://schemas.microsoft.com/office/drawing/2014/main" id="{497BF7AF-AE6C-4CA0-AA3D-7220A2BAD6E9}"/>
                </a:ext>
              </a:extLst>
            </p:cNvPr>
            <p:cNvSpPr/>
            <p:nvPr/>
          </p:nvSpPr>
          <p:spPr>
            <a:xfrm rot="11049854">
              <a:off x="8563338" y="2945622"/>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Arrow 19">
              <a:extLst>
                <a:ext uri="{FF2B5EF4-FFF2-40B4-BE49-F238E27FC236}">
                  <a16:creationId xmlns:a16="http://schemas.microsoft.com/office/drawing/2014/main" id="{FF22D401-0CFE-4E3E-8755-4A881A20E213}"/>
                </a:ext>
              </a:extLst>
            </p:cNvPr>
            <p:cNvSpPr/>
            <p:nvPr/>
          </p:nvSpPr>
          <p:spPr>
            <a:xfrm rot="11049854">
              <a:off x="8005525" y="1304733"/>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Arrow 19">
              <a:extLst>
                <a:ext uri="{FF2B5EF4-FFF2-40B4-BE49-F238E27FC236}">
                  <a16:creationId xmlns:a16="http://schemas.microsoft.com/office/drawing/2014/main" id="{89D596D8-6E89-4E90-83D0-D187114FA041}"/>
                </a:ext>
              </a:extLst>
            </p:cNvPr>
            <p:cNvSpPr/>
            <p:nvPr/>
          </p:nvSpPr>
          <p:spPr>
            <a:xfrm rot="10800000">
              <a:off x="7802919" y="875788"/>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ight Arrow 19">
              <a:extLst>
                <a:ext uri="{FF2B5EF4-FFF2-40B4-BE49-F238E27FC236}">
                  <a16:creationId xmlns:a16="http://schemas.microsoft.com/office/drawing/2014/main" id="{7F57484D-931F-4AB4-B949-51CAE99DE0A4}"/>
                </a:ext>
              </a:extLst>
            </p:cNvPr>
            <p:cNvSpPr/>
            <p:nvPr/>
          </p:nvSpPr>
          <p:spPr>
            <a:xfrm rot="11049854">
              <a:off x="5787588" y="1696233"/>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ight Arrow 19">
              <a:extLst>
                <a:ext uri="{FF2B5EF4-FFF2-40B4-BE49-F238E27FC236}">
                  <a16:creationId xmlns:a16="http://schemas.microsoft.com/office/drawing/2014/main" id="{DC1F0531-832A-4DD4-9026-9547C5F578CA}"/>
                </a:ext>
              </a:extLst>
            </p:cNvPr>
            <p:cNvSpPr/>
            <p:nvPr/>
          </p:nvSpPr>
          <p:spPr>
            <a:xfrm rot="11049854">
              <a:off x="5584980" y="2522739"/>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Slide Number Placeholder 2">
            <a:extLst>
              <a:ext uri="{FF2B5EF4-FFF2-40B4-BE49-F238E27FC236}">
                <a16:creationId xmlns:a16="http://schemas.microsoft.com/office/drawing/2014/main" id="{72A9A133-4F6B-4B7D-AC81-ED8432B63EF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76</a:t>
            </a:fld>
            <a:endParaRPr lang="en-US">
              <a:solidFill>
                <a:prstClr val="black">
                  <a:tint val="75000"/>
                </a:prstClr>
              </a:solidFill>
            </a:endParaRPr>
          </a:p>
        </p:txBody>
      </p:sp>
    </p:spTree>
    <p:extLst>
      <p:ext uri="{BB962C8B-B14F-4D97-AF65-F5344CB8AC3E}">
        <p14:creationId xmlns:p14="http://schemas.microsoft.com/office/powerpoint/2010/main" val="20712616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56FCA0-DF5F-4437-8A7A-91673202FA2F}"/>
              </a:ext>
            </a:extLst>
          </p:cNvPr>
          <p:cNvSpPr>
            <a:spLocks noGrp="1"/>
          </p:cNvSpPr>
          <p:nvPr>
            <p:ph type="title"/>
          </p:nvPr>
        </p:nvSpPr>
        <p:spPr>
          <a:xfrm>
            <a:off x="-97655" y="568170"/>
            <a:ext cx="4776186" cy="640715"/>
          </a:xfrm>
        </p:spPr>
        <p:txBody>
          <a:bodyPr>
            <a:normAutofit fontScale="90000"/>
          </a:bodyPr>
          <a:lstStyle/>
          <a:p>
            <a:br>
              <a:rPr lang="en-US" dirty="0"/>
            </a:br>
            <a:r>
              <a:rPr lang="en-US" dirty="0"/>
              <a:t>Gartner: Priority Matrix for Emerging Technologies, 2015</a:t>
            </a:r>
            <a:br>
              <a:rPr lang="en-US" dirty="0"/>
            </a:br>
            <a:endParaRPr lang="en-US" dirty="0"/>
          </a:p>
        </p:txBody>
      </p:sp>
      <p:sp>
        <p:nvSpPr>
          <p:cNvPr id="5" name="Content Placeholder 4">
            <a:extLst>
              <a:ext uri="{FF2B5EF4-FFF2-40B4-BE49-F238E27FC236}">
                <a16:creationId xmlns:a16="http://schemas.microsoft.com/office/drawing/2014/main" id="{9A7E16FD-4D8A-4763-BE3E-426E683A5E08}"/>
              </a:ext>
            </a:extLst>
          </p:cNvPr>
          <p:cNvSpPr>
            <a:spLocks noGrp="1"/>
          </p:cNvSpPr>
          <p:nvPr>
            <p:ph idx="1"/>
          </p:nvPr>
        </p:nvSpPr>
        <p:spPr>
          <a:xfrm>
            <a:off x="-97655" y="2144006"/>
            <a:ext cx="3258105" cy="4212343"/>
          </a:xfrm>
        </p:spPr>
        <p:txBody>
          <a:bodyPr/>
          <a:lstStyle/>
          <a:p>
            <a:r>
              <a:rPr lang="en-US" dirty="0"/>
              <a:t>Hype Cycle for Emerging Technologies, 2015</a:t>
            </a:r>
          </a:p>
          <a:p>
            <a:r>
              <a:rPr lang="en-US" dirty="0"/>
              <a:t> ARCHIVED Published: 27 July 2015 ID: G00289755</a:t>
            </a:r>
          </a:p>
          <a:p>
            <a:r>
              <a:rPr lang="en-US" dirty="0"/>
              <a:t>Analyst(s): Betsy Burton | Mike J. Walker</a:t>
            </a:r>
          </a:p>
        </p:txBody>
      </p:sp>
      <p:pic>
        <p:nvPicPr>
          <p:cNvPr id="13" name="Picture 12">
            <a:extLst>
              <a:ext uri="{FF2B5EF4-FFF2-40B4-BE49-F238E27FC236}">
                <a16:creationId xmlns:a16="http://schemas.microsoft.com/office/drawing/2014/main" id="{440A2292-5C98-4845-8716-FDDA5029D7DF}"/>
              </a:ext>
            </a:extLst>
          </p:cNvPr>
          <p:cNvPicPr>
            <a:picLocks noChangeAspect="1"/>
          </p:cNvPicPr>
          <p:nvPr/>
        </p:nvPicPr>
        <p:blipFill>
          <a:blip r:embed="rId3"/>
          <a:stretch>
            <a:fillRect/>
          </a:stretch>
        </p:blipFill>
        <p:spPr>
          <a:xfrm>
            <a:off x="4277032" y="0"/>
            <a:ext cx="7914968" cy="6858000"/>
          </a:xfrm>
          <a:prstGeom prst="rect">
            <a:avLst/>
          </a:prstGeom>
        </p:spPr>
      </p:pic>
      <p:sp>
        <p:nvSpPr>
          <p:cNvPr id="3" name="Slide Number Placeholder 2">
            <a:extLst>
              <a:ext uri="{FF2B5EF4-FFF2-40B4-BE49-F238E27FC236}">
                <a16:creationId xmlns:a16="http://schemas.microsoft.com/office/drawing/2014/main" id="{A66CC230-ABE4-4B0A-B222-1C119201822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77</a:t>
            </a:fld>
            <a:endParaRPr lang="en-US">
              <a:solidFill>
                <a:prstClr val="black">
                  <a:tint val="75000"/>
                </a:prstClr>
              </a:solidFill>
            </a:endParaRPr>
          </a:p>
        </p:txBody>
      </p:sp>
    </p:spTree>
    <p:extLst>
      <p:ext uri="{BB962C8B-B14F-4D97-AF65-F5344CB8AC3E}">
        <p14:creationId xmlns:p14="http://schemas.microsoft.com/office/powerpoint/2010/main" val="3569317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BC8CAF-7517-4D18-87A2-EDB13F24F329}"/>
              </a:ext>
            </a:extLst>
          </p:cNvPr>
          <p:cNvPicPr>
            <a:picLocks noChangeAspect="1"/>
          </p:cNvPicPr>
          <p:nvPr/>
        </p:nvPicPr>
        <p:blipFill rotWithShape="1">
          <a:blip r:embed="rId3">
            <a:extLst>
              <a:ext uri="{28A0092B-C50C-407E-A947-70E740481C1C}">
                <a14:useLocalDpi xmlns:a14="http://schemas.microsoft.com/office/drawing/2010/main" val="0"/>
              </a:ext>
            </a:extLst>
          </a:blip>
          <a:srcRect l="16664" t="22172" r="16553" b="16267"/>
          <a:stretch/>
        </p:blipFill>
        <p:spPr>
          <a:xfrm>
            <a:off x="64008" y="622177"/>
            <a:ext cx="12127992" cy="6235823"/>
          </a:xfrm>
          <a:prstGeom prst="rect">
            <a:avLst/>
          </a:prstGeom>
        </p:spPr>
      </p:pic>
      <p:sp>
        <p:nvSpPr>
          <p:cNvPr id="2" name="Title 1">
            <a:extLst>
              <a:ext uri="{FF2B5EF4-FFF2-40B4-BE49-F238E27FC236}">
                <a16:creationId xmlns:a16="http://schemas.microsoft.com/office/drawing/2014/main" id="{0DE3262C-5E62-4DCE-8EFD-CABFC3AFD2F8}"/>
              </a:ext>
            </a:extLst>
          </p:cNvPr>
          <p:cNvSpPr>
            <a:spLocks noGrp="1"/>
          </p:cNvSpPr>
          <p:nvPr>
            <p:ph type="title"/>
          </p:nvPr>
        </p:nvSpPr>
        <p:spPr>
          <a:xfrm>
            <a:off x="64008" y="136526"/>
            <a:ext cx="12127992" cy="393578"/>
          </a:xfrm>
        </p:spPr>
        <p:txBody>
          <a:bodyPr>
            <a:noAutofit/>
          </a:bodyPr>
          <a:lstStyle/>
          <a:p>
            <a:r>
              <a:rPr lang="en-US" sz="3900" dirty="0"/>
              <a:t>Gartner 2015 Hype Cycle: The Journey to Digital Business</a:t>
            </a:r>
          </a:p>
        </p:txBody>
      </p:sp>
      <p:sp>
        <p:nvSpPr>
          <p:cNvPr id="4" name="Slide Number Placeholder 3">
            <a:extLst>
              <a:ext uri="{FF2B5EF4-FFF2-40B4-BE49-F238E27FC236}">
                <a16:creationId xmlns:a16="http://schemas.microsoft.com/office/drawing/2014/main" id="{2281E3A9-035D-4E68-B948-19E826219A1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78</a:t>
            </a:fld>
            <a:endParaRPr lang="en-US">
              <a:solidFill>
                <a:prstClr val="black">
                  <a:tint val="75000"/>
                </a:prstClr>
              </a:solidFill>
            </a:endParaRPr>
          </a:p>
        </p:txBody>
      </p:sp>
    </p:spTree>
    <p:extLst>
      <p:ext uri="{BB962C8B-B14F-4D97-AF65-F5344CB8AC3E}">
        <p14:creationId xmlns:p14="http://schemas.microsoft.com/office/powerpoint/2010/main" val="22190435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1540-3108-48C6-BD0C-927E3C2BBEFC}"/>
              </a:ext>
            </a:extLst>
          </p:cNvPr>
          <p:cNvSpPr>
            <a:spLocks noGrp="1"/>
          </p:cNvSpPr>
          <p:nvPr>
            <p:ph type="title"/>
          </p:nvPr>
        </p:nvSpPr>
        <p:spPr>
          <a:xfrm>
            <a:off x="0" y="18255"/>
            <a:ext cx="12192000" cy="842879"/>
          </a:xfrm>
        </p:spPr>
        <p:txBody>
          <a:bodyPr>
            <a:normAutofit/>
          </a:bodyPr>
          <a:lstStyle/>
          <a:p>
            <a:r>
              <a:rPr lang="en-US" sz="4000" dirty="0"/>
              <a:t>Gartner 2015 Hype Cycle: Digital Marketing (Stage 4)</a:t>
            </a:r>
          </a:p>
        </p:txBody>
      </p:sp>
      <p:sp>
        <p:nvSpPr>
          <p:cNvPr id="3" name="Content Placeholder 2">
            <a:extLst>
              <a:ext uri="{FF2B5EF4-FFF2-40B4-BE49-F238E27FC236}">
                <a16:creationId xmlns:a16="http://schemas.microsoft.com/office/drawing/2014/main" id="{E65418A4-D858-4BF5-BB5F-6FDF633AE199}"/>
              </a:ext>
            </a:extLst>
          </p:cNvPr>
          <p:cNvSpPr>
            <a:spLocks noGrp="1"/>
          </p:cNvSpPr>
          <p:nvPr>
            <p:ph idx="1"/>
          </p:nvPr>
        </p:nvSpPr>
        <p:spPr>
          <a:xfrm>
            <a:off x="0" y="681392"/>
            <a:ext cx="12191999" cy="5495215"/>
          </a:xfrm>
        </p:spPr>
        <p:txBody>
          <a:bodyPr>
            <a:normAutofit/>
          </a:bodyPr>
          <a:lstStyle/>
          <a:p>
            <a:r>
              <a:rPr lang="en-US" dirty="0"/>
              <a:t>The digital marketing stage sees the emergence of the </a:t>
            </a:r>
            <a:r>
              <a:rPr lang="en-US" b="1" dirty="0"/>
              <a:t>Nexus of Forces </a:t>
            </a:r>
            <a:r>
              <a:rPr lang="en-US" dirty="0"/>
              <a:t>(mobile, social, cloud and information). </a:t>
            </a:r>
          </a:p>
          <a:p>
            <a:r>
              <a:rPr lang="en-US" dirty="0"/>
              <a:t>Enterprises in this stage focus on new and more sophisticated ways to reach consumers who are more willing to participate in marketing efforts to gain greater social connection, or product and service value. </a:t>
            </a:r>
          </a:p>
          <a:p>
            <a:r>
              <a:rPr lang="en-US" dirty="0"/>
              <a:t>Buyers of products and services have more brand influence than previously. They see their mobile devices and social networks as preferred gateways and enterprises at this stage and grapple with tapping into buyer influence to grow their business. </a:t>
            </a:r>
          </a:p>
          <a:p>
            <a:r>
              <a:rPr lang="en-US" dirty="0"/>
              <a:t>Enterprises that are seeking to reach this stage should consider the following technologies on the Hype Cycle: Gesture Control, Hybrid Cloud Computing, Internet of Things (IoT), Machine Learning, Hybrid Cloud Computing, People-Literate Technology and Speech-to-Speech Translation.</a:t>
            </a:r>
          </a:p>
        </p:txBody>
      </p:sp>
      <p:sp>
        <p:nvSpPr>
          <p:cNvPr id="5" name="Slide Number Placeholder 4">
            <a:extLst>
              <a:ext uri="{FF2B5EF4-FFF2-40B4-BE49-F238E27FC236}">
                <a16:creationId xmlns:a16="http://schemas.microsoft.com/office/drawing/2014/main" id="{6E03F96E-95F4-426A-96DC-F54555E23EB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79</a:t>
            </a:fld>
            <a:endParaRPr lang="en-US">
              <a:solidFill>
                <a:prstClr val="black">
                  <a:tint val="75000"/>
                </a:prstClr>
              </a:solidFill>
            </a:endParaRPr>
          </a:p>
        </p:txBody>
      </p:sp>
    </p:spTree>
    <p:extLst>
      <p:ext uri="{BB962C8B-B14F-4D97-AF65-F5344CB8AC3E}">
        <p14:creationId xmlns:p14="http://schemas.microsoft.com/office/powerpoint/2010/main" val="3476631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B: Defining Clouds 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Basic definition of cloud and two very simple examples of why virtualization is important. </a:t>
            </a:r>
          </a:p>
          <a:p>
            <a:pPr marL="342900" indent="-342900">
              <a:buFont typeface="Arial" panose="020B0604020202020204" pitchFamily="34" charset="0"/>
              <a:buChar char="•"/>
            </a:pPr>
            <a:r>
              <a:rPr lang="en-US" dirty="0">
                <a:solidFill>
                  <a:schemeClr val="tx1"/>
                </a:solidFill>
              </a:rPr>
              <a:t>How clouds are situated </a:t>
            </a:r>
            <a:r>
              <a:rPr lang="en-US" dirty="0" err="1">
                <a:solidFill>
                  <a:schemeClr val="tx1"/>
                </a:solidFill>
              </a:rPr>
              <a:t>wrt</a:t>
            </a:r>
            <a:r>
              <a:rPr lang="en-US" dirty="0">
                <a:solidFill>
                  <a:schemeClr val="tx1"/>
                </a:solidFill>
              </a:rPr>
              <a:t> HPC and supercomputers</a:t>
            </a:r>
          </a:p>
          <a:p>
            <a:pPr marL="342900" indent="-342900">
              <a:buFont typeface="Arial" panose="020B0604020202020204" pitchFamily="34" charset="0"/>
              <a:buChar char="•"/>
            </a:pPr>
            <a:r>
              <a:rPr lang="en-US" dirty="0">
                <a:solidFill>
                  <a:schemeClr val="tx1"/>
                </a:solidFill>
              </a:rPr>
              <a:t>Why multicore chips are important</a:t>
            </a:r>
          </a:p>
          <a:p>
            <a:pPr marL="342900" indent="-342900">
              <a:buFont typeface="Arial" panose="020B0604020202020204" pitchFamily="34" charset="0"/>
              <a:buChar char="•"/>
            </a:pPr>
            <a:r>
              <a:rPr lang="en-US" dirty="0">
                <a:solidFill>
                  <a:schemeClr val="tx1"/>
                </a:solidFill>
              </a:rPr>
              <a:t>Typical data center</a:t>
            </a:r>
          </a:p>
        </p:txBody>
      </p:sp>
      <p:sp>
        <p:nvSpPr>
          <p:cNvPr id="3" name="Slide Number Placeholder 2">
            <a:extLst>
              <a:ext uri="{FF2B5EF4-FFF2-40B4-BE49-F238E27FC236}">
                <a16:creationId xmlns:a16="http://schemas.microsoft.com/office/drawing/2014/main" id="{467526D2-F97A-4B8A-82EE-840C502BE52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39036224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1540-3108-48C6-BD0C-927E3C2BBEFC}"/>
              </a:ext>
            </a:extLst>
          </p:cNvPr>
          <p:cNvSpPr>
            <a:spLocks noGrp="1"/>
          </p:cNvSpPr>
          <p:nvPr>
            <p:ph type="title"/>
          </p:nvPr>
        </p:nvSpPr>
        <p:spPr>
          <a:xfrm>
            <a:off x="0" y="18255"/>
            <a:ext cx="12192000" cy="842879"/>
          </a:xfrm>
        </p:spPr>
        <p:txBody>
          <a:bodyPr>
            <a:normAutofit/>
          </a:bodyPr>
          <a:lstStyle/>
          <a:p>
            <a:r>
              <a:rPr lang="en-US" sz="4000" dirty="0"/>
              <a:t>Gartner 2015 Hype Cycle: Digital Business (Stage 5)</a:t>
            </a:r>
          </a:p>
        </p:txBody>
      </p:sp>
      <p:sp>
        <p:nvSpPr>
          <p:cNvPr id="3" name="Content Placeholder 2">
            <a:extLst>
              <a:ext uri="{FF2B5EF4-FFF2-40B4-BE49-F238E27FC236}">
                <a16:creationId xmlns:a16="http://schemas.microsoft.com/office/drawing/2014/main" id="{E65418A4-D858-4BF5-BB5F-6FDF633AE199}"/>
              </a:ext>
            </a:extLst>
          </p:cNvPr>
          <p:cNvSpPr>
            <a:spLocks noGrp="1"/>
          </p:cNvSpPr>
          <p:nvPr>
            <p:ph idx="1"/>
          </p:nvPr>
        </p:nvSpPr>
        <p:spPr>
          <a:xfrm>
            <a:off x="0" y="681392"/>
            <a:ext cx="12191999" cy="5495215"/>
          </a:xfrm>
        </p:spPr>
        <p:txBody>
          <a:bodyPr>
            <a:normAutofit lnSpcReduction="10000"/>
          </a:bodyPr>
          <a:lstStyle/>
          <a:p>
            <a:r>
              <a:rPr lang="en-US" dirty="0"/>
              <a:t> Digital business is the first post-nexus stage on the roadmap and focuses on the convergence of people, business and things. </a:t>
            </a:r>
          </a:p>
          <a:p>
            <a:r>
              <a:rPr lang="en-US" dirty="0"/>
              <a:t>The Internet of Things (IoT) and the concept of blurring the physical and virtual worlds are strong concepts in this stage. </a:t>
            </a:r>
          </a:p>
          <a:p>
            <a:r>
              <a:rPr lang="en-US" dirty="0"/>
              <a:t>Physical assets become digitalized and become equal actors in the business value chain, alongside already-digital entities such as systems and apps. </a:t>
            </a:r>
          </a:p>
          <a:p>
            <a:r>
              <a:rPr lang="en-US" dirty="0"/>
              <a:t>3D printing takes the digitalization of physical items further and provides opportunities for disruptive change in the supply chain and manufacturing. </a:t>
            </a:r>
          </a:p>
          <a:p>
            <a:r>
              <a:rPr lang="en-US" dirty="0"/>
              <a:t>The ability to digitalize attributes of people (for example, the health vital signs) is also part of this stage. </a:t>
            </a:r>
          </a:p>
          <a:p>
            <a:r>
              <a:rPr lang="en-US" dirty="0"/>
              <a:t>Even currency (which is often thought of as digital already) can be transformed (for example, cryptocurrencies like bitcoin). </a:t>
            </a:r>
          </a:p>
          <a:p>
            <a:r>
              <a:rPr lang="en-US" dirty="0"/>
              <a:t>There are many hyped technologies of relevance</a:t>
            </a:r>
          </a:p>
        </p:txBody>
      </p:sp>
      <p:sp>
        <p:nvSpPr>
          <p:cNvPr id="5" name="Slide Number Placeholder 4">
            <a:extLst>
              <a:ext uri="{FF2B5EF4-FFF2-40B4-BE49-F238E27FC236}">
                <a16:creationId xmlns:a16="http://schemas.microsoft.com/office/drawing/2014/main" id="{664341B8-FAC0-4FBC-9CED-5953592AF49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80</a:t>
            </a:fld>
            <a:endParaRPr lang="en-US">
              <a:solidFill>
                <a:prstClr val="black">
                  <a:tint val="75000"/>
                </a:prstClr>
              </a:solidFill>
            </a:endParaRPr>
          </a:p>
        </p:txBody>
      </p:sp>
    </p:spTree>
    <p:extLst>
      <p:ext uri="{BB962C8B-B14F-4D97-AF65-F5344CB8AC3E}">
        <p14:creationId xmlns:p14="http://schemas.microsoft.com/office/powerpoint/2010/main" val="34969272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1540-3108-48C6-BD0C-927E3C2BBEFC}"/>
              </a:ext>
            </a:extLst>
          </p:cNvPr>
          <p:cNvSpPr>
            <a:spLocks noGrp="1"/>
          </p:cNvSpPr>
          <p:nvPr>
            <p:ph type="title"/>
          </p:nvPr>
        </p:nvSpPr>
        <p:spPr>
          <a:xfrm>
            <a:off x="0" y="18255"/>
            <a:ext cx="12192000" cy="842879"/>
          </a:xfrm>
        </p:spPr>
        <p:txBody>
          <a:bodyPr>
            <a:normAutofit/>
          </a:bodyPr>
          <a:lstStyle/>
          <a:p>
            <a:r>
              <a:rPr lang="en-US" sz="4000" dirty="0"/>
              <a:t>Gartner 2015 Hype Cycle: Autonomous (Stage 6)</a:t>
            </a:r>
          </a:p>
        </p:txBody>
      </p:sp>
      <p:sp>
        <p:nvSpPr>
          <p:cNvPr id="3" name="Content Placeholder 2">
            <a:extLst>
              <a:ext uri="{FF2B5EF4-FFF2-40B4-BE49-F238E27FC236}">
                <a16:creationId xmlns:a16="http://schemas.microsoft.com/office/drawing/2014/main" id="{E65418A4-D858-4BF5-BB5F-6FDF633AE199}"/>
              </a:ext>
            </a:extLst>
          </p:cNvPr>
          <p:cNvSpPr>
            <a:spLocks noGrp="1"/>
          </p:cNvSpPr>
          <p:nvPr>
            <p:ph idx="1"/>
          </p:nvPr>
        </p:nvSpPr>
        <p:spPr>
          <a:xfrm>
            <a:off x="0" y="681392"/>
            <a:ext cx="12191999" cy="5495215"/>
          </a:xfrm>
        </p:spPr>
        <p:txBody>
          <a:bodyPr>
            <a:normAutofit/>
          </a:bodyPr>
          <a:lstStyle/>
          <a:p>
            <a:r>
              <a:rPr lang="en-US" dirty="0"/>
              <a:t>Autonomous represents the final </a:t>
            </a:r>
            <a:r>
              <a:rPr lang="en-US" dirty="0" err="1"/>
              <a:t>postnexus</a:t>
            </a:r>
            <a:r>
              <a:rPr lang="en-US" dirty="0"/>
              <a:t> stage. </a:t>
            </a:r>
          </a:p>
          <a:p>
            <a:r>
              <a:rPr lang="en-US" dirty="0"/>
              <a:t>This stage is defined by an enterprise's ability to leverage technologies that provide humanlike or human-replacing capabilities. </a:t>
            </a:r>
          </a:p>
          <a:p>
            <a:r>
              <a:rPr lang="en-US" dirty="0"/>
              <a:t>Using autonomous vehicles to move people or products and using cognitive systems to recommend a potential structure for an answer to an email, write texts or answer customer questions are all examples that mark the autonomous stage. </a:t>
            </a:r>
          </a:p>
          <a:p>
            <a:r>
              <a:rPr lang="en-US" dirty="0"/>
              <a:t>Enterprises seeking to reach this stage to gain competitiveness should consider these technologies on the Hype Cycle: Autonomous Vehicles, </a:t>
            </a:r>
            <a:r>
              <a:rPr lang="en-US" dirty="0" err="1"/>
              <a:t>Bioacoustic</a:t>
            </a:r>
            <a:r>
              <a:rPr lang="en-US" dirty="0"/>
              <a:t> Sensing, Biochips, Brain-Computer Interface, Digital Dexterity, Human Augmentation, Machine Learning, </a:t>
            </a:r>
            <a:r>
              <a:rPr lang="en-US" dirty="0" err="1"/>
              <a:t>Neurobusiness</a:t>
            </a:r>
            <a:r>
              <a:rPr lang="en-US" dirty="0"/>
              <a:t>, People-Literate Technology, Quantum Computing, Smart Advisors, Smart Dust, Smart Robots, Virtual Personal Assistants, Virtual Reality, and Volumetric Displays.</a:t>
            </a:r>
          </a:p>
        </p:txBody>
      </p:sp>
      <p:sp>
        <p:nvSpPr>
          <p:cNvPr id="5" name="Slide Number Placeholder 4">
            <a:extLst>
              <a:ext uri="{FF2B5EF4-FFF2-40B4-BE49-F238E27FC236}">
                <a16:creationId xmlns:a16="http://schemas.microsoft.com/office/drawing/2014/main" id="{3FA97960-E8E3-44FD-B96C-14E8B46613F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81</a:t>
            </a:fld>
            <a:endParaRPr lang="en-US">
              <a:solidFill>
                <a:prstClr val="black">
                  <a:tint val="75000"/>
                </a:prstClr>
              </a:solidFill>
            </a:endParaRPr>
          </a:p>
        </p:txBody>
      </p:sp>
    </p:spTree>
    <p:extLst>
      <p:ext uri="{BB962C8B-B14F-4D97-AF65-F5344CB8AC3E}">
        <p14:creationId xmlns:p14="http://schemas.microsoft.com/office/powerpoint/2010/main" val="42102483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H: Cloud Infrastructure 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Comments on trends in the data center and its technologies</a:t>
            </a:r>
          </a:p>
          <a:p>
            <a:pPr marL="342900" indent="-342900">
              <a:buFont typeface="Arial" panose="020B0604020202020204" pitchFamily="34" charset="0"/>
              <a:buChar char="•"/>
            </a:pPr>
            <a:r>
              <a:rPr lang="en-US" dirty="0">
                <a:solidFill>
                  <a:schemeClr val="tx1"/>
                </a:solidFill>
              </a:rPr>
              <a:t>Clouds physically across the world</a:t>
            </a:r>
          </a:p>
          <a:p>
            <a:pPr marL="342900" indent="-342900">
              <a:buFont typeface="Arial" panose="020B0604020202020204" pitchFamily="34" charset="0"/>
              <a:buChar char="•"/>
            </a:pPr>
            <a:r>
              <a:rPr lang="en-US" dirty="0">
                <a:solidFill>
                  <a:schemeClr val="tx1"/>
                </a:solidFill>
              </a:rPr>
              <a:t>Green computing </a:t>
            </a:r>
          </a:p>
          <a:p>
            <a:pPr marL="342900" indent="-342900">
              <a:buFont typeface="Arial" panose="020B0604020202020204" pitchFamily="34" charset="0"/>
              <a:buChar char="•"/>
            </a:pPr>
            <a:r>
              <a:rPr lang="en-US" dirty="0">
                <a:solidFill>
                  <a:schemeClr val="tx1"/>
                </a:solidFill>
              </a:rPr>
              <a:t>Fraction of world’s computing ecosystem in clouds and associated sizes</a:t>
            </a:r>
          </a:p>
        </p:txBody>
      </p:sp>
      <p:sp>
        <p:nvSpPr>
          <p:cNvPr id="3" name="Slide Number Placeholder 2">
            <a:extLst>
              <a:ext uri="{FF2B5EF4-FFF2-40B4-BE49-F238E27FC236}">
                <a16:creationId xmlns:a16="http://schemas.microsoft.com/office/drawing/2014/main" id="{880F2D23-3189-4F40-BE93-FF261C0D3E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82</a:t>
            </a:fld>
            <a:endParaRPr lang="en-US">
              <a:solidFill>
                <a:prstClr val="black">
                  <a:tint val="75000"/>
                </a:prstClr>
              </a:solidFill>
            </a:endParaRPr>
          </a:p>
        </p:txBody>
      </p:sp>
    </p:spTree>
    <p:extLst>
      <p:ext uri="{BB962C8B-B14F-4D97-AF65-F5344CB8AC3E}">
        <p14:creationId xmlns:p14="http://schemas.microsoft.com/office/powerpoint/2010/main" val="24032585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33700-DFCB-4419-BEBE-7DBA9EF87495}"/>
              </a:ext>
            </a:extLst>
          </p:cNvPr>
          <p:cNvSpPr>
            <a:spLocks noGrp="1"/>
          </p:cNvSpPr>
          <p:nvPr>
            <p:ph type="title"/>
          </p:nvPr>
        </p:nvSpPr>
        <p:spPr>
          <a:xfrm>
            <a:off x="838200" y="0"/>
            <a:ext cx="10515600" cy="931333"/>
          </a:xfrm>
        </p:spPr>
        <p:txBody>
          <a:bodyPr/>
          <a:lstStyle/>
          <a:p>
            <a:pPr algn="ctr"/>
            <a:r>
              <a:rPr lang="en-US" dirty="0"/>
              <a:t>Cloud Infrastructure</a:t>
            </a:r>
          </a:p>
        </p:txBody>
      </p:sp>
      <p:sp>
        <p:nvSpPr>
          <p:cNvPr id="3" name="Content Placeholder 2">
            <a:extLst>
              <a:ext uri="{FF2B5EF4-FFF2-40B4-BE49-F238E27FC236}">
                <a16:creationId xmlns:a16="http://schemas.microsoft.com/office/drawing/2014/main" id="{6449E821-4538-4314-839C-993F4A114197}"/>
              </a:ext>
            </a:extLst>
          </p:cNvPr>
          <p:cNvSpPr>
            <a:spLocks noGrp="1"/>
          </p:cNvSpPr>
          <p:nvPr>
            <p:ph idx="1"/>
          </p:nvPr>
        </p:nvSpPr>
        <p:spPr>
          <a:xfrm>
            <a:off x="152400" y="753533"/>
            <a:ext cx="11768667" cy="5602816"/>
          </a:xfrm>
        </p:spPr>
        <p:txBody>
          <a:bodyPr>
            <a:normAutofit fontScale="92500"/>
          </a:bodyPr>
          <a:lstStyle/>
          <a:p>
            <a:r>
              <a:rPr lang="en-US" dirty="0"/>
              <a:t>The battle for supremacy among providers of servers for public and private cloud infrastructure is intensifying as more end users and service providers seek to implement effective cloud strategies. </a:t>
            </a:r>
          </a:p>
          <a:p>
            <a:r>
              <a:rPr lang="en-US" dirty="0"/>
              <a:t>In addition to offering the right server features and functions, server providers are increasingly looking to support the most in-demand management tools, software and services to position themselves as appealing compute foundations. This is true for public, private and/or hybrid cloud implementations. </a:t>
            </a:r>
          </a:p>
          <a:p>
            <a:r>
              <a:rPr lang="en-US" dirty="0"/>
              <a:t>No server vendor can ignore the threats and opportunities that cloud computing presents. Vendors will fall into three main categories. </a:t>
            </a:r>
          </a:p>
          <a:p>
            <a:pPr marL="971550" lvl="1" indent="-514350">
              <a:buFont typeface="+mj-lt"/>
              <a:buAutoNum type="arabicPeriod"/>
            </a:pPr>
            <a:r>
              <a:rPr lang="en-US" dirty="0"/>
              <a:t>A small number will deliver their own cloud services, and leverage their own hardware designs to create differentiation. </a:t>
            </a:r>
          </a:p>
          <a:p>
            <a:pPr marL="971550" lvl="1" indent="-514350">
              <a:buFont typeface="+mj-lt"/>
              <a:buAutoNum type="arabicPeriod"/>
            </a:pPr>
            <a:r>
              <a:rPr lang="en-US" dirty="0"/>
              <a:t>Most vendors will aim to sell server infrastructure to cloud service providers, but their effectiveness will depend on both technology and margin factors. </a:t>
            </a:r>
          </a:p>
          <a:p>
            <a:pPr marL="971550" lvl="1" indent="-514350">
              <a:buFont typeface="+mj-lt"/>
              <a:buAutoNum type="arabicPeriod"/>
            </a:pPr>
            <a:r>
              <a:rPr lang="en-US" dirty="0"/>
              <a:t>And some vendors will seek to emulate the benefits of cloud computing to augment and extend their on-premises viability</a:t>
            </a:r>
          </a:p>
        </p:txBody>
      </p:sp>
      <p:sp>
        <p:nvSpPr>
          <p:cNvPr id="5" name="Slide Number Placeholder 4">
            <a:extLst>
              <a:ext uri="{FF2B5EF4-FFF2-40B4-BE49-F238E27FC236}">
                <a16:creationId xmlns:a16="http://schemas.microsoft.com/office/drawing/2014/main" id="{41686718-D43C-4F6D-806B-6AD92E79250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83</a:t>
            </a:fld>
            <a:endParaRPr lang="en-US">
              <a:solidFill>
                <a:prstClr val="black">
                  <a:tint val="75000"/>
                </a:prstClr>
              </a:solidFill>
            </a:endParaRPr>
          </a:p>
        </p:txBody>
      </p:sp>
    </p:spTree>
    <p:extLst>
      <p:ext uri="{BB962C8B-B14F-4D97-AF65-F5344CB8AC3E}">
        <p14:creationId xmlns:p14="http://schemas.microsoft.com/office/powerpoint/2010/main" val="19438813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03041A-E426-463C-B9B9-4DF7CDD73817}"/>
              </a:ext>
            </a:extLst>
          </p:cNvPr>
          <p:cNvSpPr>
            <a:spLocks noGrp="1"/>
          </p:cNvSpPr>
          <p:nvPr>
            <p:ph type="title"/>
          </p:nvPr>
        </p:nvSpPr>
        <p:spPr>
          <a:xfrm>
            <a:off x="0" y="1"/>
            <a:ext cx="12192000" cy="781050"/>
          </a:xfrm>
        </p:spPr>
        <p:txBody>
          <a:bodyPr>
            <a:noAutofit/>
          </a:bodyPr>
          <a:lstStyle/>
          <a:p>
            <a:r>
              <a:rPr lang="en-US" sz="3400" dirty="0"/>
              <a:t>Future Trends in IT: Containers, Serverless, Edge, Decentralization</a:t>
            </a:r>
          </a:p>
        </p:txBody>
      </p:sp>
      <p:sp>
        <p:nvSpPr>
          <p:cNvPr id="7" name="Content Placeholder 6">
            <a:extLst>
              <a:ext uri="{FF2B5EF4-FFF2-40B4-BE49-F238E27FC236}">
                <a16:creationId xmlns:a16="http://schemas.microsoft.com/office/drawing/2014/main" id="{BAA46D60-0612-477F-AA0C-9B98B58966B0}"/>
              </a:ext>
            </a:extLst>
          </p:cNvPr>
          <p:cNvSpPr>
            <a:spLocks noGrp="1"/>
          </p:cNvSpPr>
          <p:nvPr>
            <p:ph idx="1"/>
          </p:nvPr>
        </p:nvSpPr>
        <p:spPr>
          <a:xfrm>
            <a:off x="0" y="711200"/>
            <a:ext cx="12192000" cy="5480050"/>
          </a:xfrm>
        </p:spPr>
        <p:txBody>
          <a:bodyPr>
            <a:normAutofit fontScale="85000" lnSpcReduction="20000"/>
          </a:bodyPr>
          <a:lstStyle/>
          <a:p>
            <a:r>
              <a:rPr lang="en-US" dirty="0"/>
              <a:t>By 2020, anything other than a cloud-only strategy for new IT initiatives will require justification at more than 30% of large enterprise organizations.</a:t>
            </a:r>
          </a:p>
          <a:p>
            <a:r>
              <a:rPr lang="en-US" dirty="0"/>
              <a:t>By 2018, 50% of the applications hosted in the public cloud will be considered mission-critical by the organizations that use them.</a:t>
            </a:r>
          </a:p>
          <a:p>
            <a:r>
              <a:rPr lang="en-US" dirty="0"/>
              <a:t>By 2021, more than half of global enterprises already using cloud today will adopt an all-in cloud strategy.</a:t>
            </a:r>
          </a:p>
          <a:p>
            <a:r>
              <a:rPr lang="en-US" dirty="0"/>
              <a:t>By 2018, 60% of enterprises will mandate container vulnerability scanning, up from less than 30% in 2016.</a:t>
            </a:r>
          </a:p>
          <a:p>
            <a:r>
              <a:rPr lang="en-US" dirty="0"/>
              <a:t>By 2019, 40% of container deployments will have adopted a whitelisting-based lockdown approach and deactivated runtime signature-based anti-malware scanning.</a:t>
            </a:r>
          </a:p>
          <a:p>
            <a:r>
              <a:rPr lang="en-US" dirty="0"/>
              <a:t>By 2019, 90% of enterprises will consider properly secured container deployments as secure as virtual machines, up from less than 20% in 2016.</a:t>
            </a:r>
          </a:p>
          <a:p>
            <a:r>
              <a:rPr lang="en-US" dirty="0"/>
              <a:t>Good choice of O/S critical for containers</a:t>
            </a:r>
          </a:p>
          <a:p>
            <a:r>
              <a:rPr lang="en-US" dirty="0"/>
              <a:t>Disable Antivirus and Adopt Application Control Whitelisting; </a:t>
            </a:r>
            <a:r>
              <a:rPr lang="en-US" dirty="0" err="1"/>
              <a:t>WhiteListing</a:t>
            </a:r>
            <a:r>
              <a:rPr lang="en-US" dirty="0"/>
              <a:t> lists allowed applications that have been tested</a:t>
            </a:r>
          </a:p>
          <a:p>
            <a:r>
              <a:rPr lang="en-US" dirty="0"/>
              <a:t>Security teams are often an inhibitor to innovation. Business, risk and security leaders must investigate the benefits of devolving security teams into the rest of the enterprise.</a:t>
            </a:r>
          </a:p>
          <a:p>
            <a:endParaRPr lang="en-US" dirty="0"/>
          </a:p>
        </p:txBody>
      </p:sp>
      <p:sp>
        <p:nvSpPr>
          <p:cNvPr id="3" name="Slide Number Placeholder 2">
            <a:extLst>
              <a:ext uri="{FF2B5EF4-FFF2-40B4-BE49-F238E27FC236}">
                <a16:creationId xmlns:a16="http://schemas.microsoft.com/office/drawing/2014/main" id="{DD8CFD2D-DB00-4142-883F-EB32618D796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84</a:t>
            </a:fld>
            <a:endParaRPr lang="en-US">
              <a:solidFill>
                <a:prstClr val="black">
                  <a:tint val="75000"/>
                </a:prstClr>
              </a:solidFill>
            </a:endParaRPr>
          </a:p>
        </p:txBody>
      </p:sp>
    </p:spTree>
    <p:extLst>
      <p:ext uri="{BB962C8B-B14F-4D97-AF65-F5344CB8AC3E}">
        <p14:creationId xmlns:p14="http://schemas.microsoft.com/office/powerpoint/2010/main" val="14538072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WS Global Infrastructure">
            <a:extLst>
              <a:ext uri="{FF2B5EF4-FFF2-40B4-BE49-F238E27FC236}">
                <a16:creationId xmlns:a16="http://schemas.microsoft.com/office/drawing/2014/main" id="{D2121E13-022B-4B72-B00A-C93314251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79" y="0"/>
            <a:ext cx="12096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D4FE9B67-C225-4B25-A976-16ECC1E4952A}"/>
              </a:ext>
            </a:extLst>
          </p:cNvPr>
          <p:cNvSpPr>
            <a:spLocks noGrp="1"/>
          </p:cNvSpPr>
          <p:nvPr>
            <p:ph type="title"/>
          </p:nvPr>
        </p:nvSpPr>
        <p:spPr>
          <a:xfrm>
            <a:off x="4495800" y="5457823"/>
            <a:ext cx="4639491" cy="762000"/>
          </a:xfrm>
        </p:spPr>
        <p:txBody>
          <a:bodyPr/>
          <a:lstStyle/>
          <a:p>
            <a:r>
              <a:rPr lang="en-US" dirty="0"/>
              <a:t>Amazon Network</a:t>
            </a:r>
          </a:p>
        </p:txBody>
      </p:sp>
      <p:sp>
        <p:nvSpPr>
          <p:cNvPr id="7" name="Rectangle 6">
            <a:extLst>
              <a:ext uri="{FF2B5EF4-FFF2-40B4-BE49-F238E27FC236}">
                <a16:creationId xmlns:a16="http://schemas.microsoft.com/office/drawing/2014/main" id="{8EF88CCB-3AE9-4E9F-9659-45773EFD32BB}"/>
              </a:ext>
            </a:extLst>
          </p:cNvPr>
          <p:cNvSpPr/>
          <p:nvPr/>
        </p:nvSpPr>
        <p:spPr>
          <a:xfrm>
            <a:off x="160946" y="140244"/>
            <a:ext cx="5689443" cy="369332"/>
          </a:xfrm>
          <a:prstGeom prst="rect">
            <a:avLst/>
          </a:prstGeom>
        </p:spPr>
        <p:txBody>
          <a:bodyPr wrap="none">
            <a:spAutoFit/>
          </a:bodyPr>
          <a:lstStyle/>
          <a:p>
            <a:r>
              <a:rPr lang="en-US" dirty="0"/>
              <a:t>https://aws.amazon.com/about-aws/global-infrastructure/</a:t>
            </a:r>
          </a:p>
        </p:txBody>
      </p:sp>
      <p:sp>
        <p:nvSpPr>
          <p:cNvPr id="3" name="Slide Number Placeholder 2">
            <a:extLst>
              <a:ext uri="{FF2B5EF4-FFF2-40B4-BE49-F238E27FC236}">
                <a16:creationId xmlns:a16="http://schemas.microsoft.com/office/drawing/2014/main" id="{FE0B7C92-413A-4BC7-A4E3-1E2C431ACB7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85</a:t>
            </a:fld>
            <a:endParaRPr lang="en-US">
              <a:solidFill>
                <a:prstClr val="black">
                  <a:tint val="75000"/>
                </a:prstClr>
              </a:solidFill>
            </a:endParaRPr>
          </a:p>
        </p:txBody>
      </p:sp>
    </p:spTree>
    <p:extLst>
      <p:ext uri="{BB962C8B-B14F-4D97-AF65-F5344CB8AC3E}">
        <p14:creationId xmlns:p14="http://schemas.microsoft.com/office/powerpoint/2010/main" val="18452516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2A145-D72F-4E82-8EB1-45C52EDE5F25}"/>
              </a:ext>
            </a:extLst>
          </p:cNvPr>
          <p:cNvSpPr>
            <a:spLocks noGrp="1"/>
          </p:cNvSpPr>
          <p:nvPr>
            <p:ph type="title"/>
          </p:nvPr>
        </p:nvSpPr>
        <p:spPr>
          <a:xfrm>
            <a:off x="228601" y="135467"/>
            <a:ext cx="8890000" cy="762000"/>
          </a:xfrm>
        </p:spPr>
        <p:txBody>
          <a:bodyPr/>
          <a:lstStyle/>
          <a:p>
            <a:r>
              <a:rPr lang="en-US" dirty="0"/>
              <a:t>Azure Cloud Data Centers (Microsoft)</a:t>
            </a:r>
          </a:p>
        </p:txBody>
      </p:sp>
      <p:pic>
        <p:nvPicPr>
          <p:cNvPr id="5" name="Picture 4">
            <a:extLst>
              <a:ext uri="{FF2B5EF4-FFF2-40B4-BE49-F238E27FC236}">
                <a16:creationId xmlns:a16="http://schemas.microsoft.com/office/drawing/2014/main" id="{C532085A-2FB4-4C35-ADF9-4DF73FDCBC69}"/>
              </a:ext>
            </a:extLst>
          </p:cNvPr>
          <p:cNvPicPr>
            <a:picLocks noChangeAspect="1"/>
          </p:cNvPicPr>
          <p:nvPr/>
        </p:nvPicPr>
        <p:blipFill>
          <a:blip r:embed="rId2"/>
          <a:stretch>
            <a:fillRect/>
          </a:stretch>
        </p:blipFill>
        <p:spPr>
          <a:xfrm>
            <a:off x="0" y="824597"/>
            <a:ext cx="12192000" cy="6033403"/>
          </a:xfrm>
          <a:prstGeom prst="rect">
            <a:avLst/>
          </a:prstGeom>
        </p:spPr>
      </p:pic>
      <p:sp>
        <p:nvSpPr>
          <p:cNvPr id="4" name="Slide Number Placeholder 3">
            <a:extLst>
              <a:ext uri="{FF2B5EF4-FFF2-40B4-BE49-F238E27FC236}">
                <a16:creationId xmlns:a16="http://schemas.microsoft.com/office/drawing/2014/main" id="{BB131FB6-ACF0-411E-81E9-867670CA259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86</a:t>
            </a:fld>
            <a:endParaRPr lang="en-US">
              <a:solidFill>
                <a:prstClr val="black">
                  <a:tint val="75000"/>
                </a:prstClr>
              </a:solidFill>
            </a:endParaRPr>
          </a:p>
        </p:txBody>
      </p:sp>
    </p:spTree>
    <p:extLst>
      <p:ext uri="{BB962C8B-B14F-4D97-AF65-F5344CB8AC3E}">
        <p14:creationId xmlns:p14="http://schemas.microsoft.com/office/powerpoint/2010/main" val="17686077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datacenterknowledge.com/sites/datacenterknowledge.com/files/wp-content/uploads/2008/08/google-cloud-platform-infra-map.jpg">
            <a:extLst>
              <a:ext uri="{FF2B5EF4-FFF2-40B4-BE49-F238E27FC236}">
                <a16:creationId xmlns:a16="http://schemas.microsoft.com/office/drawing/2014/main" id="{308BAE27-2E6F-4C69-9FCE-8996ACEBC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86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042A145-D72F-4E82-8EB1-45C52EDE5F25}"/>
              </a:ext>
            </a:extLst>
          </p:cNvPr>
          <p:cNvSpPr>
            <a:spLocks noGrp="1"/>
          </p:cNvSpPr>
          <p:nvPr>
            <p:ph type="title"/>
          </p:nvPr>
        </p:nvSpPr>
        <p:spPr>
          <a:xfrm>
            <a:off x="5350934" y="33867"/>
            <a:ext cx="6426199" cy="762000"/>
          </a:xfrm>
        </p:spPr>
        <p:txBody>
          <a:bodyPr>
            <a:normAutofit/>
          </a:bodyPr>
          <a:lstStyle/>
          <a:p>
            <a:r>
              <a:rPr lang="en-US" dirty="0"/>
              <a:t>Google Cloud Data Centers</a:t>
            </a:r>
          </a:p>
        </p:txBody>
      </p:sp>
      <p:sp>
        <p:nvSpPr>
          <p:cNvPr id="4" name="Slide Number Placeholder 3">
            <a:extLst>
              <a:ext uri="{FF2B5EF4-FFF2-40B4-BE49-F238E27FC236}">
                <a16:creationId xmlns:a16="http://schemas.microsoft.com/office/drawing/2014/main" id="{FCBFC69F-1C10-43F9-B005-E32E268C911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87</a:t>
            </a:fld>
            <a:endParaRPr lang="en-US">
              <a:solidFill>
                <a:prstClr val="black">
                  <a:tint val="75000"/>
                </a:prstClr>
              </a:solidFill>
            </a:endParaRPr>
          </a:p>
        </p:txBody>
      </p:sp>
    </p:spTree>
    <p:extLst>
      <p:ext uri="{BB962C8B-B14F-4D97-AF65-F5344CB8AC3E}">
        <p14:creationId xmlns:p14="http://schemas.microsoft.com/office/powerpoint/2010/main" val="2281915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26AF40-BE9D-4CEB-8229-6E7A0D2F55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016521" cy="6858000"/>
          </a:xfrm>
          <a:prstGeom prst="rect">
            <a:avLst/>
          </a:prstGeom>
        </p:spPr>
      </p:pic>
      <p:sp>
        <p:nvSpPr>
          <p:cNvPr id="6" name="Title 5">
            <a:extLst>
              <a:ext uri="{FF2B5EF4-FFF2-40B4-BE49-F238E27FC236}">
                <a16:creationId xmlns:a16="http://schemas.microsoft.com/office/drawing/2014/main" id="{D4FE9B67-C225-4B25-A976-16ECC1E4952A}"/>
              </a:ext>
            </a:extLst>
          </p:cNvPr>
          <p:cNvSpPr>
            <a:spLocks noGrp="1"/>
          </p:cNvSpPr>
          <p:nvPr>
            <p:ph type="title"/>
          </p:nvPr>
        </p:nvSpPr>
        <p:spPr>
          <a:xfrm>
            <a:off x="3595001" y="5959474"/>
            <a:ext cx="6578598" cy="762000"/>
          </a:xfrm>
        </p:spPr>
        <p:txBody>
          <a:bodyPr>
            <a:normAutofit/>
          </a:bodyPr>
          <a:lstStyle/>
          <a:p>
            <a:r>
              <a:rPr lang="en-US"/>
              <a:t>IBM Cloud Network</a:t>
            </a:r>
            <a:endParaRPr lang="en-US" dirty="0"/>
          </a:p>
        </p:txBody>
      </p:sp>
      <p:sp>
        <p:nvSpPr>
          <p:cNvPr id="7" name="Rectangle 6">
            <a:extLst>
              <a:ext uri="{FF2B5EF4-FFF2-40B4-BE49-F238E27FC236}">
                <a16:creationId xmlns:a16="http://schemas.microsoft.com/office/drawing/2014/main" id="{E7673D3E-E243-4FD0-94E9-E67E5DC7BCC8}"/>
              </a:ext>
            </a:extLst>
          </p:cNvPr>
          <p:cNvSpPr/>
          <p:nvPr/>
        </p:nvSpPr>
        <p:spPr>
          <a:xfrm>
            <a:off x="175479" y="60867"/>
            <a:ext cx="6055697" cy="369332"/>
          </a:xfrm>
          <a:prstGeom prst="rect">
            <a:avLst/>
          </a:prstGeom>
        </p:spPr>
        <p:txBody>
          <a:bodyPr wrap="none">
            <a:spAutoFit/>
          </a:bodyPr>
          <a:lstStyle/>
          <a:p>
            <a:r>
              <a:rPr lang="en-US" dirty="0"/>
              <a:t>https://www.ibm.com/cloud-computing/bluemix/data-centers</a:t>
            </a:r>
          </a:p>
        </p:txBody>
      </p:sp>
      <p:sp>
        <p:nvSpPr>
          <p:cNvPr id="4" name="Slide Number Placeholder 3">
            <a:extLst>
              <a:ext uri="{FF2B5EF4-FFF2-40B4-BE49-F238E27FC236}">
                <a16:creationId xmlns:a16="http://schemas.microsoft.com/office/drawing/2014/main" id="{D4A611B7-E4E4-427B-90B7-A172EF60EF3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88</a:t>
            </a:fld>
            <a:endParaRPr lang="en-US">
              <a:solidFill>
                <a:prstClr val="black">
                  <a:tint val="75000"/>
                </a:prstClr>
              </a:solidFill>
            </a:endParaRPr>
          </a:p>
        </p:txBody>
      </p:sp>
    </p:spTree>
    <p:extLst>
      <p:ext uri="{BB962C8B-B14F-4D97-AF65-F5344CB8AC3E}">
        <p14:creationId xmlns:p14="http://schemas.microsoft.com/office/powerpoint/2010/main" val="19687486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7CE73-6AED-406E-BFE3-F7E785C888B7}"/>
              </a:ext>
            </a:extLst>
          </p:cNvPr>
          <p:cNvSpPr>
            <a:spLocks noGrp="1"/>
          </p:cNvSpPr>
          <p:nvPr>
            <p:ph type="title"/>
          </p:nvPr>
        </p:nvSpPr>
        <p:spPr>
          <a:xfrm>
            <a:off x="1196779" y="182688"/>
            <a:ext cx="6011333" cy="600075"/>
          </a:xfrm>
        </p:spPr>
        <p:txBody>
          <a:bodyPr>
            <a:normAutofit fontScale="90000"/>
          </a:bodyPr>
          <a:lstStyle/>
          <a:p>
            <a:r>
              <a:rPr lang="en-US" dirty="0"/>
              <a:t>Network Usage by Clouds</a:t>
            </a:r>
          </a:p>
        </p:txBody>
      </p:sp>
      <p:sp>
        <p:nvSpPr>
          <p:cNvPr id="6" name="Rectangle 5">
            <a:extLst>
              <a:ext uri="{FF2B5EF4-FFF2-40B4-BE49-F238E27FC236}">
                <a16:creationId xmlns:a16="http://schemas.microsoft.com/office/drawing/2014/main" id="{647FF999-7AED-4B6F-8FD1-1444F3B0647C}"/>
              </a:ext>
            </a:extLst>
          </p:cNvPr>
          <p:cNvSpPr/>
          <p:nvPr/>
        </p:nvSpPr>
        <p:spPr>
          <a:xfrm>
            <a:off x="0" y="816898"/>
            <a:ext cx="7907311" cy="646331"/>
          </a:xfrm>
          <a:prstGeom prst="rect">
            <a:avLst/>
          </a:prstGeom>
        </p:spPr>
        <p:txBody>
          <a:bodyPr wrap="square">
            <a:spAutoFit/>
          </a:bodyPr>
          <a:lstStyle/>
          <a:p>
            <a:r>
              <a:rPr lang="en-US" dirty="0">
                <a:solidFill>
                  <a:srgbClr val="222222"/>
                </a:solidFill>
                <a:latin typeface="ciscosansttextralight"/>
              </a:rPr>
              <a:t>Cisco Global Cloud Index Projects Cloud Traffic to Nearly Quadruple Representing 92 Percent of Total Data Center Traffic by 2020</a:t>
            </a:r>
            <a:endParaRPr lang="en-US" b="0" i="0" dirty="0">
              <a:solidFill>
                <a:srgbClr val="222222"/>
              </a:solidFill>
              <a:effectLst/>
              <a:latin typeface="ciscosansttextralight"/>
            </a:endParaRPr>
          </a:p>
        </p:txBody>
      </p:sp>
      <p:sp>
        <p:nvSpPr>
          <p:cNvPr id="7" name="Rectangle 6">
            <a:extLst>
              <a:ext uri="{FF2B5EF4-FFF2-40B4-BE49-F238E27FC236}">
                <a16:creationId xmlns:a16="http://schemas.microsoft.com/office/drawing/2014/main" id="{7A2034A7-6438-407C-A1DE-FA6C23BC3525}"/>
              </a:ext>
            </a:extLst>
          </p:cNvPr>
          <p:cNvSpPr/>
          <p:nvPr/>
        </p:nvSpPr>
        <p:spPr>
          <a:xfrm>
            <a:off x="0" y="5377139"/>
            <a:ext cx="8571877" cy="646331"/>
          </a:xfrm>
          <a:prstGeom prst="rect">
            <a:avLst/>
          </a:prstGeom>
        </p:spPr>
        <p:txBody>
          <a:bodyPr wrap="square">
            <a:spAutoFit/>
          </a:bodyPr>
          <a:lstStyle/>
          <a:p>
            <a:r>
              <a:rPr lang="en-US" dirty="0"/>
              <a:t>https://www.cisco.com/c/en/us/solutions/collateral/service-provider/global-cloud-index-gci/white-paper-c11-738085.html</a:t>
            </a:r>
          </a:p>
        </p:txBody>
      </p:sp>
      <p:sp>
        <p:nvSpPr>
          <p:cNvPr id="4" name="Slide Number Placeholder 3">
            <a:extLst>
              <a:ext uri="{FF2B5EF4-FFF2-40B4-BE49-F238E27FC236}">
                <a16:creationId xmlns:a16="http://schemas.microsoft.com/office/drawing/2014/main" id="{9BE078E1-6464-4970-840E-B3421033A1D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89</a:t>
            </a:fld>
            <a:endParaRPr lang="en-US">
              <a:solidFill>
                <a:prstClr val="black">
                  <a:tint val="75000"/>
                </a:prstClr>
              </a:solidFill>
            </a:endParaRPr>
          </a:p>
        </p:txBody>
      </p:sp>
      <p:pic>
        <p:nvPicPr>
          <p:cNvPr id="6146" name="Picture 2" descr="https://www.cisco.com/c/dam/en/us/solutions/collateral/service-provider/global-cloud-index-gci/white-paper-c11-738085.docx/_jcr_content/renditions/white-paper-c11-738085_3.jpg">
            <a:extLst>
              <a:ext uri="{FF2B5EF4-FFF2-40B4-BE49-F238E27FC236}">
                <a16:creationId xmlns:a16="http://schemas.microsoft.com/office/drawing/2014/main" id="{4DBB604C-0A21-486F-BC22-B153C0D35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4" y="1480861"/>
            <a:ext cx="8461537" cy="378349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www.cisco.com/c/dam/en/us/solutions/collateral/service-provider/global-cloud-index-gci/white-paper-c11-738085.docx/_jcr_content/renditions/white-paper-c11-738085_4.jpg">
            <a:extLst>
              <a:ext uri="{FF2B5EF4-FFF2-40B4-BE49-F238E27FC236}">
                <a16:creationId xmlns:a16="http://schemas.microsoft.com/office/drawing/2014/main" id="{5743911D-8E4B-48C1-8EB1-C31895F6BA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364"/>
          <a:stretch/>
        </p:blipFill>
        <p:spPr bwMode="auto">
          <a:xfrm>
            <a:off x="8499423" y="-1"/>
            <a:ext cx="3692577" cy="35905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www.cisco.com/c/dam/en/us/solutions/collateral/service-provider/global-cloud-index-gci/white-paper-c11-738085.docx/_jcr_content/renditions/white-paper-c11-738085_4.jpg">
            <a:extLst>
              <a:ext uri="{FF2B5EF4-FFF2-40B4-BE49-F238E27FC236}">
                <a16:creationId xmlns:a16="http://schemas.microsoft.com/office/drawing/2014/main" id="{89651BAE-C8A6-42E6-931F-176DDCD85D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565"/>
          <a:stretch/>
        </p:blipFill>
        <p:spPr bwMode="auto">
          <a:xfrm>
            <a:off x="8724276" y="3541908"/>
            <a:ext cx="3533930" cy="3316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475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8C3819-7D72-474B-9E14-D801A6723486}"/>
              </a:ext>
            </a:extLst>
          </p:cNvPr>
          <p:cNvSpPr>
            <a:spLocks noGrp="1"/>
          </p:cNvSpPr>
          <p:nvPr>
            <p:ph idx="1"/>
          </p:nvPr>
        </p:nvSpPr>
        <p:spPr>
          <a:xfrm>
            <a:off x="1" y="777793"/>
            <a:ext cx="12191999" cy="5578556"/>
          </a:xfrm>
        </p:spPr>
        <p:txBody>
          <a:bodyPr>
            <a:normAutofit fontScale="92500"/>
          </a:bodyPr>
          <a:lstStyle/>
          <a:p>
            <a:pPr>
              <a:lnSpc>
                <a:spcPct val="100000"/>
              </a:lnSpc>
            </a:pPr>
            <a:r>
              <a:rPr lang="en-US" b="1" dirty="0"/>
              <a:t>Supercomputers </a:t>
            </a:r>
            <a:r>
              <a:rPr lang="en-US" dirty="0"/>
              <a:t>will be essential for large simulations and will run other applications </a:t>
            </a:r>
          </a:p>
          <a:p>
            <a:pPr>
              <a:lnSpc>
                <a:spcPct val="100000"/>
              </a:lnSpc>
            </a:pPr>
            <a:r>
              <a:rPr lang="en-US" b="1" dirty="0"/>
              <a:t>HPC Clouds </a:t>
            </a:r>
            <a:r>
              <a:rPr lang="en-US" dirty="0"/>
              <a:t>or </a:t>
            </a:r>
            <a:r>
              <a:rPr lang="en-US" b="1" dirty="0"/>
              <a:t>Next-Generation Commodity Systems </a:t>
            </a:r>
            <a:r>
              <a:rPr lang="en-US" dirty="0"/>
              <a:t>will be a dominant force</a:t>
            </a:r>
          </a:p>
          <a:p>
            <a:pPr lvl="1">
              <a:lnSpc>
                <a:spcPct val="100000"/>
              </a:lnSpc>
            </a:pPr>
            <a:r>
              <a:rPr lang="en-US" sz="2800" dirty="0"/>
              <a:t>Merge </a:t>
            </a:r>
            <a:r>
              <a:rPr lang="en-US" sz="2800" b="1" dirty="0">
                <a:solidFill>
                  <a:srgbClr val="FF0000"/>
                </a:solidFill>
              </a:rPr>
              <a:t>Cloud HPC </a:t>
            </a:r>
            <a:r>
              <a:rPr lang="en-US" sz="2800" dirty="0"/>
              <a:t>and (support of)</a:t>
            </a:r>
            <a:r>
              <a:rPr lang="en-US" sz="2800" dirty="0">
                <a:solidFill>
                  <a:srgbClr val="FF0000"/>
                </a:solidFill>
              </a:rPr>
              <a:t> </a:t>
            </a:r>
            <a:r>
              <a:rPr lang="en-US" sz="2800" b="1" dirty="0">
                <a:solidFill>
                  <a:srgbClr val="FF0000"/>
                </a:solidFill>
              </a:rPr>
              <a:t>Edge</a:t>
            </a:r>
            <a:r>
              <a:rPr lang="en-US" sz="2800" dirty="0">
                <a:solidFill>
                  <a:srgbClr val="FF0000"/>
                </a:solidFill>
              </a:rPr>
              <a:t> </a:t>
            </a:r>
            <a:r>
              <a:rPr lang="en-US" sz="2800" dirty="0"/>
              <a:t>computing</a:t>
            </a:r>
          </a:p>
          <a:p>
            <a:pPr lvl="1">
              <a:lnSpc>
                <a:spcPct val="100000"/>
              </a:lnSpc>
            </a:pPr>
            <a:r>
              <a:rPr lang="en-US" sz="2800" dirty="0"/>
              <a:t>Federated Clouds running in multiple giant datacenters offering all types of computing</a:t>
            </a:r>
          </a:p>
          <a:p>
            <a:pPr lvl="1">
              <a:lnSpc>
                <a:spcPct val="100000"/>
              </a:lnSpc>
            </a:pPr>
            <a:r>
              <a:rPr lang="en-US" sz="2800" dirty="0"/>
              <a:t>Distributed data sources associated with device and Fog processing resources</a:t>
            </a:r>
          </a:p>
          <a:p>
            <a:pPr lvl="1">
              <a:lnSpc>
                <a:spcPct val="100000"/>
              </a:lnSpc>
            </a:pPr>
            <a:r>
              <a:rPr lang="en-US" sz="2800" b="1" dirty="0"/>
              <a:t>Server-hidden computing </a:t>
            </a:r>
            <a:r>
              <a:rPr lang="en-US" sz="2800" dirty="0"/>
              <a:t>and </a:t>
            </a:r>
            <a:r>
              <a:rPr lang="en-US" sz="2800" b="1" dirty="0"/>
              <a:t>Function as a Service </a:t>
            </a:r>
            <a:r>
              <a:rPr lang="en-US" sz="2800" b="1" dirty="0" err="1"/>
              <a:t>FaaS</a:t>
            </a:r>
            <a:r>
              <a:rPr lang="en-US" sz="2800" b="1" dirty="0"/>
              <a:t> </a:t>
            </a:r>
            <a:r>
              <a:rPr lang="en-US" sz="2800" dirty="0"/>
              <a:t>for user pleasure </a:t>
            </a:r>
            <a:br>
              <a:rPr lang="en-US" sz="2800" dirty="0"/>
            </a:br>
            <a:r>
              <a:rPr lang="en-US" sz="2800" dirty="0"/>
              <a:t>“No server is easier to manage than no server”</a:t>
            </a:r>
          </a:p>
          <a:p>
            <a:pPr lvl="1">
              <a:lnSpc>
                <a:spcPct val="100000"/>
              </a:lnSpc>
            </a:pPr>
            <a:r>
              <a:rPr lang="en-US" sz="2800" b="1" dirty="0"/>
              <a:t>Support a </a:t>
            </a:r>
            <a:r>
              <a:rPr lang="en-US" sz="2800" b="1" dirty="0">
                <a:solidFill>
                  <a:srgbClr val="FF0000"/>
                </a:solidFill>
              </a:rPr>
              <a:t>distributed event-driven </a:t>
            </a:r>
            <a:r>
              <a:rPr lang="en-US" sz="2800" b="1" dirty="0" err="1">
                <a:solidFill>
                  <a:srgbClr val="FF0000"/>
                </a:solidFill>
              </a:rPr>
              <a:t>serverless</a:t>
            </a:r>
            <a:r>
              <a:rPr lang="en-US" sz="2800" b="1" dirty="0">
                <a:solidFill>
                  <a:srgbClr val="FF0000"/>
                </a:solidFill>
              </a:rPr>
              <a:t> dataflow computing model </a:t>
            </a:r>
            <a:r>
              <a:rPr lang="en-US" sz="2800" b="1" dirty="0"/>
              <a:t>covering </a:t>
            </a:r>
            <a:r>
              <a:rPr lang="en-US" sz="2800" b="1" dirty="0">
                <a:solidFill>
                  <a:srgbClr val="FF0000"/>
                </a:solidFill>
              </a:rPr>
              <a:t>batch</a:t>
            </a:r>
            <a:r>
              <a:rPr lang="en-US" sz="2800" b="1" dirty="0"/>
              <a:t> and </a:t>
            </a:r>
            <a:r>
              <a:rPr lang="en-US" sz="2800" b="1" dirty="0">
                <a:solidFill>
                  <a:srgbClr val="FF0000"/>
                </a:solidFill>
              </a:rPr>
              <a:t>streaming</a:t>
            </a:r>
            <a:r>
              <a:rPr lang="en-US" sz="2800" b="1" dirty="0"/>
              <a:t> data as </a:t>
            </a:r>
            <a:r>
              <a:rPr lang="en-US" sz="2800" b="1" dirty="0">
                <a:solidFill>
                  <a:srgbClr val="FF0000"/>
                </a:solidFill>
              </a:rPr>
              <a:t>HPC-</a:t>
            </a:r>
            <a:r>
              <a:rPr lang="en-US" sz="2800" b="1" dirty="0" err="1">
                <a:solidFill>
                  <a:srgbClr val="FF0000"/>
                </a:solidFill>
              </a:rPr>
              <a:t>FaaS</a:t>
            </a:r>
            <a:endParaRPr lang="en-US" sz="2800" b="1" dirty="0">
              <a:solidFill>
                <a:srgbClr val="FF0000"/>
              </a:solidFill>
            </a:endParaRPr>
          </a:p>
          <a:p>
            <a:pPr lvl="1">
              <a:lnSpc>
                <a:spcPct val="100000"/>
              </a:lnSpc>
            </a:pPr>
            <a:r>
              <a:rPr lang="en-US" sz="2800" dirty="0"/>
              <a:t>Needing parallel and distributed (Grid) computing ideas</a:t>
            </a:r>
          </a:p>
          <a:p>
            <a:pPr lvl="1">
              <a:lnSpc>
                <a:spcPct val="100000"/>
              </a:lnSpc>
            </a:pPr>
            <a:r>
              <a:rPr lang="en-US" sz="2800" dirty="0"/>
              <a:t>Span </a:t>
            </a:r>
            <a:r>
              <a:rPr lang="en-US" sz="2800" b="1" dirty="0"/>
              <a:t>Pleasingly Parallel </a:t>
            </a:r>
            <a:r>
              <a:rPr lang="en-US" sz="2800" dirty="0"/>
              <a:t>to </a:t>
            </a:r>
            <a:r>
              <a:rPr lang="en-US" sz="2800" b="1" dirty="0"/>
              <a:t>Data management </a:t>
            </a:r>
            <a:r>
              <a:rPr lang="en-US" sz="2800" dirty="0"/>
              <a:t>to </a:t>
            </a:r>
            <a:r>
              <a:rPr lang="en-US" sz="2800" b="1" dirty="0"/>
              <a:t>Global Machine Learning</a:t>
            </a:r>
          </a:p>
          <a:p>
            <a:pPr>
              <a:lnSpc>
                <a:spcPct val="100000"/>
              </a:lnSpc>
            </a:pPr>
            <a:endParaRPr lang="en-US" dirty="0"/>
          </a:p>
        </p:txBody>
      </p:sp>
      <p:sp>
        <p:nvSpPr>
          <p:cNvPr id="3" name="Title 2">
            <a:extLst>
              <a:ext uri="{FF2B5EF4-FFF2-40B4-BE49-F238E27FC236}">
                <a16:creationId xmlns:a16="http://schemas.microsoft.com/office/drawing/2014/main" id="{743CB6FB-BA24-470E-956D-B6C9971AC0CB}"/>
              </a:ext>
            </a:extLst>
          </p:cNvPr>
          <p:cNvSpPr>
            <a:spLocks noGrp="1"/>
          </p:cNvSpPr>
          <p:nvPr>
            <p:ph type="title"/>
          </p:nvPr>
        </p:nvSpPr>
        <p:spPr>
          <a:xfrm>
            <a:off x="838200" y="148149"/>
            <a:ext cx="10515600" cy="629645"/>
          </a:xfrm>
        </p:spPr>
        <p:txBody>
          <a:bodyPr>
            <a:normAutofit fontScale="90000"/>
          </a:bodyPr>
          <a:lstStyle/>
          <a:p>
            <a:pPr algn="ctr"/>
            <a:r>
              <a:rPr lang="en-US" b="1" dirty="0">
                <a:latin typeface="+mn-lt"/>
              </a:rPr>
              <a:t>Predictions/Assumptions</a:t>
            </a:r>
          </a:p>
        </p:txBody>
      </p:sp>
      <p:sp>
        <p:nvSpPr>
          <p:cNvPr id="7" name="Slide Number Placeholder 6">
            <a:extLst>
              <a:ext uri="{FF2B5EF4-FFF2-40B4-BE49-F238E27FC236}">
                <a16:creationId xmlns:a16="http://schemas.microsoft.com/office/drawing/2014/main" id="{9DB3624B-75D1-466A-BFAD-CEDBED4ACA5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13953333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sz="2800" dirty="0"/>
              <a:t>Cloud Centers optimize life cycle costs and power use</a:t>
            </a:r>
          </a:p>
          <a:p>
            <a:endParaRPr lang="en-US" sz="2800" dirty="0"/>
          </a:p>
          <a:p>
            <a:r>
              <a:rPr lang="en-US" sz="2800" dirty="0">
                <a:hlinkClick r:id="rId2"/>
              </a:rPr>
              <a:t>http://www.datacenterknowledge.com/archives/2011/05/10/uptime-institute-the-average-pue-is-1-8/</a:t>
            </a:r>
            <a:endParaRPr lang="en-US" sz="2800" dirty="0"/>
          </a:p>
          <a:p>
            <a:r>
              <a:rPr lang="en-US" sz="2800" dirty="0"/>
              <a:t>Average PUE = 1.8 (was nearer 3) ; Good Clouds are 1.1-1.2 (PUE defined next slide)</a:t>
            </a:r>
          </a:p>
          <a:p>
            <a:r>
              <a:rPr lang="en-US" sz="2800" dirty="0"/>
              <a:t>4</a:t>
            </a:r>
            <a:r>
              <a:rPr lang="en-US" sz="2800" baseline="30000" dirty="0"/>
              <a:t>th</a:t>
            </a:r>
            <a:r>
              <a:rPr lang="en-US" sz="2800" dirty="0"/>
              <a:t> generation data centers (from Microsoft) make everything modular so data centers can be built incrementally as in modern manufacturing</a:t>
            </a:r>
          </a:p>
          <a:p>
            <a:r>
              <a:rPr lang="en-US" sz="2800" dirty="0">
                <a:hlinkClick r:id="rId3"/>
              </a:rPr>
              <a:t>http://loosebolts.wordpress.com/2008/12/02/our-vision-for-generation-4-modular-data-centers-one-way-of-getting-it-just-right/</a:t>
            </a:r>
            <a:r>
              <a:rPr lang="en-US" sz="2800" dirty="0"/>
              <a:t> </a:t>
            </a:r>
          </a:p>
          <a:p>
            <a:r>
              <a:rPr lang="en-US" sz="2800" dirty="0"/>
              <a:t>Extends container based third generation</a:t>
            </a:r>
          </a:p>
          <a:p>
            <a:endParaRPr lang="en-US" sz="2800" dirty="0"/>
          </a:p>
        </p:txBody>
      </p:sp>
      <p:sp>
        <p:nvSpPr>
          <p:cNvPr id="2" name="Title 1"/>
          <p:cNvSpPr>
            <a:spLocks noGrp="1"/>
          </p:cNvSpPr>
          <p:nvPr>
            <p:ph type="title"/>
          </p:nvPr>
        </p:nvSpPr>
        <p:spPr/>
        <p:txBody>
          <a:bodyPr/>
          <a:lstStyle/>
          <a:p>
            <a:r>
              <a:rPr lang="en-US" b="1" dirty="0"/>
              <a:t>Green Clouds</a:t>
            </a:r>
          </a:p>
        </p:txBody>
      </p:sp>
      <p:sp>
        <p:nvSpPr>
          <p:cNvPr id="5" name="Slide Number Placeholder 4">
            <a:extLst>
              <a:ext uri="{FF2B5EF4-FFF2-40B4-BE49-F238E27FC236}">
                <a16:creationId xmlns:a16="http://schemas.microsoft.com/office/drawing/2014/main" id="{5E37A222-06BC-4E28-848E-8F72CB1DA88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90</a:t>
            </a:fld>
            <a:endParaRPr lang="en-US">
              <a:solidFill>
                <a:prstClr val="black">
                  <a:tint val="75000"/>
                </a:prstClr>
              </a:solidFill>
            </a:endParaRPr>
          </a:p>
        </p:txBody>
      </p:sp>
    </p:spTree>
    <p:extLst>
      <p:ext uri="{BB962C8B-B14F-4D97-AF65-F5344CB8AC3E}">
        <p14:creationId xmlns:p14="http://schemas.microsoft.com/office/powerpoint/2010/main" val="31163106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F5B1F-8EBA-4E7E-80BD-F8664433C255}"/>
              </a:ext>
            </a:extLst>
          </p:cNvPr>
          <p:cNvSpPr>
            <a:spLocks noGrp="1"/>
          </p:cNvSpPr>
          <p:nvPr>
            <p:ph type="title"/>
          </p:nvPr>
        </p:nvSpPr>
        <p:spPr>
          <a:xfrm>
            <a:off x="0" y="1"/>
            <a:ext cx="12191999" cy="746169"/>
          </a:xfrm>
        </p:spPr>
        <p:txBody>
          <a:bodyPr>
            <a:noAutofit/>
          </a:bodyPr>
          <a:lstStyle/>
          <a:p>
            <a:r>
              <a:rPr lang="en-US" sz="3600" dirty="0"/>
              <a:t>Remembering Grid Computing: IoT and Distributed Center I</a:t>
            </a:r>
          </a:p>
        </p:txBody>
      </p:sp>
      <p:sp>
        <p:nvSpPr>
          <p:cNvPr id="3" name="Content Placeholder 2">
            <a:extLst>
              <a:ext uri="{FF2B5EF4-FFF2-40B4-BE49-F238E27FC236}">
                <a16:creationId xmlns:a16="http://schemas.microsoft.com/office/drawing/2014/main" id="{2A294C3C-A723-4056-995F-7B8DA0372A5B}"/>
              </a:ext>
            </a:extLst>
          </p:cNvPr>
          <p:cNvSpPr>
            <a:spLocks noGrp="1"/>
          </p:cNvSpPr>
          <p:nvPr>
            <p:ph idx="1"/>
          </p:nvPr>
        </p:nvSpPr>
        <p:spPr>
          <a:xfrm>
            <a:off x="269079" y="653943"/>
            <a:ext cx="11850732" cy="2203450"/>
          </a:xfrm>
        </p:spPr>
        <p:txBody>
          <a:bodyPr>
            <a:normAutofit fontScale="85000" lnSpcReduction="20000"/>
          </a:bodyPr>
          <a:lstStyle/>
          <a:p>
            <a:r>
              <a:rPr lang="en-US" b="1" dirty="0"/>
              <a:t>Hyperscale data centers </a:t>
            </a:r>
            <a:r>
              <a:rPr lang="en-US" dirty="0"/>
              <a:t>will grow from 338 in number at the end of 2016 to 628 by 2021. They will represent 53 percent of all installed data center servers by 2021.</a:t>
            </a:r>
          </a:p>
          <a:p>
            <a:pPr lvl="1"/>
            <a:r>
              <a:rPr lang="en-US" dirty="0"/>
              <a:t>They form a </a:t>
            </a:r>
            <a:r>
              <a:rPr lang="en-US" b="1" dirty="0">
                <a:solidFill>
                  <a:srgbClr val="FF0000"/>
                </a:solidFill>
              </a:rPr>
              <a:t>distributed Compute (on data) grid with some 50 million servers</a:t>
            </a:r>
          </a:p>
          <a:p>
            <a:r>
              <a:rPr lang="en-US" dirty="0"/>
              <a:t>94 percent of workloads and compute instances will be processed by cloud data centers by 2021-- only six percent will be processed by traditional data centers.</a:t>
            </a:r>
          </a:p>
          <a:p>
            <a:r>
              <a:rPr lang="en-US" dirty="0"/>
              <a:t>Analysis from CISCO https://www.cisco.com/c/en/us/solutions/collateral/service-provider/global-cloud-index-gci/white-paper-c11-738085.html</a:t>
            </a:r>
          </a:p>
          <a:p>
            <a:endParaRPr lang="en-US" dirty="0"/>
          </a:p>
        </p:txBody>
      </p:sp>
      <p:sp>
        <p:nvSpPr>
          <p:cNvPr id="4" name="Slide Number Placeholder 3">
            <a:extLst>
              <a:ext uri="{FF2B5EF4-FFF2-40B4-BE49-F238E27FC236}">
                <a16:creationId xmlns:a16="http://schemas.microsoft.com/office/drawing/2014/main" id="{BAAE463B-B458-4A45-A7B0-B5E9B35DDC9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91</a:t>
            </a:fld>
            <a:endParaRPr lang="en-US">
              <a:solidFill>
                <a:prstClr val="black">
                  <a:tint val="75000"/>
                </a:prstClr>
              </a:solidFill>
            </a:endParaRPr>
          </a:p>
        </p:txBody>
      </p:sp>
      <p:grpSp>
        <p:nvGrpSpPr>
          <p:cNvPr id="8" name="Group 7">
            <a:extLst>
              <a:ext uri="{FF2B5EF4-FFF2-40B4-BE49-F238E27FC236}">
                <a16:creationId xmlns:a16="http://schemas.microsoft.com/office/drawing/2014/main" id="{8EC1C480-9EBF-4328-B302-E21E1EBCD4B9}"/>
              </a:ext>
            </a:extLst>
          </p:cNvPr>
          <p:cNvGrpSpPr/>
          <p:nvPr/>
        </p:nvGrpSpPr>
        <p:grpSpPr>
          <a:xfrm>
            <a:off x="0" y="4654550"/>
            <a:ext cx="6598934" cy="2203450"/>
            <a:chOff x="0" y="4558242"/>
            <a:chExt cx="6598934" cy="2203450"/>
          </a:xfrm>
        </p:grpSpPr>
        <p:pic>
          <p:nvPicPr>
            <p:cNvPr id="1028" name="Picture 4" descr="https://www.cisco.com/c/dam/en/us/solutions/collateral/service-provider/global-cloud-index-gci/white-paper-c11-738085.docx/_jcr_content/renditions/white-paper-c11-738085_9.jpg">
              <a:extLst>
                <a:ext uri="{FF2B5EF4-FFF2-40B4-BE49-F238E27FC236}">
                  <a16:creationId xmlns:a16="http://schemas.microsoft.com/office/drawing/2014/main" id="{E4C53CEE-13F1-4B82-A6AF-1EC45E545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58242"/>
              <a:ext cx="6598934" cy="22034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61F0E09-7589-40A0-B2FC-769AABF06E6E}"/>
                </a:ext>
              </a:extLst>
            </p:cNvPr>
            <p:cNvSpPr txBox="1"/>
            <p:nvPr/>
          </p:nvSpPr>
          <p:spPr>
            <a:xfrm>
              <a:off x="333485" y="5044017"/>
              <a:ext cx="1176867" cy="1200329"/>
            </a:xfrm>
            <a:prstGeom prst="rect">
              <a:avLst/>
            </a:prstGeom>
            <a:noFill/>
          </p:spPr>
          <p:txBody>
            <a:bodyPr wrap="square" rtlCol="0">
              <a:spAutoFit/>
            </a:bodyPr>
            <a:lstStyle/>
            <a:p>
              <a:r>
                <a:rPr lang="en-US" b="1"/>
                <a:t>Number of instances per server</a:t>
              </a:r>
              <a:endParaRPr lang="en-US" b="1" dirty="0"/>
            </a:p>
          </p:txBody>
        </p:sp>
      </p:grpSp>
      <p:grpSp>
        <p:nvGrpSpPr>
          <p:cNvPr id="9" name="Group 8">
            <a:extLst>
              <a:ext uri="{FF2B5EF4-FFF2-40B4-BE49-F238E27FC236}">
                <a16:creationId xmlns:a16="http://schemas.microsoft.com/office/drawing/2014/main" id="{748B8DE7-0C3D-49E8-9166-79CDBEDC7471}"/>
              </a:ext>
            </a:extLst>
          </p:cNvPr>
          <p:cNvGrpSpPr/>
          <p:nvPr/>
        </p:nvGrpSpPr>
        <p:grpSpPr>
          <a:xfrm>
            <a:off x="6696075" y="3025378"/>
            <a:ext cx="5495925" cy="3114675"/>
            <a:chOff x="6696075" y="3025378"/>
            <a:chExt cx="5495925" cy="3114675"/>
          </a:xfrm>
        </p:grpSpPr>
        <p:pic>
          <p:nvPicPr>
            <p:cNvPr id="1026" name="Picture 2" descr="https://www.cisco.com/c/dam/en/us/solutions/collateral/service-provider/global-cloud-index-gci/white-paper-c11-738085.docx/_jcr_content/renditions/white-paper-c11-738085_0.jpg">
              <a:extLst>
                <a:ext uri="{FF2B5EF4-FFF2-40B4-BE49-F238E27FC236}">
                  <a16:creationId xmlns:a16="http://schemas.microsoft.com/office/drawing/2014/main" id="{53A5FDD5-5B17-4069-975E-531709D099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075" y="3025378"/>
              <a:ext cx="5495925" cy="31146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41E55D9-0336-4C62-986C-CC25A7FF87DF}"/>
                </a:ext>
              </a:extLst>
            </p:cNvPr>
            <p:cNvSpPr txBox="1"/>
            <p:nvPr/>
          </p:nvSpPr>
          <p:spPr>
            <a:xfrm>
              <a:off x="6827418" y="3098800"/>
              <a:ext cx="1176867" cy="1200329"/>
            </a:xfrm>
            <a:prstGeom prst="rect">
              <a:avLst/>
            </a:prstGeom>
            <a:noFill/>
          </p:spPr>
          <p:txBody>
            <a:bodyPr wrap="square" rtlCol="0">
              <a:spAutoFit/>
            </a:bodyPr>
            <a:lstStyle/>
            <a:p>
              <a:r>
                <a:rPr lang="en-US" b="1" dirty="0"/>
                <a:t>Number of Cloud Data Centers</a:t>
              </a:r>
            </a:p>
          </p:txBody>
        </p:sp>
      </p:grpSp>
      <p:grpSp>
        <p:nvGrpSpPr>
          <p:cNvPr id="7" name="Group 6">
            <a:extLst>
              <a:ext uri="{FF2B5EF4-FFF2-40B4-BE49-F238E27FC236}">
                <a16:creationId xmlns:a16="http://schemas.microsoft.com/office/drawing/2014/main" id="{70139996-520E-4E14-8B1C-DCE655A0E5B6}"/>
              </a:ext>
            </a:extLst>
          </p:cNvPr>
          <p:cNvGrpSpPr/>
          <p:nvPr/>
        </p:nvGrpSpPr>
        <p:grpSpPr>
          <a:xfrm>
            <a:off x="142457" y="2796500"/>
            <a:ext cx="6314019" cy="2011170"/>
            <a:chOff x="333485" y="2585111"/>
            <a:chExt cx="6314019" cy="2011170"/>
          </a:xfrm>
        </p:grpSpPr>
        <p:pic>
          <p:nvPicPr>
            <p:cNvPr id="1030" name="Picture 6" descr="https://www.cisco.com/c/dam/en/us/solutions/collateral/service-provider/global-cloud-index-gci/white-paper-c11-738085.docx/_jcr_content/renditions/white-paper-c11-738085_10.jpg">
              <a:extLst>
                <a:ext uri="{FF2B5EF4-FFF2-40B4-BE49-F238E27FC236}">
                  <a16:creationId xmlns:a16="http://schemas.microsoft.com/office/drawing/2014/main" id="{82E165E3-BBB7-4346-BF4A-B9C2687785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485" y="2585111"/>
              <a:ext cx="6314019" cy="19731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FB294F-2051-4C3E-93EF-A98E03FE92E4}"/>
                </a:ext>
              </a:extLst>
            </p:cNvPr>
            <p:cNvSpPr txBox="1"/>
            <p:nvPr/>
          </p:nvSpPr>
          <p:spPr>
            <a:xfrm>
              <a:off x="407455" y="2841955"/>
              <a:ext cx="1261534" cy="1754326"/>
            </a:xfrm>
            <a:prstGeom prst="rect">
              <a:avLst/>
            </a:prstGeom>
            <a:noFill/>
          </p:spPr>
          <p:txBody>
            <a:bodyPr wrap="square" rtlCol="0">
              <a:spAutoFit/>
            </a:bodyPr>
            <a:lstStyle/>
            <a:p>
              <a:r>
                <a:rPr lang="en-US" b="1" dirty="0"/>
                <a:t>Number of Public or Private Cloud Data Center Instances</a:t>
              </a:r>
            </a:p>
          </p:txBody>
        </p:sp>
      </p:grpSp>
    </p:spTree>
    <p:extLst>
      <p:ext uri="{BB962C8B-B14F-4D97-AF65-F5344CB8AC3E}">
        <p14:creationId xmlns:p14="http://schemas.microsoft.com/office/powerpoint/2010/main" val="25593260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F5B1F-8EBA-4E7E-80BD-F8664433C255}"/>
              </a:ext>
            </a:extLst>
          </p:cNvPr>
          <p:cNvSpPr>
            <a:spLocks noGrp="1"/>
          </p:cNvSpPr>
          <p:nvPr>
            <p:ph type="title"/>
          </p:nvPr>
        </p:nvSpPr>
        <p:spPr>
          <a:xfrm>
            <a:off x="0" y="1"/>
            <a:ext cx="12191999" cy="922866"/>
          </a:xfrm>
        </p:spPr>
        <p:txBody>
          <a:bodyPr>
            <a:noAutofit/>
          </a:bodyPr>
          <a:lstStyle/>
          <a:p>
            <a:r>
              <a:rPr lang="en-US" sz="3600" dirty="0"/>
              <a:t>Remembering Grid Computing: IoT and Distributed Center II</a:t>
            </a:r>
          </a:p>
        </p:txBody>
      </p:sp>
      <p:sp>
        <p:nvSpPr>
          <p:cNvPr id="3" name="Content Placeholder 2">
            <a:extLst>
              <a:ext uri="{FF2B5EF4-FFF2-40B4-BE49-F238E27FC236}">
                <a16:creationId xmlns:a16="http://schemas.microsoft.com/office/drawing/2014/main" id="{2A294C3C-A723-4056-995F-7B8DA0372A5B}"/>
              </a:ext>
            </a:extLst>
          </p:cNvPr>
          <p:cNvSpPr>
            <a:spLocks noGrp="1"/>
          </p:cNvSpPr>
          <p:nvPr>
            <p:ph idx="1"/>
          </p:nvPr>
        </p:nvSpPr>
        <p:spPr>
          <a:xfrm>
            <a:off x="313267" y="791633"/>
            <a:ext cx="10515600" cy="5274733"/>
          </a:xfrm>
        </p:spPr>
        <p:txBody>
          <a:bodyPr>
            <a:normAutofit fontScale="92500" lnSpcReduction="10000"/>
          </a:bodyPr>
          <a:lstStyle/>
          <a:p>
            <a:r>
              <a:rPr lang="en-US" dirty="0"/>
              <a:t>By 2021, Cisco expects IoT connections to reach 13.7 billion, up from 5.8 billion in 2016, according to its Global Cloud Index.</a:t>
            </a:r>
          </a:p>
          <a:p>
            <a:r>
              <a:rPr lang="en-US" dirty="0"/>
              <a:t>Globally, the data stored in data centers will nearly quintuple by 2021 to reach 1.3ZB by 2021, up 4.6-fold (a CAGR of 36 percent) from 286 exabytes (EB) in 2016.</a:t>
            </a:r>
          </a:p>
          <a:p>
            <a:r>
              <a:rPr lang="en-US" dirty="0"/>
              <a:t>Big data will reach 403 EB by 2021, up almost eight-fold from 25EB in 2016. Big data will represent 30 percent of data stored in data centers by 2021, up from 18 percent in 2016.</a:t>
            </a:r>
          </a:p>
          <a:p>
            <a:r>
              <a:rPr lang="en-US" dirty="0"/>
              <a:t>The amount of data stored on devices will be 4.5-times higher than data stored in data centers, at 5.9ZB by 2021.</a:t>
            </a:r>
          </a:p>
          <a:p>
            <a:r>
              <a:rPr lang="en-US" dirty="0"/>
              <a:t>Driven largely by IoT, the total amount of data created (and not necessarily stored) by any device will reach 847ZB per year by 2021, up from 218ZB per year in 2016.</a:t>
            </a:r>
          </a:p>
          <a:p>
            <a:r>
              <a:rPr lang="en-US" dirty="0"/>
              <a:t>The Intelligent Edge or IoT is a </a:t>
            </a:r>
            <a:r>
              <a:rPr lang="en-US" b="1" dirty="0">
                <a:solidFill>
                  <a:srgbClr val="FF0000"/>
                </a:solidFill>
              </a:rPr>
              <a:t>distributed Data Grid</a:t>
            </a:r>
          </a:p>
        </p:txBody>
      </p:sp>
      <p:sp>
        <p:nvSpPr>
          <p:cNvPr id="4" name="Slide Number Placeholder 3">
            <a:extLst>
              <a:ext uri="{FF2B5EF4-FFF2-40B4-BE49-F238E27FC236}">
                <a16:creationId xmlns:a16="http://schemas.microsoft.com/office/drawing/2014/main" id="{BAAE463B-B458-4A45-A7B0-B5E9B35DDC9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92</a:t>
            </a:fld>
            <a:endParaRPr lang="en-US">
              <a:solidFill>
                <a:prstClr val="black">
                  <a:tint val="75000"/>
                </a:prstClr>
              </a:solidFill>
            </a:endParaRPr>
          </a:p>
        </p:txBody>
      </p:sp>
    </p:spTree>
    <p:extLst>
      <p:ext uri="{BB962C8B-B14F-4D97-AF65-F5344CB8AC3E}">
        <p14:creationId xmlns:p14="http://schemas.microsoft.com/office/powerpoint/2010/main" val="16829102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ADFB16-1957-4FB3-BF5C-1D7DFE56CE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D54B8DE-42CF-46F7-87F8-BE2221869F9F}"/>
              </a:ext>
            </a:extLst>
          </p:cNvPr>
          <p:cNvPicPr>
            <a:picLocks noChangeAspect="1"/>
          </p:cNvPicPr>
          <p:nvPr/>
        </p:nvPicPr>
        <p:blipFill>
          <a:blip r:embed="rId2"/>
          <a:stretch>
            <a:fillRect/>
          </a:stretch>
        </p:blipFill>
        <p:spPr>
          <a:xfrm>
            <a:off x="1658851" y="0"/>
            <a:ext cx="8874297" cy="6858000"/>
          </a:xfrm>
          <a:prstGeom prst="rect">
            <a:avLst/>
          </a:prstGeom>
        </p:spPr>
      </p:pic>
      <p:sp>
        <p:nvSpPr>
          <p:cNvPr id="4" name="TextBox 3">
            <a:extLst>
              <a:ext uri="{FF2B5EF4-FFF2-40B4-BE49-F238E27FC236}">
                <a16:creationId xmlns:a16="http://schemas.microsoft.com/office/drawing/2014/main" id="{A3B19FFA-F581-4908-B5D1-7783F143158A}"/>
              </a:ext>
            </a:extLst>
          </p:cNvPr>
          <p:cNvSpPr txBox="1"/>
          <p:nvPr/>
        </p:nvSpPr>
        <p:spPr>
          <a:xfrm>
            <a:off x="385011" y="2221832"/>
            <a:ext cx="2302042" cy="923330"/>
          </a:xfrm>
          <a:prstGeom prst="rect">
            <a:avLst/>
          </a:prstGeom>
          <a:noFill/>
        </p:spPr>
        <p:txBody>
          <a:bodyPr wrap="square" rtlCol="0">
            <a:spAutoFit/>
          </a:bodyPr>
          <a:lstStyle/>
          <a:p>
            <a:r>
              <a:rPr lang="en-US" dirty="0"/>
              <a:t>Mary Meeker identifies even more digital data</a:t>
            </a:r>
          </a:p>
        </p:txBody>
      </p:sp>
    </p:spTree>
    <p:extLst>
      <p:ext uri="{BB962C8B-B14F-4D97-AF65-F5344CB8AC3E}">
        <p14:creationId xmlns:p14="http://schemas.microsoft.com/office/powerpoint/2010/main" val="42061326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038D2-2184-427F-97F5-693C3AE3F1C6}"/>
              </a:ext>
            </a:extLst>
          </p:cNvPr>
          <p:cNvSpPr>
            <a:spLocks noGrp="1"/>
          </p:cNvSpPr>
          <p:nvPr>
            <p:ph type="title"/>
          </p:nvPr>
        </p:nvSpPr>
        <p:spPr>
          <a:xfrm>
            <a:off x="838200" y="0"/>
            <a:ext cx="10515600" cy="1325563"/>
          </a:xfrm>
        </p:spPr>
        <p:txBody>
          <a:bodyPr>
            <a:normAutofit/>
          </a:bodyPr>
          <a:lstStyle/>
          <a:p>
            <a:pPr algn="ctr"/>
            <a:r>
              <a:rPr lang="en-US" sz="3200" dirty="0"/>
              <a:t>Workload and compute instance shift from traditional data centers to cloud data centers</a:t>
            </a:r>
          </a:p>
        </p:txBody>
      </p:sp>
      <p:sp>
        <p:nvSpPr>
          <p:cNvPr id="4" name="Slide Number Placeholder 3">
            <a:extLst>
              <a:ext uri="{FF2B5EF4-FFF2-40B4-BE49-F238E27FC236}">
                <a16:creationId xmlns:a16="http://schemas.microsoft.com/office/drawing/2014/main" id="{EB9E3A13-66D0-4F61-A137-BF2CA02DCAD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94</a:t>
            </a:fld>
            <a:endParaRPr lang="en-US">
              <a:solidFill>
                <a:prstClr val="black">
                  <a:tint val="75000"/>
                </a:prstClr>
              </a:solidFill>
            </a:endParaRPr>
          </a:p>
        </p:txBody>
      </p:sp>
      <p:pic>
        <p:nvPicPr>
          <p:cNvPr id="5" name="Picture 4">
            <a:extLst>
              <a:ext uri="{FF2B5EF4-FFF2-40B4-BE49-F238E27FC236}">
                <a16:creationId xmlns:a16="http://schemas.microsoft.com/office/drawing/2014/main" id="{8B7059A5-EEC2-4F94-903C-5F57DCA5B47E}"/>
              </a:ext>
            </a:extLst>
          </p:cNvPr>
          <p:cNvPicPr>
            <a:picLocks noChangeAspect="1"/>
          </p:cNvPicPr>
          <p:nvPr/>
        </p:nvPicPr>
        <p:blipFill rotWithShape="1">
          <a:blip r:embed="rId2"/>
          <a:srcRect t="7407"/>
          <a:stretch/>
        </p:blipFill>
        <p:spPr>
          <a:xfrm>
            <a:off x="575334" y="1059909"/>
            <a:ext cx="10778466" cy="5432966"/>
          </a:xfrm>
          <a:prstGeom prst="rect">
            <a:avLst/>
          </a:prstGeom>
        </p:spPr>
      </p:pic>
    </p:spTree>
    <p:extLst>
      <p:ext uri="{BB962C8B-B14F-4D97-AF65-F5344CB8AC3E}">
        <p14:creationId xmlns:p14="http://schemas.microsoft.com/office/powerpoint/2010/main" val="15600838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I: Cloud Infrastructure 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Gartner </a:t>
            </a:r>
            <a:r>
              <a:rPr lang="en-US" dirty="0" err="1">
                <a:solidFill>
                  <a:schemeClr val="tx1"/>
                </a:solidFill>
              </a:rPr>
              <a:t>hypecycle</a:t>
            </a:r>
            <a:r>
              <a:rPr lang="en-US" dirty="0">
                <a:solidFill>
                  <a:schemeClr val="tx1"/>
                </a:solidFill>
              </a:rPr>
              <a:t> and priority matrix on Compute Infrastructure</a:t>
            </a:r>
          </a:p>
          <a:p>
            <a:pPr marL="342900" indent="-342900">
              <a:buFont typeface="Arial" panose="020B0604020202020204" pitchFamily="34" charset="0"/>
              <a:buChar char="•"/>
            </a:pPr>
            <a:r>
              <a:rPr lang="en-US" dirty="0">
                <a:solidFill>
                  <a:schemeClr val="tx1"/>
                </a:solidFill>
              </a:rPr>
              <a:t>Containers compared to virtual machines</a:t>
            </a:r>
          </a:p>
          <a:p>
            <a:pPr marL="342900" indent="-342900">
              <a:buFont typeface="Arial" panose="020B0604020202020204" pitchFamily="34" charset="0"/>
              <a:buChar char="•"/>
            </a:pPr>
            <a:r>
              <a:rPr lang="en-US" dirty="0">
                <a:solidFill>
                  <a:schemeClr val="tx1"/>
                </a:solidFill>
              </a:rPr>
              <a:t>The emergence of artificial intelligence as a dominant force</a:t>
            </a:r>
          </a:p>
        </p:txBody>
      </p:sp>
      <p:sp>
        <p:nvSpPr>
          <p:cNvPr id="3" name="Slide Number Placeholder 2">
            <a:extLst>
              <a:ext uri="{FF2B5EF4-FFF2-40B4-BE49-F238E27FC236}">
                <a16:creationId xmlns:a16="http://schemas.microsoft.com/office/drawing/2014/main" id="{880F2D23-3189-4F40-BE93-FF261C0D3E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95</a:t>
            </a:fld>
            <a:endParaRPr lang="en-US">
              <a:solidFill>
                <a:prstClr val="black">
                  <a:tint val="75000"/>
                </a:prstClr>
              </a:solidFill>
            </a:endParaRPr>
          </a:p>
        </p:txBody>
      </p:sp>
    </p:spTree>
    <p:extLst>
      <p:ext uri="{BB962C8B-B14F-4D97-AF65-F5344CB8AC3E}">
        <p14:creationId xmlns:p14="http://schemas.microsoft.com/office/powerpoint/2010/main" val="40765254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68500" y="1407890"/>
            <a:ext cx="3544712" cy="4351338"/>
          </a:xfrm>
        </p:spPr>
        <p:txBody>
          <a:bodyPr>
            <a:normAutofit/>
          </a:bodyPr>
          <a:lstStyle/>
          <a:p>
            <a:r>
              <a:rPr lang="en-US" dirty="0"/>
              <a:t>Hype Cycle for Compute Infrastructure, 2017</a:t>
            </a:r>
          </a:p>
          <a:p>
            <a:r>
              <a:rPr lang="en-US" dirty="0"/>
              <a:t>Published: 21 July 2017 ID: G00313672</a:t>
            </a:r>
          </a:p>
          <a:p>
            <a:r>
              <a:rPr lang="en-US" dirty="0"/>
              <a:t>Analyst(s): George J. Weiss | Chirag </a:t>
            </a:r>
            <a:r>
              <a:rPr lang="en-US" dirty="0" err="1"/>
              <a:t>Dekate</a:t>
            </a:r>
            <a:r>
              <a:rPr lang="en-US" dirty="0"/>
              <a:t> | Martin Reynolds</a:t>
            </a:r>
          </a:p>
        </p:txBody>
      </p:sp>
      <p:pic>
        <p:nvPicPr>
          <p:cNvPr id="12292" name="Picture 4" descr="Gartner Asset">
            <a:extLst>
              <a:ext uri="{FF2B5EF4-FFF2-40B4-BE49-F238E27FC236}">
                <a16:creationId xmlns:a16="http://schemas.microsoft.com/office/drawing/2014/main" id="{368B7A64-C814-4850-AC16-3F403BDE9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0595" y="1"/>
            <a:ext cx="843290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68499" y="0"/>
            <a:ext cx="12192000" cy="662782"/>
          </a:xfrm>
          <a:noFill/>
        </p:spPr>
        <p:txBody>
          <a:bodyPr>
            <a:normAutofit/>
          </a:bodyPr>
          <a:lstStyle/>
          <a:p>
            <a:r>
              <a:rPr lang="en-US" sz="4000" dirty="0"/>
              <a:t>Gartner: </a:t>
            </a:r>
            <a:r>
              <a:rPr lang="fr-FR" sz="4000" dirty="0" err="1"/>
              <a:t>Hype</a:t>
            </a:r>
            <a:r>
              <a:rPr lang="fr-FR" sz="4000" dirty="0"/>
              <a:t> Cycle for </a:t>
            </a:r>
            <a:r>
              <a:rPr lang="en-US" sz="4000" dirty="0"/>
              <a:t>Compute Infrastructure</a:t>
            </a:r>
            <a:r>
              <a:rPr lang="fr-FR" sz="4000" dirty="0"/>
              <a:t>, 2017</a:t>
            </a:r>
            <a:endParaRPr lang="en-US" sz="4000" dirty="0"/>
          </a:p>
        </p:txBody>
      </p:sp>
      <p:sp>
        <p:nvSpPr>
          <p:cNvPr id="3" name="Slide Number Placeholder 2">
            <a:extLst>
              <a:ext uri="{FF2B5EF4-FFF2-40B4-BE49-F238E27FC236}">
                <a16:creationId xmlns:a16="http://schemas.microsoft.com/office/drawing/2014/main" id="{5D26CDF3-4D6C-4E37-8124-30B9076A71A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96</a:t>
            </a:fld>
            <a:endParaRPr lang="en-US">
              <a:solidFill>
                <a:prstClr val="black">
                  <a:tint val="75000"/>
                </a:prstClr>
              </a:solidFill>
            </a:endParaRPr>
          </a:p>
        </p:txBody>
      </p:sp>
    </p:spTree>
    <p:extLst>
      <p:ext uri="{BB962C8B-B14F-4D97-AF65-F5344CB8AC3E}">
        <p14:creationId xmlns:p14="http://schemas.microsoft.com/office/powerpoint/2010/main" val="2635034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0"/>
            <a:ext cx="12192000" cy="523783"/>
          </a:xfrm>
        </p:spPr>
        <p:txBody>
          <a:bodyPr>
            <a:normAutofit fontScale="90000"/>
          </a:bodyPr>
          <a:lstStyle/>
          <a:p>
            <a:r>
              <a:rPr lang="en-US" sz="4000" dirty="0"/>
              <a:t>Gartner: </a:t>
            </a:r>
            <a:r>
              <a:rPr lang="fr-FR" sz="4000" dirty="0" err="1"/>
              <a:t>Priority</a:t>
            </a:r>
            <a:r>
              <a:rPr lang="fr-FR" sz="4000" dirty="0"/>
              <a:t> Matrix for </a:t>
            </a:r>
            <a:r>
              <a:rPr lang="en-US" sz="4000" dirty="0"/>
              <a:t>Compute Infrastructure</a:t>
            </a:r>
            <a:r>
              <a:rPr lang="fr-FR" sz="4000" dirty="0"/>
              <a:t>, 2017</a:t>
            </a:r>
            <a:endParaRPr lang="en-US" sz="4000"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169295" y="848597"/>
            <a:ext cx="2770452" cy="4351338"/>
          </a:xfrm>
        </p:spPr>
        <p:txBody>
          <a:bodyPr>
            <a:normAutofit fontScale="92500"/>
          </a:bodyPr>
          <a:lstStyle/>
          <a:p>
            <a:r>
              <a:rPr lang="en-US" dirty="0"/>
              <a:t>Hype Cycle for Compute Infrastructure, 2017</a:t>
            </a:r>
          </a:p>
          <a:p>
            <a:r>
              <a:rPr lang="en-US" dirty="0"/>
              <a:t>Published: 21 July 2017 ID: G00313672</a:t>
            </a:r>
          </a:p>
          <a:p>
            <a:r>
              <a:rPr lang="en-US" dirty="0"/>
              <a:t>Analyst(s): George J. Weiss | Chirag </a:t>
            </a:r>
            <a:r>
              <a:rPr lang="en-US" dirty="0" err="1"/>
              <a:t>Dekate</a:t>
            </a:r>
            <a:r>
              <a:rPr lang="en-US" dirty="0"/>
              <a:t> | Martin Reynolds</a:t>
            </a:r>
          </a:p>
        </p:txBody>
      </p:sp>
      <p:pic>
        <p:nvPicPr>
          <p:cNvPr id="3" name="Picture 2">
            <a:extLst>
              <a:ext uri="{FF2B5EF4-FFF2-40B4-BE49-F238E27FC236}">
                <a16:creationId xmlns:a16="http://schemas.microsoft.com/office/drawing/2014/main" id="{A40B7053-6143-4A6D-B9D1-B782B9584AF0}"/>
              </a:ext>
            </a:extLst>
          </p:cNvPr>
          <p:cNvPicPr>
            <a:picLocks noChangeAspect="1"/>
          </p:cNvPicPr>
          <p:nvPr/>
        </p:nvPicPr>
        <p:blipFill>
          <a:blip r:embed="rId2"/>
          <a:stretch>
            <a:fillRect/>
          </a:stretch>
        </p:blipFill>
        <p:spPr>
          <a:xfrm>
            <a:off x="2675521" y="569832"/>
            <a:ext cx="9516479" cy="6334217"/>
          </a:xfrm>
          <a:prstGeom prst="rect">
            <a:avLst/>
          </a:prstGeom>
        </p:spPr>
      </p:pic>
      <p:sp>
        <p:nvSpPr>
          <p:cNvPr id="4" name="Slide Number Placeholder 3">
            <a:extLst>
              <a:ext uri="{FF2B5EF4-FFF2-40B4-BE49-F238E27FC236}">
                <a16:creationId xmlns:a16="http://schemas.microsoft.com/office/drawing/2014/main" id="{320C28D8-E4FE-441C-9565-68E436048BC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97</a:t>
            </a:fld>
            <a:endParaRPr lang="en-US">
              <a:solidFill>
                <a:prstClr val="black">
                  <a:tint val="75000"/>
                </a:prstClr>
              </a:solidFill>
            </a:endParaRPr>
          </a:p>
        </p:txBody>
      </p:sp>
    </p:spTree>
    <p:extLst>
      <p:ext uri="{BB962C8B-B14F-4D97-AF65-F5344CB8AC3E}">
        <p14:creationId xmlns:p14="http://schemas.microsoft.com/office/powerpoint/2010/main" val="42399202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70234"/>
            <a:ext cx="12192000" cy="662782"/>
          </a:xfrm>
        </p:spPr>
        <p:txBody>
          <a:bodyPr>
            <a:normAutofit/>
          </a:bodyPr>
          <a:lstStyle/>
          <a:p>
            <a:r>
              <a:rPr lang="en-US" sz="4000" dirty="0"/>
              <a:t>Gartner: Comments on Cloud Computing</a:t>
            </a:r>
            <a:r>
              <a:rPr lang="fr-FR" sz="4000" dirty="0"/>
              <a:t>, 2017</a:t>
            </a:r>
            <a:endParaRPr lang="en-US" sz="4000"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98274" y="733016"/>
            <a:ext cx="12100884" cy="5445842"/>
          </a:xfrm>
        </p:spPr>
        <p:txBody>
          <a:bodyPr>
            <a:normAutofit/>
          </a:bodyPr>
          <a:lstStyle/>
          <a:p>
            <a:r>
              <a:rPr lang="en-US" dirty="0"/>
              <a:t>Hype Cycle for Cloud Computing, 2017</a:t>
            </a:r>
          </a:p>
          <a:p>
            <a:r>
              <a:rPr lang="en-US" dirty="0"/>
              <a:t>Published: 01 August 2017 ID: G00315206</a:t>
            </a:r>
          </a:p>
          <a:p>
            <a:r>
              <a:rPr lang="en-US" dirty="0"/>
              <a:t>Analyst(s): David Mitchell Smith | Ed Anderson</a:t>
            </a:r>
          </a:p>
          <a:p>
            <a:r>
              <a:rPr lang="en-US" b="1" dirty="0"/>
              <a:t>Cloud computing </a:t>
            </a:r>
            <a:r>
              <a:rPr lang="en-US" dirty="0"/>
              <a:t>has reached the Slope of Enlightenment.</a:t>
            </a:r>
          </a:p>
          <a:p>
            <a:r>
              <a:rPr lang="en-US" dirty="0"/>
              <a:t>Cloud computing hype continues to be high relative to other technologies, even though it is quite far along in the Hype Cycle. Most organizations are becoming increasingly grounded in the practical benefits and risks of cloud computing. </a:t>
            </a:r>
            <a:r>
              <a:rPr lang="en-US" b="1" dirty="0">
                <a:solidFill>
                  <a:srgbClr val="FF0000"/>
                </a:solidFill>
              </a:rPr>
              <a:t>Cloud first </a:t>
            </a:r>
            <a:r>
              <a:rPr lang="en-US" dirty="0"/>
              <a:t>is becoming a very common description of enterprises' strategies, as cloud adoption is shifting to mainstream use (approaching "new normal" status), including support for production applications and mission-critical operations. </a:t>
            </a:r>
            <a:r>
              <a:rPr lang="en-US" dirty="0">
                <a:solidFill>
                  <a:srgbClr val="FF0000"/>
                </a:solidFill>
              </a:rPr>
              <a:t>Cloud services are heavily favored for new application development</a:t>
            </a:r>
            <a:r>
              <a:rPr lang="en-US" dirty="0"/>
              <a:t>, particularly when organizations pursue digital business outcomes.</a:t>
            </a:r>
          </a:p>
        </p:txBody>
      </p:sp>
      <p:sp>
        <p:nvSpPr>
          <p:cNvPr id="3" name="Slide Number Placeholder 2">
            <a:extLst>
              <a:ext uri="{FF2B5EF4-FFF2-40B4-BE49-F238E27FC236}">
                <a16:creationId xmlns:a16="http://schemas.microsoft.com/office/drawing/2014/main" id="{82AE074E-76A3-43B8-8FEE-3DD3E833C5D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98</a:t>
            </a:fld>
            <a:endParaRPr lang="en-US">
              <a:solidFill>
                <a:prstClr val="black">
                  <a:tint val="75000"/>
                </a:prstClr>
              </a:solidFill>
            </a:endParaRPr>
          </a:p>
        </p:txBody>
      </p:sp>
    </p:spTree>
    <p:extLst>
      <p:ext uri="{BB962C8B-B14F-4D97-AF65-F5344CB8AC3E}">
        <p14:creationId xmlns:p14="http://schemas.microsoft.com/office/powerpoint/2010/main" val="30851992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E787-348E-42E6-ABCA-BF399B0EC104}"/>
              </a:ext>
            </a:extLst>
          </p:cNvPr>
          <p:cNvSpPr>
            <a:spLocks noGrp="1"/>
          </p:cNvSpPr>
          <p:nvPr>
            <p:ph type="title"/>
          </p:nvPr>
        </p:nvSpPr>
        <p:spPr>
          <a:xfrm>
            <a:off x="819613" y="0"/>
            <a:ext cx="10515600" cy="987890"/>
          </a:xfrm>
        </p:spPr>
        <p:txBody>
          <a:bodyPr/>
          <a:lstStyle/>
          <a:p>
            <a:r>
              <a:rPr lang="en-US" dirty="0"/>
              <a:t>Evolution from 2017 to 2018</a:t>
            </a:r>
          </a:p>
        </p:txBody>
      </p:sp>
      <p:sp>
        <p:nvSpPr>
          <p:cNvPr id="3" name="Content Placeholder 2">
            <a:extLst>
              <a:ext uri="{FF2B5EF4-FFF2-40B4-BE49-F238E27FC236}">
                <a16:creationId xmlns:a16="http://schemas.microsoft.com/office/drawing/2014/main" id="{E1F5995D-F2F1-4DC7-A90E-8C6156806A5B}"/>
              </a:ext>
            </a:extLst>
          </p:cNvPr>
          <p:cNvSpPr>
            <a:spLocks noGrp="1"/>
          </p:cNvSpPr>
          <p:nvPr>
            <p:ph idx="1"/>
          </p:nvPr>
        </p:nvSpPr>
        <p:spPr>
          <a:xfrm>
            <a:off x="130097" y="859321"/>
            <a:ext cx="11931805" cy="5571215"/>
          </a:xfrm>
        </p:spPr>
        <p:txBody>
          <a:bodyPr>
            <a:normAutofit lnSpcReduction="10000"/>
          </a:bodyPr>
          <a:lstStyle/>
          <a:p>
            <a:r>
              <a:rPr lang="en-US" dirty="0"/>
              <a:t>The following 3 topics were removed</a:t>
            </a:r>
          </a:p>
          <a:p>
            <a:pPr lvl="1"/>
            <a:r>
              <a:rPr lang="en-US" dirty="0"/>
              <a:t>Advanced Server Energy Monitoring</a:t>
            </a:r>
          </a:p>
          <a:p>
            <a:pPr lvl="1"/>
            <a:r>
              <a:rPr lang="en-US" dirty="0"/>
              <a:t>Integrated Systems: Infrastructure as a Service</a:t>
            </a:r>
          </a:p>
          <a:p>
            <a:pPr lvl="1"/>
            <a:r>
              <a:rPr lang="en-US" dirty="0"/>
              <a:t>V2P Server Management</a:t>
            </a:r>
          </a:p>
          <a:p>
            <a:r>
              <a:rPr lang="en-US" dirty="0"/>
              <a:t>These technologies were removed because they had become fully mature. They were on productivity plateau in 2017</a:t>
            </a:r>
          </a:p>
          <a:p>
            <a:r>
              <a:rPr lang="en-US" dirty="0"/>
              <a:t>In 2018, there are four transformational technologies</a:t>
            </a:r>
          </a:p>
          <a:p>
            <a:pPr lvl="1"/>
            <a:r>
              <a:rPr lang="en-US" dirty="0"/>
              <a:t>Serverless Infrastructure (also transformational  in 2017 but moved from 5-10 to 2-5 years)</a:t>
            </a:r>
          </a:p>
          <a:p>
            <a:pPr lvl="1"/>
            <a:r>
              <a:rPr lang="en-US" dirty="0"/>
              <a:t>Neuromorphic computing; support neural-net ML directly</a:t>
            </a:r>
          </a:p>
          <a:p>
            <a:pPr lvl="1"/>
            <a:r>
              <a:rPr lang="en-US" dirty="0"/>
              <a:t>In-memory computing; an old idea</a:t>
            </a:r>
          </a:p>
          <a:p>
            <a:pPr lvl="1"/>
            <a:r>
              <a:rPr lang="en-US" dirty="0"/>
              <a:t>Next generation memory; last 2 bring data closer to CPU/GPU increasing performance.  </a:t>
            </a:r>
          </a:p>
          <a:p>
            <a:pPr lvl="2"/>
            <a:r>
              <a:rPr lang="en-US" dirty="0"/>
              <a:t>HPE ion migration memristor, </a:t>
            </a:r>
          </a:p>
          <a:p>
            <a:pPr lvl="2"/>
            <a:r>
              <a:rPr lang="en-US" dirty="0"/>
              <a:t>Intel-Micron's 3D </a:t>
            </a:r>
            <a:r>
              <a:rPr lang="en-US" dirty="0" err="1"/>
              <a:t>XPoint</a:t>
            </a:r>
            <a:r>
              <a:rPr lang="en-US" dirty="0"/>
              <a:t> phase change, and </a:t>
            </a:r>
          </a:p>
          <a:p>
            <a:pPr lvl="2"/>
            <a:r>
              <a:rPr lang="en-US" dirty="0"/>
              <a:t>spin-transfer torque memory.</a:t>
            </a:r>
          </a:p>
        </p:txBody>
      </p:sp>
      <p:sp>
        <p:nvSpPr>
          <p:cNvPr id="4" name="Slide Number Placeholder 3">
            <a:extLst>
              <a:ext uri="{FF2B5EF4-FFF2-40B4-BE49-F238E27FC236}">
                <a16:creationId xmlns:a16="http://schemas.microsoft.com/office/drawing/2014/main" id="{FAB7D5C2-3989-4F74-9D16-185F3D6685C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99</a:t>
            </a:fld>
            <a:endParaRPr lang="en-US">
              <a:solidFill>
                <a:prstClr val="black">
                  <a:tint val="75000"/>
                </a:prstClr>
              </a:solidFill>
            </a:endParaRPr>
          </a:p>
        </p:txBody>
      </p:sp>
    </p:spTree>
    <p:extLst>
      <p:ext uri="{BB962C8B-B14F-4D97-AF65-F5344CB8AC3E}">
        <p14:creationId xmlns:p14="http://schemas.microsoft.com/office/powerpoint/2010/main" val="140593270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36751</TotalTime>
  <Words>18662</Words>
  <Application>Microsoft Office PowerPoint</Application>
  <PresentationFormat>Widescreen</PresentationFormat>
  <Paragraphs>2027</Paragraphs>
  <Slides>247</Slides>
  <Notes>55</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247</vt:i4>
      </vt:variant>
    </vt:vector>
  </HeadingPairs>
  <TitlesOfParts>
    <vt:vector size="263" baseType="lpstr">
      <vt:lpstr>Arial</vt:lpstr>
      <vt:lpstr>Calibri</vt:lpstr>
      <vt:lpstr>Calibri Light</vt:lpstr>
      <vt:lpstr>Century Gothic</vt:lpstr>
      <vt:lpstr>ciscosansttextralight</vt:lpstr>
      <vt:lpstr>Consolas</vt:lpstr>
      <vt:lpstr>Cooper Std Black</vt:lpstr>
      <vt:lpstr>Georgia</vt:lpstr>
      <vt:lpstr>Gotham</vt:lpstr>
      <vt:lpstr>Roboto Slab</vt:lpstr>
      <vt:lpstr>Symbol</vt:lpstr>
      <vt:lpstr>Times</vt:lpstr>
      <vt:lpstr>Times New Roman</vt:lpstr>
      <vt:lpstr>Wingdings</vt:lpstr>
      <vt:lpstr>1_Office Theme</vt:lpstr>
      <vt:lpstr>Photo Editor Photo</vt:lpstr>
      <vt:lpstr>Introduction to Cloud Computing and Data Engineering</vt:lpstr>
      <vt:lpstr>Overall Summary I</vt:lpstr>
      <vt:lpstr>Overall Summary II</vt:lpstr>
      <vt:lpstr>Overall Summary III</vt:lpstr>
      <vt:lpstr>Overall Summary IV</vt:lpstr>
      <vt:lpstr>Overall Summary V</vt:lpstr>
      <vt:lpstr>Overall Summary VI</vt:lpstr>
      <vt:lpstr>B: Defining Clouds I</vt:lpstr>
      <vt:lpstr>Predictions/Assumptions</vt:lpstr>
      <vt:lpstr>Background Remarks</vt:lpstr>
      <vt:lpstr>Lots of Computers are needed</vt:lpstr>
      <vt:lpstr>OPERATIONALLY Clouds are Clear</vt:lpstr>
      <vt:lpstr>What is a “Cloud”?</vt:lpstr>
      <vt:lpstr>Data Centers Clouds &amp; Economies of Scale</vt:lpstr>
      <vt:lpstr>Clouds Offer From different points of view</vt:lpstr>
      <vt:lpstr>Virtualization made several things more convenient</vt:lpstr>
      <vt:lpstr>Old Cloud Use Case I: Microsoft Server Consolidation</vt:lpstr>
      <vt:lpstr>Old Cloud Use Case II:  Google gmail example</vt:lpstr>
      <vt:lpstr>Next Step is Renting out Idle Clouds</vt:lpstr>
      <vt:lpstr>C: Defining Clouds II</vt:lpstr>
      <vt:lpstr>Service Model is a Messaging Model</vt:lpstr>
      <vt:lpstr>Different aaS (as aService)’s</vt:lpstr>
      <vt:lpstr>December 2018  Amazon AWS available services  23 categories.  First category expanded into 11 subservices Last category into  9</vt:lpstr>
      <vt:lpstr>Azure Services 2015</vt:lpstr>
      <vt:lpstr>Gartner Remarks on Clouds</vt:lpstr>
      <vt:lpstr>Gartner: Magic Quadrant for Cloud Infrastructure as a Service, Worldwide</vt:lpstr>
      <vt:lpstr>Gartner: The Evolution of Server Computing</vt:lpstr>
      <vt:lpstr>Gartner: Infrastructure Strategies Hype Cycle, 2016 </vt:lpstr>
      <vt:lpstr>Gartner: Infrastructure Strategies Hype Cycle, 2018 </vt:lpstr>
      <vt:lpstr>Gartner: Infrastructure Strategies Hype Cycle, 2018: Priority Matrix </vt:lpstr>
      <vt:lpstr>Gartner: The Evolution of Application Architectures and Computing Abstractions</vt:lpstr>
      <vt:lpstr>D: Defining Clouds III</vt:lpstr>
      <vt:lpstr>Worldwide Cloud Market Share Q3 2017</vt:lpstr>
      <vt:lpstr>Quarterly AWS Revenues $B</vt:lpstr>
      <vt:lpstr>IT Growth by areas</vt:lpstr>
      <vt:lpstr>What will impact Enterprise IT?</vt:lpstr>
      <vt:lpstr>IT Infrastructure Trends</vt:lpstr>
      <vt:lpstr>Amazon AWS Income</vt:lpstr>
      <vt:lpstr>Cloud Computing Spending $B</vt:lpstr>
      <vt:lpstr>E: Virtualization</vt:lpstr>
      <vt:lpstr>Virtualization Technologies I</vt:lpstr>
      <vt:lpstr>Virtualization Technologies II</vt:lpstr>
      <vt:lpstr>Virtualization Technologies III</vt:lpstr>
      <vt:lpstr>The areas that OpenStack works on</vt:lpstr>
      <vt:lpstr>Typical use of OpenStack</vt:lpstr>
      <vt:lpstr>Virtualization Technologies IV</vt:lpstr>
      <vt:lpstr>F:Technology Hypecycle I</vt:lpstr>
      <vt:lpstr>Gartner: How Emerging Technology Trends Move Along the Hype Cycle </vt:lpstr>
      <vt:lpstr>Gartner: Hype Cycle for Emerging Technologies Structure</vt:lpstr>
      <vt:lpstr>Gartner: Hype Cycle for Emerging Technologies, 2018</vt:lpstr>
      <vt:lpstr>Democratized artificial intelligence (AI) Trend</vt:lpstr>
      <vt:lpstr>Digitalized Ecosystems Trend</vt:lpstr>
      <vt:lpstr>Do-it-yourself Biohacking Trend</vt:lpstr>
      <vt:lpstr>Transparently Immersive Experiences Trend</vt:lpstr>
      <vt:lpstr>Ubiquitous Infrastructure Trend</vt:lpstr>
      <vt:lpstr>Gartner: Hype Cycle for Emerging Technologies, 2018 </vt:lpstr>
      <vt:lpstr>Gartner: Hype Cycle for Emerging Technologies, 2018 Major Hype Cycle Changes arriving I</vt:lpstr>
      <vt:lpstr>Gartner: Hype Cycle for Emerging Technologies, 2018 Major Hype Cycle Changes arriving II</vt:lpstr>
      <vt:lpstr>Gartner: Hype Cycle for Emerging Technologies, 2018</vt:lpstr>
      <vt:lpstr>Gartner: Hype Cycle for Emerging Technologies, 2017 </vt:lpstr>
      <vt:lpstr>Gartner: Hype Cycle for Emerging Technologies, 2017 </vt:lpstr>
      <vt:lpstr>Gartner: Hype Cycle for Emerging Technologies, 2016 </vt:lpstr>
      <vt:lpstr>Gartner: Priority Matrix for Emerging Technologies, 2018 </vt:lpstr>
      <vt:lpstr>Gartner: Priority Matrix for Emerging Technologies, 2017 </vt:lpstr>
      <vt:lpstr>Gartner: Priority Matrix for Emerging Technologies, 2016 </vt:lpstr>
      <vt:lpstr>Gartner: Hype Cycle for Data Center Infrastructure, 2017</vt:lpstr>
      <vt:lpstr>Gartner: Priority Matrix for Data Center Infrastructure, 2017</vt:lpstr>
      <vt:lpstr>G: Technology Hypecycle II</vt:lpstr>
      <vt:lpstr>Gartner:  Hype Cycle for Emerging Technologies, 2008</vt:lpstr>
      <vt:lpstr>Gartner:  Priority Matrix for Emerging Technologies, 2008</vt:lpstr>
      <vt:lpstr>Gartner:  Hype Cycle for Emerging Technologies, 2010</vt:lpstr>
      <vt:lpstr>Gartner:  Hype Cycle for Emerging Technologies, 2012</vt:lpstr>
      <vt:lpstr>PowerPoint Presentation</vt:lpstr>
      <vt:lpstr>PowerPoint Presentation</vt:lpstr>
      <vt:lpstr>Gartner:  Priority Matrix for Emerging Technologies, 2014 </vt:lpstr>
      <vt:lpstr> Gartner: Hype Cycle for Emerging Technologies, 2015 </vt:lpstr>
      <vt:lpstr> Gartner: Priority Matrix for Emerging Technologies, 2015 </vt:lpstr>
      <vt:lpstr>Gartner 2015 Hype Cycle: The Journey to Digital Business</vt:lpstr>
      <vt:lpstr>Gartner 2015 Hype Cycle: Digital Marketing (Stage 4)</vt:lpstr>
      <vt:lpstr>Gartner 2015 Hype Cycle: Digital Business (Stage 5)</vt:lpstr>
      <vt:lpstr>Gartner 2015 Hype Cycle: Autonomous (Stage 6)</vt:lpstr>
      <vt:lpstr>H: Cloud Infrastructure I</vt:lpstr>
      <vt:lpstr>Cloud Infrastructure</vt:lpstr>
      <vt:lpstr>Future Trends in IT: Containers, Serverless, Edge, Decentralization</vt:lpstr>
      <vt:lpstr>Amazon Network</vt:lpstr>
      <vt:lpstr>Azure Cloud Data Centers (Microsoft)</vt:lpstr>
      <vt:lpstr>Google Cloud Data Centers</vt:lpstr>
      <vt:lpstr>IBM Cloud Network</vt:lpstr>
      <vt:lpstr>Network Usage by Clouds</vt:lpstr>
      <vt:lpstr>Green Clouds</vt:lpstr>
      <vt:lpstr>Remembering Grid Computing: IoT and Distributed Center I</vt:lpstr>
      <vt:lpstr>Remembering Grid Computing: IoT and Distributed Center II</vt:lpstr>
      <vt:lpstr>PowerPoint Presentation</vt:lpstr>
      <vt:lpstr>Workload and compute instance shift from traditional data centers to cloud data centers</vt:lpstr>
      <vt:lpstr>I: Cloud Infrastructure II</vt:lpstr>
      <vt:lpstr>Gartner: Hype Cycle for Compute Infrastructure, 2017</vt:lpstr>
      <vt:lpstr>Gartner: Priority Matrix for Compute Infrastructure, 2017</vt:lpstr>
      <vt:lpstr>Gartner: Comments on Cloud Computing, 2017</vt:lpstr>
      <vt:lpstr>Evolution from 2017 to 2018</vt:lpstr>
      <vt:lpstr>Gartner: Hype Cycle for Compute Infrastructure, 2018</vt:lpstr>
      <vt:lpstr>Gartner: Priority Matrix for Compute Infrastructure, 2018</vt:lpstr>
      <vt:lpstr>Containers and Serverless will dominate innovation</vt:lpstr>
      <vt:lpstr>Why use Containers not Virtual Machines</vt:lpstr>
      <vt:lpstr>Key Trends in Computer Infrastructure</vt:lpstr>
      <vt:lpstr>Artificial Intelligence on the Data Center and for the Data Center</vt:lpstr>
      <vt:lpstr>J: Cloud Software</vt:lpstr>
      <vt:lpstr>HPC-ABDS  Integrated wide range of HPC and Big Data technologies. I gave up updating list in January 2016!</vt:lpstr>
      <vt:lpstr>Components of Big Data Stack</vt:lpstr>
      <vt:lpstr>MapReduce Illustrated by Judy Qiu</vt:lpstr>
      <vt:lpstr>PowerPoint Presentation</vt:lpstr>
      <vt:lpstr>2 Aspects of Cloud Computing:  Infrastructure and Runtimes</vt:lpstr>
      <vt:lpstr>Components of a Big Data Runtime I</vt:lpstr>
      <vt:lpstr>Components of a Big Data Runtime II</vt:lpstr>
      <vt:lpstr>Using HPC-ABDS Layers I</vt:lpstr>
      <vt:lpstr>Using HPC-ABDS Layers II</vt:lpstr>
      <vt:lpstr>Using HPC-ABDS Layers III</vt:lpstr>
      <vt:lpstr>Using HPC-ABDS Layers IV</vt:lpstr>
      <vt:lpstr>Using HPC-ABDS Layers V</vt:lpstr>
      <vt:lpstr>Using HPC-ABDS Layers VI</vt:lpstr>
      <vt:lpstr>PowerPoint Presentation</vt:lpstr>
      <vt:lpstr>K: Cloud Applications I</vt:lpstr>
      <vt:lpstr>PowerPoint Presentation</vt:lpstr>
      <vt:lpstr>PowerPoint Presentation</vt:lpstr>
      <vt:lpstr>PowerPoint Presentation</vt:lpstr>
      <vt:lpstr>https://www.statisticbrain.com/youtube-statistics/ Sept 1 2016</vt:lpstr>
      <vt:lpstr>PowerPoint Presentation</vt:lpstr>
      <vt:lpstr>PowerPoint Presentation</vt:lpstr>
      <vt:lpstr>PowerPoint Presentation</vt:lpstr>
      <vt:lpstr>PowerPoint Presentation</vt:lpstr>
      <vt:lpstr>PowerPoint Presentation</vt:lpstr>
      <vt:lpstr>1. Multiple users performing interactive queries and updates on a database with basic availability and eventual consistency</vt:lpstr>
      <vt:lpstr>3. Move data from external data sources into a highly horizontally scalable data store, transform it using highly horizontally scalable processing (e.g. Map-Reduce), and return it to the horizontally scalable data store (ELT) </vt:lpstr>
      <vt:lpstr>4. Perform batch analytics on the data in a highly horizontally scalable data store using highly horizontally scalable processing (e.g. MapReduce) with a user-friendly interface (e.g. SQL like)</vt:lpstr>
      <vt:lpstr>10. Orchestrate multiple sequential and parallel data transformations and/or analytic processing using a workflow manager</vt:lpstr>
      <vt:lpstr>Example of Pattern 10 from Hortonworks</vt:lpstr>
      <vt:lpstr>PowerPoint Presentation</vt:lpstr>
      <vt:lpstr>L: Cloud Applications II</vt:lpstr>
      <vt:lpstr>What is Cyberinfrastructure</vt:lpstr>
      <vt:lpstr>e-moreorlessanything</vt:lpstr>
      <vt:lpstr>PowerPoint Presentation</vt:lpstr>
      <vt:lpstr>Tracking the Heavens</vt:lpstr>
      <vt:lpstr>Virtual Observatory Astronomy Initiative Integrates Experiments over wavelengths</vt:lpstr>
      <vt:lpstr>PowerPoint Presentation</vt:lpstr>
      <vt:lpstr>Genome Sequencing Costs</vt:lpstr>
      <vt:lpstr>Access Pattern 5A. Perform interactive analytics on observational scientific data</vt:lpstr>
      <vt:lpstr>Artificial Intelligence/Deep Learning</vt:lpstr>
      <vt:lpstr>Intelligent Systems ~  Artificial Intelligence ~ Machine Learning</vt:lpstr>
      <vt:lpstr>PowerPoint Presentation</vt:lpstr>
      <vt:lpstr>PowerPoint Presentation</vt:lpstr>
      <vt:lpstr>PowerPoint Presentation</vt:lpstr>
      <vt:lpstr>PowerPoint Presentation</vt:lpstr>
      <vt:lpstr>M: Cloud Applications III</vt:lpstr>
      <vt:lpstr>What Applications work in Clouds</vt:lpstr>
      <vt:lpstr>Internet of Things and the Cloud </vt:lpstr>
      <vt:lpstr>Cloud – Fog – Internet of Things</vt:lpstr>
      <vt:lpstr>What is a Fog?</vt:lpstr>
      <vt:lpstr>Streaming Data Category</vt:lpstr>
      <vt:lpstr>NIST Big Data Public Working Group Standards Best Practice</vt:lpstr>
      <vt:lpstr>64 Features in 4 views for Unified Classification of Big Data and Simulation Applications</vt:lpstr>
      <vt:lpstr>Problem Architecture View (Meta or MacroPatterns)</vt:lpstr>
      <vt:lpstr>PowerPoint Presentation</vt:lpstr>
      <vt:lpstr>Data and Model in Big Data and Simulations I</vt:lpstr>
      <vt:lpstr>Data and Model in Big Data and Simulations II</vt:lpstr>
      <vt:lpstr>Convergence/Divergence Points for HPC-Cloud-Edge- Big Data-Simulation</vt:lpstr>
      <vt:lpstr>N: Clouds and Parallel Computing</vt:lpstr>
      <vt:lpstr>Parallel Computing</vt:lpstr>
      <vt:lpstr>PowerPoint Presentation</vt:lpstr>
      <vt:lpstr>PowerPoint Presentation</vt:lpstr>
      <vt:lpstr>PowerPoint Presentation</vt:lpstr>
      <vt:lpstr>Amdahl’s Law of Parallel Processing</vt:lpstr>
      <vt:lpstr>PowerPoint Presentation</vt:lpstr>
      <vt:lpstr>Optimal v. stable scattered Decompositions</vt:lpstr>
      <vt:lpstr>Further Decomposition Strategies</vt:lpstr>
      <vt:lpstr>Classic Parallel Computing</vt:lpstr>
      <vt:lpstr>Considerations on Big Data v. Clouds/HPC</vt:lpstr>
      <vt:lpstr>Parallelism over Users and Usages</vt:lpstr>
      <vt:lpstr>Parallel Computing: Big Data and Simulations</vt:lpstr>
      <vt:lpstr>Big Data and Simulation Difficulty in Parallelism Size of Synchronization constraints</vt:lpstr>
      <vt:lpstr>O: Storage</vt:lpstr>
      <vt:lpstr>Cloud Data Models</vt:lpstr>
      <vt:lpstr>Different formats for data</vt:lpstr>
      <vt:lpstr>Different Approaches to managing Data</vt:lpstr>
      <vt:lpstr>Clouds as Support for Data Repositories?</vt:lpstr>
      <vt:lpstr>Architecture of Data Repositories?</vt:lpstr>
      <vt:lpstr>Traditional File System?</vt:lpstr>
      <vt:lpstr>Data Parallel File System?</vt:lpstr>
      <vt:lpstr>Data Lakes</vt:lpstr>
      <vt:lpstr>P: HPC and Clouds</vt:lpstr>
      <vt:lpstr>Gartner on High-Performance Computing</vt:lpstr>
      <vt:lpstr>PowerPoint Presentation</vt:lpstr>
      <vt:lpstr>Features of Data Intensive Applications</vt:lpstr>
      <vt:lpstr>Science Computing Environments</vt:lpstr>
      <vt:lpstr>Clouds HPC and Grids</vt:lpstr>
      <vt:lpstr>Why HPC Cloud architectures?</vt:lpstr>
      <vt:lpstr>Q: Comparison of Data Analytics with Simulation</vt:lpstr>
      <vt:lpstr>Structure of Applications</vt:lpstr>
      <vt:lpstr>Comparison of Data Analytics with Simulation I</vt:lpstr>
      <vt:lpstr>PowerPoint Presentation</vt:lpstr>
      <vt:lpstr>Comparison of Data Analytics with Simulation II</vt:lpstr>
      <vt:lpstr>Comparison of Data Analytics with Simulation III</vt:lpstr>
      <vt:lpstr>Implications of Big Data Requirements</vt:lpstr>
      <vt:lpstr>Who uses What Software</vt:lpstr>
      <vt:lpstr>Choosing Languages</vt:lpstr>
      <vt:lpstr>R: Jobs</vt:lpstr>
      <vt:lpstr>PowerPoint Presentation</vt:lpstr>
      <vt:lpstr>PowerPoint Presentation</vt:lpstr>
      <vt:lpstr>PowerPoint Presentation</vt:lpstr>
      <vt:lpstr>PowerPoint Presentation</vt:lpstr>
      <vt:lpstr>PowerPoint Presentation</vt:lpstr>
      <vt:lpstr>PowerPoint Presentation</vt:lpstr>
      <vt:lpstr>Indeed.com Trends</vt:lpstr>
      <vt:lpstr>Indeed.com Trends</vt:lpstr>
      <vt:lpstr>McKinsey Institute on Big Data Jobs</vt:lpstr>
      <vt:lpstr>PowerPoint Presentation</vt:lpstr>
      <vt:lpstr>Gartner on Data Engineering</vt:lpstr>
      <vt:lpstr>S: The Future I</vt:lpstr>
      <vt:lpstr>PowerPoint Presentation</vt:lpstr>
      <vt:lpstr>PowerPoint Presentation</vt:lpstr>
      <vt:lpstr>Cloud Futures 2017 from KPCB</vt:lpstr>
      <vt:lpstr>Gartner: Hype Cycle for Cloud Computing, 2017 </vt:lpstr>
      <vt:lpstr>Gartner: Priority Matrix for Cloud Computing, 2017 </vt:lpstr>
      <vt:lpstr>Some Cloud Computing Capabilities</vt:lpstr>
      <vt:lpstr>Gartner: Hype Cycle for Cloud Computing, 2018 </vt:lpstr>
      <vt:lpstr>Gartner: Priority Matrix for Cloud Computing, 2018 </vt:lpstr>
      <vt:lpstr>2017 evolution to 2018 Cloud Computing Evolution</vt:lpstr>
      <vt:lpstr>Serverless Computing and Function as a Service FaaS</vt:lpstr>
      <vt:lpstr>Event-Driven and Serverless Computing</vt:lpstr>
      <vt:lpstr>Serverless Computing I</vt:lpstr>
      <vt:lpstr>Serverless Computing II</vt:lpstr>
      <vt:lpstr>Cloud Native Applications I</vt:lpstr>
      <vt:lpstr>Cloud Native: The What</vt:lpstr>
      <vt:lpstr>Cloud Native and Microservices: The Benefits</vt:lpstr>
      <vt:lpstr>T: The Future and other Issues II</vt:lpstr>
      <vt:lpstr>Cloud Concerns from KPCB</vt:lpstr>
      <vt:lpstr>Gartner on Blockchain</vt:lpstr>
      <vt:lpstr>BlockChain: Ledgers redone</vt:lpstr>
      <vt:lpstr>BlockChain: Ledgers redone</vt:lpstr>
      <vt:lpstr>BlockChain: Ledgers redone</vt:lpstr>
      <vt:lpstr>https://en.wikipedia.org/wiki/Blockchain</vt:lpstr>
      <vt:lpstr>BlockChain: Ledgers redone</vt:lpstr>
      <vt:lpstr>Blockchain consortia</vt:lpstr>
      <vt:lpstr>PowerPoint Presentation</vt:lpstr>
      <vt:lpstr>PowerPoint Presentation</vt:lpstr>
      <vt:lpstr>U: The Future and other Issues III</vt:lpstr>
      <vt:lpstr>Fault Tolerance of Data with Amazon S3</vt:lpstr>
      <vt:lpstr>Fault Tolerance of Programs</vt:lpstr>
      <vt:lpstr>Application Fault Tolerance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Efficient Dataflow Frameworks for Big Data Applications: Integrating Parallel and Distributed Computing Runtimes</dc:title>
  <dc:creator>supun</dc:creator>
  <cp:lastModifiedBy>Geoffrey Fox</cp:lastModifiedBy>
  <cp:revision>521</cp:revision>
  <dcterms:created xsi:type="dcterms:W3CDTF">2017-06-12T19:54:34Z</dcterms:created>
  <dcterms:modified xsi:type="dcterms:W3CDTF">2019-01-29T19:29:33Z</dcterms:modified>
</cp:coreProperties>
</file>