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75" r:id="rId3"/>
    <p:sldId id="260" r:id="rId4"/>
    <p:sldId id="265" r:id="rId5"/>
    <p:sldId id="259" r:id="rId6"/>
    <p:sldId id="261" r:id="rId7"/>
    <p:sldId id="262" r:id="rId8"/>
    <p:sldId id="263" r:id="rId9"/>
    <p:sldId id="264" r:id="rId10"/>
    <p:sldId id="267" r:id="rId11"/>
    <p:sldId id="271" r:id="rId12"/>
    <p:sldId id="266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45"/>
  </p:normalViewPr>
  <p:slideViewPr>
    <p:cSldViewPr snapToGrid="0" snapToObjects="1">
      <p:cViewPr varScale="1">
        <p:scale>
          <a:sx n="115" d="100"/>
          <a:sy n="115" d="100"/>
        </p:scale>
        <p:origin x="18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82A88B-3E82-4118-9CDC-BB63023F9FBD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E77D5D-7EBE-4396-8972-154AA11A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5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D5D-7EBE-4396-8972-154AA11AD5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3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91B-DAFD-44EA-AAA3-15453A092CE2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DEDA-1666-43A3-9BEA-BA7845D92E45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4F6-0F37-4D40-8250-5007A322E41E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E3B5-F18F-456D-BC14-4B47E833DBE8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1873-55D3-4C1A-A384-E76F6C85DB91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1364-7819-49B8-9B9F-E5E5FD0339F4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4010-F048-4F7C-95DC-5AF94B2EEF12}" type="datetime1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751A-07FB-41D2-927D-A57EA44FCA71}" type="datetime1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88DD-13BB-4279-9BCF-BAEE1C527A04}" type="datetime1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2203-3624-4EBD-8644-B62B831CAD25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F5D-9F8D-46B6-A035-9461F9E85AF2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3BAD-BCD0-4789-B68A-A81633F102B0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8BA3-EBF5-9341-995D-059E9903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itpress.mit.edu/books/cloud-computing-science-and-engineering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loudmesh/sp17-i524/blob/master/paper1/proceedings.pdf" TargetMode="External"/><Relationship Id="rId3" Type="http://schemas.openxmlformats.org/officeDocument/2006/relationships/hyperlink" Target="https://tinyurl.com/cloudmesh/vonLaszewski-bigdata.pdf" TargetMode="External"/><Relationship Id="rId7" Type="http://schemas.openxmlformats.org/officeDocument/2006/relationships/hyperlink" Target="https://tinyurl.com/cloudmesh/vonLaszewski-i523-v3.pdf" TargetMode="External"/><Relationship Id="rId12" Type="http://schemas.openxmlformats.org/officeDocument/2006/relationships/hyperlink" Target="http://dsc.soic.indiana.edu/presentations/E222-516-2018-CloudIntro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cloudmesh/vonLaszewski-i523-v2.pdf" TargetMode="External"/><Relationship Id="rId11" Type="http://schemas.openxmlformats.org/officeDocument/2006/relationships/hyperlink" Target="http://dsc.soic.indiana.edu/presentations/E222-Course-Management.pptx" TargetMode="External"/><Relationship Id="rId5" Type="http://schemas.openxmlformats.org/officeDocument/2006/relationships/hyperlink" Target="https://tinyurl.com/cloudmesh/vonLaszewski-i523-v1.pdf" TargetMode="External"/><Relationship Id="rId10" Type="http://schemas.openxmlformats.org/officeDocument/2006/relationships/hyperlink" Target="https://github.com/cloudmesh/sp17-i524/blob/master/project/projects.pdf" TargetMode="External"/><Relationship Id="rId4" Type="http://schemas.openxmlformats.org/officeDocument/2006/relationships/hyperlink" Target="https://tinyurl.com/vonLaszewski-handbook-pdf" TargetMode="External"/><Relationship Id="rId9" Type="http://schemas.openxmlformats.org/officeDocument/2006/relationships/hyperlink" Target="https://github.com/cloudmesh/sp17-i524/blob/master/paper2/proceedings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laszewski@gmail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Management E222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605527"/>
          </a:xfrm>
        </p:spPr>
        <p:txBody>
          <a:bodyPr/>
          <a:lstStyle/>
          <a:p>
            <a:r>
              <a:rPr lang="en-US" dirty="0"/>
              <a:t>Geoffrey C. Fox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51DFF-5904-4862-A033-24C8A655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Tracks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Piazza</a:t>
            </a:r>
          </a:p>
          <a:p>
            <a:pPr lvl="1"/>
            <a:r>
              <a:rPr lang="en-US" dirty="0"/>
              <a:t>Write a paper</a:t>
            </a:r>
          </a:p>
          <a:p>
            <a:r>
              <a:rPr lang="en-US" dirty="0"/>
              <a:t>“Theory” i.e. </a:t>
            </a:r>
            <a:r>
              <a:rPr lang="en-US"/>
              <a:t>Basic material</a:t>
            </a:r>
          </a:p>
          <a:p>
            <a:pPr lvl="1"/>
            <a:r>
              <a:rPr lang="en-US"/>
              <a:t>Learn </a:t>
            </a:r>
            <a:r>
              <a:rPr lang="en-US" dirty="0"/>
              <a:t>about Cloud and Big Data, machine learning algorithms, applications as applied to Intelligent Systems Engineering</a:t>
            </a:r>
          </a:p>
          <a:p>
            <a:r>
              <a:rPr lang="en-US" dirty="0"/>
              <a:t>Programming</a:t>
            </a:r>
          </a:p>
          <a:p>
            <a:pPr lvl="1"/>
            <a:r>
              <a:rPr lang="en-US" dirty="0"/>
              <a:t>Python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519DF-61D4-4615-A41E-D51F9BDE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8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</a:t>
            </a:r>
          </a:p>
          <a:p>
            <a:pPr lvl="1"/>
            <a:r>
              <a:rPr lang="en-US" dirty="0"/>
              <a:t>As a student you may be tempted to follow a tutorial or a guide.</a:t>
            </a:r>
          </a:p>
          <a:p>
            <a:pPr lvl="1"/>
            <a:r>
              <a:rPr lang="en-US" dirty="0"/>
              <a:t>We sometimes observe that students simply </a:t>
            </a:r>
            <a:r>
              <a:rPr lang="en-US"/>
              <a:t>copy and paste </a:t>
            </a:r>
            <a:r>
              <a:rPr lang="en-US" dirty="0"/>
              <a:t>and do not read the content. This could have disastrous consequences!!!</a:t>
            </a:r>
          </a:p>
          <a:p>
            <a:pPr lvl="1"/>
            <a:r>
              <a:rPr lang="en-US" dirty="0"/>
              <a:t>So our simple policy is: READ FIRST, THINK, THINK, DO ONCE or short R2D1 </a:t>
            </a:r>
          </a:p>
          <a:p>
            <a:pPr lvl="1"/>
            <a:endParaRPr lang="en-US" dirty="0"/>
          </a:p>
          <a:p>
            <a:r>
              <a:rPr lang="en-US" dirty="0"/>
              <a:t>Backup</a:t>
            </a:r>
          </a:p>
          <a:p>
            <a:pPr lvl="1"/>
            <a:r>
              <a:rPr lang="en-US" dirty="0"/>
              <a:t>Before installing things on your computer backup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AA1E8-548E-4CC2-84FC-36F8599A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9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Mind the University calendar</a:t>
            </a:r>
          </a:p>
          <a:p>
            <a:r>
              <a:rPr lang="en-US" dirty="0"/>
              <a:t>Piazza not CANVAS</a:t>
            </a:r>
          </a:p>
          <a:p>
            <a:r>
              <a:rPr lang="en-US" dirty="0"/>
              <a:t>Use class material and read it</a:t>
            </a:r>
          </a:p>
          <a:p>
            <a:r>
              <a:rPr lang="en-US" dirty="0"/>
              <a:t>HID = Homework Identifier, TA’s will assign this so you do not use the IU ID with us</a:t>
            </a:r>
          </a:p>
          <a:p>
            <a:r>
              <a:rPr lang="en-US" dirty="0"/>
              <a:t>Office hours with TA’s will be announced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Self Reporting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7352" y="4995531"/>
            <a:ext cx="3887391" cy="2078500"/>
          </a:xfrm>
        </p:spPr>
        <p:txBody>
          <a:bodyPr/>
          <a:lstStyle/>
          <a:p>
            <a:r>
              <a:rPr lang="en-US" dirty="0"/>
              <a:t>We follow University procedures</a:t>
            </a:r>
          </a:p>
          <a:p>
            <a:r>
              <a:rPr lang="en-US" dirty="0"/>
              <a:t>See Handbook 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629150" y="4171619"/>
            <a:ext cx="388739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Plagiarism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781550" y="2451959"/>
            <a:ext cx="3887391" cy="207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a notebook.md as discussed in the handbook to self report weekly what you have done in bullet form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08DAA-8F57-4AFD-A1BA-12A1D135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announced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 Basics of Containers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Containers in the Cloud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AI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Integrate AI onto cloud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Focus on Containers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will be done while focusing on Containers</a:t>
            </a:r>
          </a:p>
          <a:p>
            <a:r>
              <a:rPr lang="en-US" dirty="0"/>
              <a:t>Assignments will be given and may take 1, 2,  or 3 weeks to implement.</a:t>
            </a:r>
          </a:p>
          <a:p>
            <a:r>
              <a:rPr lang="en-US" dirty="0"/>
              <a:t>In contrast to E516, 616, this class final project will be much smaller in scope and details will be added to the Handbook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F5DA5-ACFD-4D0D-A2F8-9A38761E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Proposed: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Assignments and exams will be 60%</a:t>
            </a:r>
          </a:p>
          <a:p>
            <a:endParaRPr lang="en-US" dirty="0"/>
          </a:p>
          <a:p>
            <a:r>
              <a:rPr lang="en-US" dirty="0"/>
              <a:t>Project will be 30%</a:t>
            </a:r>
          </a:p>
          <a:p>
            <a:endParaRPr lang="en-US" dirty="0"/>
          </a:p>
          <a:p>
            <a:r>
              <a:rPr lang="en-US" dirty="0"/>
              <a:t>Participation will be 10%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Handbook may have still some different information, but it will be updated once we finalize.</a:t>
            </a:r>
          </a:p>
          <a:p>
            <a:r>
              <a:rPr lang="en-US" dirty="0"/>
              <a:t>This class will have no exams, but you are expected to deliver the assignments, projects in the highest possible quality. </a:t>
            </a:r>
          </a:p>
          <a:p>
            <a:r>
              <a:rPr lang="en-US" dirty="0"/>
              <a:t>There are assignment deliverables for midterm and final periods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69640-9813-47D3-B719-AA5425A0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4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              vs.        CANVAS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Superior Communication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Encourages students to collaborate</a:t>
            </a:r>
          </a:p>
          <a:p>
            <a:r>
              <a:rPr lang="en-US" dirty="0"/>
              <a:t>Allows students and instructors to work on single answer </a:t>
            </a:r>
          </a:p>
          <a:p>
            <a:pPr lvl="1"/>
            <a:r>
              <a:rPr lang="en-US" dirty="0"/>
              <a:t>Which than could be integrated in handbook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Inferior Communication via CANVAS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Encourages individual exchange between student and teacher</a:t>
            </a:r>
          </a:p>
          <a:p>
            <a:r>
              <a:rPr lang="en-US" dirty="0"/>
              <a:t>It has only messaging</a:t>
            </a:r>
          </a:p>
          <a:p>
            <a:r>
              <a:rPr lang="en-US" dirty="0"/>
              <a:t>Dependent on which browser you use, messages vanish before you send them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2211" y="6189663"/>
            <a:ext cx="750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Piazza is set up for your class, please read the chapter in the Handbook about it.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4E6225-02F3-4548-8678-801E6B9B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81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Piazza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Students participate</a:t>
            </a:r>
            <a:r>
              <a:rPr lang="en-US" dirty="0"/>
              <a:t>: Students must collaboratively work on an answer to a question. Students must not post irrelevant follow ups to a question. If you notice your comment was irrelevant, please delete it. Students must search prior to asking a new question if the question has already been asked. Duplicated questions can be merged.</a:t>
            </a:r>
          </a:p>
          <a:p>
            <a:r>
              <a:rPr lang="en-US" b="1" dirty="0"/>
              <a:t>Instructors guide</a:t>
            </a:r>
            <a:r>
              <a:rPr lang="en-US" dirty="0"/>
              <a:t>: The instructor guides the students in order to obtain an answer to a question. In some cases the instructor may be the only one knowing the answer in which case he tries to provide it.</a:t>
            </a:r>
          </a:p>
          <a:p>
            <a:r>
              <a:rPr lang="en-US" b="1" dirty="0"/>
              <a:t>Not using e-mail</a:t>
            </a:r>
            <a:r>
              <a:rPr lang="en-US" dirty="0"/>
              <a:t>: Instructors will not and must not use e-mail to communicate with a student. All communication will be done via piazza. There, are only very few situations where e-mail is allowed, ask on piazza first if you should engage in e-mail conversations.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BC13B8-5DBB-4C4E-8D0B-25187266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47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Messages on Piazza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Select: instructors</a:t>
            </a:r>
          </a:p>
          <a:p>
            <a:r>
              <a:rPr lang="en-US" dirty="0"/>
              <a:t>Select: Folder</a:t>
            </a:r>
          </a:p>
          <a:p>
            <a:r>
              <a:rPr lang="en-US" dirty="0"/>
              <a:t>Subject:  HID000 </a:t>
            </a:r>
            <a:r>
              <a:rPr lang="mr-IN" dirty="0"/>
              <a:t>–</a:t>
            </a:r>
            <a:r>
              <a:rPr lang="en-US" dirty="0"/>
              <a:t> How do I install xyz</a:t>
            </a:r>
          </a:p>
          <a:p>
            <a:r>
              <a:rPr lang="en-US" dirty="0"/>
              <a:t>Body: </a:t>
            </a:r>
          </a:p>
          <a:p>
            <a:pPr lvl="1"/>
            <a:r>
              <a:rPr lang="en-US" dirty="0"/>
              <a:t>HID000: </a:t>
            </a:r>
            <a:r>
              <a:rPr lang="en-US" dirty="0" err="1"/>
              <a:t>Firstname</a:t>
            </a:r>
            <a:r>
              <a:rPr lang="en-US" dirty="0"/>
              <a:t>,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How can I install xyz on my computer that is a </a:t>
            </a:r>
            <a:r>
              <a:rPr lang="en-US" dirty="0" err="1"/>
              <a:t>chromebook</a:t>
            </a:r>
            <a:r>
              <a:rPr lang="en-US" dirty="0"/>
              <a:t> and has 1GB Main memory?</a:t>
            </a:r>
          </a:p>
          <a:p>
            <a:pPr lvl="1"/>
            <a:endParaRPr lang="en-US" dirty="0"/>
          </a:p>
          <a:p>
            <a:r>
              <a:rPr lang="en-US" dirty="0"/>
              <a:t>You likely will get a question as an answer and have to provide the answer in your answer section. The comment will help you:</a:t>
            </a:r>
          </a:p>
          <a:p>
            <a:pPr lvl="1"/>
            <a:r>
              <a:rPr lang="en-US" dirty="0"/>
              <a:t>Have you looked at the recommendation in the Handbook about recommended computers/resources.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8B62A-A434-4FF2-BC78-E4213AB2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9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Week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a bio on piazza in the bio folder</a:t>
            </a:r>
          </a:p>
          <a:p>
            <a:pPr lvl="1"/>
            <a:r>
              <a:rPr lang="en-US" dirty="0"/>
              <a:t>(once piazza is activated and you have registered in it)</a:t>
            </a:r>
          </a:p>
          <a:p>
            <a:pPr lvl="1"/>
            <a:endParaRPr lang="en-US" dirty="0"/>
          </a:p>
          <a:p>
            <a:r>
              <a:rPr lang="en-US" dirty="0"/>
              <a:t>A survey will be send out later </a:t>
            </a:r>
          </a:p>
          <a:p>
            <a:pPr lvl="1"/>
            <a:r>
              <a:rPr lang="en-US" dirty="0"/>
              <a:t>Please answer all questions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2C64C-3B15-4D6D-A0AC-06D6EBBE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4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504A-1008-412B-8A4D-88A5A366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C34DE-F571-4549-BEAC-1A57F1E23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</a:t>
            </a:r>
            <a:r>
              <a:rPr lang="en-US" dirty="0" err="1"/>
              <a:t>Github</a:t>
            </a:r>
            <a:r>
              <a:rPr lang="en-US" dirty="0"/>
              <a:t> for all artifacts – it’s better than Canvas – but non-software Homework and Grading reported on Canvas</a:t>
            </a:r>
          </a:p>
          <a:p>
            <a:r>
              <a:rPr lang="en-US" dirty="0" err="1"/>
              <a:t>Github</a:t>
            </a:r>
            <a:r>
              <a:rPr lang="en-US" dirty="0"/>
              <a:t> will be open and collaborative</a:t>
            </a:r>
          </a:p>
          <a:p>
            <a:r>
              <a:rPr lang="en-US" dirty="0"/>
              <a:t>Proviso: Cloud technology in E222 will be taken to be Docker and Kubernetes. </a:t>
            </a:r>
          </a:p>
          <a:p>
            <a:pPr lvl="1"/>
            <a:r>
              <a:rPr lang="en-US" dirty="0"/>
              <a:t>Advanced courses have more complex technology but maybe Docker will end up as dominant commercially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7549F-9763-40C5-9A20-3CB8E4ED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8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3421" y="-36277"/>
            <a:ext cx="7886700" cy="1325563"/>
          </a:xfrm>
        </p:spPr>
        <p:txBody>
          <a:bodyPr/>
          <a:lstStyle/>
          <a:p>
            <a:r>
              <a:rPr lang="en-US" dirty="0"/>
              <a:t>Class Material Dissemination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42" y="1210713"/>
            <a:ext cx="3868340" cy="823912"/>
          </a:xfrm>
        </p:spPr>
        <p:txBody>
          <a:bodyPr/>
          <a:lstStyle/>
          <a:p>
            <a:r>
              <a:rPr lang="en-US" dirty="0"/>
              <a:t>1 Handbook    + 6 Volumes with student contributions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72730" y="902180"/>
            <a:ext cx="3887391" cy="823912"/>
          </a:xfrm>
        </p:spPr>
        <p:txBody>
          <a:bodyPr/>
          <a:lstStyle/>
          <a:p>
            <a:r>
              <a:rPr lang="en-US" dirty="0"/>
              <a:t>Handbook and volumes will be updated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544273" y="2034625"/>
            <a:ext cx="3535357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Handbook is the first one in a series of documents that are providing a comprehensive overview of Clouds, Big Data, and their technologies and applications. Material from these volumes are used selectively as part of this class.</a:t>
            </a:r>
          </a:p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7" y="2065798"/>
            <a:ext cx="1471095" cy="208197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12648" y="2181973"/>
            <a:ext cx="2367822" cy="2990491"/>
            <a:chOff x="4922981" y="2505074"/>
            <a:chExt cx="3949813" cy="43065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981" y="2505074"/>
              <a:ext cx="1797283" cy="23250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17" y="2916390"/>
              <a:ext cx="1797283" cy="232503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053" y="3308935"/>
              <a:ext cx="1797283" cy="23250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539" y="3701480"/>
              <a:ext cx="1797283" cy="232503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2025" y="4094025"/>
              <a:ext cx="1797283" cy="23250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511" y="4486570"/>
              <a:ext cx="1797283" cy="2325033"/>
            </a:xfrm>
            <a:prstGeom prst="rect">
              <a:avLst/>
            </a:prstGeom>
          </p:spPr>
        </p:pic>
      </p:grp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5993" y="5629408"/>
            <a:ext cx="431579" cy="285814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434" y="5420609"/>
            <a:ext cx="549388" cy="5493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666" y="5208410"/>
            <a:ext cx="1127809" cy="112780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172" y="4627291"/>
            <a:ext cx="3998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view on </a:t>
            </a:r>
          </a:p>
          <a:p>
            <a:r>
              <a:rPr lang="en-US" dirty="0"/>
              <a:t>(Cell phone)  / tablet / laptop / desktop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382" y="5370207"/>
            <a:ext cx="1205657" cy="6980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926600" y="5719213"/>
            <a:ext cx="3951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Handbook has currently more than 700 pages from which we have released ~500.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CA4CEE-F463-4DF2-954F-D8EB9BD4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2721" y="6365544"/>
            <a:ext cx="2057400" cy="365125"/>
          </a:xfrm>
        </p:spPr>
        <p:txBody>
          <a:bodyPr/>
          <a:lstStyle/>
          <a:p>
            <a:fld id="{9F4C8BA3-EBF5-9341-995D-059E9903C18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2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Bibliography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910673"/>
          </a:xfrm>
        </p:spPr>
        <p:txBody>
          <a:bodyPr>
            <a:normAutofit/>
          </a:bodyPr>
          <a:lstStyle/>
          <a:p>
            <a:r>
              <a:rPr lang="en-US" dirty="0"/>
              <a:t>Use clever google searches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Book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063912" cy="3684588"/>
          </a:xfrm>
        </p:spPr>
        <p:txBody>
          <a:bodyPr>
            <a:normAutofit/>
          </a:bodyPr>
          <a:lstStyle/>
          <a:p>
            <a:r>
              <a:rPr lang="en-US" sz="2400" dirty="0"/>
              <a:t>Cloud Computing for Science and Engineering By Ian Foster and Dennis B. Gannon</a:t>
            </a:r>
          </a:p>
          <a:p>
            <a:r>
              <a:rPr lang="en-US" dirty="0">
                <a:hlinkClick r:id="rId2"/>
              </a:rPr>
              <a:t>https://mitpress.mit.edu/books/cloud-computing-science-and-engineering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C637C-637E-4F1A-8FEE-23F88E35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4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E8A49-97D3-4191-9782-19F280FA50A0}"/>
              </a:ext>
            </a:extLst>
          </p:cNvPr>
          <p:cNvSpPr txBox="1">
            <a:spLocks/>
          </p:cNvSpPr>
          <p:nvPr/>
        </p:nvSpPr>
        <p:spPr>
          <a:xfrm>
            <a:off x="450938" y="3442252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Gartner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35F0E3C-CFD8-477A-B3BE-77F6C6CF97C6}"/>
              </a:ext>
            </a:extLst>
          </p:cNvPr>
          <p:cNvSpPr txBox="1">
            <a:spLocks/>
          </p:cNvSpPr>
          <p:nvPr/>
        </p:nvSpPr>
        <p:spPr>
          <a:xfrm>
            <a:off x="450938" y="4266164"/>
            <a:ext cx="3868340" cy="1041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Access leading Industry analysis like </a:t>
            </a:r>
            <a:r>
              <a:rPr lang="en-US" dirty="0" err="1"/>
              <a:t>hypecycles</a:t>
            </a:r>
            <a:endParaRPr lang="en-US" dirty="0"/>
          </a:p>
          <a:p>
            <a:r>
              <a:rPr lang="en-US" dirty="0"/>
              <a:t>We will tell you how to access</a:t>
            </a:r>
          </a:p>
        </p:txBody>
      </p:sp>
    </p:spTree>
    <p:extLst>
      <p:ext uri="{BB962C8B-B14F-4D97-AF65-F5344CB8AC3E}">
        <p14:creationId xmlns:p14="http://schemas.microsoft.com/office/powerpoint/2010/main" val="39951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the Reference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06" y="1447938"/>
            <a:ext cx="7886700" cy="498599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Handbook</a:t>
            </a:r>
          </a:p>
          <a:p>
            <a:pPr lvl="1"/>
            <a:r>
              <a:rPr lang="en-US" b="1" dirty="0"/>
              <a:t>Handbook of Clouds and Big Data, Gregor von Laszewski, Geoffrey C. Fox, and Judy </a:t>
            </a:r>
            <a:r>
              <a:rPr lang="en-US" b="1" dirty="0" err="1"/>
              <a:t>Qiu</a:t>
            </a:r>
            <a:r>
              <a:rPr lang="en-US" b="1" dirty="0"/>
              <a:t>, Fall 2017, </a:t>
            </a:r>
            <a:r>
              <a:rPr lang="en-US" b="1" dirty="0">
                <a:hlinkClick r:id="rId3"/>
              </a:rPr>
              <a:t>https://tinyurl.com/cloudmesh/vonLaszewski-bigdata.</a:t>
            </a:r>
            <a:r>
              <a:rPr lang="en-US" b="1">
                <a:hlinkClick r:id="rId3"/>
              </a:rPr>
              <a:t>pdf</a:t>
            </a:r>
            <a:r>
              <a:rPr lang="en-US" b="1"/>
              <a:t>  or </a:t>
            </a:r>
            <a:r>
              <a:rPr lang="en-US" b="1">
                <a:hlinkClick r:id="rId4"/>
              </a:rPr>
              <a:t>https://tinyurl.com/vonLaszewski-handbook-pdf</a:t>
            </a:r>
            <a:r>
              <a:rPr lang="en-US" b="1"/>
              <a:t> </a:t>
            </a:r>
            <a:endParaRPr lang="en-US" b="1" dirty="0"/>
          </a:p>
          <a:p>
            <a:r>
              <a:rPr lang="en-US" dirty="0"/>
              <a:t>Volumes:</a:t>
            </a:r>
          </a:p>
          <a:p>
            <a:pPr lvl="1"/>
            <a:r>
              <a:rPr lang="en-US" dirty="0"/>
              <a:t>Use Cases in Big Data Software and Analytics Vol. 1, Gregor von Laszewski, Fall 2017, </a:t>
            </a:r>
            <a:r>
              <a:rPr lang="en-US" dirty="0">
                <a:hlinkClick r:id="rId5"/>
              </a:rPr>
              <a:t>https://tinyurl.com/cloudmesh/vonLaszewski-i523-v1.pdf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 Cases in Big Data Software and Analytics Vol. 2, Gregor von Laszewski, Fall 2017, </a:t>
            </a:r>
            <a:r>
              <a:rPr lang="en-US" dirty="0">
                <a:hlinkClick r:id="rId6"/>
              </a:rPr>
              <a:t>https://tinyurl.com/cloudmesh/vonLaszewski-i523-v2.pdf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 Cases in Big Data Software and Analytics Vol. 3, Gregor von Laszewski, Fall 2017, </a:t>
            </a:r>
            <a:r>
              <a:rPr lang="en-US" dirty="0">
                <a:hlinkClick r:id="rId7"/>
              </a:rPr>
              <a:t>https://tinyurl.com/cloudmesh/vonLaszewski-i523-v3.pdf</a:t>
            </a:r>
            <a:r>
              <a:rPr lang="en-US" dirty="0"/>
              <a:t> </a:t>
            </a:r>
          </a:p>
          <a:p>
            <a:r>
              <a:rPr lang="en-US" dirty="0"/>
              <a:t>Additional Drafts </a:t>
            </a:r>
            <a:r>
              <a:rPr lang="mr-IN" dirty="0"/>
              <a:t>–</a:t>
            </a:r>
            <a:r>
              <a:rPr lang="en-US" dirty="0"/>
              <a:t> useful but not yet finalized:</a:t>
            </a:r>
          </a:p>
          <a:p>
            <a:pPr lvl="1"/>
            <a:r>
              <a:rPr lang="en-US" dirty="0"/>
              <a:t>Big Data Software Vol 1., Gregor von Laszewski, Spring 2017, </a:t>
            </a:r>
            <a:r>
              <a:rPr lang="en-US" dirty="0">
                <a:hlinkClick r:id="rId8"/>
              </a:rPr>
              <a:t>https://github.com/cloudmesh/sp17-i524/blob/master/paper1/proceedings.pdf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Big Data Software Vol 2., Gregor von Laszewski, Spring 2017, </a:t>
            </a:r>
            <a:r>
              <a:rPr lang="en-US" dirty="0">
                <a:hlinkClick r:id="rId9"/>
              </a:rPr>
              <a:t>https://github.com/cloudmesh/sp17-i524/blob/master/paper2/proceedings.pdf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Big Data Projects, Gregor von Laszewski, Spring 2017, </a:t>
            </a:r>
            <a:r>
              <a:rPr lang="en-US" dirty="0">
                <a:hlinkClick r:id="rId10"/>
              </a:rPr>
              <a:t>https://github.com/cloudmesh/sp17-i524/blob/master/project/projects.pdf</a:t>
            </a:r>
            <a:endParaRPr lang="en-US" dirty="0"/>
          </a:p>
          <a:p>
            <a:r>
              <a:rPr lang="en-US" dirty="0"/>
              <a:t>Initially this talk at </a:t>
            </a:r>
            <a:r>
              <a:rPr lang="en-US" dirty="0">
                <a:hlinkClick r:id="rId11"/>
              </a:rPr>
              <a:t>http://dsc.soic.indiana.edu/presentations/E222-Course-Management.pptx</a:t>
            </a:r>
            <a:r>
              <a:rPr lang="en-US" dirty="0"/>
              <a:t>  </a:t>
            </a:r>
          </a:p>
          <a:p>
            <a:r>
              <a:rPr lang="en-US" dirty="0"/>
              <a:t>Introduction to Cloud computing at  </a:t>
            </a:r>
            <a:r>
              <a:rPr lang="en-US" dirty="0">
                <a:hlinkClick r:id="rId12"/>
              </a:rPr>
              <a:t>http://dsc.soic.indiana.edu/presentations/E222-516-2018-CloudIntro.pptx</a:t>
            </a:r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25B0E-2525-471D-8323-0FBB16A8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3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Anyone can contribute</a:t>
            </a:r>
          </a:p>
          <a:p>
            <a:r>
              <a:rPr lang="en-US" dirty="0"/>
              <a:t>We invite you to contribute a chapter or improve an existing chapter</a:t>
            </a:r>
          </a:p>
          <a:p>
            <a:r>
              <a:rPr lang="en-US" dirty="0"/>
              <a:t>Get in contact with Gregor von Laszewski, </a:t>
            </a:r>
            <a:r>
              <a:rPr lang="en-US" dirty="0">
                <a:hlinkClick r:id="rId2"/>
              </a:rPr>
              <a:t>laszewski@gmail.com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Handbook is hosted on </a:t>
            </a:r>
            <a:r>
              <a:rPr lang="en-US" dirty="0" err="1"/>
              <a:t>git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cloudmesh</a:t>
            </a:r>
            <a:r>
              <a:rPr lang="en-US" dirty="0"/>
              <a:t>/book/</a:t>
            </a:r>
          </a:p>
          <a:p>
            <a:pPr lvl="1"/>
            <a:r>
              <a:rPr lang="en-US" dirty="0"/>
              <a:t>Use the e222 branch for this class</a:t>
            </a:r>
          </a:p>
          <a:p>
            <a:pPr lvl="1"/>
            <a:endParaRPr lang="en-US" dirty="0"/>
          </a:p>
          <a:p>
            <a:r>
              <a:rPr lang="en-US" dirty="0"/>
              <a:t>We have a long list of contributors, that you can look up in the Handbook, or the volumes.</a:t>
            </a:r>
          </a:p>
          <a:p>
            <a:r>
              <a:rPr lang="en-US" dirty="0"/>
              <a:t>Note </a:t>
            </a:r>
            <a:r>
              <a:rPr lang="en-US" dirty="0" err="1"/>
              <a:t>Github</a:t>
            </a:r>
            <a:r>
              <a:rPr lang="en-US" dirty="0"/>
              <a:t> manages software, documentation and videos</a:t>
            </a:r>
          </a:p>
          <a:p>
            <a:r>
              <a:rPr lang="en-US" dirty="0"/>
              <a:t>Lectures are given conventionally but video recordings will be made available</a:t>
            </a:r>
          </a:p>
          <a:p>
            <a:r>
              <a:rPr lang="en-US" dirty="0"/>
              <a:t>All links in handbook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3E330-2F96-4FFA-AD2A-EAC6DC11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7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Navigation</a:t>
            </a:r>
          </a:p>
          <a:p>
            <a:pPr lvl="1"/>
            <a:r>
              <a:rPr lang="en-US" dirty="0"/>
              <a:t>Extensive Table of Content</a:t>
            </a:r>
          </a:p>
          <a:p>
            <a:pPr lvl="1"/>
            <a:r>
              <a:rPr lang="en-US" dirty="0"/>
              <a:t>Index</a:t>
            </a:r>
          </a:p>
          <a:p>
            <a:r>
              <a:rPr lang="en-US" dirty="0"/>
              <a:t>Hyperlinks are embedded</a:t>
            </a:r>
          </a:p>
          <a:p>
            <a:pPr lvl="1"/>
            <a:r>
              <a:rPr lang="en-US" dirty="0"/>
              <a:t>Documents</a:t>
            </a:r>
          </a:p>
          <a:p>
            <a:pPr lvl="1"/>
            <a:r>
              <a:rPr lang="en-US" dirty="0"/>
              <a:t>Videos</a:t>
            </a:r>
          </a:p>
          <a:p>
            <a:pPr lvl="1"/>
            <a:r>
              <a:rPr lang="en-US" dirty="0"/>
              <a:t>Slides</a:t>
            </a:r>
          </a:p>
          <a:p>
            <a:pPr lvl="1"/>
            <a:r>
              <a:rPr lang="en-US" dirty="0"/>
              <a:t>Web Pages</a:t>
            </a:r>
          </a:p>
          <a:p>
            <a:pPr lvl="1"/>
            <a:r>
              <a:rPr lang="en-US" dirty="0"/>
              <a:t>Citations</a:t>
            </a:r>
          </a:p>
          <a:p>
            <a:pPr lvl="1"/>
            <a:r>
              <a:rPr lang="en-US" dirty="0"/>
              <a:t>Index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Boxes indicate </a:t>
            </a:r>
          </a:p>
          <a:p>
            <a:pPr lvl="1"/>
            <a:r>
              <a:rPr lang="en-US" dirty="0"/>
              <a:t>Notes</a:t>
            </a:r>
          </a:p>
          <a:p>
            <a:pPr lvl="1"/>
            <a:r>
              <a:rPr lang="en-US" dirty="0"/>
              <a:t>Warnings</a:t>
            </a:r>
          </a:p>
          <a:p>
            <a:pPr lvl="1"/>
            <a:r>
              <a:rPr lang="en-US" dirty="0"/>
              <a:t>Specific IU topics</a:t>
            </a:r>
          </a:p>
          <a:p>
            <a:r>
              <a:rPr lang="en-US" dirty="0"/>
              <a:t>Exercises are Marked</a:t>
            </a:r>
          </a:p>
          <a:p>
            <a:pPr lvl="1"/>
            <a:r>
              <a:rPr lang="en-US" dirty="0"/>
              <a:t>Do only the Exercises for your section</a:t>
            </a:r>
          </a:p>
          <a:p>
            <a:pPr lvl="1"/>
            <a:r>
              <a:rPr lang="en-US" dirty="0"/>
              <a:t>You are welcome to do others, but will not get credit for it. However your experience grows.</a:t>
            </a:r>
          </a:p>
          <a:p>
            <a:pPr lvl="1"/>
            <a:r>
              <a:rPr lang="en-US" dirty="0"/>
              <a:t>Some exercises take weeks not minutes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711" y="6342705"/>
            <a:ext cx="864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recommend to not print as content will change. These are our lecture notes.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7959" y="6342705"/>
            <a:ext cx="349752" cy="34975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87706-BFD0-4126-A8D6-724EE577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Handbook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 Management</a:t>
            </a:r>
          </a:p>
          <a:p>
            <a:r>
              <a:rPr lang="en-US" dirty="0"/>
              <a:t>Collaboration</a:t>
            </a:r>
          </a:p>
          <a:p>
            <a:r>
              <a:rPr lang="en-US" dirty="0"/>
              <a:t>Scientific Writing</a:t>
            </a:r>
          </a:p>
          <a:p>
            <a:r>
              <a:rPr lang="en-US" dirty="0"/>
              <a:t>Development Tools</a:t>
            </a:r>
          </a:p>
          <a:p>
            <a:r>
              <a:rPr lang="en-US" dirty="0"/>
              <a:t>Python</a:t>
            </a:r>
          </a:p>
          <a:p>
            <a:r>
              <a:rPr lang="en-US" dirty="0"/>
              <a:t>Cloud Technologies</a:t>
            </a:r>
          </a:p>
          <a:p>
            <a:r>
              <a:rPr lang="en-US" dirty="0"/>
              <a:t>Links to Theory Videos</a:t>
            </a:r>
          </a:p>
          <a:p>
            <a:r>
              <a:rPr lang="en-US" dirty="0"/>
              <a:t>Examples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  <a:p>
            <a:r>
              <a:rPr lang="en-US" dirty="0"/>
              <a:t>Technologies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526" y="6088284"/>
            <a:ext cx="8125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are invited to contribute: spelling, grammar, chapter, section, drawings, images</a:t>
            </a:r>
          </a:p>
          <a:p>
            <a:r>
              <a:rPr lang="en-US" dirty="0"/>
              <a:t>See also the TODO list upfront, its not just for the TA’s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6C484-6F8C-40D6-8F33-6D29C09B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2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E222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196" y="1356460"/>
            <a:ext cx="3868340" cy="494281"/>
          </a:xfrm>
        </p:spPr>
        <p:txBody>
          <a:bodyPr/>
          <a:lstStyle/>
          <a:p>
            <a:r>
              <a:rPr lang="en-US" dirty="0"/>
              <a:t>Sample Selected Topics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554" y="1850741"/>
            <a:ext cx="3868340" cy="4141562"/>
          </a:xfrm>
        </p:spPr>
        <p:txBody>
          <a:bodyPr>
            <a:noAutofit/>
          </a:bodyPr>
          <a:lstStyle/>
          <a:p>
            <a:r>
              <a:rPr lang="en-US" sz="1400" dirty="0"/>
              <a:t>Introduction to REST: Theory and Practice - develop a REST service</a:t>
            </a:r>
          </a:p>
          <a:p>
            <a:r>
              <a:rPr lang="en-US" sz="1400" dirty="0"/>
              <a:t>Introduction to Clouds: Theory and Practice - create via a program virtual machines and start on them the REST service</a:t>
            </a:r>
          </a:p>
          <a:p>
            <a:r>
              <a:rPr lang="en-US" sz="1400" dirty="0"/>
              <a:t>Introduction to Kubernetes: Theory and Practice - create a container that runs a REST service </a:t>
            </a:r>
          </a:p>
          <a:p>
            <a:r>
              <a:rPr lang="en-US" sz="1400" dirty="0"/>
              <a:t>Introduction to Advanced AI: Integrate your AI engine into a REST service and run on a cloud and in Kubernetes</a:t>
            </a:r>
          </a:p>
          <a:p>
            <a:r>
              <a:rPr lang="en-US" sz="1400" dirty="0"/>
              <a:t>Introduction to Hadoop: Theory and Practice - Run Hadoop in a container; run </a:t>
            </a:r>
            <a:r>
              <a:rPr lang="en-US" sz="1400" dirty="0" err="1"/>
              <a:t>hadoop</a:t>
            </a:r>
            <a:r>
              <a:rPr lang="en-US" sz="1400" dirty="0"/>
              <a:t> on a </a:t>
            </a:r>
            <a:r>
              <a:rPr lang="en-US" sz="1400" dirty="0" err="1"/>
              <a:t>futuresystems</a:t>
            </a:r>
            <a:r>
              <a:rPr lang="en-US" sz="1400" dirty="0"/>
              <a:t> cluster</a:t>
            </a:r>
          </a:p>
          <a:p>
            <a:r>
              <a:rPr lang="en-US" sz="1400" dirty="0"/>
              <a:t>Edge Computing: Theory and Practice - Integrate Sensor data into Cloud Services via REST and MQTT</a:t>
            </a:r>
          </a:p>
          <a:p>
            <a:r>
              <a:rPr lang="en-US" sz="1400" dirty="0"/>
              <a:t>Return to Machine Learning: review E221 and move on</a:t>
            </a:r>
          </a:p>
          <a:p>
            <a:r>
              <a:rPr lang="en-US" sz="1400" dirty="0"/>
              <a:t>Do a project: Machine Learning on a cloud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4"/>
            <a:ext cx="4104033" cy="398779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Have an elementary understanding of issues involved in Cloud Computing as part of the intelligent systems effort.</a:t>
            </a:r>
          </a:p>
          <a:p>
            <a:r>
              <a:rPr lang="en-US" dirty="0"/>
              <a:t>Gain hands-on laboratory experience with several examples.</a:t>
            </a:r>
          </a:p>
          <a:p>
            <a:r>
              <a:rPr lang="en-US" dirty="0"/>
              <a:t>Apply knowledge of mathematics, science, and engineering</a:t>
            </a:r>
          </a:p>
          <a:p>
            <a:r>
              <a:rPr lang="en-US" dirty="0"/>
              <a:t>Understand research challenges and important issues with Software Defined Systems.</a:t>
            </a:r>
          </a:p>
          <a:p>
            <a:r>
              <a:rPr lang="en-US" dirty="0"/>
              <a:t>Have advanced skills in teamwork with peers.</a:t>
            </a:r>
          </a:p>
          <a:p>
            <a:r>
              <a:rPr lang="en-US" dirty="0"/>
              <a:t>Have theoretical and practical knowledge about REST, Clouds, Containers, Machine Learning and Edge Computing.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256D8-014E-4409-AC12-9A2DF2F4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8BA3-EBF5-9341-995D-059E9903C1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1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1592</Words>
  <Application>Microsoft Office PowerPoint</Application>
  <PresentationFormat>On-screen Show (4:3)</PresentationFormat>
  <Paragraphs>199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Mangal</vt:lpstr>
      <vt:lpstr>Office Theme</vt:lpstr>
      <vt:lpstr>Course Management E222 </vt:lpstr>
      <vt:lpstr>Overall remarks</vt:lpstr>
      <vt:lpstr>Class Material Dissemination</vt:lpstr>
      <vt:lpstr>Additional Bibliography</vt:lpstr>
      <vt:lpstr>Links to the Reference Material</vt:lpstr>
      <vt:lpstr>Contributors</vt:lpstr>
      <vt:lpstr>Conventions</vt:lpstr>
      <vt:lpstr>Topics covered</vt:lpstr>
      <vt:lpstr>Syllabus E222</vt:lpstr>
      <vt:lpstr>Parallel Tracks</vt:lpstr>
      <vt:lpstr>MOST IMPORTANT POLICIES</vt:lpstr>
      <vt:lpstr>Policies</vt:lpstr>
      <vt:lpstr>Assignments</vt:lpstr>
      <vt:lpstr>Grading</vt:lpstr>
      <vt:lpstr>Piazza               vs.        CANVAS</vt:lpstr>
      <vt:lpstr>Making Piazza Work</vt:lpstr>
      <vt:lpstr>Good Messages on Piazza</vt:lpstr>
      <vt:lpstr>Assignment Week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E222 </dc:title>
  <dc:creator>Gregor von Laszewski</dc:creator>
  <cp:lastModifiedBy>Geoffrey Fox</cp:lastModifiedBy>
  <cp:revision>28</cp:revision>
  <cp:lastPrinted>2018-01-09T18:27:33Z</cp:lastPrinted>
  <dcterms:created xsi:type="dcterms:W3CDTF">2018-01-09T15:31:38Z</dcterms:created>
  <dcterms:modified xsi:type="dcterms:W3CDTF">2018-04-09T20:00:41Z</dcterms:modified>
</cp:coreProperties>
</file>