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26"/>
  </p:notesMasterIdLst>
  <p:sldIdLst>
    <p:sldId id="256" r:id="rId5"/>
    <p:sldId id="258" r:id="rId6"/>
    <p:sldId id="259" r:id="rId7"/>
    <p:sldId id="257" r:id="rId8"/>
    <p:sldId id="279" r:id="rId9"/>
    <p:sldId id="280" r:id="rId10"/>
    <p:sldId id="268" r:id="rId11"/>
    <p:sldId id="265" r:id="rId12"/>
    <p:sldId id="270" r:id="rId13"/>
    <p:sldId id="260" r:id="rId14"/>
    <p:sldId id="261" r:id="rId15"/>
    <p:sldId id="262" r:id="rId16"/>
    <p:sldId id="263" r:id="rId17"/>
    <p:sldId id="264" r:id="rId18"/>
    <p:sldId id="271" r:id="rId19"/>
    <p:sldId id="272" r:id="rId20"/>
    <p:sldId id="275" r:id="rId21"/>
    <p:sldId id="276" r:id="rId22"/>
    <p:sldId id="277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n:Desktop:research:papers_written:cloudcom2011:cloudcom_results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lIns="2">
            <a:spAutoFit/>
          </a:bodyPr>
          <a:lstStyle/>
          <a:p>
            <a:pPr>
              <a:defRPr sz="1600"/>
            </a:pPr>
            <a:r>
              <a:rPr lang="en-US" sz="1600"/>
              <a:t>CloudBurst</a:t>
            </a:r>
            <a:r>
              <a:rPr lang="en-US" sz="1600" baseline="0"/>
              <a:t> Sample Data Run-Time Results</a:t>
            </a:r>
            <a:endParaRPr lang="en-US" sz="1600"/>
          </a:p>
        </c:rich>
      </c:tx>
      <c:layout>
        <c:manualLayout>
          <c:xMode val="edge"/>
          <c:yMode val="edge"/>
          <c:x val="0.124708883220583"/>
          <c:y val="3.7426541194545801E-3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29113517060367"/>
          <c:y val="0.11621979364648399"/>
          <c:w val="0.83778622972389605"/>
          <c:h val="0.723331523214770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Sheet2!$H$1</c:f>
              <c:strCache>
                <c:ptCount val="1"/>
                <c:pt idx="0">
                  <c:v>CloudBurst</c:v>
                </c:pt>
              </c:strCache>
            </c:strRef>
          </c:tx>
          <c:spPr>
            <a:pattFill prst="pct50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Sheet2!$H$2:$H$4</c:f>
              <c:numCache>
                <c:formatCode>General</c:formatCode>
                <c:ptCount val="3"/>
                <c:pt idx="0">
                  <c:v>323.34300000000002</c:v>
                </c:pt>
                <c:pt idx="1">
                  <c:v>179.29400000000001</c:v>
                </c:pt>
                <c:pt idx="2">
                  <c:v>82.97</c:v>
                </c:pt>
              </c:numCache>
            </c:numRef>
          </c:val>
        </c:ser>
        <c:ser>
          <c:idx val="2"/>
          <c:order val="1"/>
          <c:tx>
            <c:strRef>
              <c:f>Sheet2!$I$1</c:f>
              <c:strCache>
                <c:ptCount val="1"/>
                <c:pt idx="0">
                  <c:v>FilterAlignments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Sheet2!$G$2:$G$4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50</c:v>
                </c:pt>
              </c:numCache>
            </c:numRef>
          </c:cat>
          <c:val>
            <c:numRef>
              <c:f>Sheet2!$I$2:$I$4</c:f>
              <c:numCache>
                <c:formatCode>General</c:formatCode>
                <c:ptCount val="3"/>
                <c:pt idx="0">
                  <c:v>65.884</c:v>
                </c:pt>
                <c:pt idx="1">
                  <c:v>36.905999999999999</c:v>
                </c:pt>
                <c:pt idx="2">
                  <c:v>41.77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129920"/>
        <c:axId val="76929216"/>
      </c:barChart>
      <c:catAx>
        <c:axId val="122129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Cluster</a:t>
                </a:r>
                <a:r>
                  <a:rPr lang="en-US" sz="1400" baseline="0"/>
                  <a:t> Size (node count)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76929216"/>
        <c:crosses val="autoZero"/>
        <c:auto val="1"/>
        <c:lblAlgn val="ctr"/>
        <c:lblOffset val="100"/>
        <c:noMultiLvlLbl val="0"/>
      </c:catAx>
      <c:valAx>
        <c:axId val="76929216"/>
        <c:scaling>
          <c:orientation val="minMax"/>
          <c:max val="400"/>
        </c:scaling>
        <c:delete val="0"/>
        <c:axPos val="l"/>
        <c:majorGridlines>
          <c:spPr>
            <a:ln w="12700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Run 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2212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52445380947096"/>
          <c:y val="0.15682158632609899"/>
          <c:w val="0.35342617837590201"/>
          <c:h val="0.19395262014661999"/>
        </c:manualLayout>
      </c:layout>
      <c:overlay val="0"/>
      <c:spPr>
        <a:solidFill>
          <a:schemeClr val="bg1"/>
        </a:solidFill>
        <a:ln w="12700">
          <a:solidFill>
            <a:schemeClr val="tx1"/>
          </a:solidFill>
        </a:ln>
      </c:spPr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208FC-6D49-4808-8ABA-10F58D7879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068382-8D28-4B2B-B53C-BCB2F9516A1D}">
      <dgm:prSet phldrT="[Text]" custT="1"/>
      <dgm:spPr/>
      <dgm:t>
        <a:bodyPr/>
        <a:lstStyle/>
        <a:p>
          <a:r>
            <a: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EE9A-6A11-4A6C-B3FE-05D8E9EC4105}" type="parTrans" cxnId="{6A4749C1-6CC9-4A61-8B92-F1ADB6103E95}">
      <dgm:prSet/>
      <dgm:spPr/>
      <dgm:t>
        <a:bodyPr/>
        <a:lstStyle/>
        <a:p>
          <a:endParaRPr lang="en-US" sz="1800"/>
        </a:p>
      </dgm:t>
    </dgm:pt>
    <dgm:pt modelId="{8644B3D0-3419-4EC4-9089-0C074C2D2393}" type="sibTrans" cxnId="{6A4749C1-6CC9-4A61-8B92-F1ADB6103E95}">
      <dgm:prSet/>
      <dgm:spPr/>
      <dgm:t>
        <a:bodyPr/>
        <a:lstStyle/>
        <a:p>
          <a:endParaRPr lang="en-US" sz="1800"/>
        </a:p>
      </dgm:t>
    </dgm:pt>
    <dgm:pt modelId="{4E478053-AE57-48AA-8E50-F2DEBE0A83E0}">
      <dgm:prSet phldrT="[Text]" custT="1"/>
      <dgm:spPr/>
      <dgm:t>
        <a:bodyPr/>
        <a:lstStyle/>
        <a:p>
          <a:r>
            <a:rPr lang="en-US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433403-2F60-407B-91F6-59DBB5D2B09D}" type="parTrans" cxnId="{2BA02E7D-046D-474A-A228-13A76EE32AF5}">
      <dgm:prSet/>
      <dgm:spPr/>
      <dgm:t>
        <a:bodyPr/>
        <a:lstStyle/>
        <a:p>
          <a:endParaRPr lang="en-US" sz="1800"/>
        </a:p>
      </dgm:t>
    </dgm:pt>
    <dgm:pt modelId="{097F8BBB-E483-4B2D-8A70-A1D8A9B164FC}" type="sibTrans" cxnId="{2BA02E7D-046D-474A-A228-13A76EE32AF5}">
      <dgm:prSet/>
      <dgm:spPr/>
      <dgm:t>
        <a:bodyPr/>
        <a:lstStyle/>
        <a:p>
          <a:endParaRPr lang="en-US" sz="1800"/>
        </a:p>
      </dgm:t>
    </dgm:pt>
    <dgm:pt modelId="{F1E51896-3287-4B91-B2C7-B3DFCAF11E02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5D8DB-B550-4034-ABF3-32F6077D2793}" type="parTrans" cxnId="{99374516-E73D-49E2-85D3-54D0E80440D5}">
      <dgm:prSet/>
      <dgm:spPr/>
      <dgm:t>
        <a:bodyPr/>
        <a:lstStyle/>
        <a:p>
          <a:endParaRPr lang="en-US" sz="1800"/>
        </a:p>
      </dgm:t>
    </dgm:pt>
    <dgm:pt modelId="{8A9FFCA7-4644-4CD9-ADDB-0B4022457AB1}" type="sibTrans" cxnId="{99374516-E73D-49E2-85D3-54D0E80440D5}">
      <dgm:prSet/>
      <dgm:spPr/>
      <dgm:t>
        <a:bodyPr/>
        <a:lstStyle/>
        <a:p>
          <a:endParaRPr lang="en-US" sz="1800"/>
        </a:p>
      </dgm:t>
    </dgm:pt>
    <dgm:pt modelId="{38B69BF1-B1B2-4307-B135-A6E80260CBE7}">
      <dgm:prSet phldrT="[Text]" custT="1"/>
      <dgm:spPr/>
      <dgm:t>
        <a:bodyPr/>
        <a:lstStyle/>
        <a:p>
          <a:r>
            <a:rPr lang="en-US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3FD5BE-E0DA-4262-BE2E-1E1564BBDA8A}" type="parTrans" cxnId="{A51E6621-0ADD-4484-BAF1-C87E29D8AE8E}">
      <dgm:prSet/>
      <dgm:spPr/>
      <dgm:t>
        <a:bodyPr/>
        <a:lstStyle/>
        <a:p>
          <a:endParaRPr lang="en-US" sz="1800"/>
        </a:p>
      </dgm:t>
    </dgm:pt>
    <dgm:pt modelId="{71ABF36F-B83C-4E99-8433-BD7BCB763B78}" type="sibTrans" cxnId="{A51E6621-0ADD-4484-BAF1-C87E29D8AE8E}">
      <dgm:prSet/>
      <dgm:spPr/>
      <dgm:t>
        <a:bodyPr/>
        <a:lstStyle/>
        <a:p>
          <a:endParaRPr lang="en-US" sz="1800"/>
        </a:p>
      </dgm:t>
    </dgm:pt>
    <dgm:pt modelId="{B27046CA-132B-412C-8C08-D67822BBCB20}">
      <dgm:prSet phldrT="[Text]" custT="1"/>
      <dgm:spPr/>
      <dgm:t>
        <a:bodyPr/>
        <a:lstStyle/>
        <a:p>
          <a:r>
            <a:rPr lang="en-US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D17448-EE92-434E-B9E0-24A808C47770}" type="parTrans" cxnId="{651D614D-5500-46DC-9AAD-5CB85A18C640}">
      <dgm:prSet/>
      <dgm:spPr/>
      <dgm:t>
        <a:bodyPr/>
        <a:lstStyle/>
        <a:p>
          <a:endParaRPr lang="en-US" sz="1800"/>
        </a:p>
      </dgm:t>
    </dgm:pt>
    <dgm:pt modelId="{527017C5-E429-49CA-AC39-2036A55F7B78}" type="sibTrans" cxnId="{651D614D-5500-46DC-9AAD-5CB85A18C640}">
      <dgm:prSet/>
      <dgm:spPr/>
      <dgm:t>
        <a:bodyPr/>
        <a:lstStyle/>
        <a:p>
          <a:endParaRPr lang="en-US" sz="1800"/>
        </a:p>
      </dgm:t>
    </dgm:pt>
    <dgm:pt modelId="{E1B58393-0BF6-4FC0-AB4E-BFFDB2130360}" type="pres">
      <dgm:prSet presAssocID="{CE1208FC-6D49-4808-8ABA-10F58D7879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122ADD-454B-401A-AFB6-70A771D78B0F}" type="pres">
      <dgm:prSet presAssocID="{CE1208FC-6D49-4808-8ABA-10F58D78791B}" presName="radial" presStyleCnt="0">
        <dgm:presLayoutVars>
          <dgm:animLvl val="ctr"/>
        </dgm:presLayoutVars>
      </dgm:prSet>
      <dgm:spPr/>
    </dgm:pt>
    <dgm:pt modelId="{C3FFCF84-C567-424A-9FD9-CD039FCB63CC}" type="pres">
      <dgm:prSet presAssocID="{65068382-8D28-4B2B-B53C-BCB2F9516A1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C3EDE77-0776-4DCE-9A81-F71842BD78E6}" type="pres">
      <dgm:prSet presAssocID="{4E478053-AE57-48AA-8E50-F2DEBE0A83E0}" presName="node" presStyleLbl="vennNode1" presStyleIdx="1" presStyleCnt="5" custScaleX="1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D89B1-125C-4FE4-9701-5D73D88B7BAC}" type="pres">
      <dgm:prSet presAssocID="{F1E51896-3287-4B91-B2C7-B3DFCAF11E02}" presName="node" presStyleLbl="vennNode1" presStyleIdx="2" presStyleCnt="5" custScaleX="118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72458-7CE4-4F26-BCDE-644DA8F20C90}" type="pres">
      <dgm:prSet presAssocID="{38B69BF1-B1B2-4307-B135-A6E80260CBE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B5774-1C03-4875-87C0-594E79528B13}" type="pres">
      <dgm:prSet presAssocID="{B27046CA-132B-412C-8C08-D67822BBCB2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EBDE9-ECEF-451C-9A9C-ADF55B6C4625}" type="presOf" srcId="{38B69BF1-B1B2-4307-B135-A6E80260CBE7}" destId="{FBD72458-7CE4-4F26-BCDE-644DA8F20C90}" srcOrd="0" destOrd="0" presId="urn:microsoft.com/office/officeart/2005/8/layout/radial3"/>
    <dgm:cxn modelId="{A51E6621-0ADD-4484-BAF1-C87E29D8AE8E}" srcId="{65068382-8D28-4B2B-B53C-BCB2F9516A1D}" destId="{38B69BF1-B1B2-4307-B135-A6E80260CBE7}" srcOrd="2" destOrd="0" parTransId="{803FD5BE-E0DA-4262-BE2E-1E1564BBDA8A}" sibTransId="{71ABF36F-B83C-4E99-8433-BD7BCB763B78}"/>
    <dgm:cxn modelId="{4C05806A-3D47-421B-8908-63561CC075F8}" type="presOf" srcId="{4E478053-AE57-48AA-8E50-F2DEBE0A83E0}" destId="{4C3EDE77-0776-4DCE-9A81-F71842BD78E6}" srcOrd="0" destOrd="0" presId="urn:microsoft.com/office/officeart/2005/8/layout/radial3"/>
    <dgm:cxn modelId="{4C8E1A57-A4E9-4AD5-A3B8-E776C2ADAB5C}" type="presOf" srcId="{65068382-8D28-4B2B-B53C-BCB2F9516A1D}" destId="{C3FFCF84-C567-424A-9FD9-CD039FCB63CC}" srcOrd="0" destOrd="0" presId="urn:microsoft.com/office/officeart/2005/8/layout/radial3"/>
    <dgm:cxn modelId="{6A4749C1-6CC9-4A61-8B92-F1ADB6103E95}" srcId="{CE1208FC-6D49-4808-8ABA-10F58D78791B}" destId="{65068382-8D28-4B2B-B53C-BCB2F9516A1D}" srcOrd="0" destOrd="0" parTransId="{CBE8EE9A-6A11-4A6C-B3FE-05D8E9EC4105}" sibTransId="{8644B3D0-3419-4EC4-9089-0C074C2D2393}"/>
    <dgm:cxn modelId="{2E816C20-C6F5-4B97-AF48-07148D09AC71}" type="presOf" srcId="{F1E51896-3287-4B91-B2C7-B3DFCAF11E02}" destId="{CD4D89B1-125C-4FE4-9701-5D73D88B7BAC}" srcOrd="0" destOrd="0" presId="urn:microsoft.com/office/officeart/2005/8/layout/radial3"/>
    <dgm:cxn modelId="{651D614D-5500-46DC-9AAD-5CB85A18C640}" srcId="{65068382-8D28-4B2B-B53C-BCB2F9516A1D}" destId="{B27046CA-132B-412C-8C08-D67822BBCB20}" srcOrd="3" destOrd="0" parTransId="{01D17448-EE92-434E-B9E0-24A808C47770}" sibTransId="{527017C5-E429-49CA-AC39-2036A55F7B78}"/>
    <dgm:cxn modelId="{3A30D41B-EA1E-4A68-9F6E-08D8D2B24391}" type="presOf" srcId="{CE1208FC-6D49-4808-8ABA-10F58D78791B}" destId="{E1B58393-0BF6-4FC0-AB4E-BFFDB2130360}" srcOrd="0" destOrd="0" presId="urn:microsoft.com/office/officeart/2005/8/layout/radial3"/>
    <dgm:cxn modelId="{99374516-E73D-49E2-85D3-54D0E80440D5}" srcId="{65068382-8D28-4B2B-B53C-BCB2F9516A1D}" destId="{F1E51896-3287-4B91-B2C7-B3DFCAF11E02}" srcOrd="1" destOrd="0" parTransId="{71B5D8DB-B550-4034-ABF3-32F6077D2793}" sibTransId="{8A9FFCA7-4644-4CD9-ADDB-0B4022457AB1}"/>
    <dgm:cxn modelId="{2BA02E7D-046D-474A-A228-13A76EE32AF5}" srcId="{65068382-8D28-4B2B-B53C-BCB2F9516A1D}" destId="{4E478053-AE57-48AA-8E50-F2DEBE0A83E0}" srcOrd="0" destOrd="0" parTransId="{33433403-2F60-407B-91F6-59DBB5D2B09D}" sibTransId="{097F8BBB-E483-4B2D-8A70-A1D8A9B164FC}"/>
    <dgm:cxn modelId="{3BEE0930-B671-470E-9CB1-F786D6214129}" type="presOf" srcId="{B27046CA-132B-412C-8C08-D67822BBCB20}" destId="{3D8B5774-1C03-4875-87C0-594E79528B13}" srcOrd="0" destOrd="0" presId="urn:microsoft.com/office/officeart/2005/8/layout/radial3"/>
    <dgm:cxn modelId="{06E88640-2095-46BF-9756-F5F8626CE637}" type="presParOf" srcId="{E1B58393-0BF6-4FC0-AB4E-BFFDB2130360}" destId="{10122ADD-454B-401A-AFB6-70A771D78B0F}" srcOrd="0" destOrd="0" presId="urn:microsoft.com/office/officeart/2005/8/layout/radial3"/>
    <dgm:cxn modelId="{C9CDFF9E-D432-4D0B-A5C0-6D8639184FD6}" type="presParOf" srcId="{10122ADD-454B-401A-AFB6-70A771D78B0F}" destId="{C3FFCF84-C567-424A-9FD9-CD039FCB63CC}" srcOrd="0" destOrd="0" presId="urn:microsoft.com/office/officeart/2005/8/layout/radial3"/>
    <dgm:cxn modelId="{ABC1937B-7675-4F24-999E-8F95A6AA0A77}" type="presParOf" srcId="{10122ADD-454B-401A-AFB6-70A771D78B0F}" destId="{4C3EDE77-0776-4DCE-9A81-F71842BD78E6}" srcOrd="1" destOrd="0" presId="urn:microsoft.com/office/officeart/2005/8/layout/radial3"/>
    <dgm:cxn modelId="{4525A9B9-1014-45B6-A3FB-A1B1B0259B29}" type="presParOf" srcId="{10122ADD-454B-401A-AFB6-70A771D78B0F}" destId="{CD4D89B1-125C-4FE4-9701-5D73D88B7BAC}" srcOrd="2" destOrd="0" presId="urn:microsoft.com/office/officeart/2005/8/layout/radial3"/>
    <dgm:cxn modelId="{0E9F8171-CF5F-413C-BA29-5EF8C8AC936E}" type="presParOf" srcId="{10122ADD-454B-401A-AFB6-70A771D78B0F}" destId="{FBD72458-7CE4-4F26-BCDE-644DA8F20C90}" srcOrd="3" destOrd="0" presId="urn:microsoft.com/office/officeart/2005/8/layout/radial3"/>
    <dgm:cxn modelId="{5BC0C715-A4B7-488B-B24D-64BA9C9B3EB3}" type="presParOf" srcId="{10122ADD-454B-401A-AFB6-70A771D78B0F}" destId="{3D8B5774-1C03-4875-87C0-594E79528B1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FCF84-C567-424A-9FD9-CD039FCB63CC}">
      <dsp:nvSpPr>
        <dsp:cNvPr id="0" name=""/>
        <dsp:cNvSpPr/>
      </dsp:nvSpPr>
      <dsp:spPr>
        <a:xfrm>
          <a:off x="3048703" y="1168926"/>
          <a:ext cx="2912063" cy="29120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Map Reduce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5165" y="1595388"/>
        <a:ext cx="2059139" cy="2059139"/>
      </dsp:txXfrm>
    </dsp:sp>
    <dsp:sp modelId="{4C3EDE77-0776-4DCE-9A81-F71842BD78E6}">
      <dsp:nvSpPr>
        <dsp:cNvPr id="0" name=""/>
        <dsp:cNvSpPr/>
      </dsp:nvSpPr>
      <dsp:spPr>
        <a:xfrm>
          <a:off x="3610302" y="519"/>
          <a:ext cx="1788865" cy="145603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Programming Model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2275" y="213750"/>
        <a:ext cx="1264919" cy="1029569"/>
      </dsp:txXfrm>
    </dsp:sp>
    <dsp:sp modelId="{CD4D89B1-125C-4FE4-9701-5D73D88B7BAC}">
      <dsp:nvSpPr>
        <dsp:cNvPr id="0" name=""/>
        <dsp:cNvSpPr/>
      </dsp:nvSpPr>
      <dsp:spPr>
        <a:xfrm>
          <a:off x="5538611" y="1896942"/>
          <a:ext cx="1725091" cy="145603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Moving Computation to Data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1245" y="2110173"/>
        <a:ext cx="1219823" cy="1029569"/>
      </dsp:txXfrm>
    </dsp:sp>
    <dsp:sp modelId="{FBD72458-7CE4-4F26-BCDE-644DA8F20C90}">
      <dsp:nvSpPr>
        <dsp:cNvPr id="0" name=""/>
        <dsp:cNvSpPr/>
      </dsp:nvSpPr>
      <dsp:spPr>
        <a:xfrm>
          <a:off x="3776719" y="3793365"/>
          <a:ext cx="1456031" cy="14560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9950" y="4006596"/>
        <a:ext cx="1029569" cy="1029569"/>
      </dsp:txXfrm>
    </dsp:sp>
    <dsp:sp modelId="{3D8B5774-1C03-4875-87C0-594E79528B13}">
      <dsp:nvSpPr>
        <dsp:cNvPr id="0" name=""/>
        <dsp:cNvSpPr/>
      </dsp:nvSpPr>
      <dsp:spPr>
        <a:xfrm>
          <a:off x="1880296" y="1896942"/>
          <a:ext cx="1456031" cy="145603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Fault Tolerance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93527" y="2110173"/>
        <a:ext cx="1029569" cy="102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B4495-4B44-47B4-8E4E-80273D9FA7CF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0F6B-46FE-4FC6-9A7D-7AB56F064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2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F656-0936-4646-875D-2C4F54CF6E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6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2E7C-EC1E-402E-B503-5E9975690D0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F656-0936-4646-875D-2C4F54CF6E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6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7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7639"/>
            <a:ext cx="4533900" cy="3425402"/>
          </a:xfrm>
          <a:ln/>
        </p:spPr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722"/>
            <a:ext cx="5029200" cy="411464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AC14D40-0F35-42CB-B403-98DB38AC9402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MapReduce</a:t>
            </a:r>
            <a:r>
              <a:rPr lang="en-US" dirty="0" smtClean="0"/>
              <a:t> provides</a:t>
            </a:r>
            <a:r>
              <a:rPr lang="en-US" baseline="0" dirty="0" smtClean="0"/>
              <a:t> a easy to use programming model together with very good fault tolerance and scalability for large scale applications.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model  is proving to be </a:t>
            </a:r>
            <a:r>
              <a:rPr lang="en-US" sz="2400" b="1" dirty="0" smtClean="0"/>
              <a:t>Ideal for data intensive pleasingly parallel applications in </a:t>
            </a:r>
            <a:r>
              <a:rPr lang="en-US" sz="2400" b="1" baseline="0" dirty="0" smtClean="0"/>
              <a:t> commodity hardware and in clouds.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7A4A8-66EE-4213-8177-E27493F0680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7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A670B-A363-47E8-A5CE-19D70CE9BD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1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2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10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3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1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63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1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01" indent="0">
              <a:buNone/>
              <a:defRPr sz="2000" b="1"/>
            </a:lvl2pPr>
            <a:lvl3pPr marL="913404" indent="0">
              <a:buNone/>
              <a:defRPr sz="1800" b="1"/>
            </a:lvl3pPr>
            <a:lvl4pPr marL="1370104" indent="0">
              <a:buNone/>
              <a:defRPr sz="1600" b="1"/>
            </a:lvl4pPr>
            <a:lvl5pPr marL="1826808" indent="0">
              <a:buNone/>
              <a:defRPr sz="1600" b="1"/>
            </a:lvl5pPr>
            <a:lvl6pPr marL="2283509" indent="0">
              <a:buNone/>
              <a:defRPr sz="1600" b="1"/>
            </a:lvl6pPr>
            <a:lvl7pPr marL="2740212" indent="0">
              <a:buNone/>
              <a:defRPr sz="1600" b="1"/>
            </a:lvl7pPr>
            <a:lvl8pPr marL="3196914" indent="0">
              <a:buNone/>
              <a:defRPr sz="1600" b="1"/>
            </a:lvl8pPr>
            <a:lvl9pPr marL="36536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7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94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5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01" indent="0">
              <a:buNone/>
              <a:defRPr sz="2800"/>
            </a:lvl2pPr>
            <a:lvl3pPr marL="913404" indent="0">
              <a:buNone/>
              <a:defRPr sz="2400"/>
            </a:lvl3pPr>
            <a:lvl4pPr marL="1370104" indent="0">
              <a:buNone/>
              <a:defRPr sz="2000"/>
            </a:lvl4pPr>
            <a:lvl5pPr marL="1826808" indent="0">
              <a:buNone/>
              <a:defRPr sz="2000"/>
            </a:lvl5pPr>
            <a:lvl6pPr marL="2283509" indent="0">
              <a:buNone/>
              <a:defRPr sz="2000"/>
            </a:lvl6pPr>
            <a:lvl7pPr marL="2740212" indent="0">
              <a:buNone/>
              <a:defRPr sz="2000"/>
            </a:lvl7pPr>
            <a:lvl8pPr marL="3196914" indent="0">
              <a:buNone/>
              <a:defRPr sz="2000"/>
            </a:lvl8pPr>
            <a:lvl9pPr marL="36536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01" indent="0">
              <a:buNone/>
              <a:defRPr sz="1200"/>
            </a:lvl2pPr>
            <a:lvl3pPr marL="913404" indent="0">
              <a:buNone/>
              <a:defRPr sz="1000"/>
            </a:lvl3pPr>
            <a:lvl4pPr marL="1370104" indent="0">
              <a:buNone/>
              <a:defRPr sz="900"/>
            </a:lvl4pPr>
            <a:lvl5pPr marL="1826808" indent="0">
              <a:buNone/>
              <a:defRPr sz="900"/>
            </a:lvl5pPr>
            <a:lvl6pPr marL="2283509" indent="0">
              <a:buNone/>
              <a:defRPr sz="900"/>
            </a:lvl6pPr>
            <a:lvl7pPr marL="2740212" indent="0">
              <a:buNone/>
              <a:defRPr sz="900"/>
            </a:lvl7pPr>
            <a:lvl8pPr marL="3196914" indent="0">
              <a:buNone/>
              <a:defRPr sz="900"/>
            </a:lvl8pPr>
            <a:lvl9pPr marL="36536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36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07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340" tIns="45672" rIns="91340" bIns="45672"/>
          <a:lstStyle/>
          <a:p>
            <a:pPr defTabSz="913404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3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29704"/>
          </a:xfrm>
        </p:spPr>
        <p:txBody>
          <a:bodyPr/>
          <a:lstStyle>
            <a:lvl1pPr>
              <a:lnSpc>
                <a:spcPct val="90000"/>
              </a:lnSpc>
              <a:buSzPct val="80000"/>
              <a:defRPr/>
            </a:lvl1pPr>
            <a:lvl2pPr>
              <a:lnSpc>
                <a:spcPct val="90000"/>
              </a:lnSpc>
              <a:buSzPct val="80000"/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 baseline="0"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(only if necessary)</a:t>
            </a:r>
          </a:p>
        </p:txBody>
      </p:sp>
    </p:spTree>
    <p:extLst>
      <p:ext uri="{BB962C8B-B14F-4D97-AF65-F5344CB8AC3E}">
        <p14:creationId xmlns:p14="http://schemas.microsoft.com/office/powerpoint/2010/main" val="5557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5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24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92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81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3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83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17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402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291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13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85800"/>
            <a:ext cx="44958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99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4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0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91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1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49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08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09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432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38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0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B4C45B-9E41-41B8-B899-2DA4D020C7D6}" type="datetimeFigureOut">
              <a:rPr lang="en-US">
                <a:solidFill>
                  <a:prstClr val="black"/>
                </a:solidFill>
              </a:rPr>
              <a:pPr/>
              <a:t>6/18/2012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C78909-F7D1-4E5F-A67A-05CA868FF2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9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7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ED2EC-C704-4E3B-8784-3416B0DA2F01}" type="datetimeFigureOut">
              <a:rPr lang="en-US" smtClean="0"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43FB2-14FA-46AD-875E-656075B4F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40" tIns="45672" rIns="91340" bIns="456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40" tIns="45672" rIns="91340" bIns="456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40" tIns="45672" rIns="91340" bIns="456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4"/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0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5" y="6491290"/>
            <a:ext cx="773506" cy="36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5" tIns="45663" rIns="91325" bIns="45663">
            <a:spAutoFit/>
          </a:bodyPr>
          <a:lstStyle/>
          <a:p>
            <a:pPr defTabSz="913404"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340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28" indent="-342528" algn="l" defTabSz="9134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41" indent="-285438" algn="l" defTabSz="91340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55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56" indent="-228352" algn="l" defTabSz="91340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60" indent="-228352" algn="l" defTabSz="91340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60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63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4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6" indent="-228352" algn="l" defTabSz="91340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1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8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9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12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4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5" algn="l" defTabSz="9134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C:\Users\yangruan\Documents\Research Assistant\MicroSoft External  Research\footer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yangruan\Documents\Research Assistant\MicroSoft External  Research\DES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4" y="4073"/>
            <a:ext cx="2667000" cy="42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yangruan\Documents\Research Assistant\MicroSoft External  Research\microsoft-banner.pn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1"/>
          <a:stretch/>
        </p:blipFill>
        <p:spPr bwMode="auto">
          <a:xfrm>
            <a:off x="-1" y="0"/>
            <a:ext cx="984739" cy="43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om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47528"/>
            <a:ext cx="933450" cy="2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9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7.png"/><Relationship Id="rId4" Type="http://schemas.openxmlformats.org/officeDocument/2006/relationships/diagramLayout" Target="../diagrams/layout1.xml"/><Relationship Id="rId9" Type="http://schemas.openxmlformats.org/officeDocument/2006/relationships/hyperlink" Target="http://4.bp.blogspot.com/_Xu_KuovUZlw/TTDEfp51-ZI/AAAAAAAADdg/00wuEyCEFb4/s1600/hadoop.p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3" Type="http://schemas.openxmlformats.org/officeDocument/2006/relationships/image" Target="../media/image41.gif"/><Relationship Id="rId7" Type="http://schemas.openxmlformats.org/officeDocument/2006/relationships/hyperlink" Target="../../CGL+SC09/DataforPlotviz/MDSGTM_ActiveCount.bat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jpeg"/><Relationship Id="rId11" Type="http://schemas.openxmlformats.org/officeDocument/2006/relationships/hyperlink" Target="../../CGL+SC09/DataforPlotviz/MDSGTM_2Kmeans.bat" TargetMode="External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erativemapreduce.org/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://salsahpc.indiana.edu/twister4azure/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alsahpc.indiana.edu/plotviz/index.html" TargetMode="External"/><Relationship Id="rId11" Type="http://schemas.openxmlformats.org/officeDocument/2006/relationships/image" Target="../media/image10.gif"/><Relationship Id="rId5" Type="http://schemas.openxmlformats.org/officeDocument/2006/relationships/hyperlink" Target="http://salsahpc.indiana.edu/" TargetMode="Externa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26098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Panel Session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600" b="1" dirty="0" smtClean="0">
                <a:effectLst/>
              </a:rPr>
              <a:t>The Challenges at the Interface of Life Sciences and </a:t>
            </a:r>
            <a:r>
              <a:rPr lang="en-US" sz="3600" b="1" dirty="0" err="1" smtClean="0">
                <a:effectLst/>
              </a:rPr>
              <a:t>Cyberinfrastructure</a:t>
            </a:r>
            <a:r>
              <a:rPr lang="en-US" sz="3600" b="1" dirty="0" smtClean="0">
                <a:effectLst/>
              </a:rPr>
              <a:t> and how should we tackle them?</a:t>
            </a: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100" dirty="0" smtClean="0"/>
              <a:t>Chris Johnson, Geoffrey Fox, </a:t>
            </a:r>
            <a:r>
              <a:rPr lang="en-US" sz="3100" dirty="0" err="1" smtClean="0"/>
              <a:t>Shantenu</a:t>
            </a:r>
            <a:r>
              <a:rPr lang="en-US" sz="3100" dirty="0" smtClean="0"/>
              <a:t> </a:t>
            </a:r>
            <a:r>
              <a:rPr lang="en-US" sz="3100" dirty="0" err="1" smtClean="0"/>
              <a:t>Jha</a:t>
            </a:r>
            <a:r>
              <a:rPr lang="en-US" sz="3100" dirty="0" smtClean="0"/>
              <a:t>, Judy </a:t>
            </a:r>
            <a:r>
              <a:rPr lang="en-US" sz="3100" dirty="0" err="1" smtClean="0"/>
              <a:t>Qiu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19947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64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13133" r="19819"/>
          <a:stretch/>
        </p:blipFill>
        <p:spPr bwMode="auto">
          <a:xfrm>
            <a:off x="13855" y="34636"/>
            <a:ext cx="9144000" cy="687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0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84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55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762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Intel’s Application Stack</a:t>
            </a:r>
          </a:p>
        </p:txBody>
      </p:sp>
    </p:spTree>
    <p:extLst>
      <p:ext uri="{BB962C8B-B14F-4D97-AF65-F5344CB8AC3E}">
        <p14:creationId xmlns:p14="http://schemas.microsoft.com/office/powerpoint/2010/main" val="27183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/>
          <p:cNvSpPr txBox="1">
            <a:spLocks/>
          </p:cNvSpPr>
          <p:nvPr/>
        </p:nvSpPr>
        <p:spPr>
          <a:xfrm>
            <a:off x="872975" y="381004"/>
            <a:ext cx="7524751" cy="990601"/>
          </a:xfrm>
          <a:prstGeom prst="rect">
            <a:avLst/>
          </a:prstGeom>
        </p:spPr>
        <p:txBody>
          <a:bodyPr lIns="91335" tIns="45667" rIns="91335" bIns="45667" anchor="ctr">
            <a:normAutofit fontScale="92500"/>
          </a:bodyPr>
          <a:lstStyle/>
          <a:p>
            <a:pPr algn="ctr" defTabSz="913358">
              <a:spcBef>
                <a:spcPct val="0"/>
              </a:spcBef>
              <a:defRPr/>
            </a:pP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(Iterative) </a:t>
            </a:r>
            <a:r>
              <a:rPr lang="en-US" sz="4400" b="1" dirty="0" err="1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MapReduce</a:t>
            </a:r>
            <a:r>
              <a:rPr lang="en-US" sz="4400" b="1" dirty="0">
                <a:ln w="10541" cmpd="sng">
                  <a:solidFill>
                    <a:prstClr val="black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Arial" pitchFamily="34" charset="0"/>
              </a:rPr>
              <a:t> in Context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523999" y="4865491"/>
            <a:ext cx="1295400" cy="11349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Linux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819399" y="4865488"/>
            <a:ext cx="16002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Amazon Cloud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419599" y="4865487"/>
            <a:ext cx="1676400" cy="11429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Windows Server  HPC</a:t>
            </a: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Bare-system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5563935"/>
            <a:ext cx="1752601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524004" y="3962372"/>
            <a:ext cx="7381875" cy="3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Cross Platform Iterative </a:t>
            </a:r>
            <a:r>
              <a:rPr lang="en-US" dirty="0" err="1">
                <a:solidFill>
                  <a:prstClr val="black"/>
                </a:solidFill>
              </a:rPr>
              <a:t>MapReduce</a:t>
            </a:r>
            <a:r>
              <a:rPr lang="en-US" dirty="0">
                <a:solidFill>
                  <a:prstClr val="black"/>
                </a:solidFill>
              </a:rPr>
              <a:t> (Collectives, Fault Tolerance, Scheduling)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523999" y="1736725"/>
            <a:ext cx="7381876" cy="11000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Kernels, </a:t>
            </a:r>
            <a:r>
              <a:rPr lang="en-US" b="1" dirty="0">
                <a:solidFill>
                  <a:prstClr val="black"/>
                </a:solidFill>
              </a:rPr>
              <a:t>Genomics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Proteomics</a:t>
            </a:r>
            <a:r>
              <a:rPr lang="en-US" dirty="0">
                <a:solidFill>
                  <a:prstClr val="black"/>
                </a:solidFill>
              </a:rPr>
              <a:t>, Information Retrieval, Polar Science, Scientific Simulation Data Analysis and Management, Dissimilarity Computation, </a:t>
            </a:r>
            <a:r>
              <a:rPr lang="en-US" b="1" dirty="0">
                <a:solidFill>
                  <a:prstClr val="black"/>
                </a:solidFill>
              </a:rPr>
              <a:t>Clustering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Multidimensional Scaling</a:t>
            </a:r>
            <a:r>
              <a:rPr lang="en-US" dirty="0">
                <a:solidFill>
                  <a:prstClr val="black"/>
                </a:solidFill>
              </a:rPr>
              <a:t>, Generative Topological Mapping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524001" y="6046500"/>
            <a:ext cx="3962399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CPU Nodes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19399" y="5563935"/>
            <a:ext cx="1600200" cy="444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Virtualization</a:t>
            </a:r>
          </a:p>
        </p:txBody>
      </p:sp>
      <p:sp>
        <p:nvSpPr>
          <p:cNvPr id="20" name="Left Brace 19"/>
          <p:cNvSpPr/>
          <p:nvPr/>
        </p:nvSpPr>
        <p:spPr bwMode="auto">
          <a:xfrm>
            <a:off x="1333500" y="1736725"/>
            <a:ext cx="114300" cy="1100065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724" y="2138343"/>
            <a:ext cx="1421543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Applications</a:t>
            </a:r>
          </a:p>
        </p:txBody>
      </p:sp>
      <p:sp>
        <p:nvSpPr>
          <p:cNvPr id="22" name="Left Brace 21"/>
          <p:cNvSpPr/>
          <p:nvPr/>
        </p:nvSpPr>
        <p:spPr bwMode="auto">
          <a:xfrm>
            <a:off x="1320804" y="3200404"/>
            <a:ext cx="101463" cy="752441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-76199" y="3267572"/>
            <a:ext cx="1416917" cy="6185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algn="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Programming Model</a:t>
            </a:r>
          </a:p>
        </p:txBody>
      </p:sp>
      <p:sp>
        <p:nvSpPr>
          <p:cNvPr id="24" name="Left Brace 23"/>
          <p:cNvSpPr/>
          <p:nvPr/>
        </p:nvSpPr>
        <p:spPr bwMode="auto">
          <a:xfrm>
            <a:off x="1333501" y="4865688"/>
            <a:ext cx="114300" cy="11350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-34501" y="5365343"/>
            <a:ext cx="1428750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</a:p>
        </p:txBody>
      </p:sp>
      <p:sp>
        <p:nvSpPr>
          <p:cNvPr id="26" name="Left Brace 25"/>
          <p:cNvSpPr/>
          <p:nvPr/>
        </p:nvSpPr>
        <p:spPr bwMode="auto">
          <a:xfrm>
            <a:off x="1320801" y="6096000"/>
            <a:ext cx="133350" cy="34766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121604" y="6135394"/>
            <a:ext cx="1165206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63940" tIns="31968" rIns="63940" bIns="31968">
            <a:spAutoFit/>
          </a:bodyPr>
          <a:lstStyle/>
          <a:p>
            <a:pPr algn="ctr" defTabSz="913404">
              <a:spcBef>
                <a:spcPct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096000" y="4865488"/>
            <a:ext cx="1752600" cy="670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Azure Cloud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523999" y="2862188"/>
            <a:ext cx="7381876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Security, Provenance, Portal</a:t>
            </a:r>
          </a:p>
          <a:p>
            <a:pPr algn="ctr" defTabSz="913404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523999" y="3581400"/>
            <a:ext cx="7381876" cy="380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High Level Language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3999" y="4376869"/>
            <a:ext cx="2514601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Distributed File Systems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4770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Data Parallel File System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7848601" y="4865490"/>
            <a:ext cx="1066799" cy="11429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Grid Appliance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5486400" y="6046500"/>
            <a:ext cx="3429001" cy="3611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GPU Nodes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828804" y="1368427"/>
            <a:ext cx="6492875" cy="36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0" tIns="45672" rIns="91340" bIns="45672">
            <a:spAutoFit/>
          </a:bodyPr>
          <a:lstStyle/>
          <a:p>
            <a:pPr defTabSz="913404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Support  Scientific Simulations  (Data Mining and Data Analysis)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457200" y="4038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Runtime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66222" y="4419601"/>
            <a:ext cx="957778" cy="3415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3940" tIns="31968" rIns="63940" bIns="31968">
            <a:spAutoFit/>
          </a:bodyPr>
          <a:lstStyle/>
          <a:p>
            <a:pPr defTabSz="913404"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524004" y="3194745"/>
            <a:ext cx="7381875" cy="38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Services and Workflow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038600" y="4376869"/>
            <a:ext cx="2438400" cy="4571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3940" tIns="31968" rIns="63940" bIns="31968" anchor="ctr"/>
          <a:lstStyle/>
          <a:p>
            <a:pPr algn="ctr" defTabSz="913404">
              <a:defRPr/>
            </a:pPr>
            <a:r>
              <a:rPr lang="en-US" dirty="0">
                <a:solidFill>
                  <a:prstClr val="black"/>
                </a:solidFill>
              </a:rPr>
              <a:t>Object Store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9" y="3581400"/>
            <a:ext cx="7381876" cy="1252635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4724400" y="2479949"/>
            <a:ext cx="838200" cy="1004540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 rot="10800000">
            <a:off x="4838700" y="4974435"/>
            <a:ext cx="838200" cy="107206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2" rIns="91340" bIns="45672" rtlCol="0" anchor="ctr"/>
          <a:lstStyle/>
          <a:p>
            <a:pPr algn="ctr" defTabSz="913404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985"/>
      </p:ext>
    </p:extLst>
  </p:cSld>
  <p:clrMapOvr>
    <a:masterClrMapping/>
  </p:clrMapOvr>
  <p:transition spd="slow" advTm="5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8919"/>
              </p:ext>
            </p:extLst>
          </p:nvPr>
        </p:nvGraphicFramePr>
        <p:xfrm>
          <a:off x="0" y="425669"/>
          <a:ext cx="9144000" cy="52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9412014" y="1079939"/>
            <a:ext cx="8229600" cy="4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31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3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dirty="0" smtClean="0">
              <a:solidFill>
                <a:prstClr val="black"/>
              </a:solidFill>
            </a:endParaRPr>
          </a:p>
          <a:p>
            <a:pPr lvl="1"/>
            <a:r>
              <a:rPr dirty="0" smtClean="0">
                <a:solidFill>
                  <a:prstClr val="black"/>
                </a:solidFill>
              </a:rPr>
              <a:t>Simple programming model</a:t>
            </a:r>
          </a:p>
          <a:p>
            <a:pPr lvl="1"/>
            <a:r>
              <a:rPr dirty="0" smtClean="0">
                <a:solidFill>
                  <a:prstClr val="black"/>
                </a:solidFill>
              </a:rPr>
              <a:t>Excellent fault tolerance</a:t>
            </a:r>
          </a:p>
          <a:p>
            <a:pPr lvl="1"/>
            <a:r>
              <a:rPr dirty="0" smtClean="0">
                <a:solidFill>
                  <a:prstClr val="black"/>
                </a:solidFill>
              </a:rPr>
              <a:t>Moving computations to data</a:t>
            </a:r>
          </a:p>
          <a:p>
            <a:pPr lvl="1"/>
            <a:r>
              <a:rPr dirty="0" smtClean="0">
                <a:solidFill>
                  <a:prstClr val="black"/>
                </a:solidFill>
              </a:rPr>
              <a:t>Works very well for data intensive pleasingly parallel applications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386" y="5951714"/>
            <a:ext cx="78512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6950" lvl="1" defTabSz="913902"/>
            <a:r>
              <a:rPr lang="en-US" sz="2400" b="1" dirty="0">
                <a:solidFill>
                  <a:prstClr val="black"/>
                </a:solidFill>
              </a:rPr>
              <a:t>Ideal for data intensive pleasingly parallel applications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318" y="5269723"/>
            <a:ext cx="13620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4.bp.blogspot.com/_Xu_KuovUZlw/TTDEfp51-ZI/AAAAAAAADdg/00wuEyCEFb4/s1600/hadoop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160" y="4381788"/>
            <a:ext cx="1072347" cy="80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390" y="5318526"/>
            <a:ext cx="1832610" cy="5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0" y="4664395"/>
            <a:ext cx="1880104" cy="539947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485" y="5350081"/>
            <a:ext cx="1909728" cy="40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7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6605" y="350254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rgbClr val="9BBB59">
                        <a:lumMod val="20000"/>
                        <a:lumOff val="80000"/>
                      </a:srgbClr>
                    </a:gs>
                    <a:gs pos="13000">
                      <a:srgbClr val="009900"/>
                    </a:gs>
                    <a:gs pos="50000">
                      <a:srgbClr val="9BBB59">
                        <a:lumMod val="50000"/>
                      </a:srgbClr>
                    </a:gs>
                    <a:gs pos="83000">
                      <a:srgbClr val="009900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/>
                </a:gradFill>
              </a:rPr>
              <a:t>Bioinformatics Pipeline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990600" y="1421780"/>
            <a:ext cx="6439741" cy="4151373"/>
            <a:chOff x="1371600" y="1676400"/>
            <a:chExt cx="6855822" cy="4419600"/>
          </a:xfrm>
        </p:grpSpPr>
        <p:sp>
          <p:nvSpPr>
            <p:cNvPr id="6" name="Flowchart: Document 5"/>
            <p:cNvSpPr/>
            <p:nvPr/>
          </p:nvSpPr>
          <p:spPr>
            <a:xfrm>
              <a:off x="1397346" y="1676400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Gene Sequences  (N = 1 Million)</a:t>
              </a:r>
            </a:p>
          </p:txBody>
        </p:sp>
        <p:grpSp>
          <p:nvGrpSpPr>
            <p:cNvPr id="3" name="Group 192"/>
            <p:cNvGrpSpPr/>
            <p:nvPr/>
          </p:nvGrpSpPr>
          <p:grpSpPr>
            <a:xfrm>
              <a:off x="6990685" y="2515336"/>
              <a:ext cx="1083951" cy="844065"/>
              <a:chOff x="6599319" y="2515336"/>
              <a:chExt cx="1083951" cy="844065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308" y="2783139"/>
                <a:ext cx="576262" cy="576262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599319" y="2515336"/>
                <a:ext cx="108395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prstClr val="black"/>
                    </a:solidFill>
                  </a:rPr>
                  <a:t>Distance Matrix</a:t>
                </a:r>
              </a:p>
            </p:txBody>
          </p:sp>
        </p:grpSp>
        <p:grpSp>
          <p:nvGrpSpPr>
            <p:cNvPr id="5" name="Group 188"/>
            <p:cNvGrpSpPr/>
            <p:nvPr/>
          </p:nvGrpSpPr>
          <p:grpSpPr>
            <a:xfrm>
              <a:off x="2690334" y="3957944"/>
              <a:ext cx="2303019" cy="1125539"/>
              <a:chOff x="2690334" y="3957944"/>
              <a:chExt cx="2303019" cy="1125539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690334" y="4248750"/>
                <a:ext cx="1789612" cy="83473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100" dirty="0">
                    <a:solidFill>
                      <a:prstClr val="white"/>
                    </a:solidFill>
                  </a:rPr>
                  <a:t>Interpolative MDS with  Pairwise Distance Calculation </a:t>
                </a:r>
              </a:p>
            </p:txBody>
          </p:sp>
          <p:pic>
            <p:nvPicPr>
              <p:cNvPr id="38" name="Picture 2" descr="http://iterativemapreduce.org/images/twiste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71347" y="3957944"/>
                <a:ext cx="1022006" cy="298702"/>
              </a:xfrm>
              <a:prstGeom prst="rect">
                <a:avLst/>
              </a:prstGeom>
              <a:noFill/>
              <a:effectLst>
                <a:glow rad="101600">
                  <a:schemeClr val="bg1">
                    <a:alpha val="60000"/>
                  </a:schemeClr>
                </a:glow>
              </a:effectLst>
            </p:spPr>
          </p:pic>
        </p:grpSp>
        <p:sp>
          <p:nvSpPr>
            <p:cNvPr id="9" name="Oval 8"/>
            <p:cNvSpPr/>
            <p:nvPr/>
          </p:nvSpPr>
          <p:spPr>
            <a:xfrm>
              <a:off x="6858000" y="4339580"/>
              <a:ext cx="1369422" cy="6430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Multi-Dimensional Scaling (MDS)</a:t>
              </a:r>
            </a:p>
          </p:txBody>
        </p:sp>
        <p:cxnSp>
          <p:nvCxnSpPr>
            <p:cNvPr id="10" name="Straight Arrow Connector 9"/>
            <p:cNvCxnSpPr>
              <a:stCxn id="31" idx="6"/>
              <a:endCxn id="39" idx="1"/>
            </p:cNvCxnSpPr>
            <p:nvPr/>
          </p:nvCxnSpPr>
          <p:spPr>
            <a:xfrm>
              <a:off x="6327296" y="3067664"/>
              <a:ext cx="925378" cy="3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6" idx="2"/>
              <a:endCxn id="19" idx="0"/>
            </p:cNvCxnSpPr>
            <p:nvPr/>
          </p:nvCxnSpPr>
          <p:spPr>
            <a:xfrm flipH="1">
              <a:off x="1956620" y="2346024"/>
              <a:ext cx="2458" cy="344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39" idx="2"/>
              <a:endCxn id="9" idx="0"/>
            </p:cNvCxnSpPr>
            <p:nvPr/>
          </p:nvCxnSpPr>
          <p:spPr>
            <a:xfrm>
              <a:off x="7540805" y="3359401"/>
              <a:ext cx="1906" cy="98017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428488" y="5560847"/>
              <a:ext cx="1353312" cy="4572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Visualization</a:t>
              </a:r>
            </a:p>
          </p:txBody>
        </p:sp>
        <p:cxnSp>
          <p:nvCxnSpPr>
            <p:cNvPr id="14" name="Straight Arrow Connector 13"/>
            <p:cNvCxnSpPr>
              <a:stCxn id="36" idx="1"/>
              <a:endCxn id="37" idx="6"/>
            </p:cNvCxnSpPr>
            <p:nvPr/>
          </p:nvCxnSpPr>
          <p:spPr>
            <a:xfrm flipH="1">
              <a:off x="4479946" y="4662536"/>
              <a:ext cx="1368068" cy="35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2"/>
              <a:endCxn id="36" idx="3"/>
            </p:cNvCxnSpPr>
            <p:nvPr/>
          </p:nvCxnSpPr>
          <p:spPr>
            <a:xfrm flipH="1">
              <a:off x="6365834" y="4661083"/>
              <a:ext cx="492166" cy="14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Document 15"/>
            <p:cNvSpPr/>
            <p:nvPr/>
          </p:nvSpPr>
          <p:spPr>
            <a:xfrm>
              <a:off x="7236436" y="5486400"/>
              <a:ext cx="838200" cy="609600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3D Plot</a:t>
              </a:r>
            </a:p>
          </p:txBody>
        </p:sp>
        <p:sp>
          <p:nvSpPr>
            <p:cNvPr id="17" name="Flowchart: Document 16"/>
            <p:cNvSpPr/>
            <p:nvPr/>
          </p:nvSpPr>
          <p:spPr>
            <a:xfrm>
              <a:off x="3018223" y="2706717"/>
              <a:ext cx="1123464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Reference Sequence Set (M = 100K) </a:t>
              </a:r>
            </a:p>
          </p:txBody>
        </p:sp>
        <p:sp>
          <p:nvSpPr>
            <p:cNvPr id="18" name="Flowchart: Document 17"/>
            <p:cNvSpPr/>
            <p:nvPr/>
          </p:nvSpPr>
          <p:spPr>
            <a:xfrm>
              <a:off x="1503714" y="4304887"/>
              <a:ext cx="914400" cy="717027"/>
            </a:xfrm>
            <a:prstGeom prst="flowChartDocumen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N - M Sequence Set (900K) </a:t>
              </a:r>
            </a:p>
          </p:txBody>
        </p:sp>
        <p:sp>
          <p:nvSpPr>
            <p:cNvPr id="19" name="Diamond 18"/>
            <p:cNvSpPr/>
            <p:nvPr/>
          </p:nvSpPr>
          <p:spPr>
            <a:xfrm>
              <a:off x="1371600" y="2690534"/>
              <a:ext cx="1170039" cy="75990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Select Reference</a:t>
              </a:r>
            </a:p>
          </p:txBody>
        </p:sp>
        <p:cxnSp>
          <p:nvCxnSpPr>
            <p:cNvPr id="20" name="Straight Arrow Connector 19"/>
            <p:cNvCxnSpPr>
              <a:stCxn id="19" idx="2"/>
              <a:endCxn id="18" idx="0"/>
            </p:cNvCxnSpPr>
            <p:nvPr/>
          </p:nvCxnSpPr>
          <p:spPr>
            <a:xfrm>
              <a:off x="1956620" y="3450440"/>
              <a:ext cx="4294" cy="85444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3"/>
              <a:endCxn id="17" idx="1"/>
            </p:cNvCxnSpPr>
            <p:nvPr/>
          </p:nvCxnSpPr>
          <p:spPr>
            <a:xfrm flipV="1">
              <a:off x="2541639" y="3065231"/>
              <a:ext cx="476584" cy="52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8" idx="3"/>
              <a:endCxn id="37" idx="2"/>
            </p:cNvCxnSpPr>
            <p:nvPr/>
          </p:nvCxnSpPr>
          <p:spPr>
            <a:xfrm>
              <a:off x="2418114" y="4663401"/>
              <a:ext cx="272220" cy="27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2"/>
              <a:endCxn id="37" idx="0"/>
            </p:cNvCxnSpPr>
            <p:nvPr/>
          </p:nvCxnSpPr>
          <p:spPr>
            <a:xfrm>
              <a:off x="3579955" y="3376341"/>
              <a:ext cx="5185" cy="87240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  <a:endCxn id="31" idx="2"/>
            </p:cNvCxnSpPr>
            <p:nvPr/>
          </p:nvCxnSpPr>
          <p:spPr>
            <a:xfrm>
              <a:off x="4141687" y="3065231"/>
              <a:ext cx="890209" cy="243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91"/>
            <p:cNvGrpSpPr/>
            <p:nvPr/>
          </p:nvGrpSpPr>
          <p:grpSpPr>
            <a:xfrm>
              <a:off x="5578302" y="3984609"/>
              <a:ext cx="1082359" cy="971484"/>
              <a:chOff x="5223808" y="3984609"/>
              <a:chExt cx="1082359" cy="97148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223808" y="3984609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prstClr val="black"/>
                    </a:solidFill>
                  </a:rPr>
                  <a:t>Reference Coordinates</a:t>
                </a:r>
              </a:p>
            </p:txBody>
          </p:sp>
          <p:sp>
            <p:nvSpPr>
              <p:cNvPr id="36" name="Folded Corner 35"/>
              <p:cNvSpPr/>
              <p:nvPr/>
            </p:nvSpPr>
            <p:spPr>
              <a:xfrm>
                <a:off x="5493520" y="4368979"/>
                <a:ext cx="517820" cy="587114"/>
              </a:xfrm>
              <a:prstGeom prst="foldedCorner">
                <a:avLst>
                  <a:gd name="adj" fmla="val 22363"/>
                </a:avLst>
              </a:prstGeom>
              <a:ln w="95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93"/>
            <p:cNvGrpSpPr/>
            <p:nvPr/>
          </p:nvGrpSpPr>
          <p:grpSpPr>
            <a:xfrm>
              <a:off x="2389239" y="5500375"/>
              <a:ext cx="1454332" cy="587114"/>
              <a:chOff x="2389239" y="5500375"/>
              <a:chExt cx="1454332" cy="587114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389239" y="5578488"/>
                <a:ext cx="10823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prstClr val="black"/>
                    </a:solidFill>
                  </a:rPr>
                  <a:t>N - M Coordinates</a:t>
                </a:r>
              </a:p>
            </p:txBody>
          </p:sp>
          <p:sp>
            <p:nvSpPr>
              <p:cNvPr id="34" name="Folded Corner 33"/>
              <p:cNvSpPr/>
              <p:nvPr/>
            </p:nvSpPr>
            <p:spPr>
              <a:xfrm>
                <a:off x="3325751" y="5500375"/>
                <a:ext cx="517820" cy="587114"/>
              </a:xfrm>
              <a:prstGeom prst="foldedCorner">
                <a:avLst>
                  <a:gd name="adj" fmla="val 22363"/>
                </a:avLst>
              </a:prstGeom>
              <a:ln>
                <a:noFill/>
              </a:ln>
            </p:spPr>
            <p:style>
              <a:lnRef idx="2">
                <a:schemeClr val="accent6"/>
              </a:lnRef>
              <a:fillRef idx="1002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pPr algn="ctr"/>
                <a:r>
                  <a:rPr lang="en-US" sz="1000" dirty="0">
                    <a:solidFill>
                      <a:prstClr val="black"/>
                    </a:solidFill>
                  </a:rPr>
                  <a:t>x, y, z</a:t>
                </a:r>
              </a:p>
              <a:p>
                <a:pPr algn="ctr"/>
                <a:endParaRPr lang="en-US" sz="1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27" name="Straight Arrow Connector 26"/>
            <p:cNvCxnSpPr>
              <a:stCxn id="37" idx="4"/>
              <a:endCxn id="34" idx="0"/>
            </p:cNvCxnSpPr>
            <p:nvPr/>
          </p:nvCxnSpPr>
          <p:spPr>
            <a:xfrm flipH="1">
              <a:off x="3584661" y="5083483"/>
              <a:ext cx="479" cy="41689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4" idx="3"/>
              <a:endCxn id="13" idx="2"/>
            </p:cNvCxnSpPr>
            <p:nvPr/>
          </p:nvCxnSpPr>
          <p:spPr>
            <a:xfrm flipV="1">
              <a:off x="3843571" y="5789447"/>
              <a:ext cx="1584917" cy="448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6" idx="2"/>
              <a:endCxn id="13" idx="0"/>
            </p:cNvCxnSpPr>
            <p:nvPr/>
          </p:nvCxnSpPr>
          <p:spPr>
            <a:xfrm flipH="1">
              <a:off x="6105144" y="4956093"/>
              <a:ext cx="1780" cy="60475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3" idx="6"/>
              <a:endCxn id="16" idx="1"/>
            </p:cNvCxnSpPr>
            <p:nvPr/>
          </p:nvCxnSpPr>
          <p:spPr>
            <a:xfrm>
              <a:off x="6781800" y="5789447"/>
              <a:ext cx="454636" cy="175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031896" y="2534264"/>
              <a:ext cx="1295400" cy="1066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</a:rPr>
                <a:t>Pairwise Alignment &amp; Distance Calculation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14800" y="4902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  <a:latin typeface="Adobe Caslon Pro" pitchFamily="18" charset="0"/>
                </a:rPr>
                <a:t>O(N</a:t>
              </a:r>
              <a:r>
                <a:rPr lang="en-US" i="1" baseline="30000" dirty="0">
                  <a:solidFill>
                    <a:prstClr val="black"/>
                  </a:solidFill>
                  <a:latin typeface="Adobe Caslon Pro" pitchFamily="18" charset="0"/>
                </a:rPr>
                <a:t>2</a:t>
              </a:r>
              <a:r>
                <a:rPr lang="en-US" i="1" dirty="0">
                  <a:solidFill>
                    <a:prstClr val="black"/>
                  </a:solidFill>
                  <a:latin typeface="Adobe Caslon Pro" pitchFamily="18" charset="0"/>
                </a:rPr>
                <a:t>) </a:t>
              </a: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3734212" y="1263235"/>
            <a:ext cx="2048059" cy="990600"/>
            <a:chOff x="304800" y="1828800"/>
            <a:chExt cx="6808389" cy="312420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42" name="Picture 41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828800"/>
              <a:ext cx="3562765" cy="31242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43" name="Picture 42" descr="Picture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2789" y="2395006"/>
              <a:ext cx="3200400" cy="224350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44" name="Picture 5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 r="4954"/>
          <a:stretch>
            <a:fillRect/>
          </a:stretch>
        </p:blipFill>
        <p:spPr bwMode="auto">
          <a:xfrm flipH="1">
            <a:off x="7162235" y="2989902"/>
            <a:ext cx="982083" cy="9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6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9" cstate="print"/>
          <a:srcRect t="1230" r="8571" b="1537"/>
          <a:stretch>
            <a:fillRect/>
          </a:stretch>
        </p:blipFill>
        <p:spPr bwMode="auto">
          <a:xfrm flipH="1">
            <a:off x="7579849" y="3600852"/>
            <a:ext cx="1128937" cy="108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/>
          <p:nvPr/>
        </p:nvPicPr>
        <p:blipFill>
          <a:blip r:embed="rId10" cstate="print"/>
          <a:srcRect l="1478" t="5681" r="2463" b="2012"/>
          <a:stretch>
            <a:fillRect/>
          </a:stretch>
        </p:blipFill>
        <p:spPr bwMode="auto">
          <a:xfrm>
            <a:off x="5581531" y="5528573"/>
            <a:ext cx="1128796" cy="8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8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23340" y="4406080"/>
            <a:ext cx="869804" cy="72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9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340" y="5564643"/>
            <a:ext cx="924053" cy="76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/>
        </p:nvSpPr>
        <p:spPr>
          <a:xfrm>
            <a:off x="457200" y="3208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rgbClr val="00B050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3000">
                      <a:srgbClr val="009900"/>
                    </a:gs>
                    <a:gs pos="50000">
                      <a:schemeClr val="accent3">
                        <a:lumMod val="50000"/>
                      </a:schemeClr>
                    </a:gs>
                    <a:gs pos="83000">
                      <a:srgbClr val="009900"/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Million Sequence Challenge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57200" y="126541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Input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DataSize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: 680k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Sample Data Size: 100k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Out-Sample Data Size: 580k</a:t>
            </a:r>
          </a:p>
          <a:p>
            <a:pPr marL="457200" lvl="1" indent="-3429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Test Environment: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PolarGrid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  <a:cs typeface="Times New Roman" pitchFamily="18" charset="0"/>
              </a:rPr>
              <a:t> with 100 nodes, 800 workers.</a:t>
            </a:r>
          </a:p>
        </p:txBody>
      </p:sp>
      <p:pic>
        <p:nvPicPr>
          <p:cNvPr id="7" name="Picture 6" descr="C:\Users\Ryan\Desktop\100k.samp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357400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Ryan\Desktop\680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96" y="2590800"/>
            <a:ext cx="357062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1482201" y="580987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100k sample data</a:t>
            </a:r>
            <a:endParaRPr lang="en-US" dirty="0"/>
          </a:p>
        </p:txBody>
      </p:sp>
      <p:sp>
        <p:nvSpPr>
          <p:cNvPr id="10" name="TextBox 6"/>
          <p:cNvSpPr txBox="1"/>
          <p:nvPr/>
        </p:nvSpPr>
        <p:spPr>
          <a:xfrm>
            <a:off x="5440108" y="581352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680k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600" dirty="0"/>
              <a:t>Building Virtual Clusters</a:t>
            </a:r>
            <a:br>
              <a:rPr lang="en-US" sz="3600" dirty="0"/>
            </a:br>
            <a:r>
              <a:rPr lang="en-US" sz="2000" dirty="0">
                <a:solidFill>
                  <a:schemeClr val="accent1"/>
                </a:solidFill>
              </a:rPr>
              <a:t>Towards Reproducible </a:t>
            </a:r>
            <a:r>
              <a:rPr lang="en-US" sz="2000" dirty="0" err="1">
                <a:solidFill>
                  <a:schemeClr val="accent1"/>
                </a:solidFill>
              </a:rPr>
              <a:t>eScience</a:t>
            </a:r>
            <a:r>
              <a:rPr lang="en-US" sz="2000" dirty="0">
                <a:solidFill>
                  <a:schemeClr val="accent1"/>
                </a:solidFill>
              </a:rPr>
              <a:t> in the Cloud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Separation of concerns between two layers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Infrastructure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Cloud API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Software Layer</a:t>
            </a:r>
            <a:r>
              <a:rPr lang="en-US" dirty="0" smtClean="0">
                <a:solidFill>
                  <a:prstClr val="black"/>
                </a:solidFill>
              </a:rPr>
              <a:t> – interactions with the running VM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layer_examp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6629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Design and Implementation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752600"/>
            <a:ext cx="815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</a:rPr>
              <a:t>E</a:t>
            </a:r>
            <a:r>
              <a:rPr lang="en-US" sz="2400" b="1" dirty="0" smtClean="0">
                <a:solidFill>
                  <a:prstClr val="black"/>
                </a:solidFill>
              </a:rPr>
              <a:t>quivalent machine images (MI) built in separate clouds</a:t>
            </a:r>
          </a:p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Common underpinning in separate clouds for software installations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configurations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4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 typeface="Arial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Configuration management used for software automation</a:t>
            </a:r>
          </a:p>
        </p:txBody>
      </p:sp>
      <p:pic>
        <p:nvPicPr>
          <p:cNvPr id="3" name="Picture 2" descr="mi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50419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7176" y="3495462"/>
            <a:ext cx="1572904" cy="758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048000"/>
            <a:ext cx="1670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 to Azure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Running </a:t>
            </a:r>
            <a:r>
              <a:rPr lang="en-US" dirty="0" err="1" smtClean="0"/>
              <a:t>CloudBurst</a:t>
            </a:r>
            <a:r>
              <a:rPr lang="en-US" dirty="0" smtClean="0"/>
              <a:t> on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smtClean="0">
                <a:solidFill>
                  <a:prstClr val="black"/>
                </a:solidFill>
              </a:rPr>
              <a:t>Running </a:t>
            </a:r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knife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hadoop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 launch cloudburst 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9</a:t>
            </a: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echo ‘{"run list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: 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"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recipe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[cloudburst</a:t>
            </a: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]"}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' &gt; 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  <a:p>
            <a:pPr marL="285750" indent="-285750" defTabSz="914400">
              <a:buFont typeface="Arial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ourier"/>
                <a:cs typeface="Courier"/>
              </a:rPr>
              <a:t>chef</a:t>
            </a:r>
            <a:r>
              <a:rPr lang="en-US" sz="1400" dirty="0">
                <a:solidFill>
                  <a:prstClr val="black"/>
                </a:solidFill>
                <a:latin typeface="Courier"/>
                <a:cs typeface="Courier"/>
              </a:rPr>
              <a:t>-client -j </a:t>
            </a:r>
            <a:r>
              <a:rPr lang="en-US" sz="1400" dirty="0" err="1">
                <a:solidFill>
                  <a:prstClr val="black"/>
                </a:solidFill>
                <a:latin typeface="Courier"/>
                <a:cs typeface="Courier"/>
              </a:rPr>
              <a:t>cloudburst.json</a:t>
            </a:r>
            <a:endParaRPr lang="en-US" sz="1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120917"/>
              </p:ext>
            </p:extLst>
          </p:nvPr>
        </p:nvGraphicFramePr>
        <p:xfrm>
          <a:off x="2133600" y="3505200"/>
          <a:ext cx="4610100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048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 err="1" smtClean="0">
                <a:solidFill>
                  <a:prstClr val="black"/>
                </a:solidFill>
              </a:rPr>
              <a:t>CloudBurst</a:t>
            </a:r>
            <a:r>
              <a:rPr lang="en-US" sz="2400" b="1" dirty="0" smtClean="0">
                <a:solidFill>
                  <a:prstClr val="black"/>
                </a:solidFill>
              </a:rPr>
              <a:t> on a 10, 20, and 50 node </a:t>
            </a:r>
            <a:r>
              <a:rPr lang="en-US" sz="2400" b="1" dirty="0" err="1" smtClean="0">
                <a:solidFill>
                  <a:prstClr val="black"/>
                </a:solidFill>
              </a:rPr>
              <a:t>Hadoop</a:t>
            </a:r>
            <a:r>
              <a:rPr lang="en-US" sz="2400" b="1" dirty="0" smtClean="0">
                <a:solidFill>
                  <a:prstClr val="black"/>
                </a:solidFill>
              </a:rPr>
              <a:t> Cluster</a:t>
            </a:r>
          </a:p>
        </p:txBody>
      </p:sp>
    </p:spTree>
    <p:extLst>
      <p:ext uri="{BB962C8B-B14F-4D97-AF65-F5344CB8AC3E}">
        <p14:creationId xmlns:p14="http://schemas.microsoft.com/office/powerpoint/2010/main" val="35551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Sciences &amp; </a:t>
            </a:r>
            <a:r>
              <a:rPr lang="en-US" dirty="0" err="1" smtClean="0"/>
              <a:t>Cyberinfrastructure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Enormous increase in </a:t>
            </a:r>
            <a:r>
              <a:rPr lang="en-US" b="1" dirty="0"/>
              <a:t>scale </a:t>
            </a:r>
            <a:r>
              <a:rPr lang="en-US" dirty="0"/>
              <a:t>of data generation, vast data </a:t>
            </a:r>
            <a:r>
              <a:rPr lang="en-US" b="1" dirty="0"/>
              <a:t>diversity </a:t>
            </a:r>
            <a:r>
              <a:rPr lang="en-US" dirty="0"/>
              <a:t>and </a:t>
            </a:r>
            <a:r>
              <a:rPr lang="en-US" b="1" dirty="0"/>
              <a:t>complexity </a:t>
            </a:r>
            <a:r>
              <a:rPr lang="en-US" dirty="0"/>
              <a:t>- Development, improvement and sustainability of 21st Century </a:t>
            </a:r>
            <a:r>
              <a:rPr lang="en-US" b="1" dirty="0"/>
              <a:t>tools</a:t>
            </a:r>
            <a:r>
              <a:rPr lang="en-US" dirty="0"/>
              <a:t>, databases, algorithms &amp; </a:t>
            </a:r>
            <a:r>
              <a:rPr lang="en-US" b="1" dirty="0" err="1"/>
              <a:t>cyberinfrastructure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Past: </a:t>
            </a:r>
            <a:r>
              <a:rPr lang="en-US" dirty="0"/>
              <a:t>1 PI (Lab/Institute/Consortium) = 1 Problem </a:t>
            </a:r>
          </a:p>
          <a:p>
            <a:r>
              <a:rPr lang="en-US" b="1" dirty="0"/>
              <a:t>Future: Knowledge ecologies </a:t>
            </a:r>
            <a:r>
              <a:rPr lang="en-US" dirty="0"/>
              <a:t>and </a:t>
            </a:r>
            <a:r>
              <a:rPr lang="en-US" b="1" dirty="0"/>
              <a:t>New metrics </a:t>
            </a:r>
            <a:r>
              <a:rPr lang="en-US" dirty="0"/>
              <a:t>to assess scientists &amp; outcomes (lab’s capabilities </a:t>
            </a:r>
            <a:r>
              <a:rPr lang="en-US" b="1" i="1" dirty="0"/>
              <a:t>vs. </a:t>
            </a:r>
            <a:r>
              <a:rPr lang="en-US" dirty="0"/>
              <a:t>ideas/impact) </a:t>
            </a:r>
          </a:p>
          <a:p>
            <a:r>
              <a:rPr lang="en-US" b="1" dirty="0"/>
              <a:t>Unprecedented opportunities </a:t>
            </a:r>
            <a:r>
              <a:rPr lang="en-US" dirty="0"/>
              <a:t>for scientific discovery and solutions to </a:t>
            </a:r>
            <a:r>
              <a:rPr lang="en-US" b="1" dirty="0"/>
              <a:t>major world problems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93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Education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19099" r="11858"/>
          <a:stretch/>
        </p:blipFill>
        <p:spPr bwMode="auto">
          <a:xfrm>
            <a:off x="2819400" y="1370427"/>
            <a:ext cx="6124345" cy="207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784" r="44712" b="67215"/>
          <a:stretch/>
        </p:blipFill>
        <p:spPr bwMode="auto">
          <a:xfrm>
            <a:off x="4625592" y="2009940"/>
            <a:ext cx="3583577" cy="18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828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offer classes with hot new topic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" t="7540" r="5173" b="29481"/>
          <a:stretch/>
        </p:blipFill>
        <p:spPr bwMode="auto">
          <a:xfrm>
            <a:off x="241104" y="2511975"/>
            <a:ext cx="6177951" cy="3442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4267200"/>
            <a:ext cx="239054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Together with tutorials on the most popular cloud computing tools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696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9391"/>
    </mc:Choice>
    <mc:Fallback xmlns="">
      <p:transition spd="slow" advTm="9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" t="10929" r="34702" b="54151"/>
          <a:stretch/>
        </p:blipFill>
        <p:spPr bwMode="auto">
          <a:xfrm>
            <a:off x="4222897" y="1315881"/>
            <a:ext cx="4792057" cy="155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45918" r="43536" b="1703"/>
          <a:stretch/>
        </p:blipFill>
        <p:spPr bwMode="auto">
          <a:xfrm>
            <a:off x="76200" y="2241490"/>
            <a:ext cx="4800600" cy="2795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131588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Hosting workshops spreading our technology across the nation</a:t>
            </a:r>
          </a:p>
        </p:txBody>
      </p:sp>
      <p:pic>
        <p:nvPicPr>
          <p:cNvPr id="2054" name="Picture 6" descr="Stem Intiat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7" y="5181600"/>
            <a:ext cx="589407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39877" r="18444" b="7819"/>
          <a:stretch/>
        </p:blipFill>
        <p:spPr bwMode="auto">
          <a:xfrm>
            <a:off x="3505200" y="1973490"/>
            <a:ext cx="5048339" cy="333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29369" y="5410200"/>
            <a:ext cx="280983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Giving students unforgettable research experience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9000">
                      <a:schemeClr val="accent2">
                        <a:lumMod val="60000"/>
                        <a:lumOff val="40000"/>
                      </a:schemeClr>
                    </a:gs>
                    <a:gs pos="50000">
                      <a:srgbClr val="C00000"/>
                    </a:gs>
                    <a:gs pos="79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Broader Impact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0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8"/>
    </mc:Choice>
    <mc:Fallback xmlns="">
      <p:transition spd="slow" advTm="1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10,000-fold </a:t>
            </a:r>
            <a:r>
              <a:rPr lang="en-US" dirty="0"/>
              <a:t>improvement in sequencing </a:t>
            </a:r>
            <a:r>
              <a:rPr lang="en-US" b="1" i="1" dirty="0"/>
              <a:t>vs. </a:t>
            </a:r>
            <a:r>
              <a:rPr lang="en-US" b="1" dirty="0"/>
              <a:t>16-fold </a:t>
            </a:r>
            <a:r>
              <a:rPr lang="en-US" dirty="0"/>
              <a:t>improvement in computing over </a:t>
            </a:r>
            <a:r>
              <a:rPr lang="en-US" b="1" dirty="0"/>
              <a:t>Moore Law </a:t>
            </a:r>
            <a:endParaRPr lang="en-US" b="1" dirty="0" smtClean="0"/>
          </a:p>
          <a:p>
            <a:r>
              <a:rPr lang="en-US" b="1" dirty="0" smtClean="0"/>
              <a:t>- </a:t>
            </a:r>
            <a:r>
              <a:rPr lang="en-US" b="1" dirty="0"/>
              <a:t>11% Reproducibility </a:t>
            </a:r>
            <a:r>
              <a:rPr lang="en-US" dirty="0"/>
              <a:t>Rate (Amgen) and up to </a:t>
            </a:r>
            <a:r>
              <a:rPr lang="en-US" b="1" dirty="0"/>
              <a:t>85% </a:t>
            </a:r>
            <a:r>
              <a:rPr lang="en-US" dirty="0"/>
              <a:t>Research </a:t>
            </a:r>
            <a:r>
              <a:rPr lang="en-US" b="1" dirty="0"/>
              <a:t>Waste </a:t>
            </a:r>
            <a:r>
              <a:rPr lang="en-US" dirty="0"/>
              <a:t>(Chalmers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- </a:t>
            </a:r>
            <a:r>
              <a:rPr lang="en-US" b="1" dirty="0"/>
              <a:t>27 +/-9 % </a:t>
            </a:r>
            <a:r>
              <a:rPr lang="en-US" dirty="0"/>
              <a:t>of </a:t>
            </a:r>
            <a:r>
              <a:rPr lang="en-US" b="1" dirty="0"/>
              <a:t>Misidentified </a:t>
            </a:r>
            <a:r>
              <a:rPr lang="en-US" dirty="0"/>
              <a:t>Cancer Lines and </a:t>
            </a:r>
            <a:r>
              <a:rPr lang="en-US" b="1" dirty="0"/>
              <a:t>One of out 3 </a:t>
            </a:r>
            <a:r>
              <a:rPr lang="en-US" dirty="0"/>
              <a:t>Proteins </a:t>
            </a:r>
            <a:r>
              <a:rPr lang="en-US" dirty="0" err="1"/>
              <a:t>Unannotated</a:t>
            </a:r>
            <a:r>
              <a:rPr lang="en-US" dirty="0"/>
              <a:t> (</a:t>
            </a:r>
            <a:r>
              <a:rPr lang="en-US" b="1" dirty="0"/>
              <a:t>Unknown </a:t>
            </a:r>
            <a:r>
              <a:rPr lang="en-US" dirty="0"/>
              <a:t>Function)</a:t>
            </a:r>
          </a:p>
        </p:txBody>
      </p:sp>
    </p:spTree>
    <p:extLst>
      <p:ext uri="{BB962C8B-B14F-4D97-AF65-F5344CB8AC3E}">
        <p14:creationId xmlns:p14="http://schemas.microsoft.com/office/powerpoint/2010/main" val="243580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Opportunities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ew transformative ways of doing data-enabled/ data-intensive/ data-driven discovery in life sciences. </a:t>
            </a:r>
          </a:p>
          <a:p>
            <a:r>
              <a:rPr lang="en-US" dirty="0" smtClean="0"/>
              <a:t>Identification of research issues/high potential projects to advance the impact of data-enabled life sciences on the pressing needs of the global society.</a:t>
            </a:r>
          </a:p>
          <a:p>
            <a:r>
              <a:rPr lang="en-US" dirty="0" smtClean="0"/>
              <a:t>Challenges to development, improvement, sustainability, reproducibility  and criteria to evaluation the success.</a:t>
            </a:r>
          </a:p>
          <a:p>
            <a:r>
              <a:rPr lang="en-US" dirty="0" smtClean="0"/>
              <a:t>Education and Training for next generation data scientists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1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Largely Data for Life Sciences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6172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do we move data to </a:t>
            </a:r>
            <a:r>
              <a:rPr lang="en-US" dirty="0" smtClean="0"/>
              <a:t>computing </a:t>
            </a:r>
            <a:endParaRPr lang="en-US" dirty="0"/>
          </a:p>
          <a:p>
            <a:r>
              <a:rPr lang="en-US" dirty="0"/>
              <a:t>Does data have co-located compute resources (</a:t>
            </a:r>
            <a:r>
              <a:rPr lang="en-US" dirty="0" smtClean="0"/>
              <a:t>cloud?)</a:t>
            </a:r>
            <a:endParaRPr lang="en-US" dirty="0"/>
          </a:p>
          <a:p>
            <a:r>
              <a:rPr lang="en-US" dirty="0" smtClean="0"/>
              <a:t>Do we want HDFS style data storage</a:t>
            </a:r>
            <a:endParaRPr lang="en-US" dirty="0"/>
          </a:p>
          <a:p>
            <a:r>
              <a:rPr lang="en-US" dirty="0"/>
              <a:t>Or is data in a storage system supporting wide area file system shared by nodes of cloud?</a:t>
            </a:r>
          </a:p>
          <a:p>
            <a:r>
              <a:rPr lang="en-US" dirty="0"/>
              <a:t>Or is data in a database (</a:t>
            </a:r>
            <a:r>
              <a:rPr lang="en-US" dirty="0" err="1"/>
              <a:t>SciDB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SkyServer</a:t>
            </a:r>
            <a:r>
              <a:rPr lang="en-US" dirty="0"/>
              <a:t>)?</a:t>
            </a:r>
          </a:p>
          <a:p>
            <a:r>
              <a:rPr lang="en-US" dirty="0"/>
              <a:t>Or is data in an object store like </a:t>
            </a:r>
            <a:r>
              <a:rPr lang="en-US" dirty="0" smtClean="0"/>
              <a:t>OpenStack Swift or S3?</a:t>
            </a:r>
            <a:endParaRPr lang="en-US" dirty="0"/>
          </a:p>
          <a:p>
            <a:r>
              <a:rPr lang="en-US" dirty="0" smtClean="0"/>
              <a:t>Relative importance of large shared data centers versus instrumental or computer generated individually owned data?</a:t>
            </a:r>
          </a:p>
          <a:p>
            <a:r>
              <a:rPr lang="en-US" dirty="0" smtClean="0"/>
              <a:t>How often is data read (presumably written once!)</a:t>
            </a:r>
          </a:p>
          <a:p>
            <a:pPr lvl="1"/>
            <a:r>
              <a:rPr lang="en-US" dirty="0" smtClean="0"/>
              <a:t>Which data is most important? Raw or processed to some level?</a:t>
            </a:r>
          </a:p>
          <a:p>
            <a:r>
              <a:rPr lang="en-US" dirty="0" smtClean="0"/>
              <a:t>Is there a metadata challenge?</a:t>
            </a:r>
          </a:p>
          <a:p>
            <a:r>
              <a:rPr lang="en-US" dirty="0"/>
              <a:t>How important is data security and privacy?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762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Largely Computing for Life Sciences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9067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Relative importance of data analysis and simulation</a:t>
            </a:r>
          </a:p>
          <a:p>
            <a:r>
              <a:rPr lang="en-US" dirty="0" smtClean="0"/>
              <a:t>Do we want Clouds (cost effective and elastic) OR Supercomputers (low latency)?</a:t>
            </a:r>
          </a:p>
          <a:p>
            <a:r>
              <a:rPr lang="en-US" dirty="0" smtClean="0"/>
              <a:t>What </a:t>
            </a:r>
            <a:r>
              <a:rPr lang="en-US" dirty="0"/>
              <a:t>is the role of Campus </a:t>
            </a:r>
            <a:r>
              <a:rPr lang="en-US" dirty="0" smtClean="0"/>
              <a:t>Clusters/resources?</a:t>
            </a:r>
          </a:p>
          <a:p>
            <a:r>
              <a:rPr lang="en-US" dirty="0" smtClean="0"/>
              <a:t>Do we want large </a:t>
            </a:r>
            <a:r>
              <a:rPr lang="en-US" dirty="0"/>
              <a:t>cloud budgets in federal </a:t>
            </a:r>
            <a:r>
              <a:rPr lang="en-US" dirty="0" smtClean="0"/>
              <a:t>grants?</a:t>
            </a:r>
          </a:p>
          <a:p>
            <a:r>
              <a:rPr lang="en-US" dirty="0"/>
              <a:t>How important is fault tolerance/autonomic computing</a:t>
            </a:r>
            <a:r>
              <a:rPr lang="en-US" dirty="0" smtClean="0"/>
              <a:t>?</a:t>
            </a:r>
          </a:p>
          <a:p>
            <a:r>
              <a:rPr lang="en-US" dirty="0"/>
              <a:t>What are special Programming </a:t>
            </a:r>
            <a:r>
              <a:rPr lang="en-US" dirty="0" smtClean="0"/>
              <a:t>Model </a:t>
            </a:r>
            <a:r>
              <a:rPr lang="en-US" dirty="0"/>
              <a:t>issues?</a:t>
            </a:r>
          </a:p>
          <a:p>
            <a:pPr lvl="1"/>
            <a:r>
              <a:rPr lang="en-US" dirty="0"/>
              <a:t>Software as a Service such as “Blast on demand”</a:t>
            </a:r>
          </a:p>
          <a:p>
            <a:pPr lvl="1"/>
            <a:r>
              <a:rPr lang="en-US" dirty="0"/>
              <a:t>Is R (cloud R, parallel R) critical</a:t>
            </a:r>
          </a:p>
          <a:p>
            <a:pPr lvl="1"/>
            <a:r>
              <a:rPr lang="en-US" dirty="0"/>
              <a:t>What about Excel, </a:t>
            </a:r>
            <a:r>
              <a:rPr lang="en-US" dirty="0" smtClean="0"/>
              <a:t>Matlab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MapReduce important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about Pig Latin?</a:t>
            </a:r>
            <a:endParaRPr lang="en-US" dirty="0"/>
          </a:p>
          <a:p>
            <a:r>
              <a:rPr lang="en-US" dirty="0" smtClean="0"/>
              <a:t>What about visualization?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37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17040" b="30610"/>
          <a:stretch/>
        </p:blipFill>
        <p:spPr bwMode="auto">
          <a:xfrm>
            <a:off x="1041990" y="2805108"/>
            <a:ext cx="2082209" cy="60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Analysis Tools for</a:t>
            </a:r>
            <a:b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Data Enabled </a:t>
            </a:r>
            <a:r>
              <a:rPr lang="en-US" b="1" dirty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b="1" dirty="0" smtClean="0">
                <a:ln w="11430" cmpd="sng">
                  <a:solidFill>
                    <a:srgbClr val="0000FF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00FF"/>
                    </a:gs>
                    <a:gs pos="42000">
                      <a:srgbClr val="00B0F0"/>
                    </a:gs>
                    <a:gs pos="68738">
                      <a:srgbClr val="0000FF"/>
                    </a:gs>
                    <a:gs pos="18732">
                      <a:srgbClr val="0070C0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cience</a:t>
            </a:r>
            <a:endParaRPr lang="en-US" b="1" dirty="0">
              <a:ln w="11430" cmpd="sng">
                <a:solidFill>
                  <a:srgbClr val="0000FF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000FF"/>
                  </a:gs>
                  <a:gs pos="42000">
                    <a:srgbClr val="00B0F0"/>
                  </a:gs>
                  <a:gs pos="68738">
                    <a:srgbClr val="0000FF"/>
                  </a:gs>
                  <a:gs pos="18732">
                    <a:srgbClr val="0070C0"/>
                  </a:gs>
                  <a:gs pos="100000">
                    <a:srgbClr val="0000FF"/>
                  </a:gs>
                </a:gsLst>
                <a:lin ang="5400000" scaled="1"/>
                <a:tileRect/>
              </a:gra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8457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2800" b="1" i="1" dirty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2800" b="1" i="1" dirty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2000" b="1" i="1" dirty="0">
                <a:solidFill>
                  <a:srgbClr val="33CC33"/>
                </a:solidFill>
                <a:latin typeface="Arial" pitchFamily="34" charset="0"/>
              </a:rPr>
              <a:t>  </a:t>
            </a:r>
            <a:r>
              <a:rPr lang="en-US" sz="2800" b="1" dirty="0">
                <a:solidFill>
                  <a:srgbClr val="002060"/>
                </a:solidFill>
                <a:latin typeface="Candara" pitchFamily="34" charset="0"/>
              </a:rPr>
              <a:t>HPC Group </a:t>
            </a:r>
            <a:endParaRPr lang="en-US" sz="28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salsahpc.indiana.edu</a:t>
            </a:r>
            <a:endParaRPr lang="en-US" sz="2000" b="1" dirty="0" smtClean="0">
              <a:solidFill>
                <a:srgbClr val="002060"/>
              </a:solidFill>
              <a:latin typeface="Candara" pitchFamily="34" charset="0"/>
            </a:endParaRP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School of Informatics and Computing</a:t>
            </a:r>
          </a:p>
          <a:p>
            <a:pPr marL="342883" indent="-342883" algn="ctr" defTabSz="914354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Docs\Dropbox\poster\plotviz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t="25905" b="36427"/>
          <a:stretch/>
        </p:blipFill>
        <p:spPr bwMode="auto">
          <a:xfrm>
            <a:off x="5837537" y="2805106"/>
            <a:ext cx="2087263" cy="6238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05107"/>
            <a:ext cx="1954730" cy="62389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microsof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3657600"/>
            <a:ext cx="1264706" cy="1011765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nih-logo-blue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69906" y="3924980"/>
            <a:ext cx="630120" cy="570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pixture_reloaded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84306" y="3889506"/>
            <a:ext cx="921329" cy="65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93" y="3936449"/>
            <a:ext cx="2195513" cy="5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nsf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41770" y="3901044"/>
            <a:ext cx="630230" cy="63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iusportcom.files.wordpress.com/2010/07/iu_v_rgb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06" y="3894352"/>
            <a:ext cx="1910766" cy="63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Iterative </a:t>
            </a:r>
            <a:r>
              <a:rPr lang="en-US" dirty="0" err="1" smtClean="0"/>
              <a:t>Mapreduce</a:t>
            </a:r>
            <a:r>
              <a:rPr lang="en-US" dirty="0" smtClean="0"/>
              <a:t> Programming </a:t>
            </a:r>
            <a:r>
              <a:rPr lang="en-US" dirty="0"/>
              <a:t>M</a:t>
            </a:r>
            <a:r>
              <a:rPr lang="en-US" dirty="0" smtClean="0"/>
              <a:t>odel</a:t>
            </a:r>
          </a:p>
          <a:p>
            <a:r>
              <a:rPr lang="en-US" dirty="0" smtClean="0"/>
              <a:t>Interoperability of HPC and Cloud</a:t>
            </a:r>
          </a:p>
          <a:p>
            <a:r>
              <a:rPr lang="en-US" dirty="0" smtClean="0"/>
              <a:t>Reproducibility of </a:t>
            </a:r>
            <a:r>
              <a:rPr lang="en-US" dirty="0" err="1" smtClean="0"/>
              <a:t>eScience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7|1.2|0.9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2.1|1.8|0.9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2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961</Words>
  <Application>Microsoft Office PowerPoint</Application>
  <PresentationFormat>On-screen Show (4:3)</PresentationFormat>
  <Paragraphs>185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3_Office Theme</vt:lpstr>
      <vt:lpstr>template2[1]</vt:lpstr>
      <vt:lpstr>1_template2[1]</vt:lpstr>
      <vt:lpstr>Panel Session The Challenges at the Interface of Life Sciences and Cyberinfrastructure and how should we tackle them?  Chris Johnson, Geoffrey Fox, Shantenu Jha, Judy Qiu </vt:lpstr>
      <vt:lpstr>Life Sciences &amp; Cyberinfrastructure</vt:lpstr>
      <vt:lpstr>Some Statistics</vt:lpstr>
      <vt:lpstr>Opportunities and Challenges</vt:lpstr>
      <vt:lpstr>Largely Data for Life Sciences</vt:lpstr>
      <vt:lpstr>Largely Computing for Life Sciences</vt:lpstr>
      <vt:lpstr>Analysis Tools for Data Enabled Science</vt:lpstr>
      <vt:lpstr>PowerPoint Presentation</vt:lpstr>
      <vt:lpstr>Outline</vt:lpstr>
      <vt:lpstr>PowerPoint Presentation</vt:lpstr>
      <vt:lpstr>PowerPoint Presentation</vt:lpstr>
      <vt:lpstr>Intel’s Application Stack</vt:lpstr>
      <vt:lpstr>PowerPoint Presentation</vt:lpstr>
      <vt:lpstr>PowerPoint Presentation</vt:lpstr>
      <vt:lpstr>PowerPoint Presentation</vt:lpstr>
      <vt:lpstr>PowerPoint Presentation</vt:lpstr>
      <vt:lpstr>Building Virtual Clusters Towards Reproducible eScience in the Cloud</vt:lpstr>
      <vt:lpstr>Design and Implementation</vt:lpstr>
      <vt:lpstr>Running CloudBurst on Hadoop</vt:lpstr>
      <vt:lpstr>Education</vt:lpstr>
      <vt:lpstr>Broader Impact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session The Challenges at the Interface of Life Sciences and Cyberinfrastructure and how should we tackle them?  Chris Johnson, Geoffrey Fox, Shantenu Jha, Judy Qiu</dc:title>
  <dc:creator>Judy Qiu</dc:creator>
  <cp:lastModifiedBy>Judy Qiu</cp:lastModifiedBy>
  <cp:revision>14</cp:revision>
  <dcterms:created xsi:type="dcterms:W3CDTF">2012-06-17T23:45:42Z</dcterms:created>
  <dcterms:modified xsi:type="dcterms:W3CDTF">2012-06-18T10:37:39Z</dcterms:modified>
</cp:coreProperties>
</file>