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70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67" r:id="rId15"/>
    <p:sldId id="271" r:id="rId16"/>
    <p:sldId id="272" r:id="rId17"/>
    <p:sldId id="274" r:id="rId18"/>
    <p:sldId id="275" r:id="rId19"/>
    <p:sldId id="276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29" autoAdjust="0"/>
  </p:normalViewPr>
  <p:slideViewPr>
    <p:cSldViewPr>
      <p:cViewPr varScale="1">
        <p:scale>
          <a:sx n="93" d="100"/>
          <a:sy n="93" d="100"/>
        </p:scale>
        <p:origin x="-7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CDF0D-2923-4647-B6EF-68EDAAEC6505}" type="datetimeFigureOut">
              <a:rPr lang="en-US" smtClean="0"/>
              <a:t>5/4/2011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BB5CF-E177-4469-8B90-6FCADB528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67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BB5CF-E177-4469-8B90-6FCADB528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1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9B804ED-97B2-476F-ABF6-E096E4955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E85A55A-47FD-499B-8833-D8CB8448B4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6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9B804ED-97B2-476F-ABF6-E096E4955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E85A55A-47FD-499B-8833-D8CB8448B4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9B804ED-97B2-476F-ABF6-E096E4955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E85A55A-47FD-499B-8833-D8CB8448B4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9B804ED-97B2-476F-ABF6-E096E4955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E85A55A-47FD-499B-8833-D8CB8448B4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8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9B804ED-97B2-476F-ABF6-E096E4955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E85A55A-47FD-499B-8833-D8CB8448B4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9B804ED-97B2-476F-ABF6-E096E4955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E85A55A-47FD-499B-8833-D8CB8448B4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F9B804ED-97B2-476F-ABF6-E096E4955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DE85A55A-47FD-499B-8833-D8CB8448B4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2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9B804ED-97B2-476F-ABF6-E096E4955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E85A55A-47FD-499B-8833-D8CB8448B4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79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F9B804ED-97B2-476F-ABF6-E096E4955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E85A55A-47FD-499B-8833-D8CB8448B4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8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9B804ED-97B2-476F-ABF6-E096E4955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E85A55A-47FD-499B-8833-D8CB8448B4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0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9B804ED-97B2-476F-ABF6-E096E4955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E85A55A-47FD-499B-8833-D8CB8448B4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46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804ED-97B2-476F-ABF6-E096E4955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A55A-47FD-499B-8833-D8CB8448B4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sasterscharter.org/hom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package" Target="../embeddings/Microsoft_Word_Document1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package" Target="../embeddings/Microsoft_Word_Document2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png"/><Relationship Id="rId4" Type="http://schemas.openxmlformats.org/officeDocument/2006/relationships/package" Target="../embeddings/Microsoft_Word_Document3.docx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E-DECIDER Earthquake Response Activities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Marlon Pierce, Jun Wang, Yu Ma, </a:t>
            </a:r>
            <a:r>
              <a:rPr lang="en-US" dirty="0" err="1" smtClean="0"/>
              <a:t>Xiaoming</a:t>
            </a:r>
            <a:r>
              <a:rPr lang="en-US" dirty="0" smtClean="0"/>
              <a:t> </a:t>
            </a:r>
            <a:r>
              <a:rPr lang="en-US" dirty="0" err="1" smtClean="0"/>
              <a:t>Gao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2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Highway Bridge Functionality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1" t="7963" b="18467"/>
          <a:stretch/>
        </p:blipFill>
        <p:spPr bwMode="auto">
          <a:xfrm>
            <a:off x="381001" y="1371600"/>
            <a:ext cx="8184725" cy="491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5029200"/>
            <a:ext cx="7620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33600" y="3429000"/>
            <a:ext cx="4572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3962400"/>
            <a:ext cx="1981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HAZUS-identified  damaged bridges</a:t>
            </a:r>
            <a:endParaRPr lang="en-US" dirty="0"/>
          </a:p>
        </p:txBody>
      </p:sp>
      <p:cxnSp>
        <p:nvCxnSpPr>
          <p:cNvPr id="7" name="Straight Arrow Connector 6"/>
          <p:cNvCxnSpPr>
            <a:stCxn id="4" idx="0"/>
          </p:cNvCxnSpPr>
          <p:nvPr/>
        </p:nvCxnSpPr>
        <p:spPr>
          <a:xfrm flipV="1">
            <a:off x="1600200" y="3657600"/>
            <a:ext cx="533400" cy="304800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  <a:endCxn id="3" idx="0"/>
          </p:cNvCxnSpPr>
          <p:nvPr/>
        </p:nvCxnSpPr>
        <p:spPr>
          <a:xfrm flipH="1">
            <a:off x="1295400" y="4608731"/>
            <a:ext cx="304800" cy="420469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Summary and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HAZUS is a resource for obtaining critical infrastructure information.</a:t>
            </a:r>
          </a:p>
          <a:p>
            <a:pPr lvl="1"/>
            <a:r>
              <a:rPr lang="en-US" dirty="0" smtClean="0"/>
              <a:t>Most detailed GIS information is not centralized in the US (local and state governments)</a:t>
            </a:r>
          </a:p>
          <a:p>
            <a:r>
              <a:rPr lang="en-US" dirty="0" smtClean="0"/>
              <a:t>But it only applies to the US</a:t>
            </a:r>
          </a:p>
          <a:p>
            <a:r>
              <a:rPr lang="en-US" dirty="0"/>
              <a:t>D</a:t>
            </a:r>
            <a:r>
              <a:rPr lang="en-US" dirty="0" smtClean="0"/>
              <a:t>ata has not been validated.</a:t>
            </a:r>
          </a:p>
          <a:p>
            <a:pPr lvl="1"/>
            <a:r>
              <a:rPr lang="en-US" dirty="0" smtClean="0"/>
              <a:t>How damaged were those bridges?</a:t>
            </a:r>
          </a:p>
          <a:p>
            <a:pPr lvl="1"/>
            <a:r>
              <a:rPr lang="en-US" dirty="0" smtClean="0"/>
              <a:t>Is the information in HAZUS even correct?</a:t>
            </a:r>
          </a:p>
          <a:p>
            <a:pPr lvl="1"/>
            <a:r>
              <a:rPr lang="en-US" dirty="0" smtClean="0"/>
              <a:t>How realistic are the models?</a:t>
            </a:r>
          </a:p>
          <a:p>
            <a:r>
              <a:rPr lang="en-US" dirty="0" smtClean="0"/>
              <a:t>HAZUS is a desktop tool, not a service.</a:t>
            </a:r>
          </a:p>
          <a:p>
            <a:pPr lvl="1"/>
            <a:r>
              <a:rPr lang="en-US" dirty="0" smtClean="0"/>
              <a:t>Must be run interactively.</a:t>
            </a:r>
          </a:p>
          <a:p>
            <a:pPr lvl="1"/>
            <a:r>
              <a:rPr lang="en-US" dirty="0" smtClean="0"/>
              <a:t>Not possible to do run all scenarios.</a:t>
            </a:r>
          </a:p>
          <a:p>
            <a:pPr lvl="1"/>
            <a:r>
              <a:rPr lang="en-US" dirty="0" smtClean="0"/>
              <a:t>We can use UC Davis forecasting tools to guide us.</a:t>
            </a:r>
          </a:p>
          <a:p>
            <a:r>
              <a:rPr lang="en-US" dirty="0" smtClean="0"/>
              <a:t>Next step is to produce a catalog of earthquake scenarios with </a:t>
            </a:r>
            <a:r>
              <a:rPr lang="en-US" dirty="0" err="1" smtClean="0"/>
              <a:t>QuakeSim</a:t>
            </a:r>
            <a:r>
              <a:rPr lang="en-US" dirty="0" smtClean="0"/>
              <a:t> and HAZUS</a:t>
            </a:r>
          </a:p>
          <a:p>
            <a:pPr lvl="1"/>
            <a:r>
              <a:rPr lang="en-US" dirty="0" smtClean="0"/>
              <a:t>PESH input files, pre-calculated results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479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Tohoku Earthquake Response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43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E-DECIDER participated in disaster response through the International Charter</a:t>
            </a:r>
          </a:p>
          <a:p>
            <a:pPr lvl="1"/>
            <a:r>
              <a:rPr lang="en-US" dirty="0">
                <a:hlinkClick r:id="rId2"/>
              </a:rPr>
              <a:t>http://www.disasterscharter.org/</a:t>
            </a:r>
            <a:r>
              <a:rPr lang="en-US" dirty="0" smtClean="0">
                <a:hlinkClick r:id="rId2"/>
              </a:rPr>
              <a:t>home</a:t>
            </a:r>
            <a:endParaRPr lang="en-US" dirty="0" smtClean="0"/>
          </a:p>
          <a:p>
            <a:pPr lvl="1"/>
            <a:r>
              <a:rPr lang="en-US" dirty="0" smtClean="0"/>
              <a:t>“The </a:t>
            </a:r>
            <a:r>
              <a:rPr lang="en-US" dirty="0"/>
              <a:t>International Charter aims at providing a unified system of space data acquisition and delivery to those affected by natural or man-made disasters through Authorized Users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IU produced “Level 0” data products </a:t>
            </a:r>
            <a:r>
              <a:rPr lang="en-US" dirty="0"/>
              <a:t>for </a:t>
            </a:r>
            <a:r>
              <a:rPr lang="en-US" dirty="0" smtClean="0"/>
              <a:t>Fukushima </a:t>
            </a:r>
            <a:r>
              <a:rPr lang="en-US" dirty="0"/>
              <a:t>Nuclear Power Plant (</a:t>
            </a:r>
            <a:r>
              <a:rPr lang="en-US" dirty="0" err="1"/>
              <a:t>Ohkuma</a:t>
            </a:r>
            <a:r>
              <a:rPr lang="en-US" dirty="0"/>
              <a:t> area) and </a:t>
            </a:r>
            <a:r>
              <a:rPr lang="en-US" dirty="0" err="1"/>
              <a:t>Minamisoma</a:t>
            </a:r>
            <a:r>
              <a:rPr lang="en-US" dirty="0"/>
              <a:t> (a city).  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task was to make side-by-side comparisons of before and after effects. </a:t>
            </a:r>
            <a:endParaRPr lang="en-US" dirty="0" smtClean="0"/>
          </a:p>
          <a:p>
            <a:r>
              <a:rPr lang="en-US" dirty="0" smtClean="0"/>
              <a:t>Also through </a:t>
            </a:r>
            <a:r>
              <a:rPr lang="en-US" dirty="0" err="1" smtClean="0"/>
              <a:t>QuakeSim</a:t>
            </a:r>
            <a:r>
              <a:rPr lang="en-US" dirty="0" smtClean="0"/>
              <a:t>, we assisted with GPS-based time series and deformation analysis.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90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042968"/>
              </p:ext>
            </p:extLst>
          </p:nvPr>
        </p:nvGraphicFramePr>
        <p:xfrm>
          <a:off x="447648" y="304799"/>
          <a:ext cx="8467752" cy="6495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Document" r:id="rId4" imgW="5943600" imgH="4559300" progId="Word.Document.12">
                  <p:embed/>
                </p:oleObj>
              </mc:Choice>
              <mc:Fallback>
                <p:oleObj name="Document" r:id="rId4" imgW="5943600" imgH="4559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7648" y="304799"/>
                        <a:ext cx="8467752" cy="6495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114800" y="685800"/>
            <a:ext cx="1066800" cy="2362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8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289771"/>
              </p:ext>
            </p:extLst>
          </p:nvPr>
        </p:nvGraphicFramePr>
        <p:xfrm>
          <a:off x="429819" y="97204"/>
          <a:ext cx="8714181" cy="6684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Document" r:id="rId4" imgW="5943600" imgH="4559300" progId="Word.Document.12">
                  <p:embed/>
                </p:oleObj>
              </mc:Choice>
              <mc:Fallback>
                <p:oleObj name="Document" r:id="rId4" imgW="5943600" imgH="4559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9819" y="97204"/>
                        <a:ext cx="8714181" cy="6684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9106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823895"/>
              </p:ext>
            </p:extLst>
          </p:nvPr>
        </p:nvGraphicFramePr>
        <p:xfrm>
          <a:off x="761999" y="58615"/>
          <a:ext cx="7513983" cy="6646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Document" r:id="rId4" imgW="5943600" imgH="5257800" progId="Word.Document.12">
                  <p:embed/>
                </p:oleObj>
              </mc:Choice>
              <mc:Fallback>
                <p:oleObj name="Document" r:id="rId4" imgW="5943600" imgH="525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1999" y="58615"/>
                        <a:ext cx="7513983" cy="6646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7562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5-03 at 2.51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563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5638800"/>
            <a:ext cx="7391400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Observed (GPS) and modeled surface displacements using </a:t>
            </a:r>
            <a:r>
              <a:rPr lang="en-US" dirty="0" err="1" smtClean="0"/>
              <a:t>QuakeSim</a:t>
            </a:r>
            <a:r>
              <a:rPr lang="en-US" dirty="0" smtClean="0"/>
              <a:t> deformation tools.   Simplex provides a geometric fault model from displacements.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141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05-04 at 8.56.12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4" b="17271"/>
          <a:stretch/>
        </p:blipFill>
        <p:spPr>
          <a:xfrm>
            <a:off x="0" y="0"/>
            <a:ext cx="5010969" cy="3962400"/>
          </a:xfrm>
          <a:prstGeom prst="rect">
            <a:avLst/>
          </a:prstGeom>
        </p:spPr>
      </p:pic>
      <p:pic>
        <p:nvPicPr>
          <p:cNvPr id="2" name="Picture 1" descr="Screen shot 2011-05-03 at 2.54.13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15176" b="16310"/>
          <a:stretch/>
        </p:blipFill>
        <p:spPr>
          <a:xfrm>
            <a:off x="2667000" y="1981200"/>
            <a:ext cx="4876800" cy="2824840"/>
          </a:xfrm>
          <a:prstGeom prst="rect">
            <a:avLst/>
          </a:prstGeom>
        </p:spPr>
      </p:pic>
      <p:pic>
        <p:nvPicPr>
          <p:cNvPr id="3" name="Picture 2" descr="Screen shot 2011-05-03 at 2.57.41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23051" r="16908" b="16902"/>
          <a:stretch/>
        </p:blipFill>
        <p:spPr>
          <a:xfrm>
            <a:off x="5012976" y="4191000"/>
            <a:ext cx="4131024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1524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series analysis for GPS network before, during,</a:t>
            </a:r>
            <a:r>
              <a:rPr lang="en-US" dirty="0"/>
              <a:t> </a:t>
            </a:r>
            <a:r>
              <a:rPr lang="en-US" dirty="0" smtClean="0"/>
              <a:t>and after the M9 earthquake.  Robert </a:t>
            </a:r>
            <a:r>
              <a:rPr lang="en-US" dirty="0" err="1" smtClean="0"/>
              <a:t>Granat</a:t>
            </a:r>
            <a:r>
              <a:rPr lang="en-US" dirty="0"/>
              <a:t> </a:t>
            </a:r>
            <a:r>
              <a:rPr lang="en-US" dirty="0" smtClean="0"/>
              <a:t>will discuss in more detail.</a:t>
            </a:r>
          </a:p>
        </p:txBody>
      </p:sp>
    </p:spTree>
    <p:extLst>
      <p:ext uri="{BB962C8B-B14F-4D97-AF65-F5344CB8AC3E}">
        <p14:creationId xmlns:p14="http://schemas.microsoft.com/office/powerpoint/2010/main" val="193603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5-03 at 2.55.1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2390" r="12841" b="16248"/>
          <a:stretch/>
        </p:blipFill>
        <p:spPr>
          <a:xfrm>
            <a:off x="0" y="76200"/>
            <a:ext cx="7357807" cy="5579806"/>
          </a:xfrm>
          <a:prstGeom prst="rect">
            <a:avLst/>
          </a:prstGeom>
        </p:spPr>
      </p:pic>
      <p:pic>
        <p:nvPicPr>
          <p:cNvPr id="3" name="Picture 2" descr="Screen shot 2011-05-04 at 9.05.13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2" r="16350" b="17801"/>
          <a:stretch/>
        </p:blipFill>
        <p:spPr>
          <a:xfrm>
            <a:off x="5352803" y="4495800"/>
            <a:ext cx="3755145" cy="220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17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E-DECIDER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will be discussed in greater detail by project PI Margaret </a:t>
            </a:r>
            <a:r>
              <a:rPr lang="en-US" dirty="0" err="1" smtClean="0"/>
              <a:t>Glasscoe</a:t>
            </a:r>
            <a:endParaRPr lang="en-US" dirty="0" smtClean="0"/>
          </a:p>
          <a:p>
            <a:r>
              <a:rPr lang="en-US" dirty="0" smtClean="0"/>
              <a:t>Basic idea is to apply </a:t>
            </a:r>
            <a:r>
              <a:rPr lang="en-US" dirty="0" err="1" smtClean="0"/>
              <a:t>QuakeSim</a:t>
            </a:r>
            <a:r>
              <a:rPr lang="en-US" dirty="0" smtClean="0"/>
              <a:t> tools and datasets for time series and deformation analysis to problems in disaster planning and emergency response.</a:t>
            </a:r>
          </a:p>
          <a:p>
            <a:pPr lvl="1"/>
            <a:r>
              <a:rPr lang="en-US" dirty="0" smtClean="0"/>
              <a:t>Forecasting </a:t>
            </a:r>
            <a:r>
              <a:rPr lang="en-US" dirty="0" smtClean="0">
                <a:sym typeface="Wingdings"/>
              </a:rPr>
              <a:t> Fault Models  Simulated Earthquakes  HAZUS  GIS Layers + </a:t>
            </a:r>
            <a:r>
              <a:rPr lang="en-US" dirty="0" err="1" smtClean="0">
                <a:sym typeface="Wingdings"/>
              </a:rPr>
              <a:t>Interferograms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5702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Correct Me if I’m 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Global IT infrastructure to support emergency response is in a miserable state.</a:t>
            </a:r>
          </a:p>
          <a:p>
            <a:r>
              <a:rPr lang="en-US" dirty="0" smtClean="0"/>
              <a:t>GIS information in the US tends to depend on local and state rather than federal government.</a:t>
            </a:r>
          </a:p>
          <a:p>
            <a:pPr lvl="1"/>
            <a:r>
              <a:rPr lang="en-US" dirty="0" smtClean="0"/>
              <a:t>Need to integrate/federate these</a:t>
            </a:r>
          </a:p>
          <a:p>
            <a:r>
              <a:rPr lang="en-US" dirty="0" smtClean="0"/>
              <a:t>In the US, disaster modeling is available through obsolete HAZUS system.</a:t>
            </a:r>
          </a:p>
          <a:p>
            <a:r>
              <a:rPr lang="en-US" dirty="0" smtClean="0"/>
              <a:t>There is no international system for disaster modeling. </a:t>
            </a:r>
          </a:p>
          <a:p>
            <a:pPr lvl="1"/>
            <a:r>
              <a:rPr lang="en-US" dirty="0" smtClean="0"/>
              <a:t>But disasters cross borders, as </a:t>
            </a:r>
            <a:r>
              <a:rPr lang="en-US" smtClean="0"/>
              <a:t>does charity</a:t>
            </a:r>
            <a:endParaRPr lang="en-US" dirty="0" smtClean="0"/>
          </a:p>
          <a:p>
            <a:r>
              <a:rPr lang="en-US" dirty="0" smtClean="0"/>
              <a:t>What good were the </a:t>
            </a:r>
            <a:r>
              <a:rPr lang="en-US" dirty="0"/>
              <a:t>International Charter </a:t>
            </a:r>
            <a:r>
              <a:rPr lang="en-US" dirty="0" smtClean="0"/>
              <a:t>Level 0 data products?  </a:t>
            </a:r>
            <a:endParaRPr lang="en-US" dirty="0"/>
          </a:p>
          <a:p>
            <a:pPr lvl="1"/>
            <a:r>
              <a:rPr lang="en-US" dirty="0" smtClean="0"/>
              <a:t>Maybe useful in Haiti but not Japan.</a:t>
            </a:r>
          </a:p>
          <a:p>
            <a:r>
              <a:rPr lang="en-US" dirty="0" smtClean="0"/>
              <a:t>How do we apply the scientific and mathematical tools of ACES to disasters?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948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2010 Baja Earthquake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Mag 7.2 Earthquake on April 04, 2010</a:t>
            </a:r>
          </a:p>
          <a:p>
            <a:r>
              <a:rPr lang="en-US" dirty="0"/>
              <a:t>http://</a:t>
            </a:r>
            <a:r>
              <a:rPr lang="en-US" dirty="0" err="1"/>
              <a:t>earthquake.usgs.gov</a:t>
            </a:r>
            <a:r>
              <a:rPr lang="en-US" dirty="0"/>
              <a:t>/earthquakes/</a:t>
            </a:r>
            <a:r>
              <a:rPr lang="en-US" dirty="0" err="1"/>
              <a:t>recenteqsww</a:t>
            </a:r>
            <a:r>
              <a:rPr lang="en-US" dirty="0"/>
              <a:t>/Quakes/ci14607652.php</a:t>
            </a:r>
          </a:p>
        </p:txBody>
      </p:sp>
    </p:spTree>
    <p:extLst>
      <p:ext uri="{BB962C8B-B14F-4D97-AF65-F5344CB8AC3E}">
        <p14:creationId xmlns:p14="http://schemas.microsoft.com/office/powerpoint/2010/main" val="3279401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General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earthquake occurred on the well-known Laguna </a:t>
            </a:r>
            <a:r>
              <a:rPr lang="en-US" dirty="0" err="1" smtClean="0"/>
              <a:t>Salada</a:t>
            </a:r>
            <a:r>
              <a:rPr lang="en-US" dirty="0" smtClean="0"/>
              <a:t> fault that bisects the US-Mexican border.</a:t>
            </a:r>
          </a:p>
          <a:p>
            <a:pPr lvl="1"/>
            <a:r>
              <a:rPr lang="en-US" dirty="0" smtClean="0"/>
              <a:t>Sparsely populated area</a:t>
            </a:r>
          </a:p>
          <a:p>
            <a:r>
              <a:rPr lang="en-US" dirty="0" smtClean="0"/>
              <a:t>Fault model available from </a:t>
            </a:r>
            <a:r>
              <a:rPr lang="en-US" dirty="0" err="1" smtClean="0"/>
              <a:t>QuakeTables</a:t>
            </a:r>
            <a:r>
              <a:rPr lang="en-US" dirty="0" smtClean="0"/>
              <a:t> (from CGS catalogs).</a:t>
            </a:r>
          </a:p>
          <a:p>
            <a:r>
              <a:rPr lang="en-US" dirty="0" smtClean="0"/>
              <a:t>UAVSAR </a:t>
            </a:r>
            <a:r>
              <a:rPr lang="en-US" dirty="0" err="1" smtClean="0"/>
              <a:t>interferograms</a:t>
            </a:r>
            <a:r>
              <a:rPr lang="en-US" dirty="0"/>
              <a:t> </a:t>
            </a:r>
            <a:r>
              <a:rPr lang="en-US" dirty="0" smtClean="0"/>
              <a:t>measured after event.</a:t>
            </a:r>
          </a:p>
          <a:p>
            <a:r>
              <a:rPr lang="en-US" dirty="0" smtClean="0"/>
              <a:t>We can simulate the fault with </a:t>
            </a:r>
            <a:r>
              <a:rPr lang="en-US" dirty="0" err="1" smtClean="0"/>
              <a:t>QuakeSim</a:t>
            </a:r>
            <a:r>
              <a:rPr lang="en-US" dirty="0" smtClean="0"/>
              <a:t> deformation tools.</a:t>
            </a:r>
          </a:p>
          <a:p>
            <a:r>
              <a:rPr lang="en-US" dirty="0" smtClean="0"/>
              <a:t>Create PESH input files for HAZUS using </a:t>
            </a:r>
            <a:r>
              <a:rPr lang="en-US" dirty="0" err="1" smtClean="0"/>
              <a:t>OpenSHA</a:t>
            </a:r>
            <a:r>
              <a:rPr lang="en-US" dirty="0" smtClean="0"/>
              <a:t>.</a:t>
            </a:r>
          </a:p>
          <a:p>
            <a:r>
              <a:rPr lang="en-US" dirty="0" smtClean="0"/>
              <a:t>Manually run HAZUS to see what happens.</a:t>
            </a:r>
          </a:p>
          <a:p>
            <a:r>
              <a:rPr lang="en-US" dirty="0" smtClean="0"/>
              <a:t>Make GIS products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931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Study Region: El Centro, 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371600"/>
            <a:ext cx="8229600" cy="2057400"/>
          </a:xfrm>
        </p:spPr>
        <p:txBody>
          <a:bodyPr/>
          <a:lstStyle/>
          <a:p>
            <a:r>
              <a:rPr lang="en-US" dirty="0" smtClean="0"/>
              <a:t>Data is organized by census tracts in </a:t>
            </a:r>
            <a:r>
              <a:rPr lang="en-US" dirty="0" err="1" smtClean="0"/>
              <a:t>Hazus</a:t>
            </a:r>
            <a:endParaRPr lang="en-US" dirty="0" smtClean="0"/>
          </a:p>
          <a:p>
            <a:r>
              <a:rPr lang="en-US" dirty="0" smtClean="0"/>
              <a:t>No data across the Mexican border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t="15701" r="4604" b="16897"/>
          <a:stretch/>
        </p:blipFill>
        <p:spPr bwMode="auto">
          <a:xfrm>
            <a:off x="2895600" y="2895600"/>
            <a:ext cx="6096000" cy="353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8956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shows Google Earth with overlay exported from HAZUS.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43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Export Example: Transportation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Highway bridges and airports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14804" r="1799" b="12635"/>
          <a:stretch/>
        </p:blipFill>
        <p:spPr bwMode="auto">
          <a:xfrm>
            <a:off x="838200" y="2209800"/>
            <a:ext cx="7469402" cy="446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469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Critical </a:t>
            </a:r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Hospitals, police stations, schools and fire stations.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3" t="16150" r="5934" b="17907"/>
          <a:stretch/>
        </p:blipFill>
        <p:spPr bwMode="auto">
          <a:xfrm>
            <a:off x="1447800" y="2667000"/>
            <a:ext cx="6295402" cy="373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985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Exposure </a:t>
            </a:r>
            <a:r>
              <a:rPr lang="en-US" dirty="0"/>
              <a:t>to </a:t>
            </a:r>
            <a:r>
              <a:rPr lang="en-US" dirty="0" smtClean="0"/>
              <a:t>Baja 7.2 Earthquakes</a:t>
            </a:r>
            <a:br>
              <a:rPr lang="en-US" dirty="0" smtClean="0"/>
            </a:br>
            <a:r>
              <a:rPr lang="en-US" dirty="0" smtClean="0"/>
              <a:t>UAVSAR </a:t>
            </a:r>
            <a:r>
              <a:rPr lang="en-US" dirty="0" err="1" smtClean="0"/>
              <a:t>Interferograms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0" t="14692" b="13196"/>
          <a:stretch/>
        </p:blipFill>
        <p:spPr bwMode="auto">
          <a:xfrm>
            <a:off x="457200" y="1524000"/>
            <a:ext cx="829963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394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HAZUS Total Loss Estimation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4" y="1447800"/>
            <a:ext cx="9059886" cy="505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5955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t98tyt9zO7Oq0XPfYpX3v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FN9sTHDhO9fAxIFDxY5a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iAJFyatL6lWT03jH2sR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uhnuXonSDkDmORRa146l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eAOFAdg3HxqINilbBM5S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ixbbrw0oKxRm2NFhO9Bz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54zPQtkfvFdhgtoMK2jM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QrgyvjXVgTocB66SHaUph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PvpOqnRxjj3eDjhk9nj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5FnhT2RomAuKq26vxyo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SxRtzqQL2X7V1qJq8tPF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ZSfFUFC1e8dfkQddUPKZ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sJTSeeDPLQoJd8vOkC1Ck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nOpCm5p5zH9V47zGbC7c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hdBUj8dEiCPm4tCSyqG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h3neEqpu7q6h7oKa5Wm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ieLvczJzLw0QHVxw5uMf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pfNld7nlJUEKYPCJrQFV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6rqtcD0szN2NPwHRlCbq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bXWIUl2VzS9v9mVKUJlhk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IbZ51Av2JV60ftwuJEpD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EjnlVBHr5wLkeLIOksqx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mh8LptkfoEwe8AjNeTb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p96rdq0GRHDywGIGEUkh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eVeLLUkXcG0rUeeunhro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GGe26DNwcRnOUbcsF6mTu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y5Musaw3QsVaeywINHaGu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35j3hUCk1LAJ79gBaCZ8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SJWEWWiFJNsp1GapTCqw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AvqmscwxGl78cA6CXG1m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H8zqLJnIuuI9rezt69b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iSuAigEKu48OeIeTLKNjC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EuqFondUcQF8pf5QttIX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iMHvoLc2eKXlmvYw8f9GY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AlcvlAlpnMuEd0aCSgxz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85jYNVgkAEDeU5sT2DzN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DK15GQBsqqyic7cmMq83b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1Z64aYdU03PgryXIepJ8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BTlHGQ9EpGNJ2ZBGCew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tWFDp4bJk3BOjubPhx3Rp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zDOVIDJ6UHNa8WF3gMXV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bVIvqQlGty53n1PulyZd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19le9eggTtkWrTdddSLdd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45zDeMrpVRthTy9bH6pc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yJ5HCU6AQNu24urg0I8d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IqzVh7l7sWGN4fFw0uPuy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saZE31bEN1ysn83ivk4Np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A6uUva6Vmb4eYpVC3jWN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BRwsHYvqK4UzT99w0yR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9aEmSgKRCpVSS2ZIpXRK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3P2tTNVfg0QdImNk5eFS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vE0h7xi9UND4Z6PkpnXVn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V1FjCU4RD5rHya1bMgD5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8JfYZFQHX5mJYBNUn42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hxEidBHhhMHOxzmV4c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M4lh5D2oBydYpH8iWDU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Ccr2AYlg1j3FusIkHrfZF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z1a4dxs0Qn99ElcfDDl1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827EAnKwnOOCpSwKON0s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vkOn8rOCEDx5n116SRC6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PdnC3A6TKC12KWIEK7HJ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ytRvVpQF9mgplnYo9fW3I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WdYD6NTcwmP8eBeBeB4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Jzsm3PHhEo3IKbOk9YSl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psUCoxhLuo9y8VhWLJSf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3vfJMVEIsDo7xK40IfCq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Qjrt5SeqyLzEbcVxyPud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O7qgpuZi34JAuNaGxgctY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Gz6GWEsRcl3FppnELm6M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1oxSL0CCKI5OFD6Y0fA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3RkEC4ufjf1bp5ipLHRAI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Z2bwQpYIRMmWLlWMqdhm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WkAH1En6xl47Xwce8W7m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3DgyNyfxJRkKU03V3PRdH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7i7MdwyUslTtgWrsRPQZB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YaG0asrB9pOc7n4TEAkk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MdBbadThucLmwYq1lIZP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rwhsQjzPgwZo2sDRbdoB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RrJ6uAY2mI4UvTa1ml0a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Tqs1Pu80MONmas3JjjsP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dy2PKKQZbCg040PPfvhfC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iCsxQjlDOd8aIPG1y9yeI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5Ix0zjBHRoQFBOZuYaNmY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8ydyHxyH21L1X8XlIGKa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FbrCnHK9TBkZwKZQK216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3dR13anqlku3lzWWUWIu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V7j43OlO2XkgquBb2jqu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kBifv8qKkRfVSnovFHZv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ZzNdMBJ68HpKSUcC2VQJu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1HDgN679De4ICzMy2XG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e23GRTNAusIWC6fDtKldY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f7tbyrefJZ4lWgyRRCEcH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GNEMVT9WxuYdMza5fFTUU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576</Words>
  <Application>Microsoft Office PowerPoint</Application>
  <PresentationFormat>On-screen Show (4:3)</PresentationFormat>
  <Paragraphs>65</Paragraphs>
  <Slides>20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2_Office Theme</vt:lpstr>
      <vt:lpstr>Document</vt:lpstr>
      <vt:lpstr>E-DECIDER Earthquake Response Activities</vt:lpstr>
      <vt:lpstr>E-DECIDER Overview</vt:lpstr>
      <vt:lpstr>The 2010 Baja Earthquake</vt:lpstr>
      <vt:lpstr>General Plan</vt:lpstr>
      <vt:lpstr>Study Region: El Centro, CA</vt:lpstr>
      <vt:lpstr>Data Export Example: Transportation</vt:lpstr>
      <vt:lpstr>Critical Infrastructure</vt:lpstr>
      <vt:lpstr>Exposure to Baja 7.2 Earthquakes UAVSAR Interferograms</vt:lpstr>
      <vt:lpstr>HAZUS Total Loss Estimation</vt:lpstr>
      <vt:lpstr>Highway Bridge Functionality</vt:lpstr>
      <vt:lpstr>Summary and Problems</vt:lpstr>
      <vt:lpstr>Tohoku Earthquake Response</vt:lpstr>
      <vt:lpstr>Summary of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Correct Me if I’m Wrong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Report: Hazard Map Generation with OpenSHA</dc:title>
  <dc:creator>GISDeveloper</dc:creator>
  <cp:lastModifiedBy>Geoffrey Fox</cp:lastModifiedBy>
  <cp:revision>42</cp:revision>
  <dcterms:created xsi:type="dcterms:W3CDTF">2011-02-07T18:31:14Z</dcterms:created>
  <dcterms:modified xsi:type="dcterms:W3CDTF">2011-05-04T15:17:34Z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false</vt:lpwstr>
  </property>
  <property fmtid="{D5CDD505-2E9C-101B-9397-08002B2CF9AE}" pid="3" name="Google.Documents.DocumentId">
    <vt:lpwstr>1Qku_Ito_qyOaxQO4YOS64HGIg3azSKkO2XY7QOoH0W0</vt:lpwstr>
  </property>
  <property fmtid="{D5CDD505-2E9C-101B-9397-08002B2CF9AE}" pid="4" name="Google.Documents.RevisionId">
    <vt:lpwstr>00927981545444151384</vt:lpwstr>
  </property>
  <property fmtid="{D5CDD505-2E9C-101B-9397-08002B2CF9AE}" pid="5" name="Google.Documents.PluginVersion">
    <vt:lpwstr>2.0.1974.7364</vt:lpwstr>
  </property>
  <property fmtid="{D5CDD505-2E9C-101B-9397-08002B2CF9AE}" pid="6" name="Google.Documents.MergeIncapabilityFlags">
    <vt:i4>0</vt:i4>
  </property>
</Properties>
</file>