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317" r:id="rId29"/>
    <p:sldId id="316" r:id="rId30"/>
    <p:sldId id="284" r:id="rId31"/>
    <p:sldId id="285" r:id="rId32"/>
    <p:sldId id="286" r:id="rId33"/>
    <p:sldId id="287" r:id="rId34"/>
    <p:sldId id="294" r:id="rId35"/>
    <p:sldId id="288" r:id="rId36"/>
    <p:sldId id="289" r:id="rId37"/>
    <p:sldId id="290" r:id="rId38"/>
    <p:sldId id="291" r:id="rId39"/>
    <p:sldId id="292" r:id="rId40"/>
    <p:sldId id="293" r:id="rId41"/>
    <p:sldId id="295" r:id="rId42"/>
    <p:sldId id="296" r:id="rId43"/>
    <p:sldId id="297" r:id="rId44"/>
    <p:sldId id="298"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1" autoAdjust="0"/>
    <p:restoredTop sz="94660"/>
  </p:normalViewPr>
  <p:slideViewPr>
    <p:cSldViewPr>
      <p:cViewPr varScale="1">
        <p:scale>
          <a:sx n="93" d="100"/>
          <a:sy n="93" d="100"/>
        </p:scale>
        <p:origin x="-50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dirty="0" smtClean="0"/>
              <a:t>Prior</a:t>
            </a:r>
            <a:r>
              <a:rPr lang="en-US" baseline="0" dirty="0" smtClean="0"/>
              <a:t> Experience with CI &amp; HPC</a:t>
            </a:r>
            <a:endParaRPr lang="en-US" dirty="0"/>
          </a:p>
        </c:rich>
      </c:tx>
    </c:title>
    <c:plotArea>
      <c:layout/>
      <c:barChart>
        <c:barDir val="bar"/>
        <c:grouping val="clustered"/>
        <c:ser>
          <c:idx val="0"/>
          <c:order val="0"/>
          <c:tx>
            <c:strRef>
              <c:f>Sheet1!$B$1</c:f>
              <c:strCache>
                <c:ptCount val="1"/>
                <c:pt idx="0">
                  <c:v>Column1</c:v>
                </c:pt>
              </c:strCache>
            </c:strRef>
          </c:tx>
          <c:dLbls>
            <c:showVal val="1"/>
          </c:dLbls>
          <c:cat>
            <c:strRef>
              <c:f>Sheet1!$A$2:$A$3</c:f>
              <c:strCache>
                <c:ptCount val="2"/>
                <c:pt idx="0">
                  <c:v>Explored, but hadn't implemented</c:v>
                </c:pt>
                <c:pt idx="1">
                  <c:v>Never explored using CI</c:v>
                </c:pt>
              </c:strCache>
            </c:strRef>
          </c:cat>
          <c:val>
            <c:numRef>
              <c:f>Sheet1!$B$2:$B$3</c:f>
              <c:numCache>
                <c:formatCode>0%</c:formatCode>
                <c:ptCount val="2"/>
                <c:pt idx="0">
                  <c:v>0.3500000000000002</c:v>
                </c:pt>
                <c:pt idx="1">
                  <c:v>0.3500000000000002</c:v>
                </c:pt>
              </c:numCache>
            </c:numRef>
          </c:val>
        </c:ser>
        <c:axId val="90023424"/>
        <c:axId val="90024960"/>
      </c:barChart>
      <c:catAx>
        <c:axId val="90023424"/>
        <c:scaling>
          <c:orientation val="minMax"/>
        </c:scaling>
        <c:axPos val="l"/>
        <c:numFmt formatCode="General" sourceLinked="1"/>
        <c:tickLblPos val="nextTo"/>
        <c:crossAx val="90024960"/>
        <c:crosses val="autoZero"/>
        <c:auto val="1"/>
        <c:lblAlgn val="ctr"/>
        <c:lblOffset val="100"/>
      </c:catAx>
      <c:valAx>
        <c:axId val="90024960"/>
        <c:scaling>
          <c:orientation val="minMax"/>
        </c:scaling>
        <c:axPos val="b"/>
        <c:majorGridlines/>
        <c:numFmt formatCode="0%" sourceLinked="1"/>
        <c:tickLblPos val="nextTo"/>
        <c:crossAx val="9002342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title/>
    <c:plotArea>
      <c:layout/>
      <c:barChart>
        <c:barDir val="bar"/>
        <c:grouping val="clustered"/>
        <c:ser>
          <c:idx val="0"/>
          <c:order val="0"/>
          <c:tx>
            <c:strRef>
              <c:f>Sheet1!$B$1</c:f>
              <c:strCache>
                <c:ptCount val="1"/>
                <c:pt idx="0">
                  <c:v>“Now that you have attended CI Days, which statement best describes your position on the relevance of cyberinfrastructure to the work/teaching/research that you do”</c:v>
                </c:pt>
              </c:strCache>
            </c:strRef>
          </c:tx>
          <c:dLbls>
            <c:showVal val="1"/>
          </c:dLbls>
          <c:cat>
            <c:strRef>
              <c:f>Sheet1!$A$2:$A$5</c:f>
              <c:strCache>
                <c:ptCount val="4"/>
                <c:pt idx="0">
                  <c:v>I can see a lot of relevance and am willing to work with others on finding resources or developing applications</c:v>
                </c:pt>
                <c:pt idx="1">
                  <c:v>I can see some relevance, but don’t have the time/resources to pursue it</c:v>
                </c:pt>
                <c:pt idx="2">
                  <c:v>It doesn’t seem relevant now, but it might be in the future</c:v>
                </c:pt>
                <c:pt idx="3">
                  <c:v>I cannot see how it will ever be relevant</c:v>
                </c:pt>
              </c:strCache>
            </c:strRef>
          </c:cat>
          <c:val>
            <c:numRef>
              <c:f>Sheet1!$B$2:$B$5</c:f>
              <c:numCache>
                <c:formatCode>0%</c:formatCode>
                <c:ptCount val="4"/>
                <c:pt idx="0">
                  <c:v>0.67000000000000071</c:v>
                </c:pt>
                <c:pt idx="1">
                  <c:v>0.27</c:v>
                </c:pt>
                <c:pt idx="2">
                  <c:v>7.0000000000000021E-2</c:v>
                </c:pt>
                <c:pt idx="3">
                  <c:v>0</c:v>
                </c:pt>
              </c:numCache>
            </c:numRef>
          </c:val>
        </c:ser>
        <c:axId val="90042368"/>
        <c:axId val="90043904"/>
      </c:barChart>
      <c:catAx>
        <c:axId val="90042368"/>
        <c:scaling>
          <c:orientation val="minMax"/>
        </c:scaling>
        <c:axPos val="l"/>
        <c:tickLblPos val="nextTo"/>
        <c:crossAx val="90043904"/>
        <c:crosses val="autoZero"/>
        <c:auto val="1"/>
        <c:lblAlgn val="ctr"/>
        <c:lblOffset val="100"/>
      </c:catAx>
      <c:valAx>
        <c:axId val="90043904"/>
        <c:scaling>
          <c:orientation val="minMax"/>
        </c:scaling>
        <c:axPos val="b"/>
        <c:majorGridlines/>
        <c:numFmt formatCode="0%" sourceLinked="1"/>
        <c:tickLblPos val="nextTo"/>
        <c:crossAx val="90042368"/>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barChart>
        <c:barDir val="bar"/>
        <c:grouping val="clustered"/>
        <c:ser>
          <c:idx val="0"/>
          <c:order val="0"/>
          <c:tx>
            <c:strRef>
              <c:f>Sheet1!$B$1</c:f>
              <c:strCache>
                <c:ptCount val="1"/>
                <c:pt idx="0">
                  <c:v>Found interesting</c:v>
                </c:pt>
              </c:strCache>
            </c:strRef>
          </c:tx>
          <c:dLbls>
            <c:showVal val="1"/>
          </c:dLbls>
          <c:cat>
            <c:strRef>
              <c:f>Sheet1!$A$2:$A$7</c:f>
              <c:strCache>
                <c:ptCount val="6"/>
                <c:pt idx="0">
                  <c:v>NCREN &amp; UNC system</c:v>
                </c:pt>
                <c:pt idx="1">
                  <c:v>National CI Organizations</c:v>
                </c:pt>
                <c:pt idx="2">
                  <c:v>CI Enabled Arts &amp; Humanities</c:v>
                </c:pt>
                <c:pt idx="3">
                  <c:v>CI Enabled Science (Remote sensing of ice sheets)</c:v>
                </c:pt>
                <c:pt idx="4">
                  <c:v>CI Education</c:v>
                </c:pt>
                <c:pt idx="5">
                  <c:v>CI Overall</c:v>
                </c:pt>
              </c:strCache>
            </c:strRef>
          </c:cat>
          <c:val>
            <c:numRef>
              <c:f>Sheet1!$B$2:$B$7</c:f>
              <c:numCache>
                <c:formatCode>0%</c:formatCode>
                <c:ptCount val="6"/>
                <c:pt idx="0">
                  <c:v>0.4100000000000002</c:v>
                </c:pt>
                <c:pt idx="1">
                  <c:v>0.47000000000000008</c:v>
                </c:pt>
                <c:pt idx="2">
                  <c:v>0.42000000000000021</c:v>
                </c:pt>
                <c:pt idx="3">
                  <c:v>0.61000000000000043</c:v>
                </c:pt>
                <c:pt idx="4">
                  <c:v>0.74000000000000044</c:v>
                </c:pt>
                <c:pt idx="5">
                  <c:v>0.55000000000000004</c:v>
                </c:pt>
              </c:numCache>
            </c:numRef>
          </c:val>
        </c:ser>
        <c:ser>
          <c:idx val="1"/>
          <c:order val="1"/>
          <c:tx>
            <c:strRef>
              <c:f>Sheet1!$C$1</c:f>
              <c:strCache>
                <c:ptCount val="1"/>
                <c:pt idx="0">
                  <c:v>Want to know more</c:v>
                </c:pt>
              </c:strCache>
            </c:strRef>
          </c:tx>
          <c:dLbls>
            <c:showVal val="1"/>
          </c:dLbls>
          <c:cat>
            <c:strRef>
              <c:f>Sheet1!$A$2:$A$7</c:f>
              <c:strCache>
                <c:ptCount val="6"/>
                <c:pt idx="0">
                  <c:v>NCREN &amp; UNC system</c:v>
                </c:pt>
                <c:pt idx="1">
                  <c:v>National CI Organizations</c:v>
                </c:pt>
                <c:pt idx="2">
                  <c:v>CI Enabled Arts &amp; Humanities</c:v>
                </c:pt>
                <c:pt idx="3">
                  <c:v>CI Enabled Science (Remote sensing of ice sheets)</c:v>
                </c:pt>
                <c:pt idx="4">
                  <c:v>CI Education</c:v>
                </c:pt>
                <c:pt idx="5">
                  <c:v>CI Overall</c:v>
                </c:pt>
              </c:strCache>
            </c:strRef>
          </c:cat>
          <c:val>
            <c:numRef>
              <c:f>Sheet1!$C$2:$C$7</c:f>
              <c:numCache>
                <c:formatCode>0%</c:formatCode>
                <c:ptCount val="6"/>
                <c:pt idx="0">
                  <c:v>0.59</c:v>
                </c:pt>
                <c:pt idx="1">
                  <c:v>0.53</c:v>
                </c:pt>
                <c:pt idx="2">
                  <c:v>0.37000000000000022</c:v>
                </c:pt>
                <c:pt idx="3">
                  <c:v>0.39000000000000024</c:v>
                </c:pt>
                <c:pt idx="4">
                  <c:v>0.42000000000000021</c:v>
                </c:pt>
                <c:pt idx="5">
                  <c:v>0.36000000000000021</c:v>
                </c:pt>
              </c:numCache>
            </c:numRef>
          </c:val>
        </c:ser>
        <c:ser>
          <c:idx val="2"/>
          <c:order val="2"/>
          <c:tx>
            <c:strRef>
              <c:f>Sheet1!$D$1</c:f>
              <c:strCache>
                <c:ptCount val="1"/>
                <c:pt idx="0">
                  <c:v>Want to collaborate about</c:v>
                </c:pt>
              </c:strCache>
            </c:strRef>
          </c:tx>
          <c:dLbls>
            <c:showVal val="1"/>
          </c:dLbls>
          <c:cat>
            <c:strRef>
              <c:f>Sheet1!$A$2:$A$7</c:f>
              <c:strCache>
                <c:ptCount val="6"/>
                <c:pt idx="0">
                  <c:v>NCREN &amp; UNC system</c:v>
                </c:pt>
                <c:pt idx="1">
                  <c:v>National CI Organizations</c:v>
                </c:pt>
                <c:pt idx="2">
                  <c:v>CI Enabled Arts &amp; Humanities</c:v>
                </c:pt>
                <c:pt idx="3">
                  <c:v>CI Enabled Science (Remote sensing of ice sheets)</c:v>
                </c:pt>
                <c:pt idx="4">
                  <c:v>CI Education</c:v>
                </c:pt>
                <c:pt idx="5">
                  <c:v>CI Overall</c:v>
                </c:pt>
              </c:strCache>
            </c:strRef>
          </c:cat>
          <c:val>
            <c:numRef>
              <c:f>Sheet1!$D$2:$D$7</c:f>
              <c:numCache>
                <c:formatCode>0%</c:formatCode>
                <c:ptCount val="6"/>
                <c:pt idx="0">
                  <c:v>0.1800000000000001</c:v>
                </c:pt>
                <c:pt idx="1">
                  <c:v>0.11</c:v>
                </c:pt>
                <c:pt idx="2">
                  <c:v>0.11</c:v>
                </c:pt>
                <c:pt idx="3">
                  <c:v>0.17</c:v>
                </c:pt>
                <c:pt idx="4">
                  <c:v>0.32000000000000023</c:v>
                </c:pt>
                <c:pt idx="5">
                  <c:v>0.23</c:v>
                </c:pt>
              </c:numCache>
            </c:numRef>
          </c:val>
        </c:ser>
        <c:axId val="90669440"/>
        <c:axId val="90670976"/>
      </c:barChart>
      <c:catAx>
        <c:axId val="90669440"/>
        <c:scaling>
          <c:orientation val="minMax"/>
        </c:scaling>
        <c:axPos val="l"/>
        <c:tickLblPos val="nextTo"/>
        <c:crossAx val="90670976"/>
        <c:crosses val="autoZero"/>
        <c:auto val="1"/>
        <c:lblAlgn val="ctr"/>
        <c:lblOffset val="100"/>
      </c:catAx>
      <c:valAx>
        <c:axId val="90670976"/>
        <c:scaling>
          <c:orientation val="minMax"/>
        </c:scaling>
        <c:axPos val="b"/>
        <c:majorGridlines/>
        <c:numFmt formatCode="0%" sourceLinked="1"/>
        <c:tickLblPos val="nextTo"/>
        <c:crossAx val="90669440"/>
        <c:crosses val="autoZero"/>
        <c:crossBetween val="between"/>
      </c:valAx>
    </c:plotArea>
    <c:legend>
      <c:legendPos val="r"/>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DC8014-0790-4336-80B3-AE332D174E64}" type="datetimeFigureOut">
              <a:rPr lang="en-US"/>
              <a:pPr>
                <a:defRPr/>
              </a:pPr>
              <a:t>6/11/2008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8B91F-7398-4BF2-ACAC-13D904E32A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7C785-B980-4715-956B-442FD88D762B}" type="datetimeFigureOut">
              <a:rPr lang="en-US"/>
              <a:pPr>
                <a:defRPr/>
              </a:pPr>
              <a:t>6/11/2008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7F2FF6-BC20-4BD4-B877-101DFF5A5B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8C49F-BDC6-48D3-B827-71446F5DA39F}" type="datetimeFigureOut">
              <a:rPr lang="en-US"/>
              <a:pPr>
                <a:defRPr/>
              </a:pPr>
              <a:t>6/11/2008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7F3AD6-1DC7-4A70-B4EE-398DC73303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8DBDDC-0697-4ED4-87BA-60EA251B6514}" type="datetimeFigureOut">
              <a:rPr lang="en-US"/>
              <a:pPr>
                <a:defRPr/>
              </a:pPr>
              <a:t>6/11/2008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5FE230-4576-4507-ACBA-7BA97F3E64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E7622-8CAB-44CB-93AF-6C8A9E636B92}" type="datetimeFigureOut">
              <a:rPr lang="en-US"/>
              <a:pPr>
                <a:defRPr/>
              </a:pPr>
              <a:t>6/11/2008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C1E674-D12B-4FB8-9E0C-4231E05DAB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F229CA-6A79-455E-B958-8339CC5227F8}" type="datetimeFigureOut">
              <a:rPr lang="en-US"/>
              <a:pPr>
                <a:defRPr/>
              </a:pPr>
              <a:t>6/11/2008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A42863-6D78-4A68-9397-0F7629F859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383061-387F-4BE3-9186-C45337510B95}" type="datetimeFigureOut">
              <a:rPr lang="en-US"/>
              <a:pPr>
                <a:defRPr/>
              </a:pPr>
              <a:t>6/11/2008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B93764-0F8D-495E-A4F0-D17BE2724C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367199-77D8-4D76-A6D4-E4905FEF4BD9}" type="datetimeFigureOut">
              <a:rPr lang="en-US"/>
              <a:pPr>
                <a:defRPr/>
              </a:pPr>
              <a:t>6/11/2008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581690-50EA-4DFF-8A62-C7C1F36391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F846D6-D24B-467C-8FEF-3BB7427D52FD}" type="datetimeFigureOut">
              <a:rPr lang="en-US"/>
              <a:pPr>
                <a:defRPr/>
              </a:pPr>
              <a:t>6/11/2008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2AC993-8D69-4027-A34D-C53D1F4680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668781-169A-4A85-A957-435CCE44EB41}" type="datetimeFigureOut">
              <a:rPr lang="en-US"/>
              <a:pPr>
                <a:defRPr/>
              </a:pPr>
              <a:t>6/11/2008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94E816-0267-4DBD-9F72-F16BF00184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265BFF-9546-40E8-A7A3-8EE1256B73DF}" type="datetimeFigureOut">
              <a:rPr lang="en-US"/>
              <a:pPr>
                <a:defRPr/>
              </a:pPr>
              <a:t>6/11/2008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6F839A-9CDC-4A9E-8076-7314B3122E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708692-7B00-45C1-84EE-FDD5DF886300}" type="datetimeFigureOut">
              <a:rPr lang="en-US"/>
              <a:pPr>
                <a:defRPr/>
              </a:pPr>
              <a:t>6/11/2008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D063D4-3662-4569-90ED-E930D0966E8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4.jpg@01C81706.CD3CDDE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86800" cy="2133600"/>
          </a:xfrm>
        </p:spPr>
        <p:txBody>
          <a:bodyPr rtlCol="0">
            <a:normAutofit fontScale="90000"/>
          </a:bodyPr>
          <a:lstStyle/>
          <a:p>
            <a:pPr eaLnBrk="1" fontAlgn="auto" hangingPunct="1">
              <a:spcAft>
                <a:spcPts val="0"/>
              </a:spcAft>
              <a:defRPr/>
            </a:pPr>
            <a:r>
              <a:rPr lang="en-US" b="1" dirty="0" smtClean="0"/>
              <a:t>Engaging Minority-Serving Institutions (MSIs) in </a:t>
            </a:r>
            <a:r>
              <a:rPr lang="en-US" b="1" dirty="0" err="1" smtClean="0"/>
              <a:t>Cyberinfrastructure</a:t>
            </a:r>
            <a:r>
              <a:rPr lang="en-US" b="1" dirty="0" smtClean="0"/>
              <a:t> (CI) through CI Days</a:t>
            </a:r>
          </a:p>
        </p:txBody>
      </p:sp>
      <p:sp>
        <p:nvSpPr>
          <p:cNvPr id="3" name="Subtitle 2"/>
          <p:cNvSpPr>
            <a:spLocks noGrp="1"/>
          </p:cNvSpPr>
          <p:nvPr>
            <p:ph type="subTitle" idx="1"/>
          </p:nvPr>
        </p:nvSpPr>
        <p:spPr>
          <a:xfrm>
            <a:off x="228600" y="2819400"/>
            <a:ext cx="8686800" cy="3810000"/>
          </a:xfrm>
        </p:spPr>
        <p:txBody>
          <a:bodyPr rtlCol="0">
            <a:normAutofit fontScale="77500" lnSpcReduction="20000"/>
          </a:bodyPr>
          <a:lstStyle/>
          <a:p>
            <a:pPr eaLnBrk="1" fontAlgn="auto" hangingPunct="1">
              <a:spcAft>
                <a:spcPts val="0"/>
              </a:spcAft>
              <a:buFont typeface="Arial" pitchFamily="34" charset="0"/>
              <a:buNone/>
              <a:defRPr/>
            </a:pPr>
            <a:r>
              <a:rPr lang="en-US" sz="4400" b="1" i="1" dirty="0" err="1" smtClean="0">
                <a:latin typeface="Palatino Linotype" pitchFamily="18" charset="0"/>
              </a:rPr>
              <a:t>TeraGrid</a:t>
            </a:r>
            <a:r>
              <a:rPr lang="en-US" sz="4400" b="1" i="1" dirty="0" smtClean="0">
                <a:latin typeface="Palatino Linotype" pitchFamily="18" charset="0"/>
              </a:rPr>
              <a:t> ’08</a:t>
            </a:r>
            <a:r>
              <a:rPr lang="en-US" sz="3600" i="1" dirty="0" smtClean="0">
                <a:latin typeface="Palatino Linotype" pitchFamily="18" charset="0"/>
              </a:rPr>
              <a:t/>
            </a:r>
            <a:br>
              <a:rPr lang="en-US" sz="3600" i="1" dirty="0" smtClean="0">
                <a:latin typeface="Palatino Linotype" pitchFamily="18" charset="0"/>
              </a:rPr>
            </a:br>
            <a:r>
              <a:rPr lang="en-US" i="1" dirty="0" smtClean="0">
                <a:latin typeface="Palatino Linotype" pitchFamily="18" charset="0"/>
              </a:rPr>
              <a:t>Las Vegas, NV</a:t>
            </a:r>
            <a:br>
              <a:rPr lang="en-US" i="1" dirty="0" smtClean="0">
                <a:latin typeface="Palatino Linotype" pitchFamily="18" charset="0"/>
              </a:rPr>
            </a:br>
            <a:r>
              <a:rPr lang="en-US" i="1" dirty="0" smtClean="0">
                <a:latin typeface="Palatino Linotype" pitchFamily="18" charset="0"/>
              </a:rPr>
              <a:t>11 June 2008</a:t>
            </a:r>
            <a:endParaRPr lang="en-US" i="1" dirty="0" smtClean="0">
              <a:latin typeface="Palatino Linotype" pitchFamily="18" charset="0"/>
              <a:cs typeface="Times New Roman" pitchFamily="18" charset="0"/>
            </a:endParaRPr>
          </a:p>
          <a:p>
            <a:pPr eaLnBrk="1" fontAlgn="auto" hangingPunct="1">
              <a:spcAft>
                <a:spcPts val="0"/>
              </a:spcAft>
              <a:buFont typeface="Arial" pitchFamily="34" charset="0"/>
              <a:buNone/>
              <a:defRPr/>
            </a:pPr>
            <a:endParaRPr lang="en-US" i="1" dirty="0" smtClean="0">
              <a:latin typeface="Palatino Linotype" pitchFamily="18" charset="0"/>
              <a:cs typeface="Times New Roman" pitchFamily="18" charset="0"/>
            </a:endParaRPr>
          </a:p>
          <a:p>
            <a:pPr eaLnBrk="1" fontAlgn="auto" hangingPunct="1">
              <a:spcAft>
                <a:spcPts val="0"/>
              </a:spcAft>
              <a:buFont typeface="Arial" pitchFamily="34" charset="0"/>
              <a:buNone/>
              <a:defRPr/>
            </a:pPr>
            <a:r>
              <a:rPr lang="en-US" i="1" dirty="0" smtClean="0">
                <a:latin typeface="Palatino Linotype" pitchFamily="18" charset="0"/>
                <a:cs typeface="Times New Roman" pitchFamily="18" charset="0"/>
              </a:rPr>
              <a:t>Alex Ramirez</a:t>
            </a:r>
            <a:r>
              <a:rPr lang="en-US" dirty="0" smtClean="0">
                <a:latin typeface="Palatino Linotype" pitchFamily="18" charset="0"/>
              </a:rPr>
              <a:t>, </a:t>
            </a:r>
            <a:r>
              <a:rPr lang="en-US" sz="2200" i="1" dirty="0" smtClean="0">
                <a:latin typeface="Palatino Linotype" pitchFamily="18" charset="0"/>
              </a:rPr>
              <a:t>Hispanic Association of Colleges </a:t>
            </a:r>
            <a:r>
              <a:rPr lang="en-US" sz="2200" i="1" smtClean="0">
                <a:latin typeface="Palatino Linotype" pitchFamily="18" charset="0"/>
              </a:rPr>
              <a:t>and Universities</a:t>
            </a:r>
            <a:r>
              <a:rPr lang="en-US" dirty="0" smtClean="0">
                <a:latin typeface="Palatino Linotype" pitchFamily="18" charset="0"/>
              </a:rPr>
              <a:t>,</a:t>
            </a:r>
            <a:r>
              <a:rPr lang="en-US" dirty="0" smtClean="0">
                <a:latin typeface="Palatino Linotype" pitchFamily="18" charset="0"/>
              </a:rPr>
              <a:t/>
            </a:r>
            <a:br>
              <a:rPr lang="en-US" dirty="0" smtClean="0">
                <a:latin typeface="Palatino Linotype" pitchFamily="18" charset="0"/>
              </a:rPr>
            </a:br>
            <a:r>
              <a:rPr lang="en-US" i="1" dirty="0" smtClean="0">
                <a:latin typeface="Palatino Linotype" pitchFamily="18" charset="0"/>
              </a:rPr>
              <a:t>Geoffrey Fox, </a:t>
            </a:r>
            <a:r>
              <a:rPr lang="en-US" sz="2200" i="1" dirty="0" smtClean="0">
                <a:latin typeface="Palatino Linotype" pitchFamily="18" charset="0"/>
              </a:rPr>
              <a:t>Indiana University</a:t>
            </a:r>
            <a:r>
              <a:rPr lang="en-US" i="1" dirty="0" smtClean="0">
                <a:latin typeface="Palatino Linotype" pitchFamily="18" charset="0"/>
              </a:rPr>
              <a:t>, </a:t>
            </a:r>
            <a:br>
              <a:rPr lang="en-US" i="1" dirty="0" smtClean="0">
                <a:latin typeface="Palatino Linotype" pitchFamily="18" charset="0"/>
              </a:rPr>
            </a:br>
            <a:r>
              <a:rPr lang="en-US" i="1" dirty="0" smtClean="0">
                <a:latin typeface="Palatino Linotype" pitchFamily="18" charset="0"/>
              </a:rPr>
              <a:t>Al Kuslikis, </a:t>
            </a:r>
            <a:r>
              <a:rPr lang="en-US" sz="2200" i="1" dirty="0" smtClean="0">
                <a:latin typeface="Palatino Linotype" pitchFamily="18" charset="0"/>
              </a:rPr>
              <a:t>American Indian Higher Education Consortium</a:t>
            </a:r>
            <a:r>
              <a:rPr lang="en-US" i="1" dirty="0" smtClean="0">
                <a:latin typeface="Palatino Linotype" pitchFamily="18" charset="0"/>
              </a:rPr>
              <a:t>, </a:t>
            </a:r>
            <a:br>
              <a:rPr lang="en-US" i="1" dirty="0" smtClean="0">
                <a:latin typeface="Palatino Linotype" pitchFamily="18" charset="0"/>
              </a:rPr>
            </a:br>
            <a:r>
              <a:rPr lang="en-US" i="1" dirty="0" smtClean="0">
                <a:latin typeface="Palatino Linotype" pitchFamily="18" charset="0"/>
              </a:rPr>
              <a:t>Richard Alo, </a:t>
            </a:r>
            <a:r>
              <a:rPr lang="en-US" sz="2200" i="1" dirty="0" smtClean="0">
                <a:latin typeface="Palatino Linotype" pitchFamily="18" charset="0"/>
              </a:rPr>
              <a:t>University of Houston-Downtown</a:t>
            </a:r>
            <a:r>
              <a:rPr lang="en-US" i="1" dirty="0" smtClean="0">
                <a:latin typeface="Palatino Linotype" pitchFamily="18" charset="0"/>
              </a:rPr>
              <a:t>, </a:t>
            </a:r>
            <a:br>
              <a:rPr lang="en-US" i="1" dirty="0" smtClean="0">
                <a:latin typeface="Palatino Linotype" pitchFamily="18" charset="0"/>
              </a:rPr>
            </a:br>
            <a:r>
              <a:rPr lang="en-US" i="1" dirty="0" smtClean="0">
                <a:latin typeface="Palatino Linotype" pitchFamily="18" charset="0"/>
              </a:rPr>
              <a:t>Karl Barnes, </a:t>
            </a:r>
            <a:r>
              <a:rPr lang="en-US" sz="2200" i="1" dirty="0" smtClean="0">
                <a:latin typeface="Palatino Linotype" pitchFamily="18" charset="0"/>
              </a:rPr>
              <a:t>National Association for Equal Opportunity in Higher Education</a:t>
            </a:r>
            <a:r>
              <a:rPr lang="en-US" i="1" dirty="0" smtClean="0">
                <a:latin typeface="Palatino Linotype" pitchFamily="18" charset="0"/>
              </a:rPr>
              <a:t>, </a:t>
            </a:r>
            <a:br>
              <a:rPr lang="en-US" i="1" dirty="0" smtClean="0">
                <a:latin typeface="Palatino Linotype" pitchFamily="18" charset="0"/>
              </a:rPr>
            </a:br>
            <a:r>
              <a:rPr lang="en-US" i="1" dirty="0" smtClean="0">
                <a:latin typeface="Palatino Linotype" pitchFamily="18" charset="0"/>
              </a:rPr>
              <a:t>Diane Baxter, </a:t>
            </a:r>
            <a:r>
              <a:rPr lang="en-US" sz="2200" i="1" dirty="0" smtClean="0">
                <a:latin typeface="Palatino Linotype" pitchFamily="18" charset="0"/>
              </a:rPr>
              <a:t>San Diego Supercomputer Center</a:t>
            </a:r>
            <a:r>
              <a:rPr lang="en-US" i="1" dirty="0" smtClean="0">
                <a:latin typeface="Palatino Linotype" pitchFamily="18" charset="0"/>
              </a:rPr>
              <a:t>, </a:t>
            </a:r>
            <a:r>
              <a:rPr lang="en-US" sz="1500" i="1" dirty="0" smtClean="0">
                <a:latin typeface="Palatino Linotype" pitchFamily="18" charset="0"/>
              </a:rPr>
              <a:t>and</a:t>
            </a:r>
            <a:r>
              <a:rPr lang="en-US" i="1" dirty="0" smtClean="0">
                <a:latin typeface="Palatino Linotype" pitchFamily="18" charset="0"/>
              </a:rPr>
              <a:t> </a:t>
            </a:r>
            <a:br>
              <a:rPr lang="en-US" i="1" dirty="0" smtClean="0">
                <a:latin typeface="Palatino Linotype" pitchFamily="18" charset="0"/>
              </a:rPr>
            </a:br>
            <a:r>
              <a:rPr lang="en-US" i="1" dirty="0" smtClean="0">
                <a:latin typeface="Palatino Linotype" pitchFamily="18" charset="0"/>
              </a:rPr>
              <a:t>Julie Foertsch, </a:t>
            </a:r>
            <a:r>
              <a:rPr lang="en-US" sz="2200" i="1" dirty="0" smtClean="0">
                <a:latin typeface="Palatino Linotype" pitchFamily="18" charset="0"/>
              </a:rPr>
              <a:t>Leading Edge Evaluation &amp; Consulting, LLC</a:t>
            </a:r>
          </a:p>
          <a:p>
            <a:pPr eaLnBrk="1" fontAlgn="auto" hangingPunct="1">
              <a:spcAft>
                <a:spcPts val="0"/>
              </a:spcAft>
              <a:buFont typeface="Arial" pitchFamily="34" charset="0"/>
              <a:buNone/>
              <a:defRPr/>
            </a:pPr>
            <a:endParaRPr lang="en-US" sz="3400" dirty="0" smtClean="0">
              <a:latin typeface="Palatino Linotype" pitchFamily="18" charset="0"/>
            </a:endParaRPr>
          </a:p>
        </p:txBody>
      </p:sp>
      <p:pic>
        <p:nvPicPr>
          <p:cNvPr id="2052" name="Content Placeholder 3" descr="logoRed_msi-ciec.tif"/>
          <p:cNvPicPr>
            <a:picLocks/>
          </p:cNvPicPr>
          <p:nvPr/>
        </p:nvPicPr>
        <p:blipFill>
          <a:blip r:embed="rId2" r:link="rId3"/>
          <a:srcRect/>
          <a:stretch>
            <a:fillRect/>
          </a:stretch>
        </p:blipFill>
        <p:spPr bwMode="auto">
          <a:xfrm>
            <a:off x="3505200" y="0"/>
            <a:ext cx="18288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447800"/>
          </a:xfrm>
        </p:spPr>
        <p:txBody>
          <a:bodyPr/>
          <a:lstStyle/>
          <a:p>
            <a:pPr eaLnBrk="1" hangingPunct="1"/>
            <a:r>
              <a:rPr lang="en-US" smtClean="0"/>
              <a:t>	Social Networking Portal</a:t>
            </a:r>
            <a:br>
              <a:rPr lang="en-US" smtClean="0"/>
            </a:br>
            <a:r>
              <a:rPr lang="en-US" smtClean="0"/>
              <a:t>WWW.MSI-CIEC.ORG</a:t>
            </a:r>
          </a:p>
        </p:txBody>
      </p:sp>
      <p:cxnSp>
        <p:nvCxnSpPr>
          <p:cNvPr id="5" name="Straight Connector 4"/>
          <p:cNvCxnSpPr/>
          <p:nvPr/>
        </p:nvCxnSpPr>
        <p:spPr>
          <a:xfrm>
            <a:off x="457200" y="15240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268" name="Content Placeholder 3" descr="logoRed_msi-ciec.tif"/>
          <p:cNvPicPr>
            <a:picLocks/>
          </p:cNvPicPr>
          <p:nvPr/>
        </p:nvPicPr>
        <p:blipFill>
          <a:blip r:embed="rId2" r:link="rId3"/>
          <a:srcRect/>
          <a:stretch>
            <a:fillRect/>
          </a:stretch>
        </p:blipFill>
        <p:spPr bwMode="auto">
          <a:xfrm>
            <a:off x="457200" y="228600"/>
            <a:ext cx="1676400" cy="1219200"/>
          </a:xfrm>
          <a:prstGeom prst="rect">
            <a:avLst/>
          </a:prstGeom>
          <a:noFill/>
          <a:ln w="9525">
            <a:noFill/>
            <a:miter lim="800000"/>
            <a:headEnd/>
            <a:tailEnd/>
          </a:ln>
        </p:spPr>
      </p:pic>
      <p:pic>
        <p:nvPicPr>
          <p:cNvPr id="11269" name="Picture 2"/>
          <p:cNvPicPr>
            <a:picLocks noGrp="1" noChangeAspect="1" noChangeArrowheads="1"/>
          </p:cNvPicPr>
          <p:nvPr>
            <p:ph idx="1"/>
          </p:nvPr>
        </p:nvPicPr>
        <p:blipFill>
          <a:blip r:embed="rId4"/>
          <a:srcRect/>
          <a:stretch>
            <a:fillRect/>
          </a:stretch>
        </p:blipFill>
        <p:spPr>
          <a:xfrm>
            <a:off x="1814513" y="1600200"/>
            <a:ext cx="5514975" cy="50292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325562"/>
          </a:xfrm>
        </p:spPr>
        <p:txBody>
          <a:bodyPr/>
          <a:lstStyle/>
          <a:p>
            <a:pPr eaLnBrk="1" hangingPunct="1"/>
            <a:r>
              <a:rPr lang="en-US" smtClean="0"/>
              <a:t>MSI-CIEC Campus Visits Cyberinfrastructure Days (CI Days)</a:t>
            </a:r>
          </a:p>
        </p:txBody>
      </p:sp>
      <p:sp>
        <p:nvSpPr>
          <p:cNvPr id="12291" name="Content Placeholder 2"/>
          <p:cNvSpPr>
            <a:spLocks noGrp="1"/>
          </p:cNvSpPr>
          <p:nvPr>
            <p:ph idx="1"/>
          </p:nvPr>
        </p:nvSpPr>
        <p:spPr>
          <a:xfrm>
            <a:off x="457200" y="1752600"/>
            <a:ext cx="8229600" cy="4876800"/>
          </a:xfrm>
        </p:spPr>
        <p:txBody>
          <a:bodyPr/>
          <a:lstStyle/>
          <a:p>
            <a:pPr eaLnBrk="1" hangingPunct="1"/>
            <a:r>
              <a:rPr lang="en-US" smtClean="0"/>
              <a:t>CI Days coined by Jill Arnold, Internet 2, during TG Campus Partnership RAT</a:t>
            </a:r>
          </a:p>
          <a:p>
            <a:pPr eaLnBrk="1" hangingPunct="1"/>
            <a:r>
              <a:rPr lang="en-US" smtClean="0"/>
              <a:t>Helping campuses come to terms with CI not unique to MSIs</a:t>
            </a:r>
          </a:p>
          <a:p>
            <a:pPr eaLnBrk="1" hangingPunct="1"/>
            <a:r>
              <a:rPr lang="en-US" smtClean="0"/>
              <a:t>Critical for underfunded MSIs to do so when possible funding available</a:t>
            </a:r>
          </a:p>
          <a:p>
            <a:pPr eaLnBrk="1" hangingPunct="1"/>
            <a:r>
              <a:rPr lang="en-US" smtClean="0"/>
              <a:t>MSI-CIEC Campus Visit more involved</a:t>
            </a:r>
          </a:p>
          <a:p>
            <a:pPr eaLnBrk="1" hangingPunct="1"/>
            <a:r>
              <a:rPr lang="en-US" smtClean="0"/>
              <a:t>Evolved into CI Days virtual organization</a:t>
            </a:r>
            <a:br>
              <a:rPr lang="en-US" smtClean="0"/>
            </a:br>
            <a:r>
              <a:rPr lang="en-US" smtClean="0"/>
              <a:t>(VO) with Russ Hobby, Internet2, lead</a:t>
            </a:r>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293"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325563"/>
          </a:xfrm>
        </p:spPr>
        <p:txBody>
          <a:bodyPr/>
          <a:lstStyle/>
          <a:p>
            <a:pPr eaLnBrk="1" hangingPunct="1"/>
            <a:r>
              <a:rPr lang="en-US" sz="4000" smtClean="0"/>
              <a:t>Cyberinfrastructure Days (CI Days)</a:t>
            </a:r>
            <a:br>
              <a:rPr lang="en-US" sz="4000" smtClean="0"/>
            </a:br>
            <a:r>
              <a:rPr lang="en-US" sz="4000" smtClean="0"/>
              <a:t>Virtual Organization (VO) www.cidays.org</a:t>
            </a:r>
          </a:p>
        </p:txBody>
      </p:sp>
      <p:cxnSp>
        <p:nvCxnSpPr>
          <p:cNvPr id="5" name="Straight Connector 4"/>
          <p:cNvCxnSpPr/>
          <p:nvPr/>
        </p:nvCxnSpPr>
        <p:spPr>
          <a:xfrm>
            <a:off x="457200" y="16764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3316" name="Content Placeholder 3" descr="logoRed_msi-ciec.tif"/>
          <p:cNvPicPr>
            <a:picLocks/>
          </p:cNvPicPr>
          <p:nvPr/>
        </p:nvPicPr>
        <p:blipFill>
          <a:blip r:embed="rId2" r:link="rId3"/>
          <a:srcRect/>
          <a:stretch>
            <a:fillRect/>
          </a:stretch>
        </p:blipFill>
        <p:spPr bwMode="auto">
          <a:xfrm>
            <a:off x="8001000" y="6172200"/>
            <a:ext cx="1143000" cy="685800"/>
          </a:xfrm>
          <a:prstGeom prst="rect">
            <a:avLst/>
          </a:prstGeom>
          <a:noFill/>
          <a:ln w="9525">
            <a:noFill/>
            <a:miter lim="800000"/>
            <a:headEnd/>
            <a:tailEnd/>
          </a:ln>
        </p:spPr>
      </p:pic>
      <p:pic>
        <p:nvPicPr>
          <p:cNvPr id="13317" name="Picture 2"/>
          <p:cNvPicPr>
            <a:picLocks noGrp="1" noChangeAspect="1" noChangeArrowheads="1"/>
          </p:cNvPicPr>
          <p:nvPr>
            <p:ph idx="1"/>
          </p:nvPr>
        </p:nvPicPr>
        <p:blipFill>
          <a:blip r:embed="rId4"/>
          <a:srcRect/>
          <a:stretch>
            <a:fillRect/>
          </a:stretch>
        </p:blipFill>
        <p:spPr>
          <a:xfrm>
            <a:off x="1916113" y="1752600"/>
            <a:ext cx="5311775" cy="48768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1325562"/>
          </a:xfrm>
        </p:spPr>
        <p:txBody>
          <a:bodyPr/>
          <a:lstStyle/>
          <a:p>
            <a:pPr eaLnBrk="1" hangingPunct="1"/>
            <a:r>
              <a:rPr lang="en-US" smtClean="0"/>
              <a:t>	Cyberinfrastructure Days (CI Days) General Approach</a:t>
            </a:r>
            <a:br>
              <a:rPr lang="en-US" smtClean="0"/>
            </a:br>
            <a:endParaRPr lang="en-US" smtClean="0"/>
          </a:p>
        </p:txBody>
      </p:sp>
      <p:sp>
        <p:nvSpPr>
          <p:cNvPr id="3" name="Content Placeholder 2"/>
          <p:cNvSpPr>
            <a:spLocks noGrp="1"/>
          </p:cNvSpPr>
          <p:nvPr>
            <p:ph idx="1"/>
          </p:nvPr>
        </p:nvSpPr>
        <p:spPr>
          <a:xfrm>
            <a:off x="457200" y="1752600"/>
            <a:ext cx="8229600" cy="4876800"/>
          </a:xfrm>
        </p:spPr>
        <p:txBody>
          <a:bodyPr rtlCol="0">
            <a:normAutofit fontScale="92500" lnSpcReduction="10000"/>
          </a:bodyPr>
          <a:lstStyle/>
          <a:p>
            <a:pPr lvl="1" eaLnBrk="1" fontAlgn="auto" hangingPunct="1">
              <a:spcAft>
                <a:spcPts val="0"/>
              </a:spcAft>
              <a:defRPr/>
            </a:pPr>
            <a:r>
              <a:rPr lang="en-US" dirty="0" smtClean="0"/>
              <a:t>1 or 2 day event with a series of presentations by national organizations and local/regional entities</a:t>
            </a:r>
          </a:p>
          <a:p>
            <a:pPr lvl="1" eaLnBrk="1" fontAlgn="auto" hangingPunct="1">
              <a:spcAft>
                <a:spcPts val="0"/>
              </a:spcAft>
              <a:defRPr/>
            </a:pPr>
            <a:r>
              <a:rPr lang="en-US" dirty="0" smtClean="0"/>
              <a:t>Followed or intertwined with discussions</a:t>
            </a:r>
          </a:p>
          <a:p>
            <a:pPr lvl="1" eaLnBrk="1" fontAlgn="auto" hangingPunct="1">
              <a:spcAft>
                <a:spcPts val="0"/>
              </a:spcAft>
              <a:defRPr/>
            </a:pPr>
            <a:r>
              <a:rPr lang="en-US" dirty="0" smtClean="0"/>
              <a:t>Involving faculty, CIO &amp; IT staff and Sponsored Research/Programs office</a:t>
            </a:r>
          </a:p>
          <a:p>
            <a:pPr lvl="1" eaLnBrk="1" fontAlgn="auto" hangingPunct="1">
              <a:spcAft>
                <a:spcPts val="0"/>
              </a:spcAft>
              <a:defRPr/>
            </a:pPr>
            <a:r>
              <a:rPr lang="en-US" dirty="0" smtClean="0"/>
              <a:t>Comprehend CI and relate to campus research and infrastructure</a:t>
            </a:r>
          </a:p>
          <a:p>
            <a:pPr lvl="1" eaLnBrk="1" fontAlgn="auto" hangingPunct="1">
              <a:spcAft>
                <a:spcPts val="0"/>
              </a:spcAft>
              <a:defRPr/>
            </a:pPr>
            <a:r>
              <a:rPr lang="en-US" dirty="0" smtClean="0"/>
              <a:t>Faculty may see relationship to their current or new possible research</a:t>
            </a:r>
          </a:p>
          <a:p>
            <a:pPr lvl="1" eaLnBrk="1" fontAlgn="auto" hangingPunct="1">
              <a:spcAft>
                <a:spcPts val="0"/>
              </a:spcAft>
              <a:defRPr/>
            </a:pPr>
            <a:r>
              <a:rPr lang="en-US" dirty="0" smtClean="0"/>
              <a:t>Initiate plans, preparations or realignments for campus to move forward on own,  </a:t>
            </a:r>
            <a:r>
              <a:rPr lang="en-US" i="1" dirty="0" smtClean="0"/>
              <a:t>if they have the resources</a:t>
            </a:r>
          </a:p>
          <a:p>
            <a:pPr lvl="1" eaLnBrk="1" fontAlgn="auto" hangingPunct="1">
              <a:spcAft>
                <a:spcPts val="0"/>
              </a:spcAft>
              <a:defRPr/>
            </a:pP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4341"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1325562"/>
          </a:xfrm>
        </p:spPr>
        <p:txBody>
          <a:bodyPr/>
          <a:lstStyle/>
          <a:p>
            <a:pPr eaLnBrk="1" hangingPunct="1"/>
            <a:r>
              <a:rPr lang="en-US" smtClean="0"/>
              <a:t>MSI-CIEC Campus Visits </a:t>
            </a:r>
            <a:br>
              <a:rPr lang="en-US" smtClean="0"/>
            </a:br>
            <a:r>
              <a:rPr lang="en-US" smtClean="0"/>
              <a:t> CI Days General Approach</a:t>
            </a:r>
            <a:br>
              <a:rPr lang="en-US" smtClean="0"/>
            </a:br>
            <a:endParaRPr lang="en-US" smtClean="0"/>
          </a:p>
        </p:txBody>
      </p:sp>
      <p:sp>
        <p:nvSpPr>
          <p:cNvPr id="3" name="Content Placeholder 2"/>
          <p:cNvSpPr>
            <a:spLocks noGrp="1"/>
          </p:cNvSpPr>
          <p:nvPr>
            <p:ph idx="1"/>
          </p:nvPr>
        </p:nvSpPr>
        <p:spPr>
          <a:xfrm>
            <a:off x="457200" y="1752600"/>
            <a:ext cx="8229600" cy="4876800"/>
          </a:xfrm>
        </p:spPr>
        <p:txBody>
          <a:bodyPr rtlCol="0">
            <a:normAutofit fontScale="77500" lnSpcReduction="20000"/>
          </a:bodyPr>
          <a:lstStyle/>
          <a:p>
            <a:pPr eaLnBrk="1" fontAlgn="auto" hangingPunct="1">
              <a:spcAft>
                <a:spcPts val="0"/>
              </a:spcAft>
              <a:defRPr/>
            </a:pPr>
            <a:r>
              <a:rPr lang="en-US" dirty="0" smtClean="0"/>
              <a:t>MSIs</a:t>
            </a:r>
          </a:p>
          <a:p>
            <a:pPr lvl="1" eaLnBrk="1" fontAlgn="auto" hangingPunct="1">
              <a:spcAft>
                <a:spcPts val="0"/>
              </a:spcAft>
              <a:defRPr/>
            </a:pPr>
            <a:r>
              <a:rPr lang="en-US" dirty="0" smtClean="0"/>
              <a:t>Generally do not have the resources</a:t>
            </a:r>
          </a:p>
          <a:p>
            <a:pPr lvl="1" eaLnBrk="1" fontAlgn="auto" hangingPunct="1">
              <a:spcAft>
                <a:spcPts val="0"/>
              </a:spcAft>
              <a:defRPr/>
            </a:pPr>
            <a:r>
              <a:rPr lang="en-US" dirty="0" smtClean="0"/>
              <a:t>Primarily teaching institutions</a:t>
            </a:r>
          </a:p>
          <a:p>
            <a:pPr lvl="2" eaLnBrk="1" fontAlgn="auto" hangingPunct="1">
              <a:spcAft>
                <a:spcPts val="0"/>
              </a:spcAft>
              <a:defRPr/>
            </a:pPr>
            <a:r>
              <a:rPr lang="en-US" dirty="0" smtClean="0"/>
              <a:t>Particularly small or 2 year institutions</a:t>
            </a:r>
          </a:p>
          <a:p>
            <a:pPr lvl="1" eaLnBrk="1" fontAlgn="auto" hangingPunct="1">
              <a:spcAft>
                <a:spcPts val="0"/>
              </a:spcAft>
              <a:defRPr/>
            </a:pPr>
            <a:r>
              <a:rPr lang="en-US" dirty="0" smtClean="0"/>
              <a:t>May be skeptical that their institution could become engaged</a:t>
            </a:r>
          </a:p>
          <a:p>
            <a:pPr eaLnBrk="1" fontAlgn="auto" hangingPunct="1">
              <a:spcAft>
                <a:spcPts val="0"/>
              </a:spcAft>
              <a:defRPr/>
            </a:pPr>
            <a:r>
              <a:rPr lang="en-US" dirty="0" smtClean="0"/>
              <a:t>MSI-CIEC works closely with the institution with the agenda, planning, arrangements and pre- and post-event activities</a:t>
            </a:r>
          </a:p>
          <a:p>
            <a:pPr lvl="1" eaLnBrk="1" fontAlgn="auto" hangingPunct="1">
              <a:spcAft>
                <a:spcPts val="0"/>
              </a:spcAft>
              <a:defRPr/>
            </a:pPr>
            <a:r>
              <a:rPr lang="en-US" dirty="0" smtClean="0"/>
              <a:t>Discussions with provosts, deans and others prior to event</a:t>
            </a:r>
          </a:p>
          <a:p>
            <a:pPr lvl="1" eaLnBrk="1" fontAlgn="auto" hangingPunct="1">
              <a:spcAft>
                <a:spcPts val="0"/>
              </a:spcAft>
              <a:defRPr/>
            </a:pPr>
            <a:r>
              <a:rPr lang="en-US" dirty="0" smtClean="0"/>
              <a:t>Works with CI Days VO and relevant regional entities (campus system, network provider, etc.)</a:t>
            </a:r>
          </a:p>
          <a:p>
            <a:pPr lvl="1" eaLnBrk="1" fontAlgn="auto" hangingPunct="1">
              <a:spcAft>
                <a:spcPts val="0"/>
              </a:spcAft>
              <a:defRPr/>
            </a:pPr>
            <a:r>
              <a:rPr lang="en-US" dirty="0" smtClean="0"/>
              <a:t>Arranges speakers, campus arranges local logistics</a:t>
            </a:r>
          </a:p>
          <a:p>
            <a:pPr lvl="1" eaLnBrk="1" fontAlgn="auto" hangingPunct="1">
              <a:spcAft>
                <a:spcPts val="0"/>
              </a:spcAft>
              <a:defRPr/>
            </a:pPr>
            <a:r>
              <a:rPr lang="en-US" dirty="0" smtClean="0"/>
              <a:t>Campus assessment and report</a:t>
            </a:r>
          </a:p>
          <a:p>
            <a:pPr lvl="1" eaLnBrk="1" fontAlgn="auto" hangingPunct="1">
              <a:spcAft>
                <a:spcPts val="0"/>
              </a:spcAft>
              <a:defRPr/>
            </a:pPr>
            <a:r>
              <a:rPr lang="en-US" dirty="0" smtClean="0"/>
              <a:t>Assists with follow-on activities</a:t>
            </a:r>
          </a:p>
          <a:p>
            <a:pPr eaLnBrk="1" fontAlgn="auto" hangingPunct="1">
              <a:spcAft>
                <a:spcPts val="0"/>
              </a:spcAft>
              <a:defRPr/>
            </a:pP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5365"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1325562"/>
          </a:xfrm>
        </p:spPr>
        <p:txBody>
          <a:bodyPr/>
          <a:lstStyle/>
          <a:p>
            <a:pPr eaLnBrk="1" hangingPunct="1"/>
            <a:r>
              <a:rPr lang="en-US" smtClean="0"/>
              <a:t>MSI-CIEC Campus Visits </a:t>
            </a:r>
            <a:br>
              <a:rPr lang="en-US" smtClean="0"/>
            </a:br>
            <a:r>
              <a:rPr lang="en-US" smtClean="0"/>
              <a:t> CI Days General Approach</a:t>
            </a:r>
            <a:br>
              <a:rPr lang="en-US" smtClean="0"/>
            </a:br>
            <a:endParaRPr lang="en-US" smtClean="0"/>
          </a:p>
        </p:txBody>
      </p:sp>
      <p:sp>
        <p:nvSpPr>
          <p:cNvPr id="3" name="Content Placeholder 2"/>
          <p:cNvSpPr>
            <a:spLocks noGrp="1"/>
          </p:cNvSpPr>
          <p:nvPr>
            <p:ph idx="1"/>
          </p:nvPr>
        </p:nvSpPr>
        <p:spPr>
          <a:xfrm>
            <a:off x="457200" y="1752600"/>
            <a:ext cx="8229600" cy="4876800"/>
          </a:xfrm>
        </p:spPr>
        <p:txBody>
          <a:bodyPr rtlCol="0">
            <a:normAutofit lnSpcReduction="10000"/>
          </a:bodyPr>
          <a:lstStyle/>
          <a:p>
            <a:pPr eaLnBrk="1" fontAlgn="auto" hangingPunct="1">
              <a:spcAft>
                <a:spcPts val="0"/>
              </a:spcAft>
              <a:defRPr/>
            </a:pPr>
            <a:r>
              <a:rPr lang="en-US" dirty="0" smtClean="0"/>
              <a:t>MSI-CIEC Campus Assessment</a:t>
            </a:r>
          </a:p>
          <a:p>
            <a:pPr lvl="1" eaLnBrk="1" fontAlgn="auto" hangingPunct="1">
              <a:spcAft>
                <a:spcPts val="0"/>
              </a:spcAft>
              <a:defRPr/>
            </a:pPr>
            <a:r>
              <a:rPr lang="en-US" dirty="0" smtClean="0"/>
              <a:t>Works closely with campus CIO</a:t>
            </a:r>
          </a:p>
          <a:p>
            <a:pPr lvl="1" eaLnBrk="1" fontAlgn="auto" hangingPunct="1">
              <a:spcAft>
                <a:spcPts val="0"/>
              </a:spcAft>
              <a:defRPr/>
            </a:pPr>
            <a:r>
              <a:rPr lang="en-US" dirty="0" smtClean="0"/>
              <a:t>Provides or engages needed expertise to review campus infrastructure</a:t>
            </a:r>
          </a:p>
          <a:p>
            <a:pPr lvl="1" eaLnBrk="1" fontAlgn="auto" hangingPunct="1">
              <a:spcAft>
                <a:spcPts val="0"/>
              </a:spcAft>
              <a:defRPr/>
            </a:pPr>
            <a:r>
              <a:rPr lang="en-US" dirty="0" smtClean="0"/>
              <a:t>Meets with campus </a:t>
            </a:r>
          </a:p>
          <a:p>
            <a:pPr lvl="2" eaLnBrk="1" fontAlgn="auto" hangingPunct="1">
              <a:spcAft>
                <a:spcPts val="0"/>
              </a:spcAft>
              <a:defRPr/>
            </a:pPr>
            <a:r>
              <a:rPr lang="en-US" dirty="0" smtClean="0"/>
              <a:t>CIO &amp; IT staff</a:t>
            </a:r>
          </a:p>
          <a:p>
            <a:pPr lvl="2" eaLnBrk="1" fontAlgn="auto" hangingPunct="1">
              <a:spcAft>
                <a:spcPts val="0"/>
              </a:spcAft>
              <a:defRPr/>
            </a:pPr>
            <a:r>
              <a:rPr lang="en-US" dirty="0" smtClean="0"/>
              <a:t>President, provosts, deans and other administrators</a:t>
            </a:r>
          </a:p>
          <a:p>
            <a:pPr lvl="2" eaLnBrk="1" fontAlgn="auto" hangingPunct="1">
              <a:spcAft>
                <a:spcPts val="0"/>
              </a:spcAft>
              <a:defRPr/>
            </a:pPr>
            <a:r>
              <a:rPr lang="en-US" dirty="0" smtClean="0"/>
              <a:t>Key faculty </a:t>
            </a:r>
          </a:p>
          <a:p>
            <a:pPr lvl="2" eaLnBrk="1" fontAlgn="auto" hangingPunct="1">
              <a:spcAft>
                <a:spcPts val="0"/>
              </a:spcAft>
              <a:defRPr/>
            </a:pPr>
            <a:r>
              <a:rPr lang="en-US" dirty="0" smtClean="0"/>
              <a:t>Computing facilities</a:t>
            </a:r>
          </a:p>
          <a:p>
            <a:pPr lvl="1" eaLnBrk="1" fontAlgn="auto" hangingPunct="1">
              <a:spcAft>
                <a:spcPts val="0"/>
              </a:spcAft>
              <a:defRPr/>
            </a:pPr>
            <a:r>
              <a:rPr lang="en-US" dirty="0" smtClean="0"/>
              <a:t>Generates report for CIO, President, Provost and general campus review</a:t>
            </a:r>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6389"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325562"/>
          </a:xfrm>
        </p:spPr>
        <p:txBody>
          <a:bodyPr/>
          <a:lstStyle/>
          <a:p>
            <a:pPr eaLnBrk="1" hangingPunct="1"/>
            <a:r>
              <a:rPr lang="en-US" smtClean="0"/>
              <a:t/>
            </a:r>
            <a:br>
              <a:rPr lang="en-US" smtClean="0"/>
            </a:br>
            <a:r>
              <a:rPr lang="en-US" smtClean="0"/>
              <a:t> CI Days General </a:t>
            </a:r>
            <a:r>
              <a:rPr lang="en-US" i="1" smtClean="0"/>
              <a:t>Regional</a:t>
            </a:r>
            <a:r>
              <a:rPr lang="en-US" smtClean="0"/>
              <a:t> Approach</a:t>
            </a:r>
            <a:br>
              <a:rPr lang="en-US" smtClean="0"/>
            </a:br>
            <a:endParaRPr lang="en-US" smtClean="0"/>
          </a:p>
        </p:txBody>
      </p:sp>
      <p:sp>
        <p:nvSpPr>
          <p:cNvPr id="3" name="Content Placeholder 2"/>
          <p:cNvSpPr>
            <a:spLocks noGrp="1"/>
          </p:cNvSpPr>
          <p:nvPr>
            <p:ph idx="1"/>
          </p:nvPr>
        </p:nvSpPr>
        <p:spPr>
          <a:xfrm>
            <a:off x="457200" y="1752600"/>
            <a:ext cx="8229600" cy="4876800"/>
          </a:xfrm>
        </p:spPr>
        <p:txBody>
          <a:bodyPr rtlCol="0">
            <a:normAutofit lnSpcReduction="10000"/>
          </a:bodyPr>
          <a:lstStyle/>
          <a:p>
            <a:pPr eaLnBrk="1" fontAlgn="auto" hangingPunct="1">
              <a:spcAft>
                <a:spcPts val="0"/>
              </a:spcAft>
              <a:defRPr/>
            </a:pPr>
            <a:r>
              <a:rPr lang="en-US" dirty="0" smtClean="0"/>
              <a:t>CI Days involving a number of campuses</a:t>
            </a:r>
          </a:p>
          <a:p>
            <a:pPr eaLnBrk="1" fontAlgn="auto" hangingPunct="1">
              <a:spcAft>
                <a:spcPts val="0"/>
              </a:spcAft>
              <a:defRPr/>
            </a:pPr>
            <a:r>
              <a:rPr lang="en-US" dirty="0" smtClean="0"/>
              <a:t>Obvious efficiencies for CI Days VO and other presenters</a:t>
            </a:r>
          </a:p>
          <a:p>
            <a:pPr eaLnBrk="1" fontAlgn="auto" hangingPunct="1">
              <a:spcAft>
                <a:spcPts val="0"/>
              </a:spcAft>
              <a:defRPr/>
            </a:pPr>
            <a:r>
              <a:rPr lang="en-US" dirty="0" smtClean="0"/>
              <a:t>Inter-campuses exchange of info and ideas</a:t>
            </a:r>
          </a:p>
          <a:p>
            <a:pPr eaLnBrk="1" fontAlgn="auto" hangingPunct="1">
              <a:spcAft>
                <a:spcPts val="0"/>
              </a:spcAft>
              <a:defRPr/>
            </a:pPr>
            <a:r>
              <a:rPr lang="en-US" dirty="0" smtClean="0"/>
              <a:t>Stimulate local campus and collaborative activities</a:t>
            </a:r>
          </a:p>
          <a:p>
            <a:pPr eaLnBrk="1" fontAlgn="auto" hangingPunct="1">
              <a:spcAft>
                <a:spcPts val="0"/>
              </a:spcAft>
              <a:defRPr/>
            </a:pPr>
            <a:r>
              <a:rPr lang="en-US" dirty="0" smtClean="0"/>
              <a:t>Limited people from each campus, getting the “</a:t>
            </a:r>
            <a:r>
              <a:rPr lang="en-US" i="1" dirty="0" smtClean="0"/>
              <a:t>right”</a:t>
            </a:r>
            <a:r>
              <a:rPr lang="en-US" dirty="0" smtClean="0"/>
              <a:t> people from each campus, campus “ownership,” greater diversity of interests &amp; needs </a:t>
            </a:r>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7413"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smtClean="0"/>
              <a:t/>
            </a:r>
            <a:br>
              <a:rPr lang="en-US" smtClean="0"/>
            </a:br>
            <a:r>
              <a:rPr lang="en-US" smtClean="0"/>
              <a:t> CI Days Case Study</a:t>
            </a:r>
            <a:br>
              <a:rPr lang="en-US" smtClean="0"/>
            </a:br>
            <a:r>
              <a:rPr lang="en-US" smtClean="0"/>
              <a:t>Elizabeth City State University</a:t>
            </a:r>
            <a:br>
              <a:rPr lang="en-US" smtClean="0"/>
            </a:br>
            <a:endParaRPr lang="en-US"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pic>
        <p:nvPicPr>
          <p:cNvPr id="18437" name="Picture 4"/>
          <p:cNvPicPr>
            <a:picLocks noGrp="1" noChangeAspect="1" noChangeArrowheads="1"/>
          </p:cNvPicPr>
          <p:nvPr>
            <p:ph idx="1"/>
          </p:nvPr>
        </p:nvPicPr>
        <p:blipFill>
          <a:blip r:embed="rId4"/>
          <a:srcRect/>
          <a:stretch>
            <a:fillRect/>
          </a:stretch>
        </p:blipFill>
        <p:spPr>
          <a:xfrm>
            <a:off x="457200" y="2212975"/>
            <a:ext cx="8229600" cy="395605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1477963"/>
          </a:xfrm>
        </p:spPr>
        <p:txBody>
          <a:bodyPr/>
          <a:lstStyle/>
          <a:p>
            <a:pPr eaLnBrk="1" hangingPunct="1"/>
            <a:r>
              <a:rPr lang="en-US" smtClean="0"/>
              <a:t/>
            </a:r>
            <a:br>
              <a:rPr lang="en-US" smtClean="0"/>
            </a:br>
            <a:r>
              <a:rPr lang="en-US" smtClean="0"/>
              <a:t> CI Days Case Study</a:t>
            </a:r>
            <a:br>
              <a:rPr lang="en-US" smtClean="0"/>
            </a:br>
            <a:r>
              <a:rPr lang="en-US" smtClean="0"/>
              <a:t>Elizabeth City State University</a:t>
            </a:r>
            <a:br>
              <a:rPr lang="en-US" smtClean="0"/>
            </a:br>
            <a:endParaRPr lang="en-US"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460"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19461" name="Content Placeholder 6"/>
          <p:cNvSpPr>
            <a:spLocks noGrp="1"/>
          </p:cNvSpPr>
          <p:nvPr>
            <p:ph idx="1"/>
          </p:nvPr>
        </p:nvSpPr>
        <p:spPr>
          <a:xfrm>
            <a:off x="457200" y="1600200"/>
            <a:ext cx="8229600" cy="5105400"/>
          </a:xfrm>
        </p:spPr>
        <p:txBody>
          <a:bodyPr/>
          <a:lstStyle/>
          <a:p>
            <a:pPr eaLnBrk="1" hangingPunct="1"/>
            <a:r>
              <a:rPr lang="en-US" smtClean="0"/>
              <a:t>Planning of the event</a:t>
            </a:r>
          </a:p>
          <a:p>
            <a:pPr lvl="1" eaLnBrk="1" hangingPunct="1"/>
            <a:r>
              <a:rPr lang="en-US" sz="2400" smtClean="0"/>
              <a:t>Worked with key faculty member, CIO &amp; Office of Sponsored Programs</a:t>
            </a:r>
          </a:p>
          <a:p>
            <a:pPr lvl="2" eaLnBrk="1" hangingPunct="1"/>
            <a:r>
              <a:rPr lang="en-US" sz="2000" smtClean="0"/>
              <a:t>key faculty member, original point of contact with prior involvement</a:t>
            </a:r>
          </a:p>
          <a:p>
            <a:pPr lvl="2" eaLnBrk="1" hangingPunct="1"/>
            <a:r>
              <a:rPr lang="en-US" sz="2000" smtClean="0"/>
              <a:t>Office of Sponsored Programs very keyed into campus</a:t>
            </a:r>
          </a:p>
          <a:p>
            <a:pPr lvl="2" eaLnBrk="1" hangingPunct="1"/>
            <a:r>
              <a:rPr lang="en-US" sz="2000" smtClean="0"/>
              <a:t>New CIO seeing CI Days good way to engage with campus</a:t>
            </a:r>
          </a:p>
          <a:p>
            <a:pPr lvl="1" eaLnBrk="1" hangingPunct="1"/>
            <a:r>
              <a:rPr lang="en-US" sz="2400" smtClean="0"/>
              <a:t>Early discussions with Provost and deans</a:t>
            </a:r>
          </a:p>
          <a:p>
            <a:pPr lvl="1" eaLnBrk="1" hangingPunct="1"/>
            <a:r>
              <a:rPr lang="en-US" sz="2400" smtClean="0"/>
              <a:t>Incorporated into existing campus event for faculty professional development</a:t>
            </a:r>
          </a:p>
          <a:p>
            <a:pPr lvl="1" eaLnBrk="1" hangingPunct="1"/>
            <a:r>
              <a:rPr lang="en-US" sz="2400" smtClean="0"/>
              <a:t>Attempt to provide topic for everyone</a:t>
            </a:r>
          </a:p>
          <a:p>
            <a:pPr lvl="1" eaLnBrk="1" hangingPunct="1"/>
            <a:r>
              <a:rPr lang="en-US" sz="2400" smtClean="0"/>
              <a:t>Scaffold local, regional and national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8229600" cy="1477963"/>
          </a:xfrm>
        </p:spPr>
        <p:txBody>
          <a:bodyPr/>
          <a:lstStyle/>
          <a:p>
            <a:pPr eaLnBrk="1" hangingPunct="1"/>
            <a:r>
              <a:rPr lang="en-US" smtClean="0"/>
              <a:t/>
            </a:r>
            <a:br>
              <a:rPr lang="en-US" smtClean="0"/>
            </a:br>
            <a:r>
              <a:rPr lang="en-US" smtClean="0"/>
              <a:t> CI Days Case Study</a:t>
            </a:r>
            <a:br>
              <a:rPr lang="en-US" smtClean="0"/>
            </a:br>
            <a:r>
              <a:rPr lang="en-US" smtClean="0"/>
              <a:t>Elizabeth City State University</a:t>
            </a:r>
            <a:br>
              <a:rPr lang="en-US" smtClean="0"/>
            </a:br>
            <a:endParaRPr lang="en-US"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484"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20485" name="Content Placeholder 6"/>
          <p:cNvSpPr>
            <a:spLocks noGrp="1"/>
          </p:cNvSpPr>
          <p:nvPr>
            <p:ph idx="1"/>
          </p:nvPr>
        </p:nvSpPr>
        <p:spPr>
          <a:xfrm>
            <a:off x="457200" y="1600200"/>
            <a:ext cx="8229600" cy="5105400"/>
          </a:xfrm>
        </p:spPr>
        <p:txBody>
          <a:bodyPr/>
          <a:lstStyle/>
          <a:p>
            <a:pPr eaLnBrk="1" hangingPunct="1"/>
            <a:r>
              <a:rPr lang="en-US" smtClean="0"/>
              <a:t>Goals</a:t>
            </a:r>
          </a:p>
          <a:p>
            <a:pPr marL="971550" lvl="1" indent="-514350" eaLnBrk="1" hangingPunct="1">
              <a:buFont typeface="Calibri" pitchFamily="34" charset="0"/>
              <a:buAutoNum type="arabicPeriod"/>
            </a:pPr>
            <a:r>
              <a:rPr lang="en-US" sz="2400" smtClean="0"/>
              <a:t>provide faculty, staff, and administrators in attendance with information about cyberinfrastructure developments in education and research,</a:t>
            </a:r>
          </a:p>
          <a:p>
            <a:pPr marL="971550" lvl="1" indent="-514350" eaLnBrk="1" hangingPunct="1">
              <a:buFont typeface="Calibri" pitchFamily="34" charset="0"/>
              <a:buAutoNum type="arabicPeriod"/>
            </a:pPr>
            <a:r>
              <a:rPr lang="en-US" sz="2400" smtClean="0"/>
              <a:t>facilitate networking opportunities with national cyberinfrastructure organizations and experts, and </a:t>
            </a:r>
          </a:p>
          <a:p>
            <a:pPr marL="971550" lvl="1" indent="-514350" eaLnBrk="1" hangingPunct="1">
              <a:buFont typeface="Calibri" pitchFamily="34" charset="0"/>
              <a:buAutoNum type="arabicPeriod"/>
            </a:pPr>
            <a:r>
              <a:rPr lang="en-US" sz="2400" smtClean="0"/>
              <a:t>provide breakout sessions for faculty within each of the university’s four colleges to brainstorm ways that cyberinfrastructure might be used in their classrooms and labs.</a:t>
            </a:r>
            <a:r>
              <a:rPr lang="en-US"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Minority-Serving Institutions (MSIs)</a:t>
            </a:r>
            <a:br>
              <a:rPr lang="en-US" dirty="0" smtClean="0"/>
            </a:br>
            <a:endParaRPr lang="en-US" dirty="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Historically Black Colleges and Universities (HBCUs)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Public &amp; private, mostly 4 year institutions with some 2 year, established prior to 1964 to serve African Americans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National Association of Colleges and Universities (NAFEO)</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Tribal Colleges and Universities (TCUs)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Tribally controlled, mostly 2 year institutions with some 4 year, often to serve geographically remote reservations </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American Indian Higher Education Consortium (AIHEC)</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Hispanic-serving Institutions (HSIs)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Public &amp; private, evenly mixed 2 year &amp; 4 year institutions, 25% Hispanic student enrollment</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Hispanic Association of Colleges and Universities (HACU)</a:t>
            </a:r>
          </a:p>
        </p:txBody>
      </p:sp>
      <p:cxnSp>
        <p:nvCxnSpPr>
          <p:cNvPr id="5" name="Straight Connector 4"/>
          <p:cNvCxnSpPr/>
          <p:nvPr/>
        </p:nvCxnSpPr>
        <p:spPr>
          <a:xfrm>
            <a:off x="609600" y="914400"/>
            <a:ext cx="7924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type="ctrTitle"/>
          </p:nvPr>
        </p:nvPicPr>
        <p:blipFill>
          <a:blip r:embed="rId2"/>
          <a:srcRect/>
          <a:stretch>
            <a:fillRect/>
          </a:stretch>
        </p:blipFill>
        <p:spPr>
          <a:xfrm>
            <a:off x="0" y="0"/>
            <a:ext cx="9144000" cy="4397375"/>
          </a:xfrm>
          <a:noFill/>
        </p:spPr>
      </p:pic>
      <p:sp>
        <p:nvSpPr>
          <p:cNvPr id="8195" name="Rectangle 3"/>
          <p:cNvSpPr>
            <a:spLocks noGrp="1" noChangeArrowheads="1"/>
          </p:cNvSpPr>
          <p:nvPr>
            <p:ph type="subTitle" idx="1"/>
          </p:nvPr>
        </p:nvSpPr>
        <p:spPr>
          <a:xfrm>
            <a:off x="1371600" y="4800600"/>
            <a:ext cx="6400800" cy="1752600"/>
          </a:xfrm>
        </p:spPr>
        <p:txBody>
          <a:bodyPr/>
          <a:lstStyle/>
          <a:p>
            <a:pPr eaLnBrk="1" hangingPunct="1">
              <a:defRPr/>
            </a:pPr>
            <a:r>
              <a:rPr lang="en-US"/>
              <a:t>Explore Cyberinfrastructure and ECSU’s meaningful &amp; strategic engagement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type="title"/>
          </p:nvPr>
        </p:nvPicPr>
        <p:blipFill>
          <a:blip r:embed="rId2"/>
          <a:srcRect/>
          <a:stretch>
            <a:fillRect/>
          </a:stretch>
        </p:blipFill>
        <p:spPr>
          <a:xfrm>
            <a:off x="0" y="0"/>
            <a:ext cx="9144000" cy="2286000"/>
          </a:xfrm>
          <a:noFill/>
        </p:spPr>
      </p:pic>
      <p:sp>
        <p:nvSpPr>
          <p:cNvPr id="22531" name="Rectangle 4"/>
          <p:cNvSpPr>
            <a:spLocks noGrp="1" noChangeArrowheads="1"/>
          </p:cNvSpPr>
          <p:nvPr>
            <p:ph type="body" idx="1"/>
          </p:nvPr>
        </p:nvSpPr>
        <p:spPr>
          <a:xfrm>
            <a:off x="0" y="2286000"/>
            <a:ext cx="9144000" cy="4572000"/>
          </a:xfrm>
        </p:spPr>
        <p:txBody>
          <a:bodyPr/>
          <a:lstStyle/>
          <a:p>
            <a:pPr marL="609600" indent="-609600" eaLnBrk="1" hangingPunct="1">
              <a:lnSpc>
                <a:spcPct val="80000"/>
              </a:lnSpc>
              <a:buFont typeface="Wingdings" pitchFamily="2" charset="2"/>
              <a:buChar char="Ø"/>
            </a:pPr>
            <a:r>
              <a:rPr lang="en-US" sz="2400" smtClean="0"/>
              <a:t>Welcome, </a:t>
            </a:r>
            <a:r>
              <a:rPr lang="en-US" sz="2400" i="1" smtClean="0"/>
              <a:t>Chancellor Gilchrist</a:t>
            </a:r>
          </a:p>
          <a:p>
            <a:pPr marL="609600" indent="-609600" eaLnBrk="1" hangingPunct="1">
              <a:lnSpc>
                <a:spcPct val="80000"/>
              </a:lnSpc>
              <a:buFont typeface="Wingdings" pitchFamily="2" charset="2"/>
              <a:buChar char="Ø"/>
            </a:pPr>
            <a:r>
              <a:rPr lang="en-US" sz="2400" smtClean="0"/>
              <a:t>ECSU Vision, CI &amp; Strategic Opportunities, </a:t>
            </a:r>
            <a:r>
              <a:rPr lang="en-US" sz="2400" i="1" smtClean="0"/>
              <a:t>Provost Blackmon</a:t>
            </a:r>
          </a:p>
          <a:p>
            <a:pPr marL="609600" indent="-609600" eaLnBrk="1" hangingPunct="1">
              <a:lnSpc>
                <a:spcPct val="80000"/>
              </a:lnSpc>
              <a:buFont typeface="Wingdings" pitchFamily="2" charset="2"/>
              <a:buChar char="Ø"/>
            </a:pPr>
            <a:r>
              <a:rPr lang="en-US" sz="2400" smtClean="0"/>
              <a:t>Cyberinfrastructure Overview, </a:t>
            </a:r>
            <a:r>
              <a:rPr lang="en-US" sz="2400" i="1" smtClean="0"/>
              <a:t>Geoffrey Fox</a:t>
            </a:r>
          </a:p>
          <a:p>
            <a:pPr marL="609600" indent="-609600" eaLnBrk="1" hangingPunct="1">
              <a:lnSpc>
                <a:spcPct val="80000"/>
              </a:lnSpc>
              <a:buFont typeface="Wingdings" pitchFamily="2" charset="2"/>
              <a:buChar char="Ø"/>
            </a:pPr>
            <a:r>
              <a:rPr lang="en-US" sz="2400" smtClean="0"/>
              <a:t>Cyberinfrastructure Learning &amp; Education, </a:t>
            </a:r>
            <a:r>
              <a:rPr lang="en-US" sz="2400" i="1" smtClean="0"/>
              <a:t>Bob Panoff</a:t>
            </a:r>
          </a:p>
          <a:p>
            <a:pPr marL="609600" indent="-609600" eaLnBrk="1" hangingPunct="1">
              <a:lnSpc>
                <a:spcPct val="80000"/>
              </a:lnSpc>
              <a:buFont typeface="Wingdings" pitchFamily="2" charset="2"/>
              <a:buChar char="Ø"/>
            </a:pPr>
            <a:r>
              <a:rPr lang="en-US" sz="2400" smtClean="0"/>
              <a:t>Cyberinfrastructure Enabled Science, </a:t>
            </a:r>
            <a:r>
              <a:rPr lang="en-US" sz="2400" i="1" smtClean="0"/>
              <a:t>Linda Hayden</a:t>
            </a:r>
          </a:p>
          <a:p>
            <a:pPr marL="609600" indent="-609600" eaLnBrk="1" hangingPunct="1">
              <a:lnSpc>
                <a:spcPct val="80000"/>
              </a:lnSpc>
              <a:buFont typeface="Wingdings" pitchFamily="2" charset="2"/>
              <a:buChar char="Ø"/>
            </a:pPr>
            <a:r>
              <a:rPr lang="en-US" sz="2400" smtClean="0"/>
              <a:t>Cyberinfrastructure Arts &amp; Humanities, </a:t>
            </a:r>
            <a:r>
              <a:rPr lang="en-US" sz="2400" i="1" smtClean="0"/>
              <a:t>Joyce Rudinsky</a:t>
            </a:r>
          </a:p>
          <a:p>
            <a:pPr marL="609600" indent="-609600" eaLnBrk="1" hangingPunct="1">
              <a:lnSpc>
                <a:spcPct val="80000"/>
              </a:lnSpc>
              <a:buFont typeface="Wingdings" pitchFamily="2" charset="2"/>
              <a:buChar char="Ø"/>
            </a:pPr>
            <a:r>
              <a:rPr lang="en-US" sz="2400" smtClean="0"/>
              <a:t>National &amp; State Partners: </a:t>
            </a:r>
            <a:br>
              <a:rPr lang="en-US" sz="2400" smtClean="0"/>
            </a:br>
            <a:r>
              <a:rPr lang="en-US" sz="1800" smtClean="0"/>
              <a:t>Internet2, EDUCAUSE, TG,OSG, SURA, RENCI</a:t>
            </a:r>
            <a:br>
              <a:rPr lang="en-US" sz="1800" smtClean="0"/>
            </a:br>
            <a:r>
              <a:rPr lang="en-US" sz="1800" smtClean="0"/>
              <a:t>NCREN, University of North Carolina System</a:t>
            </a:r>
          </a:p>
          <a:p>
            <a:pPr marL="609600" indent="-609600" eaLnBrk="1" hangingPunct="1">
              <a:lnSpc>
                <a:spcPct val="80000"/>
              </a:lnSpc>
              <a:buFont typeface="Wingdings" pitchFamily="2" charset="2"/>
              <a:buChar char="Ø"/>
            </a:pPr>
            <a:r>
              <a:rPr lang="en-US" sz="2400" smtClean="0"/>
              <a:t>Breakout Group Sessions Setting ECSU Strategic Directions</a:t>
            </a:r>
          </a:p>
          <a:p>
            <a:pPr marL="609600" indent="-609600" eaLnBrk="1" hangingPunct="1">
              <a:lnSpc>
                <a:spcPct val="80000"/>
              </a:lnSpc>
              <a:buFont typeface="Wingdings" pitchFamily="2" charset="2"/>
              <a:buChar char="Ø"/>
            </a:pPr>
            <a:r>
              <a:rPr lang="en-US" sz="2400" smtClean="0"/>
              <a:t>Group Reports</a:t>
            </a:r>
          </a:p>
          <a:p>
            <a:pPr marL="609600" indent="-609600" eaLnBrk="1" hangingPunct="1">
              <a:lnSpc>
                <a:spcPct val="80000"/>
              </a:lnSpc>
              <a:buFont typeface="Wingdings" pitchFamily="2" charset="2"/>
              <a:buChar char="Ø"/>
            </a:pPr>
            <a:r>
              <a:rPr lang="en-US" sz="2400" smtClean="0"/>
              <a:t>Next Steps</a:t>
            </a:r>
          </a:p>
          <a:p>
            <a:pPr marL="609600" indent="-609600" eaLnBrk="1" hangingPunct="1">
              <a:lnSpc>
                <a:spcPct val="80000"/>
              </a:lnSpc>
              <a:buFont typeface="Wingdings" pitchFamily="2" charset="2"/>
              <a:buChar char="Ø"/>
            </a:pPr>
            <a:r>
              <a:rPr lang="en-US" sz="2400" smtClean="0"/>
              <a:t>Closing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1477963"/>
          </a:xfrm>
        </p:spPr>
        <p:txBody>
          <a:bodyPr/>
          <a:lstStyle/>
          <a:p>
            <a:pPr eaLnBrk="1" hangingPunct="1"/>
            <a:r>
              <a:rPr lang="en-US" smtClean="0"/>
              <a:t/>
            </a:r>
            <a:br>
              <a:rPr lang="en-US" smtClean="0"/>
            </a:br>
            <a:r>
              <a:rPr lang="en-US" smtClean="0"/>
              <a:t> CI Days Case Study</a:t>
            </a:r>
            <a:br>
              <a:rPr lang="en-US" smtClean="0"/>
            </a:br>
            <a:r>
              <a:rPr lang="en-US" smtClean="0"/>
              <a:t>Elizabeth City State University</a:t>
            </a:r>
            <a:br>
              <a:rPr lang="en-US" smtClean="0"/>
            </a:br>
            <a:endParaRPr lang="en-US"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355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23557" name="Content Placeholder 6"/>
          <p:cNvSpPr>
            <a:spLocks noGrp="1"/>
          </p:cNvSpPr>
          <p:nvPr>
            <p:ph idx="1"/>
          </p:nvPr>
        </p:nvSpPr>
        <p:spPr>
          <a:xfrm>
            <a:off x="457200" y="1600200"/>
            <a:ext cx="8229600" cy="5105400"/>
          </a:xfrm>
        </p:spPr>
        <p:txBody>
          <a:bodyPr/>
          <a:lstStyle/>
          <a:p>
            <a:pPr eaLnBrk="1" hangingPunct="1"/>
            <a:r>
              <a:rPr lang="en-US" smtClean="0"/>
              <a:t>Outcomes from breakout groups</a:t>
            </a:r>
          </a:p>
          <a:p>
            <a:pPr lvl="1" eaLnBrk="1" hangingPunct="1"/>
            <a:r>
              <a:rPr lang="en-US" sz="2400" smtClean="0"/>
              <a:t>Even after long day faculty groups from all four schools clearly showed interest in potential of CI</a:t>
            </a:r>
          </a:p>
          <a:p>
            <a:pPr lvl="1" eaLnBrk="1" hangingPunct="1"/>
            <a:r>
              <a:rPr lang="en-US" sz="2400" smtClean="0"/>
              <a:t>Some points seemed focused on more everyday campus IT</a:t>
            </a:r>
          </a:p>
          <a:p>
            <a:pPr lvl="1" eaLnBrk="1" hangingPunct="1"/>
            <a:r>
              <a:rPr lang="en-US" sz="2400" smtClean="0"/>
              <a:t>Clearly focused on teaching and education with some interest in research</a:t>
            </a:r>
          </a:p>
          <a:p>
            <a:pPr lvl="1" eaLnBrk="1" hangingPunct="1"/>
            <a:r>
              <a:rPr lang="en-US" sz="2400" smtClean="0"/>
              <a:t>Most spoke to the potential for collaboration with others in their fields for both education and research</a:t>
            </a:r>
          </a:p>
          <a:p>
            <a:pPr lvl="1" eaLnBrk="1" hangingPunct="1"/>
            <a:r>
              <a:rPr lang="en-US" sz="2400" smtClean="0"/>
              <a:t>Most perceived need for increased bandwidth</a:t>
            </a:r>
          </a:p>
          <a:p>
            <a:pPr lvl="1" eaLnBrk="1" hangingPunct="1"/>
            <a:r>
              <a:rPr lang="en-US" sz="2400" smtClean="0"/>
              <a:t>Some saw starting collaborations as the next step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782763"/>
          </a:xfrm>
        </p:spPr>
        <p:txBody>
          <a:bodyPr/>
          <a:lstStyle/>
          <a:p>
            <a:pPr eaLnBrk="1" hangingPunct="1"/>
            <a:r>
              <a:rPr lang="en-US" dirty="0" smtClean="0"/>
              <a:t/>
            </a:r>
            <a:br>
              <a:rPr lang="en-US" dirty="0" smtClean="0"/>
            </a:br>
            <a:r>
              <a:rPr lang="en-US" dirty="0" smtClean="0"/>
              <a:t> </a:t>
            </a:r>
            <a:r>
              <a:rPr lang="en-US" sz="3600" dirty="0" smtClean="0"/>
              <a:t>CI Days Case Study</a:t>
            </a:r>
            <a:br>
              <a:rPr lang="en-US" sz="3600" dirty="0" smtClean="0"/>
            </a:br>
            <a:r>
              <a:rPr lang="en-US" sz="3600" dirty="0" smtClean="0"/>
              <a:t>Elizabeth City State University</a:t>
            </a:r>
            <a:br>
              <a:rPr lang="en-US" sz="3600" dirty="0" smtClean="0"/>
            </a:br>
            <a:r>
              <a:rPr lang="en-US" sz="3600" dirty="0" smtClean="0"/>
              <a:t>Evaluation Results</a:t>
            </a:r>
            <a:r>
              <a:rPr lang="en-US" dirty="0" smtClean="0"/>
              <a:t/>
            </a:r>
            <a:br>
              <a:rPr lang="en-US" dirty="0" smtClean="0"/>
            </a:br>
            <a:endParaRPr lang="en-US" dirty="0" smtClean="0"/>
          </a:p>
        </p:txBody>
      </p:sp>
      <p:cxnSp>
        <p:nvCxnSpPr>
          <p:cNvPr id="5" name="Straight Connector 4"/>
          <p:cNvCxnSpPr/>
          <p:nvPr/>
        </p:nvCxnSpPr>
        <p:spPr>
          <a:xfrm>
            <a:off x="457200" y="16764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4580"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24581" name="Content Placeholder 6"/>
          <p:cNvSpPr>
            <a:spLocks noGrp="1"/>
          </p:cNvSpPr>
          <p:nvPr>
            <p:ph idx="1"/>
          </p:nvPr>
        </p:nvSpPr>
        <p:spPr>
          <a:xfrm>
            <a:off x="457200" y="1752600"/>
            <a:ext cx="8229600" cy="5105400"/>
          </a:xfrm>
        </p:spPr>
        <p:txBody>
          <a:bodyPr/>
          <a:lstStyle/>
          <a:p>
            <a:pPr eaLnBrk="1" hangingPunct="1"/>
            <a:r>
              <a:rPr lang="en-US" dirty="0" smtClean="0"/>
              <a:t>34% (31 out of 90) response rate</a:t>
            </a:r>
          </a:p>
          <a:p>
            <a:pPr lvl="1" eaLnBrk="1" hangingPunct="1"/>
            <a:r>
              <a:rPr lang="en-US" sz="1800" dirty="0" smtClean="0"/>
              <a:t>may not necessarily be representative of the attitudes of the attendees, but they do provide a good sense of the general response to the event, the sessions that were particularly useful, and expectations on the part of attendees regarding future implementations of CI at the campus.</a:t>
            </a:r>
          </a:p>
          <a:p>
            <a:pPr eaLnBrk="1" hangingPunct="1"/>
            <a:r>
              <a:rPr lang="en-US" dirty="0" smtClean="0"/>
              <a:t>Wide range of academic disciplines</a:t>
            </a:r>
          </a:p>
          <a:p>
            <a:pPr lvl="1" eaLnBrk="1" hangingPunct="1"/>
            <a:r>
              <a:rPr lang="en-US" sz="2400" dirty="0" smtClean="0"/>
              <a:t>including Music, Education, Psychology, Biology, Chemistry, and Computer Science</a:t>
            </a:r>
          </a:p>
          <a:p>
            <a:pPr eaLnBrk="1" hangingPunct="1"/>
            <a:r>
              <a:rPr lang="en-US" dirty="0" smtClean="0"/>
              <a:t>74% tenured faculty, 23% non-tenure track faculty, 10% administrators, 3% tech staff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782763"/>
          </a:xfrm>
        </p:spPr>
        <p:txBody>
          <a:bodyPr/>
          <a:lstStyle/>
          <a:p>
            <a:pPr eaLnBrk="1" hangingPunct="1"/>
            <a:r>
              <a:rPr lang="en-US" dirty="0" smtClean="0"/>
              <a:t/>
            </a:r>
            <a:br>
              <a:rPr lang="en-US" dirty="0" smtClean="0"/>
            </a:br>
            <a:r>
              <a:rPr lang="en-US" dirty="0" smtClean="0"/>
              <a:t> </a:t>
            </a:r>
            <a:r>
              <a:rPr lang="en-US" sz="3600" dirty="0" smtClean="0"/>
              <a:t>CI Days Case Study</a:t>
            </a:r>
            <a:br>
              <a:rPr lang="en-US" sz="3600" dirty="0" smtClean="0"/>
            </a:br>
            <a:r>
              <a:rPr lang="en-US" sz="3600" dirty="0" smtClean="0"/>
              <a:t>Elizabeth City State University</a:t>
            </a:r>
            <a:br>
              <a:rPr lang="en-US" sz="3600" dirty="0" smtClean="0"/>
            </a:br>
            <a:r>
              <a:rPr lang="en-US" sz="3600" dirty="0" smtClean="0"/>
              <a:t>Evaluation Results</a:t>
            </a:r>
            <a:r>
              <a:rPr lang="en-US" dirty="0" smtClean="0"/>
              <a:t/>
            </a:r>
            <a:br>
              <a:rPr lang="en-US" dirty="0" smtClean="0"/>
            </a:br>
            <a:endParaRPr lang="en-US" dirty="0" smtClean="0"/>
          </a:p>
        </p:txBody>
      </p:sp>
      <p:cxnSp>
        <p:nvCxnSpPr>
          <p:cNvPr id="5" name="Straight Connector 4"/>
          <p:cNvCxnSpPr/>
          <p:nvPr/>
        </p:nvCxnSpPr>
        <p:spPr>
          <a:xfrm>
            <a:off x="457200" y="16764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4580"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457200" y="1752600"/>
          <a:ext cx="8229600" cy="5105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782763"/>
          </a:xfrm>
        </p:spPr>
        <p:txBody>
          <a:bodyPr/>
          <a:lstStyle/>
          <a:p>
            <a:pPr eaLnBrk="1" hangingPunct="1"/>
            <a:r>
              <a:rPr lang="en-US" dirty="0" smtClean="0"/>
              <a:t/>
            </a:r>
            <a:br>
              <a:rPr lang="en-US" dirty="0" smtClean="0"/>
            </a:br>
            <a:r>
              <a:rPr lang="en-US" dirty="0" smtClean="0"/>
              <a:t> </a:t>
            </a:r>
            <a:r>
              <a:rPr lang="en-US" sz="3600" dirty="0" smtClean="0"/>
              <a:t>CI Days Case Study</a:t>
            </a:r>
            <a:br>
              <a:rPr lang="en-US" sz="3600" dirty="0" smtClean="0"/>
            </a:br>
            <a:r>
              <a:rPr lang="en-US" sz="3600" dirty="0" smtClean="0"/>
              <a:t>Elizabeth City State University</a:t>
            </a:r>
            <a:br>
              <a:rPr lang="en-US" sz="3600" dirty="0" smtClean="0"/>
            </a:br>
            <a:r>
              <a:rPr lang="en-US" sz="3600" dirty="0" smtClean="0"/>
              <a:t>Evaluation Results</a:t>
            </a:r>
            <a:r>
              <a:rPr lang="en-US" dirty="0" smtClean="0"/>
              <a:t/>
            </a:r>
            <a:br>
              <a:rPr lang="en-US" dirty="0" smtClean="0"/>
            </a:br>
            <a:endParaRPr lang="en-US" dirty="0" smtClean="0"/>
          </a:p>
        </p:txBody>
      </p:sp>
      <p:cxnSp>
        <p:nvCxnSpPr>
          <p:cNvPr id="5" name="Straight Connector 4"/>
          <p:cNvCxnSpPr/>
          <p:nvPr/>
        </p:nvCxnSpPr>
        <p:spPr>
          <a:xfrm>
            <a:off x="457200" y="16764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4580"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457200" y="1752600"/>
          <a:ext cx="8229600" cy="5105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782763"/>
          </a:xfrm>
        </p:spPr>
        <p:txBody>
          <a:bodyPr/>
          <a:lstStyle/>
          <a:p>
            <a:pPr eaLnBrk="1" hangingPunct="1"/>
            <a:r>
              <a:rPr lang="en-US" dirty="0" smtClean="0"/>
              <a:t/>
            </a:r>
            <a:br>
              <a:rPr lang="en-US" dirty="0" smtClean="0"/>
            </a:br>
            <a:r>
              <a:rPr lang="en-US" dirty="0" smtClean="0"/>
              <a:t> </a:t>
            </a:r>
            <a:r>
              <a:rPr lang="en-US" sz="3600" dirty="0" smtClean="0"/>
              <a:t>CI Days Case Study</a:t>
            </a:r>
            <a:br>
              <a:rPr lang="en-US" sz="3600" dirty="0" smtClean="0"/>
            </a:br>
            <a:r>
              <a:rPr lang="en-US" sz="3600" dirty="0" smtClean="0"/>
              <a:t>Elizabeth City State University</a:t>
            </a:r>
            <a:br>
              <a:rPr lang="en-US" sz="3600" dirty="0" smtClean="0"/>
            </a:br>
            <a:r>
              <a:rPr lang="en-US" sz="3600" dirty="0" smtClean="0"/>
              <a:t>Evaluation Results</a:t>
            </a:r>
            <a:r>
              <a:rPr lang="en-US" dirty="0" smtClean="0"/>
              <a:t/>
            </a:r>
            <a:br>
              <a:rPr lang="en-US" dirty="0" smtClean="0"/>
            </a:br>
            <a:endParaRPr lang="en-US" dirty="0" smtClean="0"/>
          </a:p>
        </p:txBody>
      </p:sp>
      <p:cxnSp>
        <p:nvCxnSpPr>
          <p:cNvPr id="5" name="Straight Connector 4"/>
          <p:cNvCxnSpPr/>
          <p:nvPr/>
        </p:nvCxnSpPr>
        <p:spPr>
          <a:xfrm>
            <a:off x="457200" y="16764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4580"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457200" y="1752600"/>
          <a:ext cx="8229600" cy="5105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782763"/>
          </a:xfrm>
        </p:spPr>
        <p:txBody>
          <a:bodyPr/>
          <a:lstStyle/>
          <a:p>
            <a:pPr eaLnBrk="1" hangingPunct="1"/>
            <a:r>
              <a:rPr lang="en-US" dirty="0" smtClean="0"/>
              <a:t/>
            </a:r>
            <a:br>
              <a:rPr lang="en-US" dirty="0" smtClean="0"/>
            </a:br>
            <a:r>
              <a:rPr lang="en-US" dirty="0" smtClean="0"/>
              <a:t> </a:t>
            </a:r>
            <a:r>
              <a:rPr lang="en-US" sz="3600" dirty="0" smtClean="0"/>
              <a:t>CI Days Case Study</a:t>
            </a:r>
            <a:br>
              <a:rPr lang="en-US" sz="3600" dirty="0" smtClean="0"/>
            </a:br>
            <a:r>
              <a:rPr lang="en-US" sz="3600" dirty="0" smtClean="0"/>
              <a:t>Elizabeth City State University</a:t>
            </a:r>
            <a:br>
              <a:rPr lang="en-US" sz="3600" dirty="0" smtClean="0"/>
            </a:br>
            <a:r>
              <a:rPr lang="en-US" sz="3600" dirty="0" smtClean="0"/>
              <a:t>Evaluation Results</a:t>
            </a:r>
            <a:r>
              <a:rPr lang="en-US" dirty="0" smtClean="0"/>
              <a:t/>
            </a:r>
            <a:br>
              <a:rPr lang="en-US" dirty="0" smtClean="0"/>
            </a:br>
            <a:endParaRPr lang="en-US" dirty="0" smtClean="0"/>
          </a:p>
        </p:txBody>
      </p:sp>
      <p:cxnSp>
        <p:nvCxnSpPr>
          <p:cNvPr id="5" name="Straight Connector 4"/>
          <p:cNvCxnSpPr/>
          <p:nvPr/>
        </p:nvCxnSpPr>
        <p:spPr>
          <a:xfrm>
            <a:off x="457200" y="16764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4580"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24581" name="Content Placeholder 6"/>
          <p:cNvSpPr>
            <a:spLocks noGrp="1"/>
          </p:cNvSpPr>
          <p:nvPr>
            <p:ph idx="1"/>
          </p:nvPr>
        </p:nvSpPr>
        <p:spPr>
          <a:xfrm>
            <a:off x="457200" y="1752600"/>
            <a:ext cx="8229600" cy="5105400"/>
          </a:xfrm>
        </p:spPr>
        <p:txBody>
          <a:bodyPr/>
          <a:lstStyle/>
          <a:p>
            <a:pPr eaLnBrk="1" hangingPunct="1"/>
            <a:r>
              <a:rPr lang="en-US" dirty="0" smtClean="0"/>
              <a:t>“What do you see as the greatest </a:t>
            </a:r>
            <a:r>
              <a:rPr lang="en-US" sz="4000" dirty="0" smtClean="0"/>
              <a:t>obstacles</a:t>
            </a:r>
            <a:r>
              <a:rPr lang="en-US" dirty="0" smtClean="0"/>
              <a:t> to people in your department or college moving forward in exploring or developing the use of CI” </a:t>
            </a:r>
          </a:p>
          <a:p>
            <a:pPr lvl="1" eaLnBrk="1" hangingPunct="1"/>
            <a:r>
              <a:rPr lang="en-US" dirty="0" smtClean="0"/>
              <a:t>most of the open ended responses indicated a </a:t>
            </a:r>
            <a:r>
              <a:rPr lang="en-US" sz="3600" dirty="0" smtClean="0"/>
              <a:t>lack of time and resources</a:t>
            </a:r>
            <a:r>
              <a:rPr lang="en-US" dirty="0" smtClean="0"/>
              <a:t>; </a:t>
            </a:r>
          </a:p>
          <a:p>
            <a:pPr lvl="1" eaLnBrk="1" hangingPunct="1"/>
            <a:r>
              <a:rPr lang="en-US" dirty="0" smtClean="0"/>
              <a:t>as is generally true for most educational reforms.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							</a:t>
            </a:r>
            <a:endParaRPr lang="en-US" sz="1600" dirty="0"/>
          </a:p>
        </p:txBody>
      </p:sp>
      <p:pic>
        <p:nvPicPr>
          <p:cNvPr id="2050" name="Picture 2"/>
          <p:cNvPicPr>
            <a:picLocks noGrp="1" noChangeAspect="1" noChangeArrowheads="1"/>
          </p:cNvPicPr>
          <p:nvPr>
            <p:ph idx="1"/>
          </p:nvPr>
        </p:nvPicPr>
        <p:blipFill>
          <a:blip r:embed="rId2"/>
          <a:srcRect/>
          <a:stretch>
            <a:fillRect/>
          </a:stretch>
        </p:blipFill>
        <p:spPr bwMode="auto">
          <a:xfrm>
            <a:off x="4114800" y="2332037"/>
            <a:ext cx="4929305" cy="452596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0" y="0"/>
            <a:ext cx="5105400" cy="4683963"/>
          </a:xfrm>
          <a:prstGeom prst="rect">
            <a:avLst/>
          </a:prstGeom>
          <a:noFill/>
          <a:ln w="9525">
            <a:noFill/>
            <a:miter lim="800000"/>
            <a:headEnd/>
            <a:tailEnd/>
          </a:ln>
          <a:effectLst/>
        </p:spPr>
      </p:pic>
      <p:sp>
        <p:nvSpPr>
          <p:cNvPr id="7" name="Rectangle 6"/>
          <p:cNvSpPr/>
          <p:nvPr/>
        </p:nvSpPr>
        <p:spPr>
          <a:xfrm>
            <a:off x="5181600" y="76200"/>
            <a:ext cx="3962400" cy="646331"/>
          </a:xfrm>
          <a:prstGeom prst="rect">
            <a:avLst/>
          </a:prstGeom>
        </p:spPr>
        <p:txBody>
          <a:bodyPr wrap="square">
            <a:spAutoFit/>
          </a:bodyPr>
          <a:lstStyle/>
          <a:p>
            <a:r>
              <a:rPr lang="en-US" dirty="0" smtClean="0"/>
              <a:t>http://cerser.ecsu.edu/citeam/080103cidays/080103cidays.html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600" y="-914400"/>
            <a:ext cx="8070850" cy="741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74638"/>
            <a:ext cx="8763000" cy="1935162"/>
          </a:xfrm>
        </p:spPr>
        <p:txBody>
          <a:bodyPr/>
          <a:lstStyle/>
          <a:p>
            <a:pPr eaLnBrk="1" hangingPunct="1"/>
            <a:r>
              <a:rPr lang="en-US" sz="3600" smtClean="0"/>
              <a:t>Minority-serving Institutions (MSIs)</a:t>
            </a:r>
            <a:br>
              <a:rPr lang="en-US" sz="3600" smtClean="0"/>
            </a:br>
            <a:r>
              <a:rPr lang="en-US" sz="3600" smtClean="0"/>
              <a:t> provide an efficient strategy to reach the minority communities underrepresented in STEM</a:t>
            </a:r>
          </a:p>
        </p:txBody>
      </p:sp>
      <p:sp>
        <p:nvSpPr>
          <p:cNvPr id="3" name="Content Placeholder 2"/>
          <p:cNvSpPr>
            <a:spLocks noGrp="1"/>
          </p:cNvSpPr>
          <p:nvPr>
            <p:ph idx="1"/>
          </p:nvPr>
        </p:nvSpPr>
        <p:spPr>
          <a:xfrm>
            <a:off x="457200" y="2438400"/>
            <a:ext cx="8229600" cy="42211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Represent &lt;10% of all U.S. institutions of higher education, enroll a much higher proportion of students from their respective communities</a:t>
            </a:r>
          </a:p>
          <a:p>
            <a:pPr lvl="1" eaLnBrk="1" fontAlgn="auto" hangingPunct="1">
              <a:spcAft>
                <a:spcPts val="0"/>
              </a:spcAft>
              <a:buFont typeface="Arial" pitchFamily="34" charset="0"/>
              <a:buChar char="–"/>
              <a:defRPr/>
            </a:pPr>
            <a:r>
              <a:rPr lang="en-US" dirty="0" smtClean="0"/>
              <a:t>E.g., HSIs enroll about 50% of all Hispanic college students</a:t>
            </a:r>
          </a:p>
          <a:p>
            <a:pPr eaLnBrk="1" fontAlgn="auto" hangingPunct="1">
              <a:spcAft>
                <a:spcPts val="0"/>
              </a:spcAft>
              <a:buFont typeface="Arial" pitchFamily="34" charset="0"/>
              <a:buChar char="•"/>
              <a:defRPr/>
            </a:pPr>
            <a:r>
              <a:rPr lang="en-US" dirty="0" smtClean="0"/>
              <a:t>HBCUs and HSIs produce 33% of African American and Hispanic STEM baccalaureates</a:t>
            </a:r>
          </a:p>
          <a:p>
            <a:pPr eaLnBrk="1" fontAlgn="auto" hangingPunct="1">
              <a:spcAft>
                <a:spcPts val="0"/>
              </a:spcAft>
              <a:buFont typeface="Arial" pitchFamily="34" charset="0"/>
              <a:buChar char="•"/>
              <a:defRPr/>
            </a:pPr>
            <a:r>
              <a:rPr lang="en-US" dirty="0" smtClean="0"/>
              <a:t>Well represented in Top 50 baccalaureate institutions of Hispanic and African American STEM doctorates </a:t>
            </a:r>
          </a:p>
        </p:txBody>
      </p:sp>
      <p:cxnSp>
        <p:nvCxnSpPr>
          <p:cNvPr id="7" name="Straight Connector 6"/>
          <p:cNvCxnSpPr/>
          <p:nvPr/>
        </p:nvCxnSpPr>
        <p:spPr>
          <a:xfrm>
            <a:off x="228600" y="2362200"/>
            <a:ext cx="8763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US"/>
          </a:p>
        </p:txBody>
      </p:sp>
      <p:pic>
        <p:nvPicPr>
          <p:cNvPr id="7" name="Picture 7"/>
          <p:cNvPicPr>
            <a:picLocks noChangeAspect="1" noChangeArrowheads="1"/>
          </p:cNvPicPr>
          <p:nvPr/>
        </p:nvPicPr>
        <p:blipFill>
          <a:blip r:embed="rId4"/>
          <a:srcRect/>
          <a:stretch>
            <a:fillRect/>
          </a:stretch>
        </p:blipFill>
        <p:spPr bwMode="auto">
          <a:xfrm>
            <a:off x="0" y="1660525"/>
            <a:ext cx="9144000"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r>
              <a:rPr lang="en-US" dirty="0" smtClean="0"/>
              <a:t>Nearly all institutions are an MSI, either one of the three Tribal Colleges or an HSI </a:t>
            </a:r>
          </a:p>
          <a:p>
            <a:r>
              <a:rPr lang="en-US" dirty="0" smtClean="0"/>
              <a:t>About 30 college or university campuses</a:t>
            </a:r>
          </a:p>
          <a:p>
            <a:r>
              <a:rPr lang="en-US" dirty="0" smtClean="0"/>
              <a:t>About 21 of which are 2 yr institutions</a:t>
            </a:r>
          </a:p>
          <a:p>
            <a:r>
              <a:rPr lang="en-US" dirty="0" smtClean="0"/>
              <a:t>3 larger campuses</a:t>
            </a:r>
          </a:p>
          <a:p>
            <a:pPr lvl="1"/>
            <a:r>
              <a:rPr lang="en-US" dirty="0" smtClean="0"/>
              <a:t>University of New Mexico in Albuquerque</a:t>
            </a:r>
          </a:p>
          <a:p>
            <a:pPr lvl="1"/>
            <a:r>
              <a:rPr lang="en-US" dirty="0" smtClean="0"/>
              <a:t>New Mexico State University in Las Cruces</a:t>
            </a:r>
          </a:p>
          <a:p>
            <a:pPr lvl="1"/>
            <a:r>
              <a:rPr lang="en-US" dirty="0" smtClean="0"/>
              <a:t>New Mexico Institute of Mining and Technology (New Mexico Tech)</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Interesting recent developments</a:t>
            </a:r>
          </a:p>
          <a:p>
            <a:r>
              <a:rPr lang="en-US" dirty="0" smtClean="0"/>
              <a:t>New Mexico Computing Applications Center (NMACC) </a:t>
            </a:r>
          </a:p>
          <a:p>
            <a:pPr lvl="1"/>
            <a:r>
              <a:rPr lang="en-US" dirty="0" err="1" smtClean="0"/>
              <a:t>Encanto</a:t>
            </a:r>
            <a:r>
              <a:rPr lang="en-US" dirty="0" smtClean="0"/>
              <a:t>, SGI ranked 3</a:t>
            </a:r>
            <a:r>
              <a:rPr lang="en-US" baseline="30000" dirty="0" smtClean="0"/>
              <a:t>rd</a:t>
            </a:r>
            <a:r>
              <a:rPr lang="en-US" dirty="0" smtClean="0"/>
              <a:t> on Top 500 for Nov ‘07</a:t>
            </a:r>
          </a:p>
          <a:p>
            <a:r>
              <a:rPr lang="en-US" dirty="0" smtClean="0"/>
              <a:t>Navajo Tech (Navajo Technical College) Internet to the Hogan project and </a:t>
            </a:r>
            <a:r>
              <a:rPr lang="en-US" dirty="0" err="1" smtClean="0"/>
              <a:t>DineGrid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Planning of the event</a:t>
            </a:r>
          </a:p>
          <a:p>
            <a:r>
              <a:rPr lang="en-US" sz="2800" dirty="0" smtClean="0"/>
              <a:t>New Mexico University primary contact</a:t>
            </a:r>
          </a:p>
          <a:p>
            <a:r>
              <a:rPr lang="en-US" sz="2800" dirty="0" smtClean="0"/>
              <a:t>Worked with New Mexico Council for Higher Education Computing/Communication Service (CHECS)</a:t>
            </a:r>
          </a:p>
          <a:p>
            <a:r>
              <a:rPr lang="en-US" sz="2800" dirty="0" smtClean="0"/>
              <a:t>Hosted by New Mexico Highlands University in Las Vegas, NM (the </a:t>
            </a:r>
            <a:r>
              <a:rPr lang="en-US" sz="2800" i="1" dirty="0" smtClean="0"/>
              <a:t>real</a:t>
            </a:r>
            <a:r>
              <a:rPr lang="en-US" sz="2800" dirty="0" smtClean="0"/>
              <a:t> Las Vegas)</a:t>
            </a:r>
          </a:p>
          <a:p>
            <a:r>
              <a:rPr lang="en-US" sz="2800" dirty="0" smtClean="0"/>
              <a:t>Setting date problematic</a:t>
            </a:r>
          </a:p>
          <a:p>
            <a:r>
              <a:rPr lang="en-US" sz="2800" dirty="0" smtClean="0"/>
              <a:t>Desire to occur in time to influence bi-annual state legislative session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Planning of the event</a:t>
            </a:r>
          </a:p>
          <a:p>
            <a:r>
              <a:rPr lang="en-US" dirty="0" smtClean="0"/>
              <a:t>Two day event with discussions intertwined</a:t>
            </a:r>
          </a:p>
          <a:p>
            <a:r>
              <a:rPr lang="en-US" dirty="0" smtClean="0"/>
              <a:t>Decision not to hold it at one of the “big” three was to increase participation from all campuses and give a more statewide focus</a:t>
            </a:r>
          </a:p>
          <a:p>
            <a:r>
              <a:rPr lang="en-US" dirty="0" smtClean="0"/>
              <a:t>Hired professional facilitator particularly for strategic planning discussions and small group work</a:t>
            </a:r>
          </a:p>
          <a:p>
            <a:r>
              <a:rPr lang="en-US" dirty="0" smtClean="0"/>
              <a:t>No campus assessments since regional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228600" y="4876800"/>
            <a:ext cx="8686800" cy="1676400"/>
          </a:xfrm>
        </p:spPr>
        <p:txBody>
          <a:bodyPr/>
          <a:lstStyle/>
          <a:p>
            <a:pPr>
              <a:lnSpc>
                <a:spcPct val="90000"/>
              </a:lnSpc>
              <a:buFontTx/>
              <a:buChar char="•"/>
            </a:pPr>
            <a:r>
              <a:rPr lang="en-US" sz="2400"/>
              <a:t>Explore Cyberinfrastructure </a:t>
            </a:r>
          </a:p>
          <a:p>
            <a:pPr>
              <a:lnSpc>
                <a:spcPct val="90000"/>
              </a:lnSpc>
              <a:buFontTx/>
              <a:buChar char="•"/>
            </a:pPr>
            <a:r>
              <a:rPr lang="en-US" sz="2400"/>
              <a:t>To think strategically how to engage CI for our education and research at the campus, state and national level</a:t>
            </a:r>
          </a:p>
          <a:p>
            <a:pPr>
              <a:lnSpc>
                <a:spcPct val="90000"/>
              </a:lnSpc>
              <a:buFontTx/>
              <a:buChar char="•"/>
            </a:pPr>
            <a:r>
              <a:rPr lang="en-US" sz="2400"/>
              <a:t>Particuarly the new exciting developments in NM</a:t>
            </a:r>
          </a:p>
        </p:txBody>
      </p:sp>
      <p:pic>
        <p:nvPicPr>
          <p:cNvPr id="8196" name="Picture 4"/>
          <p:cNvPicPr>
            <a:picLocks noChangeAspect="1" noChangeArrowheads="1"/>
          </p:cNvPicPr>
          <p:nvPr/>
        </p:nvPicPr>
        <p:blipFill>
          <a:blip r:embed="rId2"/>
          <a:srcRect/>
          <a:stretch>
            <a:fillRect/>
          </a:stretch>
        </p:blipFill>
        <p:spPr bwMode="auto">
          <a:xfrm>
            <a:off x="0" y="0"/>
            <a:ext cx="9144000" cy="4876800"/>
          </a:xfrm>
          <a:prstGeom prst="rect">
            <a:avLst/>
          </a:prstGeom>
          <a:noFill/>
          <a:ln w="9525">
            <a:noFill/>
            <a:miter lim="800000"/>
            <a:headEnd/>
            <a:tailEnd/>
          </a:ln>
          <a:effectLst/>
        </p:spPr>
      </p:pic>
      <p:sp>
        <p:nvSpPr>
          <p:cNvPr id="8197" name="Rectangle 5"/>
          <p:cNvSpPr>
            <a:spLocks noGrp="1" noChangeArrowheads="1"/>
          </p:cNvSpPr>
          <p:nvPr>
            <p:ph type="ctrTitle"/>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New Mexico Statewide Regional Agenda</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pic>
        <p:nvPicPr>
          <p:cNvPr id="36866" name="Picture 2"/>
          <p:cNvPicPr>
            <a:picLocks noGrp="1" noChangeAspect="1" noChangeArrowheads="1"/>
          </p:cNvPicPr>
          <p:nvPr>
            <p:ph idx="1"/>
          </p:nvPr>
        </p:nvPicPr>
        <p:blipFill>
          <a:blip r:embed="rId4"/>
          <a:srcRect/>
          <a:stretch>
            <a:fillRect/>
          </a:stretch>
        </p:blipFill>
        <p:spPr bwMode="auto">
          <a:xfrm>
            <a:off x="1752600" y="1600200"/>
            <a:ext cx="5935186"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New Mexico Statewide Regional Agenda</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pic>
        <p:nvPicPr>
          <p:cNvPr id="37890" name="Picture 2"/>
          <p:cNvPicPr>
            <a:picLocks noGrp="1" noChangeAspect="1" noChangeArrowheads="1"/>
          </p:cNvPicPr>
          <p:nvPr>
            <p:ph idx="1"/>
          </p:nvPr>
        </p:nvPicPr>
        <p:blipFill>
          <a:blip r:embed="rId4"/>
          <a:srcRect/>
          <a:stretch>
            <a:fillRect/>
          </a:stretch>
        </p:blipFill>
        <p:spPr bwMode="auto">
          <a:xfrm>
            <a:off x="1752600" y="1600200"/>
            <a:ext cx="5935186"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New Mexico Statewide Regional Agenda</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p:txBody>
          <a:bodyPr/>
          <a:lstStyle/>
          <a:p>
            <a:pPr>
              <a:buNone/>
            </a:pPr>
            <a:endParaRPr lang="en-US" dirty="0"/>
          </a:p>
        </p:txBody>
      </p:sp>
      <p:pic>
        <p:nvPicPr>
          <p:cNvPr id="38914" name="Picture 2"/>
          <p:cNvPicPr>
            <a:picLocks noChangeAspect="1" noChangeArrowheads="1"/>
          </p:cNvPicPr>
          <p:nvPr/>
        </p:nvPicPr>
        <p:blipFill>
          <a:blip r:embed="rId4"/>
          <a:srcRect/>
          <a:stretch>
            <a:fillRect/>
          </a:stretch>
        </p:blipFill>
        <p:spPr bwMode="auto">
          <a:xfrm>
            <a:off x="1524000" y="1660249"/>
            <a:ext cx="5867400" cy="51977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New Mexico Statewide Regional Agenda</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US"/>
          </a:p>
        </p:txBody>
      </p:sp>
      <p:pic>
        <p:nvPicPr>
          <p:cNvPr id="39938" name="Picture 2"/>
          <p:cNvPicPr>
            <a:picLocks noChangeAspect="1" noChangeArrowheads="1"/>
          </p:cNvPicPr>
          <p:nvPr/>
        </p:nvPicPr>
        <p:blipFill>
          <a:blip r:embed="rId4"/>
          <a:srcRect/>
          <a:stretch>
            <a:fillRect/>
          </a:stretch>
        </p:blipFill>
        <p:spPr bwMode="auto">
          <a:xfrm>
            <a:off x="1447800" y="1695036"/>
            <a:ext cx="5828131" cy="5162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Cyberinfrastructure &amp; MSI-CIEC</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None/>
              <a:defRPr/>
            </a:pPr>
            <a:r>
              <a:rPr lang="en-US" i="1" dirty="0" smtClean="0"/>
              <a:t>“The comprehensive infrastructure needed to capitalize on dramatic advances in information technology has been termed </a:t>
            </a:r>
            <a:r>
              <a:rPr lang="en-US" i="1" dirty="0" err="1" smtClean="0"/>
              <a:t>cyberinfrastructure</a:t>
            </a:r>
            <a:r>
              <a:rPr lang="en-US" i="1" dirty="0" smtClean="0"/>
              <a:t> (CI). </a:t>
            </a:r>
            <a:r>
              <a:rPr lang="en-US" i="1" dirty="0" err="1" smtClean="0"/>
              <a:t>Cyberinfrastructure</a:t>
            </a:r>
            <a:r>
              <a:rPr lang="en-US" i="1" dirty="0" smtClean="0"/>
              <a:t> integrates hardware for computing, data and networks, digitally-enabled sensors, observatories and experimental facilities, and an interoperable suite of software and middleware services and tools. Investments in interdisciplinary teams and </a:t>
            </a:r>
            <a:r>
              <a:rPr lang="en-US" i="1" dirty="0" err="1" smtClean="0"/>
              <a:t>cyberinfrastructure</a:t>
            </a:r>
            <a:r>
              <a:rPr lang="en-US" i="1" dirty="0" smtClean="0"/>
              <a:t> professionals with expertise in algorithm development, system operations, and applications development are also essential to exploit the full power of </a:t>
            </a:r>
            <a:r>
              <a:rPr lang="en-US" i="1" dirty="0" err="1" smtClean="0"/>
              <a:t>cyberinfrastructure</a:t>
            </a:r>
            <a:r>
              <a:rPr lang="en-US" i="1" dirty="0" smtClean="0"/>
              <a:t> to create, disseminate, and preserve scientific data, information and knowledge </a:t>
            </a:r>
            <a:r>
              <a:rPr lang="en-US" dirty="0" smtClean="0"/>
              <a:t>[NSF OCI, </a:t>
            </a:r>
            <a:r>
              <a:rPr lang="en-US" i="1" dirty="0" smtClean="0"/>
              <a:t>Vision for 21</a:t>
            </a:r>
            <a:r>
              <a:rPr lang="en-US" i="1" baseline="30000" dirty="0" smtClean="0"/>
              <a:t>st</a:t>
            </a:r>
            <a:r>
              <a:rPr lang="en-US" i="1" dirty="0" smtClean="0"/>
              <a:t> Century Discovery</a:t>
            </a:r>
            <a:r>
              <a:rPr lang="en-US" dirty="0" smtClean="0"/>
              <a:t>, p. 6]</a:t>
            </a:r>
            <a:r>
              <a:rPr lang="en-US" i="1" dirty="0" smtClean="0"/>
              <a:t>.”</a:t>
            </a:r>
            <a:endParaRPr lang="en-US" dirty="0" smtClean="0"/>
          </a:p>
        </p:txBody>
      </p:sp>
      <p:cxnSp>
        <p:nvCxnSpPr>
          <p:cNvPr id="5" name="Straight Connector 4"/>
          <p:cNvCxnSpPr/>
          <p:nvPr/>
        </p:nvCxnSpPr>
        <p:spPr>
          <a:xfrm>
            <a:off x="457200" y="1219200"/>
            <a:ext cx="822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Strategic Planning small group work goals</a:t>
            </a:r>
          </a:p>
          <a:p>
            <a:pPr marL="514350" indent="-514350">
              <a:buFont typeface="+mj-lt"/>
              <a:buAutoNum type="arabicPeriod"/>
            </a:pPr>
            <a:r>
              <a:rPr lang="en-US" sz="2800" dirty="0" smtClean="0"/>
              <a:t>identify goals for CI at their home institutions or for New Mexico,</a:t>
            </a:r>
          </a:p>
          <a:p>
            <a:pPr marL="514350" indent="-514350">
              <a:buFont typeface="+mj-lt"/>
              <a:buAutoNum type="arabicPeriod"/>
            </a:pPr>
            <a:r>
              <a:rPr lang="en-US" sz="2800" dirty="0" smtClean="0"/>
              <a:t>identify gaps between their goals and their current situation, especially obstacles to reaching their goals,</a:t>
            </a:r>
          </a:p>
          <a:p>
            <a:pPr marL="514350" indent="-514350">
              <a:buFont typeface="+mj-lt"/>
              <a:buAutoNum type="arabicPeriod"/>
            </a:pPr>
            <a:r>
              <a:rPr lang="en-US" sz="2800" dirty="0" smtClean="0"/>
              <a:t>generate a list of the top assets needed to bridge the gaps, and </a:t>
            </a:r>
          </a:p>
          <a:p>
            <a:pPr marL="514350" indent="-514350">
              <a:buFont typeface="+mj-lt"/>
              <a:buAutoNum type="arabicPeriod"/>
            </a:pPr>
            <a:r>
              <a:rPr lang="en-US" sz="2800" dirty="0" smtClean="0"/>
              <a:t>develop brief action plans to address the most critical perceived gap.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 possible goals for CI in NM</a:t>
            </a:r>
          </a:p>
          <a:p>
            <a:pPr lvl="0"/>
            <a:r>
              <a:rPr lang="en-US" sz="2400" dirty="0" smtClean="0"/>
              <a:t>Create Information Technology Extension Services </a:t>
            </a:r>
          </a:p>
          <a:p>
            <a:pPr lvl="0"/>
            <a:r>
              <a:rPr lang="en-US" sz="2400" dirty="0" smtClean="0"/>
              <a:t>Explore cross-campus research opportunities </a:t>
            </a:r>
          </a:p>
          <a:p>
            <a:pPr lvl="0"/>
            <a:r>
              <a:rPr lang="en-US" sz="2400" dirty="0" smtClean="0"/>
              <a:t>Increase partnering opportunities for small schools </a:t>
            </a:r>
          </a:p>
          <a:p>
            <a:pPr lvl="0"/>
            <a:r>
              <a:rPr lang="en-US" sz="2400" dirty="0" smtClean="0"/>
              <a:t>Increase CI marketing efforts within universities and regionally</a:t>
            </a:r>
          </a:p>
          <a:p>
            <a:pPr lvl="0"/>
            <a:r>
              <a:rPr lang="en-US" sz="2400" dirty="0" smtClean="0"/>
              <a:t>Virtualization of New Mexican assets (in-state collections and virtual repatriation of out-of-state collections) with a gateway for access. </a:t>
            </a:r>
          </a:p>
          <a:p>
            <a:pPr lvl="0"/>
            <a:r>
              <a:rPr lang="en-US" sz="2400" dirty="0" smtClean="0"/>
              <a:t>Use CI for research, education, preservation of cultural information, and to enhance communities to allow for the persistence of value of place among New Mexicans.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 possible goals for CI in NM</a:t>
            </a:r>
          </a:p>
          <a:p>
            <a:pPr lvl="0"/>
            <a:r>
              <a:rPr lang="en-US" sz="2400" dirty="0" smtClean="0"/>
              <a:t>Connectivity: increase resources to realize the promise of what’s there (</a:t>
            </a:r>
            <a:r>
              <a:rPr lang="en-US" sz="2400" dirty="0" err="1" smtClean="0"/>
              <a:t>ie</a:t>
            </a:r>
            <a:r>
              <a:rPr lang="en-US" sz="2400" dirty="0" smtClean="0"/>
              <a:t>., Lambda Rail) and create what’s missing (first mile/last mile in NM)</a:t>
            </a:r>
          </a:p>
          <a:p>
            <a:pPr lvl="0"/>
            <a:r>
              <a:rPr lang="en-US" sz="2400" dirty="0" smtClean="0"/>
              <a:t>Improved cooperation between NM government and local telecoms.</a:t>
            </a:r>
          </a:p>
          <a:p>
            <a:pPr lvl="0"/>
            <a:r>
              <a:rPr lang="en-US" sz="2400" dirty="0" smtClean="0"/>
              <a:t>Make NM the model for cross-disciplinary collaboration with translational services in support of education, local communities, and research (with emphasis on problem-based research).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 possible goals for CI in NM</a:t>
            </a:r>
          </a:p>
          <a:p>
            <a:pPr lvl="0"/>
            <a:r>
              <a:rPr lang="en-US" sz="2400" dirty="0" smtClean="0"/>
              <a:t>Focus on people necessary for CI success: integrate CI into all levels of education to create necessary expertise; consider CI personnel needs in planning and funding for state-wide CI initiatives.</a:t>
            </a:r>
          </a:p>
          <a:p>
            <a:pPr lvl="0"/>
            <a:r>
              <a:rPr lang="en-US" sz="2400" dirty="0" smtClean="0"/>
              <a:t>Use CI and technology to address issues of poverty, especially among tribal communities.</a:t>
            </a:r>
          </a:p>
          <a:p>
            <a:pPr lvl="0"/>
            <a:r>
              <a:rPr lang="en-US" sz="2400" dirty="0" smtClean="0"/>
              <a:t>Blend research collaboration and teaching tools to make STEM more exciting for K-20 students.</a:t>
            </a:r>
          </a:p>
          <a:p>
            <a:r>
              <a:rPr lang="en-US" sz="2400" dirty="0" smtClean="0"/>
              <a:t>Increase the technical knowledge (especially re: wireless communication) and understanding of the deployment of technology to aid tribal communities in reaching their goals.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 possible gaps or obstacles</a:t>
            </a:r>
          </a:p>
          <a:p>
            <a:pPr lvl="0"/>
            <a:r>
              <a:rPr lang="en-US" sz="2400" dirty="0" smtClean="0"/>
              <a:t>Marketing. People don’t know what’s going on in NM</a:t>
            </a:r>
          </a:p>
          <a:p>
            <a:pPr lvl="0"/>
            <a:r>
              <a:rPr lang="en-US" sz="2400" dirty="0" smtClean="0"/>
              <a:t>Peoples’ attitudes. The tendency to join rather than initiate efforts/projects; a seeming lack of urgency</a:t>
            </a:r>
          </a:p>
          <a:p>
            <a:pPr lvl="0"/>
            <a:r>
              <a:rPr lang="en-US" sz="2400" dirty="0" smtClean="0"/>
              <a:t>Broadband connectivity to specific sites (LTER, first/last mile); access to assets; and related communication issues regarding.</a:t>
            </a:r>
          </a:p>
          <a:p>
            <a:pPr lvl="0"/>
            <a:r>
              <a:rPr lang="en-US" sz="2400" dirty="0" smtClean="0"/>
              <a:t>IT people are overworked/</a:t>
            </a:r>
            <a:r>
              <a:rPr lang="en-US" sz="2400" dirty="0" err="1" smtClean="0"/>
              <a:t>overtasked</a:t>
            </a:r>
            <a:r>
              <a:rPr lang="en-US" sz="2400" dirty="0" smtClean="0"/>
              <a:t>.</a:t>
            </a:r>
          </a:p>
          <a:p>
            <a:pPr lvl="0"/>
            <a:r>
              <a:rPr lang="en-US" sz="2400" dirty="0" smtClean="0"/>
              <a:t>Lack of meaningful collaboration among researchers &amp; faculty; between research &amp; education</a:t>
            </a:r>
          </a:p>
          <a:p>
            <a:pPr lvl="0"/>
            <a:r>
              <a:rPr lang="en-US" sz="2400" dirty="0" smtClean="0"/>
              <a:t>Lack of collaboration between state government and CI expert community.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 possible gaps or obstacles</a:t>
            </a:r>
          </a:p>
          <a:p>
            <a:pPr lvl="0"/>
            <a:r>
              <a:rPr lang="en-US" sz="2400" dirty="0" smtClean="0"/>
              <a:t>Gap between research and practice</a:t>
            </a:r>
          </a:p>
          <a:p>
            <a:pPr lvl="0"/>
            <a:r>
              <a:rPr lang="en-US" sz="2400" dirty="0" smtClean="0"/>
              <a:t>Some legislators, members of the press, and others who need CI/IT education to be effective representatives, partners, and education advocates.</a:t>
            </a:r>
          </a:p>
          <a:p>
            <a:pPr lvl="0"/>
            <a:r>
              <a:rPr lang="en-US" sz="2400" dirty="0" smtClean="0"/>
              <a:t>Regulatory and legislative jurisdictional issues work against collaboration, especially in tribal issues.</a:t>
            </a:r>
          </a:p>
          <a:p>
            <a:pPr lvl="0"/>
            <a:r>
              <a:rPr lang="en-US" sz="2400" dirty="0" smtClean="0"/>
              <a:t>Communication between technologists and user communities</a:t>
            </a:r>
          </a:p>
          <a:p>
            <a:pPr lvl="0"/>
            <a:r>
              <a:rPr lang="en-US" sz="2400" dirty="0" smtClean="0"/>
              <a:t>Gap between large and small educational organizations.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a:t>
            </a:r>
            <a:br>
              <a:rPr lang="en-US" dirty="0" smtClean="0"/>
            </a:br>
            <a:r>
              <a:rPr lang="en-US" dirty="0" smtClean="0"/>
              <a:t>Key assets</a:t>
            </a:r>
          </a:p>
          <a:p>
            <a:pPr lvl="0"/>
            <a:r>
              <a:rPr lang="en-US" sz="2400" dirty="0" smtClean="0"/>
              <a:t>Support of Governor Richardson and NM US Senators</a:t>
            </a:r>
          </a:p>
          <a:p>
            <a:pPr lvl="0"/>
            <a:r>
              <a:rPr lang="en-US" sz="2400" dirty="0" smtClean="0"/>
              <a:t>People (good ones)</a:t>
            </a:r>
          </a:p>
          <a:p>
            <a:pPr lvl="0"/>
            <a:r>
              <a:rPr lang="en-US" sz="2400" dirty="0" smtClean="0"/>
              <a:t>Supercomputer</a:t>
            </a:r>
          </a:p>
          <a:p>
            <a:pPr lvl="0"/>
            <a:r>
              <a:rPr lang="en-US" sz="2400" dirty="0" smtClean="0"/>
              <a:t>State and national collaborations (labs &amp; universities)</a:t>
            </a:r>
          </a:p>
          <a:p>
            <a:pPr lvl="0"/>
            <a:r>
              <a:rPr lang="en-US" sz="2400" dirty="0" smtClean="0"/>
              <a:t>Existing grids, HPC</a:t>
            </a:r>
          </a:p>
          <a:p>
            <a:pPr lvl="0"/>
            <a:r>
              <a:rPr lang="en-US" sz="2400" dirty="0" smtClean="0"/>
              <a:t>Lambda rail</a:t>
            </a:r>
          </a:p>
          <a:p>
            <a:pPr lvl="0"/>
            <a:r>
              <a:rPr lang="en-US" sz="2400" dirty="0" smtClean="0"/>
              <a:t>Supercomputer, high performance computing centers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a:t>
            </a:r>
            <a:br>
              <a:rPr lang="en-US" dirty="0" smtClean="0"/>
            </a:br>
            <a:r>
              <a:rPr lang="en-US" dirty="0" smtClean="0"/>
              <a:t>Key assets</a:t>
            </a:r>
          </a:p>
          <a:p>
            <a:pPr lvl="0"/>
            <a:r>
              <a:rPr lang="en-US" sz="2400" dirty="0" smtClean="0"/>
              <a:t>Cultural institutions: museums, libraries, archives, tribal and other cultural and science centers </a:t>
            </a:r>
          </a:p>
          <a:p>
            <a:pPr lvl="0"/>
            <a:r>
              <a:rPr lang="en-US" sz="2400" dirty="0" smtClean="0"/>
              <a:t>Expertise/information in communities and museums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Case Study</a:t>
            </a:r>
            <a:br>
              <a:rPr lang="en-US" dirty="0" smtClean="0"/>
            </a:br>
            <a:r>
              <a:rPr lang="en-US" dirty="0" smtClean="0"/>
              <a:t>New Mexico Statewide Regional</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953000"/>
          </a:xfrm>
        </p:spPr>
        <p:txBody>
          <a:bodyPr/>
          <a:lstStyle/>
          <a:p>
            <a:pPr>
              <a:buNone/>
            </a:pPr>
            <a:r>
              <a:rPr lang="en-US" dirty="0" smtClean="0"/>
              <a:t>Selected outcomes from the small groups</a:t>
            </a:r>
            <a:br>
              <a:rPr lang="en-US" dirty="0" smtClean="0"/>
            </a:br>
            <a:r>
              <a:rPr lang="en-US" dirty="0" smtClean="0"/>
              <a:t>Brief action plan summaries</a:t>
            </a:r>
          </a:p>
          <a:p>
            <a:pPr lvl="0"/>
            <a:r>
              <a:rPr lang="en-US" sz="2400" dirty="0" smtClean="0"/>
              <a:t>Create key collaborative project that demonstrates the value of CI (solve a NM problem: maybe water?)</a:t>
            </a:r>
          </a:p>
          <a:p>
            <a:pPr lvl="0"/>
            <a:r>
              <a:rPr lang="en-US" sz="2400" dirty="0" smtClean="0"/>
              <a:t>Use assets to raise awareness, educate and market, especially regarding the overriding issues of need for connectivity and a recurring funding model</a:t>
            </a:r>
          </a:p>
          <a:p>
            <a:pPr lvl="0"/>
            <a:r>
              <a:rPr lang="en-US" sz="2400" dirty="0" smtClean="0"/>
              <a:t>Develop examples of success stories and prototypes of the kinds of NM resources available through CI</a:t>
            </a:r>
          </a:p>
          <a:p>
            <a:r>
              <a:rPr lang="en-US" sz="2400" dirty="0" smtClean="0"/>
              <a:t>Use “Prosperity Game” strategic planning methodology bringing together key sometimes opposing groups to develop workable strategic plans to build NM CI to address key state problems.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CI Days </a:t>
            </a:r>
            <a:br>
              <a:rPr lang="en-US" dirty="0" smtClean="0"/>
            </a:br>
            <a:r>
              <a:rPr lang="en-US" dirty="0" smtClean="0"/>
              <a:t>Conclusions &amp; Lessons Learned</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905000"/>
            <a:ext cx="8229600" cy="4953000"/>
          </a:xfrm>
        </p:spPr>
        <p:txBody>
          <a:bodyPr/>
          <a:lstStyle/>
          <a:p>
            <a:r>
              <a:rPr lang="en-US" dirty="0" smtClean="0"/>
              <a:t>The successful results of these two case studies clearly demonstrates that CI Days can be a useful method for engaging MSIs in CI</a:t>
            </a:r>
          </a:p>
          <a:p>
            <a:r>
              <a:rPr lang="en-US" dirty="0" smtClean="0"/>
              <a:t>Increased interest in CI and HPC, particularly in NM, may lead to additional users or increased use of </a:t>
            </a:r>
            <a:r>
              <a:rPr lang="en-US" dirty="0" err="1" smtClean="0"/>
              <a:t>TeraGrid</a:t>
            </a:r>
            <a:endParaRPr lang="en-US" dirty="0" smtClean="0"/>
          </a:p>
          <a:p>
            <a:pPr lvl="1"/>
            <a:r>
              <a:rPr lang="en-US" dirty="0" smtClean="0"/>
              <a:t>Currently 27 TG users from 11 MSIs, including UNM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Cyberinfrastructure &amp; MSI-CIEC</a:t>
            </a:r>
          </a:p>
        </p:txBody>
      </p:sp>
      <p:sp>
        <p:nvSpPr>
          <p:cNvPr id="6147" name="Content Placeholder 2"/>
          <p:cNvSpPr>
            <a:spLocks noGrp="1"/>
          </p:cNvSpPr>
          <p:nvPr>
            <p:ph idx="1"/>
          </p:nvPr>
        </p:nvSpPr>
        <p:spPr/>
        <p:txBody>
          <a:bodyPr/>
          <a:lstStyle/>
          <a:p>
            <a:pPr eaLnBrk="1" hangingPunct="1"/>
            <a:r>
              <a:rPr lang="en-US" smtClean="0"/>
              <a:t>TeraGrid is an obvious example</a:t>
            </a:r>
          </a:p>
          <a:p>
            <a:pPr eaLnBrk="1" hangingPunct="1"/>
            <a:endParaRPr lang="en-US" smtClean="0"/>
          </a:p>
          <a:p>
            <a:pPr algn="ctr" eaLnBrk="1" hangingPunct="1">
              <a:buFont typeface="Arial" charset="0"/>
              <a:buNone/>
            </a:pPr>
            <a:endParaRPr lang="en-US" smtClean="0"/>
          </a:p>
        </p:txBody>
      </p:sp>
      <p:cxnSp>
        <p:nvCxnSpPr>
          <p:cNvPr id="5" name="Straight Connector 4"/>
          <p:cNvCxnSpPr/>
          <p:nvPr/>
        </p:nvCxnSpPr>
        <p:spPr>
          <a:xfrm>
            <a:off x="457200" y="1219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149" name="Picture 7" descr="Picture1.png"/>
          <p:cNvPicPr>
            <a:picLocks noChangeAspect="1"/>
          </p:cNvPicPr>
          <p:nvPr/>
        </p:nvPicPr>
        <p:blipFill>
          <a:blip r:embed="rId2"/>
          <a:srcRect/>
          <a:stretch>
            <a:fillRect/>
          </a:stretch>
        </p:blipFill>
        <p:spPr bwMode="auto">
          <a:xfrm>
            <a:off x="2659063" y="2286000"/>
            <a:ext cx="382587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Lessons Learned</a:t>
            </a:r>
          </a:p>
          <a:p>
            <a:r>
              <a:rPr lang="en-US" dirty="0" smtClean="0"/>
              <a:t>Individual campus events may be better able to attract faculty as opposed to IT staff and administrators</a:t>
            </a:r>
          </a:p>
          <a:p>
            <a:r>
              <a:rPr lang="en-US" dirty="0" smtClean="0"/>
              <a:t>Having an added enticement or intense marketing may be necessary (door prizes)</a:t>
            </a:r>
          </a:p>
          <a:p>
            <a:r>
              <a:rPr lang="en-US" dirty="0" smtClean="0"/>
              <a:t>Each event is unique to some degree and must be customized to fit the campus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905000"/>
            <a:ext cx="8229600" cy="4953000"/>
          </a:xfrm>
        </p:spPr>
        <p:txBody>
          <a:bodyPr/>
          <a:lstStyle/>
          <a:p>
            <a:pPr>
              <a:buNone/>
            </a:pPr>
            <a:r>
              <a:rPr lang="en-US" dirty="0" smtClean="0"/>
              <a:t>Lessons Learned</a:t>
            </a:r>
          </a:p>
          <a:p>
            <a:r>
              <a:rPr lang="en-US" dirty="0" smtClean="0"/>
              <a:t>Added value to hiring a professional facilitator</a:t>
            </a:r>
          </a:p>
          <a:p>
            <a:r>
              <a:rPr lang="en-US" dirty="0" smtClean="0"/>
              <a:t>Need for follow through planned from the beginning</a:t>
            </a:r>
          </a:p>
          <a:p>
            <a:pPr lvl="1"/>
            <a:r>
              <a:rPr lang="en-US" dirty="0" smtClean="0"/>
              <a:t>Time constraints for follow through activity may prove limiting factor to scalability of CI Days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CI Education</a:t>
            </a:r>
          </a:p>
          <a:p>
            <a:r>
              <a:rPr lang="en-US" dirty="0" smtClean="0"/>
              <a:t>Education was identified as a major interest in both CI Days</a:t>
            </a:r>
          </a:p>
          <a:p>
            <a:pPr lvl="1"/>
            <a:r>
              <a:rPr lang="en-US" dirty="0" smtClean="0"/>
              <a:t>This would be somewhat expected given MSIs major teaching emphasis</a:t>
            </a:r>
          </a:p>
          <a:p>
            <a:pPr lvl="1"/>
            <a:r>
              <a:rPr lang="en-US" dirty="0" smtClean="0"/>
              <a:t>Could prove a very interesting strategy for STEM pipeline by motivating middle and high school students to go to college and enter STEM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CI Education has several dimensions</a:t>
            </a:r>
          </a:p>
          <a:p>
            <a:pPr marL="514350" lvl="0" indent="-514350">
              <a:buFont typeface="+mj-lt"/>
              <a:buAutoNum type="alphaLcParenR"/>
            </a:pPr>
            <a:r>
              <a:rPr lang="en-US" sz="2400" dirty="0" smtClean="0"/>
              <a:t>Training users or potential users of </a:t>
            </a:r>
            <a:r>
              <a:rPr lang="en-US" sz="2400" dirty="0" err="1" smtClean="0"/>
              <a:t>TeraGrid</a:t>
            </a:r>
            <a:r>
              <a:rPr lang="en-US" sz="2400" dirty="0" smtClean="0"/>
              <a:t> or other high end Grids such as the Open Science Grid, BIRN or GEON. There are several summer schools focusing on Grid technology training </a:t>
            </a:r>
          </a:p>
          <a:p>
            <a:pPr marL="514350" indent="-514350">
              <a:buFont typeface="+mj-lt"/>
              <a:buAutoNum type="alphaLcParenR"/>
            </a:pPr>
            <a:r>
              <a:rPr lang="en-US" sz="2400" dirty="0" smtClean="0"/>
              <a:t>K-12, Undergraduate or Graduate Grid web resources. There are of course a large number of these resources, including the National Science Digital Library, the collections of curricula material such as those at MIT or even </a:t>
            </a:r>
            <a:r>
              <a:rPr lang="en-US" sz="2400" dirty="0" err="1" smtClean="0"/>
              <a:t>CiteSeer</a:t>
            </a:r>
            <a:r>
              <a:rPr lang="en-US" sz="2400" dirty="0" smtClean="0"/>
              <a:t> or Google Scholar. For example China with the </a:t>
            </a:r>
            <a:r>
              <a:rPr lang="en-US" sz="2400" dirty="0" err="1" smtClean="0"/>
              <a:t>RealCourse</a:t>
            </a:r>
            <a:r>
              <a:rPr lang="en-US" sz="2400" dirty="0" smtClean="0"/>
              <a:t> project from Peking University is particularly advanced in the curricula area.</a:t>
            </a:r>
          </a:p>
          <a:p>
            <a:pPr marL="514350" lvl="0" indent="-514350">
              <a:buFont typeface="+mj-lt"/>
              <a:buAutoNum type="alphaLcParenR"/>
            </a:pPr>
            <a:endParaRPr lang="en-US" sz="2800"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CI Education has several dimensions</a:t>
            </a:r>
          </a:p>
          <a:p>
            <a:pPr marL="514350" indent="-514350">
              <a:buFont typeface="+mj-lt"/>
              <a:buAutoNum type="alphaLcParenR" startAt="3"/>
            </a:pPr>
            <a:r>
              <a:rPr lang="en-US" sz="2400" dirty="0" smtClean="0"/>
              <a:t>Involvement of students at various levels with research. REU activities are very popular and successful with undergraduates. </a:t>
            </a:r>
          </a:p>
          <a:p>
            <a:pPr marL="514350" indent="-514350">
              <a:buFont typeface="+mj-lt"/>
              <a:buAutoNum type="alphaLcParenR" startAt="3"/>
            </a:pPr>
            <a:r>
              <a:rPr lang="en-US" sz="2400" dirty="0" smtClean="0"/>
              <a:t>Support for students and faculty to attend conferences such as SC ’XY and at which research projects can be presented. ADMI, SC ‘XY, and MSI-CIEC have a strong emphasis on conference opportunities as a strategy for engaging faculty and students.  While attending conferences has educational value and is an important adjunct to REU’s, they do not directly support the teaching mission of MSI’s.</a:t>
            </a:r>
          </a:p>
          <a:p>
            <a:pPr marL="514350" lvl="0" indent="-514350">
              <a:buFont typeface="+mj-lt"/>
              <a:buAutoNum type="alphaLcParenR" startAt="3"/>
            </a:pPr>
            <a:endParaRPr lang="en-US" sz="2800"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CI Education has several dimensions</a:t>
            </a:r>
          </a:p>
          <a:p>
            <a:pPr marL="514350" indent="-514350">
              <a:buFont typeface="+mj-lt"/>
              <a:buAutoNum type="alphaLcParenR" startAt="5"/>
            </a:pPr>
            <a:r>
              <a:rPr lang="en-US" sz="2400" dirty="0" smtClean="0"/>
              <a:t>Teaching </a:t>
            </a:r>
            <a:r>
              <a:rPr lang="en-US" sz="2400" dirty="0" err="1" smtClean="0"/>
              <a:t>Cyberinfrastructure</a:t>
            </a:r>
            <a:r>
              <a:rPr lang="en-US" sz="2400" dirty="0" smtClean="0"/>
              <a:t> at an undergraduate, graduate or even K-12 level. There are significant activities in computational science as illustrated by the work of </a:t>
            </a:r>
            <a:r>
              <a:rPr lang="en-US" sz="2400" dirty="0" err="1" smtClean="0"/>
              <a:t>Shodor</a:t>
            </a:r>
            <a:r>
              <a:rPr lang="en-US" sz="2400" dirty="0" smtClean="0"/>
              <a:t> foundation. The Open Grid Forum has a working group defining “Certificates of Grid expertise” building on the European Union ICEAGE activity led by Edinburgh University. This has a training focus and there is no clear consensus on how </a:t>
            </a:r>
            <a:r>
              <a:rPr lang="en-US" sz="2400" dirty="0" err="1" smtClean="0"/>
              <a:t>cyberinfrastructure</a:t>
            </a:r>
            <a:r>
              <a:rPr lang="en-US" sz="2400" dirty="0" smtClean="0"/>
              <a:t> or e-Science should be taught at universities. It is perhaps most often included in network or distributed system courses. This contrasts with computational science where several conferences, articles and projects have examined curriculum in detail.</a:t>
            </a:r>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CI Education has several dimensions</a:t>
            </a:r>
          </a:p>
          <a:p>
            <a:pPr marL="514350" indent="-514350">
              <a:buFont typeface="+mj-lt"/>
              <a:buAutoNum type="alphaLcParenR" startAt="6"/>
            </a:pPr>
            <a:r>
              <a:rPr lang="en-US" sz="2400" dirty="0" smtClean="0"/>
              <a:t>Use of Web 2.0 technology like Second Life, Wiki’s, Blogs, </a:t>
            </a:r>
            <a:r>
              <a:rPr lang="en-US" sz="2400" dirty="0" err="1" smtClean="0"/>
              <a:t>Drupal</a:t>
            </a:r>
            <a:r>
              <a:rPr lang="en-US" sz="2400" dirty="0" smtClean="0"/>
              <a:t>, </a:t>
            </a:r>
            <a:r>
              <a:rPr lang="en-US" sz="2400" dirty="0" err="1" smtClean="0"/>
              <a:t>Flickr</a:t>
            </a:r>
            <a:r>
              <a:rPr lang="en-US" sz="2400" dirty="0" smtClean="0"/>
              <a:t>, YouTube in education (and research).</a:t>
            </a:r>
          </a:p>
          <a:p>
            <a:pPr marL="514350" lvl="0" indent="-514350">
              <a:buFont typeface="+mj-lt"/>
              <a:buAutoNum type="alphaLcParenR" startAt="6"/>
            </a:pPr>
            <a:r>
              <a:rPr lang="en-US" sz="2400" dirty="0" smtClean="0"/>
              <a:t>Use of collaboration technology like </a:t>
            </a:r>
            <a:r>
              <a:rPr lang="en-US" sz="2400" dirty="0" err="1" smtClean="0"/>
              <a:t>Polycom</a:t>
            </a:r>
            <a:r>
              <a:rPr lang="en-US" sz="2400" dirty="0" smtClean="0"/>
              <a:t>, WebEx and Access Grid to support real-time teaching</a:t>
            </a:r>
          </a:p>
          <a:p>
            <a:pPr marL="514350" indent="-514350">
              <a:buFont typeface="+mj-lt"/>
              <a:buAutoNum type="alphaLcParenR" startAt="6"/>
            </a:pPr>
            <a:r>
              <a:rPr lang="en-US" sz="2400" dirty="0" smtClean="0"/>
              <a:t>Use of Course management systems including the open source Sakai and commercial </a:t>
            </a:r>
            <a:r>
              <a:rPr lang="en-US" sz="2400" dirty="0" err="1" smtClean="0"/>
              <a:t>WebCT</a:t>
            </a:r>
            <a:r>
              <a:rPr lang="en-US" sz="2400" dirty="0" smtClean="0"/>
              <a:t> (now part of Blackboard suite)</a:t>
            </a:r>
          </a:p>
          <a:p>
            <a:pPr marL="514350" lvl="0" indent="-514350">
              <a:buNone/>
            </a:pPr>
            <a:endParaRPr lang="en-US" sz="2400" dirty="0" smtClean="0"/>
          </a:p>
          <a:p>
            <a:pPr marL="514350" indent="-514350">
              <a:buFont typeface="+mj-lt"/>
              <a:buAutoNum type="alphaLcParenR" startAt="6"/>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CI Education has several dimensions</a:t>
            </a:r>
          </a:p>
          <a:p>
            <a:pPr marL="514350" indent="-514350">
              <a:buFont typeface="+mj-lt"/>
              <a:buAutoNum type="alphaLcParenR" startAt="9"/>
            </a:pPr>
            <a:r>
              <a:rPr lang="en-US" sz="2400" dirty="0" smtClean="0"/>
              <a:t>Science Gateways with an emphasis on education. Here the </a:t>
            </a:r>
            <a:r>
              <a:rPr lang="en-US" sz="2400" dirty="0" err="1" smtClean="0"/>
              <a:t>NanoHub</a:t>
            </a:r>
            <a:r>
              <a:rPr lang="en-US" sz="2400" dirty="0" smtClean="0"/>
              <a:t> portal is a notable example but there is much more to be done both in education gateways for other domains and in defining best practices for needed technologies and approaches.</a:t>
            </a:r>
          </a:p>
          <a:p>
            <a:pPr marL="514350" indent="-514350">
              <a:buFont typeface="+mj-lt"/>
              <a:buAutoNum type="alphaLcParenR" startAt="9"/>
            </a:pPr>
            <a:r>
              <a:rPr lang="en-US" sz="2400" dirty="0" smtClean="0"/>
              <a:t>K-12, undergraduate or graduate grid resources going beyond traditional web sites and exploiting </a:t>
            </a:r>
            <a:r>
              <a:rPr lang="en-US" sz="2400" dirty="0" err="1" smtClean="0"/>
              <a:t>cyberinfrastructure</a:t>
            </a:r>
            <a:r>
              <a:rPr lang="en-US" sz="2400" dirty="0" smtClean="0"/>
              <a:t> with a focus on student involvement. </a:t>
            </a:r>
            <a:r>
              <a:rPr lang="en-US" sz="2400" dirty="0" err="1" smtClean="0"/>
              <a:t>QuarkNet</a:t>
            </a:r>
            <a:r>
              <a:rPr lang="en-US" sz="2400" dirty="0" smtClean="0"/>
              <a:t> is a well known example and there were several other projects such as the Biology Work Bench and </a:t>
            </a:r>
            <a:r>
              <a:rPr lang="en-US" sz="2400" dirty="0" err="1" smtClean="0"/>
              <a:t>ChickScope</a:t>
            </a:r>
            <a:r>
              <a:rPr lang="en-US" sz="2400" dirty="0" smtClean="0"/>
              <a:t> which do not appear to be as active as they had been.</a:t>
            </a:r>
          </a:p>
          <a:p>
            <a:pPr marL="514350" lvl="0" indent="-514350">
              <a:buFont typeface="+mj-lt"/>
              <a:buAutoNum type="alphaLcParenR" startAt="9"/>
            </a:pPr>
            <a:endParaRPr lang="en-US" sz="2400" dirty="0" smtClean="0"/>
          </a:p>
          <a:p>
            <a:pPr marL="514350" indent="-514350">
              <a:buFont typeface="+mj-lt"/>
              <a:buAutoNum type="alphaLcParenR" startAt="9"/>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CI Days </a:t>
            </a:r>
            <a:br>
              <a:rPr lang="en-US" dirty="0" smtClean="0"/>
            </a:br>
            <a:r>
              <a:rPr lang="en-US" dirty="0" smtClean="0"/>
              <a:t>Conclusions &amp; Lessons Learned </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pPr>
              <a:buNone/>
            </a:pPr>
            <a:r>
              <a:rPr lang="en-US" dirty="0" smtClean="0"/>
              <a:t>CI Education</a:t>
            </a:r>
          </a:p>
          <a:p>
            <a:r>
              <a:rPr lang="en-US" sz="2400" dirty="0" smtClean="0"/>
              <a:t>There are interesting examples in the areas e) through j) but no clear best practice that CI Days can bring to MSI’s. This contrasts with the research use of </a:t>
            </a:r>
            <a:r>
              <a:rPr lang="en-US" sz="2400" dirty="0" err="1" smtClean="0"/>
              <a:t>cyberinfrastructure</a:t>
            </a:r>
            <a:r>
              <a:rPr lang="en-US" sz="2400" dirty="0" smtClean="0"/>
              <a:t> where there are disagreements in detail (e.g. should one use SOAP, WSRF or REST?) but broad agreement in principles and several good examples in many domains. We would recommend NSF funded activities aiming broadly at education and </a:t>
            </a:r>
            <a:r>
              <a:rPr lang="en-US" sz="2400" dirty="0" err="1" smtClean="0"/>
              <a:t>cyberinfrastructure</a:t>
            </a:r>
            <a:r>
              <a:rPr lang="en-US" sz="2400" dirty="0" smtClean="0"/>
              <a:t> and specifically at establishing best practice for dissemination to a broad community. </a:t>
            </a: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477963"/>
          </a:xfrm>
        </p:spPr>
        <p:txBody>
          <a:bodyPr/>
          <a:lstStyle/>
          <a:p>
            <a:pPr eaLnBrk="1" hangingPunct="1"/>
            <a:r>
              <a:rPr lang="en-US" dirty="0" smtClean="0"/>
              <a:t/>
            </a:r>
            <a:br>
              <a:rPr lang="en-US" dirty="0" smtClean="0"/>
            </a:br>
            <a:r>
              <a:rPr lang="en-US" dirty="0" smtClean="0"/>
              <a:t> Acknowledgement</a:t>
            </a:r>
            <a:br>
              <a:rPr lang="en-US" dirty="0" smtClean="0"/>
            </a:br>
            <a:endParaRPr lang="en-US" dirty="0" smtClean="0"/>
          </a:p>
        </p:txBody>
      </p:sp>
      <p:cxnSp>
        <p:nvCxnSpPr>
          <p:cNvPr id="5" name="Straight Connector 4"/>
          <p:cNvCxnSpPr/>
          <p:nvPr/>
        </p:nvCxnSpPr>
        <p:spPr>
          <a:xfrm>
            <a:off x="457200" y="1600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752600"/>
            <a:ext cx="8229600" cy="4953000"/>
          </a:xfrm>
        </p:spPr>
        <p:txBody>
          <a:bodyPr/>
          <a:lstStyle/>
          <a:p>
            <a:r>
              <a:rPr lang="en-US" sz="2400" dirty="0" smtClean="0"/>
              <a:t>The authors wish to thank Mike Rice at the ECSU Office of Sponsored Programs and Anthony </a:t>
            </a:r>
            <a:r>
              <a:rPr lang="en-US" sz="2400" dirty="0" err="1" smtClean="0"/>
              <a:t>Adade</a:t>
            </a:r>
            <a:r>
              <a:rPr lang="en-US" sz="2400" dirty="0" smtClean="0"/>
              <a:t>, ESCU CIO, and Dr. Linda Hayden, ECSU, for their leadership with CI Days @ECSU, and Lou </a:t>
            </a:r>
            <a:r>
              <a:rPr lang="en-US" sz="2400" dirty="0" err="1" smtClean="0"/>
              <a:t>Sullo</a:t>
            </a:r>
            <a:r>
              <a:rPr lang="en-US" sz="2400" dirty="0" smtClean="0"/>
              <a:t> and Tim Thomas of UNM for their leadership with CI Days at NM.  We also wish to thank all the presenters, especially, Dr. Bob </a:t>
            </a:r>
            <a:r>
              <a:rPr lang="en-US" sz="2400" dirty="0" err="1" smtClean="0"/>
              <a:t>Panoff</a:t>
            </a:r>
            <a:r>
              <a:rPr lang="en-US" sz="2400" dirty="0" smtClean="0"/>
              <a:t>, </a:t>
            </a:r>
            <a:r>
              <a:rPr lang="en-US" sz="2400" dirty="0" err="1" smtClean="0"/>
              <a:t>Shodor</a:t>
            </a:r>
            <a:r>
              <a:rPr lang="en-US" sz="2400" dirty="0" smtClean="0"/>
              <a:t> Foundation, and the organizational representatives to the CI Days VO, particularly Russ Hobby, Internet2.  We also wish to thank the generous support of the NSF, grant award #0636352.</a:t>
            </a: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Cyberinfrastructure &amp; MSI-CIEC</a:t>
            </a:r>
          </a:p>
        </p:txBody>
      </p:sp>
      <p:sp>
        <p:nvSpPr>
          <p:cNvPr id="7171" name="Content Placeholder 2"/>
          <p:cNvSpPr>
            <a:spLocks noGrp="1"/>
          </p:cNvSpPr>
          <p:nvPr>
            <p:ph idx="1"/>
          </p:nvPr>
        </p:nvSpPr>
        <p:spPr/>
        <p:txBody>
          <a:bodyPr/>
          <a:lstStyle/>
          <a:p>
            <a:pPr eaLnBrk="1" hangingPunct="1"/>
            <a:r>
              <a:rPr lang="en-US" smtClean="0"/>
              <a:t>CI intrinsically democratizes science with its focus on collaboration and sharing of resources</a:t>
            </a:r>
          </a:p>
          <a:p>
            <a:pPr eaLnBrk="1" hangingPunct="1"/>
            <a:r>
              <a:rPr lang="en-US" smtClean="0"/>
              <a:t>Expands who can participate in the new science and what they can do</a:t>
            </a:r>
          </a:p>
          <a:p>
            <a:pPr eaLnBrk="1" hangingPunct="1"/>
            <a:r>
              <a:rPr lang="en-US" smtClean="0"/>
              <a:t>Tremendous opportunity for MSIs</a:t>
            </a:r>
          </a:p>
          <a:p>
            <a:pPr eaLnBrk="1" hangingPunct="1"/>
            <a:r>
              <a:rPr lang="en-US" smtClean="0"/>
              <a:t>Not as add-ons but fully engaged</a:t>
            </a:r>
          </a:p>
        </p:txBody>
      </p:sp>
      <p:cxnSp>
        <p:nvCxnSpPr>
          <p:cNvPr id="5" name="Straight Connector 4"/>
          <p:cNvCxnSpPr/>
          <p:nvPr/>
        </p:nvCxnSpPr>
        <p:spPr>
          <a:xfrm>
            <a:off x="457200" y="1219200"/>
            <a:ext cx="822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
            <a:ext cx="8229600" cy="1219200"/>
          </a:xfrm>
        </p:spPr>
        <p:txBody>
          <a:bodyPr/>
          <a:lstStyle/>
          <a:p>
            <a:pPr eaLnBrk="1" hangingPunct="1"/>
            <a:r>
              <a:rPr lang="en-US" dirty="0" smtClean="0"/>
              <a:t/>
            </a:r>
            <a:br>
              <a:rPr lang="en-US" dirty="0" smtClean="0"/>
            </a:br>
            <a:r>
              <a:rPr lang="en-US" dirty="0" smtClean="0"/>
              <a:t> For inquiries contact</a:t>
            </a:r>
            <a:br>
              <a:rPr lang="en-US" dirty="0" smtClean="0"/>
            </a:br>
            <a:endParaRPr lang="en-US" dirty="0" smtClean="0"/>
          </a:p>
        </p:txBody>
      </p:sp>
      <p:cxnSp>
        <p:nvCxnSpPr>
          <p:cNvPr id="5" name="Straight Connector 4"/>
          <p:cNvCxnSpPr/>
          <p:nvPr/>
        </p:nvCxnSpPr>
        <p:spPr>
          <a:xfrm>
            <a:off x="457200" y="10668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Content Placeholder 3" descr="logoRed_msi-ciec.tif"/>
          <p:cNvPicPr>
            <a:picLocks/>
          </p:cNvPicPr>
          <p:nvPr/>
        </p:nvPicPr>
        <p:blipFill>
          <a:blip r:embed="rId2" r:link="rId3"/>
          <a:srcRect/>
          <a:stretch>
            <a:fillRect/>
          </a:stretch>
        </p:blipFill>
        <p:spPr bwMode="auto">
          <a:xfrm>
            <a:off x="0" y="0"/>
            <a:ext cx="1676400" cy="1066800"/>
          </a:xfrm>
          <a:prstGeom prst="rect">
            <a:avLst/>
          </a:prstGeom>
          <a:noFill/>
          <a:ln w="9525">
            <a:noFill/>
            <a:miter lim="800000"/>
            <a:headEnd/>
            <a:tailEnd/>
          </a:ln>
        </p:spPr>
      </p:pic>
      <p:sp>
        <p:nvSpPr>
          <p:cNvPr id="6" name="Content Placeholder 5"/>
          <p:cNvSpPr>
            <a:spLocks noGrp="1"/>
          </p:cNvSpPr>
          <p:nvPr>
            <p:ph idx="1"/>
          </p:nvPr>
        </p:nvSpPr>
        <p:spPr>
          <a:xfrm>
            <a:off x="457200" y="1066800"/>
            <a:ext cx="8229600" cy="5791200"/>
          </a:xfrm>
        </p:spPr>
        <p:txBody>
          <a:bodyPr/>
          <a:lstStyle/>
          <a:p>
            <a:pPr algn="ctr">
              <a:buNone/>
            </a:pPr>
            <a:r>
              <a:rPr lang="en-US" sz="2400" i="1" dirty="0" smtClean="0"/>
              <a:t>Alex Ramirez, Hispanic Association of Colleges and Universities</a:t>
            </a:r>
          </a:p>
          <a:p>
            <a:pPr algn="ctr">
              <a:buNone/>
            </a:pPr>
            <a:r>
              <a:rPr lang="en-US" sz="2400" dirty="0" smtClean="0"/>
              <a:t>aramirez@hacu.net</a:t>
            </a:r>
          </a:p>
          <a:p>
            <a:pPr algn="ctr">
              <a:buNone/>
            </a:pPr>
            <a:r>
              <a:rPr lang="en-US" sz="2400" i="1" dirty="0" smtClean="0"/>
              <a:t>Al Kuslikis, American Indian Higher Education Consortium</a:t>
            </a:r>
            <a:r>
              <a:rPr lang="en-US" sz="2400" dirty="0" smtClean="0"/>
              <a:t/>
            </a:r>
            <a:br>
              <a:rPr lang="en-US" sz="2400" dirty="0" smtClean="0"/>
            </a:br>
            <a:r>
              <a:rPr lang="en-US" sz="2400" dirty="0" smtClean="0"/>
              <a:t>alkuslikis@aihec.org</a:t>
            </a:r>
          </a:p>
          <a:p>
            <a:pPr algn="ctr">
              <a:buNone/>
            </a:pPr>
            <a:r>
              <a:rPr lang="en-US" sz="2400" i="1" dirty="0" smtClean="0"/>
              <a:t>Karl Barnes, National Association for Equal Opportunity in Higher Education</a:t>
            </a:r>
            <a:r>
              <a:rPr lang="en-US" sz="2400" dirty="0" smtClean="0"/>
              <a:t/>
            </a:r>
            <a:br>
              <a:rPr lang="en-US" sz="2400" dirty="0" smtClean="0"/>
            </a:br>
            <a:r>
              <a:rPr lang="en-US" sz="2400" dirty="0" smtClean="0"/>
              <a:t>karl.barnes@gmail.com</a:t>
            </a:r>
          </a:p>
          <a:p>
            <a:pPr algn="ctr">
              <a:buNone/>
            </a:pPr>
            <a:r>
              <a:rPr lang="en-US" sz="2400" i="1" dirty="0" smtClean="0"/>
              <a:t>Richard Alo, University of Houston-Downtown</a:t>
            </a:r>
            <a:r>
              <a:rPr lang="en-US" sz="2400" dirty="0" smtClean="0"/>
              <a:t/>
            </a:r>
            <a:br>
              <a:rPr lang="en-US" sz="2400" dirty="0" smtClean="0"/>
            </a:br>
            <a:r>
              <a:rPr lang="en-US" sz="2400" dirty="0" smtClean="0"/>
              <a:t>ralo@uh.edu</a:t>
            </a:r>
          </a:p>
          <a:p>
            <a:pPr algn="ctr">
              <a:buNone/>
            </a:pPr>
            <a:r>
              <a:rPr lang="en-US" sz="2400" i="1" dirty="0" smtClean="0"/>
              <a:t>Geoffrey Fox, Indiana University</a:t>
            </a:r>
            <a:r>
              <a:rPr lang="en-US" sz="2400" dirty="0" smtClean="0"/>
              <a:t/>
            </a:r>
            <a:br>
              <a:rPr lang="en-US" sz="2400" dirty="0" smtClean="0"/>
            </a:br>
            <a:r>
              <a:rPr lang="en-US" sz="2400" dirty="0" smtClean="0"/>
              <a:t>gcf@indiana.edu</a:t>
            </a:r>
          </a:p>
          <a:p>
            <a:pPr algn="ctr">
              <a:buNone/>
            </a:pPr>
            <a:r>
              <a:rPr lang="en-US" sz="2400" i="1" dirty="0" smtClean="0"/>
              <a:t>Diane Baxter, San Diego Supercomputer Center</a:t>
            </a:r>
            <a:r>
              <a:rPr lang="en-US" sz="2400" dirty="0" smtClean="0"/>
              <a:t/>
            </a:r>
            <a:br>
              <a:rPr lang="en-US" sz="2400" dirty="0" smtClean="0"/>
            </a:br>
            <a:r>
              <a:rPr lang="en-US" sz="2400" dirty="0" smtClean="0"/>
              <a:t>dbaxter@sdsc.edu</a:t>
            </a:r>
          </a:p>
          <a:p>
            <a:pPr algn="ctr">
              <a:buNone/>
            </a:pPr>
            <a:r>
              <a:rPr lang="en-US" dirty="0" smtClean="0"/>
              <a:t>Visit http://www.msi-ciec.org</a:t>
            </a:r>
          </a:p>
          <a:p>
            <a:pPr algn="ctr">
              <a:buNone/>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Cyberinfrastructure &amp; MSI-CIEC</a:t>
            </a:r>
          </a:p>
        </p:txBody>
      </p:sp>
      <p:sp>
        <p:nvSpPr>
          <p:cNvPr id="8195" name="Content Placeholder 2"/>
          <p:cNvSpPr>
            <a:spLocks noGrp="1"/>
          </p:cNvSpPr>
          <p:nvPr>
            <p:ph idx="1"/>
          </p:nvPr>
        </p:nvSpPr>
        <p:spPr/>
        <p:txBody>
          <a:bodyPr/>
          <a:lstStyle/>
          <a:p>
            <a:pPr eaLnBrk="1" hangingPunct="1"/>
            <a:r>
              <a:rPr lang="en-US" smtClean="0"/>
              <a:t>NSF OCI CI Vision</a:t>
            </a:r>
          </a:p>
          <a:p>
            <a:pPr lvl="1" eaLnBrk="1" hangingPunct="1"/>
            <a:r>
              <a:rPr lang="en-US" smtClean="0"/>
              <a:t>“Broaden access to state-of-the-art computing resources, focusing especially on institutions with less capability and communities where computational science is an emerging activity, [ p.  7],”</a:t>
            </a:r>
          </a:p>
          <a:p>
            <a:pPr lvl="1" eaLnBrk="1" hangingPunct="1"/>
            <a:r>
              <a:rPr lang="en-US" smtClean="0"/>
              <a:t>“To promote broad participation of underserved groups, communities and institutions, both as creators and users of CI [p. 39]”</a:t>
            </a:r>
          </a:p>
        </p:txBody>
      </p:sp>
      <p:cxnSp>
        <p:nvCxnSpPr>
          <p:cNvPr id="5" name="Straight Connector 4"/>
          <p:cNvCxnSpPr/>
          <p:nvPr/>
        </p:nvCxnSpPr>
        <p:spPr>
          <a:xfrm>
            <a:off x="457200" y="1219200"/>
            <a:ext cx="822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Cyberinfrastructure &amp; MSI-CIEC</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None/>
              <a:defRPr/>
            </a:pPr>
            <a:r>
              <a:rPr lang="en-US" sz="6400" dirty="0" smtClean="0"/>
              <a:t>			 MSI </a:t>
            </a:r>
            <a:r>
              <a:rPr lang="en-US" sz="6400" dirty="0" err="1" smtClean="0"/>
              <a:t>Cyberinfrastructure</a:t>
            </a:r>
            <a:r>
              <a:rPr lang="en-US" sz="6400" dirty="0" smtClean="0"/>
              <a:t> 				Empowerment Coalition</a:t>
            </a:r>
            <a:endParaRPr lang="en-US" b="1" i="1" dirty="0" smtClean="0"/>
          </a:p>
          <a:p>
            <a:pPr eaLnBrk="1" fontAlgn="auto" hangingPunct="1">
              <a:spcAft>
                <a:spcPts val="0"/>
              </a:spcAft>
              <a:buFont typeface="Arial" pitchFamily="34" charset="0"/>
              <a:buNone/>
              <a:defRPr/>
            </a:pPr>
            <a:r>
              <a:rPr lang="en-US" b="1" i="1" dirty="0" smtClean="0"/>
              <a:t>Vision</a:t>
            </a:r>
            <a:r>
              <a:rPr lang="en-US" dirty="0" smtClean="0"/>
              <a:t>: </a:t>
            </a:r>
          </a:p>
          <a:p>
            <a:pPr lvl="1" eaLnBrk="1" fontAlgn="auto" hangingPunct="1">
              <a:spcAft>
                <a:spcPts val="0"/>
              </a:spcAft>
              <a:buFont typeface="Arial" pitchFamily="34" charset="0"/>
              <a:buNone/>
              <a:defRPr/>
            </a:pPr>
            <a:r>
              <a:rPr lang="en-US" dirty="0" smtClean="0"/>
              <a:t>To advance science, technology, engineering and mathematics (STEM) and the participation of the nation’s underrepresented minorities in STEM, particularly e-science, and in the global STEM workforce through minority-serving institutions (MSIs) and the emerging </a:t>
            </a:r>
            <a:r>
              <a:rPr lang="en-US" dirty="0" err="1" smtClean="0"/>
              <a:t>cyberinfrastructure</a:t>
            </a:r>
            <a:r>
              <a:rPr lang="en-US" dirty="0" smtClean="0"/>
              <a:t> (CI). </a:t>
            </a:r>
          </a:p>
          <a:p>
            <a:pPr eaLnBrk="1" fontAlgn="auto" hangingPunct="1">
              <a:spcAft>
                <a:spcPts val="0"/>
              </a:spcAft>
              <a:buFont typeface="Arial" pitchFamily="34" charset="0"/>
              <a:buNone/>
              <a:defRPr/>
            </a:pPr>
            <a:r>
              <a:rPr lang="en-US" b="1" i="1" dirty="0" smtClean="0"/>
              <a:t>Mission</a:t>
            </a:r>
            <a:r>
              <a:rPr lang="en-US" dirty="0" smtClean="0"/>
              <a:t>: </a:t>
            </a:r>
          </a:p>
          <a:p>
            <a:pPr lvl="1" eaLnBrk="1" fontAlgn="auto" hangingPunct="1">
              <a:spcAft>
                <a:spcPts val="0"/>
              </a:spcAft>
              <a:buFont typeface="Arial" pitchFamily="34" charset="0"/>
              <a:buNone/>
              <a:defRPr/>
            </a:pPr>
            <a:r>
              <a:rPr lang="en-US" dirty="0" smtClean="0"/>
              <a:t>To build and enhance the social and technological mechanisms for meaningful engagement of MSIs in </a:t>
            </a:r>
            <a:r>
              <a:rPr lang="en-US" dirty="0" err="1" smtClean="0"/>
              <a:t>cyberinfrastructure</a:t>
            </a:r>
            <a:r>
              <a:rPr lang="en-US" dirty="0" smtClean="0"/>
              <a:t> (CI).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dirty="0" smtClean="0"/>
              <a:t>The project develops the CI “middleware” resources to encourage, broker, enable and manage meaningful CI initiatives involving MSI collaborations for the use, support, deployment, development, and design of CI to enable the advancement of e-science research and education. </a:t>
            </a:r>
          </a:p>
          <a:p>
            <a:pPr eaLnBrk="1" fontAlgn="auto" hangingPunct="1">
              <a:spcAft>
                <a:spcPts val="0"/>
              </a:spcAft>
              <a:buFont typeface="Arial" pitchFamily="34" charset="0"/>
              <a:buNone/>
              <a:defRPr/>
            </a:pPr>
            <a:endParaRPr lang="en-US" dirty="0" smtClean="0"/>
          </a:p>
        </p:txBody>
      </p:sp>
      <p:cxnSp>
        <p:nvCxnSpPr>
          <p:cNvPr id="5" name="Straight Connector 4"/>
          <p:cNvCxnSpPr/>
          <p:nvPr/>
        </p:nvCxnSpPr>
        <p:spPr>
          <a:xfrm>
            <a:off x="457200" y="1219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221" name="Content Placeholder 3" descr="logoRed_msi-ciec.tif"/>
          <p:cNvPicPr>
            <a:picLocks/>
          </p:cNvPicPr>
          <p:nvPr/>
        </p:nvPicPr>
        <p:blipFill>
          <a:blip r:embed="rId2" r:link="rId3"/>
          <a:srcRect/>
          <a:stretch>
            <a:fillRect/>
          </a:stretch>
        </p:blipFill>
        <p:spPr bwMode="auto">
          <a:xfrm>
            <a:off x="457200" y="1676400"/>
            <a:ext cx="1981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MSI-CIEC</a:t>
            </a:r>
          </a:p>
        </p:txBody>
      </p:sp>
      <p:sp>
        <p:nvSpPr>
          <p:cNvPr id="3" name="Content Placeholder 2"/>
          <p:cNvSpPr>
            <a:spLocks noGrp="1"/>
          </p:cNvSpPr>
          <p:nvPr>
            <p:ph idx="1"/>
          </p:nvPr>
        </p:nvSpPr>
        <p:spPr>
          <a:xfrm>
            <a:off x="457200" y="1600200"/>
            <a:ext cx="8229600" cy="5029200"/>
          </a:xfrm>
        </p:spPr>
        <p:txBody>
          <a:bodyPr rtlCol="0">
            <a:normAutofit fontScale="62500" lnSpcReduction="20000"/>
          </a:bodyPr>
          <a:lstStyle/>
          <a:p>
            <a:pPr eaLnBrk="1" fontAlgn="auto" hangingPunct="1">
              <a:spcAft>
                <a:spcPts val="0"/>
              </a:spcAft>
              <a:buFont typeface="Arial" pitchFamily="34" charset="0"/>
              <a:buNone/>
              <a:defRPr/>
            </a:pPr>
            <a:r>
              <a:rPr lang="en-US" b="1" i="1" dirty="0" smtClean="0"/>
              <a:t>Partners &amp; co-</a:t>
            </a:r>
            <a:r>
              <a:rPr lang="en-US" b="1" i="1" dirty="0" err="1" smtClean="0"/>
              <a:t>Pis</a:t>
            </a:r>
            <a:r>
              <a:rPr lang="en-US" b="1" i="1" dirty="0" smtClean="0"/>
              <a:t/>
            </a:r>
            <a:br>
              <a:rPr lang="en-US" b="1" i="1" dirty="0" smtClean="0"/>
            </a:br>
            <a:r>
              <a:rPr lang="en-US" b="1" i="1" dirty="0" smtClean="0"/>
              <a:t>AIHEC, Al Kuslikis	NAFEO, Karl Barnes	HACU, Alex Ramirez</a:t>
            </a:r>
            <a:br>
              <a:rPr lang="en-US" b="1" i="1" dirty="0" smtClean="0"/>
            </a:br>
            <a:r>
              <a:rPr lang="en-US" b="1" i="1" dirty="0" smtClean="0"/>
              <a:t>University of Houston-Downtown, Richard Alo (PI)</a:t>
            </a:r>
            <a:br>
              <a:rPr lang="en-US" b="1" i="1" dirty="0" smtClean="0"/>
            </a:br>
            <a:r>
              <a:rPr lang="en-US" b="1" i="1" dirty="0" smtClean="0"/>
              <a:t>Indiana University, Geoffrey Fox	</a:t>
            </a:r>
            <a:br>
              <a:rPr lang="en-US" b="1" i="1" dirty="0" smtClean="0"/>
            </a:br>
            <a:r>
              <a:rPr lang="en-US" b="1" i="1" dirty="0" smtClean="0"/>
              <a:t>San Diego Supercomputer Center, Diane Baxter</a:t>
            </a:r>
          </a:p>
          <a:p>
            <a:pPr eaLnBrk="1" fontAlgn="auto" hangingPunct="1">
              <a:spcAft>
                <a:spcPts val="0"/>
              </a:spcAft>
              <a:buFont typeface="Arial" pitchFamily="34" charset="0"/>
              <a:buNone/>
              <a:defRPr/>
            </a:pPr>
            <a:r>
              <a:rPr lang="en-US" b="1" i="1" dirty="0" smtClean="0"/>
              <a:t>	Evaluator: Julie Foertsch, Leading Edge Evaluation &amp; Consulting, LLC</a:t>
            </a:r>
          </a:p>
          <a:p>
            <a:pPr eaLnBrk="1" fontAlgn="auto" hangingPunct="1">
              <a:spcAft>
                <a:spcPts val="0"/>
              </a:spcAft>
              <a:buFont typeface="Arial" pitchFamily="34" charset="0"/>
              <a:buNone/>
              <a:defRPr/>
            </a:pPr>
            <a:r>
              <a:rPr lang="en-US" b="1" i="1" dirty="0" smtClean="0"/>
              <a:t>Advisory Board</a:t>
            </a:r>
          </a:p>
          <a:p>
            <a:pPr eaLnBrk="1" fontAlgn="auto" hangingPunct="1">
              <a:lnSpc>
                <a:spcPct val="90000"/>
              </a:lnSpc>
              <a:spcAft>
                <a:spcPts val="0"/>
              </a:spcAft>
              <a:buFont typeface="Arial" pitchFamily="34" charset="0"/>
              <a:buChar char="•"/>
              <a:defRPr/>
            </a:pPr>
            <a:r>
              <a:rPr lang="en-US" dirty="0" smtClean="0"/>
              <a:t>Charles Catlett, </a:t>
            </a:r>
            <a:r>
              <a:rPr lang="en-US" dirty="0" err="1" smtClean="0"/>
              <a:t>TeraGrid</a:t>
            </a:r>
            <a:r>
              <a:rPr lang="en-US" dirty="0" smtClean="0"/>
              <a:t>	               Fran Berman, SDSC	</a:t>
            </a:r>
          </a:p>
          <a:p>
            <a:pPr eaLnBrk="1" fontAlgn="auto" hangingPunct="1">
              <a:lnSpc>
                <a:spcPct val="90000"/>
              </a:lnSpc>
              <a:spcAft>
                <a:spcPts val="0"/>
              </a:spcAft>
              <a:buFont typeface="Arial" pitchFamily="34" charset="0"/>
              <a:buChar char="•"/>
              <a:defRPr/>
            </a:pPr>
            <a:r>
              <a:rPr lang="en-US" dirty="0" smtClean="0"/>
              <a:t>Thomas Dunning, NCSA	               Jay </a:t>
            </a:r>
            <a:r>
              <a:rPr lang="en-US" dirty="0" err="1" smtClean="0"/>
              <a:t>Boisseau</a:t>
            </a:r>
            <a:r>
              <a:rPr lang="en-US" dirty="0" smtClean="0"/>
              <a:t>, TACC</a:t>
            </a:r>
          </a:p>
          <a:p>
            <a:pPr eaLnBrk="1" fontAlgn="auto" hangingPunct="1">
              <a:lnSpc>
                <a:spcPct val="90000"/>
              </a:lnSpc>
              <a:spcAft>
                <a:spcPts val="0"/>
              </a:spcAft>
              <a:buFont typeface="Arial" pitchFamily="34" charset="0"/>
              <a:buChar char="•"/>
              <a:defRPr/>
            </a:pPr>
            <a:r>
              <a:rPr lang="en-US" dirty="0" smtClean="0"/>
              <a:t>Dan Reed, UNC, RENCI	               		Mark </a:t>
            </a:r>
            <a:r>
              <a:rPr lang="en-US" dirty="0" err="1" smtClean="0"/>
              <a:t>Ellisman</a:t>
            </a:r>
            <a:r>
              <a:rPr lang="en-US" dirty="0" smtClean="0"/>
              <a:t>, UCSD, BIRN</a:t>
            </a:r>
          </a:p>
          <a:p>
            <a:pPr eaLnBrk="1" fontAlgn="auto" hangingPunct="1">
              <a:lnSpc>
                <a:spcPct val="90000"/>
              </a:lnSpc>
              <a:spcAft>
                <a:spcPts val="0"/>
              </a:spcAft>
              <a:buFont typeface="Arial" pitchFamily="34" charset="0"/>
              <a:buChar char="•"/>
              <a:defRPr/>
            </a:pPr>
            <a:r>
              <a:rPr lang="en-US" dirty="0" smtClean="0"/>
              <a:t>Kelvin </a:t>
            </a:r>
            <a:r>
              <a:rPr lang="en-US" dirty="0" err="1" smtClean="0"/>
              <a:t>Droegemeier</a:t>
            </a:r>
            <a:r>
              <a:rPr lang="en-US" dirty="0" smtClean="0"/>
              <a:t>, Oklahoma, LEAD</a:t>
            </a:r>
          </a:p>
          <a:p>
            <a:pPr eaLnBrk="1" fontAlgn="auto" hangingPunct="1">
              <a:lnSpc>
                <a:spcPct val="90000"/>
              </a:lnSpc>
              <a:spcAft>
                <a:spcPts val="0"/>
              </a:spcAft>
              <a:buFont typeface="Arial" pitchFamily="34" charset="0"/>
              <a:buChar char="•"/>
              <a:defRPr/>
            </a:pPr>
            <a:r>
              <a:rPr lang="en-US" dirty="0" smtClean="0"/>
              <a:t>Ian Foster, Chicago, Argonne, Open Science Grid</a:t>
            </a:r>
          </a:p>
          <a:p>
            <a:pPr eaLnBrk="1" fontAlgn="auto" hangingPunct="1">
              <a:lnSpc>
                <a:spcPct val="90000"/>
              </a:lnSpc>
              <a:spcAft>
                <a:spcPts val="0"/>
              </a:spcAft>
              <a:buFont typeface="Arial" pitchFamily="34" charset="0"/>
              <a:buChar char="•"/>
              <a:defRPr/>
            </a:pPr>
            <a:r>
              <a:rPr lang="en-US" dirty="0" smtClean="0"/>
              <a:t>Malcolm Atkinson, NESC (UK National e-Science Center), ICEAGE (EU Grid Education)</a:t>
            </a:r>
          </a:p>
          <a:p>
            <a:pPr eaLnBrk="1" fontAlgn="auto" hangingPunct="1">
              <a:lnSpc>
                <a:spcPct val="90000"/>
              </a:lnSpc>
              <a:spcAft>
                <a:spcPts val="0"/>
              </a:spcAft>
              <a:buFont typeface="Arial" pitchFamily="34" charset="0"/>
              <a:buChar char="•"/>
              <a:defRPr/>
            </a:pPr>
            <a:r>
              <a:rPr lang="en-US" dirty="0" smtClean="0"/>
              <a:t>Larry </a:t>
            </a:r>
            <a:r>
              <a:rPr lang="en-US" dirty="0" err="1" smtClean="0"/>
              <a:t>Smarr</a:t>
            </a:r>
            <a:r>
              <a:rPr lang="en-US" dirty="0" smtClean="0"/>
              <a:t>, CalIT2</a:t>
            </a:r>
          </a:p>
          <a:p>
            <a:pPr eaLnBrk="1" fontAlgn="auto" hangingPunct="1">
              <a:lnSpc>
                <a:spcPct val="90000"/>
              </a:lnSpc>
              <a:spcAft>
                <a:spcPts val="0"/>
              </a:spcAft>
              <a:buFont typeface="Arial" pitchFamily="34" charset="0"/>
              <a:buChar char="•"/>
              <a:defRPr/>
            </a:pPr>
            <a:r>
              <a:rPr lang="en-US" dirty="0" smtClean="0"/>
              <a:t>Juan Meza, LBNL		</a:t>
            </a:r>
          </a:p>
          <a:p>
            <a:pPr eaLnBrk="1" fontAlgn="auto" hangingPunct="1">
              <a:lnSpc>
                <a:spcPct val="90000"/>
              </a:lnSpc>
              <a:spcAft>
                <a:spcPts val="0"/>
              </a:spcAft>
              <a:buFont typeface="Arial" pitchFamily="34" charset="0"/>
              <a:buChar char="•"/>
              <a:defRPr/>
            </a:pPr>
            <a:r>
              <a:rPr lang="en-US" dirty="0" smtClean="0"/>
              <a:t>Richard Tapia, Rice</a:t>
            </a:r>
          </a:p>
        </p:txBody>
      </p:sp>
      <p:cxnSp>
        <p:nvCxnSpPr>
          <p:cNvPr id="5" name="Straight Connector 4"/>
          <p:cNvCxnSpPr/>
          <p:nvPr/>
        </p:nvCxnSpPr>
        <p:spPr>
          <a:xfrm>
            <a:off x="457200" y="12192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45" name="Content Placeholder 3" descr="logoRed_msi-ciec.tif"/>
          <p:cNvPicPr>
            <a:picLocks/>
          </p:cNvPicPr>
          <p:nvPr/>
        </p:nvPicPr>
        <p:blipFill>
          <a:blip r:embed="rId2" r:link="rId3"/>
          <a:srcRect/>
          <a:stretch>
            <a:fillRect/>
          </a:stretch>
        </p:blipFill>
        <p:spPr bwMode="auto">
          <a:xfrm>
            <a:off x="457200" y="228600"/>
            <a:ext cx="1981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2757</Words>
  <Application>Microsoft Office PowerPoint</Application>
  <PresentationFormat>On-screen Show (4:3)</PresentationFormat>
  <Paragraphs>295</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Engaging Minority-Serving Institutions (MSIs) in Cyberinfrastructure (CI) through CI Days</vt:lpstr>
      <vt:lpstr>Minority-Serving Institutions (MSIs) </vt:lpstr>
      <vt:lpstr>Minority-serving Institutions (MSIs)  provide an efficient strategy to reach the minority communities underrepresented in STEM</vt:lpstr>
      <vt:lpstr>Cyberinfrastructure &amp; MSI-CIEC</vt:lpstr>
      <vt:lpstr>Cyberinfrastructure &amp; MSI-CIEC</vt:lpstr>
      <vt:lpstr>Cyberinfrastructure &amp; MSI-CIEC</vt:lpstr>
      <vt:lpstr>Cyberinfrastructure &amp; MSI-CIEC</vt:lpstr>
      <vt:lpstr>Cyberinfrastructure &amp; MSI-CIEC</vt:lpstr>
      <vt:lpstr>MSI-CIEC</vt:lpstr>
      <vt:lpstr> Social Networking Portal WWW.MSI-CIEC.ORG</vt:lpstr>
      <vt:lpstr>MSI-CIEC Campus Visits Cyberinfrastructure Days (CI Days)</vt:lpstr>
      <vt:lpstr>Cyberinfrastructure Days (CI Days) Virtual Organization (VO) www.cidays.org</vt:lpstr>
      <vt:lpstr> Cyberinfrastructure Days (CI Days) General Approach </vt:lpstr>
      <vt:lpstr>MSI-CIEC Campus Visits   CI Days General Approach </vt:lpstr>
      <vt:lpstr>MSI-CIEC Campus Visits   CI Days General Approach </vt:lpstr>
      <vt:lpstr>  CI Days General Regional Approach </vt:lpstr>
      <vt:lpstr>  CI Days Case Study Elizabeth City State University </vt:lpstr>
      <vt:lpstr>  CI Days Case Study Elizabeth City State University </vt:lpstr>
      <vt:lpstr>  CI Days Case Study Elizabeth City State University </vt:lpstr>
      <vt:lpstr>Slide 20</vt:lpstr>
      <vt:lpstr>Slide 21</vt:lpstr>
      <vt:lpstr>  CI Days Case Study Elizabeth City State University </vt:lpstr>
      <vt:lpstr>  CI Days Case Study Elizabeth City State University Evaluation Results </vt:lpstr>
      <vt:lpstr>  CI Days Case Study Elizabeth City State University Evaluation Results </vt:lpstr>
      <vt:lpstr>  CI Days Case Study Elizabeth City State University Evaluation Results </vt:lpstr>
      <vt:lpstr>  CI Days Case Study Elizabeth City State University Evaluation Results </vt:lpstr>
      <vt:lpstr>  CI Days Case Study Elizabeth City State University Evaluation Results </vt:lpstr>
      <vt:lpstr>       </vt:lpstr>
      <vt:lpstr>Slide 29</vt:lpstr>
      <vt:lpstr>  CI Days Case Study New Mexico Statewide Regional </vt:lpstr>
      <vt:lpstr>  CI Days Case Study New Mexico Statewide Regional </vt:lpstr>
      <vt:lpstr>  CI Days Case Study New Mexico Statewide Regional </vt:lpstr>
      <vt:lpstr>  CI Days Case Study New Mexico Statewide Regional </vt:lpstr>
      <vt:lpstr>  CI Days Case Study New Mexico Statewide Regional </vt:lpstr>
      <vt:lpstr>Slide 35</vt:lpstr>
      <vt:lpstr> New Mexico Statewide Regional Agenda </vt:lpstr>
      <vt:lpstr> New Mexico Statewide Regional Agenda </vt:lpstr>
      <vt:lpstr> New Mexico Statewide Regional Agenda </vt:lpstr>
      <vt:lpstr> New Mexico Statewide Regional Agenda </vt:lpstr>
      <vt:lpstr>  CI Days Case Study New Mexico Statewide Regional </vt:lpstr>
      <vt:lpstr>  CI Days Case Study New Mexico Statewide Regional </vt:lpstr>
      <vt:lpstr>  CI Days Case Study New Mexico Statewide Regional </vt:lpstr>
      <vt:lpstr>  CI Days Case Study New Mexico Statewide Regional </vt:lpstr>
      <vt:lpstr>  CI Days Case Study New Mexico Statewide Regional </vt:lpstr>
      <vt:lpstr>  CI Days Case Study New Mexico Statewide Regional </vt:lpstr>
      <vt:lpstr>  CI Days Case Study New Mexico Statewide Regional </vt:lpstr>
      <vt:lpstr>  CI Days Case Study New Mexico Statewide Regional </vt:lpstr>
      <vt:lpstr>  CI Days Case Study New Mexico Statewide Regional </vt:lpstr>
      <vt:lpstr> CI Days  Conclusions &amp; Lessons Learned </vt:lpstr>
      <vt:lpstr>  CI Days  Conclusions &amp; Lessons Learned  </vt:lpstr>
      <vt:lpstr>  CI Days  Conclusions &amp; Lessons Learned  </vt:lpstr>
      <vt:lpstr>  CI Days  Conclusions &amp; Lessons Learned  </vt:lpstr>
      <vt:lpstr>  CI Days  Conclusions &amp; Lessons Learned  </vt:lpstr>
      <vt:lpstr>  CI Days  Conclusions &amp; Lessons Learned  </vt:lpstr>
      <vt:lpstr>  CI Days  Conclusions &amp; Lessons Learned  </vt:lpstr>
      <vt:lpstr>  CI Days  Conclusions &amp; Lessons Learned  </vt:lpstr>
      <vt:lpstr>  CI Days  Conclusions &amp; Lessons Learned  </vt:lpstr>
      <vt:lpstr>  CI Days  Conclusions &amp; Lessons Learned  </vt:lpstr>
      <vt:lpstr>  Acknowledgement </vt:lpstr>
      <vt:lpstr>  For inquiries contact </vt:lpstr>
    </vt:vector>
  </TitlesOfParts>
  <Company>HACU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Minority-Serving Institutions (MSIs) in Cyberinfrastructure (CI) through CI Days</dc:title>
  <dc:creator>Alex Ramirez</dc:creator>
  <cp:lastModifiedBy>Alex Ramirez</cp:lastModifiedBy>
  <cp:revision>51</cp:revision>
  <dcterms:created xsi:type="dcterms:W3CDTF">2008-06-10T20:12:48Z</dcterms:created>
  <dcterms:modified xsi:type="dcterms:W3CDTF">2008-06-11T21:21:14Z</dcterms:modified>
</cp:coreProperties>
</file>