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79" r:id="rId2"/>
    <p:sldMasterId id="2147483680" r:id="rId3"/>
    <p:sldMasterId id="2147483681" r:id="rId4"/>
    <p:sldMasterId id="2147483682" r:id="rId5"/>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91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marL="914400" lvl="1" indent="-317500">
              <a:buClr>
                <a:srgbClr val="000000"/>
              </a:buClr>
              <a:buSzPct val="127272"/>
              <a:buFont typeface="Courier New"/>
              <a:buChar char="o"/>
            </a:pPr>
            <a:r>
              <a:rPr lang="en" sz="1100"/>
              <a:t>
</a:t>
            </a:r>
          </a:p>
          <a:p>
            <a:endParaRPr lang="en" sz="1100"/>
          </a:p>
          <a:p>
            <a:endParaRPr lang="en" sz="1100"/>
          </a:p>
          <a:p>
            <a:endParaRPr lang="en" sz="1100"/>
          </a:p>
          <a:p>
            <a:endParaRPr lang="en" sz="1100"/>
          </a:p>
          <a:p>
            <a:endParaRPr lang="en" sz="1100"/>
          </a:p>
          <a:p>
            <a:endParaRPr lang="en" sz="1100"/>
          </a:p>
          <a:p>
            <a:endParaRPr lang="en" sz="1100"/>
          </a:p>
        </p:txBody>
      </p:sp>
    </p:spTree>
    <p:extLst>
      <p:ext uri="{BB962C8B-B14F-4D97-AF65-F5344CB8AC3E}">
        <p14:creationId xmlns:p14="http://schemas.microsoft.com/office/powerpoint/2010/main" val="24716620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4691399"/>
          </a:xfrm>
          <a:prstGeom prst="rect">
            <a:avLst/>
          </a:prstGeom>
          <a:solidFill>
            <a:schemeClr val="dk2"/>
          </a:solidFill>
          <a:ln>
            <a:noFill/>
          </a:ln>
        </p:spPr>
        <p:txBody>
          <a:bodyPr lIns="91425" tIns="45700" rIns="91425" bIns="45700" anchor="ctr" anchorCtr="0">
            <a:spAutoFit/>
          </a:bodyPr>
          <a:lstStyle/>
          <a:p>
            <a:endParaRPr/>
          </a:p>
        </p:txBody>
      </p:sp>
      <p:cxnSp>
        <p:nvCxnSpPr>
          <p:cNvPr id="9" name="Shape 9"/>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1pPr>
            <a:lvl2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2pPr>
            <a:lvl3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3pPr>
            <a:lvl4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4pPr>
            <a:lvl5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5pPr>
            <a:lvl6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6pPr>
            <a:lvl7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7pPr>
            <a:lvl8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8pPr>
            <a:lvl9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685800" y="4836035"/>
            <a:ext cx="7772400" cy="1032599"/>
          </a:xfrm>
          <a:prstGeom prst="rect">
            <a:avLst/>
          </a:prstGeom>
          <a:noFill/>
          <a:ln>
            <a:noFill/>
          </a:ln>
        </p:spPr>
        <p:txBody>
          <a:bodyPr lIns="91425" tIns="91425" rIns="91425" bIns="91425" anchor="t" anchorCtr="0"/>
          <a:lstStyle>
            <a:lvl1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1pPr>
            <a:lvl2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2pPr>
            <a:lvl3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3pPr>
            <a:lvl4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4pPr>
            <a:lvl5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5pPr>
            <a:lvl6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6pPr>
            <a:lvl7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7pPr>
            <a:lvl8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8pPr>
            <a:lvl9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3"/>
        <p:cNvGrpSpPr/>
        <p:nvPr/>
      </p:nvGrpSpPr>
      <p:grpSpPr>
        <a:xfrm>
          <a:off x="0" y="0"/>
          <a:ext cx="0" cy="0"/>
          <a:chOff x="0" y="0"/>
          <a:chExt cx="0" cy="0"/>
        </a:xfrm>
      </p:grpSpPr>
      <p:sp>
        <p:nvSpPr>
          <p:cNvPr id="54" name="Shape 54"/>
          <p:cNvSpPr/>
          <p:nvPr/>
        </p:nvSpPr>
        <p:spPr>
          <a:xfrm rot="10800000" flipH="1">
            <a:off x="0" y="4124512"/>
            <a:ext cx="8458200" cy="949799"/>
          </a:xfrm>
          <a:prstGeom prst="rect">
            <a:avLst/>
          </a:prstGeom>
          <a:solidFill>
            <a:schemeClr val="dk2"/>
          </a:solidFill>
          <a:ln>
            <a:noFill/>
          </a:ln>
        </p:spPr>
        <p:txBody>
          <a:bodyPr lIns="91425" tIns="45700" rIns="91425" bIns="45700" anchor="ctr" anchorCtr="0">
            <a:spAutoFit/>
          </a:bodyPr>
          <a:lstStyle/>
          <a:p>
            <a:endParaRPr/>
          </a:p>
        </p:txBody>
      </p:sp>
      <p:sp>
        <p:nvSpPr>
          <p:cNvPr id="55" name="Shape 55"/>
          <p:cNvSpPr txBox="1">
            <a:spLocks noGrp="1"/>
          </p:cNvSpPr>
          <p:nvPr>
            <p:ph type="ctrTitle"/>
          </p:nvPr>
        </p:nvSpPr>
        <p:spPr>
          <a:xfrm>
            <a:off x="685800" y="1734342"/>
            <a:ext cx="7772400" cy="2245499"/>
          </a:xfrm>
          <a:prstGeom prst="rect">
            <a:avLst/>
          </a:prstGeom>
          <a:noFill/>
          <a:ln>
            <a:noFill/>
          </a:ln>
        </p:spPr>
        <p:txBody>
          <a:bodyPr lIns="91425" tIns="91425" rIns="91425" bIns="91425" anchor="b" anchorCtr="0"/>
          <a:lstStyle>
            <a:lvl1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1pPr>
            <a:lvl2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2pPr>
            <a:lvl3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3pPr>
            <a:lvl4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4pPr>
            <a:lvl5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5pPr>
            <a:lvl6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6pPr>
            <a:lvl7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7pPr>
            <a:lvl8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8pPr>
            <a:lvl9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9pPr>
          </a:lstStyle>
          <a:p>
            <a:endParaRPr/>
          </a:p>
        </p:txBody>
      </p:sp>
      <p:sp>
        <p:nvSpPr>
          <p:cNvPr id="56" name="Shape 56"/>
          <p:cNvSpPr txBox="1">
            <a:spLocks noGrp="1"/>
          </p:cNvSpPr>
          <p:nvPr>
            <p:ph type="subTitle" idx="1"/>
          </p:nvPr>
        </p:nvSpPr>
        <p:spPr>
          <a:xfrm>
            <a:off x="685800" y="4124476"/>
            <a:ext cx="7772400" cy="949799"/>
          </a:xfrm>
          <a:prstGeom prst="rect">
            <a:avLst/>
          </a:prstGeom>
          <a:noFill/>
          <a:ln>
            <a:noFill/>
          </a:ln>
        </p:spPr>
        <p:txBody>
          <a:bodyPr lIns="91425" tIns="91425" rIns="91425" bIns="91425" anchor="ctr" anchorCtr="0"/>
          <a:lstStyle>
            <a:lvl1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1pPr>
            <a:lvl2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2pPr>
            <a:lvl3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3pPr>
            <a:lvl4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4pPr>
            <a:lvl5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5pPr>
            <a:lvl6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6pPr>
            <a:lvl7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7pPr>
            <a:lvl8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8pPr>
            <a:lvl9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57"/>
        <p:cNvGrpSpPr/>
        <p:nvPr/>
      </p:nvGrpSpPr>
      <p:grpSpPr>
        <a:xfrm>
          <a:off x="0" y="0"/>
          <a:ext cx="0" cy="0"/>
          <a:chOff x="0" y="0"/>
          <a:chExt cx="0" cy="0"/>
        </a:xfrm>
      </p:grpSpPr>
      <p:sp>
        <p:nvSpPr>
          <p:cNvPr id="58" name="Shape 58"/>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59" name="Shape 59"/>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60" name="Shape 60"/>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61"/>
        <p:cNvGrpSpPr/>
        <p:nvPr/>
      </p:nvGrpSpPr>
      <p:grpSpPr>
        <a:xfrm>
          <a:off x="0" y="0"/>
          <a:ext cx="0" cy="0"/>
          <a:chOff x="0" y="0"/>
          <a:chExt cx="0" cy="0"/>
        </a:xfrm>
      </p:grpSpPr>
      <p:sp>
        <p:nvSpPr>
          <p:cNvPr id="62" name="Shape 62"/>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63" name="Shape 63"/>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a:endParaRPr/>
          </a:p>
        </p:txBody>
      </p:sp>
      <p:sp>
        <p:nvSpPr>
          <p:cNvPr id="64" name="Shape 64"/>
          <p:cNvSpPr txBox="1">
            <a:spLocks noGrp="1"/>
          </p:cNvSpPr>
          <p:nvPr>
            <p:ph type="body" idx="1"/>
          </p:nvPr>
        </p:nvSpPr>
        <p:spPr>
          <a:xfrm>
            <a:off x="457200" y="1947332"/>
            <a:ext cx="40302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65" name="Shape 65"/>
          <p:cNvSpPr txBox="1">
            <a:spLocks noGrp="1"/>
          </p:cNvSpPr>
          <p:nvPr>
            <p:ph type="body" idx="2"/>
          </p:nvPr>
        </p:nvSpPr>
        <p:spPr>
          <a:xfrm>
            <a:off x="4656667" y="1949211"/>
            <a:ext cx="40302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6"/>
        <p:cNvGrpSpPr/>
        <p:nvPr/>
      </p:nvGrpSpPr>
      <p:grpSpPr>
        <a:xfrm>
          <a:off x="0" y="0"/>
          <a:ext cx="0" cy="0"/>
          <a:chOff x="0" y="0"/>
          <a:chExt cx="0" cy="0"/>
        </a:xfrm>
      </p:grpSpPr>
      <p:sp>
        <p:nvSpPr>
          <p:cNvPr id="67" name="Shape 67"/>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68" name="Shape 68"/>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69"/>
        <p:cNvGrpSpPr/>
        <p:nvPr/>
      </p:nvGrpSpPr>
      <p:grpSpPr>
        <a:xfrm>
          <a:off x="0" y="0"/>
          <a:ext cx="0" cy="0"/>
          <a:chOff x="0" y="0"/>
          <a:chExt cx="0" cy="0"/>
        </a:xfrm>
      </p:grpSpPr>
      <p:sp>
        <p:nvSpPr>
          <p:cNvPr id="70" name="Shape 70"/>
          <p:cNvSpPr/>
          <p:nvPr/>
        </p:nvSpPr>
        <p:spPr>
          <a:xfrm>
            <a:off x="0" y="5875078"/>
            <a:ext cx="8686800" cy="692700"/>
          </a:xfrm>
          <a:prstGeom prst="rect">
            <a:avLst/>
          </a:prstGeom>
          <a:solidFill>
            <a:schemeClr val="dk2"/>
          </a:solidFill>
          <a:ln>
            <a:noFill/>
          </a:ln>
        </p:spPr>
        <p:txBody>
          <a:bodyPr lIns="91425" tIns="45700" rIns="91425" bIns="45700" anchor="ctr" anchorCtr="0">
            <a:spAutoFit/>
          </a:bodyPr>
          <a:lstStyle/>
          <a:p>
            <a:endParaRPr/>
          </a:p>
        </p:txBody>
      </p:sp>
      <p:sp>
        <p:nvSpPr>
          <p:cNvPr id="71" name="Shape 71"/>
          <p:cNvSpPr txBox="1">
            <a:spLocks noGrp="1"/>
          </p:cNvSpPr>
          <p:nvPr>
            <p:ph type="body" idx="1"/>
          </p:nvPr>
        </p:nvSpPr>
        <p:spPr>
          <a:xfrm>
            <a:off x="457200" y="5875078"/>
            <a:ext cx="8229600" cy="692700"/>
          </a:xfrm>
          <a:prstGeom prst="rect">
            <a:avLst/>
          </a:prstGeom>
          <a:noFill/>
          <a:ln>
            <a:noFill/>
          </a:ln>
        </p:spPr>
        <p:txBody>
          <a:bodyPr lIns="91425" tIns="91425" rIns="91425" bIns="91425" anchor="ctr" anchorCtr="0"/>
          <a:lstStyle>
            <a:lvl1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457200" y="751679"/>
            <a:ext cx="8229600" cy="4012499"/>
          </a:xfrm>
          <a:prstGeom prst="rect">
            <a:avLst/>
          </a:prstGeom>
          <a:noFill/>
          <a:ln>
            <a:noFill/>
          </a:ln>
        </p:spPr>
        <p:txBody>
          <a:bodyPr lIns="91425" tIns="91425" rIns="91425" bIns="91425" anchor="t" anchorCtr="0"/>
          <a:lstStyle>
            <a:lvl1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1pPr>
            <a:lvl2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2pPr>
            <a:lvl3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3pPr>
            <a:lvl4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4pPr>
            <a:lvl5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5pPr>
            <a:lvl6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6pPr>
            <a:lvl7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7pPr>
            <a:lvl8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8pPr>
            <a:lvl9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9pPr>
          </a:lstStyle>
          <a:p>
            <a:endParaRPr/>
          </a:p>
        </p:txBody>
      </p:sp>
      <p:sp>
        <p:nvSpPr>
          <p:cNvPr id="79" name="Shape 79"/>
          <p:cNvSpPr txBox="1">
            <a:spLocks noGrp="1"/>
          </p:cNvSpPr>
          <p:nvPr>
            <p:ph type="subTitle" idx="1"/>
          </p:nvPr>
        </p:nvSpPr>
        <p:spPr>
          <a:xfrm>
            <a:off x="457200" y="4955189"/>
            <a:ext cx="8229600" cy="1643400"/>
          </a:xfrm>
          <a:prstGeom prst="rect">
            <a:avLst/>
          </a:prstGeom>
          <a:noFill/>
          <a:ln>
            <a:noFill/>
          </a:ln>
        </p:spPr>
        <p:txBody>
          <a:bodyPr lIns="91425" tIns="91425" rIns="91425" bIns="91425" anchor="t" anchorCtr="0"/>
          <a:lstStyle>
            <a:lvl1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1pPr>
            <a:lvl2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2pPr>
            <a:lvl3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3pPr>
            <a:lvl4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4pPr>
            <a:lvl5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5pPr>
            <a:lvl6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6pPr>
            <a:lvl7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7pPr>
            <a:lvl8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8pPr>
            <a:lvl9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9pPr>
          </a:lstStyle>
          <a:p>
            <a:endParaRPr/>
          </a:p>
        </p:txBody>
      </p:sp>
      <p:cxnSp>
        <p:nvCxnSpPr>
          <p:cNvPr id="80" name="Shape 80"/>
          <p:cNvCxnSpPr/>
          <p:nvPr/>
        </p:nvCxnSpPr>
        <p:spPr>
          <a:xfrm>
            <a:off x="457200" y="548639"/>
            <a:ext cx="8229600" cy="0"/>
          </a:xfrm>
          <a:prstGeom prst="straightConnector1">
            <a:avLst/>
          </a:prstGeom>
          <a:noFill/>
          <a:ln w="57150" cap="flat">
            <a:solidFill>
              <a:schemeClr val="accent1"/>
            </a:solidFill>
            <a:prstDash val="solid"/>
            <a:round/>
            <a:headEnd type="none" w="med" len="med"/>
            <a:tailEnd type="none" w="med" len="med"/>
          </a:ln>
        </p:spPr>
      </p:cxnSp>
      <p:cxnSp>
        <p:nvCxnSpPr>
          <p:cNvPr id="81" name="Shape 81"/>
          <p:cNvCxnSpPr/>
          <p:nvPr/>
        </p:nvCxnSpPr>
        <p:spPr>
          <a:xfrm>
            <a:off x="457200" y="4844510"/>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spAutoFit/>
          </a:bodyPr>
          <a:lstStyle/>
          <a:p>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84" name="Shape 84"/>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85" name="Shape 85"/>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88" name="Shape 88"/>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89" name="Shape 89"/>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90" name="Shape 90"/>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chemeClr val="accent1"/>
                </a:solidFill>
              </a:defRPr>
            </a:lvl1pPr>
            <a:lvl2pPr rtl="0">
              <a:defRPr>
                <a:solidFill>
                  <a:schemeClr val="accent1"/>
                </a:solidFill>
              </a:defRPr>
            </a:lvl2pPr>
            <a:lvl3pPr rtl="0">
              <a:defRPr>
                <a:solidFill>
                  <a:schemeClr val="accent1"/>
                </a:solidFill>
              </a:defRPr>
            </a:lvl3pPr>
            <a:lvl4pPr rtl="0">
              <a:defRPr>
                <a:solidFill>
                  <a:schemeClr val="accent1"/>
                </a:solidFill>
              </a:defRPr>
            </a:lvl4pPr>
            <a:lvl5pPr rtl="0">
              <a:defRPr>
                <a:solidFill>
                  <a:schemeClr val="accent1"/>
                </a:solidFill>
              </a:defRPr>
            </a:lvl5pPr>
            <a:lvl6pPr rtl="0">
              <a:defRPr>
                <a:solidFill>
                  <a:schemeClr val="accent1"/>
                </a:solidFill>
              </a:defRPr>
            </a:lvl6pPr>
            <a:lvl7pPr rtl="0">
              <a:defRPr>
                <a:solidFill>
                  <a:schemeClr val="accent1"/>
                </a:solidFill>
              </a:defRPr>
            </a:lvl7pPr>
            <a:lvl8pPr rtl="0">
              <a:defRPr>
                <a:solidFill>
                  <a:schemeClr val="accent1"/>
                </a:solidFill>
              </a:defRPr>
            </a:lvl8pPr>
            <a:lvl9pPr rtl="0">
              <a:defRPr>
                <a:solidFill>
                  <a:schemeClr val="accent1"/>
                </a:solidFill>
              </a:defRPr>
            </a:lvl9pPr>
          </a:lstStyle>
          <a:p>
            <a:endParaRPr/>
          </a:p>
        </p:txBody>
      </p:sp>
      <p:cxnSp>
        <p:nvCxnSpPr>
          <p:cNvPr id="93" name="Shape 93"/>
          <p:cNvCxnSpPr/>
          <p:nvPr/>
        </p:nvCxnSpPr>
        <p:spPr>
          <a:xfrm>
            <a:off x="457200" y="1524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cxnSp>
        <p:nvCxnSpPr>
          <p:cNvPr id="96" name="Shape 96"/>
          <p:cNvCxnSpPr/>
          <p:nvPr/>
        </p:nvCxnSpPr>
        <p:spPr>
          <a:xfrm>
            <a:off x="457200" y="5757014"/>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cxnSp>
        <p:nvCxnSpPr>
          <p:cNvPr id="98" name="Shape 98"/>
          <p:cNvCxnSpPr/>
          <p:nvPr/>
        </p:nvCxnSpPr>
        <p:spPr>
          <a:xfrm>
            <a:off x="457200" y="150852"/>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104" name="Shape 104"/>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11" name="Shape 111"/>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p:nvPr/>
        </p:nvSpPr>
        <p:spPr>
          <a:xfrm>
            <a:off x="0" y="0"/>
            <a:ext cx="9144000" cy="1532999"/>
          </a:xfrm>
          <a:prstGeom prst="rect">
            <a:avLst/>
          </a:prstGeom>
          <a:solidFill>
            <a:schemeClr val="dk2"/>
          </a:solidFill>
          <a:ln>
            <a:noFill/>
          </a:ln>
        </p:spPr>
        <p:txBody>
          <a:bodyPr lIns="91425" tIns="45700" rIns="91425" bIns="45700" anchor="ctr" anchorCtr="0">
            <a:spAutoFit/>
          </a:bodyPr>
          <a:lstStyle/>
          <a:p>
            <a:endParaRPr/>
          </a:p>
        </p:txBody>
      </p:sp>
      <p:cxnSp>
        <p:nvCxnSpPr>
          <p:cNvPr id="19" name="Shape 19"/>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3"/>
        <p:cNvGrpSpPr/>
        <p:nvPr/>
      </p:nvGrpSpPr>
      <p:grpSpPr>
        <a:xfrm>
          <a:off x="0" y="0"/>
          <a:ext cx="0" cy="0"/>
          <a:chOff x="0" y="0"/>
          <a:chExt cx="0" cy="0"/>
        </a:xfrm>
      </p:grpSpPr>
      <p:sp>
        <p:nvSpPr>
          <p:cNvPr id="24" name="Shape 24"/>
          <p:cNvSpPr/>
          <p:nvPr/>
        </p:nvSpPr>
        <p:spPr>
          <a:xfrm>
            <a:off x="0" y="0"/>
            <a:ext cx="9144000" cy="1532999"/>
          </a:xfrm>
          <a:prstGeom prst="rect">
            <a:avLst/>
          </a:prstGeom>
          <a:solidFill>
            <a:srgbClr val="2388DB"/>
          </a:solidFill>
          <a:ln>
            <a:noFill/>
          </a:ln>
        </p:spPr>
        <p:txBody>
          <a:bodyPr lIns="91425" tIns="45700" rIns="91425" bIns="45700" anchor="ctr" anchorCtr="0">
            <a:spAutoFit/>
          </a:bodyPr>
          <a:lstStyle/>
          <a:p>
            <a:endParaRPr/>
          </a:p>
        </p:txBody>
      </p:sp>
      <p:cxnSp>
        <p:nvCxnSpPr>
          <p:cNvPr id="25" name="Shape 25"/>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1pPr>
            <a:lvl2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2pPr>
            <a:lvl3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3pPr>
            <a:lvl4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4pPr>
            <a:lvl5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5pPr>
            <a:lvl6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6pPr>
            <a:lvl7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7pPr>
            <a:lvl8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8pPr>
            <a:lvl9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9pPr>
          </a:lstStyle>
          <a:p>
            <a:endParaRPr/>
          </a:p>
        </p:txBody>
      </p:sp>
      <p:sp>
        <p:nvSpPr>
          <p:cNvPr id="29" name="Shape 29"/>
          <p:cNvSpPr/>
          <p:nvPr/>
        </p:nvSpPr>
        <p:spPr>
          <a:xfrm>
            <a:off x="4274" y="0"/>
            <a:ext cx="9144000" cy="5875200"/>
          </a:xfrm>
          <a:prstGeom prst="rect">
            <a:avLst/>
          </a:prstGeom>
          <a:solidFill>
            <a:srgbClr val="2388DB"/>
          </a:solidFill>
          <a:ln>
            <a:noFill/>
          </a:ln>
        </p:spPr>
        <p:txBody>
          <a:bodyPr lIns="91425" tIns="45700" rIns="91425" bIns="45700" anchor="ctr" anchorCtr="0">
            <a:spAutoFit/>
          </a:bodyPr>
          <a:lstStyle/>
          <a:p>
            <a:endParaRPr/>
          </a:p>
        </p:txBody>
      </p:sp>
      <p:cxnSp>
        <p:nvCxnSpPr>
          <p:cNvPr id="30" name="Shape 30"/>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5"/>
        <p:cNvGrpSpPr/>
        <p:nvPr/>
      </p:nvGrpSpPr>
      <p:grpSpPr>
        <a:xfrm>
          <a:off x="0" y="0"/>
          <a:ext cx="0" cy="0"/>
          <a:chOff x="0" y="0"/>
          <a:chExt cx="0" cy="0"/>
        </a:xfrm>
      </p:grpSpPr>
      <p:sp>
        <p:nvSpPr>
          <p:cNvPr id="36" name="Shape 36"/>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1pPr>
            <a:lvl2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2pPr>
            <a:lvl3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3pPr>
            <a:lvl4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4pPr>
            <a:lvl5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5pPr>
            <a:lvl6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6pPr>
            <a:lvl7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7pPr>
            <a:lvl8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8pPr>
            <a:lvl9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9pPr>
          </a:lstStyle>
          <a:p>
            <a:endParaRPr/>
          </a:p>
        </p:txBody>
      </p:sp>
      <p:sp>
        <p:nvSpPr>
          <p:cNvPr id="37" name="Shape 37"/>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43" name="Shape 43"/>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44" name="Shape 44"/>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34" name="Shape 34"/>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1"/>
              </a:buClr>
              <a:buSzPct val="166666"/>
              <a:buFont typeface="Arial"/>
              <a:buChar char="•"/>
              <a:defRPr sz="3000" b="0" i="0" u="none" strike="noStrike" cap="none" baseline="0">
                <a:solidFill>
                  <a:schemeClr val="lt1"/>
                </a:solidFill>
                <a:latin typeface="Arial"/>
                <a:ea typeface="Arial"/>
                <a:cs typeface="Arial"/>
                <a:sym typeface="Arial"/>
              </a:defRPr>
            </a:lvl1pPr>
            <a:lvl2pPr marL="742950" indent="-285750" algn="l" rtl="0">
              <a:spcBef>
                <a:spcPts val="480"/>
              </a:spcBef>
              <a:buClr>
                <a:schemeClr val="lt1"/>
              </a:buClr>
              <a:buSzPct val="100000"/>
              <a:buFont typeface="Courier New"/>
              <a:buChar char="o"/>
              <a:defRPr sz="2400" b="0" i="0" u="none" strike="noStrike" cap="none" baseline="0">
                <a:solidFill>
                  <a:schemeClr val="lt1"/>
                </a:solidFill>
                <a:latin typeface="Arial"/>
                <a:ea typeface="Arial"/>
                <a:cs typeface="Arial"/>
                <a:sym typeface="Arial"/>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Arial"/>
                <a:ea typeface="Arial"/>
                <a:cs typeface="Arial"/>
                <a:sym typeface="Arial"/>
              </a:defRPr>
            </a:lvl3pPr>
            <a:lvl4pPr marL="16002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4pPr>
            <a:lvl5pPr marL="20574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5pPr>
            <a:lvl6pPr marL="25146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6pPr>
            <a:lvl7pPr marL="29718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7pPr>
            <a:lvl8pPr marL="34290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8pPr>
            <a:lvl9pPr marL="38862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
        <p:nvSpPr>
          <p:cNvPr id="52" name="Shape 52"/>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marL="342900" indent="-342900" algn="l" rtl="0">
              <a:spcBef>
                <a:spcPts val="600"/>
              </a:spcBef>
              <a:buClr>
                <a:schemeClr val="dk2"/>
              </a:buClr>
              <a:buSzPct val="166666"/>
              <a:buFont typeface="Arial"/>
              <a:buChar char="•"/>
              <a:defRPr sz="3000" b="0" i="0" u="none" strike="noStrike" cap="none" baseline="0">
                <a:solidFill>
                  <a:schemeClr val="dk2"/>
                </a:solidFill>
                <a:latin typeface="Arial"/>
                <a:ea typeface="Arial"/>
                <a:cs typeface="Arial"/>
                <a:sym typeface="Arial"/>
              </a:defRPr>
            </a:lvl1pPr>
            <a:lvl2pPr marL="742950" indent="-285750" algn="l" rtl="0">
              <a:spcBef>
                <a:spcPts val="480"/>
              </a:spcBef>
              <a:buClr>
                <a:schemeClr val="dk2"/>
              </a:buClr>
              <a:buSzPct val="100000"/>
              <a:buFont typeface="Courier New"/>
              <a:buChar char="o"/>
              <a:defRPr sz="2400" b="0" i="0" u="none" strike="noStrike" cap="none" baseline="0">
                <a:solidFill>
                  <a:schemeClr val="dk2"/>
                </a:solidFill>
                <a:latin typeface="Arial"/>
                <a:ea typeface="Arial"/>
                <a:cs typeface="Arial"/>
                <a:sym typeface="Arial"/>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Arial"/>
                <a:ea typeface="Arial"/>
                <a:cs typeface="Arial"/>
                <a:sym typeface="Arial"/>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1pPr>
            <a:lvl2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2pPr>
            <a:lvl3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3pPr>
            <a:lvl4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4pPr>
            <a:lvl5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5pPr>
            <a:lvl6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6pPr>
            <a:lvl7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7pPr>
            <a:lvl8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8pPr>
            <a:lvl9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cxnSp>
        <p:nvCxnSpPr>
          <p:cNvPr id="76" name="Shape 76"/>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101" name="Shape 101"/>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nca.futuregrid.org:8080/inca/jsp/report.jsp?startDate=040112&amp;xml=cloudPerf.xml&amp;submit=re-grap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ctrTitle"/>
          </p:nvPr>
        </p:nvSpPr>
        <p:spPr>
          <a:xfrm>
            <a:off x="2043547" y="2490375"/>
            <a:ext cx="6886500" cy="2198400"/>
          </a:xfrm>
          <a:prstGeom prst="rect">
            <a:avLst/>
          </a:prstGeom>
        </p:spPr>
        <p:txBody>
          <a:bodyPr lIns="91425" tIns="91425" rIns="91425" bIns="91425" anchor="b" anchorCtr="0">
            <a:spAutoFit/>
          </a:bodyPr>
          <a:lstStyle/>
          <a:p>
            <a:pPr marL="0" marR="0" lvl="0" indent="0" algn="l" rtl="0">
              <a:lnSpc>
                <a:spcPct val="100000"/>
              </a:lnSpc>
              <a:spcBef>
                <a:spcPts val="0"/>
              </a:spcBef>
              <a:spcAft>
                <a:spcPts val="0"/>
              </a:spcAft>
              <a:buClr>
                <a:srgbClr val="000000"/>
              </a:buClr>
              <a:buSzPct val="25000"/>
              <a:buFont typeface="Arial"/>
              <a:buNone/>
            </a:pPr>
            <a:r>
              <a:rPr lang="en"/>
              <a:t>Eucalyptus on FutureGrid:</a:t>
            </a:r>
          </a:p>
          <a:p>
            <a:pPr marL="0" marR="0" lvl="0" indent="0" algn="l" rtl="0">
              <a:lnSpc>
                <a:spcPct val="100000"/>
              </a:lnSpc>
              <a:spcBef>
                <a:spcPts val="0"/>
              </a:spcBef>
              <a:spcAft>
                <a:spcPts val="0"/>
              </a:spcAft>
              <a:buClr>
                <a:srgbClr val="000000"/>
              </a:buClr>
              <a:buSzPct val="25000"/>
              <a:buFont typeface="Arial"/>
              <a:buNone/>
            </a:pPr>
            <a:r>
              <a:rPr lang="en"/>
              <a:t>A case for Eucalyptus 3</a:t>
            </a:r>
          </a:p>
        </p:txBody>
      </p:sp>
      <p:sp>
        <p:nvSpPr>
          <p:cNvPr id="119" name="Shape 119"/>
          <p:cNvSpPr txBox="1">
            <a:spLocks noGrp="1"/>
          </p:cNvSpPr>
          <p:nvPr>
            <p:ph type="subTitle" idx="1"/>
          </p:nvPr>
        </p:nvSpPr>
        <p:spPr>
          <a:xfrm>
            <a:off x="685800" y="4836035"/>
            <a:ext cx="7772400" cy="2031295"/>
          </a:xfrm>
          <a:prstGeom prst="rect">
            <a:avLst/>
          </a:prstGeom>
        </p:spPr>
        <p:txBody>
          <a:bodyPr lIns="91425" tIns="91425" rIns="91425" bIns="91425" anchor="t" anchorCtr="0">
            <a:spAutoFit/>
          </a:bodyPr>
          <a:lstStyle/>
          <a:p>
            <a:pPr lvl="0" rtl="0">
              <a:buNone/>
            </a:pPr>
            <a:r>
              <a:rPr lang="en" dirty="0"/>
              <a:t>Sharif Islam, Javier Diaz, </a:t>
            </a:r>
            <a:r>
              <a:rPr lang="en" dirty="0" smtClean="0"/>
              <a:t>Geoffrey Fox</a:t>
            </a:r>
            <a:endParaRPr lang="en" dirty="0"/>
          </a:p>
          <a:p>
            <a:pPr lvl="0" rtl="0">
              <a:buNone/>
            </a:pPr>
            <a:r>
              <a:rPr lang="en" dirty="0"/>
              <a:t>Gregor von Laszewski</a:t>
            </a:r>
          </a:p>
          <a:p>
            <a:endParaRPr lang="en" dirty="0"/>
          </a:p>
          <a:p>
            <a:pPr>
              <a:buNone/>
            </a:pPr>
            <a:r>
              <a:rPr lang="en" dirty="0"/>
              <a:t>laszewski@gmail.com    Indiana University</a:t>
            </a:r>
          </a:p>
        </p:txBody>
      </p:sp>
      <p:sp>
        <p:nvSpPr>
          <p:cNvPr id="120" name="Shape 120"/>
          <p:cNvSpPr/>
          <p:nvPr/>
        </p:nvSpPr>
        <p:spPr>
          <a:xfrm>
            <a:off x="401825" y="2667000"/>
            <a:ext cx="1466850" cy="1524000"/>
          </a:xfrm>
          <a:prstGeom prst="rect">
            <a:avLst/>
          </a:prstGeom>
          <a:blipFill>
            <a:blip r:embed="rId3"/>
            <a:stretch>
              <a:fillRect/>
            </a:stretch>
          </a:blipFill>
          <a:ln>
            <a:noFill/>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198437"/>
            <a:ext cx="8229600" cy="1143000"/>
          </a:xfrm>
          <a:prstGeom prst="rect">
            <a:avLst/>
          </a:prstGeom>
        </p:spPr>
        <p:txBody>
          <a:bodyPr lIns="91425" tIns="91425" rIns="91425" bIns="91425" anchor="b" anchorCtr="0">
            <a:spAutoFit/>
          </a:bodyPr>
          <a:lstStyle/>
          <a:p>
            <a:pPr>
              <a:buNone/>
            </a:pPr>
            <a:r>
              <a:rPr lang="en"/>
              <a:t>Services on FutureGrid Hardware</a:t>
            </a:r>
          </a:p>
        </p:txBody>
      </p:sp>
      <p:sp>
        <p:nvSpPr>
          <p:cNvPr id="185" name="Shape 185"/>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86" name="Shape 186"/>
          <p:cNvSpPr/>
          <p:nvPr/>
        </p:nvSpPr>
        <p:spPr>
          <a:xfrm>
            <a:off x="76200" y="1481994"/>
            <a:ext cx="8991600" cy="5459567"/>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Rain (term coined by us)</a:t>
            </a:r>
          </a:p>
        </p:txBody>
      </p:sp>
      <p:sp>
        <p:nvSpPr>
          <p:cNvPr id="192" name="Shape 192"/>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a:t>Dynamic provisioning of </a:t>
            </a:r>
          </a:p>
          <a:p>
            <a:pPr marL="914400" lvl="1" indent="-381000" rtl="0">
              <a:buClr>
                <a:schemeClr val="dk1"/>
              </a:buClr>
              <a:buSzPct val="80000"/>
              <a:buFont typeface="Courier New"/>
              <a:buChar char="o"/>
            </a:pPr>
            <a:r>
              <a:rPr lang="en"/>
              <a:t>HPC services</a:t>
            </a:r>
          </a:p>
          <a:p>
            <a:pPr marL="914400" lvl="1" indent="-381000" rtl="0">
              <a:buClr>
                <a:schemeClr val="dk1"/>
              </a:buClr>
              <a:buSzPct val="80000"/>
              <a:buFont typeface="Courier New"/>
              <a:buChar char="o"/>
            </a:pPr>
            <a:r>
              <a:rPr lang="en"/>
              <a:t>Virtual machines</a:t>
            </a:r>
          </a:p>
          <a:p>
            <a:pPr marL="457200" marR="0" lvl="0" indent="-419100" algn="l" rtl="0">
              <a:lnSpc>
                <a:spcPct val="100000"/>
              </a:lnSpc>
              <a:spcBef>
                <a:spcPts val="600"/>
              </a:spcBef>
              <a:spcAft>
                <a:spcPts val="0"/>
              </a:spcAft>
              <a:buClr>
                <a:schemeClr val="dk1"/>
              </a:buClr>
              <a:buSzPct val="166666"/>
              <a:buFont typeface="Arial"/>
              <a:buChar char="•"/>
            </a:pPr>
            <a:r>
              <a:rPr lang="en"/>
              <a:t>Image Management</a:t>
            </a:r>
          </a:p>
          <a:p>
            <a:pPr marL="914400" marR="0" lvl="1" indent="-381000" algn="l" rtl="0">
              <a:lnSpc>
                <a:spcPct val="100000"/>
              </a:lnSpc>
              <a:spcBef>
                <a:spcPts val="600"/>
              </a:spcBef>
              <a:spcAft>
                <a:spcPts val="0"/>
              </a:spcAft>
              <a:buClr>
                <a:schemeClr val="dk1"/>
              </a:buClr>
              <a:buSzPct val="80000"/>
              <a:buFont typeface="Courier New"/>
              <a:buChar char="o"/>
            </a:pPr>
            <a:r>
              <a:rPr lang="en"/>
              <a:t>Image templates that run on HPC and clouds</a:t>
            </a:r>
          </a:p>
          <a:p>
            <a:pPr marL="914400" lvl="1" indent="-381000" rtl="0">
              <a:buClr>
                <a:schemeClr val="dk1"/>
              </a:buClr>
              <a:buSzPct val="80000"/>
              <a:buFont typeface="Courier New"/>
              <a:buChar char="o"/>
            </a:pPr>
            <a:r>
              <a:rPr lang="en"/>
              <a:t>Include authentication and authorization to our user management</a:t>
            </a:r>
          </a:p>
          <a:p>
            <a:pPr marL="457200" marR="0" lvl="0" indent="-419100" algn="l" rtl="0">
              <a:lnSpc>
                <a:spcPct val="100000"/>
              </a:lnSpc>
              <a:spcBef>
                <a:spcPts val="600"/>
              </a:spcBef>
              <a:spcAft>
                <a:spcPts val="0"/>
              </a:spcAft>
              <a:buClr>
                <a:schemeClr val="dk1"/>
              </a:buClr>
              <a:buSzPct val="166666"/>
              <a:buFont typeface="Arial"/>
              <a:buChar char="•"/>
            </a:pPr>
            <a:r>
              <a:rPr lang="en"/>
              <a:t>Resource Management</a:t>
            </a:r>
          </a:p>
          <a:p>
            <a:pPr marL="914400" lvl="1" indent="-381000" rtl="0">
              <a:buClr>
                <a:schemeClr val="dk1"/>
              </a:buClr>
              <a:buSzPct val="80000"/>
              <a:buFont typeface="Courier New"/>
              <a:buChar char="o"/>
            </a:pPr>
            <a:r>
              <a:rPr lang="en"/>
              <a:t>Fabric Weaving and Cloud Shifting</a:t>
            </a:r>
          </a:p>
        </p:txBody>
      </p:sp>
      <p:sp>
        <p:nvSpPr>
          <p:cNvPr id="193" name="Shape 193"/>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How do we know something is wrong?</a:t>
            </a:r>
          </a:p>
        </p:txBody>
      </p:sp>
      <p:sp>
        <p:nvSpPr>
          <p:cNvPr id="199" name="Shape 199"/>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a:t>We run user level tests to identify issues</a:t>
            </a:r>
          </a:p>
          <a:p>
            <a:pPr marL="457200" lvl="0" indent="-419100" rtl="0">
              <a:buClr>
                <a:schemeClr val="dk1"/>
              </a:buClr>
              <a:buSzPct val="166666"/>
              <a:buFont typeface="Arial"/>
              <a:buChar char="•"/>
            </a:pPr>
            <a:r>
              <a:rPr lang="en"/>
              <a:t>Tests and results are displayed in a dashboard </a:t>
            </a:r>
          </a:p>
          <a:p>
            <a:pPr marL="914400" lvl="1" indent="-381000" rtl="0">
              <a:buClr>
                <a:schemeClr val="dk1"/>
              </a:buClr>
              <a:buSzPct val="80000"/>
              <a:buFont typeface="Courier New"/>
              <a:buChar char="o"/>
            </a:pPr>
            <a:r>
              <a:rPr lang="en"/>
              <a:t>(red/green) indicates broken and working tests </a:t>
            </a:r>
          </a:p>
          <a:p>
            <a:pPr marL="457200" lvl="0" indent="-419100">
              <a:buClr>
                <a:schemeClr val="dk1"/>
              </a:buClr>
              <a:buSzPct val="166666"/>
              <a:buFont typeface="Arial"/>
              <a:buChar char="•"/>
            </a:pPr>
            <a:r>
              <a:rPr lang="en"/>
              <a:t>Tests are displayed in historical context to see if something is wrong</a:t>
            </a:r>
          </a:p>
        </p:txBody>
      </p:sp>
      <p:sp>
        <p:nvSpPr>
          <p:cNvPr id="200" name="Shape 200"/>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Tests:</a:t>
            </a:r>
          </a:p>
          <a:p>
            <a:pPr>
              <a:buNone/>
            </a:pPr>
            <a:r>
              <a:rPr lang="en"/>
              <a:t>Time for VM instantiations (create)</a:t>
            </a:r>
          </a:p>
        </p:txBody>
      </p:sp>
      <p:sp>
        <p:nvSpPr>
          <p:cNvPr id="206" name="Shape 206"/>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sz="2400" u="sng">
                <a:solidFill>
                  <a:schemeClr val="hlink"/>
                </a:solidFill>
                <a:hlinkClick r:id="rId3"/>
              </a:rPr>
              <a:t>http://inca.futuregrid.org:8080/inca/jsp/report.jsp?startDate=040112&amp;xml=cloudPerf.xml&amp;submit=re-graph</a:t>
            </a:r>
          </a:p>
          <a:p>
            <a:pPr marL="0" marR="0" lvl="0" indent="0" algn="l" rtl="0">
              <a:lnSpc>
                <a:spcPct val="100000"/>
              </a:lnSpc>
              <a:spcBef>
                <a:spcPts val="600"/>
              </a:spcBef>
              <a:spcAft>
                <a:spcPts val="0"/>
              </a:spcAft>
              <a:buClr>
                <a:srgbClr val="000000"/>
              </a:buClr>
              <a:buSzPct val="45833"/>
              <a:buFont typeface="Arial"/>
              <a:buNone/>
            </a:pPr>
            <a:r>
              <a:rPr lang="en" sz="2400"/>
              <a:t>results eucalyptus 2.0.3: </a:t>
            </a:r>
          </a:p>
          <a:p>
            <a:pPr marL="0" marR="0" lvl="0" indent="0" algn="l" rtl="0">
              <a:lnSpc>
                <a:spcPct val="100000"/>
              </a:lnSpc>
              <a:spcBef>
                <a:spcPts val="600"/>
              </a:spcBef>
              <a:spcAft>
                <a:spcPts val="0"/>
              </a:spcAft>
              <a:buClr>
                <a:srgbClr val="000000"/>
              </a:buClr>
              <a:buSzPct val="45833"/>
              <a:buFont typeface="Arial"/>
              <a:buNone/>
            </a:pPr>
            <a:r>
              <a:rPr lang="en" sz="2400"/>
              <a:t>272s  create</a:t>
            </a:r>
          </a:p>
          <a:p>
            <a:pPr marL="0" marR="0" lvl="0" indent="0" algn="l" rtl="0">
              <a:lnSpc>
                <a:spcPct val="100000"/>
              </a:lnSpc>
              <a:spcBef>
                <a:spcPts val="600"/>
              </a:spcBef>
              <a:spcAft>
                <a:spcPts val="0"/>
              </a:spcAft>
              <a:buClr>
                <a:srgbClr val="000000"/>
              </a:buClr>
              <a:buSzPct val="45833"/>
              <a:buFont typeface="Arial"/>
              <a:buNone/>
            </a:pPr>
            <a:r>
              <a:rPr lang="en" sz="2400"/>
              <a:t>30s    ping</a:t>
            </a:r>
          </a:p>
          <a:p>
            <a:pPr marL="0" marR="0" lvl="0" indent="0" algn="l" rtl="0">
              <a:lnSpc>
                <a:spcPct val="100000"/>
              </a:lnSpc>
              <a:spcBef>
                <a:spcPts val="600"/>
              </a:spcBef>
              <a:spcAft>
                <a:spcPts val="0"/>
              </a:spcAft>
              <a:buClr>
                <a:srgbClr val="000000"/>
              </a:buClr>
              <a:buSzPct val="45833"/>
              <a:buFont typeface="Arial"/>
              <a:buNone/>
            </a:pPr>
            <a:r>
              <a:rPr lang="en" sz="2400"/>
              <a:t>30s    ssh</a:t>
            </a:r>
          </a:p>
          <a:p>
            <a:pPr lvl="0" rtl="0">
              <a:buNone/>
            </a:pPr>
            <a:r>
              <a:rPr lang="en" sz="2400"/>
              <a:t>0.44s destroy</a:t>
            </a:r>
          </a:p>
        </p:txBody>
      </p:sp>
      <p:sp>
        <p:nvSpPr>
          <p:cNvPr id="207" name="Shape 207"/>
          <p:cNvSpPr/>
          <p:nvPr/>
        </p:nvSpPr>
        <p:spPr>
          <a:xfrm>
            <a:off x="2452425" y="3045537"/>
            <a:ext cx="6793874" cy="3465756"/>
          </a:xfrm>
          <a:prstGeom prst="rect">
            <a:avLst/>
          </a:prstGeom>
          <a:blipFill>
            <a:blip r:embed="rId4"/>
            <a:stretch>
              <a:fillRect/>
            </a:stretch>
          </a:blipFill>
          <a:ln>
            <a:noFill/>
          </a:ln>
        </p:spPr>
      </p:sp>
      <p:sp>
        <p:nvSpPr>
          <p:cNvPr id="208" name="Shape 208"/>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
Tests: VM instantiations (ping, ssh)</a:t>
            </a:r>
          </a:p>
        </p:txBody>
      </p:sp>
      <p:sp>
        <p:nvSpPr>
          <p:cNvPr id="214" name="Shape 214"/>
          <p:cNvSpPr/>
          <p:nvPr/>
        </p:nvSpPr>
        <p:spPr>
          <a:xfrm>
            <a:off x="869775" y="1716375"/>
            <a:ext cx="4243032" cy="2119564"/>
          </a:xfrm>
          <a:prstGeom prst="rect">
            <a:avLst/>
          </a:prstGeom>
          <a:blipFill>
            <a:blip r:embed="rId3"/>
            <a:stretch>
              <a:fillRect/>
            </a:stretch>
          </a:blipFill>
          <a:ln>
            <a:noFill/>
          </a:ln>
        </p:spPr>
      </p:sp>
      <p:sp>
        <p:nvSpPr>
          <p:cNvPr id="215" name="Shape 215"/>
          <p:cNvSpPr/>
          <p:nvPr/>
        </p:nvSpPr>
        <p:spPr>
          <a:xfrm>
            <a:off x="3111175" y="4019940"/>
            <a:ext cx="5171376" cy="2540868"/>
          </a:xfrm>
          <a:prstGeom prst="rect">
            <a:avLst/>
          </a:prstGeom>
          <a:blipFill>
            <a:blip r:embed="rId4"/>
            <a:stretch>
              <a:fillRect/>
            </a:stretch>
          </a:blipFill>
          <a:ln>
            <a:noFill/>
          </a:ln>
        </p:spPr>
      </p:sp>
      <p:sp>
        <p:nvSpPr>
          <p:cNvPr id="216" name="Shape 216"/>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FutureGrid Cloud Metric Tool - </a:t>
            </a:r>
          </a:p>
          <a:p>
            <a:pPr>
              <a:buNone/>
            </a:pPr>
            <a:r>
              <a:rPr lang="en"/>
              <a:t>What is your user doing?</a:t>
            </a:r>
          </a:p>
        </p:txBody>
      </p:sp>
      <p:sp>
        <p:nvSpPr>
          <p:cNvPr id="222" name="Shape 222"/>
          <p:cNvSpPr txBox="1">
            <a:spLocks noGrp="1"/>
          </p:cNvSpPr>
          <p:nvPr>
            <p:ph type="body" idx="1"/>
          </p:nvPr>
        </p:nvSpPr>
        <p:spPr>
          <a:xfrm>
            <a:off x="211025" y="6169155"/>
            <a:ext cx="8831399" cy="526500"/>
          </a:xfrm>
          <a:prstGeom prst="rect">
            <a:avLst/>
          </a:prstGeom>
        </p:spPr>
        <p:txBody>
          <a:bodyPr lIns="91425" tIns="91425" rIns="91425" bIns="91425" anchor="t" anchorCtr="0">
            <a:spAutoFit/>
          </a:bodyPr>
          <a:lstStyle/>
          <a:p>
            <a:pPr marL="457200" lvl="0" indent="-342900" rtl="0">
              <a:buClr>
                <a:schemeClr val="dk1"/>
              </a:buClr>
              <a:buSzPct val="166666"/>
              <a:buFont typeface="Arial"/>
              <a:buChar char="•"/>
            </a:pPr>
            <a:r>
              <a:rPr lang="en" sz="1800"/>
              <a:t>google:github futuregrid cloud metric</a:t>
            </a:r>
          </a:p>
        </p:txBody>
      </p:sp>
      <p:sp>
        <p:nvSpPr>
          <p:cNvPr id="223" name="Shape 223"/>
          <p:cNvSpPr/>
          <p:nvPr/>
        </p:nvSpPr>
        <p:spPr>
          <a:xfrm>
            <a:off x="319195" y="1609325"/>
            <a:ext cx="5295505" cy="4646167"/>
          </a:xfrm>
          <a:prstGeom prst="rect">
            <a:avLst/>
          </a:prstGeom>
          <a:blipFill>
            <a:blip r:embed="rId3"/>
            <a:stretch>
              <a:fillRect/>
            </a:stretch>
          </a:blipFill>
          <a:ln>
            <a:noFill/>
          </a:ln>
        </p:spPr>
      </p:sp>
      <p:sp>
        <p:nvSpPr>
          <p:cNvPr id="224" name="Shape 224"/>
          <p:cNvSpPr/>
          <p:nvPr/>
        </p:nvSpPr>
        <p:spPr>
          <a:xfrm>
            <a:off x="875500" y="3356050"/>
            <a:ext cx="264600" cy="115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225" name="Shape 225"/>
          <p:cNvSpPr/>
          <p:nvPr/>
        </p:nvSpPr>
        <p:spPr>
          <a:xfrm>
            <a:off x="964075" y="4785200"/>
            <a:ext cx="264600" cy="115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226" name="Shape 226"/>
          <p:cNvSpPr txBox="1"/>
          <p:nvPr/>
        </p:nvSpPr>
        <p:spPr>
          <a:xfrm>
            <a:off x="44195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685800" y="2490375"/>
            <a:ext cx="7772400" cy="2198400"/>
          </a:xfrm>
          <a:prstGeom prst="rect">
            <a:avLst/>
          </a:prstGeom>
        </p:spPr>
        <p:txBody>
          <a:bodyPr lIns="91425" tIns="91425" rIns="91425" bIns="91425" anchor="b" anchorCtr="0">
            <a:spAutoFit/>
          </a:bodyPr>
          <a:lstStyle/>
          <a:p>
            <a:pPr lvl="0" rtl="0">
              <a:buNone/>
            </a:pPr>
            <a:r>
              <a:rPr lang="en"/>
              <a:t>Improvements between Eucalyptus </a:t>
            </a:r>
          </a:p>
          <a:p>
            <a:pPr>
              <a:buNone/>
            </a:pPr>
            <a:r>
              <a:rPr lang="en"/>
              <a:t>2 and 3</a:t>
            </a:r>
          </a:p>
        </p:txBody>
      </p:sp>
      <p:sp>
        <p:nvSpPr>
          <p:cNvPr id="232" name="Shape 232"/>
          <p:cNvSpPr txBox="1">
            <a:spLocks noGrp="1"/>
          </p:cNvSpPr>
          <p:nvPr>
            <p:ph type="subTitle" idx="1"/>
          </p:nvPr>
        </p:nvSpPr>
        <p:spPr>
          <a:xfrm>
            <a:off x="685800" y="4836035"/>
            <a:ext cx="7772400" cy="1032599"/>
          </a:xfrm>
          <a:prstGeom prst="rect">
            <a:avLst/>
          </a:prstGeom>
        </p:spPr>
        <p:txBody>
          <a:bodyPr lIns="91425" tIns="91425" rIns="91425" bIns="91425" anchor="t" anchorCtr="0">
            <a:spAutoFit/>
          </a:bodyPr>
          <a:lstStyle/>
          <a:p>
            <a:endParaRPr/>
          </a:p>
        </p:txBody>
      </p:sp>
      <p:sp>
        <p:nvSpPr>
          <p:cNvPr id="233" name="Shape 233"/>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Eucalyptus 2.0.3</a:t>
            </a:r>
          </a:p>
        </p:txBody>
      </p:sp>
      <p:sp>
        <p:nvSpPr>
          <p:cNvPr id="239" name="Shape 239"/>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381000" rtl="0">
              <a:buClr>
                <a:schemeClr val="dk1"/>
              </a:buClr>
              <a:buSzPct val="166666"/>
              <a:buFont typeface="Arial"/>
              <a:buChar char="•"/>
            </a:pPr>
            <a:r>
              <a:rPr lang="en" sz="2400"/>
              <a:t>Issues after OS upgrades</a:t>
            </a:r>
          </a:p>
          <a:p>
            <a:pPr marL="914400" marR="0" lvl="1" indent="-381000" algn="l" rtl="0">
              <a:lnSpc>
                <a:spcPct val="100000"/>
              </a:lnSpc>
              <a:spcBef>
                <a:spcPts val="480"/>
              </a:spcBef>
              <a:spcAft>
                <a:spcPts val="0"/>
              </a:spcAft>
              <a:buClr>
                <a:schemeClr val="dk1"/>
              </a:buClr>
              <a:buSzPct val="80000"/>
              <a:buFont typeface="Courier New"/>
              <a:buChar char="o"/>
            </a:pPr>
            <a:r>
              <a:rPr lang="en"/>
              <a:t>S</a:t>
            </a:r>
            <a:r>
              <a:rPr lang="en" sz="2400"/>
              <a:t>witch from MANAGED-NOVLAN mode from MANAGED mode</a:t>
            </a:r>
            <a:r>
              <a:rPr lang="en"/>
              <a:t> solved some network problems leading to downtime after a reboot of our systems. An OS upgrade had some adverse effect.</a:t>
            </a:r>
          </a:p>
          <a:p>
            <a:pPr marL="914400" marR="0" lvl="1" indent="-381000" algn="l" rtl="0">
              <a:lnSpc>
                <a:spcPct val="100000"/>
              </a:lnSpc>
              <a:spcBef>
                <a:spcPts val="480"/>
              </a:spcBef>
              <a:spcAft>
                <a:spcPts val="0"/>
              </a:spcAft>
              <a:buClr>
                <a:schemeClr val="dk1"/>
              </a:buClr>
              <a:buSzPct val="80000"/>
              <a:buFont typeface="Courier New"/>
              <a:buChar char="o"/>
            </a:pPr>
            <a:r>
              <a:rPr lang="en"/>
              <a:t>Fresh resinstalation of Xen was needed to solve network issues that occurred after an OS upgrade and Xen was updated.</a:t>
            </a:r>
          </a:p>
        </p:txBody>
      </p:sp>
      <p:sp>
        <p:nvSpPr>
          <p:cNvPr id="240" name="Shape 240"/>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Eucalyptus 2.0.3 (issues)</a:t>
            </a:r>
          </a:p>
        </p:txBody>
      </p:sp>
      <p:sp>
        <p:nvSpPr>
          <p:cNvPr id="246" name="Shape 246"/>
          <p:cNvSpPr txBox="1">
            <a:spLocks noGrp="1"/>
          </p:cNvSpPr>
          <p:nvPr>
            <p:ph type="body" idx="1"/>
          </p:nvPr>
        </p:nvSpPr>
        <p:spPr>
          <a:xfrm>
            <a:off x="457200" y="1724875"/>
            <a:ext cx="8229600" cy="4967700"/>
          </a:xfrm>
          <a:prstGeom prst="rect">
            <a:avLst/>
          </a:prstGeom>
        </p:spPr>
        <p:txBody>
          <a:bodyPr lIns="91425" tIns="91425" rIns="91425" bIns="91425" anchor="t" anchorCtr="0">
            <a:spAutoFit/>
          </a:bodyPr>
          <a:lstStyle/>
          <a:p>
            <a:pPr marL="457200" lvl="0" indent="-381000" rtl="0">
              <a:buClr>
                <a:schemeClr val="dk1"/>
              </a:buClr>
              <a:buSzPct val="166666"/>
              <a:buFont typeface="Arial"/>
              <a:buChar char="•"/>
            </a:pPr>
            <a:r>
              <a:rPr lang="en" sz="2400"/>
              <a:t>Problem with instances</a:t>
            </a:r>
          </a:p>
          <a:p>
            <a:pPr marL="914400" marR="0" lvl="1" indent="-381000" algn="l" rtl="0">
              <a:lnSpc>
                <a:spcPct val="100000"/>
              </a:lnSpc>
              <a:spcBef>
                <a:spcPts val="480"/>
              </a:spcBef>
              <a:spcAft>
                <a:spcPts val="0"/>
              </a:spcAft>
              <a:buClr>
                <a:schemeClr val="dk1"/>
              </a:buClr>
              <a:buSzPct val="100000"/>
              <a:buFont typeface="Courier New"/>
              <a:buChar char="o"/>
            </a:pPr>
            <a:r>
              <a:rPr lang="en" sz="2400"/>
              <a:t>When multiple instances were launched some won't boot up properly. </a:t>
            </a:r>
          </a:p>
          <a:p>
            <a:pPr marL="914400" lvl="1" indent="-381000" rtl="0">
              <a:buClr>
                <a:schemeClr val="dk1"/>
              </a:buClr>
              <a:buSzPct val="100000"/>
              <a:buFont typeface="Courier New"/>
              <a:buChar char="o"/>
            </a:pPr>
            <a:r>
              <a:rPr lang="en" sz="2400"/>
              <a:t>Instances will remain in pending status forever. </a:t>
            </a:r>
          </a:p>
          <a:p>
            <a:pPr marL="457200" lvl="0" indent="-381000" rtl="0">
              <a:buClr>
                <a:schemeClr val="dk1"/>
              </a:buClr>
              <a:buSzPct val="166666"/>
              <a:buFont typeface="Arial"/>
              <a:buChar char="•"/>
            </a:pPr>
            <a:r>
              <a:rPr lang="en" sz="2400"/>
              <a:t>Error while communicating with Storage Controller. </a:t>
            </a:r>
          </a:p>
          <a:p>
            <a:pPr marL="914400" lvl="1" indent="-381000" rtl="0">
              <a:buClr>
                <a:schemeClr val="dk1"/>
              </a:buClr>
              <a:buSzPct val="80000"/>
              <a:buFont typeface="Courier New"/>
              <a:buChar char="o"/>
            </a:pPr>
            <a:r>
              <a:rPr lang="en"/>
              <a:t>Often times euca-describe-volumes won't show the currently created volumes even though the volume appears in the folder. </a:t>
            </a:r>
          </a:p>
          <a:p>
            <a:pPr marL="457200" lvl="0" indent="-381000" rtl="0">
              <a:buClr>
                <a:schemeClr val="dk1"/>
              </a:buClr>
              <a:buSzPct val="166666"/>
              <a:buFont typeface="Arial"/>
              <a:buChar char="•"/>
            </a:pPr>
            <a:r>
              <a:rPr lang="en" sz="2400"/>
              <a:t>After VmTypes were updated in the cluster configuration instances suddenly started to remain in pending status with 0.0.0.0. </a:t>
            </a:r>
          </a:p>
          <a:p>
            <a:pPr marL="914400" lvl="1" indent="-381000" rtl="0">
              <a:buClr>
                <a:schemeClr val="dk1"/>
              </a:buClr>
              <a:buSzPct val="80000"/>
              <a:buFont typeface="Courier New"/>
              <a:buChar char="o"/>
            </a:pPr>
            <a:r>
              <a:rPr lang="en"/>
              <a:t>A full restart fixed the issue. </a:t>
            </a:r>
          </a:p>
          <a:p>
            <a:endParaRPr lang="en"/>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2.0.3 Issues (Cont. )</a:t>
            </a:r>
          </a:p>
        </p:txBody>
      </p:sp>
      <p:sp>
        <p:nvSpPr>
          <p:cNvPr id="252" name="Shape 252"/>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381000" rtl="0">
              <a:buClr>
                <a:schemeClr val="dk1"/>
              </a:buClr>
              <a:buSzPct val="166666"/>
              <a:buFont typeface="Arial"/>
              <a:buChar char="•"/>
            </a:pPr>
            <a:r>
              <a:rPr lang="en" sz="2400"/>
              <a:t>Memory/resource allocation issue: </a:t>
            </a:r>
          </a:p>
          <a:p>
            <a:pPr marL="914400" lvl="1" indent="-419100" rtl="0">
              <a:buClr>
                <a:schemeClr val="dk1"/>
              </a:buClr>
              <a:buSzPct val="100000"/>
              <a:buFont typeface="Courier New"/>
              <a:buChar char="o"/>
            </a:pPr>
            <a:r>
              <a:rPr lang="en"/>
              <a:t>This is partly due to lack of compute nodes and how xen handles memory. Eucalyptus will send instances to boot to a particular node when it is overloaded. As a result, even though the node will be scheduled but will fail eventually to boot ("xend.err 'Error creating domain: Not enough free memory"). </a:t>
            </a:r>
          </a:p>
          <a:p>
            <a:pPr marL="457200" lvl="0" indent="-381000" rtl="0">
              <a:buClr>
                <a:schemeClr val="dk1"/>
              </a:buClr>
              <a:buSzPct val="166666"/>
              <a:buFont typeface="Arial"/>
              <a:buChar char="•"/>
            </a:pPr>
            <a:r>
              <a:rPr lang="en" sz="2400"/>
              <a:t>When DEBUG is on it is very hard to find relevant information in the log.</a:t>
            </a:r>
          </a:p>
          <a:p>
            <a:pPr marL="914400" lvl="1" indent="-419100" rtl="0">
              <a:buClr>
                <a:schemeClr val="dk1"/>
              </a:buClr>
              <a:buSzPct val="100000"/>
              <a:buFont typeface="Courier New"/>
              <a:buChar char="o"/>
            </a:pPr>
            <a:r>
              <a:rPr lang="en"/>
              <a:t>We need DEBUG "on" to monitor system </a:t>
            </a:r>
          </a:p>
          <a:p>
            <a:endParaRPr lang="en"/>
          </a:p>
        </p:txBody>
      </p:sp>
      <p:sp>
        <p:nvSpPr>
          <p:cNvPr id="253" name="Shape 253"/>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Abstract</a:t>
            </a:r>
          </a:p>
        </p:txBody>
      </p:sp>
      <p:sp>
        <p:nvSpPr>
          <p:cNvPr id="126" name="Shape 126"/>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a:buNone/>
            </a:pPr>
            <a:r>
              <a:rPr lang="en"/>
              <a:t>In this talk we will be presenting an overview of Eucalyptus used by FutureGrid users. We will provide our experience of running Eucalyptus 2 over multiple years. We conducted performance experiments essential to our community motivating us to switch to Eucalyptus 3. Our experiments are based on running many virtual machines in parallel by the same user in order to coordinate large scale scientific calculations.</a:t>
            </a:r>
          </a:p>
        </p:txBody>
      </p:sp>
      <p:sp>
        <p:nvSpPr>
          <p:cNvPr id="127" name="Shape 127"/>
          <p:cNvSpPr txBox="1"/>
          <p:nvPr/>
        </p:nvSpPr>
        <p:spPr>
          <a:xfrm>
            <a:off x="124675" y="6400800"/>
            <a:ext cx="8187900" cy="457200"/>
          </a:xfrm>
          <a:prstGeom prst="rect">
            <a:avLst/>
          </a:prstGeom>
          <a:noFill/>
        </p:spPr>
        <p:txBody>
          <a:bodyPr lIns="91425" tIns="91425" rIns="91425" bIns="91425" anchor="t" anchorCtr="0">
            <a:spAutoFit/>
          </a:bodyPr>
          <a:lstStyle/>
          <a:p>
            <a:pPr>
              <a:buNone/>
            </a:pPr>
            <a:r>
              <a:rPr lang="en"/>
              <a:t>Gregor von Laszewski, laszewski@gmail.com</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Eucalyptus 3.0.1	</a:t>
            </a:r>
          </a:p>
        </p:txBody>
      </p:sp>
      <p:sp>
        <p:nvSpPr>
          <p:cNvPr id="259" name="Shape 259"/>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sz="2400"/>
              <a:t>We are excited about these changes: </a:t>
            </a:r>
          </a:p>
          <a:p>
            <a:pPr marL="457200" lvl="0" indent="-381000" rtl="0">
              <a:buClr>
                <a:schemeClr val="dk1"/>
              </a:buClr>
              <a:buSzPct val="166666"/>
              <a:buFont typeface="Arial"/>
              <a:buChar char="•"/>
            </a:pPr>
            <a:r>
              <a:rPr lang="en" sz="2400" b="1" u="sng"/>
              <a:t>Improved handling of multiple instances</a:t>
            </a:r>
          </a:p>
          <a:p>
            <a:pPr marL="914400" marR="0" lvl="1" indent="-381000" algn="l" rtl="0">
              <a:lnSpc>
                <a:spcPct val="100000"/>
              </a:lnSpc>
              <a:spcBef>
                <a:spcPts val="480"/>
              </a:spcBef>
              <a:spcAft>
                <a:spcPts val="0"/>
              </a:spcAft>
              <a:buClr>
                <a:schemeClr val="dk1"/>
              </a:buClr>
              <a:buSzPct val="100000"/>
              <a:buFont typeface="Courier New"/>
              <a:buChar char="o"/>
            </a:pPr>
            <a:r>
              <a:rPr lang="en" sz="2400"/>
              <a:t>"Some instances were not able to access metadata services when multiple instances were launched at the same time."</a:t>
            </a:r>
          </a:p>
          <a:p>
            <a:pPr marL="914400" lvl="1" indent="-381000" rtl="0">
              <a:buClr>
                <a:schemeClr val="dk1"/>
              </a:buClr>
              <a:buSzPct val="100000"/>
              <a:buFont typeface="Courier New"/>
              <a:buChar char="o"/>
            </a:pPr>
            <a:r>
              <a:rPr lang="en" sz="2400"/>
              <a:t>"When multiple instances were launched at the same time, some</a:t>
            </a:r>
            <a:br>
              <a:rPr lang="en" sz="2400"/>
            </a:br>
            <a:r>
              <a:rPr lang="en" sz="2400"/>
              <a:t>remained in a pending state indefinitely."</a:t>
            </a:r>
          </a:p>
          <a:p>
            <a:pPr marL="457200" lvl="0" indent="-381000" rtl="0">
              <a:buClr>
                <a:schemeClr val="dk1"/>
              </a:buClr>
              <a:buSzPct val="166666"/>
              <a:buFont typeface="Arial"/>
              <a:buChar char="•"/>
            </a:pPr>
            <a:r>
              <a:rPr lang="en" sz="2400" b="1" u="sng"/>
              <a:t>Launching instances after restart</a:t>
            </a:r>
          </a:p>
          <a:p>
            <a:pPr marL="914400" lvl="1" indent="-381000" rtl="0">
              <a:buClr>
                <a:schemeClr val="dk1"/>
              </a:buClr>
              <a:buSzPct val="100000"/>
              <a:buFont typeface="Courier New"/>
              <a:buChar char="o"/>
            </a:pPr>
            <a:r>
              <a:rPr lang="en" sz="2400"/>
              <a:t>"A fatal parsing error was sometimes reported in the cloud logs when you attempted to launch an instance immediately after restarting the cloud processes."</a:t>
            </a:r>
          </a:p>
          <a:p>
            <a:endParaRPr lang="en" sz="240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cont.</a:t>
            </a:r>
          </a:p>
        </p:txBody>
      </p:sp>
      <p:sp>
        <p:nvSpPr>
          <p:cNvPr id="265" name="Shape 265"/>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208333"/>
              <a:buFont typeface="Arial"/>
              <a:buChar char="•"/>
            </a:pPr>
            <a:r>
              <a:rPr lang="en" sz="2400" b="1" u="sng"/>
              <a:t>Improved command line tools  </a:t>
            </a:r>
          </a:p>
          <a:p>
            <a:pPr marL="914400" lvl="1" indent="-381000" rtl="0">
              <a:buClr>
                <a:schemeClr val="dk1"/>
              </a:buClr>
              <a:buSzPct val="100000"/>
              <a:buFont typeface="Courier New"/>
              <a:buChar char="o"/>
            </a:pPr>
            <a:r>
              <a:rPr lang="en" sz="2400"/>
              <a:t>euca-get-console-output with the Xen hypervisor</a:t>
            </a:r>
          </a:p>
          <a:p>
            <a:pPr marL="457200" lvl="0" indent="-381000" rtl="0">
              <a:buClr>
                <a:schemeClr val="dk1"/>
              </a:buClr>
              <a:buSzPct val="166666"/>
              <a:buFont typeface="Arial"/>
              <a:buChar char="•"/>
            </a:pPr>
            <a:r>
              <a:rPr lang="en" sz="2400" b="1" u="sng"/>
              <a:t>User management</a:t>
            </a:r>
          </a:p>
          <a:p>
            <a:pPr marL="914400" lvl="1" indent="-381000" rtl="0">
              <a:buClr>
                <a:schemeClr val="dk1"/>
              </a:buClr>
              <a:buSzPct val="100000"/>
              <a:buFont typeface="Courier New"/>
              <a:buChar char="o"/>
            </a:pPr>
            <a:r>
              <a:rPr lang="en" sz="2400"/>
              <a:t>"LDAP and Active Directory Integration."</a:t>
            </a:r>
          </a:p>
          <a:p>
            <a:pPr marL="914400" lvl="1" indent="-381000" rtl="0">
              <a:buClr>
                <a:schemeClr val="dk1"/>
              </a:buClr>
              <a:buSzPct val="100000"/>
              <a:buFont typeface="Courier New"/>
              <a:buChar char="o"/>
            </a:pPr>
            <a:r>
              <a:rPr lang="en" sz="2400"/>
              <a:t>User management from command line tools</a:t>
            </a:r>
          </a:p>
          <a:p>
            <a:pPr marL="914400" lvl="1" indent="-381000" rtl="0">
              <a:buClr>
                <a:schemeClr val="dk1"/>
              </a:buClr>
              <a:buSzPct val="100000"/>
              <a:buFont typeface="Courier New"/>
              <a:buChar char="o"/>
            </a:pPr>
            <a:r>
              <a:rPr lang="en" sz="2400"/>
              <a:t>"New and unique identity management allows group-based access control of the resources managed by Eucalyptus."</a:t>
            </a:r>
          </a:p>
          <a:p>
            <a:pPr marL="457200" lvl="0" indent="-381000" rtl="0">
              <a:buClr>
                <a:schemeClr val="dk1"/>
              </a:buClr>
              <a:buSzPct val="166666"/>
              <a:buFont typeface="Arial"/>
              <a:buChar char="•"/>
            </a:pPr>
            <a:r>
              <a:rPr lang="en" sz="2400" b="1" u="sng"/>
              <a:t>Fewer restarts</a:t>
            </a:r>
          </a:p>
          <a:p>
            <a:pPr marL="914400" lvl="1" indent="-381000" rtl="0">
              <a:buClr>
                <a:schemeClr val="dk1"/>
              </a:buClr>
              <a:buSzPct val="100000"/>
              <a:buFont typeface="Courier New"/>
              <a:buChar char="o"/>
            </a:pPr>
            <a:r>
              <a:rPr lang="en" sz="2400"/>
              <a:t>Change of VM types (ram, disk) in the cluster configuration does not cause any connectivity issues and does not require a restart. </a:t>
            </a:r>
          </a:p>
          <a:p>
            <a:endParaRPr lang="en" sz="2400"/>
          </a:p>
          <a:p>
            <a:endParaRPr lang="en" sz="24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FutureGrid Software for Clouds</a:t>
            </a:r>
          </a:p>
        </p:txBody>
      </p:sp>
      <p:sp>
        <p:nvSpPr>
          <p:cNvPr id="271" name="Shape 271"/>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a:t>Create </a:t>
            </a:r>
          </a:p>
          <a:p>
            <a:pPr marL="914400" marR="0" lvl="1" indent="-381000" algn="l" rtl="0">
              <a:lnSpc>
                <a:spcPct val="100000"/>
              </a:lnSpc>
              <a:spcBef>
                <a:spcPts val="480"/>
              </a:spcBef>
              <a:spcAft>
                <a:spcPts val="0"/>
              </a:spcAft>
              <a:buClr>
                <a:schemeClr val="dk1"/>
              </a:buClr>
              <a:buSzPct val="80000"/>
              <a:buFont typeface="Courier New"/>
              <a:buChar char="o"/>
            </a:pPr>
            <a:r>
              <a:rPr lang="en"/>
              <a:t>Virtual clusters on demand</a:t>
            </a:r>
          </a:p>
          <a:p>
            <a:pPr marL="914400" lvl="1" indent="-381000" rtl="0">
              <a:buClr>
                <a:schemeClr val="dk1"/>
              </a:buClr>
              <a:buSzPct val="80000"/>
              <a:buFont typeface="Courier New"/>
              <a:buChar char="o"/>
            </a:pPr>
            <a:r>
              <a:rPr lang="en"/>
              <a:t>Hadoop clusters on demand</a:t>
            </a:r>
          </a:p>
          <a:p>
            <a:pPr marL="457200" marR="0" lvl="0" indent="-419100" algn="l" rtl="0">
              <a:lnSpc>
                <a:spcPct val="100000"/>
              </a:lnSpc>
              <a:spcBef>
                <a:spcPts val="600"/>
              </a:spcBef>
              <a:spcAft>
                <a:spcPts val="0"/>
              </a:spcAft>
              <a:buClr>
                <a:schemeClr val="dk1"/>
              </a:buClr>
              <a:buSzPct val="166666"/>
              <a:buFont typeface="Arial"/>
              <a:buChar char="•"/>
            </a:pPr>
            <a:r>
              <a:rPr lang="en"/>
              <a:t>Compare</a:t>
            </a:r>
          </a:p>
          <a:p>
            <a:pPr marL="914400" marR="0" lvl="1" indent="-419100" algn="l" rtl="0">
              <a:lnSpc>
                <a:spcPct val="100000"/>
              </a:lnSpc>
              <a:spcBef>
                <a:spcPts val="600"/>
              </a:spcBef>
              <a:spcAft>
                <a:spcPts val="0"/>
              </a:spcAft>
              <a:buClr>
                <a:schemeClr val="dk1"/>
              </a:buClr>
              <a:buSzPct val="100000"/>
              <a:buFont typeface="Courier New"/>
              <a:buChar char="o"/>
            </a:pPr>
            <a:r>
              <a:rPr lang="en"/>
              <a:t>Cloud and HPC performance</a:t>
            </a:r>
          </a:p>
          <a:p>
            <a:pPr marL="914400" marR="0" lvl="1" indent="-419100" algn="l" rtl="0">
              <a:lnSpc>
                <a:spcPct val="100000"/>
              </a:lnSpc>
              <a:spcBef>
                <a:spcPts val="600"/>
              </a:spcBef>
              <a:spcAft>
                <a:spcPts val="0"/>
              </a:spcAft>
              <a:buClr>
                <a:schemeClr val="dk1"/>
              </a:buClr>
              <a:buSzPct val="100000"/>
              <a:buFont typeface="Courier New"/>
              <a:buChar char="o"/>
            </a:pPr>
            <a:r>
              <a:rPr lang="en"/>
              <a:t>Scalability studies of Cloud infrastructures</a:t>
            </a:r>
          </a:p>
          <a:p>
            <a:pPr marL="457200" marR="0" lvl="0" indent="-419100" algn="l" rtl="0">
              <a:lnSpc>
                <a:spcPct val="100000"/>
              </a:lnSpc>
              <a:spcBef>
                <a:spcPts val="600"/>
              </a:spcBef>
              <a:spcAft>
                <a:spcPts val="0"/>
              </a:spcAft>
              <a:buClr>
                <a:schemeClr val="dk1"/>
              </a:buClr>
              <a:buSzPct val="166666"/>
              <a:buFont typeface="Arial"/>
              <a:buChar char="•"/>
            </a:pPr>
            <a:r>
              <a:rPr lang="en"/>
              <a:t>Configure</a:t>
            </a:r>
          </a:p>
          <a:p>
            <a:pPr marL="914400" marR="0" lvl="1" indent="-419100" algn="l" rtl="0">
              <a:lnSpc>
                <a:spcPct val="100000"/>
              </a:lnSpc>
              <a:spcBef>
                <a:spcPts val="600"/>
              </a:spcBef>
              <a:spcAft>
                <a:spcPts val="0"/>
              </a:spcAft>
              <a:buClr>
                <a:schemeClr val="dk1"/>
              </a:buClr>
              <a:buSzPct val="100000"/>
              <a:buFont typeface="Courier New"/>
              <a:buChar char="o"/>
            </a:pPr>
            <a:r>
              <a:rPr lang="en"/>
              <a:t>Cloud Shifting and Fabric weaving</a:t>
            </a:r>
          </a:p>
          <a:p>
            <a:pPr marL="1371600" marR="0" lvl="2" indent="-419100" algn="l" rtl="0">
              <a:lnSpc>
                <a:spcPct val="100000"/>
              </a:lnSpc>
              <a:spcBef>
                <a:spcPts val="600"/>
              </a:spcBef>
              <a:spcAft>
                <a:spcPts val="0"/>
              </a:spcAft>
              <a:buClr>
                <a:schemeClr val="dk1"/>
              </a:buClr>
              <a:buSzPct val="100000"/>
              <a:buFont typeface="Wingdings"/>
              <a:buChar char="§"/>
            </a:pPr>
            <a:r>
              <a:rPr lang="en"/>
              <a:t>Move resources between Cloud infrastructures</a:t>
            </a:r>
          </a:p>
          <a:p>
            <a:pPr marL="1371600" marR="0" lvl="2" indent="-419100" algn="l" rtl="0">
              <a:lnSpc>
                <a:spcPct val="100000"/>
              </a:lnSpc>
              <a:spcBef>
                <a:spcPts val="600"/>
              </a:spcBef>
              <a:spcAft>
                <a:spcPts val="0"/>
              </a:spcAft>
              <a:buClr>
                <a:schemeClr val="dk1"/>
              </a:buClr>
              <a:buSzPct val="100000"/>
              <a:buFont typeface="Wingdings"/>
              <a:buChar char="§"/>
            </a:pPr>
            <a:r>
              <a:rPr lang="en"/>
              <a:t>Deploy Cloud infrastructure on demand</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Scalability Tests</a:t>
            </a:r>
          </a:p>
        </p:txBody>
      </p:sp>
      <p:sp>
        <p:nvSpPr>
          <p:cNvPr id="277" name="Shape 277"/>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1"/>
              </a:buClr>
              <a:buSzPct val="208333"/>
              <a:buFont typeface="Arial"/>
              <a:buChar char="•"/>
            </a:pPr>
            <a:r>
              <a:rPr lang="en" sz="2400"/>
              <a:t>Study the scalability by instantiating as many virtual machines (VM) at the same time as possible (success if all the machines have ssh access) </a:t>
            </a:r>
          </a:p>
          <a:p>
            <a:pPr marL="457200" marR="0" lvl="0" indent="-419100" algn="l" rtl="0">
              <a:lnSpc>
                <a:spcPct val="100000"/>
              </a:lnSpc>
              <a:spcBef>
                <a:spcPts val="600"/>
              </a:spcBef>
              <a:spcAft>
                <a:spcPts val="0"/>
              </a:spcAft>
              <a:buClr>
                <a:schemeClr val="dk1"/>
              </a:buClr>
              <a:buSzPct val="208333"/>
              <a:buFont typeface="Arial"/>
              <a:buChar char="•"/>
            </a:pPr>
            <a:r>
              <a:rPr lang="en" sz="2400"/>
              <a:t>Our results is the time that takes to have access to all the VMs </a:t>
            </a:r>
          </a:p>
          <a:p>
            <a:pPr marL="457200" marR="0" lvl="0" indent="-419100" algn="l" rtl="0">
              <a:lnSpc>
                <a:spcPct val="100000"/>
              </a:lnSpc>
              <a:spcBef>
                <a:spcPts val="600"/>
              </a:spcBef>
              <a:spcAft>
                <a:spcPts val="0"/>
              </a:spcAft>
              <a:buClr>
                <a:schemeClr val="dk1"/>
              </a:buClr>
              <a:buSzPct val="208333"/>
              <a:buFont typeface="Arial"/>
              <a:buChar char="•"/>
            </a:pPr>
            <a:r>
              <a:rPr lang="en" sz="2400"/>
              <a:t>Performance of Eucalyptus 3</a:t>
            </a:r>
          </a:p>
          <a:p>
            <a:pPr marL="914400" lvl="1" indent="-381000" rtl="0">
              <a:buClr>
                <a:schemeClr val="dk1"/>
              </a:buClr>
              <a:buSzPct val="133333"/>
              <a:buFont typeface="Courier New"/>
              <a:buChar char="o"/>
            </a:pPr>
            <a:r>
              <a:rPr lang="en" sz="1800"/>
              <a:t>Tests performed on Sierra</a:t>
            </a:r>
          </a:p>
          <a:p>
            <a:pPr marL="914400" lvl="1" indent="-381000" rtl="0">
              <a:buClr>
                <a:schemeClr val="dk1"/>
              </a:buClr>
              <a:buSzPct val="133333"/>
              <a:buFont typeface="Courier New"/>
              <a:buChar char="o"/>
            </a:pPr>
            <a:r>
              <a:rPr lang="en" sz="1800"/>
              <a:t>We had 15 physical machines </a:t>
            </a:r>
          </a:p>
          <a:p>
            <a:pPr marL="457200" lvl="0" indent="-419100" rtl="0">
              <a:buClr>
                <a:schemeClr val="dk1"/>
              </a:buClr>
              <a:buSzPct val="208333"/>
              <a:buFont typeface="Arial"/>
              <a:buChar char="•"/>
            </a:pPr>
            <a:r>
              <a:rPr lang="en" sz="2400"/>
              <a:t>Performance of Eucalyptus 2, OpenStack, OpenNebula and HPC</a:t>
            </a:r>
          </a:p>
          <a:p>
            <a:pPr marL="914400" lvl="1" indent="-381000" rtl="0">
              <a:buClr>
                <a:schemeClr val="dk1"/>
              </a:buClr>
              <a:buSzPct val="133333"/>
              <a:buFont typeface="Courier New"/>
              <a:buChar char="o"/>
            </a:pPr>
            <a:r>
              <a:rPr lang="en" sz="1800"/>
              <a:t>Tests performed on India</a:t>
            </a:r>
          </a:p>
          <a:p>
            <a:pPr marL="914400" lvl="1" indent="-381000" rtl="0">
              <a:buClr>
                <a:schemeClr val="dk1"/>
              </a:buClr>
              <a:buSzPct val="133333"/>
              <a:buFont typeface="Courier New"/>
              <a:buChar char="o"/>
            </a:pPr>
            <a:r>
              <a:rPr lang="en" sz="1800"/>
              <a:t>We had 111 physical machines for HPC</a:t>
            </a:r>
          </a:p>
          <a:p>
            <a:pPr marL="914400" marR="0" lvl="1" indent="-381000" algn="l" rtl="0">
              <a:lnSpc>
                <a:spcPct val="100000"/>
              </a:lnSpc>
              <a:spcBef>
                <a:spcPts val="480"/>
              </a:spcBef>
              <a:spcAft>
                <a:spcPts val="0"/>
              </a:spcAft>
              <a:buClr>
                <a:schemeClr val="dk1"/>
              </a:buClr>
              <a:buSzPct val="133333"/>
              <a:buFont typeface="Courier New"/>
              <a:buChar char="o"/>
            </a:pPr>
            <a:r>
              <a:rPr lang="en" sz="1800"/>
              <a:t>We had up to 80 physical machines for Cloud</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Results Eucalyptus 3 and 2</a:t>
            </a:r>
          </a:p>
        </p:txBody>
      </p:sp>
      <p:sp>
        <p:nvSpPr>
          <p:cNvPr id="283" name="Shape 283"/>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lang="en"/>
              <a:t>
</a:t>
            </a:r>
          </a:p>
          <a:p>
            <a:endParaRPr lang="en"/>
          </a:p>
        </p:txBody>
      </p:sp>
      <p:sp>
        <p:nvSpPr>
          <p:cNvPr id="284" name="Shape 284"/>
          <p:cNvSpPr/>
          <p:nvPr/>
        </p:nvSpPr>
        <p:spPr>
          <a:xfrm>
            <a:off x="0" y="1567319"/>
            <a:ext cx="9144001" cy="5033460"/>
          </a:xfrm>
          <a:prstGeom prst="rect">
            <a:avLst/>
          </a:prstGeom>
          <a:blipFill>
            <a:blip r:embed="rId3"/>
            <a:stretch>
              <a:fillRect/>
            </a:stretch>
          </a:blipFill>
          <a:ln>
            <a:noFill/>
          </a:ln>
        </p:spPr>
      </p:sp>
      <p:sp>
        <p:nvSpPr>
          <p:cNvPr id="285" name="Shape 285"/>
          <p:cNvSpPr txBox="1"/>
          <p:nvPr/>
        </p:nvSpPr>
        <p:spPr>
          <a:xfrm>
            <a:off x="6900000" y="4636575"/>
            <a:ext cx="3657600" cy="457200"/>
          </a:xfrm>
          <a:prstGeom prst="rect">
            <a:avLst/>
          </a:prstGeom>
          <a:noFill/>
        </p:spPr>
        <p:txBody>
          <a:bodyPr lIns="91425" tIns="91425" rIns="91425" bIns="91425" anchor="t" anchorCtr="0">
            <a:spAutoFit/>
          </a:bodyPr>
          <a:lstStyle/>
          <a:p>
            <a:pPr lvl="0" rtl="0">
              <a:buNone/>
            </a:pPr>
            <a:r>
              <a:rPr lang="en"/>
              <a:t>Com = Commercial</a:t>
            </a:r>
          </a:p>
          <a:p>
            <a:pPr>
              <a:buNone/>
            </a:pPr>
            <a:r>
              <a:rPr lang="en"/>
              <a:t>OS   =  Open Source</a:t>
            </a:r>
          </a:p>
        </p:txBody>
      </p:sp>
      <p:sp>
        <p:nvSpPr>
          <p:cNvPr id="286" name="Shape 286"/>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Clr>
                <a:srgbClr val="000000"/>
              </a:buClr>
              <a:buSzPct val="30555"/>
              <a:buFont typeface="Arial"/>
              <a:buNone/>
            </a:pPr>
            <a:r>
              <a:rPr lang="en"/>
              <a:t>Results Eucalyptus 3, Eucalyptus 2 and OpenStack Cactus</a:t>
            </a:r>
          </a:p>
        </p:txBody>
      </p:sp>
      <p:sp>
        <p:nvSpPr>
          <p:cNvPr id="292" name="Shape 292"/>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293" name="Shape 293"/>
          <p:cNvSpPr/>
          <p:nvPr/>
        </p:nvSpPr>
        <p:spPr>
          <a:xfrm>
            <a:off x="0" y="1884989"/>
            <a:ext cx="9143999" cy="4892721"/>
          </a:xfrm>
          <a:prstGeom prst="rect">
            <a:avLst/>
          </a:prstGeom>
          <a:blipFill>
            <a:blip r:embed="rId3"/>
            <a:stretch>
              <a:fillRect/>
            </a:stretch>
          </a:blipFill>
          <a:ln>
            <a:noFill/>
          </a:ln>
        </p:spPr>
      </p:sp>
      <p:sp>
        <p:nvSpPr>
          <p:cNvPr id="294" name="Shape 294"/>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Results all tests</a:t>
            </a:r>
          </a:p>
          <a:p>
            <a:endParaRPr lang="en"/>
          </a:p>
        </p:txBody>
      </p:sp>
      <p:sp>
        <p:nvSpPr>
          <p:cNvPr id="300" name="Shape 30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301" name="Shape 301"/>
          <p:cNvSpPr/>
          <p:nvPr/>
        </p:nvSpPr>
        <p:spPr>
          <a:xfrm>
            <a:off x="0" y="996078"/>
            <a:ext cx="9143999" cy="5571821"/>
          </a:xfrm>
          <a:prstGeom prst="rect">
            <a:avLst/>
          </a:prstGeom>
          <a:blipFill>
            <a:blip r:embed="rId3"/>
            <a:stretch>
              <a:fillRect/>
            </a:stretch>
          </a:blipFill>
          <a:ln>
            <a:noFill/>
          </a:ln>
        </p:spPr>
      </p:sp>
      <p:sp>
        <p:nvSpPr>
          <p:cNvPr id="302" name="Shape 302"/>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Scalability Test: Conclusions</a:t>
            </a:r>
          </a:p>
        </p:txBody>
      </p:sp>
      <p:sp>
        <p:nvSpPr>
          <p:cNvPr id="308" name="Shape 308"/>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1"/>
              </a:buClr>
              <a:buSzPct val="208333"/>
              <a:buFont typeface="Arial"/>
              <a:buChar char="•"/>
            </a:pPr>
            <a:r>
              <a:rPr lang="en" sz="2400"/>
              <a:t>The scalability and reliability has been significantly improved in Eucalyptus 3</a:t>
            </a:r>
          </a:p>
          <a:p>
            <a:pPr marL="457200" lvl="0" indent="-381000" rtl="0">
              <a:buClr>
                <a:schemeClr val="dk1"/>
              </a:buClr>
              <a:buSzPct val="166666"/>
              <a:buFont typeface="Arial"/>
              <a:buChar char="•"/>
            </a:pPr>
            <a:r>
              <a:rPr lang="en" sz="2400"/>
              <a:t>The time to instantiate VMs has been reduced</a:t>
            </a:r>
          </a:p>
          <a:p>
            <a:pPr marL="457200" lvl="0" indent="-381000" rtl="0">
              <a:buClr>
                <a:schemeClr val="dk1"/>
              </a:buClr>
              <a:buSzPct val="166666"/>
              <a:buFont typeface="Arial"/>
              <a:buChar char="•"/>
            </a:pPr>
            <a:r>
              <a:rPr lang="en" sz="2400"/>
              <a:t>Very few errors when instantiating more than 16 VMs at the same time</a:t>
            </a:r>
          </a:p>
          <a:p>
            <a:pPr marL="914400" lvl="1" indent="-381000" rtl="0">
              <a:buClr>
                <a:schemeClr val="dk1"/>
              </a:buClr>
              <a:buSzPct val="133333"/>
              <a:buFont typeface="Courier New"/>
              <a:buChar char="o"/>
            </a:pPr>
            <a:r>
              <a:rPr lang="en" sz="1800"/>
              <a:t>VM does not get IP (Status: 0.0.0.0  0.0.0.0 pending)</a:t>
            </a:r>
          </a:p>
          <a:p>
            <a:pPr marL="457200" lvl="0" indent="-381000" rtl="0">
              <a:buClr>
                <a:schemeClr val="dk1"/>
              </a:buClr>
              <a:buSzPct val="166666"/>
              <a:buFont typeface="Arial"/>
              <a:buChar char="•"/>
            </a:pPr>
            <a:r>
              <a:rPr lang="en" sz="2400"/>
              <a:t>The -m option of euca-run-instances works much better than in Eucalyptus 2 and OpenStack</a:t>
            </a:r>
          </a:p>
          <a:p>
            <a:pPr marL="914400" lvl="1" indent="-381000" rtl="0">
              <a:buClr>
                <a:schemeClr val="dk1"/>
              </a:buClr>
              <a:buSzPct val="133333"/>
              <a:buFont typeface="Courier New"/>
              <a:buChar char="o"/>
            </a:pPr>
            <a:r>
              <a:rPr lang="en" sz="1800"/>
              <a:t>In the tests results the instances were created 10 at a time</a:t>
            </a:r>
          </a:p>
          <a:p>
            <a:pPr marL="914400" marR="0" lvl="1" indent="-381000" algn="l" rtl="0">
              <a:lnSpc>
                <a:spcPct val="100000"/>
              </a:lnSpc>
              <a:spcBef>
                <a:spcPts val="480"/>
              </a:spcBef>
              <a:spcAft>
                <a:spcPts val="0"/>
              </a:spcAft>
              <a:buClr>
                <a:schemeClr val="dk1"/>
              </a:buClr>
              <a:buSzPct val="133333"/>
              <a:buFont typeface="Courier New"/>
              <a:buChar char="o"/>
            </a:pPr>
            <a:r>
              <a:rPr lang="en" sz="1800"/>
              <a:t>Additional tests with Eucalyptus 3 were performed instantiating all VMs with the same euca-run-instances command without problems</a:t>
            </a:r>
          </a:p>
          <a:p>
            <a:endParaRPr lang="en" sz="1800"/>
          </a:p>
          <a:p>
            <a:pPr marL="457200" lvl="0" indent="-419100" rtl="0">
              <a:buClr>
                <a:schemeClr val="dk1"/>
              </a:buClr>
              <a:buSzPct val="208333"/>
              <a:buFont typeface="Arial"/>
              <a:buChar char="•"/>
            </a:pPr>
            <a:r>
              <a:rPr lang="en" sz="2400"/>
              <a:t>We will run larger tests once our machine becomes more empty</a:t>
            </a:r>
          </a:p>
          <a:p>
            <a:endParaRPr lang="en" sz="2400"/>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Next Steps</a:t>
            </a:r>
          </a:p>
        </p:txBody>
      </p:sp>
      <p:sp>
        <p:nvSpPr>
          <p:cNvPr id="314" name="Shape 314"/>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a:t>Discontinue use of Eucalyptus 2</a:t>
            </a:r>
          </a:p>
          <a:p>
            <a:pPr marL="457200" lvl="0" indent="-419100" rtl="0">
              <a:buClr>
                <a:schemeClr val="dk1"/>
              </a:buClr>
              <a:buSzPct val="166666"/>
              <a:buFont typeface="Arial"/>
              <a:buChar char="•"/>
            </a:pPr>
            <a:r>
              <a:rPr lang="en"/>
              <a:t>Switch the users to Eucalyptus 3</a:t>
            </a:r>
          </a:p>
          <a:p>
            <a:pPr marL="457200" marR="0" lvl="0" indent="-419100" algn="l" rtl="0">
              <a:lnSpc>
                <a:spcPct val="100000"/>
              </a:lnSpc>
              <a:spcBef>
                <a:spcPts val="600"/>
              </a:spcBef>
              <a:spcAft>
                <a:spcPts val="0"/>
              </a:spcAft>
              <a:buClr>
                <a:schemeClr val="dk1"/>
              </a:buClr>
              <a:buSzPct val="166666"/>
              <a:buFont typeface="Arial"/>
              <a:buChar char="•"/>
            </a:pPr>
            <a:r>
              <a:rPr lang="en"/>
              <a:t>Continue with our Projects </a:t>
            </a:r>
          </a:p>
          <a:p>
            <a:pPr marL="914400" marR="0" lvl="1" indent="-419100" algn="l" rtl="0">
              <a:lnSpc>
                <a:spcPct val="100000"/>
              </a:lnSpc>
              <a:spcBef>
                <a:spcPts val="600"/>
              </a:spcBef>
              <a:spcAft>
                <a:spcPts val="0"/>
              </a:spcAft>
              <a:buClr>
                <a:schemeClr val="dk1"/>
              </a:buClr>
              <a:buSzPct val="100000"/>
              <a:buFont typeface="Courier New"/>
              <a:buChar char="o"/>
            </a:pPr>
            <a:r>
              <a:rPr lang="en"/>
              <a:t>Rain Infrastructure</a:t>
            </a:r>
          </a:p>
          <a:p>
            <a:pPr marL="914400" marR="0" lvl="1" indent="-419100" algn="l" rtl="0">
              <a:lnSpc>
                <a:spcPct val="100000"/>
              </a:lnSpc>
              <a:spcBef>
                <a:spcPts val="600"/>
              </a:spcBef>
              <a:spcAft>
                <a:spcPts val="0"/>
              </a:spcAft>
              <a:buClr>
                <a:schemeClr val="dk1"/>
              </a:buClr>
              <a:buSzPct val="100000"/>
              <a:buFont typeface="Courier New"/>
              <a:buChar char="o"/>
            </a:pPr>
            <a:r>
              <a:rPr lang="en"/>
              <a:t>Measure usage</a:t>
            </a:r>
          </a:p>
          <a:p>
            <a:pPr marL="457200" marR="0" lvl="0" indent="-419100" algn="l" rtl="0">
              <a:lnSpc>
                <a:spcPct val="100000"/>
              </a:lnSpc>
              <a:spcBef>
                <a:spcPts val="600"/>
              </a:spcBef>
              <a:spcAft>
                <a:spcPts val="0"/>
              </a:spcAft>
              <a:buClr>
                <a:schemeClr val="dk1"/>
              </a:buClr>
              <a:buSzPct val="166666"/>
              <a:buFont typeface="Arial"/>
              <a:buChar char="•"/>
            </a:pPr>
            <a:r>
              <a:rPr lang="en"/>
              <a:t>Apply for projects: https://portal.futuregrid.org</a:t>
            </a:r>
          </a:p>
          <a:p>
            <a:pPr marL="457200" lvl="0" indent="-419100" rtl="0">
              <a:buClr>
                <a:schemeClr val="dk1"/>
              </a:buClr>
              <a:buSzPct val="208333"/>
              <a:buFont typeface="Arial"/>
              <a:buChar char="•"/>
            </a:pPr>
            <a:r>
              <a:rPr lang="en" sz="2400" i="1">
                <a:solidFill>
                  <a:srgbClr val="4A86E8"/>
                </a:solidFill>
              </a:rPr>
              <a:t>THANKS! To the Eucalyptus support team that makes all the difference for a deployed Eucalyptus environment and letting us use Eucalyptus 3.</a:t>
            </a:r>
          </a:p>
        </p:txBody>
      </p:sp>
      <p:sp>
        <p:nvSpPr>
          <p:cNvPr id="315" name="Shape 315"/>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Bio</a:t>
            </a:r>
          </a:p>
        </p:txBody>
      </p:sp>
      <p:sp>
        <p:nvSpPr>
          <p:cNvPr id="133" name="Shape 133"/>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lnSpc>
                <a:spcPct val="115000"/>
              </a:lnSpc>
              <a:spcBef>
                <a:spcPts val="0"/>
              </a:spcBef>
              <a:buNone/>
            </a:pPr>
            <a:r>
              <a:rPr lang="en" b="1">
                <a:solidFill>
                  <a:srgbClr val="000000"/>
                </a:solidFill>
              </a:rPr>
              <a:t>Gregor von Laszewski</a:t>
            </a:r>
            <a:r>
              <a:rPr lang="en">
                <a:solidFill>
                  <a:srgbClr val="000000"/>
                </a:solidFill>
              </a:rPr>
              <a:t> was exposed to parallel computers since 1982. Currently, he is the Assistant Director for Cloud Computing at the Community Grids Lab at Indiana University and the Software Architect of FutureGrid. He holds a PhD in Computer Science from Syracuse University. He worked in the past for GMD (Germany), NASA, and Argonne National Laboratory. His current interest are in Cloud Computing and works on "rain".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Statistics</a:t>
            </a:r>
          </a:p>
        </p:txBody>
      </p:sp>
      <p:sp>
        <p:nvSpPr>
          <p:cNvPr id="139" name="Shape 139"/>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a:t>FutureGrid in general</a:t>
            </a:r>
          </a:p>
          <a:p>
            <a:pPr marL="914400" lvl="1" indent="-381000" rtl="0">
              <a:buClr>
                <a:schemeClr val="dk1"/>
              </a:buClr>
              <a:buSzPct val="80000"/>
              <a:buFont typeface="Courier New"/>
              <a:buChar char="o"/>
            </a:pPr>
            <a:r>
              <a:rPr lang="en"/>
              <a:t>920 users </a:t>
            </a:r>
          </a:p>
          <a:p>
            <a:pPr marL="914400" lvl="1" indent="-381000" rtl="0">
              <a:buClr>
                <a:schemeClr val="dk1"/>
              </a:buClr>
              <a:buSzPct val="80000"/>
              <a:buFont typeface="Courier New"/>
              <a:buChar char="o"/>
            </a:pPr>
            <a:r>
              <a:rPr lang="en"/>
              <a:t>220 projects</a:t>
            </a:r>
          </a:p>
          <a:p>
            <a:pPr marL="457200" marR="0" lvl="0" indent="-419100" algn="l" rtl="0">
              <a:lnSpc>
                <a:spcPct val="100000"/>
              </a:lnSpc>
              <a:spcBef>
                <a:spcPts val="600"/>
              </a:spcBef>
              <a:spcAft>
                <a:spcPts val="0"/>
              </a:spcAft>
              <a:buClr>
                <a:schemeClr val="dk1"/>
              </a:buClr>
              <a:buSzPct val="166666"/>
              <a:buFont typeface="Arial"/>
              <a:buChar char="•"/>
            </a:pPr>
            <a:r>
              <a:rPr lang="en"/>
              <a:t>FutureGrid Eucalyptus</a:t>
            </a:r>
          </a:p>
          <a:p>
            <a:pPr marL="914400" marR="0" lvl="1" indent="-419100" algn="l" rtl="0">
              <a:lnSpc>
                <a:spcPct val="100000"/>
              </a:lnSpc>
              <a:spcBef>
                <a:spcPts val="600"/>
              </a:spcBef>
              <a:spcAft>
                <a:spcPts val="0"/>
              </a:spcAft>
              <a:buClr>
                <a:schemeClr val="dk1"/>
              </a:buClr>
              <a:buSzPct val="100000"/>
              <a:buFont typeface="Courier New"/>
              <a:buChar char="o"/>
            </a:pPr>
            <a:r>
              <a:rPr lang="en"/>
              <a:t>285 eucalyptus </a:t>
            </a:r>
          </a:p>
          <a:p>
            <a:pPr marL="914400" marR="0" lvl="1" indent="-419100" algn="l" rtl="0">
              <a:lnSpc>
                <a:spcPct val="100000"/>
              </a:lnSpc>
              <a:spcBef>
                <a:spcPts val="600"/>
              </a:spcBef>
              <a:spcAft>
                <a:spcPts val="0"/>
              </a:spcAft>
              <a:buClr>
                <a:schemeClr val="dk1"/>
              </a:buClr>
              <a:buSzPct val="100000"/>
              <a:buFont typeface="Courier New"/>
              <a:buChar char="o"/>
            </a:pPr>
            <a:r>
              <a:rPr lang="en"/>
              <a:t>number of projects we do not track for eucalyptus</a:t>
            </a:r>
          </a:p>
          <a:p>
            <a:endParaRPr lang="en"/>
          </a:p>
          <a:p>
            <a:pPr marL="457200" lvl="0" indent="-419100" rtl="0">
              <a:buClr>
                <a:schemeClr val="dk1"/>
              </a:buClr>
              <a:buSzPct val="166666"/>
              <a:buFont typeface="Arial"/>
              <a:buChar char="•"/>
            </a:pPr>
            <a:r>
              <a:rPr lang="en"/>
              <a:t>Images in Eucalyptus </a:t>
            </a:r>
          </a:p>
          <a:p>
            <a:pPr marL="914400" lvl="1" indent="-381000" rtl="0">
              <a:buClr>
                <a:schemeClr val="dk1"/>
              </a:buClr>
              <a:buSzPct val="80000"/>
              <a:buFont typeface="Courier New"/>
              <a:buChar char="o"/>
            </a:pPr>
            <a:r>
              <a:rPr lang="en"/>
              <a:t>120 customized images </a:t>
            </a:r>
          </a:p>
          <a:p>
            <a:pPr marL="1371600" lvl="2" indent="-381000" rtl="0">
              <a:buClr>
                <a:schemeClr val="dk1"/>
              </a:buClr>
              <a:buSzPct val="80000"/>
              <a:buFont typeface="Wingdings"/>
              <a:buChar char="§"/>
            </a:pPr>
            <a:r>
              <a:rPr lang="en"/>
              <a:t>(mostly ubuntu and centos images)</a:t>
            </a:r>
          </a:p>
          <a:p>
            <a:endParaRPr lang="en"/>
          </a:p>
        </p:txBody>
      </p:sp>
      <p:sp>
        <p:nvSpPr>
          <p:cNvPr id="140" name="Shape 140"/>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lang="en"/>
              <a:t>FutureGrid Project and </a:t>
            </a:r>
          </a:p>
          <a:p>
            <a:pPr>
              <a:buNone/>
            </a:pPr>
            <a:r>
              <a:rPr lang="en"/>
              <a:t>Technology Requests</a:t>
            </a:r>
          </a:p>
        </p:txBody>
      </p:sp>
      <p:sp>
        <p:nvSpPr>
          <p:cNvPr id="146" name="Shape 146"/>
          <p:cNvSpPr/>
          <p:nvPr/>
        </p:nvSpPr>
        <p:spPr>
          <a:xfrm>
            <a:off x="0" y="2000250"/>
            <a:ext cx="9064056" cy="3601856"/>
          </a:xfrm>
          <a:prstGeom prst="rect">
            <a:avLst/>
          </a:prstGeom>
          <a:blipFill>
            <a:blip r:embed="rId3"/>
            <a:stretch>
              <a:fillRect/>
            </a:stretch>
          </a:blipFill>
          <a:ln>
            <a:noFill/>
          </a:ln>
        </p:spPr>
      </p:sp>
      <p:sp>
        <p:nvSpPr>
          <p:cNvPr id="147" name="Shape 147"/>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Normalized Project and Technology Requests in % of total projects</a:t>
            </a:r>
          </a:p>
        </p:txBody>
      </p:sp>
      <p:sp>
        <p:nvSpPr>
          <p:cNvPr id="153" name="Shape 153"/>
          <p:cNvSpPr/>
          <p:nvPr/>
        </p:nvSpPr>
        <p:spPr>
          <a:xfrm>
            <a:off x="969825" y="2360475"/>
            <a:ext cx="9144000" cy="2857500"/>
          </a:xfrm>
          <a:prstGeom prst="rect">
            <a:avLst/>
          </a:prstGeom>
          <a:blipFill>
            <a:blip r:embed="rId3"/>
            <a:stretch>
              <a:fillRect/>
            </a:stretch>
          </a:blipFill>
          <a:ln>
            <a:noFill/>
          </a:ln>
        </p:spPr>
      </p:sp>
      <p:cxnSp>
        <p:nvCxnSpPr>
          <p:cNvPr id="154" name="Shape 154"/>
          <p:cNvCxnSpPr/>
          <p:nvPr/>
        </p:nvCxnSpPr>
        <p:spPr>
          <a:xfrm flipH="1">
            <a:off x="5666399" y="2286000"/>
            <a:ext cx="1344000" cy="387899"/>
          </a:xfrm>
          <a:prstGeom prst="straightConnector1">
            <a:avLst/>
          </a:prstGeom>
          <a:noFill/>
          <a:ln w="19050" cap="flat">
            <a:solidFill>
              <a:schemeClr val="dk2"/>
            </a:solidFill>
            <a:prstDash val="solid"/>
            <a:round/>
            <a:headEnd type="none" w="lg" len="lg"/>
            <a:tailEnd type="triangle" w="lg" len="lg"/>
          </a:ln>
        </p:spPr>
      </p:cxnSp>
      <p:cxnSp>
        <p:nvCxnSpPr>
          <p:cNvPr id="155" name="Shape 155"/>
          <p:cNvCxnSpPr/>
          <p:nvPr/>
        </p:nvCxnSpPr>
        <p:spPr>
          <a:xfrm rot="10800000">
            <a:off x="6580749" y="2493699"/>
            <a:ext cx="415800" cy="124800"/>
          </a:xfrm>
          <a:prstGeom prst="straightConnector1">
            <a:avLst/>
          </a:prstGeom>
          <a:noFill/>
          <a:ln w="19050" cap="flat">
            <a:solidFill>
              <a:schemeClr val="dk2"/>
            </a:solidFill>
            <a:prstDash val="solid"/>
            <a:round/>
            <a:headEnd type="none" w="lg" len="lg"/>
            <a:tailEnd type="triangle" w="lg" len="lg"/>
          </a:ln>
        </p:spPr>
      </p:cxnSp>
      <p:cxnSp>
        <p:nvCxnSpPr>
          <p:cNvPr id="156" name="Shape 156"/>
          <p:cNvCxnSpPr/>
          <p:nvPr/>
        </p:nvCxnSpPr>
        <p:spPr>
          <a:xfrm rot="10800000">
            <a:off x="6816400" y="4142375"/>
            <a:ext cx="221699" cy="41699"/>
          </a:xfrm>
          <a:prstGeom prst="straightConnector1">
            <a:avLst/>
          </a:prstGeom>
          <a:noFill/>
          <a:ln w="19050" cap="flat">
            <a:solidFill>
              <a:schemeClr val="dk2"/>
            </a:solidFill>
            <a:prstDash val="solid"/>
            <a:round/>
            <a:headEnd type="none" w="lg" len="lg"/>
            <a:tailEnd type="triangle" w="lg" len="lg"/>
          </a:ln>
        </p:spPr>
      </p:cxnSp>
      <p:sp>
        <p:nvSpPr>
          <p:cNvPr id="157" name="Shape 157"/>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Projects ... using Eucalyptus</a:t>
            </a:r>
          </a:p>
        </p:txBody>
      </p:sp>
      <p:sp>
        <p:nvSpPr>
          <p:cNvPr id="163" name="Shape 163"/>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15000"/>
              </a:lnSpc>
              <a:spcBef>
                <a:spcPts val="2400"/>
              </a:spcBef>
              <a:spcAft>
                <a:spcPts val="600"/>
              </a:spcAft>
              <a:buClr>
                <a:schemeClr val="dk1"/>
              </a:buClr>
              <a:buSzPct val="166666"/>
              <a:buFont typeface="Arial"/>
              <a:buChar char="•"/>
            </a:pPr>
            <a:r>
              <a:rPr lang="en" b="1">
                <a:solidFill>
                  <a:srgbClr val="000000"/>
                </a:solidFill>
              </a:rPr>
              <a:t>Generation of genetic sequencing </a:t>
            </a:r>
            <a:r>
              <a:rPr lang="en" b="1" i="1">
                <a:solidFill>
                  <a:srgbClr val="999999"/>
                </a:solidFill>
              </a:rPr>
              <a:t>(Indiana University)</a:t>
            </a:r>
          </a:p>
          <a:p>
            <a:pPr marL="457200" marR="0" lvl="0" indent="-419100" algn="l" rtl="0">
              <a:lnSpc>
                <a:spcPct val="115000"/>
              </a:lnSpc>
              <a:spcBef>
                <a:spcPts val="2400"/>
              </a:spcBef>
              <a:spcAft>
                <a:spcPts val="600"/>
              </a:spcAft>
              <a:buClr>
                <a:schemeClr val="dk1"/>
              </a:buClr>
              <a:buSzPct val="166666"/>
              <a:buFont typeface="Arial"/>
              <a:buChar char="•"/>
            </a:pPr>
            <a:r>
              <a:rPr lang="en" b="1">
                <a:solidFill>
                  <a:srgbClr val="000000"/>
                </a:solidFill>
              </a:rPr>
              <a:t>Investigate data provenance via MapReduce </a:t>
            </a:r>
            <a:r>
              <a:rPr lang="en" b="1" i="1">
                <a:solidFill>
                  <a:srgbClr val="999999"/>
                </a:solidFill>
              </a:rPr>
              <a:t>(Indiana University)</a:t>
            </a:r>
          </a:p>
          <a:p>
            <a:pPr marL="457200" marR="0" lvl="0" indent="-419100" algn="l" rtl="0">
              <a:lnSpc>
                <a:spcPct val="115000"/>
              </a:lnSpc>
              <a:spcBef>
                <a:spcPts val="2400"/>
              </a:spcBef>
              <a:spcAft>
                <a:spcPts val="600"/>
              </a:spcAft>
              <a:buClr>
                <a:schemeClr val="dk1"/>
              </a:buClr>
              <a:buSzPct val="166666"/>
              <a:buFont typeface="Arial"/>
              <a:buChar char="•"/>
            </a:pPr>
            <a:r>
              <a:rPr lang="en" b="1">
                <a:solidFill>
                  <a:srgbClr val="000000"/>
                </a:solidFill>
              </a:rPr>
              <a:t>Integrating heterogeneous sensor, data and computational resources deployed over a wide area </a:t>
            </a:r>
            <a:r>
              <a:rPr lang="en" b="1" i="1">
                <a:solidFill>
                  <a:srgbClr val="999999"/>
                </a:solidFill>
              </a:rPr>
              <a:t>(Indiana University)</a:t>
            </a:r>
          </a:p>
          <a:p>
            <a:pPr marL="457200" marR="0" lvl="0" indent="-419100" algn="l" rtl="0">
              <a:lnSpc>
                <a:spcPct val="115000"/>
              </a:lnSpc>
              <a:spcBef>
                <a:spcPts val="2400"/>
              </a:spcBef>
              <a:spcAft>
                <a:spcPts val="600"/>
              </a:spcAft>
              <a:buClr>
                <a:schemeClr val="dk1"/>
              </a:buClr>
              <a:buSzPct val="166666"/>
              <a:buFont typeface="Arial"/>
              <a:buChar char="•"/>
            </a:pPr>
            <a:r>
              <a:rPr lang="en" b="1">
                <a:solidFill>
                  <a:srgbClr val="000000"/>
                </a:solidFill>
              </a:rPr>
              <a:t>Distributed systems Graduate Course </a:t>
            </a:r>
            <a:r>
              <a:rPr lang="en" b="1" i="1">
                <a:solidFill>
                  <a:srgbClr val="999999"/>
                </a:solidFill>
              </a:rPr>
              <a:t>(Indiana University) </a:t>
            </a:r>
          </a:p>
          <a:p>
            <a:endParaRPr lang="en" b="1" i="1">
              <a:solidFill>
                <a:srgbClr val="999999"/>
              </a:solidFill>
            </a:endParaRPr>
          </a:p>
          <a:p>
            <a:endParaRPr lang="en" b="1" i="1">
              <a:solidFill>
                <a:srgbClr val="999999"/>
              </a:solidFill>
            </a:endParaRPr>
          </a:p>
        </p:txBody>
      </p:sp>
      <p:sp>
        <p:nvSpPr>
          <p:cNvPr id="164" name="Shape 164"/>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Projects ... using Eucalyptus (cont.)</a:t>
            </a:r>
          </a:p>
        </p:txBody>
      </p:sp>
      <p:sp>
        <p:nvSpPr>
          <p:cNvPr id="170" name="Shape 17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15000"/>
              </a:lnSpc>
              <a:spcBef>
                <a:spcPts val="2400"/>
              </a:spcBef>
              <a:spcAft>
                <a:spcPts val="600"/>
              </a:spcAft>
              <a:buClr>
                <a:schemeClr val="dk1"/>
              </a:buClr>
              <a:buSzPct val="166666"/>
              <a:buFont typeface="Arial"/>
              <a:buChar char="•"/>
            </a:pPr>
            <a:r>
              <a:rPr lang="en" b="1">
                <a:solidFill>
                  <a:srgbClr val="000000"/>
                </a:solidFill>
              </a:rPr>
              <a:t>STAMPEDE: Synthesized Tools for Archiving, Monitoring Performance and Enhanced DEbugging </a:t>
            </a:r>
            <a:r>
              <a:rPr lang="en" b="1" i="1">
                <a:solidFill>
                  <a:srgbClr val="999999"/>
                </a:solidFill>
              </a:rPr>
              <a:t>(LBLN) </a:t>
            </a:r>
          </a:p>
          <a:p>
            <a:pPr marL="457200" lvl="0" indent="-419100" rtl="0">
              <a:lnSpc>
                <a:spcPct val="115000"/>
              </a:lnSpc>
              <a:spcBef>
                <a:spcPts val="2400"/>
              </a:spcBef>
              <a:spcAft>
                <a:spcPts val="600"/>
              </a:spcAft>
              <a:buClr>
                <a:schemeClr val="dk1"/>
              </a:buClr>
              <a:buSzPct val="166666"/>
              <a:buFont typeface="Arial"/>
              <a:buChar char="•"/>
            </a:pPr>
            <a:r>
              <a:rPr lang="en" b="1">
                <a:solidFill>
                  <a:srgbClr val="000000"/>
                </a:solidFill>
              </a:rPr>
              <a:t>SAGA: Simple API for Grid Applications - Louisiana State University</a:t>
            </a:r>
          </a:p>
          <a:p>
            <a:pPr marL="457200" lvl="0" indent="-419100" rtl="0">
              <a:lnSpc>
                <a:spcPct val="115000"/>
              </a:lnSpc>
              <a:spcBef>
                <a:spcPts val="2400"/>
              </a:spcBef>
              <a:spcAft>
                <a:spcPts val="600"/>
              </a:spcAft>
              <a:buClr>
                <a:schemeClr val="dk1"/>
              </a:buClr>
              <a:buSzPct val="166666"/>
              <a:buFont typeface="Arial"/>
              <a:buChar char="•"/>
            </a:pPr>
            <a:r>
              <a:rPr lang="en" b="1">
                <a:solidFill>
                  <a:srgbClr val="000000"/>
                </a:solidFill>
              </a:rPr>
              <a:t>Eucalyptus Usage Metrics Analysis </a:t>
            </a:r>
            <a:r>
              <a:rPr lang="en" b="1" i="1">
                <a:solidFill>
                  <a:srgbClr val="999999"/>
                </a:solidFill>
              </a:rPr>
              <a:t>(IU)</a:t>
            </a:r>
          </a:p>
          <a:p>
            <a:pPr marL="457200" lvl="0" indent="-419100" rtl="0">
              <a:lnSpc>
                <a:spcPct val="115000"/>
              </a:lnSpc>
              <a:spcBef>
                <a:spcPts val="2400"/>
              </a:spcBef>
              <a:spcAft>
                <a:spcPts val="600"/>
              </a:spcAft>
              <a:buClr>
                <a:schemeClr val="dk1"/>
              </a:buClr>
              <a:buSzPct val="166666"/>
              <a:buFont typeface="Arial"/>
              <a:buChar char="•"/>
            </a:pPr>
            <a:r>
              <a:rPr lang="en" b="1">
                <a:solidFill>
                  <a:srgbClr val="000000"/>
                </a:solidFill>
              </a:rPr>
              <a:t>Virtual Cluster Generation for Clouds </a:t>
            </a:r>
            <a:r>
              <a:rPr lang="en" b="1" i="1">
                <a:solidFill>
                  <a:srgbClr val="999999"/>
                </a:solidFill>
              </a:rPr>
              <a:t>(IU)</a:t>
            </a:r>
          </a:p>
          <a:p>
            <a:pPr marL="457200" lvl="0" indent="-419100" rtl="0">
              <a:lnSpc>
                <a:spcPct val="115000"/>
              </a:lnSpc>
              <a:spcBef>
                <a:spcPts val="2400"/>
              </a:spcBef>
              <a:spcAft>
                <a:spcPts val="600"/>
              </a:spcAft>
              <a:buClr>
                <a:schemeClr val="dk1"/>
              </a:buClr>
              <a:buSzPct val="166666"/>
              <a:buFont typeface="Arial"/>
              <a:buChar char="•"/>
            </a:pPr>
            <a:r>
              <a:rPr lang="en" b="1">
                <a:solidFill>
                  <a:srgbClr val="000000"/>
                </a:solidFill>
              </a:rPr>
              <a:t>Bare-metal and other Cloud Performance Comparison </a:t>
            </a:r>
            <a:r>
              <a:rPr lang="en" b="1" i="1">
                <a:solidFill>
                  <a:srgbClr val="999999"/>
                </a:solidFill>
              </a:rPr>
              <a:t>(IU)</a:t>
            </a:r>
          </a:p>
          <a:p>
            <a:pPr marL="457200" lvl="0" indent="-419100" rtl="0">
              <a:lnSpc>
                <a:spcPct val="115000"/>
              </a:lnSpc>
              <a:spcBef>
                <a:spcPts val="2400"/>
              </a:spcBef>
              <a:spcAft>
                <a:spcPts val="600"/>
              </a:spcAft>
              <a:buClr>
                <a:schemeClr val="dk1"/>
              </a:buClr>
              <a:buSzPct val="166666"/>
              <a:buFont typeface="Arial"/>
              <a:buChar char="•"/>
            </a:pPr>
            <a:r>
              <a:rPr lang="en" b="1">
                <a:solidFill>
                  <a:srgbClr val="000000"/>
                </a:solidFill>
              </a:rPr>
              <a:t>Cloud Monitoring </a:t>
            </a:r>
            <a:r>
              <a:rPr lang="en" b="1" i="1">
                <a:solidFill>
                  <a:srgbClr val="999999"/>
                </a:solidFill>
              </a:rPr>
              <a:t>(SDSC/IU)</a:t>
            </a:r>
          </a:p>
          <a:p>
            <a:endParaRPr lang="en" b="1" i="1">
              <a:solidFill>
                <a:srgbClr val="999999"/>
              </a:solidFil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Selected Resources</a:t>
            </a:r>
          </a:p>
        </p:txBody>
      </p:sp>
      <p:sp>
        <p:nvSpPr>
          <p:cNvPr id="176" name="Shape 176"/>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177" name="Shape 177"/>
          <p:cNvSpPr/>
          <p:nvPr/>
        </p:nvSpPr>
        <p:spPr>
          <a:xfrm>
            <a:off x="0" y="1417637"/>
            <a:ext cx="9144000" cy="4921675"/>
          </a:xfrm>
          <a:prstGeom prst="rect">
            <a:avLst/>
          </a:prstGeom>
          <a:blipFill>
            <a:blip r:embed="rId3"/>
            <a:stretch>
              <a:fillRect/>
            </a:stretch>
          </a:blipFill>
          <a:ln>
            <a:noFill/>
          </a:ln>
        </p:spPr>
      </p:sp>
      <p:sp>
        <p:nvSpPr>
          <p:cNvPr id="178" name="Shape 178"/>
          <p:cNvSpPr/>
          <p:nvPr/>
        </p:nvSpPr>
        <p:spPr>
          <a:xfrm>
            <a:off x="7020225" y="5530650"/>
            <a:ext cx="1887899" cy="191700"/>
          </a:xfrm>
          <a:prstGeom prst="rect">
            <a:avLst/>
          </a:prstGeom>
          <a:solidFill>
            <a:srgbClr val="CCCCCC"/>
          </a:solidFill>
          <a:ln w="19050" cap="flat">
            <a:solidFill>
              <a:srgbClr val="CCCCCC"/>
            </a:solidFill>
            <a:prstDash val="solid"/>
            <a:round/>
            <a:headEnd type="none" w="med" len="med"/>
            <a:tailEnd type="none" w="med" len="med"/>
          </a:ln>
        </p:spPr>
        <p:txBody>
          <a:bodyPr lIns="91425" tIns="91425" rIns="91425" bIns="91425" anchor="ctr" anchorCtr="0">
            <a:spAutoFit/>
          </a:bodyPr>
          <a:lstStyle/>
          <a:p>
            <a:endParaRPr/>
          </a:p>
        </p:txBody>
      </p:sp>
      <p:sp>
        <p:nvSpPr>
          <p:cNvPr id="179" name="Shape 179"/>
          <p:cNvSpPr txBox="1"/>
          <p:nvPr/>
        </p:nvSpPr>
        <p:spPr>
          <a:xfrm>
            <a:off x="124675" y="6400800"/>
            <a:ext cx="8187900" cy="457200"/>
          </a:xfrm>
          <a:prstGeom prst="rect">
            <a:avLst/>
          </a:prstGeom>
          <a:noFill/>
        </p:spPr>
        <p:txBody>
          <a:bodyPr lIns="91425" tIns="91425" rIns="91425" bIns="91425" anchor="t" anchorCtr="0">
            <a:spAutoFit/>
          </a:bodyPr>
          <a:lstStyle/>
          <a:p>
            <a:pPr lvl="0" rtl="0">
              <a:buClr>
                <a:srgbClr val="000000"/>
              </a:buClr>
              <a:buSzPct val="78571"/>
              <a:buFont typeface="Arial"/>
              <a:buNone/>
            </a:pPr>
            <a:r>
              <a:rPr lang="en"/>
              <a:t>Gregor von Laszewski, laszewski@gmail.com</a:t>
            </a:r>
          </a:p>
        </p:txBody>
      </p:sp>
    </p:spTree>
  </p:cSld>
  <p:clrMapOvr>
    <a:masterClrMapping/>
  </p:clrMapOvr>
  <p:transition spd="slow">
    <p:cut/>
  </p:transition>
</p:sld>
</file>

<file path=ppt/theme/theme1.xml><?xml version="1.0" encoding="utf-8"?>
<a:theme xmlns:a="http://schemas.openxmlformats.org/drawingml/2006/main">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1201</Words>
  <Application>Microsoft Office PowerPoint</Application>
  <PresentationFormat>On-screen Show (4:3)</PresentationFormat>
  <Paragraphs>162</Paragraphs>
  <Slides>28</Slides>
  <Notes>28</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
      <vt:lpstr/>
      <vt:lpstr/>
      <vt:lpstr/>
      <vt:lpstr/>
      <vt:lpstr>Eucalyptus on FutureGrid: A case for Eucalyptus 3</vt:lpstr>
      <vt:lpstr>Abstract</vt:lpstr>
      <vt:lpstr>Bio</vt:lpstr>
      <vt:lpstr>Statistics</vt:lpstr>
      <vt:lpstr>FutureGrid Project and  Technology Requests</vt:lpstr>
      <vt:lpstr>Normalized Project and Technology Requests in % of total projects</vt:lpstr>
      <vt:lpstr>Projects ... using Eucalyptus</vt:lpstr>
      <vt:lpstr>Projects ... using Eucalyptus (cont.)</vt:lpstr>
      <vt:lpstr>Selected Resources</vt:lpstr>
      <vt:lpstr>Services on FutureGrid Hardware</vt:lpstr>
      <vt:lpstr>Rain (term coined by us)</vt:lpstr>
      <vt:lpstr>How do we know something is wrong?</vt:lpstr>
      <vt:lpstr>Tests: Time for VM instantiations (create)</vt:lpstr>
      <vt:lpstr>
Tests: VM instantiations (ping, ssh)</vt:lpstr>
      <vt:lpstr>FutureGrid Cloud Metric Tool -  What is your user doing?</vt:lpstr>
      <vt:lpstr>Improvements between Eucalyptus  2 and 3</vt:lpstr>
      <vt:lpstr>Eucalyptus 2.0.3</vt:lpstr>
      <vt:lpstr>Eucalyptus 2.0.3 (issues)</vt:lpstr>
      <vt:lpstr>2.0.3 Issues (Cont. )</vt:lpstr>
      <vt:lpstr>Eucalyptus 3.0.1 </vt:lpstr>
      <vt:lpstr>cont.</vt:lpstr>
      <vt:lpstr>FutureGrid Software for Clouds</vt:lpstr>
      <vt:lpstr>Scalability Tests</vt:lpstr>
      <vt:lpstr>Results Eucalyptus 3 and 2</vt:lpstr>
      <vt:lpstr>Results Eucalyptus 3, Eucalyptus 2 and OpenStack Cactus</vt:lpstr>
      <vt:lpstr>Results all tests </vt:lpstr>
      <vt:lpstr>Scalability Test: Conclusions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Eucalyptus on FutureGrid: A case for Eucalyptus 3</dc:title>
  <cp:lastModifiedBy>Geoffrey Fox</cp:lastModifiedBy>
  <cp:revision>1</cp:revision>
  <dcterms:modified xsi:type="dcterms:W3CDTF">2012-06-03T11:54:10Z</dcterms:modified>
</cp:coreProperties>
</file>