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2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3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4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Benchmarks\Omb\Benchmar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E:\Sali\InCloud\IUBox\My%20Box%20Files\Sponge\DAVSPerformance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E:\Sali\InCloud\IUBox\My%20Box%20Files\Sponge\DAVSPerformance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E:\Sali\InCloud\IUBox\My%20Box%20Files\Sponge\DAVSPerformance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E:\Sali\InCloud\IUBox\My%20Box%20Files\Sponge\DAVSPerformanc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Benchmarks\Omb\Benchmar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Benchmarks\Omb\Benchmark_OMPI-trunk-r303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Benchmarks\Omb\Benchmark_OMPI-trunk-r303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DAVSPerformanc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DAVSPerformanc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DAVSPerformanc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li\InCloud\IUBox\My%20Box%20Files\Sponge\DAVSPerformanc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E:\Sali\InCloud\IUBox\My%20Box%20Files\Sponge\DAVSPerform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56005499312587"/>
          <c:y val="4.0577765003650242E-2"/>
          <c:w val="0.86935758030246224"/>
          <c:h val="0.77007374078240221"/>
        </c:manualLayout>
      </c:layout>
      <c:lineChart>
        <c:grouping val="standard"/>
        <c:varyColors val="0"/>
        <c:ser>
          <c:idx val="3"/>
          <c:order val="0"/>
          <c:tx>
            <c:strRef>
              <c:f>Latency!$F$2</c:f>
              <c:strCache>
                <c:ptCount val="1"/>
                <c:pt idx="0">
                  <c:v>MPI.NET C# in Tempest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3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Latency!$F$4:$F$25</c:f>
              <c:numCache>
                <c:formatCode>General</c:formatCode>
                <c:ptCount val="22"/>
                <c:pt idx="0">
                  <c:v>51.163099356926999</c:v>
                </c:pt>
                <c:pt idx="1">
                  <c:v>51.291092881001497</c:v>
                </c:pt>
                <c:pt idx="2">
                  <c:v>51.376635208725901</c:v>
                </c:pt>
                <c:pt idx="3">
                  <c:v>49.168745405040703</c:v>
                </c:pt>
                <c:pt idx="4">
                  <c:v>51.934900693595402</c:v>
                </c:pt>
                <c:pt idx="5">
                  <c:v>49.179411726072402</c:v>
                </c:pt>
                <c:pt idx="6">
                  <c:v>50.7270676316693</c:v>
                </c:pt>
                <c:pt idx="7">
                  <c:v>49.877403536811499</c:v>
                </c:pt>
                <c:pt idx="8">
                  <c:v>51.580785075202598</c:v>
                </c:pt>
                <c:pt idx="9">
                  <c:v>52.955649793147998</c:v>
                </c:pt>
                <c:pt idx="10">
                  <c:v>53.388694766908898</c:v>
                </c:pt>
                <c:pt idx="11">
                  <c:v>55.486083496361999</c:v>
                </c:pt>
                <c:pt idx="12">
                  <c:v>68.337068543769405</c:v>
                </c:pt>
                <c:pt idx="13">
                  <c:v>91.165369027294204</c:v>
                </c:pt>
                <c:pt idx="14">
                  <c:v>116.335099213757</c:v>
                </c:pt>
                <c:pt idx="15">
                  <c:v>144.25946515984799</c:v>
                </c:pt>
                <c:pt idx="16">
                  <c:v>226.41003131866501</c:v>
                </c:pt>
                <c:pt idx="17">
                  <c:v>357.53095173277001</c:v>
                </c:pt>
                <c:pt idx="18">
                  <c:v>719.82966619543697</c:v>
                </c:pt>
                <c:pt idx="19">
                  <c:v>1303.0624180100899</c:v>
                </c:pt>
                <c:pt idx="20">
                  <c:v>2573.0662199202902</c:v>
                </c:pt>
                <c:pt idx="21">
                  <c:v>4924.5498992968396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Latency!$E$2</c:f>
              <c:strCache>
                <c:ptCount val="1"/>
                <c:pt idx="0">
                  <c:v>FastMPJ Java in FG</c:v>
                </c:pt>
              </c:strCache>
            </c:strRef>
          </c:tx>
          <c:spPr>
            <a:ln w="635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x"/>
            <c:size val="3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Latency!$E$4:$E$25</c:f>
              <c:numCache>
                <c:formatCode>General</c:formatCode>
                <c:ptCount val="22"/>
                <c:pt idx="0">
                  <c:v>3.07</c:v>
                </c:pt>
                <c:pt idx="1">
                  <c:v>2.3199999999999998</c:v>
                </c:pt>
                <c:pt idx="2">
                  <c:v>2.4</c:v>
                </c:pt>
                <c:pt idx="3">
                  <c:v>2.4</c:v>
                </c:pt>
                <c:pt idx="4">
                  <c:v>2.39</c:v>
                </c:pt>
                <c:pt idx="5">
                  <c:v>2.3199999999999998</c:v>
                </c:pt>
                <c:pt idx="6">
                  <c:v>2.35</c:v>
                </c:pt>
                <c:pt idx="7">
                  <c:v>2.59</c:v>
                </c:pt>
                <c:pt idx="8">
                  <c:v>2.67</c:v>
                </c:pt>
                <c:pt idx="9">
                  <c:v>3.53</c:v>
                </c:pt>
                <c:pt idx="10">
                  <c:v>3.91</c:v>
                </c:pt>
                <c:pt idx="11">
                  <c:v>4.82</c:v>
                </c:pt>
                <c:pt idx="12">
                  <c:v>6.29</c:v>
                </c:pt>
                <c:pt idx="13">
                  <c:v>7.84</c:v>
                </c:pt>
                <c:pt idx="14">
                  <c:v>10.86</c:v>
                </c:pt>
                <c:pt idx="15">
                  <c:v>16.84</c:v>
                </c:pt>
                <c:pt idx="16">
                  <c:v>28.51</c:v>
                </c:pt>
                <c:pt idx="17">
                  <c:v>51.23</c:v>
                </c:pt>
                <c:pt idx="18">
                  <c:v>76.5</c:v>
                </c:pt>
                <c:pt idx="19">
                  <c:v>144.16999999999999</c:v>
                </c:pt>
                <c:pt idx="20">
                  <c:v>281.95999999999998</c:v>
                </c:pt>
                <c:pt idx="21">
                  <c:v>552.12</c:v>
                </c:pt>
              </c:numCache>
            </c:numRef>
          </c:val>
          <c:smooth val="0"/>
        </c:ser>
        <c:ser>
          <c:idx val="5"/>
          <c:order val="2"/>
          <c:tx>
            <c:v>OMPI-nightly Java FG</c:v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4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Latency!$H$4:$H$25</c:f>
              <c:numCache>
                <c:formatCode>0.00</c:formatCode>
                <c:ptCount val="22"/>
                <c:pt idx="0">
                  <c:v>8.61</c:v>
                </c:pt>
                <c:pt idx="1">
                  <c:v>5.54</c:v>
                </c:pt>
                <c:pt idx="2">
                  <c:v>5.17</c:v>
                </c:pt>
                <c:pt idx="3">
                  <c:v>5.92</c:v>
                </c:pt>
                <c:pt idx="4">
                  <c:v>5.15</c:v>
                </c:pt>
                <c:pt idx="5">
                  <c:v>6.23</c:v>
                </c:pt>
                <c:pt idx="6">
                  <c:v>5.31</c:v>
                </c:pt>
                <c:pt idx="7">
                  <c:v>5.49</c:v>
                </c:pt>
                <c:pt idx="8">
                  <c:v>6.65</c:v>
                </c:pt>
                <c:pt idx="9">
                  <c:v>8.51</c:v>
                </c:pt>
                <c:pt idx="10">
                  <c:v>7.16</c:v>
                </c:pt>
                <c:pt idx="11">
                  <c:v>7.96</c:v>
                </c:pt>
                <c:pt idx="12">
                  <c:v>10.75</c:v>
                </c:pt>
                <c:pt idx="13">
                  <c:v>11.17</c:v>
                </c:pt>
                <c:pt idx="14">
                  <c:v>14.51</c:v>
                </c:pt>
                <c:pt idx="15">
                  <c:v>27.88</c:v>
                </c:pt>
                <c:pt idx="16">
                  <c:v>43.47</c:v>
                </c:pt>
                <c:pt idx="17">
                  <c:v>72.2</c:v>
                </c:pt>
                <c:pt idx="18">
                  <c:v>118.2</c:v>
                </c:pt>
                <c:pt idx="19">
                  <c:v>229.06</c:v>
                </c:pt>
                <c:pt idx="20">
                  <c:v>476.01</c:v>
                </c:pt>
                <c:pt idx="21">
                  <c:v>1054.1300000000001</c:v>
                </c:pt>
              </c:numCache>
            </c:numRef>
          </c:val>
          <c:smooth val="0"/>
        </c:ser>
        <c:ser>
          <c:idx val="1"/>
          <c:order val="3"/>
          <c:tx>
            <c:v>OMPI-trunk Java FG</c:v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6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Latency!$D$4:$D$25</c:f>
              <c:numCache>
                <c:formatCode>General</c:formatCode>
                <c:ptCount val="22"/>
                <c:pt idx="0">
                  <c:v>2.5299999999999998</c:v>
                </c:pt>
                <c:pt idx="1">
                  <c:v>2.69</c:v>
                </c:pt>
                <c:pt idx="2">
                  <c:v>2.1800000000000002</c:v>
                </c:pt>
                <c:pt idx="3">
                  <c:v>2.33</c:v>
                </c:pt>
                <c:pt idx="4">
                  <c:v>2.19</c:v>
                </c:pt>
                <c:pt idx="5">
                  <c:v>2.23</c:v>
                </c:pt>
                <c:pt idx="6">
                  <c:v>2.25</c:v>
                </c:pt>
                <c:pt idx="7">
                  <c:v>2.56</c:v>
                </c:pt>
                <c:pt idx="8">
                  <c:v>3.55</c:v>
                </c:pt>
                <c:pt idx="9">
                  <c:v>3.79</c:v>
                </c:pt>
                <c:pt idx="10">
                  <c:v>4.1399999999999997</c:v>
                </c:pt>
                <c:pt idx="11">
                  <c:v>5.0199999999999996</c:v>
                </c:pt>
                <c:pt idx="12">
                  <c:v>6.31</c:v>
                </c:pt>
                <c:pt idx="13">
                  <c:v>7.87</c:v>
                </c:pt>
                <c:pt idx="14">
                  <c:v>10.88</c:v>
                </c:pt>
                <c:pt idx="15">
                  <c:v>22.13</c:v>
                </c:pt>
                <c:pt idx="16">
                  <c:v>34.32</c:v>
                </c:pt>
                <c:pt idx="17">
                  <c:v>60.67</c:v>
                </c:pt>
                <c:pt idx="18">
                  <c:v>99.44</c:v>
                </c:pt>
                <c:pt idx="19">
                  <c:v>169.85</c:v>
                </c:pt>
                <c:pt idx="20">
                  <c:v>310.75</c:v>
                </c:pt>
                <c:pt idx="21">
                  <c:v>595.29</c:v>
                </c:pt>
              </c:numCache>
            </c:numRef>
          </c:val>
          <c:smooth val="0"/>
        </c:ser>
        <c:ser>
          <c:idx val="0"/>
          <c:order val="4"/>
          <c:tx>
            <c:v>OMPI-trunk C FG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x"/>
            <c:size val="3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Latency!$C$4:$C$25</c:f>
              <c:numCache>
                <c:formatCode>General</c:formatCode>
                <c:ptCount val="22"/>
                <c:pt idx="0">
                  <c:v>1.92</c:v>
                </c:pt>
                <c:pt idx="1">
                  <c:v>1.98</c:v>
                </c:pt>
                <c:pt idx="2">
                  <c:v>1.97</c:v>
                </c:pt>
                <c:pt idx="3">
                  <c:v>1.95</c:v>
                </c:pt>
                <c:pt idx="4">
                  <c:v>2</c:v>
                </c:pt>
                <c:pt idx="5">
                  <c:v>2.02</c:v>
                </c:pt>
                <c:pt idx="6">
                  <c:v>2.04</c:v>
                </c:pt>
                <c:pt idx="7">
                  <c:v>2.2400000000000002</c:v>
                </c:pt>
                <c:pt idx="8">
                  <c:v>3.35</c:v>
                </c:pt>
                <c:pt idx="9">
                  <c:v>3.59</c:v>
                </c:pt>
                <c:pt idx="10">
                  <c:v>3.91</c:v>
                </c:pt>
                <c:pt idx="11">
                  <c:v>4.66</c:v>
                </c:pt>
                <c:pt idx="12">
                  <c:v>6.13</c:v>
                </c:pt>
                <c:pt idx="13">
                  <c:v>7.67</c:v>
                </c:pt>
                <c:pt idx="14">
                  <c:v>10.64</c:v>
                </c:pt>
                <c:pt idx="15">
                  <c:v>16.37</c:v>
                </c:pt>
                <c:pt idx="16">
                  <c:v>26.7</c:v>
                </c:pt>
                <c:pt idx="17">
                  <c:v>40.76</c:v>
                </c:pt>
                <c:pt idx="18">
                  <c:v>80.150000000000006</c:v>
                </c:pt>
                <c:pt idx="19">
                  <c:v>149.41</c:v>
                </c:pt>
                <c:pt idx="20">
                  <c:v>282.08</c:v>
                </c:pt>
                <c:pt idx="21">
                  <c:v>565.99</c:v>
                </c:pt>
              </c:numCache>
            </c:numRef>
          </c:val>
          <c:smooth val="0"/>
        </c:ser>
        <c:ser>
          <c:idx val="4"/>
          <c:order val="5"/>
          <c:tx>
            <c:v>OMPI-nightly C FG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/>
              </a:solidFill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Latency!$A$4:$A$25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Latency!$G$4:$G$25</c:f>
              <c:numCache>
                <c:formatCode>General</c:formatCode>
                <c:ptCount val="22"/>
                <c:pt idx="0">
                  <c:v>1.92</c:v>
                </c:pt>
                <c:pt idx="1">
                  <c:v>1.85</c:v>
                </c:pt>
                <c:pt idx="2">
                  <c:v>1.87</c:v>
                </c:pt>
                <c:pt idx="3">
                  <c:v>1.85</c:v>
                </c:pt>
                <c:pt idx="4">
                  <c:v>1.9</c:v>
                </c:pt>
                <c:pt idx="5">
                  <c:v>1.93</c:v>
                </c:pt>
                <c:pt idx="6">
                  <c:v>1.98</c:v>
                </c:pt>
                <c:pt idx="7">
                  <c:v>2.14</c:v>
                </c:pt>
                <c:pt idx="8">
                  <c:v>3.26</c:v>
                </c:pt>
                <c:pt idx="9">
                  <c:v>3.47</c:v>
                </c:pt>
                <c:pt idx="10">
                  <c:v>3.79</c:v>
                </c:pt>
                <c:pt idx="11">
                  <c:v>4.46</c:v>
                </c:pt>
                <c:pt idx="12">
                  <c:v>5.9</c:v>
                </c:pt>
                <c:pt idx="13">
                  <c:v>7.39</c:v>
                </c:pt>
                <c:pt idx="14">
                  <c:v>10.62</c:v>
                </c:pt>
                <c:pt idx="15">
                  <c:v>15.56</c:v>
                </c:pt>
                <c:pt idx="16">
                  <c:v>23.81</c:v>
                </c:pt>
                <c:pt idx="17">
                  <c:v>40.46</c:v>
                </c:pt>
                <c:pt idx="18">
                  <c:v>73.83</c:v>
                </c:pt>
                <c:pt idx="19">
                  <c:v>140.6</c:v>
                </c:pt>
                <c:pt idx="20">
                  <c:v>273.66000000000003</c:v>
                </c:pt>
                <c:pt idx="21">
                  <c:v>540.01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8475440"/>
        <c:axId val="1658478160"/>
      </c:lineChart>
      <c:catAx>
        <c:axId val="1658475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9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13621203599550055"/>
              <c:y val="0.920313165982457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78160"/>
        <c:crosses val="autoZero"/>
        <c:auto val="1"/>
        <c:lblAlgn val="ctr"/>
        <c:lblOffset val="100"/>
        <c:noMultiLvlLbl val="0"/>
      </c:catAx>
      <c:valAx>
        <c:axId val="1658478160"/>
        <c:scaling>
          <c:logBase val="10"/>
          <c:orientation val="minMax"/>
          <c:max val="10000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9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Average time (us)</a:t>
                </a:r>
              </a:p>
            </c:rich>
          </c:tx>
          <c:layout>
            <c:manualLayout>
              <c:xMode val="edge"/>
              <c:yMode val="edge"/>
              <c:x val="9.8291561338187897E-3"/>
              <c:y val="0.47757530308711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75440"/>
        <c:crosses val="autoZero"/>
        <c:crossBetween val="between"/>
      </c:valAx>
      <c:spPr>
        <a:noFill/>
        <a:ln w="6350"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5111741752394467"/>
          <c:y val="7.0003916177144521E-2"/>
          <c:w val="0.47083395825521812"/>
          <c:h val="0.28350550704130184"/>
        </c:manualLayout>
      </c:layout>
      <c:overlay val="0"/>
      <c:spPr>
        <a:noFill/>
        <a:ln w="3175"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864235720534932"/>
          <c:y val="4.571813939924177E-2"/>
          <c:w val="0.83937382827146612"/>
          <c:h val="0.75762122071424476"/>
        </c:manualLayout>
      </c:layout>
      <c:barChart>
        <c:barDir val="col"/>
        <c:grouping val="clustered"/>
        <c:varyColors val="0"/>
        <c:ser>
          <c:idx val="0"/>
          <c:order val="0"/>
          <c:tx>
            <c:v>MPI.NET</c:v>
          </c:tx>
          <c:spPr>
            <a:pattFill prst="ltDnDiag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Charge5WThreads!$M$19:$M$25</c:f>
              <c:numCache>
                <c:formatCode>General</c:formatCode>
                <c:ptCount val="7"/>
                <c:pt idx="0">
                  <c:v>0.32192999999999999</c:v>
                </c:pt>
                <c:pt idx="1">
                  <c:v>0.28872999999999999</c:v>
                </c:pt>
                <c:pt idx="2">
                  <c:v>0.24510000000000001</c:v>
                </c:pt>
                <c:pt idx="3">
                  <c:v>0.23513000000000001</c:v>
                </c:pt>
                <c:pt idx="4">
                  <c:v>0.24498</c:v>
                </c:pt>
                <c:pt idx="5">
                  <c:v>0.23841000000000001</c:v>
                </c:pt>
                <c:pt idx="6">
                  <c:v>0.26074999999999998</c:v>
                </c:pt>
              </c:numCache>
            </c:numRef>
          </c:val>
        </c:ser>
        <c:ser>
          <c:idx val="1"/>
          <c:order val="1"/>
          <c:tx>
            <c:v>OMPI-nightly</c:v>
          </c:tx>
          <c:spPr>
            <a:pattFill prst="wdDnDiag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Charge5WThreads!$B$3:$B$9</c:f>
              <c:strCache>
                <c:ptCount val="7"/>
                <c:pt idx="0">
                  <c:v>2x1x8</c:v>
                </c:pt>
                <c:pt idx="1">
                  <c:v>4x1x8</c:v>
                </c:pt>
                <c:pt idx="2">
                  <c:v>8x1x8</c:v>
                </c:pt>
                <c:pt idx="3">
                  <c:v>1x2x8</c:v>
                </c:pt>
                <c:pt idx="4">
                  <c:v>4x2x8</c:v>
                </c:pt>
                <c:pt idx="5">
                  <c:v>1x4x8</c:v>
                </c:pt>
                <c:pt idx="6">
                  <c:v>2x4x8</c:v>
                </c:pt>
              </c:strCache>
            </c:strRef>
          </c:cat>
          <c:val>
            <c:numRef>
              <c:f>Charge5WThreads!$M$3:$M$9</c:f>
              <c:numCache>
                <c:formatCode>General</c:formatCode>
                <c:ptCount val="7"/>
                <c:pt idx="0">
                  <c:v>0.15096999999999999</c:v>
                </c:pt>
                <c:pt idx="1">
                  <c:v>0.11778</c:v>
                </c:pt>
                <c:pt idx="2">
                  <c:v>0.11226999999999999</c:v>
                </c:pt>
                <c:pt idx="3">
                  <c:v>0.14291000000000001</c:v>
                </c:pt>
                <c:pt idx="4">
                  <c:v>0.11876</c:v>
                </c:pt>
                <c:pt idx="5">
                  <c:v>0.14445</c:v>
                </c:pt>
                <c:pt idx="6">
                  <c:v>0.1464</c:v>
                </c:pt>
              </c:numCache>
            </c:numRef>
          </c:val>
        </c:ser>
        <c:ser>
          <c:idx val="2"/>
          <c:order val="2"/>
          <c:tx>
            <c:v>OMPI-trunk</c:v>
          </c:tx>
          <c:spPr>
            <a:pattFill prst="pct5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Charge5WThreads!$M$11:$M$17</c:f>
              <c:numCache>
                <c:formatCode>General</c:formatCode>
                <c:ptCount val="7"/>
                <c:pt idx="0">
                  <c:v>0.13825999999999999</c:v>
                </c:pt>
                <c:pt idx="1">
                  <c:v>0.10238</c:v>
                </c:pt>
                <c:pt idx="2">
                  <c:v>9.3229999999999993E-2</c:v>
                </c:pt>
                <c:pt idx="3">
                  <c:v>0.12035999999999999</c:v>
                </c:pt>
                <c:pt idx="4">
                  <c:v>8.6529999999999996E-2</c:v>
                </c:pt>
                <c:pt idx="5">
                  <c:v>0.15217</c:v>
                </c:pt>
                <c:pt idx="6">
                  <c:v>0.10423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8510800"/>
        <c:axId val="1658521136"/>
      </c:barChart>
      <c:catAx>
        <c:axId val="16585108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21136"/>
        <c:crosses val="autoZero"/>
        <c:auto val="1"/>
        <c:lblAlgn val="ctr"/>
        <c:lblOffset val="100"/>
        <c:noMultiLvlLbl val="0"/>
      </c:catAx>
      <c:valAx>
        <c:axId val="16585211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1080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72914510686164247"/>
          <c:y val="6.2395309882747066E-2"/>
          <c:w val="0.24562742157230349"/>
          <c:h val="0.23642600579450179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206005499312585"/>
          <c:y val="4.571813939924177E-2"/>
          <c:w val="0.43461192350956129"/>
          <c:h val="0.7258038898983780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Sequential!$A$13</c:f>
              <c:strCache>
                <c:ptCount val="1"/>
                <c:pt idx="0">
                  <c:v>OMPI-trunk Madrid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Sequential!$B$13</c:f>
              <c:numCache>
                <c:formatCode>0.00</c:formatCode>
                <c:ptCount val="1"/>
                <c:pt idx="0">
                  <c:v>31.480374444444443</c:v>
                </c:pt>
              </c:numCache>
            </c:numRef>
          </c:val>
        </c:ser>
        <c:ser>
          <c:idx val="0"/>
          <c:order val="1"/>
          <c:tx>
            <c:strRef>
              <c:f>Sequential!$A$15</c:f>
              <c:strCache>
                <c:ptCount val="1"/>
                <c:pt idx="0">
                  <c:v>OMPI-trunk FG</c:v>
                </c:pt>
              </c:strCache>
            </c:strRef>
          </c:tx>
          <c:spPr>
            <a:pattFill prst="pct5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Sequential!$B$15</c:f>
              <c:numCache>
                <c:formatCode>0.00</c:formatCode>
                <c:ptCount val="1"/>
                <c:pt idx="0">
                  <c:v>8.8213899999999992</c:v>
                </c:pt>
              </c:numCache>
            </c:numRef>
          </c:val>
        </c:ser>
        <c:ser>
          <c:idx val="3"/>
          <c:order val="2"/>
          <c:tx>
            <c:strRef>
              <c:f>Sequential!$A$16</c:f>
              <c:strCache>
                <c:ptCount val="1"/>
                <c:pt idx="0">
                  <c:v>MPI.NET Tempest</c:v>
                </c:pt>
              </c:strCache>
            </c:strRef>
          </c:tx>
          <c:spPr>
            <a:pattFill prst="pct7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Sequential!$B$16</c:f>
              <c:numCache>
                <c:formatCode>0.00</c:formatCode>
                <c:ptCount val="1"/>
                <c:pt idx="0">
                  <c:v>24.514980000000001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axId val="1658540720"/>
        <c:axId val="1658520592"/>
      </c:barChart>
      <c:catAx>
        <c:axId val="1658540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205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658520592"/>
        <c:scaling>
          <c:orientation val="minMax"/>
          <c:max val="3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(hours)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4072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3095238095238104"/>
          <c:y val="5.8119226930804506E-2"/>
          <c:w val="0.34523809523809523"/>
          <c:h val="0.35333161872353896"/>
        </c:manualLayout>
      </c:layout>
      <c:overlay val="1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206005499312585"/>
          <c:y val="4.571813939924177E-2"/>
          <c:w val="0.43461192350956129"/>
          <c:h val="0.7770860963692430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Sequential!$A$13</c:f>
              <c:strCache>
                <c:ptCount val="1"/>
                <c:pt idx="0">
                  <c:v>OMPI-trunk Madrid</c:v>
                </c:pt>
              </c:strCache>
            </c:strRef>
          </c:tx>
          <c:spPr>
            <a:pattFill prst="ltDnDiag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Sequential!$F$2</c:f>
              <c:numCache>
                <c:formatCode>General</c:formatCode>
                <c:ptCount val="1"/>
                <c:pt idx="0">
                  <c:v>147.49199999999999</c:v>
                </c:pt>
              </c:numCache>
            </c:numRef>
          </c:val>
        </c:ser>
        <c:ser>
          <c:idx val="0"/>
          <c:order val="1"/>
          <c:tx>
            <c:strRef>
              <c:f>Sequential!$A$15</c:f>
              <c:strCache>
                <c:ptCount val="1"/>
                <c:pt idx="0">
                  <c:v>OMPI-trunk FG</c:v>
                </c:pt>
              </c:strCache>
            </c:strRef>
          </c:tx>
          <c:spPr>
            <a:pattFill prst="pct5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Sequential!$F$4</c:f>
              <c:numCache>
                <c:formatCode>General</c:formatCode>
                <c:ptCount val="1"/>
                <c:pt idx="0">
                  <c:v>84.024000000000001</c:v>
                </c:pt>
              </c:numCache>
            </c:numRef>
          </c:val>
        </c:ser>
        <c:ser>
          <c:idx val="3"/>
          <c:order val="2"/>
          <c:tx>
            <c:strRef>
              <c:f>Sequential!$A$16</c:f>
              <c:strCache>
                <c:ptCount val="1"/>
                <c:pt idx="0">
                  <c:v>MPI.NET Tempest</c:v>
                </c:pt>
              </c:strCache>
            </c:strRef>
          </c:tx>
          <c:spPr>
            <a:pattFill prst="pct7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1x1x1</c:v>
              </c:pt>
            </c:strLit>
          </c:cat>
          <c:val>
            <c:numRef>
              <c:f>Sequential!$F$5</c:f>
              <c:numCache>
                <c:formatCode>General</c:formatCode>
                <c:ptCount val="1"/>
                <c:pt idx="0">
                  <c:v>130.94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axId val="1658511344"/>
        <c:axId val="1658518416"/>
      </c:barChart>
      <c:catAx>
        <c:axId val="1658511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184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658518416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1134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3095238095238104"/>
          <c:y val="5.8119226930804506E-2"/>
          <c:w val="0.34523809523809523"/>
          <c:h val="0.35333161872353896"/>
        </c:manualLayout>
      </c:layout>
      <c:overlay val="1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206005499312585"/>
          <c:y val="4.571813939924177E-2"/>
          <c:w val="0.43461192350956129"/>
          <c:h val="0.77708609636924308"/>
        </c:manualLayout>
      </c:layout>
      <c:barChart>
        <c:barDir val="col"/>
        <c:grouping val="clustered"/>
        <c:varyColors val="0"/>
        <c:ser>
          <c:idx val="1"/>
          <c:order val="0"/>
          <c:tx>
            <c:v>MPI.NET Madrid</c:v>
          </c:tx>
          <c:spPr>
            <a:pattFill prst="lgCheck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1x4x1</c:v>
              </c:pt>
            </c:strLit>
          </c:cat>
          <c:val>
            <c:numRef>
              <c:f>Sequential!$D$2</c:f>
              <c:numCache>
                <c:formatCode>General</c:formatCode>
                <c:ptCount val="1"/>
                <c:pt idx="0">
                  <c:v>123.28</c:v>
                </c:pt>
              </c:numCache>
            </c:numRef>
          </c:val>
        </c:ser>
        <c:ser>
          <c:idx val="0"/>
          <c:order val="1"/>
          <c:tx>
            <c:strRef>
              <c:f>Sequential!$A$15</c:f>
              <c:strCache>
                <c:ptCount val="1"/>
                <c:pt idx="0">
                  <c:v>OMPI-trunk FG</c:v>
                </c:pt>
              </c:strCache>
            </c:strRef>
          </c:tx>
          <c:spPr>
            <a:pattFill prst="pct5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1x4x1</c:v>
              </c:pt>
            </c:strLit>
          </c:cat>
          <c:val>
            <c:numRef>
              <c:f>Sequential!$D$4</c:f>
              <c:numCache>
                <c:formatCode>0.00</c:formatCode>
                <c:ptCount val="1"/>
                <c:pt idx="0">
                  <c:v>63.396000000000001</c:v>
                </c:pt>
              </c:numCache>
            </c:numRef>
          </c:val>
        </c:ser>
        <c:ser>
          <c:idx val="3"/>
          <c:order val="2"/>
          <c:tx>
            <c:strRef>
              <c:f>Sequential!$A$16</c:f>
              <c:strCache>
                <c:ptCount val="1"/>
                <c:pt idx="0">
                  <c:v>MPI.NET Tempest</c:v>
                </c:pt>
              </c:strCache>
            </c:strRef>
          </c:tx>
          <c:spPr>
            <a:pattFill prst="pct70">
              <a:fgClr>
                <a:sysClr val="windowText" lastClr="000000"/>
              </a:fgClr>
              <a:bgClr>
                <a:sysClr val="window" lastClr="FFFFFF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Lit>
              <c:ptCount val="1"/>
              <c:pt idx="0">
                <c:v>1x4x1</c:v>
              </c:pt>
            </c:strLit>
          </c:cat>
          <c:val>
            <c:numRef>
              <c:f>Sequential!$D$5</c:f>
              <c:numCache>
                <c:formatCode>General</c:formatCode>
                <c:ptCount val="1"/>
                <c:pt idx="0">
                  <c:v>59.53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axId val="1658536912"/>
        <c:axId val="1658523856"/>
      </c:barChart>
      <c:catAx>
        <c:axId val="1658536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238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658523856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3691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3095238095238104"/>
          <c:y val="5.8119226930804506E-2"/>
          <c:w val="0.34523809523809523"/>
          <c:h val="0.35333161872353896"/>
        </c:manualLayout>
      </c:layout>
      <c:overlay val="1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65529308836395"/>
          <c:y val="4.0577765003650242E-2"/>
          <c:w val="0.85126234220722408"/>
          <c:h val="0.77007374078240221"/>
        </c:manualLayout>
      </c:layout>
      <c:lineChart>
        <c:grouping val="standard"/>
        <c:varyColors val="0"/>
        <c:ser>
          <c:idx val="3"/>
          <c:order val="0"/>
          <c:tx>
            <c:strRef>
              <c:f>Allreduce!$F$2</c:f>
              <c:strCache>
                <c:ptCount val="1"/>
                <c:pt idx="0">
                  <c:v>MPI.NET C# in Tempest</c:v>
                </c:pt>
              </c:strCache>
            </c:strRef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3"/>
            <c:spPr>
              <a:solidFill>
                <a:schemeClr val="tx1"/>
              </a:solidFill>
              <a:ln w="3175">
                <a:solidFill>
                  <a:schemeClr val="tx1"/>
                </a:solidFill>
              </a:ln>
              <a:effectLst/>
            </c:spPr>
          </c:marker>
          <c:val>
            <c:numRef>
              <c:f>Allreduce!$F$4:$F$25</c:f>
              <c:numCache>
                <c:formatCode>0.00</c:formatCode>
                <c:ptCount val="22"/>
                <c:pt idx="0">
                  <c:v>285.11367135797633</c:v>
                </c:pt>
                <c:pt idx="1">
                  <c:v>274.13078227740101</c:v>
                </c:pt>
                <c:pt idx="2">
                  <c:v>276.45602857228369</c:v>
                </c:pt>
                <c:pt idx="3">
                  <c:v>275.93938783684303</c:v>
                </c:pt>
                <c:pt idx="4">
                  <c:v>279.64092150311131</c:v>
                </c:pt>
                <c:pt idx="5">
                  <c:v>279.45493102500501</c:v>
                </c:pt>
                <c:pt idx="6">
                  <c:v>288.50042913594098</c:v>
                </c:pt>
                <c:pt idx="7">
                  <c:v>295.61769886640832</c:v>
                </c:pt>
                <c:pt idx="8">
                  <c:v>306.41533470770798</c:v>
                </c:pt>
                <c:pt idx="9">
                  <c:v>422.68638606765302</c:v>
                </c:pt>
                <c:pt idx="10">
                  <c:v>606.10183127088624</c:v>
                </c:pt>
                <c:pt idx="11">
                  <c:v>728.68928095461649</c:v>
                </c:pt>
                <c:pt idx="12">
                  <c:v>934.74565572008305</c:v>
                </c:pt>
                <c:pt idx="13">
                  <c:v>1262.7888133623267</c:v>
                </c:pt>
                <c:pt idx="14">
                  <c:v>1810.6040869800702</c:v>
                </c:pt>
                <c:pt idx="15">
                  <c:v>2752.2483908008603</c:v>
                </c:pt>
                <c:pt idx="16">
                  <c:v>5096.4492711743032</c:v>
                </c:pt>
                <c:pt idx="17">
                  <c:v>9612.6339328960403</c:v>
                </c:pt>
                <c:pt idx="18">
                  <c:v>19109.252217555535</c:v>
                </c:pt>
                <c:pt idx="19">
                  <c:v>55482.88633241706</c:v>
                </c:pt>
                <c:pt idx="20">
                  <c:v>73215.087666370266</c:v>
                </c:pt>
                <c:pt idx="21">
                  <c:v>136230.97765681436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Allreduce!$E$2</c:f>
              <c:strCache>
                <c:ptCount val="1"/>
                <c:pt idx="0">
                  <c:v>FastMPJ Java in FG</c:v>
                </c:pt>
              </c:strCache>
            </c:strRef>
          </c:tx>
          <c:spPr>
            <a:ln w="635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x"/>
            <c:size val="3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val>
            <c:numRef>
              <c:f>Allreduce!$E$4:$E$25</c:f>
              <c:numCache>
                <c:formatCode>0.00</c:formatCode>
                <c:ptCount val="22"/>
                <c:pt idx="0">
                  <c:v>62.410052037193736</c:v>
                </c:pt>
                <c:pt idx="1">
                  <c:v>47.499291570450872</c:v>
                </c:pt>
                <c:pt idx="2">
                  <c:v>41.68887498978313</c:v>
                </c:pt>
                <c:pt idx="3">
                  <c:v>37.887937497847169</c:v>
                </c:pt>
                <c:pt idx="4">
                  <c:v>48.771927057259433</c:v>
                </c:pt>
                <c:pt idx="5">
                  <c:v>32.054093738831035</c:v>
                </c:pt>
                <c:pt idx="6">
                  <c:v>35.527312515720602</c:v>
                </c:pt>
                <c:pt idx="7">
                  <c:v>45.34612493974533</c:v>
                </c:pt>
                <c:pt idx="8">
                  <c:v>48.215541662708937</c:v>
                </c:pt>
                <c:pt idx="9">
                  <c:v>58.757291676859438</c:v>
                </c:pt>
                <c:pt idx="10">
                  <c:v>82.133906192059911</c:v>
                </c:pt>
                <c:pt idx="11">
                  <c:v>133.56077084623976</c:v>
                </c:pt>
                <c:pt idx="12">
                  <c:v>200.98992706137594</c:v>
                </c:pt>
                <c:pt idx="13">
                  <c:v>268.17069788921771</c:v>
                </c:pt>
                <c:pt idx="14">
                  <c:v>508.07781255116362</c:v>
                </c:pt>
                <c:pt idx="15">
                  <c:v>1272.8947916912093</c:v>
                </c:pt>
                <c:pt idx="16">
                  <c:v>2180.1602084148367</c:v>
                </c:pt>
                <c:pt idx="17">
                  <c:v>4049.55156255255</c:v>
                </c:pt>
                <c:pt idx="18">
                  <c:v>7529.1357291825962</c:v>
                </c:pt>
                <c:pt idx="19">
                  <c:v>14535.624270803635</c:v>
                </c:pt>
                <c:pt idx="20">
                  <c:v>27580.794375068432</c:v>
                </c:pt>
                <c:pt idx="21">
                  <c:v>55421.655937548108</c:v>
                </c:pt>
              </c:numCache>
            </c:numRef>
          </c:val>
          <c:smooth val="0"/>
        </c:ser>
        <c:ser>
          <c:idx val="5"/>
          <c:order val="2"/>
          <c:tx>
            <c:v>OMPI-nightly Java FG</c:v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4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val>
            <c:numRef>
              <c:f>Allreduce!$H$4:$H$25</c:f>
              <c:numCache>
                <c:formatCode>0.00</c:formatCode>
                <c:ptCount val="22"/>
                <c:pt idx="0">
                  <c:v>20.190964142481434</c:v>
                </c:pt>
                <c:pt idx="1">
                  <c:v>16.925652821858666</c:v>
                </c:pt>
                <c:pt idx="2">
                  <c:v>15.781191488106998</c:v>
                </c:pt>
                <c:pt idx="3">
                  <c:v>15.968129038810702</c:v>
                </c:pt>
                <c:pt idx="4">
                  <c:v>17.388400932153033</c:v>
                </c:pt>
                <c:pt idx="5">
                  <c:v>19.736009339491467</c:v>
                </c:pt>
                <c:pt idx="6">
                  <c:v>20.643013219038604</c:v>
                </c:pt>
                <c:pt idx="7">
                  <c:v>22.172396381696</c:v>
                </c:pt>
                <c:pt idx="8">
                  <c:v>25.890693068504302</c:v>
                </c:pt>
                <c:pt idx="9">
                  <c:v>32.726402084032664</c:v>
                </c:pt>
                <c:pt idx="10">
                  <c:v>44.830285012721994</c:v>
                </c:pt>
                <c:pt idx="11">
                  <c:v>66.281795501708928</c:v>
                </c:pt>
                <c:pt idx="12">
                  <c:v>124.24062937498032</c:v>
                </c:pt>
                <c:pt idx="13">
                  <c:v>153.42195083697598</c:v>
                </c:pt>
                <c:pt idx="14">
                  <c:v>216.182246804237</c:v>
                </c:pt>
                <c:pt idx="15">
                  <c:v>429.48715388774832</c:v>
                </c:pt>
                <c:pt idx="16">
                  <c:v>807.96425541241899</c:v>
                </c:pt>
                <c:pt idx="17">
                  <c:v>1678.74604463577</c:v>
                </c:pt>
                <c:pt idx="18">
                  <c:v>3346.6311792532529</c:v>
                </c:pt>
                <c:pt idx="19">
                  <c:v>6703.3424476782429</c:v>
                </c:pt>
                <c:pt idx="20">
                  <c:v>13150.616933902033</c:v>
                </c:pt>
                <c:pt idx="21">
                  <c:v>25456.150149305602</c:v>
                </c:pt>
              </c:numCache>
            </c:numRef>
          </c:val>
          <c:smooth val="0"/>
        </c:ser>
        <c:ser>
          <c:idx val="1"/>
          <c:order val="3"/>
          <c:tx>
            <c:v>OMPI-trunk Java FG</c:v>
          </c:tx>
          <c:spPr>
            <a:ln w="635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6"/>
            <c:spPr>
              <a:noFill/>
              <a:ln w="6350">
                <a:solidFill>
                  <a:schemeClr val="tx1"/>
                </a:solidFill>
              </a:ln>
              <a:effectLst/>
            </c:spPr>
          </c:marker>
          <c:val>
            <c:numRef>
              <c:f>Allreduce!$D$4:$D$25</c:f>
              <c:numCache>
                <c:formatCode>0.00</c:formatCode>
                <c:ptCount val="22"/>
                <c:pt idx="0">
                  <c:v>11.495088537534025</c:v>
                </c:pt>
                <c:pt idx="1">
                  <c:v>9.6750482916831793</c:v>
                </c:pt>
                <c:pt idx="2">
                  <c:v>9.7435613473256186</c:v>
                </c:pt>
                <c:pt idx="3">
                  <c:v>9.9143336216608464</c:v>
                </c:pt>
                <c:pt idx="4">
                  <c:v>13.842776417732201</c:v>
                </c:pt>
                <c:pt idx="5">
                  <c:v>13.869643211364698</c:v>
                </c:pt>
                <c:pt idx="6">
                  <c:v>14.658321936925233</c:v>
                </c:pt>
                <c:pt idx="7">
                  <c:v>16.000809768835698</c:v>
                </c:pt>
                <c:pt idx="8">
                  <c:v>19.102488954861901</c:v>
                </c:pt>
                <c:pt idx="9">
                  <c:v>25.359715024630166</c:v>
                </c:pt>
                <c:pt idx="10">
                  <c:v>34.625624616940769</c:v>
                </c:pt>
                <c:pt idx="11">
                  <c:v>52.548358837763395</c:v>
                </c:pt>
                <c:pt idx="12">
                  <c:v>104.15844122568753</c:v>
                </c:pt>
                <c:pt idx="13">
                  <c:v>127.771193782488</c:v>
                </c:pt>
                <c:pt idx="14">
                  <c:v>175.55333673953965</c:v>
                </c:pt>
                <c:pt idx="15">
                  <c:v>295.43166359265598</c:v>
                </c:pt>
                <c:pt idx="16">
                  <c:v>598.48586718241336</c:v>
                </c:pt>
                <c:pt idx="17">
                  <c:v>1300.62254766623</c:v>
                </c:pt>
                <c:pt idx="18">
                  <c:v>2239.47820564111</c:v>
                </c:pt>
                <c:pt idx="19">
                  <c:v>4446.0281481345473</c:v>
                </c:pt>
                <c:pt idx="20">
                  <c:v>8740.1696294546109</c:v>
                </c:pt>
                <c:pt idx="21">
                  <c:v>16972.952137390734</c:v>
                </c:pt>
              </c:numCache>
            </c:numRef>
          </c:val>
          <c:smooth val="0"/>
        </c:ser>
        <c:ser>
          <c:idx val="0"/>
          <c:order val="4"/>
          <c:tx>
            <c:v>OMPI-trunk C FG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x"/>
            <c:size val="3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Allreduce!$A$4:$A$25</c:f>
              <c:strCache>
                <c:ptCount val="22"/>
                <c:pt idx="0">
                  <c:v>4B</c:v>
                </c:pt>
                <c:pt idx="1">
                  <c:v>8B</c:v>
                </c:pt>
                <c:pt idx="2">
                  <c:v>16B</c:v>
                </c:pt>
                <c:pt idx="3">
                  <c:v>32B</c:v>
                </c:pt>
                <c:pt idx="4">
                  <c:v>64B</c:v>
                </c:pt>
                <c:pt idx="5">
                  <c:v>128B</c:v>
                </c:pt>
                <c:pt idx="6">
                  <c:v>256B</c:v>
                </c:pt>
                <c:pt idx="7">
                  <c:v>512B</c:v>
                </c:pt>
                <c:pt idx="8">
                  <c:v>1KB</c:v>
                </c:pt>
                <c:pt idx="9">
                  <c:v>2KB</c:v>
                </c:pt>
                <c:pt idx="10">
                  <c:v>4KB</c:v>
                </c:pt>
                <c:pt idx="11">
                  <c:v>8KB</c:v>
                </c:pt>
                <c:pt idx="12">
                  <c:v>16KB</c:v>
                </c:pt>
                <c:pt idx="13">
                  <c:v>32KB</c:v>
                </c:pt>
                <c:pt idx="14">
                  <c:v>64KB</c:v>
                </c:pt>
                <c:pt idx="15">
                  <c:v>128KB</c:v>
                </c:pt>
                <c:pt idx="16">
                  <c:v>256KB</c:v>
                </c:pt>
                <c:pt idx="17">
                  <c:v>512KB</c:v>
                </c:pt>
                <c:pt idx="18">
                  <c:v>1MB</c:v>
                </c:pt>
                <c:pt idx="19">
                  <c:v>2MB</c:v>
                </c:pt>
                <c:pt idx="20">
                  <c:v>4MB</c:v>
                </c:pt>
                <c:pt idx="21">
                  <c:v>8MB</c:v>
                </c:pt>
              </c:strCache>
            </c:strRef>
          </c:cat>
          <c:val>
            <c:numRef>
              <c:f>Allreduce!$C$4:$C$25</c:f>
              <c:numCache>
                <c:formatCode>0.00</c:formatCode>
                <c:ptCount val="22"/>
                <c:pt idx="0">
                  <c:v>8.8966666666666683</c:v>
                </c:pt>
                <c:pt idx="1">
                  <c:v>8.94</c:v>
                </c:pt>
                <c:pt idx="2">
                  <c:v>9.0366666666666671</c:v>
                </c:pt>
                <c:pt idx="3">
                  <c:v>9.2100000000000009</c:v>
                </c:pt>
                <c:pt idx="4">
                  <c:v>9.663333333333334</c:v>
                </c:pt>
                <c:pt idx="5">
                  <c:v>13.186666666666667</c:v>
                </c:pt>
                <c:pt idx="6">
                  <c:v>14.019999999999998</c:v>
                </c:pt>
                <c:pt idx="7">
                  <c:v>15.413333333333334</c:v>
                </c:pt>
                <c:pt idx="8">
                  <c:v>18.516666666666666</c:v>
                </c:pt>
                <c:pt idx="9">
                  <c:v>24.656666666666666</c:v>
                </c:pt>
                <c:pt idx="10">
                  <c:v>33.869999999999997</c:v>
                </c:pt>
                <c:pt idx="11">
                  <c:v>51.660000000000004</c:v>
                </c:pt>
                <c:pt idx="12">
                  <c:v>102.7</c:v>
                </c:pt>
                <c:pt idx="13">
                  <c:v>126.32666666666667</c:v>
                </c:pt>
                <c:pt idx="14">
                  <c:v>173.54</c:v>
                </c:pt>
                <c:pt idx="15">
                  <c:v>288.4666666666667</c:v>
                </c:pt>
                <c:pt idx="16">
                  <c:v>572.65333333333331</c:v>
                </c:pt>
                <c:pt idx="17">
                  <c:v>1238.0266666666666</c:v>
                </c:pt>
                <c:pt idx="18">
                  <c:v>2176.0233333333331</c:v>
                </c:pt>
                <c:pt idx="19">
                  <c:v>4210.6333333333332</c:v>
                </c:pt>
                <c:pt idx="20">
                  <c:v>8432.2466666666678</c:v>
                </c:pt>
                <c:pt idx="21">
                  <c:v>16659.266666666666</c:v>
                </c:pt>
              </c:numCache>
            </c:numRef>
          </c:val>
          <c:smooth val="0"/>
        </c:ser>
        <c:ser>
          <c:idx val="4"/>
          <c:order val="5"/>
          <c:tx>
            <c:v>OMPI-nightly C FG</c:v>
          </c:tx>
          <c:spPr>
            <a:ln w="63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/>
              </a:solidFill>
              <a:ln w="6350">
                <a:solidFill>
                  <a:schemeClr val="tx1"/>
                </a:solidFill>
              </a:ln>
              <a:effectLst/>
            </c:spPr>
          </c:marker>
          <c:val>
            <c:numRef>
              <c:f>Allreduce!$G$4:$G$25</c:f>
              <c:numCache>
                <c:formatCode>0.00</c:formatCode>
                <c:ptCount val="22"/>
                <c:pt idx="0">
                  <c:v>10.26</c:v>
                </c:pt>
                <c:pt idx="1">
                  <c:v>10.193333333333333</c:v>
                </c:pt>
                <c:pt idx="2">
                  <c:v>9.84</c:v>
                </c:pt>
                <c:pt idx="3">
                  <c:v>9.793333333333333</c:v>
                </c:pt>
                <c:pt idx="4">
                  <c:v>10.229999999999999</c:v>
                </c:pt>
                <c:pt idx="5">
                  <c:v>13.72</c:v>
                </c:pt>
                <c:pt idx="6">
                  <c:v>14.686666666666667</c:v>
                </c:pt>
                <c:pt idx="7">
                  <c:v>16.053333333333331</c:v>
                </c:pt>
                <c:pt idx="8">
                  <c:v>19.463333333333335</c:v>
                </c:pt>
                <c:pt idx="9">
                  <c:v>26.103333333333335</c:v>
                </c:pt>
                <c:pt idx="10">
                  <c:v>37.07</c:v>
                </c:pt>
                <c:pt idx="11">
                  <c:v>56.713333333333338</c:v>
                </c:pt>
                <c:pt idx="12">
                  <c:v>111.14999999999999</c:v>
                </c:pt>
                <c:pt idx="13">
                  <c:v>137.24666666666667</c:v>
                </c:pt>
                <c:pt idx="14">
                  <c:v>189.1</c:v>
                </c:pt>
                <c:pt idx="15">
                  <c:v>325.36333333333329</c:v>
                </c:pt>
                <c:pt idx="16">
                  <c:v>612.71999999999991</c:v>
                </c:pt>
                <c:pt idx="17">
                  <c:v>1254.4533333333334</c:v>
                </c:pt>
                <c:pt idx="18">
                  <c:v>2199.5966666666668</c:v>
                </c:pt>
                <c:pt idx="19">
                  <c:v>4067.4966666666664</c:v>
                </c:pt>
                <c:pt idx="20">
                  <c:v>8091.0233333333335</c:v>
                </c:pt>
                <c:pt idx="21">
                  <c:v>16168.81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8508080"/>
        <c:axId val="1658480880"/>
      </c:lineChart>
      <c:catAx>
        <c:axId val="1658508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9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44176755905511811"/>
              <c:y val="0.922941632295963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80880"/>
        <c:crosses val="autoZero"/>
        <c:auto val="1"/>
        <c:lblAlgn val="ctr"/>
        <c:lblOffset val="100"/>
        <c:noMultiLvlLbl val="0"/>
      </c:catAx>
      <c:valAx>
        <c:axId val="1658480880"/>
        <c:scaling>
          <c:logBase val="10"/>
          <c:orientation val="minMax"/>
          <c:max val="200000"/>
          <c:min val="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900">
                    <a:solidFill>
                      <a:schemeClr val="tx1"/>
                    </a:solidFill>
                    <a:latin typeface="+mn-lt"/>
                    <a:cs typeface="Times New Roman" panose="02020603050405020304" pitchFamily="18" charset="0"/>
                  </a:rPr>
                  <a:t>Average time (us)</a:t>
                </a:r>
              </a:p>
            </c:rich>
          </c:tx>
          <c:layout>
            <c:manualLayout>
              <c:xMode val="edge"/>
              <c:yMode val="edge"/>
              <c:x val="2.9670353705786776E-2"/>
              <c:y val="0.486834718576844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31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08080"/>
        <c:crosses val="autoZero"/>
        <c:crossBetween val="between"/>
      </c:valAx>
      <c:spPr>
        <a:noFill/>
        <a:ln w="6350"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7492688413948257"/>
          <c:y val="6.0744750656167988E-2"/>
          <c:w val="0.49861173603299586"/>
          <c:h val="0.28373833479148441"/>
        </c:manualLayout>
      </c:layout>
      <c:overlay val="0"/>
      <c:spPr>
        <a:noFill/>
        <a:ln w="3175"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24377921228314"/>
          <c:y val="2.0922013461188643E-2"/>
          <c:w val="0.83145917571114425"/>
          <c:h val="0.77095468991477467"/>
        </c:manualLayout>
      </c:layout>
      <c:lineChart>
        <c:grouping val="standard"/>
        <c:varyColors val="0"/>
        <c:ser>
          <c:idx val="0"/>
          <c:order val="0"/>
          <c:tx>
            <c:v>OMPI-trunk C Madrid</c:v>
          </c:tx>
          <c:spPr>
            <a:ln w="127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square"/>
            <c:size val="8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Allreduce!$A$3:$A$24</c:f>
              <c:strCache>
                <c:ptCount val="22"/>
                <c:pt idx="0">
                  <c:v>4B</c:v>
                </c:pt>
                <c:pt idx="1">
                  <c:v>8B</c:v>
                </c:pt>
                <c:pt idx="2">
                  <c:v>16B</c:v>
                </c:pt>
                <c:pt idx="3">
                  <c:v>32B</c:v>
                </c:pt>
                <c:pt idx="4">
                  <c:v>64B</c:v>
                </c:pt>
                <c:pt idx="5">
                  <c:v>128B</c:v>
                </c:pt>
                <c:pt idx="6">
                  <c:v>256B</c:v>
                </c:pt>
                <c:pt idx="7">
                  <c:v>512B</c:v>
                </c:pt>
                <c:pt idx="8">
                  <c:v>1KB</c:v>
                </c:pt>
                <c:pt idx="9">
                  <c:v>2KB</c:v>
                </c:pt>
                <c:pt idx="10">
                  <c:v>4KB</c:v>
                </c:pt>
                <c:pt idx="11">
                  <c:v>8KB</c:v>
                </c:pt>
                <c:pt idx="12">
                  <c:v>16KB</c:v>
                </c:pt>
                <c:pt idx="13">
                  <c:v>32KB</c:v>
                </c:pt>
                <c:pt idx="14">
                  <c:v>64KB</c:v>
                </c:pt>
                <c:pt idx="15">
                  <c:v>128KB</c:v>
                </c:pt>
                <c:pt idx="16">
                  <c:v>256KB</c:v>
                </c:pt>
                <c:pt idx="17">
                  <c:v>512KB</c:v>
                </c:pt>
                <c:pt idx="18">
                  <c:v>1MB</c:v>
                </c:pt>
                <c:pt idx="19">
                  <c:v>2MB</c:v>
                </c:pt>
                <c:pt idx="20">
                  <c:v>4MB</c:v>
                </c:pt>
                <c:pt idx="21">
                  <c:v>8MB</c:v>
                </c:pt>
              </c:strCache>
            </c:strRef>
          </c:cat>
          <c:val>
            <c:numRef>
              <c:f>Allreduce!$K$3:$K$24</c:f>
              <c:numCache>
                <c:formatCode>0.00</c:formatCode>
                <c:ptCount val="22"/>
                <c:pt idx="0">
                  <c:v>205.85333333333332</c:v>
                </c:pt>
                <c:pt idx="1">
                  <c:v>201.37333333333333</c:v>
                </c:pt>
                <c:pt idx="2">
                  <c:v>206.08666666666667</c:v>
                </c:pt>
                <c:pt idx="3">
                  <c:v>203.03666666666666</c:v>
                </c:pt>
                <c:pt idx="4">
                  <c:v>212.57333333333335</c:v>
                </c:pt>
                <c:pt idx="5">
                  <c:v>213.47</c:v>
                </c:pt>
                <c:pt idx="6">
                  <c:v>231.74</c:v>
                </c:pt>
                <c:pt idx="7">
                  <c:v>251.01999999999998</c:v>
                </c:pt>
                <c:pt idx="8">
                  <c:v>311.86999999999995</c:v>
                </c:pt>
                <c:pt idx="9">
                  <c:v>397.08333333333331</c:v>
                </c:pt>
                <c:pt idx="10">
                  <c:v>553.76</c:v>
                </c:pt>
                <c:pt idx="11">
                  <c:v>764.86</c:v>
                </c:pt>
                <c:pt idx="12">
                  <c:v>1511.3766666666668</c:v>
                </c:pt>
                <c:pt idx="13">
                  <c:v>1798.4133333333332</c:v>
                </c:pt>
                <c:pt idx="14">
                  <c:v>2367.896666666667</c:v>
                </c:pt>
                <c:pt idx="15">
                  <c:v>3668.1766666666667</c:v>
                </c:pt>
                <c:pt idx="16">
                  <c:v>5760.7766666666676</c:v>
                </c:pt>
                <c:pt idx="17">
                  <c:v>10819.443333333335</c:v>
                </c:pt>
                <c:pt idx="18">
                  <c:v>19040.883333333335</c:v>
                </c:pt>
                <c:pt idx="19">
                  <c:v>38410.019999999997</c:v>
                </c:pt>
                <c:pt idx="20">
                  <c:v>63296.556666666664</c:v>
                </c:pt>
                <c:pt idx="21">
                  <c:v>112681.01000000001</c:v>
                </c:pt>
              </c:numCache>
            </c:numRef>
          </c:val>
          <c:smooth val="0"/>
        </c:ser>
        <c:ser>
          <c:idx val="1"/>
          <c:order val="1"/>
          <c:tx>
            <c:v>OMPI-trunk Java Madrid</c:v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Allreduce!$A$3:$A$24</c:f>
              <c:strCache>
                <c:ptCount val="22"/>
                <c:pt idx="0">
                  <c:v>4B</c:v>
                </c:pt>
                <c:pt idx="1">
                  <c:v>8B</c:v>
                </c:pt>
                <c:pt idx="2">
                  <c:v>16B</c:v>
                </c:pt>
                <c:pt idx="3">
                  <c:v>32B</c:v>
                </c:pt>
                <c:pt idx="4">
                  <c:v>64B</c:v>
                </c:pt>
                <c:pt idx="5">
                  <c:v>128B</c:v>
                </c:pt>
                <c:pt idx="6">
                  <c:v>256B</c:v>
                </c:pt>
                <c:pt idx="7">
                  <c:v>512B</c:v>
                </c:pt>
                <c:pt idx="8">
                  <c:v>1KB</c:v>
                </c:pt>
                <c:pt idx="9">
                  <c:v>2KB</c:v>
                </c:pt>
                <c:pt idx="10">
                  <c:v>4KB</c:v>
                </c:pt>
                <c:pt idx="11">
                  <c:v>8KB</c:v>
                </c:pt>
                <c:pt idx="12">
                  <c:v>16KB</c:v>
                </c:pt>
                <c:pt idx="13">
                  <c:v>32KB</c:v>
                </c:pt>
                <c:pt idx="14">
                  <c:v>64KB</c:v>
                </c:pt>
                <c:pt idx="15">
                  <c:v>128KB</c:v>
                </c:pt>
                <c:pt idx="16">
                  <c:v>256KB</c:v>
                </c:pt>
                <c:pt idx="17">
                  <c:v>512KB</c:v>
                </c:pt>
                <c:pt idx="18">
                  <c:v>1MB</c:v>
                </c:pt>
                <c:pt idx="19">
                  <c:v>2MB</c:v>
                </c:pt>
                <c:pt idx="20">
                  <c:v>4MB</c:v>
                </c:pt>
                <c:pt idx="21">
                  <c:v>8MB</c:v>
                </c:pt>
              </c:strCache>
            </c:strRef>
          </c:cat>
          <c:val>
            <c:numRef>
              <c:f>Allreduce!$L$3:$L$24</c:f>
              <c:numCache>
                <c:formatCode>0.00</c:formatCode>
                <c:ptCount val="22"/>
                <c:pt idx="0">
                  <c:v>217.8076505661007</c:v>
                </c:pt>
                <c:pt idx="1">
                  <c:v>199.38171406586935</c:v>
                </c:pt>
                <c:pt idx="2">
                  <c:v>211.45989249149932</c:v>
                </c:pt>
                <c:pt idx="3">
                  <c:v>199.19239481290131</c:v>
                </c:pt>
                <c:pt idx="4">
                  <c:v>217.46075898408833</c:v>
                </c:pt>
                <c:pt idx="5">
                  <c:v>211.85024579365998</c:v>
                </c:pt>
                <c:pt idx="6">
                  <c:v>235.07941265900865</c:v>
                </c:pt>
                <c:pt idx="7">
                  <c:v>239.87477521101599</c:v>
                </c:pt>
                <c:pt idx="8">
                  <c:v>299.40712203582069</c:v>
                </c:pt>
                <c:pt idx="9">
                  <c:v>365.10086059570267</c:v>
                </c:pt>
                <c:pt idx="10">
                  <c:v>532.94103344281473</c:v>
                </c:pt>
                <c:pt idx="11">
                  <c:v>735.98466813564244</c:v>
                </c:pt>
                <c:pt idx="12">
                  <c:v>1510.1016511519701</c:v>
                </c:pt>
                <c:pt idx="13">
                  <c:v>1816.8533096710798</c:v>
                </c:pt>
                <c:pt idx="14">
                  <c:v>2342.1957095464036</c:v>
                </c:pt>
                <c:pt idx="15">
                  <c:v>3622.4970221519397</c:v>
                </c:pt>
                <c:pt idx="16">
                  <c:v>5793.2457079489968</c:v>
                </c:pt>
                <c:pt idx="17">
                  <c:v>10862.168620030059</c:v>
                </c:pt>
                <c:pt idx="18">
                  <c:v>18992.830092708235</c:v>
                </c:pt>
                <c:pt idx="19">
                  <c:v>38162.115340431505</c:v>
                </c:pt>
                <c:pt idx="20">
                  <c:v>63581.126828988337</c:v>
                </c:pt>
                <c:pt idx="21">
                  <c:v>113830.890655517</c:v>
                </c:pt>
              </c:numCache>
            </c:numRef>
          </c:val>
          <c:smooth val="0"/>
        </c:ser>
        <c:ser>
          <c:idx val="2"/>
          <c:order val="2"/>
          <c:tx>
            <c:v>OMPI-trunk C FG</c:v>
          </c:tx>
          <c:spPr>
            <a:ln w="12700" cap="rnd" cmpd="sng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Allreduce!$A$3:$A$24</c:f>
              <c:strCache>
                <c:ptCount val="22"/>
                <c:pt idx="0">
                  <c:v>4B</c:v>
                </c:pt>
                <c:pt idx="1">
                  <c:v>8B</c:v>
                </c:pt>
                <c:pt idx="2">
                  <c:v>16B</c:v>
                </c:pt>
                <c:pt idx="3">
                  <c:v>32B</c:v>
                </c:pt>
                <c:pt idx="4">
                  <c:v>64B</c:v>
                </c:pt>
                <c:pt idx="5">
                  <c:v>128B</c:v>
                </c:pt>
                <c:pt idx="6">
                  <c:v>256B</c:v>
                </c:pt>
                <c:pt idx="7">
                  <c:v>512B</c:v>
                </c:pt>
                <c:pt idx="8">
                  <c:v>1KB</c:v>
                </c:pt>
                <c:pt idx="9">
                  <c:v>2KB</c:v>
                </c:pt>
                <c:pt idx="10">
                  <c:v>4KB</c:v>
                </c:pt>
                <c:pt idx="11">
                  <c:v>8KB</c:v>
                </c:pt>
                <c:pt idx="12">
                  <c:v>16KB</c:v>
                </c:pt>
                <c:pt idx="13">
                  <c:v>32KB</c:v>
                </c:pt>
                <c:pt idx="14">
                  <c:v>64KB</c:v>
                </c:pt>
                <c:pt idx="15">
                  <c:v>128KB</c:v>
                </c:pt>
                <c:pt idx="16">
                  <c:v>256KB</c:v>
                </c:pt>
                <c:pt idx="17">
                  <c:v>512KB</c:v>
                </c:pt>
                <c:pt idx="18">
                  <c:v>1MB</c:v>
                </c:pt>
                <c:pt idx="19">
                  <c:v>2MB</c:v>
                </c:pt>
                <c:pt idx="20">
                  <c:v>4MB</c:v>
                </c:pt>
                <c:pt idx="21">
                  <c:v>8MB</c:v>
                </c:pt>
              </c:strCache>
            </c:strRef>
          </c:cat>
          <c:val>
            <c:numRef>
              <c:f>Allreduce!$K$28:$K$49</c:f>
              <c:numCache>
                <c:formatCode>0.00</c:formatCode>
                <c:ptCount val="22"/>
                <c:pt idx="0">
                  <c:v>8.8966666666666683</c:v>
                </c:pt>
                <c:pt idx="1">
                  <c:v>8.94</c:v>
                </c:pt>
                <c:pt idx="2">
                  <c:v>9.0366666666666671</c:v>
                </c:pt>
                <c:pt idx="3">
                  <c:v>9.2100000000000009</c:v>
                </c:pt>
                <c:pt idx="4">
                  <c:v>9.663333333333334</c:v>
                </c:pt>
                <c:pt idx="5">
                  <c:v>13.186666666666667</c:v>
                </c:pt>
                <c:pt idx="6">
                  <c:v>14.019999999999998</c:v>
                </c:pt>
                <c:pt idx="7">
                  <c:v>15.413333333333334</c:v>
                </c:pt>
                <c:pt idx="8">
                  <c:v>18.516666666666666</c:v>
                </c:pt>
                <c:pt idx="9">
                  <c:v>24.656666666666666</c:v>
                </c:pt>
                <c:pt idx="10">
                  <c:v>33.869999999999997</c:v>
                </c:pt>
                <c:pt idx="11">
                  <c:v>51.660000000000004</c:v>
                </c:pt>
                <c:pt idx="12">
                  <c:v>102.7</c:v>
                </c:pt>
                <c:pt idx="13">
                  <c:v>126.32666666666667</c:v>
                </c:pt>
                <c:pt idx="14">
                  <c:v>173.54</c:v>
                </c:pt>
                <c:pt idx="15">
                  <c:v>288.4666666666667</c:v>
                </c:pt>
                <c:pt idx="16">
                  <c:v>572.65333333333331</c:v>
                </c:pt>
                <c:pt idx="17">
                  <c:v>1238.0266666666666</c:v>
                </c:pt>
                <c:pt idx="18">
                  <c:v>2176.0233333333331</c:v>
                </c:pt>
                <c:pt idx="19">
                  <c:v>4210.6333333333332</c:v>
                </c:pt>
                <c:pt idx="20">
                  <c:v>8432.2466666666678</c:v>
                </c:pt>
                <c:pt idx="21">
                  <c:v>16659.266666666666</c:v>
                </c:pt>
              </c:numCache>
            </c:numRef>
          </c:val>
          <c:smooth val="0"/>
        </c:ser>
        <c:ser>
          <c:idx val="3"/>
          <c:order val="3"/>
          <c:tx>
            <c:v>OMPI-trunk Java FG</c:v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Allreduce!$A$3:$A$24</c:f>
              <c:strCache>
                <c:ptCount val="22"/>
                <c:pt idx="0">
                  <c:v>4B</c:v>
                </c:pt>
                <c:pt idx="1">
                  <c:v>8B</c:v>
                </c:pt>
                <c:pt idx="2">
                  <c:v>16B</c:v>
                </c:pt>
                <c:pt idx="3">
                  <c:v>32B</c:v>
                </c:pt>
                <c:pt idx="4">
                  <c:v>64B</c:v>
                </c:pt>
                <c:pt idx="5">
                  <c:v>128B</c:v>
                </c:pt>
                <c:pt idx="6">
                  <c:v>256B</c:v>
                </c:pt>
                <c:pt idx="7">
                  <c:v>512B</c:v>
                </c:pt>
                <c:pt idx="8">
                  <c:v>1KB</c:v>
                </c:pt>
                <c:pt idx="9">
                  <c:v>2KB</c:v>
                </c:pt>
                <c:pt idx="10">
                  <c:v>4KB</c:v>
                </c:pt>
                <c:pt idx="11">
                  <c:v>8KB</c:v>
                </c:pt>
                <c:pt idx="12">
                  <c:v>16KB</c:v>
                </c:pt>
                <c:pt idx="13">
                  <c:v>32KB</c:v>
                </c:pt>
                <c:pt idx="14">
                  <c:v>64KB</c:v>
                </c:pt>
                <c:pt idx="15">
                  <c:v>128KB</c:v>
                </c:pt>
                <c:pt idx="16">
                  <c:v>256KB</c:v>
                </c:pt>
                <c:pt idx="17">
                  <c:v>512KB</c:v>
                </c:pt>
                <c:pt idx="18">
                  <c:v>1MB</c:v>
                </c:pt>
                <c:pt idx="19">
                  <c:v>2MB</c:v>
                </c:pt>
                <c:pt idx="20">
                  <c:v>4MB</c:v>
                </c:pt>
                <c:pt idx="21">
                  <c:v>8MB</c:v>
                </c:pt>
              </c:strCache>
            </c:strRef>
          </c:cat>
          <c:val>
            <c:numRef>
              <c:f>Allreduce!$L$28:$L$49</c:f>
              <c:numCache>
                <c:formatCode>0.00</c:formatCode>
                <c:ptCount val="22"/>
                <c:pt idx="0">
                  <c:v>11.495088537534025</c:v>
                </c:pt>
                <c:pt idx="1">
                  <c:v>9.6750482916831793</c:v>
                </c:pt>
                <c:pt idx="2">
                  <c:v>9.7435613473256186</c:v>
                </c:pt>
                <c:pt idx="3">
                  <c:v>9.9143336216608464</c:v>
                </c:pt>
                <c:pt idx="4">
                  <c:v>13.842776417732201</c:v>
                </c:pt>
                <c:pt idx="5">
                  <c:v>13.869643211364698</c:v>
                </c:pt>
                <c:pt idx="6">
                  <c:v>14.658321936925233</c:v>
                </c:pt>
                <c:pt idx="7">
                  <c:v>16.000809768835698</c:v>
                </c:pt>
                <c:pt idx="8">
                  <c:v>19.102488954861901</c:v>
                </c:pt>
                <c:pt idx="9">
                  <c:v>25.359715024630166</c:v>
                </c:pt>
                <c:pt idx="10">
                  <c:v>34.625624616940769</c:v>
                </c:pt>
                <c:pt idx="11">
                  <c:v>52.548358837763395</c:v>
                </c:pt>
                <c:pt idx="12">
                  <c:v>104.15844122568753</c:v>
                </c:pt>
                <c:pt idx="13">
                  <c:v>127.771193782488</c:v>
                </c:pt>
                <c:pt idx="14">
                  <c:v>175.55333673953965</c:v>
                </c:pt>
                <c:pt idx="15">
                  <c:v>295.43166359265598</c:v>
                </c:pt>
                <c:pt idx="16">
                  <c:v>598.48586718241336</c:v>
                </c:pt>
                <c:pt idx="17">
                  <c:v>1300.62254766623</c:v>
                </c:pt>
                <c:pt idx="18">
                  <c:v>2239.47820564111</c:v>
                </c:pt>
                <c:pt idx="19">
                  <c:v>4446.0281481345473</c:v>
                </c:pt>
                <c:pt idx="20">
                  <c:v>8740.1696294546109</c:v>
                </c:pt>
                <c:pt idx="21">
                  <c:v>16972.952137390734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8479248"/>
        <c:axId val="1658481968"/>
        <c:extLst>
          <c:ext xmlns:c15="http://schemas.microsoft.com/office/drawing/2012/chart" uri="{02D57815-91ED-43cb-92C2-25804820EDAC}">
            <c15:filteredLineSeries>
              <c15:ser>
                <c:idx val="4"/>
                <c:order val="4"/>
                <c:tx>
                  <c:v>Local Avg C</c:v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Allreduce!$A$3:$A$24</c15:sqref>
                        </c15:formulaRef>
                      </c:ext>
                    </c:extLst>
                    <c:strCache>
                      <c:ptCount val="22"/>
                      <c:pt idx="0">
                        <c:v>4B</c:v>
                      </c:pt>
                      <c:pt idx="1">
                        <c:v>8B</c:v>
                      </c:pt>
                      <c:pt idx="2">
                        <c:v>16B</c:v>
                      </c:pt>
                      <c:pt idx="3">
                        <c:v>32B</c:v>
                      </c:pt>
                      <c:pt idx="4">
                        <c:v>64B</c:v>
                      </c:pt>
                      <c:pt idx="5">
                        <c:v>128B</c:v>
                      </c:pt>
                      <c:pt idx="6">
                        <c:v>256B</c:v>
                      </c:pt>
                      <c:pt idx="7">
                        <c:v>512B</c:v>
                      </c:pt>
                      <c:pt idx="8">
                        <c:v>1KB</c:v>
                      </c:pt>
                      <c:pt idx="9">
                        <c:v>2KB</c:v>
                      </c:pt>
                      <c:pt idx="10">
                        <c:v>4KB</c:v>
                      </c:pt>
                      <c:pt idx="11">
                        <c:v>8KB</c:v>
                      </c:pt>
                      <c:pt idx="12">
                        <c:v>16KB</c:v>
                      </c:pt>
                      <c:pt idx="13">
                        <c:v>32KB</c:v>
                      </c:pt>
                      <c:pt idx="14">
                        <c:v>64KB</c:v>
                      </c:pt>
                      <c:pt idx="15">
                        <c:v>128KB</c:v>
                      </c:pt>
                      <c:pt idx="16">
                        <c:v>256KB</c:v>
                      </c:pt>
                      <c:pt idx="17">
                        <c:v>512KB</c:v>
                      </c:pt>
                      <c:pt idx="18">
                        <c:v>1MB</c:v>
                      </c:pt>
                      <c:pt idx="19">
                        <c:v>2MB</c:v>
                      </c:pt>
                      <c:pt idx="20">
                        <c:v>4MB</c:v>
                      </c:pt>
                      <c:pt idx="21">
                        <c:v>8MB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Allreduce!$K$53:$K$74</c15:sqref>
                        </c15:formulaRef>
                      </c:ext>
                    </c:extLst>
                    <c:numCache>
                      <c:formatCode>0.00</c:formatCode>
                      <c:ptCount val="22"/>
                      <c:pt idx="0">
                        <c:v>70.44</c:v>
                      </c:pt>
                      <c:pt idx="1">
                        <c:v>72.644999999999996</c:v>
                      </c:pt>
                      <c:pt idx="2">
                        <c:v>72</c:v>
                      </c:pt>
                      <c:pt idx="3">
                        <c:v>68.892499999999998</c:v>
                      </c:pt>
                      <c:pt idx="4">
                        <c:v>71.650000000000006</c:v>
                      </c:pt>
                      <c:pt idx="5">
                        <c:v>73.722499999999997</c:v>
                      </c:pt>
                      <c:pt idx="6">
                        <c:v>80.707499999999996</c:v>
                      </c:pt>
                      <c:pt idx="7">
                        <c:v>94.25</c:v>
                      </c:pt>
                      <c:pt idx="8">
                        <c:v>126.39750000000001</c:v>
                      </c:pt>
                      <c:pt idx="9">
                        <c:v>167.9025</c:v>
                      </c:pt>
                      <c:pt idx="10">
                        <c:v>260.66999999999996</c:v>
                      </c:pt>
                      <c:pt idx="11">
                        <c:v>389.44499999999999</c:v>
                      </c:pt>
                      <c:pt idx="12">
                        <c:v>584.8175</c:v>
                      </c:pt>
                      <c:pt idx="13">
                        <c:v>834.72</c:v>
                      </c:pt>
                      <c:pt idx="14">
                        <c:v>1220.3225</c:v>
                      </c:pt>
                      <c:pt idx="15">
                        <c:v>2298.5425</c:v>
                      </c:pt>
                      <c:pt idx="16">
                        <c:v>4418.5324999999993</c:v>
                      </c:pt>
                      <c:pt idx="17">
                        <c:v>9765.49</c:v>
                      </c:pt>
                      <c:pt idx="18">
                        <c:v>21553.147499999999</c:v>
                      </c:pt>
                      <c:pt idx="19">
                        <c:v>40539.135000000002</c:v>
                      </c:pt>
                      <c:pt idx="20">
                        <c:v>81159.875</c:v>
                      </c:pt>
                      <c:pt idx="21">
                        <c:v>162807.22749999998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5"/>
                <c:order val="5"/>
                <c:tx>
                  <c:v>Local Avg Java</c:v>
                </c:tx>
                <c:spPr>
                  <a:ln w="158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4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Allreduce!$A$3:$A$24</c15:sqref>
                        </c15:formulaRef>
                      </c:ext>
                    </c:extLst>
                    <c:strCache>
                      <c:ptCount val="22"/>
                      <c:pt idx="0">
                        <c:v>4B</c:v>
                      </c:pt>
                      <c:pt idx="1">
                        <c:v>8B</c:v>
                      </c:pt>
                      <c:pt idx="2">
                        <c:v>16B</c:v>
                      </c:pt>
                      <c:pt idx="3">
                        <c:v>32B</c:v>
                      </c:pt>
                      <c:pt idx="4">
                        <c:v>64B</c:v>
                      </c:pt>
                      <c:pt idx="5">
                        <c:v>128B</c:v>
                      </c:pt>
                      <c:pt idx="6">
                        <c:v>256B</c:v>
                      </c:pt>
                      <c:pt idx="7">
                        <c:v>512B</c:v>
                      </c:pt>
                      <c:pt idx="8">
                        <c:v>1KB</c:v>
                      </c:pt>
                      <c:pt idx="9">
                        <c:v>2KB</c:v>
                      </c:pt>
                      <c:pt idx="10">
                        <c:v>4KB</c:v>
                      </c:pt>
                      <c:pt idx="11">
                        <c:v>8KB</c:v>
                      </c:pt>
                      <c:pt idx="12">
                        <c:v>16KB</c:v>
                      </c:pt>
                      <c:pt idx="13">
                        <c:v>32KB</c:v>
                      </c:pt>
                      <c:pt idx="14">
                        <c:v>64KB</c:v>
                      </c:pt>
                      <c:pt idx="15">
                        <c:v>128KB</c:v>
                      </c:pt>
                      <c:pt idx="16">
                        <c:v>256KB</c:v>
                      </c:pt>
                      <c:pt idx="17">
                        <c:v>512KB</c:v>
                      </c:pt>
                      <c:pt idx="18">
                        <c:v>1MB</c:v>
                      </c:pt>
                      <c:pt idx="19">
                        <c:v>2MB</c:v>
                      </c:pt>
                      <c:pt idx="20">
                        <c:v>4MB</c:v>
                      </c:pt>
                      <c:pt idx="21">
                        <c:v>8MB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Allreduce!$L$53:$L$74</c15:sqref>
                        </c15:formulaRef>
                      </c:ext>
                    </c:extLst>
                    <c:numCache>
                      <c:formatCode>0.00</c:formatCode>
                      <c:ptCount val="22"/>
                      <c:pt idx="0">
                        <c:v>78.660383820533525</c:v>
                      </c:pt>
                      <c:pt idx="1">
                        <c:v>72.323881089687276</c:v>
                      </c:pt>
                      <c:pt idx="2">
                        <c:v>72.361912578344274</c:v>
                      </c:pt>
                      <c:pt idx="3">
                        <c:v>71.640662848949205</c:v>
                      </c:pt>
                      <c:pt idx="4">
                        <c:v>78.048389405011974</c:v>
                      </c:pt>
                      <c:pt idx="5">
                        <c:v>76.908294111490022</c:v>
                      </c:pt>
                      <c:pt idx="6">
                        <c:v>83.719663321971836</c:v>
                      </c:pt>
                      <c:pt idx="7">
                        <c:v>96.325527876615439</c:v>
                      </c:pt>
                      <c:pt idx="8">
                        <c:v>124.2875456809993</c:v>
                      </c:pt>
                      <c:pt idx="9">
                        <c:v>168.44018548726973</c:v>
                      </c:pt>
                      <c:pt idx="10">
                        <c:v>268.41799169778778</c:v>
                      </c:pt>
                      <c:pt idx="11">
                        <c:v>398.79075437784149</c:v>
                      </c:pt>
                      <c:pt idx="12">
                        <c:v>586.09589934349026</c:v>
                      </c:pt>
                      <c:pt idx="13">
                        <c:v>829.75366711616471</c:v>
                      </c:pt>
                      <c:pt idx="14">
                        <c:v>1232.1396544575664</c:v>
                      </c:pt>
                      <c:pt idx="15">
                        <c:v>2297.8810220956775</c:v>
                      </c:pt>
                      <c:pt idx="16">
                        <c:v>4430.6361302733376</c:v>
                      </c:pt>
                      <c:pt idx="17">
                        <c:v>9792.4472019076129</c:v>
                      </c:pt>
                      <c:pt idx="18">
                        <c:v>22081.024423241601</c:v>
                      </c:pt>
                      <c:pt idx="19">
                        <c:v>43567.874878644878</c:v>
                      </c:pt>
                      <c:pt idx="20">
                        <c:v>83821.13561034188</c:v>
                      </c:pt>
                      <c:pt idx="21">
                        <c:v>162485.56248843623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658479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41670759905011873"/>
              <c:y val="0.920183520367040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81968"/>
        <c:crosses val="autoZero"/>
        <c:auto val="1"/>
        <c:lblAlgn val="ctr"/>
        <c:lblOffset val="100"/>
        <c:noMultiLvlLbl val="0"/>
      </c:catAx>
      <c:valAx>
        <c:axId val="1658481968"/>
        <c:scaling>
          <c:logBase val="10"/>
          <c:orientation val="minMax"/>
          <c:max val="1000000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Time (us)</a:t>
                </a:r>
              </a:p>
            </c:rich>
          </c:tx>
          <c:layout>
            <c:manualLayout>
              <c:xMode val="edge"/>
              <c:yMode val="edge"/>
              <c:x val="1.0916135483064617E-2"/>
              <c:y val="0.412778225556451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79248"/>
        <c:crosses val="autoZero"/>
        <c:crossBetween val="between"/>
      </c:valAx>
      <c:spPr>
        <a:noFill/>
        <a:ln w="3175">
          <a:solidFill>
            <a:schemeClr val="tx1"/>
          </a:solidFill>
        </a:ln>
        <a:effectLst/>
      </c:spPr>
    </c:plotArea>
    <c:legend>
      <c:legendPos val="t"/>
      <c:legendEntry>
        <c:idx val="2"/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8263248343957006"/>
          <c:y val="5.8028923303743235E-2"/>
          <c:w val="0.49555399325084365"/>
          <c:h val="0.25912610448008577"/>
        </c:manualLayout>
      </c:layout>
      <c:overlay val="0"/>
      <c:spPr>
        <a:noFill/>
        <a:ln w="3175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864603791572706E-2"/>
          <c:y val="2.0922013461188643E-2"/>
          <c:w val="0.88576606871509478"/>
          <c:h val="0.74731389959233829"/>
        </c:manualLayout>
      </c:layout>
      <c:lineChart>
        <c:grouping val="standard"/>
        <c:varyColors val="0"/>
        <c:ser>
          <c:idx val="0"/>
          <c:order val="0"/>
          <c:tx>
            <c:v>OMPI-trunk C Madrid</c:v>
          </c:tx>
          <c:spPr>
            <a:ln w="127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square"/>
            <c:size val="8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SendAndRecv!$A$3:$A$24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SendAndRecv!$C$3:$C$24</c:f>
              <c:numCache>
                <c:formatCode>General</c:formatCode>
                <c:ptCount val="22"/>
                <c:pt idx="0">
                  <c:v>50.04</c:v>
                </c:pt>
                <c:pt idx="1">
                  <c:v>50.03</c:v>
                </c:pt>
                <c:pt idx="2">
                  <c:v>58.51</c:v>
                </c:pt>
                <c:pt idx="3">
                  <c:v>61.41</c:v>
                </c:pt>
                <c:pt idx="4">
                  <c:v>61.49</c:v>
                </c:pt>
                <c:pt idx="5">
                  <c:v>56.18</c:v>
                </c:pt>
                <c:pt idx="6">
                  <c:v>50.35</c:v>
                </c:pt>
                <c:pt idx="7">
                  <c:v>50</c:v>
                </c:pt>
                <c:pt idx="8">
                  <c:v>58.14</c:v>
                </c:pt>
                <c:pt idx="9">
                  <c:v>54.54</c:v>
                </c:pt>
                <c:pt idx="10">
                  <c:v>74.72</c:v>
                </c:pt>
                <c:pt idx="11">
                  <c:v>80.87</c:v>
                </c:pt>
                <c:pt idx="12">
                  <c:v>123.57</c:v>
                </c:pt>
                <c:pt idx="13">
                  <c:v>148.5</c:v>
                </c:pt>
                <c:pt idx="14">
                  <c:v>223.14</c:v>
                </c:pt>
                <c:pt idx="15">
                  <c:v>373.92</c:v>
                </c:pt>
                <c:pt idx="16">
                  <c:v>440.27</c:v>
                </c:pt>
                <c:pt idx="17">
                  <c:v>817.02</c:v>
                </c:pt>
                <c:pt idx="18">
                  <c:v>960.48</c:v>
                </c:pt>
                <c:pt idx="19">
                  <c:v>1490.81</c:v>
                </c:pt>
                <c:pt idx="20">
                  <c:v>2716.79</c:v>
                </c:pt>
                <c:pt idx="21">
                  <c:v>5027.3100000000004</c:v>
                </c:pt>
              </c:numCache>
            </c:numRef>
          </c:val>
          <c:smooth val="0"/>
        </c:ser>
        <c:ser>
          <c:idx val="1"/>
          <c:order val="1"/>
          <c:tx>
            <c:v>OMPI-trunk Java Madrid</c:v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SendAndRecv!$A$3:$A$24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SendAndRecv!$D$3:$D$24</c:f>
              <c:numCache>
                <c:formatCode>General</c:formatCode>
                <c:ptCount val="22"/>
                <c:pt idx="0">
                  <c:v>50.3</c:v>
                </c:pt>
                <c:pt idx="1">
                  <c:v>55.41</c:v>
                </c:pt>
                <c:pt idx="2">
                  <c:v>61.12</c:v>
                </c:pt>
                <c:pt idx="3">
                  <c:v>62.27</c:v>
                </c:pt>
                <c:pt idx="4">
                  <c:v>60.81</c:v>
                </c:pt>
                <c:pt idx="5">
                  <c:v>51.34</c:v>
                </c:pt>
                <c:pt idx="6">
                  <c:v>50.02</c:v>
                </c:pt>
                <c:pt idx="7">
                  <c:v>54.67</c:v>
                </c:pt>
                <c:pt idx="8">
                  <c:v>59.01</c:v>
                </c:pt>
                <c:pt idx="9">
                  <c:v>57.06</c:v>
                </c:pt>
                <c:pt idx="10">
                  <c:v>72.48</c:v>
                </c:pt>
                <c:pt idx="11">
                  <c:v>84.22</c:v>
                </c:pt>
                <c:pt idx="12">
                  <c:v>99.79</c:v>
                </c:pt>
                <c:pt idx="13">
                  <c:v>124.98</c:v>
                </c:pt>
                <c:pt idx="14">
                  <c:v>164.11</c:v>
                </c:pt>
                <c:pt idx="15">
                  <c:v>265.67</c:v>
                </c:pt>
                <c:pt idx="16">
                  <c:v>441.96</c:v>
                </c:pt>
                <c:pt idx="17">
                  <c:v>822.66</c:v>
                </c:pt>
                <c:pt idx="18">
                  <c:v>980.71</c:v>
                </c:pt>
                <c:pt idx="19">
                  <c:v>1502.26</c:v>
                </c:pt>
                <c:pt idx="20">
                  <c:v>2720.89</c:v>
                </c:pt>
                <c:pt idx="21">
                  <c:v>5038</c:v>
                </c:pt>
              </c:numCache>
            </c:numRef>
          </c:val>
          <c:smooth val="0"/>
        </c:ser>
        <c:ser>
          <c:idx val="2"/>
          <c:order val="2"/>
          <c:tx>
            <c:v>OMPI-trunk C FG</c:v>
          </c:tx>
          <c:spPr>
            <a:ln w="12700" cap="rnd" cmpd="sng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SendAndRecv!$A$3:$A$24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SendAndRecv!$G$3:$G$24</c:f>
              <c:numCache>
                <c:formatCode>General</c:formatCode>
                <c:ptCount val="22"/>
                <c:pt idx="0">
                  <c:v>1.92</c:v>
                </c:pt>
                <c:pt idx="1">
                  <c:v>1.98</c:v>
                </c:pt>
                <c:pt idx="2">
                  <c:v>1.97</c:v>
                </c:pt>
                <c:pt idx="3">
                  <c:v>1.95</c:v>
                </c:pt>
                <c:pt idx="4">
                  <c:v>2</c:v>
                </c:pt>
                <c:pt idx="5">
                  <c:v>2.02</c:v>
                </c:pt>
                <c:pt idx="6">
                  <c:v>2.04</c:v>
                </c:pt>
                <c:pt idx="7">
                  <c:v>2.2400000000000002</c:v>
                </c:pt>
                <c:pt idx="8">
                  <c:v>3.35</c:v>
                </c:pt>
                <c:pt idx="9">
                  <c:v>3.59</c:v>
                </c:pt>
                <c:pt idx="10">
                  <c:v>3.91</c:v>
                </c:pt>
                <c:pt idx="11">
                  <c:v>4.66</c:v>
                </c:pt>
                <c:pt idx="12">
                  <c:v>6.13</c:v>
                </c:pt>
                <c:pt idx="13">
                  <c:v>7.67</c:v>
                </c:pt>
                <c:pt idx="14">
                  <c:v>10.64</c:v>
                </c:pt>
                <c:pt idx="15">
                  <c:v>16.37</c:v>
                </c:pt>
                <c:pt idx="16">
                  <c:v>26.7</c:v>
                </c:pt>
                <c:pt idx="17">
                  <c:v>40.76</c:v>
                </c:pt>
                <c:pt idx="18">
                  <c:v>80.150000000000006</c:v>
                </c:pt>
                <c:pt idx="19">
                  <c:v>149.41</c:v>
                </c:pt>
                <c:pt idx="20">
                  <c:v>282.08</c:v>
                </c:pt>
                <c:pt idx="21">
                  <c:v>565.99</c:v>
                </c:pt>
              </c:numCache>
            </c:numRef>
          </c:val>
          <c:smooth val="0"/>
        </c:ser>
        <c:ser>
          <c:idx val="3"/>
          <c:order val="3"/>
          <c:tx>
            <c:v>OMPI-trunk Java FG</c:v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SendAndRecv!$A$3:$A$24</c:f>
              <c:strCache>
                <c:ptCount val="22"/>
                <c:pt idx="0">
                  <c:v>0B</c:v>
                </c:pt>
                <c:pt idx="1">
                  <c:v>1B</c:v>
                </c:pt>
                <c:pt idx="2">
                  <c:v>2B</c:v>
                </c:pt>
                <c:pt idx="3">
                  <c:v>4B</c:v>
                </c:pt>
                <c:pt idx="4">
                  <c:v>8B</c:v>
                </c:pt>
                <c:pt idx="5">
                  <c:v>16B</c:v>
                </c:pt>
                <c:pt idx="6">
                  <c:v>32B</c:v>
                </c:pt>
                <c:pt idx="7">
                  <c:v>64B</c:v>
                </c:pt>
                <c:pt idx="8">
                  <c:v>128B</c:v>
                </c:pt>
                <c:pt idx="9">
                  <c:v>256B</c:v>
                </c:pt>
                <c:pt idx="10">
                  <c:v>512B</c:v>
                </c:pt>
                <c:pt idx="11">
                  <c:v>1KB</c:v>
                </c:pt>
                <c:pt idx="12">
                  <c:v>2KB</c:v>
                </c:pt>
                <c:pt idx="13">
                  <c:v>4KB</c:v>
                </c:pt>
                <c:pt idx="14">
                  <c:v>8KB</c:v>
                </c:pt>
                <c:pt idx="15">
                  <c:v>16KB</c:v>
                </c:pt>
                <c:pt idx="16">
                  <c:v>32KB</c:v>
                </c:pt>
                <c:pt idx="17">
                  <c:v>64KB</c:v>
                </c:pt>
                <c:pt idx="18">
                  <c:v>128KB</c:v>
                </c:pt>
                <c:pt idx="19">
                  <c:v>256KB</c:v>
                </c:pt>
                <c:pt idx="20">
                  <c:v>512KB</c:v>
                </c:pt>
                <c:pt idx="21">
                  <c:v>1MB</c:v>
                </c:pt>
              </c:strCache>
            </c:strRef>
          </c:cat>
          <c:val>
            <c:numRef>
              <c:f>SendAndRecv!$H$3:$H$24</c:f>
              <c:numCache>
                <c:formatCode>General</c:formatCode>
                <c:ptCount val="22"/>
                <c:pt idx="0">
                  <c:v>2.5299999999999998</c:v>
                </c:pt>
                <c:pt idx="1">
                  <c:v>2.69</c:v>
                </c:pt>
                <c:pt idx="2">
                  <c:v>2.1800000000000002</c:v>
                </c:pt>
                <c:pt idx="3">
                  <c:v>2.33</c:v>
                </c:pt>
                <c:pt idx="4">
                  <c:v>2.19</c:v>
                </c:pt>
                <c:pt idx="5">
                  <c:v>2.23</c:v>
                </c:pt>
                <c:pt idx="6">
                  <c:v>2.25</c:v>
                </c:pt>
                <c:pt idx="7">
                  <c:v>2.56</c:v>
                </c:pt>
                <c:pt idx="8">
                  <c:v>3.55</c:v>
                </c:pt>
                <c:pt idx="9">
                  <c:v>3.79</c:v>
                </c:pt>
                <c:pt idx="10">
                  <c:v>4.1399999999999997</c:v>
                </c:pt>
                <c:pt idx="11">
                  <c:v>5.0199999999999996</c:v>
                </c:pt>
                <c:pt idx="12">
                  <c:v>6.31</c:v>
                </c:pt>
                <c:pt idx="13">
                  <c:v>7.87</c:v>
                </c:pt>
                <c:pt idx="14">
                  <c:v>10.88</c:v>
                </c:pt>
                <c:pt idx="15">
                  <c:v>22.13</c:v>
                </c:pt>
                <c:pt idx="16">
                  <c:v>34.32</c:v>
                </c:pt>
                <c:pt idx="17">
                  <c:v>60.67</c:v>
                </c:pt>
                <c:pt idx="18">
                  <c:v>99.44</c:v>
                </c:pt>
                <c:pt idx="19">
                  <c:v>169.85</c:v>
                </c:pt>
                <c:pt idx="20">
                  <c:v>310.75</c:v>
                </c:pt>
                <c:pt idx="21">
                  <c:v>595.29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8482512"/>
        <c:axId val="1658484144"/>
        <c:extLst/>
      </c:lineChart>
      <c:catAx>
        <c:axId val="1658482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Message Size (bytes)</a:t>
                </a:r>
              </a:p>
            </c:rich>
          </c:tx>
          <c:layout>
            <c:manualLayout>
              <c:xMode val="edge"/>
              <c:yMode val="edge"/>
              <c:x val="0.43258066425907288"/>
              <c:y val="0.947251145845575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84144"/>
        <c:crosses val="autoZero"/>
        <c:auto val="1"/>
        <c:lblAlgn val="ctr"/>
        <c:lblOffset val="100"/>
        <c:noMultiLvlLbl val="0"/>
      </c:catAx>
      <c:valAx>
        <c:axId val="1658484144"/>
        <c:scaling>
          <c:logBase val="10"/>
          <c:orientation val="minMax"/>
          <c:max val="10000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Time (us)</a:t>
                </a:r>
              </a:p>
            </c:rich>
          </c:tx>
          <c:layout>
            <c:manualLayout>
              <c:xMode val="edge"/>
              <c:yMode val="edge"/>
              <c:x val="1.4884389451318585E-2"/>
              <c:y val="0.418027396603469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82512"/>
        <c:crosses val="autoZero"/>
        <c:crossBetween val="between"/>
      </c:valAx>
      <c:spPr>
        <a:noFill/>
        <a:ln w="3175">
          <a:solidFill>
            <a:schemeClr val="tx1"/>
          </a:solidFill>
        </a:ln>
        <a:effectLst/>
      </c:spPr>
    </c:plotArea>
    <c:legend>
      <c:legendPos val="t"/>
      <c:legendEntry>
        <c:idx val="2"/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8263248343957006"/>
          <c:y val="5.8028923303743235E-2"/>
          <c:w val="0.49555399325084365"/>
          <c:h val="0.25912610448008577"/>
        </c:manualLayout>
      </c:layout>
      <c:overlay val="0"/>
      <c:spPr>
        <a:noFill/>
        <a:ln w="3175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48712660917386"/>
          <c:y val="3.1829250510352881E-2"/>
          <c:w val="0.84503030871141105"/>
          <c:h val="0.7663224654650848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Charge5Runs!$K$30</c:f>
              <c:strCache>
                <c:ptCount val="1"/>
                <c:pt idx="0">
                  <c:v>MPI.NET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  <a:effectLst/>
          </c:spPr>
          <c:invertIfNegative val="0"/>
          <c:cat>
            <c:strRef>
              <c:f>Charge5Runs!$B$21:$B$29</c:f>
              <c:strCache>
                <c:ptCount val="9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  <c:pt idx="8">
                  <c:v>1x8x1</c:v>
                </c:pt>
              </c:strCache>
            </c:strRef>
          </c:cat>
          <c:val>
            <c:numRef>
              <c:f>Charge5Runs!$M$30:$M$38</c:f>
              <c:numCache>
                <c:formatCode>General</c:formatCode>
                <c:ptCount val="9"/>
                <c:pt idx="0">
                  <c:v>1.10951</c:v>
                </c:pt>
                <c:pt idx="1">
                  <c:v>0.66852361110000003</c:v>
                </c:pt>
                <c:pt idx="2">
                  <c:v>0.62364777780000002</c:v>
                </c:pt>
                <c:pt idx="3">
                  <c:v>0.41501361110000001</c:v>
                </c:pt>
                <c:pt idx="4">
                  <c:v>0.34353027780000001</c:v>
                </c:pt>
                <c:pt idx="5">
                  <c:v>0.30472700000000003</c:v>
                </c:pt>
                <c:pt idx="6">
                  <c:v>0.26816027799999997</c:v>
                </c:pt>
                <c:pt idx="7">
                  <c:v>0.23778444400000001</c:v>
                </c:pt>
                <c:pt idx="8">
                  <c:v>0.19900611100000001</c:v>
                </c:pt>
              </c:numCache>
            </c:numRef>
          </c:val>
        </c:ser>
        <c:ser>
          <c:idx val="2"/>
          <c:order val="1"/>
          <c:tx>
            <c:v>OMPI-nightly</c:v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Charge5Runs!$M$39:$M$47</c:f>
              <c:numCache>
                <c:formatCode>General</c:formatCode>
                <c:ptCount val="9"/>
                <c:pt idx="0">
                  <c:v>0.56506000000000001</c:v>
                </c:pt>
                <c:pt idx="1">
                  <c:v>0.29677999999999999</c:v>
                </c:pt>
                <c:pt idx="2">
                  <c:v>0.30975000000000003</c:v>
                </c:pt>
                <c:pt idx="3">
                  <c:v>0.23039000000000001</c:v>
                </c:pt>
                <c:pt idx="4">
                  <c:v>0.18969</c:v>
                </c:pt>
                <c:pt idx="5">
                  <c:v>0.16023000000000001</c:v>
                </c:pt>
                <c:pt idx="6">
                  <c:v>0.15615999999999999</c:v>
                </c:pt>
                <c:pt idx="7">
                  <c:v>0.12778999999999999</c:v>
                </c:pt>
                <c:pt idx="8">
                  <c:v>0.19889999999999999</c:v>
                </c:pt>
              </c:numCache>
            </c:numRef>
          </c:val>
        </c:ser>
        <c:ser>
          <c:idx val="0"/>
          <c:order val="2"/>
          <c:tx>
            <c:v>OMPI-trunk</c:v>
          </c:tx>
          <c:spPr>
            <a:pattFill prst="pct50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Charge5Runs!$B$21:$B$29</c:f>
              <c:strCache>
                <c:ptCount val="9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  <c:pt idx="8">
                  <c:v>1x8x1</c:v>
                </c:pt>
              </c:strCache>
            </c:strRef>
          </c:cat>
          <c:val>
            <c:numRef>
              <c:f>Charge5Runs!$M$21:$M$29</c:f>
              <c:numCache>
                <c:formatCode>General</c:formatCode>
                <c:ptCount val="9"/>
                <c:pt idx="0">
                  <c:v>0.49225000000000002</c:v>
                </c:pt>
                <c:pt idx="1">
                  <c:v>0.27456000000000003</c:v>
                </c:pt>
                <c:pt idx="2">
                  <c:v>0.30528</c:v>
                </c:pt>
                <c:pt idx="3">
                  <c:v>0.14637</c:v>
                </c:pt>
                <c:pt idx="4">
                  <c:v>0.18235999999999999</c:v>
                </c:pt>
                <c:pt idx="5">
                  <c:v>0.10045999999999999</c:v>
                </c:pt>
                <c:pt idx="6">
                  <c:v>0.10178</c:v>
                </c:pt>
                <c:pt idx="7">
                  <c:v>0.11074000000000001</c:v>
                </c:pt>
                <c:pt idx="8">
                  <c:v>0.11044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8486864"/>
        <c:axId val="1658484688"/>
      </c:barChart>
      <c:catAx>
        <c:axId val="1658486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84688"/>
        <c:crosses val="autoZero"/>
        <c:auto val="1"/>
        <c:lblAlgn val="ctr"/>
        <c:lblOffset val="100"/>
        <c:noMultiLvlLbl val="0"/>
      </c:catAx>
      <c:valAx>
        <c:axId val="16584846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  <a:r>
                  <a:rPr lang="en-US" baseline="0"/>
                  <a:t> (hours)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8686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70715754280714915"/>
          <c:y val="9.16327309306601E-2"/>
          <c:w val="0.24273997000374956"/>
          <c:h val="0.2615523217050633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847456567929"/>
          <c:y val="2.5428331875182269E-2"/>
          <c:w val="0.8584133233345832"/>
          <c:h val="0.71114909416810701"/>
        </c:manualLayout>
      </c:layout>
      <c:lineChart>
        <c:grouping val="standard"/>
        <c:varyColors val="0"/>
        <c:ser>
          <c:idx val="1"/>
          <c:order val="0"/>
          <c:tx>
            <c:strRef>
              <c:f>Charge5Runs!$K$30</c:f>
              <c:strCache>
                <c:ptCount val="1"/>
                <c:pt idx="0">
                  <c:v>MPI.NET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x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Charge5Runs!$B$21:$B$29</c:f>
              <c:strCache>
                <c:ptCount val="9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  <c:pt idx="8">
                  <c:v>1x8x1</c:v>
                </c:pt>
              </c:strCache>
            </c:strRef>
          </c:cat>
          <c:val>
            <c:numRef>
              <c:f>Charge5Runs!$W$30:$W$38</c:f>
              <c:numCache>
                <c:formatCode>General</c:formatCode>
                <c:ptCount val="9"/>
                <c:pt idx="0">
                  <c:v>1</c:v>
                </c:pt>
                <c:pt idx="1">
                  <c:v>1.6596422049692359</c:v>
                </c:pt>
                <c:pt idx="2">
                  <c:v>1.7790651061308087</c:v>
                </c:pt>
                <c:pt idx="3">
                  <c:v>2.6734303895701794</c:v>
                </c:pt>
                <c:pt idx="4">
                  <c:v>3.2297298715717453</c:v>
                </c:pt>
                <c:pt idx="5">
                  <c:v>3.6409966954027699</c:v>
                </c:pt>
                <c:pt idx="6">
                  <c:v>4.1374882524547507</c:v>
                </c:pt>
                <c:pt idx="7">
                  <c:v>4.6660327367756658</c:v>
                </c:pt>
                <c:pt idx="8">
                  <c:v>5.5752559276935969</c:v>
                </c:pt>
              </c:numCache>
            </c:numRef>
          </c:val>
          <c:smooth val="0"/>
        </c:ser>
        <c:ser>
          <c:idx val="2"/>
          <c:order val="1"/>
          <c:tx>
            <c:v>OMPI-nightly</c:v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Charge5Runs!$W$39:$W$47</c:f>
              <c:numCache>
                <c:formatCode>General</c:formatCode>
                <c:ptCount val="9"/>
                <c:pt idx="0">
                  <c:v>1</c:v>
                </c:pt>
                <c:pt idx="1">
                  <c:v>1.9039692701664535</c:v>
                </c:pt>
                <c:pt idx="2">
                  <c:v>1.8242453591606134</c:v>
                </c:pt>
                <c:pt idx="3">
                  <c:v>2.4526238117973871</c:v>
                </c:pt>
                <c:pt idx="4">
                  <c:v>2.9788602456639781</c:v>
                </c:pt>
                <c:pt idx="5">
                  <c:v>3.5265555763589838</c:v>
                </c:pt>
                <c:pt idx="6">
                  <c:v>3.6184682377049184</c:v>
                </c:pt>
                <c:pt idx="7">
                  <c:v>4.421785742233352</c:v>
                </c:pt>
                <c:pt idx="8">
                  <c:v>2.8409250879839116</c:v>
                </c:pt>
              </c:numCache>
            </c:numRef>
          </c:val>
          <c:smooth val="0"/>
        </c:ser>
        <c:ser>
          <c:idx val="0"/>
          <c:order val="2"/>
          <c:tx>
            <c:v>OMPI-trunk</c:v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6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Charge5Runs!$B$21:$B$29</c:f>
              <c:strCache>
                <c:ptCount val="9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  <c:pt idx="8">
                  <c:v>1x8x1</c:v>
                </c:pt>
              </c:strCache>
            </c:strRef>
          </c:cat>
          <c:val>
            <c:numRef>
              <c:f>Charge5Runs!$W$21:$W$29</c:f>
              <c:numCache>
                <c:formatCode>General</c:formatCode>
                <c:ptCount val="9"/>
                <c:pt idx="0">
                  <c:v>1</c:v>
                </c:pt>
                <c:pt idx="1">
                  <c:v>1.7928685897435896</c:v>
                </c:pt>
                <c:pt idx="2">
                  <c:v>1.612454140461216</c:v>
                </c:pt>
                <c:pt idx="3">
                  <c:v>3.3630525380884064</c:v>
                </c:pt>
                <c:pt idx="4">
                  <c:v>2.6993309936389562</c:v>
                </c:pt>
                <c:pt idx="5">
                  <c:v>4.8999601831574759</c:v>
                </c:pt>
                <c:pt idx="6">
                  <c:v>4.8364118687364908</c:v>
                </c:pt>
                <c:pt idx="7">
                  <c:v>4.445096622719884</c:v>
                </c:pt>
                <c:pt idx="8">
                  <c:v>4.4571713147410366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8488496"/>
        <c:axId val="1658495024"/>
      </c:lineChart>
      <c:catAx>
        <c:axId val="1658488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95024"/>
        <c:crosses val="autoZero"/>
        <c:auto val="1"/>
        <c:lblAlgn val="ctr"/>
        <c:lblOffset val="100"/>
        <c:noMultiLvlLbl val="0"/>
      </c:catAx>
      <c:valAx>
        <c:axId val="1658495024"/>
        <c:scaling>
          <c:orientation val="minMax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8849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3659730033745779"/>
          <c:y val="7.6445169963510654E-2"/>
          <c:w val="0.29381822625888793"/>
          <c:h val="0.26050380897509762"/>
        </c:manualLayout>
      </c:layout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89632545931758"/>
          <c:y val="4.571813939924177E-2"/>
          <c:w val="0.87111986001749786"/>
          <c:h val="0.7576212207142447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Charge2Runs!$K$59</c:f>
              <c:strCache>
                <c:ptCount val="1"/>
                <c:pt idx="0">
                  <c:v>MPI.NET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Charge2Runs!$M$59:$M$66</c:f>
              <c:numCache>
                <c:formatCode>General</c:formatCode>
                <c:ptCount val="8"/>
                <c:pt idx="0">
                  <c:v>24.514980000000001</c:v>
                </c:pt>
                <c:pt idx="1">
                  <c:v>14.100680000000001</c:v>
                </c:pt>
                <c:pt idx="2">
                  <c:v>14.16569</c:v>
                </c:pt>
                <c:pt idx="3">
                  <c:v>8.6192100000000007</c:v>
                </c:pt>
                <c:pt idx="4">
                  <c:v>8.7170699999999997</c:v>
                </c:pt>
                <c:pt idx="5">
                  <c:v>5.0257899999999998</c:v>
                </c:pt>
                <c:pt idx="6">
                  <c:v>4.9356799999999996</c:v>
                </c:pt>
                <c:pt idx="7">
                  <c:v>5.0713600000000003</c:v>
                </c:pt>
              </c:numCache>
            </c:numRef>
          </c:val>
        </c:ser>
        <c:ser>
          <c:idx val="2"/>
          <c:order val="1"/>
          <c:tx>
            <c:v>OMPI-nightly</c:v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Charge2Runs!$B$41:$B$48</c:f>
              <c:strCache>
                <c:ptCount val="8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</c:strCache>
            </c:strRef>
          </c:cat>
          <c:val>
            <c:numRef>
              <c:f>Charge2Runs!$M$41:$M$48</c:f>
              <c:numCache>
                <c:formatCode>General</c:formatCode>
                <c:ptCount val="8"/>
                <c:pt idx="0">
                  <c:v>9.9433299999999996</c:v>
                </c:pt>
                <c:pt idx="1">
                  <c:v>6.0563900000000004</c:v>
                </c:pt>
                <c:pt idx="2">
                  <c:v>6.1536099999999996</c:v>
                </c:pt>
                <c:pt idx="3">
                  <c:v>3.58</c:v>
                </c:pt>
                <c:pt idx="4">
                  <c:v>4.3738900000000003</c:v>
                </c:pt>
                <c:pt idx="5">
                  <c:v>2.6991399999999999</c:v>
                </c:pt>
                <c:pt idx="6">
                  <c:v>2.17639</c:v>
                </c:pt>
                <c:pt idx="7">
                  <c:v>2.1511100000000001</c:v>
                </c:pt>
              </c:numCache>
            </c:numRef>
          </c:val>
        </c:ser>
        <c:ser>
          <c:idx val="0"/>
          <c:order val="2"/>
          <c:tx>
            <c:v>OMPI-trunk</c:v>
          </c:tx>
          <c:spPr>
            <a:pattFill prst="pct5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Charge2Runs!$B$41:$B$48</c:f>
              <c:strCache>
                <c:ptCount val="8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</c:strCache>
            </c:strRef>
          </c:cat>
          <c:val>
            <c:numRef>
              <c:f>Charge2Runs!$M$50:$M$57</c:f>
              <c:numCache>
                <c:formatCode>General</c:formatCode>
                <c:ptCount val="8"/>
                <c:pt idx="0">
                  <c:v>8.8213899999999992</c:v>
                </c:pt>
                <c:pt idx="1">
                  <c:v>5.54556</c:v>
                </c:pt>
                <c:pt idx="2">
                  <c:v>5.6463900000000002</c:v>
                </c:pt>
                <c:pt idx="3">
                  <c:v>3.1611099999999999</c:v>
                </c:pt>
                <c:pt idx="4">
                  <c:v>3.3305600000000002</c:v>
                </c:pt>
                <c:pt idx="5">
                  <c:v>2.3746100000000001</c:v>
                </c:pt>
                <c:pt idx="6">
                  <c:v>1.8435299999999999</c:v>
                </c:pt>
                <c:pt idx="7">
                  <c:v>2.0769199999999999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8492848"/>
        <c:axId val="1658494480"/>
      </c:barChart>
      <c:catAx>
        <c:axId val="16584928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94480"/>
        <c:crosses val="autoZero"/>
        <c:auto val="1"/>
        <c:lblAlgn val="ctr"/>
        <c:lblOffset val="100"/>
        <c:noMultiLvlLbl val="0"/>
      </c:catAx>
      <c:valAx>
        <c:axId val="16584944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9284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69343082114735677"/>
          <c:y val="8.3333333333333329E-2"/>
          <c:w val="0.26688663917010375"/>
          <c:h val="0.243405346944697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2883467504212"/>
          <c:y val="2.5428331875182269E-2"/>
          <c:w val="0.87781454626325184"/>
          <c:h val="0.79516885389326331"/>
        </c:manualLayout>
      </c:layout>
      <c:lineChart>
        <c:grouping val="standard"/>
        <c:varyColors val="0"/>
        <c:ser>
          <c:idx val="1"/>
          <c:order val="0"/>
          <c:tx>
            <c:strRef>
              <c:f>Charge2Runs!$K$59</c:f>
              <c:strCache>
                <c:ptCount val="1"/>
                <c:pt idx="0">
                  <c:v>MPI.NET</c:v>
                </c:pt>
              </c:strCache>
            </c:strRef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square"/>
            <c:size val="4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val>
            <c:numRef>
              <c:f>Charge2Runs!$W$59:$W$66</c:f>
              <c:numCache>
                <c:formatCode>General</c:formatCode>
                <c:ptCount val="8"/>
                <c:pt idx="0">
                  <c:v>1</c:v>
                </c:pt>
                <c:pt idx="1">
                  <c:v>1.738567218034875</c:v>
                </c:pt>
                <c:pt idx="2">
                  <c:v>1.7305884852767499</c:v>
                </c:pt>
                <c:pt idx="3">
                  <c:v>2.8442258629271127</c:v>
                </c:pt>
                <c:pt idx="4">
                  <c:v>2.8122958746459537</c:v>
                </c:pt>
                <c:pt idx="5">
                  <c:v>4.8778361212864052</c:v>
                </c:pt>
                <c:pt idx="6">
                  <c:v>4.9668900739107888</c:v>
                </c:pt>
                <c:pt idx="7">
                  <c:v>4.8340050795053005</c:v>
                </c:pt>
              </c:numCache>
            </c:numRef>
          </c:val>
          <c:smooth val="0"/>
        </c:ser>
        <c:ser>
          <c:idx val="2"/>
          <c:order val="1"/>
          <c:tx>
            <c:v>OMPI-nightly</c:v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Charge2Runs!$B$41:$B$48</c:f>
              <c:strCache>
                <c:ptCount val="8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</c:strCache>
            </c:strRef>
          </c:cat>
          <c:val>
            <c:numRef>
              <c:f>Charge2Runs!$W$41:$W$48</c:f>
              <c:numCache>
                <c:formatCode>General</c:formatCode>
                <c:ptCount val="8"/>
                <c:pt idx="0">
                  <c:v>1</c:v>
                </c:pt>
                <c:pt idx="1">
                  <c:v>1.6417915623003141</c:v>
                </c:pt>
                <c:pt idx="2">
                  <c:v>1.6158531333639929</c:v>
                </c:pt>
                <c:pt idx="3">
                  <c:v>2.7774664804469271</c:v>
                </c:pt>
                <c:pt idx="4">
                  <c:v>2.2733379211639981</c:v>
                </c:pt>
                <c:pt idx="5">
                  <c:v>3.6838882014271213</c:v>
                </c:pt>
                <c:pt idx="6">
                  <c:v>4.5687261933752676</c:v>
                </c:pt>
                <c:pt idx="7">
                  <c:v>4.6224181933978272</c:v>
                </c:pt>
              </c:numCache>
            </c:numRef>
          </c:val>
          <c:smooth val="0"/>
        </c:ser>
        <c:ser>
          <c:idx val="0"/>
          <c:order val="2"/>
          <c:tx>
            <c:v>OMPI-trunk</c:v>
          </c:tx>
          <c:spPr>
            <a:ln w="9525" cap="rnd">
              <a:solidFill>
                <a:schemeClr val="tx1"/>
              </a:solidFill>
              <a:round/>
            </a:ln>
            <a:effectLst/>
          </c:spPr>
          <c:marker>
            <c:symbol val="triangle"/>
            <c:size val="6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Charge2Runs!$B$41:$B$48</c:f>
              <c:strCache>
                <c:ptCount val="8"/>
                <c:pt idx="0">
                  <c:v>1x1x1</c:v>
                </c:pt>
                <c:pt idx="1">
                  <c:v>1x1x2</c:v>
                </c:pt>
                <c:pt idx="2">
                  <c:v>1x2x1</c:v>
                </c:pt>
                <c:pt idx="3">
                  <c:v>1x1x4</c:v>
                </c:pt>
                <c:pt idx="4">
                  <c:v>1x4x1</c:v>
                </c:pt>
                <c:pt idx="5">
                  <c:v>1x1x8</c:v>
                </c:pt>
                <c:pt idx="6">
                  <c:v>1x2x4</c:v>
                </c:pt>
                <c:pt idx="7">
                  <c:v>1x4x2</c:v>
                </c:pt>
              </c:strCache>
            </c:strRef>
          </c:cat>
          <c:val>
            <c:numRef>
              <c:f>Charge2Runs!$W$50:$W$57</c:f>
              <c:numCache>
                <c:formatCode>General</c:formatCode>
                <c:ptCount val="8"/>
                <c:pt idx="0">
                  <c:v>1</c:v>
                </c:pt>
                <c:pt idx="1">
                  <c:v>1.5907122094071653</c:v>
                </c:pt>
                <c:pt idx="2">
                  <c:v>1.5623061814717012</c:v>
                </c:pt>
                <c:pt idx="3">
                  <c:v>2.790598871915245</c:v>
                </c:pt>
                <c:pt idx="4">
                  <c:v>2.6486206523827822</c:v>
                </c:pt>
                <c:pt idx="5">
                  <c:v>3.7148794960014482</c:v>
                </c:pt>
                <c:pt idx="6">
                  <c:v>4.7850536742011247</c:v>
                </c:pt>
                <c:pt idx="7">
                  <c:v>4.2473422182847678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8495568"/>
        <c:axId val="1658496112"/>
      </c:lineChart>
      <c:catAx>
        <c:axId val="1658495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96112"/>
        <c:crosses val="autoZero"/>
        <c:auto val="1"/>
        <c:lblAlgn val="ctr"/>
        <c:lblOffset val="100"/>
        <c:noMultiLvlLbl val="0"/>
      </c:catAx>
      <c:valAx>
        <c:axId val="1658496112"/>
        <c:scaling>
          <c:orientation val="minMax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49556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4453380827396575"/>
          <c:y val="0.1007959714100065"/>
          <c:w val="0.30784714410698666"/>
          <c:h val="0.27513903598307515"/>
        </c:manualLayout>
      </c:layout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90357455318085"/>
          <c:y val="4.571813939924177E-2"/>
          <c:w val="0.87911261092363457"/>
          <c:h val="0.7242757849713230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Charge2RunsWThreads!$K$9</c:f>
              <c:strCache>
                <c:ptCount val="1"/>
                <c:pt idx="0">
                  <c:v>MPI.NET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Charge2RunsWThreads!$B$3:$B$10</c:f>
              <c:strCache>
                <c:ptCount val="8"/>
                <c:pt idx="0">
                  <c:v>2x1x8</c:v>
                </c:pt>
                <c:pt idx="1">
                  <c:v>4x1x8</c:v>
                </c:pt>
                <c:pt idx="2">
                  <c:v>8x1x8</c:v>
                </c:pt>
                <c:pt idx="3">
                  <c:v>1x2x8</c:v>
                </c:pt>
                <c:pt idx="4">
                  <c:v>4x2x8</c:v>
                </c:pt>
                <c:pt idx="5">
                  <c:v>1x4x8</c:v>
                </c:pt>
                <c:pt idx="6">
                  <c:v>2x4x8</c:v>
                </c:pt>
                <c:pt idx="7">
                  <c:v>1x8x8</c:v>
                </c:pt>
              </c:strCache>
            </c:strRef>
          </c:cat>
          <c:val>
            <c:numRef>
              <c:f>Charge2RunsWThreads!$M$3:$M$10</c:f>
              <c:numCache>
                <c:formatCode>General</c:formatCode>
                <c:ptCount val="8"/>
                <c:pt idx="0">
                  <c:v>4.4577200000000001</c:v>
                </c:pt>
                <c:pt idx="1">
                  <c:v>3.3402500000000002</c:v>
                </c:pt>
                <c:pt idx="2">
                  <c:v>2.4632800000000001</c:v>
                </c:pt>
                <c:pt idx="3">
                  <c:v>2.3501599999999998</c:v>
                </c:pt>
                <c:pt idx="4">
                  <c:v>2.0471300000000001</c:v>
                </c:pt>
                <c:pt idx="5">
                  <c:v>1.5043299999999999</c:v>
                </c:pt>
                <c:pt idx="6">
                  <c:v>1.5711200000000001</c:v>
                </c:pt>
                <c:pt idx="7">
                  <c:v>1.10161</c:v>
                </c:pt>
              </c:numCache>
            </c:numRef>
          </c:val>
        </c:ser>
        <c:ser>
          <c:idx val="2"/>
          <c:order val="1"/>
          <c:tx>
            <c:v>OMPI-nightly</c:v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Charge2RunsWThreads!$B$3:$B$10</c:f>
              <c:strCache>
                <c:ptCount val="8"/>
                <c:pt idx="0">
                  <c:v>2x1x8</c:v>
                </c:pt>
                <c:pt idx="1">
                  <c:v>4x1x8</c:v>
                </c:pt>
                <c:pt idx="2">
                  <c:v>8x1x8</c:v>
                </c:pt>
                <c:pt idx="3">
                  <c:v>1x2x8</c:v>
                </c:pt>
                <c:pt idx="4">
                  <c:v>4x2x8</c:v>
                </c:pt>
                <c:pt idx="5">
                  <c:v>1x4x8</c:v>
                </c:pt>
                <c:pt idx="6">
                  <c:v>2x4x8</c:v>
                </c:pt>
                <c:pt idx="7">
                  <c:v>1x8x8</c:v>
                </c:pt>
              </c:strCache>
            </c:strRef>
          </c:cat>
          <c:val>
            <c:numRef>
              <c:f>Charge2RunsWThreads!$M$19:$M$26</c:f>
              <c:numCache>
                <c:formatCode>General</c:formatCode>
                <c:ptCount val="8"/>
                <c:pt idx="0">
                  <c:v>2.1891099999999999</c:v>
                </c:pt>
                <c:pt idx="1">
                  <c:v>1.41567</c:v>
                </c:pt>
                <c:pt idx="2">
                  <c:v>1.28833</c:v>
                </c:pt>
                <c:pt idx="3">
                  <c:v>1.5380799999999999</c:v>
                </c:pt>
                <c:pt idx="4">
                  <c:v>0.97436</c:v>
                </c:pt>
                <c:pt idx="5">
                  <c:v>1.0393300000000001</c:v>
                </c:pt>
                <c:pt idx="6">
                  <c:v>1.00586</c:v>
                </c:pt>
                <c:pt idx="7">
                  <c:v>1.10917</c:v>
                </c:pt>
              </c:numCache>
            </c:numRef>
          </c:val>
        </c:ser>
        <c:ser>
          <c:idx val="0"/>
          <c:order val="2"/>
          <c:tx>
            <c:v>OMPI-trunk</c:v>
          </c:tx>
          <c:spPr>
            <a:pattFill prst="pct5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Charge2RunsWThreads!$B$3:$B$10</c:f>
              <c:strCache>
                <c:ptCount val="8"/>
                <c:pt idx="0">
                  <c:v>2x1x8</c:v>
                </c:pt>
                <c:pt idx="1">
                  <c:v>4x1x8</c:v>
                </c:pt>
                <c:pt idx="2">
                  <c:v>8x1x8</c:v>
                </c:pt>
                <c:pt idx="3">
                  <c:v>1x2x8</c:v>
                </c:pt>
                <c:pt idx="4">
                  <c:v>4x2x8</c:v>
                </c:pt>
                <c:pt idx="5">
                  <c:v>1x4x8</c:v>
                </c:pt>
                <c:pt idx="6">
                  <c:v>2x4x8</c:v>
                </c:pt>
                <c:pt idx="7">
                  <c:v>1x8x8</c:v>
                </c:pt>
              </c:strCache>
            </c:strRef>
          </c:cat>
          <c:val>
            <c:numRef>
              <c:f>Charge2RunsWThreads!$M$11:$M$18</c:f>
              <c:numCache>
                <c:formatCode>General</c:formatCode>
                <c:ptCount val="8"/>
                <c:pt idx="0">
                  <c:v>2.14053</c:v>
                </c:pt>
                <c:pt idx="1">
                  <c:v>1.43072</c:v>
                </c:pt>
                <c:pt idx="2">
                  <c:v>1.2724200000000001</c:v>
                </c:pt>
                <c:pt idx="3">
                  <c:v>1.0498099999999999</c:v>
                </c:pt>
                <c:pt idx="4">
                  <c:v>0.94499999999999995</c:v>
                </c:pt>
                <c:pt idx="5">
                  <c:v>0.84092</c:v>
                </c:pt>
                <c:pt idx="6">
                  <c:v>0.95764000000000005</c:v>
                </c:pt>
                <c:pt idx="7">
                  <c:v>1.4680299999999999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8508624"/>
        <c:axId val="1658528208"/>
      </c:barChart>
      <c:catAx>
        <c:axId val="1658508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TxPxN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28208"/>
        <c:crosses val="autoZero"/>
        <c:auto val="1"/>
        <c:lblAlgn val="ctr"/>
        <c:lblOffset val="100"/>
        <c:noMultiLvlLbl val="0"/>
      </c:catAx>
      <c:valAx>
        <c:axId val="16585282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0862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68549431321084864"/>
          <c:y val="8.3333333333333329E-2"/>
          <c:w val="0.27482314710661171"/>
          <c:h val="0.32462663658270785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5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9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2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1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1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7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3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3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304C-F016-4D7C-9D64-FE1524449D0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883FF-BA10-4EBC-A3F7-BD7C19226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7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Java Message Passing in High Performance Data Analytics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06938"/>
            <a:ext cx="9144000" cy="1655762"/>
          </a:xfrm>
        </p:spPr>
        <p:txBody>
          <a:bodyPr/>
          <a:lstStyle/>
          <a:p>
            <a:r>
              <a:rPr lang="en-US" dirty="0" smtClean="0"/>
              <a:t>Saliya Ekanayake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5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Performance of MPI Kernel Operations</a:t>
            </a:r>
          </a:p>
          <a:p>
            <a:pPr lvl="1"/>
            <a:r>
              <a:rPr lang="en-US" dirty="0" smtClean="0"/>
              <a:t>Implementations based on Ohio </a:t>
            </a:r>
            <a:r>
              <a:rPr lang="en-US" dirty="0" err="1" smtClean="0"/>
              <a:t>MicroBenchmark</a:t>
            </a:r>
            <a:r>
              <a:rPr lang="en-US" dirty="0" smtClean="0"/>
              <a:t> suite</a:t>
            </a:r>
          </a:p>
          <a:p>
            <a:pPr lvl="1"/>
            <a:r>
              <a:rPr lang="en-US" dirty="0" smtClean="0"/>
              <a:t>Evaluates MPI </a:t>
            </a:r>
            <a:r>
              <a:rPr lang="en-US" dirty="0" err="1" smtClean="0"/>
              <a:t>allreduce</a:t>
            </a:r>
            <a:r>
              <a:rPr lang="en-US" dirty="0" smtClean="0"/>
              <a:t>, and send and receive</a:t>
            </a:r>
          </a:p>
          <a:p>
            <a:r>
              <a:rPr lang="en-US" dirty="0" smtClean="0"/>
              <a:t>Performance of Deterministic Annealing Vector Sponge</a:t>
            </a:r>
          </a:p>
          <a:p>
            <a:pPr lvl="1"/>
            <a:r>
              <a:rPr lang="en-US" dirty="0" smtClean="0"/>
              <a:t>Performance with pure MPI and MPI + threads </a:t>
            </a:r>
          </a:p>
          <a:p>
            <a:pPr lvl="1"/>
            <a:r>
              <a:rPr lang="en-US" dirty="0" smtClean="0"/>
              <a:t>Threads come from Habanero Java library</a:t>
            </a:r>
          </a:p>
          <a:p>
            <a:r>
              <a:rPr lang="en-US" dirty="0" smtClean="0"/>
              <a:t>Terms</a:t>
            </a:r>
          </a:p>
          <a:p>
            <a:pPr lvl="1"/>
            <a:r>
              <a:rPr lang="en-US" dirty="0"/>
              <a:t>OMB – Ohio </a:t>
            </a:r>
            <a:r>
              <a:rPr lang="en-US" dirty="0" err="1"/>
              <a:t>MicroBenchmark</a:t>
            </a:r>
            <a:r>
              <a:rPr lang="en-US" dirty="0"/>
              <a:t>  suite</a:t>
            </a:r>
          </a:p>
          <a:p>
            <a:pPr lvl="1"/>
            <a:r>
              <a:rPr lang="en-US" dirty="0"/>
              <a:t>DAVS – Deterministic Annealing Vector Sponge</a:t>
            </a:r>
          </a:p>
          <a:p>
            <a:pPr lvl="1"/>
            <a:r>
              <a:rPr lang="en-US" dirty="0"/>
              <a:t>OMPI-trunk – </a:t>
            </a:r>
            <a:r>
              <a:rPr lang="en-US" dirty="0" err="1"/>
              <a:t>OpenMPI</a:t>
            </a:r>
            <a:r>
              <a:rPr lang="en-US" dirty="0"/>
              <a:t> source tree revision 30301</a:t>
            </a:r>
          </a:p>
          <a:p>
            <a:pPr lvl="1"/>
            <a:r>
              <a:rPr lang="en-US" dirty="0"/>
              <a:t>OMPI-nightly – </a:t>
            </a:r>
            <a:r>
              <a:rPr lang="en-US" dirty="0" err="1"/>
              <a:t>OpenMPI</a:t>
            </a:r>
            <a:r>
              <a:rPr lang="en-US" dirty="0"/>
              <a:t> nightly </a:t>
            </a:r>
            <a:r>
              <a:rPr lang="en-US" dirty="0" err="1"/>
              <a:t>snapshop</a:t>
            </a:r>
            <a:r>
              <a:rPr lang="en-US" dirty="0"/>
              <a:t> </a:t>
            </a:r>
            <a:r>
              <a:rPr lang="en-US" dirty="0" err="1"/>
              <a:t>verison</a:t>
            </a:r>
            <a:r>
              <a:rPr lang="en-US" dirty="0"/>
              <a:t> 1.9a1r28881</a:t>
            </a:r>
          </a:p>
          <a:p>
            <a:pPr lvl="1"/>
            <a:r>
              <a:rPr lang="en-US" dirty="0"/>
              <a:t>FG – </a:t>
            </a:r>
            <a:r>
              <a:rPr lang="en-US" dirty="0" err="1" smtClean="0"/>
              <a:t>FutureGrid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4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1"/>
            <a:ext cx="10515600" cy="1009650"/>
          </a:xfrm>
        </p:spPr>
        <p:txBody>
          <a:bodyPr/>
          <a:lstStyle/>
          <a:p>
            <a:pPr algn="ctr"/>
            <a:r>
              <a:rPr lang="en-US" dirty="0" smtClean="0"/>
              <a:t>Performance of MPI Kernel Operations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30410255"/>
              </p:ext>
            </p:extLst>
          </p:nvPr>
        </p:nvGraphicFramePr>
        <p:xfrm>
          <a:off x="2333625" y="796344"/>
          <a:ext cx="3200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00274" y="3174617"/>
            <a:ext cx="3771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Performance of MPI send and receive operations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138809531"/>
              </p:ext>
            </p:extLst>
          </p:nvPr>
        </p:nvGraphicFramePr>
        <p:xfrm>
          <a:off x="6372225" y="796344"/>
          <a:ext cx="3200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43675" y="3174616"/>
            <a:ext cx="3295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Performance of MPI </a:t>
            </a:r>
            <a:r>
              <a:rPr lang="en-US" sz="1400" dirty="0" err="1"/>
              <a:t>allreduce</a:t>
            </a:r>
            <a:r>
              <a:rPr lang="en-US" sz="1400" dirty="0"/>
              <a:t> operation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206937495"/>
              </p:ext>
            </p:extLst>
          </p:nvPr>
        </p:nvGraphicFramePr>
        <p:xfrm>
          <a:off x="6305550" y="3877229"/>
          <a:ext cx="333375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391999110"/>
              </p:ext>
            </p:extLst>
          </p:nvPr>
        </p:nvGraphicFramePr>
        <p:xfrm>
          <a:off x="2200273" y="3847321"/>
          <a:ext cx="3324227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14550" y="6163229"/>
            <a:ext cx="378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Performance of MPI send and receive on </a:t>
            </a:r>
            <a:r>
              <a:rPr lang="en-US" sz="1400" dirty="0" err="1"/>
              <a:t>Infiniband</a:t>
            </a:r>
            <a:r>
              <a:rPr lang="en-US" sz="1400" dirty="0"/>
              <a:t> and </a:t>
            </a:r>
            <a:r>
              <a:rPr lang="en-US" sz="1400" dirty="0" smtClean="0"/>
              <a:t>Ethernet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6163229"/>
            <a:ext cx="3438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Performance of MPI </a:t>
            </a:r>
            <a:r>
              <a:rPr lang="en-US" sz="1400" dirty="0" err="1"/>
              <a:t>allreduce</a:t>
            </a:r>
            <a:r>
              <a:rPr lang="en-US" sz="1400" dirty="0"/>
              <a:t> on </a:t>
            </a:r>
            <a:r>
              <a:rPr lang="en-US" sz="1400" dirty="0" err="1"/>
              <a:t>Infiniband</a:t>
            </a:r>
            <a:r>
              <a:rPr lang="en-US" sz="1400" dirty="0"/>
              <a:t> and Ethernet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73612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DAVS Performance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04975" y="3156089"/>
            <a:ext cx="2419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DAVS Charge5 performance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39125" y="3309976"/>
            <a:ext cx="2324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DAVS Charge5 speedup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09725" y="6067558"/>
            <a:ext cx="2609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DAVS Charge2 performance</a:t>
            </a:r>
            <a:endParaRPr lang="en-US" sz="1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10600" y="6040860"/>
            <a:ext cx="1947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DAVS Charge2 speedup</a:t>
            </a:r>
            <a:endParaRPr lang="en-US" sz="1400" i="1" dirty="0"/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2404870613"/>
              </p:ext>
            </p:extLst>
          </p:nvPr>
        </p:nvGraphicFramePr>
        <p:xfrm>
          <a:off x="933450" y="932449"/>
          <a:ext cx="3200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4104264905"/>
              </p:ext>
            </p:extLst>
          </p:nvPr>
        </p:nvGraphicFramePr>
        <p:xfrm>
          <a:off x="7658099" y="886869"/>
          <a:ext cx="3343275" cy="2475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3142523650"/>
              </p:ext>
            </p:extLst>
          </p:nvPr>
        </p:nvGraphicFramePr>
        <p:xfrm>
          <a:off x="1054894" y="3783238"/>
          <a:ext cx="3200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3369345026"/>
              </p:ext>
            </p:extLst>
          </p:nvPr>
        </p:nvGraphicFramePr>
        <p:xfrm>
          <a:off x="7800975" y="3781558"/>
          <a:ext cx="3200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888991189"/>
              </p:ext>
            </p:extLst>
          </p:nvPr>
        </p:nvGraphicFramePr>
        <p:xfrm>
          <a:off x="4352924" y="3796752"/>
          <a:ext cx="3200400" cy="2397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524373" y="3156088"/>
            <a:ext cx="3028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DAVS Charge5 </a:t>
            </a:r>
            <a:r>
              <a:rPr lang="en-US" sz="1400" dirty="0" smtClean="0"/>
              <a:t>performance w/ threads</a:t>
            </a:r>
            <a:endParaRPr lang="en-US" sz="1400" dirty="0"/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475634891"/>
              </p:ext>
            </p:extLst>
          </p:nvPr>
        </p:nvGraphicFramePr>
        <p:xfrm>
          <a:off x="4352924" y="870088"/>
          <a:ext cx="3200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524372" y="6040859"/>
            <a:ext cx="3028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DAVS </a:t>
            </a:r>
            <a:r>
              <a:rPr lang="en-US" sz="1400" dirty="0" smtClean="0"/>
              <a:t>Charge2 performance w/ threads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9758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DAVS Performance on Single Node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0675" y="3875919"/>
            <a:ext cx="2638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DAVS Charge2 performance on single node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58224" y="3878922"/>
            <a:ext cx="2828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DAVS Charge6 performance on single node with multiple processes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10112" y="3875919"/>
            <a:ext cx="3028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DAVS Charge6 performance on single node</a:t>
            </a:r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1453725974"/>
              </p:ext>
            </p:extLst>
          </p:nvPr>
        </p:nvGraphicFramePr>
        <p:xfrm>
          <a:off x="1304922" y="2143125"/>
          <a:ext cx="32004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4086421813"/>
              </p:ext>
            </p:extLst>
          </p:nvPr>
        </p:nvGraphicFramePr>
        <p:xfrm>
          <a:off x="4781550" y="2157412"/>
          <a:ext cx="3200400" cy="181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610548625"/>
              </p:ext>
            </p:extLst>
          </p:nvPr>
        </p:nvGraphicFramePr>
        <p:xfrm>
          <a:off x="8220075" y="2138362"/>
          <a:ext cx="3200400" cy="181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301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247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Evaluation of Java Message Passing in High Performance Data Analytics</vt:lpstr>
      <vt:lpstr>Overview</vt:lpstr>
      <vt:lpstr>Performance of MPI Kernel Operations</vt:lpstr>
      <vt:lpstr>DAVS Performance</vt:lpstr>
      <vt:lpstr>DAVS Performance on Single Node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Java Message Passing in High Performance Data Analytics</dc:title>
  <dc:creator>Saliya</dc:creator>
  <cp:lastModifiedBy>Saliya</cp:lastModifiedBy>
  <cp:revision>11</cp:revision>
  <dcterms:created xsi:type="dcterms:W3CDTF">2014-03-18T22:11:59Z</dcterms:created>
  <dcterms:modified xsi:type="dcterms:W3CDTF">2014-03-19T00:26:55Z</dcterms:modified>
</cp:coreProperties>
</file>