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68"/>
  </p:notesMasterIdLst>
  <p:sldIdLst>
    <p:sldId id="267" r:id="rId2"/>
    <p:sldId id="641" r:id="rId3"/>
    <p:sldId id="640" r:id="rId4"/>
    <p:sldId id="643" r:id="rId5"/>
    <p:sldId id="562" r:id="rId6"/>
    <p:sldId id="561" r:id="rId7"/>
    <p:sldId id="551" r:id="rId8"/>
    <p:sldId id="555" r:id="rId9"/>
    <p:sldId id="574" r:id="rId10"/>
    <p:sldId id="644" r:id="rId11"/>
    <p:sldId id="556" r:id="rId12"/>
    <p:sldId id="618" r:id="rId13"/>
    <p:sldId id="642" r:id="rId14"/>
    <p:sldId id="624" r:id="rId15"/>
    <p:sldId id="625" r:id="rId16"/>
    <p:sldId id="626" r:id="rId17"/>
    <p:sldId id="627" r:id="rId18"/>
    <p:sldId id="628" r:id="rId19"/>
    <p:sldId id="629" r:id="rId20"/>
    <p:sldId id="630" r:id="rId21"/>
    <p:sldId id="631" r:id="rId22"/>
    <p:sldId id="632" r:id="rId23"/>
    <p:sldId id="633" r:id="rId24"/>
    <p:sldId id="634" r:id="rId25"/>
    <p:sldId id="617" r:id="rId26"/>
    <p:sldId id="647" r:id="rId27"/>
    <p:sldId id="568" r:id="rId28"/>
    <p:sldId id="569" r:id="rId29"/>
    <p:sldId id="576" r:id="rId30"/>
    <p:sldId id="577" r:id="rId31"/>
    <p:sldId id="578" r:id="rId32"/>
    <p:sldId id="619" r:id="rId33"/>
    <p:sldId id="620" r:id="rId34"/>
    <p:sldId id="598" r:id="rId35"/>
    <p:sldId id="621" r:id="rId36"/>
    <p:sldId id="622" r:id="rId37"/>
    <p:sldId id="639" r:id="rId38"/>
    <p:sldId id="597" r:id="rId39"/>
    <p:sldId id="599" r:id="rId40"/>
    <p:sldId id="575" r:id="rId41"/>
    <p:sldId id="623" r:id="rId42"/>
    <p:sldId id="579" r:id="rId43"/>
    <p:sldId id="580" r:id="rId44"/>
    <p:sldId id="581" r:id="rId45"/>
    <p:sldId id="582" r:id="rId46"/>
    <p:sldId id="583" r:id="rId47"/>
    <p:sldId id="586" r:id="rId48"/>
    <p:sldId id="591" r:id="rId49"/>
    <p:sldId id="592" r:id="rId50"/>
    <p:sldId id="645" r:id="rId51"/>
    <p:sldId id="593" r:id="rId52"/>
    <p:sldId id="594" r:id="rId53"/>
    <p:sldId id="595" r:id="rId54"/>
    <p:sldId id="596" r:id="rId55"/>
    <p:sldId id="611" r:id="rId56"/>
    <p:sldId id="636" r:id="rId57"/>
    <p:sldId id="605" r:id="rId58"/>
    <p:sldId id="607" r:id="rId59"/>
    <p:sldId id="608" r:id="rId60"/>
    <p:sldId id="609" r:id="rId61"/>
    <p:sldId id="610" r:id="rId62"/>
    <p:sldId id="613" r:id="rId63"/>
    <p:sldId id="646" r:id="rId64"/>
    <p:sldId id="614" r:id="rId65"/>
    <p:sldId id="615" r:id="rId66"/>
    <p:sldId id="616" r:id="rId67"/>
  </p:sldIdLst>
  <p:sldSz cx="9144000" cy="6858000" type="screen4x3"/>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FF99"/>
    <a:srgbClr val="FFFF66"/>
    <a:srgbClr val="F3FC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8" autoAdjust="0"/>
    <p:restoredTop sz="89293" autoAdjust="0"/>
  </p:normalViewPr>
  <p:slideViewPr>
    <p:cSldViewPr>
      <p:cViewPr varScale="1">
        <p:scale>
          <a:sx n="114" d="100"/>
          <a:sy n="114" d="100"/>
        </p:scale>
        <p:origin x="37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smtClean="0">
              <a:solidFill>
                <a:schemeClr val="tx1"/>
              </a:solidFill>
            </a:rPr>
            <a:t>Cloud </a:t>
          </a:r>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Iterative MapReduce</a:t>
          </a:r>
        </a:p>
        <a:p>
          <a:r>
            <a:rPr lang="en-US" dirty="0" smtClean="0">
              <a:solidFill>
                <a:schemeClr val="tx1"/>
              </a:solidFill>
            </a:rPr>
            <a:t>HDFS</a:t>
          </a:r>
        </a:p>
        <a:p>
          <a:r>
            <a:rPr lang="en-US" dirty="0" err="1" smtClean="0">
              <a:solidFill>
                <a:schemeClr val="tx1"/>
              </a:solidFill>
            </a:rPr>
            <a:t>Hbase</a:t>
          </a:r>
          <a:endParaRPr lang="en-US" dirty="0" smtClean="0">
            <a:solidFill>
              <a:schemeClr val="tx1"/>
            </a:solidFill>
          </a:endParaRPr>
        </a:p>
        <a:p>
          <a:r>
            <a:rPr lang="en-US" dirty="0" smtClean="0">
              <a:solidFill>
                <a:schemeClr val="tx1"/>
              </a:solidFill>
            </a:rPr>
            <a:t>Swift Object Store</a:t>
          </a: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err="1" smtClean="0">
              <a:solidFill>
                <a:schemeClr val="tx1"/>
              </a:solidFill>
            </a:rPr>
            <a:t>TestbedaaS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 </a:t>
          </a:r>
          <a:r>
            <a:rPr lang="en-US" dirty="0" err="1" smtClean="0">
              <a:solidFill>
                <a:schemeClr val="tx1"/>
              </a:solidFill>
            </a:rPr>
            <a:t>CloudMesh</a:t>
          </a:r>
          <a:endParaRPr lang="en-US" dirty="0" smtClean="0">
            <a:solidFill>
              <a:schemeClr val="tx1"/>
            </a:solidFill>
          </a:endParaRP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err="1" smtClean="0">
              <a:solidFill>
                <a:schemeClr val="tx1"/>
              </a:solidFill>
            </a:rPr>
            <a:t>HPCaaS</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err="1" smtClean="0">
              <a:solidFill>
                <a:schemeClr val="tx1"/>
              </a:solidFill>
            </a:rPr>
            <a:t>Devops</a:t>
          </a:r>
          <a:r>
            <a:rPr lang="en-US" dirty="0" smtClean="0">
              <a:solidFill>
                <a:schemeClr val="tx1"/>
              </a:solidFill>
            </a:rPr>
            <a:t> (Chef, Puppet, Salt)</a:t>
          </a:r>
        </a:p>
        <a:p>
          <a:r>
            <a:rPr lang="en-US" dirty="0" smtClean="0">
              <a:solidFill>
                <a:schemeClr val="tx1"/>
              </a:solidFill>
            </a:rPr>
            <a:t>Experiment Management e.g. 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smtClean="0">
            <a:solidFill>
              <a:schemeClr val="tx1"/>
            </a:solidFill>
          </a:endParaRPr>
        </a:p>
        <a:p>
          <a:r>
            <a:rPr lang="en-US" dirty="0" smtClean="0">
              <a:solidFill>
                <a:schemeClr val="tx1"/>
              </a:solidFill>
            </a:rPr>
            <a:t>CUDA</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err="1" smtClean="0">
              <a:solidFill>
                <a:schemeClr val="tx1"/>
              </a:solidFill>
            </a:rPr>
            <a:t>GridaaS</a:t>
          </a:r>
          <a:endParaRPr lang="en-US" b="1" dirty="0" smtClean="0">
            <a:solidFill>
              <a:schemeClr val="tx1"/>
            </a:solidFill>
          </a:endParaRP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a:p>
          <a:r>
            <a:rPr lang="en-US" dirty="0" smtClean="0">
              <a:solidFill>
                <a:schemeClr val="tx1"/>
              </a:solidFill>
            </a:rPr>
            <a:t>Globus</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custScaleY="124871" custLinFactNeighborX="2409" custLinFactNeighborY="1087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08002000-885E-4A2E-8FB7-51BAAB50E6E9}" type="presOf" srcId="{3B86A249-6530-5146-AE38-057A914E849E}" destId="{9851CF6D-0542-A945-8BD9-8B164A9FF6AF}" srcOrd="0" destOrd="1" presId="urn:microsoft.com/office/officeart/2009/3/layout/IncreasingArrowsProcess"/>
    <dgm:cxn modelId="{A2177597-FB26-4323-A83A-18CA4B49A51A}" type="presOf" srcId="{5A7046D3-038A-0946-B8DA-75F41CDB8098}" destId="{FCFEE869-3260-8848-805B-21255263F0C6}" srcOrd="0" destOrd="0"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CC3DAE14-7994-254B-8724-8FCB090F70D9}" srcId="{BC9F2A18-750B-4B4C-A4EC-B99B3AD9147E}" destId="{0978C417-F862-CD43-A9F3-06E174FE3968}" srcOrd="2" destOrd="0" parTransId="{26E577AA-4079-F64E-A353-21190E020C27}" sibTransId="{E78659F1-10F7-F149-935B-27EF599664DB}"/>
    <dgm:cxn modelId="{B4047CAC-28B8-4451-8364-564409053843}" type="presOf" srcId="{5C0E77E8-8A50-054C-A4BF-0C8C401EC59E}" destId="{61F6C000-BD56-7B4F-B80D-4349F954432A}" srcOrd="0" destOrd="0" presId="urn:microsoft.com/office/officeart/2009/3/layout/IncreasingArrowsProcess"/>
    <dgm:cxn modelId="{C197012C-F61D-42E5-914E-2076C14813ED}" type="presOf" srcId="{900669E4-87A7-5C49-A5E1-84963CF81AAA}" destId="{CB24CEDB-B0EF-C743-825D-AA776BAE9D7F}" srcOrd="0" destOrd="0"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6E6B5DAF-EF08-47A3-B6C7-0AD6E2CF8A22}" type="presOf" srcId="{065941A5-0E5F-0C49-AFA9-A922E2BA80E1}" destId="{25E35677-269D-7F46-82BA-4AC7CFDF4204}" srcOrd="0" destOrd="1"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B18B82E7-396A-4A1D-97FF-6054F98F9822}" type="presOf" srcId="{0978C417-F862-CD43-A9F3-06E174FE3968}" destId="{065D51E9-B6DC-154D-B583-B4EBD21A9523}" srcOrd="0" destOrd="0" presId="urn:microsoft.com/office/officeart/2009/3/layout/IncreasingArrowsProcess"/>
    <dgm:cxn modelId="{30A7B5DD-430C-6145-A16D-7C2FDE5CB5B7}" srcId="{BC9F2A18-750B-4B4C-A4EC-B99B3AD9147E}" destId="{5A7046D3-038A-0946-B8DA-75F41CDB8098}" srcOrd="3" destOrd="0" parTransId="{0419978C-A7C8-1543-85E4-1D569901ECA8}" sibTransId="{E685CBAC-3E38-B04B-BB70-1B815B7C700B}"/>
    <dgm:cxn modelId="{75D1903B-462C-4BEB-87DC-D7A0FFED3D2E}" type="presOf" srcId="{E385DA56-1A68-BD48-8B1C-E528C49559A4}" destId="{25E35677-269D-7F46-82BA-4AC7CFDF4204}" srcOrd="0" destOrd="0" presId="urn:microsoft.com/office/officeart/2009/3/layout/IncreasingArrowsProcess"/>
    <dgm:cxn modelId="{41FFE48F-F19A-5746-9751-96CBBFC7A824}" srcId="{5A7046D3-038A-0946-B8DA-75F41CDB8098}" destId="{E385DA56-1A68-BD48-8B1C-E528C49559A4}" srcOrd="0" destOrd="0" parTransId="{EAE8014A-57D1-9B46-8042-5B1097EBB4B9}" sibTransId="{C67F296C-430E-9844-8828-E585EFC2EF3C}"/>
    <dgm:cxn modelId="{37A335A8-B403-4759-B036-2D15EF715896}" type="presOf" srcId="{77E39105-775B-3D4D-96C5-14E4CB4110EC}" destId="{FBB464ED-33D5-3C42-9389-977FC034AD32}" srcOrd="0" destOrd="0" presId="urn:microsoft.com/office/officeart/2009/3/layout/IncreasingArrowsProcess"/>
    <dgm:cxn modelId="{7049B422-A4E4-D642-B632-9777BB2AE022}" srcId="{5A7046D3-038A-0946-B8DA-75F41CDB8098}" destId="{065941A5-0E5F-0C49-AFA9-A922E2BA80E1}" srcOrd="1" destOrd="0" parTransId="{188DF1D5-2BAF-E940-B7BC-396FC0A0D14D}" sibTransId="{76B550A4-8A47-9244-A523-778147389CDF}"/>
    <dgm:cxn modelId="{E99EE298-CD4F-4346-A4E9-C12A4312159C}" srcId="{BC9F2A18-750B-4B4C-A4EC-B99B3AD9147E}" destId="{900669E4-87A7-5C49-A5E1-84963CF81AAA}" srcOrd="4" destOrd="0" parTransId="{48CB76D8-C95C-C542-8EAD-6936024C9B61}" sibTransId="{E735B69B-BF92-4F49-8A1E-28B0FBA8900F}"/>
    <dgm:cxn modelId="{62F0364F-7ADC-441A-B0DA-91BD1A39EBB6}" type="presOf" srcId="{9E1BC4AA-3D23-D343-9B78-C041D11A00F6}" destId="{FBB464ED-33D5-3C42-9389-977FC034AD32}" srcOrd="0" destOrd="1"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71E6C1DD-88D1-4556-8870-D0E6DE5DF9EA}" type="presOf" srcId="{EABFDB4B-76EE-F049-B783-32FF7B78C31E}" destId="{AE11D181-40CD-AA43-A283-DD58DD43E998}"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6704F1F1-FBDD-4B9C-954D-D668F3D1ECD2}" type="presOf" srcId="{B022D9ED-1E87-A541-B5E6-99C6F5FA8271}" destId="{B49B3F43-B447-2E46-8542-2721C3CCA994}" srcOrd="0" destOrd="0" presId="urn:microsoft.com/office/officeart/2009/3/layout/IncreasingArrowsProcess"/>
    <dgm:cxn modelId="{A0FEACCE-E16C-48E3-8E30-881A1C86508F}" type="presOf" srcId="{BC9F2A18-750B-4B4C-A4EC-B99B3AD9147E}" destId="{965C2627-9758-4643-9FBE-55143086510A}" srcOrd="0" destOrd="0"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018202D-690F-0245-959A-3FE684E0F963}" srcId="{900669E4-87A7-5C49-A5E1-84963CF81AAA}" destId="{EABFDB4B-76EE-F049-B783-32FF7B78C31E}" srcOrd="0" destOrd="0" parTransId="{A6ED6357-12FB-3B4E-8FF5-428654C8A164}" sibTransId="{C971DEF7-5387-2C46-931F-E8207366730B}"/>
    <dgm:cxn modelId="{66A78A74-827D-2444-8460-011BCE18D1C1}" srcId="{6CDF5F64-414F-D844-B808-8DE56011DFCC}" destId="{9E1BC4AA-3D23-D343-9B78-C041D11A00F6}" srcOrd="1" destOrd="0" parTransId="{2EE16838-9F9A-794B-A322-BB401824A5EB}" sibTransId="{128790BC-0A01-8F45-A7C7-2E241B3E26F9}"/>
    <dgm:cxn modelId="{6B5F6BA7-AD2B-4894-91B1-F9227B6A731C}" type="presOf" srcId="{37731C80-0523-E749-9660-C07AA0EBA3FF}" destId="{AE11D181-40CD-AA43-A283-DD58DD43E998}" srcOrd="0" destOrd="1" presId="urn:microsoft.com/office/officeart/2009/3/layout/IncreasingArrowsProcess"/>
    <dgm:cxn modelId="{0835E9E3-0068-D547-8CFA-E68BC901B1DE}" srcId="{0978C417-F862-CD43-A9F3-06E174FE3968}" destId="{88F0A5CC-9F8E-174C-AE0C-29EEDDBD234C}" srcOrd="0" destOrd="0" parTransId="{8A2D67B5-79A1-8F46-993A-2E936B5B7683}" sibTransId="{B55343E9-30DA-4C45-A556-6E4FDE0A7AFF}"/>
    <dgm:cxn modelId="{662D83CD-DF84-485E-8CEB-75F65149C7B6}" type="presOf" srcId="{88F0A5CC-9F8E-174C-AE0C-29EEDDBD234C}" destId="{9851CF6D-0542-A945-8BD9-8B164A9FF6AF}" srcOrd="0" destOrd="0" presId="urn:microsoft.com/office/officeart/2009/3/layout/IncreasingArrowsProcess"/>
    <dgm:cxn modelId="{1CE02C66-B59D-4645-B7A6-198A00828BA8}" type="presOf" srcId="{C4D23F30-1676-4149-A194-9F660BF1A352}" destId="{25E35677-269D-7F46-82BA-4AC7CFDF4204}" srcOrd="0" destOrd="2" presId="urn:microsoft.com/office/officeart/2009/3/layout/IncreasingArrowsProcess"/>
    <dgm:cxn modelId="{B17CAE3F-A85E-4723-8652-CA068FB3B1D1}" type="presOf" srcId="{6CDF5F64-414F-D844-B808-8DE56011DFCC}" destId="{1685D736-5D8C-2648-9245-8271052F4346}" srcOrd="0" destOrd="0" presId="urn:microsoft.com/office/officeart/2009/3/layout/IncreasingArrowsProcess"/>
    <dgm:cxn modelId="{A3C4368F-841C-4DC2-B350-5AD8A904321C}" type="presParOf" srcId="{965C2627-9758-4643-9FBE-55143086510A}" destId="{61F6C000-BD56-7B4F-B80D-4349F954432A}" srcOrd="0" destOrd="0" presId="urn:microsoft.com/office/officeart/2009/3/layout/IncreasingArrowsProcess"/>
    <dgm:cxn modelId="{2271BACE-D4EF-472E-880F-BCF2677BD649}" type="presParOf" srcId="{965C2627-9758-4643-9FBE-55143086510A}" destId="{B49B3F43-B447-2E46-8542-2721C3CCA994}" srcOrd="1" destOrd="0" presId="urn:microsoft.com/office/officeart/2009/3/layout/IncreasingArrowsProcess"/>
    <dgm:cxn modelId="{49B68590-AA96-435E-B8DC-FE0B93F5DFA1}" type="presParOf" srcId="{965C2627-9758-4643-9FBE-55143086510A}" destId="{1685D736-5D8C-2648-9245-8271052F4346}" srcOrd="2" destOrd="0" presId="urn:microsoft.com/office/officeart/2009/3/layout/IncreasingArrowsProcess"/>
    <dgm:cxn modelId="{36EE20ED-0746-41F5-BE39-777BC0E96563}" type="presParOf" srcId="{965C2627-9758-4643-9FBE-55143086510A}" destId="{FBB464ED-33D5-3C42-9389-977FC034AD32}" srcOrd="3" destOrd="0" presId="urn:microsoft.com/office/officeart/2009/3/layout/IncreasingArrowsProcess"/>
    <dgm:cxn modelId="{72B788FB-B038-44EA-AD15-F94456830AFA}" type="presParOf" srcId="{965C2627-9758-4643-9FBE-55143086510A}" destId="{065D51E9-B6DC-154D-B583-B4EBD21A9523}" srcOrd="4" destOrd="0" presId="urn:microsoft.com/office/officeart/2009/3/layout/IncreasingArrowsProcess"/>
    <dgm:cxn modelId="{50F92835-7F05-4C3C-943F-2D93CC792535}" type="presParOf" srcId="{965C2627-9758-4643-9FBE-55143086510A}" destId="{9851CF6D-0542-A945-8BD9-8B164A9FF6AF}" srcOrd="5" destOrd="0" presId="urn:microsoft.com/office/officeart/2009/3/layout/IncreasingArrowsProcess"/>
    <dgm:cxn modelId="{3D68D77D-B50F-4775-B9F4-476437268DD6}" type="presParOf" srcId="{965C2627-9758-4643-9FBE-55143086510A}" destId="{FCFEE869-3260-8848-805B-21255263F0C6}" srcOrd="6" destOrd="0" presId="urn:microsoft.com/office/officeart/2009/3/layout/IncreasingArrowsProcess"/>
    <dgm:cxn modelId="{D7D84515-0739-42A6-B114-D99E30E2AFDE}" type="presParOf" srcId="{965C2627-9758-4643-9FBE-55143086510A}" destId="{25E35677-269D-7F46-82BA-4AC7CFDF4204}" srcOrd="7" destOrd="0" presId="urn:microsoft.com/office/officeart/2009/3/layout/IncreasingArrowsProcess"/>
    <dgm:cxn modelId="{8F54C687-D6A4-4E2B-843B-C0389E16A972}" type="presParOf" srcId="{965C2627-9758-4643-9FBE-55143086510A}" destId="{CB24CEDB-B0EF-C743-825D-AA776BAE9D7F}" srcOrd="8" destOrd="0" presId="urn:microsoft.com/office/officeart/2009/3/layout/IncreasingArrowsProcess"/>
    <dgm:cxn modelId="{6CD110DF-BF95-459D-B8DC-87148E96231D}"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7/6/2013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6697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aseline="0" dirty="0" smtClean="0"/>
              <a:t>OOI is changing the nature of ocean scientists from an exploratory science -- where the scientists would go out to sea, gather artifacts and then examine them -- to an observatory science – where scientists gather data from sensors (ocean floor, floats, boats, buoys, satellite images, seismic stations, what have you…) – and reason about the ocean based on that data. These sensors recently became very cheap; this in conjunction with more reliable wireless networking enables the movement towards observatory science. </a:t>
            </a:r>
          </a:p>
          <a:p>
            <a:pPr marL="228600" indent="-228600">
              <a:buAutoNum type="arabicParenR"/>
            </a:pPr>
            <a:r>
              <a:rPr lang="en-US" baseline="0" dirty="0" smtClean="0"/>
              <a:t>This means that rather than have relatively few very large data chunks, we are operating in an environment where we have a very large amount of relatively small data chunks or rather are constantly operating on data streams that can multiply and metamorphose very fast in real-time</a:t>
            </a:r>
          </a:p>
          <a:p>
            <a:pPr marL="228600" indent="-228600">
              <a:buAutoNum type="arabicParenR"/>
            </a:pPr>
            <a:r>
              <a:rPr lang="en-US" baseline="0" dirty="0" smtClean="0"/>
              <a:t>There is no point in having all this up-to-the-minute information from data streams if you cannot process it. (A) Typically the need for processing varies based on the content of the data (e.g., hurricane detection creates the need for various prediction </a:t>
            </a:r>
            <a:r>
              <a:rPr lang="en-US" baseline="0" dirty="0" err="1" smtClean="0"/>
              <a:t>similations</a:t>
            </a:r>
            <a:r>
              <a:rPr lang="en-US" baseline="0" dirty="0" smtClean="0"/>
              <a:t>, algae bloom creates the needs for predictions, alerts to fisheries, beaches closing, etc.) -- the need for data distribution and analysis is highly volatile. (B) Services also need to be HA because when the hurricane is coming you can’t really say, “we are down for maintenance, tell the hurricane to come next week”</a:t>
            </a:r>
          </a:p>
          <a:p>
            <a:pPr marL="228600" indent="-228600">
              <a:buAutoNum type="arabicParenR"/>
            </a:pPr>
            <a:r>
              <a:rPr lang="en-US" baseline="0" dirty="0" smtClean="0"/>
              <a:t> Nimbus Platform is helping OOI to provide </a:t>
            </a:r>
            <a:r>
              <a:rPr lang="en-US" baseline="0" dirty="0" err="1" smtClean="0"/>
              <a:t>autoscaling</a:t>
            </a:r>
            <a:r>
              <a:rPr lang="en-US" baseline="0" dirty="0" smtClean="0"/>
              <a:t> and HA services</a:t>
            </a:r>
          </a:p>
          <a:p>
            <a:pPr marL="228600" indent="-228600">
              <a:buAutoNum type="arabicParenR"/>
            </a:pPr>
            <a:r>
              <a:rPr lang="en-US" baseline="0" dirty="0" smtClean="0"/>
              <a:t>Nimbus Infrastructure is configured on local clouds. </a:t>
            </a:r>
          </a:p>
          <a:p>
            <a:pPr marL="228600" indent="-228600">
              <a:buAutoNum type="arabicParenR"/>
            </a:pPr>
            <a:endParaRPr lang="en-US" dirty="0" smtClean="0"/>
          </a:p>
          <a:p>
            <a:endParaRPr lang="en-US" dirty="0"/>
          </a:p>
        </p:txBody>
      </p:sp>
      <p:sp>
        <p:nvSpPr>
          <p:cNvPr id="4" name="Slide Number Placeholder 3"/>
          <p:cNvSpPr>
            <a:spLocks noGrp="1"/>
          </p:cNvSpPr>
          <p:nvPr>
            <p:ph type="sldNum" sz="quarter" idx="10"/>
          </p:nvPr>
        </p:nvSpPr>
        <p:spPr/>
        <p:txBody>
          <a:bodyPr/>
          <a:lstStyle/>
          <a:p>
            <a:fld id="{DAF1647A-1910-F145-B4F3-A9B4D49133E9}" type="slidenum">
              <a:rPr lang="en-US" smtClean="0"/>
              <a:pPr/>
              <a:t>20</a:t>
            </a:fld>
            <a:endParaRPr lang="en-US"/>
          </a:p>
        </p:txBody>
      </p:sp>
    </p:spTree>
    <p:extLst>
      <p:ext uri="{BB962C8B-B14F-4D97-AF65-F5344CB8AC3E}">
        <p14:creationId xmlns:p14="http://schemas.microsoft.com/office/powerpoint/2010/main" val="314673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anose="020B0600070205080204" pitchFamily="34" charset="-128"/>
              </a:rPr>
              <a:t>Three different testing teams associated with XSEDE.  All have used FutureGrid resources in their software evaluations and are collaborating to come up with a common set of base images that can be shared amongst all testing efforts.</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024D7E8-C36D-4532-B234-49051FBA7849}" type="slidenum">
              <a:rPr lang="en-US" sz="1200">
                <a:latin typeface="Calibri" panose="020F0502020204030204" pitchFamily="34" charset="0"/>
              </a:rPr>
              <a:pPr eaLnBrk="1" hangingPunct="1"/>
              <a:t>22</a:t>
            </a:fld>
            <a:endParaRPr lang="en-US" sz="1200">
              <a:latin typeface="Calibri" panose="020F0502020204030204" pitchFamily="34" charset="0"/>
            </a:endParaRPr>
          </a:p>
        </p:txBody>
      </p:sp>
    </p:spTree>
    <p:extLst>
      <p:ext uri="{BB962C8B-B14F-4D97-AF65-F5344CB8AC3E}">
        <p14:creationId xmlns:p14="http://schemas.microsoft.com/office/powerpoint/2010/main" val="38482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anose="020B0600070205080204" pitchFamily="34" charset="-128"/>
              </a:rPr>
              <a:t>Example of single XSEDE testing effort that used three FG machines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F79B13-F8EF-4D87-A3E9-6FE7B3B8FE02}" type="slidenum">
              <a:rPr lang="en-US" sz="1200">
                <a:latin typeface="Calibri" panose="020F0502020204030204" pitchFamily="34" charset="0"/>
              </a:rPr>
              <a:pPr eaLnBrk="1" hangingPunct="1"/>
              <a:t>23</a:t>
            </a:fld>
            <a:endParaRPr lang="en-US" sz="1200">
              <a:latin typeface="Calibri" panose="020F0502020204030204" pitchFamily="34" charset="0"/>
            </a:endParaRPr>
          </a:p>
        </p:txBody>
      </p:sp>
    </p:spTree>
    <p:extLst>
      <p:ext uri="{BB962C8B-B14F-4D97-AF65-F5344CB8AC3E}">
        <p14:creationId xmlns:p14="http://schemas.microsoft.com/office/powerpoint/2010/main" val="9580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anose="020B0600070205080204" pitchFamily="34" charset="-128"/>
              </a:rPr>
              <a:t>Example of another testing effort where a Nimbus VM was used on Hotel.</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C7477EA-A489-4038-81E3-312CFC9A663F}" type="slidenum">
              <a:rPr lang="en-US" sz="1200">
                <a:latin typeface="Calibri" panose="020F0502020204030204" pitchFamily="34" charset="0"/>
              </a:rPr>
              <a:pPr eaLnBrk="1" hangingPunct="1"/>
              <a:t>24</a:t>
            </a:fld>
            <a:endParaRPr lang="en-US" sz="1200">
              <a:latin typeface="Calibri" panose="020F0502020204030204" pitchFamily="34" charset="0"/>
            </a:endParaRPr>
          </a:p>
        </p:txBody>
      </p:sp>
    </p:spTree>
    <p:extLst>
      <p:ext uri="{BB962C8B-B14F-4D97-AF65-F5344CB8AC3E}">
        <p14:creationId xmlns:p14="http://schemas.microsoft.com/office/powerpoint/2010/main" val="274970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7A131-6620-AC4C-9BF6-7DA0C9C02ADF}" type="slidenum">
              <a:rPr lang="en-US" smtClean="0"/>
              <a:t>46</a:t>
            </a:fld>
            <a:endParaRPr lang="en-US"/>
          </a:p>
        </p:txBody>
      </p:sp>
    </p:spTree>
    <p:extLst>
      <p:ext uri="{BB962C8B-B14F-4D97-AF65-F5344CB8AC3E}">
        <p14:creationId xmlns:p14="http://schemas.microsoft.com/office/powerpoint/2010/main" val="3988484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a:ea typeface="MS PGothic" charset="0"/>
              </a:rPr>
              <a:t>This picture represent the workflow of the image generation. After the user introduce the requirements, the image generation service searches into the image repository to identify a base image to be cloned. A base image only contains the OS and minimum required software. If the image generation service finds such an image, it just needs to install the software required by the user and store de image. </a:t>
            </a:r>
          </a:p>
          <a:p>
            <a:pPr>
              <a:defRPr/>
            </a:pPr>
            <a:r>
              <a:rPr lang="en-US">
                <a:ea typeface="MS PGothic" charset="0"/>
              </a:rPr>
              <a:t>In the case that it does not find a base image, it create such an image from scratch. This is done using the tools to bootstrap images provided by the different OSes, such as yum for CentOS and deboostrap for Ubuntu. To deal with different OSes and architectures, we use cloud technologies. Consequently, an image is created with all user specified packages inside a VM instantiated on-demand. Therefore, multiple users can create multiple images for different operating systems concurrently; obviously, this approach provides us with great flexibility, architecture independence, and high scalability. Currently, we use OpenNebula to support this process.</a:t>
            </a:r>
          </a:p>
          <a:p>
            <a:pPr>
              <a:defRPr/>
            </a:pPr>
            <a:endParaRPr lang="en-US">
              <a:ea typeface="MS PGothic" charset="0"/>
            </a:endParaRPr>
          </a:p>
          <a:p>
            <a:pPr>
              <a:defRPr/>
            </a:pPr>
            <a:endParaRPr lang="en-US">
              <a:ea typeface="MS PGothic" charset="0"/>
            </a:endParaRPr>
          </a:p>
          <a:p>
            <a:pPr>
              <a:defRPr/>
            </a:pPr>
            <a:r>
              <a:rPr lang="en-US">
                <a:ea typeface="MS PGothic" charset="0"/>
              </a:rPr>
              <a:t>------------------</a:t>
            </a:r>
          </a:p>
          <a:p>
            <a:pPr>
              <a:defRPr/>
            </a:pPr>
            <a:r>
              <a:rPr lang="en-US" i="1">
                <a:ea typeface="MS PGothic" charset="0"/>
              </a:rPr>
              <a:t>First, the image generation tool searches into the image repository to identify a base image to be cloned, and if there is no good candidate, the base image is created from scratch. Once we have a base image, the image generation tool installs the software required by the user.</a:t>
            </a:r>
          </a:p>
          <a:p>
            <a:pPr>
              <a:defRPr/>
            </a:pPr>
            <a:endParaRPr lang="en-US" i="1">
              <a:ea typeface="MS PGothic" charset="0"/>
            </a:endParaRPr>
          </a:p>
          <a:p>
            <a:pPr>
              <a:defRPr/>
            </a:pPr>
            <a:r>
              <a:rPr lang="en-US" i="1">
                <a:ea typeface="MS PGothic" charset="0"/>
              </a:rPr>
              <a:t>One feature of our design is to either create images from scratch or by cloning already created base images we locate in our repository. In the first case, images are created using the tools to bootstrap images provided by the different OSes, such as yum for CentOS and deboostrap for Ubuntu. To deal with different OSes and architectures, we use cloud technologies. Consequently, an image is created with all user specified packages inside a VM instantiated on-demand. Therefore, multiple users can create multiple images for different operating systems concurrently; obviously, this approach provides us with great flexibility, architecture independence, and high scalability. Currently, we use OpenNebula to support this process.</a:t>
            </a:r>
          </a:p>
          <a:p>
            <a:pPr>
              <a:defRPr/>
            </a:pPr>
            <a:endParaRPr lang="en-US" i="1">
              <a:ea typeface="MS PGothic" charset="0"/>
            </a:endParaRPr>
          </a:p>
          <a:p>
            <a:pPr>
              <a:defRPr/>
            </a:pPr>
            <a:r>
              <a:rPr lang="en-US" i="1">
                <a:ea typeface="MS PGothic" charset="0"/>
              </a:rPr>
              <a:t>We can speed-up the process of generating an image by not starting from scratch but by using an image already stored in the repository. We have tagged such candidate images in the repository as base images. Consequently, modifications include installation or update of the packages that the user requires. Our design can utilize either VMs or a physical machine to chroot into the image to conduct this step.</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187DEFDE-B779-F24F-8255-42FB10345C52}" type="slidenum">
              <a:rPr lang="en-US" sz="1200"/>
              <a:pPr eaLnBrk="1" hangingPunct="1">
                <a:defRPr/>
              </a:pPr>
              <a:t>49</a:t>
            </a:fld>
            <a:endParaRPr lang="en-US" sz="1200"/>
          </a:p>
        </p:txBody>
      </p:sp>
    </p:spTree>
    <p:extLst>
      <p:ext uri="{BB962C8B-B14F-4D97-AF65-F5344CB8AC3E}">
        <p14:creationId xmlns:p14="http://schemas.microsoft.com/office/powerpoint/2010/main" val="39648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Listing of the monitoring</a:t>
            </a:r>
            <a:r>
              <a:rPr lang="en-US" baseline="0" dirty="0" smtClean="0"/>
              <a:t> tools currently deployed on </a:t>
            </a:r>
            <a:r>
              <a:rPr lang="en-US" baseline="0" dirty="0" err="1" smtClean="0"/>
              <a:t>FutureGrid</a:t>
            </a:r>
            <a:endParaRPr lang="en-US" dirty="0"/>
          </a:p>
        </p:txBody>
      </p:sp>
      <p:sp>
        <p:nvSpPr>
          <p:cNvPr id="4" name="Slide Number Placeholder 3"/>
          <p:cNvSpPr>
            <a:spLocks noGrp="1"/>
          </p:cNvSpPr>
          <p:nvPr>
            <p:ph type="sldNum" sz="quarter" idx="10"/>
          </p:nvPr>
        </p:nvSpPr>
        <p:spPr/>
        <p:txBody>
          <a:bodyPr/>
          <a:lstStyle/>
          <a:p>
            <a:fld id="{02F23DB6-F2BB-9D4B-A88A-00B4FCDAC27C}" type="slidenum">
              <a:rPr lang="en-US" smtClean="0"/>
              <a:t>56</a:t>
            </a:fld>
            <a:endParaRPr lang="en-US"/>
          </a:p>
        </p:txBody>
      </p:sp>
    </p:spTree>
    <p:extLst>
      <p:ext uri="{BB962C8B-B14F-4D97-AF65-F5344CB8AC3E}">
        <p14:creationId xmlns:p14="http://schemas.microsoft.com/office/powerpoint/2010/main" val="32231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23DB6-F2BB-9D4B-A88A-00B4FCDAC27C}" type="slidenum">
              <a:rPr lang="en-US" smtClean="0"/>
              <a:t>58</a:t>
            </a:fld>
            <a:endParaRPr lang="en-US"/>
          </a:p>
        </p:txBody>
      </p:sp>
    </p:spTree>
    <p:extLst>
      <p:ext uri="{BB962C8B-B14F-4D97-AF65-F5344CB8AC3E}">
        <p14:creationId xmlns:p14="http://schemas.microsoft.com/office/powerpoint/2010/main" val="396399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1863" eaLnBrk="0" hangingPunct="0">
              <a:defRPr sz="2000">
                <a:solidFill>
                  <a:srgbClr val="000000"/>
                </a:solidFill>
                <a:latin typeface="Arial" panose="020B0604020202020204" pitchFamily="34" charset="0"/>
              </a:defRPr>
            </a:lvl1pPr>
            <a:lvl2pPr marL="742950" indent="-285750" defTabSz="931863" eaLnBrk="0" hangingPunct="0">
              <a:defRPr sz="2000">
                <a:solidFill>
                  <a:srgbClr val="000000"/>
                </a:solidFill>
                <a:latin typeface="Arial" panose="020B0604020202020204" pitchFamily="34" charset="0"/>
              </a:defRPr>
            </a:lvl2pPr>
            <a:lvl3pPr marL="1143000" indent="-228600" defTabSz="931863" eaLnBrk="0" hangingPunct="0">
              <a:defRPr sz="2000">
                <a:solidFill>
                  <a:srgbClr val="000000"/>
                </a:solidFill>
                <a:latin typeface="Arial" panose="020B0604020202020204" pitchFamily="34" charset="0"/>
              </a:defRPr>
            </a:lvl3pPr>
            <a:lvl4pPr marL="1600200" indent="-228600" defTabSz="931863" eaLnBrk="0" hangingPunct="0">
              <a:defRPr sz="2000">
                <a:solidFill>
                  <a:srgbClr val="000000"/>
                </a:solidFill>
                <a:latin typeface="Arial" panose="020B0604020202020204" pitchFamily="34" charset="0"/>
              </a:defRPr>
            </a:lvl4pPr>
            <a:lvl5pPr marL="2057400" indent="-228600" defTabSz="931863" eaLnBrk="0" hangingPunct="0">
              <a:defRPr sz="2000">
                <a:solidFill>
                  <a:srgbClr val="000000"/>
                </a:solidFill>
                <a:latin typeface="Arial" panose="020B0604020202020204" pitchFamily="34" charset="0"/>
              </a:defRPr>
            </a:lvl5pPr>
            <a:lvl6pPr marL="25146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C61D0AF7-8EFE-43A2-AE3B-500355BC577F}" type="slidenum">
              <a:rPr lang="zh-CN" altLang="en-US" sz="1200">
                <a:solidFill>
                  <a:schemeClr val="tx1"/>
                </a:solidFill>
              </a:rPr>
              <a:pPr eaLnBrk="1" hangingPunct="1"/>
              <a:t>65</a:t>
            </a:fld>
            <a:endParaRPr lang="en-US" altLang="zh-CN" sz="1200">
              <a:solidFill>
                <a:schemeClr val="tx1"/>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63628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1863" eaLnBrk="0" hangingPunct="0">
              <a:defRPr sz="2000">
                <a:solidFill>
                  <a:srgbClr val="000000"/>
                </a:solidFill>
                <a:latin typeface="Arial" panose="020B0604020202020204" pitchFamily="34" charset="0"/>
              </a:defRPr>
            </a:lvl1pPr>
            <a:lvl2pPr marL="742950" indent="-285750" defTabSz="931863" eaLnBrk="0" hangingPunct="0">
              <a:defRPr sz="2000">
                <a:solidFill>
                  <a:srgbClr val="000000"/>
                </a:solidFill>
                <a:latin typeface="Arial" panose="020B0604020202020204" pitchFamily="34" charset="0"/>
              </a:defRPr>
            </a:lvl2pPr>
            <a:lvl3pPr marL="1143000" indent="-228600" defTabSz="931863" eaLnBrk="0" hangingPunct="0">
              <a:defRPr sz="2000">
                <a:solidFill>
                  <a:srgbClr val="000000"/>
                </a:solidFill>
                <a:latin typeface="Arial" panose="020B0604020202020204" pitchFamily="34" charset="0"/>
              </a:defRPr>
            </a:lvl3pPr>
            <a:lvl4pPr marL="1600200" indent="-228600" defTabSz="931863" eaLnBrk="0" hangingPunct="0">
              <a:defRPr sz="2000">
                <a:solidFill>
                  <a:srgbClr val="000000"/>
                </a:solidFill>
                <a:latin typeface="Arial" panose="020B0604020202020204" pitchFamily="34" charset="0"/>
              </a:defRPr>
            </a:lvl4pPr>
            <a:lvl5pPr marL="2057400" indent="-228600" defTabSz="931863" eaLnBrk="0" hangingPunct="0">
              <a:defRPr sz="2000">
                <a:solidFill>
                  <a:srgbClr val="000000"/>
                </a:solidFill>
                <a:latin typeface="Arial" panose="020B0604020202020204" pitchFamily="34" charset="0"/>
              </a:defRPr>
            </a:lvl5pPr>
            <a:lvl6pPr marL="25146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464F6636-EB82-44DB-9EFE-52BBB2121B4B}" type="slidenum">
              <a:rPr lang="zh-CN" altLang="en-US" sz="1200">
                <a:solidFill>
                  <a:schemeClr val="tx1"/>
                </a:solidFill>
              </a:rPr>
              <a:pPr eaLnBrk="1" hangingPunct="1"/>
              <a:t>66</a:t>
            </a:fld>
            <a:endParaRPr lang="en-US" altLang="zh-CN" sz="120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38297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0409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5836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9787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7</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6510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2974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r>
              <a:rPr lang="en-US" baseline="0" dirty="0" smtClean="0"/>
              <a:t> utilization graph</a:t>
            </a:r>
            <a:endParaRPr lang="en-US" dirty="0"/>
          </a:p>
        </p:txBody>
      </p:sp>
      <p:sp>
        <p:nvSpPr>
          <p:cNvPr id="4" name="Slide Number Placeholder 3"/>
          <p:cNvSpPr>
            <a:spLocks noGrp="1"/>
          </p:cNvSpPr>
          <p:nvPr>
            <p:ph type="sldNum" sz="quarter" idx="10"/>
          </p:nvPr>
        </p:nvSpPr>
        <p:spPr/>
        <p:txBody>
          <a:bodyPr/>
          <a:lstStyle/>
          <a:p>
            <a:fld id="{A9EE2F9D-DB4A-FD44-ADAF-DB44CE59A7CA}" type="slidenum">
              <a:rPr lang="en-US" smtClean="0"/>
              <a:pPr/>
              <a:t>17</a:t>
            </a:fld>
            <a:endParaRPr lang="en-US"/>
          </a:p>
        </p:txBody>
      </p:sp>
    </p:spTree>
    <p:extLst>
      <p:ext uri="{BB962C8B-B14F-4D97-AF65-F5344CB8AC3E}">
        <p14:creationId xmlns:p14="http://schemas.microsoft.com/office/powerpoint/2010/main" val="196211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42379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33863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portal.futuregrid.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1"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2"/>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iki.egi.eu/wiki/Fedcloud-tf:Testbed#Resource_Providers_inventor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1.bin"/><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1.emf"/><Relationship Id="rId5" Type="http://schemas.openxmlformats.org/officeDocument/2006/relationships/image" Target="../media/image29.emf"/><Relationship Id="rId10" Type="http://schemas.openxmlformats.org/officeDocument/2006/relationships/package" Target="../embeddings/Microsoft_Excel_Worksheet3.xlsx"/><Relationship Id="rId4" Type="http://schemas.openxmlformats.org/officeDocument/2006/relationships/package" Target="../embeddings/Microsoft_Excel_Worksheet1.xlsx"/><Relationship Id="rId9"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4.bin"/><Relationship Id="rId7"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0.emf"/><Relationship Id="rId4" Type="http://schemas.openxmlformats.org/officeDocument/2006/relationships/package" Target="../embeddings/Microsoft_Excel_Worksheet4.xlsx"/></Relationships>
</file>

<file path=ppt/slides/_rels/slide5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6.bin"/><Relationship Id="rId7"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32.emf"/><Relationship Id="rId4" Type="http://schemas.openxmlformats.org/officeDocument/2006/relationships/package" Target="../embeddings/Microsoft_Excel_Worksheet6.xlsx"/></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34.emf"/><Relationship Id="rId4" Type="http://schemas.openxmlformats.org/officeDocument/2006/relationships/package" Target="../embeddings/Microsoft_Excel_Worksheet8.xlsx"/></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fgmoocs.appspot.com/preview" TargetMode="External"/><Relationship Id="rId2" Type="http://schemas.openxmlformats.org/officeDocument/2006/relationships/hyperlink" Target="http://iucloudsummerschool.appspot.com/preview"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2" y="685800"/>
            <a:ext cx="9144000" cy="1470025"/>
          </a:xfrm>
        </p:spPr>
        <p:txBody>
          <a:bodyPr>
            <a:noAutofit/>
          </a:bodyPr>
          <a:lstStyle/>
          <a:p>
            <a:r>
              <a:rPr lang="en-US" sz="4800" dirty="0" smtClean="0"/>
              <a:t>FutureGrid </a:t>
            </a:r>
            <a:br>
              <a:rPr lang="en-US" sz="4800" dirty="0" smtClean="0"/>
            </a:br>
            <a:r>
              <a:rPr lang="en-US" sz="4800" dirty="0" smtClean="0"/>
              <a:t>Computing Testbed as a Service</a:t>
            </a:r>
            <a:br>
              <a:rPr lang="en-US" sz="4800" dirty="0" smtClean="0"/>
            </a:br>
            <a:r>
              <a:rPr lang="en-US" sz="4800" dirty="0" smtClean="0"/>
              <a:t>Details</a:t>
            </a:r>
            <a:endParaRPr lang="en-US" sz="4800" dirty="0"/>
          </a:p>
        </p:txBody>
      </p:sp>
      <p:sp>
        <p:nvSpPr>
          <p:cNvPr id="3" name="Subtitle 2"/>
          <p:cNvSpPr>
            <a:spLocks noGrp="1"/>
          </p:cNvSpPr>
          <p:nvPr>
            <p:ph type="subTitle" idx="1"/>
          </p:nvPr>
        </p:nvSpPr>
        <p:spPr>
          <a:xfrm>
            <a:off x="-29308" y="2819400"/>
            <a:ext cx="9144000" cy="457200"/>
          </a:xfrm>
        </p:spPr>
        <p:txBody>
          <a:bodyPr>
            <a:noAutofit/>
          </a:bodyPr>
          <a:lstStyle/>
          <a:p>
            <a:r>
              <a:rPr lang="en-US" sz="2000" b="1" dirty="0" smtClean="0"/>
              <a:t>July 3 2013</a:t>
            </a:r>
            <a:endParaRPr lang="it-IT" sz="2000" b="1" dirty="0" smtClean="0">
              <a:solidFill>
                <a:schemeClr val="tx1"/>
              </a:solidFill>
            </a:endParaRPr>
          </a:p>
        </p:txBody>
      </p:sp>
      <p:sp>
        <p:nvSpPr>
          <p:cNvPr id="5" name="Subtitle 2"/>
          <p:cNvSpPr txBox="1">
            <a:spLocks/>
          </p:cNvSpPr>
          <p:nvPr/>
        </p:nvSpPr>
        <p:spPr>
          <a:xfrm>
            <a:off x="0" y="3657600"/>
            <a:ext cx="9144000" cy="2743200"/>
          </a:xfrm>
          <a:prstGeom prst="rect">
            <a:avLst/>
          </a:prstGeom>
        </p:spPr>
        <p:txBody>
          <a:bodyPr vert="horz" lIns="91440" tIns="45720" rIns="91440" bIns="45720" rtlCol="0">
            <a:normAutofit lnSpcReduction="10000"/>
          </a:bodyPr>
          <a:lstStyle/>
          <a:p>
            <a:pPr algn="ctr">
              <a:spcBef>
                <a:spcPct val="20000"/>
              </a:spcBef>
              <a:buFont typeface="Arial" pitchFamily="34" charset="0"/>
              <a:buNone/>
              <a:defRPr/>
            </a:pPr>
            <a:r>
              <a:rPr lang="en-US" sz="2400" b="1" dirty="0" smtClean="0">
                <a:solidFill>
                  <a:prstClr val="black"/>
                </a:solidFill>
                <a:cs typeface="Times New Roman" pitchFamily="18" charset="0"/>
              </a:rPr>
              <a:t>Geoffrey Fox for FutureGrid Team</a:t>
            </a: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r>
              <a:rPr lang="en-US" sz="2400" dirty="0" smtClean="0">
                <a:solidFill>
                  <a:prstClr val="black"/>
                </a:solidFill>
              </a:rPr>
              <a:t>    </a:t>
            </a:r>
            <a:r>
              <a:rPr lang="en-US" sz="2400" dirty="0" smtClean="0">
                <a:solidFill>
                  <a:prstClr val="black"/>
                </a:solidFill>
                <a:hlinkClick r:id="rId5"/>
              </a:rPr>
              <a:t>http://www.futuregrid.org</a:t>
            </a:r>
            <a:r>
              <a:rPr lang="en-US" sz="2400" dirty="0" smtClean="0">
                <a:solidFill>
                  <a:prstClr val="black"/>
                </a:solidFill>
              </a:rPr>
              <a:t>  </a:t>
            </a:r>
          </a:p>
          <a:p>
            <a:pPr algn="ctr">
              <a:spcBef>
                <a:spcPct val="20000"/>
              </a:spcBef>
              <a:defRPr/>
            </a:pP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 name="Group 2"/>
          <p:cNvGrpSpPr/>
          <p:nvPr/>
        </p:nvGrpSpPr>
        <p:grpSpPr>
          <a:xfrm>
            <a:off x="21636" y="1334935"/>
            <a:ext cx="9100728" cy="4684865"/>
            <a:chOff x="21636" y="1334935"/>
            <a:chExt cx="9100728" cy="4684865"/>
          </a:xfrm>
        </p:grpSpPr>
        <p:grpSp>
          <p:nvGrpSpPr>
            <p:cNvPr id="30" name="Group 29"/>
            <p:cNvGrpSpPr/>
            <p:nvPr/>
          </p:nvGrpSpPr>
          <p:grpSpPr>
            <a:xfrm>
              <a:off x="227427" y="5029200"/>
              <a:ext cx="8518273" cy="990600"/>
              <a:chOff x="227427" y="4495800"/>
              <a:chExt cx="8518273" cy="990600"/>
            </a:xfrm>
          </p:grpSpPr>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11" name="Group 10"/>
            <p:cNvGrpSpPr/>
            <p:nvPr/>
          </p:nvGrpSpPr>
          <p:grpSpPr>
            <a:xfrm>
              <a:off x="21636" y="1334935"/>
              <a:ext cx="9100728" cy="4564174"/>
              <a:chOff x="21636" y="1146913"/>
              <a:chExt cx="9100728" cy="4564174"/>
            </a:xfrm>
          </p:grpSpPr>
          <p:pic>
            <p:nvPicPr>
              <p:cNvPr id="12" name="Picture 11" descr="gtb network v15.png"/>
              <p:cNvPicPr>
                <a:picLocks noChangeAspect="1"/>
              </p:cNvPicPr>
              <p:nvPr/>
            </p:nvPicPr>
            <p:blipFill>
              <a:blip r:embed="rId3" cstate="print"/>
              <a:stretch>
                <a:fillRect/>
              </a:stretch>
            </p:blipFill>
            <p:spPr>
              <a:xfrm>
                <a:off x="21636" y="1146913"/>
                <a:ext cx="9100728" cy="4564174"/>
              </a:xfrm>
              <a:prstGeom prst="rect">
                <a:avLst/>
              </a:prstGeom>
            </p:spPr>
          </p:pic>
          <p:sp>
            <p:nvSpPr>
              <p:cNvPr id="13" name="TextBox 12"/>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spTree>
    <p:extLst>
      <p:ext uri="{BB962C8B-B14F-4D97-AF65-F5344CB8AC3E}">
        <p14:creationId xmlns:p14="http://schemas.microsoft.com/office/powerpoint/2010/main" val="510632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2711116"/>
              </p:ext>
            </p:extLst>
          </p:nvPr>
        </p:nvGraphicFramePr>
        <p:xfrm>
          <a:off x="533400" y="659373"/>
          <a:ext cx="7812451" cy="6198627"/>
        </p:xfrm>
        <a:graphic>
          <a:graphicData uri="http://schemas.openxmlformats.org/drawingml/2006/table">
            <a:tbl>
              <a:tblPr firstRow="1" firstCol="1" lastRow="1" lastCol="1" bandRow="1">
                <a:tableStyleId>{B301B821-A1FF-4177-AEE7-76D212191A09}</a:tableStyleId>
              </a:tblPr>
              <a:tblGrid>
                <a:gridCol w="837502"/>
                <a:gridCol w="1212319"/>
                <a:gridCol w="729446"/>
                <a:gridCol w="660612"/>
                <a:gridCol w="768535"/>
                <a:gridCol w="900679"/>
                <a:gridCol w="900680"/>
                <a:gridCol w="650124"/>
                <a:gridCol w="1152554"/>
              </a:tblGrid>
              <a:tr h="546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System type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CPUs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Cores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TFLOPS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Total RAM (GB)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Secondary Storage (TB)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Site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 Status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1024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3072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4598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Dell </a:t>
                      </a:r>
                      <a:r>
                        <a:rPr kumimoji="0" lang="en-US" sz="1400" u="none" strike="noStrike" cap="none" normalizeH="0" baseline="0" dirty="0" err="1">
                          <a:ln>
                            <a:noFill/>
                          </a:ln>
                          <a:effectLst/>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192</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1152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TACC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120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168</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2688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SDSC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Cray XT5m</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1344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a:t>
                      </a:r>
                      <a:r>
                        <a:rPr kumimoji="0" lang="en-US" sz="1400" u="none" strike="noStrike" cap="none" normalizeH="0" baseline="0" dirty="0" err="1">
                          <a:ln>
                            <a:noFill/>
                          </a:ln>
                          <a:effectLst/>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UF</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128</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smtClean="0">
                          <a:ln>
                            <a:noFill/>
                          </a:ln>
                          <a:effectLst/>
                        </a:rPr>
                        <a:t>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43258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Lima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SSD Test System</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1.3</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3.8(SSD)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8(SATA)</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SDSC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04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Echo</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Large memory </a:t>
                      </a:r>
                      <a:r>
                        <a:rPr kumimoji="0" lang="en-US" sz="1400" u="none" strike="noStrike" cap="none" normalizeH="0" baseline="0" dirty="0" err="1" smtClean="0">
                          <a:ln>
                            <a:noFill/>
                          </a:ln>
                          <a:effectLst/>
                        </a:rPr>
                        <a:t>ScaleMP</a:t>
                      </a:r>
                      <a:endParaRPr kumimoji="0" lang="en-US" sz="1400" u="none" strike="noStrike" cap="none" normalizeH="0" baseline="0" dirty="0" smtClean="0">
                        <a:ln>
                          <a:noFill/>
                        </a:ln>
                        <a:effectLst/>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6144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smtClean="0">
                          <a:ln>
                            <a:noFill/>
                          </a:ln>
                          <a:effectLst/>
                        </a:rPr>
                        <a:t>Beta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71931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TOTAL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1128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+ 32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4704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+14336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54.8</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23840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1550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r>
            </a:tbl>
          </a:graphicData>
        </a:graphic>
      </p:graphicFrame>
      <p:sp>
        <p:nvSpPr>
          <p:cNvPr id="2" name="Title 1"/>
          <p:cNvSpPr>
            <a:spLocks noGrp="1"/>
          </p:cNvSpPr>
          <p:nvPr>
            <p:ph type="title"/>
          </p:nvPr>
        </p:nvSpPr>
        <p:spPr>
          <a:xfrm>
            <a:off x="76200" y="0"/>
            <a:ext cx="8610600" cy="838200"/>
          </a:xfrm>
        </p:spPr>
        <p:txBody>
          <a:bodyPr/>
          <a:lstStyle/>
          <a:p>
            <a:r>
              <a:rPr lang="en-US" dirty="0"/>
              <a:t>Heterogeneous </a:t>
            </a:r>
            <a:r>
              <a:rPr lang="en-US" dirty="0" smtClean="0"/>
              <a:t>Systems </a:t>
            </a:r>
            <a:r>
              <a:rPr lang="en-US" dirty="0"/>
              <a:t>Hardware</a:t>
            </a:r>
          </a:p>
        </p:txBody>
      </p:sp>
    </p:spTree>
    <p:extLst>
      <p:ext uri="{BB962C8B-B14F-4D97-AF65-F5344CB8AC3E}">
        <p14:creationId xmlns:p14="http://schemas.microsoft.com/office/powerpoint/2010/main" val="813685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80916" y="807932"/>
            <a:ext cx="1463083" cy="2095905"/>
          </a:xfrm>
          <a:prstGeom prst="rect">
            <a:avLst/>
          </a:prstGeom>
        </p:spPr>
      </p:pic>
      <p:sp>
        <p:nvSpPr>
          <p:cNvPr id="3" name="Slide Number Placeholder 2"/>
          <p:cNvSpPr>
            <a:spLocks noGrp="1"/>
          </p:cNvSpPr>
          <p:nvPr>
            <p:ph type="sldNum" sz="quarter" idx="12"/>
          </p:nvPr>
        </p:nvSpPr>
        <p:spPr/>
        <p:txBody>
          <a:bodyPr/>
          <a:lstStyle/>
          <a:p>
            <a:fld id="{D8CFE096-9650-498C-990C-20F2420C253B}" type="slidenum">
              <a:rPr lang="en-US" smtClean="0"/>
              <a:pPr/>
              <a:t>12</a:t>
            </a:fld>
            <a:endParaRPr lang="en-US"/>
          </a:p>
        </p:txBody>
      </p:sp>
      <p:sp>
        <p:nvSpPr>
          <p:cNvPr id="4" name="TextBox 3"/>
          <p:cNvSpPr txBox="1"/>
          <p:nvPr/>
        </p:nvSpPr>
        <p:spPr>
          <a:xfrm>
            <a:off x="112099" y="86051"/>
            <a:ext cx="9002593" cy="646331"/>
          </a:xfrm>
          <a:prstGeom prst="rect">
            <a:avLst/>
          </a:prstGeom>
          <a:solidFill>
            <a:schemeClr val="bg1"/>
          </a:solidFill>
        </p:spPr>
        <p:txBody>
          <a:bodyPr wrap="none" rtlCol="0">
            <a:spAutoFit/>
          </a:bodyPr>
          <a:lstStyle/>
          <a:p>
            <a:r>
              <a:rPr lang="en-US" sz="3600" b="1" dirty="0"/>
              <a:t>FutureGrid </a:t>
            </a:r>
            <a:r>
              <a:rPr lang="en-US" sz="3600" b="1" dirty="0" smtClean="0"/>
              <a:t>Distributed Computing </a:t>
            </a:r>
            <a:r>
              <a:rPr lang="en-US" sz="3600" b="1" dirty="0" err="1" smtClean="0"/>
              <a:t>TestbedaaS</a:t>
            </a:r>
            <a:endParaRPr lang="en-US" sz="3600" b="1" dirty="0"/>
          </a:p>
        </p:txBody>
      </p:sp>
      <p:pic>
        <p:nvPicPr>
          <p:cNvPr id="6"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06" b="16637"/>
          <a:stretch/>
        </p:blipFill>
        <p:spPr bwMode="auto">
          <a:xfrm>
            <a:off x="4435700" y="4724400"/>
            <a:ext cx="2266553" cy="213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65008" y="6371518"/>
            <a:ext cx="1835439" cy="461665"/>
          </a:xfrm>
          <a:prstGeom prst="rect">
            <a:avLst/>
          </a:prstGeom>
          <a:solidFill>
            <a:schemeClr val="bg1"/>
          </a:solidFill>
        </p:spPr>
        <p:txBody>
          <a:bodyPr wrap="none" rtlCol="0">
            <a:spAutoFit/>
          </a:bodyPr>
          <a:lstStyle/>
          <a:p>
            <a:r>
              <a:rPr lang="en-US" sz="2400" b="1" dirty="0" smtClean="0"/>
              <a:t>Sierra (SDSC)</a:t>
            </a:r>
            <a:endParaRPr lang="en-US" sz="2400" b="1" dirty="0"/>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539" y="3810000"/>
            <a:ext cx="1944161" cy="3041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76921" y="6365656"/>
            <a:ext cx="1709827" cy="461665"/>
          </a:xfrm>
          <a:prstGeom prst="rect">
            <a:avLst/>
          </a:prstGeom>
          <a:solidFill>
            <a:schemeClr val="bg1"/>
          </a:solidFill>
        </p:spPr>
        <p:txBody>
          <a:bodyPr wrap="none" rtlCol="0">
            <a:spAutoFit/>
          </a:bodyPr>
          <a:lstStyle/>
          <a:p>
            <a:r>
              <a:rPr lang="en-US" sz="2400" b="1" dirty="0" smtClean="0"/>
              <a:t>Foxtrot (UF)</a:t>
            </a:r>
            <a:endParaRPr lang="en-US" sz="2400" b="1" dirty="0"/>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61" y="3829664"/>
            <a:ext cx="2423855" cy="29976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262" y="6365656"/>
            <a:ext cx="2130135" cy="461665"/>
          </a:xfrm>
          <a:prstGeom prst="rect">
            <a:avLst/>
          </a:prstGeom>
          <a:solidFill>
            <a:schemeClr val="bg1"/>
          </a:solidFill>
        </p:spPr>
        <p:txBody>
          <a:bodyPr wrap="none" rtlCol="0">
            <a:spAutoFit/>
          </a:bodyPr>
          <a:lstStyle/>
          <a:p>
            <a:r>
              <a:rPr lang="en-US" sz="2400" b="1" dirty="0" smtClean="0"/>
              <a:t>Hotel (Chicago)</a:t>
            </a:r>
            <a:endParaRPr lang="en-US" sz="2400" b="1" dirty="0"/>
          </a:p>
        </p:txBody>
      </p:sp>
      <p:grpSp>
        <p:nvGrpSpPr>
          <p:cNvPr id="12" name="Group 11"/>
          <p:cNvGrpSpPr/>
          <p:nvPr/>
        </p:nvGrpSpPr>
        <p:grpSpPr>
          <a:xfrm>
            <a:off x="61755" y="825518"/>
            <a:ext cx="5548719" cy="2984482"/>
            <a:chOff x="4250178" y="351692"/>
            <a:chExt cx="4893821" cy="2645271"/>
          </a:xfrm>
        </p:grpSpPr>
        <p:pic>
          <p:nvPicPr>
            <p:cNvPr id="1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282093" y="2535298"/>
              <a:ext cx="3782612" cy="409193"/>
            </a:xfrm>
            <a:prstGeom prst="rect">
              <a:avLst/>
            </a:prstGeom>
            <a:solidFill>
              <a:schemeClr val="bg1"/>
            </a:solidFill>
          </p:spPr>
          <p:txBody>
            <a:bodyPr wrap="square" rtlCol="0">
              <a:spAutoFit/>
            </a:bodyPr>
            <a:lstStyle/>
            <a:p>
              <a:r>
                <a:rPr lang="en-US" sz="2400" b="1" dirty="0" smtClean="0"/>
                <a:t>India (IBM) and </a:t>
              </a:r>
              <a:r>
                <a:rPr lang="en-US" sz="2400" b="1" dirty="0" err="1" smtClean="0"/>
                <a:t>Xray</a:t>
              </a:r>
              <a:r>
                <a:rPr lang="en-US" sz="2400" b="1" dirty="0" smtClean="0"/>
                <a:t> (Cray) (IU)</a:t>
              </a:r>
              <a:endParaRPr lang="en-US" sz="2400" b="1" dirty="0"/>
            </a:p>
          </p:txBody>
        </p:sp>
      </p:grpSp>
      <p:pic>
        <p:nvPicPr>
          <p:cNvPr id="19"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252"/>
          <a:stretch/>
        </p:blipFill>
        <p:spPr bwMode="auto">
          <a:xfrm>
            <a:off x="5141615" y="868978"/>
            <a:ext cx="2910378" cy="251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334" t="5170" r="8493" b="10515"/>
          <a:stretch/>
        </p:blipFill>
        <p:spPr bwMode="auto">
          <a:xfrm>
            <a:off x="6717035" y="2898115"/>
            <a:ext cx="2426966" cy="396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781800" y="6371518"/>
            <a:ext cx="1990635" cy="461665"/>
          </a:xfrm>
          <a:prstGeom prst="rect">
            <a:avLst/>
          </a:prstGeom>
          <a:solidFill>
            <a:schemeClr val="bg1"/>
          </a:solidFill>
        </p:spPr>
        <p:txBody>
          <a:bodyPr wrap="square" rtlCol="0">
            <a:spAutoFit/>
          </a:bodyPr>
          <a:lstStyle/>
          <a:p>
            <a:r>
              <a:rPr lang="en-US" sz="2400" b="1" dirty="0" smtClean="0"/>
              <a:t>Alamo (TACC)</a:t>
            </a:r>
            <a:endParaRPr lang="en-US" sz="2400" b="1" dirty="0"/>
          </a:p>
        </p:txBody>
      </p:sp>
      <p:sp>
        <p:nvSpPr>
          <p:cNvPr id="20" name="TextBox 19"/>
          <p:cNvSpPr txBox="1"/>
          <p:nvPr/>
        </p:nvSpPr>
        <p:spPr>
          <a:xfrm>
            <a:off x="5806163" y="2901131"/>
            <a:ext cx="2884187" cy="461665"/>
          </a:xfrm>
          <a:prstGeom prst="rect">
            <a:avLst/>
          </a:prstGeom>
          <a:solidFill>
            <a:schemeClr val="bg1"/>
          </a:solidFill>
        </p:spPr>
        <p:txBody>
          <a:bodyPr wrap="none" rtlCol="0">
            <a:spAutoFit/>
          </a:bodyPr>
          <a:lstStyle/>
          <a:p>
            <a:r>
              <a:rPr lang="en-US" sz="2400" b="1" dirty="0" smtClean="0">
                <a:solidFill>
                  <a:srgbClr val="FF0000"/>
                </a:solidFill>
              </a:rPr>
              <a:t>Bravo</a:t>
            </a:r>
            <a:r>
              <a:rPr lang="en-US" sz="2400" b="1" dirty="0" smtClean="0"/>
              <a:t> </a:t>
            </a:r>
            <a:r>
              <a:rPr lang="en-US" sz="2400" b="1" dirty="0" smtClean="0">
                <a:solidFill>
                  <a:schemeClr val="accent6"/>
                </a:solidFill>
              </a:rPr>
              <a:t>Delta</a:t>
            </a:r>
            <a:r>
              <a:rPr lang="en-US" sz="2400" b="1" dirty="0" smtClean="0"/>
              <a:t> </a:t>
            </a:r>
            <a:r>
              <a:rPr lang="en-US" sz="2400" b="1" dirty="0" smtClean="0">
                <a:solidFill>
                  <a:srgbClr val="FF9999"/>
                </a:solidFill>
              </a:rPr>
              <a:t>Echo </a:t>
            </a:r>
            <a:r>
              <a:rPr lang="en-US" sz="2400" b="1" dirty="0" smtClean="0"/>
              <a:t>(IU)</a:t>
            </a:r>
            <a:endParaRPr lang="en-US" sz="2400" b="1"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4364240" y="3814398"/>
            <a:ext cx="2409472" cy="880402"/>
          </a:xfrm>
          <a:prstGeom prst="rect">
            <a:avLst/>
          </a:prstGeom>
        </p:spPr>
      </p:pic>
      <p:sp>
        <p:nvSpPr>
          <p:cNvPr id="21" name="TextBox 20"/>
          <p:cNvSpPr txBox="1"/>
          <p:nvPr/>
        </p:nvSpPr>
        <p:spPr>
          <a:xfrm>
            <a:off x="5085784" y="3337933"/>
            <a:ext cx="1702710" cy="461665"/>
          </a:xfrm>
          <a:prstGeom prst="rect">
            <a:avLst/>
          </a:prstGeom>
          <a:solidFill>
            <a:schemeClr val="bg1"/>
          </a:solidFill>
        </p:spPr>
        <p:txBody>
          <a:bodyPr wrap="none" rtlCol="0">
            <a:spAutoFit/>
          </a:bodyPr>
          <a:lstStyle/>
          <a:p>
            <a:r>
              <a:rPr lang="en-US" sz="2400" b="1" dirty="0" smtClean="0"/>
              <a:t>Lima (SDSC)</a:t>
            </a:r>
            <a:endParaRPr lang="en-US" sz="2400" b="1" dirty="0"/>
          </a:p>
        </p:txBody>
      </p:sp>
    </p:spTree>
    <p:extLst>
      <p:ext uri="{BB962C8B-B14F-4D97-AF65-F5344CB8AC3E}">
        <p14:creationId xmlns:p14="http://schemas.microsoft.com/office/powerpoint/2010/main" val="383295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extLst/>
          </p:nvPr>
        </p:nvGraphicFramePr>
        <p:xfrm>
          <a:off x="152400" y="838200"/>
          <a:ext cx="8896660" cy="2497998"/>
        </p:xfrm>
        <a:graphic>
          <a:graphicData uri="http://schemas.openxmlformats.org/drawingml/2006/table">
            <a:tbl>
              <a:tblPr firstRow="1" bandRow="1">
                <a:tableStyleId>{5C22544A-7EE6-4342-B048-85BDC9FD1C3A}</a:tableStyleId>
              </a:tblPr>
              <a:tblGrid>
                <a:gridCol w="2169771"/>
                <a:gridCol w="1932252"/>
                <a:gridCol w="1920168"/>
                <a:gridCol w="954301"/>
                <a:gridCol w="1920168"/>
              </a:tblGrid>
              <a:tr h="41495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423248">
                <a:tc>
                  <a:txBody>
                    <a:bodyPr/>
                    <a:lstStyle/>
                    <a:p>
                      <a:r>
                        <a:rPr lang="en-US" dirty="0" err="1" smtClean="0"/>
                        <a:t>Xanadu</a:t>
                      </a:r>
                      <a:r>
                        <a:rPr lang="en-US" dirty="0" smtClean="0"/>
                        <a:t> 360</a:t>
                      </a:r>
                      <a:endParaRPr lang="en-US" dirty="0"/>
                    </a:p>
                  </a:txBody>
                  <a:tcPr/>
                </a:tc>
                <a:tc>
                  <a:txBody>
                    <a:bodyPr/>
                    <a:lstStyle/>
                    <a:p>
                      <a:r>
                        <a:rPr lang="en-US" dirty="0" smtClean="0"/>
                        <a:t>180</a:t>
                      </a:r>
                      <a:endParaRPr lang="en-US" dirty="0"/>
                    </a:p>
                  </a:txBody>
                  <a:tcPr/>
                </a:tc>
                <a:tc>
                  <a:txBody>
                    <a:bodyPr/>
                    <a:lstStyle/>
                    <a:p>
                      <a:r>
                        <a:rPr lang="en-US" dirty="0" smtClean="0"/>
                        <a:t>NFS</a:t>
                      </a:r>
                      <a:endParaRPr lang="en-US" dirty="0"/>
                    </a:p>
                  </a:txBody>
                  <a:tcPr/>
                </a:tc>
                <a:tc>
                  <a:txBody>
                    <a:bodyPr/>
                    <a:lstStyle/>
                    <a:p>
                      <a:r>
                        <a:rPr lang="en-US" dirty="0" smtClean="0"/>
                        <a:t>IU</a:t>
                      </a:r>
                      <a:endParaRPr lang="en-US" dirty="0"/>
                    </a:p>
                  </a:txBody>
                  <a:tcPr/>
                </a:tc>
                <a:tc>
                  <a:txBody>
                    <a:bodyPr/>
                    <a:lstStyle/>
                    <a:p>
                      <a:r>
                        <a:rPr lang="en-US" dirty="0" smtClean="0"/>
                        <a:t>New</a:t>
                      </a:r>
                      <a:r>
                        <a:rPr lang="en-US" baseline="0" dirty="0" smtClean="0"/>
                        <a:t> System</a:t>
                      </a:r>
                      <a:endParaRPr lang="en-US" dirty="0"/>
                    </a:p>
                  </a:txBody>
                  <a:tcPr/>
                </a:tc>
              </a:tr>
              <a:tr h="41495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14950">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1495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r h="414950">
                <a:tc>
                  <a:txBody>
                    <a:bodyPr/>
                    <a:lstStyle/>
                    <a:p>
                      <a:r>
                        <a:rPr lang="en-US" dirty="0" smtClean="0"/>
                        <a:t>IBM</a:t>
                      </a:r>
                      <a:endParaRPr lang="en-US" dirty="0"/>
                    </a:p>
                  </a:txBody>
                  <a:tcPr/>
                </a:tc>
                <a:tc>
                  <a:txBody>
                    <a:bodyPr/>
                    <a:lstStyle/>
                    <a:p>
                      <a:r>
                        <a:rPr lang="en-US" dirty="0" smtClean="0"/>
                        <a:t>24</a:t>
                      </a:r>
                      <a:endParaRPr lang="en-US" dirty="0"/>
                    </a:p>
                  </a:txBody>
                  <a:tcPr/>
                </a:tc>
                <a:tc>
                  <a:txBody>
                    <a:bodyPr/>
                    <a:lstStyle/>
                    <a:p>
                      <a:r>
                        <a:rPr lang="en-US" dirty="0" smtClean="0"/>
                        <a:t>NFS</a:t>
                      </a:r>
                      <a:endParaRPr lang="en-US" dirty="0"/>
                    </a:p>
                  </a:txBody>
                  <a:tcPr/>
                </a:tc>
                <a:tc>
                  <a:txBody>
                    <a:bodyPr/>
                    <a:lstStyle/>
                    <a:p>
                      <a:r>
                        <a:rPr lang="en-US" dirty="0" smtClean="0"/>
                        <a:t>UF</a:t>
                      </a:r>
                      <a:endParaRPr lang="en-US" dirty="0"/>
                    </a:p>
                  </a:txBody>
                  <a:tcPr/>
                </a:tc>
                <a:tc>
                  <a:txBody>
                    <a:bodyPr/>
                    <a:lstStyle/>
                    <a:p>
                      <a:r>
                        <a:rPr lang="en-US" dirty="0" smtClean="0"/>
                        <a:t>New System</a:t>
                      </a:r>
                      <a:endParaRPr lang="en-US" dirty="0"/>
                    </a:p>
                  </a:txBody>
                  <a:tcPr/>
                </a:tc>
              </a:tr>
            </a:tbl>
          </a:graphicData>
        </a:graphic>
      </p:graphicFrame>
      <p:sp>
        <p:nvSpPr>
          <p:cNvPr id="4" name="TextBox 3"/>
          <p:cNvSpPr txBox="1"/>
          <p:nvPr/>
        </p:nvSpPr>
        <p:spPr>
          <a:xfrm>
            <a:off x="457200" y="3429000"/>
            <a:ext cx="7483715" cy="461665"/>
          </a:xfrm>
          <a:prstGeom prst="rect">
            <a:avLst/>
          </a:prstGeom>
          <a:noFill/>
        </p:spPr>
        <p:txBody>
          <a:bodyPr wrap="none" rtlCol="0">
            <a:spAutoFit/>
          </a:bodyPr>
          <a:lstStyle/>
          <a:p>
            <a:r>
              <a:rPr lang="en-US" sz="2400" dirty="0" smtClean="0"/>
              <a:t>Substantial back up storage at IU: Data Capacitor and HPSS</a:t>
            </a:r>
            <a:endParaRPr lang="en-US" sz="2400" dirty="0"/>
          </a:p>
        </p:txBody>
      </p:sp>
      <p:sp>
        <p:nvSpPr>
          <p:cNvPr id="5" name="Title 1"/>
          <p:cNvSpPr txBox="1">
            <a:spLocks/>
          </p:cNvSpPr>
          <p:nvPr/>
        </p:nvSpPr>
        <p:spPr bwMode="auto">
          <a:xfrm>
            <a:off x="444347" y="3733800"/>
            <a:ext cx="82296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dirty="0" smtClean="0">
                <a:ea typeface="+mj-ea"/>
                <a:cs typeface="+mj-cs"/>
              </a:rPr>
              <a:t>Support</a:t>
            </a:r>
            <a:endParaRPr lang="en-US" dirty="0">
              <a:ea typeface="+mj-ea"/>
              <a:cs typeface="+mj-cs"/>
            </a:endParaRPr>
          </a:p>
        </p:txBody>
      </p:sp>
      <p:sp>
        <p:nvSpPr>
          <p:cNvPr id="7" name="TextBox 6"/>
          <p:cNvSpPr txBox="1"/>
          <p:nvPr/>
        </p:nvSpPr>
        <p:spPr>
          <a:xfrm>
            <a:off x="317653" y="4507735"/>
            <a:ext cx="7673960" cy="1938992"/>
          </a:xfrm>
          <a:prstGeom prst="rect">
            <a:avLst/>
          </a:prstGeom>
          <a:noFill/>
        </p:spPr>
        <p:txBody>
          <a:bodyPr wrap="none" rtlCol="0">
            <a:spAutoFit/>
          </a:bodyPr>
          <a:lstStyle/>
          <a:p>
            <a:pPr marL="342900" indent="-342900">
              <a:buFont typeface="Arial" pitchFamily="34" charset="0"/>
              <a:buChar char="•"/>
            </a:pPr>
            <a:r>
              <a:rPr lang="en-US" sz="2400" dirty="0"/>
              <a:t>Traditional </a:t>
            </a:r>
            <a:r>
              <a:rPr lang="en-US" sz="2400" dirty="0" smtClean="0"/>
              <a:t> Drupal Portal with usual functions</a:t>
            </a:r>
          </a:p>
          <a:p>
            <a:pPr marL="342900" indent="-342900">
              <a:buFont typeface="Arial" pitchFamily="34" charset="0"/>
              <a:buChar char="•"/>
            </a:pPr>
            <a:r>
              <a:rPr lang="en-US" sz="2400" dirty="0" smtClean="0"/>
              <a:t>Traditional Ticket System</a:t>
            </a:r>
          </a:p>
          <a:p>
            <a:pPr marL="342900" indent="-342900">
              <a:buFont typeface="Arial" pitchFamily="34" charset="0"/>
              <a:buChar char="•"/>
            </a:pPr>
            <a:r>
              <a:rPr lang="en-US" sz="2400" dirty="0" smtClean="0"/>
              <a:t>System Admin and User facing support (small)</a:t>
            </a:r>
          </a:p>
          <a:p>
            <a:pPr marL="342900" indent="-342900">
              <a:buFont typeface="Arial" pitchFamily="34" charset="0"/>
              <a:buChar char="•"/>
            </a:pPr>
            <a:r>
              <a:rPr lang="en-US" sz="2400" dirty="0" smtClean="0"/>
              <a:t>Outreach group (small)</a:t>
            </a:r>
          </a:p>
          <a:p>
            <a:pPr marL="342900" indent="-342900">
              <a:buFont typeface="Arial" pitchFamily="34" charset="0"/>
              <a:buChar char="•"/>
            </a:pPr>
            <a:r>
              <a:rPr lang="en-US" sz="2400" dirty="0" smtClean="0"/>
              <a:t>Strong Systems Admin Collaboration with Software group</a:t>
            </a:r>
            <a:endParaRPr lang="en-US" sz="2400" dirty="0"/>
          </a:p>
        </p:txBody>
      </p:sp>
    </p:spTree>
    <p:extLst>
      <p:ext uri="{BB962C8B-B14F-4D97-AF65-F5344CB8AC3E}">
        <p14:creationId xmlns:p14="http://schemas.microsoft.com/office/powerpoint/2010/main" val="3548212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More Example Projects</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spTree>
    <p:extLst>
      <p:ext uri="{BB962C8B-B14F-4D97-AF65-F5344CB8AC3E}">
        <p14:creationId xmlns:p14="http://schemas.microsoft.com/office/powerpoint/2010/main" val="4109090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T3 Computing in the Cloud</a:t>
            </a:r>
            <a:endParaRPr lang="en-US" dirty="0"/>
          </a:p>
        </p:txBody>
      </p:sp>
      <p:sp>
        <p:nvSpPr>
          <p:cNvPr id="3" name="Content Placeholder 2"/>
          <p:cNvSpPr>
            <a:spLocks noGrp="1"/>
          </p:cNvSpPr>
          <p:nvPr>
            <p:ph idx="1"/>
          </p:nvPr>
        </p:nvSpPr>
        <p:spPr>
          <a:xfrm>
            <a:off x="457200" y="1600200"/>
            <a:ext cx="8229600" cy="4574531"/>
          </a:xfrm>
        </p:spPr>
        <p:txBody>
          <a:bodyPr>
            <a:normAutofit lnSpcReduction="10000"/>
          </a:bodyPr>
          <a:lstStyle/>
          <a:p>
            <a:r>
              <a:rPr lang="en-US" dirty="0" smtClean="0"/>
              <a:t>Running 0 to 600 ATLAS simulation jobs continuously since April 2012.</a:t>
            </a:r>
          </a:p>
          <a:p>
            <a:r>
              <a:rPr lang="en-US" dirty="0" smtClean="0"/>
              <a:t>Number of running VMs responds dynamically to the workload management system (Panda).</a:t>
            </a:r>
          </a:p>
          <a:p>
            <a:r>
              <a:rPr lang="en-US" dirty="0" smtClean="0"/>
              <a:t>Condor executes the jobs, Cloud Scheduler manages the VMs</a:t>
            </a:r>
          </a:p>
          <a:p>
            <a:r>
              <a:rPr lang="en-US" smtClean="0"/>
              <a:t>Using cloud </a:t>
            </a:r>
            <a:r>
              <a:rPr lang="en-US" dirty="0" smtClean="0"/>
              <a:t>resources at </a:t>
            </a:r>
            <a:r>
              <a:rPr lang="en-US" dirty="0" err="1" smtClean="0"/>
              <a:t>FutureGrid</a:t>
            </a:r>
            <a:r>
              <a:rPr lang="en-US" dirty="0" smtClean="0"/>
              <a:t>, University of Victoria, and National Research Council of Canada</a:t>
            </a:r>
            <a:endParaRPr lang="en-US" dirty="0"/>
          </a:p>
        </p:txBody>
      </p:sp>
    </p:spTree>
    <p:extLst>
      <p:ext uri="{BB962C8B-B14F-4D97-AF65-F5344CB8AC3E}">
        <p14:creationId xmlns:p14="http://schemas.microsoft.com/office/powerpoint/2010/main" val="2595721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leted_jobs.png"/>
          <p:cNvPicPr>
            <a:picLocks noChangeAspect="1"/>
          </p:cNvPicPr>
          <p:nvPr/>
        </p:nvPicPr>
        <p:blipFill>
          <a:blip r:embed="rId2"/>
          <a:stretch>
            <a:fillRect/>
          </a:stretch>
        </p:blipFill>
        <p:spPr>
          <a:xfrm>
            <a:off x="457200" y="426142"/>
            <a:ext cx="4158092" cy="3118569"/>
          </a:xfrm>
          <a:prstGeom prst="rect">
            <a:avLst/>
          </a:prstGeom>
        </p:spPr>
      </p:pic>
      <p:pic>
        <p:nvPicPr>
          <p:cNvPr id="6" name="Picture 5" descr="job_efficiency.png"/>
          <p:cNvPicPr>
            <a:picLocks noChangeAspect="1"/>
          </p:cNvPicPr>
          <p:nvPr/>
        </p:nvPicPr>
        <p:blipFill>
          <a:blip r:embed="rId3"/>
          <a:stretch>
            <a:fillRect/>
          </a:stretch>
        </p:blipFill>
        <p:spPr>
          <a:xfrm>
            <a:off x="4991984" y="1662261"/>
            <a:ext cx="3694816" cy="2771112"/>
          </a:xfrm>
          <a:prstGeom prst="rect">
            <a:avLst/>
          </a:prstGeom>
        </p:spPr>
      </p:pic>
      <p:pic>
        <p:nvPicPr>
          <p:cNvPr id="8" name="Content Placeholder 7" descr="number_of_slots.png"/>
          <p:cNvPicPr>
            <a:picLocks noGrp="1" noChangeAspect="1"/>
          </p:cNvPicPr>
          <p:nvPr>
            <p:ph idx="1"/>
          </p:nvPr>
        </p:nvPicPr>
        <p:blipFill>
          <a:blip r:embed="rId4"/>
          <a:srcRect l="-18187" r="-18187"/>
          <a:stretch>
            <a:fillRect/>
          </a:stretch>
        </p:blipFill>
        <p:spPr>
          <a:xfrm>
            <a:off x="-600537" y="3431520"/>
            <a:ext cx="5941735" cy="3267725"/>
          </a:xfrm>
        </p:spPr>
      </p:pic>
      <p:sp>
        <p:nvSpPr>
          <p:cNvPr id="9" name="TextBox 8"/>
          <p:cNvSpPr txBox="1"/>
          <p:nvPr/>
        </p:nvSpPr>
        <p:spPr>
          <a:xfrm>
            <a:off x="4991984" y="1015930"/>
            <a:ext cx="2614573" cy="646331"/>
          </a:xfrm>
          <a:prstGeom prst="rect">
            <a:avLst/>
          </a:prstGeom>
          <a:noFill/>
        </p:spPr>
        <p:txBody>
          <a:bodyPr wrap="square" rtlCol="0">
            <a:spAutoFit/>
          </a:bodyPr>
          <a:lstStyle/>
          <a:p>
            <a:r>
              <a:rPr lang="en-US" dirty="0" smtClean="0"/>
              <a:t>Completed jobs per day since march</a:t>
            </a:r>
            <a:endParaRPr lang="en-US" dirty="0"/>
          </a:p>
        </p:txBody>
      </p:sp>
      <p:sp>
        <p:nvSpPr>
          <p:cNvPr id="10" name="TextBox 9"/>
          <p:cNvSpPr txBox="1"/>
          <p:nvPr/>
        </p:nvSpPr>
        <p:spPr>
          <a:xfrm>
            <a:off x="4991984" y="5715197"/>
            <a:ext cx="3694816" cy="646331"/>
          </a:xfrm>
          <a:prstGeom prst="rect">
            <a:avLst/>
          </a:prstGeom>
          <a:noFill/>
        </p:spPr>
        <p:txBody>
          <a:bodyPr wrap="square" rtlCol="0">
            <a:spAutoFit/>
          </a:bodyPr>
          <a:lstStyle/>
          <a:p>
            <a:r>
              <a:rPr lang="en-US" dirty="0" smtClean="0"/>
              <a:t>Number of simultaneously running jobs since march (1 per core)</a:t>
            </a:r>
            <a:endParaRPr lang="en-US" dirty="0"/>
          </a:p>
        </p:txBody>
      </p:sp>
      <p:cxnSp>
        <p:nvCxnSpPr>
          <p:cNvPr id="14" name="Straight Arrow Connector 13"/>
          <p:cNvCxnSpPr/>
          <p:nvPr/>
        </p:nvCxnSpPr>
        <p:spPr>
          <a:xfrm rot="10800000" flipV="1">
            <a:off x="4454112" y="1335412"/>
            <a:ext cx="537873" cy="9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4346355" y="6079397"/>
            <a:ext cx="537873" cy="9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08086" y="4650600"/>
            <a:ext cx="3109475" cy="646331"/>
          </a:xfrm>
          <a:prstGeom prst="rect">
            <a:avLst/>
          </a:prstGeom>
          <a:noFill/>
        </p:spPr>
        <p:txBody>
          <a:bodyPr wrap="square" rtlCol="0">
            <a:spAutoFit/>
          </a:bodyPr>
          <a:lstStyle/>
          <a:p>
            <a:r>
              <a:rPr lang="en-US" dirty="0" smtClean="0"/>
              <a:t>CPU Efficiency in the last month </a:t>
            </a:r>
            <a:endParaRPr lang="en-US" dirty="0"/>
          </a:p>
        </p:txBody>
      </p:sp>
      <p:cxnSp>
        <p:nvCxnSpPr>
          <p:cNvPr id="18" name="Straight Arrow Connector 17"/>
          <p:cNvCxnSpPr/>
          <p:nvPr/>
        </p:nvCxnSpPr>
        <p:spPr>
          <a:xfrm rot="5400000" flipH="1" flipV="1">
            <a:off x="6545750" y="4473168"/>
            <a:ext cx="345526" cy="9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719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a:t>
            </a:r>
            <a:r>
              <a:rPr lang="en-US" dirty="0" err="1" smtClean="0"/>
              <a:t>IaaS</a:t>
            </a:r>
            <a:r>
              <a:rPr lang="en-US" dirty="0" smtClean="0"/>
              <a:t> Utilization</a:t>
            </a:r>
            <a:endParaRPr lang="en-US" dirty="0"/>
          </a:p>
        </p:txBody>
      </p:sp>
      <p:sp>
        <p:nvSpPr>
          <p:cNvPr id="3" name="Content Placeholder 2"/>
          <p:cNvSpPr>
            <a:spLocks noGrp="1"/>
          </p:cNvSpPr>
          <p:nvPr>
            <p:ph sz="half" idx="1"/>
          </p:nvPr>
        </p:nvSpPr>
        <p:spPr>
          <a:xfrm>
            <a:off x="292100" y="1498600"/>
            <a:ext cx="3860800" cy="4857750"/>
          </a:xfrm>
        </p:spPr>
        <p:txBody>
          <a:bodyPr>
            <a:normAutofit lnSpcReduction="10000"/>
          </a:bodyPr>
          <a:lstStyle/>
          <a:p>
            <a:r>
              <a:rPr lang="en-US" b="1" dirty="0" smtClean="0">
                <a:solidFill>
                  <a:srgbClr val="0C2268"/>
                </a:solidFill>
              </a:rPr>
              <a:t>Challenge</a:t>
            </a:r>
          </a:p>
          <a:p>
            <a:pPr lvl="1"/>
            <a:r>
              <a:rPr lang="en-US" dirty="0" smtClean="0"/>
              <a:t>Utilization is the catch-22 of on-demand clouds</a:t>
            </a:r>
          </a:p>
          <a:p>
            <a:r>
              <a:rPr lang="en-US" b="1" dirty="0" smtClean="0">
                <a:solidFill>
                  <a:srgbClr val="0C2268"/>
                </a:solidFill>
              </a:rPr>
              <a:t>Solution</a:t>
            </a:r>
          </a:p>
          <a:p>
            <a:pPr lvl="1"/>
            <a:r>
              <a:rPr lang="en-US" dirty="0" err="1" smtClean="0"/>
              <a:t>Preemptible</a:t>
            </a:r>
            <a:r>
              <a:rPr lang="en-US" dirty="0" smtClean="0"/>
              <a:t> instances: increase utilization without sacrificing the ability to respond to on-demand requests</a:t>
            </a:r>
          </a:p>
          <a:p>
            <a:pPr lvl="1"/>
            <a:r>
              <a:rPr lang="en-US" dirty="0" smtClean="0"/>
              <a:t>Multiple contention management strategies</a:t>
            </a:r>
          </a:p>
          <a:p>
            <a:pPr lvl="1">
              <a:buNone/>
            </a:pPr>
            <a:endParaRPr lang="en-US" dirty="0" smtClean="0"/>
          </a:p>
          <a:p>
            <a:pPr lvl="1"/>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88779CEB-1BC7-0641-9AF0-1114A67827A4}" type="datetime1">
              <a:rPr lang="en-US" smtClean="0"/>
              <a:pPr/>
              <a:t>7/6/2013</a:t>
            </a:fld>
            <a:endParaRPr lang="en-US"/>
          </a:p>
        </p:txBody>
      </p:sp>
      <p:sp>
        <p:nvSpPr>
          <p:cNvPr id="5" name="Slide Number Placeholder 4"/>
          <p:cNvSpPr>
            <a:spLocks noGrp="1"/>
          </p:cNvSpPr>
          <p:nvPr>
            <p:ph type="sldNum" sz="quarter" idx="12"/>
          </p:nvPr>
        </p:nvSpPr>
        <p:spPr/>
        <p:txBody>
          <a:bodyPr/>
          <a:lstStyle/>
          <a:p>
            <a:fld id="{C8420888-0914-7045-AADF-1504C9455C64}" type="slidenum">
              <a:rPr lang="en-US" smtClean="0"/>
              <a:pPr/>
              <a:t>17</a:t>
            </a:fld>
            <a:endParaRPr lang="en-US" dirty="0"/>
          </a:p>
        </p:txBody>
      </p:sp>
      <p:sp>
        <p:nvSpPr>
          <p:cNvPr id="12" name="TextBox 11"/>
          <p:cNvSpPr txBox="1"/>
          <p:nvPr/>
        </p:nvSpPr>
        <p:spPr>
          <a:xfrm>
            <a:off x="4616574" y="4167189"/>
            <a:ext cx="4527426" cy="1323439"/>
          </a:xfrm>
          <a:prstGeom prst="rect">
            <a:avLst/>
          </a:prstGeom>
          <a:noFill/>
        </p:spPr>
        <p:txBody>
          <a:bodyPr wrap="square" rtlCol="0">
            <a:spAutoFit/>
          </a:bodyPr>
          <a:lstStyle/>
          <a:p>
            <a:r>
              <a:rPr lang="en-US" sz="2000" i="1" dirty="0" smtClean="0">
                <a:solidFill>
                  <a:srgbClr val="0C2268"/>
                </a:solidFill>
              </a:rPr>
              <a:t>Paper: </a:t>
            </a:r>
          </a:p>
          <a:p>
            <a:r>
              <a:rPr lang="en-US" sz="2000" i="1" dirty="0" smtClean="0">
                <a:solidFill>
                  <a:srgbClr val="0C2268"/>
                </a:solidFill>
              </a:rPr>
              <a:t>Marshall P., K. Keahey, and T. Freeman,</a:t>
            </a:r>
          </a:p>
          <a:p>
            <a:r>
              <a:rPr lang="en-US" sz="2000" i="1" dirty="0" smtClean="0">
                <a:solidFill>
                  <a:srgbClr val="0C2268"/>
                </a:solidFill>
              </a:rPr>
              <a:t>“Improving Utilization of Infrastructure Clouds</a:t>
            </a:r>
            <a:r>
              <a:rPr lang="en-US" sz="2000" dirty="0" smtClean="0">
                <a:solidFill>
                  <a:srgbClr val="0C2268"/>
                </a:solidFill>
              </a:rPr>
              <a:t>“, </a:t>
            </a:r>
            <a:r>
              <a:rPr lang="en-US" sz="2000" i="1" dirty="0" smtClean="0">
                <a:solidFill>
                  <a:srgbClr val="0C2268"/>
                </a:solidFill>
              </a:rPr>
              <a:t>CCGrid’11</a:t>
            </a:r>
          </a:p>
        </p:txBody>
      </p:sp>
      <p:grpSp>
        <p:nvGrpSpPr>
          <p:cNvPr id="6" name="Group 14"/>
          <p:cNvGrpSpPr>
            <a:grpSpLocks/>
          </p:cNvGrpSpPr>
          <p:nvPr/>
        </p:nvGrpSpPr>
        <p:grpSpPr bwMode="auto">
          <a:xfrm>
            <a:off x="4293129" y="1502960"/>
            <a:ext cx="4685771" cy="2120772"/>
            <a:chOff x="473075" y="1297990"/>
            <a:chExt cx="8020991" cy="3737559"/>
          </a:xfrm>
        </p:grpSpPr>
        <p:pic>
          <p:nvPicPr>
            <p:cNvPr id="9" name="Picture 3" descr="Fusion Usage Mar-10 to Feb-11.tiff"/>
            <p:cNvPicPr>
              <a:picLocks noChangeAspect="1"/>
            </p:cNvPicPr>
            <p:nvPr/>
          </p:nvPicPr>
          <p:blipFill>
            <a:blip r:embed="rId3"/>
            <a:srcRect/>
            <a:stretch>
              <a:fillRect/>
            </a:stretch>
          </p:blipFill>
          <p:spPr bwMode="auto">
            <a:xfrm>
              <a:off x="473075" y="1297990"/>
              <a:ext cx="8020991" cy="3737559"/>
            </a:xfrm>
            <a:prstGeom prst="rect">
              <a:avLst/>
            </a:prstGeom>
            <a:noFill/>
            <a:ln w="9525">
              <a:noFill/>
              <a:miter lim="800000"/>
              <a:headEnd/>
              <a:tailEnd/>
            </a:ln>
          </p:spPr>
        </p:pic>
        <p:grpSp>
          <p:nvGrpSpPr>
            <p:cNvPr id="7" name="Group 11"/>
            <p:cNvGrpSpPr>
              <a:grpSpLocks/>
            </p:cNvGrpSpPr>
            <p:nvPr/>
          </p:nvGrpSpPr>
          <p:grpSpPr bwMode="auto">
            <a:xfrm>
              <a:off x="478129" y="1827694"/>
              <a:ext cx="265998" cy="2773633"/>
              <a:chOff x="497179" y="1801441"/>
              <a:chExt cx="265998" cy="2774553"/>
            </a:xfrm>
          </p:grpSpPr>
          <p:sp>
            <p:nvSpPr>
              <p:cNvPr id="14" name="TextBox 4"/>
              <p:cNvSpPr txBox="1">
                <a:spLocks noChangeArrowheads="1"/>
              </p:cNvSpPr>
              <p:nvPr/>
            </p:nvSpPr>
            <p:spPr bwMode="auto">
              <a:xfrm>
                <a:off x="497179" y="4033401"/>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16%</a:t>
                </a:r>
              </a:p>
            </p:txBody>
          </p:sp>
          <p:sp>
            <p:nvSpPr>
              <p:cNvPr id="15" name="TextBox 5"/>
              <p:cNvSpPr txBox="1">
                <a:spLocks noChangeArrowheads="1"/>
              </p:cNvSpPr>
              <p:nvPr/>
            </p:nvSpPr>
            <p:spPr bwMode="auto">
              <a:xfrm>
                <a:off x="497179" y="3587008"/>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31%</a:t>
                </a:r>
              </a:p>
            </p:txBody>
          </p:sp>
          <p:sp>
            <p:nvSpPr>
              <p:cNvPr id="16" name="TextBox 6"/>
              <p:cNvSpPr txBox="1">
                <a:spLocks noChangeArrowheads="1"/>
              </p:cNvSpPr>
              <p:nvPr/>
            </p:nvSpPr>
            <p:spPr bwMode="auto">
              <a:xfrm>
                <a:off x="497179" y="3140617"/>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47%</a:t>
                </a:r>
              </a:p>
            </p:txBody>
          </p:sp>
          <p:sp>
            <p:nvSpPr>
              <p:cNvPr id="17" name="TextBox 7"/>
              <p:cNvSpPr txBox="1">
                <a:spLocks noChangeArrowheads="1"/>
              </p:cNvSpPr>
              <p:nvPr/>
            </p:nvSpPr>
            <p:spPr bwMode="auto">
              <a:xfrm>
                <a:off x="497179" y="2694224"/>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62%</a:t>
                </a:r>
              </a:p>
            </p:txBody>
          </p:sp>
          <p:sp>
            <p:nvSpPr>
              <p:cNvPr id="18" name="TextBox 8"/>
              <p:cNvSpPr txBox="1">
                <a:spLocks noChangeArrowheads="1"/>
              </p:cNvSpPr>
              <p:nvPr/>
            </p:nvSpPr>
            <p:spPr bwMode="auto">
              <a:xfrm>
                <a:off x="497179" y="2247833"/>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78%</a:t>
                </a:r>
              </a:p>
            </p:txBody>
          </p:sp>
          <p:sp>
            <p:nvSpPr>
              <p:cNvPr id="19" name="TextBox 9"/>
              <p:cNvSpPr txBox="1">
                <a:spLocks noChangeArrowheads="1"/>
              </p:cNvSpPr>
              <p:nvPr/>
            </p:nvSpPr>
            <p:spPr bwMode="auto">
              <a:xfrm>
                <a:off x="497179" y="1801441"/>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94%</a:t>
                </a:r>
              </a:p>
            </p:txBody>
          </p:sp>
        </p:grpSp>
        <p:sp>
          <p:nvSpPr>
            <p:cNvPr id="11" name="Rectangle 10"/>
            <p:cNvSpPr/>
            <p:nvPr/>
          </p:nvSpPr>
          <p:spPr>
            <a:xfrm>
              <a:off x="473075" y="1713980"/>
              <a:ext cx="2619164" cy="1778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TextBox 24"/>
          <p:cNvSpPr txBox="1"/>
          <p:nvPr/>
        </p:nvSpPr>
        <p:spPr>
          <a:xfrm>
            <a:off x="4826000" y="3581400"/>
            <a:ext cx="3763558" cy="584776"/>
          </a:xfrm>
          <a:prstGeom prst="rect">
            <a:avLst/>
          </a:prstGeom>
          <a:noFill/>
        </p:spPr>
        <p:txBody>
          <a:bodyPr wrap="none" rtlCol="0">
            <a:spAutoFit/>
          </a:bodyPr>
          <a:lstStyle/>
          <a:p>
            <a:pPr algn="ctr"/>
            <a:r>
              <a:rPr lang="en-US" sz="1600" i="1" dirty="0" smtClean="0"/>
              <a:t>ANL Fusion cluster utilization 03/10 -03/11</a:t>
            </a:r>
          </a:p>
          <a:p>
            <a:pPr algn="ctr"/>
            <a:r>
              <a:rPr lang="en-US" sz="1600" i="1" dirty="0" smtClean="0"/>
              <a:t>Courtesy of Ray Bair, ANL</a:t>
            </a:r>
            <a:endParaRPr lang="en-US" sz="1600" i="1" dirty="0"/>
          </a:p>
        </p:txBody>
      </p:sp>
    </p:spTree>
    <p:extLst>
      <p:ext uri="{BB962C8B-B14F-4D97-AF65-F5344CB8AC3E}">
        <p14:creationId xmlns:p14="http://schemas.microsoft.com/office/powerpoint/2010/main" val="2071227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Improving </a:t>
            </a:r>
            <a:r>
              <a:rPr lang="en-US" dirty="0" err="1" smtClean="0"/>
              <a:t>IaaS</a:t>
            </a:r>
            <a:r>
              <a:rPr lang="en-US" dirty="0" smtClean="0"/>
              <a:t> Utilization</a:t>
            </a:r>
            <a:endParaRPr lang="en-US" dirty="0"/>
          </a:p>
        </p:txBody>
      </p:sp>
      <p:sp>
        <p:nvSpPr>
          <p:cNvPr id="5" name="Date Placeholder 4"/>
          <p:cNvSpPr>
            <a:spLocks noGrp="1"/>
          </p:cNvSpPr>
          <p:nvPr>
            <p:ph type="dt" sz="half" idx="4294967295"/>
          </p:nvPr>
        </p:nvSpPr>
        <p:spPr>
          <a:xfrm>
            <a:off x="457200" y="6356350"/>
            <a:ext cx="2133600" cy="365125"/>
          </a:xfrm>
          <a:prstGeom prst="rect">
            <a:avLst/>
          </a:prstGeom>
        </p:spPr>
        <p:txBody>
          <a:bodyPr/>
          <a:lstStyle/>
          <a:p>
            <a:fld id="{A8B9790B-C156-B44F-88B2-48931E908AC0}" type="datetime1">
              <a:rPr lang="en-US" smtClean="0"/>
              <a:pPr/>
              <a:t>7/6/2013</a:t>
            </a:fld>
            <a:endParaRPr lang="en-US"/>
          </a:p>
        </p:txBody>
      </p:sp>
      <p:sp>
        <p:nvSpPr>
          <p:cNvPr id="6" name="Slide Number Placeholder 5"/>
          <p:cNvSpPr>
            <a:spLocks noGrp="1"/>
          </p:cNvSpPr>
          <p:nvPr>
            <p:ph type="sldNum" sz="quarter" idx="12"/>
          </p:nvPr>
        </p:nvSpPr>
        <p:spPr/>
        <p:txBody>
          <a:bodyPr/>
          <a:lstStyle/>
          <a:p>
            <a:fld id="{C8420888-0914-7045-AADF-1504C9455C64}" type="slidenum">
              <a:rPr lang="en-US" smtClean="0"/>
              <a:pPr/>
              <a:t>18</a:t>
            </a:fld>
            <a:endParaRPr lang="en-US"/>
          </a:p>
        </p:txBody>
      </p:sp>
      <p:pic>
        <p:nvPicPr>
          <p:cNvPr id="10" name="Picture 9" descr="backfill.mostrecent.enabled.utilizat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273" y="2038869"/>
            <a:ext cx="4681728" cy="3511296"/>
          </a:xfrm>
          <a:prstGeom prst="rect">
            <a:avLst/>
          </a:prstGeom>
        </p:spPr>
      </p:pic>
      <p:pic>
        <p:nvPicPr>
          <p:cNvPr id="11" name="Picture 10" descr="backfill.disabled.utiliza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8869"/>
            <a:ext cx="4677248" cy="3507936"/>
          </a:xfrm>
          <a:prstGeom prst="rect">
            <a:avLst/>
          </a:prstGeom>
        </p:spPr>
      </p:pic>
      <p:sp>
        <p:nvSpPr>
          <p:cNvPr id="12" name="TextBox 11"/>
          <p:cNvSpPr txBox="1"/>
          <p:nvPr/>
        </p:nvSpPr>
        <p:spPr>
          <a:xfrm>
            <a:off x="4677248" y="1406806"/>
            <a:ext cx="4466752" cy="1015663"/>
          </a:xfrm>
          <a:prstGeom prst="rect">
            <a:avLst/>
          </a:prstGeom>
          <a:noFill/>
        </p:spPr>
        <p:txBody>
          <a:bodyPr wrap="square" rtlCol="0">
            <a:spAutoFit/>
          </a:bodyPr>
          <a:lstStyle/>
          <a:p>
            <a:pPr algn="ctr"/>
            <a:r>
              <a:rPr lang="en-US" sz="2400" b="1" dirty="0" smtClean="0"/>
              <a:t>Preemption Enabled</a:t>
            </a:r>
          </a:p>
          <a:p>
            <a:pPr algn="ctr"/>
            <a:r>
              <a:rPr lang="en-US" dirty="0" smtClean="0"/>
              <a:t>Average utilization: 83.82%	</a:t>
            </a:r>
            <a:br>
              <a:rPr lang="en-US" dirty="0" smtClean="0"/>
            </a:br>
            <a:r>
              <a:rPr lang="en-US" dirty="0" smtClean="0"/>
              <a:t>Maximum utilization: </a:t>
            </a:r>
            <a:r>
              <a:rPr lang="en-US" b="1" dirty="0" smtClean="0"/>
              <a:t>100%</a:t>
            </a:r>
            <a:endParaRPr lang="en-US" b="1" dirty="0"/>
          </a:p>
        </p:txBody>
      </p:sp>
      <p:sp>
        <p:nvSpPr>
          <p:cNvPr id="13" name="TextBox 12"/>
          <p:cNvSpPr txBox="1"/>
          <p:nvPr/>
        </p:nvSpPr>
        <p:spPr>
          <a:xfrm>
            <a:off x="1" y="1406806"/>
            <a:ext cx="4677248" cy="1015663"/>
          </a:xfrm>
          <a:prstGeom prst="rect">
            <a:avLst/>
          </a:prstGeom>
          <a:noFill/>
        </p:spPr>
        <p:txBody>
          <a:bodyPr wrap="square" rtlCol="0">
            <a:spAutoFit/>
          </a:bodyPr>
          <a:lstStyle/>
          <a:p>
            <a:pPr algn="ctr"/>
            <a:r>
              <a:rPr lang="en-US" sz="2400" b="1" dirty="0" smtClean="0"/>
              <a:t>Preemption Disabled</a:t>
            </a:r>
          </a:p>
          <a:p>
            <a:pPr algn="ctr"/>
            <a:r>
              <a:rPr lang="en-US" dirty="0" smtClean="0"/>
              <a:t>Average utilization: 36.36%	</a:t>
            </a:r>
            <a:br>
              <a:rPr lang="en-US" dirty="0" smtClean="0"/>
            </a:br>
            <a:r>
              <a:rPr lang="en-US" dirty="0" smtClean="0"/>
              <a:t>Maximum utilization: 43.75%</a:t>
            </a:r>
            <a:endParaRPr lang="en-US" dirty="0"/>
          </a:p>
        </p:txBody>
      </p:sp>
      <p:sp>
        <p:nvSpPr>
          <p:cNvPr id="14" name="TextBox 13"/>
          <p:cNvSpPr txBox="1"/>
          <p:nvPr/>
        </p:nvSpPr>
        <p:spPr>
          <a:xfrm>
            <a:off x="4582584" y="5080052"/>
            <a:ext cx="4572000" cy="307777"/>
          </a:xfrm>
          <a:prstGeom prst="rect">
            <a:avLst/>
          </a:prstGeom>
          <a:noFill/>
        </p:spPr>
        <p:txBody>
          <a:bodyPr wrap="square" rtlCol="0">
            <a:spAutoFit/>
          </a:bodyPr>
          <a:lstStyle/>
          <a:p>
            <a:pPr algn="ctr"/>
            <a:r>
              <a:rPr lang="en-US" sz="1400" dirty="0" smtClean="0"/>
              <a:t>Infrastructure Utilization (%)</a:t>
            </a:r>
            <a:endParaRPr lang="en-US" sz="1400" i="1" dirty="0"/>
          </a:p>
        </p:txBody>
      </p:sp>
      <p:sp>
        <p:nvSpPr>
          <p:cNvPr id="15" name="TextBox 14"/>
          <p:cNvSpPr txBox="1"/>
          <p:nvPr/>
        </p:nvSpPr>
        <p:spPr>
          <a:xfrm>
            <a:off x="0" y="5080052"/>
            <a:ext cx="4572000" cy="307777"/>
          </a:xfrm>
          <a:prstGeom prst="rect">
            <a:avLst/>
          </a:prstGeom>
          <a:noFill/>
        </p:spPr>
        <p:txBody>
          <a:bodyPr wrap="square" rtlCol="0">
            <a:spAutoFit/>
          </a:bodyPr>
          <a:lstStyle/>
          <a:p>
            <a:pPr algn="ctr"/>
            <a:r>
              <a:rPr lang="en-US" sz="1400" dirty="0" smtClean="0"/>
              <a:t>Infrastructure Utilization (%)</a:t>
            </a:r>
            <a:endParaRPr lang="en-US" sz="1400" i="1" dirty="0"/>
          </a:p>
        </p:txBody>
      </p:sp>
      <p:sp>
        <p:nvSpPr>
          <p:cNvPr id="16" name="Rectangle 15"/>
          <p:cNvSpPr/>
          <p:nvPr/>
        </p:nvSpPr>
        <p:spPr>
          <a:xfrm>
            <a:off x="4708998" y="2683924"/>
            <a:ext cx="317500" cy="1608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45530" y="2705093"/>
            <a:ext cx="317500" cy="1608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50635" y="5657334"/>
            <a:ext cx="184666"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38080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a:t>SSD experimentation using Lima</a:t>
            </a:r>
          </a:p>
        </p:txBody>
      </p:sp>
      <p:sp>
        <p:nvSpPr>
          <p:cNvPr id="24" name="Shape 24"/>
          <p:cNvSpPr txBox="1">
            <a:spLocks noGrp="1"/>
          </p:cNvSpPr>
          <p:nvPr>
            <p:ph type="body" idx="1"/>
          </p:nvPr>
        </p:nvSpPr>
        <p:spPr>
          <a:xfrm>
            <a:off x="257700" y="1500450"/>
            <a:ext cx="3994500" cy="4967700"/>
          </a:xfrm>
          <a:prstGeom prst="rect">
            <a:avLst/>
          </a:prstGeom>
        </p:spPr>
        <p:txBody>
          <a:bodyPr lIns="91425" tIns="91425" rIns="91425" bIns="91425" anchor="t" anchorCtr="0">
            <a:noAutofit/>
          </a:bodyPr>
          <a:lstStyle/>
          <a:p>
            <a:pPr lvl="0" rtl="0">
              <a:buNone/>
            </a:pPr>
            <a:r>
              <a:rPr lang="en" dirty="0"/>
              <a:t>Lima @ UCSD</a:t>
            </a:r>
          </a:p>
          <a:p>
            <a:pPr marL="457200" lvl="0" indent="-381000" rtl="0">
              <a:lnSpc>
                <a:spcPct val="115000"/>
              </a:lnSpc>
              <a:buClr>
                <a:schemeClr val="dk1"/>
              </a:buClr>
              <a:buSzPct val="166666"/>
              <a:buFont typeface="Arial"/>
              <a:buChar char="•"/>
            </a:pPr>
            <a:r>
              <a:rPr lang="en" sz="2400" dirty="0"/>
              <a:t>8 nodes, 128 cores </a:t>
            </a:r>
          </a:p>
          <a:p>
            <a:pPr marL="457200" lvl="0" indent="-381000" rtl="0">
              <a:lnSpc>
                <a:spcPct val="115000"/>
              </a:lnSpc>
              <a:buClr>
                <a:schemeClr val="dk1"/>
              </a:buClr>
              <a:buSzPct val="166666"/>
              <a:buFont typeface="Arial"/>
              <a:buChar char="•"/>
            </a:pPr>
            <a:r>
              <a:rPr lang="en" sz="2400" dirty="0"/>
              <a:t>AMD Opteron 6212 </a:t>
            </a:r>
          </a:p>
          <a:p>
            <a:pPr marL="457200" lvl="0" indent="-381000" rtl="0">
              <a:lnSpc>
                <a:spcPct val="115000"/>
              </a:lnSpc>
              <a:buClr>
                <a:schemeClr val="dk1"/>
              </a:buClr>
              <a:buSzPct val="166666"/>
              <a:buFont typeface="Arial"/>
              <a:buChar char="•"/>
            </a:pPr>
            <a:r>
              <a:rPr lang="en" sz="2400" dirty="0"/>
              <a:t>64 GB DDR3</a:t>
            </a:r>
          </a:p>
          <a:p>
            <a:pPr marL="457200" lvl="0" indent="-381000" rtl="0">
              <a:lnSpc>
                <a:spcPct val="115000"/>
              </a:lnSpc>
              <a:buClr>
                <a:schemeClr val="dk1"/>
              </a:buClr>
              <a:buSzPct val="166666"/>
              <a:buFont typeface="Arial"/>
              <a:buChar char="•"/>
            </a:pPr>
            <a:r>
              <a:rPr lang="en" sz="2400" dirty="0"/>
              <a:t>10GbE Mellanox ConnectX 3 EN </a:t>
            </a:r>
          </a:p>
          <a:p>
            <a:pPr marL="457200" lvl="0" indent="-381000" rtl="0">
              <a:lnSpc>
                <a:spcPct val="115000"/>
              </a:lnSpc>
              <a:buClr>
                <a:schemeClr val="dk1"/>
              </a:buClr>
              <a:buSzPct val="166666"/>
              <a:buFont typeface="Arial"/>
              <a:buChar char="•"/>
            </a:pPr>
            <a:r>
              <a:rPr lang="en" sz="2400" dirty="0"/>
              <a:t>1 TB 7200 RPM Ent SATA Drive </a:t>
            </a:r>
          </a:p>
          <a:p>
            <a:pPr marL="457200" lvl="0" indent="-381000">
              <a:lnSpc>
                <a:spcPct val="115000"/>
              </a:lnSpc>
              <a:buClr>
                <a:schemeClr val="dk1"/>
              </a:buClr>
              <a:buSzPct val="166666"/>
              <a:buFont typeface="Arial"/>
              <a:buChar char="•"/>
            </a:pPr>
            <a:r>
              <a:rPr lang="en" sz="2400" dirty="0"/>
              <a:t>480 GB SSD SATA Drive (Intel 520)</a:t>
            </a:r>
          </a:p>
        </p:txBody>
      </p:sp>
      <p:pic>
        <p:nvPicPr>
          <p:cNvPr id="3" name="Picture 2" descr="hadoop-resul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818" y="1772572"/>
            <a:ext cx="4589982" cy="2761304"/>
          </a:xfrm>
          <a:prstGeom prst="rect">
            <a:avLst/>
          </a:prstGeom>
        </p:spPr>
      </p:pic>
      <p:sp>
        <p:nvSpPr>
          <p:cNvPr id="4" name="TextBox 3"/>
          <p:cNvSpPr txBox="1"/>
          <p:nvPr/>
        </p:nvSpPr>
        <p:spPr>
          <a:xfrm>
            <a:off x="4096818" y="4686647"/>
            <a:ext cx="4589982" cy="738664"/>
          </a:xfrm>
          <a:prstGeom prst="rect">
            <a:avLst/>
          </a:prstGeom>
          <a:noFill/>
        </p:spPr>
        <p:txBody>
          <a:bodyPr wrap="square" rtlCol="0">
            <a:spAutoFit/>
          </a:bodyPr>
          <a:lstStyle/>
          <a:p>
            <a:r>
              <a:rPr lang="en-US" dirty="0" smtClean="0"/>
              <a:t>HDFS I</a:t>
            </a:r>
            <a:r>
              <a:rPr lang="en-US" dirty="0"/>
              <a:t>/O throughput (Mbps) comparison for SSD and HDD using </a:t>
            </a:r>
            <a:r>
              <a:rPr lang="en-US" dirty="0" smtClean="0"/>
              <a:t>the </a:t>
            </a:r>
            <a:r>
              <a:rPr lang="en-US" dirty="0" err="1" smtClean="0"/>
              <a:t>TestDFSIO</a:t>
            </a:r>
            <a:r>
              <a:rPr lang="en-US" dirty="0" smtClean="0"/>
              <a:t> benchmark. For </a:t>
            </a:r>
            <a:r>
              <a:rPr lang="en-US" dirty="0"/>
              <a:t>each file size, ten files were written to </a:t>
            </a:r>
            <a:r>
              <a:rPr lang="en-US" dirty="0" smtClean="0"/>
              <a:t>the disk.</a:t>
            </a:r>
            <a:endParaRPr lang="en-US" dirty="0"/>
          </a:p>
        </p:txBody>
      </p:sp>
    </p:spTree>
    <p:extLst>
      <p:ext uri="{BB962C8B-B14F-4D97-AF65-F5344CB8AC3E}">
        <p14:creationId xmlns:p14="http://schemas.microsoft.com/office/powerpoint/2010/main" val="402181753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Topics Covered</a:t>
            </a:r>
            <a:endParaRPr lang="en-US" dirty="0"/>
          </a:p>
        </p:txBody>
      </p:sp>
      <p:sp>
        <p:nvSpPr>
          <p:cNvPr id="3" name="Content Placeholder 2"/>
          <p:cNvSpPr>
            <a:spLocks noGrp="1"/>
          </p:cNvSpPr>
          <p:nvPr>
            <p:ph idx="1"/>
          </p:nvPr>
        </p:nvSpPr>
        <p:spPr>
          <a:xfrm>
            <a:off x="152400" y="609600"/>
            <a:ext cx="8229600" cy="4525963"/>
          </a:xfrm>
        </p:spPr>
        <p:txBody>
          <a:bodyPr/>
          <a:lstStyle/>
          <a:p>
            <a:r>
              <a:rPr lang="en-US" dirty="0" smtClean="0"/>
              <a:t>Recap </a:t>
            </a:r>
            <a:r>
              <a:rPr lang="en-US" dirty="0" smtClean="0"/>
              <a:t>of Overview</a:t>
            </a:r>
            <a:endParaRPr lang="en-US" dirty="0" smtClean="0"/>
          </a:p>
          <a:p>
            <a:r>
              <a:rPr lang="en-US" dirty="0" smtClean="0"/>
              <a:t>Details of Hardware</a:t>
            </a:r>
          </a:p>
          <a:p>
            <a:r>
              <a:rPr lang="en-US" dirty="0" smtClean="0"/>
              <a:t>More Example FutureGrid Projects</a:t>
            </a:r>
          </a:p>
          <a:p>
            <a:r>
              <a:rPr lang="en-US" dirty="0"/>
              <a:t>Details – XSEDE Testing and FutureGrid</a:t>
            </a:r>
            <a:endParaRPr lang="en-US" dirty="0" smtClean="0"/>
          </a:p>
          <a:p>
            <a:r>
              <a:rPr lang="en-US" dirty="0" smtClean="0"/>
              <a:t>Relation of FutureGrid to other Projects</a:t>
            </a:r>
          </a:p>
          <a:p>
            <a:r>
              <a:rPr lang="en-US" dirty="0" smtClean="0"/>
              <a:t>FutureGrid Futures</a:t>
            </a:r>
          </a:p>
          <a:p>
            <a:r>
              <a:rPr lang="en-US" dirty="0" smtClean="0"/>
              <a:t>Security in FutureGrid</a:t>
            </a:r>
          </a:p>
          <a:p>
            <a:r>
              <a:rPr lang="en-US" dirty="0"/>
              <a:t>Details </a:t>
            </a:r>
            <a:r>
              <a:rPr lang="en-US" dirty="0" smtClean="0"/>
              <a:t>of </a:t>
            </a:r>
            <a:r>
              <a:rPr lang="en-US" dirty="0"/>
              <a:t>Image </a:t>
            </a:r>
            <a:r>
              <a:rPr lang="en-US" dirty="0" smtClean="0"/>
              <a:t>Generation on FutureGrid</a:t>
            </a:r>
          </a:p>
          <a:p>
            <a:r>
              <a:rPr lang="en-US" dirty="0"/>
              <a:t>Details </a:t>
            </a:r>
            <a:r>
              <a:rPr lang="en-US" dirty="0" smtClean="0"/>
              <a:t>of </a:t>
            </a:r>
            <a:r>
              <a:rPr lang="en-US" dirty="0"/>
              <a:t>Monitoring on </a:t>
            </a:r>
            <a:r>
              <a:rPr lang="en-US" dirty="0" smtClean="0"/>
              <a:t>FutureGrid</a:t>
            </a:r>
          </a:p>
          <a:p>
            <a:r>
              <a:rPr lang="en-US" dirty="0" smtClean="0"/>
              <a:t>Appliances available on FutureGrid</a:t>
            </a:r>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3757872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41" y="134938"/>
            <a:ext cx="8723833" cy="763449"/>
          </a:xfrm>
        </p:spPr>
        <p:txBody>
          <a:bodyPr>
            <a:normAutofit/>
          </a:bodyPr>
          <a:lstStyle/>
          <a:p>
            <a:r>
              <a:rPr lang="en-US" dirty="0" smtClean="0"/>
              <a:t>Ocean Observatory Initiative (OOI)    </a:t>
            </a:r>
            <a:endParaRPr lang="en-US" dirty="0"/>
          </a:p>
        </p:txBody>
      </p:sp>
      <p:sp>
        <p:nvSpPr>
          <p:cNvPr id="3" name="Content Placeholder 2"/>
          <p:cNvSpPr>
            <a:spLocks noGrp="1"/>
          </p:cNvSpPr>
          <p:nvPr>
            <p:ph idx="1"/>
          </p:nvPr>
        </p:nvSpPr>
        <p:spPr>
          <a:xfrm>
            <a:off x="4504266" y="1372223"/>
            <a:ext cx="4490508" cy="4900337"/>
          </a:xfrm>
        </p:spPr>
        <p:txBody>
          <a:bodyPr>
            <a:normAutofit fontScale="70000" lnSpcReduction="20000"/>
          </a:bodyPr>
          <a:lstStyle/>
          <a:p>
            <a:r>
              <a:rPr lang="en-US" dirty="0" smtClean="0">
                <a:solidFill>
                  <a:schemeClr val="tx1"/>
                </a:solidFill>
                <a:ea typeface="MS PGothic" charset="0"/>
              </a:rPr>
              <a:t>Towards Observatory Science</a:t>
            </a:r>
          </a:p>
          <a:p>
            <a:r>
              <a:rPr lang="en-US" dirty="0" smtClean="0">
                <a:solidFill>
                  <a:schemeClr val="tx1"/>
                </a:solidFill>
                <a:ea typeface="MS PGothic" charset="0"/>
              </a:rPr>
              <a:t>Sensor-driven processing</a:t>
            </a:r>
          </a:p>
          <a:p>
            <a:pPr lvl="1"/>
            <a:r>
              <a:rPr lang="en-US" dirty="0" smtClean="0">
                <a:solidFill>
                  <a:schemeClr val="tx1"/>
                </a:solidFill>
              </a:rPr>
              <a:t>Real-time event-based data stream processing capabilities</a:t>
            </a:r>
          </a:p>
          <a:p>
            <a:pPr lvl="1"/>
            <a:r>
              <a:rPr lang="en-US" dirty="0" smtClean="0">
                <a:solidFill>
                  <a:schemeClr val="tx1"/>
                </a:solidFill>
              </a:rPr>
              <a:t>Highly volatile need for data distribution and processing</a:t>
            </a:r>
          </a:p>
          <a:p>
            <a:pPr lvl="1"/>
            <a:r>
              <a:rPr lang="en-US" dirty="0" smtClean="0">
                <a:ea typeface="MS PGothic" charset="0"/>
              </a:rPr>
              <a:t>An “always-on” service</a:t>
            </a:r>
            <a:endParaRPr lang="en-US" dirty="0" smtClean="0">
              <a:solidFill>
                <a:schemeClr val="tx1"/>
              </a:solidFill>
              <a:ea typeface="MS PGothic" charset="0"/>
            </a:endParaRPr>
          </a:p>
          <a:p>
            <a:r>
              <a:rPr lang="en-US" dirty="0" smtClean="0">
                <a:solidFill>
                  <a:schemeClr val="tx1"/>
                </a:solidFill>
              </a:rPr>
              <a:t>Nimbus team building platform services for integrated, repeatable support for on-demand science </a:t>
            </a:r>
          </a:p>
          <a:p>
            <a:pPr lvl="1"/>
            <a:r>
              <a:rPr lang="en-US" dirty="0" smtClean="0"/>
              <a:t>High-availability</a:t>
            </a:r>
          </a:p>
          <a:p>
            <a:pPr lvl="1"/>
            <a:r>
              <a:rPr lang="en-US" dirty="0" smtClean="0">
                <a:solidFill>
                  <a:schemeClr val="tx1"/>
                </a:solidFill>
              </a:rPr>
              <a:t>Auto-scaling</a:t>
            </a:r>
          </a:p>
          <a:p>
            <a:r>
              <a:rPr lang="en-US" dirty="0" smtClean="0">
                <a:solidFill>
                  <a:schemeClr val="tx1"/>
                </a:solidFill>
              </a:rPr>
              <a:t>From regional Nimbus clouds to commercial clouds</a:t>
            </a:r>
          </a:p>
          <a:p>
            <a:endParaRPr lang="en-US" dirty="0"/>
          </a:p>
        </p:txBody>
      </p:sp>
      <p:sp>
        <p:nvSpPr>
          <p:cNvPr id="4" name="Slide Number Placeholder 3"/>
          <p:cNvSpPr>
            <a:spLocks noGrp="1"/>
          </p:cNvSpPr>
          <p:nvPr>
            <p:ph type="sldNum" sz="quarter" idx="12"/>
          </p:nvPr>
        </p:nvSpPr>
        <p:spPr/>
        <p:txBody>
          <a:bodyPr/>
          <a:lstStyle/>
          <a:p>
            <a:fld id="{50528C8B-4F56-4E47-88F5-938B241AA72B}" type="slidenum">
              <a:rPr lang="en-US" smtClean="0">
                <a:solidFill>
                  <a:srgbClr val="000000"/>
                </a:solidFill>
              </a:rPr>
              <a:pPr/>
              <a:t>20</a:t>
            </a:fld>
            <a:endParaRPr lang="en-US">
              <a:solidFill>
                <a:srgbClr val="000000"/>
              </a:solidFill>
            </a:endParaRPr>
          </a:p>
        </p:txBody>
      </p:sp>
      <p:pic>
        <p:nvPicPr>
          <p:cNvPr id="5" name="Picture 4"/>
          <p:cNvPicPr>
            <a:picLocks noChangeArrowheads="1"/>
          </p:cNvPicPr>
          <p:nvPr/>
        </p:nvPicPr>
        <p:blipFill>
          <a:blip r:embed="rId3"/>
          <a:srcRect/>
          <a:stretch>
            <a:fillRect/>
          </a:stretch>
        </p:blipFill>
        <p:spPr bwMode="auto">
          <a:xfrm>
            <a:off x="270942" y="1097193"/>
            <a:ext cx="3830920" cy="5180394"/>
          </a:xfrm>
          <a:prstGeom prst="rect">
            <a:avLst/>
          </a:prstGeom>
          <a:noFill/>
          <a:ln w="9525">
            <a:noFill/>
            <a:round/>
            <a:headEnd/>
            <a:tailEnd/>
          </a:ln>
        </p:spPr>
      </p:pic>
      <p:pic>
        <p:nvPicPr>
          <p:cNvPr id="6" name="Picture 5" descr="ooilogocopy_med.jpg"/>
          <p:cNvPicPr>
            <a:picLocks noChangeAspect="1"/>
          </p:cNvPicPr>
          <p:nvPr/>
        </p:nvPicPr>
        <p:blipFill>
          <a:blip r:embed="rId4">
            <a:clrChange>
              <a:clrFrom>
                <a:srgbClr val="FFFFFF"/>
              </a:clrFrom>
              <a:clrTo>
                <a:srgbClr val="FFFFFF">
                  <a:alpha val="0"/>
                </a:srgbClr>
              </a:clrTo>
            </a:clrChange>
          </a:blip>
          <a:stretch>
            <a:fillRect/>
          </a:stretch>
        </p:blipFill>
        <p:spPr>
          <a:xfrm>
            <a:off x="8046807" y="5624282"/>
            <a:ext cx="1097193" cy="1097193"/>
          </a:xfrm>
          <a:prstGeom prst="rect">
            <a:avLst/>
          </a:prstGeom>
        </p:spPr>
      </p:pic>
    </p:spTree>
    <p:extLst>
      <p:ext uri="{BB962C8B-B14F-4D97-AF65-F5344CB8AC3E}">
        <p14:creationId xmlns:p14="http://schemas.microsoft.com/office/powerpoint/2010/main" val="1538431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Details – XSEDE Testing and FutureGrid</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1983031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715962"/>
          </a:xfrm>
        </p:spPr>
        <p:txBody>
          <a:bodyPr>
            <a:normAutofit fontScale="90000"/>
          </a:bodyPr>
          <a:lstStyle/>
          <a:p>
            <a:pPr>
              <a:defRPr/>
            </a:pPr>
            <a:r>
              <a:rPr lang="en-US" dirty="0" smtClean="0"/>
              <a:t>Software Evaluation and Testing on </a:t>
            </a:r>
            <a:r>
              <a:rPr lang="en-US" dirty="0" err="1" smtClean="0"/>
              <a:t>FutureGrid</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pPr>
              <a:buFont typeface="Arial" charset="0"/>
              <a:buChar char="•"/>
              <a:defRPr/>
            </a:pPr>
            <a:r>
              <a:rPr lang="en-US" b="1" dirty="0" smtClean="0"/>
              <a:t>Technology </a:t>
            </a:r>
            <a:r>
              <a:rPr lang="en-US" b="1" dirty="0"/>
              <a:t>Investigation Service (TIS</a:t>
            </a:r>
            <a:r>
              <a:rPr lang="en-US" b="1" dirty="0" smtClean="0"/>
              <a:t>)</a:t>
            </a:r>
            <a:r>
              <a:rPr lang="en-US" dirty="0" smtClean="0"/>
              <a:t> </a:t>
            </a:r>
            <a:r>
              <a:rPr lang="en-US" dirty="0"/>
              <a:t>provides a capability to identify, track, and evaluate hardware and software technologies that could be used in </a:t>
            </a:r>
            <a:r>
              <a:rPr lang="en-US" dirty="0" smtClean="0"/>
              <a:t>XSEDE </a:t>
            </a:r>
            <a:r>
              <a:rPr lang="en-US" dirty="0"/>
              <a:t>or any other </a:t>
            </a:r>
            <a:r>
              <a:rPr lang="en-US" dirty="0" err="1"/>
              <a:t>cyberinfrastructure</a:t>
            </a:r>
            <a:endParaRPr lang="en-US" dirty="0" smtClean="0"/>
          </a:p>
          <a:p>
            <a:pPr>
              <a:buFont typeface="Arial" charset="0"/>
              <a:buChar char="•"/>
              <a:defRPr/>
            </a:pPr>
            <a:r>
              <a:rPr lang="en-US" b="1" dirty="0" smtClean="0"/>
              <a:t>XSEDE Software Development &amp;</a:t>
            </a:r>
            <a:r>
              <a:rPr lang="en-US" b="1" dirty="0"/>
              <a:t> </a:t>
            </a:r>
            <a:r>
              <a:rPr lang="en-US" b="1" dirty="0" smtClean="0"/>
              <a:t>Integration (SD&amp;I) </a:t>
            </a:r>
            <a:r>
              <a:rPr lang="en-US" dirty="0" smtClean="0"/>
              <a:t>uses </a:t>
            </a:r>
            <a:r>
              <a:rPr lang="en-US" dirty="0"/>
              <a:t>best software engineering practices to deliver high quality software thru XSEDE Operations to Service Providers, End Users, and Campuses. </a:t>
            </a:r>
            <a:endParaRPr lang="en-US" dirty="0" smtClean="0"/>
          </a:p>
          <a:p>
            <a:pPr>
              <a:buFont typeface="Arial" charset="0"/>
              <a:buChar char="•"/>
              <a:defRPr/>
            </a:pPr>
            <a:r>
              <a:rPr lang="en-US" b="1" dirty="0" smtClean="0"/>
              <a:t>XSEDE Operations Software </a:t>
            </a:r>
            <a:r>
              <a:rPr lang="en-US" b="1" dirty="0"/>
              <a:t>Testing and Deployment </a:t>
            </a:r>
            <a:r>
              <a:rPr lang="en-US" b="1" dirty="0" smtClean="0"/>
              <a:t>(ST&amp;D)</a:t>
            </a:r>
            <a:r>
              <a:rPr lang="en-US" dirty="0" smtClean="0"/>
              <a:t> performs acceptance </a:t>
            </a:r>
            <a:r>
              <a:rPr lang="en-US" dirty="0"/>
              <a:t>testing of new XSEDE capabilities</a:t>
            </a:r>
          </a:p>
        </p:txBody>
      </p:sp>
    </p:spTree>
    <p:extLst>
      <p:ext uri="{BB962C8B-B14F-4D97-AF65-F5344CB8AC3E}">
        <p14:creationId xmlns:p14="http://schemas.microsoft.com/office/powerpoint/2010/main" val="2153442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2875"/>
            <a:ext cx="3970338" cy="1838325"/>
          </a:xfrm>
        </p:spPr>
        <p:txBody>
          <a:bodyPr>
            <a:normAutofit/>
          </a:bodyPr>
          <a:lstStyle/>
          <a:p>
            <a:pPr algn="ctr">
              <a:defRPr/>
            </a:pPr>
            <a:r>
              <a:rPr lang="en-US" sz="2800" dirty="0" smtClean="0"/>
              <a:t>SD&amp;I testing for XSEDE Campus Bridging for </a:t>
            </a:r>
            <a:br>
              <a:rPr lang="en-US" sz="2800" dirty="0" smtClean="0"/>
            </a:br>
            <a:r>
              <a:rPr lang="en-US" sz="2800" dirty="0" smtClean="0"/>
              <a:t>EMS/GFFS</a:t>
            </a:r>
            <a:br>
              <a:rPr lang="en-US" sz="2800" dirty="0" smtClean="0"/>
            </a:br>
            <a:r>
              <a:rPr lang="en-US" sz="2800" dirty="0" smtClean="0"/>
              <a:t>(aka SDIACT-101)</a:t>
            </a:r>
            <a:endParaRPr lang="en-US" sz="2800" dirty="0"/>
          </a:p>
        </p:txBody>
      </p:sp>
      <p:sp>
        <p:nvSpPr>
          <p:cNvPr id="5" name="Content Placeholder 4"/>
          <p:cNvSpPr>
            <a:spLocks noGrp="1"/>
          </p:cNvSpPr>
          <p:nvPr>
            <p:ph idx="1"/>
          </p:nvPr>
        </p:nvSpPr>
        <p:spPr>
          <a:xfrm>
            <a:off x="3951288" y="381000"/>
            <a:ext cx="4938712" cy="5827713"/>
          </a:xfrm>
          <a:ln>
            <a:solidFill>
              <a:schemeClr val="tx1"/>
            </a:solidFill>
          </a:ln>
        </p:spPr>
        <p:txBody>
          <a:bodyPr>
            <a:noAutofit/>
          </a:bodyPr>
          <a:lstStyle/>
          <a:p>
            <a:pPr marL="0" indent="0">
              <a:buFont typeface="Arial" panose="020B0604020202020204" pitchFamily="34" charset="0"/>
              <a:buNone/>
            </a:pPr>
            <a:r>
              <a:rPr lang="en-US" sz="2000" smtClean="0">
                <a:latin typeface="Courier" pitchFamily="-84" charset="0"/>
                <a:ea typeface="ＭＳ Ｐゴシック" panose="020B0600070205080204" pitchFamily="34" charset="-128"/>
              </a:rPr>
              <a:t>Full test pass involving…</a:t>
            </a:r>
          </a:p>
          <a:p>
            <a:pPr marL="0" indent="0">
              <a:buFont typeface="Calibri" panose="020F0502020204030204" pitchFamily="34" charset="0"/>
              <a:buAutoNum type="alphaLcPeriod"/>
            </a:pPr>
            <a:r>
              <a:rPr lang="en-US" sz="2000" b="1" smtClean="0">
                <a:latin typeface="Courier" pitchFamily="-84" charset="0"/>
                <a:ea typeface="ＭＳ Ｐゴシック" panose="020B0600070205080204" pitchFamily="34" charset="-128"/>
              </a:rPr>
              <a:t>XRay</a:t>
            </a:r>
            <a:r>
              <a:rPr lang="en-US" sz="2000" smtClean="0">
                <a:latin typeface="Courier" pitchFamily="-84" charset="0"/>
                <a:ea typeface="ＭＳ Ｐゴシック" panose="020B0600070205080204" pitchFamily="34" charset="-128"/>
              </a:rPr>
              <a:t> as only endpoint (putting heavy load on a single BES – Cray XT5m Linux/Torque/Moab)	</a:t>
            </a:r>
          </a:p>
          <a:p>
            <a:pPr marL="0" indent="0">
              <a:buFont typeface="Calibri" panose="020F0502020204030204" pitchFamily="34" charset="0"/>
              <a:buAutoNum type="alphaLcPeriod"/>
            </a:pPr>
            <a:r>
              <a:rPr lang="en-US" sz="2000" b="1" smtClean="0">
                <a:latin typeface="Courier" pitchFamily="-84" charset="0"/>
                <a:ea typeface="ＭＳ Ｐゴシック" panose="020B0600070205080204" pitchFamily="34" charset="-128"/>
              </a:rPr>
              <a:t>India</a:t>
            </a:r>
            <a:r>
              <a:rPr lang="en-US" sz="2000" smtClean="0">
                <a:latin typeface="Courier" pitchFamily="-84" charset="0"/>
                <a:ea typeface="ＭＳ Ｐゴシック" panose="020B0600070205080204" pitchFamily="34" charset="-128"/>
              </a:rPr>
              <a:t> as only endpoint (testing on a IBM iDataplex Redhat 5/Torque/Moab)	</a:t>
            </a:r>
          </a:p>
          <a:p>
            <a:pPr marL="0" indent="0">
              <a:buFont typeface="Calibri" panose="020F0502020204030204" pitchFamily="34" charset="0"/>
              <a:buAutoNum type="alphaLcPeriod"/>
            </a:pPr>
            <a:r>
              <a:rPr lang="en-US" sz="2000" smtClean="0">
                <a:latin typeface="Courier" pitchFamily="-84" charset="0"/>
                <a:ea typeface="ＭＳ Ｐゴシック" panose="020B0600070205080204" pitchFamily="34" charset="-128"/>
              </a:rPr>
              <a:t>Centurion (UVa) as only endpoint (testing against Genesis II BES)	</a:t>
            </a:r>
          </a:p>
          <a:p>
            <a:pPr marL="0" indent="0">
              <a:buFont typeface="Calibri" panose="020F0502020204030204" pitchFamily="34" charset="0"/>
              <a:buAutoNum type="alphaLcPeriod"/>
            </a:pPr>
            <a:r>
              <a:rPr lang="en-US" sz="2000" b="1" smtClean="0">
                <a:latin typeface="Courier" pitchFamily="-84" charset="0"/>
                <a:ea typeface="ＭＳ Ｐゴシック" panose="020B0600070205080204" pitchFamily="34" charset="-128"/>
              </a:rPr>
              <a:t>Sierra</a:t>
            </a:r>
            <a:r>
              <a:rPr lang="en-US" sz="2000" smtClean="0">
                <a:latin typeface="Courier" pitchFamily="-84" charset="0"/>
                <a:ea typeface="ＭＳ Ｐゴシック" panose="020B0600070205080204" pitchFamily="34" charset="-128"/>
              </a:rPr>
              <a:t> setup fresh following CI installation guide (testing the correctness of the installation guide)	</a:t>
            </a:r>
          </a:p>
          <a:p>
            <a:pPr marL="0" indent="0">
              <a:buFont typeface="Calibri" panose="020F0502020204030204" pitchFamily="34" charset="0"/>
              <a:buAutoNum type="alphaLcPeriod"/>
            </a:pPr>
            <a:r>
              <a:rPr lang="en-US" sz="2000" b="1" smtClean="0">
                <a:latin typeface="Courier" pitchFamily="-84" charset="0"/>
                <a:ea typeface="ＭＳ Ｐゴシック" panose="020B0600070205080204" pitchFamily="34" charset="-128"/>
              </a:rPr>
              <a:t>Sierra</a:t>
            </a:r>
            <a:r>
              <a:rPr lang="en-US" sz="2000" smtClean="0">
                <a:latin typeface="Courier" pitchFamily="-84" charset="0"/>
                <a:ea typeface="ＭＳ Ｐゴシック" panose="020B0600070205080204" pitchFamily="34" charset="-128"/>
              </a:rPr>
              <a:t> and </a:t>
            </a:r>
            <a:r>
              <a:rPr lang="en-US" sz="2000" b="1" smtClean="0">
                <a:latin typeface="Courier" pitchFamily="-84" charset="0"/>
                <a:ea typeface="ＭＳ Ｐゴシック" panose="020B0600070205080204" pitchFamily="34" charset="-128"/>
              </a:rPr>
              <a:t>India</a:t>
            </a:r>
            <a:r>
              <a:rPr lang="en-US" sz="2000" smtClean="0">
                <a:latin typeface="Courier" pitchFamily="-84" charset="0"/>
                <a:ea typeface="ＭＳ Ｐゴシック" panose="020B0600070205080204" pitchFamily="34" charset="-128"/>
              </a:rPr>
              <a:t> (testing load balancing to these endpoints)</a:t>
            </a:r>
          </a:p>
        </p:txBody>
      </p:sp>
      <p:pic>
        <p:nvPicPr>
          <p:cNvPr id="19459" name="Picture 5" descr="IMG_463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594100"/>
            <a:ext cx="1668463"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25" y="2370138"/>
            <a:ext cx="25701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itle 3"/>
          <p:cNvSpPr txBox="1">
            <a:spLocks/>
          </p:cNvSpPr>
          <p:nvPr/>
        </p:nvSpPr>
        <p:spPr bwMode="auto">
          <a:xfrm>
            <a:off x="669925" y="2835275"/>
            <a:ext cx="23304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400">
                <a:latin typeface="Calibri" panose="020F0502020204030204" pitchFamily="34" charset="0"/>
              </a:rPr>
              <a:t>GenesisII</a:t>
            </a:r>
          </a:p>
        </p:txBody>
      </p:sp>
      <p:sp>
        <p:nvSpPr>
          <p:cNvPr id="11" name="Title 3"/>
          <p:cNvSpPr txBox="1">
            <a:spLocks/>
          </p:cNvSpPr>
          <p:nvPr/>
        </p:nvSpPr>
        <p:spPr bwMode="auto">
          <a:xfrm>
            <a:off x="3970338" y="77788"/>
            <a:ext cx="4919662"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normAutofit fontScale="60000" lnSpcReduction="20000"/>
          </a:bodyPr>
          <a:lstStyle>
            <a:lvl1pPr algn="l" defTabSz="457200" rtl="0" eaLnBrk="0" fontAlgn="base" hangingPunct="0">
              <a:spcBef>
                <a:spcPct val="0"/>
              </a:spcBef>
              <a:spcAft>
                <a:spcPct val="0"/>
              </a:spcAft>
              <a:defRPr sz="3200" b="1" kern="1200">
                <a:solidFill>
                  <a:srgbClr val="376092"/>
                </a:solidFill>
                <a:latin typeface="Arial"/>
                <a:ea typeface="ＭＳ Ｐゴシック" pitchFamily="-107" charset="-128"/>
                <a:cs typeface="Arial"/>
              </a:defRPr>
            </a:lvl1pPr>
            <a:lvl2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2pPr>
            <a:lvl3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3pPr>
            <a:lvl4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4pPr>
            <a:lvl5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5pPr>
            <a:lvl6pPr marL="457200" algn="l" defTabSz="457200" rtl="0" fontAlgn="base">
              <a:spcBef>
                <a:spcPct val="0"/>
              </a:spcBef>
              <a:spcAft>
                <a:spcPct val="0"/>
              </a:spcAft>
              <a:defRPr sz="3200" b="1">
                <a:solidFill>
                  <a:srgbClr val="376092"/>
                </a:solidFill>
                <a:latin typeface="Arial" pitchFamily="-107" charset="0"/>
                <a:ea typeface="ＭＳ Ｐゴシック" pitchFamily="-107" charset="-128"/>
              </a:defRPr>
            </a:lvl6pPr>
            <a:lvl7pPr marL="914400" algn="l" defTabSz="457200" rtl="0" fontAlgn="base">
              <a:spcBef>
                <a:spcPct val="0"/>
              </a:spcBef>
              <a:spcAft>
                <a:spcPct val="0"/>
              </a:spcAft>
              <a:defRPr sz="3200" b="1">
                <a:solidFill>
                  <a:srgbClr val="376092"/>
                </a:solidFill>
                <a:latin typeface="Arial" pitchFamily="-107" charset="0"/>
                <a:ea typeface="ＭＳ Ｐゴシック" pitchFamily="-107" charset="-128"/>
              </a:defRPr>
            </a:lvl7pPr>
            <a:lvl8pPr marL="1371600" algn="l" defTabSz="457200" rtl="0" fontAlgn="base">
              <a:spcBef>
                <a:spcPct val="0"/>
              </a:spcBef>
              <a:spcAft>
                <a:spcPct val="0"/>
              </a:spcAft>
              <a:defRPr sz="3200" b="1">
                <a:solidFill>
                  <a:srgbClr val="376092"/>
                </a:solidFill>
                <a:latin typeface="Arial" pitchFamily="-107" charset="0"/>
                <a:ea typeface="ＭＳ Ｐゴシック" pitchFamily="-107" charset="-128"/>
              </a:defRPr>
            </a:lvl8pPr>
            <a:lvl9pPr marL="1828800" algn="l" defTabSz="457200" rtl="0" fontAlgn="base">
              <a:spcBef>
                <a:spcPct val="0"/>
              </a:spcBef>
              <a:spcAft>
                <a:spcPct val="0"/>
              </a:spcAft>
              <a:defRPr sz="3200" b="1">
                <a:solidFill>
                  <a:srgbClr val="376092"/>
                </a:solidFill>
                <a:latin typeface="Arial" pitchFamily="-107" charset="0"/>
                <a:ea typeface="ＭＳ Ｐゴシック" pitchFamily="-107" charset="-128"/>
              </a:defRPr>
            </a:lvl9pPr>
          </a:lstStyle>
          <a:p>
            <a:pPr algn="ctr">
              <a:defRPr/>
            </a:pPr>
            <a:r>
              <a:rPr lang="en-US" sz="2800" dirty="0" smtClean="0"/>
              <a:t>SD&amp;I test plan</a:t>
            </a:r>
            <a:endParaRPr lang="en-US" sz="2800" dirty="0"/>
          </a:p>
        </p:txBody>
      </p:sp>
    </p:spTree>
    <p:extLst>
      <p:ext uri="{BB962C8B-B14F-4D97-AF65-F5344CB8AC3E}">
        <p14:creationId xmlns:p14="http://schemas.microsoft.com/office/powerpoint/2010/main" val="94426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XSEDE SD&amp;I and Operations testing of </a:t>
            </a:r>
            <a:r>
              <a:rPr lang="en-US" dirty="0" err="1" smtClean="0"/>
              <a:t>xdusage</a:t>
            </a:r>
            <a:r>
              <a:rPr lang="en-US" dirty="0" smtClean="0"/>
              <a:t> (aka SDIACT-102)</a:t>
            </a:r>
            <a:endParaRPr lang="en-US" dirty="0"/>
          </a:p>
        </p:txBody>
      </p:sp>
      <p:sp>
        <p:nvSpPr>
          <p:cNvPr id="3" name="Content Placeholder 2"/>
          <p:cNvSpPr>
            <a:spLocks noGrp="1"/>
          </p:cNvSpPr>
          <p:nvPr>
            <p:ph sz="half" idx="2"/>
          </p:nvPr>
        </p:nvSpPr>
        <p:spPr>
          <a:xfrm>
            <a:off x="4646613" y="1600200"/>
            <a:ext cx="4040187" cy="4292600"/>
          </a:xfrm>
          <a:ln>
            <a:solidFill>
              <a:schemeClr val="tx1"/>
            </a:solidFill>
          </a:ln>
        </p:spPr>
        <p:txBody>
          <a:bodyPr>
            <a:normAutofit/>
          </a:bodyPr>
          <a:lstStyle/>
          <a:p>
            <a:pPr marL="0" indent="0">
              <a:lnSpc>
                <a:spcPct val="90000"/>
              </a:lnSpc>
              <a:buFont typeface="Arial" panose="020B0604020202020204" pitchFamily="34" charset="0"/>
              <a:buNone/>
            </a:pPr>
            <a:r>
              <a:rPr lang="en-US" smtClean="0">
                <a:latin typeface="Courier" pitchFamily="-84" charset="0"/>
                <a:ea typeface="ＭＳ Ｐゴシック" panose="020B0600070205080204" pitchFamily="34" charset="-128"/>
              </a:rPr>
              <a:t>Full test pass involving…</a:t>
            </a:r>
          </a:p>
          <a:p>
            <a:pPr marL="0" indent="0">
              <a:lnSpc>
                <a:spcPct val="90000"/>
              </a:lnSpc>
              <a:buFont typeface="Calibri" panose="020F0502020204030204" pitchFamily="34" charset="0"/>
              <a:buAutoNum type="alphaLcPeriod"/>
            </a:pPr>
            <a:r>
              <a:rPr lang="en-US" b="1" smtClean="0">
                <a:latin typeface="Courier" pitchFamily="-84" charset="0"/>
                <a:ea typeface="ＭＳ Ｐゴシック" panose="020B0600070205080204" pitchFamily="34" charset="-128"/>
              </a:rPr>
              <a:t>FutureGrid Nimbus VM on Hotel </a:t>
            </a:r>
            <a:r>
              <a:rPr lang="en-US" smtClean="0">
                <a:latin typeface="Courier" pitchFamily="-84" charset="0"/>
                <a:ea typeface="ＭＳ Ｐゴシック" panose="020B0600070205080204" pitchFamily="34" charset="-128"/>
              </a:rPr>
              <a:t>(emulating TACC Lonestar)</a:t>
            </a:r>
          </a:p>
          <a:p>
            <a:pPr marL="0" indent="0">
              <a:lnSpc>
                <a:spcPct val="90000"/>
              </a:lnSpc>
              <a:buFont typeface="Calibri" panose="020F0502020204030204" pitchFamily="34" charset="0"/>
              <a:buAutoNum type="alphaLcPeriod"/>
            </a:pPr>
            <a:r>
              <a:rPr lang="en-US" smtClean="0">
                <a:latin typeface="Courier" pitchFamily="-84" charset="0"/>
                <a:ea typeface="ＭＳ Ｐゴシック" panose="020B0600070205080204" pitchFamily="34" charset="-128"/>
              </a:rPr>
              <a:t>Verne test node (emulating NICS Nautilus)</a:t>
            </a:r>
          </a:p>
          <a:p>
            <a:pPr marL="0" indent="0">
              <a:lnSpc>
                <a:spcPct val="90000"/>
              </a:lnSpc>
              <a:buFont typeface="Calibri" panose="020F0502020204030204" pitchFamily="34" charset="0"/>
              <a:buAutoNum type="alphaLcPeriod"/>
            </a:pPr>
            <a:r>
              <a:rPr lang="en-US" smtClean="0">
                <a:latin typeface="Courier" pitchFamily="-84" charset="0"/>
                <a:ea typeface="ＭＳ Ｐゴシック" panose="020B0600070205080204" pitchFamily="34" charset="-128"/>
              </a:rPr>
              <a:t>Giu1 test node (emulating PSC Blacklight)</a:t>
            </a:r>
          </a:p>
          <a:p>
            <a:pPr marL="0" indent="0">
              <a:lnSpc>
                <a:spcPct val="90000"/>
              </a:lnSpc>
            </a:pPr>
            <a:endParaRPr lang="en-US" sz="2800" smtClean="0">
              <a:ea typeface="ＭＳ Ｐゴシック" panose="020B0600070205080204" pitchFamily="34" charset="-128"/>
            </a:endParaRPr>
          </a:p>
        </p:txBody>
      </p:sp>
      <p:sp>
        <p:nvSpPr>
          <p:cNvPr id="8" name="Content Placeholder 7"/>
          <p:cNvSpPr>
            <a:spLocks noGrp="1"/>
          </p:cNvSpPr>
          <p:nvPr>
            <p:ph sz="quarter" idx="4"/>
          </p:nvPr>
        </p:nvSpPr>
        <p:spPr>
          <a:xfrm>
            <a:off x="221457" y="1782763"/>
            <a:ext cx="4235450" cy="4373563"/>
          </a:xfrm>
        </p:spPr>
        <p:txBody>
          <a:bodyPr>
            <a:normAutofit fontScale="62500" lnSpcReduction="20000"/>
          </a:bodyPr>
          <a:lstStyle/>
          <a:p>
            <a:pPr marL="285750" indent="-285750">
              <a:buFont typeface="Arial" charset="0"/>
              <a:buChar char="•"/>
              <a:defRPr/>
            </a:pPr>
            <a:r>
              <a:rPr lang="en-US" sz="3800" b="1" dirty="0" err="1" smtClean="0"/>
              <a:t>xdusage</a:t>
            </a:r>
            <a:r>
              <a:rPr lang="en-US" sz="3800" dirty="0" smtClean="0"/>
              <a:t> gives researchers and their collaborators a command line way to view their allocation information in the XSEDE central database (XDCDB)</a:t>
            </a:r>
          </a:p>
          <a:p>
            <a:pPr marL="0" indent="0">
              <a:buFont typeface="Arial" charset="0"/>
              <a:buNone/>
              <a:defRPr/>
            </a:pPr>
            <a:endParaRPr lang="en-US" sz="2800" dirty="0" smtClean="0"/>
          </a:p>
          <a:p>
            <a:pPr marL="0" indent="0">
              <a:buFont typeface="Arial" charset="0"/>
              <a:buNone/>
              <a:defRPr/>
            </a:pPr>
            <a:r>
              <a:rPr lang="en-US" sz="2600" dirty="0" smtClean="0">
                <a:latin typeface="Courier"/>
                <a:cs typeface="Courier"/>
              </a:rPr>
              <a:t>% </a:t>
            </a:r>
            <a:r>
              <a:rPr lang="en-US" sz="2600" dirty="0" err="1" smtClean="0">
                <a:latin typeface="Courier"/>
                <a:cs typeface="Courier"/>
              </a:rPr>
              <a:t>xdusage</a:t>
            </a:r>
            <a:r>
              <a:rPr lang="en-US" sz="2600" dirty="0" smtClean="0">
                <a:latin typeface="Courier"/>
                <a:cs typeface="Courier"/>
              </a:rPr>
              <a:t> -a -p TG-STA110005S </a:t>
            </a:r>
          </a:p>
          <a:p>
            <a:pPr marL="0" indent="0">
              <a:buFont typeface="Arial" charset="0"/>
              <a:buNone/>
              <a:defRPr/>
            </a:pPr>
            <a:r>
              <a:rPr lang="en-US" sz="2600" dirty="0" smtClean="0">
                <a:latin typeface="Courier"/>
                <a:cs typeface="Courier"/>
              </a:rPr>
              <a:t>Project: TG-STA110005S/</a:t>
            </a:r>
            <a:r>
              <a:rPr lang="en-US" sz="2600" dirty="0" err="1" smtClean="0">
                <a:latin typeface="Courier"/>
                <a:cs typeface="Courier"/>
              </a:rPr>
              <a:t>staff.teragrid</a:t>
            </a:r>
            <a:endParaRPr lang="en-US" sz="2600" dirty="0" smtClean="0">
              <a:latin typeface="Courier"/>
              <a:cs typeface="Courier"/>
            </a:endParaRPr>
          </a:p>
          <a:p>
            <a:pPr marL="0" indent="0">
              <a:buFont typeface="Arial" charset="0"/>
              <a:buNone/>
              <a:defRPr/>
            </a:pPr>
            <a:r>
              <a:rPr lang="en-US" sz="2600" dirty="0" smtClean="0">
                <a:latin typeface="Courier"/>
                <a:cs typeface="Courier"/>
              </a:rPr>
              <a:t>PI: Navarro, John-Paul</a:t>
            </a:r>
          </a:p>
          <a:p>
            <a:pPr marL="0" indent="0">
              <a:buFont typeface="Arial" charset="0"/>
              <a:buNone/>
              <a:defRPr/>
            </a:pPr>
            <a:r>
              <a:rPr lang="en-US" sz="2600" dirty="0" smtClean="0">
                <a:latin typeface="Courier"/>
                <a:cs typeface="Courier"/>
              </a:rPr>
              <a:t>Allocation: 2012-09-14/2013-09-13</a:t>
            </a:r>
          </a:p>
          <a:p>
            <a:pPr marL="0" indent="0">
              <a:buFont typeface="Arial" charset="0"/>
              <a:buNone/>
              <a:defRPr/>
            </a:pPr>
            <a:r>
              <a:rPr lang="en-US" sz="2600" dirty="0" smtClean="0">
                <a:latin typeface="Courier"/>
                <a:cs typeface="Courier"/>
              </a:rPr>
              <a:t> Total=300,000 Remaining=297,604 Usage=2,395.6 Jobs=21</a:t>
            </a:r>
          </a:p>
          <a:p>
            <a:pPr marL="0" indent="0">
              <a:buFont typeface="Arial" charset="0"/>
              <a:buNone/>
              <a:defRPr/>
            </a:pPr>
            <a:r>
              <a:rPr lang="en-US" sz="2600" dirty="0" smtClean="0">
                <a:latin typeface="Courier"/>
                <a:cs typeface="Courier"/>
              </a:rPr>
              <a:t> PI Navarro, John-Paul portal=</a:t>
            </a:r>
            <a:r>
              <a:rPr lang="en-US" sz="2600" dirty="0" err="1" smtClean="0">
                <a:latin typeface="Courier"/>
                <a:cs typeface="Courier"/>
              </a:rPr>
              <a:t>navarro</a:t>
            </a:r>
            <a:r>
              <a:rPr lang="en-US" sz="2600" dirty="0" smtClean="0">
                <a:latin typeface="Courier"/>
                <a:cs typeface="Courier"/>
              </a:rPr>
              <a:t> usage=0 jobs=0</a:t>
            </a:r>
          </a:p>
        </p:txBody>
      </p:sp>
      <p:sp>
        <p:nvSpPr>
          <p:cNvPr id="6" name="Title 1"/>
          <p:cNvSpPr txBox="1">
            <a:spLocks/>
          </p:cNvSpPr>
          <p:nvPr/>
        </p:nvSpPr>
        <p:spPr bwMode="auto">
          <a:xfrm>
            <a:off x="4267200" y="1066800"/>
            <a:ext cx="4724400"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normAutofit fontScale="97500"/>
          </a:bodyPr>
          <a:lstStyle>
            <a:lvl1pPr algn="l" defTabSz="457200" rtl="0" eaLnBrk="0" fontAlgn="base" hangingPunct="0">
              <a:spcBef>
                <a:spcPct val="0"/>
              </a:spcBef>
              <a:spcAft>
                <a:spcPct val="0"/>
              </a:spcAft>
              <a:defRPr sz="3200" b="1" kern="1200">
                <a:solidFill>
                  <a:srgbClr val="376092"/>
                </a:solidFill>
                <a:latin typeface="Arial"/>
                <a:ea typeface="ＭＳ Ｐゴシック" pitchFamily="-107" charset="-128"/>
                <a:cs typeface="Arial"/>
              </a:defRPr>
            </a:lvl1pPr>
            <a:lvl2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2pPr>
            <a:lvl3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3pPr>
            <a:lvl4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4pPr>
            <a:lvl5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5pPr>
            <a:lvl6pPr marL="457200" algn="l" defTabSz="457200" rtl="0" fontAlgn="base">
              <a:spcBef>
                <a:spcPct val="0"/>
              </a:spcBef>
              <a:spcAft>
                <a:spcPct val="0"/>
              </a:spcAft>
              <a:defRPr sz="3200" b="1">
                <a:solidFill>
                  <a:srgbClr val="376092"/>
                </a:solidFill>
                <a:latin typeface="Arial" pitchFamily="-107" charset="0"/>
                <a:ea typeface="ＭＳ Ｐゴシック" pitchFamily="-107" charset="-128"/>
              </a:defRPr>
            </a:lvl6pPr>
            <a:lvl7pPr marL="914400" algn="l" defTabSz="457200" rtl="0" fontAlgn="base">
              <a:spcBef>
                <a:spcPct val="0"/>
              </a:spcBef>
              <a:spcAft>
                <a:spcPct val="0"/>
              </a:spcAft>
              <a:defRPr sz="3200" b="1">
                <a:solidFill>
                  <a:srgbClr val="376092"/>
                </a:solidFill>
                <a:latin typeface="Arial" pitchFamily="-107" charset="0"/>
                <a:ea typeface="ＭＳ Ｐゴシック" pitchFamily="-107" charset="-128"/>
              </a:defRPr>
            </a:lvl7pPr>
            <a:lvl8pPr marL="1371600" algn="l" defTabSz="457200" rtl="0" fontAlgn="base">
              <a:spcBef>
                <a:spcPct val="0"/>
              </a:spcBef>
              <a:spcAft>
                <a:spcPct val="0"/>
              </a:spcAft>
              <a:defRPr sz="3200" b="1">
                <a:solidFill>
                  <a:srgbClr val="376092"/>
                </a:solidFill>
                <a:latin typeface="Arial" pitchFamily="-107" charset="0"/>
                <a:ea typeface="ＭＳ Ｐゴシック" pitchFamily="-107" charset="-128"/>
              </a:defRPr>
            </a:lvl8pPr>
            <a:lvl9pPr marL="1828800" algn="l" defTabSz="457200" rtl="0" fontAlgn="base">
              <a:spcBef>
                <a:spcPct val="0"/>
              </a:spcBef>
              <a:spcAft>
                <a:spcPct val="0"/>
              </a:spcAft>
              <a:defRPr sz="3200" b="1">
                <a:solidFill>
                  <a:srgbClr val="376092"/>
                </a:solidFill>
                <a:latin typeface="Arial" pitchFamily="-107" charset="0"/>
                <a:ea typeface="ＭＳ Ｐゴシック" pitchFamily="-107" charset="-128"/>
              </a:defRPr>
            </a:lvl9pPr>
          </a:lstStyle>
          <a:p>
            <a:pPr>
              <a:defRPr/>
            </a:pPr>
            <a:r>
              <a:rPr lang="en-US" sz="2000" dirty="0" smtClean="0"/>
              <a:t>Joint SD&amp;I and Operations test plan</a:t>
            </a:r>
            <a:endParaRPr lang="en-US" sz="2000" dirty="0"/>
          </a:p>
        </p:txBody>
      </p:sp>
    </p:spTree>
    <p:extLst>
      <p:ext uri="{BB962C8B-B14F-4D97-AF65-F5344CB8AC3E}">
        <p14:creationId xmlns:p14="http://schemas.microsoft.com/office/powerpoint/2010/main" val="562248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Activities Related to FutureGrid</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spTree>
    <p:extLst>
      <p:ext uri="{BB962C8B-B14F-4D97-AF65-F5344CB8AC3E}">
        <p14:creationId xmlns:p14="http://schemas.microsoft.com/office/powerpoint/2010/main" val="2263469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 y="0"/>
            <a:ext cx="9144000" cy="685800"/>
          </a:xfrm>
        </p:spPr>
        <p:txBody>
          <a:bodyPr/>
          <a:lstStyle/>
          <a:p>
            <a:r>
              <a:rPr lang="en-US" sz="2800" dirty="0" smtClean="0"/>
              <a:t>Essential </a:t>
            </a:r>
            <a:r>
              <a:rPr lang="en-US" sz="2800" dirty="0"/>
              <a:t>and </a:t>
            </a:r>
            <a:r>
              <a:rPr lang="en-US" sz="2800" dirty="0" smtClean="0"/>
              <a:t>Different </a:t>
            </a:r>
            <a:r>
              <a:rPr lang="en-US" sz="2800" dirty="0"/>
              <a:t>features of </a:t>
            </a:r>
            <a:r>
              <a:rPr lang="en-US" sz="2800" dirty="0" smtClean="0"/>
              <a:t>FutureGrid in Cloud area</a:t>
            </a:r>
            <a:endParaRPr lang="en-US" sz="2800" dirty="0"/>
          </a:p>
        </p:txBody>
      </p:sp>
      <p:sp>
        <p:nvSpPr>
          <p:cNvPr id="3" name="Content Placeholder 2"/>
          <p:cNvSpPr>
            <a:spLocks noGrp="1"/>
          </p:cNvSpPr>
          <p:nvPr>
            <p:ph idx="1"/>
          </p:nvPr>
        </p:nvSpPr>
        <p:spPr>
          <a:xfrm>
            <a:off x="23567" y="710938"/>
            <a:ext cx="9135626" cy="4525963"/>
          </a:xfrm>
        </p:spPr>
        <p:txBody>
          <a:bodyPr/>
          <a:lstStyle/>
          <a:p>
            <a:pPr>
              <a:spcBef>
                <a:spcPts val="200"/>
              </a:spcBef>
            </a:pPr>
            <a:r>
              <a:rPr lang="en-US" sz="2400" dirty="0" smtClean="0"/>
              <a:t>Unlike </a:t>
            </a:r>
            <a:r>
              <a:rPr lang="en-US" sz="2400" dirty="0"/>
              <a:t>many clouds such as Amazon and Azure, </a:t>
            </a:r>
            <a:r>
              <a:rPr lang="en-US" sz="2400" dirty="0" smtClean="0"/>
              <a:t>FutureGrid allows </a:t>
            </a:r>
            <a:r>
              <a:rPr lang="en-US" sz="2400" b="1" dirty="0"/>
              <a:t>robust reproducible </a:t>
            </a:r>
            <a:r>
              <a:rPr lang="en-US" sz="2400" dirty="0" smtClean="0"/>
              <a:t>(in performance and functionality) research (you can request same node with and without VM)</a:t>
            </a:r>
          </a:p>
          <a:p>
            <a:pPr lvl="1">
              <a:spcBef>
                <a:spcPts val="200"/>
              </a:spcBef>
            </a:pPr>
            <a:r>
              <a:rPr lang="en-US" sz="2000" dirty="0" smtClean="0"/>
              <a:t>Open </a:t>
            </a:r>
            <a:r>
              <a:rPr lang="en-US" sz="2000" dirty="0"/>
              <a:t>Transparent Technology Environment</a:t>
            </a:r>
          </a:p>
          <a:p>
            <a:pPr>
              <a:spcBef>
                <a:spcPts val="200"/>
              </a:spcBef>
            </a:pPr>
            <a:r>
              <a:rPr lang="en-US" sz="2400" dirty="0"/>
              <a:t>FutureGrid is </a:t>
            </a:r>
            <a:r>
              <a:rPr lang="en-US" sz="2400" b="1" dirty="0"/>
              <a:t>more than a Cloud</a:t>
            </a:r>
            <a:r>
              <a:rPr lang="en-US" sz="2400" dirty="0"/>
              <a:t>; it is a general distributed Sandbox; a cloud grid HPC testbed</a:t>
            </a:r>
          </a:p>
          <a:p>
            <a:pPr>
              <a:spcBef>
                <a:spcPts val="200"/>
              </a:spcBef>
            </a:pPr>
            <a:r>
              <a:rPr lang="en-US" sz="2400" dirty="0" smtClean="0"/>
              <a:t>Supports </a:t>
            </a:r>
            <a:r>
              <a:rPr lang="en-US" sz="2400" b="1" dirty="0"/>
              <a:t>3 different IaaS </a:t>
            </a:r>
            <a:r>
              <a:rPr lang="en-US" sz="2400" dirty="0"/>
              <a:t>environments (Nimbus, Eucalyptus, OpenStack) and projects involve 5 </a:t>
            </a:r>
            <a:r>
              <a:rPr lang="en-US" sz="2400" dirty="0" smtClean="0"/>
              <a:t>(also </a:t>
            </a:r>
            <a:r>
              <a:rPr lang="en-US" sz="2400" dirty="0" err="1" smtClean="0"/>
              <a:t>CloudStack</a:t>
            </a:r>
            <a:r>
              <a:rPr lang="en-US" sz="2400" dirty="0"/>
              <a:t>, OpenNebula)</a:t>
            </a:r>
          </a:p>
          <a:p>
            <a:pPr>
              <a:spcBef>
                <a:spcPts val="200"/>
              </a:spcBef>
            </a:pPr>
            <a:r>
              <a:rPr lang="en-US" sz="2400" b="1" dirty="0" smtClean="0"/>
              <a:t>Supports research </a:t>
            </a:r>
            <a:r>
              <a:rPr lang="en-US" sz="2400" dirty="0"/>
              <a:t>on cloud tools, cloud middleware and cloud-based systems</a:t>
            </a:r>
          </a:p>
          <a:p>
            <a:pPr>
              <a:spcBef>
                <a:spcPts val="200"/>
              </a:spcBef>
            </a:pPr>
            <a:r>
              <a:rPr lang="en-US" sz="2400" dirty="0" smtClean="0"/>
              <a:t>FutureGrid </a:t>
            </a:r>
            <a:r>
              <a:rPr lang="en-US" sz="2400" dirty="0"/>
              <a:t>has itself </a:t>
            </a:r>
            <a:r>
              <a:rPr lang="en-US" sz="2400" b="1" dirty="0"/>
              <a:t>developed middleware </a:t>
            </a:r>
            <a:r>
              <a:rPr lang="en-US" sz="2400" dirty="0"/>
              <a:t>and interfaces to support FutureGrid’s mission e.g. </a:t>
            </a:r>
            <a:r>
              <a:rPr lang="en-US" sz="2400" dirty="0" smtClean="0"/>
              <a:t>Phantom (cloud user interface) </a:t>
            </a:r>
            <a:r>
              <a:rPr lang="en-US" sz="2400" dirty="0"/>
              <a:t>Vine </a:t>
            </a:r>
            <a:r>
              <a:rPr lang="en-US" sz="2400" dirty="0" smtClean="0"/>
              <a:t>(virtual network) RAIN (deploy systems) and security/metric integration </a:t>
            </a:r>
          </a:p>
          <a:p>
            <a:pPr>
              <a:spcBef>
                <a:spcPts val="200"/>
              </a:spcBef>
            </a:pPr>
            <a:r>
              <a:rPr lang="en-US" sz="2400" dirty="0" smtClean="0"/>
              <a:t>FutureGrid </a:t>
            </a:r>
            <a:r>
              <a:rPr lang="en-US" sz="2400" dirty="0"/>
              <a:t>has experience in running </a:t>
            </a:r>
            <a:r>
              <a:rPr lang="en-US" sz="2400" dirty="0" smtClean="0"/>
              <a:t>cloud systems</a:t>
            </a:r>
          </a:p>
          <a:p>
            <a:pPr>
              <a:spcBef>
                <a:spcPts val="20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Tree>
    <p:extLst>
      <p:ext uri="{BB962C8B-B14F-4D97-AF65-F5344CB8AC3E}">
        <p14:creationId xmlns:p14="http://schemas.microsoft.com/office/powerpoint/2010/main" val="702612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Related Projects</a:t>
            </a:r>
            <a:endParaRPr lang="en-US" dirty="0"/>
          </a:p>
        </p:txBody>
      </p:sp>
      <p:sp>
        <p:nvSpPr>
          <p:cNvPr id="3" name="Content Placeholder 2"/>
          <p:cNvSpPr>
            <a:spLocks noGrp="1"/>
          </p:cNvSpPr>
          <p:nvPr>
            <p:ph idx="1"/>
          </p:nvPr>
        </p:nvSpPr>
        <p:spPr>
          <a:xfrm>
            <a:off x="0" y="838200"/>
            <a:ext cx="8915400" cy="4525963"/>
          </a:xfrm>
        </p:spPr>
        <p:txBody>
          <a:bodyPr/>
          <a:lstStyle/>
          <a:p>
            <a:pPr>
              <a:spcBef>
                <a:spcPts val="0"/>
              </a:spcBef>
            </a:pPr>
            <a:r>
              <a:rPr lang="en-US" sz="2400" b="1" dirty="0" smtClean="0"/>
              <a:t>Grid5000</a:t>
            </a:r>
            <a:r>
              <a:rPr lang="en-US" sz="2400" dirty="0" smtClean="0"/>
              <a:t> (Europe) and</a:t>
            </a:r>
            <a:r>
              <a:rPr lang="en-US" sz="2400" b="1" dirty="0" smtClean="0"/>
              <a:t> </a:t>
            </a:r>
            <a:r>
              <a:rPr lang="en-US" sz="2400" b="1" dirty="0" err="1" smtClean="0"/>
              <a:t>OpenCirrus</a:t>
            </a:r>
            <a:r>
              <a:rPr lang="en-US" sz="2400" b="1" dirty="0" smtClean="0"/>
              <a:t> </a:t>
            </a:r>
            <a:r>
              <a:rPr lang="en-US" sz="2400" dirty="0" smtClean="0"/>
              <a:t>with managed flexible environments are closest to FutureGrid and are collaborators</a:t>
            </a:r>
          </a:p>
          <a:p>
            <a:pPr>
              <a:spcBef>
                <a:spcPts val="0"/>
              </a:spcBef>
            </a:pPr>
            <a:r>
              <a:rPr lang="en-US" sz="2400" b="1" dirty="0" err="1" smtClean="0"/>
              <a:t>PlanetLab</a:t>
            </a:r>
            <a:r>
              <a:rPr lang="en-US" sz="2400" dirty="0" smtClean="0"/>
              <a:t> has a networking focus with less managed system</a:t>
            </a:r>
          </a:p>
          <a:p>
            <a:pPr>
              <a:spcBef>
                <a:spcPts val="0"/>
              </a:spcBef>
            </a:pPr>
            <a:r>
              <a:rPr lang="en-US" sz="2400" dirty="0" smtClean="0"/>
              <a:t>Several</a:t>
            </a:r>
            <a:r>
              <a:rPr lang="en-US" sz="2400" b="1" dirty="0" smtClean="0"/>
              <a:t> GENI</a:t>
            </a:r>
            <a:r>
              <a:rPr lang="en-US" sz="2400" dirty="0" smtClean="0"/>
              <a:t> related activities </a:t>
            </a:r>
            <a:r>
              <a:rPr lang="en-US" sz="2400" dirty="0"/>
              <a:t>including </a:t>
            </a:r>
            <a:r>
              <a:rPr lang="en-US" sz="2400" dirty="0" smtClean="0"/>
              <a:t>network centric </a:t>
            </a:r>
            <a:r>
              <a:rPr lang="en-US" sz="2400" dirty="0" err="1" smtClean="0"/>
              <a:t>EmuLab</a:t>
            </a:r>
            <a:r>
              <a:rPr lang="en-US" sz="2400" dirty="0" smtClean="0"/>
              <a:t>, </a:t>
            </a:r>
            <a:r>
              <a:rPr lang="en-US" sz="2400" dirty="0" err="1" smtClean="0"/>
              <a:t>PRObE</a:t>
            </a:r>
            <a:r>
              <a:rPr lang="en-US" sz="2400" dirty="0" smtClean="0"/>
              <a:t> (Parallel </a:t>
            </a:r>
            <a:r>
              <a:rPr lang="en-US" sz="2400" dirty="0"/>
              <a:t>Reconfigurable Observational Environment), </a:t>
            </a:r>
            <a:r>
              <a:rPr lang="en-US" sz="2400" dirty="0" err="1"/>
              <a:t>ProtoGENI</a:t>
            </a:r>
            <a:r>
              <a:rPr lang="en-US" sz="2400" dirty="0"/>
              <a:t>, </a:t>
            </a:r>
            <a:r>
              <a:rPr lang="en-US" sz="2400" dirty="0" err="1" smtClean="0"/>
              <a:t>ExoGENI</a:t>
            </a:r>
            <a:r>
              <a:rPr lang="en-US" sz="2400" dirty="0"/>
              <a:t>,</a:t>
            </a:r>
            <a:r>
              <a:rPr lang="en-US" sz="2400" dirty="0" smtClean="0"/>
              <a:t> </a:t>
            </a:r>
            <a:r>
              <a:rPr lang="en-US" sz="2400" dirty="0" err="1" smtClean="0"/>
              <a:t>InstaGENI</a:t>
            </a:r>
            <a:r>
              <a:rPr lang="en-US" sz="2400" dirty="0" smtClean="0"/>
              <a:t> </a:t>
            </a:r>
            <a:r>
              <a:rPr lang="en-US" sz="2400" dirty="0"/>
              <a:t>and </a:t>
            </a:r>
            <a:r>
              <a:rPr lang="en-US" sz="2400" dirty="0" err="1"/>
              <a:t>GENICloud</a:t>
            </a:r>
            <a:endParaRPr lang="en-US" sz="2400" dirty="0" smtClean="0"/>
          </a:p>
          <a:p>
            <a:pPr>
              <a:spcBef>
                <a:spcPts val="0"/>
              </a:spcBef>
            </a:pPr>
            <a:r>
              <a:rPr lang="en-US" sz="2400" b="1" dirty="0" err="1" smtClean="0"/>
              <a:t>BonFire</a:t>
            </a:r>
            <a:r>
              <a:rPr lang="en-US" sz="2400" dirty="0" smtClean="0"/>
              <a:t> (Europe) similar to </a:t>
            </a:r>
            <a:r>
              <a:rPr lang="en-US" sz="2400" dirty="0" err="1" smtClean="0"/>
              <a:t>Emulab</a:t>
            </a:r>
            <a:endParaRPr lang="en-US" sz="2400" dirty="0" smtClean="0"/>
          </a:p>
          <a:p>
            <a:pPr>
              <a:spcBef>
                <a:spcPts val="0"/>
              </a:spcBef>
            </a:pPr>
            <a:r>
              <a:rPr lang="en-US" sz="2400" dirty="0" smtClean="0"/>
              <a:t>Recent </a:t>
            </a:r>
            <a:r>
              <a:rPr lang="en-US" sz="2400" b="1" dirty="0" smtClean="0"/>
              <a:t>EGI </a:t>
            </a:r>
            <a:r>
              <a:rPr lang="en-US" sz="2400" b="1" dirty="0"/>
              <a:t>Federated </a:t>
            </a:r>
            <a:r>
              <a:rPr lang="en-US" sz="2400" b="1" dirty="0" smtClean="0"/>
              <a:t>Cloud </a:t>
            </a:r>
            <a:r>
              <a:rPr lang="en-US" sz="2400" dirty="0" smtClean="0"/>
              <a:t>with</a:t>
            </a:r>
            <a:r>
              <a:rPr lang="en-US" sz="2400" b="1" dirty="0" smtClean="0"/>
              <a:t> </a:t>
            </a:r>
            <a:r>
              <a:rPr lang="en-US" sz="2400" dirty="0" smtClean="0"/>
              <a:t>OpenStack and OpenNebula aimed at EU Grid/Cloud federation</a:t>
            </a:r>
            <a:endParaRPr lang="en-US" sz="2400" dirty="0"/>
          </a:p>
          <a:p>
            <a:pPr>
              <a:spcBef>
                <a:spcPts val="0"/>
              </a:spcBef>
            </a:pPr>
            <a:r>
              <a:rPr lang="en-US" sz="2400" b="1" dirty="0" smtClean="0"/>
              <a:t>Private Clouds</a:t>
            </a:r>
            <a:r>
              <a:rPr lang="en-US" sz="2400" dirty="0"/>
              <a:t>: Red </a:t>
            </a:r>
            <a:r>
              <a:rPr lang="en-US" sz="2400" dirty="0" smtClean="0"/>
              <a:t>Cloud (XSEDE), Wispy (XSEDE), Open </a:t>
            </a:r>
            <a:r>
              <a:rPr lang="en-US" sz="2400" dirty="0"/>
              <a:t>Science Data Cloud </a:t>
            </a:r>
            <a:r>
              <a:rPr lang="en-US" sz="2400" dirty="0" smtClean="0"/>
              <a:t>and </a:t>
            </a:r>
            <a:r>
              <a:rPr lang="en-US" sz="2400" dirty="0"/>
              <a:t>the Open Cloud </a:t>
            </a:r>
            <a:r>
              <a:rPr lang="en-US" sz="2400" dirty="0" smtClean="0"/>
              <a:t>Consortium are typically aimed at computational science</a:t>
            </a:r>
          </a:p>
          <a:p>
            <a:pPr>
              <a:spcBef>
                <a:spcPts val="0"/>
              </a:spcBef>
            </a:pPr>
            <a:r>
              <a:rPr lang="en-US" sz="2400" b="1" dirty="0" smtClean="0"/>
              <a:t>Public Clouds </a:t>
            </a:r>
            <a:r>
              <a:rPr lang="en-US" sz="2400" dirty="0" smtClean="0"/>
              <a:t>such as AWS do not allow reproducible experiments and bare-metal/VM comparison; do not support experiments on low level cloud technology</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1958549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Related Projects in Detail 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
        <p:nvSpPr>
          <p:cNvPr id="7" name="Content Placeholder 6"/>
          <p:cNvSpPr>
            <a:spLocks noGrp="1"/>
          </p:cNvSpPr>
          <p:nvPr>
            <p:ph idx="1"/>
          </p:nvPr>
        </p:nvSpPr>
        <p:spPr>
          <a:xfrm>
            <a:off x="20097" y="762000"/>
            <a:ext cx="9123903" cy="4525963"/>
          </a:xfrm>
        </p:spPr>
        <p:txBody>
          <a:bodyPr/>
          <a:lstStyle/>
          <a:p>
            <a:r>
              <a:rPr lang="en-US" sz="2000" b="1" dirty="0"/>
              <a:t>EGI Federated cloud </a:t>
            </a:r>
            <a:r>
              <a:rPr lang="en-US" sz="2000" dirty="0"/>
              <a:t>(see https://wiki.egi.eu/wiki/Fedcloud-tf:UserCommunities and  </a:t>
            </a:r>
            <a:r>
              <a:rPr lang="en-US" sz="2000" dirty="0">
                <a:hlinkClick r:id="rId2"/>
              </a:rPr>
              <a:t>https://</a:t>
            </a:r>
            <a:r>
              <a:rPr lang="en-US" sz="2000" dirty="0" smtClean="0">
                <a:hlinkClick r:id="rId2"/>
              </a:rPr>
              <a:t>wiki.egi.eu/wiki/Fedcloud-tf:Testbed#Resource_Providers_inventory</a:t>
            </a:r>
            <a:r>
              <a:rPr lang="en-US" sz="2000" dirty="0" smtClean="0"/>
              <a:t>) with </a:t>
            </a:r>
            <a:r>
              <a:rPr lang="en-US" sz="2000" dirty="0"/>
              <a:t>about 4910 documented cores according to the pages. Mostly OpenNebula and OpenStack</a:t>
            </a:r>
          </a:p>
          <a:p>
            <a:r>
              <a:rPr lang="en-US" sz="2000" b="1" dirty="0"/>
              <a:t>Grid5000</a:t>
            </a:r>
            <a:r>
              <a:rPr lang="en-US" sz="2000" dirty="0"/>
              <a:t> is a scientific instrument designed to support experiment-driven research in all areas of computer science related to parallel, large-scale, or distributed computing and networking. Experience from Grid5000 is a motivating factor for FG. However, the management of the various Cloud and PaaS frameworks is not addressed.</a:t>
            </a:r>
          </a:p>
          <a:p>
            <a:r>
              <a:rPr lang="en-US" sz="2000" b="1" dirty="0" err="1"/>
              <a:t>EmuLab</a:t>
            </a:r>
            <a:r>
              <a:rPr lang="en-US" sz="2000" dirty="0"/>
              <a:t>  provides the software and a hardware specification for a Network Testbed. </a:t>
            </a:r>
            <a:r>
              <a:rPr lang="en-US" sz="2000" dirty="0" err="1"/>
              <a:t>Emulab</a:t>
            </a:r>
            <a:r>
              <a:rPr lang="en-US" sz="2000" dirty="0"/>
              <a:t> is a long-running project and has through its integration into GENI and its deployment in a number of sites resulted in a number of tools that we will try to leverage. These tools have evolved from a network-centric view and allow users to emulate network environments to further users’ research goals. Additionally, some attempts have been made to run IaaS frameworks such as OpenStack and Eucalyptus on </a:t>
            </a:r>
            <a:r>
              <a:rPr lang="en-US" sz="2000" dirty="0" err="1" smtClean="0"/>
              <a:t>Emulab</a:t>
            </a:r>
            <a:r>
              <a:rPr lang="en-US" sz="2000" dirty="0" smtClean="0"/>
              <a:t>.</a:t>
            </a:r>
            <a:endParaRPr lang="en-US" sz="2000" dirty="0"/>
          </a:p>
        </p:txBody>
      </p:sp>
    </p:spTree>
    <p:extLst>
      <p:ext uri="{BB962C8B-B14F-4D97-AF65-F5344CB8AC3E}">
        <p14:creationId xmlns:p14="http://schemas.microsoft.com/office/powerpoint/2010/main" val="2516051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Related Projects in Detail II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sp>
        <p:nvSpPr>
          <p:cNvPr id="7" name="Content Placeholder 6"/>
          <p:cNvSpPr>
            <a:spLocks noGrp="1"/>
          </p:cNvSpPr>
          <p:nvPr>
            <p:ph idx="1"/>
          </p:nvPr>
        </p:nvSpPr>
        <p:spPr>
          <a:xfrm>
            <a:off x="20097" y="762000"/>
            <a:ext cx="9123903" cy="4525963"/>
          </a:xfrm>
        </p:spPr>
        <p:txBody>
          <a:bodyPr/>
          <a:lstStyle/>
          <a:p>
            <a:r>
              <a:rPr lang="en-US" sz="2000" b="1" dirty="0" err="1"/>
              <a:t>PRObE</a:t>
            </a:r>
            <a:r>
              <a:rPr lang="en-US" sz="2000" dirty="0"/>
              <a:t> (Parallel Reconfigurable Observational Environment) using </a:t>
            </a:r>
            <a:r>
              <a:rPr lang="en-US" sz="2000" dirty="0" err="1"/>
              <a:t>EmuLab</a:t>
            </a:r>
            <a:r>
              <a:rPr lang="en-US" sz="2000" dirty="0"/>
              <a:t> targets scalability experiments on the supercomputing level while providing a large-scale, low-level systems research facility. It consists of recycled super-computing servers from Los Alamos National Laboratory.</a:t>
            </a:r>
          </a:p>
          <a:p>
            <a:r>
              <a:rPr lang="en-US" sz="2000" b="1" dirty="0" err="1"/>
              <a:t>PlanetLab</a:t>
            </a:r>
            <a:r>
              <a:rPr lang="en-US" sz="2000" b="1" dirty="0"/>
              <a:t> </a:t>
            </a:r>
            <a:r>
              <a:rPr lang="en-US" sz="2000" dirty="0"/>
              <a:t>consists of a few hundred machines spread over the world, mainly designed to support wide-area networking and distributed systems research</a:t>
            </a:r>
          </a:p>
          <a:p>
            <a:r>
              <a:rPr lang="en-US" sz="2000" b="1" dirty="0" err="1"/>
              <a:t>ExoGENI</a:t>
            </a:r>
            <a:r>
              <a:rPr lang="en-US" sz="2000" dirty="0"/>
              <a:t> links GENI to two advances in virtual infrastructure services outside of GENI: open cloud computing (OpenStack) and dynamic circuit fabrics. </a:t>
            </a:r>
            <a:r>
              <a:rPr lang="en-US" sz="2000" dirty="0" err="1"/>
              <a:t>ExoGENI</a:t>
            </a:r>
            <a:r>
              <a:rPr lang="en-US" sz="2000" dirty="0"/>
              <a:t> orchestrates a federation of independent cloud sites and circuit providers through their native IaaS interfaces and links them to other GENI tools and resources. </a:t>
            </a:r>
            <a:r>
              <a:rPr lang="en-US" sz="2000" dirty="0" err="1"/>
              <a:t>ExoGENI</a:t>
            </a:r>
            <a:r>
              <a:rPr lang="en-US" sz="2000" dirty="0"/>
              <a:t> uses OpenFlow to connect the sites and ORCA as a control software. Plugins for OpenStack and Eucalyptus for ORCA are available.</a:t>
            </a:r>
          </a:p>
          <a:p>
            <a:r>
              <a:rPr lang="en-US" sz="2000" b="1" dirty="0" err="1"/>
              <a:t>ProtoGENI</a:t>
            </a:r>
            <a:r>
              <a:rPr lang="en-US" sz="2000" dirty="0"/>
              <a:t> is a prototype implementation and deployment of GENI largely based on </a:t>
            </a:r>
            <a:r>
              <a:rPr lang="en-US" sz="2000" dirty="0" err="1"/>
              <a:t>Emulab</a:t>
            </a:r>
            <a:r>
              <a:rPr lang="en-US" sz="2000" dirty="0"/>
              <a:t> software. </a:t>
            </a:r>
            <a:r>
              <a:rPr lang="en-US" sz="2000" dirty="0" err="1"/>
              <a:t>ProtoGENI</a:t>
            </a:r>
            <a:r>
              <a:rPr lang="en-US" sz="2000" dirty="0"/>
              <a:t> is the Control Framework for GENI Cluster C, the largest set of integrated projects in GENI</a:t>
            </a:r>
            <a:r>
              <a:rPr lang="en-US" sz="2000" dirty="0" smtClean="0"/>
              <a:t>.</a:t>
            </a:r>
            <a:endParaRPr lang="en-US" sz="2000" dirty="0"/>
          </a:p>
        </p:txBody>
      </p:sp>
    </p:spTree>
    <p:extLst>
      <p:ext uri="{BB962C8B-B14F-4D97-AF65-F5344CB8AC3E}">
        <p14:creationId xmlns:p14="http://schemas.microsoft.com/office/powerpoint/2010/main" val="3071466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Recap Overview</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1040518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Related Projects in Detail III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
        <p:nvSpPr>
          <p:cNvPr id="7" name="Content Placeholder 6"/>
          <p:cNvSpPr>
            <a:spLocks noGrp="1"/>
          </p:cNvSpPr>
          <p:nvPr>
            <p:ph idx="1"/>
          </p:nvPr>
        </p:nvSpPr>
        <p:spPr>
          <a:xfrm>
            <a:off x="20097" y="761999"/>
            <a:ext cx="9123903" cy="5959475"/>
          </a:xfrm>
        </p:spPr>
        <p:txBody>
          <a:bodyPr/>
          <a:lstStyle/>
          <a:p>
            <a:r>
              <a:rPr lang="en-US" sz="2000" b="1" dirty="0" err="1"/>
              <a:t>BonFire</a:t>
            </a:r>
            <a:r>
              <a:rPr lang="en-US" sz="2000" dirty="0"/>
              <a:t> from the EU is developing a testbed for internet as a service environment. It provides offerings similar to </a:t>
            </a:r>
            <a:r>
              <a:rPr lang="en-US" sz="2000" dirty="0" err="1"/>
              <a:t>Emulab</a:t>
            </a:r>
            <a:r>
              <a:rPr lang="en-US" sz="2000" dirty="0"/>
              <a:t>: a software stack that simplifies experiment execution while allowing a broker to assist in test orchestration based on test specifications provided by users.</a:t>
            </a:r>
          </a:p>
          <a:p>
            <a:r>
              <a:rPr lang="en-US" sz="2000" b="1" dirty="0" err="1" smtClean="0"/>
              <a:t>OpenCirrus</a:t>
            </a:r>
            <a:r>
              <a:rPr lang="en-US" sz="2000" dirty="0" smtClean="0"/>
              <a:t> </a:t>
            </a:r>
            <a:r>
              <a:rPr lang="en-US" sz="2000" dirty="0"/>
              <a:t>is a cloud computing testbed for the research community that federates heterogeneous distributed data centers. It has partners from at least 6 sites. Although federation is one of the main research focuses, the testbed does not yet employ a generalized federated access to their resources according to discussions that took place at the last </a:t>
            </a:r>
            <a:r>
              <a:rPr lang="en-US" sz="2000" dirty="0" err="1"/>
              <a:t>OpenCirrus</a:t>
            </a:r>
            <a:r>
              <a:rPr lang="en-US" sz="2000" dirty="0"/>
              <a:t> Summit.</a:t>
            </a:r>
          </a:p>
          <a:p>
            <a:r>
              <a:rPr lang="en-US" sz="2000" b="1" dirty="0" smtClean="0"/>
              <a:t>Amazon </a:t>
            </a:r>
            <a:r>
              <a:rPr lang="en-US" sz="2000" b="1" dirty="0"/>
              <a:t>Web Services (AWS) </a:t>
            </a:r>
            <a:r>
              <a:rPr lang="en-US" sz="2000" dirty="0"/>
              <a:t>provides the de facto standard for clouds. Recently, projects have integrated their software services with resources offered by Amazon, for example, to utilize cloud bursting in the case of resource starvation as part of batch queuing systems . Others (MIT) have automated and simplified the process of building, configuring, and managing clusters of virtual machines on Amazon’s EC2 cloud</a:t>
            </a:r>
            <a:r>
              <a:rPr lang="en-US" sz="2000" dirty="0" smtClean="0"/>
              <a:t>.</a:t>
            </a:r>
            <a:endParaRPr lang="en-US" sz="2000" dirty="0"/>
          </a:p>
        </p:txBody>
      </p:sp>
    </p:spTree>
    <p:extLst>
      <p:ext uri="{BB962C8B-B14F-4D97-AF65-F5344CB8AC3E}">
        <p14:creationId xmlns:p14="http://schemas.microsoft.com/office/powerpoint/2010/main" val="401210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Related Projects in Detail IV</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
        <p:nvSpPr>
          <p:cNvPr id="7" name="Content Placeholder 6"/>
          <p:cNvSpPr>
            <a:spLocks noGrp="1"/>
          </p:cNvSpPr>
          <p:nvPr>
            <p:ph idx="1"/>
          </p:nvPr>
        </p:nvSpPr>
        <p:spPr>
          <a:xfrm>
            <a:off x="20097" y="762000"/>
            <a:ext cx="9123903" cy="4525963"/>
          </a:xfrm>
        </p:spPr>
        <p:txBody>
          <a:bodyPr/>
          <a:lstStyle/>
          <a:p>
            <a:r>
              <a:rPr lang="en-US" sz="2000" b="1" dirty="0" err="1"/>
              <a:t>InstaGENI</a:t>
            </a:r>
            <a:r>
              <a:rPr lang="en-US" sz="2000" dirty="0"/>
              <a:t> and </a:t>
            </a:r>
            <a:r>
              <a:rPr lang="en-US" sz="2000" b="1" dirty="0" err="1"/>
              <a:t>GENICloud</a:t>
            </a:r>
            <a:r>
              <a:rPr lang="en-US" sz="2000" dirty="0"/>
              <a:t> build two complementary elements for providing a federation architecture that takes its inspiration from the Web. Their goals are to make it easy, safe, and cheap for people to build small Clouds and run Cloud jobs at many different sites. For this purpose, </a:t>
            </a:r>
            <a:r>
              <a:rPr lang="en-US" sz="2000" b="1" dirty="0" err="1"/>
              <a:t>GENICloud</a:t>
            </a:r>
            <a:r>
              <a:rPr lang="en-US" sz="2000" b="1" dirty="0"/>
              <a:t>/</a:t>
            </a:r>
            <a:r>
              <a:rPr lang="en-US" sz="2000" b="1" dirty="0" err="1"/>
              <a:t>TransCloud</a:t>
            </a:r>
            <a:r>
              <a:rPr lang="en-US" sz="2000" dirty="0"/>
              <a:t> provides a common API across Cloud Systems and access Control without identity. </a:t>
            </a:r>
            <a:r>
              <a:rPr lang="en-US" sz="2000" dirty="0" err="1"/>
              <a:t>InstaGENI</a:t>
            </a:r>
            <a:r>
              <a:rPr lang="en-US" sz="2000" dirty="0"/>
              <a:t> provides an out-of-the-box small cloud. The main focus of this effort is to provide a federated cloud infrastructure</a:t>
            </a:r>
          </a:p>
          <a:p>
            <a:r>
              <a:rPr lang="en-US" sz="2000" b="1" dirty="0" smtClean="0"/>
              <a:t>Cloud </a:t>
            </a:r>
            <a:r>
              <a:rPr lang="en-US" sz="2000" b="1" dirty="0"/>
              <a:t>testbeds and deployments. </a:t>
            </a:r>
            <a:r>
              <a:rPr lang="en-US" sz="2000" dirty="0"/>
              <a:t>In addition a number of testbeds exist providing access to a variety of cloud software. These testbeds include Red Cloud, Wimpy, the Open Science Data Cloud, and the Open Cloud Consortium resources.</a:t>
            </a:r>
          </a:p>
          <a:p>
            <a:r>
              <a:rPr lang="en-US" sz="2000" b="1" dirty="0"/>
              <a:t>XSEDE</a:t>
            </a:r>
            <a:r>
              <a:rPr lang="en-US" sz="2000" dirty="0"/>
              <a:t> is a single virtual system that scientists can use to share computing resources, data, and expertise interactively. People around the world use these resources and services, including supercomputers, collections of data, and new tools. XSEDE is devoted to delivering a production-level facility to its user community. It is currently exploring clouds, but has not yet committed to them. XSEDE does not allow the provisioning of the software stack in the way FG allows.</a:t>
            </a:r>
          </a:p>
        </p:txBody>
      </p:sp>
    </p:spTree>
    <p:extLst>
      <p:ext uri="{BB962C8B-B14F-4D97-AF65-F5344CB8AC3E}">
        <p14:creationId xmlns:p14="http://schemas.microsoft.com/office/powerpoint/2010/main" val="910603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152400"/>
            <a:ext cx="9066213" cy="935037"/>
          </a:xfrm>
        </p:spPr>
        <p:txBody>
          <a:bodyPr/>
          <a:lstStyle/>
          <a:p>
            <a:pPr eaLnBrk="1" hangingPunct="1"/>
            <a:r>
              <a:rPr lang="en-US" dirty="0" smtClean="0"/>
              <a:t>Link FutureGrid and GENI</a:t>
            </a:r>
          </a:p>
        </p:txBody>
      </p:sp>
      <p:sp>
        <p:nvSpPr>
          <p:cNvPr id="6147" name="Content Placeholder 2"/>
          <p:cNvSpPr>
            <a:spLocks noGrp="1"/>
          </p:cNvSpPr>
          <p:nvPr>
            <p:ph idx="1"/>
          </p:nvPr>
        </p:nvSpPr>
        <p:spPr>
          <a:xfrm>
            <a:off x="134110" y="914400"/>
            <a:ext cx="8990012" cy="4525963"/>
          </a:xfrm>
        </p:spPr>
        <p:txBody>
          <a:bodyPr/>
          <a:lstStyle/>
          <a:p>
            <a:r>
              <a:rPr lang="en-US" sz="2800" dirty="0"/>
              <a:t>Identify how to use the ORCA federation framework to </a:t>
            </a:r>
            <a:r>
              <a:rPr lang="en-US" sz="2800" dirty="0" smtClean="0"/>
              <a:t>integrate FutureGrid (and more of XSEDE?) into </a:t>
            </a:r>
            <a:r>
              <a:rPr lang="en-US" sz="2800" dirty="0" err="1" smtClean="0"/>
              <a:t>ExoGENI</a:t>
            </a:r>
            <a:endParaRPr lang="en-US" sz="2800" dirty="0"/>
          </a:p>
          <a:p>
            <a:r>
              <a:rPr lang="en-US" sz="2800" dirty="0"/>
              <a:t>Allow </a:t>
            </a:r>
            <a:r>
              <a:rPr lang="en-US" sz="2800" dirty="0" smtClean="0"/>
              <a:t>FG(XSEDE) </a:t>
            </a:r>
            <a:r>
              <a:rPr lang="en-US" sz="2800" dirty="0"/>
              <a:t>users </a:t>
            </a:r>
            <a:r>
              <a:rPr lang="en-US" sz="2800" dirty="0" smtClean="0"/>
              <a:t>to access </a:t>
            </a:r>
            <a:r>
              <a:rPr lang="en-US" sz="2800" dirty="0"/>
              <a:t>the GENI </a:t>
            </a:r>
            <a:r>
              <a:rPr lang="en-US" sz="2800" dirty="0" smtClean="0"/>
              <a:t>resources and vice versa</a:t>
            </a:r>
            <a:endParaRPr lang="en-US" sz="2800" dirty="0"/>
          </a:p>
          <a:p>
            <a:r>
              <a:rPr lang="en-US" sz="2800" dirty="0"/>
              <a:t>E</a:t>
            </a:r>
            <a:r>
              <a:rPr lang="en-US" sz="2800" dirty="0" smtClean="0"/>
              <a:t>nable PaaS level services (such as a distributed </a:t>
            </a:r>
            <a:r>
              <a:rPr lang="en-US" sz="2800" dirty="0" err="1" smtClean="0"/>
              <a:t>Hbase</a:t>
            </a:r>
            <a:r>
              <a:rPr lang="en-US" sz="2800" dirty="0" smtClean="0"/>
              <a:t> or Hadoop) to be deployed across  </a:t>
            </a:r>
            <a:r>
              <a:rPr lang="en-US" sz="2800" dirty="0"/>
              <a:t>FG and GENI resources</a:t>
            </a:r>
          </a:p>
          <a:p>
            <a:r>
              <a:rPr lang="en-US" sz="2800" dirty="0"/>
              <a:t>Leverage the Image generation capabilities of FG and the bare </a:t>
            </a:r>
            <a:r>
              <a:rPr lang="en-US" sz="2800" dirty="0" smtClean="0"/>
              <a:t>metal </a:t>
            </a:r>
            <a:r>
              <a:rPr lang="en-US" sz="2800" dirty="0"/>
              <a:t>deployment strategies of FG within the GENI context</a:t>
            </a:r>
            <a:r>
              <a:rPr lang="en-US" sz="2800" dirty="0" smtClean="0"/>
              <a:t>.</a:t>
            </a:r>
          </a:p>
          <a:p>
            <a:pPr lvl="1"/>
            <a:r>
              <a:rPr lang="en-US" sz="2400" dirty="0" smtClean="0"/>
              <a:t>Software defined networks plus cloud/bare metal dynamic provisioning gives software defined systems</a:t>
            </a:r>
            <a:endParaRPr lang="en-US" sz="2400" dirty="0"/>
          </a:p>
          <a:p>
            <a:pPr eaLnBrk="1" hangingPunct="1">
              <a:lnSpc>
                <a:spcPct val="90000"/>
              </a:lnSpc>
            </a:pPr>
            <a:endParaRPr lang="en-US" sz="2800" dirty="0" smtClean="0">
              <a:ea typeface="ＭＳ Ｐゴシック" panose="020B0600070205080204" pitchFamily="34" charset="-128"/>
            </a:endParaRPr>
          </a:p>
        </p:txBody>
      </p:sp>
      <p:sp>
        <p:nvSpPr>
          <p:cNvPr id="6148" name="Slide Number Placeholder 3"/>
          <p:cNvSpPr>
            <a:spLocks noGrp="1"/>
          </p:cNvSpPr>
          <p:nvPr>
            <p:ph type="sldNum" sz="quarter" idx="4294967295"/>
          </p:nvPr>
        </p:nvSpPr>
        <p:spPr>
          <a:xfrm>
            <a:off x="8682038" y="6540500"/>
            <a:ext cx="384175" cy="230188"/>
          </a:xfrm>
          <a:prstGeom prst="rect">
            <a:avLst/>
          </a:prstGeom>
          <a:noFill/>
        </p:spPr>
        <p:txBody>
          <a:bodyP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AE6AE8FF-29D7-488E-B70B-720990988AEE}" type="slidenum">
              <a:rPr lang="zh-CN" altLang="en-GB" sz="1200">
                <a:solidFill>
                  <a:srgbClr val="0000FF"/>
                </a:solidFill>
              </a:rPr>
              <a:pPr eaLnBrk="1" hangingPunct="1"/>
              <a:t>32</a:t>
            </a:fld>
            <a:endParaRPr lang="en-GB" altLang="zh-CN" sz="1200" dirty="0">
              <a:solidFill>
                <a:srgbClr val="0000FF"/>
              </a:solidFill>
            </a:endParaRPr>
          </a:p>
        </p:txBody>
      </p:sp>
    </p:spTree>
    <p:extLst>
      <p:ext uri="{BB962C8B-B14F-4D97-AF65-F5344CB8AC3E}">
        <p14:creationId xmlns:p14="http://schemas.microsoft.com/office/powerpoint/2010/main" val="1947056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152400"/>
            <a:ext cx="8229600" cy="914400"/>
          </a:xfrm>
        </p:spPr>
        <p:txBody>
          <a:bodyPr/>
          <a:lstStyle/>
          <a:p>
            <a:r>
              <a:rPr lang="en-US" dirty="0" smtClean="0"/>
              <a:t>Typical FutureGrid/GENI Project</a:t>
            </a:r>
            <a:endParaRPr lang="en-US" dirty="0"/>
          </a:p>
        </p:txBody>
      </p:sp>
      <p:sp>
        <p:nvSpPr>
          <p:cNvPr id="3" name="Content Placeholder 2"/>
          <p:cNvSpPr>
            <a:spLocks noGrp="1"/>
          </p:cNvSpPr>
          <p:nvPr>
            <p:ph idx="1"/>
          </p:nvPr>
        </p:nvSpPr>
        <p:spPr>
          <a:xfrm>
            <a:off x="94422" y="990599"/>
            <a:ext cx="8915400" cy="5730875"/>
          </a:xfrm>
        </p:spPr>
        <p:txBody>
          <a:bodyPr/>
          <a:lstStyle/>
          <a:p>
            <a:r>
              <a:rPr lang="en-US" sz="2600" dirty="0"/>
              <a:t> </a:t>
            </a:r>
            <a:r>
              <a:rPr lang="en-US" sz="2600" dirty="0" smtClean="0">
                <a:solidFill>
                  <a:srgbClr val="FF0000"/>
                </a:solidFill>
              </a:rPr>
              <a:t>Bringing computing to data</a:t>
            </a:r>
            <a:r>
              <a:rPr lang="en-US" sz="2600" dirty="0" smtClean="0"/>
              <a:t> is often unrealistic as repositories distinct from computing resource and/or data is distributed</a:t>
            </a:r>
          </a:p>
          <a:p>
            <a:r>
              <a:rPr lang="en-US" sz="2600" dirty="0" smtClean="0"/>
              <a:t>So one can build </a:t>
            </a:r>
            <a:r>
              <a:rPr lang="en-US" sz="2600" dirty="0"/>
              <a:t>and </a:t>
            </a:r>
            <a:r>
              <a:rPr lang="en-US" sz="2600" dirty="0" smtClean="0"/>
              <a:t>measure </a:t>
            </a:r>
            <a:r>
              <a:rPr lang="en-US" sz="2600" dirty="0"/>
              <a:t>performance of </a:t>
            </a:r>
            <a:r>
              <a:rPr lang="en-US" sz="2600" dirty="0">
                <a:solidFill>
                  <a:srgbClr val="FF0000"/>
                </a:solidFill>
              </a:rPr>
              <a:t>virtual distributed data stores</a:t>
            </a:r>
            <a:r>
              <a:rPr lang="en-US" sz="2600" dirty="0"/>
              <a:t> where </a:t>
            </a:r>
            <a:r>
              <a:rPr lang="en-US" sz="2600" dirty="0" smtClean="0"/>
              <a:t>software </a:t>
            </a:r>
            <a:r>
              <a:rPr lang="en-US" sz="2600" dirty="0"/>
              <a:t>defined networks bring the computing to distributed data repositories. </a:t>
            </a:r>
          </a:p>
          <a:p>
            <a:r>
              <a:rPr lang="en-US" sz="2600" dirty="0"/>
              <a:t>Example applications already on FutureGrid include </a:t>
            </a:r>
            <a:r>
              <a:rPr lang="en-US" sz="2600" dirty="0">
                <a:solidFill>
                  <a:srgbClr val="FF0000"/>
                </a:solidFill>
              </a:rPr>
              <a:t>Network Science</a:t>
            </a:r>
            <a:r>
              <a:rPr lang="en-US" sz="2600" dirty="0"/>
              <a:t> (analysis of Twitter data), “</a:t>
            </a:r>
            <a:r>
              <a:rPr lang="en-US" sz="2600" dirty="0">
                <a:solidFill>
                  <a:srgbClr val="FF0000"/>
                </a:solidFill>
              </a:rPr>
              <a:t>Deep Learning</a:t>
            </a:r>
            <a:r>
              <a:rPr lang="en-US" sz="2600" dirty="0"/>
              <a:t>” (large scale clustering of social images), </a:t>
            </a:r>
            <a:r>
              <a:rPr lang="en-US" sz="2600" dirty="0">
                <a:solidFill>
                  <a:srgbClr val="FF0000"/>
                </a:solidFill>
              </a:rPr>
              <a:t>Earthquake</a:t>
            </a:r>
            <a:r>
              <a:rPr lang="en-US" sz="2600" dirty="0"/>
              <a:t> and </a:t>
            </a:r>
            <a:r>
              <a:rPr lang="en-US" sz="2600" dirty="0">
                <a:solidFill>
                  <a:srgbClr val="FF0000"/>
                </a:solidFill>
              </a:rPr>
              <a:t>Polar </a:t>
            </a:r>
            <a:r>
              <a:rPr lang="en-US" sz="2600" dirty="0" smtClean="0">
                <a:solidFill>
                  <a:srgbClr val="FF0000"/>
                </a:solidFill>
              </a:rPr>
              <a:t>Science</a:t>
            </a:r>
            <a:r>
              <a:rPr lang="en-US" sz="2600" dirty="0" smtClean="0"/>
              <a:t>, </a:t>
            </a:r>
            <a:r>
              <a:rPr lang="en-US" sz="2600" dirty="0" smtClean="0">
                <a:solidFill>
                  <a:srgbClr val="FF0000"/>
                </a:solidFill>
              </a:rPr>
              <a:t>Sensor </a:t>
            </a:r>
            <a:r>
              <a:rPr lang="en-US" sz="2600" dirty="0">
                <a:solidFill>
                  <a:srgbClr val="FF0000"/>
                </a:solidFill>
              </a:rPr>
              <a:t>nets </a:t>
            </a:r>
            <a:r>
              <a:rPr lang="en-US" sz="2600" dirty="0"/>
              <a:t>as seen in Smart Power </a:t>
            </a:r>
            <a:r>
              <a:rPr lang="en-US" sz="2600" dirty="0" smtClean="0"/>
              <a:t>Grids, </a:t>
            </a:r>
            <a:r>
              <a:rPr lang="en-US" sz="2600" dirty="0" smtClean="0">
                <a:solidFill>
                  <a:srgbClr val="FF0000"/>
                </a:solidFill>
              </a:rPr>
              <a:t>Pathology </a:t>
            </a:r>
            <a:r>
              <a:rPr lang="en-US" sz="2600" dirty="0" smtClean="0"/>
              <a:t>images, and </a:t>
            </a:r>
            <a:r>
              <a:rPr lang="en-US" sz="2600" dirty="0">
                <a:solidFill>
                  <a:srgbClr val="FF0000"/>
                </a:solidFill>
              </a:rPr>
              <a:t>Genomics</a:t>
            </a:r>
            <a:r>
              <a:rPr lang="en-US" sz="2600" dirty="0"/>
              <a:t> </a:t>
            </a:r>
            <a:endParaRPr lang="en-US" sz="2600" dirty="0" smtClean="0"/>
          </a:p>
          <a:p>
            <a:r>
              <a:rPr lang="en-US" sz="2600" dirty="0" smtClean="0"/>
              <a:t>Compare different data models HDFS, </a:t>
            </a:r>
            <a:r>
              <a:rPr lang="en-US" sz="2600" dirty="0" err="1" smtClean="0"/>
              <a:t>Hbase</a:t>
            </a:r>
            <a:r>
              <a:rPr lang="en-US" sz="2600" dirty="0" smtClean="0"/>
              <a:t>, Object Stores, Lustre, Databases</a:t>
            </a:r>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33</a:t>
            </a:fld>
            <a:endParaRPr lang="en-US"/>
          </a:p>
        </p:txBody>
      </p:sp>
    </p:spTree>
    <p:extLst>
      <p:ext uri="{BB962C8B-B14F-4D97-AF65-F5344CB8AC3E}">
        <p14:creationId xmlns:p14="http://schemas.microsoft.com/office/powerpoint/2010/main" val="3274947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Details – FutureGrid Futures</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34</a:t>
            </a:fld>
            <a:endParaRPr lang="en-US"/>
          </a:p>
        </p:txBody>
      </p:sp>
    </p:spTree>
    <p:extLst>
      <p:ext uri="{BB962C8B-B14F-4D97-AF65-F5344CB8AC3E}">
        <p14:creationId xmlns:p14="http://schemas.microsoft.com/office/powerpoint/2010/main" val="2419294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pPr lvl="0"/>
            <a:r>
              <a:rPr lang="en-US" dirty="0"/>
              <a:t>Lessons learnt from </a:t>
            </a:r>
            <a:r>
              <a:rPr lang="en-US" dirty="0" smtClean="0"/>
              <a:t>FutureGrid</a:t>
            </a:r>
            <a:endParaRPr lang="en-US" dirty="0"/>
          </a:p>
        </p:txBody>
      </p:sp>
      <p:sp>
        <p:nvSpPr>
          <p:cNvPr id="3" name="Content Placeholder 2"/>
          <p:cNvSpPr>
            <a:spLocks noGrp="1"/>
          </p:cNvSpPr>
          <p:nvPr>
            <p:ph idx="1"/>
          </p:nvPr>
        </p:nvSpPr>
        <p:spPr>
          <a:xfrm>
            <a:off x="76200" y="643862"/>
            <a:ext cx="8839200" cy="5712488"/>
          </a:xfrm>
        </p:spPr>
        <p:txBody>
          <a:bodyPr/>
          <a:lstStyle/>
          <a:p>
            <a:pPr>
              <a:spcBef>
                <a:spcPts val="0"/>
              </a:spcBef>
            </a:pPr>
            <a:r>
              <a:rPr lang="en-US" sz="2000" dirty="0" smtClean="0"/>
              <a:t>Unexpected major use from Computer Science and Middleware</a:t>
            </a:r>
          </a:p>
          <a:p>
            <a:pPr>
              <a:spcBef>
                <a:spcPts val="0"/>
              </a:spcBef>
            </a:pPr>
            <a:r>
              <a:rPr lang="en-US" sz="2000" dirty="0" smtClean="0"/>
              <a:t>Rapid evolution of Technology Eucalyptus </a:t>
            </a:r>
            <a:r>
              <a:rPr lang="en-US" sz="2000" dirty="0" smtClean="0">
                <a:sym typeface="Wingdings" panose="05000000000000000000" pitchFamily="2" charset="2"/>
              </a:rPr>
              <a:t> Nimbus  OpenStack</a:t>
            </a:r>
            <a:endParaRPr lang="en-US" sz="2000" dirty="0" smtClean="0"/>
          </a:p>
          <a:p>
            <a:pPr>
              <a:spcBef>
                <a:spcPts val="0"/>
              </a:spcBef>
            </a:pPr>
            <a:r>
              <a:rPr lang="en-US" sz="2000" dirty="0" smtClean="0"/>
              <a:t>Open source IaaS maturing </a:t>
            </a:r>
            <a:r>
              <a:rPr lang="en-US" sz="2000" dirty="0"/>
              <a:t>as in “</a:t>
            </a:r>
            <a:r>
              <a:rPr lang="en-US" sz="2000" dirty="0" err="1"/>
              <a:t>Paypal</a:t>
            </a:r>
            <a:r>
              <a:rPr lang="en-US" sz="2000" dirty="0"/>
              <a:t> To Drop VMware From 80,000 Servers and Replace It With </a:t>
            </a:r>
            <a:r>
              <a:rPr lang="en-US" sz="2000" dirty="0" smtClean="0"/>
              <a:t>OpenStack” (Forbes)</a:t>
            </a:r>
          </a:p>
          <a:p>
            <a:pPr lvl="1">
              <a:spcBef>
                <a:spcPts val="0"/>
              </a:spcBef>
            </a:pPr>
            <a:r>
              <a:rPr lang="en-US" sz="1800" dirty="0" smtClean="0"/>
              <a:t>“VMWare loses $2B in market cap”; eBay expects to switch broadly?</a:t>
            </a:r>
          </a:p>
          <a:p>
            <a:pPr>
              <a:spcBef>
                <a:spcPts val="0"/>
              </a:spcBef>
            </a:pPr>
            <a:r>
              <a:rPr lang="en-US" sz="2000" dirty="0" smtClean="0"/>
              <a:t>Need interactive not batch use; nearly all jobs short</a:t>
            </a:r>
            <a:endParaRPr lang="en-US" sz="2000" dirty="0"/>
          </a:p>
          <a:p>
            <a:pPr>
              <a:spcBef>
                <a:spcPts val="0"/>
              </a:spcBef>
            </a:pPr>
            <a:r>
              <a:rPr lang="en-US" sz="2000" dirty="0" smtClean="0"/>
              <a:t>Substantial </a:t>
            </a:r>
            <a:r>
              <a:rPr lang="en-US" sz="2000" dirty="0" err="1" smtClean="0"/>
              <a:t>TestbedaaS</a:t>
            </a:r>
            <a:r>
              <a:rPr lang="en-US" sz="2000" dirty="0" smtClean="0"/>
              <a:t> technology needed and FutureGrid developed (RAIN, </a:t>
            </a:r>
            <a:r>
              <a:rPr lang="en-US" sz="2000" dirty="0" err="1" smtClean="0"/>
              <a:t>CloudMesh</a:t>
            </a:r>
            <a:r>
              <a:rPr lang="en-US" sz="2000" dirty="0" smtClean="0"/>
              <a:t>, Operational model) some</a:t>
            </a:r>
            <a:endParaRPr lang="en-US" sz="2000" dirty="0"/>
          </a:p>
          <a:p>
            <a:pPr>
              <a:spcBef>
                <a:spcPts val="0"/>
              </a:spcBef>
            </a:pPr>
            <a:r>
              <a:rPr lang="en-US" sz="2000" dirty="0" smtClean="0"/>
              <a:t>Lessons more positive than DoE Magellan report (aimed as an early science cloud) but goals different</a:t>
            </a:r>
          </a:p>
          <a:p>
            <a:pPr>
              <a:spcBef>
                <a:spcPts val="0"/>
              </a:spcBef>
            </a:pPr>
            <a:r>
              <a:rPr lang="en-US" sz="2000" dirty="0" smtClean="0"/>
              <a:t>Still serious performance problems in clouds for networking and device (GPU)  linkage; many activities outside FG addressing </a:t>
            </a:r>
          </a:p>
          <a:p>
            <a:pPr lvl="1">
              <a:spcBef>
                <a:spcPts val="0"/>
              </a:spcBef>
            </a:pPr>
            <a:r>
              <a:rPr lang="en-US" sz="1800" dirty="0" smtClean="0"/>
              <a:t>One can get good Infiniband performance on a peculiar OS + </a:t>
            </a:r>
            <a:r>
              <a:rPr lang="en-US" sz="1800" dirty="0" err="1" smtClean="0"/>
              <a:t>Mellanox</a:t>
            </a:r>
            <a:r>
              <a:rPr lang="en-US" sz="1800" dirty="0" smtClean="0"/>
              <a:t> drivers but not general yet </a:t>
            </a:r>
          </a:p>
          <a:p>
            <a:pPr>
              <a:spcBef>
                <a:spcPts val="0"/>
              </a:spcBef>
            </a:pPr>
            <a:r>
              <a:rPr lang="en-US" sz="2000" dirty="0" smtClean="0"/>
              <a:t>We identified characteristics of “optimal hardware”</a:t>
            </a:r>
          </a:p>
          <a:p>
            <a:pPr>
              <a:spcBef>
                <a:spcPts val="0"/>
              </a:spcBef>
            </a:pPr>
            <a:r>
              <a:rPr lang="en-US" sz="2000" dirty="0" smtClean="0"/>
              <a:t>Run system with integrated software (computer science) and systems administration team</a:t>
            </a:r>
          </a:p>
          <a:p>
            <a:pPr>
              <a:spcBef>
                <a:spcPts val="0"/>
              </a:spcBef>
            </a:pPr>
            <a:r>
              <a:rPr lang="en-US" sz="2000" dirty="0" smtClean="0"/>
              <a:t>Build Computer Testbed as a Service Community</a:t>
            </a:r>
            <a:endParaRPr lang="en-US" sz="2000" dirty="0"/>
          </a:p>
          <a:p>
            <a:pPr>
              <a:spcBef>
                <a:spcPts val="0"/>
              </a:spcBef>
            </a:pP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Tree>
    <p:extLst>
      <p:ext uri="{BB962C8B-B14F-4D97-AF65-F5344CB8AC3E}">
        <p14:creationId xmlns:p14="http://schemas.microsoft.com/office/powerpoint/2010/main" val="195367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674077"/>
          </a:xfrm>
        </p:spPr>
        <p:txBody>
          <a:bodyPr/>
          <a:lstStyle/>
          <a:p>
            <a:r>
              <a:rPr lang="en-US" dirty="0" smtClean="0"/>
              <a:t>Future Directions for FutureGrid</a:t>
            </a:r>
            <a:endParaRPr lang="en-US" dirty="0"/>
          </a:p>
        </p:txBody>
      </p:sp>
      <p:sp>
        <p:nvSpPr>
          <p:cNvPr id="3" name="Content Placeholder 2"/>
          <p:cNvSpPr>
            <a:spLocks noGrp="1"/>
          </p:cNvSpPr>
          <p:nvPr>
            <p:ph idx="1"/>
          </p:nvPr>
        </p:nvSpPr>
        <p:spPr>
          <a:xfrm>
            <a:off x="38100" y="609600"/>
            <a:ext cx="9067800" cy="5746750"/>
          </a:xfrm>
        </p:spPr>
        <p:txBody>
          <a:bodyPr/>
          <a:lstStyle/>
          <a:p>
            <a:pPr>
              <a:spcBef>
                <a:spcPts val="0"/>
              </a:spcBef>
            </a:pPr>
            <a:r>
              <a:rPr lang="en-US" sz="2400" dirty="0"/>
              <a:t>Poised to support more users as technology like OpenStack </a:t>
            </a:r>
            <a:r>
              <a:rPr lang="en-US" sz="2400" dirty="0" smtClean="0"/>
              <a:t>matures</a:t>
            </a:r>
          </a:p>
          <a:p>
            <a:pPr lvl="1">
              <a:spcBef>
                <a:spcPts val="0"/>
              </a:spcBef>
            </a:pPr>
            <a:r>
              <a:rPr lang="en-US" sz="2000" dirty="0" smtClean="0"/>
              <a:t>Please encourage new users and new challenges</a:t>
            </a:r>
          </a:p>
          <a:p>
            <a:pPr>
              <a:spcBef>
                <a:spcPts val="0"/>
              </a:spcBef>
            </a:pPr>
            <a:r>
              <a:rPr lang="en-US" sz="2400" dirty="0" smtClean="0"/>
              <a:t>More </a:t>
            </a:r>
            <a:r>
              <a:rPr lang="en-US" sz="2400" dirty="0"/>
              <a:t>focus on academic Platform as a Service (PaaS) - high-level middleware (e.g. Hadoop, </a:t>
            </a:r>
            <a:r>
              <a:rPr lang="en-US" sz="2400" dirty="0" err="1" smtClean="0"/>
              <a:t>Hbase</a:t>
            </a:r>
            <a:r>
              <a:rPr lang="en-US" sz="2400" dirty="0" smtClean="0"/>
              <a:t>, </a:t>
            </a:r>
            <a:r>
              <a:rPr lang="en-US" sz="2400" dirty="0" err="1" smtClean="0"/>
              <a:t>MongoDB</a:t>
            </a:r>
            <a:r>
              <a:rPr lang="en-US" sz="2400" dirty="0" smtClean="0"/>
              <a:t>) – as IaaS gets easier to deploy</a:t>
            </a:r>
          </a:p>
          <a:p>
            <a:pPr marL="742950" lvl="2" indent="-342900">
              <a:spcBef>
                <a:spcPts val="0"/>
              </a:spcBef>
            </a:pPr>
            <a:r>
              <a:rPr lang="en-US" sz="2000" dirty="0"/>
              <a:t>Expect increased Big Data </a:t>
            </a:r>
            <a:r>
              <a:rPr lang="en-US" sz="2000" dirty="0" smtClean="0"/>
              <a:t>challenges</a:t>
            </a:r>
            <a:endParaRPr lang="en-US" sz="2800" dirty="0"/>
          </a:p>
          <a:p>
            <a:pPr>
              <a:spcBef>
                <a:spcPts val="0"/>
              </a:spcBef>
            </a:pPr>
            <a:r>
              <a:rPr lang="en-US" sz="2400" dirty="0" smtClean="0"/>
              <a:t>Improve Education and Training with model for </a:t>
            </a:r>
            <a:r>
              <a:rPr lang="en-US" sz="2400" smtClean="0"/>
              <a:t>MOOC laboratories</a:t>
            </a:r>
            <a:endParaRPr lang="en-US" sz="2400" dirty="0" smtClean="0"/>
          </a:p>
          <a:p>
            <a:pPr>
              <a:spcBef>
                <a:spcPts val="0"/>
              </a:spcBef>
            </a:pPr>
            <a:r>
              <a:rPr lang="en-US" sz="2400" dirty="0" smtClean="0"/>
              <a:t>Finish </a:t>
            </a:r>
            <a:r>
              <a:rPr lang="en-US" sz="2400" dirty="0" err="1" smtClean="0"/>
              <a:t>CloudMesh</a:t>
            </a:r>
            <a:r>
              <a:rPr lang="en-US" sz="2400" dirty="0" smtClean="0"/>
              <a:t> (and integrate with Nimbus Phantom) to make FutureGrid as hub to jump to multiple different “production” clouds commercially, nationally and on campuses; allow cloud bursting</a:t>
            </a:r>
          </a:p>
          <a:p>
            <a:pPr lvl="1">
              <a:spcBef>
                <a:spcPts val="0"/>
              </a:spcBef>
            </a:pPr>
            <a:r>
              <a:rPr lang="en-US" sz="2000" dirty="0" smtClean="0"/>
              <a:t>Several collaborations developing </a:t>
            </a:r>
          </a:p>
          <a:p>
            <a:pPr>
              <a:spcBef>
                <a:spcPts val="0"/>
              </a:spcBef>
            </a:pPr>
            <a:r>
              <a:rPr lang="en-US" sz="2400" dirty="0" smtClean="0"/>
              <a:t>Build underlying software defined system model with integration with GENI and high performance virtualized devices (MIC, GPU)</a:t>
            </a:r>
          </a:p>
          <a:p>
            <a:pPr>
              <a:spcBef>
                <a:spcPts val="0"/>
              </a:spcBef>
            </a:pPr>
            <a:r>
              <a:rPr lang="en-US" sz="2400" dirty="0"/>
              <a:t>I</a:t>
            </a:r>
            <a:r>
              <a:rPr lang="en-US" sz="2400" dirty="0" smtClean="0"/>
              <a:t>mproved ubiquitous monitoring at PaaS IaaS and </a:t>
            </a:r>
            <a:r>
              <a:rPr lang="en-US" sz="2400" dirty="0" err="1" smtClean="0"/>
              <a:t>NaaS</a:t>
            </a:r>
            <a:r>
              <a:rPr lang="en-US" sz="2400" dirty="0" smtClean="0"/>
              <a:t> levels</a:t>
            </a:r>
          </a:p>
          <a:p>
            <a:pPr>
              <a:spcBef>
                <a:spcPts val="0"/>
              </a:spcBef>
            </a:pPr>
            <a:r>
              <a:rPr lang="en-US" sz="2400" dirty="0" smtClean="0"/>
              <a:t>Improve “Reproducible Experiment Management” environment</a:t>
            </a:r>
          </a:p>
          <a:p>
            <a:pPr>
              <a:spcBef>
                <a:spcPts val="0"/>
              </a:spcBef>
            </a:pPr>
            <a:r>
              <a:rPr lang="en-US" sz="2400" dirty="0" smtClean="0"/>
              <a:t>Expand and renew </a:t>
            </a:r>
            <a:r>
              <a:rPr lang="en-US" sz="2400" dirty="0"/>
              <a:t>hardware </a:t>
            </a:r>
            <a:r>
              <a:rPr lang="en-US" sz="2400" dirty="0" smtClean="0"/>
              <a:t>via federation </a:t>
            </a:r>
            <a:endParaRPr lang="en-US" sz="2400" dirty="0"/>
          </a:p>
          <a:p>
            <a:pPr>
              <a:spcBef>
                <a:spcPts val="0"/>
              </a:spcBef>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36</a:t>
            </a:fld>
            <a:endParaRPr lang="en-US"/>
          </a:p>
        </p:txBody>
      </p:sp>
    </p:spTree>
    <p:extLst>
      <p:ext uri="{BB962C8B-B14F-4D97-AF65-F5344CB8AC3E}">
        <p14:creationId xmlns:p14="http://schemas.microsoft.com/office/powerpoint/2010/main" val="2290590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6" y="76200"/>
            <a:ext cx="9067800" cy="792162"/>
          </a:xfrm>
        </p:spPr>
        <p:txBody>
          <a:bodyPr/>
          <a:lstStyle/>
          <a:p>
            <a:r>
              <a:rPr lang="en-US" sz="4000" dirty="0"/>
              <a:t>FutureGrid is an onramp to other </a:t>
            </a:r>
            <a:r>
              <a:rPr lang="en-US" sz="4000" dirty="0" smtClean="0"/>
              <a:t>systems</a:t>
            </a:r>
            <a:endParaRPr lang="en-US" sz="4000" dirty="0"/>
          </a:p>
        </p:txBody>
      </p:sp>
      <p:sp>
        <p:nvSpPr>
          <p:cNvPr id="3" name="Content Placeholder 2"/>
          <p:cNvSpPr>
            <a:spLocks noGrp="1"/>
          </p:cNvSpPr>
          <p:nvPr>
            <p:ph idx="1"/>
          </p:nvPr>
        </p:nvSpPr>
        <p:spPr>
          <a:xfrm>
            <a:off x="26796" y="762000"/>
            <a:ext cx="9067800" cy="5334000"/>
          </a:xfrm>
        </p:spPr>
        <p:txBody>
          <a:bodyPr/>
          <a:lstStyle/>
          <a:p>
            <a:r>
              <a:rPr lang="en-US" sz="2400" dirty="0" smtClean="0"/>
              <a:t>FG supports </a:t>
            </a:r>
            <a:r>
              <a:rPr lang="en-US" sz="2400" b="1" dirty="0"/>
              <a:t>Education &amp; </a:t>
            </a:r>
            <a:r>
              <a:rPr lang="en-US" sz="2400" b="1" dirty="0" smtClean="0"/>
              <a:t>Training </a:t>
            </a:r>
            <a:r>
              <a:rPr lang="en-US" sz="2400" dirty="0" smtClean="0"/>
              <a:t>for all systems </a:t>
            </a:r>
            <a:endParaRPr lang="en-US" sz="2400" dirty="0"/>
          </a:p>
          <a:p>
            <a:r>
              <a:rPr lang="en-US" sz="2400" dirty="0" smtClean="0"/>
              <a:t>User can do all work </a:t>
            </a:r>
            <a:r>
              <a:rPr lang="en-US" sz="2400" dirty="0"/>
              <a:t>on </a:t>
            </a:r>
            <a:r>
              <a:rPr lang="en-US" sz="2400" b="1" dirty="0" smtClean="0"/>
              <a:t>FutureGrid OR</a:t>
            </a:r>
            <a:endParaRPr lang="en-US" sz="2400" b="1" dirty="0"/>
          </a:p>
          <a:p>
            <a:r>
              <a:rPr lang="en-US" sz="2400" dirty="0" smtClean="0"/>
              <a:t>User can download </a:t>
            </a:r>
            <a:r>
              <a:rPr lang="en-US" sz="2400" b="1" dirty="0"/>
              <a:t>Appliances</a:t>
            </a:r>
            <a:r>
              <a:rPr lang="en-US" sz="2400" dirty="0"/>
              <a:t> on local machines (Virtual Box</a:t>
            </a:r>
            <a:r>
              <a:rPr lang="en-US" sz="2400" dirty="0" smtClean="0"/>
              <a:t>) </a:t>
            </a:r>
            <a:r>
              <a:rPr lang="en-US" sz="2400" b="1" dirty="0" smtClean="0"/>
              <a:t>OR</a:t>
            </a:r>
            <a:endParaRPr lang="en-US" sz="2400" b="1" dirty="0"/>
          </a:p>
          <a:p>
            <a:r>
              <a:rPr lang="en-US" sz="2400" dirty="0" smtClean="0"/>
              <a:t>User soon can use </a:t>
            </a:r>
            <a:r>
              <a:rPr lang="en-US" sz="2400" dirty="0" err="1" smtClean="0"/>
              <a:t>CloudMesh</a:t>
            </a:r>
            <a:r>
              <a:rPr lang="en-US" sz="2400" dirty="0" smtClean="0"/>
              <a:t> to </a:t>
            </a:r>
            <a:r>
              <a:rPr lang="en-US" sz="2400" b="1" dirty="0" smtClean="0"/>
              <a:t>jump to chosen production system</a:t>
            </a:r>
          </a:p>
          <a:p>
            <a:r>
              <a:rPr lang="en-US" sz="2400" b="1" dirty="0" err="1" smtClean="0"/>
              <a:t>CloudMesh</a:t>
            </a:r>
            <a:r>
              <a:rPr lang="en-US" sz="2400" dirty="0" smtClean="0"/>
              <a:t> is similar to OpenStack </a:t>
            </a:r>
            <a:r>
              <a:rPr lang="en-US" sz="2400" dirty="0"/>
              <a:t>Horizon, but </a:t>
            </a:r>
            <a:r>
              <a:rPr lang="en-US" sz="2400" dirty="0" smtClean="0"/>
              <a:t>aimed at  </a:t>
            </a:r>
            <a:r>
              <a:rPr lang="en-US" sz="2400" dirty="0"/>
              <a:t>multiple </a:t>
            </a:r>
            <a:r>
              <a:rPr lang="en-US" sz="2400" dirty="0" smtClean="0"/>
              <a:t>federated systems. </a:t>
            </a:r>
          </a:p>
          <a:p>
            <a:pPr lvl="1"/>
            <a:r>
              <a:rPr lang="en-US" sz="2000" dirty="0" smtClean="0"/>
              <a:t>Built </a:t>
            </a:r>
            <a:r>
              <a:rPr lang="en-US" sz="2000" dirty="0"/>
              <a:t>on RAIN and tools like </a:t>
            </a:r>
            <a:r>
              <a:rPr lang="en-US" sz="2000" dirty="0" err="1"/>
              <a:t>libcloud</a:t>
            </a:r>
            <a:r>
              <a:rPr lang="en-US" sz="2000" dirty="0"/>
              <a:t>, </a:t>
            </a:r>
            <a:r>
              <a:rPr lang="en-US" sz="2000" dirty="0" err="1"/>
              <a:t>boto</a:t>
            </a:r>
            <a:r>
              <a:rPr lang="en-US" sz="2000" dirty="0"/>
              <a:t> </a:t>
            </a:r>
            <a:r>
              <a:rPr lang="en-US" sz="2000" dirty="0" smtClean="0"/>
              <a:t>with </a:t>
            </a:r>
            <a:r>
              <a:rPr lang="en-US" sz="2000" dirty="0"/>
              <a:t>protocol (</a:t>
            </a:r>
            <a:r>
              <a:rPr lang="en-US" sz="2000" dirty="0" smtClean="0"/>
              <a:t>EC2) or programmatic API </a:t>
            </a:r>
            <a:r>
              <a:rPr lang="en-US" sz="2000" dirty="0"/>
              <a:t>(python) </a:t>
            </a:r>
            <a:endParaRPr lang="en-US" sz="2000" dirty="0" smtClean="0"/>
          </a:p>
          <a:p>
            <a:pPr lvl="1"/>
            <a:r>
              <a:rPr lang="en-US" sz="2000" dirty="0" smtClean="0"/>
              <a:t>Uses general templated image that can be retargeted</a:t>
            </a:r>
          </a:p>
          <a:p>
            <a:pPr lvl="1"/>
            <a:r>
              <a:rPr lang="en-US" sz="2000" dirty="0" smtClean="0"/>
              <a:t>One-click </a:t>
            </a:r>
            <a:r>
              <a:rPr lang="en-US" sz="2000" dirty="0"/>
              <a:t>template &amp; image install on various IaaS &amp; </a:t>
            </a:r>
            <a:r>
              <a:rPr lang="en-US" sz="2000" dirty="0" smtClean="0"/>
              <a:t>bare metal including Amazon, Azure, Eucalyptus, </a:t>
            </a:r>
            <a:r>
              <a:rPr lang="en-US" sz="2000" dirty="0" err="1" smtClean="0"/>
              <a:t>Openstack</a:t>
            </a:r>
            <a:r>
              <a:rPr lang="en-US" sz="2000" dirty="0" smtClean="0"/>
              <a:t>, OpenNebula, Nimbus, HPC</a:t>
            </a:r>
            <a:endParaRPr lang="en-US" sz="2000" dirty="0"/>
          </a:p>
          <a:p>
            <a:pPr lvl="1"/>
            <a:r>
              <a:rPr lang="en-US" sz="2000" dirty="0" smtClean="0"/>
              <a:t>Provisions the complete system needed by user and not just a single image; copes with resource limitations and deploys full range of software</a:t>
            </a:r>
          </a:p>
          <a:p>
            <a:pPr lvl="1"/>
            <a:r>
              <a:rPr lang="en-US" sz="2000" dirty="0"/>
              <a:t>Integrates our VM metrics package </a:t>
            </a:r>
            <a:r>
              <a:rPr lang="en-US" sz="2000" dirty="0" smtClean="0"/>
              <a:t>(TAS collaboration) that </a:t>
            </a:r>
            <a:r>
              <a:rPr lang="en-US" sz="2000" dirty="0"/>
              <a:t>links to XSEDE (VM's are different from traditional Linux in metrics supported and needed)</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37</a:t>
            </a:fld>
            <a:endParaRPr lang="en-US"/>
          </a:p>
        </p:txBody>
      </p:sp>
    </p:spTree>
    <p:extLst>
      <p:ext uri="{BB962C8B-B14F-4D97-AF65-F5344CB8AC3E}">
        <p14:creationId xmlns:p14="http://schemas.microsoft.com/office/powerpoint/2010/main" val="3906796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38</a:t>
            </a:fld>
            <a:endParaRPr lang="en-US"/>
          </a:p>
        </p:txBody>
      </p:sp>
      <p:pic>
        <p:nvPicPr>
          <p:cNvPr id="5" name="Picture 4" descr="C:\Users\Geoffrey Fox\Desktop\FG2\vcluster-3.png"/>
          <p:cNvPicPr/>
          <p:nvPr/>
        </p:nvPicPr>
        <p:blipFill>
          <a:blip r:embed="rId2">
            <a:extLst>
              <a:ext uri="{28A0092B-C50C-407E-A947-70E740481C1C}">
                <a14:useLocalDpi xmlns:a14="http://schemas.microsoft.com/office/drawing/2010/main" val="0"/>
              </a:ext>
            </a:extLst>
          </a:blip>
          <a:srcRect/>
          <a:stretch>
            <a:fillRect/>
          </a:stretch>
        </p:blipFill>
        <p:spPr bwMode="auto">
          <a:xfrm>
            <a:off x="266700" y="587912"/>
            <a:ext cx="8610600" cy="6240780"/>
          </a:xfrm>
          <a:prstGeom prst="rect">
            <a:avLst/>
          </a:prstGeom>
          <a:noFill/>
          <a:ln>
            <a:noFill/>
          </a:ln>
        </p:spPr>
      </p:pic>
      <p:sp>
        <p:nvSpPr>
          <p:cNvPr id="6" name="Title 5"/>
          <p:cNvSpPr>
            <a:spLocks noGrp="1"/>
          </p:cNvSpPr>
          <p:nvPr>
            <p:ph type="title"/>
          </p:nvPr>
        </p:nvSpPr>
        <p:spPr>
          <a:xfrm>
            <a:off x="457200" y="76200"/>
            <a:ext cx="8229600" cy="609600"/>
          </a:xfrm>
        </p:spPr>
        <p:txBody>
          <a:bodyPr/>
          <a:lstStyle/>
          <a:p>
            <a:r>
              <a:rPr lang="en-US" dirty="0" smtClean="0"/>
              <a:t>Proposed FutureGrid Architecture</a:t>
            </a:r>
            <a:endParaRPr lang="en-US" dirty="0"/>
          </a:p>
        </p:txBody>
      </p:sp>
    </p:spTree>
    <p:extLst>
      <p:ext uri="{BB962C8B-B14F-4D97-AF65-F5344CB8AC3E}">
        <p14:creationId xmlns:p14="http://schemas.microsoft.com/office/powerpoint/2010/main" val="14117569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274638"/>
            <a:ext cx="9067800" cy="1143000"/>
          </a:xfrm>
        </p:spPr>
        <p:txBody>
          <a:bodyPr/>
          <a:lstStyle/>
          <a:p>
            <a:pPr lvl="0" indent="182563" defTabSz="914400"/>
            <a:r>
              <a:rPr lang="en-US" sz="4000" dirty="0" smtClean="0">
                <a:ea typeface="MS Mincho" panose="02020609040205080304" pitchFamily="49" charset="-128"/>
                <a:cs typeface="Times New Roman" panose="02020603050405020304" pitchFamily="18" charset="0"/>
              </a:rPr>
              <a:t>Summary Differences </a:t>
            </a:r>
            <a:r>
              <a:rPr lang="en-US" sz="4000" dirty="0">
                <a:ea typeface="MS Mincho" panose="02020609040205080304" pitchFamily="49" charset="-128"/>
                <a:cs typeface="Times New Roman" panose="02020603050405020304" pitchFamily="18" charset="0"/>
              </a:rPr>
              <a:t>between FutureGrid I </a:t>
            </a:r>
            <a:r>
              <a:rPr lang="en-US" sz="4000" dirty="0" smtClean="0">
                <a:ea typeface="MS Mincho" panose="02020609040205080304" pitchFamily="49" charset="-128"/>
                <a:cs typeface="Times New Roman" panose="02020603050405020304" pitchFamily="18" charset="0"/>
              </a:rPr>
              <a:t>(current) and FutureGrid II</a:t>
            </a:r>
            <a:r>
              <a:rPr lang="en-US" sz="6000" dirty="0"/>
              <a:t/>
            </a:r>
            <a:br>
              <a:rPr lang="en-US" sz="6000" dirty="0"/>
            </a:br>
            <a:endParaRPr lang="en-US" sz="4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52016802"/>
              </p:ext>
            </p:extLst>
          </p:nvPr>
        </p:nvGraphicFramePr>
        <p:xfrm>
          <a:off x="76200" y="1219200"/>
          <a:ext cx="9067800" cy="2321254"/>
        </p:xfrm>
        <a:graphic>
          <a:graphicData uri="http://schemas.openxmlformats.org/drawingml/2006/table">
            <a:tbl>
              <a:tblPr firstRow="1" firstCol="1" bandRow="1">
                <a:tableStyleId>{5C22544A-7EE6-4342-B048-85BDC9FD1C3A}</a:tableStyleId>
              </a:tblPr>
              <a:tblGrid>
                <a:gridCol w="2388695"/>
                <a:gridCol w="2729937"/>
                <a:gridCol w="3949168"/>
              </a:tblGrid>
              <a:tr h="254306">
                <a:tc>
                  <a:txBody>
                    <a:bodyPr/>
                    <a:lstStyle/>
                    <a:p>
                      <a:pPr marL="0" marR="0" indent="182880" algn="ctr">
                        <a:lnSpc>
                          <a:spcPct val="115000"/>
                        </a:lnSpc>
                        <a:spcBef>
                          <a:spcPts val="0"/>
                        </a:spcBef>
                        <a:spcAft>
                          <a:spcPts val="0"/>
                        </a:spcAft>
                      </a:pPr>
                      <a:r>
                        <a:rPr lang="en-US" sz="1600" dirty="0">
                          <a:effectLst/>
                        </a:rPr>
                        <a:t>Usage</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FutureGrid I</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FutureGrid II</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r>
              <a:tr h="254306">
                <a:tc>
                  <a:txBody>
                    <a:bodyPr/>
                    <a:lstStyle/>
                    <a:p>
                      <a:pPr marL="0" marR="0" indent="182880" algn="ctr">
                        <a:lnSpc>
                          <a:spcPct val="115000"/>
                        </a:lnSpc>
                        <a:spcBef>
                          <a:spcPts val="0"/>
                        </a:spcBef>
                        <a:spcAft>
                          <a:spcPts val="0"/>
                        </a:spcAft>
                      </a:pPr>
                      <a:r>
                        <a:rPr lang="en-US" sz="1600">
                          <a:effectLst/>
                        </a:rPr>
                        <a:t>Target environments</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Grid, Cloud, and HPC</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Cloud, Big-data, HPC, some Grids</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r>
              <a:tr h="389128">
                <a:tc>
                  <a:txBody>
                    <a:bodyPr/>
                    <a:lstStyle/>
                    <a:p>
                      <a:pPr marL="0" marR="0" indent="182880" algn="ctr">
                        <a:lnSpc>
                          <a:spcPct val="115000"/>
                        </a:lnSpc>
                        <a:spcBef>
                          <a:spcPts val="0"/>
                        </a:spcBef>
                        <a:spcAft>
                          <a:spcPts val="0"/>
                        </a:spcAft>
                      </a:pPr>
                      <a:r>
                        <a:rPr lang="en-US" sz="1600">
                          <a:effectLst/>
                        </a:rPr>
                        <a:t>Computer Science</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0" algn="ctr">
                        <a:lnSpc>
                          <a:spcPct val="115000"/>
                        </a:lnSpc>
                        <a:spcBef>
                          <a:spcPts val="0"/>
                        </a:spcBef>
                        <a:spcAft>
                          <a:spcPts val="0"/>
                        </a:spcAft>
                      </a:pPr>
                      <a:r>
                        <a:rPr lang="en-US" sz="1600" dirty="0">
                          <a:effectLst/>
                        </a:rPr>
                        <a:t>     </a:t>
                      </a:r>
                      <a:r>
                        <a:rPr lang="en-US" sz="1600" dirty="0" smtClean="0">
                          <a:effectLst/>
                        </a:rPr>
                        <a:t>Per-project</a:t>
                      </a:r>
                      <a:r>
                        <a:rPr lang="en-US" sz="1600" baseline="0" dirty="0" smtClean="0">
                          <a:effectLst/>
                        </a:rPr>
                        <a:t> </a:t>
                      </a:r>
                      <a:r>
                        <a:rPr lang="en-US" sz="1600" dirty="0" smtClean="0">
                          <a:effectLst/>
                        </a:rPr>
                        <a:t>experiments</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Repeatable, reusable experiments</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574040">
                <a:tc>
                  <a:txBody>
                    <a:bodyPr/>
                    <a:lstStyle/>
                    <a:p>
                      <a:pPr marL="0" marR="0" indent="182880" algn="ctr">
                        <a:lnSpc>
                          <a:spcPct val="115000"/>
                        </a:lnSpc>
                        <a:spcBef>
                          <a:spcPts val="0"/>
                        </a:spcBef>
                        <a:spcAft>
                          <a:spcPts val="0"/>
                        </a:spcAft>
                      </a:pPr>
                      <a:r>
                        <a:rPr lang="en-US" sz="1600">
                          <a:effectLst/>
                        </a:rPr>
                        <a:t>Education</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Fixed Resource</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Scalable use of Commercial to FutureGrid II to Appliance per-tool and audience type</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797254">
                <a:tc>
                  <a:txBody>
                    <a:bodyPr/>
                    <a:lstStyle/>
                    <a:p>
                      <a:pPr marL="0" marR="0" indent="182880" algn="ctr">
                        <a:lnSpc>
                          <a:spcPct val="115000"/>
                        </a:lnSpc>
                        <a:spcBef>
                          <a:spcPts val="0"/>
                        </a:spcBef>
                        <a:spcAft>
                          <a:spcPts val="0"/>
                        </a:spcAft>
                      </a:pPr>
                      <a:r>
                        <a:rPr lang="en-US" sz="1600">
                          <a:effectLst/>
                        </a:rPr>
                        <a:t>Domain Science</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Software develop/test</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Software develop/test across resources using templated appliances</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34573363"/>
              </p:ext>
            </p:extLst>
          </p:nvPr>
        </p:nvGraphicFramePr>
        <p:xfrm>
          <a:off x="76199" y="3636899"/>
          <a:ext cx="9067801" cy="3084576"/>
        </p:xfrm>
        <a:graphic>
          <a:graphicData uri="http://schemas.openxmlformats.org/drawingml/2006/table">
            <a:tbl>
              <a:tblPr firstRow="1" firstCol="1" bandRow="1">
                <a:tableStyleId>{5C22544A-7EE6-4342-B048-85BDC9FD1C3A}</a:tableStyleId>
              </a:tblPr>
              <a:tblGrid>
                <a:gridCol w="2576617"/>
                <a:gridCol w="3148673"/>
                <a:gridCol w="3342511"/>
              </a:tblGrid>
              <a:tr h="193437">
                <a:tc>
                  <a:txBody>
                    <a:bodyPr/>
                    <a:lstStyle/>
                    <a:p>
                      <a:pPr marL="0" marR="0" indent="182880" algn="ctr">
                        <a:lnSpc>
                          <a:spcPct val="115000"/>
                        </a:lnSpc>
                        <a:spcBef>
                          <a:spcPts val="0"/>
                        </a:spcBef>
                        <a:spcAft>
                          <a:spcPts val="0"/>
                        </a:spcAft>
                      </a:pPr>
                      <a:r>
                        <a:rPr lang="en-US" sz="1600" dirty="0">
                          <a:effectLst/>
                        </a:rPr>
                        <a:t>Cyberinfrastructure</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1000"/>
                        </a:spcAft>
                      </a:pPr>
                      <a:r>
                        <a:rPr lang="en-US" sz="1600" dirty="0">
                          <a:effectLst/>
                        </a:rPr>
                        <a:t>FutureGrid I</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1000"/>
                        </a:spcAft>
                      </a:pPr>
                      <a:r>
                        <a:rPr lang="en-US" sz="1600">
                          <a:effectLst/>
                        </a:rPr>
                        <a:t>FutureGrid II</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dirty="0">
                          <a:effectLst/>
                        </a:rPr>
                        <a:t>Provisioning model</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IaaS+PaaS+SaaS</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CTaaS including NaaS+IaaS+PaaS+SaaS</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Configuration</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Static</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Software-defined</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Extensibility</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Fixed size</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Federation</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User support</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Help desk</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Help Desk + Community based</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Flexibility</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Fixed resource types</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Software-defined + federation</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Deployed Software Service Model</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Proprietary, Closed Source, Open Source</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Open Source</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386875">
                <a:tc>
                  <a:txBody>
                    <a:bodyPr/>
                    <a:lstStyle/>
                    <a:p>
                      <a:pPr marL="0" marR="0" indent="182880" algn="ctr">
                        <a:lnSpc>
                          <a:spcPct val="115000"/>
                        </a:lnSpc>
                        <a:spcBef>
                          <a:spcPts val="0"/>
                        </a:spcBef>
                        <a:spcAft>
                          <a:spcPts val="0"/>
                        </a:spcAft>
                      </a:pPr>
                      <a:r>
                        <a:rPr lang="en-US" sz="1600">
                          <a:effectLst/>
                        </a:rPr>
                        <a:t>IaaS Hosting Model</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Private Distributed Cloud</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Public and Private Distributed Cloud with multiple administrative domains</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r>
            </a:tbl>
          </a:graphicData>
        </a:graphic>
      </p:graphicFrame>
    </p:spTree>
    <p:extLst>
      <p:ext uri="{BB962C8B-B14F-4D97-AF65-F5344CB8AC3E}">
        <p14:creationId xmlns:p14="http://schemas.microsoft.com/office/powerpoint/2010/main" val="2913761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62800" cy="914400"/>
          </a:xfrm>
        </p:spPr>
        <p:txBody>
          <a:bodyPr>
            <a:normAutofit fontScale="90000"/>
          </a:bodyPr>
          <a:lstStyle/>
          <a:p>
            <a:r>
              <a:rPr lang="en-US" b="1" dirty="0" smtClean="0"/>
              <a:t>FutureGrid Testbed as a Service</a:t>
            </a:r>
            <a:endParaRPr lang="en-US" b="1" dirty="0"/>
          </a:p>
        </p:txBody>
      </p:sp>
      <p:sp>
        <p:nvSpPr>
          <p:cNvPr id="3" name="Content Placeholder 2"/>
          <p:cNvSpPr>
            <a:spLocks noGrp="1"/>
          </p:cNvSpPr>
          <p:nvPr>
            <p:ph idx="1"/>
          </p:nvPr>
        </p:nvSpPr>
        <p:spPr>
          <a:xfrm>
            <a:off x="0" y="609600"/>
            <a:ext cx="9144000" cy="5410200"/>
          </a:xfrm>
        </p:spPr>
        <p:txBody>
          <a:bodyPr>
            <a:noAutofit/>
          </a:bodyPr>
          <a:lstStyle/>
          <a:p>
            <a:r>
              <a:rPr lang="en-US" sz="2400" dirty="0" smtClean="0">
                <a:cs typeface="Times New Roman" pitchFamily="18" charset="0"/>
              </a:rPr>
              <a:t>FutureGrid is part of </a:t>
            </a:r>
            <a:r>
              <a:rPr lang="en-US" sz="2400" dirty="0" smtClean="0">
                <a:solidFill>
                  <a:srgbClr val="FF0000"/>
                </a:solidFill>
                <a:cs typeface="Times New Roman" pitchFamily="18" charset="0"/>
              </a:rPr>
              <a:t>XSEDE</a:t>
            </a:r>
            <a:r>
              <a:rPr lang="en-US" sz="2400" dirty="0" smtClean="0">
                <a:cs typeface="Times New Roman" pitchFamily="18" charset="0"/>
              </a:rPr>
              <a:t> set up as a </a:t>
            </a:r>
            <a:r>
              <a:rPr lang="en-US" sz="2400" dirty="0" smtClean="0">
                <a:solidFill>
                  <a:srgbClr val="FF0000"/>
                </a:solidFill>
                <a:cs typeface="Times New Roman" pitchFamily="18" charset="0"/>
              </a:rPr>
              <a:t>testbed </a:t>
            </a:r>
            <a:r>
              <a:rPr lang="en-US" sz="2400" dirty="0" smtClean="0">
                <a:cs typeface="Times New Roman" pitchFamily="18" charset="0"/>
              </a:rPr>
              <a:t>with cloud focus</a:t>
            </a:r>
          </a:p>
          <a:p>
            <a:r>
              <a:rPr lang="en-US" sz="2400" dirty="0" smtClean="0"/>
              <a:t>Operational since Summer 2010 (i.e. coming to end of third year of use)</a:t>
            </a:r>
          </a:p>
          <a:p>
            <a:r>
              <a:rPr lang="en-US" sz="2400" dirty="0" smtClean="0">
                <a:cs typeface="Times New Roman" pitchFamily="18" charset="0"/>
              </a:rPr>
              <a:t>The FutureGrid testbed provides to its users:</a:t>
            </a:r>
          </a:p>
          <a:p>
            <a:pPr lvl="1"/>
            <a:r>
              <a:rPr lang="en-US" sz="2400" dirty="0" smtClean="0"/>
              <a:t>Support of </a:t>
            </a:r>
            <a:r>
              <a:rPr lang="en-US" sz="2400" dirty="0" smtClean="0">
                <a:solidFill>
                  <a:srgbClr val="FF0000"/>
                </a:solidFill>
              </a:rPr>
              <a:t>Computer </a:t>
            </a:r>
            <a:r>
              <a:rPr lang="en-US" sz="2400" dirty="0">
                <a:solidFill>
                  <a:srgbClr val="FF0000"/>
                </a:solidFill>
              </a:rPr>
              <a:t>Science </a:t>
            </a:r>
            <a:r>
              <a:rPr lang="en-US" sz="2400" dirty="0"/>
              <a:t>and </a:t>
            </a:r>
            <a:r>
              <a:rPr lang="en-US" sz="2400" dirty="0">
                <a:solidFill>
                  <a:srgbClr val="FF0000"/>
                </a:solidFill>
              </a:rPr>
              <a:t>Computational Science </a:t>
            </a:r>
            <a:r>
              <a:rPr lang="en-US" sz="2400" dirty="0"/>
              <a:t>research </a:t>
            </a:r>
            <a:endParaRPr lang="en-US" sz="2400" dirty="0" smtClean="0"/>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Offers </a:t>
            </a:r>
            <a:r>
              <a:rPr lang="en-US" sz="2400" dirty="0">
                <a:solidFill>
                  <a:srgbClr val="FF0000"/>
                </a:solidFill>
              </a:rPr>
              <a:t>OpenStack, Eucalyptus, Nimbus, </a:t>
            </a:r>
            <a:r>
              <a:rPr lang="en-US" sz="2400" dirty="0" smtClean="0">
                <a:solidFill>
                  <a:srgbClr val="FF0000"/>
                </a:solidFill>
              </a:rPr>
              <a:t>OpenNebula, HPC (MPI) </a:t>
            </a:r>
            <a:r>
              <a:rPr lang="en-US" sz="2400" dirty="0" smtClean="0"/>
              <a:t>on same hardware moving to software defined systems; supports both classic HPC and Cloud storage</a:t>
            </a:r>
          </a:p>
          <a:p>
            <a:pPr marL="0" indent="0">
              <a:buNone/>
            </a:pPr>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13244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Details -- Security</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Tree>
    <p:extLst>
      <p:ext uri="{BB962C8B-B14F-4D97-AF65-F5344CB8AC3E}">
        <p14:creationId xmlns:p14="http://schemas.microsoft.com/office/powerpoint/2010/main" val="3852791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838200"/>
          </a:xfrm>
        </p:spPr>
        <p:txBody>
          <a:bodyPr/>
          <a:lstStyle/>
          <a:p>
            <a:r>
              <a:rPr lang="en-US" sz="4000" dirty="0" smtClean="0"/>
              <a:t>Security issues in FutureGrid Operation</a:t>
            </a:r>
            <a:endParaRPr lang="en-US" sz="4000" dirty="0"/>
          </a:p>
        </p:txBody>
      </p:sp>
      <p:sp>
        <p:nvSpPr>
          <p:cNvPr id="3" name="Content Placeholder 2"/>
          <p:cNvSpPr>
            <a:spLocks noGrp="1"/>
          </p:cNvSpPr>
          <p:nvPr>
            <p:ph idx="1"/>
          </p:nvPr>
        </p:nvSpPr>
        <p:spPr>
          <a:xfrm>
            <a:off x="35168" y="685799"/>
            <a:ext cx="9032631" cy="6035675"/>
          </a:xfrm>
        </p:spPr>
        <p:txBody>
          <a:bodyPr>
            <a:normAutofit fontScale="92500" lnSpcReduction="10000"/>
          </a:bodyPr>
          <a:lstStyle/>
          <a:p>
            <a:r>
              <a:rPr lang="en-US" sz="2400" dirty="0" smtClean="0"/>
              <a:t>Security for </a:t>
            </a:r>
            <a:r>
              <a:rPr lang="en-US" sz="2400" dirty="0" err="1" smtClean="0"/>
              <a:t>TestBedaaS</a:t>
            </a:r>
            <a:r>
              <a:rPr lang="en-US" sz="2400" dirty="0" smtClean="0"/>
              <a:t> is a good research area (and Cybersecurity research supported on FutureGrid)!</a:t>
            </a:r>
          </a:p>
          <a:p>
            <a:r>
              <a:rPr lang="en-US" sz="2400" b="1" dirty="0" smtClean="0"/>
              <a:t>Authentication </a:t>
            </a:r>
            <a:r>
              <a:rPr lang="en-US" sz="2400" b="1" dirty="0"/>
              <a:t>and </a:t>
            </a:r>
            <a:r>
              <a:rPr lang="en-US" sz="2400" b="1" dirty="0" smtClean="0"/>
              <a:t>Authorization </a:t>
            </a:r>
            <a:r>
              <a:rPr lang="en-US" sz="2400" dirty="0"/>
              <a:t>model </a:t>
            </a:r>
            <a:endParaRPr lang="en-US" sz="2400" dirty="0" smtClean="0"/>
          </a:p>
          <a:p>
            <a:pPr lvl="1"/>
            <a:r>
              <a:rPr lang="en-US" sz="2000" dirty="0" smtClean="0"/>
              <a:t>This is different from those in use in XSEDE and changes in different releases of VM Management systems</a:t>
            </a:r>
          </a:p>
          <a:p>
            <a:pPr lvl="1"/>
            <a:r>
              <a:rPr lang="en-US" sz="2000" dirty="0" smtClean="0"/>
              <a:t>We need to largely isolate users from these changes for obvious reasons</a:t>
            </a:r>
          </a:p>
          <a:p>
            <a:pPr lvl="1"/>
            <a:r>
              <a:rPr lang="en-US" sz="2000" dirty="0"/>
              <a:t>N</a:t>
            </a:r>
            <a:r>
              <a:rPr lang="en-US" sz="2000" dirty="0" smtClean="0"/>
              <a:t>on secure deployment defaults (in case of </a:t>
            </a:r>
            <a:r>
              <a:rPr lang="en-US" sz="2000" dirty="0" err="1" smtClean="0"/>
              <a:t>OpenStack</a:t>
            </a:r>
            <a:r>
              <a:rPr lang="en-US" sz="2000" dirty="0" smtClean="0"/>
              <a:t>)</a:t>
            </a:r>
          </a:p>
          <a:p>
            <a:pPr lvl="1"/>
            <a:r>
              <a:rPr lang="en-US" sz="2000" dirty="0"/>
              <a:t>OpenStack Grizzly (just released) has reworked the role based access control mechanisms and introduced a better token format based on standard </a:t>
            </a:r>
            <a:r>
              <a:rPr lang="en-US" sz="2000" dirty="0" smtClean="0"/>
              <a:t>PKI (as used in AWS, Google, Azure)</a:t>
            </a:r>
          </a:p>
          <a:p>
            <a:pPr lvl="1"/>
            <a:r>
              <a:rPr lang="en-US" sz="2000" dirty="0" smtClean="0"/>
              <a:t>Custom: We integrate with our distributed </a:t>
            </a:r>
            <a:r>
              <a:rPr lang="en-US" sz="2000" dirty="0"/>
              <a:t>LDAP </a:t>
            </a:r>
            <a:r>
              <a:rPr lang="en-US" sz="2000" dirty="0" smtClean="0"/>
              <a:t>between the </a:t>
            </a:r>
            <a:r>
              <a:rPr lang="en-US" sz="2000" dirty="0"/>
              <a:t>FutureGrid portal and </a:t>
            </a:r>
            <a:r>
              <a:rPr lang="en-US" sz="2000" dirty="0" smtClean="0"/>
              <a:t>VM managers. LDAP </a:t>
            </a:r>
            <a:r>
              <a:rPr lang="en-US" sz="2000" dirty="0"/>
              <a:t>server will </a:t>
            </a:r>
            <a:r>
              <a:rPr lang="en-US" sz="2000" dirty="0" smtClean="0"/>
              <a:t>soon </a:t>
            </a:r>
            <a:r>
              <a:rPr lang="en-US" sz="2000" dirty="0"/>
              <a:t>synchronize via AMIE to </a:t>
            </a:r>
            <a:r>
              <a:rPr lang="en-US" sz="2000" dirty="0" smtClean="0"/>
              <a:t>XSEDE</a:t>
            </a:r>
          </a:p>
          <a:p>
            <a:r>
              <a:rPr lang="en-US" sz="2400" dirty="0" smtClean="0"/>
              <a:t>Security of </a:t>
            </a:r>
            <a:r>
              <a:rPr lang="en-US" sz="2400" b="1" dirty="0" smtClean="0"/>
              <a:t>Dynamically Provisioned Images</a:t>
            </a:r>
          </a:p>
          <a:p>
            <a:pPr lvl="1"/>
            <a:r>
              <a:rPr lang="en-US" sz="2000" dirty="0" smtClean="0"/>
              <a:t>Templated image </a:t>
            </a:r>
            <a:r>
              <a:rPr lang="en-US" sz="2000" dirty="0"/>
              <a:t>generation process </a:t>
            </a:r>
            <a:r>
              <a:rPr lang="en-US" sz="2000" dirty="0" smtClean="0"/>
              <a:t>automatically puts </a:t>
            </a:r>
            <a:r>
              <a:rPr lang="en-US" sz="2000" dirty="0"/>
              <a:t>security restrictions into the </a:t>
            </a:r>
            <a:r>
              <a:rPr lang="en-US" sz="2000" dirty="0" smtClean="0"/>
              <a:t>image; </a:t>
            </a:r>
            <a:r>
              <a:rPr lang="en-US" sz="2000" dirty="0"/>
              <a:t>This includes the removal of root </a:t>
            </a:r>
            <a:r>
              <a:rPr lang="en-US" sz="2000" dirty="0" smtClean="0"/>
              <a:t>access</a:t>
            </a:r>
          </a:p>
          <a:p>
            <a:pPr lvl="1"/>
            <a:r>
              <a:rPr lang="en-US" sz="2000" dirty="0" smtClean="0"/>
              <a:t>Images include service allowing designated users (project members) to log in</a:t>
            </a:r>
          </a:p>
          <a:p>
            <a:pPr lvl="1"/>
            <a:r>
              <a:rPr lang="en-US" sz="2000" dirty="0" smtClean="0"/>
              <a:t>Images vetted before allowing role-dependent bare metal deployment</a:t>
            </a:r>
          </a:p>
          <a:p>
            <a:pPr lvl="1"/>
            <a:r>
              <a:rPr lang="en-US" sz="2000" dirty="0" smtClean="0"/>
              <a:t>No SSH keys stored in images (just call to identity service)  so only certified users can use</a:t>
            </a:r>
            <a:endParaRPr lang="en-US" sz="20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4CC141A-9CC6-41A7-A7D0-011D836CC6E2}" type="slidenum">
              <a:rPr lang="en-US" smtClean="0"/>
              <a:pPr/>
              <a:t>41</a:t>
            </a:fld>
            <a:endParaRPr lang="en-US"/>
          </a:p>
        </p:txBody>
      </p:sp>
    </p:spTree>
    <p:extLst>
      <p:ext uri="{BB962C8B-B14F-4D97-AF65-F5344CB8AC3E}">
        <p14:creationId xmlns:p14="http://schemas.microsoft.com/office/powerpoint/2010/main" val="1212343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152" y="-152400"/>
            <a:ext cx="8229600" cy="1143000"/>
          </a:xfrm>
        </p:spPr>
        <p:txBody>
          <a:bodyPr/>
          <a:lstStyle/>
          <a:p>
            <a:r>
              <a:rPr lang="en-US" dirty="0" smtClean="0"/>
              <a:t>Some Security Aspects in FG</a:t>
            </a:r>
            <a:endParaRPr lang="en-US" dirty="0"/>
          </a:p>
        </p:txBody>
      </p:sp>
      <p:sp>
        <p:nvSpPr>
          <p:cNvPr id="5" name="Content Placeholder 4"/>
          <p:cNvSpPr>
            <a:spLocks noGrp="1"/>
          </p:cNvSpPr>
          <p:nvPr>
            <p:ph idx="1"/>
          </p:nvPr>
        </p:nvSpPr>
        <p:spPr>
          <a:xfrm>
            <a:off x="11723" y="914400"/>
            <a:ext cx="9132277" cy="5181600"/>
          </a:xfrm>
        </p:spPr>
        <p:txBody>
          <a:bodyPr>
            <a:normAutofit lnSpcReduction="10000"/>
          </a:bodyPr>
          <a:lstStyle/>
          <a:p>
            <a:r>
              <a:rPr lang="en-US" dirty="0" smtClean="0"/>
              <a:t>User Management</a:t>
            </a:r>
          </a:p>
          <a:p>
            <a:pPr lvl="1"/>
            <a:r>
              <a:rPr lang="en-US" dirty="0" smtClean="0"/>
              <a:t>Users are vetted twice</a:t>
            </a:r>
          </a:p>
          <a:p>
            <a:pPr lvl="2"/>
            <a:r>
              <a:rPr lang="en-US" dirty="0" smtClean="0"/>
              <a:t>(a) when they come to the portal all users are checked if they are technical people and potentially could benefit from a </a:t>
            </a:r>
            <a:r>
              <a:rPr lang="en-US" dirty="0"/>
              <a:t>p</a:t>
            </a:r>
            <a:r>
              <a:rPr lang="en-US" dirty="0" smtClean="0"/>
              <a:t>roject</a:t>
            </a:r>
          </a:p>
          <a:p>
            <a:pPr lvl="2"/>
            <a:r>
              <a:rPr lang="en-US" dirty="0" smtClean="0"/>
              <a:t>(b) when a project is proposed the proposer is checked again. </a:t>
            </a:r>
          </a:p>
          <a:p>
            <a:pPr lvl="2"/>
            <a:r>
              <a:rPr lang="en-US" dirty="0" smtClean="0"/>
              <a:t>Surprisingly: so far vetting of most users is simple </a:t>
            </a:r>
          </a:p>
          <a:p>
            <a:pPr lvl="1"/>
            <a:r>
              <a:rPr lang="en-US" dirty="0" smtClean="0"/>
              <a:t>Many portals do not do (a) </a:t>
            </a:r>
          </a:p>
          <a:p>
            <a:pPr lvl="2"/>
            <a:r>
              <a:rPr lang="en-US" dirty="0" smtClean="0"/>
              <a:t>therefore they have many spammers and people not actually interested in the technology</a:t>
            </a:r>
          </a:p>
          <a:p>
            <a:pPr lvl="2"/>
            <a:r>
              <a:rPr lang="en-US" dirty="0" smtClean="0"/>
              <a:t>As we have wiki forum functionality in portal we need (a) so we can avoid vetting every change in the portal which is too time consuming</a:t>
            </a:r>
          </a:p>
          <a:p>
            <a:pPr marL="914400" lvl="2" indent="0">
              <a:buNone/>
            </a:pPr>
            <a:endParaRPr lang="en-US" dirty="0"/>
          </a:p>
        </p:txBody>
      </p:sp>
    </p:spTree>
    <p:extLst>
      <p:ext uri="{BB962C8B-B14F-4D97-AF65-F5344CB8AC3E}">
        <p14:creationId xmlns:p14="http://schemas.microsoft.com/office/powerpoint/2010/main" val="2157979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Image Management</a:t>
            </a:r>
            <a:endParaRPr lang="en-US" dirty="0"/>
          </a:p>
        </p:txBody>
      </p:sp>
      <p:sp>
        <p:nvSpPr>
          <p:cNvPr id="3" name="Content Placeholder 2"/>
          <p:cNvSpPr>
            <a:spLocks noGrp="1"/>
          </p:cNvSpPr>
          <p:nvPr>
            <p:ph idx="1"/>
          </p:nvPr>
        </p:nvSpPr>
        <p:spPr>
          <a:xfrm>
            <a:off x="152400" y="820615"/>
            <a:ext cx="8991600" cy="5351585"/>
          </a:xfrm>
        </p:spPr>
        <p:txBody>
          <a:bodyPr/>
          <a:lstStyle/>
          <a:p>
            <a:r>
              <a:rPr lang="en-US" dirty="0" smtClean="0"/>
              <a:t>Authentication and Authorization</a:t>
            </a:r>
          </a:p>
          <a:p>
            <a:pPr lvl="1"/>
            <a:r>
              <a:rPr lang="en-US" dirty="0" smtClean="0"/>
              <a:t>Significant changes in technologies within </a:t>
            </a:r>
            <a:r>
              <a:rPr lang="en-US" dirty="0" err="1" smtClean="0"/>
              <a:t>IaaS</a:t>
            </a:r>
            <a:r>
              <a:rPr lang="en-US" dirty="0" smtClean="0"/>
              <a:t> frameworks such as </a:t>
            </a:r>
            <a:r>
              <a:rPr lang="en-US" dirty="0" err="1" smtClean="0"/>
              <a:t>OpenStack</a:t>
            </a:r>
            <a:endParaRPr lang="en-US" dirty="0" smtClean="0"/>
          </a:p>
          <a:p>
            <a:pPr lvl="1"/>
            <a:r>
              <a:rPr lang="en-US" dirty="0" err="1" smtClean="0"/>
              <a:t>OpenStack</a:t>
            </a:r>
            <a:endParaRPr lang="en-US" dirty="0" smtClean="0"/>
          </a:p>
          <a:p>
            <a:pPr lvl="2"/>
            <a:r>
              <a:rPr lang="en-US" dirty="0" smtClean="0"/>
              <a:t>Evolving integration with enterprise system Authentication and Authorization frameworks such as LDAP</a:t>
            </a:r>
          </a:p>
          <a:p>
            <a:pPr lvl="2"/>
            <a:r>
              <a:rPr lang="en-US" dirty="0" smtClean="0"/>
              <a:t>Simplistic default setup scenarios without securing the connections</a:t>
            </a:r>
          </a:p>
          <a:p>
            <a:pPr lvl="2"/>
            <a:r>
              <a:rPr lang="en-US" dirty="0" smtClean="0"/>
              <a:t>Grizzly changes several things</a:t>
            </a:r>
            <a:endParaRPr lang="en-US" dirty="0"/>
          </a:p>
        </p:txBody>
      </p:sp>
    </p:spTree>
    <p:extLst>
      <p:ext uri="{BB962C8B-B14F-4D97-AF65-F5344CB8AC3E}">
        <p14:creationId xmlns:p14="http://schemas.microsoft.com/office/powerpoint/2010/main" val="3542719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52" y="76200"/>
            <a:ext cx="8229600" cy="762000"/>
          </a:xfrm>
        </p:spPr>
        <p:txBody>
          <a:bodyPr/>
          <a:lstStyle/>
          <a:p>
            <a:r>
              <a:rPr lang="en-US" dirty="0" smtClean="0"/>
              <a:t>Significant Grizzly changes</a:t>
            </a:r>
            <a:endParaRPr lang="en-US" dirty="0"/>
          </a:p>
        </p:txBody>
      </p:sp>
      <p:sp>
        <p:nvSpPr>
          <p:cNvPr id="3" name="Content Placeholder 2"/>
          <p:cNvSpPr>
            <a:spLocks noGrp="1"/>
          </p:cNvSpPr>
          <p:nvPr>
            <p:ph idx="1"/>
          </p:nvPr>
        </p:nvSpPr>
        <p:spPr>
          <a:xfrm>
            <a:off x="0" y="914400"/>
            <a:ext cx="9144000" cy="4525963"/>
          </a:xfrm>
        </p:spPr>
        <p:txBody>
          <a:bodyPr/>
          <a:lstStyle/>
          <a:p>
            <a:r>
              <a:rPr lang="en-US" dirty="0" smtClean="0"/>
              <a:t>“A </a:t>
            </a:r>
            <a:r>
              <a:rPr lang="en-US" b="1" dirty="0"/>
              <a:t>new token format</a:t>
            </a:r>
            <a:r>
              <a:rPr lang="en-US" dirty="0"/>
              <a:t> based on standard PKI functionality provides major performance improvements and allows offline token authentication by clients without requiring additional Identity service calls. </a:t>
            </a:r>
            <a:r>
              <a:rPr lang="en-US" dirty="0" err="1"/>
              <a:t>OpenStack</a:t>
            </a:r>
            <a:r>
              <a:rPr lang="en-US" dirty="0"/>
              <a:t> Identity also delivers </a:t>
            </a:r>
            <a:r>
              <a:rPr lang="en-US" b="1" dirty="0"/>
              <a:t>more</a:t>
            </a:r>
            <a:r>
              <a:rPr lang="en-US" dirty="0"/>
              <a:t> </a:t>
            </a:r>
            <a:r>
              <a:rPr lang="en-US" b="1" dirty="0"/>
              <a:t>organized management of multi-tenant </a:t>
            </a:r>
            <a:r>
              <a:rPr lang="en-US" dirty="0"/>
              <a:t>environments with support for groups, impersonation, role-based access controls (RBAC), and greater capability to delegate administrative tasks</a:t>
            </a:r>
            <a:r>
              <a:rPr lang="en-US" dirty="0" smtClean="0"/>
              <a:t>.”</a:t>
            </a:r>
            <a:endParaRPr lang="en-US" dirty="0"/>
          </a:p>
        </p:txBody>
      </p:sp>
    </p:spTree>
    <p:extLst>
      <p:ext uri="{BB962C8B-B14F-4D97-AF65-F5344CB8AC3E}">
        <p14:creationId xmlns:p14="http://schemas.microsoft.com/office/powerpoint/2010/main" val="1362564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88" y="152400"/>
            <a:ext cx="8229600" cy="685800"/>
          </a:xfrm>
        </p:spPr>
        <p:txBody>
          <a:bodyPr/>
          <a:lstStyle/>
          <a:p>
            <a:r>
              <a:rPr lang="en-US" dirty="0" smtClean="0"/>
              <a:t>A new version comes out …</a:t>
            </a:r>
            <a:endParaRPr lang="en-US" dirty="0"/>
          </a:p>
        </p:txBody>
      </p:sp>
      <p:sp>
        <p:nvSpPr>
          <p:cNvPr id="3" name="Content Placeholder 2"/>
          <p:cNvSpPr>
            <a:spLocks noGrp="1"/>
          </p:cNvSpPr>
          <p:nvPr>
            <p:ph idx="1"/>
          </p:nvPr>
        </p:nvSpPr>
        <p:spPr>
          <a:xfrm>
            <a:off x="152400" y="990600"/>
            <a:ext cx="8915400" cy="5334000"/>
          </a:xfrm>
        </p:spPr>
        <p:txBody>
          <a:bodyPr/>
          <a:lstStyle/>
          <a:p>
            <a:r>
              <a:rPr lang="en-US" dirty="0" smtClean="0"/>
              <a:t>We need to redo security work and integration into our user management system.</a:t>
            </a:r>
          </a:p>
          <a:p>
            <a:r>
              <a:rPr lang="en-US" dirty="0" smtClean="0"/>
              <a:t>Needs to be done carefully.</a:t>
            </a:r>
            <a:endParaRPr lang="en-US" dirty="0"/>
          </a:p>
          <a:p>
            <a:r>
              <a:rPr lang="en-US" dirty="0" smtClean="0"/>
              <a:t>Should we federate accounts?</a:t>
            </a:r>
          </a:p>
          <a:p>
            <a:pPr lvl="1"/>
            <a:r>
              <a:rPr lang="en-US" dirty="0" smtClean="0"/>
              <a:t>Previously we have not federated accounts in </a:t>
            </a:r>
            <a:r>
              <a:rPr lang="en-US" dirty="0" err="1" smtClean="0"/>
              <a:t>OpenStack</a:t>
            </a:r>
            <a:r>
              <a:rPr lang="en-US" dirty="0" smtClean="0"/>
              <a:t> with the portal</a:t>
            </a:r>
          </a:p>
          <a:p>
            <a:pPr lvl="1"/>
            <a:r>
              <a:rPr lang="en-US" dirty="0" smtClean="0"/>
              <a:t>We are experimenting now with federation, e.g. users can use portal account to log into clouds,</a:t>
            </a:r>
            <a:r>
              <a:rPr lang="en-US" dirty="0"/>
              <a:t> </a:t>
            </a:r>
            <a:r>
              <a:rPr lang="en-US" dirty="0" smtClean="0"/>
              <a:t>and use same keys they use for logging into HPC.</a:t>
            </a:r>
          </a:p>
          <a:p>
            <a:pPr marL="0" indent="0">
              <a:buNone/>
            </a:pPr>
            <a:endParaRPr lang="en-US" dirty="0"/>
          </a:p>
        </p:txBody>
      </p:sp>
    </p:spTree>
    <p:extLst>
      <p:ext uri="{BB962C8B-B14F-4D97-AF65-F5344CB8AC3E}">
        <p14:creationId xmlns:p14="http://schemas.microsoft.com/office/powerpoint/2010/main" val="2032201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892629"/>
          </a:xfrm>
        </p:spPr>
        <p:txBody>
          <a:bodyPr/>
          <a:lstStyle/>
          <a:p>
            <a:r>
              <a:rPr lang="en-US" dirty="0" smtClean="0"/>
              <a:t>Federation with XSEDE</a:t>
            </a:r>
            <a:endParaRPr lang="en-US" dirty="0"/>
          </a:p>
        </p:txBody>
      </p:sp>
      <p:sp>
        <p:nvSpPr>
          <p:cNvPr id="3" name="Content Placeholder 2"/>
          <p:cNvSpPr>
            <a:spLocks noGrp="1"/>
          </p:cNvSpPr>
          <p:nvPr>
            <p:ph idx="1"/>
          </p:nvPr>
        </p:nvSpPr>
        <p:spPr>
          <a:xfrm>
            <a:off x="152400" y="914400"/>
            <a:ext cx="8839200" cy="5638800"/>
          </a:xfrm>
        </p:spPr>
        <p:txBody>
          <a:bodyPr>
            <a:normAutofit/>
          </a:bodyPr>
          <a:lstStyle/>
          <a:p>
            <a:r>
              <a:rPr lang="en-US" dirty="0" smtClean="0"/>
              <a:t>We can receive new user requests from XSEDE and create accounts for such users</a:t>
            </a:r>
          </a:p>
          <a:p>
            <a:r>
              <a:rPr lang="en-US" dirty="0" smtClean="0"/>
              <a:t>How do we approach SSO?</a:t>
            </a:r>
          </a:p>
          <a:p>
            <a:pPr lvl="1"/>
            <a:r>
              <a:rPr lang="en-US" dirty="0" smtClean="0"/>
              <a:t>The Grid community has made this a major task </a:t>
            </a:r>
          </a:p>
          <a:p>
            <a:pPr lvl="1"/>
            <a:r>
              <a:rPr lang="en-US" dirty="0" smtClean="0"/>
              <a:t>However we are not just about XSEDE resources, what about EGI, GENI, …, Azure, Google, AWS</a:t>
            </a:r>
          </a:p>
          <a:p>
            <a:pPr lvl="1"/>
            <a:r>
              <a:rPr lang="en-US" dirty="0" smtClean="0"/>
              <a:t>Two models (a) VO’s with federated authentication and authorization (b) user-based federation while user manages multiple logins in various services through a key-ring with multiple keys</a:t>
            </a:r>
          </a:p>
        </p:txBody>
      </p:sp>
    </p:spTree>
    <p:extLst>
      <p:ext uri="{BB962C8B-B14F-4D97-AF65-F5344CB8AC3E}">
        <p14:creationId xmlns:p14="http://schemas.microsoft.com/office/powerpoint/2010/main" val="1592933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Details – Image Generation</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47</a:t>
            </a:fld>
            <a:endParaRPr lang="en-US"/>
          </a:p>
        </p:txBody>
      </p:sp>
    </p:spTree>
    <p:extLst>
      <p:ext uri="{BB962C8B-B14F-4D97-AF65-F5344CB8AC3E}">
        <p14:creationId xmlns:p14="http://schemas.microsoft.com/office/powerpoint/2010/main" val="2941932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MS PGothic" charset="0"/>
                <a:cs typeface="MS PGothic" charset="0"/>
              </a:rPr>
              <a:t>Life Cycle of Images</a:t>
            </a:r>
            <a:endParaRPr lang="en-US" dirty="0"/>
          </a:p>
        </p:txBody>
      </p:sp>
      <p:sp>
        <p:nvSpPr>
          <p:cNvPr id="4" name="Date Placeholder 3"/>
          <p:cNvSpPr>
            <a:spLocks noGrp="1"/>
          </p:cNvSpPr>
          <p:nvPr>
            <p:ph type="dt" sz="half" idx="4294967295"/>
          </p:nvPr>
        </p:nvSpPr>
        <p:spPr>
          <a:xfrm>
            <a:off x="457200" y="6356509"/>
            <a:ext cx="2133124" cy="364331"/>
          </a:xfrm>
          <a:prstGeom prst="rect">
            <a:avLst/>
          </a:prstGeom>
        </p:spPr>
        <p:txBody>
          <a:bodyPr/>
          <a:lstStyle/>
          <a:p>
            <a:pPr>
              <a:defRPr/>
            </a:pPr>
            <a:r>
              <a:rPr lang="en-US" smtClean="0"/>
              <a:t>March 2013</a:t>
            </a:r>
            <a:endParaRPr lang="en-US"/>
          </a:p>
        </p:txBody>
      </p:sp>
      <p:sp>
        <p:nvSpPr>
          <p:cNvPr id="5" name="Slide Number Placeholder 4"/>
          <p:cNvSpPr>
            <a:spLocks noGrp="1"/>
          </p:cNvSpPr>
          <p:nvPr>
            <p:ph type="sldNum" sz="quarter" idx="4294967295"/>
          </p:nvPr>
        </p:nvSpPr>
        <p:spPr>
          <a:xfrm>
            <a:off x="6553677" y="6356509"/>
            <a:ext cx="2133123" cy="364331"/>
          </a:xfrm>
          <a:prstGeom prst="rect">
            <a:avLst/>
          </a:prstGeom>
        </p:spPr>
        <p:txBody>
          <a:bodyPr/>
          <a:lstStyle/>
          <a:p>
            <a:pPr>
              <a:defRPr/>
            </a:pPr>
            <a:fld id="{8CF7D548-B0F0-5042-9C66-55E81111742E}" type="slidenum">
              <a:rPr lang="en-US" smtClean="0"/>
              <a:pPr>
                <a:defRPr/>
              </a:pPr>
              <a:t>48</a:t>
            </a:fld>
            <a:endParaRPr lang="en-US"/>
          </a:p>
        </p:txBody>
      </p:sp>
      <p:sp>
        <p:nvSpPr>
          <p:cNvPr id="6" name="Footer Placeholder 5"/>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rcRect l="-3065" r="-3065"/>
          <a:stretch>
            <a:fillRect/>
          </a:stretch>
        </p:blipFill>
        <p:spPr bwMode="auto">
          <a:xfrm>
            <a:off x="594360" y="1491986"/>
            <a:ext cx="8343900" cy="424148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5623560"/>
            <a:ext cx="594360" cy="1234440"/>
          </a:xfrm>
          <a:prstGeom prst="rect">
            <a:avLst/>
          </a:prstGeom>
          <a:ln>
            <a:noFill/>
          </a:ln>
        </p:spPr>
        <p:style>
          <a:lnRef idx="2">
            <a:schemeClr val="dk1"/>
          </a:lnRef>
          <a:fillRef idx="1">
            <a:schemeClr val="lt1"/>
          </a:fillRef>
          <a:effectRef idx="0">
            <a:schemeClr val="dk1"/>
          </a:effectRef>
          <a:fontRef idx="minor">
            <a:schemeClr val="dk1"/>
          </a:fontRef>
        </p:style>
        <p:txBody>
          <a:bodyPr lIns="82292" tIns="41148" rIns="82292" bIns="41148" spcCol="0" rtlCol="0" anchor="ctr"/>
          <a:lstStyle/>
          <a:p>
            <a:pPr algn="ctr"/>
            <a:endParaRPr lang="en-US"/>
          </a:p>
        </p:txBody>
      </p:sp>
    </p:spTree>
    <p:extLst>
      <p:ext uri="{BB962C8B-B14F-4D97-AF65-F5344CB8AC3E}">
        <p14:creationId xmlns:p14="http://schemas.microsoft.com/office/powerpoint/2010/main" val="154207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7"/>
          <p:cNvSpPr>
            <a:spLocks noGrp="1"/>
          </p:cNvSpPr>
          <p:nvPr>
            <p:ph type="title"/>
          </p:nvPr>
        </p:nvSpPr>
        <p:spPr/>
        <p:txBody>
          <a:bodyPr>
            <a:normAutofit/>
          </a:bodyPr>
          <a:lstStyle/>
          <a:p>
            <a:pPr eaLnBrk="1" hangingPunct="1"/>
            <a:r>
              <a:rPr lang="en-US" sz="3200" dirty="0" smtClean="0">
                <a:latin typeface="Arial" charset="0"/>
                <a:ea typeface="MS PGothic" charset="0"/>
                <a:cs typeface="MS PGothic" charset="0"/>
              </a:rPr>
              <a:t>Phase (a) &amp; (b) from Lifecycle Management</a:t>
            </a:r>
            <a:endParaRPr lang="en-US" sz="3200" dirty="0">
              <a:latin typeface="Arial" charset="0"/>
              <a:ea typeface="MS PGothic" charset="0"/>
              <a:cs typeface="MS PGothic" charset="0"/>
            </a:endParaRPr>
          </a:p>
        </p:txBody>
      </p:sp>
      <p:sp>
        <p:nvSpPr>
          <p:cNvPr id="47106" name="Content Placeholder 2"/>
          <p:cNvSpPr>
            <a:spLocks noGrp="1"/>
          </p:cNvSpPr>
          <p:nvPr>
            <p:ph sz="half" idx="1"/>
          </p:nvPr>
        </p:nvSpPr>
        <p:spPr>
          <a:xfrm>
            <a:off x="251460" y="1577340"/>
            <a:ext cx="4389120" cy="4663440"/>
          </a:xfrm>
        </p:spPr>
        <p:txBody>
          <a:bodyPr>
            <a:normAutofit/>
          </a:bodyPr>
          <a:lstStyle/>
          <a:p>
            <a:pPr marL="341455" lvl="1">
              <a:lnSpc>
                <a:spcPct val="110000"/>
              </a:lnSpc>
              <a:buClr>
                <a:srgbClr val="000000"/>
              </a:buClr>
              <a:buFontTx/>
              <a:buChar char="•"/>
              <a:defRPr/>
            </a:pPr>
            <a:r>
              <a:rPr lang="en-US" dirty="0">
                <a:ea typeface="MS PGothic" charset="0"/>
                <a:cs typeface="MS PGothic" charset="0"/>
              </a:rPr>
              <a:t>Creates images according to user’s specifications:</a:t>
            </a:r>
          </a:p>
          <a:p>
            <a:pPr marL="741485" lvl="2" indent="-284308">
              <a:lnSpc>
                <a:spcPct val="110000"/>
              </a:lnSpc>
              <a:buClr>
                <a:srgbClr val="000000"/>
              </a:buClr>
              <a:buFontTx/>
              <a:buChar char="•"/>
              <a:defRPr/>
            </a:pPr>
            <a:r>
              <a:rPr lang="en-US" dirty="0">
                <a:ea typeface="MS PGothic" charset="0"/>
                <a:cs typeface="MS PGothic" charset="0"/>
              </a:rPr>
              <a:t>OS type and version</a:t>
            </a:r>
          </a:p>
          <a:p>
            <a:pPr marL="741485" lvl="2" indent="-284308">
              <a:lnSpc>
                <a:spcPct val="110000"/>
              </a:lnSpc>
              <a:buClr>
                <a:srgbClr val="000000"/>
              </a:buClr>
              <a:buFontTx/>
              <a:buChar char="•"/>
              <a:defRPr/>
            </a:pPr>
            <a:r>
              <a:rPr lang="en-US" dirty="0">
                <a:ea typeface="MS PGothic" charset="0"/>
                <a:cs typeface="MS PGothic" charset="0"/>
              </a:rPr>
              <a:t>Architecture</a:t>
            </a:r>
          </a:p>
          <a:p>
            <a:pPr marL="741485" lvl="2" indent="-284308">
              <a:lnSpc>
                <a:spcPct val="110000"/>
              </a:lnSpc>
              <a:buClr>
                <a:srgbClr val="000000"/>
              </a:buClr>
              <a:buFontTx/>
              <a:buChar char="•"/>
              <a:defRPr/>
            </a:pPr>
            <a:r>
              <a:rPr lang="en-US" dirty="0">
                <a:ea typeface="MS PGothic" charset="0"/>
                <a:cs typeface="MS PGothic" charset="0"/>
              </a:rPr>
              <a:t>Software Packages</a:t>
            </a:r>
          </a:p>
          <a:p>
            <a:pPr marL="341455" lvl="1">
              <a:lnSpc>
                <a:spcPct val="110000"/>
              </a:lnSpc>
              <a:buClr>
                <a:srgbClr val="000000"/>
              </a:buClr>
              <a:buFontTx/>
              <a:buChar char="•"/>
              <a:defRPr/>
            </a:pPr>
            <a:r>
              <a:rPr lang="en-US" dirty="0" smtClean="0">
                <a:ea typeface="MS PGothic" charset="0"/>
                <a:cs typeface="MS PGothic" charset="0"/>
              </a:rPr>
              <a:t>Images </a:t>
            </a:r>
            <a:r>
              <a:rPr lang="en-US" dirty="0">
                <a:ea typeface="MS PGothic" charset="0"/>
                <a:cs typeface="MS PGothic" charset="0"/>
              </a:rPr>
              <a:t>are not aimed to any specific infrastructure</a:t>
            </a:r>
          </a:p>
          <a:p>
            <a:pPr marL="341455" lvl="1">
              <a:lnSpc>
                <a:spcPct val="110000"/>
              </a:lnSpc>
              <a:buClr>
                <a:srgbClr val="000000"/>
              </a:buClr>
              <a:buFontTx/>
              <a:buChar char="•"/>
              <a:defRPr/>
            </a:pPr>
            <a:r>
              <a:rPr lang="en-US" dirty="0">
                <a:ea typeface="MS PGothic" charset="0"/>
                <a:cs typeface="MS PGothic" charset="0"/>
              </a:rPr>
              <a:t>Image stored in </a:t>
            </a:r>
            <a:r>
              <a:rPr lang="en-US" dirty="0" smtClean="0">
                <a:ea typeface="MS PGothic" charset="0"/>
                <a:cs typeface="MS PGothic" charset="0"/>
              </a:rPr>
              <a:t>Repository</a:t>
            </a:r>
          </a:p>
          <a:p>
            <a:pPr marL="341455" lvl="1">
              <a:lnSpc>
                <a:spcPct val="110000"/>
              </a:lnSpc>
              <a:buClr>
                <a:srgbClr val="000000"/>
              </a:buClr>
              <a:buFontTx/>
              <a:buChar char="•"/>
              <a:defRPr/>
            </a:pPr>
            <a:endParaRPr lang="en-US" dirty="0">
              <a:ea typeface="MS PGothic" charset="0"/>
              <a:cs typeface="MS PGothic" charset="0"/>
            </a:endParaRPr>
          </a:p>
        </p:txBody>
      </p:sp>
      <p:pic>
        <p:nvPicPr>
          <p:cNvPr id="27651"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l="-423" r="188"/>
          <a:stretch>
            <a:fillRect/>
          </a:stretch>
        </p:blipFill>
        <p:spPr>
          <a:xfrm>
            <a:off x="4297680" y="1303020"/>
            <a:ext cx="4712018" cy="5212080"/>
          </a:xfrm>
          <a:solidFill>
            <a:schemeClr val="bg1"/>
          </a:solidFill>
        </p:spPr>
      </p:pic>
      <p:sp>
        <p:nvSpPr>
          <p:cNvPr id="2" name="Date Placeholder 1"/>
          <p:cNvSpPr>
            <a:spLocks noGrp="1"/>
          </p:cNvSpPr>
          <p:nvPr>
            <p:ph type="dt" sz="half" idx="4294967295"/>
          </p:nvPr>
        </p:nvSpPr>
        <p:spPr>
          <a:xfrm>
            <a:off x="457200" y="6356509"/>
            <a:ext cx="2133124" cy="364331"/>
          </a:xfrm>
          <a:prstGeom prst="rect">
            <a:avLst/>
          </a:prstGeom>
        </p:spPr>
        <p:txBody>
          <a:bodyPr/>
          <a:lstStyle/>
          <a:p>
            <a:pPr>
              <a:defRPr/>
            </a:pPr>
            <a:r>
              <a:rPr lang="en-US" smtClean="0"/>
              <a:t>March 2013</a:t>
            </a:r>
            <a:endParaRPr lang="en-US"/>
          </a:p>
        </p:txBody>
      </p:sp>
      <p:sp>
        <p:nvSpPr>
          <p:cNvPr id="3" name="Slide Number Placeholder 2"/>
          <p:cNvSpPr>
            <a:spLocks noGrp="1"/>
          </p:cNvSpPr>
          <p:nvPr>
            <p:ph type="sldNum" sz="quarter" idx="4294967295"/>
          </p:nvPr>
        </p:nvSpPr>
        <p:spPr>
          <a:xfrm>
            <a:off x="6553677" y="6356509"/>
            <a:ext cx="2133123" cy="364331"/>
          </a:xfrm>
          <a:prstGeom prst="rect">
            <a:avLst/>
          </a:prstGeom>
        </p:spPr>
        <p:txBody>
          <a:bodyPr/>
          <a:lstStyle/>
          <a:p>
            <a:pPr>
              <a:defRPr/>
            </a:pPr>
            <a:fld id="{F6512E75-565D-C041-97B8-E2A443A9CCB3}" type="slidenum">
              <a:rPr lang="en-US" smtClean="0"/>
              <a:pPr>
                <a:defRPr/>
              </a:pPr>
              <a:t>49</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6590" y="3566160"/>
            <a:ext cx="2137410" cy="1315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320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Operating Model</a:t>
            </a:r>
            <a:endParaRPr lang="en-US" b="1" dirty="0"/>
          </a:p>
        </p:txBody>
      </p:sp>
      <p:sp>
        <p:nvSpPr>
          <p:cNvPr id="3" name="Content Placeholder 2"/>
          <p:cNvSpPr>
            <a:spLocks noGrp="1"/>
          </p:cNvSpPr>
          <p:nvPr>
            <p:ph idx="1"/>
          </p:nvPr>
        </p:nvSpPr>
        <p:spPr>
          <a:xfrm>
            <a:off x="-15949" y="838200"/>
            <a:ext cx="9144000" cy="4253151"/>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or VM’s/Hypervisors using  (changing</a:t>
            </a:r>
            <a:r>
              <a:rPr lang="en-US" sz="2400" dirty="0">
                <a:latin typeface="Arial" pitchFamily="34" charset="0"/>
                <a:cs typeface="Arial" pitchFamily="34" charset="0"/>
              </a:rPr>
              <a:t>) open source tools</a:t>
            </a:r>
            <a:endParaRPr lang="en-US" sz="2400" dirty="0" smtClean="0">
              <a:latin typeface="Arial" pitchFamily="34" charset="0"/>
              <a:cs typeface="Arial" pitchFamily="34" charset="0"/>
            </a:endParaRP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is quite small with ~4700 distributed cores and a </a:t>
            </a:r>
            <a:r>
              <a:rPr lang="en-US" sz="2400" b="1" dirty="0" smtClean="0">
                <a:latin typeface="Arial" pitchFamily="34" charset="0"/>
                <a:cs typeface="Arial" pitchFamily="34" charset="0"/>
              </a:rPr>
              <a:t>dedicated network</a:t>
            </a: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5638700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5"/>
            <a:ext cx="9144000" cy="880905"/>
          </a:xfrm>
        </p:spPr>
        <p:txBody>
          <a:bodyPr/>
          <a:lstStyle/>
          <a:p>
            <a:r>
              <a:rPr lang="en-US" dirty="0" smtClean="0"/>
              <a:t>Performance of Dynamic Provisioning</a:t>
            </a:r>
            <a:endParaRPr lang="en-US" dirty="0"/>
          </a:p>
        </p:txBody>
      </p:sp>
      <p:sp>
        <p:nvSpPr>
          <p:cNvPr id="3" name="Content Placeholder 2"/>
          <p:cNvSpPr>
            <a:spLocks noGrp="1"/>
          </p:cNvSpPr>
          <p:nvPr>
            <p:ph idx="1"/>
          </p:nvPr>
        </p:nvSpPr>
        <p:spPr>
          <a:xfrm>
            <a:off x="14234" y="838200"/>
            <a:ext cx="9053565" cy="4525963"/>
          </a:xfrm>
        </p:spPr>
        <p:txBody>
          <a:bodyPr/>
          <a:lstStyle/>
          <a:p>
            <a:r>
              <a:rPr lang="en-US" sz="2400" b="1" dirty="0" smtClean="0"/>
              <a:t>4 Phases </a:t>
            </a:r>
            <a:r>
              <a:rPr lang="en-US" sz="2400" dirty="0" smtClean="0"/>
              <a:t>a) Design and create image (security vet) b) Store in repository as template with components c) Register Image to VM Manager (cached ahead of time) d) Instantiate (Provision) image</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50</a:t>
            </a:fld>
            <a:endParaRPr lang="en-US"/>
          </a:p>
        </p:txBody>
      </p:sp>
      <p:graphicFrame>
        <p:nvGraphicFramePr>
          <p:cNvPr id="6" name="Content Placeholder 8"/>
          <p:cNvGraphicFramePr>
            <a:graphicFrameLocks noChangeAspect="1"/>
          </p:cNvGraphicFramePr>
          <p:nvPr>
            <p:extLst/>
          </p:nvPr>
        </p:nvGraphicFramePr>
        <p:xfrm>
          <a:off x="14234" y="2150879"/>
          <a:ext cx="4793244" cy="4055670"/>
        </p:xfrm>
        <a:graphic>
          <a:graphicData uri="http://schemas.openxmlformats.org/presentationml/2006/ole">
            <mc:AlternateContent xmlns:mc="http://schemas.openxmlformats.org/markup-compatibility/2006">
              <mc:Choice xmlns:v="urn:schemas-microsoft-com:vml" Requires="v">
                <p:oleObj spid="_x0000_s8203" name="Worksheet" r:id="rId4" imgW="6362795" imgH="5791295" progId="Excel.Sheet.12">
                  <p:embed/>
                </p:oleObj>
              </mc:Choice>
              <mc:Fallback>
                <p:oleObj name="Worksheet" r:id="rId4" imgW="6362795" imgH="5791295" progId="Excel.Sheet.12">
                  <p:embed/>
                  <p:pic>
                    <p:nvPicPr>
                      <p:cNvPr id="0" name=""/>
                      <p:cNvPicPr/>
                      <p:nvPr/>
                    </p:nvPicPr>
                    <p:blipFill>
                      <a:blip r:embed="rId5"/>
                      <a:stretch>
                        <a:fillRect/>
                      </a:stretch>
                    </p:blipFill>
                    <p:spPr>
                      <a:xfrm>
                        <a:off x="14234" y="2150879"/>
                        <a:ext cx="4793244" cy="405567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977947" y="2123507"/>
          <a:ext cx="3744860" cy="1963488"/>
        </p:xfrm>
        <a:graphic>
          <a:graphicData uri="http://schemas.openxmlformats.org/presentationml/2006/ole">
            <mc:AlternateContent xmlns:mc="http://schemas.openxmlformats.org/markup-compatibility/2006">
              <mc:Choice xmlns:v="urn:schemas-microsoft-com:vml" Requires="v">
                <p:oleObj spid="_x0000_s8204" name="Worksheet" r:id="rId7" imgW="5905500" imgH="3213100" progId="Excel.Sheet.12">
                  <p:embed/>
                </p:oleObj>
              </mc:Choice>
              <mc:Fallback>
                <p:oleObj name="Worksheet" r:id="rId7" imgW="5905500" imgH="3213100" progId="Excel.Sheet.12">
                  <p:embed/>
                  <p:pic>
                    <p:nvPicPr>
                      <p:cNvPr id="0" name=""/>
                      <p:cNvPicPr/>
                      <p:nvPr/>
                    </p:nvPicPr>
                    <p:blipFill>
                      <a:blip r:embed="rId8"/>
                      <a:stretch>
                        <a:fillRect/>
                      </a:stretch>
                    </p:blipFill>
                    <p:spPr>
                      <a:xfrm>
                        <a:off x="4977947" y="2123507"/>
                        <a:ext cx="3744860" cy="1963488"/>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4977947" y="4086995"/>
          <a:ext cx="3744860" cy="2119128"/>
        </p:xfrm>
        <a:graphic>
          <a:graphicData uri="http://schemas.openxmlformats.org/presentationml/2006/ole">
            <mc:AlternateContent xmlns:mc="http://schemas.openxmlformats.org/markup-compatibility/2006">
              <mc:Choice xmlns:v="urn:schemas-microsoft-com:vml" Requires="v">
                <p:oleObj spid="_x0000_s8205" name="Worksheet" r:id="rId10" imgW="5511800" imgH="3365500" progId="Excel.Sheet.12">
                  <p:embed/>
                </p:oleObj>
              </mc:Choice>
              <mc:Fallback>
                <p:oleObj name="Worksheet" r:id="rId10" imgW="5511800" imgH="3365500" progId="Excel.Sheet.12">
                  <p:embed/>
                  <p:pic>
                    <p:nvPicPr>
                      <p:cNvPr id="0" name=""/>
                      <p:cNvPicPr/>
                      <p:nvPr/>
                    </p:nvPicPr>
                    <p:blipFill>
                      <a:blip r:embed="rId11"/>
                      <a:stretch>
                        <a:fillRect/>
                      </a:stretch>
                    </p:blipFill>
                    <p:spPr>
                      <a:xfrm>
                        <a:off x="4977947" y="4086995"/>
                        <a:ext cx="3744860" cy="2119128"/>
                      </a:xfrm>
                      <a:prstGeom prst="rect">
                        <a:avLst/>
                      </a:prstGeom>
                    </p:spPr>
                  </p:pic>
                </p:oleObj>
              </mc:Fallback>
            </mc:AlternateContent>
          </a:graphicData>
        </a:graphic>
      </p:graphicFrame>
      <p:sp>
        <p:nvSpPr>
          <p:cNvPr id="9" name="TextBox 8"/>
          <p:cNvSpPr txBox="1"/>
          <p:nvPr/>
        </p:nvSpPr>
        <p:spPr>
          <a:xfrm>
            <a:off x="7540702" y="4138643"/>
            <a:ext cx="1220206" cy="369332"/>
          </a:xfrm>
          <a:prstGeom prst="rect">
            <a:avLst/>
          </a:prstGeom>
          <a:noFill/>
        </p:spPr>
        <p:txBody>
          <a:bodyPr wrap="none" rtlCol="0">
            <a:spAutoFit/>
          </a:bodyPr>
          <a:lstStyle/>
          <a:p>
            <a:r>
              <a:rPr lang="en-US" dirty="0" smtClean="0"/>
              <a:t>Phase a) b)</a:t>
            </a:r>
            <a:endParaRPr lang="en-US" dirty="0"/>
          </a:p>
        </p:txBody>
      </p:sp>
      <p:sp>
        <p:nvSpPr>
          <p:cNvPr id="10" name="TextBox 9"/>
          <p:cNvSpPr txBox="1"/>
          <p:nvPr/>
        </p:nvSpPr>
        <p:spPr>
          <a:xfrm>
            <a:off x="7502601" y="2131365"/>
            <a:ext cx="1220206" cy="369332"/>
          </a:xfrm>
          <a:prstGeom prst="rect">
            <a:avLst/>
          </a:prstGeom>
          <a:noFill/>
        </p:spPr>
        <p:txBody>
          <a:bodyPr wrap="none" rtlCol="0">
            <a:spAutoFit/>
          </a:bodyPr>
          <a:lstStyle/>
          <a:p>
            <a:r>
              <a:rPr lang="en-US" dirty="0" smtClean="0"/>
              <a:t>Phase a) b)</a:t>
            </a:r>
            <a:endParaRPr lang="en-US" dirty="0"/>
          </a:p>
        </p:txBody>
      </p:sp>
      <p:sp>
        <p:nvSpPr>
          <p:cNvPr id="11" name="TextBox 10"/>
          <p:cNvSpPr txBox="1"/>
          <p:nvPr/>
        </p:nvSpPr>
        <p:spPr>
          <a:xfrm>
            <a:off x="3775853" y="2171304"/>
            <a:ext cx="986167" cy="369332"/>
          </a:xfrm>
          <a:prstGeom prst="rect">
            <a:avLst/>
          </a:prstGeom>
          <a:noFill/>
        </p:spPr>
        <p:txBody>
          <a:bodyPr wrap="none" rtlCol="0">
            <a:spAutoFit/>
          </a:bodyPr>
          <a:lstStyle/>
          <a:p>
            <a:r>
              <a:rPr lang="en-US" dirty="0" smtClean="0"/>
              <a:t>Phase d)</a:t>
            </a:r>
            <a:endParaRPr lang="en-US" dirty="0"/>
          </a:p>
        </p:txBody>
      </p:sp>
    </p:spTree>
    <p:extLst>
      <p:ext uri="{BB962C8B-B14F-4D97-AF65-F5344CB8AC3E}">
        <p14:creationId xmlns:p14="http://schemas.microsoft.com/office/powerpoint/2010/main" val="10405040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Phase (a) &amp; (b)</a:t>
            </a:r>
            <a:endParaRPr lang="en-US" dirty="0"/>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pPr>
              <a:defRPr/>
            </a:pPr>
            <a:r>
              <a:rPr lang="en-US" smtClean="0"/>
              <a:t>https://portal.futuregrid.org</a:t>
            </a:r>
            <a:endParaRPr lang="en-US" dirty="0"/>
          </a:p>
        </p:txBody>
      </p:sp>
      <p:graphicFrame>
        <p:nvGraphicFramePr>
          <p:cNvPr id="5" name="Object 4"/>
          <p:cNvGraphicFramePr>
            <a:graphicFrameLocks noChangeAspect="1"/>
          </p:cNvGraphicFramePr>
          <p:nvPr>
            <p:extLst/>
          </p:nvPr>
        </p:nvGraphicFramePr>
        <p:xfrm>
          <a:off x="2023295" y="1037179"/>
          <a:ext cx="5314950" cy="2786710"/>
        </p:xfrm>
        <a:graphic>
          <a:graphicData uri="http://schemas.openxmlformats.org/presentationml/2006/ole">
            <mc:AlternateContent xmlns:mc="http://schemas.openxmlformats.org/markup-compatibility/2006">
              <mc:Choice xmlns:v="urn:schemas-microsoft-com:vml" Requires="v">
                <p:oleObj spid="_x0000_s4170" name="Worksheet" r:id="rId4" imgW="5905500" imgH="3213100" progId="Excel.Sheet.12">
                  <p:embed/>
                </p:oleObj>
              </mc:Choice>
              <mc:Fallback>
                <p:oleObj name="Worksheet" r:id="rId4" imgW="5905500" imgH="3213100" progId="Excel.Sheet.12">
                  <p:embed/>
                  <p:pic>
                    <p:nvPicPr>
                      <p:cNvPr id="0" name=""/>
                      <p:cNvPicPr/>
                      <p:nvPr/>
                    </p:nvPicPr>
                    <p:blipFill>
                      <a:blip r:embed="rId5"/>
                      <a:stretch>
                        <a:fillRect/>
                      </a:stretch>
                    </p:blipFill>
                    <p:spPr>
                      <a:xfrm>
                        <a:off x="2023295" y="1037179"/>
                        <a:ext cx="5314950" cy="278671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023295" y="3713870"/>
          <a:ext cx="5314950" cy="3007605"/>
        </p:xfrm>
        <a:graphic>
          <a:graphicData uri="http://schemas.openxmlformats.org/presentationml/2006/ole">
            <mc:AlternateContent xmlns:mc="http://schemas.openxmlformats.org/markup-compatibility/2006">
              <mc:Choice xmlns:v="urn:schemas-microsoft-com:vml" Requires="v">
                <p:oleObj spid="_x0000_s4171" name="Worksheet" r:id="rId7" imgW="5511800" imgH="3365500" progId="Excel.Sheet.12">
                  <p:embed/>
                </p:oleObj>
              </mc:Choice>
              <mc:Fallback>
                <p:oleObj name="Worksheet" r:id="rId7" imgW="5511800" imgH="3365500" progId="Excel.Sheet.12">
                  <p:embed/>
                  <p:pic>
                    <p:nvPicPr>
                      <p:cNvPr id="0" name=""/>
                      <p:cNvPicPr/>
                      <p:nvPr/>
                    </p:nvPicPr>
                    <p:blipFill>
                      <a:blip r:embed="rId8"/>
                      <a:stretch>
                        <a:fillRect/>
                      </a:stretch>
                    </p:blipFill>
                    <p:spPr>
                      <a:xfrm>
                        <a:off x="2023295" y="3713870"/>
                        <a:ext cx="5314950" cy="3007605"/>
                      </a:xfrm>
                      <a:prstGeom prst="rect">
                        <a:avLst/>
                      </a:prstGeom>
                    </p:spPr>
                  </p:pic>
                </p:oleObj>
              </mc:Fallback>
            </mc:AlternateContent>
          </a:graphicData>
        </a:graphic>
      </p:graphicFrame>
    </p:spTree>
    <p:extLst>
      <p:ext uri="{BB962C8B-B14F-4D97-AF65-F5344CB8AC3E}">
        <p14:creationId xmlns:p14="http://schemas.microsoft.com/office/powerpoint/2010/main" val="6086677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Phase (c)</a:t>
            </a:r>
            <a:endParaRPr lang="en-US" dirty="0"/>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pPr>
              <a:defRPr/>
            </a:pPr>
            <a:r>
              <a:rPr lang="en-US" smtClean="0"/>
              <a:t>https://portal.futuregrid.org</a:t>
            </a:r>
            <a:endParaRPr lang="en-US" dirty="0"/>
          </a:p>
        </p:txBody>
      </p:sp>
      <p:graphicFrame>
        <p:nvGraphicFramePr>
          <p:cNvPr id="17" name="Object 16"/>
          <p:cNvGraphicFramePr>
            <a:graphicFrameLocks noChangeAspect="1"/>
          </p:cNvGraphicFramePr>
          <p:nvPr>
            <p:extLst/>
          </p:nvPr>
        </p:nvGraphicFramePr>
        <p:xfrm>
          <a:off x="100303" y="2013898"/>
          <a:ext cx="4203882" cy="2786710"/>
        </p:xfrm>
        <a:graphic>
          <a:graphicData uri="http://schemas.openxmlformats.org/presentationml/2006/ole">
            <mc:AlternateContent xmlns:mc="http://schemas.openxmlformats.org/markup-compatibility/2006">
              <mc:Choice xmlns:v="urn:schemas-microsoft-com:vml" Requires="v">
                <p:oleObj spid="_x0000_s5194" name="Worksheet" r:id="rId4" imgW="4483100" imgH="2971800" progId="Excel.Sheet.12">
                  <p:embed/>
                </p:oleObj>
              </mc:Choice>
              <mc:Fallback>
                <p:oleObj name="Worksheet" r:id="rId4" imgW="4483100" imgH="2971800" progId="Excel.Sheet.12">
                  <p:embed/>
                  <p:pic>
                    <p:nvPicPr>
                      <p:cNvPr id="0" name=""/>
                      <p:cNvPicPr/>
                      <p:nvPr/>
                    </p:nvPicPr>
                    <p:blipFill>
                      <a:blip r:embed="rId5"/>
                      <a:stretch>
                        <a:fillRect/>
                      </a:stretch>
                    </p:blipFill>
                    <p:spPr>
                      <a:xfrm>
                        <a:off x="100303" y="2013898"/>
                        <a:ext cx="4203882" cy="2786710"/>
                      </a:xfrm>
                      <a:prstGeom prst="rect">
                        <a:avLst/>
                      </a:prstGeom>
                      <a:ln>
                        <a:solidFill>
                          <a:schemeClr val="tx1"/>
                        </a:solidFill>
                      </a:ln>
                    </p:spPr>
                  </p:pic>
                </p:oleObj>
              </mc:Fallback>
            </mc:AlternateContent>
          </a:graphicData>
        </a:graphic>
      </p:graphicFrame>
      <p:graphicFrame>
        <p:nvGraphicFramePr>
          <p:cNvPr id="19" name="Object 18"/>
          <p:cNvGraphicFramePr>
            <a:graphicFrameLocks noChangeAspect="1"/>
          </p:cNvGraphicFramePr>
          <p:nvPr>
            <p:extLst/>
          </p:nvPr>
        </p:nvGraphicFramePr>
        <p:xfrm>
          <a:off x="4304185" y="1193088"/>
          <a:ext cx="4834890" cy="3257550"/>
        </p:xfrm>
        <a:graphic>
          <a:graphicData uri="http://schemas.openxmlformats.org/presentationml/2006/ole">
            <mc:AlternateContent xmlns:mc="http://schemas.openxmlformats.org/markup-compatibility/2006">
              <mc:Choice xmlns:v="urn:schemas-microsoft-com:vml" Requires="v">
                <p:oleObj spid="_x0000_s5195" name="Worksheet" r:id="rId7" imgW="5372100" imgH="3619500" progId="Excel.Sheet.12">
                  <p:embed/>
                </p:oleObj>
              </mc:Choice>
              <mc:Fallback>
                <p:oleObj name="Worksheet" r:id="rId7" imgW="5372100" imgH="3619500" progId="Excel.Sheet.12">
                  <p:embed/>
                  <p:pic>
                    <p:nvPicPr>
                      <p:cNvPr id="0" name=""/>
                      <p:cNvPicPr/>
                      <p:nvPr/>
                    </p:nvPicPr>
                    <p:blipFill>
                      <a:blip r:embed="rId8"/>
                      <a:stretch>
                        <a:fillRect/>
                      </a:stretch>
                    </p:blipFill>
                    <p:spPr>
                      <a:xfrm>
                        <a:off x="4304185" y="1193088"/>
                        <a:ext cx="4834890" cy="3257550"/>
                      </a:xfrm>
                      <a:prstGeom prst="rect">
                        <a:avLst/>
                      </a:prstGeom>
                    </p:spPr>
                  </p:pic>
                </p:oleObj>
              </mc:Fallback>
            </mc:AlternateContent>
          </a:graphicData>
        </a:graphic>
      </p:graphicFrame>
      <p:sp>
        <p:nvSpPr>
          <p:cNvPr id="3" name="Trapezoid 2"/>
          <p:cNvSpPr/>
          <p:nvPr/>
        </p:nvSpPr>
        <p:spPr>
          <a:xfrm rot="5400000">
            <a:off x="3344500" y="3112915"/>
            <a:ext cx="2647376" cy="728009"/>
          </a:xfrm>
          <a:prstGeom prst="trapezoid">
            <a:avLst>
              <a:gd name="adj" fmla="val 128191"/>
            </a:avLst>
          </a:prstGeom>
          <a:solidFill>
            <a:schemeClr val="bg1">
              <a:lumMod val="95000"/>
              <a:alpha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5907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Phase (d)</a:t>
            </a:r>
            <a:endParaRPr lang="en-US" dirty="0"/>
          </a:p>
        </p:txBody>
      </p:sp>
      <p:sp>
        <p:nvSpPr>
          <p:cNvPr id="3" name="Content Placeholder 2"/>
          <p:cNvSpPr>
            <a:spLocks noGrp="1"/>
          </p:cNvSpPr>
          <p:nvPr>
            <p:ph sz="half"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pPr>
              <a:defRPr/>
            </a:pPr>
            <a:r>
              <a:rPr lang="en-US" smtClean="0"/>
              <a:t>https://portal.futuregrid.org</a:t>
            </a:r>
            <a:endParaRPr lang="en-US" dirty="0"/>
          </a:p>
        </p:txBody>
      </p:sp>
      <p:graphicFrame>
        <p:nvGraphicFramePr>
          <p:cNvPr id="9" name="Content Placeholder 8"/>
          <p:cNvGraphicFramePr>
            <a:graphicFrameLocks noGrp="1" noChangeAspect="1"/>
          </p:cNvGraphicFramePr>
          <p:nvPr>
            <p:ph sz="half" idx="2"/>
            <p:extLst/>
          </p:nvPr>
        </p:nvGraphicFramePr>
        <p:xfrm>
          <a:off x="350375" y="1600200"/>
          <a:ext cx="8336425" cy="4525963"/>
        </p:xfrm>
        <a:graphic>
          <a:graphicData uri="http://schemas.openxmlformats.org/presentationml/2006/ole">
            <mc:AlternateContent xmlns:mc="http://schemas.openxmlformats.org/markup-compatibility/2006">
              <mc:Choice xmlns:v="urn:schemas-microsoft-com:vml" Requires="v">
                <p:oleObj spid="_x0000_s6182" name="Worksheet" r:id="rId4" imgW="6362700" imgH="3454400" progId="Excel.Sheet.12">
                  <p:embed/>
                </p:oleObj>
              </mc:Choice>
              <mc:Fallback>
                <p:oleObj name="Worksheet" r:id="rId4" imgW="6362700" imgH="3454400" progId="Excel.Sheet.12">
                  <p:embed/>
                  <p:pic>
                    <p:nvPicPr>
                      <p:cNvPr id="0" name=""/>
                      <p:cNvPicPr/>
                      <p:nvPr/>
                    </p:nvPicPr>
                    <p:blipFill>
                      <a:blip r:embed="rId5"/>
                      <a:stretch>
                        <a:fillRect/>
                      </a:stretch>
                    </p:blipFill>
                    <p:spPr>
                      <a:xfrm>
                        <a:off x="350375" y="1600200"/>
                        <a:ext cx="8336425" cy="4525963"/>
                      </a:xfrm>
                      <a:prstGeom prst="rect">
                        <a:avLst/>
                      </a:prstGeom>
                    </p:spPr>
                  </p:pic>
                </p:oleObj>
              </mc:Fallback>
            </mc:AlternateContent>
          </a:graphicData>
        </a:graphic>
      </p:graphicFrame>
      <p:sp>
        <p:nvSpPr>
          <p:cNvPr id="6" name="Rectangle 5"/>
          <p:cNvSpPr/>
          <p:nvPr/>
        </p:nvSpPr>
        <p:spPr>
          <a:xfrm>
            <a:off x="3221600" y="1843257"/>
            <a:ext cx="2803411" cy="43370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387411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bare metal slower</a:t>
            </a:r>
            <a:endParaRPr lang="en-US" dirty="0"/>
          </a:p>
        </p:txBody>
      </p:sp>
      <p:sp>
        <p:nvSpPr>
          <p:cNvPr id="3" name="Content Placeholder 2"/>
          <p:cNvSpPr>
            <a:spLocks noGrp="1"/>
          </p:cNvSpPr>
          <p:nvPr>
            <p:ph sz="half" idx="1"/>
          </p:nvPr>
        </p:nvSpPr>
        <p:spPr/>
        <p:txBody>
          <a:bodyPr/>
          <a:lstStyle/>
          <a:p>
            <a:r>
              <a:rPr lang="en-US" dirty="0" smtClean="0"/>
              <a:t>HPC bare metal is slower as time is dominated in last phase, including a bare metal boot</a:t>
            </a:r>
            <a:endParaRPr lang="en-US" dirty="0"/>
          </a:p>
        </p:txBody>
      </p:sp>
      <p:sp>
        <p:nvSpPr>
          <p:cNvPr id="4" name="Content Placeholder 3"/>
          <p:cNvSpPr>
            <a:spLocks noGrp="1"/>
          </p:cNvSpPr>
          <p:nvPr>
            <p:ph sz="half" idx="2"/>
          </p:nvPr>
        </p:nvSpPr>
        <p:spPr/>
        <p:txBody>
          <a:bodyPr/>
          <a:lstStyle/>
          <a:p>
            <a:r>
              <a:rPr lang="en-US" dirty="0" smtClean="0"/>
              <a:t>In clouds we do lots of things in memory and avoid bare metal boot by using an in memory boot.</a:t>
            </a:r>
          </a:p>
          <a:p>
            <a:endParaRPr lang="en-US" dirty="0"/>
          </a:p>
          <a:p>
            <a:r>
              <a:rPr lang="en-US" dirty="0" smtClean="0"/>
              <a:t>We  intend to repeat experiments in Grizzly and will have than more servers.</a:t>
            </a:r>
            <a:endParaRPr lang="en-US" dirty="0"/>
          </a:p>
        </p:txBody>
      </p:sp>
    </p:spTree>
    <p:extLst>
      <p:ext uri="{BB962C8B-B14F-4D97-AF65-F5344CB8AC3E}">
        <p14:creationId xmlns:p14="http://schemas.microsoft.com/office/powerpoint/2010/main" val="24995858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Details – Monitoring on FutureGrid</a:t>
            </a:r>
            <a:endParaRPr lang="en-US" dirty="0"/>
          </a:p>
        </p:txBody>
      </p:sp>
      <p:sp>
        <p:nvSpPr>
          <p:cNvPr id="8" name="Subtitle 7"/>
          <p:cNvSpPr>
            <a:spLocks noGrp="1"/>
          </p:cNvSpPr>
          <p:nvPr>
            <p:ph type="subTitle" idx="1"/>
          </p:nvPr>
        </p:nvSpPr>
        <p:spPr/>
        <p:txBody>
          <a:bodyPr/>
          <a:lstStyle/>
          <a:p>
            <a:r>
              <a:rPr lang="en-US" dirty="0" smtClean="0"/>
              <a:t>Monitoring and metrics are critical for a Testbed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55</a:t>
            </a:fld>
            <a:endParaRPr lang="en-US"/>
          </a:p>
        </p:txBody>
      </p:sp>
    </p:spTree>
    <p:extLst>
      <p:ext uri="{BB962C8B-B14F-4D97-AF65-F5344CB8AC3E}">
        <p14:creationId xmlns:p14="http://schemas.microsoft.com/office/powerpoint/2010/main" val="1107479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creenSnapz.jpg"/>
          <p:cNvPicPr>
            <a:picLocks noChangeAspect="1"/>
          </p:cNvPicPr>
          <p:nvPr/>
        </p:nvPicPr>
        <p:blipFill>
          <a:blip r:embed="rId3">
            <a:extLst>
              <a:ext uri="{28A0092B-C50C-407E-A947-70E740481C1C}">
                <a14:useLocalDpi xmlns:a14="http://schemas.microsoft.com/office/drawing/2010/main" val="0"/>
              </a:ext>
            </a:extLst>
          </a:blip>
          <a:srcRect l="16975" r="16975"/>
          <a:stretch>
            <a:fillRect/>
          </a:stretch>
        </p:blipFill>
        <p:spPr bwMode="auto">
          <a:xfrm>
            <a:off x="825889" y="736381"/>
            <a:ext cx="2741142" cy="3071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163867" y="76395"/>
            <a:ext cx="4052583" cy="646331"/>
          </a:xfrm>
          <a:prstGeom prst="rect">
            <a:avLst/>
          </a:prstGeom>
          <a:solidFill>
            <a:schemeClr val="tx1"/>
          </a:solidFill>
        </p:spPr>
        <p:txBody>
          <a:bodyPr wrap="square" rtlCol="0">
            <a:spAutoFit/>
          </a:bodyPr>
          <a:lstStyle/>
          <a:p>
            <a:pPr algn="ctr"/>
            <a:r>
              <a:rPr lang="en-US" b="1" dirty="0" smtClean="0">
                <a:solidFill>
                  <a:schemeClr val="bg1"/>
                </a:solidFill>
              </a:rPr>
              <a:t>Inca </a:t>
            </a:r>
          </a:p>
          <a:p>
            <a:pPr algn="ctr"/>
            <a:r>
              <a:rPr lang="en-US" dirty="0" smtClean="0">
                <a:solidFill>
                  <a:schemeClr val="bg1"/>
                </a:solidFill>
              </a:rPr>
              <a:t> Software functionality and performance </a:t>
            </a:r>
            <a:endParaRPr lang="en-US" dirty="0">
              <a:solidFill>
                <a:schemeClr val="bg1"/>
              </a:solidFill>
            </a:endParaRPr>
          </a:p>
        </p:txBody>
      </p:sp>
      <p:sp>
        <p:nvSpPr>
          <p:cNvPr id="6" name="TextBox 5"/>
          <p:cNvSpPr txBox="1"/>
          <p:nvPr/>
        </p:nvSpPr>
        <p:spPr>
          <a:xfrm>
            <a:off x="4959093" y="76395"/>
            <a:ext cx="3400195" cy="646331"/>
          </a:xfrm>
          <a:prstGeom prst="rect">
            <a:avLst/>
          </a:prstGeom>
          <a:solidFill>
            <a:schemeClr val="tx1"/>
          </a:solidFill>
        </p:spPr>
        <p:txBody>
          <a:bodyPr wrap="square" rtlCol="0">
            <a:spAutoFit/>
          </a:bodyPr>
          <a:lstStyle/>
          <a:p>
            <a:pPr algn="ctr"/>
            <a:r>
              <a:rPr lang="en-US" b="1" dirty="0" smtClean="0">
                <a:solidFill>
                  <a:schemeClr val="bg1"/>
                </a:solidFill>
              </a:rPr>
              <a:t>Ganglia</a:t>
            </a:r>
          </a:p>
          <a:p>
            <a:pPr algn="ctr"/>
            <a:r>
              <a:rPr lang="en-US" dirty="0" smtClean="0">
                <a:solidFill>
                  <a:schemeClr val="bg1"/>
                </a:solidFill>
              </a:rPr>
              <a:t>Cluster monitoring</a:t>
            </a:r>
            <a:endParaRPr lang="en-US" dirty="0">
              <a:solidFill>
                <a:schemeClr val="bg1"/>
              </a:solidFill>
            </a:endParaRPr>
          </a:p>
        </p:txBody>
      </p:sp>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9550" y="874233"/>
            <a:ext cx="4392865" cy="2498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04832" y="3546829"/>
            <a:ext cx="4205865" cy="646331"/>
          </a:xfrm>
          <a:prstGeom prst="rect">
            <a:avLst/>
          </a:prstGeom>
          <a:solidFill>
            <a:schemeClr val="tx1"/>
          </a:solidFill>
        </p:spPr>
        <p:txBody>
          <a:bodyPr wrap="square" rtlCol="0">
            <a:spAutoFit/>
          </a:bodyPr>
          <a:lstStyle/>
          <a:p>
            <a:pPr algn="ctr"/>
            <a:r>
              <a:rPr lang="en-US" b="1" dirty="0" err="1" smtClean="0">
                <a:solidFill>
                  <a:schemeClr val="bg1"/>
                </a:solidFill>
              </a:rPr>
              <a:t>perfSONAR</a:t>
            </a:r>
            <a:endParaRPr lang="en-US" b="1" dirty="0" smtClean="0">
              <a:solidFill>
                <a:schemeClr val="bg1"/>
              </a:solidFill>
            </a:endParaRPr>
          </a:p>
          <a:p>
            <a:pPr algn="ctr"/>
            <a:r>
              <a:rPr lang="en-US" dirty="0" smtClean="0">
                <a:solidFill>
                  <a:schemeClr val="bg1"/>
                </a:solidFill>
              </a:rPr>
              <a:t>Network monitoring - </a:t>
            </a:r>
            <a:r>
              <a:rPr lang="en-US" dirty="0" err="1" smtClean="0">
                <a:solidFill>
                  <a:schemeClr val="bg1"/>
                </a:solidFill>
              </a:rPr>
              <a:t>Iperf</a:t>
            </a:r>
            <a:r>
              <a:rPr lang="en-US" dirty="0" smtClean="0">
                <a:solidFill>
                  <a:schemeClr val="bg1"/>
                </a:solidFill>
              </a:rPr>
              <a:t> measurements</a:t>
            </a:r>
            <a:endParaRPr lang="en-US" dirty="0">
              <a:solidFill>
                <a:schemeClr val="bg1"/>
              </a:solidFill>
            </a:endParaRPr>
          </a:p>
        </p:txBody>
      </p:sp>
      <p:pic>
        <p:nvPicPr>
          <p:cNvPr id="9" name="Picture 12" descr="ScreenSnapz.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977" y="4214088"/>
            <a:ext cx="3023574" cy="1889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4465317" y="3557516"/>
            <a:ext cx="4358265" cy="646331"/>
          </a:xfrm>
          <a:prstGeom prst="rect">
            <a:avLst/>
          </a:prstGeom>
          <a:solidFill>
            <a:schemeClr val="tx1"/>
          </a:solidFill>
        </p:spPr>
        <p:txBody>
          <a:bodyPr wrap="square" rtlCol="0">
            <a:spAutoFit/>
          </a:bodyPr>
          <a:lstStyle/>
          <a:p>
            <a:pPr algn="ctr"/>
            <a:r>
              <a:rPr lang="en-US" b="1" dirty="0" smtClean="0">
                <a:solidFill>
                  <a:schemeClr val="bg1"/>
                </a:solidFill>
              </a:rPr>
              <a:t>SNAPP</a:t>
            </a:r>
          </a:p>
          <a:p>
            <a:pPr algn="ctr"/>
            <a:r>
              <a:rPr lang="en-US" dirty="0" smtClean="0">
                <a:solidFill>
                  <a:schemeClr val="bg1"/>
                </a:solidFill>
              </a:rPr>
              <a:t>Network monitoring – SNMP measurements</a:t>
            </a:r>
            <a:endParaRPr lang="en-US" dirty="0">
              <a:solidFill>
                <a:schemeClr val="bg1"/>
              </a:solidFill>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7828" y="4203847"/>
            <a:ext cx="2545961" cy="2545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6366" y="6124750"/>
            <a:ext cx="4824269" cy="707886"/>
          </a:xfrm>
          <a:prstGeom prst="rect">
            <a:avLst/>
          </a:prstGeom>
          <a:solidFill>
            <a:schemeClr val="bg1"/>
          </a:solidFill>
        </p:spPr>
        <p:txBody>
          <a:bodyPr wrap="none" rtlCol="0">
            <a:spAutoFit/>
          </a:bodyPr>
          <a:lstStyle/>
          <a:p>
            <a:r>
              <a:rPr lang="en-US" sz="2000" b="1" dirty="0" smtClean="0"/>
              <a:t>Monitoring on FutureGrid</a:t>
            </a:r>
          </a:p>
          <a:p>
            <a:r>
              <a:rPr lang="en-US" sz="2000" b="1" dirty="0" smtClean="0"/>
              <a:t>Important and even more needs to be done</a:t>
            </a:r>
            <a:endParaRPr lang="en-US" sz="2000" b="1" dirty="0"/>
          </a:p>
        </p:txBody>
      </p:sp>
    </p:spTree>
    <p:extLst>
      <p:ext uri="{BB962C8B-B14F-4D97-AF65-F5344CB8AC3E}">
        <p14:creationId xmlns:p14="http://schemas.microsoft.com/office/powerpoint/2010/main" val="580087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96900" y="5499100"/>
            <a:ext cx="3924300" cy="24606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24880" y="3640476"/>
            <a:ext cx="4934122" cy="2677656"/>
          </a:xfrm>
          <a:prstGeom prst="rect">
            <a:avLst/>
          </a:prstGeom>
          <a:noFill/>
          <a:ln>
            <a:solidFill>
              <a:schemeClr val="tx1"/>
            </a:solidFill>
          </a:ln>
        </p:spPr>
        <p:txBody>
          <a:bodyPr wrap="square" rtlCol="0">
            <a:spAutoFit/>
          </a:bodyPr>
          <a:lstStyle/>
          <a:p>
            <a:r>
              <a:rPr lang="en-US" sz="1200" dirty="0" smtClean="0">
                <a:latin typeface="Andale Mono"/>
                <a:cs typeface="Andale Mono"/>
              </a:rPr>
              <a:t>$  cloud-</a:t>
            </a:r>
            <a:r>
              <a:rPr lang="en-US" sz="1200" dirty="0" err="1" smtClean="0">
                <a:latin typeface="Andale Mono"/>
                <a:cs typeface="Andale Mono"/>
              </a:rPr>
              <a:t>client.sh</a:t>
            </a:r>
            <a:r>
              <a:rPr lang="en-US" sz="1200" dirty="0" smtClean="0">
                <a:latin typeface="Andale Mono"/>
                <a:cs typeface="Andale Mono"/>
              </a:rPr>
              <a:t> –</a:t>
            </a:r>
            <a:r>
              <a:rPr lang="en-US" sz="1200" dirty="0" err="1" smtClean="0">
                <a:latin typeface="Andale Mono"/>
                <a:cs typeface="Andale Mono"/>
              </a:rPr>
              <a:t>conf</a:t>
            </a:r>
            <a:r>
              <a:rPr lang="en-US" sz="1200" dirty="0" smtClean="0">
                <a:latin typeface="Andale Mono"/>
                <a:cs typeface="Andale Mono"/>
              </a:rPr>
              <a:t> </a:t>
            </a:r>
            <a:r>
              <a:rPr lang="en-US" sz="1200" dirty="0" err="1" smtClean="0">
                <a:latin typeface="Andale Mono"/>
                <a:cs typeface="Andale Mono"/>
              </a:rPr>
              <a:t>conf</a:t>
            </a:r>
            <a:r>
              <a:rPr lang="en-US" sz="1200" dirty="0" smtClean="0">
                <a:latin typeface="Andale Mono"/>
                <a:cs typeface="Andale Mono"/>
              </a:rPr>
              <a:t>/</a:t>
            </a:r>
            <a:r>
              <a:rPr lang="en-US" sz="1200" dirty="0" err="1" smtClean="0">
                <a:latin typeface="Andale Mono"/>
                <a:cs typeface="Andale Mono"/>
              </a:rPr>
              <a:t>alamo.conf</a:t>
            </a:r>
            <a:r>
              <a:rPr lang="en-US" sz="1200" dirty="0" smtClean="0">
                <a:latin typeface="Andale Mono"/>
                <a:cs typeface="Andale Mono"/>
              </a:rPr>
              <a:t> --status</a:t>
            </a:r>
          </a:p>
          <a:p>
            <a:r>
              <a:rPr lang="en-US" sz="1200" dirty="0" smtClean="0">
                <a:latin typeface="Andale Mono"/>
                <a:cs typeface="Andale Mono"/>
              </a:rPr>
              <a:t>Querying for ALL instances.</a:t>
            </a:r>
          </a:p>
          <a:p>
            <a:endParaRPr lang="en-US" sz="1200" dirty="0" smtClean="0">
              <a:latin typeface="Andale Mono"/>
              <a:cs typeface="Andale Mono"/>
            </a:endParaRPr>
          </a:p>
          <a:p>
            <a:r>
              <a:rPr lang="en-US" sz="1200" dirty="0" smtClean="0">
                <a:latin typeface="Andale Mono"/>
                <a:cs typeface="Andale Mono"/>
              </a:rPr>
              <a:t>[*] - Workspace #3132. 129.114.32.112 [ vm-112.alamo.futuregrid.org ]</a:t>
            </a:r>
          </a:p>
          <a:p>
            <a:r>
              <a:rPr lang="en-US" sz="1200" dirty="0" smtClean="0">
                <a:latin typeface="Andale Mono"/>
                <a:cs typeface="Andale Mono"/>
              </a:rPr>
              <a:t>      State: Running</a:t>
            </a:r>
          </a:p>
          <a:p>
            <a:r>
              <a:rPr lang="en-US" sz="1200" dirty="0" smtClean="0">
                <a:latin typeface="Andale Mono"/>
                <a:cs typeface="Andale Mono"/>
              </a:rPr>
              <a:t>      Duration: 60 minutes.</a:t>
            </a:r>
          </a:p>
          <a:p>
            <a:r>
              <a:rPr lang="en-US" sz="1200" dirty="0" smtClean="0">
                <a:latin typeface="Andale Mono"/>
                <a:cs typeface="Andale Mono"/>
              </a:rPr>
              <a:t>      Start time: Tue Feb 26 11:28:28 EST 2013</a:t>
            </a:r>
          </a:p>
          <a:p>
            <a:r>
              <a:rPr lang="en-US" sz="1200" dirty="0" smtClean="0">
                <a:latin typeface="Andale Mono"/>
                <a:cs typeface="Andale Mono"/>
              </a:rPr>
              <a:t>      Shutdown time: Tue Feb 26 12:28:28 EST 2013</a:t>
            </a:r>
          </a:p>
          <a:p>
            <a:r>
              <a:rPr lang="en-US" sz="1200" dirty="0" smtClean="0">
                <a:latin typeface="Andale Mono"/>
                <a:cs typeface="Andale Mono"/>
              </a:rPr>
              <a:t>      Termination time: Tue Feb 26 12:30:28 EST 2013</a:t>
            </a:r>
          </a:p>
          <a:p>
            <a:r>
              <a:rPr lang="en-US" sz="1200" dirty="0" smtClean="0">
                <a:latin typeface="Andale Mono"/>
                <a:cs typeface="Andale Mono"/>
              </a:rPr>
              <a:t>      Details: VMM=129.114.32.76</a:t>
            </a:r>
          </a:p>
          <a:p>
            <a:r>
              <a:rPr lang="en-US" sz="1200" dirty="0" smtClean="0">
                <a:latin typeface="Andale Mono"/>
                <a:cs typeface="Andale Mono"/>
              </a:rPr>
              <a:t>      *Handle: vm-311 </a:t>
            </a:r>
          </a:p>
          <a:p>
            <a:r>
              <a:rPr lang="en-US" sz="1200" dirty="0" smtClean="0">
                <a:latin typeface="Andale Mono"/>
                <a:cs typeface="Andale Mono"/>
              </a:rPr>
              <a:t>       Image: centos-5.5-x86_64.gz</a:t>
            </a:r>
          </a:p>
          <a:p>
            <a:endParaRPr lang="en-US" sz="1200" dirty="0">
              <a:latin typeface="Andale Mono"/>
              <a:cs typeface="Andale Mono"/>
            </a:endParaRPr>
          </a:p>
        </p:txBody>
      </p:sp>
      <p:sp>
        <p:nvSpPr>
          <p:cNvPr id="5" name="Content Placeholder 4"/>
          <p:cNvSpPr>
            <a:spLocks noGrp="1"/>
          </p:cNvSpPr>
          <p:nvPr>
            <p:ph idx="1"/>
          </p:nvPr>
        </p:nvSpPr>
        <p:spPr>
          <a:xfrm>
            <a:off x="457200" y="1460500"/>
            <a:ext cx="8229600" cy="4525963"/>
          </a:xfrm>
        </p:spPr>
        <p:txBody>
          <a:bodyPr/>
          <a:lstStyle/>
          <a:p>
            <a:r>
              <a:rPr lang="en-US" dirty="0" err="1" smtClean="0"/>
              <a:t>FutureGrid</a:t>
            </a:r>
            <a:r>
              <a:rPr lang="en-US" dirty="0" smtClean="0"/>
              <a:t> provides transparency of its infrastructure via monitoring and instrumentation tools</a:t>
            </a:r>
          </a:p>
          <a:p>
            <a:r>
              <a:rPr lang="en-US" dirty="0" smtClean="0"/>
              <a:t>Example:</a:t>
            </a:r>
            <a:endParaRPr lang="en-US" dirty="0"/>
          </a:p>
        </p:txBody>
      </p:sp>
      <p:sp>
        <p:nvSpPr>
          <p:cNvPr id="4" name="Title 3"/>
          <p:cNvSpPr>
            <a:spLocks noGrp="1"/>
          </p:cNvSpPr>
          <p:nvPr>
            <p:ph type="title"/>
          </p:nvPr>
        </p:nvSpPr>
        <p:spPr>
          <a:xfrm>
            <a:off x="457200" y="211138"/>
            <a:ext cx="8229600" cy="1143000"/>
          </a:xfrm>
        </p:spPr>
        <p:txBody>
          <a:bodyPr>
            <a:normAutofit fontScale="90000"/>
          </a:bodyPr>
          <a:lstStyle/>
          <a:p>
            <a:r>
              <a:rPr lang="en-US" dirty="0" smtClean="0"/>
              <a:t>Transparency in Clouds helps users understand application performance</a:t>
            </a:r>
            <a:endParaRPr lang="en-US" dirty="0"/>
          </a:p>
        </p:txBody>
      </p:sp>
      <p:sp>
        <p:nvSpPr>
          <p:cNvPr id="15" name="TextBox 14"/>
          <p:cNvSpPr txBox="1"/>
          <p:nvPr/>
        </p:nvSpPr>
        <p:spPr>
          <a:xfrm>
            <a:off x="224880" y="6323256"/>
            <a:ext cx="3499420" cy="369332"/>
          </a:xfrm>
          <a:prstGeom prst="rect">
            <a:avLst/>
          </a:prstGeom>
          <a:solidFill>
            <a:schemeClr val="bg1"/>
          </a:solidFill>
        </p:spPr>
        <p:txBody>
          <a:bodyPr wrap="none" rtlCol="0">
            <a:spAutoFit/>
          </a:bodyPr>
          <a:lstStyle/>
          <a:p>
            <a:r>
              <a:rPr lang="en-US" dirty="0" smtClean="0"/>
              <a:t>Nimbus provides VMM information</a:t>
            </a:r>
          </a:p>
        </p:txBody>
      </p:sp>
      <p:sp>
        <p:nvSpPr>
          <p:cNvPr id="16" name="TextBox 15"/>
          <p:cNvSpPr txBox="1"/>
          <p:nvPr/>
        </p:nvSpPr>
        <p:spPr>
          <a:xfrm>
            <a:off x="5225767" y="6297052"/>
            <a:ext cx="3833802" cy="646331"/>
          </a:xfrm>
          <a:prstGeom prst="rect">
            <a:avLst/>
          </a:prstGeom>
          <a:noFill/>
        </p:spPr>
        <p:txBody>
          <a:bodyPr wrap="none" rtlCol="0">
            <a:spAutoFit/>
          </a:bodyPr>
          <a:lstStyle/>
          <a:p>
            <a:r>
              <a:rPr lang="en-US" dirty="0" smtClean="0"/>
              <a:t>Ganglia provides host load information</a:t>
            </a:r>
          </a:p>
          <a:p>
            <a:endParaRPr lang="en-US" dirty="0"/>
          </a:p>
        </p:txBody>
      </p:sp>
      <p:pic>
        <p:nvPicPr>
          <p:cNvPr id="18" name="Picture 17"/>
          <p:cNvPicPr>
            <a:picLocks noChangeAspect="1"/>
          </p:cNvPicPr>
          <p:nvPr/>
        </p:nvPicPr>
        <p:blipFill>
          <a:blip r:embed="rId2"/>
          <a:stretch>
            <a:fillRect/>
          </a:stretch>
        </p:blipFill>
        <p:spPr>
          <a:xfrm>
            <a:off x="5798699" y="3880310"/>
            <a:ext cx="2710302" cy="1208371"/>
          </a:xfrm>
          <a:prstGeom prst="rect">
            <a:avLst/>
          </a:prstGeom>
        </p:spPr>
      </p:pic>
      <p:pic>
        <p:nvPicPr>
          <p:cNvPr id="19" name="Picture 18"/>
          <p:cNvPicPr>
            <a:picLocks noChangeAspect="1"/>
          </p:cNvPicPr>
          <p:nvPr/>
        </p:nvPicPr>
        <p:blipFill>
          <a:blip r:embed="rId3"/>
          <a:stretch>
            <a:fillRect/>
          </a:stretch>
        </p:blipFill>
        <p:spPr>
          <a:xfrm>
            <a:off x="5798699" y="2677828"/>
            <a:ext cx="2710300" cy="1208371"/>
          </a:xfrm>
          <a:prstGeom prst="rect">
            <a:avLst/>
          </a:prstGeom>
        </p:spPr>
      </p:pic>
      <p:pic>
        <p:nvPicPr>
          <p:cNvPr id="20" name="Picture 19"/>
          <p:cNvPicPr>
            <a:picLocks noChangeAspect="1"/>
          </p:cNvPicPr>
          <p:nvPr/>
        </p:nvPicPr>
        <p:blipFill>
          <a:blip r:embed="rId4"/>
          <a:stretch>
            <a:fillRect/>
          </a:stretch>
        </p:blipFill>
        <p:spPr>
          <a:xfrm>
            <a:off x="5798698" y="5088681"/>
            <a:ext cx="2710302" cy="1208371"/>
          </a:xfrm>
          <a:prstGeom prst="rect">
            <a:avLst/>
          </a:prstGeom>
        </p:spPr>
      </p:pic>
    </p:spTree>
    <p:extLst>
      <p:ext uri="{BB962C8B-B14F-4D97-AF65-F5344CB8AC3E}">
        <p14:creationId xmlns:p14="http://schemas.microsoft.com/office/powerpoint/2010/main" val="38127708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Messaging and Dashboard provided unified </a:t>
            </a:r>
            <a:r>
              <a:rPr lang="en-US" dirty="0"/>
              <a:t>a</a:t>
            </a:r>
            <a:r>
              <a:rPr lang="en-US" dirty="0" smtClean="0"/>
              <a:t>ccess to monitoring data</a:t>
            </a:r>
            <a:endParaRPr lang="en-US" dirty="0"/>
          </a:p>
        </p:txBody>
      </p:sp>
      <p:sp>
        <p:nvSpPr>
          <p:cNvPr id="5" name="Content Placeholder 4"/>
          <p:cNvSpPr>
            <a:spLocks noGrp="1"/>
          </p:cNvSpPr>
          <p:nvPr>
            <p:ph sz="half" idx="1"/>
          </p:nvPr>
        </p:nvSpPr>
        <p:spPr>
          <a:xfrm>
            <a:off x="330200" y="1600200"/>
            <a:ext cx="4038600" cy="4525963"/>
          </a:xfrm>
        </p:spPr>
        <p:txBody>
          <a:bodyPr>
            <a:normAutofit fontScale="92500"/>
          </a:bodyPr>
          <a:lstStyle/>
          <a:p>
            <a:r>
              <a:rPr lang="en-US" sz="2400" dirty="0" smtClean="0"/>
              <a:t>Messaging tool provides programmatic access to monitoring data</a:t>
            </a:r>
          </a:p>
          <a:p>
            <a:pPr lvl="1"/>
            <a:r>
              <a:rPr lang="en-US" sz="2000" dirty="0" smtClean="0"/>
              <a:t>Single format (JSON)</a:t>
            </a:r>
          </a:p>
          <a:p>
            <a:pPr lvl="1"/>
            <a:r>
              <a:rPr lang="en-US" sz="2000" dirty="0" smtClean="0"/>
              <a:t>Single distribution mechanism via AMQP protocol (</a:t>
            </a:r>
            <a:r>
              <a:rPr lang="en-US" sz="2000" dirty="0" err="1" smtClean="0"/>
              <a:t>RabbitMQ</a:t>
            </a:r>
            <a:r>
              <a:rPr lang="en-US" sz="2000" dirty="0" smtClean="0"/>
              <a:t>)</a:t>
            </a:r>
          </a:p>
          <a:p>
            <a:pPr lvl="1"/>
            <a:r>
              <a:rPr lang="en-US" sz="2000" dirty="0" smtClean="0"/>
              <a:t>Single archival system using </a:t>
            </a:r>
            <a:r>
              <a:rPr lang="en-US" sz="2000" dirty="0" err="1" smtClean="0"/>
              <a:t>CouchDB</a:t>
            </a:r>
            <a:r>
              <a:rPr lang="en-US" sz="2000" dirty="0" smtClean="0"/>
              <a:t> (a JSON object store)</a:t>
            </a:r>
          </a:p>
          <a:p>
            <a:pPr lvl="1"/>
            <a:endParaRPr lang="en-US" sz="2000" dirty="0" smtClean="0"/>
          </a:p>
          <a:p>
            <a:r>
              <a:rPr lang="en-US" sz="2400" dirty="0" smtClean="0"/>
              <a:t>Dashboard provides integrated presentation of monitoring data in user portal</a:t>
            </a:r>
          </a:p>
        </p:txBody>
      </p:sp>
      <p:pic>
        <p:nvPicPr>
          <p:cNvPr id="4" name="Picture 3" descr="fg-monitoring-dashboard.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840" y="4059262"/>
            <a:ext cx="4064960" cy="2468599"/>
          </a:xfrm>
          <a:prstGeom prst="rect">
            <a:avLst/>
          </a:prstGeom>
        </p:spPr>
      </p:pic>
      <p:sp>
        <p:nvSpPr>
          <p:cNvPr id="24" name="AutoShape 95"/>
          <p:cNvSpPr>
            <a:spLocks noChangeArrowheads="1"/>
          </p:cNvSpPr>
          <p:nvPr/>
        </p:nvSpPr>
        <p:spPr bwMode="auto">
          <a:xfrm>
            <a:off x="6050864" y="2926080"/>
            <a:ext cx="1383632" cy="201019"/>
          </a:xfrm>
          <a:prstGeom prst="roundRect">
            <a:avLst>
              <a:gd name="adj" fmla="val 1666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Messaging</a:t>
            </a:r>
            <a:r>
              <a:rPr kumimoji="0" lang="en-US" sz="1100" b="0" i="0" u="none" strike="noStrike" cap="none" normalizeH="0" dirty="0" smtClean="0">
                <a:ln>
                  <a:noFill/>
                </a:ln>
                <a:solidFill>
                  <a:schemeClr val="tx1"/>
                </a:solidFill>
                <a:effectLst/>
                <a:latin typeface="Times New Roman" pitchFamily="18" charset="0"/>
                <a:ea typeface="ＭＳ Ｐゴシック" pitchFamily="34" charset="-128"/>
                <a:cs typeface="Times New Roman" pitchFamily="18" charset="0"/>
              </a:rPr>
              <a:t> Service</a:t>
            </a:r>
            <a:endParaRPr kumimoji="0" lang="en-US"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25" name="AutoShape 83"/>
          <p:cNvSpPr>
            <a:spLocks noChangeArrowheads="1"/>
          </p:cNvSpPr>
          <p:nvPr/>
        </p:nvSpPr>
        <p:spPr bwMode="auto">
          <a:xfrm>
            <a:off x="5287160" y="3589020"/>
            <a:ext cx="1485599" cy="220980"/>
          </a:xfrm>
          <a:prstGeom prst="roundRect">
            <a:avLst>
              <a:gd name="adj" fmla="val 16667"/>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100" b="0" dirty="0" smtClean="0">
                <a:latin typeface="Times New Roman" pitchFamily="18" charset="0"/>
                <a:cs typeface="Times New Roman" pitchFamily="18" charset="0"/>
              </a:rPr>
              <a:t>Information Gatherer</a:t>
            </a: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26" name="Down Arrow 25"/>
          <p:cNvSpPr/>
          <p:nvPr/>
        </p:nvSpPr>
        <p:spPr>
          <a:xfrm rot="10800000">
            <a:off x="6171180" y="1821180"/>
            <a:ext cx="481263" cy="1049655"/>
          </a:xfrm>
          <a:prstGeom prst="downArrow">
            <a:avLst>
              <a:gd name="adj1" fmla="val 50000"/>
              <a:gd name="adj2" fmla="val 442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7" name="Down Arrow 26"/>
          <p:cNvSpPr/>
          <p:nvPr/>
        </p:nvSpPr>
        <p:spPr>
          <a:xfrm rot="10800000">
            <a:off x="5990706" y="3147060"/>
            <a:ext cx="481263" cy="38671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8" name="TextBox 27"/>
          <p:cNvSpPr txBox="1"/>
          <p:nvPr/>
        </p:nvSpPr>
        <p:spPr>
          <a:xfrm>
            <a:off x="4727390" y="2428875"/>
            <a:ext cx="902369" cy="435119"/>
          </a:xfrm>
          <a:prstGeom prst="rect">
            <a:avLst/>
          </a:prstGeom>
          <a:noFill/>
        </p:spPr>
        <p:txBody>
          <a:bodyPr wrap="square" rtlCol="0">
            <a:spAutoFit/>
          </a:bodyPr>
          <a:lstStyle/>
          <a:p>
            <a:pPr algn="ctr"/>
            <a:r>
              <a:rPr lang="en-US" sz="1100" dirty="0" smtClean="0">
                <a:latin typeface="Times New Roman" pitchFamily="18" charset="0"/>
                <a:cs typeface="Times New Roman" pitchFamily="18" charset="0"/>
              </a:rPr>
              <a:t>Common Representation Language</a:t>
            </a:r>
            <a:endParaRPr lang="en-US" sz="1100" dirty="0">
              <a:latin typeface="Times New Roman" pitchFamily="18" charset="0"/>
              <a:cs typeface="Times New Roman" pitchFamily="18" charset="0"/>
            </a:endParaRPr>
          </a:p>
        </p:txBody>
      </p:sp>
      <p:sp>
        <p:nvSpPr>
          <p:cNvPr id="29" name="AutoShape 95"/>
          <p:cNvSpPr>
            <a:spLocks noChangeArrowheads="1"/>
          </p:cNvSpPr>
          <p:nvPr/>
        </p:nvSpPr>
        <p:spPr bwMode="auto">
          <a:xfrm>
            <a:off x="6683749" y="2263140"/>
            <a:ext cx="750747" cy="201019"/>
          </a:xfrm>
          <a:prstGeom prst="roundRect">
            <a:avLst>
              <a:gd name="adj" fmla="val 1666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Database</a:t>
            </a:r>
            <a:endParaRPr kumimoji="0" lang="en-US"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30" name="AutoShape 95"/>
          <p:cNvSpPr>
            <a:spLocks noChangeArrowheads="1"/>
          </p:cNvSpPr>
          <p:nvPr/>
        </p:nvSpPr>
        <p:spPr bwMode="auto">
          <a:xfrm>
            <a:off x="6050864" y="1600200"/>
            <a:ext cx="1383632" cy="201019"/>
          </a:xfrm>
          <a:prstGeom prst="roundRect">
            <a:avLst>
              <a:gd name="adj"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Consumers</a:t>
            </a:r>
            <a:endParaRPr kumimoji="0" lang="en-US"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31" name="AutoShape 83"/>
          <p:cNvSpPr>
            <a:spLocks noChangeArrowheads="1"/>
          </p:cNvSpPr>
          <p:nvPr/>
        </p:nvSpPr>
        <p:spPr bwMode="auto">
          <a:xfrm>
            <a:off x="6893074" y="3589020"/>
            <a:ext cx="1413467" cy="220980"/>
          </a:xfrm>
          <a:prstGeom prst="roundRect">
            <a:avLst>
              <a:gd name="adj" fmla="val 16667"/>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100" b="0" dirty="0" smtClean="0">
                <a:latin typeface="Times New Roman" pitchFamily="18" charset="0"/>
                <a:cs typeface="Times New Roman" pitchFamily="18" charset="0"/>
              </a:rPr>
              <a:t>Information Gatherer</a:t>
            </a: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32" name="Down Arrow 31"/>
          <p:cNvSpPr/>
          <p:nvPr/>
        </p:nvSpPr>
        <p:spPr>
          <a:xfrm rot="10800000">
            <a:off x="6953234" y="3147060"/>
            <a:ext cx="481263" cy="38671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3" name="TextBox 32"/>
          <p:cNvSpPr txBox="1"/>
          <p:nvPr/>
        </p:nvSpPr>
        <p:spPr>
          <a:xfrm>
            <a:off x="6394215" y="3344108"/>
            <a:ext cx="721895"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messages</a:t>
            </a:r>
            <a:endParaRPr lang="en-US" sz="1100" dirty="0">
              <a:latin typeface="Times New Roman" pitchFamily="18" charset="0"/>
              <a:cs typeface="Times New Roman" pitchFamily="18" charset="0"/>
            </a:endParaRPr>
          </a:p>
        </p:txBody>
      </p:sp>
      <p:sp>
        <p:nvSpPr>
          <p:cNvPr id="34" name="Down Arrow 33"/>
          <p:cNvSpPr/>
          <p:nvPr/>
        </p:nvSpPr>
        <p:spPr>
          <a:xfrm rot="10800000">
            <a:off x="6832917" y="2484120"/>
            <a:ext cx="481263" cy="38671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5" name="Down Arrow 34"/>
          <p:cNvSpPr/>
          <p:nvPr/>
        </p:nvSpPr>
        <p:spPr>
          <a:xfrm rot="10800000">
            <a:off x="6832918" y="1821180"/>
            <a:ext cx="481263" cy="38671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6" name="TextBox 35"/>
          <p:cNvSpPr txBox="1"/>
          <p:nvPr/>
        </p:nvSpPr>
        <p:spPr>
          <a:xfrm>
            <a:off x="7193864" y="2649855"/>
            <a:ext cx="782053"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messages</a:t>
            </a:r>
            <a:endParaRPr lang="en-US" sz="1100" dirty="0">
              <a:latin typeface="Times New Roman" pitchFamily="18" charset="0"/>
              <a:cs typeface="Times New Roman" pitchFamily="18" charset="0"/>
            </a:endParaRPr>
          </a:p>
        </p:txBody>
      </p:sp>
      <p:sp>
        <p:nvSpPr>
          <p:cNvPr id="37" name="TextBox 36"/>
          <p:cNvSpPr txBox="1"/>
          <p:nvPr/>
        </p:nvSpPr>
        <p:spPr>
          <a:xfrm>
            <a:off x="5621438" y="2318385"/>
            <a:ext cx="782052"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messages</a:t>
            </a:r>
            <a:endParaRPr lang="en-US" sz="1100" dirty="0">
              <a:latin typeface="Times New Roman" pitchFamily="18" charset="0"/>
              <a:cs typeface="Times New Roman" pitchFamily="18" charset="0"/>
            </a:endParaRPr>
          </a:p>
        </p:txBody>
      </p:sp>
      <p:sp>
        <p:nvSpPr>
          <p:cNvPr id="38" name="TextBox 37"/>
          <p:cNvSpPr txBox="1"/>
          <p:nvPr/>
        </p:nvSpPr>
        <p:spPr>
          <a:xfrm>
            <a:off x="7193864" y="2018228"/>
            <a:ext cx="1009009"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query/result</a:t>
            </a:r>
            <a:endParaRPr lang="en-US" sz="1100" dirty="0">
              <a:latin typeface="Times New Roman" pitchFamily="18" charset="0"/>
              <a:cs typeface="Times New Roman" pitchFamily="18" charset="0"/>
            </a:endParaRPr>
          </a:p>
        </p:txBody>
      </p:sp>
      <p:sp>
        <p:nvSpPr>
          <p:cNvPr id="39" name="Left Brace 38"/>
          <p:cNvSpPr/>
          <p:nvPr/>
        </p:nvSpPr>
        <p:spPr>
          <a:xfrm>
            <a:off x="5569601" y="1821180"/>
            <a:ext cx="180474" cy="171259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624271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Performance Measurement</a:t>
            </a:r>
            <a:endParaRPr lang="en-US" dirty="0"/>
          </a:p>
        </p:txBody>
      </p:sp>
      <p:sp>
        <p:nvSpPr>
          <p:cNvPr id="5" name="Content Placeholder 4"/>
          <p:cNvSpPr>
            <a:spLocks noGrp="1"/>
          </p:cNvSpPr>
          <p:nvPr>
            <p:ph idx="1"/>
          </p:nvPr>
        </p:nvSpPr>
        <p:spPr/>
        <p:txBody>
          <a:bodyPr>
            <a:normAutofit fontScale="92500" lnSpcReduction="20000"/>
          </a:bodyPr>
          <a:lstStyle/>
          <a:p>
            <a:r>
              <a:rPr lang="en-US" sz="2800" dirty="0" smtClean="0"/>
              <a:t>Goal: User-level interface to hardware performance counters for applications running in VMs</a:t>
            </a:r>
          </a:p>
          <a:p>
            <a:r>
              <a:rPr lang="en-US" sz="2800" dirty="0" smtClean="0"/>
              <a:t>Problems and solutions:</a:t>
            </a:r>
          </a:p>
          <a:p>
            <a:pPr lvl="1"/>
            <a:r>
              <a:rPr lang="en-US" sz="2400" dirty="0" smtClean="0"/>
              <a:t>VMMs may not expose hardware counters</a:t>
            </a:r>
          </a:p>
          <a:p>
            <a:pPr lvl="2"/>
            <a:r>
              <a:rPr lang="en-US" sz="2000" dirty="0" smtClean="0"/>
              <a:t>addressed in most recent kernels and VMMs</a:t>
            </a:r>
          </a:p>
          <a:p>
            <a:pPr lvl="1"/>
            <a:r>
              <a:rPr lang="en-US" sz="2400" dirty="0" smtClean="0"/>
              <a:t>Strict infrastructure deployment requirements</a:t>
            </a:r>
          </a:p>
          <a:p>
            <a:pPr lvl="2"/>
            <a:r>
              <a:rPr lang="en-US" sz="2000" dirty="0" smtClean="0"/>
              <a:t>exploration and documentation of minimum requirements</a:t>
            </a:r>
          </a:p>
          <a:p>
            <a:pPr lvl="1"/>
            <a:r>
              <a:rPr lang="en-US" sz="2400" dirty="0" smtClean="0"/>
              <a:t>Counter access may impose high virtualization overheads</a:t>
            </a:r>
          </a:p>
          <a:p>
            <a:pPr lvl="2"/>
            <a:r>
              <a:rPr lang="en-US" sz="2000" dirty="0" smtClean="0"/>
              <a:t>requires careful examination of trap-and-emulate infrastructure</a:t>
            </a:r>
          </a:p>
          <a:p>
            <a:pPr lvl="2"/>
            <a:r>
              <a:rPr lang="en-US" sz="2000" dirty="0" smtClean="0"/>
              <a:t>counters must be validated and interpreted against bare metal</a:t>
            </a:r>
          </a:p>
          <a:p>
            <a:pPr lvl="1"/>
            <a:r>
              <a:rPr lang="en-US" sz="2400" dirty="0" smtClean="0"/>
              <a:t>Virtualization overheads reflect in certain hardware event types; i.e. TLB and cache events</a:t>
            </a:r>
          </a:p>
          <a:p>
            <a:pPr lvl="2"/>
            <a:r>
              <a:rPr lang="en-US" sz="2000" dirty="0" smtClean="0"/>
              <a:t>on-going area for research and documentation</a:t>
            </a:r>
          </a:p>
          <a:p>
            <a:pPr lvl="1"/>
            <a:endParaRPr lang="en-US" sz="2400" dirty="0" smtClean="0"/>
          </a:p>
          <a:p>
            <a:endParaRPr lang="en-US" sz="2800" dirty="0"/>
          </a:p>
        </p:txBody>
      </p:sp>
    </p:spTree>
    <p:extLst>
      <p:ext uri="{BB962C8B-B14F-4D97-AF65-F5344CB8AC3E}">
        <p14:creationId xmlns:p14="http://schemas.microsoft.com/office/powerpoint/2010/main" val="335555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0"/>
            <a:ext cx="9144000" cy="5714999"/>
          </a:xfrm>
        </p:spPr>
        <p:txBody>
          <a:bodyPr>
            <a:noAutofit/>
          </a:bodyPr>
          <a:lstStyle/>
          <a:p>
            <a:r>
              <a:rPr lang="en-US" sz="2400" dirty="0" smtClean="0">
                <a:solidFill>
                  <a:srgbClr val="FF0000"/>
                </a:solidFill>
              </a:rPr>
              <a:t>Indiana University </a:t>
            </a:r>
            <a:r>
              <a:rPr lang="en-US" sz="2400" dirty="0" smtClean="0"/>
              <a:t>(Architecture, core software, Support)</a:t>
            </a:r>
          </a:p>
          <a:p>
            <a:r>
              <a:rPr lang="en-US" sz="2400" dirty="0" smtClean="0">
                <a:solidFill>
                  <a:srgbClr val="FF0000"/>
                </a:solidFill>
              </a:rPr>
              <a:t>San Diego Supercomputer Center </a:t>
            </a:r>
            <a:r>
              <a:rPr lang="en-US" sz="2400" dirty="0" smtClean="0"/>
              <a:t>at University of California San Diego (INCA, Monitoring)</a:t>
            </a:r>
          </a:p>
          <a:p>
            <a:r>
              <a:rPr lang="en-US" sz="2400" dirty="0" smtClean="0">
                <a:solidFill>
                  <a:srgbClr val="FF0000"/>
                </a:solidFill>
              </a:rPr>
              <a:t>University of Chicago</a:t>
            </a:r>
            <a:r>
              <a:rPr lang="en-US" sz="2400" dirty="0" smtClean="0"/>
              <a:t>/Argonne National Labs (Nimbus)</a:t>
            </a:r>
          </a:p>
          <a:p>
            <a:r>
              <a:rPr lang="en-US" sz="2400" dirty="0" smtClean="0">
                <a:solidFill>
                  <a:srgbClr val="FF0000"/>
                </a:solidFill>
              </a:rPr>
              <a:t>University of Florida </a:t>
            </a:r>
            <a:r>
              <a:rPr lang="en-US" sz="2400" dirty="0" smtClean="0"/>
              <a:t>(</a:t>
            </a:r>
            <a:r>
              <a:rPr lang="en-US" sz="2400" dirty="0" err="1" smtClean="0"/>
              <a:t>ViNE</a:t>
            </a:r>
            <a:r>
              <a:rPr lang="en-US" sz="2400" dirty="0" smtClean="0"/>
              <a:t>, Education and Outreach)</a:t>
            </a:r>
          </a:p>
          <a:p>
            <a:r>
              <a:rPr lang="en-US" sz="2400" dirty="0" smtClean="0"/>
              <a:t>University of Southern California Information Sciences (Pegasus to manage experiments) </a:t>
            </a:r>
          </a:p>
          <a:p>
            <a:r>
              <a:rPr lang="en-US" sz="2400" dirty="0" smtClean="0"/>
              <a:t>University of Tennessee Knoxville (Benchmarking)</a:t>
            </a:r>
          </a:p>
          <a:p>
            <a:r>
              <a:rPr lang="en-US" sz="2400" dirty="0" smtClean="0">
                <a:solidFill>
                  <a:srgbClr val="FF0000"/>
                </a:solidFill>
              </a:rPr>
              <a:t>University of Texas at Austin</a:t>
            </a:r>
            <a:r>
              <a:rPr lang="en-US" sz="2400" dirty="0" smtClean="0"/>
              <a:t>/Texas Advanced Computing Center (Portal, XSEDE Integration)</a:t>
            </a:r>
          </a:p>
          <a:p>
            <a:r>
              <a:rPr lang="en-US" sz="2400" dirty="0" smtClean="0"/>
              <a:t>University of Virginia (OGF, XSEDE Software stack)</a:t>
            </a:r>
            <a:endParaRPr lang="en-US" sz="2400" dirty="0"/>
          </a:p>
          <a:p>
            <a:endParaRPr lang="en-US" sz="2400" b="1" dirty="0" smtClean="0">
              <a:solidFill>
                <a:schemeClr val="accent1">
                  <a:lumMod val="60000"/>
                  <a:lumOff val="40000"/>
                </a:schemeClr>
              </a:solidFill>
            </a:endParaRPr>
          </a:p>
          <a:p>
            <a:r>
              <a:rPr lang="en-US" sz="2400" dirty="0" smtClean="0">
                <a:solidFill>
                  <a:srgbClr val="FF0000"/>
                </a:solidFill>
              </a:rPr>
              <a:t>Red institutions </a:t>
            </a:r>
            <a:r>
              <a:rPr lang="en-US" sz="2400" dirty="0" smtClean="0"/>
              <a:t>have FutureGrid hardware</a:t>
            </a:r>
            <a:endParaRPr lang="en-US" sz="2400" dirty="0"/>
          </a:p>
        </p:txBody>
      </p:sp>
    </p:spTree>
    <p:extLst>
      <p:ext uri="{BB962C8B-B14F-4D97-AF65-F5344CB8AC3E}">
        <p14:creationId xmlns:p14="http://schemas.microsoft.com/office/powerpoint/2010/main" val="33433168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Timing</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Various methods for timekeeping in virtual systems:</a:t>
            </a:r>
          </a:p>
          <a:p>
            <a:pPr lvl="1"/>
            <a:r>
              <a:rPr lang="en-US" sz="2400" dirty="0" smtClean="0"/>
              <a:t>real time clock, interrupt timers, time </a:t>
            </a:r>
            <a:r>
              <a:rPr lang="en-US" sz="2400" dirty="0"/>
              <a:t>s</a:t>
            </a:r>
            <a:r>
              <a:rPr lang="en-US" sz="2400" dirty="0" smtClean="0"/>
              <a:t>tamp counter, </a:t>
            </a:r>
            <a:r>
              <a:rPr lang="en-US" sz="2400" dirty="0" err="1" smtClean="0"/>
              <a:t>tickless</a:t>
            </a:r>
            <a:r>
              <a:rPr lang="en-US" sz="2400" dirty="0" smtClean="0"/>
              <a:t> timekeeping (no timer interrupts)</a:t>
            </a:r>
          </a:p>
          <a:p>
            <a:r>
              <a:rPr lang="en-US" sz="2800" dirty="0" smtClean="0"/>
              <a:t>Various corrections needed for application performance timing; </a:t>
            </a:r>
            <a:r>
              <a:rPr lang="en-US" sz="2800" dirty="0" err="1" smtClean="0"/>
              <a:t>tickless</a:t>
            </a:r>
            <a:r>
              <a:rPr lang="en-US" sz="2800" dirty="0" smtClean="0"/>
              <a:t> is best</a:t>
            </a:r>
          </a:p>
          <a:p>
            <a:r>
              <a:rPr lang="en-US" sz="2800" dirty="0" smtClean="0"/>
              <a:t>PAPI currently provides two basic timing routines:</a:t>
            </a:r>
          </a:p>
          <a:p>
            <a:pPr lvl="1"/>
            <a:r>
              <a:rPr lang="en-US" sz="2400" dirty="0" err="1" smtClean="0"/>
              <a:t>PAPI_get_real_usec</a:t>
            </a:r>
            <a:r>
              <a:rPr lang="en-US" sz="2400" dirty="0" smtClean="0"/>
              <a:t> for </a:t>
            </a:r>
            <a:r>
              <a:rPr lang="en-US" sz="2400" dirty="0" err="1" smtClean="0"/>
              <a:t>wallclock</a:t>
            </a:r>
            <a:r>
              <a:rPr lang="en-US" sz="2400" dirty="0" smtClean="0"/>
              <a:t> time </a:t>
            </a:r>
          </a:p>
          <a:p>
            <a:pPr lvl="1"/>
            <a:r>
              <a:rPr lang="en-US" sz="2400" dirty="0" err="1" smtClean="0"/>
              <a:t>PAPI_get_virt_usec</a:t>
            </a:r>
            <a:r>
              <a:rPr lang="en-US" sz="2400" dirty="0" smtClean="0"/>
              <a:t> for process virtual time</a:t>
            </a:r>
          </a:p>
          <a:p>
            <a:pPr lvl="2"/>
            <a:r>
              <a:rPr lang="en-US" sz="2000" dirty="0" smtClean="0"/>
              <a:t>affected by “steal time” when VM is </a:t>
            </a:r>
            <a:r>
              <a:rPr lang="en-US" sz="2000" dirty="0" err="1" smtClean="0"/>
              <a:t>descheduled</a:t>
            </a:r>
            <a:r>
              <a:rPr lang="en-US" sz="2000" dirty="0" smtClean="0"/>
              <a:t> on a busy system</a:t>
            </a:r>
          </a:p>
          <a:p>
            <a:r>
              <a:rPr lang="en-US" sz="2800" dirty="0" smtClean="0"/>
              <a:t>PAPI has implemented steal time measurement (on KVM) to correct for time deviations on loaded VMMs</a:t>
            </a:r>
          </a:p>
          <a:p>
            <a:endParaRPr lang="en-US" dirty="0" smtClean="0"/>
          </a:p>
          <a:p>
            <a:endParaRPr lang="en-US" sz="2800" dirty="0"/>
          </a:p>
        </p:txBody>
      </p:sp>
    </p:spTree>
    <p:extLst>
      <p:ext uri="{BB962C8B-B14F-4D97-AF65-F5344CB8AC3E}">
        <p14:creationId xmlns:p14="http://schemas.microsoft.com/office/powerpoint/2010/main" val="684845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4000" dirty="0" smtClean="0"/>
              <a:t>Effect of Steal Time on </a:t>
            </a:r>
            <a:br>
              <a:rPr lang="en-US" sz="4000" dirty="0" smtClean="0"/>
            </a:br>
            <a:r>
              <a:rPr lang="en-US" sz="4000" dirty="0" smtClean="0"/>
              <a:t>Execution Time Measurement</a:t>
            </a:r>
            <a:endParaRPr lang="en-US" sz="4000" dirty="0"/>
          </a:p>
        </p:txBody>
      </p:sp>
      <p:pic>
        <p:nvPicPr>
          <p:cNvPr id="13" name="Content Placeholder 4" descr="Screen shot 2012-02-05 at 9.48.06 PM.png"/>
          <p:cNvPicPr>
            <a:picLocks noGrp="1" noChangeAspect="1"/>
          </p:cNvPicPr>
          <p:nvPr>
            <p:ph sz="half" idx="1"/>
          </p:nvPr>
        </p:nvPicPr>
        <p:blipFill rotWithShape="1">
          <a:blip r:embed="rId2"/>
          <a:srcRect t="-1" b="-1427"/>
          <a:stretch/>
        </p:blipFill>
        <p:spPr>
          <a:xfrm>
            <a:off x="48243" y="1600200"/>
            <a:ext cx="4891696" cy="2672261"/>
          </a:xfrm>
        </p:spPr>
      </p:pic>
      <p:pic>
        <p:nvPicPr>
          <p:cNvPr id="12" name="Content Placeholder 4" descr="Screen shot 2012-02-05 at 9.48.22 PM.png"/>
          <p:cNvPicPr>
            <a:picLocks noGrp="1" noChangeAspect="1"/>
          </p:cNvPicPr>
          <p:nvPr>
            <p:ph sz="half" idx="2"/>
          </p:nvPr>
        </p:nvPicPr>
        <p:blipFill rotWithShape="1">
          <a:blip r:embed="rId3"/>
          <a:srcRect t="1" b="-6958"/>
          <a:stretch/>
        </p:blipFill>
        <p:spPr>
          <a:xfrm>
            <a:off x="4626445" y="1417446"/>
            <a:ext cx="4498680" cy="2672261"/>
          </a:xfrm>
        </p:spPr>
      </p:pic>
      <p:sp>
        <p:nvSpPr>
          <p:cNvPr id="15" name="Content Placeholder 2"/>
          <p:cNvSpPr txBox="1">
            <a:spLocks/>
          </p:cNvSpPr>
          <p:nvPr/>
        </p:nvSpPr>
        <p:spPr>
          <a:xfrm>
            <a:off x="435676" y="4089515"/>
            <a:ext cx="4038600" cy="24563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200" dirty="0" smtClean="0"/>
              <a:t>real execution time of matrix-matrix multiply increases linearly per core as other apps are added</a:t>
            </a:r>
          </a:p>
          <a:p>
            <a:r>
              <a:rPr lang="en-US" sz="2200" dirty="0" smtClean="0"/>
              <a:t>virtual execution time remains constant, as expected </a:t>
            </a:r>
            <a:endParaRPr lang="en-US" sz="2200" dirty="0"/>
          </a:p>
        </p:txBody>
      </p:sp>
      <p:sp>
        <p:nvSpPr>
          <p:cNvPr id="16" name="Content Placeholder 3"/>
          <p:cNvSpPr txBox="1">
            <a:spLocks/>
          </p:cNvSpPr>
          <p:nvPr/>
        </p:nvSpPr>
        <p:spPr>
          <a:xfrm>
            <a:off x="4861708" y="3962400"/>
            <a:ext cx="4282291" cy="24563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000" dirty="0" smtClean="0"/>
              <a:t>both real and virtual execution times increase in lockstep</a:t>
            </a:r>
          </a:p>
          <a:p>
            <a:r>
              <a:rPr lang="en-US" sz="2000" dirty="0" smtClean="0"/>
              <a:t>virtual guests are “stealing” time from each other, creating the need for a virtual-virtual time correction (Stealing when VM’s </a:t>
            </a:r>
            <a:r>
              <a:rPr lang="en-US" sz="2000" dirty="0" err="1" smtClean="0"/>
              <a:t>descheduled</a:t>
            </a:r>
            <a:r>
              <a:rPr lang="en-US" sz="2000" dirty="0" smtClean="0"/>
              <a:t> to allow others to run)</a:t>
            </a:r>
            <a:endParaRPr lang="en-US" sz="2000" dirty="0"/>
          </a:p>
        </p:txBody>
      </p:sp>
    </p:spTree>
    <p:extLst>
      <p:ext uri="{BB962C8B-B14F-4D97-AF65-F5344CB8AC3E}">
        <p14:creationId xmlns:p14="http://schemas.microsoft.com/office/powerpoint/2010/main" val="4138689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Details – FutureGrid Appliances</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62</a:t>
            </a:fld>
            <a:endParaRPr lang="en-US"/>
          </a:p>
        </p:txBody>
      </p:sp>
    </p:spTree>
    <p:extLst>
      <p:ext uri="{BB962C8B-B14F-4D97-AF65-F5344CB8AC3E}">
        <p14:creationId xmlns:p14="http://schemas.microsoft.com/office/powerpoint/2010/main" val="21999490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010"/>
            <a:ext cx="9144000" cy="762000"/>
          </a:xfrm>
        </p:spPr>
        <p:txBody>
          <a:bodyPr/>
          <a:lstStyle/>
          <a:p>
            <a:r>
              <a:rPr lang="en-US" sz="4000" dirty="0" smtClean="0"/>
              <a:t>Education and Training Use of FutureGrid</a:t>
            </a:r>
            <a:endParaRPr lang="en-US" sz="4000" dirty="0"/>
          </a:p>
        </p:txBody>
      </p:sp>
      <p:sp>
        <p:nvSpPr>
          <p:cNvPr id="3" name="Content Placeholder 2"/>
          <p:cNvSpPr>
            <a:spLocks noGrp="1"/>
          </p:cNvSpPr>
          <p:nvPr>
            <p:ph idx="1"/>
          </p:nvPr>
        </p:nvSpPr>
        <p:spPr>
          <a:xfrm>
            <a:off x="0" y="685800"/>
            <a:ext cx="9220200" cy="5105400"/>
          </a:xfrm>
        </p:spPr>
        <p:txBody>
          <a:bodyPr/>
          <a:lstStyle/>
          <a:p>
            <a:r>
              <a:rPr lang="en-US" sz="2400" dirty="0" smtClean="0"/>
              <a:t>28 </a:t>
            </a:r>
            <a:r>
              <a:rPr lang="en-US" sz="2400" dirty="0"/>
              <a:t>Semester long classes:  563+ </a:t>
            </a:r>
            <a:r>
              <a:rPr lang="en-US" sz="2400" dirty="0" smtClean="0"/>
              <a:t>students</a:t>
            </a:r>
          </a:p>
          <a:p>
            <a:pPr lvl="1"/>
            <a:r>
              <a:rPr lang="en-US" sz="2000" dirty="0" smtClean="0"/>
              <a:t>Cloud Computing</a:t>
            </a:r>
            <a:r>
              <a:rPr lang="en-US" sz="2000" dirty="0"/>
              <a:t>, </a:t>
            </a:r>
            <a:r>
              <a:rPr lang="en-US" sz="2000" dirty="0" smtClean="0"/>
              <a:t>Distributed Systems</a:t>
            </a:r>
            <a:r>
              <a:rPr lang="en-US" sz="2000" dirty="0"/>
              <a:t>, </a:t>
            </a:r>
            <a:r>
              <a:rPr lang="en-US" sz="2000" dirty="0" smtClean="0"/>
              <a:t>Scientific Computing </a:t>
            </a:r>
            <a:r>
              <a:rPr lang="en-US" sz="2000" dirty="0"/>
              <a:t>and </a:t>
            </a:r>
            <a:r>
              <a:rPr lang="en-US" sz="2000" dirty="0" smtClean="0"/>
              <a:t>Data Analytics</a:t>
            </a:r>
          </a:p>
          <a:p>
            <a:r>
              <a:rPr lang="en-US" sz="2400" dirty="0" smtClean="0"/>
              <a:t>3 </a:t>
            </a:r>
            <a:r>
              <a:rPr lang="en-US" sz="2400" dirty="0"/>
              <a:t>one week </a:t>
            </a:r>
            <a:r>
              <a:rPr lang="en-US" sz="2400" dirty="0" smtClean="0"/>
              <a:t>summer schools: </a:t>
            </a:r>
            <a:r>
              <a:rPr lang="en-US" sz="2400" dirty="0"/>
              <a:t> 390+ </a:t>
            </a:r>
            <a:r>
              <a:rPr lang="en-US" sz="2400" dirty="0" smtClean="0"/>
              <a:t>students</a:t>
            </a:r>
          </a:p>
          <a:p>
            <a:pPr lvl="1"/>
            <a:r>
              <a:rPr lang="en-US" sz="2000" dirty="0" smtClean="0"/>
              <a:t>Big Data, Cloudy View of Computing (for HBCU’s), Science Clouds</a:t>
            </a:r>
          </a:p>
          <a:p>
            <a:r>
              <a:rPr lang="en-US" sz="2400" dirty="0" smtClean="0"/>
              <a:t>7 one to three </a:t>
            </a:r>
            <a:r>
              <a:rPr lang="en-US" sz="2400" dirty="0"/>
              <a:t>day </a:t>
            </a:r>
            <a:r>
              <a:rPr lang="en-US" sz="2400" dirty="0" smtClean="0"/>
              <a:t>workshop/tutorials: </a:t>
            </a:r>
            <a:r>
              <a:rPr lang="en-US" sz="2400" dirty="0"/>
              <a:t> </a:t>
            </a:r>
            <a:r>
              <a:rPr lang="en-US" sz="2400" dirty="0" smtClean="0"/>
              <a:t>238 students</a:t>
            </a:r>
          </a:p>
          <a:p>
            <a:r>
              <a:rPr lang="en-US" sz="2400" dirty="0" smtClean="0"/>
              <a:t>Several Undergraduate research REU (outreach) projects</a:t>
            </a:r>
          </a:p>
          <a:p>
            <a:r>
              <a:rPr lang="en-US" sz="2400" dirty="0" smtClean="0"/>
              <a:t>From 20 Institutions</a:t>
            </a:r>
          </a:p>
          <a:p>
            <a:r>
              <a:rPr lang="en-US" sz="2400" dirty="0" smtClean="0"/>
              <a:t>Developing 2 MOOC’s (Google Course Builder) on Cloud Computing and use of FutureGrid supported by either FutureGrid or downloadable appliances (custom images)</a:t>
            </a:r>
          </a:p>
          <a:p>
            <a:pPr lvl="1"/>
            <a:r>
              <a:rPr lang="en-US" sz="2000" dirty="0" smtClean="0"/>
              <a:t>See </a:t>
            </a:r>
            <a:r>
              <a:rPr lang="en-US" sz="2400" dirty="0" smtClean="0">
                <a:hlinkClick r:id="rId2"/>
              </a:rPr>
              <a:t>http://iucloudsummerschool.appspot.com/preview</a:t>
            </a:r>
            <a:r>
              <a:rPr lang="en-US" sz="2400" dirty="0" smtClean="0"/>
              <a:t> and </a:t>
            </a:r>
            <a:r>
              <a:rPr lang="en-US" sz="2400" dirty="0" smtClean="0">
                <a:hlinkClick r:id="rId3"/>
              </a:rPr>
              <a:t>http://fgmoocs.appspot.com/preview</a:t>
            </a:r>
            <a:endParaRPr lang="en-US" sz="2400" dirty="0" smtClean="0"/>
          </a:p>
          <a:p>
            <a:r>
              <a:rPr lang="en-US" sz="2400" dirty="0" smtClean="0"/>
              <a:t>FutureGrid appliances support Condor/MPI/Hadoop/Iterative MapReduce virtual clusters</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63</a:t>
            </a:fld>
            <a:endParaRPr lang="en-US"/>
          </a:p>
        </p:txBody>
      </p:sp>
    </p:spTree>
    <p:extLst>
      <p:ext uri="{BB962C8B-B14F-4D97-AF65-F5344CB8AC3E}">
        <p14:creationId xmlns:p14="http://schemas.microsoft.com/office/powerpoint/2010/main" val="3673861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z="3600" dirty="0" smtClean="0"/>
              <a:t>Educational appliances in FutureGrid</a:t>
            </a:r>
          </a:p>
        </p:txBody>
      </p:sp>
      <p:sp>
        <p:nvSpPr>
          <p:cNvPr id="3075" name="Content Placeholder 2"/>
          <p:cNvSpPr>
            <a:spLocks noGrp="1"/>
          </p:cNvSpPr>
          <p:nvPr>
            <p:ph idx="1"/>
          </p:nvPr>
        </p:nvSpPr>
        <p:spPr>
          <a:xfrm>
            <a:off x="429567" y="1219200"/>
            <a:ext cx="8229600" cy="4525963"/>
          </a:xfrm>
        </p:spPr>
        <p:txBody>
          <a:bodyPr/>
          <a:lstStyle/>
          <a:p>
            <a:pPr eaLnBrk="1" hangingPunct="1"/>
            <a:r>
              <a:rPr lang="en-US" sz="3200" dirty="0" smtClean="0">
                <a:ea typeface="ＭＳ Ｐゴシック" panose="020B0600070205080204" pitchFamily="34" charset="-128"/>
              </a:rPr>
              <a:t>A flexible, extensible platform for </a:t>
            </a:r>
            <a:r>
              <a:rPr lang="en-US" sz="3200" i="1" dirty="0" smtClean="0">
                <a:ea typeface="ＭＳ Ｐゴシック" panose="020B0600070205080204" pitchFamily="34" charset="-128"/>
              </a:rPr>
              <a:t>hands-on, lab-oriented</a:t>
            </a:r>
            <a:r>
              <a:rPr lang="en-US" sz="3200" dirty="0" smtClean="0">
                <a:ea typeface="ＭＳ Ｐゴシック" panose="020B0600070205080204" pitchFamily="34" charset="-128"/>
              </a:rPr>
              <a:t> education on FutureGrid </a:t>
            </a:r>
          </a:p>
          <a:p>
            <a:pPr eaLnBrk="1" hangingPunct="1"/>
            <a:r>
              <a:rPr lang="en-US" dirty="0" smtClean="0">
                <a:ea typeface="ＭＳ Ｐゴシック" panose="020B0600070205080204" pitchFamily="34" charset="-128"/>
              </a:rPr>
              <a:t>Executable modules – </a:t>
            </a:r>
            <a:r>
              <a:rPr lang="en-US" i="1" dirty="0" smtClean="0">
                <a:ea typeface="ＭＳ Ｐゴシック" panose="020B0600070205080204" pitchFamily="34" charset="-128"/>
              </a:rPr>
              <a:t>virtual appliances</a:t>
            </a:r>
          </a:p>
          <a:p>
            <a:pPr lvl="1" eaLnBrk="1" hangingPunct="1"/>
            <a:r>
              <a:rPr lang="en-US" dirty="0" smtClean="0">
                <a:ea typeface="ＭＳ Ｐゴシック" panose="020B0600070205080204" pitchFamily="34" charset="-128"/>
              </a:rPr>
              <a:t>Deployable on FutureGrid resources</a:t>
            </a:r>
          </a:p>
          <a:p>
            <a:pPr lvl="1" eaLnBrk="1" hangingPunct="1"/>
            <a:r>
              <a:rPr lang="en-US" dirty="0" smtClean="0">
                <a:ea typeface="ＭＳ Ｐゴシック" panose="020B0600070205080204" pitchFamily="34" charset="-128"/>
              </a:rPr>
              <a:t>Deployable on other cloud platforms, as well as virtualized desktops</a:t>
            </a:r>
          </a:p>
          <a:p>
            <a:pPr eaLnBrk="1" hangingPunct="1"/>
            <a:r>
              <a:rPr lang="en-US" dirty="0" smtClean="0">
                <a:ea typeface="ＭＳ Ｐゴシック" panose="020B0600070205080204" pitchFamily="34" charset="-128"/>
              </a:rPr>
              <a:t>Community sharing – Web 2.0 portal, appliance image repositories</a:t>
            </a:r>
          </a:p>
          <a:p>
            <a:pPr lvl="1" eaLnBrk="1" hangingPunct="1"/>
            <a:r>
              <a:rPr lang="en-US" dirty="0" smtClean="0">
                <a:ea typeface="ＭＳ Ｐゴシック" panose="020B0600070205080204" pitchFamily="34" charset="-128"/>
              </a:rPr>
              <a:t>An aggregation hub for executable modules and documentation</a:t>
            </a:r>
          </a:p>
          <a:p>
            <a:pPr eaLnBrk="1" hangingPunct="1"/>
            <a:endParaRPr lang="en-US" dirty="0" smtClean="0"/>
          </a:p>
        </p:txBody>
      </p:sp>
      <p:sp>
        <p:nvSpPr>
          <p:cNvPr id="3076" name="Slide Number Placeholder 3"/>
          <p:cNvSpPr>
            <a:spLocks noGrp="1"/>
          </p:cNvSpPr>
          <p:nvPr>
            <p:ph type="sldNum" sz="quarter" idx="4294967295"/>
          </p:nvPr>
        </p:nvSpPr>
        <p:spPr>
          <a:xfrm>
            <a:off x="8682038" y="6540500"/>
            <a:ext cx="384175" cy="230188"/>
          </a:xfrm>
          <a:prstGeom prst="rect">
            <a:avLst/>
          </a:prstGeom>
          <a:noFill/>
        </p:spPr>
        <p:txBody>
          <a:bodyP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8626AF82-98CB-4B51-BE32-DEC4126C3AFB}" type="slidenum">
              <a:rPr lang="zh-CN" altLang="en-GB" sz="1200">
                <a:solidFill>
                  <a:srgbClr val="0000FF"/>
                </a:solidFill>
              </a:rPr>
              <a:pPr eaLnBrk="1" hangingPunct="1"/>
              <a:t>64</a:t>
            </a:fld>
            <a:endParaRPr lang="en-GB" altLang="zh-CN" sz="1200">
              <a:solidFill>
                <a:srgbClr val="0000FF"/>
              </a:solidFill>
            </a:endParaRPr>
          </a:p>
        </p:txBody>
      </p:sp>
    </p:spTree>
    <p:extLst>
      <p:ext uri="{BB962C8B-B14F-4D97-AF65-F5344CB8AC3E}">
        <p14:creationId xmlns:p14="http://schemas.microsoft.com/office/powerpoint/2010/main" val="2983709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4294967295"/>
          </p:nvPr>
        </p:nvSpPr>
        <p:spPr>
          <a:xfrm>
            <a:off x="8682038" y="6540500"/>
            <a:ext cx="384175" cy="230188"/>
          </a:xfrm>
          <a:prstGeom prst="rect">
            <a:avLst/>
          </a:prstGeom>
          <a:noFill/>
        </p:spPr>
        <p:txBody>
          <a:bodyP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22644011-A9BB-4A68-9FF0-EBA169F501DA}" type="slidenum">
              <a:rPr lang="zh-CN" altLang="en-GB" sz="1200">
                <a:solidFill>
                  <a:srgbClr val="0000FF"/>
                </a:solidFill>
              </a:rPr>
              <a:pPr eaLnBrk="1" hangingPunct="1"/>
              <a:t>65</a:t>
            </a:fld>
            <a:endParaRPr lang="en-GB" altLang="zh-CN" sz="1200">
              <a:solidFill>
                <a:srgbClr val="0000FF"/>
              </a:solidFill>
            </a:endParaRPr>
          </a:p>
        </p:txBody>
      </p:sp>
      <p:sp>
        <p:nvSpPr>
          <p:cNvPr id="2" name="Title 1"/>
          <p:cNvSpPr>
            <a:spLocks noGrp="1"/>
          </p:cNvSpPr>
          <p:nvPr>
            <p:ph type="title" idx="4294967295"/>
          </p:nvPr>
        </p:nvSpPr>
        <p:spPr/>
        <p:txBody>
          <a:bodyPr anchor="ctr">
            <a:normAutofit/>
          </a:bodyPr>
          <a:lstStyle/>
          <a:p>
            <a:pPr eaLnBrk="1" hangingPunct="1">
              <a:defRPr/>
            </a:pPr>
            <a:r>
              <a:rPr lang="en-US" dirty="0" smtClean="0">
                <a:effectLst>
                  <a:outerShdw blurRad="38100" dist="38100" dir="2700000" algn="tl">
                    <a:srgbClr val="C0C0C0"/>
                  </a:outerShdw>
                </a:effectLst>
              </a:rPr>
              <a:t>Grid appliances on </a:t>
            </a:r>
            <a:r>
              <a:rPr lang="en-US" dirty="0" err="1" smtClean="0">
                <a:effectLst>
                  <a:outerShdw blurRad="38100" dist="38100" dir="2700000" algn="tl">
                    <a:srgbClr val="C0C0C0"/>
                  </a:outerShdw>
                </a:effectLst>
              </a:rPr>
              <a:t>FutureGrid</a:t>
            </a:r>
            <a:endParaRPr lang="en-US" dirty="0" smtClean="0">
              <a:effectLst>
                <a:outerShdw blurRad="38100" dist="38100" dir="2700000" algn="tl">
                  <a:srgbClr val="C0C0C0"/>
                </a:outerShdw>
              </a:effectLst>
            </a:endParaRPr>
          </a:p>
        </p:txBody>
      </p:sp>
      <p:sp>
        <p:nvSpPr>
          <p:cNvPr id="4100" name="Content Placeholder 4"/>
          <p:cNvSpPr>
            <a:spLocks noGrp="1"/>
          </p:cNvSpPr>
          <p:nvPr>
            <p:ph idx="4294967295"/>
          </p:nvPr>
        </p:nvSpPr>
        <p:spPr>
          <a:xfrm>
            <a:off x="439040" y="1219200"/>
            <a:ext cx="8229600" cy="4525963"/>
          </a:xfrm>
        </p:spPr>
        <p:txBody>
          <a:bodyPr/>
          <a:lstStyle/>
          <a:p>
            <a:pPr eaLnBrk="1" hangingPunct="1"/>
            <a:r>
              <a:rPr lang="en-US" sz="2800" dirty="0" smtClean="0"/>
              <a:t>Virtual appliances</a:t>
            </a:r>
          </a:p>
          <a:p>
            <a:pPr lvl="1" eaLnBrk="1" hangingPunct="1"/>
            <a:r>
              <a:rPr lang="en-US" sz="2400" dirty="0" smtClean="0"/>
              <a:t>Encapsulate software environment in image</a:t>
            </a:r>
          </a:p>
          <a:p>
            <a:pPr lvl="2" eaLnBrk="1" hangingPunct="1"/>
            <a:r>
              <a:rPr lang="en-US" sz="2000" dirty="0" smtClean="0"/>
              <a:t>Virtual disk, virtual hardware configuration</a:t>
            </a:r>
          </a:p>
          <a:p>
            <a:pPr eaLnBrk="1" hangingPunct="1"/>
            <a:r>
              <a:rPr lang="en-US" sz="2800" dirty="0" smtClean="0"/>
              <a:t>The Grid appliance </a:t>
            </a:r>
          </a:p>
          <a:p>
            <a:pPr lvl="1" eaLnBrk="1" hangingPunct="1"/>
            <a:r>
              <a:rPr lang="en-US" sz="2400" dirty="0" smtClean="0"/>
              <a:t>Encapsulates </a:t>
            </a:r>
            <a:r>
              <a:rPr lang="en-US" sz="2400" i="1" dirty="0" smtClean="0"/>
              <a:t>cluster </a:t>
            </a:r>
            <a:r>
              <a:rPr lang="en-US" sz="2400" dirty="0" smtClean="0"/>
              <a:t>software environments</a:t>
            </a:r>
          </a:p>
          <a:p>
            <a:pPr lvl="2" eaLnBrk="1" hangingPunct="1"/>
            <a:r>
              <a:rPr lang="en-US" sz="2000" dirty="0" smtClean="0"/>
              <a:t>Condor, MPI, Hadoop</a:t>
            </a:r>
          </a:p>
          <a:p>
            <a:pPr lvl="1" eaLnBrk="1" hangingPunct="1"/>
            <a:r>
              <a:rPr lang="en-US" sz="2400" dirty="0" smtClean="0"/>
              <a:t>Homogeneous images at each node</a:t>
            </a:r>
          </a:p>
          <a:p>
            <a:pPr lvl="1" eaLnBrk="1" hangingPunct="1"/>
            <a:r>
              <a:rPr lang="en-US" sz="2400" i="1" dirty="0" smtClean="0"/>
              <a:t>Virtual Network </a:t>
            </a:r>
            <a:r>
              <a:rPr lang="en-US" sz="2400" dirty="0" smtClean="0"/>
              <a:t>forms a cluster</a:t>
            </a:r>
          </a:p>
          <a:p>
            <a:pPr lvl="1" eaLnBrk="1" hangingPunct="1"/>
            <a:r>
              <a:rPr lang="en-US" sz="2400" dirty="0" smtClean="0"/>
              <a:t>Deploy within or across sites</a:t>
            </a:r>
          </a:p>
          <a:p>
            <a:pPr eaLnBrk="1" hangingPunct="1"/>
            <a:r>
              <a:rPr lang="en-US" sz="2800" dirty="0" smtClean="0"/>
              <a:t>Same environment on a variety of platforms</a:t>
            </a:r>
          </a:p>
          <a:p>
            <a:pPr lvl="1" eaLnBrk="1" hangingPunct="1"/>
            <a:r>
              <a:rPr lang="en-US" sz="2400" dirty="0" smtClean="0"/>
              <a:t>FutureGrid clouds; student desktop; private cloud; Amazon EC2; …</a:t>
            </a:r>
          </a:p>
          <a:p>
            <a:pPr eaLnBrk="1" hangingPunct="1"/>
            <a:endParaRPr lang="en-US" sz="2400" i="1" dirty="0" smtClean="0"/>
          </a:p>
        </p:txBody>
      </p:sp>
    </p:spTree>
    <p:extLst>
      <p:ext uri="{BB962C8B-B14F-4D97-AF65-F5344CB8AC3E}">
        <p14:creationId xmlns:p14="http://schemas.microsoft.com/office/powerpoint/2010/main" val="27933618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8682038" y="6540500"/>
            <a:ext cx="384175" cy="230188"/>
          </a:xfrm>
          <a:prstGeom prst="rect">
            <a:avLst/>
          </a:prstGeom>
          <a:noFill/>
        </p:spPr>
        <p:txBody>
          <a:bodyP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9BCB0AE9-5B17-43FA-AD35-5EC7E1DD1195}" type="slidenum">
              <a:rPr lang="zh-CN" altLang="en-GB" sz="1200">
                <a:solidFill>
                  <a:srgbClr val="0000FF"/>
                </a:solidFill>
              </a:rPr>
              <a:pPr eaLnBrk="1" hangingPunct="1"/>
              <a:t>66</a:t>
            </a:fld>
            <a:endParaRPr lang="en-GB" altLang="zh-CN" sz="1200">
              <a:solidFill>
                <a:srgbClr val="0000FF"/>
              </a:solidFill>
            </a:endParaRPr>
          </a:p>
        </p:txBody>
      </p:sp>
      <p:sp>
        <p:nvSpPr>
          <p:cNvPr id="5123" name="Rectangle 2"/>
          <p:cNvSpPr>
            <a:spLocks noGrp="1" noChangeArrowheads="1"/>
          </p:cNvSpPr>
          <p:nvPr>
            <p:ph type="title"/>
          </p:nvPr>
        </p:nvSpPr>
        <p:spPr>
          <a:xfrm>
            <a:off x="443995" y="42863"/>
            <a:ext cx="8229600" cy="987425"/>
          </a:xfrm>
        </p:spPr>
        <p:txBody>
          <a:bodyPr/>
          <a:lstStyle/>
          <a:p>
            <a:pPr eaLnBrk="1" hangingPunct="1"/>
            <a:r>
              <a:rPr lang="en-US" dirty="0" smtClean="0"/>
              <a:t>Grid appliance on FutureGrid</a:t>
            </a:r>
          </a:p>
        </p:txBody>
      </p:sp>
      <p:sp>
        <p:nvSpPr>
          <p:cNvPr id="5124" name="Rectangle 3"/>
          <p:cNvSpPr>
            <a:spLocks noGrp="1" noChangeArrowheads="1"/>
          </p:cNvSpPr>
          <p:nvPr>
            <p:ph type="body" idx="1"/>
          </p:nvPr>
        </p:nvSpPr>
        <p:spPr>
          <a:xfrm>
            <a:off x="443995" y="1026318"/>
            <a:ext cx="8229600" cy="4525963"/>
          </a:xfrm>
        </p:spPr>
        <p:txBody>
          <a:bodyPr/>
          <a:lstStyle/>
          <a:p>
            <a:pPr eaLnBrk="1" hangingPunct="1"/>
            <a:r>
              <a:rPr lang="en-US" dirty="0" smtClean="0"/>
              <a:t>Users can deploy virtual private clusters</a:t>
            </a:r>
          </a:p>
        </p:txBody>
      </p:sp>
      <p:pic>
        <p:nvPicPr>
          <p:cNvPr id="5125" name="Picture 4" descr="MC9004348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70021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MC9004352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119563"/>
            <a:ext cx="96361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descr="MC9004352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800" y="4159250"/>
            <a:ext cx="96361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Line 7"/>
          <p:cNvSpPr>
            <a:spLocks noChangeShapeType="1"/>
          </p:cNvSpPr>
          <p:nvPr/>
        </p:nvSpPr>
        <p:spPr bwMode="auto">
          <a:xfrm>
            <a:off x="2266950" y="3544888"/>
            <a:ext cx="960438" cy="8826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9" name="Text Box 8"/>
          <p:cNvSpPr txBox="1">
            <a:spLocks noChangeArrowheads="1"/>
          </p:cNvSpPr>
          <p:nvPr/>
        </p:nvSpPr>
        <p:spPr bwMode="auto">
          <a:xfrm>
            <a:off x="1922463" y="4005263"/>
            <a:ext cx="720725"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t>copy</a:t>
            </a:r>
          </a:p>
        </p:txBody>
      </p:sp>
      <p:sp>
        <p:nvSpPr>
          <p:cNvPr id="5130" name="Line 9"/>
          <p:cNvSpPr>
            <a:spLocks noChangeShapeType="1"/>
          </p:cNvSpPr>
          <p:nvPr/>
        </p:nvSpPr>
        <p:spPr bwMode="auto">
          <a:xfrm flipV="1">
            <a:off x="3689350" y="3582988"/>
            <a:ext cx="268288" cy="4603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1" name="Text Box 10"/>
          <p:cNvSpPr txBox="1">
            <a:spLocks noChangeArrowheads="1"/>
          </p:cNvSpPr>
          <p:nvPr/>
        </p:nvSpPr>
        <p:spPr bwMode="auto">
          <a:xfrm>
            <a:off x="2498725" y="3390900"/>
            <a:ext cx="1341438"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t>instantiate</a:t>
            </a:r>
          </a:p>
        </p:txBody>
      </p:sp>
      <p:sp>
        <p:nvSpPr>
          <p:cNvPr id="5132" name="Text Box 11"/>
          <p:cNvSpPr txBox="1">
            <a:spLocks noChangeArrowheads="1"/>
          </p:cNvSpPr>
          <p:nvPr/>
        </p:nvSpPr>
        <p:spPr bwMode="auto">
          <a:xfrm>
            <a:off x="115888" y="2008188"/>
            <a:ext cx="1116012" cy="12509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t>Hadoop</a:t>
            </a:r>
          </a:p>
          <a:p>
            <a:pPr eaLnBrk="1" hangingPunct="1"/>
            <a:r>
              <a:rPr lang="en-US"/>
              <a:t>+</a:t>
            </a:r>
          </a:p>
          <a:p>
            <a:pPr eaLnBrk="1" hangingPunct="1"/>
            <a:r>
              <a:rPr lang="en-US"/>
              <a:t>Virtual</a:t>
            </a:r>
          </a:p>
          <a:p>
            <a:pPr eaLnBrk="1" hangingPunct="1"/>
            <a:r>
              <a:rPr lang="en-US"/>
              <a:t>Network</a:t>
            </a:r>
          </a:p>
        </p:txBody>
      </p:sp>
      <p:sp>
        <p:nvSpPr>
          <p:cNvPr id="5133" name="Text Box 12"/>
          <p:cNvSpPr txBox="1">
            <a:spLocks noChangeArrowheads="1"/>
          </p:cNvSpPr>
          <p:nvPr/>
        </p:nvSpPr>
        <p:spPr bwMode="auto">
          <a:xfrm>
            <a:off x="3073400" y="2976563"/>
            <a:ext cx="2146300"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dirty="0"/>
              <a:t>A Hadoop worker</a:t>
            </a:r>
          </a:p>
        </p:txBody>
      </p:sp>
      <p:sp>
        <p:nvSpPr>
          <p:cNvPr id="5134" name="Text Box 13"/>
          <p:cNvSpPr txBox="1">
            <a:spLocks noChangeArrowheads="1"/>
          </p:cNvSpPr>
          <p:nvPr/>
        </p:nvSpPr>
        <p:spPr bwMode="auto">
          <a:xfrm>
            <a:off x="5547807" y="3044354"/>
            <a:ext cx="2865438"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dirty="0"/>
              <a:t>Another Hadoop worker</a:t>
            </a:r>
          </a:p>
        </p:txBody>
      </p:sp>
      <p:sp>
        <p:nvSpPr>
          <p:cNvPr id="5135" name="Text Box 14"/>
          <p:cNvSpPr txBox="1">
            <a:spLocks noChangeArrowheads="1"/>
          </p:cNvSpPr>
          <p:nvPr/>
        </p:nvSpPr>
        <p:spPr bwMode="auto">
          <a:xfrm>
            <a:off x="4614863" y="4811713"/>
            <a:ext cx="1257300"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t>Repeat…</a:t>
            </a:r>
          </a:p>
        </p:txBody>
      </p:sp>
      <p:sp>
        <p:nvSpPr>
          <p:cNvPr id="5136" name="Text Box 15"/>
          <p:cNvSpPr txBox="1">
            <a:spLocks noChangeArrowheads="1"/>
          </p:cNvSpPr>
          <p:nvPr/>
        </p:nvSpPr>
        <p:spPr bwMode="auto">
          <a:xfrm>
            <a:off x="4558795" y="3813175"/>
            <a:ext cx="1924050" cy="9541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sz="2800" dirty="0">
                <a:solidFill>
                  <a:srgbClr val="FF0000"/>
                </a:solidFill>
              </a:rPr>
              <a:t>Virtual </a:t>
            </a:r>
          </a:p>
          <a:p>
            <a:pPr eaLnBrk="1" hangingPunct="1"/>
            <a:r>
              <a:rPr lang="en-US" sz="2800" dirty="0">
                <a:solidFill>
                  <a:srgbClr val="FF0000"/>
                </a:solidFill>
              </a:rPr>
              <a:t>machine</a:t>
            </a:r>
          </a:p>
        </p:txBody>
      </p:sp>
      <p:sp>
        <p:nvSpPr>
          <p:cNvPr id="5137" name="Cloud"/>
          <p:cNvSpPr>
            <a:spLocks noChangeAspect="1" noEditPoints="1" noChangeArrowheads="1"/>
          </p:cNvSpPr>
          <p:nvPr/>
        </p:nvSpPr>
        <p:spPr bwMode="auto">
          <a:xfrm>
            <a:off x="4303713" y="1662113"/>
            <a:ext cx="1946275" cy="13033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BE7D"/>
                </a:solidFill>
              </a14:hiddenFill>
            </a:ext>
          </a:extLst>
        </p:spPr>
        <p:txBody>
          <a:bodyPr/>
          <a:lstStyle/>
          <a:p>
            <a:endParaRPr lang="en-US"/>
          </a:p>
        </p:txBody>
      </p:sp>
      <p:sp>
        <p:nvSpPr>
          <p:cNvPr id="1646609" name="Text Box 17"/>
          <p:cNvSpPr txBox="1">
            <a:spLocks noChangeArrowheads="1"/>
          </p:cNvSpPr>
          <p:nvPr/>
        </p:nvSpPr>
        <p:spPr bwMode="auto">
          <a:xfrm>
            <a:off x="2728913" y="1950497"/>
            <a:ext cx="5184775" cy="8604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sz="2800">
                <a:solidFill>
                  <a:srgbClr val="0033CC"/>
                </a:solidFill>
              </a:rPr>
              <a:t>Group</a:t>
            </a:r>
          </a:p>
          <a:p>
            <a:pPr eaLnBrk="1" hangingPunct="1"/>
            <a:r>
              <a:rPr lang="en-US" sz="2800">
                <a:solidFill>
                  <a:srgbClr val="0033CC"/>
                </a:solidFill>
              </a:rPr>
              <a:t>VPN</a:t>
            </a:r>
          </a:p>
        </p:txBody>
      </p:sp>
      <p:pic>
        <p:nvPicPr>
          <p:cNvPr id="1646610" name="Picture 18" descr="MC90035973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5118100"/>
            <a:ext cx="9239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611" name="Line 19"/>
          <p:cNvSpPr>
            <a:spLocks noChangeShapeType="1"/>
          </p:cNvSpPr>
          <p:nvPr/>
        </p:nvSpPr>
        <p:spPr bwMode="auto">
          <a:xfrm flipV="1">
            <a:off x="2728913" y="4735513"/>
            <a:ext cx="422275" cy="422275"/>
          </a:xfrm>
          <a:prstGeom prst="line">
            <a:avLst/>
          </a:prstGeom>
          <a:noFill/>
          <a:ln w="254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6612" name="Text Box 20"/>
          <p:cNvSpPr txBox="1">
            <a:spLocks noChangeArrowheads="1"/>
          </p:cNvSpPr>
          <p:nvPr/>
        </p:nvSpPr>
        <p:spPr bwMode="auto">
          <a:xfrm>
            <a:off x="193675" y="4465638"/>
            <a:ext cx="1470025"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solidFill>
                  <a:srgbClr val="0033CC"/>
                </a:solidFill>
              </a:rPr>
              <a:t>GroupVPN</a:t>
            </a:r>
          </a:p>
          <a:p>
            <a:pPr eaLnBrk="1" hangingPunct="1"/>
            <a:r>
              <a:rPr lang="en-US">
                <a:solidFill>
                  <a:srgbClr val="0033CC"/>
                </a:solidFill>
              </a:rPr>
              <a:t>Credentials</a:t>
            </a:r>
          </a:p>
        </p:txBody>
      </p:sp>
      <p:sp>
        <p:nvSpPr>
          <p:cNvPr id="1646613" name="Rectangle 21"/>
          <p:cNvSpPr>
            <a:spLocks noChangeArrowheads="1"/>
          </p:cNvSpPr>
          <p:nvPr/>
        </p:nvSpPr>
        <p:spPr bwMode="auto">
          <a:xfrm>
            <a:off x="231775" y="4427538"/>
            <a:ext cx="2611438" cy="1766887"/>
          </a:xfrm>
          <a:prstGeom prst="rect">
            <a:avLst/>
          </a:prstGeom>
          <a:noFill/>
          <a:ln w="25400" algn="ctr">
            <a:solidFill>
              <a:srgbClr val="0033CC"/>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endParaRPr lang="en-US"/>
          </a:p>
        </p:txBody>
      </p:sp>
      <p:sp>
        <p:nvSpPr>
          <p:cNvPr id="1646614" name="Text Box 22"/>
          <p:cNvSpPr txBox="1">
            <a:spLocks noChangeArrowheads="1"/>
          </p:cNvSpPr>
          <p:nvPr/>
        </p:nvSpPr>
        <p:spPr bwMode="auto">
          <a:xfrm>
            <a:off x="344488" y="5233988"/>
            <a:ext cx="1255712"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solidFill>
                  <a:srgbClr val="0033CC"/>
                </a:solidFill>
              </a:rPr>
              <a:t>(from</a:t>
            </a:r>
          </a:p>
          <a:p>
            <a:pPr eaLnBrk="1" hangingPunct="1"/>
            <a:r>
              <a:rPr lang="en-US">
                <a:solidFill>
                  <a:srgbClr val="0033CC"/>
                </a:solidFill>
              </a:rPr>
              <a:t>Web site)</a:t>
            </a:r>
          </a:p>
        </p:txBody>
      </p:sp>
      <p:sp>
        <p:nvSpPr>
          <p:cNvPr id="1646615" name="Text Box 23"/>
          <p:cNvSpPr txBox="1">
            <a:spLocks noChangeArrowheads="1"/>
          </p:cNvSpPr>
          <p:nvPr/>
        </p:nvSpPr>
        <p:spPr bwMode="auto">
          <a:xfrm>
            <a:off x="3014662" y="5620136"/>
            <a:ext cx="2160588"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dirty="0">
                <a:solidFill>
                  <a:srgbClr val="0033CC"/>
                </a:solidFill>
              </a:rPr>
              <a:t>Virtual IP - DHCP</a:t>
            </a:r>
          </a:p>
          <a:p>
            <a:pPr eaLnBrk="1" hangingPunct="1"/>
            <a:r>
              <a:rPr lang="en-US" dirty="0">
                <a:solidFill>
                  <a:srgbClr val="0033CC"/>
                </a:solidFill>
              </a:rPr>
              <a:t>10.10.1.1</a:t>
            </a:r>
          </a:p>
        </p:txBody>
      </p:sp>
      <p:sp>
        <p:nvSpPr>
          <p:cNvPr id="1646616" name="Text Box 24"/>
          <p:cNvSpPr txBox="1">
            <a:spLocks noChangeArrowheads="1"/>
          </p:cNvSpPr>
          <p:nvPr/>
        </p:nvSpPr>
        <p:spPr bwMode="auto">
          <a:xfrm>
            <a:off x="5900232" y="5776563"/>
            <a:ext cx="2160588"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dirty="0">
                <a:solidFill>
                  <a:srgbClr val="0033CC"/>
                </a:solidFill>
              </a:rPr>
              <a:t>Virtual IP - DHCP</a:t>
            </a:r>
          </a:p>
          <a:p>
            <a:pPr eaLnBrk="1" hangingPunct="1"/>
            <a:r>
              <a:rPr lang="en-US" dirty="0">
                <a:solidFill>
                  <a:srgbClr val="0033CC"/>
                </a:solidFill>
              </a:rPr>
              <a:t>10.10.1.2</a:t>
            </a:r>
          </a:p>
        </p:txBody>
      </p:sp>
    </p:spTree>
    <p:extLst>
      <p:ext uri="{BB962C8B-B14F-4D97-AF65-F5344CB8AC3E}">
        <p14:creationId xmlns:p14="http://schemas.microsoft.com/office/powerpoint/2010/main" val="1841066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66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66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66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66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66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66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66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6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609" grpId="0"/>
      <p:bldP spid="1646611" grpId="0" animBg="1"/>
      <p:bldP spid="1646612" grpId="0"/>
      <p:bldP spid="1646613" grpId="0" animBg="1"/>
      <p:bldP spid="1646614" grpId="0"/>
      <p:bldP spid="1646615" grpId="0"/>
      <p:bldP spid="16466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sp>
        <p:nvSpPr>
          <p:cNvPr id="27" name="TextBox 26"/>
          <p:cNvSpPr txBox="1"/>
          <p:nvPr/>
        </p:nvSpPr>
        <p:spPr>
          <a:xfrm>
            <a:off x="532477" y="115867"/>
            <a:ext cx="4875181" cy="954107"/>
          </a:xfrm>
          <a:prstGeom prst="rect">
            <a:avLst/>
          </a:prstGeom>
          <a:noFill/>
        </p:spPr>
        <p:txBody>
          <a:bodyPr wrap="none" rtlCol="0">
            <a:spAutoFit/>
          </a:bodyPr>
          <a:lstStyle/>
          <a:p>
            <a:pPr algn="ctr"/>
            <a:r>
              <a:rPr lang="en-US" sz="2800" b="1" dirty="0"/>
              <a:t>FutureGrid offers</a:t>
            </a:r>
          </a:p>
          <a:p>
            <a:pPr algn="ctr"/>
            <a:r>
              <a:rPr lang="en-US" sz="2800" b="1" dirty="0"/>
              <a:t>Computing Testbed as a Service</a:t>
            </a: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CS Research </a:t>
              </a:r>
              <a:r>
                <a:rPr lang="en-US" b="1" dirty="0"/>
                <a:t>Use e.g. test new compiler or storage model</a:t>
              </a:r>
            </a:p>
            <a:p>
              <a:pPr marL="285750" indent="-285750">
                <a:buFont typeface="Wingdings" pitchFamily="2" charset="2"/>
                <a:buChar char="Ø"/>
              </a:pPr>
              <a:r>
                <a:rPr lang="en-US" b="1" dirty="0" smtClean="0"/>
                <a:t>Class Usages e.g. run GPU  &amp; multicore</a:t>
              </a:r>
            </a:p>
            <a:p>
              <a:pPr marL="285750" indent="-285750">
                <a:buFont typeface="Wingdings" pitchFamily="2" charset="2"/>
                <a:buChar char="Ø"/>
              </a:pPr>
              <a:r>
                <a:rPr lang="en-US" b="1" dirty="0" smtClean="0"/>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NaaS</a:t>
            </a:r>
            <a:r>
              <a:rPr lang="en-US" dirty="0" smtClean="0">
                <a:solidFill>
                  <a:schemeClr val="tx1"/>
                </a:solidFill>
                <a:latin typeface="Cooper Std Black" pitchFamily="18" charset="0"/>
                <a:cs typeface="Aharoni" pitchFamily="2" charset="-79"/>
              </a:rPr>
              <a:t>, 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IaaS </a:t>
            </a:r>
            <a:r>
              <a:rPr lang="en-US" dirty="0" err="1" smtClean="0">
                <a:solidFill>
                  <a:schemeClr val="tx1"/>
                </a:solidFill>
                <a:latin typeface="Cooper Std Black" pitchFamily="18" charset="0"/>
                <a:cs typeface="Aharoni" pitchFamily="2" charset="-79"/>
              </a:rPr>
              <a:t>NaaS</a:t>
            </a:r>
            <a:r>
              <a:rPr lang="en-US" dirty="0" smtClean="0">
                <a:solidFill>
                  <a:schemeClr val="tx1"/>
                </a:solidFill>
                <a:latin typeface="Cooper Std Black" pitchFamily="18" charset="0"/>
                <a:cs typeface="Aharoni" pitchFamily="2" charset="-79"/>
              </a:rPr>
              <a:t>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
        <p:nvSpPr>
          <p:cNvPr id="3" name="Rectangle 2"/>
          <p:cNvSpPr/>
          <p:nvPr/>
        </p:nvSpPr>
        <p:spPr>
          <a:xfrm>
            <a:off x="6051888" y="2931762"/>
            <a:ext cx="2872536" cy="3693319"/>
          </a:xfrm>
          <a:prstGeom prst="rect">
            <a:avLst/>
          </a:prstGeom>
          <a:solidFill>
            <a:srgbClr val="CCFF99"/>
          </a:solidFill>
          <a:ln w="28575">
            <a:solidFill>
              <a:schemeClr val="tx1"/>
            </a:solidFill>
          </a:ln>
        </p:spPr>
        <p:txBody>
          <a:bodyPr wrap="square">
            <a:spAutoFit/>
          </a:bodyPr>
          <a:lstStyle/>
          <a:p>
            <a:r>
              <a:rPr lang="en-US" b="1" dirty="0" smtClean="0">
                <a:latin typeface="Arial"/>
                <a:cs typeface="Arial"/>
              </a:rPr>
              <a:t>FutureGrid RAIN </a:t>
            </a:r>
            <a:r>
              <a:rPr lang="en-US" dirty="0" smtClean="0">
                <a:latin typeface="Arial"/>
                <a:cs typeface="Arial"/>
              </a:rPr>
              <a:t>uses </a:t>
            </a:r>
            <a:r>
              <a:rPr lang="en-US" dirty="0">
                <a:latin typeface="Arial"/>
                <a:cs typeface="Arial"/>
              </a:rPr>
              <a:t>Dynamic Provisioning and Image Management to provide custom environments that </a:t>
            </a:r>
            <a:r>
              <a:rPr lang="en-US" dirty="0" smtClean="0">
                <a:latin typeface="Arial"/>
                <a:cs typeface="Arial"/>
              </a:rPr>
              <a:t>need to </a:t>
            </a:r>
            <a:r>
              <a:rPr lang="en-US" dirty="0">
                <a:latin typeface="Arial"/>
                <a:cs typeface="Arial"/>
              </a:rPr>
              <a:t>be created. </a:t>
            </a:r>
            <a:endParaRPr lang="en-US" dirty="0" smtClean="0">
              <a:latin typeface="Arial"/>
              <a:cs typeface="Arial"/>
            </a:endParaRPr>
          </a:p>
          <a:p>
            <a:r>
              <a:rPr lang="en-US" dirty="0" smtClean="0">
                <a:latin typeface="Arial"/>
                <a:cs typeface="Arial"/>
              </a:rPr>
              <a:t>A Rain </a:t>
            </a:r>
            <a:r>
              <a:rPr lang="en-US" dirty="0">
                <a:latin typeface="Arial"/>
                <a:cs typeface="Arial"/>
              </a:rPr>
              <a:t>request may </a:t>
            </a:r>
            <a:r>
              <a:rPr lang="en-US" dirty="0" smtClean="0">
                <a:latin typeface="Arial"/>
                <a:cs typeface="Arial"/>
              </a:rPr>
              <a:t>involves (</a:t>
            </a:r>
            <a:r>
              <a:rPr lang="en-US" dirty="0">
                <a:latin typeface="Arial"/>
                <a:cs typeface="Arial"/>
              </a:rPr>
              <a:t>1) creating, </a:t>
            </a:r>
            <a:r>
              <a:rPr lang="en-US" dirty="0" smtClean="0">
                <a:latin typeface="Arial"/>
                <a:cs typeface="Arial"/>
              </a:rPr>
              <a:t/>
            </a:r>
            <a:br>
              <a:rPr lang="en-US" dirty="0" smtClean="0">
                <a:latin typeface="Arial"/>
                <a:cs typeface="Arial"/>
              </a:rPr>
            </a:br>
            <a:r>
              <a:rPr lang="en-US" dirty="0" smtClean="0">
                <a:latin typeface="Arial"/>
                <a:cs typeface="Arial"/>
              </a:rPr>
              <a:t>(</a:t>
            </a:r>
            <a:r>
              <a:rPr lang="en-US" dirty="0">
                <a:latin typeface="Arial"/>
                <a:cs typeface="Arial"/>
              </a:rPr>
              <a:t>2) deploying, and </a:t>
            </a:r>
            <a:r>
              <a:rPr lang="en-US" dirty="0" smtClean="0">
                <a:latin typeface="Arial"/>
                <a:cs typeface="Arial"/>
              </a:rPr>
              <a:t/>
            </a:r>
            <a:br>
              <a:rPr lang="en-US" dirty="0" smtClean="0">
                <a:latin typeface="Arial"/>
                <a:cs typeface="Arial"/>
              </a:rPr>
            </a:br>
            <a:r>
              <a:rPr lang="en-US" dirty="0" smtClean="0">
                <a:latin typeface="Arial"/>
                <a:cs typeface="Arial"/>
              </a:rPr>
              <a:t>(</a:t>
            </a:r>
            <a:r>
              <a:rPr lang="en-US" dirty="0">
                <a:latin typeface="Arial"/>
                <a:cs typeface="Arial"/>
              </a:rPr>
              <a:t>3) provisioning </a:t>
            </a:r>
            <a:br>
              <a:rPr lang="en-US" dirty="0">
                <a:latin typeface="Arial"/>
                <a:cs typeface="Arial"/>
              </a:rPr>
            </a:br>
            <a:r>
              <a:rPr lang="en-US" dirty="0">
                <a:latin typeface="Arial"/>
                <a:cs typeface="Arial"/>
              </a:rPr>
              <a:t>of one or more images in a set of machines on demand</a:t>
            </a:r>
            <a:endParaRPr lang="en-US" dirty="0"/>
          </a:p>
        </p:txBody>
      </p:sp>
    </p:spTree>
    <p:extLst>
      <p:ext uri="{BB962C8B-B14F-4D97-AF65-F5344CB8AC3E}">
        <p14:creationId xmlns:p14="http://schemas.microsoft.com/office/powerpoint/2010/main" val="1090437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14400"/>
          </a:xfrm>
        </p:spPr>
        <p:txBody>
          <a:bodyPr/>
          <a:lstStyle/>
          <a:p>
            <a:r>
              <a:rPr lang="en-US" dirty="0"/>
              <a:t>Selected List of Services Offered</a:t>
            </a:r>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666454892"/>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38778" y="1600200"/>
            <a:ext cx="6934200" cy="461657"/>
          </a:xfrm>
          <a:prstGeom prst="rect">
            <a:avLst/>
          </a:prstGeom>
        </p:spPr>
        <p:style>
          <a:lnRef idx="1">
            <a:schemeClr val="accent3"/>
          </a:lnRef>
          <a:fillRef idx="2">
            <a:schemeClr val="accent3"/>
          </a:fillRef>
          <a:effectRef idx="1">
            <a:schemeClr val="accent3"/>
          </a:effectRef>
          <a:fontRef idx="minor">
            <a:schemeClr val="dk1"/>
          </a:fontRef>
        </p:style>
        <p:txBody>
          <a:bodyPr wrap="square" lIns="91436" tIns="45716" rIns="91436" bIns="45716">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2895811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Hardware(Systems) Details</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10144706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2194&quot;&gt;&lt;object type=&quot;3&quot; unique_id=&quot;12195&quot;&gt;&lt;property id=&quot;20148&quot; value=&quot;5&quot;/&gt;&lt;property id=&quot;20300&quot; value=&quot;Slide 1 - &amp;quot;FutureGrid  Computing Testbed as a Service NSF Presentation&amp;quot;&quot;/&gt;&lt;property id=&quot;20307&quot; value=&quot;267&quot;/&gt;&lt;/object&gt;&lt;object type=&quot;3&quot; unique_id=&quot;12256&quot;&gt;&lt;property id=&quot;20148&quot; value=&quot;5&quot;/&gt;&lt;property id=&quot;20300&quot; value=&quot;Slide 2 - &amp;quot;FutureGrid Testbed as a Service&amp;quot;&quot;/&gt;&lt;property id=&quot;20307&quot; value=&quot;545&quot;/&gt;&lt;/object&gt;&lt;object type=&quot;3&quot; unique_id=&quot;12259&quot;&gt;&lt;property id=&quot;20148&quot; value=&quot;5&quot;/&gt;&lt;property id=&quot;20300&quot; value=&quot;Slide 3 - &amp;quot;4 Use Types for FutureGrid TestbedaaS&amp;quot;&quot;/&gt;&lt;property id=&quot;20307&quot; value=&quot;548&quot;/&gt;&lt;/object&gt;&lt;object type=&quot;3&quot; unique_id=&quot;12262&quot;&gt;&lt;property id=&quot;20148&quot; value=&quot;5&quot;/&gt;&lt;property id=&quot;20300&quot; value=&quot;Slide 14&quot;/&gt;&lt;property id=&quot;20307&quot; value=&quot;551&quot;/&gt;&lt;/object&gt;&lt;object type=&quot;3&quot; unique_id=&quot;13884&quot;&gt;&lt;property id=&quot;20148&quot; value=&quot;5&quot;/&gt;&lt;property id=&quot;20300&quot; value=&quot;Slide 9 - &amp;quot;Education and Training Use of FutureGrid&amp;quot;&quot;/&gt;&lt;property id=&quot;20307&quot; value=&quot;552&quot;/&gt;&lt;/object&gt;&lt;object type=&quot;3&quot; unique_id=&quot;14165&quot;&gt;&lt;property id=&quot;20148&quot; value=&quot;5&quot;/&gt;&lt;property id=&quot;20300&quot; value=&quot;Slide 15 - &amp;quot;Selected List of Services Offered&amp;quot;&quot;/&gt;&lt;property id=&quot;20307&quot; value=&quot;555&quot;/&gt;&lt;/object&gt;&lt;object type=&quot;3&quot; unique_id=&quot;14227&quot;&gt;&lt;property id=&quot;20148&quot; value=&quot;5&quot;/&gt;&lt;property id=&quot;20300&quot; value=&quot;Slide 5 - &amp;quot;Heterogeneous Systems Hardware&amp;quot;&quot;/&gt;&lt;property id=&quot;20307&quot; value=&quot;556&quot;/&gt;&lt;/object&gt;&lt;object type=&quot;3&quot; unique_id=&quot;14312&quot;&gt;&lt;property id=&quot;20148&quot; value=&quot;5&quot;/&gt;&lt;property id=&quot;20300&quot; value=&quot;Slide 10 - &amp;quot;Support for classes on FutureGrid&amp;quot;&quot;/&gt;&lt;property id=&quot;20307&quot; value=&quot;559&quot;/&gt;&lt;/object&gt;&lt;object type=&quot;3&quot; unique_id=&quot;14313&quot;&gt;&lt;property id=&quot;20148&quot; value=&quot;5&quot;/&gt;&lt;property id=&quot;20300&quot; value=&quot;Slide 12 - &amp;quot;Link FutureGrid and GENI&amp;quot;&quot;/&gt;&lt;property id=&quot;20307&quot; value=&quot;558&quot;/&gt;&lt;/object&gt;&lt;object type=&quot;3&quot; unique_id=&quot;14447&quot;&gt;&lt;property id=&quot;20148&quot; value=&quot;5&quot;/&gt;&lt;property id=&quot;20300&quot; value=&quot;Slide 6 - &amp;quot;FutureGrid Partners&amp;quot;&quot;/&gt;&lt;property id=&quot;20307&quot; value=&quot;561&quot;/&gt;&lt;/object&gt;&lt;object type=&quot;3&quot; unique_id=&quot;14448&quot;&gt;&lt;property id=&quot;20148&quot; value=&quot;5&quot;/&gt;&lt;property id=&quot;20300&quot; value=&quot;Slide 13 - &amp;quot;Typical FutureGrid/GENI Project&amp;quot;&quot;/&gt;&lt;property id=&quot;20307&quot; value=&quot;560&quot;/&gt;&lt;/object&gt;&lt;object type=&quot;3&quot; unique_id=&quot;14527&quot;&gt;&lt;property id=&quot;20148&quot; value=&quot;5&quot;/&gt;&lt;property id=&quot;20300&quot; value=&quot;Slide 4 - &amp;quot;FutureGrid Operating Model&amp;quot;&quot;/&gt;&lt;property id=&quot;20307&quot; value=&quot;562&quot;/&gt;&lt;/object&gt;&lt;object type=&quot;3&quot; unique_id=&quot;14528&quot;&gt;&lt;property id=&quot;20148&quot; value=&quot;5&quot;/&gt;&lt;property id=&quot;20300&quot; value=&quot;Slide 7 - &amp;quot;Sample FutureGrid Projects I&amp;quot;&quot;/&gt;&lt;property id=&quot;20307&quot; value=&quot;563&quot;/&gt;&lt;/object&gt;&lt;object type=&quot;3&quot; unique_id=&quot;14529&quot;&gt;&lt;property id=&quot;20148&quot; value=&quot;5&quot;/&gt;&lt;property id=&quot;20300&quot; value=&quot;Slide 8 - &amp;quot;Sample FutureGrid Projects II&amp;quot;&quot;/&gt;&lt;property id=&quot;20307&quot; value=&quot;564&quot;/&gt;&lt;/object&gt;&lt;object type=&quot;3&quot; unique_id=&quot;14711&quot;&gt;&lt;property id=&quot;20148&quot; value=&quot;5&quot;/&gt;&lt;property id=&quot;20300&quot; value=&quot;Slide 17 - &amp;quot;Essential and Different features of FutureGrid&amp;quot;&quot;/&gt;&lt;property id=&quot;20307&quot; value=&quot;565&quot;/&gt;&lt;/object&gt;&lt;object type=&quot;3&quot; unique_id=&quot;14912&quot;&gt;&lt;property id=&quot;20148&quot; value=&quot;5&quot;/&gt;&lt;property id=&quot;20300&quot; value=&quot;Slide 18 - &amp;quot;FutureGrid is an onramp to other systems&amp;quot;&quot;/&gt;&lt;property id=&quot;20307&quot; value=&quot;566&quot;/&gt;&lt;/object&gt;&lt;object type=&quot;3&quot; unique_id=&quot;15093&quot;&gt;&lt;property id=&quot;20148&quot; value=&quot;5&quot;/&gt;&lt;property id=&quot;20300&quot; value=&quot;Slide 21 - &amp;quot;Lessons learnt from FutureGrid&amp;quot;&quot;/&gt;&lt;property id=&quot;20307&quot; value=&quot;567&quot;/&gt;&lt;/object&gt;&lt;object type=&quot;3&quot; unique_id=&quot;15227&quot;&gt;&lt;property id=&quot;20148&quot; value=&quot;5&quot;/&gt;&lt;property id=&quot;20300&quot; value=&quot;Slide 20 - &amp;quot;Related Projects&amp;quot;&quot;/&gt;&lt;property id=&quot;20307&quot; value=&quot;568&quot;/&gt;&lt;/object&gt;&lt;object type=&quot;3&quot; unique_id=&quot;15328&quot;&gt;&lt;property id=&quot;20148&quot; value=&quot;5&quot;/&gt;&lt;property id=&quot;20300&quot; value=&quot;Slide 26 - &amp;quot;Related Projects in Detail I&amp;quot;&quot;/&gt;&lt;property id=&quot;20307&quot; value=&quot;569&quot;/&gt;&lt;/object&gt;&lt;object type=&quot;3&quot; unique_id=&quot;15513&quot;&gt;&lt;property id=&quot;20148&quot; value=&quot;5&quot;/&gt;&lt;property id=&quot;20300&quot; value=&quot;Slide 22 - &amp;quot;Future Directions for FutureGrid&amp;quot;&quot;/&gt;&lt;property id=&quot;20307&quot; value=&quot;570&quot;/&gt;&lt;/object&gt;&lt;object type=&quot;3&quot; unique_id=&quot;15691&quot;&gt;&lt;property id=&quot;20148&quot; value=&quot;5&quot;/&gt;&lt;property id=&quot;20300&quot; value=&quot;Slide 16 - &amp;quot;Performance of Dynamic Provisioning&amp;quot;&quot;/&gt;&lt;property id=&quot;20307&quot; value=&quot;572&quot;/&gt;&lt;/object&gt;&lt;object type=&quot;3&quot; unique_id=&quot;16373&quot;&gt;&lt;property id=&quot;20148&quot; value=&quot;5&quot;/&gt;&lt;property id=&quot;20300&quot; value=&quot;Slide 19 - &amp;quot;Security issues in FutureGrid Operation&amp;quot;&quot;/&gt;&lt;property id=&quot;20307&quot; value=&quot;573&quot;/&gt;&lt;/object&gt;&lt;object type=&quot;3&quot; unique_id=&quot;16374&quot;&gt;&lt;property id=&quot;20148&quot; value=&quot;5&quot;/&gt;&lt;property id=&quot;20300&quot; value=&quot;Slide 23 - &amp;quot;Spare Slides&amp;quot;&quot;/&gt;&lt;property id=&quot;20307&quot; value=&quot;574&quot;/&gt;&lt;/object&gt;&lt;object type=&quot;3&quot; unique_id=&quot;16375&quot;&gt;&lt;property id=&quot;20148&quot; value=&quot;5&quot;/&gt;&lt;property id=&quot;20300&quot; value=&quot;Slide 27 - &amp;quot;Related Projects in Detail II&amp;quot;&quot;/&gt;&lt;property id=&quot;20307&quot; value=&quot;576&quot;/&gt;&lt;/object&gt;&lt;object type=&quot;3&quot; unique_id=&quot;16376&quot;&gt;&lt;property id=&quot;20148&quot; value=&quot;5&quot;/&gt;&lt;property id=&quot;20300&quot; value=&quot;Slide 28 - &amp;quot;Related Projects in Detail III&amp;quot;&quot;/&gt;&lt;property id=&quot;20307&quot; value=&quot;577&quot;/&gt;&lt;/object&gt;&lt;object type=&quot;3&quot; unique_id=&quot;16377&quot;&gt;&lt;property id=&quot;20148&quot; value=&quot;5&quot;/&gt;&lt;property id=&quot;20300&quot; value=&quot;Slide 29 - &amp;quot;Related Projects in Detail IV&amp;quot;&quot;/&gt;&lt;property id=&quot;20307&quot; value=&quot;578&quot;/&gt;&lt;/object&gt;&lt;object type=&quot;3&quot; unique_id=&quot;16378&quot;&gt;&lt;property id=&quot;20148&quot; value=&quot;5&quot;/&gt;&lt;property id=&quot;20300&quot; value=&quot;Slide 33 - &amp;quot;Spare Slides -- Security&amp;quot;&quot;/&gt;&lt;property id=&quot;20307&quot; value=&quot;575&quot;/&gt;&lt;/object&gt;&lt;object type=&quot;3&quot; unique_id=&quot;16379&quot;&gt;&lt;property id=&quot;20148&quot; value=&quot;5&quot;/&gt;&lt;property id=&quot;20300&quot; value=&quot;Slide 34 - &amp;quot;Some Security Aspects in FG&amp;quot;&quot;/&gt;&lt;property id=&quot;20307&quot; value=&quot;579&quot;/&gt;&lt;/object&gt;&lt;object type=&quot;3&quot; unique_id=&quot;16380&quot;&gt;&lt;property id=&quot;20148&quot; value=&quot;5&quot;/&gt;&lt;property id=&quot;20300&quot; value=&quot;Slide 35 - &amp;quot;Image Management&amp;quot;&quot;/&gt;&lt;property id=&quot;20307&quot; value=&quot;580&quot;/&gt;&lt;/object&gt;&lt;object type=&quot;3&quot; unique_id=&quot;16381&quot;&gt;&lt;property id=&quot;20148&quot; value=&quot;5&quot;/&gt;&lt;property id=&quot;20300&quot; value=&quot;Slide 36 - &amp;quot;Significant Grizzly changes&amp;quot;&quot;/&gt;&lt;property id=&quot;20307&quot; value=&quot;581&quot;/&gt;&lt;/object&gt;&lt;object type=&quot;3&quot; unique_id=&quot;16382&quot;&gt;&lt;property id=&quot;20148&quot; value=&quot;5&quot;/&gt;&lt;property id=&quot;20300&quot; value=&quot;Slide 37 - &amp;quot;A new version comes out …&amp;quot;&quot;/&gt;&lt;property id=&quot;20307&quot; value=&quot;582&quot;/&gt;&lt;/object&gt;&lt;object type=&quot;3&quot; unique_id=&quot;16383&quot;&gt;&lt;property id=&quot;20148&quot; value=&quot;5&quot;/&gt;&lt;property id=&quot;20300&quot; value=&quot;Slide 38 - &amp;quot;Federation with XSEDE&amp;quot;&quot;/&gt;&lt;property id=&quot;20307&quot; value=&quot;583&quot;/&gt;&lt;/object&gt;&lt;object type=&quot;3&quot; unique_id=&quot;16384&quot;&gt;&lt;property id=&quot;20148&quot; value=&quot;5&quot;/&gt;&lt;property id=&quot;20300&quot; value=&quot;Slide 39 - &amp;quot;Spare Slides – Image Generation&amp;quot;&quot;/&gt;&lt;property id=&quot;20307&quot; value=&quot;586&quot;/&gt;&lt;/object&gt;&lt;object type=&quot;3&quot; unique_id=&quot;16385&quot;&gt;&lt;property id=&quot;20148&quot; value=&quot;5&quot;/&gt;&lt;property id=&quot;20300&quot; value=&quot;Slide 40 - &amp;quot;Life Cycle of Images&amp;quot;&quot;/&gt;&lt;property id=&quot;20307&quot; value=&quot;591&quot;/&gt;&lt;/object&gt;&lt;object type=&quot;3&quot; unique_id=&quot;16386&quot;&gt;&lt;property id=&quot;20148&quot; value=&quot;5&quot;/&gt;&lt;property id=&quot;20300&quot; value=&quot;Slide 41 - &amp;quot;Phase (a) &amp;amp; (b) from Lifecycle Management&amp;quot;&quot;/&gt;&lt;property id=&quot;20307&quot; value=&quot;592&quot;/&gt;&lt;/object&gt;&lt;object type=&quot;3&quot; unique_id=&quot;16387&quot;&gt;&lt;property id=&quot;20148&quot; value=&quot;5&quot;/&gt;&lt;property id=&quot;20300&quot; value=&quot;Slide 42 - &amp;quot;Time for Phase (a) &amp;amp; (b)&amp;quot;&quot;/&gt;&lt;property id=&quot;20307&quot; value=&quot;593&quot;/&gt;&lt;/object&gt;&lt;object type=&quot;3&quot; unique_id=&quot;16388&quot;&gt;&lt;property id=&quot;20148&quot; value=&quot;5&quot;/&gt;&lt;property id=&quot;20300&quot; value=&quot;Slide 43 - &amp;quot;Time for Phase (c)&amp;quot;&quot;/&gt;&lt;property id=&quot;20307&quot; value=&quot;594&quot;/&gt;&lt;/object&gt;&lt;object type=&quot;3&quot; unique_id=&quot;16389&quot;&gt;&lt;property id=&quot;20148&quot; value=&quot;5&quot;/&gt;&lt;property id=&quot;20300&quot; value=&quot;Slide 44 - &amp;quot;Time for Phase (d)&amp;quot;&quot;/&gt;&lt;property id=&quot;20307&quot; value=&quot;595&quot;/&gt;&lt;/object&gt;&lt;object type=&quot;3&quot; unique_id=&quot;16390&quot;&gt;&lt;property id=&quot;20148&quot; value=&quot;5&quot;/&gt;&lt;property id=&quot;20300&quot; value=&quot;Slide 45 - &amp;quot;Why is bare metal slower&amp;quot;&quot;/&gt;&lt;property id=&quot;20307&quot; value=&quot;596&quot;/&gt;&lt;/object&gt;&lt;object type=&quot;3&quot; unique_id=&quot;16391&quot;&gt;&lt;property id=&quot;20148&quot; value=&quot;5&quot;/&gt;&lt;property id=&quot;20300&quot; value=&quot;Slide 46 - &amp;quot;Spare Slides -- Projects&amp;quot;&quot;/&gt;&lt;property id=&quot;20307&quot; value=&quot;584&quot;/&gt;&lt;/object&gt;&lt;object type=&quot;3&quot; unique_id=&quot;16392&quot;&gt;&lt;property id=&quot;20148&quot; value=&quot;5&quot;/&gt;&lt;property id=&quot;20300&quot; value=&quot;Slide 47 - &amp;quot;ATLAS T3 Computing in the Cloud&amp;quot;&quot;/&gt;&lt;property id=&quot;20307&quot; value=&quot;587&quot;/&gt;&lt;/object&gt;&lt;object type=&quot;3&quot; unique_id=&quot;16393&quot;&gt;&lt;property id=&quot;20148&quot; value=&quot;5&quot;/&gt;&lt;property id=&quot;20300&quot; value=&quot;Slide 48&quot;/&gt;&lt;property id=&quot;20307&quot; value=&quot;588&quot;/&gt;&lt;/object&gt;&lt;object type=&quot;3&quot; unique_id=&quot;16394&quot;&gt;&lt;property id=&quot;20148&quot; value=&quot;5&quot;/&gt;&lt;property id=&quot;20300&quot; value=&quot;Slide 49 - &amp;quot;Improving IaaS Utilization&amp;quot;&quot;/&gt;&lt;property id=&quot;20307&quot; value=&quot;589&quot;/&gt;&lt;/object&gt;&lt;object type=&quot;3&quot; unique_id=&quot;16395&quot;&gt;&lt;property id=&quot;20148&quot; value=&quot;5&quot;/&gt;&lt;property id=&quot;20300&quot; value=&quot;Slide 50 - &amp;quot;Improving IaaS Utilization&amp;quot;&quot;/&gt;&lt;property id=&quot;20307&quot; value=&quot;590&quot;/&gt;&lt;/object&gt;&lt;object type=&quot;3&quot; unique_id=&quot;16396&quot;&gt;&lt;property id=&quot;20148&quot; value=&quot;5&quot;/&gt;&lt;property id=&quot;20300&quot; value=&quot;Slide 51 - &amp;quot;SSD experimentation using Lima&amp;quot;&quot;/&gt;&lt;property id=&quot;20307&quot; value=&quot;585&quot;/&gt;&lt;/object&gt;&lt;object type=&quot;3&quot; unique_id=&quot;16869&quot;&gt;&lt;property id=&quot;20148&quot; value=&quot;5&quot;/&gt;&lt;property id=&quot;20300&quot; value=&quot;Slide 30 - &amp;quot;Spare Slides -- Futures&amp;quot;&quot;/&gt;&lt;property id=&quot;20307&quot; value=&quot;598&quot;/&gt;&lt;/object&gt;&lt;object type=&quot;3&quot; unique_id=&quot;16870&quot;&gt;&lt;property id=&quot;20148&quot; value=&quot;5&quot;/&gt;&lt;property id=&quot;20300&quot; value=&quot;Slide 31 - &amp;quot;Proposed FutureGrid Architecture&amp;quot;&quot;/&gt;&lt;property id=&quot;20307&quot; value=&quot;597&quot;/&gt;&lt;/object&gt;&lt;object type=&quot;3&quot; unique_id=&quot;16871&quot;&gt;&lt;property id=&quot;20148&quot; value=&quot;5&quot;/&gt;&lt;property id=&quot;20300&quot; value=&quot;Slide 32 - &amp;quot;Summary Differences between FutureGrid I (current) and FutureGrid II &amp;quot;&quot;/&gt;&lt;property id=&quot;20307&quot; value=&quot;599&quot;/&gt;&lt;/object&gt;&lt;object type=&quot;3&quot; unique_id=&quot;17259&quot;&gt;&lt;property id=&quot;20148&quot; value=&quot;5&quot;/&gt;&lt;property id=&quot;20300&quot; value=&quot;Slide 52 - &amp;quot;Ocean Observatory Initiative (OOI)    &amp;quot;&quot;/&gt;&lt;property id=&quot;20307&quot; value=&quot;600&quot;/&gt;&lt;/object&gt;&lt;object type=&quot;3&quot; unique_id=&quot;18203&quot;&gt;&lt;property id=&quot;20148&quot; value=&quot;5&quot;/&gt;&lt;property id=&quot;20300&quot; value=&quot;Slide 53 - &amp;quot;Spare Slides – XSEDE Testing&amp;quot;&quot;/&gt;&lt;property id=&quot;20307&quot; value=&quot;604&quot;/&gt;&lt;/object&gt;&lt;object type=&quot;3&quot; unique_id=&quot;18204&quot;&gt;&lt;property id=&quot;20148&quot; value=&quot;5&quot;/&gt;&lt;property id=&quot;20300&quot; value=&quot;Slide 54 - &amp;quot;Software Evaluation and Testing on FutureGrid&amp;amp;#x09;&amp;quot;&quot;/&gt;&lt;property id=&quot;20307&quot; value=&quot;601&quot;/&gt;&lt;/object&gt;&lt;object type=&quot;3&quot; unique_id=&quot;18205&quot;&gt;&lt;property id=&quot;20148&quot; value=&quot;5&quot;/&gt;&lt;property id=&quot;20300&quot; value=&quot;Slide 55 - &amp;quot;SD&amp;amp;I testing for XSEDE Campus Bridging for  EMS/GFFS (aka SDIACT-101)&amp;quot;&quot;/&gt;&lt;property id=&quot;20307&quot; value=&quot;602&quot;/&gt;&lt;/object&gt;&lt;object type=&quot;3&quot; unique_id=&quot;18206&quot;&gt;&lt;property id=&quot;20148&quot; value=&quot;5&quot;/&gt;&lt;property id=&quot;20300&quot; value=&quot;Slide 56 - &amp;quot;XSEDE SD&amp;amp;I and Operations testing of xdusage (aka SDIACT-102)&amp;quot;&quot;/&gt;&lt;property id=&quot;20307&quot; value=&quot;603&quot;/&gt;&lt;/object&gt;&lt;object type=&quot;3&quot; unique_id=&quot;18207&quot;&gt;&lt;property id=&quot;20148&quot; value=&quot;5&quot;/&gt;&lt;property id=&quot;20300&quot; value=&quot;Slide 57 - &amp;quot;Spare Slides – FutureGrid Monitoring&amp;quot;&quot;/&gt;&lt;property id=&quot;20307&quot; value=&quot;611&quot;/&gt;&lt;/object&gt;&lt;object type=&quot;3&quot; unique_id=&quot;18208&quot;&gt;&lt;property id=&quot;20148&quot; value=&quot;5&quot;/&gt;&lt;property id=&quot;20300&quot; value=&quot;Slide 58 - &amp;quot;Transparency in Clouds helps users understand application performance&amp;quot;&quot;/&gt;&lt;property id=&quot;20307&quot; value=&quot;605&quot;/&gt;&lt;/object&gt;&lt;object type=&quot;3&quot; unique_id=&quot;18210&quot;&gt;&lt;property id=&quot;20148&quot; value=&quot;5&quot;/&gt;&lt;property id=&quot;20300&quot; value=&quot;Slide 59 - &amp;quot;Messaging and Dashboard provided unified access to monitoring data&amp;quot;&quot;/&gt;&lt;property id=&quot;20307&quot; value=&quot;607&quot;/&gt;&lt;/object&gt;&lt;object type=&quot;3&quot; unique_id=&quot;18211&quot;&gt;&lt;property id=&quot;20148&quot; value=&quot;5&quot;/&gt;&lt;property id=&quot;20300&quot; value=&quot;Slide 60 - &amp;quot;Virtual Performance Measurement&amp;quot;&quot;/&gt;&lt;property id=&quot;20307&quot; value=&quot;608&quot;/&gt;&lt;/object&gt;&lt;object type=&quot;3&quot; unique_id=&quot;18212&quot;&gt;&lt;property id=&quot;20148&quot; value=&quot;5&quot;/&gt;&lt;property id=&quot;20300&quot; value=&quot;Slide 61 - &amp;quot;Virtual Timing&amp;quot;&quot;/&gt;&lt;property id=&quot;20307&quot; value=&quot;609&quot;/&gt;&lt;/object&gt;&lt;object type=&quot;3&quot; unique_id=&quot;18213&quot;&gt;&lt;property id=&quot;20148&quot; value=&quot;5&quot;/&gt;&lt;property id=&quot;20300&quot; value=&quot;Slide 62 - &amp;quot;Effect of Steal Time on  Execution Time Measurement&amp;quot;&quot;/&gt;&lt;property id=&quot;20307&quot; value=&quot;610&quot;/&gt;&lt;/object&gt;&lt;object type=&quot;3&quot; unique_id=&quot;18401&quot;&gt;&lt;property id=&quot;20148&quot; value=&quot;5&quot;/&gt;&lt;property id=&quot;20300&quot; value=&quot;Slide 11&quot;/&gt;&lt;property id=&quot;20307&quot; value=&quot;612&quot;/&gt;&lt;/object&gt;&lt;object type=&quot;3&quot; unique_id=&quot;18838&quot;&gt;&lt;property id=&quot;20148&quot; value=&quot;5&quot;/&gt;&lt;property id=&quot;20300&quot; value=&quot;Slide 63 - &amp;quot;Spare Slides – FutureGrid Appliances&amp;quot;&quot;/&gt;&lt;property id=&quot;20307&quot; value=&quot;613&quot;/&gt;&lt;/object&gt;&lt;object type=&quot;3&quot; unique_id=&quot;18839&quot;&gt;&lt;property id=&quot;20148&quot; value=&quot;5&quot;/&gt;&lt;property id=&quot;20300&quot; value=&quot;Slide 64 - &amp;quot;Educational appliances in FutureGrid&amp;quot;&quot;/&gt;&lt;property id=&quot;20307&quot; value=&quot;614&quot;/&gt;&lt;/object&gt;&lt;object type=&quot;3&quot; unique_id=&quot;18840&quot;&gt;&lt;property id=&quot;20148&quot; value=&quot;5&quot;/&gt;&lt;property id=&quot;20300&quot; value=&quot;Slide 65 - &amp;quot;Grid appliances on FutureGrid&amp;quot;&quot;/&gt;&lt;property id=&quot;20307&quot; value=&quot;615&quot;/&gt;&lt;/object&gt;&lt;object type=&quot;3&quot; unique_id=&quot;18841&quot;&gt;&lt;property id=&quot;20148&quot; value=&quot;5&quot;/&gt;&lt;property id=&quot;20300&quot; value=&quot;Slide 66 - &amp;quot;Grid appliance on FutureGrid&amp;quot;&quot;/&gt;&lt;property id=&quot;20307&quot; value=&quot;616&quot;/&gt;&lt;/object&gt;&lt;object type=&quot;3&quot; unique_id=&quot;81497&quot;&gt;&lt;property id=&quot;20148&quot; value=&quot;5&quot;/&gt;&lt;property id=&quot;20300&quot; value=&quot;Slide 24&quot;/&gt;&lt;property id=&quot;20307&quot; value=&quot;618&quot;/&gt;&lt;/object&gt;&lt;object type=&quot;3&quot; unique_id=&quot;81498&quot;&gt;&lt;property id=&quot;20148&quot; value=&quot;5&quot;/&gt;&lt;property id=&quot;20300&quot; value=&quot;Slide 25 - &amp;quot;Spare Slides – Related Projects&amp;quot;&quot;/&gt;&lt;property id=&quot;20307&quot; value=&quot;617&quot;/&gt;&lt;/object&gt;&lt;/object&gt;&lt;object type=&quot;8&quot; unique_id=&quot;12342&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20523</TotalTime>
  <Words>5504</Words>
  <Application>Microsoft Office PowerPoint</Application>
  <PresentationFormat>On-screen Show (4:3)</PresentationFormat>
  <Paragraphs>759</Paragraphs>
  <Slides>66</Slides>
  <Notes>19</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82" baseType="lpstr">
      <vt:lpstr>Adobe Gothic Std B</vt:lpstr>
      <vt:lpstr>MS Mincho</vt:lpstr>
      <vt:lpstr>MS PGothic</vt:lpstr>
      <vt:lpstr>MS PGothic</vt:lpstr>
      <vt:lpstr>宋体</vt:lpstr>
      <vt:lpstr>Aharoni</vt:lpstr>
      <vt:lpstr>Andale Mono</vt:lpstr>
      <vt:lpstr>Arial</vt:lpstr>
      <vt:lpstr>Calibri</vt:lpstr>
      <vt:lpstr>Cooper Std Black</vt:lpstr>
      <vt:lpstr>Courier</vt:lpstr>
      <vt:lpstr>Times</vt:lpstr>
      <vt:lpstr>Times New Roman</vt:lpstr>
      <vt:lpstr>Wingdings</vt:lpstr>
      <vt:lpstr>3_Office Theme</vt:lpstr>
      <vt:lpstr>Worksheet</vt:lpstr>
      <vt:lpstr>FutureGrid  Computing Testbed as a Service Details</vt:lpstr>
      <vt:lpstr>Topics Covered</vt:lpstr>
      <vt:lpstr>Recap Overview</vt:lpstr>
      <vt:lpstr>FutureGrid Testbed as a Service</vt:lpstr>
      <vt:lpstr>FutureGrid Operating Model</vt:lpstr>
      <vt:lpstr>FutureGrid Partners</vt:lpstr>
      <vt:lpstr>PowerPoint Presentation</vt:lpstr>
      <vt:lpstr>Selected List of Services Offered</vt:lpstr>
      <vt:lpstr>Hardware(Systems) Details</vt:lpstr>
      <vt:lpstr>FutureGrid:  a Grid/Cloud/HPC Testbed</vt:lpstr>
      <vt:lpstr>Heterogeneous Systems Hardware</vt:lpstr>
      <vt:lpstr>PowerPoint Presentation</vt:lpstr>
      <vt:lpstr>Storage Hardware</vt:lpstr>
      <vt:lpstr>More Example Projects</vt:lpstr>
      <vt:lpstr>ATLAS T3 Computing in the Cloud</vt:lpstr>
      <vt:lpstr>PowerPoint Presentation</vt:lpstr>
      <vt:lpstr>Improving IaaS Utilization</vt:lpstr>
      <vt:lpstr>Improving IaaS Utilization</vt:lpstr>
      <vt:lpstr>SSD experimentation using Lima</vt:lpstr>
      <vt:lpstr>Ocean Observatory Initiative (OOI)    </vt:lpstr>
      <vt:lpstr>Details – XSEDE Testing and FutureGrid</vt:lpstr>
      <vt:lpstr>Software Evaluation and Testing on FutureGrid </vt:lpstr>
      <vt:lpstr>SD&amp;I testing for XSEDE Campus Bridging for  EMS/GFFS (aka SDIACT-101)</vt:lpstr>
      <vt:lpstr>XSEDE SD&amp;I and Operations testing of xdusage (aka SDIACT-102)</vt:lpstr>
      <vt:lpstr>Activities Related to FutureGrid</vt:lpstr>
      <vt:lpstr>Essential and Different features of FutureGrid in Cloud area</vt:lpstr>
      <vt:lpstr>Related Projects</vt:lpstr>
      <vt:lpstr>Related Projects in Detail I</vt:lpstr>
      <vt:lpstr>Related Projects in Detail II</vt:lpstr>
      <vt:lpstr>Related Projects in Detail III</vt:lpstr>
      <vt:lpstr>Related Projects in Detail IV</vt:lpstr>
      <vt:lpstr>Link FutureGrid and GENI</vt:lpstr>
      <vt:lpstr>Typical FutureGrid/GENI Project</vt:lpstr>
      <vt:lpstr>Details – FutureGrid Futures</vt:lpstr>
      <vt:lpstr>Lessons learnt from FutureGrid</vt:lpstr>
      <vt:lpstr>Future Directions for FutureGrid</vt:lpstr>
      <vt:lpstr>FutureGrid is an onramp to other systems</vt:lpstr>
      <vt:lpstr>Proposed FutureGrid Architecture</vt:lpstr>
      <vt:lpstr>Summary Differences between FutureGrid I (current) and FutureGrid II </vt:lpstr>
      <vt:lpstr>Details -- Security</vt:lpstr>
      <vt:lpstr>Security issues in FutureGrid Operation</vt:lpstr>
      <vt:lpstr>Some Security Aspects in FG</vt:lpstr>
      <vt:lpstr>Image Management</vt:lpstr>
      <vt:lpstr>Significant Grizzly changes</vt:lpstr>
      <vt:lpstr>A new version comes out …</vt:lpstr>
      <vt:lpstr>Federation with XSEDE</vt:lpstr>
      <vt:lpstr>Details – Image Generation</vt:lpstr>
      <vt:lpstr>Life Cycle of Images</vt:lpstr>
      <vt:lpstr>Phase (a) &amp; (b) from Lifecycle Management</vt:lpstr>
      <vt:lpstr>Performance of Dynamic Provisioning</vt:lpstr>
      <vt:lpstr>Time for Phase (a) &amp; (b)</vt:lpstr>
      <vt:lpstr>Time for Phase (c)</vt:lpstr>
      <vt:lpstr>Time for Phase (d)</vt:lpstr>
      <vt:lpstr>Why is bare metal slower</vt:lpstr>
      <vt:lpstr>Details – Monitoring on FutureGrid</vt:lpstr>
      <vt:lpstr>PowerPoint Presentation</vt:lpstr>
      <vt:lpstr>Transparency in Clouds helps users understand application performance</vt:lpstr>
      <vt:lpstr>Messaging and Dashboard provided unified access to monitoring data</vt:lpstr>
      <vt:lpstr>Virtual Performance Measurement</vt:lpstr>
      <vt:lpstr>Virtual Timing</vt:lpstr>
      <vt:lpstr>Effect of Steal Time on  Execution Time Measurement</vt:lpstr>
      <vt:lpstr>Details – FutureGrid Appliances</vt:lpstr>
      <vt:lpstr>Education and Training Use of FutureGrid</vt:lpstr>
      <vt:lpstr>Educational appliances in FutureGrid</vt:lpstr>
      <vt:lpstr>Grid appliances on FutureGrid</vt:lpstr>
      <vt:lpstr>Grid appliance on FutureGrid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Judy Qiu</cp:lastModifiedBy>
  <cp:revision>605</cp:revision>
  <dcterms:created xsi:type="dcterms:W3CDTF">2010-05-04T01:29:55Z</dcterms:created>
  <dcterms:modified xsi:type="dcterms:W3CDTF">2013-07-07T00:38:17Z</dcterms:modified>
</cp:coreProperties>
</file>