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0" r:id="rId2"/>
    <p:sldMasterId id="2147483722" r:id="rId3"/>
  </p:sldMasterIdLst>
  <p:notesMasterIdLst>
    <p:notesMasterId r:id="rId23"/>
  </p:notesMasterIdLst>
  <p:sldIdLst>
    <p:sldId id="433" r:id="rId4"/>
    <p:sldId id="429" r:id="rId5"/>
    <p:sldId id="365" r:id="rId6"/>
    <p:sldId id="366" r:id="rId7"/>
    <p:sldId id="367" r:id="rId8"/>
    <p:sldId id="371" r:id="rId9"/>
    <p:sldId id="370" r:id="rId10"/>
    <p:sldId id="375" r:id="rId11"/>
    <p:sldId id="428" r:id="rId12"/>
    <p:sldId id="378" r:id="rId13"/>
    <p:sldId id="380" r:id="rId14"/>
    <p:sldId id="426" r:id="rId15"/>
    <p:sldId id="386" r:id="rId16"/>
    <p:sldId id="387" r:id="rId17"/>
    <p:sldId id="423" r:id="rId18"/>
    <p:sldId id="430" r:id="rId19"/>
    <p:sldId id="432" r:id="rId20"/>
    <p:sldId id="431" r:id="rId21"/>
    <p:sldId id="42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40C"/>
    <a:srgbClr val="66FFCC"/>
    <a:srgbClr val="60C0BE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9277" autoAdjust="0"/>
  </p:normalViewPr>
  <p:slideViewPr>
    <p:cSldViewPr>
      <p:cViewPr varScale="1">
        <p:scale>
          <a:sx n="103" d="100"/>
          <a:sy n="103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Total Provisioning </a:t>
            </a:r>
            <a:r>
              <a:rPr lang="en-US" dirty="0" smtClean="0"/>
              <a:t>Time minutes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2.6388888888889805E-3</c:v>
                </c:pt>
                <c:pt idx="1">
                  <c:v>2.5347222222222897E-3</c:v>
                </c:pt>
                <c:pt idx="2">
                  <c:v>2.7083333333334319E-3</c:v>
                </c:pt>
                <c:pt idx="3">
                  <c:v>2.8124999999999908E-3</c:v>
                </c:pt>
              </c:numCache>
            </c:numRef>
          </c:val>
        </c:ser>
        <c:marker val="1"/>
        <c:axId val="97780864"/>
        <c:axId val="97782400"/>
      </c:lineChart>
      <c:catAx>
        <c:axId val="97780864"/>
        <c:scaling>
          <c:orientation val="minMax"/>
        </c:scaling>
        <c:axPos val="b"/>
        <c:numFmt formatCode="General" sourceLinked="1"/>
        <c:tickLblPos val="nextTo"/>
        <c:crossAx val="97782400"/>
        <c:crosses val="autoZero"/>
        <c:auto val="1"/>
        <c:lblAlgn val="ctr"/>
        <c:lblOffset val="100"/>
      </c:catAx>
      <c:valAx>
        <c:axId val="97782400"/>
        <c:scaling>
          <c:orientation val="minMax"/>
          <c:min val="0"/>
        </c:scaling>
        <c:axPos val="l"/>
        <c:majorGridlines/>
        <c:numFmt formatCode="h:mm:ss" sourceLinked="1"/>
        <c:tickLblPos val="nextTo"/>
        <c:crossAx val="97780864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10/5/2010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A3D-83B7-4AC6-BAB1-F2D720E630F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B5EF-3C16-8247-B600-F227746994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54A7-9B4C-D840-A9AA-F0272692B4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85E6-44D5-1E4A-9CCE-7FD89FE0C0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271-7C45-7946-B049-E49140536B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E4CB-0A3E-C64B-80EB-2460B0DE36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9FBA-6C66-8A46-8B30-D681EC38CF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B6AF-3A18-1F44-A06C-03B8493C4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33D-AC9C-F54B-A67E-238924A4F2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24CA-C5D5-1B47-84FE-C81C640BB1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340F-448A-534D-84C3-EC1367A22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34AF-CD67-B94E-B1CA-C240C6DA5B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42100"/>
            <a:ext cx="685800" cy="241300"/>
          </a:xfrm>
          <a:prstGeom prst="rect">
            <a:avLst/>
          </a:prstGeom>
        </p:spPr>
        <p:txBody>
          <a:bodyPr/>
          <a:lstStyle/>
          <a:p>
            <a:fld id="{F9BB23A1-A813-4A51-83B9-0F11EBF458E9}" type="datetime5">
              <a:rPr lang="en-US" smtClean="0">
                <a:solidFill>
                  <a:prstClr val="black"/>
                </a:solidFill>
              </a:rPr>
              <a:pPr/>
              <a:t>5-Oct-10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vetter@computer.org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3606-6930-498C-B96D-D3F7C9F2A7D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8" y="274638"/>
            <a:ext cx="54126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571518-69A3-3241-9B01-F4E37C1869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  <p:pic>
        <p:nvPicPr>
          <p:cNvPr id="11" name="Picture 10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93272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303338"/>
            <a:ext cx="83470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298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76200"/>
            <a:ext cx="472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457200"/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298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76200"/>
            <a:ext cx="606425" cy="3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defTabSz="457200"/>
            <a:fld id="{3EBC8F84-5B91-E04F-BBE9-64ED679462AE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/>
          <a:latin typeface="Calibri" pitchFamily="34" charset="0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/>
          <a:latin typeface="Calibri" pitchFamily="34" charset="0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/>
          <a:latin typeface="Calibri" pitchFamily="34" charset="0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/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/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/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ft.ornl.gov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FutureGrid and US Cyberinfrastructure </a:t>
            </a:r>
            <a:br>
              <a:rPr lang="en-US" sz="4000" b="1" dirty="0" smtClean="0"/>
            </a:br>
            <a:r>
              <a:rPr lang="en-US" sz="4000" b="1" dirty="0" smtClean="0"/>
              <a:t>Collaboration with EU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162800" cy="2438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Symposium on transatlantic EU-U.S. cooperation in the field of large scale research infrastructures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1st October 2010 CNR, Rome, Italy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Script MT Bold" pitchFamily="66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495399" cy="1061490"/>
          </a:xfrm>
        </p:spPr>
        <p:txBody>
          <a:bodyPr/>
          <a:lstStyle/>
          <a:p>
            <a:r>
              <a:rPr lang="en-US" b="1" dirty="0" smtClean="0"/>
              <a:t>Education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Build up </a:t>
            </a:r>
            <a:r>
              <a:rPr lang="en-US" dirty="0" smtClean="0">
                <a:solidFill>
                  <a:srgbClr val="FF0000"/>
                </a:solidFill>
              </a:rPr>
              <a:t>tutorials</a:t>
            </a:r>
            <a:r>
              <a:rPr lang="en-US" dirty="0" smtClean="0"/>
              <a:t> on supported software</a:t>
            </a:r>
          </a:p>
          <a:p>
            <a:r>
              <a:rPr lang="en-US" dirty="0" smtClean="0"/>
              <a:t>Support development of curricula requiring privileges and </a:t>
            </a:r>
            <a:r>
              <a:rPr lang="en-US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dirty="0" smtClean="0"/>
              <a:t>that are hard to grant on conventional TeraGrid</a:t>
            </a:r>
          </a:p>
          <a:p>
            <a:r>
              <a:rPr lang="en-US" dirty="0" smtClean="0"/>
              <a:t>Offer suite of </a:t>
            </a:r>
            <a:r>
              <a:rPr lang="en-US" dirty="0" smtClean="0">
                <a:solidFill>
                  <a:srgbClr val="FF0000"/>
                </a:solidFill>
              </a:rPr>
              <a:t>appliances</a:t>
            </a:r>
            <a:r>
              <a:rPr lang="en-US" dirty="0" smtClean="0"/>
              <a:t> (customized VM based images) supporting online laboratories</a:t>
            </a:r>
          </a:p>
          <a:p>
            <a:r>
              <a:rPr lang="en-US" dirty="0" smtClean="0"/>
              <a:t>Supporting ~200 students in </a:t>
            </a:r>
            <a:r>
              <a:rPr lang="en-US" dirty="0" smtClean="0">
                <a:solidFill>
                  <a:srgbClr val="FF0000"/>
                </a:solidFill>
              </a:rPr>
              <a:t>Virtual Summer School </a:t>
            </a:r>
            <a:r>
              <a:rPr lang="en-US" dirty="0" smtClean="0"/>
              <a:t>on “</a:t>
            </a:r>
            <a:r>
              <a:rPr lang="en-US" dirty="0" smtClean="0">
                <a:solidFill>
                  <a:srgbClr val="FF0000"/>
                </a:solidFill>
              </a:rPr>
              <a:t>Big Data</a:t>
            </a:r>
            <a:r>
              <a:rPr lang="en-US" dirty="0" smtClean="0"/>
              <a:t>” July 26-30 with set of certified images – first offering of FutureGrid 101 Class; </a:t>
            </a:r>
            <a:r>
              <a:rPr lang="en-US" dirty="0" smtClean="0">
                <a:solidFill>
                  <a:srgbClr val="FF0000"/>
                </a:solidFill>
              </a:rPr>
              <a:t>TeraGrid ‘10 </a:t>
            </a:r>
            <a:r>
              <a:rPr lang="en-US" dirty="0" smtClean="0"/>
              <a:t>“Cloud technologies, data-intensive science and the TG”; </a:t>
            </a:r>
            <a:r>
              <a:rPr lang="en-US" dirty="0" err="1" smtClean="0"/>
              <a:t>CloudCom</a:t>
            </a:r>
            <a:r>
              <a:rPr lang="en-US" dirty="0" smtClean="0"/>
              <a:t> conference tutorials Nov 30-Dec 3 2010</a:t>
            </a:r>
          </a:p>
          <a:p>
            <a:r>
              <a:rPr lang="en-US" dirty="0" smtClean="0"/>
              <a:t>Experimental </a:t>
            </a:r>
            <a:r>
              <a:rPr lang="en-US" dirty="0" smtClean="0">
                <a:solidFill>
                  <a:srgbClr val="FF0000"/>
                </a:solidFill>
              </a:rPr>
              <a:t>class use </a:t>
            </a:r>
            <a:r>
              <a:rPr lang="en-US" dirty="0" smtClean="0"/>
              <a:t>fall semester at Indiana, Florida and LSU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9144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8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Experiment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810000" cy="2971800"/>
          </a:xfrm>
        </p:spPr>
        <p:txBody>
          <a:bodyPr/>
          <a:lstStyle/>
          <a:p>
            <a:r>
              <a:rPr lang="en-US" dirty="0" smtClean="0"/>
              <a:t>FutureGrid</a:t>
            </a:r>
            <a:br>
              <a:rPr lang="en-US" dirty="0" smtClean="0"/>
            </a:br>
            <a:r>
              <a:rPr lang="en-US" dirty="0" smtClean="0"/>
              <a:t>Layered Software Stack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Geoffrey Fox\Desktop\plan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96451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3962400"/>
            <a:ext cx="3886200" cy="60960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User Supported Software usable in Experiments e.g. </a:t>
            </a:r>
            <a:r>
              <a:rPr lang="en-US" sz="14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400" b="1" dirty="0" smtClean="0">
                <a:solidFill>
                  <a:schemeClr val="tx1"/>
                </a:solidFill>
              </a:rPr>
              <a:t>, Charm++, Other MPI, Bigtable 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6436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Dynamic Provisioning Experiment </a:t>
            </a:r>
            <a:br>
              <a:rPr lang="en-US" b="1" dirty="0" smtClean="0"/>
            </a:br>
            <a:r>
              <a:rPr lang="en-US" b="1" dirty="0" smtClean="0"/>
              <a:t>Logical View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2678" b="-26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6859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1166398280"/>
              </p:ext>
            </p:extLst>
          </p:nvPr>
        </p:nvGraphicFramePr>
        <p:xfrm>
          <a:off x="457200" y="1600200"/>
          <a:ext cx="8229600" cy="276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1466" y="4574276"/>
            <a:ext cx="684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elapsed between requesting a job and the jobs reported start time on the provisioned node. The numbers here are an average of 2 sets of experiments.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148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minutes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1910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Number of nodes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172192" cy="1143000"/>
          </a:xfrm>
        </p:spPr>
        <p:txBody>
          <a:bodyPr/>
          <a:lstStyle/>
          <a:p>
            <a:r>
              <a:rPr lang="en-US" b="1" dirty="0" smtClean="0"/>
              <a:t>FutureGrid Viral 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in FutureGrid repository</a:t>
            </a:r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412699" cy="914400"/>
          </a:xfrm>
        </p:spPr>
        <p:txBody>
          <a:bodyPr/>
          <a:lstStyle/>
          <a:p>
            <a:r>
              <a:rPr lang="en-US" b="1" dirty="0" smtClean="0"/>
              <a:t>Interactions with Europe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Software Collaboration: currently Amazon/Azure far ahead of academic computing platforms</a:t>
            </a:r>
          </a:p>
          <a:p>
            <a:r>
              <a:rPr lang="en-US" dirty="0" smtClean="0"/>
              <a:t>Collaboration between Venus-C, FutureGrid and Magellan (DoE) on quantifying value of Clouds in Science</a:t>
            </a:r>
          </a:p>
          <a:p>
            <a:pPr lvl="1"/>
            <a:r>
              <a:rPr lang="en-US" dirty="0" smtClean="0"/>
              <a:t>Have planning meeting at </a:t>
            </a:r>
            <a:r>
              <a:rPr lang="en-US" dirty="0" err="1" smtClean="0"/>
              <a:t>CloudCom</a:t>
            </a:r>
            <a:r>
              <a:rPr lang="en-US" dirty="0" smtClean="0"/>
              <a:t> 2010</a:t>
            </a:r>
          </a:p>
          <a:p>
            <a:r>
              <a:rPr lang="en-US" dirty="0" smtClean="0"/>
              <a:t>Collaboration between NSF </a:t>
            </a:r>
            <a:r>
              <a:rPr lang="en-US" dirty="0" err="1" smtClean="0"/>
              <a:t>Keeneland</a:t>
            </a:r>
            <a:r>
              <a:rPr lang="en-US" dirty="0" smtClean="0"/>
              <a:t> facility and PRACE (?) on quantifying value of GPGPU’s in Science and developing programming models for Heterogeneous/GPGPU systems</a:t>
            </a:r>
          </a:p>
          <a:p>
            <a:r>
              <a:rPr lang="en-US" dirty="0" smtClean="0"/>
              <a:t>Collaboration between NSF Gordon facility and others on quantifying infrastructure needed for data intensive computational science and engineering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914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Keeneland – NSF-Funded Partnership to Enable Large-scale Computational Science on </a:t>
            </a:r>
            <a:r>
              <a:rPr lang="en-US" sz="2400" smtClean="0"/>
              <a:t>Heterogeneous Architectures</a:t>
            </a:r>
            <a:endParaRPr lang="en-US" sz="2400" dirty="0"/>
          </a:p>
        </p:txBody>
      </p:sp>
      <p:sp>
        <p:nvSpPr>
          <p:cNvPr id="3075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NSF Track 2D System of Innovative Design</a:t>
            </a:r>
          </a:p>
          <a:p>
            <a:pPr lvl="1"/>
            <a:r>
              <a:rPr lang="en-US" dirty="0" smtClean="0"/>
              <a:t>Georgia Tech</a:t>
            </a:r>
          </a:p>
          <a:p>
            <a:pPr lvl="1"/>
            <a:r>
              <a:rPr lang="en-US" dirty="0" smtClean="0"/>
              <a:t>UTK NICS</a:t>
            </a:r>
          </a:p>
          <a:p>
            <a:pPr lvl="1"/>
            <a:r>
              <a:rPr lang="en-US" dirty="0" smtClean="0"/>
              <a:t>ORNL</a:t>
            </a:r>
          </a:p>
          <a:p>
            <a:pPr lvl="1"/>
            <a:r>
              <a:rPr lang="en-US" dirty="0" smtClean="0"/>
              <a:t>UTK</a:t>
            </a:r>
          </a:p>
          <a:p>
            <a:r>
              <a:rPr lang="en-US" dirty="0" smtClean="0"/>
              <a:t>Two GPU clusters</a:t>
            </a:r>
          </a:p>
          <a:p>
            <a:pPr lvl="1"/>
            <a:r>
              <a:rPr lang="en-US" dirty="0" smtClean="0"/>
              <a:t>Initial delivery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Being built now; Expected availability is November 2010</a:t>
            </a:r>
          </a:p>
          <a:p>
            <a:pPr lvl="1"/>
            <a:r>
              <a:rPr lang="en-US" dirty="0" smtClean="0"/>
              <a:t>Full scale – Spring 2012</a:t>
            </a:r>
          </a:p>
          <a:p>
            <a:pPr lvl="1"/>
            <a:r>
              <a:rPr lang="en-US" dirty="0" smtClean="0"/>
              <a:t>NVIDIA, HP, Intel, </a:t>
            </a:r>
            <a:r>
              <a:rPr lang="en-US" dirty="0" err="1" smtClean="0"/>
              <a:t>Qlogic</a:t>
            </a:r>
            <a:endParaRPr lang="en-US" dirty="0" smtClean="0"/>
          </a:p>
          <a:p>
            <a:r>
              <a:rPr lang="en-US" dirty="0" smtClean="0"/>
              <a:t>Operations, user support</a:t>
            </a:r>
          </a:p>
          <a:p>
            <a:r>
              <a:rPr lang="en-US" dirty="0" smtClean="0"/>
              <a:t>Education, Outreach, Training for scientists, students, industry</a:t>
            </a:r>
          </a:p>
          <a:p>
            <a:r>
              <a:rPr lang="en-US" dirty="0" smtClean="0"/>
              <a:t>Software tools, application development</a:t>
            </a:r>
          </a:p>
          <a:p>
            <a:endParaRPr lang="en-US" dirty="0" smtClean="0"/>
          </a:p>
        </p:txBody>
      </p:sp>
      <p:sp>
        <p:nvSpPr>
          <p:cNvPr id="3076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Exploit graphics processors to provide extreme performance and energy efficiency</a:t>
            </a:r>
          </a:p>
        </p:txBody>
      </p:sp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D670-F655-472E-8B6F-1FE4653A18B4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7" name="Picture 7" descr="nsf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3325" y="0"/>
            <a:ext cx="1590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150" y="2808288"/>
            <a:ext cx="18478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0" y="3951288"/>
            <a:ext cx="9318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5391150" y="2509840"/>
            <a:ext cx="18002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  <a:latin typeface="Arial" charset="0"/>
              </a:rPr>
              <a:t>NVIDIA’s new Fermi GPU</a:t>
            </a:r>
          </a:p>
        </p:txBody>
      </p:sp>
      <p:graphicFrame>
        <p:nvGraphicFramePr>
          <p:cNvPr id="3351" name="Group 279"/>
          <p:cNvGraphicFramePr>
            <a:graphicFrameLocks noGrp="1"/>
          </p:cNvGraphicFramePr>
          <p:nvPr/>
        </p:nvGraphicFramePr>
        <p:xfrm>
          <a:off x="7467600" y="2209800"/>
          <a:ext cx="1524000" cy="3968752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Prof. Jeffrey S. Vetter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Prof. Richard Fujimoto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Prof. Karsten Schwan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Prof. Jack Dongarra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Dr. Thomas Schulthess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Prof. Sudha Yalamanchili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Jeremy Meredith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Dr. Philip Roth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Richard Glassbrook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Patricia Kovatch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Stephen McNally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Dr. Bruce Loftis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Jim Ferguson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James Rogers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Kathlyn Boudwin</a:t>
                      </a: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Arlene Washington</a:t>
                      </a: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Many others…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352800" y="57867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charset="0"/>
                <a:hlinkClick r:id="rId6"/>
              </a:rPr>
              <a:t>http://keeneland.gatech.edu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 charset="0"/>
                <a:hlinkClick r:id="rId6"/>
              </a:rPr>
              <a:t>http://ft.ornl.gov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Interactions with Europe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Joint Summer Schools in areas of Computational and Data-enabled Science and Engineering – GPU’s, </a:t>
            </a:r>
            <a:r>
              <a:rPr lang="en-US" dirty="0" err="1" smtClean="0"/>
              <a:t>Petascale</a:t>
            </a:r>
            <a:r>
              <a:rPr lang="en-US" dirty="0" smtClean="0"/>
              <a:t>, Big Data, Clouds</a:t>
            </a:r>
          </a:p>
          <a:p>
            <a:pPr lvl="1"/>
            <a:r>
              <a:rPr lang="en-US" dirty="0" smtClean="0"/>
              <a:t>Define “appliances” to support laboratories</a:t>
            </a:r>
          </a:p>
          <a:p>
            <a:r>
              <a:rPr lang="en-US" dirty="0" smtClean="0"/>
              <a:t>Study link US Cyberinfrastructure to EGI starting with setting up an “EGI node” on FutureGrid</a:t>
            </a:r>
          </a:p>
          <a:p>
            <a:pPr lvl="1"/>
            <a:r>
              <a:rPr lang="en-US" dirty="0" smtClean="0"/>
              <a:t>Build on work of GIN group in OGF</a:t>
            </a:r>
          </a:p>
          <a:p>
            <a:pPr lvl="1"/>
            <a:r>
              <a:rPr lang="en-US" dirty="0" smtClean="0"/>
              <a:t>Suite of Interoperability experiments between Grids and Clouds – US Europe Asia South America</a:t>
            </a:r>
          </a:p>
          <a:p>
            <a:r>
              <a:rPr lang="en-US" dirty="0" smtClean="0"/>
              <a:t>Studies of importance of </a:t>
            </a:r>
            <a:r>
              <a:rPr lang="en-US" dirty="0" err="1" smtClean="0"/>
              <a:t>GreenIT</a:t>
            </a:r>
            <a:r>
              <a:rPr lang="en-US" dirty="0" smtClean="0"/>
              <a:t> using Grid5000, FutureGrid and ?</a:t>
            </a:r>
          </a:p>
          <a:p>
            <a:pPr lvl="1"/>
            <a:r>
              <a:rPr lang="en-US" dirty="0" smtClean="0"/>
              <a:t>Generalize to other distributed computing research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Picture 4" descr="C:\Documents and Settings\Geoffrey Fox\Desktop\cloud_com_mockup_11_4_Pag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167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6248400"/>
            <a:ext cx="870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 papers submitted to main track; 48 accepted; 4 days of </a:t>
            </a:r>
            <a:r>
              <a:rPr lang="en-US" dirty="0" smtClean="0"/>
              <a:t>tutorials including </a:t>
            </a:r>
            <a:r>
              <a:rPr lang="en-US" dirty="0" err="1" smtClean="0"/>
              <a:t>OpenNebula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</a:t>
            </a:r>
          </a:p>
          <a:p>
            <a:pPr lvl="1"/>
            <a:r>
              <a:rPr lang="en-US" dirty="0" smtClean="0"/>
              <a:t>Experimental “</a:t>
            </a:r>
            <a:r>
              <a:rPr lang="en-US" smtClean="0"/>
              <a:t>Track 2D</a:t>
            </a:r>
            <a:r>
              <a:rPr lang="en-US" dirty="0" smtClean="0"/>
              <a:t>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448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725"/>
            <a:ext cx="9144000" cy="588327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FutureGrid is an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international testbed </a:t>
            </a:r>
            <a:r>
              <a:rPr lang="en-US" sz="2400" dirty="0" smtClean="0">
                <a:latin typeface="+mj-lt"/>
              </a:rPr>
              <a:t>modeled on Grid5000</a:t>
            </a:r>
          </a:p>
          <a:p>
            <a:r>
              <a:rPr lang="en-US" sz="2400" dirty="0" smtClean="0">
                <a:latin typeface="+mj-lt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Cloud, Grid and Parallel computing </a:t>
            </a:r>
            <a:r>
              <a:rPr lang="en-US" sz="2400" dirty="0" smtClean="0">
                <a:latin typeface="+mj-lt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dynamically provisioning </a:t>
            </a:r>
            <a:r>
              <a:rPr lang="en-US" sz="2400" dirty="0" smtClean="0">
                <a:latin typeface="+mj-lt"/>
              </a:rPr>
              <a:t>software as needed onto “bare-metal” using Moab/</a:t>
            </a:r>
            <a:r>
              <a:rPr lang="en-US" sz="2400" dirty="0" err="1" smtClean="0">
                <a:latin typeface="+mj-lt"/>
              </a:rPr>
              <a:t>xCAT</a:t>
            </a:r>
            <a:r>
              <a:rPr lang="en-US" sz="2400" dirty="0" smtClean="0">
                <a:latin typeface="+mj-lt"/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Image library </a:t>
            </a:r>
            <a:r>
              <a:rPr lang="en-US" sz="2000" dirty="0" smtClean="0">
                <a:latin typeface="+mj-lt"/>
              </a:rPr>
              <a:t>for MPI, </a:t>
            </a:r>
            <a:r>
              <a:rPr lang="en-US" sz="2000" dirty="0" err="1" smtClean="0">
                <a:latin typeface="+mj-lt"/>
              </a:rPr>
              <a:t>OpenMP</a:t>
            </a:r>
            <a:r>
              <a:rPr lang="en-US" sz="2000" dirty="0" smtClean="0">
                <a:latin typeface="+mj-lt"/>
              </a:rPr>
              <a:t>, Hadoop, Dryad,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gLite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Unicore</a:t>
            </a:r>
            <a:r>
              <a:rPr lang="en-US" sz="2000" dirty="0" smtClean="0">
                <a:latin typeface="+mj-lt"/>
              </a:rPr>
              <a:t>, Globus, </a:t>
            </a:r>
            <a:r>
              <a:rPr lang="en-US" sz="2000" dirty="0" err="1" smtClean="0">
                <a:latin typeface="+mj-lt"/>
              </a:rPr>
              <a:t>Xen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ScaleMP</a:t>
            </a:r>
            <a:r>
              <a:rPr lang="en-US" sz="2000" dirty="0" smtClean="0">
                <a:latin typeface="+mj-lt"/>
              </a:rPr>
              <a:t> (distributed Shared Memory), Nimbus, Eucalyptus,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OpenNebula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en-US" sz="2000" dirty="0" smtClean="0">
                <a:latin typeface="+mj-lt"/>
              </a:rPr>
              <a:t> KVM, Windows …..</a:t>
            </a:r>
          </a:p>
          <a:p>
            <a:r>
              <a:rPr lang="en-US" sz="2400" dirty="0" smtClean="0">
                <a:latin typeface="+mj-lt"/>
              </a:rPr>
              <a:t>~5000 dedicated cores distributed across country</a:t>
            </a:r>
          </a:p>
          <a:p>
            <a:r>
              <a:rPr lang="en-US" sz="2400" dirty="0" smtClean="0">
                <a:latin typeface="+mj-lt"/>
              </a:rPr>
              <a:t>The FutureGrid testbed provides to its users:</a:t>
            </a:r>
          </a:p>
          <a:p>
            <a:pPr lvl="1"/>
            <a:r>
              <a:rPr lang="en-US" sz="2000" dirty="0" smtClean="0">
                <a:latin typeface="+mj-lt"/>
              </a:rPr>
              <a:t>A flexible development and testing platform for middleware and application users looking at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interoperability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functionality</a:t>
            </a:r>
            <a:r>
              <a:rPr lang="en-US" sz="2000" dirty="0" smtClean="0">
                <a:latin typeface="+mj-lt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performance</a:t>
            </a:r>
            <a:r>
              <a:rPr lang="en-US" sz="2000" dirty="0" smtClean="0">
                <a:latin typeface="+mj-lt"/>
              </a:rPr>
              <a:t> </a:t>
            </a:r>
          </a:p>
          <a:p>
            <a:pPr lvl="1"/>
            <a:r>
              <a:rPr lang="en-US" sz="2000" dirty="0" smtClean="0">
                <a:latin typeface="+mj-lt"/>
              </a:rPr>
              <a:t>Each use of FutureGrid is an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experiment </a:t>
            </a:r>
            <a:r>
              <a:rPr lang="en-US" sz="2000" dirty="0" smtClean="0">
                <a:latin typeface="+mj-lt"/>
              </a:rPr>
              <a:t>that is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reproducible</a:t>
            </a:r>
          </a:p>
          <a:p>
            <a:pPr lvl="1"/>
            <a:r>
              <a:rPr lang="en-US" sz="2000" dirty="0" smtClean="0">
                <a:latin typeface="+mj-lt"/>
              </a:rPr>
              <a:t>A rich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education and teaching </a:t>
            </a:r>
            <a:r>
              <a:rPr lang="en-US" sz="2000" dirty="0" smtClean="0">
                <a:latin typeface="+mj-lt"/>
              </a:rPr>
              <a:t>platform for advanced cyberinfrastructure classes</a:t>
            </a:r>
          </a:p>
          <a:p>
            <a:r>
              <a:rPr lang="en-US" sz="2400" dirty="0" smtClean="0"/>
              <a:t>Growth comes from users depositing novel images in library</a:t>
            </a:r>
          </a:p>
          <a:p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Support </a:t>
            </a:r>
            <a:r>
              <a:rPr lang="en-US" sz="2400" dirty="0" smtClean="0">
                <a:solidFill>
                  <a:srgbClr val="FF0000"/>
                </a:solidFill>
              </a:rPr>
              <a:t>Computer Science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Computational Science</a:t>
            </a:r>
          </a:p>
          <a:p>
            <a:pPr lvl="1"/>
            <a:r>
              <a:rPr lang="en-US" sz="2400" dirty="0" smtClean="0"/>
              <a:t>Industry and Academia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Europe </a:t>
            </a:r>
            <a:r>
              <a:rPr lang="en-US" sz="2400" dirty="0" smtClean="0"/>
              <a:t>and USA</a:t>
            </a:r>
          </a:p>
          <a:p>
            <a:r>
              <a:rPr lang="en-US" sz="2400" b="1" dirty="0" smtClean="0"/>
              <a:t>Key early user oriented milestones:</a:t>
            </a:r>
          </a:p>
          <a:p>
            <a:pPr lvl="1"/>
            <a:r>
              <a:rPr lang="en-US" sz="2400" b="1" dirty="0" smtClean="0"/>
              <a:t>June 2010 </a:t>
            </a:r>
            <a:r>
              <a:rPr lang="en-US" sz="2400" dirty="0" smtClean="0"/>
              <a:t>Initial users</a:t>
            </a:r>
          </a:p>
          <a:p>
            <a:pPr lvl="1"/>
            <a:r>
              <a:rPr lang="en-US" sz="2400" b="1" dirty="0" smtClean="0"/>
              <a:t>November 2010-September 2011 </a:t>
            </a:r>
            <a:r>
              <a:rPr lang="en-US" sz="2400" dirty="0" smtClean="0"/>
              <a:t>Increasing number of users allocated by FutureGrid</a:t>
            </a:r>
          </a:p>
          <a:p>
            <a:pPr lvl="1"/>
            <a:r>
              <a:rPr lang="en-US" sz="2400" b="1" dirty="0" smtClean="0"/>
              <a:t>October 2011</a:t>
            </a:r>
            <a:r>
              <a:rPr lang="en-US" sz="2400" dirty="0" smtClean="0"/>
              <a:t> FutureGrid allocatable via TeraGrid process </a:t>
            </a:r>
          </a:p>
          <a:p>
            <a:pPr lvl="1"/>
            <a:r>
              <a:rPr lang="en-US" sz="2400" dirty="0" smtClean="0"/>
              <a:t>3 classes using FutureGrid this fall</a:t>
            </a:r>
          </a:p>
          <a:p>
            <a:r>
              <a:rPr lang="en-US" sz="2400" dirty="0" smtClean="0"/>
              <a:t>Apply </a:t>
            </a:r>
            <a:r>
              <a:rPr lang="en-US" sz="2400" b="1" dirty="0" smtClean="0"/>
              <a:t>now</a:t>
            </a:r>
            <a:r>
              <a:rPr lang="en-US" sz="2400" dirty="0" smtClean="0"/>
              <a:t> to use FutureGrid on web  site </a:t>
            </a:r>
            <a:r>
              <a:rPr lang="en-US" sz="2400" dirty="0" smtClean="0">
                <a:hlinkClick r:id="rId3"/>
              </a:rPr>
              <a:t>www.futuregrid.org</a:t>
            </a:r>
            <a:r>
              <a:rPr lang="en-US" sz="2400" dirty="0" smtClean="0"/>
              <a:t> 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905069"/>
            <a:ext cx="9144000" cy="5952931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pPr lvl="1"/>
            <a:r>
              <a:rPr lang="en-US" sz="2200" dirty="0" smtClean="0"/>
              <a:t>Collaboration between research and infrastructure groups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</a:t>
            </a:r>
            <a:r>
              <a:rPr lang="en-US" sz="2200" dirty="0" smtClean="0"/>
              <a:t>)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EUROPE!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dirty="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29778"/>
            <a:ext cx="6158379" cy="944847"/>
          </a:xfrm>
        </p:spPr>
        <p:txBody>
          <a:bodyPr/>
          <a:lstStyle/>
          <a:p>
            <a:r>
              <a:rPr lang="en-US" b="1" dirty="0" smtClean="0"/>
              <a:t>FutureGrid: a Grid/Cloud/HPC Testbed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198872"/>
            <a:ext cx="8077200" cy="934727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smtClean="0"/>
              <a:t>Operational: IU</a:t>
            </a:r>
            <a:r>
              <a:rPr lang="en-US" sz="2400" dirty="0" smtClean="0"/>
              <a:t> Cray operational;    </a:t>
            </a:r>
            <a:r>
              <a:rPr lang="en-US" sz="2400" b="1" dirty="0" smtClean="0"/>
              <a:t>IU</a:t>
            </a:r>
            <a:r>
              <a:rPr lang="en-US" sz="2400" dirty="0" smtClean="0"/>
              <a:t> , </a:t>
            </a:r>
            <a:r>
              <a:rPr lang="en-US" sz="2400" b="1" dirty="0" smtClean="0"/>
              <a:t>UCSD</a:t>
            </a:r>
            <a:r>
              <a:rPr lang="en-US" sz="2400" dirty="0" smtClean="0"/>
              <a:t>, </a:t>
            </a:r>
            <a:r>
              <a:rPr lang="en-US" sz="2400" b="1" dirty="0" smtClean="0"/>
              <a:t>UF</a:t>
            </a:r>
            <a:r>
              <a:rPr lang="en-US" sz="2400" dirty="0" smtClean="0"/>
              <a:t> &amp; </a:t>
            </a:r>
            <a:r>
              <a:rPr lang="en-US" sz="2400" b="1" dirty="0" smtClean="0"/>
              <a:t>UC</a:t>
            </a:r>
            <a:r>
              <a:rPr lang="en-US" sz="2400" dirty="0" smtClean="0"/>
              <a:t> IBM iDataPlex operational</a:t>
            </a:r>
          </a:p>
          <a:p>
            <a:r>
              <a:rPr lang="en-US" sz="2400" b="1" dirty="0" smtClean="0"/>
              <a:t>Network</a:t>
            </a:r>
            <a:r>
              <a:rPr lang="en-US" sz="2400" dirty="0" smtClean="0"/>
              <a:t>, </a:t>
            </a:r>
            <a:r>
              <a:rPr lang="en-US" sz="2400" b="1" dirty="0" smtClean="0"/>
              <a:t>NID</a:t>
            </a:r>
            <a:r>
              <a:rPr lang="en-US" sz="2400" dirty="0" smtClean="0"/>
              <a:t> operational</a:t>
            </a:r>
          </a:p>
          <a:p>
            <a:r>
              <a:rPr lang="en-US" sz="2400" b="1" dirty="0" smtClean="0"/>
              <a:t>TACC</a:t>
            </a:r>
            <a:r>
              <a:rPr lang="en-US" sz="2400" dirty="0" smtClean="0"/>
              <a:t> Dell finished acceptance tests </a:t>
            </a:r>
          </a:p>
          <a:p>
            <a:endParaRPr lang="en-US" sz="2400" dirty="0"/>
          </a:p>
        </p:txBody>
      </p:sp>
      <p:pic>
        <p:nvPicPr>
          <p:cNvPr id="6" name="Picture 5" descr="gtb network v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3826"/>
            <a:ext cx="9100728" cy="4564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5943600"/>
            <a:ext cx="181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NID</a:t>
            </a:r>
            <a:r>
              <a:rPr lang="en-US" sz="1400" dirty="0" smtClean="0">
                <a:solidFill>
                  <a:prstClr val="black"/>
                </a:solidFill>
              </a:rPr>
              <a:t>: Network Impairment Device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6172200"/>
            <a:ext cx="2820573" cy="646331"/>
            <a:chOff x="152400" y="6172200"/>
            <a:chExt cx="2820573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6172200"/>
              <a:ext cx="8354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Private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Public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52400" y="6400800"/>
              <a:ext cx="4572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52400" y="6629400"/>
              <a:ext cx="457200" cy="0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76400" y="6324600"/>
              <a:ext cx="1296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FG Network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11" descr="Screen shot 2010-09-14 at 3.25.16 PM.png"/>
          <p:cNvPicPr>
            <a:picLocks noChangeAspect="1"/>
          </p:cNvPicPr>
          <p:nvPr/>
        </p:nvPicPr>
        <p:blipFill>
          <a:blip r:embed="rId4" cstate="print"/>
          <a:srcRect t="34231" r="27131"/>
          <a:stretch>
            <a:fillRect/>
          </a:stretch>
        </p:blipFill>
        <p:spPr>
          <a:xfrm>
            <a:off x="54558" y="630815"/>
            <a:ext cx="9089442" cy="62271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2000" y="650060"/>
            <a:ext cx="7696200" cy="6207940"/>
            <a:chOff x="762000" y="650060"/>
            <a:chExt cx="7696200" cy="6207940"/>
          </a:xfrm>
        </p:grpSpPr>
        <p:pic>
          <p:nvPicPr>
            <p:cNvPr id="13" name="Content Placeholder 3" descr="Screen shot 2010-09-14 at 3.42.47 PM.png"/>
            <p:cNvPicPr>
              <a:picLocks noChangeAspect="1"/>
            </p:cNvPicPr>
            <p:nvPr/>
          </p:nvPicPr>
          <p:blipFill>
            <a:blip r:embed="rId5" cstate="print"/>
            <a:srcRect l="30119" t="16914" r="27417" b="45852"/>
            <a:stretch>
              <a:fillRect/>
            </a:stretch>
          </p:blipFill>
          <p:spPr>
            <a:xfrm>
              <a:off x="762000" y="650060"/>
              <a:ext cx="7696200" cy="62079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52800" y="1295400"/>
              <a:ext cx="4152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INCA Node Operating Mode Statistics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186490"/>
            <a:ext cx="5495399" cy="9532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Network &amp; Internal Interconnects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04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FutureGrid has </a:t>
            </a:r>
            <a:r>
              <a:rPr lang="en-US" dirty="0" smtClean="0">
                <a:solidFill>
                  <a:srgbClr val="FF0000"/>
                </a:solidFill>
              </a:rPr>
              <a:t>dedicated network </a:t>
            </a:r>
            <a:r>
              <a:rPr lang="en-US" dirty="0" smtClean="0">
                <a:solidFill>
                  <a:prstClr val="black"/>
                </a:solidFill>
              </a:rPr>
              <a:t>(except to TACC) and a Spirent XGEM </a:t>
            </a:r>
            <a:r>
              <a:rPr lang="en-US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(Many) </a:t>
            </a:r>
            <a:r>
              <a:rPr lang="en-US" dirty="0" smtClean="0">
                <a:solidFill>
                  <a:srgbClr val="FF0000"/>
                </a:solidFill>
              </a:rPr>
              <a:t>additional partner machines </a:t>
            </a:r>
            <a:r>
              <a:rPr lang="en-US" dirty="0" smtClean="0">
                <a:solidFill>
                  <a:prstClr val="black"/>
                </a:solidFill>
              </a:rPr>
              <a:t>will run FutureGrid software and be supported (but allocated in specialized ways)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4544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0"/>
            <a:ext cx="5488399" cy="985740"/>
          </a:xfrm>
        </p:spPr>
        <p:txBody>
          <a:bodyPr/>
          <a:lstStyle/>
          <a:p>
            <a:r>
              <a:rPr lang="en-US" b="1" dirty="0" smtClean="0"/>
              <a:t>Some Current FutureGrid early 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740"/>
            <a:ext cx="9144000" cy="571241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 smtClean="0"/>
              <a:t>Investigate </a:t>
            </a:r>
            <a:r>
              <a:rPr lang="en-US" sz="1800" dirty="0" err="1" smtClean="0"/>
              <a:t>metascheduling</a:t>
            </a:r>
            <a:r>
              <a:rPr lang="en-US" sz="1800" dirty="0" smtClean="0"/>
              <a:t> approaches on Cray and iDataPlex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Deploy Genesis II and Unicore end points on Cray and iDataPlex clusters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new Nimbus cloud capabilities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Prototype applications (BLAST) across multiple FutureGrid clusters and Grid’5000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Compare Amazon, Azure with FutureGrid hardware running Linux, Linux on </a:t>
            </a:r>
            <a:r>
              <a:rPr lang="en-US" sz="1800" dirty="0" err="1" smtClean="0"/>
              <a:t>Xen</a:t>
            </a:r>
            <a:r>
              <a:rPr lang="en-US" sz="1800" dirty="0" smtClean="0"/>
              <a:t> or Windows for data intensive applications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</a:t>
            </a:r>
            <a:r>
              <a:rPr lang="en-US" sz="1800" dirty="0" err="1" smtClean="0"/>
              <a:t>ScaleMP</a:t>
            </a:r>
            <a:r>
              <a:rPr lang="en-US" sz="1800" dirty="0" smtClean="0"/>
              <a:t> software shared memory for genome assembly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Develop Genetic algorithms on Hadoop for optimization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Attach power monitoring equipment to iDataPlex nodes to study power use versus use characteristics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Cummins running </a:t>
            </a:r>
            <a:r>
              <a:rPr lang="en-US" sz="1800" dirty="0" smtClean="0"/>
              <a:t>CFD codes to study combustion strategies to maximize energy efficiency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evaluation needed by XD TIS and TAS services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of </a:t>
            </a:r>
            <a:r>
              <a:rPr lang="en-US" sz="1800" dirty="0" err="1" smtClean="0"/>
              <a:t>Kepler</a:t>
            </a:r>
            <a:r>
              <a:rPr lang="en-US" sz="1800" dirty="0" smtClean="0"/>
              <a:t> workflow engine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Study scalability of SAGA in difference latency scenarios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Test and evaluate new algorithms for </a:t>
            </a:r>
            <a:r>
              <a:rPr lang="en-US" sz="1800" dirty="0" err="1" smtClean="0"/>
              <a:t>phylogenetics</a:t>
            </a:r>
            <a:r>
              <a:rPr lang="en-US" sz="1800" dirty="0" smtClean="0"/>
              <a:t>/</a:t>
            </a:r>
            <a:r>
              <a:rPr lang="en-US" sz="1800" dirty="0" err="1" smtClean="0"/>
              <a:t>systematics</a:t>
            </a:r>
            <a:r>
              <a:rPr lang="en-US" sz="1800" dirty="0" smtClean="0"/>
              <a:t> research in CIPRES portal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Investigate performance overheads of clouds in parallel and distributed environments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Support tutorials and classes in cloud, grid and parallel computing (IU, Florida, LSU)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~12 active/finished users out of ~32 early user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5412699" cy="838200"/>
          </a:xfrm>
        </p:spPr>
        <p:txBody>
          <a:bodyPr/>
          <a:lstStyle/>
          <a:p>
            <a:r>
              <a:rPr lang="en-US" dirty="0" smtClean="0"/>
              <a:t>Typical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orgia-tech-basic-200903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S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E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E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7681</TotalTime>
  <Words>1447</Words>
  <Application>Microsoft Office PowerPoint</Application>
  <PresentationFormat>On-screen Show (4:3)</PresentationFormat>
  <Paragraphs>217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3_Office Theme</vt:lpstr>
      <vt:lpstr>Office Theme</vt:lpstr>
      <vt:lpstr>georgia-tech-basic-20090309</vt:lpstr>
      <vt:lpstr>FutureGrid and US Cyberinfrastructure  Collaboration with EU</vt:lpstr>
      <vt:lpstr>US Cyberinfrastructure Context</vt:lpstr>
      <vt:lpstr>FutureGrid key Concepts I</vt:lpstr>
      <vt:lpstr>FutureGrid key Concepts II</vt:lpstr>
      <vt:lpstr>FutureGrid Partners</vt:lpstr>
      <vt:lpstr>FutureGrid: a Grid/Cloud/HPC Testbed</vt:lpstr>
      <vt:lpstr>Network &amp; Internal Interconnects</vt:lpstr>
      <vt:lpstr>Some Current FutureGrid early uses</vt:lpstr>
      <vt:lpstr>Typical Performance Study</vt:lpstr>
      <vt:lpstr>Education on FutureGrid</vt:lpstr>
      <vt:lpstr>Software Components</vt:lpstr>
      <vt:lpstr>FutureGrid Layered Software Stack </vt:lpstr>
      <vt:lpstr>Dynamic Provisioning Experiment  Logical View</vt:lpstr>
      <vt:lpstr>Dynamic Provisioning Results</vt:lpstr>
      <vt:lpstr>FutureGrid Viral Growth Model</vt:lpstr>
      <vt:lpstr>Interactions with Europe I</vt:lpstr>
      <vt:lpstr>Keeneland – NSF-Funded Partnership to Enable Large-scale Computational Science on Heterogeneous Architectures</vt:lpstr>
      <vt:lpstr>Interactions with Europe II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272</cp:revision>
  <dcterms:created xsi:type="dcterms:W3CDTF">2010-05-04T01:29:55Z</dcterms:created>
  <dcterms:modified xsi:type="dcterms:W3CDTF">2010-10-05T08:28:55Z</dcterms:modified>
</cp:coreProperties>
</file>