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10" r:id="rId2"/>
  </p:sldMasterIdLst>
  <p:notesMasterIdLst>
    <p:notesMasterId r:id="rId32"/>
  </p:notesMasterIdLst>
  <p:sldIdLst>
    <p:sldId id="267" r:id="rId3"/>
    <p:sldId id="365" r:id="rId4"/>
    <p:sldId id="366" r:id="rId5"/>
    <p:sldId id="367" r:id="rId6"/>
    <p:sldId id="425" r:id="rId7"/>
    <p:sldId id="368" r:id="rId8"/>
    <p:sldId id="369" r:id="rId9"/>
    <p:sldId id="370" r:id="rId10"/>
    <p:sldId id="371" r:id="rId11"/>
    <p:sldId id="373" r:id="rId12"/>
    <p:sldId id="374" r:id="rId13"/>
    <p:sldId id="375" r:id="rId14"/>
    <p:sldId id="427" r:id="rId15"/>
    <p:sldId id="376" r:id="rId16"/>
    <p:sldId id="428" r:id="rId17"/>
    <p:sldId id="378" r:id="rId18"/>
    <p:sldId id="379" r:id="rId19"/>
    <p:sldId id="426" r:id="rId20"/>
    <p:sldId id="380" r:id="rId21"/>
    <p:sldId id="381" r:id="rId22"/>
    <p:sldId id="382" r:id="rId23"/>
    <p:sldId id="386" r:id="rId24"/>
    <p:sldId id="387" r:id="rId25"/>
    <p:sldId id="388" r:id="rId26"/>
    <p:sldId id="389" r:id="rId27"/>
    <p:sldId id="384" r:id="rId28"/>
    <p:sldId id="385" r:id="rId29"/>
    <p:sldId id="423" r:id="rId30"/>
    <p:sldId id="42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C40C"/>
    <a:srgbClr val="66FFCC"/>
    <a:srgbClr val="60C0BE"/>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89277" autoAdjust="0"/>
  </p:normalViewPr>
  <p:slideViewPr>
    <p:cSldViewPr>
      <p:cViewPr varScale="1">
        <p:scale>
          <a:sx n="102" d="100"/>
          <a:sy n="102" d="100"/>
        </p:scale>
        <p:origin x="-116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Total Provisioning </a:t>
            </a:r>
            <a:r>
              <a:rPr lang="en-US" dirty="0" smtClean="0"/>
              <a:t>Time minutes</a:t>
            </a:r>
            <a:endParaRPr lang="en-US" dirty="0"/>
          </a:p>
        </c:rich>
      </c:tx>
      <c:layout/>
    </c:title>
    <c:plotArea>
      <c:layout/>
      <c:lineChart>
        <c:grouping val="stacked"/>
        <c:ser>
          <c:idx val="1"/>
          <c:order val="0"/>
          <c:tx>
            <c:strRef>
              <c:f>Sheet1!$B$1</c:f>
              <c:strCache>
                <c:ptCount val="1"/>
                <c:pt idx="0">
                  <c:v>Time</c:v>
                </c:pt>
              </c:strCache>
            </c:strRef>
          </c:tx>
          <c:marker>
            <c:symbol val="none"/>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2.6388888888889783E-3</c:v>
                </c:pt>
                <c:pt idx="1">
                  <c:v>2.5347222222222867E-3</c:v>
                </c:pt>
                <c:pt idx="2">
                  <c:v>2.7083333333334284E-3</c:v>
                </c:pt>
                <c:pt idx="3">
                  <c:v>2.8124999999999908E-3</c:v>
                </c:pt>
              </c:numCache>
            </c:numRef>
          </c:val>
        </c:ser>
        <c:marker val="1"/>
        <c:axId val="173182336"/>
        <c:axId val="173338624"/>
      </c:lineChart>
      <c:catAx>
        <c:axId val="173182336"/>
        <c:scaling>
          <c:orientation val="minMax"/>
        </c:scaling>
        <c:axPos val="b"/>
        <c:numFmt formatCode="General" sourceLinked="1"/>
        <c:tickLblPos val="nextTo"/>
        <c:crossAx val="173338624"/>
        <c:crosses val="autoZero"/>
        <c:auto val="1"/>
        <c:lblAlgn val="ctr"/>
        <c:lblOffset val="100"/>
      </c:catAx>
      <c:valAx>
        <c:axId val="173338624"/>
        <c:scaling>
          <c:orientation val="minMax"/>
          <c:min val="0"/>
        </c:scaling>
        <c:axPos val="l"/>
        <c:majorGridlines/>
        <c:numFmt formatCode="h:mm:ss" sourceLinked="1"/>
        <c:tickLblPos val="nextTo"/>
        <c:crossAx val="173182336"/>
        <c:crosses val="autoZero"/>
        <c:crossBetween val="between"/>
      </c:valAx>
    </c:plotArea>
    <c:legend>
      <c:legendPos val="r"/>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Node Provisioning Times for RHEL stateless image</a:t>
            </a:r>
          </a:p>
        </c:rich>
      </c:tx>
      <c:layout/>
    </c:title>
    <c:plotArea>
      <c:layout/>
      <c:barChart>
        <c:barDir val="col"/>
        <c:grouping val="clustered"/>
        <c:ser>
          <c:idx val="1"/>
          <c:order val="0"/>
          <c:tx>
            <c:strRef>
              <c:f>'32'!$B$1</c:f>
              <c:strCache>
                <c:ptCount val="1"/>
                <c:pt idx="0">
                  <c:v>Node Times</c:v>
                </c:pt>
              </c:strCache>
            </c:strRef>
          </c:tx>
          <c:cat>
            <c:numRef>
              <c:f>'32'!$A$2:$A$33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'32'!$B$2:$B$33</c:f>
              <c:numCache>
                <c:formatCode>h:mm:ss</c:formatCode>
                <c:ptCount val="32"/>
                <c:pt idx="0">
                  <c:v>2.743055555555568E-3</c:v>
                </c:pt>
                <c:pt idx="1">
                  <c:v>2.55787037037038E-3</c:v>
                </c:pt>
                <c:pt idx="2">
                  <c:v>2.6041666666666834E-3</c:v>
                </c:pt>
                <c:pt idx="3">
                  <c:v>2.4884259259259352E-3</c:v>
                </c:pt>
                <c:pt idx="4">
                  <c:v>2.4884259259259352E-3</c:v>
                </c:pt>
                <c:pt idx="5">
                  <c:v>2.55787037037038E-3</c:v>
                </c:pt>
                <c:pt idx="6">
                  <c:v>2.0833333333333385E-3</c:v>
                </c:pt>
                <c:pt idx="7">
                  <c:v>2.6041666666666834E-3</c:v>
                </c:pt>
                <c:pt idx="8">
                  <c:v>2.743055555555568E-3</c:v>
                </c:pt>
                <c:pt idx="9">
                  <c:v>2.8125000000000008E-3</c:v>
                </c:pt>
                <c:pt idx="10">
                  <c:v>2.6041666666666834E-3</c:v>
                </c:pt>
                <c:pt idx="11">
                  <c:v>2.743055555555568E-3</c:v>
                </c:pt>
                <c:pt idx="12">
                  <c:v>2.5462962962963099E-3</c:v>
                </c:pt>
                <c:pt idx="13">
                  <c:v>2.6041666666666834E-3</c:v>
                </c:pt>
                <c:pt idx="14">
                  <c:v>2.6041666666666834E-3</c:v>
                </c:pt>
                <c:pt idx="15">
                  <c:v>2.6736111111111205E-3</c:v>
                </c:pt>
                <c:pt idx="16">
                  <c:v>2.6736111111111205E-3</c:v>
                </c:pt>
                <c:pt idx="17">
                  <c:v>2.6736111111111205E-3</c:v>
                </c:pt>
                <c:pt idx="18">
                  <c:v>2.743055555555568E-3</c:v>
                </c:pt>
                <c:pt idx="19">
                  <c:v>2.6736111111111205E-3</c:v>
                </c:pt>
                <c:pt idx="20">
                  <c:v>2.6041666666666834E-3</c:v>
                </c:pt>
                <c:pt idx="21">
                  <c:v>2.743055555555568E-3</c:v>
                </c:pt>
                <c:pt idx="22">
                  <c:v>2.5462962962963099E-3</c:v>
                </c:pt>
                <c:pt idx="23">
                  <c:v>2.5462962962963099E-3</c:v>
                </c:pt>
                <c:pt idx="24">
                  <c:v>2.6041666666666834E-3</c:v>
                </c:pt>
                <c:pt idx="25">
                  <c:v>2.6736111111111205E-3</c:v>
                </c:pt>
                <c:pt idx="26">
                  <c:v>2.6736111111111205E-3</c:v>
                </c:pt>
                <c:pt idx="27">
                  <c:v>2.2685185185185304E-3</c:v>
                </c:pt>
                <c:pt idx="28">
                  <c:v>2.2685185185185304E-3</c:v>
                </c:pt>
                <c:pt idx="29">
                  <c:v>2.743055555555568E-3</c:v>
                </c:pt>
                <c:pt idx="30">
                  <c:v>2.5462962962963099E-3</c:v>
                </c:pt>
                <c:pt idx="31">
                  <c:v>2.8125000000000008E-3</c:v>
                </c:pt>
              </c:numCache>
            </c:numRef>
          </c:val>
        </c:ser>
        <c:axId val="174621056"/>
        <c:axId val="174622592"/>
      </c:barChart>
      <c:catAx>
        <c:axId val="174621056"/>
        <c:scaling>
          <c:orientation val="minMax"/>
        </c:scaling>
        <c:axPos val="b"/>
        <c:numFmt formatCode="General" sourceLinked="1"/>
        <c:tickLblPos val="nextTo"/>
        <c:crossAx val="174622592"/>
        <c:crosses val="autoZero"/>
        <c:auto val="1"/>
        <c:lblAlgn val="ctr"/>
        <c:lblOffset val="100"/>
      </c:catAx>
      <c:valAx>
        <c:axId val="174622592"/>
        <c:scaling>
          <c:orientation val="minMax"/>
        </c:scaling>
        <c:axPos val="l"/>
        <c:majorGridlines/>
        <c:numFmt formatCode="h:mm:ss" sourceLinked="1"/>
        <c:tickLblPos val="nextTo"/>
        <c:crossAx val="174621056"/>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11/16/2010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11/16/2010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11/16/2010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11/16/2010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11/16/2010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11/16/2010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11/16/2010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7.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mailto:gcf@indiana.edu" TargetMode="External"/><Relationship Id="rId4" Type="http://schemas.openxmlformats.org/officeDocument/2006/relationships/hyperlink" Target="mailto:help@futuregri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noAutofit/>
          </a:bodyPr>
          <a:lstStyle/>
          <a:p>
            <a:r>
              <a:rPr lang="en-US" sz="4000" b="1" dirty="0" smtClean="0"/>
              <a:t>FutureGrid</a:t>
            </a:r>
            <a:endParaRPr lang="en-US" sz="4000" dirty="0"/>
          </a:p>
        </p:txBody>
      </p:sp>
      <p:sp>
        <p:nvSpPr>
          <p:cNvPr id="3" name="Subtitle 2"/>
          <p:cNvSpPr>
            <a:spLocks noGrp="1"/>
          </p:cNvSpPr>
          <p:nvPr>
            <p:ph type="subTitle" idx="1"/>
          </p:nvPr>
        </p:nvSpPr>
        <p:spPr>
          <a:xfrm>
            <a:off x="0" y="2133600"/>
            <a:ext cx="9144000" cy="2438400"/>
          </a:xfrm>
        </p:spPr>
        <p:txBody>
          <a:bodyPr>
            <a:noAutofit/>
          </a:bodyPr>
          <a:lstStyle/>
          <a:p>
            <a:r>
              <a:rPr lang="it-IT" sz="2400" b="1" dirty="0" smtClean="0">
                <a:solidFill>
                  <a:schemeClr val="tx1"/>
                </a:solidFill>
              </a:rPr>
              <a:t>NSF</a:t>
            </a:r>
          </a:p>
          <a:p>
            <a:r>
              <a:rPr lang="it-IT" sz="2400" b="1" dirty="0" smtClean="0">
                <a:solidFill>
                  <a:schemeClr val="tx1"/>
                </a:solidFill>
              </a:rPr>
              <a:t>September 15 2010</a:t>
            </a:r>
          </a:p>
        </p:txBody>
      </p:sp>
      <p:sp>
        <p:nvSpPr>
          <p:cNvPr id="5" name="Subtitle 2"/>
          <p:cNvSpPr txBox="1">
            <a:spLocks/>
          </p:cNvSpPr>
          <p:nvPr/>
        </p:nvSpPr>
        <p:spPr>
          <a:xfrm>
            <a:off x="0" y="32004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Script MT Bold" pitchFamily="66"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495399" cy="1061490"/>
          </a:xfrm>
        </p:spPr>
        <p:txBody>
          <a:bodyPr>
            <a:normAutofit fontScale="90000"/>
          </a:bodyPr>
          <a:lstStyle/>
          <a:p>
            <a:pPr eaLnBrk="1" hangingPunct="1"/>
            <a:r>
              <a:rPr lang="en-US" b="1"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lnSpcReduction="10000"/>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spcBef>
                <a:spcPts val="600"/>
              </a:spcBef>
            </a:pPr>
            <a:r>
              <a:rPr lang="en-US" sz="3000" dirty="0" smtClean="0">
                <a:solidFill>
                  <a:srgbClr val="FF0000"/>
                </a:solidFill>
              </a:rPr>
              <a:t>Need more proposals to use (have one from University of Delaware)</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01" y="0"/>
            <a:ext cx="5488399" cy="996495"/>
          </a:xfrm>
        </p:spPr>
        <p:txBody>
          <a:bodyPr>
            <a:normAutofit/>
          </a:bodyPr>
          <a:lstStyle/>
          <a:p>
            <a:pPr eaLnBrk="1" hangingPunct="1"/>
            <a:r>
              <a:rPr lang="en-US" b="1"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0" y="1219200"/>
            <a:ext cx="9144000" cy="5486400"/>
          </a:xfrm>
        </p:spPr>
        <p:txBody>
          <a:bodyPr>
            <a:normAutofit fontScale="92500" lnSpcReduction="10000"/>
          </a:bodyPr>
          <a:lstStyle/>
          <a:p>
            <a:pPr eaLnBrk="1" hangingPunct="1">
              <a:lnSpc>
                <a:spcPct val="80000"/>
              </a:lnSpc>
            </a:pPr>
            <a:r>
              <a:rPr lang="en-US" sz="2700" dirty="0" smtClean="0"/>
              <a:t>The goal of FutureGrid is to </a:t>
            </a: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FutureGrid will build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The environment will mimic TeraGrid and/or general parallel and distributed systems – </a:t>
            </a:r>
            <a:r>
              <a:rPr lang="en-US" sz="2700" dirty="0" smtClean="0">
                <a:solidFill>
                  <a:srgbClr val="FF0000"/>
                </a:solidFill>
              </a:rPr>
              <a:t>FutureGrid is part of TeraGrid</a:t>
            </a:r>
            <a:r>
              <a:rPr lang="en-US" sz="2700" dirty="0" smtClean="0"/>
              <a:t> (but not part of formal TeraGrid process for first two years)</a:t>
            </a:r>
          </a:p>
          <a:p>
            <a:pPr lvl="1">
              <a:lnSpc>
                <a:spcPct val="80000"/>
              </a:lnSpc>
            </a:pPr>
            <a:r>
              <a:rPr lang="en-US" sz="2300" dirty="0" smtClean="0"/>
              <a:t>Supports Grids, Clouds, and classic HPC</a:t>
            </a:r>
          </a:p>
          <a:p>
            <a:pPr lvl="1">
              <a:lnSpc>
                <a:spcPct val="80000"/>
              </a:lnSpc>
            </a:pPr>
            <a:r>
              <a:rPr lang="en-US" sz="2300" dirty="0" smtClean="0"/>
              <a:t>It will mimic commercial clouds (initially </a:t>
            </a:r>
            <a:r>
              <a:rPr lang="en-US" sz="2300" dirty="0" err="1" smtClean="0"/>
              <a:t>IaaS</a:t>
            </a:r>
            <a:r>
              <a:rPr lang="en-US" sz="2300" dirty="0" smtClean="0"/>
              <a:t> not </a:t>
            </a:r>
            <a:r>
              <a:rPr lang="en-US" sz="2300" dirty="0" err="1" smtClean="0"/>
              <a:t>PaaS</a:t>
            </a:r>
            <a:r>
              <a:rPr lang="en-US" sz="2300" dirty="0" smtClean="0"/>
              <a:t>)</a:t>
            </a:r>
          </a:p>
          <a:p>
            <a:pPr lvl="1">
              <a:lnSpc>
                <a:spcPct val="80000"/>
              </a:lnSpc>
            </a:pPr>
            <a:r>
              <a:rPr lang="en-US" sz="2300" dirty="0" smtClean="0"/>
              <a:t>Expect FutureGrid </a:t>
            </a:r>
            <a:r>
              <a:rPr lang="en-US" sz="2300" dirty="0" err="1" smtClean="0"/>
              <a:t>PaaS</a:t>
            </a:r>
            <a:r>
              <a:rPr lang="en-US" sz="2300" dirty="0" smtClean="0"/>
              <a:t> to grow in importance</a:t>
            </a:r>
          </a:p>
          <a:p>
            <a:pPr eaLnBrk="1" hangingPunct="1">
              <a:lnSpc>
                <a:spcPct val="80000"/>
              </a:lnSpc>
            </a:pPr>
            <a:r>
              <a:rPr lang="en-US" sz="2700" dirty="0" smtClean="0"/>
              <a:t>FutureGrid can be considered as a (small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smtClean="0"/>
              <a:t>This test-bed will succeed if it enables major advances in science and engineering through collaborative development of science applications and related software</a:t>
            </a:r>
          </a:p>
          <a:p>
            <a:pPr>
              <a:lnSpc>
                <a:spcPct val="80000"/>
              </a:lnSpc>
            </a:pPr>
            <a:endParaRPr lang="en-US" sz="2700" dirty="0" smtClean="0"/>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0"/>
            <a:ext cx="5488399" cy="985740"/>
          </a:xfrm>
        </p:spPr>
        <p:txBody>
          <a:bodyPr/>
          <a:lstStyle/>
          <a:p>
            <a:r>
              <a:rPr lang="en-US" b="1" dirty="0" smtClean="0"/>
              <a:t>Some Current FutureGrid early uses</a:t>
            </a:r>
            <a:endParaRPr lang="en-US" b="1" dirty="0"/>
          </a:p>
        </p:txBody>
      </p:sp>
      <p:sp>
        <p:nvSpPr>
          <p:cNvPr id="3" name="Content Placeholder 2"/>
          <p:cNvSpPr>
            <a:spLocks noGrp="1"/>
          </p:cNvSpPr>
          <p:nvPr>
            <p:ph idx="1"/>
          </p:nvPr>
        </p:nvSpPr>
        <p:spPr>
          <a:xfrm>
            <a:off x="0" y="985740"/>
            <a:ext cx="9144000" cy="5712410"/>
          </a:xfrm>
        </p:spPr>
        <p:txBody>
          <a:bodyPr>
            <a:noAutofit/>
          </a:bodyPr>
          <a:lstStyle/>
          <a:p>
            <a:pPr>
              <a:spcBef>
                <a:spcPts val="300"/>
              </a:spcBef>
            </a:pPr>
            <a:r>
              <a:rPr lang="en-US" sz="1800" dirty="0" smtClean="0"/>
              <a:t>Investigate </a:t>
            </a:r>
            <a:r>
              <a:rPr lang="en-US" sz="1800" dirty="0" err="1" smtClean="0"/>
              <a:t>metascheduling</a:t>
            </a:r>
            <a:r>
              <a:rPr lang="en-US" sz="1800" dirty="0" smtClean="0"/>
              <a:t> approaches on Cray and iDataPlex</a:t>
            </a:r>
          </a:p>
          <a:p>
            <a:pPr>
              <a:spcBef>
                <a:spcPts val="300"/>
              </a:spcBef>
            </a:pPr>
            <a:r>
              <a:rPr lang="en-US" sz="1800" dirty="0" smtClean="0"/>
              <a:t>Deploy Genesis II and Unicore end points on Cray and iDataPlex clusters</a:t>
            </a:r>
          </a:p>
          <a:p>
            <a:pPr>
              <a:spcBef>
                <a:spcPts val="300"/>
              </a:spcBef>
            </a:pPr>
            <a:r>
              <a:rPr lang="en-US" sz="1800" dirty="0" smtClean="0"/>
              <a:t>Develop new Nimbus cloud capabilities</a:t>
            </a:r>
          </a:p>
          <a:p>
            <a:pPr>
              <a:spcBef>
                <a:spcPts val="300"/>
              </a:spcBef>
            </a:pPr>
            <a:r>
              <a:rPr lang="en-US" sz="1800" dirty="0" smtClean="0"/>
              <a:t>Prototype applications (BLAST) across multiple FutureGrid clusters and Grid’5000</a:t>
            </a:r>
          </a:p>
          <a:p>
            <a:pPr>
              <a:spcBef>
                <a:spcPts val="300"/>
              </a:spcBef>
            </a:pPr>
            <a:r>
              <a:rPr lang="en-US" sz="1800" dirty="0" smtClean="0"/>
              <a:t>Compare Amazon, Azure with FutureGrid hardware running Linux, Linux on </a:t>
            </a:r>
            <a:r>
              <a:rPr lang="en-US" sz="1800" dirty="0" err="1" smtClean="0"/>
              <a:t>Xen</a:t>
            </a:r>
            <a:r>
              <a:rPr lang="en-US" sz="1800" dirty="0" smtClean="0"/>
              <a:t> or Windows for data intensive applications</a:t>
            </a:r>
          </a:p>
          <a:p>
            <a:pPr>
              <a:spcBef>
                <a:spcPts val="300"/>
              </a:spcBef>
            </a:pPr>
            <a:r>
              <a:rPr lang="en-US" sz="1800" dirty="0" smtClean="0"/>
              <a:t>Test </a:t>
            </a:r>
            <a:r>
              <a:rPr lang="en-US" sz="1800" dirty="0" err="1" smtClean="0"/>
              <a:t>ScaleMP</a:t>
            </a:r>
            <a:r>
              <a:rPr lang="en-US" sz="1800" dirty="0" smtClean="0"/>
              <a:t> software shared memory for genome assembly</a:t>
            </a:r>
          </a:p>
          <a:p>
            <a:pPr>
              <a:spcBef>
                <a:spcPts val="300"/>
              </a:spcBef>
            </a:pPr>
            <a:r>
              <a:rPr lang="en-US" sz="1800" dirty="0" smtClean="0"/>
              <a:t>Develop Genetic algorithms on Hadoop for optimization</a:t>
            </a:r>
          </a:p>
          <a:p>
            <a:pPr>
              <a:spcBef>
                <a:spcPts val="300"/>
              </a:spcBef>
            </a:pPr>
            <a:r>
              <a:rPr lang="en-US" sz="1800" dirty="0" smtClean="0"/>
              <a:t>Attach power monitoring equipment to iDataPlex nodes to study power use versus use characteristics</a:t>
            </a:r>
          </a:p>
          <a:p>
            <a:pPr>
              <a:spcBef>
                <a:spcPts val="300"/>
              </a:spcBef>
            </a:pPr>
            <a:r>
              <a:rPr lang="en-US" sz="1800" dirty="0" smtClean="0"/>
              <a:t>Industry (Columbus IN) running CFD codes to study combustion strategies to maximize energy efficiency</a:t>
            </a:r>
          </a:p>
          <a:p>
            <a:pPr>
              <a:spcBef>
                <a:spcPts val="300"/>
              </a:spcBef>
            </a:pPr>
            <a:r>
              <a:rPr lang="en-US" sz="1800" dirty="0" smtClean="0"/>
              <a:t>Support evaluation needed by XD TIS and TAS services</a:t>
            </a:r>
          </a:p>
          <a:p>
            <a:pPr>
              <a:spcBef>
                <a:spcPts val="300"/>
              </a:spcBef>
            </a:pPr>
            <a:r>
              <a:rPr lang="en-US" sz="1800" dirty="0" smtClean="0"/>
              <a:t>Investigate performance of </a:t>
            </a:r>
            <a:r>
              <a:rPr lang="en-US" sz="1800" dirty="0" err="1" smtClean="0"/>
              <a:t>Kepler</a:t>
            </a:r>
            <a:r>
              <a:rPr lang="en-US" sz="1800" dirty="0" smtClean="0"/>
              <a:t> workflow engine</a:t>
            </a:r>
          </a:p>
          <a:p>
            <a:pPr>
              <a:spcBef>
                <a:spcPts val="300"/>
              </a:spcBef>
            </a:pPr>
            <a:r>
              <a:rPr lang="en-US" sz="1800" dirty="0" smtClean="0"/>
              <a:t>Study scalability of SAGA in difference latency scenarios</a:t>
            </a:r>
          </a:p>
          <a:p>
            <a:pPr>
              <a:spcBef>
                <a:spcPts val="300"/>
              </a:spcBef>
            </a:pPr>
            <a:r>
              <a:rPr lang="en-US" sz="1800" dirty="0" smtClean="0"/>
              <a:t>Test and evaluate new algorithms for </a:t>
            </a:r>
            <a:r>
              <a:rPr lang="en-US" sz="1800" dirty="0" err="1" smtClean="0"/>
              <a:t>phylogenetics</a:t>
            </a:r>
            <a:r>
              <a:rPr lang="en-US" sz="1800" dirty="0" smtClean="0"/>
              <a:t>/</a:t>
            </a:r>
            <a:r>
              <a:rPr lang="en-US" sz="1800" dirty="0" err="1" smtClean="0"/>
              <a:t>systematics</a:t>
            </a:r>
            <a:r>
              <a:rPr lang="en-US" sz="1800" dirty="0" smtClean="0"/>
              <a:t> research in CIPRES portal</a:t>
            </a:r>
          </a:p>
          <a:p>
            <a:pPr>
              <a:spcBef>
                <a:spcPts val="300"/>
              </a:spcBef>
            </a:pPr>
            <a:r>
              <a:rPr lang="en-US" sz="1800" dirty="0" smtClean="0"/>
              <a:t>Investigate performance overheads of clouds in parallel and distributed environments</a:t>
            </a:r>
          </a:p>
          <a:p>
            <a:pPr>
              <a:spcBef>
                <a:spcPts val="300"/>
              </a:spcBef>
            </a:pPr>
            <a:r>
              <a:rPr lang="en-US" sz="1800" dirty="0" smtClean="0"/>
              <a:t>Support tutorials and classes in cloud, grid and parallel computing (IU, Florida, LSU)</a:t>
            </a:r>
          </a:p>
          <a:p>
            <a:pPr>
              <a:spcBef>
                <a:spcPts val="300"/>
              </a:spcBef>
            </a:pPr>
            <a:r>
              <a:rPr lang="en-US" sz="1800" dirty="0" smtClean="0"/>
              <a:t>~12 active/finished users out of ~32 early user applicants</a:t>
            </a:r>
          </a:p>
        </p:txBody>
      </p:sp>
      <p:grpSp>
        <p:nvGrpSpPr>
          <p:cNvPr id="8" name="Group 7"/>
          <p:cNvGrpSpPr/>
          <p:nvPr/>
        </p:nvGrpSpPr>
        <p:grpSpPr>
          <a:xfrm>
            <a:off x="228600" y="0"/>
            <a:ext cx="8610600" cy="6874592"/>
            <a:chOff x="228600" y="0"/>
            <a:chExt cx="8610600" cy="6874592"/>
          </a:xfrm>
        </p:grpSpPr>
        <p:pic>
          <p:nvPicPr>
            <p:cNvPr id="2052" name="Picture 4"/>
            <p:cNvPicPr>
              <a:picLocks noChangeAspect="1" noChangeArrowheads="1"/>
            </p:cNvPicPr>
            <p:nvPr/>
          </p:nvPicPr>
          <p:blipFill>
            <a:blip r:embed="rId3" cstate="print"/>
            <a:srcRect l="19583" t="21333" r="28750" b="12667"/>
            <a:stretch>
              <a:fillRect/>
            </a:stretch>
          </p:blipFill>
          <p:spPr bwMode="auto">
            <a:xfrm>
              <a:off x="228600" y="0"/>
              <a:ext cx="8610600" cy="6874592"/>
            </a:xfrm>
            <a:prstGeom prst="rect">
              <a:avLst/>
            </a:prstGeom>
            <a:noFill/>
            <a:ln w="9525">
              <a:noFill/>
              <a:miter lim="800000"/>
              <a:headEnd/>
              <a:tailEnd/>
            </a:ln>
          </p:spPr>
        </p:pic>
        <p:sp>
          <p:nvSpPr>
            <p:cNvPr id="7" name="TextBox 6"/>
            <p:cNvSpPr txBox="1"/>
            <p:nvPr/>
          </p:nvSpPr>
          <p:spPr>
            <a:xfrm>
              <a:off x="5715000" y="228600"/>
              <a:ext cx="2333011" cy="400110"/>
            </a:xfrm>
            <a:prstGeom prst="rect">
              <a:avLst/>
            </a:prstGeom>
            <a:noFill/>
          </p:spPr>
          <p:txBody>
            <a:bodyPr wrap="none" rtlCol="0">
              <a:spAutoFit/>
            </a:bodyPr>
            <a:lstStyle/>
            <a:p>
              <a:r>
                <a:rPr lang="en-US" sz="2000" b="1" dirty="0" smtClean="0"/>
                <a:t>Two Recent Projects</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96000" cy="1143000"/>
          </a:xfrm>
        </p:spPr>
        <p:txBody>
          <a:bodyPr/>
          <a:lstStyle/>
          <a:p>
            <a:r>
              <a:rPr lang="en-US" dirty="0" smtClean="0"/>
              <a:t>Grid Interoperability</a:t>
            </a:r>
            <a:br>
              <a:rPr lang="en-US" dirty="0" smtClean="0"/>
            </a:br>
            <a:r>
              <a:rPr lang="en-US" dirty="0" smtClean="0"/>
              <a:t>from Andrew </a:t>
            </a:r>
            <a:r>
              <a:rPr lang="en-US" dirty="0" err="1" smtClean="0"/>
              <a:t>Grimshaw</a:t>
            </a:r>
            <a:endParaRPr lang="en-US" dirty="0"/>
          </a:p>
        </p:txBody>
      </p:sp>
      <p:sp>
        <p:nvSpPr>
          <p:cNvPr id="3" name="Content Placeholder 2"/>
          <p:cNvSpPr>
            <a:spLocks noGrp="1"/>
          </p:cNvSpPr>
          <p:nvPr>
            <p:ph idx="1"/>
          </p:nvPr>
        </p:nvSpPr>
        <p:spPr>
          <a:xfrm>
            <a:off x="152400" y="1143000"/>
            <a:ext cx="8991600" cy="5562600"/>
          </a:xfrm>
        </p:spPr>
        <p:txBody>
          <a:bodyPr>
            <a:normAutofit fontScale="62500" lnSpcReduction="20000"/>
          </a:bodyPr>
          <a:lstStyle/>
          <a:p>
            <a:r>
              <a:rPr lang="en-US" dirty="0" smtClean="0"/>
              <a:t>Colleagues,</a:t>
            </a:r>
          </a:p>
          <a:p>
            <a:r>
              <a:rPr lang="en-US" dirty="0" smtClean="0"/>
              <a:t>FutureGrid has as two of its many goals the creation of a Grid middleware testing and interoperability testbed as well as the maintenance of standards compliant endpoints against which experiments can be executed. We at the University of Virginia are tasked with bringing up three stacks as well as maintaining standard-endpoints against which these experiments can be run.</a:t>
            </a:r>
          </a:p>
          <a:p>
            <a:r>
              <a:rPr lang="en-US" dirty="0" smtClean="0"/>
              <a:t>We currently have UNICORE 6 and Genesis II endpoints functioning on X-Ray (a Cray). Over the next few weeks we expect to bring two additional resources, India and Sierra (essentially Linux clusters), on-line in a similar manner (Genesis II is already up on Sierra). As called for in the FutureGrid program execution plan, once those two stacks are operational we will begin to work on g-</a:t>
            </a:r>
            <a:r>
              <a:rPr lang="en-US" dirty="0" err="1" smtClean="0"/>
              <a:t>lite</a:t>
            </a:r>
            <a:r>
              <a:rPr lang="en-US" dirty="0" smtClean="0"/>
              <a:t> (with help we may be able to accelerate that).  Other standards-compliant endpoints  are welcome in the future , but not part of the current funding plan.</a:t>
            </a:r>
          </a:p>
          <a:p>
            <a:r>
              <a:rPr lang="en-US" dirty="0" smtClean="0"/>
              <a:t>I’m writing the PGI and GIN working groups to see if there is interest in using these resources (endpoints) as a part of either the GIN or PGI work, in particular in demonstrations or projects for OGF in October or SC in November. One of the key differences between these endpoints and others is that they can be expected to persist. These resources will not go away when a demo is done. They will be there as a testbed for future application and middleware development (e.g., a </a:t>
            </a:r>
            <a:r>
              <a:rPr lang="en-US" dirty="0" err="1" smtClean="0"/>
              <a:t>metascheduler</a:t>
            </a:r>
            <a:r>
              <a:rPr lang="en-US" dirty="0" smtClean="0"/>
              <a:t> that works across g-</a:t>
            </a:r>
            <a:r>
              <a:rPr lang="en-US" dirty="0" err="1" smtClean="0"/>
              <a:t>lite</a:t>
            </a:r>
            <a:r>
              <a:rPr lang="en-US" dirty="0" smtClean="0"/>
              <a:t> and Unicore 6).</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13</a:t>
            </a:fld>
            <a:endParaRPr lang="en-US">
              <a:solidFill>
                <a:prstClr val="black">
                  <a:tint val="75000"/>
                </a:prstClr>
              </a:solidFill>
            </a:endParaRPr>
          </a:p>
        </p:txBody>
      </p:sp>
      <p:sp>
        <p:nvSpPr>
          <p:cNvPr id="6" name="TextBox 5"/>
          <p:cNvSpPr txBox="1"/>
          <p:nvPr/>
        </p:nvSpPr>
        <p:spPr>
          <a:xfrm>
            <a:off x="0" y="4495800"/>
            <a:ext cx="9144000" cy="1938992"/>
          </a:xfrm>
          <a:prstGeom prst="rect">
            <a:avLst/>
          </a:prstGeom>
          <a:solidFill>
            <a:schemeClr val="bg1"/>
          </a:solidFill>
        </p:spPr>
        <p:txBody>
          <a:bodyPr wrap="square" rtlCol="0">
            <a:spAutoFit/>
          </a:bodyPr>
          <a:lstStyle/>
          <a:p>
            <a:r>
              <a:rPr lang="en-US" sz="2000" dirty="0" smtClean="0"/>
              <a:t>We RENKEI/NAREGI project are interested in the participation for interoperation demonstrations or projects for OGF and SC. We have a prototype middleware which can submit and receive jobs using the HPCBP specification. Can we have more detailed information of your endpoints(authentication, data staging method, and so on) and the participation conditions of the demonstrations/projects.</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SDSC</a:t>
            </a:r>
            <a:endParaRPr lang="en-US">
              <a:solidFill>
                <a:srgbClr val="000000"/>
              </a:solidFill>
            </a:endParaRP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UF</a:t>
            </a:r>
            <a:endParaRPr lang="en-US">
              <a:solidFill>
                <a:srgbClr val="000000"/>
              </a:solidFill>
            </a:endParaRP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UC</a:t>
            </a:r>
            <a:endParaRPr lang="en-US">
              <a:solidFill>
                <a:srgbClr val="000000"/>
              </a:solidFill>
            </a:endParaRP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Lille</a:t>
            </a:r>
            <a:endParaRPr lang="en-US">
              <a:solidFill>
                <a:srgbClr val="000000"/>
              </a:solidFill>
            </a:endParaRP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Rennes</a:t>
            </a:r>
            <a:endParaRPr lang="en-US">
              <a:solidFill>
                <a:srgbClr val="000000"/>
              </a:solidFill>
            </a:endParaRP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Sophia</a:t>
            </a:r>
            <a:endParaRPr lang="en-US">
              <a:solidFill>
                <a:srgbClr val="000000"/>
              </a:solidFill>
            </a:endParaRP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smtClean="0">
                <a:solidFill>
                  <a:prstClr val="black"/>
                </a:solidFill>
              </a:rPr>
              <a:t>ViNe provided the necessary inter-cloud connectivity to deploy CloudBLAST across 5 Nimbus sites, with a mix of public and private subnets.</a:t>
            </a:r>
            <a:endParaRPr lang="en-US">
              <a:solidFill>
                <a:prstClr val="black"/>
              </a:solidFill>
            </a:endParaRP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smtClean="0">
                <a:solidFill>
                  <a:prstClr val="black"/>
                </a:solidFill>
              </a:rPr>
              <a:t>Grid’5000 firewall</a:t>
            </a:r>
            <a:endParaRPr lang="en-US" sz="200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png"/>
          <p:cNvPicPr/>
          <p:nvPr/>
        </p:nvPicPr>
        <p:blipFill>
          <a:blip r:embed="rId3" cstate="print"/>
          <a:stretch>
            <a:fillRect/>
          </a:stretch>
        </p:blipFill>
        <p:spPr>
          <a:xfrm>
            <a:off x="0" y="742122"/>
            <a:ext cx="7924800" cy="6115878"/>
          </a:xfrm>
          <a:prstGeom prst="rect">
            <a:avLst/>
          </a:prstGeom>
        </p:spPr>
      </p:pic>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15</a:t>
            </a:fld>
            <a:endParaRPr lang="en-US">
              <a:solidFill>
                <a:prstClr val="black">
                  <a:tint val="75000"/>
                </a:prstClr>
              </a:solidFill>
            </a:endParaRPr>
          </a:p>
        </p:txBody>
      </p:sp>
      <p:sp>
        <p:nvSpPr>
          <p:cNvPr id="2" name="Title 1"/>
          <p:cNvSpPr>
            <a:spLocks noGrp="1"/>
          </p:cNvSpPr>
          <p:nvPr>
            <p:ph type="title"/>
          </p:nvPr>
        </p:nvSpPr>
        <p:spPr>
          <a:xfrm>
            <a:off x="1676400" y="0"/>
            <a:ext cx="5412699" cy="838200"/>
          </a:xfrm>
        </p:spPr>
        <p:txBody>
          <a:bodyPr/>
          <a:lstStyle/>
          <a:p>
            <a:r>
              <a:rPr lang="en-US" dirty="0" smtClean="0"/>
              <a:t>Typical Performance Study</a:t>
            </a:r>
            <a:endParaRPr lang="en-US" dirty="0"/>
          </a:p>
        </p:txBody>
      </p:sp>
      <p:sp>
        <p:nvSpPr>
          <p:cNvPr id="7" name="TextBox 6"/>
          <p:cNvSpPr txBox="1"/>
          <p:nvPr/>
        </p:nvSpPr>
        <p:spPr>
          <a:xfrm>
            <a:off x="838200" y="838200"/>
            <a:ext cx="6490495" cy="400110"/>
          </a:xfrm>
          <a:prstGeom prst="rect">
            <a:avLst/>
          </a:prstGeom>
          <a:noFill/>
        </p:spPr>
        <p:txBody>
          <a:bodyPr wrap="none" rtlCol="0">
            <a:spAutoFit/>
          </a:bodyPr>
          <a:lstStyle/>
          <a:p>
            <a:r>
              <a:rPr lang="en-US" sz="2000" dirty="0" smtClean="0"/>
              <a:t>Linux, Linux on VM, Windows, Azure, Amazon Bioinformatics</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495399" cy="1061490"/>
          </a:xfrm>
        </p:spPr>
        <p:txBody>
          <a:bodyPr/>
          <a:lstStyle/>
          <a:p>
            <a:r>
              <a:rPr lang="en-US" b="1" dirty="0" smtClean="0"/>
              <a:t>Education on FutureGrid</a:t>
            </a:r>
            <a:endParaRPr lang="en-US" b="1"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(customized VM based images) supporting online laboratories</a:t>
            </a:r>
          </a:p>
          <a:p>
            <a:r>
              <a:rPr lang="en-US" dirty="0" smtClean="0"/>
              <a:t>Supporting ~200 students in </a:t>
            </a:r>
            <a:r>
              <a:rPr lang="en-US" dirty="0" smtClean="0">
                <a:solidFill>
                  <a:srgbClr val="FF0000"/>
                </a:solidFill>
              </a:rPr>
              <a:t>Virtual Summer School </a:t>
            </a:r>
            <a:r>
              <a:rPr lang="en-US" dirty="0" smtClean="0"/>
              <a:t>on “</a:t>
            </a:r>
            <a:r>
              <a:rPr lang="en-US" dirty="0" smtClean="0">
                <a:solidFill>
                  <a:srgbClr val="FF0000"/>
                </a:solidFill>
              </a:rPr>
              <a:t>Big Data</a:t>
            </a:r>
            <a:r>
              <a:rPr lang="en-US" dirty="0" smtClean="0"/>
              <a:t>” July 26-30 with set of certified images – first offering of FutureGrid 101 Class; </a:t>
            </a:r>
            <a:r>
              <a:rPr lang="en-US" dirty="0" smtClean="0">
                <a:solidFill>
                  <a:srgbClr val="FF0000"/>
                </a:solidFill>
              </a:rPr>
              <a:t>TeraGrid ‘10 </a:t>
            </a:r>
            <a:r>
              <a:rPr lang="en-US" dirty="0" smtClean="0"/>
              <a:t>“Cloud technologies, data-intensive science and the TG”; </a:t>
            </a:r>
            <a:r>
              <a:rPr lang="en-US" dirty="0" err="1" smtClean="0"/>
              <a:t>CloudCom</a:t>
            </a:r>
            <a:r>
              <a:rPr lang="en-US" dirty="0" smtClean="0"/>
              <a:t> conference tutorials Nov 30-Dec 3 2010</a:t>
            </a:r>
          </a:p>
          <a:p>
            <a:r>
              <a:rPr lang="en-US" dirty="0" smtClean="0"/>
              <a:t>Experimental </a:t>
            </a:r>
            <a:r>
              <a:rPr lang="en-US" dirty="0" smtClean="0">
                <a:solidFill>
                  <a:srgbClr val="FF0000"/>
                </a:solidFill>
              </a:rPr>
              <a:t>class use </a:t>
            </a:r>
            <a:r>
              <a:rPr lang="en-US" dirty="0" smtClean="0"/>
              <a:t>fall semester at Indiana, Florida and LSU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smtClean="0">
                    <a:solidFill>
                      <a:prstClr val="black"/>
                    </a:solidFill>
                  </a:rPr>
                  <a:t>University of</a:t>
                </a:r>
              </a:p>
              <a:p>
                <a:pPr defTabSz="457200"/>
                <a:r>
                  <a:rPr lang="en-US" sz="1100" dirty="0" smtClean="0">
                    <a:solidFill>
                      <a:prstClr val="black"/>
                    </a:solidFill>
                  </a:rPr>
                  <a:t>Arkansas</a:t>
                </a:r>
                <a:endParaRPr lang="en-US" sz="1100" dirty="0">
                  <a:solidFill>
                    <a:prstClr val="black"/>
                  </a:solidFill>
                </a:endParaRP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smtClean="0">
                    <a:solidFill>
                      <a:prstClr val="black"/>
                    </a:solidFill>
                  </a:rPr>
                  <a:t>Indiana </a:t>
                </a:r>
              </a:p>
              <a:p>
                <a:pPr defTabSz="457200"/>
                <a:r>
                  <a:rPr lang="en-US" sz="1200" dirty="0" smtClean="0">
                    <a:solidFill>
                      <a:prstClr val="black"/>
                    </a:solidFill>
                  </a:rPr>
                  <a:t>University</a:t>
                </a:r>
                <a:endParaRPr lang="en-US" sz="1200" dirty="0">
                  <a:solidFill>
                    <a:prstClr val="black"/>
                  </a:solidFill>
                </a:endParaRP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smtClean="0">
                    <a:solidFill>
                      <a:prstClr val="black"/>
                    </a:solidFill>
                  </a:rPr>
                  <a:t>University of</a:t>
                </a:r>
              </a:p>
              <a:p>
                <a:pPr defTabSz="457200"/>
                <a:r>
                  <a:rPr lang="en-US" sz="1050" dirty="0" smtClean="0">
                    <a:solidFill>
                      <a:prstClr val="black"/>
                    </a:solidFill>
                  </a:rPr>
                  <a:t>California at</a:t>
                </a:r>
              </a:p>
              <a:p>
                <a:pPr defTabSz="457200"/>
                <a:r>
                  <a:rPr lang="en-US" sz="1050" dirty="0" smtClean="0">
                    <a:solidFill>
                      <a:prstClr val="black"/>
                    </a:solidFill>
                  </a:rPr>
                  <a:t>Los Angeles</a:t>
                </a:r>
                <a:endParaRPr lang="en-US" sz="1050" dirty="0">
                  <a:solidFill>
                    <a:prstClr val="black"/>
                  </a:solidFill>
                </a:endParaRP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smtClean="0">
                    <a:solidFill>
                      <a:prstClr val="black"/>
                    </a:solidFill>
                  </a:rPr>
                  <a:t>Penn </a:t>
                </a:r>
              </a:p>
              <a:p>
                <a:pPr defTabSz="457200"/>
                <a:r>
                  <a:rPr lang="en-US" sz="1100" dirty="0" smtClean="0">
                    <a:solidFill>
                      <a:prstClr val="black"/>
                    </a:solidFill>
                  </a:rPr>
                  <a:t>State</a:t>
                </a:r>
                <a:endParaRPr lang="en-US" sz="1100" dirty="0">
                  <a:solidFill>
                    <a:prstClr val="black"/>
                  </a:solidFill>
                </a:endParaRP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pPr defTabSz="457200"/>
                <a:r>
                  <a:rPr lang="en-US" sz="1100" dirty="0" smtClean="0">
                    <a:solidFill>
                      <a:prstClr val="black"/>
                    </a:solidFill>
                  </a:rPr>
                  <a:t>Iowa</a:t>
                </a:r>
              </a:p>
              <a:p>
                <a:pPr defTabSz="457200"/>
                <a:r>
                  <a:rPr lang="en-US" sz="1100" dirty="0" smtClean="0">
                    <a:solidFill>
                      <a:prstClr val="black"/>
                    </a:solidFill>
                  </a:rPr>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smtClean="0">
                    <a:solidFill>
                      <a:prstClr val="black"/>
                    </a:solidFill>
                  </a:rPr>
                  <a:t>Univ.Illinois</a:t>
                </a:r>
                <a:r>
                  <a:rPr lang="en-US" sz="1050" dirty="0" smtClean="0">
                    <a:solidFill>
                      <a:prstClr val="black"/>
                    </a:solidFill>
                  </a:rPr>
                  <a:t> </a:t>
                </a:r>
              </a:p>
              <a:p>
                <a:pPr defTabSz="457200"/>
                <a:r>
                  <a:rPr lang="en-US" sz="1050" dirty="0" smtClean="0">
                    <a:solidFill>
                      <a:prstClr val="black"/>
                    </a:solidFill>
                  </a:rPr>
                  <a:t>at Chicago</a:t>
                </a:r>
                <a:endParaRPr lang="en-US" sz="1050" dirty="0">
                  <a:solidFill>
                    <a:prstClr val="black"/>
                  </a:solidFill>
                </a:endParaRP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smtClean="0">
                    <a:solidFill>
                      <a:prstClr val="black"/>
                    </a:solidFill>
                  </a:rPr>
                  <a:t>University of</a:t>
                </a:r>
              </a:p>
              <a:p>
                <a:pPr defTabSz="457200"/>
                <a:r>
                  <a:rPr lang="en-US" sz="1000" dirty="0" smtClean="0">
                    <a:solidFill>
                      <a:prstClr val="black"/>
                    </a:solidFill>
                  </a:rPr>
                  <a:t>Minnesota</a:t>
                </a:r>
                <a:endParaRPr lang="en-US" sz="1000" dirty="0">
                  <a:solidFill>
                    <a:prstClr val="black"/>
                  </a:solidFill>
                </a:endParaRP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smtClean="0">
                    <a:solidFill>
                      <a:prstClr val="black"/>
                    </a:solidFill>
                  </a:rPr>
                  <a:t>Michigan </a:t>
                </a:r>
              </a:p>
              <a:p>
                <a:pPr defTabSz="457200"/>
                <a:r>
                  <a:rPr lang="en-US" sz="1000" dirty="0" smtClean="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smtClean="0">
                    <a:solidFill>
                      <a:prstClr val="black"/>
                    </a:solidFill>
                  </a:rPr>
                  <a:t>Notre</a:t>
                </a:r>
              </a:p>
              <a:p>
                <a:pPr defTabSz="457200"/>
                <a:r>
                  <a:rPr lang="en-US" sz="1100" dirty="0" smtClean="0">
                    <a:solidFill>
                      <a:prstClr val="black"/>
                    </a:solidFill>
                  </a:rPr>
                  <a:t>Dame</a:t>
                </a:r>
                <a:endParaRPr lang="en-US" sz="1100" dirty="0">
                  <a:solidFill>
                    <a:prstClr val="black"/>
                  </a:solidFill>
                </a:endParaRP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smtClean="0">
                    <a:solidFill>
                      <a:prstClr val="black"/>
                    </a:solidFill>
                  </a:rPr>
                  <a:t>University of </a:t>
                </a:r>
              </a:p>
              <a:p>
                <a:pPr defTabSz="457200"/>
                <a:r>
                  <a:rPr lang="en-US" sz="1050" dirty="0" smtClean="0">
                    <a:solidFill>
                      <a:prstClr val="black"/>
                    </a:solidFill>
                  </a:rPr>
                  <a:t>Texas</a:t>
                </a:r>
                <a:r>
                  <a:rPr lang="en-US" sz="1050" dirty="0">
                    <a:solidFill>
                      <a:prstClr val="black"/>
                    </a:solidFill>
                  </a:rPr>
                  <a:t> a</a:t>
                </a:r>
                <a:r>
                  <a:rPr lang="en-US" sz="1050" dirty="0" smtClean="0">
                    <a:solidFill>
                      <a:prstClr val="black"/>
                    </a:solidFill>
                  </a:rPr>
                  <a:t>t El Paso</a:t>
                </a:r>
                <a:endParaRPr lang="en-US" sz="1050" dirty="0">
                  <a:solidFill>
                    <a:prstClr val="black"/>
                  </a:solidFill>
                </a:endParaRP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smtClean="0">
                    <a:solidFill>
                      <a:prstClr val="black"/>
                    </a:solidFill>
                  </a:rPr>
                  <a:t>IBM </a:t>
                </a:r>
                <a:r>
                  <a:rPr lang="en-US" sz="1050" dirty="0" err="1" smtClean="0">
                    <a:solidFill>
                      <a:prstClr val="black"/>
                    </a:solidFill>
                  </a:rPr>
                  <a:t>Almaden</a:t>
                </a:r>
                <a:endParaRPr lang="en-US" sz="1050" dirty="0" smtClean="0">
                  <a:solidFill>
                    <a:prstClr val="black"/>
                  </a:solidFill>
                </a:endParaRPr>
              </a:p>
              <a:p>
                <a:pPr defTabSz="457200"/>
                <a:r>
                  <a:rPr lang="en-US" sz="1050" dirty="0" smtClean="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smtClean="0">
                    <a:solidFill>
                      <a:prstClr val="black"/>
                    </a:solidFill>
                  </a:rPr>
                  <a:t>Washington</a:t>
                </a:r>
              </a:p>
              <a:p>
                <a:pPr defTabSz="457200"/>
                <a:r>
                  <a:rPr lang="en-US" sz="1100" dirty="0" smtClean="0">
                    <a:solidFill>
                      <a:prstClr val="black"/>
                    </a:solidFill>
                  </a:rPr>
                  <a:t>University</a:t>
                </a:r>
                <a:endParaRPr lang="en-US" sz="1100" dirty="0">
                  <a:solidFill>
                    <a:prstClr val="black"/>
                  </a:solidFill>
                </a:endParaRP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smtClean="0">
                    <a:solidFill>
                      <a:prstClr val="black"/>
                    </a:solidFill>
                  </a:rPr>
                  <a:t>San Diego</a:t>
                </a:r>
              </a:p>
              <a:p>
                <a:pPr defTabSz="457200"/>
                <a:r>
                  <a:rPr lang="en-US" sz="1000" dirty="0" smtClean="0">
                    <a:solidFill>
                      <a:prstClr val="black"/>
                    </a:solidFill>
                  </a:rPr>
                  <a:t>Supercomputer</a:t>
                </a:r>
              </a:p>
              <a:p>
                <a:pPr defTabSz="457200"/>
                <a:r>
                  <a:rPr lang="en-US" sz="1000" dirty="0" smtClean="0">
                    <a:solidFill>
                      <a:prstClr val="black"/>
                    </a:solidFill>
                  </a:rPr>
                  <a:t>Center</a:t>
                </a:r>
                <a:endParaRPr lang="en-US" sz="1000" dirty="0">
                  <a:solidFill>
                    <a:prstClr val="black"/>
                  </a:solidFill>
                </a:endParaRP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smtClean="0">
                      <a:solidFill>
                        <a:prstClr val="black"/>
                      </a:solidFill>
                    </a:rPr>
                    <a:t>University</a:t>
                  </a:r>
                </a:p>
                <a:p>
                  <a:pPr defTabSz="457200"/>
                  <a:r>
                    <a:rPr lang="en-US" sz="1100" dirty="0" smtClean="0">
                      <a:solidFill>
                        <a:prstClr val="black"/>
                      </a:solidFill>
                    </a:rPr>
                    <a:t>of Florida</a:t>
                  </a:r>
                  <a:endParaRPr lang="en-US" sz="1100" dirty="0">
                    <a:solidFill>
                      <a:prstClr val="black"/>
                    </a:solidFill>
                  </a:endParaRP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smtClean="0">
                    <a:solidFill>
                      <a:prstClr val="black"/>
                    </a:solidFill>
                  </a:rPr>
                  <a:t>Johns </a:t>
                </a:r>
              </a:p>
              <a:p>
                <a:pPr defTabSz="457200"/>
                <a:r>
                  <a:rPr lang="en-US" sz="1100" dirty="0" smtClean="0">
                    <a:solidFill>
                      <a:prstClr val="black"/>
                    </a:solidFill>
                  </a:rPr>
                  <a:t>Hopkins</a:t>
                </a:r>
                <a:endParaRPr lang="en-US" sz="1100" dirty="0">
                  <a:solidFill>
                    <a:prstClr val="black"/>
                  </a:solidFill>
                </a:endParaRP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smtClean="0">
                <a:solidFill>
                  <a:srgbClr val="990000"/>
                </a:solidFill>
              </a:rPr>
              <a:t>July 26-30, 2010  NCSA Summer School Workshop</a:t>
            </a:r>
          </a:p>
          <a:p>
            <a:pPr algn="r" defTabSz="457200"/>
            <a:r>
              <a:rPr lang="en-US" sz="1600" dirty="0" smtClean="0">
                <a:solidFill>
                  <a:srgbClr val="7030A0"/>
                </a:solidFill>
              </a:rPr>
              <a:t>http://salsahpc.indiana.edu/tutorial</a:t>
            </a:r>
            <a:endParaRPr lang="en-US" sz="1600" i="1" dirty="0" smtClean="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smtClean="0">
                <a:solidFill>
                  <a:prstClr val="black"/>
                </a:solidFill>
              </a:rPr>
              <a:t>300+ Students learning about Twister &amp; </a:t>
            </a:r>
            <a:r>
              <a:rPr lang="en-US" sz="1600" i="1" dirty="0" err="1" smtClean="0">
                <a:solidFill>
                  <a:prstClr val="black"/>
                </a:solidFill>
              </a:rPr>
              <a:t>Hadoop</a:t>
            </a:r>
            <a:r>
              <a:rPr lang="en-US" sz="1600" i="1" dirty="0" smtClean="0">
                <a:solidFill>
                  <a:prstClr val="black"/>
                </a:solidFill>
              </a:rPr>
              <a:t> </a:t>
            </a:r>
          </a:p>
          <a:p>
            <a:pPr defTabSz="457200"/>
            <a:r>
              <a:rPr lang="en-US" sz="1600" i="1" dirty="0" err="1" smtClean="0">
                <a:solidFill>
                  <a:prstClr val="black"/>
                </a:solidFill>
              </a:rPr>
              <a:t>MapReduce</a:t>
            </a:r>
            <a:r>
              <a:rPr lang="en-US" sz="1600" i="1" dirty="0" smtClean="0">
                <a:solidFill>
                  <a:prstClr val="black"/>
                </a:solidFill>
              </a:rPr>
              <a:t> technologies, supported by </a:t>
            </a:r>
            <a:r>
              <a:rPr lang="en-US" sz="1600" i="1" dirty="0" err="1" smtClean="0">
                <a:solidFill>
                  <a:prstClr val="black"/>
                </a:solidFill>
              </a:rPr>
              <a:t>FutureGrid</a:t>
            </a:r>
            <a:r>
              <a:rPr lang="en-US" sz="1600" i="1" dirty="0" smtClean="0">
                <a:solidFill>
                  <a:prstClr val="black"/>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0"/>
            <a:ext cx="3810000" cy="2971800"/>
          </a:xfrm>
        </p:spPr>
        <p:txBody>
          <a:bodyPr/>
          <a:lstStyle/>
          <a:p>
            <a:r>
              <a:rPr lang="en-US" dirty="0" smtClean="0"/>
              <a:t>FutureGrid</a:t>
            </a:r>
            <a:br>
              <a:rPr lang="en-US" dirty="0" smtClean="0"/>
            </a:br>
            <a:r>
              <a:rPr lang="en-US" dirty="0" smtClean="0"/>
              <a:t>Layered Software Stack</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18</a:t>
            </a:fld>
            <a:endParaRPr lang="en-US">
              <a:solidFill>
                <a:prstClr val="black">
                  <a:tint val="75000"/>
                </a:prstClr>
              </a:solidFill>
            </a:endParaRPr>
          </a:p>
        </p:txBody>
      </p:sp>
      <p:pic>
        <p:nvPicPr>
          <p:cNvPr id="1026" name="Picture 2" descr="C:\Users\Geoffrey Fox\Desktop\plan-2.png"/>
          <p:cNvPicPr>
            <a:picLocks noChangeAspect="1" noChangeArrowheads="1"/>
          </p:cNvPicPr>
          <p:nvPr/>
        </p:nvPicPr>
        <p:blipFill>
          <a:blip r:embed="rId3" cstate="print"/>
          <a:srcRect/>
          <a:stretch>
            <a:fillRect/>
          </a:stretch>
        </p:blipFill>
        <p:spPr bwMode="auto">
          <a:xfrm>
            <a:off x="0" y="0"/>
            <a:ext cx="5486400" cy="6964511"/>
          </a:xfrm>
          <a:prstGeom prst="rect">
            <a:avLst/>
          </a:prstGeom>
          <a:noFill/>
        </p:spPr>
      </p:pic>
      <p:sp>
        <p:nvSpPr>
          <p:cNvPr id="8" name="Rounded Rectangle 7"/>
          <p:cNvSpPr/>
          <p:nvPr/>
        </p:nvSpPr>
        <p:spPr>
          <a:xfrm>
            <a:off x="152400" y="3962400"/>
            <a:ext cx="3886200" cy="609600"/>
          </a:xfrm>
          <a:prstGeom prst="roundRect">
            <a:avLst/>
          </a:prstGeom>
          <a:solidFill>
            <a:srgbClr val="66FFCC"/>
          </a:solidFill>
          <a:ln>
            <a:solidFill>
              <a:srgbClr val="66FFC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User Supported Software usable in Experiments e.g. </a:t>
            </a:r>
            <a:r>
              <a:rPr lang="en-US" sz="1400" b="1" dirty="0" err="1" smtClean="0">
                <a:solidFill>
                  <a:schemeClr val="tx1"/>
                </a:solidFill>
              </a:rPr>
              <a:t>OpenNebula</a:t>
            </a:r>
            <a:r>
              <a:rPr lang="en-US" sz="1400" b="1" dirty="0" smtClean="0">
                <a:solidFill>
                  <a:schemeClr val="tx1"/>
                </a:solidFill>
              </a:rPr>
              <a:t>, Charm++, Other MPI, Bigtable </a:t>
            </a:r>
            <a:endParaRPr lang="en-US" sz="1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9144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457200" y="1600200"/>
            <a:ext cx="8229600" cy="5017883"/>
          </a:xfrm>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dirty="0" smtClean="0">
                <a:solidFill>
                  <a:srgbClr val="FF0000"/>
                </a:solidFill>
              </a:rPr>
              <a:t>Experiment</a:t>
            </a:r>
            <a:r>
              <a:rPr lang="en-US" dirty="0" smtClean="0"/>
              <a:t> </a:t>
            </a:r>
            <a:r>
              <a:rPr lang="en-US"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48"/>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1109086"/>
            <a:ext cx="8686800" cy="5612389"/>
          </a:xfrm>
        </p:spPr>
        <p:txBody>
          <a:bodyPr>
            <a:normAutofit fontScale="85000" lnSpcReduction="20000"/>
          </a:bodyPr>
          <a:lstStyle/>
          <a:p>
            <a:r>
              <a:rPr lang="en-US" dirty="0" smtClean="0"/>
              <a:t>FutureGrid provides a testbed with a wide variety of computing services to its users</a:t>
            </a:r>
          </a:p>
          <a:p>
            <a:pPr lvl="1"/>
            <a:r>
              <a:rPr lang="en-US" dirty="0" smtClean="0"/>
              <a:t>Supporting users developing new applications and new middleware using </a:t>
            </a:r>
            <a:r>
              <a:rPr lang="en-US" dirty="0" smtClean="0">
                <a:solidFill>
                  <a:srgbClr val="FF0000"/>
                </a:solidFill>
              </a:rPr>
              <a:t>Cloud, Grid and Parallel computing </a:t>
            </a:r>
            <a:r>
              <a:rPr lang="en-US" dirty="0" smtClean="0"/>
              <a:t>(Hypervisors – </a:t>
            </a:r>
            <a:r>
              <a:rPr lang="en-US" dirty="0" err="1" smtClean="0"/>
              <a:t>Xen</a:t>
            </a:r>
            <a:r>
              <a:rPr lang="en-US" dirty="0" smtClean="0"/>
              <a:t>, KVM, </a:t>
            </a:r>
            <a:r>
              <a:rPr lang="en-US" dirty="0" err="1" smtClean="0"/>
              <a:t>ScaleMP</a:t>
            </a:r>
            <a:r>
              <a:rPr lang="en-US" dirty="0" smtClean="0"/>
              <a:t>, Linux, Windows, Nimbus, Eucalyptus, Hadoop, Globus, Unicore, MPI, </a:t>
            </a:r>
            <a:r>
              <a:rPr lang="en-US" dirty="0" err="1" smtClean="0"/>
              <a:t>OpenMP</a:t>
            </a:r>
            <a:r>
              <a:rPr lang="en-US" dirty="0" smtClean="0"/>
              <a:t> …) </a:t>
            </a:r>
          </a:p>
          <a:p>
            <a:pPr lvl="1"/>
            <a:r>
              <a:rPr lang="en-US" dirty="0" smtClean="0"/>
              <a:t>Software supported by FutureGrid or users</a:t>
            </a:r>
          </a:p>
          <a:p>
            <a:pPr lvl="1"/>
            <a:r>
              <a:rPr lang="en-US" dirty="0" smtClean="0"/>
              <a:t>~5000 dedicated cores distributed across country</a:t>
            </a:r>
          </a:p>
          <a:p>
            <a:r>
              <a:rPr lang="en-US" dirty="0" smtClean="0"/>
              <a:t>The FutureGrid testbed provides to its users:</a:t>
            </a:r>
          </a:p>
          <a:p>
            <a:pPr lvl="1"/>
            <a:r>
              <a:rPr lang="en-US" dirty="0" smtClean="0"/>
              <a:t>A rich development and testing platform for middleware and application users looking at </a:t>
            </a:r>
            <a:r>
              <a:rPr lang="en-US" dirty="0" smtClean="0">
                <a:solidFill>
                  <a:srgbClr val="FF0000"/>
                </a:solidFill>
              </a:rPr>
              <a:t>interoperability</a:t>
            </a:r>
            <a:r>
              <a:rPr lang="en-US" dirty="0" smtClean="0"/>
              <a:t>, </a:t>
            </a:r>
            <a:r>
              <a:rPr lang="en-US" dirty="0" smtClean="0">
                <a:solidFill>
                  <a:srgbClr val="FF0000"/>
                </a:solidFill>
              </a:rPr>
              <a:t>functionality</a:t>
            </a:r>
            <a:r>
              <a:rPr lang="en-US" dirty="0" smtClean="0"/>
              <a:t> and </a:t>
            </a:r>
            <a:r>
              <a:rPr lang="en-US" dirty="0" smtClean="0">
                <a:solidFill>
                  <a:srgbClr val="FF0000"/>
                </a:solidFill>
              </a:rPr>
              <a:t>performance</a:t>
            </a:r>
            <a:r>
              <a:rPr lang="en-US" dirty="0" smtClean="0"/>
              <a:t> </a:t>
            </a:r>
          </a:p>
          <a:p>
            <a:pPr lvl="1"/>
            <a:r>
              <a:rPr lang="en-US" dirty="0" smtClean="0"/>
              <a:t>Each use of FutureGrid is an</a:t>
            </a:r>
            <a:r>
              <a:rPr lang="en-US" dirty="0" smtClean="0">
                <a:solidFill>
                  <a:srgbClr val="FF0000"/>
                </a:solidFill>
              </a:rPr>
              <a:t> experiment </a:t>
            </a:r>
            <a:r>
              <a:rPr lang="en-US" dirty="0" smtClean="0"/>
              <a:t>that is </a:t>
            </a:r>
            <a:r>
              <a:rPr lang="en-US" dirty="0" smtClean="0">
                <a:solidFill>
                  <a:srgbClr val="FF0000"/>
                </a:solidFill>
              </a:rPr>
              <a:t>reproducible</a:t>
            </a:r>
          </a:p>
          <a:p>
            <a:pPr lvl="1"/>
            <a:r>
              <a:rPr lang="en-US" dirty="0" smtClean="0"/>
              <a:t>A rich </a:t>
            </a:r>
            <a:r>
              <a:rPr lang="en-US" dirty="0" smtClean="0">
                <a:solidFill>
                  <a:srgbClr val="FF0000"/>
                </a:solidFill>
              </a:rPr>
              <a:t>education and teaching </a:t>
            </a:r>
            <a:r>
              <a:rPr lang="en-US" dirty="0" smtClean="0"/>
              <a:t>platform for advanced cyberinfrastructure classes</a:t>
            </a:r>
          </a:p>
          <a:p>
            <a:pPr lvl="1"/>
            <a:r>
              <a:rPr lang="en-US" dirty="0" smtClean="0"/>
              <a:t>Ability to collaborate with the </a:t>
            </a:r>
            <a:r>
              <a:rPr lang="en-US" dirty="0" smtClean="0">
                <a:solidFill>
                  <a:srgbClr val="FF0000"/>
                </a:solidFill>
              </a:rPr>
              <a:t>US industry </a:t>
            </a:r>
            <a:r>
              <a:rPr lang="en-US" dirty="0" smtClean="0"/>
              <a:t>on research projects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388308" cy="1143000"/>
          </a:xfrm>
        </p:spPr>
        <p:txBody>
          <a:bodyPr/>
          <a:lstStyle/>
          <a:p>
            <a:r>
              <a:rPr lang="en-US" b="1" dirty="0" smtClean="0"/>
              <a:t>FutureGrid Software </a:t>
            </a:r>
            <a:br>
              <a:rPr lang="en-US" b="1" dirty="0" smtClean="0"/>
            </a:br>
            <a:r>
              <a:rPr lang="en-US" b="1" dirty="0" smtClean="0"/>
              <a:t>Architecture</a:t>
            </a:r>
            <a:endParaRPr lang="en-US" b="1" dirty="0"/>
          </a:p>
        </p:txBody>
      </p:sp>
      <p:sp>
        <p:nvSpPr>
          <p:cNvPr id="3" name="Content Placeholder 2"/>
          <p:cNvSpPr>
            <a:spLocks noGrp="1"/>
          </p:cNvSpPr>
          <p:nvPr>
            <p:ph idx="1"/>
          </p:nvPr>
        </p:nvSpPr>
        <p:spPr>
          <a:xfrm>
            <a:off x="152400" y="1066800"/>
            <a:ext cx="8991600" cy="5791200"/>
          </a:xfrm>
        </p:spPr>
        <p:txBody>
          <a:bodyPr>
            <a:normAutofit fontScale="77500" lnSpcReduction="20000"/>
          </a:bodyPr>
          <a:lstStyle/>
          <a:p>
            <a:r>
              <a:rPr lang="en-US" dirty="0" smtClean="0"/>
              <a:t>Flexible Architecture allows one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eventually be </a:t>
            </a:r>
            <a:r>
              <a:rPr lang="en-US" dirty="0" smtClean="0">
                <a:solidFill>
                  <a:srgbClr val="FF0000"/>
                </a:solidFill>
              </a:rPr>
              <a:t>supported </a:t>
            </a:r>
            <a:r>
              <a:rPr lang="en-US" dirty="0" smtClean="0"/>
              <a:t>at “TeraGrid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Unicore, Genesis II, MapReduce, </a:t>
            </a:r>
            <a:r>
              <a:rPr lang="en-US" dirty="0" err="1" smtClean="0"/>
              <a:t>Bigtable</a:t>
            </a:r>
            <a:r>
              <a:rPr lang="en-US" dirty="0" smtClean="0"/>
              <a:t> …..</a:t>
            </a:r>
          </a:p>
          <a:p>
            <a:pPr lvl="1"/>
            <a:r>
              <a:rPr lang="en-US" dirty="0" smtClean="0">
                <a:solidFill>
                  <a:srgbClr val="FF0000"/>
                </a:solidFill>
              </a:rPr>
              <a:t>Will accumulate more supported software as system used!</a:t>
            </a:r>
          </a:p>
          <a:p>
            <a:r>
              <a:rPr lang="en-US" dirty="0" smtClean="0"/>
              <a:t>Will support links to external clouds, GPU clusters etc.</a:t>
            </a:r>
          </a:p>
          <a:p>
            <a:pPr lvl="1"/>
            <a:r>
              <a:rPr lang="en-US" dirty="0" smtClean="0"/>
              <a:t>Grid5000 initial highlight with OGF29 Hadoop deployment over Grid5000 and FutureGrid</a:t>
            </a:r>
          </a:p>
          <a:p>
            <a:pPr lvl="1"/>
            <a:r>
              <a:rPr lang="en-US" dirty="0" smtClean="0">
                <a:solidFill>
                  <a:srgbClr val="FF0000"/>
                </a:solidFill>
              </a:rPr>
              <a:t>Interested in more external system collaborators!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78288"/>
            <a:ext cx="5495399" cy="1061490"/>
          </a:xfrm>
        </p:spPr>
        <p:txBody>
          <a:bodyPr/>
          <a:lstStyle/>
          <a:p>
            <a:r>
              <a:rPr lang="en-US" b="1" dirty="0" smtClean="0"/>
              <a:t>Dynamic provisioning Examples</a:t>
            </a:r>
            <a:endParaRPr lang="en-US" b="1" dirty="0"/>
          </a:p>
        </p:txBody>
      </p:sp>
      <p:sp>
        <p:nvSpPr>
          <p:cNvPr id="3" name="Content Placeholder 2"/>
          <p:cNvSpPr>
            <a:spLocks noGrp="1"/>
          </p:cNvSpPr>
          <p:nvPr>
            <p:ph idx="1"/>
          </p:nvPr>
        </p:nvSpPr>
        <p:spPr>
          <a:xfrm>
            <a:off x="228600" y="1600200"/>
            <a:ext cx="8915400" cy="4525963"/>
          </a:xfrm>
        </p:spPr>
        <p:txBody>
          <a:bodyPr>
            <a:normAutofit fontScale="70000" lnSpcReduction="20000"/>
          </a:bodyPr>
          <a:lstStyle/>
          <a:p>
            <a:r>
              <a:rPr lang="en-US" dirty="0" smtClean="0"/>
              <a:t>Need to provision </a:t>
            </a:r>
          </a:p>
          <a:p>
            <a:pPr lvl="1"/>
            <a:r>
              <a:rPr lang="en-US" dirty="0" smtClean="0"/>
              <a:t>Linux or Windows O/S</a:t>
            </a:r>
          </a:p>
          <a:p>
            <a:pPr lvl="1"/>
            <a:r>
              <a:rPr lang="en-US" dirty="0" smtClean="0"/>
              <a:t>Linux or (Windows O/S) on Hypervisors (KVM, </a:t>
            </a:r>
            <a:r>
              <a:rPr lang="en-US" dirty="0" err="1" smtClean="0"/>
              <a:t>Xen</a:t>
            </a:r>
            <a:r>
              <a:rPr lang="en-US" dirty="0" smtClean="0"/>
              <a:t>, </a:t>
            </a:r>
            <a:r>
              <a:rPr lang="en-US" dirty="0" err="1" smtClean="0"/>
              <a:t>ScaleMP</a:t>
            </a:r>
            <a:r>
              <a:rPr lang="en-US" dirty="0" smtClean="0"/>
              <a:t>)</a:t>
            </a:r>
          </a:p>
          <a:p>
            <a:pPr lvl="1"/>
            <a:r>
              <a:rPr lang="en-US" dirty="0" smtClean="0"/>
              <a:t>Appliances – O/S plus application/middleware on bare-metal or hypervisors</a:t>
            </a:r>
          </a:p>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32 MPI nodes running on first Linux and then Windows with Cray iDataPlex Dell comparisons</a:t>
            </a:r>
          </a:p>
          <a:p>
            <a:r>
              <a:rPr lang="en-US" dirty="0" smtClean="0"/>
              <a:t>Give me a Hadoop or Dryad environment with 160 nodes</a:t>
            </a:r>
          </a:p>
          <a:p>
            <a:pPr lvl="1"/>
            <a:r>
              <a:rPr lang="en-US" dirty="0" smtClean="0"/>
              <a:t>Compare with Amazon and Azure</a:t>
            </a:r>
          </a:p>
          <a:p>
            <a:r>
              <a:rPr lang="en-US" dirty="0" smtClean="0"/>
              <a:t>Give me a 1000 BLAST instances linked to Grid5000</a:t>
            </a:r>
          </a:p>
          <a:p>
            <a:r>
              <a:rPr lang="en-US" dirty="0" smtClean="0"/>
              <a:t>Give me two 8 node (64 core) </a:t>
            </a:r>
            <a:r>
              <a:rPr lang="en-US" dirty="0" err="1" smtClean="0"/>
              <a:t>ScaleMP</a:t>
            </a:r>
            <a:r>
              <a:rPr lang="en-US" dirty="0" smtClean="0"/>
              <a:t> instances on Alamo and India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64369" cy="1143000"/>
          </a:xfrm>
        </p:spPr>
        <p:txBody>
          <a:bodyPr>
            <a:normAutofit fontScale="90000"/>
          </a:bodyPr>
          <a:lstStyle/>
          <a:p>
            <a:r>
              <a:rPr lang="en-US" b="1" dirty="0" smtClean="0"/>
              <a:t>Dynamic Provisioning Experiment </a:t>
            </a:r>
            <a:br>
              <a:rPr lang="en-US" b="1" dirty="0" smtClean="0"/>
            </a:br>
            <a:r>
              <a:rPr lang="en-US" b="1" dirty="0" smtClean="0"/>
              <a:t>Logical View</a:t>
            </a:r>
            <a:endParaRPr lang="en-US" b="1" dirty="0"/>
          </a:p>
        </p:txBody>
      </p:sp>
      <p:pic>
        <p:nvPicPr>
          <p:cNvPr id="4" name="Content Placeholder 3"/>
          <p:cNvPicPr>
            <a:picLocks noGrp="1" noChangeAspect="1"/>
          </p:cNvPicPr>
          <p:nvPr>
            <p:ph idx="1"/>
          </p:nvPr>
        </p:nvPicPr>
        <p:blipFill>
          <a:blip r:embed="rId3" cstate="print"/>
          <a:srcRect t="-2678" b="-2678"/>
          <a:stretch>
            <a:fillRect/>
          </a:stretch>
        </p:blipFill>
        <p:spPr>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685973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1166398280"/>
              </p:ext>
            </p:extLst>
          </p:nvPr>
        </p:nvGraphicFramePr>
        <p:xfrm>
          <a:off x="457200" y="1600200"/>
          <a:ext cx="8229600" cy="276925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51466" y="4574276"/>
            <a:ext cx="6841358" cy="923330"/>
          </a:xfrm>
          <a:prstGeom prst="rect">
            <a:avLst/>
          </a:prstGeom>
          <a:noFill/>
        </p:spPr>
        <p:txBody>
          <a:bodyPr wrap="square" rtlCol="0">
            <a:spAutoFit/>
          </a:bodyPr>
          <a:lstStyle/>
          <a:p>
            <a:r>
              <a:rPr lang="en-US" dirty="0" smtClean="0"/>
              <a:t>Time elapsed between requesting a job and the jobs reported start time on the provisioned node. The numbers here are an average of 2 sets of experiments.</a:t>
            </a:r>
            <a:endParaRPr lang="en-US" dirty="0"/>
          </a:p>
        </p:txBody>
      </p:sp>
      <p:sp>
        <p:nvSpPr>
          <p:cNvPr id="5" name="TextBox 4"/>
          <p:cNvSpPr txBox="1"/>
          <p:nvPr/>
        </p:nvSpPr>
        <p:spPr>
          <a:xfrm>
            <a:off x="228600" y="1676400"/>
            <a:ext cx="1485087" cy="369332"/>
          </a:xfrm>
          <a:prstGeom prst="rect">
            <a:avLst/>
          </a:prstGeom>
          <a:noFill/>
        </p:spPr>
        <p:txBody>
          <a:bodyPr wrap="none" rtlCol="0">
            <a:spAutoFit/>
          </a:bodyPr>
          <a:lstStyle/>
          <a:p>
            <a:r>
              <a:rPr lang="en-US" b="1" dirty="0" smtClean="0"/>
              <a:t>Time minutes</a:t>
            </a:r>
            <a:endParaRPr lang="en-US" b="1" dirty="0"/>
          </a:p>
        </p:txBody>
      </p:sp>
      <p:sp>
        <p:nvSpPr>
          <p:cNvPr id="7" name="TextBox 6"/>
          <p:cNvSpPr txBox="1"/>
          <p:nvPr/>
        </p:nvSpPr>
        <p:spPr>
          <a:xfrm>
            <a:off x="3200400" y="4191000"/>
            <a:ext cx="1848583" cy="369332"/>
          </a:xfrm>
          <a:prstGeom prst="rect">
            <a:avLst/>
          </a:prstGeom>
          <a:noFill/>
        </p:spPr>
        <p:txBody>
          <a:bodyPr wrap="none" rtlCol="0">
            <a:spAutoFit/>
          </a:bodyPr>
          <a:lstStyle/>
          <a:p>
            <a:r>
              <a:rPr lang="en-US" b="1" dirty="0" smtClean="0"/>
              <a:t>Number of nodes</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rmAutofit fontScale="90000"/>
          </a:bodyPr>
          <a:lstStyle/>
          <a:p>
            <a:r>
              <a:rPr lang="en-US" b="1" dirty="0" smtClean="0"/>
              <a:t>Provisioning times for nodes </a:t>
            </a:r>
            <a:br>
              <a:rPr lang="en-US" b="1" dirty="0" smtClean="0"/>
            </a:br>
            <a:r>
              <a:rPr lang="en-US" b="1" dirty="0" smtClean="0"/>
              <a:t>in a 32 node request</a:t>
            </a:r>
            <a:endParaRPr lang="en-US" b="1" dirty="0"/>
          </a:p>
        </p:txBody>
      </p:sp>
      <p:graphicFrame>
        <p:nvGraphicFramePr>
          <p:cNvPr id="4" name="Content Placeholder 3"/>
          <p:cNvGraphicFramePr>
            <a:graphicFrameLocks noGrp="1"/>
          </p:cNvGraphicFramePr>
          <p:nvPr>
            <p:ph idx="1"/>
          </p:nvPr>
        </p:nvGraphicFramePr>
        <p:xfrm>
          <a:off x="457200" y="1818674"/>
          <a:ext cx="8229600" cy="32198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19743" y="5243349"/>
            <a:ext cx="6499973" cy="923330"/>
          </a:xfrm>
          <a:prstGeom prst="rect">
            <a:avLst/>
          </a:prstGeom>
          <a:noFill/>
        </p:spPr>
        <p:txBody>
          <a:bodyPr wrap="square" rtlCol="0">
            <a:spAutoFit/>
          </a:bodyPr>
          <a:lstStyle/>
          <a:p>
            <a:r>
              <a:rPr lang="en-US" dirty="0" smtClean="0"/>
              <a:t>The nodes took an average of 3 minutes and 45 seconds to switch from the </a:t>
            </a:r>
            <a:r>
              <a:rPr lang="en-US" dirty="0" err="1" smtClean="0"/>
              <a:t>stateful</a:t>
            </a:r>
            <a:r>
              <a:rPr lang="en-US" dirty="0" smtClean="0"/>
              <a:t> to stateless image with a standard deviation of 14 seconds. </a:t>
            </a:r>
            <a:endParaRPr lang="en-US" dirty="0"/>
          </a:p>
        </p:txBody>
      </p:sp>
      <p:sp>
        <p:nvSpPr>
          <p:cNvPr id="6" name="TextBox 5"/>
          <p:cNvSpPr txBox="1"/>
          <p:nvPr/>
        </p:nvSpPr>
        <p:spPr>
          <a:xfrm>
            <a:off x="228600" y="1676400"/>
            <a:ext cx="1485087" cy="369332"/>
          </a:xfrm>
          <a:prstGeom prst="rect">
            <a:avLst/>
          </a:prstGeom>
          <a:noFill/>
        </p:spPr>
        <p:txBody>
          <a:bodyPr wrap="none" rtlCol="0">
            <a:spAutoFit/>
          </a:bodyPr>
          <a:lstStyle/>
          <a:p>
            <a:r>
              <a:rPr lang="en-US" b="1" dirty="0" smtClean="0"/>
              <a:t>Time minutes</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rcRect l="-6695" r="-8026" b="30965"/>
          <a:stretch>
            <a:fillRect/>
          </a:stretch>
        </p:blipFill>
        <p:spPr>
          <a:xfrm>
            <a:off x="764703" y="931127"/>
            <a:ext cx="7537783" cy="5926873"/>
          </a:xfrm>
          <a:prstGeom prst="rect">
            <a:avLst/>
          </a:prstGeom>
        </p:spPr>
      </p:pic>
      <p:sp>
        <p:nvSpPr>
          <p:cNvPr id="2" name="Title 1"/>
          <p:cNvSpPr>
            <a:spLocks noGrp="1"/>
          </p:cNvSpPr>
          <p:nvPr>
            <p:ph type="title"/>
          </p:nvPr>
        </p:nvSpPr>
        <p:spPr>
          <a:xfrm>
            <a:off x="1676400" y="152400"/>
            <a:ext cx="5412699" cy="1143000"/>
          </a:xfrm>
        </p:spPr>
        <p:txBody>
          <a:bodyPr/>
          <a:lstStyle/>
          <a:p>
            <a:r>
              <a:rPr lang="en-US" b="1" dirty="0" smtClean="0"/>
              <a:t>Phase III Process View</a:t>
            </a:r>
            <a:endParaRPr lang="en-US" b="1" dirty="0"/>
          </a:p>
        </p:txBody>
      </p:sp>
    </p:spTree>
    <p:extLst>
      <p:ext uri="{BB962C8B-B14F-4D97-AF65-F5344CB8AC3E}">
        <p14:creationId xmlns:mc="http://schemas.openxmlformats.org/markup-compatibility/2006" xmlns:mv="urn:schemas-microsoft-com:mac:vml" xmlns:p14="http://schemas.microsoft.com/office/powerpoint/2010/main" xmlns="" val="308963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0"/>
            <a:ext cx="5488399" cy="929390"/>
          </a:xfrm>
        </p:spPr>
        <p:txBody>
          <a:bodyPr/>
          <a:lstStyle/>
          <a:p>
            <a:r>
              <a:rPr lang="en-US" sz="4000" b="1" dirty="0" smtClean="0"/>
              <a:t>Security Issues</a:t>
            </a:r>
            <a:endParaRPr lang="en-US" sz="4000" b="1" dirty="0"/>
          </a:p>
        </p:txBody>
      </p:sp>
      <p:sp>
        <p:nvSpPr>
          <p:cNvPr id="3" name="Content Placeholder 2"/>
          <p:cNvSpPr>
            <a:spLocks noGrp="1"/>
          </p:cNvSpPr>
          <p:nvPr>
            <p:ph idx="1"/>
          </p:nvPr>
        </p:nvSpPr>
        <p:spPr>
          <a:xfrm>
            <a:off x="152400" y="1143000"/>
            <a:ext cx="8839200" cy="5562600"/>
          </a:xfrm>
        </p:spPr>
        <p:txBody>
          <a:bodyPr>
            <a:normAutofit/>
          </a:bodyPr>
          <a:lstStyle/>
          <a:p>
            <a:r>
              <a:rPr lang="en-US" sz="2000" dirty="0" smtClean="0"/>
              <a:t>Need to provide dynamic flexible usability and preserve system security</a:t>
            </a:r>
          </a:p>
          <a:p>
            <a:r>
              <a:rPr lang="en-US" sz="2000" dirty="0" smtClean="0"/>
              <a:t>Still evolving process but initial approach involves </a:t>
            </a:r>
          </a:p>
          <a:p>
            <a:r>
              <a:rPr lang="en-US" sz="2000" dirty="0" smtClean="0"/>
              <a:t>Encouraging use of “</a:t>
            </a:r>
            <a:r>
              <a:rPr lang="en-US" sz="2000" dirty="0" smtClean="0">
                <a:solidFill>
                  <a:srgbClr val="FF0000"/>
                </a:solidFill>
              </a:rPr>
              <a:t>as a Service</a:t>
            </a:r>
            <a:r>
              <a:rPr lang="en-US" sz="2000" dirty="0" smtClean="0"/>
              <a:t>” approach e.g. “Database as a Software” not “Database in your image”; clearly possible for some cases as in “Hadoop as a  Service”</a:t>
            </a:r>
          </a:p>
          <a:p>
            <a:pPr lvl="1"/>
            <a:r>
              <a:rPr lang="en-US" sz="2000" dirty="0" smtClean="0"/>
              <a:t>Commercial clouds use </a:t>
            </a:r>
            <a:r>
              <a:rPr lang="en-US" sz="2000" dirty="0" err="1" smtClean="0">
                <a:solidFill>
                  <a:srgbClr val="FF0000"/>
                </a:solidFill>
              </a:rPr>
              <a:t>aaS</a:t>
            </a:r>
            <a:r>
              <a:rPr lang="en-US" sz="2000" dirty="0" smtClean="0"/>
              <a:t> for database, queues, tables, storage …..</a:t>
            </a:r>
          </a:p>
          <a:p>
            <a:pPr lvl="1"/>
            <a:r>
              <a:rPr lang="en-US" sz="2000" dirty="0" smtClean="0"/>
              <a:t>Makes complexity linear in #features rather than exponential if need to support all images with or without all features</a:t>
            </a:r>
          </a:p>
          <a:p>
            <a:r>
              <a:rPr lang="en-US" sz="2000" dirty="0" smtClean="0"/>
              <a:t>Have a </a:t>
            </a:r>
            <a:r>
              <a:rPr lang="en-US" sz="2000" dirty="0" smtClean="0">
                <a:solidFill>
                  <a:srgbClr val="FF0000"/>
                </a:solidFill>
              </a:rPr>
              <a:t>suite of vetted images </a:t>
            </a:r>
            <a:r>
              <a:rPr lang="en-US" sz="2000" dirty="0" smtClean="0"/>
              <a:t>(here images includes customized </a:t>
            </a:r>
            <a:r>
              <a:rPr lang="en-US" sz="2000" dirty="0" smtClean="0">
                <a:solidFill>
                  <a:srgbClr val="FF0000"/>
                </a:solidFill>
              </a:rPr>
              <a:t>appliances</a:t>
            </a:r>
            <a:r>
              <a:rPr lang="en-US" sz="2000" dirty="0" smtClean="0"/>
              <a:t>)</a:t>
            </a:r>
            <a:r>
              <a:rPr lang="en-US" sz="2000" dirty="0" smtClean="0">
                <a:solidFill>
                  <a:srgbClr val="FF0000"/>
                </a:solidFill>
              </a:rPr>
              <a:t> </a:t>
            </a:r>
            <a:r>
              <a:rPr lang="en-US" sz="2000" dirty="0" smtClean="0"/>
              <a:t>that can be used by users with suitable roles</a:t>
            </a:r>
          </a:p>
          <a:p>
            <a:pPr lvl="1"/>
            <a:r>
              <a:rPr lang="en-US" sz="2000" dirty="0" smtClean="0"/>
              <a:t>Typically do not allow root access; can be VM or not VM based</a:t>
            </a:r>
          </a:p>
          <a:p>
            <a:pPr lvl="1"/>
            <a:r>
              <a:rPr lang="en-US" sz="2000" dirty="0" smtClean="0"/>
              <a:t>Can create images and requested that they be vetted</a:t>
            </a:r>
          </a:p>
          <a:p>
            <a:r>
              <a:rPr lang="en-US" sz="2000" dirty="0" smtClean="0"/>
              <a:t>“</a:t>
            </a:r>
            <a:r>
              <a:rPr lang="en-US" sz="2000" dirty="0" smtClean="0">
                <a:solidFill>
                  <a:srgbClr val="FF0000"/>
                </a:solidFill>
              </a:rPr>
              <a:t>Privileged images</a:t>
            </a:r>
            <a:r>
              <a:rPr lang="en-US" sz="2000" dirty="0" smtClean="0"/>
              <a:t>” (e.g. allow root access) use VM’s and network isolation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8" y="0"/>
            <a:ext cx="5412699" cy="1143000"/>
          </a:xfrm>
        </p:spPr>
        <p:txBody>
          <a:bodyPr/>
          <a:lstStyle/>
          <a:p>
            <a:r>
              <a:rPr lang="en-US" b="1" dirty="0" smtClean="0"/>
              <a:t>FutureGrid Interaction with Commercial Clouds</a:t>
            </a:r>
            <a:endParaRPr lang="en-US" b="1" dirty="0"/>
          </a:p>
        </p:txBody>
      </p:sp>
      <p:sp>
        <p:nvSpPr>
          <p:cNvPr id="6" name="Content Placeholder 5"/>
          <p:cNvSpPr>
            <a:spLocks noGrp="1"/>
          </p:cNvSpPr>
          <p:nvPr>
            <p:ph idx="1"/>
          </p:nvPr>
        </p:nvSpPr>
        <p:spPr>
          <a:xfrm>
            <a:off x="533400" y="1143000"/>
            <a:ext cx="8153400" cy="5715000"/>
          </a:xfrm>
        </p:spPr>
        <p:txBody>
          <a:bodyPr>
            <a:noAutofit/>
          </a:bodyPr>
          <a:lstStyle/>
          <a:p>
            <a:pPr marL="91440">
              <a:lnSpc>
                <a:spcPts val="2200"/>
              </a:lnSpc>
              <a:spcBef>
                <a:spcPts val="376"/>
              </a:spcBef>
            </a:pPr>
            <a:r>
              <a:rPr lang="en-US" sz="2000" dirty="0" smtClean="0"/>
              <a:t>We support experiments that link Commercial Clouds and FutureGrid with one or more workflow environments and portal technology  installed to link components across these platforms</a:t>
            </a:r>
          </a:p>
          <a:p>
            <a:pPr marL="91440">
              <a:lnSpc>
                <a:spcPts val="2200"/>
              </a:lnSpc>
              <a:spcBef>
                <a:spcPts val="376"/>
              </a:spcBef>
            </a:pPr>
            <a:r>
              <a:rPr lang="en-US" sz="2000" dirty="0" smtClean="0"/>
              <a:t>We support environments on FutureGrid that are similar to Commercial Clouds and natural for performance and functionality comparisons </a:t>
            </a:r>
          </a:p>
          <a:p>
            <a:pPr marL="91440" lvl="1">
              <a:lnSpc>
                <a:spcPts val="2200"/>
              </a:lnSpc>
              <a:spcBef>
                <a:spcPts val="376"/>
              </a:spcBef>
            </a:pPr>
            <a:r>
              <a:rPr lang="en-US" sz="2000" dirty="0" smtClean="0"/>
              <a:t>These can both be used to prepare for using Commercial Clouds and as the most likely starting point for porting to them</a:t>
            </a:r>
          </a:p>
          <a:p>
            <a:pPr marL="91440" lvl="1">
              <a:lnSpc>
                <a:spcPts val="2200"/>
              </a:lnSpc>
              <a:spcBef>
                <a:spcPts val="376"/>
              </a:spcBef>
            </a:pPr>
            <a:r>
              <a:rPr lang="en-US" sz="2000" dirty="0" smtClean="0"/>
              <a:t>One example would be support of MapReduce-like environments on FutureGrid including Hadoop on Linux and Dryad on Windows HPCS which are already part of FutureGrid portfolio of supported software</a:t>
            </a:r>
          </a:p>
          <a:p>
            <a:pPr marL="91440">
              <a:lnSpc>
                <a:spcPts val="2200"/>
              </a:lnSpc>
              <a:spcBef>
                <a:spcPts val="376"/>
              </a:spcBef>
            </a:pPr>
            <a:r>
              <a:rPr lang="en-US" sz="2000" dirty="0" smtClean="0"/>
              <a:t>We develop expertise and support porting to Commercial Clouds from other Windows or Linux environments</a:t>
            </a:r>
          </a:p>
          <a:p>
            <a:pPr marL="91440">
              <a:lnSpc>
                <a:spcPts val="2200"/>
              </a:lnSpc>
              <a:spcBef>
                <a:spcPts val="376"/>
              </a:spcBef>
            </a:pPr>
            <a:r>
              <a:rPr lang="en-US" sz="2000" dirty="0" smtClean="0"/>
              <a:t>We support comparisons between and integration of multiple commercial Cloud environments – especially Amazon and Azure in the immediate future </a:t>
            </a:r>
          </a:p>
          <a:p>
            <a:pPr marL="91440">
              <a:lnSpc>
                <a:spcPts val="2200"/>
              </a:lnSpc>
              <a:spcBef>
                <a:spcPts val="376"/>
              </a:spcBef>
            </a:pPr>
            <a:r>
              <a:rPr lang="en-US" sz="2000" dirty="0" smtClean="0"/>
              <a:t>We develop tutorials and expertise to help users move to Commercial Clouds from other environments</a:t>
            </a:r>
          </a:p>
          <a:p>
            <a:pPr marL="91440">
              <a:lnSpc>
                <a:spcPts val="2200"/>
              </a:lnSpc>
              <a:spcBef>
                <a:spcPts val="376"/>
              </a:spcBef>
            </a:pP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72192" cy="1143000"/>
          </a:xfrm>
        </p:spPr>
        <p:txBody>
          <a:bodyPr/>
          <a:lstStyle/>
          <a:p>
            <a:r>
              <a:rPr lang="en-US" b="1" dirty="0" smtClean="0"/>
              <a:t>FutureGrid Viral Growth Model</a:t>
            </a:r>
            <a:endParaRPr lang="en-US" b="1" dirty="0"/>
          </a:p>
        </p:txBody>
      </p:sp>
      <p:sp>
        <p:nvSpPr>
          <p:cNvPr id="3" name="Content Placeholder 2"/>
          <p:cNvSpPr>
            <a:spLocks noGrp="1"/>
          </p:cNvSpPr>
          <p:nvPr>
            <p:ph idx="1"/>
          </p:nvPr>
        </p:nvSpPr>
        <p:spPr>
          <a:xfrm>
            <a:off x="0" y="1143000"/>
            <a:ext cx="9067800" cy="4983163"/>
          </a:xfrm>
        </p:spPr>
        <p:txBody>
          <a:bodyPr/>
          <a:lstStyle/>
          <a:p>
            <a:r>
              <a:rPr lang="en-US" dirty="0" smtClean="0"/>
              <a:t>Users apply for a project</a:t>
            </a:r>
          </a:p>
          <a:p>
            <a:r>
              <a:rPr lang="en-US" dirty="0" smtClean="0"/>
              <a:t>Users improve/develop some software in project</a:t>
            </a:r>
          </a:p>
          <a:p>
            <a:r>
              <a:rPr lang="en-US" dirty="0" smtClean="0"/>
              <a:t>This project leads to new images which are placed in FutureGrid repository</a:t>
            </a:r>
          </a:p>
          <a:p>
            <a:r>
              <a:rPr lang="en-US" dirty="0" smtClean="0"/>
              <a:t>Project report and other web pages document use of new images</a:t>
            </a:r>
          </a:p>
          <a:p>
            <a:r>
              <a:rPr lang="en-US" dirty="0" smtClean="0"/>
              <a:t>Images are used by other users</a:t>
            </a:r>
          </a:p>
          <a:p>
            <a:r>
              <a:rPr lang="en-US" dirty="0" smtClean="0"/>
              <a:t>And so on ad infinitum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
        <p:nvSpPr>
          <p:cNvPr id="6" name="TextBox 5"/>
          <p:cNvSpPr txBox="1"/>
          <p:nvPr/>
        </p:nvSpPr>
        <p:spPr>
          <a:xfrm>
            <a:off x="1828800" y="6248400"/>
            <a:ext cx="5308120" cy="369332"/>
          </a:xfrm>
          <a:prstGeom prst="rect">
            <a:avLst/>
          </a:prstGeom>
          <a:noFill/>
        </p:spPr>
        <p:txBody>
          <a:bodyPr wrap="none" rtlCol="0">
            <a:spAutoFit/>
          </a:bodyPr>
          <a:lstStyle/>
          <a:p>
            <a:r>
              <a:rPr lang="en-US" dirty="0" smtClean="0"/>
              <a:t>200 papers submitted to main track; 4 days of tutorials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5864441"/>
          </a:xfrm>
        </p:spPr>
        <p:txBody>
          <a:bodyPr>
            <a:normAutofit/>
          </a:bodyPr>
          <a:lstStyle/>
          <a:p>
            <a:r>
              <a:rPr lang="en-US" sz="2400" dirty="0" smtClean="0">
                <a:solidFill>
                  <a:srgbClr val="FF0000"/>
                </a:solidFill>
              </a:rPr>
              <a:t>Cloud</a:t>
            </a:r>
            <a:r>
              <a:rPr lang="en-US" sz="2400" dirty="0" smtClean="0"/>
              <a:t> infrastructure supports loading of general images on </a:t>
            </a:r>
            <a:r>
              <a:rPr lang="en-US" sz="2400" dirty="0" smtClean="0">
                <a:solidFill>
                  <a:srgbClr val="FF0000"/>
                </a:solidFill>
              </a:rPr>
              <a:t>Hypervisors</a:t>
            </a:r>
            <a:r>
              <a:rPr lang="en-US" sz="2400" dirty="0" smtClean="0"/>
              <a:t> like </a:t>
            </a:r>
            <a:r>
              <a:rPr lang="en-US" sz="2400" dirty="0" err="1" smtClean="0"/>
              <a:t>Xen</a:t>
            </a:r>
            <a:r>
              <a:rPr lang="en-US" sz="2400" dirty="0" smtClean="0"/>
              <a:t>; </a:t>
            </a:r>
            <a:r>
              <a:rPr lang="en-US" sz="2400" dirty="0" smtClean="0">
                <a:solidFill>
                  <a:srgbClr val="FF0000"/>
                </a:solidFill>
              </a:rPr>
              <a:t>FutureGrid dynamically provisions </a:t>
            </a:r>
            <a:r>
              <a:rPr lang="en-US" sz="2400" dirty="0" smtClean="0"/>
              <a:t>software as needed onto “bare-metal” using Moab/</a:t>
            </a:r>
            <a:r>
              <a:rPr lang="en-US" sz="2400" dirty="0" err="1" smtClean="0"/>
              <a:t>xCAT</a:t>
            </a:r>
            <a:r>
              <a:rPr lang="en-US" sz="2400" dirty="0" smtClean="0"/>
              <a:t> based environment</a:t>
            </a:r>
          </a:p>
          <a:p>
            <a:r>
              <a:rPr lang="en-US" sz="2400" b="1" dirty="0" smtClean="0"/>
              <a:t>Key early user oriented milestones:</a:t>
            </a:r>
          </a:p>
          <a:p>
            <a:pPr lvl="1"/>
            <a:r>
              <a:rPr lang="en-US" sz="2000" b="1" dirty="0" smtClean="0"/>
              <a:t>June 2010 </a:t>
            </a:r>
            <a:r>
              <a:rPr lang="en-US" sz="2000" dirty="0" smtClean="0"/>
              <a:t>Initial users</a:t>
            </a:r>
          </a:p>
          <a:p>
            <a:pPr lvl="1"/>
            <a:r>
              <a:rPr lang="en-US" sz="2000" b="1" dirty="0" smtClean="0"/>
              <a:t>November 2010-September 2011 </a:t>
            </a:r>
            <a:r>
              <a:rPr lang="en-US" sz="2000" dirty="0" smtClean="0"/>
              <a:t>Increasing number of users allocated by FutureGrid</a:t>
            </a:r>
          </a:p>
          <a:p>
            <a:pPr lvl="1"/>
            <a:r>
              <a:rPr lang="en-US" sz="2000" b="1" dirty="0" smtClean="0"/>
              <a:t>October 2011</a:t>
            </a:r>
            <a:r>
              <a:rPr lang="en-US" sz="2000" dirty="0" smtClean="0"/>
              <a:t> FutureGrid allocatable via TeraGrid process </a:t>
            </a:r>
          </a:p>
          <a:p>
            <a:r>
              <a:rPr lang="en-US" sz="2400" dirty="0" smtClean="0">
                <a:solidFill>
                  <a:srgbClr val="FF0000"/>
                </a:solidFill>
              </a:rPr>
              <a:t>To apply for FutureGrid access or get help</a:t>
            </a:r>
            <a:r>
              <a:rPr lang="en-US" sz="2400" dirty="0" smtClean="0"/>
              <a:t>, go to homepage </a:t>
            </a:r>
            <a:r>
              <a:rPr lang="en-US" sz="2400" dirty="0" smtClean="0">
                <a:hlinkClick r:id="rId3"/>
              </a:rPr>
              <a:t>www.futuregrid.org</a:t>
            </a:r>
            <a:r>
              <a:rPr lang="en-US" sz="2400" dirty="0" smtClean="0"/>
              <a:t>. Alternatively for help send email to </a:t>
            </a:r>
            <a:r>
              <a:rPr lang="en-US" sz="2400" dirty="0" smtClean="0">
                <a:hlinkClick r:id="rId4"/>
              </a:rPr>
              <a:t>help@futuregrid.org</a:t>
            </a:r>
            <a:r>
              <a:rPr lang="en-US" sz="2400" dirty="0" smtClean="0"/>
              <a:t>. You should receive an automated reply to email within minutes, and contact clearly from a live human no later than next (U.S.) business day after sending an email message. Please send email to PI </a:t>
            </a:r>
            <a:r>
              <a:rPr lang="en-US" sz="2400" dirty="0" smtClean="0">
                <a:hlinkClick r:id="rId5"/>
              </a:rPr>
              <a:t>gcf@indiana.edu</a:t>
            </a:r>
            <a:r>
              <a:rPr lang="en-US" sz="2400" dirty="0" smtClean="0"/>
              <a:t> if problems</a:t>
            </a:r>
            <a:endParaRPr lang="en-US" sz="2000" dirty="0" smtClean="0"/>
          </a:p>
          <a:p>
            <a:pPr>
              <a:buNone/>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412699" cy="838200"/>
          </a:xfrm>
        </p:spPr>
        <p:txBody>
          <a:bodyPr/>
          <a:lstStyle/>
          <a:p>
            <a:r>
              <a:rPr lang="en-US" dirty="0" smtClean="0"/>
              <a:t>FutureGrid Organization</a:t>
            </a:r>
            <a:endParaRPr lang="en-US" dirty="0"/>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5</a:t>
            </a:fld>
            <a:endParaRPr lang="en-US" dirty="0">
              <a:solidFill>
                <a:prstClr val="black">
                  <a:tint val="75000"/>
                </a:prstClr>
              </a:solidFill>
            </a:endParaRPr>
          </a:p>
        </p:txBody>
      </p:sp>
      <p:sp>
        <p:nvSpPr>
          <p:cNvPr id="6" name="Rounded Rectangle 5"/>
          <p:cNvSpPr/>
          <p:nvPr/>
        </p:nvSpPr>
        <p:spPr>
          <a:xfrm>
            <a:off x="3657600" y="762000"/>
            <a:ext cx="408268"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PI</a:t>
            </a:r>
            <a:endParaRPr lang="en-US" b="1" dirty="0">
              <a:solidFill>
                <a:schemeClr val="tx1"/>
              </a:solidFill>
            </a:endParaRPr>
          </a:p>
        </p:txBody>
      </p:sp>
      <p:sp>
        <p:nvSpPr>
          <p:cNvPr id="7" name="Rounded Rectangle 6"/>
          <p:cNvSpPr/>
          <p:nvPr/>
        </p:nvSpPr>
        <p:spPr>
          <a:xfrm>
            <a:off x="457200" y="990600"/>
            <a:ext cx="2154879"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Advisory Committee</a:t>
            </a:r>
            <a:endParaRPr lang="en-US" b="1" dirty="0">
              <a:solidFill>
                <a:schemeClr val="tx1"/>
              </a:solidFill>
            </a:endParaRPr>
          </a:p>
        </p:txBody>
      </p:sp>
      <p:sp>
        <p:nvSpPr>
          <p:cNvPr id="8" name="Rounded Rectangle 7"/>
          <p:cNvSpPr/>
          <p:nvPr/>
        </p:nvSpPr>
        <p:spPr>
          <a:xfrm>
            <a:off x="4800600" y="1066800"/>
            <a:ext cx="2269728" cy="71508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Executive Committee</a:t>
            </a:r>
          </a:p>
          <a:p>
            <a:pPr algn="ctr"/>
            <a:r>
              <a:rPr lang="en-US" b="1" dirty="0" smtClean="0">
                <a:solidFill>
                  <a:schemeClr val="tx1"/>
                </a:solidFill>
              </a:rPr>
              <a:t>PI and co-PI’s</a:t>
            </a:r>
            <a:endParaRPr lang="en-US" b="1" dirty="0">
              <a:solidFill>
                <a:schemeClr val="tx1"/>
              </a:solidFill>
            </a:endParaRPr>
          </a:p>
        </p:txBody>
      </p:sp>
      <p:sp>
        <p:nvSpPr>
          <p:cNvPr id="9" name="Rounded Rectangle 8"/>
          <p:cNvSpPr/>
          <p:nvPr/>
        </p:nvSpPr>
        <p:spPr>
          <a:xfrm>
            <a:off x="1143000" y="1600200"/>
            <a:ext cx="1805384"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Project Manager</a:t>
            </a:r>
            <a:endParaRPr lang="en-US" b="1" dirty="0">
              <a:solidFill>
                <a:schemeClr val="tx1"/>
              </a:solidFill>
            </a:endParaRPr>
          </a:p>
        </p:txBody>
      </p:sp>
      <p:sp>
        <p:nvSpPr>
          <p:cNvPr id="10" name="Rounded Rectangle 9"/>
          <p:cNvSpPr/>
          <p:nvPr/>
        </p:nvSpPr>
        <p:spPr>
          <a:xfrm>
            <a:off x="914400" y="2209800"/>
            <a:ext cx="2002053"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Software Architect</a:t>
            </a:r>
            <a:endParaRPr lang="en-US" b="1" dirty="0">
              <a:solidFill>
                <a:schemeClr val="tx1"/>
              </a:solidFill>
            </a:endParaRPr>
          </a:p>
        </p:txBody>
      </p:sp>
      <p:sp>
        <p:nvSpPr>
          <p:cNvPr id="11" name="Rounded Rectangle 10"/>
          <p:cNvSpPr/>
          <p:nvPr/>
        </p:nvSpPr>
        <p:spPr>
          <a:xfrm>
            <a:off x="304800" y="3169444"/>
            <a:ext cx="1759388" cy="715089"/>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Computers and </a:t>
            </a:r>
          </a:p>
          <a:p>
            <a:pPr algn="ctr"/>
            <a:r>
              <a:rPr lang="en-US" b="1" dirty="0" smtClean="0">
                <a:solidFill>
                  <a:schemeClr val="tx1"/>
                </a:solidFill>
              </a:rPr>
              <a:t>Network</a:t>
            </a:r>
            <a:endParaRPr lang="en-US" b="1" dirty="0">
              <a:solidFill>
                <a:schemeClr val="tx1"/>
              </a:solidFill>
            </a:endParaRPr>
          </a:p>
        </p:txBody>
      </p:sp>
      <p:sp>
        <p:nvSpPr>
          <p:cNvPr id="12" name="Rounded Rectangle 11"/>
          <p:cNvSpPr/>
          <p:nvPr/>
        </p:nvSpPr>
        <p:spPr>
          <a:xfrm>
            <a:off x="2445461" y="3169444"/>
            <a:ext cx="1078847" cy="40862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Software</a:t>
            </a:r>
            <a:endParaRPr lang="en-US" b="1" dirty="0">
              <a:solidFill>
                <a:schemeClr val="tx1"/>
              </a:solidFill>
            </a:endParaRPr>
          </a:p>
        </p:txBody>
      </p:sp>
      <p:sp>
        <p:nvSpPr>
          <p:cNvPr id="13" name="Rounded Rectangle 12"/>
          <p:cNvSpPr/>
          <p:nvPr/>
        </p:nvSpPr>
        <p:spPr>
          <a:xfrm>
            <a:off x="4577678" y="3169444"/>
            <a:ext cx="1469301" cy="40862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User Support</a:t>
            </a:r>
            <a:endParaRPr lang="en-US" b="1" dirty="0">
              <a:solidFill>
                <a:schemeClr val="tx1"/>
              </a:solidFill>
            </a:endParaRPr>
          </a:p>
        </p:txBody>
      </p:sp>
      <p:sp>
        <p:nvSpPr>
          <p:cNvPr id="14" name="Rounded Rectangle 13"/>
          <p:cNvSpPr/>
          <p:nvPr/>
        </p:nvSpPr>
        <p:spPr>
          <a:xfrm>
            <a:off x="4800600" y="1951911"/>
            <a:ext cx="3400896" cy="71508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Operations and</a:t>
            </a:r>
            <a:br>
              <a:rPr lang="en-US" b="1" dirty="0" smtClean="0">
                <a:solidFill>
                  <a:schemeClr val="tx1"/>
                </a:solidFill>
              </a:rPr>
            </a:br>
            <a:r>
              <a:rPr lang="en-US" b="1" dirty="0" smtClean="0">
                <a:solidFill>
                  <a:schemeClr val="tx1"/>
                </a:solidFill>
              </a:rPr>
              <a:t>Change Management Committee</a:t>
            </a:r>
            <a:endParaRPr lang="en-US" b="1" dirty="0">
              <a:solidFill>
                <a:schemeClr val="tx1"/>
              </a:solidFill>
            </a:endParaRPr>
          </a:p>
        </p:txBody>
      </p:sp>
      <p:sp>
        <p:nvSpPr>
          <p:cNvPr id="15" name="Rounded Rectangle 14"/>
          <p:cNvSpPr/>
          <p:nvPr/>
        </p:nvSpPr>
        <p:spPr>
          <a:xfrm>
            <a:off x="2674061" y="4419600"/>
            <a:ext cx="1440739" cy="408623"/>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Performance</a:t>
            </a:r>
            <a:endParaRPr lang="en-US" b="1" dirty="0">
              <a:solidFill>
                <a:schemeClr val="tx1"/>
              </a:solidFill>
            </a:endParaRPr>
          </a:p>
        </p:txBody>
      </p:sp>
      <p:sp>
        <p:nvSpPr>
          <p:cNvPr id="16" name="Rounded Rectangle 15"/>
          <p:cNvSpPr/>
          <p:nvPr/>
        </p:nvSpPr>
        <p:spPr>
          <a:xfrm>
            <a:off x="2674061" y="3733800"/>
            <a:ext cx="660770" cy="408623"/>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Core</a:t>
            </a:r>
            <a:endParaRPr lang="en-US" b="1" dirty="0">
              <a:solidFill>
                <a:schemeClr val="tx1"/>
              </a:solidFill>
            </a:endParaRPr>
          </a:p>
        </p:txBody>
      </p:sp>
      <p:sp>
        <p:nvSpPr>
          <p:cNvPr id="17" name="Rounded Rectangle 16"/>
          <p:cNvSpPr/>
          <p:nvPr/>
        </p:nvSpPr>
        <p:spPr>
          <a:xfrm>
            <a:off x="2674061" y="5105400"/>
            <a:ext cx="1282571" cy="715089"/>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Images/</a:t>
            </a:r>
          </a:p>
          <a:p>
            <a:pPr algn="ctr"/>
            <a:r>
              <a:rPr lang="en-US" b="1" dirty="0" smtClean="0">
                <a:solidFill>
                  <a:schemeClr val="tx1"/>
                </a:solidFill>
              </a:rPr>
              <a:t>Appliances</a:t>
            </a:r>
            <a:endParaRPr lang="en-US" b="1" dirty="0">
              <a:solidFill>
                <a:schemeClr val="tx1"/>
              </a:solidFill>
            </a:endParaRPr>
          </a:p>
        </p:txBody>
      </p:sp>
      <p:sp>
        <p:nvSpPr>
          <p:cNvPr id="19" name="Rounded Rectangle 18"/>
          <p:cNvSpPr/>
          <p:nvPr/>
        </p:nvSpPr>
        <p:spPr>
          <a:xfrm>
            <a:off x="6096000" y="5715000"/>
            <a:ext cx="1152140" cy="715089"/>
          </a:xfrm>
          <a:prstGeom prst="roundRect">
            <a:avLst/>
          </a:prstGeom>
          <a:noFill/>
          <a:ln w="38100">
            <a:solidFill>
              <a:srgbClr val="00B050"/>
            </a:solidFill>
            <a:prstDash val="sysDot"/>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Portal</a:t>
            </a:r>
          </a:p>
          <a:p>
            <a:pPr algn="ctr"/>
            <a:r>
              <a:rPr lang="en-US" b="1" dirty="0" smtClean="0">
                <a:solidFill>
                  <a:schemeClr val="tx1"/>
                </a:solidFill>
              </a:rPr>
              <a:t> Web Site</a:t>
            </a:r>
            <a:endParaRPr lang="en-US" b="1" dirty="0">
              <a:solidFill>
                <a:schemeClr val="tx1"/>
              </a:solidFill>
            </a:endParaRPr>
          </a:p>
        </p:txBody>
      </p:sp>
      <p:sp>
        <p:nvSpPr>
          <p:cNvPr id="20" name="Rounded Rectangle 19"/>
          <p:cNvSpPr/>
          <p:nvPr/>
        </p:nvSpPr>
        <p:spPr>
          <a:xfrm>
            <a:off x="7162800" y="3169444"/>
            <a:ext cx="1228343" cy="1021556"/>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Training</a:t>
            </a:r>
          </a:p>
          <a:p>
            <a:pPr algn="ctr"/>
            <a:r>
              <a:rPr lang="en-US" b="1" dirty="0" smtClean="0">
                <a:solidFill>
                  <a:schemeClr val="tx1"/>
                </a:solidFill>
              </a:rPr>
              <a:t>Education</a:t>
            </a:r>
          </a:p>
          <a:p>
            <a:pPr algn="ctr"/>
            <a:r>
              <a:rPr lang="en-US" b="1" dirty="0" smtClean="0">
                <a:solidFill>
                  <a:schemeClr val="tx1"/>
                </a:solidFill>
              </a:rPr>
              <a:t>Outreach</a:t>
            </a:r>
            <a:endParaRPr lang="en-US" b="1" dirty="0">
              <a:solidFill>
                <a:schemeClr val="tx1"/>
              </a:solidFill>
            </a:endParaRPr>
          </a:p>
        </p:txBody>
      </p:sp>
      <p:sp>
        <p:nvSpPr>
          <p:cNvPr id="22" name="Rounded Rectangle 21"/>
          <p:cNvSpPr/>
          <p:nvPr/>
        </p:nvSpPr>
        <p:spPr>
          <a:xfrm>
            <a:off x="4876800" y="4419600"/>
            <a:ext cx="1497181" cy="715089"/>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Advanced </a:t>
            </a:r>
          </a:p>
          <a:p>
            <a:pPr algn="ctr"/>
            <a:r>
              <a:rPr lang="en-US" b="1" dirty="0" smtClean="0">
                <a:solidFill>
                  <a:schemeClr val="tx1"/>
                </a:solidFill>
              </a:rPr>
              <a:t>User Support</a:t>
            </a:r>
            <a:endParaRPr lang="en-US" b="1" dirty="0">
              <a:solidFill>
                <a:schemeClr val="tx1"/>
              </a:solidFill>
            </a:endParaRPr>
          </a:p>
        </p:txBody>
      </p:sp>
      <p:sp>
        <p:nvSpPr>
          <p:cNvPr id="23" name="Rounded Rectangle 22"/>
          <p:cNvSpPr/>
          <p:nvPr/>
        </p:nvSpPr>
        <p:spPr>
          <a:xfrm>
            <a:off x="1524000" y="6324600"/>
            <a:ext cx="2312845" cy="408623"/>
          </a:xfrm>
          <a:prstGeom prst="roundRect">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Systems Management</a:t>
            </a:r>
            <a:endParaRPr lang="en-US" b="1" dirty="0">
              <a:solidFill>
                <a:schemeClr val="tx1"/>
              </a:solidFill>
            </a:endParaRPr>
          </a:p>
        </p:txBody>
      </p:sp>
      <p:sp>
        <p:nvSpPr>
          <p:cNvPr id="24" name="Rounded Rectangle 23"/>
          <p:cNvSpPr/>
          <p:nvPr/>
        </p:nvSpPr>
        <p:spPr>
          <a:xfrm>
            <a:off x="4882478" y="3810000"/>
            <a:ext cx="1518322" cy="408623"/>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Basic Support</a:t>
            </a:r>
            <a:endParaRPr lang="en-US" b="1" dirty="0">
              <a:solidFill>
                <a:schemeClr val="tx1"/>
              </a:solidFill>
            </a:endParaRPr>
          </a:p>
        </p:txBody>
      </p:sp>
      <p:cxnSp>
        <p:nvCxnSpPr>
          <p:cNvPr id="26" name="Straight Connector 25"/>
          <p:cNvCxnSpPr>
            <a:stCxn id="6" idx="2"/>
          </p:cNvCxnSpPr>
          <p:nvPr/>
        </p:nvCxnSpPr>
        <p:spPr>
          <a:xfrm rot="16200000" flipH="1">
            <a:off x="2999246" y="2033110"/>
            <a:ext cx="172497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1066800" y="2895600"/>
            <a:ext cx="6629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3962400" y="14478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3962400" y="22860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3048000" y="17526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2971800" y="23622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flipV="1">
            <a:off x="2743200" y="990600"/>
            <a:ext cx="762000" cy="1524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976967"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2781301"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143501"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7581900"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048000" y="4495800"/>
            <a:ext cx="2590800" cy="9144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304800" y="4724400"/>
            <a:ext cx="2286000" cy="7620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1257300" y="4914900"/>
            <a:ext cx="251460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5562600" y="4495800"/>
            <a:ext cx="2286000" cy="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896100" y="4686300"/>
            <a:ext cx="1143000" cy="45720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6019800" y="3352800"/>
            <a:ext cx="685800" cy="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4114800" y="4343400"/>
            <a:ext cx="1524000" cy="0"/>
          </a:xfrm>
          <a:prstGeom prst="line">
            <a:avLst/>
          </a:prstGeom>
          <a:ln>
            <a:solidFill>
              <a:srgbClr val="49C40C"/>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1676400" y="4572000"/>
            <a:ext cx="1981200" cy="0"/>
          </a:xfrm>
          <a:prstGeom prst="line">
            <a:avLst/>
          </a:prstGeom>
          <a:ln>
            <a:solidFill>
              <a:srgbClr val="49C40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800600" y="5334000"/>
            <a:ext cx="1219200" cy="76200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3314700" y="3848100"/>
            <a:ext cx="1752600" cy="121920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203200" y="1101725"/>
          <a:ext cx="8677275" cy="5471796"/>
        </p:xfrm>
        <a:graphic>
          <a:graphicData uri="http://schemas.openxmlformats.org/drawingml/2006/table">
            <a:tbl>
              <a:tblPr/>
              <a:tblGrid>
                <a:gridCol w="1384300"/>
                <a:gridCol w="784225"/>
                <a:gridCol w="1085850"/>
                <a:gridCol w="1084263"/>
                <a:gridCol w="1084262"/>
                <a:gridCol w="1084263"/>
                <a:gridCol w="782637"/>
                <a:gridCol w="1387475"/>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Times" charset="0"/>
                          <a:cs typeface="Times New Roman" charset="0"/>
                        </a:rPr>
                        <a:t> Dynamically configurable systems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Dell PowerEdge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Being installed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784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3136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33</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8928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585</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Systems not dynamically configurable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Shared memory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480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IBM </a:t>
                      </a:r>
                      <a:r>
                        <a:rPr kumimoji="0" lang="en-US" sz="1400" b="0"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464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1792</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2944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1248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4928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11872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586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nvPr>
        </p:nvGraphicFramePr>
        <p:xfrm>
          <a:off x="209861" y="1343025"/>
          <a:ext cx="8934139" cy="2554416"/>
        </p:xfrm>
        <a:graphic>
          <a:graphicData uri="http://schemas.openxmlformats.org/drawingml/2006/table">
            <a:tbl>
              <a:tblPr firstRow="1" bandRow="1">
                <a:tableStyleId>{5C22544A-7EE6-4342-B048-85BDC9FD1C3A}</a:tableStyleId>
              </a:tblPr>
              <a:tblGrid>
                <a:gridCol w="2178912"/>
                <a:gridCol w="1940392"/>
                <a:gridCol w="1928257"/>
                <a:gridCol w="958321"/>
                <a:gridCol w="1928257"/>
              </a:tblGrid>
              <a:tr h="446106">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769992">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446106">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46106">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46106">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186490"/>
            <a:ext cx="5495399" cy="953287"/>
          </a:xfrm>
        </p:spPr>
        <p:txBody>
          <a:bodyPr>
            <a:normAutofit fontScale="90000"/>
          </a:bodyPr>
          <a:lstStyle/>
          <a:p>
            <a:r>
              <a:rPr lang="en-US" b="1" dirty="0" smtClean="0"/>
              <a:t>Network &amp; Internal Interconnects</a:t>
            </a:r>
            <a:endParaRPr lang="en-US" b="1" dirty="0"/>
          </a:p>
        </p:txBody>
      </p:sp>
      <p:sp>
        <p:nvSpPr>
          <p:cNvPr id="3" name="Content Placeholder 2"/>
          <p:cNvSpPr>
            <a:spLocks noGrp="1"/>
          </p:cNvSpPr>
          <p:nvPr>
            <p:ph idx="1"/>
          </p:nvPr>
        </p:nvSpPr>
        <p:spPr>
          <a:xfrm>
            <a:off x="457200" y="1371601"/>
            <a:ext cx="8229600" cy="1904999"/>
          </a:xfrm>
        </p:spPr>
        <p:txBody>
          <a:bodyPr>
            <a:normAutofit fontScale="70000" lnSpcReduction="20000"/>
          </a:bodyPr>
          <a:lstStyle/>
          <a:p>
            <a:pPr>
              <a:buFont typeface="Arial"/>
              <a:buChar char="•"/>
            </a:pPr>
            <a:r>
              <a:rPr lang="en-US" dirty="0" smtClean="0">
                <a:solidFill>
                  <a:prstClr val="black"/>
                </a:solidFill>
              </a:rPr>
              <a:t>FutureGrid has </a:t>
            </a:r>
            <a:r>
              <a:rPr lang="en-US" dirty="0" smtClean="0">
                <a:solidFill>
                  <a:srgbClr val="FF0000"/>
                </a:solidFill>
              </a:rPr>
              <a:t>dedicated network </a:t>
            </a:r>
            <a:r>
              <a:rPr lang="en-US" dirty="0" smtClean="0">
                <a:solidFill>
                  <a:prstClr val="black"/>
                </a:solidFill>
              </a:rPr>
              <a:t>(except to TACC) and a </a:t>
            </a:r>
            <a:r>
              <a:rPr lang="en-US" dirty="0" smtClean="0">
                <a:solidFill>
                  <a:srgbClr val="FF0000"/>
                </a:solidFill>
              </a:rPr>
              <a:t>network fault and delay generator</a:t>
            </a:r>
          </a:p>
          <a:p>
            <a:pPr>
              <a:buFont typeface="Arial"/>
              <a:buChar char="•"/>
            </a:pPr>
            <a:r>
              <a:rPr lang="en-US" dirty="0" smtClean="0">
                <a:solidFill>
                  <a:prstClr val="black"/>
                </a:solidFill>
              </a:rPr>
              <a:t>Can isolate experiments on request; IU runs Network for NLR/Internet2</a:t>
            </a:r>
          </a:p>
          <a:p>
            <a:pPr>
              <a:buFont typeface="Arial"/>
              <a:buChar char="•"/>
            </a:pPr>
            <a:r>
              <a:rPr lang="en-US" dirty="0" smtClean="0">
                <a:solidFill>
                  <a:prstClr val="black"/>
                </a:solidFill>
              </a:rPr>
              <a:t>(Many) </a:t>
            </a:r>
            <a:r>
              <a:rPr lang="en-US" dirty="0" smtClean="0">
                <a:solidFill>
                  <a:srgbClr val="FF0000"/>
                </a:solidFill>
              </a:rPr>
              <a:t>additional partner machines </a:t>
            </a:r>
            <a:r>
              <a:rPr lang="en-US" dirty="0" smtClean="0">
                <a:solidFill>
                  <a:prstClr val="black"/>
                </a:solidFill>
              </a:rPr>
              <a:t>will run FutureGrid software and be supported (but allocated in specialized ways)</a:t>
            </a:r>
          </a:p>
          <a:p>
            <a:pPr>
              <a:buNone/>
            </a:pPr>
            <a:endParaRPr lang="en-US" dirty="0"/>
          </a:p>
        </p:txBody>
      </p:sp>
      <p:graphicFrame>
        <p:nvGraphicFramePr>
          <p:cNvPr id="4" name="Table 3"/>
          <p:cNvGraphicFramePr>
            <a:graphicFrameLocks noGrp="1"/>
          </p:cNvGraphicFramePr>
          <p:nvPr/>
        </p:nvGraphicFramePr>
        <p:xfrm>
          <a:off x="0" y="34544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29778"/>
            <a:ext cx="6158379" cy="944847"/>
          </a:xfrm>
        </p:spPr>
        <p:txBody>
          <a:bodyPr/>
          <a:lstStyle/>
          <a:p>
            <a:r>
              <a:rPr lang="en-US" b="1" dirty="0" smtClean="0"/>
              <a:t>FutureGrid: a Grid/Cloud/HPC Testbed</a:t>
            </a:r>
            <a:endParaRPr lang="en-US" b="1" dirty="0"/>
          </a:p>
        </p:txBody>
      </p:sp>
      <p:sp>
        <p:nvSpPr>
          <p:cNvPr id="4" name="Content Placeholder 3"/>
          <p:cNvSpPr>
            <a:spLocks noGrp="1"/>
          </p:cNvSpPr>
          <p:nvPr>
            <p:ph idx="1"/>
          </p:nvPr>
        </p:nvSpPr>
        <p:spPr>
          <a:xfrm>
            <a:off x="1066800" y="1198872"/>
            <a:ext cx="8077200" cy="93472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finished acceptance tests </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pPr defTabSz="457200"/>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smtClean="0">
                  <a:solidFill>
                    <a:prstClr val="black"/>
                  </a:solidFill>
                </a:rPr>
                <a:t>FG Network</a:t>
              </a:r>
              <a:endParaRPr lang="en-US" dirty="0">
                <a:solidFill>
                  <a:prstClr val="black"/>
                </a:solidFill>
              </a:endParaRPr>
            </a:p>
          </p:txBody>
        </p:sp>
      </p:grpSp>
      <p:pic>
        <p:nvPicPr>
          <p:cNvPr id="12" name="Picture 11" descr="Screen shot 2010-09-14 at 3.25.16 PM.png"/>
          <p:cNvPicPr>
            <a:picLocks noChangeAspect="1"/>
          </p:cNvPicPr>
          <p:nvPr/>
        </p:nvPicPr>
        <p:blipFill>
          <a:blip r:embed="rId4" cstate="print"/>
          <a:srcRect t="34231" r="27131"/>
          <a:stretch>
            <a:fillRect/>
          </a:stretch>
        </p:blipFill>
        <p:spPr>
          <a:xfrm>
            <a:off x="54558" y="630815"/>
            <a:ext cx="9089442" cy="6227185"/>
          </a:xfrm>
          <a:prstGeom prst="rect">
            <a:avLst/>
          </a:prstGeom>
        </p:spPr>
      </p:pic>
      <p:grpSp>
        <p:nvGrpSpPr>
          <p:cNvPr id="15" name="Group 14"/>
          <p:cNvGrpSpPr/>
          <p:nvPr/>
        </p:nvGrpSpPr>
        <p:grpSpPr>
          <a:xfrm>
            <a:off x="762000" y="650060"/>
            <a:ext cx="7696200" cy="6207940"/>
            <a:chOff x="762000" y="650060"/>
            <a:chExt cx="7696200" cy="6207940"/>
          </a:xfrm>
        </p:grpSpPr>
        <p:pic>
          <p:nvPicPr>
            <p:cNvPr id="13" name="Content Placeholder 3" descr="Screen shot 2010-09-14 at 3.42.47 PM.png"/>
            <p:cNvPicPr>
              <a:picLocks noChangeAspect="1"/>
            </p:cNvPicPr>
            <p:nvPr/>
          </p:nvPicPr>
          <p:blipFill>
            <a:blip r:embed="rId5" cstate="print"/>
            <a:srcRect l="30119" t="16914" r="27417" b="45852"/>
            <a:stretch>
              <a:fillRect/>
            </a:stretch>
          </p:blipFill>
          <p:spPr>
            <a:xfrm>
              <a:off x="762000" y="650060"/>
              <a:ext cx="7696200" cy="6207940"/>
            </a:xfrm>
            <a:prstGeom prst="rect">
              <a:avLst/>
            </a:prstGeom>
          </p:spPr>
        </p:pic>
        <p:sp>
          <p:nvSpPr>
            <p:cNvPr id="14" name="TextBox 13"/>
            <p:cNvSpPr txBox="1"/>
            <p:nvPr/>
          </p:nvSpPr>
          <p:spPr>
            <a:xfrm>
              <a:off x="3352800" y="1295400"/>
              <a:ext cx="4152355" cy="400110"/>
            </a:xfrm>
            <a:prstGeom prst="rect">
              <a:avLst/>
            </a:prstGeom>
            <a:noFill/>
          </p:spPr>
          <p:txBody>
            <a:bodyPr wrap="none" rtlCol="0">
              <a:spAutoFit/>
            </a:bodyPr>
            <a:lstStyle/>
            <a:p>
              <a:r>
                <a:rPr lang="en-US" sz="2000" b="1" dirty="0" smtClean="0"/>
                <a:t>INCA Node Operating Mode Statistics</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6854</TotalTime>
  <Words>2484</Words>
  <Application>Microsoft Office PowerPoint</Application>
  <PresentationFormat>On-screen Show (4:3)</PresentationFormat>
  <Paragraphs>426</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3_Office Theme</vt:lpstr>
      <vt:lpstr>Office Theme</vt:lpstr>
      <vt:lpstr>FutureGrid</vt:lpstr>
      <vt:lpstr>FutureGrid key Concepts I</vt:lpstr>
      <vt:lpstr>FutureGrid key Concepts II</vt:lpstr>
      <vt:lpstr>FutureGrid Partners</vt:lpstr>
      <vt:lpstr>FutureGrid Organization</vt:lpstr>
      <vt:lpstr>Compute Hardware</vt:lpstr>
      <vt:lpstr>Storage Hardware</vt:lpstr>
      <vt:lpstr>Network &amp; Internal Interconnects</vt:lpstr>
      <vt:lpstr>FutureGrid: a Grid/Cloud/HPC Testbed</vt:lpstr>
      <vt:lpstr>Network Impairment Device</vt:lpstr>
      <vt:lpstr>FutureGrid Usage Model</vt:lpstr>
      <vt:lpstr>Some Current FutureGrid early uses</vt:lpstr>
      <vt:lpstr>Grid Interoperability from Andrew Grimshaw</vt:lpstr>
      <vt:lpstr>OGF’10 Demo</vt:lpstr>
      <vt:lpstr>Typical Performance Study</vt:lpstr>
      <vt:lpstr>Education on FutureGrid</vt:lpstr>
      <vt:lpstr>Slide 17</vt:lpstr>
      <vt:lpstr>FutureGrid Layered Software Stack </vt:lpstr>
      <vt:lpstr>Software Components</vt:lpstr>
      <vt:lpstr>FutureGrid Software  Architecture</vt:lpstr>
      <vt:lpstr>Dynamic provisioning Examples</vt:lpstr>
      <vt:lpstr>Dynamic Provisioning Experiment  Logical View</vt:lpstr>
      <vt:lpstr>Dynamic Provisioning Results</vt:lpstr>
      <vt:lpstr>Provisioning times for nodes  in a 32 node request</vt:lpstr>
      <vt:lpstr>Phase III Process View</vt:lpstr>
      <vt:lpstr>Security Issues</vt:lpstr>
      <vt:lpstr>FutureGrid Interaction with Commercial Clouds</vt:lpstr>
      <vt:lpstr>FutureGrid Viral Growth Model</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Judy Qiu</cp:lastModifiedBy>
  <cp:revision>257</cp:revision>
  <dcterms:created xsi:type="dcterms:W3CDTF">2010-05-04T01:29:55Z</dcterms:created>
  <dcterms:modified xsi:type="dcterms:W3CDTF">2010-11-17T03:59:55Z</dcterms:modified>
</cp:coreProperties>
</file>