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8"/>
  </p:notesMasterIdLst>
  <p:sldIdLst>
    <p:sldId id="329" r:id="rId2"/>
    <p:sldId id="333" r:id="rId3"/>
    <p:sldId id="297" r:id="rId4"/>
    <p:sldId id="298" r:id="rId5"/>
    <p:sldId id="300" r:id="rId6"/>
    <p:sldId id="304" r:id="rId7"/>
    <p:sldId id="401" r:id="rId8"/>
    <p:sldId id="303" r:id="rId9"/>
    <p:sldId id="376" r:id="rId10"/>
    <p:sldId id="345" r:id="rId11"/>
    <p:sldId id="373" r:id="rId12"/>
    <p:sldId id="405" r:id="rId13"/>
    <p:sldId id="425" r:id="rId14"/>
    <p:sldId id="434" r:id="rId15"/>
    <p:sldId id="435" r:id="rId16"/>
    <p:sldId id="332" r:id="rId17"/>
    <p:sldId id="314" r:id="rId18"/>
    <p:sldId id="407" r:id="rId19"/>
    <p:sldId id="437" r:id="rId20"/>
    <p:sldId id="441" r:id="rId21"/>
    <p:sldId id="442" r:id="rId22"/>
    <p:sldId id="432" r:id="rId23"/>
    <p:sldId id="436" r:id="rId24"/>
    <p:sldId id="456" r:id="rId25"/>
    <p:sldId id="468" r:id="rId26"/>
    <p:sldId id="467" r:id="rId27"/>
    <p:sldId id="433" r:id="rId28"/>
    <p:sldId id="446" r:id="rId29"/>
    <p:sldId id="447" r:id="rId30"/>
    <p:sldId id="448" r:id="rId31"/>
    <p:sldId id="450" r:id="rId32"/>
    <p:sldId id="451" r:id="rId33"/>
    <p:sldId id="452" r:id="rId34"/>
    <p:sldId id="453" r:id="rId35"/>
    <p:sldId id="454" r:id="rId36"/>
    <p:sldId id="455" r:id="rId37"/>
    <p:sldId id="449" r:id="rId38"/>
    <p:sldId id="465" r:id="rId39"/>
    <p:sldId id="457" r:id="rId40"/>
    <p:sldId id="458" r:id="rId41"/>
    <p:sldId id="459" r:id="rId42"/>
    <p:sldId id="460" r:id="rId43"/>
    <p:sldId id="461" r:id="rId44"/>
    <p:sldId id="462" r:id="rId45"/>
    <p:sldId id="466" r:id="rId46"/>
    <p:sldId id="4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20" autoAdjust="0"/>
  </p:normalViewPr>
  <p:slideViewPr>
    <p:cSldViewPr>
      <p:cViewPr varScale="1">
        <p:scale>
          <a:sx n="81" d="100"/>
          <a:sy n="81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avidiaz:Documents:IM_Rain_times_paper_fixed_withcache_gregor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91546337403461"/>
          <c:y val="9.8986468350006407E-2"/>
          <c:w val="0.49045775528058999"/>
          <c:h val="0.833412612279770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Sheet1!$A$1:$A$16</c:f>
              <c:strCache>
                <c:ptCount val="16"/>
                <c:pt idx="0">
                  <c:v>PAPI </c:v>
                </c:pt>
                <c:pt idx="1">
                  <c:v>Pegasus </c:v>
                </c:pt>
                <c:pt idx="2">
                  <c:v>Vampir </c:v>
                </c:pt>
                <c:pt idx="3">
                  <c:v>Globus </c:v>
                </c:pt>
                <c:pt idx="4">
                  <c:v>gLite </c:v>
                </c:pt>
                <c:pt idx="5">
                  <c:v>Unicore 6</c:v>
                </c:pt>
                <c:pt idx="6">
                  <c:v>Genesis II </c:v>
                </c:pt>
                <c:pt idx="7">
                  <c:v>OpenNebula </c:v>
                </c:pt>
                <c:pt idx="8">
                  <c:v>OpenStack</c:v>
                </c:pt>
                <c:pt idx="9">
                  <c:v>Twister </c:v>
                </c:pt>
                <c:pt idx="10">
                  <c:v>XSEDE Software Stack</c:v>
                </c:pt>
                <c:pt idx="11">
                  <c:v>MapReduce </c:v>
                </c:pt>
                <c:pt idx="12">
                  <c:v>Hadoop </c:v>
                </c:pt>
                <c:pt idx="13">
                  <c:v>HPC</c:v>
                </c:pt>
                <c:pt idx="14">
                  <c:v>Eucalyptus </c:v>
                </c:pt>
                <c:pt idx="15">
                  <c:v>Nimbus </c:v>
                </c:pt>
              </c:strCache>
            </c:strRef>
          </c:cat>
          <c:val>
            <c:numRef>
              <c:f>Sheet1!$C$1:$C$16</c:f>
              <c:numCache>
                <c:formatCode>0.00%</c:formatCode>
                <c:ptCount val="16"/>
                <c:pt idx="0">
                  <c:v>2.3E-2</c:v>
                </c:pt>
                <c:pt idx="1">
                  <c:v>0.04</c:v>
                </c:pt>
                <c:pt idx="2">
                  <c:v>0.04</c:v>
                </c:pt>
                <c:pt idx="3">
                  <c:v>4.5999999999999999E-2</c:v>
                </c:pt>
                <c:pt idx="4">
                  <c:v>8.5999999999999993E-2</c:v>
                </c:pt>
                <c:pt idx="5">
                  <c:v>8.5999999999999993E-2</c:v>
                </c:pt>
                <c:pt idx="6">
                  <c:v>0.14899999999999999</c:v>
                </c:pt>
                <c:pt idx="7">
                  <c:v>0.155</c:v>
                </c:pt>
                <c:pt idx="8">
                  <c:v>0.155</c:v>
                </c:pt>
                <c:pt idx="9">
                  <c:v>0.155</c:v>
                </c:pt>
                <c:pt idx="10">
                  <c:v>0.23599999999999999</c:v>
                </c:pt>
                <c:pt idx="11">
                  <c:v>0.32800000000000001</c:v>
                </c:pt>
                <c:pt idx="12">
                  <c:v>0.35099999999999998</c:v>
                </c:pt>
                <c:pt idx="13">
                  <c:v>0.44800000000000001</c:v>
                </c:pt>
                <c:pt idx="14">
                  <c:v>0.52300000000000002</c:v>
                </c:pt>
                <c:pt idx="15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13792"/>
        <c:axId val="39076992"/>
      </c:barChart>
      <c:valAx>
        <c:axId val="3907699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39313792"/>
        <c:crosses val="autoZero"/>
        <c:crossBetween val="between"/>
      </c:valAx>
      <c:catAx>
        <c:axId val="39313792"/>
        <c:scaling>
          <c:orientation val="minMax"/>
        </c:scaling>
        <c:delete val="0"/>
        <c:axPos val="l"/>
        <c:majorTickMark val="out"/>
        <c:minorTickMark val="none"/>
        <c:tickLblPos val="nextTo"/>
        <c:crossAx val="390769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853334598235"/>
          <c:y val="6.52740586415025E-2"/>
          <c:w val="0.49520159377668199"/>
          <c:h val="0.7572315328288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'Macintosh HD:Users:javidiaz:Documents:[ImageManagement_times.xls]Sheet2'!$A$19</c:f>
              <c:strCache>
                <c:ptCount val="1"/>
                <c:pt idx="0">
                  <c:v>(1) Retrieve Image from Repository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'Macintosh HD:Users:javidiaz:Documents:[ImageManagement_times.xls]Sheet2'!$B$7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'Macintosh HD:Users:javidiaz:Documents:[ImageManagement_times.xls]Sheet2'!$B$19</c:f>
              <c:numCache>
                <c:formatCode>General</c:formatCode>
                <c:ptCount val="1"/>
                <c:pt idx="0">
                  <c:v>8.9949171543100004</c:v>
                </c:pt>
              </c:numCache>
            </c:numRef>
          </c:val>
        </c:ser>
        <c:ser>
          <c:idx val="1"/>
          <c:order val="1"/>
          <c:tx>
            <c:strRef>
              <c:f>'Macintosh HD:Users:javidiaz:Documents:[ImageManagement_times.xls]Sheet2'!$A$20</c:f>
              <c:strCache>
                <c:ptCount val="1"/>
                <c:pt idx="0">
                  <c:v>(2) Uncompress Image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'Macintosh HD:Users:javidiaz:Documents:[ImageManagement_times.xls]Sheet2'!$B$7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'Macintosh HD:Users:javidiaz:Documents:[ImageManagement_times.xls]Sheet2'!$B$20</c:f>
              <c:numCache>
                <c:formatCode>General</c:formatCode>
                <c:ptCount val="1"/>
                <c:pt idx="0">
                  <c:v>62.763322114899999</c:v>
                </c:pt>
              </c:numCache>
            </c:numRef>
          </c:val>
        </c:ser>
        <c:ser>
          <c:idx val="2"/>
          <c:order val="2"/>
          <c:tx>
            <c:strRef>
              <c:f>'Macintosh HD:Users:javidiaz:Documents:[ImageManagement_times.xls]Sheet2'!$A$21</c:f>
              <c:strCache>
                <c:ptCount val="1"/>
                <c:pt idx="0">
                  <c:v>(3) Retrieve Kernels and Update xCAT Tables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'Macintosh HD:Users:javidiaz:Documents:[ImageManagement_times.xls]Sheet2'!$B$7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'Macintosh HD:Users:javidiaz:Documents:[ImageManagement_times.xls]Sheet2'!$B$21</c:f>
              <c:numCache>
                <c:formatCode>General</c:formatCode>
                <c:ptCount val="1"/>
                <c:pt idx="0">
                  <c:v>16.276529073699979</c:v>
                </c:pt>
              </c:numCache>
            </c:numRef>
          </c:val>
        </c:ser>
        <c:ser>
          <c:idx val="3"/>
          <c:order val="3"/>
          <c:tx>
            <c:strRef>
              <c:f>'Macintosh HD:Users:javidiaz:Documents:[ImageManagement_times.xls]Sheet2'!$A$22</c:f>
              <c:strCache>
                <c:ptCount val="1"/>
                <c:pt idx="0">
                  <c:v>(4) Packimage (xCAT)</c:v>
                </c:pt>
              </c:strCache>
            </c:strRef>
          </c:tx>
          <c:spPr>
            <a:solidFill>
              <a:srgbClr val="579D1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'Macintosh HD:Users:javidiaz:Documents:[ImageManagement_times.xls]Sheet2'!$B$7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'Macintosh HD:Users:javidiaz:Documents:[ImageManagement_times.xls]Sheet2'!$B$22</c:f>
              <c:numCache>
                <c:formatCode>General</c:formatCode>
                <c:ptCount val="1"/>
                <c:pt idx="0">
                  <c:v>31.084762096399999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5817344"/>
        <c:axId val="86783104"/>
      </c:barChart>
      <c:catAx>
        <c:axId val="7581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2000">
                    <a:latin typeface="+mn-lt"/>
                  </a:rPr>
                  <a:t>Number of Concurrent Requests</a:t>
                </a:r>
              </a:p>
            </c:rich>
          </c:tx>
          <c:layout>
            <c:manualLayout>
              <c:xMode val="edge"/>
              <c:yMode val="edge"/>
              <c:x val="0.18975903614457801"/>
              <c:y val="0.906005984251967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8678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7831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2000" dirty="0">
                    <a:latin typeface="+mn-lt"/>
                  </a:rPr>
                  <a:t>Time (s)</a:t>
                </a:r>
              </a:p>
            </c:rich>
          </c:tx>
          <c:layout>
            <c:manualLayout>
              <c:xMode val="edge"/>
              <c:yMode val="edge"/>
              <c:x val="1.15461847389558E-2"/>
              <c:y val="0.352480629921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75817344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633636909844104"/>
          <c:y val="0.19027559055118101"/>
          <c:w val="0.362591310122379"/>
          <c:h val="0.560982992125984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5"/>
            <c:bubble3D val="0"/>
            <c:explosion val="1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other Domain Science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Inter-operability
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Education</c:v>
                </c:pt>
                <c:pt idx="1">
                  <c:v>Computer Science</c:v>
                </c:pt>
                <c:pt idx="2">
                  <c:v>Domain Science NOT Life Science</c:v>
                </c:pt>
                <c:pt idx="3">
                  <c:v>Life Science</c:v>
                </c:pt>
                <c:pt idx="4">
                  <c:v>Interoperability</c:v>
                </c:pt>
                <c:pt idx="5">
                  <c:v>Technology Evaluation 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13</c:v>
                </c:pt>
                <c:pt idx="1">
                  <c:v>50</c:v>
                </c:pt>
                <c:pt idx="2">
                  <c:v>21</c:v>
                </c:pt>
                <c:pt idx="3">
                  <c:v>21</c:v>
                </c:pt>
                <c:pt idx="4">
                  <c:v>4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55902442019299"/>
          <c:y val="3.74775343786495E-2"/>
          <c:w val="0.84405504136544296"/>
          <c:h val="0.77992599145485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Generate_centos!$A$9</c:f>
              <c:strCache>
                <c:ptCount val="1"/>
                <c:pt idx="0">
                  <c:v>(1) Boot VM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Generate_centos!$P$9:$S$9</c:f>
              <c:numCache>
                <c:formatCode>General</c:formatCode>
                <c:ptCount val="4"/>
                <c:pt idx="0">
                  <c:v>125.44038105</c:v>
                </c:pt>
                <c:pt idx="1">
                  <c:v>171.9120091598333</c:v>
                </c:pt>
                <c:pt idx="2">
                  <c:v>277.60600892708322</c:v>
                </c:pt>
                <c:pt idx="3">
                  <c:v>526.4673868092724</c:v>
                </c:pt>
              </c:numCache>
            </c:numRef>
          </c:val>
        </c:ser>
        <c:ser>
          <c:idx val="1"/>
          <c:order val="1"/>
          <c:tx>
            <c:strRef>
              <c:f>Generate_centos!$A$10</c:f>
              <c:strCache>
                <c:ptCount val="1"/>
                <c:pt idx="0">
                  <c:v>(2) Generate Image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Generate_centos!$P$10:$S$10</c:f>
              <c:numCache>
                <c:formatCode>General</c:formatCode>
                <c:ptCount val="4"/>
                <c:pt idx="0">
                  <c:v>222.1113590396667</c:v>
                </c:pt>
                <c:pt idx="1">
                  <c:v>231.65657734883331</c:v>
                </c:pt>
                <c:pt idx="2">
                  <c:v>340.27042913433331</c:v>
                </c:pt>
                <c:pt idx="3">
                  <c:v>426.10014711718202</c:v>
                </c:pt>
              </c:numCache>
            </c:numRef>
          </c:val>
        </c:ser>
        <c:ser>
          <c:idx val="2"/>
          <c:order val="2"/>
          <c:tx>
            <c:strRef>
              <c:f>Generate_centos!$A$12</c:f>
              <c:strCache>
                <c:ptCount val="1"/>
                <c:pt idx="0">
                  <c:v>(3) Compress Image</c:v>
                </c:pt>
              </c:strCache>
            </c:strRef>
          </c:tx>
          <c:spPr>
            <a:solidFill>
              <a:srgbClr val="6699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Generate_centos!$P$12:$S$12</c:f>
              <c:numCache>
                <c:formatCode>General</c:formatCode>
                <c:ptCount val="4"/>
                <c:pt idx="0">
                  <c:v>40.02024499576661</c:v>
                </c:pt>
                <c:pt idx="1">
                  <c:v>40.420981526383343</c:v>
                </c:pt>
                <c:pt idx="2">
                  <c:v>41.779637455933269</c:v>
                </c:pt>
                <c:pt idx="3">
                  <c:v>42.308220874181814</c:v>
                </c:pt>
              </c:numCache>
            </c:numRef>
          </c:val>
        </c:ser>
        <c:ser>
          <c:idx val="3"/>
          <c:order val="3"/>
          <c:tx>
            <c:strRef>
              <c:f>Generate_centos!$A$13</c:f>
              <c:strCache>
                <c:ptCount val="1"/>
                <c:pt idx="0">
                  <c:v>(4) Upload It to the Repository</c:v>
                </c:pt>
              </c:strCache>
            </c:strRef>
          </c:tx>
          <c:spPr>
            <a:solidFill>
              <a:srgbClr val="990033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Generate_centos!$P$13:$S$13</c:f>
              <c:numCache>
                <c:formatCode>General</c:formatCode>
                <c:ptCount val="4"/>
                <c:pt idx="0">
                  <c:v>7.3930342992166667</c:v>
                </c:pt>
                <c:pt idx="1">
                  <c:v>8.8468381961083349</c:v>
                </c:pt>
                <c:pt idx="2">
                  <c:v>12.50011092424916</c:v>
                </c:pt>
                <c:pt idx="3">
                  <c:v>19.336537014348639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79104"/>
        <c:axId val="71341568"/>
      </c:barChart>
      <c:catAx>
        <c:axId val="7087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Concurrent</a:t>
                </a:r>
                <a:r>
                  <a:rPr lang="en-US" sz="1800" baseline="0"/>
                  <a:t> Requests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1341568"/>
        <c:crosses val="autoZero"/>
        <c:auto val="1"/>
        <c:lblAlgn val="ctr"/>
        <c:lblOffset val="100"/>
        <c:noMultiLvlLbl val="0"/>
      </c:catAx>
      <c:valAx>
        <c:axId val="71341568"/>
        <c:scaling>
          <c:orientation val="minMax"/>
          <c:max val="14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08791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669214593789801"/>
          <c:y val="6.2447235417886798E-2"/>
          <c:w val="0.60258694225721798"/>
          <c:h val="0.3296946418283079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55902442019299"/>
          <c:y val="3.74775343786495E-2"/>
          <c:w val="0.84603470682669502"/>
          <c:h val="0.77992599145485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Generate_centos!$A$9</c:f>
              <c:strCache>
                <c:ptCount val="1"/>
                <c:pt idx="0">
                  <c:v>(1) Boot VM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Generate_ubuntu!$P$9:$S$9</c:f>
              <c:numCache>
                <c:formatCode>General</c:formatCode>
                <c:ptCount val="4"/>
                <c:pt idx="0">
                  <c:v>56.796834945699999</c:v>
                </c:pt>
                <c:pt idx="1">
                  <c:v>73.612567941366663</c:v>
                </c:pt>
                <c:pt idx="2">
                  <c:v>145.67268031294549</c:v>
                </c:pt>
                <c:pt idx="3">
                  <c:v>192.74707335235831</c:v>
                </c:pt>
              </c:numCache>
            </c:numRef>
          </c:val>
        </c:ser>
        <c:ser>
          <c:idx val="1"/>
          <c:order val="1"/>
          <c:tx>
            <c:strRef>
              <c:f>Generate_centos!$A$10</c:f>
              <c:strCache>
                <c:ptCount val="1"/>
                <c:pt idx="0">
                  <c:v>(2) Generate Image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Generate_ubuntu!$P$10:$S$10</c:f>
              <c:numCache>
                <c:formatCode>General</c:formatCode>
                <c:ptCount val="4"/>
                <c:pt idx="0">
                  <c:v>369.72024432799998</c:v>
                </c:pt>
                <c:pt idx="1">
                  <c:v>454.35630214216673</c:v>
                </c:pt>
                <c:pt idx="2">
                  <c:v>631.72811100709077</c:v>
                </c:pt>
                <c:pt idx="3">
                  <c:v>995.86243329449917</c:v>
                </c:pt>
              </c:numCache>
            </c:numRef>
          </c:val>
        </c:ser>
        <c:ser>
          <c:idx val="2"/>
          <c:order val="2"/>
          <c:tx>
            <c:strRef>
              <c:f>Generate_centos!$A$12</c:f>
              <c:strCache>
                <c:ptCount val="1"/>
                <c:pt idx="0">
                  <c:v>(3) Compress Image</c:v>
                </c:pt>
              </c:strCache>
            </c:strRef>
          </c:tx>
          <c:spPr>
            <a:solidFill>
              <a:srgbClr val="6699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Generate_ubuntu!$P$12:$S$12</c:f>
              <c:numCache>
                <c:formatCode>General</c:formatCode>
                <c:ptCount val="4"/>
                <c:pt idx="0">
                  <c:v>25.455267747233339</c:v>
                </c:pt>
                <c:pt idx="1">
                  <c:v>26.051242152850001</c:v>
                </c:pt>
                <c:pt idx="2">
                  <c:v>27.85086926546364</c:v>
                </c:pt>
                <c:pt idx="3">
                  <c:v>31.385108937816671</c:v>
                </c:pt>
              </c:numCache>
            </c:numRef>
          </c:val>
        </c:ser>
        <c:ser>
          <c:idx val="3"/>
          <c:order val="3"/>
          <c:tx>
            <c:strRef>
              <c:f>Generate_centos!$A$13</c:f>
              <c:strCache>
                <c:ptCount val="1"/>
                <c:pt idx="0">
                  <c:v>(4) Upload It to the Repository</c:v>
                </c:pt>
              </c:strCache>
            </c:strRef>
          </c:tx>
          <c:spPr>
            <a:solidFill>
              <a:srgbClr val="990033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Generate_ubuntu!$P$13:$S$13</c:f>
              <c:numCache>
                <c:formatCode>General</c:formatCode>
                <c:ptCount val="4"/>
                <c:pt idx="0">
                  <c:v>4.2869629859933402</c:v>
                </c:pt>
                <c:pt idx="1">
                  <c:v>4.3599288860949956</c:v>
                </c:pt>
                <c:pt idx="2">
                  <c:v>6.8283293680681796</c:v>
                </c:pt>
                <c:pt idx="3">
                  <c:v>9.2701921264329172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927552"/>
        <c:axId val="75931008"/>
      </c:barChart>
      <c:catAx>
        <c:axId val="7592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Concurrent</a:t>
                </a:r>
                <a:r>
                  <a:rPr lang="en-US" sz="1800" baseline="0"/>
                  <a:t> Requests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931008"/>
        <c:crosses val="autoZero"/>
        <c:auto val="1"/>
        <c:lblAlgn val="ctr"/>
        <c:lblOffset val="100"/>
        <c:noMultiLvlLbl val="0"/>
      </c:catAx>
      <c:valAx>
        <c:axId val="75931008"/>
        <c:scaling>
          <c:orientation val="minMax"/>
          <c:max val="14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9275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686614173228299"/>
          <c:y val="5.9692414481247701E-2"/>
          <c:w val="0.60258694225721798"/>
          <c:h val="0.2727841057525929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366402156929"/>
          <c:y val="3.74775343786495E-2"/>
          <c:w val="0.84201859738349805"/>
          <c:h val="0.77992599145485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Generate_centos_cache_india!$O$9</c:f>
              <c:strCache>
                <c:ptCount val="1"/>
                <c:pt idx="0">
                  <c:v>(1) Retrieve/Uncompress base image from Repository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Generate_centos_cache_india!$P$9:$S$9</c:f>
              <c:numCache>
                <c:formatCode>General</c:formatCode>
                <c:ptCount val="4"/>
                <c:pt idx="0">
                  <c:v>16.330365975700001</c:v>
                </c:pt>
                <c:pt idx="1">
                  <c:v>19.325264692316669</c:v>
                </c:pt>
                <c:pt idx="2">
                  <c:v>107.014776229875</c:v>
                </c:pt>
                <c:pt idx="3">
                  <c:v>354.00298859286659</c:v>
                </c:pt>
              </c:numCache>
            </c:numRef>
          </c:val>
        </c:ser>
        <c:ser>
          <c:idx val="1"/>
          <c:order val="1"/>
          <c:tx>
            <c:strRef>
              <c:f>Generate_centos_cache_india!$O$10</c:f>
              <c:strCache>
                <c:ptCount val="1"/>
                <c:pt idx="0">
                  <c:v>(2) Generate Image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Generate_centos_cache_india!$P$10:$S$10</c:f>
              <c:numCache>
                <c:formatCode>General</c:formatCode>
                <c:ptCount val="4"/>
                <c:pt idx="0">
                  <c:v>56.519041617699941</c:v>
                </c:pt>
                <c:pt idx="1">
                  <c:v>106.37765355891671</c:v>
                </c:pt>
                <c:pt idx="2">
                  <c:v>136.0205741724167</c:v>
                </c:pt>
                <c:pt idx="3">
                  <c:v>124.6577619075467</c:v>
                </c:pt>
              </c:numCache>
            </c:numRef>
          </c:val>
        </c:ser>
        <c:ser>
          <c:idx val="2"/>
          <c:order val="2"/>
          <c:tx>
            <c:strRef>
              <c:f>Generate_centos_cache_india!$O$11</c:f>
              <c:strCache>
                <c:ptCount val="1"/>
                <c:pt idx="0">
                  <c:v>(3) Compress Image</c:v>
                </c:pt>
              </c:strCache>
            </c:strRef>
          </c:tx>
          <c:spPr>
            <a:solidFill>
              <a:srgbClr val="6699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Generate_centos_cache_india!$P$11:$S$11</c:f>
              <c:numCache>
                <c:formatCode>General</c:formatCode>
                <c:ptCount val="4"/>
                <c:pt idx="0">
                  <c:v>39.743036746966673</c:v>
                </c:pt>
                <c:pt idx="1">
                  <c:v>39.607070803649997</c:v>
                </c:pt>
                <c:pt idx="2">
                  <c:v>40.284262160466611</c:v>
                </c:pt>
                <c:pt idx="3">
                  <c:v>60.51958365446</c:v>
                </c:pt>
              </c:numCache>
            </c:numRef>
          </c:val>
        </c:ser>
        <c:ser>
          <c:idx val="3"/>
          <c:order val="3"/>
          <c:tx>
            <c:strRef>
              <c:f>Generate_centos_cache_india!$O$12</c:f>
              <c:strCache>
                <c:ptCount val="1"/>
                <c:pt idx="0">
                  <c:v>(4) Upload it to the Repository</c:v>
                </c:pt>
              </c:strCache>
            </c:strRef>
          </c:tx>
          <c:spPr>
            <a:solidFill>
              <a:srgbClr val="990033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Generate_centos_cache_india!$P$8:$S$8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Generate_centos_cache!$P$12:$S$12</c:f>
              <c:numCache>
                <c:formatCode>General</c:formatCode>
                <c:ptCount val="4"/>
                <c:pt idx="0">
                  <c:v>16.041307687766668</c:v>
                </c:pt>
                <c:pt idx="1">
                  <c:v>16.357141876219998</c:v>
                </c:pt>
                <c:pt idx="2">
                  <c:v>23.058422128366669</c:v>
                </c:pt>
                <c:pt idx="3">
                  <c:v>17.398685080664279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658048"/>
        <c:axId val="82659968"/>
      </c:barChart>
      <c:catAx>
        <c:axId val="8265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Concurrent</a:t>
                </a:r>
                <a:r>
                  <a:rPr lang="en-US" sz="1800" baseline="0"/>
                  <a:t> Requests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2659968"/>
        <c:crosses val="autoZero"/>
        <c:auto val="1"/>
        <c:lblAlgn val="ctr"/>
        <c:lblOffset val="100"/>
        <c:noMultiLvlLbl val="0"/>
      </c:catAx>
      <c:valAx>
        <c:axId val="82659968"/>
        <c:scaling>
          <c:orientation val="minMax"/>
          <c:max val="14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265804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50693955084399"/>
          <c:y val="6.7956877291164994E-2"/>
          <c:w val="0.72126397867581704"/>
          <c:h val="0.32237088132578501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366402156929"/>
          <c:y val="3.74775343786495E-2"/>
          <c:w val="0.84005045485819096"/>
          <c:h val="0.77992599145485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Generate_ubuntu_cache_india!$O$9</c:f>
              <c:strCache>
                <c:ptCount val="1"/>
                <c:pt idx="0">
                  <c:v>(1) Retrieve/Uncompress base image from Repository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Generate_ubuntu_cache_india!$P$8:$S$8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Generate_ubuntu_cache_india!$P$9:$S$9</c:f>
              <c:numCache>
                <c:formatCode>General</c:formatCode>
                <c:ptCount val="4"/>
                <c:pt idx="0">
                  <c:v>13.050985733666669</c:v>
                </c:pt>
                <c:pt idx="1">
                  <c:v>14.542925278349999</c:v>
                </c:pt>
                <c:pt idx="2">
                  <c:v>89.418533802033309</c:v>
                </c:pt>
                <c:pt idx="3">
                  <c:v>275.84638185486671</c:v>
                </c:pt>
              </c:numCache>
            </c:numRef>
          </c:val>
        </c:ser>
        <c:ser>
          <c:idx val="1"/>
          <c:order val="1"/>
          <c:tx>
            <c:strRef>
              <c:f>Generate_ubuntu_cache_india!$O$10</c:f>
              <c:strCache>
                <c:ptCount val="1"/>
                <c:pt idx="0">
                  <c:v>(2) Generate Image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Generate_ubuntu_cache_india!$P$8:$S$8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Generate_ubuntu_cache_india!$P$10:$S$10</c:f>
              <c:numCache>
                <c:formatCode>General</c:formatCode>
                <c:ptCount val="4"/>
                <c:pt idx="0">
                  <c:v>61.381297667833223</c:v>
                </c:pt>
                <c:pt idx="1">
                  <c:v>118.91915667066669</c:v>
                </c:pt>
                <c:pt idx="2">
                  <c:v>167.94059668644451</c:v>
                </c:pt>
                <c:pt idx="3">
                  <c:v>138.82018073394659</c:v>
                </c:pt>
              </c:numCache>
            </c:numRef>
          </c:val>
        </c:ser>
        <c:ser>
          <c:idx val="2"/>
          <c:order val="2"/>
          <c:tx>
            <c:strRef>
              <c:f>Generate_ubuntu_cache_india!$O$11</c:f>
              <c:strCache>
                <c:ptCount val="1"/>
                <c:pt idx="0">
                  <c:v>(3) Compress Image</c:v>
                </c:pt>
              </c:strCache>
            </c:strRef>
          </c:tx>
          <c:spPr>
            <a:solidFill>
              <a:srgbClr val="6699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Generate_ubuntu_cache_india!$P$8:$S$8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Generate_ubuntu_cache_india!$P$11:$S$11</c:f>
              <c:numCache>
                <c:formatCode>General</c:formatCode>
                <c:ptCount val="4"/>
                <c:pt idx="0">
                  <c:v>25.994787375133271</c:v>
                </c:pt>
                <c:pt idx="1">
                  <c:v>26.049766023949999</c:v>
                </c:pt>
                <c:pt idx="2">
                  <c:v>26.59896087646667</c:v>
                </c:pt>
                <c:pt idx="3">
                  <c:v>37.251622883466602</c:v>
                </c:pt>
              </c:numCache>
            </c:numRef>
          </c:val>
        </c:ser>
        <c:ser>
          <c:idx val="3"/>
          <c:order val="3"/>
          <c:tx>
            <c:strRef>
              <c:f>Generate_ubuntu_cache_india!$O$12</c:f>
              <c:strCache>
                <c:ptCount val="1"/>
                <c:pt idx="0">
                  <c:v>(4) Upload it to the Repository</c:v>
                </c:pt>
              </c:strCache>
            </c:strRef>
          </c:tx>
          <c:spPr>
            <a:solidFill>
              <a:srgbClr val="990033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Generate_ubuntu_cache_india!$P$8:$S$8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Generate_ubuntu_cache_india!$P$12:$S$12</c:f>
              <c:numCache>
                <c:formatCode>General</c:formatCode>
                <c:ptCount val="4"/>
                <c:pt idx="0">
                  <c:v>4.3200453917166666</c:v>
                </c:pt>
                <c:pt idx="1">
                  <c:v>5.3232676188149997</c:v>
                </c:pt>
                <c:pt idx="2">
                  <c:v>13.01540811856778</c:v>
                </c:pt>
                <c:pt idx="3">
                  <c:v>20.582925430933319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08832"/>
        <c:axId val="87089536"/>
      </c:barChart>
      <c:catAx>
        <c:axId val="8680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Concurrent</a:t>
                </a:r>
                <a:r>
                  <a:rPr lang="en-US" sz="1800" baseline="0"/>
                  <a:t> Requests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7089536"/>
        <c:crosses val="autoZero"/>
        <c:auto val="1"/>
        <c:lblAlgn val="ctr"/>
        <c:lblOffset val="100"/>
        <c:noMultiLvlLbl val="0"/>
      </c:catAx>
      <c:valAx>
        <c:axId val="87089536"/>
        <c:scaling>
          <c:orientation val="minMax"/>
          <c:max val="14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68088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50693955084399"/>
          <c:y val="6.7956877291164994E-2"/>
          <c:w val="0.72126397867581704"/>
          <c:h val="0.32237088132578501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41743394202901"/>
          <c:y val="6.4066852367687999E-2"/>
          <c:w val="0.84320316791796401"/>
          <c:h val="0.749303621169916"/>
        </c:manualLayout>
      </c:layout>
      <c:lineChart>
        <c:grouping val="standard"/>
        <c:varyColors val="0"/>
        <c:ser>
          <c:idx val="0"/>
          <c:order val="0"/>
          <c:tx>
            <c:strRef>
              <c:f>Generate_centos_2!$O$64</c:f>
              <c:strCache>
                <c:ptCount val="1"/>
                <c:pt idx="0">
                  <c:v>1 Compute Node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square"/>
            <c:size val="12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cat>
            <c:numRef>
              <c:f>Generate_centos_2!$P$63:$S$63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Generate_centos_2!$P$64:$S$64</c:f>
              <c:numCache>
                <c:formatCode>General</c:formatCode>
                <c:ptCount val="4"/>
                <c:pt idx="0">
                  <c:v>400.622252543667</c:v>
                </c:pt>
                <c:pt idx="1">
                  <c:v>458.38250438366703</c:v>
                </c:pt>
                <c:pt idx="2">
                  <c:v>679.13140084349936</c:v>
                </c:pt>
                <c:pt idx="3">
                  <c:v>1033.61457783486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Generate_centos_2!$O$65</c:f>
              <c:strCache>
                <c:ptCount val="1"/>
                <c:pt idx="0">
                  <c:v>2 Compute Nodes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FF420E"/>
              </a:solidFill>
              <a:ln>
                <a:solidFill>
                  <a:srgbClr val="FF420E"/>
                </a:solidFill>
                <a:prstDash val="solid"/>
              </a:ln>
            </c:spPr>
          </c:marker>
          <c:cat>
            <c:numRef>
              <c:f>Generate_centos_2!$P$63:$S$63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Generate_centos_2!$P$65:$S$65</c:f>
              <c:numCache>
                <c:formatCode>General</c:formatCode>
                <c:ptCount val="4"/>
                <c:pt idx="0">
                  <c:v>428.26201128966699</c:v>
                </c:pt>
                <c:pt idx="1">
                  <c:v>452.94216481849998</c:v>
                </c:pt>
                <c:pt idx="2">
                  <c:v>489.22862237683302</c:v>
                </c:pt>
                <c:pt idx="3">
                  <c:v>881.20567764833299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Generate_centos_2!$O$66</c:f>
              <c:strCache>
                <c:ptCount val="1"/>
                <c:pt idx="0">
                  <c:v>4 Compute Nodes</c:v>
                </c:pt>
              </c:strCache>
            </c:strRef>
          </c:tx>
          <c:spPr>
            <a:ln w="38100">
              <a:solidFill>
                <a:srgbClr val="FFD320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FFCC66"/>
              </a:solidFill>
              <a:ln>
                <a:solidFill>
                  <a:srgbClr val="FFCC66"/>
                </a:solidFill>
                <a:prstDash val="solid"/>
              </a:ln>
            </c:spPr>
          </c:marker>
          <c:cat>
            <c:numRef>
              <c:f>Generate_centos_2!$P$63:$S$63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Generate_centos_2!$P$66:$S$66</c:f>
              <c:numCache>
                <c:formatCode>General</c:formatCode>
                <c:ptCount val="4"/>
                <c:pt idx="0">
                  <c:v>393.175437053</c:v>
                </c:pt>
                <c:pt idx="1">
                  <c:v>431.10038900366698</c:v>
                </c:pt>
                <c:pt idx="2">
                  <c:v>505.34706737608298</c:v>
                </c:pt>
                <c:pt idx="3">
                  <c:v>735.33664782833239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8912"/>
        <c:axId val="37561856"/>
      </c:lineChart>
      <c:catAx>
        <c:axId val="37558912"/>
        <c:scaling>
          <c:orientation val="minMax"/>
        </c:scaling>
        <c:delete val="0"/>
        <c:axPos val="b"/>
        <c:title>
          <c:tx>
            <c:rich>
              <a:bodyPr anchor="ctr" anchorCtr="1"/>
              <a:lstStyle/>
              <a:p>
                <a:pPr>
                  <a:defRPr sz="2000" b="1" i="0"/>
                </a:pPr>
                <a:r>
                  <a:rPr lang="en-US" sz="2000" b="1" i="0"/>
                  <a:t>Number of Concurrent Requests</a:t>
                </a:r>
              </a:p>
            </c:rich>
          </c:tx>
          <c:layout>
            <c:manualLayout>
              <c:xMode val="edge"/>
              <c:yMode val="edge"/>
              <c:x val="0.30292452542269399"/>
              <c:y val="0.896951381769800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37561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75618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/>
                </a:pPr>
                <a:r>
                  <a:rPr lang="en-US" sz="2000" b="1" i="0"/>
                  <a:t>Time (s)</a:t>
                </a:r>
              </a:p>
            </c:rich>
          </c:tx>
          <c:layout>
            <c:manualLayout>
              <c:xMode val="edge"/>
              <c:yMode val="edge"/>
              <c:x val="0"/>
              <c:y val="0.337078325735598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37558912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795193366760001"/>
          <c:y val="9.0710813097560405E-2"/>
          <c:w val="0.42043520982508598"/>
          <c:h val="0.2575995645460479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13643341752099"/>
          <c:y val="4.4077134986225897E-2"/>
          <c:w val="0.83196758120078695"/>
          <c:h val="0.749303621169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Eucalyptus_nowait!$B$5</c:f>
              <c:strCache>
                <c:ptCount val="1"/>
                <c:pt idx="0">
                  <c:v>(1) Customize Image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Eucalyptus_nowait!$N$4:$Q$4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Eucalyptus_nowait!$N$5:$Q$5</c:f>
              <c:numCache>
                <c:formatCode>General</c:formatCode>
                <c:ptCount val="4"/>
                <c:pt idx="0">
                  <c:v>58.66431200505</c:v>
                </c:pt>
                <c:pt idx="1">
                  <c:v>119.54977079233331</c:v>
                </c:pt>
                <c:pt idx="2">
                  <c:v>228.26919764274999</c:v>
                </c:pt>
                <c:pt idx="3">
                  <c:v>406.11823876695831</c:v>
                </c:pt>
              </c:numCache>
            </c:numRef>
          </c:val>
        </c:ser>
        <c:ser>
          <c:idx val="1"/>
          <c:order val="1"/>
          <c:tx>
            <c:strRef>
              <c:f>Eucalyptus_nowait!$B$6</c:f>
              <c:strCache>
                <c:ptCount val="1"/>
                <c:pt idx="0">
                  <c:v>(2) Retrieve Image from Server Side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Eucalyptus_nowait!$N$4:$Q$4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Eucalyptus_nowait!$N$6:$Q$6</c:f>
              <c:numCache>
                <c:formatCode>General</c:formatCode>
                <c:ptCount val="4"/>
                <c:pt idx="0">
                  <c:v>24.779690027249998</c:v>
                </c:pt>
                <c:pt idx="1">
                  <c:v>33.156143625583333</c:v>
                </c:pt>
                <c:pt idx="2">
                  <c:v>40.709154725058333</c:v>
                </c:pt>
                <c:pt idx="3">
                  <c:v>49.13509214918335</c:v>
                </c:pt>
              </c:numCache>
            </c:numRef>
          </c:val>
        </c:ser>
        <c:ser>
          <c:idx val="2"/>
          <c:order val="2"/>
          <c:tx>
            <c:strRef>
              <c:f>Eucalyptus_nowait!$B$7</c:f>
              <c:strCache>
                <c:ptCount val="1"/>
                <c:pt idx="0">
                  <c:v>(3) Upload/Register Image into Cloud Infrastructure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Eucalyptus_nowait!$N$4:$Q$4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Eucalyptus_nowait!$N$7:$Q$7</c:f>
              <c:numCache>
                <c:formatCode>General</c:formatCode>
                <c:ptCount val="4"/>
                <c:pt idx="0">
                  <c:v>80.647147655499978</c:v>
                </c:pt>
                <c:pt idx="1">
                  <c:v>105.22885449735</c:v>
                </c:pt>
                <c:pt idx="2">
                  <c:v>101.0242214799667</c:v>
                </c:pt>
                <c:pt idx="3">
                  <c:v>104.7385145226292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9694976"/>
        <c:axId val="72245248"/>
      </c:barChart>
      <c:catAx>
        <c:axId val="6969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800">
                    <a:latin typeface="+mn-lt"/>
                  </a:rPr>
                  <a:t>Number of Concurrent Requests</a:t>
                </a:r>
              </a:p>
            </c:rich>
          </c:tx>
          <c:layout>
            <c:manualLayout>
              <c:xMode val="edge"/>
              <c:yMode val="edge"/>
              <c:x val="0.34788678026574799"/>
              <c:y val="0.90246863372847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722452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2245248"/>
        <c:scaling>
          <c:orientation val="minMax"/>
          <c:max val="9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800">
                    <a:latin typeface="+mn-lt"/>
                  </a:rPr>
                  <a:t>Time (s)</a:t>
                </a:r>
              </a:p>
            </c:rich>
          </c:tx>
          <c:layout>
            <c:manualLayout>
              <c:xMode val="edge"/>
              <c:yMode val="edge"/>
              <c:x val="1.9667170953101401E-2"/>
              <c:y val="0.35097493036211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69694976"/>
        <c:crosses val="autoZero"/>
        <c:crossBetween val="between"/>
        <c:majorUnit val="100"/>
        <c:minorUnit val="4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2460065919433"/>
          <c:y val="6.4279155188246104E-2"/>
          <c:w val="0.60958211591475597"/>
          <c:h val="0.30702623948865898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499938993218"/>
          <c:y val="6.4066852367687999E-2"/>
          <c:w val="0.83009796608022901"/>
          <c:h val="0.749303621169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deploy_openstack_nowait!$B$5</c:f>
              <c:strCache>
                <c:ptCount val="1"/>
                <c:pt idx="0">
                  <c:v>(1) Customize Image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deploy_openstack_nowait!$O$4:$R$4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deploy_openstack_nowait!$O$5:$R$5</c:f>
              <c:numCache>
                <c:formatCode>General</c:formatCode>
                <c:ptCount val="4"/>
                <c:pt idx="0">
                  <c:v>73.618240674366675</c:v>
                </c:pt>
                <c:pt idx="1">
                  <c:v>118.8426550625</c:v>
                </c:pt>
                <c:pt idx="2">
                  <c:v>258.30791258808318</c:v>
                </c:pt>
                <c:pt idx="3">
                  <c:v>557.41023480853539</c:v>
                </c:pt>
              </c:numCache>
            </c:numRef>
          </c:val>
        </c:ser>
        <c:ser>
          <c:idx val="1"/>
          <c:order val="1"/>
          <c:tx>
            <c:strRef>
              <c:f>deploy_openstack_nowait!$B$6</c:f>
              <c:strCache>
                <c:ptCount val="1"/>
                <c:pt idx="0">
                  <c:v>(2) Retrieve Image from Server Side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deploy_openstack_nowait!$O$4:$R$4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deploy_openstack_nowait!$O$6:$R$6</c:f>
              <c:numCache>
                <c:formatCode>General</c:formatCode>
                <c:ptCount val="4"/>
                <c:pt idx="0">
                  <c:v>25.381654342000001</c:v>
                </c:pt>
                <c:pt idx="1">
                  <c:v>29.90212114651667</c:v>
                </c:pt>
                <c:pt idx="2">
                  <c:v>41.764184455066562</c:v>
                </c:pt>
                <c:pt idx="3">
                  <c:v>58.928145527825002</c:v>
                </c:pt>
              </c:numCache>
            </c:numRef>
          </c:val>
        </c:ser>
        <c:ser>
          <c:idx val="2"/>
          <c:order val="2"/>
          <c:tx>
            <c:strRef>
              <c:f>deploy_openstack_nowait!$B$7</c:f>
              <c:strCache>
                <c:ptCount val="1"/>
                <c:pt idx="0">
                  <c:v>(3) Upload/Register Image into Cloud Infrastructure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deploy_openstack_nowait!$O$4:$R$4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deploy_openstack_nowait!$O$7:$R$7</c:f>
              <c:numCache>
                <c:formatCode>General</c:formatCode>
                <c:ptCount val="4"/>
                <c:pt idx="0">
                  <c:v>89.567660331733336</c:v>
                </c:pt>
                <c:pt idx="1">
                  <c:v>100.69652044759999</c:v>
                </c:pt>
                <c:pt idx="2">
                  <c:v>141.71591929602499</c:v>
                </c:pt>
                <c:pt idx="3">
                  <c:v>171.0579775402035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4521728"/>
        <c:axId val="84524032"/>
      </c:barChart>
      <c:catAx>
        <c:axId val="8452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>
                    <a:latin typeface="+mn-lt"/>
                  </a:rPr>
                  <a:t>Number of Concurrent Requests</a:t>
                </a:r>
              </a:p>
            </c:rich>
          </c:tx>
          <c:layout>
            <c:manualLayout>
              <c:xMode val="edge"/>
              <c:yMode val="edge"/>
              <c:x val="0.36221888615516701"/>
              <c:y val="0.899721481095855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240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45240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>
                    <a:latin typeface="+mn-lt"/>
                  </a:rPr>
                  <a:t>Time (s)</a:t>
                </a:r>
              </a:p>
            </c:rich>
          </c:tx>
          <c:layout>
            <c:manualLayout>
              <c:xMode val="edge"/>
              <c:yMode val="edge"/>
              <c:x val="1.9667170953101401E-2"/>
              <c:y val="0.35097493036211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84521728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677342081242501"/>
          <c:y val="9.1815795752803603E-2"/>
          <c:w val="0.59500235230030196"/>
          <c:h val="0.3348064304461940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 to optimize the </a:t>
            </a:r>
            <a:r>
              <a:rPr lang="en-US" dirty="0" err="1" smtClean="0"/>
              <a:t>CentOS</a:t>
            </a:r>
            <a:r>
              <a:rPr lang="en-US" dirty="0" smtClean="0"/>
              <a:t> golden image, used by </a:t>
            </a:r>
            <a:r>
              <a:rPr lang="en-US" dirty="0" err="1" smtClean="0"/>
              <a:t>OpenNebula</a:t>
            </a:r>
            <a:r>
              <a:rPr lang="en-US" dirty="0" smtClean="0"/>
              <a:t>, because the booting process takes longer than the Ubuntu one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Orange section shows the time needed to create the images, which is the most time consuming part of the whole process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-Up to a 69% for </a:t>
            </a:r>
            <a:r>
              <a:rPr lang="en-US" dirty="0" err="1" smtClean="0"/>
              <a:t>CentOS</a:t>
            </a:r>
            <a:r>
              <a:rPr lang="en-US" dirty="0" smtClean="0"/>
              <a:t> and a 83% for Ubuntu is spent to create the base image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43F78-8FE0-E143-B20E-A265F19D8C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 have reduced the time time to create an image in a … 55-67% and 62-80% respectively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DC6D5-92B1-5A4E-BF29-01CCF7D0D4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8EB338-559F-4520-9118-EB7AB191DB7F}" type="slidenum">
              <a:rPr lang="en-US" sz="1200">
                <a:solidFill>
                  <a:prstClr val="black"/>
                </a:solidFill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Generation supported by </a:t>
            </a:r>
            <a:r>
              <a:rPr lang="en-US" dirty="0" err="1" smtClean="0"/>
              <a:t>OpenNebula</a:t>
            </a:r>
            <a:r>
              <a:rPr lang="en-US" baseline="0" dirty="0" smtClean="0"/>
              <a:t> to allow us to create images for different </a:t>
            </a:r>
            <a:r>
              <a:rPr lang="en-US" baseline="0" dirty="0" err="1" smtClean="0"/>
              <a:t>OSes</a:t>
            </a:r>
            <a:r>
              <a:rPr lang="en-US" baseline="0" dirty="0" smtClean="0"/>
              <a:t> and architectures. This also provides scalability by simply adding more compute nodes to </a:t>
            </a:r>
            <a:r>
              <a:rPr lang="en-US" baseline="0" dirty="0" err="1" smtClean="0"/>
              <a:t>OpenNebula</a:t>
            </a:r>
            <a:r>
              <a:rPr lang="en-US" baseline="0" dirty="0" smtClean="0"/>
              <a:t>. So, when we create an image from SCRATCH, </a:t>
            </a:r>
            <a:r>
              <a:rPr lang="en-US" baseline="0" dirty="0" err="1" smtClean="0"/>
              <a:t>OpenNebula</a:t>
            </a:r>
            <a:r>
              <a:rPr lang="en-US" baseline="0" dirty="0" smtClean="0"/>
              <a:t> starts the appropriate VM and create the image inside.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5E9E-2A71-5749-853F-662C18EF64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4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OpenNebula</a:t>
            </a:r>
            <a:r>
              <a:rPr lang="en-US" dirty="0" smtClean="0"/>
              <a:t> is used to provide scalability and independence from the OS. Each time that we receive an image creation request, we boot a VM with the appropriate OS and create the image in that VM.</a:t>
            </a:r>
          </a:p>
          <a:p>
            <a:pPr>
              <a:defRPr/>
            </a:pPr>
            <a:r>
              <a:rPr lang="en-US" dirty="0" smtClean="0"/>
              <a:t>Minimum </a:t>
            </a:r>
            <a:r>
              <a:rPr lang="en-US" dirty="0" err="1" smtClean="0"/>
              <a:t>walltime</a:t>
            </a:r>
            <a:r>
              <a:rPr lang="en-US" dirty="0" smtClean="0"/>
              <a:t> to create an image is around 6 minutes when we have a single request</a:t>
            </a:r>
          </a:p>
          <a:p>
            <a:pPr>
              <a:defRPr/>
            </a:pPr>
            <a:r>
              <a:rPr lang="en-US" dirty="0" smtClean="0"/>
              <a:t>In the worst scenario (one compute node and eight requests) the </a:t>
            </a:r>
            <a:r>
              <a:rPr lang="en-US" dirty="0" err="1" smtClean="0"/>
              <a:t>walltime</a:t>
            </a:r>
            <a:r>
              <a:rPr lang="en-US" dirty="0" smtClean="0"/>
              <a:t> is only 16 minutes</a:t>
            </a:r>
          </a:p>
          <a:p>
            <a:pPr>
              <a:defRPr/>
            </a:pPr>
            <a:r>
              <a:rPr lang="en-US" dirty="0" smtClean="0"/>
              <a:t>Performance degrades when we generate more than two images per compute node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74E1B-19A0-FB4F-A955-38066C4460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HPC we only allow the deployment of one image at a time because if this fails it could compromise the stability of our HPC infrastructure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F01FC-ADC3-5744-90D6-CAFED8FBDCD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dirty="0" smtClean="0"/>
              <a:t>Time needed to deploy an image in </a:t>
            </a:r>
            <a:r>
              <a:rPr lang="en-US" dirty="0" err="1" smtClean="0"/>
              <a:t>OpenStack</a:t>
            </a:r>
            <a:r>
              <a:rPr lang="en-US" dirty="0" smtClean="0"/>
              <a:t> is higher than in Eucalyptus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err="1" smtClean="0"/>
              <a:t>OpenStack</a:t>
            </a:r>
            <a:r>
              <a:rPr lang="en-US" dirty="0" smtClean="0"/>
              <a:t> we need to include certain software to allow </a:t>
            </a:r>
            <a:r>
              <a:rPr lang="en-US" dirty="0" err="1" smtClean="0"/>
              <a:t>OpenStack</a:t>
            </a:r>
            <a:r>
              <a:rPr lang="en-US" dirty="0" smtClean="0"/>
              <a:t> to contextualize the VM during the instantiation time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The process to upload the image to the </a:t>
            </a:r>
            <a:r>
              <a:rPr lang="en-US" dirty="0" err="1" smtClean="0"/>
              <a:t>OpenStack</a:t>
            </a:r>
            <a:r>
              <a:rPr lang="en-US" dirty="0" smtClean="0"/>
              <a:t> cloud takes longer than in Eucalyptus</a:t>
            </a:r>
          </a:p>
          <a:p>
            <a:pPr marL="1085850" lvl="2" indent="-171450">
              <a:buFontTx/>
              <a:buChar char="-"/>
              <a:defRPr/>
            </a:pP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 err="1" smtClean="0"/>
              <a:t>uncompress</a:t>
            </a:r>
            <a:r>
              <a:rPr lang="en-US" dirty="0" smtClean="0"/>
              <a:t> the image in the server side as part of this process, while Eucalyptus seem to maintain the compress version of the images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Occasionally </a:t>
            </a:r>
            <a:r>
              <a:rPr lang="en-US" dirty="0" err="1" smtClean="0"/>
              <a:t>OpenStack</a:t>
            </a:r>
            <a:r>
              <a:rPr lang="en-US" dirty="0" smtClean="0"/>
              <a:t> fails to upload some images when we perform several concurrent requests. These images get stuck in the </a:t>
            </a:r>
            <a:r>
              <a:rPr lang="en-US" dirty="0" err="1" smtClean="0"/>
              <a:t>untarring</a:t>
            </a:r>
            <a:r>
              <a:rPr lang="en-US" dirty="0" smtClean="0"/>
              <a:t> status and do not evolve to the available one. We suspect that it may be due to some problem with the messaging queue system of our </a:t>
            </a:r>
            <a:r>
              <a:rPr lang="en-US" dirty="0" err="1" smtClean="0"/>
              <a:t>OpenStack</a:t>
            </a:r>
            <a:r>
              <a:rPr lang="en-US" dirty="0" smtClean="0"/>
              <a:t> deployment, but we could not confirm that because the logs were not very helpful.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2A390-042D-4844-A919-F935F180AB7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dirty="0" smtClean="0"/>
              <a:t>We observe that the overall process only takes about two minutes as no additional software is needed to be installed and everything is executed on the server.	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The most time consuming parts are </a:t>
            </a:r>
            <a:r>
              <a:rPr lang="en-US" dirty="0" err="1" smtClean="0"/>
              <a:t>uncompress</a:t>
            </a:r>
            <a:r>
              <a:rPr lang="en-US" dirty="0" smtClean="0"/>
              <a:t> the image (orange part) and execute the </a:t>
            </a:r>
            <a:r>
              <a:rPr lang="en-US" dirty="0" err="1" smtClean="0"/>
              <a:t>xCAT</a:t>
            </a:r>
            <a:r>
              <a:rPr lang="en-US" dirty="0" smtClean="0"/>
              <a:t> </a:t>
            </a:r>
            <a:r>
              <a:rPr lang="en-US" dirty="0" err="1" smtClean="0"/>
              <a:t>packimage</a:t>
            </a:r>
            <a:r>
              <a:rPr lang="en-US" dirty="0" smtClean="0"/>
              <a:t> command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Creates a tar/</a:t>
            </a:r>
            <a:r>
              <a:rPr lang="en-US" dirty="0" err="1" smtClean="0"/>
              <a:t>cpio</a:t>
            </a:r>
            <a:r>
              <a:rPr lang="en-US" dirty="0" smtClean="0"/>
              <a:t> image that will be use to </a:t>
            </a:r>
            <a:r>
              <a:rPr lang="en-US" dirty="0" err="1" smtClean="0"/>
              <a:t>netboot</a:t>
            </a:r>
            <a:r>
              <a:rPr lang="en-US" dirty="0" smtClean="0"/>
              <a:t> bare-metal machines 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smtClean="0"/>
              <a:t>The scalability of this service is limited because the </a:t>
            </a:r>
            <a:r>
              <a:rPr lang="en-US" dirty="0" err="1" smtClean="0"/>
              <a:t>packimage</a:t>
            </a:r>
            <a:r>
              <a:rPr lang="en-US" dirty="0" smtClean="0"/>
              <a:t> has to be executed in the machine where </a:t>
            </a:r>
            <a:r>
              <a:rPr lang="en-US" dirty="0" err="1" smtClean="0"/>
              <a:t>xCAT</a:t>
            </a:r>
            <a:r>
              <a:rPr lang="en-US" dirty="0" smtClean="0"/>
              <a:t> server is installed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12EF2-19DF-3144-9C76-7FDA3E19E3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6/13/2012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6/13/2012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Overview</a:t>
            </a:r>
            <a:endParaRPr lang="en-US" sz="48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62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19050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June 14 2012</a:t>
            </a:r>
          </a:p>
          <a:p>
            <a:pPr lvl="0"/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Cloud </a:t>
            </a:r>
            <a:r>
              <a:rPr lang="en-US" sz="2400" dirty="0">
                <a:solidFill>
                  <a:prstClr val="black">
                    <a:tint val="75000"/>
                  </a:prstClr>
                </a:solidFill>
              </a:rPr>
              <a:t>and Autonomic Computing Center Spring 2012 Workshop</a:t>
            </a:r>
          </a:p>
          <a:p>
            <a:pPr lvl="0"/>
            <a:r>
              <a:rPr lang="en-US" sz="2400" dirty="0">
                <a:solidFill>
                  <a:prstClr val="black">
                    <a:tint val="75000"/>
                  </a:prstClr>
                </a:solidFill>
              </a:rPr>
              <a:t>Cloud Computing: from Cybersecurity to </a:t>
            </a:r>
            <a:r>
              <a:rPr lang="en-US" sz="2400" dirty="0" err="1">
                <a:solidFill>
                  <a:prstClr val="black">
                    <a:tint val="75000"/>
                  </a:prstClr>
                </a:solidFill>
              </a:rPr>
              <a:t>Intercloud</a:t>
            </a:r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en-US" sz="2400" dirty="0">
                <a:solidFill>
                  <a:prstClr val="black">
                    <a:tint val="75000"/>
                  </a:prstClr>
                </a:solidFill>
              </a:rPr>
              <a:t>University of Florida Gainesville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57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3" r="13541"/>
          <a:stretch/>
        </p:blipFill>
        <p:spPr bwMode="auto">
          <a:xfrm>
            <a:off x="21771" y="838200"/>
            <a:ext cx="9165771" cy="61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218 </a:t>
            </a:r>
            <a:r>
              <a:rPr lang="en-US" sz="2800" dirty="0" smtClean="0"/>
              <a:t>approved projects June 13 2012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(18%), Non Life Science (13%)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</a:t>
            </a:r>
            <a:r>
              <a:rPr lang="en-US" sz="2400" dirty="0" smtClean="0"/>
              <a:t>(TIS, </a:t>
            </a:r>
            <a:r>
              <a:rPr lang="en-US" sz="2400" dirty="0" smtClean="0"/>
              <a:t>TAS), </a:t>
            </a:r>
            <a:r>
              <a:rPr lang="en-US" sz="2400" dirty="0" smtClean="0"/>
              <a:t>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28279" r="24326" b="15642"/>
          <a:stretch/>
        </p:blipFill>
        <p:spPr bwMode="auto">
          <a:xfrm>
            <a:off x="32479" y="-14514"/>
            <a:ext cx="9144000" cy="687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8347"/>
          </a:xfrm>
        </p:spPr>
        <p:txBody>
          <a:bodyPr/>
          <a:lstStyle/>
          <a:p>
            <a:r>
              <a:rPr lang="en-US" dirty="0" smtClean="0"/>
              <a:t>Recent Projects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34033" r="19032" b="9438"/>
          <a:stretch/>
        </p:blipFill>
        <p:spPr bwMode="auto">
          <a:xfrm>
            <a:off x="0" y="528347"/>
            <a:ext cx="9144000" cy="63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FutureGrid Technologies and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2667000" cy="457200"/>
          </a:xfrm>
        </p:spPr>
        <p:txBody>
          <a:bodyPr/>
          <a:lstStyle/>
          <a:p>
            <a:r>
              <a:rPr lang="en-US" dirty="0" smtClean="0"/>
              <a:t>220 Projects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79365114"/>
              </p:ext>
            </p:extLst>
          </p:nvPr>
        </p:nvGraphicFramePr>
        <p:xfrm>
          <a:off x="-10633" y="1295400"/>
          <a:ext cx="6096000" cy="502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79264912"/>
              </p:ext>
            </p:extLst>
          </p:nvPr>
        </p:nvGraphicFramePr>
        <p:xfrm>
          <a:off x="4572000" y="25146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30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18600" cy="1052376"/>
          </a:xfrm>
        </p:spPr>
        <p:txBody>
          <a:bodyPr/>
          <a:lstStyle/>
          <a:p>
            <a:r>
              <a:rPr lang="en-US" dirty="0" smtClean="0"/>
              <a:t>Environments Chosen Fractions v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 Performance Computing Environment: </a:t>
            </a:r>
            <a:r>
              <a:rPr lang="en-US" b="1" dirty="0"/>
              <a:t>103(47.2%)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Eucalyptus: </a:t>
            </a:r>
            <a:r>
              <a:rPr lang="en-US" b="1" dirty="0"/>
              <a:t>109(50%)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Nimbus: </a:t>
            </a:r>
            <a:r>
              <a:rPr lang="en-US" b="1" dirty="0"/>
              <a:t>118(54.1%)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Hadoop: </a:t>
            </a:r>
            <a:r>
              <a:rPr lang="en-US" b="1" dirty="0"/>
              <a:t>75(34.4%)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Twister: </a:t>
            </a:r>
            <a:r>
              <a:rPr lang="en-US" b="1" dirty="0"/>
              <a:t>34(15.6%)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MapReduce: </a:t>
            </a:r>
            <a:r>
              <a:rPr lang="en-US" b="1" dirty="0"/>
              <a:t>69(31.7%)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OpenNebula: </a:t>
            </a:r>
            <a:r>
              <a:rPr lang="en-US" b="1" dirty="0"/>
              <a:t>32(14.7</a:t>
            </a:r>
            <a:r>
              <a:rPr lang="en-US" b="1" dirty="0" smtClean="0"/>
              <a:t>%)</a:t>
            </a:r>
            <a:br>
              <a:rPr lang="en-US" b="1" dirty="0" smtClean="0"/>
            </a:br>
            <a:r>
              <a:rPr lang="en-US" dirty="0"/>
              <a:t>OpenStack: </a:t>
            </a:r>
            <a:r>
              <a:rPr lang="en-US" b="1" dirty="0"/>
              <a:t>36(16.5%)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5029200" cy="4267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Genesis </a:t>
            </a:r>
            <a:r>
              <a:rPr lang="en-US" dirty="0"/>
              <a:t>II: </a:t>
            </a:r>
            <a:r>
              <a:rPr lang="en-US" b="1" dirty="0"/>
              <a:t>29(13.3%)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XSEDE Software Stack: </a:t>
            </a:r>
            <a:r>
              <a:rPr lang="en-US" b="1" dirty="0"/>
              <a:t>44(20.2%)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Unicore 6: </a:t>
            </a:r>
            <a:r>
              <a:rPr lang="en-US" b="1" dirty="0"/>
              <a:t>16(7.3%)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gLite</a:t>
            </a:r>
            <a:r>
              <a:rPr lang="en-US" dirty="0"/>
              <a:t>: </a:t>
            </a:r>
            <a:r>
              <a:rPr lang="en-US" b="1" dirty="0"/>
              <a:t>17(7.8</a:t>
            </a:r>
            <a:r>
              <a:rPr lang="en-US" b="1" dirty="0" smtClean="0"/>
              <a:t>%)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Vampir</a:t>
            </a:r>
            <a:r>
              <a:rPr lang="en-US" dirty="0"/>
              <a:t>: </a:t>
            </a:r>
            <a:r>
              <a:rPr lang="en-US" b="1" dirty="0"/>
              <a:t>10(4.6%)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Globus: </a:t>
            </a:r>
            <a:r>
              <a:rPr lang="en-US" b="1" dirty="0"/>
              <a:t>13(6%)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Pegasus: </a:t>
            </a:r>
            <a:r>
              <a:rPr lang="en-US" b="1" dirty="0"/>
              <a:t>10(4.6%)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PAPI: </a:t>
            </a:r>
            <a:r>
              <a:rPr lang="en-US" b="1" dirty="0"/>
              <a:t>8(3.7%)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CUDA(GPU Software)): </a:t>
            </a:r>
            <a:r>
              <a:rPr lang="en-US" b="1" dirty="0"/>
              <a:t>1(0.5%)</a:t>
            </a:r>
            <a:endParaRPr lang="en-US" dirty="0"/>
          </a:p>
        </p:txBody>
      </p:sp>
      <p:sp>
        <p:nvSpPr>
          <p:cNvPr id="10" name="Shape 153"/>
          <p:cNvSpPr/>
          <p:nvPr/>
        </p:nvSpPr>
        <p:spPr>
          <a:xfrm>
            <a:off x="25400" y="1052376"/>
            <a:ext cx="9144000" cy="58165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5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91000" cy="6019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Cloud Provisioning Platforms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Nimbus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Nimbus </a:t>
            </a:r>
            <a:r>
              <a:rPr lang="en-US" sz="1400" dirty="0"/>
              <a:t>One-click Cluster </a:t>
            </a:r>
            <a:r>
              <a:rPr lang="en-US" sz="1400" dirty="0" smtClean="0"/>
              <a:t>Guide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OpenStack Nova on FutureGrid </a:t>
            </a:r>
            <a:r>
              <a:rPr lang="en-US" sz="1400" dirty="0" smtClean="0"/>
              <a:t>Using </a:t>
            </a:r>
            <a:r>
              <a:rPr lang="en-US" sz="1400" dirty="0"/>
              <a:t>Eucalyptus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Connecting </a:t>
            </a:r>
            <a:r>
              <a:rPr lang="en-US" sz="1400" dirty="0"/>
              <a:t>private network VMs across Nimbus clusters using ViNe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the Grid Appliance to run FutureGrid Cloud Clients [novice</a:t>
            </a:r>
            <a:r>
              <a:rPr lang="en-US" sz="1400" dirty="0" smtClean="0"/>
              <a:t>]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Cloud Run-time Platforms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Hadoop as a batch job using MyHadoop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(one-click Hadoop) on HPC environment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Twister on HPC </a:t>
            </a:r>
            <a:r>
              <a:rPr lang="en-US" sz="1400" dirty="0" smtClean="0"/>
              <a:t>environment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on </a:t>
            </a:r>
            <a:r>
              <a:rPr lang="en-US" sz="1400" dirty="0" smtClean="0"/>
              <a:t>Eucalyptus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FG-Twister on Eucalyptus 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One-click Hadoop </a:t>
            </a:r>
            <a:r>
              <a:rPr lang="en-US" sz="1400" dirty="0" err="1"/>
              <a:t>WordCount</a:t>
            </a:r>
            <a:r>
              <a:rPr lang="en-US" sz="1400" dirty="0"/>
              <a:t> on Eucalyptus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One-click Twister K-means on </a:t>
            </a:r>
            <a:r>
              <a:rPr lang="en-US" sz="1400" dirty="0" smtClean="0"/>
              <a:t>Eucalyptus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Image </a:t>
            </a:r>
            <a:r>
              <a:rPr lang="en-US" sz="1400" dirty="0">
                <a:solidFill>
                  <a:srgbClr val="FF0000"/>
                </a:solidFill>
              </a:rPr>
              <a:t>Management and </a:t>
            </a:r>
            <a:r>
              <a:rPr lang="en-US" sz="1400" dirty="0" smtClean="0">
                <a:solidFill>
                  <a:srgbClr val="FF0000"/>
                </a:solidFill>
              </a:rPr>
              <a:t>Rain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Image Management and Rain [novice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Storage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HPSS from FutureGrid [novice]</a:t>
            </a:r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876800" cy="5791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Educational Grid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Experiment Management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    Running interactive experiments [novice]</a:t>
            </a:r>
          </a:p>
          <a:p>
            <a:r>
              <a:rPr lang="en-US" sz="1400" dirty="0"/>
              <a:t>    Running workflow experiments using Pegasus</a:t>
            </a:r>
          </a:p>
          <a:p>
            <a:r>
              <a:rPr lang="en-US" sz="1400" dirty="0"/>
              <a:t>        Pegasus 4.0 on FutureGrid Walkthrough [novice]</a:t>
            </a:r>
          </a:p>
          <a:p>
            <a:r>
              <a:rPr lang="en-US" sz="1400" dirty="0"/>
              <a:t>        Pegasus 4.0 on FutureGrid Tutorial [intermediary]</a:t>
            </a:r>
          </a:p>
          <a:p>
            <a:r>
              <a:rPr lang="en-US" sz="1400" dirty="0"/>
              <a:t>        Pegasus 4.0 on FutureGrid Virtual Cluster [advanced]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Motivation: </a:t>
            </a:r>
            <a:r>
              <a:rPr lang="en-US" dirty="0" smtClean="0"/>
              <a:t>Image </a:t>
            </a:r>
            <a:r>
              <a:rPr lang="en-US" dirty="0"/>
              <a:t>Management and Rain on FutureGrid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7777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Allow users to take control of installing the OS on a system on bare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metal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(without the administrator)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By providing users with the ability to create their own environments to run their projects (OS, packages, software)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Users can deploy their environments in both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bare-metal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and virtualized infrastructures</a:t>
            </a:r>
          </a:p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Security is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obviously important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RAIN manages tools to dynamically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provide custom HPC environment, Cloud environment, or virtual networks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on-demand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664744" y="6345079"/>
            <a:ext cx="2897505" cy="328613"/>
          </a:xfrm>
          <a:prstGeom prst="rect">
            <a:avLst/>
          </a:prstGeom>
        </p:spPr>
        <p:txBody>
          <a:bodyPr lIns="82296" tIns="41148" rIns="82296" bIns="41148"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" r="82"/>
          <a:stretch/>
        </p:blipFill>
        <p:spPr>
          <a:xfrm>
            <a:off x="1752600" y="990600"/>
            <a:ext cx="5638801" cy="5251379"/>
          </a:xfrm>
        </p:spPr>
      </p:pic>
    </p:spTree>
    <p:extLst>
      <p:ext uri="{BB962C8B-B14F-4D97-AF65-F5344CB8AC3E}">
        <p14:creationId xmlns:p14="http://schemas.microsoft.com/office/powerpoint/2010/main" val="39793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Create Image from Scratch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        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23060" y="891540"/>
          <a:ext cx="7183755" cy="281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623060" y="3771900"/>
          <a:ext cx="7126605" cy="287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182880" y="1988820"/>
            <a:ext cx="120930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CentOS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251460" y="4800600"/>
            <a:ext cx="117564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Ubuntu</a:t>
            </a:r>
          </a:p>
        </p:txBody>
      </p:sp>
      <p:sp>
        <p:nvSpPr>
          <p:cNvPr id="9" name="Rectangle 8"/>
          <p:cNvSpPr/>
          <p:nvPr/>
        </p:nvSpPr>
        <p:spPr>
          <a:xfrm rot="21162932">
            <a:off x="3088712" y="4876217"/>
            <a:ext cx="4807231" cy="837152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Takes Up to 83%</a:t>
            </a:r>
          </a:p>
        </p:txBody>
      </p:sp>
      <p:sp>
        <p:nvSpPr>
          <p:cNvPr id="10" name="Rectangle 9"/>
          <p:cNvSpPr/>
          <p:nvPr/>
        </p:nvSpPr>
        <p:spPr>
          <a:xfrm rot="21274974">
            <a:off x="3085386" y="1906321"/>
            <a:ext cx="4807231" cy="837152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Takes Up to 69%</a:t>
            </a:r>
          </a:p>
        </p:txBody>
      </p:sp>
    </p:spTree>
    <p:extLst>
      <p:ext uri="{BB962C8B-B14F-4D97-AF65-F5344CB8AC3E}">
        <p14:creationId xmlns:p14="http://schemas.microsoft.com/office/powerpoint/2010/main" val="679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Create Image from Base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         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82880" y="1988820"/>
            <a:ext cx="120930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CentOS</a:t>
            </a: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251460" y="4800600"/>
            <a:ext cx="117564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Ubuntu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54480" y="891540"/>
          <a:ext cx="7200900" cy="281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554480" y="3771900"/>
          <a:ext cx="7200900" cy="281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 rot="21274974">
            <a:off x="3118692" y="4775189"/>
            <a:ext cx="4635409" cy="837152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Reduces 62-80%</a:t>
            </a:r>
          </a:p>
        </p:txBody>
      </p:sp>
      <p:sp>
        <p:nvSpPr>
          <p:cNvPr id="13" name="Rectangle 12"/>
          <p:cNvSpPr/>
          <p:nvPr/>
        </p:nvSpPr>
        <p:spPr>
          <a:xfrm rot="21274974">
            <a:off x="2981533" y="1826249"/>
            <a:ext cx="4635409" cy="837152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Reduces 55-67%</a:t>
            </a:r>
          </a:p>
        </p:txBody>
      </p:sp>
    </p:spTree>
    <p:extLst>
      <p:ext uri="{BB962C8B-B14F-4D97-AF65-F5344CB8AC3E}">
        <p14:creationId xmlns:p14="http://schemas.microsoft.com/office/powerpoint/2010/main" val="37423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27" y="76200"/>
            <a:ext cx="8229600" cy="639762"/>
          </a:xfrm>
        </p:spPr>
        <p:txBody>
          <a:bodyPr/>
          <a:lstStyle/>
          <a:p>
            <a:r>
              <a:rPr lang="en-US" dirty="0" err="1"/>
              <a:t>Templated</a:t>
            </a:r>
            <a:r>
              <a:rPr lang="en-US" dirty="0"/>
              <a:t> Dynamic </a:t>
            </a:r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98" y="685800"/>
            <a:ext cx="9110330" cy="990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Abstract Specification of image mapped to various HPC and Cloud environments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853613"/>
            <a:ext cx="9143999" cy="4892721"/>
            <a:chOff x="0" y="1853613"/>
            <a:chExt cx="9143999" cy="4892721"/>
          </a:xfrm>
        </p:grpSpPr>
        <p:sp>
          <p:nvSpPr>
            <p:cNvPr id="8" name="Shape 293"/>
            <p:cNvSpPr/>
            <p:nvPr/>
          </p:nvSpPr>
          <p:spPr>
            <a:xfrm>
              <a:off x="0" y="1853613"/>
              <a:ext cx="9143999" cy="489272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TextBox 8"/>
            <p:cNvSpPr txBox="1"/>
            <p:nvPr/>
          </p:nvSpPr>
          <p:spPr>
            <a:xfrm>
              <a:off x="6705600" y="49530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Essex replaces Cactus</a:t>
              </a:r>
            </a:p>
            <a:p>
              <a:r>
                <a:rPr lang="en-US" dirty="0" smtClean="0"/>
                <a:t>Current Eucalyptus 3 commercial while version 2 Open Source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" y="685800"/>
            <a:ext cx="9143999" cy="6060534"/>
            <a:chOff x="-1" y="685800"/>
            <a:chExt cx="9143999" cy="6060534"/>
          </a:xfrm>
        </p:grpSpPr>
        <p:sp>
          <p:nvSpPr>
            <p:cNvPr id="11" name="Shape 301"/>
            <p:cNvSpPr/>
            <p:nvPr/>
          </p:nvSpPr>
          <p:spPr>
            <a:xfrm>
              <a:off x="-1" y="685800"/>
              <a:ext cx="9143999" cy="606053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2" name="TextBox 11"/>
            <p:cNvSpPr txBox="1"/>
            <p:nvPr/>
          </p:nvSpPr>
          <p:spPr>
            <a:xfrm>
              <a:off x="6934200" y="1207282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OpenNebula</a:t>
              </a:r>
              <a:br>
                <a:rPr lang="en-US" dirty="0" smtClean="0"/>
              </a:br>
              <a:r>
                <a:rPr lang="en-US" dirty="0" smtClean="0"/>
                <a:t>Parallel  provisioning now supported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1" y="48006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Moab/xCAT HPC – high as need reboot before use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3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What is FutureGrid?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533400"/>
            <a:ext cx="9118600" cy="5943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FutureGrid project mission is to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a new generation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implementation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b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IaaS and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“core” software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~4500 cores in 5 major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sites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5605" r="22737" b="-95"/>
          <a:stretch/>
        </p:blipFill>
        <p:spPr bwMode="auto">
          <a:xfrm>
            <a:off x="5651086" y="3024544"/>
            <a:ext cx="3502986" cy="38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5802868"/>
            <a:ext cx="1851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FutureGrid Usage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0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Extras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43"/>
            <a:ext cx="8229600" cy="1143000"/>
          </a:xfrm>
        </p:spPr>
        <p:txBody>
          <a:bodyPr/>
          <a:lstStyle/>
          <a:p>
            <a:r>
              <a:rPr lang="en-US" dirty="0" smtClean="0"/>
              <a:t>What is FutureGrid?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914400"/>
            <a:ext cx="9118600" cy="5943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FutureGrid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project mission is to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a new generation of students 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IaaS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“core” software 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4500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cores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5 major sites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3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47"/>
          </a:xfrm>
        </p:spPr>
        <p:txBody>
          <a:bodyPr/>
          <a:lstStyle/>
          <a:p>
            <a:r>
              <a:rPr lang="en-US" b="1" dirty="0" smtClean="0"/>
              <a:t>FutureGrid: Online Inca 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55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Anabas, Inc. &amp; Indiana University</a:t>
            </a:r>
            <a:endParaRPr lang="en-US"/>
          </a:p>
        </p:txBody>
      </p:sp>
      <p:pic>
        <p:nvPicPr>
          <p:cNvPr id="150530" name="Picture 2" descr="C:\Users\Geoffrey Fox\Desktop\03-05CloudJobs_lg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7" y="34636"/>
            <a:ext cx="6176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lvl="0"/>
            <a:r>
              <a:rPr lang="en-US" b="1" dirty="0" smtClean="0"/>
              <a:t>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EMI, </a:t>
            </a:r>
            <a:r>
              <a:rPr lang="en-US" dirty="0" smtClean="0"/>
              <a:t>European Middleware Initiative will deploy software on FutureGrid for training and use by international users</a:t>
            </a:r>
          </a:p>
          <a:p>
            <a:r>
              <a:rPr lang="en-US" b="1" dirty="0"/>
              <a:t>Bioinformatics and </a:t>
            </a:r>
            <a:r>
              <a:rPr lang="en-US" b="1" dirty="0" smtClean="0"/>
              <a:t>Clouds</a:t>
            </a:r>
            <a:r>
              <a:rPr lang="en-US" dirty="0" smtClean="0"/>
              <a:t>, University of Oregon installed </a:t>
            </a:r>
            <a:r>
              <a:rPr lang="en-US" dirty="0"/>
              <a:t>a local cloud on the UO campus, and </a:t>
            </a:r>
            <a:r>
              <a:rPr lang="en-US" dirty="0" smtClean="0"/>
              <a:t>used FutureGrid to get a head </a:t>
            </a:r>
            <a:r>
              <a:rPr lang="en-US" dirty="0"/>
              <a:t>start on creating and using VMs.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lvl="0"/>
            <a:r>
              <a:rPr lang="en-US" b="1" dirty="0" smtClean="0"/>
              <a:t>Computer Science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Cloud-TM, </a:t>
            </a:r>
            <a:r>
              <a:rPr lang="en-US" dirty="0" smtClean="0"/>
              <a:t>Portugal, Cloud-Transactional Memory programming model</a:t>
            </a:r>
          </a:p>
          <a:p>
            <a:r>
              <a:rPr lang="en-US" b="1" dirty="0" smtClean="0"/>
              <a:t>The 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XSEDE (TeraGrid).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(see OGF)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/>
              <a:t>Note much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0" y="76200"/>
            <a:ext cx="9067800" cy="914400"/>
          </a:xfrm>
        </p:spPr>
        <p:txBody>
          <a:bodyPr/>
          <a:lstStyle/>
          <a:p>
            <a:r>
              <a:rPr lang="en-US" dirty="0" smtClean="0"/>
              <a:t>Computer </a:t>
            </a:r>
            <a:r>
              <a:rPr lang="en-US" dirty="0"/>
              <a:t>Science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/>
          <a:lstStyle/>
          <a:p>
            <a:r>
              <a:rPr lang="en-US" b="1" dirty="0"/>
              <a:t>Leveraging Network Flow Watermarking for Co-residency Detection in the </a:t>
            </a:r>
            <a:r>
              <a:rPr lang="en-US" b="1" dirty="0" smtClean="0"/>
              <a:t>Cloud</a:t>
            </a:r>
            <a:r>
              <a:rPr lang="en-US" dirty="0" smtClean="0"/>
              <a:t>, Oregon Looking at security risks in virtualization and ways of mitigating</a:t>
            </a:r>
          </a:p>
          <a:p>
            <a:r>
              <a:rPr lang="en-US" b="1" dirty="0"/>
              <a:t>Distributed </a:t>
            </a:r>
            <a:r>
              <a:rPr lang="en-US" b="1" dirty="0" smtClean="0"/>
              <a:t>MapReduce</a:t>
            </a:r>
            <a:r>
              <a:rPr lang="en-US" dirty="0" smtClean="0"/>
              <a:t>, Minnesota. Support data analytics with Hadoop with distributed real time data sources</a:t>
            </a:r>
          </a:p>
          <a:p>
            <a:r>
              <a:rPr lang="en-US" b="1" dirty="0"/>
              <a:t>Evaluation of MPI Collectives for HPC Applications on Distributed Virtualized </a:t>
            </a:r>
            <a:r>
              <a:rPr lang="en-US" b="1" dirty="0" smtClean="0"/>
              <a:t>Environments</a:t>
            </a:r>
            <a:r>
              <a:rPr lang="en-US" dirty="0" smtClean="0"/>
              <a:t>, Rutgers supporting virtualized simulations for WRF weather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FutureGrid components for extensive portability and interoperability testing of Simple API for Grid Applications, and scale-up and scale-out experiments</a:t>
            </a:r>
          </a:p>
          <a:p>
            <a:r>
              <a:rPr lang="en-US" b="1" dirty="0" smtClean="0"/>
              <a:t>XSEDE/OGF</a:t>
            </a:r>
            <a:r>
              <a:rPr lang="en-US" dirty="0" smtClean="0"/>
              <a:t> Unicore and Genesis Grid endpoints tests for new US and </a:t>
            </a:r>
            <a:r>
              <a:rPr lang="en-US" smtClean="0"/>
              <a:t>European grids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/>
          <a:lstStyle/>
          <a:p>
            <a:pPr lvl="0"/>
            <a:r>
              <a:rPr lang="en-US" b="1" dirty="0" smtClean="0"/>
              <a:t>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525963"/>
          </a:xfrm>
        </p:spPr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/>
              <a:t>Next Generation Sequencing in the Cloud,</a:t>
            </a:r>
            <a:r>
              <a:rPr lang="en-US" b="1" baseline="0" dirty="0" smtClean="0"/>
              <a:t> </a:t>
            </a:r>
            <a:r>
              <a:rPr lang="en-US" dirty="0" smtClean="0"/>
              <a:t>Indiana and Lilly, investigate clouds for next generation sequencing using MapReduce</a:t>
            </a:r>
          </a:p>
          <a:p>
            <a:r>
              <a:rPr lang="en-US" b="1" dirty="0"/>
              <a:t>Hadoop-GIS</a:t>
            </a:r>
            <a:r>
              <a:rPr lang="en-US" dirty="0"/>
              <a:t>: </a:t>
            </a:r>
            <a:r>
              <a:rPr lang="en-US" dirty="0" smtClean="0"/>
              <a:t>Emory,  </a:t>
            </a:r>
            <a:r>
              <a:rPr lang="en-US" dirty="0"/>
              <a:t>High Performance Query System for Analytical Medical </a:t>
            </a:r>
            <a:r>
              <a:rPr lang="en-US" dirty="0" smtClean="0"/>
              <a:t>Imaging, Geographic Information System like interface </a:t>
            </a:r>
            <a:r>
              <a:rPr lang="en-US" dirty="0"/>
              <a:t>to nearly a million derived markups and hundred million features per image.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990600"/>
          </a:xfrm>
        </p:spPr>
        <p:txBody>
          <a:bodyPr/>
          <a:lstStyle/>
          <a:p>
            <a:pPr lvl="0"/>
            <a:r>
              <a:rPr lang="en-US" b="1" dirty="0" smtClean="0"/>
              <a:t>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MapReduce,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MapReduce on Hadoop platform</a:t>
            </a:r>
          </a:p>
          <a:p>
            <a:r>
              <a:rPr lang="en-US" b="1" dirty="0"/>
              <a:t>	CFD and Workload Management </a:t>
            </a:r>
            <a:r>
              <a:rPr lang="en-US" b="1" dirty="0" smtClean="0"/>
              <a:t>Experimentation</a:t>
            </a:r>
            <a:r>
              <a:rPr lang="en-US" dirty="0" smtClean="0"/>
              <a:t> Cummins – a major truck engine company testing new simulation approaches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0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Workshop 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982" y="838200"/>
            <a:ext cx="8915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Introduce ADMI to the basics of the emerging Cloud Computing paradigm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Learn how it came about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its enabling technologies 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charset="0"/>
              </a:rPr>
              <a:t>Understand the computer systems constraints, tradeoffs, and techniques of setting up and using cloud 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charset="0"/>
              </a:rPr>
              <a:t>Teach ADMI how to implement algorithms in the Cloud</a:t>
            </a:r>
          </a:p>
          <a:p>
            <a:pPr lvl="1">
              <a:defRPr/>
            </a:pPr>
            <a:r>
              <a:rPr lang="en-US" sz="2400" dirty="0" smtClean="0"/>
              <a:t>Gain </a:t>
            </a:r>
            <a:r>
              <a:rPr lang="en-US" sz="2400" dirty="0"/>
              <a:t>competence in </a:t>
            </a:r>
            <a:r>
              <a:rPr lang="en-US" sz="2400" dirty="0" smtClean="0"/>
              <a:t>cloud </a:t>
            </a:r>
            <a:r>
              <a:rPr lang="en-US" sz="2400" dirty="0"/>
              <a:t>programming </a:t>
            </a:r>
            <a:r>
              <a:rPr lang="en-US" sz="2400" dirty="0" smtClean="0"/>
              <a:t>models for </a:t>
            </a:r>
            <a:r>
              <a:rPr lang="en-US" sz="2400" dirty="0"/>
              <a:t>distributed processing of large datasets</a:t>
            </a:r>
            <a:r>
              <a:rPr lang="en-US" sz="2400" dirty="0" smtClean="0"/>
              <a:t>.</a:t>
            </a:r>
          </a:p>
          <a:p>
            <a:pPr lvl="1">
              <a:defRPr/>
            </a:pPr>
            <a:r>
              <a:rPr lang="en-US" sz="2400" dirty="0" smtClean="0"/>
              <a:t>Understand how different algorithms can be implemented and executed on cloud frameworks</a:t>
            </a:r>
          </a:p>
          <a:p>
            <a:pPr lvl="1">
              <a:defRPr/>
            </a:pPr>
            <a:r>
              <a:rPr lang="en-US" sz="2400" dirty="0"/>
              <a:t>E</a:t>
            </a:r>
            <a:r>
              <a:rPr lang="en-US" sz="2400" dirty="0" smtClean="0"/>
              <a:t>valuating the performance and identifying bottlenecks when mapping applications to the clouds</a:t>
            </a:r>
          </a:p>
          <a:p>
            <a:pPr lvl="1">
              <a:defRPr/>
            </a:pPr>
            <a:endParaRPr lang="en-US" sz="1800" dirty="0" smtClean="0"/>
          </a:p>
          <a:p>
            <a:pPr lvl="1">
              <a:defRPr/>
            </a:pPr>
            <a:endParaRPr lang="en-US" sz="1800" dirty="0" smtClean="0">
              <a:ea typeface="ＭＳ Ｐゴシック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92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19" t="-182" r="-1147" b="182"/>
          <a:stretch/>
        </p:blipFill>
        <p:spPr>
          <a:xfrm>
            <a:off x="228600" y="1447800"/>
            <a:ext cx="4604951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05400" y="26670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</a:t>
            </a:r>
            <a:r>
              <a:rPr lang="en-US" sz="2000" dirty="0" smtClean="0"/>
              <a:t>XSEDE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</a:t>
            </a:r>
            <a:r>
              <a:rPr lang="en-US" sz="2000" dirty="0" smtClean="0"/>
              <a:t>XSEDE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5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51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292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Methodology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Software deployed on the FutureGrid </a:t>
            </a:r>
            <a:r>
              <a:rPr lang="en-US" dirty="0"/>
              <a:t>India </a:t>
            </a:r>
            <a:r>
              <a:rPr lang="en-US" dirty="0" smtClean="0"/>
              <a:t>cluster</a:t>
            </a:r>
          </a:p>
          <a:p>
            <a:pPr lvl="1">
              <a:defRPr/>
            </a:pPr>
            <a:r>
              <a:rPr lang="en-US" dirty="0" smtClean="0"/>
              <a:t>Intel </a:t>
            </a:r>
            <a:r>
              <a:rPr lang="en-US" dirty="0"/>
              <a:t>Xeon X5570 </a:t>
            </a:r>
            <a:r>
              <a:rPr lang="en-US" dirty="0" smtClean="0"/>
              <a:t>servers with 24GB </a:t>
            </a:r>
            <a:r>
              <a:rPr lang="en-US" dirty="0"/>
              <a:t>of </a:t>
            </a:r>
            <a:r>
              <a:rPr lang="en-US" dirty="0" smtClean="0"/>
              <a:t>memory</a:t>
            </a:r>
          </a:p>
          <a:p>
            <a:pPr lvl="1">
              <a:defRPr/>
            </a:pPr>
            <a:r>
              <a:rPr lang="en-US" dirty="0" smtClean="0"/>
              <a:t>Single </a:t>
            </a:r>
            <a:r>
              <a:rPr lang="en-US" dirty="0"/>
              <a:t>drive 500GB with 7200RPMm 3Gb/</a:t>
            </a:r>
            <a:r>
              <a:rPr lang="en-US" dirty="0" smtClean="0"/>
              <a:t>s</a:t>
            </a:r>
          </a:p>
          <a:p>
            <a:pPr lvl="1">
              <a:defRPr/>
            </a:pPr>
            <a:r>
              <a:rPr lang="en-US" dirty="0" smtClean="0"/>
              <a:t>Interconnection </a:t>
            </a:r>
            <a:r>
              <a:rPr lang="en-US" dirty="0"/>
              <a:t>network of 1Gb </a:t>
            </a:r>
            <a:r>
              <a:rPr lang="en-US" dirty="0" smtClean="0"/>
              <a:t>Ethernet</a:t>
            </a:r>
          </a:p>
          <a:p>
            <a:pPr>
              <a:defRPr/>
            </a:pPr>
            <a:r>
              <a:rPr lang="en-US" dirty="0" smtClean="0"/>
              <a:t>Software Client is in India’s login node</a:t>
            </a:r>
          </a:p>
          <a:p>
            <a:pPr>
              <a:defRPr/>
            </a:pPr>
            <a:r>
              <a:rPr lang="en-US" dirty="0" smtClean="0"/>
              <a:t>Image Generation supported by </a:t>
            </a:r>
            <a:r>
              <a:rPr lang="en-US" dirty="0" err="1" smtClean="0"/>
              <a:t>OpenNebula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Image Repository supported by Cumulus </a:t>
            </a:r>
            <a:r>
              <a:rPr lang="en-US" dirty="0"/>
              <a:t>(store </a:t>
            </a:r>
            <a:r>
              <a:rPr lang="en-US" dirty="0" smtClean="0"/>
              <a:t>images) </a:t>
            </a:r>
            <a:r>
              <a:rPr lang="en-US" dirty="0"/>
              <a:t>and </a:t>
            </a:r>
            <a:r>
              <a:rPr lang="en-US" dirty="0" err="1"/>
              <a:t>MongoDB</a:t>
            </a:r>
            <a:r>
              <a:rPr lang="en-US" dirty="0"/>
              <a:t> (store metadata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HPC supported by </a:t>
            </a:r>
            <a:r>
              <a:rPr lang="en-US" dirty="0" err="1" smtClean="0"/>
              <a:t>xCAT</a:t>
            </a:r>
            <a:r>
              <a:rPr lang="en-US" dirty="0" smtClean="0"/>
              <a:t>, Moab and Torque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208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Scalability of Image Generation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80"/>
            <a:ext cx="8229600" cy="4526280"/>
          </a:xfrm>
        </p:spPr>
        <p:txBody>
          <a:bodyPr/>
          <a:lstStyle/>
          <a:p>
            <a:pPr>
              <a:defRPr/>
            </a:pPr>
            <a:r>
              <a:rPr lang="en-US" sz="2500" dirty="0"/>
              <a:t>Concurrent requests to create </a:t>
            </a:r>
            <a:r>
              <a:rPr lang="en-US" sz="2500" dirty="0" err="1"/>
              <a:t>CentOS</a:t>
            </a:r>
            <a:r>
              <a:rPr lang="en-US" sz="2500" dirty="0"/>
              <a:t> images from scratch</a:t>
            </a:r>
          </a:p>
          <a:p>
            <a:pPr>
              <a:defRPr/>
            </a:pPr>
            <a:r>
              <a:rPr lang="en-US" sz="2500" dirty="0"/>
              <a:t>Increasing number of </a:t>
            </a:r>
            <a:r>
              <a:rPr lang="en-US" sz="2500" dirty="0" err="1"/>
              <a:t>OpenNebula</a:t>
            </a:r>
            <a:r>
              <a:rPr lang="en-US" sz="2500" dirty="0"/>
              <a:t> compute nodes to scale</a:t>
            </a:r>
          </a:p>
          <a:p>
            <a:pPr marL="0" indent="0">
              <a:buNone/>
              <a:defRPr/>
            </a:pP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11580" y="2537460"/>
          <a:ext cx="6720840" cy="412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0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20040" y="274320"/>
            <a:ext cx="843534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Scalability of Image Generation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Analyze how the </a:t>
            </a:r>
            <a:r>
              <a:rPr lang="en-US" dirty="0"/>
              <a:t>time </a:t>
            </a:r>
            <a:r>
              <a:rPr lang="en-US" dirty="0" smtClean="0"/>
              <a:t>is spent within the </a:t>
            </a:r>
            <a:r>
              <a:rPr lang="en-US" dirty="0"/>
              <a:t>image creation </a:t>
            </a:r>
            <a:r>
              <a:rPr lang="en-US" dirty="0" smtClean="0"/>
              <a:t>process</a:t>
            </a:r>
          </a:p>
          <a:p>
            <a:pPr>
              <a:defRPr/>
            </a:pPr>
            <a:r>
              <a:rPr lang="en-US" dirty="0" smtClean="0"/>
              <a:t>Only one </a:t>
            </a:r>
            <a:r>
              <a:rPr lang="en-US" dirty="0" err="1"/>
              <a:t>OpenNebula</a:t>
            </a:r>
            <a:r>
              <a:rPr lang="en-US" dirty="0"/>
              <a:t> compute node </a:t>
            </a:r>
            <a:r>
              <a:rPr lang="en-US" dirty="0" smtClean="0"/>
              <a:t>to </a:t>
            </a:r>
            <a:r>
              <a:rPr lang="en-US" dirty="0"/>
              <a:t>better analyze the behavior of </a:t>
            </a:r>
            <a:r>
              <a:rPr lang="en-US" dirty="0" smtClean="0"/>
              <a:t>each step of the process</a:t>
            </a:r>
          </a:p>
          <a:p>
            <a:pPr>
              <a:defRPr/>
            </a:pPr>
            <a:r>
              <a:rPr lang="en-US" dirty="0" smtClean="0"/>
              <a:t>Concurrent requests to create </a:t>
            </a:r>
            <a:r>
              <a:rPr lang="en-US" dirty="0" err="1" smtClean="0"/>
              <a:t>CentOS</a:t>
            </a:r>
            <a:r>
              <a:rPr lang="en-US" dirty="0" smtClean="0"/>
              <a:t> </a:t>
            </a:r>
            <a:r>
              <a:rPr lang="en-US" dirty="0"/>
              <a:t>and Ubuntu </a:t>
            </a:r>
            <a:r>
              <a:rPr lang="en-US" dirty="0" smtClean="0"/>
              <a:t>images</a:t>
            </a:r>
            <a:endParaRPr lang="en-US" dirty="0"/>
          </a:p>
          <a:p>
            <a:pPr>
              <a:defRPr/>
            </a:pPr>
            <a:r>
              <a:rPr lang="en-US" dirty="0" smtClean="0"/>
              <a:t>Image creation performed from scratch and reusing a base image from the repository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Scalability of Image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Register the </a:t>
            </a:r>
            <a:r>
              <a:rPr lang="en-US" dirty="0"/>
              <a:t>same </a:t>
            </a:r>
            <a:r>
              <a:rPr lang="en-US" dirty="0" err="1" smtClean="0"/>
              <a:t>CentOS</a:t>
            </a:r>
            <a:r>
              <a:rPr lang="en-US" dirty="0" smtClean="0"/>
              <a:t> image </a:t>
            </a:r>
            <a:r>
              <a:rPr lang="en-US" dirty="0"/>
              <a:t>in different </a:t>
            </a:r>
            <a:r>
              <a:rPr lang="en-US" dirty="0" smtClean="0"/>
              <a:t>infrastructures: </a:t>
            </a:r>
          </a:p>
          <a:p>
            <a:pPr lvl="1">
              <a:defRPr/>
            </a:pP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/>
              <a:t>(Cactus version configured with KVM hypervisor</a:t>
            </a:r>
            <a:r>
              <a:rPr lang="en-US" dirty="0" smtClean="0"/>
              <a:t>) </a:t>
            </a:r>
          </a:p>
          <a:p>
            <a:pPr lvl="1">
              <a:defRPr/>
            </a:pPr>
            <a:r>
              <a:rPr lang="en-US" dirty="0" smtClean="0"/>
              <a:t>Eucalyptus </a:t>
            </a:r>
            <a:r>
              <a:rPr lang="en-US" dirty="0"/>
              <a:t>(2.03 version configured with XEN hypervisor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HPC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netboot</a:t>
            </a:r>
            <a:r>
              <a:rPr lang="en-US" dirty="0" smtClean="0"/>
              <a:t> image using </a:t>
            </a:r>
            <a:r>
              <a:rPr lang="en-US" dirty="0" err="1" smtClean="0"/>
              <a:t>xCAT</a:t>
            </a:r>
            <a:r>
              <a:rPr lang="en-US" dirty="0" smtClean="0"/>
              <a:t> and Moab)</a:t>
            </a:r>
          </a:p>
          <a:p>
            <a:pPr>
              <a:defRPr/>
            </a:pPr>
            <a:r>
              <a:rPr lang="en-US" dirty="0"/>
              <a:t>To have minimal impact on other HPC services, </a:t>
            </a:r>
            <a:r>
              <a:rPr lang="en-US" dirty="0" smtClean="0"/>
              <a:t>only </a:t>
            </a:r>
            <a:r>
              <a:rPr lang="en-US" dirty="0"/>
              <a:t>process one request at </a:t>
            </a:r>
            <a:r>
              <a:rPr lang="en-US" dirty="0" smtClean="0"/>
              <a:t>a time is allowed for HPC registration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Register Images on Cloud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93978"/>
              </p:ext>
            </p:extLst>
          </p:nvPr>
        </p:nvGraphicFramePr>
        <p:xfrm>
          <a:off x="1671903" y="1165860"/>
          <a:ext cx="7269480" cy="276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306760"/>
              </p:ext>
            </p:extLst>
          </p:nvPr>
        </p:nvGraphicFramePr>
        <p:xfrm>
          <a:off x="1671903" y="3977640"/>
          <a:ext cx="72694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25718" y="2194560"/>
            <a:ext cx="1637155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Eucalyptus</a:t>
            </a:r>
          </a:p>
        </p:txBody>
      </p:sp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114300" y="4937760"/>
            <a:ext cx="162813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OpenStack</a:t>
            </a:r>
          </a:p>
        </p:txBody>
      </p:sp>
    </p:spTree>
    <p:extLst>
      <p:ext uri="{BB962C8B-B14F-4D97-AF65-F5344CB8AC3E}">
        <p14:creationId xmlns:p14="http://schemas.microsoft.com/office/powerpoint/2010/main" val="25844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Register Image on HPC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94360" y="2057400"/>
          <a:ext cx="809244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         </a:t>
            </a:r>
            <a:r>
              <a:rPr lang="en-US" dirty="0"/>
              <a:t>https://</a:t>
            </a:r>
            <a:r>
              <a:rPr lang="en-US" dirty="0" err="1"/>
              <a:t>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28227"/>
              </p:ext>
            </p:extLst>
          </p:nvPr>
        </p:nvGraphicFramePr>
        <p:xfrm>
          <a:off x="838200" y="1083310"/>
          <a:ext cx="7848598" cy="4860290"/>
        </p:xfrm>
        <a:graphic>
          <a:graphicData uri="http://schemas.openxmlformats.org/drawingml/2006/table">
            <a:tbl>
              <a:tblPr/>
              <a:tblGrid>
                <a:gridCol w="1162171"/>
                <a:gridCol w="1162171"/>
                <a:gridCol w="699272"/>
                <a:gridCol w="633286"/>
                <a:gridCol w="736744"/>
                <a:gridCol w="863422"/>
                <a:gridCol w="863423"/>
                <a:gridCol w="623231"/>
                <a:gridCol w="110487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192+ 14336 GPU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4384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826958"/>
              </p:ext>
            </p:extLst>
          </p:nvPr>
        </p:nvGraphicFramePr>
        <p:xfrm>
          <a:off x="228600" y="1447802"/>
          <a:ext cx="8896660" cy="249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771"/>
                <a:gridCol w="1932252"/>
                <a:gridCol w="1920168"/>
                <a:gridCol w="954301"/>
                <a:gridCol w="1920168"/>
              </a:tblGrid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4232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Xanadu</a:t>
                      </a:r>
                      <a:r>
                        <a:rPr lang="en-US" dirty="0" smtClean="0"/>
                        <a:t> 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190164"/>
            <a:ext cx="7483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Substantial back up storage at IU: Data Capacitor and HPSS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3066</Words>
  <Application>Microsoft Office PowerPoint</Application>
  <PresentationFormat>On-screen Show (4:3)</PresentationFormat>
  <Paragraphs>498</Paragraphs>
  <Slides>46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FutureGrid Overview</vt:lpstr>
      <vt:lpstr>FutureGrid key Concepts I</vt:lpstr>
      <vt:lpstr>FutureGrid key Concepts II</vt:lpstr>
      <vt:lpstr>FutureGrid key Concepts III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Inca Monitoring</vt:lpstr>
      <vt:lpstr>5 Use Types for FutureGrid</vt:lpstr>
      <vt:lpstr>PowerPoint Presentation</vt:lpstr>
      <vt:lpstr>Recent Projects</vt:lpstr>
      <vt:lpstr>Distribution of FutureGrid Technologies and Areas</vt:lpstr>
      <vt:lpstr>Environments Chosen Fractions v Time</vt:lpstr>
      <vt:lpstr>FutureGrid Tutorials</vt:lpstr>
      <vt:lpstr>Software Components</vt:lpstr>
      <vt:lpstr>Motivation: Image Management and Rain on FutureGrid</vt:lpstr>
      <vt:lpstr>Architecture</vt:lpstr>
      <vt:lpstr>Create Image from Scratch</vt:lpstr>
      <vt:lpstr>Create Image from Base Image</vt:lpstr>
      <vt:lpstr>Templated Dynamic Provisioning</vt:lpstr>
      <vt:lpstr>What is FutureGrid?</vt:lpstr>
      <vt:lpstr>Extras</vt:lpstr>
      <vt:lpstr>What is FutureGrid?</vt:lpstr>
      <vt:lpstr>FutureGrid: Online Inca Summary</vt:lpstr>
      <vt:lpstr>PowerPoint Presentation</vt:lpstr>
      <vt:lpstr>Technology Projects</vt:lpstr>
      <vt:lpstr>Computer Science Projects I</vt:lpstr>
      <vt:lpstr>Computer Science Projects II</vt:lpstr>
      <vt:lpstr>Education projects</vt:lpstr>
      <vt:lpstr>Interoperability Projects</vt:lpstr>
      <vt:lpstr>Bio Application Projects</vt:lpstr>
      <vt:lpstr>Non-Bio Application Projects</vt:lpstr>
      <vt:lpstr>ADMI Cloudy View on  Computing Workshop June 2011</vt:lpstr>
      <vt:lpstr>Workshop Purpose</vt:lpstr>
      <vt:lpstr>Typical FutureGrid Performance Study</vt:lpstr>
      <vt:lpstr>FutureGrid Viral Growth Model</vt:lpstr>
      <vt:lpstr>FutureGrid Software Architecture</vt:lpstr>
      <vt:lpstr>Detailed Software Architecture</vt:lpstr>
      <vt:lpstr>Methodology</vt:lpstr>
      <vt:lpstr>Scalability of Image Generation I</vt:lpstr>
      <vt:lpstr>Scalability of Image Generation II</vt:lpstr>
      <vt:lpstr>Scalability of Image Registration</vt:lpstr>
      <vt:lpstr>Register Images on Cloud</vt:lpstr>
      <vt:lpstr>Register Image on HPC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166</cp:revision>
  <dcterms:created xsi:type="dcterms:W3CDTF">2010-11-17T03:44:50Z</dcterms:created>
  <dcterms:modified xsi:type="dcterms:W3CDTF">2012-06-14T13:59:16Z</dcterms:modified>
</cp:coreProperties>
</file>