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1"/>
  </p:notesMasterIdLst>
  <p:sldIdLst>
    <p:sldId id="329" r:id="rId2"/>
    <p:sldId id="333" r:id="rId3"/>
    <p:sldId id="297" r:id="rId4"/>
    <p:sldId id="298" r:id="rId5"/>
    <p:sldId id="300" r:id="rId6"/>
    <p:sldId id="304" r:id="rId7"/>
    <p:sldId id="401" r:id="rId8"/>
    <p:sldId id="303" r:id="rId9"/>
    <p:sldId id="376" r:id="rId10"/>
    <p:sldId id="345" r:id="rId11"/>
    <p:sldId id="373" r:id="rId12"/>
    <p:sldId id="405" r:id="rId13"/>
    <p:sldId id="425" r:id="rId14"/>
    <p:sldId id="434" r:id="rId15"/>
    <p:sldId id="435" r:id="rId16"/>
    <p:sldId id="488" r:id="rId17"/>
    <p:sldId id="489" r:id="rId18"/>
    <p:sldId id="332" r:id="rId19"/>
    <p:sldId id="485" r:id="rId20"/>
    <p:sldId id="483" r:id="rId21"/>
    <p:sldId id="314" r:id="rId22"/>
    <p:sldId id="490" r:id="rId23"/>
    <p:sldId id="407" r:id="rId24"/>
    <p:sldId id="437" r:id="rId25"/>
    <p:sldId id="487" r:id="rId26"/>
    <p:sldId id="481" r:id="rId27"/>
    <p:sldId id="482" r:id="rId28"/>
    <p:sldId id="432" r:id="rId29"/>
    <p:sldId id="472" r:id="rId30"/>
    <p:sldId id="473" r:id="rId31"/>
    <p:sldId id="474" r:id="rId32"/>
    <p:sldId id="475" r:id="rId33"/>
    <p:sldId id="476" r:id="rId34"/>
    <p:sldId id="477" r:id="rId35"/>
    <p:sldId id="478" r:id="rId36"/>
    <p:sldId id="479" r:id="rId37"/>
    <p:sldId id="480" r:id="rId38"/>
    <p:sldId id="436" r:id="rId39"/>
    <p:sldId id="48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3548" autoAdjust="0"/>
  </p:normalViewPr>
  <p:slideViewPr>
    <p:cSldViewPr>
      <p:cViewPr varScale="1">
        <p:scale>
          <a:sx n="86" d="100"/>
          <a:sy n="86" d="100"/>
        </p:scale>
        <p:origin x="-534" y="-84"/>
      </p:cViewPr>
      <p:guideLst>
        <p:guide orient="horz" pos="2160"/>
        <p:guide pos="2880"/>
      </p:guideLst>
    </p:cSldViewPr>
  </p:slideViewPr>
  <p:outlineViewPr>
    <p:cViewPr>
      <p:scale>
        <a:sx n="33" d="100"/>
        <a:sy n="33" d="100"/>
      </p:scale>
      <p:origin x="0" y="30848"/>
    </p:cViewPr>
  </p:outlineViewPr>
  <p:notesTextViewPr>
    <p:cViewPr>
      <p:scale>
        <a:sx n="100" d="100"/>
        <a:sy n="100" d="100"/>
      </p:scale>
      <p:origin x="0" y="0"/>
    </p:cViewPr>
  </p:notesTextViewPr>
  <p:sorterViewPr>
    <p:cViewPr>
      <p:scale>
        <a:sx n="66" d="100"/>
        <a:sy n="66" d="100"/>
      </p:scale>
      <p:origin x="0" y="2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ajy4490:Downloads:HPCC_2011_09_06_0615.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ajy4490:Downloads:HPCC_2011_09_06_0615.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68369536"/>
        <c:axId val="168368000"/>
      </c:barChart>
      <c:valAx>
        <c:axId val="168368000"/>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68369536"/>
        <c:crosses val="autoZero"/>
        <c:crossBetween val="between"/>
      </c:valAx>
      <c:catAx>
        <c:axId val="168369536"/>
        <c:scaling>
          <c:orientation val="minMax"/>
        </c:scaling>
        <c:delete val="0"/>
        <c:axPos val="l"/>
        <c:majorTickMark val="out"/>
        <c:minorTickMark val="none"/>
        <c:tickLblPos val="nextTo"/>
        <c:crossAx val="168368000"/>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layout/>
              <c:tx>
                <c:rich>
                  <a:bodyPr/>
                  <a:lstStyle/>
                  <a:p>
                    <a:r>
                      <a:rPr lang="en-US"/>
                      <a:t>other Domain Science 
14%</a:t>
                    </a:r>
                  </a:p>
                </c:rich>
              </c:tx>
              <c:showLegendKey val="0"/>
              <c:showVal val="0"/>
              <c:showCatName val="1"/>
              <c:showSerName val="0"/>
              <c:showPercent val="1"/>
              <c:showBubbleSize val="0"/>
            </c:dLbl>
            <c:dLbl>
              <c:idx val="4"/>
              <c:layout/>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b="0" dirty="0" smtClean="0"/>
              <a:t>HPL</a:t>
            </a:r>
            <a:endParaRPr lang="en-US" b="0" dirty="0"/>
          </a:p>
        </c:rich>
      </c:tx>
      <c:layout/>
      <c:overlay val="0"/>
    </c:title>
    <c:autoTitleDeleted val="0"/>
    <c:plotArea>
      <c:layout/>
      <c:lineChart>
        <c:grouping val="standard"/>
        <c:varyColors val="0"/>
        <c:ser>
          <c:idx val="0"/>
          <c:order val="0"/>
          <c:tx>
            <c:v>India</c:v>
          </c:tx>
          <c:cat>
            <c:strRef>
              <c:f>Overview!$E$3:$E$7</c:f>
              <c:strCache>
                <c:ptCount val="5"/>
                <c:pt idx="0">
                  <c:v>1 (8)</c:v>
                </c:pt>
                <c:pt idx="1">
                  <c:v>2 (16)</c:v>
                </c:pt>
                <c:pt idx="2">
                  <c:v>4 (32)</c:v>
                </c:pt>
                <c:pt idx="3">
                  <c:v>8 (64)</c:v>
                </c:pt>
                <c:pt idx="4">
                  <c:v>16 (128)</c:v>
                </c:pt>
              </c:strCache>
            </c:strRef>
          </c:cat>
          <c:val>
            <c:numRef>
              <c:f>Overview!$B$15:$B$19</c:f>
              <c:numCache>
                <c:formatCode>0%</c:formatCode>
                <c:ptCount val="5"/>
                <c:pt idx="0">
                  <c:v>0.94437000000000004</c:v>
                </c:pt>
                <c:pt idx="1">
                  <c:v>0.93488000000000004</c:v>
                </c:pt>
                <c:pt idx="2">
                  <c:v>0.93542000000000003</c:v>
                </c:pt>
                <c:pt idx="3">
                  <c:v>0.92251000000000005</c:v>
                </c:pt>
                <c:pt idx="4">
                  <c:v>0.93205000000000005</c:v>
                </c:pt>
              </c:numCache>
            </c:numRef>
          </c:val>
          <c:smooth val="0"/>
        </c:ser>
        <c:ser>
          <c:idx val="1"/>
          <c:order val="1"/>
          <c:tx>
            <c:v>vSMP</c:v>
          </c:tx>
          <c:cat>
            <c:strRef>
              <c:f>Overview!$E$3:$E$7</c:f>
              <c:strCache>
                <c:ptCount val="5"/>
                <c:pt idx="0">
                  <c:v>1 (8)</c:v>
                </c:pt>
                <c:pt idx="1">
                  <c:v>2 (16)</c:v>
                </c:pt>
                <c:pt idx="2">
                  <c:v>4 (32)</c:v>
                </c:pt>
                <c:pt idx="3">
                  <c:v>8 (64)</c:v>
                </c:pt>
                <c:pt idx="4">
                  <c:v>16 (128)</c:v>
                </c:pt>
              </c:strCache>
            </c:strRef>
          </c:cat>
          <c:val>
            <c:numRef>
              <c:f>Overview!$G$3:$G$7</c:f>
              <c:numCache>
                <c:formatCode>0.00%</c:formatCode>
                <c:ptCount val="5"/>
                <c:pt idx="0">
                  <c:v>0.90286049488054598</c:v>
                </c:pt>
                <c:pt idx="1">
                  <c:v>0.88528690273037502</c:v>
                </c:pt>
                <c:pt idx="2">
                  <c:v>0.87623986774744</c:v>
                </c:pt>
                <c:pt idx="3">
                  <c:v>0.86220803114334499</c:v>
                </c:pt>
                <c:pt idx="4">
                  <c:v>0.83612414675767899</c:v>
                </c:pt>
              </c:numCache>
            </c:numRef>
          </c:val>
          <c:smooth val="0"/>
        </c:ser>
        <c:dLbls>
          <c:showLegendKey val="0"/>
          <c:showVal val="0"/>
          <c:showCatName val="0"/>
          <c:showSerName val="0"/>
          <c:showPercent val="0"/>
          <c:showBubbleSize val="0"/>
        </c:dLbls>
        <c:marker val="1"/>
        <c:smooth val="0"/>
        <c:axId val="146976768"/>
        <c:axId val="146978688"/>
      </c:lineChart>
      <c:catAx>
        <c:axId val="146976768"/>
        <c:scaling>
          <c:orientation val="minMax"/>
        </c:scaling>
        <c:delete val="0"/>
        <c:axPos val="b"/>
        <c:title>
          <c:tx>
            <c:rich>
              <a:bodyPr/>
              <a:lstStyle/>
              <a:p>
                <a:pPr>
                  <a:defRPr/>
                </a:pPr>
                <a:r>
                  <a:rPr lang="en-US"/>
                  <a:t>Nodes</a:t>
                </a:r>
                <a:r>
                  <a:rPr lang="en-US" baseline="0"/>
                  <a:t> (cores)</a:t>
                </a:r>
                <a:endParaRPr lang="en-US"/>
              </a:p>
            </c:rich>
          </c:tx>
          <c:layout/>
          <c:overlay val="0"/>
        </c:title>
        <c:numFmt formatCode="General" sourceLinked="1"/>
        <c:majorTickMark val="out"/>
        <c:minorTickMark val="none"/>
        <c:tickLblPos val="nextTo"/>
        <c:crossAx val="146978688"/>
        <c:crosses val="autoZero"/>
        <c:auto val="1"/>
        <c:lblAlgn val="ctr"/>
        <c:lblOffset val="100"/>
        <c:noMultiLvlLbl val="0"/>
      </c:catAx>
      <c:valAx>
        <c:axId val="146978688"/>
        <c:scaling>
          <c:orientation val="minMax"/>
        </c:scaling>
        <c:delete val="0"/>
        <c:axPos val="l"/>
        <c:majorGridlines/>
        <c:title>
          <c:tx>
            <c:rich>
              <a:bodyPr rot="-5400000" vert="horz"/>
              <a:lstStyle/>
              <a:p>
                <a:pPr>
                  <a:defRPr/>
                </a:pPr>
                <a:r>
                  <a:rPr lang="en-US"/>
                  <a:t>Efficiency %</a:t>
                </a:r>
              </a:p>
            </c:rich>
          </c:tx>
          <c:layout/>
          <c:overlay val="0"/>
        </c:title>
        <c:numFmt formatCode="0%" sourceLinked="1"/>
        <c:majorTickMark val="out"/>
        <c:minorTickMark val="none"/>
        <c:tickLblPos val="nextTo"/>
        <c:crossAx val="14697676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en-US" sz="1300" b="0" i="0" u="none" strike="noStrike" baseline="0" dirty="0">
                <a:solidFill>
                  <a:srgbClr val="000000"/>
                </a:solidFill>
                <a:latin typeface="Arial"/>
                <a:ea typeface="Arial"/>
                <a:cs typeface="Arial"/>
              </a:rPr>
              <a:t>HPL </a:t>
            </a:r>
            <a:r>
              <a:rPr lang="en-US" sz="1300" b="0" i="0" u="none" strike="noStrike" baseline="0" dirty="0" smtClean="0">
                <a:solidFill>
                  <a:srgbClr val="000000"/>
                </a:solidFill>
                <a:latin typeface="Arial"/>
                <a:ea typeface="Arial"/>
                <a:cs typeface="Arial"/>
              </a:rPr>
              <a:t>Performance</a:t>
            </a:r>
            <a:endParaRPr lang="en-US" sz="1300" b="0" i="0" u="none" strike="noStrike" baseline="0" dirty="0">
              <a:solidFill>
                <a:srgbClr val="000000"/>
              </a:solidFill>
              <a:latin typeface="Arial"/>
              <a:ea typeface="Arial"/>
              <a:cs typeface="Arial"/>
            </a:endParaRPr>
          </a:p>
          <a:p>
            <a:pPr>
              <a:defRPr sz="1000" b="0" i="0" u="none" strike="noStrike" baseline="0">
                <a:solidFill>
                  <a:srgbClr val="000000"/>
                </a:solidFill>
                <a:latin typeface="Arial"/>
                <a:ea typeface="Arial"/>
                <a:cs typeface="Arial"/>
              </a:defRPr>
            </a:pPr>
            <a:r>
              <a:rPr lang="en-US" sz="1300" b="0" i="0" u="none" strike="noStrike" baseline="0" dirty="0">
                <a:solidFill>
                  <a:srgbClr val="000000"/>
                </a:solidFill>
                <a:latin typeface="Arial"/>
                <a:ea typeface="Arial"/>
                <a:cs typeface="Arial"/>
              </a:rPr>
              <a:t>1 to 16 Nodes (8 to 128 Cores)</a:t>
            </a:r>
          </a:p>
        </c:rich>
      </c:tx>
      <c:layout>
        <c:manualLayout>
          <c:xMode val="edge"/>
          <c:yMode val="edge"/>
          <c:x val="0.27204069894285898"/>
          <c:y val="3.5242290748898703E-2"/>
        </c:manualLayout>
      </c:layout>
      <c:overlay val="0"/>
      <c:spPr>
        <a:noFill/>
        <a:ln w="25400">
          <a:noFill/>
        </a:ln>
      </c:spPr>
    </c:title>
    <c:autoTitleDeleted val="0"/>
    <c:plotArea>
      <c:layout>
        <c:manualLayout>
          <c:layoutTarget val="inner"/>
          <c:xMode val="edge"/>
          <c:yMode val="edge"/>
          <c:x val="0.143577002785789"/>
          <c:y val="0.224668909778348"/>
          <c:w val="0.695214960857506"/>
          <c:h val="0.50660758264247796"/>
        </c:manualLayout>
      </c:layout>
      <c:lineChart>
        <c:grouping val="standard"/>
        <c:varyColors val="0"/>
        <c:ser>
          <c:idx val="0"/>
          <c:order val="0"/>
          <c:tx>
            <c:strRef>
              <c:f>Overview!$H$2</c:f>
              <c:strCache>
                <c:ptCount val="1"/>
                <c:pt idx="0">
                  <c:v>HPL</c:v>
                </c:pt>
              </c:strCache>
            </c:strRef>
          </c:tx>
          <c:spPr>
            <a:ln w="38100">
              <a:solidFill>
                <a:srgbClr val="FF420E"/>
              </a:solidFill>
              <a:prstDash val="solid"/>
            </a:ln>
          </c:spPr>
          <c:marker>
            <c:symbol val="diamond"/>
            <c:size val="7"/>
            <c:spPr>
              <a:solidFill>
                <a:srgbClr val="FF420E"/>
              </a:solidFill>
              <a:ln>
                <a:solidFill>
                  <a:srgbClr val="FF420E"/>
                </a:solidFill>
                <a:prstDash val="solid"/>
              </a:ln>
            </c:spPr>
          </c:marker>
          <c:cat>
            <c:strRef>
              <c:f>Overview!$E$3:$E$7</c:f>
              <c:strCache>
                <c:ptCount val="5"/>
                <c:pt idx="0">
                  <c:v>1 (8)</c:v>
                </c:pt>
                <c:pt idx="1">
                  <c:v>2 (16)</c:v>
                </c:pt>
                <c:pt idx="2">
                  <c:v>4 (32)</c:v>
                </c:pt>
                <c:pt idx="3">
                  <c:v>8 (64)</c:v>
                </c:pt>
                <c:pt idx="4">
                  <c:v>16 (128)</c:v>
                </c:pt>
              </c:strCache>
            </c:strRef>
          </c:cat>
          <c:val>
            <c:numRef>
              <c:f>Overview!$H$3:$H$7</c:f>
              <c:numCache>
                <c:formatCode>0.000</c:formatCode>
                <c:ptCount val="5"/>
                <c:pt idx="0">
                  <c:v>8.4652199999999997E-2</c:v>
                </c:pt>
                <c:pt idx="1">
                  <c:v>0.16600899999999999</c:v>
                </c:pt>
                <c:pt idx="2">
                  <c:v>0.328625</c:v>
                </c:pt>
                <c:pt idx="3">
                  <c:v>0.64672499999999999</c:v>
                </c:pt>
                <c:pt idx="4">
                  <c:v>1.2543200000000001</c:v>
                </c:pt>
              </c:numCache>
            </c:numRef>
          </c:val>
          <c:smooth val="0"/>
        </c:ser>
        <c:dLbls>
          <c:showLegendKey val="0"/>
          <c:showVal val="0"/>
          <c:showCatName val="0"/>
          <c:showSerName val="0"/>
          <c:showPercent val="0"/>
          <c:showBubbleSize val="0"/>
        </c:dLbls>
        <c:marker val="1"/>
        <c:smooth val="0"/>
        <c:axId val="152729856"/>
        <c:axId val="153746048"/>
      </c:lineChart>
      <c:lineChart>
        <c:grouping val="standard"/>
        <c:varyColors val="0"/>
        <c:ser>
          <c:idx val="0"/>
          <c:order val="1"/>
          <c:tx>
            <c:strRef>
              <c:f>Overview!$G$2</c:f>
              <c:strCache>
                <c:ptCount val="1"/>
                <c:pt idx="0">
                  <c:v>% Peak</c:v>
                </c:pt>
              </c:strCache>
            </c:strRef>
          </c:tx>
          <c:spPr>
            <a:ln w="38100">
              <a:solidFill>
                <a:srgbClr val="004586"/>
              </a:solidFill>
              <a:prstDash val="solid"/>
            </a:ln>
          </c:spPr>
          <c:marker>
            <c:symbol val="square"/>
            <c:size val="7"/>
            <c:spPr>
              <a:solidFill>
                <a:srgbClr val="004586"/>
              </a:solidFill>
              <a:ln>
                <a:solidFill>
                  <a:srgbClr val="004586"/>
                </a:solidFill>
                <a:prstDash val="solid"/>
              </a:ln>
            </c:spPr>
          </c:marker>
          <c:val>
            <c:numRef>
              <c:f>Overview!$G$3:$G$7</c:f>
              <c:numCache>
                <c:formatCode>0.00%</c:formatCode>
                <c:ptCount val="5"/>
                <c:pt idx="0">
                  <c:v>0.90286049488054598</c:v>
                </c:pt>
                <c:pt idx="1">
                  <c:v>0.88528690273037502</c:v>
                </c:pt>
                <c:pt idx="2">
                  <c:v>0.87623986774744</c:v>
                </c:pt>
                <c:pt idx="3">
                  <c:v>0.86220803114334499</c:v>
                </c:pt>
                <c:pt idx="4">
                  <c:v>0.83612414675767899</c:v>
                </c:pt>
              </c:numCache>
            </c:numRef>
          </c:val>
          <c:smooth val="0"/>
        </c:ser>
        <c:dLbls>
          <c:showLegendKey val="0"/>
          <c:showVal val="0"/>
          <c:showCatName val="0"/>
          <c:showSerName val="0"/>
          <c:showPercent val="0"/>
          <c:showBubbleSize val="0"/>
        </c:dLbls>
        <c:marker val="1"/>
        <c:smooth val="0"/>
        <c:axId val="167847424"/>
        <c:axId val="167898112"/>
      </c:lineChart>
      <c:catAx>
        <c:axId val="152729856"/>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US"/>
                  <a:t>Nodes (Cores)</a:t>
                </a:r>
              </a:p>
            </c:rich>
          </c:tx>
          <c:layout>
            <c:manualLayout>
              <c:xMode val="edge"/>
              <c:yMode val="edge"/>
              <c:x val="0.41057994010194598"/>
              <c:y val="0.73127649242082604"/>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53746048"/>
        <c:crossesAt val="0"/>
        <c:auto val="1"/>
        <c:lblAlgn val="ctr"/>
        <c:lblOffset val="100"/>
        <c:tickLblSkip val="1"/>
        <c:tickMarkSkip val="1"/>
        <c:noMultiLvlLbl val="0"/>
      </c:catAx>
      <c:valAx>
        <c:axId val="153746048"/>
        <c:scaling>
          <c:logBase val="10"/>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a:t>TFlop/s</a:t>
                </a:r>
              </a:p>
            </c:rich>
          </c:tx>
          <c:layout>
            <c:manualLayout>
              <c:xMode val="edge"/>
              <c:yMode val="edge"/>
              <c:x val="1.00755667506297E-2"/>
              <c:y val="0.45374379964618999"/>
            </c:manualLayout>
          </c:layout>
          <c:overlay val="0"/>
          <c:spPr>
            <a:noFill/>
            <a:ln w="25400">
              <a:noFill/>
            </a:ln>
          </c:spPr>
        </c:title>
        <c:numFmt formatCode="0.000"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52729856"/>
        <c:crosses val="autoZero"/>
        <c:crossBetween val="midCat"/>
      </c:valAx>
      <c:catAx>
        <c:axId val="167847424"/>
        <c:scaling>
          <c:orientation val="minMax"/>
        </c:scaling>
        <c:delete val="0"/>
        <c:axPos val="b"/>
        <c:majorTickMark val="none"/>
        <c:minorTickMark val="none"/>
        <c:tickLblPos val="none"/>
        <c:spPr>
          <a:ln w="3175">
            <a:solidFill>
              <a:srgbClr val="B3B3B3"/>
            </a:solidFill>
            <a:prstDash val="solid"/>
          </a:ln>
        </c:spPr>
        <c:crossAx val="167898112"/>
        <c:crosses val="autoZero"/>
        <c:auto val="1"/>
        <c:lblAlgn val="ctr"/>
        <c:lblOffset val="100"/>
        <c:tickMarkSkip val="1"/>
        <c:noMultiLvlLbl val="0"/>
      </c:catAx>
      <c:valAx>
        <c:axId val="167898112"/>
        <c:scaling>
          <c:orientation val="minMax"/>
          <c:max val="1"/>
          <c:min val="0"/>
        </c:scaling>
        <c:delete val="0"/>
        <c:axPos val="r"/>
        <c:title>
          <c:tx>
            <c:rich>
              <a:bodyPr/>
              <a:lstStyle/>
              <a:p>
                <a:pPr>
                  <a:defRPr sz="900" b="0" i="0" u="none" strike="noStrike" baseline="0">
                    <a:solidFill>
                      <a:srgbClr val="000000"/>
                    </a:solidFill>
                    <a:latin typeface="Arial"/>
                    <a:ea typeface="Arial"/>
                    <a:cs typeface="Arial"/>
                  </a:defRPr>
                </a:pPr>
                <a:r>
                  <a:rPr lang="en-US"/>
                  <a:t>% Peak</a:t>
                </a:r>
              </a:p>
            </c:rich>
          </c:tx>
          <c:layout>
            <c:manualLayout>
              <c:xMode val="edge"/>
              <c:yMode val="edge"/>
              <c:x val="0.92947222277316099"/>
              <c:y val="0.44933851330257701"/>
            </c:manualLayout>
          </c:layout>
          <c:overlay val="0"/>
          <c:spPr>
            <a:noFill/>
            <a:ln w="25400">
              <a:noFill/>
            </a:ln>
          </c:spPr>
        </c:title>
        <c:numFmt formatCode="0%" sourceLinked="0"/>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7847424"/>
        <c:crosses val="max"/>
        <c:crossBetween val="midCat"/>
      </c:valAx>
      <c:spPr>
        <a:noFill/>
        <a:ln w="3175">
          <a:solidFill>
            <a:srgbClr val="B3B3B3"/>
          </a:solidFill>
          <a:prstDash val="solid"/>
        </a:ln>
      </c:spPr>
    </c:plotArea>
    <c:legend>
      <c:legendPos val="b"/>
      <c:layout>
        <c:manualLayout>
          <c:xMode val="edge"/>
          <c:yMode val="edge"/>
          <c:x val="0.33753188282195201"/>
          <c:y val="0.90308231294876695"/>
          <c:w val="0.304786290882405"/>
          <c:h val="7.0484581497797294E-2"/>
        </c:manualLayout>
      </c:layout>
      <c:overlay val="0"/>
      <c:spPr>
        <a:solidFill>
          <a:srgbClr val="D9D9D9"/>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64875210566602"/>
          <c:y val="4.30883106071819E-2"/>
          <c:w val="0.84603470682669502"/>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Generate_ubuntu!$P$9:$S$9</c:f>
              <c:numCache>
                <c:formatCode>General</c:formatCode>
                <c:ptCount val="4"/>
                <c:pt idx="0">
                  <c:v>56.796834945699999</c:v>
                </c:pt>
                <c:pt idx="1">
                  <c:v>73.612567941366663</c:v>
                </c:pt>
                <c:pt idx="2">
                  <c:v>145.67268031294549</c:v>
                </c:pt>
                <c:pt idx="3">
                  <c:v>192.74707335235831</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Generate_ubuntu!$P$10:$S$10</c:f>
              <c:numCache>
                <c:formatCode>General</c:formatCode>
                <c:ptCount val="4"/>
                <c:pt idx="0">
                  <c:v>369.72024432799998</c:v>
                </c:pt>
                <c:pt idx="1">
                  <c:v>454.35630214216673</c:v>
                </c:pt>
                <c:pt idx="2">
                  <c:v>631.72811100709077</c:v>
                </c:pt>
                <c:pt idx="3">
                  <c:v>995.86243329449871</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Generate_ubuntu!$P$12:$S$12</c:f>
              <c:numCache>
                <c:formatCode>General</c:formatCode>
                <c:ptCount val="4"/>
                <c:pt idx="0">
                  <c:v>25.455267747233339</c:v>
                </c:pt>
                <c:pt idx="1">
                  <c:v>26.051242152850001</c:v>
                </c:pt>
                <c:pt idx="2">
                  <c:v>27.85086926546364</c:v>
                </c:pt>
                <c:pt idx="3">
                  <c:v>31.385108937816671</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Generate_ubuntu!$P$13:$S$13</c:f>
              <c:numCache>
                <c:formatCode>General</c:formatCode>
                <c:ptCount val="4"/>
                <c:pt idx="0">
                  <c:v>4.2869629859933402</c:v>
                </c:pt>
                <c:pt idx="1">
                  <c:v>4.3599288860949956</c:v>
                </c:pt>
                <c:pt idx="2">
                  <c:v>6.8283293680681796</c:v>
                </c:pt>
                <c:pt idx="3">
                  <c:v>9.2701921264329172</c:v>
                </c:pt>
              </c:numCache>
            </c:numRef>
          </c:val>
        </c:ser>
        <c:dLbls>
          <c:showLegendKey val="0"/>
          <c:showVal val="0"/>
          <c:showCatName val="0"/>
          <c:showSerName val="0"/>
          <c:showPercent val="0"/>
          <c:showBubbleSize val="0"/>
        </c:dLbls>
        <c:gapWidth val="150"/>
        <c:overlap val="100"/>
        <c:axId val="163595008"/>
        <c:axId val="163597696"/>
      </c:barChart>
      <c:catAx>
        <c:axId val="163595008"/>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63597696"/>
        <c:crosses val="autoZero"/>
        <c:auto val="1"/>
        <c:lblAlgn val="ctr"/>
        <c:lblOffset val="100"/>
        <c:noMultiLvlLbl val="0"/>
      </c:catAx>
      <c:valAx>
        <c:axId val="163597696"/>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63595008"/>
        <c:crosses val="autoZero"/>
        <c:crossBetween val="between"/>
      </c:valAx>
      <c:spPr>
        <a:ln>
          <a:solidFill>
            <a:schemeClr val="tx1"/>
          </a:solidFill>
        </a:ln>
      </c:spPr>
    </c:plotArea>
    <c:legend>
      <c:legendPos val="r"/>
      <c:layout>
        <c:manualLayout>
          <c:xMode val="edge"/>
          <c:yMode val="edge"/>
          <c:x val="0.14686614173228299"/>
          <c:y val="5.9692414481247701E-2"/>
          <c:w val="0.43685583808840256"/>
          <c:h val="0.35220913757364886"/>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405504136544296"/>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Generate_centos!$P$9:$S$9</c:f>
              <c:numCache>
                <c:formatCode>General</c:formatCode>
                <c:ptCount val="4"/>
                <c:pt idx="0">
                  <c:v>125.44038105</c:v>
                </c:pt>
                <c:pt idx="1">
                  <c:v>171.9120091598333</c:v>
                </c:pt>
                <c:pt idx="2">
                  <c:v>277.60600892708322</c:v>
                </c:pt>
                <c:pt idx="3">
                  <c:v>526.4673868092724</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Generate_centos!$P$10:$S$10</c:f>
              <c:numCache>
                <c:formatCode>General</c:formatCode>
                <c:ptCount val="4"/>
                <c:pt idx="0">
                  <c:v>222.1113590396667</c:v>
                </c:pt>
                <c:pt idx="1">
                  <c:v>231.65657734883331</c:v>
                </c:pt>
                <c:pt idx="2">
                  <c:v>340.27042913433331</c:v>
                </c:pt>
                <c:pt idx="3">
                  <c:v>426.10014711718202</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Generate_centos!$P$12:$S$12</c:f>
              <c:numCache>
                <c:formatCode>General</c:formatCode>
                <c:ptCount val="4"/>
                <c:pt idx="0">
                  <c:v>40.020244995766582</c:v>
                </c:pt>
                <c:pt idx="1">
                  <c:v>40.420981526383343</c:v>
                </c:pt>
                <c:pt idx="2">
                  <c:v>41.779637455933241</c:v>
                </c:pt>
                <c:pt idx="3">
                  <c:v>42.308220874181814</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Generate_centos!$P$13:$S$13</c:f>
              <c:numCache>
                <c:formatCode>General</c:formatCode>
                <c:ptCount val="4"/>
                <c:pt idx="0">
                  <c:v>7.3930342992166667</c:v>
                </c:pt>
                <c:pt idx="1">
                  <c:v>8.8468381961083349</c:v>
                </c:pt>
                <c:pt idx="2">
                  <c:v>12.50011092424916</c:v>
                </c:pt>
                <c:pt idx="3">
                  <c:v>19.336537014348639</c:v>
                </c:pt>
              </c:numCache>
            </c:numRef>
          </c:val>
        </c:ser>
        <c:dLbls>
          <c:showLegendKey val="0"/>
          <c:showVal val="0"/>
          <c:showCatName val="0"/>
          <c:showSerName val="0"/>
          <c:showPercent val="0"/>
          <c:showBubbleSize val="0"/>
        </c:dLbls>
        <c:gapWidth val="150"/>
        <c:overlap val="100"/>
        <c:axId val="150128512"/>
        <c:axId val="160434432"/>
      </c:barChart>
      <c:catAx>
        <c:axId val="150128512"/>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60434432"/>
        <c:crosses val="autoZero"/>
        <c:auto val="1"/>
        <c:lblAlgn val="ctr"/>
        <c:lblOffset val="100"/>
        <c:noMultiLvlLbl val="0"/>
      </c:catAx>
      <c:valAx>
        <c:axId val="160434432"/>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50128512"/>
        <c:crosses val="autoZero"/>
        <c:crossBetween val="between"/>
      </c:valAx>
      <c:spPr>
        <a:ln>
          <a:solidFill>
            <a:schemeClr val="tx1"/>
          </a:solidFill>
        </a:ln>
      </c:spPr>
    </c:plotArea>
    <c:legend>
      <c:legendPos val="r"/>
      <c:layout>
        <c:manualLayout>
          <c:xMode val="edge"/>
          <c:yMode val="edge"/>
          <c:x val="0.14669214593789801"/>
          <c:y val="6.2447235417886798E-2"/>
          <c:w val="0.60258694225721798"/>
          <c:h val="0.329694641828307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201859738349805"/>
          <c:h val="0.77992599145485997"/>
        </c:manualLayout>
      </c:layout>
      <c:barChart>
        <c:barDir val="col"/>
        <c:grouping val="stacked"/>
        <c:varyColors val="0"/>
        <c:ser>
          <c:idx val="0"/>
          <c:order val="0"/>
          <c:tx>
            <c:strRef>
              <c:f>Generate_centos_cache_india!$O$9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Generate_centos_cache_india!$P$9:$S$9</c:f>
              <c:numCache>
                <c:formatCode>General</c:formatCode>
                <c:ptCount val="4"/>
                <c:pt idx="0">
                  <c:v>16.330365975700001</c:v>
                </c:pt>
                <c:pt idx="1">
                  <c:v>19.325264692316669</c:v>
                </c:pt>
                <c:pt idx="2">
                  <c:v>107.014776229875</c:v>
                </c:pt>
                <c:pt idx="3">
                  <c:v>354.00298859286659</c:v>
                </c:pt>
              </c:numCache>
            </c:numRef>
          </c:val>
        </c:ser>
        <c:ser>
          <c:idx val="1"/>
          <c:order val="1"/>
          <c:tx>
            <c:strRef>
              <c:f>Generate_centos_cache_india!$O$10</c:f>
              <c:strCache>
                <c:ptCount val="1"/>
                <c:pt idx="0">
                  <c:v>(2) Generate Image</c:v>
                </c:pt>
              </c:strCache>
            </c:strRef>
          </c:tx>
          <c:spPr>
            <a:solidFill>
              <a:srgbClr val="FF33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Generate_centos_cache_india!$P$10:$S$10</c:f>
              <c:numCache>
                <c:formatCode>General</c:formatCode>
                <c:ptCount val="4"/>
                <c:pt idx="0">
                  <c:v>56.519041617699912</c:v>
                </c:pt>
                <c:pt idx="1">
                  <c:v>106.37765355891671</c:v>
                </c:pt>
                <c:pt idx="2">
                  <c:v>136.0205741724167</c:v>
                </c:pt>
                <c:pt idx="3">
                  <c:v>124.6577619075467</c:v>
                </c:pt>
              </c:numCache>
            </c:numRef>
          </c:val>
        </c:ser>
        <c:ser>
          <c:idx val="2"/>
          <c:order val="2"/>
          <c:tx>
            <c:strRef>
              <c:f>Generate_centos_cache_india!$O$11</c:f>
              <c:strCache>
                <c:ptCount val="1"/>
                <c:pt idx="0">
                  <c:v>(3) Compress Image</c:v>
                </c:pt>
              </c:strCache>
            </c:strRef>
          </c:tx>
          <c:spPr>
            <a:solidFill>
              <a:srgbClr val="6699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Generate_centos_cache_india!$P$11:$S$11</c:f>
              <c:numCache>
                <c:formatCode>General</c:formatCode>
                <c:ptCount val="4"/>
                <c:pt idx="0">
                  <c:v>39.743036746966673</c:v>
                </c:pt>
                <c:pt idx="1">
                  <c:v>39.607070803649997</c:v>
                </c:pt>
                <c:pt idx="2">
                  <c:v>40.284262160466582</c:v>
                </c:pt>
                <c:pt idx="3">
                  <c:v>60.51958365446</c:v>
                </c:pt>
              </c:numCache>
            </c:numRef>
          </c:val>
        </c:ser>
        <c:ser>
          <c:idx val="3"/>
          <c:order val="3"/>
          <c:tx>
            <c:strRef>
              <c:f>Generate_centos_cache_india!$O$12</c:f>
              <c:strCache>
                <c:ptCount val="1"/>
                <c:pt idx="0">
                  <c:v>(4) Upload it to the Repository</c:v>
                </c:pt>
              </c:strCache>
            </c:strRef>
          </c:tx>
          <c:spPr>
            <a:solidFill>
              <a:srgbClr val="990033"/>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Generate_centos_cache!$P$12:$S$12</c:f>
              <c:numCache>
                <c:formatCode>General</c:formatCode>
                <c:ptCount val="4"/>
                <c:pt idx="0">
                  <c:v>16.041307687766668</c:v>
                </c:pt>
                <c:pt idx="1">
                  <c:v>16.357141876219998</c:v>
                </c:pt>
                <c:pt idx="2">
                  <c:v>23.058422128366669</c:v>
                </c:pt>
                <c:pt idx="3">
                  <c:v>17.398685080664279</c:v>
                </c:pt>
              </c:numCache>
            </c:numRef>
          </c:val>
        </c:ser>
        <c:dLbls>
          <c:showLegendKey val="0"/>
          <c:showVal val="0"/>
          <c:showCatName val="0"/>
          <c:showSerName val="0"/>
          <c:showPercent val="0"/>
          <c:showBubbleSize val="0"/>
        </c:dLbls>
        <c:gapWidth val="150"/>
        <c:overlap val="100"/>
        <c:axId val="36718080"/>
        <c:axId val="169365504"/>
      </c:barChart>
      <c:catAx>
        <c:axId val="36718080"/>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69365504"/>
        <c:crosses val="autoZero"/>
        <c:auto val="1"/>
        <c:lblAlgn val="ctr"/>
        <c:lblOffset val="100"/>
        <c:noMultiLvlLbl val="0"/>
      </c:catAx>
      <c:valAx>
        <c:axId val="169365504"/>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36718080"/>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005045485819096"/>
          <c:h val="0.77992599145485997"/>
        </c:manualLayout>
      </c:layout>
      <c:barChart>
        <c:barDir val="col"/>
        <c:grouping val="stacked"/>
        <c:varyColors val="0"/>
        <c:ser>
          <c:idx val="0"/>
          <c:order val="0"/>
          <c:tx>
            <c:strRef>
              <c:f>Generate_ubuntu_cache_india!$O$9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Generate_ubuntu_cache_india!$P$9:$S$9</c:f>
              <c:numCache>
                <c:formatCode>General</c:formatCode>
                <c:ptCount val="4"/>
                <c:pt idx="0">
                  <c:v>13.050985733666669</c:v>
                </c:pt>
                <c:pt idx="1">
                  <c:v>14.542925278349999</c:v>
                </c:pt>
                <c:pt idx="2">
                  <c:v>89.418533802033309</c:v>
                </c:pt>
                <c:pt idx="3">
                  <c:v>275.84638185486671</c:v>
                </c:pt>
              </c:numCache>
            </c:numRef>
          </c:val>
        </c:ser>
        <c:ser>
          <c:idx val="1"/>
          <c:order val="1"/>
          <c:tx>
            <c:strRef>
              <c:f>Generate_ubuntu_cache_india!$O$10</c:f>
              <c:strCache>
                <c:ptCount val="1"/>
                <c:pt idx="0">
                  <c:v>(2) Generate Image</c:v>
                </c:pt>
              </c:strCache>
            </c:strRef>
          </c:tx>
          <c:spPr>
            <a:solidFill>
              <a:srgbClr val="FF33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Generate_ubuntu_cache_india!$P$10:$S$10</c:f>
              <c:numCache>
                <c:formatCode>General</c:formatCode>
                <c:ptCount val="4"/>
                <c:pt idx="0">
                  <c:v>61.381297667833159</c:v>
                </c:pt>
                <c:pt idx="1">
                  <c:v>118.91915667066669</c:v>
                </c:pt>
                <c:pt idx="2">
                  <c:v>167.94059668644451</c:v>
                </c:pt>
                <c:pt idx="3">
                  <c:v>138.82018073394659</c:v>
                </c:pt>
              </c:numCache>
            </c:numRef>
          </c:val>
        </c:ser>
        <c:ser>
          <c:idx val="2"/>
          <c:order val="2"/>
          <c:tx>
            <c:strRef>
              <c:f>Generate_ubuntu_cache_india!$O$11</c:f>
              <c:strCache>
                <c:ptCount val="1"/>
                <c:pt idx="0">
                  <c:v>(3) Compress Image</c:v>
                </c:pt>
              </c:strCache>
            </c:strRef>
          </c:tx>
          <c:spPr>
            <a:solidFill>
              <a:srgbClr val="6699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Generate_ubuntu_cache_india!$P$11:$S$11</c:f>
              <c:numCache>
                <c:formatCode>General</c:formatCode>
                <c:ptCount val="4"/>
                <c:pt idx="0">
                  <c:v>25.994787375133239</c:v>
                </c:pt>
                <c:pt idx="1">
                  <c:v>26.049766023949999</c:v>
                </c:pt>
                <c:pt idx="2">
                  <c:v>26.59896087646667</c:v>
                </c:pt>
                <c:pt idx="3">
                  <c:v>37.251622883466567</c:v>
                </c:pt>
              </c:numCache>
            </c:numRef>
          </c:val>
        </c:ser>
        <c:ser>
          <c:idx val="3"/>
          <c:order val="3"/>
          <c:tx>
            <c:strRef>
              <c:f>Generate_ubuntu_cache_india!$O$12</c:f>
              <c:strCache>
                <c:ptCount val="1"/>
                <c:pt idx="0">
                  <c:v>(4) Upload it to the Repository</c:v>
                </c:pt>
              </c:strCache>
            </c:strRef>
          </c:tx>
          <c:spPr>
            <a:solidFill>
              <a:srgbClr val="990033"/>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Generate_ubuntu_cache_india!$P$12:$S$12</c:f>
              <c:numCache>
                <c:formatCode>General</c:formatCode>
                <c:ptCount val="4"/>
                <c:pt idx="0">
                  <c:v>4.3200453917166666</c:v>
                </c:pt>
                <c:pt idx="1">
                  <c:v>5.3232676188149997</c:v>
                </c:pt>
                <c:pt idx="2">
                  <c:v>13.01540811856778</c:v>
                </c:pt>
                <c:pt idx="3">
                  <c:v>20.582925430933319</c:v>
                </c:pt>
              </c:numCache>
            </c:numRef>
          </c:val>
        </c:ser>
        <c:dLbls>
          <c:showLegendKey val="0"/>
          <c:showVal val="0"/>
          <c:showCatName val="0"/>
          <c:showSerName val="0"/>
          <c:showPercent val="0"/>
          <c:showBubbleSize val="0"/>
        </c:dLbls>
        <c:gapWidth val="150"/>
        <c:overlap val="100"/>
        <c:axId val="169885696"/>
        <c:axId val="169888000"/>
      </c:barChart>
      <c:catAx>
        <c:axId val="169885696"/>
        <c:scaling>
          <c:orientation val="minMax"/>
        </c:scaling>
        <c:delete val="0"/>
        <c:axPos val="b"/>
        <c:title>
          <c:tx>
            <c:rich>
              <a:bodyPr/>
              <a:lstStyle/>
              <a:p>
                <a:pPr>
                  <a:defRPr sz="1800"/>
                </a:pPr>
                <a:r>
                  <a:rPr lang="en-US" sz="1800"/>
                  <a:t>Number of Concurrent</a:t>
                </a:r>
                <a:r>
                  <a:rPr lang="en-US" sz="1800" baseline="0"/>
                  <a:t> Requests</a:t>
                </a:r>
                <a:endParaRPr lang="en-US" sz="1800"/>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69888000"/>
        <c:crosses val="autoZero"/>
        <c:auto val="1"/>
        <c:lblAlgn val="ctr"/>
        <c:lblOffset val="100"/>
        <c:noMultiLvlLbl val="0"/>
      </c:catAx>
      <c:valAx>
        <c:axId val="169888000"/>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layout/>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69885696"/>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Bare Metal</a:t>
          </a:r>
        </a:p>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Hive</a:t>
          </a:r>
        </a:p>
        <a:p>
          <a:r>
            <a:rPr lang="en-US" dirty="0" err="1" smtClean="0">
              <a:solidFill>
                <a:schemeClr val="tx1"/>
              </a:solidFill>
            </a:rPr>
            <a:t>Hbase</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OpenNebula</a:t>
          </a:r>
          <a:endParaRPr lang="en-US" dirty="0" smtClean="0">
            <a:solidFill>
              <a:schemeClr val="tx1"/>
            </a:solidFill>
          </a:endParaRP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smtClean="0">
              <a:solidFill>
                <a:schemeClr val="tx1"/>
              </a:solidFill>
            </a:rPr>
            <a:t>Experiment Management</a:t>
          </a:r>
        </a:p>
        <a:p>
          <a:r>
            <a:rPr lang="en-US" dirty="0" smtClean="0">
              <a:solidFill>
                <a:schemeClr val="tx1"/>
              </a:solidFill>
            </a:rPr>
            <a:t>(Pegasus)</a:t>
          </a:r>
          <a:endParaRPr lang="en-US" dirty="0" smtClean="0">
            <a:solidFill>
              <a:schemeClr val="tx1"/>
            </a:solidFill>
          </a:endParaRP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CUDA</a:t>
          </a:r>
          <a:endParaRPr lang="en-US" dirty="0" smtClean="0">
            <a:solidFill>
              <a:schemeClr val="tx1"/>
            </a:solidFill>
          </a:endParaRPr>
        </a:p>
        <a:p>
          <a:r>
            <a:rPr lang="en-US" dirty="0" smtClean="0">
              <a:solidFill>
                <a:schemeClr val="tx1"/>
              </a:solidFill>
            </a:rPr>
            <a:t>XSEDE Software</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E9C4BED6-3550-4B1C-8C39-5C5E171E403D}" type="presOf" srcId="{9E1BC4AA-3D23-D343-9B78-C041D11A00F6}" destId="{FBB464ED-33D5-3C42-9389-977FC034AD32}" srcOrd="0" destOrd="1" presId="urn:microsoft.com/office/officeart/2009/3/layout/IncreasingArrowsProcess"/>
    <dgm:cxn modelId="{8B560FF1-FEFD-42E3-82DA-0FE26390CBAC}" type="presOf" srcId="{EABFDB4B-76EE-F049-B783-32FF7B78C31E}" destId="{AE11D181-40CD-AA43-A283-DD58DD43E998}"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CC3DAE14-7994-254B-8724-8FCB090F70D9}" srcId="{BC9F2A18-750B-4B4C-A4EC-B99B3AD9147E}" destId="{0978C417-F862-CD43-A9F3-06E174FE3968}" srcOrd="2" destOrd="0" parTransId="{26E577AA-4079-F64E-A353-21190E020C27}" sibTransId="{E78659F1-10F7-F149-935B-27EF599664DB}"/>
    <dgm:cxn modelId="{A199075E-950D-4719-A782-EFAEDBCE168A}" type="presOf" srcId="{065941A5-0E5F-0C49-AFA9-A922E2BA80E1}" destId="{25E35677-269D-7F46-82BA-4AC7CFDF4204}" srcOrd="0" destOrd="1" presId="urn:microsoft.com/office/officeart/2009/3/layout/IncreasingArrowsProcess"/>
    <dgm:cxn modelId="{69B76235-2F79-42C2-B12B-CAB21FAEDFAA}" type="presOf" srcId="{3B86A249-6530-5146-AE38-057A914E849E}" destId="{9851CF6D-0542-A945-8BD9-8B164A9FF6AF}" srcOrd="0" destOrd="1" presId="urn:microsoft.com/office/officeart/2009/3/layout/IncreasingArrowsProcess"/>
    <dgm:cxn modelId="{88EAB42F-2B19-4DCC-AF87-52AEDE7FC5FB}" type="presOf" srcId="{B022D9ED-1E87-A541-B5E6-99C6F5FA8271}" destId="{B49B3F43-B447-2E46-8542-2721C3CCA994}"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CF447C5E-0009-453F-A868-0BF7D2B7502B}" type="presOf" srcId="{37731C80-0523-E749-9660-C07AA0EBA3FF}" destId="{AE11D181-40CD-AA43-A283-DD58DD43E998}" srcOrd="0" destOrd="1" presId="urn:microsoft.com/office/officeart/2009/3/layout/IncreasingArrowsProcess"/>
    <dgm:cxn modelId="{8C239CE4-CFBC-4E04-8F84-5C797320D9E3}" type="presOf" srcId="{E385DA56-1A68-BD48-8B1C-E528C49559A4}" destId="{25E35677-269D-7F46-82BA-4AC7CFDF420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F284012E-82CF-43EF-AA2C-018EF8A5022B}" type="presOf" srcId="{5A7046D3-038A-0946-B8DA-75F41CDB8098}" destId="{FCFEE869-3260-8848-805B-21255263F0C6}" srcOrd="0" destOrd="0" presId="urn:microsoft.com/office/officeart/2009/3/layout/IncreasingArrowsProcess"/>
    <dgm:cxn modelId="{A3C234D6-EBCE-4843-9DAC-1281EFB5834E}" type="presOf" srcId="{88F0A5CC-9F8E-174C-AE0C-29EEDDBD234C}" destId="{9851CF6D-0542-A945-8BD9-8B164A9FF6AF}" srcOrd="0" destOrd="0" presId="urn:microsoft.com/office/officeart/2009/3/layout/IncreasingArrowsProcess"/>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8E00A6C4-2934-6642-BFD2-07B2D3CC1CFD}" srcId="{0978C417-F862-CD43-A9F3-06E174FE3968}" destId="{40B38BEA-C622-364C-84B9-6140B9C5CEFC}" srcOrd="2" destOrd="0" parTransId="{A3AA7D62-58B5-D046-8EDD-92230266FE87}" sibTransId="{6B944954-F6FD-694D-82D7-45F56085484A}"/>
    <dgm:cxn modelId="{A58D10CE-2746-4A7D-8908-FF6C7BFDA019}" type="presOf" srcId="{BC9F2A18-750B-4B4C-A4EC-B99B3AD9147E}" destId="{965C2627-9758-4643-9FBE-55143086510A}" srcOrd="0" destOrd="0"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0C7240DD-C0E2-4D93-912F-9C9F450291F1}" type="presOf" srcId="{C4D23F30-1676-4149-A194-9F660BF1A352}" destId="{25E35677-269D-7F46-82BA-4AC7CFDF4204}" srcOrd="0" destOrd="2"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5D00C8B3-ECDA-435D-95C9-AD695A876718}" type="presOf" srcId="{6CDF5F64-414F-D844-B808-8DE56011DFCC}" destId="{1685D736-5D8C-2648-9245-8271052F4346}" srcOrd="0" destOrd="0" presId="urn:microsoft.com/office/officeart/2009/3/layout/IncreasingArrowsProcess"/>
    <dgm:cxn modelId="{083CF72A-7DE0-4AB5-9B86-9B73EFF78F90}" type="presOf" srcId="{0978C417-F862-CD43-A9F3-06E174FE3968}" destId="{065D51E9-B6DC-154D-B583-B4EBD21A9523}" srcOrd="0" destOrd="0" presId="urn:microsoft.com/office/officeart/2009/3/layout/IncreasingArrowsProcess"/>
    <dgm:cxn modelId="{F7582FC7-E571-4731-9A8B-C8FA1EB0657F}" type="presOf" srcId="{40B38BEA-C622-364C-84B9-6140B9C5CEFC}" destId="{9851CF6D-0542-A945-8BD9-8B164A9FF6AF}" srcOrd="0" destOrd="2"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0FF35C36-BF4D-4A1F-92C8-7B9C2235FBD8}" type="presOf" srcId="{5C0E77E8-8A50-054C-A4BF-0C8C401EC59E}" destId="{61F6C000-BD56-7B4F-B80D-4349F954432A}" srcOrd="0" destOrd="0" presId="urn:microsoft.com/office/officeart/2009/3/layout/IncreasingArrowsProcess"/>
    <dgm:cxn modelId="{66A78A74-827D-2444-8460-011BCE18D1C1}" srcId="{6CDF5F64-414F-D844-B808-8DE56011DFCC}" destId="{9E1BC4AA-3D23-D343-9B78-C041D11A00F6}" srcOrd="1" destOrd="0" parTransId="{2EE16838-9F9A-794B-A322-BB401824A5EB}" sibTransId="{128790BC-0A01-8F45-A7C7-2E241B3E26F9}"/>
    <dgm:cxn modelId="{530FEE80-B4D1-4584-9324-D57BBB9AF66A}" type="presOf" srcId="{77E39105-775B-3D4D-96C5-14E4CB4110EC}" destId="{FBB464ED-33D5-3C42-9389-977FC034AD32}" srcOrd="0" destOrd="0"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F6626B44-DAE7-476F-AE18-EEE95C4D1645}" type="presOf" srcId="{900669E4-87A7-5C49-A5E1-84963CF81AAA}" destId="{CB24CEDB-B0EF-C743-825D-AA776BAE9D7F}" srcOrd="0" destOrd="0" presId="urn:microsoft.com/office/officeart/2009/3/layout/IncreasingArrowsProcess"/>
    <dgm:cxn modelId="{9F1DBB93-15D2-43D7-99B1-18C4AD2CA837}" type="presParOf" srcId="{965C2627-9758-4643-9FBE-55143086510A}" destId="{61F6C000-BD56-7B4F-B80D-4349F954432A}" srcOrd="0" destOrd="0" presId="urn:microsoft.com/office/officeart/2009/3/layout/IncreasingArrowsProcess"/>
    <dgm:cxn modelId="{F5524042-6E91-4FE4-8BBD-D87159CFA80D}" type="presParOf" srcId="{965C2627-9758-4643-9FBE-55143086510A}" destId="{B49B3F43-B447-2E46-8542-2721C3CCA994}" srcOrd="1" destOrd="0" presId="urn:microsoft.com/office/officeart/2009/3/layout/IncreasingArrowsProcess"/>
    <dgm:cxn modelId="{CE5C8178-8324-4675-86C9-5F56D6285025}" type="presParOf" srcId="{965C2627-9758-4643-9FBE-55143086510A}" destId="{1685D736-5D8C-2648-9245-8271052F4346}" srcOrd="2" destOrd="0" presId="urn:microsoft.com/office/officeart/2009/3/layout/IncreasingArrowsProcess"/>
    <dgm:cxn modelId="{E5D4B919-D3CD-4D60-9A4A-85460328AE84}" type="presParOf" srcId="{965C2627-9758-4643-9FBE-55143086510A}" destId="{FBB464ED-33D5-3C42-9389-977FC034AD32}" srcOrd="3" destOrd="0" presId="urn:microsoft.com/office/officeart/2009/3/layout/IncreasingArrowsProcess"/>
    <dgm:cxn modelId="{C748B18F-CE17-429A-8627-8969F7342F29}" type="presParOf" srcId="{965C2627-9758-4643-9FBE-55143086510A}" destId="{065D51E9-B6DC-154D-B583-B4EBD21A9523}" srcOrd="4" destOrd="0" presId="urn:microsoft.com/office/officeart/2009/3/layout/IncreasingArrowsProcess"/>
    <dgm:cxn modelId="{18A6A1CD-5062-44CB-94C3-CFB3E05275F3}" type="presParOf" srcId="{965C2627-9758-4643-9FBE-55143086510A}" destId="{9851CF6D-0542-A945-8BD9-8B164A9FF6AF}" srcOrd="5" destOrd="0" presId="urn:microsoft.com/office/officeart/2009/3/layout/IncreasingArrowsProcess"/>
    <dgm:cxn modelId="{9A7811AB-A109-4F44-9741-0BFAD666BD17}" type="presParOf" srcId="{965C2627-9758-4643-9FBE-55143086510A}" destId="{FCFEE869-3260-8848-805B-21255263F0C6}" srcOrd="6" destOrd="0" presId="urn:microsoft.com/office/officeart/2009/3/layout/IncreasingArrowsProcess"/>
    <dgm:cxn modelId="{E20D9731-E674-4C3E-8C2A-6624ABE9688A}" type="presParOf" srcId="{965C2627-9758-4643-9FBE-55143086510A}" destId="{25E35677-269D-7F46-82BA-4AC7CFDF4204}" srcOrd="7" destOrd="0" presId="urn:microsoft.com/office/officeart/2009/3/layout/IncreasingArrowsProcess"/>
    <dgm:cxn modelId="{7B1A8730-FCE8-4AAB-8972-665A3F5CEE18}" type="presParOf" srcId="{965C2627-9758-4643-9FBE-55143086510A}" destId="{CB24CEDB-B0EF-C743-825D-AA776BAE9D7F}" srcOrd="8" destOrd="0" presId="urn:microsoft.com/office/officeart/2009/3/layout/IncreasingArrowsProcess"/>
    <dgm:cxn modelId="{EBAE5C4B-AA04-41E1-96E0-1CAF4FD4C617}"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C000-BD56-7B4F-B80D-4349F954432A}">
      <dsp:nvSpPr>
        <dsp:cNvPr id="0" name=""/>
        <dsp:cNvSpPr/>
      </dsp:nvSpPr>
      <dsp:spPr>
        <a:xfrm>
          <a:off x="0" y="337158"/>
          <a:ext cx="7467600" cy="1085998"/>
        </a:xfrm>
        <a:prstGeom prst="rightArrow">
          <a:avLst>
            <a:gd name="adj1" fmla="val 50000"/>
            <a:gd name="adj2" fmla="val 5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PaaS</a:t>
          </a:r>
          <a:endParaRPr lang="en-US" sz="2000" b="1" kern="1200" dirty="0">
            <a:solidFill>
              <a:schemeClr val="tx1"/>
            </a:solidFill>
          </a:endParaRPr>
        </a:p>
      </dsp:txBody>
      <dsp:txXfrm>
        <a:off x="0" y="608658"/>
        <a:ext cx="7196101" cy="542999"/>
      </dsp:txXfrm>
    </dsp:sp>
    <dsp:sp modelId="{B49B3F43-B447-2E46-8542-2721C3CCA994}">
      <dsp:nvSpPr>
        <dsp:cNvPr id="0" name=""/>
        <dsp:cNvSpPr/>
      </dsp:nvSpPr>
      <dsp:spPr>
        <a:xfrm>
          <a:off x="0" y="1173218"/>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err="1" smtClean="0">
              <a:solidFill>
                <a:schemeClr val="tx1"/>
              </a:solidFill>
            </a:rPr>
            <a:t>Hadoop</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Twister</a:t>
          </a:r>
        </a:p>
        <a:p>
          <a:pPr lvl="0" algn="l" defTabSz="666750">
            <a:lnSpc>
              <a:spcPct val="90000"/>
            </a:lnSpc>
            <a:spcBef>
              <a:spcPct val="0"/>
            </a:spcBef>
            <a:spcAft>
              <a:spcPct val="35000"/>
            </a:spcAft>
          </a:pPr>
          <a:r>
            <a:rPr lang="en-US" sz="1500" kern="1200" dirty="0" smtClean="0">
              <a:solidFill>
                <a:schemeClr val="tx1"/>
              </a:solidFill>
            </a:rPr>
            <a:t>Hive</a:t>
          </a:r>
        </a:p>
        <a:p>
          <a:pPr lvl="0" algn="l" defTabSz="666750">
            <a:lnSpc>
              <a:spcPct val="90000"/>
            </a:lnSpc>
            <a:spcBef>
              <a:spcPct val="0"/>
            </a:spcBef>
            <a:spcAft>
              <a:spcPct val="35000"/>
            </a:spcAft>
          </a:pPr>
          <a:r>
            <a:rPr lang="en-US" sz="1500" kern="1200" dirty="0" err="1" smtClean="0">
              <a:solidFill>
                <a:schemeClr val="tx1"/>
              </a:solidFill>
            </a:rPr>
            <a:t>Hbase</a:t>
          </a:r>
          <a:endParaRPr lang="en-US" sz="1500" kern="1200" dirty="0">
            <a:solidFill>
              <a:schemeClr val="tx1"/>
            </a:solidFill>
          </a:endParaRPr>
        </a:p>
      </dsp:txBody>
      <dsp:txXfrm>
        <a:off x="0" y="1173218"/>
        <a:ext cx="1380161" cy="1994067"/>
      </dsp:txXfrm>
    </dsp:sp>
    <dsp:sp modelId="{1685D736-5D8C-2648-9245-8271052F4346}">
      <dsp:nvSpPr>
        <dsp:cNvPr id="0" name=""/>
        <dsp:cNvSpPr/>
      </dsp:nvSpPr>
      <dsp:spPr>
        <a:xfrm>
          <a:off x="1380012" y="699297"/>
          <a:ext cx="6087587"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IaaS</a:t>
          </a:r>
          <a:endParaRPr lang="en-US" sz="2000" b="1" kern="1200" dirty="0">
            <a:solidFill>
              <a:schemeClr val="tx1"/>
            </a:solidFill>
          </a:endParaRPr>
        </a:p>
      </dsp:txBody>
      <dsp:txXfrm>
        <a:off x="1380012" y="970797"/>
        <a:ext cx="5816088" cy="542999"/>
      </dsp:txXfrm>
    </dsp:sp>
    <dsp:sp modelId="{FBB464ED-33D5-3C42-9389-977FC034AD32}">
      <dsp:nvSpPr>
        <dsp:cNvPr id="0" name=""/>
        <dsp:cNvSpPr/>
      </dsp:nvSpPr>
      <dsp:spPr>
        <a:xfrm>
          <a:off x="1380012" y="1535357"/>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Bare Metal</a:t>
          </a:r>
        </a:p>
        <a:p>
          <a:pPr lvl="0" algn="l" defTabSz="666750">
            <a:lnSpc>
              <a:spcPct val="90000"/>
            </a:lnSpc>
            <a:spcBef>
              <a:spcPct val="0"/>
            </a:spcBef>
            <a:spcAft>
              <a:spcPct val="35000"/>
            </a:spcAft>
          </a:pPr>
          <a:r>
            <a:rPr lang="en-US" sz="1500" kern="1200" dirty="0" smtClean="0">
              <a:solidFill>
                <a:schemeClr val="tx1"/>
              </a:solidFill>
            </a:rPr>
            <a:t>Nimbus</a:t>
          </a:r>
          <a:endParaRPr lang="en-US" sz="1500" kern="1200" dirty="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Eucalyptus</a:t>
          </a:r>
        </a:p>
        <a:p>
          <a:pPr lvl="0" algn="l" defTabSz="666750">
            <a:lnSpc>
              <a:spcPct val="90000"/>
            </a:lnSpc>
            <a:spcBef>
              <a:spcPct val="0"/>
            </a:spcBef>
            <a:spcAft>
              <a:spcPct val="35000"/>
            </a:spcAft>
          </a:pPr>
          <a:r>
            <a:rPr lang="en-US" sz="1500" kern="1200" dirty="0" smtClean="0">
              <a:solidFill>
                <a:schemeClr val="tx1"/>
              </a:solidFill>
            </a:rPr>
            <a:t>OpenStack</a:t>
          </a:r>
        </a:p>
        <a:p>
          <a:pPr lvl="0" algn="l" defTabSz="666750">
            <a:lnSpc>
              <a:spcPct val="90000"/>
            </a:lnSpc>
            <a:spcBef>
              <a:spcPct val="0"/>
            </a:spcBef>
            <a:spcAft>
              <a:spcPct val="35000"/>
            </a:spcAft>
          </a:pPr>
          <a:r>
            <a:rPr lang="en-US" sz="1500" kern="1200" dirty="0" err="1" smtClean="0">
              <a:solidFill>
                <a:schemeClr val="tx1"/>
              </a:solidFill>
            </a:rPr>
            <a:t>OpenNebula</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ViNE</a:t>
          </a:r>
          <a:endParaRPr lang="en-US" sz="1500" kern="1200" dirty="0">
            <a:solidFill>
              <a:schemeClr val="tx1"/>
            </a:solidFill>
          </a:endParaRPr>
        </a:p>
      </dsp:txBody>
      <dsp:txXfrm>
        <a:off x="1380012" y="1535357"/>
        <a:ext cx="1380161" cy="1994067"/>
      </dsp:txXfrm>
    </dsp:sp>
    <dsp:sp modelId="{065D51E9-B6DC-154D-B583-B4EBD21A9523}">
      <dsp:nvSpPr>
        <dsp:cNvPr id="0" name=""/>
        <dsp:cNvSpPr/>
      </dsp:nvSpPr>
      <dsp:spPr>
        <a:xfrm>
          <a:off x="2760024" y="1061436"/>
          <a:ext cx="4707575" cy="1085998"/>
        </a:xfrm>
        <a:prstGeom prst="rightArrow">
          <a:avLst>
            <a:gd name="adj1" fmla="val 50000"/>
            <a:gd name="adj2" fmla="val 50000"/>
          </a:avLst>
        </a:prstGeom>
        <a:solidFill>
          <a:schemeClr val="accent3">
            <a:shade val="50000"/>
            <a:hueOff val="214044"/>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Grid</a:t>
          </a:r>
        </a:p>
      </dsp:txBody>
      <dsp:txXfrm>
        <a:off x="2760024" y="1332936"/>
        <a:ext cx="4436076" cy="542999"/>
      </dsp:txXfrm>
    </dsp:sp>
    <dsp:sp modelId="{9851CF6D-0542-A945-8BD9-8B164A9FF6AF}">
      <dsp:nvSpPr>
        <dsp:cNvPr id="0" name=""/>
        <dsp:cNvSpPr/>
      </dsp:nvSpPr>
      <dsp:spPr>
        <a:xfrm>
          <a:off x="2760024" y="1897496"/>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Genesis II</a:t>
          </a:r>
        </a:p>
        <a:p>
          <a:pPr lvl="0" algn="l" defTabSz="666750">
            <a:lnSpc>
              <a:spcPct val="90000"/>
            </a:lnSpc>
            <a:spcBef>
              <a:spcPct val="0"/>
            </a:spcBef>
            <a:spcAft>
              <a:spcPct val="35000"/>
            </a:spcAft>
          </a:pPr>
          <a:r>
            <a:rPr lang="en-US" sz="1500" kern="1200" dirty="0" err="1" smtClean="0">
              <a:solidFill>
                <a:schemeClr val="tx1"/>
              </a:solidFill>
            </a:rPr>
            <a:t>Unicore</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SAGA</a:t>
          </a:r>
        </a:p>
        <a:p>
          <a:pPr lvl="0" algn="l" defTabSz="666750">
            <a:lnSpc>
              <a:spcPct val="90000"/>
            </a:lnSpc>
            <a:spcBef>
              <a:spcPct val="0"/>
            </a:spcBef>
            <a:spcAft>
              <a:spcPct val="35000"/>
            </a:spcAft>
          </a:pPr>
          <a:r>
            <a:rPr lang="en-US" sz="1500" kern="1200" dirty="0" smtClean="0">
              <a:solidFill>
                <a:schemeClr val="tx1"/>
              </a:solidFill>
            </a:rPr>
            <a:t>Globus</a:t>
          </a:r>
        </a:p>
      </dsp:txBody>
      <dsp:txXfrm>
        <a:off x="2760024" y="1897496"/>
        <a:ext cx="1380161" cy="1994067"/>
      </dsp:txXfrm>
    </dsp:sp>
    <dsp:sp modelId="{FCFEE869-3260-8848-805B-21255263F0C6}">
      <dsp:nvSpPr>
        <dsp:cNvPr id="0" name=""/>
        <dsp:cNvSpPr/>
      </dsp:nvSpPr>
      <dsp:spPr>
        <a:xfrm>
          <a:off x="4140784" y="1423575"/>
          <a:ext cx="3326815" cy="1085998"/>
        </a:xfrm>
        <a:prstGeom prst="rightArrow">
          <a:avLst>
            <a:gd name="adj1" fmla="val 50000"/>
            <a:gd name="adj2" fmla="val 50000"/>
          </a:avLst>
        </a:prstGeom>
        <a:solidFill>
          <a:schemeClr val="accent3">
            <a:shade val="50000"/>
            <a:hueOff val="214044"/>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HPCC</a:t>
          </a:r>
          <a:endParaRPr lang="en-US" sz="2000" b="1" kern="1200" dirty="0">
            <a:solidFill>
              <a:schemeClr val="tx1"/>
            </a:solidFill>
          </a:endParaRPr>
        </a:p>
      </dsp:txBody>
      <dsp:txXfrm>
        <a:off x="4140784" y="1695075"/>
        <a:ext cx="3055316" cy="542999"/>
      </dsp:txXfrm>
    </dsp:sp>
    <dsp:sp modelId="{25E35677-269D-7F46-82BA-4AC7CFDF4204}">
      <dsp:nvSpPr>
        <dsp:cNvPr id="0" name=""/>
        <dsp:cNvSpPr/>
      </dsp:nvSpPr>
      <dsp:spPr>
        <a:xfrm>
          <a:off x="4140784" y="2259635"/>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MPI</a:t>
          </a:r>
          <a:endParaRPr lang="en-US" sz="1500" kern="1200" dirty="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OpenMP</a:t>
          </a:r>
          <a:endParaRPr lang="en-US" sz="1500" kern="1200" dirty="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ScaleMP</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CUDA</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XSEDE Software</a:t>
          </a:r>
          <a:endParaRPr lang="en-US" sz="1500" kern="1200" dirty="0">
            <a:solidFill>
              <a:schemeClr val="tx1"/>
            </a:solidFill>
          </a:endParaRPr>
        </a:p>
      </dsp:txBody>
      <dsp:txXfrm>
        <a:off x="4140784" y="2259635"/>
        <a:ext cx="1380161" cy="1994067"/>
      </dsp:txXfrm>
    </dsp:sp>
    <dsp:sp modelId="{CB24CEDB-B0EF-C743-825D-AA776BAE9D7F}">
      <dsp:nvSpPr>
        <dsp:cNvPr id="0" name=""/>
        <dsp:cNvSpPr/>
      </dsp:nvSpPr>
      <dsp:spPr>
        <a:xfrm>
          <a:off x="5520796" y="1785714"/>
          <a:ext cx="1946803"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Others</a:t>
          </a:r>
          <a:endParaRPr lang="en-US" sz="2000" b="1" kern="1200" dirty="0">
            <a:solidFill>
              <a:schemeClr val="tx1"/>
            </a:solidFill>
          </a:endParaRPr>
        </a:p>
      </dsp:txBody>
      <dsp:txXfrm>
        <a:off x="5520796" y="2057214"/>
        <a:ext cx="1675304" cy="542999"/>
      </dsp:txXfrm>
    </dsp:sp>
    <dsp:sp modelId="{AE11D181-40CD-AA43-A283-DD58DD43E998}">
      <dsp:nvSpPr>
        <dsp:cNvPr id="0" name=""/>
        <dsp:cNvSpPr/>
      </dsp:nvSpPr>
      <dsp:spPr>
        <a:xfrm>
          <a:off x="5520796" y="2621774"/>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FG RAIN</a:t>
          </a:r>
        </a:p>
        <a:p>
          <a:pPr lvl="0" algn="l" defTabSz="666750">
            <a:lnSpc>
              <a:spcPct val="90000"/>
            </a:lnSpc>
            <a:spcBef>
              <a:spcPct val="0"/>
            </a:spcBef>
            <a:spcAft>
              <a:spcPct val="35000"/>
            </a:spcAft>
          </a:pPr>
          <a:r>
            <a:rPr lang="en-US" sz="1500" kern="1200" dirty="0" smtClean="0">
              <a:solidFill>
                <a:schemeClr val="tx1"/>
              </a:solidFill>
            </a:rPr>
            <a:t>Portal</a:t>
          </a:r>
        </a:p>
        <a:p>
          <a:pPr lvl="0" algn="l" defTabSz="666750">
            <a:lnSpc>
              <a:spcPct val="90000"/>
            </a:lnSpc>
            <a:spcBef>
              <a:spcPct val="0"/>
            </a:spcBef>
            <a:spcAft>
              <a:spcPct val="35000"/>
            </a:spcAft>
          </a:pPr>
          <a:r>
            <a:rPr lang="en-US" sz="1500" kern="1200" dirty="0" smtClean="0">
              <a:solidFill>
                <a:schemeClr val="tx1"/>
              </a:solidFill>
            </a:rPr>
            <a:t>Inca</a:t>
          </a:r>
        </a:p>
        <a:p>
          <a:pPr lvl="0" algn="l" defTabSz="666750">
            <a:lnSpc>
              <a:spcPct val="90000"/>
            </a:lnSpc>
            <a:spcBef>
              <a:spcPct val="0"/>
            </a:spcBef>
            <a:spcAft>
              <a:spcPct val="35000"/>
            </a:spcAft>
          </a:pPr>
          <a:r>
            <a:rPr lang="en-US" sz="1500" kern="1200" dirty="0" smtClean="0">
              <a:solidFill>
                <a:schemeClr val="tx1"/>
              </a:solidFill>
            </a:rPr>
            <a:t>Ganglia</a:t>
          </a:r>
        </a:p>
        <a:p>
          <a:pPr lvl="0" algn="l" defTabSz="666750">
            <a:lnSpc>
              <a:spcPct val="90000"/>
            </a:lnSpc>
            <a:spcBef>
              <a:spcPct val="0"/>
            </a:spcBef>
            <a:spcAft>
              <a:spcPct val="35000"/>
            </a:spcAft>
          </a:pPr>
          <a:r>
            <a:rPr lang="en-US" sz="1500" kern="1200" dirty="0" smtClean="0">
              <a:solidFill>
                <a:schemeClr val="tx1"/>
              </a:solidFill>
            </a:rPr>
            <a:t>Experiment Management</a:t>
          </a:r>
        </a:p>
        <a:p>
          <a:pPr lvl="0" algn="l" defTabSz="666750">
            <a:lnSpc>
              <a:spcPct val="90000"/>
            </a:lnSpc>
            <a:spcBef>
              <a:spcPct val="0"/>
            </a:spcBef>
            <a:spcAft>
              <a:spcPct val="35000"/>
            </a:spcAft>
          </a:pPr>
          <a:r>
            <a:rPr lang="en-US" sz="1500" kern="1200" dirty="0" smtClean="0">
              <a:solidFill>
                <a:schemeClr val="tx1"/>
              </a:solidFill>
            </a:rPr>
            <a:t>(Pegasus)</a:t>
          </a:r>
          <a:endParaRPr lang="en-US" sz="1500" kern="1200" dirty="0" smtClean="0">
            <a:solidFill>
              <a:schemeClr val="tx1"/>
            </a:solidFill>
          </a:endParaRPr>
        </a:p>
      </dsp:txBody>
      <dsp:txXfrm>
        <a:off x="5520796" y="2621774"/>
        <a:ext cx="1380161" cy="199406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4F808-FE2D-415A-AB72-1FB82D674264}"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73186-C7E7-4D58-92F1-CA6E43EBF833}" type="slidenum">
              <a:rPr lang="en-US" smtClean="0"/>
              <a:pPr/>
              <a:t>‹#›</a:t>
            </a:fld>
            <a:endParaRPr lang="en-US"/>
          </a:p>
        </p:txBody>
      </p:sp>
    </p:spTree>
    <p:extLst>
      <p:ext uri="{BB962C8B-B14F-4D97-AF65-F5344CB8AC3E}">
        <p14:creationId xmlns:p14="http://schemas.microsoft.com/office/powerpoint/2010/main" val="193449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12</a:t>
            </a:fld>
            <a:endParaRPr lang="en-US"/>
          </a:p>
        </p:txBody>
      </p:sp>
    </p:spTree>
    <p:extLst>
      <p:ext uri="{BB962C8B-B14F-4D97-AF65-F5344CB8AC3E}">
        <p14:creationId xmlns:p14="http://schemas.microsoft.com/office/powerpoint/2010/main" val="150906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20</a:t>
            </a:fld>
            <a:endParaRPr lang="en-US"/>
          </a:p>
        </p:txBody>
      </p:sp>
    </p:spTree>
    <p:extLst>
      <p:ext uri="{BB962C8B-B14F-4D97-AF65-F5344CB8AC3E}">
        <p14:creationId xmlns:p14="http://schemas.microsoft.com/office/powerpoint/2010/main" val="409010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the figures use a stacked bar chart to depict the time spent in each phase of this process including . This (1) boot the VM, (2) generate the image and install user</a:t>
            </a:r>
            <a:r>
              <a:rPr lang="en-US" altLang="en-US" dirty="0" smtClean="0">
                <a:latin typeface="Times New Roman" pitchFamily="18" charset="0"/>
              </a:rPr>
              <a:t>’</a:t>
            </a:r>
            <a:r>
              <a:rPr lang="en-US" dirty="0" smtClean="0">
                <a:latin typeface="Times New Roman" pitchFamily="18" charset="0"/>
              </a:rPr>
              <a:t>s software, (3) compress the image, and (4) upload the image to the repository.</a:t>
            </a:r>
          </a:p>
          <a:p>
            <a:pPr>
              <a:defRPr/>
            </a:pPr>
            <a:endParaRPr lang="en-US" dirty="0" smtClean="0">
              <a:latin typeface="Times New Roman" pitchFamily="18" charset="0"/>
            </a:endParaRPr>
          </a:p>
          <a:p>
            <a:pPr>
              <a:defRPr/>
            </a:pPr>
            <a:r>
              <a:rPr lang="en-US" dirty="0" smtClean="0">
                <a:latin typeface="Times New Roman" pitchFamily="18" charset="0"/>
              </a:rPr>
              <a:t>we observe the virtualization layer (blue section) introduces significant overhead in the process, which is higher in the case of centos. Next, the orange section represent the time to generate and install the user</a:t>
            </a:r>
            <a:r>
              <a:rPr lang="en-US" altLang="en-US" dirty="0" smtClean="0">
                <a:latin typeface="Times New Roman" pitchFamily="18" charset="0"/>
              </a:rPr>
              <a:t>’</a:t>
            </a:r>
            <a:r>
              <a:rPr lang="en-US" dirty="0" smtClean="0">
                <a:latin typeface="Times New Roman" pitchFamily="18" charset="0"/>
              </a:rPr>
              <a:t>s software. Here, generating the image from scratch is the most time consuming part. This is up to 69% for Centos and up to 83% in the case of Ubuntu.</a:t>
            </a:r>
          </a:p>
          <a:p>
            <a:pPr>
              <a:defRPr/>
            </a:pPr>
            <a:endParaRPr lang="en-US" dirty="0" smtClean="0">
              <a:latin typeface="Times New Roman" pitchFamily="18" charset="0"/>
            </a:endParaRPr>
          </a:p>
          <a:p>
            <a:pPr>
              <a:defRPr/>
            </a:pPr>
            <a:r>
              <a:rPr lang="en-US" dirty="0" smtClean="0">
                <a:latin typeface="Times New Roman" pitchFamily="18" charset="0"/>
              </a:rPr>
              <a:t>For this reason, we considered to manage base images that can be used to save time during the image creation process.</a:t>
            </a:r>
          </a:p>
          <a:p>
            <a:pPr>
              <a:defRPr/>
            </a:pPr>
            <a:endParaRPr lang="en-US" dirty="0"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C5801CA-0A60-4594-BDA1-BF28A2423675}" type="slidenum">
              <a:rPr lang="en-US" sz="1200" smtClean="0"/>
              <a:pPr eaLnBrk="1" hangingPunct="1">
                <a:defRPr/>
              </a:pPr>
              <a:t>26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Here, we show the results of creating images using a base image stored in the image repository. So, first, we retrieve the base image and </a:t>
            </a:r>
            <a:r>
              <a:rPr lang="en-US" dirty="0" err="1" smtClean="0">
                <a:latin typeface="Times New Roman" pitchFamily="18" charset="0"/>
              </a:rPr>
              <a:t>uncompress</a:t>
            </a:r>
            <a:r>
              <a:rPr lang="en-US" dirty="0" smtClean="0">
                <a:latin typeface="Times New Roman" pitchFamily="18" charset="0"/>
              </a:rPr>
              <a:t> it, then we install the software required by the user and finally we compress the image and upload to the repository.</a:t>
            </a:r>
          </a:p>
          <a:p>
            <a:pPr>
              <a:defRPr/>
            </a:pPr>
            <a:endParaRPr lang="en-US" dirty="0" smtClean="0">
              <a:latin typeface="Times New Roman" pitchFamily="18" charset="0"/>
            </a:endParaRPr>
          </a:p>
          <a:p>
            <a:pPr>
              <a:defRPr/>
            </a:pPr>
            <a:r>
              <a:rPr lang="en-US" dirty="0" smtClean="0">
                <a:latin typeface="Times New Roman" pitchFamily="18" charset="0"/>
              </a:rPr>
              <a:t>By using a base image, the time spent in the creation process is reduced dramatically. In particular,  we have reduced the overall time of this process up to an 80% in the case of 1 </a:t>
            </a:r>
            <a:r>
              <a:rPr lang="en-US" dirty="0" err="1" smtClean="0">
                <a:latin typeface="Times New Roman" pitchFamily="18" charset="0"/>
              </a:rPr>
              <a:t>ubuntu</a:t>
            </a:r>
            <a:r>
              <a:rPr lang="en-US" dirty="0" smtClean="0">
                <a:latin typeface="Times New Roman" pitchFamily="18" charset="0"/>
              </a:rPr>
              <a:t> image.</a:t>
            </a:r>
          </a:p>
          <a:p>
            <a:pPr>
              <a:defRPr/>
            </a:pPr>
            <a:endParaRPr lang="en-US" dirty="0" smtClean="0">
              <a:latin typeface="Times New Roman" pitchFamily="18" charset="0"/>
            </a:endParaRPr>
          </a:p>
          <a:p>
            <a:pPr>
              <a:defRPr/>
            </a:pPr>
            <a:r>
              <a:rPr lang="en-US" dirty="0" smtClean="0">
                <a:latin typeface="Times New Roman" pitchFamily="18" charset="0"/>
              </a:rPr>
              <a:t>There are two reasons: there is no need to create the base image every time, and we do not need to use the virtualization layer since the base image already has the desired OS and only needs to be upgraded with the software requested by the user. </a:t>
            </a:r>
          </a:p>
          <a:p>
            <a:pPr>
              <a:defRPr/>
            </a:pPr>
            <a:endParaRPr lang="en-US" dirty="0" smtClean="0">
              <a:latin typeface="Times New Roman" pitchFamily="18" charset="0"/>
            </a:endParaRPr>
          </a:p>
          <a:p>
            <a:pPr>
              <a:defRPr/>
            </a:pPr>
            <a:r>
              <a:rPr lang="en-US" dirty="0" smtClean="0">
                <a:latin typeface="Times New Roman" pitchFamily="18" charset="0"/>
              </a:rPr>
              <a:t>-------------</a:t>
            </a:r>
          </a:p>
          <a:p>
            <a:pPr>
              <a:defRPr/>
            </a:pPr>
            <a:r>
              <a:rPr lang="en-US" dirty="0" smtClean="0">
                <a:latin typeface="Times New Roman" pitchFamily="18" charset="0"/>
              </a:rPr>
              <a:t>This means that the time to create an image has been reduced from six minutes to less than two minutes for a single request. For the worst case, we reduced the time from 16 minutes to less than nine minutes, where we used one processors handling eight concurrent requests.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50410D3-765D-48B7-A139-07D409912DED}" type="slidenum">
              <a:rPr lang="en-US" sz="1200" smtClean="0"/>
              <a:pPr eaLnBrk="1" hangingPunct="1">
                <a:defRPr/>
              </a:pPr>
              <a:t>27</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9</a:t>
            </a:fld>
            <a:endParaRPr lang="en-US"/>
          </a:p>
        </p:txBody>
      </p:sp>
    </p:spTree>
    <p:extLst>
      <p:ext uri="{BB962C8B-B14F-4D97-AF65-F5344CB8AC3E}">
        <p14:creationId xmlns:p14="http://schemas.microsoft.com/office/powerpoint/2010/main" val="198748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6/27/2012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6/27/2012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6/27/2012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6/27/2012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6/27/2012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6/27/2012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6/27/2012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6/27/2012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11"/>
              </a:rPr>
              <a:t>https://portal.futuregrid.org </a:t>
            </a:r>
            <a:endParaRPr lang="en-US" dirty="0">
              <a:latin typeface="Calibri"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ortal.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pcexperiment.com/" TargetMode="External"/><Relationship Id="rId2" Type="http://schemas.openxmlformats.org/officeDocument/2006/relationships/hyperlink" Target="https://portal.futuregrid.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50" y="710588"/>
            <a:ext cx="9144000" cy="1470025"/>
          </a:xfrm>
        </p:spPr>
        <p:txBody>
          <a:bodyPr>
            <a:noAutofit/>
          </a:bodyPr>
          <a:lstStyle/>
          <a:p>
            <a:r>
              <a:rPr lang="en-US" sz="6000" b="1" dirty="0" smtClean="0"/>
              <a:t>FutureGrid Overview</a:t>
            </a:r>
            <a:endParaRPr lang="en-US" sz="6000" b="1" dirty="0"/>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ea typeface="ＭＳ Ｐゴシック" charset="0"/>
                <a:cs typeface="ＭＳ Ｐゴシック" charset="0"/>
              </a:rPr>
              <a:t>Geoffrey Fox</a:t>
            </a:r>
          </a:p>
          <a:p>
            <a:pPr algn="ctr">
              <a:spcBef>
                <a:spcPct val="20000"/>
              </a:spcBef>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r>
              <a:rPr lang="en-US" sz="2000" dirty="0">
                <a:solidFill>
                  <a:prstClr val="black"/>
                </a:solidFill>
              </a:rPr>
              <a:t>    </a:t>
            </a:r>
            <a:r>
              <a:rPr lang="en-US" sz="2000" dirty="0" smtClean="0">
                <a:solidFill>
                  <a:prstClr val="black"/>
                </a:solidFill>
                <a:hlinkClick r:id="rId5"/>
              </a:rPr>
              <a:t>https://portal.futuregrid.org</a:t>
            </a:r>
            <a:endParaRPr lang="en-US" sz="2400" dirty="0">
              <a:solidFill>
                <a:prstClr val="black"/>
              </a:solidFill>
            </a:endParaRPr>
          </a:p>
          <a:p>
            <a:pPr algn="ctr">
              <a:spcBef>
                <a:spcPct val="20000"/>
              </a:spcBef>
            </a:pPr>
            <a:r>
              <a:rPr lang="en-US" sz="1900" dirty="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a:solidFill>
                  <a:prstClr val="black"/>
                </a:solidFill>
                <a:latin typeface="Times New Roman" pitchFamily="18" charset="0"/>
                <a:cs typeface="Times New Roman" pitchFamily="18" charset="0"/>
              </a:rPr>
              <a:t>Indiana University Bloomington</a:t>
            </a:r>
            <a:endParaRPr lang="en-US" sz="2400" dirty="0">
              <a:solidFill>
                <a:prstClr val="black"/>
              </a:solidFill>
            </a:endParaRPr>
          </a:p>
        </p:txBody>
      </p:sp>
      <p:sp>
        <p:nvSpPr>
          <p:cNvPr id="6" name="Subtitle 2"/>
          <p:cNvSpPr txBox="1">
            <a:spLocks noGrp="1"/>
          </p:cNvSpPr>
          <p:nvPr>
            <p:ph type="subTitle" idx="1"/>
          </p:nvPr>
        </p:nvSpPr>
        <p:spPr bwMode="auto">
          <a:xfrm>
            <a:off x="0" y="26670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a:solidFill>
                  <a:schemeClr val="tx1"/>
                </a:solidFill>
              </a:rPr>
              <a:t>June </a:t>
            </a:r>
            <a:r>
              <a:rPr lang="en-US" sz="2400" b="1" dirty="0" smtClean="0">
                <a:solidFill>
                  <a:schemeClr val="tx1"/>
                </a:solidFill>
              </a:rPr>
              <a:t>28 </a:t>
            </a:r>
            <a:r>
              <a:rPr lang="en-US" sz="2400" b="1" dirty="0">
                <a:solidFill>
                  <a:schemeClr val="tx1"/>
                </a:solidFill>
              </a:rPr>
              <a:t>2012</a:t>
            </a:r>
          </a:p>
          <a:p>
            <a:r>
              <a:rPr lang="en-US" sz="2400" dirty="0"/>
              <a:t>HPC 2012  </a:t>
            </a:r>
            <a:r>
              <a:rPr lang="en-US" sz="2400" dirty="0" err="1"/>
              <a:t>Cetraro</a:t>
            </a:r>
            <a:r>
              <a:rPr lang="en-US" sz="2400" dirty="0"/>
              <a:t>, Italy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57"/>
            <a:ext cx="7467600" cy="944847"/>
          </a:xfrm>
        </p:spPr>
        <p:txBody>
          <a:bodyPr/>
          <a:lstStyle/>
          <a:p>
            <a:r>
              <a:rPr lang="en-US" b="1" dirty="0" smtClean="0"/>
              <a:t>FutureGrid: </a:t>
            </a:r>
            <a:r>
              <a:rPr lang="en-US" dirty="0" smtClean="0"/>
              <a:t>Inca Monitoring</a:t>
            </a:r>
            <a:endParaRPr lang="en-US" b="1"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63" r="13541"/>
          <a:stretch/>
        </p:blipFill>
        <p:spPr bwMode="auto">
          <a:xfrm>
            <a:off x="0" y="762000"/>
            <a:ext cx="9165771" cy="616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0" y="762000"/>
            <a:ext cx="9144000" cy="6096000"/>
          </a:xfrm>
          <a:solidFill>
            <a:schemeClr val="bg1"/>
          </a:solidFill>
        </p:spPr>
        <p:txBody>
          <a:bodyPr/>
          <a:lstStyle/>
          <a:p>
            <a:pPr>
              <a:spcBef>
                <a:spcPts val="0"/>
              </a:spcBef>
            </a:pPr>
            <a:r>
              <a:rPr lang="en-US" sz="2800" b="1" dirty="0" smtClean="0"/>
              <a:t>225 </a:t>
            </a:r>
            <a:r>
              <a:rPr lang="en-US" sz="2800" dirty="0" smtClean="0"/>
              <a:t>approved projects </a:t>
            </a:r>
            <a:r>
              <a:rPr lang="en-US" sz="2800" dirty="0" smtClean="0"/>
              <a:t>(~920 users) June 27 </a:t>
            </a:r>
            <a:r>
              <a:rPr lang="en-US" sz="2800" dirty="0" smtClean="0"/>
              <a:t>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(8%)</a:t>
            </a:r>
          </a:p>
          <a:p>
            <a:pPr lvl="1">
              <a:spcBef>
                <a:spcPts val="0"/>
              </a:spcBef>
            </a:pPr>
            <a:r>
              <a:rPr lang="en-US" sz="2400" dirty="0" smtClean="0"/>
              <a:t>Semester and short events; promising for small universities</a:t>
            </a:r>
          </a:p>
          <a:p>
            <a:pPr>
              <a:spcBef>
                <a:spcPts val="0"/>
              </a:spcBef>
            </a:pPr>
            <a:r>
              <a:rPr lang="en-US" sz="2800" b="1" dirty="0" smtClean="0"/>
              <a:t>Interoperability test-beds (3%)</a:t>
            </a:r>
          </a:p>
          <a:p>
            <a:pPr lvl="1">
              <a:spcBef>
                <a:spcPts val="0"/>
              </a:spcBef>
            </a:pPr>
            <a:r>
              <a:rPr lang="en-US" sz="2400" dirty="0" smtClean="0"/>
              <a:t>Grids and Clouds; </a:t>
            </a:r>
            <a:r>
              <a:rPr lang="en-US" sz="2400" b="1" dirty="0" smtClean="0"/>
              <a:t>Standards</a:t>
            </a:r>
            <a:r>
              <a:rPr lang="en-US" sz="2400" dirty="0" smtClean="0"/>
              <a:t>; from Open Grid Forum OGF</a:t>
            </a:r>
          </a:p>
          <a:p>
            <a:pPr>
              <a:spcBef>
                <a:spcPts val="0"/>
              </a:spcBef>
            </a:pPr>
            <a:r>
              <a:rPr lang="en-US" sz="2800" b="1" dirty="0" smtClean="0"/>
              <a:t>Domain Science applications (31%)</a:t>
            </a:r>
          </a:p>
          <a:p>
            <a:pPr lvl="1">
              <a:spcBef>
                <a:spcPts val="0"/>
              </a:spcBef>
            </a:pPr>
            <a:r>
              <a:rPr lang="en-US" sz="2400" dirty="0" smtClean="0"/>
              <a:t>Life science highlighted (18%), Non Life Science (13%)</a:t>
            </a:r>
          </a:p>
          <a:p>
            <a:pPr>
              <a:spcBef>
                <a:spcPts val="0"/>
              </a:spcBef>
            </a:pPr>
            <a:r>
              <a:rPr lang="en-US" sz="2800" b="1" dirty="0" smtClean="0"/>
              <a:t>Computer science (47%)</a:t>
            </a:r>
          </a:p>
          <a:p>
            <a:pPr lvl="1">
              <a:spcBef>
                <a:spcPts val="0"/>
              </a:spcBef>
            </a:pPr>
            <a:r>
              <a:rPr lang="en-US" sz="2400" dirty="0" smtClean="0"/>
              <a:t>Largest current category</a:t>
            </a:r>
          </a:p>
          <a:p>
            <a:pPr>
              <a:spcBef>
                <a:spcPts val="0"/>
              </a:spcBef>
            </a:pPr>
            <a:r>
              <a:rPr lang="en-US" sz="2800" b="1" dirty="0" smtClean="0"/>
              <a:t>Computer Systems Evaluation (27%)</a:t>
            </a:r>
          </a:p>
          <a:p>
            <a:pPr lvl="1">
              <a:spcBef>
                <a:spcPts val="0"/>
              </a:spcBef>
            </a:pPr>
            <a:r>
              <a:rPr lang="en-US" sz="2400" dirty="0" smtClean="0"/>
              <a:t>XSEDE (TIS, TAS), OSG, EGI</a:t>
            </a:r>
          </a:p>
          <a:p>
            <a:pPr>
              <a:spcBef>
                <a:spcPts val="0"/>
              </a:spcBef>
            </a:pPr>
            <a:r>
              <a:rPr lang="en-US" sz="2800" dirty="0" smtClean="0"/>
              <a:t>Clouds are meant to need less support than other models; FutureGrid needs more </a:t>
            </a:r>
            <a:r>
              <a:rPr lang="en-US" sz="2800" b="1" dirty="0" smtClean="0"/>
              <a:t>user support </a:t>
            </a:r>
            <a:r>
              <a:rPr lang="en-US" sz="2800" dirty="0" smtClean="0"/>
              <a: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
        <p:nvSpPr>
          <p:cNvPr id="5" name="Rectangle 4"/>
          <p:cNvSpPr/>
          <p:nvPr/>
        </p:nvSpPr>
        <p:spPr>
          <a:xfrm>
            <a:off x="1676400" y="304800"/>
            <a:ext cx="7010400" cy="461665"/>
          </a:xfrm>
          <a:prstGeom prst="rect">
            <a:avLst/>
          </a:prstGeom>
        </p:spPr>
        <p:txBody>
          <a:bodyPr wrap="square">
            <a:spAutoFit/>
          </a:bodyPr>
          <a:lstStyle/>
          <a:p>
            <a:pPr lvl="1">
              <a:spcBef>
                <a:spcPts val="0"/>
              </a:spcBef>
            </a:pPr>
            <a:r>
              <a:rPr lang="en-US" sz="2400" dirty="0"/>
              <a:t>https://</a:t>
            </a:r>
            <a:r>
              <a:rPr lang="en-US" sz="2400" dirty="0" smtClean="0"/>
              <a:t>portal.futuregrid.org/projects</a:t>
            </a:r>
            <a:endParaRPr lang="en-US" sz="20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82" t="30814" r="26054" b="6304"/>
          <a:stretch/>
        </p:blipFill>
        <p:spPr bwMode="auto">
          <a:xfrm>
            <a:off x="30294" y="0"/>
            <a:ext cx="84497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649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13</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578" y="14111"/>
            <a:ext cx="8487949" cy="6858000"/>
            <a:chOff x="22578" y="14111"/>
            <a:chExt cx="8487949" cy="68580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9543" r="21538"/>
            <a:stretch/>
          </p:blipFill>
          <p:spPr bwMode="auto">
            <a:xfrm>
              <a:off x="22578" y="14111"/>
              <a:ext cx="6125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8327" y="19671"/>
              <a:ext cx="2362200" cy="2862322"/>
            </a:xfrm>
            <a:prstGeom prst="rect">
              <a:avLst/>
            </a:prstGeom>
            <a:solidFill>
              <a:schemeClr val="bg1"/>
            </a:solidFill>
          </p:spPr>
          <p:txBody>
            <a:bodyPr wrap="square" rtlCol="0">
              <a:spAutoFit/>
            </a:bodyPr>
            <a:lstStyle/>
            <a:p>
              <a:r>
                <a:rPr lang="en-US" b="1" dirty="0" smtClean="0"/>
                <a:t>Have Competitions</a:t>
              </a:r>
            </a:p>
            <a:p>
              <a:r>
                <a:rPr lang="en-US" b="1" dirty="0" smtClean="0"/>
                <a:t>Last one just finished</a:t>
              </a:r>
            </a:p>
            <a:p>
              <a:r>
                <a:rPr lang="en-US" b="1" dirty="0" smtClean="0"/>
                <a:t>Grand Prize</a:t>
              </a:r>
            </a:p>
            <a:p>
              <a:r>
                <a:rPr lang="en-US" b="1" dirty="0" smtClean="0"/>
                <a:t>Trip to SC12</a:t>
              </a:r>
            </a:p>
            <a:p>
              <a:endParaRPr lang="en-US" b="1" dirty="0"/>
            </a:p>
            <a:p>
              <a:r>
                <a:rPr lang="en-US" b="1" dirty="0" smtClean="0"/>
                <a:t>Next Competition</a:t>
              </a:r>
            </a:p>
            <a:p>
              <a:r>
                <a:rPr lang="en-US" b="1" dirty="0" smtClean="0"/>
                <a:t>Beginning of August</a:t>
              </a:r>
            </a:p>
            <a:p>
              <a:r>
                <a:rPr lang="en-US" b="1" dirty="0" smtClean="0"/>
                <a:t>For our Science Cloud  Summer School</a:t>
              </a:r>
            </a:p>
            <a:p>
              <a:endParaRPr lang="en-US" b="1" dirty="0"/>
            </a:p>
          </p:txBody>
        </p:sp>
      </p:grpSp>
    </p:spTree>
    <p:extLst>
      <p:ext uri="{BB962C8B-B14F-4D97-AF65-F5344CB8AC3E}">
        <p14:creationId xmlns:p14="http://schemas.microsoft.com/office/powerpoint/2010/main" val="7936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1079365114"/>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979264912"/>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013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18600" cy="1052376"/>
          </a:xfrm>
        </p:spPr>
        <p:txBody>
          <a:bodyPr/>
          <a:lstStyle/>
          <a:p>
            <a:r>
              <a:rPr lang="en-US" dirty="0" smtClean="0"/>
              <a:t>Environments Chosen Fractions v Time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
        <p:nvSpPr>
          <p:cNvPr id="8" name="Content Placeholder 3"/>
          <p:cNvSpPr>
            <a:spLocks noGrp="1"/>
          </p:cNvSpPr>
          <p:nvPr>
            <p:ph sz="half" idx="1"/>
          </p:nvPr>
        </p:nvSpPr>
        <p:spPr>
          <a:xfrm>
            <a:off x="152400" y="1524000"/>
            <a:ext cx="4038600" cy="4525963"/>
          </a:xfrm>
        </p:spPr>
        <p:txBody>
          <a:bodyPr/>
          <a:lstStyle/>
          <a:p>
            <a:pPr marL="0" indent="0">
              <a:buNone/>
            </a:pPr>
            <a:r>
              <a:rPr lang="en-US" dirty="0"/>
              <a:t>High Performance Computing Environment: </a:t>
            </a:r>
            <a:r>
              <a:rPr lang="en-US" b="1" dirty="0"/>
              <a:t>103(47.2%)</a:t>
            </a:r>
            <a:r>
              <a:rPr lang="en-US" dirty="0"/>
              <a:t/>
            </a:r>
            <a:br>
              <a:rPr lang="en-US" dirty="0"/>
            </a:br>
            <a:r>
              <a:rPr lang="en-US" dirty="0"/>
              <a:t>Eucalyptus: </a:t>
            </a:r>
            <a:r>
              <a:rPr lang="en-US" b="1" dirty="0"/>
              <a:t>109(50%)</a:t>
            </a:r>
            <a:r>
              <a:rPr lang="en-US" dirty="0"/>
              <a:t/>
            </a:r>
            <a:br>
              <a:rPr lang="en-US" dirty="0"/>
            </a:br>
            <a:r>
              <a:rPr lang="en-US" dirty="0"/>
              <a:t>Nimbus: </a:t>
            </a:r>
            <a:r>
              <a:rPr lang="en-US" b="1" dirty="0"/>
              <a:t>118(54.1%)</a:t>
            </a:r>
            <a:r>
              <a:rPr lang="en-US" dirty="0"/>
              <a:t/>
            </a:r>
            <a:br>
              <a:rPr lang="en-US" dirty="0"/>
            </a:br>
            <a:r>
              <a:rPr lang="en-US" dirty="0"/>
              <a:t>Hadoop: </a:t>
            </a:r>
            <a:r>
              <a:rPr lang="en-US" b="1" dirty="0"/>
              <a:t>75(34.4%)</a:t>
            </a:r>
            <a:r>
              <a:rPr lang="en-US" dirty="0"/>
              <a:t/>
            </a:r>
            <a:br>
              <a:rPr lang="en-US" dirty="0"/>
            </a:br>
            <a:r>
              <a:rPr lang="en-US" dirty="0"/>
              <a:t>Twister: </a:t>
            </a:r>
            <a:r>
              <a:rPr lang="en-US" b="1" dirty="0"/>
              <a:t>34(15.6%)</a:t>
            </a:r>
            <a:r>
              <a:rPr lang="en-US" dirty="0"/>
              <a:t/>
            </a:r>
            <a:br>
              <a:rPr lang="en-US" dirty="0"/>
            </a:br>
            <a:r>
              <a:rPr lang="en-US" dirty="0"/>
              <a:t>MapReduce: </a:t>
            </a:r>
            <a:r>
              <a:rPr lang="en-US" b="1" dirty="0"/>
              <a:t>69(31.7%)</a:t>
            </a:r>
            <a:r>
              <a:rPr lang="en-US" dirty="0"/>
              <a:t/>
            </a:r>
            <a:br>
              <a:rPr lang="en-US" dirty="0"/>
            </a:br>
            <a:r>
              <a:rPr lang="en-US" dirty="0"/>
              <a:t>OpenNebula: </a:t>
            </a:r>
            <a:r>
              <a:rPr lang="en-US" b="1" dirty="0"/>
              <a:t>32(14.7</a:t>
            </a:r>
            <a:r>
              <a:rPr lang="en-US" b="1" dirty="0" smtClean="0"/>
              <a:t>%)</a:t>
            </a:r>
            <a:br>
              <a:rPr lang="en-US" b="1" dirty="0" smtClean="0"/>
            </a:br>
            <a:r>
              <a:rPr lang="en-US" dirty="0"/>
              <a:t>OpenStack: </a:t>
            </a:r>
            <a:r>
              <a:rPr lang="en-US" b="1" dirty="0"/>
              <a:t>36(16.5%)</a:t>
            </a:r>
            <a:r>
              <a:rPr lang="en-US" dirty="0"/>
              <a:t/>
            </a:r>
            <a:br>
              <a:rPr lang="en-US" dirty="0"/>
            </a:br>
            <a:endParaRPr lang="en-US" dirty="0"/>
          </a:p>
        </p:txBody>
      </p:sp>
      <p:sp>
        <p:nvSpPr>
          <p:cNvPr id="9" name="Content Placeholder 3"/>
          <p:cNvSpPr>
            <a:spLocks noGrp="1"/>
          </p:cNvSpPr>
          <p:nvPr>
            <p:ph sz="half" idx="2"/>
          </p:nvPr>
        </p:nvSpPr>
        <p:spPr>
          <a:xfrm>
            <a:off x="4114800" y="1600200"/>
            <a:ext cx="5029200" cy="4267199"/>
          </a:xfrm>
        </p:spPr>
        <p:txBody>
          <a:bodyPr/>
          <a:lstStyle/>
          <a:p>
            <a:pPr marL="0" indent="0">
              <a:buNone/>
            </a:pPr>
            <a:r>
              <a:rPr lang="en-US" dirty="0" smtClean="0"/>
              <a:t>Genesis </a:t>
            </a:r>
            <a:r>
              <a:rPr lang="en-US" dirty="0"/>
              <a:t>II: </a:t>
            </a:r>
            <a:r>
              <a:rPr lang="en-US" b="1" dirty="0"/>
              <a:t>29(13.3%)</a:t>
            </a:r>
            <a:r>
              <a:rPr lang="en-US" dirty="0"/>
              <a:t/>
            </a:r>
            <a:br>
              <a:rPr lang="en-US" dirty="0"/>
            </a:br>
            <a:r>
              <a:rPr lang="en-US" dirty="0"/>
              <a:t>XSEDE Software Stack: </a:t>
            </a:r>
            <a:r>
              <a:rPr lang="en-US" b="1" dirty="0"/>
              <a:t>44(20.2%)</a:t>
            </a:r>
            <a:r>
              <a:rPr lang="en-US" dirty="0"/>
              <a:t/>
            </a:r>
            <a:br>
              <a:rPr lang="en-US" dirty="0"/>
            </a:br>
            <a:r>
              <a:rPr lang="en-US" dirty="0"/>
              <a:t>Unicore 6: </a:t>
            </a:r>
            <a:r>
              <a:rPr lang="en-US" b="1" dirty="0"/>
              <a:t>16(7.3%)</a:t>
            </a:r>
            <a:r>
              <a:rPr lang="en-US" dirty="0"/>
              <a:t/>
            </a:r>
            <a:br>
              <a:rPr lang="en-US" dirty="0"/>
            </a:br>
            <a:r>
              <a:rPr lang="en-US" dirty="0" err="1"/>
              <a:t>gLite</a:t>
            </a:r>
            <a:r>
              <a:rPr lang="en-US" dirty="0"/>
              <a:t>: </a:t>
            </a:r>
            <a:r>
              <a:rPr lang="en-US" b="1" dirty="0"/>
              <a:t>17(7.8</a:t>
            </a:r>
            <a:r>
              <a:rPr lang="en-US" b="1" dirty="0" smtClean="0"/>
              <a:t>%)</a:t>
            </a:r>
            <a:r>
              <a:rPr lang="en-US" dirty="0"/>
              <a:t/>
            </a:r>
            <a:br>
              <a:rPr lang="en-US" dirty="0"/>
            </a:br>
            <a:r>
              <a:rPr lang="en-US" dirty="0" err="1"/>
              <a:t>Vampir</a:t>
            </a:r>
            <a:r>
              <a:rPr lang="en-US" dirty="0"/>
              <a:t>: </a:t>
            </a:r>
            <a:r>
              <a:rPr lang="en-US" b="1" dirty="0"/>
              <a:t>10(4.6%)</a:t>
            </a:r>
            <a:r>
              <a:rPr lang="en-US" dirty="0"/>
              <a:t/>
            </a:r>
            <a:br>
              <a:rPr lang="en-US" dirty="0"/>
            </a:br>
            <a:r>
              <a:rPr lang="en-US" dirty="0"/>
              <a:t>Globus: </a:t>
            </a:r>
            <a:r>
              <a:rPr lang="en-US" b="1" dirty="0"/>
              <a:t>13(6%)</a:t>
            </a:r>
            <a:r>
              <a:rPr lang="en-US" dirty="0"/>
              <a:t/>
            </a:r>
            <a:br>
              <a:rPr lang="en-US" dirty="0"/>
            </a:br>
            <a:r>
              <a:rPr lang="en-US" dirty="0"/>
              <a:t>Pegasus: </a:t>
            </a:r>
            <a:r>
              <a:rPr lang="en-US" b="1" dirty="0"/>
              <a:t>10(4.6%)</a:t>
            </a:r>
            <a:r>
              <a:rPr lang="en-US" dirty="0"/>
              <a:t/>
            </a:r>
            <a:br>
              <a:rPr lang="en-US" dirty="0"/>
            </a:br>
            <a:r>
              <a:rPr lang="en-US" dirty="0"/>
              <a:t>PAPI: </a:t>
            </a:r>
            <a:r>
              <a:rPr lang="en-US" b="1" dirty="0"/>
              <a:t>8(3.7%)</a:t>
            </a:r>
            <a:r>
              <a:rPr lang="en-US" dirty="0"/>
              <a:t/>
            </a:r>
            <a:br>
              <a:rPr lang="en-US" dirty="0"/>
            </a:br>
            <a:r>
              <a:rPr lang="en-US" dirty="0"/>
              <a:t>CUDA(GPU Software)): </a:t>
            </a:r>
            <a:r>
              <a:rPr lang="en-US" b="1" dirty="0"/>
              <a:t>1(0.5%)</a:t>
            </a:r>
            <a:endParaRPr lang="en-US" dirty="0"/>
          </a:p>
        </p:txBody>
      </p:sp>
      <p:sp>
        <p:nvSpPr>
          <p:cNvPr id="7" name="Shape 146"/>
          <p:cNvSpPr/>
          <p:nvPr/>
        </p:nvSpPr>
        <p:spPr>
          <a:xfrm>
            <a:off x="0" y="1430630"/>
            <a:ext cx="9064056" cy="4525962"/>
          </a:xfrm>
          <a:prstGeom prst="rect">
            <a:avLst/>
          </a:prstGeom>
          <a:blipFill>
            <a:blip r:embed="rId2"/>
            <a:stretch>
              <a:fillRect/>
            </a:stretch>
          </a:blipFill>
          <a:ln>
            <a:solidFill>
              <a:schemeClr val="accent1"/>
            </a:solidFill>
          </a:ln>
        </p:spPr>
      </p:sp>
      <p:sp>
        <p:nvSpPr>
          <p:cNvPr id="11" name="TextBox 10"/>
          <p:cNvSpPr txBox="1"/>
          <p:nvPr/>
        </p:nvSpPr>
        <p:spPr>
          <a:xfrm>
            <a:off x="642471" y="2295723"/>
            <a:ext cx="1459542" cy="646331"/>
          </a:xfrm>
          <a:prstGeom prst="rect">
            <a:avLst/>
          </a:prstGeom>
          <a:noFill/>
          <a:ln>
            <a:solidFill>
              <a:schemeClr val="accent1"/>
            </a:solidFill>
          </a:ln>
        </p:spPr>
        <p:txBody>
          <a:bodyPr wrap="none" rtlCol="0">
            <a:spAutoFit/>
          </a:bodyPr>
          <a:lstStyle/>
          <a:p>
            <a:r>
              <a:rPr lang="en-US" dirty="0" smtClean="0"/>
              <a:t>&gt;920 Users</a:t>
            </a:r>
          </a:p>
          <a:p>
            <a:r>
              <a:rPr lang="en-US" dirty="0" smtClean="0"/>
              <a:t>&gt;220 Projects</a:t>
            </a:r>
            <a:endParaRPr lang="en-US" dirty="0"/>
          </a:p>
        </p:txBody>
      </p:sp>
      <p:cxnSp>
        <p:nvCxnSpPr>
          <p:cNvPr id="12" name="Straight Arrow Connector 11"/>
          <p:cNvCxnSpPr/>
          <p:nvPr/>
        </p:nvCxnSpPr>
        <p:spPr>
          <a:xfrm flipH="1">
            <a:off x="6248400" y="2662684"/>
            <a:ext cx="598195" cy="1030927"/>
          </a:xfrm>
          <a:prstGeom prst="straightConnector1">
            <a:avLst/>
          </a:prstGeom>
          <a:ln>
            <a:solidFill>
              <a:schemeClr val="accent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290996" y="1859725"/>
            <a:ext cx="1555600" cy="2371487"/>
          </a:xfrm>
          <a:prstGeom prst="straightConnector1">
            <a:avLst/>
          </a:prstGeom>
          <a:ln>
            <a:solidFill>
              <a:schemeClr val="accent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083395" y="5136366"/>
            <a:ext cx="777798" cy="0"/>
          </a:xfrm>
          <a:prstGeom prst="straightConnector1">
            <a:avLst/>
          </a:prstGeom>
          <a:ln>
            <a:solidFill>
              <a:schemeClr val="accent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335655" y="3524040"/>
            <a:ext cx="510940" cy="905154"/>
          </a:xfrm>
          <a:prstGeom prst="straightConnector1">
            <a:avLst/>
          </a:prstGeom>
          <a:ln>
            <a:solidFill>
              <a:schemeClr val="accent6">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943600" y="2207442"/>
            <a:ext cx="946623" cy="1678758"/>
          </a:xfrm>
          <a:prstGeom prst="straightConnector1">
            <a:avLst/>
          </a:prstGeom>
          <a:ln>
            <a:solidFill>
              <a:srgbClr val="FFFF00"/>
            </a:solidFill>
            <a:prstDash val="sys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53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52400"/>
            <a:ext cx="8229600" cy="914400"/>
          </a:xfrm>
        </p:spPr>
        <p:txBody>
          <a:bodyPr/>
          <a:lstStyle/>
          <a:p>
            <a:r>
              <a:rPr lang="en-US" dirty="0" err="1" smtClean="0">
                <a:latin typeface="Calibri" charset="0"/>
              </a:rPr>
              <a:t>ScaleMP</a:t>
            </a:r>
            <a:r>
              <a:rPr lang="en-US" dirty="0" smtClean="0">
                <a:latin typeface="Calibri" charset="0"/>
              </a:rPr>
              <a:t> </a:t>
            </a:r>
            <a:r>
              <a:rPr lang="en-US" dirty="0" err="1" smtClean="0">
                <a:latin typeface="Calibri" charset="0"/>
              </a:rPr>
              <a:t>vSMP</a:t>
            </a:r>
            <a:r>
              <a:rPr lang="en-US" dirty="0" smtClean="0">
                <a:latin typeface="Calibri" charset="0"/>
              </a:rPr>
              <a:t> </a:t>
            </a:r>
            <a:r>
              <a:rPr lang="en-US" dirty="0">
                <a:latin typeface="Calibri" charset="0"/>
              </a:rPr>
              <a:t>Performance</a:t>
            </a:r>
          </a:p>
        </p:txBody>
      </p:sp>
      <p:sp>
        <p:nvSpPr>
          <p:cNvPr id="24578" name="Content Placeholder 2"/>
          <p:cNvSpPr>
            <a:spLocks noGrp="1"/>
          </p:cNvSpPr>
          <p:nvPr>
            <p:ph idx="1"/>
          </p:nvPr>
        </p:nvSpPr>
        <p:spPr>
          <a:xfrm>
            <a:off x="0" y="914400"/>
            <a:ext cx="9144000" cy="4906963"/>
          </a:xfrm>
        </p:spPr>
        <p:txBody>
          <a:bodyPr/>
          <a:lstStyle/>
          <a:p>
            <a:r>
              <a:rPr lang="en-US" dirty="0">
                <a:latin typeface="Calibri" charset="0"/>
              </a:rPr>
              <a:t>Benchmark with HPCC, SPEC, &amp; 3</a:t>
            </a:r>
            <a:r>
              <a:rPr lang="en-US" baseline="30000" dirty="0">
                <a:latin typeface="Calibri" charset="0"/>
              </a:rPr>
              <a:t>rd</a:t>
            </a:r>
            <a:r>
              <a:rPr lang="en-US" dirty="0">
                <a:latin typeface="Calibri" charset="0"/>
              </a:rPr>
              <a:t> Party </a:t>
            </a:r>
            <a:r>
              <a:rPr lang="en-US" dirty="0" smtClean="0">
                <a:latin typeface="Calibri" charset="0"/>
              </a:rPr>
              <a:t>Apps</a:t>
            </a:r>
          </a:p>
          <a:p>
            <a:r>
              <a:rPr lang="en-US" dirty="0" smtClean="0">
                <a:latin typeface="Calibri" charset="0"/>
              </a:rPr>
              <a:t>Compare </a:t>
            </a:r>
            <a:r>
              <a:rPr lang="en-US" dirty="0" err="1" smtClean="0">
                <a:latin typeface="Calibri" charset="0"/>
              </a:rPr>
              <a:t>vSMP</a:t>
            </a:r>
            <a:r>
              <a:rPr lang="en-US" dirty="0" smtClean="0">
                <a:latin typeface="Calibri" charset="0"/>
              </a:rPr>
              <a:t> Performance to Native</a:t>
            </a:r>
          </a:p>
          <a:p>
            <a:r>
              <a:rPr lang="en-US" dirty="0" smtClean="0">
                <a:latin typeface="Calibri" charset="0"/>
              </a:rPr>
              <a:t>(Future) Compare </a:t>
            </a:r>
            <a:r>
              <a:rPr lang="en-US" dirty="0" err="1" smtClean="0">
                <a:latin typeface="Calibri" charset="0"/>
              </a:rPr>
              <a:t>vSMP</a:t>
            </a:r>
            <a:r>
              <a:rPr lang="en-US" dirty="0" smtClean="0">
                <a:latin typeface="Calibri" charset="0"/>
              </a:rPr>
              <a:t> to SGI </a:t>
            </a:r>
            <a:r>
              <a:rPr lang="en-US" dirty="0" err="1" smtClean="0">
                <a:latin typeface="Calibri" charset="0"/>
              </a:rPr>
              <a:t>Altix</a:t>
            </a:r>
            <a:r>
              <a:rPr lang="en-US" dirty="0" smtClean="0">
                <a:latin typeface="Calibri" charset="0"/>
              </a:rPr>
              <a:t> </a:t>
            </a:r>
            <a:r>
              <a:rPr lang="en-US" dirty="0" smtClean="0">
                <a:latin typeface="Calibri" charset="0"/>
              </a:rPr>
              <a:t>UV</a:t>
            </a:r>
          </a:p>
          <a:p>
            <a:r>
              <a:rPr lang="en-US" dirty="0">
                <a:latin typeface="Calibri" charset="0"/>
              </a:rPr>
              <a:t>FutureGrid will have 16 384GB memory </a:t>
            </a:r>
            <a:r>
              <a:rPr lang="en-US" dirty="0" smtClean="0">
                <a:latin typeface="Calibri" charset="0"/>
              </a:rPr>
              <a:t>(6GB total) </a:t>
            </a:r>
            <a:r>
              <a:rPr lang="en-US" dirty="0" err="1" smtClean="0">
                <a:latin typeface="Calibri" charset="0"/>
              </a:rPr>
              <a:t>ScaleMP</a:t>
            </a:r>
            <a:r>
              <a:rPr lang="en-US" dirty="0" smtClean="0">
                <a:latin typeface="Calibri" charset="0"/>
              </a:rPr>
              <a:t> nodes (now on “silly” 24GB India nodes)</a:t>
            </a:r>
            <a:endParaRPr lang="en-US" dirty="0">
              <a:latin typeface="Calibri" charset="0"/>
            </a:endParaRPr>
          </a:p>
          <a:p>
            <a:endParaRPr lang="en-US" dirty="0" smtClean="0">
              <a:latin typeface="Calibri" charset="0"/>
            </a:endParaRPr>
          </a:p>
          <a:p>
            <a:pPr marL="0" indent="0">
              <a:buNone/>
            </a:pPr>
            <a:endParaRPr lang="en-US" dirty="0" smtClean="0">
              <a:latin typeface="Calibri" charset="0"/>
            </a:endParaRPr>
          </a:p>
          <a:p>
            <a:pPr marL="0" indent="0">
              <a:buNone/>
            </a:pPr>
            <a:endParaRPr lang="en-US" dirty="0" smtClean="0">
              <a:latin typeface="Calibri" charset="0"/>
            </a:endParaRPr>
          </a:p>
        </p:txBody>
      </p:sp>
      <p:graphicFrame>
        <p:nvGraphicFramePr>
          <p:cNvPr id="6" name="Chart 5"/>
          <p:cNvGraphicFramePr>
            <a:graphicFrameLocks/>
          </p:cNvGraphicFramePr>
          <p:nvPr>
            <p:extLst>
              <p:ext uri="{D42A27DB-BD31-4B8C-83A1-F6EECF244321}">
                <p14:modId xmlns:p14="http://schemas.microsoft.com/office/powerpoint/2010/main" val="2702681220"/>
              </p:ext>
            </p:extLst>
          </p:nvPr>
        </p:nvGraphicFramePr>
        <p:xfrm>
          <a:off x="4727642" y="3529217"/>
          <a:ext cx="4481681" cy="2666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17169653"/>
              </p:ext>
            </p:extLst>
          </p:nvPr>
        </p:nvGraphicFramePr>
        <p:xfrm>
          <a:off x="-76200" y="3657600"/>
          <a:ext cx="4912467" cy="2755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701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11" descr="Screen shot 2012-06-13 at 11.28.4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358" y="1303338"/>
            <a:ext cx="448786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le 1"/>
          <p:cNvSpPr>
            <a:spLocks noGrp="1"/>
          </p:cNvSpPr>
          <p:nvPr>
            <p:ph type="title"/>
          </p:nvPr>
        </p:nvSpPr>
        <p:spPr>
          <a:xfrm>
            <a:off x="-5508" y="126835"/>
            <a:ext cx="9144000" cy="1143000"/>
          </a:xfrm>
        </p:spPr>
        <p:txBody>
          <a:bodyPr/>
          <a:lstStyle/>
          <a:p>
            <a:r>
              <a:rPr lang="en-US" dirty="0" smtClean="0">
                <a:latin typeface="Calibri" charset="0"/>
              </a:rPr>
              <a:t>GPU’s in Cloud: Xen </a:t>
            </a:r>
            <a:r>
              <a:rPr lang="en-US" dirty="0" smtClean="0">
                <a:latin typeface="Calibri" charset="0"/>
              </a:rPr>
              <a:t>PCI </a:t>
            </a:r>
            <a:r>
              <a:rPr lang="en-US" dirty="0" err="1">
                <a:latin typeface="Calibri" charset="0"/>
              </a:rPr>
              <a:t>Passthrough</a:t>
            </a:r>
            <a:endParaRPr lang="en-US" dirty="0">
              <a:latin typeface="Calibri" charset="0"/>
            </a:endParaRPr>
          </a:p>
        </p:txBody>
      </p:sp>
      <p:sp>
        <p:nvSpPr>
          <p:cNvPr id="17410" name="Content Placeholder 9"/>
          <p:cNvSpPr>
            <a:spLocks noGrp="1"/>
          </p:cNvSpPr>
          <p:nvPr>
            <p:ph sz="half" idx="1"/>
          </p:nvPr>
        </p:nvSpPr>
        <p:spPr>
          <a:xfrm>
            <a:off x="24788" y="1143000"/>
            <a:ext cx="4969435" cy="4525963"/>
          </a:xfrm>
        </p:spPr>
        <p:txBody>
          <a:bodyPr/>
          <a:lstStyle/>
          <a:p>
            <a:r>
              <a:rPr lang="en-US" dirty="0">
                <a:latin typeface="Calibri" charset="0"/>
              </a:rPr>
              <a:t>Pass through the </a:t>
            </a:r>
            <a:r>
              <a:rPr lang="en-US" dirty="0" smtClean="0">
                <a:latin typeface="Calibri" charset="0"/>
              </a:rPr>
              <a:t>PCI-E GPU device to </a:t>
            </a:r>
            <a:r>
              <a:rPr lang="en-US" dirty="0" err="1" smtClean="0">
                <a:latin typeface="Calibri" charset="0"/>
              </a:rPr>
              <a:t>DomU</a:t>
            </a:r>
            <a:endParaRPr lang="en-US" dirty="0" smtClean="0">
              <a:latin typeface="Calibri" charset="0"/>
            </a:endParaRPr>
          </a:p>
          <a:p>
            <a:r>
              <a:rPr lang="en-US" dirty="0" smtClean="0">
                <a:latin typeface="Calibri" charset="0"/>
              </a:rPr>
              <a:t>Use </a:t>
            </a:r>
            <a:r>
              <a:rPr lang="en-US" dirty="0" err="1" smtClean="0">
                <a:latin typeface="Calibri" charset="0"/>
              </a:rPr>
              <a:t>Nvidia</a:t>
            </a:r>
            <a:r>
              <a:rPr lang="en-US" dirty="0" smtClean="0">
                <a:latin typeface="Calibri" charset="0"/>
              </a:rPr>
              <a:t> Tesla </a:t>
            </a:r>
            <a:r>
              <a:rPr lang="en-US" dirty="0" smtClean="0">
                <a:latin typeface="Calibri" charset="0"/>
              </a:rPr>
              <a:t>CUDA </a:t>
            </a:r>
            <a:r>
              <a:rPr lang="en-US" dirty="0" smtClean="0">
                <a:latin typeface="Calibri" charset="0"/>
              </a:rPr>
              <a:t>programming model</a:t>
            </a:r>
          </a:p>
          <a:p>
            <a:r>
              <a:rPr lang="en-US" dirty="0" smtClean="0">
                <a:latin typeface="Calibri" charset="0"/>
              </a:rPr>
              <a:t>Work at </a:t>
            </a:r>
            <a:r>
              <a:rPr lang="en-US" b="1" dirty="0" smtClean="0">
                <a:latin typeface="Calibri" charset="0"/>
              </a:rPr>
              <a:t>ISI East </a:t>
            </a:r>
            <a:r>
              <a:rPr lang="en-US" dirty="0" smtClean="0">
                <a:latin typeface="Calibri" charset="0"/>
              </a:rPr>
              <a:t>(USC)</a:t>
            </a:r>
          </a:p>
          <a:p>
            <a:r>
              <a:rPr lang="en-US" dirty="0" smtClean="0">
                <a:latin typeface="Calibri" charset="0"/>
              </a:rPr>
              <a:t>Intel </a:t>
            </a:r>
            <a:r>
              <a:rPr lang="en-US" dirty="0">
                <a:latin typeface="Calibri" charset="0"/>
              </a:rPr>
              <a:t>VT-d or AMD IOMMU </a:t>
            </a:r>
            <a:r>
              <a:rPr lang="en-US" dirty="0" smtClean="0">
                <a:latin typeface="Calibri" charset="0"/>
              </a:rPr>
              <a:t>extensions</a:t>
            </a:r>
          </a:p>
          <a:p>
            <a:r>
              <a:rPr lang="en-US" dirty="0">
                <a:latin typeface="Calibri" charset="0"/>
              </a:rPr>
              <a:t>Xen </a:t>
            </a:r>
            <a:r>
              <a:rPr lang="en-US" dirty="0" err="1">
                <a:latin typeface="Calibri" charset="0"/>
              </a:rPr>
              <a:t>pci</a:t>
            </a:r>
            <a:r>
              <a:rPr lang="en-US" dirty="0">
                <a:latin typeface="Calibri" charset="0"/>
              </a:rPr>
              <a:t>-back </a:t>
            </a:r>
            <a:endParaRPr lang="en-US" dirty="0" smtClean="0">
              <a:latin typeface="Calibri" charset="0"/>
            </a:endParaRPr>
          </a:p>
          <a:p>
            <a:r>
              <a:rPr lang="en-US" dirty="0" smtClean="0">
                <a:latin typeface="Calibri" charset="0"/>
              </a:rPr>
              <a:t>FutureGrid “delta” has16 192GB memory nodes each with 2 GPU’s (</a:t>
            </a:r>
            <a:r>
              <a:rPr lang="en-US" dirty="0"/>
              <a:t>Tesla C2075 - </a:t>
            </a:r>
            <a:r>
              <a:rPr lang="en-US" dirty="0" smtClean="0"/>
              <a:t>6GB)</a:t>
            </a:r>
            <a:endParaRPr lang="en-US" dirty="0">
              <a:latin typeface="Calibri" charset="0"/>
            </a:endParaRPr>
          </a:p>
          <a:p>
            <a:pPr marL="0" indent="0">
              <a:buNone/>
            </a:pPr>
            <a:endParaRPr lang="en-US" dirty="0">
              <a:latin typeface="Calibri" charset="0"/>
            </a:endParaRPr>
          </a:p>
        </p:txBody>
      </p:sp>
      <p:sp>
        <p:nvSpPr>
          <p:cNvPr id="17411" name="Footer Placeholder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http://futuregrid.org</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21FDFC-5F09-6E4F-9CE1-93D46BEA39A1}" type="slidenum">
              <a:rPr lang="en-US" sz="1200">
                <a:solidFill>
                  <a:srgbClr val="898989"/>
                </a:solidFill>
                <a:latin typeface="Calibri" charset="0"/>
              </a:rPr>
              <a:pPr eaLnBrk="1" hangingPunct="1"/>
              <a:t>17</a:t>
            </a:fld>
            <a:endParaRPr lang="en-US" sz="1200">
              <a:solidFill>
                <a:srgbClr val="898989"/>
              </a:solidFill>
              <a:latin typeface="Calibri" charset="0"/>
            </a:endParaRPr>
          </a:p>
        </p:txBody>
      </p:sp>
      <p:sp>
        <p:nvSpPr>
          <p:cNvPr id="3" name="Rectangle 2"/>
          <p:cNvSpPr/>
          <p:nvPr/>
        </p:nvSpPr>
        <p:spPr>
          <a:xfrm>
            <a:off x="5412144" y="6139805"/>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GPU1</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6496500" y="6125517"/>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7526299" y="6135238"/>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GPU3</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10-Point Star 3"/>
          <p:cNvSpPr/>
          <p:nvPr/>
        </p:nvSpPr>
        <p:spPr>
          <a:xfrm>
            <a:off x="5579100" y="1303338"/>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
        <p:nvSpPr>
          <p:cNvPr id="12" name="10-Point Star 11"/>
          <p:cNvSpPr/>
          <p:nvPr/>
        </p:nvSpPr>
        <p:spPr>
          <a:xfrm>
            <a:off x="6614880" y="1307527"/>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
        <p:nvSpPr>
          <p:cNvPr id="13" name="10-Point Star 12"/>
          <p:cNvSpPr/>
          <p:nvPr/>
        </p:nvSpPr>
        <p:spPr>
          <a:xfrm>
            <a:off x="7570544" y="1273507"/>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Tree>
    <p:extLst>
      <p:ext uri="{BB962C8B-B14F-4D97-AF65-F5344CB8AC3E}">
        <p14:creationId xmlns:p14="http://schemas.microsoft.com/office/powerpoint/2010/main" val="3667740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smtClean="0"/>
              <a:t>FutureGrid Tutorials</a:t>
            </a:r>
            <a:endParaRPr lang="en-US" dirty="0"/>
          </a:p>
        </p:txBody>
      </p:sp>
      <p:sp>
        <p:nvSpPr>
          <p:cNvPr id="6" name="Content Placeholder 5"/>
          <p:cNvSpPr>
            <a:spLocks noGrp="1"/>
          </p:cNvSpPr>
          <p:nvPr>
            <p:ph sz="half" idx="1"/>
          </p:nvPr>
        </p:nvSpPr>
        <p:spPr>
          <a:xfrm>
            <a:off x="0" y="838200"/>
            <a:ext cx="4191000" cy="6019800"/>
          </a:xfrm>
          <a:solidFill>
            <a:schemeClr val="bg1"/>
          </a:solidFill>
          <a:ln>
            <a:solidFill>
              <a:schemeClr val="tx1"/>
            </a:solidFill>
          </a:ln>
        </p:spPr>
        <p:txBody>
          <a:bodyPr/>
          <a:lstStyle/>
          <a:p>
            <a:r>
              <a:rPr lang="en-US" sz="1400" b="1" dirty="0" smtClean="0">
                <a:solidFill>
                  <a:srgbClr val="FF0000"/>
                </a:solidFill>
              </a:rPr>
              <a:t>Cloud Provisioning Platforms</a:t>
            </a:r>
          </a:p>
          <a:p>
            <a:r>
              <a:rPr lang="en-US" sz="1400" dirty="0" smtClean="0"/>
              <a:t>Using </a:t>
            </a:r>
            <a:r>
              <a:rPr lang="en-US" sz="1400" dirty="0"/>
              <a:t>Nimbus on FutureGrid [novice]</a:t>
            </a:r>
          </a:p>
          <a:p>
            <a:r>
              <a:rPr lang="en-US" sz="1400" dirty="0"/>
              <a:t> </a:t>
            </a:r>
            <a:r>
              <a:rPr lang="en-US" sz="1400" dirty="0" smtClean="0"/>
              <a:t>Nimbus </a:t>
            </a:r>
            <a:r>
              <a:rPr lang="en-US" sz="1400" dirty="0"/>
              <a:t>One-click Cluster </a:t>
            </a:r>
            <a:r>
              <a:rPr lang="en-US" sz="1400" dirty="0" smtClean="0"/>
              <a:t>Guide</a:t>
            </a:r>
            <a:endParaRPr lang="en-US" sz="1400" dirty="0"/>
          </a:p>
          <a:p>
            <a:r>
              <a:rPr lang="en-US" sz="1400" dirty="0"/>
              <a:t> </a:t>
            </a:r>
            <a:r>
              <a:rPr lang="en-US" sz="1400" dirty="0" smtClean="0"/>
              <a:t>Using </a:t>
            </a:r>
            <a:r>
              <a:rPr lang="en-US" sz="1400" dirty="0"/>
              <a:t>OpenStack Nova on FutureGrid </a:t>
            </a:r>
            <a:r>
              <a:rPr lang="en-US" sz="1400" dirty="0" smtClean="0"/>
              <a:t>Using </a:t>
            </a:r>
            <a:r>
              <a:rPr lang="en-US" sz="1400" dirty="0"/>
              <a:t>Eucalyptus on FutureGrid [novice]</a:t>
            </a:r>
          </a:p>
          <a:p>
            <a:r>
              <a:rPr lang="en-US" sz="1400" dirty="0"/>
              <a:t> </a:t>
            </a:r>
            <a:r>
              <a:rPr lang="en-US" sz="1400" dirty="0" smtClean="0"/>
              <a:t>Connecting </a:t>
            </a:r>
            <a:r>
              <a:rPr lang="en-US" sz="1400" dirty="0"/>
              <a:t>private network VMs across Nimbus clusters using ViNe [novice]</a:t>
            </a:r>
          </a:p>
          <a:p>
            <a:r>
              <a:rPr lang="en-US" sz="1400" dirty="0"/>
              <a:t> </a:t>
            </a:r>
            <a:r>
              <a:rPr lang="en-US" sz="1400" dirty="0" smtClean="0"/>
              <a:t>Using </a:t>
            </a:r>
            <a:r>
              <a:rPr lang="en-US" sz="1400" dirty="0"/>
              <a:t>the Grid Appliance to run FutureGrid Cloud Clients [novice</a:t>
            </a:r>
            <a:r>
              <a:rPr lang="en-US" sz="1400" dirty="0" smtClean="0"/>
              <a:t>]</a:t>
            </a:r>
          </a:p>
          <a:p>
            <a:r>
              <a:rPr lang="en-US" sz="1400" dirty="0" smtClean="0">
                <a:solidFill>
                  <a:srgbClr val="FF0000"/>
                </a:solidFill>
              </a:rPr>
              <a:t>Cloud Run-time Platforms</a:t>
            </a:r>
            <a:endParaRPr lang="en-US" sz="1400" dirty="0"/>
          </a:p>
          <a:p>
            <a:r>
              <a:rPr lang="en-US" sz="1400" dirty="0"/>
              <a:t> </a:t>
            </a:r>
            <a:r>
              <a:rPr lang="en-US" sz="1400" dirty="0" smtClean="0"/>
              <a:t>Running </a:t>
            </a:r>
            <a:r>
              <a:rPr lang="en-US" sz="1400" dirty="0"/>
              <a:t>Hadoop as a batch job using MyHadoop [novice]</a:t>
            </a:r>
          </a:p>
          <a:p>
            <a:r>
              <a:rPr lang="en-US" sz="1400" dirty="0"/>
              <a:t> </a:t>
            </a:r>
            <a:r>
              <a:rPr lang="en-US" sz="1400" dirty="0" smtClean="0"/>
              <a:t>Running </a:t>
            </a:r>
            <a:r>
              <a:rPr lang="en-US" sz="1400" dirty="0" err="1"/>
              <a:t>SalsaHadoop</a:t>
            </a:r>
            <a:r>
              <a:rPr lang="en-US" sz="1400" dirty="0"/>
              <a:t> (one-click Hadoop) on HPC environment [beginner]</a:t>
            </a:r>
          </a:p>
          <a:p>
            <a:r>
              <a:rPr lang="en-US" sz="1400" dirty="0"/>
              <a:t> </a:t>
            </a:r>
            <a:r>
              <a:rPr lang="en-US" sz="1400" dirty="0" smtClean="0"/>
              <a:t>Running </a:t>
            </a:r>
            <a:r>
              <a:rPr lang="en-US" sz="1400" dirty="0"/>
              <a:t>Twister on HPC </a:t>
            </a:r>
            <a:r>
              <a:rPr lang="en-US" sz="1400" dirty="0" smtClean="0"/>
              <a:t>environment</a:t>
            </a:r>
            <a:endParaRPr lang="en-US" sz="1400" dirty="0"/>
          </a:p>
          <a:p>
            <a:r>
              <a:rPr lang="en-US" sz="1400" dirty="0"/>
              <a:t>  </a:t>
            </a:r>
            <a:r>
              <a:rPr lang="en-US" sz="1400" dirty="0" smtClean="0"/>
              <a:t>Running </a:t>
            </a:r>
            <a:r>
              <a:rPr lang="en-US" sz="1400" dirty="0" err="1"/>
              <a:t>SalsaHadoop</a:t>
            </a:r>
            <a:r>
              <a:rPr lang="en-US" sz="1400" dirty="0"/>
              <a:t> on </a:t>
            </a:r>
            <a:r>
              <a:rPr lang="en-US" sz="1400" dirty="0" smtClean="0"/>
              <a:t>Eucalyptus</a:t>
            </a:r>
          </a:p>
          <a:p>
            <a:r>
              <a:rPr lang="en-US" sz="1400" dirty="0" smtClean="0"/>
              <a:t>Running </a:t>
            </a:r>
            <a:r>
              <a:rPr lang="en-US" sz="1400" dirty="0"/>
              <a:t>FG-Twister on Eucalyptus </a:t>
            </a:r>
          </a:p>
          <a:p>
            <a:r>
              <a:rPr lang="en-US" sz="1400" dirty="0" smtClean="0"/>
              <a:t>Running </a:t>
            </a:r>
            <a:r>
              <a:rPr lang="en-US" sz="1400" dirty="0"/>
              <a:t>One-click Hadoop </a:t>
            </a:r>
            <a:r>
              <a:rPr lang="en-US" sz="1400" dirty="0" err="1"/>
              <a:t>WordCount</a:t>
            </a:r>
            <a:r>
              <a:rPr lang="en-US" sz="1400" dirty="0"/>
              <a:t> on Eucalyptus [beginner]</a:t>
            </a:r>
          </a:p>
          <a:p>
            <a:r>
              <a:rPr lang="en-US" sz="1400" dirty="0"/>
              <a:t> </a:t>
            </a:r>
            <a:r>
              <a:rPr lang="en-US" sz="1400" dirty="0" smtClean="0"/>
              <a:t>Running </a:t>
            </a:r>
            <a:r>
              <a:rPr lang="en-US" sz="1400" dirty="0"/>
              <a:t>One-click Twister K-means on </a:t>
            </a:r>
            <a:r>
              <a:rPr lang="en-US" sz="1400" dirty="0" smtClean="0"/>
              <a:t>Eucalyptus</a:t>
            </a:r>
            <a:endParaRPr lang="en-US" sz="1400" dirty="0"/>
          </a:p>
          <a:p>
            <a:r>
              <a:rPr lang="en-US" sz="1400" dirty="0" smtClean="0">
                <a:solidFill>
                  <a:srgbClr val="FF0000"/>
                </a:solidFill>
              </a:rPr>
              <a:t>Image </a:t>
            </a:r>
            <a:r>
              <a:rPr lang="en-US" sz="1400" dirty="0">
                <a:solidFill>
                  <a:srgbClr val="FF0000"/>
                </a:solidFill>
              </a:rPr>
              <a:t>Management and </a:t>
            </a:r>
            <a:r>
              <a:rPr lang="en-US" sz="1400" dirty="0" smtClean="0">
                <a:solidFill>
                  <a:srgbClr val="FF0000"/>
                </a:solidFill>
              </a:rPr>
              <a:t>Rain</a:t>
            </a:r>
          </a:p>
          <a:p>
            <a:r>
              <a:rPr lang="en-US" sz="1400" dirty="0" smtClean="0"/>
              <a:t>Using </a:t>
            </a:r>
            <a:r>
              <a:rPr lang="en-US" sz="1400" dirty="0"/>
              <a:t>Image Management and Rain [novice</a:t>
            </a:r>
            <a:r>
              <a:rPr lang="en-US" sz="1400" dirty="0" smtClean="0"/>
              <a:t>]</a:t>
            </a:r>
            <a:endParaRPr lang="en-US" sz="1400" dirty="0"/>
          </a:p>
          <a:p>
            <a:r>
              <a:rPr lang="en-US" sz="1400" dirty="0" smtClean="0">
                <a:solidFill>
                  <a:srgbClr val="FF0000"/>
                </a:solidFill>
              </a:rPr>
              <a:t>Storage</a:t>
            </a:r>
          </a:p>
          <a:p>
            <a:r>
              <a:rPr lang="en-US" sz="1400" dirty="0" smtClean="0"/>
              <a:t>Using </a:t>
            </a:r>
            <a:r>
              <a:rPr lang="en-US" sz="1400" dirty="0"/>
              <a:t>HPSS from FutureGrid [novice]</a:t>
            </a:r>
          </a:p>
          <a:p>
            <a:endParaRPr lang="en-US" sz="1400" dirty="0"/>
          </a:p>
        </p:txBody>
      </p:sp>
      <p:sp>
        <p:nvSpPr>
          <p:cNvPr id="7" name="Content Placeholder 6"/>
          <p:cNvSpPr>
            <a:spLocks noGrp="1"/>
          </p:cNvSpPr>
          <p:nvPr>
            <p:ph sz="half" idx="2"/>
          </p:nvPr>
        </p:nvSpPr>
        <p:spPr>
          <a:xfrm>
            <a:off x="4267200" y="914400"/>
            <a:ext cx="4876800" cy="5791200"/>
          </a:xfrm>
          <a:solidFill>
            <a:schemeClr val="bg1"/>
          </a:solidFill>
          <a:ln>
            <a:solidFill>
              <a:schemeClr val="tx1"/>
            </a:solidFill>
          </a:ln>
        </p:spPr>
        <p:txBody>
          <a:bodyPr/>
          <a:lstStyle/>
          <a:p>
            <a:r>
              <a:rPr lang="en-US" sz="1400" b="1" dirty="0" smtClean="0">
                <a:solidFill>
                  <a:srgbClr val="FF0000"/>
                </a:solidFill>
              </a:rPr>
              <a:t>Educational Grid Virtual Appliances</a:t>
            </a:r>
          </a:p>
          <a:p>
            <a:r>
              <a:rPr lang="en-US" sz="1400" dirty="0"/>
              <a:t> Running a Grid Appliance on your </a:t>
            </a:r>
            <a:r>
              <a:rPr lang="en-US" sz="1400" dirty="0" smtClean="0"/>
              <a:t>desktop</a:t>
            </a:r>
          </a:p>
          <a:p>
            <a:r>
              <a:rPr lang="en-US" sz="1400" dirty="0" smtClean="0"/>
              <a:t>Running </a:t>
            </a:r>
            <a:r>
              <a:rPr lang="en-US" sz="1400" dirty="0"/>
              <a:t>a Grid Appliance on </a:t>
            </a:r>
            <a:r>
              <a:rPr lang="en-US" sz="1400" dirty="0" smtClean="0"/>
              <a:t>FutureGrid</a:t>
            </a:r>
          </a:p>
          <a:p>
            <a:r>
              <a:rPr lang="en-US" sz="1400" dirty="0" smtClean="0"/>
              <a:t>Running </a:t>
            </a:r>
            <a:r>
              <a:rPr lang="en-US" sz="1400" dirty="0"/>
              <a:t>an OpenStack virtual appliance on </a:t>
            </a:r>
            <a:r>
              <a:rPr lang="en-US" sz="1400" dirty="0" smtClean="0"/>
              <a:t>FutureGrid</a:t>
            </a:r>
            <a:endParaRPr lang="en-US" sz="1400" dirty="0"/>
          </a:p>
          <a:p>
            <a:r>
              <a:rPr lang="en-US" sz="1400" dirty="0" smtClean="0"/>
              <a:t>Running </a:t>
            </a:r>
            <a:r>
              <a:rPr lang="en-US" sz="1400" dirty="0"/>
              <a:t>Condor tasks on the Grid </a:t>
            </a:r>
            <a:r>
              <a:rPr lang="en-US" sz="1400" dirty="0" smtClean="0"/>
              <a:t>Appliance</a:t>
            </a:r>
          </a:p>
          <a:p>
            <a:r>
              <a:rPr lang="en-US" sz="1400" dirty="0" smtClean="0"/>
              <a:t>Running </a:t>
            </a:r>
            <a:r>
              <a:rPr lang="en-US" sz="1400" dirty="0"/>
              <a:t>MPI tasks on the Grid </a:t>
            </a:r>
            <a:r>
              <a:rPr lang="en-US" sz="1400" dirty="0" smtClean="0"/>
              <a:t>Appliance</a:t>
            </a:r>
          </a:p>
          <a:p>
            <a:r>
              <a:rPr lang="en-US" sz="1400" dirty="0" smtClean="0"/>
              <a:t>Running </a:t>
            </a:r>
            <a:r>
              <a:rPr lang="en-US" sz="1400" dirty="0"/>
              <a:t>Hadoop tasks on the Grid </a:t>
            </a:r>
            <a:r>
              <a:rPr lang="en-US" sz="1400" dirty="0" smtClean="0"/>
              <a:t>Appliance</a:t>
            </a:r>
          </a:p>
          <a:p>
            <a:r>
              <a:rPr lang="en-US" sz="1400" dirty="0" smtClean="0"/>
              <a:t>Deploying </a:t>
            </a:r>
            <a:r>
              <a:rPr lang="en-US" sz="1400" dirty="0"/>
              <a:t>virtual private Grid Appliance clusters using Nimbus </a:t>
            </a:r>
            <a:endParaRPr lang="en-US" sz="1400" dirty="0" smtClean="0"/>
          </a:p>
          <a:p>
            <a:r>
              <a:rPr lang="en-US" sz="1400" dirty="0" smtClean="0"/>
              <a:t>Building </a:t>
            </a:r>
            <a:r>
              <a:rPr lang="en-US" sz="1400" dirty="0"/>
              <a:t>an educational appliance from Ubuntu 10.04 </a:t>
            </a:r>
            <a:endParaRPr lang="en-US" sz="1400" dirty="0" smtClean="0"/>
          </a:p>
          <a:p>
            <a:r>
              <a:rPr lang="en-US" sz="1400" dirty="0" smtClean="0"/>
              <a:t>Customizing </a:t>
            </a:r>
            <a:r>
              <a:rPr lang="en-US" sz="1400" dirty="0"/>
              <a:t>and registering Grid Appliance images using Eucalyptus </a:t>
            </a:r>
          </a:p>
          <a:p>
            <a:r>
              <a:rPr lang="en-US" sz="1400" b="1" dirty="0" smtClean="0">
                <a:solidFill>
                  <a:srgbClr val="FF0000"/>
                </a:solidFill>
              </a:rPr>
              <a:t>High Performance Computing</a:t>
            </a:r>
          </a:p>
          <a:p>
            <a:r>
              <a:rPr lang="en-US" sz="1400" dirty="0"/>
              <a:t> Basic High Performance Computing </a:t>
            </a:r>
            <a:endParaRPr lang="en-US" sz="1400" dirty="0" smtClean="0"/>
          </a:p>
          <a:p>
            <a:r>
              <a:rPr lang="en-US" sz="1400" dirty="0" smtClean="0"/>
              <a:t>Running </a:t>
            </a:r>
            <a:r>
              <a:rPr lang="en-US" sz="1400" dirty="0"/>
              <a:t>Hadoop as a batch job using MyHadoop </a:t>
            </a:r>
          </a:p>
          <a:p>
            <a:r>
              <a:rPr lang="en-US" sz="1400" dirty="0" smtClean="0"/>
              <a:t>Performance </a:t>
            </a:r>
            <a:r>
              <a:rPr lang="en-US" sz="1400" dirty="0"/>
              <a:t>Analysis with </a:t>
            </a:r>
            <a:r>
              <a:rPr lang="en-US" sz="1400" dirty="0" err="1"/>
              <a:t>Vampir</a:t>
            </a:r>
            <a:r>
              <a:rPr lang="en-US" sz="1400" dirty="0"/>
              <a:t> </a:t>
            </a:r>
            <a:endParaRPr lang="en-US" sz="1400" dirty="0" smtClean="0"/>
          </a:p>
          <a:p>
            <a:r>
              <a:rPr lang="en-US" sz="1400" dirty="0" smtClean="0"/>
              <a:t>Instrumentation </a:t>
            </a:r>
            <a:r>
              <a:rPr lang="en-US" sz="1400" dirty="0"/>
              <a:t>and tracing with </a:t>
            </a:r>
            <a:r>
              <a:rPr lang="en-US" sz="1400" dirty="0" err="1" smtClean="0"/>
              <a:t>VampirTrace</a:t>
            </a:r>
            <a:endParaRPr lang="en-US" sz="1400" dirty="0"/>
          </a:p>
          <a:p>
            <a:r>
              <a:rPr lang="en-US" sz="1400" dirty="0" smtClean="0">
                <a:solidFill>
                  <a:srgbClr val="FF0000"/>
                </a:solidFill>
              </a:rPr>
              <a:t>Experiment Management</a:t>
            </a:r>
            <a:endParaRPr lang="en-US" sz="1400" dirty="0">
              <a:solidFill>
                <a:srgbClr val="FF0000"/>
              </a:solidFill>
            </a:endParaRPr>
          </a:p>
          <a:p>
            <a:r>
              <a:rPr lang="en-US" sz="1400" dirty="0"/>
              <a:t>    Running interactive experiments [novice]</a:t>
            </a:r>
          </a:p>
          <a:p>
            <a:r>
              <a:rPr lang="en-US" sz="1400" dirty="0"/>
              <a:t>    Running workflow experiments using Pegasus</a:t>
            </a:r>
          </a:p>
          <a:p>
            <a:r>
              <a:rPr lang="en-US" sz="1400" dirty="0"/>
              <a:t>        Pegasus 4.0 on FutureGrid Walkthrough [novice]</a:t>
            </a:r>
          </a:p>
          <a:p>
            <a:r>
              <a:rPr lang="en-US" sz="1400" dirty="0"/>
              <a:t>        Pegasus 4.0 on FutureGrid Tutorial [intermediary]</a:t>
            </a:r>
          </a:p>
          <a:p>
            <a:r>
              <a:rPr lang="en-US" sz="1400" dirty="0"/>
              <a:t>        Pegasus 4.0 on FutureGrid Virtual Cluster [advanced]</a:t>
            </a:r>
          </a:p>
          <a:p>
            <a:endParaRPr lang="en-US" sz="1400" dirty="0"/>
          </a:p>
          <a:p>
            <a:endParaRPr lang="en-US" sz="14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a:t>
            </a:r>
            <a:r>
              <a:rPr lang="en-US" dirty="0" smtClean="0"/>
              <a:t>and </a:t>
            </a:r>
            <a:r>
              <a:rPr lang="en-US" dirty="0" smtClean="0"/>
              <a:t>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Generalized worker role </a:t>
            </a:r>
            <a:r>
              <a:rPr lang="en-US" sz="2400" dirty="0" smtClean="0"/>
              <a:t>builds in I/O and scheduling</a:t>
            </a:r>
          </a:p>
          <a:p>
            <a:r>
              <a:rPr lang="en-US" sz="2800" dirty="0" smtClean="0"/>
              <a:t>FG will take capabilities </a:t>
            </a:r>
            <a:r>
              <a:rPr lang="en-US" sz="2800" dirty="0" smtClean="0"/>
              <a:t>–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Package parallelism as a virtual cluster</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88670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a:t>
            </a:r>
            <a:r>
              <a:rPr lang="en-US" sz="2500" dirty="0" smtClean="0">
                <a:cs typeface="Times New Roman" pitchFamily="18" charset="0"/>
              </a:rPr>
              <a:t>Grid5000</a:t>
            </a:r>
          </a:p>
          <a:p>
            <a:pPr lvl="1"/>
            <a:r>
              <a:rPr lang="en-US" sz="2100" dirty="0" smtClean="0">
                <a:cs typeface="Times New Roman" pitchFamily="18" charset="0"/>
              </a:rPr>
              <a:t>June 27 2012: 225 Projects, 920 users</a:t>
            </a:r>
            <a:endParaRPr lang="en-US" sz="2100" dirty="0" smtClean="0">
              <a:cs typeface="Times New Roman" pitchFamily="18" charset="0"/>
            </a:endParaRP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500" dirty="0" smtClean="0">
                <a:cs typeface="Times New Roman" pitchFamily="18" charset="0"/>
              </a:rPr>
              <a:t>Each use of FutureGrid is an</a:t>
            </a:r>
            <a:r>
              <a:rPr lang="en-US" sz="2500" dirty="0" smtClean="0">
                <a:solidFill>
                  <a:srgbClr val="FF0000"/>
                </a:solidFill>
                <a:cs typeface="Times New Roman" pitchFamily="18" charset="0"/>
              </a:rPr>
              <a:t> experiment </a:t>
            </a:r>
            <a:r>
              <a:rPr lang="en-US" sz="2500" dirty="0" smtClean="0">
                <a:cs typeface="Times New Roman" pitchFamily="18" charset="0"/>
              </a:rPr>
              <a:t>that is </a:t>
            </a:r>
            <a:r>
              <a:rPr lang="en-US" sz="2500" dirty="0" smtClean="0">
                <a:solidFill>
                  <a:srgbClr val="FF0000"/>
                </a:solidFill>
                <a:cs typeface="Times New Roman" pitchFamily="18" charset="0"/>
              </a:rPr>
              <a:t>reproducible</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67400" y="2057400"/>
            <a:ext cx="3657600" cy="2407920"/>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4435618"/>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10" name="Right Arrow 9"/>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7F21733-96BD-0C43-A6FC-2A7578DC7533}" type="datetime1">
              <a:rPr lang="en-US" smtClean="0"/>
              <a:t>6/27/2012</a:t>
            </a:fld>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20</a:t>
            </a:fld>
            <a:endParaRPr lang="en-US"/>
          </a:p>
        </p:txBody>
      </p:sp>
    </p:spTree>
    <p:extLst>
      <p:ext uri="{BB962C8B-B14F-4D97-AF65-F5344CB8AC3E}">
        <p14:creationId xmlns:p14="http://schemas.microsoft.com/office/powerpoint/2010/main" val="330857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7620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0" y="914400"/>
            <a:ext cx="9144000" cy="5562600"/>
          </a:xfrm>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b="1" dirty="0" smtClean="0">
                <a:solidFill>
                  <a:srgbClr val="FF0000"/>
                </a:solidFill>
              </a:rPr>
              <a:t>Experiment</a:t>
            </a:r>
            <a:r>
              <a:rPr lang="en-US" b="1" dirty="0" smtClean="0"/>
              <a:t> </a:t>
            </a:r>
            <a:r>
              <a:rPr lang="en-US" b="1"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for</a:t>
            </a:r>
            <a:r>
              <a:rPr lang="en-US" dirty="0" smtClean="0"/>
              <a:t> images</a:t>
            </a:r>
          </a:p>
          <a:p>
            <a:r>
              <a:rPr lang="en-US" dirty="0" smtClean="0">
                <a:solidFill>
                  <a:srgbClr val="FF0000"/>
                </a:solidFill>
              </a:rPr>
              <a:t>Security</a:t>
            </a:r>
            <a:r>
              <a:rPr lang="en-US" dirty="0" smtClean="0"/>
              <a:t> Authentication, Authorization,</a:t>
            </a:r>
          </a:p>
          <a:p>
            <a:r>
              <a:rPr lang="en-US" dirty="0" smtClean="0"/>
              <a:t>Note Software integrated across institutions and between middleware and systems  Management (Google docs, </a:t>
            </a:r>
            <a:r>
              <a:rPr lang="en-US" dirty="0" err="1" smtClean="0"/>
              <a:t>Jira</a:t>
            </a:r>
            <a:r>
              <a:rPr lang="en-US" dirty="0" smtClean="0"/>
              <a:t>, </a:t>
            </a:r>
            <a:r>
              <a:rPr lang="en-US" dirty="0" err="1" smtClean="0"/>
              <a:t>Mediawiki</a:t>
            </a:r>
            <a:r>
              <a:rPr lang="en-US" dirty="0" smtClean="0"/>
              <a:t>)</a:t>
            </a:r>
          </a:p>
          <a:p>
            <a:r>
              <a:rPr lang="en-US" dirty="0" smtClean="0"/>
              <a:t>Note many software groups are also FG users</a:t>
            </a:r>
          </a:p>
          <a:p>
            <a:endParaRPr lang="en-US" dirty="0" smtClean="0"/>
          </a:p>
          <a:p>
            <a:endParaRPr lang="en-US" dirty="0"/>
          </a:p>
        </p:txBody>
      </p:sp>
      <p:sp>
        <p:nvSpPr>
          <p:cNvPr id="4" name="TextBox 3"/>
          <p:cNvSpPr txBox="1"/>
          <p:nvPr/>
        </p:nvSpPr>
        <p:spPr>
          <a:xfrm>
            <a:off x="7086600" y="2133600"/>
            <a:ext cx="1981200" cy="1754326"/>
          </a:xfrm>
          <a:prstGeom prst="rect">
            <a:avLst/>
          </a:prstGeom>
          <a:noFill/>
        </p:spPr>
        <p:txBody>
          <a:bodyPr wrap="square" rtlCol="0">
            <a:spAutoFit/>
          </a:bodyPr>
          <a:lstStyle/>
          <a:p>
            <a:r>
              <a:rPr lang="en-US" b="1" dirty="0" smtClean="0">
                <a:solidFill>
                  <a:srgbClr val="FF0000"/>
                </a:solidFill>
              </a:rPr>
              <a:t>“Research”</a:t>
            </a:r>
          </a:p>
          <a:p>
            <a:endParaRPr lang="en-US" b="1" dirty="0">
              <a:solidFill>
                <a:srgbClr val="FF0000"/>
              </a:solidFill>
            </a:endParaRPr>
          </a:p>
          <a:p>
            <a:r>
              <a:rPr lang="en-US" b="1" dirty="0" smtClean="0">
                <a:solidFill>
                  <a:srgbClr val="FF0000"/>
                </a:solidFill>
              </a:rPr>
              <a:t>Above and below</a:t>
            </a:r>
            <a:br>
              <a:rPr lang="en-US" b="1" dirty="0" smtClean="0">
                <a:solidFill>
                  <a:srgbClr val="FF0000"/>
                </a:solidFill>
              </a:rPr>
            </a:br>
            <a:endParaRPr lang="en-US" b="1" dirty="0" smtClean="0">
              <a:solidFill>
                <a:srgbClr val="FF0000"/>
              </a:solidFill>
            </a:endParaRPr>
          </a:p>
          <a:p>
            <a:r>
              <a:rPr lang="en-US" b="1" dirty="0" smtClean="0">
                <a:solidFill>
                  <a:srgbClr val="FF0000"/>
                </a:solidFill>
              </a:rPr>
              <a:t>Nimbus OpenStack Eucalyptus</a:t>
            </a:r>
            <a:endParaRPr lang="en-US" b="1" dirty="0">
              <a:solidFill>
                <a:srgbClr val="FF0000"/>
              </a:solidFill>
            </a:endParaRPr>
          </a:p>
        </p:txBody>
      </p:sp>
      <p:cxnSp>
        <p:nvCxnSpPr>
          <p:cNvPr id="6" name="Straight Arrow Connector 5"/>
          <p:cNvCxnSpPr/>
          <p:nvPr/>
        </p:nvCxnSpPr>
        <p:spPr>
          <a:xfrm>
            <a:off x="6172200" y="1981200"/>
            <a:ext cx="1219200" cy="762000"/>
          </a:xfrm>
          <a:prstGeom prst="straightConnector1">
            <a:avLst/>
          </a:prstGeom>
          <a:ln>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419600" y="2945756"/>
            <a:ext cx="3962400" cy="788044"/>
          </a:xfrm>
          <a:prstGeom prst="straightConnector1">
            <a:avLst/>
          </a:prstGeom>
          <a:ln>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0"/>
            <a:ext cx="8149590" cy="659130"/>
          </a:xfrm>
        </p:spPr>
        <p:txBody>
          <a:bodyPr lIns="0" tIns="0" rIns="0" bIns="0"/>
          <a:lstStyle/>
          <a:p>
            <a:pPr eaLnBrk="1" hangingPunct="1">
              <a:lnSpc>
                <a:spcPct val="95000"/>
              </a:lnSpc>
              <a:defRPr/>
            </a:pPr>
            <a:r>
              <a:rPr lang="en-US" dirty="0" err="1" smtClean="0">
                <a:solidFill>
                  <a:srgbClr val="000000"/>
                </a:solidFill>
                <a:latin typeface="Arial" charset="0"/>
                <a:cs typeface="+mj-cs"/>
              </a:rPr>
              <a:t>RAINing</a:t>
            </a:r>
            <a:r>
              <a:rPr lang="en-US" dirty="0" smtClean="0">
                <a:solidFill>
                  <a:srgbClr val="000000"/>
                </a:solidFill>
                <a:latin typeface="Arial" charset="0"/>
                <a:cs typeface="+mj-cs"/>
              </a:rPr>
              <a:t> on </a:t>
            </a:r>
            <a:r>
              <a:rPr lang="en-US" dirty="0">
                <a:solidFill>
                  <a:srgbClr val="000000"/>
                </a:solidFill>
                <a:latin typeface="Arial" charset="0"/>
                <a:cs typeface="+mj-cs"/>
              </a:rPr>
              <a:t>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9130"/>
            <a:ext cx="7554462" cy="6198870"/>
          </a:xfrm>
          <a:prstGeom prst="rect">
            <a:avLst/>
          </a:prstGeom>
          <a:solidFill>
            <a:schemeClr val="bg1"/>
          </a:solidFill>
          <a:ln>
            <a:noFill/>
          </a:ln>
          <a:extLst/>
        </p:spPr>
      </p:pic>
      <p:sp>
        <p:nvSpPr>
          <p:cNvPr id="2" name="Date Placeholder 1"/>
          <p:cNvSpPr>
            <a:spLocks noGrp="1"/>
          </p:cNvSpPr>
          <p:nvPr>
            <p:ph type="dt" sz="half" idx="10"/>
          </p:nvPr>
        </p:nvSpPr>
        <p:spPr/>
        <p:txBody>
          <a:bodyPr/>
          <a:lstStyle/>
          <a:p>
            <a:fld id="{9258C5D6-D76E-5948-8452-CD191699ABE4}" type="datetime1">
              <a:rPr lang="en-US" smtClean="0"/>
              <a:t>6/28/2012</a:t>
            </a:fld>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22</a:t>
            </a:fld>
            <a:endParaRPr lang="en-US"/>
          </a:p>
        </p:txBody>
      </p:sp>
    </p:spTree>
    <p:extLst>
      <p:ext uri="{BB962C8B-B14F-4D97-AF65-F5344CB8AC3E}">
        <p14:creationId xmlns:p14="http://schemas.microsoft.com/office/powerpoint/2010/main" val="1818864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067800" cy="1143000"/>
          </a:xfrm>
        </p:spPr>
        <p:txBody>
          <a:bodyPr/>
          <a:lstStyle/>
          <a:p>
            <a:pPr eaLnBrk="1" hangingPunct="1"/>
            <a:r>
              <a:rPr lang="en-US" dirty="0" smtClean="0">
                <a:latin typeface="Arial" charset="0"/>
                <a:cs typeface="Arial" charset="0"/>
              </a:rPr>
              <a:t>Motivation: </a:t>
            </a:r>
            <a:r>
              <a:rPr lang="en-US" dirty="0" smtClean="0"/>
              <a:t>Image </a:t>
            </a:r>
            <a:r>
              <a:rPr lang="en-US" dirty="0"/>
              <a:t>Management and </a:t>
            </a:r>
            <a:r>
              <a:rPr lang="en-US" dirty="0" smtClean="0"/>
              <a:t>RAIN </a:t>
            </a:r>
            <a:r>
              <a:rPr lang="en-US" dirty="0"/>
              <a:t>on FutureGrid</a:t>
            </a:r>
            <a:endParaRPr lang="en-US" dirty="0">
              <a:latin typeface="Arial" charset="0"/>
              <a:cs typeface="Arial" charset="0"/>
            </a:endParaRPr>
          </a:p>
        </p:txBody>
      </p:sp>
      <p:sp>
        <p:nvSpPr>
          <p:cNvPr id="3" name="Content Placeholder 2"/>
          <p:cNvSpPr>
            <a:spLocks noGrp="1"/>
          </p:cNvSpPr>
          <p:nvPr>
            <p:ph idx="1"/>
          </p:nvPr>
        </p:nvSpPr>
        <p:spPr>
          <a:xfrm>
            <a:off x="0" y="1600200"/>
            <a:ext cx="8991600" cy="4777740"/>
          </a:xfrm>
        </p:spPr>
        <p:txBody>
          <a:bodyPr>
            <a:normAutofit fontScale="85000" lnSpcReduction="10000"/>
          </a:bodyPr>
          <a:lstStyle/>
          <a:p>
            <a:pPr eaLnBrk="1" hangingPunct="1">
              <a:lnSpc>
                <a:spcPct val="110000"/>
              </a:lnSpc>
              <a:defRPr/>
            </a:pPr>
            <a:r>
              <a:rPr lang="en-US" sz="2800" dirty="0">
                <a:solidFill>
                  <a:srgbClr val="000000"/>
                </a:solidFill>
                <a:latin typeface="Arial"/>
                <a:cs typeface="Arial"/>
              </a:rPr>
              <a:t>Allow users to take control of installing the OS on a system on bare </a:t>
            </a:r>
            <a:r>
              <a:rPr lang="en-US" sz="2800" dirty="0" smtClean="0">
                <a:solidFill>
                  <a:srgbClr val="000000"/>
                </a:solidFill>
                <a:latin typeface="Arial"/>
                <a:cs typeface="Arial"/>
              </a:rPr>
              <a:t>metal </a:t>
            </a:r>
            <a:r>
              <a:rPr lang="en-US" sz="2800" dirty="0">
                <a:solidFill>
                  <a:srgbClr val="000000"/>
                </a:solidFill>
                <a:latin typeface="Arial"/>
                <a:cs typeface="Arial"/>
              </a:rPr>
              <a:t>(without the administrator)</a:t>
            </a:r>
          </a:p>
          <a:p>
            <a:pPr>
              <a:lnSpc>
                <a:spcPct val="110000"/>
              </a:lnSpc>
              <a:defRPr/>
            </a:pPr>
            <a:r>
              <a:rPr lang="en-US" sz="2800" dirty="0">
                <a:solidFill>
                  <a:srgbClr val="000000"/>
                </a:solidFill>
                <a:latin typeface="Arial"/>
                <a:cs typeface="Arial"/>
              </a:rPr>
              <a:t>By providing users with the ability to create their own environments to run their projects (OS, packages, software)</a:t>
            </a:r>
          </a:p>
          <a:p>
            <a:pPr>
              <a:lnSpc>
                <a:spcPct val="110000"/>
              </a:lnSpc>
              <a:defRPr/>
            </a:pPr>
            <a:r>
              <a:rPr lang="en-US" sz="2800" dirty="0">
                <a:solidFill>
                  <a:srgbClr val="000000"/>
                </a:solidFill>
                <a:latin typeface="Arial"/>
                <a:cs typeface="Arial"/>
              </a:rPr>
              <a:t>Users can deploy their environments in both </a:t>
            </a:r>
            <a:r>
              <a:rPr lang="en-US" sz="2800" dirty="0" smtClean="0">
                <a:solidFill>
                  <a:srgbClr val="000000"/>
                </a:solidFill>
                <a:latin typeface="Arial"/>
                <a:cs typeface="Arial"/>
              </a:rPr>
              <a:t>bare-metal </a:t>
            </a:r>
            <a:r>
              <a:rPr lang="en-US" sz="2800" dirty="0">
                <a:solidFill>
                  <a:srgbClr val="000000"/>
                </a:solidFill>
                <a:latin typeface="Arial"/>
                <a:cs typeface="Arial"/>
              </a:rPr>
              <a:t>and virtualized infrastructures</a:t>
            </a:r>
          </a:p>
          <a:p>
            <a:r>
              <a:rPr lang="en-US" sz="2800" b="1" dirty="0">
                <a:solidFill>
                  <a:srgbClr val="000000"/>
                </a:solidFill>
                <a:latin typeface="Arial"/>
                <a:cs typeface="Arial"/>
              </a:rPr>
              <a:t>Security</a:t>
            </a:r>
            <a:r>
              <a:rPr lang="en-US" sz="2800" dirty="0">
                <a:solidFill>
                  <a:srgbClr val="000000"/>
                </a:solidFill>
                <a:latin typeface="Arial"/>
                <a:cs typeface="Arial"/>
              </a:rPr>
              <a:t> is </a:t>
            </a:r>
            <a:r>
              <a:rPr lang="en-US" sz="2800" dirty="0" smtClean="0">
                <a:solidFill>
                  <a:srgbClr val="000000"/>
                </a:solidFill>
                <a:latin typeface="Arial"/>
                <a:cs typeface="Arial"/>
              </a:rPr>
              <a:t>obviously important</a:t>
            </a:r>
          </a:p>
          <a:p>
            <a:r>
              <a:rPr lang="en-US" sz="2800" dirty="0" smtClean="0">
                <a:solidFill>
                  <a:srgbClr val="000000"/>
                </a:solidFill>
                <a:latin typeface="Arial"/>
                <a:cs typeface="Arial"/>
              </a:rPr>
              <a:t>RAIN manages tools to </a:t>
            </a:r>
            <a:r>
              <a:rPr lang="en-US" sz="2800" b="1" dirty="0" smtClean="0">
                <a:solidFill>
                  <a:srgbClr val="000000"/>
                </a:solidFill>
                <a:latin typeface="Arial"/>
                <a:cs typeface="Arial"/>
              </a:rPr>
              <a:t>dynamically </a:t>
            </a:r>
            <a:r>
              <a:rPr lang="en-US" sz="2800" b="1" dirty="0">
                <a:solidFill>
                  <a:srgbClr val="000000"/>
                </a:solidFill>
                <a:latin typeface="Arial"/>
                <a:cs typeface="Arial"/>
              </a:rPr>
              <a:t>provide custom HPC environment, Cloud environment, or virtual networks </a:t>
            </a:r>
            <a:r>
              <a:rPr lang="en-US" sz="2800" b="1" dirty="0" smtClean="0">
                <a:solidFill>
                  <a:srgbClr val="000000"/>
                </a:solidFill>
                <a:latin typeface="Arial"/>
                <a:cs typeface="Arial"/>
              </a:rPr>
              <a:t>on-demand</a:t>
            </a:r>
          </a:p>
          <a:p>
            <a:r>
              <a:rPr lang="en-US" sz="2800" dirty="0" smtClean="0">
                <a:solidFill>
                  <a:srgbClr val="000000"/>
                </a:solidFill>
                <a:latin typeface="Arial"/>
                <a:cs typeface="Arial"/>
              </a:rPr>
              <a:t>Amazon, Azure, Bare Metal, Nimbus, Eucalyptus, OpenStack, OpenNebula </a:t>
            </a:r>
            <a:r>
              <a:rPr lang="en-US" sz="2800" b="1" dirty="0" smtClean="0">
                <a:solidFill>
                  <a:srgbClr val="000000"/>
                </a:solidFill>
                <a:latin typeface="Arial"/>
                <a:cs typeface="Arial"/>
              </a:rPr>
              <a:t>Interoperability</a:t>
            </a:r>
            <a:endParaRPr lang="en-US" sz="2800" b="1" dirty="0" smtClean="0">
              <a:solidFill>
                <a:srgbClr val="000000"/>
              </a:solidFill>
              <a:latin typeface="Arial"/>
              <a:cs typeface="Arial"/>
            </a:endParaRPr>
          </a:p>
        </p:txBody>
      </p:sp>
      <p:sp>
        <p:nvSpPr>
          <p:cNvPr id="2" name="Footer Placeholder 1"/>
          <p:cNvSpPr>
            <a:spLocks noGrp="1"/>
          </p:cNvSpPr>
          <p:nvPr>
            <p:ph type="ftr" sz="quarter" idx="4294967295"/>
          </p:nvPr>
        </p:nvSpPr>
        <p:spPr>
          <a:xfrm>
            <a:off x="3664744" y="6345079"/>
            <a:ext cx="2897505" cy="328613"/>
          </a:xfrm>
          <a:prstGeom prst="rect">
            <a:avLst/>
          </a:prstGeom>
        </p:spPr>
        <p:txBody>
          <a:bodyPr lIns="82296" tIns="41148" rIns="82296" bIns="41148"/>
          <a:lstStyle/>
          <a:p>
            <a:pPr>
              <a:defRPr/>
            </a:pPr>
            <a:r>
              <a:rPr lang="en-US"/>
              <a:t>http://futuregrid.org</a:t>
            </a:r>
            <a:endParaRPr lang="en-US" dirty="0"/>
          </a:p>
        </p:txBody>
      </p:sp>
    </p:spTree>
    <p:extLst>
      <p:ext uri="{BB962C8B-B14F-4D97-AF65-F5344CB8AC3E}">
        <p14:creationId xmlns:p14="http://schemas.microsoft.com/office/powerpoint/2010/main" val="2980475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RAIN Architecture</a:t>
            </a:r>
            <a:endParaRPr lang="en-US" dirty="0"/>
          </a:p>
        </p:txBody>
      </p:sp>
      <p:pic>
        <p:nvPicPr>
          <p:cNvPr id="4" name="Content Placeholder 3"/>
          <p:cNvPicPr>
            <a:picLocks noGrp="1" noChangeAspect="1"/>
          </p:cNvPicPr>
          <p:nvPr>
            <p:ph idx="1"/>
          </p:nvPr>
        </p:nvPicPr>
        <p:blipFill rotWithShape="1">
          <a:blip r:embed="rId2"/>
          <a:srcRect l="428" r="82"/>
          <a:stretch/>
        </p:blipFill>
        <p:spPr>
          <a:xfrm>
            <a:off x="228600" y="1066800"/>
            <a:ext cx="5638801" cy="5251379"/>
          </a:xfrm>
        </p:spPr>
      </p:pic>
      <p:sp>
        <p:nvSpPr>
          <p:cNvPr id="3" name="TextBox 2"/>
          <p:cNvSpPr txBox="1"/>
          <p:nvPr/>
        </p:nvSpPr>
        <p:spPr>
          <a:xfrm>
            <a:off x="6019801" y="1981200"/>
            <a:ext cx="3124200" cy="3139321"/>
          </a:xfrm>
          <a:prstGeom prst="rect">
            <a:avLst/>
          </a:prstGeom>
          <a:noFill/>
        </p:spPr>
        <p:txBody>
          <a:bodyPr wrap="square" rtlCol="0">
            <a:spAutoFit/>
          </a:bodyPr>
          <a:lstStyle/>
          <a:p>
            <a:r>
              <a:rPr lang="en-US" b="1" dirty="0" err="1" smtClean="0"/>
              <a:t>Templated</a:t>
            </a:r>
            <a:r>
              <a:rPr lang="en-US" b="1" dirty="0" smtClean="0"/>
              <a:t> Images </a:t>
            </a:r>
            <a:r>
              <a:rPr lang="en-US" dirty="0" smtClean="0"/>
              <a:t>target</a:t>
            </a:r>
          </a:p>
          <a:p>
            <a:r>
              <a:rPr lang="en-US" dirty="0" smtClean="0"/>
              <a:t>Eucalyptus</a:t>
            </a:r>
          </a:p>
          <a:p>
            <a:r>
              <a:rPr lang="en-US" dirty="0" smtClean="0"/>
              <a:t>Nimbus</a:t>
            </a:r>
          </a:p>
          <a:p>
            <a:r>
              <a:rPr lang="en-US" dirty="0" smtClean="0"/>
              <a:t>OpenNebula</a:t>
            </a:r>
          </a:p>
          <a:p>
            <a:r>
              <a:rPr lang="en-US" dirty="0" smtClean="0"/>
              <a:t>OpenStack</a:t>
            </a:r>
          </a:p>
          <a:p>
            <a:endParaRPr lang="en-US" dirty="0" smtClean="0"/>
          </a:p>
          <a:p>
            <a:r>
              <a:rPr lang="en-US" dirty="0" smtClean="0"/>
              <a:t>Amazon</a:t>
            </a:r>
          </a:p>
          <a:p>
            <a:r>
              <a:rPr lang="en-US" dirty="0" smtClean="0"/>
              <a:t>Azure</a:t>
            </a:r>
          </a:p>
          <a:p>
            <a:endParaRPr lang="en-US" dirty="0"/>
          </a:p>
          <a:p>
            <a:r>
              <a:rPr lang="en-US" b="1" dirty="0" smtClean="0"/>
              <a:t>OpenNebula</a:t>
            </a:r>
            <a:r>
              <a:rPr lang="en-US" dirty="0" smtClean="0"/>
              <a:t> used to implement Image Management</a:t>
            </a:r>
          </a:p>
        </p:txBody>
      </p:sp>
    </p:spTree>
    <p:extLst>
      <p:ext uri="{BB962C8B-B14F-4D97-AF65-F5344CB8AC3E}">
        <p14:creationId xmlns:p14="http://schemas.microsoft.com/office/powerpoint/2010/main" val="3979324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19 at 9.1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144" y="1771828"/>
            <a:ext cx="4654856" cy="4600093"/>
          </a:xfrm>
          <a:prstGeom prst="rect">
            <a:avLst/>
          </a:prstGeom>
        </p:spPr>
      </p:pic>
      <p:pic>
        <p:nvPicPr>
          <p:cNvPr id="5" name="Picture 4" descr="Screen shot 2012-06-19 at 9.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5" y="1771828"/>
            <a:ext cx="4624912" cy="4913691"/>
          </a:xfrm>
          <a:prstGeom prst="rect">
            <a:avLst/>
          </a:prstGeom>
        </p:spPr>
      </p:pic>
      <p:sp>
        <p:nvSpPr>
          <p:cNvPr id="2" name="Title 1"/>
          <p:cNvSpPr>
            <a:spLocks noGrp="1"/>
          </p:cNvSpPr>
          <p:nvPr>
            <p:ph type="title"/>
          </p:nvPr>
        </p:nvSpPr>
        <p:spPr/>
        <p:txBody>
          <a:bodyPr/>
          <a:lstStyle/>
          <a:p>
            <a:r>
              <a:rPr lang="en-US" dirty="0" smtClean="0"/>
              <a:t>VM Image Management</a:t>
            </a:r>
            <a:endParaRPr lang="en-US" dirty="0"/>
          </a:p>
        </p:txBody>
      </p:sp>
    </p:spTree>
    <p:extLst>
      <p:ext uri="{BB962C8B-B14F-4D97-AF65-F5344CB8AC3E}">
        <p14:creationId xmlns:p14="http://schemas.microsoft.com/office/powerpoint/2010/main" val="3217679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Scratch</a:t>
            </a:r>
          </a:p>
        </p:txBody>
      </p:sp>
      <p:sp>
        <p:nvSpPr>
          <p:cNvPr id="28675"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8678"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8679"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6" name="Chart 5"/>
          <p:cNvGraphicFramePr>
            <a:graphicFrameLocks/>
          </p:cNvGraphicFramePr>
          <p:nvPr>
            <p:extLst>
              <p:ext uri="{D42A27DB-BD31-4B8C-83A1-F6EECF244321}">
                <p14:modId xmlns:p14="http://schemas.microsoft.com/office/powerpoint/2010/main" val="1680116988"/>
              </p:ext>
            </p:extLst>
          </p:nvPr>
        </p:nvGraphicFramePr>
        <p:xfrm>
          <a:off x="1623060" y="3771900"/>
          <a:ext cx="7126605" cy="2878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41907245"/>
              </p:ext>
            </p:extLst>
          </p:nvPr>
        </p:nvGraphicFramePr>
        <p:xfrm>
          <a:off x="1623060" y="891540"/>
          <a:ext cx="7183755"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544599" y="1909398"/>
            <a:ext cx="5754971" cy="3800894"/>
            <a:chOff x="2544599" y="1909398"/>
            <a:chExt cx="5754971" cy="3800894"/>
          </a:xfrm>
        </p:grpSpPr>
        <p:sp>
          <p:nvSpPr>
            <p:cNvPr id="9" name="Rectangle 8"/>
            <p:cNvSpPr/>
            <p:nvPr/>
          </p:nvSpPr>
          <p:spPr>
            <a:xfrm rot="21162932">
              <a:off x="2544599" y="4879295"/>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83%</a:t>
              </a:r>
            </a:p>
          </p:txBody>
        </p:sp>
        <p:sp>
          <p:nvSpPr>
            <p:cNvPr id="10" name="Rectangle 9"/>
            <p:cNvSpPr/>
            <p:nvPr/>
          </p:nvSpPr>
          <p:spPr>
            <a:xfrm rot="21274974">
              <a:off x="2678433" y="1909398"/>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69%</a:t>
              </a:r>
            </a:p>
          </p:txBody>
        </p:sp>
      </p:grpSp>
    </p:spTree>
    <p:extLst>
      <p:ext uri="{BB962C8B-B14F-4D97-AF65-F5344CB8AC3E}">
        <p14:creationId xmlns:p14="http://schemas.microsoft.com/office/powerpoint/2010/main" val="6395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Base Image</a:t>
            </a:r>
          </a:p>
        </p:txBody>
      </p:sp>
      <p:sp>
        <p:nvSpPr>
          <p:cNvPr id="29699"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9700"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9701"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9" name="Chart 8"/>
          <p:cNvGraphicFramePr>
            <a:graphicFrameLocks/>
          </p:cNvGraphicFramePr>
          <p:nvPr/>
        </p:nvGraphicFramePr>
        <p:xfrm>
          <a:off x="1554480" y="891540"/>
          <a:ext cx="7200900"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554480" y="3771900"/>
          <a:ext cx="7200900"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2610397" y="1829326"/>
            <a:ext cx="5514840" cy="3779937"/>
            <a:chOff x="2610397" y="1829326"/>
            <a:chExt cx="5514840" cy="3779937"/>
          </a:xfrm>
        </p:grpSpPr>
        <p:sp>
          <p:nvSpPr>
            <p:cNvPr id="12" name="Rectangle 11"/>
            <p:cNvSpPr/>
            <p:nvPr/>
          </p:nvSpPr>
          <p:spPr>
            <a:xfrm rot="21274974">
              <a:off x="2747556" y="477826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62-80%</a:t>
              </a:r>
            </a:p>
          </p:txBody>
        </p:sp>
        <p:sp>
          <p:nvSpPr>
            <p:cNvPr id="13" name="Rectangle 12"/>
            <p:cNvSpPr/>
            <p:nvPr/>
          </p:nvSpPr>
          <p:spPr>
            <a:xfrm rot="21274974">
              <a:off x="2610397" y="182932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55-67%</a:t>
              </a:r>
            </a:p>
          </p:txBody>
        </p:sp>
      </p:grpSp>
    </p:spTree>
    <p:extLst>
      <p:ext uri="{BB962C8B-B14F-4D97-AF65-F5344CB8AC3E}">
        <p14:creationId xmlns:p14="http://schemas.microsoft.com/office/powerpoint/2010/main" val="23936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33413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4000" dirty="0" smtClean="0"/>
              <a:t>Evaluate Cloud Environments: Interfaces</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080623"/>
              </p:ext>
            </p:extLst>
          </p:nvPr>
        </p:nvGraphicFramePr>
        <p:xfrm>
          <a:off x="2" y="990600"/>
          <a:ext cx="9018493" cy="5059680"/>
        </p:xfrm>
        <a:graphic>
          <a:graphicData uri="http://schemas.openxmlformats.org/drawingml/2006/table">
            <a:tbl>
              <a:tblPr firstRow="1" bandRow="1">
                <a:tableStyleId>{22838BEF-8BB2-4498-84A7-C5851F593DF1}</a:tableStyleId>
              </a:tblPr>
              <a:tblGrid>
                <a:gridCol w="1253679"/>
                <a:gridCol w="2843068"/>
                <a:gridCol w="4921746"/>
              </a:tblGrid>
              <a:tr h="778412">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endParaRPr lang="en-US" sz="2400" dirty="0" smtClean="0">
                        <a:effectLst/>
                        <a:latin typeface="Times New Roman"/>
                        <a:ea typeface="SimSun"/>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 (Cactus)</a:t>
                      </a:r>
                      <a:endParaRPr lang="en-US" sz="2400" b="1" dirty="0">
                        <a:effectLst/>
                        <a:latin typeface="Times New Roman"/>
                        <a:ea typeface="SimSun"/>
                      </a:endParaRPr>
                    </a:p>
                  </a:txBody>
                  <a:tcPr marL="68580" marR="68580" marT="0" marB="0"/>
                </a:tc>
                <a:tc>
                  <a:txBody>
                    <a:bodyPr/>
                    <a:lstStyle/>
                    <a:p>
                      <a:pPr marL="0" marR="0" algn="ctr">
                        <a:spcBef>
                          <a:spcPts val="0"/>
                        </a:spcBef>
                        <a:spcAft>
                          <a:spcPts val="0"/>
                        </a:spcAft>
                      </a:pPr>
                      <a:r>
                        <a:rPr lang="en-US" sz="2400" b="0" dirty="0">
                          <a:effectLst/>
                        </a:rPr>
                        <a:t>EC2 and S3, Rest </a:t>
                      </a:r>
                      <a:r>
                        <a:rPr lang="en-US" sz="2400" b="0" dirty="0" smtClean="0">
                          <a:effectLst/>
                        </a:rPr>
                        <a:t>Interface</a:t>
                      </a:r>
                      <a:endParaRPr lang="en-US" sz="2400" b="0" dirty="0">
                        <a:effectLst/>
                      </a:endParaRPr>
                    </a:p>
                  </a:txBody>
                  <a:tcPr marL="68580" marR="68580" marT="0" marB="0"/>
                </a:tc>
              </a:tr>
              <a:tr h="778412">
                <a:tc>
                  <a:txBody>
                    <a:bodyPr/>
                    <a:lstStyle/>
                    <a:p>
                      <a:pPr marL="0" marR="0" algn="l">
                        <a:spcBef>
                          <a:spcPts val="0"/>
                        </a:spcBef>
                        <a:spcAft>
                          <a:spcPts val="0"/>
                        </a:spcAft>
                      </a:pPr>
                      <a:r>
                        <a:rPr lang="en-US" sz="2400" dirty="0" smtClean="0">
                          <a:effectLst/>
                        </a:rPr>
                        <a:t>✓✓</a:t>
                      </a: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latin typeface="Times New Roman"/>
                          <a:ea typeface="SimSun"/>
                        </a:rPr>
                        <a:t>OpenStack</a:t>
                      </a:r>
                    </a:p>
                    <a:p>
                      <a:pPr marL="0" marR="0" algn="l">
                        <a:spcBef>
                          <a:spcPts val="0"/>
                        </a:spcBef>
                        <a:spcAft>
                          <a:spcPts val="0"/>
                        </a:spcAft>
                      </a:pPr>
                      <a:r>
                        <a:rPr lang="en-US" sz="2400" b="1" dirty="0" smtClean="0">
                          <a:effectLst/>
                          <a:latin typeface="Times New Roman"/>
                          <a:ea typeface="SimSun"/>
                        </a:rPr>
                        <a:t>(Essex)</a:t>
                      </a:r>
                      <a:endParaRPr lang="en-US" sz="2400" b="1" dirty="0">
                        <a:effectLst/>
                        <a:latin typeface="Times New Roman"/>
                        <a:ea typeface="SimSun"/>
                      </a:endParaRPr>
                    </a:p>
                  </a:txBody>
                  <a:tcPr marL="68580" marR="68580" marT="0" marB="0"/>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pPr marL="0" marR="0" algn="ctr">
                        <a:spcBef>
                          <a:spcPts val="0"/>
                        </a:spcBef>
                        <a:spcAft>
                          <a:spcPts val="0"/>
                        </a:spcAft>
                      </a:pPr>
                      <a:endParaRPr lang="en-US" sz="2400" dirty="0">
                        <a:effectLst/>
                        <a:latin typeface="Times New Roman"/>
                        <a:ea typeface="SimSun"/>
                      </a:endParaRPr>
                    </a:p>
                  </a:txBody>
                  <a:tcPr marL="68580" marR="68580" marT="0" marB="0"/>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txBody>
                  <a:tcPr/>
                </a:tc>
                <a:tc>
                  <a:txBody>
                    <a:bodyPr/>
                    <a:lstStyle/>
                    <a:p>
                      <a:pPr marL="0" marR="0" algn="ctr">
                        <a:spcBef>
                          <a:spcPts val="0"/>
                        </a:spcBef>
                        <a:spcAft>
                          <a:spcPts val="0"/>
                        </a:spcAft>
                      </a:pPr>
                      <a:r>
                        <a:rPr lang="en-US" sz="2400" dirty="0" smtClean="0">
                          <a:effectLst/>
                        </a:rPr>
                        <a:t>EC2 and S3, Rest Interface</a:t>
                      </a:r>
                    </a:p>
                  </a:txBody>
                  <a:tcPr/>
                </a:tc>
              </a:tr>
              <a:tr h="875714">
                <a:tc>
                  <a:txBody>
                    <a:bodyPr/>
                    <a:lstStyle/>
                    <a:p>
                      <a:r>
                        <a:rPr lang="en-US" sz="2400" dirty="0" smtClean="0">
                          <a:effectLst/>
                        </a:rPr>
                        <a:t>✓✓</a:t>
                      </a:r>
                      <a:endParaRPr lang="en-US" sz="2400" b="1" dirty="0"/>
                    </a:p>
                  </a:txBody>
                  <a:tcPr/>
                </a:tc>
                <a:tc>
                  <a:txBody>
                    <a:bodyPr/>
                    <a:lstStyle/>
                    <a:p>
                      <a:r>
                        <a:rPr lang="en-US" sz="2400" b="1" dirty="0" smtClean="0"/>
                        <a:t>Eucalyptus (3.1)</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marL="0" marR="0" algn="ctr">
                        <a:spcBef>
                          <a:spcPts val="0"/>
                        </a:spcBef>
                        <a:spcAft>
                          <a:spcPts val="0"/>
                        </a:spcAft>
                      </a:pPr>
                      <a:r>
                        <a:rPr lang="en-US" sz="2400" dirty="0" smtClean="0">
                          <a:effectLst/>
                        </a:rPr>
                        <a:t>EC2 and S3, Rest Interface</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marL="0" marR="0" algn="ctr">
                        <a:spcBef>
                          <a:spcPts val="0"/>
                        </a:spcBef>
                        <a:spcAft>
                          <a:spcPts val="0"/>
                        </a:spcAft>
                      </a:pPr>
                      <a:r>
                        <a:rPr lang="en-US" sz="2400" dirty="0" smtClean="0">
                          <a:effectLst/>
                        </a:rPr>
                        <a:t>Native XML/RPC, EC2 and S3, OCCI, Rest Interface</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29</a:t>
            </a:fld>
            <a:endParaRPr lang="en-US"/>
          </a:p>
        </p:txBody>
      </p:sp>
    </p:spTree>
    <p:extLst>
      <p:ext uri="{BB962C8B-B14F-4D97-AF65-F5344CB8AC3E}">
        <p14:creationId xmlns:p14="http://schemas.microsoft.com/office/powerpoint/2010/main" val="177967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Part of XSEDE but FutureGrid </a:t>
            </a:r>
            <a:r>
              <a:rPr lang="en-US" sz="2500" dirty="0" smtClean="0">
                <a:cs typeface="Times New Roman" pitchFamily="18" charset="0"/>
              </a:rPr>
              <a:t>has a complementary focus to both the Open Science Grid and the other parts of XSEDE (TeraGrid). </a:t>
            </a:r>
          </a:p>
          <a:p>
            <a:pPr lvl="1"/>
            <a:r>
              <a:rPr lang="en-US" sz="2400" dirty="0" smtClean="0">
                <a:cs typeface="Times New Roman" pitchFamily="18" charset="0"/>
              </a:rPr>
              <a:t>FutureGrid is </a:t>
            </a:r>
            <a:r>
              <a:rPr lang="en-US" sz="2400" dirty="0" smtClean="0">
                <a:solidFill>
                  <a:srgbClr val="FF0000"/>
                </a:solidFill>
                <a:cs typeface="Times New Roman" pitchFamily="18" charset="0"/>
              </a:rPr>
              <a:t>user-customizable</a:t>
            </a:r>
            <a:r>
              <a:rPr lang="en-US" sz="2400" dirty="0" smtClean="0">
                <a:cs typeface="Times New Roman" pitchFamily="18" charset="0"/>
              </a:rPr>
              <a:t>, </a:t>
            </a:r>
            <a:r>
              <a:rPr lang="en-US" sz="2400" dirty="0" smtClean="0">
                <a:solidFill>
                  <a:srgbClr val="FF0000"/>
                </a:solidFill>
                <a:cs typeface="Times New Roman" pitchFamily="18" charset="0"/>
              </a:rPr>
              <a:t>accessed interactively </a:t>
            </a:r>
            <a:r>
              <a:rPr lang="en-US" sz="2400" dirty="0" smtClean="0">
                <a:cs typeface="Times New Roman" pitchFamily="18" charset="0"/>
              </a:rPr>
              <a:t>and supports </a:t>
            </a:r>
            <a:r>
              <a:rPr lang="en-US" sz="2400" dirty="0" smtClean="0">
                <a:solidFill>
                  <a:srgbClr val="FF0000"/>
                </a:solidFill>
                <a:cs typeface="Times New Roman" pitchFamily="18" charset="0"/>
              </a:rPr>
              <a:t>Grid</a:t>
            </a:r>
            <a:r>
              <a:rPr lang="en-US" sz="2400" dirty="0" smtClean="0">
                <a:cs typeface="Times New Roman" pitchFamily="18" charset="0"/>
              </a:rPr>
              <a:t>, </a:t>
            </a:r>
            <a:r>
              <a:rPr lang="en-US" sz="2400" dirty="0" smtClean="0">
                <a:solidFill>
                  <a:srgbClr val="FF0000"/>
                </a:solidFill>
                <a:cs typeface="Times New Roman" pitchFamily="18" charset="0"/>
              </a:rPr>
              <a:t>Cloud</a:t>
            </a:r>
            <a:r>
              <a:rPr lang="en-US" sz="2400" dirty="0" smtClean="0">
                <a:cs typeface="Times New Roman" pitchFamily="18" charset="0"/>
              </a:rPr>
              <a:t> and </a:t>
            </a:r>
            <a:r>
              <a:rPr lang="en-US" sz="2400" dirty="0" smtClean="0">
                <a:solidFill>
                  <a:srgbClr val="FF0000"/>
                </a:solidFill>
                <a:cs typeface="Times New Roman" pitchFamily="18" charset="0"/>
              </a:rPr>
              <a:t>HPC </a:t>
            </a:r>
            <a:r>
              <a:rPr lang="en-US" sz="2400" dirty="0" smtClean="0">
                <a:cs typeface="Times New Roman" pitchFamily="18" charset="0"/>
              </a:rPr>
              <a:t>software with and without virtualization.  </a:t>
            </a:r>
          </a:p>
          <a:p>
            <a:pPr lvl="1"/>
            <a:r>
              <a:rPr lang="en-US" sz="2400" dirty="0" smtClean="0">
                <a:cs typeface="Times New Roman" pitchFamily="18" charset="0"/>
              </a:rPr>
              <a:t>FutureGrid is an experimental platform where </a:t>
            </a:r>
            <a:r>
              <a:rPr lang="en-US" sz="2400" dirty="0" smtClean="0">
                <a:solidFill>
                  <a:srgbClr val="FF0000"/>
                </a:solidFill>
                <a:cs typeface="Times New Roman" pitchFamily="18" charset="0"/>
              </a:rPr>
              <a:t>computer science </a:t>
            </a:r>
            <a:r>
              <a:rPr lang="en-US" sz="2400" dirty="0" smtClean="0">
                <a:cs typeface="Times New Roman" pitchFamily="18" charset="0"/>
              </a:rPr>
              <a:t>applications can explore many facets of distributed systems </a:t>
            </a:r>
          </a:p>
          <a:p>
            <a:pPr lvl="1"/>
            <a:r>
              <a:rPr lang="en-US" sz="2400" dirty="0" smtClean="0">
                <a:cs typeface="Times New Roman" pitchFamily="18" charset="0"/>
              </a:rPr>
              <a:t>and  where </a:t>
            </a:r>
            <a:r>
              <a:rPr lang="en-US" sz="2400" dirty="0" smtClean="0">
                <a:solidFill>
                  <a:srgbClr val="FF0000"/>
                </a:solidFill>
                <a:cs typeface="Times New Roman" pitchFamily="18" charset="0"/>
              </a:rPr>
              <a:t>domain sciences </a:t>
            </a:r>
            <a:r>
              <a:rPr lang="en-US" sz="2400" dirty="0" smtClean="0">
                <a:cs typeface="Times New Roman" pitchFamily="18" charset="0"/>
              </a:rPr>
              <a:t>can explore various deployment scenarios and tuning parameters and in the future possibly migrate to the large-scale national Cyberinfrastructure. </a:t>
            </a:r>
          </a:p>
          <a:p>
            <a:pPr lvl="1"/>
            <a:r>
              <a:rPr lang="en-US" sz="2400" dirty="0" smtClean="0">
                <a:cs typeface="Times New Roman" pitchFamily="18" charset="0"/>
              </a:rPr>
              <a:t>FutureGrid supports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err="1" smtClean="0">
                <a:cs typeface="Times New Roman" pitchFamily="18" charset="0"/>
              </a:rPr>
              <a:t>Testbeds</a:t>
            </a:r>
            <a:r>
              <a:rPr lang="en-US" sz="2400" dirty="0" smtClean="0">
                <a:cs typeface="Times New Roman" pitchFamily="18" charset="0"/>
              </a:rPr>
              <a:t> </a:t>
            </a:r>
            <a:r>
              <a:rPr lang="en-US" sz="2400" dirty="0" smtClean="0">
                <a:cs typeface="Times New Roman" pitchFamily="18" charset="0"/>
              </a:rPr>
              <a:t>(helping </a:t>
            </a:r>
            <a:r>
              <a:rPr lang="en-US" sz="2400" dirty="0" smtClean="0">
                <a:cs typeface="Times New Roman" pitchFamily="18" charset="0"/>
              </a:rPr>
              <a:t>OGF)</a:t>
            </a:r>
          </a:p>
          <a:p>
            <a:r>
              <a:rPr lang="en-US" sz="2400" dirty="0" smtClean="0"/>
              <a:t>Note much of current use Education, Computer Science Systems and Biology/Bioinformatics</a:t>
            </a:r>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95510005"/>
              </p:ext>
            </p:extLst>
          </p:nvPr>
        </p:nvGraphicFramePr>
        <p:xfrm>
          <a:off x="0" y="1447800"/>
          <a:ext cx="9018492" cy="3505196"/>
        </p:xfrm>
        <a:graphic>
          <a:graphicData uri="http://schemas.openxmlformats.org/drawingml/2006/table">
            <a:tbl>
              <a:tblPr firstRow="1" bandRow="1">
                <a:tableStyleId>{22838BEF-8BB2-4498-84A7-C5851F593DF1}</a:tableStyleId>
              </a:tblPr>
              <a:tblGrid>
                <a:gridCol w="2048373"/>
                <a:gridCol w="2048373"/>
                <a:gridCol w="4921746"/>
              </a:tblGrid>
              <a:tr h="801188">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pPr algn="ctr"/>
                      <a:r>
                        <a:rPr lang="en-US" sz="2400" b="0" kern="1200" dirty="0" smtClean="0">
                          <a:solidFill>
                            <a:schemeClr val="dk1"/>
                          </a:solidFill>
                          <a:effectLst/>
                          <a:latin typeface="+mn-lt"/>
                          <a:ea typeface="+mn-ea"/>
                          <a:cs typeface="+mn-cs"/>
                        </a:rPr>
                        <a:t>KVM, XEN, VMware </a:t>
                      </a:r>
                      <a:r>
                        <a:rPr lang="en-US" sz="2400" b="0" kern="1200" dirty="0" err="1" smtClean="0">
                          <a:solidFill>
                            <a:schemeClr val="dk1"/>
                          </a:solidFill>
                          <a:effectLst/>
                          <a:latin typeface="+mn-lt"/>
                          <a:ea typeface="+mn-ea"/>
                          <a:cs typeface="+mn-cs"/>
                        </a:rPr>
                        <a:t>Vsphere</a:t>
                      </a:r>
                      <a:r>
                        <a:rPr lang="en-US" sz="2400" b="0" kern="1200" dirty="0" smtClean="0">
                          <a:solidFill>
                            <a:schemeClr val="dk1"/>
                          </a:solidFill>
                          <a:effectLst/>
                          <a:latin typeface="+mn-lt"/>
                          <a:ea typeface="+mn-ea"/>
                          <a:cs typeface="+mn-cs"/>
                        </a:rPr>
                        <a:t>, LXC, UML and MS </a:t>
                      </a:r>
                      <a:r>
                        <a:rPr lang="en-US" sz="2400" b="0" kern="1200" dirty="0" err="1" smtClean="0">
                          <a:solidFill>
                            <a:schemeClr val="dk1"/>
                          </a:solidFill>
                          <a:effectLst/>
                          <a:latin typeface="+mn-lt"/>
                          <a:ea typeface="+mn-ea"/>
                          <a:cs typeface="+mn-cs"/>
                        </a:rPr>
                        <a:t>HyperV</a:t>
                      </a:r>
                      <a:endParaRPr lang="en-US" sz="2400" b="0" kern="1200" dirty="0" smtClean="0">
                        <a:solidFill>
                          <a:schemeClr val="dk1"/>
                        </a:solidFill>
                        <a:effectLst/>
                        <a:latin typeface="+mn-lt"/>
                        <a:ea typeface="+mn-ea"/>
                        <a:cs typeface="+mn-cs"/>
                      </a:endParaRPr>
                    </a:p>
                  </a:txBody>
                  <a:tcPr marL="68580" marR="68580" marT="0" marB="0"/>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 </a:t>
                      </a:r>
                      <a:r>
                        <a:rPr lang="en-US" sz="2400" b="0" kern="1200" dirty="0" err="1" smtClean="0">
                          <a:solidFill>
                            <a:schemeClr val="dk1"/>
                          </a:solidFill>
                          <a:effectLst/>
                          <a:latin typeface="+mn-lt"/>
                          <a:ea typeface="+mn-ea"/>
                          <a:cs typeface="+mn-cs"/>
                        </a:rPr>
                        <a:t>VMWare</a:t>
                      </a:r>
                      <a:r>
                        <a:rPr lang="en-US" sz="2400" b="0" kern="1200" dirty="0" smtClean="0">
                          <a:solidFill>
                            <a:schemeClr val="dk1"/>
                          </a:solidFill>
                          <a:effectLst/>
                          <a:latin typeface="+mn-lt"/>
                          <a:ea typeface="+mn-ea"/>
                          <a:cs typeface="+mn-cs"/>
                        </a:rPr>
                        <a:t> in the enterprise edition.</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a:t>
                      </a:r>
                    </a:p>
                    <a:p>
                      <a:pPr algn="ctr"/>
                      <a:r>
                        <a:rPr lang="en-US" sz="2400" b="0" kern="1200" dirty="0" smtClean="0">
                          <a:solidFill>
                            <a:schemeClr val="dk1"/>
                          </a:solidFill>
                          <a:effectLst/>
                          <a:latin typeface="+mn-lt"/>
                          <a:ea typeface="+mn-ea"/>
                          <a:cs typeface="+mn-cs"/>
                        </a:rPr>
                        <a:t> </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XEN and </a:t>
                      </a:r>
                      <a:r>
                        <a:rPr lang="en-US" sz="2400" b="0" kern="1200" dirty="0" err="1" smtClean="0">
                          <a:solidFill>
                            <a:schemeClr val="dk1"/>
                          </a:solidFill>
                          <a:effectLst/>
                          <a:latin typeface="+mn-lt"/>
                          <a:ea typeface="+mn-ea"/>
                          <a:cs typeface="+mn-cs"/>
                        </a:rPr>
                        <a:t>VMWare</a:t>
                      </a:r>
                      <a:endParaRPr lang="en-US" sz="2400" b="0" kern="1200" dirty="0" smtClean="0">
                        <a:solidFill>
                          <a:schemeClr val="dk1"/>
                        </a:solidFill>
                        <a:effectLst/>
                        <a:latin typeface="+mn-lt"/>
                        <a:ea typeface="+mn-ea"/>
                        <a:cs typeface="+mn-cs"/>
                      </a:endParaRPr>
                    </a:p>
                    <a:p>
                      <a:pPr algn="ctr"/>
                      <a:r>
                        <a:rPr lang="en-US" sz="2400" b="0" kern="1200" dirty="0" smtClean="0">
                          <a:solidFill>
                            <a:schemeClr val="dk1"/>
                          </a:solidFill>
                          <a:effectLst/>
                          <a:latin typeface="+mn-lt"/>
                          <a:ea typeface="+mn-ea"/>
                          <a:cs typeface="+mn-cs"/>
                        </a:rPr>
                        <a:t> </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30</a:t>
            </a:fld>
            <a:endParaRPr lang="en-US"/>
          </a:p>
        </p:txBody>
      </p:sp>
    </p:spTree>
    <p:extLst>
      <p:ext uri="{BB962C8B-B14F-4D97-AF65-F5344CB8AC3E}">
        <p14:creationId xmlns:p14="http://schemas.microsoft.com/office/powerpoint/2010/main" val="3124727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68"/>
          </a:xfrm>
        </p:spPr>
        <p:txBody>
          <a:bodyPr/>
          <a:lstStyle/>
          <a:p>
            <a:r>
              <a:rPr lang="en-US" dirty="0" smtClean="0"/>
              <a:t>Networking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2615487"/>
              </p:ext>
            </p:extLst>
          </p:nvPr>
        </p:nvGraphicFramePr>
        <p:xfrm>
          <a:off x="26893" y="914400"/>
          <a:ext cx="9117107" cy="4785359"/>
        </p:xfrm>
        <a:graphic>
          <a:graphicData uri="http://schemas.openxmlformats.org/drawingml/2006/table">
            <a:tbl>
              <a:tblPr firstRow="1" bandRow="1">
                <a:tableStyleId>{22838BEF-8BB2-4498-84A7-C5851F593DF1}</a:tableStyleId>
              </a:tblPr>
              <a:tblGrid>
                <a:gridCol w="2070772"/>
                <a:gridCol w="2070772"/>
                <a:gridCol w="4975563"/>
              </a:tblGrid>
              <a:tr h="15012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Zapf Dingbats"/>
                          <a:ea typeface="+mn-ea"/>
                          <a:cs typeface="+mn-cs"/>
                        </a:rPr>
                        <a:t>✓✓✓</a:t>
                      </a:r>
                      <a:r>
                        <a:rPr lang="en-US" sz="1600" b="0" dirty="0" smtClean="0">
                          <a:effectLst/>
                        </a:rPr>
                        <a:t> </a:t>
                      </a:r>
                      <a:endParaRPr lang="en-US" sz="1600" b="0" kern="1200" dirty="0" smtClean="0">
                        <a:solidFill>
                          <a:schemeClr val="dk1"/>
                        </a:solidFill>
                        <a:effectLst/>
                        <a:latin typeface="+mn-lt"/>
                        <a:ea typeface="+mn-ea"/>
                        <a:cs typeface="+mn-cs"/>
                      </a:endParaRPr>
                    </a:p>
                    <a:p>
                      <a:pPr marL="0" marR="0" algn="l">
                        <a:spcBef>
                          <a:spcPts val="0"/>
                        </a:spcBef>
                        <a:spcAft>
                          <a:spcPts val="0"/>
                        </a:spcAft>
                      </a:pPr>
                      <a:endParaRPr lang="en-US" sz="1600" b="1" dirty="0">
                        <a:effectLst/>
                        <a:latin typeface="Times New Roman"/>
                        <a:ea typeface="SimSun"/>
                      </a:endParaRPr>
                    </a:p>
                  </a:txBody>
                  <a:tcPr marL="68580" marR="68580" marT="0" marB="0"/>
                </a:tc>
                <a:tc>
                  <a:txBody>
                    <a:bodyPr/>
                    <a:lstStyle/>
                    <a:p>
                      <a:pPr marL="0" marR="0" algn="l">
                        <a:spcBef>
                          <a:spcPts val="0"/>
                        </a:spcBef>
                        <a:spcAft>
                          <a:spcPts val="0"/>
                        </a:spcAft>
                      </a:pPr>
                      <a:r>
                        <a:rPr lang="en-US" sz="1600" b="1" dirty="0" smtClean="0">
                          <a:effectLst/>
                        </a:rPr>
                        <a:t>OpenStack</a:t>
                      </a:r>
                      <a:br>
                        <a:rPr lang="en-US" sz="1600" b="1" dirty="0" smtClean="0">
                          <a:effectLst/>
                        </a:rPr>
                      </a:br>
                      <a:endParaRPr lang="en-US" sz="1600" b="1" dirty="0">
                        <a:effectLst/>
                        <a:latin typeface="Times New Roman"/>
                        <a:ea typeface="SimSun"/>
                      </a:endParaRPr>
                    </a:p>
                  </a:txBody>
                  <a:tcPr marL="68580" marR="68580" marT="0" marB="0"/>
                </a:tc>
                <a:tc>
                  <a:txBody>
                    <a:bodyPr/>
                    <a:lstStyle/>
                    <a:p>
                      <a:r>
                        <a:rPr lang="en-US" sz="1600" b="0" kern="1200" dirty="0" smtClean="0">
                          <a:solidFill>
                            <a:schemeClr val="dk1"/>
                          </a:solidFill>
                          <a:effectLst/>
                          <a:latin typeface="+mn-lt"/>
                          <a:ea typeface="+mn-ea"/>
                          <a:cs typeface="+mn-cs"/>
                        </a:rPr>
                        <a:t>- Two modes: </a:t>
                      </a:r>
                    </a:p>
                    <a:p>
                      <a:r>
                        <a:rPr lang="en-US" sz="1600" b="0" kern="1200" dirty="0" smtClean="0">
                          <a:solidFill>
                            <a:schemeClr val="dk1"/>
                          </a:solidFill>
                          <a:effectLst/>
                          <a:latin typeface="+mn-lt"/>
                          <a:ea typeface="+mn-ea"/>
                          <a:cs typeface="+mn-cs"/>
                        </a:rPr>
                        <a:t>(a) Flat networking</a:t>
                      </a:r>
                      <a:br>
                        <a:rPr lang="en-US" sz="1600" b="0"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(b) VLAN networking</a:t>
                      </a:r>
                    </a:p>
                    <a:p>
                      <a:r>
                        <a:rPr lang="en-US" sz="1600" b="0" kern="1200" dirty="0" smtClean="0">
                          <a:solidFill>
                            <a:schemeClr val="dk1"/>
                          </a:solidFill>
                          <a:effectLst/>
                          <a:latin typeface="+mn-lt"/>
                          <a:ea typeface="+mn-ea"/>
                          <a:cs typeface="+mn-cs"/>
                        </a:rPr>
                        <a:t>-Creates Bridges automatically</a:t>
                      </a:r>
                    </a:p>
                    <a:p>
                      <a:r>
                        <a:rPr lang="en-US" sz="1600" b="0" kern="1200" dirty="0" smtClean="0">
                          <a:solidFill>
                            <a:schemeClr val="dk1"/>
                          </a:solidFill>
                          <a:effectLst/>
                          <a:latin typeface="+mn-lt"/>
                          <a:ea typeface="+mn-ea"/>
                          <a:cs typeface="+mn-cs"/>
                        </a:rPr>
                        <a:t>-Uses IP forwarding for public IP</a:t>
                      </a:r>
                    </a:p>
                    <a:p>
                      <a:r>
                        <a:rPr lang="en-US" sz="1600" b="0" kern="1200" dirty="0" smtClean="0">
                          <a:solidFill>
                            <a:schemeClr val="dk1"/>
                          </a:solidFill>
                          <a:effectLst/>
                          <a:latin typeface="+mn-lt"/>
                          <a:ea typeface="+mn-ea"/>
                          <a:cs typeface="+mn-cs"/>
                        </a:rPr>
                        <a:t>-VMs only have private IPs</a:t>
                      </a:r>
                    </a:p>
                  </a:txBody>
                  <a:tcPr marL="68580" marR="68580" marT="0" marB="0"/>
                </a:tc>
              </a:tr>
              <a:tr h="134490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pPr marL="0" marR="0" indent="0" algn="l" defTabSz="457196"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Eucalyptus</a:t>
                      </a:r>
                      <a:endParaRPr lang="en-US" sz="1600" b="1" dirty="0"/>
                    </a:p>
                  </a:txBody>
                  <a:tcPr/>
                </a:tc>
                <a:tc>
                  <a:txBody>
                    <a:bodyPr/>
                    <a:lstStyle/>
                    <a:p>
                      <a:r>
                        <a:rPr lang="en-US" sz="1600" kern="1200" dirty="0" smtClean="0">
                          <a:solidFill>
                            <a:schemeClr val="dk1"/>
                          </a:solidFill>
                          <a:effectLst/>
                          <a:latin typeface="+mn-lt"/>
                          <a:ea typeface="+mn-ea"/>
                          <a:cs typeface="+mn-cs"/>
                        </a:rPr>
                        <a:t>- Four modes: (a) managed; (b) managed-</a:t>
                      </a:r>
                      <a:r>
                        <a:rPr lang="en-US" sz="1600" kern="1200" dirty="0" err="1" smtClean="0">
                          <a:solidFill>
                            <a:schemeClr val="dk1"/>
                          </a:solidFill>
                          <a:effectLst/>
                          <a:latin typeface="+mn-lt"/>
                          <a:ea typeface="+mn-ea"/>
                          <a:cs typeface="+mn-cs"/>
                        </a:rPr>
                        <a:t>noLAN</a:t>
                      </a:r>
                      <a:r>
                        <a:rPr lang="en-US" sz="1600" kern="1200" dirty="0" smtClean="0">
                          <a:solidFill>
                            <a:schemeClr val="dk1"/>
                          </a:solidFill>
                          <a:effectLst/>
                          <a:latin typeface="+mn-lt"/>
                          <a:ea typeface="+mn-ea"/>
                          <a:cs typeface="+mn-cs"/>
                        </a:rPr>
                        <a:t>; (c) system; and (d) static</a:t>
                      </a:r>
                    </a:p>
                    <a:p>
                      <a:r>
                        <a:rPr lang="en-US" sz="1600" kern="1200" dirty="0" smtClean="0">
                          <a:solidFill>
                            <a:schemeClr val="dk1"/>
                          </a:solidFill>
                          <a:effectLst/>
                          <a:latin typeface="+mn-lt"/>
                          <a:ea typeface="+mn-ea"/>
                          <a:cs typeface="+mn-cs"/>
                        </a:rPr>
                        <a:t>- In (a) &amp; (b) bridges are created automatically</a:t>
                      </a:r>
                    </a:p>
                    <a:p>
                      <a:r>
                        <a:rPr lang="en-US" sz="1600" kern="1200" dirty="0" smtClean="0">
                          <a:solidFill>
                            <a:schemeClr val="dk1"/>
                          </a:solidFill>
                          <a:effectLst/>
                          <a:latin typeface="+mn-lt"/>
                          <a:ea typeface="+mn-ea"/>
                          <a:cs typeface="+mn-cs"/>
                        </a:rPr>
                        <a:t>- IP forwarding for public IP</a:t>
                      </a:r>
                    </a:p>
                    <a:p>
                      <a:r>
                        <a:rPr lang="en-US" sz="1600" kern="1200" dirty="0" smtClean="0">
                          <a:solidFill>
                            <a:schemeClr val="dk1"/>
                          </a:solidFill>
                          <a:effectLst/>
                          <a:latin typeface="+mn-lt"/>
                          <a:ea typeface="+mn-ea"/>
                          <a:cs typeface="+mn-cs"/>
                        </a:rPr>
                        <a:t>-VMs only have private IPs</a:t>
                      </a:r>
                    </a:p>
                  </a:txBody>
                  <a:tcPr/>
                </a:tc>
              </a:tr>
              <a:tr h="84447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Nimbus</a:t>
                      </a:r>
                    </a:p>
                    <a:p>
                      <a:endParaRPr lang="en-US" sz="1600" b="1" dirty="0"/>
                    </a:p>
                  </a:txBody>
                  <a:tcPr/>
                </a:tc>
                <a:tc>
                  <a:txBody>
                    <a:bodyPr/>
                    <a:lstStyle/>
                    <a:p>
                      <a:r>
                        <a:rPr lang="en-US" sz="1600" kern="1200" dirty="0" smtClean="0">
                          <a:solidFill>
                            <a:schemeClr val="dk1"/>
                          </a:solidFill>
                          <a:effectLst/>
                          <a:latin typeface="+mn-lt"/>
                          <a:ea typeface="+mn-ea"/>
                          <a:cs typeface="+mn-cs"/>
                        </a:rPr>
                        <a:t>- IP assigned using a DHCP server that can be configured in two ways.</a:t>
                      </a:r>
                    </a:p>
                    <a:p>
                      <a:pPr marL="285750" indent="-285750">
                        <a:buFontTx/>
                        <a:buChar char="-"/>
                      </a:pPr>
                      <a:r>
                        <a:rPr lang="en-US" sz="1600" kern="1200" dirty="0" smtClean="0">
                          <a:solidFill>
                            <a:schemeClr val="dk1"/>
                          </a:solidFill>
                          <a:effectLst/>
                          <a:latin typeface="+mn-lt"/>
                          <a:ea typeface="+mn-ea"/>
                          <a:cs typeface="+mn-cs"/>
                        </a:rPr>
                        <a:t>Bridges must exists in the compute nodes</a:t>
                      </a:r>
                    </a:p>
                  </a:txBody>
                  <a:tcPr/>
                </a:tc>
              </a:tr>
              <a:tr h="109469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err="1" smtClean="0">
                          <a:effectLst/>
                        </a:rPr>
                        <a:t>OpenNebula</a:t>
                      </a:r>
                      <a:endParaRPr lang="en-US" sz="1600" b="1" dirty="0" smtClean="0">
                        <a:effectLst/>
                      </a:endParaRPr>
                    </a:p>
                    <a:p>
                      <a:endParaRPr lang="en-US" sz="1600" b="1" dirty="0"/>
                    </a:p>
                  </a:txBody>
                  <a:tcPr/>
                </a:tc>
                <a:tc>
                  <a:txBody>
                    <a:bodyPr/>
                    <a:lstStyle/>
                    <a:p>
                      <a:r>
                        <a:rPr lang="en-US" sz="1600" kern="1200" dirty="0" smtClean="0">
                          <a:solidFill>
                            <a:schemeClr val="dk1"/>
                          </a:solidFill>
                          <a:effectLst/>
                          <a:latin typeface="+mn-lt"/>
                          <a:ea typeface="+mn-ea"/>
                          <a:cs typeface="+mn-cs"/>
                        </a:rPr>
                        <a:t>- Networks can be defined to support </a:t>
                      </a:r>
                      <a:r>
                        <a:rPr lang="en-US" sz="1600" kern="1200" dirty="0" err="1" smtClean="0">
                          <a:solidFill>
                            <a:schemeClr val="dk1"/>
                          </a:solidFill>
                          <a:effectLst/>
                          <a:latin typeface="+mn-lt"/>
                          <a:ea typeface="+mn-ea"/>
                          <a:cs typeface="+mn-cs"/>
                        </a:rPr>
                        <a:t>Ebtable</a:t>
                      </a:r>
                      <a:r>
                        <a:rPr lang="en-US" sz="1600" kern="1200" dirty="0" smtClean="0">
                          <a:solidFill>
                            <a:schemeClr val="dk1"/>
                          </a:solidFill>
                          <a:effectLst/>
                          <a:latin typeface="+mn-lt"/>
                          <a:ea typeface="+mn-ea"/>
                          <a:cs typeface="+mn-cs"/>
                        </a:rPr>
                        <a:t>, Open </a:t>
                      </a:r>
                      <a:r>
                        <a:rPr lang="en-US" sz="1600" kern="1200" dirty="0" err="1" smtClean="0">
                          <a:solidFill>
                            <a:schemeClr val="dk1"/>
                          </a:solidFill>
                          <a:effectLst/>
                          <a:latin typeface="+mn-lt"/>
                          <a:ea typeface="+mn-ea"/>
                          <a:cs typeface="+mn-cs"/>
                        </a:rPr>
                        <a:t>vSwitch</a:t>
                      </a:r>
                      <a:r>
                        <a:rPr lang="en-US" sz="1600" kern="1200" dirty="0" smtClean="0">
                          <a:solidFill>
                            <a:schemeClr val="dk1"/>
                          </a:solidFill>
                          <a:effectLst/>
                          <a:latin typeface="+mn-lt"/>
                          <a:ea typeface="+mn-ea"/>
                          <a:cs typeface="+mn-cs"/>
                        </a:rPr>
                        <a:t> and 802.1Q tagging</a:t>
                      </a:r>
                    </a:p>
                    <a:p>
                      <a:r>
                        <a:rPr lang="en-US" sz="1600" kern="1200" dirty="0" smtClean="0">
                          <a:solidFill>
                            <a:schemeClr val="dk1"/>
                          </a:solidFill>
                          <a:effectLst/>
                          <a:latin typeface="+mn-lt"/>
                          <a:ea typeface="+mn-ea"/>
                          <a:cs typeface="+mn-cs"/>
                        </a:rPr>
                        <a:t>-Bridges must exists in the compute nodes</a:t>
                      </a:r>
                    </a:p>
                    <a:p>
                      <a:r>
                        <a:rPr lang="en-US" sz="1600" kern="1200" dirty="0" smtClean="0">
                          <a:solidFill>
                            <a:schemeClr val="dk1"/>
                          </a:solidFill>
                          <a:effectLst/>
                          <a:latin typeface="+mn-lt"/>
                          <a:ea typeface="+mn-ea"/>
                          <a:cs typeface="+mn-cs"/>
                        </a:rPr>
                        <a:t>-IP are setup inside VM</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31</a:t>
            </a:fld>
            <a:endParaRPr lang="en-US"/>
          </a:p>
        </p:txBody>
      </p:sp>
    </p:spTree>
    <p:extLst>
      <p:ext uri="{BB962C8B-B14F-4D97-AF65-F5344CB8AC3E}">
        <p14:creationId xmlns:p14="http://schemas.microsoft.com/office/powerpoint/2010/main" val="3881030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Software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70633648"/>
              </p:ext>
            </p:extLst>
          </p:nvPr>
        </p:nvGraphicFramePr>
        <p:xfrm>
          <a:off x="0" y="1447798"/>
          <a:ext cx="9144000" cy="4711588"/>
        </p:xfrm>
        <a:graphic>
          <a:graphicData uri="http://schemas.openxmlformats.org/drawingml/2006/table">
            <a:tbl>
              <a:tblPr firstRow="1" bandRow="1">
                <a:tableStyleId>{22838BEF-8BB2-4498-84A7-C5851F593DF1}</a:tableStyleId>
              </a:tblPr>
              <a:tblGrid>
                <a:gridCol w="2076880"/>
                <a:gridCol w="2076880"/>
                <a:gridCol w="4990240"/>
              </a:tblGrid>
              <a:tr h="12380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380" marR="77380"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80" marR="77380" marT="0" marB="0"/>
                </a:tc>
                <a:tc>
                  <a:txBody>
                    <a:bodyPr/>
                    <a:lstStyle/>
                    <a:p>
                      <a:r>
                        <a:rPr lang="en-US" sz="2000" b="0" kern="1200" dirty="0" smtClean="0">
                          <a:solidFill>
                            <a:schemeClr val="dk1"/>
                          </a:solidFill>
                          <a:effectLst/>
                          <a:latin typeface="+mn-lt"/>
                          <a:ea typeface="+mn-ea"/>
                          <a:cs typeface="+mn-cs"/>
                        </a:rPr>
                        <a:t>- Software is composed by component that can be placed in different machines.</a:t>
                      </a:r>
                    </a:p>
                    <a:p>
                      <a:r>
                        <a:rPr lang="en-US" sz="2000" b="0" kern="1200" dirty="0" smtClean="0">
                          <a:solidFill>
                            <a:schemeClr val="dk1"/>
                          </a:solidFill>
                          <a:effectLst/>
                          <a:latin typeface="+mn-lt"/>
                          <a:ea typeface="+mn-ea"/>
                          <a:cs typeface="+mn-cs"/>
                        </a:rPr>
                        <a:t>- Compute nodes need to install OpenStack software</a:t>
                      </a:r>
                    </a:p>
                  </a:txBody>
                  <a:tcPr marL="77380" marR="77380" marT="0" marB="0"/>
                </a:tc>
              </a:tr>
              <a:tr h="134125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 Software is composed by component that can be placed in different machines.</a:t>
                      </a:r>
                    </a:p>
                    <a:p>
                      <a:r>
                        <a:rPr lang="en-US" sz="2000" kern="1200" dirty="0" smtClean="0">
                          <a:solidFill>
                            <a:schemeClr val="dk1"/>
                          </a:solidFill>
                          <a:effectLst/>
                          <a:latin typeface="+mn-lt"/>
                          <a:ea typeface="+mn-ea"/>
                          <a:cs typeface="+mn-cs"/>
                        </a:rPr>
                        <a:t>- Compute nodes need to install Eucalyptus software</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 and compute nodes</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a:t>
                      </a:r>
                    </a:p>
                  </a:txBody>
                  <a:tcPr marL="103173" marR="103173" marT="51587" marB="51587"/>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32</a:t>
            </a:fld>
            <a:endParaRPr lang="en-US"/>
          </a:p>
        </p:txBody>
      </p:sp>
    </p:spTree>
    <p:extLst>
      <p:ext uri="{BB962C8B-B14F-4D97-AF65-F5344CB8AC3E}">
        <p14:creationId xmlns:p14="http://schemas.microsoft.com/office/powerpoint/2010/main" val="976626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DevOps</a:t>
            </a:r>
            <a:r>
              <a:rPr lang="en-US" dirty="0" smtClean="0"/>
              <a:t>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1218442"/>
              </p:ext>
            </p:extLst>
          </p:nvPr>
        </p:nvGraphicFramePr>
        <p:xfrm>
          <a:off x="5508" y="1524000"/>
          <a:ext cx="9109175" cy="2972515"/>
        </p:xfrm>
        <a:graphic>
          <a:graphicData uri="http://schemas.openxmlformats.org/drawingml/2006/table">
            <a:tbl>
              <a:tblPr firstRow="1" bandRow="1">
                <a:tableStyleId>{22838BEF-8BB2-4498-84A7-C5851F593DF1}</a:tableStyleId>
              </a:tblPr>
              <a:tblGrid>
                <a:gridCol w="2068970"/>
                <a:gridCol w="2068970"/>
                <a:gridCol w="4971235"/>
              </a:tblGrid>
              <a:tr h="86361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085" marR="77085"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085" marR="77085" marT="0" marB="0"/>
                </a:tc>
                <a:tc>
                  <a:txBody>
                    <a:bodyPr/>
                    <a:lstStyle/>
                    <a:p>
                      <a:r>
                        <a:rPr lang="en-US" sz="2700" b="0" kern="1200" dirty="0" smtClean="0">
                          <a:solidFill>
                            <a:schemeClr val="dk1"/>
                          </a:solidFill>
                          <a:effectLst/>
                          <a:latin typeface="+mn-lt"/>
                          <a:ea typeface="+mn-ea"/>
                          <a:cs typeface="+mn-cs"/>
                        </a:rPr>
                        <a:t>Chef, Crowbar, (Puppet), juju</a:t>
                      </a:r>
                    </a:p>
                  </a:txBody>
                  <a:tcPr marL="77085" marR="77085" marT="0" marB="0"/>
                </a:tc>
              </a:tr>
              <a:tr h="925025">
                <a:tc>
                  <a:txBody>
                    <a:bodyPr/>
                    <a:lstStyle/>
                    <a:p>
                      <a:r>
                        <a:rPr lang="en-US" sz="2700" b="1" kern="1200" dirty="0" smtClean="0">
                          <a:solidFill>
                            <a:schemeClr val="dk1"/>
                          </a:solidFill>
                          <a:effectLst/>
                          <a:latin typeface="Zapf Dingbats"/>
                          <a:ea typeface="+mn-ea"/>
                          <a:cs typeface="+mn-cs"/>
                        </a:rPr>
                        <a:t>✓</a:t>
                      </a:r>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2781" marR="102781" marT="51390" marB="51390"/>
                </a:tc>
                <a:tc>
                  <a:txBody>
                    <a:bodyPr/>
                    <a:lstStyle/>
                    <a:p>
                      <a:r>
                        <a:rPr lang="en-US" sz="2700" kern="1200" dirty="0" smtClean="0">
                          <a:solidFill>
                            <a:schemeClr val="dk1"/>
                          </a:solidFill>
                          <a:effectLst/>
                          <a:latin typeface="+mn-lt"/>
                          <a:ea typeface="+mn-ea"/>
                          <a:cs typeface="+mn-cs"/>
                        </a:rPr>
                        <a:t>Chef*, Puppet* </a:t>
                      </a:r>
                      <a:br>
                        <a:rPr lang="en-US" sz="2700" kern="1200" dirty="0" smtClean="0">
                          <a:solidFill>
                            <a:schemeClr val="dk1"/>
                          </a:solidFill>
                          <a:effectLst/>
                          <a:latin typeface="+mn-lt"/>
                          <a:ea typeface="+mn-ea"/>
                          <a:cs typeface="+mn-cs"/>
                        </a:rPr>
                      </a:br>
                      <a:r>
                        <a:rPr lang="en-US" sz="2700" kern="1200" dirty="0" smtClean="0">
                          <a:solidFill>
                            <a:schemeClr val="dk1"/>
                          </a:solidFill>
                          <a:effectLst/>
                          <a:latin typeface="+mn-lt"/>
                          <a:ea typeface="+mn-ea"/>
                          <a:cs typeface="+mn-cs"/>
                        </a:rPr>
                        <a:t>(*according to vendor)</a:t>
                      </a:r>
                      <a:r>
                        <a:rPr lang="en-US" sz="2700" dirty="0" smtClean="0">
                          <a:effectLst/>
                        </a:rPr>
                        <a:t> </a:t>
                      </a:r>
                      <a:endParaRPr lang="en-US" sz="2700" b="0" dirty="0"/>
                    </a:p>
                  </a:txBody>
                  <a:tcPr marL="102781" marR="102781" marT="51390" marB="51390"/>
                </a:tc>
              </a:tr>
              <a:tr h="591579">
                <a:tc>
                  <a:txBody>
                    <a:bodyPr/>
                    <a:lstStyle/>
                    <a:p>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781" marR="102781" marT="51390" marB="51390"/>
                </a:tc>
                <a:tc>
                  <a:txBody>
                    <a:bodyPr/>
                    <a:lstStyle/>
                    <a:p>
                      <a:r>
                        <a:rPr lang="en-US" sz="2700" kern="1200" dirty="0" smtClean="0">
                          <a:solidFill>
                            <a:schemeClr val="dk1"/>
                          </a:solidFill>
                          <a:effectLst/>
                          <a:latin typeface="+mn-lt"/>
                          <a:ea typeface="+mn-ea"/>
                          <a:cs typeface="+mn-cs"/>
                        </a:rPr>
                        <a:t>no</a:t>
                      </a:r>
                      <a:r>
                        <a:rPr lang="en-US" sz="2700" dirty="0" smtClean="0">
                          <a:effectLst/>
                        </a:rPr>
                        <a:t> </a:t>
                      </a:r>
                      <a:endParaRPr lang="en-US" sz="2700" b="0" dirty="0"/>
                    </a:p>
                  </a:txBody>
                  <a:tcPr marL="102781" marR="102781" marT="51390" marB="51390"/>
                </a:tc>
              </a:tr>
              <a:tr h="59157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2781" marR="102781" marT="51390" marB="51390"/>
                </a:tc>
                <a:tc>
                  <a:txBody>
                    <a:bodyPr/>
                    <a:lstStyle/>
                    <a:p>
                      <a:r>
                        <a:rPr lang="en-US" sz="2700" kern="1200" dirty="0" smtClean="0">
                          <a:solidFill>
                            <a:schemeClr val="dk1"/>
                          </a:solidFill>
                          <a:effectLst/>
                          <a:latin typeface="+mn-lt"/>
                          <a:ea typeface="+mn-ea"/>
                          <a:cs typeface="+mn-cs"/>
                        </a:rPr>
                        <a:t>Chef, Puppet</a:t>
                      </a:r>
                      <a:endParaRPr lang="en-US" sz="2700" b="0" dirty="0"/>
                    </a:p>
                  </a:txBody>
                  <a:tcPr marL="102781" marR="102781" marT="51390" marB="51390"/>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33</a:t>
            </a:fld>
            <a:endParaRPr lang="en-US"/>
          </a:p>
        </p:txBody>
      </p:sp>
    </p:spTree>
    <p:extLst>
      <p:ext uri="{BB962C8B-B14F-4D97-AF65-F5344CB8AC3E}">
        <p14:creationId xmlns:p14="http://schemas.microsoft.com/office/powerpoint/2010/main" val="4191161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Storage (Image </a:t>
            </a:r>
            <a:r>
              <a:rPr lang="en-US" dirty="0" smtClean="0"/>
              <a:t>Transfer)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5067200"/>
              </p:ext>
            </p:extLst>
          </p:nvPr>
        </p:nvGraphicFramePr>
        <p:xfrm>
          <a:off x="23870" y="1524000"/>
          <a:ext cx="9120129" cy="3019704"/>
        </p:xfrm>
        <a:graphic>
          <a:graphicData uri="http://schemas.openxmlformats.org/drawingml/2006/table">
            <a:tbl>
              <a:tblPr firstRow="1" bandRow="1">
                <a:tableStyleId>{22838BEF-8BB2-4498-84A7-C5851F593DF1}</a:tableStyleId>
              </a:tblPr>
              <a:tblGrid>
                <a:gridCol w="1368694"/>
                <a:gridCol w="2774222"/>
                <a:gridCol w="4977213"/>
              </a:tblGrid>
              <a:tr h="90898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178" marR="77178" marT="0" marB="0"/>
                </a:tc>
                <a:tc>
                  <a:txBody>
                    <a:bodyPr/>
                    <a:lstStyle/>
                    <a:p>
                      <a:pPr marL="0" marR="0" algn="l">
                        <a:spcBef>
                          <a:spcPts val="0"/>
                        </a:spcBef>
                        <a:spcAft>
                          <a:spcPts val="0"/>
                        </a:spcAft>
                      </a:pPr>
                      <a:r>
                        <a:rPr lang="en-US" sz="2700" b="1" dirty="0" smtClean="0">
                          <a:effectLst/>
                        </a:rPr>
                        <a:t>OpenStack </a:t>
                      </a:r>
                      <a:endParaRPr lang="en-US" sz="2700" b="1" dirty="0">
                        <a:effectLst/>
                        <a:latin typeface="Times New Roman"/>
                        <a:ea typeface="SimSun"/>
                      </a:endParaRPr>
                    </a:p>
                  </a:txBody>
                  <a:tcPr marL="77178" marR="77178" marT="0" marB="0"/>
                </a:tc>
                <a:tc>
                  <a:txBody>
                    <a:bodyPr/>
                    <a:lstStyle/>
                    <a:p>
                      <a:r>
                        <a:rPr lang="en-US" sz="2700" b="0" kern="1200" dirty="0" smtClean="0">
                          <a:solidFill>
                            <a:schemeClr val="dk1"/>
                          </a:solidFill>
                          <a:effectLst/>
                          <a:latin typeface="+mn-lt"/>
                          <a:ea typeface="+mn-ea"/>
                          <a:cs typeface="+mn-cs"/>
                        </a:rPr>
                        <a:t>- Swift (http/s)</a:t>
                      </a:r>
                    </a:p>
                    <a:p>
                      <a:r>
                        <a:rPr lang="en-US" sz="2700" b="0" kern="1200" dirty="0" smtClean="0">
                          <a:solidFill>
                            <a:schemeClr val="dk1"/>
                          </a:solidFill>
                          <a:effectLst/>
                          <a:latin typeface="+mn-lt"/>
                          <a:ea typeface="+mn-ea"/>
                          <a:cs typeface="+mn-cs"/>
                        </a:rPr>
                        <a:t>- 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a:t>
                      </a:r>
                      <a:endParaRPr lang="en-US" sz="2700" b="0" kern="1200" dirty="0">
                        <a:solidFill>
                          <a:schemeClr val="dk1"/>
                        </a:solidFill>
                        <a:effectLst/>
                        <a:latin typeface="+mn-lt"/>
                        <a:ea typeface="+mn-ea"/>
                        <a:cs typeface="+mn-cs"/>
                      </a:endParaRPr>
                    </a:p>
                  </a:txBody>
                  <a:tcPr marL="77178" marR="77178" marT="0" marB="0"/>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Walrus (http/s)</a:t>
                      </a:r>
                    </a:p>
                  </a:txBody>
                  <a:tcPr marL="102904" marR="102904" marT="51452" marB="51452"/>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04" marR="102904" marT="51452" marB="51452"/>
                </a:tc>
                <a:tc>
                  <a:txBody>
                    <a:bodyPr/>
                    <a:lstStyle/>
                    <a:p>
                      <a:r>
                        <a:rPr lang="en-US" sz="2700" b="0" kern="1200" dirty="0" smtClean="0">
                          <a:solidFill>
                            <a:schemeClr val="dk1"/>
                          </a:solidFill>
                          <a:effectLst/>
                          <a:latin typeface="+mn-lt"/>
                          <a:ea typeface="+mn-ea"/>
                          <a:cs typeface="+mn-cs"/>
                        </a:rPr>
                        <a:t>Cumulus (http/https)</a:t>
                      </a:r>
                    </a:p>
                  </a:txBody>
                  <a:tcPr marL="102904" marR="102904" marT="51452" marB="51452"/>
                </a:tc>
              </a:tr>
              <a:tr h="92613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p>
                      <a:endParaRPr lang="en-US" sz="2700" b="1" dirty="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 shared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or LVM with </a:t>
                      </a:r>
                      <a:r>
                        <a:rPr lang="en-US" sz="2700" b="0" kern="1200" dirty="0" err="1" smtClean="0">
                          <a:solidFill>
                            <a:schemeClr val="dk1"/>
                          </a:solidFill>
                          <a:effectLst/>
                          <a:latin typeface="+mn-lt"/>
                          <a:ea typeface="+mn-ea"/>
                          <a:cs typeface="+mn-cs"/>
                        </a:rPr>
                        <a:t>CoW</a:t>
                      </a:r>
                      <a:r>
                        <a:rPr lang="en-US" sz="2700" b="0" kern="1200" dirty="0" smtClean="0">
                          <a:solidFill>
                            <a:schemeClr val="dk1"/>
                          </a:solidFill>
                          <a:effectLst/>
                          <a:latin typeface="+mn-lt"/>
                          <a:ea typeface="+mn-ea"/>
                          <a:cs typeface="+mn-cs"/>
                        </a:rPr>
                        <a:t>)</a:t>
                      </a:r>
                    </a:p>
                  </a:txBody>
                  <a:tcPr marL="102904" marR="102904" marT="51452" marB="5145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34</a:t>
            </a:fld>
            <a:endParaRPr lang="en-US"/>
          </a:p>
        </p:txBody>
      </p:sp>
    </p:spTree>
    <p:extLst>
      <p:ext uri="{BB962C8B-B14F-4D97-AF65-F5344CB8AC3E}">
        <p14:creationId xmlns:p14="http://schemas.microsoft.com/office/powerpoint/2010/main" val="3269611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4"/>
            <a:ext cx="8229600" cy="1143000"/>
          </a:xfrm>
        </p:spPr>
        <p:txBody>
          <a:bodyPr/>
          <a:lstStyle/>
          <a:p>
            <a:r>
              <a:rPr lang="en-US" dirty="0"/>
              <a:t>Authentication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22085436"/>
              </p:ext>
            </p:extLst>
          </p:nvPr>
        </p:nvGraphicFramePr>
        <p:xfrm>
          <a:off x="19280" y="1219200"/>
          <a:ext cx="9124720" cy="4351664"/>
        </p:xfrm>
        <a:graphic>
          <a:graphicData uri="http://schemas.openxmlformats.org/drawingml/2006/table">
            <a:tbl>
              <a:tblPr firstRow="1" bandRow="1">
                <a:tableStyleId>{22838BEF-8BB2-4498-84A7-C5851F593DF1}</a:tableStyleId>
              </a:tblPr>
              <a:tblGrid>
                <a:gridCol w="1470320"/>
                <a:gridCol w="2674682"/>
                <a:gridCol w="4979718"/>
              </a:tblGrid>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217" marR="77217" marT="0" marB="0"/>
                </a:tc>
                <a:tc>
                  <a:txBody>
                    <a:bodyPr/>
                    <a:lstStyle/>
                    <a:p>
                      <a:pPr marL="0" marR="0" algn="l">
                        <a:spcBef>
                          <a:spcPts val="0"/>
                        </a:spcBef>
                        <a:spcAft>
                          <a:spcPts val="0"/>
                        </a:spcAft>
                      </a:pPr>
                      <a:r>
                        <a:rPr lang="en-US" sz="2700" b="1" dirty="0" smtClean="0">
                          <a:effectLst/>
                        </a:rPr>
                        <a:t>OpenStack (Cactus)</a:t>
                      </a:r>
                      <a:endParaRPr lang="en-US" sz="2700" b="1" dirty="0">
                        <a:effectLst/>
                        <a:latin typeface="Times New Roman"/>
                        <a:ea typeface="SimSun"/>
                      </a:endParaRPr>
                    </a:p>
                  </a:txBody>
                  <a:tcPr marL="77217" marR="77217" marT="0" marB="0"/>
                </a:tc>
                <a:tc>
                  <a:txBody>
                    <a:bodyPr/>
                    <a:lstStyle/>
                    <a:p>
                      <a:r>
                        <a:rPr lang="en-US" sz="2700" b="0" kern="1200" dirty="0" smtClean="0">
                          <a:solidFill>
                            <a:schemeClr val="dk1"/>
                          </a:solidFill>
                          <a:effectLst/>
                          <a:latin typeface="+mn-lt"/>
                          <a:ea typeface="+mn-ea"/>
                          <a:cs typeface="+mn-cs"/>
                        </a:rPr>
                        <a:t>X509 credentials, LDAP</a:t>
                      </a:r>
                    </a:p>
                  </a:txBody>
                  <a:tcPr marL="77217" marR="77217" marT="0" marB="0"/>
                </a:tc>
              </a:tr>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OpenStack (Essex)</a:t>
                      </a:r>
                      <a:endParaRPr lang="en-US" sz="2700" b="1" dirty="0" smtClean="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p>
                      <a:endParaRPr lang="en-US" sz="2700" b="0" kern="1200" dirty="0">
                        <a:solidFill>
                          <a:schemeClr val="dk1"/>
                        </a:solidFill>
                        <a:effectLst/>
                        <a:latin typeface="+mn-lt"/>
                        <a:ea typeface="+mn-ea"/>
                        <a:cs typeface="+mn-cs"/>
                      </a:endParaRPr>
                    </a:p>
                  </a:txBody>
                  <a:tcPr marL="77217" marR="77217" marT="0" marB="0"/>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102956" marR="102956" marT="51478" marB="51478"/>
                </a:tc>
                <a:tc>
                  <a:txBody>
                    <a:bodyPr/>
                    <a:lstStyle/>
                    <a:p>
                      <a:r>
                        <a:rPr lang="en-US" sz="2700" b="1" dirty="0" smtClean="0"/>
                        <a:t>Eucalyptus 3.1</a:t>
                      </a:r>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r>
                        <a:rPr lang="en-US" sz="2700" kern="1200" baseline="0" dirty="0" smtClean="0">
                          <a:solidFill>
                            <a:schemeClr val="dk1"/>
                          </a:solidFill>
                          <a:effectLst/>
                          <a:latin typeface="+mn-lt"/>
                          <a:ea typeface="+mn-ea"/>
                          <a:cs typeface="+mn-cs"/>
                        </a:rPr>
                        <a:t> </a:t>
                      </a:r>
                      <a:r>
                        <a:rPr lang="en-US" sz="2700" kern="1200" dirty="0" smtClean="0">
                          <a:solidFill>
                            <a:schemeClr val="dk1"/>
                          </a:solidFill>
                          <a:effectLst/>
                          <a:latin typeface="+mn-lt"/>
                          <a:ea typeface="+mn-ea"/>
                          <a:cs typeface="+mn-cs"/>
                        </a:rPr>
                        <a:t>Grids</a:t>
                      </a:r>
                    </a:p>
                  </a:txBody>
                  <a:tcPr marL="102956" marR="102956" marT="51478" marB="51478"/>
                </a:tc>
              </a:tr>
              <a:tr h="926603">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56" marR="102956" marT="51478" marB="51478"/>
                </a:tc>
                <a:tc>
                  <a:txBody>
                    <a:bodyPr/>
                    <a:lstStyle/>
                    <a:p>
                      <a:r>
                        <a:rPr lang="en-US" sz="2700" kern="1200" dirty="0" smtClean="0">
                          <a:solidFill>
                            <a:schemeClr val="dk1"/>
                          </a:solidFill>
                          <a:effectLst/>
                          <a:latin typeface="+mn-lt"/>
                          <a:ea typeface="+mn-ea"/>
                          <a:cs typeface="+mn-cs"/>
                        </a:rPr>
                        <a:t>X509 credential, </a:t>
                      </a:r>
                      <a:r>
                        <a:rPr lang="en-US" sz="2700" kern="1200" dirty="0" err="1" smtClean="0">
                          <a:solidFill>
                            <a:schemeClr val="dk1"/>
                          </a:solidFill>
                          <a:effectLst/>
                          <a:latin typeface="+mn-lt"/>
                          <a:ea typeface="+mn-ea"/>
                          <a:cs typeface="+mn-cs"/>
                        </a:rPr>
                        <a:t>ssh</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rsa</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keypair</a:t>
                      </a:r>
                      <a:r>
                        <a:rPr lang="en-US" sz="2700" kern="1200" dirty="0" smtClean="0">
                          <a:solidFill>
                            <a:schemeClr val="dk1"/>
                          </a:solidFill>
                          <a:effectLst/>
                          <a:latin typeface="+mn-lt"/>
                          <a:ea typeface="+mn-ea"/>
                          <a:cs typeface="+mn-cs"/>
                        </a:rPr>
                        <a:t>, password, LDAP</a:t>
                      </a:r>
                    </a:p>
                  </a:txBody>
                  <a:tcPr marL="102956" marR="102956" marT="51478" marB="51478"/>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35</a:t>
            </a:fld>
            <a:endParaRPr lang="en-US"/>
          </a:p>
        </p:txBody>
      </p:sp>
    </p:spTree>
    <p:extLst>
      <p:ext uri="{BB962C8B-B14F-4D97-AF65-F5344CB8AC3E}">
        <p14:creationId xmlns:p14="http://schemas.microsoft.com/office/powerpoint/2010/main" val="3943333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Release </a:t>
            </a:r>
            <a:r>
              <a:rPr lang="en-US" dirty="0"/>
              <a:t>Frequency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99811046"/>
              </p:ext>
            </p:extLst>
          </p:nvPr>
        </p:nvGraphicFramePr>
        <p:xfrm>
          <a:off x="918" y="1752600"/>
          <a:ext cx="9143081" cy="2562207"/>
        </p:xfrm>
        <a:graphic>
          <a:graphicData uri="http://schemas.openxmlformats.org/drawingml/2006/table">
            <a:tbl>
              <a:tblPr firstRow="1" bandRow="1">
                <a:tableStyleId>{22838BEF-8BB2-4498-84A7-C5851F593DF1}</a:tableStyleId>
              </a:tblPr>
              <a:tblGrid>
                <a:gridCol w="2076671"/>
                <a:gridCol w="2076671"/>
                <a:gridCol w="4989739"/>
              </a:tblGrid>
              <a:tr h="780864">
                <a:tc>
                  <a:txBody>
                    <a:bodyPr/>
                    <a:lstStyle/>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&lt;4month</a:t>
                      </a:r>
                      <a:r>
                        <a:rPr lang="en-US" sz="2700" b="0" dirty="0" smtClean="0">
                          <a:effectLst/>
                        </a:rPr>
                        <a:t> </a:t>
                      </a:r>
                      <a:endParaRPr lang="en-US" sz="2700" b="0" kern="1200" dirty="0">
                        <a:solidFill>
                          <a:schemeClr val="dk1"/>
                        </a:solidFill>
                        <a:effectLst/>
                        <a:latin typeface="+mn-lt"/>
                        <a:ea typeface="+mn-ea"/>
                        <a:cs typeface="+mn-cs"/>
                      </a:endParaRPr>
                    </a:p>
                  </a:txBody>
                  <a:tcPr marL="77372" marR="77372" marT="0" marB="0"/>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txBody>
                  <a:tcPr marL="103163" marR="103163" marT="51582" marB="51582"/>
                </a:tc>
                <a:tc>
                  <a:txBody>
                    <a:bodyPr/>
                    <a:lstStyle/>
                    <a:p>
                      <a:r>
                        <a:rPr lang="en-US" sz="2700" b="0" kern="1200" dirty="0" smtClean="0">
                          <a:solidFill>
                            <a:schemeClr val="dk1"/>
                          </a:solidFill>
                          <a:effectLst/>
                          <a:latin typeface="+mn-lt"/>
                          <a:ea typeface="+mn-ea"/>
                          <a:cs typeface="+mn-cs"/>
                        </a:rPr>
                        <a:t>&gt;4 month</a:t>
                      </a:r>
                    </a:p>
                  </a:txBody>
                  <a:tcPr marL="103163" marR="103163" marT="51582" marB="51582"/>
                </a:tc>
              </a:tr>
              <a:tr h="593781">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3163" marR="103163" marT="51582" marB="51582"/>
                </a:tc>
                <a:tc>
                  <a:txBody>
                    <a:bodyPr/>
                    <a:lstStyle/>
                    <a:p>
                      <a:r>
                        <a:rPr lang="en-US" sz="2700" b="0" kern="1200" dirty="0" smtClean="0">
                          <a:solidFill>
                            <a:schemeClr val="dk1"/>
                          </a:solidFill>
                          <a:effectLst/>
                          <a:latin typeface="+mn-lt"/>
                          <a:ea typeface="+mn-ea"/>
                          <a:cs typeface="+mn-cs"/>
                        </a:rPr>
                        <a:t>&lt;4 month</a:t>
                      </a:r>
                      <a:r>
                        <a:rPr lang="en-US" sz="2700" b="0" dirty="0" smtClean="0">
                          <a:effectLst/>
                        </a:rPr>
                        <a:t> </a:t>
                      </a:r>
                      <a:endParaRPr lang="en-US" sz="2700" b="0" dirty="0"/>
                    </a:p>
                  </a:txBody>
                  <a:tcPr marL="103163" marR="103163" marT="51582" marB="51582"/>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3163" marR="103163" marT="51582" marB="51582"/>
                </a:tc>
                <a:tc>
                  <a:txBody>
                    <a:bodyPr/>
                    <a:lstStyle/>
                    <a:p>
                      <a:r>
                        <a:rPr lang="en-US" sz="2700" b="0" kern="1200" dirty="0" smtClean="0">
                          <a:solidFill>
                            <a:schemeClr val="dk1"/>
                          </a:solidFill>
                          <a:effectLst/>
                          <a:latin typeface="+mn-lt"/>
                          <a:ea typeface="+mn-ea"/>
                          <a:cs typeface="+mn-cs"/>
                        </a:rPr>
                        <a:t>&gt;6 month</a:t>
                      </a:r>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36</a:t>
            </a:fld>
            <a:endParaRPr lang="en-US"/>
          </a:p>
        </p:txBody>
      </p:sp>
    </p:spTree>
    <p:extLst>
      <p:ext uri="{BB962C8B-B14F-4D97-AF65-F5344CB8AC3E}">
        <p14:creationId xmlns:p14="http://schemas.microsoft.com/office/powerpoint/2010/main" val="3273655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License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18400"/>
              </p:ext>
            </p:extLst>
          </p:nvPr>
        </p:nvGraphicFramePr>
        <p:xfrm>
          <a:off x="0" y="1066799"/>
          <a:ext cx="9143081" cy="5364481"/>
        </p:xfrm>
        <a:graphic>
          <a:graphicData uri="http://schemas.openxmlformats.org/drawingml/2006/table">
            <a:tbl>
              <a:tblPr firstRow="1" bandRow="1">
                <a:tableStyleId>{22838BEF-8BB2-4498-84A7-C5851F593DF1}</a:tableStyleId>
              </a:tblPr>
              <a:tblGrid>
                <a:gridCol w="2076671"/>
                <a:gridCol w="2076671"/>
                <a:gridCol w="4989739"/>
              </a:tblGrid>
              <a:tr h="825305">
                <a:tc>
                  <a:txBody>
                    <a:bodyPr/>
                    <a:lstStyle/>
                    <a:p>
                      <a:pPr marL="0" marR="0" algn="l">
                        <a:spcBef>
                          <a:spcPts val="0"/>
                        </a:spcBef>
                        <a:spcAft>
                          <a:spcPts val="0"/>
                        </a:spcAft>
                      </a:pPr>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p>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Open Source Apache</a:t>
                      </a:r>
                      <a:endParaRPr lang="en-US" sz="2700" b="0" kern="1200" dirty="0">
                        <a:solidFill>
                          <a:schemeClr val="dk1"/>
                        </a:solidFill>
                        <a:effectLst/>
                        <a:latin typeface="+mn-lt"/>
                        <a:ea typeface="+mn-ea"/>
                        <a:cs typeface="+mn-cs"/>
                      </a:endParaRPr>
                    </a:p>
                  </a:txBody>
                  <a:tcPr marL="77372" marR="77372" marT="0" marB="0"/>
                </a:tc>
              </a:tr>
              <a:tr h="1341120">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a:t>
                      </a:r>
                      <a:r>
                        <a:rPr lang="en-US" sz="2700" b="0" kern="1200" dirty="0" smtClean="0">
                          <a:solidFill>
                            <a:schemeClr val="dk1"/>
                          </a:solidFill>
                          <a:effectLst/>
                          <a:latin typeface="+mn-lt"/>
                          <a:ea typeface="+mn-ea"/>
                          <a:cs typeface="+mn-cs"/>
                        </a:rPr>
                        <a:t>≠ Commercial (3.0)</a:t>
                      </a:r>
                      <a:endParaRPr lang="en-US" sz="2700" b="0" dirty="0"/>
                    </a:p>
                  </a:txBody>
                  <a:tcPr marL="103163" marR="103163" marT="51582" marB="51582"/>
                </a:tc>
              </a:tr>
              <a:tr h="134112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1" dirty="0" smtClean="0"/>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3.1</a:t>
                      </a:r>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Open Source</a:t>
                      </a:r>
                      <a:r>
                        <a:rPr lang="en-US" sz="2700" b="0" kern="1200" dirty="0" smtClean="0">
                          <a:solidFill>
                            <a:schemeClr val="dk1"/>
                          </a:solidFill>
                          <a:effectLst/>
                          <a:latin typeface="+mn-lt"/>
                          <a:ea typeface="+mn-ea"/>
                          <a:cs typeface="+mn-cs"/>
                        </a:rPr>
                        <a:t>,</a:t>
                      </a:r>
                      <a:r>
                        <a:rPr lang="en-US" sz="2700" b="0" kern="1200" baseline="0" dirty="0" smtClean="0">
                          <a:solidFill>
                            <a:schemeClr val="dk1"/>
                          </a:solidFill>
                          <a:effectLst/>
                          <a:latin typeface="+mn-lt"/>
                          <a:ea typeface="+mn-ea"/>
                          <a:cs typeface="+mn-cs"/>
                        </a:rPr>
                        <a:t> (</a:t>
                      </a:r>
                      <a:r>
                        <a:rPr lang="en-US" sz="2700" b="0" kern="1200" dirty="0" smtClean="0">
                          <a:solidFill>
                            <a:schemeClr val="dk1"/>
                          </a:solidFill>
                          <a:effectLst/>
                          <a:latin typeface="+mn-lt"/>
                          <a:ea typeface="+mn-ea"/>
                          <a:cs typeface="+mn-cs"/>
                        </a:rPr>
                        <a:t>Commercial add </a:t>
                      </a:r>
                      <a:r>
                        <a:rPr lang="en-US" sz="2700" b="0" kern="1200" dirty="0" err="1" smtClean="0">
                          <a:solidFill>
                            <a:schemeClr val="dk1"/>
                          </a:solidFill>
                          <a:effectLst/>
                          <a:latin typeface="+mn-lt"/>
                          <a:ea typeface="+mn-ea"/>
                          <a:cs typeface="+mn-cs"/>
                        </a:rPr>
                        <a:t>ons</a:t>
                      </a:r>
                      <a:r>
                        <a:rPr lang="en-US" sz="2700" b="0" kern="1200" dirty="0" smtClean="0">
                          <a:solidFill>
                            <a:schemeClr val="dk1"/>
                          </a:solidFill>
                          <a:effectLst/>
                          <a:latin typeface="+mn-lt"/>
                          <a:ea typeface="+mn-ea"/>
                          <a:cs typeface="+mn-cs"/>
                        </a:rPr>
                        <a:t>)</a:t>
                      </a:r>
                      <a:endParaRPr lang="en-US" sz="2700" b="0" dirty="0" smtClean="0"/>
                    </a:p>
                    <a:p>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a:t>
                      </a:r>
                      <a:r>
                        <a:rPr lang="en-US" sz="2700" b="0" kern="1200" dirty="0" smtClean="0">
                          <a:solidFill>
                            <a:schemeClr val="dk1"/>
                          </a:solidFill>
                          <a:effectLst/>
                          <a:latin typeface="+mn-lt"/>
                          <a:ea typeface="+mn-ea"/>
                          <a:cs typeface="+mn-cs"/>
                        </a:rPr>
                        <a:t>Apache</a:t>
                      </a:r>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a:t>
                      </a:r>
                      <a:r>
                        <a:rPr lang="en-US" sz="2700" b="0" kern="1200" baseline="0" dirty="0" smtClean="0">
                          <a:solidFill>
                            <a:schemeClr val="dk1"/>
                          </a:solidFill>
                          <a:effectLst/>
                          <a:latin typeface="+mn-lt"/>
                          <a:ea typeface="+mn-ea"/>
                          <a:cs typeface="+mn-cs"/>
                        </a:rPr>
                        <a:t> S</a:t>
                      </a:r>
                      <a:r>
                        <a:rPr lang="en-US" sz="2700" b="0" kern="1200" dirty="0" smtClean="0">
                          <a:solidFill>
                            <a:schemeClr val="dk1"/>
                          </a:solidFill>
                          <a:effectLst/>
                          <a:latin typeface="+mn-lt"/>
                          <a:ea typeface="+mn-ea"/>
                          <a:cs typeface="+mn-cs"/>
                        </a:rPr>
                        <a:t>ource </a:t>
                      </a:r>
                      <a:r>
                        <a:rPr lang="en-US" sz="2700" b="0" kern="1200" dirty="0" smtClean="0">
                          <a:solidFill>
                            <a:schemeClr val="dk1"/>
                          </a:solidFill>
                          <a:effectLst/>
                          <a:latin typeface="+mn-lt"/>
                          <a:ea typeface="+mn-ea"/>
                          <a:cs typeface="+mn-cs"/>
                        </a:rPr>
                        <a:t>Apache</a:t>
                      </a:r>
                      <a:endParaRPr lang="en-US" sz="2700" b="0" dirty="0"/>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37</a:t>
            </a:fld>
            <a:endParaRPr lang="en-US"/>
          </a:p>
        </p:txBody>
      </p:sp>
    </p:spTree>
    <p:extLst>
      <p:ext uri="{BB962C8B-B14F-4D97-AF65-F5344CB8AC3E}">
        <p14:creationId xmlns:p14="http://schemas.microsoft.com/office/powerpoint/2010/main" val="1721938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Reminder: What </a:t>
            </a:r>
            <a:r>
              <a:rPr lang="en-US" b="1" dirty="0" smtClean="0"/>
              <a:t>is FutureGrid?</a:t>
            </a:r>
            <a:endParaRPr lang="en-US" b="1" dirty="0"/>
          </a:p>
        </p:txBody>
      </p:sp>
      <p:sp>
        <p:nvSpPr>
          <p:cNvPr id="3" name="Content Placeholder 2"/>
          <p:cNvSpPr>
            <a:spLocks noGrp="1"/>
          </p:cNvSpPr>
          <p:nvPr>
            <p:ph idx="1"/>
          </p:nvPr>
        </p:nvSpPr>
        <p:spPr>
          <a:xfrm>
            <a:off x="25400" y="533400"/>
            <a:ext cx="9118600" cy="5943600"/>
          </a:xfrm>
        </p:spPr>
        <p:txBody>
          <a:bodyPr>
            <a:noAutofit/>
          </a:bodyPr>
          <a:lstStyle/>
          <a:p>
            <a:r>
              <a:rPr lang="en-US" sz="2200" dirty="0">
                <a:latin typeface="Times New Roman" pitchFamily="18" charset="0"/>
                <a:cs typeface="Times New Roman" pitchFamily="18" charset="0"/>
              </a:rPr>
              <a:t>The FutureGrid project mission is to </a:t>
            </a:r>
            <a:r>
              <a:rPr lang="en-US" sz="2200" dirty="0">
                <a:solidFill>
                  <a:srgbClr val="FF0000"/>
                </a:solidFill>
                <a:latin typeface="Times New Roman" pitchFamily="18" charset="0"/>
                <a:cs typeface="Times New Roman" pitchFamily="18" charset="0"/>
              </a:rPr>
              <a:t>enable experimental work </a:t>
            </a:r>
            <a:r>
              <a:rPr lang="en-US" sz="2200" dirty="0">
                <a:latin typeface="Times New Roman" pitchFamily="18" charset="0"/>
                <a:cs typeface="Times New Roman" pitchFamily="18" charset="0"/>
              </a:rPr>
              <a:t>that advances:</a:t>
            </a:r>
          </a:p>
          <a:p>
            <a:pPr marL="914400" lvl="1" indent="-457200">
              <a:buFont typeface="+mj-lt"/>
              <a:buAutoNum type="alphaLcParenR"/>
            </a:pPr>
            <a:r>
              <a:rPr lang="en-US" sz="2200" dirty="0" smtClean="0">
                <a:latin typeface="Times New Roman" pitchFamily="18" charset="0"/>
                <a:cs typeface="Times New Roman" pitchFamily="18" charset="0"/>
              </a:rPr>
              <a:t>Innovation </a:t>
            </a:r>
            <a:r>
              <a:rPr lang="en-US" sz="2200" dirty="0">
                <a:latin typeface="Times New Roman" pitchFamily="18" charset="0"/>
                <a:cs typeface="Times New Roman" pitchFamily="18" charset="0"/>
              </a:rPr>
              <a:t>and scientific understanding of </a:t>
            </a:r>
            <a:r>
              <a:rPr lang="en-US" sz="2200" dirty="0">
                <a:solidFill>
                  <a:srgbClr val="FF0000"/>
                </a:solidFill>
                <a:latin typeface="Times New Roman" pitchFamily="18" charset="0"/>
                <a:cs typeface="Times New Roman" pitchFamily="18" charset="0"/>
              </a:rPr>
              <a:t>distributed computing and parallel </a:t>
            </a:r>
            <a:r>
              <a:rPr lang="en-US" sz="2200" dirty="0" smtClean="0">
                <a:solidFill>
                  <a:srgbClr val="FF0000"/>
                </a:solidFill>
                <a:latin typeface="Times New Roman" pitchFamily="18" charset="0"/>
                <a:cs typeface="Times New Roman" pitchFamily="18" charset="0"/>
              </a:rPr>
              <a:t>computing paradigms</a:t>
            </a:r>
            <a:r>
              <a:rPr lang="en-US" sz="2200" dirty="0">
                <a:latin typeface="Times New Roman" pitchFamily="18" charset="0"/>
                <a:cs typeface="Times New Roman" pitchFamily="18" charset="0"/>
              </a:rPr>
              <a:t>,</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engineering science of middleware </a:t>
            </a:r>
            <a:r>
              <a:rPr lang="en-US" sz="2200" dirty="0">
                <a:latin typeface="Times New Roman" pitchFamily="18" charset="0"/>
                <a:cs typeface="Times New Roman" pitchFamily="18" charset="0"/>
              </a:rPr>
              <a:t>that enables these paradigms,</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use and drivers of these paradigms by </a:t>
            </a:r>
            <a:r>
              <a:rPr lang="en-US" sz="2200" dirty="0">
                <a:solidFill>
                  <a:srgbClr val="FF0000"/>
                </a:solidFill>
                <a:latin typeface="Times New Roman" pitchFamily="18" charset="0"/>
                <a:cs typeface="Times New Roman" pitchFamily="18" charset="0"/>
              </a:rPr>
              <a:t>important applications</a:t>
            </a:r>
            <a:r>
              <a:rPr lang="en-US" sz="2200" dirty="0">
                <a:latin typeface="Times New Roman" pitchFamily="18" charset="0"/>
                <a:cs typeface="Times New Roman" pitchFamily="18" charset="0"/>
              </a:rPr>
              <a:t>, and,</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education</a:t>
            </a:r>
            <a:r>
              <a:rPr lang="en-US" sz="2200" dirty="0">
                <a:latin typeface="Times New Roman" pitchFamily="18" charset="0"/>
                <a:cs typeface="Times New Roman" pitchFamily="18" charset="0"/>
              </a:rPr>
              <a:t> of a new generation of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students </a:t>
            </a:r>
            <a:r>
              <a:rPr lang="en-US" sz="2200" dirty="0">
                <a:latin typeface="Times New Roman" pitchFamily="18" charset="0"/>
                <a:cs typeface="Times New Roman" pitchFamily="18" charset="0"/>
              </a:rPr>
              <a:t>and workforce on the use of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these paradigms </a:t>
            </a:r>
            <a:r>
              <a:rPr lang="en-US" sz="2200" dirty="0">
                <a:latin typeface="Times New Roman" pitchFamily="18" charset="0"/>
                <a:cs typeface="Times New Roman" pitchFamily="18" charset="0"/>
              </a:rPr>
              <a:t>and their applications</a:t>
            </a:r>
            <a:r>
              <a:rPr lang="en-US" sz="2200" dirty="0" smtClean="0">
                <a:latin typeface="Times New Roman" pitchFamily="18" charset="0"/>
                <a:cs typeface="Times New Roman" pitchFamily="18" charset="0"/>
              </a:rPr>
              <a:t>.</a:t>
            </a:r>
          </a:p>
          <a:p>
            <a:pPr marL="514350" indent="-457200"/>
            <a:r>
              <a:rPr lang="en-US" sz="2200" dirty="0" smtClean="0">
                <a:latin typeface="Times New Roman" pitchFamily="18" charset="0"/>
                <a:cs typeface="Times New Roman" pitchFamily="18" charset="0"/>
              </a:rPr>
              <a:t>The implementation of mission includes</a:t>
            </a:r>
          </a:p>
          <a:p>
            <a:pPr lvl="1">
              <a:buFont typeface="Arial" pitchFamily="34" charset="0"/>
              <a:buChar char="•"/>
            </a:pPr>
            <a:r>
              <a:rPr lang="en-US" sz="2200" dirty="0" smtClean="0">
                <a:solidFill>
                  <a:srgbClr val="FF0000"/>
                </a:solidFill>
                <a:latin typeface="Times New Roman" pitchFamily="18" charset="0"/>
                <a:cs typeface="Times New Roman" pitchFamily="18" charset="0"/>
              </a:rPr>
              <a:t>Distributed flexible hardware </a:t>
            </a:r>
            <a:br>
              <a:rPr lang="en-US" sz="2200" dirty="0" smtClean="0">
                <a:solidFill>
                  <a:srgbClr val="FF0000"/>
                </a:solidFill>
                <a:latin typeface="Times New Roman" pitchFamily="18" charset="0"/>
                <a:cs typeface="Times New Roman" pitchFamily="18" charset="0"/>
              </a:rPr>
            </a:br>
            <a:r>
              <a:rPr lang="en-US" sz="2200" dirty="0" smtClean="0">
                <a:latin typeface="Times New Roman" pitchFamily="18" charset="0"/>
                <a:cs typeface="Times New Roman" pitchFamily="18" charset="0"/>
              </a:rPr>
              <a:t>with supported use</a:t>
            </a:r>
          </a:p>
          <a:p>
            <a:pPr lvl="1">
              <a:buFont typeface="Arial" pitchFamily="34" charset="0"/>
              <a:buChar char="•"/>
            </a:pPr>
            <a:r>
              <a:rPr lang="en-US" sz="2200" dirty="0" smtClean="0">
                <a:latin typeface="Times New Roman" pitchFamily="18" charset="0"/>
                <a:cs typeface="Times New Roman" pitchFamily="18" charset="0"/>
              </a:rPr>
              <a:t>Identified </a:t>
            </a:r>
            <a:r>
              <a:rPr lang="en-US" sz="2200" dirty="0" smtClean="0">
                <a:solidFill>
                  <a:srgbClr val="FF0000"/>
                </a:solidFill>
                <a:latin typeface="Times New Roman" pitchFamily="18" charset="0"/>
                <a:cs typeface="Times New Roman" pitchFamily="18" charset="0"/>
              </a:rPr>
              <a:t>IaaS </a:t>
            </a:r>
            <a:r>
              <a:rPr lang="en-US" sz="2200" dirty="0" err="1" smtClean="0">
                <a:solidFill>
                  <a:srgbClr val="FF0000"/>
                </a:solidFill>
                <a:latin typeface="Times New Roman" pitchFamily="18" charset="0"/>
                <a:cs typeface="Times New Roman" pitchFamily="18" charset="0"/>
              </a:rPr>
              <a:t>PaaS</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SaaS</a:t>
            </a:r>
            <a:r>
              <a:rPr lang="en-US" sz="2200" dirty="0" smtClean="0">
                <a:solidFill>
                  <a:srgbClr val="FF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“core</a:t>
            </a:r>
            <a:r>
              <a:rPr lang="en-US" sz="2200" dirty="0" smtClean="0">
                <a:latin typeface="Times New Roman" pitchFamily="18" charset="0"/>
                <a:cs typeface="Times New Roman" pitchFamily="18" charset="0"/>
              </a:rPr>
              <a:t>” software</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with supported use</a:t>
            </a:r>
          </a:p>
          <a:p>
            <a:pPr lvl="1">
              <a:buFont typeface="Arial" pitchFamily="34" charset="0"/>
              <a:buChar char="•"/>
            </a:pPr>
            <a:r>
              <a:rPr lang="en-US" sz="2200" dirty="0" smtClean="0">
                <a:solidFill>
                  <a:srgbClr val="FF0000"/>
                </a:solidFill>
                <a:latin typeface="Times New Roman" pitchFamily="18" charset="0"/>
                <a:cs typeface="Times New Roman" pitchFamily="18" charset="0"/>
              </a:rPr>
              <a:t>Outreach</a:t>
            </a:r>
          </a:p>
          <a:p>
            <a:r>
              <a:rPr lang="en-US"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4400 </a:t>
            </a:r>
            <a:r>
              <a:rPr lang="en-US" sz="2200" dirty="0" smtClean="0">
                <a:latin typeface="Times New Roman" pitchFamily="18" charset="0"/>
                <a:cs typeface="Times New Roman" pitchFamily="18" charset="0"/>
              </a:rPr>
              <a:t>cores in 5 major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sites</a:t>
            </a:r>
            <a:endParaRPr lang="en-US"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28" t="5605" r="22737" b="-95"/>
          <a:stretch/>
        </p:blipFill>
        <p:spPr bwMode="auto">
          <a:xfrm>
            <a:off x="5651086" y="3024544"/>
            <a:ext cx="3502986" cy="38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0" y="5802868"/>
            <a:ext cx="1851533" cy="369332"/>
          </a:xfrm>
          <a:prstGeom prst="rect">
            <a:avLst/>
          </a:prstGeom>
          <a:solidFill>
            <a:schemeClr val="bg1"/>
          </a:solidFill>
        </p:spPr>
        <p:txBody>
          <a:bodyPr wrap="none" rtlCol="0">
            <a:spAutoFit/>
          </a:bodyPr>
          <a:lstStyle/>
          <a:p>
            <a:r>
              <a:rPr lang="en-US" b="1" dirty="0" smtClean="0"/>
              <a:t>FutureGrid Usage</a:t>
            </a:r>
            <a:endParaRPr lang="en-US" b="1" dirty="0"/>
          </a:p>
        </p:txBody>
      </p:sp>
    </p:spTree>
    <p:extLst>
      <p:ext uri="{BB962C8B-B14F-4D97-AF65-F5344CB8AC3E}">
        <p14:creationId xmlns:p14="http://schemas.microsoft.com/office/powerpoint/2010/main" val="2910465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Next steps for you?</a:t>
            </a:r>
            <a:endParaRPr lang="en-US" dirty="0"/>
          </a:p>
        </p:txBody>
      </p:sp>
      <p:sp>
        <p:nvSpPr>
          <p:cNvPr id="3" name="Content Placeholder 2"/>
          <p:cNvSpPr>
            <a:spLocks noGrp="1"/>
          </p:cNvSpPr>
          <p:nvPr>
            <p:ph idx="1"/>
          </p:nvPr>
        </p:nvSpPr>
        <p:spPr>
          <a:xfrm>
            <a:off x="0" y="914400"/>
            <a:ext cx="9067800" cy="5486400"/>
          </a:xfrm>
        </p:spPr>
        <p:txBody>
          <a:bodyPr>
            <a:normAutofit fontScale="92500" lnSpcReduction="10000"/>
          </a:bodyPr>
          <a:lstStyle/>
          <a:p>
            <a:pPr lvl="0"/>
            <a:r>
              <a:rPr lang="en" dirty="0" smtClean="0"/>
              <a:t>FutureGrid is NOT Exascale (or even petascale) but still useful</a:t>
            </a:r>
          </a:p>
          <a:p>
            <a:pPr lvl="0"/>
            <a:r>
              <a:rPr lang="en" dirty="0" smtClean="0"/>
              <a:t>Apply </a:t>
            </a:r>
            <a:r>
              <a:rPr lang="en" dirty="0"/>
              <a:t>for </a:t>
            </a:r>
            <a:r>
              <a:rPr lang="en-US" dirty="0" smtClean="0"/>
              <a:t>an account on </a:t>
            </a:r>
            <a:r>
              <a:rPr lang="en-US" dirty="0" smtClean="0"/>
              <a:t>FutureGrid </a:t>
            </a:r>
            <a:r>
              <a:rPr lang="en-US" dirty="0" smtClean="0"/>
              <a:t>and conduct your project </a:t>
            </a:r>
          </a:p>
          <a:p>
            <a:pPr lvl="1"/>
            <a:r>
              <a:rPr lang="en" dirty="0" smtClean="0">
                <a:hlinkClick r:id="rId2"/>
              </a:rPr>
              <a:t>https</a:t>
            </a:r>
            <a:r>
              <a:rPr lang="en" dirty="0">
                <a:hlinkClick r:id="rId2"/>
              </a:rPr>
              <a:t>://</a:t>
            </a:r>
            <a:r>
              <a:rPr lang="en" dirty="0" smtClean="0">
                <a:hlinkClick r:id="rId2"/>
              </a:rPr>
              <a:t>portal.futuregrid.org</a:t>
            </a:r>
            <a:endParaRPr lang="en-US" dirty="0"/>
          </a:p>
          <a:p>
            <a:r>
              <a:rPr lang="en-US" dirty="0" smtClean="0"/>
              <a:t>Have </a:t>
            </a:r>
            <a:r>
              <a:rPr lang="en-US" dirty="0" smtClean="0"/>
              <a:t>your students/staff work with us on </a:t>
            </a:r>
            <a:r>
              <a:rPr lang="en-US" dirty="0" smtClean="0"/>
              <a:t>joint projects</a:t>
            </a:r>
          </a:p>
          <a:p>
            <a:r>
              <a:rPr lang="en-US" dirty="0" smtClean="0"/>
              <a:t>Tell us what we need to do better</a:t>
            </a:r>
          </a:p>
          <a:p>
            <a:r>
              <a:rPr lang="en-US" dirty="0" smtClean="0"/>
              <a:t>Tell us where we should go</a:t>
            </a:r>
          </a:p>
          <a:p>
            <a:r>
              <a:rPr lang="en-US" dirty="0" smtClean="0"/>
              <a:t>Maybe work through </a:t>
            </a:r>
            <a:r>
              <a:rPr lang="en-US" dirty="0">
                <a:hlinkClick r:id="rId3"/>
              </a:rPr>
              <a:t>http://www.hpcexperiment.com</a:t>
            </a:r>
            <a:r>
              <a:rPr lang="en-US" dirty="0" smtClean="0">
                <a:hlinkClick r:id="rId3"/>
              </a:rPr>
              <a:t>/</a:t>
            </a:r>
            <a:endParaRPr lang="en-US" dirty="0" smtClean="0"/>
          </a:p>
          <a:p>
            <a:r>
              <a:rPr lang="en-US" dirty="0"/>
              <a:t>Science Cloud </a:t>
            </a:r>
            <a:r>
              <a:rPr lang="en-US" dirty="0" smtClean="0"/>
              <a:t>(Virtual) Summer </a:t>
            </a:r>
            <a:r>
              <a:rPr lang="en-US" dirty="0"/>
              <a:t>School July 30-August 3  </a:t>
            </a:r>
            <a:r>
              <a:rPr lang="en-US" dirty="0" smtClean="0"/>
              <a:t>on FutureGrid</a:t>
            </a:r>
            <a:endParaRPr lang="en" dirty="0"/>
          </a:p>
          <a:p>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6/27/2012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39</a:t>
            </a:fld>
            <a:endParaRPr lang="en-US"/>
          </a:p>
        </p:txBody>
      </p:sp>
      <p:grpSp>
        <p:nvGrpSpPr>
          <p:cNvPr id="8" name="Group 7"/>
          <p:cNvGrpSpPr/>
          <p:nvPr/>
        </p:nvGrpSpPr>
        <p:grpSpPr>
          <a:xfrm>
            <a:off x="559745" y="40396"/>
            <a:ext cx="8171762" cy="6858000"/>
            <a:chOff x="81708" y="0"/>
            <a:chExt cx="8171762" cy="685800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707" r="3172"/>
            <a:stretch/>
          </p:blipFill>
          <p:spPr bwMode="auto">
            <a:xfrm>
              <a:off x="81708" y="0"/>
              <a:ext cx="81341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89134" y="20198"/>
              <a:ext cx="4364336" cy="461665"/>
            </a:xfrm>
            <a:prstGeom prst="rect">
              <a:avLst/>
            </a:prstGeom>
            <a:noFill/>
          </p:spPr>
          <p:txBody>
            <a:bodyPr wrap="none" rtlCol="0">
              <a:spAutoFit/>
            </a:bodyPr>
            <a:lstStyle/>
            <a:p>
              <a:r>
                <a:rPr lang="en-US" sz="2400" dirty="0">
                  <a:solidFill>
                    <a:schemeClr val="bg1"/>
                  </a:solidFill>
                </a:rPr>
                <a:t>http://www.hpcexperiment.com/</a:t>
              </a:r>
            </a:p>
          </p:txBody>
        </p:sp>
      </p:grpSp>
    </p:spTree>
    <p:extLst>
      <p:ext uri="{BB962C8B-B14F-4D97-AF65-F5344CB8AC3E}">
        <p14:creationId xmlns:p14="http://schemas.microsoft.com/office/powerpoint/2010/main" val="25742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a:t>
            </a:r>
            <a:r>
              <a:rPr lang="en-US" sz="2400" dirty="0" smtClean="0">
                <a:latin typeface="Arial" pitchFamily="34" charset="0"/>
                <a:cs typeface="Arial" pitchFamily="34" charset="0"/>
              </a:rPr>
              <a:t>(need to generalize)</a:t>
            </a:r>
            <a:endParaRPr lang="en-US" sz="2400" dirty="0" smtClean="0">
              <a:latin typeface="Arial" pitchFamily="34" charset="0"/>
              <a:cs typeface="Arial" pitchFamily="34" charset="0"/>
            </a:endParaRP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a:t>
            </a:r>
            <a:r>
              <a:rPr lang="en-US" sz="2000" dirty="0" smtClean="0">
                <a:latin typeface="Arial" pitchFamily="34" charset="0"/>
                <a:cs typeface="Arial" pitchFamily="34" charset="0"/>
              </a:rPr>
              <a:t>(Dryad), </a:t>
            </a:r>
            <a:r>
              <a:rPr lang="en-US" sz="2000" dirty="0" smtClean="0">
                <a:latin typeface="Arial" pitchFamily="34" charset="0"/>
                <a:cs typeface="Arial" pitchFamily="34" charset="0"/>
              </a:rPr>
              <a:t>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a:t>
            </a:r>
            <a:r>
              <a:rPr lang="en-US" sz="2400" dirty="0" smtClean="0">
                <a:latin typeface="Arial" pitchFamily="34" charset="0"/>
                <a:cs typeface="Arial" pitchFamily="34" charset="0"/>
              </a:rPr>
              <a:t>4400 distributed </a:t>
            </a:r>
            <a:r>
              <a:rPr lang="en-US" sz="2400" dirty="0" smtClean="0">
                <a:latin typeface="Arial" pitchFamily="34" charset="0"/>
                <a:cs typeface="Arial" pitchFamily="34" charset="0"/>
              </a:rPr>
              <a:t>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FF0000"/>
                </a:solidFill>
              </a:rPr>
              <a:t>Indiana </a:t>
            </a:r>
            <a:r>
              <a:rPr lang="en-US" sz="2200" dirty="0" smtClean="0">
                <a:solidFill>
                  <a:srgbClr val="FF0000"/>
                </a:solidFill>
              </a:rPr>
              <a:t>University </a:t>
            </a:r>
            <a:r>
              <a:rPr lang="en-US" sz="2200" dirty="0" smtClean="0"/>
              <a:t>(Architecture, core software, Support)</a:t>
            </a:r>
          </a:p>
          <a:p>
            <a:r>
              <a:rPr lang="en-US" sz="2200" dirty="0" smtClean="0">
                <a:solidFill>
                  <a:srgbClr val="FF0000"/>
                </a:solidFill>
              </a:rPr>
              <a:t>San </a:t>
            </a:r>
            <a:r>
              <a:rPr lang="en-US" sz="2200" dirty="0" smtClean="0">
                <a:solidFill>
                  <a:srgbClr val="FF0000"/>
                </a:solidFill>
              </a:rPr>
              <a:t>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t>
            </a:r>
            <a:r>
              <a:rPr lang="en-US" sz="2200" dirty="0" smtClean="0"/>
              <a:t>XSEDE Software stack)</a:t>
            </a:r>
            <a:endParaRPr lang="en-US" sz="2200" dirty="0" smtClean="0"/>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r>
              <a:rPr lang="en-US" sz="2200" dirty="0" smtClean="0"/>
              <a:t>)</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227427" y="5029200"/>
            <a:ext cx="8518273" cy="990600"/>
            <a:chOff x="227427" y="4495800"/>
            <a:chExt cx="8518273" cy="990600"/>
          </a:xfrm>
        </p:grpSpPr>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11" name="Group 10"/>
          <p:cNvGrpSpPr/>
          <p:nvPr/>
        </p:nvGrpSpPr>
        <p:grpSpPr>
          <a:xfrm>
            <a:off x="21636" y="1334935"/>
            <a:ext cx="9100728" cy="4564174"/>
            <a:chOff x="21636" y="1146913"/>
            <a:chExt cx="9100728" cy="4564174"/>
          </a:xfrm>
        </p:grpSpPr>
        <p:pic>
          <p:nvPicPr>
            <p:cNvPr id="12" name="Picture 11" descr="gtb network v15.png"/>
            <p:cNvPicPr>
              <a:picLocks noChangeAspect="1"/>
            </p:cNvPicPr>
            <p:nvPr/>
          </p:nvPicPr>
          <p:blipFill>
            <a:blip r:embed="rId3" cstate="print"/>
            <a:stretch>
              <a:fillRect/>
            </a:stretch>
          </p:blipFill>
          <p:spPr>
            <a:xfrm>
              <a:off x="21636" y="1146913"/>
              <a:ext cx="9100728" cy="4564174"/>
            </a:xfrm>
            <a:prstGeom prst="rect">
              <a:avLst/>
            </a:prstGeom>
          </p:spPr>
        </p:pic>
        <p:sp>
          <p:nvSpPr>
            <p:cNvPr id="13" name="TextBox 12"/>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10TF </a:t>
              </a:r>
              <a:r>
                <a:rPr lang="en-US" sz="1200" b="1" dirty="0" smtClean="0"/>
                <a:t>Disk rich </a:t>
              </a:r>
              <a:r>
                <a:rPr lang="en-US" sz="1200" b="1" dirty="0" smtClean="0"/>
                <a:t>+ GPU 320 </a:t>
              </a:r>
              <a:r>
                <a:rPr lang="en-US" sz="1200" b="1" dirty="0" smtClean="0"/>
                <a:t>cores</a:t>
              </a:r>
              <a:endParaRPr lang="en-US" sz="1200" b="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4596432"/>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a:t>
                      </a: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a:t>
                      </a: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a:t>
                      </a: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37453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31257"/>
              </p:ext>
            </p:extLst>
          </p:nvPr>
        </p:nvGraphicFramePr>
        <p:xfrm>
          <a:off x="152400" y="838200"/>
          <a:ext cx="8896660" cy="2497998"/>
        </p:xfrm>
        <a:graphic>
          <a:graphicData uri="http://schemas.openxmlformats.org/drawingml/2006/table">
            <a:tbl>
              <a:tblPr firstRow="1" bandRow="1">
                <a:tableStyleId>{5C22544A-7EE6-4342-B048-85BDC9FD1C3A}</a:tableStyleId>
              </a:tblPr>
              <a:tblGrid>
                <a:gridCol w="2169771"/>
                <a:gridCol w="1932252"/>
                <a:gridCol w="1920168"/>
                <a:gridCol w="954301"/>
                <a:gridCol w="1920168"/>
              </a:tblGrid>
              <a:tr h="41495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423248">
                <a:tc>
                  <a:txBody>
                    <a:bodyPr/>
                    <a:lstStyle/>
                    <a:p>
                      <a:r>
                        <a:rPr lang="en-US" dirty="0" err="1" smtClean="0"/>
                        <a:t>Xanadu</a:t>
                      </a:r>
                      <a:r>
                        <a:rPr lang="en-US" dirty="0" smtClean="0"/>
                        <a:t> 360</a:t>
                      </a:r>
                      <a:endParaRPr lang="en-US" dirty="0"/>
                    </a:p>
                  </a:txBody>
                  <a:tcPr/>
                </a:tc>
                <a:tc>
                  <a:txBody>
                    <a:bodyPr/>
                    <a:lstStyle/>
                    <a:p>
                      <a:r>
                        <a:rPr lang="en-US" dirty="0" smtClean="0"/>
                        <a:t>180</a:t>
                      </a:r>
                      <a:endParaRPr lang="en-US" dirty="0"/>
                    </a:p>
                  </a:txBody>
                  <a:tcPr/>
                </a:tc>
                <a:tc>
                  <a:txBody>
                    <a:bodyPr/>
                    <a:lstStyle/>
                    <a:p>
                      <a:r>
                        <a:rPr lang="en-US" dirty="0" smtClean="0"/>
                        <a:t>NFS</a:t>
                      </a:r>
                      <a:endParaRPr lang="en-US" dirty="0"/>
                    </a:p>
                  </a:txBody>
                  <a:tcPr/>
                </a:tc>
                <a:tc>
                  <a:txBody>
                    <a:bodyPr/>
                    <a:lstStyle/>
                    <a:p>
                      <a:r>
                        <a:rPr lang="en-US" dirty="0" smtClean="0"/>
                        <a:t>IU</a:t>
                      </a:r>
                      <a:endParaRPr lang="en-US" dirty="0"/>
                    </a:p>
                  </a:txBody>
                  <a:tcPr/>
                </a:tc>
                <a:tc>
                  <a:txBody>
                    <a:bodyPr/>
                    <a:lstStyle/>
                    <a:p>
                      <a:r>
                        <a:rPr lang="en-US" dirty="0" smtClean="0"/>
                        <a:t>New</a:t>
                      </a:r>
                      <a:r>
                        <a:rPr lang="en-US" baseline="0" dirty="0" smtClean="0"/>
                        <a:t> System</a:t>
                      </a:r>
                      <a:endParaRPr lang="en-US" dirty="0"/>
                    </a:p>
                  </a:txBody>
                  <a:tcPr/>
                </a:tc>
              </a:tr>
              <a:tr h="41495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14950">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1495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r h="414950">
                <a:tc>
                  <a:txBody>
                    <a:bodyPr/>
                    <a:lstStyle/>
                    <a:p>
                      <a:r>
                        <a:rPr lang="en-US" dirty="0" smtClean="0"/>
                        <a:t>IBM</a:t>
                      </a:r>
                      <a:endParaRPr lang="en-US" dirty="0"/>
                    </a:p>
                  </a:txBody>
                  <a:tcPr/>
                </a:tc>
                <a:tc>
                  <a:txBody>
                    <a:bodyPr/>
                    <a:lstStyle/>
                    <a:p>
                      <a:r>
                        <a:rPr lang="en-US" dirty="0" smtClean="0"/>
                        <a:t>24</a:t>
                      </a:r>
                      <a:endParaRPr lang="en-US" dirty="0"/>
                    </a:p>
                  </a:txBody>
                  <a:tcPr/>
                </a:tc>
                <a:tc>
                  <a:txBody>
                    <a:bodyPr/>
                    <a:lstStyle/>
                    <a:p>
                      <a:r>
                        <a:rPr lang="en-US" dirty="0" smtClean="0"/>
                        <a:t>NFS</a:t>
                      </a:r>
                      <a:endParaRPr lang="en-US" dirty="0"/>
                    </a:p>
                  </a:txBody>
                  <a:tcPr/>
                </a:tc>
                <a:tc>
                  <a:txBody>
                    <a:bodyPr/>
                    <a:lstStyle/>
                    <a:p>
                      <a:r>
                        <a:rPr lang="en-US" dirty="0" smtClean="0"/>
                        <a:t>UF</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457200" y="3429000"/>
            <a:ext cx="7483715" cy="461665"/>
          </a:xfrm>
          <a:prstGeom prst="rect">
            <a:avLst/>
          </a:prstGeom>
          <a:noFill/>
        </p:spPr>
        <p:txBody>
          <a:bodyPr wrap="none" rtlCol="0">
            <a:spAutoFit/>
          </a:bodyPr>
          <a:lstStyle/>
          <a:p>
            <a:r>
              <a:rPr lang="en-US" sz="2400" dirty="0" smtClean="0"/>
              <a:t>Substantial back up storage at IU: Data Capacitor and HPSS</a:t>
            </a:r>
            <a:endParaRPr lang="en-US" sz="2400" dirty="0"/>
          </a:p>
        </p:txBody>
      </p:sp>
      <p:sp>
        <p:nvSpPr>
          <p:cNvPr id="5" name="Title 1"/>
          <p:cNvSpPr txBox="1">
            <a:spLocks/>
          </p:cNvSpPr>
          <p:nvPr/>
        </p:nvSpPr>
        <p:spPr bwMode="auto">
          <a:xfrm>
            <a:off x="444347" y="3733800"/>
            <a:ext cx="82296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dirty="0" smtClean="0">
                <a:ea typeface="+mj-ea"/>
                <a:cs typeface="+mj-cs"/>
              </a:rPr>
              <a:t>Support</a:t>
            </a:r>
            <a:endParaRPr lang="en-US" dirty="0">
              <a:ea typeface="+mj-ea"/>
              <a:cs typeface="+mj-cs"/>
            </a:endParaRPr>
          </a:p>
        </p:txBody>
      </p:sp>
      <p:sp>
        <p:nvSpPr>
          <p:cNvPr id="7" name="TextBox 6"/>
          <p:cNvSpPr txBox="1"/>
          <p:nvPr/>
        </p:nvSpPr>
        <p:spPr>
          <a:xfrm>
            <a:off x="317653" y="4507735"/>
            <a:ext cx="7673960" cy="1938992"/>
          </a:xfrm>
          <a:prstGeom prst="rect">
            <a:avLst/>
          </a:prstGeom>
          <a:noFill/>
        </p:spPr>
        <p:txBody>
          <a:bodyPr wrap="none" rtlCol="0">
            <a:spAutoFit/>
          </a:bodyPr>
          <a:lstStyle/>
          <a:p>
            <a:pPr marL="342900" indent="-342900">
              <a:buFont typeface="Arial" pitchFamily="34" charset="0"/>
              <a:buChar char="•"/>
            </a:pPr>
            <a:r>
              <a:rPr lang="en-US" sz="2400" dirty="0"/>
              <a:t>Traditional </a:t>
            </a:r>
            <a:r>
              <a:rPr lang="en-US" sz="2400" dirty="0" smtClean="0"/>
              <a:t> Drupal Portal with usual functions</a:t>
            </a:r>
          </a:p>
          <a:p>
            <a:pPr marL="342900" indent="-342900">
              <a:buFont typeface="Arial" pitchFamily="34" charset="0"/>
              <a:buChar char="•"/>
            </a:pPr>
            <a:r>
              <a:rPr lang="en-US" sz="2400" dirty="0" smtClean="0"/>
              <a:t>Traditional </a:t>
            </a:r>
            <a:r>
              <a:rPr lang="en-US" sz="2400" dirty="0" smtClean="0"/>
              <a:t>Ticket System</a:t>
            </a:r>
          </a:p>
          <a:p>
            <a:pPr marL="342900" indent="-342900">
              <a:buFont typeface="Arial" pitchFamily="34" charset="0"/>
              <a:buChar char="•"/>
            </a:pPr>
            <a:r>
              <a:rPr lang="en-US" sz="2400" dirty="0" smtClean="0"/>
              <a:t>System Admin and User facing support (small)</a:t>
            </a:r>
          </a:p>
          <a:p>
            <a:pPr marL="342900" indent="-342900">
              <a:buFont typeface="Arial" pitchFamily="34" charset="0"/>
              <a:buChar char="•"/>
            </a:pPr>
            <a:r>
              <a:rPr lang="en-US" sz="2400" dirty="0" smtClean="0"/>
              <a:t>Outreach group (small)</a:t>
            </a:r>
          </a:p>
          <a:p>
            <a:pPr marL="342900" indent="-342900">
              <a:buFont typeface="Arial" pitchFamily="34" charset="0"/>
              <a:buChar char="•"/>
            </a:pPr>
            <a:r>
              <a:rPr lang="en-US" sz="2400" dirty="0" smtClean="0"/>
              <a:t>Strong Systems Admin Collaboration with Software group</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a:solidFill>
                  <a:srgbClr val="000000"/>
                </a:solidFill>
                <a:latin typeface="Arial" charset="0"/>
              </a:rPr>
              <a:t>Network Impairment Device</a:t>
            </a:r>
          </a:p>
        </p:txBody>
      </p:sp>
      <p:sp>
        <p:nvSpPr>
          <p:cNvPr id="8196" name="Text Box 4"/>
          <p:cNvSpPr txBox="1">
            <a:spLocks noChangeArrowheads="1"/>
          </p:cNvSpPr>
          <p:nvPr/>
        </p:nvSpPr>
        <p:spPr bwMode="auto">
          <a:xfrm>
            <a:off x="215742" y="1493045"/>
            <a:ext cx="8712518" cy="421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sz="2900" dirty="0">
                <a:solidFill>
                  <a:srgbClr val="000000"/>
                </a:solidFill>
                <a:latin typeface="Arial" charset="0"/>
              </a:rPr>
              <a:t>Spirent XGEM Network Impairments Simulator for jitter, errors, delay, </a:t>
            </a:r>
            <a:r>
              <a:rPr lang="en-US" sz="2900" dirty="0" err="1">
                <a:solidFill>
                  <a:srgbClr val="000000"/>
                </a:solidFill>
                <a:latin typeface="Arial" charset="0"/>
              </a:rPr>
              <a:t>etc</a:t>
            </a:r>
            <a:endParaRPr lang="en-US" dirty="0"/>
          </a:p>
          <a:p>
            <a:pPr lvl="1">
              <a:lnSpc>
                <a:spcPct val="95000"/>
              </a:lnSpc>
              <a:buClr>
                <a:srgbClr val="000000"/>
              </a:buClr>
              <a:buSzPct val="100000"/>
              <a:buFontTx/>
              <a:buChar char="•"/>
            </a:pPr>
            <a:r>
              <a:rPr lang="en-US" sz="2900" dirty="0">
                <a:solidFill>
                  <a:srgbClr val="000000"/>
                </a:solidFill>
                <a:latin typeface="Arial" charset="0"/>
              </a:rPr>
              <a:t>Full Bidirectional 10G w/64 byte packets</a:t>
            </a:r>
            <a:endParaRPr lang="en-US" dirty="0"/>
          </a:p>
          <a:p>
            <a:pPr lvl="1">
              <a:lnSpc>
                <a:spcPct val="95000"/>
              </a:lnSpc>
              <a:buClr>
                <a:srgbClr val="000000"/>
              </a:buClr>
              <a:buSzPct val="100000"/>
              <a:buFontTx/>
              <a:buChar char="•"/>
            </a:pPr>
            <a:r>
              <a:rPr lang="en-US" sz="2900" dirty="0">
                <a:solidFill>
                  <a:srgbClr val="000000"/>
                </a:solidFill>
                <a:latin typeface="Arial" charset="0"/>
              </a:rPr>
              <a:t>up to 15 seconds introduced delay (in 16ns increments)</a:t>
            </a:r>
            <a:endParaRPr lang="en-US" dirty="0"/>
          </a:p>
          <a:p>
            <a:pPr lvl="1">
              <a:lnSpc>
                <a:spcPct val="95000"/>
              </a:lnSpc>
              <a:buClr>
                <a:srgbClr val="000000"/>
              </a:buClr>
              <a:buSzPct val="100000"/>
              <a:buFontTx/>
              <a:buChar char="•"/>
            </a:pPr>
            <a:r>
              <a:rPr lang="en-US" sz="2900" dirty="0">
                <a:solidFill>
                  <a:srgbClr val="000000"/>
                </a:solidFill>
                <a:latin typeface="Arial" charset="0"/>
              </a:rPr>
              <a:t>0-100% introduced packet loss in .0001% increments</a:t>
            </a:r>
            <a:endParaRPr lang="en-US" dirty="0"/>
          </a:p>
          <a:p>
            <a:pPr lvl="1">
              <a:lnSpc>
                <a:spcPct val="95000"/>
              </a:lnSpc>
              <a:buClr>
                <a:srgbClr val="000000"/>
              </a:buClr>
              <a:buSzPct val="100000"/>
              <a:buFontTx/>
              <a:buChar char="•"/>
            </a:pPr>
            <a:r>
              <a:rPr lang="en-US" sz="2900" dirty="0">
                <a:solidFill>
                  <a:srgbClr val="000000"/>
                </a:solidFill>
                <a:latin typeface="Arial" charset="0"/>
              </a:rPr>
              <a:t>Packet manipulation in first 2000 bytes</a:t>
            </a:r>
            <a:endParaRPr lang="en-US" dirty="0"/>
          </a:p>
          <a:p>
            <a:pPr lvl="1">
              <a:lnSpc>
                <a:spcPct val="95000"/>
              </a:lnSpc>
              <a:buClr>
                <a:srgbClr val="000000"/>
              </a:buClr>
              <a:buSzPct val="100000"/>
              <a:buFontTx/>
              <a:buChar char="•"/>
            </a:pPr>
            <a:r>
              <a:rPr lang="en-US" sz="2900" dirty="0">
                <a:solidFill>
                  <a:srgbClr val="000000"/>
                </a:solidFill>
                <a:latin typeface="Arial" charset="0"/>
              </a:rPr>
              <a:t>up to 16k frame size</a:t>
            </a:r>
            <a:endParaRPr lang="en-US" dirty="0"/>
          </a:p>
          <a:p>
            <a:pPr lvl="1">
              <a:lnSpc>
                <a:spcPct val="95000"/>
              </a:lnSpc>
              <a:buClr>
                <a:srgbClr val="000000"/>
              </a:buClr>
              <a:buSzPct val="100000"/>
              <a:buFontTx/>
              <a:buChar char="•"/>
            </a:pPr>
            <a:r>
              <a:rPr lang="en-US" sz="2900" dirty="0">
                <a:solidFill>
                  <a:srgbClr val="000000"/>
                </a:solidFill>
                <a:latin typeface="Arial" charset="0"/>
              </a:rPr>
              <a:t>TCL for scripting, HTML for manual configuration</a:t>
            </a:r>
            <a:endParaRPr lang="en-US" dirty="0"/>
          </a:p>
        </p:txBody>
      </p:sp>
    </p:spTree>
    <p:extLst>
      <p:ext uri="{BB962C8B-B14F-4D97-AF65-F5344CB8AC3E}">
        <p14:creationId xmlns:p14="http://schemas.microsoft.com/office/powerpoint/2010/main" val="2867321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6504</TotalTime>
  <Words>2861</Words>
  <Application>Microsoft Office PowerPoint</Application>
  <PresentationFormat>On-screen Show (4:3)</PresentationFormat>
  <Paragraphs>621</Paragraphs>
  <Slides>39</Slides>
  <Notes>17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FutureGrid Overview</vt:lpstr>
      <vt:lpstr>FutureGrid key Concepts I</vt:lpstr>
      <vt:lpstr>FutureGrid key Concepts II</vt:lpstr>
      <vt:lpstr>FutureGrid key Concepts III</vt:lpstr>
      <vt:lpstr>FutureGrid Partners</vt:lpstr>
      <vt:lpstr>FutureGrid:  a Grid/Cloud/HPC Testbed</vt:lpstr>
      <vt:lpstr>Compute Hardware</vt:lpstr>
      <vt:lpstr>Storage Hardware</vt:lpstr>
      <vt:lpstr>Network Impairment Device</vt:lpstr>
      <vt:lpstr>FutureGrid: Inca Monitoring</vt:lpstr>
      <vt:lpstr>5 Use Types for FutureGrid</vt:lpstr>
      <vt:lpstr>PowerPoint Presentation</vt:lpstr>
      <vt:lpstr>Recent Projects</vt:lpstr>
      <vt:lpstr>Distribution of FutureGrid Technologies and Areas</vt:lpstr>
      <vt:lpstr>Environments Chosen Fractions v Time</vt:lpstr>
      <vt:lpstr>ScaleMP vSMP Performance</vt:lpstr>
      <vt:lpstr>GPU’s in Cloud: Xen PCI Passthrough</vt:lpstr>
      <vt:lpstr>FutureGrid Tutorials</vt:lpstr>
      <vt:lpstr>aaS and Roles/Appliances</vt:lpstr>
      <vt:lpstr>Selected List of Services Offered</vt:lpstr>
      <vt:lpstr>Software Components</vt:lpstr>
      <vt:lpstr>RAINing on FutureGrid</vt:lpstr>
      <vt:lpstr>Motivation: Image Management and RAIN on FutureGrid</vt:lpstr>
      <vt:lpstr>RAIN Architecture</vt:lpstr>
      <vt:lpstr>VM Image Management</vt:lpstr>
      <vt:lpstr>Create Image from Scratch</vt:lpstr>
      <vt:lpstr>Create Image from Base Image</vt:lpstr>
      <vt:lpstr>Templated(Abstract) Dynamic Provisioning</vt:lpstr>
      <vt:lpstr>Evaluate Cloud Environments: Interfaces</vt:lpstr>
      <vt:lpstr>Hypervisor</vt:lpstr>
      <vt:lpstr>Networking</vt:lpstr>
      <vt:lpstr>Software Deployment</vt:lpstr>
      <vt:lpstr>DevOps Deployment</vt:lpstr>
      <vt:lpstr>Storage (Image Transfer) </vt:lpstr>
      <vt:lpstr>Authentication </vt:lpstr>
      <vt:lpstr>Typical Release Frequency</vt:lpstr>
      <vt:lpstr>License </vt:lpstr>
      <vt:lpstr>Reminder: What is FutureGrid?</vt:lpstr>
      <vt:lpstr>Next steps for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Data mining  and FutureGrid</dc:title>
  <dc:creator>Judy Qiu</dc:creator>
  <cp:lastModifiedBy>Geoffrey Fox</cp:lastModifiedBy>
  <cp:revision>201</cp:revision>
  <dcterms:created xsi:type="dcterms:W3CDTF">2010-11-17T03:44:50Z</dcterms:created>
  <dcterms:modified xsi:type="dcterms:W3CDTF">2012-06-28T09:07:49Z</dcterms:modified>
</cp:coreProperties>
</file>