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3" r:id="rId2"/>
  </p:sldMasterIdLst>
  <p:notesMasterIdLst>
    <p:notesMasterId r:id="rId43"/>
  </p:notesMasterIdLst>
  <p:sldIdLst>
    <p:sldId id="406" r:id="rId3"/>
    <p:sldId id="407" r:id="rId4"/>
    <p:sldId id="408" r:id="rId5"/>
    <p:sldId id="329" r:id="rId6"/>
    <p:sldId id="333" r:id="rId7"/>
    <p:sldId id="364" r:id="rId8"/>
    <p:sldId id="297" r:id="rId9"/>
    <p:sldId id="298" r:id="rId10"/>
    <p:sldId id="299" r:id="rId11"/>
    <p:sldId id="300" r:id="rId12"/>
    <p:sldId id="304" r:id="rId13"/>
    <p:sldId id="401" r:id="rId14"/>
    <p:sldId id="303" r:id="rId15"/>
    <p:sldId id="376" r:id="rId16"/>
    <p:sldId id="344" r:id="rId17"/>
    <p:sldId id="345" r:id="rId18"/>
    <p:sldId id="373" r:id="rId19"/>
    <p:sldId id="405" r:id="rId20"/>
    <p:sldId id="390" r:id="rId21"/>
    <p:sldId id="395" r:id="rId22"/>
    <p:sldId id="397" r:id="rId23"/>
    <p:sldId id="398" r:id="rId24"/>
    <p:sldId id="399" r:id="rId25"/>
    <p:sldId id="396" r:id="rId26"/>
    <p:sldId id="309" r:id="rId27"/>
    <p:sldId id="310" r:id="rId28"/>
    <p:sldId id="380" r:id="rId29"/>
    <p:sldId id="402" r:id="rId30"/>
    <p:sldId id="403" r:id="rId31"/>
    <p:sldId id="404" r:id="rId32"/>
    <p:sldId id="332" r:id="rId33"/>
    <p:sldId id="327" r:id="rId34"/>
    <p:sldId id="314" r:id="rId35"/>
    <p:sldId id="379" r:id="rId36"/>
    <p:sldId id="378" r:id="rId37"/>
    <p:sldId id="323" r:id="rId38"/>
    <p:sldId id="322" r:id="rId39"/>
    <p:sldId id="318" r:id="rId40"/>
    <p:sldId id="381" r:id="rId41"/>
    <p:sldId id="38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6C8268-05E7-3B4F-BB5A-C972BB5650F2}">
          <p14:sldIdLst>
            <p14:sldId id="406"/>
            <p14:sldId id="407"/>
            <p14:sldId id="408"/>
            <p14:sldId id="329"/>
          </p14:sldIdLst>
        </p14:section>
        <p14:section name="Overview of FG" id="{376AE2DD-E9C1-7A4E-B1A1-AEC273EBA392}">
          <p14:sldIdLst>
            <p14:sldId id="333"/>
            <p14:sldId id="364"/>
            <p14:sldId id="297"/>
            <p14:sldId id="298"/>
            <p14:sldId id="299"/>
            <p14:sldId id="300"/>
            <p14:sldId id="304"/>
            <p14:sldId id="401"/>
            <p14:sldId id="303"/>
            <p14:sldId id="376"/>
            <p14:sldId id="344"/>
            <p14:sldId id="345"/>
            <p14:sldId id="373"/>
            <p14:sldId id="405"/>
            <p14:sldId id="390"/>
            <p14:sldId id="395"/>
            <p14:sldId id="397"/>
            <p14:sldId id="398"/>
            <p14:sldId id="399"/>
            <p14:sldId id="396"/>
            <p14:sldId id="309"/>
            <p14:sldId id="310"/>
            <p14:sldId id="380"/>
            <p14:sldId id="402"/>
            <p14:sldId id="403"/>
            <p14:sldId id="404"/>
            <p14:sldId id="332"/>
            <p14:sldId id="327"/>
            <p14:sldId id="314"/>
            <p14:sldId id="379"/>
            <p14:sldId id="378"/>
            <p14:sldId id="323"/>
            <p14:sldId id="322"/>
            <p14:sldId id="318"/>
            <p14:sldId id="381"/>
            <p14:sldId id="3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420" autoAdjust="0"/>
  </p:normalViewPr>
  <p:slideViewPr>
    <p:cSldViewPr>
      <p:cViewPr>
        <p:scale>
          <a:sx n="95" d="100"/>
          <a:sy n="95" d="100"/>
        </p:scale>
        <p:origin x="-76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chit:Desktop:nodes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dirty="0"/>
              <a:t>Total Provisioning </a:t>
            </a:r>
            <a:r>
              <a:rPr lang="en-US" dirty="0" smtClean="0"/>
              <a:t>Time </a:t>
            </a:r>
            <a:br>
              <a:rPr lang="en-US" dirty="0" smtClean="0"/>
            </a:br>
            <a:r>
              <a:rPr lang="en-US" dirty="0" smtClean="0"/>
              <a:t>minutes</a:t>
            </a:r>
            <a:endParaRPr lang="en-US" dirty="0"/>
          </a:p>
        </c:rich>
      </c:tx>
      <c:layout>
        <c:manualLayout>
          <c:xMode val="edge"/>
          <c:yMode val="edge"/>
          <c:x val="1.2812773403324601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021981627296793E-2"/>
          <c:y val="0.18247115912836501"/>
          <c:w val="0.91392246281714695"/>
          <c:h val="0.71101385582616095"/>
        </c:manualLayout>
      </c:layout>
      <c:line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ln w="44450"/>
          </c:spPr>
          <c:marker>
            <c:symbol val="diamond"/>
            <c:size val="15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</c:numCache>
            </c:numRef>
          </c:cat>
          <c:val>
            <c:numRef>
              <c:f>Sheet1!$B$2:$B$5</c:f>
              <c:numCache>
                <c:formatCode>h:mm:ss</c:formatCode>
                <c:ptCount val="4"/>
                <c:pt idx="0">
                  <c:v>2.63888888888898E-3</c:v>
                </c:pt>
                <c:pt idx="1">
                  <c:v>2.5347222222223201E-3</c:v>
                </c:pt>
                <c:pt idx="2">
                  <c:v>2.7083333333334601E-3</c:v>
                </c:pt>
                <c:pt idx="3">
                  <c:v>2.8124999999999899E-3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47808"/>
        <c:axId val="145849344"/>
      </c:lineChart>
      <c:catAx>
        <c:axId val="14584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mpd="sng"/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145849344"/>
        <c:crosses val="autoZero"/>
        <c:auto val="1"/>
        <c:lblAlgn val="ctr"/>
        <c:lblOffset val="100"/>
        <c:noMultiLvlLbl val="0"/>
      </c:catAx>
      <c:valAx>
        <c:axId val="145849344"/>
        <c:scaling>
          <c:orientation val="minMax"/>
          <c:max val="3.00000000000001E-3"/>
          <c:min val="0"/>
        </c:scaling>
        <c:delete val="0"/>
        <c:axPos val="l"/>
        <c:majorGridlines/>
        <c:numFmt formatCode="h:mm:ss" sourceLinked="1"/>
        <c:majorTickMark val="out"/>
        <c:minorTickMark val="none"/>
        <c:tickLblPos val="nextTo"/>
        <c:crossAx val="14584780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F808-FE2D-415A-AB72-1FB82D674264}" type="datetimeFigureOut">
              <a:rPr lang="en-US" smtClean="0"/>
              <a:pPr/>
              <a:t>7/17/2011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3186-C7E7-4D58-92F1-CA6E43EBF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1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88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69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21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2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63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37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56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0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39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F1A5867-E282-4670-8DDB-32BF3D5B56BF}" type="slidenum">
              <a:rPr lang="en-US" sz="1200">
                <a:solidFill>
                  <a:prstClr val="black"/>
                </a:solidFill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1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03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E8EB338-559F-4520-9118-EB7AB191DB7F}" type="slidenum">
              <a:rPr lang="en-US" sz="1200">
                <a:solidFill>
                  <a:prstClr val="black"/>
                </a:solidFill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399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111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D410-59E5-3743-8C2A-FEBD4F072C83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D410-59E5-3743-8C2A-FEBD4F072C8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E4BA3-631A-DD4E-9DBB-D475F5307D6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87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19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AD306-B005-46DB-887F-144D976C86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7238-03A3-42EA-AF91-937FDCA976A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7/17/2011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DA578-6654-4228-B89D-0E83CE03292F}" type="datetime1">
              <a:rPr lang="en-US"/>
              <a:pPr>
                <a:defRPr/>
              </a:pPr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5AE07-0993-4007-BBCD-DE5E4B54A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1F33-028D-4CB6-B274-4BC9E4991F4D}" type="datetime1">
              <a:rPr lang="en-US"/>
              <a:pPr>
                <a:defRPr/>
              </a:pPr>
              <a:t>7/17/2011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4DCB-8DA7-4B11-8176-2F40E98AB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1107-B678-4C10-8E8E-6CBAEBEF3BCA}" type="datetime1">
              <a:rPr lang="en-US"/>
              <a:pPr>
                <a:defRPr/>
              </a:pPr>
              <a:t>7/17/2011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E95A0-0566-4869-8399-C9A975374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2DA4-73F5-4CBF-B578-7F5C10A517C1}" type="datetime1">
              <a:rPr lang="en-US"/>
              <a:pPr>
                <a:defRPr/>
              </a:pPr>
              <a:t>7/17/2011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5AB-23A5-48F5-861D-A99E8A182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B57E-E967-458F-8C21-772E86DF2B31}" type="datetime1">
              <a:rPr lang="en-US"/>
              <a:pPr>
                <a:defRPr/>
              </a:pPr>
              <a:t>7/17/2011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965F-E8B7-4364-AF31-BE3DC028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858B-4904-4989-BD69-0C1ED7A182F6}" type="datetime1">
              <a:rPr lang="en-US"/>
              <a:pPr>
                <a:defRPr/>
              </a:pPr>
              <a:t>7/17/2011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9788-E5C6-44F1-8D2A-7B10FFCDC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34E6-B146-4669-9910-07DCBD7CB9DB}" type="datetime1">
              <a:rPr lang="en-US"/>
              <a:pPr>
                <a:defRPr/>
              </a:pPr>
              <a:t>7/17/2011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9DBA-B3AD-42AF-9238-3D2FD4831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DDB9-4A53-470A-852E-B7703415AE18}" type="datetime1">
              <a:rPr lang="en-US"/>
              <a:pPr>
                <a:defRPr/>
              </a:pPr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7020-CC84-44F1-86B9-8B802C1F1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8ECB-3F03-4767-ADAD-1C32B1EA93E0}" type="datetime1">
              <a:rPr lang="en-US"/>
              <a:pPr>
                <a:defRPr/>
              </a:pPr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2253-75EC-4C82-8286-4282E4B8A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7/17/2011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7/17/2011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7/17/2011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7/17/2011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7/17/2011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7/17/2011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B0F27A-55BC-483F-82F3-300F73C46892}" type="datetime1">
              <a:rPr lang="en-US"/>
              <a:pPr>
                <a:defRPr/>
              </a:pPr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C05515-9C75-4A27-8B74-B6620AD27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3DB18-4D42-45B2-89FF-66D3DB7808EF}" type="datetime1">
              <a:rPr lang="en-US"/>
              <a:pPr>
                <a:defRPr/>
              </a:pPr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21A5-0112-4575-A590-F09B73612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7/17/2011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1"/>
              </a:rPr>
              <a:t>https://portal.futuregrid.org 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BF644B0-6E26-490D-9EDA-8A9B04BD2152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410D7AC-9C5C-4AB1-B1D9-37D1928231C5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ortal.futuregrid.org/" TargetMode="External"/><Relationship Id="rId4" Type="http://schemas.openxmlformats.org/officeDocument/2006/relationships/hyperlink" Target="http://www.infomall.org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203"/>
            <a:ext cx="7772400" cy="14700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i="1" dirty="0" smtClean="0"/>
              <a:t>Tutorial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180" y="1407442"/>
            <a:ext cx="6400800" cy="1752600"/>
          </a:xfrm>
        </p:spPr>
        <p:txBody>
          <a:bodyPr/>
          <a:lstStyle/>
          <a:p>
            <a:r>
              <a:rPr lang="en-US" dirty="0" smtClean="0"/>
              <a:t>Presented at TG2011</a:t>
            </a:r>
          </a:p>
          <a:p>
            <a:endParaRPr lang="en-US" dirty="0" smtClean="0"/>
          </a:p>
          <a:p>
            <a:r>
              <a:rPr lang="en-US" dirty="0" smtClean="0"/>
              <a:t>Geoffrey Fox, Gregor von Laszewski, Renato Figueiredo, Kate Keahey,</a:t>
            </a:r>
            <a:r>
              <a:rPr lang="en-US" dirty="0"/>
              <a:t> </a:t>
            </a:r>
            <a:r>
              <a:rPr lang="en-US" dirty="0" smtClean="0"/>
              <a:t>Andrew Younge</a:t>
            </a:r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Contact: </a:t>
            </a:r>
            <a:br>
              <a:rPr lang="en-US" dirty="0" smtClean="0"/>
            </a:br>
            <a:r>
              <a:rPr lang="en-US" dirty="0" smtClean="0"/>
              <a:t>https://</a:t>
            </a:r>
            <a:r>
              <a:rPr lang="en-US" dirty="0" err="1" smtClean="0"/>
              <a:t>portal.futuregrid.org</a:t>
            </a:r>
            <a:r>
              <a:rPr lang="en-US" dirty="0" smtClean="0"/>
              <a:t>/help</a:t>
            </a:r>
          </a:p>
          <a:p>
            <a:endParaRPr lang="en-US" sz="2400" dirty="0" smtClean="0"/>
          </a:p>
          <a:p>
            <a:endParaRPr lang="en-US" sz="1200" dirty="0"/>
          </a:p>
        </p:txBody>
      </p:sp>
      <p:pic>
        <p:nvPicPr>
          <p:cNvPr id="4" name="Picture 3" descr="fg-logo-m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34" y="-83250"/>
            <a:ext cx="24003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371600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096107"/>
              </p:ext>
            </p:extLst>
          </p:nvPr>
        </p:nvGraphicFramePr>
        <p:xfrm>
          <a:off x="762000" y="1143000"/>
          <a:ext cx="7686556" cy="4860290"/>
        </p:xfrm>
        <a:graphic>
          <a:graphicData uri="http://schemas.openxmlformats.org/drawingml/2006/table">
            <a:tbl>
              <a:tblPr/>
              <a:tblGrid>
                <a:gridCol w="1138177"/>
                <a:gridCol w="1138177"/>
                <a:gridCol w="684835"/>
                <a:gridCol w="496147"/>
                <a:gridCol w="845597"/>
                <a:gridCol w="845596"/>
                <a:gridCol w="845597"/>
                <a:gridCol w="610364"/>
                <a:gridCol w="1082066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 + 16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Bravo*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144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Early user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Aug. 1 general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Delta*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 With Tesla 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? 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1536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 (12 TB per Server)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~Sept 15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Cores 4288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6063734"/>
            <a:ext cx="268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Teasers for next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296157"/>
              </p:ext>
            </p:extLst>
          </p:nvPr>
        </p:nvGraphicFramePr>
        <p:xfrm>
          <a:off x="209861" y="1343025"/>
          <a:ext cx="8934139" cy="300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912"/>
                <a:gridCol w="1940392"/>
                <a:gridCol w="1928257"/>
                <a:gridCol w="958321"/>
                <a:gridCol w="1928257"/>
              </a:tblGrid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769992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shared with IU + 16 TB dedicated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20040"/>
            <a:ext cx="8149590" cy="105156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Network Impairment Device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5742" y="1493045"/>
            <a:ext cx="8712518" cy="421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Spirent XGEM Network Impairments Simulator for jitter, errors, delay, </a:t>
            </a:r>
            <a:r>
              <a:rPr lang="en-US" sz="2900" dirty="0" err="1">
                <a:solidFill>
                  <a:srgbClr val="000000"/>
                </a:solidFill>
                <a:latin typeface="Arial" charset="0"/>
              </a:rPr>
              <a:t>etc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Full Bidirectional 10G w/64 byte packets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up to 15 seconds introduced delay (in 16ns increments)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0-100% introduced packet loss in .0001% increments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Packet manipulation in first 2000 bytes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up to 16k frame size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TCL for scripting, HTML for manual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0-09-14 at 3.25.16 PM.png"/>
          <p:cNvPicPr>
            <a:picLocks noChangeAspect="1"/>
          </p:cNvPicPr>
          <p:nvPr/>
        </p:nvPicPr>
        <p:blipFill>
          <a:blip r:embed="rId3" cstate="print"/>
          <a:srcRect t="34231" r="27131"/>
          <a:stretch>
            <a:fillRect/>
          </a:stretch>
        </p:blipFill>
        <p:spPr>
          <a:xfrm>
            <a:off x="54558" y="630815"/>
            <a:ext cx="9089442" cy="6227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447"/>
          </a:xfrm>
        </p:spPr>
        <p:txBody>
          <a:bodyPr/>
          <a:lstStyle/>
          <a:p>
            <a:r>
              <a:rPr lang="en-US" b="1" dirty="0" smtClean="0"/>
              <a:t>FutureGrid: Online Inca Summary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Cores_per_partitio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2078"/>
            <a:ext cx="9053280" cy="6285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66800"/>
            <a:ext cx="74676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r>
              <a:rPr lang="en-US" dirty="0" smtClean="0"/>
              <a:t>Inca Monitoring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122 </a:t>
            </a:r>
            <a:r>
              <a:rPr lang="en-US" sz="2800" dirty="0" smtClean="0"/>
              <a:t>approved projects July 17 2011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 (13)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small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 (4)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dirty="0" smtClean="0"/>
              <a:t>; from Open Grid Forum OGF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 (42)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 highlighted (21)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(50)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(35)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TeraGrid (TIS, TAS, XSEDE), OSG, EGI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20337" r="2139"/>
          <a:stretch/>
        </p:blipFill>
        <p:spPr bwMode="auto">
          <a:xfrm>
            <a:off x="0" y="0"/>
            <a:ext cx="9039404" cy="67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3048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76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Education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System Programming and Cloud Computing, </a:t>
            </a:r>
            <a:r>
              <a:rPr lang="en-US" dirty="0" smtClean="0"/>
              <a:t>Fresno State, Teaches system programming and cloud computing in different computing environments</a:t>
            </a:r>
          </a:p>
          <a:p>
            <a:r>
              <a:rPr lang="en-US" b="1" dirty="0" smtClean="0"/>
              <a:t>REU: Cloud Computing, </a:t>
            </a:r>
            <a:r>
              <a:rPr lang="en-US" dirty="0" smtClean="0"/>
              <a:t>Arkansas, Offers hands-on experience with </a:t>
            </a:r>
            <a:r>
              <a:rPr lang="en-US" dirty="0" err="1" smtClean="0"/>
              <a:t>FutureGrid</a:t>
            </a:r>
            <a:r>
              <a:rPr lang="en-US" dirty="0" smtClean="0"/>
              <a:t> tools and technologies</a:t>
            </a:r>
          </a:p>
          <a:p>
            <a:r>
              <a:rPr lang="en-US" b="1" dirty="0" smtClean="0"/>
              <a:t>Workshop: A Cloud View on Computing, </a:t>
            </a:r>
            <a:r>
              <a:rPr lang="en-US" dirty="0" smtClean="0"/>
              <a:t>Indiana School of Informatics and Computing (SOIC), Boot camp on </a:t>
            </a:r>
            <a:r>
              <a:rPr lang="en-US" dirty="0" err="1" smtClean="0"/>
              <a:t>MapReduce</a:t>
            </a:r>
            <a:r>
              <a:rPr lang="en-US" dirty="0" smtClean="0"/>
              <a:t> for faculty and graduate students from underserved ADMI institutions</a:t>
            </a:r>
          </a:p>
          <a:p>
            <a:r>
              <a:rPr lang="en-US" b="1" dirty="0" smtClean="0"/>
              <a:t>Topics on Systems: Distributed Systems, </a:t>
            </a:r>
            <a:r>
              <a:rPr lang="en-US" dirty="0" smtClean="0"/>
              <a:t>Indiana SOIC, Covers core computer science distributed system curricula (for 60 students)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(8:30 am – 10:00 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Introduction (30 min)</a:t>
            </a:r>
            <a:endParaRPr lang="en-US" dirty="0"/>
          </a:p>
          <a:p>
            <a:pPr lvl="1"/>
            <a:r>
              <a:rPr lang="en-US" dirty="0" smtClean="0"/>
              <a:t>Overview of FG</a:t>
            </a:r>
            <a:r>
              <a:rPr lang="en-US" dirty="0"/>
              <a:t> </a:t>
            </a:r>
            <a:r>
              <a:rPr lang="en-US" dirty="0" smtClean="0"/>
              <a:t>(15 min)</a:t>
            </a:r>
          </a:p>
          <a:p>
            <a:pPr lvl="2"/>
            <a:r>
              <a:rPr lang="en-US" dirty="0" smtClean="0"/>
              <a:t>Geoffrey Fox </a:t>
            </a:r>
          </a:p>
          <a:p>
            <a:pPr lvl="1"/>
            <a:r>
              <a:rPr lang="en-US" dirty="0" smtClean="0"/>
              <a:t>Overview of existing Services (15 min)</a:t>
            </a:r>
          </a:p>
          <a:p>
            <a:pPr lvl="2"/>
            <a:r>
              <a:rPr lang="en-US" dirty="0" smtClean="0"/>
              <a:t> Gregor von Laszewski</a:t>
            </a:r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etting </a:t>
            </a:r>
            <a:r>
              <a:rPr lang="en-US" dirty="0"/>
              <a:t>an </a:t>
            </a:r>
            <a:r>
              <a:rPr lang="en-US" dirty="0" smtClean="0"/>
              <a:t>Account </a:t>
            </a:r>
          </a:p>
          <a:p>
            <a:pPr lvl="1"/>
            <a:r>
              <a:rPr lang="en-US" dirty="0" smtClean="0"/>
              <a:t>Gregor von Laszewski (5min)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6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Selected Services</a:t>
            </a:r>
          </a:p>
          <a:p>
            <a:pPr lvl="1"/>
            <a:r>
              <a:rPr lang="en-US" dirty="0" smtClean="0"/>
              <a:t>Nimbus on FG (20 min)</a:t>
            </a:r>
          </a:p>
          <a:p>
            <a:pPr lvl="2"/>
            <a:r>
              <a:rPr lang="en-US" dirty="0" smtClean="0"/>
              <a:t> Kate Keahey</a:t>
            </a:r>
            <a:endParaRPr lang="en-US" dirty="0"/>
          </a:p>
          <a:p>
            <a:pPr lvl="1"/>
            <a:r>
              <a:rPr lang="en-US" dirty="0" smtClean="0"/>
              <a:t>FG Dynamic Provisioning </a:t>
            </a:r>
            <a:br>
              <a:rPr lang="en-US" dirty="0" smtClean="0"/>
            </a:br>
            <a:r>
              <a:rPr lang="en-US" dirty="0" smtClean="0"/>
              <a:t>Tech. Preview (15 min)</a:t>
            </a:r>
          </a:p>
          <a:p>
            <a:pPr lvl="2"/>
            <a:r>
              <a:rPr lang="en-US" dirty="0" smtClean="0"/>
              <a:t>Gregor von Laszewski</a:t>
            </a:r>
            <a:endParaRPr lang="en-US" dirty="0"/>
          </a:p>
          <a:p>
            <a:pPr lvl="1"/>
            <a:r>
              <a:rPr lang="en-US" dirty="0" smtClean="0"/>
              <a:t>Appliances on FG (15 min) </a:t>
            </a:r>
            <a:r>
              <a:rPr lang="en-US" dirty="0"/>
              <a:t> </a:t>
            </a:r>
            <a:endParaRPr lang="en-US" dirty="0" smtClean="0"/>
          </a:p>
          <a:p>
            <a:pPr lvl="2"/>
            <a:r>
              <a:rPr lang="en-US" dirty="0" smtClean="0"/>
              <a:t>Renato </a:t>
            </a:r>
            <a:r>
              <a:rPr lang="en-US" dirty="0"/>
              <a:t>Figueiredo.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31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Current Interoperability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SAGA,</a:t>
            </a:r>
            <a:r>
              <a:rPr lang="en-US" b="1" baseline="0" dirty="0" smtClean="0"/>
              <a:t> </a:t>
            </a:r>
            <a:r>
              <a:rPr lang="en-US" dirty="0" smtClean="0"/>
              <a:t>Louisiana State,</a:t>
            </a:r>
            <a:r>
              <a:rPr lang="en-US" baseline="0" dirty="0" smtClean="0"/>
              <a:t> </a:t>
            </a:r>
            <a:r>
              <a:rPr lang="en-US" dirty="0" smtClean="0"/>
              <a:t>Explores use of </a:t>
            </a:r>
            <a:r>
              <a:rPr lang="en-US" dirty="0" err="1" smtClean="0"/>
              <a:t>FutureGrid</a:t>
            </a:r>
            <a:r>
              <a:rPr lang="en-US" dirty="0" smtClean="0"/>
              <a:t> components for extensive portability and interoperability testing of Simple API for Grid Applications, and scale-up and scale-out experiments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Current Bio Application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Metagenomics</a:t>
            </a:r>
            <a:r>
              <a:rPr lang="en-US" b="1" dirty="0" smtClean="0"/>
              <a:t> Clustering,</a:t>
            </a:r>
            <a:r>
              <a:rPr lang="en-US" b="1" baseline="0" dirty="0" smtClean="0"/>
              <a:t> </a:t>
            </a:r>
            <a:r>
              <a:rPr lang="en-US" dirty="0" smtClean="0"/>
              <a:t>North Texas,</a:t>
            </a:r>
            <a:r>
              <a:rPr lang="en-US" baseline="0" dirty="0" smtClean="0"/>
              <a:t> </a:t>
            </a:r>
            <a:r>
              <a:rPr lang="en-US" dirty="0" smtClean="0"/>
              <a:t>Analyzes </a:t>
            </a:r>
            <a:r>
              <a:rPr lang="en-US" dirty="0" err="1" smtClean="0"/>
              <a:t>metagenomic</a:t>
            </a:r>
            <a:r>
              <a:rPr lang="en-US" dirty="0" smtClean="0"/>
              <a:t> data from samples collected from patients</a:t>
            </a:r>
          </a:p>
          <a:p>
            <a:r>
              <a:rPr lang="en-US" b="1" dirty="0" smtClean="0"/>
              <a:t>Genome Assembly,</a:t>
            </a:r>
            <a:r>
              <a:rPr lang="en-US" b="1" baseline="0" dirty="0" smtClean="0"/>
              <a:t> </a:t>
            </a:r>
            <a:r>
              <a:rPr lang="en-US" dirty="0" smtClean="0"/>
              <a:t>Indiana SOIC, De novo assembly of genomes and </a:t>
            </a:r>
            <a:r>
              <a:rPr lang="en-US" dirty="0" err="1" smtClean="0"/>
              <a:t>metagenomes</a:t>
            </a:r>
            <a:r>
              <a:rPr lang="en-US" dirty="0" smtClean="0"/>
              <a:t> from next generation sequencing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Current Non-Bio Application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Physics: Higgs boson,</a:t>
            </a:r>
            <a:r>
              <a:rPr lang="en-US" b="1" baseline="0" dirty="0" smtClean="0"/>
              <a:t> </a:t>
            </a:r>
            <a:r>
              <a:rPr lang="en-US" dirty="0" smtClean="0"/>
              <a:t>Virginia,</a:t>
            </a:r>
            <a:r>
              <a:rPr lang="en-US" baseline="0" dirty="0" smtClean="0"/>
              <a:t> </a:t>
            </a:r>
            <a:r>
              <a:rPr lang="en-US" dirty="0" smtClean="0"/>
              <a:t>Matrix Element calculations representing production and decay mechanisms for Higgs and background processes</a:t>
            </a:r>
          </a:p>
          <a:p>
            <a:r>
              <a:rPr lang="en-US" b="1" dirty="0" smtClean="0"/>
              <a:t>Business Intelligence on </a:t>
            </a:r>
            <a:r>
              <a:rPr lang="en-US" b="1" dirty="0" err="1" smtClean="0"/>
              <a:t>MapReduce</a:t>
            </a:r>
            <a:r>
              <a:rPr lang="en-US" b="1" dirty="0" smtClean="0"/>
              <a:t>,</a:t>
            </a:r>
            <a:r>
              <a:rPr lang="en-US" b="1" baseline="0" dirty="0" smtClean="0"/>
              <a:t> </a:t>
            </a:r>
            <a:r>
              <a:rPr lang="en-US" dirty="0" smtClean="0"/>
              <a:t>Cal State - L.A.,</a:t>
            </a:r>
            <a:r>
              <a:rPr lang="en-US" baseline="0" dirty="0" smtClean="0"/>
              <a:t> </a:t>
            </a:r>
            <a:r>
              <a:rPr lang="en-US" dirty="0" smtClean="0"/>
              <a:t>Market basket and customer analysis designed to execute </a:t>
            </a:r>
            <a:r>
              <a:rPr lang="en-US" dirty="0" err="1" smtClean="0"/>
              <a:t>MapReduce</a:t>
            </a:r>
            <a:r>
              <a:rPr lang="en-US" dirty="0" smtClean="0"/>
              <a:t> on </a:t>
            </a:r>
            <a:r>
              <a:rPr lang="en-US" dirty="0" err="1" smtClean="0"/>
              <a:t>Hadoop</a:t>
            </a:r>
            <a:r>
              <a:rPr lang="en-US" dirty="0" smtClean="0"/>
              <a:t>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Current Computer Science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Data Transfer Throughput,</a:t>
            </a:r>
            <a:r>
              <a:rPr lang="en-US" b="1" baseline="0" dirty="0" smtClean="0"/>
              <a:t> </a:t>
            </a:r>
            <a:r>
              <a:rPr lang="en-US" dirty="0" smtClean="0"/>
              <a:t>Buffalo, End-to-end optimization of data transfer throughput over wide-area, high-speed networks</a:t>
            </a:r>
          </a:p>
          <a:p>
            <a:r>
              <a:rPr lang="en-US" b="1" dirty="0" smtClean="0"/>
              <a:t>Elastic Computing, </a:t>
            </a:r>
            <a:r>
              <a:rPr lang="en-US" b="1" baseline="0" dirty="0" smtClean="0"/>
              <a:t> </a:t>
            </a:r>
            <a:r>
              <a:rPr lang="en-US" dirty="0" smtClean="0"/>
              <a:t>Colorado, Tools and technologies to create elastic computing environments using </a:t>
            </a:r>
            <a:r>
              <a:rPr lang="en-US" dirty="0" err="1" smtClean="0"/>
              <a:t>IaaS</a:t>
            </a:r>
            <a:r>
              <a:rPr lang="en-US" dirty="0" smtClean="0"/>
              <a:t> clouds that adjust to changes in demand automatically and transparently</a:t>
            </a:r>
          </a:p>
          <a:p>
            <a:r>
              <a:rPr lang="en-US" b="1" dirty="0" smtClean="0"/>
              <a:t>The VIEW Project, </a:t>
            </a:r>
            <a:r>
              <a:rPr lang="en-US" dirty="0" smtClean="0"/>
              <a:t>Wayne State, Investigates Nimbus and Eucalyptus as cloud platforms for elastic workflow scheduling and resource provisioning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Current Technology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ScaleMP</a:t>
            </a:r>
            <a:r>
              <a:rPr lang="en-US" b="1" dirty="0" smtClean="0"/>
              <a:t> for Gene Assembly,</a:t>
            </a:r>
            <a:r>
              <a:rPr lang="en-US" b="1" baseline="0" dirty="0" smtClean="0"/>
              <a:t> </a:t>
            </a:r>
            <a:r>
              <a:rPr lang="en-US" dirty="0" smtClean="0"/>
              <a:t>Indiana Pervasive Technology Institute (PTI) and Biology,</a:t>
            </a:r>
            <a:r>
              <a:rPr lang="en-US" baseline="0" dirty="0" smtClean="0"/>
              <a:t> </a:t>
            </a:r>
            <a:r>
              <a:rPr lang="en-US" dirty="0" smtClean="0"/>
              <a:t>Investigates distributed shared memory over 16 nodes for </a:t>
            </a:r>
            <a:r>
              <a:rPr lang="en-US" dirty="0" err="1" smtClean="0"/>
              <a:t>SOAPdenovo</a:t>
            </a:r>
            <a:r>
              <a:rPr lang="en-US" dirty="0" smtClean="0"/>
              <a:t> assembly of Daphnia genomes</a:t>
            </a:r>
          </a:p>
          <a:p>
            <a:r>
              <a:rPr lang="en-US" b="1" dirty="0" smtClean="0"/>
              <a:t>XSEDE,</a:t>
            </a:r>
            <a:r>
              <a:rPr lang="en-US" b="1" baseline="0" dirty="0" smtClean="0"/>
              <a:t> </a:t>
            </a:r>
            <a:r>
              <a:rPr lang="en-US" dirty="0" smtClean="0"/>
              <a:t>Virginia, Uses </a:t>
            </a:r>
            <a:r>
              <a:rPr lang="en-US" dirty="0" err="1" smtClean="0"/>
              <a:t>FutureGrid</a:t>
            </a:r>
            <a:r>
              <a:rPr lang="en-US" dirty="0" smtClean="0"/>
              <a:t> resources as a </a:t>
            </a:r>
            <a:r>
              <a:rPr lang="en-US" dirty="0" err="1" smtClean="0"/>
              <a:t>testbed</a:t>
            </a:r>
            <a:r>
              <a:rPr lang="en-US" dirty="0" smtClean="0"/>
              <a:t> for XSEDE software development</a:t>
            </a:r>
          </a:p>
          <a:p>
            <a:r>
              <a:rPr lang="en-US" b="1" dirty="0" smtClean="0"/>
              <a:t>Globus Online, </a:t>
            </a:r>
            <a:r>
              <a:rPr lang="en-US" dirty="0" smtClean="0"/>
              <a:t>Indiana PTI, Chicago,</a:t>
            </a:r>
            <a:r>
              <a:rPr lang="en-US" baseline="0" dirty="0" smtClean="0"/>
              <a:t> </a:t>
            </a:r>
            <a:r>
              <a:rPr lang="en-US" dirty="0" smtClean="0"/>
              <a:t>Investigates the feasibility of providing </a:t>
            </a:r>
            <a:r>
              <a:rPr lang="en-US" dirty="0" err="1" smtClean="0"/>
              <a:t>DemoGrid</a:t>
            </a:r>
            <a:r>
              <a:rPr lang="en-US" dirty="0" smtClean="0"/>
              <a:t> and its Globus services on </a:t>
            </a:r>
            <a:r>
              <a:rPr lang="en-US" dirty="0" err="1" smtClean="0"/>
              <a:t>FutureGrid</a:t>
            </a:r>
            <a:r>
              <a:rPr lang="en-US" dirty="0" smtClean="0"/>
              <a:t> </a:t>
            </a:r>
            <a:r>
              <a:rPr lang="en-US" dirty="0" err="1" smtClean="0"/>
              <a:t>IaaS</a:t>
            </a:r>
            <a:r>
              <a:rPr lang="en-US" dirty="0" smtClean="0"/>
              <a:t> clouds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Typical FutureGrid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Linux, Linux on VM, Windows, Azure, Amazon Bioinformatics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OGF 2010 Demo from Rennes</a:t>
            </a:r>
            <a:endParaRPr lang="en-US" b="1" dirty="0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SDSC</a:t>
            </a: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UF</a:t>
            </a: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UC</a:t>
            </a: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Lille</a:t>
            </a: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Rennes</a:t>
            </a: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Sophia</a:t>
            </a: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00400" y="49530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>
                <a:solidFill>
                  <a:prstClr val="black"/>
                </a:solidFill>
              </a:rPr>
              <a:t>ViNe</a:t>
            </a:r>
            <a:r>
              <a:rPr lang="en-US" dirty="0">
                <a:solidFill>
                  <a:prstClr val="black"/>
                </a:solidFill>
              </a:rPr>
              <a:t> provided the necessary inter-cloud connectivity to deploy </a:t>
            </a:r>
            <a:r>
              <a:rPr lang="en-US" dirty="0" err="1">
                <a:solidFill>
                  <a:prstClr val="black"/>
                </a:solidFill>
              </a:rPr>
              <a:t>CloudBLAST</a:t>
            </a:r>
            <a:r>
              <a:rPr lang="en-US" dirty="0">
                <a:solidFill>
                  <a:prstClr val="black"/>
                </a:solidFill>
              </a:rPr>
              <a:t> across </a:t>
            </a:r>
            <a:r>
              <a:rPr lang="en-US" dirty="0" smtClean="0">
                <a:solidFill>
                  <a:prstClr val="black"/>
                </a:solidFill>
              </a:rPr>
              <a:t>6 </a:t>
            </a:r>
            <a:r>
              <a:rPr lang="en-US" dirty="0">
                <a:solidFill>
                  <a:prstClr val="black"/>
                </a:solidFill>
              </a:rPr>
              <a:t>Nimbus sites, with a mix of public and private subnets.</a:t>
            </a:r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</a:rPr>
              <a:t>Grid’5000 firewall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B534 Distributed Systems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0976" y="142811"/>
            <a:ext cx="8558224" cy="6698256"/>
            <a:chOff x="152400" y="-159744"/>
            <a:chExt cx="8815376" cy="701774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0" t="12825" r="4869"/>
            <a:stretch/>
          </p:blipFill>
          <p:spPr bwMode="auto">
            <a:xfrm>
              <a:off x="152400" y="-159744"/>
              <a:ext cx="8815376" cy="7017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33800" y="1148531"/>
              <a:ext cx="2306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17 3-4 person projects</a:t>
              </a:r>
              <a:endParaRPr lang="en-US" b="1" dirty="0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15329" r="3441"/>
          <a:stretch/>
        </p:blipFill>
        <p:spPr bwMode="auto">
          <a:xfrm>
            <a:off x="280976" y="1"/>
            <a:ext cx="8515064" cy="68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3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142001" y="19600"/>
            <a:ext cx="8419322" cy="1275800"/>
          </a:xfrm>
        </p:spPr>
        <p:txBody>
          <a:bodyPr>
            <a:noAutofit/>
          </a:bodyPr>
          <a:lstStyle/>
          <a:p>
            <a:pPr marL="0" indent="0"/>
            <a:r>
              <a:rPr lang="en-US" sz="3600" b="1" dirty="0">
                <a:ea typeface="ＭＳ Ｐゴシック" pitchFamily="34" charset="-128"/>
              </a:rPr>
              <a:t>ADMI Cloudy View on </a:t>
            </a:r>
            <a:br>
              <a:rPr lang="en-US" sz="3600" b="1" dirty="0">
                <a:ea typeface="ＭＳ Ｐゴシック" pitchFamily="34" charset="-128"/>
              </a:rPr>
            </a:br>
            <a:r>
              <a:rPr lang="en-US" sz="3600" b="1" dirty="0">
                <a:ea typeface="ＭＳ Ｐゴシック" pitchFamily="34" charset="-128"/>
              </a:rPr>
              <a:t>Computing </a:t>
            </a:r>
            <a:r>
              <a:rPr lang="en-US" sz="3600" b="1" dirty="0" smtClean="0">
                <a:ea typeface="ＭＳ Ｐゴシック" pitchFamily="34" charset="-128"/>
              </a:rPr>
              <a:t>Workshop </a:t>
            </a:r>
            <a:r>
              <a:rPr lang="en-US" sz="3200" b="1" dirty="0" smtClean="0">
                <a:ea typeface="ＭＳ Ｐゴシック" pitchFamily="34" charset="-128"/>
              </a:rPr>
              <a:t>June 2011</a:t>
            </a:r>
            <a:endParaRPr lang="en-US" sz="3600" b="1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59466" y="3154603"/>
            <a:ext cx="8586787" cy="33967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Jerome took two courses from IU in this area Fall 2010 and Spring 2011 on FutureGrid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ADMI: </a:t>
            </a:r>
            <a:r>
              <a:rPr lang="en-US" sz="2000" dirty="0" smtClean="0">
                <a:solidFill>
                  <a:srgbClr val="FF0000"/>
                </a:solidFill>
              </a:rPr>
              <a:t>Association </a:t>
            </a:r>
            <a:r>
              <a:rPr lang="en-US" sz="2000" dirty="0">
                <a:solidFill>
                  <a:srgbClr val="FF0000"/>
                </a:solidFill>
              </a:rPr>
              <a:t>of Computer and Information Science/Engineering Departments at Minority </a:t>
            </a:r>
            <a:r>
              <a:rPr lang="en-US" sz="2000" dirty="0" smtClean="0">
                <a:solidFill>
                  <a:srgbClr val="FF0000"/>
                </a:solidFill>
              </a:rPr>
              <a:t>Institutions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Offered on FutureGrid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10 Faculty and Graduate Students from ADMI Universities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 workshop provided information from cloud programming models to case studies of scientific applications on FutureGrid.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At the </a:t>
            </a:r>
            <a:r>
              <a:rPr lang="en-US" sz="2000" dirty="0"/>
              <a:t>conclusion of the workshop, the participants </a:t>
            </a:r>
            <a:r>
              <a:rPr lang="en-US" sz="2000" dirty="0" smtClean="0"/>
              <a:t>indicated that they </a:t>
            </a:r>
            <a:r>
              <a:rPr lang="en-US" sz="2000" dirty="0"/>
              <a:t>would incorporate cloud computing into their </a:t>
            </a:r>
            <a:r>
              <a:rPr lang="en-US" sz="2000" dirty="0" smtClean="0"/>
              <a:t>courses and/or research</a:t>
            </a:r>
            <a:r>
              <a:rPr lang="en-US" sz="2000" dirty="0"/>
              <a:t>.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2" name="AutoShape 4" descr="data:image/jpg;base64,/9j/4AAQSkZJRgABAQAAAQABAAD/2wCEAAkGBhQSERUUExQWFBUWFRwaGBgYFhobGBcZHBkXGBwYFhUYHCYgGBokHRUaHy8gIycpLCwsHB4xNTAqNScsLCkBCQoKDgwOGg8PGjAkHyUsLC0pKiwpLCwtLDQpKSwsLywsKiwsLCwsLCwsLCwsKSkpLCwpLCwsLCwpLCwpLCwsLP/AABEIAKIAoAMBIgACEQEDEQH/xAAbAAACAwEBAQAAAAAAAAAAAAAEBQIDBgABB//EADgQAAIBAwMCBAQEBQQCAwAAAAECEQADIQQSMUFRBSJhcRMygZEGI7HBFEKh0fAzUnLhFaJTYuL/xAAaAQACAwEBAAAAAAAAAAAAAAABAgADBAUG/8QAJxEAAgICAgIBAwUBAAAAAAAAAAECEQMxEiEEQTITYXEiI1GBkUL/2gAMAwEAAhEDEQA/AFV7xNTa+GPzANrBzkyRLIvXaGmJzVPh143LiIVDKh2KGubOhY+fgHOKXWjAZlXyzJx1JNRvodk9CZieTx965d3K2ZNuxxrdYLltQpKi2gAGfPB+Yx1g8mhL+vZ7UBFBI2u5nc+ZUSe0dO1V+FaghmRkLfFX4fzRHBBE9QRQWv1bBl5/LwJyAJn65p+VjXaLToyVBJIxjPr1ANSKE7RJHT5oBz2B/Wm/garfs3TdulCs/D8qpb3v5iGuRyei0oXQupIeRntz6g9vUVGqFZJvFm0xV1m44DDqPhknDowPzACBiKq1N/deLy6A5EsWPfzMT5jVl3T4cKgY4lpAhR781UbZYTDEDBaPKCeB9qkpAb6DUuM5kNIHf5Y++BV1rQ7XAbcpV5kTt7gfpmg/4UxBJDsMCCJBHX0iml0MWYk4Md+NoH04qyMHLS7Cu9Hfwm0u0n/dg/NngTkkc17/ABCJJZ7isASq21k74PzA8Ag89K8SzbACtvIzLEywJESmMCOlGWdPZTTEr5r7hrZ2gFws4aGwAVIE8iMUzwyjsZxdGbGodm8sLI4JmDRCeKgqynrAP/XaorobUOH3fEkBdsQMwdwiftRVrRhZnaIkwVHsT3qhtITRHReLsDuAJgzniB1NXeJ+MN8NSs7gxYuBBg8QQePWg7DBhNxSABxbYS3uO1BL4h5wAQttjERx083/AFTJ9kT7D317vudZZmElQZkjr7xjHSiNH4rbvbEuSFMgNPnXuR6cjNZu5q3ttEx2K9R3+1FC3ZQYOTktxg+lM50WX0Harw/5rfxndZ8jgFlC8wc49Y7Vy6G7YVWYl03DzBsNmcAmcAfrVWittBCEMjDPSMz16cU60uuF78i6iBgvlGckGYBmASOI60vO3QLFT3ILLBMn12kjvVa6PLGTjgDiYmM881qbXw72l3Mxs/CubIC7kO7i5HQAfNzwO9Zg2GuNcVDFteWbBcFoVwrHEkjAzVbg76A1YLfR+D/Kf/Y+ooK8GYTRnil8LFoIq/DPnYOSXbvPEDgQKHuAtwMTn+80y60DQV4ZrDZK7GEq28KRuXcBElTg4pv4l4//ABNty4a5ccAIS3lswwb8scmc4OM4rMrpn3cc+tFW2J7QOg6fXrQ5taYGwxbD21tuzq4ubvKCNy7THn7DNW2NUCGRTBchvQkHEj0zStiZkj+tHaFM7isdvUn/AKowXOZEuTGwvEKBgxyQACx9+TFcLx9vofvTzwf8PBwN9aQ/hmzs2nPriQe4Mc10Y5IpUjesDSPnrj7/AOetRtNtyMH05mt234esg9fXjNAaz8M248h/z/OlMsiYzwsyt5w/Mq0fMOsDsKE1HyqbY3GcycmPfJq/WpseJg+4BketVN4aXHxDAuZM/pxWLNBRl17MGSPFgmougL8RRtPBxiT2oTVaYkq4UnPmEUw1ZDFQw2TkejevvXq6oofy2Ugck4n2jmqVsrjsS3wzvt2xtwAP0nvU9PbBiTEECDHE1oLamFm15pmeknqD7Up8c2bVGza/WRAjI+pkU2+i1NaQZb0xUtLDYTGemMCKo1Wr2sm0jcpGI5g4+0V2gCvb2kw6gEz64nHNMbGGAvKkiCuD74Peq43F9gSl7RXrvFQ5C/y2124gAwImB1MZ9qW6h9+RAMZ9QOgq46Esz7YwM4zz2qNvwhhlj5REx0n+Uz1pJMX7gS2ATwf0iiLZKAKMg1eVxA4H6CoNG4MplRG7GZP7ChboS7PH0jA/NjrPT2rm05YDZJnr7dxRbaZieZB7xj2q74gtgiIAGDyakeyWKxpV4OCenMD1NNvDhvuIMYBEj0jp3oOwPiNsJycwY+3pWh8LsW/KxWGSQGmFfymZHQg9fWr8apmnxo8p/js1GjQgiJpo0xzWM1niNwL/AKzKw/2pKj0MD9688H8bvXWAZgZwDBGQOIPWrKpHX5Js1l1THNDKpzxWR8Z1d/cRuYCY8okmp6NCoB26hTM72n77T0+lMl/IHL0LvxN5bgzywjr1g1Qw27ll+I5JUTPSnviVu3cKXLy+UYIaV8xIiQOAYrIeOahhqbqqVUtGFwueNq9BEf1ozd0jn+Rjdc/QwvW5RVdTugDcMjHBPYUue8q+Tb5geTInPIr3w7XAIPMQVMMAZkdSFjrRGu0Rcbwu0DhieBOSR0qlow6YTqLjG0BvAA6k5noe8ivNNp0e0TdktmH7RyZ61GwArKbqyHWB1DHice9V2jta5bIIIaZE5WI4PSle7DsC0DG1eW6pEA+p3JwZH+TTzxXS7bxcElDBAPSYOP7Cql8NgfEJztyZHI9O1WjU7lBC7+BE/wA3eKWcuXTHc+uIV/4nT3HUpdNsAiWeZ3en261r1/D+9Q1zMrDWxG1yJ2tPQmsovgq/B+JcJBdptwCQV4O4AcZ5r6PptP8AlKsn5AJ68RPpVmNXdmnEr2jAXPBtNcR2b4ivahfhhQSd2dxI+XtPpxS3UKDZRQUXzHcAsT2DEfMRM1sNX+EWtWrpstElZctBW2BlQvDGczWSSENyG+YiCYJ+uMEihxlpoonaZCzo9tsLg7D9R9eetefwLbdyq08T0Pt9KgNQouAb5BBk8rPoac2NqoE3As8ZkSg6wD1IxQUUKlb7FRUqGlVLQIIU7gB1n69aaeCbGUypDJcKsD6qs/560M+rdS3wVf4YaCpGCBmGc5biTHFQsa9rxLm4D8STtUQAZPp696KZdhkseRf4bLVrZW2M7R2VmE+mDmu8L0oLI/lVBlZbPES0nmP1rLabUEtLnyp+siPc5orxHQWmb4iXFtuRmXj/ANZpots7NIceIWVRncMjKclSRn2zzFd4Xr7AUlVUHrjI+9Zax4ba+IHu3Udxwd3H04rzUv5j8M8c/tkc0W2iUhrq2Fy4ynIJ9Jj9jWL8a0Svq3edhDAggSpGBx2xTHxFrht+RDcaZaJwoBMyPpQtt2W2LzBWg7SDJKHp7iM0rkzm+XN/BAHiXh62ouHcyvMlBges/TipXXNy0WFyJaNnEj0FNdbf/LuqPOXEmCI6eYDtSPQ3V2wRLCdpxg9qVyo55d4brGEWyOG+bkqPSm2p1TNFsFtzfzQJb0kekUr03hZZLjk/6RE7TyDVv8WCSc7gZHYDEexpHYWmEazUxp5EyrgPnGDGR60T+Fkt3LylxBEkRIXpExS1tG90P8ESNwBXvgnj0qOju7YCkjzZHUDHJ9YqK9jR/S7aPtfh4i0gg4UCGGcDrRDuACTwBP0rrY8tU6zWrbUyZMfKuWPTC8mtrdHS0hX4j+IrVyzetW/zJtbtymRO4Ltjn19K+Ya3SXnuG38NsiYUyCBncCPmxTnxLR6g3Ll3YGthfhuwAXaScCBBByJNILdm4GsrbfJPTBDTEes1llNvZgm7l2a+z4Ij6SwtqyC5bbvPQcs7fbg1dqvDU07s10hRyLnLEREDt7fWrB4lqdIiB3tMpBAAndzliTjB5pX4n4u9+VYtctGQBhSBIhusex7VHNJd7LpOC/JV4grJte6A9q5hHDEzHoe+M0Te8Bu2ktfDW38Nwp+KIB2vlg8mDHH0ojQi27q1381VTYgfy27RgCGjEHv6VDx/Vvc22yU+FaXC22BRjBIBI+nlParsa56KWuLUkK5hwj5Vus4I6Gad6UW9KIUqgIOGth1IIzBIlTk9aU/BNzT22Pz7Qfqcx/WvdJ49bj4d8Qw71Pi+jsRfXYfrtcl0gblbAEW7SoMbYl43fyjr3pFqdMlnFsAScgYA+lGajxfT2xKZPaltt2vNuPE0G7C69BJJ2gRcm5/8ZzHXyzLY6UiN8runcyxxESRiSO8VqtOQuosMyyokg8FXWIz2IP8ASkfiurLatmiN44PQ/wC0Ed+/rSzjo5fk25O2LtysFGwq20wwaBHQVRa0rGfKRGcjkd6ZPdW4ML5lwY454qzQ2CxUOFDNgA/NII69BBqtGRd9IBR2CbVO0NhsnI6SKM0lgW/IVBJUmQcxEyOh4rvE/Dzau7XXYSAYBnExz9K603m3CWxEnj2qu++yy6dMhbuuFFxW2KSdp4LPEMB9MTR/hWh3qWbcpzkiQSI+Yduxrr+gV2QXGRvJhFgFevmXpRa2PLuQxtABmBvWcAic5EUyavoGmfWEGKW+K+CJdYXNu64g8vmKz2yKZokrHeqbcoAGJIBieS3uAMR6VtlFS6Z0aTXYlufhwuGe4SpJm4oMhz6+uee1ZjW6S2t1/h21tFGG24TyRiABxW88X1oS3EeYmROAY55PasLD3nYlQbauMyFYYI4HM1my410obMs2k2StOYXGRuKhwpU7jJYREg5OeIojT6K5/q7UcOJAkKpU8NIxInj+1Cuqhi7Dcx5Enb2AjE47x7V6brMAOFAgDoB2AGAPpWnF4TavIZ5ZlX8s8uae2qshYsrNJRT5fQbjkxziqvGvEUXRWbdtQhW87FVEAgqoBb15Fc6Uu8RsyhAro4ccMbVIqjN32WeG+JKV2ntKnuO3uKD8U0ofBE/r96W6Z5G2c8imWlBfBPm6Z5rF5OBwlcTrePnT/bnsRWtCFfg/XitDpnqm54dc3YH1oW8CMEz7VRCMsjo0ZMkMKth93W7iSOFUx6k9aKSyuosKrHYQ5O4AGekN1HHSkVy+flwAef8AutF4ba8gHpXV+jH6Si0cXJklK5P2XaL8Pi0khRcYnJQ4A9JyPrQAZBkpt80STuYiZJWcCIjFNiblvIyPSq7+tt3htuIVPMgQf0g/b61z8vht/Fg+qmtA2r1yM+W2yBvDCQw5WBn7VZYtq5tttlScKF7HMKcDmJFFWNoDeVXBHJzwcYPB6dquS+wuIZAMeUHmJ4/6Fcr6bjKpb9l8UnTYDd8MEkvAYhgCgiUYiAZHIK1PR6FbYb4m05AE7gQWOOefbimGr07IJY7lZTMLALc5Y+pxSnXagg/M1wAjJHlkkGcCTHseKeXKIyh21I+oWuBSjxpPzFBa5DgrCAdM56leppmnAod9P+aHyfJH/HMkj1OPtW+ceXRqatCfxHwFmtsXcwoENOBBypX5uMzPIFJXvqohZCg4BMn3JPLfpWi/F2v2acIDm4+f+K5P0mBWE1Gq/vWvBjjFcjm+R1Lig9tTB4E0PqfFtozQSa2VJPSaWW1a6248dBWmzPQ0TxAscVe7GJbiusWFtgSM1zIXOeO1Qhl9ahV93GcT/ma654i7YtoVxlnHHsv9/tWn1KgLMDHFBW9P3/mNGb5UWc72i3xO5dXT2yl74jlmD2iv8gHlY3AJJP78Ypbb1Sc3A1sj/dwfZxj7xTtYZAOo4+kihQgYf0P0pVFLQHPlsXae1vYEQQTOCCPuKbtqGGIqnTaFEbcFAPcCKZ3GxIyKslLkCUrF/wD5Z17xRVjx0NyoP0riyN8wigRokuZtHI6HBpBR7b1CnIge1XJaLZTzNIxCxHUszA/5FIdLYZDmmvgOui8B0Jj7g/uBVGbGpx+/otwy4zQz1nhVwWglos2Yg3D5ATJKwYaO1Dn8PMr292+6oIHmZwEAHziDJPpT8ken12/uBUVX0H2H7NWDj3Z13BMuXXsOx96sTxXNAEZqBePpmsUc810c5ZpIQ/iXxD4upYD5UXaPfk/1ms/q3iD2wf2r3VX28zgwSZ/f96pFzeGB6ivQpUqMzfJ2wZ7uGHcTRugYIm9uOFXqTSMEm5s6wR78ftTey26/t/ltKAP+XU1LI0NbKE+Z+T07UQvaqQ9e3LsLjk4FMID3jveBwK9vL5wOgBNXWLe0Cq7wgs3sP0qBCl8Ot/AN748XVYAWY+ZTHmn7ntigNOMsPX9Yq+y4gT2qlTF1vUD/AD+lRBbsuCyKlZulTHSvYry4Kgp163mRWa8UDWbu9SQCa0HxcUo/FFwfCHcsAKDGjsPXxMvb3HoKhptX8NVudn+5wBSsMRbVR1NW694W2vbP7VA12fVVuSAZwQD1656g1Ce8f+v9qX/h/Ub7CHqBH29jNEajWKjBTuk5ET36j61zZKnR2oyTimel4ofxDURZf/iR98VN7lLfHLv5cdyP71zfG/XlivucdszOoHlNAWHgj7UydcUs7jsa9IIgfxEQ9u6MQ0N7HH71Pw26Q7nvVfiv+i0e9V+F3pKnvFKP/wAmjV5bb2H61N7oLegFBB/zDXoamK6GAu1VrrvlA7sKFS6ZirtYPMPQ1CFN7VgNBPBjmom/5x6p+5qxrkn5f6mqPEB5kYeo/SoEZC7ioPqYih1MrQovZE8ioRIZXD2rO/ihiWsr0k/qtOkuce9JfFX3lD1W4f6j/wDNBjQ2WlZKjqMn0H9681rTcUdlH9/3oGxfY3GA4J/TFFMd10+8fbH7VA1RvPwrdPwSOzdgeR605AUuGLbcR8p79xWb/D1/YGHtTT+IB6/0/tWLI1GZtxSvHTJG7nmlvi74Ue5/ao3NZ+/X9qF1d2SD/wDX96w+BD92/sYZaA7ppXew9M7k0t1oyDXcFRVdEqQf8mlngTwdp5Vx+tMS/PqKWaXGpA/3Ef0NL7LI6aNHY+dqkwio6TlqnexTFZPSL5hV13LVVouauIzUIUtzUdUkpPY11w5qZEq3tUAR0rUPrLUGatsGr9RblagQXS3JgetI7tyLjKelwn7A/wB6a6Iw8Uk8ZXbfuHuoj6gA/pSseC7os8N6t9f3ovQiWoTTGEA70y0iQaKDI0fhJzHpTE2qTeH3YYdKaLq8x61yvPi1JSQsWwTYM4HNdqFyP+Irq6p4HyZJA91BHFAaxBtOK6urrAQAFEjFBKg/ibeB81dXUjLI+/waPw9RnFSvoOwr2upir2T0aDtVoUdq9rqKID3VE8VYiiGx0rq6oQp0yDsKNCCOBXV1QDFCqPijHX96S/iBB8Y4HA/evK6lei7H8i61bHkwOO3tTS2g7CurqiBIP0iieKKI8x9zXV1YPO1H+xYn/9k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" name="AutoShape 6" descr="data:image/jpg;base64,/9j/4AAQSkZJRgABAQAAAQABAAD/2wCEAAkGBhQSERUUExQWFBUWFRwaGBgYFhobGBcZHBkXGBwYFhUYHCYgGBokHRUaHy8gIycpLCwsHB4xNTAqNScsLCkBCQoKDgwOGg8PGjAkHyUsLC0pKiwpLCwtLDQpKSwsLywsKiwsLCwsLCwsLCwsKSkpLCwpLCwsLCwpLCwpLCwsLP/AABEIAKIAoAMBIgACEQEDEQH/xAAbAAACAwEBAQAAAAAAAAAAAAAEBQIDBgABB//EADgQAAIBAwMCBAQEBQQCAwAAAAECEQADIQQSMUFRBSJhcRMygZEGI7HBFEKh0fAzUnLhFaJTYuL/xAAaAQACAwEBAAAAAAAAAAAAAAABAgADBAUG/8QAJxEAAgICAgIBAwUBAAAAAAAAAAECEQMxEiEEQTITYXEiI1GBkUL/2gAMAwEAAhEDEQA/AFV7xNTa+GPzANrBzkyRLIvXaGmJzVPh143LiIVDKh2KGubOhY+fgHOKXWjAZlXyzJx1JNRvodk9CZieTx965d3K2ZNuxxrdYLltQpKi2gAGfPB+Yx1g8mhL+vZ7UBFBI2u5nc+ZUSe0dO1V+FaghmRkLfFX4fzRHBBE9QRQWv1bBl5/LwJyAJn65p+VjXaLToyVBJIxjPr1ANSKE7RJHT5oBz2B/Wm/garfs3TdulCs/D8qpb3v5iGuRyei0oXQupIeRntz6g9vUVGqFZJvFm0xV1m44DDqPhknDowPzACBiKq1N/deLy6A5EsWPfzMT5jVl3T4cKgY4lpAhR781UbZYTDEDBaPKCeB9qkpAb6DUuM5kNIHf5Y++BV1rQ7XAbcpV5kTt7gfpmg/4UxBJDsMCCJBHX0iml0MWYk4Md+NoH04qyMHLS7Cu9Hfwm0u0n/dg/NngTkkc17/ABCJJZ7isASq21k74PzA8Ag89K8SzbACtvIzLEywJESmMCOlGWdPZTTEr5r7hrZ2gFws4aGwAVIE8iMUzwyjsZxdGbGodm8sLI4JmDRCeKgqynrAP/XaorobUOH3fEkBdsQMwdwiftRVrRhZnaIkwVHsT3qhtITRHReLsDuAJgzniB1NXeJ+MN8NSs7gxYuBBg8QQePWg7DBhNxSABxbYS3uO1BL4h5wAQttjERx083/AFTJ9kT7D317vudZZmElQZkjr7xjHSiNH4rbvbEuSFMgNPnXuR6cjNZu5q3ttEx2K9R3+1FC3ZQYOTktxg+lM50WX0Harw/5rfxndZ8jgFlC8wc49Y7Vy6G7YVWYl03DzBsNmcAmcAfrVWittBCEMjDPSMz16cU60uuF78i6iBgvlGckGYBmASOI60vO3QLFT3ILLBMn12kjvVa6PLGTjgDiYmM881qbXw72l3Mxs/CubIC7kO7i5HQAfNzwO9Zg2GuNcVDFteWbBcFoVwrHEkjAzVbg76A1YLfR+D/Kf/Y+ooK8GYTRnil8LFoIq/DPnYOSXbvPEDgQKHuAtwMTn+80y60DQV4ZrDZK7GEq28KRuXcBElTg4pv4l4//ABNty4a5ccAIS3lswwb8scmc4OM4rMrpn3cc+tFW2J7QOg6fXrQ5taYGwxbD21tuzq4ubvKCNy7THn7DNW2NUCGRTBchvQkHEj0zStiZkj+tHaFM7isdvUn/AKowXOZEuTGwvEKBgxyQACx9+TFcLx9vofvTzwf8PBwN9aQ/hmzs2nPriQe4Mc10Y5IpUjesDSPnrj7/AOetRtNtyMH05mt234esg9fXjNAaz8M248h/z/OlMsiYzwsyt5w/Mq0fMOsDsKE1HyqbY3GcycmPfJq/WpseJg+4BketVN4aXHxDAuZM/pxWLNBRl17MGSPFgmougL8RRtPBxiT2oTVaYkq4UnPmEUw1ZDFQw2TkejevvXq6oofy2Ugck4n2jmqVsrjsS3wzvt2xtwAP0nvU9PbBiTEECDHE1oLamFm15pmeknqD7Up8c2bVGza/WRAjI+pkU2+i1NaQZb0xUtLDYTGemMCKo1Wr2sm0jcpGI5g4+0V2gCvb2kw6gEz64nHNMbGGAvKkiCuD74Peq43F9gSl7RXrvFQ5C/y2124gAwImB1MZ9qW6h9+RAMZ9QOgq46Esz7YwM4zz2qNvwhhlj5REx0n+Uz1pJMX7gS2ATwf0iiLZKAKMg1eVxA4H6CoNG4MplRG7GZP7ChboS7PH0jA/NjrPT2rm05YDZJnr7dxRbaZieZB7xj2q74gtgiIAGDyakeyWKxpV4OCenMD1NNvDhvuIMYBEj0jp3oOwPiNsJycwY+3pWh8LsW/KxWGSQGmFfymZHQg9fWr8apmnxo8p/js1GjQgiJpo0xzWM1niNwL/AKzKw/2pKj0MD9688H8bvXWAZgZwDBGQOIPWrKpHX5Js1l1THNDKpzxWR8Z1d/cRuYCY8okmp6NCoB26hTM72n77T0+lMl/IHL0LvxN5bgzywjr1g1Qw27ll+I5JUTPSnviVu3cKXLy+UYIaV8xIiQOAYrIeOahhqbqqVUtGFwueNq9BEf1ozd0jn+Rjdc/QwvW5RVdTugDcMjHBPYUue8q+Tb5geTInPIr3w7XAIPMQVMMAZkdSFjrRGu0Rcbwu0DhieBOSR0qlow6YTqLjG0BvAA6k5noe8ivNNp0e0TdktmH7RyZ61GwArKbqyHWB1DHice9V2jta5bIIIaZE5WI4PSle7DsC0DG1eW6pEA+p3JwZH+TTzxXS7bxcElDBAPSYOP7Cql8NgfEJztyZHI9O1WjU7lBC7+BE/wA3eKWcuXTHc+uIV/4nT3HUpdNsAiWeZ3en261r1/D+9Q1zMrDWxG1yJ2tPQmsovgq/B+JcJBdptwCQV4O4AcZ5r6PptP8AlKsn5AJ68RPpVmNXdmnEr2jAXPBtNcR2b4ivahfhhQSd2dxI+XtPpxS3UKDZRQUXzHcAsT2DEfMRM1sNX+EWtWrpstElZctBW2BlQvDGczWSSENyG+YiCYJ+uMEihxlpoonaZCzo9tsLg7D9R9eetefwLbdyq08T0Pt9KgNQouAb5BBk8rPoac2NqoE3As8ZkSg6wD1IxQUUKlb7FRUqGlVLQIIU7gB1n69aaeCbGUypDJcKsD6qs/560M+rdS3wVf4YaCpGCBmGc5biTHFQsa9rxLm4D8STtUQAZPp696KZdhkseRf4bLVrZW2M7R2VmE+mDmu8L0oLI/lVBlZbPES0nmP1rLabUEtLnyp+siPc5orxHQWmb4iXFtuRmXj/ANZpots7NIceIWVRncMjKclSRn2zzFd4Xr7AUlVUHrjI+9Zax4ba+IHu3Udxwd3H04rzUv5j8M8c/tkc0W2iUhrq2Fy4ynIJ9Jj9jWL8a0Svq3edhDAggSpGBx2xTHxFrht+RDcaZaJwoBMyPpQtt2W2LzBWg7SDJKHp7iM0rkzm+XN/BAHiXh62ouHcyvMlBges/TipXXNy0WFyJaNnEj0FNdbf/LuqPOXEmCI6eYDtSPQ3V2wRLCdpxg9qVyo55d4brGEWyOG+bkqPSm2p1TNFsFtzfzQJb0kekUr03hZZLjk/6RE7TyDVv8WCSc7gZHYDEexpHYWmEazUxp5EyrgPnGDGR60T+Fkt3LylxBEkRIXpExS1tG90P8ESNwBXvgnj0qOju7YCkjzZHUDHJ9YqK9jR/S7aPtfh4i0gg4UCGGcDrRDuACTwBP0rrY8tU6zWrbUyZMfKuWPTC8mtrdHS0hX4j+IrVyzetW/zJtbtymRO4Ltjn19K+Ya3SXnuG38NsiYUyCBncCPmxTnxLR6g3Ll3YGthfhuwAXaScCBBByJNILdm4GsrbfJPTBDTEes1llNvZgm7l2a+z4Ij6SwtqyC5bbvPQcs7fbg1dqvDU07s10hRyLnLEREDt7fWrB4lqdIiB3tMpBAAndzliTjB5pX4n4u9+VYtctGQBhSBIhusex7VHNJd7LpOC/JV4grJte6A9q5hHDEzHoe+M0Te8Bu2ktfDW38Nwp+KIB2vlg8mDHH0ojQi27q1381VTYgfy27RgCGjEHv6VDx/Vvc22yU+FaXC22BRjBIBI+nlParsa56KWuLUkK5hwj5Vus4I6Gad6UW9KIUqgIOGth1IIzBIlTk9aU/BNzT22Pz7Qfqcx/WvdJ49bj4d8Qw71Pi+jsRfXYfrtcl0gblbAEW7SoMbYl43fyjr3pFqdMlnFsAScgYA+lGajxfT2xKZPaltt2vNuPE0G7C69BJJ2gRcm5/8ZzHXyzLY6UiN8runcyxxESRiSO8VqtOQuosMyyokg8FXWIz2IP8ASkfiurLatmiN44PQ/wC0Ed+/rSzjo5fk25O2LtysFGwq20wwaBHQVRa0rGfKRGcjkd6ZPdW4ML5lwY454qzQ2CxUOFDNgA/NII69BBqtGRd9IBR2CbVO0NhsnI6SKM0lgW/IVBJUmQcxEyOh4rvE/Dzau7XXYSAYBnExz9K603m3CWxEnj2qu++yy6dMhbuuFFxW2KSdp4LPEMB9MTR/hWh3qWbcpzkiQSI+Yduxrr+gV2QXGRvJhFgFevmXpRa2PLuQxtABmBvWcAic5EUyavoGmfWEGKW+K+CJdYXNu64g8vmKz2yKZokrHeqbcoAGJIBieS3uAMR6VtlFS6Z0aTXYlufhwuGe4SpJm4oMhz6+uee1ZjW6S2t1/h21tFGG24TyRiABxW88X1oS3EeYmROAY55PasLD3nYlQbauMyFYYI4HM1my410obMs2k2StOYXGRuKhwpU7jJYREg5OeIojT6K5/q7UcOJAkKpU8NIxInj+1Cuqhi7Dcx5Enb2AjE47x7V6brMAOFAgDoB2AGAPpWnF4TavIZ5ZlX8s8uae2qshYsrNJRT5fQbjkxziqvGvEUXRWbdtQhW87FVEAgqoBb15Fc6Uu8RsyhAro4ccMbVIqjN32WeG+JKV2ntKnuO3uKD8U0ofBE/r96W6Z5G2c8imWlBfBPm6Z5rF5OBwlcTrePnT/bnsRWtCFfg/XitDpnqm54dc3YH1oW8CMEz7VRCMsjo0ZMkMKth93W7iSOFUx6k9aKSyuosKrHYQ5O4AGekN1HHSkVy+flwAef8AutF4ba8gHpXV+jH6Si0cXJklK5P2XaL8Pi0khRcYnJQ4A9JyPrQAZBkpt80STuYiZJWcCIjFNiblvIyPSq7+tt3htuIVPMgQf0g/b61z8vht/Fg+qmtA2r1yM+W2yBvDCQw5WBn7VZYtq5tttlScKF7HMKcDmJFFWNoDeVXBHJzwcYPB6dquS+wuIZAMeUHmJ4/6Fcr6bjKpb9l8UnTYDd8MEkvAYhgCgiUYiAZHIK1PR6FbYb4m05AE7gQWOOefbimGr07IJY7lZTMLALc5Y+pxSnXagg/M1wAjJHlkkGcCTHseKeXKIyh21I+oWuBSjxpPzFBa5DgrCAdM56leppmnAod9P+aHyfJH/HMkj1OPtW+ceXRqatCfxHwFmtsXcwoENOBBypX5uMzPIFJXvqohZCg4BMn3JPLfpWi/F2v2acIDm4+f+K5P0mBWE1Gq/vWvBjjFcjm+R1Lig9tTB4E0PqfFtozQSa2VJPSaWW1a6248dBWmzPQ0TxAscVe7GJbiusWFtgSM1zIXOeO1Qhl9ahV93GcT/ma654i7YtoVxlnHHsv9/tWn1KgLMDHFBW9P3/mNGb5UWc72i3xO5dXT2yl74jlmD2iv8gHlY3AJJP78Ypbb1Sc3A1sj/dwfZxj7xTtYZAOo4+kihQgYf0P0pVFLQHPlsXae1vYEQQTOCCPuKbtqGGIqnTaFEbcFAPcCKZ3GxIyKslLkCUrF/wD5Z17xRVjx0NyoP0riyN8wigRokuZtHI6HBpBR7b1CnIge1XJaLZTzNIxCxHUszA/5FIdLYZDmmvgOui8B0Jj7g/uBVGbGpx+/otwy4zQz1nhVwWglos2Yg3D5ATJKwYaO1Dn8PMr292+6oIHmZwEAHziDJPpT8ken12/uBUVX0H2H7NWDj3Z13BMuXXsOx96sTxXNAEZqBePpmsUc810c5ZpIQ/iXxD4upYD5UXaPfk/1ms/q3iD2wf2r3VX28zgwSZ/f96pFzeGB6ivQpUqMzfJ2wZ7uGHcTRugYIm9uOFXqTSMEm5s6wR78ftTey26/t/ltKAP+XU1LI0NbKE+Z+T07UQvaqQ9e3LsLjk4FMID3jveBwK9vL5wOgBNXWLe0Cq7wgs3sP0qBCl8Ot/AN748XVYAWY+ZTHmn7ntigNOMsPX9Yq+y4gT2qlTF1vUD/AD+lRBbsuCyKlZulTHSvYry4Kgp163mRWa8UDWbu9SQCa0HxcUo/FFwfCHcsAKDGjsPXxMvb3HoKhptX8NVudn+5wBSsMRbVR1NW694W2vbP7VA12fVVuSAZwQD1656g1Ce8f+v9qX/h/Ub7CHqBH29jNEajWKjBTuk5ET36j61zZKnR2oyTimel4ofxDURZf/iR98VN7lLfHLv5cdyP71zfG/XlivucdszOoHlNAWHgj7UydcUs7jsa9IIgfxEQ9u6MQ0N7HH71Pw26Q7nvVfiv+i0e9V+F3pKnvFKP/wAmjV5bb2H61N7oLegFBB/zDXoamK6GAu1VrrvlA7sKFS6ZirtYPMPQ1CFN7VgNBPBjmom/5x6p+5qxrkn5f6mqPEB5kYeo/SoEZC7ioPqYih1MrQovZE8ioRIZXD2rO/ihiWsr0k/qtOkuce9JfFX3lD1W4f6j/wDNBjQ2WlZKjqMn0H9681rTcUdlH9/3oGxfY3GA4J/TFFMd10+8fbH7VA1RvPwrdPwSOzdgeR605AUuGLbcR8p79xWb/D1/YGHtTT+IB6/0/tWLI1GZtxSvHTJG7nmlvi74Ue5/ao3NZ+/X9qF1d2SD/wDX96w+BD92/sYZaA7ppXew9M7k0t1oyDXcFRVdEqQf8mlngTwdp5Vx+tMS/PqKWaXGpA/3Ef0NL7LI6aNHY+dqkwio6TlqnexTFZPSL5hV13LVVouauIzUIUtzUdUkpPY11w5qZEq3tUAR0rUPrLUGatsGr9RblagQXS3JgetI7tyLjKelwn7A/wB6a6Iw8Uk8ZXbfuHuoj6gA/pSseC7os8N6t9f3ovQiWoTTGEA70y0iQaKDI0fhJzHpTE2qTeH3YYdKaLq8x61yvPi1JSQsWwTYM4HNdqFyP+Irq6p4HyZJA91BHFAaxBtOK6urrAQAFEjFBKg/ibeB81dXUjLI+/waPw9RnFSvoOwr2upir2T0aDtVoUdq9rqKID3VE8VYiiGx0rq6oQp0yDsKNCCOBXV1QDFCqPijHX96S/iBB8Y4HA/evK6lei7H8i61bHkwOO3tTS2g7CurqiBIP0iieKKI8x9zXV1YPO1H+xYn/9k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152" name="Picture 8" descr="http://nia.ecsu.edu/sp/0405/0405jem/images/j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1221027"/>
            <a:ext cx="1905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248850"/>
            <a:ext cx="44446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a typeface="ＭＳ Ｐゴシック" pitchFamily="34" charset="-128"/>
              </a:rPr>
              <a:t>Concept and Delivery by</a:t>
            </a:r>
            <a:br>
              <a:rPr lang="en-US" sz="2800" dirty="0">
                <a:ea typeface="ＭＳ Ｐゴシック" pitchFamily="34" charset="-128"/>
              </a:rPr>
            </a:br>
            <a:r>
              <a:rPr lang="en-US" sz="2800" dirty="0">
                <a:ea typeface="ＭＳ Ｐゴシック" pitchFamily="34" charset="-128"/>
              </a:rPr>
              <a:t>Jerome Mitchell: </a:t>
            </a:r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Undergraduate </a:t>
            </a:r>
            <a:r>
              <a:rPr lang="en-US" sz="2800" dirty="0">
                <a:ea typeface="ＭＳ Ｐゴシック" pitchFamily="34" charset="-128"/>
              </a:rPr>
              <a:t>ECSU, </a:t>
            </a:r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Masters </a:t>
            </a:r>
            <a:r>
              <a:rPr lang="en-US" sz="2800" dirty="0">
                <a:ea typeface="ＭＳ Ｐゴシック" pitchFamily="34" charset="-128"/>
              </a:rPr>
              <a:t>Kansas, PhD Indiana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8"/>
          <a:stretch/>
        </p:blipFill>
        <p:spPr bwMode="auto">
          <a:xfrm>
            <a:off x="6934200" y="1143000"/>
            <a:ext cx="2069176" cy="208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2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1628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ADMI Cloudy View on Computing Workshop Participants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27325" r="21227" b="20505"/>
          <a:stretch/>
        </p:blipFill>
        <p:spPr bwMode="auto">
          <a:xfrm>
            <a:off x="21770" y="1341913"/>
            <a:ext cx="9122229" cy="55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1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dirty="0" smtClean="0"/>
              <a:t>Break (</a:t>
            </a:r>
            <a:r>
              <a:rPr lang="en-US" dirty="0" smtClean="0"/>
              <a:t>10am-10:30am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10.30-11 Selected </a:t>
            </a:r>
            <a:r>
              <a:rPr lang="en-US" dirty="0" smtClean="0"/>
              <a:t>Services</a:t>
            </a:r>
            <a:endParaRPr lang="en-US" dirty="0"/>
          </a:p>
          <a:p>
            <a:pPr lvl="1"/>
            <a:r>
              <a:rPr lang="en-US" dirty="0" err="1" smtClean="0"/>
              <a:t>Hpc</a:t>
            </a:r>
            <a:r>
              <a:rPr lang="en-US" dirty="0"/>
              <a:t> </a:t>
            </a:r>
            <a:r>
              <a:rPr lang="en-US" dirty="0" smtClean="0"/>
              <a:t>(10 min)</a:t>
            </a:r>
            <a:endParaRPr lang="en-US" dirty="0"/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10 min) </a:t>
            </a:r>
            <a:endParaRPr lang="en-US" dirty="0"/>
          </a:p>
          <a:p>
            <a:pPr lvl="1"/>
            <a:r>
              <a:rPr lang="en-US" dirty="0" smtClean="0"/>
              <a:t>Eucalyptus (10 min)</a:t>
            </a:r>
          </a:p>
          <a:p>
            <a:pPr lvl="2"/>
            <a:r>
              <a:rPr lang="en-US" dirty="0" smtClean="0"/>
              <a:t>Andrew Younge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9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55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ea typeface="ＭＳ Ｐゴシック" pitchFamily="34" charset="-128"/>
              </a:rPr>
              <a:t>Workshop Purpose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982" y="838200"/>
            <a:ext cx="8915400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Introduce ADMI to the basics of the emerging Cloud Computing paradigm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Learn how it came about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Understand its enabling technologies 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Understand the computer systems constraints, tradeoffs, and techniques of setting up and using cloud </a:t>
            </a:r>
          </a:p>
          <a:p>
            <a:pPr eaLnBrk="1" hangingPunct="1">
              <a:defRPr/>
            </a:pPr>
            <a:r>
              <a:rPr lang="en-US" sz="2800" dirty="0" smtClean="0">
                <a:ea typeface="ＭＳ Ｐゴシック" charset="0"/>
              </a:rPr>
              <a:t>Teach ADMI how to implement algorithms in the Cloud</a:t>
            </a:r>
          </a:p>
          <a:p>
            <a:pPr lvl="1">
              <a:defRPr/>
            </a:pPr>
            <a:r>
              <a:rPr lang="en-US" sz="2400" dirty="0" smtClean="0"/>
              <a:t>Gain </a:t>
            </a:r>
            <a:r>
              <a:rPr lang="en-US" sz="2400" dirty="0"/>
              <a:t>competence in </a:t>
            </a:r>
            <a:r>
              <a:rPr lang="en-US" sz="2400" dirty="0" smtClean="0"/>
              <a:t>cloud </a:t>
            </a:r>
            <a:r>
              <a:rPr lang="en-US" sz="2400" dirty="0"/>
              <a:t>programming </a:t>
            </a:r>
            <a:r>
              <a:rPr lang="en-US" sz="2400" dirty="0" smtClean="0"/>
              <a:t>models for </a:t>
            </a:r>
            <a:r>
              <a:rPr lang="en-US" sz="2400" dirty="0"/>
              <a:t>distributed processing of large datasets</a:t>
            </a:r>
            <a:r>
              <a:rPr lang="en-US" sz="2400" dirty="0" smtClean="0"/>
              <a:t>.</a:t>
            </a:r>
          </a:p>
          <a:p>
            <a:pPr lvl="1">
              <a:defRPr/>
            </a:pPr>
            <a:r>
              <a:rPr lang="en-US" sz="2400" dirty="0" smtClean="0"/>
              <a:t>Understand how different algorithms can be implemented and executed on cloud frameworks</a:t>
            </a:r>
          </a:p>
          <a:p>
            <a:pPr lvl="1">
              <a:defRPr/>
            </a:pPr>
            <a:r>
              <a:rPr lang="en-US" sz="2400" dirty="0"/>
              <a:t>E</a:t>
            </a:r>
            <a:r>
              <a:rPr lang="en-US" sz="2400" dirty="0" smtClean="0"/>
              <a:t>valuating the performance and identifying bottlenecks when mapping applications to the clouds</a:t>
            </a:r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>
              <a:ea typeface="ＭＳ Ｐゴシック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FutureGrid Tutorials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1910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Tutorial topic 1: Cloud Provisioning Platforms</a:t>
            </a:r>
          </a:p>
          <a:p>
            <a:r>
              <a:rPr lang="en-US" sz="1600" dirty="0" smtClean="0"/>
              <a:t>Tutorial NM1: Using Nimbus on FutureGrid</a:t>
            </a:r>
          </a:p>
          <a:p>
            <a:r>
              <a:rPr lang="en-US" sz="1600" dirty="0" smtClean="0"/>
              <a:t>Tutorial NM2: Nimbus One-click Cluster Guide</a:t>
            </a:r>
          </a:p>
          <a:p>
            <a:r>
              <a:rPr lang="en-US" sz="1600" dirty="0" smtClean="0"/>
              <a:t>Tutorial GA6: Using the Grid Appliances to run FutureGrid Cloud Clients</a:t>
            </a:r>
          </a:p>
          <a:p>
            <a:r>
              <a:rPr lang="en-US" sz="1600" dirty="0" smtClean="0"/>
              <a:t>Tutorial EU1: Using Eucalyptus on FutureGrid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Tutorial topic 2: Cloud Run-time Platforms</a:t>
            </a:r>
          </a:p>
          <a:p>
            <a:r>
              <a:rPr lang="en-US" sz="1600" dirty="0" smtClean="0"/>
              <a:t>Tutorial HA1: Introduction to Hadoop using the Grid Appliance</a:t>
            </a:r>
          </a:p>
          <a:p>
            <a:r>
              <a:rPr lang="en-US" sz="1600" dirty="0" smtClean="0"/>
              <a:t>Tutorial HA2: Running Hadoop on FG using Eucalyptus (.</a:t>
            </a:r>
            <a:r>
              <a:rPr lang="en-US" sz="1600" dirty="0" err="1" smtClean="0"/>
              <a:t>ppt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Tutorial HA2: Running Hadoop on </a:t>
            </a:r>
            <a:r>
              <a:rPr lang="en-US" sz="1600" dirty="0" err="1" smtClean="0"/>
              <a:t>Eualyptus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419600" cy="5486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Tutorial topic 3: Educational Virtual Appliances</a:t>
            </a:r>
          </a:p>
          <a:p>
            <a:r>
              <a:rPr lang="en-US" sz="1600" dirty="0" smtClean="0"/>
              <a:t>Tutorial GA1: Introduction to the Grid Appliance</a:t>
            </a:r>
          </a:p>
          <a:p>
            <a:r>
              <a:rPr lang="en-US" sz="1600" dirty="0" smtClean="0"/>
              <a:t>Tutorial GA2: Creating Grid Appliance Clusters</a:t>
            </a:r>
          </a:p>
          <a:p>
            <a:r>
              <a:rPr lang="en-US" sz="1600" dirty="0" smtClean="0"/>
              <a:t>Tutorial GA3: Building an educational appliance from </a:t>
            </a:r>
            <a:r>
              <a:rPr lang="en-US" sz="1600" dirty="0" err="1" smtClean="0"/>
              <a:t>Ubuntu</a:t>
            </a:r>
            <a:r>
              <a:rPr lang="en-US" sz="1600" dirty="0" smtClean="0"/>
              <a:t> 10.04</a:t>
            </a:r>
          </a:p>
          <a:p>
            <a:r>
              <a:rPr lang="en-US" sz="1600" dirty="0" smtClean="0"/>
              <a:t>Tutorial GA4: Deploying Grid Appliances using Nimbus</a:t>
            </a:r>
          </a:p>
          <a:p>
            <a:r>
              <a:rPr lang="en-US" sz="1600" dirty="0" smtClean="0"/>
              <a:t>Tutorial GA5: Deploying Grid Appliances using Eucalyptus</a:t>
            </a:r>
          </a:p>
          <a:p>
            <a:r>
              <a:rPr lang="en-US" sz="1600" dirty="0" smtClean="0"/>
              <a:t>Tutorial GA7: Customizing and registering Grid Appliance images using Eucalyptus</a:t>
            </a:r>
          </a:p>
          <a:p>
            <a:r>
              <a:rPr lang="en-US" sz="1600" dirty="0" smtClean="0"/>
              <a:t>Tutorial MP1: MPI Virtual Clusters with the Grid Appliances and MPICH2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Tutorial topic 4: High Performance Computing</a:t>
            </a:r>
          </a:p>
          <a:p>
            <a:r>
              <a:rPr lang="en-US" sz="1600" dirty="0" smtClean="0"/>
              <a:t>Tutorial VA1: Performance Analysis with </a:t>
            </a:r>
            <a:r>
              <a:rPr lang="en-US" sz="1600" dirty="0" err="1" smtClean="0"/>
              <a:t>Vampir</a:t>
            </a:r>
            <a:endParaRPr lang="en-US" sz="1600" dirty="0" smtClean="0"/>
          </a:p>
          <a:p>
            <a:r>
              <a:rPr lang="en-US" sz="1600" dirty="0" smtClean="0"/>
              <a:t>Tutorial VT1: Instrumentation and tracing with </a:t>
            </a:r>
            <a:r>
              <a:rPr lang="en-US" sz="1600" dirty="0" err="1" smtClean="0"/>
              <a:t>VampirTrace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b="1" smtClean="0"/>
              <a:t>FutureGrid Viral </a:t>
            </a:r>
            <a:r>
              <a:rPr lang="en-US" b="1" dirty="0" smtClean="0"/>
              <a:t>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2202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in FutureGrid repository</a:t>
            </a:r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Please bring your nifty software up on FutureGrid!!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Authorization,</a:t>
            </a:r>
          </a:p>
          <a:p>
            <a:r>
              <a:rPr lang="en-US" dirty="0" smtClean="0"/>
              <a:t>Note Software integrated across institutions and between middleware and systems  Management (Google docs, </a:t>
            </a:r>
            <a:r>
              <a:rPr lang="en-US" dirty="0" err="1" smtClean="0"/>
              <a:t>Jira</a:t>
            </a:r>
            <a:r>
              <a:rPr lang="en-US" dirty="0" smtClean="0"/>
              <a:t>, </a:t>
            </a:r>
            <a:r>
              <a:rPr lang="en-US" dirty="0" err="1" smtClean="0"/>
              <a:t>Mediawiki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many software groups are also FG users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1336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“Research”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Above and below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Nimbus OpenStack Eucalyptus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2200" y="1981200"/>
            <a:ext cx="1219200" cy="7620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19600" y="2945756"/>
            <a:ext cx="3962400" cy="788044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FutureGrid Software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19" t="-182" r="-1147" b="182"/>
          <a:stretch/>
        </p:blipFill>
        <p:spPr>
          <a:xfrm>
            <a:off x="228600" y="1447800"/>
            <a:ext cx="4604951" cy="4525963"/>
          </a:xfrm>
        </p:spPr>
      </p:pic>
      <p:sp>
        <p:nvSpPr>
          <p:cNvPr id="5" name="TextBox 4"/>
          <p:cNvSpPr txBox="1"/>
          <p:nvPr/>
        </p:nvSpPr>
        <p:spPr>
          <a:xfrm>
            <a:off x="5105400" y="2667000"/>
            <a:ext cx="33528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Note on Authentication and Authorization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We have different environments and requirements from TeraGrid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Non trivial to integrate/align security model with TeraGrid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40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02"/>
          </a:xfrm>
        </p:spPr>
        <p:txBody>
          <a:bodyPr/>
          <a:lstStyle/>
          <a:p>
            <a:r>
              <a:rPr lang="en-US" dirty="0" smtClean="0"/>
              <a:t>Detailed Software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0756" r="-40756"/>
          <a:stretch>
            <a:fillRect/>
          </a:stretch>
        </p:blipFill>
        <p:spPr>
          <a:xfrm>
            <a:off x="-1027408" y="685800"/>
            <a:ext cx="11222968" cy="6172200"/>
          </a:xfrm>
        </p:spPr>
      </p:pic>
    </p:spTree>
    <p:extLst>
      <p:ext uri="{BB962C8B-B14F-4D97-AF65-F5344CB8AC3E}">
        <p14:creationId xmlns:p14="http://schemas.microsoft.com/office/powerpoint/2010/main" val="172670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09FA-0F92-8B4E-9859-312044677234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798896"/>
              </p:ext>
            </p:extLst>
          </p:nvPr>
        </p:nvGraphicFramePr>
        <p:xfrm>
          <a:off x="533400" y="53289"/>
          <a:ext cx="7543800" cy="6804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Acrobat Document" r:id="rId4" imgW="5638755" imgH="5086215" progId="AcroExch.Document.7">
                  <p:embed/>
                </p:oleObj>
              </mc:Choice>
              <mc:Fallback>
                <p:oleObj name="Acrobat Document" r:id="rId4" imgW="5638755" imgH="50862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53289"/>
                        <a:ext cx="7543800" cy="6804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Rain in FutureGrid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 RAIN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Example ``rain'' a Hadoop environment defined by an user on a </a:t>
            </a:r>
            <a:r>
              <a:rPr lang="en-US" dirty="0" smtClean="0"/>
              <a:t>cluster.</a:t>
            </a:r>
          </a:p>
          <a:p>
            <a:pPr lvl="1"/>
            <a:r>
              <a:rPr lang="en-US" dirty="0" err="1" smtClean="0"/>
              <a:t>fg-hadoop</a:t>
            </a:r>
            <a:r>
              <a:rPr lang="en-US" dirty="0" smtClean="0"/>
              <a:t> </a:t>
            </a:r>
            <a:r>
              <a:rPr lang="en-US" dirty="0"/>
              <a:t>-n 8 -app myHadoopApp.jar 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fg</a:t>
            </a:r>
            <a:r>
              <a:rPr lang="en-US" dirty="0" smtClean="0"/>
              <a:t>-rain </a:t>
            </a:r>
            <a:r>
              <a:rPr lang="en-US" dirty="0"/>
              <a:t>–h </a:t>
            </a:r>
            <a:r>
              <a:rPr lang="en-US" dirty="0" err="1"/>
              <a:t>hostfile</a:t>
            </a:r>
            <a:r>
              <a:rPr lang="en-US" dirty="0"/>
              <a:t> –</a:t>
            </a:r>
            <a:r>
              <a:rPr lang="en-US" dirty="0" err="1"/>
              <a:t>iaas</a:t>
            </a:r>
            <a:r>
              <a:rPr lang="en-US" dirty="0"/>
              <a:t> nimbus –image </a:t>
            </a:r>
            <a:r>
              <a:rPr lang="en-US" dirty="0" err="1"/>
              <a:t>img</a:t>
            </a:r>
            <a:endParaRPr lang="en-US" dirty="0"/>
          </a:p>
          <a:p>
            <a:r>
              <a:rPr lang="en-US" dirty="0" err="1" smtClean="0"/>
              <a:t>fg</a:t>
            </a:r>
            <a:r>
              <a:rPr lang="en-US" dirty="0" smtClean="0"/>
              <a:t>-rain –h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 smtClean="0"/>
              <a:t>paas</a:t>
            </a:r>
            <a:r>
              <a:rPr lang="en-US" dirty="0" smtClean="0"/>
              <a:t> </a:t>
            </a:r>
            <a:r>
              <a:rPr lang="en-US" dirty="0" err="1" smtClean="0"/>
              <a:t>hadoop</a:t>
            </a:r>
            <a:r>
              <a:rPr lang="en-US" dirty="0" smtClean="0"/>
              <a:t> …</a:t>
            </a:r>
          </a:p>
          <a:p>
            <a:r>
              <a:rPr lang="en-US" dirty="0" err="1" smtClean="0"/>
              <a:t>fg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 smtClean="0"/>
              <a:t>paas</a:t>
            </a:r>
            <a:r>
              <a:rPr lang="en-US" dirty="0" smtClean="0"/>
              <a:t> dryad …</a:t>
            </a:r>
          </a:p>
          <a:p>
            <a:r>
              <a:rPr lang="en-US" dirty="0" err="1"/>
              <a:t>f</a:t>
            </a:r>
            <a:r>
              <a:rPr lang="en-US" dirty="0" err="1" smtClean="0"/>
              <a:t>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/>
              <a:t>g</a:t>
            </a:r>
            <a:r>
              <a:rPr lang="en-US" dirty="0" err="1" smtClean="0"/>
              <a:t>aas</a:t>
            </a:r>
            <a:r>
              <a:rPr lang="en-US" dirty="0" smtClean="0"/>
              <a:t> </a:t>
            </a:r>
            <a:r>
              <a:rPr lang="en-US" dirty="0" err="1" smtClean="0"/>
              <a:t>gLite</a:t>
            </a:r>
            <a:r>
              <a:rPr lang="en-US" dirty="0" smtClean="0"/>
              <a:t> 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fg</a:t>
            </a:r>
            <a:r>
              <a:rPr lang="en-US" dirty="0" smtClean="0"/>
              <a:t>-rain –h </a:t>
            </a:r>
            <a:r>
              <a:rPr lang="en-US" dirty="0" err="1" smtClean="0"/>
              <a:t>hostfile</a:t>
            </a:r>
            <a:r>
              <a:rPr lang="en-US" dirty="0" smtClean="0"/>
              <a:t> –image </a:t>
            </a:r>
            <a:r>
              <a:rPr lang="en-US" dirty="0" err="1" smtClean="0"/>
              <a:t>img</a:t>
            </a:r>
            <a:endParaRPr lang="en-US" dirty="0"/>
          </a:p>
          <a:p>
            <a:pPr lvl="1"/>
            <a:r>
              <a:rPr lang="en-US" dirty="0" smtClean="0"/>
              <a:t>Authorization is required to use </a:t>
            </a:r>
            <a:r>
              <a:rPr lang="en-US" dirty="0" err="1" smtClean="0"/>
              <a:t>fg</a:t>
            </a:r>
            <a:r>
              <a:rPr lang="en-US" dirty="0" smtClean="0"/>
              <a:t>-rain without virtualization.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038600" cy="5791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Creating deployable image</a:t>
            </a:r>
          </a:p>
          <a:p>
            <a:pPr lvl="1"/>
            <a:r>
              <a:rPr lang="en-US" sz="1400" dirty="0" smtClean="0"/>
              <a:t>User chooses one base mages </a:t>
            </a:r>
          </a:p>
          <a:p>
            <a:pPr lvl="1"/>
            <a:r>
              <a:rPr lang="en-US" sz="1400" dirty="0" smtClean="0"/>
              <a:t>User decides who can access the image;  what additional software is on the image</a:t>
            </a:r>
          </a:p>
          <a:p>
            <a:pPr lvl="1"/>
            <a:r>
              <a:rPr lang="en-US" sz="1400" dirty="0" smtClean="0"/>
              <a:t>Image gets generated; updated; and verified</a:t>
            </a:r>
          </a:p>
          <a:p>
            <a:r>
              <a:rPr lang="en-US" sz="1600" dirty="0" smtClean="0"/>
              <a:t>Image gets deployed</a:t>
            </a:r>
          </a:p>
          <a:p>
            <a:r>
              <a:rPr lang="en-US" sz="1600" dirty="0" smtClean="0"/>
              <a:t>Deployed image gets continuously</a:t>
            </a:r>
          </a:p>
          <a:p>
            <a:pPr lvl="1"/>
            <a:r>
              <a:rPr lang="en-US" sz="1400" dirty="0" smtClean="0"/>
              <a:t>Updated; and verified</a:t>
            </a:r>
            <a:endParaRPr lang="en-US" sz="1600" dirty="0" smtClean="0"/>
          </a:p>
          <a:p>
            <a:r>
              <a:rPr lang="en-US" sz="1600" dirty="0" smtClean="0"/>
              <a:t>Note: Due to security requirement an image must be customized with authorization mechanism</a:t>
            </a:r>
          </a:p>
          <a:p>
            <a:pPr lvl="1"/>
            <a:r>
              <a:rPr lang="en-US" sz="1400" dirty="0" smtClean="0"/>
              <a:t>limit the number of images through the strategy of "cloning" them from a number of base images.</a:t>
            </a:r>
          </a:p>
          <a:p>
            <a:pPr lvl="1"/>
            <a:r>
              <a:rPr lang="en-US" sz="1400" dirty="0" smtClean="0"/>
              <a:t>users can build communities that encourage reuse of "their" images</a:t>
            </a:r>
          </a:p>
          <a:p>
            <a:pPr lvl="1"/>
            <a:r>
              <a:rPr lang="en-US" sz="1400" dirty="0" smtClean="0"/>
              <a:t>features of images are exposed through metadata to the community</a:t>
            </a:r>
          </a:p>
          <a:p>
            <a:pPr lvl="1"/>
            <a:r>
              <a:rPr lang="en-US" sz="1400" dirty="0" smtClean="0"/>
              <a:t>Administrators will use the same process to create the images that are vetted by them</a:t>
            </a:r>
          </a:p>
          <a:p>
            <a:pPr lvl="1"/>
            <a:r>
              <a:rPr lang="en-US" sz="1400" dirty="0" smtClean="0"/>
              <a:t>Customize images in CMS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08D8-B790-1A40-8CE9-D315C970A69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888" y="0"/>
            <a:ext cx="3984915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Image Creation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0"/>
            <a:ext cx="1447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8757" y="0"/>
            <a:ext cx="5049043" cy="6823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531407"/>
              </p:ext>
            </p:extLst>
          </p:nvPr>
        </p:nvGraphicFramePr>
        <p:xfrm>
          <a:off x="0" y="0"/>
          <a:ext cx="6786472" cy="754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Acrobat Document" r:id="rId4" imgW="6924588" imgH="7696200" progId="AcroExch.Document.7">
                  <p:embed/>
                </p:oleObj>
              </mc:Choice>
              <mc:Fallback>
                <p:oleObj name="Acrobat Document" r:id="rId4" imgW="6924588" imgH="76962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786472" cy="754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 smtClean="0"/>
              <a:t>Portal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FutureGrid</a:t>
            </a:r>
            <a:br>
              <a:rPr lang="en-US" sz="4800" b="1" dirty="0" smtClean="0"/>
            </a:br>
            <a:r>
              <a:rPr lang="en-US" sz="4800" b="1" dirty="0" smtClean="0"/>
              <a:t>Overview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9144000" cy="1600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TG 11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Salt </a:t>
            </a:r>
            <a:r>
              <a:rPr lang="en-US" sz="2400" b="1" dirty="0" smtClean="0">
                <a:solidFill>
                  <a:schemeClr val="tx1"/>
                </a:solidFill>
              </a:rPr>
              <a:t>Lake City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July </a:t>
            </a:r>
            <a:r>
              <a:rPr lang="en-US" sz="2400" b="1" dirty="0" smtClean="0">
                <a:solidFill>
                  <a:schemeClr val="tx1"/>
                </a:solidFill>
              </a:rPr>
              <a:t>18 2011</a:t>
            </a:r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4290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https://portal.futuregrid.org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… next 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 of the FG </a:t>
            </a:r>
          </a:p>
          <a:p>
            <a:r>
              <a:rPr lang="en-US" dirty="0" smtClean="0"/>
              <a:t>Software and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  <a:endParaRPr lang="en-US" sz="25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FutureGrid modeled on Grid’5000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US" dirty="0" smtClean="0"/>
              <a:t>Experimental testbed </a:t>
            </a:r>
          </a:p>
          <a:p>
            <a:pPr lvl="1"/>
            <a:r>
              <a:rPr lang="en-US" dirty="0" smtClean="0"/>
              <a:t>Configurable, controllable, </a:t>
            </a:r>
            <a:r>
              <a:rPr lang="en-US" dirty="0" err="1" smtClean="0"/>
              <a:t>monitorable</a:t>
            </a:r>
            <a:endParaRPr lang="en-US" dirty="0" smtClean="0"/>
          </a:p>
          <a:p>
            <a:r>
              <a:rPr lang="en-US" dirty="0" smtClean="0"/>
              <a:t>Established in 2003</a:t>
            </a:r>
          </a:p>
          <a:p>
            <a:r>
              <a:rPr lang="en-US" dirty="0" smtClean="0"/>
              <a:t>10 sites</a:t>
            </a:r>
          </a:p>
          <a:p>
            <a:pPr lvl="1"/>
            <a:r>
              <a:rPr lang="en-US" dirty="0" smtClean="0"/>
              <a:t>9 in France</a:t>
            </a:r>
          </a:p>
          <a:p>
            <a:pPr lvl="1"/>
            <a:r>
              <a:rPr lang="en-US" dirty="0" smtClean="0"/>
              <a:t>Porto </a:t>
            </a:r>
            <a:r>
              <a:rPr lang="en-US" dirty="0" err="1" smtClean="0"/>
              <a:t>Allegre</a:t>
            </a:r>
            <a:r>
              <a:rPr lang="en-US" dirty="0" smtClean="0"/>
              <a:t> in Brazil</a:t>
            </a:r>
          </a:p>
          <a:p>
            <a:r>
              <a:rPr lang="en-US" dirty="0" smtClean="0"/>
              <a:t>~5000+ cores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C21A5-0112-4575-A590-F09B73612F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Image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248" y="2080218"/>
            <a:ext cx="4195386" cy="301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has a complementary focus to both the Open Science Grid and the other parts of TeraGrid.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 smtClean="0">
                <a:cs typeface="Times New Roman" pitchFamily="18" charset="0"/>
              </a:rPr>
              <a:t>and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 smtClean="0">
                <a:cs typeface="Times New Roman" pitchFamily="18" charset="0"/>
              </a:rPr>
              <a:t>software with and without virtualization. 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an experimental platform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computer science </a:t>
            </a:r>
            <a:r>
              <a:rPr lang="en-US" sz="2400" dirty="0" smtClean="0">
                <a:cs typeface="Times New Roman" pitchFamily="18" charset="0"/>
              </a:rPr>
              <a:t>applications can explore many facets of distributed systems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and 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domain sciences </a:t>
            </a:r>
            <a:r>
              <a:rPr lang="en-US" sz="2400" dirty="0" smtClean="0">
                <a:cs typeface="Times New Roman" pitchFamily="18" charset="0"/>
              </a:rPr>
              <a:t>can explore various deployment scenarios and tuning parameters and in the future possibly migrate to the large-scale national Cyberinfrastructure.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Testbeds</a:t>
            </a:r>
            <a:r>
              <a:rPr lang="en-US" sz="2400" dirty="0" smtClean="0">
                <a:cs typeface="Times New Roman" pitchFamily="18" charset="0"/>
              </a:rPr>
              <a:t> – OGF really needed!</a:t>
            </a:r>
          </a:p>
          <a:p>
            <a:r>
              <a:rPr lang="en-US" sz="2400" dirty="0" smtClean="0"/>
              <a:t>Note much of current use Education, Computer Science Systems and Biology/Bioinformatics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MapReduce (Hadoop, Dryad, Twister),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Xen,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KVM, Windows …..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Dynamic Provisioning Results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398280"/>
              </p:ext>
            </p:extLst>
          </p:nvPr>
        </p:nvGraphicFramePr>
        <p:xfrm>
          <a:off x="0" y="1295400"/>
          <a:ext cx="9144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5334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elapsed between requesting a job and the jobs reported start time on the provisioned node. The numbers here are an average of 2 sets of experiments.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487680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Number of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g-review-example-revis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2219</Words>
  <Application>Microsoft Office PowerPoint</Application>
  <PresentationFormat>On-screen Show (4:3)</PresentationFormat>
  <Paragraphs>430</Paragraphs>
  <Slides>40</Slides>
  <Notes>40</Notes>
  <HiddenSlides>7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fg-review-example-revised</vt:lpstr>
      <vt:lpstr>Acrobat Document</vt:lpstr>
      <vt:lpstr>               Tutorial</vt:lpstr>
      <vt:lpstr>Outline (8:30 am – 10:00 am)</vt:lpstr>
      <vt:lpstr>Outline (cont.)</vt:lpstr>
      <vt:lpstr>FutureGrid Overview</vt:lpstr>
      <vt:lpstr>FutureGrid key Concepts I</vt:lpstr>
      <vt:lpstr>FutureGrid modeled on Grid’5000</vt:lpstr>
      <vt:lpstr>FutureGrid key Concepts II</vt:lpstr>
      <vt:lpstr>FutureGrid key Concepts III</vt:lpstr>
      <vt:lpstr>Dynamic Provisioning Results</vt:lpstr>
      <vt:lpstr>FutureGrid Partners</vt:lpstr>
      <vt:lpstr>FutureGrid:  a Grid/Cloud/HPC Testbed</vt:lpstr>
      <vt:lpstr>Compute Hardware</vt:lpstr>
      <vt:lpstr>Storage Hardware</vt:lpstr>
      <vt:lpstr>Network Impairment Device</vt:lpstr>
      <vt:lpstr>FutureGrid: Online Inca Summary</vt:lpstr>
      <vt:lpstr>FutureGrid: Inca Monitoring</vt:lpstr>
      <vt:lpstr>5 Use Types for FutureGrid</vt:lpstr>
      <vt:lpstr>PowerPoint Presentation</vt:lpstr>
      <vt:lpstr>Current Education projects</vt:lpstr>
      <vt:lpstr>Current Interoperability Projects</vt:lpstr>
      <vt:lpstr>Current Bio Application Projects</vt:lpstr>
      <vt:lpstr>Current Non-Bio Application Projects</vt:lpstr>
      <vt:lpstr>Current Computer Science Projects</vt:lpstr>
      <vt:lpstr>Current Technology Projects</vt:lpstr>
      <vt:lpstr>Typical FutureGrid Performance Study</vt:lpstr>
      <vt:lpstr>OGF 2010 Demo from Rennes</vt:lpstr>
      <vt:lpstr>B534 Distributed Systems Class</vt:lpstr>
      <vt:lpstr>ADMI Cloudy View on  Computing Workshop June 2011</vt:lpstr>
      <vt:lpstr>ADMI Cloudy View on Computing Workshop Participants</vt:lpstr>
      <vt:lpstr>Workshop Purpose</vt:lpstr>
      <vt:lpstr>FutureGrid Tutorials</vt:lpstr>
      <vt:lpstr>FutureGrid Viral Growth Model</vt:lpstr>
      <vt:lpstr>Software Components</vt:lpstr>
      <vt:lpstr>FutureGrid Software Architecture</vt:lpstr>
      <vt:lpstr>Detailed Software Architecture</vt:lpstr>
      <vt:lpstr>Rain in FutureGrid</vt:lpstr>
      <vt:lpstr>FG RAIN Command</vt:lpstr>
      <vt:lpstr>Image Creation</vt:lpstr>
      <vt:lpstr>Portal Plans</vt:lpstr>
      <vt:lpstr>… next 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Data mining  and FutureGrid</dc:title>
  <dc:creator>Judy Qiu</dc:creator>
  <cp:lastModifiedBy>Geoffrey Fox</cp:lastModifiedBy>
  <cp:revision>113</cp:revision>
  <dcterms:created xsi:type="dcterms:W3CDTF">2010-11-17T03:44:50Z</dcterms:created>
  <dcterms:modified xsi:type="dcterms:W3CDTF">2011-07-18T02:22:24Z</dcterms:modified>
</cp:coreProperties>
</file>