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4"/>
  </p:notesMasterIdLst>
  <p:sldIdLst>
    <p:sldId id="329" r:id="rId2"/>
    <p:sldId id="333" r:id="rId3"/>
    <p:sldId id="298" r:id="rId4"/>
    <p:sldId id="300" r:id="rId5"/>
    <p:sldId id="304" r:id="rId6"/>
    <p:sldId id="401" r:id="rId7"/>
    <p:sldId id="303" r:id="rId8"/>
    <p:sldId id="376" r:id="rId9"/>
    <p:sldId id="345" r:id="rId10"/>
    <p:sldId id="373" r:id="rId11"/>
    <p:sldId id="406" r:id="rId12"/>
    <p:sldId id="390" r:id="rId13"/>
    <p:sldId id="395" r:id="rId14"/>
    <p:sldId id="397" r:id="rId15"/>
    <p:sldId id="398" r:id="rId16"/>
    <p:sldId id="399" r:id="rId17"/>
    <p:sldId id="396" r:id="rId18"/>
    <p:sldId id="309" r:id="rId19"/>
    <p:sldId id="402" r:id="rId20"/>
    <p:sldId id="403" r:id="rId21"/>
    <p:sldId id="327" r:id="rId22"/>
    <p:sldId id="31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56C8268-05E7-3B4F-BB5A-C972BB5650F2}">
          <p14:sldIdLst>
            <p14:sldId id="329"/>
          </p14:sldIdLst>
        </p14:section>
        <p14:section name="Overview of FG" id="{376AE2DD-E9C1-7A4E-B1A1-AEC273EBA392}">
          <p14:sldIdLst>
            <p14:sldId id="333"/>
            <p14:sldId id="298"/>
            <p14:sldId id="300"/>
            <p14:sldId id="304"/>
            <p14:sldId id="401"/>
            <p14:sldId id="303"/>
            <p14:sldId id="376"/>
            <p14:sldId id="345"/>
            <p14:sldId id="373"/>
            <p14:sldId id="406"/>
            <p14:sldId id="390"/>
            <p14:sldId id="395"/>
            <p14:sldId id="397"/>
            <p14:sldId id="398"/>
            <p14:sldId id="399"/>
            <p14:sldId id="396"/>
            <p14:sldId id="309"/>
            <p14:sldId id="402"/>
            <p14:sldId id="403"/>
            <p14:sldId id="327"/>
            <p14:sldId id="31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6" autoAdjust="0"/>
    <p:restoredTop sz="86420" autoAdjust="0"/>
  </p:normalViewPr>
  <p:slideViewPr>
    <p:cSldViewPr>
      <p:cViewPr>
        <p:scale>
          <a:sx n="95" d="100"/>
          <a:sy n="95" d="100"/>
        </p:scale>
        <p:origin x="-40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8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4F808-FE2D-415A-AB72-1FB82D674264}" type="datetimeFigureOut">
              <a:rPr lang="en-US" smtClean="0"/>
              <a:pPr/>
              <a:t>8/2/2011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73186-C7E7-4D58-92F1-CA6E43EBF8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95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338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40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326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635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373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564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08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F1A5867-E282-4670-8DDB-32BF3D5B56BF}" type="slidenum">
              <a:rPr lang="en-US" sz="1200">
                <a:solidFill>
                  <a:prstClr val="black"/>
                </a:solidFill>
              </a:rPr>
              <a:pPr eaLnBrk="1" hangingPunct="1"/>
              <a:t>19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3685C-CFC7-40CD-888A-AF8AAE07154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101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9C6660-41D5-CC44-8A9F-E2FE591655B1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CABF3C3-A49D-1B48-ADFF-14229A22D354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63645-E245-4B8F-B195-5B3F438EF4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88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C960C-6805-4193-8999-8626886B029B}" type="datetime1">
              <a:rPr lang="en-US"/>
              <a:pPr/>
              <a:t>8/2/2011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1097E-4E1A-429E-9D18-4E5F1AF0DA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CBCD8-8123-4A28-8ED7-5C8069706EB7}" type="datetime1">
              <a:rPr lang="en-US"/>
              <a:pPr/>
              <a:t>8/2/2011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C141A-9CC6-41A7-A7D0-011D836CC6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D04E1-C7DF-4791-A59D-75E2636CF366}" type="datetime1">
              <a:rPr lang="en-US"/>
              <a:pPr/>
              <a:t>8/2/2011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63A95-EFDD-42CD-9D76-FAD52E8A5B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685CBD-A47F-45DF-A496-568E8394BBBE}" type="datetime1">
              <a:rPr lang="en-US"/>
              <a:pPr/>
              <a:t>8/2/2011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68EA6-6EA6-45E6-A5AA-9910092C43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AF6515-ABF6-4FAD-83D6-8E90C2A18B59}" type="datetime1">
              <a:rPr lang="en-US"/>
              <a:pPr/>
              <a:t>8/2/2011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7D5EB-B370-4F48-9C1E-EF1F474161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FEA99E-1D6C-4338-9DDB-D6B1D25076BB}" type="datetime1">
              <a:rPr lang="en-US"/>
              <a:pPr/>
              <a:t>8/2/2011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FE096-9650-498C-990C-20F2420C25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D6C439-BF23-4C00-A9EF-F430A02737C4}" type="datetime1">
              <a:rPr lang="en-US"/>
              <a:pPr/>
              <a:t>8/2/2011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46A98-E713-4B22-96A8-FD47EC0F5D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s://portal.futuregrid.org/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37D7BBC-53A7-495F-9E9A-078AED3FDFDE}" type="datetime1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8/2/2011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310F143-984D-44E5-B575-7A3B728F021C}" type="slidenum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031" name="Picture 6" descr="pixture_reloaded_logo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9925" y="6278563"/>
            <a:ext cx="7381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 userDrawn="1"/>
        </p:nvSpPr>
        <p:spPr bwMode="auto">
          <a:xfrm>
            <a:off x="3142343" y="6324600"/>
            <a:ext cx="333465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100" kern="1200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11"/>
              </a:rPr>
              <a:t>https://portal.futuregrid.org </a:t>
            </a:r>
            <a:endParaRPr lang="en-US" dirty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hyperlink" Target="https://portal.futuregrid.org/" TargetMode="External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7200"/>
            <a:ext cx="9144000" cy="1470025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FutureGrid BOF</a:t>
            </a:r>
            <a:br>
              <a:rPr lang="en-US" sz="4800" b="1" dirty="0" smtClean="0"/>
            </a:br>
            <a:r>
              <a:rPr lang="en-US" sz="4800" b="1" dirty="0" smtClean="0"/>
              <a:t>Overview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057400"/>
            <a:ext cx="9144000" cy="16002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TG 11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Salt Lake City </a:t>
            </a:r>
          </a:p>
          <a:p>
            <a:r>
              <a:rPr lang="en-US" sz="2400" b="1" smtClean="0">
                <a:solidFill>
                  <a:schemeClr val="tx1"/>
                </a:solidFill>
              </a:rPr>
              <a:t>July </a:t>
            </a:r>
            <a:r>
              <a:rPr lang="en-US" sz="2400" b="1" smtClean="0">
                <a:solidFill>
                  <a:schemeClr val="tx1"/>
                </a:solidFill>
              </a:rPr>
              <a:t>20 </a:t>
            </a:r>
            <a:r>
              <a:rPr lang="en-US" sz="2400" b="1" dirty="0" smtClean="0">
                <a:solidFill>
                  <a:schemeClr val="tx1"/>
                </a:solidFill>
              </a:rPr>
              <a:t>2011</a:t>
            </a:r>
            <a:endParaRPr lang="it-IT" sz="2400" b="1" dirty="0" smtClean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429000"/>
            <a:ext cx="9144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b="1" dirty="0">
                <a:ea typeface="ＭＳ Ｐゴシック" charset="0"/>
                <a:cs typeface="ＭＳ Ｐゴシック" charset="0"/>
              </a:rPr>
              <a:t>Geoffrey Fox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000" dirty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  <a:hlinkClick r:id="rId4"/>
              </a:rPr>
              <a:t>http://www.infomall.org</a:t>
            </a:r>
            <a:r>
              <a:rPr lang="en-US" sz="2000" dirty="0">
                <a:solidFill>
                  <a:prstClr val="black"/>
                </a:solidFill>
              </a:rPr>
              <a:t>    </a:t>
            </a:r>
            <a:r>
              <a:rPr lang="en-US" sz="2000" dirty="0" smtClean="0">
                <a:solidFill>
                  <a:prstClr val="black"/>
                </a:solidFill>
                <a:hlinkClick r:id="rId5"/>
              </a:rPr>
              <a:t>https://portal.futuregrid.org</a:t>
            </a:r>
            <a:endParaRPr lang="en-US" sz="2400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Director, Digital Science Center, Pervasive Technology Institute</a:t>
            </a:r>
          </a:p>
          <a:p>
            <a:pPr algn="ctr">
              <a:spcBef>
                <a:spcPct val="20000"/>
              </a:spcBef>
            </a:pPr>
            <a:r>
              <a:rPr lang="en-US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Associate Dean for Research and Graduate Studies,  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Indiana University Bloomington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6" name="Picture 5" descr="fg-logo-md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200"/>
            <a:ext cx="2400300" cy="165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5 Use Types for FutureGrid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b="1" dirty="0" smtClean="0"/>
              <a:t>122 </a:t>
            </a:r>
            <a:r>
              <a:rPr lang="en-US" sz="2800" dirty="0" smtClean="0"/>
              <a:t>approved projects July 17 2011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https://</a:t>
            </a:r>
            <a:r>
              <a:rPr lang="en-US" sz="2400" dirty="0" smtClean="0"/>
              <a:t>portal.futuregrid.org/projects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800" b="1" dirty="0" smtClean="0"/>
              <a:t>Training Education and Outreach (13)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Semester and short events; promising for small universities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Interoperability test-beds (4)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Grids and Clouds; </a:t>
            </a:r>
            <a:r>
              <a:rPr lang="en-US" sz="2400" b="1" dirty="0" smtClean="0"/>
              <a:t>Standards</a:t>
            </a:r>
            <a:r>
              <a:rPr lang="en-US" sz="2400" dirty="0" smtClean="0"/>
              <a:t>; from Open Grid Forum OGF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Domain Science applications (42)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Life science highlighted (21)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Computer science (50)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Largest current category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Computer Systems Evaluation (35)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TeraGrid (TIS, TAS, XSEDE), OSG, EGI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Clouds are meant to need less support than other models; FutureGrid needs more </a:t>
            </a:r>
            <a:r>
              <a:rPr lang="en-US" sz="2800" b="1" dirty="0" smtClean="0"/>
              <a:t>user support </a:t>
            </a:r>
            <a:r>
              <a:rPr lang="en-US" sz="2800" dirty="0" smtClean="0"/>
              <a:t>…….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517815"/>
          </a:xfrm>
        </p:spPr>
        <p:txBody>
          <a:bodyPr/>
          <a:lstStyle/>
          <a:p>
            <a:r>
              <a:rPr lang="en-US" sz="3600" dirty="0" smtClean="0"/>
              <a:t>Create a Portal Account and apply for a Project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015"/>
            <a:ext cx="9144000" cy="624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594014"/>
            <a:ext cx="9143998" cy="624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5" t="20337" r="2139"/>
          <a:stretch/>
        </p:blipFill>
        <p:spPr bwMode="auto">
          <a:xfrm>
            <a:off x="0" y="0"/>
            <a:ext cx="9039404" cy="67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97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/>
          <a:lstStyle/>
          <a:p>
            <a:r>
              <a:rPr lang="en-US" dirty="0" smtClean="0"/>
              <a:t>Selected Current Education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System Programming and Cloud Computing, </a:t>
            </a:r>
            <a:r>
              <a:rPr lang="en-US" dirty="0" smtClean="0"/>
              <a:t>Fresno State, Teaches system programming and cloud computing in different computing environments</a:t>
            </a:r>
          </a:p>
          <a:p>
            <a:r>
              <a:rPr lang="en-US" b="1" dirty="0" smtClean="0"/>
              <a:t>REU: Cloud Computing, </a:t>
            </a:r>
            <a:r>
              <a:rPr lang="en-US" dirty="0" smtClean="0"/>
              <a:t>Arkansas, Offers hands-on experience with </a:t>
            </a:r>
            <a:r>
              <a:rPr lang="en-US" dirty="0" err="1" smtClean="0"/>
              <a:t>FutureGrid</a:t>
            </a:r>
            <a:r>
              <a:rPr lang="en-US" dirty="0" smtClean="0"/>
              <a:t> tools and technologies</a:t>
            </a:r>
          </a:p>
          <a:p>
            <a:r>
              <a:rPr lang="en-US" b="1" dirty="0" smtClean="0"/>
              <a:t>Workshop: A Cloud View on Computing, </a:t>
            </a:r>
            <a:r>
              <a:rPr lang="en-US" dirty="0" smtClean="0"/>
              <a:t>Indiana School of Informatics and Computing (SOIC), Boot camp on </a:t>
            </a:r>
            <a:r>
              <a:rPr lang="en-US" dirty="0" err="1" smtClean="0"/>
              <a:t>MapReduce</a:t>
            </a:r>
            <a:r>
              <a:rPr lang="en-US" dirty="0" smtClean="0"/>
              <a:t> for faculty and graduate students from underserved ADMI institutions</a:t>
            </a:r>
          </a:p>
          <a:p>
            <a:r>
              <a:rPr lang="en-US" b="1" dirty="0" smtClean="0"/>
              <a:t>Topics on Systems: Distributed Systems, </a:t>
            </a:r>
            <a:r>
              <a:rPr lang="en-US" dirty="0" smtClean="0"/>
              <a:t>Indiana SOIC, Covers core computer science distributed system curricula (for 60 students)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3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/>
          <a:lstStyle/>
          <a:p>
            <a:pPr lvl="0"/>
            <a:r>
              <a:rPr lang="en-US" b="1" dirty="0" smtClean="0"/>
              <a:t>Selected Current Interoperability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525963"/>
          </a:xfrm>
        </p:spPr>
        <p:txBody>
          <a:bodyPr/>
          <a:lstStyle/>
          <a:p>
            <a:r>
              <a:rPr lang="en-US" b="1" dirty="0" smtClean="0"/>
              <a:t>SAGA,</a:t>
            </a:r>
            <a:r>
              <a:rPr lang="en-US" b="1" baseline="0" dirty="0" smtClean="0"/>
              <a:t> </a:t>
            </a:r>
            <a:r>
              <a:rPr lang="en-US" dirty="0" smtClean="0"/>
              <a:t>Louisiana State,</a:t>
            </a:r>
            <a:r>
              <a:rPr lang="en-US" baseline="0" dirty="0" smtClean="0"/>
              <a:t> </a:t>
            </a:r>
            <a:r>
              <a:rPr lang="en-US" dirty="0" smtClean="0"/>
              <a:t>Explores use of FutureGrid components for extensive portability and interoperability testing of Simple API for Grid Applications, and scale-up and scale-out experiments</a:t>
            </a:r>
          </a:p>
          <a:p>
            <a:r>
              <a:rPr lang="en-US" b="1" dirty="0" err="1" smtClean="0"/>
              <a:t>Unicore,Genesis</a:t>
            </a:r>
            <a:r>
              <a:rPr lang="en-US" b="1" dirty="0" smtClean="0"/>
              <a:t>, </a:t>
            </a:r>
            <a:r>
              <a:rPr lang="en-US" b="1" dirty="0" err="1" smtClean="0"/>
              <a:t>gLite</a:t>
            </a:r>
            <a:r>
              <a:rPr lang="en-US" dirty="0" smtClean="0"/>
              <a:t>, Virginia, OGF standard end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9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Selected Current Bio Application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Metagenomics</a:t>
            </a:r>
            <a:r>
              <a:rPr lang="en-US" b="1" dirty="0" smtClean="0"/>
              <a:t> Clustering,</a:t>
            </a:r>
            <a:r>
              <a:rPr lang="en-US" b="1" baseline="0" dirty="0" smtClean="0"/>
              <a:t> </a:t>
            </a:r>
            <a:r>
              <a:rPr lang="en-US" dirty="0" smtClean="0"/>
              <a:t>North Texas,</a:t>
            </a:r>
            <a:r>
              <a:rPr lang="en-US" baseline="0" dirty="0" smtClean="0"/>
              <a:t> </a:t>
            </a:r>
            <a:r>
              <a:rPr lang="en-US" dirty="0" smtClean="0"/>
              <a:t>Analyzes </a:t>
            </a:r>
            <a:r>
              <a:rPr lang="en-US" dirty="0" err="1" smtClean="0"/>
              <a:t>metagenomic</a:t>
            </a:r>
            <a:r>
              <a:rPr lang="en-US" dirty="0" smtClean="0"/>
              <a:t> data from samples collected from patients</a:t>
            </a:r>
          </a:p>
          <a:p>
            <a:r>
              <a:rPr lang="en-US" b="1" dirty="0" smtClean="0"/>
              <a:t>Genome Assembly,</a:t>
            </a:r>
            <a:r>
              <a:rPr lang="en-US" b="1" baseline="0" dirty="0" smtClean="0"/>
              <a:t> </a:t>
            </a:r>
            <a:r>
              <a:rPr lang="en-US" dirty="0" smtClean="0"/>
              <a:t>Indiana SOIC, De novo assembly of genomes and </a:t>
            </a:r>
            <a:r>
              <a:rPr lang="en-US" dirty="0" err="1" smtClean="0"/>
              <a:t>metagenomes</a:t>
            </a:r>
            <a:r>
              <a:rPr lang="en-US" dirty="0" smtClean="0"/>
              <a:t> from next generation sequencing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1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Selected Current Non-Bio Application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Physics: Higgs boson,</a:t>
            </a:r>
            <a:r>
              <a:rPr lang="en-US" b="1" baseline="0" dirty="0" smtClean="0"/>
              <a:t> </a:t>
            </a:r>
            <a:r>
              <a:rPr lang="en-US" dirty="0" smtClean="0"/>
              <a:t>Virginia,</a:t>
            </a:r>
            <a:r>
              <a:rPr lang="en-US" baseline="0" dirty="0" smtClean="0"/>
              <a:t> </a:t>
            </a:r>
            <a:r>
              <a:rPr lang="en-US" dirty="0" smtClean="0"/>
              <a:t>Matrix Element calculations representing production and decay mechanisms for Higgs and background processes</a:t>
            </a:r>
          </a:p>
          <a:p>
            <a:r>
              <a:rPr lang="en-US" b="1" dirty="0" smtClean="0"/>
              <a:t>Business Intelligence on </a:t>
            </a:r>
            <a:r>
              <a:rPr lang="en-US" b="1" dirty="0" err="1" smtClean="0"/>
              <a:t>MapReduce</a:t>
            </a:r>
            <a:r>
              <a:rPr lang="en-US" b="1" dirty="0" smtClean="0"/>
              <a:t>,</a:t>
            </a:r>
            <a:r>
              <a:rPr lang="en-US" b="1" baseline="0" dirty="0" smtClean="0"/>
              <a:t> </a:t>
            </a:r>
            <a:r>
              <a:rPr lang="en-US" dirty="0" smtClean="0"/>
              <a:t>Cal State - L.A.,</a:t>
            </a:r>
            <a:r>
              <a:rPr lang="en-US" baseline="0" dirty="0" smtClean="0"/>
              <a:t> </a:t>
            </a:r>
            <a:r>
              <a:rPr lang="en-US" dirty="0" smtClean="0"/>
              <a:t>Market basket and customer analysis designed to execute </a:t>
            </a:r>
            <a:r>
              <a:rPr lang="en-US" dirty="0" err="1" smtClean="0"/>
              <a:t>MapReduce</a:t>
            </a:r>
            <a:r>
              <a:rPr lang="en-US" dirty="0" smtClean="0"/>
              <a:t> on </a:t>
            </a:r>
            <a:r>
              <a:rPr lang="en-US" dirty="0" err="1" smtClean="0"/>
              <a:t>Hadoop</a:t>
            </a:r>
            <a:r>
              <a:rPr lang="en-US" dirty="0" smtClean="0"/>
              <a:t> platform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8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Selected Current Computer Science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Data Transfer Throughput,</a:t>
            </a:r>
            <a:r>
              <a:rPr lang="en-US" b="1" baseline="0" dirty="0" smtClean="0"/>
              <a:t> </a:t>
            </a:r>
            <a:r>
              <a:rPr lang="en-US" dirty="0" smtClean="0"/>
              <a:t>Buffalo, End-to-end optimization of data transfer throughput over wide-area, high-speed networks</a:t>
            </a:r>
          </a:p>
          <a:p>
            <a:r>
              <a:rPr lang="en-US" b="1" dirty="0" smtClean="0"/>
              <a:t>Elastic Computing, </a:t>
            </a:r>
            <a:r>
              <a:rPr lang="en-US" b="1" baseline="0" dirty="0" smtClean="0"/>
              <a:t> </a:t>
            </a:r>
            <a:r>
              <a:rPr lang="en-US" dirty="0" smtClean="0"/>
              <a:t>Colorado, Tools and technologies to create elastic computing environments using </a:t>
            </a:r>
            <a:r>
              <a:rPr lang="en-US" dirty="0" err="1" smtClean="0"/>
              <a:t>IaaS</a:t>
            </a:r>
            <a:r>
              <a:rPr lang="en-US" dirty="0" smtClean="0"/>
              <a:t> clouds that adjust to changes in demand automatically and transparently</a:t>
            </a:r>
          </a:p>
          <a:p>
            <a:r>
              <a:rPr lang="en-US" b="1" dirty="0" smtClean="0"/>
              <a:t>The VIEW Project, </a:t>
            </a:r>
            <a:r>
              <a:rPr lang="en-US" dirty="0" smtClean="0"/>
              <a:t>Wayne State, Investigates Nimbus and Eucalyptus as cloud platforms for elastic workflow scheduling and resource provisioning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8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Selected Current Technology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err="1" smtClean="0"/>
              <a:t>ScaleMP</a:t>
            </a:r>
            <a:r>
              <a:rPr lang="en-US" b="1" dirty="0" smtClean="0"/>
              <a:t> for Gene Assembly,</a:t>
            </a:r>
            <a:r>
              <a:rPr lang="en-US" b="1" baseline="0" dirty="0" smtClean="0"/>
              <a:t> </a:t>
            </a:r>
            <a:r>
              <a:rPr lang="en-US" dirty="0" smtClean="0"/>
              <a:t>Indiana Pervasive Technology Institute (PTI) and Biology,</a:t>
            </a:r>
            <a:r>
              <a:rPr lang="en-US" baseline="0" dirty="0" smtClean="0"/>
              <a:t> </a:t>
            </a:r>
            <a:r>
              <a:rPr lang="en-US" dirty="0" smtClean="0"/>
              <a:t>Investigates distributed shared memory over 16 nodes for </a:t>
            </a:r>
            <a:r>
              <a:rPr lang="en-US" dirty="0" err="1" smtClean="0"/>
              <a:t>SOAPdenovo</a:t>
            </a:r>
            <a:r>
              <a:rPr lang="en-US" dirty="0" smtClean="0"/>
              <a:t> assembly of Daphnia genomes</a:t>
            </a:r>
          </a:p>
          <a:p>
            <a:r>
              <a:rPr lang="en-US" b="1" dirty="0" smtClean="0"/>
              <a:t>XSEDE,</a:t>
            </a:r>
            <a:r>
              <a:rPr lang="en-US" b="1" baseline="0" dirty="0" smtClean="0"/>
              <a:t> </a:t>
            </a:r>
            <a:r>
              <a:rPr lang="en-US" dirty="0" smtClean="0"/>
              <a:t>Virginia, Uses </a:t>
            </a:r>
            <a:r>
              <a:rPr lang="en-US" dirty="0" err="1" smtClean="0"/>
              <a:t>FutureGrid</a:t>
            </a:r>
            <a:r>
              <a:rPr lang="en-US" dirty="0" smtClean="0"/>
              <a:t> resources as a </a:t>
            </a:r>
            <a:r>
              <a:rPr lang="en-US" dirty="0" err="1" smtClean="0"/>
              <a:t>testbed</a:t>
            </a:r>
            <a:r>
              <a:rPr lang="en-US" dirty="0" smtClean="0"/>
              <a:t> for XSEDE software development</a:t>
            </a:r>
          </a:p>
          <a:p>
            <a:r>
              <a:rPr lang="en-US" b="1" dirty="0" smtClean="0"/>
              <a:t>Globus Online, </a:t>
            </a:r>
            <a:r>
              <a:rPr lang="en-US" dirty="0" smtClean="0"/>
              <a:t>Indiana PTI, Chicago,</a:t>
            </a:r>
            <a:r>
              <a:rPr lang="en-US" baseline="0" dirty="0" smtClean="0"/>
              <a:t> </a:t>
            </a:r>
            <a:r>
              <a:rPr lang="en-US" dirty="0" smtClean="0"/>
              <a:t>Investigates the feasibility of providing </a:t>
            </a:r>
            <a:r>
              <a:rPr lang="en-US" dirty="0" err="1" smtClean="0"/>
              <a:t>DemoGrid</a:t>
            </a:r>
            <a:r>
              <a:rPr lang="en-US" dirty="0" smtClean="0"/>
              <a:t> and its Globus services on </a:t>
            </a:r>
            <a:r>
              <a:rPr lang="en-US" dirty="0" err="1" smtClean="0"/>
              <a:t>FutureGrid</a:t>
            </a:r>
            <a:r>
              <a:rPr lang="en-US" dirty="0" smtClean="0"/>
              <a:t> </a:t>
            </a:r>
            <a:r>
              <a:rPr lang="en-US" dirty="0" err="1" smtClean="0"/>
              <a:t>IaaS</a:t>
            </a:r>
            <a:r>
              <a:rPr lang="en-US" dirty="0" smtClean="0"/>
              <a:t> clouds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742122"/>
            <a:ext cx="7924800" cy="611587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/>
              <a:t>Typical FutureGrid Performance Study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838200"/>
            <a:ext cx="6490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Linux, Linux on VM, Windows, Azure, Amazon Bioinformatics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>
          <a:xfrm>
            <a:off x="142001" y="19600"/>
            <a:ext cx="8419322" cy="1275800"/>
          </a:xfrm>
        </p:spPr>
        <p:txBody>
          <a:bodyPr>
            <a:noAutofit/>
          </a:bodyPr>
          <a:lstStyle/>
          <a:p>
            <a:pPr marL="0" indent="0"/>
            <a:r>
              <a:rPr lang="en-US" sz="3600" b="1" dirty="0">
                <a:ea typeface="ＭＳ Ｐゴシック" pitchFamily="34" charset="-128"/>
              </a:rPr>
              <a:t>ADMI Cloudy View on </a:t>
            </a:r>
            <a:br>
              <a:rPr lang="en-US" sz="3600" b="1" dirty="0">
                <a:ea typeface="ＭＳ Ｐゴシック" pitchFamily="34" charset="-128"/>
              </a:rPr>
            </a:br>
            <a:r>
              <a:rPr lang="en-US" sz="3600" b="1" dirty="0">
                <a:ea typeface="ＭＳ Ｐゴシック" pitchFamily="34" charset="-128"/>
              </a:rPr>
              <a:t>Computing </a:t>
            </a:r>
            <a:r>
              <a:rPr lang="en-US" sz="3600" b="1" dirty="0" smtClean="0">
                <a:ea typeface="ＭＳ Ｐゴシック" pitchFamily="34" charset="-128"/>
              </a:rPr>
              <a:t>Workshop </a:t>
            </a:r>
            <a:r>
              <a:rPr lang="en-US" sz="3200" b="1" dirty="0" smtClean="0">
                <a:ea typeface="ＭＳ Ｐゴシック" pitchFamily="34" charset="-128"/>
              </a:rPr>
              <a:t>June 2011</a:t>
            </a:r>
            <a:endParaRPr lang="en-US" sz="3600" b="1" dirty="0" smtClean="0">
              <a:latin typeface="+mn-lt"/>
              <a:ea typeface="ＭＳ Ｐゴシック" pitchFamily="34" charset="-128"/>
            </a:endParaRP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159466" y="3154603"/>
            <a:ext cx="8586787" cy="339677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>
                <a:ea typeface="ＭＳ Ｐゴシック" pitchFamily="34" charset="-128"/>
              </a:rPr>
              <a:t>Jerome took two courses from IU in this area Fall 2010 and Spring 2011 on FutureGrid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FF0000"/>
                </a:solidFill>
                <a:ea typeface="ＭＳ Ｐゴシック" pitchFamily="34" charset="-128"/>
              </a:rPr>
              <a:t>ADMI: </a:t>
            </a:r>
            <a:r>
              <a:rPr lang="en-US" sz="2000" dirty="0" smtClean="0">
                <a:solidFill>
                  <a:srgbClr val="FF0000"/>
                </a:solidFill>
              </a:rPr>
              <a:t>Association </a:t>
            </a:r>
            <a:r>
              <a:rPr lang="en-US" sz="2000" dirty="0">
                <a:solidFill>
                  <a:srgbClr val="FF0000"/>
                </a:solidFill>
              </a:rPr>
              <a:t>of Computer and Information Science/Engineering Departments at Minority </a:t>
            </a:r>
            <a:r>
              <a:rPr lang="en-US" sz="2000" dirty="0" smtClean="0">
                <a:solidFill>
                  <a:srgbClr val="FF0000"/>
                </a:solidFill>
              </a:rPr>
              <a:t>Institutions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ea typeface="ＭＳ Ｐゴシック" pitchFamily="34" charset="-128"/>
              </a:rPr>
              <a:t>Offered on FutureGrid 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ea typeface="ＭＳ Ｐゴシック" pitchFamily="34" charset="-128"/>
              </a:rPr>
              <a:t>10 Faculty and Graduate Students from ADMI Universities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The workshop provided information from cloud programming models to case studies of scientific applications on FutureGrid. 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At the </a:t>
            </a:r>
            <a:r>
              <a:rPr lang="en-US" sz="2000" dirty="0"/>
              <a:t>conclusion of the workshop, the participants </a:t>
            </a:r>
            <a:r>
              <a:rPr lang="en-US" sz="2000" dirty="0" smtClean="0"/>
              <a:t>indicated that they </a:t>
            </a:r>
            <a:r>
              <a:rPr lang="en-US" sz="2000" dirty="0"/>
              <a:t>would incorporate cloud computing into their </a:t>
            </a:r>
            <a:r>
              <a:rPr lang="en-US" sz="2000" dirty="0" smtClean="0"/>
              <a:t>courses and/or research</a:t>
            </a:r>
            <a:r>
              <a:rPr lang="en-US" sz="2000" dirty="0"/>
              <a:t>.</a:t>
            </a: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ts val="0"/>
              </a:spcBef>
            </a:pPr>
            <a:endParaRPr lang="en-US" sz="2000" dirty="0" smtClean="0">
              <a:ea typeface="ＭＳ Ｐゴシック" pitchFamily="34" charset="-128"/>
            </a:endParaRPr>
          </a:p>
        </p:txBody>
      </p:sp>
      <p:sp>
        <p:nvSpPr>
          <p:cNvPr id="2" name="AutoShape 4" descr="data:image/jpg;base64,/9j/4AAQSkZJRgABAQAAAQABAAD/2wCEAAkGBhQSERUUExQWFBUWFRwaGBgYFhobGBcZHBkXGBwYFhUYHCYgGBokHRUaHy8gIycpLCwsHB4xNTAqNScsLCkBCQoKDgwOGg8PGjAkHyUsLC0pKiwpLCwtLDQpKSwsLywsKiwsLCwsLCwsLCwsKSkpLCwpLCwsLCwpLCwpLCwsLP/AABEIAKIAoAMBIgACEQEDEQH/xAAbAAACAwEBAQAAAAAAAAAAAAAEBQIDBgABB//EADgQAAIBAwMCBAQEBQQCAwAAAAECEQADIQQSMUFRBSJhcRMygZEGI7HBFEKh0fAzUnLhFaJTYuL/xAAaAQACAwEBAAAAAAAAAAAAAAABAgADBAUG/8QAJxEAAgICAgIBAwUBAAAAAAAAAAECEQMxEiEEQTITYXEiI1GBkUL/2gAMAwEAAhEDEQA/AFV7xNTa+GPzANrBzkyRLIvXaGmJzVPh143LiIVDKh2KGubOhY+fgHOKXWjAZlXyzJx1JNRvodk9CZieTx965d3K2ZNuxxrdYLltQpKi2gAGfPB+Yx1g8mhL+vZ7UBFBI2u5nc+ZUSe0dO1V+FaghmRkLfFX4fzRHBBE9QRQWv1bBl5/LwJyAJn65p+VjXaLToyVBJIxjPr1ANSKE7RJHT5oBz2B/Wm/garfs3TdulCs/D8qpb3v5iGuRyei0oXQupIeRntz6g9vUVGqFZJvFm0xV1m44DDqPhknDowPzACBiKq1N/deLy6A5EsWPfzMT5jVl3T4cKgY4lpAhR781UbZYTDEDBaPKCeB9qkpAb6DUuM5kNIHf5Y++BV1rQ7XAbcpV5kTt7gfpmg/4UxBJDsMCCJBHX0iml0MWYk4Md+NoH04qyMHLS7Cu9Hfwm0u0n/dg/NngTkkc17/ABCJJZ7isASq21k74PzA8Ag89K8SzbACtvIzLEywJESmMCOlGWdPZTTEr5r7hrZ2gFws4aGwAVIE8iMUzwyjsZxdGbGodm8sLI4JmDRCeKgqynrAP/XaorobUOH3fEkBdsQMwdwiftRVrRhZnaIkwVHsT3qhtITRHReLsDuAJgzniB1NXeJ+MN8NSs7gxYuBBg8QQePWg7DBhNxSABxbYS3uO1BL4h5wAQttjERx083/AFTJ9kT7D317vudZZmElQZkjr7xjHSiNH4rbvbEuSFMgNPnXuR6cjNZu5q3ttEx2K9R3+1FC3ZQYOTktxg+lM50WX0Harw/5rfxndZ8jgFlC8wc49Y7Vy6G7YVWYl03DzBsNmcAmcAfrVWittBCEMjDPSMz16cU60uuF78i6iBgvlGckGYBmASOI60vO3QLFT3ILLBMn12kjvVa6PLGTjgDiYmM881qbXw72l3Mxs/CubIC7kO7i5HQAfNzwO9Zg2GuNcVDFteWbBcFoVwrHEkjAzVbg76A1YLfR+D/Kf/Y+ooK8GYTRnil8LFoIq/DPnYOSXbvPEDgQKHuAtwMTn+80y60DQV4ZrDZK7GEq28KRuXcBElTg4pv4l4//ABNty4a5ccAIS3lswwb8scmc4OM4rMrpn3cc+tFW2J7QOg6fXrQ5taYGwxbD21tuzq4ubvKCNy7THn7DNW2NUCGRTBchvQkHEj0zStiZkj+tHaFM7isdvUn/AKowXOZEuTGwvEKBgxyQACx9+TFcLx9vofvTzwf8PBwN9aQ/hmzs2nPriQe4Mc10Y5IpUjesDSPnrj7/AOetRtNtyMH05mt234esg9fXjNAaz8M248h/z/OlMsiYzwsyt5w/Mq0fMOsDsKE1HyqbY3GcycmPfJq/WpseJg+4BketVN4aXHxDAuZM/pxWLNBRl17MGSPFgmougL8RRtPBxiT2oTVaYkq4UnPmEUw1ZDFQw2TkejevvXq6oofy2Ugck4n2jmqVsrjsS3wzvt2xtwAP0nvU9PbBiTEECDHE1oLamFm15pmeknqD7Up8c2bVGza/WRAjI+pkU2+i1NaQZb0xUtLDYTGemMCKo1Wr2sm0jcpGI5g4+0V2gCvb2kw6gEz64nHNMbGGAvKkiCuD74Peq43F9gSl7RXrvFQ5C/y2124gAwImB1MZ9qW6h9+RAMZ9QOgq46Esz7YwM4zz2qNvwhhlj5REx0n+Uz1pJMX7gS2ATwf0iiLZKAKMg1eVxA4H6CoNG4MplRG7GZP7ChboS7PH0jA/NjrPT2rm05YDZJnr7dxRbaZieZB7xj2q74gtgiIAGDyakeyWKxpV4OCenMD1NNvDhvuIMYBEj0jp3oOwPiNsJycwY+3pWh8LsW/KxWGSQGmFfymZHQg9fWr8apmnxo8p/js1GjQgiJpo0xzWM1niNwL/AKzKw/2pKj0MD9688H8bvXWAZgZwDBGQOIPWrKpHX5Js1l1THNDKpzxWR8Z1d/cRuYCY8okmp6NCoB26hTM72n77T0+lMl/IHL0LvxN5bgzywjr1g1Qw27ll+I5JUTPSnviVu3cKXLy+UYIaV8xIiQOAYrIeOahhqbqqVUtGFwueNq9BEf1ozd0jn+Rjdc/QwvW5RVdTugDcMjHBPYUue8q+Tb5geTInPIr3w7XAIPMQVMMAZkdSFjrRGu0Rcbwu0DhieBOSR0qlow6YTqLjG0BvAA6k5noe8ivNNp0e0TdktmH7RyZ61GwArKbqyHWB1DHice9V2jta5bIIIaZE5WI4PSle7DsC0DG1eW6pEA+p3JwZH+TTzxXS7bxcElDBAPSYOP7Cql8NgfEJztyZHI9O1WjU7lBC7+BE/wA3eKWcuXTHc+uIV/4nT3HUpdNsAiWeZ3en261r1/D+9Q1zMrDWxG1yJ2tPQmsovgq/B+JcJBdptwCQV4O4AcZ5r6PptP8AlKsn5AJ68RPpVmNXdmnEr2jAXPBtNcR2b4ivahfhhQSd2dxI+XtPpxS3UKDZRQUXzHcAsT2DEfMRM1sNX+EWtWrpstElZctBW2BlQvDGczWSSENyG+YiCYJ+uMEihxlpoonaZCzo9tsLg7D9R9eetefwLbdyq08T0Pt9KgNQouAb5BBk8rPoac2NqoE3As8ZkSg6wD1IxQUUKlb7FRUqGlVLQIIU7gB1n69aaeCbGUypDJcKsD6qs/560M+rdS3wVf4YaCpGCBmGc5biTHFQsa9rxLm4D8STtUQAZPp696KZdhkseRf4bLVrZW2M7R2VmE+mDmu8L0oLI/lVBlZbPES0nmP1rLabUEtLnyp+siPc5orxHQWmb4iXFtuRmXj/ANZpots7NIceIWVRncMjKclSRn2zzFd4Xr7AUlVUHrjI+9Zax4ba+IHu3Udxwd3H04rzUv5j8M8c/tkc0W2iUhrq2Fy4ynIJ9Jj9jWL8a0Svq3edhDAggSpGBx2xTHxFrht+RDcaZaJwoBMyPpQtt2W2LzBWg7SDJKHp7iM0rkzm+XN/BAHiXh62ouHcyvMlBges/TipXXNy0WFyJaNnEj0FNdbf/LuqPOXEmCI6eYDtSPQ3V2wRLCdpxg9qVyo55d4brGEWyOG+bkqPSm2p1TNFsFtzfzQJb0kekUr03hZZLjk/6RE7TyDVv8WCSc7gZHYDEexpHYWmEazUxp5EyrgPnGDGR60T+Fkt3LylxBEkRIXpExS1tG90P8ESNwBXvgnj0qOju7YCkjzZHUDHJ9YqK9jR/S7aPtfh4i0gg4UCGGcDrRDuACTwBP0rrY8tU6zWrbUyZMfKuWPTC8mtrdHS0hX4j+IrVyzetW/zJtbtymRO4Ltjn19K+Ya3SXnuG38NsiYUyCBncCPmxTnxLR6g3Ll3YGthfhuwAXaScCBBByJNILdm4GsrbfJPTBDTEes1llNvZgm7l2a+z4Ij6SwtqyC5bbvPQcs7fbg1dqvDU07s10hRyLnLEREDt7fWrB4lqdIiB3tMpBAAndzliTjB5pX4n4u9+VYtctGQBhSBIhusex7VHNJd7LpOC/JV4grJte6A9q5hHDEzHoe+M0Te8Bu2ktfDW38Nwp+KIB2vlg8mDHH0ojQi27q1381VTYgfy27RgCGjEHv6VDx/Vvc22yU+FaXC22BRjBIBI+nlParsa56KWuLUkK5hwj5Vus4I6Gad6UW9KIUqgIOGth1IIzBIlTk9aU/BNzT22Pz7Qfqcx/WvdJ49bj4d8Qw71Pi+jsRfXYfrtcl0gblbAEW7SoMbYl43fyjr3pFqdMlnFsAScgYA+lGajxfT2xKZPaltt2vNuPE0G7C69BJJ2gRcm5/8ZzHXyzLY6UiN8runcyxxESRiSO8VqtOQuosMyyokg8FXWIz2IP8ASkfiurLatmiN44PQ/wC0Ed+/rSzjo5fk25O2LtysFGwq20wwaBHQVRa0rGfKRGcjkd6ZPdW4ML5lwY454qzQ2CxUOFDNgA/NII69BBqtGRd9IBR2CbVO0NhsnI6SKM0lgW/IVBJUmQcxEyOh4rvE/Dzau7XXYSAYBnExz9K603m3CWxEnj2qu++yy6dMhbuuFFxW2KSdp4LPEMB9MTR/hWh3qWbcpzkiQSI+Yduxrr+gV2QXGRvJhFgFevmXpRa2PLuQxtABmBvWcAic5EUyavoGmfWEGKW+K+CJdYXNu64g8vmKz2yKZokrHeqbcoAGJIBieS3uAMR6VtlFS6Z0aTXYlufhwuGe4SpJm4oMhz6+uee1ZjW6S2t1/h21tFGG24TyRiABxW88X1oS3EeYmROAY55PasLD3nYlQbauMyFYYI4HM1my410obMs2k2StOYXGRuKhwpU7jJYREg5OeIojT6K5/q7UcOJAkKpU8NIxInj+1Cuqhi7Dcx5Enb2AjE47x7V6brMAOFAgDoB2AGAPpWnF4TavIZ5ZlX8s8uae2qshYsrNJRT5fQbjkxziqvGvEUXRWbdtQhW87FVEAgqoBb15Fc6Uu8RsyhAro4ccMbVIqjN32WeG+JKV2ntKnuO3uKD8U0ofBE/r96W6Z5G2c8imWlBfBPm6Z5rF5OBwlcTrePnT/bnsRWtCFfg/XitDpnqm54dc3YH1oW8CMEz7VRCMsjo0ZMkMKth93W7iSOFUx6k9aKSyuosKrHYQ5O4AGekN1HHSkVy+flwAef8AutF4ba8gHpXV+jH6Si0cXJklK5P2XaL8Pi0khRcYnJQ4A9JyPrQAZBkpt80STuYiZJWcCIjFNiblvIyPSq7+tt3htuIVPMgQf0g/b61z8vht/Fg+qmtA2r1yM+W2yBvDCQw5WBn7VZYtq5tttlScKF7HMKcDmJFFWNoDeVXBHJzwcYPB6dquS+wuIZAMeUHmJ4/6Fcr6bjKpb9l8UnTYDd8MEkvAYhgCgiUYiAZHIK1PR6FbYb4m05AE7gQWOOefbimGr07IJY7lZTMLALc5Y+pxSnXagg/M1wAjJHlkkGcCTHseKeXKIyh21I+oWuBSjxpPzFBa5DgrCAdM56leppmnAod9P+aHyfJH/HMkj1OPtW+ceXRqatCfxHwFmtsXcwoENOBBypX5uMzPIFJXvqohZCg4BMn3JPLfpWi/F2v2acIDm4+f+K5P0mBWE1Gq/vWvBjjFcjm+R1Lig9tTB4E0PqfFtozQSa2VJPSaWW1a6248dBWmzPQ0TxAscVe7GJbiusWFtgSM1zIXOeO1Qhl9ahV93GcT/ma654i7YtoVxlnHHsv9/tWn1KgLMDHFBW9P3/mNGb5UWc72i3xO5dXT2yl74jlmD2iv8gHlY3AJJP78Ypbb1Sc3A1sj/dwfZxj7xTtYZAOo4+kihQgYf0P0pVFLQHPlsXae1vYEQQTOCCPuKbtqGGIqnTaFEbcFAPcCKZ3GxIyKslLkCUrF/wD5Z17xRVjx0NyoP0riyN8wigRokuZtHI6HBpBR7b1CnIge1XJaLZTzNIxCxHUszA/5FIdLYZDmmvgOui8B0Jj7g/uBVGbGpx+/otwy4zQz1nhVwWglos2Yg3D5ATJKwYaO1Dn8PMr292+6oIHmZwEAHziDJPpT8ken12/uBUVX0H2H7NWDj3Z13BMuXXsOx96sTxXNAEZqBePpmsUc810c5ZpIQ/iXxD4upYD5UXaPfk/1ms/q3iD2wf2r3VX28zgwSZ/f96pFzeGB6ivQpUqMzfJ2wZ7uGHcTRugYIm9uOFXqTSMEm5s6wR78ftTey26/t/ltKAP+XU1LI0NbKE+Z+T07UQvaqQ9e3LsLjk4FMID3jveBwK9vL5wOgBNXWLe0Cq7wgs3sP0qBCl8Ot/AN748XVYAWY+ZTHmn7ntigNOMsPX9Yq+y4gT2qlTF1vUD/AD+lRBbsuCyKlZulTHSvYry4Kgp163mRWa8UDWbu9SQCa0HxcUo/FFwfCHcsAKDGjsPXxMvb3HoKhptX8NVudn+5wBSsMRbVR1NW694W2vbP7VA12fVVuSAZwQD1656g1Ce8f+v9qX/h/Ub7CHqBH29jNEajWKjBTuk5ET36j61zZKnR2oyTimel4ofxDURZf/iR98VN7lLfHLv5cdyP71zfG/XlivucdszOoHlNAWHgj7UydcUs7jsa9IIgfxEQ9u6MQ0N7HH71Pw26Q7nvVfiv+i0e9V+F3pKnvFKP/wAmjV5bb2H61N7oLegFBB/zDXoamK6GAu1VrrvlA7sKFS6ZirtYPMPQ1CFN7VgNBPBjmom/5x6p+5qxrkn5f6mqPEB5kYeo/SoEZC7ioPqYih1MrQovZE8ioRIZXD2rO/ihiWsr0k/qtOkuce9JfFX3lD1W4f6j/wDNBjQ2WlZKjqMn0H9681rTcUdlH9/3oGxfY3GA4J/TFFMd10+8fbH7VA1RvPwrdPwSOzdgeR605AUuGLbcR8p79xWb/D1/YGHtTT+IB6/0/tWLI1GZtxSvHTJG7nmlvi74Ue5/ao3NZ+/X9qF1d2SD/wDX96w+BD92/sYZaA7ppXew9M7k0t1oyDXcFRVdEqQf8mlngTwdp5Vx+tMS/PqKWaXGpA/3Ef0NL7LI6aNHY+dqkwio6TlqnexTFZPSL5hV13LVVouauIzUIUtzUdUkpPY11w5qZEq3tUAR0rUPrLUGatsGr9RblagQXS3JgetI7tyLjKelwn7A/wB6a6Iw8Uk8ZXbfuHuoj6gA/pSseC7os8N6t9f3ovQiWoTTGEA70y0iQaKDI0fhJzHpTE2qTeH3YYdKaLq8x61yvPi1JSQsWwTYM4HNdqFyP+Irq6p4HyZJA91BHFAaxBtOK6urrAQAFEjFBKg/ibeB81dXUjLI+/waPw9RnFSvoOwr2upir2T0aDtVoUdq9rqKID3VE8VYiiGx0rq6oQp0yDsKNCCOBXV1QDFCqPijHX96S/iBB8Y4HA/evK6lei7H8i61bHkwOO3tTS2g7CurqiBIP0iieKKI8x9zXV1YPO1H+xYn/9k=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" name="AutoShape 6" descr="data:image/jpg;base64,/9j/4AAQSkZJRgABAQAAAQABAAD/2wCEAAkGBhQSERUUExQWFBUWFRwaGBgYFhobGBcZHBkXGBwYFhUYHCYgGBokHRUaHy8gIycpLCwsHB4xNTAqNScsLCkBCQoKDgwOGg8PGjAkHyUsLC0pKiwpLCwtLDQpKSwsLywsKiwsLCwsLCwsLCwsKSkpLCwpLCwsLCwpLCwpLCwsLP/AABEIAKIAoAMBIgACEQEDEQH/xAAbAAACAwEBAQAAAAAAAAAAAAAEBQIDBgABB//EADgQAAIBAwMCBAQEBQQCAwAAAAECEQADIQQSMUFRBSJhcRMygZEGI7HBFEKh0fAzUnLhFaJTYuL/xAAaAQACAwEBAAAAAAAAAAAAAAABAgADBAUG/8QAJxEAAgICAgIBAwUBAAAAAAAAAAECEQMxEiEEQTITYXEiI1GBkUL/2gAMAwEAAhEDEQA/AFV7xNTa+GPzANrBzkyRLIvXaGmJzVPh143LiIVDKh2KGubOhY+fgHOKXWjAZlXyzJx1JNRvodk9CZieTx965d3K2ZNuxxrdYLltQpKi2gAGfPB+Yx1g8mhL+vZ7UBFBI2u5nc+ZUSe0dO1V+FaghmRkLfFX4fzRHBBE9QRQWv1bBl5/LwJyAJn65p+VjXaLToyVBJIxjPr1ANSKE7RJHT5oBz2B/Wm/garfs3TdulCs/D8qpb3v5iGuRyei0oXQupIeRntz6g9vUVGqFZJvFm0xV1m44DDqPhknDowPzACBiKq1N/deLy6A5EsWPfzMT5jVl3T4cKgY4lpAhR781UbZYTDEDBaPKCeB9qkpAb6DUuM5kNIHf5Y++BV1rQ7XAbcpV5kTt7gfpmg/4UxBJDsMCCJBHX0iml0MWYk4Md+NoH04qyMHLS7Cu9Hfwm0u0n/dg/NngTkkc17/ABCJJZ7isASq21k74PzA8Ag89K8SzbACtvIzLEywJESmMCOlGWdPZTTEr5r7hrZ2gFws4aGwAVIE8iMUzwyjsZxdGbGodm8sLI4JmDRCeKgqynrAP/XaorobUOH3fEkBdsQMwdwiftRVrRhZnaIkwVHsT3qhtITRHReLsDuAJgzniB1NXeJ+MN8NSs7gxYuBBg8QQePWg7DBhNxSABxbYS3uO1BL4h5wAQttjERx083/AFTJ9kT7D317vudZZmElQZkjr7xjHSiNH4rbvbEuSFMgNPnXuR6cjNZu5q3ttEx2K9R3+1FC3ZQYOTktxg+lM50WX0Harw/5rfxndZ8jgFlC8wc49Y7Vy6G7YVWYl03DzBsNmcAmcAfrVWittBCEMjDPSMz16cU60uuF78i6iBgvlGckGYBmASOI60vO3QLFT3ILLBMn12kjvVa6PLGTjgDiYmM881qbXw72l3Mxs/CubIC7kO7i5HQAfNzwO9Zg2GuNcVDFteWbBcFoVwrHEkjAzVbg76A1YLfR+D/Kf/Y+ooK8GYTRnil8LFoIq/DPnYOSXbvPEDgQKHuAtwMTn+80y60DQV4ZrDZK7GEq28KRuXcBElTg4pv4l4//ABNty4a5ccAIS3lswwb8scmc4OM4rMrpn3cc+tFW2J7QOg6fXrQ5taYGwxbD21tuzq4ubvKCNy7THn7DNW2NUCGRTBchvQkHEj0zStiZkj+tHaFM7isdvUn/AKowXOZEuTGwvEKBgxyQACx9+TFcLx9vofvTzwf8PBwN9aQ/hmzs2nPriQe4Mc10Y5IpUjesDSPnrj7/AOetRtNtyMH05mt234esg9fXjNAaz8M248h/z/OlMsiYzwsyt5w/Mq0fMOsDsKE1HyqbY3GcycmPfJq/WpseJg+4BketVN4aXHxDAuZM/pxWLNBRl17MGSPFgmougL8RRtPBxiT2oTVaYkq4UnPmEUw1ZDFQw2TkejevvXq6oofy2Ugck4n2jmqVsrjsS3wzvt2xtwAP0nvU9PbBiTEECDHE1oLamFm15pmeknqD7Up8c2bVGza/WRAjI+pkU2+i1NaQZb0xUtLDYTGemMCKo1Wr2sm0jcpGI5g4+0V2gCvb2kw6gEz64nHNMbGGAvKkiCuD74Peq43F9gSl7RXrvFQ5C/y2124gAwImB1MZ9qW6h9+RAMZ9QOgq46Esz7YwM4zz2qNvwhhlj5REx0n+Uz1pJMX7gS2ATwf0iiLZKAKMg1eVxA4H6CoNG4MplRG7GZP7ChboS7PH0jA/NjrPT2rm05YDZJnr7dxRbaZieZB7xj2q74gtgiIAGDyakeyWKxpV4OCenMD1NNvDhvuIMYBEj0jp3oOwPiNsJycwY+3pWh8LsW/KxWGSQGmFfymZHQg9fWr8apmnxo8p/js1GjQgiJpo0xzWM1niNwL/AKzKw/2pKj0MD9688H8bvXWAZgZwDBGQOIPWrKpHX5Js1l1THNDKpzxWR8Z1d/cRuYCY8okmp6NCoB26hTM72n77T0+lMl/IHL0LvxN5bgzywjr1g1Qw27ll+I5JUTPSnviVu3cKXLy+UYIaV8xIiQOAYrIeOahhqbqqVUtGFwueNq9BEf1ozd0jn+Rjdc/QwvW5RVdTugDcMjHBPYUue8q+Tb5geTInPIr3w7XAIPMQVMMAZkdSFjrRGu0Rcbwu0DhieBOSR0qlow6YTqLjG0BvAA6k5noe8ivNNp0e0TdktmH7RyZ61GwArKbqyHWB1DHice9V2jta5bIIIaZE5WI4PSle7DsC0DG1eW6pEA+p3JwZH+TTzxXS7bxcElDBAPSYOP7Cql8NgfEJztyZHI9O1WjU7lBC7+BE/wA3eKWcuXTHc+uIV/4nT3HUpdNsAiWeZ3en261r1/D+9Q1zMrDWxG1yJ2tPQmsovgq/B+JcJBdptwCQV4O4AcZ5r6PptP8AlKsn5AJ68RPpVmNXdmnEr2jAXPBtNcR2b4ivahfhhQSd2dxI+XtPpxS3UKDZRQUXzHcAsT2DEfMRM1sNX+EWtWrpstElZctBW2BlQvDGczWSSENyG+YiCYJ+uMEihxlpoonaZCzo9tsLg7D9R9eetefwLbdyq08T0Pt9KgNQouAb5BBk8rPoac2NqoE3As8ZkSg6wD1IxQUUKlb7FRUqGlVLQIIU7gB1n69aaeCbGUypDJcKsD6qs/560M+rdS3wVf4YaCpGCBmGc5biTHFQsa9rxLm4D8STtUQAZPp696KZdhkseRf4bLVrZW2M7R2VmE+mDmu8L0oLI/lVBlZbPES0nmP1rLabUEtLnyp+siPc5orxHQWmb4iXFtuRmXj/ANZpots7NIceIWVRncMjKclSRn2zzFd4Xr7AUlVUHrjI+9Zax4ba+IHu3Udxwd3H04rzUv5j8M8c/tkc0W2iUhrq2Fy4ynIJ9Jj9jWL8a0Svq3edhDAggSpGBx2xTHxFrht+RDcaZaJwoBMyPpQtt2W2LzBWg7SDJKHp7iM0rkzm+XN/BAHiXh62ouHcyvMlBges/TipXXNy0WFyJaNnEj0FNdbf/LuqPOXEmCI6eYDtSPQ3V2wRLCdpxg9qVyo55d4brGEWyOG+bkqPSm2p1TNFsFtzfzQJb0kekUr03hZZLjk/6RE7TyDVv8WCSc7gZHYDEexpHYWmEazUxp5EyrgPnGDGR60T+Fkt3LylxBEkRIXpExS1tG90P8ESNwBXvgnj0qOju7YCkjzZHUDHJ9YqK9jR/S7aPtfh4i0gg4UCGGcDrRDuACTwBP0rrY8tU6zWrbUyZMfKuWPTC8mtrdHS0hX4j+IrVyzetW/zJtbtymRO4Ltjn19K+Ya3SXnuG38NsiYUyCBncCPmxTnxLR6g3Ll3YGthfhuwAXaScCBBByJNILdm4GsrbfJPTBDTEes1llNvZgm7l2a+z4Ij6SwtqyC5bbvPQcs7fbg1dqvDU07s10hRyLnLEREDt7fWrB4lqdIiB3tMpBAAndzliTjB5pX4n4u9+VYtctGQBhSBIhusex7VHNJd7LpOC/JV4grJte6A9q5hHDEzHoe+M0Te8Bu2ktfDW38Nwp+KIB2vlg8mDHH0ojQi27q1381VTYgfy27RgCGjEHv6VDx/Vvc22yU+FaXC22BRjBIBI+nlParsa56KWuLUkK5hwj5Vus4I6Gad6UW9KIUqgIOGth1IIzBIlTk9aU/BNzT22Pz7Qfqcx/WvdJ49bj4d8Qw71Pi+jsRfXYfrtcl0gblbAEW7SoMbYl43fyjr3pFqdMlnFsAScgYA+lGajxfT2xKZPaltt2vNuPE0G7C69BJJ2gRcm5/8ZzHXyzLY6UiN8runcyxxESRiSO8VqtOQuosMyyokg8FXWIz2IP8ASkfiurLatmiN44PQ/wC0Ed+/rSzjo5fk25O2LtysFGwq20wwaBHQVRa0rGfKRGcjkd6ZPdW4ML5lwY454qzQ2CxUOFDNgA/NII69BBqtGRd9IBR2CbVO0NhsnI6SKM0lgW/IVBJUmQcxEyOh4rvE/Dzau7XXYSAYBnExz9K603m3CWxEnj2qu++yy6dMhbuuFFxW2KSdp4LPEMB9MTR/hWh3qWbcpzkiQSI+Yduxrr+gV2QXGRvJhFgFevmXpRa2PLuQxtABmBvWcAic5EUyavoGmfWEGKW+K+CJdYXNu64g8vmKz2yKZokrHeqbcoAGJIBieS3uAMR6VtlFS6Z0aTXYlufhwuGe4SpJm4oMhz6+uee1ZjW6S2t1/h21tFGG24TyRiABxW88X1oS3EeYmROAY55PasLD3nYlQbauMyFYYI4HM1my410obMs2k2StOYXGRuKhwpU7jJYREg5OeIojT6K5/q7UcOJAkKpU8NIxInj+1Cuqhi7Dcx5Enb2AjE47x7V6brMAOFAgDoB2AGAPpWnF4TavIZ5ZlX8s8uae2qshYsrNJRT5fQbjkxziqvGvEUXRWbdtQhW87FVEAgqoBb15Fc6Uu8RsyhAro4ccMbVIqjN32WeG+JKV2ntKnuO3uKD8U0ofBE/r96W6Z5G2c8imWlBfBPm6Z5rF5OBwlcTrePnT/bnsRWtCFfg/XitDpnqm54dc3YH1oW8CMEz7VRCMsjo0ZMkMKth93W7iSOFUx6k9aKSyuosKrHYQ5O4AGekN1HHSkVy+flwAef8AutF4ba8gHpXV+jH6Si0cXJklK5P2XaL8Pi0khRcYnJQ4A9JyPrQAZBkpt80STuYiZJWcCIjFNiblvIyPSq7+tt3htuIVPMgQf0g/b61z8vht/Fg+qmtA2r1yM+W2yBvDCQw5WBn7VZYtq5tttlScKF7HMKcDmJFFWNoDeVXBHJzwcYPB6dquS+wuIZAMeUHmJ4/6Fcr6bjKpb9l8UnTYDd8MEkvAYhgCgiUYiAZHIK1PR6FbYb4m05AE7gQWOOefbimGr07IJY7lZTMLALc5Y+pxSnXagg/M1wAjJHlkkGcCTHseKeXKIyh21I+oWuBSjxpPzFBa5DgrCAdM56leppmnAod9P+aHyfJH/HMkj1OPtW+ceXRqatCfxHwFmtsXcwoENOBBypX5uMzPIFJXvqohZCg4BMn3JPLfpWi/F2v2acIDm4+f+K5P0mBWE1Gq/vWvBjjFcjm+R1Lig9tTB4E0PqfFtozQSa2VJPSaWW1a6248dBWmzPQ0TxAscVe7GJbiusWFtgSM1zIXOeO1Qhl9ahV93GcT/ma654i7YtoVxlnHHsv9/tWn1KgLMDHFBW9P3/mNGb5UWc72i3xO5dXT2yl74jlmD2iv8gHlY3AJJP78Ypbb1Sc3A1sj/dwfZxj7xTtYZAOo4+kihQgYf0P0pVFLQHPlsXae1vYEQQTOCCPuKbtqGGIqnTaFEbcFAPcCKZ3GxIyKslLkCUrF/wD5Z17xRVjx0NyoP0riyN8wigRokuZtHI6HBpBR7b1CnIge1XJaLZTzNIxCxHUszA/5FIdLYZDmmvgOui8B0Jj7g/uBVGbGpx+/otwy4zQz1nhVwWglos2Yg3D5ATJKwYaO1Dn8PMr292+6oIHmZwEAHziDJPpT8ken12/uBUVX0H2H7NWDj3Z13BMuXXsOx96sTxXNAEZqBePpmsUc810c5ZpIQ/iXxD4upYD5UXaPfk/1ms/q3iD2wf2r3VX28zgwSZ/f96pFzeGB6ivQpUqMzfJ2wZ7uGHcTRugYIm9uOFXqTSMEm5s6wR78ftTey26/t/ltKAP+XU1LI0NbKE+Z+T07UQvaqQ9e3LsLjk4FMID3jveBwK9vL5wOgBNXWLe0Cq7wgs3sP0qBCl8Ot/AN748XVYAWY+ZTHmn7ntigNOMsPX9Yq+y4gT2qlTF1vUD/AD+lRBbsuCyKlZulTHSvYry4Kgp163mRWa8UDWbu9SQCa0HxcUo/FFwfCHcsAKDGjsPXxMvb3HoKhptX8NVudn+5wBSsMRbVR1NW694W2vbP7VA12fVVuSAZwQD1656g1Ce8f+v9qX/h/Ub7CHqBH29jNEajWKjBTuk5ET36j61zZKnR2oyTimel4ofxDURZf/iR98VN7lLfHLv5cdyP71zfG/XlivucdszOoHlNAWHgj7UydcUs7jsa9IIgfxEQ9u6MQ0N7HH71Pw26Q7nvVfiv+i0e9V+F3pKnvFKP/wAmjV5bb2H61N7oLegFBB/zDXoamK6GAu1VrrvlA7sKFS6ZirtYPMPQ1CFN7VgNBPBjmom/5x6p+5qxrkn5f6mqPEB5kYeo/SoEZC7ioPqYih1MrQovZE8ioRIZXD2rO/ihiWsr0k/qtOkuce9JfFX3lD1W4f6j/wDNBjQ2WlZKjqMn0H9681rTcUdlH9/3oGxfY3GA4J/TFFMd10+8fbH7VA1RvPwrdPwSOzdgeR605AUuGLbcR8p79xWb/D1/YGHtTT+IB6/0/tWLI1GZtxSvHTJG7nmlvi74Ue5/ao3NZ+/X9qF1d2SD/wDX96w+BD92/sYZaA7ppXew9M7k0t1oyDXcFRVdEqQf8mlngTwdp5Vx+tMS/PqKWaXGpA/3Ef0NL7LI6aNHY+dqkwio6TlqnexTFZPSL5hV13LVVouauIzUIUtzUdUkpPY11w5qZEq3tUAR0rUPrLUGatsGr9RblagQXS3JgetI7tyLjKelwn7A/wB6a6Iw8Uk8ZXbfuHuoj6gA/pSseC7os8N6t9f3ovQiWoTTGEA70y0iQaKDI0fhJzHpTE2qTeH3YYdKaLq8x61yvPi1JSQsWwTYM4HNdqFyP+Irq6p4HyZJA91BHFAaxBtOK6urrAQAFEjFBKg/ibeB81dXUjLI+/waPw9RnFSvoOwr2upir2T0aDtVoUdq9rqKID3VE8VYiiGx0rq6oQp0yDsKNCCOBXV1QDFCqPijHX96S/iBB8Y4HA/evK6lei7H8i61bHkwOO3tTS2g7CurqiBIP0iieKKI8x9zXV1YPO1H+xYn/9k="/>
          <p:cNvSpPr>
            <a:spLocks noChangeAspect="1" noChangeArrowheads="1"/>
          </p:cNvSpPr>
          <p:nvPr/>
        </p:nvSpPr>
        <p:spPr bwMode="auto">
          <a:xfrm>
            <a:off x="328613" y="-30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6152" name="Picture 8" descr="http://nia.ecsu.edu/sp/0405/0405jem/images/j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29" y="1221027"/>
            <a:ext cx="190500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0" y="1248850"/>
            <a:ext cx="444467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ea typeface="ＭＳ Ｐゴシック" pitchFamily="34" charset="-128"/>
              </a:rPr>
              <a:t>Concept and Delivery by</a:t>
            </a:r>
            <a:br>
              <a:rPr lang="en-US" sz="2800" dirty="0">
                <a:ea typeface="ＭＳ Ｐゴシック" pitchFamily="34" charset="-128"/>
              </a:rPr>
            </a:br>
            <a:r>
              <a:rPr lang="en-US" sz="2800" dirty="0">
                <a:ea typeface="ＭＳ Ｐゴシック" pitchFamily="34" charset="-128"/>
              </a:rPr>
              <a:t>Jerome Mitchell: </a:t>
            </a:r>
            <a:endParaRPr lang="en-US" sz="2800" dirty="0" smtClean="0">
              <a:ea typeface="ＭＳ Ｐゴシック" pitchFamily="34" charset="-128"/>
            </a:endParaRPr>
          </a:p>
          <a:p>
            <a:r>
              <a:rPr lang="en-US" sz="2800" dirty="0" smtClean="0">
                <a:ea typeface="ＭＳ Ｐゴシック" pitchFamily="34" charset="-128"/>
              </a:rPr>
              <a:t>Undergraduate </a:t>
            </a:r>
            <a:r>
              <a:rPr lang="en-US" sz="2800" dirty="0">
                <a:ea typeface="ＭＳ Ｐゴシック" pitchFamily="34" charset="-128"/>
              </a:rPr>
              <a:t>ECSU, </a:t>
            </a:r>
            <a:endParaRPr lang="en-US" sz="2800" dirty="0" smtClean="0">
              <a:ea typeface="ＭＳ Ｐゴシック" pitchFamily="34" charset="-128"/>
            </a:endParaRPr>
          </a:p>
          <a:p>
            <a:r>
              <a:rPr lang="en-US" sz="2800" dirty="0" smtClean="0">
                <a:ea typeface="ＭＳ Ｐゴシック" pitchFamily="34" charset="-128"/>
              </a:rPr>
              <a:t>Masters </a:t>
            </a:r>
            <a:r>
              <a:rPr lang="en-US" sz="2800" dirty="0">
                <a:ea typeface="ＭＳ Ｐゴシック" pitchFamily="34" charset="-128"/>
              </a:rPr>
              <a:t>Kansas, PhD Indiana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8"/>
          <a:stretch/>
        </p:blipFill>
        <p:spPr bwMode="auto">
          <a:xfrm>
            <a:off x="6934200" y="1143000"/>
            <a:ext cx="2069176" cy="2089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528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58674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FutureGrid key Concepts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4525963"/>
          </a:xfrm>
        </p:spPr>
        <p:txBody>
          <a:bodyPr>
            <a:noAutofit/>
          </a:bodyPr>
          <a:lstStyle/>
          <a:p>
            <a:r>
              <a:rPr lang="en-US" sz="2500" dirty="0" smtClean="0">
                <a:cs typeface="Times New Roman" pitchFamily="18" charset="0"/>
              </a:rPr>
              <a:t>FutureGrid supports </a:t>
            </a:r>
            <a:r>
              <a:rPr lang="en-US" sz="2500" dirty="0" smtClean="0">
                <a:solidFill>
                  <a:srgbClr val="FF0000"/>
                </a:solidFill>
              </a:rPr>
              <a:t>Computer Science </a:t>
            </a:r>
            <a:r>
              <a:rPr lang="en-US" sz="2500" dirty="0" smtClean="0"/>
              <a:t>and </a:t>
            </a:r>
            <a:r>
              <a:rPr lang="en-US" sz="2500" dirty="0" smtClean="0">
                <a:solidFill>
                  <a:srgbClr val="FF0000"/>
                </a:solidFill>
              </a:rPr>
              <a:t>Computational Science </a:t>
            </a:r>
            <a:r>
              <a:rPr lang="en-US" sz="2500" dirty="0" smtClean="0"/>
              <a:t>research in </a:t>
            </a:r>
            <a:r>
              <a:rPr lang="en-US" sz="2500" b="1" dirty="0" smtClean="0">
                <a:solidFill>
                  <a:srgbClr val="FF0000"/>
                </a:solidFill>
              </a:rPr>
              <a:t>cloud, grid and parallel computing (HPC)</a:t>
            </a:r>
          </a:p>
          <a:p>
            <a:r>
              <a:rPr lang="en-US" sz="2500" dirty="0" smtClean="0">
                <a:cs typeface="Times New Roman" pitchFamily="18" charset="0"/>
              </a:rPr>
              <a:t>The FutureGrid testbed provides to its users:</a:t>
            </a:r>
          </a:p>
          <a:p>
            <a:pPr lvl="1"/>
            <a:r>
              <a:rPr lang="en-US" sz="2500" dirty="0" smtClean="0">
                <a:cs typeface="Times New Roman" pitchFamily="18" charset="0"/>
              </a:rPr>
              <a:t>An interactive development and testing platform for middleware and application users looking at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interoperability</a:t>
            </a:r>
            <a:r>
              <a:rPr lang="en-US" sz="2500" dirty="0" smtClean="0">
                <a:cs typeface="Times New Roman" pitchFamily="18" charset="0"/>
              </a:rPr>
              <a:t>,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functionality</a:t>
            </a:r>
            <a:r>
              <a:rPr lang="en-US" sz="2500" dirty="0" smtClean="0">
                <a:cs typeface="Times New Roman" pitchFamily="18" charset="0"/>
              </a:rPr>
              <a:t>,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performance</a:t>
            </a:r>
            <a:r>
              <a:rPr lang="en-US" sz="2500" dirty="0" smtClean="0">
                <a:cs typeface="Times New Roman" pitchFamily="18" charset="0"/>
              </a:rPr>
              <a:t> or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evaluation </a:t>
            </a:r>
            <a:r>
              <a:rPr lang="en-US" sz="2500" dirty="0" smtClean="0">
                <a:cs typeface="Times New Roman" pitchFamily="18" charset="0"/>
              </a:rPr>
              <a:t>with or without virtualization</a:t>
            </a:r>
          </a:p>
          <a:p>
            <a:pPr lvl="1"/>
            <a:r>
              <a:rPr lang="en-US" sz="2500" dirty="0" smtClean="0">
                <a:cs typeface="Times New Roman" pitchFamily="18" charset="0"/>
              </a:rPr>
              <a:t>A rich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education and teaching </a:t>
            </a:r>
            <a:r>
              <a:rPr lang="en-US" sz="2500" dirty="0" smtClean="0">
                <a:cs typeface="Times New Roman" pitchFamily="18" charset="0"/>
              </a:rPr>
              <a:t>platform for advanced cyberinfrastructure (computer science) classes</a:t>
            </a:r>
          </a:p>
          <a:p>
            <a:r>
              <a:rPr lang="en-US" sz="2500" dirty="0">
                <a:cs typeface="Times New Roman" pitchFamily="18" charset="0"/>
              </a:rPr>
              <a:t>FutureGrid has a complementary focus to both the Open Science Grid and the other parts of </a:t>
            </a:r>
            <a:r>
              <a:rPr lang="en-US" sz="2500" dirty="0" smtClean="0">
                <a:cs typeface="Times New Roman" pitchFamily="18" charset="0"/>
              </a:rPr>
              <a:t>XSEDE. </a:t>
            </a:r>
            <a:endParaRPr lang="en-US" sz="2500" dirty="0">
              <a:cs typeface="Times New Roman" pitchFamily="18" charset="0"/>
            </a:endParaRPr>
          </a:p>
          <a:p>
            <a:r>
              <a:rPr lang="en-US" sz="2400" dirty="0" smtClean="0"/>
              <a:t>Note </a:t>
            </a:r>
            <a:r>
              <a:rPr lang="en-US" sz="2400" dirty="0"/>
              <a:t>that significant current use in Education, Computer Science Systems and Biology/Bioinformatics</a:t>
            </a:r>
          </a:p>
          <a:p>
            <a:endParaRPr lang="en-US" sz="2900" dirty="0" smtClean="0"/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1628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ADMI Cloudy View on Computing Workshop Participants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1" t="27325" r="21227" b="20505"/>
          <a:stretch/>
        </p:blipFill>
        <p:spPr bwMode="auto">
          <a:xfrm>
            <a:off x="21770" y="1341913"/>
            <a:ext cx="9122229" cy="551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10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r>
              <a:rPr lang="en-US" b="1" smtClean="0"/>
              <a:t>FutureGrid Viral </a:t>
            </a:r>
            <a:r>
              <a:rPr lang="en-US" b="1" dirty="0" smtClean="0"/>
              <a:t>Growth Model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220200" cy="4983163"/>
          </a:xfrm>
        </p:spPr>
        <p:txBody>
          <a:bodyPr/>
          <a:lstStyle/>
          <a:p>
            <a:r>
              <a:rPr lang="en-US" dirty="0" smtClean="0"/>
              <a:t>Users apply for a project</a:t>
            </a:r>
          </a:p>
          <a:p>
            <a:r>
              <a:rPr lang="en-US" dirty="0" smtClean="0"/>
              <a:t>Users improve/develop some software in project</a:t>
            </a:r>
          </a:p>
          <a:p>
            <a:r>
              <a:rPr lang="en-US" dirty="0" smtClean="0"/>
              <a:t>This project leads to new images which are placed in FutureGrid repository</a:t>
            </a:r>
          </a:p>
          <a:p>
            <a:r>
              <a:rPr lang="en-US" dirty="0" smtClean="0"/>
              <a:t>Project report and other web pages document use of new images</a:t>
            </a:r>
          </a:p>
          <a:p>
            <a:r>
              <a:rPr lang="en-US" dirty="0" smtClean="0"/>
              <a:t>Images are used by other users</a:t>
            </a:r>
          </a:p>
          <a:p>
            <a:r>
              <a:rPr lang="en-US" dirty="0" smtClean="0"/>
              <a:t>And so on ad infinitum ………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Please bring your nifty software up on FutureGrid!!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20" y="152400"/>
            <a:ext cx="5488399" cy="762000"/>
          </a:xfrm>
        </p:spPr>
        <p:txBody>
          <a:bodyPr/>
          <a:lstStyle/>
          <a:p>
            <a:r>
              <a:rPr lang="en-US" b="1" dirty="0" smtClean="0"/>
              <a:t>Software Components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56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Portals</a:t>
            </a:r>
            <a:r>
              <a:rPr lang="en-US" dirty="0" smtClean="0"/>
              <a:t> including “Support” “use FutureGrid” “Outreach”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Monitoring</a:t>
            </a:r>
            <a:r>
              <a:rPr lang="en-US" dirty="0" smtClean="0"/>
              <a:t> – INCA, Power (</a:t>
            </a:r>
            <a:r>
              <a:rPr lang="en-US" dirty="0" err="1" smtClean="0"/>
              <a:t>GreenIT</a:t>
            </a:r>
            <a:r>
              <a:rPr lang="en-US" dirty="0" smtClean="0"/>
              <a:t>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Experiment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Manager</a:t>
            </a:r>
            <a:r>
              <a:rPr lang="en-US" dirty="0" smtClean="0"/>
              <a:t>: specify/workflow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Image</a:t>
            </a:r>
            <a:r>
              <a:rPr lang="en-US" dirty="0" smtClean="0"/>
              <a:t> Generation and Repository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Intercloud</a:t>
            </a:r>
            <a:r>
              <a:rPr lang="en-US" dirty="0" smtClean="0"/>
              <a:t> Networking </a:t>
            </a:r>
            <a:r>
              <a:rPr lang="en-US" dirty="0" err="1" smtClean="0"/>
              <a:t>ViNE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Virtual Clusters </a:t>
            </a:r>
            <a:r>
              <a:rPr lang="en-US" dirty="0" smtClean="0"/>
              <a:t>built with virtual networks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Performance</a:t>
            </a:r>
            <a:r>
              <a:rPr lang="en-US" dirty="0" smtClean="0"/>
              <a:t> library </a:t>
            </a:r>
          </a:p>
          <a:p>
            <a:r>
              <a:rPr lang="fr-FR" b="1" dirty="0" err="1" smtClean="0">
                <a:solidFill>
                  <a:srgbClr val="FF0000"/>
                </a:solidFill>
              </a:rPr>
              <a:t>Rain</a:t>
            </a:r>
            <a:r>
              <a:rPr lang="fr-FR" dirty="0" smtClean="0"/>
              <a:t> or </a:t>
            </a:r>
            <a:r>
              <a:rPr lang="fr-FR" b="1" dirty="0" err="1" smtClean="0"/>
              <a:t>R</a:t>
            </a:r>
            <a:r>
              <a:rPr lang="fr-FR" dirty="0" err="1" smtClean="0"/>
              <a:t>untime</a:t>
            </a:r>
            <a:r>
              <a:rPr lang="fr-FR" dirty="0" smtClean="0"/>
              <a:t> </a:t>
            </a:r>
            <a:r>
              <a:rPr lang="fr-FR" b="1" dirty="0" smtClean="0"/>
              <a:t>A</a:t>
            </a:r>
            <a:r>
              <a:rPr lang="fr-FR" dirty="0" smtClean="0"/>
              <a:t>daptable </a:t>
            </a:r>
            <a:r>
              <a:rPr lang="fr-FR" b="1" dirty="0" err="1" smtClean="0"/>
              <a:t>I</a:t>
            </a:r>
            <a:r>
              <a:rPr lang="fr-FR" dirty="0" err="1" smtClean="0"/>
              <a:t>nsertio</a:t>
            </a:r>
            <a:r>
              <a:rPr lang="fr-FR" b="1" dirty="0" err="1" smtClean="0"/>
              <a:t>N</a:t>
            </a:r>
            <a:r>
              <a:rPr lang="fr-FR" dirty="0" smtClean="0"/>
              <a:t> Service for</a:t>
            </a:r>
            <a:r>
              <a:rPr lang="en-US" dirty="0" smtClean="0"/>
              <a:t> images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Security</a:t>
            </a:r>
            <a:r>
              <a:rPr lang="en-US" dirty="0" smtClean="0"/>
              <a:t> Authentication, Authorization,</a:t>
            </a:r>
          </a:p>
          <a:p>
            <a:r>
              <a:rPr lang="en-US" dirty="0" smtClean="0"/>
              <a:t>Note Software integrated across institutions and between middleware and systems  Management (Google docs, </a:t>
            </a:r>
            <a:r>
              <a:rPr lang="en-US" dirty="0" err="1" smtClean="0"/>
              <a:t>Jira</a:t>
            </a:r>
            <a:r>
              <a:rPr lang="en-US" dirty="0" smtClean="0"/>
              <a:t>, </a:t>
            </a:r>
            <a:r>
              <a:rPr lang="en-US" dirty="0" err="1" smtClean="0"/>
              <a:t>Mediawiki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Note many software groups are also FG users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86600" y="2133600"/>
            <a:ext cx="198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“Research”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Above and below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Nimbus OpenStack Eucalyptus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172200" y="1981200"/>
            <a:ext cx="1219200" cy="762000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419600" y="2945756"/>
            <a:ext cx="3962400" cy="788044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FutureGrid key Concepts 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Rather than loading images onto VM’s, FutureGrid supports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Cloud, Grid and Parallel computing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environments by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dynamically provisioning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software as needed onto “bare-metal” using Moab/xCAT 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Image library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for MPI,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OpenMP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MapReduce (Hadoop, Dryad, Twister),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gLite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Unicore, Xen, Genesis II,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ScaleMP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(distributed Shared Memory), Nimbus, Eucalyptus, OpenNebula, OpenStack, KVM, Windows …..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Growth comes from users depositing novel images in library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FutureGrid has ~4300 (will grow to ~5000) distributed cores with a dedicated network and a Spirent XGEM network fault and delay generator</a:t>
            </a:r>
          </a:p>
          <a:p>
            <a:pPr>
              <a:buNone/>
            </a:pPr>
            <a:endParaRPr lang="en-US" sz="26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066800" y="5181600"/>
            <a:ext cx="7716157" cy="1415034"/>
            <a:chOff x="457200" y="5334000"/>
            <a:chExt cx="7716157" cy="1415034"/>
          </a:xfrm>
        </p:grpSpPr>
        <p:grpSp>
          <p:nvGrpSpPr>
            <p:cNvPr id="8" name="Group 7"/>
            <p:cNvGrpSpPr/>
            <p:nvPr/>
          </p:nvGrpSpPr>
          <p:grpSpPr>
            <a:xfrm>
              <a:off x="838200" y="5334000"/>
              <a:ext cx="4648200" cy="519351"/>
              <a:chOff x="1143000" y="5419457"/>
              <a:chExt cx="4648200" cy="519351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1143000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Image1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2559778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Image2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4495800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err="1" smtClean="0">
                    <a:solidFill>
                      <a:schemeClr val="tx1"/>
                    </a:solidFill>
                  </a:rPr>
                  <a:t>ImageN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976556" y="5448300"/>
                <a:ext cx="3978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…</a:t>
                </a:r>
                <a:endParaRPr lang="en-US" sz="2400" dirty="0"/>
              </a:p>
            </p:txBody>
          </p:sp>
        </p:grpSp>
        <p:cxnSp>
          <p:nvCxnSpPr>
            <p:cNvPr id="10" name="Straight Arrow Connector 9"/>
            <p:cNvCxnSpPr/>
            <p:nvPr/>
          </p:nvCxnSpPr>
          <p:spPr>
            <a:xfrm>
              <a:off x="4114800" y="6019800"/>
              <a:ext cx="9144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990600" y="5943600"/>
              <a:ext cx="9144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105400" y="6286500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Load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7200" y="6286500"/>
              <a:ext cx="8787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Choose</a:t>
              </a:r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6705600" y="6470372"/>
              <a:ext cx="762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620000" y="6286500"/>
              <a:ext cx="553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Run</a:t>
              </a:r>
              <a:endParaRPr lang="en-US" dirty="0"/>
            </a:p>
          </p:txBody>
        </p:sp>
        <p:pic>
          <p:nvPicPr>
            <p:cNvPr id="63490" name="Picture 2" descr="http://www.clusterconnection.com/wp-content/uploads/2009/05/cluster-300x30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91200" y="5943600"/>
              <a:ext cx="800100" cy="80543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smtClean="0"/>
              <a:t>FutureGrid Partners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685801"/>
            <a:ext cx="9144000" cy="5562600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rgbClr val="00B0F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Indiana University </a:t>
            </a:r>
            <a:r>
              <a:rPr lang="en-US" sz="2200" dirty="0" smtClean="0"/>
              <a:t>(Architecture, core software, Support)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Purdue University </a:t>
            </a:r>
            <a:r>
              <a:rPr lang="en-US" sz="2200" dirty="0" smtClean="0"/>
              <a:t>(HTC Hardware)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San Diego Supercomputer Center </a:t>
            </a:r>
            <a:r>
              <a:rPr lang="en-US" sz="2200" dirty="0" smtClean="0"/>
              <a:t>at University of California San Diego (INCA, Monitoring)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Chicago</a:t>
            </a:r>
            <a:r>
              <a:rPr lang="en-US" sz="2200" dirty="0" smtClean="0"/>
              <a:t>/Argonne National Labs (Nimbus)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Florida </a:t>
            </a:r>
            <a:r>
              <a:rPr lang="en-US" sz="2200" dirty="0" smtClean="0"/>
              <a:t>(</a:t>
            </a:r>
            <a:r>
              <a:rPr lang="en-US" sz="2200" dirty="0" err="1" smtClean="0"/>
              <a:t>ViNE</a:t>
            </a:r>
            <a:r>
              <a:rPr lang="en-US" sz="2200" dirty="0" smtClean="0"/>
              <a:t>, Education and Outreach)</a:t>
            </a:r>
          </a:p>
          <a:p>
            <a:r>
              <a:rPr lang="en-US" sz="2200" dirty="0" smtClean="0"/>
              <a:t>University of Southern California Information Sciences (Pegasus to manage experiments) </a:t>
            </a:r>
          </a:p>
          <a:p>
            <a:r>
              <a:rPr lang="en-US" sz="2200" dirty="0" smtClean="0"/>
              <a:t>University of Tennessee Knoxville (Benchmarking)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Texas at Austin</a:t>
            </a:r>
            <a:r>
              <a:rPr lang="en-US" sz="2200" dirty="0" smtClean="0"/>
              <a:t>/Texas Advanced Computing Center (Portal)</a:t>
            </a:r>
          </a:p>
          <a:p>
            <a:r>
              <a:rPr lang="en-US" sz="2200" dirty="0" smtClean="0"/>
              <a:t>University of Virginia (OGF, Advisory Board and allocation)</a:t>
            </a:r>
          </a:p>
          <a:p>
            <a:r>
              <a:rPr lang="en-US" sz="2200" dirty="0" smtClean="0"/>
              <a:t>Center for Information Services and GWT-TUD from </a:t>
            </a:r>
            <a:r>
              <a:rPr lang="en-US" sz="2200" dirty="0" err="1" smtClean="0"/>
              <a:t>Technische</a:t>
            </a:r>
            <a:r>
              <a:rPr lang="en-US" sz="2200" dirty="0" smtClean="0"/>
              <a:t> </a:t>
            </a:r>
            <a:r>
              <a:rPr lang="en-US" sz="2200" dirty="0" err="1" smtClean="0"/>
              <a:t>Universtität</a:t>
            </a:r>
            <a:r>
              <a:rPr lang="en-US" sz="2200" dirty="0" smtClean="0"/>
              <a:t> Dresden. (VAMPIR)</a:t>
            </a:r>
            <a:endParaRPr lang="en-US" sz="22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2200" dirty="0" smtClean="0">
                <a:solidFill>
                  <a:srgbClr val="FF0000"/>
                </a:solidFill>
              </a:rPr>
              <a:t>Red institutions </a:t>
            </a:r>
            <a:r>
              <a:rPr lang="en-US" sz="2200" smtClean="0"/>
              <a:t>have FutureGrid hardware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53"/>
            <a:ext cx="9144000" cy="944847"/>
          </a:xfrm>
        </p:spPr>
        <p:txBody>
          <a:bodyPr/>
          <a:lstStyle/>
          <a:p>
            <a:r>
              <a:rPr lang="en-US" b="1" dirty="0" smtClean="0"/>
              <a:t>FutureGrid: </a:t>
            </a:r>
            <a:br>
              <a:rPr lang="en-US" b="1" dirty="0" smtClean="0"/>
            </a:br>
            <a:r>
              <a:rPr lang="en-US" b="1" dirty="0" smtClean="0"/>
              <a:t>a Grid/Cloud/HPC Testbed</a:t>
            </a:r>
            <a:endParaRPr lang="en-US" b="1" dirty="0"/>
          </a:p>
        </p:txBody>
      </p:sp>
      <p:grpSp>
        <p:nvGrpSpPr>
          <p:cNvPr id="30" name="Group 29"/>
          <p:cNvGrpSpPr/>
          <p:nvPr/>
        </p:nvGrpSpPr>
        <p:grpSpPr>
          <a:xfrm>
            <a:off x="0" y="1371600"/>
            <a:ext cx="9037636" cy="4839366"/>
            <a:chOff x="0" y="838200"/>
            <a:chExt cx="9037636" cy="4839366"/>
          </a:xfrm>
        </p:grpSpPr>
        <p:pic>
          <p:nvPicPr>
            <p:cNvPr id="31" name="Picture 2" descr="C:\Users\Geoffrey Fox\Desktop\AzaleaDskT\FutureGrid\gtb network v16_revised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838200"/>
              <a:ext cx="9037636" cy="4839366"/>
            </a:xfrm>
            <a:prstGeom prst="rect">
              <a:avLst/>
            </a:prstGeom>
            <a:noFill/>
          </p:spPr>
        </p:pic>
        <p:grpSp>
          <p:nvGrpSpPr>
            <p:cNvPr id="32" name="Group 11"/>
            <p:cNvGrpSpPr/>
            <p:nvPr/>
          </p:nvGrpSpPr>
          <p:grpSpPr>
            <a:xfrm>
              <a:off x="227427" y="4860341"/>
              <a:ext cx="2820573" cy="626059"/>
              <a:chOff x="152400" y="6172200"/>
              <a:chExt cx="2820573" cy="6463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838200" y="6172200"/>
                <a:ext cx="83548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dirty="0">
                    <a:solidFill>
                      <a:prstClr val="black"/>
                    </a:solidFill>
                  </a:rPr>
                  <a:t>Private</a:t>
                </a:r>
                <a:br>
                  <a:rPr lang="en-US" dirty="0">
                    <a:solidFill>
                      <a:prstClr val="black"/>
                    </a:solidFill>
                  </a:rPr>
                </a:br>
                <a:r>
                  <a:rPr lang="en-US" dirty="0">
                    <a:solidFill>
                      <a:prstClr val="black"/>
                    </a:solidFill>
                  </a:rPr>
                  <a:t>Public</a:t>
                </a:r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>
                <a:off x="152400" y="6400800"/>
                <a:ext cx="457200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152400" y="6629400"/>
                <a:ext cx="457200" cy="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1676400" y="6324600"/>
                <a:ext cx="12965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dirty="0">
                    <a:solidFill>
                      <a:prstClr val="black"/>
                    </a:solidFill>
                  </a:rPr>
                  <a:t>FG Network</a:t>
                </a: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6934200" y="4495800"/>
              <a:ext cx="1811500" cy="536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1600" b="1" dirty="0">
                  <a:solidFill>
                    <a:prstClr val="black"/>
                  </a:solidFill>
                </a:rPr>
                <a:t>NID</a:t>
              </a:r>
              <a:r>
                <a:rPr lang="en-US" sz="1400" dirty="0">
                  <a:solidFill>
                    <a:prstClr val="black"/>
                  </a:solidFill>
                </a:rPr>
                <a:t>: Network Impairment Device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7263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ea typeface="+mj-ea"/>
                <a:cs typeface="+mj-cs"/>
              </a:rPr>
              <a:t>Compute Hardware</a:t>
            </a:r>
            <a:endParaRPr lang="en-US" b="1" dirty="0">
              <a:ea typeface="+mj-ea"/>
              <a:cs typeface="+mj-cs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5718254"/>
              </p:ext>
            </p:extLst>
          </p:nvPr>
        </p:nvGraphicFramePr>
        <p:xfrm>
          <a:off x="762000" y="1143000"/>
          <a:ext cx="7686556" cy="4594860"/>
        </p:xfrm>
        <a:graphic>
          <a:graphicData uri="http://schemas.openxmlformats.org/drawingml/2006/table">
            <a:tbl>
              <a:tblPr/>
              <a:tblGrid>
                <a:gridCol w="1138177"/>
                <a:gridCol w="1138177"/>
                <a:gridCol w="684835"/>
                <a:gridCol w="496147"/>
                <a:gridCol w="845597"/>
                <a:gridCol w="845596"/>
                <a:gridCol w="845597"/>
                <a:gridCol w="610364"/>
                <a:gridCol w="1082066"/>
              </a:tblGrid>
              <a:tr h="385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Name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System type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# CPUs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# Cores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TFLOPS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Total RAM (GB)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Secondary Storage (TB)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Site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Status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india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iDataPlex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256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1024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11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3072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339 + 16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IU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alamo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Dell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PowerEdge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192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768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1152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TACC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hotel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iDataPlex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2016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120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UC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sierra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iDataPlex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2688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96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SDSC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xray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Cray XT5m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1344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339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IU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foxtrot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iDataPlex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256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UF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Bravo*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Large Disk &amp; memory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128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1.5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3072 (192GB per node)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144 (12 TB per Server)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IU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 Early user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Aug. 1 general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Delta*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Large Disk &amp; memory With Tesla GPU’s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16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16 GPU’s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96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? 3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1536 (192GB per node)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96 (12 TB per Server)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IU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 ~Sept 15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Total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1064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4288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45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16TB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" y="6063734"/>
            <a:ext cx="2683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Teasers for next machine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53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ea typeface="+mj-ea"/>
                <a:cs typeface="+mj-cs"/>
              </a:rPr>
              <a:t>Storage Hardware</a:t>
            </a:r>
            <a:endParaRPr lang="en-US" b="1" dirty="0">
              <a:ea typeface="+mj-ea"/>
              <a:cs typeface="+mj-cs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6296157"/>
              </p:ext>
            </p:extLst>
          </p:nvPr>
        </p:nvGraphicFramePr>
        <p:xfrm>
          <a:off x="209861" y="1343025"/>
          <a:ext cx="8934139" cy="3000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912"/>
                <a:gridCol w="1940392"/>
                <a:gridCol w="1928257"/>
                <a:gridCol w="958321"/>
                <a:gridCol w="1928257"/>
              </a:tblGrid>
              <a:tr h="446106">
                <a:tc>
                  <a:txBody>
                    <a:bodyPr/>
                    <a:lstStyle/>
                    <a:p>
                      <a:r>
                        <a:rPr lang="en-US" dirty="0" smtClean="0"/>
                        <a:t>System</a:t>
                      </a:r>
                      <a:r>
                        <a:rPr lang="en-US" baseline="0" dirty="0" smtClean="0"/>
                        <a:t>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Capacity (TB)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File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/>
                </a:tc>
              </a:tr>
              <a:tr h="769992">
                <a:tc>
                  <a:txBody>
                    <a:bodyPr/>
                    <a:lstStyle/>
                    <a:p>
                      <a:r>
                        <a:rPr lang="en-US" dirty="0" smtClean="0"/>
                        <a:t>DDN 9550</a:t>
                      </a:r>
                    </a:p>
                    <a:p>
                      <a:r>
                        <a:rPr lang="en-US" dirty="0" smtClean="0"/>
                        <a:t>(Data Capacitor)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339 shared with IU + 16 TB dedicated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Lustre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Existing</a:t>
                      </a:r>
                      <a:r>
                        <a:rPr lang="en-US" baseline="0" dirty="0" smtClean="0"/>
                        <a:t> System</a:t>
                      </a:r>
                      <a:endParaRPr lang="en-US" dirty="0"/>
                    </a:p>
                  </a:txBody>
                  <a:tcPr/>
                </a:tc>
              </a:tr>
              <a:tr h="446106">
                <a:tc>
                  <a:txBody>
                    <a:bodyPr/>
                    <a:lstStyle/>
                    <a:p>
                      <a:r>
                        <a:rPr lang="en-US" dirty="0" smtClean="0"/>
                        <a:t>DDN 6620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GPFS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System</a:t>
                      </a:r>
                      <a:endParaRPr lang="en-US" dirty="0"/>
                    </a:p>
                  </a:txBody>
                  <a:tcPr/>
                </a:tc>
              </a:tr>
              <a:tr h="44610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SunFire</a:t>
                      </a:r>
                      <a:r>
                        <a:rPr lang="en-US" baseline="0" dirty="0" smtClean="0"/>
                        <a:t> x4170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SDSC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System</a:t>
                      </a:r>
                      <a:endParaRPr lang="en-US" dirty="0"/>
                    </a:p>
                  </a:txBody>
                  <a:tcPr/>
                </a:tc>
              </a:tr>
              <a:tr h="446106">
                <a:tc>
                  <a:txBody>
                    <a:bodyPr/>
                    <a:lstStyle/>
                    <a:p>
                      <a:r>
                        <a:rPr lang="en-US" dirty="0" smtClean="0"/>
                        <a:t>Dell MD3000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System</a:t>
                      </a:r>
                      <a:endParaRPr lang="en-US" dirty="0"/>
                    </a:p>
                  </a:txBody>
                  <a:tcPr/>
                </a:tc>
              </a:tr>
              <a:tr h="446106">
                <a:tc>
                  <a:txBody>
                    <a:bodyPr/>
                    <a:lstStyle/>
                    <a:p>
                      <a:r>
                        <a:rPr lang="en-US" dirty="0" smtClean="0"/>
                        <a:t>IBM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System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97205" y="320040"/>
            <a:ext cx="8149590" cy="1051560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Network Impairment Device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15742" y="1493045"/>
            <a:ext cx="8712518" cy="421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900" dirty="0">
                <a:solidFill>
                  <a:srgbClr val="000000"/>
                </a:solidFill>
                <a:latin typeface="Arial" charset="0"/>
              </a:rPr>
              <a:t>Spirent XGEM Network Impairments Simulator for jitter, errors, delay, </a:t>
            </a:r>
            <a:r>
              <a:rPr lang="en-US" sz="2900" dirty="0" err="1">
                <a:solidFill>
                  <a:srgbClr val="000000"/>
                </a:solidFill>
                <a:latin typeface="Arial" charset="0"/>
              </a:rPr>
              <a:t>etc</a:t>
            </a:r>
            <a:endParaRPr lang="en-US" dirty="0"/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900" dirty="0">
                <a:solidFill>
                  <a:srgbClr val="000000"/>
                </a:solidFill>
                <a:latin typeface="Arial" charset="0"/>
              </a:rPr>
              <a:t>Full Bidirectional 10G w/64 byte packets</a:t>
            </a:r>
            <a:endParaRPr lang="en-US" dirty="0"/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900" dirty="0">
                <a:solidFill>
                  <a:srgbClr val="000000"/>
                </a:solidFill>
                <a:latin typeface="Arial" charset="0"/>
              </a:rPr>
              <a:t>up to 15 seconds introduced delay (in 16ns increments)</a:t>
            </a:r>
            <a:endParaRPr lang="en-US" dirty="0"/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900" dirty="0">
                <a:solidFill>
                  <a:srgbClr val="000000"/>
                </a:solidFill>
                <a:latin typeface="Arial" charset="0"/>
              </a:rPr>
              <a:t>0-100% introduced packet loss in .0001% increments</a:t>
            </a:r>
            <a:endParaRPr lang="en-US" dirty="0"/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900" dirty="0">
                <a:solidFill>
                  <a:srgbClr val="000000"/>
                </a:solidFill>
                <a:latin typeface="Arial" charset="0"/>
              </a:rPr>
              <a:t>Packet manipulation in first 2000 bytes</a:t>
            </a:r>
            <a:endParaRPr lang="en-US" dirty="0"/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900" dirty="0">
                <a:solidFill>
                  <a:srgbClr val="000000"/>
                </a:solidFill>
                <a:latin typeface="Arial" charset="0"/>
              </a:rPr>
              <a:t>up to 16k frame size</a:t>
            </a:r>
            <a:endParaRPr lang="en-US" dirty="0"/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900" dirty="0">
                <a:solidFill>
                  <a:srgbClr val="000000"/>
                </a:solidFill>
                <a:latin typeface="Arial" charset="0"/>
              </a:rPr>
              <a:t>TCL for scripting, HTML for manual configuration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32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Cores_per_partition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72078"/>
            <a:ext cx="9053280" cy="62859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066800"/>
            <a:ext cx="7467600" cy="944847"/>
          </a:xfrm>
        </p:spPr>
        <p:txBody>
          <a:bodyPr/>
          <a:lstStyle/>
          <a:p>
            <a:r>
              <a:rPr lang="en-US" b="1" dirty="0" smtClean="0"/>
              <a:t>FutureGrid: </a:t>
            </a:r>
            <a:r>
              <a:rPr lang="en-US" dirty="0" smtClean="0"/>
              <a:t>Inca Monitoring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2435</TotalTime>
  <Words>1416</Words>
  <Application>Microsoft Office PowerPoint</Application>
  <PresentationFormat>On-screen Show (4:3)</PresentationFormat>
  <Paragraphs>283</Paragraphs>
  <Slides>22</Slides>
  <Notes>22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FutureGrid BOF Overview</vt:lpstr>
      <vt:lpstr>FutureGrid key Concepts I</vt:lpstr>
      <vt:lpstr>FutureGrid key Concepts II</vt:lpstr>
      <vt:lpstr>FutureGrid Partners</vt:lpstr>
      <vt:lpstr>FutureGrid:  a Grid/Cloud/HPC Testbed</vt:lpstr>
      <vt:lpstr>Compute Hardware</vt:lpstr>
      <vt:lpstr>Storage Hardware</vt:lpstr>
      <vt:lpstr>Network Impairment Device</vt:lpstr>
      <vt:lpstr>FutureGrid: Inca Monitoring</vt:lpstr>
      <vt:lpstr>5 Use Types for FutureGrid</vt:lpstr>
      <vt:lpstr>Create a Portal Account and apply for a Project</vt:lpstr>
      <vt:lpstr>Selected Current Education projects</vt:lpstr>
      <vt:lpstr>Selected Current Interoperability Projects</vt:lpstr>
      <vt:lpstr>Selected Current Bio Application Projects</vt:lpstr>
      <vt:lpstr>Selected Current Non-Bio Application Projects</vt:lpstr>
      <vt:lpstr>Selected Current Computer Science Projects</vt:lpstr>
      <vt:lpstr>Selected Current Technology Projects</vt:lpstr>
      <vt:lpstr>Typical FutureGrid Performance Study</vt:lpstr>
      <vt:lpstr>ADMI Cloudy View on  Computing Workshop June 2011</vt:lpstr>
      <vt:lpstr>ADMI Cloudy View on Computing Workshop Participants</vt:lpstr>
      <vt:lpstr>FutureGrid Viral Growth Model</vt:lpstr>
      <vt:lpstr>Software Components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Data mining  and FutureGrid</dc:title>
  <dc:creator>Judy Qiu</dc:creator>
  <cp:lastModifiedBy>Geoffrey Fox</cp:lastModifiedBy>
  <cp:revision>119</cp:revision>
  <dcterms:created xsi:type="dcterms:W3CDTF">2010-11-17T03:44:50Z</dcterms:created>
  <dcterms:modified xsi:type="dcterms:W3CDTF">2011-08-02T17:25:44Z</dcterms:modified>
</cp:coreProperties>
</file>