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64"/>
  </p:notesMasterIdLst>
  <p:handoutMasterIdLst>
    <p:handoutMasterId r:id="rId65"/>
  </p:handoutMasterIdLst>
  <p:sldIdLst>
    <p:sldId id="256" r:id="rId2"/>
    <p:sldId id="258" r:id="rId3"/>
    <p:sldId id="257" r:id="rId4"/>
    <p:sldId id="410" r:id="rId5"/>
    <p:sldId id="286" r:id="rId6"/>
    <p:sldId id="287" r:id="rId7"/>
    <p:sldId id="288" r:id="rId8"/>
    <p:sldId id="268" r:id="rId9"/>
    <p:sldId id="269" r:id="rId10"/>
    <p:sldId id="270" r:id="rId11"/>
    <p:sldId id="291" r:id="rId12"/>
    <p:sldId id="277" r:id="rId13"/>
    <p:sldId id="278" r:id="rId14"/>
    <p:sldId id="294" r:id="rId15"/>
    <p:sldId id="289" r:id="rId16"/>
    <p:sldId id="290" r:id="rId17"/>
    <p:sldId id="292" r:id="rId18"/>
    <p:sldId id="383" r:id="rId19"/>
    <p:sldId id="295" r:id="rId20"/>
    <p:sldId id="380" r:id="rId21"/>
    <p:sldId id="382" r:id="rId22"/>
    <p:sldId id="296" r:id="rId23"/>
    <p:sldId id="373" r:id="rId24"/>
    <p:sldId id="374" r:id="rId25"/>
    <p:sldId id="375" r:id="rId26"/>
    <p:sldId id="372" r:id="rId27"/>
    <p:sldId id="297" r:id="rId28"/>
    <p:sldId id="299" r:id="rId29"/>
    <p:sldId id="300" r:id="rId30"/>
    <p:sldId id="327" r:id="rId31"/>
    <p:sldId id="332" r:id="rId32"/>
    <p:sldId id="405" r:id="rId33"/>
    <p:sldId id="387" r:id="rId34"/>
    <p:sldId id="388" r:id="rId35"/>
    <p:sldId id="389" r:id="rId36"/>
    <p:sldId id="390" r:id="rId37"/>
    <p:sldId id="391" r:id="rId38"/>
    <p:sldId id="392" r:id="rId39"/>
    <p:sldId id="393" r:id="rId40"/>
    <p:sldId id="394" r:id="rId41"/>
    <p:sldId id="395" r:id="rId42"/>
    <p:sldId id="396" r:id="rId43"/>
    <p:sldId id="397" r:id="rId44"/>
    <p:sldId id="361" r:id="rId45"/>
    <p:sldId id="398" r:id="rId46"/>
    <p:sldId id="399" r:id="rId47"/>
    <p:sldId id="400" r:id="rId48"/>
    <p:sldId id="401" r:id="rId49"/>
    <p:sldId id="402" r:id="rId50"/>
    <p:sldId id="403" r:id="rId51"/>
    <p:sldId id="404" r:id="rId52"/>
    <p:sldId id="356" r:id="rId53"/>
    <p:sldId id="359" r:id="rId54"/>
    <p:sldId id="409" r:id="rId55"/>
    <p:sldId id="358" r:id="rId56"/>
    <p:sldId id="406" r:id="rId57"/>
    <p:sldId id="407" r:id="rId58"/>
    <p:sldId id="408" r:id="rId59"/>
    <p:sldId id="370" r:id="rId60"/>
    <p:sldId id="371" r:id="rId61"/>
    <p:sldId id="384" r:id="rId62"/>
    <p:sldId id="385" r:id="rId63"/>
  </p:sldIdLst>
  <p:sldSz cx="9144000" cy="6858000" type="screen4x3"/>
  <p:notesSz cx="6858000" cy="9144000"/>
  <p:custDataLst>
    <p:tags r:id="rId66"/>
  </p:custDataLst>
  <p:defaultTextStyle>
    <a:defPPr>
      <a:defRPr lang="en-US"/>
    </a:defPPr>
    <a:lvl1pPr marL="0" algn="l" defTabSz="457137" rtl="0" eaLnBrk="1" latinLnBrk="0" hangingPunct="1">
      <a:defRPr sz="1800" kern="1200">
        <a:solidFill>
          <a:schemeClr val="tx1"/>
        </a:solidFill>
        <a:latin typeface="+mn-lt"/>
        <a:ea typeface="+mn-ea"/>
        <a:cs typeface="+mn-cs"/>
      </a:defRPr>
    </a:lvl1pPr>
    <a:lvl2pPr marL="457137" algn="l" defTabSz="457137" rtl="0" eaLnBrk="1" latinLnBrk="0" hangingPunct="1">
      <a:defRPr sz="1800" kern="1200">
        <a:solidFill>
          <a:schemeClr val="tx1"/>
        </a:solidFill>
        <a:latin typeface="+mn-lt"/>
        <a:ea typeface="+mn-ea"/>
        <a:cs typeface="+mn-cs"/>
      </a:defRPr>
    </a:lvl2pPr>
    <a:lvl3pPr marL="914274" algn="l" defTabSz="457137" rtl="0" eaLnBrk="1" latinLnBrk="0" hangingPunct="1">
      <a:defRPr sz="1800" kern="1200">
        <a:solidFill>
          <a:schemeClr val="tx1"/>
        </a:solidFill>
        <a:latin typeface="+mn-lt"/>
        <a:ea typeface="+mn-ea"/>
        <a:cs typeface="+mn-cs"/>
      </a:defRPr>
    </a:lvl3pPr>
    <a:lvl4pPr marL="1371411" algn="l" defTabSz="457137" rtl="0" eaLnBrk="1" latinLnBrk="0" hangingPunct="1">
      <a:defRPr sz="1800" kern="1200">
        <a:solidFill>
          <a:schemeClr val="tx1"/>
        </a:solidFill>
        <a:latin typeface="+mn-lt"/>
        <a:ea typeface="+mn-ea"/>
        <a:cs typeface="+mn-cs"/>
      </a:defRPr>
    </a:lvl4pPr>
    <a:lvl5pPr marL="1828548" algn="l" defTabSz="457137" rtl="0" eaLnBrk="1" latinLnBrk="0" hangingPunct="1">
      <a:defRPr sz="1800" kern="1200">
        <a:solidFill>
          <a:schemeClr val="tx1"/>
        </a:solidFill>
        <a:latin typeface="+mn-lt"/>
        <a:ea typeface="+mn-ea"/>
        <a:cs typeface="+mn-cs"/>
      </a:defRPr>
    </a:lvl5pPr>
    <a:lvl6pPr marL="2285685" algn="l" defTabSz="457137" rtl="0" eaLnBrk="1" latinLnBrk="0" hangingPunct="1">
      <a:defRPr sz="1800" kern="1200">
        <a:solidFill>
          <a:schemeClr val="tx1"/>
        </a:solidFill>
        <a:latin typeface="+mn-lt"/>
        <a:ea typeface="+mn-ea"/>
        <a:cs typeface="+mn-cs"/>
      </a:defRPr>
    </a:lvl6pPr>
    <a:lvl7pPr marL="2742822" algn="l" defTabSz="457137" rtl="0" eaLnBrk="1" latinLnBrk="0" hangingPunct="1">
      <a:defRPr sz="1800" kern="1200">
        <a:solidFill>
          <a:schemeClr val="tx1"/>
        </a:solidFill>
        <a:latin typeface="+mn-lt"/>
        <a:ea typeface="+mn-ea"/>
        <a:cs typeface="+mn-cs"/>
      </a:defRPr>
    </a:lvl7pPr>
    <a:lvl8pPr marL="3199952" algn="l" defTabSz="457137" rtl="0" eaLnBrk="1" latinLnBrk="0" hangingPunct="1">
      <a:defRPr sz="1800" kern="1200">
        <a:solidFill>
          <a:schemeClr val="tx1"/>
        </a:solidFill>
        <a:latin typeface="+mn-lt"/>
        <a:ea typeface="+mn-ea"/>
        <a:cs typeface="+mn-cs"/>
      </a:defRPr>
    </a:lvl8pPr>
    <a:lvl9pPr marL="3657092" algn="l" defTabSz="45713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F02C65-5884-2041-A60E-1DDE07AA964A}">
          <p14:sldIdLst>
            <p14:sldId id="256"/>
          </p14:sldIdLst>
        </p14:section>
        <p14:section name="Preface" id="{7A0C495D-9077-C043-9AA3-2EC8898122A8}">
          <p14:sldIdLst>
            <p14:sldId id="258"/>
          </p14:sldIdLst>
        </p14:section>
        <p14:section name="Outline" id="{1EA85F18-E74B-4D41-B165-785B4F930263}">
          <p14:sldIdLst>
            <p14:sldId id="257"/>
          </p14:sldIdLst>
        </p14:section>
        <p14:section name="Introduction" id="{C50D444A-8C11-9247-9E2E-C988524050EC}">
          <p14:sldIdLst>
            <p14:sldId id="410"/>
            <p14:sldId id="286"/>
            <p14:sldId id="287"/>
            <p14:sldId id="288"/>
            <p14:sldId id="268"/>
            <p14:sldId id="269"/>
            <p14:sldId id="270"/>
            <p14:sldId id="291"/>
            <p14:sldId id="277"/>
            <p14:sldId id="278"/>
            <p14:sldId id="294"/>
            <p14:sldId id="289"/>
            <p14:sldId id="290"/>
          </p14:sldIdLst>
        </p14:section>
        <p14:section name="RAIN" id="{655573DE-9AE2-BF4A-9F4D-BE466782C0B8}">
          <p14:sldIdLst>
            <p14:sldId id="292"/>
            <p14:sldId id="383"/>
            <p14:sldId id="295"/>
            <p14:sldId id="380"/>
            <p14:sldId id="382"/>
            <p14:sldId id="296"/>
          </p14:sldIdLst>
        </p14:section>
        <p14:section name="Dynamic Provisioning (Hide)" id="{A2B55804-99C5-3440-9253-CA95111B900A}">
          <p14:sldIdLst>
            <p14:sldId id="373"/>
            <p14:sldId id="374"/>
            <p14:sldId id="375"/>
          </p14:sldIdLst>
        </p14:section>
        <p14:section name="RAIN" id="{724B2901-029C-144A-AC6D-1FF163EBABE0}">
          <p14:sldIdLst>
            <p14:sldId id="372"/>
            <p14:sldId id="297"/>
            <p14:sldId id="299"/>
            <p14:sldId id="300"/>
            <p14:sldId id="327"/>
            <p14:sldId id="332"/>
            <p14:sldId id="405"/>
            <p14:sldId id="387"/>
            <p14:sldId id="388"/>
            <p14:sldId id="389"/>
            <p14:sldId id="390"/>
            <p14:sldId id="391"/>
            <p14:sldId id="392"/>
            <p14:sldId id="393"/>
            <p14:sldId id="394"/>
            <p14:sldId id="395"/>
            <p14:sldId id="396"/>
            <p14:sldId id="397"/>
            <p14:sldId id="361"/>
            <p14:sldId id="398"/>
            <p14:sldId id="399"/>
          </p14:sldIdLst>
        </p14:section>
        <p14:section name="Hadoop - rest" id="{E88377B8-6418-A44E-988F-C82A04985483}">
          <p14:sldIdLst>
            <p14:sldId id="400"/>
            <p14:sldId id="401"/>
            <p14:sldId id="402"/>
          </p14:sldIdLst>
        </p14:section>
        <p14:section name="virtual cluster" id="{68C6C987-957A-1643-A04F-DA2E8BAB998C}">
          <p14:sldIdLst>
            <p14:sldId id="403"/>
            <p14:sldId id="404"/>
          </p14:sldIdLst>
        </p14:section>
        <p14:section name="other" id="{D9DCB41D-821C-F840-8756-1728C4039285}">
          <p14:sldIdLst>
            <p14:sldId id="356"/>
            <p14:sldId id="359"/>
            <p14:sldId id="409"/>
            <p14:sldId id="358"/>
          </p14:sldIdLst>
        </p14:section>
        <p14:section name="Cloud Mesh" id="{600331E6-3DE0-234D-A4A6-2E16B91AAFB2}">
          <p14:sldIdLst>
            <p14:sldId id="406"/>
            <p14:sldId id="407"/>
            <p14:sldId id="408"/>
          </p14:sldIdLst>
        </p14:section>
        <p14:section name="Performance" id="{CEFEC93E-9B41-D34C-BBAB-A772584C047F}">
          <p14:sldIdLst>
            <p14:sldId id="370"/>
            <p14:sldId id="371"/>
          </p14:sldIdLst>
        </p14:section>
        <p14:section name="Summary" id="{FE52EE41-3F3E-E14B-A6C9-E6E6F51470D9}">
          <p14:sldIdLst>
            <p14:sldId id="384"/>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0" autoAdjust="0"/>
    <p:restoredTop sz="94660"/>
  </p:normalViewPr>
  <p:slideViewPr>
    <p:cSldViewPr snapToGrid="0" snapToObjects="1">
      <p:cViewPr varScale="1">
        <p:scale>
          <a:sx n="119" d="100"/>
          <a:sy n="119" d="100"/>
        </p:scale>
        <p:origin x="1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HDFS</a:t>
          </a: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err="1" smtClean="0">
              <a:solidFill>
                <a:schemeClr val="tx1"/>
              </a:solidFill>
            </a:rPr>
            <a:t>HPCaaS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endParaRPr lang="en-US" dirty="0" smtClean="0">
            <a:solidFill>
              <a:schemeClr val="tx1"/>
            </a:solidFill>
          </a:endParaRPr>
        </a:p>
        <a:p>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err="1" smtClean="0">
              <a:solidFill>
                <a:schemeClr val="tx1"/>
              </a:solidFill>
            </a:rPr>
            <a:t>GridaaS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967494D9-6B8D-4346-8449-F7B925184009}" type="presOf" srcId="{B022D9ED-1E87-A541-B5E6-99C6F5FA8271}" destId="{B49B3F43-B447-2E46-8542-2721C3CCA994}" srcOrd="0" destOrd="0" presId="urn:microsoft.com/office/officeart/2009/3/layout/IncreasingArrowsProcess"/>
    <dgm:cxn modelId="{F0E75FC8-75D5-7A45-8A72-D349EC7D9F7A}" type="presOf" srcId="{EABFDB4B-76EE-F049-B783-32FF7B78C31E}" destId="{AE11D181-40CD-AA43-A283-DD58DD43E998}"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CC3DAE14-7994-254B-8724-8FCB090F70D9}" srcId="{BC9F2A18-750B-4B4C-A4EC-B99B3AD9147E}" destId="{0978C417-F862-CD43-A9F3-06E174FE3968}" srcOrd="2" destOrd="0" parTransId="{26E577AA-4079-F64E-A353-21190E020C27}" sibTransId="{E78659F1-10F7-F149-935B-27EF599664DB}"/>
    <dgm:cxn modelId="{C14B142B-F677-6E48-AB64-1E7A736DC0AB}" type="presOf" srcId="{0978C417-F862-CD43-A9F3-06E174FE3968}" destId="{065D51E9-B6DC-154D-B583-B4EBD21A9523}" srcOrd="0" destOrd="0" presId="urn:microsoft.com/office/officeart/2009/3/layout/IncreasingArrowsProcess"/>
    <dgm:cxn modelId="{F82E6FE0-4A81-8143-8BB0-03316EC5BBC2}" type="presOf" srcId="{065941A5-0E5F-0C49-AFA9-A922E2BA80E1}" destId="{25E35677-269D-7F46-82BA-4AC7CFDF4204}" srcOrd="0" destOrd="1"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C827A08B-6F8E-BE4A-B5D1-81CD568DBD2A}" type="presOf" srcId="{88F0A5CC-9F8E-174C-AE0C-29EEDDBD234C}" destId="{9851CF6D-0542-A945-8BD9-8B164A9FF6AF}" srcOrd="0" destOrd="0" presId="urn:microsoft.com/office/officeart/2009/3/layout/IncreasingArrowsProcess"/>
    <dgm:cxn modelId="{1F8235E7-D9CB-C74C-B83A-ECE81E9BA479}" type="presOf" srcId="{6CDF5F64-414F-D844-B808-8DE56011DFCC}" destId="{1685D736-5D8C-2648-9245-8271052F4346}" srcOrd="0" destOrd="0" presId="urn:microsoft.com/office/officeart/2009/3/layout/IncreasingArrowsProcess"/>
    <dgm:cxn modelId="{8554ED34-F3B0-8C41-973B-7E33079B33D3}" type="presOf" srcId="{E385DA56-1A68-BD48-8B1C-E528C49559A4}" destId="{25E35677-269D-7F46-82BA-4AC7CFDF420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CBF269E9-420B-A84A-A833-FBAF43D30B89}" type="presOf" srcId="{BC9F2A18-750B-4B4C-A4EC-B99B3AD9147E}" destId="{965C2627-9758-4643-9FBE-55143086510A}" srcOrd="0" destOrd="0" presId="urn:microsoft.com/office/officeart/2009/3/layout/IncreasingArrowsProcess"/>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9A93A936-F1FF-0D47-B9F3-80FFEEA790EC}" type="presOf" srcId="{5C0E77E8-8A50-054C-A4BF-0C8C401EC59E}" destId="{61F6C000-BD56-7B4F-B80D-4349F954432A}" srcOrd="0" destOrd="0"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9C80C3A1-BFBF-CB40-A436-D572BEE4D895}" srcId="{900669E4-87A7-5C49-A5E1-84963CF81AAA}" destId="{37731C80-0523-E749-9660-C07AA0EBA3FF}" srcOrd="1" destOrd="0" parTransId="{54E98356-3BD0-7648-AC16-9BB57061E1BA}" sibTransId="{9F1A7661-F6BC-5043-A5CC-DFA85735F8AE}"/>
    <dgm:cxn modelId="{E66452A7-ACC0-8C42-B0D9-C3343A2597A9}" type="presOf" srcId="{900669E4-87A7-5C49-A5E1-84963CF81AAA}" destId="{CB24CEDB-B0EF-C743-825D-AA776BAE9D7F}" srcOrd="0" destOrd="0" presId="urn:microsoft.com/office/officeart/2009/3/layout/IncreasingArrowsProcess"/>
    <dgm:cxn modelId="{BC5175C3-9804-DB4B-A523-E001F7E1B20B}" type="presOf" srcId="{C4D23F30-1676-4149-A194-9F660BF1A352}" destId="{25E35677-269D-7F46-82BA-4AC7CFDF4204}" srcOrd="0" destOrd="2" presId="urn:microsoft.com/office/officeart/2009/3/layout/IncreasingArrowsProcess"/>
    <dgm:cxn modelId="{34FB39F3-191D-CA40-B7D0-10C34C27A479}" type="presOf" srcId="{37731C80-0523-E749-9660-C07AA0EBA3FF}" destId="{AE11D181-40CD-AA43-A283-DD58DD43E998}" srcOrd="0" destOrd="1" presId="urn:microsoft.com/office/officeart/2009/3/layout/IncreasingArrowsProcess"/>
    <dgm:cxn modelId="{758CFD8A-03B3-804D-AE51-E82AC35307DA}" type="presOf" srcId="{9E1BC4AA-3D23-D343-9B78-C041D11A00F6}" destId="{FBB464ED-33D5-3C42-9389-977FC034AD32}" srcOrd="0" destOrd="1"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1C3B433-B8E5-704A-AE81-38EF07D35074}" type="presOf" srcId="{77E39105-775B-3D4D-96C5-14E4CB4110EC}" destId="{FBB464ED-33D5-3C42-9389-977FC034AD32}" srcOrd="0" destOrd="0" presId="urn:microsoft.com/office/officeart/2009/3/layout/IncreasingArrowsProcess"/>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0835E9E3-0068-D547-8CFA-E68BC901B1DE}" srcId="{0978C417-F862-CD43-A9F3-06E174FE3968}" destId="{88F0A5CC-9F8E-174C-AE0C-29EEDDBD234C}" srcOrd="0" destOrd="0" parTransId="{8A2D67B5-79A1-8F46-993A-2E936B5B7683}" sibTransId="{B55343E9-30DA-4C45-A556-6E4FDE0A7AFF}"/>
    <dgm:cxn modelId="{4A6F5FA1-2B34-CB4E-969E-8EAF5F553947}" type="presOf" srcId="{5A7046D3-038A-0946-B8DA-75F41CDB8098}" destId="{FCFEE869-3260-8848-805B-21255263F0C6}" srcOrd="0" destOrd="0" presId="urn:microsoft.com/office/officeart/2009/3/layout/IncreasingArrowsProcess"/>
    <dgm:cxn modelId="{96E2F3DE-D9A4-1644-B90C-E15BA2950079}" type="presOf" srcId="{3B86A249-6530-5146-AE38-057A914E849E}" destId="{9851CF6D-0542-A945-8BD9-8B164A9FF6AF}" srcOrd="0" destOrd="1" presId="urn:microsoft.com/office/officeart/2009/3/layout/IncreasingArrowsProcess"/>
    <dgm:cxn modelId="{9157D861-6EB5-024B-8ADB-1C025E5A18B2}" type="presParOf" srcId="{965C2627-9758-4643-9FBE-55143086510A}" destId="{61F6C000-BD56-7B4F-B80D-4349F954432A}" srcOrd="0" destOrd="0" presId="urn:microsoft.com/office/officeart/2009/3/layout/IncreasingArrowsProcess"/>
    <dgm:cxn modelId="{94F46CD4-A1F0-4D4F-8B23-9A950B2A0D63}" type="presParOf" srcId="{965C2627-9758-4643-9FBE-55143086510A}" destId="{B49B3F43-B447-2E46-8542-2721C3CCA994}" srcOrd="1" destOrd="0" presId="urn:microsoft.com/office/officeart/2009/3/layout/IncreasingArrowsProcess"/>
    <dgm:cxn modelId="{3621FE3E-2B6E-E14A-8A7A-09451EB8A8E4}" type="presParOf" srcId="{965C2627-9758-4643-9FBE-55143086510A}" destId="{1685D736-5D8C-2648-9245-8271052F4346}" srcOrd="2" destOrd="0" presId="urn:microsoft.com/office/officeart/2009/3/layout/IncreasingArrowsProcess"/>
    <dgm:cxn modelId="{28C41069-EBEF-EA40-BD98-D3C37B6A864A}" type="presParOf" srcId="{965C2627-9758-4643-9FBE-55143086510A}" destId="{FBB464ED-33D5-3C42-9389-977FC034AD32}" srcOrd="3" destOrd="0" presId="urn:microsoft.com/office/officeart/2009/3/layout/IncreasingArrowsProcess"/>
    <dgm:cxn modelId="{C577402A-274C-BC49-9C69-51658D6724D5}" type="presParOf" srcId="{965C2627-9758-4643-9FBE-55143086510A}" destId="{065D51E9-B6DC-154D-B583-B4EBD21A9523}" srcOrd="4" destOrd="0" presId="urn:microsoft.com/office/officeart/2009/3/layout/IncreasingArrowsProcess"/>
    <dgm:cxn modelId="{D5B2FE51-7278-FC49-A0C8-3869BE94451F}" type="presParOf" srcId="{965C2627-9758-4643-9FBE-55143086510A}" destId="{9851CF6D-0542-A945-8BD9-8B164A9FF6AF}" srcOrd="5" destOrd="0" presId="urn:microsoft.com/office/officeart/2009/3/layout/IncreasingArrowsProcess"/>
    <dgm:cxn modelId="{C1716ED6-E5BF-4E40-B756-A9B33FBAECDD}" type="presParOf" srcId="{965C2627-9758-4643-9FBE-55143086510A}" destId="{FCFEE869-3260-8848-805B-21255263F0C6}" srcOrd="6" destOrd="0" presId="urn:microsoft.com/office/officeart/2009/3/layout/IncreasingArrowsProcess"/>
    <dgm:cxn modelId="{8BD8AEE9-0BBB-414D-80C5-5B5F9410E1C8}" type="presParOf" srcId="{965C2627-9758-4643-9FBE-55143086510A}" destId="{25E35677-269D-7F46-82BA-4AC7CFDF4204}" srcOrd="7" destOrd="0" presId="urn:microsoft.com/office/officeart/2009/3/layout/IncreasingArrowsProcess"/>
    <dgm:cxn modelId="{4F2E7964-1A3B-DA43-ABF0-7DED79A80E0B}" type="presParOf" srcId="{965C2627-9758-4643-9FBE-55143086510A}" destId="{CB24CEDB-B0EF-C743-825D-AA776BAE9D7F}" srcOrd="8" destOrd="0" presId="urn:microsoft.com/office/officeart/2009/3/layout/IncreasingArrowsProcess"/>
    <dgm:cxn modelId="{A6415878-415C-8249-8B25-CD69DA4793EC}"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BC7AC-A165-9142-A675-EFA5F8AD6A2A}" type="datetimeFigureOut">
              <a:rPr lang="en-US" smtClean="0"/>
              <a:t>3/7/2013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55A8D-05C8-E846-A082-9F11C6A03833}" type="slidenum">
              <a:rPr lang="en-US" smtClean="0"/>
              <a:t>‹#›</a:t>
            </a:fld>
            <a:endParaRPr lang="en-US"/>
          </a:p>
        </p:txBody>
      </p:sp>
    </p:spTree>
    <p:extLst>
      <p:ext uri="{BB962C8B-B14F-4D97-AF65-F5344CB8AC3E}">
        <p14:creationId xmlns:p14="http://schemas.microsoft.com/office/powerpoint/2010/main" val="1163802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B3285-9789-5847-AF1E-C6722ED77CA1}" type="datetimeFigureOut">
              <a:rPr lang="en-US" smtClean="0"/>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6ABE2-C1FF-1B44-B21D-9949A2D37D87}" type="slidenum">
              <a:rPr lang="en-US" smtClean="0"/>
              <a:t>‹#›</a:t>
            </a:fld>
            <a:endParaRPr lang="en-US"/>
          </a:p>
        </p:txBody>
      </p:sp>
    </p:spTree>
    <p:extLst>
      <p:ext uri="{BB962C8B-B14F-4D97-AF65-F5344CB8AC3E}">
        <p14:creationId xmlns:p14="http://schemas.microsoft.com/office/powerpoint/2010/main" val="3232974289"/>
      </p:ext>
    </p:extLst>
  </p:cSld>
  <p:clrMap bg1="lt1" tx1="dk1" bg2="lt2" tx2="dk2" accent1="accent1" accent2="accent2" accent3="accent3" accent4="accent4" accent5="accent5" accent6="accent6" hlink="hlink" folHlink="folHlink"/>
  <p:hf hdr="0" ftr="0" dt="0"/>
  <p:notesStyle>
    <a:lvl1pPr marL="0" algn="l" defTabSz="457137" rtl="0" eaLnBrk="1" latinLnBrk="0" hangingPunct="1">
      <a:defRPr sz="1200" kern="1200">
        <a:solidFill>
          <a:schemeClr val="tx1"/>
        </a:solidFill>
        <a:latin typeface="+mn-lt"/>
        <a:ea typeface="+mn-ea"/>
        <a:cs typeface="+mn-cs"/>
      </a:defRPr>
    </a:lvl1pPr>
    <a:lvl2pPr marL="457137" algn="l" defTabSz="457137" rtl="0" eaLnBrk="1" latinLnBrk="0" hangingPunct="1">
      <a:defRPr sz="1200" kern="1200">
        <a:solidFill>
          <a:schemeClr val="tx1"/>
        </a:solidFill>
        <a:latin typeface="+mn-lt"/>
        <a:ea typeface="+mn-ea"/>
        <a:cs typeface="+mn-cs"/>
      </a:defRPr>
    </a:lvl2pPr>
    <a:lvl3pPr marL="914274" algn="l" defTabSz="457137" rtl="0" eaLnBrk="1" latinLnBrk="0" hangingPunct="1">
      <a:defRPr sz="1200" kern="1200">
        <a:solidFill>
          <a:schemeClr val="tx1"/>
        </a:solidFill>
        <a:latin typeface="+mn-lt"/>
        <a:ea typeface="+mn-ea"/>
        <a:cs typeface="+mn-cs"/>
      </a:defRPr>
    </a:lvl3pPr>
    <a:lvl4pPr marL="1371411" algn="l" defTabSz="457137" rtl="0" eaLnBrk="1" latinLnBrk="0" hangingPunct="1">
      <a:defRPr sz="1200" kern="1200">
        <a:solidFill>
          <a:schemeClr val="tx1"/>
        </a:solidFill>
        <a:latin typeface="+mn-lt"/>
        <a:ea typeface="+mn-ea"/>
        <a:cs typeface="+mn-cs"/>
      </a:defRPr>
    </a:lvl4pPr>
    <a:lvl5pPr marL="1828548" algn="l" defTabSz="457137" rtl="0" eaLnBrk="1" latinLnBrk="0" hangingPunct="1">
      <a:defRPr sz="1200" kern="1200">
        <a:solidFill>
          <a:schemeClr val="tx1"/>
        </a:solidFill>
        <a:latin typeface="+mn-lt"/>
        <a:ea typeface="+mn-ea"/>
        <a:cs typeface="+mn-cs"/>
      </a:defRPr>
    </a:lvl5pPr>
    <a:lvl6pPr marL="2285685" algn="l" defTabSz="457137" rtl="0" eaLnBrk="1" latinLnBrk="0" hangingPunct="1">
      <a:defRPr sz="1200" kern="1200">
        <a:solidFill>
          <a:schemeClr val="tx1"/>
        </a:solidFill>
        <a:latin typeface="+mn-lt"/>
        <a:ea typeface="+mn-ea"/>
        <a:cs typeface="+mn-cs"/>
      </a:defRPr>
    </a:lvl6pPr>
    <a:lvl7pPr marL="2742822" algn="l" defTabSz="457137" rtl="0" eaLnBrk="1" latinLnBrk="0" hangingPunct="1">
      <a:defRPr sz="1200" kern="1200">
        <a:solidFill>
          <a:schemeClr val="tx1"/>
        </a:solidFill>
        <a:latin typeface="+mn-lt"/>
        <a:ea typeface="+mn-ea"/>
        <a:cs typeface="+mn-cs"/>
      </a:defRPr>
    </a:lvl7pPr>
    <a:lvl8pPr marL="3199952" algn="l" defTabSz="457137" rtl="0" eaLnBrk="1" latinLnBrk="0" hangingPunct="1">
      <a:defRPr sz="1200" kern="1200">
        <a:solidFill>
          <a:schemeClr val="tx1"/>
        </a:solidFill>
        <a:latin typeface="+mn-lt"/>
        <a:ea typeface="+mn-ea"/>
        <a:cs typeface="+mn-cs"/>
      </a:defRPr>
    </a:lvl8pPr>
    <a:lvl9pPr marL="3657092" algn="l" defTabSz="4571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357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838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11</a:t>
            </a:fld>
            <a:endParaRPr lang="en-US"/>
          </a:p>
        </p:txBody>
      </p:sp>
    </p:spTree>
    <p:extLst>
      <p:ext uri="{BB962C8B-B14F-4D97-AF65-F5344CB8AC3E}">
        <p14:creationId xmlns:p14="http://schemas.microsoft.com/office/powerpoint/2010/main" val="338651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0133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MS PGothic" charset="0"/>
              </a:rPr>
              <a:t>These tables collects the metadata associated with images and users. This includes information about properties of the images, the access permission by users and the usage. </a:t>
            </a:r>
          </a:p>
          <a:p>
            <a:pPr>
              <a:defRPr/>
            </a:pPr>
            <a:endParaRPr lang="en-US">
              <a:ea typeface="MS PGothic" charset="0"/>
            </a:endParaRPr>
          </a:p>
          <a:p>
            <a:pPr>
              <a:defRPr/>
            </a:pPr>
            <a:r>
              <a:rPr lang="en-US">
                <a:ea typeface="MS PGothic" charset="0"/>
              </a:rPr>
              <a:t>--------</a:t>
            </a:r>
          </a:p>
          <a:p>
            <a:pPr>
              <a:defRPr/>
            </a:pPr>
            <a:r>
              <a:rPr lang="en-US" i="1">
                <a:ea typeface="MS PGothic" charset="0"/>
              </a:rPr>
              <a:t>Access permissions allow the image owner to determine who has access to the image. The simplest types of sharing include private to owner, shared with the public or shared with a set of people defined by a group/project. Usage information is available as part of the metadata to allow information about usage to be recorded. This includes how many times an image was accessed and by whom.</a:t>
            </a:r>
          </a:p>
          <a:p>
            <a:pPr>
              <a:defRPr/>
            </a:pPr>
            <a:endParaRPr lang="en-US">
              <a:ea typeface="MS PGothic"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00B46D29-8CE3-6149-A601-8AA1741C104D}" type="slidenum">
              <a:rPr lang="en-US" sz="1200"/>
              <a:pPr eaLnBrk="1" hangingPunct="1">
                <a:defRPr/>
              </a:pPr>
              <a:t>31</a:t>
            </a:fld>
            <a:endParaRPr lang="en-US" sz="1200"/>
          </a:p>
        </p:txBody>
      </p:sp>
    </p:spTree>
    <p:extLst>
      <p:ext uri="{BB962C8B-B14F-4D97-AF65-F5344CB8AC3E}">
        <p14:creationId xmlns:p14="http://schemas.microsoft.com/office/powerpoint/2010/main" val="418738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MS PGothic" charset="0"/>
              </a:rPr>
              <a:t>This picture represent the workflow of the image generation. After the user introduce the requirements, the image generation service searches into the image repository to identify a base image to be cloned. A base image only contains the OS and minimum required software. If the image generation service finds such an image, it just needs to install the software required by the user and store de image. </a:t>
            </a:r>
          </a:p>
          <a:p>
            <a:pPr>
              <a:defRPr/>
            </a:pPr>
            <a:r>
              <a:rPr lang="en-US">
                <a:ea typeface="MS PGothic" charset="0"/>
              </a:rPr>
              <a:t>In the case that it does not find a base image, it create such an image from scratch. This is done using the tools to bootstrap images provided by the different OSes, such as yum for CentOS and deboostrap for Ubuntu. To deal with different OSes and architectures, we use cloud technologies. Consequently, an image is created with all user specified packages inside a VM instantiated on-demand. Therefore, multiple users can create multiple images for different operating systems concurrently; obviously, this approach provides us with great flexibility, architecture independence, and high scalability. Currently, we use OpenNebula to support this process.</a:t>
            </a:r>
          </a:p>
          <a:p>
            <a:pPr>
              <a:defRPr/>
            </a:pPr>
            <a:endParaRPr lang="en-US">
              <a:ea typeface="MS PGothic" charset="0"/>
            </a:endParaRPr>
          </a:p>
          <a:p>
            <a:pPr>
              <a:defRPr/>
            </a:pPr>
            <a:endParaRPr lang="en-US">
              <a:ea typeface="MS PGothic" charset="0"/>
            </a:endParaRPr>
          </a:p>
          <a:p>
            <a:pPr>
              <a:defRPr/>
            </a:pPr>
            <a:r>
              <a:rPr lang="en-US">
                <a:ea typeface="MS PGothic" charset="0"/>
              </a:rPr>
              <a:t>------------------</a:t>
            </a:r>
          </a:p>
          <a:p>
            <a:pPr>
              <a:defRPr/>
            </a:pPr>
            <a:r>
              <a:rPr lang="en-US" i="1">
                <a:ea typeface="MS PGothic" charset="0"/>
              </a:rPr>
              <a:t>First, the image generation tool searches into the image repository to identify a base image to be cloned, and if there is no good candidate, the base image is created from scratch. Once we have a base image, the image generation tool installs the software required by the user.</a:t>
            </a:r>
          </a:p>
          <a:p>
            <a:pPr>
              <a:defRPr/>
            </a:pPr>
            <a:endParaRPr lang="en-US" i="1">
              <a:ea typeface="MS PGothic" charset="0"/>
            </a:endParaRPr>
          </a:p>
          <a:p>
            <a:pPr>
              <a:defRPr/>
            </a:pPr>
            <a:r>
              <a:rPr lang="en-US" i="1">
                <a:ea typeface="MS PGothic" charset="0"/>
              </a:rPr>
              <a:t>One feature of our design is to either create images from scratch or by cloning already created base images we locate in our repository. In the first case, images are created using the tools to bootstrap images provided by the different OSes, such as yum for CentOS and deboostrap for Ubuntu. To deal with different OSes and architectures, we use cloud technologies. Consequently, an image is created with all user specified packages inside a VM instantiated on-demand. Therefore, multiple users can create multiple images for different operating systems concurrently; obviously, this approach provides us with great flexibility, architecture independence, and high scalability. Currently, we use OpenNebula to support this process.</a:t>
            </a:r>
          </a:p>
          <a:p>
            <a:pPr>
              <a:defRPr/>
            </a:pPr>
            <a:endParaRPr lang="en-US" i="1">
              <a:ea typeface="MS PGothic" charset="0"/>
            </a:endParaRPr>
          </a:p>
          <a:p>
            <a:pPr>
              <a:defRPr/>
            </a:pPr>
            <a:r>
              <a:rPr lang="en-US" i="1">
                <a:ea typeface="MS PGothic" charset="0"/>
              </a:rPr>
              <a:t>We can speed-up the process of generating an image by not starting from scratch but by using an image already stored in the repository. We have tagged such candidate images in the repository as base images. Consequently, modifications include installation or update of the packages that the user requires. Our design can utilize either VMs or a physical machine to chroot into the image to conduct this step.</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187DEFDE-B779-F24F-8255-42FB10345C52}" type="slidenum">
              <a:rPr lang="en-US" sz="1200"/>
              <a:pPr eaLnBrk="1" hangingPunct="1">
                <a:defRPr/>
              </a:pPr>
              <a:t>32</a:t>
            </a:fld>
            <a:endParaRPr lang="en-US" sz="1200"/>
          </a:p>
        </p:txBody>
      </p:sp>
    </p:spTree>
    <p:extLst>
      <p:ext uri="{BB962C8B-B14F-4D97-AF65-F5344CB8AC3E}">
        <p14:creationId xmlns:p14="http://schemas.microsoft.com/office/powerpoint/2010/main" val="2486066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1FB0755-3E34-1849-86B0-734D31C9EC8B}" type="datetime1">
              <a:rPr lang="en-US" smtClean="0"/>
              <a:t>3/7/2013</a:t>
            </a:fld>
            <a:endParaRPr lang="en-US"/>
          </a:p>
        </p:txBody>
      </p:sp>
      <p:sp>
        <p:nvSpPr>
          <p:cNvPr id="5"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209069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56F0A8B-60E7-1241-B661-3C90463C9C31}" type="datetime1">
              <a:rPr lang="en-US" smtClean="0"/>
              <a:t>3/7/2013</a:t>
            </a:fld>
            <a:endParaRPr lang="en-US"/>
          </a:p>
        </p:txBody>
      </p:sp>
      <p:sp>
        <p:nvSpPr>
          <p:cNvPr id="5"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174312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8753E3-4D32-214B-A880-3EB126682448}" type="datetime1">
              <a:rPr lang="en-US" smtClean="0"/>
              <a:t>3/7/2013</a:t>
            </a:fld>
            <a:endParaRPr lang="en-US"/>
          </a:p>
        </p:txBody>
      </p:sp>
      <p:sp>
        <p:nvSpPr>
          <p:cNvPr id="5"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308753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F180531-7895-EF49-A620-B88A4382F913}" type="datetime1">
              <a:rPr lang="en-US" smtClean="0"/>
              <a:t>3/7/2013</a:t>
            </a:fld>
            <a:endParaRPr lang="en-US"/>
          </a:p>
        </p:txBody>
      </p:sp>
      <p:sp>
        <p:nvSpPr>
          <p:cNvPr id="5"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234366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3BD7CA3-3770-154A-84DB-170C0564BA82}" type="datetime1">
              <a:rPr lang="en-US" smtClean="0"/>
              <a:t>3/7/2013</a:t>
            </a:fld>
            <a:endParaRPr lang="en-US"/>
          </a:p>
        </p:txBody>
      </p:sp>
      <p:sp>
        <p:nvSpPr>
          <p:cNvPr id="5"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228599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9F4ED8F-2776-F649-96E2-15CD0CE17BD5}" type="datetime1">
              <a:rPr lang="en-US" smtClean="0"/>
              <a:t>3/7/2013</a:t>
            </a:fld>
            <a:endParaRPr lang="en-US"/>
          </a:p>
        </p:txBody>
      </p:sp>
      <p:sp>
        <p:nvSpPr>
          <p:cNvPr id="6"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421937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CD05D4D-258C-844B-8108-DC67730816B2}" type="datetime1">
              <a:rPr lang="en-US" smtClean="0"/>
              <a:t>3/7/2013</a:t>
            </a:fld>
            <a:endParaRPr lang="en-US"/>
          </a:p>
        </p:txBody>
      </p:sp>
      <p:sp>
        <p:nvSpPr>
          <p:cNvPr id="8"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289678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207505B-C3E5-164F-A539-04E0BF1491D7}" type="datetime1">
              <a:rPr lang="en-US" smtClean="0"/>
              <a:t>3/7/2013</a:t>
            </a:fld>
            <a:endParaRPr lang="en-US"/>
          </a:p>
        </p:txBody>
      </p:sp>
      <p:sp>
        <p:nvSpPr>
          <p:cNvPr id="4"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335951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580A309-3E35-AF4D-B119-464980EC5B04}" type="datetime1">
              <a:rPr lang="en-US" smtClean="0"/>
              <a:t>3/7/2013</a:t>
            </a:fld>
            <a:endParaRPr lang="en-US"/>
          </a:p>
        </p:txBody>
      </p:sp>
      <p:sp>
        <p:nvSpPr>
          <p:cNvPr id="3"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273679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888416-5872-384D-80AC-EEDF4BBCA92C}" type="datetime1">
              <a:rPr lang="en-US" smtClean="0"/>
              <a:t>3/7/2013</a:t>
            </a:fld>
            <a:endParaRPr lang="en-US"/>
          </a:p>
        </p:txBody>
      </p:sp>
      <p:sp>
        <p:nvSpPr>
          <p:cNvPr id="6"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326933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AE9F338-76F5-AF46-86DE-5F41AA245F87}" type="datetime1">
              <a:rPr lang="en-US" smtClean="0"/>
              <a:t>3/7/2013</a:t>
            </a:fld>
            <a:endParaRPr lang="en-US"/>
          </a:p>
        </p:txBody>
      </p:sp>
      <p:sp>
        <p:nvSpPr>
          <p:cNvPr id="6" name="Slide Number Placeholder 5"/>
          <p:cNvSpPr>
            <a:spLocks noGrp="1"/>
          </p:cNvSpPr>
          <p:nvPr>
            <p:ph type="sldNum" sz="quarter" idx="11"/>
          </p:nvPr>
        </p:nvSpPr>
        <p:spPr/>
        <p:txBody>
          <a:bodyPr/>
          <a:lstStyle>
            <a:lvl1pPr>
              <a:defRPr/>
            </a:lvl1pPr>
          </a:lstStyle>
          <a:p>
            <a:fld id="{183FFB49-A6E7-3947-8F55-F954CD7469F6}" type="slidenum">
              <a:rPr lang="en-US" smtClean="0"/>
              <a:t>‹#›</a:t>
            </a:fld>
            <a:endParaRPr lang="en-US"/>
          </a:p>
        </p:txBody>
      </p:sp>
    </p:spTree>
    <p:extLst>
      <p:ext uri="{BB962C8B-B14F-4D97-AF65-F5344CB8AC3E}">
        <p14:creationId xmlns:p14="http://schemas.microsoft.com/office/powerpoint/2010/main" val="359158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855"/>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9" tIns="45719" rIns="91439" bIns="45719"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34440"/>
            <a:ext cx="8229600" cy="4892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509"/>
            <a:ext cx="2133124" cy="364331"/>
          </a:xfrm>
          <a:prstGeom prst="rect">
            <a:avLst/>
          </a:prstGeom>
        </p:spPr>
        <p:txBody>
          <a:bodyPr vert="horz" wrap="square" lIns="91439" tIns="45719" rIns="91439" bIns="45719" numCol="1" anchor="ctr" anchorCtr="0" compatLnSpc="1">
            <a:prstTxWarp prst="textNoShape">
              <a:avLst/>
            </a:prstTxWarp>
          </a:bodyPr>
          <a:lstStyle>
            <a:lvl1pPr>
              <a:defRPr sz="1200">
                <a:solidFill>
                  <a:srgbClr val="898989"/>
                </a:solidFill>
                <a:latin typeface="Calibri" charset="0"/>
                <a:cs typeface="+mn-cs"/>
              </a:defRPr>
            </a:lvl1pPr>
          </a:lstStyle>
          <a:p>
            <a:fld id="{62019819-0C43-0D49-909D-54A7FB7BC874}" type="datetime1">
              <a:rPr lang="en-US" smtClean="0"/>
              <a:t>3/7/2013</a:t>
            </a:fld>
            <a:endParaRPr lang="en-US"/>
          </a:p>
        </p:txBody>
      </p:sp>
      <p:sp>
        <p:nvSpPr>
          <p:cNvPr id="6" name="Slide Number Placeholder 5"/>
          <p:cNvSpPr>
            <a:spLocks noGrp="1"/>
          </p:cNvSpPr>
          <p:nvPr>
            <p:ph type="sldNum" sz="quarter" idx="4"/>
          </p:nvPr>
        </p:nvSpPr>
        <p:spPr>
          <a:xfrm>
            <a:off x="6553677" y="6356509"/>
            <a:ext cx="2133123" cy="364331"/>
          </a:xfrm>
          <a:prstGeom prst="rect">
            <a:avLst/>
          </a:prstGeom>
        </p:spPr>
        <p:txBody>
          <a:bodyPr vert="horz" wrap="square" lIns="91439" tIns="45719" rIns="91439" bIns="45719" numCol="1" anchor="ctr" anchorCtr="0" compatLnSpc="1">
            <a:prstTxWarp prst="textNoShape">
              <a:avLst/>
            </a:prstTxWarp>
          </a:bodyPr>
          <a:lstStyle>
            <a:lvl1pPr algn="r">
              <a:defRPr sz="1200">
                <a:solidFill>
                  <a:srgbClr val="000000"/>
                </a:solidFill>
                <a:latin typeface="Calibri" charset="0"/>
                <a:cs typeface="+mn-cs"/>
              </a:defRPr>
            </a:lvl1pPr>
          </a:lstStyle>
          <a:p>
            <a:fld id="{183FFB49-A6E7-3947-8F55-F954CD7469F6}" type="slidenum">
              <a:rPr lang="en-US" smtClean="0"/>
              <a:t>‹#›</a:t>
            </a:fld>
            <a:endParaRPr lang="en-US"/>
          </a:p>
        </p:txBody>
      </p:sp>
      <p:pic>
        <p:nvPicPr>
          <p:cNvPr id="1030" name="Picture 6" descr="pixture_reloaded_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1460" y="6172200"/>
            <a:ext cx="942975"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1"/>
          <p:cNvSpPr>
            <a:spLocks noChangeArrowheads="1"/>
          </p:cNvSpPr>
          <p:nvPr/>
        </p:nvSpPr>
        <p:spPr bwMode="auto">
          <a:xfrm>
            <a:off x="4914901" y="6377940"/>
            <a:ext cx="1984715" cy="3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p>
            <a:r>
              <a:rPr lang="de-DE" sz="1600" dirty="0" smtClean="0">
                <a:latin typeface="+mn-lt"/>
              </a:rPr>
              <a:t>Gregor von Laszewski</a:t>
            </a:r>
            <a:endParaRPr lang="en-US" sz="1600" dirty="0">
              <a:latin typeface="+mn-lt"/>
            </a:endParaRPr>
          </a:p>
        </p:txBody>
      </p:sp>
      <p:sp>
        <p:nvSpPr>
          <p:cNvPr id="1032" name="Rectangle 6"/>
          <p:cNvSpPr>
            <a:spLocks noChangeArrowheads="1"/>
          </p:cNvSpPr>
          <p:nvPr/>
        </p:nvSpPr>
        <p:spPr bwMode="auto">
          <a:xfrm>
            <a:off x="1211580" y="6309360"/>
            <a:ext cx="2560286" cy="3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p>
            <a:r>
              <a:rPr lang="en-US" sz="1600" dirty="0">
                <a:latin typeface="+mn-lt"/>
              </a:rPr>
              <a:t>https://</a:t>
            </a:r>
            <a:r>
              <a:rPr lang="en-US" sz="1600" dirty="0" err="1">
                <a:latin typeface="+mn-lt"/>
              </a:rPr>
              <a:t>portal.futuregrid.org</a:t>
            </a:r>
            <a:endParaRPr lang="en-US" sz="1600" dirty="0">
              <a:latin typeface="+mn-lt"/>
            </a:endParaRPr>
          </a:p>
        </p:txBody>
      </p:sp>
      <p:sp>
        <p:nvSpPr>
          <p:cNvPr id="8" name="Footer Placeholder 7"/>
          <p:cNvSpPr>
            <a:spLocks noGrp="1"/>
          </p:cNvSpPr>
          <p:nvPr>
            <p:ph type="ftr" sz="quarter" idx="3"/>
          </p:nvPr>
        </p:nvSpPr>
        <p:spPr>
          <a:xfrm>
            <a:off x="3124677" y="6356509"/>
            <a:ext cx="2894648" cy="364331"/>
          </a:xfrm>
          <a:prstGeom prst="rect">
            <a:avLst/>
          </a:prstGeom>
        </p:spPr>
        <p:txBody>
          <a:bodyPr vert="horz" lIns="82296" tIns="41148" rIns="82296" bIns="41148" rtlCol="0" anchor="ctr"/>
          <a:lstStyle>
            <a:lvl1pPr algn="ctr">
              <a:defRPr sz="11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455772" rtl="0" eaLnBrk="1" fontAlgn="base" hangingPunct="1">
        <a:spcBef>
          <a:spcPct val="0"/>
        </a:spcBef>
        <a:spcAft>
          <a:spcPct val="0"/>
        </a:spcAft>
        <a:defRPr sz="4400" b="1" kern="1200">
          <a:solidFill>
            <a:schemeClr val="tx1"/>
          </a:solidFill>
          <a:latin typeface="+mj-lt"/>
          <a:ea typeface="ＭＳ Ｐゴシック" charset="0"/>
          <a:cs typeface="Times New Roman"/>
        </a:defRPr>
      </a:lvl1pPr>
      <a:lvl2pPr algn="ctr" defTabSz="455772" rtl="0" eaLnBrk="1" fontAlgn="base" hangingPunct="1">
        <a:spcBef>
          <a:spcPct val="0"/>
        </a:spcBef>
        <a:spcAft>
          <a:spcPct val="0"/>
        </a:spcAft>
        <a:defRPr sz="4400" b="1">
          <a:solidFill>
            <a:schemeClr val="tx1"/>
          </a:solidFill>
          <a:latin typeface="Times New Roman" charset="0"/>
          <a:ea typeface="ＭＳ Ｐゴシック" charset="0"/>
          <a:cs typeface="ＭＳ Ｐゴシック" charset="0"/>
        </a:defRPr>
      </a:lvl2pPr>
      <a:lvl3pPr algn="ctr" defTabSz="455772" rtl="0" eaLnBrk="1" fontAlgn="base" hangingPunct="1">
        <a:spcBef>
          <a:spcPct val="0"/>
        </a:spcBef>
        <a:spcAft>
          <a:spcPct val="0"/>
        </a:spcAft>
        <a:defRPr sz="4400" b="1">
          <a:solidFill>
            <a:schemeClr val="tx1"/>
          </a:solidFill>
          <a:latin typeface="Times New Roman" charset="0"/>
          <a:ea typeface="ＭＳ Ｐゴシック" charset="0"/>
          <a:cs typeface="ＭＳ Ｐゴシック" charset="0"/>
        </a:defRPr>
      </a:lvl3pPr>
      <a:lvl4pPr algn="ctr" defTabSz="455772" rtl="0" eaLnBrk="1" fontAlgn="base" hangingPunct="1">
        <a:spcBef>
          <a:spcPct val="0"/>
        </a:spcBef>
        <a:spcAft>
          <a:spcPct val="0"/>
        </a:spcAft>
        <a:defRPr sz="4400" b="1">
          <a:solidFill>
            <a:schemeClr val="tx1"/>
          </a:solidFill>
          <a:latin typeface="Times New Roman" charset="0"/>
          <a:ea typeface="ＭＳ Ｐゴシック" charset="0"/>
          <a:cs typeface="ＭＳ Ｐゴシック" charset="0"/>
        </a:defRPr>
      </a:lvl4pPr>
      <a:lvl5pPr algn="ctr" defTabSz="455772" rtl="0" eaLnBrk="1" fontAlgn="base" hangingPunct="1">
        <a:spcBef>
          <a:spcPct val="0"/>
        </a:spcBef>
        <a:spcAft>
          <a:spcPct val="0"/>
        </a:spcAft>
        <a:defRPr sz="4400" b="1">
          <a:solidFill>
            <a:schemeClr val="tx1"/>
          </a:solidFill>
          <a:latin typeface="Times New Roman" charset="0"/>
          <a:ea typeface="ＭＳ Ｐゴシック" charset="0"/>
          <a:cs typeface="ＭＳ Ｐゴシック" charset="0"/>
        </a:defRPr>
      </a:lvl5pPr>
      <a:lvl6pPr marL="457196"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91"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87"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82"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472" indent="-341472" algn="l" defTabSz="455772"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Times New Roman"/>
        </a:defRPr>
      </a:lvl1pPr>
      <a:lvl2pPr marL="741522" indent="-284322" algn="l" defTabSz="455772"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Times New Roman"/>
        </a:defRPr>
      </a:lvl2pPr>
      <a:lvl3pPr marL="1141572" indent="-227172" algn="l" defTabSz="45577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Times New Roman"/>
        </a:defRPr>
      </a:lvl3pPr>
      <a:lvl4pPr marL="1598772" indent="-227172" algn="l" defTabSz="455772"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Times New Roman"/>
        </a:defRPr>
      </a:lvl4pPr>
      <a:lvl5pPr marL="2055972" indent="-227172" algn="l" defTabSz="455772"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Times New Roman"/>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aszewski@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uturegrid.github.com" TargetMode="External"/><Relationship Id="rId2" Type="http://schemas.openxmlformats.org/officeDocument/2006/relationships/hyperlink" Target="http://futuregrid.github.com/rai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7.emf"/><Relationship Id="rId4" Type="http://schemas.openxmlformats.org/officeDocument/2006/relationships/image" Target="../media/image30.png"/><Relationship Id="rId9" Type="http://schemas.openxmlformats.org/officeDocument/2006/relationships/image" Target="../media/image3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4.emf"/><Relationship Id="rId5" Type="http://schemas.openxmlformats.org/officeDocument/2006/relationships/image" Target="../media/image42.emf"/><Relationship Id="rId10" Type="http://schemas.openxmlformats.org/officeDocument/2006/relationships/package" Target="../embeddings/Microsoft_Excel_Worksheet3.xlsx"/><Relationship Id="rId4" Type="http://schemas.openxmlformats.org/officeDocument/2006/relationships/package" Target="../embeddings/Microsoft_Excel_Worksheet1.xlsx"/><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4.bin"/><Relationship Id="rId7"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5.emf"/><Relationship Id="rId4" Type="http://schemas.openxmlformats.org/officeDocument/2006/relationships/package" Target="../embeddings/Microsoft_Excel_Worksheet4.xlsx"/></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5002"/>
            <a:ext cx="9144000" cy="2965451"/>
          </a:xfrm>
        </p:spPr>
        <p:txBody>
          <a:bodyPr/>
          <a:lstStyle/>
          <a:p>
            <a:r>
              <a:rPr lang="en-US" dirty="0" err="1" smtClean="0"/>
              <a:t>FutureGrid</a:t>
            </a:r>
            <a:r>
              <a:rPr lang="en-US" dirty="0" smtClean="0"/>
              <a:t> RAIN:</a:t>
            </a:r>
            <a:br>
              <a:rPr lang="en-US" dirty="0" smtClean="0"/>
            </a:br>
            <a:r>
              <a:rPr lang="en-US" dirty="0" smtClean="0"/>
              <a:t>More than Dynamic Provisioning Across Virtual and Bare-metal Resources</a:t>
            </a:r>
            <a:endParaRPr lang="en-US" dirty="0"/>
          </a:p>
        </p:txBody>
      </p:sp>
      <p:sp>
        <p:nvSpPr>
          <p:cNvPr id="3" name="Subtitle 2"/>
          <p:cNvSpPr>
            <a:spLocks noGrp="1"/>
          </p:cNvSpPr>
          <p:nvPr>
            <p:ph type="subTitle" idx="1"/>
          </p:nvPr>
        </p:nvSpPr>
        <p:spPr>
          <a:xfrm>
            <a:off x="988963" y="3886200"/>
            <a:ext cx="6783437" cy="1752600"/>
          </a:xfrm>
        </p:spPr>
        <p:txBody>
          <a:bodyPr>
            <a:normAutofit fontScale="92500" lnSpcReduction="10000"/>
          </a:bodyPr>
          <a:lstStyle/>
          <a:p>
            <a:r>
              <a:rPr lang="en-US" b="1" dirty="0" smtClean="0"/>
              <a:t>Gregor von Laszewski</a:t>
            </a:r>
            <a:r>
              <a:rPr lang="en-US" baseline="30000" dirty="0"/>
              <a:t>1</a:t>
            </a:r>
            <a:endParaRPr lang="en-US" b="1" dirty="0" smtClean="0"/>
          </a:p>
          <a:p>
            <a:r>
              <a:rPr lang="en-US" dirty="0" smtClean="0"/>
              <a:t>Javier Diaz</a:t>
            </a:r>
            <a:r>
              <a:rPr lang="en-US" baseline="30000" dirty="0"/>
              <a:t>2</a:t>
            </a:r>
            <a:r>
              <a:rPr lang="en-US" dirty="0" smtClean="0"/>
              <a:t>, </a:t>
            </a:r>
            <a:r>
              <a:rPr lang="en-US" dirty="0" err="1" smtClean="0"/>
              <a:t>Fugang</a:t>
            </a:r>
            <a:r>
              <a:rPr lang="en-US" dirty="0" smtClean="0"/>
              <a:t> Wang</a:t>
            </a:r>
            <a:r>
              <a:rPr lang="en-US" baseline="30000" dirty="0"/>
              <a:t>1</a:t>
            </a:r>
            <a:r>
              <a:rPr lang="en-US" dirty="0" smtClean="0"/>
              <a:t>, Koji Tanaka</a:t>
            </a:r>
            <a:r>
              <a:rPr lang="en-US" baseline="30000" dirty="0"/>
              <a:t>1</a:t>
            </a:r>
            <a:r>
              <a:rPr lang="en-US" dirty="0" smtClean="0"/>
              <a:t>, </a:t>
            </a:r>
            <a:r>
              <a:rPr lang="en-US" dirty="0" err="1" smtClean="0"/>
              <a:t>Hyungro</a:t>
            </a:r>
            <a:r>
              <a:rPr lang="en-US" smtClean="0"/>
              <a:t> Lee</a:t>
            </a:r>
            <a:r>
              <a:rPr lang="en-US" baseline="30000" smtClean="0"/>
              <a:t>1</a:t>
            </a:r>
            <a:r>
              <a:rPr lang="en-US" smtClean="0"/>
              <a:t>, Geoffrey </a:t>
            </a:r>
            <a:r>
              <a:rPr lang="en-US" dirty="0" smtClean="0"/>
              <a:t>C. Fox</a:t>
            </a:r>
            <a:r>
              <a:rPr lang="en-US" baseline="30000" dirty="0" smtClean="0"/>
              <a:t>1 </a:t>
            </a:r>
            <a:endParaRPr lang="en-US" dirty="0" smtClean="0"/>
          </a:p>
          <a:p>
            <a:r>
              <a:rPr lang="en-US" sz="2200" baseline="30000" dirty="0"/>
              <a:t>1</a:t>
            </a:r>
            <a:r>
              <a:rPr lang="en-US" sz="2200" dirty="0"/>
              <a:t>Indiana University, </a:t>
            </a:r>
            <a:r>
              <a:rPr lang="en-US" sz="2200" baseline="30000" dirty="0"/>
              <a:t>2</a:t>
            </a:r>
            <a:r>
              <a:rPr lang="en-US" sz="2200" dirty="0"/>
              <a:t>now Rutgers University</a:t>
            </a:r>
          </a:p>
          <a:p>
            <a:endParaRPr lang="en-US" sz="2200" dirty="0"/>
          </a:p>
        </p:txBody>
      </p:sp>
      <p:sp>
        <p:nvSpPr>
          <p:cNvPr id="4" name="Slide Number Placeholder 3"/>
          <p:cNvSpPr>
            <a:spLocks noGrp="1"/>
          </p:cNvSpPr>
          <p:nvPr>
            <p:ph type="sldNum" sz="quarter" idx="11"/>
          </p:nvPr>
        </p:nvSpPr>
        <p:spPr/>
        <p:txBody>
          <a:bodyPr/>
          <a:lstStyle/>
          <a:p>
            <a:fld id="{183FFB49-A6E7-3947-8F55-F954CD7469F6}" type="slidenum">
              <a:rPr lang="en-US" smtClean="0"/>
              <a:t>1</a:t>
            </a:fld>
            <a:endParaRPr lang="en-US"/>
          </a:p>
        </p:txBody>
      </p:sp>
    </p:spTree>
    <p:extLst>
      <p:ext uri="{BB962C8B-B14F-4D97-AF65-F5344CB8AC3E}">
        <p14:creationId xmlns:p14="http://schemas.microsoft.com/office/powerpoint/2010/main" val="388678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7333"/>
          </a:xfrm>
        </p:spPr>
        <p:txBody>
          <a:bodyPr rtlCol="0">
            <a:normAutofit fontScale="90000"/>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9407579"/>
              </p:ext>
            </p:extLst>
          </p:nvPr>
        </p:nvGraphicFramePr>
        <p:xfrm>
          <a:off x="423332" y="844375"/>
          <a:ext cx="8187268" cy="5815721"/>
        </p:xfrm>
        <a:graphic>
          <a:graphicData uri="http://schemas.openxmlformats.org/drawingml/2006/table">
            <a:tbl>
              <a:tblPr firstRow="1" firstCol="1" lastRow="1" lastCol="1" bandRow="1">
                <a:tableStyleId>{B301B821-A1FF-4177-AEE7-76D212191A09}</a:tableStyleId>
              </a:tblPr>
              <a:tblGrid>
                <a:gridCol w="1212319"/>
                <a:gridCol w="1212319"/>
                <a:gridCol w="729446"/>
                <a:gridCol w="660612"/>
                <a:gridCol w="768535"/>
                <a:gridCol w="900679"/>
                <a:gridCol w="900680"/>
                <a:gridCol w="650124"/>
                <a:gridCol w="1152554"/>
              </a:tblGrid>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Status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59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192+ 14336 GPU</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 ?</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04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(Scale MP)</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Disk &amp; memory</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Testing</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93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charset="0"/>
                          <a:ea typeface="Times" charset="0"/>
                          <a:cs typeface="Times New Roman" charset="0"/>
                        </a:rPr>
                        <a:t>1112</a:t>
                      </a:r>
                      <a:endParaRPr kumimoji="0" lang="en-US" sz="1400" b="1" i="0" u="none" strike="noStrike" cap="none" normalizeH="0" baseline="0" dirty="0" smtClean="0">
                        <a:ln>
                          <a:noFill/>
                        </a:ln>
                        <a:solidFill>
                          <a:schemeClr val="tx1"/>
                        </a:solidFill>
                        <a:effectLst/>
                        <a:latin typeface="Calibri" charset="0"/>
                        <a:ea typeface="Times"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4576</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53.5</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21792</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1538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Tree>
    <p:extLst>
      <p:ext uri="{BB962C8B-B14F-4D97-AF65-F5344CB8AC3E}">
        <p14:creationId xmlns:p14="http://schemas.microsoft.com/office/powerpoint/2010/main" val="186519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02"/>
          </a:xfrm>
        </p:spPr>
        <p:txBody>
          <a:bodyPr/>
          <a:lstStyle/>
          <a:p>
            <a:r>
              <a:rPr lang="en-US" dirty="0" smtClean="0"/>
              <a:t>Simplified Software Architecture</a:t>
            </a:r>
            <a:endParaRPr lang="en-US" dirty="0"/>
          </a:p>
        </p:txBody>
      </p:sp>
      <p:pic>
        <p:nvPicPr>
          <p:cNvPr id="4" name="Content Placeholder 3"/>
          <p:cNvPicPr>
            <a:picLocks noGrp="1" noChangeAspect="1"/>
          </p:cNvPicPr>
          <p:nvPr>
            <p:ph idx="1"/>
          </p:nvPr>
        </p:nvPicPr>
        <p:blipFill>
          <a:blip r:embed="rId3"/>
          <a:srcRect l="-33981" r="-33981"/>
          <a:stretch>
            <a:fillRect/>
          </a:stretch>
        </p:blipFill>
        <p:spPr>
          <a:xfrm>
            <a:off x="-188274" y="814913"/>
            <a:ext cx="9150232" cy="5438246"/>
          </a:xfrm>
        </p:spPr>
      </p:pic>
    </p:spTree>
    <p:extLst>
      <p:ext uri="{BB962C8B-B14F-4D97-AF65-F5344CB8AC3E}">
        <p14:creationId xmlns:p14="http://schemas.microsoft.com/office/powerpoint/2010/main" val="131326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8672331"/>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E7F21733-96BD-0C43-A6FC-2A7578DC7533}" type="datetime1">
              <a:rPr lang="en-US" smtClean="0"/>
              <a:t>3/7/2013</a:t>
            </a:fld>
            <a:endParaRPr lang="en-US"/>
          </a:p>
        </p:txBody>
      </p:sp>
      <p:sp>
        <p:nvSpPr>
          <p:cNvPr id="7" name="Slide Number Placeholder 6"/>
          <p:cNvSpPr>
            <a:spLocks noGrp="1"/>
          </p:cNvSpPr>
          <p:nvPr>
            <p:ph type="sldNum" sz="quarter" idx="11"/>
          </p:nvPr>
        </p:nvSpPr>
        <p:spPr>
          <a:xfrm>
            <a:off x="6553200" y="6356352"/>
            <a:ext cx="2133600" cy="365125"/>
          </a:xfrm>
          <a:prstGeom prst="rect">
            <a:avLst/>
          </a:prstGeom>
        </p:spPr>
        <p:txBody>
          <a:bodyPr lIns="91436" tIns="45716" rIns="91436" bIns="45716"/>
          <a:lstStyle/>
          <a:p>
            <a:fld id="{14EB8B87-E7C0-334D-BEA7-32F58CF9455F}" type="slidenum">
              <a:rPr lang="en-US" smtClean="0"/>
              <a:t>12</a:t>
            </a:fld>
            <a:endParaRPr lang="en-US"/>
          </a:p>
        </p:txBody>
      </p:sp>
      <p:sp>
        <p:nvSpPr>
          <p:cNvPr id="9" name="Rectangle 8"/>
          <p:cNvSpPr/>
          <p:nvPr/>
        </p:nvSpPr>
        <p:spPr>
          <a:xfrm>
            <a:off x="381000" y="1447804"/>
            <a:ext cx="6934200" cy="466280"/>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6" rIns="91436" bIns="45716">
            <a:spAutoFit/>
          </a:bodyPr>
          <a:lstStyle/>
          <a:p>
            <a:pPr algn="ctr"/>
            <a:r>
              <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rPr>
              <a:t>FutureGrid</a:t>
            </a:r>
          </a:p>
        </p:txBody>
      </p:sp>
    </p:spTree>
    <p:extLst>
      <p:ext uri="{BB962C8B-B14F-4D97-AF65-F5344CB8AC3E}">
        <p14:creationId xmlns:p14="http://schemas.microsoft.com/office/powerpoint/2010/main" val="188121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306" y="248024"/>
            <a:ext cx="2743200" cy="1143000"/>
          </a:xfrm>
        </p:spPr>
        <p:txBody>
          <a:bodyPr/>
          <a:lstStyle/>
          <a:p>
            <a:r>
              <a:rPr lang="en-US" dirty="0" smtClean="0"/>
              <a:t>Services Offered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0656114"/>
              </p:ext>
            </p:extLst>
          </p:nvPr>
        </p:nvGraphicFramePr>
        <p:xfrm>
          <a:off x="152405" y="270995"/>
          <a:ext cx="5715001" cy="6587005"/>
        </p:xfrm>
        <a:graphic>
          <a:graphicData uri="http://schemas.openxmlformats.org/drawingml/2006/table">
            <a:tbl>
              <a:tblPr firstRow="1" bandRow="1">
                <a:tableStyleId>{69C7853C-536D-4A76-A0AE-DD22124D55A5}</a:tableStyleId>
              </a:tblPr>
              <a:tblGrid>
                <a:gridCol w="1538652"/>
                <a:gridCol w="512885"/>
                <a:gridCol w="586153"/>
                <a:gridCol w="512885"/>
                <a:gridCol w="512885"/>
                <a:gridCol w="512885"/>
                <a:gridCol w="439615"/>
                <a:gridCol w="366347"/>
                <a:gridCol w="366347"/>
                <a:gridCol w="366347"/>
              </a:tblGrid>
              <a:tr h="734845">
                <a:tc>
                  <a:txBody>
                    <a:bodyPr/>
                    <a:lstStyle/>
                    <a:p>
                      <a:endParaRPr lang="en-US" sz="1800" dirty="0">
                        <a:solidFill>
                          <a:schemeClr val="tx1"/>
                        </a:solidFill>
                      </a:endParaRPr>
                    </a:p>
                  </a:txBody>
                  <a:tcPr vert="vert"/>
                </a:tc>
                <a:tc>
                  <a:txBody>
                    <a:bodyPr/>
                    <a:lstStyle/>
                    <a:p>
                      <a:r>
                        <a:rPr lang="en-US" sz="1800" dirty="0" smtClean="0">
                          <a:solidFill>
                            <a:schemeClr val="tx1"/>
                          </a:solidFill>
                        </a:rPr>
                        <a:t>India</a:t>
                      </a:r>
                      <a:endParaRPr lang="en-US" sz="1800" dirty="0">
                        <a:solidFill>
                          <a:schemeClr val="tx1"/>
                        </a:solidFill>
                      </a:endParaRPr>
                    </a:p>
                  </a:txBody>
                  <a:tcPr vert="vert"/>
                </a:tc>
                <a:tc>
                  <a:txBody>
                    <a:bodyPr/>
                    <a:lstStyle/>
                    <a:p>
                      <a:r>
                        <a:rPr lang="en-US" sz="1800" dirty="0" smtClean="0">
                          <a:solidFill>
                            <a:schemeClr val="tx1"/>
                          </a:solidFill>
                        </a:rPr>
                        <a:t>Sierra</a:t>
                      </a:r>
                      <a:endParaRPr lang="en-US" sz="1800" dirty="0">
                        <a:solidFill>
                          <a:schemeClr val="tx1"/>
                        </a:solidFill>
                      </a:endParaRPr>
                    </a:p>
                  </a:txBody>
                  <a:tcPr vert="vert"/>
                </a:tc>
                <a:tc>
                  <a:txBody>
                    <a:bodyPr/>
                    <a:lstStyle/>
                    <a:p>
                      <a:r>
                        <a:rPr lang="en-US" sz="1800" dirty="0" smtClean="0">
                          <a:solidFill>
                            <a:schemeClr val="tx1"/>
                          </a:solidFill>
                        </a:rPr>
                        <a:t>Hotel</a:t>
                      </a:r>
                      <a:endParaRPr lang="en-US" sz="1800" dirty="0">
                        <a:solidFill>
                          <a:schemeClr val="tx1"/>
                        </a:solidFill>
                      </a:endParaRPr>
                    </a:p>
                  </a:txBody>
                  <a:tcPr vert="vert"/>
                </a:tc>
                <a:tc>
                  <a:txBody>
                    <a:bodyPr/>
                    <a:lstStyle/>
                    <a:p>
                      <a:r>
                        <a:rPr lang="en-US" sz="1400" dirty="0" smtClean="0">
                          <a:solidFill>
                            <a:schemeClr val="tx1"/>
                          </a:solidFill>
                        </a:rPr>
                        <a:t>Foxtrot</a:t>
                      </a:r>
                      <a:endParaRPr lang="en-US" sz="1400" dirty="0">
                        <a:solidFill>
                          <a:schemeClr val="tx1"/>
                        </a:solidFill>
                      </a:endParaRPr>
                    </a:p>
                  </a:txBody>
                  <a:tcPr vert="vert"/>
                </a:tc>
                <a:tc>
                  <a:txBody>
                    <a:bodyPr/>
                    <a:lstStyle/>
                    <a:p>
                      <a:r>
                        <a:rPr lang="en-US" sz="1800" dirty="0" smtClean="0">
                          <a:solidFill>
                            <a:schemeClr val="tx1"/>
                          </a:solidFill>
                        </a:rPr>
                        <a:t>Alamo</a:t>
                      </a:r>
                      <a:endParaRPr lang="en-US" sz="1800" dirty="0">
                        <a:solidFill>
                          <a:schemeClr val="tx1"/>
                        </a:solidFill>
                      </a:endParaRPr>
                    </a:p>
                  </a:txBody>
                  <a:tcPr vert="vert"/>
                </a:tc>
                <a:tc>
                  <a:txBody>
                    <a:bodyPr/>
                    <a:lstStyle/>
                    <a:p>
                      <a:r>
                        <a:rPr lang="en-US" sz="1800" dirty="0" err="1" smtClean="0">
                          <a:solidFill>
                            <a:schemeClr val="tx1"/>
                          </a:solidFill>
                        </a:rPr>
                        <a:t>Xray</a:t>
                      </a:r>
                      <a:endParaRPr lang="en-US" sz="1800" dirty="0">
                        <a:solidFill>
                          <a:schemeClr val="tx1"/>
                        </a:solidFill>
                      </a:endParaRPr>
                    </a:p>
                  </a:txBody>
                  <a:tcPr vert="vert"/>
                </a:tc>
                <a:tc>
                  <a:txBody>
                    <a:bodyPr/>
                    <a:lstStyle/>
                    <a:p>
                      <a:r>
                        <a:rPr lang="en-US" sz="1800" dirty="0" smtClean="0">
                          <a:solidFill>
                            <a:schemeClr val="tx1"/>
                          </a:solidFill>
                        </a:rPr>
                        <a:t>Bravo</a:t>
                      </a:r>
                      <a:endParaRPr lang="en-US" sz="1800" dirty="0">
                        <a:solidFill>
                          <a:schemeClr val="tx1"/>
                        </a:solidFill>
                      </a:endParaRPr>
                    </a:p>
                  </a:txBody>
                  <a:tcPr vert="vert"/>
                </a:tc>
                <a:tc>
                  <a:txBody>
                    <a:bodyPr/>
                    <a:lstStyle/>
                    <a:p>
                      <a:r>
                        <a:rPr lang="en-US" sz="1800" dirty="0" smtClean="0">
                          <a:solidFill>
                            <a:schemeClr val="tx1"/>
                          </a:solidFill>
                        </a:rPr>
                        <a:t>Delta</a:t>
                      </a:r>
                      <a:endParaRPr lang="en-US" sz="1800" dirty="0">
                        <a:solidFill>
                          <a:schemeClr val="tx1"/>
                        </a:solidFill>
                      </a:endParaRPr>
                    </a:p>
                  </a:txBody>
                  <a:tcPr vert="vert"/>
                </a:tc>
                <a:tc>
                  <a:txBody>
                    <a:bodyPr/>
                    <a:lstStyle/>
                    <a:p>
                      <a:r>
                        <a:rPr lang="en-US" sz="1800" dirty="0" smtClean="0">
                          <a:solidFill>
                            <a:schemeClr val="tx1"/>
                          </a:solidFill>
                        </a:rPr>
                        <a:t>Echo </a:t>
                      </a:r>
                      <a:endParaRPr lang="en-US" sz="1800" dirty="0">
                        <a:solidFill>
                          <a:schemeClr val="tx1"/>
                        </a:solidFill>
                      </a:endParaRPr>
                    </a:p>
                  </a:txBody>
                  <a:tcPr vert="vert"/>
                </a:tc>
              </a:tr>
              <a:tr h="365760">
                <a:tc>
                  <a:txBody>
                    <a:bodyPr/>
                    <a:lstStyle/>
                    <a:p>
                      <a:r>
                        <a:rPr lang="en-US" sz="1800" dirty="0" err="1" smtClean="0">
                          <a:solidFill>
                            <a:schemeClr val="tx1"/>
                          </a:solidFill>
                        </a:rPr>
                        <a:t>myHadoop</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r>
              <a:tr h="365760">
                <a:tc>
                  <a:txBody>
                    <a:bodyPr/>
                    <a:lstStyle/>
                    <a:p>
                      <a:r>
                        <a:rPr lang="en-US" sz="1800" dirty="0" smtClean="0">
                          <a:solidFill>
                            <a:schemeClr val="tx1"/>
                          </a:solidFill>
                        </a:rPr>
                        <a:t>Nimbus</a:t>
                      </a: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dirty="0">
                        <a:solidFill>
                          <a:schemeClr val="tx1"/>
                        </a:solidFill>
                      </a:endParaRPr>
                    </a:p>
                  </a:txBody>
                  <a:tcPr/>
                </a:tc>
              </a:tr>
              <a:tr h="365760">
                <a:tc>
                  <a:txBody>
                    <a:bodyPr/>
                    <a:lstStyle/>
                    <a:p>
                      <a:r>
                        <a:rPr lang="en-US" sz="1800" dirty="0" smtClean="0">
                          <a:solidFill>
                            <a:schemeClr val="tx1"/>
                          </a:solidFill>
                        </a:rPr>
                        <a:t>OpenStack</a:t>
                      </a:r>
                      <a:endParaRPr lang="en-US" sz="1800" dirty="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558ED5"/>
                          </a:solidFill>
                          <a:latin typeface="Zapf Dingbats"/>
                          <a:ea typeface="Zapf Dingbats"/>
                          <a:cs typeface="Zapf Dingbats"/>
                          <a:sym typeface="Zapf Dingbats"/>
                        </a:rPr>
                        <a:t>✔</a:t>
                      </a:r>
                      <a:endParaRPr lang="en-US" sz="1800" dirty="0" smtClean="0">
                        <a:solidFill>
                          <a:srgbClr val="558ED5"/>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60000"/>
                              <a:lumOff val="40000"/>
                            </a:schemeClr>
                          </a:solidFill>
                          <a:latin typeface="Zapf Dingbats"/>
                          <a:ea typeface="Zapf Dingbats"/>
                          <a:cs typeface="Zapf Dingbats"/>
                          <a:sym typeface="Zapf Dingbats"/>
                        </a:rPr>
                        <a:t>✔</a:t>
                      </a:r>
                      <a:endParaRPr lang="en-US" sz="1800" dirty="0" smtClean="0">
                        <a:solidFill>
                          <a:schemeClr val="tx2">
                            <a:lumMod val="60000"/>
                            <a:lumOff val="40000"/>
                          </a:schemeClr>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r>
              <a:tr h="365760">
                <a:tc>
                  <a:txBody>
                    <a:bodyPr/>
                    <a:lstStyle/>
                    <a:p>
                      <a:r>
                        <a:rPr lang="en-US" sz="1800" dirty="0" smtClean="0">
                          <a:solidFill>
                            <a:schemeClr val="tx1"/>
                          </a:solidFill>
                        </a:rPr>
                        <a:t>Eucalyptus</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ebdings"/>
                          <a:ea typeface="Webdings"/>
                          <a:cs typeface="Webdings"/>
                          <a:sym typeface="Webdings"/>
                        </a:rPr>
                        <a:t></a:t>
                      </a:r>
                      <a:endParaRPr lang="en-US" sz="1800" b="1"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r>
              <a:tr h="365760">
                <a:tc>
                  <a:txBody>
                    <a:bodyPr/>
                    <a:lstStyle/>
                    <a:p>
                      <a:r>
                        <a:rPr lang="en-US" sz="1800" dirty="0" smtClean="0">
                          <a:solidFill>
                            <a:schemeClr val="tx1"/>
                          </a:solidFill>
                        </a:rPr>
                        <a:t>ViNe</a:t>
                      </a:r>
                      <a:r>
                        <a:rPr lang="en-US" sz="1800" baseline="30000" dirty="0" smtClean="0">
                          <a:solidFill>
                            <a:schemeClr val="tx1"/>
                          </a:solidFill>
                        </a:rPr>
                        <a:t>1</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r>
              <a:tr h="365760">
                <a:tc>
                  <a:txBody>
                    <a:bodyPr/>
                    <a:lstStyle/>
                    <a:p>
                      <a:r>
                        <a:rPr lang="en-US" sz="1800" dirty="0" smtClean="0">
                          <a:solidFill>
                            <a:schemeClr val="tx1"/>
                          </a:solidFill>
                        </a:rPr>
                        <a:t>Genesis II</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r>
              <a:tr h="365760">
                <a:tc>
                  <a:txBody>
                    <a:bodyPr/>
                    <a:lstStyle/>
                    <a:p>
                      <a:r>
                        <a:rPr lang="en-US" sz="1800" dirty="0" err="1" smtClean="0">
                          <a:solidFill>
                            <a:schemeClr val="tx1"/>
                          </a:solidFill>
                        </a:rPr>
                        <a:t>Unicore</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r>
              <a:tr h="365760">
                <a:tc>
                  <a:txBody>
                    <a:bodyPr/>
                    <a:lstStyle/>
                    <a:p>
                      <a:r>
                        <a:rPr lang="en-US" sz="1800" dirty="0" smtClean="0">
                          <a:solidFill>
                            <a:schemeClr val="tx1"/>
                          </a:solidFill>
                        </a:rPr>
                        <a:t>MPI</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r>
              <a:tr h="365760">
                <a:tc>
                  <a:txBody>
                    <a:bodyPr/>
                    <a:lstStyle/>
                    <a:p>
                      <a:r>
                        <a:rPr lang="en-US" sz="1800" dirty="0" err="1" smtClean="0">
                          <a:solidFill>
                            <a:schemeClr val="tx1"/>
                          </a:solidFill>
                        </a:rPr>
                        <a:t>OpenMP</a:t>
                      </a:r>
                      <a:r>
                        <a:rPr lang="en-US" sz="1800" dirty="0" smtClean="0">
                          <a:solidFill>
                            <a:schemeClr val="tx1"/>
                          </a:solidFill>
                        </a:rPr>
                        <a:t> </a:t>
                      </a: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r>
              <a:tr h="365760">
                <a:tc>
                  <a:txBody>
                    <a:bodyPr/>
                    <a:lstStyle/>
                    <a:p>
                      <a:r>
                        <a:rPr lang="en-US" sz="1800" dirty="0" err="1" smtClean="0">
                          <a:solidFill>
                            <a:schemeClr val="tx1"/>
                          </a:solidFill>
                        </a:rPr>
                        <a:t>ScaleMP</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ebdings"/>
                          <a:ea typeface="Webdings"/>
                          <a:cs typeface="Webdings"/>
                          <a:sym typeface="Webdings"/>
                        </a:rPr>
                        <a:t></a:t>
                      </a:r>
                      <a:endParaRPr lang="en-US" sz="1800" b="1"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r>
              <a:tr h="365760">
                <a:tc>
                  <a:txBody>
                    <a:bodyPr/>
                    <a:lstStyle/>
                    <a:p>
                      <a:r>
                        <a:rPr lang="en-US" sz="1800" dirty="0" smtClean="0">
                          <a:solidFill>
                            <a:schemeClr val="tx1"/>
                          </a:solidFill>
                        </a:rPr>
                        <a:t>Ganglia</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r>
              <a:tr h="365760">
                <a:tc>
                  <a:txBody>
                    <a:bodyPr/>
                    <a:lstStyle/>
                    <a:p>
                      <a:r>
                        <a:rPr lang="en-US" sz="1800" dirty="0" smtClean="0">
                          <a:solidFill>
                            <a:schemeClr val="tx1"/>
                          </a:solidFill>
                        </a:rPr>
                        <a:t>Pegasus</a:t>
                      </a:r>
                      <a:r>
                        <a:rPr lang="en-US" sz="1800" baseline="30000" dirty="0" smtClean="0">
                          <a:solidFill>
                            <a:schemeClr val="tx1"/>
                          </a:solidFill>
                        </a:rPr>
                        <a:t>3</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r>
              <a:tr h="365760">
                <a:tc>
                  <a:txBody>
                    <a:bodyPr/>
                    <a:lstStyle/>
                    <a:p>
                      <a:r>
                        <a:rPr lang="en-US" sz="1800" dirty="0" smtClean="0">
                          <a:solidFill>
                            <a:schemeClr val="tx1"/>
                          </a:solidFill>
                        </a:rPr>
                        <a:t>Inca</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a:tc>
              </a:tr>
              <a:tr h="365760">
                <a:tc>
                  <a:txBody>
                    <a:bodyPr/>
                    <a:lstStyle/>
                    <a:p>
                      <a:r>
                        <a:rPr lang="en-US" sz="1800" dirty="0" smtClean="0">
                          <a:solidFill>
                            <a:schemeClr val="tx1"/>
                          </a:solidFill>
                        </a:rPr>
                        <a:t>Portal</a:t>
                      </a:r>
                      <a:r>
                        <a:rPr lang="en-US" sz="1800" baseline="30000" dirty="0" smtClean="0">
                          <a:solidFill>
                            <a:schemeClr val="tx1"/>
                          </a:solidFill>
                        </a:rPr>
                        <a:t>2</a:t>
                      </a:r>
                      <a:endParaRPr lang="en-US" sz="1800" dirty="0">
                        <a:solidFill>
                          <a:schemeClr val="tx1"/>
                        </a:solidFill>
                      </a:endParaRPr>
                    </a:p>
                  </a:txBody>
                  <a:tcPr/>
                </a:tc>
                <a:tc>
                  <a:txBody>
                    <a:bodyPr/>
                    <a:lstStyle/>
                    <a:p>
                      <a:pPr algn="ctr"/>
                      <a:r>
                        <a:rPr lang="en-US" sz="1800" dirty="0" smtClean="0">
                          <a:solidFill>
                            <a:schemeClr val="tx1"/>
                          </a:solidFill>
                          <a:latin typeface="Wingdings"/>
                          <a:ea typeface="Wingdings"/>
                          <a:cs typeface="Wingdings"/>
                          <a:sym typeface="Wingdings"/>
                        </a:rPr>
                        <a:t></a:t>
                      </a:r>
                      <a:endParaRPr lang="en-US" sz="18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Wingdings"/>
                          <a:ea typeface="Wingdings"/>
                          <a:cs typeface="Wingdings"/>
                          <a:sym typeface="Wingding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r>
              <a:tr h="365760">
                <a:tc>
                  <a:txBody>
                    <a:bodyPr/>
                    <a:lstStyle/>
                    <a:p>
                      <a:r>
                        <a:rPr lang="en-US" sz="1800" dirty="0" smtClean="0">
                          <a:solidFill>
                            <a:schemeClr val="tx1"/>
                          </a:solidFill>
                        </a:rPr>
                        <a:t>PAPI</a:t>
                      </a: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a:solidFill>
                          <a:schemeClr val="tx1"/>
                        </a:solidFill>
                      </a:endParaRPr>
                    </a:p>
                  </a:txBody>
                  <a:tcPr/>
                </a:tc>
                <a:tc>
                  <a:txBody>
                    <a:bodyPr/>
                    <a:lstStyle/>
                    <a:p>
                      <a:pPr algn="ctr"/>
                      <a:endParaRPr lang="en-US" sz="180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r>
              <a:tr h="365760">
                <a:tc>
                  <a:txBody>
                    <a:bodyPr/>
                    <a:lstStyle/>
                    <a:p>
                      <a:r>
                        <a:rPr lang="en-US" sz="1800" dirty="0" smtClean="0">
                          <a:solidFill>
                            <a:schemeClr val="tx1"/>
                          </a:solidFill>
                        </a:rPr>
                        <a:t>Globus</a:t>
                      </a: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Zapf Dingbats"/>
                          <a:ea typeface="Zapf Dingbats"/>
                          <a:cs typeface="Zapf Dingbats"/>
                          <a:sym typeface="Zapf Dingbats"/>
                        </a:rPr>
                        <a:t>✔</a:t>
                      </a:r>
                      <a:endParaRPr lang="en-US" sz="1800" dirty="0" smtClean="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c>
                  <a:txBody>
                    <a:bodyPr/>
                    <a:lstStyle/>
                    <a:p>
                      <a:pPr algn="ctr"/>
                      <a:endParaRPr lang="en-US" sz="1800" dirty="0">
                        <a:solidFill>
                          <a:schemeClr val="tx1"/>
                        </a:solidFill>
                      </a:endParaRPr>
                    </a:p>
                  </a:txBody>
                  <a:tcPr/>
                </a:tc>
              </a:tr>
            </a:tbl>
          </a:graphicData>
        </a:graphic>
      </p:graphicFrame>
      <p:sp>
        <p:nvSpPr>
          <p:cNvPr id="5" name="Date Placeholder 4"/>
          <p:cNvSpPr>
            <a:spLocks noGrp="1"/>
          </p:cNvSpPr>
          <p:nvPr>
            <p:ph type="dt" sz="half" idx="10"/>
          </p:nvPr>
        </p:nvSpPr>
        <p:spPr/>
        <p:txBody>
          <a:bodyPr/>
          <a:lstStyle/>
          <a:p>
            <a:fld id="{48C7B4EF-B0C8-194A-AAAD-5BF00898BF82}" type="datetime1">
              <a:rPr lang="en-US" smtClean="0"/>
              <a:t>3/7/2013</a:t>
            </a:fld>
            <a:endParaRPr lang="en-US" dirty="0"/>
          </a:p>
        </p:txBody>
      </p:sp>
      <p:sp>
        <p:nvSpPr>
          <p:cNvPr id="7" name="Slide Number Placeholder 6"/>
          <p:cNvSpPr>
            <a:spLocks noGrp="1"/>
          </p:cNvSpPr>
          <p:nvPr>
            <p:ph type="sldNum" sz="quarter" idx="11"/>
          </p:nvPr>
        </p:nvSpPr>
        <p:spPr>
          <a:xfrm>
            <a:off x="6553200" y="6356352"/>
            <a:ext cx="2133600" cy="365125"/>
          </a:xfrm>
          <a:prstGeom prst="rect">
            <a:avLst/>
          </a:prstGeom>
        </p:spPr>
        <p:txBody>
          <a:bodyPr lIns="91436" tIns="45716" rIns="91436" bIns="45716"/>
          <a:lstStyle/>
          <a:p>
            <a:fld id="{14EB8B87-E7C0-334D-BEA7-32F58CF9455F}" type="slidenum">
              <a:rPr lang="en-US" smtClean="0"/>
              <a:t>13</a:t>
            </a:fld>
            <a:endParaRPr lang="en-US"/>
          </a:p>
        </p:txBody>
      </p:sp>
      <p:sp>
        <p:nvSpPr>
          <p:cNvPr id="3" name="TextBox 2"/>
          <p:cNvSpPr txBox="1"/>
          <p:nvPr/>
        </p:nvSpPr>
        <p:spPr>
          <a:xfrm>
            <a:off x="6595037" y="2244169"/>
            <a:ext cx="2438400" cy="4247317"/>
          </a:xfrm>
          <a:prstGeom prst="rect">
            <a:avLst/>
          </a:prstGeom>
          <a:noFill/>
        </p:spPr>
        <p:txBody>
          <a:bodyPr wrap="square" lIns="91436" tIns="45716" rIns="91436" bIns="45716" rtlCol="0">
            <a:spAutoFit/>
          </a:bodyPr>
          <a:lstStyle/>
          <a:p>
            <a:pPr marL="342883" indent="-342883">
              <a:buFont typeface="+mj-lt"/>
              <a:buAutoNum type="arabicPeriod"/>
            </a:pPr>
            <a:r>
              <a:rPr lang="en-US" dirty="0" err="1" smtClean="0">
                <a:ea typeface="Zapf Dingbats"/>
                <a:cs typeface="Zapf Dingbats"/>
                <a:sym typeface="Zapf Dingbats"/>
              </a:rPr>
              <a:t>ViNe</a:t>
            </a:r>
            <a:r>
              <a:rPr lang="en-US" dirty="0" smtClean="0">
                <a:ea typeface="Zapf Dingbats"/>
                <a:cs typeface="Zapf Dingbats"/>
                <a:sym typeface="Zapf Dingbats"/>
              </a:rPr>
              <a:t> </a:t>
            </a:r>
            <a:r>
              <a:rPr lang="en-US" dirty="0">
                <a:ea typeface="Zapf Dingbats"/>
                <a:cs typeface="Zapf Dingbats"/>
                <a:sym typeface="Zapf Dingbats"/>
              </a:rPr>
              <a:t>can be installed on the </a:t>
            </a:r>
            <a:br>
              <a:rPr lang="en-US" dirty="0">
                <a:ea typeface="Zapf Dingbats"/>
                <a:cs typeface="Zapf Dingbats"/>
                <a:sym typeface="Zapf Dingbats"/>
              </a:rPr>
            </a:br>
            <a:r>
              <a:rPr lang="en-US" dirty="0">
                <a:ea typeface="Zapf Dingbats"/>
                <a:cs typeface="Zapf Dingbats"/>
                <a:sym typeface="Zapf Dingbats"/>
              </a:rPr>
              <a:t>other resources via    </a:t>
            </a:r>
            <a:r>
              <a:rPr lang="en-US" dirty="0" smtClean="0">
                <a:ea typeface="Zapf Dingbats"/>
                <a:cs typeface="Zapf Dingbats"/>
                <a:sym typeface="Zapf Dingbats"/>
              </a:rPr>
              <a:t>Nimbus </a:t>
            </a:r>
            <a:r>
              <a:rPr lang="en-US" dirty="0">
                <a:latin typeface="Wingdings"/>
                <a:ea typeface="Wingdings"/>
                <a:cs typeface="Wingdings"/>
                <a:sym typeface="Wingdings"/>
              </a:rPr>
              <a:t></a:t>
            </a:r>
            <a:endParaRPr lang="en-US" dirty="0" smtClean="0">
              <a:ea typeface="Zapf Dingbats"/>
              <a:cs typeface="Zapf Dingbats"/>
              <a:sym typeface="Zapf Dingbats"/>
            </a:endParaRPr>
          </a:p>
          <a:p>
            <a:pPr marL="342883" indent="-342883">
              <a:buFont typeface="+mj-lt"/>
              <a:buAutoNum type="arabicPeriod"/>
            </a:pPr>
            <a:r>
              <a:rPr lang="en-US" dirty="0" smtClean="0">
                <a:sym typeface="Wingdings"/>
              </a:rPr>
              <a:t>Access to the resource is  requested through the portal </a:t>
            </a:r>
            <a:r>
              <a:rPr lang="en-US" dirty="0" smtClean="0">
                <a:latin typeface="Wingdings"/>
                <a:ea typeface="Wingdings"/>
                <a:cs typeface="Wingdings"/>
                <a:sym typeface="Wingdings"/>
              </a:rPr>
              <a:t></a:t>
            </a:r>
          </a:p>
          <a:p>
            <a:pPr marL="342883" indent="-342883">
              <a:buFont typeface="+mj-lt"/>
              <a:buAutoNum type="arabicPeriod"/>
            </a:pPr>
            <a:r>
              <a:rPr lang="en-US" dirty="0" smtClean="0">
                <a:ea typeface="Wingdings"/>
                <a:cs typeface="Wingdings"/>
                <a:sym typeface="Wingdings"/>
              </a:rPr>
              <a:t>Pegasus available via Nimbus and Eucalyptus images</a:t>
            </a:r>
          </a:p>
          <a:p>
            <a:pPr marL="342883" indent="-342883">
              <a:buFont typeface="+mj-lt"/>
              <a:buAutoNum type="arabicPeriod"/>
            </a:pPr>
            <a:r>
              <a:rPr lang="en-US" dirty="0" smtClean="0">
                <a:sym typeface="Wingdings"/>
              </a:rPr>
              <a:t>.</a:t>
            </a:r>
            <a:r>
              <a:rPr lang="en-US" dirty="0" smtClean="0">
                <a:latin typeface="Webdings"/>
                <a:ea typeface="Webdings"/>
                <a:cs typeface="Webdings"/>
                <a:sym typeface="Webdings"/>
              </a:rPr>
              <a:t></a:t>
            </a:r>
            <a:r>
              <a:rPr lang="en-US" dirty="0" smtClean="0">
                <a:sym typeface="Wingdings"/>
              </a:rPr>
              <a:t>. deprecated</a:t>
            </a:r>
            <a:endParaRPr lang="en-US" dirty="0"/>
          </a:p>
          <a:p>
            <a:pPr marL="342883" indent="-342883">
              <a:buFont typeface="+mj-lt"/>
              <a:buAutoNum type="arabicPeriod"/>
            </a:pPr>
            <a:endParaRPr lang="en-US" dirty="0"/>
          </a:p>
          <a:p>
            <a:pPr marL="342883" indent="-342883">
              <a:buFont typeface="+mj-lt"/>
              <a:buAutoNum type="arabicPeriod"/>
            </a:pPr>
            <a:endParaRPr lang="en-US" dirty="0" smtClean="0">
              <a:sym typeface="Wingdings"/>
            </a:endParaRPr>
          </a:p>
          <a:p>
            <a:endParaRPr lang="en-US" dirty="0"/>
          </a:p>
        </p:txBody>
      </p:sp>
    </p:spTree>
    <p:extLst>
      <p:ext uri="{BB962C8B-B14F-4D97-AF65-F5344CB8AC3E}">
        <p14:creationId xmlns:p14="http://schemas.microsoft.com/office/powerpoint/2010/main" val="90043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681"/>
            <a:ext cx="8229600" cy="1143000"/>
          </a:xfrm>
        </p:spPr>
        <p:txBody>
          <a:bodyPr>
            <a:normAutofit fontScale="90000"/>
          </a:bodyPr>
          <a:lstStyle/>
          <a:p>
            <a:r>
              <a:rPr lang="en-US" dirty="0" smtClean="0"/>
              <a:t>What to do when the users flavor of the day changes?</a:t>
            </a:r>
            <a:endParaRPr lang="en-US" dirty="0"/>
          </a:p>
        </p:txBody>
      </p:sp>
      <p:sp>
        <p:nvSpPr>
          <p:cNvPr id="5" name="Text Placeholder 4"/>
          <p:cNvSpPr>
            <a:spLocks noGrp="1"/>
          </p:cNvSpPr>
          <p:nvPr>
            <p:ph type="body" idx="1"/>
          </p:nvPr>
        </p:nvSpPr>
        <p:spPr/>
        <p:txBody>
          <a:bodyPr/>
          <a:lstStyle/>
          <a:p>
            <a:r>
              <a:rPr lang="en-US" dirty="0" smtClean="0"/>
              <a:t>Single </a:t>
            </a:r>
            <a:r>
              <a:rPr lang="en-US" dirty="0"/>
              <a:t>S</a:t>
            </a:r>
            <a:r>
              <a:rPr lang="en-US" dirty="0" smtClean="0"/>
              <a:t>ervice HPC</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There is possibly no flavor of the day</a:t>
            </a:r>
          </a:p>
          <a:p>
            <a:pPr lvl="1"/>
            <a:r>
              <a:rPr lang="en-US" dirty="0" smtClean="0"/>
              <a:t>limited flavor of the week/month selection</a:t>
            </a:r>
          </a:p>
          <a:p>
            <a:r>
              <a:rPr lang="en-US" dirty="0" smtClean="0"/>
              <a:t>Reconfigure the machine based on individual user requests</a:t>
            </a:r>
          </a:p>
          <a:p>
            <a:pPr lvl="1"/>
            <a:r>
              <a:rPr lang="en-US" dirty="0" smtClean="0"/>
              <a:t>Administrator driven</a:t>
            </a:r>
          </a:p>
          <a:p>
            <a:pPr lvl="1"/>
            <a:r>
              <a:rPr lang="en-US" dirty="0" smtClean="0"/>
              <a:t>Time consuming</a:t>
            </a:r>
          </a:p>
          <a:p>
            <a:pPr lvl="1"/>
            <a:r>
              <a:rPr lang="en-US" dirty="0" smtClean="0"/>
              <a:t>Requests are difficult to prioritize</a:t>
            </a:r>
          </a:p>
          <a:p>
            <a:pPr lvl="1"/>
            <a:r>
              <a:rPr lang="en-US" dirty="0" smtClean="0"/>
              <a:t>New services could provide operational challenge</a:t>
            </a:r>
            <a:endParaRPr lang="en-US" dirty="0"/>
          </a:p>
        </p:txBody>
      </p:sp>
      <p:sp>
        <p:nvSpPr>
          <p:cNvPr id="7" name="Text Placeholder 6"/>
          <p:cNvSpPr>
            <a:spLocks noGrp="1"/>
          </p:cNvSpPr>
          <p:nvPr>
            <p:ph type="body" sz="quarter" idx="3"/>
          </p:nvPr>
        </p:nvSpPr>
        <p:spPr/>
        <p:txBody>
          <a:bodyPr/>
          <a:lstStyle/>
          <a:p>
            <a:r>
              <a:rPr lang="en-US" dirty="0" smtClean="0"/>
              <a:t>Multi Service Data Center</a:t>
            </a:r>
            <a:endParaRPr lang="en-US" dirty="0"/>
          </a:p>
        </p:txBody>
      </p:sp>
      <p:sp>
        <p:nvSpPr>
          <p:cNvPr id="8" name="Content Placeholder 7"/>
          <p:cNvSpPr>
            <a:spLocks noGrp="1"/>
          </p:cNvSpPr>
          <p:nvPr>
            <p:ph sz="quarter" idx="4"/>
          </p:nvPr>
        </p:nvSpPr>
        <p:spPr/>
        <p:txBody>
          <a:bodyPr/>
          <a:lstStyle/>
          <a:p>
            <a:r>
              <a:rPr lang="en-US" dirty="0" smtClean="0"/>
              <a:t>Move the resources to services that need them</a:t>
            </a:r>
          </a:p>
          <a:p>
            <a:pPr lvl="1"/>
            <a:r>
              <a:rPr lang="en-US" dirty="0" smtClean="0"/>
              <a:t>Host multiple services in parallel</a:t>
            </a:r>
          </a:p>
          <a:p>
            <a:pPr lvl="1"/>
            <a:r>
              <a:rPr lang="en-US" dirty="0" smtClean="0"/>
              <a:t>Adjust resource assignment to services that need it</a:t>
            </a:r>
          </a:p>
          <a:p>
            <a:pPr lvl="1"/>
            <a:r>
              <a:rPr lang="en-US" dirty="0" smtClean="0"/>
              <a:t>Automatize the assignment process</a:t>
            </a:r>
          </a:p>
          <a:p>
            <a:pPr lvl="1"/>
            <a:r>
              <a:rPr lang="en-US" dirty="0" smtClean="0"/>
              <a:t>Allow (certain) provisioning to be conducted by users</a:t>
            </a:r>
            <a:endParaRPr lang="en-US" dirty="0"/>
          </a:p>
        </p:txBody>
      </p:sp>
      <p:sp>
        <p:nvSpPr>
          <p:cNvPr id="4" name="Slide Number Placeholder 3"/>
          <p:cNvSpPr>
            <a:spLocks noGrp="1"/>
          </p:cNvSpPr>
          <p:nvPr>
            <p:ph type="sldNum" sz="quarter" idx="11"/>
          </p:nvPr>
        </p:nvSpPr>
        <p:spPr/>
        <p:txBody>
          <a:bodyPr/>
          <a:lstStyle/>
          <a:p>
            <a:fld id="{183FFB49-A6E7-3947-8F55-F954CD7469F6}" type="slidenum">
              <a:rPr lang="en-US" smtClean="0"/>
              <a:t>14</a:t>
            </a:fld>
            <a:endParaRPr lang="en-US"/>
          </a:p>
        </p:txBody>
      </p:sp>
    </p:spTree>
    <p:extLst>
      <p:ext uri="{BB962C8B-B14F-4D97-AF65-F5344CB8AC3E}">
        <p14:creationId xmlns:p14="http://schemas.microsoft.com/office/powerpoint/2010/main" val="2409253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Requests per Quarter</a:t>
            </a:r>
            <a:endParaRPr lang="en-US" dirty="0"/>
          </a:p>
        </p:txBody>
      </p:sp>
      <p:pic>
        <p:nvPicPr>
          <p:cNvPr id="7" name="Content Placeholder 6"/>
          <p:cNvPicPr>
            <a:picLocks noGrp="1" noChangeAspect="1"/>
          </p:cNvPicPr>
          <p:nvPr>
            <p:ph idx="1"/>
          </p:nvPr>
        </p:nvPicPr>
        <p:blipFill>
          <a:blip r:embed="rId2"/>
          <a:srcRect t="11282" b="11282"/>
          <a:stretch>
            <a:fillRect/>
          </a:stretch>
        </p:blipFill>
        <p:spPr/>
      </p:pic>
      <p:sp>
        <p:nvSpPr>
          <p:cNvPr id="4" name="Slide Number Placeholder 3"/>
          <p:cNvSpPr>
            <a:spLocks noGrp="1"/>
          </p:cNvSpPr>
          <p:nvPr>
            <p:ph type="sldNum" sz="quarter" idx="11"/>
          </p:nvPr>
        </p:nvSpPr>
        <p:spPr/>
        <p:txBody>
          <a:bodyPr/>
          <a:lstStyle/>
          <a:p>
            <a:fld id="{183FFB49-A6E7-3947-8F55-F954CD7469F6}" type="slidenum">
              <a:rPr lang="en-US" smtClean="0"/>
              <a:t>15</a:t>
            </a:fld>
            <a:endParaRPr lang="en-US"/>
          </a:p>
        </p:txBody>
      </p:sp>
      <p:sp>
        <p:nvSpPr>
          <p:cNvPr id="6" name="Rectangle 5"/>
          <p:cNvSpPr/>
          <p:nvPr/>
        </p:nvSpPr>
        <p:spPr>
          <a:xfrm>
            <a:off x="4910655" y="5372600"/>
            <a:ext cx="3619500" cy="1015663"/>
          </a:xfrm>
          <a:prstGeom prst="rect">
            <a:avLst/>
          </a:prstGeom>
          <a:solidFill>
            <a:schemeClr val="bg1"/>
          </a:solidFill>
        </p:spPr>
        <p:txBody>
          <a:bodyPr wrap="square" lIns="91436" tIns="45716" rIns="91436" bIns="45716">
            <a:spAutoFit/>
          </a:bodyPr>
          <a:lstStyle/>
          <a:p>
            <a:endParaRPr lang="en-US" sz="1200" dirty="0"/>
          </a:p>
          <a:p>
            <a:r>
              <a:rPr lang="en-US" sz="1200" dirty="0"/>
              <a:t>(c) It is not permissible to publish the above graph in a paper or report without co-authorship and prior notification of Gregor von </a:t>
            </a:r>
            <a:r>
              <a:rPr lang="en-US" sz="1200" dirty="0" err="1"/>
              <a:t>Lazewski</a:t>
            </a:r>
            <a:r>
              <a:rPr lang="en-US" sz="1200" dirty="0"/>
              <a:t>. Please contact </a:t>
            </a:r>
            <a:r>
              <a:rPr lang="en-US" sz="1200" dirty="0" err="1"/>
              <a:t>laszewski@gmail.com</a:t>
            </a:r>
            <a:r>
              <a:rPr lang="en-US" sz="1200" dirty="0"/>
              <a:t> </a:t>
            </a:r>
          </a:p>
        </p:txBody>
      </p:sp>
      <p:sp>
        <p:nvSpPr>
          <p:cNvPr id="9" name="TextBox 8"/>
          <p:cNvSpPr txBox="1"/>
          <p:nvPr/>
        </p:nvSpPr>
        <p:spPr>
          <a:xfrm>
            <a:off x="7674332" y="1156855"/>
            <a:ext cx="855823" cy="276999"/>
          </a:xfrm>
          <a:prstGeom prst="rect">
            <a:avLst/>
          </a:prstGeom>
          <a:noFill/>
        </p:spPr>
        <p:txBody>
          <a:bodyPr wrap="none" rtlCol="0">
            <a:spAutoFit/>
          </a:bodyPr>
          <a:lstStyle/>
          <a:p>
            <a:r>
              <a:rPr lang="en-US" sz="1200" dirty="0" err="1" smtClean="0"/>
              <a:t>OpenStack</a:t>
            </a:r>
            <a:endParaRPr lang="en-US" sz="1200" dirty="0"/>
          </a:p>
        </p:txBody>
      </p:sp>
      <p:cxnSp>
        <p:nvCxnSpPr>
          <p:cNvPr id="11" name="Straight Arrow Connector 10"/>
          <p:cNvCxnSpPr/>
          <p:nvPr/>
        </p:nvCxnSpPr>
        <p:spPr>
          <a:xfrm flipH="1">
            <a:off x="7302500" y="1333500"/>
            <a:ext cx="371832" cy="100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530155" y="2218176"/>
            <a:ext cx="442098" cy="276999"/>
          </a:xfrm>
          <a:prstGeom prst="rect">
            <a:avLst/>
          </a:prstGeom>
          <a:noFill/>
        </p:spPr>
        <p:txBody>
          <a:bodyPr wrap="none" rtlCol="0">
            <a:spAutoFit/>
          </a:bodyPr>
          <a:lstStyle/>
          <a:p>
            <a:r>
              <a:rPr lang="en-US" sz="1200" dirty="0" smtClean="0"/>
              <a:t>HPC</a:t>
            </a:r>
            <a:endParaRPr lang="en-US" sz="1200" dirty="0"/>
          </a:p>
        </p:txBody>
      </p:sp>
      <p:cxnSp>
        <p:nvCxnSpPr>
          <p:cNvPr id="14" name="Straight Arrow Connector 13"/>
          <p:cNvCxnSpPr>
            <a:stCxn id="13" idx="1"/>
          </p:cNvCxnSpPr>
          <p:nvPr/>
        </p:nvCxnSpPr>
        <p:spPr>
          <a:xfrm flipH="1" flipV="1">
            <a:off x="7958667" y="2071842"/>
            <a:ext cx="571488" cy="284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254630" y="1794843"/>
            <a:ext cx="864339" cy="276999"/>
          </a:xfrm>
          <a:prstGeom prst="rect">
            <a:avLst/>
          </a:prstGeom>
          <a:noFill/>
        </p:spPr>
        <p:txBody>
          <a:bodyPr wrap="none" rtlCol="0">
            <a:spAutoFit/>
          </a:bodyPr>
          <a:lstStyle/>
          <a:p>
            <a:r>
              <a:rPr lang="en-US" sz="1200" dirty="0" smtClean="0"/>
              <a:t>Eucalyptus</a:t>
            </a:r>
            <a:endParaRPr lang="en-US" sz="1200" dirty="0"/>
          </a:p>
        </p:txBody>
      </p:sp>
      <p:cxnSp>
        <p:nvCxnSpPr>
          <p:cNvPr id="17" name="Straight Arrow Connector 16"/>
          <p:cNvCxnSpPr>
            <a:stCxn id="9" idx="2"/>
          </p:cNvCxnSpPr>
          <p:nvPr/>
        </p:nvCxnSpPr>
        <p:spPr>
          <a:xfrm flipH="1">
            <a:off x="7958667" y="1433854"/>
            <a:ext cx="143577" cy="47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1"/>
          </p:cNvCxnSpPr>
          <p:nvPr/>
        </p:nvCxnSpPr>
        <p:spPr>
          <a:xfrm flipH="1" flipV="1">
            <a:off x="8002928" y="1905001"/>
            <a:ext cx="251702" cy="28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350810" y="2776977"/>
            <a:ext cx="671979" cy="276999"/>
          </a:xfrm>
          <a:prstGeom prst="rect">
            <a:avLst/>
          </a:prstGeom>
          <a:noFill/>
        </p:spPr>
        <p:txBody>
          <a:bodyPr wrap="none" rtlCol="0">
            <a:spAutoFit/>
          </a:bodyPr>
          <a:lstStyle/>
          <a:p>
            <a:r>
              <a:rPr lang="en-US" sz="1200" dirty="0" smtClean="0"/>
              <a:t>Nimbus</a:t>
            </a:r>
            <a:endParaRPr lang="en-US" sz="1200" dirty="0"/>
          </a:p>
        </p:txBody>
      </p:sp>
      <p:cxnSp>
        <p:nvCxnSpPr>
          <p:cNvPr id="27" name="Straight Arrow Connector 26"/>
          <p:cNvCxnSpPr/>
          <p:nvPr/>
        </p:nvCxnSpPr>
        <p:spPr>
          <a:xfrm flipH="1" flipV="1">
            <a:off x="7958667" y="2776977"/>
            <a:ext cx="392143" cy="122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65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ores_per_partition.png"/>
          <p:cNvPicPr/>
          <p:nvPr/>
        </p:nvPicPr>
        <p:blipFill>
          <a:blip r:embed="rId3" cstate="print"/>
          <a:stretch>
            <a:fillRect/>
          </a:stretch>
        </p:blipFill>
        <p:spPr>
          <a:xfrm>
            <a:off x="0" y="572078"/>
            <a:ext cx="9053280" cy="6285922"/>
          </a:xfrm>
          <a:prstGeom prst="rect">
            <a:avLst/>
          </a:prstGeom>
        </p:spPr>
      </p:pic>
      <p:sp>
        <p:nvSpPr>
          <p:cNvPr id="2" name="Title 1"/>
          <p:cNvSpPr>
            <a:spLocks noGrp="1"/>
          </p:cNvSpPr>
          <p:nvPr>
            <p:ph type="title"/>
          </p:nvPr>
        </p:nvSpPr>
        <p:spPr>
          <a:xfrm>
            <a:off x="1676402" y="1066802"/>
            <a:ext cx="7467600" cy="944847"/>
          </a:xfrm>
        </p:spPr>
        <p:txBody>
          <a:bodyPr/>
          <a:lstStyle/>
          <a:p>
            <a:r>
              <a:rPr lang="en-US" b="1" dirty="0" smtClean="0"/>
              <a:t>Dynamic Service Allocation</a:t>
            </a:r>
            <a:br>
              <a:rPr lang="en-US" b="1" dirty="0" smtClean="0"/>
            </a:br>
            <a:r>
              <a:rPr lang="en-US" dirty="0"/>
              <a:t>B</a:t>
            </a:r>
            <a:r>
              <a:rPr lang="en-US" dirty="0" smtClean="0"/>
              <a:t>ased on Utilization</a:t>
            </a:r>
            <a:endParaRPr lang="en-US" b="1" dirty="0"/>
          </a:p>
        </p:txBody>
      </p:sp>
    </p:spTree>
    <p:extLst>
      <p:ext uri="{BB962C8B-B14F-4D97-AF65-F5344CB8AC3E}">
        <p14:creationId xmlns:p14="http://schemas.microsoft.com/office/powerpoint/2010/main" val="329488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dirty="0" smtClean="0">
                <a:solidFill>
                  <a:srgbClr val="000000"/>
                </a:solidFill>
                <a:latin typeface="Arial" charset="0"/>
                <a:ea typeface="+mj-ea"/>
                <a:cs typeface="+mj-cs"/>
              </a:rPr>
              <a:t>Preview of Rain Functionality</a:t>
            </a:r>
            <a:endParaRPr lang="en-US" dirty="0">
              <a:solidFill>
                <a:srgbClr val="000000"/>
              </a:solidFill>
              <a:latin typeface="Arial" charset="0"/>
              <a:ea typeface="+mj-ea"/>
              <a:cs typeface="+mj-cs"/>
            </a:endParaRP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1590" y="1062990"/>
            <a:ext cx="6560820" cy="5383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5752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a:t>
            </a:r>
            <a:endParaRPr lang="en-US" dirty="0"/>
          </a:p>
        </p:txBody>
      </p:sp>
      <p:sp>
        <p:nvSpPr>
          <p:cNvPr id="4" name="Slide Number Placeholder 3"/>
          <p:cNvSpPr>
            <a:spLocks noGrp="1"/>
          </p:cNvSpPr>
          <p:nvPr>
            <p:ph type="sldNum" sz="quarter" idx="11"/>
          </p:nvPr>
        </p:nvSpPr>
        <p:spPr/>
        <p:txBody>
          <a:bodyPr/>
          <a:lstStyle/>
          <a:p>
            <a:fld id="{183FFB49-A6E7-3947-8F55-F954CD7469F6}" type="slidenum">
              <a:rPr lang="en-US" smtClean="0"/>
              <a:t>18</a:t>
            </a:fld>
            <a:endParaRPr lang="en-US"/>
          </a:p>
        </p:txBody>
      </p:sp>
      <p:sp>
        <p:nvSpPr>
          <p:cNvPr id="6" name="Trapezoid 5"/>
          <p:cNvSpPr/>
          <p:nvPr/>
        </p:nvSpPr>
        <p:spPr>
          <a:xfrm>
            <a:off x="1545167" y="5207003"/>
            <a:ext cx="5937250" cy="719666"/>
          </a:xfrm>
          <a:prstGeom prst="trapezoid">
            <a:avLst>
              <a:gd name="adj" fmla="val 1102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482417" y="5386917"/>
            <a:ext cx="1146468" cy="369332"/>
          </a:xfrm>
          <a:prstGeom prst="rect">
            <a:avLst/>
          </a:prstGeom>
          <a:noFill/>
        </p:spPr>
        <p:txBody>
          <a:bodyPr wrap="none" rtlCol="0">
            <a:spAutoFit/>
          </a:bodyPr>
          <a:lstStyle/>
          <a:p>
            <a:r>
              <a:rPr lang="en-US" dirty="0" smtClean="0"/>
              <a:t>Resources</a:t>
            </a:r>
            <a:endParaRPr lang="en-US" dirty="0"/>
          </a:p>
        </p:txBody>
      </p:sp>
      <p:sp>
        <p:nvSpPr>
          <p:cNvPr id="9" name="TextBox 8"/>
          <p:cNvSpPr txBox="1"/>
          <p:nvPr/>
        </p:nvSpPr>
        <p:spPr>
          <a:xfrm>
            <a:off x="7634817" y="2269067"/>
            <a:ext cx="1163675" cy="923330"/>
          </a:xfrm>
          <a:prstGeom prst="rect">
            <a:avLst/>
          </a:prstGeom>
          <a:noFill/>
        </p:spPr>
        <p:txBody>
          <a:bodyPr wrap="none" rtlCol="0">
            <a:spAutoFit/>
          </a:bodyPr>
          <a:lstStyle/>
          <a:p>
            <a:pPr algn="ctr"/>
            <a:r>
              <a:rPr lang="en-US" dirty="0" smtClean="0"/>
              <a:t>Templates</a:t>
            </a:r>
          </a:p>
          <a:p>
            <a:pPr algn="ctr"/>
            <a:r>
              <a:rPr lang="en-US" dirty="0" smtClean="0"/>
              <a:t>&amp; </a:t>
            </a:r>
          </a:p>
          <a:p>
            <a:pPr algn="ctr"/>
            <a:r>
              <a:rPr lang="en-US" dirty="0" smtClean="0"/>
              <a:t>Services</a:t>
            </a:r>
            <a:endParaRPr lang="en-US" dirty="0"/>
          </a:p>
        </p:txBody>
      </p:sp>
      <p:sp>
        <p:nvSpPr>
          <p:cNvPr id="11" name="TextBox 10"/>
          <p:cNvSpPr txBox="1"/>
          <p:nvPr/>
        </p:nvSpPr>
        <p:spPr>
          <a:xfrm>
            <a:off x="3016292" y="5482916"/>
            <a:ext cx="978165" cy="369332"/>
          </a:xfrm>
          <a:prstGeom prst="rect">
            <a:avLst/>
          </a:prstGeom>
          <a:noFill/>
        </p:spPr>
        <p:txBody>
          <a:bodyPr wrap="none" rtlCol="0">
            <a:spAutoFit/>
          </a:bodyPr>
          <a:lstStyle/>
          <a:p>
            <a:r>
              <a:rPr lang="en-US" i="1" dirty="0" err="1" smtClean="0"/>
              <a:t>Haddop</a:t>
            </a:r>
            <a:endParaRPr lang="en-US" i="1" dirty="0"/>
          </a:p>
        </p:txBody>
      </p:sp>
      <p:sp>
        <p:nvSpPr>
          <p:cNvPr id="12" name="TextBox 11"/>
          <p:cNvSpPr txBox="1"/>
          <p:nvPr/>
        </p:nvSpPr>
        <p:spPr>
          <a:xfrm>
            <a:off x="2396066" y="5117587"/>
            <a:ext cx="1572829" cy="369332"/>
          </a:xfrm>
          <a:prstGeom prst="rect">
            <a:avLst/>
          </a:prstGeom>
          <a:noFill/>
        </p:spPr>
        <p:txBody>
          <a:bodyPr wrap="none" rtlCol="0">
            <a:spAutoFit/>
          </a:bodyPr>
          <a:lstStyle/>
          <a:p>
            <a:r>
              <a:rPr lang="en-US" i="1" dirty="0" smtClean="0"/>
              <a:t>Virtual Cluster</a:t>
            </a:r>
            <a:endParaRPr lang="en-US" i="1" dirty="0"/>
          </a:p>
        </p:txBody>
      </p:sp>
      <p:sp>
        <p:nvSpPr>
          <p:cNvPr id="13" name="TextBox 12"/>
          <p:cNvSpPr txBox="1"/>
          <p:nvPr/>
        </p:nvSpPr>
        <p:spPr>
          <a:xfrm>
            <a:off x="4167716" y="5393500"/>
            <a:ext cx="1137088" cy="369332"/>
          </a:xfrm>
          <a:prstGeom prst="rect">
            <a:avLst/>
          </a:prstGeom>
          <a:noFill/>
        </p:spPr>
        <p:txBody>
          <a:bodyPr wrap="none" rtlCol="0">
            <a:spAutoFit/>
          </a:bodyPr>
          <a:lstStyle/>
          <a:p>
            <a:r>
              <a:rPr lang="en-US" i="1" dirty="0" smtClean="0"/>
              <a:t>OS Image</a:t>
            </a:r>
            <a:endParaRPr lang="en-US" i="1" dirty="0"/>
          </a:p>
        </p:txBody>
      </p:sp>
      <p:sp>
        <p:nvSpPr>
          <p:cNvPr id="14" name="TextBox 13"/>
          <p:cNvSpPr txBox="1"/>
          <p:nvPr/>
        </p:nvSpPr>
        <p:spPr>
          <a:xfrm>
            <a:off x="5166783" y="5207003"/>
            <a:ext cx="1736711" cy="369332"/>
          </a:xfrm>
          <a:prstGeom prst="rect">
            <a:avLst/>
          </a:prstGeom>
          <a:noFill/>
        </p:spPr>
        <p:txBody>
          <a:bodyPr wrap="none" rtlCol="0">
            <a:spAutoFit/>
          </a:bodyPr>
          <a:lstStyle/>
          <a:p>
            <a:r>
              <a:rPr lang="en-US" i="1" dirty="0" smtClean="0"/>
              <a:t>Virtual Machine</a:t>
            </a:r>
            <a:endParaRPr lang="en-US" i="1" dirty="0"/>
          </a:p>
        </p:txBody>
      </p:sp>
      <p:sp>
        <p:nvSpPr>
          <p:cNvPr id="15" name="TextBox 14"/>
          <p:cNvSpPr txBox="1"/>
          <p:nvPr/>
        </p:nvSpPr>
        <p:spPr>
          <a:xfrm>
            <a:off x="5980443" y="5557337"/>
            <a:ext cx="731428" cy="369332"/>
          </a:xfrm>
          <a:prstGeom prst="rect">
            <a:avLst/>
          </a:prstGeom>
          <a:noFill/>
        </p:spPr>
        <p:txBody>
          <a:bodyPr wrap="none" rtlCol="0">
            <a:spAutoFit/>
          </a:bodyPr>
          <a:lstStyle/>
          <a:p>
            <a:r>
              <a:rPr lang="en-US" dirty="0" smtClean="0"/>
              <a:t>Other</a:t>
            </a:r>
            <a:endParaRPr lang="en-US" dirty="0"/>
          </a:p>
        </p:txBody>
      </p:sp>
      <p:cxnSp>
        <p:nvCxnSpPr>
          <p:cNvPr id="17" name="Straight Connector 16"/>
          <p:cNvCxnSpPr/>
          <p:nvPr/>
        </p:nvCxnSpPr>
        <p:spPr>
          <a:xfrm flipH="1">
            <a:off x="3682971" y="4508500"/>
            <a:ext cx="624416" cy="693751"/>
          </a:xfrm>
          <a:prstGeom prst="line">
            <a:avLst/>
          </a:prstGeom>
          <a:ln w="76200" cmpd="sng">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004699" y="4544487"/>
            <a:ext cx="624416" cy="693751"/>
          </a:xfrm>
          <a:prstGeom prst="line">
            <a:avLst/>
          </a:prstGeom>
          <a:ln w="76200" cmpd="sng">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326427" y="4580474"/>
            <a:ext cx="624416" cy="693751"/>
          </a:xfrm>
          <a:prstGeom prst="line">
            <a:avLst/>
          </a:prstGeom>
          <a:ln w="76200" cmpd="sng">
            <a:prstDash val="sysDot"/>
          </a:ln>
        </p:spPr>
        <p:style>
          <a:lnRef idx="2">
            <a:schemeClr val="accent1"/>
          </a:lnRef>
          <a:fillRef idx="0">
            <a:schemeClr val="accent1"/>
          </a:fillRef>
          <a:effectRef idx="1">
            <a:schemeClr val="accent1"/>
          </a:effectRef>
          <a:fontRef idx="minor">
            <a:schemeClr val="tx1"/>
          </a:fontRef>
        </p:style>
      </p:cxnSp>
      <p:sp>
        <p:nvSpPr>
          <p:cNvPr id="5" name="Cloud 4"/>
          <p:cNvSpPr/>
          <p:nvPr/>
        </p:nvSpPr>
        <p:spPr>
          <a:xfrm>
            <a:off x="1206499" y="1714500"/>
            <a:ext cx="6275918" cy="2899834"/>
          </a:xfrm>
          <a:prstGeom prst="cloud">
            <a:avLst/>
          </a:prstGeom>
          <a:effectLst>
            <a:outerShdw blurRad="40000" dist="737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8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par>
                          <p:cTn id="11" fill="hold">
                            <p:stCondLst>
                              <p:cond delay="2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8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childTnLst>
                          </p:cTn>
                        </p:par>
                        <p:par>
                          <p:cTn id="25" fill="hold">
                            <p:stCondLst>
                              <p:cond delay="54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500" autoRev="1" fill="hold">
                                          <p:stCondLst>
                                            <p:cond delay="0"/>
                                          </p:stCondLst>
                                        </p:cTn>
                                        <p:tgtEl>
                                          <p:spTgt spid="14"/>
                                        </p:tgtEl>
                                        <p:attrNameLst>
                                          <p:attrName>ppt_w</p:attrName>
                                        </p:attrNameLst>
                                      </p:cBhvr>
                                    </p:anim>
                                    <p:anim by="(#ppt_w*0.50)" calcmode="lin" valueType="num">
                                      <p:cBhvr>
                                        <p:cTn id="29" dur="500" decel="50000" autoRev="1" fill="hold">
                                          <p:stCondLst>
                                            <p:cond delay="0"/>
                                          </p:stCondLst>
                                        </p:cTn>
                                        <p:tgtEl>
                                          <p:spTgt spid="14"/>
                                        </p:tgtEl>
                                        <p:attrNameLst>
                                          <p:attrName>ppt_x</p:attrName>
                                        </p:attrNameLst>
                                      </p:cBhvr>
                                    </p:anim>
                                    <p:anim from="(-#ppt_h/2)" to="(#ppt_y)" calcmode="lin" valueType="num">
                                      <p:cBhvr>
                                        <p:cTn id="30" dur="1000" fill="hold">
                                          <p:stCondLst>
                                            <p:cond delay="0"/>
                                          </p:stCondLst>
                                        </p:cTn>
                                        <p:tgtEl>
                                          <p:spTgt spid="14"/>
                                        </p:tgtEl>
                                        <p:attrNameLst>
                                          <p:attrName>ppt_y</p:attrName>
                                        </p:attrNameLst>
                                      </p:cBhvr>
                                    </p:anim>
                                    <p:animRot by="21600000">
                                      <p:cBhvr>
                                        <p:cTn id="31" dur="1000" fill="hold">
                                          <p:stCondLst>
                                            <p:cond delay="0"/>
                                          </p:stCondLst>
                                        </p:cTn>
                                        <p:tgtEl>
                                          <p:spTgt spid="14"/>
                                        </p:tgtEl>
                                        <p:attrNameLst>
                                          <p:attrName>r</p:attrName>
                                        </p:attrNameLst>
                                      </p:cBhvr>
                                    </p:animRot>
                                  </p:childTnLst>
                                </p:cTn>
                              </p:par>
                            </p:childTnLst>
                          </p:cTn>
                        </p:par>
                        <p:par>
                          <p:cTn id="32" fill="hold">
                            <p:stCondLst>
                              <p:cond delay="77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by="(-#ppt_w*2)" calcmode="lin" valueType="num">
                                      <p:cBhvr rctx="PPT">
                                        <p:cTn id="35" dur="500" autoRev="1" fill="hold">
                                          <p:stCondLst>
                                            <p:cond delay="0"/>
                                          </p:stCondLst>
                                        </p:cTn>
                                        <p:tgtEl>
                                          <p:spTgt spid="15"/>
                                        </p:tgtEl>
                                        <p:attrNameLst>
                                          <p:attrName>ppt_w</p:attrName>
                                        </p:attrNameLst>
                                      </p:cBhvr>
                                    </p:anim>
                                    <p:anim by="(#ppt_w*0.50)" calcmode="lin" valueType="num">
                                      <p:cBhvr>
                                        <p:cTn id="36" dur="500" decel="50000" autoRev="1" fill="hold">
                                          <p:stCondLst>
                                            <p:cond delay="0"/>
                                          </p:stCondLst>
                                        </p:cTn>
                                        <p:tgtEl>
                                          <p:spTgt spid="15"/>
                                        </p:tgtEl>
                                        <p:attrNameLst>
                                          <p:attrName>ppt_x</p:attrName>
                                        </p:attrNameLst>
                                      </p:cBhvr>
                                    </p:anim>
                                    <p:anim from="(-#ppt_h/2)" to="(#ppt_y)" calcmode="lin" valueType="num">
                                      <p:cBhvr>
                                        <p:cTn id="37" dur="1000" fill="hold">
                                          <p:stCondLst>
                                            <p:cond delay="0"/>
                                          </p:stCondLst>
                                        </p:cTn>
                                        <p:tgtEl>
                                          <p:spTgt spid="15"/>
                                        </p:tgtEl>
                                        <p:attrNameLst>
                                          <p:attrName>ppt_y</p:attrName>
                                        </p:attrNameLst>
                                      </p:cBhvr>
                                    </p:anim>
                                    <p:animRot by="21600000">
                                      <p:cBhvr>
                                        <p:cTn id="38"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Goals</a:t>
            </a:r>
            <a:endParaRPr lang="en-US" dirty="0"/>
          </a:p>
        </p:txBody>
      </p:sp>
      <p:sp>
        <p:nvSpPr>
          <p:cNvPr id="8" name="Content Placeholder 7"/>
          <p:cNvSpPr>
            <a:spLocks noGrp="1"/>
          </p:cNvSpPr>
          <p:nvPr>
            <p:ph idx="1"/>
          </p:nvPr>
        </p:nvSpPr>
        <p:spPr/>
        <p:txBody>
          <a:bodyPr>
            <a:normAutofit fontScale="92500" lnSpcReduction="10000"/>
          </a:bodyPr>
          <a:lstStyle/>
          <a:p>
            <a:r>
              <a:rPr lang="en-US" b="1" dirty="0" smtClean="0"/>
              <a:t>Deployment.</a:t>
            </a:r>
            <a:r>
              <a:rPr lang="en-US" dirty="0" smtClean="0"/>
              <a:t> Deploy custom services onto Resources including</a:t>
            </a:r>
            <a:r>
              <a:rPr lang="en-US" dirty="0"/>
              <a:t> </a:t>
            </a:r>
            <a:r>
              <a:rPr lang="en-US" dirty="0" err="1" smtClean="0"/>
              <a:t>IaaS</a:t>
            </a:r>
            <a:r>
              <a:rPr lang="en-US" dirty="0" smtClean="0"/>
              <a:t>, </a:t>
            </a:r>
            <a:r>
              <a:rPr lang="en-US" dirty="0" err="1" smtClean="0"/>
              <a:t>PaaS</a:t>
            </a:r>
            <a:r>
              <a:rPr lang="en-US" dirty="0" smtClean="0"/>
              <a:t>, Queuing </a:t>
            </a:r>
            <a:r>
              <a:rPr lang="en-US" dirty="0"/>
              <a:t>System </a:t>
            </a:r>
            <a:r>
              <a:rPr lang="en-US" dirty="0" err="1" smtClean="0"/>
              <a:t>aaS</a:t>
            </a:r>
            <a:r>
              <a:rPr lang="en-US" dirty="0" smtClean="0"/>
              <a:t>, Database </a:t>
            </a:r>
            <a:r>
              <a:rPr lang="en-US" dirty="0" err="1" smtClean="0"/>
              <a:t>aaS</a:t>
            </a:r>
            <a:r>
              <a:rPr lang="en-US" dirty="0" err="1"/>
              <a:t>,</a:t>
            </a:r>
            <a:r>
              <a:rPr lang="en-US" dirty="0" err="1" smtClean="0"/>
              <a:t>Application</a:t>
            </a:r>
            <a:r>
              <a:rPr lang="en-US" dirty="0" smtClean="0"/>
              <a:t>/Software </a:t>
            </a:r>
            <a:r>
              <a:rPr lang="en-US" dirty="0" err="1" smtClean="0"/>
              <a:t>aaS</a:t>
            </a:r>
            <a:r>
              <a:rPr lang="en-US" dirty="0" smtClean="0"/>
              <a:t>, Address bare metal provisioning</a:t>
            </a:r>
            <a:br>
              <a:rPr lang="en-US" dirty="0" smtClean="0"/>
            </a:br>
            <a:endParaRPr lang="en-US" dirty="0" smtClean="0"/>
          </a:p>
          <a:p>
            <a:r>
              <a:rPr lang="en-US" b="1" dirty="0" smtClean="0"/>
              <a:t>Runtime.</a:t>
            </a:r>
            <a:r>
              <a:rPr lang="en-US" dirty="0" smtClean="0"/>
              <a:t> Adjustment </a:t>
            </a:r>
            <a:r>
              <a:rPr lang="en-US" dirty="0"/>
              <a:t>services on d</a:t>
            </a:r>
            <a:r>
              <a:rPr lang="en-US" dirty="0" smtClean="0"/>
              <a:t>emand for resource assignment between </a:t>
            </a:r>
            <a:r>
              <a:rPr lang="en-US" dirty="0" err="1" smtClean="0"/>
              <a:t>Iaas</a:t>
            </a:r>
            <a:r>
              <a:rPr lang="en-US" dirty="0"/>
              <a:t>, </a:t>
            </a:r>
            <a:r>
              <a:rPr lang="en-US" dirty="0" err="1"/>
              <a:t>PaaS</a:t>
            </a:r>
            <a:r>
              <a:rPr lang="en-US" dirty="0"/>
              <a:t>, A/</a:t>
            </a:r>
            <a:r>
              <a:rPr lang="en-US" dirty="0" err="1" smtClean="0"/>
              <a:t>SaaS</a:t>
            </a:r>
            <a:r>
              <a:rPr lang="en-US" dirty="0" smtClean="0"/>
              <a:t/>
            </a:r>
            <a:br>
              <a:rPr lang="en-US" dirty="0" smtClean="0"/>
            </a:br>
            <a:endParaRPr lang="en-US" dirty="0"/>
          </a:p>
          <a:p>
            <a:r>
              <a:rPr lang="en-US" b="1" dirty="0" smtClean="0"/>
              <a:t>Interface.</a:t>
            </a:r>
            <a:r>
              <a:rPr lang="en-US" dirty="0" smtClean="0"/>
              <a:t> Simple interfaces following </a:t>
            </a:r>
            <a:r>
              <a:rPr lang="en-US" dirty="0" err="1" smtClean="0"/>
              <a:t>Gregor’s</a:t>
            </a:r>
            <a:r>
              <a:rPr lang="en-US" dirty="0" smtClean="0"/>
              <a:t> CAU-Principle: equivalence between </a:t>
            </a:r>
            <a:br>
              <a:rPr lang="en-US" dirty="0" smtClean="0"/>
            </a:br>
            <a:r>
              <a:rPr lang="en-US" b="1" u="sng" dirty="0" smtClean="0"/>
              <a:t>C</a:t>
            </a:r>
            <a:r>
              <a:rPr lang="en-US" dirty="0" smtClean="0"/>
              <a:t>ommand line, </a:t>
            </a:r>
            <a:r>
              <a:rPr lang="en-US" b="1" u="sng" dirty="0" smtClean="0"/>
              <a:t>A</a:t>
            </a:r>
            <a:r>
              <a:rPr lang="en-US" dirty="0" smtClean="0"/>
              <a:t>PI and </a:t>
            </a:r>
            <a:r>
              <a:rPr lang="en-US" b="1" u="sng" dirty="0" smtClean="0"/>
              <a:t>U</a:t>
            </a:r>
            <a:r>
              <a:rPr lang="en-US" dirty="0" smtClean="0"/>
              <a:t>ser interface</a:t>
            </a:r>
          </a:p>
          <a:p>
            <a:endParaRPr lang="en-US" dirty="0"/>
          </a:p>
          <a:p>
            <a:pPr marL="0" indent="0">
              <a:buNone/>
            </a:pPr>
            <a:endParaRPr lang="en-US" dirty="0" smtClean="0"/>
          </a:p>
        </p:txBody>
      </p:sp>
      <p:sp>
        <p:nvSpPr>
          <p:cNvPr id="4" name="Slide Number Placeholder 3"/>
          <p:cNvSpPr>
            <a:spLocks noGrp="1"/>
          </p:cNvSpPr>
          <p:nvPr>
            <p:ph type="sldNum" sz="quarter" idx="11"/>
          </p:nvPr>
        </p:nvSpPr>
        <p:spPr/>
        <p:txBody>
          <a:bodyPr/>
          <a:lstStyle/>
          <a:p>
            <a:fld id="{183FFB49-A6E7-3947-8F55-F954CD7469F6}" type="slidenum">
              <a:rPr lang="en-US" smtClean="0"/>
              <a:t>19</a:t>
            </a:fld>
            <a:endParaRPr lang="en-US"/>
          </a:p>
        </p:txBody>
      </p:sp>
    </p:spTree>
    <p:extLst>
      <p:ext uri="{BB962C8B-B14F-4D97-AF65-F5344CB8AC3E}">
        <p14:creationId xmlns:p14="http://schemas.microsoft.com/office/powerpoint/2010/main" val="112199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5" name="Text Placeholder 4"/>
          <p:cNvSpPr>
            <a:spLocks noGrp="1"/>
          </p:cNvSpPr>
          <p:nvPr>
            <p:ph type="body" idx="1"/>
          </p:nvPr>
        </p:nvSpPr>
        <p:spPr/>
        <p:txBody>
          <a:bodyPr/>
          <a:lstStyle/>
          <a:p>
            <a:r>
              <a:rPr lang="en-US" dirty="0" smtClean="0"/>
              <a:t>NSF Funding</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The </a:t>
            </a:r>
            <a:r>
              <a:rPr lang="en-US" dirty="0"/>
              <a:t>FutureGrid project is funded by the National Science Foundation (NSF) and is led by Indiana University with University of Chicago, University of Florida, San Diego Supercomputing Center, Texas Advanced Computing Center, University of Virginia, University of Tennessee, University of Southern California, Dresden, Purdue University, and Grid 5000 as partner sites.</a:t>
            </a:r>
          </a:p>
        </p:txBody>
      </p:sp>
      <p:sp>
        <p:nvSpPr>
          <p:cNvPr id="6" name="Text Placeholder 5"/>
          <p:cNvSpPr>
            <a:spLocks noGrp="1"/>
          </p:cNvSpPr>
          <p:nvPr>
            <p:ph type="body" sz="quarter" idx="3"/>
          </p:nvPr>
        </p:nvSpPr>
        <p:spPr/>
        <p:txBody>
          <a:bodyPr/>
          <a:lstStyle/>
          <a:p>
            <a:r>
              <a:rPr lang="en-US" dirty="0" smtClean="0"/>
              <a:t>Reuse of Slides</a:t>
            </a:r>
            <a:endParaRPr lang="en-US" dirty="0"/>
          </a:p>
        </p:txBody>
      </p:sp>
      <p:sp>
        <p:nvSpPr>
          <p:cNvPr id="7" name="Content Placeholder 6"/>
          <p:cNvSpPr>
            <a:spLocks noGrp="1"/>
          </p:cNvSpPr>
          <p:nvPr>
            <p:ph sz="quarter" idx="4"/>
          </p:nvPr>
        </p:nvSpPr>
        <p:spPr/>
        <p:txBody>
          <a:bodyPr>
            <a:normAutofit/>
          </a:bodyPr>
          <a:lstStyle/>
          <a:p>
            <a:r>
              <a:rPr lang="en-US" dirty="0"/>
              <a:t>If you reuse the slides you must properly site this slide deck and its associated publications. </a:t>
            </a:r>
            <a:endParaRPr lang="en-US" dirty="0" smtClean="0"/>
          </a:p>
          <a:p>
            <a:r>
              <a:rPr lang="en-US" dirty="0" smtClean="0"/>
              <a:t>Please </a:t>
            </a:r>
            <a:r>
              <a:rPr lang="en-US" dirty="0"/>
              <a:t>contact Gregor von </a:t>
            </a:r>
            <a:r>
              <a:rPr lang="en-US" dirty="0" smtClean="0"/>
              <a:t>Laszewski</a:t>
            </a:r>
          </a:p>
          <a:p>
            <a:pPr lvl="1"/>
            <a:r>
              <a:rPr lang="en-US" dirty="0" smtClean="0">
                <a:hlinkClick r:id="rId2"/>
              </a:rPr>
              <a:t>laszewski@gmail.com</a:t>
            </a:r>
            <a:endParaRPr lang="en-US" dirty="0" smtClean="0"/>
          </a:p>
          <a:p>
            <a:pPr lvl="1"/>
            <a:endParaRPr lang="en-US" dirty="0" smtClean="0"/>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183FFB49-A6E7-3947-8F55-F954CD7469F6}" type="slidenum">
              <a:rPr lang="en-US" smtClean="0"/>
              <a:t>2</a:t>
            </a:fld>
            <a:endParaRPr lang="en-US"/>
          </a:p>
        </p:txBody>
      </p:sp>
    </p:spTree>
    <p:extLst>
      <p:ext uri="{BB962C8B-B14F-4D97-AF65-F5344CB8AC3E}">
        <p14:creationId xmlns:p14="http://schemas.microsoft.com/office/powerpoint/2010/main" val="4054746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lIns="0" tIns="0" rIns="0" bIns="0">
            <a:normAutofit/>
          </a:bodyPr>
          <a:lstStyle/>
          <a:p>
            <a:pPr eaLnBrk="1" hangingPunct="1">
              <a:lnSpc>
                <a:spcPct val="95000"/>
              </a:lnSpc>
              <a:defRPr/>
            </a:pPr>
            <a:r>
              <a:rPr lang="en-US" dirty="0" smtClean="0">
                <a:solidFill>
                  <a:srgbClr val="000000"/>
                </a:solidFill>
                <a:latin typeface="Arial" charset="0"/>
                <a:ea typeface="+mj-ea"/>
                <a:cs typeface="+mj-cs"/>
              </a:rPr>
              <a:t>Motivating Use Cases</a:t>
            </a:r>
            <a:endParaRPr lang="en-US" dirty="0">
              <a:solidFill>
                <a:srgbClr val="000000"/>
              </a:solidFill>
              <a:latin typeface="Arial" charset="0"/>
              <a:ea typeface="+mj-ea"/>
              <a:cs typeface="+mj-cs"/>
            </a:endParaRPr>
          </a:p>
        </p:txBody>
      </p:sp>
      <p:sp>
        <p:nvSpPr>
          <p:cNvPr id="3" name="Content Placeholder 2"/>
          <p:cNvSpPr>
            <a:spLocks noGrp="1"/>
          </p:cNvSpPr>
          <p:nvPr>
            <p:ph idx="1"/>
          </p:nvPr>
        </p:nvSpPr>
        <p:spPr/>
        <p:txBody>
          <a:bodyPr>
            <a:normAutofit fontScale="77500" lnSpcReduction="20000"/>
          </a:bodyPr>
          <a:lstStyle/>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virtual cluster with 30 nodes based on </a:t>
            </a:r>
            <a:r>
              <a:rPr lang="en-US" dirty="0" err="1">
                <a:solidFill>
                  <a:srgbClr val="000000"/>
                </a:solidFill>
                <a:latin typeface="Arial" pitchFamily="34" charset="0"/>
                <a:cs typeface="Arial" pitchFamily="34" charset="0"/>
              </a:rPr>
              <a:t>Xen</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15 KVM nodes each in Chicago and Texas linked to </a:t>
            </a:r>
            <a:r>
              <a:rPr lang="en-US" dirty="0" smtClean="0">
                <a:solidFill>
                  <a:srgbClr val="000000"/>
                </a:solidFill>
                <a:latin typeface="Arial" pitchFamily="34" charset="0"/>
                <a:cs typeface="Arial" pitchFamily="34" charset="0"/>
              </a:rPr>
              <a:t>Azure</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Eucalyptus environment with 10 nodes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32 MPI nodes running on first Linux and then </a:t>
            </a:r>
            <a:r>
              <a:rPr lang="en-US" dirty="0" smtClean="0">
                <a:solidFill>
                  <a:srgbClr val="000000"/>
                </a:solidFill>
                <a:latin typeface="Arial" pitchFamily="34" charset="0"/>
                <a:cs typeface="Arial" pitchFamily="34" charset="0"/>
              </a:rPr>
              <a:t>Windows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a:t>
            </a:r>
            <a:r>
              <a:rPr lang="en-US" dirty="0" err="1">
                <a:solidFill>
                  <a:srgbClr val="000000"/>
                </a:solidFill>
                <a:latin typeface="Arial" pitchFamily="34" charset="0"/>
                <a:cs typeface="Arial" pitchFamily="34" charset="0"/>
              </a:rPr>
              <a:t>Hadoop</a:t>
            </a:r>
            <a:r>
              <a:rPr lang="en-US" dirty="0">
                <a:solidFill>
                  <a:srgbClr val="000000"/>
                </a:solidFill>
                <a:latin typeface="Arial" pitchFamily="34" charset="0"/>
                <a:cs typeface="Arial" pitchFamily="34" charset="0"/>
              </a:rPr>
              <a:t> environment with 160 nodes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1000 BLAST instances </a:t>
            </a:r>
            <a:endParaRPr lang="en-US" dirty="0" smtClean="0">
              <a:solidFill>
                <a:srgbClr val="000000"/>
              </a:solidFill>
              <a:latin typeface="Arial" pitchFamily="34" charset="0"/>
              <a:cs typeface="Arial" pitchFamily="34" charset="0"/>
            </a:endParaRPr>
          </a:p>
          <a:p>
            <a:pPr eaLnBrk="1" hangingPunct="1">
              <a:lnSpc>
                <a:spcPct val="120000"/>
              </a:lnSpc>
              <a:buClr>
                <a:srgbClr val="000000"/>
              </a:buClr>
              <a:buSzPct val="100000"/>
            </a:pPr>
            <a:r>
              <a:rPr lang="en-US" dirty="0" smtClean="0">
                <a:solidFill>
                  <a:srgbClr val="000000"/>
                </a:solidFill>
                <a:latin typeface="Arial" pitchFamily="34" charset="0"/>
                <a:cs typeface="Arial" pitchFamily="34" charset="0"/>
              </a:rPr>
              <a:t>Run </a:t>
            </a:r>
            <a:r>
              <a:rPr lang="en-US" dirty="0">
                <a:solidFill>
                  <a:srgbClr val="000000"/>
                </a:solidFill>
                <a:latin typeface="Arial" pitchFamily="34" charset="0"/>
                <a:cs typeface="Arial" pitchFamily="34" charset="0"/>
              </a:rPr>
              <a:t>my application on </a:t>
            </a:r>
            <a:r>
              <a:rPr lang="en-US" dirty="0" err="1">
                <a:solidFill>
                  <a:srgbClr val="000000"/>
                </a:solidFill>
                <a:latin typeface="Arial" pitchFamily="34" charset="0"/>
                <a:cs typeface="Arial" pitchFamily="34" charset="0"/>
              </a:rPr>
              <a:t>Hadoop</a:t>
            </a:r>
            <a:r>
              <a:rPr lang="en-US" dirty="0">
                <a:solidFill>
                  <a:srgbClr val="000000"/>
                </a:solidFill>
                <a:latin typeface="Arial" pitchFamily="34" charset="0"/>
                <a:cs typeface="Arial" pitchFamily="34" charset="0"/>
              </a:rPr>
              <a:t>, Dryad, Amazon and Azure … and compare the performance</a:t>
            </a:r>
          </a:p>
          <a:p>
            <a:pPr marL="0" indent="0">
              <a:buNone/>
            </a:pPr>
            <a:endParaRPr lang="es-ES" dirty="0"/>
          </a:p>
        </p:txBody>
      </p:sp>
      <p:sp>
        <p:nvSpPr>
          <p:cNvPr id="6149"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4147478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dirty="0" smtClean="0">
                <a:solidFill>
                  <a:srgbClr val="000000"/>
                </a:solidFill>
                <a:latin typeface="Arial" charset="0"/>
                <a:ea typeface="+mj-ea"/>
                <a:cs typeface="+mj-cs"/>
              </a:rPr>
              <a:t>Vision</a:t>
            </a:r>
            <a:endParaRPr lang="en-US" dirty="0">
              <a:solidFill>
                <a:srgbClr val="000000"/>
              </a:solidFill>
              <a:latin typeface="Arial" charset="0"/>
              <a:ea typeface="+mj-ea"/>
              <a:cs typeface="+mj-cs"/>
            </a:endParaRPr>
          </a:p>
        </p:txBody>
      </p:sp>
      <p:sp>
        <p:nvSpPr>
          <p:cNvPr id="8196" name="Text Box 4"/>
          <p:cNvSpPr txBox="1">
            <a:spLocks noChangeArrowheads="1"/>
          </p:cNvSpPr>
          <p:nvPr/>
        </p:nvSpPr>
        <p:spPr bwMode="auto">
          <a:xfrm>
            <a:off x="497205" y="1645920"/>
            <a:ext cx="8149590" cy="2927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pitchFamily="18" charset="0"/>
                <a:ea typeface="MS PGothic" pitchFamily="34" charset="-128"/>
              </a:defRPr>
            </a:lvl1pPr>
            <a:lvl2pPr indent="-3429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lnSpc>
                <a:spcPct val="95000"/>
              </a:lnSpc>
              <a:buClr>
                <a:srgbClr val="000000"/>
              </a:buClr>
              <a:buSzPct val="100000"/>
              <a:buFontTx/>
              <a:buChar char="•"/>
            </a:pPr>
            <a:r>
              <a:rPr lang="en-US" sz="2800" dirty="0" err="1">
                <a:solidFill>
                  <a:srgbClr val="000000"/>
                </a:solidFill>
                <a:latin typeface="+mn-lt"/>
              </a:rPr>
              <a:t>fg</a:t>
            </a:r>
            <a:r>
              <a:rPr lang="en-US" sz="2800" dirty="0">
                <a:solidFill>
                  <a:srgbClr val="000000"/>
                </a:solidFill>
                <a:latin typeface="+mn-lt"/>
              </a:rPr>
              <a:t>-rain –h </a:t>
            </a:r>
            <a:r>
              <a:rPr lang="en-US" sz="2800" dirty="0" err="1">
                <a:solidFill>
                  <a:srgbClr val="000000"/>
                </a:solidFill>
                <a:latin typeface="+mn-lt"/>
              </a:rPr>
              <a:t>hostfile</a:t>
            </a:r>
            <a:r>
              <a:rPr lang="en-US" sz="2800" dirty="0">
                <a:solidFill>
                  <a:srgbClr val="000000"/>
                </a:solidFill>
                <a:latin typeface="+mn-lt"/>
              </a:rPr>
              <a:t> –</a:t>
            </a:r>
            <a:r>
              <a:rPr lang="en-US" sz="2800" dirty="0" err="1">
                <a:solidFill>
                  <a:srgbClr val="000000"/>
                </a:solidFill>
                <a:latin typeface="+mn-lt"/>
              </a:rPr>
              <a:t>iaas</a:t>
            </a:r>
            <a:r>
              <a:rPr lang="en-US" sz="2800" dirty="0">
                <a:solidFill>
                  <a:srgbClr val="000000"/>
                </a:solidFill>
                <a:latin typeface="+mn-lt"/>
              </a:rPr>
              <a:t> </a:t>
            </a:r>
            <a:r>
              <a:rPr lang="en-US" sz="2800" dirty="0" err="1" smtClean="0">
                <a:solidFill>
                  <a:srgbClr val="000000"/>
                </a:solidFill>
                <a:latin typeface="+mn-lt"/>
              </a:rPr>
              <a:t>openstack</a:t>
            </a:r>
            <a:r>
              <a:rPr lang="en-US" sz="2800" dirty="0" smtClean="0">
                <a:solidFill>
                  <a:srgbClr val="000000"/>
                </a:solidFill>
                <a:latin typeface="+mn-lt"/>
              </a:rPr>
              <a:t> </a:t>
            </a:r>
            <a:r>
              <a:rPr lang="en-US" sz="2800" dirty="0">
                <a:solidFill>
                  <a:srgbClr val="000000"/>
                </a:solidFill>
                <a:latin typeface="+mn-lt"/>
              </a:rPr>
              <a:t>–image </a:t>
            </a:r>
            <a:r>
              <a:rPr lang="en-US" sz="2800" dirty="0" err="1">
                <a:solidFill>
                  <a:srgbClr val="000000"/>
                </a:solidFill>
                <a:latin typeface="+mn-lt"/>
              </a:rPr>
              <a:t>img</a:t>
            </a:r>
            <a:endParaRPr lang="en-US" dirty="0">
              <a:latin typeface="+mn-lt"/>
            </a:endParaRPr>
          </a:p>
          <a:p>
            <a:pPr lvl="1" eaLnBrk="1" hangingPunct="1">
              <a:lnSpc>
                <a:spcPct val="95000"/>
              </a:lnSpc>
              <a:buClr>
                <a:srgbClr val="000000"/>
              </a:buClr>
              <a:buSzPct val="100000"/>
              <a:buFontTx/>
              <a:buChar char="•"/>
            </a:pPr>
            <a:r>
              <a:rPr lang="en-US" sz="2800" dirty="0" err="1">
                <a:solidFill>
                  <a:srgbClr val="000000"/>
                </a:solidFill>
                <a:latin typeface="+mn-lt"/>
              </a:rPr>
              <a:t>fg</a:t>
            </a:r>
            <a:r>
              <a:rPr lang="en-US" sz="2800" dirty="0">
                <a:solidFill>
                  <a:srgbClr val="000000"/>
                </a:solidFill>
                <a:latin typeface="+mn-lt"/>
              </a:rPr>
              <a:t>-rain –h </a:t>
            </a:r>
            <a:r>
              <a:rPr lang="en-US" sz="2800" dirty="0" err="1">
                <a:solidFill>
                  <a:srgbClr val="000000"/>
                </a:solidFill>
                <a:latin typeface="+mn-lt"/>
              </a:rPr>
              <a:t>hostfile</a:t>
            </a:r>
            <a:r>
              <a:rPr lang="en-US" sz="2800" dirty="0">
                <a:solidFill>
                  <a:srgbClr val="000000"/>
                </a:solidFill>
                <a:latin typeface="+mn-lt"/>
              </a:rPr>
              <a:t> –</a:t>
            </a:r>
            <a:r>
              <a:rPr lang="en-US" sz="2800" dirty="0" err="1">
                <a:solidFill>
                  <a:srgbClr val="000000"/>
                </a:solidFill>
                <a:latin typeface="+mn-lt"/>
              </a:rPr>
              <a:t>paas</a:t>
            </a:r>
            <a:r>
              <a:rPr lang="en-US" sz="2800" dirty="0">
                <a:solidFill>
                  <a:srgbClr val="000000"/>
                </a:solidFill>
                <a:latin typeface="+mn-lt"/>
              </a:rPr>
              <a:t> </a:t>
            </a:r>
            <a:r>
              <a:rPr lang="en-US" sz="2800" dirty="0" err="1">
                <a:solidFill>
                  <a:srgbClr val="000000"/>
                </a:solidFill>
                <a:latin typeface="+mn-lt"/>
              </a:rPr>
              <a:t>hadoop</a:t>
            </a:r>
            <a:r>
              <a:rPr lang="en-US" sz="2800" dirty="0">
                <a:solidFill>
                  <a:srgbClr val="000000"/>
                </a:solidFill>
                <a:latin typeface="+mn-lt"/>
              </a:rPr>
              <a:t> …</a:t>
            </a:r>
            <a:endParaRPr lang="en-US" dirty="0">
              <a:latin typeface="+mn-lt"/>
            </a:endParaRPr>
          </a:p>
          <a:p>
            <a:pPr lvl="1" eaLnBrk="1" hangingPunct="1">
              <a:lnSpc>
                <a:spcPct val="95000"/>
              </a:lnSpc>
              <a:buClr>
                <a:srgbClr val="000000"/>
              </a:buClr>
              <a:buSzPct val="100000"/>
              <a:buFontTx/>
              <a:buChar char="•"/>
            </a:pPr>
            <a:r>
              <a:rPr lang="en-US" sz="2800" dirty="0" err="1">
                <a:solidFill>
                  <a:srgbClr val="000000"/>
                </a:solidFill>
                <a:latin typeface="+mn-lt"/>
              </a:rPr>
              <a:t>fg</a:t>
            </a:r>
            <a:r>
              <a:rPr lang="en-US" sz="2800" dirty="0">
                <a:solidFill>
                  <a:srgbClr val="000000"/>
                </a:solidFill>
                <a:latin typeface="+mn-lt"/>
              </a:rPr>
              <a:t>-rain –h </a:t>
            </a:r>
            <a:r>
              <a:rPr lang="en-US" sz="2800" dirty="0" err="1">
                <a:solidFill>
                  <a:srgbClr val="000000"/>
                </a:solidFill>
                <a:latin typeface="+mn-lt"/>
              </a:rPr>
              <a:t>hostfile</a:t>
            </a:r>
            <a:r>
              <a:rPr lang="en-US" sz="2800" dirty="0">
                <a:solidFill>
                  <a:srgbClr val="000000"/>
                </a:solidFill>
                <a:latin typeface="+mn-lt"/>
              </a:rPr>
              <a:t> –</a:t>
            </a:r>
            <a:r>
              <a:rPr lang="en-US" sz="2800" dirty="0" err="1">
                <a:solidFill>
                  <a:srgbClr val="000000"/>
                </a:solidFill>
                <a:latin typeface="+mn-lt"/>
              </a:rPr>
              <a:t>paas</a:t>
            </a:r>
            <a:r>
              <a:rPr lang="en-US" sz="2800" dirty="0">
                <a:solidFill>
                  <a:srgbClr val="000000"/>
                </a:solidFill>
                <a:latin typeface="+mn-lt"/>
              </a:rPr>
              <a:t> </a:t>
            </a:r>
            <a:r>
              <a:rPr lang="en-US" sz="2800" dirty="0" smtClean="0">
                <a:solidFill>
                  <a:srgbClr val="000000"/>
                </a:solidFill>
                <a:latin typeface="+mn-lt"/>
              </a:rPr>
              <a:t>azure </a:t>
            </a:r>
            <a:r>
              <a:rPr lang="en-US" sz="2800" dirty="0">
                <a:solidFill>
                  <a:srgbClr val="000000"/>
                </a:solidFill>
                <a:latin typeface="+mn-lt"/>
              </a:rPr>
              <a:t>…</a:t>
            </a:r>
            <a:endParaRPr lang="en-US" dirty="0">
              <a:latin typeface="+mn-lt"/>
            </a:endParaRPr>
          </a:p>
          <a:p>
            <a:pPr lvl="1" eaLnBrk="1" hangingPunct="1">
              <a:lnSpc>
                <a:spcPct val="95000"/>
              </a:lnSpc>
              <a:buClr>
                <a:srgbClr val="000000"/>
              </a:buClr>
              <a:buSzPct val="100000"/>
              <a:buFontTx/>
              <a:buChar char="•"/>
            </a:pPr>
            <a:r>
              <a:rPr lang="en-US" sz="2800" dirty="0" err="1">
                <a:solidFill>
                  <a:srgbClr val="000000"/>
                </a:solidFill>
                <a:latin typeface="+mn-lt"/>
              </a:rPr>
              <a:t>fg</a:t>
            </a:r>
            <a:r>
              <a:rPr lang="en-US" sz="2800" dirty="0">
                <a:solidFill>
                  <a:srgbClr val="000000"/>
                </a:solidFill>
                <a:latin typeface="+mn-lt"/>
              </a:rPr>
              <a:t>-rain –h </a:t>
            </a:r>
            <a:r>
              <a:rPr lang="en-US" sz="2800" dirty="0" err="1">
                <a:solidFill>
                  <a:srgbClr val="000000"/>
                </a:solidFill>
                <a:latin typeface="+mn-lt"/>
              </a:rPr>
              <a:t>hostfile</a:t>
            </a:r>
            <a:r>
              <a:rPr lang="en-US" sz="2800" dirty="0">
                <a:solidFill>
                  <a:srgbClr val="000000"/>
                </a:solidFill>
                <a:latin typeface="+mn-lt"/>
              </a:rPr>
              <a:t> –</a:t>
            </a:r>
            <a:r>
              <a:rPr lang="en-US" sz="2800" dirty="0" err="1" smtClean="0">
                <a:solidFill>
                  <a:srgbClr val="000000"/>
                </a:solidFill>
                <a:latin typeface="+mn-lt"/>
              </a:rPr>
              <a:t>gaas</a:t>
            </a:r>
            <a:r>
              <a:rPr lang="en-US" sz="2800" dirty="0">
                <a:solidFill>
                  <a:srgbClr val="000000"/>
                </a:solidFill>
                <a:latin typeface="+mn-lt"/>
              </a:rPr>
              <a:t> </a:t>
            </a:r>
            <a:r>
              <a:rPr lang="en-US" sz="2800" dirty="0" err="1" smtClean="0">
                <a:solidFill>
                  <a:srgbClr val="000000"/>
                </a:solidFill>
                <a:latin typeface="+mn-lt"/>
              </a:rPr>
              <a:t>genesisII</a:t>
            </a:r>
            <a:r>
              <a:rPr lang="en-US" sz="2800" dirty="0" smtClean="0">
                <a:solidFill>
                  <a:srgbClr val="000000"/>
                </a:solidFill>
                <a:latin typeface="+mn-lt"/>
              </a:rPr>
              <a:t> </a:t>
            </a:r>
            <a:r>
              <a:rPr lang="en-US" sz="2800" dirty="0">
                <a:solidFill>
                  <a:srgbClr val="000000"/>
                </a:solidFill>
                <a:latin typeface="+mn-lt"/>
              </a:rPr>
              <a:t>…</a:t>
            </a:r>
            <a:endParaRPr lang="en-US" dirty="0">
              <a:latin typeface="+mn-lt"/>
            </a:endParaRPr>
          </a:p>
          <a:p>
            <a:pPr eaLnBrk="1" hangingPunct="1">
              <a:lnSpc>
                <a:spcPct val="95000"/>
              </a:lnSpc>
            </a:pPr>
            <a:endParaRPr lang="en-US" sz="3200" dirty="0">
              <a:solidFill>
                <a:srgbClr val="000000"/>
              </a:solidFill>
              <a:latin typeface="+mn-lt"/>
            </a:endParaRPr>
          </a:p>
          <a:p>
            <a:pPr lvl="1" eaLnBrk="1" hangingPunct="1">
              <a:lnSpc>
                <a:spcPct val="95000"/>
              </a:lnSpc>
              <a:buClr>
                <a:srgbClr val="000000"/>
              </a:buClr>
              <a:buSzPct val="100000"/>
              <a:buFontTx/>
              <a:buChar char="•"/>
            </a:pPr>
            <a:r>
              <a:rPr lang="en-US" sz="2800" dirty="0" err="1">
                <a:solidFill>
                  <a:srgbClr val="000000"/>
                </a:solidFill>
                <a:latin typeface="+mn-lt"/>
              </a:rPr>
              <a:t>fg</a:t>
            </a:r>
            <a:r>
              <a:rPr lang="en-US" sz="2800" dirty="0">
                <a:solidFill>
                  <a:srgbClr val="000000"/>
                </a:solidFill>
                <a:latin typeface="+mn-lt"/>
              </a:rPr>
              <a:t>-rain –h </a:t>
            </a:r>
            <a:r>
              <a:rPr lang="en-US" sz="2800" dirty="0" err="1">
                <a:solidFill>
                  <a:srgbClr val="000000"/>
                </a:solidFill>
                <a:latin typeface="+mn-lt"/>
              </a:rPr>
              <a:t>hostfile</a:t>
            </a:r>
            <a:r>
              <a:rPr lang="en-US" sz="2800" dirty="0">
                <a:solidFill>
                  <a:srgbClr val="000000"/>
                </a:solidFill>
                <a:latin typeface="+mn-lt"/>
              </a:rPr>
              <a:t> –image </a:t>
            </a:r>
            <a:r>
              <a:rPr lang="en-US" sz="2800" dirty="0" err="1" smtClean="0">
                <a:solidFill>
                  <a:srgbClr val="000000"/>
                </a:solidFill>
                <a:latin typeface="+mn-lt"/>
              </a:rPr>
              <a:t>img</a:t>
            </a:r>
            <a:endParaRPr lang="en-US" sz="2800" dirty="0" smtClean="0">
              <a:solidFill>
                <a:srgbClr val="000000"/>
              </a:solidFill>
              <a:latin typeface="+mn-lt"/>
            </a:endParaRPr>
          </a:p>
          <a:p>
            <a:pPr marL="114237" lvl="1" indent="0" eaLnBrk="1" hangingPunct="1">
              <a:lnSpc>
                <a:spcPct val="95000"/>
              </a:lnSpc>
              <a:buClr>
                <a:srgbClr val="000000"/>
              </a:buClr>
              <a:buSzPct val="100000"/>
            </a:pPr>
            <a:endParaRPr lang="en-US" sz="2800" dirty="0">
              <a:solidFill>
                <a:srgbClr val="000000"/>
              </a:solidFill>
              <a:latin typeface="+mn-lt"/>
            </a:endParaRPr>
          </a:p>
        </p:txBody>
      </p:sp>
      <p:sp>
        <p:nvSpPr>
          <p:cNvPr id="8197"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dirty="0">
                <a:solidFill>
                  <a:srgbClr val="898989"/>
                </a:solidFill>
                <a:latin typeface="Arial" charset="0"/>
              </a:rPr>
              <a:t>http://</a:t>
            </a:r>
            <a:r>
              <a:rPr lang="en-US" sz="1100" dirty="0" err="1">
                <a:solidFill>
                  <a:srgbClr val="898989"/>
                </a:solidFill>
                <a:latin typeface="Arial" charset="0"/>
              </a:rPr>
              <a:t>futuregrid.org</a:t>
            </a:r>
            <a:endParaRPr lang="en-US" sz="1100" dirty="0">
              <a:solidFill>
                <a:srgbClr val="898989"/>
              </a:solidFill>
              <a:latin typeface="Arial" charset="0"/>
            </a:endParaRPr>
          </a:p>
        </p:txBody>
      </p:sp>
      <p:grpSp>
        <p:nvGrpSpPr>
          <p:cNvPr id="5" name="Group 4"/>
          <p:cNvGrpSpPr/>
          <p:nvPr/>
        </p:nvGrpSpPr>
        <p:grpSpPr>
          <a:xfrm>
            <a:off x="254000" y="4573389"/>
            <a:ext cx="8593667" cy="1085168"/>
            <a:chOff x="885697" y="4840111"/>
            <a:chExt cx="7365512" cy="818445"/>
          </a:xfrm>
        </p:grpSpPr>
        <p:sp>
          <p:nvSpPr>
            <p:cNvPr id="2" name="Rounded Rectangle 1"/>
            <p:cNvSpPr/>
            <p:nvPr/>
          </p:nvSpPr>
          <p:spPr>
            <a:xfrm>
              <a:off x="885697" y="4840111"/>
              <a:ext cx="2017889" cy="8184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Command</a:t>
              </a:r>
            </a:p>
            <a:p>
              <a:pPr algn="ctr"/>
              <a:r>
                <a:rPr lang="en-US" sz="2400" b="1" dirty="0" smtClean="0"/>
                <a:t>Shell</a:t>
              </a:r>
              <a:endParaRPr lang="en-US" sz="2400" b="1" dirty="0"/>
            </a:p>
          </p:txBody>
        </p:sp>
        <p:sp>
          <p:nvSpPr>
            <p:cNvPr id="6" name="Rounded Rectangle 5"/>
            <p:cNvSpPr/>
            <p:nvPr/>
          </p:nvSpPr>
          <p:spPr>
            <a:xfrm>
              <a:off x="3553174" y="4840111"/>
              <a:ext cx="2017889" cy="8184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API</a:t>
              </a:r>
              <a:endParaRPr lang="en-US" sz="2400" b="1" dirty="0"/>
            </a:p>
          </p:txBody>
        </p:sp>
        <p:sp>
          <p:nvSpPr>
            <p:cNvPr id="7" name="Rounded Rectangle 6"/>
            <p:cNvSpPr/>
            <p:nvPr/>
          </p:nvSpPr>
          <p:spPr>
            <a:xfrm>
              <a:off x="6233320" y="4840111"/>
              <a:ext cx="2017889" cy="8184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User Portal/</a:t>
              </a:r>
            </a:p>
            <a:p>
              <a:pPr algn="ctr"/>
              <a:r>
                <a:rPr lang="en-US" sz="2400" b="1" dirty="0" smtClean="0"/>
                <a:t>User Interface</a:t>
              </a:r>
              <a:endParaRPr lang="en-US" sz="2400" b="1" dirty="0"/>
            </a:p>
          </p:txBody>
        </p:sp>
        <p:sp>
          <p:nvSpPr>
            <p:cNvPr id="3" name="Left-Right Arrow 2"/>
            <p:cNvSpPr/>
            <p:nvPr/>
          </p:nvSpPr>
          <p:spPr>
            <a:xfrm>
              <a:off x="2903586" y="5051778"/>
              <a:ext cx="649588" cy="3810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b="1"/>
            </a:p>
          </p:txBody>
        </p:sp>
        <p:sp>
          <p:nvSpPr>
            <p:cNvPr id="9" name="Left-Right Arrow 8"/>
            <p:cNvSpPr/>
            <p:nvPr/>
          </p:nvSpPr>
          <p:spPr>
            <a:xfrm>
              <a:off x="5583732" y="5013678"/>
              <a:ext cx="649588" cy="3810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b="1"/>
            </a:p>
          </p:txBody>
        </p:sp>
      </p:grpSp>
      <p:sp>
        <p:nvSpPr>
          <p:cNvPr id="4" name="TextBox 3"/>
          <p:cNvSpPr txBox="1"/>
          <p:nvPr/>
        </p:nvSpPr>
        <p:spPr>
          <a:xfrm>
            <a:off x="6690415" y="5740779"/>
            <a:ext cx="2309158" cy="369332"/>
          </a:xfrm>
          <a:prstGeom prst="rect">
            <a:avLst/>
          </a:prstGeom>
          <a:noFill/>
        </p:spPr>
        <p:txBody>
          <a:bodyPr wrap="none" rtlCol="0">
            <a:spAutoFit/>
          </a:bodyPr>
          <a:lstStyle/>
          <a:p>
            <a:r>
              <a:rPr lang="en-US" dirty="0" err="1" smtClean="0"/>
              <a:t>Gregor’s</a:t>
            </a:r>
            <a:r>
              <a:rPr lang="en-US" dirty="0" smtClean="0"/>
              <a:t> CAU principle</a:t>
            </a:r>
            <a:endParaRPr lang="en-US" dirty="0"/>
          </a:p>
        </p:txBody>
      </p:sp>
    </p:spTree>
    <p:extLst>
      <p:ext uri="{BB962C8B-B14F-4D97-AF65-F5344CB8AC3E}">
        <p14:creationId xmlns:p14="http://schemas.microsoft.com/office/powerpoint/2010/main" val="3362273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	</a:t>
            </a:r>
            <a:endParaRPr lang="en-US" dirty="0"/>
          </a:p>
        </p:txBody>
      </p:sp>
      <p:sp>
        <p:nvSpPr>
          <p:cNvPr id="9" name="Subtitle 8"/>
          <p:cNvSpPr>
            <a:spLocks noGrp="1"/>
          </p:cNvSpPr>
          <p:nvPr>
            <p:ph type="subTitle" idx="1"/>
          </p:nvPr>
        </p:nvSpPr>
        <p:spPr>
          <a:xfrm>
            <a:off x="1371600" y="3397250"/>
            <a:ext cx="6400800" cy="2241550"/>
          </a:xfrm>
        </p:spPr>
        <p:txBody>
          <a:bodyPr/>
          <a:lstStyle/>
          <a:p>
            <a:r>
              <a:rPr lang="en-US" dirty="0"/>
              <a:t>t</a:t>
            </a:r>
            <a:r>
              <a:rPr lang="en-US" dirty="0" smtClean="0"/>
              <a:t>his is more than </a:t>
            </a:r>
          </a:p>
          <a:p>
            <a:r>
              <a:rPr lang="en-US" dirty="0" smtClean="0"/>
              <a:t>Dynamic Provisioning of the OS</a:t>
            </a:r>
          </a:p>
          <a:p>
            <a:endParaRPr lang="en-US" dirty="0"/>
          </a:p>
          <a:p>
            <a:r>
              <a:rPr lang="en-US" sz="1600" dirty="0" smtClean="0"/>
              <a:t>We will focus here mostly on the dynamic provisioning part of RAIN</a:t>
            </a:r>
            <a:endParaRPr lang="en-US" sz="1600" dirty="0"/>
          </a:p>
        </p:txBody>
      </p:sp>
      <p:sp>
        <p:nvSpPr>
          <p:cNvPr id="7" name="Slide Number Placeholder 6"/>
          <p:cNvSpPr>
            <a:spLocks noGrp="1"/>
          </p:cNvSpPr>
          <p:nvPr>
            <p:ph type="sldNum" sz="quarter" idx="11"/>
          </p:nvPr>
        </p:nvSpPr>
        <p:spPr/>
        <p:txBody>
          <a:bodyPr/>
          <a:lstStyle/>
          <a:p>
            <a:fld id="{183FFB49-A6E7-3947-8F55-F954CD7469F6}" type="slidenum">
              <a:rPr lang="en-US" smtClean="0"/>
              <a:t>22</a:t>
            </a:fld>
            <a:endParaRPr lang="en-US"/>
          </a:p>
        </p:txBody>
      </p:sp>
    </p:spTree>
    <p:extLst>
      <p:ext uri="{BB962C8B-B14F-4D97-AF65-F5344CB8AC3E}">
        <p14:creationId xmlns:p14="http://schemas.microsoft.com/office/powerpoint/2010/main" val="2107182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13855"/>
            <a:ext cx="9144000" cy="1143000"/>
          </a:xfrm>
        </p:spPr>
        <p:txBody>
          <a:bodyPr/>
          <a:lstStyle/>
          <a:p>
            <a:r>
              <a:rPr lang="en-US" dirty="0">
                <a:latin typeface="Arial" charset="0"/>
                <a:cs typeface="Arial" charset="0"/>
              </a:rPr>
              <a:t>Classical Dynamic Provisioning</a:t>
            </a:r>
          </a:p>
        </p:txBody>
      </p:sp>
      <p:sp>
        <p:nvSpPr>
          <p:cNvPr id="26626" name="Content Placeholder 2"/>
          <p:cNvSpPr>
            <a:spLocks noGrp="1"/>
          </p:cNvSpPr>
          <p:nvPr>
            <p:ph idx="1"/>
          </p:nvPr>
        </p:nvSpPr>
        <p:spPr/>
        <p:txBody>
          <a:bodyPr/>
          <a:lstStyle/>
          <a:p>
            <a:pPr>
              <a:buClr>
                <a:srgbClr val="000000"/>
              </a:buClr>
              <a:buFontTx/>
              <a:buChar char="•"/>
            </a:pPr>
            <a:r>
              <a:rPr lang="en-US" dirty="0">
                <a:solidFill>
                  <a:srgbClr val="000000"/>
                </a:solidFill>
                <a:latin typeface="Arial" charset="0"/>
                <a:cs typeface="Arial" charset="0"/>
              </a:rPr>
              <a:t>Dynamically </a:t>
            </a:r>
            <a:r>
              <a:rPr lang="en-US" u="sng" dirty="0">
                <a:solidFill>
                  <a:srgbClr val="000000"/>
                </a:solidFill>
                <a:latin typeface="Arial" charset="0"/>
                <a:cs typeface="Arial" charset="0"/>
              </a:rPr>
              <a:t>partition</a:t>
            </a:r>
            <a:r>
              <a:rPr lang="en-US" dirty="0">
                <a:solidFill>
                  <a:srgbClr val="000000"/>
                </a:solidFill>
                <a:latin typeface="Arial" charset="0"/>
                <a:cs typeface="Arial" charset="0"/>
              </a:rPr>
              <a:t> a set of resources </a:t>
            </a:r>
            <a:endParaRPr lang="en-US" dirty="0">
              <a:latin typeface="Arial" charset="0"/>
              <a:cs typeface="Arial" charset="0"/>
            </a:endParaRPr>
          </a:p>
          <a:p>
            <a:pPr>
              <a:buClr>
                <a:srgbClr val="000000"/>
              </a:buClr>
              <a:buFontTx/>
              <a:buChar char="•"/>
            </a:pPr>
            <a:r>
              <a:rPr lang="en-US" dirty="0">
                <a:solidFill>
                  <a:srgbClr val="000000"/>
                </a:solidFill>
                <a:latin typeface="Arial" charset="0"/>
                <a:cs typeface="Arial" charset="0"/>
              </a:rPr>
              <a:t>Dynamically </a:t>
            </a:r>
            <a:r>
              <a:rPr lang="en-US" u="sng" dirty="0">
                <a:solidFill>
                  <a:srgbClr val="000000"/>
                </a:solidFill>
                <a:latin typeface="Arial" charset="0"/>
                <a:cs typeface="Arial" charset="0"/>
              </a:rPr>
              <a:t>allocate</a:t>
            </a:r>
            <a:r>
              <a:rPr lang="en-US" dirty="0">
                <a:solidFill>
                  <a:srgbClr val="000000"/>
                </a:solidFill>
                <a:latin typeface="Arial" charset="0"/>
                <a:cs typeface="Arial" charset="0"/>
              </a:rPr>
              <a:t> resources to users</a:t>
            </a:r>
            <a:endParaRPr lang="en-US" dirty="0">
              <a:latin typeface="Arial" charset="0"/>
              <a:cs typeface="Arial" charset="0"/>
            </a:endParaRPr>
          </a:p>
          <a:p>
            <a:pPr>
              <a:buClr>
                <a:srgbClr val="000000"/>
              </a:buClr>
              <a:buFontTx/>
              <a:buChar char="•"/>
            </a:pPr>
            <a:r>
              <a:rPr lang="en-US" dirty="0">
                <a:solidFill>
                  <a:srgbClr val="000000"/>
                </a:solidFill>
                <a:latin typeface="Arial" charset="0"/>
                <a:cs typeface="Arial" charset="0"/>
              </a:rPr>
              <a:t>Dynamically </a:t>
            </a:r>
            <a:r>
              <a:rPr lang="en-US" u="sng" dirty="0">
                <a:solidFill>
                  <a:srgbClr val="000000"/>
                </a:solidFill>
                <a:latin typeface="Arial" charset="0"/>
                <a:cs typeface="Arial" charset="0"/>
              </a:rPr>
              <a:t>define</a:t>
            </a:r>
            <a:r>
              <a:rPr lang="en-US" dirty="0">
                <a:solidFill>
                  <a:srgbClr val="000000"/>
                </a:solidFill>
                <a:latin typeface="Arial" charset="0"/>
                <a:cs typeface="Arial" charset="0"/>
              </a:rPr>
              <a:t> the environment that a resource is going to use</a:t>
            </a:r>
            <a:endParaRPr lang="en-US" dirty="0">
              <a:latin typeface="Arial" charset="0"/>
              <a:cs typeface="Arial" charset="0"/>
            </a:endParaRPr>
          </a:p>
          <a:p>
            <a:pPr>
              <a:buClr>
                <a:srgbClr val="000000"/>
              </a:buClr>
              <a:buFontTx/>
              <a:buChar char="•"/>
            </a:pPr>
            <a:r>
              <a:rPr lang="en-US" dirty="0">
                <a:solidFill>
                  <a:srgbClr val="000000"/>
                </a:solidFill>
                <a:latin typeface="Arial" charset="0"/>
                <a:cs typeface="Arial" charset="0"/>
              </a:rPr>
              <a:t>Dynamically </a:t>
            </a:r>
            <a:r>
              <a:rPr lang="en-US" u="sng" dirty="0">
                <a:solidFill>
                  <a:srgbClr val="000000"/>
                </a:solidFill>
                <a:latin typeface="Arial" charset="0"/>
                <a:cs typeface="Arial" charset="0"/>
              </a:rPr>
              <a:t>assign</a:t>
            </a:r>
            <a:r>
              <a:rPr lang="en-US" dirty="0">
                <a:solidFill>
                  <a:srgbClr val="000000"/>
                </a:solidFill>
                <a:latin typeface="Arial" charset="0"/>
                <a:cs typeface="Arial" charset="0"/>
              </a:rPr>
              <a:t> them based on user request</a:t>
            </a:r>
            <a:endParaRPr lang="en-US" dirty="0">
              <a:latin typeface="Arial" charset="0"/>
              <a:cs typeface="Arial" charset="0"/>
            </a:endParaRPr>
          </a:p>
          <a:p>
            <a:pPr>
              <a:buClr>
                <a:srgbClr val="000000"/>
              </a:buClr>
              <a:buFontTx/>
              <a:buChar char="•"/>
            </a:pPr>
            <a:r>
              <a:rPr lang="en-US" dirty="0" err="1">
                <a:solidFill>
                  <a:srgbClr val="000000"/>
                </a:solidFill>
                <a:latin typeface="Arial" charset="0"/>
                <a:cs typeface="Arial" charset="0"/>
              </a:rPr>
              <a:t>Deallocate</a:t>
            </a:r>
            <a:r>
              <a:rPr lang="en-US" dirty="0">
                <a:solidFill>
                  <a:srgbClr val="000000"/>
                </a:solidFill>
                <a:latin typeface="Arial" charset="0"/>
                <a:cs typeface="Arial" charset="0"/>
              </a:rPr>
              <a:t> the resources so they can be dynamically allocated again</a:t>
            </a:r>
          </a:p>
          <a:p>
            <a:endParaRPr lang="en-US" dirty="0">
              <a:latin typeface="Arial" charset="0"/>
              <a:cs typeface="Arial" charset="0"/>
            </a:endParaRPr>
          </a:p>
        </p:txBody>
      </p:sp>
      <p:sp>
        <p:nvSpPr>
          <p:cNvPr id="2" name="Footer Placeholder 1"/>
          <p:cNvSpPr>
            <a:spLocks noGrp="1"/>
          </p:cNvSpPr>
          <p:nvPr>
            <p:ph type="ftr" sz="quarter" idx="4294967295"/>
          </p:nvPr>
        </p:nvSpPr>
        <p:spPr>
          <a:xfrm>
            <a:off x="7010400" y="6356350"/>
            <a:ext cx="2133600" cy="365125"/>
          </a:xfrm>
        </p:spPr>
        <p:txBody>
          <a:bodyPr/>
          <a:lstStyle/>
          <a:p>
            <a:pPr>
              <a:defRPr/>
            </a:pPr>
            <a:r>
              <a:rPr lang="en-US"/>
              <a:t>http://futuregrid.org</a:t>
            </a:r>
            <a:endParaRPr lang="en-US" dirty="0"/>
          </a:p>
        </p:txBody>
      </p:sp>
    </p:spTree>
    <p:extLst>
      <p:ext uri="{BB962C8B-B14F-4D97-AF65-F5344CB8AC3E}">
        <p14:creationId xmlns:p14="http://schemas.microsoft.com/office/powerpoint/2010/main" val="85612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lIns="0" tIns="0" rIns="0" bIns="0">
            <a:normAutofit fontScale="90000"/>
          </a:bodyPr>
          <a:lstStyle/>
          <a:p>
            <a:pPr eaLnBrk="1" hangingPunct="1">
              <a:lnSpc>
                <a:spcPct val="95000"/>
              </a:lnSpc>
              <a:defRPr/>
            </a:pPr>
            <a:r>
              <a:rPr lang="en-US" dirty="0">
                <a:solidFill>
                  <a:srgbClr val="000000"/>
                </a:solidFill>
                <a:latin typeface="Arial" charset="0"/>
                <a:ea typeface="+mj-ea"/>
                <a:cs typeface="+mj-cs"/>
              </a:rPr>
              <a:t>Use Cases of Dynamic Provisioning</a:t>
            </a:r>
          </a:p>
        </p:txBody>
      </p:sp>
      <p:sp>
        <p:nvSpPr>
          <p:cNvPr id="2" name="Content Placeholder 1"/>
          <p:cNvSpPr>
            <a:spLocks noGrp="1"/>
          </p:cNvSpPr>
          <p:nvPr>
            <p:ph idx="1"/>
          </p:nvPr>
        </p:nvSpPr>
        <p:spPr/>
        <p:txBody>
          <a:bodyPr>
            <a:normAutofit fontScale="92500"/>
          </a:bodyPr>
          <a:lstStyle/>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Static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Resources in a cluster may be statically reassigned based on the anticipated user requirements, part of an HPC or cloud service. It is still dynamic, but control is with the administrator. (Note some call this also dynamic provisioning.)</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Automatic Dynamic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Replace the administrator with intelligent scheduler. </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Queue-based dynamic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provisioning of images is time consuming, group jobs using a similar environment and reuse the image. User just sees queue.</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000" dirty="0">
                <a:solidFill>
                  <a:srgbClr val="000000"/>
                </a:solidFill>
                <a:latin typeface="Arial" pitchFamily="34" charset="0"/>
                <a:cs typeface="Arial" pitchFamily="34" charset="0"/>
              </a:rPr>
              <a:t>Deployment: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200" dirty="0">
                <a:solidFill>
                  <a:srgbClr val="000000"/>
                </a:solidFill>
                <a:latin typeface="Arial" pitchFamily="34" charset="0"/>
                <a:cs typeface="Arial" pitchFamily="34" charset="0"/>
              </a:rPr>
              <a:t>dynamic provisioning features are provided by a combination of using XCAT and Moab</a:t>
            </a:r>
          </a:p>
          <a:p>
            <a:endParaRPr lang="es-ES" dirty="0"/>
          </a:p>
        </p:txBody>
      </p:sp>
      <p:sp>
        <p:nvSpPr>
          <p:cNvPr id="410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357940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497205" y="118963"/>
            <a:ext cx="8149590" cy="1051560"/>
          </a:xfrm>
        </p:spPr>
        <p:txBody>
          <a:bodyPr lIns="0" tIns="0" rIns="0" bIns="0"/>
          <a:lstStyle/>
          <a:p>
            <a:pPr eaLnBrk="1" hangingPunct="1">
              <a:lnSpc>
                <a:spcPct val="95000"/>
              </a:lnSpc>
              <a:defRPr/>
            </a:pPr>
            <a:r>
              <a:rPr lang="en-US" dirty="0">
                <a:solidFill>
                  <a:srgbClr val="000000"/>
                </a:solidFill>
                <a:latin typeface="Arial" charset="0"/>
                <a:ea typeface="+mj-ea"/>
                <a:cs typeface="+mj-cs"/>
              </a:rPr>
              <a:t>Generic P</a:t>
            </a:r>
            <a:r>
              <a:rPr lang="en-US" dirty="0" smtClean="0">
                <a:solidFill>
                  <a:srgbClr val="000000"/>
                </a:solidFill>
                <a:latin typeface="Arial" charset="0"/>
                <a:ea typeface="+mj-ea"/>
                <a:cs typeface="+mj-cs"/>
              </a:rPr>
              <a:t>rovisioning</a:t>
            </a:r>
            <a:endParaRPr lang="en-US" dirty="0">
              <a:solidFill>
                <a:srgbClr val="000000"/>
              </a:solidFill>
              <a:latin typeface="Arial" charset="0"/>
              <a:ea typeface="+mj-ea"/>
              <a:cs typeface="+mj-cs"/>
            </a:endParaRP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5"/>
            <a:ext cx="8115300" cy="5582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spTree>
    <p:extLst>
      <p:ext uri="{BB962C8B-B14F-4D97-AF65-F5344CB8AC3E}">
        <p14:creationId xmlns:p14="http://schemas.microsoft.com/office/powerpoint/2010/main" val="262086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ctrTitle"/>
          </p:nvPr>
        </p:nvSpPr>
        <p:spPr/>
        <p:txBody>
          <a:bodyPr/>
          <a:lstStyle/>
          <a:p>
            <a:r>
              <a:rPr lang="en-US" dirty="0" smtClean="0">
                <a:latin typeface="Calibri" charset="0"/>
              </a:rPr>
              <a:t>RAIN</a:t>
            </a:r>
            <a:r>
              <a:rPr lang="en-US" b="0" i="1" dirty="0" smtClean="0">
                <a:latin typeface="Calibri" charset="0"/>
              </a:rPr>
              <a:t/>
            </a:r>
            <a:br>
              <a:rPr lang="en-US" b="0" i="1" dirty="0" smtClean="0">
                <a:latin typeface="Calibri" charset="0"/>
              </a:rPr>
            </a:br>
            <a:r>
              <a:rPr lang="en-US" b="0" i="1" dirty="0">
                <a:latin typeface="Calibri" charset="0"/>
              </a:rPr>
              <a:t/>
            </a:r>
            <a:br>
              <a:rPr lang="en-US" b="0" i="1" dirty="0">
                <a:latin typeface="Calibri" charset="0"/>
              </a:rPr>
            </a:br>
            <a:r>
              <a:rPr lang="en-US" b="0" i="1" dirty="0" smtClean="0">
                <a:latin typeface="Calibri" charset="0"/>
              </a:rPr>
              <a:t>can help!</a:t>
            </a:r>
            <a:endParaRPr lang="en-US" dirty="0">
              <a:latin typeface="Calibri" charset="0"/>
            </a:endParaRPr>
          </a:p>
        </p:txBody>
      </p:sp>
      <p:sp>
        <p:nvSpPr>
          <p:cNvPr id="6" name="Subtitle 5"/>
          <p:cNvSpPr>
            <a:spLocks noGrp="1"/>
          </p:cNvSpPr>
          <p:nvPr>
            <p:ph type="subTitle" idx="1"/>
          </p:nvPr>
        </p:nvSpPr>
        <p:spPr>
          <a:xfrm>
            <a:off x="433917" y="3886200"/>
            <a:ext cx="8403166" cy="1752600"/>
          </a:xfrm>
        </p:spPr>
        <p:txBody>
          <a:bodyPr/>
          <a:lstStyle/>
          <a:p>
            <a:pPr>
              <a:defRPr/>
            </a:pPr>
            <a:endParaRPr lang="en-US" sz="2400" b="1" dirty="0" smtClean="0">
              <a:latin typeface="Arial"/>
              <a:cs typeface="Arial"/>
            </a:endParaRPr>
          </a:p>
          <a:p>
            <a:pPr>
              <a:defRPr/>
            </a:pPr>
            <a:r>
              <a:rPr lang="en-US" sz="2400" dirty="0">
                <a:latin typeface="Arial"/>
                <a:cs typeface="Arial"/>
              </a:rPr>
              <a:t>f</a:t>
            </a:r>
            <a:r>
              <a:rPr lang="en-US" sz="2400" dirty="0" smtClean="0">
                <a:latin typeface="Arial"/>
                <a:cs typeface="Arial"/>
              </a:rPr>
              <a:t>or those that need an acronym:</a:t>
            </a:r>
          </a:p>
          <a:p>
            <a:pPr>
              <a:defRPr/>
            </a:pPr>
            <a:endParaRPr lang="en-US" sz="2400" dirty="0">
              <a:latin typeface="Arial"/>
              <a:cs typeface="Arial"/>
            </a:endParaRPr>
          </a:p>
          <a:p>
            <a:pPr>
              <a:defRPr/>
            </a:pPr>
            <a:r>
              <a:rPr lang="en-US" sz="2400" b="1" dirty="0" smtClean="0">
                <a:latin typeface="Arial"/>
                <a:cs typeface="Arial"/>
              </a:rPr>
              <a:t>RAIN</a:t>
            </a:r>
            <a:r>
              <a:rPr lang="en-US" sz="2400" dirty="0" smtClean="0">
                <a:latin typeface="Arial"/>
                <a:cs typeface="Arial"/>
              </a:rPr>
              <a:t> = </a:t>
            </a:r>
            <a:r>
              <a:rPr lang="en-US" sz="2400" b="1" dirty="0" smtClean="0">
                <a:latin typeface="Arial"/>
                <a:cs typeface="Arial"/>
              </a:rPr>
              <a:t>R</a:t>
            </a:r>
            <a:r>
              <a:rPr lang="en-US" sz="2400" dirty="0" smtClean="0">
                <a:latin typeface="Arial"/>
                <a:cs typeface="Arial"/>
              </a:rPr>
              <a:t>untime </a:t>
            </a:r>
            <a:r>
              <a:rPr lang="en-US" sz="2400" b="1" dirty="0">
                <a:latin typeface="Arial"/>
                <a:cs typeface="Arial"/>
              </a:rPr>
              <a:t>A</a:t>
            </a:r>
            <a:r>
              <a:rPr lang="en-US" sz="2400" dirty="0">
                <a:latin typeface="Arial"/>
                <a:cs typeface="Arial"/>
              </a:rPr>
              <a:t>daptable </a:t>
            </a:r>
            <a:r>
              <a:rPr lang="en-US" sz="2400" b="1" dirty="0" err="1" smtClean="0">
                <a:latin typeface="Arial"/>
                <a:cs typeface="Arial"/>
              </a:rPr>
              <a:t>IN</a:t>
            </a:r>
            <a:r>
              <a:rPr lang="en-US" sz="2400" dirty="0" err="1" smtClean="0">
                <a:latin typeface="Arial"/>
                <a:cs typeface="Arial"/>
              </a:rPr>
              <a:t>sertion</a:t>
            </a:r>
            <a:r>
              <a:rPr lang="en-US" sz="2400" dirty="0" smtClean="0">
                <a:latin typeface="Arial"/>
                <a:cs typeface="Arial"/>
              </a:rPr>
              <a:t> Framework</a:t>
            </a:r>
            <a:endParaRPr lang="en-US" dirty="0"/>
          </a:p>
        </p:txBody>
      </p:sp>
      <p:sp>
        <p:nvSpPr>
          <p:cNvPr id="4" name="Footer Placeholder 3"/>
          <p:cNvSpPr>
            <a:spLocks noGrp="1"/>
          </p:cNvSpPr>
          <p:nvPr>
            <p:ph type="ftr" sz="quarter" idx="4294967295"/>
          </p:nvPr>
        </p:nvSpPr>
        <p:spPr>
          <a:xfrm>
            <a:off x="7010400" y="6356350"/>
            <a:ext cx="2133600" cy="365125"/>
          </a:xfrm>
        </p:spPr>
        <p:txBody>
          <a:bodyPr/>
          <a:lstStyle/>
          <a:p>
            <a:pPr>
              <a:defRPr/>
            </a:pPr>
            <a:r>
              <a:rPr lang="en-US" smtClean="0"/>
              <a:t>http://futuregrid.org</a:t>
            </a:r>
            <a:endParaRPr lang="en-US" dirty="0"/>
          </a:p>
        </p:txBody>
      </p:sp>
    </p:spTree>
    <p:extLst>
      <p:ext uri="{BB962C8B-B14F-4D97-AF65-F5344CB8AC3E}">
        <p14:creationId xmlns:p14="http://schemas.microsoft.com/office/powerpoint/2010/main" val="3076529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charset="0"/>
                <a:cs typeface="Arial" charset="0"/>
              </a:rPr>
              <a:t>Terminology</a:t>
            </a:r>
          </a:p>
        </p:txBody>
      </p:sp>
      <p:sp>
        <p:nvSpPr>
          <p:cNvPr id="4" name="Content Placeholder 3"/>
          <p:cNvSpPr>
            <a:spLocks noGrp="1"/>
          </p:cNvSpPr>
          <p:nvPr>
            <p:ph idx="1"/>
          </p:nvPr>
        </p:nvSpPr>
        <p:spPr>
          <a:xfrm>
            <a:off x="457200" y="1600200"/>
            <a:ext cx="8229600" cy="4709160"/>
          </a:xfrm>
        </p:spPr>
        <p:txBody>
          <a:bodyPr>
            <a:normAutofit fontScale="70000" lnSpcReduction="20000"/>
          </a:bodyPr>
          <a:lstStyle/>
          <a:p>
            <a:pPr>
              <a:lnSpc>
                <a:spcPct val="120000"/>
              </a:lnSpc>
              <a:defRPr/>
            </a:pPr>
            <a:r>
              <a:rPr lang="en-US" b="1" dirty="0" smtClean="0">
                <a:latin typeface="Arial"/>
                <a:cs typeface="Arial"/>
              </a:rPr>
              <a:t>Image Management </a:t>
            </a:r>
            <a:r>
              <a:rPr lang="en-US" dirty="0" smtClean="0">
                <a:latin typeface="Arial"/>
                <a:cs typeface="Arial"/>
              </a:rPr>
              <a:t>provides the low level software (create</a:t>
            </a:r>
            <a:r>
              <a:rPr lang="en-US" dirty="0">
                <a:latin typeface="Arial"/>
                <a:cs typeface="Arial"/>
              </a:rPr>
              <a:t>, customize, store</a:t>
            </a:r>
            <a:r>
              <a:rPr lang="en-US" dirty="0" smtClean="0">
                <a:latin typeface="Arial"/>
                <a:cs typeface="Arial"/>
              </a:rPr>
              <a:t>, </a:t>
            </a:r>
            <a:r>
              <a:rPr lang="en-US" dirty="0">
                <a:latin typeface="Arial"/>
                <a:cs typeface="Arial"/>
              </a:rPr>
              <a:t>share and </a:t>
            </a:r>
            <a:r>
              <a:rPr lang="en-US" dirty="0" smtClean="0">
                <a:latin typeface="Arial"/>
                <a:cs typeface="Arial"/>
              </a:rPr>
              <a:t>deploy images) needed to achieve Dynamic Provisioning and Rain</a:t>
            </a:r>
          </a:p>
          <a:p>
            <a:pPr>
              <a:lnSpc>
                <a:spcPct val="120000"/>
              </a:lnSpc>
              <a:defRPr/>
            </a:pPr>
            <a:endParaRPr lang="en-US" sz="1500" dirty="0">
              <a:latin typeface="Arial"/>
              <a:cs typeface="Arial"/>
            </a:endParaRPr>
          </a:p>
          <a:p>
            <a:pPr>
              <a:lnSpc>
                <a:spcPct val="120000"/>
              </a:lnSpc>
              <a:defRPr/>
            </a:pPr>
            <a:r>
              <a:rPr lang="en-US" b="1" dirty="0" smtClean="0">
                <a:latin typeface="Arial"/>
                <a:cs typeface="Arial"/>
              </a:rPr>
              <a:t>Dynamic Provisioning</a:t>
            </a:r>
            <a:r>
              <a:rPr lang="en-US" dirty="0" smtClean="0">
                <a:latin typeface="Arial"/>
                <a:cs typeface="Arial"/>
              </a:rPr>
              <a:t> is in charge of providing machines with the requested OS</a:t>
            </a:r>
          </a:p>
          <a:p>
            <a:pPr>
              <a:lnSpc>
                <a:spcPct val="120000"/>
              </a:lnSpc>
              <a:defRPr/>
            </a:pPr>
            <a:endParaRPr lang="en-US" sz="1700" b="1" dirty="0">
              <a:latin typeface="Arial"/>
              <a:cs typeface="Arial"/>
            </a:endParaRPr>
          </a:p>
          <a:p>
            <a:pPr>
              <a:lnSpc>
                <a:spcPct val="120000"/>
              </a:lnSpc>
              <a:defRPr/>
            </a:pPr>
            <a:r>
              <a:rPr lang="en-US" b="1" dirty="0" smtClean="0">
                <a:latin typeface="Arial"/>
                <a:cs typeface="Arial"/>
              </a:rPr>
              <a:t>RAIN</a:t>
            </a:r>
            <a:r>
              <a:rPr lang="en-US" dirty="0" smtClean="0">
                <a:latin typeface="Arial"/>
                <a:cs typeface="Arial"/>
              </a:rPr>
              <a:t> is our highest level component that uses Dynamic Provisioning and Image Management to provide custom environments that may have to be created. Therefore, a Rain request may involve the </a:t>
            </a:r>
            <a:br>
              <a:rPr lang="en-US" dirty="0" smtClean="0">
                <a:latin typeface="Arial"/>
                <a:cs typeface="Arial"/>
              </a:rPr>
            </a:br>
            <a:r>
              <a:rPr lang="en-US" dirty="0" smtClean="0">
                <a:latin typeface="Arial"/>
                <a:cs typeface="Arial"/>
              </a:rPr>
              <a:t>        (1) creating, (2) deploying, and (3) provisioning </a:t>
            </a:r>
            <a:br>
              <a:rPr lang="en-US" dirty="0" smtClean="0">
                <a:latin typeface="Arial"/>
                <a:cs typeface="Arial"/>
              </a:rPr>
            </a:br>
            <a:r>
              <a:rPr lang="en-US" dirty="0" smtClean="0">
                <a:latin typeface="Arial"/>
                <a:cs typeface="Arial"/>
              </a:rPr>
              <a:t>of one or more images in a set of machines on demand</a:t>
            </a:r>
            <a:endParaRPr lang="en-US" dirty="0">
              <a:latin typeface="Arial"/>
              <a:cs typeface="Arial"/>
            </a:endParaRPr>
          </a:p>
        </p:txBody>
      </p:sp>
      <p:sp>
        <p:nvSpPr>
          <p:cNvPr id="2" name="Footer Placeholder 1"/>
          <p:cNvSpPr>
            <a:spLocks noGrp="1"/>
          </p:cNvSpPr>
          <p:nvPr>
            <p:ph type="ftr" sz="quarter" idx="4294967295"/>
          </p:nvPr>
        </p:nvSpPr>
        <p:spPr>
          <a:xfrm>
            <a:off x="7010400" y="6356350"/>
            <a:ext cx="2133600" cy="365125"/>
          </a:xfrm>
        </p:spPr>
        <p:txBody>
          <a:bodyPr/>
          <a:lstStyle/>
          <a:p>
            <a:pPr>
              <a:defRPr/>
            </a:pPr>
            <a:r>
              <a:rPr lang="en-US"/>
              <a:t>http://futuregrid.org</a:t>
            </a:r>
            <a:endParaRPr lang="en-US" dirty="0"/>
          </a:p>
        </p:txBody>
      </p:sp>
    </p:spTree>
    <p:extLst>
      <p:ext uri="{BB962C8B-B14F-4D97-AF65-F5344CB8AC3E}">
        <p14:creationId xmlns:p14="http://schemas.microsoft.com/office/powerpoint/2010/main" val="3243612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3977214" y="1006187"/>
            <a:ext cx="5039785" cy="931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200" b="1" dirty="0" smtClean="0">
                <a:latin typeface="Arial"/>
                <a:cs typeface="Arial"/>
              </a:rPr>
              <a:t>CAU Framework</a:t>
            </a:r>
            <a:endParaRPr lang="en-US" sz="1200" b="1" dirty="0">
              <a:latin typeface="Arial"/>
              <a:cs typeface="Arial"/>
            </a:endParaRPr>
          </a:p>
        </p:txBody>
      </p:sp>
      <p:sp>
        <p:nvSpPr>
          <p:cNvPr id="29" name="Rounded Rectangle 28"/>
          <p:cNvSpPr/>
          <p:nvPr/>
        </p:nvSpPr>
        <p:spPr>
          <a:xfrm>
            <a:off x="3977216" y="4074583"/>
            <a:ext cx="2224625" cy="22817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200" b="1" dirty="0" smtClean="0">
                <a:latin typeface="Arial"/>
                <a:cs typeface="Arial"/>
              </a:rPr>
              <a:t>Bare Metal </a:t>
            </a:r>
            <a:r>
              <a:rPr lang="en-US" sz="1200" b="1" dirty="0" err="1" smtClean="0">
                <a:latin typeface="Arial"/>
                <a:cs typeface="Arial"/>
              </a:rPr>
              <a:t>Provisioners</a:t>
            </a:r>
            <a:endParaRPr lang="en-US" sz="1200" b="1" dirty="0">
              <a:latin typeface="Arial"/>
              <a:cs typeface="Arial"/>
            </a:endParaRPr>
          </a:p>
        </p:txBody>
      </p:sp>
      <p:sp>
        <p:nvSpPr>
          <p:cNvPr id="19" name="Rounded Rectangle 18"/>
          <p:cNvSpPr/>
          <p:nvPr/>
        </p:nvSpPr>
        <p:spPr>
          <a:xfrm>
            <a:off x="6286506" y="4074583"/>
            <a:ext cx="2730493" cy="23029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200" b="1" dirty="0" smtClean="0">
                <a:latin typeface="Arial"/>
                <a:cs typeface="Arial"/>
              </a:rPr>
              <a:t>Resources</a:t>
            </a:r>
            <a:endParaRPr lang="en-US" sz="1200" b="1" dirty="0">
              <a:latin typeface="Arial"/>
              <a:cs typeface="Arial"/>
            </a:endParaRPr>
          </a:p>
        </p:txBody>
      </p:sp>
      <p:sp>
        <p:nvSpPr>
          <p:cNvPr id="22" name="Rounded Rectangle 21"/>
          <p:cNvSpPr/>
          <p:nvPr/>
        </p:nvSpPr>
        <p:spPr>
          <a:xfrm>
            <a:off x="4087298" y="4484706"/>
            <a:ext cx="1150409"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err="1" smtClean="0">
                <a:latin typeface="Arial"/>
                <a:cs typeface="Arial"/>
              </a:rPr>
              <a:t>Teefaa</a:t>
            </a:r>
            <a:endParaRPr lang="en-US" sz="1100" b="1" dirty="0">
              <a:latin typeface="Arial"/>
              <a:cs typeface="Arial"/>
            </a:endParaRPr>
          </a:p>
        </p:txBody>
      </p:sp>
      <p:sp>
        <p:nvSpPr>
          <p:cNvPr id="27" name="Rounded Rectangle 26"/>
          <p:cNvSpPr/>
          <p:nvPr/>
        </p:nvSpPr>
        <p:spPr>
          <a:xfrm>
            <a:off x="4234406" y="4839231"/>
            <a:ext cx="1150409"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err="1" smtClean="0">
                <a:latin typeface="Arial"/>
                <a:cs typeface="Arial"/>
              </a:rPr>
              <a:t>Moab&amp;XCAT</a:t>
            </a:r>
            <a:endParaRPr lang="en-US" sz="1100" b="1" dirty="0">
              <a:latin typeface="Arial"/>
              <a:cs typeface="Arial"/>
            </a:endParaRPr>
          </a:p>
        </p:txBody>
      </p:sp>
      <p:sp>
        <p:nvSpPr>
          <p:cNvPr id="2" name="Title 1"/>
          <p:cNvSpPr>
            <a:spLocks noGrp="1"/>
          </p:cNvSpPr>
          <p:nvPr>
            <p:ph type="title"/>
          </p:nvPr>
        </p:nvSpPr>
        <p:spPr/>
        <p:txBody>
          <a:bodyPr/>
          <a:lstStyle/>
          <a:p>
            <a:r>
              <a:rPr lang="en-US" noProof="0" dirty="0" smtClean="0"/>
              <a:t>RAIN Architecture</a:t>
            </a:r>
            <a:endParaRPr lang="en-US" noProof="0" dirty="0"/>
          </a:p>
        </p:txBody>
      </p:sp>
      <p:sp>
        <p:nvSpPr>
          <p:cNvPr id="11" name="Content Placeholder 10"/>
          <p:cNvSpPr>
            <a:spLocks noGrp="1"/>
          </p:cNvSpPr>
          <p:nvPr>
            <p:ph sz="half" idx="1"/>
          </p:nvPr>
        </p:nvSpPr>
        <p:spPr>
          <a:xfrm>
            <a:off x="0" y="1225556"/>
            <a:ext cx="3619499" cy="4641316"/>
          </a:xfrm>
        </p:spPr>
        <p:txBody>
          <a:bodyPr>
            <a:normAutofit/>
          </a:bodyPr>
          <a:lstStyle/>
          <a:p>
            <a:pPr marL="0" indent="0">
              <a:lnSpc>
                <a:spcPct val="120000"/>
              </a:lnSpc>
              <a:buNone/>
            </a:pPr>
            <a:r>
              <a:rPr lang="en-US" sz="2000" noProof="0" dirty="0" smtClean="0">
                <a:latin typeface="Arial" pitchFamily="34" charset="0"/>
                <a:cs typeface="Arial" pitchFamily="34" charset="0"/>
              </a:rPr>
              <a:t>CAU Framework</a:t>
            </a:r>
          </a:p>
          <a:p>
            <a:pPr marL="0" indent="0">
              <a:lnSpc>
                <a:spcPct val="120000"/>
              </a:lnSpc>
              <a:buNone/>
            </a:pPr>
            <a:endParaRPr lang="en-US" sz="2000" noProof="0" dirty="0" smtClean="0">
              <a:latin typeface="Arial" pitchFamily="34" charset="0"/>
              <a:cs typeface="Arial" pitchFamily="34" charset="0"/>
            </a:endParaRPr>
          </a:p>
          <a:p>
            <a:pPr marL="0" indent="0">
              <a:lnSpc>
                <a:spcPct val="120000"/>
              </a:lnSpc>
              <a:buNone/>
            </a:pPr>
            <a:r>
              <a:rPr lang="en-US" sz="2000" dirty="0" smtClean="0">
                <a:latin typeface="Arial" pitchFamily="34" charset="0"/>
                <a:cs typeface="Arial" pitchFamily="34" charset="0"/>
              </a:rPr>
              <a:t>Image Management</a:t>
            </a:r>
            <a:endParaRPr lang="en-US" sz="2000" noProof="0" dirty="0" smtClean="0">
              <a:latin typeface="Arial" pitchFamily="34" charset="0"/>
              <a:cs typeface="Arial" pitchFamily="34" charset="0"/>
            </a:endParaRPr>
          </a:p>
          <a:p>
            <a:pPr marL="0" indent="0">
              <a:lnSpc>
                <a:spcPct val="120000"/>
              </a:lnSpc>
              <a:buNone/>
            </a:pPr>
            <a:endParaRPr lang="en-US" sz="2000" noProof="0" dirty="0" smtClean="0">
              <a:latin typeface="Arial" pitchFamily="34" charset="0"/>
              <a:cs typeface="Arial" pitchFamily="34" charset="0"/>
            </a:endParaRPr>
          </a:p>
          <a:p>
            <a:pPr marL="0" indent="0">
              <a:lnSpc>
                <a:spcPct val="120000"/>
              </a:lnSpc>
              <a:buNone/>
            </a:pPr>
            <a:r>
              <a:rPr lang="en-US" sz="2000" noProof="0" dirty="0" smtClean="0">
                <a:latin typeface="Arial" pitchFamily="34" charset="0"/>
                <a:cs typeface="Arial" pitchFamily="34" charset="0"/>
              </a:rPr>
              <a:t>Autonomous Runtime Services</a:t>
            </a:r>
          </a:p>
          <a:p>
            <a:pPr marL="0" indent="0">
              <a:lnSpc>
                <a:spcPct val="120000"/>
              </a:lnSpc>
              <a:buNone/>
            </a:pPr>
            <a:endParaRPr lang="en-US" sz="2000" noProof="0" dirty="0" smtClean="0">
              <a:latin typeface="Arial" pitchFamily="34" charset="0"/>
              <a:cs typeface="Arial" pitchFamily="34" charset="0"/>
            </a:endParaRPr>
          </a:p>
          <a:p>
            <a:pPr marL="0" indent="0">
              <a:lnSpc>
                <a:spcPct val="120000"/>
              </a:lnSpc>
              <a:buNone/>
            </a:pPr>
            <a:r>
              <a:rPr lang="en-US" sz="2000" noProof="0" dirty="0" smtClean="0">
                <a:latin typeface="Arial" pitchFamily="34" charset="0"/>
                <a:cs typeface="Arial" pitchFamily="34" charset="0"/>
              </a:rPr>
              <a:t>Dynamic provisioning Abstraction</a:t>
            </a:r>
          </a:p>
        </p:txBody>
      </p:sp>
      <p:sp>
        <p:nvSpPr>
          <p:cNvPr id="4" name="Footer Placeholder 3"/>
          <p:cNvSpPr>
            <a:spLocks noGrp="1"/>
          </p:cNvSpPr>
          <p:nvPr>
            <p:ph type="ftr" sz="quarter" idx="4294967295"/>
          </p:nvPr>
        </p:nvSpPr>
        <p:spPr>
          <a:xfrm>
            <a:off x="6777574" y="6356350"/>
            <a:ext cx="2133600" cy="365125"/>
          </a:xfrm>
        </p:spPr>
        <p:txBody>
          <a:bodyPr/>
          <a:lstStyle/>
          <a:p>
            <a:pPr>
              <a:defRPr/>
            </a:pPr>
            <a:r>
              <a:rPr lang="en-US" dirty="0" smtClean="0"/>
              <a:t>https://portal.futuregrid.org</a:t>
            </a:r>
            <a:endParaRPr lang="en-US" dirty="0"/>
          </a:p>
        </p:txBody>
      </p:sp>
      <p:sp>
        <p:nvSpPr>
          <p:cNvPr id="3" name="Rounded Rectangle 2"/>
          <p:cNvSpPr/>
          <p:nvPr/>
        </p:nvSpPr>
        <p:spPr>
          <a:xfrm rot="16200000">
            <a:off x="1008198" y="3473571"/>
            <a:ext cx="5347519" cy="412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smtClean="0">
                <a:latin typeface="Arial"/>
                <a:cs typeface="Arial"/>
              </a:rPr>
              <a:t>External </a:t>
            </a:r>
            <a:r>
              <a:rPr lang="en-US" sz="1200" b="1" dirty="0" err="1" smtClean="0">
                <a:latin typeface="Arial"/>
                <a:cs typeface="Arial"/>
              </a:rPr>
              <a:t>Servicee</a:t>
            </a:r>
            <a:r>
              <a:rPr lang="en-US" sz="1200" b="1" dirty="0" smtClean="0">
                <a:latin typeface="Arial"/>
                <a:cs typeface="Arial"/>
              </a:rPr>
              <a:t>            </a:t>
            </a:r>
            <a:r>
              <a:rPr lang="en-US" sz="1200" b="1" dirty="0" err="1" smtClean="0">
                <a:latin typeface="Arial"/>
                <a:cs typeface="Arial"/>
              </a:rPr>
              <a:t>DevOps</a:t>
            </a:r>
            <a:r>
              <a:rPr lang="en-US" sz="1200" b="1" dirty="0" smtClean="0">
                <a:latin typeface="Arial"/>
                <a:cs typeface="Arial"/>
              </a:rPr>
              <a:t>, Security Tools</a:t>
            </a:r>
            <a:endParaRPr lang="en-US" sz="1200" b="1" dirty="0">
              <a:latin typeface="Arial"/>
              <a:cs typeface="Arial"/>
            </a:endParaRPr>
          </a:p>
        </p:txBody>
      </p:sp>
      <p:sp>
        <p:nvSpPr>
          <p:cNvPr id="7" name="Rounded Rectangle 6"/>
          <p:cNvSpPr/>
          <p:nvPr/>
        </p:nvSpPr>
        <p:spPr>
          <a:xfrm>
            <a:off x="5765094" y="1425545"/>
            <a:ext cx="1409701"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API</a:t>
            </a:r>
            <a:endParaRPr lang="en-US" sz="1100" b="1" dirty="0">
              <a:latin typeface="Arial"/>
              <a:cs typeface="Arial"/>
            </a:endParaRPr>
          </a:p>
        </p:txBody>
      </p:sp>
      <p:sp>
        <p:nvSpPr>
          <p:cNvPr id="8" name="Rounded Rectangle 7"/>
          <p:cNvSpPr/>
          <p:nvPr/>
        </p:nvSpPr>
        <p:spPr>
          <a:xfrm>
            <a:off x="7350506" y="1418937"/>
            <a:ext cx="1409701"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User Portal</a:t>
            </a:r>
            <a:endParaRPr lang="en-US" sz="1100" b="1" dirty="0">
              <a:latin typeface="Arial"/>
              <a:cs typeface="Arial"/>
            </a:endParaRPr>
          </a:p>
        </p:txBody>
      </p:sp>
      <p:sp>
        <p:nvSpPr>
          <p:cNvPr id="9" name="Rounded Rectangle 8"/>
          <p:cNvSpPr/>
          <p:nvPr/>
        </p:nvSpPr>
        <p:spPr>
          <a:xfrm>
            <a:off x="4234406" y="1418937"/>
            <a:ext cx="1409701"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Command Shell</a:t>
            </a:r>
            <a:endParaRPr lang="en-US" sz="1100" b="1" dirty="0">
              <a:latin typeface="Arial"/>
              <a:cs typeface="Arial"/>
            </a:endParaRPr>
          </a:p>
        </p:txBody>
      </p:sp>
      <p:pic>
        <p:nvPicPr>
          <p:cNvPr id="12" name="Picture 11" descr="Screen Shot 2013-03-06 at 9.3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41" y="478959"/>
            <a:ext cx="672094" cy="624763"/>
          </a:xfrm>
          <a:prstGeom prst="rect">
            <a:avLst/>
          </a:prstGeom>
        </p:spPr>
      </p:pic>
      <p:sp>
        <p:nvSpPr>
          <p:cNvPr id="13" name="Rounded Rectangle 12"/>
          <p:cNvSpPr/>
          <p:nvPr/>
        </p:nvSpPr>
        <p:spPr>
          <a:xfrm>
            <a:off x="3992046" y="3587752"/>
            <a:ext cx="5024954"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latin typeface="Arial"/>
                <a:cs typeface="Arial"/>
              </a:rPr>
              <a:t>Dynamic Provisioning and Resource Abstraction</a:t>
            </a:r>
            <a:endParaRPr lang="en-US" sz="1200" b="1" dirty="0">
              <a:latin typeface="Arial"/>
              <a:cs typeface="Arial"/>
            </a:endParaRPr>
          </a:p>
        </p:txBody>
      </p:sp>
      <p:sp>
        <p:nvSpPr>
          <p:cNvPr id="14" name="Rounded Rectangle 13"/>
          <p:cNvSpPr/>
          <p:nvPr/>
        </p:nvSpPr>
        <p:spPr>
          <a:xfrm>
            <a:off x="3977215" y="2010833"/>
            <a:ext cx="3103041" cy="14816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200" b="1" dirty="0" smtClean="0">
                <a:latin typeface="Arial"/>
                <a:cs typeface="Arial"/>
              </a:rPr>
              <a:t>Image Management</a:t>
            </a:r>
            <a:endParaRPr lang="en-US" sz="1200" b="1" dirty="0">
              <a:latin typeface="Arial"/>
              <a:cs typeface="Arial"/>
            </a:endParaRPr>
          </a:p>
        </p:txBody>
      </p:sp>
      <p:sp>
        <p:nvSpPr>
          <p:cNvPr id="15" name="Rounded Rectangle 14"/>
          <p:cNvSpPr/>
          <p:nvPr/>
        </p:nvSpPr>
        <p:spPr>
          <a:xfrm>
            <a:off x="4087298" y="2375689"/>
            <a:ext cx="2201334"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Image Generation</a:t>
            </a:r>
            <a:endParaRPr lang="en-US" sz="1100" b="1" dirty="0">
              <a:latin typeface="Arial"/>
              <a:cs typeface="Arial"/>
            </a:endParaRPr>
          </a:p>
        </p:txBody>
      </p:sp>
      <p:sp>
        <p:nvSpPr>
          <p:cNvPr id="18" name="Rounded Rectangle 17"/>
          <p:cNvSpPr/>
          <p:nvPr/>
        </p:nvSpPr>
        <p:spPr>
          <a:xfrm>
            <a:off x="4370939" y="2672310"/>
            <a:ext cx="2201334"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Image Repository</a:t>
            </a:r>
            <a:endParaRPr lang="en-US" sz="1100" b="1" dirty="0">
              <a:latin typeface="Arial"/>
              <a:cs typeface="Arial"/>
            </a:endParaRPr>
          </a:p>
        </p:txBody>
      </p:sp>
      <p:sp>
        <p:nvSpPr>
          <p:cNvPr id="20" name="Rounded Rectangle 19"/>
          <p:cNvSpPr/>
          <p:nvPr/>
        </p:nvSpPr>
        <p:spPr>
          <a:xfrm>
            <a:off x="6860122" y="4468816"/>
            <a:ext cx="1839384"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100" b="1" dirty="0" err="1" smtClean="0">
                <a:latin typeface="Arial"/>
                <a:cs typeface="Arial"/>
              </a:rPr>
              <a:t>IaaS</a:t>
            </a:r>
            <a:endParaRPr lang="en-US" sz="1100" b="1" dirty="0">
              <a:latin typeface="Arial"/>
              <a:cs typeface="Arial"/>
            </a:endParaRPr>
          </a:p>
        </p:txBody>
      </p:sp>
      <p:sp>
        <p:nvSpPr>
          <p:cNvPr id="21" name="Rounded Rectangle 20"/>
          <p:cNvSpPr/>
          <p:nvPr/>
        </p:nvSpPr>
        <p:spPr>
          <a:xfrm>
            <a:off x="6887640" y="5098530"/>
            <a:ext cx="1839384"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100" b="1" dirty="0" smtClean="0">
                <a:latin typeface="Arial"/>
                <a:cs typeface="Arial"/>
              </a:rPr>
              <a:t>Cluster</a:t>
            </a:r>
            <a:endParaRPr lang="en-US" sz="1100" b="1" dirty="0">
              <a:latin typeface="Arial"/>
              <a:cs typeface="Arial"/>
            </a:endParaRPr>
          </a:p>
        </p:txBody>
      </p:sp>
      <p:sp>
        <p:nvSpPr>
          <p:cNvPr id="23" name="Rounded Rectangle 22"/>
          <p:cNvSpPr/>
          <p:nvPr/>
        </p:nvSpPr>
        <p:spPr>
          <a:xfrm>
            <a:off x="4404797" y="5172606"/>
            <a:ext cx="1150409"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err="1" smtClean="0">
                <a:latin typeface="Arial"/>
                <a:cs typeface="Arial"/>
              </a:rPr>
              <a:t>Kadeploy</a:t>
            </a:r>
            <a:endParaRPr lang="en-US" sz="1100" b="1" dirty="0">
              <a:latin typeface="Arial"/>
              <a:cs typeface="Arial"/>
            </a:endParaRPr>
          </a:p>
        </p:txBody>
      </p:sp>
      <p:sp>
        <p:nvSpPr>
          <p:cNvPr id="24" name="Rounded Rectangle 23"/>
          <p:cNvSpPr/>
          <p:nvPr/>
        </p:nvSpPr>
        <p:spPr>
          <a:xfrm>
            <a:off x="4604822" y="5500688"/>
            <a:ext cx="1150409"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err="1" smtClean="0">
                <a:latin typeface="Arial"/>
                <a:cs typeface="Arial"/>
              </a:rPr>
              <a:t>OpenStack</a:t>
            </a:r>
            <a:r>
              <a:rPr lang="en-US" sz="1100" b="1" dirty="0" smtClean="0">
                <a:latin typeface="Arial"/>
                <a:cs typeface="Arial"/>
              </a:rPr>
              <a:t> BM</a:t>
            </a:r>
            <a:endParaRPr lang="en-US" sz="1100" b="1" dirty="0">
              <a:latin typeface="Arial"/>
              <a:cs typeface="Arial"/>
            </a:endParaRPr>
          </a:p>
        </p:txBody>
      </p:sp>
      <p:sp>
        <p:nvSpPr>
          <p:cNvPr id="26" name="Rounded Rectangle 25"/>
          <p:cNvSpPr/>
          <p:nvPr/>
        </p:nvSpPr>
        <p:spPr>
          <a:xfrm>
            <a:off x="6797307" y="4590524"/>
            <a:ext cx="1013200"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latin typeface="Arial"/>
                <a:cs typeface="Arial"/>
              </a:rPr>
              <a:t>VMs</a:t>
            </a:r>
            <a:endParaRPr lang="en-US" sz="1100" b="1" dirty="0">
              <a:latin typeface="Arial"/>
              <a:cs typeface="Arial"/>
            </a:endParaRPr>
          </a:p>
        </p:txBody>
      </p:sp>
      <p:sp>
        <p:nvSpPr>
          <p:cNvPr id="28" name="Rounded Rectangle 27"/>
          <p:cNvSpPr/>
          <p:nvPr/>
        </p:nvSpPr>
        <p:spPr>
          <a:xfrm>
            <a:off x="6826489" y="5225530"/>
            <a:ext cx="977536"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latin typeface="Arial"/>
                <a:cs typeface="Arial"/>
              </a:rPr>
              <a:t>Servers</a:t>
            </a:r>
            <a:endParaRPr lang="en-US" sz="1100" b="1" dirty="0">
              <a:latin typeface="Arial"/>
              <a:cs typeface="Arial"/>
            </a:endParaRPr>
          </a:p>
        </p:txBody>
      </p:sp>
      <p:sp>
        <p:nvSpPr>
          <p:cNvPr id="31" name="Rounded Rectangle 30"/>
          <p:cNvSpPr/>
          <p:nvPr/>
        </p:nvSpPr>
        <p:spPr>
          <a:xfrm>
            <a:off x="6887640" y="5718709"/>
            <a:ext cx="1839384"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100" b="1" dirty="0" smtClean="0">
                <a:latin typeface="Arial"/>
                <a:cs typeface="Arial"/>
              </a:rPr>
              <a:t>Network</a:t>
            </a:r>
            <a:endParaRPr lang="en-US" sz="1100" b="1" dirty="0">
              <a:latin typeface="Arial"/>
              <a:cs typeface="Arial"/>
            </a:endParaRPr>
          </a:p>
        </p:txBody>
      </p:sp>
      <p:sp>
        <p:nvSpPr>
          <p:cNvPr id="32" name="Rounded Rectangle 31"/>
          <p:cNvSpPr/>
          <p:nvPr/>
        </p:nvSpPr>
        <p:spPr>
          <a:xfrm>
            <a:off x="6826489" y="5845709"/>
            <a:ext cx="977536"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latin typeface="Arial"/>
                <a:cs typeface="Arial"/>
              </a:rPr>
              <a:t>Switches</a:t>
            </a:r>
            <a:endParaRPr lang="en-US" sz="1100" b="1" dirty="0">
              <a:latin typeface="Arial"/>
              <a:cs typeface="Arial"/>
            </a:endParaRPr>
          </a:p>
        </p:txBody>
      </p:sp>
      <p:sp>
        <p:nvSpPr>
          <p:cNvPr id="33" name="Rounded Rectangle 32"/>
          <p:cNvSpPr/>
          <p:nvPr/>
        </p:nvSpPr>
        <p:spPr>
          <a:xfrm>
            <a:off x="4776274" y="5866871"/>
            <a:ext cx="1150409"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latin typeface="Arial"/>
                <a:cs typeface="Arial"/>
              </a:rPr>
              <a:t>GENI/</a:t>
            </a:r>
            <a:r>
              <a:rPr lang="en-US" sz="1100" b="1" dirty="0" err="1" smtClean="0">
                <a:latin typeface="Arial"/>
                <a:cs typeface="Arial"/>
              </a:rPr>
              <a:t>Openflow</a:t>
            </a:r>
            <a:endParaRPr lang="en-US" sz="1100" b="1" dirty="0">
              <a:latin typeface="Arial"/>
              <a:cs typeface="Arial"/>
            </a:endParaRPr>
          </a:p>
        </p:txBody>
      </p:sp>
      <p:sp>
        <p:nvSpPr>
          <p:cNvPr id="17" name="Rounded Rectangle 16"/>
          <p:cNvSpPr/>
          <p:nvPr/>
        </p:nvSpPr>
        <p:spPr>
          <a:xfrm>
            <a:off x="4691613" y="2979229"/>
            <a:ext cx="2201334"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Image Deployment</a:t>
            </a:r>
            <a:endParaRPr lang="en-US" sz="1100" b="1" dirty="0">
              <a:latin typeface="Arial"/>
              <a:cs typeface="Arial"/>
            </a:endParaRPr>
          </a:p>
        </p:txBody>
      </p:sp>
      <p:sp>
        <p:nvSpPr>
          <p:cNvPr id="34" name="Bent Arrow 33"/>
          <p:cNvSpPr/>
          <p:nvPr/>
        </p:nvSpPr>
        <p:spPr>
          <a:xfrm flipV="1">
            <a:off x="5748877" y="4003183"/>
            <a:ext cx="897457" cy="1730341"/>
          </a:xfrm>
          <a:prstGeom prst="bentArrow">
            <a:avLst>
              <a:gd name="adj1" fmla="val 37972"/>
              <a:gd name="adj2" fmla="val 42099"/>
              <a:gd name="adj3" fmla="val 25000"/>
              <a:gd name="adj4" fmla="val 43750"/>
            </a:avLst>
          </a:prstGeom>
          <a:solidFill>
            <a:schemeClr val="bg1">
              <a:lumMod val="85000"/>
              <a:alpha val="3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7147986" y="2010832"/>
            <a:ext cx="1869014" cy="14816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200" b="1" dirty="0" smtClean="0">
                <a:latin typeface="Arial"/>
                <a:cs typeface="Arial"/>
              </a:rPr>
              <a:t>Autonomous Runtime Services</a:t>
            </a:r>
            <a:endParaRPr lang="en-US" sz="1200" b="1" dirty="0">
              <a:latin typeface="Arial"/>
              <a:cs typeface="Arial"/>
            </a:endParaRPr>
          </a:p>
        </p:txBody>
      </p:sp>
      <p:sp>
        <p:nvSpPr>
          <p:cNvPr id="36" name="Rounded Rectangle 35"/>
          <p:cNvSpPr/>
          <p:nvPr/>
        </p:nvSpPr>
        <p:spPr>
          <a:xfrm>
            <a:off x="7353307" y="2582064"/>
            <a:ext cx="1346199"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Information</a:t>
            </a:r>
            <a:endParaRPr lang="en-US" sz="1100" b="1" dirty="0">
              <a:latin typeface="Arial"/>
              <a:cs typeface="Arial"/>
            </a:endParaRPr>
          </a:p>
        </p:txBody>
      </p:sp>
      <p:sp>
        <p:nvSpPr>
          <p:cNvPr id="37" name="Rounded Rectangle 36"/>
          <p:cNvSpPr/>
          <p:nvPr/>
        </p:nvSpPr>
        <p:spPr>
          <a:xfrm>
            <a:off x="7488782" y="2940839"/>
            <a:ext cx="1346199"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Prediction</a:t>
            </a:r>
          </a:p>
        </p:txBody>
      </p:sp>
      <p:sp>
        <p:nvSpPr>
          <p:cNvPr id="39" name="Rounded Rectangle 38"/>
          <p:cNvSpPr/>
          <p:nvPr/>
        </p:nvSpPr>
        <p:spPr>
          <a:xfrm rot="16200000">
            <a:off x="3321067" y="1313363"/>
            <a:ext cx="737657" cy="3122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Portal</a:t>
            </a:r>
            <a:endParaRPr lang="en-US" sz="1100" b="1" dirty="0">
              <a:latin typeface="Arial"/>
              <a:cs typeface="Arial"/>
            </a:endParaRPr>
          </a:p>
        </p:txBody>
      </p:sp>
      <p:sp>
        <p:nvSpPr>
          <p:cNvPr id="40" name="Rounded Rectangle 39"/>
          <p:cNvSpPr/>
          <p:nvPr/>
        </p:nvSpPr>
        <p:spPr>
          <a:xfrm rot="16200000">
            <a:off x="3321066" y="2051021"/>
            <a:ext cx="737657" cy="3122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latin typeface="Arial"/>
                <a:cs typeface="Arial"/>
              </a:rPr>
              <a:t>AAA</a:t>
            </a:r>
            <a:endParaRPr lang="en-US" sz="1100" b="1" dirty="0">
              <a:latin typeface="Arial"/>
              <a:cs typeface="Arial"/>
            </a:endParaRPr>
          </a:p>
        </p:txBody>
      </p:sp>
      <p:sp>
        <p:nvSpPr>
          <p:cNvPr id="41" name="Rounded Rectangle 40"/>
          <p:cNvSpPr/>
          <p:nvPr/>
        </p:nvSpPr>
        <p:spPr>
          <a:xfrm>
            <a:off x="2723443" y="4484706"/>
            <a:ext cx="674527" cy="412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latin typeface="Arial"/>
                <a:cs typeface="Arial"/>
              </a:rPr>
              <a:t>local</a:t>
            </a:r>
            <a:endParaRPr lang="en-US" sz="1100" b="1" dirty="0">
              <a:latin typeface="Arial"/>
              <a:cs typeface="Arial"/>
            </a:endParaRPr>
          </a:p>
        </p:txBody>
      </p:sp>
      <p:sp>
        <p:nvSpPr>
          <p:cNvPr id="42" name="Striped Right Arrow 41"/>
          <p:cNvSpPr/>
          <p:nvPr/>
        </p:nvSpPr>
        <p:spPr>
          <a:xfrm>
            <a:off x="3285082" y="4590524"/>
            <a:ext cx="802216" cy="248707"/>
          </a:xfrm>
          <a:prstGeom prst="stripedRightArrow">
            <a:avLst/>
          </a:prstGeom>
          <a:solidFill>
            <a:schemeClr val="bg1">
              <a:lumMod val="75000"/>
              <a:alpha val="17000"/>
            </a:schemeClr>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652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a:latin typeface="Calibri" charset="0"/>
              </a:rPr>
              <a:t>Image Management</a:t>
            </a:r>
          </a:p>
        </p:txBody>
      </p:sp>
      <p:sp>
        <p:nvSpPr>
          <p:cNvPr id="3" name="Text Placeholder 2"/>
          <p:cNvSpPr>
            <a:spLocks noGrp="1"/>
          </p:cNvSpPr>
          <p:nvPr>
            <p:ph type="body" idx="1"/>
          </p:nvPr>
        </p:nvSpPr>
        <p:spPr>
          <a:xfrm>
            <a:off x="457200" y="1005963"/>
            <a:ext cx="4040188" cy="639762"/>
          </a:xfrm>
        </p:spPr>
        <p:txBody>
          <a:bodyPr/>
          <a:lstStyle/>
          <a:p>
            <a:r>
              <a:rPr lang="en-US" dirty="0" smtClean="0"/>
              <a:t>Major Services</a:t>
            </a:r>
            <a:endParaRPr lang="en-US" dirty="0"/>
          </a:p>
        </p:txBody>
      </p:sp>
      <p:sp>
        <p:nvSpPr>
          <p:cNvPr id="2" name="Content Placeholder 1"/>
          <p:cNvSpPr>
            <a:spLocks noGrp="1"/>
          </p:cNvSpPr>
          <p:nvPr>
            <p:ph sz="half" idx="2"/>
          </p:nvPr>
        </p:nvSpPr>
        <p:spPr>
          <a:xfrm>
            <a:off x="457200" y="1645725"/>
            <a:ext cx="4040188" cy="3951288"/>
          </a:xfrm>
        </p:spPr>
        <p:txBody>
          <a:bodyPr/>
          <a:lstStyle/>
          <a:p>
            <a:pPr>
              <a:lnSpc>
                <a:spcPct val="120000"/>
              </a:lnSpc>
            </a:pPr>
            <a:r>
              <a:rPr lang="en-US" dirty="0" smtClean="0">
                <a:latin typeface="Arial" pitchFamily="34" charset="0"/>
                <a:cs typeface="Arial" pitchFamily="34" charset="0"/>
              </a:rPr>
              <a:t>Image </a:t>
            </a:r>
            <a:r>
              <a:rPr lang="en-US" dirty="0">
                <a:latin typeface="Arial" pitchFamily="34" charset="0"/>
                <a:cs typeface="Arial" pitchFamily="34" charset="0"/>
              </a:rPr>
              <a:t>Repository</a:t>
            </a:r>
          </a:p>
          <a:p>
            <a:pPr>
              <a:lnSpc>
                <a:spcPct val="120000"/>
              </a:lnSpc>
            </a:pPr>
            <a:r>
              <a:rPr lang="en-US" dirty="0">
                <a:latin typeface="Arial" pitchFamily="34" charset="0"/>
                <a:cs typeface="Arial" pitchFamily="34" charset="0"/>
              </a:rPr>
              <a:t>Image Generator</a:t>
            </a:r>
          </a:p>
          <a:p>
            <a:pPr>
              <a:lnSpc>
                <a:spcPct val="120000"/>
              </a:lnSpc>
            </a:pPr>
            <a:r>
              <a:rPr lang="en-US" dirty="0">
                <a:latin typeface="Arial" pitchFamily="34" charset="0"/>
                <a:cs typeface="Arial" pitchFamily="34" charset="0"/>
              </a:rPr>
              <a:t>Image Deployment</a:t>
            </a:r>
          </a:p>
          <a:p>
            <a:pPr>
              <a:lnSpc>
                <a:spcPct val="120000"/>
              </a:lnSpc>
            </a:pPr>
            <a:r>
              <a:rPr lang="en-US" dirty="0">
                <a:latin typeface="Arial" pitchFamily="34" charset="0"/>
                <a:cs typeface="Arial" pitchFamily="34" charset="0"/>
              </a:rPr>
              <a:t>Dynamic provisioning</a:t>
            </a:r>
          </a:p>
          <a:p>
            <a:pPr algn="just">
              <a:lnSpc>
                <a:spcPct val="120000"/>
              </a:lnSpc>
            </a:pPr>
            <a:r>
              <a:rPr lang="en-US" dirty="0">
                <a:latin typeface="Arial" pitchFamily="34" charset="0"/>
                <a:cs typeface="Arial" pitchFamily="34" charset="0"/>
              </a:rPr>
              <a:t>External Services</a:t>
            </a:r>
          </a:p>
        </p:txBody>
      </p:sp>
      <p:sp>
        <p:nvSpPr>
          <p:cNvPr id="5" name="Text Placeholder 4"/>
          <p:cNvSpPr>
            <a:spLocks noGrp="1"/>
          </p:cNvSpPr>
          <p:nvPr>
            <p:ph type="body" sz="quarter" idx="3"/>
          </p:nvPr>
        </p:nvSpPr>
        <p:spPr>
          <a:xfrm>
            <a:off x="4645026" y="1005963"/>
            <a:ext cx="4041775" cy="639762"/>
          </a:xfrm>
        </p:spPr>
        <p:txBody>
          <a:bodyPr/>
          <a:lstStyle/>
          <a:p>
            <a:r>
              <a:rPr lang="en-US" dirty="0" smtClean="0"/>
              <a:t>Goal</a:t>
            </a:r>
            <a:endParaRPr lang="en-US" dirty="0"/>
          </a:p>
        </p:txBody>
      </p:sp>
      <p:sp>
        <p:nvSpPr>
          <p:cNvPr id="7" name="Content Placeholder 6"/>
          <p:cNvSpPr>
            <a:spLocks noGrp="1"/>
          </p:cNvSpPr>
          <p:nvPr>
            <p:ph sz="quarter" idx="4"/>
          </p:nvPr>
        </p:nvSpPr>
        <p:spPr>
          <a:xfrm>
            <a:off x="4645026" y="1645725"/>
            <a:ext cx="4041775" cy="3951288"/>
          </a:xfrm>
        </p:spPr>
        <p:txBody>
          <a:bodyPr/>
          <a:lstStyle/>
          <a:p>
            <a:r>
              <a:rPr lang="en-US" dirty="0" smtClean="0">
                <a:solidFill>
                  <a:srgbClr val="000000"/>
                </a:solidFill>
                <a:latin typeface="Arial"/>
                <a:cs typeface="Arial"/>
              </a:rPr>
              <a:t>Create </a:t>
            </a:r>
            <a:r>
              <a:rPr lang="en-US" dirty="0">
                <a:solidFill>
                  <a:srgbClr val="000000"/>
                </a:solidFill>
                <a:latin typeface="Arial"/>
                <a:cs typeface="Arial"/>
              </a:rPr>
              <a:t>and maintain platforms in custom images that can be retrieved, deployed, and provisioned on demand</a:t>
            </a:r>
          </a:p>
          <a:p>
            <a:pPr marL="0" indent="0">
              <a:buNone/>
            </a:pPr>
            <a:endParaRPr lang="en-US" dirty="0"/>
          </a:p>
        </p:txBody>
      </p:sp>
      <p:sp>
        <p:nvSpPr>
          <p:cNvPr id="4" name="Footer Placeholder 3"/>
          <p:cNvSpPr>
            <a:spLocks noGrp="1"/>
          </p:cNvSpPr>
          <p:nvPr>
            <p:ph type="ftr" sz="quarter" idx="4294967295"/>
          </p:nvPr>
        </p:nvSpPr>
        <p:spPr>
          <a:xfrm>
            <a:off x="7010400" y="6356350"/>
            <a:ext cx="2133600" cy="365125"/>
          </a:xfrm>
        </p:spPr>
        <p:txBody>
          <a:bodyPr/>
          <a:lstStyle/>
          <a:p>
            <a:pPr>
              <a:defRPr/>
            </a:pPr>
            <a:r>
              <a:rPr lang="en-US" smtClean="0"/>
              <a:t>http://futuregrid.org</a:t>
            </a:r>
            <a:endParaRPr lang="en-US" dirty="0"/>
          </a:p>
        </p:txBody>
      </p:sp>
      <p:sp>
        <p:nvSpPr>
          <p:cNvPr id="8" name="TextBox 7"/>
          <p:cNvSpPr txBox="1"/>
          <p:nvPr/>
        </p:nvSpPr>
        <p:spPr>
          <a:xfrm>
            <a:off x="285750" y="4274634"/>
            <a:ext cx="8519583" cy="1800493"/>
          </a:xfrm>
          <a:prstGeom prst="rect">
            <a:avLst/>
          </a:prstGeom>
          <a:noFill/>
        </p:spPr>
        <p:txBody>
          <a:bodyPr wrap="square" rtlCol="0">
            <a:spAutoFit/>
          </a:bodyPr>
          <a:lstStyle/>
          <a:p>
            <a:pPr>
              <a:lnSpc>
                <a:spcPct val="110000"/>
              </a:lnSpc>
              <a:defRPr/>
            </a:pPr>
            <a:r>
              <a:rPr lang="en-US" dirty="0">
                <a:solidFill>
                  <a:srgbClr val="000000"/>
                </a:solidFill>
                <a:latin typeface="Arial"/>
                <a:cs typeface="Arial"/>
              </a:rPr>
              <a:t>Use </a:t>
            </a:r>
            <a:r>
              <a:rPr lang="en-US" dirty="0" smtClean="0">
                <a:solidFill>
                  <a:srgbClr val="000000"/>
                </a:solidFill>
                <a:latin typeface="Arial"/>
                <a:cs typeface="Arial"/>
              </a:rPr>
              <a:t>case:</a:t>
            </a:r>
            <a:endParaRPr lang="en-US" dirty="0">
              <a:solidFill>
                <a:srgbClr val="000000"/>
              </a:solidFill>
              <a:latin typeface="Arial"/>
              <a:cs typeface="Arial"/>
            </a:endParaRPr>
          </a:p>
          <a:p>
            <a:pPr marL="742887" lvl="1" indent="-285750">
              <a:lnSpc>
                <a:spcPct val="110000"/>
              </a:lnSpc>
              <a:buClr>
                <a:srgbClr val="000000"/>
              </a:buClr>
              <a:buSzPct val="100000"/>
              <a:buFont typeface="Arial"/>
              <a:buChar char="•"/>
              <a:defRPr/>
            </a:pPr>
            <a:r>
              <a:rPr lang="en-US" dirty="0" err="1">
                <a:solidFill>
                  <a:srgbClr val="000000"/>
                </a:solidFill>
                <a:latin typeface="Arial"/>
                <a:cs typeface="Arial"/>
              </a:rPr>
              <a:t>fg</a:t>
            </a:r>
            <a:r>
              <a:rPr lang="en-US" dirty="0">
                <a:solidFill>
                  <a:srgbClr val="000000"/>
                </a:solidFill>
                <a:latin typeface="Arial"/>
                <a:cs typeface="Arial"/>
              </a:rPr>
              <a:t>-image-generate –o </a:t>
            </a:r>
            <a:r>
              <a:rPr lang="en-US" dirty="0" err="1">
                <a:solidFill>
                  <a:srgbClr val="000000"/>
                </a:solidFill>
                <a:latin typeface="Arial"/>
                <a:cs typeface="Arial"/>
              </a:rPr>
              <a:t>ubuntu</a:t>
            </a:r>
            <a:r>
              <a:rPr lang="en-US" dirty="0">
                <a:solidFill>
                  <a:srgbClr val="000000"/>
                </a:solidFill>
                <a:latin typeface="Arial"/>
                <a:cs typeface="Arial"/>
              </a:rPr>
              <a:t> –v maverick -s openmpi-bin,gcc,fftw2,</a:t>
            </a:r>
            <a:r>
              <a:rPr lang="en-US" dirty="0" smtClean="0">
                <a:solidFill>
                  <a:srgbClr val="000000"/>
                </a:solidFill>
                <a:latin typeface="Arial"/>
                <a:cs typeface="Arial"/>
              </a:rPr>
              <a:t>emacs\ </a:t>
            </a:r>
          </a:p>
          <a:p>
            <a:pPr lvl="1">
              <a:lnSpc>
                <a:spcPct val="110000"/>
              </a:lnSpc>
              <a:buClr>
                <a:srgbClr val="000000"/>
              </a:buClr>
              <a:buSzPct val="100000"/>
              <a:defRPr/>
            </a:pPr>
            <a:r>
              <a:rPr lang="en-US" dirty="0">
                <a:solidFill>
                  <a:srgbClr val="000000"/>
                </a:solidFill>
                <a:latin typeface="Arial"/>
                <a:cs typeface="Arial"/>
              </a:rPr>
              <a:t> </a:t>
            </a:r>
            <a:r>
              <a:rPr lang="en-US" dirty="0" smtClean="0">
                <a:solidFill>
                  <a:srgbClr val="000000"/>
                </a:solidFill>
                <a:latin typeface="Arial"/>
                <a:cs typeface="Arial"/>
              </a:rPr>
              <a:t>                                 –</a:t>
            </a:r>
            <a:r>
              <a:rPr lang="en-US" dirty="0">
                <a:solidFill>
                  <a:srgbClr val="000000"/>
                </a:solidFill>
                <a:latin typeface="Arial"/>
                <a:cs typeface="Arial"/>
              </a:rPr>
              <a:t>n </a:t>
            </a:r>
            <a:r>
              <a:rPr lang="en-US" dirty="0" err="1">
                <a:solidFill>
                  <a:srgbClr val="000000"/>
                </a:solidFill>
                <a:latin typeface="Arial"/>
                <a:cs typeface="Arial"/>
              </a:rPr>
              <a:t>ubuntu-mpi-</a:t>
            </a:r>
            <a:r>
              <a:rPr lang="en-US" dirty="0" err="1" smtClean="0">
                <a:solidFill>
                  <a:srgbClr val="000000"/>
                </a:solidFill>
                <a:latin typeface="Arial"/>
                <a:cs typeface="Arial"/>
              </a:rPr>
              <a:t>dev</a:t>
            </a:r>
            <a:r>
              <a:rPr lang="en-US" dirty="0" smtClean="0">
                <a:solidFill>
                  <a:srgbClr val="000000"/>
                </a:solidFill>
                <a:latin typeface="Arial"/>
                <a:cs typeface="Arial"/>
              </a:rPr>
              <a:t> –label </a:t>
            </a:r>
            <a:r>
              <a:rPr lang="en-US" dirty="0" err="1" smtClean="0">
                <a:solidFill>
                  <a:srgbClr val="000000"/>
                </a:solidFill>
                <a:latin typeface="Arial"/>
                <a:cs typeface="Arial"/>
              </a:rPr>
              <a:t>mylabel</a:t>
            </a:r>
            <a:endParaRPr lang="en-US" dirty="0">
              <a:latin typeface="Arial"/>
              <a:cs typeface="Arial"/>
            </a:endParaRPr>
          </a:p>
          <a:p>
            <a:pPr marL="742887" lvl="1" indent="-285750">
              <a:lnSpc>
                <a:spcPct val="110000"/>
              </a:lnSpc>
              <a:buClr>
                <a:srgbClr val="000000"/>
              </a:buClr>
              <a:buSzPct val="100000"/>
              <a:buFont typeface="Arial"/>
              <a:buChar char="•"/>
              <a:defRPr/>
            </a:pPr>
            <a:r>
              <a:rPr lang="en-US" dirty="0" err="1">
                <a:solidFill>
                  <a:srgbClr val="000000"/>
                </a:solidFill>
                <a:latin typeface="Arial"/>
                <a:cs typeface="Arial"/>
              </a:rPr>
              <a:t>fg</a:t>
            </a:r>
            <a:r>
              <a:rPr lang="en-US" dirty="0">
                <a:solidFill>
                  <a:srgbClr val="000000"/>
                </a:solidFill>
                <a:latin typeface="Arial"/>
                <a:cs typeface="Arial"/>
              </a:rPr>
              <a:t>-image-deploy –x </a:t>
            </a:r>
            <a:r>
              <a:rPr lang="en-US" dirty="0" err="1">
                <a:solidFill>
                  <a:srgbClr val="000000"/>
                </a:solidFill>
                <a:latin typeface="Arial"/>
                <a:cs typeface="Arial"/>
              </a:rPr>
              <a:t>india.futuregrid.org</a:t>
            </a:r>
            <a:r>
              <a:rPr lang="en-US" dirty="0">
                <a:solidFill>
                  <a:srgbClr val="000000"/>
                </a:solidFill>
                <a:latin typeface="Arial"/>
                <a:cs typeface="Arial"/>
              </a:rPr>
              <a:t> </a:t>
            </a:r>
            <a:r>
              <a:rPr lang="en-US" dirty="0" smtClean="0">
                <a:solidFill>
                  <a:srgbClr val="000000"/>
                </a:solidFill>
                <a:latin typeface="Arial"/>
                <a:cs typeface="Arial"/>
              </a:rPr>
              <a:t>–label </a:t>
            </a:r>
            <a:r>
              <a:rPr lang="en-US" dirty="0" err="1" smtClean="0">
                <a:solidFill>
                  <a:srgbClr val="000000"/>
                </a:solidFill>
                <a:latin typeface="Arial"/>
                <a:cs typeface="Arial"/>
              </a:rPr>
              <a:t>mylabel</a:t>
            </a:r>
            <a:endParaRPr lang="en-US" dirty="0">
              <a:latin typeface="Arial"/>
              <a:cs typeface="Arial"/>
            </a:endParaRPr>
          </a:p>
          <a:p>
            <a:pPr marL="742887" lvl="1" indent="-285750">
              <a:lnSpc>
                <a:spcPct val="110000"/>
              </a:lnSpc>
              <a:buClr>
                <a:srgbClr val="000000"/>
              </a:buClr>
              <a:buSzPct val="100000"/>
              <a:buFont typeface="Arial"/>
              <a:buChar char="•"/>
              <a:defRPr/>
            </a:pPr>
            <a:r>
              <a:rPr lang="en-US" dirty="0" err="1">
                <a:solidFill>
                  <a:srgbClr val="000000"/>
                </a:solidFill>
                <a:latin typeface="Arial"/>
                <a:cs typeface="Arial"/>
              </a:rPr>
              <a:t>fg</a:t>
            </a:r>
            <a:r>
              <a:rPr lang="en-US" dirty="0">
                <a:solidFill>
                  <a:srgbClr val="000000"/>
                </a:solidFill>
                <a:latin typeface="Arial"/>
                <a:cs typeface="Arial"/>
              </a:rPr>
              <a:t>-rain –provision -n 32 </a:t>
            </a:r>
            <a:r>
              <a:rPr lang="en-US" dirty="0" err="1">
                <a:solidFill>
                  <a:srgbClr val="000000"/>
                </a:solidFill>
                <a:latin typeface="Arial"/>
                <a:cs typeface="Arial"/>
              </a:rPr>
              <a:t>ubuntu-mpi-dev</a:t>
            </a:r>
            <a:endParaRPr lang="en-US" dirty="0">
              <a:latin typeface="Arial"/>
              <a:cs typeface="Arial"/>
            </a:endParaRPr>
          </a:p>
          <a:p>
            <a:endParaRPr lang="en-US" sz="1200" dirty="0"/>
          </a:p>
        </p:txBody>
      </p:sp>
    </p:spTree>
    <p:extLst>
      <p:ext uri="{BB962C8B-B14F-4D97-AF65-F5344CB8AC3E}">
        <p14:creationId xmlns:p14="http://schemas.microsoft.com/office/powerpoint/2010/main" val="374108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1"/>
          </p:nvPr>
        </p:nvSpPr>
        <p:spPr>
          <a:xfrm>
            <a:off x="457200" y="941921"/>
            <a:ext cx="4038600" cy="5184246"/>
          </a:xfrm>
        </p:spPr>
        <p:txBody>
          <a:bodyPr>
            <a:normAutofit lnSpcReduction="10000"/>
          </a:bodyPr>
          <a:lstStyle/>
          <a:p>
            <a:r>
              <a:rPr lang="en-US" b="1" u="sng" dirty="0" smtClean="0"/>
              <a:t>Introduction</a:t>
            </a:r>
          </a:p>
          <a:p>
            <a:pPr lvl="1"/>
            <a:r>
              <a:rPr lang="en-US" dirty="0" err="1" smtClean="0"/>
              <a:t>FutureGrid</a:t>
            </a:r>
            <a:endParaRPr lang="en-US" dirty="0" smtClean="0"/>
          </a:p>
          <a:p>
            <a:pPr lvl="1"/>
            <a:r>
              <a:rPr lang="en-US" dirty="0" smtClean="0"/>
              <a:t>Dynamic Provisioning</a:t>
            </a:r>
          </a:p>
          <a:p>
            <a:r>
              <a:rPr lang="en-US" b="1" u="sng" dirty="0" smtClean="0"/>
              <a:t>Rain</a:t>
            </a:r>
          </a:p>
          <a:p>
            <a:pPr lvl="1"/>
            <a:r>
              <a:rPr lang="en-US" dirty="0" err="1"/>
              <a:t>Usecases</a:t>
            </a:r>
            <a:endParaRPr lang="en-US" dirty="0"/>
          </a:p>
          <a:p>
            <a:pPr lvl="2"/>
            <a:r>
              <a:rPr lang="en-US" dirty="0"/>
              <a:t>OS, </a:t>
            </a:r>
            <a:r>
              <a:rPr lang="en-US" dirty="0" err="1"/>
              <a:t>Hadoop</a:t>
            </a:r>
            <a:r>
              <a:rPr lang="en-US" dirty="0"/>
              <a:t>, </a:t>
            </a:r>
            <a:r>
              <a:rPr lang="en-US" dirty="0" err="1"/>
              <a:t>vCluster</a:t>
            </a:r>
            <a:endParaRPr lang="en-US" dirty="0"/>
          </a:p>
          <a:p>
            <a:pPr lvl="1"/>
            <a:r>
              <a:rPr lang="en-US" dirty="0" smtClean="0"/>
              <a:t>Design</a:t>
            </a:r>
          </a:p>
          <a:p>
            <a:pPr lvl="1"/>
            <a:r>
              <a:rPr lang="en-US" dirty="0" smtClean="0"/>
              <a:t>Performance </a:t>
            </a:r>
          </a:p>
          <a:p>
            <a:r>
              <a:rPr lang="en-US" b="1" u="sng" dirty="0" smtClean="0"/>
              <a:t>Autonomous Rain</a:t>
            </a:r>
          </a:p>
          <a:p>
            <a:pPr lvl="1"/>
            <a:r>
              <a:rPr lang="en-US" dirty="0" smtClean="0"/>
              <a:t>Design &amp; Metrics</a:t>
            </a:r>
          </a:p>
          <a:p>
            <a:pPr lvl="1"/>
            <a:r>
              <a:rPr lang="en-US" dirty="0" err="1" smtClean="0"/>
              <a:t>Usecase</a:t>
            </a:r>
            <a:endParaRPr lang="en-US" dirty="0" smtClean="0"/>
          </a:p>
          <a:p>
            <a:pPr lvl="2"/>
            <a:r>
              <a:rPr lang="en-US" dirty="0" smtClean="0"/>
              <a:t>Resource Shifting</a:t>
            </a:r>
          </a:p>
        </p:txBody>
      </p:sp>
      <p:sp>
        <p:nvSpPr>
          <p:cNvPr id="4" name="Content Placeholder 3"/>
          <p:cNvSpPr>
            <a:spLocks noGrp="1"/>
          </p:cNvSpPr>
          <p:nvPr>
            <p:ph sz="half" idx="2"/>
          </p:nvPr>
        </p:nvSpPr>
        <p:spPr>
          <a:xfrm>
            <a:off x="4648202" y="941918"/>
            <a:ext cx="4038600" cy="5184245"/>
          </a:xfrm>
        </p:spPr>
        <p:txBody>
          <a:bodyPr/>
          <a:lstStyle/>
          <a:p>
            <a:r>
              <a:rPr lang="en-US" b="1" u="sng" dirty="0" smtClean="0"/>
              <a:t>Other Activities</a:t>
            </a:r>
          </a:p>
          <a:p>
            <a:pPr lvl="1"/>
            <a:r>
              <a:rPr lang="en-US" dirty="0" err="1" smtClean="0"/>
              <a:t>Teefaa</a:t>
            </a:r>
            <a:endParaRPr lang="en-US" dirty="0" smtClean="0"/>
          </a:p>
          <a:p>
            <a:pPr lvl="1"/>
            <a:r>
              <a:rPr lang="en-US" dirty="0" smtClean="0"/>
              <a:t>Cloud Mesh</a:t>
            </a:r>
          </a:p>
          <a:p>
            <a:pPr lvl="1"/>
            <a:endParaRPr lang="en-US" dirty="0"/>
          </a:p>
          <a:p>
            <a:r>
              <a:rPr lang="en-US" b="1" u="sng" dirty="0" smtClean="0"/>
              <a:t>Conclusion</a:t>
            </a:r>
          </a:p>
        </p:txBody>
      </p:sp>
      <p:sp>
        <p:nvSpPr>
          <p:cNvPr id="5" name="Slide Number Placeholder 4"/>
          <p:cNvSpPr>
            <a:spLocks noGrp="1"/>
          </p:cNvSpPr>
          <p:nvPr>
            <p:ph type="sldNum" sz="quarter" idx="11"/>
          </p:nvPr>
        </p:nvSpPr>
        <p:spPr/>
        <p:txBody>
          <a:bodyPr/>
          <a:lstStyle/>
          <a:p>
            <a:fld id="{183FFB49-A6E7-3947-8F55-F954CD7469F6}" type="slidenum">
              <a:rPr lang="en-US" smtClean="0"/>
              <a:t>3</a:t>
            </a:fld>
            <a:endParaRPr lang="en-US"/>
          </a:p>
        </p:txBody>
      </p:sp>
    </p:spTree>
    <p:extLst>
      <p:ext uri="{BB962C8B-B14F-4D97-AF65-F5344CB8AC3E}">
        <p14:creationId xmlns:p14="http://schemas.microsoft.com/office/powerpoint/2010/main" val="3474476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MS PGothic" charset="0"/>
                <a:cs typeface="MS PGothic" charset="0"/>
              </a:rPr>
              <a:t>Life Cycle of Images</a:t>
            </a:r>
            <a:endParaRPr lang="en-US" dirty="0"/>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30</a:t>
            </a:fld>
            <a:endParaRPr lang="en-US"/>
          </a:p>
        </p:txBody>
      </p:sp>
      <p:sp>
        <p:nvSpPr>
          <p:cNvPr id="6" name="Footer Placeholder 5"/>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rcRect l="-3065" r="-3065"/>
          <a:stretch>
            <a:fillRect/>
          </a:stretch>
        </p:blipFill>
        <p:spPr bwMode="auto">
          <a:xfrm>
            <a:off x="594360" y="1491986"/>
            <a:ext cx="8343900" cy="424148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5623560"/>
            <a:ext cx="594360" cy="1234440"/>
          </a:xfrm>
          <a:prstGeom prst="rect">
            <a:avLst/>
          </a:prstGeom>
          <a:ln>
            <a:noFill/>
          </a:ln>
        </p:spPr>
        <p:style>
          <a:lnRef idx="2">
            <a:schemeClr val="dk1"/>
          </a:lnRef>
          <a:fillRef idx="1">
            <a:schemeClr val="lt1"/>
          </a:fillRef>
          <a:effectRef idx="0">
            <a:schemeClr val="dk1"/>
          </a:effectRef>
          <a:fontRef idx="minor">
            <a:schemeClr val="dk1"/>
          </a:fontRef>
        </p:style>
        <p:txBody>
          <a:bodyPr lIns="82292" tIns="41148" rIns="82292" bIns="41148" spcCol="0" rtlCol="0" anchor="ctr"/>
          <a:lstStyle/>
          <a:p>
            <a:pPr algn="ctr"/>
            <a:endParaRPr lang="en-US"/>
          </a:p>
        </p:txBody>
      </p:sp>
    </p:spTree>
    <p:extLst>
      <p:ext uri="{BB962C8B-B14F-4D97-AF65-F5344CB8AC3E}">
        <p14:creationId xmlns:p14="http://schemas.microsoft.com/office/powerpoint/2010/main" val="2387844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9"/>
          <p:cNvSpPr>
            <a:spLocks noGrp="1"/>
          </p:cNvSpPr>
          <p:nvPr>
            <p:ph type="body" idx="1"/>
          </p:nvPr>
        </p:nvSpPr>
        <p:spPr>
          <a:xfrm>
            <a:off x="320040" y="274320"/>
            <a:ext cx="4800600" cy="640080"/>
          </a:xfrm>
        </p:spPr>
        <p:txBody>
          <a:bodyPr/>
          <a:lstStyle/>
          <a:p>
            <a:pPr algn="ctr"/>
            <a:r>
              <a:rPr lang="en-US" sz="3200">
                <a:latin typeface="Times New Roman" charset="0"/>
                <a:ea typeface="MS PGothic" charset="0"/>
                <a:cs typeface="MS PGothic" charset="0"/>
              </a:rPr>
              <a:t>Image Metadata</a:t>
            </a:r>
          </a:p>
        </p:txBody>
      </p:sp>
      <p:graphicFrame>
        <p:nvGraphicFramePr>
          <p:cNvPr id="8" name="Content Placeholder 7"/>
          <p:cNvGraphicFramePr>
            <a:graphicFrameLocks noGrp="1"/>
          </p:cNvGraphicFramePr>
          <p:nvPr>
            <p:ph sz="half" idx="2"/>
          </p:nvPr>
        </p:nvGraphicFramePr>
        <p:xfrm>
          <a:off x="320040" y="1028700"/>
          <a:ext cx="4800600" cy="5432114"/>
        </p:xfrm>
        <a:graphic>
          <a:graphicData uri="http://schemas.openxmlformats.org/drawingml/2006/table">
            <a:tbl>
              <a:tblPr/>
              <a:tblGrid>
                <a:gridCol w="1371600"/>
                <a:gridCol w="3429000"/>
              </a:tblGrid>
              <a:tr h="357188">
                <a:tc>
                  <a:txBody>
                    <a:bodyPr/>
                    <a:lstStyle/>
                    <a:p>
                      <a:pPr marL="0" marR="0" lvl="0" indent="0" algn="ctr"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MS PGothic" charset="0"/>
                          <a:cs typeface="MS PGothic" charset="0"/>
                        </a:rPr>
                        <a:t>Field Name</a:t>
                      </a:r>
                      <a:endParaRPr kumimoji="0" lang="en-US" sz="1800" b="1" i="0" u="none" strike="noStrike" cap="none" normalizeH="0" baseline="0">
                        <a:ln>
                          <a:noFill/>
                        </a:ln>
                        <a:solidFill>
                          <a:srgbClr val="FFFFFF"/>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MS PGothic" charset="0"/>
                          <a:cs typeface="MS PGothic" charset="0"/>
                        </a:rPr>
                        <a:t>Description</a:t>
                      </a:r>
                      <a:endParaRPr kumimoji="0" lang="en-US" sz="1800" b="1" i="0" u="none" strike="noStrike" cap="none" normalizeH="0" baseline="0">
                        <a:ln>
                          <a:noFill/>
                        </a:ln>
                        <a:solidFill>
                          <a:srgbClr val="FFFFFF"/>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imgId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Image’s unique identifier</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owner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owner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os</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Operating system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description</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Description of the image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tag</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Image’s keywords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vmType</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Virtual machine type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imgType</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Aim of the image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permission</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Access permission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imgStatus</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Status of the image</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createdDate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Upload date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4350">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lastAccess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Last time the image was accessed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50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accessCount </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 times the image has been accessed</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size</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Size of the image</a:t>
                      </a:r>
                      <a:endParaRPr kumimoji="0" lang="en-US" sz="1800" b="0" i="0" u="none" strike="noStrike" cap="none" normalizeH="0" baseline="0">
                        <a:ln>
                          <a:noFill/>
                        </a:ln>
                        <a:solidFill>
                          <a:srgbClr val="000000"/>
                        </a:solidFill>
                        <a:effectLst/>
                        <a:latin typeface="Times New Roman" charset="0"/>
                        <a:ea typeface="MS PGothic" charset="0"/>
                        <a:cs typeface="Times New Roman"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0769" name="Text Placeholder 10"/>
          <p:cNvSpPr>
            <a:spLocks noGrp="1"/>
          </p:cNvSpPr>
          <p:nvPr>
            <p:ph type="body" sz="quarter" idx="3"/>
          </p:nvPr>
        </p:nvSpPr>
        <p:spPr>
          <a:xfrm>
            <a:off x="5257800" y="274320"/>
            <a:ext cx="3497580" cy="640080"/>
          </a:xfrm>
        </p:spPr>
        <p:txBody>
          <a:bodyPr/>
          <a:lstStyle/>
          <a:p>
            <a:pPr algn="ctr"/>
            <a:r>
              <a:rPr lang="en-US" sz="3200">
                <a:latin typeface="Times New Roman" charset="0"/>
                <a:ea typeface="MS PGothic" charset="0"/>
                <a:cs typeface="MS PGothic" charset="0"/>
              </a:rPr>
              <a:t>User Metadata</a:t>
            </a:r>
          </a:p>
        </p:txBody>
      </p:sp>
      <p:graphicFrame>
        <p:nvGraphicFramePr>
          <p:cNvPr id="14" name="Content Placeholder 13"/>
          <p:cNvGraphicFramePr>
            <a:graphicFrameLocks noGrp="1"/>
          </p:cNvGraphicFramePr>
          <p:nvPr>
            <p:ph sz="quarter" idx="4"/>
          </p:nvPr>
        </p:nvGraphicFramePr>
        <p:xfrm>
          <a:off x="5257800" y="1028700"/>
          <a:ext cx="3561874" cy="3680464"/>
        </p:xfrm>
        <a:graphic>
          <a:graphicData uri="http://schemas.openxmlformats.org/drawingml/2006/table">
            <a:tbl>
              <a:tblPr/>
              <a:tblGrid>
                <a:gridCol w="1234440"/>
                <a:gridCol w="2327434"/>
              </a:tblGrid>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MS PGothic" charset="0"/>
                          <a:cs typeface="MS PGothic" charset="0"/>
                        </a:rPr>
                        <a:t>Field Name</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MS PGothic" charset="0"/>
                          <a:cs typeface="MS PGothic" charset="0"/>
                        </a:rPr>
                        <a:t>Description</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150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userId</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User’s unique identifier</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fsCap</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Disk max usage (quota)</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fsUsed</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Disk space used</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50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lastLogin</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Last time user used the framework</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50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status</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Active, pending, disable</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role</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Admin, User</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ownedimg</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MS PGothic" charset="0"/>
                          <a:cs typeface="MS PGothic" charset="0"/>
                        </a:rPr>
                        <a:t># of owned images</a:t>
                      </a:r>
                    </a:p>
                  </a:txBody>
                  <a:tcPr marL="82296" marR="82296" marT="41152" marB="4115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B73893AD-2716-544E-9899-36E2AA9D3185}" type="slidenum">
              <a:rPr lang="en-US" smtClean="0"/>
              <a:pPr>
                <a:defRPr/>
              </a:pPr>
              <a:t>31</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
        <p:nvSpPr>
          <p:cNvPr id="5" name="TextBox 4"/>
          <p:cNvSpPr txBox="1"/>
          <p:nvPr/>
        </p:nvSpPr>
        <p:spPr>
          <a:xfrm>
            <a:off x="5545667" y="5355167"/>
            <a:ext cx="3352638" cy="369332"/>
          </a:xfrm>
          <a:prstGeom prst="rect">
            <a:avLst/>
          </a:prstGeom>
          <a:noFill/>
        </p:spPr>
        <p:txBody>
          <a:bodyPr wrap="none" rtlCol="0">
            <a:spAutoFit/>
          </a:bodyPr>
          <a:lstStyle/>
          <a:p>
            <a:r>
              <a:rPr lang="en-US" dirty="0" smtClean="0"/>
              <a:t>Attributes for quota management</a:t>
            </a:r>
            <a:endParaRPr lang="en-US" dirty="0"/>
          </a:p>
        </p:txBody>
      </p:sp>
    </p:spTree>
    <p:extLst>
      <p:ext uri="{BB962C8B-B14F-4D97-AF65-F5344CB8AC3E}">
        <p14:creationId xmlns:p14="http://schemas.microsoft.com/office/powerpoint/2010/main" val="3889598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7"/>
          <p:cNvSpPr>
            <a:spLocks noGrp="1"/>
          </p:cNvSpPr>
          <p:nvPr>
            <p:ph type="title"/>
          </p:nvPr>
        </p:nvSpPr>
        <p:spPr/>
        <p:txBody>
          <a:bodyPr/>
          <a:lstStyle/>
          <a:p>
            <a:pPr eaLnBrk="1" hangingPunct="1"/>
            <a:r>
              <a:rPr lang="en-US">
                <a:latin typeface="Arial" charset="0"/>
                <a:ea typeface="MS PGothic" charset="0"/>
                <a:cs typeface="MS PGothic" charset="0"/>
              </a:rPr>
              <a:t>Image Generation</a:t>
            </a:r>
          </a:p>
        </p:txBody>
      </p:sp>
      <p:sp>
        <p:nvSpPr>
          <p:cNvPr id="47106" name="Content Placeholder 2"/>
          <p:cNvSpPr>
            <a:spLocks noGrp="1"/>
          </p:cNvSpPr>
          <p:nvPr>
            <p:ph sz="half" idx="1"/>
          </p:nvPr>
        </p:nvSpPr>
        <p:spPr>
          <a:xfrm>
            <a:off x="251460" y="1577340"/>
            <a:ext cx="4389120" cy="4663440"/>
          </a:xfrm>
        </p:spPr>
        <p:txBody>
          <a:bodyPr>
            <a:normAutofit lnSpcReduction="10000"/>
          </a:bodyPr>
          <a:lstStyle/>
          <a:p>
            <a:pPr marL="341455" lvl="1">
              <a:lnSpc>
                <a:spcPct val="110000"/>
              </a:lnSpc>
              <a:buClr>
                <a:srgbClr val="000000"/>
              </a:buClr>
              <a:buFontTx/>
              <a:buChar char="•"/>
              <a:defRPr/>
            </a:pPr>
            <a:r>
              <a:rPr lang="en-US" dirty="0">
                <a:ea typeface="MS PGothic" charset="0"/>
                <a:cs typeface="MS PGothic" charset="0"/>
              </a:rPr>
              <a:t>Creates images according to user’s specifications:</a:t>
            </a:r>
          </a:p>
          <a:p>
            <a:pPr marL="741485" lvl="2" indent="-284308">
              <a:lnSpc>
                <a:spcPct val="110000"/>
              </a:lnSpc>
              <a:buClr>
                <a:srgbClr val="000000"/>
              </a:buClr>
              <a:buFontTx/>
              <a:buChar char="•"/>
              <a:defRPr/>
            </a:pPr>
            <a:r>
              <a:rPr lang="en-US" dirty="0">
                <a:ea typeface="MS PGothic" charset="0"/>
                <a:cs typeface="MS PGothic" charset="0"/>
              </a:rPr>
              <a:t>OS type and version</a:t>
            </a:r>
          </a:p>
          <a:p>
            <a:pPr marL="741485" lvl="2" indent="-284308">
              <a:lnSpc>
                <a:spcPct val="110000"/>
              </a:lnSpc>
              <a:buClr>
                <a:srgbClr val="000000"/>
              </a:buClr>
              <a:buFontTx/>
              <a:buChar char="•"/>
              <a:defRPr/>
            </a:pPr>
            <a:r>
              <a:rPr lang="en-US" dirty="0">
                <a:ea typeface="MS PGothic" charset="0"/>
                <a:cs typeface="MS PGothic" charset="0"/>
              </a:rPr>
              <a:t>Architecture</a:t>
            </a:r>
          </a:p>
          <a:p>
            <a:pPr marL="741485" lvl="2" indent="-284308">
              <a:lnSpc>
                <a:spcPct val="110000"/>
              </a:lnSpc>
              <a:buClr>
                <a:srgbClr val="000000"/>
              </a:buClr>
              <a:buFontTx/>
              <a:buChar char="•"/>
              <a:defRPr/>
            </a:pPr>
            <a:r>
              <a:rPr lang="en-US" dirty="0">
                <a:ea typeface="MS PGothic" charset="0"/>
                <a:cs typeface="MS PGothic" charset="0"/>
              </a:rPr>
              <a:t>Software Packages</a:t>
            </a:r>
          </a:p>
          <a:p>
            <a:pPr marL="341455" lvl="1">
              <a:lnSpc>
                <a:spcPct val="110000"/>
              </a:lnSpc>
              <a:buClr>
                <a:srgbClr val="000000"/>
              </a:buClr>
              <a:buFontTx/>
              <a:buChar char="•"/>
              <a:defRPr/>
            </a:pPr>
            <a:r>
              <a:rPr lang="en-US" dirty="0">
                <a:ea typeface="MS PGothic" charset="0"/>
                <a:cs typeface="MS PGothic" charset="0"/>
              </a:rPr>
              <a:t>Software installation may be aided by </a:t>
            </a:r>
            <a:r>
              <a:rPr lang="en-US" dirty="0" err="1" smtClean="0">
                <a:ea typeface="MS PGothic" charset="0"/>
                <a:cs typeface="MS PGothic" charset="0"/>
              </a:rPr>
              <a:t>DevOps</a:t>
            </a:r>
            <a:r>
              <a:rPr lang="en-US" dirty="0" smtClean="0">
                <a:ea typeface="MS PGothic" charset="0"/>
                <a:cs typeface="MS PGothic" charset="0"/>
              </a:rPr>
              <a:t> tool</a:t>
            </a:r>
            <a:endParaRPr lang="en-US" dirty="0">
              <a:ea typeface="MS PGothic" charset="0"/>
              <a:cs typeface="MS PGothic" charset="0"/>
            </a:endParaRPr>
          </a:p>
          <a:p>
            <a:pPr marL="341455" lvl="1">
              <a:lnSpc>
                <a:spcPct val="110000"/>
              </a:lnSpc>
              <a:buClr>
                <a:srgbClr val="000000"/>
              </a:buClr>
              <a:buFontTx/>
              <a:buChar char="•"/>
              <a:defRPr/>
            </a:pPr>
            <a:r>
              <a:rPr lang="en-US" dirty="0">
                <a:ea typeface="MS PGothic" charset="0"/>
                <a:cs typeface="MS PGothic" charset="0"/>
              </a:rPr>
              <a:t>Images are not aimed to any specific infrastructure</a:t>
            </a:r>
          </a:p>
          <a:p>
            <a:pPr marL="341455" lvl="1">
              <a:lnSpc>
                <a:spcPct val="110000"/>
              </a:lnSpc>
              <a:buClr>
                <a:srgbClr val="000000"/>
              </a:buClr>
              <a:buFontTx/>
              <a:buChar char="•"/>
              <a:defRPr/>
            </a:pPr>
            <a:r>
              <a:rPr lang="en-US" dirty="0">
                <a:ea typeface="MS PGothic" charset="0"/>
                <a:cs typeface="MS PGothic" charset="0"/>
              </a:rPr>
              <a:t>Image stored in Repository or returned to user</a:t>
            </a:r>
          </a:p>
        </p:txBody>
      </p:sp>
      <p:pic>
        <p:nvPicPr>
          <p:cNvPr id="27651"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423" r="188"/>
          <a:stretch>
            <a:fillRect/>
          </a:stretch>
        </p:blipFill>
        <p:spPr>
          <a:xfrm>
            <a:off x="4297680" y="1303020"/>
            <a:ext cx="4712018" cy="5212080"/>
          </a:xfrm>
          <a:solidFill>
            <a:schemeClr val="bg1"/>
          </a:solidFill>
        </p:spPr>
      </p:pic>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F6512E75-565D-C041-97B8-E2A443A9CCB3}" type="slidenum">
              <a:rPr lang="en-US" smtClean="0"/>
              <a:pPr>
                <a:defRPr/>
              </a:pPr>
              <a:t>32</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6590" y="3566160"/>
            <a:ext cx="2137410" cy="1315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182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p:txBody>
          <a:bodyPr/>
          <a:lstStyle/>
          <a:p>
            <a:r>
              <a:rPr lang="en-US">
                <a:latin typeface="Times New Roman" charset="0"/>
              </a:rPr>
              <a:t>Generate an Image</a:t>
            </a:r>
          </a:p>
        </p:txBody>
      </p:sp>
      <p:sp>
        <p:nvSpPr>
          <p:cNvPr id="38914" name="Content Placeholder 4"/>
          <p:cNvSpPr>
            <a:spLocks noGrp="1"/>
          </p:cNvSpPr>
          <p:nvPr>
            <p:ph idx="1"/>
          </p:nvPr>
        </p:nvSpPr>
        <p:spPr>
          <a:xfrm>
            <a:off x="0" y="1371600"/>
            <a:ext cx="9029700" cy="4526280"/>
          </a:xfrm>
        </p:spPr>
        <p:txBody>
          <a:bodyPr/>
          <a:lstStyle/>
          <a:p>
            <a:r>
              <a:rPr lang="en-US" dirty="0" err="1">
                <a:latin typeface="+mn-lt"/>
              </a:rPr>
              <a:t>fg</a:t>
            </a:r>
            <a:r>
              <a:rPr lang="en-US" dirty="0">
                <a:latin typeface="+mn-lt"/>
              </a:rPr>
              <a:t>-generate </a:t>
            </a:r>
            <a:r>
              <a:rPr lang="en-US" dirty="0" smtClean="0">
                <a:latin typeface="+mn-lt"/>
              </a:rPr>
              <a:t>-</a:t>
            </a:r>
            <a:r>
              <a:rPr lang="en-US" dirty="0">
                <a:latin typeface="+mn-lt"/>
              </a:rPr>
              <a:t>o centos -v 5 -a x86_64 </a:t>
            </a:r>
            <a:r>
              <a:rPr lang="en-US" dirty="0" smtClean="0">
                <a:latin typeface="+mn-lt"/>
              </a:rPr>
              <a:t/>
            </a:r>
            <a:br>
              <a:rPr lang="en-US" dirty="0" smtClean="0">
                <a:latin typeface="+mn-lt"/>
              </a:rPr>
            </a:br>
            <a:r>
              <a:rPr lang="en-US" dirty="0" smtClean="0">
                <a:latin typeface="+mn-lt"/>
              </a:rPr>
              <a:t>                      –</a:t>
            </a:r>
            <a:r>
              <a:rPr lang="en-US" dirty="0">
                <a:latin typeface="+mn-lt"/>
              </a:rPr>
              <a:t>s python26</a:t>
            </a:r>
            <a:r>
              <a:rPr lang="en-US" dirty="0" smtClean="0">
                <a:latin typeface="+mn-lt"/>
              </a:rPr>
              <a:t>,wget    (returns id)</a:t>
            </a:r>
            <a:endParaRPr lang="en-US" dirty="0">
              <a:latin typeface="+mn-lt"/>
            </a:endParaRP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33</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38915" name="Picture 13" descr="gener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9" y="2440310"/>
            <a:ext cx="8978265" cy="4427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 name="Straight Arrow Connector 32"/>
          <p:cNvCxnSpPr/>
          <p:nvPr/>
        </p:nvCxnSpPr>
        <p:spPr>
          <a:xfrm>
            <a:off x="2108840" y="3104674"/>
            <a:ext cx="1880235" cy="1943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Oval 35"/>
          <p:cNvSpPr/>
          <p:nvPr/>
        </p:nvSpPr>
        <p:spPr>
          <a:xfrm>
            <a:off x="2821786" y="304038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60" name="Rectangle 59"/>
          <p:cNvSpPr/>
          <p:nvPr/>
        </p:nvSpPr>
        <p:spPr>
          <a:xfrm>
            <a:off x="6775135" y="2457450"/>
            <a:ext cx="2203133" cy="77724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endParaRPr lang="en-US"/>
          </a:p>
        </p:txBody>
      </p:sp>
      <p:sp>
        <p:nvSpPr>
          <p:cNvPr id="8" name="Freeform 7"/>
          <p:cNvSpPr/>
          <p:nvPr/>
        </p:nvSpPr>
        <p:spPr>
          <a:xfrm>
            <a:off x="6057900" y="3314700"/>
            <a:ext cx="1257300" cy="928688"/>
          </a:xfrm>
          <a:custGeom>
            <a:avLst/>
            <a:gdLst>
              <a:gd name="connsiteX0" fmla="*/ 0 w 1396255"/>
              <a:gd name="connsiteY0" fmla="*/ 0 h 1031875"/>
              <a:gd name="connsiteX1" fmla="*/ 1349375 w 1396255"/>
              <a:gd name="connsiteY1" fmla="*/ 174625 h 1031875"/>
              <a:gd name="connsiteX2" fmla="*/ 1111250 w 1396255"/>
              <a:gd name="connsiteY2" fmla="*/ 1031875 h 1031875"/>
            </a:gdLst>
            <a:ahLst/>
            <a:cxnLst>
              <a:cxn ang="0">
                <a:pos x="connsiteX0" y="connsiteY0"/>
              </a:cxn>
              <a:cxn ang="0">
                <a:pos x="connsiteX1" y="connsiteY1"/>
              </a:cxn>
              <a:cxn ang="0">
                <a:pos x="connsiteX2" y="connsiteY2"/>
              </a:cxn>
            </a:cxnLst>
            <a:rect l="l" t="t" r="r" b="b"/>
            <a:pathLst>
              <a:path w="1396255" h="1031875">
                <a:moveTo>
                  <a:pt x="0" y="0"/>
                </a:moveTo>
                <a:cubicBezTo>
                  <a:pt x="582083" y="1323"/>
                  <a:pt x="1164167" y="2646"/>
                  <a:pt x="1349375" y="174625"/>
                </a:cubicBezTo>
                <a:cubicBezTo>
                  <a:pt x="1534583" y="346604"/>
                  <a:pt x="1111250" y="1031875"/>
                  <a:pt x="1111250" y="1031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16" name="Oval 15"/>
          <p:cNvSpPr/>
          <p:nvPr/>
        </p:nvSpPr>
        <p:spPr>
          <a:xfrm>
            <a:off x="6840855" y="3104674"/>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17" name="TextBox 16"/>
          <p:cNvSpPr txBox="1">
            <a:spLocks noChangeArrowheads="1"/>
          </p:cNvSpPr>
          <p:nvPr/>
        </p:nvSpPr>
        <p:spPr bwMode="auto">
          <a:xfrm>
            <a:off x="2303150" y="2651765"/>
            <a:ext cx="1491615"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Generate img</a:t>
            </a:r>
          </a:p>
        </p:txBody>
      </p:sp>
      <p:sp>
        <p:nvSpPr>
          <p:cNvPr id="35" name="TextBox 34"/>
          <p:cNvSpPr txBox="1">
            <a:spLocks noChangeArrowheads="1"/>
          </p:cNvSpPr>
          <p:nvPr/>
        </p:nvSpPr>
        <p:spPr bwMode="auto">
          <a:xfrm>
            <a:off x="7099459" y="2651760"/>
            <a:ext cx="1490186" cy="912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t>Deploy VM</a:t>
            </a:r>
          </a:p>
          <a:p>
            <a:pPr algn="ctr" eaLnBrk="1" hangingPunct="1"/>
            <a:r>
              <a:rPr lang="en-US" sz="1800" b="1"/>
              <a:t>And</a:t>
            </a:r>
          </a:p>
          <a:p>
            <a:pPr algn="ctr" eaLnBrk="1" hangingPunct="1"/>
            <a:r>
              <a:rPr lang="en-US" sz="1800" b="1"/>
              <a:t>Gen. Img</a:t>
            </a:r>
          </a:p>
        </p:txBody>
      </p:sp>
      <p:sp>
        <p:nvSpPr>
          <p:cNvPr id="10" name="Freeform 9"/>
          <p:cNvSpPr/>
          <p:nvPr/>
        </p:nvSpPr>
        <p:spPr>
          <a:xfrm>
            <a:off x="2757488" y="3947642"/>
            <a:ext cx="1228725" cy="1824513"/>
          </a:xfrm>
          <a:custGeom>
            <a:avLst/>
            <a:gdLst>
              <a:gd name="connsiteX0" fmla="*/ 1724484 w 1724484"/>
              <a:gd name="connsiteY0" fmla="*/ 0 h 2301875"/>
              <a:gd name="connsiteX1" fmla="*/ 105234 w 1724484"/>
              <a:gd name="connsiteY1" fmla="*/ 777875 h 2301875"/>
              <a:gd name="connsiteX2" fmla="*/ 152859 w 1724484"/>
              <a:gd name="connsiteY2" fmla="*/ 2301875 h 2301875"/>
            </a:gdLst>
            <a:ahLst/>
            <a:cxnLst>
              <a:cxn ang="0">
                <a:pos x="connsiteX0" y="connsiteY0"/>
              </a:cxn>
              <a:cxn ang="0">
                <a:pos x="connsiteX1" y="connsiteY1"/>
              </a:cxn>
              <a:cxn ang="0">
                <a:pos x="connsiteX2" y="connsiteY2"/>
              </a:cxn>
            </a:cxnLst>
            <a:rect l="l" t="t" r="r" b="b"/>
            <a:pathLst>
              <a:path w="1724484" h="2301875">
                <a:moveTo>
                  <a:pt x="1724484" y="0"/>
                </a:moveTo>
                <a:cubicBezTo>
                  <a:pt x="1045827" y="197114"/>
                  <a:pt x="367171" y="394229"/>
                  <a:pt x="105234" y="777875"/>
                </a:cubicBezTo>
                <a:cubicBezTo>
                  <a:pt x="-156704" y="1161521"/>
                  <a:pt x="152859" y="2301875"/>
                  <a:pt x="152859" y="2301875"/>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9" name="Oval 18"/>
          <p:cNvSpPr/>
          <p:nvPr/>
        </p:nvSpPr>
        <p:spPr>
          <a:xfrm>
            <a:off x="2887510" y="375332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cxnSp>
        <p:nvCxnSpPr>
          <p:cNvPr id="12" name="Straight Arrow Connector 11"/>
          <p:cNvCxnSpPr/>
          <p:nvPr/>
        </p:nvCxnSpPr>
        <p:spPr>
          <a:xfrm flipH="1" flipV="1">
            <a:off x="2174560" y="3687604"/>
            <a:ext cx="1814513" cy="657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a:spLocks noChangeArrowheads="1"/>
          </p:cNvSpPr>
          <p:nvPr/>
        </p:nvSpPr>
        <p:spPr bwMode="auto">
          <a:xfrm>
            <a:off x="1914525" y="4141947"/>
            <a:ext cx="1944529" cy="914400"/>
          </a:xfrm>
          <a:prstGeom prst="rect">
            <a:avLst/>
          </a:prstGeom>
          <a:solidFill>
            <a:schemeClr val="bg1">
              <a:alpha val="7294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t>Store in the Repo </a:t>
            </a:r>
          </a:p>
          <a:p>
            <a:pPr algn="ctr" eaLnBrk="1" hangingPunct="1"/>
            <a:r>
              <a:rPr lang="en-US" sz="1800" b="1"/>
              <a:t>or</a:t>
            </a:r>
          </a:p>
          <a:p>
            <a:pPr algn="ctr" eaLnBrk="1" hangingPunct="1"/>
            <a:r>
              <a:rPr lang="en-US" sz="1800" b="1"/>
              <a:t>Return it to user</a:t>
            </a:r>
          </a:p>
        </p:txBody>
      </p:sp>
    </p:spTree>
    <p:extLst>
      <p:ext uri="{BB962C8B-B14F-4D97-AF65-F5344CB8AC3E}">
        <p14:creationId xmlns:p14="http://schemas.microsoft.com/office/powerpoint/2010/main" val="1899784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6" grpId="0" animBg="1"/>
      <p:bldP spid="17" grpId="0"/>
      <p:bldP spid="35" grpId="0"/>
      <p:bldP spid="19"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le 3"/>
          <p:cNvSpPr>
            <a:spLocks noGrp="1"/>
          </p:cNvSpPr>
          <p:nvPr>
            <p:ph type="title"/>
          </p:nvPr>
        </p:nvSpPr>
        <p:spPr/>
        <p:txBody>
          <a:bodyPr/>
          <a:lstStyle/>
          <a:p>
            <a:r>
              <a:rPr lang="en-US">
                <a:latin typeface="Times New Roman" charset="0"/>
              </a:rPr>
              <a:t>Generate an Image</a:t>
            </a:r>
          </a:p>
        </p:txBody>
      </p:sp>
      <p:sp>
        <p:nvSpPr>
          <p:cNvPr id="39938" name="Content Placeholder 4"/>
          <p:cNvSpPr>
            <a:spLocks noGrp="1"/>
          </p:cNvSpPr>
          <p:nvPr>
            <p:ph idx="1"/>
          </p:nvPr>
        </p:nvSpPr>
        <p:spPr>
          <a:xfrm>
            <a:off x="0" y="1371600"/>
            <a:ext cx="9144000" cy="4526280"/>
          </a:xfrm>
        </p:spPr>
        <p:txBody>
          <a:bodyPr/>
          <a:lstStyle/>
          <a:p>
            <a:r>
              <a:rPr lang="en-US" dirty="0" err="1">
                <a:latin typeface="+mn-lt"/>
              </a:rPr>
              <a:t>fg</a:t>
            </a:r>
            <a:r>
              <a:rPr lang="en-US" dirty="0">
                <a:latin typeface="+mn-lt"/>
              </a:rPr>
              <a:t>-generate </a:t>
            </a:r>
            <a:r>
              <a:rPr lang="en-US" dirty="0" smtClean="0">
                <a:latin typeface="+mn-lt"/>
              </a:rPr>
              <a:t>–u $USER </a:t>
            </a:r>
            <a:r>
              <a:rPr lang="en-US" dirty="0">
                <a:latin typeface="+mn-lt"/>
              </a:rPr>
              <a:t>-o centos -v 5 -a x86_64 </a:t>
            </a:r>
            <a:r>
              <a:rPr lang="en-US" dirty="0" smtClean="0">
                <a:latin typeface="+mn-lt"/>
              </a:rPr>
              <a:t/>
            </a:r>
            <a:br>
              <a:rPr lang="en-US" dirty="0" smtClean="0">
                <a:latin typeface="+mn-lt"/>
              </a:rPr>
            </a:br>
            <a:r>
              <a:rPr lang="en-US" dirty="0" smtClean="0">
                <a:latin typeface="+mn-lt"/>
              </a:rPr>
              <a:t>                     </a:t>
            </a:r>
            <a:r>
              <a:rPr lang="en-US" dirty="0"/>
              <a:t> –s </a:t>
            </a:r>
            <a:r>
              <a:rPr lang="en-US" dirty="0">
                <a:latin typeface="+mn-lt"/>
              </a:rPr>
              <a:t>python26, </a:t>
            </a:r>
            <a:r>
              <a:rPr lang="en-US" dirty="0" err="1">
                <a:latin typeface="+mn-lt"/>
              </a:rPr>
              <a:t>wget</a:t>
            </a:r>
            <a:endParaRPr lang="en-US" dirty="0">
              <a:latin typeface="+mn-lt"/>
            </a:endParaRP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4" name="Slide Number Placeholder 3"/>
          <p:cNvSpPr>
            <a:spLocks noGrp="1"/>
          </p:cNvSpPr>
          <p:nvPr>
            <p:ph type="sldNum" sz="quarter" idx="11"/>
          </p:nvPr>
        </p:nvSpPr>
        <p:spPr/>
        <p:txBody>
          <a:bodyPr/>
          <a:lstStyle/>
          <a:p>
            <a:pPr>
              <a:defRPr/>
            </a:pPr>
            <a:fld id="{8CF7D548-B0F0-5042-9C66-55E81111742E}" type="slidenum">
              <a:rPr lang="en-US" smtClean="0"/>
              <a:pPr>
                <a:defRPr/>
              </a:pPr>
              <a:t>34</a:t>
            </a:fld>
            <a:endParaRPr lang="en-US"/>
          </a:p>
        </p:txBody>
      </p:sp>
      <p:sp>
        <p:nvSpPr>
          <p:cNvPr id="5" name="Footer Placeholder 4"/>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39939" name="Picture 13" descr="gener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9" y="2440310"/>
            <a:ext cx="8978265" cy="4427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 name="Straight Arrow Connector 32"/>
          <p:cNvCxnSpPr/>
          <p:nvPr/>
        </p:nvCxnSpPr>
        <p:spPr>
          <a:xfrm>
            <a:off x="2108840" y="3104674"/>
            <a:ext cx="1880235" cy="1943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Oval 35"/>
          <p:cNvSpPr/>
          <p:nvPr/>
        </p:nvSpPr>
        <p:spPr>
          <a:xfrm>
            <a:off x="2821786" y="304038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60" name="Rectangle 59"/>
          <p:cNvSpPr/>
          <p:nvPr/>
        </p:nvSpPr>
        <p:spPr>
          <a:xfrm>
            <a:off x="6775135" y="2457450"/>
            <a:ext cx="2203133" cy="77724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endParaRPr lang="en-US"/>
          </a:p>
        </p:txBody>
      </p:sp>
      <p:sp>
        <p:nvSpPr>
          <p:cNvPr id="8" name="Freeform 7"/>
          <p:cNvSpPr/>
          <p:nvPr/>
        </p:nvSpPr>
        <p:spPr>
          <a:xfrm>
            <a:off x="6057900" y="3314700"/>
            <a:ext cx="1257300" cy="928688"/>
          </a:xfrm>
          <a:custGeom>
            <a:avLst/>
            <a:gdLst>
              <a:gd name="connsiteX0" fmla="*/ 0 w 1396255"/>
              <a:gd name="connsiteY0" fmla="*/ 0 h 1031875"/>
              <a:gd name="connsiteX1" fmla="*/ 1349375 w 1396255"/>
              <a:gd name="connsiteY1" fmla="*/ 174625 h 1031875"/>
              <a:gd name="connsiteX2" fmla="*/ 1111250 w 1396255"/>
              <a:gd name="connsiteY2" fmla="*/ 1031875 h 1031875"/>
            </a:gdLst>
            <a:ahLst/>
            <a:cxnLst>
              <a:cxn ang="0">
                <a:pos x="connsiteX0" y="connsiteY0"/>
              </a:cxn>
              <a:cxn ang="0">
                <a:pos x="connsiteX1" y="connsiteY1"/>
              </a:cxn>
              <a:cxn ang="0">
                <a:pos x="connsiteX2" y="connsiteY2"/>
              </a:cxn>
            </a:cxnLst>
            <a:rect l="l" t="t" r="r" b="b"/>
            <a:pathLst>
              <a:path w="1396255" h="1031875">
                <a:moveTo>
                  <a:pt x="0" y="0"/>
                </a:moveTo>
                <a:cubicBezTo>
                  <a:pt x="582083" y="1323"/>
                  <a:pt x="1164167" y="2646"/>
                  <a:pt x="1349375" y="174625"/>
                </a:cubicBezTo>
                <a:cubicBezTo>
                  <a:pt x="1534583" y="346604"/>
                  <a:pt x="1111250" y="1031875"/>
                  <a:pt x="1111250" y="1031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16" name="Oval 15"/>
          <p:cNvSpPr/>
          <p:nvPr/>
        </p:nvSpPr>
        <p:spPr>
          <a:xfrm>
            <a:off x="6840855" y="3104674"/>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39945" name="TextBox 16"/>
          <p:cNvSpPr txBox="1">
            <a:spLocks noChangeArrowheads="1"/>
          </p:cNvSpPr>
          <p:nvPr/>
        </p:nvSpPr>
        <p:spPr bwMode="auto">
          <a:xfrm>
            <a:off x="2303150" y="2651765"/>
            <a:ext cx="1491615"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Generate img</a:t>
            </a:r>
          </a:p>
        </p:txBody>
      </p:sp>
      <p:sp>
        <p:nvSpPr>
          <p:cNvPr id="39946" name="TextBox 34"/>
          <p:cNvSpPr txBox="1">
            <a:spLocks noChangeArrowheads="1"/>
          </p:cNvSpPr>
          <p:nvPr/>
        </p:nvSpPr>
        <p:spPr bwMode="auto">
          <a:xfrm>
            <a:off x="7099459" y="2651760"/>
            <a:ext cx="1490186" cy="912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t>Deploy VM</a:t>
            </a:r>
          </a:p>
          <a:p>
            <a:pPr algn="ctr" eaLnBrk="1" hangingPunct="1"/>
            <a:r>
              <a:rPr lang="en-US" sz="1800" b="1"/>
              <a:t>And</a:t>
            </a:r>
          </a:p>
          <a:p>
            <a:pPr algn="ctr" eaLnBrk="1" hangingPunct="1"/>
            <a:r>
              <a:rPr lang="en-US" sz="1800" b="1"/>
              <a:t>Gen. Img</a:t>
            </a:r>
          </a:p>
        </p:txBody>
      </p:sp>
      <p:sp>
        <p:nvSpPr>
          <p:cNvPr id="10" name="Freeform 9"/>
          <p:cNvSpPr/>
          <p:nvPr/>
        </p:nvSpPr>
        <p:spPr>
          <a:xfrm>
            <a:off x="2757488" y="3947642"/>
            <a:ext cx="1228725" cy="1824513"/>
          </a:xfrm>
          <a:custGeom>
            <a:avLst/>
            <a:gdLst>
              <a:gd name="connsiteX0" fmla="*/ 1724484 w 1724484"/>
              <a:gd name="connsiteY0" fmla="*/ 0 h 2301875"/>
              <a:gd name="connsiteX1" fmla="*/ 105234 w 1724484"/>
              <a:gd name="connsiteY1" fmla="*/ 777875 h 2301875"/>
              <a:gd name="connsiteX2" fmla="*/ 152859 w 1724484"/>
              <a:gd name="connsiteY2" fmla="*/ 2301875 h 2301875"/>
            </a:gdLst>
            <a:ahLst/>
            <a:cxnLst>
              <a:cxn ang="0">
                <a:pos x="connsiteX0" y="connsiteY0"/>
              </a:cxn>
              <a:cxn ang="0">
                <a:pos x="connsiteX1" y="connsiteY1"/>
              </a:cxn>
              <a:cxn ang="0">
                <a:pos x="connsiteX2" y="connsiteY2"/>
              </a:cxn>
            </a:cxnLst>
            <a:rect l="l" t="t" r="r" b="b"/>
            <a:pathLst>
              <a:path w="1724484" h="2301875">
                <a:moveTo>
                  <a:pt x="1724484" y="0"/>
                </a:moveTo>
                <a:cubicBezTo>
                  <a:pt x="1045827" y="197114"/>
                  <a:pt x="367171" y="394229"/>
                  <a:pt x="105234" y="777875"/>
                </a:cubicBezTo>
                <a:cubicBezTo>
                  <a:pt x="-156704" y="1161521"/>
                  <a:pt x="152859" y="2301875"/>
                  <a:pt x="152859" y="2301875"/>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9" name="Oval 18"/>
          <p:cNvSpPr/>
          <p:nvPr/>
        </p:nvSpPr>
        <p:spPr>
          <a:xfrm>
            <a:off x="2887510" y="375332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cxnSp>
        <p:nvCxnSpPr>
          <p:cNvPr id="12" name="Straight Arrow Connector 11"/>
          <p:cNvCxnSpPr/>
          <p:nvPr/>
        </p:nvCxnSpPr>
        <p:spPr>
          <a:xfrm flipH="1" flipV="1">
            <a:off x="2174560" y="3687604"/>
            <a:ext cx="1814513" cy="657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950" name="TextBox 23"/>
          <p:cNvSpPr txBox="1">
            <a:spLocks noChangeArrowheads="1"/>
          </p:cNvSpPr>
          <p:nvPr/>
        </p:nvSpPr>
        <p:spPr bwMode="auto">
          <a:xfrm>
            <a:off x="1914525" y="4141947"/>
            <a:ext cx="1944529" cy="914400"/>
          </a:xfrm>
          <a:prstGeom prst="rect">
            <a:avLst/>
          </a:prstGeom>
          <a:solidFill>
            <a:schemeClr val="bg1">
              <a:alpha val="7294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t>Store in the Repo </a:t>
            </a:r>
          </a:p>
          <a:p>
            <a:pPr algn="ctr" eaLnBrk="1" hangingPunct="1"/>
            <a:r>
              <a:rPr lang="en-US" sz="1800" b="1"/>
              <a:t>or</a:t>
            </a:r>
          </a:p>
          <a:p>
            <a:pPr algn="ctr" eaLnBrk="1" hangingPunct="1"/>
            <a:r>
              <a:rPr lang="en-US" sz="1800" b="1"/>
              <a:t>Return it to user</a:t>
            </a:r>
          </a:p>
        </p:txBody>
      </p:sp>
      <p:sp>
        <p:nvSpPr>
          <p:cNvPr id="2" name="TextBox 1"/>
          <p:cNvSpPr txBox="1"/>
          <p:nvPr/>
        </p:nvSpPr>
        <p:spPr>
          <a:xfrm>
            <a:off x="424343" y="2521744"/>
            <a:ext cx="8231028" cy="4154805"/>
          </a:xfrm>
          <a:prstGeom prst="rect">
            <a:avLst/>
          </a:prstGeom>
          <a:solidFill>
            <a:schemeClr val="bg1">
              <a:lumMod val="75000"/>
              <a:alpha val="86000"/>
            </a:schemeClr>
          </a:solidFill>
        </p:spPr>
        <p:txBody>
          <a:bodyPr lIns="82292" tIns="41148" rIns="82292" bIns="41148">
            <a:spAutoFit/>
          </a:bodyPr>
          <a:lstStyle/>
          <a:p>
            <a:pPr>
              <a:defRPr/>
            </a:pPr>
            <a:r>
              <a:rPr lang="en-US" b="1" dirty="0"/>
              <a:t>Client output:</a:t>
            </a:r>
          </a:p>
          <a:p>
            <a:pPr>
              <a:defRPr/>
            </a:pPr>
            <a:r>
              <a:rPr lang="it-IT" sz="1600" dirty="0"/>
              <a:t>Image generator client...</a:t>
            </a:r>
          </a:p>
          <a:p>
            <a:pPr>
              <a:defRPr/>
            </a:pPr>
            <a:r>
              <a:rPr lang="en-US" sz="1600" dirty="0"/>
              <a:t>Please insert the password for the user $USER</a:t>
            </a:r>
          </a:p>
          <a:p>
            <a:pPr>
              <a:defRPr/>
            </a:pPr>
            <a:r>
              <a:rPr lang="nl-NL" sz="1600" dirty="0"/>
              <a:t>Password: </a:t>
            </a:r>
            <a:endParaRPr lang="it-IT" sz="1600" dirty="0"/>
          </a:p>
          <a:p>
            <a:pPr>
              <a:defRPr/>
            </a:pPr>
            <a:r>
              <a:rPr lang="en-US" sz="1600" dirty="0"/>
              <a:t>Selected Architecture: x86_64</a:t>
            </a:r>
          </a:p>
          <a:p>
            <a:pPr>
              <a:defRPr/>
            </a:pPr>
            <a:r>
              <a:rPr lang="pl-PL" sz="1600" dirty="0" err="1"/>
              <a:t>Connecting</a:t>
            </a:r>
            <a:r>
              <a:rPr lang="pl-PL" sz="1600" dirty="0"/>
              <a:t> </a:t>
            </a:r>
            <a:r>
              <a:rPr lang="pl-PL" sz="1600" dirty="0" err="1"/>
              <a:t>server</a:t>
            </a:r>
            <a:r>
              <a:rPr lang="pl-PL" sz="1600" dirty="0"/>
              <a:t>: i120:56791</a:t>
            </a:r>
          </a:p>
          <a:p>
            <a:pPr>
              <a:defRPr/>
            </a:pPr>
            <a:r>
              <a:rPr lang="en-US" sz="1600" dirty="0"/>
              <a:t>Your image request is in the queue to be processed</a:t>
            </a:r>
          </a:p>
          <a:p>
            <a:pPr>
              <a:defRPr/>
            </a:pPr>
            <a:r>
              <a:rPr lang="en-US" sz="1600" i="1" dirty="0"/>
              <a:t>    ------wait here if too many request are being processed------</a:t>
            </a:r>
            <a:endParaRPr lang="en-US" sz="1600" dirty="0"/>
          </a:p>
          <a:p>
            <a:pPr>
              <a:defRPr/>
            </a:pPr>
            <a:r>
              <a:rPr lang="en-US" sz="1600" dirty="0"/>
              <a:t>Your image request is being processed</a:t>
            </a:r>
          </a:p>
          <a:p>
            <a:pPr>
              <a:defRPr/>
            </a:pPr>
            <a:r>
              <a:rPr lang="en-US" sz="1600" dirty="0"/>
              <a:t>Generating the image</a:t>
            </a:r>
          </a:p>
          <a:p>
            <a:pPr>
              <a:defRPr/>
            </a:pPr>
            <a:r>
              <a:rPr lang="en-US" sz="1600" dirty="0"/>
              <a:t>    </a:t>
            </a:r>
            <a:r>
              <a:rPr lang="en-US" sz="1600" i="1" dirty="0"/>
              <a:t>------wait here until finished------</a:t>
            </a:r>
          </a:p>
          <a:p>
            <a:pPr>
              <a:defRPr/>
            </a:pPr>
            <a:r>
              <a:rPr lang="en-US" sz="1600" dirty="0"/>
              <a:t>Your image has be uploaded in the repository with ID=915678426632408832461797</a:t>
            </a:r>
          </a:p>
          <a:p>
            <a:pPr>
              <a:defRPr/>
            </a:pPr>
            <a:endParaRPr lang="en-US" sz="1600" dirty="0"/>
          </a:p>
          <a:p>
            <a:pPr>
              <a:defRPr/>
            </a:pPr>
            <a:r>
              <a:rPr lang="en-US" sz="1600" dirty="0"/>
              <a:t> The image and the manifest generated are packaged in a </a:t>
            </a:r>
            <a:r>
              <a:rPr lang="en-US" sz="1600" dirty="0" err="1"/>
              <a:t>tgz</a:t>
            </a:r>
            <a:r>
              <a:rPr lang="en-US" sz="1600" dirty="0"/>
              <a:t> file.</a:t>
            </a:r>
          </a:p>
          <a:p>
            <a:pPr>
              <a:defRPr/>
            </a:pPr>
            <a:r>
              <a:rPr lang="en-US" sz="1600" dirty="0"/>
              <a:t> Please be aware that this FutureGrid image does not have kernel and </a:t>
            </a:r>
            <a:r>
              <a:rPr lang="en-US" sz="1600" dirty="0" err="1"/>
              <a:t>fstab</a:t>
            </a:r>
            <a:r>
              <a:rPr lang="en-US" sz="1600" dirty="0"/>
              <a:t>. Thus, it is not built for any deployment type. To deploy the new image, use the </a:t>
            </a:r>
            <a:r>
              <a:rPr lang="en-US" sz="1600" dirty="0" err="1"/>
              <a:t>IMDeploy</a:t>
            </a:r>
            <a:r>
              <a:rPr lang="en-US" sz="1600" dirty="0"/>
              <a:t> command.</a:t>
            </a:r>
          </a:p>
        </p:txBody>
      </p:sp>
    </p:spTree>
    <p:extLst>
      <p:ext uri="{BB962C8B-B14F-4D97-AF65-F5344CB8AC3E}">
        <p14:creationId xmlns:p14="http://schemas.microsoft.com/office/powerpoint/2010/main" val="172821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Times New Roman" charset="0"/>
              </a:rPr>
              <a:t>Image Repository Examples</a:t>
            </a:r>
          </a:p>
        </p:txBody>
      </p:sp>
      <p:sp>
        <p:nvSpPr>
          <p:cNvPr id="3" name="Content Placeholder 2"/>
          <p:cNvSpPr>
            <a:spLocks noGrp="1"/>
          </p:cNvSpPr>
          <p:nvPr>
            <p:ph idx="1"/>
          </p:nvPr>
        </p:nvSpPr>
        <p:spPr>
          <a:xfrm>
            <a:off x="685800" y="1290162"/>
            <a:ext cx="7772400" cy="4059078"/>
          </a:xfrm>
        </p:spPr>
        <p:txBody>
          <a:bodyPr>
            <a:normAutofit lnSpcReduction="10000"/>
          </a:bodyPr>
          <a:lstStyle/>
          <a:p>
            <a:pPr>
              <a:defRPr/>
            </a:pPr>
            <a:r>
              <a:rPr lang="en-US" sz="2900" dirty="0"/>
              <a:t>Query the image repository</a:t>
            </a:r>
          </a:p>
          <a:p>
            <a:pPr lvl="1">
              <a:defRPr/>
            </a:pPr>
            <a:r>
              <a:rPr lang="en-US" sz="2200" dirty="0" err="1"/>
              <a:t>fg</a:t>
            </a:r>
            <a:r>
              <a:rPr lang="en-US" sz="2200" dirty="0"/>
              <a:t>-repo –u $USER –q “* where </a:t>
            </a:r>
            <a:r>
              <a:rPr lang="en-US" sz="2200" dirty="0" err="1"/>
              <a:t>os</a:t>
            </a:r>
            <a:r>
              <a:rPr lang="en-US" sz="2200" dirty="0"/>
              <a:t>=centos_5”</a:t>
            </a:r>
          </a:p>
          <a:p>
            <a:pPr lvl="1">
              <a:defRPr/>
            </a:pPr>
            <a:endParaRPr lang="en-US" sz="1800" dirty="0"/>
          </a:p>
          <a:p>
            <a:pPr lvl="1">
              <a:defRPr/>
            </a:pPr>
            <a:endParaRPr lang="en-US" sz="2200" dirty="0"/>
          </a:p>
          <a:p>
            <a:pPr>
              <a:defRPr/>
            </a:pPr>
            <a:endParaRPr lang="en-US" sz="2200" dirty="0"/>
          </a:p>
          <a:p>
            <a:pPr>
              <a:defRPr/>
            </a:pPr>
            <a:endParaRPr lang="en-US" sz="2200" dirty="0"/>
          </a:p>
          <a:p>
            <a:pPr>
              <a:defRPr/>
            </a:pPr>
            <a:endParaRPr lang="en-US" sz="2200" dirty="0"/>
          </a:p>
          <a:p>
            <a:pPr>
              <a:defRPr/>
            </a:pPr>
            <a:r>
              <a:rPr lang="en-US" sz="2900" dirty="0"/>
              <a:t>Upload an Image</a:t>
            </a:r>
          </a:p>
          <a:p>
            <a:pPr lvl="1">
              <a:defRPr/>
            </a:pPr>
            <a:r>
              <a:rPr lang="en-US" sz="2200" dirty="0" err="1"/>
              <a:t>fg</a:t>
            </a:r>
            <a:r>
              <a:rPr lang="en-US" sz="2200" dirty="0"/>
              <a:t>-repo –u $USER–p </a:t>
            </a:r>
            <a:r>
              <a:rPr lang="en-US" sz="2200" dirty="0" err="1"/>
              <a:t>imagefile.tgz</a:t>
            </a:r>
            <a:r>
              <a:rPr lang="en-US" sz="2200" dirty="0"/>
              <a:t> “</a:t>
            </a:r>
            <a:r>
              <a:rPr lang="en-US" sz="2200" dirty="0" err="1"/>
              <a:t>os</a:t>
            </a:r>
            <a:r>
              <a:rPr lang="en-US" sz="2200" dirty="0"/>
              <a:t>=centos &amp; </a:t>
            </a:r>
            <a:r>
              <a:rPr lang="en-US" sz="2200" dirty="0" err="1"/>
              <a:t>vmtype</a:t>
            </a:r>
            <a:r>
              <a:rPr lang="en-US" sz="2200" dirty="0"/>
              <a:t>=</a:t>
            </a:r>
            <a:r>
              <a:rPr lang="en-US" sz="2200" dirty="0" err="1"/>
              <a:t>kvm</a:t>
            </a:r>
            <a:r>
              <a:rPr lang="en-US" sz="2200" dirty="0"/>
              <a:t> &amp; description=my image”</a:t>
            </a: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35</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
        <p:nvSpPr>
          <p:cNvPr id="40964" name="TextBox 4"/>
          <p:cNvSpPr txBox="1">
            <a:spLocks noChangeArrowheads="1"/>
          </p:cNvSpPr>
          <p:nvPr/>
        </p:nvSpPr>
        <p:spPr bwMode="auto">
          <a:xfrm>
            <a:off x="1005845" y="5143500"/>
            <a:ext cx="7388067" cy="1578769"/>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Checking quota and Generating an </a:t>
            </a:r>
            <a:r>
              <a:rPr lang="en-US" sz="1600" dirty="0" err="1">
                <a:latin typeface="+mn-lt"/>
              </a:rPr>
              <a:t>ImgId</a:t>
            </a:r>
            <a:endParaRPr lang="en-US" sz="1600" dirty="0">
              <a:latin typeface="+mn-lt"/>
            </a:endParaRPr>
          </a:p>
          <a:p>
            <a:pPr eaLnBrk="1" hangingPunct="1"/>
            <a:r>
              <a:rPr lang="en-US" sz="1600" dirty="0">
                <a:latin typeface="+mn-lt"/>
              </a:rPr>
              <a:t>Authentication OK</a:t>
            </a:r>
          </a:p>
          <a:p>
            <a:pPr eaLnBrk="1" hangingPunct="1"/>
            <a:r>
              <a:rPr lang="en-US" sz="1600" dirty="0">
                <a:latin typeface="+mn-lt"/>
              </a:rPr>
              <a:t>Uploading image. You may be asked for </a:t>
            </a:r>
            <a:r>
              <a:rPr lang="en-US" sz="1600" dirty="0" err="1">
                <a:latin typeface="+mn-lt"/>
              </a:rPr>
              <a:t>ssh</a:t>
            </a:r>
            <a:r>
              <a:rPr lang="en-US" sz="1600" dirty="0">
                <a:latin typeface="+mn-lt"/>
              </a:rPr>
              <a:t>/passphrase password</a:t>
            </a:r>
          </a:p>
          <a:p>
            <a:pPr eaLnBrk="1" hangingPunct="1"/>
            <a:r>
              <a:rPr lang="en-US" sz="1600" dirty="0">
                <a:latin typeface="+mn-lt"/>
              </a:rPr>
              <a:t>I</a:t>
            </a:r>
            <a:r>
              <a:rPr lang="pl-PL" sz="1600" dirty="0" err="1">
                <a:latin typeface="+mn-lt"/>
              </a:rPr>
              <a:t>magefile.tgz</a:t>
            </a:r>
            <a:r>
              <a:rPr lang="pl-PL" sz="1600" dirty="0">
                <a:latin typeface="+mn-lt"/>
              </a:rPr>
              <a:t>                                                  100%   53     0.1KB/s   00:00    </a:t>
            </a:r>
          </a:p>
          <a:p>
            <a:pPr eaLnBrk="1" hangingPunct="1"/>
            <a:r>
              <a:rPr lang="en-US" sz="1600" dirty="0">
                <a:latin typeface="+mn-lt"/>
              </a:rPr>
              <a:t>Registering the image</a:t>
            </a:r>
          </a:p>
          <a:p>
            <a:pPr eaLnBrk="1" hangingPunct="1"/>
            <a:r>
              <a:rPr lang="en-US" sz="1600" dirty="0">
                <a:latin typeface="+mn-lt"/>
              </a:rPr>
              <a:t>The image has been uploaded and registered with id 211913675261934066702430</a:t>
            </a:r>
          </a:p>
        </p:txBody>
      </p:sp>
      <p:sp>
        <p:nvSpPr>
          <p:cNvPr id="40965" name="TextBox 5"/>
          <p:cNvSpPr txBox="1">
            <a:spLocks noChangeArrowheads="1"/>
          </p:cNvSpPr>
          <p:nvPr/>
        </p:nvSpPr>
        <p:spPr bwMode="auto">
          <a:xfrm>
            <a:off x="457200" y="2263140"/>
            <a:ext cx="8503920" cy="1560427"/>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Authentication OK</a:t>
            </a:r>
          </a:p>
          <a:p>
            <a:pPr eaLnBrk="1" hangingPunct="1"/>
            <a:r>
              <a:rPr lang="en-US" sz="1600" dirty="0">
                <a:latin typeface="+mn-lt"/>
              </a:rPr>
              <a:t>2 items found</a:t>
            </a:r>
          </a:p>
          <a:p>
            <a:pPr eaLnBrk="1" hangingPunct="1"/>
            <a:r>
              <a:rPr lang="en-US" sz="1600" dirty="0" err="1">
                <a:latin typeface="+mn-lt"/>
              </a:rPr>
              <a:t>imgId</a:t>
            </a:r>
            <a:r>
              <a:rPr lang="en-US" sz="1600" dirty="0">
                <a:latin typeface="+mn-lt"/>
              </a:rPr>
              <a:t>=215369546596144595085417, </a:t>
            </a:r>
            <a:r>
              <a:rPr lang="en-US" sz="1600" dirty="0" err="1">
                <a:latin typeface="+mn-lt"/>
              </a:rPr>
              <a:t>os</a:t>
            </a:r>
            <a:r>
              <a:rPr lang="en-US" sz="1600" dirty="0">
                <a:latin typeface="+mn-lt"/>
              </a:rPr>
              <a:t>=centos_5, arch=x86_64, owner=$USER, description=None, tag=$USER2699012769, </a:t>
            </a:r>
            <a:r>
              <a:rPr lang="en-US" sz="1600" dirty="0" err="1">
                <a:latin typeface="+mn-lt"/>
              </a:rPr>
              <a:t>vmType</a:t>
            </a:r>
            <a:r>
              <a:rPr lang="en-US" sz="1600" dirty="0">
                <a:latin typeface="+mn-lt"/>
              </a:rPr>
              <a:t>=none, </a:t>
            </a:r>
            <a:r>
              <a:rPr lang="en-US" sz="1600" dirty="0" err="1">
                <a:latin typeface="+mn-lt"/>
              </a:rPr>
              <a:t>imgType</a:t>
            </a:r>
            <a:r>
              <a:rPr lang="en-US" sz="1600" dirty="0">
                <a:latin typeface="+mn-lt"/>
              </a:rPr>
              <a:t>=machine, permission=private, status=available</a:t>
            </a:r>
          </a:p>
          <a:p>
            <a:pPr eaLnBrk="1" hangingPunct="1"/>
            <a:r>
              <a:rPr lang="en-US" sz="1600" dirty="0" err="1">
                <a:latin typeface="+mn-lt"/>
              </a:rPr>
              <a:t>imgId</a:t>
            </a:r>
            <a:r>
              <a:rPr lang="en-US" sz="1600" dirty="0">
                <a:latin typeface="+mn-lt"/>
              </a:rPr>
              <a:t>=68725515834828774883357, </a:t>
            </a:r>
            <a:r>
              <a:rPr lang="en-US" sz="1600" dirty="0" err="1">
                <a:latin typeface="+mn-lt"/>
              </a:rPr>
              <a:t>os</a:t>
            </a:r>
            <a:r>
              <a:rPr lang="en-US" sz="1600" dirty="0">
                <a:latin typeface="+mn-lt"/>
              </a:rPr>
              <a:t>=centos_5, arch=x86_64, owner=$USER, description=None, tag=$USER1786816389, </a:t>
            </a:r>
            <a:r>
              <a:rPr lang="en-US" sz="1600" dirty="0" err="1">
                <a:latin typeface="+mn-lt"/>
              </a:rPr>
              <a:t>vmType</a:t>
            </a:r>
            <a:r>
              <a:rPr lang="en-US" sz="1600" dirty="0">
                <a:latin typeface="+mn-lt"/>
              </a:rPr>
              <a:t>=none, </a:t>
            </a:r>
            <a:r>
              <a:rPr lang="en-US" sz="1600" dirty="0" err="1">
                <a:latin typeface="+mn-lt"/>
              </a:rPr>
              <a:t>imgType</a:t>
            </a:r>
            <a:r>
              <a:rPr lang="en-US" sz="1600" dirty="0">
                <a:latin typeface="+mn-lt"/>
              </a:rPr>
              <a:t>=machine, permission=private, status=available</a:t>
            </a:r>
          </a:p>
        </p:txBody>
      </p:sp>
    </p:spTree>
    <p:extLst>
      <p:ext uri="{BB962C8B-B14F-4D97-AF65-F5344CB8AC3E}">
        <p14:creationId xmlns:p14="http://schemas.microsoft.com/office/powerpoint/2010/main" val="50580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Times New Roman" charset="0"/>
              </a:rPr>
              <a:t>Image Repository Examples</a:t>
            </a:r>
          </a:p>
        </p:txBody>
      </p:sp>
      <p:sp>
        <p:nvSpPr>
          <p:cNvPr id="3" name="Content Placeholder 2"/>
          <p:cNvSpPr>
            <a:spLocks noGrp="1"/>
          </p:cNvSpPr>
          <p:nvPr>
            <p:ph idx="1"/>
          </p:nvPr>
        </p:nvSpPr>
        <p:spPr/>
        <p:txBody>
          <a:bodyPr>
            <a:noAutofit/>
          </a:bodyPr>
          <a:lstStyle/>
          <a:p>
            <a:pPr>
              <a:defRPr/>
            </a:pPr>
            <a:r>
              <a:rPr lang="en-US" sz="2500" dirty="0"/>
              <a:t>Add User</a:t>
            </a:r>
          </a:p>
          <a:p>
            <a:pPr lvl="1">
              <a:defRPr/>
            </a:pPr>
            <a:r>
              <a:rPr lang="en-US" sz="2200" dirty="0" err="1"/>
              <a:t>fg</a:t>
            </a:r>
            <a:r>
              <a:rPr lang="en-US" sz="2200" dirty="0"/>
              <a:t>-repo –u $USER  --</a:t>
            </a:r>
            <a:r>
              <a:rPr lang="en-US" sz="2200" dirty="0" err="1"/>
              <a:t>useradd</a:t>
            </a:r>
            <a:r>
              <a:rPr lang="en-US" sz="2200" dirty="0"/>
              <a:t> </a:t>
            </a:r>
            <a:r>
              <a:rPr lang="en-US" sz="2200" dirty="0" err="1"/>
              <a:t>userId</a:t>
            </a:r>
            <a:endParaRPr lang="en-US" sz="1800" dirty="0"/>
          </a:p>
          <a:p>
            <a:pPr marL="411460" lvl="1" indent="0">
              <a:buNone/>
              <a:defRPr/>
            </a:pPr>
            <a:endParaRPr lang="en-US" sz="1800" dirty="0"/>
          </a:p>
          <a:p>
            <a:pPr marL="411460" lvl="1" indent="0">
              <a:buNone/>
              <a:defRPr/>
            </a:pPr>
            <a:endParaRPr lang="en-US" sz="1800" dirty="0"/>
          </a:p>
          <a:p>
            <a:pPr marL="411460" lvl="1" indent="0">
              <a:buNone/>
              <a:defRPr/>
            </a:pPr>
            <a:r>
              <a:rPr lang="en-US" sz="1800" dirty="0"/>
              <a:t>	</a:t>
            </a:r>
          </a:p>
          <a:p>
            <a:pPr>
              <a:defRPr/>
            </a:pPr>
            <a:r>
              <a:rPr lang="en-US" sz="2500" dirty="0"/>
              <a:t>Image Usage</a:t>
            </a:r>
          </a:p>
          <a:p>
            <a:pPr lvl="1">
              <a:defRPr/>
            </a:pPr>
            <a:r>
              <a:rPr lang="en-US" sz="2200" dirty="0" err="1"/>
              <a:t>fg</a:t>
            </a:r>
            <a:r>
              <a:rPr lang="en-US" sz="2200" dirty="0"/>
              <a:t>-repo –u $USER  –</a:t>
            </a:r>
            <a:r>
              <a:rPr lang="en-US" sz="2200" dirty="0" err="1"/>
              <a:t>histimg</a:t>
            </a:r>
            <a:endParaRPr lang="en-US" dirty="0"/>
          </a:p>
          <a:p>
            <a:pPr lvl="1">
              <a:defRPr/>
            </a:pPr>
            <a:endParaRPr lang="en-US" dirty="0" smtClean="0"/>
          </a:p>
          <a:p>
            <a:pPr lvl="1">
              <a:defRPr/>
            </a:pPr>
            <a:endParaRPr lang="en-US" dirty="0" smtClean="0"/>
          </a:p>
          <a:p>
            <a:pPr lvl="1">
              <a:defRPr/>
            </a:pPr>
            <a:endParaRPr lang="en-US" dirty="0"/>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4" name="Slide Number Placeholder 3"/>
          <p:cNvSpPr>
            <a:spLocks noGrp="1"/>
          </p:cNvSpPr>
          <p:nvPr>
            <p:ph type="sldNum" sz="quarter" idx="11"/>
          </p:nvPr>
        </p:nvSpPr>
        <p:spPr/>
        <p:txBody>
          <a:bodyPr/>
          <a:lstStyle/>
          <a:p>
            <a:pPr>
              <a:defRPr/>
            </a:pPr>
            <a:fld id="{8CF7D548-B0F0-5042-9C66-55E81111742E}" type="slidenum">
              <a:rPr lang="en-US" smtClean="0"/>
              <a:pPr>
                <a:defRPr/>
              </a:pPr>
              <a:t>36</a:t>
            </a:fld>
            <a:endParaRPr lang="en-US"/>
          </a:p>
        </p:txBody>
      </p:sp>
      <p:sp>
        <p:nvSpPr>
          <p:cNvPr id="5" name="Footer Placeholder 4"/>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
        <p:nvSpPr>
          <p:cNvPr id="41987" name="TextBox 4"/>
          <p:cNvSpPr txBox="1">
            <a:spLocks noChangeArrowheads="1"/>
          </p:cNvSpPr>
          <p:nvPr/>
        </p:nvSpPr>
        <p:spPr bwMode="auto">
          <a:xfrm>
            <a:off x="1211580" y="4079679"/>
            <a:ext cx="7230481" cy="1828800"/>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82292" tIns="41148" rIns="82292" bIns="41148">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Authentication OK</a:t>
            </a:r>
          </a:p>
          <a:p>
            <a:pPr eaLnBrk="1" hangingPunct="1"/>
            <a:r>
              <a:rPr lang="en-US" sz="1600" dirty="0" err="1">
                <a:latin typeface="+mn-lt"/>
              </a:rPr>
              <a:t>imgId</a:t>
            </a:r>
            <a:r>
              <a:rPr lang="en-US" sz="1600" dirty="0">
                <a:latin typeface="+mn-lt"/>
              </a:rPr>
              <a:t>=191563243441508818679593,  </a:t>
            </a:r>
            <a:r>
              <a:rPr lang="en-US" sz="1600" dirty="0" err="1">
                <a:latin typeface="+mn-lt"/>
              </a:rPr>
              <a:t>createdDate</a:t>
            </a:r>
            <a:r>
              <a:rPr lang="en-US" sz="1600" dirty="0">
                <a:latin typeface="+mn-lt"/>
              </a:rPr>
              <a:t>(UTC)=2011-10-13 21:43:30, </a:t>
            </a:r>
            <a:r>
              <a:rPr lang="en-US" sz="1600" dirty="0" err="1">
                <a:latin typeface="+mn-lt"/>
              </a:rPr>
              <a:t>lastAccess</a:t>
            </a:r>
            <a:r>
              <a:rPr lang="en-US" sz="1600" dirty="0">
                <a:latin typeface="+mn-lt"/>
              </a:rPr>
              <a:t>(UTC)=2011-10-24 17:37:45, </a:t>
            </a:r>
            <a:r>
              <a:rPr lang="en-US" sz="1600" dirty="0" err="1">
                <a:latin typeface="+mn-lt"/>
              </a:rPr>
              <a:t>accessCount</a:t>
            </a:r>
            <a:r>
              <a:rPr lang="en-US" sz="1600" dirty="0">
                <a:latin typeface="+mn-lt"/>
              </a:rPr>
              <a:t>=16,  </a:t>
            </a:r>
          </a:p>
          <a:p>
            <a:pPr eaLnBrk="1" hangingPunct="1"/>
            <a:r>
              <a:rPr lang="en-US" sz="1600" dirty="0" err="1">
                <a:latin typeface="+mn-lt"/>
              </a:rPr>
              <a:t>imgId</a:t>
            </a:r>
            <a:r>
              <a:rPr lang="en-US" sz="1600" dirty="0">
                <a:latin typeface="+mn-lt"/>
              </a:rPr>
              <a:t>=111462205747829171557134,  </a:t>
            </a:r>
            <a:r>
              <a:rPr lang="en-US" sz="1600" dirty="0" err="1">
                <a:latin typeface="+mn-lt"/>
              </a:rPr>
              <a:t>createdDate</a:t>
            </a:r>
            <a:r>
              <a:rPr lang="en-US" sz="1600" dirty="0">
                <a:latin typeface="+mn-lt"/>
              </a:rPr>
              <a:t>(UTC)=2011-10-14 20:36:40, </a:t>
            </a:r>
            <a:r>
              <a:rPr lang="en-US" sz="1600" dirty="0" err="1">
                <a:latin typeface="+mn-lt"/>
              </a:rPr>
              <a:t>lastAccess</a:t>
            </a:r>
            <a:r>
              <a:rPr lang="en-US" sz="1600" dirty="0">
                <a:latin typeface="+mn-lt"/>
              </a:rPr>
              <a:t>(UTC)=2011-10-21 13:48:04, </a:t>
            </a:r>
            <a:r>
              <a:rPr lang="en-US" sz="1600" dirty="0" err="1">
                <a:latin typeface="+mn-lt"/>
              </a:rPr>
              <a:t>accessCount</a:t>
            </a:r>
            <a:r>
              <a:rPr lang="en-US" sz="1600" dirty="0">
                <a:latin typeface="+mn-lt"/>
              </a:rPr>
              <a:t>=4,  </a:t>
            </a:r>
          </a:p>
          <a:p>
            <a:pPr eaLnBrk="1" hangingPunct="1"/>
            <a:r>
              <a:rPr lang="en-US" sz="1600" dirty="0" err="1">
                <a:latin typeface="+mn-lt"/>
              </a:rPr>
              <a:t>imgId</a:t>
            </a:r>
            <a:r>
              <a:rPr lang="en-US" sz="1600" dirty="0">
                <a:latin typeface="+mn-lt"/>
              </a:rPr>
              <a:t>=21870735808909675281040,  </a:t>
            </a:r>
            <a:r>
              <a:rPr lang="en-US" sz="1600" dirty="0" err="1">
                <a:latin typeface="+mn-lt"/>
              </a:rPr>
              <a:t>createdDate</a:t>
            </a:r>
            <a:r>
              <a:rPr lang="en-US" sz="1600" dirty="0">
                <a:latin typeface="+mn-lt"/>
              </a:rPr>
              <a:t>(UTC)=2011-10-07 20:36:33, </a:t>
            </a:r>
            <a:r>
              <a:rPr lang="en-US" sz="1600" dirty="0" err="1">
                <a:latin typeface="+mn-lt"/>
              </a:rPr>
              <a:t>lastAccess</a:t>
            </a:r>
            <a:r>
              <a:rPr lang="en-US" sz="1600" dirty="0">
                <a:latin typeface="+mn-lt"/>
              </a:rPr>
              <a:t>(UTC)=2011-10-07 20:36:33, </a:t>
            </a:r>
            <a:r>
              <a:rPr lang="en-US" sz="1600" dirty="0" err="1">
                <a:latin typeface="+mn-lt"/>
              </a:rPr>
              <a:t>accessCount</a:t>
            </a:r>
            <a:r>
              <a:rPr lang="en-US" sz="1600" dirty="0">
                <a:latin typeface="+mn-lt"/>
              </a:rPr>
              <a:t>=0,</a:t>
            </a:r>
          </a:p>
        </p:txBody>
      </p:sp>
      <p:sp>
        <p:nvSpPr>
          <p:cNvPr id="41988" name="TextBox 5"/>
          <p:cNvSpPr txBox="1">
            <a:spLocks noChangeArrowheads="1"/>
          </p:cNvSpPr>
          <p:nvPr/>
        </p:nvSpPr>
        <p:spPr bwMode="auto">
          <a:xfrm>
            <a:off x="1211580" y="2103981"/>
            <a:ext cx="6156484" cy="1080135"/>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Authentication OK</a:t>
            </a:r>
          </a:p>
          <a:p>
            <a:pPr eaLnBrk="1" hangingPunct="1"/>
            <a:r>
              <a:rPr lang="en-US" sz="1600" dirty="0">
                <a:latin typeface="+mn-lt"/>
              </a:rPr>
              <a:t>User created successfully.</a:t>
            </a:r>
          </a:p>
          <a:p>
            <a:pPr eaLnBrk="1" hangingPunct="1"/>
            <a:r>
              <a:rPr lang="en-US" sz="1600" dirty="0">
                <a:latin typeface="+mn-lt"/>
              </a:rPr>
              <a:t>Remember that you still need to activate this user (see </a:t>
            </a:r>
            <a:r>
              <a:rPr lang="en-US" sz="1600" dirty="0" err="1">
                <a:latin typeface="+mn-lt"/>
              </a:rPr>
              <a:t>setuserstatus</a:t>
            </a:r>
            <a:r>
              <a:rPr lang="en-US" sz="1600" dirty="0">
                <a:latin typeface="+mn-lt"/>
              </a:rPr>
              <a:t> command)</a:t>
            </a:r>
          </a:p>
        </p:txBody>
      </p:sp>
    </p:spTree>
    <p:extLst>
      <p:ext uri="{BB962C8B-B14F-4D97-AF65-F5344CB8AC3E}">
        <p14:creationId xmlns:p14="http://schemas.microsoft.com/office/powerpoint/2010/main" val="29601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p:txBody>
          <a:bodyPr/>
          <a:lstStyle/>
          <a:p>
            <a:r>
              <a:rPr lang="en-US">
                <a:latin typeface="Times New Roman" charset="0"/>
              </a:rPr>
              <a:t>Register an Image for HPC</a:t>
            </a:r>
          </a:p>
        </p:txBody>
      </p:sp>
      <p:sp>
        <p:nvSpPr>
          <p:cNvPr id="43010" name="Content Placeholder 4"/>
          <p:cNvSpPr>
            <a:spLocks noGrp="1"/>
          </p:cNvSpPr>
          <p:nvPr>
            <p:ph idx="1"/>
          </p:nvPr>
        </p:nvSpPr>
        <p:spPr/>
        <p:txBody>
          <a:bodyPr/>
          <a:lstStyle/>
          <a:p>
            <a:r>
              <a:rPr lang="en-US" dirty="0" err="1">
                <a:latin typeface="+mn-lt"/>
              </a:rPr>
              <a:t>fg</a:t>
            </a:r>
            <a:r>
              <a:rPr lang="en-US" dirty="0">
                <a:latin typeface="+mn-lt"/>
              </a:rPr>
              <a:t>-register </a:t>
            </a:r>
            <a:r>
              <a:rPr lang="en-US" dirty="0" smtClean="0">
                <a:latin typeface="+mn-lt"/>
              </a:rPr>
              <a:t>-</a:t>
            </a:r>
            <a:r>
              <a:rPr lang="en-US" dirty="0">
                <a:latin typeface="+mn-lt"/>
              </a:rPr>
              <a:t>r 2131235123 -x </a:t>
            </a:r>
            <a:r>
              <a:rPr lang="en-US" dirty="0" err="1">
                <a:latin typeface="+mn-lt"/>
              </a:rPr>
              <a:t>india</a:t>
            </a:r>
            <a:r>
              <a:rPr lang="en-US" dirty="0">
                <a:latin typeface="+mn-lt"/>
              </a:rPr>
              <a:t> </a:t>
            </a: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37</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43011" name="Picture 2" descr="hpc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 y="2327438"/>
            <a:ext cx="9144000" cy="4436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9040" y="4457700"/>
            <a:ext cx="2407444" cy="144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Straight Arrow Connector 21"/>
          <p:cNvCxnSpPr/>
          <p:nvPr/>
        </p:nvCxnSpPr>
        <p:spPr>
          <a:xfrm>
            <a:off x="3081814" y="3364707"/>
            <a:ext cx="1425893"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Oval 23"/>
          <p:cNvSpPr/>
          <p:nvPr/>
        </p:nvSpPr>
        <p:spPr>
          <a:xfrm>
            <a:off x="3664750" y="362331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27" name="TextBox 26"/>
          <p:cNvSpPr txBox="1">
            <a:spLocks noChangeArrowheads="1"/>
          </p:cNvSpPr>
          <p:nvPr/>
        </p:nvSpPr>
        <p:spPr bwMode="auto">
          <a:xfrm>
            <a:off x="3406145" y="2974660"/>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from Repo</a:t>
            </a:r>
          </a:p>
        </p:txBody>
      </p:sp>
      <p:cxnSp>
        <p:nvCxnSpPr>
          <p:cNvPr id="30" name="Straight Arrow Connector 29"/>
          <p:cNvCxnSpPr/>
          <p:nvPr/>
        </p:nvCxnSpPr>
        <p:spPr>
          <a:xfrm flipV="1">
            <a:off x="5867877" y="3364707"/>
            <a:ext cx="972978"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Oval 32"/>
          <p:cNvSpPr/>
          <p:nvPr/>
        </p:nvSpPr>
        <p:spPr>
          <a:xfrm>
            <a:off x="5997893" y="3753327"/>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35" name="TextBox 34"/>
          <p:cNvSpPr txBox="1">
            <a:spLocks noChangeArrowheads="1"/>
          </p:cNvSpPr>
          <p:nvPr/>
        </p:nvSpPr>
        <p:spPr bwMode="auto">
          <a:xfrm>
            <a:off x="5026348" y="3298984"/>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Get img from Repo</a:t>
            </a:r>
          </a:p>
        </p:txBody>
      </p:sp>
      <p:sp>
        <p:nvSpPr>
          <p:cNvPr id="36" name="Freeform 35"/>
          <p:cNvSpPr/>
          <p:nvPr/>
        </p:nvSpPr>
        <p:spPr>
          <a:xfrm>
            <a:off x="6080765" y="4594860"/>
            <a:ext cx="1000125" cy="728663"/>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37" name="Oval 36"/>
          <p:cNvSpPr/>
          <p:nvPr/>
        </p:nvSpPr>
        <p:spPr>
          <a:xfrm>
            <a:off x="6710845" y="4660583"/>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39" name="TextBox 38"/>
          <p:cNvSpPr txBox="1">
            <a:spLocks noChangeArrowheads="1"/>
          </p:cNvSpPr>
          <p:nvPr/>
        </p:nvSpPr>
        <p:spPr bwMode="auto">
          <a:xfrm>
            <a:off x="6386514" y="4271963"/>
            <a:ext cx="1750219"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Customize img</a:t>
            </a:r>
          </a:p>
        </p:txBody>
      </p:sp>
      <p:cxnSp>
        <p:nvCxnSpPr>
          <p:cNvPr id="8" name="Straight Arrow Connector 7"/>
          <p:cNvCxnSpPr/>
          <p:nvPr/>
        </p:nvCxnSpPr>
        <p:spPr>
          <a:xfrm>
            <a:off x="5933599" y="5826445"/>
            <a:ext cx="907256" cy="260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Oval 39"/>
          <p:cNvSpPr/>
          <p:nvPr/>
        </p:nvSpPr>
        <p:spPr>
          <a:xfrm>
            <a:off x="6127915" y="5632133"/>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41" name="TextBox 40"/>
          <p:cNvSpPr txBox="1">
            <a:spLocks noChangeArrowheads="1"/>
          </p:cNvSpPr>
          <p:nvPr/>
        </p:nvSpPr>
        <p:spPr bwMode="auto">
          <a:xfrm>
            <a:off x="6580823" y="5179219"/>
            <a:ext cx="2563178"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xCAT (cp files/modify tables)</a:t>
            </a:r>
          </a:p>
        </p:txBody>
      </p:sp>
      <p:cxnSp>
        <p:nvCxnSpPr>
          <p:cNvPr id="12" name="Straight Arrow Connector 11"/>
          <p:cNvCxnSpPr/>
          <p:nvPr/>
        </p:nvCxnSpPr>
        <p:spPr>
          <a:xfrm flipH="1" flipV="1">
            <a:off x="2627472" y="4141952"/>
            <a:ext cx="1121568" cy="7958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Oval 41"/>
          <p:cNvSpPr/>
          <p:nvPr/>
        </p:nvSpPr>
        <p:spPr>
          <a:xfrm>
            <a:off x="3016096" y="433625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43" name="TextBox 42"/>
          <p:cNvSpPr txBox="1">
            <a:spLocks noChangeArrowheads="1"/>
          </p:cNvSpPr>
          <p:nvPr/>
        </p:nvSpPr>
        <p:spPr bwMode="auto">
          <a:xfrm>
            <a:off x="2240280" y="4800600"/>
            <a:ext cx="1750219"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info about the img</a:t>
            </a:r>
          </a:p>
        </p:txBody>
      </p:sp>
      <p:cxnSp>
        <p:nvCxnSpPr>
          <p:cNvPr id="44" name="Straight Arrow Connector 43"/>
          <p:cNvCxnSpPr/>
          <p:nvPr/>
        </p:nvCxnSpPr>
        <p:spPr>
          <a:xfrm flipH="1">
            <a:off x="1331595" y="4077653"/>
            <a:ext cx="388620" cy="13601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a:spLocks noChangeArrowheads="1"/>
          </p:cNvSpPr>
          <p:nvPr/>
        </p:nvSpPr>
        <p:spPr bwMode="auto">
          <a:xfrm>
            <a:off x="25719" y="4206240"/>
            <a:ext cx="1750219" cy="914400"/>
          </a:xfrm>
          <a:prstGeom prst="rect">
            <a:avLst/>
          </a:prstGeom>
          <a:solidFill>
            <a:srgbClr val="FFFFFF">
              <a:alpha val="5882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Moab and recycle sched</a:t>
            </a:r>
          </a:p>
        </p:txBody>
      </p:sp>
      <p:sp>
        <p:nvSpPr>
          <p:cNvPr id="45" name="Oval 44"/>
          <p:cNvSpPr/>
          <p:nvPr/>
        </p:nvSpPr>
        <p:spPr>
          <a:xfrm>
            <a:off x="1461617" y="453056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6</a:t>
            </a:r>
          </a:p>
        </p:txBody>
      </p:sp>
    </p:spTree>
    <p:extLst>
      <p:ext uri="{BB962C8B-B14F-4D97-AF65-F5344CB8AC3E}">
        <p14:creationId xmlns:p14="http://schemas.microsoft.com/office/powerpoint/2010/main" val="406451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33" grpId="0" animBg="1"/>
      <p:bldP spid="35" grpId="0"/>
      <p:bldP spid="37" grpId="0" animBg="1"/>
      <p:bldP spid="39" grpId="0"/>
      <p:bldP spid="40" grpId="0" animBg="1"/>
      <p:bldP spid="41" grpId="0"/>
      <p:bldP spid="41" grpId="1"/>
      <p:bldP spid="42" grpId="0" animBg="1"/>
      <p:bldP spid="43" grpId="0"/>
      <p:bldP spid="46" grpId="0" animBg="1"/>
      <p:bldP spid="4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3"/>
          <p:cNvSpPr>
            <a:spLocks noGrp="1"/>
          </p:cNvSpPr>
          <p:nvPr>
            <p:ph type="title"/>
          </p:nvPr>
        </p:nvSpPr>
        <p:spPr/>
        <p:txBody>
          <a:bodyPr/>
          <a:lstStyle/>
          <a:p>
            <a:r>
              <a:rPr lang="en-US">
                <a:latin typeface="Times New Roman" charset="0"/>
              </a:rPr>
              <a:t>Register an Image for HPC</a:t>
            </a:r>
          </a:p>
        </p:txBody>
      </p:sp>
      <p:sp>
        <p:nvSpPr>
          <p:cNvPr id="44034" name="Content Placeholder 4"/>
          <p:cNvSpPr>
            <a:spLocks noGrp="1"/>
          </p:cNvSpPr>
          <p:nvPr>
            <p:ph idx="1"/>
          </p:nvPr>
        </p:nvSpPr>
        <p:spPr/>
        <p:txBody>
          <a:bodyPr/>
          <a:lstStyle/>
          <a:p>
            <a:r>
              <a:rPr lang="en-US" dirty="0" err="1">
                <a:latin typeface="+mn-lt"/>
              </a:rPr>
              <a:t>fg</a:t>
            </a:r>
            <a:r>
              <a:rPr lang="en-US" dirty="0">
                <a:latin typeface="+mn-lt"/>
              </a:rPr>
              <a:t>-register -u </a:t>
            </a:r>
            <a:r>
              <a:rPr lang="en-US" dirty="0" smtClean="0">
                <a:latin typeface="+mn-lt"/>
              </a:rPr>
              <a:t>$USER  </a:t>
            </a:r>
            <a:r>
              <a:rPr lang="en-US" dirty="0">
                <a:latin typeface="+mn-lt"/>
              </a:rPr>
              <a:t>-r 2131235123 -x </a:t>
            </a:r>
            <a:r>
              <a:rPr lang="en-US" dirty="0" err="1">
                <a:latin typeface="+mn-lt"/>
              </a:rPr>
              <a:t>india</a:t>
            </a:r>
            <a:r>
              <a:rPr lang="en-US" dirty="0">
                <a:latin typeface="+mn-lt"/>
              </a:rPr>
              <a:t> </a:t>
            </a: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38</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44035" name="Picture 2" descr="hpc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 y="2327438"/>
            <a:ext cx="9144000" cy="4436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9040" y="4457700"/>
            <a:ext cx="2407444" cy="144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Straight Arrow Connector 21"/>
          <p:cNvCxnSpPr/>
          <p:nvPr/>
        </p:nvCxnSpPr>
        <p:spPr>
          <a:xfrm>
            <a:off x="3081814" y="3364707"/>
            <a:ext cx="1425893"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Oval 23"/>
          <p:cNvSpPr/>
          <p:nvPr/>
        </p:nvSpPr>
        <p:spPr>
          <a:xfrm>
            <a:off x="3664750" y="362331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44039" name="TextBox 26"/>
          <p:cNvSpPr txBox="1">
            <a:spLocks noChangeArrowheads="1"/>
          </p:cNvSpPr>
          <p:nvPr/>
        </p:nvSpPr>
        <p:spPr bwMode="auto">
          <a:xfrm>
            <a:off x="3406145" y="2974660"/>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from Repo</a:t>
            </a:r>
          </a:p>
        </p:txBody>
      </p:sp>
      <p:cxnSp>
        <p:nvCxnSpPr>
          <p:cNvPr id="30" name="Straight Arrow Connector 29"/>
          <p:cNvCxnSpPr/>
          <p:nvPr/>
        </p:nvCxnSpPr>
        <p:spPr>
          <a:xfrm flipV="1">
            <a:off x="5867877" y="3364707"/>
            <a:ext cx="972978"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Oval 32"/>
          <p:cNvSpPr/>
          <p:nvPr/>
        </p:nvSpPr>
        <p:spPr>
          <a:xfrm>
            <a:off x="5997893" y="3753327"/>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44042" name="TextBox 34"/>
          <p:cNvSpPr txBox="1">
            <a:spLocks noChangeArrowheads="1"/>
          </p:cNvSpPr>
          <p:nvPr/>
        </p:nvSpPr>
        <p:spPr bwMode="auto">
          <a:xfrm>
            <a:off x="5026348" y="3298984"/>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Get img from Repo</a:t>
            </a:r>
          </a:p>
        </p:txBody>
      </p:sp>
      <p:sp>
        <p:nvSpPr>
          <p:cNvPr id="36" name="Freeform 35"/>
          <p:cNvSpPr/>
          <p:nvPr/>
        </p:nvSpPr>
        <p:spPr>
          <a:xfrm>
            <a:off x="6080765" y="4594860"/>
            <a:ext cx="1000125" cy="728663"/>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37" name="Oval 36"/>
          <p:cNvSpPr/>
          <p:nvPr/>
        </p:nvSpPr>
        <p:spPr>
          <a:xfrm>
            <a:off x="6710845" y="4660583"/>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44045" name="TextBox 38"/>
          <p:cNvSpPr txBox="1">
            <a:spLocks noChangeArrowheads="1"/>
          </p:cNvSpPr>
          <p:nvPr/>
        </p:nvSpPr>
        <p:spPr bwMode="auto">
          <a:xfrm>
            <a:off x="6386514" y="4271963"/>
            <a:ext cx="1750219"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Customize img</a:t>
            </a:r>
          </a:p>
        </p:txBody>
      </p:sp>
      <p:cxnSp>
        <p:nvCxnSpPr>
          <p:cNvPr id="8" name="Straight Arrow Connector 7"/>
          <p:cNvCxnSpPr/>
          <p:nvPr/>
        </p:nvCxnSpPr>
        <p:spPr>
          <a:xfrm>
            <a:off x="5933599" y="5826445"/>
            <a:ext cx="907256" cy="260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Oval 39"/>
          <p:cNvSpPr/>
          <p:nvPr/>
        </p:nvSpPr>
        <p:spPr>
          <a:xfrm>
            <a:off x="6127915" y="5632133"/>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44048" name="TextBox 40"/>
          <p:cNvSpPr txBox="1">
            <a:spLocks noChangeArrowheads="1"/>
          </p:cNvSpPr>
          <p:nvPr/>
        </p:nvSpPr>
        <p:spPr bwMode="auto">
          <a:xfrm>
            <a:off x="6580823" y="5179219"/>
            <a:ext cx="2563178"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xCAT (cp files/modify tables)</a:t>
            </a:r>
          </a:p>
        </p:txBody>
      </p:sp>
      <p:cxnSp>
        <p:nvCxnSpPr>
          <p:cNvPr id="12" name="Straight Arrow Connector 11"/>
          <p:cNvCxnSpPr/>
          <p:nvPr/>
        </p:nvCxnSpPr>
        <p:spPr>
          <a:xfrm flipH="1" flipV="1">
            <a:off x="2627472" y="4141952"/>
            <a:ext cx="1121568" cy="7958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Oval 41"/>
          <p:cNvSpPr/>
          <p:nvPr/>
        </p:nvSpPr>
        <p:spPr>
          <a:xfrm>
            <a:off x="3016096" y="433625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44051" name="TextBox 42"/>
          <p:cNvSpPr txBox="1">
            <a:spLocks noChangeArrowheads="1"/>
          </p:cNvSpPr>
          <p:nvPr/>
        </p:nvSpPr>
        <p:spPr bwMode="auto">
          <a:xfrm>
            <a:off x="2240280" y="4800600"/>
            <a:ext cx="1750219"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info about the img</a:t>
            </a:r>
          </a:p>
        </p:txBody>
      </p:sp>
      <p:cxnSp>
        <p:nvCxnSpPr>
          <p:cNvPr id="44" name="Straight Arrow Connector 43"/>
          <p:cNvCxnSpPr/>
          <p:nvPr/>
        </p:nvCxnSpPr>
        <p:spPr>
          <a:xfrm flipH="1">
            <a:off x="1331595" y="4077653"/>
            <a:ext cx="388620" cy="13601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053" name="TextBox 45"/>
          <p:cNvSpPr txBox="1">
            <a:spLocks noChangeArrowheads="1"/>
          </p:cNvSpPr>
          <p:nvPr/>
        </p:nvSpPr>
        <p:spPr bwMode="auto">
          <a:xfrm>
            <a:off x="25719" y="4206240"/>
            <a:ext cx="1750219" cy="914400"/>
          </a:xfrm>
          <a:prstGeom prst="rect">
            <a:avLst/>
          </a:prstGeom>
          <a:solidFill>
            <a:srgbClr val="FFFFFF">
              <a:alpha val="5882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Moab and recycle sched</a:t>
            </a:r>
          </a:p>
        </p:txBody>
      </p:sp>
      <p:sp>
        <p:nvSpPr>
          <p:cNvPr id="45" name="Oval 44"/>
          <p:cNvSpPr/>
          <p:nvPr/>
        </p:nvSpPr>
        <p:spPr>
          <a:xfrm>
            <a:off x="1461617" y="453056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6</a:t>
            </a:r>
          </a:p>
        </p:txBody>
      </p:sp>
      <p:sp>
        <p:nvSpPr>
          <p:cNvPr id="23" name="TextBox 22"/>
          <p:cNvSpPr txBox="1"/>
          <p:nvPr/>
        </p:nvSpPr>
        <p:spPr>
          <a:xfrm>
            <a:off x="457200" y="2263145"/>
            <a:ext cx="8231029" cy="4016217"/>
          </a:xfrm>
          <a:prstGeom prst="rect">
            <a:avLst/>
          </a:prstGeom>
          <a:solidFill>
            <a:schemeClr val="bg1">
              <a:lumMod val="75000"/>
              <a:alpha val="86000"/>
            </a:schemeClr>
          </a:solidFill>
        </p:spPr>
        <p:txBody>
          <a:bodyPr lIns="82292" tIns="41148" rIns="82292" bIns="41148">
            <a:spAutoFit/>
          </a:bodyPr>
          <a:lstStyle/>
          <a:p>
            <a:pPr>
              <a:defRPr/>
            </a:pPr>
            <a:r>
              <a:rPr lang="en-US" b="1" dirty="0"/>
              <a:t>Client output:</a:t>
            </a:r>
          </a:p>
          <a:p>
            <a:pPr>
              <a:defRPr/>
            </a:pPr>
            <a:r>
              <a:rPr lang="en-US" dirty="0"/>
              <a:t>Starting image </a:t>
            </a:r>
            <a:r>
              <a:rPr lang="en-US" dirty="0" err="1"/>
              <a:t>deployer</a:t>
            </a:r>
            <a:r>
              <a:rPr lang="en-US" dirty="0"/>
              <a:t>...</a:t>
            </a:r>
          </a:p>
          <a:p>
            <a:pPr>
              <a:defRPr/>
            </a:pPr>
            <a:r>
              <a:rPr lang="en-US" dirty="0"/>
              <a:t>Please insert the password for the user $USER </a:t>
            </a:r>
          </a:p>
          <a:p>
            <a:pPr>
              <a:defRPr/>
            </a:pPr>
            <a:r>
              <a:rPr lang="nl-NL" dirty="0"/>
              <a:t>Password: </a:t>
            </a:r>
            <a:endParaRPr lang="en-US" dirty="0"/>
          </a:p>
          <a:p>
            <a:pPr>
              <a:defRPr/>
            </a:pPr>
            <a:r>
              <a:rPr lang="en-US" dirty="0"/>
              <a:t>Connecting to </a:t>
            </a:r>
            <a:r>
              <a:rPr lang="en-US" dirty="0" err="1"/>
              <a:t>xCAT</a:t>
            </a:r>
            <a:r>
              <a:rPr lang="en-US" dirty="0"/>
              <a:t> server</a:t>
            </a:r>
          </a:p>
          <a:p>
            <a:pPr>
              <a:defRPr/>
            </a:pPr>
            <a:r>
              <a:rPr lang="en-US" dirty="0"/>
              <a:t> </a:t>
            </a:r>
            <a:r>
              <a:rPr lang="en-US" i="1" dirty="0"/>
              <a:t>------wait here if an image is being registered-----</a:t>
            </a:r>
            <a:endParaRPr lang="en-US" dirty="0"/>
          </a:p>
          <a:p>
            <a:pPr>
              <a:defRPr/>
            </a:pPr>
            <a:r>
              <a:rPr lang="en-US" dirty="0"/>
              <a:t>Authentication OK</a:t>
            </a:r>
          </a:p>
          <a:p>
            <a:pPr>
              <a:defRPr/>
            </a:pPr>
            <a:r>
              <a:rPr lang="en-US" dirty="0"/>
              <a:t>Customizing and registering image on </a:t>
            </a:r>
            <a:r>
              <a:rPr lang="en-US" dirty="0" err="1"/>
              <a:t>xCAT</a:t>
            </a:r>
            <a:endParaRPr lang="en-US" dirty="0"/>
          </a:p>
          <a:p>
            <a:pPr>
              <a:defRPr/>
            </a:pPr>
            <a:r>
              <a:rPr lang="en-US" dirty="0"/>
              <a:t> </a:t>
            </a:r>
            <a:r>
              <a:rPr lang="en-US" i="1" dirty="0"/>
              <a:t>------wait here until finished-----</a:t>
            </a:r>
            <a:endParaRPr lang="en-US" dirty="0"/>
          </a:p>
          <a:p>
            <a:pPr>
              <a:defRPr/>
            </a:pPr>
            <a:r>
              <a:rPr lang="en-US" dirty="0"/>
              <a:t>Connecting to Moab server</a:t>
            </a:r>
          </a:p>
          <a:p>
            <a:pPr>
              <a:defRPr/>
            </a:pPr>
            <a:r>
              <a:rPr lang="en-US" dirty="0"/>
              <a:t>Your image has been registered in </a:t>
            </a:r>
            <a:r>
              <a:rPr lang="en-US" dirty="0" err="1"/>
              <a:t>xCAT</a:t>
            </a:r>
            <a:r>
              <a:rPr lang="en-US" dirty="0"/>
              <a:t> as centosjavi960524558. </a:t>
            </a:r>
          </a:p>
          <a:p>
            <a:pPr>
              <a:defRPr/>
            </a:pPr>
            <a:r>
              <a:rPr lang="en-US" dirty="0"/>
              <a:t>Please allow a few minutes for </a:t>
            </a:r>
            <a:r>
              <a:rPr lang="en-US" dirty="0" err="1"/>
              <a:t>xCAT</a:t>
            </a:r>
            <a:r>
              <a:rPr lang="en-US" dirty="0"/>
              <a:t> to register the image before attempting to use it.</a:t>
            </a:r>
          </a:p>
          <a:p>
            <a:pPr>
              <a:defRPr/>
            </a:pPr>
            <a:r>
              <a:rPr lang="en-US" dirty="0"/>
              <a:t>To boot an machine using your image: </a:t>
            </a:r>
            <a:r>
              <a:rPr lang="en-US" dirty="0" err="1"/>
              <a:t>qsub</a:t>
            </a:r>
            <a:r>
              <a:rPr lang="en-US" dirty="0"/>
              <a:t> -l </a:t>
            </a:r>
            <a:r>
              <a:rPr lang="en-US" dirty="0" err="1"/>
              <a:t>os</a:t>
            </a:r>
            <a:r>
              <a:rPr lang="en-US" dirty="0"/>
              <a:t>=&lt;</a:t>
            </a:r>
            <a:r>
              <a:rPr lang="en-US" dirty="0" err="1"/>
              <a:t>imagename</a:t>
            </a:r>
            <a:r>
              <a:rPr lang="en-US" dirty="0"/>
              <a:t>&gt;</a:t>
            </a:r>
          </a:p>
          <a:p>
            <a:pPr>
              <a:defRPr/>
            </a:pPr>
            <a:r>
              <a:rPr lang="en-US" dirty="0"/>
              <a:t>To check the status of the job you can use </a:t>
            </a:r>
            <a:r>
              <a:rPr lang="en-US" dirty="0" err="1"/>
              <a:t>checkjob</a:t>
            </a:r>
            <a:r>
              <a:rPr lang="en-US" dirty="0"/>
              <a:t> and </a:t>
            </a:r>
            <a:r>
              <a:rPr lang="en-US" dirty="0" err="1"/>
              <a:t>showq</a:t>
            </a:r>
            <a:r>
              <a:rPr lang="en-US" dirty="0"/>
              <a:t> commands</a:t>
            </a:r>
            <a:endParaRPr lang="en-US" b="1" dirty="0"/>
          </a:p>
        </p:txBody>
      </p:sp>
    </p:spTree>
    <p:extLst>
      <p:ext uri="{BB962C8B-B14F-4D97-AF65-F5344CB8AC3E}">
        <p14:creationId xmlns:p14="http://schemas.microsoft.com/office/powerpoint/2010/main" val="29984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
            <a:ext cx="8229600" cy="1028700"/>
          </a:xfrm>
        </p:spPr>
        <p:txBody>
          <a:bodyPr>
            <a:normAutofit fontScale="90000"/>
          </a:bodyPr>
          <a:lstStyle/>
          <a:p>
            <a:pPr>
              <a:defRPr/>
            </a:pPr>
            <a:r>
              <a:rPr lang="en-US" dirty="0" smtClean="0"/>
              <a:t>Register an Image stored in the Repository into </a:t>
            </a:r>
            <a:r>
              <a:rPr lang="en-US" dirty="0" err="1" smtClean="0"/>
              <a:t>OpenStack</a:t>
            </a:r>
            <a:endParaRPr lang="en-US" dirty="0"/>
          </a:p>
        </p:txBody>
      </p:sp>
      <p:sp>
        <p:nvSpPr>
          <p:cNvPr id="45058" name="Content Placeholder 4"/>
          <p:cNvSpPr>
            <a:spLocks noGrp="1"/>
          </p:cNvSpPr>
          <p:nvPr>
            <p:ph idx="1"/>
          </p:nvPr>
        </p:nvSpPr>
        <p:spPr>
          <a:xfrm>
            <a:off x="457200" y="1508760"/>
            <a:ext cx="9669780" cy="4526280"/>
          </a:xfrm>
        </p:spPr>
        <p:txBody>
          <a:bodyPr/>
          <a:lstStyle/>
          <a:p>
            <a:r>
              <a:rPr lang="en-US" sz="2700" dirty="0" err="1"/>
              <a:t>fg</a:t>
            </a:r>
            <a:r>
              <a:rPr lang="en-US" sz="2700" dirty="0"/>
              <a:t>-register </a:t>
            </a:r>
            <a:r>
              <a:rPr lang="en-US" sz="2700" dirty="0" smtClean="0"/>
              <a:t>-</a:t>
            </a:r>
            <a:r>
              <a:rPr lang="en-US" sz="2700" dirty="0"/>
              <a:t>r 2131235123 -s </a:t>
            </a:r>
            <a:r>
              <a:rPr lang="en-US" sz="2700" dirty="0" err="1" smtClean="0"/>
              <a:t>india</a:t>
            </a:r>
            <a:endParaRPr lang="en-US" sz="2700" dirty="0"/>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39</a:t>
            </a:fld>
            <a:endParaRPr lang="en-US"/>
          </a:p>
        </p:txBody>
      </p:sp>
      <p:sp>
        <p:nvSpPr>
          <p:cNvPr id="5" name="Footer Placeholder 4"/>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45059" name="Picture 1" descr="iaas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03110"/>
            <a:ext cx="9144000" cy="4854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260" y="4526280"/>
            <a:ext cx="219456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p:nvPr/>
        </p:nvCxnSpPr>
        <p:spPr>
          <a:xfrm>
            <a:off x="3081814" y="3493294"/>
            <a:ext cx="1425893"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Oval 19"/>
          <p:cNvSpPr/>
          <p:nvPr/>
        </p:nvSpPr>
        <p:spPr>
          <a:xfrm>
            <a:off x="3664750" y="375332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21" name="TextBox 20"/>
          <p:cNvSpPr txBox="1">
            <a:spLocks noChangeArrowheads="1"/>
          </p:cNvSpPr>
          <p:nvPr/>
        </p:nvSpPr>
        <p:spPr bwMode="auto">
          <a:xfrm>
            <a:off x="3406145" y="3104674"/>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Deploy img from Repo</a:t>
            </a:r>
          </a:p>
        </p:txBody>
      </p:sp>
      <p:cxnSp>
        <p:nvCxnSpPr>
          <p:cNvPr id="11" name="Straight Arrow Connector 10"/>
          <p:cNvCxnSpPr/>
          <p:nvPr/>
        </p:nvCxnSpPr>
        <p:spPr>
          <a:xfrm flipV="1">
            <a:off x="6450807" y="3559017"/>
            <a:ext cx="972978"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Oval 24"/>
          <p:cNvSpPr/>
          <p:nvPr/>
        </p:nvSpPr>
        <p:spPr>
          <a:xfrm>
            <a:off x="6580824" y="394763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26" name="TextBox 25"/>
          <p:cNvSpPr txBox="1">
            <a:spLocks noChangeArrowheads="1"/>
          </p:cNvSpPr>
          <p:nvPr/>
        </p:nvSpPr>
        <p:spPr bwMode="auto">
          <a:xfrm>
            <a:off x="5609278" y="3493294"/>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Get img from Repo</a:t>
            </a:r>
          </a:p>
        </p:txBody>
      </p:sp>
      <p:sp>
        <p:nvSpPr>
          <p:cNvPr id="15" name="Freeform 14"/>
          <p:cNvSpPr/>
          <p:nvPr/>
        </p:nvSpPr>
        <p:spPr>
          <a:xfrm>
            <a:off x="6543680" y="4872040"/>
            <a:ext cx="1000125" cy="728663"/>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28" name="Oval 27"/>
          <p:cNvSpPr/>
          <p:nvPr/>
        </p:nvSpPr>
        <p:spPr>
          <a:xfrm>
            <a:off x="7293769" y="4854893"/>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29" name="TextBox 28"/>
          <p:cNvSpPr txBox="1">
            <a:spLocks noChangeArrowheads="1"/>
          </p:cNvSpPr>
          <p:nvPr/>
        </p:nvSpPr>
        <p:spPr bwMode="auto">
          <a:xfrm>
            <a:off x="6969443" y="4466273"/>
            <a:ext cx="1750219"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Customize img</a:t>
            </a:r>
          </a:p>
        </p:txBody>
      </p:sp>
      <p:sp>
        <p:nvSpPr>
          <p:cNvPr id="18" name="Freeform 17"/>
          <p:cNvSpPr/>
          <p:nvPr/>
        </p:nvSpPr>
        <p:spPr>
          <a:xfrm>
            <a:off x="2498884" y="4011930"/>
            <a:ext cx="1930241" cy="1074420"/>
          </a:xfrm>
          <a:custGeom>
            <a:avLst/>
            <a:gdLst>
              <a:gd name="connsiteX0" fmla="*/ 2206625 w 2206625"/>
              <a:gd name="connsiteY0" fmla="*/ 1063625 h 1063625"/>
              <a:gd name="connsiteX1" fmla="*/ 476250 w 2206625"/>
              <a:gd name="connsiteY1" fmla="*/ 682625 h 1063625"/>
              <a:gd name="connsiteX2" fmla="*/ 0 w 2206625"/>
              <a:gd name="connsiteY2" fmla="*/ 0 h 1063625"/>
            </a:gdLst>
            <a:ahLst/>
            <a:cxnLst>
              <a:cxn ang="0">
                <a:pos x="connsiteX0" y="connsiteY0"/>
              </a:cxn>
              <a:cxn ang="0">
                <a:pos x="connsiteX1" y="connsiteY1"/>
              </a:cxn>
              <a:cxn ang="0">
                <a:pos x="connsiteX2" y="connsiteY2"/>
              </a:cxn>
            </a:cxnLst>
            <a:rect l="l" t="t" r="r" b="b"/>
            <a:pathLst>
              <a:path w="2206625" h="1063625">
                <a:moveTo>
                  <a:pt x="2206625" y="1063625"/>
                </a:moveTo>
                <a:cubicBezTo>
                  <a:pt x="1525323" y="961760"/>
                  <a:pt x="844021" y="859896"/>
                  <a:pt x="476250" y="682625"/>
                </a:cubicBezTo>
                <a:cubicBezTo>
                  <a:pt x="108479" y="505354"/>
                  <a:pt x="0" y="0"/>
                  <a:pt x="0" y="0"/>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31" name="Oval 30"/>
          <p:cNvSpPr/>
          <p:nvPr/>
        </p:nvSpPr>
        <p:spPr>
          <a:xfrm>
            <a:off x="2951800" y="4660583"/>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34" name="TextBox 33"/>
          <p:cNvSpPr txBox="1">
            <a:spLocks noChangeArrowheads="1"/>
          </p:cNvSpPr>
          <p:nvPr/>
        </p:nvSpPr>
        <p:spPr bwMode="auto">
          <a:xfrm>
            <a:off x="2757493" y="4984909"/>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img to client</a:t>
            </a:r>
          </a:p>
        </p:txBody>
      </p:sp>
      <p:cxnSp>
        <p:nvCxnSpPr>
          <p:cNvPr id="23" name="Straight Arrow Connector 22"/>
          <p:cNvCxnSpPr/>
          <p:nvPr/>
        </p:nvCxnSpPr>
        <p:spPr>
          <a:xfrm flipH="1">
            <a:off x="1461612" y="3947641"/>
            <a:ext cx="194310" cy="16202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Oval 31"/>
          <p:cNvSpPr/>
          <p:nvPr/>
        </p:nvSpPr>
        <p:spPr>
          <a:xfrm>
            <a:off x="1137285" y="4660583"/>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38" name="TextBox 37"/>
          <p:cNvSpPr txBox="1">
            <a:spLocks noChangeArrowheads="1"/>
          </p:cNvSpPr>
          <p:nvPr/>
        </p:nvSpPr>
        <p:spPr bwMode="auto">
          <a:xfrm>
            <a:off x="18574" y="4271966"/>
            <a:ext cx="1490186" cy="912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Upload the img to the Cloud</a:t>
            </a:r>
          </a:p>
        </p:txBody>
      </p:sp>
    </p:spTree>
    <p:extLst>
      <p:ext uri="{BB962C8B-B14F-4D97-AF65-F5344CB8AC3E}">
        <p14:creationId xmlns:p14="http://schemas.microsoft.com/office/powerpoint/2010/main" val="245873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5" grpId="0" animBg="1"/>
      <p:bldP spid="26" grpId="0"/>
      <p:bldP spid="28" grpId="0" animBg="1"/>
      <p:bldP spid="29" grpId="0"/>
      <p:bldP spid="31" grpId="0" animBg="1"/>
      <p:bldP spid="34" grpId="0"/>
      <p:bldP spid="32"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t>
            </a:r>
            <a:r>
              <a:rPr lang="en-US" dirty="0" err="1" smtClean="0"/>
              <a:t>uturegrid.github.com</a:t>
            </a:r>
            <a:endParaRPr lang="en-US" dirty="0"/>
          </a:p>
        </p:txBody>
      </p:sp>
      <p:sp>
        <p:nvSpPr>
          <p:cNvPr id="3" name="Content Placeholder 2"/>
          <p:cNvSpPr>
            <a:spLocks noGrp="1"/>
          </p:cNvSpPr>
          <p:nvPr>
            <p:ph idx="1"/>
          </p:nvPr>
        </p:nvSpPr>
        <p:spPr/>
        <p:txBody>
          <a:bodyPr/>
          <a:lstStyle/>
          <a:p>
            <a:r>
              <a:rPr lang="en-US" dirty="0" smtClean="0">
                <a:hlinkClick r:id="rId2"/>
              </a:rPr>
              <a:t>http://futuregrid.github.com/rain</a:t>
            </a:r>
            <a:endParaRPr lang="en-US" dirty="0" smtClean="0"/>
          </a:p>
          <a:p>
            <a:endParaRPr lang="en-US" dirty="0"/>
          </a:p>
        </p:txBody>
      </p:sp>
      <p:sp>
        <p:nvSpPr>
          <p:cNvPr id="4" name="Slide Number Placeholder 3"/>
          <p:cNvSpPr>
            <a:spLocks noGrp="1"/>
          </p:cNvSpPr>
          <p:nvPr>
            <p:ph type="sldNum" sz="quarter" idx="11"/>
          </p:nvPr>
        </p:nvSpPr>
        <p:spPr/>
        <p:txBody>
          <a:bodyPr/>
          <a:lstStyle/>
          <a:p>
            <a:fld id="{183FFB49-A6E7-3947-8F55-F954CD7469F6}" type="slidenum">
              <a:rPr lang="en-US" smtClean="0"/>
              <a:t>4</a:t>
            </a:fld>
            <a:endParaRPr lang="en-US"/>
          </a:p>
        </p:txBody>
      </p:sp>
      <p:pic>
        <p:nvPicPr>
          <p:cNvPr id="5" name="Picture 4" descr="Screen Shot 2013-03-07 at 7.22.59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62" y="832554"/>
            <a:ext cx="9457605" cy="6587657"/>
          </a:xfrm>
          <a:prstGeom prst="rect">
            <a:avLst/>
          </a:prstGeom>
        </p:spPr>
      </p:pic>
    </p:spTree>
    <p:extLst>
      <p:ext uri="{BB962C8B-B14F-4D97-AF65-F5344CB8AC3E}">
        <p14:creationId xmlns:p14="http://schemas.microsoft.com/office/powerpoint/2010/main" val="2389281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
            <a:ext cx="8229600" cy="1028700"/>
          </a:xfrm>
        </p:spPr>
        <p:txBody>
          <a:bodyPr>
            <a:normAutofit fontScale="90000"/>
          </a:bodyPr>
          <a:lstStyle/>
          <a:p>
            <a:pPr>
              <a:defRPr/>
            </a:pPr>
            <a:r>
              <a:rPr lang="en-US" dirty="0" smtClean="0"/>
              <a:t>Register an Image stored in the Repository into </a:t>
            </a:r>
            <a:r>
              <a:rPr lang="en-US" dirty="0" err="1" smtClean="0"/>
              <a:t>OpenStack</a:t>
            </a:r>
            <a:endParaRPr lang="en-US" dirty="0"/>
          </a:p>
        </p:txBody>
      </p:sp>
      <p:sp>
        <p:nvSpPr>
          <p:cNvPr id="46082" name="Content Placeholder 4"/>
          <p:cNvSpPr>
            <a:spLocks noGrp="1"/>
          </p:cNvSpPr>
          <p:nvPr>
            <p:ph idx="1"/>
          </p:nvPr>
        </p:nvSpPr>
        <p:spPr>
          <a:xfrm>
            <a:off x="457200" y="1508760"/>
            <a:ext cx="10904220" cy="4526280"/>
          </a:xfrm>
        </p:spPr>
        <p:txBody>
          <a:bodyPr/>
          <a:lstStyle/>
          <a:p>
            <a:r>
              <a:rPr lang="en-US" sz="2700" dirty="0" err="1"/>
              <a:t>fg</a:t>
            </a:r>
            <a:r>
              <a:rPr lang="en-US" sz="2700" dirty="0"/>
              <a:t>-register -u $USER  -r 2131235123 -s </a:t>
            </a:r>
            <a:r>
              <a:rPr lang="en-US" sz="2700" dirty="0" err="1"/>
              <a:t>india</a:t>
            </a:r>
            <a:r>
              <a:rPr lang="en-US" sz="2700" dirty="0"/>
              <a:t> -v ~/</a:t>
            </a:r>
            <a:r>
              <a:rPr lang="en-US" sz="2700" dirty="0" err="1"/>
              <a:t>novarc</a:t>
            </a:r>
            <a:endParaRPr lang="en-US" sz="2700" dirty="0"/>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40</a:t>
            </a:fld>
            <a:endParaRPr lang="en-US"/>
          </a:p>
        </p:txBody>
      </p:sp>
      <p:sp>
        <p:nvSpPr>
          <p:cNvPr id="5" name="Footer Placeholder 4"/>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46083" name="Picture 1" descr="iaas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03110"/>
            <a:ext cx="9144000" cy="4854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260" y="4526280"/>
            <a:ext cx="219456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p:nvPr/>
        </p:nvCxnSpPr>
        <p:spPr>
          <a:xfrm>
            <a:off x="3081814" y="3493294"/>
            <a:ext cx="1425893"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Oval 19"/>
          <p:cNvSpPr/>
          <p:nvPr/>
        </p:nvSpPr>
        <p:spPr>
          <a:xfrm>
            <a:off x="3664750" y="375332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46087" name="TextBox 20"/>
          <p:cNvSpPr txBox="1">
            <a:spLocks noChangeArrowheads="1"/>
          </p:cNvSpPr>
          <p:nvPr/>
        </p:nvSpPr>
        <p:spPr bwMode="auto">
          <a:xfrm>
            <a:off x="3406145" y="3104674"/>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Deploy img from Repo</a:t>
            </a:r>
          </a:p>
        </p:txBody>
      </p:sp>
      <p:cxnSp>
        <p:nvCxnSpPr>
          <p:cNvPr id="11" name="Straight Arrow Connector 10"/>
          <p:cNvCxnSpPr/>
          <p:nvPr/>
        </p:nvCxnSpPr>
        <p:spPr>
          <a:xfrm flipV="1">
            <a:off x="6450807" y="3559017"/>
            <a:ext cx="972978" cy="110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Oval 24"/>
          <p:cNvSpPr/>
          <p:nvPr/>
        </p:nvSpPr>
        <p:spPr>
          <a:xfrm>
            <a:off x="6580824" y="394763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46090" name="TextBox 25"/>
          <p:cNvSpPr txBox="1">
            <a:spLocks noChangeArrowheads="1"/>
          </p:cNvSpPr>
          <p:nvPr/>
        </p:nvSpPr>
        <p:spPr bwMode="auto">
          <a:xfrm>
            <a:off x="5609278" y="3493294"/>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Get img from Repo</a:t>
            </a:r>
          </a:p>
        </p:txBody>
      </p:sp>
      <p:sp>
        <p:nvSpPr>
          <p:cNvPr id="15" name="Freeform 14"/>
          <p:cNvSpPr/>
          <p:nvPr/>
        </p:nvSpPr>
        <p:spPr>
          <a:xfrm>
            <a:off x="6543680" y="4872040"/>
            <a:ext cx="1000125" cy="728663"/>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28" name="Oval 27"/>
          <p:cNvSpPr/>
          <p:nvPr/>
        </p:nvSpPr>
        <p:spPr>
          <a:xfrm>
            <a:off x="7293769" y="4854893"/>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46093" name="TextBox 28"/>
          <p:cNvSpPr txBox="1">
            <a:spLocks noChangeArrowheads="1"/>
          </p:cNvSpPr>
          <p:nvPr/>
        </p:nvSpPr>
        <p:spPr bwMode="auto">
          <a:xfrm>
            <a:off x="6969443" y="4466273"/>
            <a:ext cx="1750219"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Customize img</a:t>
            </a:r>
          </a:p>
        </p:txBody>
      </p:sp>
      <p:sp>
        <p:nvSpPr>
          <p:cNvPr id="18" name="Freeform 17"/>
          <p:cNvSpPr/>
          <p:nvPr/>
        </p:nvSpPr>
        <p:spPr>
          <a:xfrm>
            <a:off x="2498884" y="4011930"/>
            <a:ext cx="1930241" cy="1074420"/>
          </a:xfrm>
          <a:custGeom>
            <a:avLst/>
            <a:gdLst>
              <a:gd name="connsiteX0" fmla="*/ 2206625 w 2206625"/>
              <a:gd name="connsiteY0" fmla="*/ 1063625 h 1063625"/>
              <a:gd name="connsiteX1" fmla="*/ 476250 w 2206625"/>
              <a:gd name="connsiteY1" fmla="*/ 682625 h 1063625"/>
              <a:gd name="connsiteX2" fmla="*/ 0 w 2206625"/>
              <a:gd name="connsiteY2" fmla="*/ 0 h 1063625"/>
            </a:gdLst>
            <a:ahLst/>
            <a:cxnLst>
              <a:cxn ang="0">
                <a:pos x="connsiteX0" y="connsiteY0"/>
              </a:cxn>
              <a:cxn ang="0">
                <a:pos x="connsiteX1" y="connsiteY1"/>
              </a:cxn>
              <a:cxn ang="0">
                <a:pos x="connsiteX2" y="connsiteY2"/>
              </a:cxn>
            </a:cxnLst>
            <a:rect l="l" t="t" r="r" b="b"/>
            <a:pathLst>
              <a:path w="2206625" h="1063625">
                <a:moveTo>
                  <a:pt x="2206625" y="1063625"/>
                </a:moveTo>
                <a:cubicBezTo>
                  <a:pt x="1525323" y="961760"/>
                  <a:pt x="844021" y="859896"/>
                  <a:pt x="476250" y="682625"/>
                </a:cubicBezTo>
                <a:cubicBezTo>
                  <a:pt x="108479" y="505354"/>
                  <a:pt x="0" y="0"/>
                  <a:pt x="0" y="0"/>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31" name="Oval 30"/>
          <p:cNvSpPr/>
          <p:nvPr/>
        </p:nvSpPr>
        <p:spPr>
          <a:xfrm>
            <a:off x="2951800" y="4660583"/>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46096" name="TextBox 33"/>
          <p:cNvSpPr txBox="1">
            <a:spLocks noChangeArrowheads="1"/>
          </p:cNvSpPr>
          <p:nvPr/>
        </p:nvSpPr>
        <p:spPr bwMode="auto">
          <a:xfrm>
            <a:off x="2757493" y="4984909"/>
            <a:ext cx="1490187"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img to client</a:t>
            </a:r>
          </a:p>
        </p:txBody>
      </p:sp>
      <p:cxnSp>
        <p:nvCxnSpPr>
          <p:cNvPr id="23" name="Straight Arrow Connector 22"/>
          <p:cNvCxnSpPr/>
          <p:nvPr/>
        </p:nvCxnSpPr>
        <p:spPr>
          <a:xfrm flipH="1">
            <a:off x="1461612" y="3947641"/>
            <a:ext cx="194310" cy="16202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Oval 31"/>
          <p:cNvSpPr/>
          <p:nvPr/>
        </p:nvSpPr>
        <p:spPr>
          <a:xfrm>
            <a:off x="1137285" y="4660583"/>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46099" name="TextBox 37"/>
          <p:cNvSpPr txBox="1">
            <a:spLocks noChangeArrowheads="1"/>
          </p:cNvSpPr>
          <p:nvPr/>
        </p:nvSpPr>
        <p:spPr bwMode="auto">
          <a:xfrm>
            <a:off x="18574" y="4271966"/>
            <a:ext cx="1490186" cy="912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Upload the img to the Cloud</a:t>
            </a:r>
          </a:p>
        </p:txBody>
      </p:sp>
      <p:sp>
        <p:nvSpPr>
          <p:cNvPr id="22" name="TextBox 21"/>
          <p:cNvSpPr txBox="1"/>
          <p:nvPr/>
        </p:nvSpPr>
        <p:spPr>
          <a:xfrm>
            <a:off x="388620" y="2125985"/>
            <a:ext cx="8489633" cy="4404837"/>
          </a:xfrm>
          <a:prstGeom prst="rect">
            <a:avLst/>
          </a:prstGeom>
          <a:solidFill>
            <a:schemeClr val="bg1">
              <a:lumMod val="75000"/>
              <a:alpha val="86000"/>
            </a:schemeClr>
          </a:solidFill>
        </p:spPr>
        <p:txBody>
          <a:bodyPr lIns="82292" tIns="41148" rIns="82292" bIns="41148">
            <a:spAutoFit/>
          </a:bodyPr>
          <a:lstStyle/>
          <a:p>
            <a:pPr>
              <a:defRPr/>
            </a:pPr>
            <a:r>
              <a:rPr lang="en-US" b="1" dirty="0"/>
              <a:t>Client output:</a:t>
            </a:r>
            <a:endParaRPr lang="en-US" sz="1600" u="sng" dirty="0"/>
          </a:p>
          <a:p>
            <a:pPr>
              <a:defRPr/>
            </a:pPr>
            <a:r>
              <a:rPr lang="en-US" sz="1600" dirty="0"/>
              <a:t>Starting image registration...</a:t>
            </a:r>
          </a:p>
          <a:p>
            <a:pPr>
              <a:defRPr/>
            </a:pPr>
            <a:r>
              <a:rPr lang="en-US" sz="1600" dirty="0"/>
              <a:t>Please insert the password for the user $USER </a:t>
            </a:r>
          </a:p>
          <a:p>
            <a:pPr>
              <a:defRPr/>
            </a:pPr>
            <a:r>
              <a:rPr lang="nl-NL" sz="1600" dirty="0"/>
              <a:t>Password: </a:t>
            </a:r>
            <a:endParaRPr lang="en-US" sz="1600" dirty="0"/>
          </a:p>
          <a:p>
            <a:pPr>
              <a:defRPr/>
            </a:pPr>
            <a:r>
              <a:rPr lang="en-US" sz="1600" dirty="0"/>
              <a:t>Authentication OK</a:t>
            </a:r>
          </a:p>
          <a:p>
            <a:pPr>
              <a:defRPr/>
            </a:pPr>
            <a:r>
              <a:rPr lang="en-US" sz="1600" dirty="0"/>
              <a:t> </a:t>
            </a:r>
            <a:r>
              <a:rPr lang="en-US" sz="1600" i="1" dirty="0"/>
              <a:t>------wait here until finished-----</a:t>
            </a:r>
            <a:endParaRPr lang="en-US" sz="1600" dirty="0"/>
          </a:p>
          <a:p>
            <a:pPr>
              <a:defRPr/>
            </a:pPr>
            <a:r>
              <a:rPr lang="en-US" sz="1600" dirty="0"/>
              <a:t>Retrieving image. You may be asked for </a:t>
            </a:r>
            <a:r>
              <a:rPr lang="en-US" sz="1600" dirty="0" err="1"/>
              <a:t>ssh</a:t>
            </a:r>
            <a:r>
              <a:rPr lang="en-US" sz="1600" dirty="0"/>
              <a:t>/passphrase password</a:t>
            </a:r>
          </a:p>
          <a:p>
            <a:pPr>
              <a:defRPr/>
            </a:pPr>
            <a:r>
              <a:rPr lang="en-US" sz="1600" dirty="0"/>
              <a:t>centos5$USER 2250444196.img        100% 1496MB  65.0MB/s   00:23    </a:t>
            </a:r>
          </a:p>
          <a:p>
            <a:pPr>
              <a:defRPr/>
            </a:pPr>
            <a:r>
              <a:rPr lang="en-US" sz="1600" dirty="0" err="1"/>
              <a:t>euca</a:t>
            </a:r>
            <a:r>
              <a:rPr lang="en-US" sz="1600" dirty="0"/>
              <a:t>-bundle-image ….</a:t>
            </a:r>
          </a:p>
          <a:p>
            <a:pPr>
              <a:defRPr/>
            </a:pPr>
            <a:r>
              <a:rPr lang="en-US" sz="1600" dirty="0" err="1"/>
              <a:t>euca</a:t>
            </a:r>
            <a:r>
              <a:rPr lang="en-US" sz="1600" dirty="0"/>
              <a:t>-upload-image …</a:t>
            </a:r>
          </a:p>
          <a:p>
            <a:pPr>
              <a:defRPr/>
            </a:pPr>
            <a:r>
              <a:rPr lang="en-US" sz="1600" dirty="0" err="1"/>
              <a:t>euca</a:t>
            </a:r>
            <a:r>
              <a:rPr lang="en-US" sz="1600" dirty="0"/>
              <a:t>-register …</a:t>
            </a:r>
          </a:p>
          <a:p>
            <a:pPr>
              <a:defRPr/>
            </a:pPr>
            <a:r>
              <a:rPr lang="en-US" sz="1600" dirty="0"/>
              <a:t>IMAGE    emi-437C1239</a:t>
            </a:r>
          </a:p>
          <a:p>
            <a:pPr>
              <a:defRPr/>
            </a:pPr>
            <a:r>
              <a:rPr lang="en-US" sz="1600" dirty="0"/>
              <a:t>Your image has been registered on </a:t>
            </a:r>
            <a:r>
              <a:rPr lang="en-US" sz="1600" dirty="0" err="1"/>
              <a:t>OpenStack</a:t>
            </a:r>
            <a:r>
              <a:rPr lang="en-US" sz="1600" dirty="0"/>
              <a:t> with the id emi-437C1239</a:t>
            </a:r>
          </a:p>
          <a:p>
            <a:pPr>
              <a:defRPr/>
            </a:pPr>
            <a:r>
              <a:rPr lang="en-US" sz="1600" dirty="0"/>
              <a:t>To launch a VM you can use </a:t>
            </a:r>
            <a:r>
              <a:rPr lang="en-US" sz="1600" dirty="0" err="1"/>
              <a:t>euca</a:t>
            </a:r>
            <a:r>
              <a:rPr lang="en-US" sz="1600" dirty="0"/>
              <a:t>-run-instances -k </a:t>
            </a:r>
            <a:r>
              <a:rPr lang="en-US" sz="1600" dirty="0" err="1"/>
              <a:t>keyfile</a:t>
            </a:r>
            <a:r>
              <a:rPr lang="en-US" sz="1600" dirty="0"/>
              <a:t> -n &lt;#instances&gt; id  </a:t>
            </a:r>
          </a:p>
          <a:p>
            <a:pPr>
              <a:defRPr/>
            </a:pPr>
            <a:r>
              <a:rPr lang="en-US" sz="1600" dirty="0"/>
              <a:t>Remember to load you Eucalyptus environment before you run the instance (source </a:t>
            </a:r>
            <a:r>
              <a:rPr lang="en-US" sz="1600" dirty="0" err="1"/>
              <a:t>eucarc</a:t>
            </a:r>
            <a:r>
              <a:rPr lang="en-US" sz="1600" dirty="0"/>
              <a:t>) </a:t>
            </a:r>
          </a:p>
          <a:p>
            <a:pPr>
              <a:defRPr/>
            </a:pPr>
            <a:r>
              <a:rPr lang="en-US" sz="1600" dirty="0"/>
              <a:t> More information is provided in More information is provided in https://</a:t>
            </a:r>
            <a:r>
              <a:rPr lang="en-US" sz="1600" dirty="0" err="1"/>
              <a:t>portal.futuregrid.org</a:t>
            </a:r>
            <a:r>
              <a:rPr lang="en-US" sz="1600" dirty="0"/>
              <a:t>/tutorials/</a:t>
            </a:r>
            <a:r>
              <a:rPr lang="en-US" sz="1600" dirty="0" err="1"/>
              <a:t>oss</a:t>
            </a:r>
            <a:r>
              <a:rPr lang="en-US" sz="1600" dirty="0"/>
              <a:t> and in https://</a:t>
            </a:r>
            <a:r>
              <a:rPr lang="en-US" sz="1600" dirty="0" err="1"/>
              <a:t>portal.futuregrid.org</a:t>
            </a:r>
            <a:r>
              <a:rPr lang="en-US" sz="1600" dirty="0"/>
              <a:t>/tutorials/eucalyptus </a:t>
            </a:r>
          </a:p>
        </p:txBody>
      </p:sp>
    </p:spTree>
    <p:extLst>
      <p:ext uri="{BB962C8B-B14F-4D97-AF65-F5344CB8AC3E}">
        <p14:creationId xmlns:p14="http://schemas.microsoft.com/office/powerpoint/2010/main" val="110142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8633" y="145734"/>
            <a:ext cx="8166735" cy="1144429"/>
          </a:xfrm>
        </p:spPr>
        <p:txBody>
          <a:bodyPr>
            <a:normAutofit fontScale="90000"/>
          </a:bodyPr>
          <a:lstStyle/>
          <a:p>
            <a:pPr>
              <a:defRPr/>
            </a:pPr>
            <a:r>
              <a:rPr lang="en-US" dirty="0" smtClean="0"/>
              <a:t>List of Registered Images for </a:t>
            </a:r>
            <a:br>
              <a:rPr lang="en-US" dirty="0" smtClean="0"/>
            </a:br>
            <a:r>
              <a:rPr lang="en-US" dirty="0" err="1" smtClean="0"/>
              <a:t>xCAT</a:t>
            </a:r>
            <a:r>
              <a:rPr lang="en-US" dirty="0" smtClean="0"/>
              <a:t>/Moab </a:t>
            </a:r>
            <a:endParaRPr lang="en-US" dirty="0"/>
          </a:p>
        </p:txBody>
      </p:sp>
      <p:sp>
        <p:nvSpPr>
          <p:cNvPr id="47106" name="Content Placeholder 2"/>
          <p:cNvSpPr>
            <a:spLocks noGrp="1"/>
          </p:cNvSpPr>
          <p:nvPr>
            <p:ph idx="1"/>
          </p:nvPr>
        </p:nvSpPr>
        <p:spPr/>
        <p:txBody>
          <a:bodyPr/>
          <a:lstStyle/>
          <a:p>
            <a:r>
              <a:rPr lang="en-US" dirty="0" err="1">
                <a:latin typeface="+mn-lt"/>
              </a:rPr>
              <a:t>fg</a:t>
            </a:r>
            <a:r>
              <a:rPr lang="en-US" dirty="0">
                <a:latin typeface="+mn-lt"/>
              </a:rPr>
              <a:t>-register –u </a:t>
            </a:r>
            <a:r>
              <a:rPr lang="en-US" dirty="0" smtClean="0">
                <a:latin typeface="+mn-lt"/>
              </a:rPr>
              <a:t>$USER  </a:t>
            </a:r>
            <a:r>
              <a:rPr lang="en-US" dirty="0">
                <a:latin typeface="+mn-lt"/>
              </a:rPr>
              <a:t>-l –x </a:t>
            </a:r>
            <a:r>
              <a:rPr lang="en-US" dirty="0" err="1">
                <a:latin typeface="+mn-lt"/>
              </a:rPr>
              <a:t>india</a:t>
            </a:r>
            <a:endParaRPr lang="en-US" dirty="0">
              <a:latin typeface="+mn-lt"/>
            </a:endParaRP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41</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47108" name="Picture 4" descr="hpc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 y="2327438"/>
            <a:ext cx="9144000" cy="4436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256497" y="2457455"/>
            <a:ext cx="2721768" cy="1295877"/>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endParaRPr lang="en-US"/>
          </a:p>
        </p:txBody>
      </p:sp>
      <p:sp>
        <p:nvSpPr>
          <p:cNvPr id="9" name="Rectangle 8"/>
          <p:cNvSpPr/>
          <p:nvPr/>
        </p:nvSpPr>
        <p:spPr>
          <a:xfrm>
            <a:off x="3534729" y="4466278"/>
            <a:ext cx="2721769" cy="1490187"/>
          </a:xfrm>
          <a:prstGeom prst="rect">
            <a:avLst/>
          </a:prstGeom>
          <a:solidFill>
            <a:srgbClr val="FFFFFF"/>
          </a:solidFill>
          <a:ln>
            <a:noFill/>
          </a:ln>
          <a:effectLst/>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endParaRPr lang="en-US"/>
          </a:p>
        </p:txBody>
      </p:sp>
      <p:sp>
        <p:nvSpPr>
          <p:cNvPr id="12" name="Freeform 11"/>
          <p:cNvSpPr/>
          <p:nvPr/>
        </p:nvSpPr>
        <p:spPr>
          <a:xfrm>
            <a:off x="1485900" y="4171950"/>
            <a:ext cx="342900" cy="1143000"/>
          </a:xfrm>
          <a:custGeom>
            <a:avLst/>
            <a:gdLst>
              <a:gd name="connsiteX0" fmla="*/ 381000 w 381000"/>
              <a:gd name="connsiteY0" fmla="*/ 0 h 1270000"/>
              <a:gd name="connsiteX1" fmla="*/ 0 w 381000"/>
              <a:gd name="connsiteY1" fmla="*/ 1270000 h 1270000"/>
            </a:gdLst>
            <a:ahLst/>
            <a:cxnLst>
              <a:cxn ang="0">
                <a:pos x="connsiteX0" y="connsiteY0"/>
              </a:cxn>
              <a:cxn ang="0">
                <a:pos x="connsiteX1" y="connsiteY1"/>
              </a:cxn>
            </a:cxnLst>
            <a:rect l="l" t="t" r="r" b="b"/>
            <a:pathLst>
              <a:path w="381000" h="1270000">
                <a:moveTo>
                  <a:pt x="381000" y="0"/>
                </a:moveTo>
                <a:lnTo>
                  <a:pt x="0" y="1270000"/>
                </a:ln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14" name="Freeform 13"/>
          <p:cNvSpPr/>
          <p:nvPr/>
        </p:nvSpPr>
        <p:spPr>
          <a:xfrm>
            <a:off x="3081814" y="2651765"/>
            <a:ext cx="1000125" cy="518637"/>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6" name="TextBox 15"/>
          <p:cNvSpPr txBox="1">
            <a:spLocks noChangeArrowheads="1"/>
          </p:cNvSpPr>
          <p:nvPr/>
        </p:nvSpPr>
        <p:spPr bwMode="auto">
          <a:xfrm>
            <a:off x="3406140" y="2133124"/>
            <a:ext cx="1748790"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List deployed Images</a:t>
            </a:r>
          </a:p>
        </p:txBody>
      </p:sp>
      <p:sp>
        <p:nvSpPr>
          <p:cNvPr id="17" name="Freeform 16"/>
          <p:cNvSpPr/>
          <p:nvPr/>
        </p:nvSpPr>
        <p:spPr>
          <a:xfrm>
            <a:off x="3146108" y="3429005"/>
            <a:ext cx="1000125" cy="518637"/>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3" name="Oval 12"/>
          <p:cNvSpPr/>
          <p:nvPr/>
        </p:nvSpPr>
        <p:spPr>
          <a:xfrm>
            <a:off x="3406140" y="2910364"/>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15" name="Oval 14"/>
          <p:cNvSpPr/>
          <p:nvPr/>
        </p:nvSpPr>
        <p:spPr>
          <a:xfrm>
            <a:off x="3600450" y="3623310"/>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18" name="Freeform 17"/>
          <p:cNvSpPr/>
          <p:nvPr/>
        </p:nvSpPr>
        <p:spPr>
          <a:xfrm>
            <a:off x="2886075" y="4200525"/>
            <a:ext cx="3829050" cy="1871663"/>
          </a:xfrm>
          <a:custGeom>
            <a:avLst/>
            <a:gdLst>
              <a:gd name="connsiteX0" fmla="*/ 0 w 4254500"/>
              <a:gd name="connsiteY0" fmla="*/ 0 h 2079691"/>
              <a:gd name="connsiteX1" fmla="*/ 2524125 w 4254500"/>
              <a:gd name="connsiteY1" fmla="*/ 1746250 h 2079691"/>
              <a:gd name="connsiteX2" fmla="*/ 4254500 w 4254500"/>
              <a:gd name="connsiteY2" fmla="*/ 2079625 h 2079691"/>
            </a:gdLst>
            <a:ahLst/>
            <a:cxnLst>
              <a:cxn ang="0">
                <a:pos x="connsiteX0" y="connsiteY0"/>
              </a:cxn>
              <a:cxn ang="0">
                <a:pos x="connsiteX1" y="connsiteY1"/>
              </a:cxn>
              <a:cxn ang="0">
                <a:pos x="connsiteX2" y="connsiteY2"/>
              </a:cxn>
            </a:cxnLst>
            <a:rect l="l" t="t" r="r" b="b"/>
            <a:pathLst>
              <a:path w="4254500" h="2079691">
                <a:moveTo>
                  <a:pt x="0" y="0"/>
                </a:moveTo>
                <a:cubicBezTo>
                  <a:pt x="907521" y="699823"/>
                  <a:pt x="1815042" y="1399646"/>
                  <a:pt x="2524125" y="1746250"/>
                </a:cubicBezTo>
                <a:cubicBezTo>
                  <a:pt x="3233208" y="2092854"/>
                  <a:pt x="4254500" y="2079625"/>
                  <a:pt x="4254500" y="207962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19" name="Oval 18"/>
          <p:cNvSpPr/>
          <p:nvPr/>
        </p:nvSpPr>
        <p:spPr>
          <a:xfrm>
            <a:off x="3534730" y="453056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20" name="Oval 19"/>
          <p:cNvSpPr/>
          <p:nvPr/>
        </p:nvSpPr>
        <p:spPr>
          <a:xfrm>
            <a:off x="1525905" y="453056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21" name="TextBox 20"/>
          <p:cNvSpPr txBox="1">
            <a:spLocks noChangeArrowheads="1"/>
          </p:cNvSpPr>
          <p:nvPr/>
        </p:nvSpPr>
        <p:spPr bwMode="auto">
          <a:xfrm>
            <a:off x="4183380" y="3234690"/>
            <a:ext cx="175021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Images both know about</a:t>
            </a:r>
          </a:p>
        </p:txBody>
      </p:sp>
      <p:sp>
        <p:nvSpPr>
          <p:cNvPr id="22" name="TextBox 21"/>
          <p:cNvSpPr txBox="1">
            <a:spLocks noChangeArrowheads="1"/>
          </p:cNvSpPr>
          <p:nvPr/>
        </p:nvSpPr>
        <p:spPr bwMode="auto">
          <a:xfrm>
            <a:off x="4053368" y="4336257"/>
            <a:ext cx="175021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Tell me what images you know</a:t>
            </a:r>
          </a:p>
        </p:txBody>
      </p:sp>
      <p:sp>
        <p:nvSpPr>
          <p:cNvPr id="23" name="TextBox 22"/>
          <p:cNvSpPr txBox="1">
            <a:spLocks noChangeArrowheads="1"/>
          </p:cNvSpPr>
          <p:nvPr/>
        </p:nvSpPr>
        <p:spPr bwMode="auto">
          <a:xfrm>
            <a:off x="0" y="4206240"/>
            <a:ext cx="175021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Tell me what images you know</a:t>
            </a:r>
          </a:p>
        </p:txBody>
      </p:sp>
    </p:spTree>
    <p:extLst>
      <p:ext uri="{BB962C8B-B14F-4D97-AF65-F5344CB8AC3E}">
        <p14:creationId xmlns:p14="http://schemas.microsoft.com/office/powerpoint/2010/main" val="10377445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15" grpId="0" animBg="1"/>
      <p:bldP spid="19" grpId="0" animBg="1"/>
      <p:bldP spid="20" grpId="0" animBg="1"/>
      <p:bldP spid="21"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8633" y="145734"/>
            <a:ext cx="8166735" cy="1144429"/>
          </a:xfrm>
        </p:spPr>
        <p:txBody>
          <a:bodyPr>
            <a:normAutofit fontScale="90000"/>
          </a:bodyPr>
          <a:lstStyle/>
          <a:p>
            <a:pPr>
              <a:defRPr/>
            </a:pPr>
            <a:r>
              <a:rPr lang="en-US" dirty="0" smtClean="0"/>
              <a:t>List of Registered Images for </a:t>
            </a:r>
            <a:br>
              <a:rPr lang="en-US" dirty="0" smtClean="0"/>
            </a:br>
            <a:r>
              <a:rPr lang="en-US" dirty="0" err="1" smtClean="0"/>
              <a:t>xCAT</a:t>
            </a:r>
            <a:r>
              <a:rPr lang="en-US" dirty="0" smtClean="0"/>
              <a:t>/Moab </a:t>
            </a:r>
            <a:endParaRPr lang="en-US" dirty="0"/>
          </a:p>
        </p:txBody>
      </p:sp>
      <p:sp>
        <p:nvSpPr>
          <p:cNvPr id="48130" name="Content Placeholder 2"/>
          <p:cNvSpPr>
            <a:spLocks noGrp="1"/>
          </p:cNvSpPr>
          <p:nvPr>
            <p:ph idx="1"/>
          </p:nvPr>
        </p:nvSpPr>
        <p:spPr/>
        <p:txBody>
          <a:bodyPr/>
          <a:lstStyle/>
          <a:p>
            <a:r>
              <a:rPr lang="en-US" dirty="0" err="1">
                <a:latin typeface="+mn-lt"/>
              </a:rPr>
              <a:t>fg</a:t>
            </a:r>
            <a:r>
              <a:rPr lang="en-US" dirty="0">
                <a:latin typeface="+mn-lt"/>
              </a:rPr>
              <a:t>-register –u </a:t>
            </a:r>
            <a:r>
              <a:rPr lang="en-US" dirty="0" smtClean="0">
                <a:latin typeface="+mn-lt"/>
              </a:rPr>
              <a:t>$USER </a:t>
            </a:r>
            <a:r>
              <a:rPr lang="en-US" dirty="0">
                <a:latin typeface="+mn-lt"/>
              </a:rPr>
              <a:t>-l –x </a:t>
            </a:r>
            <a:r>
              <a:rPr lang="en-US" dirty="0" err="1">
                <a:latin typeface="+mn-lt"/>
              </a:rPr>
              <a:t>india</a:t>
            </a:r>
            <a:endParaRPr lang="en-US" dirty="0">
              <a:latin typeface="+mn-lt"/>
            </a:endParaRP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42</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48132" name="Picture 4" descr="hpc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 y="2327438"/>
            <a:ext cx="9144000" cy="4436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256497" y="2457455"/>
            <a:ext cx="2721768" cy="1295877"/>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endParaRPr lang="en-US"/>
          </a:p>
        </p:txBody>
      </p:sp>
      <p:sp>
        <p:nvSpPr>
          <p:cNvPr id="9" name="Rectangle 8"/>
          <p:cNvSpPr/>
          <p:nvPr/>
        </p:nvSpPr>
        <p:spPr>
          <a:xfrm>
            <a:off x="3534729" y="4466278"/>
            <a:ext cx="2721769" cy="1490187"/>
          </a:xfrm>
          <a:prstGeom prst="rect">
            <a:avLst/>
          </a:prstGeom>
          <a:solidFill>
            <a:srgbClr val="FFFFFF"/>
          </a:solidFill>
          <a:ln>
            <a:noFill/>
          </a:ln>
          <a:effectLst/>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endParaRPr lang="en-US"/>
          </a:p>
        </p:txBody>
      </p:sp>
      <p:sp>
        <p:nvSpPr>
          <p:cNvPr id="12" name="Freeform 11"/>
          <p:cNvSpPr/>
          <p:nvPr/>
        </p:nvSpPr>
        <p:spPr>
          <a:xfrm>
            <a:off x="1485900" y="4171950"/>
            <a:ext cx="342900" cy="1143000"/>
          </a:xfrm>
          <a:custGeom>
            <a:avLst/>
            <a:gdLst>
              <a:gd name="connsiteX0" fmla="*/ 381000 w 381000"/>
              <a:gd name="connsiteY0" fmla="*/ 0 h 1270000"/>
              <a:gd name="connsiteX1" fmla="*/ 0 w 381000"/>
              <a:gd name="connsiteY1" fmla="*/ 1270000 h 1270000"/>
            </a:gdLst>
            <a:ahLst/>
            <a:cxnLst>
              <a:cxn ang="0">
                <a:pos x="connsiteX0" y="connsiteY0"/>
              </a:cxn>
              <a:cxn ang="0">
                <a:pos x="connsiteX1" y="connsiteY1"/>
              </a:cxn>
            </a:cxnLst>
            <a:rect l="l" t="t" r="r" b="b"/>
            <a:pathLst>
              <a:path w="381000" h="1270000">
                <a:moveTo>
                  <a:pt x="381000" y="0"/>
                </a:moveTo>
                <a:lnTo>
                  <a:pt x="0" y="1270000"/>
                </a:ln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14" name="Freeform 13"/>
          <p:cNvSpPr/>
          <p:nvPr/>
        </p:nvSpPr>
        <p:spPr>
          <a:xfrm>
            <a:off x="3081814" y="2651765"/>
            <a:ext cx="1000125" cy="518637"/>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48137" name="TextBox 15"/>
          <p:cNvSpPr txBox="1">
            <a:spLocks noChangeArrowheads="1"/>
          </p:cNvSpPr>
          <p:nvPr/>
        </p:nvSpPr>
        <p:spPr bwMode="auto">
          <a:xfrm>
            <a:off x="3406140" y="2133124"/>
            <a:ext cx="1748790"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List deployed Images</a:t>
            </a:r>
          </a:p>
        </p:txBody>
      </p:sp>
      <p:sp>
        <p:nvSpPr>
          <p:cNvPr id="17" name="Freeform 16"/>
          <p:cNvSpPr/>
          <p:nvPr/>
        </p:nvSpPr>
        <p:spPr>
          <a:xfrm>
            <a:off x="3146108" y="3429005"/>
            <a:ext cx="1000125" cy="518637"/>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3" name="Oval 12"/>
          <p:cNvSpPr/>
          <p:nvPr/>
        </p:nvSpPr>
        <p:spPr>
          <a:xfrm>
            <a:off x="3406140" y="2910364"/>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15" name="Oval 14"/>
          <p:cNvSpPr/>
          <p:nvPr/>
        </p:nvSpPr>
        <p:spPr>
          <a:xfrm>
            <a:off x="3600450" y="3623310"/>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18" name="Freeform 17"/>
          <p:cNvSpPr/>
          <p:nvPr/>
        </p:nvSpPr>
        <p:spPr>
          <a:xfrm>
            <a:off x="2886075" y="4200525"/>
            <a:ext cx="3829050" cy="1871663"/>
          </a:xfrm>
          <a:custGeom>
            <a:avLst/>
            <a:gdLst>
              <a:gd name="connsiteX0" fmla="*/ 0 w 4254500"/>
              <a:gd name="connsiteY0" fmla="*/ 0 h 2079691"/>
              <a:gd name="connsiteX1" fmla="*/ 2524125 w 4254500"/>
              <a:gd name="connsiteY1" fmla="*/ 1746250 h 2079691"/>
              <a:gd name="connsiteX2" fmla="*/ 4254500 w 4254500"/>
              <a:gd name="connsiteY2" fmla="*/ 2079625 h 2079691"/>
            </a:gdLst>
            <a:ahLst/>
            <a:cxnLst>
              <a:cxn ang="0">
                <a:pos x="connsiteX0" y="connsiteY0"/>
              </a:cxn>
              <a:cxn ang="0">
                <a:pos x="connsiteX1" y="connsiteY1"/>
              </a:cxn>
              <a:cxn ang="0">
                <a:pos x="connsiteX2" y="connsiteY2"/>
              </a:cxn>
            </a:cxnLst>
            <a:rect l="l" t="t" r="r" b="b"/>
            <a:pathLst>
              <a:path w="4254500" h="2079691">
                <a:moveTo>
                  <a:pt x="0" y="0"/>
                </a:moveTo>
                <a:cubicBezTo>
                  <a:pt x="907521" y="699823"/>
                  <a:pt x="1815042" y="1399646"/>
                  <a:pt x="2524125" y="1746250"/>
                </a:cubicBezTo>
                <a:cubicBezTo>
                  <a:pt x="3233208" y="2092854"/>
                  <a:pt x="4254500" y="2079625"/>
                  <a:pt x="4254500" y="207962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19" name="Oval 18"/>
          <p:cNvSpPr/>
          <p:nvPr/>
        </p:nvSpPr>
        <p:spPr>
          <a:xfrm>
            <a:off x="3534730" y="453056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20" name="Oval 19"/>
          <p:cNvSpPr/>
          <p:nvPr/>
        </p:nvSpPr>
        <p:spPr>
          <a:xfrm>
            <a:off x="1525905" y="4530567"/>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48144" name="TextBox 20"/>
          <p:cNvSpPr txBox="1">
            <a:spLocks noChangeArrowheads="1"/>
          </p:cNvSpPr>
          <p:nvPr/>
        </p:nvSpPr>
        <p:spPr bwMode="auto">
          <a:xfrm>
            <a:off x="4183380" y="3234690"/>
            <a:ext cx="175021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Images both know about</a:t>
            </a:r>
          </a:p>
        </p:txBody>
      </p:sp>
      <p:sp>
        <p:nvSpPr>
          <p:cNvPr id="48145" name="TextBox 21"/>
          <p:cNvSpPr txBox="1">
            <a:spLocks noChangeArrowheads="1"/>
          </p:cNvSpPr>
          <p:nvPr/>
        </p:nvSpPr>
        <p:spPr bwMode="auto">
          <a:xfrm>
            <a:off x="4053368" y="4336257"/>
            <a:ext cx="175021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Tell me what images you know</a:t>
            </a:r>
          </a:p>
        </p:txBody>
      </p:sp>
      <p:sp>
        <p:nvSpPr>
          <p:cNvPr id="48146" name="TextBox 22"/>
          <p:cNvSpPr txBox="1">
            <a:spLocks noChangeArrowheads="1"/>
          </p:cNvSpPr>
          <p:nvPr/>
        </p:nvSpPr>
        <p:spPr bwMode="auto">
          <a:xfrm>
            <a:off x="0" y="4206240"/>
            <a:ext cx="175021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Tell me what images you know</a:t>
            </a:r>
          </a:p>
        </p:txBody>
      </p:sp>
      <p:sp>
        <p:nvSpPr>
          <p:cNvPr id="24" name="TextBox 23"/>
          <p:cNvSpPr txBox="1"/>
          <p:nvPr/>
        </p:nvSpPr>
        <p:spPr>
          <a:xfrm>
            <a:off x="388620" y="2263145"/>
            <a:ext cx="8231029" cy="4016217"/>
          </a:xfrm>
          <a:prstGeom prst="rect">
            <a:avLst/>
          </a:prstGeom>
          <a:solidFill>
            <a:schemeClr val="bg1">
              <a:lumMod val="75000"/>
              <a:alpha val="86000"/>
            </a:schemeClr>
          </a:solidFill>
        </p:spPr>
        <p:txBody>
          <a:bodyPr lIns="82292" tIns="41148" rIns="82292" bIns="41148">
            <a:spAutoFit/>
          </a:bodyPr>
          <a:lstStyle/>
          <a:p>
            <a:pPr>
              <a:defRPr/>
            </a:pPr>
            <a:r>
              <a:rPr lang="en-US" b="1" dirty="0"/>
              <a:t>Client output:</a:t>
            </a:r>
          </a:p>
          <a:p>
            <a:pPr>
              <a:defRPr/>
            </a:pPr>
            <a:r>
              <a:rPr lang="en-US" dirty="0"/>
              <a:t>Starting image </a:t>
            </a:r>
            <a:r>
              <a:rPr lang="en-US" dirty="0" err="1"/>
              <a:t>deployer</a:t>
            </a:r>
            <a:r>
              <a:rPr lang="en-US" dirty="0"/>
              <a:t>...</a:t>
            </a:r>
          </a:p>
          <a:p>
            <a:pPr>
              <a:defRPr/>
            </a:pPr>
            <a:r>
              <a:rPr lang="en-US" dirty="0"/>
              <a:t>Please insert the password for the user $USER</a:t>
            </a:r>
          </a:p>
          <a:p>
            <a:pPr>
              <a:defRPr/>
            </a:pPr>
            <a:r>
              <a:rPr lang="nl-NL" dirty="0"/>
              <a:t>Password: </a:t>
            </a:r>
          </a:p>
          <a:p>
            <a:pPr>
              <a:defRPr/>
            </a:pPr>
            <a:r>
              <a:rPr lang="en-US" dirty="0"/>
              <a:t>Connecting to </a:t>
            </a:r>
            <a:r>
              <a:rPr lang="en-US" dirty="0" err="1"/>
              <a:t>xCAT</a:t>
            </a:r>
            <a:r>
              <a:rPr lang="en-US" dirty="0"/>
              <a:t> server</a:t>
            </a:r>
          </a:p>
          <a:p>
            <a:pPr>
              <a:defRPr/>
            </a:pPr>
            <a:r>
              <a:rPr lang="en-US" dirty="0"/>
              <a:t>Authentication OK</a:t>
            </a:r>
          </a:p>
          <a:p>
            <a:pPr>
              <a:defRPr/>
            </a:pPr>
            <a:r>
              <a:rPr lang="en-US" dirty="0"/>
              <a:t>Connecting to Moab server</a:t>
            </a:r>
          </a:p>
          <a:p>
            <a:pPr>
              <a:defRPr/>
            </a:pPr>
            <a:r>
              <a:rPr lang="en-US" dirty="0"/>
              <a:t>The list of available images on </a:t>
            </a:r>
            <a:r>
              <a:rPr lang="en-US" dirty="0" err="1"/>
              <a:t>xCAT</a:t>
            </a:r>
            <a:r>
              <a:rPr lang="en-US" dirty="0"/>
              <a:t>/Moab is:</a:t>
            </a:r>
          </a:p>
          <a:p>
            <a:pPr>
              <a:defRPr/>
            </a:pPr>
            <a:r>
              <a:rPr lang="fi-FI" dirty="0"/>
              <a:t>  centos$USER960524558</a:t>
            </a:r>
          </a:p>
          <a:p>
            <a:pPr>
              <a:defRPr/>
            </a:pPr>
            <a:r>
              <a:rPr lang="fi-FI" dirty="0"/>
              <a:t>  centosfuwang1549296807</a:t>
            </a:r>
          </a:p>
          <a:p>
            <a:pPr>
              <a:defRPr/>
            </a:pPr>
            <a:r>
              <a:rPr lang="en-US" dirty="0"/>
              <a:t>You can get more details by querying the image repository using </a:t>
            </a:r>
            <a:r>
              <a:rPr lang="en-US" dirty="0" err="1"/>
              <a:t>IRClient.py</a:t>
            </a:r>
            <a:r>
              <a:rPr lang="en-US" dirty="0"/>
              <a:t> -q command and the query string: "* where tag=</a:t>
            </a:r>
            <a:r>
              <a:rPr lang="en-US" dirty="0" err="1"/>
              <a:t>imagename</a:t>
            </a:r>
            <a:r>
              <a:rPr lang="en-US" dirty="0"/>
              <a:t>". </a:t>
            </a:r>
          </a:p>
          <a:p>
            <a:pPr>
              <a:defRPr/>
            </a:pPr>
            <a:r>
              <a:rPr lang="en-US" dirty="0"/>
              <a:t>NOTE: To query the repository you need to remove the OS from the image name (</a:t>
            </a:r>
            <a:r>
              <a:rPr lang="en-US" dirty="0" err="1"/>
              <a:t>centos,ubuntu,debian,rhel</a:t>
            </a:r>
            <a:r>
              <a:rPr lang="en-US" dirty="0"/>
              <a:t>...). The real name starts with the username.</a:t>
            </a:r>
            <a:endParaRPr lang="en-US" u="sng" dirty="0"/>
          </a:p>
        </p:txBody>
      </p:sp>
    </p:spTree>
    <p:extLst>
      <p:ext uri="{BB962C8B-B14F-4D97-AF65-F5344CB8AC3E}">
        <p14:creationId xmlns:p14="http://schemas.microsoft.com/office/powerpoint/2010/main" val="24462009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Rain an Image and execute a task (</a:t>
            </a:r>
            <a:r>
              <a:rPr lang="en-US" dirty="0" err="1" smtClean="0"/>
              <a:t>baremetal</a:t>
            </a:r>
            <a:r>
              <a:rPr lang="en-US" dirty="0"/>
              <a:t>)</a:t>
            </a:r>
            <a:r>
              <a:rPr lang="en-US" dirty="0" smtClean="0"/>
              <a:t> </a:t>
            </a:r>
            <a:endParaRPr lang="en-US" dirty="0"/>
          </a:p>
        </p:txBody>
      </p:sp>
      <p:sp>
        <p:nvSpPr>
          <p:cNvPr id="49154" name="Content Placeholder 2"/>
          <p:cNvSpPr>
            <a:spLocks noGrp="1"/>
          </p:cNvSpPr>
          <p:nvPr>
            <p:ph idx="1"/>
          </p:nvPr>
        </p:nvSpPr>
        <p:spPr>
          <a:xfrm>
            <a:off x="182880" y="1440180"/>
            <a:ext cx="8503920" cy="4686300"/>
          </a:xfrm>
        </p:spPr>
        <p:txBody>
          <a:bodyPr/>
          <a:lstStyle/>
          <a:p>
            <a:r>
              <a:rPr lang="en-US" sz="2700" dirty="0" err="1"/>
              <a:t>fg</a:t>
            </a:r>
            <a:r>
              <a:rPr lang="en-US" sz="2700" dirty="0"/>
              <a:t>-rain </a:t>
            </a:r>
            <a:r>
              <a:rPr lang="en-US" sz="2700" dirty="0" smtClean="0"/>
              <a:t>-</a:t>
            </a:r>
            <a:r>
              <a:rPr lang="en-US" sz="2700" dirty="0"/>
              <a:t>r 123123123 -x </a:t>
            </a:r>
            <a:r>
              <a:rPr lang="en-US" sz="2700" dirty="0" err="1"/>
              <a:t>india</a:t>
            </a:r>
            <a:r>
              <a:rPr lang="en-US" sz="2700" dirty="0"/>
              <a:t> -j </a:t>
            </a:r>
            <a:r>
              <a:rPr lang="en-US" sz="2700" dirty="0" err="1"/>
              <a:t>testjob.sh</a:t>
            </a:r>
            <a:r>
              <a:rPr lang="en-US" sz="2700" dirty="0"/>
              <a:t> -m 2 </a:t>
            </a: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43</a:t>
            </a:fld>
            <a:endParaRPr lang="en-US"/>
          </a:p>
        </p:txBody>
      </p:sp>
      <p:sp>
        <p:nvSpPr>
          <p:cNvPr id="4" name="Footer Placeholder 3"/>
          <p:cNvSpPr>
            <a:spLocks noGrp="1"/>
          </p:cNvSpPr>
          <p:nvPr>
            <p:ph type="ftr" sz="quarter" idx="4294967295"/>
          </p:nvPr>
        </p:nvSpPr>
        <p:spPr>
          <a:xfrm>
            <a:off x="6245225" y="6669088"/>
            <a:ext cx="2898775" cy="328612"/>
          </a:xfrm>
          <a:prstGeom prst="rect">
            <a:avLst/>
          </a:prstGeom>
        </p:spPr>
        <p:txBody>
          <a:bodyPr lIns="82292" tIns="41148" rIns="82292" bIns="41148"/>
          <a:lstStyle/>
          <a:p>
            <a:pPr>
              <a:defRPr/>
            </a:pPr>
            <a:r>
              <a:rPr lang="en-US" smtClean="0"/>
              <a:t>Gregor von Laszewski</a:t>
            </a:r>
            <a:endParaRPr lang="en-US" dirty="0"/>
          </a:p>
        </p:txBody>
      </p:sp>
      <p:pic>
        <p:nvPicPr>
          <p:cNvPr id="49156" name="Picture 4" descr="hpc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51760"/>
            <a:ext cx="9144000" cy="4436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7"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9040" y="4732020"/>
            <a:ext cx="2407444" cy="144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16"/>
          <p:cNvSpPr/>
          <p:nvPr/>
        </p:nvSpPr>
        <p:spPr>
          <a:xfrm>
            <a:off x="5803583" y="2263140"/>
            <a:ext cx="1000125" cy="517208"/>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9" name="Oval 18"/>
          <p:cNvSpPr/>
          <p:nvPr/>
        </p:nvSpPr>
        <p:spPr>
          <a:xfrm>
            <a:off x="6127915" y="265176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18" name="TextBox 17"/>
          <p:cNvSpPr txBox="1">
            <a:spLocks noChangeArrowheads="1"/>
          </p:cNvSpPr>
          <p:nvPr/>
        </p:nvSpPr>
        <p:spPr bwMode="auto">
          <a:xfrm>
            <a:off x="6580824" y="1938814"/>
            <a:ext cx="1750219" cy="914400"/>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Run job in my image stored in the repo</a:t>
            </a:r>
          </a:p>
        </p:txBody>
      </p:sp>
      <p:cxnSp>
        <p:nvCxnSpPr>
          <p:cNvPr id="24" name="Straight Arrow Connector 23"/>
          <p:cNvCxnSpPr/>
          <p:nvPr/>
        </p:nvCxnSpPr>
        <p:spPr>
          <a:xfrm>
            <a:off x="3070384" y="3687604"/>
            <a:ext cx="1425893" cy="11029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Oval 24"/>
          <p:cNvSpPr/>
          <p:nvPr/>
        </p:nvSpPr>
        <p:spPr>
          <a:xfrm>
            <a:off x="3600450" y="4141947"/>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26" name="TextBox 25"/>
          <p:cNvSpPr txBox="1">
            <a:spLocks noChangeArrowheads="1"/>
          </p:cNvSpPr>
          <p:nvPr/>
        </p:nvSpPr>
        <p:spPr bwMode="auto">
          <a:xfrm>
            <a:off x="4247674" y="4011930"/>
            <a:ext cx="1490186"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from Repo</a:t>
            </a:r>
          </a:p>
        </p:txBody>
      </p:sp>
      <p:cxnSp>
        <p:nvCxnSpPr>
          <p:cNvPr id="27" name="Straight Arrow Connector 26"/>
          <p:cNvCxnSpPr/>
          <p:nvPr/>
        </p:nvCxnSpPr>
        <p:spPr>
          <a:xfrm flipV="1">
            <a:off x="5857875" y="3817620"/>
            <a:ext cx="777240" cy="9729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Oval 27"/>
          <p:cNvSpPr/>
          <p:nvPr/>
        </p:nvSpPr>
        <p:spPr>
          <a:xfrm>
            <a:off x="5986465" y="4077653"/>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29" name="TextBox 28"/>
          <p:cNvSpPr txBox="1">
            <a:spLocks noChangeArrowheads="1"/>
          </p:cNvSpPr>
          <p:nvPr/>
        </p:nvSpPr>
        <p:spPr bwMode="auto">
          <a:xfrm>
            <a:off x="6505099" y="3883343"/>
            <a:ext cx="1491615" cy="635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Get img from Repo</a:t>
            </a:r>
          </a:p>
        </p:txBody>
      </p:sp>
      <p:sp>
        <p:nvSpPr>
          <p:cNvPr id="30" name="Freeform 29"/>
          <p:cNvSpPr/>
          <p:nvPr/>
        </p:nvSpPr>
        <p:spPr>
          <a:xfrm>
            <a:off x="6149345" y="4937760"/>
            <a:ext cx="1000125" cy="728663"/>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31" name="Oval 30"/>
          <p:cNvSpPr/>
          <p:nvPr/>
        </p:nvSpPr>
        <p:spPr>
          <a:xfrm>
            <a:off x="6699409" y="4984909"/>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32" name="TextBox 31"/>
          <p:cNvSpPr txBox="1">
            <a:spLocks noChangeArrowheads="1"/>
          </p:cNvSpPr>
          <p:nvPr/>
        </p:nvSpPr>
        <p:spPr bwMode="auto">
          <a:xfrm>
            <a:off x="6376512" y="4594860"/>
            <a:ext cx="1748790" cy="36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Customize img</a:t>
            </a:r>
          </a:p>
        </p:txBody>
      </p:sp>
      <p:cxnSp>
        <p:nvCxnSpPr>
          <p:cNvPr id="33" name="Straight Arrow Connector 32"/>
          <p:cNvCxnSpPr/>
          <p:nvPr/>
        </p:nvCxnSpPr>
        <p:spPr>
          <a:xfrm>
            <a:off x="5922169" y="6150769"/>
            <a:ext cx="907256" cy="260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Oval 33"/>
          <p:cNvSpPr/>
          <p:nvPr/>
        </p:nvSpPr>
        <p:spPr>
          <a:xfrm>
            <a:off x="6116479" y="5956459"/>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6</a:t>
            </a:r>
          </a:p>
        </p:txBody>
      </p:sp>
      <p:sp>
        <p:nvSpPr>
          <p:cNvPr id="35" name="TextBox 34"/>
          <p:cNvSpPr txBox="1">
            <a:spLocks noChangeArrowheads="1"/>
          </p:cNvSpPr>
          <p:nvPr/>
        </p:nvSpPr>
        <p:spPr bwMode="auto">
          <a:xfrm>
            <a:off x="6570822" y="5502121"/>
            <a:ext cx="2561748"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xCAT (cp files/modify tables)</a:t>
            </a:r>
          </a:p>
        </p:txBody>
      </p:sp>
      <p:cxnSp>
        <p:nvCxnSpPr>
          <p:cNvPr id="36" name="Straight Arrow Connector 35"/>
          <p:cNvCxnSpPr/>
          <p:nvPr/>
        </p:nvCxnSpPr>
        <p:spPr>
          <a:xfrm flipH="1" flipV="1">
            <a:off x="2617475" y="4466278"/>
            <a:ext cx="1295877" cy="9072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Oval 36"/>
          <p:cNvSpPr/>
          <p:nvPr/>
        </p:nvSpPr>
        <p:spPr>
          <a:xfrm>
            <a:off x="3006090" y="4660583"/>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7</a:t>
            </a:r>
          </a:p>
        </p:txBody>
      </p:sp>
      <p:cxnSp>
        <p:nvCxnSpPr>
          <p:cNvPr id="39" name="Straight Arrow Connector 38"/>
          <p:cNvCxnSpPr/>
          <p:nvPr/>
        </p:nvCxnSpPr>
        <p:spPr>
          <a:xfrm flipH="1">
            <a:off x="1450186" y="4400550"/>
            <a:ext cx="260033" cy="1361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TextBox 39"/>
          <p:cNvSpPr txBox="1">
            <a:spLocks noChangeArrowheads="1"/>
          </p:cNvSpPr>
          <p:nvPr/>
        </p:nvSpPr>
        <p:spPr bwMode="auto">
          <a:xfrm>
            <a:off x="154310" y="4530567"/>
            <a:ext cx="1434465" cy="1191578"/>
          </a:xfrm>
          <a:prstGeom prst="rect">
            <a:avLst/>
          </a:prstGeom>
          <a:solidFill>
            <a:srgbClr val="FFFFFF">
              <a:alpha val="5882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Moab and recycle sched</a:t>
            </a:r>
          </a:p>
        </p:txBody>
      </p:sp>
      <p:sp>
        <p:nvSpPr>
          <p:cNvPr id="41" name="Oval 40"/>
          <p:cNvSpPr/>
          <p:nvPr/>
        </p:nvSpPr>
        <p:spPr>
          <a:xfrm>
            <a:off x="1321600" y="511349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8</a:t>
            </a:r>
          </a:p>
        </p:txBody>
      </p:sp>
      <p:sp>
        <p:nvSpPr>
          <p:cNvPr id="38" name="TextBox 37"/>
          <p:cNvSpPr txBox="1">
            <a:spLocks noChangeArrowheads="1"/>
          </p:cNvSpPr>
          <p:nvPr/>
        </p:nvSpPr>
        <p:spPr bwMode="auto">
          <a:xfrm>
            <a:off x="2583180" y="5143500"/>
            <a:ext cx="1165860" cy="914400"/>
          </a:xfrm>
          <a:prstGeom prst="rect">
            <a:avLst/>
          </a:prstGeom>
          <a:solidFill>
            <a:srgbClr val="FFFFFF">
              <a:alpha val="5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info about the img</a:t>
            </a:r>
          </a:p>
        </p:txBody>
      </p:sp>
      <p:sp>
        <p:nvSpPr>
          <p:cNvPr id="45" name="Freeform 44"/>
          <p:cNvSpPr/>
          <p:nvPr/>
        </p:nvSpPr>
        <p:spPr>
          <a:xfrm flipH="1">
            <a:off x="2627474" y="2327434"/>
            <a:ext cx="1000125" cy="518636"/>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46" name="Oval 45"/>
          <p:cNvSpPr/>
          <p:nvPr/>
        </p:nvSpPr>
        <p:spPr>
          <a:xfrm>
            <a:off x="2887510" y="2197418"/>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7</a:t>
            </a:r>
          </a:p>
        </p:txBody>
      </p:sp>
      <p:pic>
        <p:nvPicPr>
          <p:cNvPr id="49181" name="Picture 50" descr="rainbo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067403"/>
            <a:ext cx="2203133" cy="169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TextBox 47"/>
          <p:cNvSpPr txBox="1">
            <a:spLocks noChangeArrowheads="1"/>
          </p:cNvSpPr>
          <p:nvPr/>
        </p:nvSpPr>
        <p:spPr bwMode="auto">
          <a:xfrm>
            <a:off x="1395889" y="2457450"/>
            <a:ext cx="2463165" cy="912972"/>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qsub, monitor status, completion status and indiacate output files</a:t>
            </a:r>
          </a:p>
        </p:txBody>
      </p:sp>
      <p:sp>
        <p:nvSpPr>
          <p:cNvPr id="54" name="Freeform 53"/>
          <p:cNvSpPr/>
          <p:nvPr/>
        </p:nvSpPr>
        <p:spPr>
          <a:xfrm>
            <a:off x="3057525" y="3400425"/>
            <a:ext cx="3070384" cy="631508"/>
          </a:xfrm>
          <a:custGeom>
            <a:avLst/>
            <a:gdLst>
              <a:gd name="connsiteX0" fmla="*/ 2984500 w 3411219"/>
              <a:gd name="connsiteY0" fmla="*/ 0 h 701512"/>
              <a:gd name="connsiteX1" fmla="*/ 3159125 w 3411219"/>
              <a:gd name="connsiteY1" fmla="*/ 698500 h 701512"/>
              <a:gd name="connsiteX2" fmla="*/ 0 w 3411219"/>
              <a:gd name="connsiteY2" fmla="*/ 269875 h 701512"/>
            </a:gdLst>
            <a:ahLst/>
            <a:cxnLst>
              <a:cxn ang="0">
                <a:pos x="connsiteX0" y="connsiteY0"/>
              </a:cxn>
              <a:cxn ang="0">
                <a:pos x="connsiteX1" y="connsiteY1"/>
              </a:cxn>
              <a:cxn ang="0">
                <a:pos x="connsiteX2" y="connsiteY2"/>
              </a:cxn>
            </a:cxnLst>
            <a:rect l="l" t="t" r="r" b="b"/>
            <a:pathLst>
              <a:path w="3411219" h="701512">
                <a:moveTo>
                  <a:pt x="2984500" y="0"/>
                </a:moveTo>
                <a:cubicBezTo>
                  <a:pt x="3320521" y="326760"/>
                  <a:pt x="3656542" y="653521"/>
                  <a:pt x="3159125" y="698500"/>
                </a:cubicBezTo>
                <a:cubicBezTo>
                  <a:pt x="2661708" y="743479"/>
                  <a:pt x="0" y="269875"/>
                  <a:pt x="0" y="269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55" name="Oval 54"/>
          <p:cNvSpPr/>
          <p:nvPr/>
        </p:nvSpPr>
        <p:spPr>
          <a:xfrm>
            <a:off x="5803583" y="3687607"/>
            <a:ext cx="452914" cy="390048"/>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57" name="TextBox 56"/>
          <p:cNvSpPr txBox="1">
            <a:spLocks noChangeArrowheads="1"/>
          </p:cNvSpPr>
          <p:nvPr/>
        </p:nvSpPr>
        <p:spPr bwMode="auto">
          <a:xfrm>
            <a:off x="5479262" y="3298984"/>
            <a:ext cx="1424463" cy="360045"/>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a:t>
            </a:r>
          </a:p>
        </p:txBody>
      </p:sp>
    </p:spTree>
    <p:extLst>
      <p:ext uri="{BB962C8B-B14F-4D97-AF65-F5344CB8AC3E}">
        <p14:creationId xmlns:p14="http://schemas.microsoft.com/office/powerpoint/2010/main" val="245110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5" grpId="0" animBg="1"/>
      <p:bldP spid="26" grpId="0"/>
      <p:bldP spid="28" grpId="0" animBg="1"/>
      <p:bldP spid="29" grpId="0"/>
      <p:bldP spid="31" grpId="0" animBg="1"/>
      <p:bldP spid="32" grpId="0"/>
      <p:bldP spid="34" grpId="0" animBg="1"/>
      <p:bldP spid="35" grpId="0"/>
      <p:bldP spid="37" grpId="0" animBg="1"/>
      <p:bldP spid="40" grpId="0" animBg="1"/>
      <p:bldP spid="41" grpId="0" animBg="1"/>
      <p:bldP spid="38" grpId="0" animBg="1"/>
      <p:bldP spid="46" grpId="0" animBg="1"/>
      <p:bldP spid="48" grpId="0" animBg="1"/>
      <p:bldP spid="55" grpId="0" animBg="1"/>
      <p:bldP spid="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5755217" cy="1143000"/>
          </a:xfrm>
        </p:spPr>
        <p:txBody>
          <a:bodyPr/>
          <a:lstStyle/>
          <a:p>
            <a:r>
              <a:rPr lang="en-US" dirty="0" err="1" smtClean="0"/>
              <a:t>Teefaa</a:t>
            </a:r>
            <a:r>
              <a:rPr lang="en-US" dirty="0" smtClean="0"/>
              <a:t> Provisioning</a:t>
            </a:r>
            <a:endParaRPr lang="en-US" dirty="0"/>
          </a:p>
        </p:txBody>
      </p:sp>
      <p:pic>
        <p:nvPicPr>
          <p:cNvPr id="12" name="Content Placeholder 11"/>
          <p:cNvPicPr>
            <a:picLocks noGrp="1" noChangeAspect="1"/>
          </p:cNvPicPr>
          <p:nvPr>
            <p:ph idx="1"/>
          </p:nvPr>
        </p:nvPicPr>
        <p:blipFill rotWithShape="1">
          <a:blip r:embed="rId2"/>
          <a:srcRect t="73" b="73"/>
          <a:stretch/>
        </p:blipFill>
        <p:spPr>
          <a:xfrm>
            <a:off x="457200" y="1372019"/>
            <a:ext cx="8229600" cy="4892040"/>
          </a:xfrm>
        </p:spPr>
      </p:pic>
      <p:sp>
        <p:nvSpPr>
          <p:cNvPr id="4" name="Content Placeholder 2"/>
          <p:cNvSpPr txBox="1">
            <a:spLocks/>
          </p:cNvSpPr>
          <p:nvPr/>
        </p:nvSpPr>
        <p:spPr bwMode="auto">
          <a:xfrm>
            <a:off x="6096000" y="254422"/>
            <a:ext cx="2829983" cy="3058161"/>
          </a:xfrm>
          <a:prstGeom prst="rect">
            <a:avLst/>
          </a:prstGeom>
          <a:ln>
            <a:headEnd/>
            <a:tailEnd/>
          </a:ln>
          <a:extLst>
            <a:ext uri="{FAA26D3D-D897-4be2-8F04-BA451C77F1D7}">
              <ma14:placeholderFlag xmlns:ma14="http://schemas.microsoft.com/office/mac/drawingml/2011/main" xmlns="" val="1"/>
            </a:ext>
          </a:extLst>
        </p:spPr>
        <p:style>
          <a:lnRef idx="1">
            <a:schemeClr val="accent3"/>
          </a:lnRef>
          <a:fillRef idx="2">
            <a:schemeClr val="accent3"/>
          </a:fillRef>
          <a:effectRef idx="1">
            <a:schemeClr val="accent3"/>
          </a:effectRef>
          <a:fontRef idx="minor">
            <a:schemeClr val="dk1"/>
          </a:fontRef>
        </p:style>
        <p:txBody>
          <a:bodyPr vert="horz" wrap="square" lIns="91439" tIns="45719" rIns="91439" bIns="45719" numCol="1" anchor="t" anchorCtr="0" compatLnSpc="1">
            <a:prstTxWarp prst="textNoShape">
              <a:avLst/>
            </a:prstTxWarp>
          </a:bodyPr>
          <a:lstStyle>
            <a:lvl1pPr marL="341472" indent="-341472" algn="l" defTabSz="455772"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Times New Roman"/>
              </a:defRPr>
            </a:lvl1pPr>
            <a:lvl2pPr marL="741522" indent="-284322" algn="l" defTabSz="455772"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Times New Roman"/>
              </a:defRPr>
            </a:lvl2pPr>
            <a:lvl3pPr marL="1141572" indent="-227172" algn="l" defTabSz="45577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Times New Roman"/>
              </a:defRPr>
            </a:lvl3pPr>
            <a:lvl4pPr marL="1598772" indent="-227172" algn="l" defTabSz="455772"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Times New Roman"/>
              </a:defRPr>
            </a:lvl4pPr>
            <a:lvl5pPr marL="2055972" indent="-227172" algn="l" defTabSz="455772"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Times New Roman"/>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Times New Roman" charset="0"/>
              </a:rPr>
              <a:t>Remove dependency on </a:t>
            </a:r>
            <a:r>
              <a:rPr lang="en-US" sz="1800" dirty="0" err="1" smtClean="0">
                <a:latin typeface="Times New Roman" charset="0"/>
              </a:rPr>
              <a:t>xcat</a:t>
            </a:r>
            <a:r>
              <a:rPr lang="en-US" sz="1800" dirty="0" smtClean="0">
                <a:latin typeface="Times New Roman" charset="0"/>
              </a:rPr>
              <a:t>/Moab</a:t>
            </a:r>
          </a:p>
          <a:p>
            <a:r>
              <a:rPr lang="en-US" sz="1800" dirty="0" smtClean="0">
                <a:latin typeface="Times New Roman" charset="0"/>
              </a:rPr>
              <a:t>Provision a clone of a virtual machine or a </a:t>
            </a:r>
            <a:r>
              <a:rPr lang="en-US" sz="1800" dirty="0" err="1" smtClean="0">
                <a:latin typeface="Times New Roman" charset="0"/>
              </a:rPr>
              <a:t>baremetal</a:t>
            </a:r>
            <a:r>
              <a:rPr lang="en-US" sz="1800" dirty="0" smtClean="0">
                <a:latin typeface="Times New Roman" charset="0"/>
              </a:rPr>
              <a:t> machine on some other </a:t>
            </a:r>
            <a:r>
              <a:rPr lang="en-US" sz="1800" dirty="0" err="1" smtClean="0">
                <a:latin typeface="Times New Roman" charset="0"/>
              </a:rPr>
              <a:t>baremetal</a:t>
            </a:r>
            <a:r>
              <a:rPr lang="en-US" sz="1800" dirty="0" smtClean="0">
                <a:latin typeface="Times New Roman" charset="0"/>
              </a:rPr>
              <a:t> machine</a:t>
            </a:r>
          </a:p>
          <a:p>
            <a:r>
              <a:rPr lang="en-US" sz="1800" dirty="0" smtClean="0">
                <a:latin typeface="Times New Roman" charset="0"/>
              </a:rPr>
              <a:t>Create a cloud image from a virtual machine or a </a:t>
            </a:r>
            <a:r>
              <a:rPr lang="en-US" sz="1800" dirty="0" err="1" smtClean="0">
                <a:latin typeface="Times New Roman" charset="0"/>
              </a:rPr>
              <a:t>baremetal</a:t>
            </a:r>
            <a:r>
              <a:rPr lang="en-US" sz="1800" dirty="0" smtClean="0">
                <a:latin typeface="Times New Roman" charset="0"/>
              </a:rPr>
              <a:t> machine</a:t>
            </a:r>
          </a:p>
          <a:p>
            <a:pPr marL="0" indent="0">
              <a:buNone/>
            </a:pPr>
            <a:endParaRPr lang="en-US" sz="1800" dirty="0" smtClean="0">
              <a:latin typeface="Times New Roman" charset="0"/>
            </a:endParaRPr>
          </a:p>
          <a:p>
            <a:endParaRPr lang="en-US" sz="1200" dirty="0">
              <a:latin typeface="Times New Roman" charset="0"/>
            </a:endParaRPr>
          </a:p>
        </p:txBody>
      </p:sp>
    </p:spTree>
    <p:extLst>
      <p:ext uri="{BB962C8B-B14F-4D97-AF65-F5344CB8AC3E}">
        <p14:creationId xmlns:p14="http://schemas.microsoft.com/office/powerpoint/2010/main" val="334368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Rain an Image and execute a task (</a:t>
            </a:r>
            <a:r>
              <a:rPr lang="en-US" dirty="0" err="1" smtClean="0"/>
              <a:t>baremetal</a:t>
            </a:r>
            <a:r>
              <a:rPr lang="en-US" dirty="0"/>
              <a:t>)</a:t>
            </a:r>
            <a:r>
              <a:rPr lang="en-US" dirty="0" smtClean="0"/>
              <a:t> </a:t>
            </a:r>
            <a:endParaRPr lang="en-US" dirty="0"/>
          </a:p>
        </p:txBody>
      </p:sp>
      <p:sp>
        <p:nvSpPr>
          <p:cNvPr id="50178" name="Content Placeholder 2"/>
          <p:cNvSpPr>
            <a:spLocks noGrp="1"/>
          </p:cNvSpPr>
          <p:nvPr>
            <p:ph idx="1"/>
          </p:nvPr>
        </p:nvSpPr>
        <p:spPr>
          <a:xfrm>
            <a:off x="457200" y="1440180"/>
            <a:ext cx="8229600" cy="4686300"/>
          </a:xfrm>
        </p:spPr>
        <p:txBody>
          <a:bodyPr/>
          <a:lstStyle/>
          <a:p>
            <a:r>
              <a:rPr lang="en-US" sz="2700" dirty="0" err="1"/>
              <a:t>fg</a:t>
            </a:r>
            <a:r>
              <a:rPr lang="en-US" sz="2700" dirty="0"/>
              <a:t>-rain -u $USER -r 123123123 -x </a:t>
            </a:r>
            <a:r>
              <a:rPr lang="en-US" sz="2700" dirty="0" err="1"/>
              <a:t>india</a:t>
            </a:r>
            <a:r>
              <a:rPr lang="en-US" sz="2700" dirty="0"/>
              <a:t> -j </a:t>
            </a:r>
            <a:r>
              <a:rPr lang="en-US" sz="2700" dirty="0" err="1"/>
              <a:t>testjob.sh</a:t>
            </a:r>
            <a:r>
              <a:rPr lang="en-US" sz="2700" dirty="0"/>
              <a:t> -m 2 </a:t>
            </a:r>
          </a:p>
        </p:txBody>
      </p:sp>
      <p:sp>
        <p:nvSpPr>
          <p:cNvPr id="3" name="Date Placeholder 2"/>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45</a:t>
            </a:fld>
            <a:endParaRPr lang="en-US"/>
          </a:p>
        </p:txBody>
      </p:sp>
      <p:sp>
        <p:nvSpPr>
          <p:cNvPr id="4" name="Footer Placeholder 3"/>
          <p:cNvSpPr>
            <a:spLocks noGrp="1"/>
          </p:cNvSpPr>
          <p:nvPr>
            <p:ph type="ftr" sz="quarter" idx="4294967295"/>
          </p:nvPr>
        </p:nvSpPr>
        <p:spPr>
          <a:xfrm>
            <a:off x="6245225" y="6669088"/>
            <a:ext cx="2898775" cy="328612"/>
          </a:xfrm>
          <a:prstGeom prst="rect">
            <a:avLst/>
          </a:prstGeom>
        </p:spPr>
        <p:txBody>
          <a:bodyPr lIns="82292" tIns="41148" rIns="82292" bIns="41148"/>
          <a:lstStyle/>
          <a:p>
            <a:pPr>
              <a:defRPr/>
            </a:pPr>
            <a:r>
              <a:rPr lang="en-US" smtClean="0"/>
              <a:t>Gregor von Laszewski</a:t>
            </a:r>
            <a:endParaRPr lang="en-US" dirty="0"/>
          </a:p>
        </p:txBody>
      </p:sp>
      <p:pic>
        <p:nvPicPr>
          <p:cNvPr id="50180" name="Picture 4" descr="hpc_deplo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51760"/>
            <a:ext cx="9144000" cy="4436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9040" y="4732020"/>
            <a:ext cx="2407444" cy="144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16"/>
          <p:cNvSpPr/>
          <p:nvPr/>
        </p:nvSpPr>
        <p:spPr>
          <a:xfrm>
            <a:off x="5803583" y="2263140"/>
            <a:ext cx="1000125" cy="517208"/>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9" name="Oval 18"/>
          <p:cNvSpPr/>
          <p:nvPr/>
        </p:nvSpPr>
        <p:spPr>
          <a:xfrm>
            <a:off x="6127915" y="265176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50184" name="TextBox 17"/>
          <p:cNvSpPr txBox="1">
            <a:spLocks noChangeArrowheads="1"/>
          </p:cNvSpPr>
          <p:nvPr/>
        </p:nvSpPr>
        <p:spPr bwMode="auto">
          <a:xfrm>
            <a:off x="6580824" y="1938814"/>
            <a:ext cx="1750219" cy="914400"/>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Run job in my image stored in the repo</a:t>
            </a:r>
          </a:p>
        </p:txBody>
      </p:sp>
      <p:cxnSp>
        <p:nvCxnSpPr>
          <p:cNvPr id="24" name="Straight Arrow Connector 23"/>
          <p:cNvCxnSpPr/>
          <p:nvPr/>
        </p:nvCxnSpPr>
        <p:spPr>
          <a:xfrm>
            <a:off x="3070384" y="3687604"/>
            <a:ext cx="1425893" cy="11029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Oval 24"/>
          <p:cNvSpPr/>
          <p:nvPr/>
        </p:nvSpPr>
        <p:spPr>
          <a:xfrm>
            <a:off x="3600450" y="4141947"/>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50187" name="TextBox 25"/>
          <p:cNvSpPr txBox="1">
            <a:spLocks noChangeArrowheads="1"/>
          </p:cNvSpPr>
          <p:nvPr/>
        </p:nvSpPr>
        <p:spPr bwMode="auto">
          <a:xfrm>
            <a:off x="4247674" y="4011930"/>
            <a:ext cx="1490186"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from Repo</a:t>
            </a:r>
          </a:p>
        </p:txBody>
      </p:sp>
      <p:cxnSp>
        <p:nvCxnSpPr>
          <p:cNvPr id="27" name="Straight Arrow Connector 26"/>
          <p:cNvCxnSpPr/>
          <p:nvPr/>
        </p:nvCxnSpPr>
        <p:spPr>
          <a:xfrm flipV="1">
            <a:off x="5857875" y="3817620"/>
            <a:ext cx="777240" cy="9729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Oval 27"/>
          <p:cNvSpPr/>
          <p:nvPr/>
        </p:nvSpPr>
        <p:spPr>
          <a:xfrm>
            <a:off x="5986465" y="4077653"/>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50190" name="TextBox 28"/>
          <p:cNvSpPr txBox="1">
            <a:spLocks noChangeArrowheads="1"/>
          </p:cNvSpPr>
          <p:nvPr/>
        </p:nvSpPr>
        <p:spPr bwMode="auto">
          <a:xfrm>
            <a:off x="6505099" y="3883343"/>
            <a:ext cx="1491615" cy="635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Get img from Repo</a:t>
            </a:r>
          </a:p>
        </p:txBody>
      </p:sp>
      <p:sp>
        <p:nvSpPr>
          <p:cNvPr id="30" name="Freeform 29"/>
          <p:cNvSpPr/>
          <p:nvPr/>
        </p:nvSpPr>
        <p:spPr>
          <a:xfrm>
            <a:off x="6149345" y="4937760"/>
            <a:ext cx="1000125" cy="728663"/>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31" name="Oval 30"/>
          <p:cNvSpPr/>
          <p:nvPr/>
        </p:nvSpPr>
        <p:spPr>
          <a:xfrm>
            <a:off x="6699409" y="4984909"/>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50193" name="TextBox 31"/>
          <p:cNvSpPr txBox="1">
            <a:spLocks noChangeArrowheads="1"/>
          </p:cNvSpPr>
          <p:nvPr/>
        </p:nvSpPr>
        <p:spPr bwMode="auto">
          <a:xfrm>
            <a:off x="6376512" y="4594860"/>
            <a:ext cx="1748790" cy="36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Customize img</a:t>
            </a:r>
          </a:p>
        </p:txBody>
      </p:sp>
      <p:cxnSp>
        <p:nvCxnSpPr>
          <p:cNvPr id="33" name="Straight Arrow Connector 32"/>
          <p:cNvCxnSpPr/>
          <p:nvPr/>
        </p:nvCxnSpPr>
        <p:spPr>
          <a:xfrm>
            <a:off x="5922169" y="6150769"/>
            <a:ext cx="907256" cy="260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Oval 33"/>
          <p:cNvSpPr/>
          <p:nvPr/>
        </p:nvSpPr>
        <p:spPr>
          <a:xfrm>
            <a:off x="6116479" y="5956459"/>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6</a:t>
            </a:r>
          </a:p>
        </p:txBody>
      </p:sp>
      <p:sp>
        <p:nvSpPr>
          <p:cNvPr id="50196" name="TextBox 34"/>
          <p:cNvSpPr txBox="1">
            <a:spLocks noChangeArrowheads="1"/>
          </p:cNvSpPr>
          <p:nvPr/>
        </p:nvSpPr>
        <p:spPr bwMode="auto">
          <a:xfrm>
            <a:off x="6570822" y="5502121"/>
            <a:ext cx="2561748"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xCAT (cp files/modify tables)</a:t>
            </a:r>
          </a:p>
        </p:txBody>
      </p:sp>
      <p:cxnSp>
        <p:nvCxnSpPr>
          <p:cNvPr id="36" name="Straight Arrow Connector 35"/>
          <p:cNvCxnSpPr/>
          <p:nvPr/>
        </p:nvCxnSpPr>
        <p:spPr>
          <a:xfrm flipH="1" flipV="1">
            <a:off x="2617475" y="4466278"/>
            <a:ext cx="1295877" cy="9072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Oval 36"/>
          <p:cNvSpPr/>
          <p:nvPr/>
        </p:nvSpPr>
        <p:spPr>
          <a:xfrm>
            <a:off x="3006090" y="4660583"/>
            <a:ext cx="452914"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7</a:t>
            </a:r>
          </a:p>
        </p:txBody>
      </p:sp>
      <p:cxnSp>
        <p:nvCxnSpPr>
          <p:cNvPr id="39" name="Straight Arrow Connector 38"/>
          <p:cNvCxnSpPr/>
          <p:nvPr/>
        </p:nvCxnSpPr>
        <p:spPr>
          <a:xfrm flipH="1">
            <a:off x="1450186" y="4400550"/>
            <a:ext cx="260033" cy="1361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0200" name="TextBox 39"/>
          <p:cNvSpPr txBox="1">
            <a:spLocks noChangeArrowheads="1"/>
          </p:cNvSpPr>
          <p:nvPr/>
        </p:nvSpPr>
        <p:spPr bwMode="auto">
          <a:xfrm>
            <a:off x="154310" y="4530567"/>
            <a:ext cx="1434465" cy="1191578"/>
          </a:xfrm>
          <a:prstGeom prst="rect">
            <a:avLst/>
          </a:prstGeom>
          <a:solidFill>
            <a:srgbClr val="FFFFFF">
              <a:alpha val="5882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 in Moab and recycle sched</a:t>
            </a:r>
          </a:p>
        </p:txBody>
      </p:sp>
      <p:sp>
        <p:nvSpPr>
          <p:cNvPr id="41" name="Oval 40"/>
          <p:cNvSpPr/>
          <p:nvPr/>
        </p:nvSpPr>
        <p:spPr>
          <a:xfrm>
            <a:off x="1321600" y="5113497"/>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8</a:t>
            </a:r>
          </a:p>
        </p:txBody>
      </p:sp>
      <p:sp>
        <p:nvSpPr>
          <p:cNvPr id="50202" name="TextBox 37"/>
          <p:cNvSpPr txBox="1">
            <a:spLocks noChangeArrowheads="1"/>
          </p:cNvSpPr>
          <p:nvPr/>
        </p:nvSpPr>
        <p:spPr bwMode="auto">
          <a:xfrm>
            <a:off x="2583180" y="5143500"/>
            <a:ext cx="1165860" cy="914400"/>
          </a:xfrm>
          <a:prstGeom prst="rect">
            <a:avLst/>
          </a:prstGeom>
          <a:solidFill>
            <a:srgbClr val="FFFFFF">
              <a:alpha val="5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Return info about the img</a:t>
            </a:r>
          </a:p>
        </p:txBody>
      </p:sp>
      <p:sp>
        <p:nvSpPr>
          <p:cNvPr id="45" name="Freeform 44"/>
          <p:cNvSpPr/>
          <p:nvPr/>
        </p:nvSpPr>
        <p:spPr>
          <a:xfrm flipH="1">
            <a:off x="2627474" y="2327434"/>
            <a:ext cx="1000125" cy="518636"/>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46" name="Oval 45"/>
          <p:cNvSpPr/>
          <p:nvPr/>
        </p:nvSpPr>
        <p:spPr>
          <a:xfrm>
            <a:off x="2887510" y="2197418"/>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7</a:t>
            </a:r>
          </a:p>
        </p:txBody>
      </p:sp>
      <p:pic>
        <p:nvPicPr>
          <p:cNvPr id="50205" name="Picture 50" descr="rainbo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067403"/>
            <a:ext cx="2203133" cy="169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206" name="TextBox 47"/>
          <p:cNvSpPr txBox="1">
            <a:spLocks noChangeArrowheads="1"/>
          </p:cNvSpPr>
          <p:nvPr/>
        </p:nvSpPr>
        <p:spPr bwMode="auto">
          <a:xfrm>
            <a:off x="1395889" y="2457450"/>
            <a:ext cx="2463165" cy="912972"/>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qsub, monitor status, completion status and indiacate output files</a:t>
            </a:r>
          </a:p>
        </p:txBody>
      </p:sp>
      <p:sp>
        <p:nvSpPr>
          <p:cNvPr id="54" name="Freeform 53"/>
          <p:cNvSpPr/>
          <p:nvPr/>
        </p:nvSpPr>
        <p:spPr>
          <a:xfrm>
            <a:off x="3057525" y="3400425"/>
            <a:ext cx="3070384" cy="631508"/>
          </a:xfrm>
          <a:custGeom>
            <a:avLst/>
            <a:gdLst>
              <a:gd name="connsiteX0" fmla="*/ 2984500 w 3411219"/>
              <a:gd name="connsiteY0" fmla="*/ 0 h 701512"/>
              <a:gd name="connsiteX1" fmla="*/ 3159125 w 3411219"/>
              <a:gd name="connsiteY1" fmla="*/ 698500 h 701512"/>
              <a:gd name="connsiteX2" fmla="*/ 0 w 3411219"/>
              <a:gd name="connsiteY2" fmla="*/ 269875 h 701512"/>
            </a:gdLst>
            <a:ahLst/>
            <a:cxnLst>
              <a:cxn ang="0">
                <a:pos x="connsiteX0" y="connsiteY0"/>
              </a:cxn>
              <a:cxn ang="0">
                <a:pos x="connsiteX1" y="connsiteY1"/>
              </a:cxn>
              <a:cxn ang="0">
                <a:pos x="connsiteX2" y="connsiteY2"/>
              </a:cxn>
            </a:cxnLst>
            <a:rect l="l" t="t" r="r" b="b"/>
            <a:pathLst>
              <a:path w="3411219" h="701512">
                <a:moveTo>
                  <a:pt x="2984500" y="0"/>
                </a:moveTo>
                <a:cubicBezTo>
                  <a:pt x="3320521" y="326760"/>
                  <a:pt x="3656542" y="653521"/>
                  <a:pt x="3159125" y="698500"/>
                </a:cubicBezTo>
                <a:cubicBezTo>
                  <a:pt x="2661708" y="743479"/>
                  <a:pt x="0" y="269875"/>
                  <a:pt x="0" y="269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55" name="Oval 54"/>
          <p:cNvSpPr/>
          <p:nvPr/>
        </p:nvSpPr>
        <p:spPr>
          <a:xfrm>
            <a:off x="5803583" y="3687607"/>
            <a:ext cx="452914" cy="390048"/>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50209" name="TextBox 56"/>
          <p:cNvSpPr txBox="1">
            <a:spLocks noChangeArrowheads="1"/>
          </p:cNvSpPr>
          <p:nvPr/>
        </p:nvSpPr>
        <p:spPr bwMode="auto">
          <a:xfrm>
            <a:off x="5479262" y="3298984"/>
            <a:ext cx="1424463" cy="360045"/>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Register img</a:t>
            </a:r>
          </a:p>
        </p:txBody>
      </p:sp>
      <p:sp>
        <p:nvSpPr>
          <p:cNvPr id="58" name="TextBox 57"/>
          <p:cNvSpPr txBox="1"/>
          <p:nvPr/>
        </p:nvSpPr>
        <p:spPr>
          <a:xfrm>
            <a:off x="457200" y="1920240"/>
            <a:ext cx="8231029" cy="4293394"/>
          </a:xfrm>
          <a:prstGeom prst="rect">
            <a:avLst/>
          </a:prstGeom>
          <a:solidFill>
            <a:schemeClr val="bg1">
              <a:lumMod val="75000"/>
              <a:alpha val="86000"/>
            </a:schemeClr>
          </a:solidFill>
        </p:spPr>
        <p:txBody>
          <a:bodyPr lIns="82292" tIns="41148" rIns="82292" bIns="41148">
            <a:spAutoFit/>
          </a:bodyPr>
          <a:lstStyle/>
          <a:p>
            <a:pPr>
              <a:defRPr/>
            </a:pPr>
            <a:r>
              <a:rPr lang="en-US" b="1" dirty="0"/>
              <a:t>Client output:</a:t>
            </a:r>
          </a:p>
          <a:p>
            <a:pPr>
              <a:defRPr/>
            </a:pPr>
            <a:r>
              <a:rPr lang="en-US" dirty="0"/>
              <a:t>Starting rain...</a:t>
            </a:r>
          </a:p>
          <a:p>
            <a:pPr>
              <a:defRPr/>
            </a:pPr>
            <a:r>
              <a:rPr lang="en-US" dirty="0"/>
              <a:t>Please insert the password for the user $USER</a:t>
            </a:r>
          </a:p>
          <a:p>
            <a:pPr>
              <a:defRPr/>
            </a:pPr>
            <a:r>
              <a:rPr lang="nl-NL" dirty="0"/>
              <a:t>Password: </a:t>
            </a:r>
          </a:p>
          <a:p>
            <a:pPr>
              <a:defRPr/>
            </a:pPr>
            <a:r>
              <a:rPr lang="nl-NL" dirty="0"/>
              <a:t>  </a:t>
            </a:r>
            <a:r>
              <a:rPr lang="nl-NL" i="1" dirty="0"/>
              <a:t>----- </a:t>
            </a:r>
            <a:r>
              <a:rPr lang="nl-NL" i="1" dirty="0" err="1"/>
              <a:t>Deploy</a:t>
            </a:r>
            <a:r>
              <a:rPr lang="nl-NL" i="1" dirty="0"/>
              <a:t> the image. Same logs as </a:t>
            </a:r>
            <a:r>
              <a:rPr lang="nl-NL" i="1" dirty="0" err="1"/>
              <a:t>before</a:t>
            </a:r>
            <a:r>
              <a:rPr lang="nl-NL" i="1" dirty="0"/>
              <a:t> ---</a:t>
            </a:r>
          </a:p>
          <a:p>
            <a:pPr>
              <a:defRPr/>
            </a:pPr>
            <a:r>
              <a:rPr lang="nl-NL" dirty="0"/>
              <a:t>Job </a:t>
            </a:r>
            <a:r>
              <a:rPr lang="nl-NL" dirty="0" err="1"/>
              <a:t>id</a:t>
            </a:r>
            <a:r>
              <a:rPr lang="nl-NL" dirty="0"/>
              <a:t> is: 200941</a:t>
            </a:r>
          </a:p>
          <a:p>
            <a:pPr>
              <a:defRPr/>
            </a:pPr>
            <a:r>
              <a:rPr lang="en-US" dirty="0"/>
              <a:t>Wait until the job finishes</a:t>
            </a:r>
          </a:p>
          <a:p>
            <a:pPr>
              <a:defRPr/>
            </a:pPr>
            <a:r>
              <a:rPr lang="is-IS" dirty="0"/>
              <a:t>State: Idle</a:t>
            </a:r>
          </a:p>
          <a:p>
            <a:pPr>
              <a:defRPr/>
            </a:pPr>
            <a:r>
              <a:rPr lang="is-IS" dirty="0"/>
              <a:t>State: Idle</a:t>
            </a:r>
          </a:p>
          <a:p>
            <a:pPr>
              <a:defRPr/>
            </a:pPr>
            <a:r>
              <a:rPr lang="is-IS" dirty="0"/>
              <a:t>State: Running</a:t>
            </a:r>
          </a:p>
          <a:p>
            <a:pPr>
              <a:defRPr/>
            </a:pPr>
            <a:r>
              <a:rPr lang="is-IS" dirty="0"/>
              <a:t>State: Running</a:t>
            </a:r>
          </a:p>
          <a:p>
            <a:pPr>
              <a:defRPr/>
            </a:pPr>
            <a:r>
              <a:rPr lang="cs-CZ" dirty="0" err="1"/>
              <a:t>State</a:t>
            </a:r>
            <a:r>
              <a:rPr lang="cs-CZ" dirty="0"/>
              <a:t>: </a:t>
            </a:r>
            <a:r>
              <a:rPr lang="cs-CZ" dirty="0" err="1"/>
              <a:t>Completed</a:t>
            </a:r>
            <a:endParaRPr lang="cs-CZ" dirty="0"/>
          </a:p>
          <a:p>
            <a:pPr>
              <a:defRPr/>
            </a:pPr>
            <a:r>
              <a:rPr lang="fr-FR" dirty="0" err="1"/>
              <a:t>Completion</a:t>
            </a:r>
            <a:r>
              <a:rPr lang="fr-FR" dirty="0"/>
              <a:t> Code: 0  Time: </a:t>
            </a:r>
            <a:r>
              <a:rPr lang="fr-FR" dirty="0" err="1"/>
              <a:t>Fri</a:t>
            </a:r>
            <a:r>
              <a:rPr lang="fr-FR" dirty="0"/>
              <a:t> </a:t>
            </a:r>
            <a:r>
              <a:rPr lang="fr-FR" dirty="0" err="1"/>
              <a:t>Oct</a:t>
            </a:r>
            <a:r>
              <a:rPr lang="fr-FR" dirty="0"/>
              <a:t> 28 15:05:02</a:t>
            </a:r>
          </a:p>
          <a:p>
            <a:pPr>
              <a:defRPr/>
            </a:pPr>
            <a:r>
              <a:rPr lang="en-US" dirty="0"/>
              <a:t>The Standard output is in the file: </a:t>
            </a:r>
            <a:r>
              <a:rPr lang="en-US" dirty="0" err="1"/>
              <a:t>salida.txt</a:t>
            </a:r>
            <a:endParaRPr lang="en-US" dirty="0"/>
          </a:p>
          <a:p>
            <a:pPr>
              <a:defRPr/>
            </a:pPr>
            <a:r>
              <a:rPr lang="en-US" dirty="0"/>
              <a:t>The Error output is in the file: jobscript.e200941</a:t>
            </a:r>
            <a:endParaRPr lang="en-US" u="sng" dirty="0"/>
          </a:p>
        </p:txBody>
      </p:sp>
    </p:spTree>
    <p:extLst>
      <p:ext uri="{BB962C8B-B14F-4D97-AF65-F5344CB8AC3E}">
        <p14:creationId xmlns:p14="http://schemas.microsoft.com/office/powerpoint/2010/main" val="173261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normAutofit fontScale="90000"/>
          </a:bodyPr>
          <a:lstStyle/>
          <a:p>
            <a:r>
              <a:rPr lang="en-US" dirty="0"/>
              <a:t>Rain a </a:t>
            </a:r>
            <a:r>
              <a:rPr lang="en-US" dirty="0" err="1"/>
              <a:t>Hadoop</a:t>
            </a:r>
            <a:r>
              <a:rPr lang="en-US" dirty="0"/>
              <a:t> environment in Interactive mode</a:t>
            </a:r>
          </a:p>
        </p:txBody>
      </p:sp>
      <p:sp>
        <p:nvSpPr>
          <p:cNvPr id="51202" name="Content Placeholder 2"/>
          <p:cNvSpPr>
            <a:spLocks noGrp="1"/>
          </p:cNvSpPr>
          <p:nvPr>
            <p:ph idx="1"/>
          </p:nvPr>
        </p:nvSpPr>
        <p:spPr/>
        <p:txBody>
          <a:bodyPr/>
          <a:lstStyle/>
          <a:p>
            <a:r>
              <a:rPr lang="nl-NL" sz="2500" dirty="0" err="1"/>
              <a:t>fg-rain</a:t>
            </a:r>
            <a:r>
              <a:rPr lang="nl-NL" sz="2500" dirty="0"/>
              <a:t> </a:t>
            </a:r>
            <a:r>
              <a:rPr lang="nl-NL" sz="2500" dirty="0" smtClean="0"/>
              <a:t>-</a:t>
            </a:r>
            <a:r>
              <a:rPr lang="nl-NL" sz="2500" dirty="0"/>
              <a:t>i ami-00000017 -s </a:t>
            </a:r>
            <a:r>
              <a:rPr lang="nl-NL" sz="2500" dirty="0" err="1"/>
              <a:t>india</a:t>
            </a:r>
            <a:r>
              <a:rPr lang="nl-NL" sz="2500" dirty="0"/>
              <a:t> -v ~/</a:t>
            </a:r>
            <a:r>
              <a:rPr lang="nl-NL" sz="2500" dirty="0" err="1"/>
              <a:t>OSessex-india</a:t>
            </a:r>
            <a:r>
              <a:rPr lang="nl-NL" sz="2500" dirty="0"/>
              <a:t>/</a:t>
            </a:r>
            <a:r>
              <a:rPr lang="nl-NL" sz="2500" dirty="0" err="1"/>
              <a:t>novarc</a:t>
            </a:r>
            <a:r>
              <a:rPr lang="nl-NL" sz="2500" dirty="0"/>
              <a:t> --</a:t>
            </a:r>
            <a:r>
              <a:rPr lang="nl-NL" sz="2500" dirty="0" err="1"/>
              <a:t>hadoop</a:t>
            </a:r>
            <a:r>
              <a:rPr lang="nl-NL" sz="2500" dirty="0"/>
              <a:t> --</a:t>
            </a:r>
            <a:r>
              <a:rPr lang="nl-NL" sz="2500" dirty="0" err="1"/>
              <a:t>inputdir</a:t>
            </a:r>
            <a:r>
              <a:rPr lang="nl-NL" sz="2500" dirty="0"/>
              <a:t> ~/inputdir1/ --</a:t>
            </a:r>
            <a:r>
              <a:rPr lang="nl-NL" sz="2500" dirty="0" err="1"/>
              <a:t>outputdir</a:t>
            </a:r>
            <a:r>
              <a:rPr lang="nl-NL" sz="2500" dirty="0"/>
              <a:t> ~/</a:t>
            </a:r>
            <a:r>
              <a:rPr lang="nl-NL" sz="2500" dirty="0" err="1"/>
              <a:t>outputdir</a:t>
            </a:r>
            <a:r>
              <a:rPr lang="nl-NL" sz="2500" dirty="0"/>
              <a:t>/ -m 3 -I</a:t>
            </a:r>
            <a:endParaRPr lang="en-US" sz="2500" dirty="0"/>
          </a:p>
          <a:p>
            <a:endParaRPr lang="en-US" dirty="0">
              <a:latin typeface="+mn-lt"/>
            </a:endParaRP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46</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a:p>
        </p:txBody>
      </p:sp>
      <p:sp>
        <p:nvSpPr>
          <p:cNvPr id="21" name="Freeform 20"/>
          <p:cNvSpPr/>
          <p:nvPr/>
        </p:nvSpPr>
        <p:spPr>
          <a:xfrm flipH="1">
            <a:off x="1828800" y="3086100"/>
            <a:ext cx="3070384" cy="631508"/>
          </a:xfrm>
          <a:custGeom>
            <a:avLst/>
            <a:gdLst>
              <a:gd name="connsiteX0" fmla="*/ 2984500 w 3411219"/>
              <a:gd name="connsiteY0" fmla="*/ 0 h 701512"/>
              <a:gd name="connsiteX1" fmla="*/ 3159125 w 3411219"/>
              <a:gd name="connsiteY1" fmla="*/ 698500 h 701512"/>
              <a:gd name="connsiteX2" fmla="*/ 0 w 3411219"/>
              <a:gd name="connsiteY2" fmla="*/ 269875 h 701512"/>
            </a:gdLst>
            <a:ahLst/>
            <a:cxnLst>
              <a:cxn ang="0">
                <a:pos x="connsiteX0" y="connsiteY0"/>
              </a:cxn>
              <a:cxn ang="0">
                <a:pos x="connsiteX1" y="connsiteY1"/>
              </a:cxn>
              <a:cxn ang="0">
                <a:pos x="connsiteX2" y="connsiteY2"/>
              </a:cxn>
            </a:cxnLst>
            <a:rect l="l" t="t" r="r" b="b"/>
            <a:pathLst>
              <a:path w="3411219" h="701512">
                <a:moveTo>
                  <a:pt x="2984500" y="0"/>
                </a:moveTo>
                <a:cubicBezTo>
                  <a:pt x="3320521" y="326760"/>
                  <a:pt x="3656542" y="653521"/>
                  <a:pt x="3159125" y="698500"/>
                </a:cubicBezTo>
                <a:cubicBezTo>
                  <a:pt x="2661708" y="743479"/>
                  <a:pt x="0" y="269875"/>
                  <a:pt x="0" y="269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pic>
        <p:nvPicPr>
          <p:cNvPr id="51205" name="Picture 4" descr="rainbo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80360"/>
            <a:ext cx="2203133" cy="169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807" y="3783330"/>
            <a:ext cx="4949190" cy="3074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537460"/>
            <a:ext cx="2583180" cy="1580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445770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7920" y="562356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46620" y="459486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63540" y="4732020"/>
            <a:ext cx="22860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reeform 15"/>
          <p:cNvSpPr/>
          <p:nvPr/>
        </p:nvSpPr>
        <p:spPr>
          <a:xfrm rot="16200000" flipH="1">
            <a:off x="695805" y="4424840"/>
            <a:ext cx="584359" cy="787242"/>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7" name="Oval 16"/>
          <p:cNvSpPr/>
          <p:nvPr/>
        </p:nvSpPr>
        <p:spPr>
          <a:xfrm>
            <a:off x="457200" y="466344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18" name="TextBox 17"/>
          <p:cNvSpPr txBox="1">
            <a:spLocks noChangeArrowheads="1"/>
          </p:cNvSpPr>
          <p:nvPr/>
        </p:nvSpPr>
        <p:spPr bwMode="auto">
          <a:xfrm>
            <a:off x="182880" y="5006340"/>
            <a:ext cx="1750219" cy="637223"/>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Deploy Hadoop Environment</a:t>
            </a:r>
          </a:p>
        </p:txBody>
      </p:sp>
      <p:sp>
        <p:nvSpPr>
          <p:cNvPr id="19" name="Oval 18"/>
          <p:cNvSpPr/>
          <p:nvPr/>
        </p:nvSpPr>
        <p:spPr>
          <a:xfrm>
            <a:off x="3113252" y="326898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20" name="TextBox 19"/>
          <p:cNvSpPr txBox="1">
            <a:spLocks noChangeArrowheads="1"/>
          </p:cNvSpPr>
          <p:nvPr/>
        </p:nvSpPr>
        <p:spPr bwMode="auto">
          <a:xfrm>
            <a:off x="2788925" y="2880365"/>
            <a:ext cx="1295877" cy="360045"/>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Start VM</a:t>
            </a:r>
          </a:p>
        </p:txBody>
      </p:sp>
      <p:cxnSp>
        <p:nvCxnSpPr>
          <p:cNvPr id="22" name="Straight Arrow Connector 21"/>
          <p:cNvCxnSpPr/>
          <p:nvPr/>
        </p:nvCxnSpPr>
        <p:spPr>
          <a:xfrm flipH="1">
            <a:off x="2651760" y="3909060"/>
            <a:ext cx="2263140"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Oval 22"/>
          <p:cNvSpPr/>
          <p:nvPr/>
        </p:nvSpPr>
        <p:spPr>
          <a:xfrm>
            <a:off x="3474720" y="390906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24" name="TextBox 23"/>
          <p:cNvSpPr txBox="1">
            <a:spLocks noChangeArrowheads="1"/>
          </p:cNvSpPr>
          <p:nvPr/>
        </p:nvSpPr>
        <p:spPr bwMode="auto">
          <a:xfrm>
            <a:off x="3200400" y="3566164"/>
            <a:ext cx="1645920"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VMs Running</a:t>
            </a:r>
          </a:p>
        </p:txBody>
      </p:sp>
      <p:sp>
        <p:nvSpPr>
          <p:cNvPr id="30" name="Oval 29"/>
          <p:cNvSpPr/>
          <p:nvPr/>
        </p:nvSpPr>
        <p:spPr>
          <a:xfrm>
            <a:off x="3749040" y="466344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31" name="TextBox 30"/>
          <p:cNvSpPr txBox="1">
            <a:spLocks noChangeArrowheads="1"/>
          </p:cNvSpPr>
          <p:nvPr/>
        </p:nvSpPr>
        <p:spPr bwMode="auto">
          <a:xfrm>
            <a:off x="2857500" y="4251960"/>
            <a:ext cx="2331720"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Install/Configure Hadoop</a:t>
            </a:r>
          </a:p>
        </p:txBody>
      </p:sp>
      <p:sp>
        <p:nvSpPr>
          <p:cNvPr id="43" name="Freeform 42"/>
          <p:cNvSpPr/>
          <p:nvPr/>
        </p:nvSpPr>
        <p:spPr>
          <a:xfrm>
            <a:off x="2614613" y="4484847"/>
            <a:ext cx="2373154" cy="540068"/>
          </a:xfrm>
          <a:custGeom>
            <a:avLst/>
            <a:gdLst>
              <a:gd name="connsiteX0" fmla="*/ 0 w 2636212"/>
              <a:gd name="connsiteY0" fmla="*/ 0 h 599365"/>
              <a:gd name="connsiteX1" fmla="*/ 769697 w 2636212"/>
              <a:gd name="connsiteY1" fmla="*/ 558030 h 599365"/>
              <a:gd name="connsiteX2" fmla="*/ 2636212 w 2636212"/>
              <a:gd name="connsiteY2" fmla="*/ 558030 h 599365"/>
            </a:gdLst>
            <a:ahLst/>
            <a:cxnLst>
              <a:cxn ang="0">
                <a:pos x="connsiteX0" y="connsiteY0"/>
              </a:cxn>
              <a:cxn ang="0">
                <a:pos x="connsiteX1" y="connsiteY1"/>
              </a:cxn>
              <a:cxn ang="0">
                <a:pos x="connsiteX2" y="connsiteY2"/>
              </a:cxn>
            </a:cxnLst>
            <a:rect l="l" t="t" r="r" b="b"/>
            <a:pathLst>
              <a:path w="2636212" h="599365">
                <a:moveTo>
                  <a:pt x="0" y="0"/>
                </a:moveTo>
                <a:cubicBezTo>
                  <a:pt x="165164" y="232512"/>
                  <a:pt x="330328" y="465025"/>
                  <a:pt x="769697" y="558030"/>
                </a:cubicBezTo>
                <a:cubicBezTo>
                  <a:pt x="1209066" y="651035"/>
                  <a:pt x="2636212" y="558030"/>
                  <a:pt x="2636212" y="558030"/>
                </a:cubicBezTo>
              </a:path>
            </a:pathLst>
          </a:custGeom>
          <a:ln>
            <a:tailEnd type="stealth" w="lg" len="lg"/>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46" name="Freeform 45"/>
          <p:cNvSpPr/>
          <p:nvPr/>
        </p:nvSpPr>
        <p:spPr>
          <a:xfrm>
            <a:off x="2008823" y="4572000"/>
            <a:ext cx="2978944" cy="1042988"/>
          </a:xfrm>
          <a:custGeom>
            <a:avLst/>
            <a:gdLst>
              <a:gd name="connsiteX0" fmla="*/ 0 w 3309697"/>
              <a:gd name="connsiteY0" fmla="*/ 0 h 1158195"/>
              <a:gd name="connsiteX1" fmla="*/ 558031 w 3309697"/>
              <a:gd name="connsiteY1" fmla="*/ 1135303 h 1158195"/>
              <a:gd name="connsiteX2" fmla="*/ 3309697 w 3309697"/>
              <a:gd name="connsiteY2" fmla="*/ 788939 h 1158195"/>
              <a:gd name="connsiteX3" fmla="*/ 3309697 w 3309697"/>
              <a:gd name="connsiteY3" fmla="*/ 788939 h 1158195"/>
            </a:gdLst>
            <a:ahLst/>
            <a:cxnLst>
              <a:cxn ang="0">
                <a:pos x="connsiteX0" y="connsiteY0"/>
              </a:cxn>
              <a:cxn ang="0">
                <a:pos x="connsiteX1" y="connsiteY1"/>
              </a:cxn>
              <a:cxn ang="0">
                <a:pos x="connsiteX2" y="connsiteY2"/>
              </a:cxn>
              <a:cxn ang="0">
                <a:pos x="connsiteX3" y="connsiteY3"/>
              </a:cxn>
            </a:cxnLst>
            <a:rect l="l" t="t" r="r" b="b"/>
            <a:pathLst>
              <a:path w="3309697" h="1158195">
                <a:moveTo>
                  <a:pt x="0" y="0"/>
                </a:moveTo>
                <a:cubicBezTo>
                  <a:pt x="3207" y="501906"/>
                  <a:pt x="6415" y="1003813"/>
                  <a:pt x="558031" y="1135303"/>
                </a:cubicBezTo>
                <a:cubicBezTo>
                  <a:pt x="1109647" y="1266793"/>
                  <a:pt x="3309697" y="788939"/>
                  <a:pt x="3309697" y="788939"/>
                </a:cubicBezTo>
                <a:lnTo>
                  <a:pt x="3309697" y="788939"/>
                </a:ln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47" name="Oval 46"/>
          <p:cNvSpPr/>
          <p:nvPr/>
        </p:nvSpPr>
        <p:spPr>
          <a:xfrm>
            <a:off x="3337560" y="541782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44" name="TextBox 43"/>
          <p:cNvSpPr txBox="1"/>
          <p:nvPr/>
        </p:nvSpPr>
        <p:spPr>
          <a:xfrm>
            <a:off x="1897380" y="4937760"/>
            <a:ext cx="2020253" cy="637223"/>
          </a:xfrm>
          <a:prstGeom prst="rect">
            <a:avLst/>
          </a:prstGeom>
          <a:solidFill>
            <a:schemeClr val="bg1">
              <a:lumMod val="95000"/>
              <a:alpha val="49000"/>
            </a:schemeClr>
          </a:solidFill>
        </p:spPr>
        <p:txBody>
          <a:bodyPr lIns="82292" tIns="41148" rIns="82292" bIns="41148">
            <a:spAutoFit/>
          </a:bodyPr>
          <a:lstStyle/>
          <a:p>
            <a:pPr>
              <a:defRPr/>
            </a:pPr>
            <a:r>
              <a:rPr lang="en-US" b="1" dirty="0"/>
              <a:t>Login User in </a:t>
            </a:r>
            <a:r>
              <a:rPr lang="en-US" b="1" dirty="0" err="1"/>
              <a:t>Hadoop</a:t>
            </a:r>
            <a:r>
              <a:rPr lang="en-US" b="1" dirty="0"/>
              <a:t> Master</a:t>
            </a:r>
          </a:p>
        </p:txBody>
      </p:sp>
    </p:spTree>
    <p:extLst>
      <p:ext uri="{BB962C8B-B14F-4D97-AF65-F5344CB8AC3E}">
        <p14:creationId xmlns:p14="http://schemas.microsoft.com/office/powerpoint/2010/main" val="93031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24" grpId="0"/>
      <p:bldP spid="30" grpId="0" animBg="1"/>
      <p:bldP spid="31" grpId="0"/>
      <p:bldP spid="47" grpId="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Times New Roman" charset="0"/>
              </a:rPr>
              <a:t>Rain a Hadoop environment in Interactive mode</a:t>
            </a:r>
          </a:p>
        </p:txBody>
      </p:sp>
      <p:sp>
        <p:nvSpPr>
          <p:cNvPr id="52226" name="Content Placeholder 2"/>
          <p:cNvSpPr>
            <a:spLocks noGrp="1"/>
          </p:cNvSpPr>
          <p:nvPr>
            <p:ph idx="1"/>
          </p:nvPr>
        </p:nvSpPr>
        <p:spPr/>
        <p:txBody>
          <a:bodyPr/>
          <a:lstStyle/>
          <a:p>
            <a:r>
              <a:rPr lang="nl-NL" sz="2500" dirty="0" err="1"/>
              <a:t>fg-rain</a:t>
            </a:r>
            <a:r>
              <a:rPr lang="nl-NL" sz="2500" dirty="0"/>
              <a:t> -u $USER -i ami-00000017 -s </a:t>
            </a:r>
            <a:r>
              <a:rPr lang="nl-NL" sz="2500" dirty="0" err="1"/>
              <a:t>india</a:t>
            </a:r>
            <a:r>
              <a:rPr lang="nl-NL" sz="2500" dirty="0"/>
              <a:t> -v ~/</a:t>
            </a:r>
            <a:r>
              <a:rPr lang="nl-NL" sz="2500" dirty="0" err="1"/>
              <a:t>OSessex-india</a:t>
            </a:r>
            <a:r>
              <a:rPr lang="nl-NL" sz="2500" dirty="0"/>
              <a:t>/</a:t>
            </a:r>
            <a:r>
              <a:rPr lang="nl-NL" sz="2500" dirty="0" err="1"/>
              <a:t>novarc</a:t>
            </a:r>
            <a:r>
              <a:rPr lang="nl-NL" sz="2500" dirty="0"/>
              <a:t> --</a:t>
            </a:r>
            <a:r>
              <a:rPr lang="nl-NL" sz="2500" dirty="0" err="1"/>
              <a:t>hadoop</a:t>
            </a:r>
            <a:r>
              <a:rPr lang="nl-NL" sz="2500" dirty="0"/>
              <a:t> --</a:t>
            </a:r>
            <a:r>
              <a:rPr lang="nl-NL" sz="2500" dirty="0" err="1"/>
              <a:t>inputdir</a:t>
            </a:r>
            <a:r>
              <a:rPr lang="nl-NL" sz="2500" dirty="0"/>
              <a:t> ~/inputdir1/ --</a:t>
            </a:r>
            <a:r>
              <a:rPr lang="nl-NL" sz="2500" dirty="0" err="1"/>
              <a:t>outputdir</a:t>
            </a:r>
            <a:r>
              <a:rPr lang="nl-NL" sz="2500" dirty="0"/>
              <a:t> ~/</a:t>
            </a:r>
            <a:r>
              <a:rPr lang="nl-NL" sz="2500" dirty="0" err="1"/>
              <a:t>outputdir</a:t>
            </a:r>
            <a:r>
              <a:rPr lang="nl-NL" sz="2500" dirty="0"/>
              <a:t>/ -m 3 -I</a:t>
            </a:r>
            <a:endParaRPr lang="en-US" sz="2500" dirty="0"/>
          </a:p>
          <a:p>
            <a:endParaRPr lang="en-US" dirty="0">
              <a:latin typeface="+mn-lt"/>
            </a:endParaRP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47</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a:p>
        </p:txBody>
      </p:sp>
      <p:sp>
        <p:nvSpPr>
          <p:cNvPr id="21" name="Freeform 20"/>
          <p:cNvSpPr/>
          <p:nvPr/>
        </p:nvSpPr>
        <p:spPr>
          <a:xfrm flipH="1">
            <a:off x="1828800" y="3086100"/>
            <a:ext cx="3070384" cy="631508"/>
          </a:xfrm>
          <a:custGeom>
            <a:avLst/>
            <a:gdLst>
              <a:gd name="connsiteX0" fmla="*/ 2984500 w 3411219"/>
              <a:gd name="connsiteY0" fmla="*/ 0 h 701512"/>
              <a:gd name="connsiteX1" fmla="*/ 3159125 w 3411219"/>
              <a:gd name="connsiteY1" fmla="*/ 698500 h 701512"/>
              <a:gd name="connsiteX2" fmla="*/ 0 w 3411219"/>
              <a:gd name="connsiteY2" fmla="*/ 269875 h 701512"/>
            </a:gdLst>
            <a:ahLst/>
            <a:cxnLst>
              <a:cxn ang="0">
                <a:pos x="connsiteX0" y="connsiteY0"/>
              </a:cxn>
              <a:cxn ang="0">
                <a:pos x="connsiteX1" y="connsiteY1"/>
              </a:cxn>
              <a:cxn ang="0">
                <a:pos x="connsiteX2" y="connsiteY2"/>
              </a:cxn>
            </a:cxnLst>
            <a:rect l="l" t="t" r="r" b="b"/>
            <a:pathLst>
              <a:path w="3411219" h="701512">
                <a:moveTo>
                  <a:pt x="2984500" y="0"/>
                </a:moveTo>
                <a:cubicBezTo>
                  <a:pt x="3320521" y="326760"/>
                  <a:pt x="3656542" y="653521"/>
                  <a:pt x="3159125" y="698500"/>
                </a:cubicBezTo>
                <a:cubicBezTo>
                  <a:pt x="2661708" y="743479"/>
                  <a:pt x="0" y="269875"/>
                  <a:pt x="0" y="269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pic>
        <p:nvPicPr>
          <p:cNvPr id="52229" name="Picture 4" descr="rainbo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80360"/>
            <a:ext cx="2203133" cy="169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807" y="3783330"/>
            <a:ext cx="4949190" cy="3074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537460"/>
            <a:ext cx="2583180" cy="1580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445770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7920" y="562356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46620" y="459486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63540" y="4732020"/>
            <a:ext cx="22860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reeform 15"/>
          <p:cNvSpPr/>
          <p:nvPr/>
        </p:nvSpPr>
        <p:spPr>
          <a:xfrm rot="16200000" flipH="1">
            <a:off x="695805" y="4424840"/>
            <a:ext cx="584359" cy="787242"/>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7" name="Oval 16"/>
          <p:cNvSpPr/>
          <p:nvPr/>
        </p:nvSpPr>
        <p:spPr>
          <a:xfrm>
            <a:off x="457200" y="466344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52238" name="TextBox 17"/>
          <p:cNvSpPr txBox="1">
            <a:spLocks noChangeArrowheads="1"/>
          </p:cNvSpPr>
          <p:nvPr/>
        </p:nvSpPr>
        <p:spPr bwMode="auto">
          <a:xfrm>
            <a:off x="182880" y="5006340"/>
            <a:ext cx="1750219" cy="637223"/>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Deploy Hadoop Environment</a:t>
            </a:r>
          </a:p>
        </p:txBody>
      </p:sp>
      <p:sp>
        <p:nvSpPr>
          <p:cNvPr id="19" name="Oval 18"/>
          <p:cNvSpPr/>
          <p:nvPr/>
        </p:nvSpPr>
        <p:spPr>
          <a:xfrm>
            <a:off x="3113252" y="326898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52240" name="TextBox 19"/>
          <p:cNvSpPr txBox="1">
            <a:spLocks noChangeArrowheads="1"/>
          </p:cNvSpPr>
          <p:nvPr/>
        </p:nvSpPr>
        <p:spPr bwMode="auto">
          <a:xfrm>
            <a:off x="2788925" y="2880365"/>
            <a:ext cx="1295877" cy="360045"/>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Start VM</a:t>
            </a:r>
          </a:p>
        </p:txBody>
      </p:sp>
      <p:cxnSp>
        <p:nvCxnSpPr>
          <p:cNvPr id="22" name="Straight Arrow Connector 21"/>
          <p:cNvCxnSpPr/>
          <p:nvPr/>
        </p:nvCxnSpPr>
        <p:spPr>
          <a:xfrm flipH="1">
            <a:off x="2651760" y="3909060"/>
            <a:ext cx="2263140"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Oval 22"/>
          <p:cNvSpPr/>
          <p:nvPr/>
        </p:nvSpPr>
        <p:spPr>
          <a:xfrm>
            <a:off x="3474720" y="390906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52243" name="TextBox 23"/>
          <p:cNvSpPr txBox="1">
            <a:spLocks noChangeArrowheads="1"/>
          </p:cNvSpPr>
          <p:nvPr/>
        </p:nvSpPr>
        <p:spPr bwMode="auto">
          <a:xfrm>
            <a:off x="3200400" y="3566164"/>
            <a:ext cx="1645920"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VMs Running</a:t>
            </a:r>
          </a:p>
        </p:txBody>
      </p:sp>
      <p:sp>
        <p:nvSpPr>
          <p:cNvPr id="30" name="Oval 29"/>
          <p:cNvSpPr/>
          <p:nvPr/>
        </p:nvSpPr>
        <p:spPr>
          <a:xfrm>
            <a:off x="3749040" y="466344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52245" name="TextBox 30"/>
          <p:cNvSpPr txBox="1">
            <a:spLocks noChangeArrowheads="1"/>
          </p:cNvSpPr>
          <p:nvPr/>
        </p:nvSpPr>
        <p:spPr bwMode="auto">
          <a:xfrm>
            <a:off x="2857500" y="4251960"/>
            <a:ext cx="2331720"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Install/Configure Hadoop</a:t>
            </a:r>
          </a:p>
        </p:txBody>
      </p:sp>
      <p:sp>
        <p:nvSpPr>
          <p:cNvPr id="43" name="Freeform 42"/>
          <p:cNvSpPr/>
          <p:nvPr/>
        </p:nvSpPr>
        <p:spPr>
          <a:xfrm>
            <a:off x="2614613" y="4484847"/>
            <a:ext cx="2373154" cy="540068"/>
          </a:xfrm>
          <a:custGeom>
            <a:avLst/>
            <a:gdLst>
              <a:gd name="connsiteX0" fmla="*/ 0 w 2636212"/>
              <a:gd name="connsiteY0" fmla="*/ 0 h 599365"/>
              <a:gd name="connsiteX1" fmla="*/ 769697 w 2636212"/>
              <a:gd name="connsiteY1" fmla="*/ 558030 h 599365"/>
              <a:gd name="connsiteX2" fmla="*/ 2636212 w 2636212"/>
              <a:gd name="connsiteY2" fmla="*/ 558030 h 599365"/>
            </a:gdLst>
            <a:ahLst/>
            <a:cxnLst>
              <a:cxn ang="0">
                <a:pos x="connsiteX0" y="connsiteY0"/>
              </a:cxn>
              <a:cxn ang="0">
                <a:pos x="connsiteX1" y="connsiteY1"/>
              </a:cxn>
              <a:cxn ang="0">
                <a:pos x="connsiteX2" y="connsiteY2"/>
              </a:cxn>
            </a:cxnLst>
            <a:rect l="l" t="t" r="r" b="b"/>
            <a:pathLst>
              <a:path w="2636212" h="599365">
                <a:moveTo>
                  <a:pt x="0" y="0"/>
                </a:moveTo>
                <a:cubicBezTo>
                  <a:pt x="165164" y="232512"/>
                  <a:pt x="330328" y="465025"/>
                  <a:pt x="769697" y="558030"/>
                </a:cubicBezTo>
                <a:cubicBezTo>
                  <a:pt x="1209066" y="651035"/>
                  <a:pt x="2636212" y="558030"/>
                  <a:pt x="2636212" y="558030"/>
                </a:cubicBezTo>
              </a:path>
            </a:pathLst>
          </a:custGeom>
          <a:ln>
            <a:tailEnd type="stealth" w="lg" len="lg"/>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46" name="Freeform 45"/>
          <p:cNvSpPr/>
          <p:nvPr/>
        </p:nvSpPr>
        <p:spPr>
          <a:xfrm>
            <a:off x="2008823" y="4572000"/>
            <a:ext cx="2978944" cy="1042988"/>
          </a:xfrm>
          <a:custGeom>
            <a:avLst/>
            <a:gdLst>
              <a:gd name="connsiteX0" fmla="*/ 0 w 3309697"/>
              <a:gd name="connsiteY0" fmla="*/ 0 h 1158195"/>
              <a:gd name="connsiteX1" fmla="*/ 558031 w 3309697"/>
              <a:gd name="connsiteY1" fmla="*/ 1135303 h 1158195"/>
              <a:gd name="connsiteX2" fmla="*/ 3309697 w 3309697"/>
              <a:gd name="connsiteY2" fmla="*/ 788939 h 1158195"/>
              <a:gd name="connsiteX3" fmla="*/ 3309697 w 3309697"/>
              <a:gd name="connsiteY3" fmla="*/ 788939 h 1158195"/>
            </a:gdLst>
            <a:ahLst/>
            <a:cxnLst>
              <a:cxn ang="0">
                <a:pos x="connsiteX0" y="connsiteY0"/>
              </a:cxn>
              <a:cxn ang="0">
                <a:pos x="connsiteX1" y="connsiteY1"/>
              </a:cxn>
              <a:cxn ang="0">
                <a:pos x="connsiteX2" y="connsiteY2"/>
              </a:cxn>
              <a:cxn ang="0">
                <a:pos x="connsiteX3" y="connsiteY3"/>
              </a:cxn>
            </a:cxnLst>
            <a:rect l="l" t="t" r="r" b="b"/>
            <a:pathLst>
              <a:path w="3309697" h="1158195">
                <a:moveTo>
                  <a:pt x="0" y="0"/>
                </a:moveTo>
                <a:cubicBezTo>
                  <a:pt x="3207" y="501906"/>
                  <a:pt x="6415" y="1003813"/>
                  <a:pt x="558031" y="1135303"/>
                </a:cubicBezTo>
                <a:cubicBezTo>
                  <a:pt x="1109647" y="1266793"/>
                  <a:pt x="3309697" y="788939"/>
                  <a:pt x="3309697" y="788939"/>
                </a:cubicBezTo>
                <a:lnTo>
                  <a:pt x="3309697" y="788939"/>
                </a:ln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47" name="Oval 46"/>
          <p:cNvSpPr/>
          <p:nvPr/>
        </p:nvSpPr>
        <p:spPr>
          <a:xfrm>
            <a:off x="3337560" y="541782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44" name="TextBox 43"/>
          <p:cNvSpPr txBox="1"/>
          <p:nvPr/>
        </p:nvSpPr>
        <p:spPr>
          <a:xfrm>
            <a:off x="1897380" y="4937760"/>
            <a:ext cx="2020253" cy="637223"/>
          </a:xfrm>
          <a:prstGeom prst="rect">
            <a:avLst/>
          </a:prstGeom>
          <a:solidFill>
            <a:schemeClr val="bg1">
              <a:lumMod val="95000"/>
              <a:alpha val="49000"/>
            </a:schemeClr>
          </a:solidFill>
        </p:spPr>
        <p:txBody>
          <a:bodyPr lIns="82292" tIns="41148" rIns="82292" bIns="41148">
            <a:spAutoFit/>
          </a:bodyPr>
          <a:lstStyle/>
          <a:p>
            <a:pPr>
              <a:defRPr/>
            </a:pPr>
            <a:r>
              <a:rPr lang="en-US" b="1" dirty="0"/>
              <a:t>Login User in </a:t>
            </a:r>
            <a:r>
              <a:rPr lang="en-US" b="1" dirty="0" err="1"/>
              <a:t>Hadoop</a:t>
            </a:r>
            <a:r>
              <a:rPr lang="en-US" b="1" dirty="0"/>
              <a:t> Master</a:t>
            </a:r>
          </a:p>
        </p:txBody>
      </p:sp>
      <p:sp>
        <p:nvSpPr>
          <p:cNvPr id="52250" name="Footer Placeholder 3"/>
          <p:cNvSpPr txBox="1">
            <a:spLocks/>
          </p:cNvSpPr>
          <p:nvPr/>
        </p:nvSpPr>
        <p:spPr bwMode="auto">
          <a:xfrm>
            <a:off x="3124677" y="6356509"/>
            <a:ext cx="2894648" cy="364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6" rIns="91436" bIns="45716"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100">
                <a:solidFill>
                  <a:srgbClr val="898989"/>
                </a:solidFill>
                <a:latin typeface="Arial" charset="0"/>
              </a:rPr>
              <a:t>         https://portal.futuregrid.org</a:t>
            </a:r>
          </a:p>
        </p:txBody>
      </p:sp>
      <p:sp>
        <p:nvSpPr>
          <p:cNvPr id="49" name="TextBox 48"/>
          <p:cNvSpPr txBox="1"/>
          <p:nvPr/>
        </p:nvSpPr>
        <p:spPr>
          <a:xfrm>
            <a:off x="320040" y="2125980"/>
            <a:ext cx="8642509" cy="4653439"/>
          </a:xfrm>
          <a:prstGeom prst="rect">
            <a:avLst/>
          </a:prstGeom>
          <a:solidFill>
            <a:schemeClr val="bg1">
              <a:lumMod val="75000"/>
              <a:alpha val="86000"/>
            </a:schemeClr>
          </a:solidFill>
        </p:spPr>
        <p:txBody>
          <a:bodyPr lIns="82292" tIns="41148" rIns="82292" bIns="41148">
            <a:spAutoFit/>
          </a:bodyPr>
          <a:lstStyle/>
          <a:p>
            <a:pPr>
              <a:defRPr/>
            </a:pPr>
            <a:r>
              <a:rPr lang="en-US" b="1" dirty="0"/>
              <a:t>Client output:</a:t>
            </a:r>
          </a:p>
          <a:p>
            <a:pPr>
              <a:defRPr/>
            </a:pPr>
            <a:r>
              <a:rPr lang="en-US" sz="1600" dirty="0"/>
              <a:t>Starting Rain...</a:t>
            </a:r>
          </a:p>
          <a:p>
            <a:pPr>
              <a:defRPr/>
            </a:pPr>
            <a:r>
              <a:rPr lang="en-US" sz="1600" dirty="0"/>
              <a:t>Please insert the password for the user $USER</a:t>
            </a:r>
          </a:p>
          <a:p>
            <a:pPr>
              <a:defRPr/>
            </a:pPr>
            <a:r>
              <a:rPr lang="en-US" sz="1600" dirty="0"/>
              <a:t>Password: </a:t>
            </a:r>
          </a:p>
          <a:p>
            <a:pPr>
              <a:defRPr/>
            </a:pPr>
            <a:r>
              <a:rPr lang="en-US" sz="1600" dirty="0"/>
              <a:t>Verify that the requested image is in available status or wait until it is available</a:t>
            </a:r>
          </a:p>
          <a:p>
            <a:pPr>
              <a:defRPr/>
            </a:pPr>
            <a:r>
              <a:rPr lang="en-US" sz="1600" dirty="0"/>
              <a:t>Creating </a:t>
            </a:r>
            <a:r>
              <a:rPr lang="en-US" sz="1600" dirty="0" err="1"/>
              <a:t>temportal</a:t>
            </a:r>
            <a:r>
              <a:rPr lang="en-US" sz="1600" dirty="0"/>
              <a:t> </a:t>
            </a:r>
            <a:r>
              <a:rPr lang="en-US" sz="1600" dirty="0" err="1"/>
              <a:t>sshkey</a:t>
            </a:r>
            <a:r>
              <a:rPr lang="en-US" sz="1600" dirty="0"/>
              <a:t> pair for EC2</a:t>
            </a:r>
          </a:p>
          <a:p>
            <a:pPr>
              <a:defRPr/>
            </a:pPr>
            <a:r>
              <a:rPr lang="en-US" sz="1600" dirty="0"/>
              <a:t>Save private </a:t>
            </a:r>
            <a:r>
              <a:rPr lang="en-US" sz="1600" dirty="0" err="1"/>
              <a:t>sshkey</a:t>
            </a:r>
            <a:r>
              <a:rPr lang="en-US" sz="1600" dirty="0"/>
              <a:t> into a file</a:t>
            </a:r>
          </a:p>
          <a:p>
            <a:pPr>
              <a:defRPr/>
            </a:pPr>
            <a:r>
              <a:rPr lang="en-US" sz="1600" dirty="0"/>
              <a:t>Launching image</a:t>
            </a:r>
          </a:p>
          <a:p>
            <a:pPr>
              <a:defRPr/>
            </a:pPr>
            <a:r>
              <a:rPr lang="en-US" sz="1600" dirty="0"/>
              <a:t>Waiting for running state in all the VMs</a:t>
            </a:r>
          </a:p>
          <a:p>
            <a:pPr>
              <a:defRPr/>
            </a:pPr>
            <a:r>
              <a:rPr lang="en-US" sz="1600" dirty="0"/>
              <a:t>i-00000772:pending</a:t>
            </a:r>
          </a:p>
          <a:p>
            <a:pPr>
              <a:defRPr/>
            </a:pPr>
            <a:r>
              <a:rPr lang="en-US" sz="1600" dirty="0"/>
              <a:t>i-00000773:pending</a:t>
            </a:r>
          </a:p>
          <a:p>
            <a:pPr>
              <a:defRPr/>
            </a:pPr>
            <a:r>
              <a:rPr lang="en-US" sz="1600" dirty="0"/>
              <a:t>i-00000774:pending</a:t>
            </a:r>
          </a:p>
          <a:p>
            <a:pPr>
              <a:defRPr/>
            </a:pPr>
            <a:r>
              <a:rPr lang="en-US" sz="1600" dirty="0"/>
              <a:t>-------------------------</a:t>
            </a:r>
          </a:p>
          <a:p>
            <a:pPr>
              <a:defRPr/>
            </a:pPr>
            <a:r>
              <a:rPr lang="is-IS" sz="1600" dirty="0"/>
              <a:t>i-00000772:running</a:t>
            </a:r>
          </a:p>
          <a:p>
            <a:pPr>
              <a:defRPr/>
            </a:pPr>
            <a:r>
              <a:rPr lang="is-IS" sz="1600" dirty="0"/>
              <a:t>i-00000773:running</a:t>
            </a:r>
          </a:p>
          <a:p>
            <a:pPr>
              <a:defRPr/>
            </a:pPr>
            <a:r>
              <a:rPr lang="is-IS" sz="1600" dirty="0"/>
              <a:t>i-00000774:running</a:t>
            </a:r>
            <a:endParaRPr lang="en-US" sz="1600" dirty="0"/>
          </a:p>
          <a:p>
            <a:pPr>
              <a:defRPr/>
            </a:pPr>
            <a:r>
              <a:rPr lang="en-US" sz="1600" dirty="0"/>
              <a:t>-------------------------</a:t>
            </a:r>
          </a:p>
          <a:p>
            <a:pPr>
              <a:defRPr/>
            </a:pPr>
            <a:r>
              <a:rPr lang="en-US" sz="1600" dirty="0"/>
              <a:t>Number of instances booted 3</a:t>
            </a:r>
          </a:p>
        </p:txBody>
      </p:sp>
      <p:sp>
        <p:nvSpPr>
          <p:cNvPr id="50" name="TextBox 49"/>
          <p:cNvSpPr txBox="1"/>
          <p:nvPr/>
        </p:nvSpPr>
        <p:spPr>
          <a:xfrm>
            <a:off x="320040" y="2125980"/>
            <a:ext cx="8642509" cy="4320540"/>
          </a:xfrm>
          <a:prstGeom prst="rect">
            <a:avLst/>
          </a:prstGeom>
          <a:solidFill>
            <a:schemeClr val="bg1">
              <a:lumMod val="75000"/>
              <a:alpha val="86000"/>
            </a:schemeClr>
          </a:solidFill>
        </p:spPr>
        <p:txBody>
          <a:bodyPr lIns="82292" tIns="41148" rIns="82292" bIns="41148">
            <a:spAutoFit/>
          </a:bodyPr>
          <a:lstStyle/>
          <a:p>
            <a:pPr>
              <a:defRPr/>
            </a:pPr>
            <a:r>
              <a:rPr lang="en-US" sz="1600" dirty="0"/>
              <a:t>Waiting to have access to Instance i-00000772 associated with address server-1906</a:t>
            </a:r>
          </a:p>
          <a:p>
            <a:pPr>
              <a:defRPr/>
            </a:pPr>
            <a:r>
              <a:rPr lang="en-US" sz="1600" dirty="0"/>
              <a:t>Waiting to have access to Instance i-00000773 associated with address server-1907</a:t>
            </a:r>
          </a:p>
          <a:p>
            <a:pPr>
              <a:defRPr/>
            </a:pPr>
            <a:r>
              <a:rPr lang="en-US" sz="1600" dirty="0"/>
              <a:t>Waiting to have access to Instance i-00000774 associated with address server-1908</a:t>
            </a:r>
          </a:p>
          <a:p>
            <a:pPr>
              <a:defRPr/>
            </a:pPr>
            <a:r>
              <a:rPr lang="en-US" sz="1600" dirty="0"/>
              <a:t>All VMs are accessible: True</a:t>
            </a:r>
          </a:p>
          <a:p>
            <a:pPr>
              <a:defRPr/>
            </a:pPr>
            <a:r>
              <a:rPr lang="en-US" sz="1600" dirty="0"/>
              <a:t>Creating temporal </a:t>
            </a:r>
            <a:r>
              <a:rPr lang="en-US" sz="1600" dirty="0" err="1"/>
              <a:t>sshkey</a:t>
            </a:r>
            <a:r>
              <a:rPr lang="en-US" sz="1600" dirty="0"/>
              <a:t> files</a:t>
            </a:r>
          </a:p>
          <a:p>
            <a:pPr>
              <a:defRPr/>
            </a:pPr>
            <a:r>
              <a:rPr lang="en-US" sz="1600" dirty="0"/>
              <a:t>Copying temporal private and public </a:t>
            </a:r>
            <a:r>
              <a:rPr lang="en-US" sz="1600" dirty="0" err="1"/>
              <a:t>ssh</a:t>
            </a:r>
            <a:r>
              <a:rPr lang="en-US" sz="1600" dirty="0"/>
              <a:t>-key files to VMs</a:t>
            </a:r>
          </a:p>
          <a:p>
            <a:pPr>
              <a:defRPr/>
            </a:pPr>
            <a:r>
              <a:rPr lang="en-US" sz="1600" dirty="0"/>
              <a:t>Configuring </a:t>
            </a:r>
            <a:r>
              <a:rPr lang="en-US" sz="1600" dirty="0" err="1"/>
              <a:t>ssh</a:t>
            </a:r>
            <a:r>
              <a:rPr lang="en-US" sz="1600" dirty="0"/>
              <a:t> in VM and mounting home directory (assumes that </a:t>
            </a:r>
            <a:r>
              <a:rPr lang="en-US" sz="1600" dirty="0" err="1"/>
              <a:t>sshfs</a:t>
            </a:r>
            <a:r>
              <a:rPr lang="en-US" sz="1600" dirty="0"/>
              <a:t> and </a:t>
            </a:r>
            <a:r>
              <a:rPr lang="en-US" sz="1600" dirty="0" err="1"/>
              <a:t>ldap</a:t>
            </a:r>
            <a:r>
              <a:rPr lang="en-US" sz="1600" dirty="0"/>
              <a:t> is installed)</a:t>
            </a:r>
          </a:p>
          <a:p>
            <a:pPr>
              <a:defRPr/>
            </a:pPr>
            <a:r>
              <a:rPr lang="en-US" sz="1600" dirty="0"/>
              <a:t>Copying temporal private and public </a:t>
            </a:r>
            <a:r>
              <a:rPr lang="en-US" sz="1600" dirty="0" err="1"/>
              <a:t>ssh</a:t>
            </a:r>
            <a:r>
              <a:rPr lang="en-US" sz="1600" dirty="0"/>
              <a:t>-key files to VMs</a:t>
            </a:r>
          </a:p>
          <a:p>
            <a:pPr>
              <a:defRPr/>
            </a:pPr>
            <a:r>
              <a:rPr lang="en-US" sz="1600" dirty="0"/>
              <a:t>Configuring </a:t>
            </a:r>
            <a:r>
              <a:rPr lang="en-US" sz="1600" dirty="0" err="1"/>
              <a:t>ssh</a:t>
            </a:r>
            <a:r>
              <a:rPr lang="en-US" sz="1600" dirty="0"/>
              <a:t> in VM and mounting home directory (assumes that </a:t>
            </a:r>
            <a:r>
              <a:rPr lang="en-US" sz="1600" dirty="0" err="1"/>
              <a:t>sshfs</a:t>
            </a:r>
            <a:r>
              <a:rPr lang="en-US" sz="1600" dirty="0"/>
              <a:t> and </a:t>
            </a:r>
            <a:r>
              <a:rPr lang="en-US" sz="1600" dirty="0" err="1"/>
              <a:t>ldap</a:t>
            </a:r>
            <a:r>
              <a:rPr lang="en-US" sz="1600" dirty="0"/>
              <a:t> is installed)</a:t>
            </a:r>
          </a:p>
          <a:p>
            <a:pPr>
              <a:defRPr/>
            </a:pPr>
            <a:r>
              <a:rPr lang="en-US" sz="1600" dirty="0"/>
              <a:t>Copying temporal private and public </a:t>
            </a:r>
            <a:r>
              <a:rPr lang="en-US" sz="1600" dirty="0" err="1"/>
              <a:t>ssh</a:t>
            </a:r>
            <a:r>
              <a:rPr lang="en-US" sz="1600" dirty="0"/>
              <a:t>-key files to VMs</a:t>
            </a:r>
          </a:p>
          <a:p>
            <a:pPr>
              <a:defRPr/>
            </a:pPr>
            <a:r>
              <a:rPr lang="en-US" sz="1600" dirty="0"/>
              <a:t>Configuring </a:t>
            </a:r>
            <a:r>
              <a:rPr lang="en-US" sz="1600" dirty="0" err="1"/>
              <a:t>ssh</a:t>
            </a:r>
            <a:r>
              <a:rPr lang="en-US" sz="1600" dirty="0"/>
              <a:t> in VM and mounting home directory (assumes that </a:t>
            </a:r>
            <a:r>
              <a:rPr lang="en-US" sz="1600" dirty="0" err="1"/>
              <a:t>sshfs</a:t>
            </a:r>
            <a:r>
              <a:rPr lang="en-US" sz="1600" dirty="0"/>
              <a:t> and </a:t>
            </a:r>
            <a:r>
              <a:rPr lang="en-US" sz="1600" dirty="0" err="1"/>
              <a:t>ldap</a:t>
            </a:r>
            <a:r>
              <a:rPr lang="en-US" sz="1600" dirty="0"/>
              <a:t> is installed)</a:t>
            </a:r>
          </a:p>
          <a:p>
            <a:pPr>
              <a:defRPr/>
            </a:pPr>
            <a:r>
              <a:rPr lang="en-US" sz="1600" dirty="0"/>
              <a:t>Setting up </a:t>
            </a:r>
            <a:r>
              <a:rPr lang="en-US" sz="1600" dirty="0" err="1"/>
              <a:t>Hadoop</a:t>
            </a:r>
            <a:r>
              <a:rPr lang="en-US" sz="1600" dirty="0"/>
              <a:t> environment in the $USER home directory</a:t>
            </a:r>
          </a:p>
          <a:p>
            <a:pPr>
              <a:defRPr/>
            </a:pPr>
            <a:r>
              <a:rPr lang="en-US" sz="1600" dirty="0"/>
              <a:t>Configure </a:t>
            </a:r>
            <a:r>
              <a:rPr lang="en-US" sz="1600" dirty="0" err="1"/>
              <a:t>Hadoop</a:t>
            </a:r>
            <a:r>
              <a:rPr lang="en-US" sz="1600" dirty="0"/>
              <a:t> cluster in the $USER home directory</a:t>
            </a:r>
          </a:p>
          <a:p>
            <a:pPr>
              <a:defRPr/>
            </a:pPr>
            <a:r>
              <a:rPr lang="en-US" sz="1600" dirty="0"/>
              <a:t>Starting </a:t>
            </a:r>
            <a:r>
              <a:rPr lang="en-US" sz="1600" dirty="0" err="1"/>
              <a:t>Hadoop</a:t>
            </a:r>
            <a:r>
              <a:rPr lang="en-US" sz="1600" dirty="0"/>
              <a:t> cluster in the $USER home directory</a:t>
            </a:r>
          </a:p>
          <a:p>
            <a:pPr>
              <a:defRPr/>
            </a:pPr>
            <a:r>
              <a:rPr lang="en-US" sz="1600" dirty="0"/>
              <a:t>Formatting HDFS</a:t>
            </a:r>
          </a:p>
          <a:p>
            <a:pPr>
              <a:defRPr/>
            </a:pPr>
            <a:r>
              <a:rPr lang="en-US" sz="1600" dirty="0"/>
              <a:t>12/07/10 17:15:49 INFO </a:t>
            </a:r>
            <a:r>
              <a:rPr lang="en-US" sz="1600" dirty="0" err="1"/>
              <a:t>namenode.NameNode</a:t>
            </a:r>
            <a:r>
              <a:rPr lang="en-US" sz="1600" dirty="0"/>
              <a:t>: STARTUP_MSG: </a:t>
            </a:r>
          </a:p>
          <a:p>
            <a:pPr>
              <a:defRPr/>
            </a:pPr>
            <a:r>
              <a:rPr lang="en-US" sz="1600" dirty="0"/>
              <a:t>/************************************************************</a:t>
            </a:r>
          </a:p>
        </p:txBody>
      </p:sp>
      <p:sp>
        <p:nvSpPr>
          <p:cNvPr id="51" name="TextBox 50"/>
          <p:cNvSpPr txBox="1"/>
          <p:nvPr/>
        </p:nvSpPr>
        <p:spPr>
          <a:xfrm>
            <a:off x="320040" y="2125980"/>
            <a:ext cx="8642509" cy="4570572"/>
          </a:xfrm>
          <a:prstGeom prst="rect">
            <a:avLst/>
          </a:prstGeom>
          <a:solidFill>
            <a:schemeClr val="bg1">
              <a:lumMod val="75000"/>
              <a:alpha val="86000"/>
            </a:schemeClr>
          </a:solidFill>
        </p:spPr>
        <p:txBody>
          <a:bodyPr lIns="82292" tIns="41148" rIns="82292" bIns="41148">
            <a:spAutoFit/>
          </a:bodyPr>
          <a:lstStyle/>
          <a:p>
            <a:pPr>
              <a:defRPr/>
            </a:pPr>
            <a:r>
              <a:rPr lang="en-US" sz="1600" dirty="0"/>
              <a:t>STARTUP_MSG: Starting </a:t>
            </a:r>
            <a:r>
              <a:rPr lang="en-US" sz="1600" dirty="0" err="1"/>
              <a:t>NameNode</a:t>
            </a:r>
            <a:endParaRPr lang="en-US" sz="1600" dirty="0"/>
          </a:p>
          <a:p>
            <a:pPr>
              <a:defRPr/>
            </a:pPr>
            <a:r>
              <a:rPr lang="en-US" sz="1600" dirty="0"/>
              <a:t>STARTUP_MSG:   host = 10.1.2.157/10.1.2.157</a:t>
            </a:r>
          </a:p>
          <a:p>
            <a:pPr>
              <a:defRPr/>
            </a:pPr>
            <a:r>
              <a:rPr lang="en-US" sz="1600" dirty="0"/>
              <a:t>STARTUP_MSG:   </a:t>
            </a:r>
            <a:r>
              <a:rPr lang="en-US" sz="1600" dirty="0" err="1"/>
              <a:t>args</a:t>
            </a:r>
            <a:r>
              <a:rPr lang="en-US" sz="1600" dirty="0"/>
              <a:t> = [-format]</a:t>
            </a:r>
          </a:p>
          <a:p>
            <a:pPr>
              <a:defRPr/>
            </a:pPr>
            <a:r>
              <a:rPr lang="en-US" sz="1600" dirty="0"/>
              <a:t>STARTUP_MSG:   version = 1.0.2</a:t>
            </a:r>
          </a:p>
          <a:p>
            <a:pPr>
              <a:defRPr/>
            </a:pPr>
            <a:r>
              <a:rPr lang="en-US" sz="1600" dirty="0"/>
              <a:t>STARTUP_MSG:   build = https://</a:t>
            </a:r>
            <a:r>
              <a:rPr lang="en-US" sz="1600" dirty="0" err="1"/>
              <a:t>svn.apache.org</a:t>
            </a:r>
            <a:r>
              <a:rPr lang="en-US" sz="1600" dirty="0"/>
              <a:t>/repos/</a:t>
            </a:r>
            <a:r>
              <a:rPr lang="en-US" sz="1600" dirty="0" err="1"/>
              <a:t>asf</a:t>
            </a:r>
            <a:r>
              <a:rPr lang="en-US" sz="1600" dirty="0"/>
              <a:t>/</a:t>
            </a:r>
            <a:r>
              <a:rPr lang="en-US" sz="1600" dirty="0" err="1"/>
              <a:t>hadoop</a:t>
            </a:r>
            <a:r>
              <a:rPr lang="en-US" sz="1600" dirty="0"/>
              <a:t>/common/branches/branch-1.0.2 -r 1304954; compiled by '</a:t>
            </a:r>
            <a:r>
              <a:rPr lang="en-US" sz="1600" dirty="0" err="1"/>
              <a:t>hortonfo</a:t>
            </a:r>
            <a:r>
              <a:rPr lang="en-US" sz="1600" dirty="0"/>
              <a:t>' on Sat Mar 24 23:58:21 UTC 2012</a:t>
            </a:r>
          </a:p>
          <a:p>
            <a:pPr>
              <a:defRPr/>
            </a:pPr>
            <a:r>
              <a:rPr lang="en-US" sz="1600" dirty="0"/>
              <a:t>************************************************************/</a:t>
            </a:r>
          </a:p>
          <a:p>
            <a:pPr>
              <a:defRPr/>
            </a:pPr>
            <a:r>
              <a:rPr lang="en-US" sz="1600" dirty="0"/>
              <a:t>12/07/10 17:15:50 INFO </a:t>
            </a:r>
            <a:r>
              <a:rPr lang="en-US" sz="1600" dirty="0" err="1"/>
              <a:t>util.GSet</a:t>
            </a:r>
            <a:r>
              <a:rPr lang="en-US" sz="1600" dirty="0"/>
              <a:t>: VM type       = 64-bit</a:t>
            </a:r>
          </a:p>
          <a:p>
            <a:pPr>
              <a:defRPr/>
            </a:pPr>
            <a:r>
              <a:rPr lang="en-US" sz="1600" dirty="0"/>
              <a:t>12/07/10 17:15:50 INFO </a:t>
            </a:r>
            <a:r>
              <a:rPr lang="en-US" sz="1600" dirty="0" err="1"/>
              <a:t>util.GSet</a:t>
            </a:r>
            <a:r>
              <a:rPr lang="en-US" sz="1600" dirty="0"/>
              <a:t>: 2% max memory = 19.33375 MB</a:t>
            </a:r>
          </a:p>
          <a:p>
            <a:pPr>
              <a:defRPr/>
            </a:pPr>
            <a:r>
              <a:rPr lang="en-US" sz="1600" dirty="0"/>
              <a:t>12/07/10 17:15:50 INFO </a:t>
            </a:r>
            <a:r>
              <a:rPr lang="en-US" sz="1600" dirty="0" err="1"/>
              <a:t>util.GSet</a:t>
            </a:r>
            <a:r>
              <a:rPr lang="en-US" sz="1600" dirty="0"/>
              <a:t>: capacity      = 2^21 = 2097152 entries</a:t>
            </a:r>
          </a:p>
          <a:p>
            <a:pPr>
              <a:defRPr/>
            </a:pPr>
            <a:r>
              <a:rPr lang="en-US" sz="1600" dirty="0"/>
              <a:t>12/07/10 17:15:50 INFO </a:t>
            </a:r>
            <a:r>
              <a:rPr lang="en-US" sz="1600" dirty="0" err="1"/>
              <a:t>util.GSet</a:t>
            </a:r>
            <a:r>
              <a:rPr lang="en-US" sz="1600" dirty="0"/>
              <a:t>: recommended=2097152, actual=2097152</a:t>
            </a:r>
          </a:p>
          <a:p>
            <a:pPr>
              <a:defRPr/>
            </a:pPr>
            <a:r>
              <a:rPr lang="en-US" sz="1600" dirty="0"/>
              <a:t>12/07/10 17:15:50 INFO </a:t>
            </a:r>
            <a:r>
              <a:rPr lang="en-US" sz="1600" dirty="0" err="1"/>
              <a:t>namenode.FSNamesystem</a:t>
            </a:r>
            <a:r>
              <a:rPr lang="en-US" sz="1600" dirty="0"/>
              <a:t>: </a:t>
            </a:r>
            <a:r>
              <a:rPr lang="en-US" sz="1600" dirty="0" err="1"/>
              <a:t>fsOwner</a:t>
            </a:r>
            <a:r>
              <a:rPr lang="en-US" sz="1600" dirty="0"/>
              <a:t>=$USER</a:t>
            </a:r>
          </a:p>
          <a:p>
            <a:pPr>
              <a:defRPr/>
            </a:pPr>
            <a:r>
              <a:rPr lang="en-US" sz="1600" dirty="0"/>
              <a:t>12/07/10 17:15:50 INFO </a:t>
            </a:r>
            <a:r>
              <a:rPr lang="en-US" sz="1600" dirty="0" err="1"/>
              <a:t>namenode.FSNamesystem</a:t>
            </a:r>
            <a:r>
              <a:rPr lang="en-US" sz="1600" dirty="0"/>
              <a:t>: </a:t>
            </a:r>
            <a:r>
              <a:rPr lang="en-US" sz="1600" dirty="0" err="1"/>
              <a:t>supergroup</a:t>
            </a:r>
            <a:r>
              <a:rPr lang="en-US" sz="1600" dirty="0"/>
              <a:t>=</a:t>
            </a:r>
            <a:r>
              <a:rPr lang="en-US" sz="1600" dirty="0" err="1"/>
              <a:t>supergroup</a:t>
            </a:r>
            <a:endParaRPr lang="en-US" sz="1600" dirty="0"/>
          </a:p>
          <a:p>
            <a:pPr>
              <a:defRPr/>
            </a:pPr>
            <a:r>
              <a:rPr lang="en-US" sz="1600" dirty="0"/>
              <a:t>12/07/10 17:15:50 INFO </a:t>
            </a:r>
            <a:r>
              <a:rPr lang="en-US" sz="1600" dirty="0" err="1"/>
              <a:t>namenode.FSNamesystem</a:t>
            </a:r>
            <a:r>
              <a:rPr lang="en-US" sz="1600" dirty="0"/>
              <a:t>: </a:t>
            </a:r>
            <a:r>
              <a:rPr lang="en-US" sz="1600" dirty="0" err="1"/>
              <a:t>isPermissionEnabled</a:t>
            </a:r>
            <a:r>
              <a:rPr lang="en-US" sz="1600" dirty="0"/>
              <a:t>=true</a:t>
            </a:r>
          </a:p>
          <a:p>
            <a:pPr>
              <a:defRPr/>
            </a:pPr>
            <a:r>
              <a:rPr lang="en-US" sz="1600" dirty="0"/>
              <a:t>12/07/10 17:15:50 INFO </a:t>
            </a:r>
            <a:r>
              <a:rPr lang="en-US" sz="1600" dirty="0" err="1"/>
              <a:t>namenode.FSNamesystem</a:t>
            </a:r>
            <a:r>
              <a:rPr lang="en-US" sz="1600" dirty="0"/>
              <a:t>: </a:t>
            </a:r>
            <a:r>
              <a:rPr lang="en-US" sz="1600" dirty="0" err="1"/>
              <a:t>dfs.block.invalidate.limit</a:t>
            </a:r>
            <a:r>
              <a:rPr lang="en-US" sz="1600" dirty="0"/>
              <a:t>=100</a:t>
            </a:r>
          </a:p>
          <a:p>
            <a:pPr>
              <a:defRPr/>
            </a:pPr>
            <a:r>
              <a:rPr lang="en-US" sz="1600" dirty="0"/>
              <a:t>12/07/10 17:15:50 INFO </a:t>
            </a:r>
            <a:r>
              <a:rPr lang="en-US" sz="1600" dirty="0" err="1"/>
              <a:t>namenode.FSNamesystem</a:t>
            </a:r>
            <a:r>
              <a:rPr lang="en-US" sz="1600" dirty="0"/>
              <a:t>: </a:t>
            </a:r>
            <a:r>
              <a:rPr lang="en-US" sz="1600" dirty="0" err="1"/>
              <a:t>isAccessTokenEnabled</a:t>
            </a:r>
            <a:r>
              <a:rPr lang="en-US" sz="1600" dirty="0"/>
              <a:t>=false </a:t>
            </a:r>
            <a:r>
              <a:rPr lang="en-US" sz="1600" dirty="0" err="1"/>
              <a:t>accessKeyUpdateInterval</a:t>
            </a:r>
            <a:r>
              <a:rPr lang="en-US" sz="1600" dirty="0"/>
              <a:t>=0 min(s), </a:t>
            </a:r>
            <a:r>
              <a:rPr lang="en-US" sz="1600" dirty="0" err="1"/>
              <a:t>accessTokenLifetime</a:t>
            </a:r>
            <a:r>
              <a:rPr lang="en-US" sz="1600" dirty="0"/>
              <a:t>=0 min(s)</a:t>
            </a:r>
          </a:p>
          <a:p>
            <a:pPr>
              <a:defRPr/>
            </a:pPr>
            <a:r>
              <a:rPr lang="en-US" sz="1600" dirty="0"/>
              <a:t>12/07/10 17:15:50 INFO </a:t>
            </a:r>
            <a:r>
              <a:rPr lang="en-US" sz="1600" dirty="0" err="1"/>
              <a:t>namenode.NameNode</a:t>
            </a:r>
            <a:r>
              <a:rPr lang="en-US" sz="1600" dirty="0"/>
              <a:t>: Caching file names </a:t>
            </a:r>
            <a:r>
              <a:rPr lang="en-US" sz="1600" dirty="0" err="1"/>
              <a:t>occuring</a:t>
            </a:r>
            <a:r>
              <a:rPr lang="en-US" sz="1600" dirty="0"/>
              <a:t> more than 10 times </a:t>
            </a:r>
          </a:p>
        </p:txBody>
      </p:sp>
      <p:sp>
        <p:nvSpPr>
          <p:cNvPr id="52" name="TextBox 51"/>
          <p:cNvSpPr txBox="1"/>
          <p:nvPr/>
        </p:nvSpPr>
        <p:spPr>
          <a:xfrm>
            <a:off x="320040" y="2125980"/>
            <a:ext cx="8642509" cy="4570572"/>
          </a:xfrm>
          <a:prstGeom prst="rect">
            <a:avLst/>
          </a:prstGeom>
          <a:solidFill>
            <a:schemeClr val="bg1">
              <a:lumMod val="75000"/>
              <a:alpha val="86000"/>
            </a:schemeClr>
          </a:solidFill>
        </p:spPr>
        <p:txBody>
          <a:bodyPr lIns="82292" tIns="41148" rIns="82292" bIns="41148">
            <a:spAutoFit/>
          </a:bodyPr>
          <a:lstStyle/>
          <a:p>
            <a:pPr>
              <a:defRPr/>
            </a:pPr>
            <a:r>
              <a:rPr lang="en-US" sz="1600" dirty="0"/>
              <a:t>been successfully formatted.</a:t>
            </a:r>
          </a:p>
          <a:p>
            <a:pPr>
              <a:defRPr/>
            </a:pPr>
            <a:r>
              <a:rPr lang="en-US" sz="1600" dirty="0"/>
              <a:t>12/07/10 17:15:50 INFO </a:t>
            </a:r>
            <a:r>
              <a:rPr lang="en-US" sz="1600" dirty="0" err="1"/>
              <a:t>namenode.NameNode</a:t>
            </a:r>
            <a:r>
              <a:rPr lang="en-US" sz="1600" dirty="0"/>
              <a:t>: SHUTDOWN_MSG: </a:t>
            </a:r>
          </a:p>
          <a:p>
            <a:pPr>
              <a:defRPr/>
            </a:pPr>
            <a:r>
              <a:rPr lang="en-US" sz="1600" dirty="0"/>
              <a:t>/************************************************************</a:t>
            </a:r>
          </a:p>
          <a:p>
            <a:pPr>
              <a:defRPr/>
            </a:pPr>
            <a:r>
              <a:rPr lang="en-US" sz="1600" dirty="0"/>
              <a:t>SHUTDOWN_MSG: Shutting down </a:t>
            </a:r>
            <a:r>
              <a:rPr lang="en-US" sz="1600" dirty="0" err="1"/>
              <a:t>NameNode</a:t>
            </a:r>
            <a:r>
              <a:rPr lang="en-US" sz="1600" dirty="0"/>
              <a:t> at 10.1.2.157/10.1.2.157</a:t>
            </a:r>
          </a:p>
          <a:p>
            <a:pPr>
              <a:defRPr/>
            </a:pPr>
            <a:r>
              <a:rPr lang="en-US" sz="1600" dirty="0"/>
              <a:t>************************************************************/</a:t>
            </a:r>
          </a:p>
          <a:p>
            <a:pPr>
              <a:defRPr/>
            </a:pPr>
            <a:r>
              <a:rPr lang="en-US" sz="1600" dirty="0"/>
              <a:t>Starting the cluster</a:t>
            </a:r>
          </a:p>
          <a:p>
            <a:pPr>
              <a:defRPr/>
            </a:pPr>
            <a:r>
              <a:rPr lang="en-US" sz="1600" dirty="0"/>
              <a:t>starting </a:t>
            </a:r>
            <a:r>
              <a:rPr lang="en-US" sz="1600" dirty="0" err="1"/>
              <a:t>namenode</a:t>
            </a:r>
            <a:r>
              <a:rPr lang="en-US" sz="1600" dirty="0"/>
              <a:t>, logging to /N/u/$USER/hadoopjob764175511/hadoop-1.0.2/</a:t>
            </a:r>
            <a:r>
              <a:rPr lang="en-US" sz="1600" dirty="0" err="1"/>
              <a:t>libexec</a:t>
            </a:r>
            <a:r>
              <a:rPr lang="en-US" sz="1600" dirty="0"/>
              <a:t>/../logs/</a:t>
            </a:r>
            <a:r>
              <a:rPr lang="en-US" sz="1600" dirty="0" err="1"/>
              <a:t>hadoop</a:t>
            </a:r>
            <a:r>
              <a:rPr lang="en-US" sz="1600" dirty="0"/>
              <a:t>-$USER-namenode-10.1.2.157.out</a:t>
            </a:r>
          </a:p>
          <a:p>
            <a:pPr>
              <a:defRPr/>
            </a:pPr>
            <a:r>
              <a:rPr lang="en-US" sz="1600" dirty="0"/>
              <a:t>server-1908: starting </a:t>
            </a:r>
            <a:r>
              <a:rPr lang="en-US" sz="1600" dirty="0" err="1"/>
              <a:t>datanode</a:t>
            </a:r>
            <a:r>
              <a:rPr lang="en-US" sz="1600" dirty="0"/>
              <a:t>, logging to /N/u/$USER/hadoopjob764175511/hadoop-1.0.2/</a:t>
            </a:r>
            <a:r>
              <a:rPr lang="en-US" sz="1600" dirty="0" err="1"/>
              <a:t>libexec</a:t>
            </a:r>
            <a:r>
              <a:rPr lang="en-US" sz="1600" dirty="0"/>
              <a:t>/../logs/</a:t>
            </a:r>
            <a:r>
              <a:rPr lang="en-US" sz="1600" dirty="0" err="1"/>
              <a:t>hadoop</a:t>
            </a:r>
            <a:r>
              <a:rPr lang="en-US" sz="1600" dirty="0"/>
              <a:t>-$USER-datanode-10.1.2.160.out</a:t>
            </a:r>
          </a:p>
          <a:p>
            <a:pPr>
              <a:defRPr/>
            </a:pPr>
            <a:r>
              <a:rPr lang="en-US" sz="1600" dirty="0"/>
              <a:t>server-1907: starting </a:t>
            </a:r>
            <a:r>
              <a:rPr lang="en-US" sz="1600" dirty="0" err="1"/>
              <a:t>datanode</a:t>
            </a:r>
            <a:r>
              <a:rPr lang="en-US" sz="1600" dirty="0"/>
              <a:t>, logging to /N/u/$USER/hadoopjob764175511/hadoop-1.0.2/</a:t>
            </a:r>
            <a:r>
              <a:rPr lang="en-US" sz="1600" dirty="0" err="1"/>
              <a:t>libexec</a:t>
            </a:r>
            <a:r>
              <a:rPr lang="en-US" sz="1600" dirty="0"/>
              <a:t>/../logs/hadoop-jdiaz-datanode-10.1.2.159.out</a:t>
            </a:r>
          </a:p>
          <a:p>
            <a:pPr>
              <a:defRPr/>
            </a:pPr>
            <a:r>
              <a:rPr lang="en-US" sz="1600" dirty="0"/>
              <a:t>server-1906: Warning: Permanently added 'server-1906,10.1.2.157' (RSA) to the list of known hosts.</a:t>
            </a:r>
          </a:p>
          <a:p>
            <a:pPr>
              <a:defRPr/>
            </a:pPr>
            <a:r>
              <a:rPr lang="en-US" sz="1600" dirty="0"/>
              <a:t>server-1906: starting </a:t>
            </a:r>
            <a:r>
              <a:rPr lang="en-US" sz="1600" dirty="0" err="1"/>
              <a:t>secondarynamenode</a:t>
            </a:r>
            <a:r>
              <a:rPr lang="en-US" sz="1600" dirty="0"/>
              <a:t>, logging to /N/u/</a:t>
            </a:r>
            <a:r>
              <a:rPr lang="en-US" sz="1600" dirty="0" err="1"/>
              <a:t>jdiaz</a:t>
            </a:r>
            <a:r>
              <a:rPr lang="en-US" sz="1600" dirty="0"/>
              <a:t>/hadoopjob764175511/hadoop-1.0.2/</a:t>
            </a:r>
            <a:r>
              <a:rPr lang="en-US" sz="1600" dirty="0" err="1"/>
              <a:t>libexec</a:t>
            </a:r>
            <a:r>
              <a:rPr lang="en-US" sz="1600" dirty="0"/>
              <a:t>/../logs/hadoop-jdiaz-secondarynamenode-10.1.2.157.out</a:t>
            </a:r>
          </a:p>
          <a:p>
            <a:pPr>
              <a:defRPr/>
            </a:pPr>
            <a:r>
              <a:rPr lang="en-US" sz="1600" dirty="0"/>
              <a:t>Waiting in the </a:t>
            </a:r>
            <a:r>
              <a:rPr lang="en-US" sz="1600" dirty="0" err="1"/>
              <a:t>safemode</a:t>
            </a:r>
            <a:endParaRPr lang="en-US" sz="1600" dirty="0"/>
          </a:p>
          <a:p>
            <a:pPr>
              <a:defRPr/>
            </a:pPr>
            <a:r>
              <a:rPr lang="en-US" sz="1600" dirty="0"/>
              <a:t>Safe mode is OFF</a:t>
            </a:r>
          </a:p>
          <a:p>
            <a:pPr>
              <a:defRPr/>
            </a:pPr>
            <a:r>
              <a:rPr lang="en-US" sz="1600" dirty="0"/>
              <a:t>Starting </a:t>
            </a:r>
            <a:r>
              <a:rPr lang="en-US" sz="1600" dirty="0" err="1"/>
              <a:t>MapReduce</a:t>
            </a:r>
            <a:r>
              <a:rPr lang="en-US" sz="1600" dirty="0"/>
              <a:t> daemons</a:t>
            </a:r>
          </a:p>
        </p:txBody>
      </p:sp>
      <p:sp>
        <p:nvSpPr>
          <p:cNvPr id="53" name="TextBox 52"/>
          <p:cNvSpPr txBox="1"/>
          <p:nvPr/>
        </p:nvSpPr>
        <p:spPr>
          <a:xfrm>
            <a:off x="320040" y="2125980"/>
            <a:ext cx="8642509" cy="3324702"/>
          </a:xfrm>
          <a:prstGeom prst="rect">
            <a:avLst/>
          </a:prstGeom>
          <a:solidFill>
            <a:schemeClr val="bg1">
              <a:lumMod val="75000"/>
              <a:alpha val="86000"/>
            </a:schemeClr>
          </a:solidFill>
        </p:spPr>
        <p:txBody>
          <a:bodyPr lIns="82292" tIns="41148" rIns="82292" bIns="41148">
            <a:spAutoFit/>
          </a:bodyPr>
          <a:lstStyle/>
          <a:p>
            <a:pPr>
              <a:defRPr/>
            </a:pPr>
            <a:r>
              <a:rPr lang="en-US" sz="1600" dirty="0"/>
              <a:t>starting </a:t>
            </a:r>
            <a:r>
              <a:rPr lang="en-US" sz="1600" dirty="0" err="1"/>
              <a:t>jobtracker</a:t>
            </a:r>
            <a:r>
              <a:rPr lang="en-US" sz="1600" dirty="0"/>
              <a:t>, logging to /N/u/</a:t>
            </a:r>
            <a:r>
              <a:rPr lang="en-US" sz="1600" dirty="0" err="1"/>
              <a:t>jdiaz</a:t>
            </a:r>
            <a:r>
              <a:rPr lang="en-US" sz="1600" dirty="0"/>
              <a:t>/hadoopjob764175511/hadoop-1.0.2/</a:t>
            </a:r>
            <a:r>
              <a:rPr lang="en-US" sz="1600" dirty="0" err="1"/>
              <a:t>libexec</a:t>
            </a:r>
            <a:r>
              <a:rPr lang="en-US" sz="1600" dirty="0"/>
              <a:t>/../logs/hadoop-jdiaz-jobtracker-10.1.2.157.out</a:t>
            </a:r>
          </a:p>
          <a:p>
            <a:pPr>
              <a:defRPr/>
            </a:pPr>
            <a:r>
              <a:rPr lang="en-US" sz="1600" dirty="0"/>
              <a:t>server-1908: starting </a:t>
            </a:r>
            <a:r>
              <a:rPr lang="en-US" sz="1600" dirty="0" err="1"/>
              <a:t>tasktracker</a:t>
            </a:r>
            <a:r>
              <a:rPr lang="en-US" sz="1600" dirty="0"/>
              <a:t>, logging to /N/u/</a:t>
            </a:r>
            <a:r>
              <a:rPr lang="en-US" sz="1600" dirty="0" err="1"/>
              <a:t>jdiaz</a:t>
            </a:r>
            <a:r>
              <a:rPr lang="en-US" sz="1600" dirty="0"/>
              <a:t>/hadoopjob764175511/hadoop-1.0.2/</a:t>
            </a:r>
            <a:r>
              <a:rPr lang="en-US" sz="1600" dirty="0" err="1"/>
              <a:t>libexec</a:t>
            </a:r>
            <a:r>
              <a:rPr lang="en-US" sz="1600" dirty="0"/>
              <a:t>/../logs/hadoop-jdiaz-tasktracker-10.1.2.160.out</a:t>
            </a:r>
          </a:p>
          <a:p>
            <a:pPr>
              <a:defRPr/>
            </a:pPr>
            <a:r>
              <a:rPr lang="en-US" sz="1600" dirty="0"/>
              <a:t>server-1907: starting </a:t>
            </a:r>
            <a:r>
              <a:rPr lang="en-US" sz="1600" dirty="0" err="1"/>
              <a:t>tasktracker</a:t>
            </a:r>
            <a:r>
              <a:rPr lang="en-US" sz="1600" dirty="0"/>
              <a:t>, logging to /N/u/</a:t>
            </a:r>
            <a:r>
              <a:rPr lang="en-US" sz="1600" dirty="0" err="1"/>
              <a:t>jdiaz</a:t>
            </a:r>
            <a:r>
              <a:rPr lang="en-US" sz="1600" dirty="0"/>
              <a:t>/hadoopjob764175511/hadoop-1.0.2/</a:t>
            </a:r>
            <a:r>
              <a:rPr lang="en-US" sz="1600" dirty="0" err="1"/>
              <a:t>libexec</a:t>
            </a:r>
            <a:r>
              <a:rPr lang="en-US" sz="1600" dirty="0"/>
              <a:t>/../logs/hadoop-jdiaz-tasktracker-10.1.2.159.out</a:t>
            </a:r>
          </a:p>
          <a:p>
            <a:pPr>
              <a:defRPr/>
            </a:pPr>
            <a:r>
              <a:rPr lang="en-US" sz="1600" dirty="0"/>
              <a:t>Running Job</a:t>
            </a:r>
          </a:p>
          <a:p>
            <a:pPr>
              <a:defRPr/>
            </a:pPr>
            <a:endParaRPr lang="en-US" sz="1600" dirty="0"/>
          </a:p>
          <a:p>
            <a:pPr>
              <a:defRPr/>
            </a:pPr>
            <a:r>
              <a:rPr lang="en-US" sz="1600" dirty="0"/>
              <a:t>You are going to be logged as root, but you can change to your user by executing </a:t>
            </a:r>
            <a:r>
              <a:rPr lang="en-US" sz="1600" dirty="0" err="1"/>
              <a:t>su</a:t>
            </a:r>
            <a:r>
              <a:rPr lang="en-US" sz="1600" dirty="0"/>
              <a:t> - &lt;username&gt;</a:t>
            </a:r>
          </a:p>
          <a:p>
            <a:pPr>
              <a:defRPr/>
            </a:pPr>
            <a:r>
              <a:rPr lang="en-US" sz="1600" dirty="0"/>
              <a:t>List of machines are in /root/machines and /N/u/&lt;username&gt;/machines. Your real home is in /</a:t>
            </a:r>
            <a:r>
              <a:rPr lang="en-US" sz="1600" dirty="0" err="1"/>
              <a:t>tmp</a:t>
            </a:r>
            <a:r>
              <a:rPr lang="en-US" sz="1600" dirty="0"/>
              <a:t>/N/u/&lt;username&gt;</a:t>
            </a:r>
          </a:p>
          <a:p>
            <a:pPr>
              <a:defRPr/>
            </a:pPr>
            <a:r>
              <a:rPr lang="en-US" sz="1600" dirty="0" err="1"/>
              <a:t>Hadoop</a:t>
            </a:r>
            <a:r>
              <a:rPr lang="en-US" sz="1600" dirty="0"/>
              <a:t> is in the home directory of your user.</a:t>
            </a:r>
          </a:p>
          <a:p>
            <a:pPr>
              <a:defRPr/>
            </a:pPr>
            <a:r>
              <a:rPr lang="en-US" sz="1600" dirty="0"/>
              <a:t>[root@10 ~]# </a:t>
            </a:r>
          </a:p>
        </p:txBody>
      </p:sp>
      <p:sp>
        <p:nvSpPr>
          <p:cNvPr id="54" name="TextBox 53"/>
          <p:cNvSpPr txBox="1"/>
          <p:nvPr/>
        </p:nvSpPr>
        <p:spPr>
          <a:xfrm>
            <a:off x="320040" y="2125980"/>
            <a:ext cx="8642509" cy="3157538"/>
          </a:xfrm>
          <a:prstGeom prst="rect">
            <a:avLst/>
          </a:prstGeom>
          <a:solidFill>
            <a:schemeClr val="bg1">
              <a:lumMod val="75000"/>
              <a:alpha val="86000"/>
            </a:schemeClr>
          </a:solidFill>
        </p:spPr>
        <p:txBody>
          <a:bodyPr lIns="82292" tIns="41148" rIns="82292" bIns="41148">
            <a:spAutoFit/>
          </a:bodyPr>
          <a:lstStyle/>
          <a:p>
            <a:pPr>
              <a:defRPr/>
            </a:pPr>
            <a:r>
              <a:rPr lang="en-US" b="1" dirty="0"/>
              <a:t>If we exit from VM:</a:t>
            </a:r>
          </a:p>
          <a:p>
            <a:pPr>
              <a:defRPr/>
            </a:pPr>
            <a:endParaRPr lang="en-US" sz="1600" dirty="0"/>
          </a:p>
          <a:p>
            <a:pPr>
              <a:defRPr/>
            </a:pPr>
            <a:r>
              <a:rPr lang="nl-NL" sz="1600" dirty="0"/>
              <a:t>Stopping </a:t>
            </a:r>
            <a:r>
              <a:rPr lang="nl-NL" sz="1600" dirty="0" err="1"/>
              <a:t>Hadoop</a:t>
            </a:r>
            <a:r>
              <a:rPr lang="nl-NL" sz="1600" dirty="0"/>
              <a:t> Cluster</a:t>
            </a:r>
          </a:p>
          <a:p>
            <a:pPr>
              <a:defRPr/>
            </a:pPr>
            <a:r>
              <a:rPr lang="nl-NL" sz="1600" dirty="0"/>
              <a:t>stopping </a:t>
            </a:r>
            <a:r>
              <a:rPr lang="nl-NL" sz="1600" dirty="0" err="1"/>
              <a:t>jobtracker</a:t>
            </a:r>
            <a:endParaRPr lang="nl-NL" sz="1600" dirty="0"/>
          </a:p>
          <a:p>
            <a:pPr>
              <a:defRPr/>
            </a:pPr>
            <a:r>
              <a:rPr lang="nl-NL" sz="1600" dirty="0"/>
              <a:t>server-1907: stopping </a:t>
            </a:r>
            <a:r>
              <a:rPr lang="nl-NL" sz="1600" dirty="0" err="1"/>
              <a:t>tasktracker</a:t>
            </a:r>
            <a:endParaRPr lang="nl-NL" sz="1600" dirty="0"/>
          </a:p>
          <a:p>
            <a:pPr>
              <a:defRPr/>
            </a:pPr>
            <a:r>
              <a:rPr lang="nl-NL" sz="1600" dirty="0"/>
              <a:t>server-1908: stopping </a:t>
            </a:r>
            <a:r>
              <a:rPr lang="nl-NL" sz="1600" dirty="0" err="1"/>
              <a:t>tasktracker</a:t>
            </a:r>
            <a:endParaRPr lang="nl-NL" sz="1600" dirty="0"/>
          </a:p>
          <a:p>
            <a:pPr>
              <a:defRPr/>
            </a:pPr>
            <a:r>
              <a:rPr lang="nl-NL" sz="1600" dirty="0"/>
              <a:t>stopping </a:t>
            </a:r>
            <a:r>
              <a:rPr lang="nl-NL" sz="1600" dirty="0" err="1"/>
              <a:t>namenode</a:t>
            </a:r>
            <a:endParaRPr lang="nl-NL" sz="1600" dirty="0"/>
          </a:p>
          <a:p>
            <a:pPr>
              <a:defRPr/>
            </a:pPr>
            <a:r>
              <a:rPr lang="nl-NL" sz="1600" dirty="0"/>
              <a:t>server-1908: stopping </a:t>
            </a:r>
            <a:r>
              <a:rPr lang="nl-NL" sz="1600" dirty="0" err="1"/>
              <a:t>datanode</a:t>
            </a:r>
            <a:endParaRPr lang="nl-NL" sz="1600" dirty="0"/>
          </a:p>
          <a:p>
            <a:pPr>
              <a:defRPr/>
            </a:pPr>
            <a:r>
              <a:rPr lang="nl-NL" sz="1600" dirty="0"/>
              <a:t>server-1907: stopping </a:t>
            </a:r>
            <a:r>
              <a:rPr lang="nl-NL" sz="1600" dirty="0" err="1"/>
              <a:t>datanode</a:t>
            </a:r>
            <a:endParaRPr lang="nl-NL" sz="1600" dirty="0"/>
          </a:p>
          <a:p>
            <a:pPr>
              <a:defRPr/>
            </a:pPr>
            <a:r>
              <a:rPr lang="nl-NL" sz="1600" dirty="0"/>
              <a:t>server-1906: stopping </a:t>
            </a:r>
            <a:r>
              <a:rPr lang="nl-NL" sz="1600" dirty="0" err="1"/>
              <a:t>secondarynamenode</a:t>
            </a:r>
            <a:endParaRPr lang="nl-NL" sz="1600" dirty="0"/>
          </a:p>
          <a:p>
            <a:pPr>
              <a:defRPr/>
            </a:pPr>
            <a:r>
              <a:rPr lang="nl-NL" sz="1600" dirty="0"/>
              <a:t>Job </a:t>
            </a:r>
            <a:r>
              <a:rPr lang="nl-NL" sz="1600" dirty="0" err="1"/>
              <a:t>Done</a:t>
            </a:r>
            <a:endParaRPr lang="nl-NL" sz="1600" dirty="0"/>
          </a:p>
          <a:p>
            <a:pPr>
              <a:defRPr/>
            </a:pPr>
            <a:endParaRPr lang="en-US" sz="1600" dirty="0"/>
          </a:p>
        </p:txBody>
      </p:sp>
    </p:spTree>
    <p:extLst>
      <p:ext uri="{BB962C8B-B14F-4D97-AF65-F5344CB8AC3E}">
        <p14:creationId xmlns:p14="http://schemas.microsoft.com/office/powerpoint/2010/main" val="4456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0" grpId="1" animBg="1"/>
      <p:bldP spid="51" grpId="0" animBg="1"/>
      <p:bldP spid="51" grpId="1" animBg="1"/>
      <p:bldP spid="52" grpId="0" animBg="1"/>
      <p:bldP spid="52" grpId="1" animBg="1"/>
      <p:bldP spid="53" grpId="0" animBg="1"/>
      <p:bldP spid="53" grpId="1"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a:t>Rain a </a:t>
            </a:r>
            <a:r>
              <a:rPr lang="en-US" dirty="0" err="1"/>
              <a:t>Hadoop</a:t>
            </a:r>
            <a:r>
              <a:rPr lang="en-US" dirty="0"/>
              <a:t> environment and execute Word count 1/2</a:t>
            </a:r>
          </a:p>
        </p:txBody>
      </p:sp>
      <p:sp>
        <p:nvSpPr>
          <p:cNvPr id="53250" name="Content Placeholder 2"/>
          <p:cNvSpPr>
            <a:spLocks noGrp="1"/>
          </p:cNvSpPr>
          <p:nvPr>
            <p:ph idx="1"/>
          </p:nvPr>
        </p:nvSpPr>
        <p:spPr/>
        <p:txBody>
          <a:bodyPr/>
          <a:lstStyle/>
          <a:p>
            <a:r>
              <a:rPr lang="nl-NL" sz="2500" dirty="0"/>
              <a:t>As </a:t>
            </a:r>
            <a:r>
              <a:rPr lang="nl-NL" sz="2500" dirty="0" err="1"/>
              <a:t>example</a:t>
            </a:r>
            <a:r>
              <a:rPr lang="nl-NL" sz="2500" dirty="0"/>
              <a:t> we </a:t>
            </a:r>
            <a:r>
              <a:rPr lang="nl-NL" sz="2500" dirty="0" err="1"/>
              <a:t>use</a:t>
            </a:r>
            <a:r>
              <a:rPr lang="nl-NL" sz="2500" dirty="0"/>
              <a:t> the word </a:t>
            </a:r>
            <a:r>
              <a:rPr lang="nl-NL" sz="2500" dirty="0" err="1"/>
              <a:t>count</a:t>
            </a:r>
            <a:r>
              <a:rPr lang="nl-NL" sz="2500" dirty="0"/>
              <a:t> </a:t>
            </a:r>
            <a:r>
              <a:rPr lang="nl-NL" sz="2500" dirty="0" err="1"/>
              <a:t>application</a:t>
            </a:r>
            <a:r>
              <a:rPr lang="nl-NL" sz="2500" dirty="0"/>
              <a:t> </a:t>
            </a:r>
            <a:r>
              <a:rPr lang="nl-NL" sz="2500" dirty="0" err="1"/>
              <a:t>to</a:t>
            </a:r>
            <a:r>
              <a:rPr lang="nl-NL" sz="2500" dirty="0"/>
              <a:t> </a:t>
            </a:r>
            <a:r>
              <a:rPr lang="nl-NL" sz="2500" dirty="0" err="1"/>
              <a:t>count</a:t>
            </a:r>
            <a:r>
              <a:rPr lang="nl-NL" sz="2500" dirty="0"/>
              <a:t> the </a:t>
            </a:r>
            <a:r>
              <a:rPr lang="nl-NL" sz="2500" dirty="0" err="1"/>
              <a:t>words</a:t>
            </a:r>
            <a:r>
              <a:rPr lang="nl-NL" sz="2500" dirty="0"/>
              <a:t> of </a:t>
            </a:r>
            <a:r>
              <a:rPr lang="nl-NL" sz="2500" dirty="0" err="1"/>
              <a:t>several</a:t>
            </a:r>
            <a:r>
              <a:rPr lang="nl-NL" sz="2500" dirty="0"/>
              <a:t> </a:t>
            </a:r>
            <a:r>
              <a:rPr lang="nl-NL" sz="2500" dirty="0" err="1"/>
              <a:t>books</a:t>
            </a:r>
            <a:endParaRPr lang="nl-NL" sz="2500" dirty="0"/>
          </a:p>
          <a:p>
            <a:r>
              <a:rPr lang="nl-NL" sz="2500" dirty="0" err="1"/>
              <a:t>Create</a:t>
            </a:r>
            <a:r>
              <a:rPr lang="nl-NL" sz="2500" dirty="0"/>
              <a:t> script </a:t>
            </a:r>
            <a:r>
              <a:rPr lang="nl-NL" sz="2500" dirty="0" err="1"/>
              <a:t>with</a:t>
            </a:r>
            <a:r>
              <a:rPr lang="nl-NL" sz="2500" dirty="0"/>
              <a:t> the </a:t>
            </a:r>
            <a:r>
              <a:rPr lang="nl-NL" sz="2500" dirty="0" err="1"/>
              <a:t>hadoop</a:t>
            </a:r>
            <a:r>
              <a:rPr lang="nl-NL" sz="2500" dirty="0"/>
              <a:t> </a:t>
            </a:r>
            <a:r>
              <a:rPr lang="nl-NL" sz="2500" dirty="0" err="1"/>
              <a:t>command</a:t>
            </a:r>
            <a:r>
              <a:rPr lang="nl-NL" sz="2500" dirty="0"/>
              <a:t> (</a:t>
            </a:r>
            <a:r>
              <a:rPr lang="en-US" sz="2500" dirty="0"/>
              <a:t>h</a:t>
            </a:r>
            <a:r>
              <a:rPr lang="nl-NL" sz="2500" dirty="0" err="1"/>
              <a:t>adoopword.sh</a:t>
            </a:r>
            <a:r>
              <a:rPr lang="nl-NL" sz="2500" dirty="0"/>
              <a:t>)</a:t>
            </a:r>
          </a:p>
          <a:p>
            <a:endParaRPr lang="nl-NL" sz="2500" dirty="0"/>
          </a:p>
          <a:p>
            <a:endParaRPr lang="nl-NL" sz="2500" dirty="0"/>
          </a:p>
          <a:p>
            <a:r>
              <a:rPr lang="nl-NL" sz="2500" dirty="0"/>
              <a:t>Download </a:t>
            </a:r>
            <a:r>
              <a:rPr lang="nl-NL" sz="2500" dirty="0" err="1"/>
              <a:t>books</a:t>
            </a:r>
            <a:r>
              <a:rPr lang="nl-NL" sz="2500" dirty="0"/>
              <a:t> in </a:t>
            </a:r>
            <a:r>
              <a:rPr lang="nl-NL" sz="2500" dirty="0" err="1"/>
              <a:t>txt</a:t>
            </a:r>
            <a:endParaRPr lang="nl-NL" sz="2500" dirty="0"/>
          </a:p>
          <a:p>
            <a:endParaRPr lang="nl-NL" sz="2500" dirty="0"/>
          </a:p>
          <a:p>
            <a:r>
              <a:rPr lang="en-US" dirty="0" err="1"/>
              <a:t>Uncompress</a:t>
            </a:r>
            <a:r>
              <a:rPr lang="en-US" dirty="0"/>
              <a:t> books</a:t>
            </a:r>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3" name="Slide Number Placeholder 2"/>
          <p:cNvSpPr>
            <a:spLocks noGrp="1"/>
          </p:cNvSpPr>
          <p:nvPr>
            <p:ph type="sldNum" sz="quarter" idx="11"/>
          </p:nvPr>
        </p:nvSpPr>
        <p:spPr/>
        <p:txBody>
          <a:bodyPr/>
          <a:lstStyle/>
          <a:p>
            <a:pPr>
              <a:defRPr/>
            </a:pPr>
            <a:fld id="{8CF7D548-B0F0-5042-9C66-55E81111742E}" type="slidenum">
              <a:rPr lang="en-US" smtClean="0"/>
              <a:pPr>
                <a:defRPr/>
              </a:pPr>
              <a:t>48</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
        <p:nvSpPr>
          <p:cNvPr id="53251" name="Text Box 8"/>
          <p:cNvSpPr txBox="1">
            <a:spLocks noChangeArrowheads="1"/>
          </p:cNvSpPr>
          <p:nvPr/>
        </p:nvSpPr>
        <p:spPr bwMode="auto">
          <a:xfrm>
            <a:off x="662940" y="3017520"/>
            <a:ext cx="7955280" cy="7758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500" dirty="0" err="1">
                <a:latin typeface="+mn-lt"/>
              </a:rPr>
              <a:t>hadoop</a:t>
            </a:r>
            <a:r>
              <a:rPr lang="en-US" sz="2500" dirty="0">
                <a:latin typeface="+mn-lt"/>
              </a:rPr>
              <a:t> jar $HADOOP_CONF_DIR/../</a:t>
            </a:r>
            <a:r>
              <a:rPr lang="en-US" sz="2500" dirty="0" err="1">
                <a:latin typeface="+mn-lt"/>
              </a:rPr>
              <a:t>hadoop</a:t>
            </a:r>
            <a:r>
              <a:rPr lang="en-US" sz="2500" dirty="0">
                <a:latin typeface="+mn-lt"/>
              </a:rPr>
              <a:t>-examples*.jar </a:t>
            </a:r>
            <a:r>
              <a:rPr lang="en-US" sz="2500" dirty="0" err="1">
                <a:latin typeface="+mn-lt"/>
              </a:rPr>
              <a:t>wordcount</a:t>
            </a:r>
            <a:r>
              <a:rPr lang="en-US" sz="2500" dirty="0">
                <a:latin typeface="+mn-lt"/>
              </a:rPr>
              <a:t>  inputdir1 </a:t>
            </a:r>
            <a:r>
              <a:rPr lang="en-US" sz="2500" dirty="0" err="1">
                <a:latin typeface="+mn-lt"/>
              </a:rPr>
              <a:t>outputdir</a:t>
            </a:r>
            <a:endParaRPr lang="en-US" sz="2500" dirty="0">
              <a:latin typeface="+mn-lt"/>
            </a:endParaRPr>
          </a:p>
        </p:txBody>
      </p:sp>
      <p:sp>
        <p:nvSpPr>
          <p:cNvPr id="53252" name="Text Box 8"/>
          <p:cNvSpPr txBox="1">
            <a:spLocks noChangeArrowheads="1"/>
          </p:cNvSpPr>
          <p:nvPr/>
        </p:nvSpPr>
        <p:spPr bwMode="auto">
          <a:xfrm>
            <a:off x="662940" y="4001928"/>
            <a:ext cx="7955280" cy="38719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500" dirty="0">
                <a:latin typeface="+mn-lt"/>
              </a:rPr>
              <a:t>$ </a:t>
            </a:r>
            <a:r>
              <a:rPr lang="en-US" sz="2500" dirty="0" err="1">
                <a:latin typeface="+mn-lt"/>
              </a:rPr>
              <a:t>wget</a:t>
            </a:r>
            <a:r>
              <a:rPr lang="en-US" sz="2500" dirty="0">
                <a:latin typeface="+mn-lt"/>
              </a:rPr>
              <a:t> i120/test-image/books-</a:t>
            </a:r>
            <a:r>
              <a:rPr lang="en-US" sz="2500" dirty="0" err="1">
                <a:latin typeface="+mn-lt"/>
              </a:rPr>
              <a:t>example.tgz</a:t>
            </a:r>
            <a:endParaRPr lang="en-US" sz="2500" dirty="0">
              <a:latin typeface="+mn-lt"/>
            </a:endParaRPr>
          </a:p>
        </p:txBody>
      </p:sp>
      <p:sp>
        <p:nvSpPr>
          <p:cNvPr id="53253" name="Text Box 8"/>
          <p:cNvSpPr txBox="1">
            <a:spLocks noChangeArrowheads="1"/>
          </p:cNvSpPr>
          <p:nvPr/>
        </p:nvSpPr>
        <p:spPr bwMode="auto">
          <a:xfrm>
            <a:off x="662940" y="5349240"/>
            <a:ext cx="7955280" cy="77581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500">
                <a:latin typeface="+mn-lt"/>
              </a:rPr>
              <a:t>$ mkdir ~/inputdir1</a:t>
            </a:r>
          </a:p>
          <a:p>
            <a:r>
              <a:rPr lang="en-US" sz="2500">
                <a:latin typeface="+mn-lt"/>
              </a:rPr>
              <a:t>$ tar xvfz books-example.tgz –C ~/inputdir1</a:t>
            </a:r>
          </a:p>
        </p:txBody>
      </p:sp>
    </p:spTree>
    <p:extLst>
      <p:ext uri="{BB962C8B-B14F-4D97-AF65-F5344CB8AC3E}">
        <p14:creationId xmlns:p14="http://schemas.microsoft.com/office/powerpoint/2010/main" val="356852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Times New Roman" charset="0"/>
              </a:rPr>
              <a:t>Rain a Hadoop environment and execute Word count 2/2</a:t>
            </a:r>
          </a:p>
        </p:txBody>
      </p:sp>
      <p:sp>
        <p:nvSpPr>
          <p:cNvPr id="3" name="Content Placeholder 2"/>
          <p:cNvSpPr>
            <a:spLocks noGrp="1"/>
          </p:cNvSpPr>
          <p:nvPr>
            <p:ph idx="1"/>
          </p:nvPr>
        </p:nvSpPr>
        <p:spPr/>
        <p:txBody>
          <a:bodyPr/>
          <a:lstStyle/>
          <a:p>
            <a:pPr>
              <a:defRPr/>
            </a:pPr>
            <a:r>
              <a:rPr lang="en-US" dirty="0" smtClean="0"/>
              <a:t>Execute rain</a:t>
            </a:r>
          </a:p>
          <a:p>
            <a:pPr>
              <a:defRPr/>
            </a:pPr>
            <a:endParaRPr lang="en-US" dirty="0"/>
          </a:p>
          <a:p>
            <a:pPr marL="0" indent="0">
              <a:buNone/>
              <a:defRPr/>
            </a:pPr>
            <a:endParaRPr lang="en-US" dirty="0"/>
          </a:p>
          <a:p>
            <a:pPr>
              <a:defRPr/>
            </a:pPr>
            <a:r>
              <a:rPr lang="en-US" dirty="0" smtClean="0"/>
              <a:t>Once the job is done</a:t>
            </a:r>
          </a:p>
          <a:p>
            <a:pPr>
              <a:defRPr/>
            </a:pPr>
            <a:endParaRPr lang="en-US" dirty="0"/>
          </a:p>
          <a:p>
            <a:pPr>
              <a:defRPr/>
            </a:pPr>
            <a:endParaRPr lang="en-US" dirty="0" smtClean="0"/>
          </a:p>
          <a:p>
            <a:pPr>
              <a:defRPr/>
            </a:pPr>
            <a:r>
              <a:rPr lang="en-US" dirty="0" smtClean="0"/>
              <a:t>The output is in the file </a:t>
            </a:r>
            <a:r>
              <a:rPr lang="nb-NO" b="1" i="1" dirty="0" smtClean="0"/>
              <a:t>part-r-00000</a:t>
            </a:r>
            <a:endParaRPr lang="en-US" b="1" i="1" dirty="0" smtClean="0"/>
          </a:p>
          <a:p>
            <a:pPr>
              <a:defRPr/>
            </a:pPr>
            <a:endParaRPr lang="en-US" dirty="0"/>
          </a:p>
        </p:txBody>
      </p:sp>
      <p:sp>
        <p:nvSpPr>
          <p:cNvPr id="2" name="Date Placeholder 1"/>
          <p:cNvSpPr>
            <a:spLocks noGrp="1"/>
          </p:cNvSpPr>
          <p:nvPr>
            <p:ph type="dt" sz="half" idx="10"/>
          </p:nvPr>
        </p:nvSpPr>
        <p:spPr/>
        <p:txBody>
          <a:bodyPr/>
          <a:lstStyle/>
          <a:p>
            <a:pPr>
              <a:defRPr/>
            </a:pPr>
            <a:r>
              <a:rPr lang="en-US" smtClean="0"/>
              <a:t>March 2013</a:t>
            </a:r>
            <a:endParaRPr lang="en-US"/>
          </a:p>
        </p:txBody>
      </p:sp>
      <p:sp>
        <p:nvSpPr>
          <p:cNvPr id="4" name="Slide Number Placeholder 3"/>
          <p:cNvSpPr>
            <a:spLocks noGrp="1"/>
          </p:cNvSpPr>
          <p:nvPr>
            <p:ph type="sldNum" sz="quarter" idx="11"/>
          </p:nvPr>
        </p:nvSpPr>
        <p:spPr/>
        <p:txBody>
          <a:bodyPr/>
          <a:lstStyle/>
          <a:p>
            <a:pPr>
              <a:defRPr/>
            </a:pPr>
            <a:fld id="{8CF7D548-B0F0-5042-9C66-55E81111742E}" type="slidenum">
              <a:rPr lang="en-US" smtClean="0"/>
              <a:pPr>
                <a:defRPr/>
              </a:pPr>
              <a:t>49</a:t>
            </a:fld>
            <a:endParaRPr lang="en-US"/>
          </a:p>
        </p:txBody>
      </p:sp>
      <p:sp>
        <p:nvSpPr>
          <p:cNvPr id="5" name="Footer Placeholder 4"/>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
        <p:nvSpPr>
          <p:cNvPr id="54275" name="Text Box 8"/>
          <p:cNvSpPr txBox="1">
            <a:spLocks noChangeArrowheads="1"/>
          </p:cNvSpPr>
          <p:nvPr/>
        </p:nvSpPr>
        <p:spPr bwMode="auto">
          <a:xfrm>
            <a:off x="662940" y="1824143"/>
            <a:ext cx="7955280" cy="116300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nl-NL" sz="2500" dirty="0">
                <a:latin typeface="+mn-lt"/>
              </a:rPr>
              <a:t>$ </a:t>
            </a:r>
            <a:r>
              <a:rPr lang="nl-NL" sz="2500" dirty="0" err="1">
                <a:latin typeface="+mn-lt"/>
              </a:rPr>
              <a:t>fg-rain</a:t>
            </a:r>
            <a:r>
              <a:rPr lang="nl-NL" sz="2500" dirty="0">
                <a:latin typeface="+mn-lt"/>
              </a:rPr>
              <a:t> -u </a:t>
            </a:r>
            <a:r>
              <a:rPr lang="nl-NL" sz="2500" dirty="0" err="1">
                <a:latin typeface="+mn-lt"/>
              </a:rPr>
              <a:t>jdiaz</a:t>
            </a:r>
            <a:r>
              <a:rPr lang="nl-NL" sz="2500" dirty="0">
                <a:latin typeface="+mn-lt"/>
              </a:rPr>
              <a:t> -i ami-00000017 -s </a:t>
            </a:r>
            <a:r>
              <a:rPr lang="nl-NL" sz="2500" dirty="0" err="1">
                <a:latin typeface="+mn-lt"/>
              </a:rPr>
              <a:t>india</a:t>
            </a:r>
            <a:r>
              <a:rPr lang="nl-NL" sz="2500" dirty="0">
                <a:latin typeface="+mn-lt"/>
              </a:rPr>
              <a:t> -v ~/</a:t>
            </a:r>
            <a:r>
              <a:rPr lang="nl-NL" sz="2500" dirty="0" err="1">
                <a:latin typeface="+mn-lt"/>
              </a:rPr>
              <a:t>OSessex-india</a:t>
            </a:r>
            <a:r>
              <a:rPr lang="nl-NL" sz="2500" dirty="0">
                <a:latin typeface="+mn-lt"/>
              </a:rPr>
              <a:t>/</a:t>
            </a:r>
            <a:r>
              <a:rPr lang="nl-NL" sz="2500" dirty="0" err="1">
                <a:latin typeface="+mn-lt"/>
              </a:rPr>
              <a:t>novarc</a:t>
            </a:r>
            <a:r>
              <a:rPr lang="nl-NL" sz="2500" dirty="0">
                <a:latin typeface="+mn-lt"/>
              </a:rPr>
              <a:t> </a:t>
            </a:r>
            <a:r>
              <a:rPr lang="en-US" sz="2500" dirty="0">
                <a:latin typeface="+mn-lt"/>
              </a:rPr>
              <a:t>–</a:t>
            </a:r>
            <a:r>
              <a:rPr lang="nl-NL" sz="2500" dirty="0">
                <a:latin typeface="+mn-lt"/>
              </a:rPr>
              <a:t>j ~/</a:t>
            </a:r>
            <a:r>
              <a:rPr lang="en-US" sz="2500" dirty="0">
                <a:latin typeface="+mn-lt"/>
              </a:rPr>
              <a:t>h</a:t>
            </a:r>
            <a:r>
              <a:rPr lang="nl-NL" sz="2500" dirty="0" err="1">
                <a:latin typeface="+mn-lt"/>
              </a:rPr>
              <a:t>adoopword.sh</a:t>
            </a:r>
            <a:r>
              <a:rPr lang="nl-NL" sz="2500" dirty="0">
                <a:latin typeface="+mn-lt"/>
              </a:rPr>
              <a:t> --</a:t>
            </a:r>
            <a:r>
              <a:rPr lang="nl-NL" sz="2500" dirty="0" err="1">
                <a:latin typeface="+mn-lt"/>
              </a:rPr>
              <a:t>hadoop</a:t>
            </a:r>
            <a:r>
              <a:rPr lang="nl-NL" sz="2500" dirty="0">
                <a:latin typeface="+mn-lt"/>
              </a:rPr>
              <a:t> --</a:t>
            </a:r>
            <a:r>
              <a:rPr lang="nl-NL" sz="2500" dirty="0" err="1">
                <a:latin typeface="+mn-lt"/>
              </a:rPr>
              <a:t>inputdir</a:t>
            </a:r>
            <a:r>
              <a:rPr lang="nl-NL" sz="2500" dirty="0">
                <a:latin typeface="+mn-lt"/>
              </a:rPr>
              <a:t> ~/inputdir1/ --</a:t>
            </a:r>
            <a:r>
              <a:rPr lang="nl-NL" sz="2500" dirty="0" err="1">
                <a:latin typeface="+mn-lt"/>
              </a:rPr>
              <a:t>outputdir</a:t>
            </a:r>
            <a:r>
              <a:rPr lang="nl-NL" sz="2500" dirty="0">
                <a:latin typeface="+mn-lt"/>
              </a:rPr>
              <a:t> ~/</a:t>
            </a:r>
            <a:r>
              <a:rPr lang="nl-NL" sz="2500" dirty="0" err="1">
                <a:latin typeface="+mn-lt"/>
              </a:rPr>
              <a:t>outputdir</a:t>
            </a:r>
            <a:r>
              <a:rPr lang="nl-NL" sz="2500" dirty="0">
                <a:latin typeface="+mn-lt"/>
              </a:rPr>
              <a:t>/ -m 3</a:t>
            </a:r>
          </a:p>
        </p:txBody>
      </p:sp>
      <p:sp>
        <p:nvSpPr>
          <p:cNvPr id="54276" name="Text Box 8"/>
          <p:cNvSpPr txBox="1">
            <a:spLocks noChangeArrowheads="1"/>
          </p:cNvSpPr>
          <p:nvPr/>
        </p:nvSpPr>
        <p:spPr bwMode="auto">
          <a:xfrm>
            <a:off x="662940" y="3977645"/>
            <a:ext cx="7955280" cy="75405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nb-NO" sz="2500">
                <a:latin typeface="+mn-lt"/>
              </a:rPr>
              <a:t>$ ls ~/outputdir/outputdir/</a:t>
            </a:r>
          </a:p>
          <a:p>
            <a:r>
              <a:rPr lang="nb-NO">
                <a:latin typeface="+mn-lt"/>
              </a:rPr>
              <a:t>_logs  part-r-00000  _SUCCESS</a:t>
            </a:r>
          </a:p>
        </p:txBody>
      </p:sp>
    </p:spTree>
    <p:extLst>
      <p:ext uri="{BB962C8B-B14F-4D97-AF65-F5344CB8AC3E}">
        <p14:creationId xmlns:p14="http://schemas.microsoft.com/office/powerpoint/2010/main" val="339387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Introduction</a:t>
            </a:r>
            <a:endParaRPr lang="en-US" dirty="0"/>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11"/>
          </p:nvPr>
        </p:nvSpPr>
        <p:spPr/>
        <p:txBody>
          <a:bodyPr/>
          <a:lstStyle/>
          <a:p>
            <a:fld id="{183FFB49-A6E7-3947-8F55-F954CD7469F6}" type="slidenum">
              <a:rPr lang="en-US" smtClean="0"/>
              <a:t>5</a:t>
            </a:fld>
            <a:endParaRPr lang="en-US"/>
          </a:p>
        </p:txBody>
      </p:sp>
    </p:spTree>
    <p:extLst>
      <p:ext uri="{BB962C8B-B14F-4D97-AF65-F5344CB8AC3E}">
        <p14:creationId xmlns:p14="http://schemas.microsoft.com/office/powerpoint/2010/main" val="3167971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 virtual cluster example does not work due to some experimentation we do with </a:t>
            </a:r>
            <a:r>
              <a:rPr lang="en-US" dirty="0" err="1" smtClean="0"/>
              <a:t>OpenStack</a:t>
            </a:r>
            <a:endParaRPr lang="en-US" dirty="0"/>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5" name="Slide Number Placeholder 4"/>
          <p:cNvSpPr>
            <a:spLocks noGrp="1"/>
          </p:cNvSpPr>
          <p:nvPr>
            <p:ph type="sldNum" sz="quarter" idx="11"/>
          </p:nvPr>
        </p:nvSpPr>
        <p:spPr/>
        <p:txBody>
          <a:bodyPr/>
          <a:lstStyle/>
          <a:p>
            <a:pPr>
              <a:defRPr/>
            </a:pPr>
            <a:fld id="{8CF7D548-B0F0-5042-9C66-55E81111742E}" type="slidenum">
              <a:rPr lang="en-US" smtClean="0"/>
              <a:pPr>
                <a:defRPr/>
              </a:pPr>
              <a:t>50</a:t>
            </a:fld>
            <a:endParaRPr lang="en-US"/>
          </a:p>
        </p:txBody>
      </p:sp>
      <p:sp>
        <p:nvSpPr>
          <p:cNvPr id="6" name="Footer Placeholder 5"/>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Tree>
    <p:extLst>
      <p:ext uri="{BB962C8B-B14F-4D97-AF65-F5344CB8AC3E}">
        <p14:creationId xmlns:p14="http://schemas.microsoft.com/office/powerpoint/2010/main" val="218657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Times New Roman" charset="0"/>
              </a:rPr>
              <a:t>Rain a Virtual Cluster</a:t>
            </a:r>
          </a:p>
        </p:txBody>
      </p:sp>
      <p:sp>
        <p:nvSpPr>
          <p:cNvPr id="55298" name="Content Placeholder 2"/>
          <p:cNvSpPr>
            <a:spLocks noGrp="1"/>
          </p:cNvSpPr>
          <p:nvPr>
            <p:ph idx="1"/>
          </p:nvPr>
        </p:nvSpPr>
        <p:spPr/>
        <p:txBody>
          <a:bodyPr/>
          <a:lstStyle/>
          <a:p>
            <a:r>
              <a:rPr lang="en-US" sz="2500" dirty="0"/>
              <a:t>f</a:t>
            </a:r>
            <a:r>
              <a:rPr lang="nl-NL" sz="2500" dirty="0"/>
              <a:t>g-</a:t>
            </a:r>
            <a:r>
              <a:rPr lang="nl-NL" sz="2500" dirty="0" err="1"/>
              <a:t>cluter</a:t>
            </a:r>
            <a:r>
              <a:rPr lang="nl-NL" sz="2500" dirty="0"/>
              <a:t> run -i ami-00000017 </a:t>
            </a:r>
            <a:r>
              <a:rPr lang="en-US" sz="2500" dirty="0"/>
              <a:t>-</a:t>
            </a:r>
            <a:r>
              <a:rPr lang="nl-NL" sz="2500" dirty="0"/>
              <a:t>n 3 </a:t>
            </a:r>
            <a:r>
              <a:rPr lang="en-US" sz="2500" dirty="0"/>
              <a:t>-</a:t>
            </a:r>
            <a:r>
              <a:rPr lang="nl-NL" sz="2500" dirty="0"/>
              <a:t>t m1.medium </a:t>
            </a:r>
            <a:r>
              <a:rPr lang="en-US" sz="2500" dirty="0"/>
              <a:t>-</a:t>
            </a:r>
            <a:r>
              <a:rPr lang="nl-NL" sz="2500" dirty="0"/>
              <a:t>a </a:t>
            </a:r>
            <a:r>
              <a:rPr lang="nl-NL" sz="2500" dirty="0" err="1"/>
              <a:t>mycluster</a:t>
            </a:r>
            <a:endParaRPr lang="en-US" sz="2500" dirty="0"/>
          </a:p>
          <a:p>
            <a:endParaRPr lang="en-US" dirty="0">
              <a:latin typeface="+mn-lt"/>
            </a:endParaRPr>
          </a:p>
        </p:txBody>
      </p:sp>
      <p:sp>
        <p:nvSpPr>
          <p:cNvPr id="4" name="Date Placeholder 3"/>
          <p:cNvSpPr>
            <a:spLocks noGrp="1"/>
          </p:cNvSpPr>
          <p:nvPr>
            <p:ph type="dt" sz="half" idx="10"/>
          </p:nvPr>
        </p:nvSpPr>
        <p:spPr/>
        <p:txBody>
          <a:bodyPr/>
          <a:lstStyle/>
          <a:p>
            <a:pPr>
              <a:defRPr/>
            </a:pPr>
            <a:r>
              <a:rPr lang="en-US" smtClean="0"/>
              <a:t>March 2013</a:t>
            </a:r>
            <a:endParaRPr lang="en-US"/>
          </a:p>
        </p:txBody>
      </p:sp>
      <p:sp>
        <p:nvSpPr>
          <p:cNvPr id="6" name="Slide Number Placeholder 5"/>
          <p:cNvSpPr>
            <a:spLocks noGrp="1"/>
          </p:cNvSpPr>
          <p:nvPr>
            <p:ph type="sldNum" sz="quarter" idx="11"/>
          </p:nvPr>
        </p:nvSpPr>
        <p:spPr/>
        <p:txBody>
          <a:bodyPr/>
          <a:lstStyle/>
          <a:p>
            <a:pPr>
              <a:defRPr/>
            </a:pPr>
            <a:fld id="{8CF7D548-B0F0-5042-9C66-55E81111742E}" type="slidenum">
              <a:rPr lang="en-US" smtClean="0"/>
              <a:pPr>
                <a:defRPr/>
              </a:pPr>
              <a:t>51</a:t>
            </a:fld>
            <a:endParaRPr lang="en-US"/>
          </a:p>
        </p:txBody>
      </p:sp>
      <p:sp>
        <p:nvSpPr>
          <p:cNvPr id="7" name="Footer Placeholder 6"/>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sp>
        <p:nvSpPr>
          <p:cNvPr id="21" name="Freeform 20"/>
          <p:cNvSpPr/>
          <p:nvPr/>
        </p:nvSpPr>
        <p:spPr>
          <a:xfrm flipH="1">
            <a:off x="1828800" y="3086100"/>
            <a:ext cx="3070384" cy="631508"/>
          </a:xfrm>
          <a:custGeom>
            <a:avLst/>
            <a:gdLst>
              <a:gd name="connsiteX0" fmla="*/ 2984500 w 3411219"/>
              <a:gd name="connsiteY0" fmla="*/ 0 h 701512"/>
              <a:gd name="connsiteX1" fmla="*/ 3159125 w 3411219"/>
              <a:gd name="connsiteY1" fmla="*/ 698500 h 701512"/>
              <a:gd name="connsiteX2" fmla="*/ 0 w 3411219"/>
              <a:gd name="connsiteY2" fmla="*/ 269875 h 701512"/>
            </a:gdLst>
            <a:ahLst/>
            <a:cxnLst>
              <a:cxn ang="0">
                <a:pos x="connsiteX0" y="connsiteY0"/>
              </a:cxn>
              <a:cxn ang="0">
                <a:pos x="connsiteX1" y="connsiteY1"/>
              </a:cxn>
              <a:cxn ang="0">
                <a:pos x="connsiteX2" y="connsiteY2"/>
              </a:cxn>
            </a:cxnLst>
            <a:rect l="l" t="t" r="r" b="b"/>
            <a:pathLst>
              <a:path w="3411219" h="701512">
                <a:moveTo>
                  <a:pt x="2984500" y="0"/>
                </a:moveTo>
                <a:cubicBezTo>
                  <a:pt x="3320521" y="326760"/>
                  <a:pt x="3656542" y="653521"/>
                  <a:pt x="3159125" y="698500"/>
                </a:cubicBezTo>
                <a:cubicBezTo>
                  <a:pt x="2661708" y="743479"/>
                  <a:pt x="0" y="269875"/>
                  <a:pt x="0" y="269875"/>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pic>
        <p:nvPicPr>
          <p:cNvPr id="55300" name="Picture 4" descr="rainbo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80360"/>
            <a:ext cx="2203133" cy="169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807" y="3783330"/>
            <a:ext cx="4949190" cy="3074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537460"/>
            <a:ext cx="2583180" cy="1580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6320" y="425196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97980" y="555498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46620" y="4594860"/>
            <a:ext cx="12573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reeform 15"/>
          <p:cNvSpPr/>
          <p:nvPr/>
        </p:nvSpPr>
        <p:spPr>
          <a:xfrm rot="16200000" flipH="1">
            <a:off x="695805" y="4424840"/>
            <a:ext cx="584359" cy="787242"/>
          </a:xfrm>
          <a:custGeom>
            <a:avLst/>
            <a:gdLst>
              <a:gd name="connsiteX0" fmla="*/ 0 w 1111250"/>
              <a:gd name="connsiteY0" fmla="*/ 0 h 809625"/>
              <a:gd name="connsiteX1" fmla="*/ 1111250 w 1111250"/>
              <a:gd name="connsiteY1" fmla="*/ 381000 h 809625"/>
              <a:gd name="connsiteX2" fmla="*/ 0 w 1111250"/>
              <a:gd name="connsiteY2" fmla="*/ 809625 h 809625"/>
              <a:gd name="connsiteX3" fmla="*/ 0 w 1111250"/>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1111250" h="809625">
                <a:moveTo>
                  <a:pt x="0" y="0"/>
                </a:moveTo>
                <a:cubicBezTo>
                  <a:pt x="555625" y="123031"/>
                  <a:pt x="1111250" y="246063"/>
                  <a:pt x="1111250" y="381000"/>
                </a:cubicBezTo>
                <a:cubicBezTo>
                  <a:pt x="1111250" y="515937"/>
                  <a:pt x="0" y="809625"/>
                  <a:pt x="0" y="809625"/>
                </a:cubicBezTo>
                <a:lnTo>
                  <a:pt x="0" y="809625"/>
                </a:lnTo>
              </a:path>
            </a:pathLst>
          </a:custGeom>
          <a:ln>
            <a:headEnd type="none"/>
            <a:tailEnd type="arrow"/>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17" name="Oval 16"/>
          <p:cNvSpPr/>
          <p:nvPr/>
        </p:nvSpPr>
        <p:spPr>
          <a:xfrm>
            <a:off x="457200" y="466344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1</a:t>
            </a:r>
          </a:p>
        </p:txBody>
      </p:sp>
      <p:sp>
        <p:nvSpPr>
          <p:cNvPr id="18" name="TextBox 17"/>
          <p:cNvSpPr txBox="1">
            <a:spLocks noChangeArrowheads="1"/>
          </p:cNvSpPr>
          <p:nvPr/>
        </p:nvSpPr>
        <p:spPr bwMode="auto">
          <a:xfrm>
            <a:off x="182880" y="5143500"/>
            <a:ext cx="1750219" cy="637223"/>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Deploy Virtual Cluster</a:t>
            </a:r>
          </a:p>
        </p:txBody>
      </p:sp>
      <p:sp>
        <p:nvSpPr>
          <p:cNvPr id="19" name="Oval 18"/>
          <p:cNvSpPr/>
          <p:nvPr/>
        </p:nvSpPr>
        <p:spPr>
          <a:xfrm>
            <a:off x="3113252" y="3268980"/>
            <a:ext cx="45291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2</a:t>
            </a:r>
          </a:p>
        </p:txBody>
      </p:sp>
      <p:sp>
        <p:nvSpPr>
          <p:cNvPr id="20" name="TextBox 19"/>
          <p:cNvSpPr txBox="1">
            <a:spLocks noChangeArrowheads="1"/>
          </p:cNvSpPr>
          <p:nvPr/>
        </p:nvSpPr>
        <p:spPr bwMode="auto">
          <a:xfrm>
            <a:off x="2788925" y="2880365"/>
            <a:ext cx="1295877" cy="360045"/>
          </a:xfrm>
          <a:prstGeom prst="rect">
            <a:avLst/>
          </a:prstGeom>
          <a:solidFill>
            <a:schemeClr val="bg1">
              <a:alpha val="6705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Start VM</a:t>
            </a:r>
          </a:p>
        </p:txBody>
      </p:sp>
      <p:cxnSp>
        <p:nvCxnSpPr>
          <p:cNvPr id="22" name="Straight Arrow Connector 21"/>
          <p:cNvCxnSpPr/>
          <p:nvPr/>
        </p:nvCxnSpPr>
        <p:spPr>
          <a:xfrm flipH="1">
            <a:off x="2651760" y="3909060"/>
            <a:ext cx="2263140"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Oval 22"/>
          <p:cNvSpPr/>
          <p:nvPr/>
        </p:nvSpPr>
        <p:spPr>
          <a:xfrm>
            <a:off x="3474720" y="390906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3</a:t>
            </a:r>
          </a:p>
        </p:txBody>
      </p:sp>
      <p:sp>
        <p:nvSpPr>
          <p:cNvPr id="24" name="TextBox 23"/>
          <p:cNvSpPr txBox="1">
            <a:spLocks noChangeArrowheads="1"/>
          </p:cNvSpPr>
          <p:nvPr/>
        </p:nvSpPr>
        <p:spPr bwMode="auto">
          <a:xfrm>
            <a:off x="3200400" y="3566164"/>
            <a:ext cx="1645920" cy="36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VMs Running</a:t>
            </a:r>
          </a:p>
        </p:txBody>
      </p:sp>
      <p:sp>
        <p:nvSpPr>
          <p:cNvPr id="30" name="Oval 29"/>
          <p:cNvSpPr/>
          <p:nvPr/>
        </p:nvSpPr>
        <p:spPr>
          <a:xfrm>
            <a:off x="3749040" y="466344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4</a:t>
            </a:r>
          </a:p>
        </p:txBody>
      </p:sp>
      <p:sp>
        <p:nvSpPr>
          <p:cNvPr id="31" name="TextBox 30"/>
          <p:cNvSpPr txBox="1">
            <a:spLocks noChangeArrowheads="1"/>
          </p:cNvSpPr>
          <p:nvPr/>
        </p:nvSpPr>
        <p:spPr bwMode="auto">
          <a:xfrm>
            <a:off x="2857500" y="4251960"/>
            <a:ext cx="2331720" cy="637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92" tIns="41148" rIns="82292"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Install/Configure SLURM</a:t>
            </a:r>
          </a:p>
        </p:txBody>
      </p:sp>
      <p:sp>
        <p:nvSpPr>
          <p:cNvPr id="43" name="Freeform 42"/>
          <p:cNvSpPr/>
          <p:nvPr/>
        </p:nvSpPr>
        <p:spPr>
          <a:xfrm>
            <a:off x="2614613" y="4484847"/>
            <a:ext cx="2373154" cy="540068"/>
          </a:xfrm>
          <a:custGeom>
            <a:avLst/>
            <a:gdLst>
              <a:gd name="connsiteX0" fmla="*/ 0 w 2636212"/>
              <a:gd name="connsiteY0" fmla="*/ 0 h 599365"/>
              <a:gd name="connsiteX1" fmla="*/ 769697 w 2636212"/>
              <a:gd name="connsiteY1" fmla="*/ 558030 h 599365"/>
              <a:gd name="connsiteX2" fmla="*/ 2636212 w 2636212"/>
              <a:gd name="connsiteY2" fmla="*/ 558030 h 599365"/>
            </a:gdLst>
            <a:ahLst/>
            <a:cxnLst>
              <a:cxn ang="0">
                <a:pos x="connsiteX0" y="connsiteY0"/>
              </a:cxn>
              <a:cxn ang="0">
                <a:pos x="connsiteX1" y="connsiteY1"/>
              </a:cxn>
              <a:cxn ang="0">
                <a:pos x="connsiteX2" y="connsiteY2"/>
              </a:cxn>
            </a:cxnLst>
            <a:rect l="l" t="t" r="r" b="b"/>
            <a:pathLst>
              <a:path w="2636212" h="599365">
                <a:moveTo>
                  <a:pt x="0" y="0"/>
                </a:moveTo>
                <a:cubicBezTo>
                  <a:pt x="165164" y="232512"/>
                  <a:pt x="330328" y="465025"/>
                  <a:pt x="769697" y="558030"/>
                </a:cubicBezTo>
                <a:cubicBezTo>
                  <a:pt x="1209066" y="651035"/>
                  <a:pt x="2636212" y="558030"/>
                  <a:pt x="2636212" y="558030"/>
                </a:cubicBezTo>
              </a:path>
            </a:pathLst>
          </a:custGeom>
          <a:ln>
            <a:tailEnd type="stealth" w="lg" len="lg"/>
          </a:ln>
        </p:spPr>
        <p:style>
          <a:lnRef idx="2">
            <a:schemeClr val="dk1"/>
          </a:lnRef>
          <a:fillRef idx="0">
            <a:schemeClr val="dk1"/>
          </a:fillRef>
          <a:effectRef idx="1">
            <a:schemeClr val="dk1"/>
          </a:effectRef>
          <a:fontRef idx="minor">
            <a:schemeClr val="tx1"/>
          </a:fontRef>
        </p:style>
        <p:txBody>
          <a:bodyPr lIns="82292" tIns="41148" rIns="82292" bIns="41148" anchor="ctr"/>
          <a:lstStyle/>
          <a:p>
            <a:pPr algn="ctr">
              <a:defRPr/>
            </a:pPr>
            <a:endParaRPr lang="en-US"/>
          </a:p>
        </p:txBody>
      </p:sp>
      <p:sp>
        <p:nvSpPr>
          <p:cNvPr id="46" name="Freeform 45"/>
          <p:cNvSpPr/>
          <p:nvPr/>
        </p:nvSpPr>
        <p:spPr>
          <a:xfrm>
            <a:off x="2008823" y="4572000"/>
            <a:ext cx="2978944" cy="1042988"/>
          </a:xfrm>
          <a:custGeom>
            <a:avLst/>
            <a:gdLst>
              <a:gd name="connsiteX0" fmla="*/ 0 w 3309697"/>
              <a:gd name="connsiteY0" fmla="*/ 0 h 1158195"/>
              <a:gd name="connsiteX1" fmla="*/ 558031 w 3309697"/>
              <a:gd name="connsiteY1" fmla="*/ 1135303 h 1158195"/>
              <a:gd name="connsiteX2" fmla="*/ 3309697 w 3309697"/>
              <a:gd name="connsiteY2" fmla="*/ 788939 h 1158195"/>
              <a:gd name="connsiteX3" fmla="*/ 3309697 w 3309697"/>
              <a:gd name="connsiteY3" fmla="*/ 788939 h 1158195"/>
            </a:gdLst>
            <a:ahLst/>
            <a:cxnLst>
              <a:cxn ang="0">
                <a:pos x="connsiteX0" y="connsiteY0"/>
              </a:cxn>
              <a:cxn ang="0">
                <a:pos x="connsiteX1" y="connsiteY1"/>
              </a:cxn>
              <a:cxn ang="0">
                <a:pos x="connsiteX2" y="connsiteY2"/>
              </a:cxn>
              <a:cxn ang="0">
                <a:pos x="connsiteX3" y="connsiteY3"/>
              </a:cxn>
            </a:cxnLst>
            <a:rect l="l" t="t" r="r" b="b"/>
            <a:pathLst>
              <a:path w="3309697" h="1158195">
                <a:moveTo>
                  <a:pt x="0" y="0"/>
                </a:moveTo>
                <a:cubicBezTo>
                  <a:pt x="3207" y="501906"/>
                  <a:pt x="6415" y="1003813"/>
                  <a:pt x="558031" y="1135303"/>
                </a:cubicBezTo>
                <a:cubicBezTo>
                  <a:pt x="1109647" y="1266793"/>
                  <a:pt x="3309697" y="788939"/>
                  <a:pt x="3309697" y="788939"/>
                </a:cubicBezTo>
                <a:lnTo>
                  <a:pt x="3309697" y="788939"/>
                </a:lnTo>
              </a:path>
            </a:pathLst>
          </a:cu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txBody>
          <a:bodyPr lIns="82292" tIns="41148" rIns="82292" bIns="41148" anchor="ctr"/>
          <a:lstStyle/>
          <a:p>
            <a:pPr algn="ctr">
              <a:defRPr/>
            </a:pPr>
            <a:endParaRPr lang="en-US"/>
          </a:p>
        </p:txBody>
      </p:sp>
      <p:sp>
        <p:nvSpPr>
          <p:cNvPr id="47" name="Oval 46"/>
          <p:cNvSpPr/>
          <p:nvPr/>
        </p:nvSpPr>
        <p:spPr>
          <a:xfrm>
            <a:off x="3337560" y="5417820"/>
            <a:ext cx="454343" cy="388620"/>
          </a:xfrm>
          <a:prstGeom prst="ellipse">
            <a:avLst/>
          </a:prstGeom>
          <a:ln>
            <a:solidFill>
              <a:srgbClr val="000000"/>
            </a:solidFill>
          </a:ln>
        </p:spPr>
        <p:style>
          <a:lnRef idx="1">
            <a:schemeClr val="accent3"/>
          </a:lnRef>
          <a:fillRef idx="2">
            <a:schemeClr val="accent3"/>
          </a:fillRef>
          <a:effectRef idx="1">
            <a:schemeClr val="accent3"/>
          </a:effectRef>
          <a:fontRef idx="minor">
            <a:schemeClr val="dk1"/>
          </a:fontRef>
        </p:style>
        <p:txBody>
          <a:bodyPr lIns="82292" tIns="41148" rIns="82292" bIns="41148" anchor="ctr"/>
          <a:lstStyle/>
          <a:p>
            <a:pPr algn="ctr">
              <a:defRPr/>
            </a:pPr>
            <a:r>
              <a:rPr lang="en-US" b="1" dirty="0"/>
              <a:t>5</a:t>
            </a:r>
          </a:p>
        </p:txBody>
      </p:sp>
      <p:sp>
        <p:nvSpPr>
          <p:cNvPr id="44" name="TextBox 43"/>
          <p:cNvSpPr txBox="1"/>
          <p:nvPr/>
        </p:nvSpPr>
        <p:spPr>
          <a:xfrm>
            <a:off x="1897380" y="4937760"/>
            <a:ext cx="2020253" cy="637223"/>
          </a:xfrm>
          <a:prstGeom prst="rect">
            <a:avLst/>
          </a:prstGeom>
          <a:solidFill>
            <a:schemeClr val="bg1">
              <a:lumMod val="95000"/>
              <a:alpha val="49000"/>
            </a:schemeClr>
          </a:solidFill>
        </p:spPr>
        <p:txBody>
          <a:bodyPr lIns="82292" tIns="41148" rIns="82292" bIns="41148">
            <a:spAutoFit/>
          </a:bodyPr>
          <a:lstStyle/>
          <a:p>
            <a:pPr>
              <a:defRPr/>
            </a:pPr>
            <a:r>
              <a:rPr lang="en-US" b="1" dirty="0"/>
              <a:t>Login User in Frontend</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83480" y="4732020"/>
            <a:ext cx="1257300" cy="948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92240" y="4320540"/>
            <a:ext cx="1257300" cy="948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12180" y="5882164"/>
            <a:ext cx="1257300" cy="948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V="1">
            <a:off x="6149340" y="4800600"/>
            <a:ext cx="548640" cy="27432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80760" y="5417820"/>
            <a:ext cx="342900" cy="61722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766560" y="5074920"/>
            <a:ext cx="68580" cy="96012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17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P spid="24" grpId="0"/>
      <p:bldP spid="30" grpId="0" animBg="1"/>
      <p:bldP spid="31" grpId="0"/>
      <p:bldP spid="47" grpId="0" animBg="1"/>
      <p:bldP spid="4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latin typeface="+mn-lt"/>
              </a:rPr>
              <a:t>Autonomous Runtime Services</a:t>
            </a:r>
            <a:endParaRPr lang="en-US" dirty="0">
              <a:latin typeface="+mn-lt"/>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2930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t>Autonomous Runtime Services</a:t>
            </a:r>
          </a:p>
        </p:txBody>
      </p:sp>
      <p:sp>
        <p:nvSpPr>
          <p:cNvPr id="3" name="Content Placeholder 2"/>
          <p:cNvSpPr>
            <a:spLocks noGrp="1"/>
          </p:cNvSpPr>
          <p:nvPr>
            <p:ph idx="1"/>
          </p:nvPr>
        </p:nvSpPr>
        <p:spPr/>
        <p:txBody>
          <a:bodyPr>
            <a:normAutofit fontScale="92500" lnSpcReduction="20000"/>
          </a:bodyPr>
          <a:lstStyle/>
          <a:p>
            <a:pPr>
              <a:defRPr/>
            </a:pPr>
            <a:r>
              <a:rPr lang="en-US" dirty="0" smtClean="0"/>
              <a:t>Orchestrates resource re-allocation among different infrastructures</a:t>
            </a:r>
          </a:p>
          <a:p>
            <a:pPr>
              <a:defRPr/>
            </a:pPr>
            <a:r>
              <a:rPr lang="en-US" dirty="0" smtClean="0"/>
              <a:t>Command Line interface to ease the access to this service</a:t>
            </a:r>
          </a:p>
          <a:p>
            <a:pPr>
              <a:defRPr/>
            </a:pPr>
            <a:r>
              <a:rPr lang="en-US" dirty="0" smtClean="0"/>
              <a:t>Exclusive access to the service to prevent conflicts</a:t>
            </a:r>
          </a:p>
          <a:p>
            <a:pPr>
              <a:defRPr/>
            </a:pPr>
            <a:r>
              <a:rPr lang="en-US" dirty="0" smtClean="0"/>
              <a:t>Keep status information about the resources assigned to each infrastructure as well as the historical to be able to make predictions about the future needs</a:t>
            </a:r>
          </a:p>
          <a:p>
            <a:pPr>
              <a:defRPr/>
            </a:pPr>
            <a:r>
              <a:rPr lang="en-US" dirty="0" smtClean="0"/>
              <a:t>Scheduler that can dynamically re-allocate resources and support manually planning future re-allocations</a:t>
            </a:r>
            <a:endParaRPr lang="en-US" dirty="0"/>
          </a:p>
        </p:txBody>
      </p:sp>
    </p:spTree>
    <p:extLst>
      <p:ext uri="{BB962C8B-B14F-4D97-AF65-F5344CB8AC3E}">
        <p14:creationId xmlns:p14="http://schemas.microsoft.com/office/powerpoint/2010/main" val="1357319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3-03-06 at 11.58.5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494" b="9166"/>
          <a:stretch/>
        </p:blipFill>
        <p:spPr>
          <a:xfrm>
            <a:off x="457200" y="59459"/>
            <a:ext cx="8229600" cy="6297049"/>
          </a:xfrm>
        </p:spPr>
      </p:pic>
      <p:sp>
        <p:nvSpPr>
          <p:cNvPr id="4" name="Slide Number Placeholder 3"/>
          <p:cNvSpPr>
            <a:spLocks noGrp="1"/>
          </p:cNvSpPr>
          <p:nvPr>
            <p:ph type="sldNum" sz="quarter" idx="11"/>
          </p:nvPr>
        </p:nvSpPr>
        <p:spPr/>
        <p:txBody>
          <a:bodyPr/>
          <a:lstStyle/>
          <a:p>
            <a:fld id="{183FFB49-A6E7-3947-8F55-F954CD7469F6}" type="slidenum">
              <a:rPr lang="en-US" smtClean="0"/>
              <a:t>54</a:t>
            </a:fld>
            <a:endParaRPr lang="en-US"/>
          </a:p>
        </p:txBody>
      </p:sp>
    </p:spTree>
    <p:extLst>
      <p:ext uri="{BB962C8B-B14F-4D97-AF65-F5344CB8AC3E}">
        <p14:creationId xmlns:p14="http://schemas.microsoft.com/office/powerpoint/2010/main" val="585461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Move Resources</a:t>
            </a:r>
            <a:endParaRPr lang="en-US" dirty="0"/>
          </a:p>
        </p:txBody>
      </p:sp>
      <p:pic>
        <p:nvPicPr>
          <p:cNvPr id="4" name="Content Placeholder 3"/>
          <p:cNvPicPr>
            <a:picLocks noGrp="1" noChangeAspect="1"/>
          </p:cNvPicPr>
          <p:nvPr>
            <p:ph idx="1"/>
          </p:nvPr>
        </p:nvPicPr>
        <p:blipFill>
          <a:blip r:embed="rId2"/>
          <a:srcRect l="-10864" r="-10864"/>
          <a:stretch>
            <a:fillRect/>
          </a:stretch>
        </p:blipFill>
        <p:spPr/>
      </p:pic>
      <p:grpSp>
        <p:nvGrpSpPr>
          <p:cNvPr id="6" name="Group 5"/>
          <p:cNvGrpSpPr/>
          <p:nvPr/>
        </p:nvGrpSpPr>
        <p:grpSpPr>
          <a:xfrm>
            <a:off x="2148416" y="1994958"/>
            <a:ext cx="5185833" cy="1926167"/>
            <a:chOff x="2148416" y="1994958"/>
            <a:chExt cx="5185833" cy="1926167"/>
          </a:xfrm>
          <a:solidFill>
            <a:schemeClr val="bg1">
              <a:lumMod val="85000"/>
              <a:alpha val="61000"/>
            </a:schemeClr>
          </a:solidFill>
        </p:grpSpPr>
        <p:sp>
          <p:nvSpPr>
            <p:cNvPr id="5" name="Left-Right Arrow 4"/>
            <p:cNvSpPr/>
            <p:nvPr/>
          </p:nvSpPr>
          <p:spPr>
            <a:xfrm>
              <a:off x="2148416" y="3275541"/>
              <a:ext cx="5185833" cy="645584"/>
            </a:xfrm>
            <a:prstGeom prst="leftRight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Bent Arrow 2"/>
            <p:cNvSpPr/>
            <p:nvPr/>
          </p:nvSpPr>
          <p:spPr>
            <a:xfrm rot="5400000" flipV="1">
              <a:off x="3069167" y="2074333"/>
              <a:ext cx="1481667" cy="1322917"/>
            </a:xfrm>
            <a:prstGeom prst="bent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grpSp>
        <p:nvGrpSpPr>
          <p:cNvPr id="7" name="Group 6"/>
          <p:cNvGrpSpPr/>
          <p:nvPr/>
        </p:nvGrpSpPr>
        <p:grpSpPr>
          <a:xfrm>
            <a:off x="1965960" y="4594860"/>
            <a:ext cx="2057400" cy="1028700"/>
            <a:chOff x="1965960" y="4594860"/>
            <a:chExt cx="2057400" cy="1028700"/>
          </a:xfrm>
        </p:grpSpPr>
        <p:sp>
          <p:nvSpPr>
            <p:cNvPr id="8" name="Oval 7"/>
            <p:cNvSpPr/>
            <p:nvPr/>
          </p:nvSpPr>
          <p:spPr>
            <a:xfrm>
              <a:off x="1965960" y="4800600"/>
              <a:ext cx="411480" cy="411480"/>
            </a:xfrm>
            <a:prstGeom prst="ellipse">
              <a:avLst/>
            </a:prstGeom>
          </p:spPr>
          <p:style>
            <a:lnRef idx="1">
              <a:schemeClr val="accent2"/>
            </a:lnRef>
            <a:fillRef idx="2">
              <a:schemeClr val="accent2"/>
            </a:fillRef>
            <a:effectRef idx="1">
              <a:schemeClr val="accent2"/>
            </a:effectRef>
            <a:fontRef idx="minor">
              <a:schemeClr val="dk1"/>
            </a:fontRef>
          </p:style>
          <p:txBody>
            <a:bodyPr lIns="82292" tIns="41148" rIns="82292" bIns="41148" rtlCol="0" anchor="ctr"/>
            <a:lstStyle/>
            <a:p>
              <a:pPr algn="ctr"/>
              <a:r>
                <a:rPr lang="en-US" dirty="0" smtClean="0"/>
                <a:t>1</a:t>
              </a:r>
              <a:endParaRPr lang="en-US" dirty="0"/>
            </a:p>
          </p:txBody>
        </p:sp>
        <p:sp>
          <p:nvSpPr>
            <p:cNvPr id="9" name="&quot;No&quot; Symbol 8"/>
            <p:cNvSpPr/>
            <p:nvPr/>
          </p:nvSpPr>
          <p:spPr>
            <a:xfrm>
              <a:off x="1965960" y="5280660"/>
              <a:ext cx="342900" cy="342900"/>
            </a:xfrm>
            <a:prstGeom prst="noSmoking">
              <a:avLst/>
            </a:prstGeom>
          </p:spPr>
          <p:style>
            <a:lnRef idx="1">
              <a:schemeClr val="accent2"/>
            </a:lnRef>
            <a:fillRef idx="3">
              <a:schemeClr val="accent2"/>
            </a:fillRef>
            <a:effectRef idx="2">
              <a:schemeClr val="accent2"/>
            </a:effectRef>
            <a:fontRef idx="minor">
              <a:schemeClr val="lt1"/>
            </a:fontRef>
          </p:style>
          <p:txBody>
            <a:bodyPr lIns="82292" tIns="41148" rIns="82292" bIns="41148" rtlCol="0" anchor="ctr"/>
            <a:lstStyle/>
            <a:p>
              <a:pPr algn="ctr"/>
              <a:endParaRPr lang="en-US">
                <a:solidFill>
                  <a:schemeClr val="tx1"/>
                </a:solidFill>
              </a:endParaRPr>
            </a:p>
          </p:txBody>
        </p:sp>
        <p:sp>
          <p:nvSpPr>
            <p:cNvPr id="10" name="Oval 9"/>
            <p:cNvSpPr/>
            <p:nvPr/>
          </p:nvSpPr>
          <p:spPr>
            <a:xfrm>
              <a:off x="3406140" y="4594860"/>
              <a:ext cx="411480" cy="411480"/>
            </a:xfrm>
            <a:prstGeom prst="ellipse">
              <a:avLst/>
            </a:prstGeom>
          </p:spPr>
          <p:style>
            <a:lnRef idx="1">
              <a:schemeClr val="accent2"/>
            </a:lnRef>
            <a:fillRef idx="2">
              <a:schemeClr val="accent2"/>
            </a:fillRef>
            <a:effectRef idx="1">
              <a:schemeClr val="accent2"/>
            </a:effectRef>
            <a:fontRef idx="minor">
              <a:schemeClr val="dk1"/>
            </a:fontRef>
          </p:style>
          <p:txBody>
            <a:bodyPr lIns="82292" tIns="41148" rIns="82292" bIns="41148" rtlCol="0" anchor="ctr"/>
            <a:lstStyle/>
            <a:p>
              <a:pPr algn="ctr"/>
              <a:r>
                <a:rPr lang="en-US" dirty="0" smtClean="0"/>
                <a:t>2</a:t>
              </a:r>
              <a:endParaRPr lang="en-US" dirty="0"/>
            </a:p>
          </p:txBody>
        </p:sp>
        <p:sp>
          <p:nvSpPr>
            <p:cNvPr id="11" name="Sun 10"/>
            <p:cNvSpPr/>
            <p:nvPr/>
          </p:nvSpPr>
          <p:spPr>
            <a:xfrm>
              <a:off x="3680460" y="4869180"/>
              <a:ext cx="342900" cy="342900"/>
            </a:xfrm>
            <a:prstGeom prst="sun">
              <a:avLst/>
            </a:prstGeom>
          </p:spPr>
          <p:style>
            <a:lnRef idx="1">
              <a:schemeClr val="accent3"/>
            </a:lnRef>
            <a:fillRef idx="3">
              <a:schemeClr val="accent3"/>
            </a:fillRef>
            <a:effectRef idx="2">
              <a:schemeClr val="accent3"/>
            </a:effectRef>
            <a:fontRef idx="minor">
              <a:schemeClr val="lt1"/>
            </a:fontRef>
          </p:style>
          <p:txBody>
            <a:bodyPr lIns="82292" tIns="41148" rIns="82292" bIns="41148" rtlCol="0" anchor="ctr"/>
            <a:lstStyle/>
            <a:p>
              <a:pPr algn="ctr"/>
              <a:endParaRPr lang="en-US"/>
            </a:p>
          </p:txBody>
        </p:sp>
        <p:cxnSp>
          <p:nvCxnSpPr>
            <p:cNvPr id="12" name="Elbow Connector 11"/>
            <p:cNvCxnSpPr>
              <a:stCxn id="13" idx="6"/>
              <a:endCxn id="14" idx="2"/>
            </p:cNvCxnSpPr>
            <p:nvPr/>
          </p:nvCxnSpPr>
          <p:spPr>
            <a:xfrm>
              <a:off x="2377440" y="5383530"/>
              <a:ext cx="1234440" cy="1143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171700" y="5280660"/>
              <a:ext cx="205740" cy="205740"/>
            </a:xfrm>
            <a:prstGeom prst="ellipse">
              <a:avLst/>
            </a:prstGeom>
          </p:spPr>
          <p:style>
            <a:lnRef idx="1">
              <a:schemeClr val="accent1"/>
            </a:lnRef>
            <a:fillRef idx="3">
              <a:schemeClr val="accent1"/>
            </a:fillRef>
            <a:effectRef idx="2">
              <a:schemeClr val="accent1"/>
            </a:effectRef>
            <a:fontRef idx="minor">
              <a:schemeClr val="lt1"/>
            </a:fontRef>
          </p:style>
          <p:txBody>
            <a:bodyPr lIns="82292" tIns="41148" rIns="82292" bIns="41148" rtlCol="0" anchor="ctr"/>
            <a:lstStyle/>
            <a:p>
              <a:pPr algn="ctr"/>
              <a:endParaRPr lang="en-US"/>
            </a:p>
          </p:txBody>
        </p:sp>
        <p:sp>
          <p:nvSpPr>
            <p:cNvPr id="14" name="Oval 13"/>
            <p:cNvSpPr/>
            <p:nvPr/>
          </p:nvSpPr>
          <p:spPr>
            <a:xfrm>
              <a:off x="3611880" y="5280660"/>
              <a:ext cx="205740" cy="205740"/>
            </a:xfrm>
            <a:prstGeom prst="ellipse">
              <a:avLst/>
            </a:prstGeom>
          </p:spPr>
          <p:style>
            <a:lnRef idx="1">
              <a:schemeClr val="accent1"/>
            </a:lnRef>
            <a:fillRef idx="3">
              <a:schemeClr val="accent1"/>
            </a:fillRef>
            <a:effectRef idx="2">
              <a:schemeClr val="accent1"/>
            </a:effectRef>
            <a:fontRef idx="minor">
              <a:schemeClr val="lt1"/>
            </a:fontRef>
          </p:style>
          <p:txBody>
            <a:bodyPr lIns="82292" tIns="41148" rIns="82292" bIns="41148" rtlCol="0" anchor="ctr"/>
            <a:lstStyle/>
            <a:p>
              <a:pPr algn="ctr"/>
              <a:endParaRPr lang="en-US"/>
            </a:p>
          </p:txBody>
        </p:sp>
      </p:grpSp>
      <p:grpSp>
        <p:nvGrpSpPr>
          <p:cNvPr id="20" name="Group 19"/>
          <p:cNvGrpSpPr/>
          <p:nvPr/>
        </p:nvGrpSpPr>
        <p:grpSpPr>
          <a:xfrm>
            <a:off x="2741083" y="2111376"/>
            <a:ext cx="3082529" cy="2689224"/>
            <a:chOff x="2741083" y="2111376"/>
            <a:chExt cx="3082529" cy="2689224"/>
          </a:xfrm>
        </p:grpSpPr>
        <p:sp>
          <p:nvSpPr>
            <p:cNvPr id="17" name="Bent Arrow 16"/>
            <p:cNvSpPr/>
            <p:nvPr/>
          </p:nvSpPr>
          <p:spPr>
            <a:xfrm rot="16200000" flipH="1" flipV="1">
              <a:off x="4427867" y="2615340"/>
              <a:ext cx="1899709" cy="891781"/>
            </a:xfrm>
            <a:prstGeom prst="bentArrow">
              <a:avLst/>
            </a:prstGeom>
            <a:solidFill>
              <a:schemeClr val="bg1">
                <a:lumMod val="75000"/>
                <a:alpha val="26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8" name="Curved Down Arrow 17"/>
            <p:cNvSpPr/>
            <p:nvPr/>
          </p:nvSpPr>
          <p:spPr>
            <a:xfrm>
              <a:off x="2741083" y="4011083"/>
              <a:ext cx="1502834" cy="789517"/>
            </a:xfrm>
            <a:prstGeom prst="curvedDownArrow">
              <a:avLst/>
            </a:prstGeom>
            <a:solidFill>
              <a:schemeClr val="bg1">
                <a:lumMod val="75000"/>
                <a:alpha val="26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9" name="Left Arrow 18"/>
            <p:cNvSpPr/>
            <p:nvPr/>
          </p:nvSpPr>
          <p:spPr>
            <a:xfrm>
              <a:off x="4023360" y="3810000"/>
              <a:ext cx="1691640" cy="784860"/>
            </a:xfrm>
            <a:prstGeom prst="leftArrow">
              <a:avLst/>
            </a:prstGeom>
            <a:solidFill>
              <a:schemeClr val="bg1">
                <a:lumMod val="75000"/>
                <a:alpha val="26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1" name="TextBox 20"/>
          <p:cNvSpPr txBox="1"/>
          <p:nvPr/>
        </p:nvSpPr>
        <p:spPr>
          <a:xfrm>
            <a:off x="3037417" y="1318712"/>
            <a:ext cx="306071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Autonomous Runtime Services</a:t>
            </a:r>
          </a:p>
        </p:txBody>
      </p:sp>
    </p:spTree>
    <p:extLst>
      <p:ext uri="{BB962C8B-B14F-4D97-AF65-F5344CB8AC3E}">
        <p14:creationId xmlns:p14="http://schemas.microsoft.com/office/powerpoint/2010/main" val="40491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6"/>
                                        </p:tgtEl>
                                        <p:attrNameLst>
                                          <p:attrName>ppt_w</p:attrName>
                                        </p:attrNameLst>
                                      </p:cBhvr>
                                      <p:tavLst>
                                        <p:tav tm="0">
                                          <p:val>
                                            <p:strVal val="ppt_w"/>
                                          </p:val>
                                        </p:tav>
                                        <p:tav tm="100000">
                                          <p:val>
                                            <p:strVal val="ppt_w*0.70"/>
                                          </p:val>
                                        </p:tav>
                                      </p:tavLst>
                                    </p:anim>
                                    <p:anim calcmode="lin" valueType="num">
                                      <p:cBhvr>
                                        <p:cTn id="14" dur="1000"/>
                                        <p:tgtEl>
                                          <p:spTgt spid="6"/>
                                        </p:tgtEl>
                                        <p:attrNameLst>
                                          <p:attrName>ppt_h</p:attrName>
                                        </p:attrNameLst>
                                      </p:cBhvr>
                                      <p:tavLst>
                                        <p:tav tm="0">
                                          <p:val>
                                            <p:strVal val="ppt_h"/>
                                          </p:val>
                                        </p:tav>
                                        <p:tav tm="100000">
                                          <p:val>
                                            <p:strVal val="ppt_h"/>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strVal val="#ppt_w*0.70"/>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Effect transition="in" filter="fade">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Mesh</a:t>
            </a:r>
            <a:endParaRPr lang="en-US" dirty="0"/>
          </a:p>
        </p:txBody>
      </p:sp>
      <p:sp>
        <p:nvSpPr>
          <p:cNvPr id="3" name="Content Placeholder 2"/>
          <p:cNvSpPr>
            <a:spLocks noGrp="1"/>
          </p:cNvSpPr>
          <p:nvPr>
            <p:ph idx="1"/>
          </p:nvPr>
        </p:nvSpPr>
        <p:spPr/>
        <p:txBody>
          <a:bodyPr/>
          <a:lstStyle/>
          <a:p>
            <a:r>
              <a:rPr lang="en-US" dirty="0" smtClean="0"/>
              <a:t>Simplify access across clouds. </a:t>
            </a:r>
          </a:p>
          <a:p>
            <a:r>
              <a:rPr lang="en-US" dirty="0" smtClean="0"/>
              <a:t>Some aspects similar to </a:t>
            </a:r>
            <a:r>
              <a:rPr lang="en-US" dirty="0" err="1" smtClean="0"/>
              <a:t>OpenStack</a:t>
            </a:r>
            <a:r>
              <a:rPr lang="en-US" dirty="0" smtClean="0"/>
              <a:t> Horizon, but for multiple clouds</a:t>
            </a:r>
          </a:p>
          <a:p>
            <a:r>
              <a:rPr lang="en-US" dirty="0" smtClean="0"/>
              <a:t>While using RAIN it will be able to do </a:t>
            </a:r>
          </a:p>
          <a:p>
            <a:pPr lvl="1"/>
            <a:r>
              <a:rPr lang="en-US" dirty="0"/>
              <a:t>o</a:t>
            </a:r>
            <a:r>
              <a:rPr lang="en-US" dirty="0" smtClean="0"/>
              <a:t>ne-click template &amp; image install on various </a:t>
            </a:r>
            <a:r>
              <a:rPr lang="en-US" dirty="0" err="1" smtClean="0"/>
              <a:t>IaaS</a:t>
            </a:r>
            <a:r>
              <a:rPr lang="en-US" dirty="0" smtClean="0"/>
              <a:t> &amp; </a:t>
            </a:r>
            <a:r>
              <a:rPr lang="en-US" dirty="0" err="1" smtClean="0"/>
              <a:t>baremetal</a:t>
            </a:r>
            <a:endParaRPr lang="en-US" dirty="0"/>
          </a:p>
          <a:p>
            <a:pPr lvl="1"/>
            <a:r>
              <a:rPr lang="en-US" dirty="0" err="1" smtClean="0"/>
              <a:t>t</a:t>
            </a:r>
            <a:r>
              <a:rPr lang="en-US" dirty="0" err="1"/>
              <a:t>e</a:t>
            </a:r>
            <a:r>
              <a:rPr lang="en-US" dirty="0" err="1" smtClean="0"/>
              <a:t>mplated</a:t>
            </a:r>
            <a:r>
              <a:rPr lang="en-US" dirty="0" smtClean="0"/>
              <a:t> workflow management involving VMs and bare metal</a:t>
            </a:r>
          </a:p>
        </p:txBody>
      </p:sp>
      <p:sp>
        <p:nvSpPr>
          <p:cNvPr id="4" name="Slide Number Placeholder 3"/>
          <p:cNvSpPr>
            <a:spLocks noGrp="1"/>
          </p:cNvSpPr>
          <p:nvPr>
            <p:ph type="sldNum" sz="quarter" idx="11"/>
          </p:nvPr>
        </p:nvSpPr>
        <p:spPr/>
        <p:txBody>
          <a:bodyPr/>
          <a:lstStyle/>
          <a:p>
            <a:fld id="{183FFB49-A6E7-3947-8F55-F954CD7469F6}" type="slidenum">
              <a:rPr lang="en-US" smtClean="0"/>
              <a:t>56</a:t>
            </a:fld>
            <a:endParaRPr lang="en-US"/>
          </a:p>
        </p:txBody>
      </p:sp>
    </p:spTree>
    <p:extLst>
      <p:ext uri="{BB962C8B-B14F-4D97-AF65-F5344CB8AC3E}">
        <p14:creationId xmlns:p14="http://schemas.microsoft.com/office/powerpoint/2010/main" val="33017711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Mesh GUI</a:t>
            </a:r>
            <a:endParaRPr lang="en-US" dirty="0"/>
          </a:p>
        </p:txBody>
      </p:sp>
      <p:pic>
        <p:nvPicPr>
          <p:cNvPr id="5" name="Content Placeholder 4"/>
          <p:cNvPicPr>
            <a:picLocks noGrp="1" noChangeAspect="1"/>
          </p:cNvPicPr>
          <p:nvPr>
            <p:ph idx="1"/>
          </p:nvPr>
        </p:nvPicPr>
        <p:blipFill>
          <a:blip r:embed="rId2"/>
          <a:srcRect t="10295" b="10295"/>
          <a:stretch>
            <a:fillRect/>
          </a:stretch>
        </p:blipFill>
        <p:spPr>
          <a:xfrm>
            <a:off x="457200" y="1235075"/>
            <a:ext cx="8229600" cy="4891088"/>
          </a:xfrm>
        </p:spPr>
      </p:pic>
      <p:sp>
        <p:nvSpPr>
          <p:cNvPr id="4" name="Slide Number Placeholder 3"/>
          <p:cNvSpPr>
            <a:spLocks noGrp="1"/>
          </p:cNvSpPr>
          <p:nvPr>
            <p:ph type="sldNum" sz="quarter" idx="11"/>
          </p:nvPr>
        </p:nvSpPr>
        <p:spPr/>
        <p:txBody>
          <a:bodyPr/>
          <a:lstStyle/>
          <a:p>
            <a:fld id="{183FFB49-A6E7-3947-8F55-F954CD7469F6}" type="slidenum">
              <a:rPr lang="en-US" smtClean="0"/>
              <a:t>57</a:t>
            </a:fld>
            <a:endParaRPr lang="en-US"/>
          </a:p>
        </p:txBody>
      </p:sp>
    </p:spTree>
    <p:extLst>
      <p:ext uri="{BB962C8B-B14F-4D97-AF65-F5344CB8AC3E}">
        <p14:creationId xmlns:p14="http://schemas.microsoft.com/office/powerpoint/2010/main" val="220298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view (</a:t>
            </a:r>
            <a:r>
              <a:rPr lang="en-US" dirty="0" err="1" smtClean="0"/>
              <a:t>Comandline</a:t>
            </a:r>
            <a:r>
              <a:rPr lang="en-US" dirty="0" smtClean="0"/>
              <a:t> GUI)</a:t>
            </a:r>
            <a:endParaRPr lang="en-US" dirty="0"/>
          </a:p>
        </p:txBody>
      </p:sp>
      <p:pic>
        <p:nvPicPr>
          <p:cNvPr id="5" name="Content Placeholder 4"/>
          <p:cNvPicPr>
            <a:picLocks noGrp="1" noChangeAspect="1"/>
          </p:cNvPicPr>
          <p:nvPr>
            <p:ph idx="1"/>
          </p:nvPr>
        </p:nvPicPr>
        <p:blipFill>
          <a:blip r:embed="rId2"/>
          <a:srcRect t="-15960" b="-15960"/>
          <a:stretch>
            <a:fillRect/>
          </a:stretch>
        </p:blipFill>
        <p:spPr/>
      </p:pic>
      <p:sp>
        <p:nvSpPr>
          <p:cNvPr id="4" name="Slide Number Placeholder 3"/>
          <p:cNvSpPr>
            <a:spLocks noGrp="1"/>
          </p:cNvSpPr>
          <p:nvPr>
            <p:ph type="sldNum" sz="quarter" idx="11"/>
          </p:nvPr>
        </p:nvSpPr>
        <p:spPr/>
        <p:txBody>
          <a:bodyPr/>
          <a:lstStyle/>
          <a:p>
            <a:fld id="{183FFB49-A6E7-3947-8F55-F954CD7469F6}" type="slidenum">
              <a:rPr lang="en-US" smtClean="0"/>
              <a:t>58</a:t>
            </a:fld>
            <a:endParaRPr lang="en-US"/>
          </a:p>
        </p:txBody>
      </p:sp>
    </p:spTree>
    <p:extLst>
      <p:ext uri="{BB962C8B-B14F-4D97-AF65-F5344CB8AC3E}">
        <p14:creationId xmlns:p14="http://schemas.microsoft.com/office/powerpoint/2010/main" val="3320225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 (I)</a:t>
            </a:r>
            <a:endParaRPr lang="en-US" dirty="0"/>
          </a:p>
        </p:txBody>
      </p:sp>
      <p:sp>
        <p:nvSpPr>
          <p:cNvPr id="4" name="Footer Placeholder 3"/>
          <p:cNvSpPr>
            <a:spLocks noGrp="1"/>
          </p:cNvSpPr>
          <p:nvPr>
            <p:ph type="ftr" sz="quarter" idx="11"/>
          </p:nvPr>
        </p:nvSpPr>
        <p:spPr/>
        <p:txBody>
          <a:bodyPr/>
          <a:lstStyle/>
          <a:p>
            <a:pPr>
              <a:defRPr/>
            </a:pPr>
            <a:r>
              <a:rPr lang="en-US" smtClean="0"/>
              <a:t>https://portal.futuregrid.org</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924489282"/>
              </p:ext>
            </p:extLst>
          </p:nvPr>
        </p:nvGraphicFramePr>
        <p:xfrm>
          <a:off x="2238941" y="1095941"/>
          <a:ext cx="4536028" cy="2462674"/>
        </p:xfrm>
        <a:graphic>
          <a:graphicData uri="http://schemas.openxmlformats.org/presentationml/2006/ole">
            <mc:AlternateContent xmlns:mc="http://schemas.openxmlformats.org/markup-compatibility/2006">
              <mc:Choice xmlns:v="urn:schemas-microsoft-com:vml" Requires="v">
                <p:oleObj spid="_x0000_s43208" name="Worksheet" r:id="rId4" imgW="6362700" imgH="3454400" progId="Excel.Sheet.12">
                  <p:embed/>
                </p:oleObj>
              </mc:Choice>
              <mc:Fallback>
                <p:oleObj name="Worksheet" r:id="rId4" imgW="6362700" imgH="3454400" progId="Excel.Sheet.12">
                  <p:embed/>
                  <p:pic>
                    <p:nvPicPr>
                      <p:cNvPr id="0" name=""/>
                      <p:cNvPicPr/>
                      <p:nvPr/>
                    </p:nvPicPr>
                    <p:blipFill>
                      <a:blip r:embed="rId5"/>
                      <a:stretch>
                        <a:fillRect/>
                      </a:stretch>
                    </p:blipFill>
                    <p:spPr>
                      <a:xfrm>
                        <a:off x="2238941" y="1095941"/>
                        <a:ext cx="4536028" cy="2462674"/>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34139889"/>
              </p:ext>
            </p:extLst>
          </p:nvPr>
        </p:nvGraphicFramePr>
        <p:xfrm>
          <a:off x="100303" y="3558614"/>
          <a:ext cx="4203882" cy="2786710"/>
        </p:xfrm>
        <a:graphic>
          <a:graphicData uri="http://schemas.openxmlformats.org/presentationml/2006/ole">
            <mc:AlternateContent xmlns:mc="http://schemas.openxmlformats.org/markup-compatibility/2006">
              <mc:Choice xmlns:v="urn:schemas-microsoft-com:vml" Requires="v">
                <p:oleObj spid="_x0000_s43209" name="Worksheet" r:id="rId7" imgW="4483100" imgH="2971800" progId="Excel.Sheet.12">
                  <p:embed/>
                </p:oleObj>
              </mc:Choice>
              <mc:Fallback>
                <p:oleObj name="Worksheet" r:id="rId7" imgW="4483100" imgH="2971800" progId="Excel.Sheet.12">
                  <p:embed/>
                  <p:pic>
                    <p:nvPicPr>
                      <p:cNvPr id="0" name=""/>
                      <p:cNvPicPr/>
                      <p:nvPr/>
                    </p:nvPicPr>
                    <p:blipFill>
                      <a:blip r:embed="rId8"/>
                      <a:stretch>
                        <a:fillRect/>
                      </a:stretch>
                    </p:blipFill>
                    <p:spPr>
                      <a:xfrm>
                        <a:off x="100303" y="3558614"/>
                        <a:ext cx="4203882" cy="278671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4819362"/>
              </p:ext>
            </p:extLst>
          </p:nvPr>
        </p:nvGraphicFramePr>
        <p:xfrm>
          <a:off x="4309110" y="3594847"/>
          <a:ext cx="4834890" cy="3257550"/>
        </p:xfrm>
        <a:graphic>
          <a:graphicData uri="http://schemas.openxmlformats.org/presentationml/2006/ole">
            <mc:AlternateContent xmlns:mc="http://schemas.openxmlformats.org/markup-compatibility/2006">
              <mc:Choice xmlns:v="urn:schemas-microsoft-com:vml" Requires="v">
                <p:oleObj spid="_x0000_s43210" name="Worksheet" r:id="rId10" imgW="5372100" imgH="3619500" progId="Excel.Sheet.12">
                  <p:embed/>
                </p:oleObj>
              </mc:Choice>
              <mc:Fallback>
                <p:oleObj name="Worksheet" r:id="rId10" imgW="5372100" imgH="3619500" progId="Excel.Sheet.12">
                  <p:embed/>
                  <p:pic>
                    <p:nvPicPr>
                      <p:cNvPr id="0" name=""/>
                      <p:cNvPicPr/>
                      <p:nvPr/>
                    </p:nvPicPr>
                    <p:blipFill>
                      <a:blip r:embed="rId11"/>
                      <a:stretch>
                        <a:fillRect/>
                      </a:stretch>
                    </p:blipFill>
                    <p:spPr>
                      <a:xfrm>
                        <a:off x="4309110" y="3594847"/>
                        <a:ext cx="4834890" cy="3257550"/>
                      </a:xfrm>
                      <a:prstGeom prst="rect">
                        <a:avLst/>
                      </a:prstGeom>
                    </p:spPr>
                  </p:pic>
                </p:oleObj>
              </mc:Fallback>
            </mc:AlternateContent>
          </a:graphicData>
        </a:graphic>
      </p:graphicFrame>
    </p:spTree>
    <p:extLst>
      <p:ext uri="{BB962C8B-B14F-4D97-AF65-F5344CB8AC3E}">
        <p14:creationId xmlns:p14="http://schemas.microsoft.com/office/powerpoint/2010/main" val="3551008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97004" y="3276759"/>
            <a:ext cx="2455333" cy="3321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36" tIns="45716" rIns="91436" bIns="45716" spcCol="0" rtlCol="0" anchor="ctr"/>
          <a:lstStyle/>
          <a:p>
            <a:pPr algn="ctr"/>
            <a:endParaRPr lang="en-US"/>
          </a:p>
        </p:txBody>
      </p:sp>
      <p:sp>
        <p:nvSpPr>
          <p:cNvPr id="2" name="Title 1"/>
          <p:cNvSpPr>
            <a:spLocks noGrp="1"/>
          </p:cNvSpPr>
          <p:nvPr>
            <p:ph type="title"/>
          </p:nvPr>
        </p:nvSpPr>
        <p:spPr/>
        <p:txBody>
          <a:bodyPr/>
          <a:lstStyle/>
          <a:p>
            <a:r>
              <a:rPr lang="en-US" dirty="0" err="1" smtClean="0"/>
              <a:t>FutureGrid</a:t>
            </a:r>
            <a:endParaRPr lang="en-US" dirty="0"/>
          </a:p>
        </p:txBody>
      </p:sp>
      <p:sp>
        <p:nvSpPr>
          <p:cNvPr id="3" name="Content Placeholder 2"/>
          <p:cNvSpPr>
            <a:spLocks noGrp="1"/>
          </p:cNvSpPr>
          <p:nvPr>
            <p:ph idx="1"/>
          </p:nvPr>
        </p:nvSpPr>
        <p:spPr>
          <a:xfrm>
            <a:off x="402739" y="1094547"/>
            <a:ext cx="8229600" cy="2603500"/>
          </a:xfrm>
        </p:spPr>
        <p:txBody>
          <a:bodyPr>
            <a:normAutofit lnSpcReduction="10000"/>
          </a:bodyPr>
          <a:lstStyle/>
          <a:p>
            <a:r>
              <a:rPr lang="en-US" dirty="0" smtClean="0"/>
              <a:t>International customizable </a:t>
            </a:r>
            <a:r>
              <a:rPr lang="en-US" dirty="0" err="1" smtClean="0"/>
              <a:t>testbed</a:t>
            </a:r>
            <a:r>
              <a:rPr lang="en-US" dirty="0" smtClean="0"/>
              <a:t> for Cloud, HPC, and Grid Computing</a:t>
            </a:r>
          </a:p>
          <a:p>
            <a:pPr lvl="2"/>
            <a:r>
              <a:rPr lang="en-US" dirty="0">
                <a:cs typeface="Times New Roman" pitchFamily="18" charset="0"/>
              </a:rPr>
              <a:t>Mar 2012:  more than 280 Projects, </a:t>
            </a:r>
            <a:r>
              <a:rPr lang="en-US" dirty="0" smtClean="0">
                <a:cs typeface="Times New Roman" pitchFamily="18" charset="0"/>
              </a:rPr>
              <a:t>and 1000 users</a:t>
            </a:r>
          </a:p>
          <a:p>
            <a:pPr lvl="3"/>
            <a:r>
              <a:rPr lang="en-US" dirty="0"/>
              <a:t>&gt;80% from the </a:t>
            </a:r>
            <a:r>
              <a:rPr lang="en-US" dirty="0" smtClean="0"/>
              <a:t>US</a:t>
            </a:r>
            <a:endParaRPr lang="en-US" dirty="0" smtClean="0">
              <a:cs typeface="Times New Roman" pitchFamily="18" charset="0"/>
            </a:endParaRPr>
          </a:p>
          <a:p>
            <a:pPr lvl="2"/>
            <a:r>
              <a:rPr lang="en-US" dirty="0" smtClean="0">
                <a:cs typeface="Times New Roman" pitchFamily="18" charset="0"/>
              </a:rPr>
              <a:t>4 major use types: </a:t>
            </a:r>
          </a:p>
          <a:p>
            <a:pPr lvl="3"/>
            <a:r>
              <a:rPr lang="en-US" dirty="0" smtClean="0">
                <a:cs typeface="Times New Roman" pitchFamily="18" charset="0"/>
              </a:rPr>
              <a:t>Computer Science, Education, Evaluation, Domain Science</a:t>
            </a:r>
            <a:endParaRPr lang="en-US" dirty="0">
              <a:cs typeface="Times New Roman" pitchFamily="18" charset="0"/>
            </a:endParaRPr>
          </a:p>
          <a:p>
            <a:pPr lvl="2"/>
            <a:endParaRPr lang="en-US" dirty="0"/>
          </a:p>
        </p:txBody>
      </p:sp>
      <p:sp>
        <p:nvSpPr>
          <p:cNvPr id="4" name="Slide Number Placeholder 3"/>
          <p:cNvSpPr>
            <a:spLocks noGrp="1"/>
          </p:cNvSpPr>
          <p:nvPr>
            <p:ph type="sldNum" sz="quarter" idx="11"/>
          </p:nvPr>
        </p:nvSpPr>
        <p:spPr/>
        <p:txBody>
          <a:bodyPr/>
          <a:lstStyle/>
          <a:p>
            <a:fld id="{183FFB49-A6E7-3947-8F55-F954CD7469F6}" type="slidenum">
              <a:rPr lang="en-US" smtClean="0"/>
              <a:t>6</a:t>
            </a:fld>
            <a:endParaRPr lang="en-US"/>
          </a:p>
        </p:txBody>
      </p:sp>
      <p:sp>
        <p:nvSpPr>
          <p:cNvPr id="9" name="TextBox 8"/>
          <p:cNvSpPr txBox="1"/>
          <p:nvPr/>
        </p:nvSpPr>
        <p:spPr>
          <a:xfrm>
            <a:off x="3778254" y="4804833"/>
            <a:ext cx="1035579" cy="230832"/>
          </a:xfrm>
          <a:prstGeom prst="rect">
            <a:avLst/>
          </a:prstGeom>
          <a:solidFill>
            <a:schemeClr val="bg1"/>
          </a:solidFill>
        </p:spPr>
        <p:txBody>
          <a:bodyPr wrap="none" lIns="91436" tIns="45716" rIns="91436" bIns="45716" rtlCol="0">
            <a:spAutoFit/>
          </a:bodyPr>
          <a:lstStyle/>
          <a:p>
            <a:r>
              <a:rPr lang="en-US" sz="900" dirty="0">
                <a:solidFill>
                  <a:schemeClr val="bg1">
                    <a:lumMod val="50000"/>
                  </a:schemeClr>
                </a:solidFill>
              </a:rPr>
              <a:t>Computer Science</a:t>
            </a:r>
          </a:p>
        </p:txBody>
      </p:sp>
      <p:sp>
        <p:nvSpPr>
          <p:cNvPr id="10" name="TextBox 9"/>
          <p:cNvSpPr txBox="1"/>
          <p:nvPr/>
        </p:nvSpPr>
        <p:spPr>
          <a:xfrm>
            <a:off x="3778254" y="4847397"/>
            <a:ext cx="1035579" cy="230832"/>
          </a:xfrm>
          <a:prstGeom prst="rect">
            <a:avLst/>
          </a:prstGeom>
          <a:solidFill>
            <a:schemeClr val="bg1"/>
          </a:solidFill>
        </p:spPr>
        <p:txBody>
          <a:bodyPr wrap="none" lIns="91436" tIns="45716" rIns="91436" bIns="45716" rtlCol="0">
            <a:spAutoFit/>
          </a:bodyPr>
          <a:lstStyle/>
          <a:p>
            <a:r>
              <a:rPr lang="en-US" sz="900" dirty="0">
                <a:solidFill>
                  <a:schemeClr val="bg1">
                    <a:lumMod val="50000"/>
                  </a:schemeClr>
                </a:solidFill>
              </a:rPr>
              <a:t>Computer Science</a:t>
            </a:r>
          </a:p>
        </p:txBody>
      </p:sp>
      <p:sp>
        <p:nvSpPr>
          <p:cNvPr id="11" name="TextBox 10"/>
          <p:cNvSpPr txBox="1"/>
          <p:nvPr/>
        </p:nvSpPr>
        <p:spPr>
          <a:xfrm>
            <a:off x="698500" y="3698047"/>
            <a:ext cx="1325561" cy="230832"/>
          </a:xfrm>
          <a:prstGeom prst="rect">
            <a:avLst/>
          </a:prstGeom>
          <a:solidFill>
            <a:schemeClr val="bg1"/>
          </a:solidFill>
        </p:spPr>
        <p:txBody>
          <a:bodyPr wrap="square" lIns="91436" tIns="45716" rIns="91436" bIns="45716" rtlCol="0">
            <a:spAutoFit/>
          </a:bodyPr>
          <a:lstStyle/>
          <a:p>
            <a:r>
              <a:rPr lang="en-US" sz="900" dirty="0">
                <a:solidFill>
                  <a:schemeClr val="bg1">
                    <a:lumMod val="50000"/>
                  </a:schemeClr>
                </a:solidFill>
              </a:rPr>
              <a:t>Other Life Science</a:t>
            </a:r>
          </a:p>
        </p:txBody>
      </p:sp>
      <p:pic>
        <p:nvPicPr>
          <p:cNvPr id="13" name="Content Placeholder 11" descr="Screen Shot 2013-03-07 at 12.08.29 AM.png"/>
          <p:cNvPicPr>
            <a:picLocks noChangeAspect="1"/>
          </p:cNvPicPr>
          <p:nvPr/>
        </p:nvPicPr>
        <p:blipFill rotWithShape="1">
          <a:blip r:embed="rId2">
            <a:extLst>
              <a:ext uri="{28A0092B-C50C-407E-A947-70E740481C1C}">
                <a14:useLocalDpi xmlns:a14="http://schemas.microsoft.com/office/drawing/2010/main" val="0"/>
              </a:ext>
            </a:extLst>
          </a:blip>
          <a:srcRect t="5026" b="2353"/>
          <a:stretch/>
        </p:blipFill>
        <p:spPr bwMode="auto">
          <a:xfrm>
            <a:off x="457200" y="3609339"/>
            <a:ext cx="8229600" cy="311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176744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 (II)</a:t>
            </a:r>
            <a:endParaRPr lang="en-US" dirty="0"/>
          </a:p>
        </p:txBody>
      </p:sp>
      <p:sp>
        <p:nvSpPr>
          <p:cNvPr id="4" name="Footer Placeholder 3"/>
          <p:cNvSpPr>
            <a:spLocks noGrp="1"/>
          </p:cNvSpPr>
          <p:nvPr>
            <p:ph type="ftr" sz="quarter" idx="11"/>
          </p:nvPr>
        </p:nvSpPr>
        <p:spPr/>
        <p:txBody>
          <a:bodyPr/>
          <a:lstStyle/>
          <a:p>
            <a:pPr>
              <a:defRPr/>
            </a:pPr>
            <a:r>
              <a:rPr lang="en-US" smtClean="0"/>
              <a:t>https://portal.futuregrid.org</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94984349"/>
              </p:ext>
            </p:extLst>
          </p:nvPr>
        </p:nvGraphicFramePr>
        <p:xfrm>
          <a:off x="1914905" y="1095941"/>
          <a:ext cx="5314950" cy="2786710"/>
        </p:xfrm>
        <a:graphic>
          <a:graphicData uri="http://schemas.openxmlformats.org/presentationml/2006/ole">
            <mc:AlternateContent xmlns:mc="http://schemas.openxmlformats.org/markup-compatibility/2006">
              <mc:Choice xmlns:v="urn:schemas-microsoft-com:vml" Requires="v">
                <p:oleObj spid="_x0000_s44166" name="Worksheet" r:id="rId4" imgW="5905500" imgH="3213100" progId="Excel.Sheet.12">
                  <p:embed/>
                </p:oleObj>
              </mc:Choice>
              <mc:Fallback>
                <p:oleObj name="Worksheet" r:id="rId4" imgW="5905500" imgH="3213100" progId="Excel.Sheet.12">
                  <p:embed/>
                  <p:pic>
                    <p:nvPicPr>
                      <p:cNvPr id="0" name=""/>
                      <p:cNvPicPr/>
                      <p:nvPr/>
                    </p:nvPicPr>
                    <p:blipFill>
                      <a:blip r:embed="rId5"/>
                      <a:stretch>
                        <a:fillRect/>
                      </a:stretch>
                    </p:blipFill>
                    <p:spPr>
                      <a:xfrm>
                        <a:off x="1914905" y="1095941"/>
                        <a:ext cx="5314950" cy="278671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2598573"/>
              </p:ext>
            </p:extLst>
          </p:nvPr>
        </p:nvGraphicFramePr>
        <p:xfrm>
          <a:off x="2109327" y="3882651"/>
          <a:ext cx="5025427" cy="2843771"/>
        </p:xfrm>
        <a:graphic>
          <a:graphicData uri="http://schemas.openxmlformats.org/presentationml/2006/ole">
            <mc:AlternateContent xmlns:mc="http://schemas.openxmlformats.org/markup-compatibility/2006">
              <mc:Choice xmlns:v="urn:schemas-microsoft-com:vml" Requires="v">
                <p:oleObj spid="_x0000_s44167" name="Worksheet" r:id="rId7" imgW="5511800" imgH="3365500" progId="Excel.Sheet.12">
                  <p:embed/>
                </p:oleObj>
              </mc:Choice>
              <mc:Fallback>
                <p:oleObj name="Worksheet" r:id="rId7" imgW="5511800" imgH="3365500" progId="Excel.Sheet.12">
                  <p:embed/>
                  <p:pic>
                    <p:nvPicPr>
                      <p:cNvPr id="0" name=""/>
                      <p:cNvPicPr/>
                      <p:nvPr/>
                    </p:nvPicPr>
                    <p:blipFill>
                      <a:blip r:embed="rId8"/>
                      <a:stretch>
                        <a:fillRect/>
                      </a:stretch>
                    </p:blipFill>
                    <p:spPr>
                      <a:xfrm>
                        <a:off x="2109327" y="3882651"/>
                        <a:ext cx="5025427" cy="2843771"/>
                      </a:xfrm>
                      <a:prstGeom prst="rect">
                        <a:avLst/>
                      </a:prstGeom>
                    </p:spPr>
                  </p:pic>
                </p:oleObj>
              </mc:Fallback>
            </mc:AlternateContent>
          </a:graphicData>
        </a:graphic>
      </p:graphicFrame>
    </p:spTree>
    <p:extLst>
      <p:ext uri="{BB962C8B-B14F-4D97-AF65-F5344CB8AC3E}">
        <p14:creationId xmlns:p14="http://schemas.microsoft.com/office/powerpoint/2010/main" val="4199338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183FFB49-A6E7-3947-8F55-F954CD7469F6}" type="slidenum">
              <a:rPr lang="en-US" smtClean="0"/>
              <a:t>61</a:t>
            </a:fld>
            <a:endParaRPr lang="en-US"/>
          </a:p>
        </p:txBody>
      </p:sp>
    </p:spTree>
    <p:extLst>
      <p:ext uri="{BB962C8B-B14F-4D97-AF65-F5344CB8AC3E}">
        <p14:creationId xmlns:p14="http://schemas.microsoft.com/office/powerpoint/2010/main" val="35115776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34440"/>
            <a:ext cx="8229600" cy="4526280"/>
          </a:xfrm>
        </p:spPr>
        <p:txBody>
          <a:bodyPr>
            <a:normAutofit fontScale="70000" lnSpcReduction="20000"/>
          </a:bodyPr>
          <a:lstStyle/>
          <a:p>
            <a:r>
              <a:rPr lang="en-US" dirty="0"/>
              <a:t>RAIN</a:t>
            </a:r>
          </a:p>
          <a:p>
            <a:pPr lvl="1"/>
            <a:r>
              <a:rPr lang="en-US" dirty="0"/>
              <a:t>Provision </a:t>
            </a:r>
            <a:r>
              <a:rPr lang="en-US" dirty="0" err="1"/>
              <a:t>IaaS</a:t>
            </a:r>
            <a:r>
              <a:rPr lang="en-US" dirty="0"/>
              <a:t>, </a:t>
            </a:r>
            <a:r>
              <a:rPr lang="en-US" dirty="0" err="1"/>
              <a:t>PaaS</a:t>
            </a:r>
            <a:r>
              <a:rPr lang="en-US" dirty="0"/>
              <a:t>, bare-metal</a:t>
            </a:r>
          </a:p>
          <a:p>
            <a:pPr lvl="1"/>
            <a:r>
              <a:rPr lang="en-US" dirty="0"/>
              <a:t>Working towards Autonomous services</a:t>
            </a:r>
          </a:p>
          <a:p>
            <a:r>
              <a:rPr lang="en-US" dirty="0" smtClean="0"/>
              <a:t>Bare Metal Provisioning</a:t>
            </a:r>
          </a:p>
          <a:p>
            <a:pPr lvl="1"/>
            <a:r>
              <a:rPr lang="en-US" dirty="0" smtClean="0"/>
              <a:t>Users can customize bare metal images</a:t>
            </a:r>
          </a:p>
          <a:p>
            <a:pPr lvl="1"/>
            <a:r>
              <a:rPr lang="en-US" dirty="0" smtClean="0"/>
              <a:t>We provide base images that can be extended</a:t>
            </a:r>
          </a:p>
          <a:p>
            <a:pPr lvl="1"/>
            <a:r>
              <a:rPr lang="en-US" dirty="0" smtClean="0"/>
              <a:t>We have developed an environment allowing multiple users to do this at the same time</a:t>
            </a:r>
          </a:p>
          <a:p>
            <a:r>
              <a:rPr lang="en-US" dirty="0" smtClean="0"/>
              <a:t>Moab &amp; XCAT</a:t>
            </a:r>
          </a:p>
          <a:p>
            <a:pPr lvl="1"/>
            <a:r>
              <a:rPr lang="en-US" dirty="0"/>
              <a:t>Moab supports OS dynamic </a:t>
            </a:r>
            <a:r>
              <a:rPr lang="en-US" dirty="0" smtClean="0"/>
              <a:t>provisioning</a:t>
            </a:r>
            <a:r>
              <a:rPr lang="en-US" dirty="0"/>
              <a:t>	</a:t>
            </a:r>
            <a:endParaRPr lang="en-US" dirty="0" smtClean="0"/>
          </a:p>
          <a:p>
            <a:pPr lvl="2"/>
            <a:r>
              <a:rPr lang="en-US" dirty="0" smtClean="0"/>
              <a:t>Term dynamic provisioning is often ambiguous</a:t>
            </a:r>
            <a:endParaRPr lang="en-US" dirty="0"/>
          </a:p>
          <a:p>
            <a:pPr lvl="1"/>
            <a:r>
              <a:rPr lang="en-US" dirty="0" smtClean="0"/>
              <a:t>Significant changes of XCAT</a:t>
            </a:r>
          </a:p>
          <a:p>
            <a:pPr lvl="1"/>
            <a:r>
              <a:rPr lang="en-US" dirty="0" smtClean="0"/>
              <a:t>We are replacing Moab and XCAT with SLURM, </a:t>
            </a:r>
            <a:r>
              <a:rPr lang="en-US" dirty="0" err="1" smtClean="0"/>
              <a:t>OpenStack</a:t>
            </a:r>
            <a:r>
              <a:rPr lang="en-US" dirty="0" smtClean="0"/>
              <a:t> and </a:t>
            </a:r>
            <a:r>
              <a:rPr lang="en-US" dirty="0" err="1" smtClean="0"/>
              <a:t>teefaa</a:t>
            </a:r>
            <a:endParaRPr lang="en-US" dirty="0" smtClean="0"/>
          </a:p>
        </p:txBody>
      </p:sp>
      <p:sp>
        <p:nvSpPr>
          <p:cNvPr id="4" name="Footer Placeholder 3"/>
          <p:cNvSpPr>
            <a:spLocks noGrp="1"/>
          </p:cNvSpPr>
          <p:nvPr>
            <p:ph type="ftr" sz="quarter" idx="4294967295"/>
          </p:nvPr>
        </p:nvSpPr>
        <p:spPr>
          <a:xfrm>
            <a:off x="7010400" y="6356350"/>
            <a:ext cx="2133600" cy="365125"/>
          </a:xfrm>
        </p:spPr>
        <p:txBody>
          <a:bodyPr/>
          <a:lstStyle/>
          <a:p>
            <a:pPr>
              <a:defRPr/>
            </a:pPr>
            <a:r>
              <a:rPr lang="en-US" smtClean="0"/>
              <a:t>http://futuregrid.org</a:t>
            </a:r>
            <a:endParaRPr lang="en-US" dirty="0"/>
          </a:p>
        </p:txBody>
      </p:sp>
    </p:spTree>
    <p:extLst>
      <p:ext uri="{BB962C8B-B14F-4D97-AF65-F5344CB8AC3E}">
        <p14:creationId xmlns:p14="http://schemas.microsoft.com/office/powerpoint/2010/main" val="1349386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&amp; Support</a:t>
            </a:r>
            <a:endParaRPr lang="en-US" dirty="0"/>
          </a:p>
        </p:txBody>
      </p:sp>
      <p:sp>
        <p:nvSpPr>
          <p:cNvPr id="5" name="Content Placeholder 4"/>
          <p:cNvSpPr>
            <a:spLocks noGrp="1"/>
          </p:cNvSpPr>
          <p:nvPr>
            <p:ph sz="half" idx="1"/>
          </p:nvPr>
        </p:nvSpPr>
        <p:spPr/>
        <p:txBody>
          <a:bodyPr/>
          <a:lstStyle/>
          <a:p>
            <a:r>
              <a:rPr lang="en-US" b="1" dirty="0" smtClean="0"/>
              <a:t>Computing</a:t>
            </a:r>
          </a:p>
          <a:p>
            <a:pPr lvl="1"/>
            <a:r>
              <a:rPr lang="en-US" dirty="0" smtClean="0"/>
              <a:t>Distributed set of clusters at</a:t>
            </a:r>
          </a:p>
          <a:p>
            <a:pPr lvl="2"/>
            <a:r>
              <a:rPr lang="en-US" dirty="0" smtClean="0"/>
              <a:t> IU, UC, SDSC, UFL</a:t>
            </a:r>
            <a:endParaRPr lang="en-US" dirty="0"/>
          </a:p>
          <a:p>
            <a:pPr lvl="1"/>
            <a:r>
              <a:rPr lang="en-US" dirty="0" smtClean="0"/>
              <a:t>Diverse specifications</a:t>
            </a:r>
          </a:p>
          <a:p>
            <a:pPr lvl="2"/>
            <a:r>
              <a:rPr lang="en-US" dirty="0" smtClean="0"/>
              <a:t>See portal</a:t>
            </a:r>
          </a:p>
          <a:p>
            <a:r>
              <a:rPr lang="en-US" b="1" dirty="0" smtClean="0"/>
              <a:t>Networking</a:t>
            </a:r>
          </a:p>
          <a:p>
            <a:pPr lvl="1"/>
            <a:r>
              <a:rPr lang="en-US" dirty="0" smtClean="0"/>
              <a:t>WAN 10GB/s</a:t>
            </a:r>
          </a:p>
          <a:p>
            <a:pPr lvl="1"/>
            <a:r>
              <a:rPr lang="en-US" dirty="0" smtClean="0"/>
              <a:t>Many Clusters </a:t>
            </a:r>
            <a:r>
              <a:rPr lang="en-US" dirty="0" err="1" smtClean="0"/>
              <a:t>Infiniband</a:t>
            </a:r>
            <a:endParaRPr lang="en-US" dirty="0" smtClean="0"/>
          </a:p>
          <a:p>
            <a:pPr lvl="1"/>
            <a:r>
              <a:rPr lang="en-US" dirty="0" smtClean="0"/>
              <a:t>Network fault generator </a:t>
            </a:r>
          </a:p>
          <a:p>
            <a:pPr lvl="1"/>
            <a:endParaRPr lang="en-US" dirty="0" smtClean="0"/>
          </a:p>
        </p:txBody>
      </p:sp>
      <p:sp>
        <p:nvSpPr>
          <p:cNvPr id="6" name="Content Placeholder 5"/>
          <p:cNvSpPr>
            <a:spLocks noGrp="1"/>
          </p:cNvSpPr>
          <p:nvPr>
            <p:ph sz="half" idx="2"/>
          </p:nvPr>
        </p:nvSpPr>
        <p:spPr/>
        <p:txBody>
          <a:bodyPr>
            <a:normAutofit fontScale="92500"/>
          </a:bodyPr>
          <a:lstStyle/>
          <a:p>
            <a:r>
              <a:rPr lang="en-US" b="1" dirty="0" smtClean="0"/>
              <a:t>Storage</a:t>
            </a:r>
          </a:p>
          <a:p>
            <a:pPr lvl="1"/>
            <a:r>
              <a:rPr lang="en-US" dirty="0" smtClean="0"/>
              <a:t>Sites maintain their own shared file server</a:t>
            </a:r>
          </a:p>
          <a:p>
            <a:pPr lvl="1"/>
            <a:r>
              <a:rPr lang="en-US" dirty="0" smtClean="0"/>
              <a:t>Has ben upgraded on one machine to 4TB per server due to user request</a:t>
            </a:r>
          </a:p>
          <a:p>
            <a:r>
              <a:rPr lang="en-US" b="1" dirty="0" smtClean="0"/>
              <a:t>Support</a:t>
            </a:r>
          </a:p>
          <a:p>
            <a:pPr lvl="1"/>
            <a:r>
              <a:rPr lang="en-US" dirty="0" smtClean="0"/>
              <a:t>Portal</a:t>
            </a:r>
          </a:p>
          <a:p>
            <a:pPr lvl="1"/>
            <a:r>
              <a:rPr lang="en-US" dirty="0" smtClean="0"/>
              <a:t>Ticket System</a:t>
            </a:r>
          </a:p>
          <a:p>
            <a:pPr lvl="1"/>
            <a:r>
              <a:rPr lang="en-US" dirty="0" smtClean="0"/>
              <a:t>Integrated Systems and Software Team</a:t>
            </a:r>
            <a:endParaRPr lang="en-US" dirty="0"/>
          </a:p>
        </p:txBody>
      </p:sp>
      <p:sp>
        <p:nvSpPr>
          <p:cNvPr id="4" name="Slide Number Placeholder 3"/>
          <p:cNvSpPr>
            <a:spLocks noGrp="1"/>
          </p:cNvSpPr>
          <p:nvPr>
            <p:ph type="sldNum" sz="quarter" idx="11"/>
          </p:nvPr>
        </p:nvSpPr>
        <p:spPr/>
        <p:txBody>
          <a:bodyPr/>
          <a:lstStyle/>
          <a:p>
            <a:fld id="{183FFB49-A6E7-3947-8F55-F954CD7469F6}" type="slidenum">
              <a:rPr lang="en-US" smtClean="0"/>
              <a:t>7</a:t>
            </a:fld>
            <a:endParaRPr lang="en-US"/>
          </a:p>
        </p:txBody>
      </p:sp>
    </p:spTree>
    <p:extLst>
      <p:ext uri="{BB962C8B-B14F-4D97-AF65-F5344CB8AC3E}">
        <p14:creationId xmlns:p14="http://schemas.microsoft.com/office/powerpoint/2010/main" val="2965477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5"/>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 name="Group 2"/>
          <p:cNvGrpSpPr/>
          <p:nvPr/>
        </p:nvGrpSpPr>
        <p:grpSpPr>
          <a:xfrm>
            <a:off x="21636" y="1334937"/>
            <a:ext cx="9100728" cy="4705141"/>
            <a:chOff x="21636" y="1334935"/>
            <a:chExt cx="9100728" cy="4705141"/>
          </a:xfrm>
        </p:grpSpPr>
        <p:grpSp>
          <p:nvGrpSpPr>
            <p:cNvPr id="30" name="Group 29"/>
            <p:cNvGrpSpPr/>
            <p:nvPr/>
          </p:nvGrpSpPr>
          <p:grpSpPr>
            <a:xfrm>
              <a:off x="227427" y="5029200"/>
              <a:ext cx="8518273" cy="1010876"/>
              <a:chOff x="227427" y="4495800"/>
              <a:chExt cx="8518273" cy="1010876"/>
            </a:xfrm>
          </p:grpSpPr>
          <p:grpSp>
            <p:nvGrpSpPr>
              <p:cNvPr id="32" name="Group 11"/>
              <p:cNvGrpSpPr/>
              <p:nvPr/>
            </p:nvGrpSpPr>
            <p:grpSpPr>
              <a:xfrm>
                <a:off x="227427" y="4860345"/>
                <a:ext cx="2825859" cy="646331"/>
                <a:chOff x="152400" y="6172200"/>
                <a:chExt cx="2825859" cy="667259"/>
              </a:xfrm>
            </p:grpSpPr>
            <p:sp>
              <p:nvSpPr>
                <p:cNvPr id="34" name="TextBox 33"/>
                <p:cNvSpPr txBox="1"/>
                <p:nvPr/>
              </p:nvSpPr>
              <p:spPr>
                <a:xfrm>
                  <a:off x="838200" y="6172200"/>
                  <a:ext cx="844364" cy="667259"/>
                </a:xfrm>
                <a:prstGeom prst="rect">
                  <a:avLst/>
                </a:prstGeom>
                <a:noFill/>
              </p:spPr>
              <p:txBody>
                <a:bodyPr wrap="none" rtlCol="0">
                  <a:spAutoFit/>
                </a:bodyPr>
                <a:lstStyle/>
                <a:p>
                  <a:pPr defTabSz="457178"/>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301859" cy="381291"/>
                </a:xfrm>
                <a:prstGeom prst="rect">
                  <a:avLst/>
                </a:prstGeom>
                <a:noFill/>
              </p:spPr>
              <p:txBody>
                <a:bodyPr wrap="none" rtlCol="0">
                  <a:spAutoFit/>
                </a:bodyPr>
                <a:lstStyle/>
                <a:p>
                  <a:pPr defTabSz="457178"/>
                  <a:r>
                    <a:rPr lang="en-US" dirty="0">
                      <a:solidFill>
                        <a:prstClr val="black"/>
                      </a:solidFill>
                    </a:rPr>
                    <a:t>FG Network</a:t>
                  </a:r>
                </a:p>
              </p:txBody>
            </p:sp>
          </p:grpSp>
          <p:sp>
            <p:nvSpPr>
              <p:cNvPr id="33" name="TextBox 32"/>
              <p:cNvSpPr txBox="1"/>
              <p:nvPr/>
            </p:nvSpPr>
            <p:spPr>
              <a:xfrm>
                <a:off x="6934200" y="4495800"/>
                <a:ext cx="1811500" cy="553998"/>
              </a:xfrm>
              <a:prstGeom prst="rect">
                <a:avLst/>
              </a:prstGeom>
              <a:noFill/>
            </p:spPr>
            <p:txBody>
              <a:bodyPr wrap="square" rtlCol="0">
                <a:spAutoFit/>
              </a:bodyPr>
              <a:lstStyle/>
              <a:p>
                <a:pPr defTabSz="457178"/>
                <a:r>
                  <a:rPr lang="en-US" sz="1600" b="1" dirty="0">
                    <a:solidFill>
                      <a:prstClr val="black"/>
                    </a:solidFill>
                  </a:rPr>
                  <a:t>NID</a:t>
                </a:r>
                <a:r>
                  <a:rPr lang="en-US" sz="1400" dirty="0">
                    <a:solidFill>
                      <a:prstClr val="black"/>
                    </a:solidFill>
                  </a:rPr>
                  <a:t>: Network Impairment Device</a:t>
                </a:r>
              </a:p>
            </p:txBody>
          </p:sp>
        </p:grpSp>
        <p:grpSp>
          <p:nvGrpSpPr>
            <p:cNvPr id="11" name="Group 10"/>
            <p:cNvGrpSpPr/>
            <p:nvPr/>
          </p:nvGrpSpPr>
          <p:grpSpPr>
            <a:xfrm>
              <a:off x="21636" y="1334935"/>
              <a:ext cx="9100728" cy="4564174"/>
              <a:chOff x="21636" y="1146913"/>
              <a:chExt cx="9100728" cy="4564174"/>
            </a:xfrm>
          </p:grpSpPr>
          <p:pic>
            <p:nvPicPr>
              <p:cNvPr id="12" name="Picture 11" descr="gtb network v15.png"/>
              <p:cNvPicPr>
                <a:picLocks noChangeAspect="1"/>
              </p:cNvPicPr>
              <p:nvPr/>
            </p:nvPicPr>
            <p:blipFill>
              <a:blip r:embed="rId3" cstate="print"/>
              <a:stretch>
                <a:fillRect/>
              </a:stretch>
            </p:blipFill>
            <p:spPr>
              <a:xfrm>
                <a:off x="21636" y="1146913"/>
                <a:ext cx="9100728" cy="4564174"/>
              </a:xfrm>
              <a:prstGeom prst="rect">
                <a:avLst/>
              </a:prstGeom>
            </p:spPr>
          </p:pic>
          <p:sp>
            <p:nvSpPr>
              <p:cNvPr id="13" name="TextBox 12"/>
              <p:cNvSpPr txBox="1"/>
              <p:nvPr/>
            </p:nvSpPr>
            <p:spPr>
              <a:xfrm>
                <a:off x="6955407" y="3733799"/>
                <a:ext cx="2137499" cy="276999"/>
              </a:xfrm>
              <a:prstGeom prst="rect">
                <a:avLst/>
              </a:prstGeom>
              <a:solidFill>
                <a:schemeClr val="bg1"/>
              </a:solidFill>
            </p:spPr>
            <p:txBody>
              <a:bodyPr wrap="none" rtlCol="0">
                <a:spAutoFit/>
              </a:bodyPr>
              <a:lstStyle/>
              <a:p>
                <a:r>
                  <a:rPr lang="en-US" sz="1200" b="1" dirty="0"/>
                  <a:t>12TF Disk rich + GPU 512 cores</a:t>
                </a:r>
              </a:p>
            </p:txBody>
          </p:sp>
        </p:grpSp>
      </p:grpSp>
    </p:spTree>
    <p:extLst>
      <p:ext uri="{BB962C8B-B14F-4D97-AF65-F5344CB8AC3E}">
        <p14:creationId xmlns:p14="http://schemas.microsoft.com/office/powerpoint/2010/main" val="85801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553200" y="6356352"/>
            <a:ext cx="2133600" cy="365125"/>
          </a:xfrm>
          <a:prstGeom prst="rect">
            <a:avLst/>
          </a:prstGeom>
        </p:spPr>
        <p:txBody>
          <a:bodyPr lIns="91436" tIns="45716" rIns="91436" bIns="45716"/>
          <a:lstStyle/>
          <a:p>
            <a:fld id="{D8CFE096-9650-498C-990C-20F2420C253B}" type="slidenum">
              <a:rPr lang="en-US" smtClean="0"/>
              <a:pPr/>
              <a:t>9</a:t>
            </a:fld>
            <a:endParaRPr lang="en-US"/>
          </a:p>
        </p:txBody>
      </p:sp>
      <p:sp>
        <p:nvSpPr>
          <p:cNvPr id="4" name="TextBox 3"/>
          <p:cNvSpPr txBox="1"/>
          <p:nvPr/>
        </p:nvSpPr>
        <p:spPr>
          <a:xfrm>
            <a:off x="457200" y="100047"/>
            <a:ext cx="7681334" cy="707886"/>
          </a:xfrm>
          <a:prstGeom prst="rect">
            <a:avLst/>
          </a:prstGeom>
          <a:solidFill>
            <a:schemeClr val="bg1"/>
          </a:solidFill>
        </p:spPr>
        <p:txBody>
          <a:bodyPr wrap="none" lIns="91436" tIns="45716" rIns="91436" bIns="45716" rtlCol="0">
            <a:spAutoFit/>
          </a:bodyPr>
          <a:lstStyle/>
          <a:p>
            <a:r>
              <a:rPr lang="en-US" sz="4000" b="1" dirty="0"/>
              <a:t>FutureGrid Distributed Testbed-</a:t>
            </a:r>
            <a:r>
              <a:rPr lang="en-US" sz="4000" b="1" dirty="0" err="1"/>
              <a:t>aaS</a:t>
            </a:r>
            <a:endParaRPr lang="en-US" sz="4000" b="1"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700" y="3338011"/>
            <a:ext cx="2266553" cy="339983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465008" y="6371523"/>
            <a:ext cx="1861315" cy="466280"/>
          </a:xfrm>
          <a:prstGeom prst="rect">
            <a:avLst/>
          </a:prstGeom>
          <a:solidFill>
            <a:schemeClr val="bg1"/>
          </a:solidFill>
        </p:spPr>
        <p:txBody>
          <a:bodyPr wrap="none" lIns="91436" tIns="45716" rIns="91436" bIns="45716" rtlCol="0">
            <a:spAutoFit/>
          </a:bodyPr>
          <a:lstStyle/>
          <a:p>
            <a:r>
              <a:rPr lang="en-US" sz="2400" b="1" dirty="0"/>
              <a:t>Sierra (SDSC)</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44" y="3810001"/>
            <a:ext cx="1944161" cy="304183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676925" y="6365657"/>
            <a:ext cx="1743848" cy="466280"/>
          </a:xfrm>
          <a:prstGeom prst="rect">
            <a:avLst/>
          </a:prstGeom>
          <a:solidFill>
            <a:schemeClr val="bg1"/>
          </a:solidFill>
        </p:spPr>
        <p:txBody>
          <a:bodyPr wrap="none" lIns="91436" tIns="45716" rIns="91436" bIns="45716" rtlCol="0">
            <a:spAutoFit/>
          </a:bodyPr>
          <a:lstStyle/>
          <a:p>
            <a:r>
              <a:rPr lang="en-US" sz="2400" b="1" dirty="0"/>
              <a:t>Foxtrot (UF)</a:t>
            </a:r>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1" y="3829667"/>
            <a:ext cx="2423855" cy="299765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1263" y="6365657"/>
            <a:ext cx="2163049" cy="466280"/>
          </a:xfrm>
          <a:prstGeom prst="rect">
            <a:avLst/>
          </a:prstGeom>
          <a:solidFill>
            <a:schemeClr val="bg1"/>
          </a:solidFill>
        </p:spPr>
        <p:txBody>
          <a:bodyPr wrap="none" lIns="91436" tIns="45716" rIns="91436" bIns="45716" rtlCol="0">
            <a:spAutoFit/>
          </a:bodyPr>
          <a:lstStyle/>
          <a:p>
            <a:r>
              <a:rPr lang="en-US" sz="2400" b="1" dirty="0"/>
              <a:t>Hotel (Chicago)</a:t>
            </a:r>
          </a:p>
        </p:txBody>
      </p:sp>
      <p:grpSp>
        <p:nvGrpSpPr>
          <p:cNvPr id="12" name="Group 11"/>
          <p:cNvGrpSpPr/>
          <p:nvPr/>
        </p:nvGrpSpPr>
        <p:grpSpPr>
          <a:xfrm>
            <a:off x="61760" y="825518"/>
            <a:ext cx="5548719" cy="2984482"/>
            <a:chOff x="4250178" y="351692"/>
            <a:chExt cx="4893821" cy="2645271"/>
          </a:xfrm>
        </p:grpSpPr>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a:t>India (IBM) and </a:t>
              </a:r>
              <a:r>
                <a:rPr lang="en-US" sz="2400" b="1" dirty="0" err="1"/>
                <a:t>Xray</a:t>
              </a:r>
              <a:r>
                <a:rPr lang="en-US" sz="2400" b="1" dirty="0"/>
                <a:t> (Cray) (IU)</a:t>
              </a:r>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6781805" y="6371523"/>
            <a:ext cx="1990635" cy="466280"/>
          </a:xfrm>
          <a:prstGeom prst="rect">
            <a:avLst/>
          </a:prstGeom>
          <a:solidFill>
            <a:schemeClr val="bg1"/>
          </a:solidFill>
        </p:spPr>
        <p:txBody>
          <a:bodyPr wrap="square" lIns="91436" tIns="45716" rIns="91436" bIns="45716" rtlCol="0">
            <a:spAutoFit/>
          </a:bodyPr>
          <a:lstStyle/>
          <a:p>
            <a:r>
              <a:rPr lang="en-US" sz="2400" b="1" dirty="0"/>
              <a:t>Alamo (TACC)</a:t>
            </a:r>
          </a:p>
        </p:txBody>
      </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610474" y="825518"/>
            <a:ext cx="2910378" cy="2512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6279936" y="2799273"/>
            <a:ext cx="2252215" cy="466280"/>
          </a:xfrm>
          <a:prstGeom prst="rect">
            <a:avLst/>
          </a:prstGeom>
          <a:solidFill>
            <a:schemeClr val="bg1"/>
          </a:solidFill>
        </p:spPr>
        <p:txBody>
          <a:bodyPr wrap="none" lIns="91436" tIns="45716" rIns="91436" bIns="45716" rtlCol="0">
            <a:spAutoFit/>
          </a:bodyPr>
          <a:lstStyle/>
          <a:p>
            <a:r>
              <a:rPr lang="en-US" sz="2400" b="1" dirty="0">
                <a:solidFill>
                  <a:srgbClr val="FF0000"/>
                </a:solidFill>
              </a:rPr>
              <a:t>Bravo</a:t>
            </a:r>
            <a:r>
              <a:rPr lang="en-US" sz="2400" b="1" dirty="0"/>
              <a:t> </a:t>
            </a:r>
            <a:r>
              <a:rPr lang="en-US" sz="2400" b="1" dirty="0">
                <a:solidFill>
                  <a:schemeClr val="accent6"/>
                </a:solidFill>
              </a:rPr>
              <a:t>Delta</a:t>
            </a:r>
            <a:r>
              <a:rPr lang="en-US" sz="2400" b="1" dirty="0"/>
              <a:t> (IU)</a:t>
            </a:r>
          </a:p>
        </p:txBody>
      </p:sp>
    </p:spTree>
    <p:extLst>
      <p:ext uri="{BB962C8B-B14F-4D97-AF65-F5344CB8AC3E}">
        <p14:creationId xmlns:p14="http://schemas.microsoft.com/office/powerpoint/2010/main" val="410237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utureGrid RAIN: More than Dynamic Provisioning Across Virtual and Bare-metal Resources&amp;quot;&quot;/&gt;&lt;property id=&quot;20307&quot; value=&quot;256&quot;/&gt;&lt;/object&gt;&lt;object type=&quot;3&quot; unique_id=&quot;10004&quot;&gt;&lt;property id=&quot;20148&quot; value=&quot;5&quot;/&gt;&lt;property id=&quot;20300&quot; value=&quot;Slide 2 - &amp;quot;Acknowledgement&amp;quot;&quot;/&gt;&lt;property id=&quot;20307&quot; value=&quot;258&quot;/&gt;&lt;/object&gt;&lt;object type=&quot;3&quot; unique_id=&quot;10005&quot;&gt;&lt;property id=&quot;20148&quot; value=&quot;5&quot;/&gt;&lt;property id=&quot;20300&quot; value=&quot;Slide 3 - &amp;quot;Outline&amp;quot;&quot;/&gt;&lt;property id=&quot;20307&quot; value=&quot;257&quot;/&gt;&lt;/object&gt;&lt;object type=&quot;3&quot; unique_id=&quot;10006&quot;&gt;&lt;property id=&quot;20148&quot; value=&quot;5&quot;/&gt;&lt;property id=&quot;20300&quot; value=&quot;Slide 4 - &amp;quot;futuregrid.github.com&amp;quot;&quot;/&gt;&lt;property id=&quot;20307&quot; value=&quot;410&quot;/&gt;&lt;/object&gt;&lt;object type=&quot;3&quot; unique_id=&quot;10007&quot;&gt;&lt;property id=&quot;20148&quot; value=&quot;5&quot;/&gt;&lt;property id=&quot;20300&quot; value=&quot;Slide 5 - &amp;quot;Introduction&amp;quot;&quot;/&gt;&lt;property id=&quot;20307&quot; value=&quot;286&quot;/&gt;&lt;/object&gt;&lt;object type=&quot;3&quot; unique_id=&quot;10008&quot;&gt;&lt;property id=&quot;20148&quot; value=&quot;5&quot;/&gt;&lt;property id=&quot;20300&quot; value=&quot;Slide 6 - &amp;quot;FutureGrid&amp;quot;&quot;/&gt;&lt;property id=&quot;20307&quot; value=&quot;287&quot;/&gt;&lt;/object&gt;&lt;object type=&quot;3&quot; unique_id=&quot;10009&quot;&gt;&lt;property id=&quot;20148&quot; value=&quot;5&quot;/&gt;&lt;property id=&quot;20300&quot; value=&quot;Slide 7 - &amp;quot;Hardware &amp;amp; Support&amp;quot;&quot;/&gt;&lt;property id=&quot;20307&quot; value=&quot;288&quot;/&gt;&lt;/object&gt;&lt;object type=&quot;3&quot; unique_id=&quot;10010&quot;&gt;&lt;property id=&quot;20148&quot; value=&quot;5&quot;/&gt;&lt;property id=&quot;20300&quot; value=&quot;Slide 8 - &amp;quot;FutureGrid:  a Grid/Cloud/HPC Testbed&amp;quot;&quot;/&gt;&lt;property id=&quot;20307&quot; value=&quot;268&quot;/&gt;&lt;/object&gt;&lt;object type=&quot;3&quot; unique_id=&quot;10011&quot;&gt;&lt;property id=&quot;20148&quot; value=&quot;5&quot;/&gt;&lt;property id=&quot;20300&quot; value=&quot;Slide 9&quot;/&gt;&lt;property id=&quot;20307&quot; value=&quot;269&quot;/&gt;&lt;/object&gt;&lt;object type=&quot;3&quot; unique_id=&quot;10012&quot;&gt;&lt;property id=&quot;20148&quot; value=&quot;5&quot;/&gt;&lt;property id=&quot;20300&quot; value=&quot;Slide 10 - &amp;quot;Compute Hardware&amp;quot;&quot;/&gt;&lt;property id=&quot;20307&quot; value=&quot;270&quot;/&gt;&lt;/object&gt;&lt;object type=&quot;3&quot; unique_id=&quot;10013&quot;&gt;&lt;property id=&quot;20148&quot; value=&quot;5&quot;/&gt;&lt;property id=&quot;20300&quot; value=&quot;Slide 11 - &amp;quot;Simplified Software Architecture&amp;quot;&quot;/&gt;&lt;property id=&quot;20307&quot; value=&quot;291&quot;/&gt;&lt;/object&gt;&lt;object type=&quot;3&quot; unique_id=&quot;10014&quot;&gt;&lt;property id=&quot;20148&quot; value=&quot;5&quot;/&gt;&lt;property id=&quot;20300&quot; value=&quot;Slide 12 - &amp;quot;Selected List of Services Offered&amp;quot;&quot;/&gt;&lt;property id=&quot;20307&quot; value=&quot;277&quot;/&gt;&lt;/object&gt;&lt;object type=&quot;3&quot; unique_id=&quot;10015&quot;&gt;&lt;property id=&quot;20148&quot; value=&quot;5&quot;/&gt;&lt;property id=&quot;20300&quot; value=&quot;Slide 13 - &amp;quot;Services Offered&amp;quot;&quot;/&gt;&lt;property id=&quot;20307&quot; value=&quot;278&quot;/&gt;&lt;/object&gt;&lt;object type=&quot;3&quot; unique_id=&quot;10016&quot;&gt;&lt;property id=&quot;20148&quot; value=&quot;5&quot;/&gt;&lt;property id=&quot;20300&quot; value=&quot;Slide 14 - &amp;quot;What to do when the users flavor of the day changes?&amp;quot;&quot;/&gt;&lt;property id=&quot;20307&quot; value=&quot;294&quot;/&gt;&lt;/object&gt;&lt;object type=&quot;3&quot; unique_id=&quot;10017&quot;&gt;&lt;property id=&quot;20148&quot; value=&quot;5&quot;/&gt;&lt;property id=&quot;20300&quot; value=&quot;Slide 15 - &amp;quot;Technology Requests per Quarter&amp;quot;&quot;/&gt;&lt;property id=&quot;20307&quot; value=&quot;289&quot;/&gt;&lt;/object&gt;&lt;object type=&quot;3&quot; unique_id=&quot;10018&quot;&gt;&lt;property id=&quot;20148&quot; value=&quot;5&quot;/&gt;&lt;property id=&quot;20300&quot; value=&quot;Slide 16 - &amp;quot;Dynamic Service Allocation Based on Utilization&amp;quot;&quot;/&gt;&lt;property id=&quot;20307&quot; value=&quot;290&quot;/&gt;&lt;/object&gt;&lt;object type=&quot;3&quot; unique_id=&quot;10019&quot;&gt;&lt;property id=&quot;20148&quot; value=&quot;5&quot;/&gt;&lt;property id=&quot;20300&quot; value=&quot;Slide 17 - &amp;quot;Preview of Rain Functionality&amp;quot;&quot;/&gt;&lt;property id=&quot;20307&quot; value=&quot;292&quot;/&gt;&lt;/object&gt;&lt;object type=&quot;3&quot; unique_id=&quot;10020&quot;&gt;&lt;property id=&quot;20148&quot; value=&quot;5&quot;/&gt;&lt;property id=&quot;20300&quot; value=&quot;Slide 18 - &amp;quot;RAIN&amp;quot;&quot;/&gt;&lt;property id=&quot;20307&quot; value=&quot;383&quot;/&gt;&lt;/object&gt;&lt;object type=&quot;3&quot; unique_id=&quot;10021&quot;&gt;&lt;property id=&quot;20148&quot; value=&quot;5&quot;/&gt;&lt;property id=&quot;20300&quot; value=&quot;Slide 19 - &amp;quot;Rain Goals&amp;quot;&quot;/&gt;&lt;property id=&quot;20307&quot; value=&quot;295&quot;/&gt;&lt;/object&gt;&lt;object type=&quot;3&quot; unique_id=&quot;10022&quot;&gt;&lt;property id=&quot;20148&quot; value=&quot;5&quot;/&gt;&lt;property id=&quot;20300&quot; value=&quot;Slide 20 - &amp;quot;Motivating Use Cases&amp;quot;&quot;/&gt;&lt;property id=&quot;20307&quot; value=&quot;380&quot;/&gt;&lt;/object&gt;&lt;object type=&quot;3&quot; unique_id=&quot;10023&quot;&gt;&lt;property id=&quot;20148&quot; value=&quot;5&quot;/&gt;&lt;property id=&quot;20300&quot; value=&quot;Slide 21 - &amp;quot;Vision&amp;quot;&quot;/&gt;&lt;property id=&quot;20307&quot; value=&quot;382&quot;/&gt;&lt;/object&gt;&lt;object type=&quot;3&quot; unique_id=&quot;10024&quot;&gt;&lt;property id=&quot;20148&quot; value=&quot;5&quot;/&gt;&lt;property id=&quot;20300&quot; value=&quot;Slide 22 - &amp;quot;…&amp;amp;#x09;&amp;quot;&quot;/&gt;&lt;property id=&quot;20307&quot; value=&quot;296&quot;/&gt;&lt;/object&gt;&lt;object type=&quot;3&quot; unique_id=&quot;10025&quot;&gt;&lt;property id=&quot;20148&quot; value=&quot;5&quot;/&gt;&lt;property id=&quot;20300&quot; value=&quot;Slide 23 - &amp;quot;Classical Dynamic Provisioning&amp;quot;&quot;/&gt;&lt;property id=&quot;20307&quot; value=&quot;373&quot;/&gt;&lt;/object&gt;&lt;object type=&quot;3&quot; unique_id=&quot;10026&quot;&gt;&lt;property id=&quot;20148&quot; value=&quot;5&quot;/&gt;&lt;property id=&quot;20300&quot; value=&quot;Slide 24 - &amp;quot;Use Cases of Dynamic Provisioning&amp;quot;&quot;/&gt;&lt;property id=&quot;20307&quot; value=&quot;374&quot;/&gt;&lt;/object&gt;&lt;object type=&quot;3&quot; unique_id=&quot;10027&quot;&gt;&lt;property id=&quot;20148&quot; value=&quot;5&quot;/&gt;&lt;property id=&quot;20300&quot; value=&quot;Slide 25 - &amp;quot;Generic Provisioning&amp;quot;&quot;/&gt;&lt;property id=&quot;20307&quot; value=&quot;375&quot;/&gt;&lt;/object&gt;&lt;object type=&quot;3&quot; unique_id=&quot;10028&quot;&gt;&lt;property id=&quot;20148&quot; value=&quot;5&quot;/&gt;&lt;property id=&quot;20300&quot; value=&quot;Slide 26 - &amp;quot;RAIN  can help!&amp;quot;&quot;/&gt;&lt;property id=&quot;20307&quot; value=&quot;372&quot;/&gt;&lt;/object&gt;&lt;object type=&quot;3&quot; unique_id=&quot;10029&quot;&gt;&lt;property id=&quot;20148&quot; value=&quot;5&quot;/&gt;&lt;property id=&quot;20300&quot; value=&quot;Slide 27 - &amp;quot;Terminology&amp;quot;&quot;/&gt;&lt;property id=&quot;20307&quot; value=&quot;297&quot;/&gt;&lt;/object&gt;&lt;object type=&quot;3&quot; unique_id=&quot;10030&quot;&gt;&lt;property id=&quot;20148&quot; value=&quot;5&quot;/&gt;&lt;property id=&quot;20300&quot; value=&quot;Slide 28 - &amp;quot;RAIN Architecture&amp;quot;&quot;/&gt;&lt;property id=&quot;20307&quot; value=&quot;299&quot;/&gt;&lt;/object&gt;&lt;object type=&quot;3&quot; unique_id=&quot;10031&quot;&gt;&lt;property id=&quot;20148&quot; value=&quot;5&quot;/&gt;&lt;property id=&quot;20300&quot; value=&quot;Slide 29 - &amp;quot;Image Management&amp;quot;&quot;/&gt;&lt;property id=&quot;20307&quot; value=&quot;300&quot;/&gt;&lt;/object&gt;&lt;object type=&quot;3&quot; unique_id=&quot;10032&quot;&gt;&lt;property id=&quot;20148&quot; value=&quot;5&quot;/&gt;&lt;property id=&quot;20300&quot; value=&quot;Slide 30 - &amp;quot;Life Cycle of Images&amp;quot;&quot;/&gt;&lt;property id=&quot;20307&quot; value=&quot;327&quot;/&gt;&lt;/object&gt;&lt;object type=&quot;3&quot; unique_id=&quot;10033&quot;&gt;&lt;property id=&quot;20148&quot; value=&quot;5&quot;/&gt;&lt;property id=&quot;20300&quot; value=&quot;Slide 31&quot;/&gt;&lt;property id=&quot;20307&quot; value=&quot;332&quot;/&gt;&lt;/object&gt;&lt;object type=&quot;3&quot; unique_id=&quot;10034&quot;&gt;&lt;property id=&quot;20148&quot; value=&quot;5&quot;/&gt;&lt;property id=&quot;20300&quot; value=&quot;Slide 32 - &amp;quot;Image Generation&amp;quot;&quot;/&gt;&lt;property id=&quot;20307&quot; value=&quot;405&quot;/&gt;&lt;/object&gt;&lt;object type=&quot;3&quot; unique_id=&quot;10035&quot;&gt;&lt;property id=&quot;20148&quot; value=&quot;5&quot;/&gt;&lt;property id=&quot;20300&quot; value=&quot;Slide 33 - &amp;quot;Generate an Image&amp;quot;&quot;/&gt;&lt;property id=&quot;20307&quot; value=&quot;387&quot;/&gt;&lt;/object&gt;&lt;object type=&quot;3&quot; unique_id=&quot;10036&quot;&gt;&lt;property id=&quot;20148&quot; value=&quot;5&quot;/&gt;&lt;property id=&quot;20300&quot; value=&quot;Slide 34 - &amp;quot;Generate an Image&amp;quot;&quot;/&gt;&lt;property id=&quot;20307&quot; value=&quot;388&quot;/&gt;&lt;/object&gt;&lt;object type=&quot;3&quot; unique_id=&quot;10037&quot;&gt;&lt;property id=&quot;20148&quot; value=&quot;5&quot;/&gt;&lt;property id=&quot;20300&quot; value=&quot;Slide 35 - &amp;quot;Image Repository Examples&amp;quot;&quot;/&gt;&lt;property id=&quot;20307&quot; value=&quot;389&quot;/&gt;&lt;/object&gt;&lt;object type=&quot;3&quot; unique_id=&quot;10038&quot;&gt;&lt;property id=&quot;20148&quot; value=&quot;5&quot;/&gt;&lt;property id=&quot;20300&quot; value=&quot;Slide 36 - &amp;quot;Image Repository Examples&amp;quot;&quot;/&gt;&lt;property id=&quot;20307&quot; value=&quot;390&quot;/&gt;&lt;/object&gt;&lt;object type=&quot;3&quot; unique_id=&quot;10039&quot;&gt;&lt;property id=&quot;20148&quot; value=&quot;5&quot;/&gt;&lt;property id=&quot;20300&quot; value=&quot;Slide 37 - &amp;quot;Register an Image for HPC&amp;quot;&quot;/&gt;&lt;property id=&quot;20307&quot; value=&quot;391&quot;/&gt;&lt;/object&gt;&lt;object type=&quot;3&quot; unique_id=&quot;10040&quot;&gt;&lt;property id=&quot;20148&quot; value=&quot;5&quot;/&gt;&lt;property id=&quot;20300&quot; value=&quot;Slide 38 - &amp;quot;Register an Image for HPC&amp;quot;&quot;/&gt;&lt;property id=&quot;20307&quot; value=&quot;392&quot;/&gt;&lt;/object&gt;&lt;object type=&quot;3&quot; unique_id=&quot;10041&quot;&gt;&lt;property id=&quot;20148&quot; value=&quot;5&quot;/&gt;&lt;property id=&quot;20300&quot; value=&quot;Slide 39 - &amp;quot;Register an Image stored in the Repository into OpenStack&amp;quot;&quot;/&gt;&lt;property id=&quot;20307&quot; value=&quot;393&quot;/&gt;&lt;/object&gt;&lt;object type=&quot;3&quot; unique_id=&quot;10042&quot;&gt;&lt;property id=&quot;20148&quot; value=&quot;5&quot;/&gt;&lt;property id=&quot;20300&quot; value=&quot;Slide 40 - &amp;quot;Register an Image stored in the Repository into OpenStack&amp;quot;&quot;/&gt;&lt;property id=&quot;20307&quot; value=&quot;394&quot;/&gt;&lt;/object&gt;&lt;object type=&quot;3&quot; unique_id=&quot;10043&quot;&gt;&lt;property id=&quot;20148&quot; value=&quot;5&quot;/&gt;&lt;property id=&quot;20300&quot; value=&quot;Slide 41 - &amp;quot;List of Registered Images for  xCAT/Moab &amp;quot;&quot;/&gt;&lt;property id=&quot;20307&quot; value=&quot;395&quot;/&gt;&lt;/object&gt;&lt;object type=&quot;3&quot; unique_id=&quot;10044&quot;&gt;&lt;property id=&quot;20148&quot; value=&quot;5&quot;/&gt;&lt;property id=&quot;20300&quot; value=&quot;Slide 42 - &amp;quot;List of Registered Images for  xCAT/Moab &amp;quot;&quot;/&gt;&lt;property id=&quot;20307&quot; value=&quot;396&quot;/&gt;&lt;/object&gt;&lt;object type=&quot;3&quot; unique_id=&quot;10045&quot;&gt;&lt;property id=&quot;20148&quot; value=&quot;5&quot;/&gt;&lt;property id=&quot;20300&quot; value=&quot;Slide 43 - &amp;quot;Rain an Image and execute a task (baremetal) &amp;quot;&quot;/&gt;&lt;property id=&quot;20307&quot; value=&quot;397&quot;/&gt;&lt;/object&gt;&lt;object type=&quot;3&quot; unique_id=&quot;10046&quot;&gt;&lt;property id=&quot;20148&quot; value=&quot;5&quot;/&gt;&lt;property id=&quot;20300&quot; value=&quot;Slide 44 - &amp;quot;Teefaa Provisioning&amp;quot;&quot;/&gt;&lt;property id=&quot;20307&quot; value=&quot;361&quot;/&gt;&lt;/object&gt;&lt;object type=&quot;3&quot; unique_id=&quot;10047&quot;&gt;&lt;property id=&quot;20148&quot; value=&quot;5&quot;/&gt;&lt;property id=&quot;20300&quot; value=&quot;Slide 45 - &amp;quot;Rain an Image and execute a task (baremetal) &amp;quot;&quot;/&gt;&lt;property id=&quot;20307&quot; value=&quot;398&quot;/&gt;&lt;/object&gt;&lt;object type=&quot;3&quot; unique_id=&quot;10048&quot;&gt;&lt;property id=&quot;20148&quot; value=&quot;5&quot;/&gt;&lt;property id=&quot;20300&quot; value=&quot;Slide 46 - &amp;quot;Rain a Hadoop environment in Interactive mode&amp;quot;&quot;/&gt;&lt;property id=&quot;20307&quot; value=&quot;399&quot;/&gt;&lt;/object&gt;&lt;object type=&quot;3&quot; unique_id=&quot;10049&quot;&gt;&lt;property id=&quot;20148&quot; value=&quot;5&quot;/&gt;&lt;property id=&quot;20300&quot; value=&quot;Slide 47 - &amp;quot;Rain a Hadoop environment in Interactive mode&amp;quot;&quot;/&gt;&lt;property id=&quot;20307&quot; value=&quot;400&quot;/&gt;&lt;/object&gt;&lt;object type=&quot;3&quot; unique_id=&quot;10050&quot;&gt;&lt;property id=&quot;20148&quot; value=&quot;5&quot;/&gt;&lt;property id=&quot;20300&quot; value=&quot;Slide 48 - &amp;quot;Rain a Hadoop environment and execute Word count 1/2&amp;quot;&quot;/&gt;&lt;property id=&quot;20307&quot; value=&quot;401&quot;/&gt;&lt;/object&gt;&lt;object type=&quot;3&quot; unique_id=&quot;10051&quot;&gt;&lt;property id=&quot;20148&quot; value=&quot;5&quot;/&gt;&lt;property id=&quot;20300&quot; value=&quot;Slide 49 - &amp;quot;Rain a Hadoop environment and execute Word count 2/2&amp;quot;&quot;/&gt;&lt;property id=&quot;20307&quot; value=&quot;402&quot;/&gt;&lt;/object&gt;&lt;object type=&quot;3&quot; unique_id=&quot;10052&quot;&gt;&lt;property id=&quot;20148&quot; value=&quot;5&quot;/&gt;&lt;property id=&quot;20300&quot; value=&quot;Slide 50 - &amp;quot;Note&amp;quot;&quot;/&gt;&lt;property id=&quot;20307&quot; value=&quot;403&quot;/&gt;&lt;/object&gt;&lt;object type=&quot;3&quot; unique_id=&quot;10053&quot;&gt;&lt;property id=&quot;20148&quot; value=&quot;5&quot;/&gt;&lt;property id=&quot;20300&quot; value=&quot;Slide 51 - &amp;quot;Rain a Virtual Cluster&amp;quot;&quot;/&gt;&lt;property id=&quot;20307&quot; value=&quot;404&quot;/&gt;&lt;/object&gt;&lt;object type=&quot;3&quot; unique_id=&quot;10054&quot;&gt;&lt;property id=&quot;20148&quot; value=&quot;5&quot;/&gt;&lt;property id=&quot;20300&quot; value=&quot;Slide 52 - &amp;quot;Autonomous Runtime Services&amp;quot;&quot;/&gt;&lt;property id=&quot;20307&quot; value=&quot;356&quot;/&gt;&lt;/object&gt;&lt;object type=&quot;3&quot; unique_id=&quot;10055&quot;&gt;&lt;property id=&quot;20148&quot; value=&quot;5&quot;/&gt;&lt;property id=&quot;20300&quot; value=&quot;Slide 53 - &amp;quot;Autonomous Runtime Services&amp;quot;&quot;/&gt;&lt;property id=&quot;20307&quot; value=&quot;359&quot;/&gt;&lt;/object&gt;&lt;object type=&quot;3&quot; unique_id=&quot;10056&quot;&gt;&lt;property id=&quot;20148&quot; value=&quot;5&quot;/&gt;&lt;property id=&quot;20300&quot; value=&quot;Slide 54&quot;/&gt;&lt;property id=&quot;20307&quot; value=&quot;409&quot;/&gt;&lt;/object&gt;&lt;object type=&quot;3&quot; unique_id=&quot;10057&quot;&gt;&lt;property id=&quot;20148&quot; value=&quot;5&quot;/&gt;&lt;property id=&quot;20300&quot; value=&quot;Slide 55 - &amp;quot;Use Case: Move Resources&amp;quot;&quot;/&gt;&lt;property id=&quot;20307&quot; value=&quot;358&quot;/&gt;&lt;/object&gt;&lt;object type=&quot;3&quot; unique_id=&quot;10058&quot;&gt;&lt;property id=&quot;20148&quot; value=&quot;5&quot;/&gt;&lt;property id=&quot;20300&quot; value=&quot;Slide 56 - &amp;quot;Cloud Mesh&amp;quot;&quot;/&gt;&lt;property id=&quot;20307&quot; value=&quot;406&quot;/&gt;&lt;/object&gt;&lt;object type=&quot;3&quot; unique_id=&quot;10059&quot;&gt;&lt;property id=&quot;20148&quot; value=&quot;5&quot;/&gt;&lt;property id=&quot;20300&quot; value=&quot;Slide 57 - &amp;quot;Cloud Mesh GUI&amp;quot;&quot;/&gt;&lt;property id=&quot;20307&quot; value=&quot;407&quot;/&gt;&lt;/object&gt;&lt;object type=&quot;3&quot; unique_id=&quot;10060&quot;&gt;&lt;property id=&quot;20148&quot; value=&quot;5&quot;/&gt;&lt;property id=&quot;20300&quot; value=&quot;Slide 58 - &amp;quot;Different view (Comandline GUI)&amp;quot;&quot;/&gt;&lt;property id=&quot;20307&quot; value=&quot;408&quot;/&gt;&lt;/object&gt;&lt;object type=&quot;3&quot; unique_id=&quot;10061&quot;&gt;&lt;property id=&quot;20148&quot; value=&quot;5&quot;/&gt;&lt;property id=&quot;20300&quot; value=&quot;Slide 59 - &amp;quot;Some Numbers… (I)&amp;quot;&quot;/&gt;&lt;property id=&quot;20307&quot; value=&quot;370&quot;/&gt;&lt;/object&gt;&lt;object type=&quot;3&quot; unique_id=&quot;10062&quot;&gt;&lt;property id=&quot;20148&quot; value=&quot;5&quot;/&gt;&lt;property id=&quot;20300&quot; value=&quot;Slide 60 - &amp;quot;Some Numbers… (II)&amp;quot;&quot;/&gt;&lt;property id=&quot;20307&quot; value=&quot;371&quot;/&gt;&lt;/object&gt;&lt;object type=&quot;3&quot; unique_id=&quot;10063&quot;&gt;&lt;property id=&quot;20148&quot; value=&quot;5&quot;/&gt;&lt;property id=&quot;20300&quot; value=&quot;Slide 61 - &amp;quot;Summary&amp;quot;&quot;/&gt;&lt;property id=&quot;20307&quot; value=&quot;384&quot;/&gt;&lt;/object&gt;&lt;object type=&quot;3&quot; unique_id=&quot;10064&quot;&gt;&lt;property id=&quot;20148&quot; value=&quot;5&quot;/&gt;&lt;property id=&quot;20300&quot; value=&quot;Slide 62 - &amp;quot;Summary&amp;quot;&quot;/&gt;&lt;property id=&quot;20307&quot; value=&quot;385&quot;/&gt;&lt;/object&gt;&lt;/object&gt;&lt;object type=&quot;8&quot; unique_id=&quot;10128&quot;&gt;&lt;/object&gt;&lt;/object&gt;&lt;/database&gt;"/>
  <p:tag name="MMPROD_NEXTUNIQUEID" val="10009"/>
  <p:tag name="SECTOMILLISECCONVERTED" val="1"/>
</p:tagLst>
</file>

<file path=ppt/theme/theme1.xml><?xml version="1.0" encoding="utf-8"?>
<a:theme xmlns:a="http://schemas.openxmlformats.org/drawingml/2006/main" name="fg-tempal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fg-tempalte.thmx</Template>
  <TotalTime>902</TotalTime>
  <Words>4430</Words>
  <Application>Microsoft Office PowerPoint</Application>
  <PresentationFormat>On-screen Show (4:3)</PresentationFormat>
  <Paragraphs>1039</Paragraphs>
  <Slides>62</Slides>
  <Notes>6</Notes>
  <HiddenSlides>18</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4" baseType="lpstr">
      <vt:lpstr>ＭＳ Ｐゴシック</vt:lpstr>
      <vt:lpstr>ＭＳ Ｐゴシック</vt:lpstr>
      <vt:lpstr>Arial</vt:lpstr>
      <vt:lpstr>Calibri</vt:lpstr>
      <vt:lpstr>Courier New</vt:lpstr>
      <vt:lpstr>Times</vt:lpstr>
      <vt:lpstr>Times New Roman</vt:lpstr>
      <vt:lpstr>Webdings</vt:lpstr>
      <vt:lpstr>Wingdings</vt:lpstr>
      <vt:lpstr>Zapf Dingbats</vt:lpstr>
      <vt:lpstr>fg-tempalte</vt:lpstr>
      <vt:lpstr>Worksheet</vt:lpstr>
      <vt:lpstr>FutureGrid RAIN: More than Dynamic Provisioning Across Virtual and Bare-metal Resources</vt:lpstr>
      <vt:lpstr>Acknowledgement</vt:lpstr>
      <vt:lpstr>Outline</vt:lpstr>
      <vt:lpstr>futuregrid.github.com</vt:lpstr>
      <vt:lpstr>Introduction</vt:lpstr>
      <vt:lpstr>FutureGrid</vt:lpstr>
      <vt:lpstr>Hardware &amp; Support</vt:lpstr>
      <vt:lpstr>FutureGrid:  a Grid/Cloud/HPC Testbed</vt:lpstr>
      <vt:lpstr>PowerPoint Presentation</vt:lpstr>
      <vt:lpstr>Compute Hardware</vt:lpstr>
      <vt:lpstr>Simplified Software Architecture</vt:lpstr>
      <vt:lpstr>Selected List of Services Offered</vt:lpstr>
      <vt:lpstr>Services Offered</vt:lpstr>
      <vt:lpstr>What to do when the users flavor of the day changes?</vt:lpstr>
      <vt:lpstr>Technology Requests per Quarter</vt:lpstr>
      <vt:lpstr>Dynamic Service Allocation Based on Utilization</vt:lpstr>
      <vt:lpstr>Preview of Rain Functionality</vt:lpstr>
      <vt:lpstr>RAIN</vt:lpstr>
      <vt:lpstr>Rain Goals</vt:lpstr>
      <vt:lpstr>Motivating Use Cases</vt:lpstr>
      <vt:lpstr>Vision</vt:lpstr>
      <vt:lpstr>… </vt:lpstr>
      <vt:lpstr>Classical Dynamic Provisioning</vt:lpstr>
      <vt:lpstr>Use Cases of Dynamic Provisioning</vt:lpstr>
      <vt:lpstr>Generic Provisioning</vt:lpstr>
      <vt:lpstr>RAIN  can help!</vt:lpstr>
      <vt:lpstr>Terminology</vt:lpstr>
      <vt:lpstr>RAIN Architecture</vt:lpstr>
      <vt:lpstr>Image Management</vt:lpstr>
      <vt:lpstr>Life Cycle of Images</vt:lpstr>
      <vt:lpstr>PowerPoint Presentation</vt:lpstr>
      <vt:lpstr>Image Generation</vt:lpstr>
      <vt:lpstr>Generate an Image</vt:lpstr>
      <vt:lpstr>Generate an Image</vt:lpstr>
      <vt:lpstr>Image Repository Examples</vt:lpstr>
      <vt:lpstr>Image Repository Examples</vt:lpstr>
      <vt:lpstr>Register an Image for HPC</vt:lpstr>
      <vt:lpstr>Register an Image for HPC</vt:lpstr>
      <vt:lpstr>Register an Image stored in the Repository into OpenStack</vt:lpstr>
      <vt:lpstr>Register an Image stored in the Repository into OpenStack</vt:lpstr>
      <vt:lpstr>List of Registered Images for  xCAT/Moab </vt:lpstr>
      <vt:lpstr>List of Registered Images for  xCAT/Moab </vt:lpstr>
      <vt:lpstr>Rain an Image and execute a task (baremetal) </vt:lpstr>
      <vt:lpstr>Teefaa Provisioning</vt:lpstr>
      <vt:lpstr>Rain an Image and execute a task (baremetal) </vt:lpstr>
      <vt:lpstr>Rain a Hadoop environment in Interactive mode</vt:lpstr>
      <vt:lpstr>Rain a Hadoop environment in Interactive mode</vt:lpstr>
      <vt:lpstr>Rain a Hadoop environment and execute Word count 1/2</vt:lpstr>
      <vt:lpstr>Rain a Hadoop environment and execute Word count 2/2</vt:lpstr>
      <vt:lpstr>Note</vt:lpstr>
      <vt:lpstr>Rain a Virtual Cluster</vt:lpstr>
      <vt:lpstr>Autonomous Runtime Services</vt:lpstr>
      <vt:lpstr>Autonomous Runtime Services</vt:lpstr>
      <vt:lpstr>PowerPoint Presentation</vt:lpstr>
      <vt:lpstr>Use Case: Move Resources</vt:lpstr>
      <vt:lpstr>Cloud Mesh</vt:lpstr>
      <vt:lpstr>Cloud Mesh GUI</vt:lpstr>
      <vt:lpstr>Different view (Comandline GUI)</vt:lpstr>
      <vt:lpstr>Some Numbers… (I)</vt:lpstr>
      <vt:lpstr>Some Numbers… (II)</vt:lpstr>
      <vt:lpstr>Summary</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FutureGrid RAIN</dc:title>
  <dc:creator>Gregor von Laszewski</dc:creator>
  <cp:lastModifiedBy>Geoffrey Fox</cp:lastModifiedBy>
  <cp:revision>96</cp:revision>
  <dcterms:created xsi:type="dcterms:W3CDTF">2013-03-06T22:45:51Z</dcterms:created>
  <dcterms:modified xsi:type="dcterms:W3CDTF">2013-03-08T03:12:56Z</dcterms:modified>
</cp:coreProperties>
</file>