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9"/>
  </p:notesMasterIdLst>
  <p:sldIdLst>
    <p:sldId id="267" r:id="rId2"/>
    <p:sldId id="645" r:id="rId3"/>
    <p:sldId id="643" r:id="rId4"/>
    <p:sldId id="644" r:id="rId5"/>
    <p:sldId id="555" r:id="rId6"/>
    <p:sldId id="556" r:id="rId7"/>
    <p:sldId id="618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FF99"/>
    <a:srgbClr val="FFFF66"/>
    <a:srgbClr val="F3FC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8" autoAdjust="0"/>
    <p:restoredTop sz="89293" autoAdjust="0"/>
  </p:normalViewPr>
  <p:slideViewPr>
    <p:cSldViewPr>
      <p:cViewPr varScale="1">
        <p:scale>
          <a:sx n="86" d="100"/>
          <a:sy n="86" d="100"/>
        </p:scale>
        <p:origin x="9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Nimbus</a:t>
          </a:r>
          <a:endParaRPr lang="en-US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Cloud </a:t>
          </a:r>
          <a:r>
            <a:rPr lang="en-US" b="1" dirty="0" err="1" smtClean="0">
              <a:solidFill>
                <a:schemeClr val="tx1"/>
              </a:solidFill>
            </a:rPr>
            <a:t>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Hadoop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Iterative MapReduce</a:t>
          </a:r>
        </a:p>
        <a:p>
          <a:r>
            <a:rPr lang="en-US" dirty="0" smtClean="0">
              <a:solidFill>
                <a:schemeClr val="tx1"/>
              </a:solidFill>
            </a:rPr>
            <a:t>HDFS</a:t>
          </a:r>
        </a:p>
        <a:p>
          <a:r>
            <a:rPr lang="en-US" dirty="0" err="1" smtClean="0">
              <a:solidFill>
                <a:schemeClr val="tx1"/>
              </a:solidFill>
            </a:rPr>
            <a:t>Hbase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Swift Object Store</a:t>
          </a: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MPI</a:t>
          </a:r>
          <a:endParaRPr lang="en-US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TestbedaaS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FDB4B-76EE-F049-B783-32FF7B78C3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FG RAIN, </a:t>
          </a:r>
          <a:r>
            <a:rPr lang="en-US" dirty="0" err="1" smtClean="0">
              <a:solidFill>
                <a:schemeClr val="tx1"/>
              </a:solidFill>
            </a:rPr>
            <a:t>CloudMesh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Portal</a:t>
          </a:r>
        </a:p>
        <a:p>
          <a:r>
            <a:rPr lang="en-US" dirty="0" smtClean="0">
              <a:solidFill>
                <a:schemeClr val="tx1"/>
              </a:solidFill>
            </a:rPr>
            <a:t>Inca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Eucalyptus</a:t>
          </a:r>
        </a:p>
        <a:p>
          <a:r>
            <a:rPr lang="en-US" dirty="0" smtClean="0">
              <a:solidFill>
                <a:schemeClr val="tx1"/>
              </a:solidFill>
            </a:rPr>
            <a:t>OpenStack</a:t>
          </a:r>
        </a:p>
        <a:p>
          <a:r>
            <a:rPr lang="en-US" dirty="0" err="1" smtClean="0">
              <a:solidFill>
                <a:schemeClr val="tx1"/>
              </a:solidFill>
            </a:rPr>
            <a:t>ViNE</a:t>
          </a:r>
          <a:endParaRPr lang="en-US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HPCaaS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31C80-0523-E749-9660-C07AA0EBA3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Ganglia</a:t>
          </a:r>
        </a:p>
        <a:p>
          <a:r>
            <a:rPr lang="en-US" dirty="0" err="1" smtClean="0">
              <a:solidFill>
                <a:schemeClr val="tx1"/>
              </a:solidFill>
            </a:rPr>
            <a:t>Devops</a:t>
          </a:r>
          <a:r>
            <a:rPr lang="en-US" dirty="0" smtClean="0">
              <a:solidFill>
                <a:schemeClr val="tx1"/>
              </a:solidFill>
            </a:rPr>
            <a:t> (Chef, Puppet, Salt)</a:t>
          </a:r>
        </a:p>
        <a:p>
          <a:r>
            <a:rPr lang="en-US" dirty="0" smtClean="0">
              <a:solidFill>
                <a:schemeClr val="tx1"/>
              </a:solidFill>
            </a:rPr>
            <a:t>Experiment Management e.g. Pegasus</a:t>
          </a:r>
        </a:p>
      </dgm:t>
    </dgm:pt>
    <dgm:pt modelId="{54E98356-3BD0-7648-AC16-9BB57061E1BA}" type="par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1A7661-F6BC-5043-A5CC-DFA85735F8AE}" type="sib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OpenMP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CUDA</a:t>
          </a:r>
          <a:endParaRPr lang="en-US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GridaaS</a:t>
          </a:r>
          <a:endParaRPr lang="en-US" b="1" dirty="0" smtClean="0">
            <a:solidFill>
              <a:schemeClr val="tx1"/>
            </a:solidFill>
          </a:endParaRP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Unicore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SAGA</a:t>
          </a:r>
        </a:p>
        <a:p>
          <a:r>
            <a:rPr lang="en-US" dirty="0" smtClean="0">
              <a:solidFill>
                <a:schemeClr val="tx1"/>
              </a:solidFill>
            </a:rPr>
            <a:t>Globus</a:t>
          </a: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Genesis II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 custScaleY="124871" custLinFactNeighborX="2409" custLinFactNeighborY="10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08002000-885E-4A2E-8FB7-51BAAB50E6E9}" type="presOf" srcId="{3B86A249-6530-5146-AE38-057A914E849E}" destId="{9851CF6D-0542-A945-8BD9-8B164A9FF6AF}" srcOrd="0" destOrd="1" presId="urn:microsoft.com/office/officeart/2009/3/layout/IncreasingArrowsProcess"/>
    <dgm:cxn modelId="{A2177597-FB26-4323-A83A-18CA4B49A51A}" type="presOf" srcId="{5A7046D3-038A-0946-B8DA-75F41CDB8098}" destId="{FCFEE869-3260-8848-805B-21255263F0C6}" srcOrd="0" destOrd="0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B4047CAC-28B8-4451-8364-564409053843}" type="presOf" srcId="{5C0E77E8-8A50-054C-A4BF-0C8C401EC59E}" destId="{61F6C000-BD56-7B4F-B80D-4349F954432A}" srcOrd="0" destOrd="0" presId="urn:microsoft.com/office/officeart/2009/3/layout/IncreasingArrowsProcess"/>
    <dgm:cxn modelId="{C197012C-F61D-42E5-914E-2076C14813ED}" type="presOf" srcId="{900669E4-87A7-5C49-A5E1-84963CF81AAA}" destId="{CB24CEDB-B0EF-C743-825D-AA776BAE9D7F}" srcOrd="0" destOrd="0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6E6B5DAF-EF08-47A3-B6C7-0AD6E2CF8A22}" type="presOf" srcId="{065941A5-0E5F-0C49-AFA9-A922E2BA80E1}" destId="{25E35677-269D-7F46-82BA-4AC7CFDF4204}" srcOrd="0" destOrd="1" presId="urn:microsoft.com/office/officeart/2009/3/layout/IncreasingArrowsProcess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B18B82E7-396A-4A1D-97FF-6054F98F9822}" type="presOf" srcId="{0978C417-F862-CD43-A9F3-06E174FE3968}" destId="{065D51E9-B6DC-154D-B583-B4EBD21A9523}" srcOrd="0" destOrd="0" presId="urn:microsoft.com/office/officeart/2009/3/layout/IncreasingArrowsProcess"/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75D1903B-462C-4BEB-87DC-D7A0FFED3D2E}" type="presOf" srcId="{E385DA56-1A68-BD48-8B1C-E528C49559A4}" destId="{25E35677-269D-7F46-82BA-4AC7CFDF4204}" srcOrd="0" destOrd="0" presId="urn:microsoft.com/office/officeart/2009/3/layout/IncreasingArrowsProcess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37A335A8-B403-4759-B036-2D15EF715896}" type="presOf" srcId="{77E39105-775B-3D4D-96C5-14E4CB4110EC}" destId="{FBB464ED-33D5-3C42-9389-977FC034AD32}" srcOrd="0" destOrd="0" presId="urn:microsoft.com/office/officeart/2009/3/layout/IncreasingArrowsProcess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62F0364F-7ADC-441A-B0DA-91BD1A39EBB6}" type="presOf" srcId="{9E1BC4AA-3D23-D343-9B78-C041D11A00F6}" destId="{FBB464ED-33D5-3C42-9389-977FC034AD32}" srcOrd="0" destOrd="1" presId="urn:microsoft.com/office/officeart/2009/3/layout/IncreasingArrowsProcess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71E6C1DD-88D1-4556-8870-D0E6DE5DF9EA}" type="presOf" srcId="{EABFDB4B-76EE-F049-B783-32FF7B78C31E}" destId="{AE11D181-40CD-AA43-A283-DD58DD43E998}" srcOrd="0" destOrd="0" presId="urn:microsoft.com/office/officeart/2009/3/layout/IncreasingArrowsProcess"/>
    <dgm:cxn modelId="{9C80C3A1-BFBF-CB40-A436-D572BEE4D895}" srcId="{900669E4-87A7-5C49-A5E1-84963CF81AAA}" destId="{37731C80-0523-E749-9660-C07AA0EBA3FF}" srcOrd="1" destOrd="0" parTransId="{54E98356-3BD0-7648-AC16-9BB57061E1BA}" sibTransId="{9F1A7661-F6BC-5043-A5CC-DFA85735F8AE}"/>
    <dgm:cxn modelId="{6704F1F1-FBDD-4B9C-954D-D668F3D1ECD2}" type="presOf" srcId="{B022D9ED-1E87-A541-B5E6-99C6F5FA8271}" destId="{B49B3F43-B447-2E46-8542-2721C3CCA994}" srcOrd="0" destOrd="0" presId="urn:microsoft.com/office/officeart/2009/3/layout/IncreasingArrowsProcess"/>
    <dgm:cxn modelId="{A0FEACCE-E16C-48E3-8E30-881A1C86508F}" type="presOf" srcId="{BC9F2A18-750B-4B4C-A4EC-B99B3AD9147E}" destId="{965C2627-9758-4643-9FBE-55143086510A}" srcOrd="0" destOrd="0" presId="urn:microsoft.com/office/officeart/2009/3/layout/IncreasingArrowsProcess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6B5F6BA7-AD2B-4894-91B1-F9227B6A731C}" type="presOf" srcId="{37731C80-0523-E749-9660-C07AA0EBA3FF}" destId="{AE11D181-40CD-AA43-A283-DD58DD43E998}" srcOrd="0" destOrd="1" presId="urn:microsoft.com/office/officeart/2009/3/layout/IncreasingArrowsProcess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662D83CD-DF84-485E-8CEB-75F65149C7B6}" type="presOf" srcId="{88F0A5CC-9F8E-174C-AE0C-29EEDDBD234C}" destId="{9851CF6D-0542-A945-8BD9-8B164A9FF6AF}" srcOrd="0" destOrd="0" presId="urn:microsoft.com/office/officeart/2009/3/layout/IncreasingArrowsProcess"/>
    <dgm:cxn modelId="{1CE02C66-B59D-4645-B7A6-198A00828BA8}" type="presOf" srcId="{C4D23F30-1676-4149-A194-9F660BF1A352}" destId="{25E35677-269D-7F46-82BA-4AC7CFDF4204}" srcOrd="0" destOrd="2" presId="urn:microsoft.com/office/officeart/2009/3/layout/IncreasingArrowsProcess"/>
    <dgm:cxn modelId="{B17CAE3F-A85E-4723-8652-CA068FB3B1D1}" type="presOf" srcId="{6CDF5F64-414F-D844-B808-8DE56011DFCC}" destId="{1685D736-5D8C-2648-9245-8271052F4346}" srcOrd="0" destOrd="0" presId="urn:microsoft.com/office/officeart/2009/3/layout/IncreasingArrowsProcess"/>
    <dgm:cxn modelId="{A3C4368F-841C-4DC2-B350-5AD8A904321C}" type="presParOf" srcId="{965C2627-9758-4643-9FBE-55143086510A}" destId="{61F6C000-BD56-7B4F-B80D-4349F954432A}" srcOrd="0" destOrd="0" presId="urn:microsoft.com/office/officeart/2009/3/layout/IncreasingArrowsProcess"/>
    <dgm:cxn modelId="{2271BACE-D4EF-472E-880F-BCF2677BD649}" type="presParOf" srcId="{965C2627-9758-4643-9FBE-55143086510A}" destId="{B49B3F43-B447-2E46-8542-2721C3CCA994}" srcOrd="1" destOrd="0" presId="urn:microsoft.com/office/officeart/2009/3/layout/IncreasingArrowsProcess"/>
    <dgm:cxn modelId="{49B68590-AA96-435E-B8DC-FE0B93F5DFA1}" type="presParOf" srcId="{965C2627-9758-4643-9FBE-55143086510A}" destId="{1685D736-5D8C-2648-9245-8271052F4346}" srcOrd="2" destOrd="0" presId="urn:microsoft.com/office/officeart/2009/3/layout/IncreasingArrowsProcess"/>
    <dgm:cxn modelId="{36EE20ED-0746-41F5-BE39-777BC0E96563}" type="presParOf" srcId="{965C2627-9758-4643-9FBE-55143086510A}" destId="{FBB464ED-33D5-3C42-9389-977FC034AD32}" srcOrd="3" destOrd="0" presId="urn:microsoft.com/office/officeart/2009/3/layout/IncreasingArrowsProcess"/>
    <dgm:cxn modelId="{72B788FB-B038-44EA-AD15-F94456830AFA}" type="presParOf" srcId="{965C2627-9758-4643-9FBE-55143086510A}" destId="{065D51E9-B6DC-154D-B583-B4EBD21A9523}" srcOrd="4" destOrd="0" presId="urn:microsoft.com/office/officeart/2009/3/layout/IncreasingArrowsProcess"/>
    <dgm:cxn modelId="{50F92835-7F05-4C3C-943F-2D93CC792535}" type="presParOf" srcId="{965C2627-9758-4643-9FBE-55143086510A}" destId="{9851CF6D-0542-A945-8BD9-8B164A9FF6AF}" srcOrd="5" destOrd="0" presId="urn:microsoft.com/office/officeart/2009/3/layout/IncreasingArrowsProcess"/>
    <dgm:cxn modelId="{3D68D77D-B50F-4775-B9F4-476437268DD6}" type="presParOf" srcId="{965C2627-9758-4643-9FBE-55143086510A}" destId="{FCFEE869-3260-8848-805B-21255263F0C6}" srcOrd="6" destOrd="0" presId="urn:microsoft.com/office/officeart/2009/3/layout/IncreasingArrowsProcess"/>
    <dgm:cxn modelId="{D7D84515-0739-42A6-B114-D99E30E2AFDE}" type="presParOf" srcId="{965C2627-9758-4643-9FBE-55143086510A}" destId="{25E35677-269D-7F46-82BA-4AC7CFDF4204}" srcOrd="7" destOrd="0" presId="urn:microsoft.com/office/officeart/2009/3/layout/IncreasingArrowsProcess"/>
    <dgm:cxn modelId="{8F54C687-D6A4-4E2B-843B-C0389E16A972}" type="presParOf" srcId="{965C2627-9758-4643-9FBE-55143086510A}" destId="{CB24CEDB-B0EF-C743-825D-AA776BAE9D7F}" srcOrd="8" destOrd="0" presId="urn:microsoft.com/office/officeart/2009/3/layout/IncreasingArrowsProcess"/>
    <dgm:cxn modelId="{6CD110DF-BF95-459D-B8DC-87148E96231D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C000-BD56-7B4F-B80D-4349F954432A}">
      <dsp:nvSpPr>
        <dsp:cNvPr id="0" name=""/>
        <dsp:cNvSpPr/>
      </dsp:nvSpPr>
      <dsp:spPr>
        <a:xfrm>
          <a:off x="0" y="213172"/>
          <a:ext cx="7467600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Cloud </a:t>
          </a:r>
          <a:r>
            <a:rPr lang="en-US" sz="2000" b="1" kern="1200" dirty="0" err="1" smtClean="0">
              <a:solidFill>
                <a:schemeClr val="tx1"/>
              </a:solidFill>
            </a:rPr>
            <a:t>PaaS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484672"/>
        <a:ext cx="7196101" cy="542999"/>
      </dsp:txXfrm>
    </dsp:sp>
    <dsp:sp modelId="{B49B3F43-B447-2E46-8542-2721C3CCA994}">
      <dsp:nvSpPr>
        <dsp:cNvPr id="0" name=""/>
        <dsp:cNvSpPr/>
      </dsp:nvSpPr>
      <dsp:spPr>
        <a:xfrm>
          <a:off x="0" y="1049232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Hadoop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Iterative MapReduce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HDFS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Hbase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Swift Object Store</a:t>
          </a:r>
        </a:p>
      </dsp:txBody>
      <dsp:txXfrm>
        <a:off x="0" y="1049232"/>
        <a:ext cx="1380161" cy="1994067"/>
      </dsp:txXfrm>
    </dsp:sp>
    <dsp:sp modelId="{1685D736-5D8C-2648-9245-8271052F4346}">
      <dsp:nvSpPr>
        <dsp:cNvPr id="0" name=""/>
        <dsp:cNvSpPr/>
      </dsp:nvSpPr>
      <dsp:spPr>
        <a:xfrm>
          <a:off x="1380012" y="575311"/>
          <a:ext cx="6087587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IaaS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80012" y="846811"/>
        <a:ext cx="5816088" cy="542999"/>
      </dsp:txXfrm>
    </dsp:sp>
    <dsp:sp modelId="{FBB464ED-33D5-3C42-9389-977FC034AD32}">
      <dsp:nvSpPr>
        <dsp:cNvPr id="0" name=""/>
        <dsp:cNvSpPr/>
      </dsp:nvSpPr>
      <dsp:spPr>
        <a:xfrm>
          <a:off x="1380012" y="1411371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Nimbus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Eucalyptus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OpenStack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ViNE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380012" y="1411371"/>
        <a:ext cx="1380161" cy="1994067"/>
      </dsp:txXfrm>
    </dsp:sp>
    <dsp:sp modelId="{065D51E9-B6DC-154D-B583-B4EBD21A9523}">
      <dsp:nvSpPr>
        <dsp:cNvPr id="0" name=""/>
        <dsp:cNvSpPr/>
      </dsp:nvSpPr>
      <dsp:spPr>
        <a:xfrm>
          <a:off x="2760024" y="937450"/>
          <a:ext cx="470757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GridaaS</a:t>
          </a: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2760024" y="1208950"/>
        <a:ext cx="4436076" cy="542999"/>
      </dsp:txXfrm>
    </dsp:sp>
    <dsp:sp modelId="{9851CF6D-0542-A945-8BD9-8B164A9FF6AF}">
      <dsp:nvSpPr>
        <dsp:cNvPr id="0" name=""/>
        <dsp:cNvSpPr/>
      </dsp:nvSpPr>
      <dsp:spPr>
        <a:xfrm>
          <a:off x="2760024" y="1773510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Genesis II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Unicore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SAGA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Globus</a:t>
          </a:r>
        </a:p>
      </dsp:txBody>
      <dsp:txXfrm>
        <a:off x="2760024" y="1773510"/>
        <a:ext cx="1380161" cy="1994067"/>
      </dsp:txXfrm>
    </dsp:sp>
    <dsp:sp modelId="{FCFEE869-3260-8848-805B-21255263F0C6}">
      <dsp:nvSpPr>
        <dsp:cNvPr id="0" name=""/>
        <dsp:cNvSpPr/>
      </dsp:nvSpPr>
      <dsp:spPr>
        <a:xfrm>
          <a:off x="4140784" y="1299589"/>
          <a:ext cx="332681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HPCaaS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40784" y="1571089"/>
        <a:ext cx="3055316" cy="542999"/>
      </dsp:txXfrm>
    </dsp:sp>
    <dsp:sp modelId="{25E35677-269D-7F46-82BA-4AC7CFDF4204}">
      <dsp:nvSpPr>
        <dsp:cNvPr id="0" name=""/>
        <dsp:cNvSpPr/>
      </dsp:nvSpPr>
      <dsp:spPr>
        <a:xfrm>
          <a:off x="4140784" y="2135649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MPI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OpenMP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CUDA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4140784" y="2135649"/>
        <a:ext cx="1380161" cy="1994067"/>
      </dsp:txXfrm>
    </dsp:sp>
    <dsp:sp modelId="{CB24CEDB-B0EF-C743-825D-AA776BAE9D7F}">
      <dsp:nvSpPr>
        <dsp:cNvPr id="0" name=""/>
        <dsp:cNvSpPr/>
      </dsp:nvSpPr>
      <dsp:spPr>
        <a:xfrm>
          <a:off x="5520796" y="1661728"/>
          <a:ext cx="1946803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TestbedaaS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0796" y="1933228"/>
        <a:ext cx="1675304" cy="542999"/>
      </dsp:txXfrm>
    </dsp:sp>
    <dsp:sp modelId="{AE11D181-40CD-AA43-A283-DD58DD43E998}">
      <dsp:nvSpPr>
        <dsp:cNvPr id="0" name=""/>
        <dsp:cNvSpPr/>
      </dsp:nvSpPr>
      <dsp:spPr>
        <a:xfrm>
          <a:off x="5554044" y="2462988"/>
          <a:ext cx="1380161" cy="2490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FG RAIN, </a:t>
          </a:r>
          <a:r>
            <a:rPr lang="en-US" sz="1400" kern="1200" dirty="0" err="1" smtClean="0">
              <a:solidFill>
                <a:schemeClr val="tx1"/>
              </a:solidFill>
            </a:rPr>
            <a:t>CloudMesh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Portal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Ganglia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Devops</a:t>
          </a:r>
          <a:r>
            <a:rPr lang="en-US" sz="1400" kern="1200" dirty="0" smtClean="0">
              <a:solidFill>
                <a:schemeClr val="tx1"/>
              </a:solidFill>
            </a:rPr>
            <a:t> (Chef, Puppet, Salt)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Experiment Management e.g. Pegasus</a:t>
          </a:r>
        </a:p>
      </dsp:txBody>
      <dsp:txXfrm>
        <a:off x="5554044" y="2462988"/>
        <a:ext cx="1380161" cy="249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9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0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2" y="6858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FutureGrid </a:t>
            </a:r>
            <a:br>
              <a:rPr lang="en-US" sz="4800" dirty="0" smtClean="0"/>
            </a:br>
            <a:r>
              <a:rPr lang="en-US" sz="4800" dirty="0" smtClean="0"/>
              <a:t>Quick Summary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9308" y="2819400"/>
            <a:ext cx="9144000" cy="457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July </a:t>
            </a:r>
            <a:r>
              <a:rPr lang="en-US" sz="2000" b="1" dirty="0" smtClean="0"/>
              <a:t>18 </a:t>
            </a:r>
            <a:r>
              <a:rPr lang="en-US" sz="2000" b="1" dirty="0" smtClean="0"/>
              <a:t>2013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 for FutureGrid Team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400" dirty="0"/>
              <a:t>FutureGrid has a set of MOOC's that cover core capabilities and various advanced capabilities and tools.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core capabilities we have an introduction to FutureGrid and a presentation that gives more detail. These presentations are divided into separate lessons. </a:t>
            </a:r>
            <a:endParaRPr lang="en-US" sz="2400" dirty="0" smtClean="0"/>
          </a:p>
          <a:p>
            <a:r>
              <a:rPr lang="en-US" sz="2400" dirty="0" smtClean="0"/>
              <a:t>Then </a:t>
            </a:r>
            <a:r>
              <a:rPr lang="en-US" sz="2400" dirty="0"/>
              <a:t>we offer MOOC's on core capabilities: setting up a portal account and project; using non virtualized HPC nodes. </a:t>
            </a:r>
            <a:endParaRPr lang="en-US" sz="2400" dirty="0" smtClean="0"/>
          </a:p>
          <a:p>
            <a:r>
              <a:rPr lang="en-US" sz="2400" dirty="0" smtClean="0"/>
              <a:t>Then </a:t>
            </a:r>
            <a:r>
              <a:rPr lang="en-US" sz="2400" dirty="0"/>
              <a:t>we have two approaches to </a:t>
            </a:r>
            <a:r>
              <a:rPr lang="en-US" sz="2400" dirty="0" smtClean="0"/>
              <a:t>virtual </a:t>
            </a:r>
            <a:r>
              <a:rPr lang="en-US" sz="2400" dirty="0"/>
              <a:t>machines: using OpenStack Grizzly release and using the Eucalyptus system.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advanced topics currently cover IP-over-P2P (IPOP) technology but more topics will be added.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Testbed as a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part of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XSEDE</a:t>
            </a:r>
            <a:r>
              <a:rPr lang="en-US" sz="2400" dirty="0" smtClean="0">
                <a:cs typeface="Times New Roman" pitchFamily="18" charset="0"/>
              </a:rPr>
              <a:t> set up as a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testbed </a:t>
            </a:r>
            <a:r>
              <a:rPr lang="en-US" sz="2400" dirty="0" smtClean="0">
                <a:cs typeface="Times New Roman" pitchFamily="18" charset="0"/>
              </a:rPr>
              <a:t>with cloud focus</a:t>
            </a:r>
          </a:p>
          <a:p>
            <a:r>
              <a:rPr lang="en-US" sz="2400" dirty="0" smtClean="0"/>
              <a:t>Operational since Summer 2010 (i.e. coming to end of third year of use)</a:t>
            </a:r>
          </a:p>
          <a:p>
            <a:r>
              <a:rPr lang="en-US" sz="24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400" dirty="0" smtClean="0"/>
              <a:t>Support of </a:t>
            </a:r>
            <a:r>
              <a:rPr lang="en-US" sz="2400" dirty="0" smtClean="0">
                <a:solidFill>
                  <a:srgbClr val="FF0000"/>
                </a:solidFill>
              </a:rPr>
              <a:t>Computer </a:t>
            </a:r>
            <a:r>
              <a:rPr lang="en-US" sz="2400" dirty="0">
                <a:solidFill>
                  <a:srgbClr val="FF0000"/>
                </a:solidFill>
              </a:rPr>
              <a:t>Science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Computational Science </a:t>
            </a:r>
            <a:r>
              <a:rPr lang="en-US" sz="2400" dirty="0"/>
              <a:t>research </a:t>
            </a:r>
            <a:endParaRPr lang="en-US" sz="2400" dirty="0" smtClean="0"/>
          </a:p>
          <a:p>
            <a:pPr lvl="1"/>
            <a:r>
              <a:rPr lang="en-US" sz="24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FutureGrid is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>
                <a:cs typeface="Times New Roman" pitchFamily="18" charset="0"/>
              </a:rPr>
              <a:t>and supports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>
                <a:cs typeface="Times New Roman" pitchFamily="18" charset="0"/>
              </a:rPr>
              <a:t>software with and </a:t>
            </a:r>
            <a:r>
              <a:rPr lang="en-US" sz="2400" dirty="0" smtClean="0">
                <a:cs typeface="Times New Roman" pitchFamily="18" charset="0"/>
              </a:rPr>
              <a:t>without VM’s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 rich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400" dirty="0" smtClean="0">
                <a:cs typeface="Times New Roman" pitchFamily="18" charset="0"/>
              </a:rPr>
              <a:t>platform for classes</a:t>
            </a:r>
          </a:p>
          <a:p>
            <a:r>
              <a:rPr lang="en-US" sz="2400" dirty="0" smtClean="0"/>
              <a:t>Offers </a:t>
            </a:r>
            <a:r>
              <a:rPr lang="en-US" sz="2400" dirty="0">
                <a:solidFill>
                  <a:srgbClr val="FF0000"/>
                </a:solidFill>
              </a:rPr>
              <a:t>OpenStack, Eucalyptus, Nimbus, </a:t>
            </a:r>
            <a:r>
              <a:rPr lang="en-US" sz="2400" dirty="0" smtClean="0">
                <a:solidFill>
                  <a:srgbClr val="FF0000"/>
                </a:solidFill>
              </a:rPr>
              <a:t>OpenNebula, HPC (MPI) </a:t>
            </a:r>
            <a:r>
              <a:rPr lang="en-US" sz="2400" dirty="0" smtClean="0"/>
              <a:t>on same hardware moving to software defined systems; supports both classic HPC and Cloud storage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5 Use Types for FutureGrid </a:t>
            </a:r>
            <a:r>
              <a:rPr lang="en-US" dirty="0" err="1" smtClean="0"/>
              <a:t>TestbedaaS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9775"/>
            <a:ext cx="9144000" cy="57150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318 </a:t>
            </a:r>
            <a:r>
              <a:rPr lang="en-US" sz="2800" dirty="0" smtClean="0"/>
              <a:t>approved projects (</a:t>
            </a:r>
            <a:r>
              <a:rPr lang="en-US" sz="2800" b="1" dirty="0" smtClean="0"/>
              <a:t>1860 users</a:t>
            </a:r>
            <a:r>
              <a:rPr lang="en-US" sz="2800" dirty="0" smtClean="0"/>
              <a:t>) </a:t>
            </a:r>
            <a:r>
              <a:rPr lang="en-US" sz="2800" b="1" dirty="0" smtClean="0"/>
              <a:t>July 3 2013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USA(77%), Puerto Rico(2.9%), Indonesia(2.4%), Italy(2.2%)- last 3 as students in class, India, </a:t>
            </a:r>
            <a:r>
              <a:rPr lang="en-US" sz="2400" dirty="0"/>
              <a:t>China, </a:t>
            </a:r>
            <a:r>
              <a:rPr lang="en-US" sz="2400" dirty="0" smtClean="0"/>
              <a:t>United Kingdom …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Industry, Government, Academia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and Middleware (</a:t>
            </a:r>
            <a:r>
              <a:rPr lang="en-US" sz="2800" b="1" dirty="0" smtClean="0">
                <a:solidFill>
                  <a:srgbClr val="FF0000"/>
                </a:solidFill>
              </a:rPr>
              <a:t>51.2%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Core CS </a:t>
            </a:r>
            <a:r>
              <a:rPr lang="en-US" sz="2400" dirty="0"/>
              <a:t>and </a:t>
            </a:r>
            <a:r>
              <a:rPr lang="en-US" sz="2400" dirty="0" smtClean="0"/>
              <a:t>Cyberinfrastructure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Interoperability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3.1%</a:t>
            </a:r>
            <a:r>
              <a:rPr lang="en-US" dirty="0" smtClean="0"/>
              <a:t>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cs typeface="+mn-cs"/>
              </a:rPr>
              <a:t>for </a:t>
            </a:r>
            <a:r>
              <a:rPr lang="en-US" sz="2400" dirty="0">
                <a:cs typeface="+mn-cs"/>
              </a:rPr>
              <a:t>Grids and Clouds such as Open Grid Forum OGF Standards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New Domain Science applications (</a:t>
            </a:r>
            <a:r>
              <a:rPr lang="en-US" sz="2800" b="1" dirty="0" smtClean="0">
                <a:solidFill>
                  <a:srgbClr val="FF0000"/>
                </a:solidFill>
              </a:rPr>
              <a:t>22.4</a:t>
            </a:r>
            <a:r>
              <a:rPr lang="en-US" sz="2800" b="1" dirty="0">
                <a:solidFill>
                  <a:srgbClr val="FF0000"/>
                </a:solidFill>
              </a:rPr>
              <a:t>%)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Life science highlighted (</a:t>
            </a:r>
            <a:r>
              <a:rPr lang="en-US" sz="2400" dirty="0" smtClean="0">
                <a:solidFill>
                  <a:srgbClr val="FF0000"/>
                </a:solidFill>
              </a:rPr>
              <a:t>11.2%</a:t>
            </a:r>
            <a:r>
              <a:rPr lang="en-US" sz="2400" dirty="0" smtClean="0"/>
              <a:t>), </a:t>
            </a:r>
            <a:r>
              <a:rPr lang="en-US" sz="2400" dirty="0"/>
              <a:t>Non Life Science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11.2%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b="1" dirty="0"/>
              <a:t>Training Education and Outreach (</a:t>
            </a:r>
            <a:r>
              <a:rPr lang="en-US" sz="2800" b="1" dirty="0" smtClean="0">
                <a:solidFill>
                  <a:srgbClr val="FF0000"/>
                </a:solidFill>
              </a:rPr>
              <a:t>14.4%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 lvl="1">
              <a:spcBef>
                <a:spcPts val="0"/>
              </a:spcBef>
            </a:pPr>
            <a:r>
              <a:rPr lang="en-US" sz="2400" dirty="0"/>
              <a:t>Semester and short events; </a:t>
            </a:r>
            <a:r>
              <a:rPr lang="en-US" sz="2400" dirty="0" smtClean="0"/>
              <a:t>focus on </a:t>
            </a:r>
            <a:r>
              <a:rPr lang="en-US" sz="2400" dirty="0"/>
              <a:t>outreach to HBCU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</a:t>
            </a:r>
            <a:r>
              <a:rPr lang="en-US" sz="2800" b="1" dirty="0" smtClean="0">
                <a:solidFill>
                  <a:srgbClr val="FF0000"/>
                </a:solidFill>
              </a:rPr>
              <a:t>8.8%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EGI; Campuses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Selected List of Services Offered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54892"/>
              </p:ext>
            </p:extLst>
          </p:nvPr>
        </p:nvGraphicFramePr>
        <p:xfrm>
          <a:off x="457200" y="1600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38778" y="1600200"/>
            <a:ext cx="6934200" cy="461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6" tIns="45716" rIns="91436" bIns="45716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8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711116"/>
              </p:ext>
            </p:extLst>
          </p:nvPr>
        </p:nvGraphicFramePr>
        <p:xfrm>
          <a:off x="533400" y="659373"/>
          <a:ext cx="7812451" cy="6198627"/>
        </p:xfrm>
        <a:graphic>
          <a:graphicData uri="http://schemas.openxmlformats.org/drawingml/2006/table">
            <a:tbl>
              <a:tblPr firstRow="1" firstCol="1" lastRow="1" lastCol="1" bandRow="1">
                <a:tableStyleId>{B301B821-A1FF-4177-AEE7-76D212191A09}</a:tableStyleId>
              </a:tblPr>
              <a:tblGrid>
                <a:gridCol w="837502"/>
                <a:gridCol w="1212319"/>
                <a:gridCol w="729446"/>
                <a:gridCol w="660612"/>
                <a:gridCol w="768535"/>
                <a:gridCol w="900679"/>
                <a:gridCol w="900680"/>
                <a:gridCol w="650124"/>
                <a:gridCol w="1152554"/>
              </a:tblGrid>
              <a:tr h="546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System type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CPUs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Cores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TFLOPS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RAM (GB)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Secondary Storage (TB)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Status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59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Dell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1152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TACC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2688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SDSC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Cray XT5m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897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897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CPU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325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Lima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SSD Test System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3.8(SSD)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8(SATA)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04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Echo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memory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ScaleMP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7193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1128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+ 32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+14336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54.8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23840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838200"/>
          </a:xfrm>
        </p:spPr>
        <p:txBody>
          <a:bodyPr/>
          <a:lstStyle/>
          <a:p>
            <a:r>
              <a:rPr lang="en-US" dirty="0"/>
              <a:t>Heterogeneous </a:t>
            </a:r>
            <a:r>
              <a:rPr lang="en-US" dirty="0" smtClean="0"/>
              <a:t>Systems </a:t>
            </a:r>
            <a:r>
              <a:rPr lang="en-US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8136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0916" y="807932"/>
            <a:ext cx="1463083" cy="20959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099" y="86051"/>
            <a:ext cx="90025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FutureGrid </a:t>
            </a:r>
            <a:r>
              <a:rPr lang="en-US" sz="3600" b="1" dirty="0" smtClean="0"/>
              <a:t>Distributed Computing </a:t>
            </a:r>
            <a:r>
              <a:rPr lang="en-US" sz="3600" b="1" dirty="0" err="1" smtClean="0"/>
              <a:t>TestbedaaS</a:t>
            </a:r>
            <a:endParaRPr lang="en-US" sz="3600" b="1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6" b="16637"/>
          <a:stretch/>
        </p:blipFill>
        <p:spPr bwMode="auto">
          <a:xfrm>
            <a:off x="4435700" y="4724400"/>
            <a:ext cx="2266553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5008" y="6371518"/>
            <a:ext cx="18354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Sierra (SDSC)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39" y="3810000"/>
            <a:ext cx="1944161" cy="3041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76921" y="6365656"/>
            <a:ext cx="17098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Foxtrot (UF)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" y="3829664"/>
            <a:ext cx="2423855" cy="2997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62" y="6365656"/>
            <a:ext cx="21301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Hotel (Chicago)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755" y="825518"/>
            <a:ext cx="5548719" cy="2984482"/>
            <a:chOff x="4250178" y="351692"/>
            <a:chExt cx="4893821" cy="2645271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94" b="7623"/>
            <a:stretch/>
          </p:blipFill>
          <p:spPr bwMode="auto">
            <a:xfrm>
              <a:off x="4250178" y="351692"/>
              <a:ext cx="4893821" cy="2645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282093" y="2535298"/>
              <a:ext cx="3782612" cy="4091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India (IBM) and </a:t>
              </a:r>
              <a:r>
                <a:rPr lang="en-US" sz="2400" b="1" dirty="0" err="1" smtClean="0"/>
                <a:t>Xray</a:t>
              </a:r>
              <a:r>
                <a:rPr lang="en-US" sz="2400" b="1" dirty="0" smtClean="0"/>
                <a:t> (Cray) (IU)</a:t>
              </a:r>
              <a:endParaRPr lang="en-US" sz="2400" b="1" dirty="0"/>
            </a:p>
          </p:txBody>
        </p:sp>
      </p:grp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2"/>
          <a:stretch/>
        </p:blipFill>
        <p:spPr bwMode="auto">
          <a:xfrm>
            <a:off x="5141615" y="868978"/>
            <a:ext cx="2910378" cy="251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5170" r="8493" b="10515"/>
          <a:stretch/>
        </p:blipFill>
        <p:spPr bwMode="auto">
          <a:xfrm>
            <a:off x="6717035" y="2898115"/>
            <a:ext cx="2426966" cy="396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81800" y="6371518"/>
            <a:ext cx="19906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Alamo (TACC)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06163" y="2901131"/>
            <a:ext cx="28841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Bravo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6"/>
                </a:solidFill>
              </a:rPr>
              <a:t>Delta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9999"/>
                </a:solidFill>
              </a:rPr>
              <a:t>Echo </a:t>
            </a:r>
            <a:r>
              <a:rPr lang="en-US" sz="2400" b="1" dirty="0" smtClean="0"/>
              <a:t>(IU)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64240" y="3814398"/>
            <a:ext cx="2409472" cy="8804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85784" y="3337933"/>
            <a:ext cx="17027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Lima (SDSC)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29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2194&quot;&gt;&lt;object type=&quot;3&quot; unique_id=&quot;12195&quot;&gt;&lt;property id=&quot;20148&quot; value=&quot;5&quot;/&gt;&lt;property id=&quot;20300&quot; value=&quot;Slide 1 - &amp;quot;FutureGrid  Computing Testbed as a Service NSF Presentation&amp;quot;&quot;/&gt;&lt;property id=&quot;20307&quot; value=&quot;267&quot;/&gt;&lt;/object&gt;&lt;object type=&quot;3&quot; unique_id=&quot;12256&quot;&gt;&lt;property id=&quot;20148&quot; value=&quot;5&quot;/&gt;&lt;property id=&quot;20300&quot; value=&quot;Slide 2 - &amp;quot;FutureGrid Testbed as a Service&amp;quot;&quot;/&gt;&lt;property id=&quot;20307&quot; value=&quot;545&quot;/&gt;&lt;/object&gt;&lt;object type=&quot;3&quot; unique_id=&quot;12259&quot;&gt;&lt;property id=&quot;20148&quot; value=&quot;5&quot;/&gt;&lt;property id=&quot;20300&quot; value=&quot;Slide 3 - &amp;quot;4 Use Types for FutureGrid TestbedaaS&amp;quot;&quot;/&gt;&lt;property id=&quot;20307&quot; value=&quot;548&quot;/&gt;&lt;/object&gt;&lt;object type=&quot;3&quot; unique_id=&quot;12262&quot;&gt;&lt;property id=&quot;20148&quot; value=&quot;5&quot;/&gt;&lt;property id=&quot;20300&quot; value=&quot;Slide 14&quot;/&gt;&lt;property id=&quot;20307&quot; value=&quot;551&quot;/&gt;&lt;/object&gt;&lt;object type=&quot;3&quot; unique_id=&quot;13884&quot;&gt;&lt;property id=&quot;20148&quot; value=&quot;5&quot;/&gt;&lt;property id=&quot;20300&quot; value=&quot;Slide 9 - &amp;quot;Education and Training Use of FutureGrid&amp;quot;&quot;/&gt;&lt;property id=&quot;20307&quot; value=&quot;552&quot;/&gt;&lt;/object&gt;&lt;object type=&quot;3&quot; unique_id=&quot;14165&quot;&gt;&lt;property id=&quot;20148&quot; value=&quot;5&quot;/&gt;&lt;property id=&quot;20300&quot; value=&quot;Slide 15 - &amp;quot;Selected List of Services Offered&amp;quot;&quot;/&gt;&lt;property id=&quot;20307&quot; value=&quot;555&quot;/&gt;&lt;/object&gt;&lt;object type=&quot;3&quot; unique_id=&quot;14227&quot;&gt;&lt;property id=&quot;20148&quot; value=&quot;5&quot;/&gt;&lt;property id=&quot;20300&quot; value=&quot;Slide 5 - &amp;quot;Heterogeneous Systems Hardware&amp;quot;&quot;/&gt;&lt;property id=&quot;20307&quot; value=&quot;556&quot;/&gt;&lt;/object&gt;&lt;object type=&quot;3&quot; unique_id=&quot;14312&quot;&gt;&lt;property id=&quot;20148&quot; value=&quot;5&quot;/&gt;&lt;property id=&quot;20300&quot; value=&quot;Slide 10 - &amp;quot;Support for classes on FutureGrid&amp;quot;&quot;/&gt;&lt;property id=&quot;20307&quot; value=&quot;559&quot;/&gt;&lt;/object&gt;&lt;object type=&quot;3&quot; unique_id=&quot;14313&quot;&gt;&lt;property id=&quot;20148&quot; value=&quot;5&quot;/&gt;&lt;property id=&quot;20300&quot; value=&quot;Slide 12 - &amp;quot;Link FutureGrid and GENI&amp;quot;&quot;/&gt;&lt;property id=&quot;20307&quot; value=&quot;558&quot;/&gt;&lt;/object&gt;&lt;object type=&quot;3&quot; unique_id=&quot;14447&quot;&gt;&lt;property id=&quot;20148&quot; value=&quot;5&quot;/&gt;&lt;property id=&quot;20300&quot; value=&quot;Slide 6 - &amp;quot;FutureGrid Partners&amp;quot;&quot;/&gt;&lt;property id=&quot;20307&quot; value=&quot;561&quot;/&gt;&lt;/object&gt;&lt;object type=&quot;3&quot; unique_id=&quot;14448&quot;&gt;&lt;property id=&quot;20148&quot; value=&quot;5&quot;/&gt;&lt;property id=&quot;20300&quot; value=&quot;Slide 13 - &amp;quot;Typical FutureGrid/GENI Project&amp;quot;&quot;/&gt;&lt;property id=&quot;20307&quot; value=&quot;560&quot;/&gt;&lt;/object&gt;&lt;object type=&quot;3&quot; unique_id=&quot;14527&quot;&gt;&lt;property id=&quot;20148&quot; value=&quot;5&quot;/&gt;&lt;property id=&quot;20300&quot; value=&quot;Slide 4 - &amp;quot;FutureGrid Operating Model&amp;quot;&quot;/&gt;&lt;property id=&quot;20307&quot; value=&quot;562&quot;/&gt;&lt;/object&gt;&lt;object type=&quot;3&quot; unique_id=&quot;14528&quot;&gt;&lt;property id=&quot;20148&quot; value=&quot;5&quot;/&gt;&lt;property id=&quot;20300&quot; value=&quot;Slide 7 - &amp;quot;Sample FutureGrid Projects I&amp;quot;&quot;/&gt;&lt;property id=&quot;20307&quot; value=&quot;563&quot;/&gt;&lt;/object&gt;&lt;object type=&quot;3&quot; unique_id=&quot;14529&quot;&gt;&lt;property id=&quot;20148&quot; value=&quot;5&quot;/&gt;&lt;property id=&quot;20300&quot; value=&quot;Slide 8 - &amp;quot;Sample FutureGrid Projects II&amp;quot;&quot;/&gt;&lt;property id=&quot;20307&quot; value=&quot;564&quot;/&gt;&lt;/object&gt;&lt;object type=&quot;3&quot; unique_id=&quot;14711&quot;&gt;&lt;property id=&quot;20148&quot; value=&quot;5&quot;/&gt;&lt;property id=&quot;20300&quot; value=&quot;Slide 17 - &amp;quot;Essential and Different features of FutureGrid&amp;quot;&quot;/&gt;&lt;property id=&quot;20307&quot; value=&quot;565&quot;/&gt;&lt;/object&gt;&lt;object type=&quot;3&quot; unique_id=&quot;14912&quot;&gt;&lt;property id=&quot;20148&quot; value=&quot;5&quot;/&gt;&lt;property id=&quot;20300&quot; value=&quot;Slide 18 - &amp;quot;FutureGrid is an onramp to other systems&amp;quot;&quot;/&gt;&lt;property id=&quot;20307&quot; value=&quot;566&quot;/&gt;&lt;/object&gt;&lt;object type=&quot;3&quot; unique_id=&quot;15093&quot;&gt;&lt;property id=&quot;20148&quot; value=&quot;5&quot;/&gt;&lt;property id=&quot;20300&quot; value=&quot;Slide 21 - &amp;quot;Lessons learnt from FutureGrid&amp;quot;&quot;/&gt;&lt;property id=&quot;20307&quot; value=&quot;567&quot;/&gt;&lt;/object&gt;&lt;object type=&quot;3&quot; unique_id=&quot;15227&quot;&gt;&lt;property id=&quot;20148&quot; value=&quot;5&quot;/&gt;&lt;property id=&quot;20300&quot; value=&quot;Slide 20 - &amp;quot;Related Projects&amp;quot;&quot;/&gt;&lt;property id=&quot;20307&quot; value=&quot;568&quot;/&gt;&lt;/object&gt;&lt;object type=&quot;3&quot; unique_id=&quot;15328&quot;&gt;&lt;property id=&quot;20148&quot; value=&quot;5&quot;/&gt;&lt;property id=&quot;20300&quot; value=&quot;Slide 26 - &amp;quot;Related Projects in Detail I&amp;quot;&quot;/&gt;&lt;property id=&quot;20307&quot; value=&quot;569&quot;/&gt;&lt;/object&gt;&lt;object type=&quot;3&quot; unique_id=&quot;15513&quot;&gt;&lt;property id=&quot;20148&quot; value=&quot;5&quot;/&gt;&lt;property id=&quot;20300&quot; value=&quot;Slide 22 - &amp;quot;Future Directions for FutureGrid&amp;quot;&quot;/&gt;&lt;property id=&quot;20307&quot; value=&quot;570&quot;/&gt;&lt;/object&gt;&lt;object type=&quot;3&quot; unique_id=&quot;15691&quot;&gt;&lt;property id=&quot;20148&quot; value=&quot;5&quot;/&gt;&lt;property id=&quot;20300&quot; value=&quot;Slide 16 - &amp;quot;Performance of Dynamic Provisioning&amp;quot;&quot;/&gt;&lt;property id=&quot;20307&quot; value=&quot;572&quot;/&gt;&lt;/object&gt;&lt;object type=&quot;3&quot; unique_id=&quot;16373&quot;&gt;&lt;property id=&quot;20148&quot; value=&quot;5&quot;/&gt;&lt;property id=&quot;20300&quot; value=&quot;Slide 19 - &amp;quot;Security issues in FutureGrid Operation&amp;quot;&quot;/&gt;&lt;property id=&quot;20307&quot; value=&quot;573&quot;/&gt;&lt;/object&gt;&lt;object type=&quot;3&quot; unique_id=&quot;16374&quot;&gt;&lt;property id=&quot;20148&quot; value=&quot;5&quot;/&gt;&lt;property id=&quot;20300&quot; value=&quot;Slide 23 - &amp;quot;Spare Slides&amp;quot;&quot;/&gt;&lt;property id=&quot;20307&quot; value=&quot;574&quot;/&gt;&lt;/object&gt;&lt;object type=&quot;3&quot; unique_id=&quot;16375&quot;&gt;&lt;property id=&quot;20148&quot; value=&quot;5&quot;/&gt;&lt;property id=&quot;20300&quot; value=&quot;Slide 27 - &amp;quot;Related Projects in Detail II&amp;quot;&quot;/&gt;&lt;property id=&quot;20307&quot; value=&quot;576&quot;/&gt;&lt;/object&gt;&lt;object type=&quot;3&quot; unique_id=&quot;16376&quot;&gt;&lt;property id=&quot;20148&quot; value=&quot;5&quot;/&gt;&lt;property id=&quot;20300&quot; value=&quot;Slide 28 - &amp;quot;Related Projects in Detail III&amp;quot;&quot;/&gt;&lt;property id=&quot;20307&quot; value=&quot;577&quot;/&gt;&lt;/object&gt;&lt;object type=&quot;3&quot; unique_id=&quot;16377&quot;&gt;&lt;property id=&quot;20148&quot; value=&quot;5&quot;/&gt;&lt;property id=&quot;20300&quot; value=&quot;Slide 29 - &amp;quot;Related Projects in Detail IV&amp;quot;&quot;/&gt;&lt;property id=&quot;20307&quot; value=&quot;578&quot;/&gt;&lt;/object&gt;&lt;object type=&quot;3&quot; unique_id=&quot;16378&quot;&gt;&lt;property id=&quot;20148&quot; value=&quot;5&quot;/&gt;&lt;property id=&quot;20300&quot; value=&quot;Slide 33 - &amp;quot;Spare Slides -- Security&amp;quot;&quot;/&gt;&lt;property id=&quot;20307&quot; value=&quot;575&quot;/&gt;&lt;/object&gt;&lt;object type=&quot;3&quot; unique_id=&quot;16379&quot;&gt;&lt;property id=&quot;20148&quot; value=&quot;5&quot;/&gt;&lt;property id=&quot;20300&quot; value=&quot;Slide 34 - &amp;quot;Some Security Aspects in FG&amp;quot;&quot;/&gt;&lt;property id=&quot;20307&quot; value=&quot;579&quot;/&gt;&lt;/object&gt;&lt;object type=&quot;3&quot; unique_id=&quot;16380&quot;&gt;&lt;property id=&quot;20148&quot; value=&quot;5&quot;/&gt;&lt;property id=&quot;20300&quot; value=&quot;Slide 35 - &amp;quot;Image Management&amp;quot;&quot;/&gt;&lt;property id=&quot;20307&quot; value=&quot;580&quot;/&gt;&lt;/object&gt;&lt;object type=&quot;3&quot; unique_id=&quot;16381&quot;&gt;&lt;property id=&quot;20148&quot; value=&quot;5&quot;/&gt;&lt;property id=&quot;20300&quot; value=&quot;Slide 36 - &amp;quot;Significant Grizzly changes&amp;quot;&quot;/&gt;&lt;property id=&quot;20307&quot; value=&quot;581&quot;/&gt;&lt;/object&gt;&lt;object type=&quot;3&quot; unique_id=&quot;16382&quot;&gt;&lt;property id=&quot;20148&quot; value=&quot;5&quot;/&gt;&lt;property id=&quot;20300&quot; value=&quot;Slide 37 - &amp;quot;A new version comes out …&amp;quot;&quot;/&gt;&lt;property id=&quot;20307&quot; value=&quot;582&quot;/&gt;&lt;/object&gt;&lt;object type=&quot;3&quot; unique_id=&quot;16383&quot;&gt;&lt;property id=&quot;20148&quot; value=&quot;5&quot;/&gt;&lt;property id=&quot;20300&quot; value=&quot;Slide 38 - &amp;quot;Federation with XSEDE&amp;quot;&quot;/&gt;&lt;property id=&quot;20307&quot; value=&quot;583&quot;/&gt;&lt;/object&gt;&lt;object type=&quot;3&quot; unique_id=&quot;16384&quot;&gt;&lt;property id=&quot;20148&quot; value=&quot;5&quot;/&gt;&lt;property id=&quot;20300&quot; value=&quot;Slide 39 - &amp;quot;Spare Slides – Image Generation&amp;quot;&quot;/&gt;&lt;property id=&quot;20307&quot; value=&quot;586&quot;/&gt;&lt;/object&gt;&lt;object type=&quot;3&quot; unique_id=&quot;16385&quot;&gt;&lt;property id=&quot;20148&quot; value=&quot;5&quot;/&gt;&lt;property id=&quot;20300&quot; value=&quot;Slide 40 - &amp;quot;Life Cycle of Images&amp;quot;&quot;/&gt;&lt;property id=&quot;20307&quot; value=&quot;591&quot;/&gt;&lt;/object&gt;&lt;object type=&quot;3&quot; unique_id=&quot;16386&quot;&gt;&lt;property id=&quot;20148&quot; value=&quot;5&quot;/&gt;&lt;property id=&quot;20300&quot; value=&quot;Slide 41 - &amp;quot;Phase (a) &amp;amp; (b) from Lifecycle Management&amp;quot;&quot;/&gt;&lt;property id=&quot;20307&quot; value=&quot;592&quot;/&gt;&lt;/object&gt;&lt;object type=&quot;3&quot; unique_id=&quot;16387&quot;&gt;&lt;property id=&quot;20148&quot; value=&quot;5&quot;/&gt;&lt;property id=&quot;20300&quot; value=&quot;Slide 42 - &amp;quot;Time for Phase (a) &amp;amp; (b)&amp;quot;&quot;/&gt;&lt;property id=&quot;20307&quot; value=&quot;593&quot;/&gt;&lt;/object&gt;&lt;object type=&quot;3&quot; unique_id=&quot;16388&quot;&gt;&lt;property id=&quot;20148&quot; value=&quot;5&quot;/&gt;&lt;property id=&quot;20300&quot; value=&quot;Slide 43 - &amp;quot;Time for Phase (c)&amp;quot;&quot;/&gt;&lt;property id=&quot;20307&quot; value=&quot;594&quot;/&gt;&lt;/object&gt;&lt;object type=&quot;3&quot; unique_id=&quot;16389&quot;&gt;&lt;property id=&quot;20148&quot; value=&quot;5&quot;/&gt;&lt;property id=&quot;20300&quot; value=&quot;Slide 44 - &amp;quot;Time for Phase (d)&amp;quot;&quot;/&gt;&lt;property id=&quot;20307&quot; value=&quot;595&quot;/&gt;&lt;/object&gt;&lt;object type=&quot;3&quot; unique_id=&quot;16390&quot;&gt;&lt;property id=&quot;20148&quot; value=&quot;5&quot;/&gt;&lt;property id=&quot;20300&quot; value=&quot;Slide 45 - &amp;quot;Why is bare metal slower&amp;quot;&quot;/&gt;&lt;property id=&quot;20307&quot; value=&quot;596&quot;/&gt;&lt;/object&gt;&lt;object type=&quot;3&quot; unique_id=&quot;16391&quot;&gt;&lt;property id=&quot;20148&quot; value=&quot;5&quot;/&gt;&lt;property id=&quot;20300&quot; value=&quot;Slide 46 - &amp;quot;Spare Slides -- Projects&amp;quot;&quot;/&gt;&lt;property id=&quot;20307&quot; value=&quot;584&quot;/&gt;&lt;/object&gt;&lt;object type=&quot;3&quot; unique_id=&quot;16392&quot;&gt;&lt;property id=&quot;20148&quot; value=&quot;5&quot;/&gt;&lt;property id=&quot;20300&quot; value=&quot;Slide 47 - &amp;quot;ATLAS T3 Computing in the Cloud&amp;quot;&quot;/&gt;&lt;property id=&quot;20307&quot; value=&quot;587&quot;/&gt;&lt;/object&gt;&lt;object type=&quot;3&quot; unique_id=&quot;16393&quot;&gt;&lt;property id=&quot;20148&quot; value=&quot;5&quot;/&gt;&lt;property id=&quot;20300&quot; value=&quot;Slide 48&quot;/&gt;&lt;property id=&quot;20307&quot; value=&quot;588&quot;/&gt;&lt;/object&gt;&lt;object type=&quot;3&quot; unique_id=&quot;16394&quot;&gt;&lt;property id=&quot;20148&quot; value=&quot;5&quot;/&gt;&lt;property id=&quot;20300&quot; value=&quot;Slide 49 - &amp;quot;Improving IaaS Utilization&amp;quot;&quot;/&gt;&lt;property id=&quot;20307&quot; value=&quot;589&quot;/&gt;&lt;/object&gt;&lt;object type=&quot;3&quot; unique_id=&quot;16395&quot;&gt;&lt;property id=&quot;20148&quot; value=&quot;5&quot;/&gt;&lt;property id=&quot;20300&quot; value=&quot;Slide 50 - &amp;quot;Improving IaaS Utilization&amp;quot;&quot;/&gt;&lt;property id=&quot;20307&quot; value=&quot;590&quot;/&gt;&lt;/object&gt;&lt;object type=&quot;3&quot; unique_id=&quot;16396&quot;&gt;&lt;property id=&quot;20148&quot; value=&quot;5&quot;/&gt;&lt;property id=&quot;20300&quot; value=&quot;Slide 51 - &amp;quot;SSD experimentation using Lima&amp;quot;&quot;/&gt;&lt;property id=&quot;20307&quot; value=&quot;585&quot;/&gt;&lt;/object&gt;&lt;object type=&quot;3&quot; unique_id=&quot;16869&quot;&gt;&lt;property id=&quot;20148&quot; value=&quot;5&quot;/&gt;&lt;property id=&quot;20300&quot; value=&quot;Slide 30 - &amp;quot;Spare Slides -- Futures&amp;quot;&quot;/&gt;&lt;property id=&quot;20307&quot; value=&quot;598&quot;/&gt;&lt;/object&gt;&lt;object type=&quot;3&quot; unique_id=&quot;16870&quot;&gt;&lt;property id=&quot;20148&quot; value=&quot;5&quot;/&gt;&lt;property id=&quot;20300&quot; value=&quot;Slide 31 - &amp;quot;Proposed FutureGrid Architecture&amp;quot;&quot;/&gt;&lt;property id=&quot;20307&quot; value=&quot;597&quot;/&gt;&lt;/object&gt;&lt;object type=&quot;3&quot; unique_id=&quot;16871&quot;&gt;&lt;property id=&quot;20148&quot; value=&quot;5&quot;/&gt;&lt;property id=&quot;20300&quot; value=&quot;Slide 32 - &amp;quot;Summary Differences between FutureGrid I (current) and FutureGrid II &amp;quot;&quot;/&gt;&lt;property id=&quot;20307&quot; value=&quot;599&quot;/&gt;&lt;/object&gt;&lt;object type=&quot;3&quot; unique_id=&quot;17259&quot;&gt;&lt;property id=&quot;20148&quot; value=&quot;5&quot;/&gt;&lt;property id=&quot;20300&quot; value=&quot;Slide 52 - &amp;quot;Ocean Observatory Initiative (OOI)    &amp;quot;&quot;/&gt;&lt;property id=&quot;20307&quot; value=&quot;600&quot;/&gt;&lt;/object&gt;&lt;object type=&quot;3&quot; unique_id=&quot;18203&quot;&gt;&lt;property id=&quot;20148&quot; value=&quot;5&quot;/&gt;&lt;property id=&quot;20300&quot; value=&quot;Slide 53 - &amp;quot;Spare Slides – XSEDE Testing&amp;quot;&quot;/&gt;&lt;property id=&quot;20307&quot; value=&quot;604&quot;/&gt;&lt;/object&gt;&lt;object type=&quot;3&quot; unique_id=&quot;18204&quot;&gt;&lt;property id=&quot;20148&quot; value=&quot;5&quot;/&gt;&lt;property id=&quot;20300&quot; value=&quot;Slide 54 - &amp;quot;Software Evaluation and Testing on FutureGrid&amp;amp;#x09;&amp;quot;&quot;/&gt;&lt;property id=&quot;20307&quot; value=&quot;601&quot;/&gt;&lt;/object&gt;&lt;object type=&quot;3&quot; unique_id=&quot;18205&quot;&gt;&lt;property id=&quot;20148&quot; value=&quot;5&quot;/&gt;&lt;property id=&quot;20300&quot; value=&quot;Slide 55 - &amp;quot;SD&amp;amp;I testing for XSEDE Campus Bridging for  EMS/GFFS (aka SDIACT-101)&amp;quot;&quot;/&gt;&lt;property id=&quot;20307&quot; value=&quot;602&quot;/&gt;&lt;/object&gt;&lt;object type=&quot;3&quot; unique_id=&quot;18206&quot;&gt;&lt;property id=&quot;20148&quot; value=&quot;5&quot;/&gt;&lt;property id=&quot;20300&quot; value=&quot;Slide 56 - &amp;quot;XSEDE SD&amp;amp;I and Operations testing of xdusage (aka SDIACT-102)&amp;quot;&quot;/&gt;&lt;property id=&quot;20307&quot; value=&quot;603&quot;/&gt;&lt;/object&gt;&lt;object type=&quot;3&quot; unique_id=&quot;18207&quot;&gt;&lt;property id=&quot;20148&quot; value=&quot;5&quot;/&gt;&lt;property id=&quot;20300&quot; value=&quot;Slide 57 - &amp;quot;Spare Slides – FutureGrid Monitoring&amp;quot;&quot;/&gt;&lt;property id=&quot;20307&quot; value=&quot;611&quot;/&gt;&lt;/object&gt;&lt;object type=&quot;3&quot; unique_id=&quot;18208&quot;&gt;&lt;property id=&quot;20148&quot; value=&quot;5&quot;/&gt;&lt;property id=&quot;20300&quot; value=&quot;Slide 58 - &amp;quot;Transparency in Clouds helps users understand application performance&amp;quot;&quot;/&gt;&lt;property id=&quot;20307&quot; value=&quot;605&quot;/&gt;&lt;/object&gt;&lt;object type=&quot;3&quot; unique_id=&quot;18210&quot;&gt;&lt;property id=&quot;20148&quot; value=&quot;5&quot;/&gt;&lt;property id=&quot;20300&quot; value=&quot;Slide 59 - &amp;quot;Messaging and Dashboard provided unified access to monitoring data&amp;quot;&quot;/&gt;&lt;property id=&quot;20307&quot; value=&quot;607&quot;/&gt;&lt;/object&gt;&lt;object type=&quot;3&quot; unique_id=&quot;18211&quot;&gt;&lt;property id=&quot;20148&quot; value=&quot;5&quot;/&gt;&lt;property id=&quot;20300&quot; value=&quot;Slide 60 - &amp;quot;Virtual Performance Measurement&amp;quot;&quot;/&gt;&lt;property id=&quot;20307&quot; value=&quot;608&quot;/&gt;&lt;/object&gt;&lt;object type=&quot;3&quot; unique_id=&quot;18212&quot;&gt;&lt;property id=&quot;20148&quot; value=&quot;5&quot;/&gt;&lt;property id=&quot;20300&quot; value=&quot;Slide 61 - &amp;quot;Virtual Timing&amp;quot;&quot;/&gt;&lt;property id=&quot;20307&quot; value=&quot;609&quot;/&gt;&lt;/object&gt;&lt;object type=&quot;3&quot; unique_id=&quot;18213&quot;&gt;&lt;property id=&quot;20148&quot; value=&quot;5&quot;/&gt;&lt;property id=&quot;20300&quot; value=&quot;Slide 62 - &amp;quot;Effect of Steal Time on  Execution Time Measurement&amp;quot;&quot;/&gt;&lt;property id=&quot;20307&quot; value=&quot;610&quot;/&gt;&lt;/object&gt;&lt;object type=&quot;3&quot; unique_id=&quot;18401&quot;&gt;&lt;property id=&quot;20148&quot; value=&quot;5&quot;/&gt;&lt;property id=&quot;20300&quot; value=&quot;Slide 11&quot;/&gt;&lt;property id=&quot;20307&quot; value=&quot;612&quot;/&gt;&lt;/object&gt;&lt;object type=&quot;3&quot; unique_id=&quot;18838&quot;&gt;&lt;property id=&quot;20148&quot; value=&quot;5&quot;/&gt;&lt;property id=&quot;20300&quot; value=&quot;Slide 63 - &amp;quot;Spare Slides – FutureGrid Appliances&amp;quot;&quot;/&gt;&lt;property id=&quot;20307&quot; value=&quot;613&quot;/&gt;&lt;/object&gt;&lt;object type=&quot;3&quot; unique_id=&quot;18839&quot;&gt;&lt;property id=&quot;20148&quot; value=&quot;5&quot;/&gt;&lt;property id=&quot;20300&quot; value=&quot;Slide 64 - &amp;quot;Educational appliances in FutureGrid&amp;quot;&quot;/&gt;&lt;property id=&quot;20307&quot; value=&quot;614&quot;/&gt;&lt;/object&gt;&lt;object type=&quot;3&quot; unique_id=&quot;18840&quot;&gt;&lt;property id=&quot;20148&quot; value=&quot;5&quot;/&gt;&lt;property id=&quot;20300&quot; value=&quot;Slide 65 - &amp;quot;Grid appliances on FutureGrid&amp;quot;&quot;/&gt;&lt;property id=&quot;20307&quot; value=&quot;615&quot;/&gt;&lt;/object&gt;&lt;object type=&quot;3&quot; unique_id=&quot;18841&quot;&gt;&lt;property id=&quot;20148&quot; value=&quot;5&quot;/&gt;&lt;property id=&quot;20300&quot; value=&quot;Slide 66 - &amp;quot;Grid appliance on FutureGrid&amp;quot;&quot;/&gt;&lt;property id=&quot;20307&quot; value=&quot;616&quot;/&gt;&lt;/object&gt;&lt;object type=&quot;3&quot; unique_id=&quot;81497&quot;&gt;&lt;property id=&quot;20148&quot; value=&quot;5&quot;/&gt;&lt;property id=&quot;20300&quot; value=&quot;Slide 24&quot;/&gt;&lt;property id=&quot;20307&quot; value=&quot;618&quot;/&gt;&lt;/object&gt;&lt;object type=&quot;3&quot; unique_id=&quot;81498&quot;&gt;&lt;property id=&quot;20148&quot; value=&quot;5&quot;/&gt;&lt;property id=&quot;20300&quot; value=&quot;Slide 25 - &amp;quot;Spare Slides – Related Projects&amp;quot;&quot;/&gt;&lt;property id=&quot;20307&quot; value=&quot;617&quot;/&gt;&lt;/object&gt;&lt;/object&gt;&lt;object type=&quot;8&quot; unique_id=&quot;123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20625</TotalTime>
  <Words>654</Words>
  <Application>Microsoft Office PowerPoint</Application>
  <PresentationFormat>On-screen Show (4:3)</PresentationFormat>
  <Paragraphs>194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Times</vt:lpstr>
      <vt:lpstr>Times New Roman</vt:lpstr>
      <vt:lpstr>3_Office Theme</vt:lpstr>
      <vt:lpstr>FutureGrid  Quick Summary</vt:lpstr>
      <vt:lpstr>Summary</vt:lpstr>
      <vt:lpstr>FutureGrid Testbed as a Service</vt:lpstr>
      <vt:lpstr>5 Use Types for FutureGrid TestbedaaS</vt:lpstr>
      <vt:lpstr>Selected List of Services Offered</vt:lpstr>
      <vt:lpstr>Heterogeneous Systems Hardware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Judy Qiu</cp:lastModifiedBy>
  <cp:revision>611</cp:revision>
  <dcterms:created xsi:type="dcterms:W3CDTF">2010-05-04T01:29:55Z</dcterms:created>
  <dcterms:modified xsi:type="dcterms:W3CDTF">2013-07-18T23:41:50Z</dcterms:modified>
</cp:coreProperties>
</file>