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4"/>
  </p:notesMasterIdLst>
  <p:sldIdLst>
    <p:sldId id="256" r:id="rId2"/>
    <p:sldId id="259" r:id="rId3"/>
    <p:sldId id="257" r:id="rId4"/>
    <p:sldId id="263" r:id="rId5"/>
    <p:sldId id="266" r:id="rId6"/>
    <p:sldId id="265" r:id="rId7"/>
    <p:sldId id="260" r:id="rId8"/>
    <p:sldId id="258" r:id="rId9"/>
    <p:sldId id="267" r:id="rId10"/>
    <p:sldId id="268" r:id="rId11"/>
    <p:sldId id="269" r:id="rId12"/>
    <p:sldId id="373"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375" r:id="rId27"/>
    <p:sldId id="376" r:id="rId28"/>
    <p:sldId id="284" r:id="rId29"/>
    <p:sldId id="285" r:id="rId30"/>
    <p:sldId id="286" r:id="rId31"/>
    <p:sldId id="287" r:id="rId32"/>
    <p:sldId id="377" r:id="rId33"/>
    <p:sldId id="374" r:id="rId34"/>
    <p:sldId id="379" r:id="rId35"/>
    <p:sldId id="387" r:id="rId36"/>
    <p:sldId id="385" r:id="rId37"/>
    <p:sldId id="384" r:id="rId38"/>
    <p:sldId id="382" r:id="rId39"/>
    <p:sldId id="378" r:id="rId40"/>
    <p:sldId id="383" r:id="rId41"/>
    <p:sldId id="388" r:id="rId42"/>
    <p:sldId id="288" r:id="rId43"/>
    <p:sldId id="289" r:id="rId44"/>
    <p:sldId id="290" r:id="rId45"/>
    <p:sldId id="291" r:id="rId46"/>
    <p:sldId id="292" r:id="rId47"/>
    <p:sldId id="293" r:id="rId48"/>
    <p:sldId id="294" r:id="rId49"/>
    <p:sldId id="295" r:id="rId50"/>
    <p:sldId id="296" r:id="rId51"/>
    <p:sldId id="297" r:id="rId52"/>
    <p:sldId id="389" r:id="rId53"/>
    <p:sldId id="390" r:id="rId54"/>
    <p:sldId id="299" r:id="rId55"/>
    <p:sldId id="300" r:id="rId56"/>
    <p:sldId id="301" r:id="rId57"/>
    <p:sldId id="392" r:id="rId58"/>
    <p:sldId id="393" r:id="rId59"/>
    <p:sldId id="394" r:id="rId60"/>
    <p:sldId id="395" r:id="rId61"/>
    <p:sldId id="396" r:id="rId62"/>
    <p:sldId id="397" r:id="rId63"/>
    <p:sldId id="398" r:id="rId64"/>
    <p:sldId id="399" r:id="rId65"/>
    <p:sldId id="400"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363" r:id="rId126"/>
    <p:sldId id="364" r:id="rId127"/>
    <p:sldId id="365" r:id="rId128"/>
    <p:sldId id="366" r:id="rId129"/>
    <p:sldId id="367" r:id="rId130"/>
    <p:sldId id="368" r:id="rId131"/>
    <p:sldId id="369" r:id="rId132"/>
    <p:sldId id="371"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571623-001D-4F43-9142-4620A9830CEE}">
          <p14:sldIdLst/>
        </p14:section>
        <p14:section name="overview of software" id="{43905A9D-21EB-CA4B-94E9-5E30AEFF36B7}">
          <p14:sldIdLst>
            <p14:sldId id="256"/>
            <p14:sldId id="259"/>
            <p14:sldId id="257"/>
            <p14:sldId id="263"/>
            <p14:sldId id="266"/>
            <p14:sldId id="265"/>
            <p14:sldId id="260"/>
            <p14:sldId id="258"/>
            <p14:sldId id="267"/>
          </p14:sldIdLst>
        </p14:section>
        <p14:section name="Accounts" id="{500088B4-99DE-4241-8B10-F0B65A29AD36}">
          <p14:sldIdLst>
            <p14:sldId id="268"/>
            <p14:sldId id="269"/>
            <p14:sldId id="373"/>
            <p14:sldId id="270"/>
            <p14:sldId id="271"/>
            <p14:sldId id="272"/>
            <p14:sldId id="273"/>
            <p14:sldId id="274"/>
            <p14:sldId id="275"/>
            <p14:sldId id="276"/>
            <p14:sldId id="277"/>
            <p14:sldId id="278"/>
            <p14:sldId id="279"/>
            <p14:sldId id="280"/>
            <p14:sldId id="281"/>
          </p14:sldIdLst>
        </p14:section>
        <p14:section name="Portal" id="{30770038-A20E-474F-BCAE-56D05A04A920}">
          <p14:sldIdLst>
            <p14:sldId id="282"/>
            <p14:sldId id="375"/>
            <p14:sldId id="376"/>
            <p14:sldId id="284"/>
            <p14:sldId id="285"/>
            <p14:sldId id="286"/>
            <p14:sldId id="287"/>
            <p14:sldId id="377"/>
            <p14:sldId id="374"/>
            <p14:sldId id="379"/>
            <p14:sldId id="387"/>
            <p14:sldId id="385"/>
            <p14:sldId id="384"/>
            <p14:sldId id="382"/>
            <p14:sldId id="378"/>
            <p14:sldId id="383"/>
            <p14:sldId id="388"/>
          </p14:sldIdLst>
        </p14:section>
        <p14:section name="Image Management" id="{B64E1F06-8768-9649-9BFC-6A00950A5D4C}">
          <p14:sldIdLst/>
        </p14:section>
        <p14:section name="Dynamiic Provisioning" id="{E788576A-E652-9544-A543-9C0A84D88DE3}">
          <p14:sldIdLst>
            <p14:sldId id="288"/>
            <p14:sldId id="289"/>
            <p14:sldId id="290"/>
            <p14:sldId id="291"/>
            <p14:sldId id="292"/>
            <p14:sldId id="293"/>
            <p14:sldId id="294"/>
            <p14:sldId id="295"/>
          </p14:sldIdLst>
        </p14:section>
        <p14:section name="Image Generation" id="{93B37C6C-690C-CC41-87B1-CAE29060A2DE}">
          <p14:sldIdLst>
            <p14:sldId id="296"/>
            <p14:sldId id="297"/>
            <p14:sldId id="389"/>
            <p14:sldId id="390"/>
            <p14:sldId id="299"/>
            <p14:sldId id="300"/>
            <p14:sldId id="301"/>
          </p14:sldIdLst>
        </p14:section>
        <p14:section name="Interoperability Activities" id="{A3692B40-7EEC-A748-8459-3E1D477274F9}">
          <p14:sldIdLst>
            <p14:sldId id="392"/>
            <p14:sldId id="393"/>
            <p14:sldId id="394"/>
            <p14:sldId id="395"/>
            <p14:sldId id="396"/>
            <p14:sldId id="397"/>
            <p14:sldId id="398"/>
            <p14:sldId id="399"/>
            <p14:sldId id="400"/>
          </p14:sldIdLst>
        </p14:section>
        <p14:section name="Appliences" id="{26E038D9-F3FF-C749-969F-E81FCF5E7F90}">
          <p14:sldIdLst>
            <p14:sldId id="304"/>
            <p14:sldId id="305"/>
            <p14:sldId id="306"/>
            <p14:sldId id="307"/>
            <p14:sldId id="308"/>
            <p14:sldId id="309"/>
            <p14:sldId id="310"/>
            <p14:sldId id="311"/>
            <p14:sldId id="312"/>
            <p14:sldId id="313"/>
            <p14:sldId id="314"/>
          </p14:sldIdLst>
        </p14:section>
        <p14:section name="Nimbus" id="{59E7CE45-0659-D443-B5CA-BFA62D9553D2}">
          <p14:sldIdLst>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Lst>
        </p14:section>
        <p14:section name="HPCC" id="{19A299BA-DD1B-6544-99A2-9B6F7DA643EC}">
          <p14:sldIdLst>
            <p14:sldId id="336"/>
            <p14:sldId id="337"/>
            <p14:sldId id="338"/>
            <p14:sldId id="339"/>
            <p14:sldId id="340"/>
            <p14:sldId id="341"/>
            <p14:sldId id="342"/>
            <p14:sldId id="343"/>
            <p14:sldId id="344"/>
            <p14:sldId id="345"/>
            <p14:sldId id="346"/>
            <p14:sldId id="347"/>
            <p14:sldId id="348"/>
            <p14:sldId id="349"/>
            <p14:sldId id="350"/>
            <p14:sldId id="351"/>
            <p14:sldId id="352"/>
            <p14:sldId id="353"/>
          </p14:sldIdLst>
        </p14:section>
        <p14:section name="Eucalyptus" id="{1B52A79E-8EB0-C542-8459-F8E6D3993102}">
          <p14:sldIdLst>
            <p14:sldId id="354"/>
            <p14:sldId id="355"/>
            <p14:sldId id="356"/>
            <p14:sldId id="357"/>
            <p14:sldId id="358"/>
            <p14:sldId id="359"/>
            <p14:sldId id="360"/>
            <p14:sldId id="361"/>
            <p14:sldId id="362"/>
            <p14:sldId id="363"/>
            <p14:sldId id="364"/>
            <p14:sldId id="365"/>
            <p14:sldId id="366"/>
            <p14:sldId id="367"/>
            <p14:sldId id="368"/>
            <p14:sldId id="369"/>
          </p14:sldIdLst>
        </p14:section>
        <p14:section name="Conclusion" id="{A0C3C4D1-6CEF-B641-81C4-5A241117C48C}">
          <p14:sldIdLst>
            <p14:sldId id="3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7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1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dirty="0" err="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a:solidFill>
              <a:schemeClr val="tx1"/>
            </a:solidFill>
          </a:endParaRPr>
        </a:p>
      </dgm:t>
    </dgm:pt>
    <dgm:pt modelId="{9F6BCFDB-F6B4-B147-AE85-AA2A0CE3B3EB}" type="sibTrans" cxnId="{BC4F0240-5CEA-9B43-BE7F-16F30CE567AC}">
      <dgm:prSet/>
      <dgm:spPr/>
      <dgm:t>
        <a:bodyPr/>
        <a:lstStyle/>
        <a:p>
          <a:endParaRPr lang="en-US">
            <a:solidFill>
              <a:schemeClr val="tx1"/>
            </a:solidFill>
          </a:endParaRPr>
        </a:p>
      </dgm:t>
    </dgm:pt>
    <dgm:pt modelId="{77E39105-775B-3D4D-96C5-14E4CB4110EC}">
      <dgm:prSet phldrT="[Text]"/>
      <dgm:spPr/>
      <dgm:t>
        <a:bodyPr/>
        <a:lstStyle/>
        <a:p>
          <a:r>
            <a:rPr lang="en-US" dirty="0" smtClean="0">
              <a:solidFill>
                <a:schemeClr val="tx1"/>
              </a:solidFill>
            </a:rPr>
            <a:t>Nimbus</a:t>
          </a:r>
          <a:endParaRPr lang="en-US" dirty="0">
            <a:solidFill>
              <a:schemeClr val="tx1"/>
            </a:solidFill>
          </a:endParaRPr>
        </a:p>
      </dgm:t>
    </dgm:pt>
    <dgm:pt modelId="{1D851525-FC51-124E-BF61-6EAD15DECF8F}" type="parTrans" cxnId="{088B854B-B26F-8849-8CE3-A6EB7F5AB03B}">
      <dgm:prSet/>
      <dgm:spPr/>
      <dgm:t>
        <a:bodyPr/>
        <a:lstStyle/>
        <a:p>
          <a:endParaRPr lang="en-US">
            <a:solidFill>
              <a:schemeClr val="tx1"/>
            </a:solidFill>
          </a:endParaRPr>
        </a:p>
      </dgm:t>
    </dgm:pt>
    <dgm:pt modelId="{4A06103D-9205-AE42-86B4-F52C3CAB4109}" type="sibTrans" cxnId="{088B854B-B26F-8849-8CE3-A6EB7F5AB03B}">
      <dgm:prSet/>
      <dgm:spPr/>
      <dgm:t>
        <a:bodyPr/>
        <a:lstStyle/>
        <a:p>
          <a:endParaRPr lang="en-US">
            <a:solidFill>
              <a:schemeClr val="tx1"/>
            </a:solidFill>
          </a:endParaRPr>
        </a:p>
      </dgm:t>
    </dgm:pt>
    <dgm:pt modelId="{5C0E77E8-8A50-054C-A4BF-0C8C401EC59E}">
      <dgm:prSet phldrT="[Text]"/>
      <dgm:spPr/>
      <dgm:t>
        <a:bodyPr/>
        <a:lstStyle/>
        <a:p>
          <a:r>
            <a:rPr lang="en-US" b="1" dirty="0" err="1" smtClean="0">
              <a:solidFill>
                <a:schemeClr val="tx1"/>
              </a:solidFill>
            </a:rPr>
            <a:t>PaaS</a:t>
          </a:r>
          <a:endParaRPr lang="en-US" b="1" dirty="0">
            <a:solidFill>
              <a:schemeClr val="tx1"/>
            </a:solidFill>
          </a:endParaRPr>
        </a:p>
      </dgm:t>
    </dgm:pt>
    <dgm:pt modelId="{358F9871-618B-FC42-807A-7E5B5464CE9B}" type="parTrans" cxnId="{1343413D-CAE2-C243-AAD4-C7F8096D7E7E}">
      <dgm:prSet/>
      <dgm:spPr/>
      <dgm:t>
        <a:bodyPr/>
        <a:lstStyle/>
        <a:p>
          <a:endParaRPr lang="en-US">
            <a:solidFill>
              <a:schemeClr val="tx1"/>
            </a:solidFill>
          </a:endParaRPr>
        </a:p>
      </dgm:t>
    </dgm:pt>
    <dgm:pt modelId="{ECA20274-7C5A-E84E-A279-F2B4D04FC6C8}" type="sibTrans" cxnId="{1343413D-CAE2-C243-AAD4-C7F8096D7E7E}">
      <dgm:prSet/>
      <dgm:spPr/>
      <dgm:t>
        <a:bodyPr/>
        <a:lstStyle/>
        <a:p>
          <a:endParaRPr lang="en-US">
            <a:solidFill>
              <a:schemeClr val="tx1"/>
            </a:solidFill>
          </a:endParaRPr>
        </a:p>
      </dgm:t>
    </dgm:pt>
    <dgm:pt modelId="{B022D9ED-1E87-A541-B5E6-99C6F5FA8271}">
      <dgm:prSet phldrT="[Text]"/>
      <dgm:spPr/>
      <dgm:t>
        <a:bodyPr/>
        <a:lstStyle/>
        <a:p>
          <a:r>
            <a:rPr lang="en-US" dirty="0" err="1" smtClean="0">
              <a:solidFill>
                <a:schemeClr val="tx1"/>
              </a:solidFill>
            </a:rPr>
            <a:t>Hadoop</a:t>
          </a:r>
          <a:endParaRPr lang="en-US" dirty="0" smtClean="0">
            <a:solidFill>
              <a:schemeClr val="tx1"/>
            </a:solidFill>
          </a:endParaRPr>
        </a:p>
        <a:p>
          <a:r>
            <a:rPr lang="en-US" dirty="0" smtClean="0">
              <a:solidFill>
                <a:schemeClr val="tx1"/>
              </a:solidFill>
            </a:rPr>
            <a:t>(Twister)</a:t>
          </a:r>
        </a:p>
        <a:p>
          <a:r>
            <a:rPr lang="en-US" dirty="0" smtClean="0">
              <a:solidFill>
                <a:schemeClr val="tx1"/>
              </a:solidFill>
            </a:rPr>
            <a:t>(Sphere/Sector)</a:t>
          </a:r>
          <a:endParaRPr lang="en-US" dirty="0">
            <a:solidFill>
              <a:schemeClr val="tx1"/>
            </a:solidFill>
          </a:endParaRPr>
        </a:p>
      </dgm:t>
    </dgm:pt>
    <dgm:pt modelId="{2DBB8F10-1685-754F-B1F7-626E4A8EE461}" type="parTrans" cxnId="{882E7AD6-9AD6-5F46-A0C8-EB036BDE974F}">
      <dgm:prSet/>
      <dgm:spPr/>
      <dgm:t>
        <a:bodyPr/>
        <a:lstStyle/>
        <a:p>
          <a:endParaRPr lang="en-US">
            <a:solidFill>
              <a:schemeClr val="tx1"/>
            </a:solidFill>
          </a:endParaRPr>
        </a:p>
      </dgm:t>
    </dgm:pt>
    <dgm:pt modelId="{69800242-72AB-6643-84E0-3D961E57A8A8}" type="sibTrans" cxnId="{882E7AD6-9AD6-5F46-A0C8-EB036BDE974F}">
      <dgm:prSet/>
      <dgm:spPr/>
      <dgm:t>
        <a:bodyPr/>
        <a:lstStyle/>
        <a:p>
          <a:endParaRPr lang="en-US">
            <a:solidFill>
              <a:schemeClr val="tx1"/>
            </a:solidFill>
          </a:endParaRPr>
        </a:p>
      </dgm:t>
    </dgm:pt>
    <dgm:pt modelId="{E385DA56-1A68-BD48-8B1C-E528C49559A4}">
      <dgm:prSet phldrT="[Text]"/>
      <dgm:spPr/>
      <dgm:t>
        <a:bodyPr/>
        <a:lstStyle/>
        <a:p>
          <a:r>
            <a:rPr lang="en-US" dirty="0" smtClean="0">
              <a:solidFill>
                <a:schemeClr val="tx1"/>
              </a:solidFill>
            </a:rPr>
            <a:t>MPI</a:t>
          </a:r>
          <a:endParaRPr lang="en-US" dirty="0">
            <a:solidFill>
              <a:schemeClr val="tx1"/>
            </a:solidFill>
          </a:endParaRPr>
        </a:p>
      </dgm:t>
    </dgm:pt>
    <dgm:pt modelId="{EAE8014A-57D1-9B46-8042-5B1097EBB4B9}" type="parTrans" cxnId="{41FFE48F-F19A-5746-9751-96CBBFC7A824}">
      <dgm:prSet/>
      <dgm:spPr/>
      <dgm:t>
        <a:bodyPr/>
        <a:lstStyle/>
        <a:p>
          <a:endParaRPr lang="en-US">
            <a:solidFill>
              <a:schemeClr val="tx1"/>
            </a:solidFill>
          </a:endParaRPr>
        </a:p>
      </dgm:t>
    </dgm:pt>
    <dgm:pt modelId="{C67F296C-430E-9844-8828-E585EFC2EF3C}" type="sibTrans" cxnId="{41FFE48F-F19A-5746-9751-96CBBFC7A824}">
      <dgm:prSet/>
      <dgm:spPr/>
      <dgm:t>
        <a:bodyPr/>
        <a:lstStyle/>
        <a:p>
          <a:endParaRPr lang="en-US">
            <a:solidFill>
              <a:schemeClr val="tx1"/>
            </a:solidFill>
          </a:endParaRPr>
        </a:p>
      </dgm:t>
    </dgm:pt>
    <dgm:pt modelId="{900669E4-87A7-5C49-A5E1-84963CF81AAA}">
      <dgm:prSet phldrT="[Text]"/>
      <dgm:spPr/>
      <dgm:t>
        <a:bodyPr/>
        <a:lstStyle/>
        <a:p>
          <a:r>
            <a:rPr lang="en-US" b="1" dirty="0" smtClean="0">
              <a:solidFill>
                <a:schemeClr val="tx1"/>
              </a:solidFill>
            </a:rPr>
            <a:t>Others</a:t>
          </a:r>
          <a:endParaRPr lang="en-US" b="1" dirty="0">
            <a:solidFill>
              <a:schemeClr val="tx1"/>
            </a:solidFill>
          </a:endParaRPr>
        </a:p>
      </dgm:t>
    </dgm:pt>
    <dgm:pt modelId="{48CB76D8-C95C-C542-8EAD-6936024C9B61}" type="parTrans" cxnId="{E99EE298-CD4F-4346-A4E9-C12A4312159C}">
      <dgm:prSet/>
      <dgm:spPr/>
      <dgm:t>
        <a:bodyPr/>
        <a:lstStyle/>
        <a:p>
          <a:endParaRPr lang="en-US">
            <a:solidFill>
              <a:schemeClr val="tx1"/>
            </a:solidFill>
          </a:endParaRPr>
        </a:p>
      </dgm:t>
    </dgm:pt>
    <dgm:pt modelId="{E735B69B-BF92-4F49-8A1E-28B0FBA8900F}" type="sibTrans" cxnId="{E99EE298-CD4F-4346-A4E9-C12A4312159C}">
      <dgm:prSet/>
      <dgm:spPr/>
      <dgm:t>
        <a:bodyPr/>
        <a:lstStyle/>
        <a:p>
          <a:endParaRPr lang="en-US">
            <a:solidFill>
              <a:schemeClr val="tx1"/>
            </a:solidFill>
          </a:endParaRPr>
        </a:p>
      </dgm:t>
    </dgm:pt>
    <dgm:pt modelId="{EABFDB4B-76EE-F049-B783-32FF7B78C31E}">
      <dgm:prSet phldrT="[Text]"/>
      <dgm:spPr/>
      <dgm:t>
        <a:bodyPr/>
        <a:lstStyle/>
        <a:p>
          <a:r>
            <a:rPr lang="en-US" dirty="0" smtClean="0">
              <a:solidFill>
                <a:schemeClr val="tx1"/>
              </a:solidFill>
            </a:rPr>
            <a:t>Portal</a:t>
          </a:r>
        </a:p>
        <a:p>
          <a:r>
            <a:rPr lang="en-US" dirty="0" smtClean="0">
              <a:solidFill>
                <a:schemeClr val="tx1"/>
              </a:solidFill>
            </a:rPr>
            <a:t>Inca</a:t>
          </a:r>
        </a:p>
      </dgm:t>
    </dgm:pt>
    <dgm:pt modelId="{A6ED6357-12FB-3B4E-8FF5-428654C8A164}" type="parTrans" cxnId="{0018202D-690F-0245-959A-3FE684E0F963}">
      <dgm:prSet/>
      <dgm:spPr/>
      <dgm:t>
        <a:bodyPr/>
        <a:lstStyle/>
        <a:p>
          <a:endParaRPr lang="en-US">
            <a:solidFill>
              <a:schemeClr val="tx1"/>
            </a:solidFill>
          </a:endParaRPr>
        </a:p>
      </dgm:t>
    </dgm:pt>
    <dgm:pt modelId="{C971DEF7-5387-2C46-931F-E8207366730B}" type="sibTrans" cxnId="{0018202D-690F-0245-959A-3FE684E0F963}">
      <dgm:prSet/>
      <dgm:spPr/>
      <dgm:t>
        <a:bodyPr/>
        <a:lstStyle/>
        <a:p>
          <a:endParaRPr lang="en-US">
            <a:solidFill>
              <a:schemeClr val="tx1"/>
            </a:solidFill>
          </a:endParaRPr>
        </a:p>
      </dgm:t>
    </dgm:pt>
    <dgm:pt modelId="{9E1BC4AA-3D23-D343-9B78-C041D11A00F6}">
      <dgm:prSet phldrT="[Text]"/>
      <dgm:spPr/>
      <dgm:t>
        <a:bodyPr/>
        <a:lstStyle/>
        <a:p>
          <a:r>
            <a:rPr lang="en-US" dirty="0" smtClean="0">
              <a:solidFill>
                <a:schemeClr val="tx1"/>
              </a:solidFill>
            </a:rPr>
            <a:t>Eucalyptus</a:t>
          </a:r>
        </a:p>
        <a:p>
          <a:r>
            <a:rPr lang="en-US" dirty="0" err="1" smtClean="0">
              <a:solidFill>
                <a:schemeClr val="tx1"/>
              </a:solidFill>
            </a:rPr>
            <a:t>ViNE</a:t>
          </a:r>
          <a:endParaRPr lang="en-US" dirty="0">
            <a:solidFill>
              <a:schemeClr val="tx1"/>
            </a:solidFill>
          </a:endParaRPr>
        </a:p>
      </dgm:t>
    </dgm:pt>
    <dgm:pt modelId="{2EE16838-9F9A-794B-A322-BB401824A5EB}" type="parTrans" cxnId="{66A78A74-827D-2444-8460-011BCE18D1C1}">
      <dgm:prSet/>
      <dgm:spPr/>
      <dgm:t>
        <a:bodyPr/>
        <a:lstStyle/>
        <a:p>
          <a:endParaRPr lang="en-US">
            <a:solidFill>
              <a:schemeClr val="tx1"/>
            </a:solidFill>
          </a:endParaRPr>
        </a:p>
      </dgm:t>
    </dgm:pt>
    <dgm:pt modelId="{128790BC-0A01-8F45-A7C7-2E241B3E26F9}" type="sibTrans" cxnId="{66A78A74-827D-2444-8460-011BCE18D1C1}">
      <dgm:prSet/>
      <dgm:spPr/>
      <dgm:t>
        <a:bodyPr/>
        <a:lstStyle/>
        <a:p>
          <a:endParaRPr lang="en-US">
            <a:solidFill>
              <a:schemeClr val="tx1"/>
            </a:solidFill>
          </a:endParaRPr>
        </a:p>
      </dgm:t>
    </dgm:pt>
    <dgm:pt modelId="{B60D42D5-988A-E24E-8304-26BAC3A825D5}">
      <dgm:prSet phldrT="[Text]"/>
      <dgm:spPr/>
      <dgm:t>
        <a:bodyPr/>
        <a:lstStyle/>
        <a:p>
          <a:r>
            <a:rPr lang="en-US" dirty="0" smtClean="0">
              <a:solidFill>
                <a:schemeClr val="tx1"/>
              </a:solidFill>
            </a:rPr>
            <a:t>(</a:t>
          </a:r>
          <a:r>
            <a:rPr lang="en-US" dirty="0" err="1" smtClean="0">
              <a:solidFill>
                <a:schemeClr val="tx1"/>
              </a:solidFill>
            </a:rPr>
            <a:t>OpenStack</a:t>
          </a:r>
          <a:r>
            <a:rPr lang="en-US" dirty="0" smtClean="0">
              <a:solidFill>
                <a:schemeClr val="tx1"/>
              </a:solidFill>
            </a:rPr>
            <a:t>)</a:t>
          </a:r>
        </a:p>
        <a:p>
          <a:r>
            <a:rPr lang="en-US" dirty="0" smtClean="0">
              <a:solidFill>
                <a:schemeClr val="tx1"/>
              </a:solidFill>
            </a:rPr>
            <a:t>(</a:t>
          </a:r>
          <a:r>
            <a:rPr lang="en-US" dirty="0" err="1" smtClean="0">
              <a:solidFill>
                <a:schemeClr val="tx1"/>
              </a:solidFill>
            </a:rPr>
            <a:t>OpenNebula</a:t>
          </a:r>
          <a:r>
            <a:rPr lang="en-US" dirty="0" smtClean="0">
              <a:solidFill>
                <a:schemeClr val="tx1"/>
              </a:solidFill>
            </a:rPr>
            <a:t>)</a:t>
          </a:r>
        </a:p>
      </dgm:t>
    </dgm:pt>
    <dgm:pt modelId="{DAF69B01-D17A-D34D-975F-F08C618F5D8C}" type="parTrans" cxnId="{D9F3E9EA-A1A4-FF40-A181-134ACEF0F3F1}">
      <dgm:prSet/>
      <dgm:spPr/>
      <dgm:t>
        <a:bodyPr/>
        <a:lstStyle/>
        <a:p>
          <a:endParaRPr lang="en-US">
            <a:solidFill>
              <a:schemeClr val="tx1"/>
            </a:solidFill>
          </a:endParaRPr>
        </a:p>
      </dgm:t>
    </dgm:pt>
    <dgm:pt modelId="{B0C555FE-206A-4548-9046-657AF06BC304}" type="sibTrans" cxnId="{D9F3E9EA-A1A4-FF40-A181-134ACEF0F3F1}">
      <dgm:prSet/>
      <dgm:spPr/>
      <dgm:t>
        <a:bodyPr/>
        <a:lstStyle/>
        <a:p>
          <a:endParaRPr lang="en-US">
            <a:solidFill>
              <a:schemeClr val="tx1"/>
            </a:solidFill>
          </a:endParaRPr>
        </a:p>
      </dgm:t>
    </dgm:pt>
    <dgm:pt modelId="{5A7046D3-038A-0946-B8DA-75F41CDB8098}">
      <dgm:prSet phldrT="[Text]"/>
      <dgm:spPr/>
      <dgm:t>
        <a:bodyPr/>
        <a:lstStyle/>
        <a:p>
          <a:r>
            <a:rPr lang="en-US" b="1" dirty="0" smtClean="0">
              <a:solidFill>
                <a:schemeClr val="tx1"/>
              </a:solidFill>
            </a:rPr>
            <a:t>HPCC</a:t>
          </a:r>
          <a:endParaRPr lang="en-US" b="1" dirty="0">
            <a:solidFill>
              <a:schemeClr val="tx1"/>
            </a:solidFill>
          </a:endParaRPr>
        </a:p>
      </dgm:t>
    </dgm:pt>
    <dgm:pt modelId="{0419978C-A7C8-1543-85E4-1D569901ECA8}" type="parTrans" cxnId="{30A7B5DD-430C-6145-A16D-7C2FDE5CB5B7}">
      <dgm:prSet/>
      <dgm:spPr/>
      <dgm:t>
        <a:bodyPr/>
        <a:lstStyle/>
        <a:p>
          <a:endParaRPr lang="en-US">
            <a:solidFill>
              <a:schemeClr val="tx1"/>
            </a:solidFill>
          </a:endParaRPr>
        </a:p>
      </dgm:t>
    </dgm:pt>
    <dgm:pt modelId="{E685CBAC-3E38-B04B-BB70-1B815B7C700B}" type="sibTrans" cxnId="{30A7B5DD-430C-6145-A16D-7C2FDE5CB5B7}">
      <dgm:prSet/>
      <dgm:spPr/>
      <dgm:t>
        <a:bodyPr/>
        <a:lstStyle/>
        <a:p>
          <a:endParaRPr lang="en-US">
            <a:solidFill>
              <a:schemeClr val="tx1"/>
            </a:solidFill>
          </a:endParaRPr>
        </a:p>
      </dgm:t>
    </dgm:pt>
    <dgm:pt modelId="{37731C80-0523-E749-9660-C07AA0EBA3FF}">
      <dgm:prSet phldrT="[Text]"/>
      <dgm:spPr/>
      <dgm:t>
        <a:bodyPr/>
        <a:lstStyle/>
        <a:p>
          <a:r>
            <a:rPr lang="en-US" dirty="0" smtClean="0">
              <a:solidFill>
                <a:schemeClr val="tx1"/>
              </a:solidFill>
            </a:rPr>
            <a:t>Ganglia</a:t>
          </a:r>
        </a:p>
        <a:p>
          <a:r>
            <a:rPr lang="en-US" dirty="0" smtClean="0">
              <a:solidFill>
                <a:schemeClr val="tx1"/>
              </a:solidFill>
            </a:rPr>
            <a:t>(</a:t>
          </a:r>
          <a:r>
            <a:rPr lang="en-US" dirty="0" err="1" smtClean="0">
              <a:solidFill>
                <a:schemeClr val="tx1"/>
              </a:solidFill>
            </a:rPr>
            <a:t>Exper</a:t>
          </a:r>
          <a:r>
            <a:rPr lang="en-US" dirty="0" smtClean="0">
              <a:solidFill>
                <a:schemeClr val="tx1"/>
              </a:solidFill>
            </a:rPr>
            <a:t>. </a:t>
          </a:r>
          <a:r>
            <a:rPr lang="en-US" dirty="0" err="1" smtClean="0">
              <a:solidFill>
                <a:schemeClr val="tx1"/>
              </a:solidFill>
            </a:rPr>
            <a:t>Manag</a:t>
          </a:r>
          <a:r>
            <a:rPr lang="en-US" dirty="0" smtClean="0">
              <a:solidFill>
                <a:schemeClr val="tx1"/>
              </a:solidFill>
            </a:rPr>
            <a:t>./(Pegasus</a:t>
          </a:r>
        </a:p>
        <a:p>
          <a:r>
            <a:rPr lang="en-US" dirty="0" smtClean="0">
              <a:solidFill>
                <a:schemeClr val="tx1"/>
              </a:solidFill>
            </a:rPr>
            <a:t>(Rain)</a:t>
          </a:r>
          <a:endParaRPr lang="en-US" dirty="0">
            <a:solidFill>
              <a:schemeClr val="tx1"/>
            </a:solidFill>
          </a:endParaRPr>
        </a:p>
      </dgm:t>
    </dgm:pt>
    <dgm:pt modelId="{54E98356-3BD0-7648-AC16-9BB57061E1BA}" type="parTrans" cxnId="{9C80C3A1-BFBF-CB40-A436-D572BEE4D895}">
      <dgm:prSet/>
      <dgm:spPr/>
      <dgm:t>
        <a:bodyPr/>
        <a:lstStyle/>
        <a:p>
          <a:endParaRPr lang="en-US">
            <a:solidFill>
              <a:schemeClr val="tx1"/>
            </a:solidFill>
          </a:endParaRPr>
        </a:p>
      </dgm:t>
    </dgm:pt>
    <dgm:pt modelId="{9F1A7661-F6BC-5043-A5CC-DFA85735F8AE}" type="sibTrans" cxnId="{9C80C3A1-BFBF-CB40-A436-D572BEE4D895}">
      <dgm:prSet/>
      <dgm:spPr/>
      <dgm:t>
        <a:bodyPr/>
        <a:lstStyle/>
        <a:p>
          <a:endParaRPr lang="en-US">
            <a:solidFill>
              <a:schemeClr val="tx1"/>
            </a:solidFill>
          </a:endParaRPr>
        </a:p>
      </dgm:t>
    </dgm:pt>
    <dgm:pt modelId="{065941A5-0E5F-0C49-AFA9-A922E2BA80E1}">
      <dgm:prSet phldrT="[Text]"/>
      <dgm:spPr/>
      <dgm:t>
        <a:bodyPr/>
        <a:lstStyle/>
        <a:p>
          <a:r>
            <a:rPr lang="en-US" dirty="0" err="1" smtClean="0">
              <a:solidFill>
                <a:schemeClr val="tx1"/>
              </a:solidFill>
            </a:rPr>
            <a:t>OpenMP</a:t>
          </a:r>
          <a:endParaRPr lang="en-US" dirty="0">
            <a:solidFill>
              <a:schemeClr val="tx1"/>
            </a:solidFill>
          </a:endParaRPr>
        </a:p>
      </dgm:t>
    </dgm:pt>
    <dgm:pt modelId="{188DF1D5-2BAF-E940-B7BC-396FC0A0D14D}" type="parTrans" cxnId="{7049B422-A4E4-D642-B632-9777BB2AE022}">
      <dgm:prSet/>
      <dgm:spPr/>
      <dgm:t>
        <a:bodyPr/>
        <a:lstStyle/>
        <a:p>
          <a:endParaRPr lang="en-US">
            <a:solidFill>
              <a:schemeClr val="tx1"/>
            </a:solidFill>
          </a:endParaRPr>
        </a:p>
      </dgm:t>
    </dgm:pt>
    <dgm:pt modelId="{76B550A4-8A47-9244-A523-778147389CDF}" type="sibTrans" cxnId="{7049B422-A4E4-D642-B632-9777BB2AE022}">
      <dgm:prSet/>
      <dgm:spPr/>
      <dgm:t>
        <a:bodyPr/>
        <a:lstStyle/>
        <a:p>
          <a:endParaRPr lang="en-US">
            <a:solidFill>
              <a:schemeClr val="tx1"/>
            </a:solidFill>
          </a:endParaRPr>
        </a:p>
      </dgm:t>
    </dgm:pt>
    <dgm:pt modelId="{C4D23F30-1676-4149-A194-9F660BF1A352}">
      <dgm:prSet phldrT="[Text]"/>
      <dgm:spPr/>
      <dgm:t>
        <a:bodyPr/>
        <a:lstStyle/>
        <a:p>
          <a:r>
            <a:rPr lang="en-US" dirty="0" err="1" smtClean="0">
              <a:solidFill>
                <a:schemeClr val="tx1"/>
              </a:solidFill>
            </a:rPr>
            <a:t>ScaleMP</a:t>
          </a:r>
          <a:endParaRPr lang="en-US" dirty="0" smtClean="0">
            <a:solidFill>
              <a:schemeClr val="tx1"/>
            </a:solidFill>
          </a:endParaRPr>
        </a:p>
        <a:p>
          <a:r>
            <a:rPr lang="en-US" dirty="0" smtClean="0">
              <a:solidFill>
                <a:schemeClr val="tx1"/>
              </a:solidFill>
            </a:rPr>
            <a:t>(XD Stack)</a:t>
          </a:r>
          <a:endParaRPr lang="en-US" dirty="0">
            <a:solidFill>
              <a:schemeClr val="tx1"/>
            </a:solidFill>
          </a:endParaRPr>
        </a:p>
      </dgm:t>
    </dgm:pt>
    <dgm:pt modelId="{66CF13D5-6723-9346-AA22-DDE3BF4412EF}" type="parTrans" cxnId="{500135F7-8CDF-EC4E-8692-948B6BEBC388}">
      <dgm:prSet/>
      <dgm:spPr/>
      <dgm:t>
        <a:bodyPr/>
        <a:lstStyle/>
        <a:p>
          <a:endParaRPr lang="en-US">
            <a:solidFill>
              <a:schemeClr val="tx1"/>
            </a:solidFill>
          </a:endParaRPr>
        </a:p>
      </dgm:t>
    </dgm:pt>
    <dgm:pt modelId="{BCF3534D-FDA1-484F-9BBE-7560EC043721}" type="sibTrans" cxnId="{500135F7-8CDF-EC4E-8692-948B6BEBC388}">
      <dgm:prSet/>
      <dgm:spPr/>
      <dgm:t>
        <a:bodyPr/>
        <a:lstStyle/>
        <a:p>
          <a:endParaRPr lang="en-US">
            <a:solidFill>
              <a:schemeClr val="tx1"/>
            </a:solidFill>
          </a:endParaRPr>
        </a:p>
      </dgm:t>
    </dgm:pt>
    <dgm:pt modelId="{0978C417-F862-CD43-A9F3-06E174FE3968}">
      <dgm:prSet phldrT="[Text]"/>
      <dgm:spPr/>
      <dgm:t>
        <a:bodyPr/>
        <a:lstStyle/>
        <a:p>
          <a:r>
            <a:rPr lang="en-US" b="1" dirty="0" smtClean="0">
              <a:solidFill>
                <a:schemeClr val="tx1"/>
              </a:solidFill>
            </a:rPr>
            <a:t>Grid</a:t>
          </a:r>
        </a:p>
      </dgm:t>
    </dgm:pt>
    <dgm:pt modelId="{26E577AA-4079-F64E-A353-21190E020C27}" type="parTrans" cxnId="{CC3DAE14-7994-254B-8724-8FCB090F70D9}">
      <dgm:prSet/>
      <dgm:spPr/>
      <dgm:t>
        <a:bodyPr/>
        <a:lstStyle/>
        <a:p>
          <a:endParaRPr lang="en-US"/>
        </a:p>
      </dgm:t>
    </dgm:pt>
    <dgm:pt modelId="{E78659F1-10F7-F149-935B-27EF599664DB}" type="sibTrans" cxnId="{CC3DAE14-7994-254B-8724-8FCB090F70D9}">
      <dgm:prSet/>
      <dgm:spPr/>
      <dgm:t>
        <a:bodyPr/>
        <a:lstStyle/>
        <a:p>
          <a:endParaRPr lang="en-US"/>
        </a:p>
      </dgm:t>
    </dgm:pt>
    <dgm:pt modelId="{40B38BEA-C622-364C-84B9-6140B9C5CEFC}">
      <dgm:prSet phldrT="[Text]"/>
      <dgm:spPr/>
      <dgm:t>
        <a:bodyPr/>
        <a:lstStyle/>
        <a:p>
          <a:r>
            <a:rPr lang="en-US" dirty="0" smtClean="0">
              <a:solidFill>
                <a:schemeClr val="tx1"/>
              </a:solidFill>
            </a:rPr>
            <a:t>(Globus)</a:t>
          </a:r>
        </a:p>
      </dgm:t>
    </dgm:pt>
    <dgm:pt modelId="{A3AA7D62-58B5-D046-8EDD-92230266FE87}" type="parTrans" cxnId="{8E00A6C4-2934-6642-BFD2-07B2D3CC1CFD}">
      <dgm:prSet/>
      <dgm:spPr/>
      <dgm:t>
        <a:bodyPr/>
        <a:lstStyle/>
        <a:p>
          <a:endParaRPr lang="en-US"/>
        </a:p>
      </dgm:t>
    </dgm:pt>
    <dgm:pt modelId="{6B944954-F6FD-694D-82D7-45F56085484A}" type="sibTrans" cxnId="{8E00A6C4-2934-6642-BFD2-07B2D3CC1CFD}">
      <dgm:prSet/>
      <dgm:spPr/>
      <dgm:t>
        <a:bodyPr/>
        <a:lstStyle/>
        <a:p>
          <a:endParaRPr lang="en-US"/>
        </a:p>
      </dgm:t>
    </dgm:pt>
    <dgm:pt modelId="{3B86A249-6530-5146-AE38-057A914E849E}">
      <dgm:prSet phldrT="[Text]"/>
      <dgm:spPr/>
      <dgm:t>
        <a:bodyPr/>
        <a:lstStyle/>
        <a:p>
          <a:r>
            <a:rPr lang="en-US" dirty="0" err="1" smtClean="0">
              <a:solidFill>
                <a:schemeClr val="tx1"/>
              </a:solidFill>
            </a:rPr>
            <a:t>Unicore</a:t>
          </a:r>
          <a:endParaRPr lang="en-US" dirty="0" smtClean="0">
            <a:solidFill>
              <a:schemeClr val="tx1"/>
            </a:solidFill>
          </a:endParaRPr>
        </a:p>
        <a:p>
          <a:r>
            <a:rPr lang="en-US" dirty="0" smtClean="0">
              <a:solidFill>
                <a:schemeClr val="tx1"/>
              </a:solidFill>
            </a:rPr>
            <a:t>SAGA</a:t>
          </a:r>
        </a:p>
      </dgm:t>
    </dgm:pt>
    <dgm:pt modelId="{3A28BDC4-3CEB-CE40-985F-A9E850C1F520}" type="parTrans" cxnId="{662E901A-8BC6-2D44-ADD8-60B00AE45A5E}">
      <dgm:prSet/>
      <dgm:spPr/>
      <dgm:t>
        <a:bodyPr/>
        <a:lstStyle/>
        <a:p>
          <a:endParaRPr lang="en-US"/>
        </a:p>
      </dgm:t>
    </dgm:pt>
    <dgm:pt modelId="{C176D0C7-E6D0-244D-A7AC-EBB8137AFC61}" type="sibTrans" cxnId="{662E901A-8BC6-2D44-ADD8-60B00AE45A5E}">
      <dgm:prSet/>
      <dgm:spPr/>
      <dgm:t>
        <a:bodyPr/>
        <a:lstStyle/>
        <a:p>
          <a:endParaRPr lang="en-US"/>
        </a:p>
      </dgm:t>
    </dgm:pt>
    <dgm:pt modelId="{88F0A5CC-9F8E-174C-AE0C-29EEDDBD234C}">
      <dgm:prSet phldrT="[Text]"/>
      <dgm:spPr/>
      <dgm:t>
        <a:bodyPr/>
        <a:lstStyle/>
        <a:p>
          <a:r>
            <a:rPr lang="en-US" dirty="0" smtClean="0">
              <a:solidFill>
                <a:schemeClr val="tx1"/>
              </a:solidFill>
            </a:rPr>
            <a:t>Genesis II</a:t>
          </a:r>
        </a:p>
      </dgm:t>
    </dgm:pt>
    <dgm:pt modelId="{8A2D67B5-79A1-8F46-993A-2E936B5B7683}" type="parTrans" cxnId="{0835E9E3-0068-D547-8CFA-E68BC901B1DE}">
      <dgm:prSet/>
      <dgm:spPr/>
      <dgm:t>
        <a:bodyPr/>
        <a:lstStyle/>
        <a:p>
          <a:endParaRPr lang="en-US"/>
        </a:p>
      </dgm:t>
    </dgm:pt>
    <dgm:pt modelId="{B55343E9-30DA-4C45-A556-6E4FDE0A7AFF}" type="sibTrans" cxnId="{0835E9E3-0068-D547-8CFA-E68BC901B1DE}">
      <dgm:prSet/>
      <dgm:spPr/>
      <dgm:t>
        <a:bodyPr/>
        <a:lstStyle/>
        <a:p>
          <a:endParaRPr lang="en-US"/>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dgm:presLayoutVars>
          <dgm:chMax val="0"/>
          <dgm:chPref val="0"/>
          <dgm:bulletEnabled val="1"/>
        </dgm:presLayoutVars>
      </dgm:prSet>
      <dgm:spPr/>
      <dgm:t>
        <a:bodyPr/>
        <a:lstStyle/>
        <a:p>
          <a:endParaRPr lang="en-US"/>
        </a:p>
      </dgm:t>
    </dgm:pt>
  </dgm:ptLst>
  <dgm:cxnLst>
    <dgm:cxn modelId="{30A7B5DD-430C-6145-A16D-7C2FDE5CB5B7}" srcId="{BC9F2A18-750B-4B4C-A4EC-B99B3AD9147E}" destId="{5A7046D3-038A-0946-B8DA-75F41CDB8098}" srcOrd="3" destOrd="0" parTransId="{0419978C-A7C8-1543-85E4-1D569901ECA8}" sibTransId="{E685CBAC-3E38-B04B-BB70-1B815B7C700B}"/>
    <dgm:cxn modelId="{088B854B-B26F-8849-8CE3-A6EB7F5AB03B}" srcId="{6CDF5F64-414F-D844-B808-8DE56011DFCC}" destId="{77E39105-775B-3D4D-96C5-14E4CB4110EC}" srcOrd="0" destOrd="0" parTransId="{1D851525-FC51-124E-BF61-6EAD15DECF8F}" sibTransId="{4A06103D-9205-AE42-86B4-F52C3CAB4109}"/>
    <dgm:cxn modelId="{1E5F8427-C0BF-8548-B2E8-F6FA3C9A06E4}" type="presOf" srcId="{BC9F2A18-750B-4B4C-A4EC-B99B3AD9147E}" destId="{965C2627-9758-4643-9FBE-55143086510A}" srcOrd="0" destOrd="0" presId="urn:microsoft.com/office/officeart/2009/3/layout/IncreasingArrowsProcess"/>
    <dgm:cxn modelId="{E99EE298-CD4F-4346-A4E9-C12A4312159C}" srcId="{BC9F2A18-750B-4B4C-A4EC-B99B3AD9147E}" destId="{900669E4-87A7-5C49-A5E1-84963CF81AAA}" srcOrd="4" destOrd="0" parTransId="{48CB76D8-C95C-C542-8EAD-6936024C9B61}" sibTransId="{E735B69B-BF92-4F49-8A1E-28B0FBA8900F}"/>
    <dgm:cxn modelId="{0018202D-690F-0245-959A-3FE684E0F963}" srcId="{900669E4-87A7-5C49-A5E1-84963CF81AAA}" destId="{EABFDB4B-76EE-F049-B783-32FF7B78C31E}" srcOrd="0" destOrd="0" parTransId="{A6ED6357-12FB-3B4E-8FF5-428654C8A164}" sibTransId="{C971DEF7-5387-2C46-931F-E8207366730B}"/>
    <dgm:cxn modelId="{BC4F0240-5CEA-9B43-BE7F-16F30CE567AC}" srcId="{BC9F2A18-750B-4B4C-A4EC-B99B3AD9147E}" destId="{6CDF5F64-414F-D844-B808-8DE56011DFCC}" srcOrd="1" destOrd="0" parTransId="{C3D185EA-0AFB-3242-840B-C931260D2B60}" sibTransId="{9F6BCFDB-F6B4-B147-AE85-AA2A0CE3B3EB}"/>
    <dgm:cxn modelId="{7049B422-A4E4-D642-B632-9777BB2AE022}" srcId="{5A7046D3-038A-0946-B8DA-75F41CDB8098}" destId="{065941A5-0E5F-0C49-AFA9-A922E2BA80E1}" srcOrd="1" destOrd="0" parTransId="{188DF1D5-2BAF-E940-B7BC-396FC0A0D14D}" sibTransId="{76B550A4-8A47-9244-A523-778147389CDF}"/>
    <dgm:cxn modelId="{0835E9E3-0068-D547-8CFA-E68BC901B1DE}" srcId="{0978C417-F862-CD43-A9F3-06E174FE3968}" destId="{88F0A5CC-9F8E-174C-AE0C-29EEDDBD234C}" srcOrd="0" destOrd="0" parTransId="{8A2D67B5-79A1-8F46-993A-2E936B5B7683}" sibTransId="{B55343E9-30DA-4C45-A556-6E4FDE0A7AFF}"/>
    <dgm:cxn modelId="{A1915FCE-4DFD-B849-8398-1BB56AA706BB}" type="presOf" srcId="{3B86A249-6530-5146-AE38-057A914E849E}" destId="{9851CF6D-0542-A945-8BD9-8B164A9FF6AF}" srcOrd="0" destOrd="1" presId="urn:microsoft.com/office/officeart/2009/3/layout/IncreasingArrowsProcess"/>
    <dgm:cxn modelId="{1E3DB681-3538-EB44-8B2A-FC3799708546}" type="presOf" srcId="{40B38BEA-C622-364C-84B9-6140B9C5CEFC}" destId="{9851CF6D-0542-A945-8BD9-8B164A9FF6AF}" srcOrd="0" destOrd="2" presId="urn:microsoft.com/office/officeart/2009/3/layout/IncreasingArrowsProcess"/>
    <dgm:cxn modelId="{F59188B5-AA3D-EC49-9FAA-0E046297AFD9}" type="presOf" srcId="{77E39105-775B-3D4D-96C5-14E4CB4110EC}" destId="{FBB464ED-33D5-3C42-9389-977FC034AD32}" srcOrd="0" destOrd="0" presId="urn:microsoft.com/office/officeart/2009/3/layout/IncreasingArrowsProcess"/>
    <dgm:cxn modelId="{9C80C3A1-BFBF-CB40-A436-D572BEE4D895}" srcId="{900669E4-87A7-5C49-A5E1-84963CF81AAA}" destId="{37731C80-0523-E749-9660-C07AA0EBA3FF}" srcOrd="1" destOrd="0" parTransId="{54E98356-3BD0-7648-AC16-9BB57061E1BA}" sibTransId="{9F1A7661-F6BC-5043-A5CC-DFA85735F8AE}"/>
    <dgm:cxn modelId="{A888024B-4098-C04B-9D15-A27B83A4844E}" type="presOf" srcId="{37731C80-0523-E749-9660-C07AA0EBA3FF}" destId="{AE11D181-40CD-AA43-A283-DD58DD43E998}" srcOrd="0" destOrd="1" presId="urn:microsoft.com/office/officeart/2009/3/layout/IncreasingArrowsProcess"/>
    <dgm:cxn modelId="{850E45E6-8A99-A34B-BC2A-0E717A047F5B}" type="presOf" srcId="{B60D42D5-988A-E24E-8304-26BAC3A825D5}" destId="{FBB464ED-33D5-3C42-9389-977FC034AD32}" srcOrd="0" destOrd="2" presId="urn:microsoft.com/office/officeart/2009/3/layout/IncreasingArrowsProcess"/>
    <dgm:cxn modelId="{8E00A6C4-2934-6642-BFD2-07B2D3CC1CFD}" srcId="{0978C417-F862-CD43-A9F3-06E174FE3968}" destId="{40B38BEA-C622-364C-84B9-6140B9C5CEFC}" srcOrd="2" destOrd="0" parTransId="{A3AA7D62-58B5-D046-8EDD-92230266FE87}" sibTransId="{6B944954-F6FD-694D-82D7-45F56085484A}"/>
    <dgm:cxn modelId="{233E7EC6-8B10-0B42-8022-825A9E67C6A5}" type="presOf" srcId="{5C0E77E8-8A50-054C-A4BF-0C8C401EC59E}" destId="{61F6C000-BD56-7B4F-B80D-4349F954432A}" srcOrd="0" destOrd="0" presId="urn:microsoft.com/office/officeart/2009/3/layout/IncreasingArrowsProcess"/>
    <dgm:cxn modelId="{259EF8A2-EEF5-0B4E-8BE3-5955E854EF2B}" type="presOf" srcId="{E385DA56-1A68-BD48-8B1C-E528C49559A4}" destId="{25E35677-269D-7F46-82BA-4AC7CFDF4204}" srcOrd="0" destOrd="0" presId="urn:microsoft.com/office/officeart/2009/3/layout/IncreasingArrowsProcess"/>
    <dgm:cxn modelId="{5561F18B-95AD-7D4B-9C7B-E8ED38AC6938}" type="presOf" srcId="{C4D23F30-1676-4149-A194-9F660BF1A352}" destId="{25E35677-269D-7F46-82BA-4AC7CFDF4204}" srcOrd="0" destOrd="2" presId="urn:microsoft.com/office/officeart/2009/3/layout/IncreasingArrowsProcess"/>
    <dgm:cxn modelId="{D058F568-671B-2449-97CA-C2ECFF4C28A6}" type="presOf" srcId="{88F0A5CC-9F8E-174C-AE0C-29EEDDBD234C}" destId="{9851CF6D-0542-A945-8BD9-8B164A9FF6AF}" srcOrd="0" destOrd="0" presId="urn:microsoft.com/office/officeart/2009/3/layout/IncreasingArrowsProcess"/>
    <dgm:cxn modelId="{60D8162E-B845-4C43-A8BD-0CAB113C37BD}" type="presOf" srcId="{5A7046D3-038A-0946-B8DA-75F41CDB8098}" destId="{FCFEE869-3260-8848-805B-21255263F0C6}" srcOrd="0" destOrd="0" presId="urn:microsoft.com/office/officeart/2009/3/layout/IncreasingArrowsProcess"/>
    <dgm:cxn modelId="{2C915662-0D39-DA41-88CA-BE446D46021E}" type="presOf" srcId="{9E1BC4AA-3D23-D343-9B78-C041D11A00F6}" destId="{FBB464ED-33D5-3C42-9389-977FC034AD32}" srcOrd="0" destOrd="1" presId="urn:microsoft.com/office/officeart/2009/3/layout/IncreasingArrowsProcess"/>
    <dgm:cxn modelId="{56238EC8-51BA-9340-8B52-D42B588390AB}" type="presOf" srcId="{6CDF5F64-414F-D844-B808-8DE56011DFCC}" destId="{1685D736-5D8C-2648-9245-8271052F4346}"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EE9C5479-7EB9-9348-A223-B2FAEFF7F610}" type="presOf" srcId="{EABFDB4B-76EE-F049-B783-32FF7B78C31E}" destId="{AE11D181-40CD-AA43-A283-DD58DD43E998}" srcOrd="0" destOrd="0" presId="urn:microsoft.com/office/officeart/2009/3/layout/IncreasingArrowsProcess"/>
    <dgm:cxn modelId="{66A78A74-827D-2444-8460-011BCE18D1C1}" srcId="{6CDF5F64-414F-D844-B808-8DE56011DFCC}" destId="{9E1BC4AA-3D23-D343-9B78-C041D11A00F6}" srcOrd="1" destOrd="0" parTransId="{2EE16838-9F9A-794B-A322-BB401824A5EB}" sibTransId="{128790BC-0A01-8F45-A7C7-2E241B3E26F9}"/>
    <dgm:cxn modelId="{24C78F0D-BD49-234F-A4F8-9BB41E76FD11}" type="presOf" srcId="{B022D9ED-1E87-A541-B5E6-99C6F5FA8271}" destId="{B49B3F43-B447-2E46-8542-2721C3CCA994}" srcOrd="0" destOrd="0" presId="urn:microsoft.com/office/officeart/2009/3/layout/IncreasingArrowsProcess"/>
    <dgm:cxn modelId="{531F8D97-85D6-7342-80D8-4D368225CF97}" type="presOf" srcId="{065941A5-0E5F-0C49-AFA9-A922E2BA80E1}" destId="{25E35677-269D-7F46-82BA-4AC7CFDF4204}" srcOrd="0" destOrd="1" presId="urn:microsoft.com/office/officeart/2009/3/layout/IncreasingArrowsProcess"/>
    <dgm:cxn modelId="{662E901A-8BC6-2D44-ADD8-60B00AE45A5E}" srcId="{0978C417-F862-CD43-A9F3-06E174FE3968}" destId="{3B86A249-6530-5146-AE38-057A914E849E}" srcOrd="1" destOrd="0" parTransId="{3A28BDC4-3CEB-CE40-985F-A9E850C1F520}" sibTransId="{C176D0C7-E6D0-244D-A7AC-EBB8137AFC61}"/>
    <dgm:cxn modelId="{06504082-1831-4046-B8CC-7838B9A26943}" type="presOf" srcId="{900669E4-87A7-5C49-A5E1-84963CF81AAA}" destId="{CB24CEDB-B0EF-C743-825D-AA776BAE9D7F}" srcOrd="0" destOrd="0" presId="urn:microsoft.com/office/officeart/2009/3/layout/IncreasingArrowsProcess"/>
    <dgm:cxn modelId="{5FD316D7-F8DE-FA4F-93D7-072BFB1766A6}" type="presOf" srcId="{0978C417-F862-CD43-A9F3-06E174FE3968}" destId="{065D51E9-B6DC-154D-B583-B4EBD21A9523}" srcOrd="0" destOrd="0" presId="urn:microsoft.com/office/officeart/2009/3/layout/IncreasingArrowsProcess"/>
    <dgm:cxn modelId="{CC3DAE14-7994-254B-8724-8FCB090F70D9}" srcId="{BC9F2A18-750B-4B4C-A4EC-B99B3AD9147E}" destId="{0978C417-F862-CD43-A9F3-06E174FE3968}" srcOrd="2" destOrd="0" parTransId="{26E577AA-4079-F64E-A353-21190E020C27}" sibTransId="{E78659F1-10F7-F149-935B-27EF599664DB}"/>
    <dgm:cxn modelId="{882E7AD6-9AD6-5F46-A0C8-EB036BDE974F}" srcId="{5C0E77E8-8A50-054C-A4BF-0C8C401EC59E}" destId="{B022D9ED-1E87-A541-B5E6-99C6F5FA8271}" srcOrd="0" destOrd="0" parTransId="{2DBB8F10-1685-754F-B1F7-626E4A8EE461}" sibTransId="{69800242-72AB-6643-84E0-3D961E57A8A8}"/>
    <dgm:cxn modelId="{D9F3E9EA-A1A4-FF40-A181-134ACEF0F3F1}" srcId="{6CDF5F64-414F-D844-B808-8DE56011DFCC}" destId="{B60D42D5-988A-E24E-8304-26BAC3A825D5}" srcOrd="2" destOrd="0" parTransId="{DAF69B01-D17A-D34D-975F-F08C618F5D8C}" sibTransId="{B0C555FE-206A-4548-9046-657AF06BC304}"/>
    <dgm:cxn modelId="{41FFE48F-F19A-5746-9751-96CBBFC7A824}" srcId="{5A7046D3-038A-0946-B8DA-75F41CDB8098}" destId="{E385DA56-1A68-BD48-8B1C-E528C49559A4}" srcOrd="0" destOrd="0" parTransId="{EAE8014A-57D1-9B46-8042-5B1097EBB4B9}" sibTransId="{C67F296C-430E-9844-8828-E585EFC2EF3C}"/>
    <dgm:cxn modelId="{500135F7-8CDF-EC4E-8692-948B6BEBC388}" srcId="{5A7046D3-038A-0946-B8DA-75F41CDB8098}" destId="{C4D23F30-1676-4149-A194-9F660BF1A352}" srcOrd="2" destOrd="0" parTransId="{66CF13D5-6723-9346-AA22-DDE3BF4412EF}" sibTransId="{BCF3534D-FDA1-484F-9BBE-7560EC043721}"/>
    <dgm:cxn modelId="{0820485E-1445-AE48-A8DA-1B9BE55F161A}" type="presParOf" srcId="{965C2627-9758-4643-9FBE-55143086510A}" destId="{61F6C000-BD56-7B4F-B80D-4349F954432A}" srcOrd="0" destOrd="0" presId="urn:microsoft.com/office/officeart/2009/3/layout/IncreasingArrowsProcess"/>
    <dgm:cxn modelId="{956902BA-69C8-EE42-BEEE-3CCD3641C331}" type="presParOf" srcId="{965C2627-9758-4643-9FBE-55143086510A}" destId="{B49B3F43-B447-2E46-8542-2721C3CCA994}" srcOrd="1" destOrd="0" presId="urn:microsoft.com/office/officeart/2009/3/layout/IncreasingArrowsProcess"/>
    <dgm:cxn modelId="{F074507B-0803-AF4C-85F0-A879B2072C72}" type="presParOf" srcId="{965C2627-9758-4643-9FBE-55143086510A}" destId="{1685D736-5D8C-2648-9245-8271052F4346}" srcOrd="2" destOrd="0" presId="urn:microsoft.com/office/officeart/2009/3/layout/IncreasingArrowsProcess"/>
    <dgm:cxn modelId="{C9836218-EBEA-5941-9ED8-1F66DE69BF02}" type="presParOf" srcId="{965C2627-9758-4643-9FBE-55143086510A}" destId="{FBB464ED-33D5-3C42-9389-977FC034AD32}" srcOrd="3" destOrd="0" presId="urn:microsoft.com/office/officeart/2009/3/layout/IncreasingArrowsProcess"/>
    <dgm:cxn modelId="{0F03FCCE-9C63-414F-B0E2-BC7BB9A61786}" type="presParOf" srcId="{965C2627-9758-4643-9FBE-55143086510A}" destId="{065D51E9-B6DC-154D-B583-B4EBD21A9523}" srcOrd="4" destOrd="0" presId="urn:microsoft.com/office/officeart/2009/3/layout/IncreasingArrowsProcess"/>
    <dgm:cxn modelId="{D40243CF-037A-F943-94A2-5C8543C82A86}" type="presParOf" srcId="{965C2627-9758-4643-9FBE-55143086510A}" destId="{9851CF6D-0542-A945-8BD9-8B164A9FF6AF}" srcOrd="5" destOrd="0" presId="urn:microsoft.com/office/officeart/2009/3/layout/IncreasingArrowsProcess"/>
    <dgm:cxn modelId="{0FC5CEA6-09CC-8A49-8776-899D02D48EA2}" type="presParOf" srcId="{965C2627-9758-4643-9FBE-55143086510A}" destId="{FCFEE869-3260-8848-805B-21255263F0C6}" srcOrd="6" destOrd="0" presId="urn:microsoft.com/office/officeart/2009/3/layout/IncreasingArrowsProcess"/>
    <dgm:cxn modelId="{28F0C7FC-CA9B-1D48-98C8-6AEF53BE6D8D}" type="presParOf" srcId="{965C2627-9758-4643-9FBE-55143086510A}" destId="{25E35677-269D-7F46-82BA-4AC7CFDF4204}" srcOrd="7" destOrd="0" presId="urn:microsoft.com/office/officeart/2009/3/layout/IncreasingArrowsProcess"/>
    <dgm:cxn modelId="{DE1B9203-E672-7349-9EB0-F1BF22D75466}" type="presParOf" srcId="{965C2627-9758-4643-9FBE-55143086510A}" destId="{CB24CEDB-B0EF-C743-825D-AA776BAE9D7F}" srcOrd="8" destOrd="0" presId="urn:microsoft.com/office/officeart/2009/3/layout/IncreasingArrowsProcess"/>
    <dgm:cxn modelId="{00085E2F-94E2-E040-AC25-DA413BF6293F}"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6C000-BD56-7B4F-B80D-4349F954432A}">
      <dsp:nvSpPr>
        <dsp:cNvPr id="0" name=""/>
        <dsp:cNvSpPr/>
      </dsp:nvSpPr>
      <dsp:spPr>
        <a:xfrm>
          <a:off x="0" y="337158"/>
          <a:ext cx="7467600" cy="1085998"/>
        </a:xfrm>
        <a:prstGeom prst="rightArrow">
          <a:avLst>
            <a:gd name="adj1" fmla="val 50000"/>
            <a:gd name="adj2" fmla="val 50000"/>
          </a:avLst>
        </a:prstGeom>
        <a:solidFill>
          <a:schemeClr val="accent3">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rPr>
            <a:t>PaaS</a:t>
          </a:r>
          <a:endParaRPr lang="en-US" sz="2000" b="1" kern="1200" dirty="0">
            <a:solidFill>
              <a:schemeClr val="tx1"/>
            </a:solidFill>
          </a:endParaRPr>
        </a:p>
      </dsp:txBody>
      <dsp:txXfrm>
        <a:off x="0" y="608658"/>
        <a:ext cx="7196101" cy="542999"/>
      </dsp:txXfrm>
    </dsp:sp>
    <dsp:sp modelId="{B49B3F43-B447-2E46-8542-2721C3CCA994}">
      <dsp:nvSpPr>
        <dsp:cNvPr id="0" name=""/>
        <dsp:cNvSpPr/>
      </dsp:nvSpPr>
      <dsp:spPr>
        <a:xfrm>
          <a:off x="0" y="1173218"/>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err="1" smtClean="0">
              <a:solidFill>
                <a:schemeClr val="tx1"/>
              </a:solidFill>
            </a:rPr>
            <a:t>Hadoop</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(Twister)</a:t>
          </a:r>
        </a:p>
        <a:p>
          <a:pPr lvl="0" algn="l" defTabSz="622300">
            <a:lnSpc>
              <a:spcPct val="90000"/>
            </a:lnSpc>
            <a:spcBef>
              <a:spcPct val="0"/>
            </a:spcBef>
            <a:spcAft>
              <a:spcPct val="35000"/>
            </a:spcAft>
          </a:pPr>
          <a:r>
            <a:rPr lang="en-US" sz="1400" kern="1200" dirty="0" smtClean="0">
              <a:solidFill>
                <a:schemeClr val="tx1"/>
              </a:solidFill>
            </a:rPr>
            <a:t>(Sphere/Sector)</a:t>
          </a:r>
          <a:endParaRPr lang="en-US" sz="1400" kern="1200" dirty="0">
            <a:solidFill>
              <a:schemeClr val="tx1"/>
            </a:solidFill>
          </a:endParaRPr>
        </a:p>
      </dsp:txBody>
      <dsp:txXfrm>
        <a:off x="0" y="1173218"/>
        <a:ext cx="1380161" cy="1994067"/>
      </dsp:txXfrm>
    </dsp:sp>
    <dsp:sp modelId="{1685D736-5D8C-2648-9245-8271052F4346}">
      <dsp:nvSpPr>
        <dsp:cNvPr id="0" name=""/>
        <dsp:cNvSpPr/>
      </dsp:nvSpPr>
      <dsp:spPr>
        <a:xfrm>
          <a:off x="1380012" y="699297"/>
          <a:ext cx="6087587" cy="1085998"/>
        </a:xfrm>
        <a:prstGeom prst="rightArrow">
          <a:avLst>
            <a:gd name="adj1" fmla="val 50000"/>
            <a:gd name="adj2" fmla="val 50000"/>
          </a:avLst>
        </a:prstGeom>
        <a:solidFill>
          <a:schemeClr val="accent3">
            <a:shade val="50000"/>
            <a:hueOff val="107022"/>
            <a:satOff val="-1708"/>
            <a:lumOff val="164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rPr>
            <a:t>IaaS</a:t>
          </a:r>
          <a:endParaRPr lang="en-US" sz="2000" b="1" kern="1200" dirty="0">
            <a:solidFill>
              <a:schemeClr val="tx1"/>
            </a:solidFill>
          </a:endParaRPr>
        </a:p>
      </dsp:txBody>
      <dsp:txXfrm>
        <a:off x="1380012" y="970797"/>
        <a:ext cx="5816088" cy="542999"/>
      </dsp:txXfrm>
    </dsp:sp>
    <dsp:sp modelId="{FBB464ED-33D5-3C42-9389-977FC034AD32}">
      <dsp:nvSpPr>
        <dsp:cNvPr id="0" name=""/>
        <dsp:cNvSpPr/>
      </dsp:nvSpPr>
      <dsp:spPr>
        <a:xfrm>
          <a:off x="1380012" y="1535357"/>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Nimbus</a:t>
          </a:r>
          <a:endParaRPr lang="en-US" sz="1400" kern="1200" dirty="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Eucalyptus</a:t>
          </a:r>
        </a:p>
        <a:p>
          <a:pPr lvl="0" algn="l" defTabSz="622300">
            <a:lnSpc>
              <a:spcPct val="90000"/>
            </a:lnSpc>
            <a:spcBef>
              <a:spcPct val="0"/>
            </a:spcBef>
            <a:spcAft>
              <a:spcPct val="35000"/>
            </a:spcAft>
          </a:pPr>
          <a:r>
            <a:rPr lang="en-US" sz="1400" kern="1200" dirty="0" err="1" smtClean="0">
              <a:solidFill>
                <a:schemeClr val="tx1"/>
              </a:solidFill>
            </a:rPr>
            <a:t>ViNE</a:t>
          </a:r>
          <a:endParaRPr lang="en-US" sz="1400" kern="1200" dirty="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OpenStack</a:t>
          </a:r>
          <a:r>
            <a:rPr lang="en-US" sz="1400" kern="1200" dirty="0" smtClean="0">
              <a:solidFill>
                <a:schemeClr val="tx1"/>
              </a:solidFill>
            </a:rPr>
            <a:t>)</a:t>
          </a: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OpenNebula</a:t>
          </a:r>
          <a:r>
            <a:rPr lang="en-US" sz="1400" kern="1200" dirty="0" smtClean="0">
              <a:solidFill>
                <a:schemeClr val="tx1"/>
              </a:solidFill>
            </a:rPr>
            <a:t>)</a:t>
          </a:r>
        </a:p>
      </dsp:txBody>
      <dsp:txXfrm>
        <a:off x="1380012" y="1535357"/>
        <a:ext cx="1380161" cy="1994067"/>
      </dsp:txXfrm>
    </dsp:sp>
    <dsp:sp modelId="{065D51E9-B6DC-154D-B583-B4EBD21A9523}">
      <dsp:nvSpPr>
        <dsp:cNvPr id="0" name=""/>
        <dsp:cNvSpPr/>
      </dsp:nvSpPr>
      <dsp:spPr>
        <a:xfrm>
          <a:off x="2760024" y="1061436"/>
          <a:ext cx="4707575" cy="1085998"/>
        </a:xfrm>
        <a:prstGeom prst="rightArrow">
          <a:avLst>
            <a:gd name="adj1" fmla="val 50000"/>
            <a:gd name="adj2" fmla="val 50000"/>
          </a:avLst>
        </a:prstGeom>
        <a:solidFill>
          <a:schemeClr val="accent3">
            <a:shade val="50000"/>
            <a:hueOff val="214044"/>
            <a:satOff val="-3415"/>
            <a:lumOff val="328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Grid</a:t>
          </a:r>
        </a:p>
      </dsp:txBody>
      <dsp:txXfrm>
        <a:off x="2760024" y="1332936"/>
        <a:ext cx="4436076" cy="542999"/>
      </dsp:txXfrm>
    </dsp:sp>
    <dsp:sp modelId="{9851CF6D-0542-A945-8BD9-8B164A9FF6AF}">
      <dsp:nvSpPr>
        <dsp:cNvPr id="0" name=""/>
        <dsp:cNvSpPr/>
      </dsp:nvSpPr>
      <dsp:spPr>
        <a:xfrm>
          <a:off x="2760024" y="1897496"/>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Genesis II</a:t>
          </a:r>
        </a:p>
        <a:p>
          <a:pPr lvl="0" algn="l" defTabSz="622300">
            <a:lnSpc>
              <a:spcPct val="90000"/>
            </a:lnSpc>
            <a:spcBef>
              <a:spcPct val="0"/>
            </a:spcBef>
            <a:spcAft>
              <a:spcPct val="35000"/>
            </a:spcAft>
          </a:pPr>
          <a:r>
            <a:rPr lang="en-US" sz="1400" kern="1200" dirty="0" err="1" smtClean="0">
              <a:solidFill>
                <a:schemeClr val="tx1"/>
              </a:solidFill>
            </a:rPr>
            <a:t>Unicore</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SAGA</a:t>
          </a:r>
        </a:p>
        <a:p>
          <a:pPr lvl="0" algn="l" defTabSz="622300">
            <a:lnSpc>
              <a:spcPct val="90000"/>
            </a:lnSpc>
            <a:spcBef>
              <a:spcPct val="0"/>
            </a:spcBef>
            <a:spcAft>
              <a:spcPct val="35000"/>
            </a:spcAft>
          </a:pPr>
          <a:r>
            <a:rPr lang="en-US" sz="1400" kern="1200" dirty="0" smtClean="0">
              <a:solidFill>
                <a:schemeClr val="tx1"/>
              </a:solidFill>
            </a:rPr>
            <a:t>(Globus)</a:t>
          </a:r>
        </a:p>
      </dsp:txBody>
      <dsp:txXfrm>
        <a:off x="2760024" y="1897496"/>
        <a:ext cx="1380161" cy="1994067"/>
      </dsp:txXfrm>
    </dsp:sp>
    <dsp:sp modelId="{FCFEE869-3260-8848-805B-21255263F0C6}">
      <dsp:nvSpPr>
        <dsp:cNvPr id="0" name=""/>
        <dsp:cNvSpPr/>
      </dsp:nvSpPr>
      <dsp:spPr>
        <a:xfrm>
          <a:off x="4140784" y="1423575"/>
          <a:ext cx="3326815" cy="1085998"/>
        </a:xfrm>
        <a:prstGeom prst="rightArrow">
          <a:avLst>
            <a:gd name="adj1" fmla="val 50000"/>
            <a:gd name="adj2" fmla="val 50000"/>
          </a:avLst>
        </a:prstGeom>
        <a:solidFill>
          <a:schemeClr val="accent3">
            <a:shade val="50000"/>
            <a:hueOff val="214044"/>
            <a:satOff val="-3415"/>
            <a:lumOff val="328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HPCC</a:t>
          </a:r>
          <a:endParaRPr lang="en-US" sz="2000" b="1" kern="1200" dirty="0">
            <a:solidFill>
              <a:schemeClr val="tx1"/>
            </a:solidFill>
          </a:endParaRPr>
        </a:p>
      </dsp:txBody>
      <dsp:txXfrm>
        <a:off x="4140784" y="1695075"/>
        <a:ext cx="3055316" cy="542999"/>
      </dsp:txXfrm>
    </dsp:sp>
    <dsp:sp modelId="{25E35677-269D-7F46-82BA-4AC7CFDF4204}">
      <dsp:nvSpPr>
        <dsp:cNvPr id="0" name=""/>
        <dsp:cNvSpPr/>
      </dsp:nvSpPr>
      <dsp:spPr>
        <a:xfrm>
          <a:off x="4140784" y="2259635"/>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MPI</a:t>
          </a:r>
          <a:endParaRPr lang="en-US" sz="1400" kern="1200" dirty="0">
            <a:solidFill>
              <a:schemeClr val="tx1"/>
            </a:solidFill>
          </a:endParaRPr>
        </a:p>
        <a:p>
          <a:pPr lvl="0" algn="l" defTabSz="622300">
            <a:lnSpc>
              <a:spcPct val="90000"/>
            </a:lnSpc>
            <a:spcBef>
              <a:spcPct val="0"/>
            </a:spcBef>
            <a:spcAft>
              <a:spcPct val="35000"/>
            </a:spcAft>
          </a:pPr>
          <a:r>
            <a:rPr lang="en-US" sz="1400" kern="1200" dirty="0" err="1" smtClean="0">
              <a:solidFill>
                <a:schemeClr val="tx1"/>
              </a:solidFill>
            </a:rPr>
            <a:t>OpenMP</a:t>
          </a:r>
          <a:endParaRPr lang="en-US" sz="1400" kern="1200" dirty="0">
            <a:solidFill>
              <a:schemeClr val="tx1"/>
            </a:solidFill>
          </a:endParaRPr>
        </a:p>
        <a:p>
          <a:pPr lvl="0" algn="l" defTabSz="622300">
            <a:lnSpc>
              <a:spcPct val="90000"/>
            </a:lnSpc>
            <a:spcBef>
              <a:spcPct val="0"/>
            </a:spcBef>
            <a:spcAft>
              <a:spcPct val="35000"/>
            </a:spcAft>
          </a:pPr>
          <a:r>
            <a:rPr lang="en-US" sz="1400" kern="1200" dirty="0" err="1" smtClean="0">
              <a:solidFill>
                <a:schemeClr val="tx1"/>
              </a:solidFill>
            </a:rPr>
            <a:t>ScaleMP</a:t>
          </a:r>
          <a:endParaRPr lang="en-US" sz="1400" kern="1200" dirty="0" smtClean="0">
            <a:solidFill>
              <a:schemeClr val="tx1"/>
            </a:solidFill>
          </a:endParaRPr>
        </a:p>
        <a:p>
          <a:pPr lvl="0" algn="l" defTabSz="622300">
            <a:lnSpc>
              <a:spcPct val="90000"/>
            </a:lnSpc>
            <a:spcBef>
              <a:spcPct val="0"/>
            </a:spcBef>
            <a:spcAft>
              <a:spcPct val="35000"/>
            </a:spcAft>
          </a:pPr>
          <a:r>
            <a:rPr lang="en-US" sz="1400" kern="1200" dirty="0" smtClean="0">
              <a:solidFill>
                <a:schemeClr val="tx1"/>
              </a:solidFill>
            </a:rPr>
            <a:t>(XD Stack)</a:t>
          </a:r>
          <a:endParaRPr lang="en-US" sz="1400" kern="1200" dirty="0">
            <a:solidFill>
              <a:schemeClr val="tx1"/>
            </a:solidFill>
          </a:endParaRPr>
        </a:p>
      </dsp:txBody>
      <dsp:txXfrm>
        <a:off x="4140784" y="2259635"/>
        <a:ext cx="1380161" cy="1994067"/>
      </dsp:txXfrm>
    </dsp:sp>
    <dsp:sp modelId="{CB24CEDB-B0EF-C743-825D-AA776BAE9D7F}">
      <dsp:nvSpPr>
        <dsp:cNvPr id="0" name=""/>
        <dsp:cNvSpPr/>
      </dsp:nvSpPr>
      <dsp:spPr>
        <a:xfrm>
          <a:off x="5520796" y="1785714"/>
          <a:ext cx="1946803" cy="1085998"/>
        </a:xfrm>
        <a:prstGeom prst="rightArrow">
          <a:avLst>
            <a:gd name="adj1" fmla="val 50000"/>
            <a:gd name="adj2" fmla="val 50000"/>
          </a:avLst>
        </a:prstGeom>
        <a:solidFill>
          <a:schemeClr val="accent3">
            <a:shade val="50000"/>
            <a:hueOff val="107022"/>
            <a:satOff val="-1708"/>
            <a:lumOff val="164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254000" bIns="172402"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tx1"/>
              </a:solidFill>
            </a:rPr>
            <a:t>Others</a:t>
          </a:r>
          <a:endParaRPr lang="en-US" sz="2000" b="1" kern="1200" dirty="0">
            <a:solidFill>
              <a:schemeClr val="tx1"/>
            </a:solidFill>
          </a:endParaRPr>
        </a:p>
      </dsp:txBody>
      <dsp:txXfrm>
        <a:off x="5520796" y="2057214"/>
        <a:ext cx="1675304" cy="542999"/>
      </dsp:txXfrm>
    </dsp:sp>
    <dsp:sp modelId="{AE11D181-40CD-AA43-A283-DD58DD43E998}">
      <dsp:nvSpPr>
        <dsp:cNvPr id="0" name=""/>
        <dsp:cNvSpPr/>
      </dsp:nvSpPr>
      <dsp:spPr>
        <a:xfrm>
          <a:off x="5520796" y="2621774"/>
          <a:ext cx="1380161" cy="1994067"/>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solidFill>
                <a:schemeClr val="tx1"/>
              </a:solidFill>
            </a:rPr>
            <a:t>Portal</a:t>
          </a:r>
        </a:p>
        <a:p>
          <a:pPr lvl="0" algn="l" defTabSz="622300">
            <a:lnSpc>
              <a:spcPct val="90000"/>
            </a:lnSpc>
            <a:spcBef>
              <a:spcPct val="0"/>
            </a:spcBef>
            <a:spcAft>
              <a:spcPct val="35000"/>
            </a:spcAft>
          </a:pPr>
          <a:r>
            <a:rPr lang="en-US" sz="1400" kern="1200" dirty="0" smtClean="0">
              <a:solidFill>
                <a:schemeClr val="tx1"/>
              </a:solidFill>
            </a:rPr>
            <a:t>Inca</a:t>
          </a:r>
        </a:p>
        <a:p>
          <a:pPr lvl="0" algn="l" defTabSz="622300">
            <a:lnSpc>
              <a:spcPct val="90000"/>
            </a:lnSpc>
            <a:spcBef>
              <a:spcPct val="0"/>
            </a:spcBef>
            <a:spcAft>
              <a:spcPct val="35000"/>
            </a:spcAft>
          </a:pPr>
          <a:r>
            <a:rPr lang="en-US" sz="1400" kern="1200" dirty="0" smtClean="0">
              <a:solidFill>
                <a:schemeClr val="tx1"/>
              </a:solidFill>
            </a:rPr>
            <a:t>Ganglia</a:t>
          </a:r>
        </a:p>
        <a:p>
          <a:pPr lvl="0" algn="l" defTabSz="622300">
            <a:lnSpc>
              <a:spcPct val="90000"/>
            </a:lnSpc>
            <a:spcBef>
              <a:spcPct val="0"/>
            </a:spcBef>
            <a:spcAft>
              <a:spcPct val="35000"/>
            </a:spcAft>
          </a:pPr>
          <a:r>
            <a:rPr lang="en-US" sz="1400" kern="1200" dirty="0" smtClean="0">
              <a:solidFill>
                <a:schemeClr val="tx1"/>
              </a:solidFill>
            </a:rPr>
            <a:t>(</a:t>
          </a:r>
          <a:r>
            <a:rPr lang="en-US" sz="1400" kern="1200" dirty="0" err="1" smtClean="0">
              <a:solidFill>
                <a:schemeClr val="tx1"/>
              </a:solidFill>
            </a:rPr>
            <a:t>Exper</a:t>
          </a:r>
          <a:r>
            <a:rPr lang="en-US" sz="1400" kern="1200" dirty="0" smtClean="0">
              <a:solidFill>
                <a:schemeClr val="tx1"/>
              </a:solidFill>
            </a:rPr>
            <a:t>. </a:t>
          </a:r>
          <a:r>
            <a:rPr lang="en-US" sz="1400" kern="1200" dirty="0" err="1" smtClean="0">
              <a:solidFill>
                <a:schemeClr val="tx1"/>
              </a:solidFill>
            </a:rPr>
            <a:t>Manag</a:t>
          </a:r>
          <a:r>
            <a:rPr lang="en-US" sz="1400" kern="1200" dirty="0" smtClean="0">
              <a:solidFill>
                <a:schemeClr val="tx1"/>
              </a:solidFill>
            </a:rPr>
            <a:t>./(Pegasus</a:t>
          </a:r>
        </a:p>
        <a:p>
          <a:pPr lvl="0" algn="l" defTabSz="622300">
            <a:lnSpc>
              <a:spcPct val="90000"/>
            </a:lnSpc>
            <a:spcBef>
              <a:spcPct val="0"/>
            </a:spcBef>
            <a:spcAft>
              <a:spcPct val="35000"/>
            </a:spcAft>
          </a:pPr>
          <a:r>
            <a:rPr lang="en-US" sz="1400" kern="1200" dirty="0" smtClean="0">
              <a:solidFill>
                <a:schemeClr val="tx1"/>
              </a:solidFill>
            </a:rPr>
            <a:t>(Rain)</a:t>
          </a:r>
          <a:endParaRPr lang="en-US" sz="1400" kern="1200" dirty="0">
            <a:solidFill>
              <a:schemeClr val="tx1"/>
            </a:solidFill>
          </a:endParaRPr>
        </a:p>
      </dsp:txBody>
      <dsp:txXfrm>
        <a:off x="5520796" y="2621774"/>
        <a:ext cx="1380161" cy="199406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0F179-1FE0-5442-8174-AD88F16759E7}" type="datetimeFigureOut">
              <a:rPr lang="en-US" smtClean="0"/>
              <a:t>9/11/2011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8A27E-BEA6-444F-BF20-37F16E337D9B}" type="slidenum">
              <a:rPr lang="en-US" smtClean="0"/>
              <a:t>‹#›</a:t>
            </a:fld>
            <a:endParaRPr lang="en-US"/>
          </a:p>
        </p:txBody>
      </p:sp>
    </p:spTree>
    <p:extLst>
      <p:ext uri="{BB962C8B-B14F-4D97-AF65-F5344CB8AC3E}">
        <p14:creationId xmlns:p14="http://schemas.microsoft.com/office/powerpoint/2010/main" val="18128778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a:t>
            </a:fld>
            <a:endParaRPr lang="en-US"/>
          </a:p>
        </p:txBody>
      </p:sp>
    </p:spTree>
    <p:extLst>
      <p:ext uri="{BB962C8B-B14F-4D97-AF65-F5344CB8AC3E}">
        <p14:creationId xmlns:p14="http://schemas.microsoft.com/office/powerpoint/2010/main" val="322021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a:t>
            </a:fld>
            <a:endParaRPr lang="en-US"/>
          </a:p>
        </p:txBody>
      </p:sp>
    </p:spTree>
    <p:extLst>
      <p:ext uri="{BB962C8B-B14F-4D97-AF65-F5344CB8AC3E}">
        <p14:creationId xmlns:p14="http://schemas.microsoft.com/office/powerpoint/2010/main" val="41989759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100</a:t>
            </a:fld>
            <a:endParaRPr lang="en-US"/>
          </a:p>
        </p:txBody>
      </p:sp>
    </p:spTree>
    <p:extLst>
      <p:ext uri="{BB962C8B-B14F-4D97-AF65-F5344CB8AC3E}">
        <p14:creationId xmlns:p14="http://schemas.microsoft.com/office/powerpoint/2010/main" val="6659215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101</a:t>
            </a:fld>
            <a:endParaRPr lang="en-US"/>
          </a:p>
        </p:txBody>
      </p:sp>
    </p:spTree>
    <p:extLst>
      <p:ext uri="{BB962C8B-B14F-4D97-AF65-F5344CB8AC3E}">
        <p14:creationId xmlns:p14="http://schemas.microsoft.com/office/powerpoint/2010/main" val="1541383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 comment</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301A5B-6F0F-C948-8363-1E5C940C405D}" type="slidenum">
              <a:rPr lang="en-US" sz="1200"/>
              <a:pPr eaLnBrk="1" hangingPunct="1"/>
              <a:t>102</a:t>
            </a:fld>
            <a:endParaRPr 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103</a:t>
            </a:fld>
            <a:endParaRPr lang="en-US"/>
          </a:p>
        </p:txBody>
      </p:sp>
    </p:spTree>
    <p:extLst>
      <p:ext uri="{BB962C8B-B14F-4D97-AF65-F5344CB8AC3E}">
        <p14:creationId xmlns:p14="http://schemas.microsoft.com/office/powerpoint/2010/main" val="6047539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104</a:t>
            </a:fld>
            <a:endParaRPr lang="en-US"/>
          </a:p>
        </p:txBody>
      </p:sp>
    </p:spTree>
    <p:extLst>
      <p:ext uri="{BB962C8B-B14F-4D97-AF65-F5344CB8AC3E}">
        <p14:creationId xmlns:p14="http://schemas.microsoft.com/office/powerpoint/2010/main" val="35765074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105</a:t>
            </a:fld>
            <a:endParaRPr lang="en-US"/>
          </a:p>
        </p:txBody>
      </p:sp>
    </p:spTree>
    <p:extLst>
      <p:ext uri="{BB962C8B-B14F-4D97-AF65-F5344CB8AC3E}">
        <p14:creationId xmlns:p14="http://schemas.microsoft.com/office/powerpoint/2010/main" val="3269084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106</a:t>
            </a:fld>
            <a:endParaRPr lang="en-US"/>
          </a:p>
        </p:txBody>
      </p:sp>
    </p:spTree>
    <p:extLst>
      <p:ext uri="{BB962C8B-B14F-4D97-AF65-F5344CB8AC3E}">
        <p14:creationId xmlns:p14="http://schemas.microsoft.com/office/powerpoint/2010/main" val="11906057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107</a:t>
            </a:fld>
            <a:endParaRPr lang="en-US"/>
          </a:p>
        </p:txBody>
      </p:sp>
    </p:spTree>
    <p:extLst>
      <p:ext uri="{BB962C8B-B14F-4D97-AF65-F5344CB8AC3E}">
        <p14:creationId xmlns:p14="http://schemas.microsoft.com/office/powerpoint/2010/main" val="31745876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108</a:t>
            </a:fld>
            <a:endParaRPr lang="en-US"/>
          </a:p>
        </p:txBody>
      </p:sp>
    </p:spTree>
    <p:extLst>
      <p:ext uri="{BB962C8B-B14F-4D97-AF65-F5344CB8AC3E}">
        <p14:creationId xmlns:p14="http://schemas.microsoft.com/office/powerpoint/2010/main" val="17629592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109</a:t>
            </a:fld>
            <a:endParaRPr lang="en-US"/>
          </a:p>
        </p:txBody>
      </p:sp>
    </p:spTree>
    <p:extLst>
      <p:ext uri="{BB962C8B-B14F-4D97-AF65-F5344CB8AC3E}">
        <p14:creationId xmlns:p14="http://schemas.microsoft.com/office/powerpoint/2010/main" val="56668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a:t>
            </a:fld>
            <a:endParaRPr lang="en-US"/>
          </a:p>
        </p:txBody>
      </p:sp>
    </p:spTree>
    <p:extLst>
      <p:ext uri="{BB962C8B-B14F-4D97-AF65-F5344CB8AC3E}">
        <p14:creationId xmlns:p14="http://schemas.microsoft.com/office/powerpoint/2010/main" val="24871641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110</a:t>
            </a:fld>
            <a:endParaRPr lang="en-US"/>
          </a:p>
        </p:txBody>
      </p:sp>
    </p:spTree>
    <p:extLst>
      <p:ext uri="{BB962C8B-B14F-4D97-AF65-F5344CB8AC3E}">
        <p14:creationId xmlns:p14="http://schemas.microsoft.com/office/powerpoint/2010/main" val="9318791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111</a:t>
            </a:fld>
            <a:endParaRPr lang="en-US"/>
          </a:p>
        </p:txBody>
      </p:sp>
    </p:spTree>
    <p:extLst>
      <p:ext uri="{BB962C8B-B14F-4D97-AF65-F5344CB8AC3E}">
        <p14:creationId xmlns:p14="http://schemas.microsoft.com/office/powerpoint/2010/main" val="4996630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112</a:t>
            </a:fld>
            <a:endParaRPr lang="en-US"/>
          </a:p>
        </p:txBody>
      </p:sp>
    </p:spTree>
    <p:extLst>
      <p:ext uri="{BB962C8B-B14F-4D97-AF65-F5344CB8AC3E}">
        <p14:creationId xmlns:p14="http://schemas.microsoft.com/office/powerpoint/2010/main" val="2012912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113</a:t>
            </a:fld>
            <a:endParaRPr lang="en-US"/>
          </a:p>
        </p:txBody>
      </p:sp>
    </p:spTree>
    <p:extLst>
      <p:ext uri="{BB962C8B-B14F-4D97-AF65-F5344CB8AC3E}">
        <p14:creationId xmlns:p14="http://schemas.microsoft.com/office/powerpoint/2010/main" val="5371199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114</a:t>
            </a:fld>
            <a:endParaRPr lang="en-US"/>
          </a:p>
        </p:txBody>
      </p:sp>
    </p:spTree>
    <p:extLst>
      <p:ext uri="{BB962C8B-B14F-4D97-AF65-F5344CB8AC3E}">
        <p14:creationId xmlns:p14="http://schemas.microsoft.com/office/powerpoint/2010/main" val="39272358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115</a:t>
            </a:fld>
            <a:endParaRPr lang="en-US"/>
          </a:p>
        </p:txBody>
      </p:sp>
    </p:spTree>
    <p:extLst>
      <p:ext uri="{BB962C8B-B14F-4D97-AF65-F5344CB8AC3E}">
        <p14:creationId xmlns:p14="http://schemas.microsoft.com/office/powerpoint/2010/main" val="24173841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116</a:t>
            </a:fld>
            <a:endParaRPr lang="en-US"/>
          </a:p>
        </p:txBody>
      </p:sp>
    </p:spTree>
    <p:extLst>
      <p:ext uri="{BB962C8B-B14F-4D97-AF65-F5344CB8AC3E}">
        <p14:creationId xmlns:p14="http://schemas.microsoft.com/office/powerpoint/2010/main" val="38465963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117</a:t>
            </a:fld>
            <a:endParaRPr lang="en-US"/>
          </a:p>
        </p:txBody>
      </p:sp>
    </p:spTree>
    <p:extLst>
      <p:ext uri="{BB962C8B-B14F-4D97-AF65-F5344CB8AC3E}">
        <p14:creationId xmlns:p14="http://schemas.microsoft.com/office/powerpoint/2010/main" val="9766691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118</a:t>
            </a:fld>
            <a:endParaRPr lang="en-US"/>
          </a:p>
        </p:txBody>
      </p:sp>
    </p:spTree>
    <p:extLst>
      <p:ext uri="{BB962C8B-B14F-4D97-AF65-F5344CB8AC3E}">
        <p14:creationId xmlns:p14="http://schemas.microsoft.com/office/powerpoint/2010/main" val="11321133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119</a:t>
            </a:fld>
            <a:endParaRPr lang="en-US"/>
          </a:p>
        </p:txBody>
      </p:sp>
    </p:spTree>
    <p:extLst>
      <p:ext uri="{BB962C8B-B14F-4D97-AF65-F5344CB8AC3E}">
        <p14:creationId xmlns:p14="http://schemas.microsoft.com/office/powerpoint/2010/main" val="369393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a:t>
            </a:fld>
            <a:endParaRPr lang="en-US"/>
          </a:p>
        </p:txBody>
      </p:sp>
    </p:spTree>
    <p:extLst>
      <p:ext uri="{BB962C8B-B14F-4D97-AF65-F5344CB8AC3E}">
        <p14:creationId xmlns:p14="http://schemas.microsoft.com/office/powerpoint/2010/main" val="11358565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120</a:t>
            </a:fld>
            <a:endParaRPr lang="en-US"/>
          </a:p>
        </p:txBody>
      </p:sp>
    </p:spTree>
    <p:extLst>
      <p:ext uri="{BB962C8B-B14F-4D97-AF65-F5344CB8AC3E}">
        <p14:creationId xmlns:p14="http://schemas.microsoft.com/office/powerpoint/2010/main" val="4074537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121</a:t>
            </a:fld>
            <a:endParaRPr lang="en-US"/>
          </a:p>
        </p:txBody>
      </p:sp>
    </p:spTree>
    <p:extLst>
      <p:ext uri="{BB962C8B-B14F-4D97-AF65-F5344CB8AC3E}">
        <p14:creationId xmlns:p14="http://schemas.microsoft.com/office/powerpoint/2010/main" val="3673020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122</a:t>
            </a:fld>
            <a:endParaRPr lang="en-US"/>
          </a:p>
        </p:txBody>
      </p:sp>
    </p:spTree>
    <p:extLst>
      <p:ext uri="{BB962C8B-B14F-4D97-AF65-F5344CB8AC3E}">
        <p14:creationId xmlns:p14="http://schemas.microsoft.com/office/powerpoint/2010/main" val="9068901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123</a:t>
            </a:fld>
            <a:endParaRPr lang="en-US"/>
          </a:p>
        </p:txBody>
      </p:sp>
    </p:spTree>
    <p:extLst>
      <p:ext uri="{BB962C8B-B14F-4D97-AF65-F5344CB8AC3E}">
        <p14:creationId xmlns:p14="http://schemas.microsoft.com/office/powerpoint/2010/main" val="225756815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124</a:t>
            </a:fld>
            <a:endParaRPr lang="en-US"/>
          </a:p>
        </p:txBody>
      </p:sp>
    </p:spTree>
    <p:extLst>
      <p:ext uri="{BB962C8B-B14F-4D97-AF65-F5344CB8AC3E}">
        <p14:creationId xmlns:p14="http://schemas.microsoft.com/office/powerpoint/2010/main" val="39082349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125</a:t>
            </a:fld>
            <a:endParaRPr lang="en-US"/>
          </a:p>
        </p:txBody>
      </p:sp>
    </p:spTree>
    <p:extLst>
      <p:ext uri="{BB962C8B-B14F-4D97-AF65-F5344CB8AC3E}">
        <p14:creationId xmlns:p14="http://schemas.microsoft.com/office/powerpoint/2010/main" val="38663110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126</a:t>
            </a:fld>
            <a:endParaRPr lang="en-US"/>
          </a:p>
        </p:txBody>
      </p:sp>
    </p:spTree>
    <p:extLst>
      <p:ext uri="{BB962C8B-B14F-4D97-AF65-F5344CB8AC3E}">
        <p14:creationId xmlns:p14="http://schemas.microsoft.com/office/powerpoint/2010/main" val="2646471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127</a:t>
            </a:fld>
            <a:endParaRPr lang="en-US"/>
          </a:p>
        </p:txBody>
      </p:sp>
    </p:spTree>
    <p:extLst>
      <p:ext uri="{BB962C8B-B14F-4D97-AF65-F5344CB8AC3E}">
        <p14:creationId xmlns:p14="http://schemas.microsoft.com/office/powerpoint/2010/main" val="187183507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128</a:t>
            </a:fld>
            <a:endParaRPr lang="en-US"/>
          </a:p>
        </p:txBody>
      </p:sp>
    </p:spTree>
    <p:extLst>
      <p:ext uri="{BB962C8B-B14F-4D97-AF65-F5344CB8AC3E}">
        <p14:creationId xmlns:p14="http://schemas.microsoft.com/office/powerpoint/2010/main" val="229294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13</a:t>
            </a:fld>
            <a:endParaRPr lang="en-US"/>
          </a:p>
        </p:txBody>
      </p:sp>
    </p:spTree>
    <p:extLst>
      <p:ext uri="{BB962C8B-B14F-4D97-AF65-F5344CB8AC3E}">
        <p14:creationId xmlns:p14="http://schemas.microsoft.com/office/powerpoint/2010/main" val="127490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14</a:t>
            </a:fld>
            <a:endParaRPr lang="en-US"/>
          </a:p>
        </p:txBody>
      </p:sp>
    </p:spTree>
    <p:extLst>
      <p:ext uri="{BB962C8B-B14F-4D97-AF65-F5344CB8AC3E}">
        <p14:creationId xmlns:p14="http://schemas.microsoft.com/office/powerpoint/2010/main" val="350657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15</a:t>
            </a:fld>
            <a:endParaRPr lang="en-US"/>
          </a:p>
        </p:txBody>
      </p:sp>
    </p:spTree>
    <p:extLst>
      <p:ext uri="{BB962C8B-B14F-4D97-AF65-F5344CB8AC3E}">
        <p14:creationId xmlns:p14="http://schemas.microsoft.com/office/powerpoint/2010/main" val="381549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16</a:t>
            </a:fld>
            <a:endParaRPr lang="en-US"/>
          </a:p>
        </p:txBody>
      </p:sp>
    </p:spTree>
    <p:extLst>
      <p:ext uri="{BB962C8B-B14F-4D97-AF65-F5344CB8AC3E}">
        <p14:creationId xmlns:p14="http://schemas.microsoft.com/office/powerpoint/2010/main" val="112275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90865-8ADA-2D45-A31B-823550851BDE}" type="slidenum">
              <a:rPr lang="en-US" smtClean="0"/>
              <a:pPr/>
              <a:t>17</a:t>
            </a:fld>
            <a:endParaRPr lang="en-US"/>
          </a:p>
        </p:txBody>
      </p:sp>
    </p:spTree>
    <p:extLst>
      <p:ext uri="{BB962C8B-B14F-4D97-AF65-F5344CB8AC3E}">
        <p14:creationId xmlns:p14="http://schemas.microsoft.com/office/powerpoint/2010/main" val="2928996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18</a:t>
            </a:fld>
            <a:endParaRPr lang="en-US"/>
          </a:p>
        </p:txBody>
      </p:sp>
    </p:spTree>
    <p:extLst>
      <p:ext uri="{BB962C8B-B14F-4D97-AF65-F5344CB8AC3E}">
        <p14:creationId xmlns:p14="http://schemas.microsoft.com/office/powerpoint/2010/main" val="142418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19</a:t>
            </a:fld>
            <a:endParaRPr lang="en-US"/>
          </a:p>
        </p:txBody>
      </p:sp>
    </p:spTree>
    <p:extLst>
      <p:ext uri="{BB962C8B-B14F-4D97-AF65-F5344CB8AC3E}">
        <p14:creationId xmlns:p14="http://schemas.microsoft.com/office/powerpoint/2010/main" val="422945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a:t>
            </a:fld>
            <a:endParaRPr lang="en-US"/>
          </a:p>
        </p:txBody>
      </p:sp>
    </p:spTree>
    <p:extLst>
      <p:ext uri="{BB962C8B-B14F-4D97-AF65-F5344CB8AC3E}">
        <p14:creationId xmlns:p14="http://schemas.microsoft.com/office/powerpoint/2010/main" val="3145558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20</a:t>
            </a:fld>
            <a:endParaRPr lang="en-US"/>
          </a:p>
        </p:txBody>
      </p:sp>
    </p:spTree>
    <p:extLst>
      <p:ext uri="{BB962C8B-B14F-4D97-AF65-F5344CB8AC3E}">
        <p14:creationId xmlns:p14="http://schemas.microsoft.com/office/powerpoint/2010/main" val="1523992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21</a:t>
            </a:fld>
            <a:endParaRPr lang="en-US"/>
          </a:p>
        </p:txBody>
      </p:sp>
    </p:spTree>
    <p:extLst>
      <p:ext uri="{BB962C8B-B14F-4D97-AF65-F5344CB8AC3E}">
        <p14:creationId xmlns:p14="http://schemas.microsoft.com/office/powerpoint/2010/main" val="288918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 comment</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5D2742-EF09-5442-B196-627544CF9CA5}" type="slidenum">
              <a:rPr lang="en-US" sz="1200"/>
              <a:pPr eaLnBrk="1" hangingPunct="1"/>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23</a:t>
            </a:fld>
            <a:endParaRPr lang="en-US"/>
          </a:p>
        </p:txBody>
      </p:sp>
    </p:spTree>
    <p:extLst>
      <p:ext uri="{BB962C8B-B14F-4D97-AF65-F5344CB8AC3E}">
        <p14:creationId xmlns:p14="http://schemas.microsoft.com/office/powerpoint/2010/main" val="381913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24</a:t>
            </a:fld>
            <a:endParaRPr lang="en-US"/>
          </a:p>
        </p:txBody>
      </p:sp>
    </p:spTree>
    <p:extLst>
      <p:ext uri="{BB962C8B-B14F-4D97-AF65-F5344CB8AC3E}">
        <p14:creationId xmlns:p14="http://schemas.microsoft.com/office/powerpoint/2010/main" val="320951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25</a:t>
            </a:fld>
            <a:endParaRPr lang="en-US"/>
          </a:p>
        </p:txBody>
      </p:sp>
    </p:spTree>
    <p:extLst>
      <p:ext uri="{BB962C8B-B14F-4D97-AF65-F5344CB8AC3E}">
        <p14:creationId xmlns:p14="http://schemas.microsoft.com/office/powerpoint/2010/main" val="1521729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26</a:t>
            </a:fld>
            <a:endParaRPr lang="en-US"/>
          </a:p>
        </p:txBody>
      </p:sp>
    </p:spTree>
    <p:extLst>
      <p:ext uri="{BB962C8B-B14F-4D97-AF65-F5344CB8AC3E}">
        <p14:creationId xmlns:p14="http://schemas.microsoft.com/office/powerpoint/2010/main" val="3617102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27</a:t>
            </a:fld>
            <a:endParaRPr lang="en-US"/>
          </a:p>
        </p:txBody>
      </p:sp>
    </p:spTree>
    <p:extLst>
      <p:ext uri="{BB962C8B-B14F-4D97-AF65-F5344CB8AC3E}">
        <p14:creationId xmlns:p14="http://schemas.microsoft.com/office/powerpoint/2010/main" val="3014934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28</a:t>
            </a:fld>
            <a:endParaRPr lang="en-US"/>
          </a:p>
        </p:txBody>
      </p:sp>
    </p:spTree>
    <p:extLst>
      <p:ext uri="{BB962C8B-B14F-4D97-AF65-F5344CB8AC3E}">
        <p14:creationId xmlns:p14="http://schemas.microsoft.com/office/powerpoint/2010/main" val="113085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29</a:t>
            </a:fld>
            <a:endParaRPr lang="en-US"/>
          </a:p>
        </p:txBody>
      </p:sp>
    </p:spTree>
    <p:extLst>
      <p:ext uri="{BB962C8B-B14F-4D97-AF65-F5344CB8AC3E}">
        <p14:creationId xmlns:p14="http://schemas.microsoft.com/office/powerpoint/2010/main" val="63929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a:t>
            </a:fld>
            <a:endParaRPr lang="en-US"/>
          </a:p>
        </p:txBody>
      </p:sp>
    </p:spTree>
    <p:extLst>
      <p:ext uri="{BB962C8B-B14F-4D97-AF65-F5344CB8AC3E}">
        <p14:creationId xmlns:p14="http://schemas.microsoft.com/office/powerpoint/2010/main" val="4219798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30</a:t>
            </a:fld>
            <a:endParaRPr lang="en-US"/>
          </a:p>
        </p:txBody>
      </p:sp>
    </p:spTree>
    <p:extLst>
      <p:ext uri="{BB962C8B-B14F-4D97-AF65-F5344CB8AC3E}">
        <p14:creationId xmlns:p14="http://schemas.microsoft.com/office/powerpoint/2010/main" val="3778517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31</a:t>
            </a:fld>
            <a:endParaRPr lang="en-US"/>
          </a:p>
        </p:txBody>
      </p:sp>
    </p:spTree>
    <p:extLst>
      <p:ext uri="{BB962C8B-B14F-4D97-AF65-F5344CB8AC3E}">
        <p14:creationId xmlns:p14="http://schemas.microsoft.com/office/powerpoint/2010/main" val="3549931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32</a:t>
            </a:fld>
            <a:endParaRPr lang="en-US"/>
          </a:p>
        </p:txBody>
      </p:sp>
    </p:spTree>
    <p:extLst>
      <p:ext uri="{BB962C8B-B14F-4D97-AF65-F5344CB8AC3E}">
        <p14:creationId xmlns:p14="http://schemas.microsoft.com/office/powerpoint/2010/main" val="2457249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33</a:t>
            </a:fld>
            <a:endParaRPr lang="en-US"/>
          </a:p>
        </p:txBody>
      </p:sp>
    </p:spTree>
    <p:extLst>
      <p:ext uri="{BB962C8B-B14F-4D97-AF65-F5344CB8AC3E}">
        <p14:creationId xmlns:p14="http://schemas.microsoft.com/office/powerpoint/2010/main" val="3567216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34</a:t>
            </a:fld>
            <a:endParaRPr lang="en-US"/>
          </a:p>
        </p:txBody>
      </p:sp>
    </p:spTree>
    <p:extLst>
      <p:ext uri="{BB962C8B-B14F-4D97-AF65-F5344CB8AC3E}">
        <p14:creationId xmlns:p14="http://schemas.microsoft.com/office/powerpoint/2010/main" val="2518430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35</a:t>
            </a:fld>
            <a:endParaRPr lang="en-US"/>
          </a:p>
        </p:txBody>
      </p:sp>
    </p:spTree>
    <p:extLst>
      <p:ext uri="{BB962C8B-B14F-4D97-AF65-F5344CB8AC3E}">
        <p14:creationId xmlns:p14="http://schemas.microsoft.com/office/powerpoint/2010/main" val="1594561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36</a:t>
            </a:fld>
            <a:endParaRPr lang="en-US"/>
          </a:p>
        </p:txBody>
      </p:sp>
    </p:spTree>
    <p:extLst>
      <p:ext uri="{BB962C8B-B14F-4D97-AF65-F5344CB8AC3E}">
        <p14:creationId xmlns:p14="http://schemas.microsoft.com/office/powerpoint/2010/main" val="1092671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37</a:t>
            </a:fld>
            <a:endParaRPr lang="en-US"/>
          </a:p>
        </p:txBody>
      </p:sp>
    </p:spTree>
    <p:extLst>
      <p:ext uri="{BB962C8B-B14F-4D97-AF65-F5344CB8AC3E}">
        <p14:creationId xmlns:p14="http://schemas.microsoft.com/office/powerpoint/2010/main" val="1183219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38</a:t>
            </a:fld>
            <a:endParaRPr lang="en-US"/>
          </a:p>
        </p:txBody>
      </p:sp>
    </p:spTree>
    <p:extLst>
      <p:ext uri="{BB962C8B-B14F-4D97-AF65-F5344CB8AC3E}">
        <p14:creationId xmlns:p14="http://schemas.microsoft.com/office/powerpoint/2010/main" val="359845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39</a:t>
            </a:fld>
            <a:endParaRPr lang="en-US"/>
          </a:p>
        </p:txBody>
      </p:sp>
    </p:spTree>
    <p:extLst>
      <p:ext uri="{BB962C8B-B14F-4D97-AF65-F5344CB8AC3E}">
        <p14:creationId xmlns:p14="http://schemas.microsoft.com/office/powerpoint/2010/main" val="247015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a:t>
            </a:fld>
            <a:endParaRPr lang="en-US"/>
          </a:p>
        </p:txBody>
      </p:sp>
    </p:spTree>
    <p:extLst>
      <p:ext uri="{BB962C8B-B14F-4D97-AF65-F5344CB8AC3E}">
        <p14:creationId xmlns:p14="http://schemas.microsoft.com/office/powerpoint/2010/main" val="2016176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40</a:t>
            </a:fld>
            <a:endParaRPr lang="en-US"/>
          </a:p>
        </p:txBody>
      </p:sp>
    </p:spTree>
    <p:extLst>
      <p:ext uri="{BB962C8B-B14F-4D97-AF65-F5344CB8AC3E}">
        <p14:creationId xmlns:p14="http://schemas.microsoft.com/office/powerpoint/2010/main" val="2599338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41</a:t>
            </a:fld>
            <a:endParaRPr lang="en-US"/>
          </a:p>
        </p:txBody>
      </p:sp>
    </p:spTree>
    <p:extLst>
      <p:ext uri="{BB962C8B-B14F-4D97-AF65-F5344CB8AC3E}">
        <p14:creationId xmlns:p14="http://schemas.microsoft.com/office/powerpoint/2010/main" val="725753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42</a:t>
            </a:fld>
            <a:endParaRPr lang="en-US"/>
          </a:p>
        </p:txBody>
      </p:sp>
    </p:spTree>
    <p:extLst>
      <p:ext uri="{BB962C8B-B14F-4D97-AF65-F5344CB8AC3E}">
        <p14:creationId xmlns:p14="http://schemas.microsoft.com/office/powerpoint/2010/main" val="2199376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43</a:t>
            </a:fld>
            <a:endParaRPr lang="en-US"/>
          </a:p>
        </p:txBody>
      </p:sp>
    </p:spTree>
    <p:extLst>
      <p:ext uri="{BB962C8B-B14F-4D97-AF65-F5344CB8AC3E}">
        <p14:creationId xmlns:p14="http://schemas.microsoft.com/office/powerpoint/2010/main" val="925891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44</a:t>
            </a:fld>
            <a:endParaRPr lang="en-US"/>
          </a:p>
        </p:txBody>
      </p:sp>
    </p:spTree>
    <p:extLst>
      <p:ext uri="{BB962C8B-B14F-4D97-AF65-F5344CB8AC3E}">
        <p14:creationId xmlns:p14="http://schemas.microsoft.com/office/powerpoint/2010/main" val="1280690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45</a:t>
            </a:fld>
            <a:endParaRPr lang="en-US"/>
          </a:p>
        </p:txBody>
      </p:sp>
    </p:spTree>
    <p:extLst>
      <p:ext uri="{BB962C8B-B14F-4D97-AF65-F5344CB8AC3E}">
        <p14:creationId xmlns:p14="http://schemas.microsoft.com/office/powerpoint/2010/main" val="3252104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46</a:t>
            </a:fld>
            <a:endParaRPr lang="en-US"/>
          </a:p>
        </p:txBody>
      </p:sp>
    </p:spTree>
    <p:extLst>
      <p:ext uri="{BB962C8B-B14F-4D97-AF65-F5344CB8AC3E}">
        <p14:creationId xmlns:p14="http://schemas.microsoft.com/office/powerpoint/2010/main" val="70755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47</a:t>
            </a:fld>
            <a:endParaRPr lang="en-US"/>
          </a:p>
        </p:txBody>
      </p:sp>
    </p:spTree>
    <p:extLst>
      <p:ext uri="{BB962C8B-B14F-4D97-AF65-F5344CB8AC3E}">
        <p14:creationId xmlns:p14="http://schemas.microsoft.com/office/powerpoint/2010/main" val="2145142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48</a:t>
            </a:fld>
            <a:endParaRPr lang="en-US"/>
          </a:p>
        </p:txBody>
      </p:sp>
    </p:spTree>
    <p:extLst>
      <p:ext uri="{BB962C8B-B14F-4D97-AF65-F5344CB8AC3E}">
        <p14:creationId xmlns:p14="http://schemas.microsoft.com/office/powerpoint/2010/main" val="1899284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49</a:t>
            </a:fld>
            <a:endParaRPr lang="en-US"/>
          </a:p>
        </p:txBody>
      </p:sp>
    </p:spTree>
    <p:extLst>
      <p:ext uri="{BB962C8B-B14F-4D97-AF65-F5344CB8AC3E}">
        <p14:creationId xmlns:p14="http://schemas.microsoft.com/office/powerpoint/2010/main" val="2131263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a:t>
            </a:fld>
            <a:endParaRPr lang="en-US"/>
          </a:p>
        </p:txBody>
      </p:sp>
    </p:spTree>
    <p:extLst>
      <p:ext uri="{BB962C8B-B14F-4D97-AF65-F5344CB8AC3E}">
        <p14:creationId xmlns:p14="http://schemas.microsoft.com/office/powerpoint/2010/main" val="3605353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50</a:t>
            </a:fld>
            <a:endParaRPr lang="en-US"/>
          </a:p>
        </p:txBody>
      </p:sp>
    </p:spTree>
    <p:extLst>
      <p:ext uri="{BB962C8B-B14F-4D97-AF65-F5344CB8AC3E}">
        <p14:creationId xmlns:p14="http://schemas.microsoft.com/office/powerpoint/2010/main" val="1575054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51</a:t>
            </a:fld>
            <a:endParaRPr lang="en-US"/>
          </a:p>
        </p:txBody>
      </p:sp>
    </p:spTree>
    <p:extLst>
      <p:ext uri="{BB962C8B-B14F-4D97-AF65-F5344CB8AC3E}">
        <p14:creationId xmlns:p14="http://schemas.microsoft.com/office/powerpoint/2010/main" val="1906181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52</a:t>
            </a:fld>
            <a:endParaRPr lang="en-US"/>
          </a:p>
        </p:txBody>
      </p:sp>
    </p:spTree>
    <p:extLst>
      <p:ext uri="{BB962C8B-B14F-4D97-AF65-F5344CB8AC3E}">
        <p14:creationId xmlns:p14="http://schemas.microsoft.com/office/powerpoint/2010/main" val="2030041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53</a:t>
            </a:fld>
            <a:endParaRPr lang="en-US"/>
          </a:p>
        </p:txBody>
      </p:sp>
    </p:spTree>
    <p:extLst>
      <p:ext uri="{BB962C8B-B14F-4D97-AF65-F5344CB8AC3E}">
        <p14:creationId xmlns:p14="http://schemas.microsoft.com/office/powerpoint/2010/main" val="2594643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54</a:t>
            </a:fld>
            <a:endParaRPr lang="en-US"/>
          </a:p>
        </p:txBody>
      </p:sp>
    </p:spTree>
    <p:extLst>
      <p:ext uri="{BB962C8B-B14F-4D97-AF65-F5344CB8AC3E}">
        <p14:creationId xmlns:p14="http://schemas.microsoft.com/office/powerpoint/2010/main" val="3676993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55</a:t>
            </a:fld>
            <a:endParaRPr lang="en-US"/>
          </a:p>
        </p:txBody>
      </p:sp>
    </p:spTree>
    <p:extLst>
      <p:ext uri="{BB962C8B-B14F-4D97-AF65-F5344CB8AC3E}">
        <p14:creationId xmlns:p14="http://schemas.microsoft.com/office/powerpoint/2010/main" val="1055630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3FE1C82C-60A4-954B-A8A6-0044B58AFA43}" type="slidenum">
              <a:rPr lang="en-US"/>
              <a:pPr>
                <a:defRPr/>
              </a:pPr>
              <a:t>56</a:t>
            </a:fld>
            <a:endParaRPr lang="en-US"/>
          </a:p>
        </p:txBody>
      </p:sp>
      <p:sp>
        <p:nvSpPr>
          <p:cNvPr id="9217" name="Rectangle 1"/>
          <p:cNvSpPr>
            <a:spLocks noGrp="1" noRot="1" noChangeAspect="1" noChangeArrowheads="1"/>
          </p:cNvSpPr>
          <p:nvPr>
            <p:ph type="sldImg"/>
          </p:nvPr>
        </p:nvSpPr>
        <p:spPr>
          <a:ln/>
          <a:extLst>
            <a:ext uri="{FAA26D3D-D897-4be2-8F04-BA451C77F1D7}">
              <ma14:placeholderFlag xmlns:ma14="http://schemas.microsoft.com/office/mac/drawingml/2011/main" xmlns="" val="1"/>
            </a:ext>
          </a:extLst>
        </p:spPr>
      </p:sp>
      <p:sp>
        <p:nvSpPr>
          <p:cNvPr id="9218" name="Rectangle 2"/>
          <p:cNvSpPr>
            <a:spLocks noGrp="1" noChangeArrowheads="1"/>
          </p:cNvSpPr>
          <p:nvPr>
            <p:ph type="body" idx="1"/>
          </p:nvPr>
        </p:nvSpPr>
        <p:spPr/>
        <p:txBody>
          <a:bodyPr lIns="0" tIns="0" rIns="0" bIns="0"/>
          <a:lstStyle/>
          <a:p>
            <a:pPr eaLnBrk="1" hangingPunct="1">
              <a:lnSpc>
                <a:spcPct val="95000"/>
              </a:lnSpc>
              <a:spcBef>
                <a:spcPct val="0"/>
              </a:spcBef>
              <a:defRPr/>
            </a:pPr>
            <a:r>
              <a:rPr lang="en-US" sz="1600" smtClean="0">
                <a:solidFill>
                  <a:srgbClr val="000000"/>
                </a:solidFill>
                <a:latin typeface="Arial" charset="0"/>
                <a:cs typeface="+mn-cs"/>
              </a:rPr>
              <a:t>(Yahoo!)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57</a:t>
            </a:fld>
            <a:endParaRPr lang="en-US"/>
          </a:p>
        </p:txBody>
      </p:sp>
    </p:spTree>
    <p:extLst>
      <p:ext uri="{BB962C8B-B14F-4D97-AF65-F5344CB8AC3E}">
        <p14:creationId xmlns:p14="http://schemas.microsoft.com/office/powerpoint/2010/main" val="1736375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58</a:t>
            </a:fld>
            <a:endParaRPr lang="en-US"/>
          </a:p>
        </p:txBody>
      </p:sp>
    </p:spTree>
    <p:extLst>
      <p:ext uri="{BB962C8B-B14F-4D97-AF65-F5344CB8AC3E}">
        <p14:creationId xmlns:p14="http://schemas.microsoft.com/office/powerpoint/2010/main" val="1440203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59</a:t>
            </a:fld>
            <a:endParaRPr lang="en-US"/>
          </a:p>
        </p:txBody>
      </p:sp>
    </p:spTree>
    <p:extLst>
      <p:ext uri="{BB962C8B-B14F-4D97-AF65-F5344CB8AC3E}">
        <p14:creationId xmlns:p14="http://schemas.microsoft.com/office/powerpoint/2010/main" val="622904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a:t>
            </a:fld>
            <a:endParaRPr lang="en-US"/>
          </a:p>
        </p:txBody>
      </p:sp>
    </p:spTree>
    <p:extLst>
      <p:ext uri="{BB962C8B-B14F-4D97-AF65-F5344CB8AC3E}">
        <p14:creationId xmlns:p14="http://schemas.microsoft.com/office/powerpoint/2010/main" val="988697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60</a:t>
            </a:fld>
            <a:endParaRPr lang="en-US"/>
          </a:p>
        </p:txBody>
      </p:sp>
    </p:spTree>
    <p:extLst>
      <p:ext uri="{BB962C8B-B14F-4D97-AF65-F5344CB8AC3E}">
        <p14:creationId xmlns:p14="http://schemas.microsoft.com/office/powerpoint/2010/main" val="26562611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61</a:t>
            </a:fld>
            <a:endParaRPr lang="en-US"/>
          </a:p>
        </p:txBody>
      </p:sp>
    </p:spTree>
    <p:extLst>
      <p:ext uri="{BB962C8B-B14F-4D97-AF65-F5344CB8AC3E}">
        <p14:creationId xmlns:p14="http://schemas.microsoft.com/office/powerpoint/2010/main" val="33795941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62</a:t>
            </a:fld>
            <a:endParaRPr lang="en-US"/>
          </a:p>
        </p:txBody>
      </p:sp>
    </p:spTree>
    <p:extLst>
      <p:ext uri="{BB962C8B-B14F-4D97-AF65-F5344CB8AC3E}">
        <p14:creationId xmlns:p14="http://schemas.microsoft.com/office/powerpoint/2010/main" val="837417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63</a:t>
            </a:fld>
            <a:endParaRPr lang="en-US"/>
          </a:p>
        </p:txBody>
      </p:sp>
    </p:spTree>
    <p:extLst>
      <p:ext uri="{BB962C8B-B14F-4D97-AF65-F5344CB8AC3E}">
        <p14:creationId xmlns:p14="http://schemas.microsoft.com/office/powerpoint/2010/main" val="41096304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64</a:t>
            </a:fld>
            <a:endParaRPr lang="en-US"/>
          </a:p>
        </p:txBody>
      </p:sp>
    </p:spTree>
    <p:extLst>
      <p:ext uri="{BB962C8B-B14F-4D97-AF65-F5344CB8AC3E}">
        <p14:creationId xmlns:p14="http://schemas.microsoft.com/office/powerpoint/2010/main" val="3006740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65</a:t>
            </a:fld>
            <a:endParaRPr lang="en-US"/>
          </a:p>
        </p:txBody>
      </p:sp>
    </p:spTree>
    <p:extLst>
      <p:ext uri="{BB962C8B-B14F-4D97-AF65-F5344CB8AC3E}">
        <p14:creationId xmlns:p14="http://schemas.microsoft.com/office/powerpoint/2010/main" val="26496835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66</a:t>
            </a:fld>
            <a:endParaRPr lang="en-US"/>
          </a:p>
        </p:txBody>
      </p:sp>
    </p:spTree>
    <p:extLst>
      <p:ext uri="{BB962C8B-B14F-4D97-AF65-F5344CB8AC3E}">
        <p14:creationId xmlns:p14="http://schemas.microsoft.com/office/powerpoint/2010/main" val="471522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noFill/>
          <a:ln/>
          <a:extLst/>
        </p:spPr>
      </p:sp>
      <p:sp>
        <p:nvSpPr>
          <p:cNvPr id="2150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noFill/>
          <a:ln/>
          <a:extLst/>
        </p:spPr>
      </p:sp>
      <p:sp>
        <p:nvSpPr>
          <p:cNvPr id="2253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37" eaLnBrk="0" hangingPunct="0">
              <a:defRPr sz="2000">
                <a:solidFill>
                  <a:srgbClr val="000000"/>
                </a:solidFill>
                <a:latin typeface="Arial" charset="0"/>
                <a:ea typeface="ＭＳ Ｐゴシック" charset="0"/>
                <a:cs typeface="ＭＳ Ｐゴシック" charset="0"/>
              </a:defRPr>
            </a:lvl1pPr>
            <a:lvl2pPr marL="729057" indent="-280406" defTabSz="914437" eaLnBrk="0" hangingPunct="0">
              <a:defRPr sz="2000">
                <a:solidFill>
                  <a:srgbClr val="000000"/>
                </a:solidFill>
                <a:latin typeface="Arial" charset="0"/>
                <a:ea typeface="ＭＳ Ｐゴシック" charset="0"/>
              </a:defRPr>
            </a:lvl2pPr>
            <a:lvl3pPr marL="1121626" indent="-224325" defTabSz="914437" eaLnBrk="0" hangingPunct="0">
              <a:defRPr sz="2000">
                <a:solidFill>
                  <a:srgbClr val="000000"/>
                </a:solidFill>
                <a:latin typeface="Arial" charset="0"/>
                <a:ea typeface="ＭＳ Ｐゴシック" charset="0"/>
              </a:defRPr>
            </a:lvl3pPr>
            <a:lvl4pPr marL="1570276" indent="-224325" defTabSz="914437" eaLnBrk="0" hangingPunct="0">
              <a:defRPr sz="2000">
                <a:solidFill>
                  <a:srgbClr val="000000"/>
                </a:solidFill>
                <a:latin typeface="Arial" charset="0"/>
                <a:ea typeface="ＭＳ Ｐゴシック" charset="0"/>
              </a:defRPr>
            </a:lvl4pPr>
            <a:lvl5pPr marL="2018927" indent="-224325" defTabSz="914437" eaLnBrk="0" hangingPunct="0">
              <a:defRPr sz="2000">
                <a:solidFill>
                  <a:srgbClr val="000000"/>
                </a:solidFill>
                <a:latin typeface="Arial" charset="0"/>
                <a:ea typeface="ＭＳ Ｐゴシック" charset="0"/>
              </a:defRPr>
            </a:lvl5pPr>
            <a:lvl6pPr marL="246757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1622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36487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1352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fld id="{FD712F41-056F-AC40-B146-A028D1E7EB39}" type="slidenum">
              <a:rPr lang="zh-CN" altLang="en-US" sz="1200">
                <a:solidFill>
                  <a:schemeClr val="tx1"/>
                </a:solidFill>
                <a:ea typeface="SimSun" charset="0"/>
                <a:cs typeface="SimSun" charset="0"/>
              </a:rPr>
              <a:pPr eaLnBrk="1" hangingPunct="1"/>
              <a:t>69</a:t>
            </a:fld>
            <a:endParaRPr lang="en-US" altLang="zh-CN" sz="1200">
              <a:solidFill>
                <a:schemeClr val="tx1"/>
              </a:solidFill>
              <a:ea typeface="SimSun" charset="0"/>
              <a:cs typeface="SimSun" charset="0"/>
            </a:endParaRPr>
          </a:p>
        </p:txBody>
      </p:sp>
      <p:sp>
        <p:nvSpPr>
          <p:cNvPr id="23555" name="Rectangle 2"/>
          <p:cNvSpPr>
            <a:spLocks noGrp="1" noRot="1" noChangeAspect="1" noChangeArrowheads="1" noTextEdit="1"/>
          </p:cNvSpPr>
          <p:nvPr>
            <p:ph type="sldImg"/>
          </p:nvPr>
        </p:nvSpPr>
        <p:spPr>
          <a:noFill/>
          <a:ln/>
          <a:extLst/>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a:t>
            </a:fld>
            <a:endParaRPr lang="en-US"/>
          </a:p>
        </p:txBody>
      </p:sp>
    </p:spTree>
    <p:extLst>
      <p:ext uri="{BB962C8B-B14F-4D97-AF65-F5344CB8AC3E}">
        <p14:creationId xmlns:p14="http://schemas.microsoft.com/office/powerpoint/2010/main" val="797193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37" eaLnBrk="0" hangingPunct="0">
              <a:defRPr sz="2000">
                <a:solidFill>
                  <a:srgbClr val="000000"/>
                </a:solidFill>
                <a:latin typeface="Arial" charset="0"/>
                <a:ea typeface="ＭＳ Ｐゴシック" charset="0"/>
                <a:cs typeface="ＭＳ Ｐゴシック" charset="0"/>
              </a:defRPr>
            </a:lvl1pPr>
            <a:lvl2pPr marL="729057" indent="-280406" defTabSz="914437" eaLnBrk="0" hangingPunct="0">
              <a:defRPr sz="2000">
                <a:solidFill>
                  <a:srgbClr val="000000"/>
                </a:solidFill>
                <a:latin typeface="Arial" charset="0"/>
                <a:ea typeface="ＭＳ Ｐゴシック" charset="0"/>
              </a:defRPr>
            </a:lvl2pPr>
            <a:lvl3pPr marL="1121626" indent="-224325" defTabSz="914437" eaLnBrk="0" hangingPunct="0">
              <a:defRPr sz="2000">
                <a:solidFill>
                  <a:srgbClr val="000000"/>
                </a:solidFill>
                <a:latin typeface="Arial" charset="0"/>
                <a:ea typeface="ＭＳ Ｐゴシック" charset="0"/>
              </a:defRPr>
            </a:lvl3pPr>
            <a:lvl4pPr marL="1570276" indent="-224325" defTabSz="914437" eaLnBrk="0" hangingPunct="0">
              <a:defRPr sz="2000">
                <a:solidFill>
                  <a:srgbClr val="000000"/>
                </a:solidFill>
                <a:latin typeface="Arial" charset="0"/>
                <a:ea typeface="ＭＳ Ｐゴシック" charset="0"/>
              </a:defRPr>
            </a:lvl4pPr>
            <a:lvl5pPr marL="2018927" indent="-224325" defTabSz="914437" eaLnBrk="0" hangingPunct="0">
              <a:defRPr sz="2000">
                <a:solidFill>
                  <a:srgbClr val="000000"/>
                </a:solidFill>
                <a:latin typeface="Arial" charset="0"/>
                <a:ea typeface="ＭＳ Ｐゴシック" charset="0"/>
              </a:defRPr>
            </a:lvl5pPr>
            <a:lvl6pPr marL="246757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1622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36487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1352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fld id="{F1985138-B890-EF49-A89C-FA142328E4E3}" type="slidenum">
              <a:rPr lang="zh-CN" altLang="en-US" sz="1200">
                <a:solidFill>
                  <a:schemeClr val="tx1"/>
                </a:solidFill>
                <a:ea typeface="SimSun" charset="0"/>
                <a:cs typeface="SimSun" charset="0"/>
              </a:rPr>
              <a:pPr eaLnBrk="1" hangingPunct="1"/>
              <a:t>70</a:t>
            </a:fld>
            <a:endParaRPr lang="en-US" altLang="zh-CN" sz="1200">
              <a:solidFill>
                <a:schemeClr val="tx1"/>
              </a:solidFill>
              <a:ea typeface="SimSun" charset="0"/>
              <a:cs typeface="SimSun" charset="0"/>
            </a:endParaRPr>
          </a:p>
        </p:txBody>
      </p:sp>
      <p:sp>
        <p:nvSpPr>
          <p:cNvPr id="24579" name="Rectangle 2"/>
          <p:cNvSpPr>
            <a:spLocks noGrp="1" noRot="1" noChangeAspect="1" noChangeArrowheads="1" noTextEdit="1"/>
          </p:cNvSpPr>
          <p:nvPr>
            <p:ph type="sldImg"/>
          </p:nvPr>
        </p:nvSpPr>
        <p:spPr>
          <a:noFill/>
          <a:ln/>
          <a:extLst/>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noFill/>
          <a:ln/>
          <a:extLst/>
        </p:spPr>
      </p:sp>
      <p:sp>
        <p:nvSpPr>
          <p:cNvPr id="2560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a:noFill/>
          <a:ln/>
          <a:extLst/>
        </p:spPr>
      </p:sp>
      <p:sp>
        <p:nvSpPr>
          <p:cNvPr id="2662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noFill/>
          <a:ln/>
          <a:extLst/>
        </p:spPr>
      </p:sp>
      <p:sp>
        <p:nvSpPr>
          <p:cNvPr id="276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74</a:t>
            </a:fld>
            <a:endParaRPr lang="en-US"/>
          </a:p>
        </p:txBody>
      </p:sp>
    </p:spTree>
    <p:extLst>
      <p:ext uri="{BB962C8B-B14F-4D97-AF65-F5344CB8AC3E}">
        <p14:creationId xmlns:p14="http://schemas.microsoft.com/office/powerpoint/2010/main" val="596899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75</a:t>
            </a:fld>
            <a:endParaRPr lang="en-US"/>
          </a:p>
        </p:txBody>
      </p:sp>
    </p:spTree>
    <p:extLst>
      <p:ext uri="{BB962C8B-B14F-4D97-AF65-F5344CB8AC3E}">
        <p14:creationId xmlns:p14="http://schemas.microsoft.com/office/powerpoint/2010/main" val="42518485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37" eaLnBrk="0" hangingPunct="0">
              <a:defRPr sz="2000">
                <a:solidFill>
                  <a:srgbClr val="000000"/>
                </a:solidFill>
                <a:latin typeface="Arial" charset="0"/>
                <a:ea typeface="ＭＳ Ｐゴシック" charset="0"/>
                <a:cs typeface="ＭＳ Ｐゴシック" charset="0"/>
              </a:defRPr>
            </a:lvl1pPr>
            <a:lvl2pPr marL="729057" indent="-280406" defTabSz="914437" eaLnBrk="0" hangingPunct="0">
              <a:defRPr sz="2000">
                <a:solidFill>
                  <a:srgbClr val="000000"/>
                </a:solidFill>
                <a:latin typeface="Arial" charset="0"/>
                <a:ea typeface="ＭＳ Ｐゴシック" charset="0"/>
              </a:defRPr>
            </a:lvl2pPr>
            <a:lvl3pPr marL="1121626" indent="-224325" defTabSz="914437" eaLnBrk="0" hangingPunct="0">
              <a:defRPr sz="2000">
                <a:solidFill>
                  <a:srgbClr val="000000"/>
                </a:solidFill>
                <a:latin typeface="Arial" charset="0"/>
                <a:ea typeface="ＭＳ Ｐゴシック" charset="0"/>
              </a:defRPr>
            </a:lvl3pPr>
            <a:lvl4pPr marL="1570276" indent="-224325" defTabSz="914437" eaLnBrk="0" hangingPunct="0">
              <a:defRPr sz="2000">
                <a:solidFill>
                  <a:srgbClr val="000000"/>
                </a:solidFill>
                <a:latin typeface="Arial" charset="0"/>
                <a:ea typeface="ＭＳ Ｐゴシック" charset="0"/>
              </a:defRPr>
            </a:lvl4pPr>
            <a:lvl5pPr marL="2018927" indent="-224325" defTabSz="914437" eaLnBrk="0" hangingPunct="0">
              <a:defRPr sz="2000">
                <a:solidFill>
                  <a:srgbClr val="000000"/>
                </a:solidFill>
                <a:latin typeface="Arial" charset="0"/>
                <a:ea typeface="ＭＳ Ｐゴシック" charset="0"/>
              </a:defRPr>
            </a:lvl5pPr>
            <a:lvl6pPr marL="246757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16227"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36487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13528" indent="-224325" algn="ctr" defTabSz="914437"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fld id="{0F51AFBA-6C33-0849-BD0C-05A630A395EF}" type="slidenum">
              <a:rPr lang="zh-CN" altLang="en-US" sz="1200">
                <a:solidFill>
                  <a:schemeClr val="tx1"/>
                </a:solidFill>
                <a:ea typeface="SimSun" charset="0"/>
                <a:cs typeface="SimSun" charset="0"/>
              </a:rPr>
              <a:pPr eaLnBrk="1" hangingPunct="1"/>
              <a:t>76</a:t>
            </a:fld>
            <a:endParaRPr lang="en-US" altLang="zh-CN" sz="1200">
              <a:solidFill>
                <a:schemeClr val="tx1"/>
              </a:solidFill>
              <a:ea typeface="SimSun" charset="0"/>
              <a:cs typeface="SimSun" charset="0"/>
            </a:endParaRPr>
          </a:p>
        </p:txBody>
      </p:sp>
      <p:sp>
        <p:nvSpPr>
          <p:cNvPr id="1672194" name="Rectangle 2"/>
          <p:cNvSpPr>
            <a:spLocks noGrp="1" noRot="1" noChangeAspect="1" noChangeArrowheads="1" noTextEdit="1"/>
          </p:cNvSpPr>
          <p:nvPr>
            <p:ph type="sldImg"/>
          </p:nvPr>
        </p:nvSpPr>
        <p:spPr>
          <a:ln/>
          <a:extLst/>
        </p:spPr>
      </p:sp>
      <p:sp>
        <p:nvSpPr>
          <p:cNvPr id="1672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77</a:t>
            </a:fld>
            <a:endParaRPr lang="en-US"/>
          </a:p>
        </p:txBody>
      </p:sp>
    </p:spTree>
    <p:extLst>
      <p:ext uri="{BB962C8B-B14F-4D97-AF65-F5344CB8AC3E}">
        <p14:creationId xmlns:p14="http://schemas.microsoft.com/office/powerpoint/2010/main" val="29402713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79</a:t>
            </a:fld>
            <a:endParaRPr lang="en-US"/>
          </a:p>
        </p:txBody>
      </p:sp>
    </p:spTree>
    <p:extLst>
      <p:ext uri="{BB962C8B-B14F-4D97-AF65-F5344CB8AC3E}">
        <p14:creationId xmlns:p14="http://schemas.microsoft.com/office/powerpoint/2010/main" val="126796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a:t>
            </a:fld>
            <a:endParaRPr lang="en-US"/>
          </a:p>
        </p:txBody>
      </p:sp>
    </p:spTree>
    <p:extLst>
      <p:ext uri="{BB962C8B-B14F-4D97-AF65-F5344CB8AC3E}">
        <p14:creationId xmlns:p14="http://schemas.microsoft.com/office/powerpoint/2010/main" val="15636309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81</a:t>
            </a:fld>
            <a:endParaRPr lang="en-US"/>
          </a:p>
        </p:txBody>
      </p:sp>
    </p:spTree>
    <p:extLst>
      <p:ext uri="{BB962C8B-B14F-4D97-AF65-F5344CB8AC3E}">
        <p14:creationId xmlns:p14="http://schemas.microsoft.com/office/powerpoint/2010/main" val="27991265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82</a:t>
            </a:fld>
            <a:endParaRPr lang="en-US"/>
          </a:p>
        </p:txBody>
      </p:sp>
    </p:spTree>
    <p:extLst>
      <p:ext uri="{BB962C8B-B14F-4D97-AF65-F5344CB8AC3E}">
        <p14:creationId xmlns:p14="http://schemas.microsoft.com/office/powerpoint/2010/main" val="1065143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83</a:t>
            </a:fld>
            <a:endParaRPr lang="en-US"/>
          </a:p>
        </p:txBody>
      </p:sp>
    </p:spTree>
    <p:extLst>
      <p:ext uri="{BB962C8B-B14F-4D97-AF65-F5344CB8AC3E}">
        <p14:creationId xmlns:p14="http://schemas.microsoft.com/office/powerpoint/2010/main" val="31838996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84</a:t>
            </a:fld>
            <a:endParaRPr lang="en-US"/>
          </a:p>
        </p:txBody>
      </p:sp>
    </p:spTree>
    <p:extLst>
      <p:ext uri="{BB962C8B-B14F-4D97-AF65-F5344CB8AC3E}">
        <p14:creationId xmlns:p14="http://schemas.microsoft.com/office/powerpoint/2010/main" val="19380438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85</a:t>
            </a:fld>
            <a:endParaRPr lang="en-US"/>
          </a:p>
        </p:txBody>
      </p:sp>
    </p:spTree>
    <p:extLst>
      <p:ext uri="{BB962C8B-B14F-4D97-AF65-F5344CB8AC3E}">
        <p14:creationId xmlns:p14="http://schemas.microsoft.com/office/powerpoint/2010/main" val="23336757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87</a:t>
            </a:fld>
            <a:endParaRPr lang="en-US"/>
          </a:p>
        </p:txBody>
      </p:sp>
    </p:spTree>
    <p:extLst>
      <p:ext uri="{BB962C8B-B14F-4D97-AF65-F5344CB8AC3E}">
        <p14:creationId xmlns:p14="http://schemas.microsoft.com/office/powerpoint/2010/main" val="9468772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88</a:t>
            </a:fld>
            <a:endParaRPr lang="en-US"/>
          </a:p>
        </p:txBody>
      </p:sp>
    </p:spTree>
    <p:extLst>
      <p:ext uri="{BB962C8B-B14F-4D97-AF65-F5344CB8AC3E}">
        <p14:creationId xmlns:p14="http://schemas.microsoft.com/office/powerpoint/2010/main" val="39127628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89</a:t>
            </a:fld>
            <a:endParaRPr lang="en-US"/>
          </a:p>
        </p:txBody>
      </p:sp>
    </p:spTree>
    <p:extLst>
      <p:ext uri="{BB962C8B-B14F-4D97-AF65-F5344CB8AC3E}">
        <p14:creationId xmlns:p14="http://schemas.microsoft.com/office/powerpoint/2010/main" val="289802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a:t>
            </a:fld>
            <a:endParaRPr lang="en-US"/>
          </a:p>
        </p:txBody>
      </p:sp>
    </p:spTree>
    <p:extLst>
      <p:ext uri="{BB962C8B-B14F-4D97-AF65-F5344CB8AC3E}">
        <p14:creationId xmlns:p14="http://schemas.microsoft.com/office/powerpoint/2010/main" val="20777890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90</a:t>
            </a:fld>
            <a:endParaRPr lang="en-US"/>
          </a:p>
        </p:txBody>
      </p:sp>
    </p:spTree>
    <p:extLst>
      <p:ext uri="{BB962C8B-B14F-4D97-AF65-F5344CB8AC3E}">
        <p14:creationId xmlns:p14="http://schemas.microsoft.com/office/powerpoint/2010/main" val="39234011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91</a:t>
            </a:fld>
            <a:endParaRPr lang="en-US"/>
          </a:p>
        </p:txBody>
      </p:sp>
    </p:spTree>
    <p:extLst>
      <p:ext uri="{BB962C8B-B14F-4D97-AF65-F5344CB8AC3E}">
        <p14:creationId xmlns:p14="http://schemas.microsoft.com/office/powerpoint/2010/main" val="2362776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A9EE2F9D-DB4A-FD44-ADAF-DB44CE59A7CA}"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95</a:t>
            </a:fld>
            <a:endParaRPr lang="en-US"/>
          </a:p>
        </p:txBody>
      </p:sp>
    </p:spTree>
    <p:extLst>
      <p:ext uri="{BB962C8B-B14F-4D97-AF65-F5344CB8AC3E}">
        <p14:creationId xmlns:p14="http://schemas.microsoft.com/office/powerpoint/2010/main" val="5801580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96</a:t>
            </a:fld>
            <a:endParaRPr lang="en-US"/>
          </a:p>
        </p:txBody>
      </p:sp>
    </p:spTree>
    <p:extLst>
      <p:ext uri="{BB962C8B-B14F-4D97-AF65-F5344CB8AC3E}">
        <p14:creationId xmlns:p14="http://schemas.microsoft.com/office/powerpoint/2010/main" val="39865455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97</a:t>
            </a:fld>
            <a:endParaRPr lang="en-US"/>
          </a:p>
        </p:txBody>
      </p:sp>
    </p:spTree>
    <p:extLst>
      <p:ext uri="{BB962C8B-B14F-4D97-AF65-F5344CB8AC3E}">
        <p14:creationId xmlns:p14="http://schemas.microsoft.com/office/powerpoint/2010/main" val="4591126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98</a:t>
            </a:fld>
            <a:endParaRPr lang="en-US"/>
          </a:p>
        </p:txBody>
      </p:sp>
    </p:spTree>
    <p:extLst>
      <p:ext uri="{BB962C8B-B14F-4D97-AF65-F5344CB8AC3E}">
        <p14:creationId xmlns:p14="http://schemas.microsoft.com/office/powerpoint/2010/main" val="23930425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B8A27E-BEA6-444F-BF20-37F16E337D9B}" type="slidenum">
              <a:rPr lang="en-US" smtClean="0"/>
              <a:t>99</a:t>
            </a:fld>
            <a:endParaRPr lang="en-US"/>
          </a:p>
        </p:txBody>
      </p:sp>
    </p:spTree>
    <p:extLst>
      <p:ext uri="{BB962C8B-B14F-4D97-AF65-F5344CB8AC3E}">
        <p14:creationId xmlns:p14="http://schemas.microsoft.com/office/powerpoint/2010/main" val="3355885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757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912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325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608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900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684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075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099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203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195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9/11/2011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2580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191000" y="64008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D8BD707-D9CF-40AE-B4C6-C98DA3205C09}" type="datetimeFigureOut">
              <a:rPr lang="en-US" smtClean="0"/>
              <a:pPr/>
              <a:t>9/11/2011</a:t>
            </a:fld>
            <a:endParaRPr lang="en-US"/>
          </a:p>
        </p:txBody>
      </p:sp>
      <p:sp>
        <p:nvSpPr>
          <p:cNvPr id="5" name="Footer Placeholder 4"/>
          <p:cNvSpPr>
            <a:spLocks noGrp="1"/>
          </p:cNvSpPr>
          <p:nvPr>
            <p:ph type="ftr" sz="quarter" idx="3"/>
          </p:nvPr>
        </p:nvSpPr>
        <p:spPr>
          <a:xfrm>
            <a:off x="914400" y="640080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6F15528-21DE-4FAA-801E-634DDDAF4B2B}" type="slidenum">
              <a:rPr lang="en-US" smtClean="0"/>
              <a:pPr/>
              <a:t>‹#›</a:t>
            </a:fld>
            <a:endParaRPr lang="en-US"/>
          </a:p>
        </p:txBody>
      </p:sp>
      <p:pic>
        <p:nvPicPr>
          <p:cNvPr id="1031"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248400"/>
            <a:ext cx="738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fontAlgn="base" hangingPunct="1">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aszewski@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https://eucalyptus.india.futuregrid.org:8443/"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123.xml.rels><?xml version="1.0" encoding="UTF-8" standalone="yes"?>
<Relationships xmlns="http://schemas.openxmlformats.org/package/2006/relationships"><Relationship Id="rId3" Type="http://schemas.openxmlformats.org/officeDocument/2006/relationships/hyperlink" Target="http://open.eucalyptus.com/downloads"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portal.futuregrid.org/help"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eucalyptus.india.futuregrid.org:844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42.wmf"/><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renato@acis.ufl.edu"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keahey@mcs.anl.gov"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portal.futuregrid.org/user/register"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www.nimbusproject.org/docs/2.7/clouds/cloudquickstart.html" TargetMode="External"/><Relationship Id="rId5" Type="http://schemas.openxmlformats.org/officeDocument/2006/relationships/hyperlink" Target="https://portal.futuregrid.org/tutorials/nimbus" TargetMode="External"/><Relationship Id="rId4" Type="http://schemas.openxmlformats.org/officeDocument/2006/relationships/hyperlink" Target="https://portal.futuregrid.org/request-hpc-account"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emf"/></Relationships>
</file>

<file path=ppt/slides/_rels/slide9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tiff"/><Relationship Id="rId10" Type="http://schemas.openxmlformats.org/officeDocument/2006/relationships/image" Target="../media/image69.tiff"/><Relationship Id="rId4" Type="http://schemas.openxmlformats.org/officeDocument/2006/relationships/image" Target="../media/image63.tiff"/><Relationship Id="rId9" Type="http://schemas.openxmlformats.org/officeDocument/2006/relationships/image" Target="../media/image68.jpeg"/></Relationships>
</file>

<file path=ppt/slides/_rels/slide9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 of Existing Services</a:t>
            </a:r>
            <a:endParaRPr lang="en-US" dirty="0"/>
          </a:p>
        </p:txBody>
      </p:sp>
      <p:sp>
        <p:nvSpPr>
          <p:cNvPr id="3" name="Subtitle 2"/>
          <p:cNvSpPr>
            <a:spLocks noGrp="1"/>
          </p:cNvSpPr>
          <p:nvPr>
            <p:ph type="subTitle" idx="1"/>
          </p:nvPr>
        </p:nvSpPr>
        <p:spPr/>
        <p:txBody>
          <a:bodyPr/>
          <a:lstStyle/>
          <a:p>
            <a:r>
              <a:rPr lang="en-US" dirty="0" smtClean="0"/>
              <a:t>Gregor von Laszewski</a:t>
            </a:r>
          </a:p>
          <a:p>
            <a:r>
              <a:rPr lang="en-US" dirty="0" smtClean="0">
                <a:hlinkClick r:id="rId3"/>
              </a:rPr>
              <a:t>laszewski@gmail.com</a:t>
            </a:r>
            <a:endParaRPr lang="en-US" dirty="0" smtClean="0"/>
          </a:p>
          <a:p>
            <a:r>
              <a:rPr lang="en-US" dirty="0" smtClean="0"/>
              <a:t>(15 min)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Getting Access to FutureGrid</a:t>
            </a:r>
            <a:endParaRPr lang="en-US" dirty="0"/>
          </a:p>
        </p:txBody>
      </p:sp>
      <p:sp>
        <p:nvSpPr>
          <p:cNvPr id="3" name="Subtitle 2"/>
          <p:cNvSpPr>
            <a:spLocks noGrp="1"/>
          </p:cNvSpPr>
          <p:nvPr>
            <p:ph type="subTitle" idx="1"/>
          </p:nvPr>
        </p:nvSpPr>
        <p:spPr/>
        <p:txBody>
          <a:bodyPr/>
          <a:lstStyle/>
          <a:p>
            <a:r>
              <a:rPr lang="en-US" dirty="0" err="1" smtClean="0"/>
              <a:t>Gregor</a:t>
            </a:r>
            <a:r>
              <a:rPr lang="en-US" dirty="0" smtClean="0"/>
              <a:t> von </a:t>
            </a:r>
            <a:r>
              <a:rPr lang="en-US" dirty="0" err="1" smtClean="0"/>
              <a:t>Laszewski</a:t>
            </a:r>
            <a:endParaRPr lang="en-US" dirty="0"/>
          </a:p>
        </p:txBody>
      </p:sp>
    </p:spTree>
    <p:extLst>
      <p:ext uri="{BB962C8B-B14F-4D97-AF65-F5344CB8AC3E}">
        <p14:creationId xmlns:p14="http://schemas.microsoft.com/office/powerpoint/2010/main" val="1494315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Getting Started</a:t>
            </a:r>
          </a:p>
        </p:txBody>
      </p:sp>
      <p:sp>
        <p:nvSpPr>
          <p:cNvPr id="5124" name="Text Box 4"/>
          <p:cNvSpPr txBox="1">
            <a:spLocks noChangeArrowheads="1"/>
          </p:cNvSpPr>
          <p:nvPr/>
        </p:nvSpPr>
        <p:spPr bwMode="auto">
          <a:xfrm>
            <a:off x="497205" y="1645920"/>
            <a:ext cx="8149590" cy="45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cs typeface="+mn-cs"/>
              </a:rPr>
              <a:t>Getting an account</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Logging in</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Setting up your environment</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Writing a job script</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Looking at the job queue</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Why won</a:t>
            </a:r>
            <a:r>
              <a:rPr lang="ja-JP" altLang="en-US" dirty="0" smtClean="0">
                <a:solidFill>
                  <a:srgbClr val="000000"/>
                </a:solidFill>
                <a:latin typeface="Arial"/>
                <a:cs typeface="+mn-cs"/>
              </a:rPr>
              <a:t>’</a:t>
            </a:r>
            <a:r>
              <a:rPr lang="en-US" dirty="0" smtClean="0">
                <a:solidFill>
                  <a:srgbClr val="000000"/>
                </a:solidFill>
                <a:latin typeface="Arial" charset="0"/>
                <a:cs typeface="+mn-cs"/>
              </a:rPr>
              <a:t>t my job run?</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Getting your job to run sooner</a:t>
            </a:r>
          </a:p>
          <a:p>
            <a:pPr lvl="1">
              <a:lnSpc>
                <a:spcPct val="95000"/>
              </a:lnSpc>
              <a:buClr>
                <a:srgbClr val="000000"/>
              </a:buClr>
              <a:buSzPct val="100000"/>
              <a:buFontTx/>
              <a:buChar char="•"/>
              <a:defRPr/>
            </a:pPr>
            <a:endParaRPr lang="en-US" dirty="0">
              <a:solidFill>
                <a:srgbClr val="000000"/>
              </a:solidFill>
              <a:latin typeface="Arial" charset="0"/>
              <a:cs typeface="+mn-cs"/>
            </a:endParaRPr>
          </a:p>
          <a:p>
            <a:pPr lvl="2">
              <a:lnSpc>
                <a:spcPct val="95000"/>
              </a:lnSpc>
              <a:buClr>
                <a:srgbClr val="000000"/>
              </a:buClr>
              <a:buSzPct val="80000"/>
              <a:buFont typeface="Courier New" charset="0"/>
              <a:buChar char="o"/>
              <a:defRPr/>
            </a:pPr>
            <a:endParaRPr lang="en-US" dirty="0" smtClean="0">
              <a:solidFill>
                <a:srgbClr val="000000"/>
              </a:solidFill>
              <a:latin typeface="Arial" charset="0"/>
            </a:endParaRPr>
          </a:p>
          <a:p>
            <a:pPr marL="514350" lvl="2" indent="0">
              <a:lnSpc>
                <a:spcPct val="95000"/>
              </a:lnSpc>
              <a:buClr>
                <a:srgbClr val="000000"/>
              </a:buClr>
              <a:buSzPct val="80000"/>
              <a:defRPr/>
            </a:pPr>
            <a:r>
              <a:rPr lang="en-US" dirty="0" smtClean="0">
                <a:solidFill>
                  <a:srgbClr val="000000"/>
                </a:solidFill>
                <a:latin typeface="Arial" charset="0"/>
              </a:rPr>
              <a:t>		http</a:t>
            </a:r>
            <a:r>
              <a:rPr lang="en-US" dirty="0">
                <a:solidFill>
                  <a:srgbClr val="000000"/>
                </a:solidFill>
                <a:latin typeface="Arial" charset="0"/>
              </a:rPr>
              <a:t>://</a:t>
            </a:r>
            <a:r>
              <a:rPr lang="en-US" dirty="0" err="1">
                <a:solidFill>
                  <a:srgbClr val="000000"/>
                </a:solidFill>
                <a:latin typeface="Arial" charset="0"/>
              </a:rPr>
              <a:t>portal.futuregrid.org</a:t>
            </a:r>
            <a:r>
              <a:rPr lang="en-US" dirty="0">
                <a:solidFill>
                  <a:srgbClr val="000000"/>
                </a:solidFill>
                <a:latin typeface="Arial" charset="0"/>
              </a:rPr>
              <a:t>/manual</a:t>
            </a:r>
            <a:endParaRPr lang="en-US" dirty="0"/>
          </a:p>
          <a:p>
            <a:pPr marL="514350" lvl="2" indent="0">
              <a:lnSpc>
                <a:spcPct val="95000"/>
              </a:lnSpc>
              <a:buClr>
                <a:srgbClr val="000000"/>
              </a:buClr>
              <a:buSzPct val="80000"/>
              <a:defRPr/>
            </a:pPr>
            <a:r>
              <a:rPr lang="en-US" dirty="0" smtClean="0">
                <a:solidFill>
                  <a:srgbClr val="000000"/>
                </a:solidFill>
                <a:latin typeface="Arial" charset="0"/>
              </a:rPr>
              <a:t>		http</a:t>
            </a:r>
            <a:r>
              <a:rPr lang="en-US" dirty="0">
                <a:solidFill>
                  <a:srgbClr val="000000"/>
                </a:solidFill>
                <a:latin typeface="Arial" charset="0"/>
              </a:rPr>
              <a:t>://</a:t>
            </a:r>
            <a:r>
              <a:rPr lang="en-US" dirty="0" err="1">
                <a:solidFill>
                  <a:srgbClr val="000000"/>
                </a:solidFill>
                <a:latin typeface="Arial" charset="0"/>
              </a:rPr>
              <a:t>portal.futuregrid.org</a:t>
            </a:r>
            <a:r>
              <a:rPr lang="en-US" dirty="0">
                <a:solidFill>
                  <a:srgbClr val="000000"/>
                </a:solidFill>
                <a:latin typeface="Arial" charset="0"/>
              </a:rPr>
              <a:t>/tutorials</a:t>
            </a:r>
            <a:br>
              <a:rPr lang="en-US" dirty="0">
                <a:solidFill>
                  <a:srgbClr val="000000"/>
                </a:solidFill>
                <a:latin typeface="Arial" charset="0"/>
              </a:rPr>
            </a:br>
            <a:endParaRPr lang="en-US" dirty="0"/>
          </a:p>
          <a:p>
            <a:pPr lvl="1">
              <a:lnSpc>
                <a:spcPct val="95000"/>
              </a:lnSpc>
              <a:buClr>
                <a:srgbClr val="000000"/>
              </a:buClr>
              <a:buSzPct val="100000"/>
              <a:buFontTx/>
              <a:buChar char="•"/>
              <a:defRPr/>
            </a:pPr>
            <a:endParaRPr lang="en-US" dirty="0" smtClean="0">
              <a:solidFill>
                <a:srgbClr val="000000"/>
              </a:solidFill>
              <a:latin typeface="Arial" charset="0"/>
              <a:cs typeface="+mn-cs"/>
            </a:endParaRPr>
          </a:p>
        </p:txBody>
      </p:sp>
      <p:sp>
        <p:nvSpPr>
          <p:cNvPr id="5125"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7614460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Getting an account</a:t>
            </a:r>
          </a:p>
        </p:txBody>
      </p:sp>
      <p:sp>
        <p:nvSpPr>
          <p:cNvPr id="7172" name="Text Box 4"/>
          <p:cNvSpPr txBox="1">
            <a:spLocks noChangeArrowheads="1"/>
          </p:cNvSpPr>
          <p:nvPr/>
        </p:nvSpPr>
        <p:spPr bwMode="auto">
          <a:xfrm>
            <a:off x="497205" y="1645920"/>
            <a:ext cx="8149590" cy="409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000" dirty="0" smtClean="0">
                <a:solidFill>
                  <a:srgbClr val="000000"/>
                </a:solidFill>
                <a:latin typeface="Arial" charset="0"/>
                <a:cs typeface="+mn-cs"/>
              </a:rPr>
              <a:t>Upload your </a:t>
            </a:r>
            <a:r>
              <a:rPr lang="en-US" sz="2000" dirty="0" err="1" smtClean="0">
                <a:solidFill>
                  <a:srgbClr val="000000"/>
                </a:solidFill>
                <a:latin typeface="Arial" charset="0"/>
                <a:cs typeface="+mn-cs"/>
              </a:rPr>
              <a:t>ssh</a:t>
            </a:r>
            <a:r>
              <a:rPr lang="en-US" sz="2000" dirty="0" smtClean="0">
                <a:solidFill>
                  <a:srgbClr val="000000"/>
                </a:solidFill>
                <a:latin typeface="Arial" charset="0"/>
                <a:cs typeface="+mn-cs"/>
              </a:rPr>
              <a:t> key to the portal, if you have not done that when you created the portal account</a:t>
            </a:r>
            <a:endParaRPr lang="en-US" sz="2000" dirty="0" smtClean="0">
              <a:cs typeface="+mn-cs"/>
            </a:endParaRPr>
          </a:p>
          <a:p>
            <a:pPr lvl="2">
              <a:lnSpc>
                <a:spcPct val="95000"/>
              </a:lnSpc>
              <a:buClr>
                <a:srgbClr val="000000"/>
              </a:buClr>
              <a:buSzPct val="80000"/>
              <a:buFont typeface="Courier New" charset="0"/>
              <a:buChar char="o"/>
              <a:defRPr/>
            </a:pPr>
            <a:r>
              <a:rPr lang="en-US" sz="2000" dirty="0" smtClean="0">
                <a:solidFill>
                  <a:srgbClr val="000000"/>
                </a:solidFill>
                <a:latin typeface="Arial" charset="0"/>
                <a:cs typeface="+mn-cs"/>
              </a:rPr>
              <a:t>Account -&gt; Portal Account </a:t>
            </a:r>
            <a:endParaRPr lang="en-US" sz="2000" dirty="0" smtClean="0">
              <a:cs typeface="+mn-cs"/>
            </a:endParaRPr>
          </a:p>
          <a:p>
            <a:pPr lvl="3">
              <a:lnSpc>
                <a:spcPct val="95000"/>
              </a:lnSpc>
              <a:buClr>
                <a:srgbClr val="000000"/>
              </a:buClr>
              <a:buSzPct val="100000"/>
              <a:buFont typeface="Wingdings" charset="0"/>
              <a:buChar char="§"/>
              <a:defRPr/>
            </a:pPr>
            <a:r>
              <a:rPr lang="en-US" sz="2000" dirty="0" smtClean="0">
                <a:solidFill>
                  <a:srgbClr val="000000"/>
                </a:solidFill>
                <a:latin typeface="Arial" charset="0"/>
                <a:cs typeface="+mn-cs"/>
              </a:rPr>
              <a:t>edit the </a:t>
            </a:r>
            <a:r>
              <a:rPr lang="en-US" sz="2000" dirty="0" err="1" smtClean="0">
                <a:solidFill>
                  <a:srgbClr val="000000"/>
                </a:solidFill>
                <a:latin typeface="Arial" charset="0"/>
                <a:cs typeface="+mn-cs"/>
              </a:rPr>
              <a:t>ssh</a:t>
            </a:r>
            <a:r>
              <a:rPr lang="en-US" sz="2000" dirty="0" smtClean="0">
                <a:solidFill>
                  <a:srgbClr val="000000"/>
                </a:solidFill>
                <a:latin typeface="Arial" charset="0"/>
                <a:cs typeface="+mn-cs"/>
              </a:rPr>
              <a:t> key</a:t>
            </a:r>
            <a:endParaRPr lang="en-US" sz="2000" dirty="0" smtClean="0">
              <a:cs typeface="+mn-cs"/>
            </a:endParaRPr>
          </a:p>
          <a:p>
            <a:pPr lvl="3">
              <a:lnSpc>
                <a:spcPct val="95000"/>
              </a:lnSpc>
              <a:buClr>
                <a:srgbClr val="000000"/>
              </a:buClr>
              <a:buSzPct val="100000"/>
              <a:buFont typeface="Wingdings" charset="0"/>
              <a:buChar char="§"/>
              <a:defRPr/>
            </a:pPr>
            <a:r>
              <a:rPr lang="en-US" sz="2000" dirty="0" smtClean="0">
                <a:solidFill>
                  <a:srgbClr val="000000"/>
                </a:solidFill>
                <a:latin typeface="Arial" charset="0"/>
                <a:cs typeface="+mn-cs"/>
              </a:rPr>
              <a:t>or </a:t>
            </a:r>
            <a:endParaRPr lang="en-US" sz="2000" dirty="0" smtClean="0">
              <a:cs typeface="+mn-cs"/>
            </a:endParaRPr>
          </a:p>
          <a:p>
            <a:pPr lvl="4">
              <a:lnSpc>
                <a:spcPct val="95000"/>
              </a:lnSpc>
              <a:buClr>
                <a:srgbClr val="000000"/>
              </a:buClr>
              <a:buSzPct val="100000"/>
              <a:buFont typeface="Wingdings" charset="0"/>
              <a:buChar char="§"/>
              <a:defRPr/>
            </a:pPr>
            <a:r>
              <a:rPr lang="en-US" sz="2000" dirty="0" smtClean="0">
                <a:solidFill>
                  <a:srgbClr val="000000"/>
                </a:solidFill>
                <a:latin typeface="Arial" charset="0"/>
                <a:cs typeface="+mn-cs"/>
              </a:rPr>
              <a:t>Include the public portion of your SSH key!</a:t>
            </a:r>
            <a:endParaRPr lang="en-US" sz="2000" dirty="0" smtClean="0">
              <a:cs typeface="+mn-cs"/>
            </a:endParaRPr>
          </a:p>
          <a:p>
            <a:pPr lvl="4">
              <a:lnSpc>
                <a:spcPct val="95000"/>
              </a:lnSpc>
              <a:buClr>
                <a:srgbClr val="000000"/>
              </a:buClr>
              <a:buSzPct val="100000"/>
              <a:buFont typeface="Wingdings" charset="0"/>
              <a:buChar char="§"/>
              <a:defRPr/>
            </a:pPr>
            <a:r>
              <a:rPr lang="en-US" sz="2000" dirty="0" smtClean="0">
                <a:solidFill>
                  <a:srgbClr val="000000"/>
                </a:solidFill>
                <a:latin typeface="Arial" charset="0"/>
                <a:cs typeface="+mn-cs"/>
              </a:rPr>
              <a:t>use a passphrase when generating the key!!!!!</a:t>
            </a:r>
            <a:br>
              <a:rPr lang="en-US" sz="2000" dirty="0" smtClean="0">
                <a:solidFill>
                  <a:srgbClr val="000000"/>
                </a:solidFill>
                <a:latin typeface="Arial" charset="0"/>
                <a:cs typeface="+mn-cs"/>
              </a:rPr>
            </a:br>
            <a:endParaRPr lang="en-US" sz="2000" dirty="0" smtClean="0">
              <a:cs typeface="+mn-cs"/>
            </a:endParaRPr>
          </a:p>
          <a:p>
            <a:pPr lvl="1">
              <a:lnSpc>
                <a:spcPct val="95000"/>
              </a:lnSpc>
              <a:buClr>
                <a:srgbClr val="000000"/>
              </a:buClr>
              <a:buSzPct val="100000"/>
              <a:buFontTx/>
              <a:buChar char="•"/>
              <a:defRPr/>
            </a:pPr>
            <a:r>
              <a:rPr lang="en-US" sz="2000" dirty="0" smtClean="0">
                <a:solidFill>
                  <a:srgbClr val="000000"/>
                </a:solidFill>
                <a:latin typeface="Arial" charset="0"/>
                <a:cs typeface="+mn-cs"/>
              </a:rPr>
              <a:t>Submit your </a:t>
            </a:r>
            <a:r>
              <a:rPr lang="en-US" sz="2000" dirty="0" err="1" smtClean="0">
                <a:solidFill>
                  <a:srgbClr val="000000"/>
                </a:solidFill>
                <a:latin typeface="Arial" charset="0"/>
                <a:cs typeface="+mn-cs"/>
              </a:rPr>
              <a:t>ssh</a:t>
            </a:r>
            <a:r>
              <a:rPr lang="en-US" sz="2000" dirty="0" smtClean="0">
                <a:solidFill>
                  <a:srgbClr val="000000"/>
                </a:solidFill>
                <a:latin typeface="Arial" charset="0"/>
                <a:cs typeface="+mn-cs"/>
              </a:rPr>
              <a:t> key through the portal</a:t>
            </a:r>
            <a:endParaRPr lang="en-US" sz="2000" dirty="0" smtClean="0">
              <a:cs typeface="+mn-cs"/>
            </a:endParaRPr>
          </a:p>
          <a:p>
            <a:pPr lvl="2">
              <a:lnSpc>
                <a:spcPct val="95000"/>
              </a:lnSpc>
              <a:buClr>
                <a:srgbClr val="000000"/>
              </a:buClr>
              <a:buSzPct val="80000"/>
              <a:buFont typeface="Courier New" charset="0"/>
              <a:buChar char="o"/>
              <a:defRPr/>
            </a:pPr>
            <a:r>
              <a:rPr lang="en-US" sz="2000" dirty="0" smtClean="0">
                <a:solidFill>
                  <a:srgbClr val="000000"/>
                </a:solidFill>
                <a:latin typeface="Arial" charset="0"/>
                <a:cs typeface="+mn-cs"/>
              </a:rPr>
              <a:t>Account -&gt; HPC</a:t>
            </a:r>
            <a:br>
              <a:rPr lang="en-US" sz="2000" dirty="0" smtClean="0">
                <a:solidFill>
                  <a:srgbClr val="000000"/>
                </a:solidFill>
                <a:latin typeface="Arial" charset="0"/>
                <a:cs typeface="+mn-cs"/>
              </a:rPr>
            </a:br>
            <a:endParaRPr lang="en-US" sz="2000" dirty="0" smtClean="0">
              <a:cs typeface="+mn-cs"/>
            </a:endParaRPr>
          </a:p>
          <a:p>
            <a:pPr lvl="1">
              <a:lnSpc>
                <a:spcPct val="95000"/>
              </a:lnSpc>
              <a:buClr>
                <a:srgbClr val="000000"/>
              </a:buClr>
              <a:buSzPct val="100000"/>
              <a:buFontTx/>
              <a:buChar char="•"/>
              <a:defRPr/>
            </a:pPr>
            <a:r>
              <a:rPr lang="en-US" sz="2000" dirty="0" smtClean="0">
                <a:solidFill>
                  <a:srgbClr val="000000"/>
                </a:solidFill>
                <a:latin typeface="Arial" charset="0"/>
                <a:cs typeface="+mn-cs"/>
              </a:rPr>
              <a:t>This process may take up to 3 days.</a:t>
            </a:r>
            <a:endParaRPr lang="en-US" sz="2000" dirty="0" smtClean="0">
              <a:cs typeface="+mn-cs"/>
            </a:endParaRPr>
          </a:p>
          <a:p>
            <a:pPr lvl="2">
              <a:lnSpc>
                <a:spcPct val="95000"/>
              </a:lnSpc>
              <a:buClr>
                <a:srgbClr val="000000"/>
              </a:buClr>
              <a:buSzPct val="80000"/>
              <a:buFont typeface="Courier New" charset="0"/>
              <a:buChar char="o"/>
              <a:defRPr/>
            </a:pPr>
            <a:r>
              <a:rPr lang="en-US" sz="2000" dirty="0" smtClean="0">
                <a:solidFill>
                  <a:srgbClr val="000000"/>
                </a:solidFill>
                <a:latin typeface="Arial" charset="0"/>
                <a:cs typeface="+mn-cs"/>
              </a:rPr>
              <a:t>If it</a:t>
            </a:r>
            <a:r>
              <a:rPr lang="ja-JP" altLang="en-US" sz="2000" dirty="0" smtClean="0">
                <a:solidFill>
                  <a:srgbClr val="000000"/>
                </a:solidFill>
                <a:latin typeface="Arial"/>
                <a:cs typeface="+mn-cs"/>
              </a:rPr>
              <a:t>’</a:t>
            </a:r>
            <a:r>
              <a:rPr lang="en-US" sz="2000" dirty="0" smtClean="0">
                <a:solidFill>
                  <a:srgbClr val="000000"/>
                </a:solidFill>
                <a:latin typeface="Arial" charset="0"/>
                <a:cs typeface="+mn-cs"/>
              </a:rPr>
              <a:t>s been longer than a week, send email</a:t>
            </a:r>
            <a:endParaRPr lang="en-US" sz="2000" dirty="0" smtClean="0">
              <a:cs typeface="+mn-cs"/>
            </a:endParaRPr>
          </a:p>
          <a:p>
            <a:pPr lvl="2">
              <a:lnSpc>
                <a:spcPct val="95000"/>
              </a:lnSpc>
              <a:buClr>
                <a:srgbClr val="000000"/>
              </a:buClr>
              <a:buSzPct val="80000"/>
              <a:buFont typeface="Courier New" charset="0"/>
              <a:buChar char="o"/>
              <a:defRPr/>
            </a:pPr>
            <a:r>
              <a:rPr lang="en-US" sz="2000" dirty="0" smtClean="0">
                <a:solidFill>
                  <a:srgbClr val="000000"/>
                </a:solidFill>
                <a:latin typeface="Arial" charset="0"/>
                <a:cs typeface="+mn-cs"/>
              </a:rPr>
              <a:t>We do not do any account management over weekends!</a:t>
            </a:r>
          </a:p>
        </p:txBody>
      </p:sp>
      <p:sp>
        <p:nvSpPr>
          <p:cNvPr id="7173"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526768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Generating an SSH key pair</a:t>
            </a:r>
          </a:p>
        </p:txBody>
      </p:sp>
      <p:sp>
        <p:nvSpPr>
          <p:cNvPr id="8196" name="Text Box 4"/>
          <p:cNvSpPr txBox="1">
            <a:spLocks noChangeArrowheads="1"/>
          </p:cNvSpPr>
          <p:nvPr/>
        </p:nvSpPr>
        <p:spPr bwMode="auto">
          <a:xfrm>
            <a:off x="497205" y="1645920"/>
            <a:ext cx="814959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cs typeface="+mn-cs"/>
              </a:rPr>
              <a:t>For Mac or Linux users</a:t>
            </a:r>
            <a:endParaRPr lang="en-US" dirty="0" smtClean="0">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Courier"/>
                <a:cs typeface="Courier"/>
              </a:rPr>
              <a:t>ssh-keygen</a:t>
            </a:r>
            <a:r>
              <a:rPr lang="en-US" dirty="0" smtClean="0">
                <a:solidFill>
                  <a:srgbClr val="000000"/>
                </a:solidFill>
                <a:latin typeface="Courier"/>
                <a:cs typeface="Courier"/>
              </a:rPr>
              <a:t> –t </a:t>
            </a:r>
            <a:r>
              <a:rPr lang="en-US" dirty="0" err="1" smtClean="0">
                <a:solidFill>
                  <a:srgbClr val="000000"/>
                </a:solidFill>
                <a:latin typeface="Courier"/>
                <a:cs typeface="Courier"/>
              </a:rPr>
              <a:t>rsa</a:t>
            </a:r>
            <a:endParaRPr lang="en-US" dirty="0" smtClean="0">
              <a:latin typeface="Courier"/>
              <a:cs typeface="Courier"/>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Copy ~/.</a:t>
            </a:r>
            <a:r>
              <a:rPr lang="en-US" dirty="0" err="1" smtClean="0">
                <a:solidFill>
                  <a:srgbClr val="000000"/>
                </a:solidFill>
                <a:latin typeface="Arial" charset="0"/>
                <a:cs typeface="+mn-cs"/>
              </a:rPr>
              <a:t>ssh</a:t>
            </a:r>
            <a:r>
              <a:rPr lang="en-US" dirty="0" smtClean="0">
                <a:solidFill>
                  <a:srgbClr val="000000"/>
                </a:solidFill>
                <a:latin typeface="Arial" charset="0"/>
                <a:cs typeface="+mn-cs"/>
              </a:rPr>
              <a:t>/</a:t>
            </a:r>
            <a:r>
              <a:rPr lang="en-US" dirty="0" err="1" smtClean="0">
                <a:solidFill>
                  <a:srgbClr val="000000"/>
                </a:solidFill>
                <a:latin typeface="Arial" charset="0"/>
                <a:cs typeface="+mn-cs"/>
              </a:rPr>
              <a:t>id_rsa.pub</a:t>
            </a:r>
            <a:r>
              <a:rPr lang="en-US" dirty="0" smtClean="0">
                <a:solidFill>
                  <a:srgbClr val="000000"/>
                </a:solidFill>
                <a:latin typeface="Arial" charset="0"/>
                <a:cs typeface="+mn-cs"/>
              </a:rPr>
              <a:t> to the web form</a:t>
            </a:r>
            <a:br>
              <a:rPr lang="en-US" dirty="0" smtClean="0">
                <a:solidFill>
                  <a:srgbClr val="000000"/>
                </a:solidFill>
                <a:latin typeface="Arial" charset="0"/>
                <a:cs typeface="+mn-cs"/>
              </a:rPr>
            </a:b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For Windows users, this is more difficult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Download </a:t>
            </a:r>
            <a:r>
              <a:rPr lang="en-US" dirty="0" err="1" smtClean="0">
                <a:solidFill>
                  <a:srgbClr val="000000"/>
                </a:solidFill>
                <a:latin typeface="Arial" charset="0"/>
                <a:cs typeface="+mn-cs"/>
              </a:rPr>
              <a:t>putty.exe</a:t>
            </a:r>
            <a:r>
              <a:rPr lang="en-US" dirty="0" smtClean="0">
                <a:solidFill>
                  <a:srgbClr val="000000"/>
                </a:solidFill>
                <a:latin typeface="Arial" charset="0"/>
                <a:cs typeface="+mn-cs"/>
              </a:rPr>
              <a:t> and </a:t>
            </a:r>
            <a:r>
              <a:rPr lang="en-US" dirty="0" err="1" smtClean="0">
                <a:solidFill>
                  <a:srgbClr val="000000"/>
                </a:solidFill>
                <a:latin typeface="Arial" charset="0"/>
                <a:cs typeface="+mn-cs"/>
              </a:rPr>
              <a:t>puttygen.exe</a:t>
            </a:r>
            <a:endParaRPr lang="en-US" dirty="0" smtClean="0">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is used to generate an SSH key pair</a:t>
            </a:r>
            <a:endParaRPr lang="en-US" dirty="0" smtClean="0">
              <a:cs typeface="+mn-cs"/>
            </a:endParaRPr>
          </a:p>
          <a:p>
            <a:pPr lvl="3">
              <a:lnSpc>
                <a:spcPct val="95000"/>
              </a:lnSpc>
              <a:buClr>
                <a:srgbClr val="000000"/>
              </a:buClr>
              <a:buSzPct val="100000"/>
              <a:buFont typeface="Wingdings" charset="0"/>
              <a:buChar char="§"/>
              <a:defRPr/>
            </a:pPr>
            <a:r>
              <a:rPr lang="en-US" dirty="0" smtClean="0">
                <a:solidFill>
                  <a:srgbClr val="000000"/>
                </a:solidFill>
                <a:latin typeface="Arial" charset="0"/>
                <a:cs typeface="+mn-cs"/>
              </a:rPr>
              <a:t>Run </a:t>
            </a: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and click </a:t>
            </a:r>
            <a:r>
              <a:rPr lang="ja-JP" altLang="en-US" dirty="0" smtClean="0">
                <a:solidFill>
                  <a:srgbClr val="000000"/>
                </a:solidFill>
                <a:latin typeface="Arial"/>
                <a:cs typeface="+mn-cs"/>
              </a:rPr>
              <a:t>“</a:t>
            </a:r>
            <a:r>
              <a:rPr lang="en-US" dirty="0" smtClean="0">
                <a:solidFill>
                  <a:srgbClr val="000000"/>
                </a:solidFill>
                <a:latin typeface="Arial" charset="0"/>
                <a:cs typeface="+mn-cs"/>
              </a:rPr>
              <a:t>Generate</a:t>
            </a:r>
            <a:r>
              <a:rPr lang="ja-JP" altLang="en-US" dirty="0" smtClean="0">
                <a:solidFill>
                  <a:srgbClr val="000000"/>
                </a:solidFill>
                <a:latin typeface="Arial"/>
                <a:cs typeface="+mn-cs"/>
              </a:rPr>
              <a: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The public portion of your key is in the box labeled </a:t>
            </a:r>
            <a:r>
              <a:rPr lang="ja-JP" altLang="en-US" dirty="0" smtClean="0">
                <a:solidFill>
                  <a:srgbClr val="000000"/>
                </a:solidFill>
                <a:latin typeface="Arial"/>
                <a:cs typeface="+mn-cs"/>
              </a:rPr>
              <a:t>“</a:t>
            </a:r>
            <a:r>
              <a:rPr lang="en-US" dirty="0" smtClean="0">
                <a:solidFill>
                  <a:srgbClr val="000000"/>
                </a:solidFill>
                <a:latin typeface="Arial" charset="0"/>
                <a:cs typeface="+mn-cs"/>
              </a:rPr>
              <a:t>SSH key for pasting into </a:t>
            </a:r>
            <a:r>
              <a:rPr lang="en-US" dirty="0" err="1" smtClean="0">
                <a:solidFill>
                  <a:srgbClr val="000000"/>
                </a:solidFill>
                <a:latin typeface="Arial" charset="0"/>
                <a:cs typeface="+mn-cs"/>
              </a:rPr>
              <a:t>OpenSSH</a:t>
            </a:r>
            <a:r>
              <a:rPr lang="en-US" dirty="0" smtClean="0">
                <a:solidFill>
                  <a:srgbClr val="000000"/>
                </a:solidFill>
                <a:latin typeface="Arial" charset="0"/>
                <a:cs typeface="+mn-cs"/>
              </a:rPr>
              <a:t> </a:t>
            </a:r>
            <a:r>
              <a:rPr lang="en-US" dirty="0" err="1" smtClean="0">
                <a:solidFill>
                  <a:srgbClr val="000000"/>
                </a:solidFill>
                <a:latin typeface="Arial" charset="0"/>
                <a:cs typeface="+mn-cs"/>
              </a:rPr>
              <a:t>authorized_keys</a:t>
            </a:r>
            <a:r>
              <a:rPr lang="en-US" dirty="0" smtClean="0">
                <a:solidFill>
                  <a:srgbClr val="000000"/>
                </a:solidFill>
                <a:latin typeface="Arial" charset="0"/>
                <a:cs typeface="+mn-cs"/>
              </a:rPr>
              <a:t> file</a:t>
            </a:r>
            <a:r>
              <a:rPr lang="ja-JP" altLang="en-US" dirty="0" smtClean="0">
                <a:solidFill>
                  <a:srgbClr val="000000"/>
                </a:solidFill>
                <a:latin typeface="Arial"/>
                <a:cs typeface="+mn-cs"/>
              </a:rPr>
              <a:t>”</a:t>
            </a:r>
            <a:endParaRPr lang="en-US" dirty="0" smtClean="0">
              <a:solidFill>
                <a:srgbClr val="000000"/>
              </a:solidFill>
              <a:latin typeface="Arial" charset="0"/>
              <a:cs typeface="+mn-cs"/>
            </a:endParaRPr>
          </a:p>
        </p:txBody>
      </p:sp>
      <p:sp>
        <p:nvSpPr>
          <p:cNvPr id="819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0319368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Logging in</a:t>
            </a:r>
          </a:p>
        </p:txBody>
      </p:sp>
      <p:sp>
        <p:nvSpPr>
          <p:cNvPr id="9220" name="Text Box 4"/>
          <p:cNvSpPr txBox="1">
            <a:spLocks noChangeArrowheads="1"/>
          </p:cNvSpPr>
          <p:nvPr/>
        </p:nvSpPr>
        <p:spPr bwMode="auto">
          <a:xfrm>
            <a:off x="497205" y="1645920"/>
            <a:ext cx="8149590" cy="427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You must be logging in from a machine that has your SSH key</a:t>
            </a:r>
            <a:br>
              <a:rPr lang="en-US" sz="3200" dirty="0">
                <a:solidFill>
                  <a:srgbClr val="000000"/>
                </a:solidFill>
                <a:latin typeface="Arial" charset="0"/>
              </a:rPr>
            </a:b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Use the following command (on Linux/OSX):</a:t>
            </a:r>
            <a:br>
              <a:rPr lang="en-US" sz="3200" dirty="0">
                <a:solidFill>
                  <a:srgbClr val="000000"/>
                </a:solidFill>
                <a:latin typeface="Arial" charset="0"/>
              </a:rPr>
            </a:br>
            <a:endParaRPr lang="en-US" dirty="0" smtClean="0">
              <a:cs typeface="+mn-cs"/>
            </a:endParaRPr>
          </a:p>
          <a:p>
            <a:pPr lvl="2">
              <a:lnSpc>
                <a:spcPct val="95000"/>
              </a:lnSpc>
              <a:buClr>
                <a:srgbClr val="000000"/>
              </a:buClr>
              <a:buSzPct val="80000"/>
              <a:buFont typeface="Courier New" charset="0"/>
              <a:buChar char="o"/>
              <a:defRPr/>
            </a:pPr>
            <a:r>
              <a:rPr lang="en-US" sz="2800" dirty="0" err="1">
                <a:solidFill>
                  <a:srgbClr val="000000"/>
                </a:solidFill>
                <a:latin typeface="Arial" charset="0"/>
              </a:rPr>
              <a:t>ssh</a:t>
            </a:r>
            <a:r>
              <a:rPr lang="en-US" sz="2800" dirty="0">
                <a:solidFill>
                  <a:srgbClr val="000000"/>
                </a:solidFill>
                <a:latin typeface="Arial" charset="0"/>
              </a:rPr>
              <a:t> </a:t>
            </a:r>
            <a:r>
              <a:rPr lang="en-US" sz="2800" dirty="0" err="1">
                <a:solidFill>
                  <a:srgbClr val="000000"/>
                </a:solidFill>
                <a:latin typeface="Arial" charset="0"/>
              </a:rPr>
              <a:t>username@india.futuregrid.org</a:t>
            </a:r>
            <a:r>
              <a:rPr lang="en-US" sz="2800" dirty="0">
                <a:solidFill>
                  <a:srgbClr val="000000"/>
                </a:solidFill>
                <a:latin typeface="Arial" charset="0"/>
              </a:rPr>
              <a:t/>
            </a:r>
            <a:br>
              <a:rPr lang="en-US" sz="2800" dirty="0">
                <a:solidFill>
                  <a:srgbClr val="000000"/>
                </a:solidFill>
                <a:latin typeface="Arial" charset="0"/>
              </a:rPr>
            </a:b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Substitute your FutureGrid account for username</a:t>
            </a:r>
          </a:p>
        </p:txBody>
      </p:sp>
      <p:sp>
        <p:nvSpPr>
          <p:cNvPr id="922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1716983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ctrTitle"/>
          </p:nvPr>
        </p:nvSpPr>
        <p:spPr>
          <a:xfrm>
            <a:off x="762953" y="2728913"/>
            <a:ext cx="7606665" cy="1253014"/>
          </a:xfrm>
        </p:spPr>
        <p:txBody>
          <a:bodyPr lIns="0" tIns="0" rIns="0" bIns="0" anchor="t"/>
          <a:lstStyle/>
          <a:p>
            <a:pPr defTabSz="457196">
              <a:lnSpc>
                <a:spcPct val="95000"/>
              </a:lnSpc>
              <a:defRPr/>
            </a:pPr>
            <a:r>
              <a:rPr lang="en-US" sz="4300">
                <a:solidFill>
                  <a:srgbClr val="000000"/>
                </a:solidFill>
                <a:latin typeface="Arial" charset="0"/>
                <a:cs typeface="+mj-cs"/>
              </a:rPr>
              <a:t>Now you are logged in.</a:t>
            </a:r>
            <a:r>
              <a:rPr lang="en-US" smtClean="0">
                <a:cs typeface="+mj-cs"/>
              </a:rPr>
              <a:t/>
            </a:r>
            <a:br>
              <a:rPr lang="en-US" smtClean="0">
                <a:cs typeface="+mj-cs"/>
              </a:rPr>
            </a:br>
            <a:r>
              <a:rPr lang="en-US" sz="4300">
                <a:solidFill>
                  <a:srgbClr val="000000"/>
                </a:solidFill>
                <a:latin typeface="Arial" charset="0"/>
                <a:cs typeface="+mj-cs"/>
              </a:rPr>
              <a:t>What is next?</a:t>
            </a:r>
          </a:p>
        </p:txBody>
      </p:sp>
      <p:sp>
        <p:nvSpPr>
          <p:cNvPr id="10242" name="Rectangle 2"/>
          <p:cNvSpPr>
            <a:spLocks noGrp="1" noChangeArrowheads="1"/>
          </p:cNvSpPr>
          <p:nvPr>
            <p:ph type="subTitle" idx="1"/>
          </p:nvPr>
        </p:nvSpPr>
        <p:spPr>
          <a:xfrm>
            <a:off x="1594485" y="4114800"/>
            <a:ext cx="5955030" cy="822960"/>
          </a:xfrm>
        </p:spPr>
        <p:txBody>
          <a:bodyPr lIns="0" tIns="0" rIns="0" bIns="0"/>
          <a:lstStyle/>
          <a:p>
            <a:pPr defTabSz="457196">
              <a:lnSpc>
                <a:spcPct val="95000"/>
              </a:lnSpc>
              <a:spcBef>
                <a:spcPct val="0"/>
              </a:spcBef>
              <a:defRPr/>
            </a:pPr>
            <a:r>
              <a:rPr lang="en-US" smtClean="0">
                <a:solidFill>
                  <a:srgbClr val="000000"/>
                </a:solidFill>
                <a:latin typeface="Arial" charset="0"/>
                <a:cs typeface="+mn-cs"/>
              </a:rPr>
              <a:t> </a:t>
            </a:r>
          </a:p>
        </p:txBody>
      </p:sp>
    </p:spTree>
    <p:extLst>
      <p:ext uri="{BB962C8B-B14F-4D97-AF65-F5344CB8AC3E}">
        <p14:creationId xmlns:p14="http://schemas.microsoft.com/office/powerpoint/2010/main" val="38708525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Setting up your environment</a:t>
            </a:r>
          </a:p>
        </p:txBody>
      </p:sp>
      <p:sp>
        <p:nvSpPr>
          <p:cNvPr id="11268" name="Text Box 4"/>
          <p:cNvSpPr txBox="1">
            <a:spLocks noChangeArrowheads="1"/>
          </p:cNvSpPr>
          <p:nvPr/>
        </p:nvSpPr>
        <p:spPr bwMode="auto">
          <a:xfrm>
            <a:off x="497205" y="1645920"/>
            <a:ext cx="8149590" cy="42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900" dirty="0">
                <a:solidFill>
                  <a:srgbClr val="000000"/>
                </a:solidFill>
                <a:latin typeface="Arial" charset="0"/>
              </a:rPr>
              <a:t>Modules is used to manage your $PATH and other environment variables</a:t>
            </a:r>
            <a:endParaRPr lang="en-US" dirty="0" smtClean="0">
              <a:cs typeface="+mn-cs"/>
            </a:endParaRPr>
          </a:p>
          <a:p>
            <a:pPr lvl="1">
              <a:lnSpc>
                <a:spcPct val="95000"/>
              </a:lnSpc>
              <a:buClr>
                <a:srgbClr val="000000"/>
              </a:buClr>
              <a:buSzPct val="100000"/>
              <a:buFontTx/>
              <a:buChar char="•"/>
              <a:defRPr/>
            </a:pPr>
            <a:r>
              <a:rPr lang="en-US" sz="2900" dirty="0">
                <a:solidFill>
                  <a:srgbClr val="000000"/>
                </a:solidFill>
                <a:latin typeface="Arial" charset="0"/>
              </a:rPr>
              <a:t>A few common module commands</a:t>
            </a:r>
            <a:endParaRPr lang="en-US" dirty="0" smtClean="0">
              <a:cs typeface="+mn-cs"/>
            </a:endParaRPr>
          </a:p>
          <a:p>
            <a:pPr lvl="2">
              <a:lnSpc>
                <a:spcPct val="95000"/>
              </a:lnSpc>
              <a:buClr>
                <a:srgbClr val="000000"/>
              </a:buClr>
              <a:buSzPct val="80000"/>
              <a:buFont typeface="Courier New" charset="0"/>
              <a:buChar char="o"/>
              <a:defRPr/>
            </a:pPr>
            <a:r>
              <a:rPr lang="en-US" sz="2500" dirty="0">
                <a:solidFill>
                  <a:srgbClr val="000000"/>
                </a:solidFill>
                <a:latin typeface="Courier"/>
                <a:cs typeface="Courier"/>
              </a:rPr>
              <a:t>module avail </a:t>
            </a:r>
            <a:r>
              <a:rPr lang="en-US" sz="2500" dirty="0">
                <a:solidFill>
                  <a:srgbClr val="000000"/>
                </a:solidFill>
                <a:latin typeface="Arial" charset="0"/>
              </a:rPr>
              <a:t>– lists all available modules</a:t>
            </a:r>
            <a:endParaRPr lang="en-US" dirty="0" smtClean="0">
              <a:cs typeface="+mn-cs"/>
            </a:endParaRPr>
          </a:p>
          <a:p>
            <a:pPr lvl="2">
              <a:lnSpc>
                <a:spcPct val="95000"/>
              </a:lnSpc>
              <a:buClr>
                <a:srgbClr val="000000"/>
              </a:buClr>
              <a:buSzPct val="80000"/>
              <a:buFont typeface="Courier New" charset="0"/>
              <a:buChar char="o"/>
              <a:defRPr/>
            </a:pPr>
            <a:r>
              <a:rPr lang="en-US" sz="2500" dirty="0">
                <a:solidFill>
                  <a:srgbClr val="000000"/>
                </a:solidFill>
                <a:latin typeface="Courier"/>
                <a:cs typeface="Courier"/>
              </a:rPr>
              <a:t>module list </a:t>
            </a:r>
            <a:r>
              <a:rPr lang="en-US" sz="2500" dirty="0">
                <a:solidFill>
                  <a:srgbClr val="000000"/>
                </a:solidFill>
                <a:latin typeface="Arial" charset="0"/>
              </a:rPr>
              <a:t>– lists all loaded modules</a:t>
            </a:r>
            <a:endParaRPr lang="en-US" dirty="0" smtClean="0">
              <a:cs typeface="+mn-cs"/>
            </a:endParaRPr>
          </a:p>
          <a:p>
            <a:pPr lvl="2">
              <a:lnSpc>
                <a:spcPct val="95000"/>
              </a:lnSpc>
              <a:buClr>
                <a:srgbClr val="000000"/>
              </a:buClr>
              <a:buSzPct val="80000"/>
              <a:buFont typeface="Courier New" charset="0"/>
              <a:buChar char="o"/>
              <a:defRPr/>
            </a:pPr>
            <a:r>
              <a:rPr lang="en-US" sz="2500" dirty="0">
                <a:solidFill>
                  <a:srgbClr val="000000"/>
                </a:solidFill>
                <a:latin typeface="Courier"/>
                <a:cs typeface="Courier"/>
              </a:rPr>
              <a:t>module load </a:t>
            </a:r>
            <a:r>
              <a:rPr lang="en-US" sz="2500" dirty="0">
                <a:solidFill>
                  <a:srgbClr val="000000"/>
                </a:solidFill>
                <a:latin typeface="Arial" charset="0"/>
              </a:rPr>
              <a:t>– adds a module to your environment</a:t>
            </a:r>
            <a:endParaRPr lang="en-US" dirty="0" smtClean="0">
              <a:cs typeface="+mn-cs"/>
            </a:endParaRPr>
          </a:p>
          <a:p>
            <a:pPr lvl="2">
              <a:lnSpc>
                <a:spcPct val="95000"/>
              </a:lnSpc>
              <a:buClr>
                <a:srgbClr val="000000"/>
              </a:buClr>
              <a:buSzPct val="80000"/>
              <a:buFont typeface="Courier New" charset="0"/>
              <a:buChar char="o"/>
              <a:defRPr/>
            </a:pPr>
            <a:r>
              <a:rPr lang="en-US" sz="2500" dirty="0">
                <a:solidFill>
                  <a:srgbClr val="000000"/>
                </a:solidFill>
                <a:latin typeface="Courier"/>
                <a:cs typeface="Courier"/>
              </a:rPr>
              <a:t>module unload </a:t>
            </a:r>
            <a:r>
              <a:rPr lang="en-US" sz="2500" dirty="0">
                <a:solidFill>
                  <a:srgbClr val="000000"/>
                </a:solidFill>
                <a:latin typeface="Arial" charset="0"/>
              </a:rPr>
              <a:t>– removes a module from your environment</a:t>
            </a:r>
            <a:endParaRPr lang="en-US" dirty="0" smtClean="0">
              <a:cs typeface="+mn-cs"/>
            </a:endParaRPr>
          </a:p>
          <a:p>
            <a:pPr lvl="2">
              <a:lnSpc>
                <a:spcPct val="95000"/>
              </a:lnSpc>
              <a:buClr>
                <a:srgbClr val="000000"/>
              </a:buClr>
              <a:buSzPct val="80000"/>
              <a:buFont typeface="Courier New" charset="0"/>
              <a:buChar char="o"/>
              <a:defRPr/>
            </a:pPr>
            <a:r>
              <a:rPr lang="en-US" sz="2500" dirty="0">
                <a:solidFill>
                  <a:srgbClr val="000000"/>
                </a:solidFill>
                <a:latin typeface="Courier"/>
                <a:cs typeface="Courier"/>
              </a:rPr>
              <a:t>module clear </a:t>
            </a:r>
            <a:r>
              <a:rPr lang="en-US" sz="2500" dirty="0">
                <a:solidFill>
                  <a:srgbClr val="000000"/>
                </a:solidFill>
                <a:latin typeface="Arial" charset="0"/>
              </a:rPr>
              <a:t>–removes all modules from your environment</a:t>
            </a:r>
          </a:p>
        </p:txBody>
      </p:sp>
      <p:sp>
        <p:nvSpPr>
          <p:cNvPr id="11269"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490347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p:txBody>
          <a:bodyPr lIns="0" tIns="0" rIns="0" bIns="0"/>
          <a:lstStyle/>
          <a:p>
            <a:pPr defTabSz="457196">
              <a:lnSpc>
                <a:spcPct val="95000"/>
              </a:lnSpc>
              <a:defRPr/>
            </a:pPr>
            <a:r>
              <a:rPr lang="en-US" dirty="0" smtClean="0">
                <a:solidFill>
                  <a:srgbClr val="000000"/>
                </a:solidFill>
                <a:latin typeface="Arial" charset="0"/>
                <a:cs typeface="+mj-cs"/>
              </a:rPr>
              <a:t>Writing a job script</a:t>
            </a:r>
          </a:p>
        </p:txBody>
      </p:sp>
      <p:sp>
        <p:nvSpPr>
          <p:cNvPr id="23555" name="Content Placeholder 1"/>
          <p:cNvSpPr>
            <a:spLocks noGrp="1"/>
          </p:cNvSpPr>
          <p:nvPr>
            <p:ph sz="half" idx="1"/>
          </p:nvPr>
        </p:nvSpPr>
        <p:spPr>
          <a:xfrm>
            <a:off x="457200" y="1600200"/>
            <a:ext cx="4039077" cy="4526280"/>
          </a:xfrm>
        </p:spPr>
        <p:txBody>
          <a:bodyPr/>
          <a:lstStyle/>
          <a:p>
            <a:pPr lvl="1">
              <a:lnSpc>
                <a:spcPct val="95000"/>
              </a:lnSpc>
              <a:buClr>
                <a:srgbClr val="000000"/>
              </a:buClr>
              <a:buFontTx/>
              <a:buChar char="•"/>
            </a:pPr>
            <a:r>
              <a:rPr lang="en-US">
                <a:solidFill>
                  <a:srgbClr val="000000"/>
                </a:solidFill>
                <a:latin typeface="Arial" charset="0"/>
              </a:rPr>
              <a:t>A job script has PBS directives followed by the commands to run your job</a:t>
            </a:r>
            <a:endParaRPr lang="en-US">
              <a:latin typeface="Calibri" charset="0"/>
            </a:endParaRPr>
          </a:p>
          <a:p>
            <a:pPr lvl="1">
              <a:lnSpc>
                <a:spcPct val="95000"/>
              </a:lnSpc>
              <a:buClr>
                <a:srgbClr val="000000"/>
              </a:buClr>
              <a:buFontTx/>
              <a:buChar char=" "/>
            </a:pPr>
            <a:endParaRPr lang="en-US">
              <a:solidFill>
                <a:srgbClr val="000000"/>
              </a:solidFill>
              <a:latin typeface="Arial" charset="0"/>
            </a:endParaRPr>
          </a:p>
          <a:p>
            <a:endParaRPr lang="en-US">
              <a:latin typeface="Calibri" charset="0"/>
            </a:endParaRPr>
          </a:p>
        </p:txBody>
      </p:sp>
      <p:sp>
        <p:nvSpPr>
          <p:cNvPr id="12293"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8" name="Text Box 6"/>
          <p:cNvSpPr txBox="1">
            <a:spLocks noGrp="1" noChangeArrowheads="1"/>
          </p:cNvSpPr>
          <p:nvPr>
            <p:ph sz="half" idx="2"/>
          </p:nvPr>
        </p:nvSpPr>
        <p:spPr>
          <a:xfrm>
            <a:off x="4647724" y="1600200"/>
            <a:ext cx="4039076" cy="4526280"/>
          </a:xfrm>
          <a:extLst/>
        </p:spPr>
        <p:style>
          <a:lnRef idx="2">
            <a:schemeClr val="dk1"/>
          </a:lnRef>
          <a:fillRef idx="1">
            <a:schemeClr val="lt1"/>
          </a:fillRef>
          <a:effectRef idx="0">
            <a:schemeClr val="dk1"/>
          </a:effectRef>
          <a:fontRef idx="minor">
            <a:schemeClr val="dk1"/>
          </a:fontRef>
        </p:style>
        <p:txBody>
          <a:bodyPr lIns="0" tIns="0" rIns="0" bIns="0">
            <a:normAutofit fontScale="92500" lnSpcReduction="20000"/>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dirty="0" smtClean="0">
                <a:solidFill>
                  <a:srgbClr val="000000"/>
                </a:solidFill>
                <a:latin typeface="Andale Mono"/>
                <a:cs typeface="Andale Mono"/>
              </a:rPr>
              <a:t>#!/bin/bash</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-N </a:t>
            </a:r>
            <a:r>
              <a:rPr lang="en-US" dirty="0" err="1" smtClean="0">
                <a:solidFill>
                  <a:srgbClr val="000000"/>
                </a:solidFill>
                <a:latin typeface="Andale Mono"/>
                <a:cs typeface="Andale Mono"/>
              </a:rPr>
              <a:t>testjob</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-l nodes=1:ppn=8</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–q batch</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–M </a:t>
            </a:r>
            <a:r>
              <a:rPr lang="en-US" b="1" i="1" dirty="0" err="1" smtClean="0">
                <a:solidFill>
                  <a:srgbClr val="000000"/>
                </a:solidFill>
                <a:latin typeface="Andale Mono"/>
                <a:cs typeface="Andale Mono"/>
              </a:rPr>
              <a:t>username@example.com</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–o </a:t>
            </a:r>
            <a:r>
              <a:rPr lang="en-US" dirty="0" err="1" smtClean="0">
                <a:solidFill>
                  <a:srgbClr val="000000"/>
                </a:solidFill>
                <a:latin typeface="Andale Mono"/>
                <a:cs typeface="Andale Mono"/>
              </a:rPr>
              <a:t>testjob.out</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#PBS -j </a:t>
            </a:r>
            <a:r>
              <a:rPr lang="en-US" dirty="0" err="1" smtClean="0">
                <a:solidFill>
                  <a:srgbClr val="000000"/>
                </a:solidFill>
                <a:latin typeface="Andale Mono"/>
                <a:cs typeface="Andale Mono"/>
              </a:rPr>
              <a:t>oe</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sleep 60</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hostname</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echo $PBS_NODEFILE</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cat $PBS_NODEFILE</a:t>
            </a:r>
            <a:endParaRPr lang="en-US" sz="2900" dirty="0">
              <a:latin typeface="Andale Mono"/>
              <a:cs typeface="Andale Mono"/>
            </a:endParaRPr>
          </a:p>
          <a:p>
            <a:pPr>
              <a:lnSpc>
                <a:spcPct val="95000"/>
              </a:lnSpc>
              <a:defRPr/>
            </a:pPr>
            <a:r>
              <a:rPr lang="en-US" dirty="0" smtClean="0">
                <a:solidFill>
                  <a:srgbClr val="000000"/>
                </a:solidFill>
                <a:latin typeface="Andale Mono"/>
                <a:cs typeface="Andale Mono"/>
              </a:rPr>
              <a:t>sleep 60</a:t>
            </a:r>
          </a:p>
        </p:txBody>
      </p:sp>
    </p:spTree>
    <p:extLst>
      <p:ext uri="{BB962C8B-B14F-4D97-AF65-F5344CB8AC3E}">
        <p14:creationId xmlns:p14="http://schemas.microsoft.com/office/powerpoint/2010/main" val="6417008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Writing a job script</a:t>
            </a:r>
          </a:p>
        </p:txBody>
      </p:sp>
      <p:sp>
        <p:nvSpPr>
          <p:cNvPr id="13316" name="Text Box 4"/>
          <p:cNvSpPr txBox="1">
            <a:spLocks noChangeArrowheads="1"/>
          </p:cNvSpPr>
          <p:nvPr/>
        </p:nvSpPr>
        <p:spPr bwMode="auto">
          <a:xfrm>
            <a:off x="497205" y="1645920"/>
            <a:ext cx="8149590" cy="22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a:solidFill>
                  <a:srgbClr val="000000"/>
                </a:solidFill>
                <a:latin typeface="Arial" charset="0"/>
              </a:rPr>
              <a:t>Use the qsub command to submit your job</a:t>
            </a:r>
            <a:endParaRPr lang="en-US" smtClean="0">
              <a:cs typeface="+mn-cs"/>
            </a:endParaRPr>
          </a:p>
          <a:p>
            <a:pPr lvl="2">
              <a:lnSpc>
                <a:spcPct val="95000"/>
              </a:lnSpc>
              <a:buClr>
                <a:srgbClr val="000000"/>
              </a:buClr>
              <a:buSzPct val="80000"/>
              <a:buFont typeface="Courier New" charset="0"/>
              <a:buChar char="o"/>
              <a:defRPr/>
            </a:pPr>
            <a:r>
              <a:rPr lang="en-US" sz="2800">
                <a:solidFill>
                  <a:srgbClr val="000000"/>
                </a:solidFill>
                <a:latin typeface="Arial" charset="0"/>
              </a:rPr>
              <a:t>qsub testjob.pbs</a:t>
            </a:r>
            <a:endParaRPr lang="en-US" smtClean="0">
              <a:cs typeface="+mn-cs"/>
            </a:endParaRPr>
          </a:p>
          <a:p>
            <a:pPr lvl="1">
              <a:lnSpc>
                <a:spcPct val="95000"/>
              </a:lnSpc>
              <a:buClr>
                <a:srgbClr val="000000"/>
              </a:buClr>
              <a:buSzPct val="100000"/>
              <a:buFontTx/>
              <a:buChar char="•"/>
              <a:defRPr/>
            </a:pPr>
            <a:r>
              <a:rPr lang="en-US" sz="3200">
                <a:solidFill>
                  <a:srgbClr val="000000"/>
                </a:solidFill>
                <a:latin typeface="Arial" charset="0"/>
              </a:rPr>
              <a:t>Use the qstat command to check your job</a:t>
            </a:r>
            <a:endParaRPr lang="en-US" smtClean="0">
              <a:cs typeface="+mn-cs"/>
            </a:endParaRPr>
          </a:p>
          <a:p>
            <a:pPr lvl="2">
              <a:lnSpc>
                <a:spcPct val="95000"/>
              </a:lnSpc>
              <a:buClr>
                <a:srgbClr val="000000"/>
              </a:buClr>
              <a:buSzPct val="100000"/>
              <a:buFontTx/>
              <a:buChar char=" "/>
              <a:defRPr/>
            </a:pPr>
            <a:endParaRPr lang="en-US" sz="2800">
              <a:solidFill>
                <a:srgbClr val="000000"/>
              </a:solidFill>
              <a:latin typeface="Arial" charset="0"/>
            </a:endParaRPr>
          </a:p>
          <a:p>
            <a:pPr>
              <a:lnSpc>
                <a:spcPct val="95000"/>
              </a:lnSpc>
              <a:buClr>
                <a:srgbClr val="000000"/>
              </a:buClr>
              <a:buSzPct val="100000"/>
              <a:defRPr/>
            </a:pPr>
            <a:endParaRPr lang="en-US" sz="3200">
              <a:solidFill>
                <a:srgbClr val="000000"/>
              </a:solidFill>
              <a:latin typeface="Arial" charset="0"/>
            </a:endParaRPr>
          </a:p>
        </p:txBody>
      </p:sp>
      <p:sp>
        <p:nvSpPr>
          <p:cNvPr id="1331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13318" name="Text Box 6"/>
          <p:cNvSpPr txBox="1">
            <a:spLocks noChangeArrowheads="1"/>
          </p:cNvSpPr>
          <p:nvPr/>
        </p:nvSpPr>
        <p:spPr bwMode="auto">
          <a:xfrm>
            <a:off x="371475" y="3880485"/>
            <a:ext cx="8542497" cy="2297681"/>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900" dirty="0">
                <a:solidFill>
                  <a:srgbClr val="000000"/>
                </a:solidFill>
                <a:latin typeface="Andale Mono"/>
                <a:cs typeface="Andale Mono"/>
              </a:rPr>
              <a:t>&gt; </a:t>
            </a:r>
            <a:r>
              <a:rPr lang="en-US" sz="1900" dirty="0" err="1">
                <a:solidFill>
                  <a:srgbClr val="000000"/>
                </a:solidFill>
                <a:latin typeface="Andale Mono"/>
                <a:cs typeface="Andale Mono"/>
              </a:rPr>
              <a:t>qsub</a:t>
            </a:r>
            <a:r>
              <a:rPr lang="en-US" sz="1900" dirty="0">
                <a:solidFill>
                  <a:srgbClr val="000000"/>
                </a:solidFill>
                <a:latin typeface="Andale Mono"/>
                <a:cs typeface="Andale Mono"/>
              </a:rPr>
              <a:t> </a:t>
            </a:r>
            <a:r>
              <a:rPr lang="en-US" sz="1900" dirty="0" err="1">
                <a:solidFill>
                  <a:srgbClr val="000000"/>
                </a:solidFill>
                <a:latin typeface="Andale Mono"/>
                <a:cs typeface="Andale Mono"/>
              </a:rPr>
              <a:t>testjob.pbs</a:t>
            </a: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25265.i136</a:t>
            </a:r>
          </a:p>
          <a:p>
            <a:pPr lvl="1">
              <a:lnSpc>
                <a:spcPct val="95000"/>
              </a:lnSpc>
              <a:defRPr/>
            </a:pP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&gt; </a:t>
            </a:r>
            <a:r>
              <a:rPr lang="en-US" sz="1900" dirty="0" err="1">
                <a:solidFill>
                  <a:srgbClr val="000000"/>
                </a:solidFill>
                <a:latin typeface="Andale Mono"/>
                <a:cs typeface="Andale Mono"/>
              </a:rPr>
              <a:t>qstat</a:t>
            </a: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Job id     Name         User  Time Use S Queue</a:t>
            </a: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 ------------ ----- -------- - ------</a:t>
            </a: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25264.i136 sub27988.sub </a:t>
            </a:r>
            <a:r>
              <a:rPr lang="en-US" sz="1900" dirty="0" err="1">
                <a:solidFill>
                  <a:srgbClr val="000000"/>
                </a:solidFill>
                <a:latin typeface="Andale Mono"/>
                <a:cs typeface="Andale Mono"/>
              </a:rPr>
              <a:t>inca</a:t>
            </a:r>
            <a:r>
              <a:rPr lang="en-US" sz="1900" dirty="0">
                <a:solidFill>
                  <a:srgbClr val="000000"/>
                </a:solidFill>
                <a:latin typeface="Andale Mono"/>
                <a:cs typeface="Andale Mono"/>
              </a:rPr>
              <a:t>  00:00:00 C batch </a:t>
            </a:r>
            <a:endParaRPr lang="en-US" dirty="0" smtClean="0">
              <a:latin typeface="Andale Mono"/>
              <a:cs typeface="Andale Mono"/>
            </a:endParaRPr>
          </a:p>
          <a:p>
            <a:pPr lvl="1">
              <a:lnSpc>
                <a:spcPct val="95000"/>
              </a:lnSpc>
              <a:defRPr/>
            </a:pPr>
            <a:r>
              <a:rPr lang="en-US" sz="1900" dirty="0">
                <a:solidFill>
                  <a:srgbClr val="000000"/>
                </a:solidFill>
                <a:latin typeface="Andale Mono"/>
                <a:cs typeface="Andale Mono"/>
              </a:rPr>
              <a:t>25265.i136 </a:t>
            </a:r>
            <a:r>
              <a:rPr lang="en-US" sz="1900" dirty="0" err="1">
                <a:solidFill>
                  <a:srgbClr val="000000"/>
                </a:solidFill>
                <a:latin typeface="Andale Mono"/>
                <a:cs typeface="Andale Mono"/>
              </a:rPr>
              <a:t>testjob</a:t>
            </a:r>
            <a:r>
              <a:rPr lang="en-US" sz="1900" dirty="0">
                <a:solidFill>
                  <a:srgbClr val="000000"/>
                </a:solidFill>
                <a:latin typeface="Andale Mono"/>
                <a:cs typeface="Andale Mono"/>
              </a:rPr>
              <a:t>      </a:t>
            </a:r>
            <a:r>
              <a:rPr lang="en-US" sz="1900" dirty="0" err="1">
                <a:solidFill>
                  <a:srgbClr val="000000"/>
                </a:solidFill>
                <a:latin typeface="Andale Mono"/>
                <a:cs typeface="Andale Mono"/>
              </a:rPr>
              <a:t>gpike</a:t>
            </a:r>
            <a:r>
              <a:rPr lang="en-US" sz="1900" dirty="0">
                <a:solidFill>
                  <a:srgbClr val="000000"/>
                </a:solidFill>
                <a:latin typeface="Andale Mono"/>
                <a:cs typeface="Andale Mono"/>
              </a:rPr>
              <a:t> 0        R batch </a:t>
            </a:r>
            <a:endParaRPr lang="en-US" dirty="0" smtClean="0">
              <a:latin typeface="Andale Mono"/>
              <a:cs typeface="Andale Mono"/>
            </a:endParaRPr>
          </a:p>
        </p:txBody>
      </p:sp>
    </p:spTree>
    <p:extLst>
      <p:ext uri="{BB962C8B-B14F-4D97-AF65-F5344CB8AC3E}">
        <p14:creationId xmlns:p14="http://schemas.microsoft.com/office/powerpoint/2010/main" val="29668309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Looking at the job queue</a:t>
            </a:r>
          </a:p>
        </p:txBody>
      </p:sp>
      <p:sp>
        <p:nvSpPr>
          <p:cNvPr id="14340" name="Text Box 4"/>
          <p:cNvSpPr txBox="1">
            <a:spLocks noChangeArrowheads="1"/>
          </p:cNvSpPr>
          <p:nvPr/>
        </p:nvSpPr>
        <p:spPr bwMode="auto">
          <a:xfrm>
            <a:off x="405765" y="1600200"/>
            <a:ext cx="8332470" cy="449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Both </a:t>
            </a:r>
            <a:r>
              <a:rPr lang="en-US" sz="3200" i="1" dirty="0" err="1">
                <a:solidFill>
                  <a:srgbClr val="000000"/>
                </a:solidFill>
                <a:latin typeface="Courier"/>
                <a:cs typeface="Courier"/>
              </a:rPr>
              <a:t>qstat</a:t>
            </a:r>
            <a:r>
              <a:rPr lang="en-US" sz="3200" dirty="0">
                <a:solidFill>
                  <a:srgbClr val="000000"/>
                </a:solidFill>
                <a:latin typeface="Arial" charset="0"/>
              </a:rPr>
              <a:t> and </a:t>
            </a:r>
            <a:r>
              <a:rPr lang="en-US" sz="3200" i="1" dirty="0" err="1">
                <a:solidFill>
                  <a:srgbClr val="000000"/>
                </a:solidFill>
                <a:latin typeface="Courier"/>
                <a:cs typeface="Courier"/>
              </a:rPr>
              <a:t>showq</a:t>
            </a:r>
            <a:r>
              <a:rPr lang="en-US" sz="3200" dirty="0">
                <a:solidFill>
                  <a:srgbClr val="000000"/>
                </a:solidFill>
                <a:latin typeface="Arial" charset="0"/>
              </a:rPr>
              <a:t> can be used to show what</a:t>
            </a:r>
            <a:r>
              <a:rPr lang="ja-JP" altLang="en-US" sz="3200" dirty="0">
                <a:solidFill>
                  <a:srgbClr val="000000"/>
                </a:solidFill>
                <a:latin typeface="Arial"/>
              </a:rPr>
              <a:t>’</a:t>
            </a:r>
            <a:r>
              <a:rPr lang="en-US" sz="3200" dirty="0">
                <a:solidFill>
                  <a:srgbClr val="000000"/>
                </a:solidFill>
                <a:latin typeface="Arial" charset="0"/>
              </a:rPr>
              <a:t>s running on the system</a:t>
            </a: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The </a:t>
            </a:r>
            <a:r>
              <a:rPr lang="en-US" sz="3200" i="1" dirty="0" err="1">
                <a:solidFill>
                  <a:srgbClr val="000000"/>
                </a:solidFill>
                <a:latin typeface="Courier"/>
                <a:cs typeface="Courier"/>
              </a:rPr>
              <a:t>showq</a:t>
            </a:r>
            <a:r>
              <a:rPr lang="en-US" sz="3200" dirty="0">
                <a:solidFill>
                  <a:srgbClr val="000000"/>
                </a:solidFill>
                <a:latin typeface="Arial" charset="0"/>
              </a:rPr>
              <a:t> command gives nicer output</a:t>
            </a: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The </a:t>
            </a:r>
            <a:r>
              <a:rPr lang="en-US" sz="3200" i="1" dirty="0" err="1">
                <a:solidFill>
                  <a:srgbClr val="000000"/>
                </a:solidFill>
                <a:latin typeface="Courier"/>
                <a:cs typeface="Courier"/>
              </a:rPr>
              <a:t>pbsnodes</a:t>
            </a:r>
            <a:r>
              <a:rPr lang="en-US" sz="3200" dirty="0">
                <a:solidFill>
                  <a:srgbClr val="000000"/>
                </a:solidFill>
                <a:latin typeface="Arial" charset="0"/>
              </a:rPr>
              <a:t> command will list all nodes and details about each node</a:t>
            </a: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The </a:t>
            </a:r>
            <a:r>
              <a:rPr lang="en-US" sz="3200" i="1" dirty="0" err="1">
                <a:solidFill>
                  <a:srgbClr val="000000"/>
                </a:solidFill>
                <a:latin typeface="Courier"/>
                <a:cs typeface="Courier"/>
              </a:rPr>
              <a:t>checknode</a:t>
            </a:r>
            <a:r>
              <a:rPr lang="en-US" sz="3200" dirty="0">
                <a:solidFill>
                  <a:srgbClr val="000000"/>
                </a:solidFill>
                <a:latin typeface="Arial" charset="0"/>
              </a:rPr>
              <a:t> command will give extensive details about a particular node</a:t>
            </a:r>
          </a:p>
          <a:p>
            <a:pPr lvl="1">
              <a:lnSpc>
                <a:spcPct val="95000"/>
              </a:lnSpc>
              <a:buClr>
                <a:srgbClr val="000000"/>
              </a:buClr>
              <a:buSzPct val="100000"/>
              <a:buFontTx/>
              <a:buChar char="•"/>
              <a:defRPr/>
            </a:pPr>
            <a:endParaRPr lang="en-US" sz="3200" dirty="0">
              <a:solidFill>
                <a:srgbClr val="000000"/>
              </a:solidFill>
              <a:latin typeface="Arial" charset="0"/>
            </a:endParaRPr>
          </a:p>
          <a:p>
            <a:pPr marL="102870" lvl="1" indent="0" algn="ctr">
              <a:lnSpc>
                <a:spcPct val="95000"/>
              </a:lnSpc>
              <a:buClr>
                <a:srgbClr val="000000"/>
              </a:buClr>
              <a:buSzPct val="100000"/>
              <a:defRPr/>
            </a:pPr>
            <a:r>
              <a:rPr lang="en-US" sz="2000" dirty="0">
                <a:solidFill>
                  <a:srgbClr val="000000"/>
                </a:solidFill>
                <a:latin typeface="Arial" charset="0"/>
              </a:rPr>
              <a:t>Run </a:t>
            </a:r>
            <a:r>
              <a:rPr lang="en-US" sz="2000" dirty="0">
                <a:solidFill>
                  <a:srgbClr val="000000"/>
                </a:solidFill>
                <a:latin typeface="Courier"/>
                <a:cs typeface="Courier"/>
              </a:rPr>
              <a:t>module load </a:t>
            </a:r>
            <a:r>
              <a:rPr lang="en-US" sz="2000" dirty="0" err="1">
                <a:solidFill>
                  <a:srgbClr val="000000"/>
                </a:solidFill>
                <a:latin typeface="Courier"/>
                <a:cs typeface="Courier"/>
              </a:rPr>
              <a:t>moab</a:t>
            </a:r>
            <a:r>
              <a:rPr lang="en-US" sz="2000" dirty="0">
                <a:solidFill>
                  <a:srgbClr val="000000"/>
                </a:solidFill>
                <a:latin typeface="Arial" charset="0"/>
              </a:rPr>
              <a:t> to add commands to path</a:t>
            </a:r>
            <a:endParaRPr lang="en-US" sz="2000" dirty="0"/>
          </a:p>
          <a:p>
            <a:pPr>
              <a:lnSpc>
                <a:spcPct val="95000"/>
              </a:lnSpc>
              <a:buClr>
                <a:srgbClr val="000000"/>
              </a:buClr>
              <a:buSzPct val="100000"/>
              <a:defRPr/>
            </a:pPr>
            <a:endParaRPr lang="en-US" sz="2800" dirty="0">
              <a:solidFill>
                <a:srgbClr val="000000"/>
              </a:solidFill>
              <a:latin typeface="Arial" charset="0"/>
            </a:endParaRPr>
          </a:p>
        </p:txBody>
      </p:sp>
      <p:sp>
        <p:nvSpPr>
          <p:cNvPr id="1434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16394868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dirty="0" smtClean="0">
                <a:solidFill>
                  <a:srgbClr val="000000"/>
                </a:solidFill>
                <a:latin typeface="Arial" charset="0"/>
                <a:cs typeface="+mj-cs"/>
              </a:rPr>
              <a:t>Why won’t my job run?</a:t>
            </a:r>
          </a:p>
        </p:txBody>
      </p:sp>
      <p:sp>
        <p:nvSpPr>
          <p:cNvPr id="15364" name="Text Box 4"/>
          <p:cNvSpPr txBox="1">
            <a:spLocks noChangeArrowheads="1"/>
          </p:cNvSpPr>
          <p:nvPr/>
        </p:nvSpPr>
        <p:spPr bwMode="auto">
          <a:xfrm>
            <a:off x="497205" y="1645920"/>
            <a:ext cx="8149590" cy="3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a:solidFill>
                  <a:srgbClr val="000000"/>
                </a:solidFill>
                <a:latin typeface="Arial" charset="0"/>
              </a:rPr>
              <a:t>Two common reasons:</a:t>
            </a:r>
            <a:endParaRPr lang="en-US" smtClean="0">
              <a:cs typeface="+mn-cs"/>
            </a:endParaRPr>
          </a:p>
          <a:p>
            <a:pPr lvl="2">
              <a:lnSpc>
                <a:spcPct val="95000"/>
              </a:lnSpc>
              <a:buClr>
                <a:srgbClr val="000000"/>
              </a:buClr>
              <a:buSzPct val="80000"/>
              <a:buFont typeface="Courier New" charset="0"/>
              <a:buChar char="o"/>
              <a:defRPr/>
            </a:pPr>
            <a:r>
              <a:rPr lang="en-US" sz="2800">
                <a:solidFill>
                  <a:srgbClr val="000000"/>
                </a:solidFill>
                <a:latin typeface="Arial" charset="0"/>
              </a:rPr>
              <a:t>The cluster is full and your job is waiting for other jobs to finish</a:t>
            </a:r>
            <a:endParaRPr lang="en-US" smtClean="0">
              <a:cs typeface="+mn-cs"/>
            </a:endParaRPr>
          </a:p>
          <a:p>
            <a:pPr lvl="2">
              <a:lnSpc>
                <a:spcPct val="95000"/>
              </a:lnSpc>
              <a:buClr>
                <a:srgbClr val="000000"/>
              </a:buClr>
              <a:buSzPct val="80000"/>
              <a:buFont typeface="Courier New" charset="0"/>
              <a:buChar char="o"/>
              <a:defRPr/>
            </a:pPr>
            <a:r>
              <a:rPr lang="en-US" sz="2800">
                <a:solidFill>
                  <a:srgbClr val="000000"/>
                </a:solidFill>
                <a:latin typeface="Arial" charset="0"/>
              </a:rPr>
              <a:t>You asked for something that doesn</a:t>
            </a:r>
            <a:r>
              <a:rPr lang="ja-JP" altLang="en-US" sz="2800">
                <a:solidFill>
                  <a:srgbClr val="000000"/>
                </a:solidFill>
                <a:latin typeface="Arial"/>
              </a:rPr>
              <a:t>’</a:t>
            </a:r>
            <a:r>
              <a:rPr lang="en-US" sz="2800">
                <a:solidFill>
                  <a:srgbClr val="000000"/>
                </a:solidFill>
                <a:latin typeface="Arial" charset="0"/>
              </a:rPr>
              <a:t>t exist</a:t>
            </a:r>
            <a:endParaRPr lang="en-US" smtClean="0">
              <a:cs typeface="+mn-cs"/>
            </a:endParaRPr>
          </a:p>
          <a:p>
            <a:pPr lvl="3">
              <a:lnSpc>
                <a:spcPct val="95000"/>
              </a:lnSpc>
              <a:buClr>
                <a:srgbClr val="000000"/>
              </a:buClr>
              <a:buSzPct val="100000"/>
              <a:buFont typeface="Wingdings" charset="0"/>
              <a:buChar char="§"/>
              <a:defRPr/>
            </a:pPr>
            <a:r>
              <a:rPr lang="en-US">
                <a:solidFill>
                  <a:srgbClr val="000000"/>
                </a:solidFill>
                <a:latin typeface="Arial" charset="0"/>
              </a:rPr>
              <a:t>More CPUs or nodes than exist</a:t>
            </a:r>
            <a:endParaRPr lang="en-US" smtClean="0">
              <a:cs typeface="+mn-cs"/>
            </a:endParaRPr>
          </a:p>
          <a:p>
            <a:pPr lvl="2">
              <a:lnSpc>
                <a:spcPct val="95000"/>
              </a:lnSpc>
              <a:buClr>
                <a:srgbClr val="000000"/>
              </a:buClr>
              <a:buSzPct val="80000"/>
              <a:buFont typeface="Courier New" charset="0"/>
              <a:buChar char="o"/>
              <a:defRPr/>
            </a:pPr>
            <a:r>
              <a:rPr lang="en-US" sz="2800">
                <a:solidFill>
                  <a:srgbClr val="000000"/>
                </a:solidFill>
                <a:latin typeface="Arial" charset="0"/>
              </a:rPr>
              <a:t>The job manager is optimistic!</a:t>
            </a:r>
            <a:endParaRPr lang="en-US" smtClean="0">
              <a:cs typeface="+mn-cs"/>
            </a:endParaRPr>
          </a:p>
          <a:p>
            <a:pPr lvl="3">
              <a:lnSpc>
                <a:spcPct val="95000"/>
              </a:lnSpc>
              <a:buClr>
                <a:srgbClr val="000000"/>
              </a:buClr>
              <a:buSzPct val="100000"/>
              <a:buFont typeface="Wingdings" charset="0"/>
              <a:buChar char="§"/>
              <a:defRPr/>
            </a:pPr>
            <a:r>
              <a:rPr lang="en-US">
                <a:solidFill>
                  <a:srgbClr val="000000"/>
                </a:solidFill>
                <a:latin typeface="Arial" charset="0"/>
              </a:rPr>
              <a:t>If you ask for more resources than we have, the job manager will sometimes hold your job until we buy more hardware</a:t>
            </a:r>
          </a:p>
        </p:txBody>
      </p:sp>
      <p:sp>
        <p:nvSpPr>
          <p:cNvPr id="15365"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608724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Portal Account,</a:t>
            </a:r>
            <a:br>
              <a:rPr lang="en-US" dirty="0" smtClean="0"/>
            </a:br>
            <a:r>
              <a:rPr lang="en-US" dirty="0" smtClean="0"/>
              <a:t>Projects, and System Accounts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main entry point </a:t>
            </a:r>
            <a:r>
              <a:rPr lang="en-US" dirty="0"/>
              <a:t>t</a:t>
            </a:r>
            <a:r>
              <a:rPr lang="en-US" dirty="0" smtClean="0"/>
              <a:t>o get access to the systems and services is the FutureGrid Portal.</a:t>
            </a:r>
          </a:p>
          <a:p>
            <a:r>
              <a:rPr lang="en-US" dirty="0" smtClean="0"/>
              <a:t>We distinguish the </a:t>
            </a:r>
            <a:r>
              <a:rPr lang="en-US" u="sng" dirty="0" smtClean="0">
                <a:solidFill>
                  <a:srgbClr val="FF0000"/>
                </a:solidFill>
              </a:rPr>
              <a:t>portal</a:t>
            </a:r>
            <a:r>
              <a:rPr lang="en-US" dirty="0" smtClean="0"/>
              <a:t> account from </a:t>
            </a:r>
            <a:r>
              <a:rPr lang="en-US" u="sng" dirty="0" smtClean="0">
                <a:solidFill>
                  <a:schemeClr val="tx2">
                    <a:lumMod val="60000"/>
                    <a:lumOff val="40000"/>
                  </a:schemeClr>
                </a:solidFill>
              </a:rPr>
              <a:t>system and service</a:t>
            </a:r>
            <a:r>
              <a:rPr lang="en-US" dirty="0" smtClean="0">
                <a:solidFill>
                  <a:schemeClr val="tx2">
                    <a:lumMod val="60000"/>
                    <a:lumOff val="40000"/>
                  </a:schemeClr>
                </a:solidFill>
              </a:rPr>
              <a:t> </a:t>
            </a:r>
            <a:r>
              <a:rPr lang="en-US" dirty="0" smtClean="0"/>
              <a:t>accounts. </a:t>
            </a:r>
          </a:p>
          <a:p>
            <a:pPr lvl="1"/>
            <a:r>
              <a:rPr lang="en-US" dirty="0" smtClean="0"/>
              <a:t>You may have multiple system accounts and may have to apply for them separately, </a:t>
            </a:r>
            <a:r>
              <a:rPr lang="en-US" dirty="0"/>
              <a:t>e</a:t>
            </a:r>
            <a:r>
              <a:rPr lang="en-US" dirty="0" smtClean="0"/>
              <a:t>.g. Eucalyptus, Nimbus</a:t>
            </a:r>
          </a:p>
          <a:p>
            <a:pPr lvl="1"/>
            <a:r>
              <a:rPr lang="en-US" dirty="0" smtClean="0"/>
              <a:t>Why several accounts:</a:t>
            </a:r>
          </a:p>
          <a:p>
            <a:pPr lvl="2"/>
            <a:r>
              <a:rPr lang="en-US" dirty="0" smtClean="0"/>
              <a:t>Some services may not be important for you, so you will not need an account for all of them. </a:t>
            </a:r>
          </a:p>
          <a:p>
            <a:pPr lvl="3"/>
            <a:r>
              <a:rPr lang="en-US" dirty="0" smtClean="0"/>
              <a:t>In future we may change this and have only one application step for all system services.</a:t>
            </a:r>
          </a:p>
          <a:p>
            <a:pPr lvl="2"/>
            <a:r>
              <a:rPr lang="en-US" dirty="0" smtClean="0"/>
              <a:t>Some services may not be easily </a:t>
            </a:r>
            <a:r>
              <a:rPr lang="en-US" dirty="0" err="1" smtClean="0"/>
              <a:t>integratable</a:t>
            </a:r>
            <a:r>
              <a:rPr lang="en-US" dirty="0" smtClean="0"/>
              <a:t> in a general authentication framework</a:t>
            </a:r>
          </a:p>
          <a:p>
            <a:pPr lvl="2"/>
            <a:endParaRPr lang="en-US" dirty="0" smtClean="0"/>
          </a:p>
        </p:txBody>
      </p:sp>
    </p:spTree>
    <p:extLst>
      <p:ext uri="{BB962C8B-B14F-4D97-AF65-F5344CB8AC3E}">
        <p14:creationId xmlns:p14="http://schemas.microsoft.com/office/powerpoint/2010/main" val="33412695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dirty="0">
                <a:solidFill>
                  <a:srgbClr val="000000"/>
                </a:solidFill>
                <a:latin typeface="Arial" charset="0"/>
              </a:rPr>
              <a:t>Why won’t my job run?</a:t>
            </a:r>
            <a:endParaRPr lang="en-US" dirty="0" smtClean="0">
              <a:solidFill>
                <a:srgbClr val="000000"/>
              </a:solidFill>
              <a:latin typeface="Arial" charset="0"/>
              <a:cs typeface="+mj-cs"/>
            </a:endParaRPr>
          </a:p>
        </p:txBody>
      </p:sp>
      <p:sp>
        <p:nvSpPr>
          <p:cNvPr id="16388" name="Text Box 4"/>
          <p:cNvSpPr txBox="1">
            <a:spLocks noChangeArrowheads="1"/>
          </p:cNvSpPr>
          <p:nvPr/>
        </p:nvSpPr>
        <p:spPr bwMode="auto">
          <a:xfrm>
            <a:off x="497205" y="1280160"/>
            <a:ext cx="8149590" cy="95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Use the </a:t>
            </a:r>
            <a:r>
              <a:rPr lang="en-US" sz="3200" dirty="0" err="1">
                <a:solidFill>
                  <a:srgbClr val="000000"/>
                </a:solidFill>
                <a:latin typeface="Arial" charset="0"/>
              </a:rPr>
              <a:t>checkjob</a:t>
            </a:r>
            <a:r>
              <a:rPr lang="en-US" sz="3200" dirty="0">
                <a:solidFill>
                  <a:srgbClr val="000000"/>
                </a:solidFill>
                <a:latin typeface="Arial" charset="0"/>
              </a:rPr>
              <a:t> command to see why your job will not run</a:t>
            </a:r>
          </a:p>
        </p:txBody>
      </p:sp>
      <p:sp>
        <p:nvSpPr>
          <p:cNvPr id="16389"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16390" name="Text Box 6"/>
          <p:cNvSpPr txBox="1">
            <a:spLocks noChangeArrowheads="1"/>
          </p:cNvSpPr>
          <p:nvPr/>
        </p:nvSpPr>
        <p:spPr bwMode="auto">
          <a:xfrm>
            <a:off x="868680" y="2377440"/>
            <a:ext cx="7338060" cy="3963522"/>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300" dirty="0">
                <a:solidFill>
                  <a:srgbClr val="000000"/>
                </a:solidFill>
                <a:latin typeface="Arial" charset="0"/>
              </a:rPr>
              <a:t>&gt; </a:t>
            </a:r>
            <a:r>
              <a:rPr lang="en-US" sz="1300" dirty="0" err="1">
                <a:solidFill>
                  <a:srgbClr val="000000"/>
                </a:solidFill>
                <a:latin typeface="Arial" charset="0"/>
              </a:rPr>
              <a:t>checkjob</a:t>
            </a:r>
            <a:r>
              <a:rPr lang="en-US" sz="1300" dirty="0">
                <a:solidFill>
                  <a:srgbClr val="000000"/>
                </a:solidFill>
                <a:latin typeface="Arial" charset="0"/>
              </a:rPr>
              <a:t> 319285</a:t>
            </a:r>
          </a:p>
          <a:p>
            <a:pPr lvl="1">
              <a:lnSpc>
                <a:spcPct val="95000"/>
              </a:lnSpc>
              <a:defRPr/>
            </a:pPr>
            <a:endParaRPr lang="en-US" dirty="0" smtClean="0">
              <a:latin typeface="Andale Mono"/>
              <a:cs typeface="Andale Mono"/>
            </a:endParaRPr>
          </a:p>
          <a:p>
            <a:pPr lvl="1">
              <a:lnSpc>
                <a:spcPct val="95000"/>
              </a:lnSpc>
              <a:defRPr/>
            </a:pPr>
            <a:r>
              <a:rPr lang="en-US" sz="1300" dirty="0">
                <a:solidFill>
                  <a:srgbClr val="000000"/>
                </a:solidFill>
                <a:latin typeface="Andale Mono"/>
                <a:cs typeface="Andale Mono"/>
              </a:rPr>
              <a:t>job 319285</a:t>
            </a:r>
            <a:endParaRPr lang="en-US" dirty="0" smtClean="0">
              <a:latin typeface="Andale Mono"/>
              <a:cs typeface="Andale Mono"/>
            </a:endParaRPr>
          </a:p>
          <a:p>
            <a:pPr lvl="1">
              <a:lnSpc>
                <a:spcPct val="95000"/>
              </a:lnSpc>
              <a:defRPr/>
            </a:pPr>
            <a:endParaRPr lang="en-US" sz="1300" dirty="0">
              <a:solidFill>
                <a:srgbClr val="000000"/>
              </a:solidFill>
              <a:latin typeface="Andale Mono"/>
              <a:cs typeface="Andale Mono"/>
            </a:endParaRPr>
          </a:p>
          <a:p>
            <a:pPr lvl="1">
              <a:lnSpc>
                <a:spcPct val="95000"/>
              </a:lnSpc>
              <a:defRPr/>
            </a:pPr>
            <a:r>
              <a:rPr lang="en-US" sz="1300" dirty="0">
                <a:solidFill>
                  <a:srgbClr val="000000"/>
                </a:solidFill>
                <a:latin typeface="Andale Mono"/>
                <a:cs typeface="Andale Mono"/>
              </a:rPr>
              <a:t>Name: </a:t>
            </a:r>
            <a:r>
              <a:rPr lang="en-US" sz="1300" dirty="0" err="1">
                <a:solidFill>
                  <a:srgbClr val="000000"/>
                </a:solidFill>
                <a:latin typeface="Andale Mono"/>
                <a:cs typeface="Andale Mono"/>
              </a:rPr>
              <a:t>testjob</a:t>
            </a:r>
            <a:endParaRPr lang="en-US" dirty="0" smtClean="0">
              <a:latin typeface="Andale Mono"/>
              <a:cs typeface="Andale Mono"/>
            </a:endParaRPr>
          </a:p>
          <a:p>
            <a:pPr lvl="1">
              <a:lnSpc>
                <a:spcPct val="95000"/>
              </a:lnSpc>
              <a:defRPr/>
            </a:pPr>
            <a:r>
              <a:rPr lang="en-US" sz="1300" dirty="0">
                <a:solidFill>
                  <a:srgbClr val="000000"/>
                </a:solidFill>
                <a:latin typeface="Andale Mono"/>
                <a:cs typeface="Andale Mono"/>
              </a:rPr>
              <a:t>State: Idle </a:t>
            </a:r>
            <a:endParaRPr lang="en-US" dirty="0" smtClean="0">
              <a:latin typeface="Andale Mono"/>
              <a:cs typeface="Andale Mono"/>
            </a:endParaRPr>
          </a:p>
          <a:p>
            <a:pPr lvl="1">
              <a:lnSpc>
                <a:spcPct val="95000"/>
              </a:lnSpc>
              <a:defRPr/>
            </a:pPr>
            <a:r>
              <a:rPr lang="en-US" sz="1300" dirty="0" err="1">
                <a:solidFill>
                  <a:srgbClr val="000000"/>
                </a:solidFill>
                <a:latin typeface="Andale Mono"/>
                <a:cs typeface="Andale Mono"/>
              </a:rPr>
              <a:t>Creds</a:t>
            </a:r>
            <a:r>
              <a:rPr lang="en-US" sz="1300" dirty="0">
                <a:solidFill>
                  <a:srgbClr val="000000"/>
                </a:solidFill>
                <a:latin typeface="Andale Mono"/>
                <a:cs typeface="Andale Mono"/>
              </a:rPr>
              <a:t>: </a:t>
            </a:r>
            <a:r>
              <a:rPr lang="en-US" sz="1300" dirty="0" err="1">
                <a:solidFill>
                  <a:srgbClr val="000000"/>
                </a:solidFill>
                <a:latin typeface="Andale Mono"/>
                <a:cs typeface="Andale Mono"/>
              </a:rPr>
              <a:t>user:gpike</a:t>
            </a:r>
            <a:r>
              <a:rPr lang="en-US" sz="1300" dirty="0">
                <a:solidFill>
                  <a:srgbClr val="000000"/>
                </a:solidFill>
                <a:latin typeface="Andale Mono"/>
                <a:cs typeface="Andale Mono"/>
              </a:rPr>
              <a:t> </a:t>
            </a:r>
            <a:r>
              <a:rPr lang="en-US" sz="1300" dirty="0" err="1">
                <a:solidFill>
                  <a:srgbClr val="000000"/>
                </a:solidFill>
                <a:latin typeface="Andale Mono"/>
                <a:cs typeface="Andale Mono"/>
              </a:rPr>
              <a:t>group:users</a:t>
            </a:r>
            <a:r>
              <a:rPr lang="en-US" sz="1300" dirty="0">
                <a:solidFill>
                  <a:srgbClr val="000000"/>
                </a:solidFill>
                <a:latin typeface="Andale Mono"/>
                <a:cs typeface="Andale Mono"/>
              </a:rPr>
              <a:t> </a:t>
            </a:r>
            <a:r>
              <a:rPr lang="en-US" sz="1300" dirty="0" err="1">
                <a:solidFill>
                  <a:srgbClr val="000000"/>
                </a:solidFill>
                <a:latin typeface="Andale Mono"/>
                <a:cs typeface="Andale Mono"/>
              </a:rPr>
              <a:t>class:batch</a:t>
            </a:r>
            <a:r>
              <a:rPr lang="en-US" sz="1300" dirty="0">
                <a:solidFill>
                  <a:srgbClr val="000000"/>
                </a:solidFill>
                <a:latin typeface="Andale Mono"/>
                <a:cs typeface="Andale Mono"/>
              </a:rPr>
              <a:t> </a:t>
            </a:r>
            <a:r>
              <a:rPr lang="en-US" sz="1300" dirty="0" err="1">
                <a:solidFill>
                  <a:srgbClr val="000000"/>
                </a:solidFill>
                <a:latin typeface="Andale Mono"/>
                <a:cs typeface="Andale Mono"/>
              </a:rPr>
              <a:t>qos:od</a:t>
            </a:r>
            <a:endParaRPr lang="en-US" dirty="0" smtClean="0">
              <a:latin typeface="Andale Mono"/>
              <a:cs typeface="Andale Mono"/>
            </a:endParaRPr>
          </a:p>
          <a:p>
            <a:pPr lvl="1">
              <a:lnSpc>
                <a:spcPct val="95000"/>
              </a:lnSpc>
              <a:defRPr/>
            </a:pPr>
            <a:r>
              <a:rPr lang="en-US" sz="1300" dirty="0" err="1">
                <a:solidFill>
                  <a:srgbClr val="000000"/>
                </a:solidFill>
                <a:latin typeface="Andale Mono"/>
                <a:cs typeface="Andale Mono"/>
              </a:rPr>
              <a:t>WallTime</a:t>
            </a:r>
            <a:r>
              <a:rPr lang="en-US" sz="1300" dirty="0">
                <a:solidFill>
                  <a:srgbClr val="000000"/>
                </a:solidFill>
                <a:latin typeface="Andale Mono"/>
                <a:cs typeface="Andale Mono"/>
              </a:rPr>
              <a:t>: 00:00:00 of 4:00:00</a:t>
            </a:r>
            <a:endParaRPr lang="en-US" dirty="0" smtClean="0">
              <a:latin typeface="Andale Mono"/>
              <a:cs typeface="Andale Mono"/>
            </a:endParaRPr>
          </a:p>
          <a:p>
            <a:pPr lvl="1">
              <a:lnSpc>
                <a:spcPct val="95000"/>
              </a:lnSpc>
              <a:defRPr/>
            </a:pPr>
            <a:r>
              <a:rPr lang="en-US" sz="1300" dirty="0" err="1">
                <a:solidFill>
                  <a:srgbClr val="000000"/>
                </a:solidFill>
                <a:latin typeface="Andale Mono"/>
                <a:cs typeface="Andale Mono"/>
              </a:rPr>
              <a:t>SubmitTime</a:t>
            </a:r>
            <a:r>
              <a:rPr lang="en-US" sz="1300" dirty="0">
                <a:solidFill>
                  <a:srgbClr val="000000"/>
                </a:solidFill>
                <a:latin typeface="Andale Mono"/>
                <a:cs typeface="Andale Mono"/>
              </a:rPr>
              <a:t>: Wed Dec 1 20:01:42</a:t>
            </a:r>
            <a:endParaRPr lang="en-US" dirty="0" smtClean="0">
              <a:latin typeface="Andale Mono"/>
              <a:cs typeface="Andale Mono"/>
            </a:endParaRPr>
          </a:p>
          <a:p>
            <a:pPr lvl="1">
              <a:lnSpc>
                <a:spcPct val="95000"/>
              </a:lnSpc>
              <a:defRPr/>
            </a:pPr>
            <a:r>
              <a:rPr lang="en-US" sz="1300" dirty="0">
                <a:solidFill>
                  <a:srgbClr val="000000"/>
                </a:solidFill>
                <a:latin typeface="Andale Mono"/>
                <a:cs typeface="Andale Mono"/>
              </a:rPr>
              <a:t>(Time Queued Total: 00:03:47 Eligible: 00:03:26)</a:t>
            </a:r>
            <a:endParaRPr lang="en-US" dirty="0" smtClean="0">
              <a:latin typeface="Andale Mono"/>
              <a:cs typeface="Andale Mono"/>
            </a:endParaRPr>
          </a:p>
          <a:p>
            <a:pPr lvl="1">
              <a:lnSpc>
                <a:spcPct val="95000"/>
              </a:lnSpc>
              <a:defRPr/>
            </a:pPr>
            <a:endParaRPr lang="en-US" sz="1300" dirty="0">
              <a:solidFill>
                <a:srgbClr val="000000"/>
              </a:solidFill>
              <a:latin typeface="Andale Mono"/>
              <a:cs typeface="Andale Mono"/>
            </a:endParaRPr>
          </a:p>
          <a:p>
            <a:pPr lvl="1">
              <a:lnSpc>
                <a:spcPct val="95000"/>
              </a:lnSpc>
              <a:defRPr/>
            </a:pPr>
            <a:r>
              <a:rPr lang="en-US" sz="1300" dirty="0">
                <a:solidFill>
                  <a:srgbClr val="000000"/>
                </a:solidFill>
                <a:latin typeface="Andale Mono"/>
                <a:cs typeface="Andale Mono"/>
              </a:rPr>
              <a:t>Total Requested Tasks: 320</a:t>
            </a:r>
            <a:endParaRPr lang="en-US" dirty="0" smtClean="0">
              <a:latin typeface="Andale Mono"/>
              <a:cs typeface="Andale Mono"/>
            </a:endParaRPr>
          </a:p>
          <a:p>
            <a:pPr lvl="1">
              <a:lnSpc>
                <a:spcPct val="95000"/>
              </a:lnSpc>
              <a:defRPr/>
            </a:pPr>
            <a:endParaRPr lang="en-US" sz="1300" dirty="0">
              <a:solidFill>
                <a:srgbClr val="000000"/>
              </a:solidFill>
              <a:latin typeface="Andale Mono"/>
              <a:cs typeface="Andale Mono"/>
            </a:endParaRPr>
          </a:p>
          <a:p>
            <a:pPr lvl="1">
              <a:lnSpc>
                <a:spcPct val="95000"/>
              </a:lnSpc>
              <a:defRPr/>
            </a:pPr>
            <a:r>
              <a:rPr lang="en-US" sz="1300" dirty="0" err="1">
                <a:solidFill>
                  <a:srgbClr val="000000"/>
                </a:solidFill>
                <a:latin typeface="Andale Mono"/>
                <a:cs typeface="Andale Mono"/>
              </a:rPr>
              <a:t>Req</a:t>
            </a:r>
            <a:r>
              <a:rPr lang="en-US" sz="1300" dirty="0">
                <a:solidFill>
                  <a:srgbClr val="000000"/>
                </a:solidFill>
                <a:latin typeface="Andale Mono"/>
                <a:cs typeface="Andale Mono"/>
              </a:rPr>
              <a:t>[0] </a:t>
            </a:r>
            <a:r>
              <a:rPr lang="en-US" sz="1300" dirty="0" err="1">
                <a:solidFill>
                  <a:srgbClr val="000000"/>
                </a:solidFill>
                <a:latin typeface="Andale Mono"/>
                <a:cs typeface="Andale Mono"/>
              </a:rPr>
              <a:t>TaskCount</a:t>
            </a:r>
            <a:r>
              <a:rPr lang="en-US" sz="1300" dirty="0">
                <a:solidFill>
                  <a:srgbClr val="000000"/>
                </a:solidFill>
                <a:latin typeface="Andale Mono"/>
                <a:cs typeface="Andale Mono"/>
              </a:rPr>
              <a:t>: 320 Partition: ALL </a:t>
            </a:r>
            <a:endParaRPr lang="en-US" dirty="0" smtClean="0">
              <a:latin typeface="Andale Mono"/>
              <a:cs typeface="Andale Mono"/>
            </a:endParaRPr>
          </a:p>
          <a:p>
            <a:pPr lvl="1">
              <a:lnSpc>
                <a:spcPct val="95000"/>
              </a:lnSpc>
              <a:defRPr/>
            </a:pPr>
            <a:endParaRPr lang="en-US" sz="1300" dirty="0">
              <a:solidFill>
                <a:srgbClr val="000000"/>
              </a:solidFill>
              <a:latin typeface="Andale Mono"/>
              <a:cs typeface="Andale Mono"/>
            </a:endParaRPr>
          </a:p>
          <a:p>
            <a:pPr lvl="1">
              <a:lnSpc>
                <a:spcPct val="95000"/>
              </a:lnSpc>
              <a:defRPr/>
            </a:pPr>
            <a:r>
              <a:rPr lang="en-US" sz="1300" dirty="0">
                <a:solidFill>
                  <a:srgbClr val="000000"/>
                </a:solidFill>
                <a:latin typeface="Andale Mono"/>
                <a:cs typeface="Andale Mono"/>
              </a:rPr>
              <a:t>Partition List: ALL,s82,SHARED,msm</a:t>
            </a:r>
            <a:endParaRPr lang="en-US" dirty="0" smtClean="0">
              <a:latin typeface="Andale Mono"/>
              <a:cs typeface="Andale Mono"/>
            </a:endParaRPr>
          </a:p>
          <a:p>
            <a:pPr lvl="1">
              <a:lnSpc>
                <a:spcPct val="95000"/>
              </a:lnSpc>
              <a:defRPr/>
            </a:pPr>
            <a:r>
              <a:rPr lang="en-US" sz="1300" dirty="0">
                <a:solidFill>
                  <a:srgbClr val="000000"/>
                </a:solidFill>
                <a:latin typeface="Andale Mono"/>
                <a:cs typeface="Andale Mono"/>
              </a:rPr>
              <a:t>Flags: RESTARTABLE</a:t>
            </a:r>
            <a:endParaRPr lang="en-US" dirty="0" smtClean="0">
              <a:latin typeface="Andale Mono"/>
              <a:cs typeface="Andale Mono"/>
            </a:endParaRPr>
          </a:p>
          <a:p>
            <a:pPr lvl="1">
              <a:lnSpc>
                <a:spcPct val="95000"/>
              </a:lnSpc>
              <a:defRPr/>
            </a:pPr>
            <a:r>
              <a:rPr lang="en-US" sz="1300" dirty="0" err="1">
                <a:solidFill>
                  <a:srgbClr val="000000"/>
                </a:solidFill>
                <a:latin typeface="Andale Mono"/>
                <a:cs typeface="Andale Mono"/>
              </a:rPr>
              <a:t>Attr</a:t>
            </a:r>
            <a:r>
              <a:rPr lang="en-US" sz="1300" dirty="0">
                <a:solidFill>
                  <a:srgbClr val="000000"/>
                </a:solidFill>
                <a:latin typeface="Andale Mono"/>
                <a:cs typeface="Andale Mono"/>
              </a:rPr>
              <a:t>: checkpoint</a:t>
            </a:r>
            <a:endParaRPr lang="en-US" dirty="0" smtClean="0">
              <a:latin typeface="Andale Mono"/>
              <a:cs typeface="Andale Mono"/>
            </a:endParaRPr>
          </a:p>
          <a:p>
            <a:pPr lvl="1">
              <a:lnSpc>
                <a:spcPct val="95000"/>
              </a:lnSpc>
              <a:defRPr/>
            </a:pPr>
            <a:r>
              <a:rPr lang="en-US" sz="1300" dirty="0" err="1">
                <a:solidFill>
                  <a:srgbClr val="000000"/>
                </a:solidFill>
                <a:latin typeface="Andale Mono"/>
                <a:cs typeface="Andale Mono"/>
              </a:rPr>
              <a:t>StartPriority</a:t>
            </a:r>
            <a:r>
              <a:rPr lang="en-US" sz="1300" dirty="0">
                <a:solidFill>
                  <a:srgbClr val="000000"/>
                </a:solidFill>
                <a:latin typeface="Andale Mono"/>
                <a:cs typeface="Andale Mono"/>
              </a:rPr>
              <a:t>: 3</a:t>
            </a:r>
            <a:endParaRPr lang="en-US" dirty="0" smtClean="0">
              <a:latin typeface="Andale Mono"/>
              <a:cs typeface="Andale Mono"/>
            </a:endParaRPr>
          </a:p>
          <a:p>
            <a:pPr lvl="1">
              <a:lnSpc>
                <a:spcPct val="95000"/>
              </a:lnSpc>
              <a:defRPr/>
            </a:pPr>
            <a:r>
              <a:rPr lang="en-US" sz="1300" dirty="0">
                <a:solidFill>
                  <a:srgbClr val="000000"/>
                </a:solidFill>
                <a:latin typeface="Andale Mono"/>
                <a:cs typeface="Andale Mono"/>
              </a:rPr>
              <a:t>NOTE: job cannot run (insufficient available </a:t>
            </a:r>
            <a:r>
              <a:rPr lang="en-US" sz="1300" dirty="0" err="1">
                <a:solidFill>
                  <a:srgbClr val="000000"/>
                </a:solidFill>
                <a:latin typeface="Andale Mono"/>
                <a:cs typeface="Andale Mono"/>
              </a:rPr>
              <a:t>procs</a:t>
            </a:r>
            <a:r>
              <a:rPr lang="en-US" sz="1300" dirty="0">
                <a:solidFill>
                  <a:srgbClr val="000000"/>
                </a:solidFill>
                <a:latin typeface="Andale Mono"/>
                <a:cs typeface="Andale Mono"/>
              </a:rPr>
              <a:t>: 312 available)</a:t>
            </a:r>
            <a:endParaRPr lang="en-US" dirty="0" smtClean="0">
              <a:latin typeface="Andale Mono"/>
              <a:cs typeface="Andale Mono"/>
            </a:endParaRPr>
          </a:p>
        </p:txBody>
      </p:sp>
    </p:spTree>
    <p:extLst>
      <p:ext uri="{BB962C8B-B14F-4D97-AF65-F5344CB8AC3E}">
        <p14:creationId xmlns:p14="http://schemas.microsoft.com/office/powerpoint/2010/main" val="24707194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dirty="0">
                <a:solidFill>
                  <a:srgbClr val="000000"/>
                </a:solidFill>
                <a:latin typeface="Arial" charset="0"/>
              </a:rPr>
              <a:t>Why won’t my job run?</a:t>
            </a:r>
            <a:endParaRPr lang="en-US" dirty="0" smtClean="0">
              <a:solidFill>
                <a:srgbClr val="000000"/>
              </a:solidFill>
              <a:latin typeface="Arial" charset="0"/>
              <a:cs typeface="+mj-cs"/>
            </a:endParaRPr>
          </a:p>
        </p:txBody>
      </p:sp>
      <p:sp>
        <p:nvSpPr>
          <p:cNvPr id="17412" name="Text Box 4"/>
          <p:cNvSpPr txBox="1">
            <a:spLocks noChangeArrowheads="1"/>
          </p:cNvSpPr>
          <p:nvPr/>
        </p:nvSpPr>
        <p:spPr bwMode="auto">
          <a:xfrm>
            <a:off x="497205" y="1645920"/>
            <a:ext cx="8149590" cy="420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If you submitted a job that cannot run, use </a:t>
            </a:r>
            <a:r>
              <a:rPr lang="en-US" sz="3200" dirty="0" err="1">
                <a:solidFill>
                  <a:srgbClr val="000000"/>
                </a:solidFill>
                <a:latin typeface="Arial" charset="0"/>
              </a:rPr>
              <a:t>qdel</a:t>
            </a:r>
            <a:r>
              <a:rPr lang="en-US" sz="3200" dirty="0">
                <a:solidFill>
                  <a:srgbClr val="000000"/>
                </a:solidFill>
                <a:latin typeface="Arial" charset="0"/>
              </a:rPr>
              <a:t> to delete the job, fix your script, and resubmit the job</a:t>
            </a:r>
            <a:endParaRPr lang="en-US" dirty="0" smtClean="0">
              <a:cs typeface="+mn-cs"/>
            </a:endParaRPr>
          </a:p>
          <a:p>
            <a:pPr lvl="2">
              <a:lnSpc>
                <a:spcPct val="95000"/>
              </a:lnSpc>
              <a:buClr>
                <a:srgbClr val="000000"/>
              </a:buClr>
              <a:buSzPct val="80000"/>
              <a:buFont typeface="Courier New" charset="0"/>
              <a:buChar char="o"/>
              <a:defRPr/>
            </a:pPr>
            <a:r>
              <a:rPr lang="en-US" sz="2800" dirty="0" err="1">
                <a:solidFill>
                  <a:srgbClr val="000000"/>
                </a:solidFill>
                <a:latin typeface="Courier"/>
                <a:cs typeface="Courier"/>
              </a:rPr>
              <a:t>qdel</a:t>
            </a:r>
            <a:r>
              <a:rPr lang="en-US" sz="2800" dirty="0">
                <a:solidFill>
                  <a:srgbClr val="000000"/>
                </a:solidFill>
                <a:latin typeface="Courier"/>
                <a:cs typeface="Courier"/>
              </a:rPr>
              <a:t> 319285</a:t>
            </a:r>
            <a:endParaRPr lang="en-US" dirty="0" smtClean="0">
              <a:latin typeface="Courier"/>
              <a:cs typeface="Courier"/>
            </a:endParaRPr>
          </a:p>
          <a:p>
            <a:pPr lvl="1">
              <a:lnSpc>
                <a:spcPct val="95000"/>
              </a:lnSpc>
              <a:buClr>
                <a:srgbClr val="000000"/>
              </a:buClr>
              <a:buSzPct val="100000"/>
              <a:buFontTx/>
              <a:buChar char="•"/>
              <a:defRPr/>
            </a:pPr>
            <a:r>
              <a:rPr lang="en-US" sz="3200" dirty="0">
                <a:solidFill>
                  <a:srgbClr val="000000"/>
                </a:solidFill>
                <a:latin typeface="Arial" charset="0"/>
              </a:rPr>
              <a:t>If you think your job should run, leave it in the queue and send email</a:t>
            </a: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It</a:t>
            </a:r>
            <a:r>
              <a:rPr lang="ja-JP" altLang="en-US" sz="3200" dirty="0">
                <a:solidFill>
                  <a:srgbClr val="000000"/>
                </a:solidFill>
                <a:latin typeface="Arial"/>
              </a:rPr>
              <a:t>’</a:t>
            </a:r>
            <a:r>
              <a:rPr lang="en-US" sz="3200" dirty="0">
                <a:solidFill>
                  <a:srgbClr val="000000"/>
                </a:solidFill>
                <a:latin typeface="Arial" charset="0"/>
              </a:rPr>
              <a:t>s also possible that maintenance is coming up soon</a:t>
            </a:r>
            <a:endParaRPr lang="en-US" dirty="0" smtClean="0">
              <a:cs typeface="+mn-cs"/>
            </a:endParaRPr>
          </a:p>
          <a:p>
            <a:pPr>
              <a:lnSpc>
                <a:spcPct val="95000"/>
              </a:lnSpc>
              <a:buClr>
                <a:srgbClr val="000000"/>
              </a:buClr>
              <a:buSzPct val="100000"/>
              <a:defRPr/>
            </a:pPr>
            <a:endParaRPr lang="en-US" sz="3200" dirty="0">
              <a:solidFill>
                <a:srgbClr val="000000"/>
              </a:solidFill>
              <a:latin typeface="Arial" charset="0"/>
            </a:endParaRPr>
          </a:p>
        </p:txBody>
      </p:sp>
      <p:sp>
        <p:nvSpPr>
          <p:cNvPr id="17413"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562302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Making your job run sooner</a:t>
            </a:r>
          </a:p>
        </p:txBody>
      </p:sp>
      <p:sp>
        <p:nvSpPr>
          <p:cNvPr id="18436" name="Text Box 4"/>
          <p:cNvSpPr txBox="1">
            <a:spLocks noChangeArrowheads="1"/>
          </p:cNvSpPr>
          <p:nvPr/>
        </p:nvSpPr>
        <p:spPr bwMode="auto">
          <a:xfrm>
            <a:off x="497205" y="1645920"/>
            <a:ext cx="814959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In general, specify the minimal set of resources you need</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Use minimum number of nodes</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Use the job queue with the shortest max </a:t>
            </a:r>
            <a:r>
              <a:rPr lang="en-US" sz="2800" dirty="0" err="1">
                <a:solidFill>
                  <a:srgbClr val="000000"/>
                </a:solidFill>
                <a:latin typeface="Arial" charset="0"/>
              </a:rPr>
              <a:t>walltime</a:t>
            </a:r>
            <a:endParaRPr lang="en-US" dirty="0" smtClean="0">
              <a:cs typeface="+mn-cs"/>
            </a:endParaRPr>
          </a:p>
          <a:p>
            <a:pPr lvl="3">
              <a:lnSpc>
                <a:spcPct val="95000"/>
              </a:lnSpc>
              <a:buClr>
                <a:srgbClr val="000000"/>
              </a:buClr>
              <a:buSzPct val="100000"/>
              <a:buFont typeface="Wingdings" charset="0"/>
              <a:buChar char="§"/>
              <a:defRPr/>
            </a:pPr>
            <a:r>
              <a:rPr lang="en-US" dirty="0" err="1">
                <a:solidFill>
                  <a:srgbClr val="000000"/>
                </a:solidFill>
                <a:latin typeface="Courier"/>
                <a:cs typeface="Courier"/>
              </a:rPr>
              <a:t>qstat</a:t>
            </a:r>
            <a:r>
              <a:rPr lang="en-US" dirty="0">
                <a:solidFill>
                  <a:srgbClr val="000000"/>
                </a:solidFill>
                <a:latin typeface="Courier"/>
                <a:cs typeface="Courier"/>
              </a:rPr>
              <a:t> –Q –f</a:t>
            </a:r>
            <a:endParaRPr lang="en-US" dirty="0" smtClean="0">
              <a:latin typeface="Courier"/>
              <a:cs typeface="Courier"/>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Specify the minimum amount of time you need for the job</a:t>
            </a:r>
            <a:endParaRPr lang="en-US" dirty="0" smtClean="0">
              <a:cs typeface="+mn-cs"/>
            </a:endParaRPr>
          </a:p>
          <a:p>
            <a:pPr lvl="3">
              <a:lnSpc>
                <a:spcPct val="95000"/>
              </a:lnSpc>
              <a:buClr>
                <a:srgbClr val="000000"/>
              </a:buClr>
              <a:buSzPct val="100000"/>
              <a:buFont typeface="Wingdings" charset="0"/>
              <a:buChar char="§"/>
              <a:defRPr/>
            </a:pPr>
            <a:r>
              <a:rPr lang="en-US" dirty="0" err="1">
                <a:solidFill>
                  <a:srgbClr val="000000"/>
                </a:solidFill>
                <a:latin typeface="Courier"/>
                <a:cs typeface="Courier"/>
              </a:rPr>
              <a:t>qsub</a:t>
            </a:r>
            <a:r>
              <a:rPr lang="en-US" dirty="0">
                <a:solidFill>
                  <a:srgbClr val="000000"/>
                </a:solidFill>
                <a:latin typeface="Courier"/>
                <a:cs typeface="Courier"/>
              </a:rPr>
              <a:t> –l </a:t>
            </a:r>
            <a:r>
              <a:rPr lang="en-US" dirty="0" err="1">
                <a:solidFill>
                  <a:srgbClr val="000000"/>
                </a:solidFill>
                <a:latin typeface="Courier"/>
                <a:cs typeface="Courier"/>
              </a:rPr>
              <a:t>walltime</a:t>
            </a:r>
            <a:r>
              <a:rPr lang="en-US" dirty="0">
                <a:solidFill>
                  <a:srgbClr val="000000"/>
                </a:solidFill>
                <a:latin typeface="Courier"/>
                <a:cs typeface="Courier"/>
              </a:rPr>
              <a:t>=</a:t>
            </a:r>
            <a:r>
              <a:rPr lang="en-US" dirty="0" err="1">
                <a:solidFill>
                  <a:srgbClr val="000000"/>
                </a:solidFill>
                <a:latin typeface="Courier"/>
                <a:cs typeface="Courier"/>
              </a:rPr>
              <a:t>hh:mm:ss</a:t>
            </a:r>
            <a:endParaRPr lang="en-US" dirty="0">
              <a:solidFill>
                <a:srgbClr val="000000"/>
              </a:solidFill>
              <a:latin typeface="Courier"/>
              <a:cs typeface="Courier"/>
            </a:endParaRPr>
          </a:p>
        </p:txBody>
      </p:sp>
      <p:sp>
        <p:nvSpPr>
          <p:cNvPr id="1843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9918404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atin typeface="Calibri" charset="0"/>
              </a:rPr>
              <a:t>Example with MPI</a:t>
            </a:r>
          </a:p>
        </p:txBody>
      </p:sp>
      <p:sp>
        <p:nvSpPr>
          <p:cNvPr id="30722" name="Content Placeholder 2"/>
          <p:cNvSpPr>
            <a:spLocks noGrp="1"/>
          </p:cNvSpPr>
          <p:nvPr>
            <p:ph sz="half" idx="1"/>
          </p:nvPr>
        </p:nvSpPr>
        <p:spPr>
          <a:xfrm>
            <a:off x="457200" y="1600200"/>
            <a:ext cx="4039077" cy="4526280"/>
          </a:xfrm>
        </p:spPr>
        <p:txBody>
          <a:bodyPr/>
          <a:lstStyle/>
          <a:p>
            <a:pPr eaLnBrk="1" hangingPunct="1"/>
            <a:r>
              <a:rPr lang="en-US">
                <a:latin typeface="Calibri" charset="0"/>
              </a:rPr>
              <a:t>Run through a simple example of an MPI job</a:t>
            </a:r>
          </a:p>
          <a:p>
            <a:pPr lvl="1" eaLnBrk="1" hangingPunct="1"/>
            <a:r>
              <a:rPr lang="en-US">
                <a:latin typeface="Calibri" charset="0"/>
              </a:rPr>
              <a:t>Ring algorithm passes messages along to each process as a chain or string</a:t>
            </a:r>
          </a:p>
          <a:p>
            <a:pPr lvl="1" eaLnBrk="1" hangingPunct="1"/>
            <a:r>
              <a:rPr lang="en-US">
                <a:latin typeface="Calibri" charset="0"/>
              </a:rPr>
              <a:t>Use Intel compiler and mpi to compile &amp; run</a:t>
            </a:r>
          </a:p>
          <a:p>
            <a:pPr lvl="1" eaLnBrk="1" hangingPunct="1"/>
            <a:r>
              <a:rPr lang="en-US">
                <a:latin typeface="Calibri" charset="0"/>
              </a:rPr>
              <a:t>Hands on experience with PBS scripts</a:t>
            </a:r>
          </a:p>
          <a:p>
            <a:pPr lvl="1" eaLnBrk="1" hangingPunct="1"/>
            <a:endParaRPr lang="en-US">
              <a:latin typeface="Calibri" charset="0"/>
            </a:endParaRPr>
          </a:p>
        </p:txBody>
      </p:sp>
      <p:pic>
        <p:nvPicPr>
          <p:cNvPr id="30723" name="Picture 3" descr="MPI_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1969" y="1851660"/>
            <a:ext cx="4509135" cy="443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6117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5"/>
          <p:cNvSpPr>
            <a:spLocks noGrp="1"/>
          </p:cNvSpPr>
          <p:nvPr>
            <p:ph idx="1"/>
          </p:nvPr>
        </p:nvSpPr>
        <p:spPr>
          <a:xfrm>
            <a:off x="1897380" y="480060"/>
            <a:ext cx="5280660" cy="569214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defRPr/>
            </a:pPr>
            <a:r>
              <a:rPr lang="en-US" sz="1600" dirty="0">
                <a:latin typeface="Courier" charset="0"/>
                <a:cs typeface="Courier" charset="0"/>
              </a:rPr>
              <a:t>#PBS -N hello-</a:t>
            </a:r>
            <a:r>
              <a:rPr lang="en-US" sz="1600" dirty="0" err="1">
                <a:latin typeface="Courier" charset="0"/>
                <a:cs typeface="Courier" charset="0"/>
              </a:rPr>
              <a:t>mvapich</a:t>
            </a:r>
            <a:r>
              <a:rPr lang="en-US" sz="1600" dirty="0">
                <a:latin typeface="Courier" charset="0"/>
                <a:cs typeface="Courier" charset="0"/>
              </a:rPr>
              <a:t>-</a:t>
            </a:r>
            <a:r>
              <a:rPr lang="en-US" sz="1600" dirty="0" err="1">
                <a:latin typeface="Courier" charset="0"/>
                <a:cs typeface="Courier" charset="0"/>
              </a:rPr>
              <a:t>intel</a:t>
            </a:r>
            <a:endParaRPr lang="en-US" sz="1600" dirty="0">
              <a:latin typeface="Courier" charset="0"/>
              <a:cs typeface="Courier" charset="0"/>
            </a:endParaRPr>
          </a:p>
          <a:p>
            <a:pPr marL="0" indent="0">
              <a:buNone/>
              <a:defRPr/>
            </a:pPr>
            <a:r>
              <a:rPr lang="en-US" sz="1600" dirty="0">
                <a:latin typeface="Courier" charset="0"/>
                <a:cs typeface="Courier" charset="0"/>
              </a:rPr>
              <a:t>#PBS -l nodes=4:ppn=8</a:t>
            </a:r>
          </a:p>
          <a:p>
            <a:pPr marL="0" indent="0">
              <a:buNone/>
              <a:defRPr/>
            </a:pPr>
            <a:r>
              <a:rPr lang="en-US" sz="1600" dirty="0">
                <a:latin typeface="Courier" charset="0"/>
                <a:cs typeface="Courier" charset="0"/>
              </a:rPr>
              <a:t>#PBS -l </a:t>
            </a:r>
            <a:r>
              <a:rPr lang="en-US" sz="1600" dirty="0" err="1">
                <a:latin typeface="Courier" charset="0"/>
                <a:cs typeface="Courier" charset="0"/>
              </a:rPr>
              <a:t>walltime</a:t>
            </a:r>
            <a:r>
              <a:rPr lang="en-US" sz="1600" dirty="0">
                <a:latin typeface="Courier" charset="0"/>
                <a:cs typeface="Courier" charset="0"/>
              </a:rPr>
              <a:t>=00:02:00</a:t>
            </a:r>
          </a:p>
          <a:p>
            <a:pPr marL="0" indent="0">
              <a:buNone/>
              <a:defRPr/>
            </a:pPr>
            <a:r>
              <a:rPr lang="en-US" sz="1600" dirty="0">
                <a:latin typeface="Courier" charset="0"/>
                <a:cs typeface="Courier" charset="0"/>
              </a:rPr>
              <a:t>#PBS -k </a:t>
            </a:r>
            <a:r>
              <a:rPr lang="en-US" sz="1600" dirty="0" err="1">
                <a:latin typeface="Courier" charset="0"/>
                <a:cs typeface="Courier" charset="0"/>
              </a:rPr>
              <a:t>oe</a:t>
            </a:r>
            <a:endParaRPr lang="en-US" sz="1600" dirty="0">
              <a:latin typeface="Courier" charset="0"/>
              <a:cs typeface="Courier" charset="0"/>
            </a:endParaRPr>
          </a:p>
          <a:p>
            <a:pPr marL="0" indent="0">
              <a:buNone/>
              <a:defRPr/>
            </a:pPr>
            <a:r>
              <a:rPr lang="en-US" sz="1600" dirty="0">
                <a:latin typeface="Courier" charset="0"/>
                <a:cs typeface="Courier" charset="0"/>
              </a:rPr>
              <a:t>#PBS -j </a:t>
            </a:r>
            <a:r>
              <a:rPr lang="en-US" sz="1600" dirty="0" err="1">
                <a:latin typeface="Courier" charset="0"/>
                <a:cs typeface="Courier" charset="0"/>
              </a:rPr>
              <a:t>oe</a:t>
            </a:r>
            <a:endParaRPr lang="en-US" sz="1600" dirty="0">
              <a:latin typeface="Courier" charset="0"/>
              <a:cs typeface="Courier" charset="0"/>
            </a:endParaRPr>
          </a:p>
          <a:p>
            <a:pPr marL="0" indent="0">
              <a:buNone/>
              <a:defRPr/>
            </a:pPr>
            <a:endParaRPr lang="en-US" sz="1600" dirty="0">
              <a:latin typeface="Courier" charset="0"/>
              <a:cs typeface="Courier" charset="0"/>
            </a:endParaRPr>
          </a:p>
          <a:p>
            <a:pPr marL="0" indent="0">
              <a:buNone/>
              <a:defRPr/>
            </a:pPr>
            <a:r>
              <a:rPr lang="en-US" sz="1600" dirty="0">
                <a:latin typeface="Courier" charset="0"/>
                <a:cs typeface="Courier" charset="0"/>
              </a:rPr>
              <a:t>EXE=$HOME/</a:t>
            </a:r>
            <a:r>
              <a:rPr lang="en-US" sz="1600" dirty="0" err="1">
                <a:latin typeface="Courier" charset="0"/>
                <a:cs typeface="Courier" charset="0"/>
              </a:rPr>
              <a:t>mpiring</a:t>
            </a:r>
            <a:r>
              <a:rPr lang="en-US" sz="1600" dirty="0">
                <a:latin typeface="Courier" charset="0"/>
                <a:cs typeface="Courier" charset="0"/>
              </a:rPr>
              <a:t>/</a:t>
            </a:r>
            <a:r>
              <a:rPr lang="en-US" sz="1600" dirty="0" err="1">
                <a:latin typeface="Courier" charset="0"/>
                <a:cs typeface="Courier" charset="0"/>
              </a:rPr>
              <a:t>mpiring</a:t>
            </a:r>
            <a:endParaRPr lang="en-US" sz="1600" dirty="0">
              <a:latin typeface="Courier" charset="0"/>
              <a:cs typeface="Courier" charset="0"/>
            </a:endParaRPr>
          </a:p>
          <a:p>
            <a:pPr marL="0" indent="0">
              <a:buNone/>
              <a:defRPr/>
            </a:pPr>
            <a:endParaRPr lang="en-US" sz="1600" dirty="0">
              <a:latin typeface="Courier" charset="0"/>
              <a:cs typeface="Courier" charset="0"/>
            </a:endParaRPr>
          </a:p>
          <a:p>
            <a:pPr marL="0" indent="0">
              <a:buNone/>
              <a:defRPr/>
            </a:pPr>
            <a:r>
              <a:rPr lang="en-US" sz="1600" dirty="0">
                <a:latin typeface="Courier" charset="0"/>
                <a:cs typeface="Courier" charset="0"/>
              </a:rPr>
              <a:t>echo "Started on `/bin/hostname`"</a:t>
            </a:r>
          </a:p>
          <a:p>
            <a:pPr marL="0" indent="0">
              <a:buNone/>
              <a:defRPr/>
            </a:pPr>
            <a:r>
              <a:rPr lang="en-US" sz="1600" dirty="0">
                <a:latin typeface="Courier" charset="0"/>
                <a:cs typeface="Courier" charset="0"/>
              </a:rPr>
              <a:t>echo</a:t>
            </a:r>
          </a:p>
          <a:p>
            <a:pPr marL="0" indent="0">
              <a:buNone/>
              <a:defRPr/>
            </a:pPr>
            <a:r>
              <a:rPr lang="en-US" sz="1600" dirty="0">
                <a:latin typeface="Courier" charset="0"/>
                <a:cs typeface="Courier" charset="0"/>
              </a:rPr>
              <a:t>echo "PATH is [$PATH]"</a:t>
            </a:r>
          </a:p>
          <a:p>
            <a:pPr marL="0" indent="0">
              <a:buNone/>
              <a:defRPr/>
            </a:pPr>
            <a:r>
              <a:rPr lang="en-US" sz="1600" dirty="0">
                <a:latin typeface="Courier" charset="0"/>
                <a:cs typeface="Courier" charset="0"/>
              </a:rPr>
              <a:t>echo</a:t>
            </a:r>
          </a:p>
          <a:p>
            <a:pPr marL="0" indent="0">
              <a:buNone/>
              <a:defRPr/>
            </a:pPr>
            <a:r>
              <a:rPr lang="en-US" sz="1600" dirty="0">
                <a:latin typeface="Courier" charset="0"/>
                <a:cs typeface="Courier" charset="0"/>
              </a:rPr>
              <a:t>echo "Nodes chosen are:"</a:t>
            </a:r>
          </a:p>
          <a:p>
            <a:pPr marL="0" indent="0">
              <a:buNone/>
              <a:defRPr/>
            </a:pPr>
            <a:r>
              <a:rPr lang="en-US" sz="1600" dirty="0">
                <a:latin typeface="Courier" charset="0"/>
                <a:cs typeface="Courier" charset="0"/>
              </a:rPr>
              <a:t>cat $PBS_NODEFILE</a:t>
            </a:r>
          </a:p>
          <a:p>
            <a:pPr marL="0" indent="0">
              <a:buNone/>
              <a:defRPr/>
            </a:pPr>
            <a:r>
              <a:rPr lang="en-US" sz="1600" dirty="0">
                <a:latin typeface="Courier" charset="0"/>
                <a:cs typeface="Courier" charset="0"/>
              </a:rPr>
              <a:t>echo</a:t>
            </a:r>
          </a:p>
          <a:p>
            <a:pPr marL="0" indent="0">
              <a:buNone/>
              <a:defRPr/>
            </a:pPr>
            <a:r>
              <a:rPr lang="en-US" sz="1600" dirty="0">
                <a:latin typeface="Courier" charset="0"/>
                <a:cs typeface="Courier" charset="0"/>
              </a:rPr>
              <a:t>module load </a:t>
            </a:r>
            <a:r>
              <a:rPr lang="en-US" sz="1600" dirty="0" err="1">
                <a:latin typeface="Courier" charset="0"/>
                <a:cs typeface="Courier" charset="0"/>
              </a:rPr>
              <a:t>intel</a:t>
            </a:r>
            <a:r>
              <a:rPr lang="en-US" sz="1600" dirty="0">
                <a:latin typeface="Courier" charset="0"/>
                <a:cs typeface="Courier" charset="0"/>
              </a:rPr>
              <a:t> </a:t>
            </a:r>
            <a:r>
              <a:rPr lang="en-US" sz="1600" dirty="0" err="1">
                <a:latin typeface="Courier" charset="0"/>
                <a:cs typeface="Courier" charset="0"/>
              </a:rPr>
              <a:t>intelmpi</a:t>
            </a:r>
            <a:endParaRPr lang="en-US" sz="1600" dirty="0">
              <a:latin typeface="Courier" charset="0"/>
              <a:cs typeface="Courier" charset="0"/>
            </a:endParaRPr>
          </a:p>
          <a:p>
            <a:pPr marL="0" indent="0">
              <a:buNone/>
              <a:defRPr/>
            </a:pPr>
            <a:r>
              <a:rPr lang="en-US" sz="1600" dirty="0" err="1">
                <a:latin typeface="Courier" charset="0"/>
                <a:cs typeface="Courier" charset="0"/>
              </a:rPr>
              <a:t>mpdboot</a:t>
            </a:r>
            <a:r>
              <a:rPr lang="en-US" sz="1600" dirty="0">
                <a:latin typeface="Courier" charset="0"/>
                <a:cs typeface="Courier" charset="0"/>
              </a:rPr>
              <a:t> -n 4 -f $PBS_NODEFILE -v --</a:t>
            </a:r>
            <a:r>
              <a:rPr lang="en-US" sz="1600" dirty="0" err="1">
                <a:latin typeface="Courier" charset="0"/>
                <a:cs typeface="Courier" charset="0"/>
              </a:rPr>
              <a:t>remcons</a:t>
            </a:r>
            <a:endParaRPr lang="en-US" sz="1600" dirty="0">
              <a:latin typeface="Courier" charset="0"/>
              <a:cs typeface="Courier" charset="0"/>
            </a:endParaRPr>
          </a:p>
          <a:p>
            <a:pPr marL="0" indent="0">
              <a:buNone/>
              <a:defRPr/>
            </a:pPr>
            <a:endParaRPr lang="en-US" sz="1600" dirty="0">
              <a:latin typeface="Courier" charset="0"/>
              <a:cs typeface="Courier" charset="0"/>
            </a:endParaRPr>
          </a:p>
          <a:p>
            <a:pPr marL="0" indent="0">
              <a:buNone/>
              <a:defRPr/>
            </a:pPr>
            <a:r>
              <a:rPr lang="en-US" sz="1600" dirty="0" err="1">
                <a:latin typeface="Courier" charset="0"/>
                <a:cs typeface="Courier" charset="0"/>
              </a:rPr>
              <a:t>mpiexec</a:t>
            </a:r>
            <a:r>
              <a:rPr lang="en-US" sz="1600" dirty="0">
                <a:latin typeface="Courier" charset="0"/>
                <a:cs typeface="Courier" charset="0"/>
              </a:rPr>
              <a:t> -n 32 $EXE</a:t>
            </a:r>
          </a:p>
          <a:p>
            <a:pPr marL="0" indent="0">
              <a:buNone/>
              <a:defRPr/>
            </a:pPr>
            <a:endParaRPr lang="en-US" sz="1600" dirty="0">
              <a:latin typeface="Courier" charset="0"/>
              <a:cs typeface="Courier" charset="0"/>
            </a:endParaRPr>
          </a:p>
          <a:p>
            <a:pPr marL="0" indent="0">
              <a:buNone/>
              <a:defRPr/>
            </a:pPr>
            <a:r>
              <a:rPr lang="en-US" sz="1600" dirty="0" err="1">
                <a:latin typeface="Courier" charset="0"/>
                <a:cs typeface="Courier" charset="0"/>
              </a:rPr>
              <a:t>mpdallexit</a:t>
            </a:r>
            <a:endParaRPr lang="en-US" sz="1600" dirty="0">
              <a:latin typeface="Courier" charset="0"/>
              <a:cs typeface="Courier" charset="0"/>
            </a:endParaRPr>
          </a:p>
          <a:p>
            <a:pPr marL="0" indent="0">
              <a:buNone/>
              <a:defRPr/>
            </a:pPr>
            <a:endParaRPr lang="en-US" sz="1600" dirty="0">
              <a:latin typeface="Courier" charset="0"/>
              <a:cs typeface="Courier" charset="0"/>
            </a:endParaRPr>
          </a:p>
        </p:txBody>
      </p:sp>
    </p:spTree>
    <p:extLst>
      <p:ext uri="{BB962C8B-B14F-4D97-AF65-F5344CB8AC3E}">
        <p14:creationId xmlns:p14="http://schemas.microsoft.com/office/powerpoint/2010/main" val="18680590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4"/>
          <p:cNvSpPr>
            <a:spLocks noGrp="1"/>
          </p:cNvSpPr>
          <p:nvPr>
            <p:ph type="title"/>
          </p:nvPr>
        </p:nvSpPr>
        <p:spPr/>
        <p:txBody>
          <a:bodyPr/>
          <a:lstStyle/>
          <a:p>
            <a:pPr eaLnBrk="1" hangingPunct="1"/>
            <a:r>
              <a:rPr lang="en-US">
                <a:latin typeface="Calibri" charset="0"/>
              </a:rPr>
              <a:t>Lets Run</a:t>
            </a:r>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defRPr/>
            </a:pPr>
            <a:r>
              <a:rPr lang="it-IT" sz="1800" dirty="0">
                <a:latin typeface="Courier"/>
                <a:cs typeface="Courier"/>
              </a:rPr>
              <a:t>&gt; </a:t>
            </a:r>
            <a:r>
              <a:rPr lang="it-IT" sz="1800" dirty="0" err="1">
                <a:latin typeface="Courier"/>
                <a:cs typeface="Courier"/>
              </a:rPr>
              <a:t>cp</a:t>
            </a:r>
            <a:r>
              <a:rPr lang="it-IT" sz="1800" dirty="0">
                <a:latin typeface="Courier"/>
                <a:cs typeface="Courier"/>
              </a:rPr>
              <a:t> /share/project/mpiexample/mpiring.tar.gz .</a:t>
            </a:r>
          </a:p>
          <a:p>
            <a:pPr marL="0" indent="0">
              <a:buNone/>
              <a:defRPr/>
            </a:pPr>
            <a:r>
              <a:rPr lang="it-IT" sz="1800" dirty="0">
                <a:latin typeface="Courier"/>
                <a:cs typeface="Courier"/>
              </a:rPr>
              <a:t>&gt; tar xfz mpiring.tar.gz </a:t>
            </a:r>
          </a:p>
          <a:p>
            <a:pPr marL="0" indent="0">
              <a:buNone/>
              <a:defRPr/>
            </a:pPr>
            <a:r>
              <a:rPr lang="it-IT" sz="1800" dirty="0">
                <a:latin typeface="Courier"/>
                <a:cs typeface="Courier"/>
              </a:rPr>
              <a:t>&gt; cd mpiring</a:t>
            </a:r>
          </a:p>
          <a:p>
            <a:pPr marL="0" indent="0">
              <a:buNone/>
              <a:defRPr/>
            </a:pPr>
            <a:r>
              <a:rPr lang="it-IT" sz="1800" dirty="0">
                <a:latin typeface="Courier"/>
                <a:cs typeface="Courier"/>
              </a:rPr>
              <a:t>&gt; </a:t>
            </a:r>
            <a:r>
              <a:rPr lang="it-IT" sz="1800" dirty="0" err="1">
                <a:latin typeface="Courier"/>
                <a:cs typeface="Courier"/>
              </a:rPr>
              <a:t>module</a:t>
            </a:r>
            <a:r>
              <a:rPr lang="it-IT" sz="1800" dirty="0">
                <a:latin typeface="Courier"/>
                <a:cs typeface="Courier"/>
              </a:rPr>
              <a:t> load intel </a:t>
            </a:r>
            <a:r>
              <a:rPr lang="it-IT" sz="1800" dirty="0" err="1">
                <a:latin typeface="Courier"/>
                <a:cs typeface="Courier"/>
              </a:rPr>
              <a:t>intelmpi</a:t>
            </a:r>
            <a:r>
              <a:rPr lang="it-IT" sz="1800" dirty="0">
                <a:latin typeface="Courier"/>
                <a:cs typeface="Courier"/>
              </a:rPr>
              <a:t> </a:t>
            </a:r>
            <a:r>
              <a:rPr lang="it-IT" sz="1800" dirty="0" err="1">
                <a:latin typeface="Courier"/>
                <a:cs typeface="Courier"/>
              </a:rPr>
              <a:t>moab</a:t>
            </a:r>
            <a:endParaRPr lang="it-IT" sz="1800" dirty="0">
              <a:latin typeface="Courier"/>
              <a:cs typeface="Courier"/>
            </a:endParaRPr>
          </a:p>
          <a:p>
            <a:pPr marL="0" indent="0">
              <a:buNone/>
              <a:defRPr/>
            </a:pPr>
            <a:endParaRPr lang="it-IT" sz="1800" dirty="0">
              <a:latin typeface="Courier"/>
              <a:cs typeface="Courier"/>
            </a:endParaRPr>
          </a:p>
          <a:p>
            <a:pPr marL="0" indent="0">
              <a:buNone/>
              <a:defRPr/>
            </a:pPr>
            <a:r>
              <a:rPr lang="it-IT" sz="1800" i="1" dirty="0">
                <a:latin typeface="Courier"/>
                <a:cs typeface="Courier"/>
              </a:rPr>
              <a:t>Intel compiler suite version 11.1/072 loaded</a:t>
            </a:r>
          </a:p>
          <a:p>
            <a:pPr marL="0" indent="0">
              <a:buNone/>
              <a:defRPr/>
            </a:pPr>
            <a:r>
              <a:rPr lang="it-IT" sz="1800" i="1" dirty="0">
                <a:latin typeface="Courier"/>
                <a:cs typeface="Courier"/>
              </a:rPr>
              <a:t>Intel MPI version 4.0.0.028 loaded</a:t>
            </a:r>
          </a:p>
          <a:p>
            <a:pPr marL="0" indent="0">
              <a:buNone/>
              <a:defRPr/>
            </a:pPr>
            <a:r>
              <a:rPr lang="it-IT" sz="1800" i="1" dirty="0">
                <a:latin typeface="Courier"/>
                <a:cs typeface="Courier"/>
              </a:rPr>
              <a:t>moab version 5.4.0 </a:t>
            </a:r>
            <a:r>
              <a:rPr lang="it-IT" sz="1800" i="1" dirty="0" err="1">
                <a:latin typeface="Courier"/>
                <a:cs typeface="Courier"/>
              </a:rPr>
              <a:t>loaded</a:t>
            </a:r>
            <a:r>
              <a:rPr lang="it-IT" sz="1800" i="1" dirty="0">
                <a:latin typeface="Courier"/>
                <a:cs typeface="Courier"/>
              </a:rPr>
              <a:t/>
            </a:r>
            <a:br>
              <a:rPr lang="it-IT" sz="1800" i="1" dirty="0">
                <a:latin typeface="Courier"/>
                <a:cs typeface="Courier"/>
              </a:rPr>
            </a:br>
            <a:endParaRPr lang="it-IT" sz="1800" i="1" dirty="0">
              <a:latin typeface="Courier"/>
              <a:cs typeface="Courier"/>
            </a:endParaRPr>
          </a:p>
          <a:p>
            <a:pPr marL="0" indent="0">
              <a:buNone/>
              <a:defRPr/>
            </a:pPr>
            <a:r>
              <a:rPr lang="it-IT" sz="1800" dirty="0">
                <a:latin typeface="Courier"/>
                <a:cs typeface="Courier"/>
              </a:rPr>
              <a:t>&gt; </a:t>
            </a:r>
            <a:r>
              <a:rPr lang="it-IT" sz="1800" dirty="0" err="1">
                <a:latin typeface="Courier"/>
                <a:cs typeface="Courier"/>
              </a:rPr>
              <a:t>mpicc</a:t>
            </a:r>
            <a:r>
              <a:rPr lang="it-IT" sz="1800" dirty="0">
                <a:latin typeface="Courier"/>
                <a:cs typeface="Courier"/>
              </a:rPr>
              <a:t> -o mpiring ./mpiring.c</a:t>
            </a:r>
          </a:p>
          <a:p>
            <a:pPr marL="0" indent="0">
              <a:buNone/>
              <a:defRPr/>
            </a:pPr>
            <a:r>
              <a:rPr lang="it-IT" sz="1800" dirty="0">
                <a:latin typeface="Courier"/>
                <a:cs typeface="Courier"/>
              </a:rPr>
              <a:t>&gt; </a:t>
            </a:r>
            <a:r>
              <a:rPr lang="it-IT" sz="1800" dirty="0" err="1">
                <a:latin typeface="Courier"/>
                <a:cs typeface="Courier"/>
              </a:rPr>
              <a:t>qsub</a:t>
            </a:r>
            <a:r>
              <a:rPr lang="it-IT" sz="1800" dirty="0">
                <a:latin typeface="Courier"/>
                <a:cs typeface="Courier"/>
              </a:rPr>
              <a:t> mpiring.pbs </a:t>
            </a:r>
          </a:p>
          <a:p>
            <a:pPr marL="0" indent="0">
              <a:buNone/>
              <a:defRPr/>
            </a:pPr>
            <a:r>
              <a:rPr lang="it-IT" sz="1800" dirty="0">
                <a:latin typeface="Courier"/>
                <a:cs typeface="Courier"/>
              </a:rPr>
              <a:t>100506.i136</a:t>
            </a:r>
          </a:p>
          <a:p>
            <a:pPr marL="0" indent="0">
              <a:buNone/>
              <a:defRPr/>
            </a:pPr>
            <a:endParaRPr lang="en-US" sz="1800" dirty="0">
              <a:latin typeface="Courier"/>
              <a:cs typeface="Courier"/>
            </a:endParaRPr>
          </a:p>
          <a:p>
            <a:pPr marL="0" indent="0">
              <a:buNone/>
              <a:defRPr/>
            </a:pPr>
            <a:r>
              <a:rPr lang="ro-RO" sz="1800" dirty="0">
                <a:latin typeface="Courier"/>
                <a:cs typeface="Courier"/>
              </a:rPr>
              <a:t>&gt; cat ~/hello-mvapich-intel.o100506 </a:t>
            </a:r>
          </a:p>
          <a:p>
            <a:pPr marL="0" indent="0">
              <a:buNone/>
              <a:defRPr/>
            </a:pPr>
            <a:r>
              <a:rPr lang="ro-RO" sz="1800" dirty="0">
                <a:latin typeface="Courier"/>
                <a:cs typeface="Courier"/>
              </a:rPr>
              <a:t>...</a:t>
            </a:r>
            <a:endParaRPr lang="it-IT" sz="1800" dirty="0">
              <a:latin typeface="Courier"/>
              <a:cs typeface="Courier"/>
            </a:endParaRPr>
          </a:p>
        </p:txBody>
      </p:sp>
    </p:spTree>
    <p:extLst>
      <p:ext uri="{BB962C8B-B14F-4D97-AF65-F5344CB8AC3E}">
        <p14:creationId xmlns:p14="http://schemas.microsoft.com/office/powerpoint/2010/main" val="7545952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ctrTitle"/>
          </p:nvPr>
        </p:nvSpPr>
        <p:spPr>
          <a:xfrm>
            <a:off x="725805" y="2175987"/>
            <a:ext cx="7692390" cy="1378743"/>
          </a:xfrm>
        </p:spPr>
        <p:txBody>
          <a:bodyPr lIns="0" tIns="0" rIns="0" bIns="0"/>
          <a:lstStyle/>
          <a:p>
            <a:pPr eaLnBrk="1" hangingPunct="1">
              <a:lnSpc>
                <a:spcPct val="95000"/>
              </a:lnSpc>
            </a:pPr>
            <a:r>
              <a:rPr lang="en-US">
                <a:solidFill>
                  <a:srgbClr val="000000"/>
                </a:solidFill>
                <a:latin typeface="Arial" charset="0"/>
              </a:rPr>
              <a:t>Eucalyptus on FutureGrid</a:t>
            </a:r>
          </a:p>
        </p:txBody>
      </p:sp>
      <p:sp>
        <p:nvSpPr>
          <p:cNvPr id="13315" name="Rectangle 2"/>
          <p:cNvSpPr>
            <a:spLocks noGrp="1" noChangeArrowheads="1"/>
          </p:cNvSpPr>
          <p:nvPr>
            <p:ph type="subTitle" idx="1"/>
          </p:nvPr>
        </p:nvSpPr>
        <p:spPr>
          <a:xfrm>
            <a:off x="1411605" y="3931920"/>
            <a:ext cx="6320790" cy="1661637"/>
          </a:xfrm>
        </p:spPr>
        <p:txBody>
          <a:bodyPr lIns="0" tIns="0" rIns="0" bIns="0"/>
          <a:lstStyle/>
          <a:p>
            <a:pPr defTabSz="455772">
              <a:lnSpc>
                <a:spcPct val="95000"/>
              </a:lnSpc>
              <a:spcBef>
                <a:spcPct val="0"/>
              </a:spcBef>
            </a:pPr>
            <a:r>
              <a:rPr lang="en-US">
                <a:solidFill>
                  <a:srgbClr val="898989"/>
                </a:solidFill>
                <a:latin typeface="Arial" charset="0"/>
              </a:rPr>
              <a:t>Andrew J. Younge</a:t>
            </a:r>
          </a:p>
          <a:p>
            <a:pPr defTabSz="455772">
              <a:lnSpc>
                <a:spcPct val="95000"/>
              </a:lnSpc>
              <a:spcBef>
                <a:spcPct val="0"/>
              </a:spcBef>
            </a:pPr>
            <a:endParaRPr lang="en-US">
              <a:solidFill>
                <a:srgbClr val="898989"/>
              </a:solidFill>
              <a:latin typeface="Arial" charset="0"/>
            </a:endParaRPr>
          </a:p>
          <a:p>
            <a:pPr defTabSz="455772">
              <a:lnSpc>
                <a:spcPct val="95000"/>
              </a:lnSpc>
              <a:spcBef>
                <a:spcPct val="0"/>
              </a:spcBef>
            </a:pPr>
            <a:r>
              <a:rPr lang="en-US">
                <a:solidFill>
                  <a:srgbClr val="898989"/>
                </a:solidFill>
                <a:latin typeface="Arial" charset="0"/>
              </a:rPr>
              <a:t>Indiana University</a:t>
            </a:r>
          </a:p>
        </p:txBody>
      </p:sp>
      <p:sp>
        <p:nvSpPr>
          <p:cNvPr id="2052" name="Text Box 4"/>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8252494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222885" y="274320"/>
            <a:ext cx="8698230" cy="822960"/>
          </a:xfrm>
        </p:spPr>
        <p:txBody>
          <a:bodyPr lIns="0" tIns="0" rIns="0" bIns="0" anchor="t"/>
          <a:lstStyle/>
          <a:p>
            <a:pPr algn="l" eaLnBrk="1" hangingPunct="1">
              <a:lnSpc>
                <a:spcPct val="95000"/>
              </a:lnSpc>
            </a:pPr>
            <a:r>
              <a:rPr lang="en-US" sz="3900">
                <a:solidFill>
                  <a:srgbClr val="000000"/>
                </a:solidFill>
                <a:latin typeface="Arial" charset="0"/>
              </a:rPr>
              <a:t>Before you can use Eucalyptus</a:t>
            </a:r>
          </a:p>
        </p:txBody>
      </p:sp>
      <p:sp>
        <p:nvSpPr>
          <p:cNvPr id="14339" name="Rectangle 2"/>
          <p:cNvSpPr>
            <a:spLocks noGrp="1" noChangeArrowheads="1"/>
          </p:cNvSpPr>
          <p:nvPr>
            <p:ph idx="1"/>
          </p:nvPr>
        </p:nvSpPr>
        <p:spPr>
          <a:xfrm>
            <a:off x="222885" y="1645920"/>
            <a:ext cx="8698230" cy="4937760"/>
          </a:xfrm>
        </p:spPr>
        <p:txBody>
          <a:bodyPr lIns="0" tIns="0" rIns="0" bIns="0"/>
          <a:lstStyle/>
          <a:p>
            <a:pPr marL="408623" lvl="1" indent="-305753">
              <a:lnSpc>
                <a:spcPct val="95000"/>
              </a:lnSpc>
              <a:spcBef>
                <a:spcPct val="0"/>
              </a:spcBef>
              <a:buClr>
                <a:srgbClr val="000000"/>
              </a:buClr>
              <a:buFontTx/>
              <a:buChar char="•"/>
            </a:pPr>
            <a:r>
              <a:rPr lang="en-US" sz="2400">
                <a:solidFill>
                  <a:srgbClr val="000000"/>
                </a:solidFill>
                <a:latin typeface="Arial" charset="0"/>
              </a:rPr>
              <a:t>Please make sure you have a portal account</a:t>
            </a:r>
            <a:endParaRPr lang="en-US">
              <a:latin typeface="Calibri" charset="0"/>
            </a:endParaRPr>
          </a:p>
          <a:p>
            <a:pPr marL="768668" lvl="2" indent="-254318">
              <a:lnSpc>
                <a:spcPct val="95000"/>
              </a:lnSpc>
              <a:spcBef>
                <a:spcPct val="0"/>
              </a:spcBef>
              <a:buClr>
                <a:srgbClr val="000000"/>
              </a:buClr>
              <a:buSzPct val="80000"/>
              <a:buFont typeface="Courier New" charset="0"/>
              <a:buChar char="o"/>
            </a:pPr>
            <a:r>
              <a:rPr lang="en-US">
                <a:solidFill>
                  <a:srgbClr val="000000"/>
                </a:solidFill>
                <a:latin typeface="Arial" charset="0"/>
              </a:rPr>
              <a:t>https://portal.futuregrid.org</a:t>
            </a:r>
            <a:br>
              <a:rPr lang="en-US">
                <a:solidFill>
                  <a:srgbClr val="000000"/>
                </a:solidFill>
                <a:latin typeface="Arial" charset="0"/>
              </a:rPr>
            </a:br>
            <a:endParaRPr lang="en-US">
              <a:latin typeface="Calibri" charset="0"/>
            </a:endParaRPr>
          </a:p>
          <a:p>
            <a:pPr marL="408623" lvl="1" indent="-305753">
              <a:lnSpc>
                <a:spcPct val="95000"/>
              </a:lnSpc>
              <a:spcBef>
                <a:spcPct val="0"/>
              </a:spcBef>
              <a:buClr>
                <a:srgbClr val="000000"/>
              </a:buClr>
              <a:buFontTx/>
              <a:buChar char="•"/>
            </a:pPr>
            <a:r>
              <a:rPr lang="en-US" sz="2400">
                <a:solidFill>
                  <a:srgbClr val="000000"/>
                </a:solidFill>
                <a:latin typeface="Arial" charset="0"/>
              </a:rPr>
              <a:t>Please make sure you are part of a valid FG project</a:t>
            </a:r>
            <a:endParaRPr lang="en-US">
              <a:latin typeface="Calibri" charset="0"/>
            </a:endParaRPr>
          </a:p>
          <a:p>
            <a:pPr marL="768668" lvl="2" indent="-254318">
              <a:lnSpc>
                <a:spcPct val="95000"/>
              </a:lnSpc>
              <a:spcBef>
                <a:spcPct val="0"/>
              </a:spcBef>
              <a:buClr>
                <a:srgbClr val="000000"/>
              </a:buClr>
              <a:buSzPct val="80000"/>
              <a:buFont typeface="Courier New" charset="0"/>
              <a:buChar char="o"/>
            </a:pPr>
            <a:r>
              <a:rPr lang="en-US">
                <a:solidFill>
                  <a:srgbClr val="000000"/>
                </a:solidFill>
                <a:latin typeface="Arial" charset="0"/>
              </a:rPr>
              <a:t>You can either create a new one or</a:t>
            </a:r>
            <a:endParaRPr lang="en-US">
              <a:latin typeface="Calibri" charset="0"/>
            </a:endParaRPr>
          </a:p>
          <a:p>
            <a:pPr marL="768668" lvl="2" indent="-254318">
              <a:lnSpc>
                <a:spcPct val="95000"/>
              </a:lnSpc>
              <a:spcBef>
                <a:spcPct val="0"/>
              </a:spcBef>
              <a:buClr>
                <a:srgbClr val="000000"/>
              </a:buClr>
              <a:buSzPct val="80000"/>
              <a:buFont typeface="Courier New" charset="0"/>
              <a:buChar char="o"/>
            </a:pPr>
            <a:r>
              <a:rPr lang="en-US">
                <a:solidFill>
                  <a:srgbClr val="000000"/>
                </a:solidFill>
                <a:latin typeface="Arial" charset="0"/>
              </a:rPr>
              <a:t>You can join an existing one with permission of the Lead</a:t>
            </a:r>
            <a:br>
              <a:rPr lang="en-US">
                <a:solidFill>
                  <a:srgbClr val="000000"/>
                </a:solidFill>
                <a:latin typeface="Arial" charset="0"/>
              </a:rPr>
            </a:br>
            <a:endParaRPr lang="en-US">
              <a:latin typeface="Calibri" charset="0"/>
            </a:endParaRPr>
          </a:p>
          <a:p>
            <a:pPr marL="408623" lvl="1" indent="-305753">
              <a:lnSpc>
                <a:spcPct val="95000"/>
              </a:lnSpc>
              <a:spcBef>
                <a:spcPct val="0"/>
              </a:spcBef>
              <a:buClr>
                <a:srgbClr val="000000"/>
              </a:buClr>
              <a:buFontTx/>
              <a:buChar char="•"/>
            </a:pPr>
            <a:r>
              <a:rPr lang="en-US" sz="2400">
                <a:solidFill>
                  <a:srgbClr val="000000"/>
                </a:solidFill>
                <a:latin typeface="Arial" charset="0"/>
              </a:rPr>
              <a:t>Do not apply for an account before you have joined the project, your Eucalyptus account request will not be granted!</a:t>
            </a:r>
          </a:p>
        </p:txBody>
      </p:sp>
    </p:spTree>
    <p:extLst>
      <p:ext uri="{BB962C8B-B14F-4D97-AF65-F5344CB8AC3E}">
        <p14:creationId xmlns:p14="http://schemas.microsoft.com/office/powerpoint/2010/main" val="28973714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pPr>
            <a:r>
              <a:rPr lang="en-US">
                <a:solidFill>
                  <a:srgbClr val="000000"/>
                </a:solidFill>
                <a:latin typeface="Arial" charset="0"/>
              </a:rPr>
              <a:t>Eucalyptus</a:t>
            </a:r>
          </a:p>
        </p:txBody>
      </p:sp>
      <p:sp>
        <p:nvSpPr>
          <p:cNvPr id="4100" name="Text Box 4"/>
          <p:cNvSpPr txBox="1">
            <a:spLocks noChangeArrowheads="1"/>
          </p:cNvSpPr>
          <p:nvPr/>
        </p:nvSpPr>
        <p:spPr bwMode="auto">
          <a:xfrm>
            <a:off x="497205" y="1645920"/>
            <a:ext cx="8149590" cy="509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Elastic Utility Computing Architecture Linking Your Programs To Useful Systems</a:t>
            </a:r>
            <a:endParaRPr lang="en-US" smtClean="0">
              <a:cs typeface="+mn-cs"/>
            </a:endParaRPr>
          </a:p>
          <a:p>
            <a:pPr lvl="2">
              <a:lnSpc>
                <a:spcPct val="95000"/>
              </a:lnSpc>
              <a:buClr>
                <a:srgbClr val="000000"/>
              </a:buClr>
              <a:buSzPct val="80000"/>
              <a:buFont typeface="Courier New" charset="0"/>
              <a:buChar char="o"/>
              <a:defRPr/>
            </a:pPr>
            <a:r>
              <a:rPr lang="en-US" sz="2900">
                <a:solidFill>
                  <a:srgbClr val="000000"/>
                </a:solidFill>
                <a:latin typeface="Arial" charset="0"/>
              </a:rPr>
              <a:t>Eucalyptus is an open-source software platform that implements IaaS-style cloud computing using the existing Linux-based infrastructure</a:t>
            </a:r>
            <a:endParaRPr lang="en-US" smtClean="0">
              <a:cs typeface="+mn-cs"/>
            </a:endParaRPr>
          </a:p>
          <a:p>
            <a:pPr lvl="2">
              <a:lnSpc>
                <a:spcPct val="95000"/>
              </a:lnSpc>
              <a:buClr>
                <a:srgbClr val="000000"/>
              </a:buClr>
              <a:buSzPct val="80000"/>
              <a:buFont typeface="Courier New" charset="0"/>
              <a:buChar char="o"/>
              <a:defRPr/>
            </a:pPr>
            <a:r>
              <a:rPr lang="en-US" sz="2900">
                <a:solidFill>
                  <a:srgbClr val="000000"/>
                </a:solidFill>
                <a:latin typeface="Arial" charset="0"/>
              </a:rPr>
              <a:t>IaaS Cloud Services providing atomic allocation for</a:t>
            </a:r>
            <a:endParaRPr lang="en-US" smtClean="0">
              <a:cs typeface="+mn-cs"/>
            </a:endParaRPr>
          </a:p>
          <a:p>
            <a:pPr lvl="3">
              <a:lnSpc>
                <a:spcPct val="95000"/>
              </a:lnSpc>
              <a:buClr>
                <a:srgbClr val="000000"/>
              </a:buClr>
              <a:buSzPct val="100000"/>
              <a:buFont typeface="Wingdings" charset="0"/>
              <a:buChar char="§"/>
              <a:defRPr/>
            </a:pPr>
            <a:r>
              <a:rPr lang="en-US" sz="2600">
                <a:solidFill>
                  <a:srgbClr val="000000"/>
                </a:solidFill>
                <a:latin typeface="Arial" charset="0"/>
              </a:rPr>
              <a:t>Set of VMs</a:t>
            </a:r>
            <a:endParaRPr lang="en-US" smtClean="0">
              <a:cs typeface="+mn-cs"/>
            </a:endParaRPr>
          </a:p>
          <a:p>
            <a:pPr lvl="3">
              <a:lnSpc>
                <a:spcPct val="95000"/>
              </a:lnSpc>
              <a:buClr>
                <a:srgbClr val="000000"/>
              </a:buClr>
              <a:buSzPct val="100000"/>
              <a:buFont typeface="Wingdings" charset="0"/>
              <a:buChar char="§"/>
              <a:defRPr/>
            </a:pPr>
            <a:r>
              <a:rPr lang="en-US" sz="2600">
                <a:solidFill>
                  <a:srgbClr val="000000"/>
                </a:solidFill>
                <a:latin typeface="Arial" charset="0"/>
              </a:rPr>
              <a:t>Set of Storage resources</a:t>
            </a:r>
            <a:endParaRPr lang="en-US" smtClean="0">
              <a:cs typeface="+mn-cs"/>
            </a:endParaRPr>
          </a:p>
          <a:p>
            <a:pPr lvl="3">
              <a:lnSpc>
                <a:spcPct val="95000"/>
              </a:lnSpc>
              <a:buClr>
                <a:srgbClr val="000000"/>
              </a:buClr>
              <a:buSzPct val="100000"/>
              <a:buFont typeface="Wingdings" charset="0"/>
              <a:buChar char="§"/>
              <a:defRPr/>
            </a:pPr>
            <a:r>
              <a:rPr lang="en-US" sz="2600">
                <a:solidFill>
                  <a:srgbClr val="000000"/>
                </a:solidFill>
                <a:latin typeface="Arial" charset="0"/>
              </a:rPr>
              <a:t>Networking</a:t>
            </a:r>
            <a:endParaRPr lang="en-US" smtClean="0">
              <a:cs typeface="+mn-cs"/>
            </a:endParaRPr>
          </a:p>
          <a:p>
            <a:pPr>
              <a:lnSpc>
                <a:spcPct val="95000"/>
              </a:lnSpc>
              <a:buClr>
                <a:srgbClr val="000000"/>
              </a:buClr>
              <a:buSzPct val="100000"/>
              <a:buFont typeface="Wingdings" charset="0"/>
              <a:buNone/>
              <a:defRPr/>
            </a:pPr>
            <a:endParaRPr lang="en-US" sz="3200">
              <a:solidFill>
                <a:srgbClr val="000000"/>
              </a:solidFill>
              <a:latin typeface="Arial" charset="0"/>
            </a:endParaRPr>
          </a:p>
        </p:txBody>
      </p:sp>
      <p:sp>
        <p:nvSpPr>
          <p:cNvPr id="4101"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0002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0501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pPr>
            <a:r>
              <a:rPr lang="en-US">
                <a:solidFill>
                  <a:srgbClr val="000000"/>
                </a:solidFill>
                <a:latin typeface="Arial" charset="0"/>
              </a:rPr>
              <a:t>Open Source Eucalyptus </a:t>
            </a:r>
          </a:p>
        </p:txBody>
      </p:sp>
      <p:sp>
        <p:nvSpPr>
          <p:cNvPr id="5124" name="Text Box 4"/>
          <p:cNvSpPr txBox="1">
            <a:spLocks noChangeArrowheads="1"/>
          </p:cNvSpPr>
          <p:nvPr/>
        </p:nvSpPr>
        <p:spPr bwMode="auto">
          <a:xfrm>
            <a:off x="497205" y="1645920"/>
            <a:ext cx="8149590" cy="405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900" b="1">
                <a:solidFill>
                  <a:srgbClr val="000000"/>
                </a:solidFill>
                <a:latin typeface="Arial" charset="0"/>
              </a:rPr>
              <a:t>Eucalyptus Features</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Amazon AWS Interface Compatibility</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Web-based interface for cloud configuration and credential management.</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Flexible Clustering and Availability Zones.</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Network Management, Security Groups, Traffic Isolation</a:t>
            </a:r>
            <a:endParaRPr lang="en-US" smtClean="0">
              <a:cs typeface="+mn-cs"/>
            </a:endParaRPr>
          </a:p>
          <a:p>
            <a:pPr lvl="4">
              <a:lnSpc>
                <a:spcPct val="95000"/>
              </a:lnSpc>
              <a:buClr>
                <a:srgbClr val="000000"/>
              </a:buClr>
              <a:buSzPct val="100000"/>
              <a:buFont typeface="Wingdings" charset="0"/>
              <a:buChar char="§"/>
              <a:defRPr/>
            </a:pPr>
            <a:r>
              <a:rPr lang="en-US" sz="1800">
                <a:solidFill>
                  <a:srgbClr val="000000"/>
                </a:solidFill>
                <a:latin typeface="Arial" charset="0"/>
              </a:rPr>
              <a:t>Elastic IPs, Group based firewalls etc.</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Cloud Semantics and Self-Service Capability</a:t>
            </a:r>
            <a:endParaRPr lang="en-US" smtClean="0">
              <a:cs typeface="+mn-cs"/>
            </a:endParaRPr>
          </a:p>
          <a:p>
            <a:pPr lvl="4">
              <a:lnSpc>
                <a:spcPct val="95000"/>
              </a:lnSpc>
              <a:buClr>
                <a:srgbClr val="000000"/>
              </a:buClr>
              <a:buSzPct val="100000"/>
              <a:buFont typeface="Wingdings" charset="0"/>
              <a:buChar char="§"/>
              <a:defRPr/>
            </a:pPr>
            <a:r>
              <a:rPr lang="en-US" sz="1800">
                <a:solidFill>
                  <a:srgbClr val="000000"/>
                </a:solidFill>
                <a:latin typeface="Arial" charset="0"/>
              </a:rPr>
              <a:t>Image registration and image attribute manipulation</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Bucket-Based Storage Abstraction (S3-Compatible)</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Block-Based Storage Abstraction (EBS-Compatible)</a:t>
            </a:r>
            <a:endParaRPr lang="en-US" smtClean="0">
              <a:cs typeface="+mn-cs"/>
            </a:endParaRPr>
          </a:p>
          <a:p>
            <a:pPr lvl="3">
              <a:lnSpc>
                <a:spcPct val="95000"/>
              </a:lnSpc>
              <a:buClr>
                <a:srgbClr val="000000"/>
              </a:buClr>
              <a:buSzPct val="100000"/>
              <a:buFont typeface="Wingdings" charset="0"/>
              <a:buChar char="§"/>
              <a:defRPr/>
            </a:pPr>
            <a:r>
              <a:rPr lang="en-US" sz="2000">
                <a:solidFill>
                  <a:srgbClr val="000000"/>
                </a:solidFill>
                <a:latin typeface="Arial" charset="0"/>
              </a:rPr>
              <a:t>Xen and KVM Hypervisor Support</a:t>
            </a:r>
            <a:endParaRPr lang="en-US" smtClean="0">
              <a:cs typeface="+mn-cs"/>
            </a:endParaRPr>
          </a:p>
          <a:p>
            <a:pPr>
              <a:lnSpc>
                <a:spcPct val="95000"/>
              </a:lnSpc>
              <a:buClr>
                <a:srgbClr val="000000"/>
              </a:buClr>
              <a:buSzPct val="100000"/>
              <a:buFont typeface="Wingdings" charset="0"/>
              <a:buNone/>
              <a:defRPr/>
            </a:pPr>
            <a:endParaRPr lang="en-US" sz="3200">
              <a:solidFill>
                <a:srgbClr val="000000"/>
              </a:solidFill>
              <a:latin typeface="Arial" charset="0"/>
            </a:endParaRPr>
          </a:p>
        </p:txBody>
      </p:sp>
      <p:sp>
        <p:nvSpPr>
          <p:cNvPr id="5125"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5126" name="Text Box 6"/>
          <p:cNvSpPr txBox="1">
            <a:spLocks noChangeArrowheads="1"/>
          </p:cNvSpPr>
          <p:nvPr/>
        </p:nvSpPr>
        <p:spPr bwMode="auto">
          <a:xfrm>
            <a:off x="334328" y="6032183"/>
            <a:ext cx="3683318" cy="2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800">
                <a:solidFill>
                  <a:srgbClr val="000000"/>
                </a:solidFill>
                <a:latin typeface="Arial" charset="0"/>
              </a:rPr>
              <a:t>Source: http://www.eucalyptus.com</a:t>
            </a:r>
          </a:p>
        </p:txBody>
      </p:sp>
    </p:spTree>
    <p:extLst>
      <p:ext uri="{BB962C8B-B14F-4D97-AF65-F5344CB8AC3E}">
        <p14:creationId xmlns:p14="http://schemas.microsoft.com/office/powerpoint/2010/main" val="381917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access</a:t>
            </a:r>
            <a:endParaRPr lang="en-US" dirty="0"/>
          </a:p>
        </p:txBody>
      </p:sp>
      <p:sp>
        <p:nvSpPr>
          <p:cNvPr id="4" name="Text Placeholder 3"/>
          <p:cNvSpPr>
            <a:spLocks noGrp="1"/>
          </p:cNvSpPr>
          <p:nvPr>
            <p:ph type="body" idx="1"/>
          </p:nvPr>
        </p:nvSpPr>
        <p:spPr/>
        <p:txBody>
          <a:bodyPr/>
          <a:lstStyle/>
          <a:p>
            <a:r>
              <a:rPr lang="en-US" dirty="0" smtClean="0"/>
              <a:t>Project Lead</a:t>
            </a:r>
            <a:endParaRPr lang="en-US" dirty="0"/>
          </a:p>
        </p:txBody>
      </p:sp>
      <p:sp>
        <p:nvSpPr>
          <p:cNvPr id="3" name="Content Placeholder 2"/>
          <p:cNvSpPr>
            <a:spLocks noGrp="1"/>
          </p:cNvSpPr>
          <p:nvPr>
            <p:ph sz="half" idx="2"/>
          </p:nvPr>
        </p:nvSpPr>
        <p:spPr/>
        <p:txBody>
          <a:bodyPr/>
          <a:lstStyle/>
          <a:p>
            <a:pPr marL="457200" indent="-457200">
              <a:buFont typeface="+mj-lt"/>
              <a:buAutoNum type="arabicPeriod"/>
            </a:pPr>
            <a:r>
              <a:rPr lang="en-US" dirty="0" smtClean="0"/>
              <a:t>Create a portal account</a:t>
            </a:r>
          </a:p>
          <a:p>
            <a:pPr marL="457200" indent="-457200">
              <a:buFont typeface="+mj-lt"/>
              <a:buAutoNum type="arabicPeriod"/>
            </a:pPr>
            <a:r>
              <a:rPr lang="en-US" dirty="0" smtClean="0"/>
              <a:t>Create a project</a:t>
            </a:r>
          </a:p>
          <a:p>
            <a:pPr marL="457200" indent="-457200">
              <a:buFont typeface="+mj-lt"/>
              <a:buAutoNum type="arabicPeriod"/>
            </a:pPr>
            <a:r>
              <a:rPr lang="en-US" dirty="0" smtClean="0"/>
              <a:t>Add project members</a:t>
            </a:r>
            <a:endParaRPr lang="en-US" dirty="0"/>
          </a:p>
          <a:p>
            <a:endParaRPr lang="en-US" dirty="0"/>
          </a:p>
        </p:txBody>
      </p:sp>
      <p:sp>
        <p:nvSpPr>
          <p:cNvPr id="5" name="Text Placeholder 4"/>
          <p:cNvSpPr>
            <a:spLocks noGrp="1"/>
          </p:cNvSpPr>
          <p:nvPr>
            <p:ph type="body" sz="quarter" idx="3"/>
          </p:nvPr>
        </p:nvSpPr>
        <p:spPr/>
        <p:txBody>
          <a:bodyPr/>
          <a:lstStyle/>
          <a:p>
            <a:r>
              <a:rPr lang="en-US" dirty="0" smtClean="0"/>
              <a:t>Project Member</a:t>
            </a:r>
            <a:endParaRPr lang="en-US"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Create a portal account</a:t>
            </a:r>
          </a:p>
          <a:p>
            <a:pPr marL="457200" indent="-457200">
              <a:buFont typeface="+mj-lt"/>
              <a:buAutoNum type="arabicPeriod"/>
            </a:pPr>
            <a:r>
              <a:rPr lang="en-US" dirty="0" smtClean="0"/>
              <a:t>Ask your project lead to add you to the project</a:t>
            </a:r>
            <a:endParaRPr lang="en-US" dirty="0"/>
          </a:p>
        </p:txBody>
      </p:sp>
      <p:sp>
        <p:nvSpPr>
          <p:cNvPr id="11" name="Down Arrow Callout 10"/>
          <p:cNvSpPr/>
          <p:nvPr/>
        </p:nvSpPr>
        <p:spPr>
          <a:xfrm>
            <a:off x="457200" y="3657600"/>
            <a:ext cx="8229600" cy="1066800"/>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Once the project you participate in is approved</a:t>
            </a:r>
            <a:endParaRPr lang="en-US" b="1" dirty="0">
              <a:solidFill>
                <a:schemeClr val="tx1"/>
              </a:solidFill>
            </a:endParaRPr>
          </a:p>
        </p:txBody>
      </p:sp>
      <p:cxnSp>
        <p:nvCxnSpPr>
          <p:cNvPr id="14" name="Straight Arrow Connector 13"/>
          <p:cNvCxnSpPr/>
          <p:nvPr/>
        </p:nvCxnSpPr>
        <p:spPr>
          <a:xfrm flipH="1">
            <a:off x="3810000" y="2438400"/>
            <a:ext cx="7620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09800" y="4953000"/>
            <a:ext cx="5562600" cy="1200328"/>
          </a:xfrm>
          <a:prstGeom prst="rect">
            <a:avLst/>
          </a:prstGeom>
          <a:noFill/>
        </p:spPr>
        <p:txBody>
          <a:bodyPr wrap="square" rtlCol="0">
            <a:spAutoFit/>
          </a:bodyPr>
          <a:lstStyle/>
          <a:p>
            <a:pPr marL="342900" indent="-342900">
              <a:buFont typeface="+mj-lt"/>
              <a:buAutoNum type="arabicPeriod"/>
            </a:pPr>
            <a:r>
              <a:rPr lang="en-US" sz="2400" dirty="0" smtClean="0"/>
              <a:t>Apply for an HPC  &amp; Nimbus account</a:t>
            </a:r>
          </a:p>
          <a:p>
            <a:pPr marL="800100" lvl="1" indent="-342900">
              <a:buFont typeface="Arial"/>
              <a:buChar char="•"/>
            </a:pPr>
            <a:r>
              <a:rPr lang="en-US" sz="2400" dirty="0" smtClean="0"/>
              <a:t>You will need an </a:t>
            </a:r>
            <a:r>
              <a:rPr lang="en-US" sz="2400" dirty="0" err="1" smtClean="0"/>
              <a:t>ssh</a:t>
            </a:r>
            <a:r>
              <a:rPr lang="en-US" sz="2400" dirty="0" smtClean="0"/>
              <a:t> key</a:t>
            </a:r>
          </a:p>
          <a:p>
            <a:pPr marL="342900" indent="-342900">
              <a:buFont typeface="+mj-lt"/>
              <a:buAutoNum type="arabicPeriod"/>
            </a:pPr>
            <a:r>
              <a:rPr lang="en-US" sz="2400" dirty="0" smtClean="0"/>
              <a:t>Apply for a Eucalyptus Account</a:t>
            </a:r>
            <a:endParaRPr lang="en-US" sz="2400" dirty="0"/>
          </a:p>
        </p:txBody>
      </p:sp>
    </p:spTree>
    <p:extLst>
      <p:ext uri="{BB962C8B-B14F-4D97-AF65-F5344CB8AC3E}">
        <p14:creationId xmlns:p14="http://schemas.microsoft.com/office/powerpoint/2010/main" val="20756361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pPr>
            <a:r>
              <a:rPr lang="en-US">
                <a:solidFill>
                  <a:srgbClr val="000000"/>
                </a:solidFill>
                <a:latin typeface="Arial" charset="0"/>
              </a:rPr>
              <a:t>Eucalyptus Testbed</a:t>
            </a:r>
          </a:p>
        </p:txBody>
      </p:sp>
      <p:sp>
        <p:nvSpPr>
          <p:cNvPr id="6148" name="Text Box 4"/>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6149" name="Text Box 5"/>
          <p:cNvSpPr txBox="1">
            <a:spLocks noChangeArrowheads="1"/>
          </p:cNvSpPr>
          <p:nvPr/>
        </p:nvSpPr>
        <p:spPr bwMode="auto">
          <a:xfrm>
            <a:off x="80010" y="1260158"/>
            <a:ext cx="8595360" cy="219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500" dirty="0">
                <a:solidFill>
                  <a:srgbClr val="000000"/>
                </a:solidFill>
                <a:latin typeface="Arial" charset="0"/>
              </a:rPr>
              <a:t>Eucalyptus is available to FutureGrid Users on the India and Sierra clusters.</a:t>
            </a:r>
            <a:endParaRPr lang="en-US" dirty="0" smtClean="0">
              <a:cs typeface="+mn-cs"/>
            </a:endParaRPr>
          </a:p>
          <a:p>
            <a:pPr marL="411472" lvl="1">
              <a:lnSpc>
                <a:spcPct val="95000"/>
              </a:lnSpc>
              <a:buClr>
                <a:srgbClr val="000000"/>
              </a:buClr>
              <a:buSzPct val="100000"/>
              <a:buFontTx/>
              <a:buChar char="•"/>
              <a:defRPr/>
            </a:pPr>
            <a:r>
              <a:rPr lang="en-US" sz="2500" dirty="0">
                <a:solidFill>
                  <a:srgbClr val="000000"/>
                </a:solidFill>
                <a:latin typeface="Arial" charset="0"/>
              </a:rPr>
              <a:t>Users can make use of a maximum of 50 nodes on India. Each node supports up to 8 small VMs. Different Availability zones provide VMs with different compute and memory capacities.</a:t>
            </a:r>
          </a:p>
        </p:txBody>
      </p:sp>
      <p:sp>
        <p:nvSpPr>
          <p:cNvPr id="6150" name="Text Box 6"/>
          <p:cNvSpPr txBox="1">
            <a:spLocks noChangeArrowheads="1"/>
          </p:cNvSpPr>
          <p:nvPr/>
        </p:nvSpPr>
        <p:spPr bwMode="auto">
          <a:xfrm>
            <a:off x="868680" y="3977640"/>
            <a:ext cx="7648099" cy="184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800" dirty="0">
                <a:solidFill>
                  <a:srgbClr val="000000"/>
                </a:solidFill>
                <a:latin typeface="Arial" charset="0"/>
              </a:rPr>
              <a:t>AVAILABILITYZONE        </a:t>
            </a:r>
            <a:r>
              <a:rPr lang="en-US" sz="1800" dirty="0" err="1">
                <a:solidFill>
                  <a:srgbClr val="000000"/>
                </a:solidFill>
                <a:latin typeface="Arial" charset="0"/>
              </a:rPr>
              <a:t>india</a:t>
            </a:r>
            <a:r>
              <a:rPr lang="en-US" sz="1800" dirty="0">
                <a:solidFill>
                  <a:srgbClr val="000000"/>
                </a:solidFill>
                <a:latin typeface="Arial" charset="0"/>
              </a:rPr>
              <a:t>   149.165.146.135</a:t>
            </a:r>
            <a:endParaRPr lang="en-US" sz="2900" dirty="0"/>
          </a:p>
          <a:p>
            <a:pPr>
              <a:lnSpc>
                <a:spcPct val="95000"/>
              </a:lnSpc>
              <a:defRPr/>
            </a:pPr>
            <a:r>
              <a:rPr lang="en-US" sz="1800" dirty="0">
                <a:solidFill>
                  <a:srgbClr val="000000"/>
                </a:solidFill>
                <a:latin typeface="Arial" charset="0"/>
              </a:rPr>
              <a:t>AVAILABILITYZONE        |- </a:t>
            </a:r>
            <a:r>
              <a:rPr lang="en-US" sz="1800" dirty="0" err="1">
                <a:solidFill>
                  <a:srgbClr val="000000"/>
                </a:solidFill>
                <a:latin typeface="Arial" charset="0"/>
              </a:rPr>
              <a:t>vm</a:t>
            </a:r>
            <a:r>
              <a:rPr lang="en-US" sz="1800" dirty="0">
                <a:solidFill>
                  <a:srgbClr val="000000"/>
                </a:solidFill>
                <a:latin typeface="Arial" charset="0"/>
              </a:rPr>
              <a:t> types     free / max   </a:t>
            </a:r>
            <a:r>
              <a:rPr lang="en-US" sz="1800" dirty="0" err="1">
                <a:solidFill>
                  <a:srgbClr val="000000"/>
                </a:solidFill>
                <a:latin typeface="Arial" charset="0"/>
              </a:rPr>
              <a:t>cpu</a:t>
            </a:r>
            <a:r>
              <a:rPr lang="en-US" sz="1800" dirty="0">
                <a:solidFill>
                  <a:srgbClr val="000000"/>
                </a:solidFill>
                <a:latin typeface="Arial" charset="0"/>
              </a:rPr>
              <a:t>   ram  disk</a:t>
            </a:r>
            <a:endParaRPr lang="en-US" sz="2900" dirty="0"/>
          </a:p>
          <a:p>
            <a:pPr>
              <a:lnSpc>
                <a:spcPct val="95000"/>
              </a:lnSpc>
              <a:defRPr/>
            </a:pPr>
            <a:r>
              <a:rPr lang="en-US" sz="1800" dirty="0">
                <a:solidFill>
                  <a:srgbClr val="000000"/>
                </a:solidFill>
                <a:latin typeface="Arial" charset="0"/>
              </a:rPr>
              <a:t>AVAILABILITYZONE        |- m1.small     0400 / 0400   1    512     5</a:t>
            </a:r>
            <a:endParaRPr lang="en-US" sz="2900" dirty="0"/>
          </a:p>
          <a:p>
            <a:pPr>
              <a:lnSpc>
                <a:spcPct val="95000"/>
              </a:lnSpc>
              <a:defRPr/>
            </a:pPr>
            <a:r>
              <a:rPr lang="en-US" sz="1800" dirty="0">
                <a:solidFill>
                  <a:srgbClr val="000000"/>
                </a:solidFill>
                <a:latin typeface="Arial" charset="0"/>
              </a:rPr>
              <a:t>AVAILABILITYZONE        |- c1.medium    0400 / 0400   1   1024     7</a:t>
            </a:r>
            <a:endParaRPr lang="en-US" sz="2900" dirty="0"/>
          </a:p>
          <a:p>
            <a:pPr>
              <a:lnSpc>
                <a:spcPct val="95000"/>
              </a:lnSpc>
              <a:defRPr/>
            </a:pPr>
            <a:r>
              <a:rPr lang="en-US" sz="1800" dirty="0">
                <a:solidFill>
                  <a:srgbClr val="000000"/>
                </a:solidFill>
                <a:latin typeface="Arial" charset="0"/>
              </a:rPr>
              <a:t>AVAILABILITYZONE        |- m1.large     0200 / 0200   2   6000    10</a:t>
            </a:r>
            <a:endParaRPr lang="en-US" sz="2900" dirty="0"/>
          </a:p>
          <a:p>
            <a:pPr>
              <a:lnSpc>
                <a:spcPct val="95000"/>
              </a:lnSpc>
              <a:defRPr/>
            </a:pPr>
            <a:r>
              <a:rPr lang="en-US" sz="1800" dirty="0">
                <a:solidFill>
                  <a:srgbClr val="000000"/>
                </a:solidFill>
                <a:latin typeface="Arial" charset="0"/>
              </a:rPr>
              <a:t>AVAILABILITYZONE        |- m1.xlarge    0100 / 0100   2   12000    10</a:t>
            </a:r>
            <a:endParaRPr lang="en-US" sz="2900" dirty="0"/>
          </a:p>
          <a:p>
            <a:pPr>
              <a:lnSpc>
                <a:spcPct val="95000"/>
              </a:lnSpc>
              <a:defRPr/>
            </a:pPr>
            <a:r>
              <a:rPr lang="en-US" sz="1800" dirty="0">
                <a:solidFill>
                  <a:srgbClr val="000000"/>
                </a:solidFill>
                <a:latin typeface="Arial" charset="0"/>
              </a:rPr>
              <a:t>AVAILABILITYZONE        |- c1.xlarge    0050 / 0050   8   20000    10</a:t>
            </a:r>
          </a:p>
        </p:txBody>
      </p:sp>
    </p:spTree>
    <p:extLst>
      <p:ext uri="{BB962C8B-B14F-4D97-AF65-F5344CB8AC3E}">
        <p14:creationId xmlns:p14="http://schemas.microsoft.com/office/powerpoint/2010/main" val="8778147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lIns="0" tIns="0" rIns="0" bIns="0"/>
          <a:lstStyle/>
          <a:p>
            <a:pPr eaLnBrk="1" hangingPunct="1">
              <a:lnSpc>
                <a:spcPct val="95000"/>
              </a:lnSpc>
            </a:pPr>
            <a:r>
              <a:rPr lang="en-US">
                <a:solidFill>
                  <a:srgbClr val="000000"/>
                </a:solidFill>
                <a:latin typeface="Arial" charset="0"/>
              </a:rPr>
              <a:t>Eucalyptus Account Creation</a:t>
            </a:r>
          </a:p>
        </p:txBody>
      </p:sp>
      <p:sp>
        <p:nvSpPr>
          <p:cNvPr id="18434" name="Content Placeholder 2"/>
          <p:cNvSpPr>
            <a:spLocks noGrp="1"/>
          </p:cNvSpPr>
          <p:nvPr>
            <p:ph idx="1"/>
          </p:nvPr>
        </p:nvSpPr>
        <p:spPr/>
        <p:txBody>
          <a:bodyPr/>
          <a:lstStyle/>
          <a:p>
            <a:pPr marL="410052" lvl="1">
              <a:buClr>
                <a:srgbClr val="000000"/>
              </a:buClr>
              <a:buFontTx/>
              <a:buChar char="•"/>
            </a:pPr>
            <a:r>
              <a:rPr lang="en-US" sz="1800">
                <a:solidFill>
                  <a:srgbClr val="000000"/>
                </a:solidFill>
                <a:latin typeface="Arial" charset="0"/>
              </a:rPr>
              <a:t>Use the Eucalyptus Web Interfaces at</a:t>
            </a:r>
            <a:br>
              <a:rPr lang="en-US" sz="1800">
                <a:solidFill>
                  <a:srgbClr val="000000"/>
                </a:solidFill>
                <a:latin typeface="Arial" charset="0"/>
              </a:rPr>
            </a:br>
            <a:r>
              <a:rPr lang="en-US" sz="1800">
                <a:solidFill>
                  <a:srgbClr val="000000"/>
                </a:solidFill>
                <a:latin typeface="Arial" charset="0"/>
              </a:rPr>
              <a:t/>
            </a:r>
            <a:br>
              <a:rPr lang="en-US" sz="1800">
                <a:solidFill>
                  <a:srgbClr val="000000"/>
                </a:solidFill>
                <a:latin typeface="Arial" charset="0"/>
              </a:rPr>
            </a:br>
            <a:r>
              <a:rPr lang="en-US" sz="1800" u="sng">
                <a:solidFill>
                  <a:srgbClr val="0000FF"/>
                </a:solidFill>
                <a:latin typeface="Arial" charset="0"/>
                <a:hlinkClick r:id="rId3"/>
              </a:rPr>
              <a:t>https://eucalyptus.india.futuregrid.org:8443/</a:t>
            </a:r>
            <a:r>
              <a:rPr lang="en-US" sz="1800">
                <a:solidFill>
                  <a:srgbClr val="000000"/>
                </a:solidFill>
                <a:latin typeface="Arial" charset="0"/>
              </a:rPr>
              <a:t> </a:t>
            </a:r>
            <a:br>
              <a:rPr lang="en-US" sz="1800">
                <a:solidFill>
                  <a:srgbClr val="000000"/>
                </a:solidFill>
                <a:latin typeface="Arial" charset="0"/>
              </a:rPr>
            </a:br>
            <a:endParaRPr lang="en-US" sz="1800">
              <a:solidFill>
                <a:srgbClr val="000000"/>
              </a:solidFill>
              <a:latin typeface="Arial" charset="0"/>
            </a:endParaRPr>
          </a:p>
          <a:p>
            <a:pPr marL="410052" lvl="1">
              <a:buClr>
                <a:srgbClr val="000000"/>
              </a:buClr>
              <a:buFontTx/>
              <a:buChar char="•"/>
            </a:pPr>
            <a:r>
              <a:rPr lang="en-US" sz="1800">
                <a:solidFill>
                  <a:srgbClr val="000000"/>
                </a:solidFill>
                <a:latin typeface="Arial" charset="0"/>
              </a:rPr>
              <a:t>On the Login page click on Apply for account.</a:t>
            </a:r>
            <a:endParaRPr lang="en-US">
              <a:latin typeface="Calibri" charset="0"/>
            </a:endParaRPr>
          </a:p>
          <a:p>
            <a:pPr marL="410052" lvl="1">
              <a:buClr>
                <a:srgbClr val="000000"/>
              </a:buClr>
              <a:buFontTx/>
              <a:buChar char="•"/>
            </a:pPr>
            <a:r>
              <a:rPr lang="en-US" sz="1800">
                <a:solidFill>
                  <a:srgbClr val="000000"/>
                </a:solidFill>
                <a:latin typeface="Arial" charset="0"/>
              </a:rPr>
              <a:t>On the next page that pops up fill out ALL the Mandatory AND optional fields of the form. </a:t>
            </a:r>
            <a:endParaRPr lang="en-US">
              <a:latin typeface="Calibri" charset="0"/>
            </a:endParaRPr>
          </a:p>
          <a:p>
            <a:pPr marL="410052" lvl="1">
              <a:buClr>
                <a:srgbClr val="000000"/>
              </a:buClr>
              <a:buFontTx/>
              <a:buChar char="•"/>
            </a:pPr>
            <a:r>
              <a:rPr lang="en-US" sz="1800">
                <a:solidFill>
                  <a:srgbClr val="000000"/>
                </a:solidFill>
                <a:latin typeface="Arial" charset="0"/>
              </a:rPr>
              <a:t>Once complete click on signup and the Eucalyptus administrator will be notified of the account request.</a:t>
            </a:r>
            <a:endParaRPr lang="en-US">
              <a:latin typeface="Calibri" charset="0"/>
            </a:endParaRPr>
          </a:p>
          <a:p>
            <a:pPr marL="410052" lvl="1">
              <a:buClr>
                <a:srgbClr val="000000"/>
              </a:buClr>
              <a:buFontTx/>
              <a:buChar char="•"/>
            </a:pPr>
            <a:r>
              <a:rPr lang="en-US" sz="1800">
                <a:solidFill>
                  <a:srgbClr val="000000"/>
                </a:solidFill>
                <a:latin typeface="Arial" charset="0"/>
              </a:rPr>
              <a:t>You will get an email once the account has been approved.</a:t>
            </a:r>
            <a:endParaRPr lang="en-US">
              <a:latin typeface="Calibri" charset="0"/>
            </a:endParaRPr>
          </a:p>
          <a:p>
            <a:pPr marL="410052" lvl="1">
              <a:buClr>
                <a:srgbClr val="000000"/>
              </a:buClr>
              <a:buFontTx/>
              <a:buChar char="•"/>
            </a:pPr>
            <a:r>
              <a:rPr lang="en-US" sz="1800">
                <a:solidFill>
                  <a:srgbClr val="000000"/>
                </a:solidFill>
                <a:latin typeface="Arial" charset="0"/>
              </a:rPr>
              <a:t>Click on the link provided in the email to confirm and complete the account creation process.</a:t>
            </a:r>
            <a:r>
              <a:rPr lang="en-US" sz="2600">
                <a:solidFill>
                  <a:srgbClr val="000000"/>
                </a:solidFill>
                <a:latin typeface="Arial" charset="0"/>
              </a:rPr>
              <a:t> </a:t>
            </a:r>
          </a:p>
        </p:txBody>
      </p:sp>
      <p:sp>
        <p:nvSpPr>
          <p:cNvPr id="7173"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7265270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42875"/>
            <a:ext cx="4943475" cy="643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628900"/>
            <a:ext cx="1743075" cy="229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1"/>
          <p:cNvSpPr>
            <a:spLocks noGrp="1" noChangeArrowheads="1"/>
          </p:cNvSpPr>
          <p:nvPr>
            <p:ph type="ctrTitle"/>
          </p:nvPr>
        </p:nvSpPr>
        <p:spPr>
          <a:xfrm>
            <a:off x="662940" y="0"/>
            <a:ext cx="3471863" cy="1268730"/>
          </a:xfrm>
        </p:spPr>
        <p:txBody>
          <a:bodyPr lIns="0" tIns="0" rIns="0" bIns="0"/>
          <a:lstStyle/>
          <a:p>
            <a:pPr eaLnBrk="1" hangingPunct="1">
              <a:lnSpc>
                <a:spcPct val="95000"/>
              </a:lnSpc>
            </a:pPr>
            <a:r>
              <a:rPr lang="en-US">
                <a:solidFill>
                  <a:srgbClr val="000000"/>
                </a:solidFill>
                <a:latin typeface="Arial" charset="0"/>
              </a:rPr>
              <a:t>Obtaining Credentials</a:t>
            </a:r>
          </a:p>
        </p:txBody>
      </p:sp>
      <p:sp>
        <p:nvSpPr>
          <p:cNvPr id="8198" name="Text Box 6"/>
          <p:cNvSpPr txBox="1">
            <a:spLocks noChangeArrowheads="1"/>
          </p:cNvSpPr>
          <p:nvPr/>
        </p:nvSpPr>
        <p:spPr bwMode="auto">
          <a:xfrm>
            <a:off x="444342" y="1645920"/>
            <a:ext cx="3657600" cy="497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000">
                <a:solidFill>
                  <a:srgbClr val="000000"/>
                </a:solidFill>
                <a:latin typeface="Arial" charset="0"/>
              </a:rPr>
              <a:t>Download your credentials as a zip file from the web interface for use with euca2ools.</a:t>
            </a:r>
            <a:endParaRPr lang="en-US" smtClean="0">
              <a:cs typeface="+mn-cs"/>
            </a:endParaRPr>
          </a:p>
          <a:p>
            <a:pPr marL="411472" lvl="1">
              <a:lnSpc>
                <a:spcPct val="95000"/>
              </a:lnSpc>
              <a:buClr>
                <a:srgbClr val="000000"/>
              </a:buClr>
              <a:buSzPct val="100000"/>
              <a:buFontTx/>
              <a:buChar char="•"/>
              <a:defRPr/>
            </a:pPr>
            <a:r>
              <a:rPr lang="en-US" sz="2000">
                <a:solidFill>
                  <a:srgbClr val="000000"/>
                </a:solidFill>
                <a:latin typeface="Arial" charset="0"/>
              </a:rPr>
              <a:t>Save this file and extract it for local use or copy it to India/Sierra. </a:t>
            </a:r>
            <a:endParaRPr lang="en-US" smtClean="0">
              <a:cs typeface="+mn-cs"/>
            </a:endParaRPr>
          </a:p>
          <a:p>
            <a:pPr marL="411472" lvl="1">
              <a:lnSpc>
                <a:spcPct val="95000"/>
              </a:lnSpc>
              <a:buClr>
                <a:srgbClr val="000000"/>
              </a:buClr>
              <a:buSzPct val="100000"/>
              <a:buFontTx/>
              <a:buChar char="•"/>
              <a:defRPr/>
            </a:pPr>
            <a:r>
              <a:rPr lang="en-US" sz="2000">
                <a:solidFill>
                  <a:srgbClr val="000000"/>
                </a:solidFill>
                <a:latin typeface="Arial" charset="0"/>
              </a:rPr>
              <a:t>On the command prompt change to the euca2-{username}-x509 folder which was just created. </a:t>
            </a:r>
            <a:endParaRPr lang="en-US" smtClean="0">
              <a:cs typeface="+mn-cs"/>
            </a:endParaRPr>
          </a:p>
          <a:p>
            <a:pPr lvl="2">
              <a:lnSpc>
                <a:spcPct val="95000"/>
              </a:lnSpc>
              <a:buClr>
                <a:srgbClr val="000000"/>
              </a:buClr>
              <a:buSzPct val="80000"/>
              <a:buFont typeface="Courier New" charset="0"/>
              <a:buChar char="o"/>
              <a:defRPr/>
            </a:pPr>
            <a:r>
              <a:rPr lang="en-US" sz="2000">
                <a:solidFill>
                  <a:srgbClr val="000000"/>
                </a:solidFill>
                <a:latin typeface="Arial" charset="0"/>
              </a:rPr>
              <a:t>cd euca2-username-x509</a:t>
            </a:r>
            <a:endParaRPr lang="en-US" smtClean="0">
              <a:cs typeface="+mn-cs"/>
            </a:endParaRPr>
          </a:p>
          <a:p>
            <a:pPr marL="411472" lvl="1">
              <a:lnSpc>
                <a:spcPct val="95000"/>
              </a:lnSpc>
              <a:buClr>
                <a:srgbClr val="000000"/>
              </a:buClr>
              <a:buSzPct val="100000"/>
              <a:buFontTx/>
              <a:buChar char="•"/>
              <a:defRPr/>
            </a:pPr>
            <a:r>
              <a:rPr lang="en-US" sz="2000">
                <a:solidFill>
                  <a:srgbClr val="000000"/>
                </a:solidFill>
                <a:latin typeface="Arial" charset="0"/>
              </a:rPr>
              <a:t>Source the eucarc file using the command source eucarc. </a:t>
            </a:r>
            <a:endParaRPr lang="en-US" smtClean="0">
              <a:cs typeface="+mn-cs"/>
            </a:endParaRPr>
          </a:p>
          <a:p>
            <a:pPr lvl="2">
              <a:lnSpc>
                <a:spcPct val="95000"/>
              </a:lnSpc>
              <a:buClr>
                <a:srgbClr val="000000"/>
              </a:buClr>
              <a:buSzPct val="80000"/>
              <a:buFont typeface="Courier New" charset="0"/>
              <a:buChar char="o"/>
              <a:defRPr/>
            </a:pPr>
            <a:r>
              <a:rPr lang="en-US" sz="2000">
                <a:solidFill>
                  <a:srgbClr val="000000"/>
                </a:solidFill>
                <a:latin typeface="Arial" charset="0"/>
              </a:rPr>
              <a:t>source ./eucarc</a:t>
            </a:r>
          </a:p>
        </p:txBody>
      </p:sp>
      <p:sp>
        <p:nvSpPr>
          <p:cNvPr id="8199" name="Text Box 7"/>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142513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ctrTitle"/>
          </p:nvPr>
        </p:nvSpPr>
        <p:spPr>
          <a:xfrm>
            <a:off x="444342" y="320040"/>
            <a:ext cx="8255318" cy="1051560"/>
          </a:xfrm>
        </p:spPr>
        <p:txBody>
          <a:bodyPr lIns="0" tIns="0" rIns="0" bIns="0"/>
          <a:lstStyle/>
          <a:p>
            <a:pPr eaLnBrk="1" hangingPunct="1">
              <a:lnSpc>
                <a:spcPct val="95000"/>
              </a:lnSpc>
            </a:pPr>
            <a:r>
              <a:rPr lang="en-US">
                <a:solidFill>
                  <a:srgbClr val="000000"/>
                </a:solidFill>
                <a:latin typeface="Arial" charset="0"/>
              </a:rPr>
              <a:t>Install/Load Euca2ools</a:t>
            </a:r>
          </a:p>
        </p:txBody>
      </p:sp>
      <p:sp>
        <p:nvSpPr>
          <p:cNvPr id="9221" name="Text Box 5"/>
          <p:cNvSpPr txBox="1">
            <a:spLocks noChangeArrowheads="1"/>
          </p:cNvSpPr>
          <p:nvPr/>
        </p:nvSpPr>
        <p:spPr bwMode="auto">
          <a:xfrm>
            <a:off x="354330" y="1371600"/>
            <a:ext cx="825246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800">
                <a:solidFill>
                  <a:srgbClr val="000000"/>
                </a:solidFill>
                <a:latin typeface="Arial" charset="0"/>
              </a:rPr>
              <a:t>Euca2ools are the command line clients used to interact with Eucalyptus.</a:t>
            </a:r>
            <a:endParaRPr lang="en-US" smtClean="0">
              <a:cs typeface="+mn-cs"/>
            </a:endParaRPr>
          </a:p>
          <a:p>
            <a:pPr marL="411472" lvl="1">
              <a:lnSpc>
                <a:spcPct val="95000"/>
              </a:lnSpc>
              <a:buClr>
                <a:srgbClr val="000000"/>
              </a:buClr>
              <a:buSzPct val="100000"/>
              <a:buFontTx/>
              <a:buChar char="•"/>
              <a:defRPr/>
            </a:pPr>
            <a:r>
              <a:rPr lang="en-US" sz="2800">
                <a:solidFill>
                  <a:srgbClr val="000000"/>
                </a:solidFill>
                <a:latin typeface="Arial" charset="0"/>
              </a:rPr>
              <a:t>If using your own platform Install euca2ools bundle from </a:t>
            </a:r>
            <a:r>
              <a:rPr lang="en-US" sz="2800" u="sng">
                <a:solidFill>
                  <a:srgbClr val="0000FF"/>
                </a:solidFill>
                <a:latin typeface="Arial" charset="0"/>
                <a:hlinkClick r:id="rId3"/>
              </a:rPr>
              <a:t>http://open.eucalyptus.com/downloads</a:t>
            </a:r>
            <a:endParaRPr lang="en-US" smtClean="0">
              <a:cs typeface="+mn-cs"/>
            </a:endParaRPr>
          </a:p>
          <a:p>
            <a:pPr lvl="2">
              <a:lnSpc>
                <a:spcPct val="95000"/>
              </a:lnSpc>
              <a:buClr>
                <a:srgbClr val="000000"/>
              </a:buClr>
              <a:buSzPct val="80000"/>
              <a:buFont typeface="Courier New" charset="0"/>
              <a:buChar char="o"/>
              <a:defRPr/>
            </a:pPr>
            <a:r>
              <a:rPr lang="en-US" sz="2800">
                <a:solidFill>
                  <a:srgbClr val="000000"/>
                </a:solidFill>
                <a:latin typeface="Arial" charset="0"/>
              </a:rPr>
              <a:t>Instructions for various Linux platforms are available on the download page.</a:t>
            </a:r>
            <a:endParaRPr lang="en-US" smtClean="0">
              <a:cs typeface="+mn-cs"/>
            </a:endParaRPr>
          </a:p>
          <a:p>
            <a:pPr marL="411472" lvl="1">
              <a:lnSpc>
                <a:spcPct val="95000"/>
              </a:lnSpc>
              <a:buClr>
                <a:srgbClr val="000000"/>
              </a:buClr>
              <a:buSzPct val="100000"/>
              <a:buFontTx/>
              <a:buChar char="•"/>
              <a:defRPr/>
            </a:pPr>
            <a:r>
              <a:rPr lang="en-US" sz="2800">
                <a:solidFill>
                  <a:srgbClr val="000000"/>
                </a:solidFill>
                <a:latin typeface="Arial" charset="0"/>
              </a:rPr>
              <a:t>On FutureGrid log on to India/Sierra and load the Euca2ools module.</a:t>
            </a:r>
          </a:p>
        </p:txBody>
      </p:sp>
      <p:sp>
        <p:nvSpPr>
          <p:cNvPr id="9222" name="Text Box 6"/>
          <p:cNvSpPr txBox="1">
            <a:spLocks noChangeArrowheads="1"/>
          </p:cNvSpPr>
          <p:nvPr/>
        </p:nvSpPr>
        <p:spPr bwMode="auto">
          <a:xfrm>
            <a:off x="1993107" y="5177790"/>
            <a:ext cx="4184808" cy="557213"/>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900" dirty="0">
                <a:solidFill>
                  <a:srgbClr val="000000"/>
                </a:solidFill>
                <a:latin typeface="Arial" charset="0"/>
              </a:rPr>
              <a:t>$ module load euca2ools</a:t>
            </a:r>
            <a:endParaRPr lang="en-US" dirty="0" smtClean="0"/>
          </a:p>
          <a:p>
            <a:pPr lvl="1">
              <a:lnSpc>
                <a:spcPct val="95000"/>
              </a:lnSpc>
              <a:defRPr/>
            </a:pPr>
            <a:r>
              <a:rPr lang="en-US" sz="1900" dirty="0">
                <a:solidFill>
                  <a:srgbClr val="000000"/>
                </a:solidFill>
                <a:latin typeface="Arial" charset="0"/>
              </a:rPr>
              <a:t>euca2ools version 1.2 loaded</a:t>
            </a:r>
          </a:p>
        </p:txBody>
      </p:sp>
      <p:sp>
        <p:nvSpPr>
          <p:cNvPr id="9223" name="Text Box 7"/>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2134959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ctrTitle"/>
          </p:nvPr>
        </p:nvSpPr>
        <p:spPr>
          <a:xfrm>
            <a:off x="444342" y="45720"/>
            <a:ext cx="8255318" cy="1051560"/>
          </a:xfrm>
        </p:spPr>
        <p:txBody>
          <a:bodyPr lIns="0" tIns="0" rIns="0" bIns="0"/>
          <a:lstStyle/>
          <a:p>
            <a:pPr eaLnBrk="1" hangingPunct="1">
              <a:lnSpc>
                <a:spcPct val="95000"/>
              </a:lnSpc>
            </a:pPr>
            <a:r>
              <a:rPr lang="en-US">
                <a:solidFill>
                  <a:srgbClr val="000000"/>
                </a:solidFill>
                <a:latin typeface="Arial" charset="0"/>
              </a:rPr>
              <a:t>Euca2ools</a:t>
            </a:r>
          </a:p>
        </p:txBody>
      </p:sp>
      <p:sp>
        <p:nvSpPr>
          <p:cNvPr id="10244" name="Text Box 4"/>
          <p:cNvSpPr txBox="1">
            <a:spLocks noChangeArrowheads="1"/>
          </p:cNvSpPr>
          <p:nvPr/>
        </p:nvSpPr>
        <p:spPr bwMode="auto">
          <a:xfrm>
            <a:off x="442913" y="1275875"/>
            <a:ext cx="8173879" cy="172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Testing your setup</a:t>
            </a:r>
            <a:endParaRPr lang="en-US" smtClean="0">
              <a:cs typeface="+mn-cs"/>
            </a:endParaRPr>
          </a:p>
          <a:p>
            <a:pPr lvl="2">
              <a:lnSpc>
                <a:spcPct val="95000"/>
              </a:lnSpc>
              <a:buClr>
                <a:srgbClr val="000000"/>
              </a:buClr>
              <a:buSzPct val="80000"/>
              <a:buFont typeface="Courier New" charset="0"/>
              <a:buChar char="o"/>
              <a:defRPr/>
            </a:pPr>
            <a:r>
              <a:rPr lang="en-US" sz="2100">
                <a:solidFill>
                  <a:srgbClr val="000000"/>
                </a:solidFill>
                <a:latin typeface="Arial" charset="0"/>
              </a:rPr>
              <a:t>Use euca-describe-availability-zones to test the setup.</a:t>
            </a:r>
            <a:endParaRPr lang="en-US" smtClean="0">
              <a:cs typeface="+mn-cs"/>
            </a:endParaRPr>
          </a:p>
          <a:p>
            <a:pPr marL="411472" lvl="1">
              <a:lnSpc>
                <a:spcPct val="95000"/>
              </a:lnSpc>
              <a:buClr>
                <a:srgbClr val="000000"/>
              </a:buClr>
              <a:buSzPct val="100000"/>
              <a:buFontTx/>
              <a:buChar char="•"/>
              <a:defRPr/>
            </a:pPr>
            <a:r>
              <a:rPr lang="en-US" sz="3200">
                <a:solidFill>
                  <a:srgbClr val="000000"/>
                </a:solidFill>
                <a:latin typeface="Arial" charset="0"/>
              </a:rPr>
              <a:t>List the existing images using euca-describe-images</a:t>
            </a:r>
          </a:p>
        </p:txBody>
      </p:sp>
      <p:sp>
        <p:nvSpPr>
          <p:cNvPr id="10246" name="Text Box 6"/>
          <p:cNvSpPr txBox="1">
            <a:spLocks noChangeArrowheads="1"/>
          </p:cNvSpPr>
          <p:nvPr/>
        </p:nvSpPr>
        <p:spPr bwMode="auto">
          <a:xfrm>
            <a:off x="1694498" y="3291840"/>
            <a:ext cx="5003483" cy="528638"/>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err="1">
                <a:solidFill>
                  <a:srgbClr val="000000"/>
                </a:solidFill>
                <a:latin typeface="Arial" charset="0"/>
              </a:rPr>
              <a:t>euca</a:t>
            </a:r>
            <a:r>
              <a:rPr lang="en-US" sz="1800" dirty="0">
                <a:solidFill>
                  <a:srgbClr val="000000"/>
                </a:solidFill>
                <a:latin typeface="Arial" charset="0"/>
              </a:rPr>
              <a:t>-describe-availability-zones </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AVAILABILITYZONE </a:t>
            </a:r>
            <a:r>
              <a:rPr lang="en-US" sz="1800" dirty="0" err="1">
                <a:solidFill>
                  <a:srgbClr val="000000"/>
                </a:solidFill>
                <a:latin typeface="Arial" charset="0"/>
              </a:rPr>
              <a:t>india</a:t>
            </a:r>
            <a:r>
              <a:rPr lang="en-US" sz="1800" dirty="0">
                <a:solidFill>
                  <a:srgbClr val="000000"/>
                </a:solidFill>
                <a:latin typeface="Arial" charset="0"/>
              </a:rPr>
              <a:t> 149.165.146.135</a:t>
            </a:r>
            <a:endParaRPr lang="en-US" dirty="0" smtClean="0"/>
          </a:p>
        </p:txBody>
      </p:sp>
      <p:sp>
        <p:nvSpPr>
          <p:cNvPr id="10248" name="Text Box 8"/>
          <p:cNvSpPr txBox="1">
            <a:spLocks noChangeArrowheads="1"/>
          </p:cNvSpPr>
          <p:nvPr/>
        </p:nvSpPr>
        <p:spPr bwMode="auto">
          <a:xfrm>
            <a:off x="354330" y="4572000"/>
            <a:ext cx="8428197" cy="1580198"/>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euca</a:t>
            </a:r>
            <a:r>
              <a:rPr lang="en-US" sz="1800" dirty="0">
                <a:solidFill>
                  <a:srgbClr val="000000"/>
                </a:solidFill>
                <a:latin typeface="Arial" charset="0"/>
              </a:rPr>
              <a:t>-describe-images</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IMAGE emi-0B951139 centos53/centos.5-3.x86-64.img.manifest.xml admin available public x86_64 machine</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IMAGE emi-409D0D73 rhel55/rhel55.img.manifest.xml admin available public x86_64 machine</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a:t>
            </a:r>
          </a:p>
        </p:txBody>
      </p:sp>
      <p:sp>
        <p:nvSpPr>
          <p:cNvPr id="10249" name="Text Box 9"/>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8774914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ctrTitle"/>
          </p:nvPr>
        </p:nvSpPr>
        <p:spPr>
          <a:xfrm>
            <a:off x="444342" y="320040"/>
            <a:ext cx="8255318" cy="1051560"/>
          </a:xfrm>
        </p:spPr>
        <p:txBody>
          <a:bodyPr lIns="0" tIns="0" rIns="0" bIns="0"/>
          <a:lstStyle/>
          <a:p>
            <a:pPr eaLnBrk="1" hangingPunct="1">
              <a:lnSpc>
                <a:spcPct val="95000"/>
              </a:lnSpc>
            </a:pPr>
            <a:r>
              <a:rPr lang="en-US">
                <a:solidFill>
                  <a:srgbClr val="000000"/>
                </a:solidFill>
                <a:latin typeface="Arial" charset="0"/>
              </a:rPr>
              <a:t>Key management</a:t>
            </a:r>
          </a:p>
        </p:txBody>
      </p:sp>
      <p:sp>
        <p:nvSpPr>
          <p:cNvPr id="11268" name="Text Box 4"/>
          <p:cNvSpPr txBox="1">
            <a:spLocks noChangeArrowheads="1"/>
          </p:cNvSpPr>
          <p:nvPr/>
        </p:nvSpPr>
        <p:spPr bwMode="auto">
          <a:xfrm>
            <a:off x="444342" y="1645920"/>
            <a:ext cx="8255318" cy="33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dirty="0">
                <a:solidFill>
                  <a:srgbClr val="000000"/>
                </a:solidFill>
                <a:latin typeface="Arial" charset="0"/>
              </a:rPr>
              <a:t>Create a </a:t>
            </a:r>
            <a:r>
              <a:rPr lang="en-US" sz="3200" dirty="0" err="1">
                <a:solidFill>
                  <a:srgbClr val="000000"/>
                </a:solidFill>
                <a:latin typeface="Arial" charset="0"/>
              </a:rPr>
              <a:t>keypair</a:t>
            </a:r>
            <a:r>
              <a:rPr lang="en-US" sz="3200" dirty="0">
                <a:solidFill>
                  <a:srgbClr val="000000"/>
                </a:solidFill>
                <a:latin typeface="Arial" charset="0"/>
              </a:rPr>
              <a:t> and add the public key to eucalyptus.</a:t>
            </a:r>
            <a:endParaRPr lang="en-US" dirty="0" smtClean="0">
              <a:cs typeface="+mn-cs"/>
            </a:endParaRPr>
          </a:p>
          <a:p>
            <a:pPr>
              <a:lnSpc>
                <a:spcPct val="95000"/>
              </a:lnSpc>
              <a:defRPr/>
            </a:pPr>
            <a:endParaRPr lang="en-US" sz="3200" dirty="0">
              <a:solidFill>
                <a:srgbClr val="000000"/>
              </a:solidFill>
              <a:latin typeface="Arial" charset="0"/>
            </a:endParaRPr>
          </a:p>
          <a:p>
            <a:pPr marL="411472" lvl="1">
              <a:lnSpc>
                <a:spcPct val="95000"/>
              </a:lnSpc>
              <a:buClr>
                <a:srgbClr val="000000"/>
              </a:buClr>
              <a:buSzPct val="100000"/>
              <a:buFontTx/>
              <a:buChar char="•"/>
              <a:defRPr/>
            </a:pPr>
            <a:r>
              <a:rPr lang="en-US" sz="3200" dirty="0">
                <a:solidFill>
                  <a:srgbClr val="000000"/>
                </a:solidFill>
                <a:latin typeface="Arial" charset="0"/>
              </a:rPr>
              <a:t>Fix the permissions on the generated private key.</a:t>
            </a:r>
            <a:endParaRPr lang="en-US" dirty="0" smtClean="0">
              <a:cs typeface="+mn-cs"/>
            </a:endParaRPr>
          </a:p>
          <a:p>
            <a:pPr>
              <a:lnSpc>
                <a:spcPct val="95000"/>
              </a:lnSpc>
              <a:defRPr/>
            </a:pPr>
            <a:endParaRPr lang="en-US" sz="3200" dirty="0">
              <a:solidFill>
                <a:srgbClr val="000000"/>
              </a:solidFill>
              <a:latin typeface="Arial" charset="0"/>
            </a:endParaRPr>
          </a:p>
          <a:p>
            <a:pPr>
              <a:lnSpc>
                <a:spcPct val="95000"/>
              </a:lnSpc>
              <a:defRPr/>
            </a:pPr>
            <a:endParaRPr lang="en-US" sz="3200" dirty="0">
              <a:solidFill>
                <a:srgbClr val="000000"/>
              </a:solidFill>
              <a:latin typeface="Arial" charset="0"/>
            </a:endParaRPr>
          </a:p>
        </p:txBody>
      </p:sp>
      <p:sp>
        <p:nvSpPr>
          <p:cNvPr id="11270" name="Text Box 6"/>
          <p:cNvSpPr txBox="1">
            <a:spLocks noChangeArrowheads="1"/>
          </p:cNvSpPr>
          <p:nvPr/>
        </p:nvSpPr>
        <p:spPr bwMode="auto">
          <a:xfrm>
            <a:off x="1280160" y="2674620"/>
            <a:ext cx="4607719" cy="265748"/>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euca</a:t>
            </a:r>
            <a:r>
              <a:rPr lang="en-US" sz="1800" dirty="0">
                <a:solidFill>
                  <a:srgbClr val="000000"/>
                </a:solidFill>
                <a:latin typeface="Arial" charset="0"/>
              </a:rPr>
              <a:t>-add-</a:t>
            </a:r>
            <a:r>
              <a:rPr lang="en-US" sz="1800" dirty="0" err="1">
                <a:solidFill>
                  <a:srgbClr val="000000"/>
                </a:solidFill>
                <a:latin typeface="Arial" charset="0"/>
              </a:rPr>
              <a:t>keypair</a:t>
            </a:r>
            <a:r>
              <a:rPr lang="en-US" sz="1800" dirty="0">
                <a:solidFill>
                  <a:srgbClr val="000000"/>
                </a:solidFill>
                <a:latin typeface="Arial" charset="0"/>
              </a:rPr>
              <a:t> </a:t>
            </a:r>
            <a:r>
              <a:rPr lang="en-US" sz="1800" dirty="0" err="1">
                <a:solidFill>
                  <a:srgbClr val="000000"/>
                </a:solidFill>
                <a:latin typeface="Arial" charset="0"/>
              </a:rPr>
              <a:t>userkey</a:t>
            </a:r>
            <a:r>
              <a:rPr lang="en-US" sz="1800" dirty="0">
                <a:solidFill>
                  <a:srgbClr val="000000"/>
                </a:solidFill>
                <a:latin typeface="Arial" charset="0"/>
              </a:rPr>
              <a:t> &gt; </a:t>
            </a:r>
            <a:r>
              <a:rPr lang="en-US" sz="1800" dirty="0" err="1">
                <a:solidFill>
                  <a:srgbClr val="000000"/>
                </a:solidFill>
                <a:latin typeface="Arial" charset="0"/>
              </a:rPr>
              <a:t>userkey.pem</a:t>
            </a:r>
            <a:endParaRPr lang="en-US" sz="1800" dirty="0">
              <a:solidFill>
                <a:srgbClr val="000000"/>
              </a:solidFill>
              <a:latin typeface="Arial" charset="0"/>
            </a:endParaRPr>
          </a:p>
        </p:txBody>
      </p:sp>
      <p:sp>
        <p:nvSpPr>
          <p:cNvPr id="11272" name="Text Box 8"/>
          <p:cNvSpPr txBox="1">
            <a:spLocks noChangeArrowheads="1"/>
          </p:cNvSpPr>
          <p:nvPr/>
        </p:nvSpPr>
        <p:spPr bwMode="auto">
          <a:xfrm>
            <a:off x="1303020" y="4267677"/>
            <a:ext cx="4640580" cy="265748"/>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chmod</a:t>
            </a:r>
            <a:r>
              <a:rPr lang="en-US" sz="1800" dirty="0">
                <a:solidFill>
                  <a:srgbClr val="000000"/>
                </a:solidFill>
                <a:latin typeface="Arial" charset="0"/>
              </a:rPr>
              <a:t> 0600 </a:t>
            </a:r>
            <a:r>
              <a:rPr lang="en-US" sz="1800" dirty="0" err="1">
                <a:solidFill>
                  <a:srgbClr val="000000"/>
                </a:solidFill>
                <a:latin typeface="Arial" charset="0"/>
              </a:rPr>
              <a:t>userkey.pem</a:t>
            </a:r>
            <a:endParaRPr lang="en-US" sz="1800" dirty="0">
              <a:solidFill>
                <a:srgbClr val="000000"/>
              </a:solidFill>
              <a:latin typeface="Arial" charset="0"/>
            </a:endParaRPr>
          </a:p>
        </p:txBody>
      </p:sp>
      <p:sp>
        <p:nvSpPr>
          <p:cNvPr id="11274" name="Text Box 10"/>
          <p:cNvSpPr txBox="1">
            <a:spLocks noChangeArrowheads="1"/>
          </p:cNvSpPr>
          <p:nvPr/>
        </p:nvSpPr>
        <p:spPr bwMode="auto">
          <a:xfrm>
            <a:off x="1280160" y="5143500"/>
            <a:ext cx="6990874" cy="834390"/>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900" dirty="0">
                <a:solidFill>
                  <a:srgbClr val="000000"/>
                </a:solidFill>
                <a:latin typeface="Arial" charset="0"/>
              </a:rPr>
              <a:t>$ </a:t>
            </a:r>
            <a:r>
              <a:rPr lang="en-US" sz="1900" dirty="0" err="1">
                <a:solidFill>
                  <a:srgbClr val="000000"/>
                </a:solidFill>
                <a:latin typeface="Arial" charset="0"/>
              </a:rPr>
              <a:t>euca</a:t>
            </a:r>
            <a:r>
              <a:rPr lang="en-US" sz="1900" dirty="0">
                <a:solidFill>
                  <a:srgbClr val="000000"/>
                </a:solidFill>
                <a:latin typeface="Arial" charset="0"/>
              </a:rPr>
              <a:t>-describe-</a:t>
            </a:r>
            <a:r>
              <a:rPr lang="en-US" sz="1900" dirty="0" err="1">
                <a:solidFill>
                  <a:srgbClr val="000000"/>
                </a:solidFill>
                <a:latin typeface="Arial" charset="0"/>
              </a:rPr>
              <a:t>keypairs</a:t>
            </a:r>
            <a:r>
              <a:rPr lang="en-US" sz="1900" dirty="0">
                <a:solidFill>
                  <a:srgbClr val="000000"/>
                </a:solidFill>
                <a:latin typeface="Arial" charset="0"/>
              </a:rPr>
              <a:t> </a:t>
            </a:r>
            <a:endParaRPr lang="en-US" dirty="0" smtClean="0"/>
          </a:p>
          <a:p>
            <a:pPr lvl="1">
              <a:lnSpc>
                <a:spcPct val="95000"/>
              </a:lnSpc>
              <a:defRPr/>
            </a:pPr>
            <a:r>
              <a:rPr lang="en-US" sz="1900" dirty="0">
                <a:solidFill>
                  <a:srgbClr val="000000"/>
                </a:solidFill>
                <a:latin typeface="Arial" charset="0"/>
              </a:rPr>
              <a:t>KEYPAIR </a:t>
            </a:r>
            <a:r>
              <a:rPr lang="en-US" sz="1900" dirty="0" err="1">
                <a:solidFill>
                  <a:srgbClr val="000000"/>
                </a:solidFill>
                <a:latin typeface="Arial" charset="0"/>
              </a:rPr>
              <a:t>userkey</a:t>
            </a:r>
            <a:r>
              <a:rPr lang="en-US" sz="1900" dirty="0">
                <a:solidFill>
                  <a:srgbClr val="000000"/>
                </a:solidFill>
                <a:latin typeface="Arial" charset="0"/>
              </a:rPr>
              <a:t> 0d:d8:7c:2c:bd:85:af:7e:ad:8d:09:b8:ff:b0:54:d5:8c:66:86:5d</a:t>
            </a:r>
          </a:p>
        </p:txBody>
      </p:sp>
      <p:sp>
        <p:nvSpPr>
          <p:cNvPr id="11275" name="Text Box 11"/>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21662520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ctrTitle"/>
          </p:nvPr>
        </p:nvSpPr>
        <p:spPr>
          <a:xfrm>
            <a:off x="444342" y="320040"/>
            <a:ext cx="8255318" cy="748665"/>
          </a:xfrm>
        </p:spPr>
        <p:txBody>
          <a:bodyPr lIns="0" tIns="0" rIns="0" bIns="0"/>
          <a:lstStyle/>
          <a:p>
            <a:pPr eaLnBrk="1" hangingPunct="1">
              <a:lnSpc>
                <a:spcPct val="95000"/>
              </a:lnSpc>
            </a:pPr>
            <a:r>
              <a:rPr lang="en-US">
                <a:solidFill>
                  <a:srgbClr val="000000"/>
                </a:solidFill>
                <a:latin typeface="Arial" charset="0"/>
              </a:rPr>
              <a:t>Image Deployment</a:t>
            </a:r>
          </a:p>
        </p:txBody>
      </p:sp>
      <p:sp>
        <p:nvSpPr>
          <p:cNvPr id="12292" name="Text Box 4"/>
          <p:cNvSpPr txBox="1">
            <a:spLocks noChangeArrowheads="1"/>
          </p:cNvSpPr>
          <p:nvPr/>
        </p:nvSpPr>
        <p:spPr bwMode="auto">
          <a:xfrm>
            <a:off x="444342" y="1160145"/>
            <a:ext cx="8255318"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dirty="0">
                <a:solidFill>
                  <a:srgbClr val="000000"/>
                </a:solidFill>
                <a:latin typeface="Arial" charset="0"/>
              </a:rPr>
              <a:t>Now we are ready to start a VM using one of the pre-existing images. </a:t>
            </a:r>
            <a:endParaRPr lang="en-US" dirty="0" smtClean="0">
              <a:cs typeface="+mn-cs"/>
            </a:endParaRPr>
          </a:p>
          <a:p>
            <a:pPr marL="411472" lvl="1">
              <a:lnSpc>
                <a:spcPct val="95000"/>
              </a:lnSpc>
              <a:buClr>
                <a:srgbClr val="000000"/>
              </a:buClr>
              <a:buSzPct val="100000"/>
              <a:buFontTx/>
              <a:buChar char="•"/>
              <a:defRPr/>
            </a:pPr>
            <a:r>
              <a:rPr lang="en-US" sz="3200" dirty="0">
                <a:solidFill>
                  <a:srgbClr val="000000"/>
                </a:solidFill>
                <a:latin typeface="Arial" charset="0"/>
              </a:rPr>
              <a:t>We need the </a:t>
            </a:r>
            <a:r>
              <a:rPr lang="en-US" sz="3200" dirty="0" err="1">
                <a:solidFill>
                  <a:srgbClr val="000000"/>
                </a:solidFill>
                <a:latin typeface="Arial" charset="0"/>
              </a:rPr>
              <a:t>emi</a:t>
            </a:r>
            <a:r>
              <a:rPr lang="en-US" sz="3200" dirty="0">
                <a:solidFill>
                  <a:srgbClr val="000000"/>
                </a:solidFill>
                <a:latin typeface="Arial" charset="0"/>
              </a:rPr>
              <a:t>-id of the image that we wish to start. This was listed in the output of </a:t>
            </a:r>
            <a:r>
              <a:rPr lang="en-US" sz="3200" dirty="0" err="1">
                <a:solidFill>
                  <a:srgbClr val="000000"/>
                </a:solidFill>
                <a:latin typeface="Arial" charset="0"/>
              </a:rPr>
              <a:t>euca</a:t>
            </a:r>
            <a:r>
              <a:rPr lang="en-US" sz="3200" dirty="0">
                <a:solidFill>
                  <a:srgbClr val="000000"/>
                </a:solidFill>
                <a:latin typeface="Arial" charset="0"/>
              </a:rPr>
              <a:t>-describe-images command that we saw earlier. </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We use the </a:t>
            </a:r>
            <a:r>
              <a:rPr lang="en-US" sz="2800" dirty="0" err="1">
                <a:solidFill>
                  <a:srgbClr val="000000"/>
                </a:solidFill>
                <a:latin typeface="Arial" charset="0"/>
              </a:rPr>
              <a:t>euca</a:t>
            </a:r>
            <a:r>
              <a:rPr lang="en-US" sz="2800" dirty="0">
                <a:solidFill>
                  <a:srgbClr val="000000"/>
                </a:solidFill>
                <a:latin typeface="Arial" charset="0"/>
              </a:rPr>
              <a:t>-run-instances command to start the VM.</a:t>
            </a:r>
          </a:p>
        </p:txBody>
      </p:sp>
      <p:sp>
        <p:nvSpPr>
          <p:cNvPr id="12294" name="Text Box 6"/>
          <p:cNvSpPr txBox="1">
            <a:spLocks noChangeArrowheads="1"/>
          </p:cNvSpPr>
          <p:nvPr/>
        </p:nvSpPr>
        <p:spPr bwMode="auto">
          <a:xfrm>
            <a:off x="532924" y="4983480"/>
            <a:ext cx="8428196" cy="1054418"/>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euca</a:t>
            </a:r>
            <a:r>
              <a:rPr lang="en-US" sz="1800" dirty="0">
                <a:solidFill>
                  <a:srgbClr val="000000"/>
                </a:solidFill>
                <a:latin typeface="Arial" charset="0"/>
              </a:rPr>
              <a:t>-run-instances -k </a:t>
            </a:r>
            <a:r>
              <a:rPr lang="en-US" sz="1800" dirty="0" err="1">
                <a:solidFill>
                  <a:srgbClr val="000000"/>
                </a:solidFill>
                <a:latin typeface="Arial" charset="0"/>
              </a:rPr>
              <a:t>userkey</a:t>
            </a:r>
            <a:r>
              <a:rPr lang="en-US" sz="1800" dirty="0">
                <a:solidFill>
                  <a:srgbClr val="000000"/>
                </a:solidFill>
                <a:latin typeface="Arial" charset="0"/>
              </a:rPr>
              <a:t> -n 1 emi-0B951139 -t c1.medium</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RESERVATION r-4E730969 </a:t>
            </a:r>
            <a:r>
              <a:rPr lang="en-US" sz="1800" dirty="0" err="1">
                <a:solidFill>
                  <a:srgbClr val="000000"/>
                </a:solidFill>
                <a:latin typeface="Arial" charset="0"/>
              </a:rPr>
              <a:t>archit</a:t>
            </a:r>
            <a:r>
              <a:rPr lang="en-US" sz="1800" dirty="0">
                <a:solidFill>
                  <a:srgbClr val="000000"/>
                </a:solidFill>
                <a:latin typeface="Arial" charset="0"/>
              </a:rPr>
              <a:t> </a:t>
            </a:r>
            <a:r>
              <a:rPr lang="en-US" sz="1800" dirty="0" err="1">
                <a:solidFill>
                  <a:srgbClr val="000000"/>
                </a:solidFill>
                <a:latin typeface="Arial" charset="0"/>
              </a:rPr>
              <a:t>archit</a:t>
            </a:r>
            <a:r>
              <a:rPr lang="en-US" sz="1800" dirty="0">
                <a:solidFill>
                  <a:srgbClr val="000000"/>
                </a:solidFill>
                <a:latin typeface="Arial" charset="0"/>
              </a:rPr>
              <a:t>-default</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INSTANCE i-4FC40839 emi-0B951139 0.0.0.0 0.0.0.0 pending </a:t>
            </a:r>
            <a:r>
              <a:rPr lang="en-US" sz="1800" dirty="0" err="1">
                <a:solidFill>
                  <a:srgbClr val="000000"/>
                </a:solidFill>
                <a:latin typeface="Arial" charset="0"/>
              </a:rPr>
              <a:t>userkey</a:t>
            </a:r>
            <a:r>
              <a:rPr lang="en-US" sz="1800" dirty="0">
                <a:solidFill>
                  <a:srgbClr val="000000"/>
                </a:solidFill>
                <a:latin typeface="Arial" charset="0"/>
              </a:rPr>
              <a:t> 2010-07-20T20:35:47.015Z eki-78EF12D2 eri-5BB61255</a:t>
            </a:r>
          </a:p>
        </p:txBody>
      </p:sp>
      <p:sp>
        <p:nvSpPr>
          <p:cNvPr id="12295" name="Text Box 7"/>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0140071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ctrTitle"/>
          </p:nvPr>
        </p:nvSpPr>
        <p:spPr>
          <a:xfrm>
            <a:off x="444342" y="45720"/>
            <a:ext cx="8255318" cy="1051560"/>
          </a:xfrm>
        </p:spPr>
        <p:txBody>
          <a:bodyPr lIns="0" tIns="0" rIns="0" bIns="0"/>
          <a:lstStyle/>
          <a:p>
            <a:pPr eaLnBrk="1" hangingPunct="1">
              <a:lnSpc>
                <a:spcPct val="95000"/>
              </a:lnSpc>
            </a:pPr>
            <a:r>
              <a:rPr lang="en-US">
                <a:solidFill>
                  <a:srgbClr val="000000"/>
                </a:solidFill>
                <a:latin typeface="Arial" charset="0"/>
              </a:rPr>
              <a:t>Monitoring</a:t>
            </a:r>
          </a:p>
        </p:txBody>
      </p:sp>
      <p:sp>
        <p:nvSpPr>
          <p:cNvPr id="13316" name="Text Box 4"/>
          <p:cNvSpPr txBox="1">
            <a:spLocks noChangeArrowheads="1"/>
          </p:cNvSpPr>
          <p:nvPr/>
        </p:nvSpPr>
        <p:spPr bwMode="auto">
          <a:xfrm>
            <a:off x="444342" y="1188720"/>
            <a:ext cx="8255318" cy="95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euca-describe-instances shows the status of the VMs.</a:t>
            </a:r>
          </a:p>
        </p:txBody>
      </p:sp>
      <p:sp>
        <p:nvSpPr>
          <p:cNvPr id="13318" name="Text Box 6"/>
          <p:cNvSpPr txBox="1">
            <a:spLocks noChangeArrowheads="1"/>
          </p:cNvSpPr>
          <p:nvPr/>
        </p:nvSpPr>
        <p:spPr bwMode="auto">
          <a:xfrm>
            <a:off x="395764" y="2400300"/>
            <a:ext cx="8085296" cy="1315879"/>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euca</a:t>
            </a:r>
            <a:r>
              <a:rPr lang="en-US" sz="1800" dirty="0">
                <a:solidFill>
                  <a:srgbClr val="000000"/>
                </a:solidFill>
                <a:latin typeface="Arial" charset="0"/>
              </a:rPr>
              <a:t>-describe-instances </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RESERVATION r-4E730969 </a:t>
            </a:r>
            <a:r>
              <a:rPr lang="en-US" sz="1800" dirty="0" err="1">
                <a:solidFill>
                  <a:srgbClr val="000000"/>
                </a:solidFill>
                <a:latin typeface="Arial" charset="0"/>
              </a:rPr>
              <a:t>archit</a:t>
            </a:r>
            <a:r>
              <a:rPr lang="en-US" sz="1800" dirty="0">
                <a:solidFill>
                  <a:srgbClr val="000000"/>
                </a:solidFill>
                <a:latin typeface="Arial" charset="0"/>
              </a:rPr>
              <a:t> default</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INSTANCE i-4FC40839 emi-0B951139 149.165.146.153 10.0.2.194 </a:t>
            </a:r>
            <a:r>
              <a:rPr lang="en-US" sz="1800" dirty="0">
                <a:solidFill>
                  <a:srgbClr val="FF0000"/>
                </a:solidFill>
                <a:latin typeface="Arial" charset="0"/>
              </a:rPr>
              <a:t>pending</a:t>
            </a:r>
            <a:r>
              <a:rPr lang="en-US" sz="1800" dirty="0">
                <a:solidFill>
                  <a:srgbClr val="000000"/>
                </a:solidFill>
                <a:latin typeface="Arial" charset="0"/>
              </a:rPr>
              <a:t> </a:t>
            </a:r>
            <a:r>
              <a:rPr lang="en-US" sz="1800" dirty="0" err="1">
                <a:solidFill>
                  <a:srgbClr val="000000"/>
                </a:solidFill>
                <a:latin typeface="Arial" charset="0"/>
              </a:rPr>
              <a:t>userkey</a:t>
            </a:r>
            <a:r>
              <a:rPr lang="en-US" sz="1800" dirty="0">
                <a:solidFill>
                  <a:srgbClr val="000000"/>
                </a:solidFill>
                <a:latin typeface="Arial" charset="0"/>
              </a:rPr>
              <a:t> 0 m1.small 2010-07-20T20:35:47.015Z </a:t>
            </a:r>
            <a:r>
              <a:rPr lang="en-US" sz="1800" dirty="0" err="1">
                <a:solidFill>
                  <a:srgbClr val="000000"/>
                </a:solidFill>
                <a:latin typeface="Arial" charset="0"/>
              </a:rPr>
              <a:t>india</a:t>
            </a:r>
            <a:r>
              <a:rPr lang="en-US" sz="1800" dirty="0">
                <a:solidFill>
                  <a:srgbClr val="000000"/>
                </a:solidFill>
                <a:latin typeface="Arial" charset="0"/>
              </a:rPr>
              <a:t> eki-78EF12D2 eri-5BB61255</a:t>
            </a:r>
          </a:p>
        </p:txBody>
      </p:sp>
      <p:sp>
        <p:nvSpPr>
          <p:cNvPr id="13319" name="Text Box 7"/>
          <p:cNvSpPr txBox="1">
            <a:spLocks noChangeArrowheads="1"/>
          </p:cNvSpPr>
          <p:nvPr/>
        </p:nvSpPr>
        <p:spPr bwMode="auto">
          <a:xfrm>
            <a:off x="444342" y="4079082"/>
            <a:ext cx="8255318" cy="47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Shortly after…</a:t>
            </a:r>
          </a:p>
        </p:txBody>
      </p:sp>
      <p:sp>
        <p:nvSpPr>
          <p:cNvPr id="13321" name="Text Box 9"/>
          <p:cNvSpPr txBox="1">
            <a:spLocks noChangeArrowheads="1"/>
          </p:cNvSpPr>
          <p:nvPr/>
        </p:nvSpPr>
        <p:spPr bwMode="auto">
          <a:xfrm>
            <a:off x="354330" y="4749165"/>
            <a:ext cx="8126730" cy="1315879"/>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a:solidFill>
                  <a:srgbClr val="000000"/>
                </a:solidFill>
                <a:latin typeface="Arial" charset="0"/>
              </a:rPr>
              <a:t>$ </a:t>
            </a:r>
            <a:r>
              <a:rPr lang="en-US" sz="1800" dirty="0" err="1">
                <a:solidFill>
                  <a:srgbClr val="000000"/>
                </a:solidFill>
                <a:latin typeface="Arial" charset="0"/>
              </a:rPr>
              <a:t>euca</a:t>
            </a:r>
            <a:r>
              <a:rPr lang="en-US" sz="1800" dirty="0">
                <a:solidFill>
                  <a:srgbClr val="000000"/>
                </a:solidFill>
                <a:latin typeface="Arial" charset="0"/>
              </a:rPr>
              <a:t>-describe-instances</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RESERVATION r-4E730969 </a:t>
            </a:r>
            <a:r>
              <a:rPr lang="en-US" sz="1800" dirty="0" err="1">
                <a:solidFill>
                  <a:srgbClr val="000000"/>
                </a:solidFill>
                <a:latin typeface="Arial" charset="0"/>
              </a:rPr>
              <a:t>archit</a:t>
            </a:r>
            <a:r>
              <a:rPr lang="en-US" sz="1800" dirty="0">
                <a:solidFill>
                  <a:srgbClr val="000000"/>
                </a:solidFill>
                <a:latin typeface="Arial" charset="0"/>
              </a:rPr>
              <a:t> default</a:t>
            </a:r>
            <a:endParaRPr lang="en-US" dirty="0" smtClean="0"/>
          </a:p>
          <a:p>
            <a:pPr marL="102862" lvl="1" indent="0">
              <a:lnSpc>
                <a:spcPct val="95000"/>
              </a:lnSpc>
              <a:buClr>
                <a:srgbClr val="000000"/>
              </a:buClr>
              <a:buSzPct val="100000"/>
              <a:defRPr/>
            </a:pPr>
            <a:r>
              <a:rPr lang="en-US" sz="1800" dirty="0">
                <a:solidFill>
                  <a:srgbClr val="000000"/>
                </a:solidFill>
                <a:latin typeface="Arial" charset="0"/>
              </a:rPr>
              <a:t>INSTANCE i-4FC40839 emi-0B951139 149.165.146.153 10.0.2.194 </a:t>
            </a:r>
            <a:r>
              <a:rPr lang="en-US" sz="1800" dirty="0">
                <a:solidFill>
                  <a:srgbClr val="FF0000"/>
                </a:solidFill>
                <a:latin typeface="Arial" charset="0"/>
              </a:rPr>
              <a:t>running</a:t>
            </a:r>
            <a:r>
              <a:rPr lang="en-US" sz="1800" dirty="0">
                <a:solidFill>
                  <a:srgbClr val="000000"/>
                </a:solidFill>
                <a:latin typeface="Arial" charset="0"/>
              </a:rPr>
              <a:t> </a:t>
            </a:r>
            <a:r>
              <a:rPr lang="en-US" sz="1800" dirty="0" err="1">
                <a:solidFill>
                  <a:srgbClr val="000000"/>
                </a:solidFill>
                <a:latin typeface="Arial" charset="0"/>
              </a:rPr>
              <a:t>userkey</a:t>
            </a:r>
            <a:r>
              <a:rPr lang="en-US" sz="1800" dirty="0">
                <a:solidFill>
                  <a:srgbClr val="000000"/>
                </a:solidFill>
                <a:latin typeface="Arial" charset="0"/>
              </a:rPr>
              <a:t> 0 m1.small 2010-07-20T20:35:47.015Z </a:t>
            </a:r>
            <a:r>
              <a:rPr lang="en-US" sz="1800" dirty="0" err="1">
                <a:solidFill>
                  <a:srgbClr val="000000"/>
                </a:solidFill>
                <a:latin typeface="Arial" charset="0"/>
              </a:rPr>
              <a:t>india</a:t>
            </a:r>
            <a:r>
              <a:rPr lang="en-US" sz="1800" dirty="0">
                <a:solidFill>
                  <a:srgbClr val="000000"/>
                </a:solidFill>
                <a:latin typeface="Arial" charset="0"/>
              </a:rPr>
              <a:t> eki-78EF12D2 eri-5BB61255</a:t>
            </a:r>
          </a:p>
        </p:txBody>
      </p:sp>
      <p:sp>
        <p:nvSpPr>
          <p:cNvPr id="13322" name="Text Box 10"/>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077263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ctrTitle"/>
          </p:nvPr>
        </p:nvSpPr>
        <p:spPr>
          <a:xfrm>
            <a:off x="444342" y="320040"/>
            <a:ext cx="8255318" cy="1051560"/>
          </a:xfrm>
        </p:spPr>
        <p:txBody>
          <a:bodyPr lIns="0" tIns="0" rIns="0" bIns="0"/>
          <a:lstStyle/>
          <a:p>
            <a:pPr eaLnBrk="1" hangingPunct="1">
              <a:lnSpc>
                <a:spcPct val="95000"/>
              </a:lnSpc>
            </a:pPr>
            <a:r>
              <a:rPr lang="en-US">
                <a:solidFill>
                  <a:srgbClr val="000000"/>
                </a:solidFill>
                <a:latin typeface="Arial" charset="0"/>
              </a:rPr>
              <a:t>VM Access</a:t>
            </a:r>
          </a:p>
        </p:txBody>
      </p:sp>
      <p:sp>
        <p:nvSpPr>
          <p:cNvPr id="14340" name="Text Box 4"/>
          <p:cNvSpPr txBox="1">
            <a:spLocks noChangeArrowheads="1"/>
          </p:cNvSpPr>
          <p:nvPr/>
        </p:nvSpPr>
        <p:spPr bwMode="auto">
          <a:xfrm>
            <a:off x="444342" y="1645920"/>
            <a:ext cx="8255318" cy="95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First we must create rules to allow access to the VM over ssh.</a:t>
            </a:r>
          </a:p>
        </p:txBody>
      </p:sp>
      <p:sp>
        <p:nvSpPr>
          <p:cNvPr id="14341" name="Text Box 5"/>
          <p:cNvSpPr txBox="1">
            <a:spLocks noChangeArrowheads="1"/>
          </p:cNvSpPr>
          <p:nvPr/>
        </p:nvSpPr>
        <p:spPr bwMode="auto">
          <a:xfrm>
            <a:off x="598647" y="4030504"/>
            <a:ext cx="8252460" cy="95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The ssh private key that was generated earlier can now be used to login to the VM.</a:t>
            </a:r>
          </a:p>
        </p:txBody>
      </p:sp>
      <p:sp>
        <p:nvSpPr>
          <p:cNvPr id="14343" name="Text Box 7"/>
          <p:cNvSpPr txBox="1">
            <a:spLocks noChangeArrowheads="1"/>
          </p:cNvSpPr>
          <p:nvPr/>
        </p:nvSpPr>
        <p:spPr bwMode="auto">
          <a:xfrm>
            <a:off x="840105" y="2776062"/>
            <a:ext cx="7486650" cy="262890"/>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err="1">
                <a:solidFill>
                  <a:srgbClr val="000000"/>
                </a:solidFill>
                <a:latin typeface="Arial" charset="0"/>
              </a:rPr>
              <a:t>euca</a:t>
            </a:r>
            <a:r>
              <a:rPr lang="en-US" sz="1800" dirty="0">
                <a:solidFill>
                  <a:srgbClr val="000000"/>
                </a:solidFill>
                <a:latin typeface="Arial" charset="0"/>
              </a:rPr>
              <a:t>-authorize -P </a:t>
            </a:r>
            <a:r>
              <a:rPr lang="en-US" sz="1800" dirty="0" err="1">
                <a:solidFill>
                  <a:srgbClr val="000000"/>
                </a:solidFill>
                <a:latin typeface="Arial" charset="0"/>
              </a:rPr>
              <a:t>tcp</a:t>
            </a:r>
            <a:r>
              <a:rPr lang="en-US" sz="1800" dirty="0">
                <a:solidFill>
                  <a:srgbClr val="000000"/>
                </a:solidFill>
                <a:latin typeface="Arial" charset="0"/>
              </a:rPr>
              <a:t> -p 22 -s 0.0.0.0/0 default</a:t>
            </a:r>
          </a:p>
        </p:txBody>
      </p:sp>
      <p:sp>
        <p:nvSpPr>
          <p:cNvPr id="14345" name="Text Box 9"/>
          <p:cNvSpPr txBox="1">
            <a:spLocks noChangeArrowheads="1"/>
          </p:cNvSpPr>
          <p:nvPr/>
        </p:nvSpPr>
        <p:spPr bwMode="auto">
          <a:xfrm>
            <a:off x="800100" y="5760720"/>
            <a:ext cx="7486650" cy="264319"/>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800" dirty="0" err="1">
                <a:solidFill>
                  <a:srgbClr val="000000"/>
                </a:solidFill>
                <a:latin typeface="Arial" charset="0"/>
              </a:rPr>
              <a:t>ssh</a:t>
            </a:r>
            <a:r>
              <a:rPr lang="en-US" sz="1800" dirty="0">
                <a:solidFill>
                  <a:srgbClr val="000000"/>
                </a:solidFill>
                <a:latin typeface="Arial" charset="0"/>
              </a:rPr>
              <a:t> -</a:t>
            </a:r>
            <a:r>
              <a:rPr lang="en-US" sz="1800" dirty="0" err="1">
                <a:solidFill>
                  <a:srgbClr val="000000"/>
                </a:solidFill>
                <a:latin typeface="Arial" charset="0"/>
              </a:rPr>
              <a:t>i</a:t>
            </a:r>
            <a:r>
              <a:rPr lang="en-US" sz="1800" dirty="0">
                <a:solidFill>
                  <a:srgbClr val="000000"/>
                </a:solidFill>
                <a:latin typeface="Arial" charset="0"/>
              </a:rPr>
              <a:t> </a:t>
            </a:r>
            <a:r>
              <a:rPr lang="en-US" sz="1800" dirty="0" err="1">
                <a:solidFill>
                  <a:srgbClr val="000000"/>
                </a:solidFill>
                <a:latin typeface="Arial" charset="0"/>
              </a:rPr>
              <a:t>userkey.pem</a:t>
            </a:r>
            <a:r>
              <a:rPr lang="en-US" sz="1800" dirty="0">
                <a:solidFill>
                  <a:srgbClr val="000000"/>
                </a:solidFill>
                <a:latin typeface="Arial" charset="0"/>
              </a:rPr>
              <a:t> root@149.165.146.153</a:t>
            </a:r>
          </a:p>
        </p:txBody>
      </p:sp>
      <p:sp>
        <p:nvSpPr>
          <p:cNvPr id="14346" name="Text Box 10"/>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465199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ctrTitle"/>
          </p:nvPr>
        </p:nvSpPr>
        <p:spPr>
          <a:xfrm>
            <a:off x="444342" y="320040"/>
            <a:ext cx="8255318" cy="1051560"/>
          </a:xfrm>
        </p:spPr>
        <p:txBody>
          <a:bodyPr lIns="0" tIns="0" rIns="0" bIns="0"/>
          <a:lstStyle/>
          <a:p>
            <a:pPr eaLnBrk="1" hangingPunct="1">
              <a:lnSpc>
                <a:spcPct val="95000"/>
              </a:lnSpc>
            </a:pPr>
            <a:r>
              <a:rPr lang="en-US">
                <a:solidFill>
                  <a:srgbClr val="000000"/>
                </a:solidFill>
                <a:latin typeface="Arial" charset="0"/>
              </a:rPr>
              <a:t>Image Deployment (1/3)</a:t>
            </a:r>
          </a:p>
        </p:txBody>
      </p:sp>
      <p:sp>
        <p:nvSpPr>
          <p:cNvPr id="15364" name="Text Box 4"/>
          <p:cNvSpPr txBox="1">
            <a:spLocks noChangeArrowheads="1"/>
          </p:cNvSpPr>
          <p:nvPr/>
        </p:nvSpPr>
        <p:spPr bwMode="auto">
          <a:xfrm>
            <a:off x="444342" y="1420178"/>
            <a:ext cx="8255318" cy="479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dirty="0">
                <a:solidFill>
                  <a:srgbClr val="000000"/>
                </a:solidFill>
                <a:latin typeface="Arial" charset="0"/>
              </a:rPr>
              <a:t>We will use the example Fedora 10 image to test uploading images. </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Download the </a:t>
            </a:r>
            <a:r>
              <a:rPr lang="en-US" sz="2800" dirty="0" err="1">
                <a:solidFill>
                  <a:srgbClr val="000000"/>
                </a:solidFill>
                <a:latin typeface="Arial" charset="0"/>
              </a:rPr>
              <a:t>gzipped</a:t>
            </a:r>
            <a:r>
              <a:rPr lang="en-US" sz="2800" dirty="0">
                <a:solidFill>
                  <a:srgbClr val="000000"/>
                </a:solidFill>
                <a:latin typeface="Arial" charset="0"/>
              </a:rPr>
              <a:t> tar ball</a:t>
            </a:r>
            <a:endParaRPr lang="en-US" dirty="0" smtClean="0">
              <a:cs typeface="+mn-cs"/>
            </a:endParaRPr>
          </a:p>
          <a:p>
            <a:pPr lvl="2">
              <a:lnSpc>
                <a:spcPct val="95000"/>
              </a:lnSpc>
              <a:buClr>
                <a:srgbClr val="000000"/>
              </a:buClr>
              <a:buSzPct val="100000"/>
              <a:buFontTx/>
              <a:buChar char=" "/>
              <a:defRPr/>
            </a:pPr>
            <a:endParaRPr lang="en-US" sz="2800" dirty="0">
              <a:solidFill>
                <a:srgbClr val="000000"/>
              </a:solidFill>
              <a:latin typeface="Arial" charset="0"/>
            </a:endParaRPr>
          </a:p>
          <a:p>
            <a:pPr lvl="2">
              <a:lnSpc>
                <a:spcPct val="95000"/>
              </a:lnSpc>
              <a:buClr>
                <a:srgbClr val="000000"/>
              </a:buClr>
              <a:buSzPct val="100000"/>
              <a:buFontTx/>
              <a:buChar char=" "/>
              <a:defRPr/>
            </a:pPr>
            <a:endParaRPr lang="en-US" sz="2800" dirty="0">
              <a:solidFill>
                <a:srgbClr val="000000"/>
              </a:solidFill>
              <a:latin typeface="Arial" charset="0"/>
            </a:endParaRPr>
          </a:p>
          <a:p>
            <a:pPr lvl="2">
              <a:lnSpc>
                <a:spcPct val="95000"/>
              </a:lnSpc>
              <a:buClr>
                <a:srgbClr val="000000"/>
              </a:buClr>
              <a:buSzPct val="100000"/>
              <a:buFontTx/>
              <a:buChar char=" "/>
              <a:defRPr/>
            </a:pPr>
            <a:endParaRPr lang="en-US" sz="2800" dirty="0">
              <a:solidFill>
                <a:srgbClr val="000000"/>
              </a:solidFill>
              <a:latin typeface="Arial" charset="0"/>
            </a:endParaRPr>
          </a:p>
          <a:p>
            <a:pPr lvl="2">
              <a:lnSpc>
                <a:spcPct val="95000"/>
              </a:lnSpc>
              <a:buClr>
                <a:srgbClr val="000000"/>
              </a:buClr>
              <a:buSzPct val="100000"/>
              <a:buFontTx/>
              <a:buChar char=" "/>
              <a:defRPr/>
            </a:pPr>
            <a:endParaRPr lang="en-US" sz="2800" dirty="0">
              <a:solidFill>
                <a:srgbClr val="000000"/>
              </a:solidFill>
              <a:latin typeface="Arial" charset="0"/>
            </a:endParaRPr>
          </a:p>
          <a:p>
            <a:pPr marL="411472" lvl="1">
              <a:lnSpc>
                <a:spcPct val="95000"/>
              </a:lnSpc>
              <a:buClr>
                <a:srgbClr val="000000"/>
              </a:buClr>
              <a:buSzPct val="100000"/>
              <a:buFontTx/>
              <a:buChar char="•"/>
              <a:defRPr/>
            </a:pPr>
            <a:r>
              <a:rPr lang="en-US" sz="3200" dirty="0" err="1">
                <a:solidFill>
                  <a:srgbClr val="000000"/>
                </a:solidFill>
                <a:latin typeface="Arial" charset="0"/>
              </a:rPr>
              <a:t>Uncompress</a:t>
            </a:r>
            <a:r>
              <a:rPr lang="en-US" sz="3200" dirty="0">
                <a:solidFill>
                  <a:srgbClr val="000000"/>
                </a:solidFill>
                <a:latin typeface="Arial" charset="0"/>
              </a:rPr>
              <a:t> and </a:t>
            </a:r>
            <a:r>
              <a:rPr lang="en-US" sz="3200" dirty="0" err="1">
                <a:solidFill>
                  <a:srgbClr val="000000"/>
                </a:solidFill>
                <a:latin typeface="Arial" charset="0"/>
              </a:rPr>
              <a:t>Untar</a:t>
            </a:r>
            <a:r>
              <a:rPr lang="en-US" sz="3200" dirty="0">
                <a:solidFill>
                  <a:srgbClr val="000000"/>
                </a:solidFill>
                <a:latin typeface="Arial" charset="0"/>
              </a:rPr>
              <a:t> the archive</a:t>
            </a:r>
            <a:endParaRPr lang="en-US" dirty="0" smtClean="0">
              <a:cs typeface="+mn-cs"/>
            </a:endParaRPr>
          </a:p>
          <a:p>
            <a:pPr>
              <a:lnSpc>
                <a:spcPct val="95000"/>
              </a:lnSpc>
              <a:defRPr/>
            </a:pPr>
            <a:endParaRPr lang="en-US" sz="3200" dirty="0">
              <a:solidFill>
                <a:srgbClr val="000000"/>
              </a:solidFill>
              <a:latin typeface="Arial" charset="0"/>
            </a:endParaRPr>
          </a:p>
          <a:p>
            <a:pPr>
              <a:lnSpc>
                <a:spcPct val="95000"/>
              </a:lnSpc>
              <a:defRPr/>
            </a:pPr>
            <a:endParaRPr lang="en-US" sz="3200" dirty="0">
              <a:solidFill>
                <a:srgbClr val="000000"/>
              </a:solidFill>
              <a:latin typeface="Arial" charset="0"/>
            </a:endParaRPr>
          </a:p>
          <a:p>
            <a:pPr marL="411472" lvl="1">
              <a:lnSpc>
                <a:spcPct val="95000"/>
              </a:lnSpc>
              <a:buClr>
                <a:srgbClr val="000000"/>
              </a:buClr>
              <a:buSzPct val="100000"/>
              <a:buFontTx/>
              <a:buChar char=" "/>
              <a:defRPr/>
            </a:pPr>
            <a:endParaRPr lang="en-US" sz="2800" dirty="0">
              <a:solidFill>
                <a:srgbClr val="000000"/>
              </a:solidFill>
              <a:latin typeface="Arial" charset="0"/>
            </a:endParaRPr>
          </a:p>
        </p:txBody>
      </p:sp>
      <p:sp>
        <p:nvSpPr>
          <p:cNvPr id="15366" name="Text Box 6"/>
          <p:cNvSpPr txBox="1">
            <a:spLocks noChangeArrowheads="1"/>
          </p:cNvSpPr>
          <p:nvPr/>
        </p:nvSpPr>
        <p:spPr bwMode="auto">
          <a:xfrm>
            <a:off x="457200" y="3291840"/>
            <a:ext cx="8435340" cy="835819"/>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900" dirty="0" err="1">
                <a:solidFill>
                  <a:srgbClr val="000000"/>
                </a:solidFill>
                <a:latin typeface="Arial" charset="0"/>
              </a:rPr>
              <a:t>wget</a:t>
            </a:r>
            <a:r>
              <a:rPr lang="en-US" sz="1900" dirty="0">
                <a:solidFill>
                  <a:srgbClr val="000000"/>
                </a:solidFill>
                <a:latin typeface="Arial" charset="0"/>
              </a:rPr>
              <a:t> http://</a:t>
            </a:r>
            <a:r>
              <a:rPr lang="en-US" sz="1900" dirty="0" err="1">
                <a:solidFill>
                  <a:srgbClr val="000000"/>
                </a:solidFill>
                <a:latin typeface="Arial" charset="0"/>
              </a:rPr>
              <a:t>open.eucalyptus.com</a:t>
            </a:r>
            <a:r>
              <a:rPr lang="en-US" sz="1900" dirty="0">
                <a:solidFill>
                  <a:srgbClr val="000000"/>
                </a:solidFill>
                <a:latin typeface="Arial" charset="0"/>
              </a:rPr>
              <a:t>/sites/all/modules/</a:t>
            </a:r>
            <a:r>
              <a:rPr lang="en-US" sz="1900" dirty="0" err="1">
                <a:solidFill>
                  <a:srgbClr val="000000"/>
                </a:solidFill>
                <a:latin typeface="Arial" charset="0"/>
              </a:rPr>
              <a:t>pubdlcnt</a:t>
            </a:r>
            <a:r>
              <a:rPr lang="en-US" sz="1900" dirty="0">
                <a:solidFill>
                  <a:srgbClr val="000000"/>
                </a:solidFill>
                <a:latin typeface="Arial" charset="0"/>
              </a:rPr>
              <a:t>/</a:t>
            </a:r>
            <a:r>
              <a:rPr lang="en-US" sz="1900" dirty="0" err="1">
                <a:solidFill>
                  <a:srgbClr val="000000"/>
                </a:solidFill>
                <a:latin typeface="Arial" charset="0"/>
              </a:rPr>
              <a:t>pubdlcnt.php?file</a:t>
            </a:r>
            <a:r>
              <a:rPr lang="en-US" sz="1900" dirty="0">
                <a:solidFill>
                  <a:srgbClr val="000000"/>
                </a:solidFill>
                <a:latin typeface="Arial" charset="0"/>
              </a:rPr>
              <a:t>=http://</a:t>
            </a:r>
            <a:r>
              <a:rPr lang="en-US" sz="1900" dirty="0" err="1">
                <a:solidFill>
                  <a:srgbClr val="000000"/>
                </a:solidFill>
                <a:latin typeface="Arial" charset="0"/>
              </a:rPr>
              <a:t>www.eucalyptussoftware.com</a:t>
            </a:r>
            <a:r>
              <a:rPr lang="en-US" sz="1900" dirty="0">
                <a:solidFill>
                  <a:srgbClr val="000000"/>
                </a:solidFill>
                <a:latin typeface="Arial" charset="0"/>
              </a:rPr>
              <a:t>/downloads/eucalyptus-images/euca-fedora-10-x86_64.tar.gz&amp;amp;nid=1210</a:t>
            </a:r>
          </a:p>
        </p:txBody>
      </p:sp>
      <p:sp>
        <p:nvSpPr>
          <p:cNvPr id="15368" name="Text Box 8"/>
          <p:cNvSpPr txBox="1">
            <a:spLocks noChangeArrowheads="1"/>
          </p:cNvSpPr>
          <p:nvPr/>
        </p:nvSpPr>
        <p:spPr bwMode="auto">
          <a:xfrm>
            <a:off x="457200" y="5417820"/>
            <a:ext cx="5417820" cy="353943"/>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dirty="0" smtClean="0">
                <a:solidFill>
                  <a:srgbClr val="000000"/>
                </a:solidFill>
                <a:latin typeface="Arial" charset="0"/>
              </a:rPr>
              <a:t>tar </a:t>
            </a:r>
            <a:r>
              <a:rPr lang="en-US" dirty="0" err="1" smtClean="0">
                <a:solidFill>
                  <a:srgbClr val="000000"/>
                </a:solidFill>
                <a:latin typeface="Arial" charset="0"/>
              </a:rPr>
              <a:t>zxf</a:t>
            </a:r>
            <a:r>
              <a:rPr lang="en-US" dirty="0" smtClean="0">
                <a:solidFill>
                  <a:srgbClr val="000000"/>
                </a:solidFill>
                <a:latin typeface="Arial" charset="0"/>
              </a:rPr>
              <a:t> euca-fedora-10-x86_64.tar.gz</a:t>
            </a:r>
          </a:p>
        </p:txBody>
      </p:sp>
      <p:sp>
        <p:nvSpPr>
          <p:cNvPr id="15369" name="Text Box 9"/>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93488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Process: A new Project</a:t>
            </a:r>
            <a:endParaRPr lang="en-US" dirty="0"/>
          </a:p>
        </p:txBody>
      </p:sp>
      <p:pic>
        <p:nvPicPr>
          <p:cNvPr id="6" name="Content Placeholder 5" descr="Screen shot 2011-05-17 at 12.19.18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35" b="3035"/>
          <a:stretch/>
        </p:blipFill>
        <p:spPr/>
      </p:pic>
      <p:sp>
        <p:nvSpPr>
          <p:cNvPr id="8" name="Content Placeholder 7"/>
          <p:cNvSpPr>
            <a:spLocks noGrp="1"/>
          </p:cNvSpPr>
          <p:nvPr>
            <p:ph sz="half" idx="2"/>
          </p:nvPr>
        </p:nvSpPr>
        <p:spPr>
          <a:xfrm>
            <a:off x="4188959" y="1600200"/>
            <a:ext cx="4782869" cy="4525963"/>
          </a:xfrm>
        </p:spPr>
        <p:txBody>
          <a:bodyPr>
            <a:normAutofit fontScale="62500" lnSpcReduction="20000"/>
          </a:bodyPr>
          <a:lstStyle/>
          <a:p>
            <a:r>
              <a:rPr lang="en-US" b="1" dirty="0" smtClean="0"/>
              <a:t>(1) get a portal account</a:t>
            </a:r>
          </a:p>
          <a:p>
            <a:pPr lvl="1"/>
            <a:r>
              <a:rPr lang="en-US" i="1" dirty="0" smtClean="0"/>
              <a:t>portal account is approved</a:t>
            </a:r>
          </a:p>
          <a:p>
            <a:r>
              <a:rPr lang="en-US" b="1" dirty="0" smtClean="0"/>
              <a:t>(2) propose a project</a:t>
            </a:r>
          </a:p>
          <a:p>
            <a:pPr lvl="1"/>
            <a:r>
              <a:rPr lang="en-US" i="1" dirty="0" smtClean="0"/>
              <a:t>project is approved</a:t>
            </a:r>
          </a:p>
          <a:p>
            <a:r>
              <a:rPr lang="en-US" b="1" dirty="0" smtClean="0"/>
              <a:t>(3) ask your partners for their portal account names and add them to your projects as members</a:t>
            </a:r>
          </a:p>
          <a:p>
            <a:pPr lvl="1"/>
            <a:r>
              <a:rPr lang="en-US" i="1" dirty="0" smtClean="0"/>
              <a:t>No further approval needed</a:t>
            </a:r>
          </a:p>
          <a:p>
            <a:r>
              <a:rPr lang="en-US" b="1" dirty="0" smtClean="0"/>
              <a:t>(4) if you need an additional person being able to add members designate him as project manager (currently there can only be one).</a:t>
            </a:r>
          </a:p>
          <a:p>
            <a:pPr lvl="1"/>
            <a:r>
              <a:rPr lang="en-US" i="1" dirty="0" smtClean="0"/>
              <a:t>No further approval needed</a:t>
            </a:r>
          </a:p>
          <a:p>
            <a:pPr lvl="1"/>
            <a:endParaRPr lang="en-US" dirty="0" smtClean="0"/>
          </a:p>
          <a:p>
            <a:pPr marL="457200" lvl="1" indent="0">
              <a:buNone/>
            </a:pPr>
            <a:endParaRPr lang="en-US" dirty="0"/>
          </a:p>
          <a:p>
            <a:r>
              <a:rPr lang="en-US" b="1" dirty="0" smtClean="0"/>
              <a:t>You are in charge who is added or not!</a:t>
            </a:r>
          </a:p>
          <a:p>
            <a:pPr lvl="1"/>
            <a:r>
              <a:rPr lang="en-US" dirty="0" smtClean="0"/>
              <a:t>Similar model as in Web 2.0 Cloud services, e.g. </a:t>
            </a:r>
            <a:r>
              <a:rPr lang="en-US" dirty="0" err="1" smtClean="0"/>
              <a:t>sourceforge</a:t>
            </a:r>
            <a:endParaRPr lang="en-US" dirty="0" smtClean="0"/>
          </a:p>
        </p:txBody>
      </p:sp>
      <p:sp>
        <p:nvSpPr>
          <p:cNvPr id="10" name="TextBox 9"/>
          <p:cNvSpPr txBox="1"/>
          <p:nvPr/>
        </p:nvSpPr>
        <p:spPr>
          <a:xfrm>
            <a:off x="1192393" y="1933850"/>
            <a:ext cx="441647"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1413217" y="3553883"/>
            <a:ext cx="441647"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1696644" y="5773623"/>
            <a:ext cx="441647"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3016398" y="5578731"/>
            <a:ext cx="441647"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27328142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ctrTitle"/>
          </p:nvPr>
        </p:nvSpPr>
        <p:spPr>
          <a:xfrm>
            <a:off x="444342" y="92869"/>
            <a:ext cx="8255318" cy="781526"/>
          </a:xfrm>
        </p:spPr>
        <p:txBody>
          <a:bodyPr lIns="0" tIns="0" rIns="0" bIns="0"/>
          <a:lstStyle/>
          <a:p>
            <a:pPr eaLnBrk="1" hangingPunct="1">
              <a:lnSpc>
                <a:spcPct val="95000"/>
              </a:lnSpc>
            </a:pPr>
            <a:r>
              <a:rPr lang="en-US">
                <a:solidFill>
                  <a:srgbClr val="000000"/>
                </a:solidFill>
                <a:latin typeface="Arial" charset="0"/>
              </a:rPr>
              <a:t>Image Deployment (2/3)</a:t>
            </a:r>
          </a:p>
        </p:txBody>
      </p:sp>
      <p:sp>
        <p:nvSpPr>
          <p:cNvPr id="16388" name="Text Box 4"/>
          <p:cNvSpPr txBox="1">
            <a:spLocks noChangeArrowheads="1"/>
          </p:cNvSpPr>
          <p:nvPr/>
        </p:nvSpPr>
        <p:spPr bwMode="auto">
          <a:xfrm>
            <a:off x="354330" y="1188720"/>
            <a:ext cx="8252460" cy="223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900">
                <a:solidFill>
                  <a:srgbClr val="000000"/>
                </a:solidFill>
                <a:latin typeface="Arial" charset="0"/>
              </a:rPr>
              <a:t>Next we bundle the image with a kernel and a ramdisk using the euca-bundle-image command.</a:t>
            </a:r>
            <a:r>
              <a:rPr lang="en-US" sz="3200">
                <a:solidFill>
                  <a:srgbClr val="000000"/>
                </a:solidFill>
                <a:latin typeface="Arial" charset="0"/>
              </a:rPr>
              <a:t> </a:t>
            </a:r>
            <a:endParaRPr lang="en-US" smtClean="0">
              <a:cs typeface="+mn-cs"/>
            </a:endParaRPr>
          </a:p>
          <a:p>
            <a:pPr lvl="2">
              <a:lnSpc>
                <a:spcPct val="95000"/>
              </a:lnSpc>
              <a:buClr>
                <a:srgbClr val="000000"/>
              </a:buClr>
              <a:buSzPct val="80000"/>
              <a:buFont typeface="Courier New" charset="0"/>
              <a:buChar char="o"/>
              <a:defRPr/>
            </a:pPr>
            <a:r>
              <a:rPr lang="en-US" sz="2100">
                <a:solidFill>
                  <a:srgbClr val="000000"/>
                </a:solidFill>
                <a:latin typeface="Arial" charset="0"/>
              </a:rPr>
              <a:t>We will use the xen kernel already registered. </a:t>
            </a:r>
            <a:endParaRPr lang="en-US" smtClean="0">
              <a:cs typeface="+mn-cs"/>
            </a:endParaRPr>
          </a:p>
          <a:p>
            <a:pPr lvl="3">
              <a:lnSpc>
                <a:spcPct val="95000"/>
              </a:lnSpc>
              <a:buClr>
                <a:srgbClr val="000000"/>
              </a:buClr>
              <a:buSzPct val="100000"/>
              <a:buFont typeface="Wingdings" charset="0"/>
              <a:buChar char="§"/>
              <a:defRPr/>
            </a:pPr>
            <a:r>
              <a:rPr lang="en-US" sz="2100">
                <a:solidFill>
                  <a:srgbClr val="000000"/>
                </a:solidFill>
                <a:latin typeface="Arial" charset="0"/>
              </a:rPr>
              <a:t>euca-describe-images returns the kernel and ramdisk IDs that we need.</a:t>
            </a:r>
          </a:p>
        </p:txBody>
      </p:sp>
      <p:sp>
        <p:nvSpPr>
          <p:cNvPr id="16390" name="Text Box 6"/>
          <p:cNvSpPr txBox="1">
            <a:spLocks noChangeArrowheads="1"/>
          </p:cNvSpPr>
          <p:nvPr/>
        </p:nvSpPr>
        <p:spPr bwMode="auto">
          <a:xfrm>
            <a:off x="450057" y="3803333"/>
            <a:ext cx="8243888" cy="557213"/>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900" dirty="0">
                <a:solidFill>
                  <a:srgbClr val="000000"/>
                </a:solidFill>
                <a:latin typeface="Arial" charset="0"/>
              </a:rPr>
              <a:t>$ </a:t>
            </a:r>
            <a:r>
              <a:rPr lang="en-US" sz="1900" dirty="0" err="1">
                <a:solidFill>
                  <a:srgbClr val="000000"/>
                </a:solidFill>
                <a:latin typeface="Arial" charset="0"/>
              </a:rPr>
              <a:t>euca</a:t>
            </a:r>
            <a:r>
              <a:rPr lang="en-US" sz="1900" dirty="0">
                <a:solidFill>
                  <a:srgbClr val="000000"/>
                </a:solidFill>
                <a:latin typeface="Arial" charset="0"/>
              </a:rPr>
              <a:t>-bundle-image -</a:t>
            </a:r>
            <a:r>
              <a:rPr lang="en-US" sz="1900" dirty="0" err="1">
                <a:solidFill>
                  <a:srgbClr val="000000"/>
                </a:solidFill>
                <a:latin typeface="Arial" charset="0"/>
              </a:rPr>
              <a:t>i</a:t>
            </a:r>
            <a:r>
              <a:rPr lang="en-US" sz="1900" dirty="0">
                <a:solidFill>
                  <a:srgbClr val="000000"/>
                </a:solidFill>
                <a:latin typeface="Arial" charset="0"/>
              </a:rPr>
              <a:t> euca-fedora-10-x86_64/fedora.10.x86-64.img --kernel eki-78EF12D2 --</a:t>
            </a:r>
            <a:r>
              <a:rPr lang="en-US" sz="1900" dirty="0" err="1">
                <a:solidFill>
                  <a:srgbClr val="000000"/>
                </a:solidFill>
                <a:latin typeface="Arial" charset="0"/>
              </a:rPr>
              <a:t>ramdisk</a:t>
            </a:r>
            <a:r>
              <a:rPr lang="en-US" sz="1900" dirty="0">
                <a:solidFill>
                  <a:srgbClr val="000000"/>
                </a:solidFill>
                <a:latin typeface="Arial" charset="0"/>
              </a:rPr>
              <a:t> eri-5BB61255</a:t>
            </a:r>
          </a:p>
        </p:txBody>
      </p:sp>
      <p:sp>
        <p:nvSpPr>
          <p:cNvPr id="16391" name="Text Box 7"/>
          <p:cNvSpPr txBox="1">
            <a:spLocks noChangeArrowheads="1"/>
          </p:cNvSpPr>
          <p:nvPr/>
        </p:nvSpPr>
        <p:spPr bwMode="auto">
          <a:xfrm>
            <a:off x="444342" y="4714875"/>
            <a:ext cx="8255318" cy="82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2800">
                <a:solidFill>
                  <a:srgbClr val="000000"/>
                </a:solidFill>
                <a:latin typeface="Arial" charset="0"/>
              </a:rPr>
              <a:t>Use the generated manifest file to upload the image to Walrus</a:t>
            </a:r>
          </a:p>
        </p:txBody>
      </p:sp>
      <p:sp>
        <p:nvSpPr>
          <p:cNvPr id="16393" name="Text Box 9"/>
          <p:cNvSpPr txBox="1">
            <a:spLocks noChangeArrowheads="1"/>
          </p:cNvSpPr>
          <p:nvPr/>
        </p:nvSpPr>
        <p:spPr bwMode="auto">
          <a:xfrm>
            <a:off x="450057" y="5692140"/>
            <a:ext cx="8243888" cy="554355"/>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1900" dirty="0">
                <a:solidFill>
                  <a:srgbClr val="000000"/>
                </a:solidFill>
                <a:latin typeface="Arial" charset="0"/>
              </a:rPr>
              <a:t>$ </a:t>
            </a:r>
            <a:r>
              <a:rPr lang="en-US" sz="1900" dirty="0" err="1">
                <a:solidFill>
                  <a:srgbClr val="000000"/>
                </a:solidFill>
                <a:latin typeface="Arial" charset="0"/>
              </a:rPr>
              <a:t>euca</a:t>
            </a:r>
            <a:r>
              <a:rPr lang="en-US" sz="1900" dirty="0">
                <a:solidFill>
                  <a:srgbClr val="000000"/>
                </a:solidFill>
                <a:latin typeface="Arial" charset="0"/>
              </a:rPr>
              <a:t>-upload-bundle -b fedora-image-bucket -m /</a:t>
            </a:r>
            <a:r>
              <a:rPr lang="en-US" sz="1900" dirty="0" err="1">
                <a:solidFill>
                  <a:srgbClr val="000000"/>
                </a:solidFill>
                <a:latin typeface="Arial" charset="0"/>
              </a:rPr>
              <a:t>tmp</a:t>
            </a:r>
            <a:r>
              <a:rPr lang="en-US" sz="1900" dirty="0">
                <a:solidFill>
                  <a:srgbClr val="000000"/>
                </a:solidFill>
                <a:latin typeface="Arial" charset="0"/>
              </a:rPr>
              <a:t>/fedora.10.x86-64.img.manifest.xml </a:t>
            </a:r>
          </a:p>
        </p:txBody>
      </p:sp>
      <p:sp>
        <p:nvSpPr>
          <p:cNvPr id="16394" name="Text Box 10"/>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575614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ctrTitle"/>
          </p:nvPr>
        </p:nvSpPr>
        <p:spPr>
          <a:xfrm>
            <a:off x="444342" y="320040"/>
            <a:ext cx="8255318" cy="1051560"/>
          </a:xfrm>
        </p:spPr>
        <p:txBody>
          <a:bodyPr lIns="0" tIns="0" rIns="0" bIns="0"/>
          <a:lstStyle/>
          <a:p>
            <a:pPr eaLnBrk="1" hangingPunct="1">
              <a:lnSpc>
                <a:spcPct val="95000"/>
              </a:lnSpc>
            </a:pPr>
            <a:r>
              <a:rPr lang="en-US">
                <a:solidFill>
                  <a:srgbClr val="000000"/>
                </a:solidFill>
                <a:latin typeface="Arial" charset="0"/>
              </a:rPr>
              <a:t>Image Deployment (3/3)</a:t>
            </a:r>
          </a:p>
        </p:txBody>
      </p:sp>
      <p:sp>
        <p:nvSpPr>
          <p:cNvPr id="17412" name="Text Box 4"/>
          <p:cNvSpPr txBox="1">
            <a:spLocks noChangeArrowheads="1"/>
          </p:cNvSpPr>
          <p:nvPr/>
        </p:nvSpPr>
        <p:spPr bwMode="auto">
          <a:xfrm>
            <a:off x="444342" y="1645920"/>
            <a:ext cx="8255318" cy="47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Register the image with Eucalyptus</a:t>
            </a:r>
          </a:p>
        </p:txBody>
      </p:sp>
      <p:sp>
        <p:nvSpPr>
          <p:cNvPr id="17414" name="Text Box 6"/>
          <p:cNvSpPr txBox="1">
            <a:spLocks noChangeArrowheads="1"/>
          </p:cNvSpPr>
          <p:nvPr/>
        </p:nvSpPr>
        <p:spPr bwMode="auto">
          <a:xfrm>
            <a:off x="594360" y="2468880"/>
            <a:ext cx="8161020" cy="278607"/>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102862" lvl="1" indent="0">
              <a:lnSpc>
                <a:spcPct val="95000"/>
              </a:lnSpc>
              <a:buClr>
                <a:srgbClr val="000000"/>
              </a:buClr>
              <a:buSzPct val="100000"/>
              <a:defRPr/>
            </a:pPr>
            <a:r>
              <a:rPr lang="en-US" sz="1900" dirty="0" err="1">
                <a:solidFill>
                  <a:srgbClr val="000000"/>
                </a:solidFill>
                <a:latin typeface="Arial" charset="0"/>
              </a:rPr>
              <a:t>euca</a:t>
            </a:r>
            <a:r>
              <a:rPr lang="en-US" sz="1900" dirty="0">
                <a:solidFill>
                  <a:srgbClr val="000000"/>
                </a:solidFill>
                <a:latin typeface="Arial" charset="0"/>
              </a:rPr>
              <a:t>-register fedora-image-bucket/fedora.10.x86-64.img.manifest.xml</a:t>
            </a:r>
          </a:p>
        </p:txBody>
      </p:sp>
      <p:sp>
        <p:nvSpPr>
          <p:cNvPr id="17415" name="Text Box 7"/>
          <p:cNvSpPr txBox="1">
            <a:spLocks noChangeArrowheads="1"/>
          </p:cNvSpPr>
          <p:nvPr/>
        </p:nvSpPr>
        <p:spPr bwMode="auto">
          <a:xfrm>
            <a:off x="598647" y="3278982"/>
            <a:ext cx="8252460" cy="9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72" lvl="1">
              <a:lnSpc>
                <a:spcPct val="95000"/>
              </a:lnSpc>
              <a:buClr>
                <a:srgbClr val="000000"/>
              </a:buClr>
              <a:buSzPct val="100000"/>
              <a:buFontTx/>
              <a:buChar char="•"/>
              <a:defRPr/>
            </a:pPr>
            <a:r>
              <a:rPr lang="en-US" sz="3200">
                <a:solidFill>
                  <a:srgbClr val="000000"/>
                </a:solidFill>
                <a:latin typeface="Arial" charset="0"/>
              </a:rPr>
              <a:t>This returns the image ID which can also be seen using euca-describe-images</a:t>
            </a:r>
          </a:p>
        </p:txBody>
      </p:sp>
      <p:sp>
        <p:nvSpPr>
          <p:cNvPr id="17417" name="Text Box 9"/>
          <p:cNvSpPr txBox="1">
            <a:spLocks noChangeArrowheads="1"/>
          </p:cNvSpPr>
          <p:nvPr/>
        </p:nvSpPr>
        <p:spPr bwMode="auto">
          <a:xfrm>
            <a:off x="601504" y="4337685"/>
            <a:ext cx="8092440" cy="1757363"/>
          </a:xfrm>
          <a:prstGeom prst="rect">
            <a:avLst/>
          </a:prstGeom>
          <a:ln/>
          <a:extLst/>
        </p:spPr>
        <p:style>
          <a:lnRef idx="2">
            <a:schemeClr val="dk1"/>
          </a:lnRef>
          <a:fillRef idx="1">
            <a:schemeClr val="lt1"/>
          </a:fillRef>
          <a:effectRef idx="0">
            <a:schemeClr val="dk1"/>
          </a:effectRef>
          <a:fontRef idx="minor">
            <a:schemeClr val="dk1"/>
          </a:fontRef>
        </p:style>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defRPr/>
            </a:pPr>
            <a:r>
              <a:rPr lang="en-US" sz="2000" dirty="0">
                <a:solidFill>
                  <a:srgbClr val="000000"/>
                </a:solidFill>
                <a:latin typeface="Arial" charset="0"/>
              </a:rPr>
              <a:t>$ </a:t>
            </a:r>
            <a:r>
              <a:rPr lang="en-US" sz="2000" dirty="0" err="1">
                <a:solidFill>
                  <a:srgbClr val="000000"/>
                </a:solidFill>
                <a:latin typeface="Arial" charset="0"/>
              </a:rPr>
              <a:t>euca</a:t>
            </a:r>
            <a:r>
              <a:rPr lang="en-US" sz="2000" dirty="0">
                <a:solidFill>
                  <a:srgbClr val="000000"/>
                </a:solidFill>
                <a:latin typeface="Arial" charset="0"/>
              </a:rPr>
              <a:t>-describe-images </a:t>
            </a:r>
            <a:endParaRPr lang="en-US" dirty="0" smtClean="0"/>
          </a:p>
          <a:p>
            <a:pPr lvl="1">
              <a:lnSpc>
                <a:spcPct val="95000"/>
              </a:lnSpc>
              <a:defRPr/>
            </a:pPr>
            <a:r>
              <a:rPr lang="en-US" sz="2000" dirty="0">
                <a:solidFill>
                  <a:srgbClr val="000000"/>
                </a:solidFill>
                <a:latin typeface="Arial" charset="0"/>
              </a:rPr>
              <a:t>IMAGE emi-FFC3154F fedora-image-bucket/fedora.10.x86-64.img.manifest.xml </a:t>
            </a:r>
            <a:r>
              <a:rPr lang="en-US" sz="2000" dirty="0" err="1">
                <a:solidFill>
                  <a:srgbClr val="000000"/>
                </a:solidFill>
                <a:latin typeface="Arial" charset="0"/>
              </a:rPr>
              <a:t>archit</a:t>
            </a:r>
            <a:r>
              <a:rPr lang="en-US" sz="2000" dirty="0">
                <a:solidFill>
                  <a:srgbClr val="000000"/>
                </a:solidFill>
                <a:latin typeface="Arial" charset="0"/>
              </a:rPr>
              <a:t> available public x86_64 machine eri-5BB61255 eki-78EF12D2 </a:t>
            </a:r>
            <a:endParaRPr lang="en-US" dirty="0" smtClean="0"/>
          </a:p>
          <a:p>
            <a:pPr lvl="1">
              <a:lnSpc>
                <a:spcPct val="95000"/>
              </a:lnSpc>
              <a:defRPr/>
            </a:pPr>
            <a:r>
              <a:rPr lang="en-US" sz="2000" dirty="0">
                <a:solidFill>
                  <a:srgbClr val="000000"/>
                </a:solidFill>
                <a:latin typeface="Arial" charset="0"/>
              </a:rPr>
              <a:t>IMAGE emi-0B951139 centos53/centos.5-3.x86-64.img.manifest.xml admin available public x86_64 machine ...</a:t>
            </a:r>
          </a:p>
        </p:txBody>
      </p:sp>
      <p:sp>
        <p:nvSpPr>
          <p:cNvPr id="17418" name="Text Box 10"/>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8649594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next?</a:t>
            </a:r>
            <a:endParaRPr lang="en-US" dirty="0"/>
          </a:p>
        </p:txBody>
      </p:sp>
      <p:sp>
        <p:nvSpPr>
          <p:cNvPr id="3" name="Subtitle 2"/>
          <p:cNvSpPr>
            <a:spLocks noGrp="1"/>
          </p:cNvSpPr>
          <p:nvPr>
            <p:ph type="subTitle" idx="1"/>
          </p:nvPr>
        </p:nvSpPr>
        <p:spPr/>
        <p:txBody>
          <a:bodyPr/>
          <a:lstStyle/>
          <a:p>
            <a:r>
              <a:rPr lang="en-US" dirty="0" smtClean="0">
                <a:hlinkClick r:id="rId2"/>
              </a:rPr>
              <a:t>https://portal.futuregrid.org/help</a:t>
            </a:r>
            <a:endParaRPr lang="en-US" dirty="0" smtClean="0"/>
          </a:p>
          <a:p>
            <a:endParaRPr lang="en-US" dirty="0"/>
          </a:p>
          <a:p>
            <a:r>
              <a:rPr lang="en-US" dirty="0" smtClean="0"/>
              <a:t>Questions about SW design:</a:t>
            </a:r>
          </a:p>
          <a:p>
            <a:r>
              <a:rPr lang="en-US" dirty="0" err="1" smtClean="0"/>
              <a:t>laszewski@gmail.com</a:t>
            </a:r>
            <a:endParaRPr lang="en-US" dirty="0"/>
          </a:p>
        </p:txBody>
      </p:sp>
    </p:spTree>
    <p:extLst>
      <p:ext uri="{BB962C8B-B14F-4D97-AF65-F5344CB8AC3E}">
        <p14:creationId xmlns:p14="http://schemas.microsoft.com/office/powerpoint/2010/main" val="46774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Process: Join A Project</a:t>
            </a:r>
            <a:endParaRPr lang="en-US" dirty="0"/>
          </a:p>
        </p:txBody>
      </p:sp>
      <p:pic>
        <p:nvPicPr>
          <p:cNvPr id="6" name="Content Placeholder 5" descr="Screen shot 2011-05-17 at 12.19.18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35" b="3035"/>
          <a:stretch/>
        </p:blipFill>
        <p:spPr/>
      </p:pic>
      <p:sp>
        <p:nvSpPr>
          <p:cNvPr id="8" name="Content Placeholder 7"/>
          <p:cNvSpPr>
            <a:spLocks noGrp="1"/>
          </p:cNvSpPr>
          <p:nvPr>
            <p:ph sz="half" idx="2"/>
          </p:nvPr>
        </p:nvSpPr>
        <p:spPr>
          <a:xfrm>
            <a:off x="4188959" y="1600200"/>
            <a:ext cx="4782869" cy="4525963"/>
          </a:xfrm>
        </p:spPr>
        <p:txBody>
          <a:bodyPr>
            <a:normAutofit fontScale="77500" lnSpcReduction="20000"/>
          </a:bodyPr>
          <a:lstStyle/>
          <a:p>
            <a:r>
              <a:rPr lang="en-US" b="1" dirty="0" smtClean="0"/>
              <a:t>(1) get a portal account</a:t>
            </a:r>
          </a:p>
          <a:p>
            <a:pPr lvl="1"/>
            <a:r>
              <a:rPr lang="en-US" i="1" dirty="0" smtClean="0"/>
              <a:t>portal account is approved</a:t>
            </a:r>
          </a:p>
          <a:p>
            <a:r>
              <a:rPr lang="en-US" b="1" dirty="0" smtClean="0"/>
              <a:t>Skip steps (2) – (4)</a:t>
            </a:r>
          </a:p>
          <a:p>
            <a:r>
              <a:rPr lang="en-US" b="1" dirty="0" smtClean="0"/>
              <a:t>(2u) Communicate with your project lead which project to join and give him your portal account name</a:t>
            </a:r>
          </a:p>
          <a:p>
            <a:endParaRPr lang="en-US" i="1" dirty="0" smtClean="0"/>
          </a:p>
          <a:p>
            <a:r>
              <a:rPr lang="en-US" i="1" dirty="0" smtClean="0"/>
              <a:t>Next step done by project lead</a:t>
            </a:r>
          </a:p>
          <a:p>
            <a:pPr lvl="1"/>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r>
              <a:rPr lang="en-US" i="1" dirty="0" smtClean="0"/>
              <a:t> The project lead will add you to the project</a:t>
            </a:r>
          </a:p>
          <a:p>
            <a:pPr marL="457200" lvl="1" indent="0">
              <a:buNone/>
            </a:pPr>
            <a:endParaRPr lang="en-US" dirty="0"/>
          </a:p>
          <a:p>
            <a:r>
              <a:rPr lang="en-US" b="1" dirty="0" smtClean="0"/>
              <a:t>You are responsible to make sure the project lead adds you!</a:t>
            </a:r>
          </a:p>
          <a:p>
            <a:pPr lvl="1"/>
            <a:r>
              <a:rPr lang="en-US" dirty="0" smtClean="0"/>
              <a:t>Similar model as in Web 2.0 Cloud services, e.g. </a:t>
            </a:r>
            <a:r>
              <a:rPr lang="en-US" dirty="0" err="1" smtClean="0"/>
              <a:t>sourceforge</a:t>
            </a:r>
            <a:endParaRPr lang="en-US" dirty="0" smtClean="0"/>
          </a:p>
        </p:txBody>
      </p:sp>
      <p:sp>
        <p:nvSpPr>
          <p:cNvPr id="10" name="TextBox 9"/>
          <p:cNvSpPr txBox="1"/>
          <p:nvPr/>
        </p:nvSpPr>
        <p:spPr>
          <a:xfrm>
            <a:off x="1192393" y="1933850"/>
            <a:ext cx="441647" cy="369332"/>
          </a:xfrm>
          <a:prstGeom prst="rect">
            <a:avLst/>
          </a:prstGeom>
          <a:noFill/>
        </p:spPr>
        <p:txBody>
          <a:bodyPr wrap="none" rtlCol="0">
            <a:spAutoFit/>
          </a:bodyPr>
          <a:lstStyle/>
          <a:p>
            <a:r>
              <a:rPr lang="en-US" dirty="0" smtClean="0"/>
              <a:t>(1)</a:t>
            </a:r>
            <a:endParaRPr lang="en-US" dirty="0"/>
          </a:p>
        </p:txBody>
      </p:sp>
      <p:sp>
        <p:nvSpPr>
          <p:cNvPr id="12" name="TextBox 11"/>
          <p:cNvSpPr txBox="1"/>
          <p:nvPr/>
        </p:nvSpPr>
        <p:spPr>
          <a:xfrm>
            <a:off x="1696644" y="5773623"/>
            <a:ext cx="498128" cy="369332"/>
          </a:xfrm>
          <a:prstGeom prst="rect">
            <a:avLst/>
          </a:prstGeom>
          <a:noFill/>
        </p:spPr>
        <p:txBody>
          <a:bodyPr wrap="none" rtlCol="0">
            <a:spAutoFit/>
          </a:bodyPr>
          <a:lstStyle/>
          <a:p>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angle 1"/>
          <p:cNvSpPr/>
          <p:nvPr/>
        </p:nvSpPr>
        <p:spPr>
          <a:xfrm>
            <a:off x="262975" y="3585337"/>
            <a:ext cx="3874074"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2448622" y="3186147"/>
            <a:ext cx="1592216"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 name="Straight Arrow Connector 3"/>
          <p:cNvCxnSpPr/>
          <p:nvPr/>
        </p:nvCxnSpPr>
        <p:spPr>
          <a:xfrm>
            <a:off x="2052489" y="3527791"/>
            <a:ext cx="0" cy="1513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65616" y="4061714"/>
            <a:ext cx="562925" cy="369332"/>
          </a:xfrm>
          <a:prstGeom prst="rect">
            <a:avLst/>
          </a:prstGeom>
          <a:noFill/>
        </p:spPr>
        <p:txBody>
          <a:bodyPr wrap="none" rtlCol="0">
            <a:spAutoFit/>
          </a:bodyPr>
          <a:lstStyle/>
          <a:p>
            <a:r>
              <a:rPr lang="en-US" dirty="0" smtClean="0"/>
              <a:t>(2u)</a:t>
            </a:r>
            <a:endParaRPr lang="en-US" dirty="0"/>
          </a:p>
        </p:txBody>
      </p:sp>
      <p:sp>
        <p:nvSpPr>
          <p:cNvPr id="16" name="Rectangle 15"/>
          <p:cNvSpPr/>
          <p:nvPr/>
        </p:nvSpPr>
        <p:spPr>
          <a:xfrm>
            <a:off x="3264741" y="4431046"/>
            <a:ext cx="974933" cy="14559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637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 Portal Account</a:t>
            </a:r>
            <a:endParaRPr lang="en-US" dirty="0"/>
          </a:p>
        </p:txBody>
      </p:sp>
      <p:pic>
        <p:nvPicPr>
          <p:cNvPr id="12" name="Content Placeholder 11" descr="Screen shot 2011-05-17 at 12.15.31 PM.png"/>
          <p:cNvPicPr>
            <a:picLocks noGrp="1" noChangeAspect="1"/>
          </p:cNvPicPr>
          <p:nvPr>
            <p:ph idx="1"/>
          </p:nvPr>
        </p:nvPicPr>
        <p:blipFill>
          <a:blip r:embed="rId3">
            <a:extLst>
              <a:ext uri="{28A0092B-C50C-407E-A947-70E740481C1C}">
                <a14:useLocalDpi xmlns:a14="http://schemas.microsoft.com/office/drawing/2010/main" val="0"/>
              </a:ext>
            </a:extLst>
          </a:blip>
          <a:srcRect l="-18520" r="-18520"/>
          <a:stretch>
            <a:fillRect/>
          </a:stretch>
        </p:blipFill>
        <p:spPr/>
      </p:pic>
      <p:sp>
        <p:nvSpPr>
          <p:cNvPr id="13" name="Oval 12"/>
          <p:cNvSpPr/>
          <p:nvPr/>
        </p:nvSpPr>
        <p:spPr>
          <a:xfrm>
            <a:off x="3104390" y="1981878"/>
            <a:ext cx="481052"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 Portal Account</a:t>
            </a:r>
            <a:endParaRPr lang="en-US" dirty="0"/>
          </a:p>
        </p:txBody>
      </p:sp>
      <p:pic>
        <p:nvPicPr>
          <p:cNvPr id="5" name="Content Placeholder 4" descr="Screen shot 2011-05-17 at 12.09.57 PM.png"/>
          <p:cNvPicPr>
            <a:picLocks noGrp="1" noChangeAspect="1"/>
          </p:cNvPicPr>
          <p:nvPr>
            <p:ph idx="1"/>
          </p:nvPr>
        </p:nvPicPr>
        <p:blipFill>
          <a:blip r:embed="rId3">
            <a:extLst>
              <a:ext uri="{28A0092B-C50C-407E-A947-70E740481C1C}">
                <a14:useLocalDpi xmlns:a14="http://schemas.microsoft.com/office/drawing/2010/main" val="0"/>
              </a:ext>
            </a:extLst>
          </a:blip>
          <a:srcRect t="6833" b="6833"/>
          <a:stretch>
            <a:fillRect/>
          </a:stretch>
        </p:blipFill>
        <p:spPr/>
      </p:pic>
      <p:sp>
        <p:nvSpPr>
          <p:cNvPr id="6" name="Oval 5"/>
          <p:cNvSpPr/>
          <p:nvPr/>
        </p:nvSpPr>
        <p:spPr>
          <a:xfrm>
            <a:off x="588553" y="2192003"/>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714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for a Portal Account</a:t>
            </a:r>
          </a:p>
        </p:txBody>
      </p:sp>
      <p:pic>
        <p:nvPicPr>
          <p:cNvPr id="4" name="Content Placeholder 3" descr="Screen shot 2011-05-17 at 12.10.20 PM.png"/>
          <p:cNvPicPr>
            <a:picLocks noGrp="1" noChangeAspect="1"/>
          </p:cNvPicPr>
          <p:nvPr>
            <p:ph idx="1"/>
          </p:nvPr>
        </p:nvPicPr>
        <p:blipFill>
          <a:blip r:embed="rId3">
            <a:extLst>
              <a:ext uri="{28A0092B-C50C-407E-A947-70E740481C1C}">
                <a14:useLocalDpi xmlns:a14="http://schemas.microsoft.com/office/drawing/2010/main" val="0"/>
              </a:ext>
            </a:extLst>
          </a:blip>
          <a:srcRect t="13604" b="13604"/>
          <a:stretch>
            <a:fillRect/>
          </a:stretch>
        </p:blipFill>
        <p:spPr/>
      </p:pic>
      <p:sp>
        <p:nvSpPr>
          <p:cNvPr id="6" name="Rounded Rectangle 5"/>
          <p:cNvSpPr/>
          <p:nvPr/>
        </p:nvSpPr>
        <p:spPr>
          <a:xfrm>
            <a:off x="404083" y="1337733"/>
            <a:ext cx="4836179" cy="519155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proper capitalization</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e-mail from your organization</a:t>
            </a:r>
          </a:p>
          <a:p>
            <a:pPr algn="ctr"/>
            <a:r>
              <a:rPr lang="en-US" sz="2800" b="1" dirty="0" smtClean="0">
                <a:solidFill>
                  <a:srgbClr val="FF0000"/>
                </a:solidFill>
                <a:effectLst>
                  <a:glow rad="101600">
                    <a:srgbClr val="FF0000">
                      <a:alpha val="39000"/>
                    </a:srgbClr>
                  </a:glow>
                </a:effectLst>
              </a:rPr>
              <a:t>(</a:t>
            </a:r>
            <a:r>
              <a:rPr lang="en-US" sz="2800" b="1" dirty="0" err="1" smtClean="0">
                <a:solidFill>
                  <a:srgbClr val="FF0000"/>
                </a:solidFill>
                <a:effectLst>
                  <a:glow rad="101600">
                    <a:srgbClr val="FF0000">
                      <a:alpha val="39000"/>
                    </a:srgbClr>
                  </a:glow>
                </a:effectLst>
              </a:rPr>
              <a:t>yahoo,gmail</a:t>
            </a:r>
            <a:r>
              <a:rPr lang="en-US" sz="2800" b="1" dirty="0" smtClean="0">
                <a:solidFill>
                  <a:srgbClr val="FF0000"/>
                </a:solidFill>
                <a:effectLst>
                  <a:glow rad="101600">
                    <a:srgbClr val="FF0000">
                      <a:alpha val="39000"/>
                    </a:srgbClr>
                  </a:glow>
                </a:effectLst>
              </a:rPr>
              <a:t>, </a:t>
            </a:r>
            <a:r>
              <a:rPr lang="en-US" sz="2800" b="1" dirty="0" err="1" smtClean="0">
                <a:solidFill>
                  <a:srgbClr val="FF0000"/>
                </a:solidFill>
                <a:effectLst>
                  <a:glow rad="101600">
                    <a:srgbClr val="FF0000">
                      <a:alpha val="39000"/>
                    </a:srgbClr>
                  </a:glow>
                </a:effectLst>
              </a:rPr>
              <a:t>hotmail</a:t>
            </a:r>
            <a:r>
              <a:rPr lang="en-US" sz="2800" b="1" dirty="0" smtClean="0">
                <a:solidFill>
                  <a:srgbClr val="FF0000"/>
                </a:solidFill>
                <a:effectLst>
                  <a:glow rad="101600">
                    <a:srgbClr val="FF0000">
                      <a:alpha val="39000"/>
                    </a:srgbClr>
                  </a:glow>
                </a:effectLst>
              </a:rPr>
              <a:t>, … emails may result in rejection of your account request)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Chose a strong password</a:t>
            </a: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130348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 for a Portal Account</a:t>
            </a:r>
          </a:p>
        </p:txBody>
      </p:sp>
      <p:pic>
        <p:nvPicPr>
          <p:cNvPr id="4" name="Content Placeholder 3" descr="Screen shot 2011-05-17 at 12.10.42 PM.png"/>
          <p:cNvPicPr>
            <a:picLocks noGrp="1" noChangeAspect="1"/>
          </p:cNvPicPr>
          <p:nvPr>
            <p:ph idx="1"/>
          </p:nvPr>
        </p:nvPicPr>
        <p:blipFill>
          <a:blip r:embed="rId3">
            <a:extLst>
              <a:ext uri="{28A0092B-C50C-407E-A947-70E740481C1C}">
                <a14:useLocalDpi xmlns:a14="http://schemas.microsoft.com/office/drawing/2010/main" val="0"/>
              </a:ext>
            </a:extLst>
          </a:blip>
          <a:srcRect t="12533" b="12533"/>
          <a:stretch>
            <a:fillRect/>
          </a:stretch>
        </p:blipFill>
        <p:spPr/>
      </p:pic>
      <p:sp>
        <p:nvSpPr>
          <p:cNvPr id="5" name="Rounded Rectangle 4"/>
          <p:cNvSpPr/>
          <p:nvPr/>
        </p:nvSpPr>
        <p:spPr>
          <a:xfrm>
            <a:off x="404083" y="1606613"/>
            <a:ext cx="4836179" cy="492267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proper department and university</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Specify advisor or supervisors contact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Use the postal address, use proper capitalization</a:t>
            </a: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1092326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 for a Portal Account</a:t>
            </a:r>
          </a:p>
        </p:txBody>
      </p:sp>
      <p:pic>
        <p:nvPicPr>
          <p:cNvPr id="8" name="Content Placeholder 7" descr="Screen shot 2011-05-17 at 12.18.07 PM.png"/>
          <p:cNvPicPr>
            <a:picLocks noGrp="1" noChangeAspect="1"/>
          </p:cNvPicPr>
          <p:nvPr>
            <p:ph idx="1"/>
          </p:nvPr>
        </p:nvPicPr>
        <p:blipFill>
          <a:blip r:embed="rId3">
            <a:extLst>
              <a:ext uri="{28A0092B-C50C-407E-A947-70E740481C1C}">
                <a14:useLocalDpi xmlns:a14="http://schemas.microsoft.com/office/drawing/2010/main" val="0"/>
              </a:ext>
            </a:extLst>
          </a:blip>
          <a:srcRect l="948" r="948"/>
          <a:stretch>
            <a:fillRect/>
          </a:stretch>
        </p:blipFill>
        <p:spPr/>
      </p:pic>
      <p:sp>
        <p:nvSpPr>
          <p:cNvPr id="9" name="Rounded Rectangle 8"/>
          <p:cNvSpPr/>
          <p:nvPr/>
        </p:nvSpPr>
        <p:spPr>
          <a:xfrm>
            <a:off x="404083" y="1217083"/>
            <a:ext cx="6586209" cy="5312207"/>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smtClean="0">
                <a:solidFill>
                  <a:srgbClr val="FF0000"/>
                </a:solidFill>
                <a:effectLst>
                  <a:glow rad="101600">
                    <a:srgbClr val="FF0000">
                      <a:alpha val="39000"/>
                    </a:srgbClr>
                  </a:glow>
                </a:effectLst>
              </a:rPr>
              <a:t>Please Fill Out.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Report your citizenship</a:t>
            </a:r>
          </a:p>
          <a:p>
            <a:pPr algn="ctr"/>
            <a:endParaRPr lang="en-US" sz="2800" b="1" dirty="0" smtClean="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READ THE RESPONSIBILITY AGREEMENT</a:t>
            </a:r>
          </a:p>
          <a:p>
            <a:pPr algn="ctr"/>
            <a:endParaRPr lang="en-US" sz="2800" b="1" dirty="0">
              <a:solidFill>
                <a:srgbClr val="FF0000"/>
              </a:solidFill>
              <a:effectLst>
                <a:glow rad="101600">
                  <a:srgbClr val="FF0000">
                    <a:alpha val="39000"/>
                  </a:srgbClr>
                </a:glow>
              </a:effectLst>
            </a:endParaRPr>
          </a:p>
          <a:p>
            <a:pPr algn="ctr"/>
            <a:r>
              <a:rPr lang="en-US" sz="2800" b="1" dirty="0" smtClean="0">
                <a:solidFill>
                  <a:srgbClr val="FF0000"/>
                </a:solidFill>
                <a:effectLst>
                  <a:glow rad="101600">
                    <a:srgbClr val="FF0000">
                      <a:alpha val="39000"/>
                    </a:srgbClr>
                  </a:glow>
                </a:effectLst>
              </a:rPr>
              <a:t>AGREE IF YOU DO. IF NOT CONTACT FG. </a:t>
            </a:r>
          </a:p>
          <a:p>
            <a:pPr algn="ctr"/>
            <a:r>
              <a:rPr lang="en-US" sz="2800" b="1" dirty="0" smtClean="0">
                <a:solidFill>
                  <a:srgbClr val="FF0000"/>
                </a:solidFill>
                <a:effectLst>
                  <a:glow rad="101600">
                    <a:srgbClr val="FF0000">
                      <a:alpha val="39000"/>
                    </a:srgbClr>
                  </a:glow>
                </a:effectLst>
              </a:rPr>
              <a:t>You may not be able to use it.</a:t>
            </a:r>
          </a:p>
          <a:p>
            <a:pPr algn="ctr"/>
            <a:endParaRPr lang="en-US" sz="2800" b="1" dirty="0">
              <a:solidFill>
                <a:srgbClr val="FF0000"/>
              </a:solidFill>
              <a:effectLst>
                <a:glow rad="101600">
                  <a:srgbClr val="FF0000">
                    <a:alpha val="39000"/>
                  </a:srgbClr>
                </a:glow>
              </a:effectLst>
            </a:endParaRPr>
          </a:p>
          <a:p>
            <a:pPr algn="ctr"/>
            <a:endParaRPr lang="en-US" sz="2800" b="1" dirty="0">
              <a:solidFill>
                <a:srgbClr val="FF0000"/>
              </a:solidFill>
              <a:effectLst>
                <a:glow rad="101600">
                  <a:srgbClr val="FF0000">
                    <a:alpha val="39000"/>
                  </a:srgbClr>
                </a:glow>
              </a:effectLst>
            </a:endParaRPr>
          </a:p>
        </p:txBody>
      </p:sp>
    </p:spTree>
    <p:extLst>
      <p:ext uri="{BB962C8B-B14F-4D97-AF65-F5344CB8AC3E}">
        <p14:creationId xmlns:p14="http://schemas.microsoft.com/office/powerpoint/2010/main" val="208278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PaaS</a:t>
            </a:r>
            <a:r>
              <a:rPr lang="en-US" dirty="0" smtClean="0"/>
              <a:t>: Platform as a Service</a:t>
            </a:r>
          </a:p>
          <a:p>
            <a:pPr lvl="1"/>
            <a:r>
              <a:rPr lang="en-US" dirty="0"/>
              <a:t>D</a:t>
            </a:r>
            <a:r>
              <a:rPr lang="en-US" dirty="0" smtClean="0"/>
              <a:t>elivery of a computing platform and solution stack</a:t>
            </a:r>
          </a:p>
          <a:p>
            <a:r>
              <a:rPr lang="en-US" dirty="0" err="1" smtClean="0"/>
              <a:t>IaaS</a:t>
            </a:r>
            <a:r>
              <a:rPr lang="en-US" dirty="0" smtClean="0"/>
              <a:t>: Infrastructure as a Service</a:t>
            </a:r>
          </a:p>
          <a:p>
            <a:pPr lvl="1"/>
            <a:r>
              <a:rPr lang="en-US" dirty="0" smtClean="0"/>
              <a:t>Deliver a compute infrastructure as a service</a:t>
            </a:r>
          </a:p>
          <a:p>
            <a:r>
              <a:rPr lang="en-US" dirty="0" smtClean="0"/>
              <a:t>Grid:</a:t>
            </a:r>
          </a:p>
          <a:p>
            <a:pPr lvl="1"/>
            <a:r>
              <a:rPr lang="en-US" dirty="0" smtClean="0"/>
              <a:t>Deliver services to support the creation of virtual organizations contributing resources</a:t>
            </a:r>
          </a:p>
          <a:p>
            <a:r>
              <a:rPr lang="en-US" dirty="0" smtClean="0"/>
              <a:t>HPCC: High </a:t>
            </a:r>
            <a:r>
              <a:rPr lang="en-US" dirty="0"/>
              <a:t>P</a:t>
            </a:r>
            <a:r>
              <a:rPr lang="en-US" dirty="0" smtClean="0"/>
              <a:t>erformance Computing Cluster</a:t>
            </a:r>
          </a:p>
          <a:p>
            <a:pPr lvl="1"/>
            <a:r>
              <a:rPr lang="en-US" dirty="0" smtClean="0"/>
              <a:t>Traditional high performance computing cluster environment</a:t>
            </a:r>
          </a:p>
          <a:p>
            <a:r>
              <a:rPr lang="en-US" dirty="0" smtClean="0"/>
              <a:t>Other Services</a:t>
            </a:r>
          </a:p>
          <a:p>
            <a:pPr lvl="1"/>
            <a:r>
              <a:rPr lang="en-US" dirty="0" smtClean="0"/>
              <a:t>Other services useful for the users as part of the FG service offerings </a:t>
            </a:r>
          </a:p>
          <a:p>
            <a:pPr lvl="1"/>
            <a:endParaRPr lang="en-US" dirty="0"/>
          </a:p>
        </p:txBody>
      </p:sp>
    </p:spTree>
    <p:extLst>
      <p:ext uri="{BB962C8B-B14F-4D97-AF65-F5344CB8AC3E}">
        <p14:creationId xmlns:p14="http://schemas.microsoft.com/office/powerpoint/2010/main" val="3828569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 </a:t>
            </a:r>
            <a:endParaRPr lang="en-US" dirty="0"/>
          </a:p>
        </p:txBody>
      </p:sp>
      <p:sp>
        <p:nvSpPr>
          <p:cNvPr id="3" name="Content Placeholder 2"/>
          <p:cNvSpPr>
            <a:spLocks noGrp="1"/>
          </p:cNvSpPr>
          <p:nvPr>
            <p:ph idx="1"/>
          </p:nvPr>
        </p:nvSpPr>
        <p:spPr/>
        <p:txBody>
          <a:bodyPr/>
          <a:lstStyle/>
          <a:p>
            <a:r>
              <a:rPr lang="en-US" dirty="0" smtClean="0"/>
              <a:t>Wait till you get notified that you have a portal account.</a:t>
            </a:r>
          </a:p>
          <a:p>
            <a:endParaRPr lang="en-US" dirty="0"/>
          </a:p>
          <a:p>
            <a:endParaRPr lang="en-US" dirty="0" smtClean="0"/>
          </a:p>
          <a:p>
            <a:endParaRPr lang="en-US" dirty="0"/>
          </a:p>
          <a:p>
            <a:r>
              <a:rPr lang="en-US" dirty="0" smtClean="0"/>
              <a:t>Now you have a portal account (cont.)</a:t>
            </a:r>
            <a:endParaRPr lang="en-US" dirty="0"/>
          </a:p>
        </p:txBody>
      </p:sp>
    </p:spTree>
    <p:extLst>
      <p:ext uri="{BB962C8B-B14F-4D97-AF65-F5344CB8AC3E}">
        <p14:creationId xmlns:p14="http://schemas.microsoft.com/office/powerpoint/2010/main" val="416565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an HPC and Nimbus account</a:t>
            </a:r>
            <a:endParaRPr lang="en-US" dirty="0"/>
          </a:p>
        </p:txBody>
      </p:sp>
      <p:sp>
        <p:nvSpPr>
          <p:cNvPr id="3" name="Content Placeholder 2"/>
          <p:cNvSpPr>
            <a:spLocks noGrp="1"/>
          </p:cNvSpPr>
          <p:nvPr>
            <p:ph idx="1"/>
          </p:nvPr>
        </p:nvSpPr>
        <p:spPr/>
        <p:txBody>
          <a:bodyPr/>
          <a:lstStyle/>
          <a:p>
            <a:r>
              <a:rPr lang="en-US" dirty="0" smtClean="0"/>
              <a:t>Login into the portal</a:t>
            </a:r>
          </a:p>
          <a:p>
            <a:r>
              <a:rPr lang="en-US" dirty="0" smtClean="0"/>
              <a:t>Simple go to</a:t>
            </a:r>
          </a:p>
          <a:p>
            <a:pPr lvl="1"/>
            <a:r>
              <a:rPr lang="en-US" sz="2000" dirty="0" smtClean="0"/>
              <a:t>Accounts-&gt;</a:t>
            </a:r>
            <a:br>
              <a:rPr lang="en-US" sz="2000" dirty="0" smtClean="0"/>
            </a:br>
            <a:r>
              <a:rPr lang="en-US" sz="2000" dirty="0" err="1" smtClean="0"/>
              <a:t>HPC&amp;Nimbus</a:t>
            </a:r>
            <a:r>
              <a:rPr lang="en-US" sz="2000" dirty="0" smtClean="0"/>
              <a:t> </a:t>
            </a:r>
          </a:p>
          <a:p>
            <a:r>
              <a:rPr lang="en-US" sz="2400" dirty="0" smtClean="0"/>
              <a:t>(1) add you </a:t>
            </a:r>
            <a:r>
              <a:rPr lang="en-US" sz="2400" dirty="0" err="1" smtClean="0"/>
              <a:t>ssh</a:t>
            </a:r>
            <a:r>
              <a:rPr lang="en-US" sz="2400" dirty="0" smtClean="0"/>
              <a:t> keys</a:t>
            </a:r>
          </a:p>
          <a:p>
            <a:r>
              <a:rPr lang="en-US" sz="2400" dirty="0" smtClean="0"/>
              <a:t>(3) make sure you are in a </a:t>
            </a:r>
            <a:br>
              <a:rPr lang="en-US" sz="2400" dirty="0" smtClean="0"/>
            </a:br>
            <a:r>
              <a:rPr lang="en-US" sz="2400" dirty="0" smtClean="0"/>
              <a:t>valid project</a:t>
            </a:r>
            <a:endParaRPr lang="en-US" sz="2000" dirty="0" smtClean="0"/>
          </a:p>
          <a:p>
            <a:r>
              <a:rPr lang="en-US" sz="2400" dirty="0" smtClean="0"/>
              <a:t>(2) wait for up to 3 business days</a:t>
            </a:r>
          </a:p>
          <a:p>
            <a:pPr lvl="1"/>
            <a:r>
              <a:rPr lang="en-US" sz="2000" dirty="0" smtClean="0"/>
              <a:t>No accounts will be granted on </a:t>
            </a:r>
            <a:br>
              <a:rPr lang="en-US" sz="2000" dirty="0" smtClean="0"/>
            </a:br>
            <a:r>
              <a:rPr lang="en-US" sz="2000" dirty="0" smtClean="0"/>
              <a:t>Weekends</a:t>
            </a:r>
            <a:br>
              <a:rPr lang="en-US" sz="2000" dirty="0" smtClean="0"/>
            </a:br>
            <a:r>
              <a:rPr lang="en-US" sz="2000" dirty="0" smtClean="0"/>
              <a:t> Friday 5pm EST – Monday 9 am EST</a:t>
            </a:r>
            <a:endParaRPr lang="en-US" sz="2000" dirty="0"/>
          </a:p>
        </p:txBody>
      </p:sp>
      <p:pic>
        <p:nvPicPr>
          <p:cNvPr id="4" name="Picture 3" descr="Screen shot 2011-05-17 at 1.2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1791437"/>
            <a:ext cx="6096000" cy="4505739"/>
          </a:xfrm>
          <a:prstGeom prst="rect">
            <a:avLst/>
          </a:prstGeom>
        </p:spPr>
      </p:pic>
      <p:sp>
        <p:nvSpPr>
          <p:cNvPr id="5" name="Oval 4"/>
          <p:cNvSpPr/>
          <p:nvPr/>
        </p:nvSpPr>
        <p:spPr>
          <a:xfrm>
            <a:off x="6303554" y="2454469"/>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742267" y="4368800"/>
            <a:ext cx="2370666" cy="118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54400" y="3657600"/>
            <a:ext cx="2760133"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081867" y="2683934"/>
            <a:ext cx="3132666" cy="4571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37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Generating an SSH key pair</a:t>
            </a:r>
          </a:p>
        </p:txBody>
      </p:sp>
      <p:sp>
        <p:nvSpPr>
          <p:cNvPr id="8196" name="Text Box 4"/>
          <p:cNvSpPr txBox="1">
            <a:spLocks noChangeArrowheads="1"/>
          </p:cNvSpPr>
          <p:nvPr/>
        </p:nvSpPr>
        <p:spPr bwMode="auto">
          <a:xfrm>
            <a:off x="497205" y="1645920"/>
            <a:ext cx="8149590" cy="421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cs typeface="+mn-cs"/>
              </a:rPr>
              <a:t>For Mac or Linux users</a:t>
            </a:r>
            <a:endParaRPr lang="en-US" dirty="0" smtClean="0">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Courier"/>
                <a:cs typeface="Courier"/>
              </a:rPr>
              <a:t>ssh-keygen</a:t>
            </a:r>
            <a:r>
              <a:rPr lang="en-US" dirty="0" smtClean="0">
                <a:solidFill>
                  <a:srgbClr val="000000"/>
                </a:solidFill>
                <a:latin typeface="Courier"/>
                <a:cs typeface="Courier"/>
              </a:rPr>
              <a:t> –t </a:t>
            </a:r>
            <a:r>
              <a:rPr lang="en-US" dirty="0" err="1" smtClean="0">
                <a:solidFill>
                  <a:srgbClr val="000000"/>
                </a:solidFill>
                <a:latin typeface="Courier"/>
                <a:cs typeface="Courier"/>
              </a:rPr>
              <a:t>rsa</a:t>
            </a:r>
            <a:r>
              <a:rPr lang="en-US" dirty="0" smtClean="0">
                <a:solidFill>
                  <a:srgbClr val="000000"/>
                </a:solidFill>
                <a:latin typeface="Courier"/>
                <a:cs typeface="Courier"/>
              </a:rPr>
              <a:t> –C </a:t>
            </a:r>
            <a:r>
              <a:rPr lang="en-US" dirty="0" err="1" smtClean="0">
                <a:solidFill>
                  <a:srgbClr val="000000"/>
                </a:solidFill>
                <a:latin typeface="Courier"/>
                <a:cs typeface="Courier"/>
              </a:rPr>
              <a:t>yourname@hostname</a:t>
            </a:r>
            <a:endParaRPr lang="en-US" dirty="0" smtClean="0">
              <a:latin typeface="Courier"/>
              <a:cs typeface="Courier"/>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Copy the contents of ~/.</a:t>
            </a:r>
            <a:r>
              <a:rPr lang="en-US" dirty="0" err="1" smtClean="0">
                <a:solidFill>
                  <a:srgbClr val="000000"/>
                </a:solidFill>
                <a:latin typeface="Arial" charset="0"/>
                <a:cs typeface="+mn-cs"/>
              </a:rPr>
              <a:t>ssh</a:t>
            </a:r>
            <a:r>
              <a:rPr lang="en-US" dirty="0" smtClean="0">
                <a:solidFill>
                  <a:srgbClr val="000000"/>
                </a:solidFill>
                <a:latin typeface="Arial" charset="0"/>
                <a:cs typeface="+mn-cs"/>
              </a:rPr>
              <a:t>/</a:t>
            </a:r>
            <a:r>
              <a:rPr lang="en-US" dirty="0" err="1" smtClean="0">
                <a:solidFill>
                  <a:srgbClr val="000000"/>
                </a:solidFill>
                <a:latin typeface="Arial" charset="0"/>
                <a:cs typeface="+mn-cs"/>
              </a:rPr>
              <a:t>id_rsa.pub</a:t>
            </a:r>
            <a:r>
              <a:rPr lang="en-US" dirty="0" smtClean="0">
                <a:solidFill>
                  <a:srgbClr val="000000"/>
                </a:solidFill>
                <a:latin typeface="Arial" charset="0"/>
                <a:cs typeface="+mn-cs"/>
              </a:rPr>
              <a:t> to the web form</a:t>
            </a:r>
            <a:br>
              <a:rPr lang="en-US" dirty="0" smtClean="0">
                <a:solidFill>
                  <a:srgbClr val="000000"/>
                </a:solidFill>
                <a:latin typeface="Arial" charset="0"/>
                <a:cs typeface="+mn-cs"/>
              </a:rPr>
            </a:b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For Windows users, this is more difficult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Download </a:t>
            </a:r>
            <a:r>
              <a:rPr lang="en-US" i="1" dirty="0" err="1" smtClean="0">
                <a:solidFill>
                  <a:schemeClr val="tx2"/>
                </a:solidFill>
                <a:latin typeface="Arial" charset="0"/>
                <a:cs typeface="+mn-cs"/>
              </a:rPr>
              <a:t>putty.exe</a:t>
            </a:r>
            <a:r>
              <a:rPr lang="en-US" dirty="0" smtClean="0">
                <a:solidFill>
                  <a:srgbClr val="000000"/>
                </a:solidFill>
                <a:latin typeface="Arial" charset="0"/>
                <a:cs typeface="+mn-cs"/>
              </a:rPr>
              <a:t> and </a:t>
            </a:r>
            <a:r>
              <a:rPr lang="en-US" i="1" dirty="0" err="1" smtClean="0">
                <a:solidFill>
                  <a:srgbClr val="1F497D"/>
                </a:solidFill>
                <a:latin typeface="Arial" charset="0"/>
                <a:cs typeface="+mn-cs"/>
              </a:rPr>
              <a:t>puttygen.exe</a:t>
            </a:r>
            <a:endParaRPr lang="en-US" i="1" dirty="0" smtClean="0">
              <a:solidFill>
                <a:srgbClr val="1F497D"/>
              </a:solidFill>
              <a:cs typeface="+mn-cs"/>
            </a:endParaRPr>
          </a:p>
          <a:p>
            <a:pPr lvl="2">
              <a:lnSpc>
                <a:spcPct val="95000"/>
              </a:lnSpc>
              <a:buClr>
                <a:srgbClr val="000000"/>
              </a:buClr>
              <a:buSzPct val="80000"/>
              <a:buFont typeface="Courier New" charset="0"/>
              <a:buChar char="o"/>
              <a:defRPr/>
            </a:pP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is used to generate an SSH key pair</a:t>
            </a:r>
            <a:endParaRPr lang="en-US" dirty="0" smtClean="0">
              <a:cs typeface="+mn-cs"/>
            </a:endParaRPr>
          </a:p>
          <a:p>
            <a:pPr lvl="3">
              <a:lnSpc>
                <a:spcPct val="95000"/>
              </a:lnSpc>
              <a:buClr>
                <a:srgbClr val="000000"/>
              </a:buClr>
              <a:buSzPct val="100000"/>
              <a:buFont typeface="Wingdings" charset="0"/>
              <a:buChar char="§"/>
              <a:defRPr/>
            </a:pPr>
            <a:r>
              <a:rPr lang="en-US" dirty="0" smtClean="0">
                <a:solidFill>
                  <a:srgbClr val="000000"/>
                </a:solidFill>
                <a:latin typeface="Arial" charset="0"/>
                <a:cs typeface="+mn-cs"/>
              </a:rPr>
              <a:t>Run </a:t>
            </a:r>
            <a:r>
              <a:rPr lang="en-US" dirty="0" err="1" smtClean="0">
                <a:solidFill>
                  <a:srgbClr val="000000"/>
                </a:solidFill>
                <a:latin typeface="Arial" charset="0"/>
                <a:cs typeface="+mn-cs"/>
              </a:rPr>
              <a:t>puttygen</a:t>
            </a:r>
            <a:r>
              <a:rPr lang="en-US" dirty="0" smtClean="0">
                <a:solidFill>
                  <a:srgbClr val="000000"/>
                </a:solidFill>
                <a:latin typeface="Arial" charset="0"/>
                <a:cs typeface="+mn-cs"/>
              </a:rPr>
              <a:t> and click </a:t>
            </a:r>
            <a:r>
              <a:rPr lang="ja-JP" altLang="en-US" dirty="0" smtClean="0">
                <a:solidFill>
                  <a:srgbClr val="000000"/>
                </a:solidFill>
                <a:latin typeface="Arial"/>
                <a:cs typeface="+mn-cs"/>
              </a:rPr>
              <a:t>“</a:t>
            </a:r>
            <a:r>
              <a:rPr lang="en-US" dirty="0" smtClean="0">
                <a:solidFill>
                  <a:srgbClr val="000000"/>
                </a:solidFill>
                <a:latin typeface="Arial" charset="0"/>
                <a:cs typeface="+mn-cs"/>
              </a:rPr>
              <a:t>Generate</a:t>
            </a:r>
            <a:r>
              <a:rPr lang="ja-JP" altLang="en-US" dirty="0" smtClean="0">
                <a:solidFill>
                  <a:srgbClr val="000000"/>
                </a:solidFill>
                <a:latin typeface="Arial"/>
                <a:cs typeface="+mn-cs"/>
              </a:rPr>
              <a:t>”</a:t>
            </a:r>
            <a:endParaRPr lang="en-US" dirty="0" smtClean="0">
              <a:cs typeface="+mn-cs"/>
            </a:endParaRPr>
          </a:p>
          <a:p>
            <a:pPr lvl="2">
              <a:lnSpc>
                <a:spcPct val="95000"/>
              </a:lnSpc>
              <a:buClr>
                <a:srgbClr val="000000"/>
              </a:buClr>
              <a:buSzPct val="80000"/>
              <a:buFont typeface="Courier New" charset="0"/>
              <a:buChar char="o"/>
              <a:defRPr/>
            </a:pPr>
            <a:r>
              <a:rPr lang="en-US" dirty="0" smtClean="0">
                <a:solidFill>
                  <a:srgbClr val="000000"/>
                </a:solidFill>
                <a:latin typeface="Arial" charset="0"/>
                <a:cs typeface="+mn-cs"/>
              </a:rPr>
              <a:t>The public portion of your key is in the box labeled </a:t>
            </a:r>
            <a:r>
              <a:rPr lang="ja-JP" altLang="en-US" dirty="0" smtClean="0">
                <a:solidFill>
                  <a:srgbClr val="000000"/>
                </a:solidFill>
                <a:latin typeface="Arial"/>
                <a:cs typeface="+mn-cs"/>
              </a:rPr>
              <a:t>“</a:t>
            </a:r>
            <a:r>
              <a:rPr lang="en-US" dirty="0" smtClean="0">
                <a:solidFill>
                  <a:srgbClr val="000000"/>
                </a:solidFill>
                <a:latin typeface="Arial" charset="0"/>
                <a:cs typeface="+mn-cs"/>
              </a:rPr>
              <a:t>SSH key for pasting into </a:t>
            </a:r>
            <a:r>
              <a:rPr lang="en-US" dirty="0" err="1" smtClean="0">
                <a:solidFill>
                  <a:srgbClr val="000000"/>
                </a:solidFill>
                <a:latin typeface="Arial" charset="0"/>
                <a:cs typeface="+mn-cs"/>
              </a:rPr>
              <a:t>OpenSSH</a:t>
            </a:r>
            <a:r>
              <a:rPr lang="en-US" dirty="0" smtClean="0">
                <a:solidFill>
                  <a:srgbClr val="000000"/>
                </a:solidFill>
                <a:latin typeface="Arial" charset="0"/>
                <a:cs typeface="+mn-cs"/>
              </a:rPr>
              <a:t> </a:t>
            </a:r>
            <a:r>
              <a:rPr lang="en-US" dirty="0" err="1" smtClean="0">
                <a:solidFill>
                  <a:srgbClr val="000000"/>
                </a:solidFill>
                <a:latin typeface="Arial" charset="0"/>
                <a:cs typeface="+mn-cs"/>
              </a:rPr>
              <a:t>authorized_keys</a:t>
            </a:r>
            <a:r>
              <a:rPr lang="en-US" dirty="0" smtClean="0">
                <a:solidFill>
                  <a:srgbClr val="000000"/>
                </a:solidFill>
                <a:latin typeface="Arial" charset="0"/>
                <a:cs typeface="+mn-cs"/>
              </a:rPr>
              <a:t> file</a:t>
            </a:r>
            <a:r>
              <a:rPr lang="ja-JP" altLang="en-US" dirty="0" smtClean="0">
                <a:solidFill>
                  <a:srgbClr val="000000"/>
                </a:solidFill>
                <a:latin typeface="Arial"/>
                <a:cs typeface="+mn-cs"/>
              </a:rPr>
              <a:t>”</a:t>
            </a:r>
            <a:endParaRPr lang="en-US" dirty="0" smtClean="0">
              <a:solidFill>
                <a:srgbClr val="000000"/>
              </a:solidFill>
              <a:latin typeface="Arial" charset="0"/>
              <a:cs typeface="+mn-cs"/>
            </a:endParaRPr>
          </a:p>
        </p:txBody>
      </p:sp>
      <p:sp>
        <p:nvSpPr>
          <p:cNvPr id="819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4067169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your Account Status</a:t>
            </a:r>
            <a:endParaRPr lang="en-US" dirty="0"/>
          </a:p>
        </p:txBody>
      </p:sp>
      <p:pic>
        <p:nvPicPr>
          <p:cNvPr id="5" name="Content Placeholder 4" descr="Screen shot 2011-05-17 at 1.39.33 PM.png"/>
          <p:cNvPicPr>
            <a:picLocks noGrp="1" noChangeAspect="1"/>
          </p:cNvPicPr>
          <p:nvPr>
            <p:ph sz="half" idx="1"/>
          </p:nvPr>
        </p:nvPicPr>
        <p:blipFill>
          <a:blip r:embed="rId3">
            <a:extLst>
              <a:ext uri="{28A0092B-C50C-407E-A947-70E740481C1C}">
                <a14:useLocalDpi xmlns:a14="http://schemas.microsoft.com/office/drawing/2010/main" val="0"/>
              </a:ext>
            </a:extLst>
          </a:blip>
          <a:srcRect l="17522" r="17522"/>
          <a:stretch>
            <a:fillRect/>
          </a:stretch>
        </p:blipFill>
        <p:spPr>
          <a:xfrm>
            <a:off x="372533" y="1598551"/>
            <a:ext cx="4038600" cy="4525963"/>
          </a:xfrm>
        </p:spPr>
      </p:pic>
      <p:sp>
        <p:nvSpPr>
          <p:cNvPr id="8" name="Content Placeholder 7"/>
          <p:cNvSpPr>
            <a:spLocks noGrp="1"/>
          </p:cNvSpPr>
          <p:nvPr>
            <p:ph sz="half" idx="2"/>
          </p:nvPr>
        </p:nvSpPr>
        <p:spPr/>
        <p:txBody>
          <a:bodyPr>
            <a:normAutofit fontScale="85000" lnSpcReduction="10000"/>
          </a:bodyPr>
          <a:lstStyle/>
          <a:p>
            <a:r>
              <a:rPr lang="en-US" dirty="0" err="1" smtClean="0"/>
              <a:t>Goto</a:t>
            </a:r>
            <a:r>
              <a:rPr lang="en-US" dirty="0" smtClean="0"/>
              <a:t>:</a:t>
            </a:r>
          </a:p>
          <a:p>
            <a:pPr lvl="1"/>
            <a:r>
              <a:rPr lang="en-US" dirty="0" smtClean="0"/>
              <a:t> Accounts-My Portal Account</a:t>
            </a:r>
          </a:p>
          <a:p>
            <a:r>
              <a:rPr lang="en-US" dirty="0" smtClean="0"/>
              <a:t>Check if the account status bar is green</a:t>
            </a:r>
          </a:p>
          <a:p>
            <a:pPr lvl="1"/>
            <a:r>
              <a:rPr lang="en-US" dirty="0" smtClean="0"/>
              <a:t>Errors will indicate an issue or a task that requires waiting</a:t>
            </a:r>
          </a:p>
          <a:p>
            <a:r>
              <a:rPr lang="en-US" dirty="0" smtClean="0"/>
              <a:t>Since you are already here:</a:t>
            </a:r>
          </a:p>
          <a:p>
            <a:pPr lvl="1"/>
            <a:r>
              <a:rPr lang="en-US" dirty="0" smtClean="0"/>
              <a:t>Upload a portrait</a:t>
            </a:r>
          </a:p>
          <a:p>
            <a:pPr lvl="1"/>
            <a:r>
              <a:rPr lang="en-US" dirty="0" smtClean="0"/>
              <a:t>Check if you have other things that need updating</a:t>
            </a:r>
          </a:p>
          <a:p>
            <a:pPr lvl="1"/>
            <a:r>
              <a:rPr lang="en-US" dirty="0" smtClean="0"/>
              <a:t>Add </a:t>
            </a:r>
            <a:r>
              <a:rPr lang="en-US" dirty="0" err="1" smtClean="0"/>
              <a:t>ssh</a:t>
            </a:r>
            <a:r>
              <a:rPr lang="en-US" dirty="0" smtClean="0"/>
              <a:t> keys if needed</a:t>
            </a:r>
            <a:endParaRPr lang="en-US" dirty="0"/>
          </a:p>
        </p:txBody>
      </p:sp>
      <p:sp>
        <p:nvSpPr>
          <p:cNvPr id="6" name="Oval 5"/>
          <p:cNvSpPr/>
          <p:nvPr/>
        </p:nvSpPr>
        <p:spPr>
          <a:xfrm>
            <a:off x="372533" y="2115803"/>
            <a:ext cx="1258687" cy="346348"/>
          </a:xfrm>
          <a:prstGeom prst="ellipse">
            <a:avLst/>
          </a:prstGeom>
          <a:noFill/>
          <a:ln w="57150" cmpd="sng">
            <a:solidFill>
              <a:srgbClr val="FF0000"/>
            </a:solidFill>
          </a:ln>
          <a:effectLst>
            <a:glow rad="101600">
              <a:schemeClr val="accent2">
                <a:satMod val="175000"/>
                <a:alpha val="40000"/>
              </a:schemeClr>
            </a:glow>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372534" y="4572000"/>
            <a:ext cx="4512734" cy="905934"/>
          </a:xfrm>
          <a:prstGeom prst="roundRect">
            <a:avLst/>
          </a:prstGeom>
          <a:noFill/>
          <a:ln w="57150" cmpd="sng">
            <a:solidFill>
              <a:srgbClr val="FF0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FF0000"/>
              </a:solidFill>
              <a:effectLst>
                <a:glow rad="101600">
                  <a:srgbClr val="FF0000">
                    <a:alpha val="39000"/>
                  </a:srgbClr>
                </a:glow>
              </a:effectLst>
            </a:endParaRPr>
          </a:p>
        </p:txBody>
      </p:sp>
      <p:cxnSp>
        <p:nvCxnSpPr>
          <p:cNvPr id="12" name="Straight Arrow Connector 11"/>
          <p:cNvCxnSpPr/>
          <p:nvPr/>
        </p:nvCxnSpPr>
        <p:spPr>
          <a:xfrm flipH="1">
            <a:off x="1989668" y="2319867"/>
            <a:ext cx="30733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743200" y="3107267"/>
            <a:ext cx="2142068" cy="13631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851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p:txBody>
          <a:bodyPr lIns="0" tIns="0" rIns="0" bIns="0"/>
          <a:lstStyle/>
          <a:p>
            <a:pPr>
              <a:lnSpc>
                <a:spcPct val="95000"/>
              </a:lnSpc>
            </a:pPr>
            <a:r>
              <a:rPr lang="en-US" dirty="0" smtClean="0">
                <a:solidFill>
                  <a:srgbClr val="000000"/>
                </a:solidFill>
                <a:latin typeface="Arial" charset="0"/>
              </a:rPr>
              <a:t>Eucalyptus Account </a:t>
            </a:r>
            <a:r>
              <a:rPr lang="en-US" dirty="0">
                <a:solidFill>
                  <a:srgbClr val="000000"/>
                </a:solidFill>
                <a:latin typeface="Arial" charset="0"/>
              </a:rPr>
              <a:t>Creation</a:t>
            </a:r>
          </a:p>
        </p:txBody>
      </p:sp>
      <p:sp>
        <p:nvSpPr>
          <p:cNvPr id="3" name="Content Placeholder 2"/>
          <p:cNvSpPr>
            <a:spLocks noGrp="1"/>
          </p:cNvSpPr>
          <p:nvPr>
            <p:ph idx="1"/>
          </p:nvPr>
        </p:nvSpPr>
        <p:spPr/>
        <p:txBody>
          <a:bodyPr>
            <a:normAutofit/>
          </a:bodyPr>
          <a:lstStyle/>
          <a:p>
            <a:pPr marL="411476" lvl="1">
              <a:buClr>
                <a:srgbClr val="000000"/>
              </a:buClr>
              <a:buSzPct val="100000"/>
              <a:buFontTx/>
              <a:buChar char="•"/>
              <a:defRPr/>
            </a:pPr>
            <a:r>
              <a:rPr lang="en-US" sz="1800" dirty="0" smtClean="0">
                <a:solidFill>
                  <a:srgbClr val="FF0000"/>
                </a:solidFill>
                <a:latin typeface="Arial" charset="0"/>
              </a:rPr>
              <a:t>YOU MUST BE IN A VALID FG PROJECT OR YOUR REQUEST GETS DENIED</a:t>
            </a:r>
          </a:p>
          <a:p>
            <a:pPr marL="411476" lvl="1">
              <a:buClr>
                <a:srgbClr val="000000"/>
              </a:buClr>
              <a:buSzPct val="100000"/>
              <a:buFontTx/>
              <a:buChar char="•"/>
              <a:defRPr/>
            </a:pPr>
            <a:r>
              <a:rPr lang="en-US" sz="1800" dirty="0" smtClean="0">
                <a:solidFill>
                  <a:srgbClr val="000000"/>
                </a:solidFill>
                <a:latin typeface="Arial" charset="0"/>
              </a:rPr>
              <a:t>Use </a:t>
            </a:r>
            <a:r>
              <a:rPr lang="en-US" sz="1800" dirty="0">
                <a:solidFill>
                  <a:srgbClr val="000000"/>
                </a:solidFill>
                <a:latin typeface="Arial" charset="0"/>
              </a:rPr>
              <a:t>the Eucalyptus Web Interfaces at</a:t>
            </a:r>
            <a:br>
              <a:rPr lang="en-US" sz="1800" dirty="0">
                <a:solidFill>
                  <a:srgbClr val="000000"/>
                </a:solidFill>
                <a:latin typeface="Arial" charset="0"/>
              </a:rPr>
            </a:br>
            <a:r>
              <a:rPr lang="en-US" sz="1800" dirty="0">
                <a:solidFill>
                  <a:srgbClr val="000000"/>
                </a:solidFill>
                <a:latin typeface="Arial" charset="0"/>
              </a:rPr>
              <a:t/>
            </a:r>
            <a:br>
              <a:rPr lang="en-US" sz="1800" dirty="0">
                <a:solidFill>
                  <a:srgbClr val="000000"/>
                </a:solidFill>
                <a:latin typeface="Arial" charset="0"/>
              </a:rPr>
            </a:br>
            <a:r>
              <a:rPr lang="en-US" sz="1800" u="sng" dirty="0">
                <a:solidFill>
                  <a:srgbClr val="0000FF"/>
                </a:solidFill>
                <a:latin typeface="Arial" charset="0"/>
                <a:hlinkClick r:id="rId3"/>
              </a:rPr>
              <a:t>https://eucalyptus.india.futuregrid.org:8443/</a:t>
            </a:r>
            <a:r>
              <a:rPr lang="en-US" sz="1800" dirty="0">
                <a:solidFill>
                  <a:srgbClr val="000000"/>
                </a:solidFill>
                <a:latin typeface="Arial" charset="0"/>
              </a:rPr>
              <a:t> </a:t>
            </a:r>
            <a:br>
              <a:rPr lang="en-US" sz="1800" dirty="0">
                <a:solidFill>
                  <a:srgbClr val="000000"/>
                </a:solidFill>
                <a:latin typeface="Arial" charset="0"/>
              </a:rPr>
            </a:br>
            <a:endParaRPr lang="en-US" sz="1800" dirty="0">
              <a:solidFill>
                <a:srgbClr val="000000"/>
              </a:solidFill>
              <a:latin typeface="Arial" charset="0"/>
            </a:endParaRPr>
          </a:p>
          <a:p>
            <a:pPr marL="411476" lvl="1">
              <a:buClr>
                <a:srgbClr val="000000"/>
              </a:buClr>
              <a:buSzPct val="100000"/>
              <a:buFontTx/>
              <a:buChar char="•"/>
              <a:defRPr/>
            </a:pPr>
            <a:r>
              <a:rPr lang="en-US" sz="1800" dirty="0">
                <a:solidFill>
                  <a:srgbClr val="000000"/>
                </a:solidFill>
                <a:latin typeface="Arial" charset="0"/>
              </a:rPr>
              <a:t>On the Login page click on Apply for account.</a:t>
            </a:r>
            <a:endParaRPr lang="en-US" dirty="0"/>
          </a:p>
          <a:p>
            <a:pPr marL="411476" lvl="1">
              <a:buClr>
                <a:srgbClr val="000000"/>
              </a:buClr>
              <a:buSzPct val="100000"/>
              <a:buFontTx/>
              <a:buChar char="•"/>
              <a:defRPr/>
            </a:pPr>
            <a:r>
              <a:rPr lang="en-US" sz="1800" dirty="0">
                <a:solidFill>
                  <a:srgbClr val="000000"/>
                </a:solidFill>
                <a:latin typeface="Arial" charset="0"/>
              </a:rPr>
              <a:t>On the next page that pops up fill out ALL the Mandatory AND optional fields of the form. </a:t>
            </a:r>
            <a:endParaRPr lang="en-US" dirty="0"/>
          </a:p>
          <a:p>
            <a:pPr marL="411476" lvl="1">
              <a:buClr>
                <a:srgbClr val="000000"/>
              </a:buClr>
              <a:buSzPct val="100000"/>
              <a:buFontTx/>
              <a:buChar char="•"/>
              <a:defRPr/>
            </a:pPr>
            <a:r>
              <a:rPr lang="en-US" sz="1800" dirty="0">
                <a:solidFill>
                  <a:srgbClr val="000000"/>
                </a:solidFill>
                <a:latin typeface="Arial" charset="0"/>
              </a:rPr>
              <a:t>Once complete click on signup and the Eucalyptus administrator will be notified of the account request.</a:t>
            </a:r>
            <a:endParaRPr lang="en-US" dirty="0"/>
          </a:p>
          <a:p>
            <a:pPr marL="411476" lvl="1">
              <a:buClr>
                <a:srgbClr val="000000"/>
              </a:buClr>
              <a:buSzPct val="100000"/>
              <a:buFontTx/>
              <a:buChar char="•"/>
              <a:defRPr/>
            </a:pPr>
            <a:r>
              <a:rPr lang="en-US" sz="1800" dirty="0">
                <a:solidFill>
                  <a:srgbClr val="000000"/>
                </a:solidFill>
                <a:latin typeface="Arial" charset="0"/>
              </a:rPr>
              <a:t>You will get an email once the account has been approved.</a:t>
            </a:r>
            <a:endParaRPr lang="en-US" dirty="0"/>
          </a:p>
          <a:p>
            <a:pPr marL="411476" lvl="1">
              <a:buClr>
                <a:srgbClr val="000000"/>
              </a:buClr>
              <a:buSzPct val="100000"/>
              <a:buFontTx/>
              <a:buChar char="•"/>
              <a:defRPr/>
            </a:pPr>
            <a:r>
              <a:rPr lang="en-US" sz="1800" dirty="0">
                <a:solidFill>
                  <a:srgbClr val="000000"/>
                </a:solidFill>
                <a:latin typeface="Arial" charset="0"/>
              </a:rPr>
              <a:t>Click on the link provided in the email to confirm and complete the account </a:t>
            </a:r>
            <a:r>
              <a:rPr lang="en-US" sz="1800">
                <a:solidFill>
                  <a:srgbClr val="000000"/>
                </a:solidFill>
                <a:latin typeface="Arial" charset="0"/>
              </a:rPr>
              <a:t>creation </a:t>
            </a:r>
            <a:r>
              <a:rPr lang="en-US" sz="1800" smtClean="0">
                <a:solidFill>
                  <a:srgbClr val="000000"/>
                </a:solidFill>
                <a:latin typeface="Arial" charset="0"/>
              </a:rPr>
              <a:t>process</a:t>
            </a:r>
            <a:endParaRPr lang="en-US" sz="1800" dirty="0" smtClean="0">
              <a:solidFill>
                <a:srgbClr val="000000"/>
              </a:solidFill>
              <a:latin typeface="Arial" charset="0"/>
            </a:endParaRPr>
          </a:p>
        </p:txBody>
      </p:sp>
      <p:sp>
        <p:nvSpPr>
          <p:cNvPr id="7173"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56415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ctrTitle"/>
          </p:nvPr>
        </p:nvSpPr>
        <p:spPr>
          <a:xfrm>
            <a:off x="725805" y="2175987"/>
            <a:ext cx="7692390" cy="1378743"/>
          </a:xfrm>
        </p:spPr>
        <p:txBody>
          <a:bodyPr lIns="0" tIns="0" rIns="0" bIns="0"/>
          <a:lstStyle/>
          <a:p>
            <a:pPr eaLnBrk="1" hangingPunct="1">
              <a:lnSpc>
                <a:spcPct val="95000"/>
              </a:lnSpc>
            </a:pPr>
            <a:r>
              <a:rPr lang="en-US">
                <a:solidFill>
                  <a:srgbClr val="000000"/>
                </a:solidFill>
                <a:latin typeface="Arial" charset="0"/>
              </a:rPr>
              <a:t>Portal</a:t>
            </a:r>
          </a:p>
        </p:txBody>
      </p:sp>
      <p:sp>
        <p:nvSpPr>
          <p:cNvPr id="13315" name="Rectangle 2"/>
          <p:cNvSpPr>
            <a:spLocks noGrp="1" noChangeArrowheads="1"/>
          </p:cNvSpPr>
          <p:nvPr>
            <p:ph type="subTitle" idx="1"/>
          </p:nvPr>
        </p:nvSpPr>
        <p:spPr>
          <a:xfrm>
            <a:off x="1411605" y="3931920"/>
            <a:ext cx="6320790" cy="1661637"/>
          </a:xfrm>
        </p:spPr>
        <p:txBody>
          <a:bodyPr lIns="0" tIns="0" rIns="0" bIns="0"/>
          <a:lstStyle/>
          <a:p>
            <a:pPr eaLnBrk="1" hangingPunct="1">
              <a:lnSpc>
                <a:spcPct val="95000"/>
              </a:lnSpc>
              <a:spcBef>
                <a:spcPct val="0"/>
              </a:spcBef>
            </a:pPr>
            <a:r>
              <a:rPr lang="en-US">
                <a:solidFill>
                  <a:srgbClr val="898989"/>
                </a:solidFill>
                <a:latin typeface="Arial" charset="0"/>
              </a:rPr>
              <a:t>Gregor von Laszewski</a:t>
            </a:r>
          </a:p>
        </p:txBody>
      </p:sp>
      <p:sp>
        <p:nvSpPr>
          <p:cNvPr id="2052" name="Text Box 4"/>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3005504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FG Portal</a:t>
            </a:r>
            <a:endParaRPr lang="en-US" dirty="0"/>
          </a:p>
        </p:txBody>
      </p:sp>
      <p:sp>
        <p:nvSpPr>
          <p:cNvPr id="4" name="Content Placeholder 3"/>
          <p:cNvSpPr>
            <a:spLocks noGrp="1"/>
          </p:cNvSpPr>
          <p:nvPr>
            <p:ph sz="half" idx="1"/>
          </p:nvPr>
        </p:nvSpPr>
        <p:spPr>
          <a:xfrm>
            <a:off x="457200" y="1295400"/>
            <a:ext cx="4724400" cy="5562600"/>
          </a:xfrm>
        </p:spPr>
        <p:txBody>
          <a:bodyPr>
            <a:normAutofit fontScale="77500" lnSpcReduction="20000"/>
          </a:bodyPr>
          <a:lstStyle/>
          <a:p>
            <a:r>
              <a:rPr lang="en-US" dirty="0" smtClean="0"/>
              <a:t>Coordination of Projects and users</a:t>
            </a:r>
          </a:p>
          <a:p>
            <a:pPr lvl="1"/>
            <a:r>
              <a:rPr lang="en-US" dirty="0" smtClean="0"/>
              <a:t>Project management</a:t>
            </a:r>
          </a:p>
          <a:p>
            <a:pPr lvl="2"/>
            <a:r>
              <a:rPr lang="en-US" dirty="0" smtClean="0"/>
              <a:t>Membership</a:t>
            </a:r>
          </a:p>
          <a:p>
            <a:pPr lvl="2"/>
            <a:r>
              <a:rPr lang="en-US" dirty="0" smtClean="0"/>
              <a:t>Results</a:t>
            </a:r>
          </a:p>
          <a:p>
            <a:pPr lvl="1"/>
            <a:r>
              <a:rPr lang="en-US" dirty="0" smtClean="0"/>
              <a:t>User Management</a:t>
            </a:r>
          </a:p>
          <a:p>
            <a:pPr lvl="2"/>
            <a:r>
              <a:rPr lang="en-US" dirty="0" smtClean="0"/>
              <a:t>Contact Information</a:t>
            </a:r>
          </a:p>
          <a:p>
            <a:pPr lvl="2"/>
            <a:r>
              <a:rPr lang="en-US" dirty="0" smtClean="0"/>
              <a:t>Keys, </a:t>
            </a:r>
            <a:r>
              <a:rPr lang="en-US" dirty="0" err="1" smtClean="0"/>
              <a:t>OpenID</a:t>
            </a:r>
            <a:endParaRPr lang="en-US" dirty="0" smtClean="0"/>
          </a:p>
          <a:p>
            <a:r>
              <a:rPr lang="en-US" dirty="0" smtClean="0"/>
              <a:t>Coordination of Information</a:t>
            </a:r>
          </a:p>
          <a:p>
            <a:pPr lvl="1"/>
            <a:r>
              <a:rPr lang="en-US" dirty="0" smtClean="0"/>
              <a:t>Manuals, tutorials, FAQ, Help</a:t>
            </a:r>
          </a:p>
          <a:p>
            <a:pPr lvl="1"/>
            <a:r>
              <a:rPr lang="en-US" dirty="0" smtClean="0"/>
              <a:t>Status</a:t>
            </a:r>
          </a:p>
          <a:p>
            <a:pPr lvl="2"/>
            <a:r>
              <a:rPr lang="en-US" dirty="0" smtClean="0"/>
              <a:t>Resources, outages, usage, …</a:t>
            </a:r>
          </a:p>
          <a:p>
            <a:r>
              <a:rPr lang="en-US" dirty="0" smtClean="0"/>
              <a:t>Coordination of the Community</a:t>
            </a:r>
          </a:p>
          <a:p>
            <a:pPr lvl="1"/>
            <a:r>
              <a:rPr lang="en-US" dirty="0" smtClean="0"/>
              <a:t>Information exchange: Forum, comments, community pages</a:t>
            </a:r>
          </a:p>
          <a:p>
            <a:pPr lvl="1"/>
            <a:r>
              <a:rPr lang="en-US" dirty="0" smtClean="0"/>
              <a:t>Feedback: rating, polls</a:t>
            </a:r>
            <a:endParaRPr lang="en-US" dirty="0"/>
          </a:p>
          <a:p>
            <a:r>
              <a:rPr lang="en-US" dirty="0" smtClean="0"/>
              <a:t>Focus on support of additional FG processes through the Portal </a:t>
            </a:r>
          </a:p>
          <a:p>
            <a:pPr marL="0" indent="0">
              <a:buNone/>
            </a:pPr>
            <a:r>
              <a:rPr lang="en-US" dirty="0" smtClean="0"/>
              <a:t> </a:t>
            </a:r>
            <a:endParaRPr lang="en-US" dirty="0"/>
          </a:p>
        </p:txBody>
      </p:sp>
      <p:pic>
        <p:nvPicPr>
          <p:cNvPr id="7" name="Content Placeholder 6" descr="Screen shot 2011-07-11 at 4.21.03 PM.pn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7099" b="-7099"/>
          <a:stretch>
            <a:fillRect/>
          </a:stretch>
        </p:blipFill>
        <p:spPr>
          <a:xfrm>
            <a:off x="4876800" y="637188"/>
            <a:ext cx="4123056" cy="4620612"/>
          </a:xfrm>
        </p:spPr>
      </p:pic>
    </p:spTree>
    <p:extLst>
      <p:ext uri="{BB962C8B-B14F-4D97-AF65-F5344CB8AC3E}">
        <p14:creationId xmlns:p14="http://schemas.microsoft.com/office/powerpoint/2010/main" val="3847642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7200" y="274638"/>
            <a:ext cx="1219200" cy="5592762"/>
          </a:xfrm>
        </p:spPr>
        <p:txBody>
          <a:bodyPr vert="vert270" lIns="0" tIns="0" rIns="0" bIns="0"/>
          <a:lstStyle/>
          <a:p>
            <a:pPr eaLnBrk="1" hangingPunct="1">
              <a:lnSpc>
                <a:spcPct val="95000"/>
              </a:lnSpc>
            </a:pPr>
            <a:r>
              <a:rPr lang="en-US" dirty="0">
                <a:solidFill>
                  <a:srgbClr val="000000"/>
                </a:solidFill>
                <a:latin typeface="Arial" charset="0"/>
              </a:rPr>
              <a:t>Portal Subsystem</a:t>
            </a:r>
          </a:p>
        </p:txBody>
      </p:sp>
      <p:pic>
        <p:nvPicPr>
          <p:cNvPr id="1433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51167" r="-51167"/>
          <a:stretch>
            <a:fillRect/>
          </a:stretch>
        </p:blipFill>
        <p:spPr>
          <a:xfrm>
            <a:off x="-1676401" y="-228600"/>
            <a:ext cx="13855515" cy="7620000"/>
          </a:xfrm>
        </p:spPr>
      </p:pic>
      <p:sp>
        <p:nvSpPr>
          <p:cNvPr id="3077"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2" name="Rectangle 1"/>
          <p:cNvSpPr/>
          <p:nvPr/>
        </p:nvSpPr>
        <p:spPr>
          <a:xfrm>
            <a:off x="29718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624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029200" y="6096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9718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9624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029200" y="510540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038600" y="5895975"/>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971800" y="5899150"/>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905000" y="123825"/>
            <a:ext cx="990600" cy="609600"/>
          </a:xfrm>
          <a:prstGeom prst="rect">
            <a:avLst/>
          </a:prstGeom>
          <a:noFill/>
          <a:ln w="3175" cmpd="sng">
            <a:solidFill>
              <a:srgbClr val="FF0000"/>
            </a:solidFill>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083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pPr>
            <a:r>
              <a:rPr lang="en-US">
                <a:solidFill>
                  <a:srgbClr val="000000"/>
                </a:solidFill>
                <a:latin typeface="Arial" charset="0"/>
              </a:rPr>
              <a:t>Information Services</a:t>
            </a:r>
          </a:p>
        </p:txBody>
      </p:sp>
      <p:sp>
        <p:nvSpPr>
          <p:cNvPr id="4100" name="Text Box 4"/>
          <p:cNvSpPr txBox="1">
            <a:spLocks noChangeArrowheads="1"/>
          </p:cNvSpPr>
          <p:nvPr/>
        </p:nvSpPr>
        <p:spPr bwMode="auto">
          <a:xfrm>
            <a:off x="444342" y="1645920"/>
            <a:ext cx="8255318" cy="478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marL="411468" lvl="1">
              <a:lnSpc>
                <a:spcPct val="95000"/>
              </a:lnSpc>
              <a:buClr>
                <a:srgbClr val="000000"/>
              </a:buClr>
              <a:buSzPct val="100000"/>
              <a:buFontTx/>
              <a:buChar char="•"/>
              <a:defRPr/>
            </a:pPr>
            <a:r>
              <a:rPr lang="en-US" sz="3000">
                <a:solidFill>
                  <a:srgbClr val="000000"/>
                </a:solidFill>
                <a:latin typeface="Arial" charset="0"/>
              </a:rPr>
              <a:t>What is happening on the system?</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System administrator</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User</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Project Management &amp; Funding agency</a:t>
            </a:r>
            <a:endParaRPr lang="en-US" smtClean="0">
              <a:cs typeface="+mn-cs"/>
            </a:endParaRPr>
          </a:p>
          <a:p>
            <a:pPr marL="411468" lvl="1">
              <a:lnSpc>
                <a:spcPct val="95000"/>
              </a:lnSpc>
              <a:buClr>
                <a:srgbClr val="000000"/>
              </a:buClr>
              <a:buSzPct val="100000"/>
              <a:buFontTx/>
              <a:buChar char="•"/>
              <a:defRPr/>
            </a:pPr>
            <a:r>
              <a:rPr lang="en-US" sz="3000">
                <a:solidFill>
                  <a:srgbClr val="000000"/>
                </a:solidFill>
                <a:latin typeface="Arial" charset="0"/>
              </a:rPr>
              <a:t>Remember FG is not just an HPC queue!</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software is used?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images are used?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Which FG services are used (Nimbus, Eucalyptus, …?)</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Is the performance we expect reached?</a:t>
            </a:r>
            <a:endParaRPr lang="en-US" smtClean="0">
              <a:cs typeface="+mn-cs"/>
            </a:endParaRPr>
          </a:p>
          <a:p>
            <a:pPr lvl="2">
              <a:lnSpc>
                <a:spcPct val="95000"/>
              </a:lnSpc>
              <a:buClr>
                <a:srgbClr val="000000"/>
              </a:buClr>
              <a:buSzPct val="80000"/>
              <a:buFont typeface="Courier New" charset="0"/>
              <a:buChar char="o"/>
              <a:defRPr/>
            </a:pPr>
            <a:r>
              <a:rPr lang="en-US" sz="2600">
                <a:solidFill>
                  <a:srgbClr val="000000"/>
                </a:solidFill>
                <a:latin typeface="Arial" charset="0"/>
              </a:rPr>
              <a:t>What happens on the network</a:t>
            </a:r>
            <a:endParaRPr lang="en-US" smtClean="0">
              <a:cs typeface="+mn-cs"/>
            </a:endParaRPr>
          </a:p>
          <a:p>
            <a:pPr>
              <a:lnSpc>
                <a:spcPct val="95000"/>
              </a:lnSpc>
              <a:buClr>
                <a:srgbClr val="000000"/>
              </a:buClr>
              <a:buSzPct val="80000"/>
              <a:buFont typeface="Courier New" charset="0"/>
              <a:buNone/>
              <a:defRPr/>
            </a:pPr>
            <a:endParaRPr lang="en-US" sz="3000">
              <a:solidFill>
                <a:srgbClr val="000000"/>
              </a:solidFill>
              <a:latin typeface="Arial" charset="0"/>
            </a:endParaRPr>
          </a:p>
        </p:txBody>
      </p:sp>
      <p:sp>
        <p:nvSpPr>
          <p:cNvPr id="4101"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31103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p:txBody>
          <a:bodyPr lIns="0" tIns="0" rIns="0" bIns="0"/>
          <a:lstStyle/>
          <a:p>
            <a:pPr eaLnBrk="1" hangingPunct="1">
              <a:lnSpc>
                <a:spcPct val="95000"/>
              </a:lnSpc>
            </a:pPr>
            <a:r>
              <a:rPr lang="en-US">
                <a:solidFill>
                  <a:srgbClr val="000000"/>
                </a:solidFill>
                <a:latin typeface="Arial" charset="0"/>
              </a:rPr>
              <a:t>Simple Overview</a:t>
            </a:r>
          </a:p>
        </p:txBody>
      </p:sp>
      <p:pic>
        <p:nvPicPr>
          <p:cNvPr id="16387" name="Content Placeholder 2" descr="Screen shot 2011-05-18 at 12.32.14 PM.png"/>
          <p:cNvPicPr>
            <a:picLocks noGrp="1" noChangeAspect="1"/>
          </p:cNvPicPr>
          <p:nvPr>
            <p:ph idx="1"/>
          </p:nvPr>
        </p:nvPicPr>
        <p:blipFill>
          <a:blip r:embed="rId3">
            <a:extLst>
              <a:ext uri="{28A0092B-C50C-407E-A947-70E740481C1C}">
                <a14:useLocalDpi xmlns:a14="http://schemas.microsoft.com/office/drawing/2010/main" val="0"/>
              </a:ext>
            </a:extLst>
          </a:blip>
          <a:srcRect t="-2287" b="-2287"/>
          <a:stretch>
            <a:fillRect/>
          </a:stretch>
        </p:blipFill>
        <p:spPr>
          <a:xfrm>
            <a:off x="594360" y="1508760"/>
            <a:ext cx="8229600" cy="4526280"/>
          </a:xfrm>
        </p:spPr>
      </p:pic>
      <p:sp>
        <p:nvSpPr>
          <p:cNvPr id="5125"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217653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67400" y="2057400"/>
            <a:ext cx="3657600" cy="2407920"/>
          </a:xfrm>
          <a:prstGeom prst="rect">
            <a:avLst/>
          </a:prstGeom>
        </p:spPr>
      </p:pic>
      <p:sp>
        <p:nvSpPr>
          <p:cNvPr id="2" name="Title 1"/>
          <p:cNvSpPr>
            <a:spLocks noGrp="1"/>
          </p:cNvSpPr>
          <p:nvPr>
            <p:ph type="title"/>
          </p:nvPr>
        </p:nvSpPr>
        <p:spPr/>
        <p:txBody>
          <a:bodyPr/>
          <a:lstStyle/>
          <a:p>
            <a:r>
              <a:rPr lang="en-US" dirty="0" smtClean="0"/>
              <a:t>Selected List of Services Offered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6132613"/>
              </p:ext>
            </p:extLst>
          </p:nvPr>
        </p:nvGraphicFramePr>
        <p:xfrm>
          <a:off x="457200" y="1600200"/>
          <a:ext cx="74676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7772400" y="1447800"/>
            <a:ext cx="127992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2400" spc="200" dirty="0" smtClean="0">
                <a:ln w="29210">
                  <a:solidFill>
                    <a:srgbClr val="A6A6A6"/>
                  </a:solidFill>
                </a:ln>
                <a:solidFill>
                  <a:schemeClr val="tx1">
                    <a:alpha val="50000"/>
                  </a:schemeClr>
                </a:solidFill>
                <a:effectLst>
                  <a:innerShdw blurRad="50800" dist="50800" dir="8100000">
                    <a:srgbClr val="7D7D7D">
                      <a:alpha val="73000"/>
                    </a:srgbClr>
                  </a:innerShdw>
                </a:effectLst>
              </a:rPr>
              <a:t>User</a:t>
            </a:r>
            <a:endParaRPr lang="en-US" sz="2400"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9" name="Rectangle 8"/>
          <p:cNvSpPr/>
          <p:nvPr/>
        </p:nvSpPr>
        <p:spPr>
          <a:xfrm>
            <a:off x="381000" y="1447800"/>
            <a:ext cx="6934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10" name="Right Arrow 9"/>
          <p:cNvSpPr/>
          <p:nvPr/>
        </p:nvSpPr>
        <p:spPr>
          <a:xfrm>
            <a:off x="7391400" y="1596464"/>
            <a:ext cx="304800" cy="156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09600" y="6248400"/>
            <a:ext cx="1689961" cy="276999"/>
          </a:xfrm>
          <a:prstGeom prst="rect">
            <a:avLst/>
          </a:prstGeom>
          <a:noFill/>
        </p:spPr>
        <p:txBody>
          <a:bodyPr wrap="none" rtlCol="0">
            <a:spAutoFit/>
          </a:bodyPr>
          <a:lstStyle/>
          <a:p>
            <a:r>
              <a:rPr lang="en-US" sz="1200" dirty="0" smtClean="0"/>
              <a:t>(will be added in future)</a:t>
            </a:r>
            <a:endParaRPr lang="en-US" sz="1200" dirty="0"/>
          </a:p>
        </p:txBody>
      </p:sp>
    </p:spTree>
    <p:extLst>
      <p:ext uri="{BB962C8B-B14F-4D97-AF65-F5344CB8AC3E}">
        <p14:creationId xmlns:p14="http://schemas.microsoft.com/office/powerpoint/2010/main" val="2829274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latin typeface="Calibri" charset="0"/>
            </a:endParaRPr>
          </a:p>
        </p:txBody>
      </p:sp>
      <p:pic>
        <p:nvPicPr>
          <p:cNvPr id="18434" name="Content Placeholder 3" descr="Screen shot 2011-05-18 at 12.32.37 PM.png"/>
          <p:cNvPicPr>
            <a:picLocks noGrp="1" noChangeAspect="1"/>
          </p:cNvPicPr>
          <p:nvPr>
            <p:ph idx="1"/>
          </p:nvPr>
        </p:nvPicPr>
        <p:blipFill>
          <a:blip r:embed="rId3">
            <a:extLst>
              <a:ext uri="{28A0092B-C50C-407E-A947-70E740481C1C}">
                <a14:useLocalDpi xmlns:a14="http://schemas.microsoft.com/office/drawing/2010/main" val="0"/>
              </a:ext>
            </a:extLst>
          </a:blip>
          <a:srcRect t="581" b="581"/>
          <a:stretch>
            <a:fillRect/>
          </a:stretch>
        </p:blipFill>
        <p:spPr/>
      </p:pic>
    </p:spTree>
    <p:extLst>
      <p:ext uri="{BB962C8B-B14F-4D97-AF65-F5344CB8AC3E}">
        <p14:creationId xmlns:p14="http://schemas.microsoft.com/office/powerpoint/2010/main" val="1352244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atin typeface="Calibri" charset="0"/>
              </a:rPr>
              <a:t>Ganglia</a:t>
            </a:r>
          </a:p>
        </p:txBody>
      </p:sp>
      <p:pic>
        <p:nvPicPr>
          <p:cNvPr id="19458" name="Content Placeholder 3" descr="Screen shot 2011-05-18 at 12.43.44 PM.png"/>
          <p:cNvPicPr>
            <a:picLocks noGrp="1" noChangeAspect="1"/>
          </p:cNvPicPr>
          <p:nvPr>
            <p:ph idx="1"/>
          </p:nvPr>
        </p:nvPicPr>
        <p:blipFill>
          <a:blip r:embed="rId3">
            <a:extLst>
              <a:ext uri="{28A0092B-C50C-407E-A947-70E740481C1C}">
                <a14:useLocalDpi xmlns:a14="http://schemas.microsoft.com/office/drawing/2010/main" val="0"/>
              </a:ext>
            </a:extLst>
          </a:blip>
          <a:srcRect l="7668" r="7668"/>
          <a:stretch>
            <a:fillRect/>
          </a:stretch>
        </p:blipFill>
        <p:spPr/>
      </p:pic>
      <p:sp>
        <p:nvSpPr>
          <p:cNvPr id="19459" name="TextBox 4"/>
          <p:cNvSpPr txBox="1">
            <a:spLocks noChangeArrowheads="1"/>
          </p:cNvSpPr>
          <p:nvPr/>
        </p:nvSpPr>
        <p:spPr bwMode="auto">
          <a:xfrm>
            <a:off x="3954780" y="1234440"/>
            <a:ext cx="1256241"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On India</a:t>
            </a:r>
          </a:p>
        </p:txBody>
      </p:sp>
    </p:spTree>
    <p:extLst>
      <p:ext uri="{BB962C8B-B14F-4D97-AF65-F5344CB8AC3E}">
        <p14:creationId xmlns:p14="http://schemas.microsoft.com/office/powerpoint/2010/main" val="64084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Forums</a:t>
            </a:r>
            <a:endParaRPr lang="en-US" dirty="0"/>
          </a:p>
        </p:txBody>
      </p:sp>
      <p:pic>
        <p:nvPicPr>
          <p:cNvPr id="6" name="Content Placeholder 5" descr="Screen shot 2011-07-17 at 6.39.01 PM.png"/>
          <p:cNvPicPr>
            <a:picLocks noGrp="1" noChangeAspect="1"/>
          </p:cNvPicPr>
          <p:nvPr>
            <p:ph idx="1"/>
          </p:nvPr>
        </p:nvPicPr>
        <p:blipFill>
          <a:blip r:embed="rId3">
            <a:extLst>
              <a:ext uri="{28A0092B-C50C-407E-A947-70E740481C1C}">
                <a14:useLocalDpi xmlns:a14="http://schemas.microsoft.com/office/drawing/2010/main" val="0"/>
              </a:ext>
            </a:extLst>
          </a:blip>
          <a:srcRect t="7954" b="7954"/>
          <a:stretch>
            <a:fillRect/>
          </a:stretch>
        </p:blipFill>
        <p:spPr/>
      </p:pic>
    </p:spTree>
    <p:extLst>
      <p:ext uri="{BB962C8B-B14F-4D97-AF65-F5344CB8AC3E}">
        <p14:creationId xmlns:p14="http://schemas.microsoft.com/office/powerpoint/2010/main" val="2701550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My Ticket System</a:t>
            </a:r>
            <a:endParaRPr lang="en-US" dirty="0"/>
          </a:p>
        </p:txBody>
      </p:sp>
      <p:pic>
        <p:nvPicPr>
          <p:cNvPr id="4" name="Content Placeholder 3" descr="Screen shot 2011-07-17 at 2.10.59 PM.png"/>
          <p:cNvPicPr>
            <a:picLocks noGrp="1" noChangeAspect="1"/>
          </p:cNvPicPr>
          <p:nvPr>
            <p:ph idx="1"/>
          </p:nvPr>
        </p:nvPicPr>
        <p:blipFill>
          <a:blip r:embed="rId3">
            <a:extLst>
              <a:ext uri="{28A0092B-C50C-407E-A947-70E740481C1C}">
                <a14:useLocalDpi xmlns:a14="http://schemas.microsoft.com/office/drawing/2010/main" val="0"/>
              </a:ext>
            </a:extLst>
          </a:blip>
          <a:srcRect l="-7450" r="-7450"/>
          <a:stretch>
            <a:fillRect/>
          </a:stretch>
        </p:blipFill>
        <p:spPr>
          <a:xfrm>
            <a:off x="-207886" y="1066800"/>
            <a:ext cx="9199486" cy="5059363"/>
          </a:xfrm>
        </p:spPr>
      </p:pic>
    </p:spTree>
    <p:extLst>
      <p:ext uri="{BB962C8B-B14F-4D97-AF65-F5344CB8AC3E}">
        <p14:creationId xmlns:p14="http://schemas.microsoft.com/office/powerpoint/2010/main" val="3978377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Ticket Queue</a:t>
            </a:r>
            <a:endParaRPr lang="en-US" dirty="0"/>
          </a:p>
        </p:txBody>
      </p:sp>
      <p:pic>
        <p:nvPicPr>
          <p:cNvPr id="4" name="Content Placeholder 3" descr="Screen shot 2011-07-17 at 6.36.33 PM.png"/>
          <p:cNvPicPr>
            <a:picLocks noGrp="1" noChangeAspect="1"/>
          </p:cNvPicPr>
          <p:nvPr>
            <p:ph idx="1"/>
          </p:nvPr>
        </p:nvPicPr>
        <p:blipFill>
          <a:blip r:embed="rId3">
            <a:extLst>
              <a:ext uri="{28A0092B-C50C-407E-A947-70E740481C1C}">
                <a14:useLocalDpi xmlns:a14="http://schemas.microsoft.com/office/drawing/2010/main" val="0"/>
              </a:ext>
            </a:extLst>
          </a:blip>
          <a:srcRect t="6898" b="6898"/>
          <a:stretch>
            <a:fillRect/>
          </a:stretch>
        </p:blipFill>
        <p:spPr/>
      </p:pic>
    </p:spTree>
    <p:extLst>
      <p:ext uri="{BB962C8B-B14F-4D97-AF65-F5344CB8AC3E}">
        <p14:creationId xmlns:p14="http://schemas.microsoft.com/office/powerpoint/2010/main" val="106484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Projects</a:t>
            </a:r>
            <a:endParaRPr lang="en-US" dirty="0"/>
          </a:p>
        </p:txBody>
      </p:sp>
      <p:pic>
        <p:nvPicPr>
          <p:cNvPr id="4" name="Content Placeholder 3" descr="Screen shot 2011-07-17 at 6.41.12 PM.png"/>
          <p:cNvPicPr>
            <a:picLocks noGrp="1" noChangeAspect="1"/>
          </p:cNvPicPr>
          <p:nvPr>
            <p:ph idx="1"/>
          </p:nvPr>
        </p:nvPicPr>
        <p:blipFill>
          <a:blip r:embed="rId3">
            <a:extLst>
              <a:ext uri="{28A0092B-C50C-407E-A947-70E740481C1C}">
                <a14:useLocalDpi xmlns:a14="http://schemas.microsoft.com/office/drawing/2010/main" val="0"/>
              </a:ext>
            </a:extLst>
          </a:blip>
          <a:srcRect t="-4924" b="-4924"/>
          <a:stretch>
            <a:fillRect/>
          </a:stretch>
        </p:blipFill>
        <p:spPr/>
      </p:pic>
    </p:spTree>
    <p:extLst>
      <p:ext uri="{BB962C8B-B14F-4D97-AF65-F5344CB8AC3E}">
        <p14:creationId xmlns:p14="http://schemas.microsoft.com/office/powerpoint/2010/main" val="202240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I am Member of</a:t>
            </a:r>
            <a:endParaRPr lang="en-US" dirty="0"/>
          </a:p>
        </p:txBody>
      </p:sp>
      <p:pic>
        <p:nvPicPr>
          <p:cNvPr id="4" name="Content Placeholder 3" descr="Screen shot 2011-07-17 at 6.41.30 PM.png"/>
          <p:cNvPicPr>
            <a:picLocks noGrp="1" noChangeAspect="1"/>
          </p:cNvPicPr>
          <p:nvPr>
            <p:ph idx="1"/>
          </p:nvPr>
        </p:nvPicPr>
        <p:blipFill>
          <a:blip r:embed="rId3">
            <a:extLst>
              <a:ext uri="{28A0092B-C50C-407E-A947-70E740481C1C}">
                <a14:useLocalDpi xmlns:a14="http://schemas.microsoft.com/office/drawing/2010/main" val="0"/>
              </a:ext>
            </a:extLst>
          </a:blip>
          <a:srcRect l="-13419" r="-13419"/>
          <a:stretch>
            <a:fillRect/>
          </a:stretch>
        </p:blipFill>
        <p:spPr/>
      </p:pic>
    </p:spTree>
    <p:extLst>
      <p:ext uri="{BB962C8B-B14F-4D97-AF65-F5344CB8AC3E}">
        <p14:creationId xmlns:p14="http://schemas.microsoft.com/office/powerpoint/2010/main" val="3418021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I Support</a:t>
            </a:r>
            <a:endParaRPr lang="en-US" dirty="0"/>
          </a:p>
        </p:txBody>
      </p:sp>
      <p:pic>
        <p:nvPicPr>
          <p:cNvPr id="4" name="Content Placeholder 3" descr="Screen shot 2011-07-17 at 6.41.43 PM.png"/>
          <p:cNvPicPr>
            <a:picLocks noGrp="1" noChangeAspect="1"/>
          </p:cNvPicPr>
          <p:nvPr>
            <p:ph idx="1"/>
          </p:nvPr>
        </p:nvPicPr>
        <p:blipFill>
          <a:blip r:embed="rId3">
            <a:extLst>
              <a:ext uri="{28A0092B-C50C-407E-A947-70E740481C1C}">
                <a14:useLocalDpi xmlns:a14="http://schemas.microsoft.com/office/drawing/2010/main" val="0"/>
              </a:ext>
            </a:extLst>
          </a:blip>
          <a:srcRect t="-4996" b="-4996"/>
          <a:stretch>
            <a:fillRect/>
          </a:stretch>
        </p:blipFill>
        <p:spPr/>
      </p:pic>
    </p:spTree>
    <p:extLst>
      <p:ext uri="{BB962C8B-B14F-4D97-AF65-F5344CB8AC3E}">
        <p14:creationId xmlns:p14="http://schemas.microsoft.com/office/powerpoint/2010/main" val="1027190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References</a:t>
            </a:r>
            <a:endParaRPr lang="en-US" dirty="0"/>
          </a:p>
        </p:txBody>
      </p:sp>
      <p:pic>
        <p:nvPicPr>
          <p:cNvPr id="4" name="Content Placeholder 3" descr="Screen shot 2011-07-17 at 6.42.04 PM.png"/>
          <p:cNvPicPr>
            <a:picLocks noGrp="1" noChangeAspect="1"/>
          </p:cNvPicPr>
          <p:nvPr>
            <p:ph idx="1"/>
          </p:nvPr>
        </p:nvPicPr>
        <p:blipFill>
          <a:blip r:embed="rId3">
            <a:extLst>
              <a:ext uri="{28A0092B-C50C-407E-A947-70E740481C1C}">
                <a14:useLocalDpi xmlns:a14="http://schemas.microsoft.com/office/drawing/2010/main" val="0"/>
              </a:ext>
            </a:extLst>
          </a:blip>
          <a:srcRect l="-7191" r="-7191"/>
          <a:stretch>
            <a:fillRect/>
          </a:stretch>
        </p:blipFill>
        <p:spPr/>
      </p:pic>
    </p:spTree>
    <p:extLst>
      <p:ext uri="{BB962C8B-B14F-4D97-AF65-F5344CB8AC3E}">
        <p14:creationId xmlns:p14="http://schemas.microsoft.com/office/powerpoint/2010/main" val="39752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Community Wiki</a:t>
            </a:r>
            <a:endParaRPr lang="en-US" dirty="0"/>
          </a:p>
        </p:txBody>
      </p:sp>
      <p:pic>
        <p:nvPicPr>
          <p:cNvPr id="4" name="Content Placeholder 3" descr="Screen shot 2011-07-17 at 6.31.35 PM.png"/>
          <p:cNvPicPr>
            <a:picLocks noGrp="1" noChangeAspect="1"/>
          </p:cNvPicPr>
          <p:nvPr>
            <p:ph idx="1"/>
          </p:nvPr>
        </p:nvPicPr>
        <p:blipFill>
          <a:blip r:embed="rId3">
            <a:extLst>
              <a:ext uri="{28A0092B-C50C-407E-A947-70E740481C1C}">
                <a14:useLocalDpi xmlns:a14="http://schemas.microsoft.com/office/drawing/2010/main" val="0"/>
              </a:ext>
            </a:extLst>
          </a:blip>
          <a:srcRect t="8459" b="8459"/>
          <a:stretch>
            <a:fillRect/>
          </a:stretch>
        </p:blipFill>
        <p:spPr/>
      </p:pic>
    </p:spTree>
    <p:extLst>
      <p:ext uri="{BB962C8B-B14F-4D97-AF65-F5344CB8AC3E}">
        <p14:creationId xmlns:p14="http://schemas.microsoft.com/office/powerpoint/2010/main" val="677716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143000"/>
          </a:xfrm>
        </p:spPr>
        <p:txBody>
          <a:bodyPr/>
          <a:lstStyle/>
          <a:p>
            <a:r>
              <a:rPr lang="en-US" dirty="0" smtClean="0"/>
              <a:t>Services Offered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1343046"/>
              </p:ext>
            </p:extLst>
          </p:nvPr>
        </p:nvGraphicFramePr>
        <p:xfrm>
          <a:off x="2971800" y="304800"/>
          <a:ext cx="5181600" cy="6477000"/>
        </p:xfrm>
        <a:graphic>
          <a:graphicData uri="http://schemas.openxmlformats.org/drawingml/2006/table">
            <a:tbl>
              <a:tblPr firstRow="1" bandRow="1">
                <a:tableStyleId>{69C7853C-536D-4A76-A0AE-DD22124D55A5}</a:tableStyleId>
              </a:tblPr>
              <a:tblGrid>
                <a:gridCol w="1600200"/>
                <a:gridCol w="533400"/>
                <a:gridCol w="609600"/>
                <a:gridCol w="533400"/>
                <a:gridCol w="533400"/>
                <a:gridCol w="533400"/>
                <a:gridCol w="457200"/>
                <a:gridCol w="381000"/>
              </a:tblGrid>
              <a:tr h="914400">
                <a:tc>
                  <a:txBody>
                    <a:bodyPr/>
                    <a:lstStyle/>
                    <a:p>
                      <a:endParaRPr lang="en-US" dirty="0">
                        <a:solidFill>
                          <a:schemeClr val="tx1"/>
                        </a:solidFill>
                      </a:endParaRPr>
                    </a:p>
                  </a:txBody>
                  <a:tcPr vert="vert"/>
                </a:tc>
                <a:tc>
                  <a:txBody>
                    <a:bodyPr/>
                    <a:lstStyle/>
                    <a:p>
                      <a:r>
                        <a:rPr lang="en-US" dirty="0" smtClean="0">
                          <a:solidFill>
                            <a:schemeClr val="tx1"/>
                          </a:solidFill>
                        </a:rPr>
                        <a:t>India</a:t>
                      </a:r>
                      <a:endParaRPr lang="en-US" dirty="0">
                        <a:solidFill>
                          <a:schemeClr val="tx1"/>
                        </a:solidFill>
                      </a:endParaRPr>
                    </a:p>
                  </a:txBody>
                  <a:tcPr vert="vert"/>
                </a:tc>
                <a:tc>
                  <a:txBody>
                    <a:bodyPr/>
                    <a:lstStyle/>
                    <a:p>
                      <a:r>
                        <a:rPr lang="en-US" dirty="0" smtClean="0">
                          <a:solidFill>
                            <a:schemeClr val="tx1"/>
                          </a:solidFill>
                        </a:rPr>
                        <a:t>Sierra</a:t>
                      </a:r>
                      <a:endParaRPr lang="en-US" dirty="0">
                        <a:solidFill>
                          <a:schemeClr val="tx1"/>
                        </a:solidFill>
                      </a:endParaRPr>
                    </a:p>
                  </a:txBody>
                  <a:tcPr vert="vert"/>
                </a:tc>
                <a:tc>
                  <a:txBody>
                    <a:bodyPr/>
                    <a:lstStyle/>
                    <a:p>
                      <a:r>
                        <a:rPr lang="en-US" dirty="0" smtClean="0">
                          <a:solidFill>
                            <a:schemeClr val="tx1"/>
                          </a:solidFill>
                        </a:rPr>
                        <a:t>Hotel</a:t>
                      </a:r>
                      <a:endParaRPr lang="en-US" dirty="0">
                        <a:solidFill>
                          <a:schemeClr val="tx1"/>
                        </a:solidFill>
                      </a:endParaRPr>
                    </a:p>
                  </a:txBody>
                  <a:tcPr vert="vert"/>
                </a:tc>
                <a:tc>
                  <a:txBody>
                    <a:bodyPr/>
                    <a:lstStyle/>
                    <a:p>
                      <a:r>
                        <a:rPr lang="en-US" dirty="0" smtClean="0">
                          <a:solidFill>
                            <a:schemeClr val="tx1"/>
                          </a:solidFill>
                        </a:rPr>
                        <a:t>Foxtrot</a:t>
                      </a:r>
                      <a:endParaRPr lang="en-US" dirty="0">
                        <a:solidFill>
                          <a:schemeClr val="tx1"/>
                        </a:solidFill>
                      </a:endParaRPr>
                    </a:p>
                  </a:txBody>
                  <a:tcPr vert="vert"/>
                </a:tc>
                <a:tc>
                  <a:txBody>
                    <a:bodyPr/>
                    <a:lstStyle/>
                    <a:p>
                      <a:r>
                        <a:rPr lang="en-US" dirty="0" smtClean="0">
                          <a:solidFill>
                            <a:schemeClr val="tx1"/>
                          </a:solidFill>
                        </a:rPr>
                        <a:t>Alamo</a:t>
                      </a:r>
                      <a:endParaRPr lang="en-US" dirty="0">
                        <a:solidFill>
                          <a:schemeClr val="tx1"/>
                        </a:solidFill>
                      </a:endParaRPr>
                    </a:p>
                  </a:txBody>
                  <a:tcPr vert="vert"/>
                </a:tc>
                <a:tc>
                  <a:txBody>
                    <a:bodyPr/>
                    <a:lstStyle/>
                    <a:p>
                      <a:r>
                        <a:rPr lang="en-US" dirty="0" err="1" smtClean="0">
                          <a:solidFill>
                            <a:schemeClr val="tx1"/>
                          </a:solidFill>
                        </a:rPr>
                        <a:t>Xray</a:t>
                      </a:r>
                      <a:endParaRPr lang="en-US" dirty="0">
                        <a:solidFill>
                          <a:schemeClr val="tx1"/>
                        </a:solidFill>
                      </a:endParaRPr>
                    </a:p>
                  </a:txBody>
                  <a:tcPr vert="vert"/>
                </a:tc>
                <a:tc>
                  <a:txBody>
                    <a:bodyPr/>
                    <a:lstStyle/>
                    <a:p>
                      <a:r>
                        <a:rPr lang="en-US" dirty="0" smtClean="0">
                          <a:solidFill>
                            <a:schemeClr val="tx1"/>
                          </a:solidFill>
                        </a:rPr>
                        <a:t>Bravo</a:t>
                      </a:r>
                      <a:endParaRPr lang="en-US" dirty="0">
                        <a:solidFill>
                          <a:schemeClr val="tx1"/>
                        </a:solidFill>
                      </a:endParaRPr>
                    </a:p>
                  </a:txBody>
                  <a:tcPr vert="vert"/>
                </a:tc>
              </a:tr>
              <a:tr h="370840">
                <a:tc>
                  <a:txBody>
                    <a:bodyPr/>
                    <a:lstStyle/>
                    <a:p>
                      <a:r>
                        <a:rPr lang="en-US" dirty="0" err="1" smtClean="0"/>
                        <a:t>myHadoop</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r>
              <a:tr h="370840">
                <a:tc>
                  <a:txBody>
                    <a:bodyPr/>
                    <a:lstStyle/>
                    <a:p>
                      <a:r>
                        <a:rPr lang="en-US" dirty="0" smtClean="0"/>
                        <a:t>Nimbus</a:t>
                      </a: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Eucalyptus</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ViNe</a:t>
                      </a:r>
                      <a:r>
                        <a:rPr lang="en-US" baseline="30000" dirty="0" smtClean="0"/>
                        <a:t>1</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Genesis II</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r>
              <a:tr h="370840">
                <a:tc>
                  <a:txBody>
                    <a:bodyPr/>
                    <a:lstStyle/>
                    <a:p>
                      <a:r>
                        <a:rPr lang="en-US" dirty="0" err="1" smtClean="0"/>
                        <a:t>Unicore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r>
              <a:tr h="370840">
                <a:tc>
                  <a:txBody>
                    <a:bodyPr/>
                    <a:lstStyle/>
                    <a:p>
                      <a:r>
                        <a:rPr lang="en-US" dirty="0" smtClean="0"/>
                        <a:t>MPI</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r>
              <a:tr h="370840">
                <a:tc>
                  <a:txBody>
                    <a:bodyPr/>
                    <a:lstStyle/>
                    <a:p>
                      <a:r>
                        <a:rPr lang="en-US" dirty="0" err="1" smtClean="0"/>
                        <a:t>OpenMP</a:t>
                      </a:r>
                      <a:r>
                        <a:rPr lang="en-US" dirty="0" smtClean="0"/>
                        <a:t> </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r>
              <a:tr h="370840">
                <a:tc>
                  <a:txBody>
                    <a:bodyPr/>
                    <a:lstStyle/>
                    <a:p>
                      <a:r>
                        <a:rPr lang="en-US" dirty="0" err="1" smtClean="0"/>
                        <a:t>ScaleMP</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Ganglia</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Pegasus</a:t>
                      </a:r>
                      <a:r>
                        <a:rPr lang="en-US" baseline="30000" dirty="0" smtClean="0"/>
                        <a:t>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Inca</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Portal</a:t>
                      </a:r>
                      <a:r>
                        <a:rPr lang="en-US" baseline="30000" dirty="0" smtClean="0"/>
                        <a:t>2</a:t>
                      </a:r>
                      <a:endParaRPr lang="en-US" dirty="0"/>
                    </a:p>
                  </a:txBody>
                  <a:tcPr/>
                </a:tc>
                <a:tc>
                  <a:txBody>
                    <a:bodyPr/>
                    <a:lstStyle/>
                    <a:p>
                      <a:pPr algn="ctr"/>
                      <a:r>
                        <a:rPr lang="en-US" dirty="0" smtClean="0">
                          <a:latin typeface="Wingdings"/>
                          <a:ea typeface="Wingdings"/>
                          <a:cs typeface="Wingdings"/>
                          <a:sym typeface="Wingdings"/>
                        </a:rPr>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Wingdings"/>
                          <a:ea typeface="Wingdings"/>
                          <a:cs typeface="Wingdings"/>
                          <a:sym typeface="Wingdings"/>
                        </a:rPr>
                        <a:t></a:t>
                      </a:r>
                      <a:endParaRPr lang="en-US" dirty="0" smtClean="0"/>
                    </a:p>
                  </a:txBody>
                  <a:tcPr/>
                </a:tc>
                <a:tc>
                  <a:txBody>
                    <a:bodyPr/>
                    <a:lstStyle/>
                    <a:p>
                      <a:pPr algn="ctr"/>
                      <a:endParaRPr lang="en-US" dirty="0"/>
                    </a:p>
                  </a:txBody>
                  <a:tcPr/>
                </a:tc>
              </a:tr>
              <a:tr h="370840">
                <a:tc>
                  <a:txBody>
                    <a:bodyPr/>
                    <a:lstStyle/>
                    <a:p>
                      <a:r>
                        <a:rPr lang="en-US" dirty="0" smtClean="0"/>
                        <a:t>PAPI</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tc>
                <a:tc>
                  <a:txBody>
                    <a:bodyPr/>
                    <a:lstStyle/>
                    <a:p>
                      <a:pPr algn="ctr"/>
                      <a:endParaRPr lang="en-US" dirty="0"/>
                    </a:p>
                  </a:txBody>
                  <a:tcPr/>
                </a:tc>
              </a:tr>
              <a:tr h="370840">
                <a:tc>
                  <a:txBody>
                    <a:bodyPr/>
                    <a:lstStyle/>
                    <a:p>
                      <a:r>
                        <a:rPr lang="en-US" dirty="0" err="1" smtClean="0"/>
                        <a:t>Vampir</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r>
            </a:tbl>
          </a:graphicData>
        </a:graphic>
      </p:graphicFrame>
      <p:sp>
        <p:nvSpPr>
          <p:cNvPr id="3" name="TextBox 2"/>
          <p:cNvSpPr txBox="1"/>
          <p:nvPr/>
        </p:nvSpPr>
        <p:spPr>
          <a:xfrm>
            <a:off x="304800" y="1676400"/>
            <a:ext cx="2438400" cy="3416320"/>
          </a:xfrm>
          <a:prstGeom prst="rect">
            <a:avLst/>
          </a:prstGeom>
          <a:noFill/>
        </p:spPr>
        <p:txBody>
          <a:bodyPr wrap="square" rtlCol="0">
            <a:spAutoFit/>
          </a:bodyPr>
          <a:lstStyle/>
          <a:p>
            <a:pPr marL="342900" indent="-342900">
              <a:buFont typeface="+mj-lt"/>
              <a:buAutoNum type="arabicPeriod"/>
            </a:pPr>
            <a:r>
              <a:rPr lang="en-US" dirty="0" err="1" smtClean="0">
                <a:ea typeface="Zapf Dingbats"/>
                <a:cs typeface="Zapf Dingbats"/>
                <a:sym typeface="Zapf Dingbats"/>
              </a:rPr>
              <a:t>ViNe</a:t>
            </a:r>
            <a:r>
              <a:rPr lang="en-US" dirty="0" smtClean="0">
                <a:ea typeface="Zapf Dingbats"/>
                <a:cs typeface="Zapf Dingbats"/>
                <a:sym typeface="Zapf Dingbats"/>
              </a:rPr>
              <a:t> </a:t>
            </a:r>
            <a:r>
              <a:rPr lang="en-US" dirty="0">
                <a:ea typeface="Zapf Dingbats"/>
                <a:cs typeface="Zapf Dingbats"/>
                <a:sym typeface="Zapf Dingbats"/>
              </a:rPr>
              <a:t>can be installed on the </a:t>
            </a:r>
            <a:br>
              <a:rPr lang="en-US" dirty="0">
                <a:ea typeface="Zapf Dingbats"/>
                <a:cs typeface="Zapf Dingbats"/>
                <a:sym typeface="Zapf Dingbats"/>
              </a:rPr>
            </a:br>
            <a:r>
              <a:rPr lang="en-US" dirty="0">
                <a:ea typeface="Zapf Dingbats"/>
                <a:cs typeface="Zapf Dingbats"/>
                <a:sym typeface="Zapf Dingbats"/>
              </a:rPr>
              <a:t>other resources via    </a:t>
            </a:r>
            <a:r>
              <a:rPr lang="en-US" dirty="0" smtClean="0">
                <a:ea typeface="Zapf Dingbats"/>
                <a:cs typeface="Zapf Dingbats"/>
                <a:sym typeface="Zapf Dingbats"/>
              </a:rPr>
              <a:t>Nimbus </a:t>
            </a:r>
            <a:r>
              <a:rPr lang="en-US" dirty="0">
                <a:latin typeface="Wingdings"/>
                <a:ea typeface="Wingdings"/>
                <a:cs typeface="Wingdings"/>
                <a:sym typeface="Wingdings"/>
              </a:rPr>
              <a:t></a:t>
            </a:r>
            <a:endParaRPr lang="en-US" dirty="0" smtClean="0">
              <a:ea typeface="Zapf Dingbats"/>
              <a:cs typeface="Zapf Dingbats"/>
              <a:sym typeface="Zapf Dingbats"/>
            </a:endParaRPr>
          </a:p>
          <a:p>
            <a:pPr marL="342900" indent="-342900">
              <a:buFont typeface="+mj-lt"/>
              <a:buAutoNum type="arabicPeriod"/>
            </a:pPr>
            <a:r>
              <a:rPr lang="en-US" dirty="0" smtClean="0">
                <a:sym typeface="Wingdings"/>
              </a:rPr>
              <a:t>Access to the resource is  requested through the portal </a:t>
            </a:r>
            <a:r>
              <a:rPr lang="en-US" dirty="0" smtClean="0">
                <a:latin typeface="Wingdings"/>
                <a:ea typeface="Wingdings"/>
                <a:cs typeface="Wingdings"/>
                <a:sym typeface="Wingdings"/>
              </a:rPr>
              <a:t></a:t>
            </a:r>
          </a:p>
          <a:p>
            <a:pPr marL="342900" indent="-342900">
              <a:buFont typeface="+mj-lt"/>
              <a:buAutoNum type="arabicPeriod"/>
            </a:pPr>
            <a:r>
              <a:rPr lang="en-US" dirty="0" smtClean="0">
                <a:ea typeface="Wingdings"/>
                <a:cs typeface="Wingdings"/>
                <a:sym typeface="Wingdings"/>
              </a:rPr>
              <a:t>Pegasus available via Nimbus and Eucalyptus images</a:t>
            </a:r>
            <a:endParaRPr lang="en-US" dirty="0" smtClean="0">
              <a:sym typeface="Wingdings"/>
            </a:endParaRPr>
          </a:p>
          <a:p>
            <a:endParaRPr lang="en-US" dirty="0"/>
          </a:p>
        </p:txBody>
      </p:sp>
    </p:spTree>
    <p:extLst>
      <p:ext uri="{BB962C8B-B14F-4D97-AF65-F5344CB8AC3E}">
        <p14:creationId xmlns:p14="http://schemas.microsoft.com/office/powerpoint/2010/main" val="189102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Pages I Manage</a:t>
            </a:r>
            <a:endParaRPr lang="en-US" dirty="0"/>
          </a:p>
        </p:txBody>
      </p:sp>
      <p:pic>
        <p:nvPicPr>
          <p:cNvPr id="4" name="Content Placeholder 3" descr="Screen shot 2011-07-17 at 6.41.51 PM.png"/>
          <p:cNvPicPr>
            <a:picLocks noGrp="1" noChangeAspect="1"/>
          </p:cNvPicPr>
          <p:nvPr>
            <p:ph idx="1"/>
          </p:nvPr>
        </p:nvPicPr>
        <p:blipFill>
          <a:blip r:embed="rId3">
            <a:extLst>
              <a:ext uri="{28A0092B-C50C-407E-A947-70E740481C1C}">
                <a14:useLocalDpi xmlns:a14="http://schemas.microsoft.com/office/drawing/2010/main" val="0"/>
              </a:ext>
            </a:extLst>
          </a:blip>
          <a:srcRect l="-18962" r="-18962"/>
          <a:stretch>
            <a:fillRect/>
          </a:stretch>
        </p:blipFill>
        <p:spPr/>
      </p:pic>
    </p:spTree>
    <p:extLst>
      <p:ext uri="{BB962C8B-B14F-4D97-AF65-F5344CB8AC3E}">
        <p14:creationId xmlns:p14="http://schemas.microsoft.com/office/powerpoint/2010/main" val="779105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Pages to be Reviewed </a:t>
            </a:r>
            <a:br>
              <a:rPr lang="en-US" dirty="0" smtClean="0"/>
            </a:br>
            <a:r>
              <a:rPr lang="en-US" dirty="0" smtClean="0"/>
              <a:t>(Editor view)</a:t>
            </a:r>
            <a:endParaRPr lang="en-US" dirty="0"/>
          </a:p>
        </p:txBody>
      </p:sp>
      <p:pic>
        <p:nvPicPr>
          <p:cNvPr id="4" name="Content Placeholder 3" descr="Screen shot 2011-07-17 at 6.46.49 PM.png"/>
          <p:cNvPicPr>
            <a:picLocks noGrp="1" noChangeAspect="1"/>
          </p:cNvPicPr>
          <p:nvPr>
            <p:ph idx="1"/>
          </p:nvPr>
        </p:nvPicPr>
        <p:blipFill>
          <a:blip r:embed="rId3">
            <a:extLst>
              <a:ext uri="{28A0092B-C50C-407E-A947-70E740481C1C}">
                <a14:useLocalDpi xmlns:a14="http://schemas.microsoft.com/office/drawing/2010/main" val="0"/>
              </a:ext>
            </a:extLst>
          </a:blip>
          <a:srcRect l="-8487" r="-8487"/>
          <a:stretch>
            <a:fillRect/>
          </a:stretch>
        </p:blipFill>
        <p:spPr/>
      </p:pic>
    </p:spTree>
    <p:extLst>
      <p:ext uri="{BB962C8B-B14F-4D97-AF65-F5344CB8AC3E}">
        <p14:creationId xmlns:p14="http://schemas.microsoft.com/office/powerpoint/2010/main" val="3430786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ctrTitle"/>
          </p:nvPr>
        </p:nvSpPr>
        <p:spPr>
          <a:xfrm>
            <a:off x="725805" y="2175987"/>
            <a:ext cx="7692390" cy="1378743"/>
          </a:xfrm>
        </p:spPr>
        <p:txBody>
          <a:bodyPr lIns="0" tIns="0" rIns="0" bIns="0"/>
          <a:lstStyle/>
          <a:p>
            <a:pPr eaLnBrk="1" hangingPunct="1">
              <a:lnSpc>
                <a:spcPct val="95000"/>
              </a:lnSpc>
              <a:defRPr/>
            </a:pPr>
            <a:r>
              <a:rPr lang="en-US">
                <a:solidFill>
                  <a:srgbClr val="000000"/>
                </a:solidFill>
                <a:latin typeface="Arial" charset="0"/>
                <a:cs typeface="+mj-cs"/>
              </a:rPr>
              <a:t>Dynamic Provisioning &amp; RAIN</a:t>
            </a:r>
            <a:br>
              <a:rPr lang="en-US">
                <a:solidFill>
                  <a:srgbClr val="000000"/>
                </a:solidFill>
                <a:latin typeface="Arial" charset="0"/>
                <a:cs typeface="+mj-cs"/>
              </a:rPr>
            </a:br>
            <a:r>
              <a:rPr lang="en-US">
                <a:solidFill>
                  <a:srgbClr val="000000"/>
                </a:solidFill>
                <a:latin typeface="Arial" charset="0"/>
                <a:cs typeface="+mj-cs"/>
              </a:rPr>
              <a:t>on FutureGrid</a:t>
            </a:r>
          </a:p>
        </p:txBody>
      </p:sp>
      <p:sp>
        <p:nvSpPr>
          <p:cNvPr id="2050" name="Rectangle 2"/>
          <p:cNvSpPr>
            <a:spLocks noGrp="1" noChangeArrowheads="1"/>
          </p:cNvSpPr>
          <p:nvPr>
            <p:ph type="subTitle" idx="1"/>
          </p:nvPr>
        </p:nvSpPr>
        <p:spPr>
          <a:xfrm>
            <a:off x="1411605" y="4846320"/>
            <a:ext cx="6342222" cy="1151573"/>
          </a:xfrm>
        </p:spPr>
        <p:txBody>
          <a:bodyPr lIns="0" tIns="0" rIns="0" bIns="0"/>
          <a:lstStyle/>
          <a:p>
            <a:pPr eaLnBrk="1" hangingPunct="1">
              <a:lnSpc>
                <a:spcPct val="95000"/>
              </a:lnSpc>
              <a:spcBef>
                <a:spcPct val="0"/>
              </a:spcBef>
              <a:defRPr/>
            </a:pPr>
            <a:r>
              <a:rPr lang="en-US">
                <a:solidFill>
                  <a:srgbClr val="898989"/>
                </a:solidFill>
                <a:latin typeface="Arial" charset="0"/>
                <a:cs typeface="+mn-cs"/>
              </a:rPr>
              <a:t>Gregor von Laszewski</a:t>
            </a:r>
          </a:p>
        </p:txBody>
      </p:sp>
      <p:sp>
        <p:nvSpPr>
          <p:cNvPr id="2052" name="Text Box 4"/>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3265074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7205" y="1645920"/>
            <a:ext cx="8149590" cy="409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Dynamically </a:t>
            </a:r>
            <a:endParaRPr lang="en-US" sz="3200" dirty="0" smtClean="0">
              <a:solidFill>
                <a:srgbClr val="000000"/>
              </a:solidFill>
              <a:latin typeface="Arial" charset="0"/>
            </a:endParaRPr>
          </a:p>
          <a:p>
            <a:pPr lvl="2">
              <a:lnSpc>
                <a:spcPct val="95000"/>
              </a:lnSpc>
              <a:buClr>
                <a:srgbClr val="000000"/>
              </a:buClr>
              <a:buSzPct val="100000"/>
              <a:buFontTx/>
              <a:buChar char="•"/>
              <a:defRPr/>
            </a:pPr>
            <a:r>
              <a:rPr lang="en-US" sz="3200" dirty="0" smtClean="0">
                <a:solidFill>
                  <a:srgbClr val="000000"/>
                </a:solidFill>
                <a:latin typeface="Arial" charset="0"/>
              </a:rPr>
              <a:t>partition </a:t>
            </a:r>
            <a:r>
              <a:rPr lang="en-US" sz="3200" dirty="0">
                <a:solidFill>
                  <a:srgbClr val="000000"/>
                </a:solidFill>
                <a:latin typeface="Arial" charset="0"/>
              </a:rPr>
              <a:t>a set of resources </a:t>
            </a:r>
            <a:endParaRPr lang="en-US" dirty="0" smtClean="0">
              <a:cs typeface="+mn-cs"/>
            </a:endParaRPr>
          </a:p>
          <a:p>
            <a:pPr lvl="2">
              <a:lnSpc>
                <a:spcPct val="95000"/>
              </a:lnSpc>
              <a:buClr>
                <a:srgbClr val="000000"/>
              </a:buClr>
              <a:buSzPct val="100000"/>
              <a:buFontTx/>
              <a:buChar char="•"/>
              <a:defRPr/>
            </a:pPr>
            <a:r>
              <a:rPr lang="en-US" sz="3200" dirty="0" smtClean="0">
                <a:solidFill>
                  <a:srgbClr val="000000"/>
                </a:solidFill>
                <a:latin typeface="Arial" charset="0"/>
              </a:rPr>
              <a:t>allocate </a:t>
            </a:r>
            <a:r>
              <a:rPr lang="en-US" sz="3200" dirty="0">
                <a:solidFill>
                  <a:srgbClr val="000000"/>
                </a:solidFill>
                <a:latin typeface="Arial" charset="0"/>
              </a:rPr>
              <a:t>the resources to users</a:t>
            </a:r>
            <a:endParaRPr lang="en-US" dirty="0" smtClean="0">
              <a:cs typeface="+mn-cs"/>
            </a:endParaRPr>
          </a:p>
          <a:p>
            <a:pPr lvl="2">
              <a:lnSpc>
                <a:spcPct val="95000"/>
              </a:lnSpc>
              <a:buClr>
                <a:srgbClr val="000000"/>
              </a:buClr>
              <a:buSzPct val="100000"/>
              <a:buFontTx/>
              <a:buChar char="•"/>
              <a:defRPr/>
            </a:pPr>
            <a:r>
              <a:rPr lang="en-US" sz="3200" dirty="0" smtClean="0">
                <a:solidFill>
                  <a:srgbClr val="000000"/>
                </a:solidFill>
                <a:latin typeface="Arial" charset="0"/>
              </a:rPr>
              <a:t>define </a:t>
            </a:r>
            <a:r>
              <a:rPr lang="en-US" sz="3200" dirty="0">
                <a:solidFill>
                  <a:srgbClr val="000000"/>
                </a:solidFill>
                <a:latin typeface="Arial" charset="0"/>
              </a:rPr>
              <a:t>the environment that the resource use</a:t>
            </a:r>
            <a:endParaRPr lang="en-US" dirty="0" smtClean="0">
              <a:cs typeface="+mn-cs"/>
            </a:endParaRPr>
          </a:p>
          <a:p>
            <a:pPr lvl="2">
              <a:lnSpc>
                <a:spcPct val="95000"/>
              </a:lnSpc>
              <a:buClr>
                <a:srgbClr val="000000"/>
              </a:buClr>
              <a:buSzPct val="100000"/>
              <a:buFontTx/>
              <a:buChar char="•"/>
              <a:defRPr/>
            </a:pPr>
            <a:r>
              <a:rPr lang="en-US" sz="3200" dirty="0" smtClean="0">
                <a:solidFill>
                  <a:srgbClr val="000000"/>
                </a:solidFill>
                <a:latin typeface="Arial" charset="0"/>
              </a:rPr>
              <a:t>assign </a:t>
            </a:r>
            <a:r>
              <a:rPr lang="en-US" sz="3200" dirty="0">
                <a:solidFill>
                  <a:srgbClr val="000000"/>
                </a:solidFill>
                <a:latin typeface="Arial" charset="0"/>
              </a:rPr>
              <a:t>them based on user </a:t>
            </a:r>
            <a:r>
              <a:rPr lang="en-US" sz="3200" dirty="0" smtClean="0">
                <a:solidFill>
                  <a:srgbClr val="000000"/>
                </a:solidFill>
                <a:latin typeface="Arial" charset="0"/>
              </a:rPr>
              <a:t>request</a:t>
            </a:r>
            <a:br>
              <a:rPr lang="en-US" sz="3200" dirty="0" smtClean="0">
                <a:solidFill>
                  <a:srgbClr val="000000"/>
                </a:solidFill>
                <a:latin typeface="Arial" charset="0"/>
              </a:rPr>
            </a:br>
            <a:endParaRPr lang="en-US" dirty="0" smtClean="0">
              <a:cs typeface="+mn-cs"/>
            </a:endParaRPr>
          </a:p>
          <a:p>
            <a:pPr lvl="1">
              <a:lnSpc>
                <a:spcPct val="95000"/>
              </a:lnSpc>
              <a:buClr>
                <a:srgbClr val="000000"/>
              </a:buClr>
              <a:buSzPct val="100000"/>
              <a:buFontTx/>
              <a:buChar char="•"/>
              <a:defRPr/>
            </a:pPr>
            <a:r>
              <a:rPr lang="en-US" sz="3200" dirty="0" err="1">
                <a:solidFill>
                  <a:srgbClr val="000000"/>
                </a:solidFill>
                <a:latin typeface="Arial" charset="0"/>
              </a:rPr>
              <a:t>Deallocate</a:t>
            </a:r>
            <a:r>
              <a:rPr lang="en-US" sz="3200" dirty="0">
                <a:solidFill>
                  <a:srgbClr val="000000"/>
                </a:solidFill>
                <a:latin typeface="Arial" charset="0"/>
              </a:rPr>
              <a:t> the resources so they can be dynamically allocated again</a:t>
            </a:r>
          </a:p>
        </p:txBody>
      </p:sp>
      <p:sp>
        <p:nvSpPr>
          <p:cNvPr id="3073"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Classical Dynamic Provisioning</a:t>
            </a:r>
          </a:p>
        </p:txBody>
      </p:sp>
      <p:sp>
        <p:nvSpPr>
          <p:cNvPr id="307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199968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Use Cases of Dynamic Provisioning</a:t>
            </a:r>
          </a:p>
        </p:txBody>
      </p:sp>
      <p:sp>
        <p:nvSpPr>
          <p:cNvPr id="4100" name="Text Box 4"/>
          <p:cNvSpPr txBox="1">
            <a:spLocks noChangeArrowheads="1"/>
          </p:cNvSpPr>
          <p:nvPr/>
        </p:nvSpPr>
        <p:spPr bwMode="auto">
          <a:xfrm>
            <a:off x="437198" y="1483043"/>
            <a:ext cx="8253889" cy="396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500">
                <a:solidFill>
                  <a:srgbClr val="000000"/>
                </a:solidFill>
                <a:latin typeface="Arial" charset="0"/>
              </a:rPr>
              <a:t>Static provisioning: </a:t>
            </a:r>
            <a:endParaRPr lang="en-US" smtClean="0">
              <a:cs typeface="+mn-cs"/>
            </a:endParaRPr>
          </a:p>
          <a:p>
            <a:pPr lvl="2">
              <a:lnSpc>
                <a:spcPct val="95000"/>
              </a:lnSpc>
              <a:buClr>
                <a:srgbClr val="000000"/>
              </a:buClr>
              <a:buSzPct val="80000"/>
              <a:buFont typeface="Courier New" charset="0"/>
              <a:buChar char="o"/>
              <a:defRPr/>
            </a:pPr>
            <a:r>
              <a:rPr lang="en-US" sz="1800">
                <a:solidFill>
                  <a:srgbClr val="000000"/>
                </a:solidFill>
                <a:latin typeface="Arial" charset="0"/>
              </a:rPr>
              <a:t>Resources in a cluster may be statically reassigned based on the anticipated user requirements, part of an HPC or cloud service. It is still dynamic, but control is with the administrator. (Note some call this also dynamic provisioning.)</a:t>
            </a:r>
            <a:endParaRPr lang="en-US" smtClean="0">
              <a:cs typeface="+mn-cs"/>
            </a:endParaRPr>
          </a:p>
          <a:p>
            <a:pPr lvl="1">
              <a:lnSpc>
                <a:spcPct val="95000"/>
              </a:lnSpc>
              <a:buClr>
                <a:srgbClr val="000000"/>
              </a:buClr>
              <a:buSzPct val="100000"/>
              <a:buFontTx/>
              <a:buChar char="•"/>
              <a:defRPr/>
            </a:pPr>
            <a:r>
              <a:rPr lang="en-US" sz="2500">
                <a:solidFill>
                  <a:srgbClr val="000000"/>
                </a:solidFill>
                <a:latin typeface="Arial" charset="0"/>
              </a:rPr>
              <a:t>Automatic Dynamic provisioning: </a:t>
            </a:r>
            <a:endParaRPr lang="en-US" smtClean="0">
              <a:cs typeface="+mn-cs"/>
            </a:endParaRPr>
          </a:p>
          <a:p>
            <a:pPr lvl="2">
              <a:lnSpc>
                <a:spcPct val="95000"/>
              </a:lnSpc>
              <a:buClr>
                <a:srgbClr val="000000"/>
              </a:buClr>
              <a:buSzPct val="80000"/>
              <a:buFont typeface="Courier New" charset="0"/>
              <a:buChar char="o"/>
              <a:defRPr/>
            </a:pPr>
            <a:r>
              <a:rPr lang="en-US" sz="1800">
                <a:solidFill>
                  <a:srgbClr val="000000"/>
                </a:solidFill>
                <a:latin typeface="Arial" charset="0"/>
              </a:rPr>
              <a:t>Replace the administrator with intelligent scheduler. </a:t>
            </a:r>
            <a:endParaRPr lang="en-US" smtClean="0">
              <a:cs typeface="+mn-cs"/>
            </a:endParaRPr>
          </a:p>
          <a:p>
            <a:pPr lvl="1">
              <a:lnSpc>
                <a:spcPct val="95000"/>
              </a:lnSpc>
              <a:buClr>
                <a:srgbClr val="000000"/>
              </a:buClr>
              <a:buSzPct val="100000"/>
              <a:buFontTx/>
              <a:buChar char="•"/>
              <a:defRPr/>
            </a:pPr>
            <a:r>
              <a:rPr lang="en-US" sz="2500">
                <a:solidFill>
                  <a:srgbClr val="000000"/>
                </a:solidFill>
                <a:latin typeface="Arial" charset="0"/>
              </a:rPr>
              <a:t>Queue-based dynamic provisioning: </a:t>
            </a:r>
            <a:endParaRPr lang="en-US" smtClean="0">
              <a:cs typeface="+mn-cs"/>
            </a:endParaRPr>
          </a:p>
          <a:p>
            <a:pPr lvl="2">
              <a:lnSpc>
                <a:spcPct val="95000"/>
              </a:lnSpc>
              <a:buClr>
                <a:srgbClr val="000000"/>
              </a:buClr>
              <a:buSzPct val="80000"/>
              <a:buFont typeface="Courier New" charset="0"/>
              <a:buChar char="o"/>
              <a:defRPr/>
            </a:pPr>
            <a:r>
              <a:rPr lang="en-US" sz="1800">
                <a:solidFill>
                  <a:srgbClr val="000000"/>
                </a:solidFill>
                <a:latin typeface="Arial" charset="0"/>
              </a:rPr>
              <a:t>provisioning of images is time consuming, group jobs using a similar environment and reuse the image. User just sees queue.</a:t>
            </a:r>
            <a:endParaRPr lang="en-US" smtClean="0">
              <a:cs typeface="+mn-cs"/>
            </a:endParaRPr>
          </a:p>
          <a:p>
            <a:pPr lvl="1">
              <a:lnSpc>
                <a:spcPct val="95000"/>
              </a:lnSpc>
              <a:buClr>
                <a:srgbClr val="000000"/>
              </a:buClr>
              <a:buSzPct val="100000"/>
              <a:buFontTx/>
              <a:buChar char="•"/>
              <a:defRPr/>
            </a:pPr>
            <a:r>
              <a:rPr lang="en-US" sz="2500">
                <a:solidFill>
                  <a:srgbClr val="000000"/>
                </a:solidFill>
                <a:latin typeface="Arial" charset="0"/>
              </a:rPr>
              <a:t>Deployment: </a:t>
            </a:r>
            <a:endParaRPr lang="en-US" smtClean="0">
              <a:cs typeface="+mn-cs"/>
            </a:endParaRPr>
          </a:p>
          <a:p>
            <a:pPr lvl="2">
              <a:lnSpc>
                <a:spcPct val="95000"/>
              </a:lnSpc>
              <a:buClr>
                <a:srgbClr val="000000"/>
              </a:buClr>
              <a:buSzPct val="80000"/>
              <a:buFont typeface="Courier New" charset="0"/>
              <a:buChar char="o"/>
              <a:defRPr/>
            </a:pPr>
            <a:r>
              <a:rPr lang="en-US" sz="1800">
                <a:solidFill>
                  <a:srgbClr val="000000"/>
                </a:solidFill>
                <a:latin typeface="Arial" charset="0"/>
              </a:rPr>
              <a:t>dynamic provisioning features are provided by a combination of using XCAT and Moab</a:t>
            </a:r>
          </a:p>
        </p:txBody>
      </p:sp>
      <p:sp>
        <p:nvSpPr>
          <p:cNvPr id="410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3524065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Generic Reprovisioning</a:t>
            </a: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8115300" cy="55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402328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Dynamic Provisioning Examples</a:t>
            </a:r>
          </a:p>
        </p:txBody>
      </p:sp>
      <p:sp>
        <p:nvSpPr>
          <p:cNvPr id="6148" name="Text Box 4"/>
          <p:cNvSpPr txBox="1">
            <a:spLocks noChangeArrowheads="1"/>
          </p:cNvSpPr>
          <p:nvPr/>
        </p:nvSpPr>
        <p:spPr bwMode="auto">
          <a:xfrm>
            <a:off x="497205" y="1645920"/>
            <a:ext cx="814959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mtClean="0">
                <a:solidFill>
                  <a:srgbClr val="000000"/>
                </a:solidFill>
                <a:latin typeface="Arial" charset="0"/>
                <a:cs typeface="+mn-cs"/>
              </a:rPr>
              <a:t>Give me a virtual cluster with 30 nodes based on Xen</a:t>
            </a:r>
            <a:endParaRPr lang="en-US" smtClean="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Give me 15 KVM nodes each in Chicago and Texas linked to Azure and Grid5000</a:t>
            </a:r>
            <a:endParaRPr lang="en-US" smtClean="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Give me a Eucalyptus environment with 10 nodes</a:t>
            </a:r>
            <a:endParaRPr lang="en-US" smtClean="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Give 32 MPI nodes running on first Linux and then Windows</a:t>
            </a:r>
            <a:endParaRPr lang="en-US" smtClean="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Give me a Hadoop environment with 160 nodes</a:t>
            </a:r>
            <a:endParaRPr lang="en-US" smtClean="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Give me a 1000 BLAST instances linked to Grid5000</a:t>
            </a:r>
            <a:endParaRPr lang="en-US" smtClean="0">
              <a:cs typeface="+mn-cs"/>
            </a:endParaRPr>
          </a:p>
          <a:p>
            <a:pPr>
              <a:lnSpc>
                <a:spcPct val="95000"/>
              </a:lnSpc>
              <a:defRPr/>
            </a:pPr>
            <a:endParaRPr lang="en-US" smtClean="0">
              <a:solidFill>
                <a:srgbClr val="000000"/>
              </a:solidFill>
              <a:latin typeface="Arial" charset="0"/>
              <a:cs typeface="+mn-cs"/>
            </a:endParaRPr>
          </a:p>
          <a:p>
            <a:pPr lvl="1">
              <a:lnSpc>
                <a:spcPct val="95000"/>
              </a:lnSpc>
              <a:buClr>
                <a:srgbClr val="000000"/>
              </a:buClr>
              <a:buSzPct val="100000"/>
              <a:buFontTx/>
              <a:buChar char="•"/>
              <a:defRPr/>
            </a:pPr>
            <a:r>
              <a:rPr lang="en-US" smtClean="0">
                <a:solidFill>
                  <a:srgbClr val="000000"/>
                </a:solidFill>
                <a:latin typeface="Arial" charset="0"/>
                <a:cs typeface="+mn-cs"/>
              </a:rPr>
              <a:t>Run my application on Hadoop, Dryad, Amazon and Azure … and compare the performance</a:t>
            </a:r>
          </a:p>
        </p:txBody>
      </p:sp>
      <p:sp>
        <p:nvSpPr>
          <p:cNvPr id="6149"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3429652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From Dynamic Provisioning to </a:t>
            </a:r>
            <a:r>
              <a:rPr lang="ja-JP" altLang="en-US">
                <a:solidFill>
                  <a:srgbClr val="000000"/>
                </a:solidFill>
                <a:latin typeface="Arial"/>
                <a:cs typeface="+mj-cs"/>
              </a:rPr>
              <a:t>“</a:t>
            </a:r>
            <a:r>
              <a:rPr lang="en-US">
                <a:solidFill>
                  <a:srgbClr val="000000"/>
                </a:solidFill>
                <a:latin typeface="Arial" charset="0"/>
                <a:cs typeface="+mj-cs"/>
              </a:rPr>
              <a:t>RAIN</a:t>
            </a:r>
            <a:r>
              <a:rPr lang="ja-JP" altLang="en-US">
                <a:solidFill>
                  <a:srgbClr val="000000"/>
                </a:solidFill>
                <a:latin typeface="Arial"/>
                <a:cs typeface="+mj-cs"/>
              </a:rPr>
              <a:t>”</a:t>
            </a:r>
            <a:endParaRPr lang="en-US">
              <a:solidFill>
                <a:srgbClr val="000000"/>
              </a:solidFill>
              <a:latin typeface="Arial" charset="0"/>
              <a:cs typeface="+mj-cs"/>
            </a:endParaRPr>
          </a:p>
        </p:txBody>
      </p:sp>
      <p:sp>
        <p:nvSpPr>
          <p:cNvPr id="7172" name="Text Box 4"/>
          <p:cNvSpPr txBox="1">
            <a:spLocks noChangeArrowheads="1"/>
          </p:cNvSpPr>
          <p:nvPr/>
        </p:nvSpPr>
        <p:spPr bwMode="auto">
          <a:xfrm>
            <a:off x="497205" y="1645920"/>
            <a:ext cx="8149590" cy="479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smtClean="0">
                <a:solidFill>
                  <a:srgbClr val="000000"/>
                </a:solidFill>
                <a:latin typeface="Arial" charset="0"/>
                <a:cs typeface="+mn-cs"/>
              </a:rPr>
              <a:t>In FG dynamic provisioning goes beyond the services offered by common scheduling tools that provide such features. </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Dynamic provisioning in </a:t>
            </a:r>
            <a:r>
              <a:rPr lang="en-US" sz="1600" dirty="0" err="1">
                <a:solidFill>
                  <a:srgbClr val="000000"/>
                </a:solidFill>
                <a:latin typeface="Arial" charset="0"/>
              </a:rPr>
              <a:t>FutureGrid</a:t>
            </a:r>
            <a:r>
              <a:rPr lang="en-US" sz="1600" dirty="0">
                <a:solidFill>
                  <a:srgbClr val="000000"/>
                </a:solidFill>
                <a:latin typeface="Arial" charset="0"/>
              </a:rPr>
              <a:t> means more than just providing an image</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adapts the image at runtime and provides besides </a:t>
            </a:r>
            <a:r>
              <a:rPr lang="en-US" sz="1600" dirty="0" err="1">
                <a:solidFill>
                  <a:srgbClr val="000000"/>
                </a:solidFill>
                <a:latin typeface="Arial" charset="0"/>
              </a:rPr>
              <a:t>IaaS</a:t>
            </a:r>
            <a:r>
              <a:rPr lang="en-US" sz="1600" dirty="0">
                <a:solidFill>
                  <a:srgbClr val="000000"/>
                </a:solidFill>
                <a:latin typeface="Arial" charset="0"/>
              </a:rPr>
              <a:t>, </a:t>
            </a:r>
            <a:r>
              <a:rPr lang="en-US" sz="1600" dirty="0" err="1">
                <a:solidFill>
                  <a:srgbClr val="000000"/>
                </a:solidFill>
                <a:latin typeface="Arial" charset="0"/>
              </a:rPr>
              <a:t>PaaS</a:t>
            </a:r>
            <a:r>
              <a:rPr lang="en-US" sz="1600" dirty="0">
                <a:solidFill>
                  <a:srgbClr val="000000"/>
                </a:solidFill>
                <a:latin typeface="Arial" charset="0"/>
              </a:rPr>
              <a:t>, also </a:t>
            </a:r>
            <a:r>
              <a:rPr lang="en-US" sz="1600" dirty="0" err="1">
                <a:solidFill>
                  <a:srgbClr val="000000"/>
                </a:solidFill>
                <a:latin typeface="Arial" charset="0"/>
              </a:rPr>
              <a:t>SaaS</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We call this </a:t>
            </a:r>
            <a:r>
              <a:rPr lang="ja-JP" altLang="en-US" sz="1600" dirty="0">
                <a:solidFill>
                  <a:srgbClr val="000000"/>
                </a:solidFill>
                <a:latin typeface="Arial"/>
              </a:rPr>
              <a:t>“</a:t>
            </a:r>
            <a:r>
              <a:rPr lang="en-US" sz="1600" dirty="0">
                <a:solidFill>
                  <a:srgbClr val="000000"/>
                </a:solidFill>
                <a:latin typeface="Arial" charset="0"/>
              </a:rPr>
              <a:t>raining</a:t>
            </a:r>
            <a:r>
              <a:rPr lang="ja-JP" altLang="en-US" sz="1600" dirty="0">
                <a:solidFill>
                  <a:srgbClr val="000000"/>
                </a:solidFill>
                <a:latin typeface="Arial"/>
              </a:rPr>
              <a:t>”</a:t>
            </a:r>
            <a:r>
              <a:rPr lang="en-US" sz="1600" dirty="0">
                <a:solidFill>
                  <a:srgbClr val="000000"/>
                </a:solidFill>
                <a:latin typeface="Arial" charset="0"/>
              </a:rPr>
              <a:t> an environment</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Rain = Runtime Adaptable </a:t>
            </a:r>
            <a:r>
              <a:rPr lang="en-US" dirty="0" err="1" smtClean="0">
                <a:solidFill>
                  <a:srgbClr val="000000"/>
                </a:solidFill>
                <a:latin typeface="Arial" charset="0"/>
                <a:cs typeface="+mn-cs"/>
              </a:rPr>
              <a:t>INsertion</a:t>
            </a:r>
            <a:r>
              <a:rPr lang="en-US" dirty="0" smtClean="0">
                <a:solidFill>
                  <a:srgbClr val="000000"/>
                </a:solidFill>
                <a:latin typeface="Arial" charset="0"/>
                <a:cs typeface="+mn-cs"/>
              </a:rPr>
              <a:t> Configurator </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Users want to ``rain'' an HPC, a Cloud environment, or a virtual network onto our resources with little effort. </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Command line tools supporting this task.</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Integrated into Portal</a:t>
            </a:r>
            <a:endParaRPr lang="en-US" dirty="0" smtClean="0">
              <a:cs typeface="+mn-cs"/>
            </a:endParaRPr>
          </a:p>
          <a:p>
            <a:pPr lvl="1">
              <a:lnSpc>
                <a:spcPct val="95000"/>
              </a:lnSpc>
              <a:buClr>
                <a:srgbClr val="000000"/>
              </a:buClr>
              <a:buSzPct val="100000"/>
              <a:buFontTx/>
              <a:buChar char="•"/>
              <a:defRPr/>
            </a:pPr>
            <a:r>
              <a:rPr lang="en-US" dirty="0" smtClean="0">
                <a:solidFill>
                  <a:srgbClr val="000000"/>
                </a:solidFill>
                <a:latin typeface="Arial" charset="0"/>
                <a:cs typeface="+mn-cs"/>
              </a:rPr>
              <a:t>Example ``rain'' a </a:t>
            </a:r>
            <a:r>
              <a:rPr lang="en-US" dirty="0" err="1" smtClean="0">
                <a:solidFill>
                  <a:srgbClr val="000000"/>
                </a:solidFill>
                <a:latin typeface="Arial" charset="0"/>
                <a:cs typeface="+mn-cs"/>
              </a:rPr>
              <a:t>Hadoop</a:t>
            </a:r>
            <a:r>
              <a:rPr lang="en-US" dirty="0" smtClean="0">
                <a:solidFill>
                  <a:srgbClr val="000000"/>
                </a:solidFill>
                <a:latin typeface="Arial" charset="0"/>
                <a:cs typeface="+mn-cs"/>
              </a:rPr>
              <a:t> environment defined by a user on a cluster.</a:t>
            </a:r>
            <a:endParaRPr lang="en-US" dirty="0" smtClean="0">
              <a:cs typeface="+mn-cs"/>
            </a:endParaRPr>
          </a:p>
          <a:p>
            <a:pPr lvl="2">
              <a:lnSpc>
                <a:spcPct val="95000"/>
              </a:lnSpc>
              <a:buClr>
                <a:srgbClr val="000000"/>
              </a:buClr>
              <a:buSzPct val="80000"/>
              <a:buFont typeface="Courier New" charset="0"/>
              <a:buChar char="o"/>
              <a:defRPr/>
            </a:pPr>
            <a:r>
              <a:rPr lang="en-US" sz="1600" dirty="0" err="1">
                <a:solidFill>
                  <a:srgbClr val="000000"/>
                </a:solidFill>
                <a:latin typeface="Arial" charset="0"/>
              </a:rPr>
              <a:t>fg-hadoop</a:t>
            </a:r>
            <a:r>
              <a:rPr lang="en-US" sz="1600" dirty="0">
                <a:solidFill>
                  <a:srgbClr val="000000"/>
                </a:solidFill>
                <a:latin typeface="Arial" charset="0"/>
              </a:rPr>
              <a:t> -n 8 -app </a:t>
            </a:r>
            <a:r>
              <a:rPr lang="en-US" sz="1600" dirty="0" err="1">
                <a:solidFill>
                  <a:srgbClr val="000000"/>
                </a:solidFill>
                <a:latin typeface="Arial" charset="0"/>
              </a:rPr>
              <a:t>myHadoopApp.jar</a:t>
            </a:r>
            <a:r>
              <a:rPr lang="en-US" sz="1600" dirty="0">
                <a:solidFill>
                  <a:srgbClr val="000000"/>
                </a:solidFill>
                <a:latin typeface="Arial" charset="0"/>
              </a:rPr>
              <a:t> …</a:t>
            </a:r>
            <a:endParaRPr lang="en-US" dirty="0" smtClean="0">
              <a:cs typeface="+mn-cs"/>
            </a:endParaRPr>
          </a:p>
          <a:p>
            <a:pPr lvl="2">
              <a:lnSpc>
                <a:spcPct val="95000"/>
              </a:lnSpc>
              <a:buClr>
                <a:srgbClr val="000000"/>
              </a:buClr>
              <a:buSzPct val="80000"/>
              <a:buFont typeface="Courier New" charset="0"/>
              <a:buChar char="o"/>
              <a:defRPr/>
            </a:pPr>
            <a:r>
              <a:rPr lang="en-US" sz="1600" dirty="0">
                <a:solidFill>
                  <a:srgbClr val="000000"/>
                </a:solidFill>
                <a:latin typeface="Arial" charset="0"/>
              </a:rPr>
              <a:t>Users and administrators do not have to set up the </a:t>
            </a:r>
            <a:r>
              <a:rPr lang="en-US" sz="1600" dirty="0" err="1">
                <a:solidFill>
                  <a:srgbClr val="000000"/>
                </a:solidFill>
                <a:latin typeface="Arial" charset="0"/>
              </a:rPr>
              <a:t>Hadoop</a:t>
            </a:r>
            <a:r>
              <a:rPr lang="en-US" sz="1600" dirty="0">
                <a:solidFill>
                  <a:srgbClr val="000000"/>
                </a:solidFill>
                <a:latin typeface="Arial" charset="0"/>
              </a:rPr>
              <a:t> environment as it is being done for </a:t>
            </a:r>
            <a:r>
              <a:rPr lang="en-US" sz="1600" dirty="0" smtClean="0">
                <a:solidFill>
                  <a:srgbClr val="000000"/>
                </a:solidFill>
                <a:latin typeface="Arial" charset="0"/>
              </a:rPr>
              <a:t>them</a:t>
            </a:r>
          </a:p>
          <a:p>
            <a:pPr>
              <a:lnSpc>
                <a:spcPct val="95000"/>
              </a:lnSpc>
              <a:buClr>
                <a:srgbClr val="000000"/>
              </a:buClr>
              <a:buSzPct val="80000"/>
              <a:buFont typeface="Courier New" charset="0"/>
              <a:buNone/>
              <a:defRPr/>
            </a:pPr>
            <a:endParaRPr lang="en-US" dirty="0" smtClean="0">
              <a:solidFill>
                <a:srgbClr val="000000"/>
              </a:solidFill>
              <a:latin typeface="Arial" charset="0"/>
              <a:cs typeface="+mn-cs"/>
            </a:endParaRPr>
          </a:p>
        </p:txBody>
      </p:sp>
      <p:sp>
        <p:nvSpPr>
          <p:cNvPr id="7173"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505048" y="8229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2977114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FG RAIN Commands</a:t>
            </a:r>
          </a:p>
        </p:txBody>
      </p:sp>
      <p:sp>
        <p:nvSpPr>
          <p:cNvPr id="8196" name="Text Box 4"/>
          <p:cNvSpPr txBox="1">
            <a:spLocks noChangeArrowheads="1"/>
          </p:cNvSpPr>
          <p:nvPr/>
        </p:nvSpPr>
        <p:spPr bwMode="auto">
          <a:xfrm>
            <a:off x="497205" y="1645920"/>
            <a:ext cx="8149590" cy="515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2800" dirty="0" err="1" smtClean="0">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iaas</a:t>
            </a:r>
            <a:r>
              <a:rPr lang="en-US" sz="2800" dirty="0">
                <a:solidFill>
                  <a:srgbClr val="000000"/>
                </a:solidFill>
                <a:latin typeface="Arial" charset="0"/>
              </a:rPr>
              <a:t> nimbus –image </a:t>
            </a:r>
            <a:r>
              <a:rPr lang="en-US" sz="2800" dirty="0" err="1">
                <a:solidFill>
                  <a:srgbClr val="000000"/>
                </a:solidFill>
                <a:latin typeface="Arial" charset="0"/>
              </a:rPr>
              <a:t>img</a:t>
            </a:r>
            <a:endParaRPr lang="en-US" dirty="0" smtClean="0">
              <a:cs typeface="+mn-cs"/>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paas</a:t>
            </a:r>
            <a:r>
              <a:rPr lang="en-US" sz="2800" dirty="0">
                <a:solidFill>
                  <a:srgbClr val="000000"/>
                </a:solidFill>
                <a:latin typeface="Arial" charset="0"/>
              </a:rPr>
              <a:t> </a:t>
            </a:r>
            <a:r>
              <a:rPr lang="en-US" sz="2800" dirty="0" err="1">
                <a:solidFill>
                  <a:srgbClr val="000000"/>
                </a:solidFill>
                <a:latin typeface="Arial" charset="0"/>
              </a:rPr>
              <a:t>hadoop</a:t>
            </a:r>
            <a:r>
              <a:rPr lang="en-US" sz="2800" dirty="0">
                <a:solidFill>
                  <a:srgbClr val="000000"/>
                </a:solidFill>
                <a:latin typeface="Arial" charset="0"/>
              </a:rPr>
              <a:t> …</a:t>
            </a:r>
            <a:endParaRPr lang="en-US" dirty="0" smtClean="0">
              <a:cs typeface="+mn-cs"/>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paas</a:t>
            </a:r>
            <a:r>
              <a:rPr lang="en-US" sz="2800" dirty="0">
                <a:solidFill>
                  <a:srgbClr val="000000"/>
                </a:solidFill>
                <a:latin typeface="Arial" charset="0"/>
              </a:rPr>
              <a:t> dryad …</a:t>
            </a:r>
            <a:endParaRPr lang="en-US" dirty="0" smtClean="0">
              <a:cs typeface="+mn-cs"/>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a:t>
            </a:r>
            <a:r>
              <a:rPr lang="en-US" sz="2800" dirty="0" err="1">
                <a:solidFill>
                  <a:srgbClr val="000000"/>
                </a:solidFill>
                <a:latin typeface="Arial" charset="0"/>
              </a:rPr>
              <a:t>gaas</a:t>
            </a:r>
            <a:r>
              <a:rPr lang="en-US" sz="2800" dirty="0">
                <a:solidFill>
                  <a:srgbClr val="000000"/>
                </a:solidFill>
                <a:latin typeface="Arial" charset="0"/>
              </a:rPr>
              <a:t> </a:t>
            </a:r>
            <a:r>
              <a:rPr lang="en-US" sz="2800" dirty="0" err="1">
                <a:solidFill>
                  <a:srgbClr val="000000"/>
                </a:solidFill>
                <a:latin typeface="Arial" charset="0"/>
              </a:rPr>
              <a:t>gLite</a:t>
            </a:r>
            <a:r>
              <a:rPr lang="en-US" sz="2800" dirty="0">
                <a:solidFill>
                  <a:srgbClr val="000000"/>
                </a:solidFill>
                <a:latin typeface="Arial" charset="0"/>
              </a:rPr>
              <a:t> …</a:t>
            </a:r>
            <a:endParaRPr lang="en-US" dirty="0" smtClean="0">
              <a:cs typeface="+mn-cs"/>
            </a:endParaRPr>
          </a:p>
          <a:p>
            <a:pPr>
              <a:lnSpc>
                <a:spcPct val="95000"/>
              </a:lnSpc>
              <a:defRPr/>
            </a:pPr>
            <a:endParaRPr lang="en-US" sz="3200" dirty="0">
              <a:solidFill>
                <a:srgbClr val="000000"/>
              </a:solidFill>
              <a:latin typeface="Arial" charset="0"/>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–h </a:t>
            </a:r>
            <a:r>
              <a:rPr lang="en-US" sz="2800" dirty="0" err="1">
                <a:solidFill>
                  <a:srgbClr val="000000"/>
                </a:solidFill>
                <a:latin typeface="Arial" charset="0"/>
              </a:rPr>
              <a:t>hostfile</a:t>
            </a:r>
            <a:r>
              <a:rPr lang="en-US" sz="2800" dirty="0">
                <a:solidFill>
                  <a:srgbClr val="000000"/>
                </a:solidFill>
                <a:latin typeface="Arial" charset="0"/>
              </a:rPr>
              <a:t> –image </a:t>
            </a:r>
            <a:r>
              <a:rPr lang="en-US" sz="2800" dirty="0" err="1" smtClean="0">
                <a:solidFill>
                  <a:srgbClr val="000000"/>
                </a:solidFill>
                <a:latin typeface="Arial" charset="0"/>
              </a:rPr>
              <a:t>img</a:t>
            </a:r>
            <a:endParaRPr lang="en-US" sz="2800" dirty="0" smtClean="0">
              <a:solidFill>
                <a:srgbClr val="000000"/>
              </a:solidFill>
              <a:latin typeface="Arial" charset="0"/>
            </a:endParaRPr>
          </a:p>
          <a:p>
            <a:pPr lvl="1">
              <a:lnSpc>
                <a:spcPct val="95000"/>
              </a:lnSpc>
              <a:buClr>
                <a:srgbClr val="000000"/>
              </a:buClr>
              <a:buSzPct val="100000"/>
              <a:buFontTx/>
              <a:buChar char="•"/>
              <a:defRPr/>
            </a:pPr>
            <a:endParaRPr lang="en-US" sz="2800" dirty="0">
              <a:solidFill>
                <a:srgbClr val="000000"/>
              </a:solidFill>
              <a:latin typeface="Arial" charset="0"/>
              <a:cs typeface="+mn-cs"/>
            </a:endParaRPr>
          </a:p>
          <a:p>
            <a:pPr lvl="1">
              <a:lnSpc>
                <a:spcPct val="95000"/>
              </a:lnSpc>
              <a:buClr>
                <a:srgbClr val="000000"/>
              </a:buClr>
              <a:buSzPct val="100000"/>
              <a:buFontTx/>
              <a:buChar char="•"/>
              <a:defRPr/>
            </a:pPr>
            <a:r>
              <a:rPr lang="en-US" sz="2800" dirty="0" err="1">
                <a:solidFill>
                  <a:srgbClr val="000000"/>
                </a:solidFill>
                <a:latin typeface="Arial" charset="0"/>
              </a:rPr>
              <a:t>fg</a:t>
            </a:r>
            <a:r>
              <a:rPr lang="en-US" sz="2800" dirty="0">
                <a:solidFill>
                  <a:srgbClr val="000000"/>
                </a:solidFill>
                <a:latin typeface="Arial" charset="0"/>
              </a:rPr>
              <a:t>-rain –virtual-cluster -16 nodes -2 </a:t>
            </a:r>
            <a:r>
              <a:rPr lang="en-US" sz="2800" dirty="0" smtClean="0">
                <a:solidFill>
                  <a:srgbClr val="000000"/>
                </a:solidFill>
                <a:latin typeface="Arial" charset="0"/>
              </a:rPr>
              <a:t>core</a:t>
            </a:r>
          </a:p>
          <a:p>
            <a:pPr>
              <a:lnSpc>
                <a:spcPct val="95000"/>
              </a:lnSpc>
              <a:defRPr/>
            </a:pPr>
            <a:endParaRPr lang="en-US" sz="3200" dirty="0">
              <a:solidFill>
                <a:srgbClr val="000000"/>
              </a:solidFill>
              <a:latin typeface="Arial" charset="0"/>
            </a:endParaRPr>
          </a:p>
          <a:p>
            <a:pPr lvl="1">
              <a:lnSpc>
                <a:spcPct val="95000"/>
              </a:lnSpc>
              <a:buClr>
                <a:srgbClr val="000000"/>
              </a:buClr>
              <a:buSzPct val="100000"/>
              <a:buFontTx/>
              <a:buChar char="•"/>
              <a:defRPr/>
            </a:pPr>
            <a:r>
              <a:rPr lang="en-US" sz="2800" dirty="0">
                <a:solidFill>
                  <a:srgbClr val="000000"/>
                </a:solidFill>
                <a:latin typeface="Arial" charset="0"/>
              </a:rPr>
              <a:t>Additional Authorization is required to use </a:t>
            </a:r>
            <a:r>
              <a:rPr lang="en-US" sz="2800" dirty="0" err="1">
                <a:solidFill>
                  <a:srgbClr val="000000"/>
                </a:solidFill>
                <a:latin typeface="Arial" charset="0"/>
              </a:rPr>
              <a:t>fg</a:t>
            </a:r>
            <a:r>
              <a:rPr lang="en-US" sz="2800" dirty="0">
                <a:solidFill>
                  <a:srgbClr val="000000"/>
                </a:solidFill>
                <a:latin typeface="Arial" charset="0"/>
              </a:rPr>
              <a:t>-rain without virtualization.</a:t>
            </a:r>
            <a:endParaRPr lang="en-US" dirty="0" smtClean="0">
              <a:cs typeface="+mn-cs"/>
            </a:endParaRPr>
          </a:p>
          <a:p>
            <a:pPr>
              <a:lnSpc>
                <a:spcPct val="95000"/>
              </a:lnSpc>
              <a:buClr>
                <a:srgbClr val="000000"/>
              </a:buClr>
              <a:buSzPct val="100000"/>
              <a:defRPr/>
            </a:pPr>
            <a:endParaRPr lang="en-US" sz="3200" dirty="0">
              <a:solidFill>
                <a:srgbClr val="000000"/>
              </a:solidFill>
              <a:latin typeface="Arial" charset="0"/>
            </a:endParaRPr>
          </a:p>
        </p:txBody>
      </p:sp>
      <p:sp>
        <p:nvSpPr>
          <p:cNvPr id="819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spTree>
    <p:extLst>
      <p:ext uri="{BB962C8B-B14F-4D97-AF65-F5344CB8AC3E}">
        <p14:creationId xmlns:p14="http://schemas.microsoft.com/office/powerpoint/2010/main" val="64385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a:solidFill>
                  <a:srgbClr val="000000"/>
                </a:solidFill>
                <a:latin typeface="Arial" charset="0"/>
                <a:cs typeface="+mj-cs"/>
              </a:rPr>
              <a:t>Rain in FutureGrid</a:t>
            </a:r>
          </a:p>
        </p:txBody>
      </p:sp>
      <p:sp>
        <p:nvSpPr>
          <p:cNvPr id="9221"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7" name="32-Point Star 6"/>
          <p:cNvSpPr/>
          <p:nvPr/>
        </p:nvSpPr>
        <p:spPr>
          <a:xfrm>
            <a:off x="7383780" y="137161"/>
            <a:ext cx="1633410" cy="551609"/>
          </a:xfrm>
          <a:prstGeom prst="star32">
            <a:avLst/>
          </a:prstGeom>
        </p:spPr>
        <p:style>
          <a:lnRef idx="0">
            <a:schemeClr val="dk1"/>
          </a:lnRef>
          <a:fillRef idx="3">
            <a:schemeClr val="dk1"/>
          </a:fillRef>
          <a:effectRef idx="3">
            <a:schemeClr val="dk1"/>
          </a:effectRef>
          <a:fontRef idx="minor">
            <a:schemeClr val="lt1"/>
          </a:fontRef>
        </p:style>
        <p:txBody>
          <a:bodyPr lIns="82296" tIns="41148" rIns="82296" bIns="41148" anchor="ctr"/>
          <a:lstStyle/>
          <a:p>
            <a:pPr algn="ctr">
              <a:defRPr/>
            </a:pPr>
            <a:r>
              <a:rPr lang="en-US" sz="1100" dirty="0"/>
              <a:t>Technology Preview</a:t>
            </a:r>
          </a:p>
        </p:txBody>
      </p:sp>
      <p:pic>
        <p:nvPicPr>
          <p:cNvPr id="204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1590" y="1062990"/>
            <a:ext cx="6560820" cy="538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950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Services should we install?</a:t>
            </a:r>
            <a:endParaRPr lang="en-US" dirty="0"/>
          </a:p>
        </p:txBody>
      </p:sp>
      <p:sp>
        <p:nvSpPr>
          <p:cNvPr id="3" name="Content Placeholder 2"/>
          <p:cNvSpPr>
            <a:spLocks noGrp="1"/>
          </p:cNvSpPr>
          <p:nvPr>
            <p:ph idx="1"/>
          </p:nvPr>
        </p:nvSpPr>
        <p:spPr/>
        <p:txBody>
          <a:bodyPr/>
          <a:lstStyle/>
          <a:p>
            <a:r>
              <a:rPr lang="en-US" dirty="0" smtClean="0"/>
              <a:t>We look at statistics on what users request</a:t>
            </a:r>
          </a:p>
          <a:p>
            <a:r>
              <a:rPr lang="en-US" dirty="0" smtClean="0"/>
              <a:t>We look at interesting projects as part of the project description</a:t>
            </a:r>
          </a:p>
          <a:p>
            <a:r>
              <a:rPr lang="en-US" dirty="0" smtClean="0"/>
              <a:t>We look for projects which we intend to integrate with: e.g. XD TAS, XD XSEDE</a:t>
            </a:r>
          </a:p>
          <a:p>
            <a:r>
              <a:rPr lang="en-US" dirty="0" smtClean="0"/>
              <a:t>We leverage experience from the community</a:t>
            </a:r>
            <a:endParaRPr lang="en-US" dirty="0"/>
          </a:p>
        </p:txBody>
      </p:sp>
    </p:spTree>
    <p:extLst>
      <p:ext uri="{BB962C8B-B14F-4D97-AF65-F5344CB8AC3E}">
        <p14:creationId xmlns:p14="http://schemas.microsoft.com/office/powerpoint/2010/main" val="1565322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ctrTitle"/>
          </p:nvPr>
        </p:nvSpPr>
        <p:spPr>
          <a:xfrm>
            <a:off x="725805" y="2175987"/>
            <a:ext cx="7692390" cy="1378743"/>
          </a:xfrm>
        </p:spPr>
        <p:txBody>
          <a:bodyPr lIns="0" tIns="0" rIns="0" bIns="0"/>
          <a:lstStyle/>
          <a:p>
            <a:pPr>
              <a:lnSpc>
                <a:spcPct val="95000"/>
              </a:lnSpc>
            </a:pPr>
            <a:r>
              <a:rPr lang="en-US">
                <a:solidFill>
                  <a:srgbClr val="000000"/>
                </a:solidFill>
                <a:latin typeface="Arial" charset="0"/>
              </a:rPr>
              <a:t>Image Generation and Management on FutureGrid</a:t>
            </a:r>
          </a:p>
        </p:txBody>
      </p:sp>
      <p:sp>
        <p:nvSpPr>
          <p:cNvPr id="2051" name="Rectangle 2"/>
          <p:cNvSpPr>
            <a:spLocks noGrp="1" noChangeArrowheads="1"/>
          </p:cNvSpPr>
          <p:nvPr>
            <p:ph type="subTitle" idx="1"/>
          </p:nvPr>
        </p:nvSpPr>
        <p:spPr>
          <a:xfrm>
            <a:off x="1411605" y="4206240"/>
            <a:ext cx="6320790" cy="1661637"/>
          </a:xfrm>
        </p:spPr>
        <p:txBody>
          <a:bodyPr lIns="0" tIns="0" rIns="0" bIns="0"/>
          <a:lstStyle/>
          <a:p>
            <a:pPr>
              <a:lnSpc>
                <a:spcPct val="95000"/>
              </a:lnSpc>
              <a:spcBef>
                <a:spcPct val="0"/>
              </a:spcBef>
            </a:pPr>
            <a:endParaRPr lang="en-US">
              <a:solidFill>
                <a:srgbClr val="898989"/>
              </a:solidFill>
              <a:latin typeface="Arial" charset="0"/>
            </a:endParaRPr>
          </a:p>
          <a:p>
            <a:pPr>
              <a:lnSpc>
                <a:spcPct val="95000"/>
              </a:lnSpc>
              <a:spcBef>
                <a:spcPct val="0"/>
              </a:spcBef>
            </a:pPr>
            <a:r>
              <a:rPr lang="en-US">
                <a:solidFill>
                  <a:srgbClr val="898989"/>
                </a:solidFill>
                <a:latin typeface="Arial" charset="0"/>
              </a:rPr>
              <a:t>Gregor von Laszewski</a:t>
            </a:r>
          </a:p>
        </p:txBody>
      </p:sp>
      <p:sp>
        <p:nvSpPr>
          <p:cNvPr id="2052" name="Text Box 4"/>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546428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7204" y="1645920"/>
            <a:ext cx="8646795" cy="45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a:solidFill>
                  <a:srgbClr val="000000"/>
                </a:solidFill>
                <a:latin typeface="Arial" charset="0"/>
              </a:rPr>
              <a:t>The goal is to create and maintain platforms in custom FG VMs that can be retrieved, deployed, and provisioned on </a:t>
            </a:r>
            <a:r>
              <a:rPr lang="en-US" dirty="0" smtClean="0">
                <a:solidFill>
                  <a:srgbClr val="000000"/>
                </a:solidFill>
                <a:latin typeface="Arial" charset="0"/>
              </a:rPr>
              <a:t>demand.</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A </a:t>
            </a:r>
            <a:r>
              <a:rPr lang="en-US" dirty="0">
                <a:solidFill>
                  <a:srgbClr val="000000"/>
                </a:solidFill>
                <a:latin typeface="Arial" charset="0"/>
              </a:rPr>
              <a:t>unified Image Management system to create and maintain VM and bare-metal </a:t>
            </a:r>
            <a:r>
              <a:rPr lang="en-US" dirty="0" smtClean="0">
                <a:solidFill>
                  <a:srgbClr val="000000"/>
                </a:solidFill>
                <a:latin typeface="Arial" charset="0"/>
              </a:rPr>
              <a:t>images.</a:t>
            </a:r>
            <a:br>
              <a:rPr lang="en-US" dirty="0" smtClean="0">
                <a:solidFill>
                  <a:srgbClr val="000000"/>
                </a:solidFill>
                <a:latin typeface="Arial" charset="0"/>
              </a:rPr>
            </a:br>
            <a:endParaRPr lang="en-US" dirty="0" smtClean="0"/>
          </a:p>
          <a:p>
            <a:pPr lvl="1">
              <a:lnSpc>
                <a:spcPct val="95000"/>
              </a:lnSpc>
              <a:buClr>
                <a:srgbClr val="000000"/>
              </a:buClr>
              <a:buSzPct val="100000"/>
              <a:buFontTx/>
              <a:buChar char="•"/>
              <a:defRPr/>
            </a:pPr>
            <a:r>
              <a:rPr lang="en-US" dirty="0" smtClean="0">
                <a:solidFill>
                  <a:srgbClr val="000000"/>
                </a:solidFill>
                <a:latin typeface="Arial" charset="0"/>
              </a:rPr>
              <a:t>Integrate </a:t>
            </a:r>
            <a:r>
              <a:rPr lang="en-US" dirty="0">
                <a:solidFill>
                  <a:srgbClr val="000000"/>
                </a:solidFill>
                <a:latin typeface="Arial" charset="0"/>
              </a:rPr>
              <a:t>images through a repository to instantiate services on demand with </a:t>
            </a:r>
            <a:r>
              <a:rPr lang="en-US" dirty="0" smtClean="0">
                <a:solidFill>
                  <a:srgbClr val="000000"/>
                </a:solidFill>
                <a:latin typeface="Arial" charset="0"/>
              </a:rPr>
              <a:t>RAIN.</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Essentially </a:t>
            </a:r>
            <a:r>
              <a:rPr lang="en-US" dirty="0">
                <a:solidFill>
                  <a:srgbClr val="000000"/>
                </a:solidFill>
                <a:latin typeface="Arial" charset="0"/>
              </a:rPr>
              <a:t>enables the rapid development and deployment of Platform services on </a:t>
            </a:r>
            <a:r>
              <a:rPr lang="en-US" dirty="0" err="1">
                <a:solidFill>
                  <a:srgbClr val="000000"/>
                </a:solidFill>
                <a:latin typeface="Arial" charset="0"/>
              </a:rPr>
              <a:t>FutureGrid</a:t>
            </a:r>
            <a:r>
              <a:rPr lang="en-US" dirty="0">
                <a:solidFill>
                  <a:srgbClr val="000000"/>
                </a:solidFill>
                <a:latin typeface="Arial" charset="0"/>
              </a:rPr>
              <a:t> infrastructure.</a:t>
            </a:r>
          </a:p>
          <a:p>
            <a:pPr>
              <a:lnSpc>
                <a:spcPct val="95000"/>
              </a:lnSpc>
              <a:buClr>
                <a:srgbClr val="000000"/>
              </a:buClr>
              <a:buSzPct val="100000"/>
              <a:buFontTx/>
              <a:buChar char="•"/>
              <a:defRPr/>
            </a:pPr>
            <a:endParaRPr lang="en-US" dirty="0" smtClean="0">
              <a:cs typeface="+mn-cs"/>
            </a:endParaRPr>
          </a:p>
        </p:txBody>
      </p:sp>
      <p:sp>
        <p:nvSpPr>
          <p:cNvPr id="3075" name="Rectangle 1"/>
          <p:cNvSpPr>
            <a:spLocks noGrp="1" noChangeArrowheads="1"/>
          </p:cNvSpPr>
          <p:nvPr>
            <p:ph type="ctrTitle"/>
          </p:nvPr>
        </p:nvSpPr>
        <p:spPr>
          <a:xfrm>
            <a:off x="497205" y="320040"/>
            <a:ext cx="8149590" cy="1051560"/>
          </a:xfrm>
        </p:spPr>
        <p:txBody>
          <a:bodyPr lIns="0" tIns="0" rIns="0" bIns="0"/>
          <a:lstStyle/>
          <a:p>
            <a:pPr>
              <a:lnSpc>
                <a:spcPct val="95000"/>
              </a:lnSpc>
            </a:pPr>
            <a:r>
              <a:rPr lang="en-US">
                <a:solidFill>
                  <a:srgbClr val="000000"/>
                </a:solidFill>
                <a:latin typeface="Arial" charset="0"/>
              </a:rPr>
              <a:t>Motivation</a:t>
            </a:r>
          </a:p>
        </p:txBody>
      </p:sp>
      <p:sp>
        <p:nvSpPr>
          <p:cNvPr id="307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3078" name="Text Box 6"/>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Tree>
    <p:extLst>
      <p:ext uri="{BB962C8B-B14F-4D97-AF65-F5344CB8AC3E}">
        <p14:creationId xmlns:p14="http://schemas.microsoft.com/office/powerpoint/2010/main" val="2446322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What</a:t>
            </a:r>
            <a:r>
              <a:rPr lang="es-ES" dirty="0" smtClean="0"/>
              <a:t> </a:t>
            </a:r>
            <a:r>
              <a:rPr lang="es-ES" dirty="0" err="1" smtClean="0"/>
              <a:t>happens</a:t>
            </a:r>
            <a:r>
              <a:rPr lang="es-ES" dirty="0" smtClean="0"/>
              <a:t> </a:t>
            </a:r>
            <a:r>
              <a:rPr lang="es-ES" dirty="0" err="1" smtClean="0"/>
              <a:t>internally</a:t>
            </a:r>
            <a:r>
              <a:rPr lang="es-ES" dirty="0" smtClean="0"/>
              <a:t>?</a:t>
            </a:r>
            <a:endParaRPr lang="es-ES" dirty="0"/>
          </a:p>
        </p:txBody>
      </p:sp>
      <p:sp>
        <p:nvSpPr>
          <p:cNvPr id="3" name="2 Marcador de contenido"/>
          <p:cNvSpPr>
            <a:spLocks noGrp="1"/>
          </p:cNvSpPr>
          <p:nvPr>
            <p:ph idx="1"/>
          </p:nvPr>
        </p:nvSpPr>
        <p:spPr>
          <a:xfrm>
            <a:off x="457200" y="1340769"/>
            <a:ext cx="8229600" cy="4785395"/>
          </a:xfrm>
        </p:spPr>
        <p:txBody>
          <a:bodyPr>
            <a:normAutofit fontScale="92500"/>
          </a:bodyPr>
          <a:lstStyle/>
          <a:p>
            <a:r>
              <a:rPr lang="es-ES" dirty="0" err="1" smtClean="0"/>
              <a:t>Generate</a:t>
            </a:r>
            <a:r>
              <a:rPr lang="es-ES" dirty="0" smtClean="0"/>
              <a:t> a </a:t>
            </a:r>
            <a:r>
              <a:rPr lang="es-ES" dirty="0" err="1" smtClean="0"/>
              <a:t>Centos</a:t>
            </a:r>
            <a:r>
              <a:rPr lang="es-ES" dirty="0" smtClean="0"/>
              <a:t> </a:t>
            </a:r>
            <a:r>
              <a:rPr lang="es-ES" dirty="0" err="1" smtClean="0"/>
              <a:t>image</a:t>
            </a:r>
            <a:r>
              <a:rPr lang="es-ES" dirty="0" smtClean="0"/>
              <a:t> </a:t>
            </a:r>
            <a:r>
              <a:rPr lang="es-ES" dirty="0" err="1" smtClean="0"/>
              <a:t>with</a:t>
            </a:r>
            <a:r>
              <a:rPr lang="es-ES" dirty="0" smtClean="0"/>
              <a:t> </a:t>
            </a:r>
            <a:r>
              <a:rPr lang="es-ES" dirty="0" err="1" smtClean="0"/>
              <a:t>several</a:t>
            </a:r>
            <a:r>
              <a:rPr lang="es-ES" dirty="0" smtClean="0"/>
              <a:t> </a:t>
            </a:r>
            <a:r>
              <a:rPr lang="es-ES" dirty="0" err="1" smtClean="0"/>
              <a:t>packages</a:t>
            </a:r>
            <a:endParaRPr lang="es-ES" dirty="0" smtClean="0"/>
          </a:p>
          <a:p>
            <a:pPr lvl="1"/>
            <a:r>
              <a:rPr lang="es-ES" b="1" dirty="0" err="1" smtClean="0"/>
              <a:t>fg-image-generate</a:t>
            </a:r>
            <a:r>
              <a:rPr lang="es-ES" b="1" dirty="0" smtClean="0"/>
              <a:t> –o </a:t>
            </a:r>
            <a:r>
              <a:rPr lang="es-ES" b="1" dirty="0" err="1" smtClean="0">
                <a:solidFill>
                  <a:srgbClr val="FF0000"/>
                </a:solidFill>
              </a:rPr>
              <a:t>centos</a:t>
            </a:r>
            <a:r>
              <a:rPr lang="es-ES" b="1" dirty="0" smtClean="0">
                <a:solidFill>
                  <a:srgbClr val="FF0000"/>
                </a:solidFill>
              </a:rPr>
              <a:t> </a:t>
            </a:r>
            <a:r>
              <a:rPr lang="es-ES" b="1" dirty="0" smtClean="0"/>
              <a:t>–v </a:t>
            </a:r>
            <a:r>
              <a:rPr lang="es-ES" b="1" dirty="0" smtClean="0">
                <a:solidFill>
                  <a:srgbClr val="FF0000"/>
                </a:solidFill>
              </a:rPr>
              <a:t>5.6</a:t>
            </a:r>
            <a:r>
              <a:rPr lang="es-ES" b="1" dirty="0" smtClean="0"/>
              <a:t> –a </a:t>
            </a:r>
            <a:r>
              <a:rPr lang="es-ES" b="1" dirty="0" smtClean="0">
                <a:solidFill>
                  <a:srgbClr val="FF0000"/>
                </a:solidFill>
              </a:rPr>
              <a:t>x86_64</a:t>
            </a:r>
            <a:r>
              <a:rPr lang="es-ES" b="1" dirty="0" smtClean="0"/>
              <a:t> –s </a:t>
            </a:r>
            <a:r>
              <a:rPr lang="es-ES" b="1" dirty="0" err="1" smtClean="0">
                <a:solidFill>
                  <a:schemeClr val="accent1"/>
                </a:solidFill>
              </a:rPr>
              <a:t>emacs</a:t>
            </a:r>
            <a:r>
              <a:rPr lang="es-ES" b="1" dirty="0" smtClean="0">
                <a:solidFill>
                  <a:schemeClr val="accent1"/>
                </a:solidFill>
              </a:rPr>
              <a:t>, </a:t>
            </a:r>
            <a:r>
              <a:rPr lang="es-ES" b="1" dirty="0" err="1" smtClean="0">
                <a:solidFill>
                  <a:schemeClr val="accent1"/>
                </a:solidFill>
              </a:rPr>
              <a:t>openmpi</a:t>
            </a:r>
            <a:r>
              <a:rPr lang="es-ES" b="1" dirty="0" smtClean="0">
                <a:solidFill>
                  <a:schemeClr val="accent1"/>
                </a:solidFill>
              </a:rPr>
              <a:t> </a:t>
            </a:r>
            <a:r>
              <a:rPr lang="es-ES" b="1" dirty="0" smtClean="0"/>
              <a:t>–u </a:t>
            </a:r>
            <a:r>
              <a:rPr lang="es-ES" b="1" dirty="0" err="1" smtClean="0">
                <a:solidFill>
                  <a:srgbClr val="FF0000"/>
                </a:solidFill>
              </a:rPr>
              <a:t>javi</a:t>
            </a:r>
            <a:endParaRPr lang="es-ES" b="1" dirty="0" smtClean="0">
              <a:solidFill>
                <a:srgbClr val="FF0000"/>
              </a:solidFill>
            </a:endParaRPr>
          </a:p>
          <a:p>
            <a:pPr lvl="1"/>
            <a:r>
              <a:rPr lang="es-ES" b="1" dirty="0" smtClean="0">
                <a:solidFill>
                  <a:srgbClr val="FF0000"/>
                </a:solidFill>
              </a:rPr>
              <a:t>&gt; </a:t>
            </a:r>
            <a:r>
              <a:rPr lang="es-ES" b="1" dirty="0" err="1" smtClean="0">
                <a:solidFill>
                  <a:srgbClr val="FF0000"/>
                </a:solidFill>
              </a:rPr>
              <a:t>returns</a:t>
            </a:r>
            <a:r>
              <a:rPr lang="es-ES" b="1" dirty="0" smtClean="0">
                <a:solidFill>
                  <a:srgbClr val="FF0000"/>
                </a:solidFill>
              </a:rPr>
              <a:t> </a:t>
            </a:r>
            <a:r>
              <a:rPr lang="es-ES" b="1" dirty="0" err="1" smtClean="0">
                <a:solidFill>
                  <a:srgbClr val="FF0000"/>
                </a:solidFill>
              </a:rPr>
              <a:t>image</a:t>
            </a:r>
            <a:r>
              <a:rPr lang="es-ES" b="1" dirty="0">
                <a:solidFill>
                  <a:srgbClr val="FF0000"/>
                </a:solidFill>
              </a:rPr>
              <a:t>:</a:t>
            </a:r>
            <a:r>
              <a:rPr lang="es-ES" b="1" dirty="0" smtClean="0">
                <a:solidFill>
                  <a:srgbClr val="FF0000"/>
                </a:solidFill>
              </a:rPr>
              <a:t> </a:t>
            </a:r>
            <a:r>
              <a:rPr lang="es-ES" b="1" u="sng" dirty="0" smtClean="0">
                <a:solidFill>
                  <a:srgbClr val="FF0000"/>
                </a:solidFill>
              </a:rPr>
              <a:t>centosjavi3058834494</a:t>
            </a:r>
            <a:r>
              <a:rPr lang="es-ES" b="1" dirty="0">
                <a:solidFill>
                  <a:srgbClr val="FF0000"/>
                </a:solidFill>
              </a:rPr>
              <a:t>.tgz</a:t>
            </a:r>
            <a:r>
              <a:rPr lang="es-ES" b="1" dirty="0"/>
              <a:t> </a:t>
            </a:r>
            <a:endParaRPr lang="es-ES" b="1" dirty="0" smtClean="0">
              <a:solidFill>
                <a:srgbClr val="FF0000"/>
              </a:solidFill>
            </a:endParaRPr>
          </a:p>
          <a:p>
            <a:r>
              <a:rPr lang="es-ES" dirty="0" err="1"/>
              <a:t>Deploy</a:t>
            </a:r>
            <a:r>
              <a:rPr lang="es-ES" dirty="0"/>
              <a:t> </a:t>
            </a:r>
            <a:r>
              <a:rPr lang="es-ES" dirty="0" err="1"/>
              <a:t>the</a:t>
            </a:r>
            <a:r>
              <a:rPr lang="es-ES" dirty="0"/>
              <a:t> </a:t>
            </a:r>
            <a:r>
              <a:rPr lang="es-ES" dirty="0" err="1"/>
              <a:t>image</a:t>
            </a:r>
            <a:r>
              <a:rPr lang="es-ES" dirty="0"/>
              <a:t> </a:t>
            </a:r>
            <a:r>
              <a:rPr lang="es-ES" dirty="0" err="1"/>
              <a:t>for</a:t>
            </a:r>
            <a:r>
              <a:rPr lang="es-ES" dirty="0"/>
              <a:t> HPC (</a:t>
            </a:r>
            <a:r>
              <a:rPr lang="es-ES" dirty="0" err="1"/>
              <a:t>xCAT</a:t>
            </a:r>
            <a:r>
              <a:rPr lang="es-ES" dirty="0"/>
              <a:t>)</a:t>
            </a:r>
          </a:p>
          <a:p>
            <a:pPr lvl="1"/>
            <a:r>
              <a:rPr lang="es-ES" b="1" dirty="0"/>
              <a:t>./</a:t>
            </a:r>
            <a:r>
              <a:rPr lang="es-ES" b="1" dirty="0" err="1"/>
              <a:t>fg-image</a:t>
            </a:r>
            <a:r>
              <a:rPr lang="es-ES" b="1" dirty="0" err="1" smtClean="0"/>
              <a:t>-register</a:t>
            </a:r>
            <a:r>
              <a:rPr lang="es-ES" b="1" dirty="0" smtClean="0"/>
              <a:t> </a:t>
            </a:r>
            <a:r>
              <a:rPr lang="es-ES" b="1" dirty="0" smtClean="0">
                <a:solidFill>
                  <a:srgbClr val="3366FF"/>
                </a:solidFill>
              </a:rPr>
              <a:t>-</a:t>
            </a:r>
            <a:r>
              <a:rPr lang="es-ES" b="1" dirty="0">
                <a:solidFill>
                  <a:srgbClr val="3366FF"/>
                </a:solidFill>
              </a:rPr>
              <a:t>x im1r </a:t>
            </a:r>
            <a:r>
              <a:rPr lang="en-US" b="1" dirty="0">
                <a:solidFill>
                  <a:srgbClr val="3366FF"/>
                </a:solidFill>
              </a:rPr>
              <a:t>–</a:t>
            </a:r>
            <a:r>
              <a:rPr lang="es-ES" b="1" dirty="0">
                <a:solidFill>
                  <a:srgbClr val="3366FF"/>
                </a:solidFill>
              </a:rPr>
              <a:t>m india -s india -t /N/</a:t>
            </a:r>
            <a:r>
              <a:rPr lang="es-ES" b="1" dirty="0" err="1">
                <a:solidFill>
                  <a:srgbClr val="3366FF"/>
                </a:solidFill>
              </a:rPr>
              <a:t>scratch</a:t>
            </a:r>
            <a:r>
              <a:rPr lang="es-ES" b="1" dirty="0">
                <a:solidFill>
                  <a:srgbClr val="3366FF"/>
                </a:solidFill>
              </a:rPr>
              <a:t>/ </a:t>
            </a:r>
            <a:r>
              <a:rPr lang="es-ES" b="1" dirty="0" smtClean="0"/>
              <a:t>-i </a:t>
            </a:r>
            <a:r>
              <a:rPr lang="es-ES" b="1" u="sng" dirty="0" smtClean="0">
                <a:solidFill>
                  <a:srgbClr val="FF0000"/>
                </a:solidFill>
              </a:rPr>
              <a:t>centosjavi3058834494</a:t>
            </a:r>
            <a:r>
              <a:rPr lang="es-ES" b="1" dirty="0">
                <a:solidFill>
                  <a:srgbClr val="FF0000"/>
                </a:solidFill>
              </a:rPr>
              <a:t>.tgz</a:t>
            </a:r>
            <a:r>
              <a:rPr lang="es-ES" b="1" dirty="0"/>
              <a:t> -u </a:t>
            </a:r>
            <a:r>
              <a:rPr lang="es-ES" b="1" dirty="0" err="1" smtClean="0"/>
              <a:t>jdiaz</a:t>
            </a:r>
            <a:r>
              <a:rPr lang="es-ES" b="1" dirty="0" smtClean="0"/>
              <a:t/>
            </a:r>
            <a:br>
              <a:rPr lang="es-ES" b="1" dirty="0" smtClean="0"/>
            </a:br>
            <a:endParaRPr lang="es-ES" b="1" dirty="0"/>
          </a:p>
          <a:p>
            <a:r>
              <a:rPr lang="en-US" dirty="0" smtClean="0"/>
              <a:t>Submit a job with that image</a:t>
            </a:r>
          </a:p>
          <a:p>
            <a:pPr lvl="1"/>
            <a:r>
              <a:rPr lang="en-US" dirty="0" err="1" smtClean="0"/>
              <a:t>qsub</a:t>
            </a:r>
            <a:r>
              <a:rPr lang="en-US" dirty="0" smtClean="0"/>
              <a:t> </a:t>
            </a:r>
            <a:r>
              <a:rPr lang="en-US" dirty="0"/>
              <a:t>-l </a:t>
            </a:r>
            <a:r>
              <a:rPr lang="en-US" dirty="0" err="1"/>
              <a:t>os</a:t>
            </a:r>
            <a:r>
              <a:rPr lang="en-US" dirty="0"/>
              <a:t>=</a:t>
            </a:r>
            <a:r>
              <a:rPr lang="en-US" b="1" u="sng" dirty="0">
                <a:solidFill>
                  <a:srgbClr val="FF0000"/>
                </a:solidFill>
              </a:rPr>
              <a:t>centosjavi3058834494</a:t>
            </a:r>
            <a:r>
              <a:rPr lang="en-US" dirty="0"/>
              <a:t> </a:t>
            </a:r>
            <a:r>
              <a:rPr lang="en-US" dirty="0" err="1"/>
              <a:t>testjob.sh</a:t>
            </a:r>
            <a:endParaRPr lang="en-US" dirty="0"/>
          </a:p>
          <a:p>
            <a:endParaRPr lang="es-ES" b="1" dirty="0"/>
          </a:p>
          <a:p>
            <a:pPr lvl="1"/>
            <a:endParaRPr lang="es-ES" b="1" dirty="0" smtClean="0">
              <a:solidFill>
                <a:srgbClr val="FF0000"/>
              </a:solidFill>
            </a:endParaRPr>
          </a:p>
          <a:p>
            <a:pPr>
              <a:buNone/>
            </a:pPr>
            <a:endParaRPr lang="es-ES" dirty="0"/>
          </a:p>
        </p:txBody>
      </p:sp>
      <p:sp>
        <p:nvSpPr>
          <p:cNvPr id="5" name="32-Point Star 4"/>
          <p:cNvSpPr/>
          <p:nvPr/>
        </p:nvSpPr>
        <p:spPr>
          <a:xfrm>
            <a:off x="7373328" y="-31811"/>
            <a:ext cx="1814900" cy="612899"/>
          </a:xfrm>
          <a:prstGeom prst="star32">
            <a:avLst/>
          </a:prstGeom>
        </p:spPr>
        <p:style>
          <a:lnRef idx="0">
            <a:schemeClr val="dk1"/>
          </a:lnRef>
          <a:fillRef idx="3">
            <a:schemeClr val="dk1"/>
          </a:fillRef>
          <a:effectRef idx="3">
            <a:schemeClr val="dk1"/>
          </a:effectRef>
          <a:fontRef idx="minor">
            <a:schemeClr val="lt1"/>
          </a:fontRef>
        </p:style>
        <p:txBody>
          <a:bodyPr lIns="91439" tIns="45719" rIns="91439" bIns="45719" rtlCol="0" anchor="ctr"/>
          <a:lstStyle/>
          <a:p>
            <a:pPr algn="ctr"/>
            <a:r>
              <a:rPr lang="en-US" sz="1200" dirty="0"/>
              <a:t>Technology Preview</a:t>
            </a:r>
          </a:p>
        </p:txBody>
      </p:sp>
    </p:spTree>
    <p:extLst>
      <p:ext uri="{BB962C8B-B14F-4D97-AF65-F5344CB8AC3E}">
        <p14:creationId xmlns:p14="http://schemas.microsoft.com/office/powerpoint/2010/main" val="1516973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1-07-15 at 11.15.10 AM.png"/>
          <p:cNvPicPr>
            <a:picLocks noGrp="1" noChangeAspect="1"/>
          </p:cNvPicPr>
          <p:nvPr>
            <p:ph idx="1"/>
          </p:nvPr>
        </p:nvPicPr>
        <p:blipFill>
          <a:blip r:embed="rId3">
            <a:extLst>
              <a:ext uri="{28A0092B-C50C-407E-A947-70E740481C1C}">
                <a14:useLocalDpi xmlns:a14="http://schemas.microsoft.com/office/drawing/2010/main" val="0"/>
              </a:ext>
            </a:extLst>
          </a:blip>
          <a:srcRect l="-20949" r="-20949"/>
          <a:stretch>
            <a:fillRect/>
          </a:stretch>
        </p:blipFill>
        <p:spPr>
          <a:xfrm>
            <a:off x="-914400" y="228600"/>
            <a:ext cx="10723593" cy="5897563"/>
          </a:xfrm>
        </p:spPr>
      </p:pic>
      <p:sp>
        <p:nvSpPr>
          <p:cNvPr id="5" name="Rectangle 4"/>
          <p:cNvSpPr/>
          <p:nvPr/>
        </p:nvSpPr>
        <p:spPr>
          <a:xfrm>
            <a:off x="914400" y="2209800"/>
            <a:ext cx="381000" cy="304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914400" y="2819400"/>
            <a:ext cx="609600" cy="762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144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5123" name="Title 7"/>
          <p:cNvSpPr>
            <a:spLocks noGrp="1"/>
          </p:cNvSpPr>
          <p:nvPr>
            <p:ph type="title"/>
          </p:nvPr>
        </p:nvSpPr>
        <p:spPr/>
        <p:txBody>
          <a:bodyPr/>
          <a:lstStyle/>
          <a:p>
            <a:r>
              <a:rPr lang="en-US">
                <a:latin typeface="Calibri" charset="0"/>
              </a:rPr>
              <a:t>Image Generation</a:t>
            </a:r>
          </a:p>
        </p:txBody>
      </p:sp>
      <p:sp>
        <p:nvSpPr>
          <p:cNvPr id="3" name="Content Placeholder 2"/>
          <p:cNvSpPr>
            <a:spLocks noGrp="1"/>
          </p:cNvSpPr>
          <p:nvPr>
            <p:ph sz="half" idx="1"/>
          </p:nvPr>
        </p:nvSpPr>
        <p:spPr>
          <a:xfrm>
            <a:off x="457200" y="1600200"/>
            <a:ext cx="4039077" cy="4526280"/>
          </a:xfrm>
        </p:spPr>
        <p:txBody>
          <a:bodyPr>
            <a:normAutofit lnSpcReduction="10000"/>
          </a:bodyPr>
          <a:lstStyle/>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Users who want to create a new FG image specify the following:</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type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version</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Architecture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Kernel</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Software Packages</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 is generated, then deployed to specified target.</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Deployed image gets continuously scanned, verified, and updated.</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Images are now available for use on the target deployed system.</a:t>
            </a:r>
          </a:p>
          <a:p>
            <a:pPr marL="342896" indent="-342896" defTabSz="457196">
              <a:defRPr/>
            </a:pPr>
            <a:endParaRPr lang="en-US" dirty="0"/>
          </a:p>
        </p:txBody>
      </p:sp>
      <p:pic>
        <p:nvPicPr>
          <p:cNvPr id="512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l="-10767" r="-10767"/>
          <a:stretch>
            <a:fillRect/>
          </a:stretch>
        </p:blipFill>
        <p:spPr>
          <a:xfrm>
            <a:off x="4229100" y="1130142"/>
            <a:ext cx="4927759" cy="5522118"/>
          </a:xfrm>
        </p:spPr>
      </p:pic>
    </p:spTree>
    <p:extLst>
      <p:ext uri="{BB962C8B-B14F-4D97-AF65-F5344CB8AC3E}">
        <p14:creationId xmlns:p14="http://schemas.microsoft.com/office/powerpoint/2010/main" val="1633583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p:txBody>
          <a:bodyPr lIns="0" tIns="0" rIns="0" bIns="0"/>
          <a:lstStyle/>
          <a:p>
            <a:pPr>
              <a:lnSpc>
                <a:spcPct val="95000"/>
              </a:lnSpc>
            </a:pPr>
            <a:r>
              <a:rPr lang="en-US">
                <a:solidFill>
                  <a:srgbClr val="000000"/>
                </a:solidFill>
                <a:latin typeface="Arial" charset="0"/>
              </a:rPr>
              <a:t>Deployment View</a:t>
            </a:r>
          </a:p>
        </p:txBody>
      </p:sp>
      <p:sp>
        <p:nvSpPr>
          <p:cNvPr id="6148" name="Text Box 4"/>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
        <p:nvSpPr>
          <p:cNvPr id="6150" name="Text Box 6"/>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pic>
        <p:nvPicPr>
          <p:cNvPr id="8" name="Content Placeholder 6"/>
          <p:cNvPicPr>
            <a:picLocks noGrp="1" noChangeAspect="1"/>
          </p:cNvPicPr>
          <p:nvPr>
            <p:ph idx="1"/>
          </p:nvPr>
        </p:nvPicPr>
        <p:blipFill>
          <a:blip r:embed="rId3"/>
          <a:srcRect l="-26876" r="-2687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53250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p:txBody>
          <a:bodyPr lIns="0" tIns="0" rIns="0" bIns="0"/>
          <a:lstStyle/>
          <a:p>
            <a:pPr>
              <a:lnSpc>
                <a:spcPct val="95000"/>
              </a:lnSpc>
            </a:pPr>
            <a:r>
              <a:rPr lang="en-US">
                <a:solidFill>
                  <a:srgbClr val="000000"/>
                </a:solidFill>
                <a:latin typeface="Arial" charset="0"/>
              </a:rPr>
              <a:t>Implementation</a:t>
            </a:r>
          </a:p>
        </p:txBody>
      </p:sp>
      <p:sp>
        <p:nvSpPr>
          <p:cNvPr id="3" name="Content Placeholder 2"/>
          <p:cNvSpPr>
            <a:spLocks noGrp="1"/>
          </p:cNvSpPr>
          <p:nvPr>
            <p:ph sz="half" idx="1"/>
          </p:nvPr>
        </p:nvSpPr>
        <p:spPr/>
        <p:txBody>
          <a:bodyPr>
            <a:normAutofit fontScale="92500" lnSpcReduction="10000"/>
          </a:bodyPr>
          <a:lstStyle/>
          <a:p>
            <a:pPr>
              <a:lnSpc>
                <a:spcPct val="95000"/>
              </a:lnSpc>
              <a:buClr>
                <a:srgbClr val="000000"/>
              </a:buClr>
              <a:buSzPct val="100000"/>
              <a:buFontTx/>
              <a:buChar char="•"/>
              <a:defRPr/>
            </a:pPr>
            <a:r>
              <a:rPr lang="en-US" sz="3000" dirty="0">
                <a:solidFill>
                  <a:srgbClr val="000000"/>
                </a:solidFill>
                <a:latin typeface="Arial" charset="0"/>
              </a:rPr>
              <a:t>Image Generator</a:t>
            </a:r>
            <a:endParaRPr lang="en-US" dirty="0"/>
          </a:p>
          <a:p>
            <a:pPr lvl="1">
              <a:lnSpc>
                <a:spcPct val="95000"/>
              </a:lnSpc>
              <a:buClr>
                <a:srgbClr val="000000"/>
              </a:buClr>
              <a:buSzPct val="80000"/>
              <a:buFont typeface="Courier New" charset="0"/>
              <a:buChar char="o"/>
              <a:defRPr/>
            </a:pPr>
            <a:r>
              <a:rPr lang="en-US" sz="2200" dirty="0" smtClean="0">
                <a:solidFill>
                  <a:srgbClr val="000000"/>
                </a:solidFill>
                <a:latin typeface="Arial" charset="0"/>
              </a:rPr>
              <a:t>alpha available for authorized users</a:t>
            </a:r>
          </a:p>
          <a:p>
            <a:pPr lvl="1">
              <a:lnSpc>
                <a:spcPct val="95000"/>
              </a:lnSpc>
              <a:buClr>
                <a:srgbClr val="000000"/>
              </a:buClr>
              <a:buSzPct val="80000"/>
              <a:buFont typeface="Courier New" charset="0"/>
              <a:buChar char="o"/>
              <a:defRPr/>
            </a:pPr>
            <a:r>
              <a:rPr lang="en-US" sz="2200" dirty="0" smtClean="0">
                <a:solidFill>
                  <a:srgbClr val="000000"/>
                </a:solidFill>
                <a:latin typeface="Arial" charset="0"/>
              </a:rPr>
              <a:t>Allows generation of </a:t>
            </a:r>
            <a:r>
              <a:rPr lang="en-US" sz="2200" dirty="0" err="1" smtClean="0">
                <a:solidFill>
                  <a:srgbClr val="000000"/>
                </a:solidFill>
                <a:latin typeface="Arial" charset="0"/>
              </a:rPr>
              <a:t>Debian</a:t>
            </a:r>
            <a:r>
              <a:rPr lang="en-US" sz="2200" dirty="0" smtClean="0">
                <a:solidFill>
                  <a:srgbClr val="000000"/>
                </a:solidFill>
                <a:latin typeface="Arial" charset="0"/>
              </a:rPr>
              <a:t> </a:t>
            </a:r>
            <a:r>
              <a:rPr lang="en-US" sz="2200" dirty="0">
                <a:solidFill>
                  <a:srgbClr val="000000"/>
                </a:solidFill>
                <a:latin typeface="Arial" charset="0"/>
              </a:rPr>
              <a:t>&amp; U</a:t>
            </a:r>
            <a:r>
              <a:rPr lang="en-US" sz="2200" dirty="0" smtClean="0">
                <a:solidFill>
                  <a:srgbClr val="000000"/>
                </a:solidFill>
                <a:latin typeface="Arial" charset="0"/>
              </a:rPr>
              <a:t>buntu</a:t>
            </a:r>
            <a:r>
              <a:rPr lang="en-US" sz="2200" dirty="0">
                <a:solidFill>
                  <a:srgbClr val="000000"/>
                </a:solidFill>
                <a:latin typeface="Arial" charset="0"/>
              </a:rPr>
              <a:t>, YUM for RHEL5, </a:t>
            </a:r>
            <a:r>
              <a:rPr lang="en-US" sz="2200" dirty="0" err="1">
                <a:solidFill>
                  <a:srgbClr val="000000"/>
                </a:solidFill>
                <a:latin typeface="Arial" charset="0"/>
              </a:rPr>
              <a:t>CentOS</a:t>
            </a:r>
            <a:r>
              <a:rPr lang="en-US" sz="2200" dirty="0">
                <a:solidFill>
                  <a:srgbClr val="000000"/>
                </a:solidFill>
                <a:latin typeface="Arial" charset="0"/>
              </a:rPr>
              <a:t>, &amp; </a:t>
            </a:r>
            <a:r>
              <a:rPr lang="en-US" sz="2200" dirty="0" smtClean="0">
                <a:solidFill>
                  <a:srgbClr val="000000"/>
                </a:solidFill>
                <a:latin typeface="Arial" charset="0"/>
              </a:rPr>
              <a:t>Fedora images.</a:t>
            </a:r>
            <a:endParaRPr lang="en-US" dirty="0"/>
          </a:p>
          <a:p>
            <a:pPr lvl="1">
              <a:lnSpc>
                <a:spcPct val="95000"/>
              </a:lnSpc>
              <a:buClr>
                <a:srgbClr val="000000"/>
              </a:buClr>
              <a:buSzPct val="80000"/>
              <a:buFont typeface="Courier New" charset="0"/>
              <a:buChar char="o"/>
              <a:defRPr/>
            </a:pPr>
            <a:r>
              <a:rPr lang="en-US" sz="2200" dirty="0">
                <a:solidFill>
                  <a:srgbClr val="000000"/>
                </a:solidFill>
                <a:latin typeface="Arial" charset="0"/>
              </a:rPr>
              <a:t>Simple CLI </a:t>
            </a:r>
            <a:endParaRPr lang="en-US" sz="2200" dirty="0" smtClean="0">
              <a:solidFill>
                <a:srgbClr val="000000"/>
              </a:solidFill>
              <a:latin typeface="Arial" charset="0"/>
            </a:endParaRPr>
          </a:p>
          <a:p>
            <a:pPr lvl="1">
              <a:lnSpc>
                <a:spcPct val="95000"/>
              </a:lnSpc>
              <a:buClr>
                <a:srgbClr val="000000"/>
              </a:buClr>
              <a:buSzPct val="80000"/>
              <a:buFont typeface="Courier New" charset="0"/>
              <a:buChar char="o"/>
              <a:defRPr/>
            </a:pPr>
            <a:r>
              <a:rPr lang="en-US" sz="2200" dirty="0">
                <a:solidFill>
                  <a:srgbClr val="000000"/>
                </a:solidFill>
                <a:latin typeface="Arial" charset="0"/>
              </a:rPr>
              <a:t>L</a:t>
            </a:r>
            <a:r>
              <a:rPr lang="en-US" sz="2200" dirty="0" smtClean="0">
                <a:solidFill>
                  <a:srgbClr val="000000"/>
                </a:solidFill>
                <a:latin typeface="Arial" charset="0"/>
              </a:rPr>
              <a:t>ater </a:t>
            </a:r>
            <a:r>
              <a:rPr lang="en-US" sz="2200" dirty="0">
                <a:solidFill>
                  <a:srgbClr val="000000"/>
                </a:solidFill>
                <a:latin typeface="Arial" charset="0"/>
              </a:rPr>
              <a:t>incorporate a web service to support the FG Portal.</a:t>
            </a:r>
            <a:endParaRPr lang="en-US" dirty="0"/>
          </a:p>
          <a:p>
            <a:pPr lvl="1">
              <a:lnSpc>
                <a:spcPct val="95000"/>
              </a:lnSpc>
              <a:buClr>
                <a:srgbClr val="000000"/>
              </a:buClr>
              <a:buSzPct val="80000"/>
              <a:buFont typeface="Courier New" charset="0"/>
              <a:buChar char="o"/>
              <a:defRPr/>
            </a:pPr>
            <a:r>
              <a:rPr lang="en-US" sz="2200" dirty="0">
                <a:solidFill>
                  <a:srgbClr val="000000"/>
                </a:solidFill>
                <a:latin typeface="Arial" charset="0"/>
              </a:rPr>
              <a:t>Deployment to Eucalyptus &amp; Bare metal now, Nimbus and others </a:t>
            </a:r>
            <a:r>
              <a:rPr lang="en-US" sz="2200" dirty="0" smtClean="0">
                <a:solidFill>
                  <a:srgbClr val="000000"/>
                </a:solidFill>
                <a:latin typeface="Arial" charset="0"/>
              </a:rPr>
              <a:t>later.</a:t>
            </a:r>
            <a:endParaRPr lang="en-US" sz="2200" dirty="0">
              <a:solidFill>
                <a:srgbClr val="000000"/>
              </a:solidFill>
              <a:latin typeface="Arial" charset="0"/>
            </a:endParaRPr>
          </a:p>
          <a:p>
            <a:endParaRPr lang="en-US" dirty="0"/>
          </a:p>
        </p:txBody>
      </p:sp>
      <p:sp>
        <p:nvSpPr>
          <p:cNvPr id="4" name="Content Placeholder 3"/>
          <p:cNvSpPr>
            <a:spLocks noGrp="1"/>
          </p:cNvSpPr>
          <p:nvPr>
            <p:ph sz="half" idx="2"/>
          </p:nvPr>
        </p:nvSpPr>
        <p:spPr>
          <a:xfrm>
            <a:off x="4648200" y="1600200"/>
            <a:ext cx="4343400" cy="4525963"/>
          </a:xfrm>
        </p:spPr>
        <p:txBody>
          <a:bodyPr>
            <a:normAutofit fontScale="92500" lnSpcReduction="10000"/>
          </a:bodyPr>
          <a:lstStyle/>
          <a:p>
            <a:pPr lvl="1">
              <a:lnSpc>
                <a:spcPct val="95000"/>
              </a:lnSpc>
              <a:buClr>
                <a:srgbClr val="000000"/>
              </a:buClr>
              <a:buSzPct val="100000"/>
              <a:buFontTx/>
              <a:buChar char="•"/>
              <a:defRPr/>
            </a:pPr>
            <a:r>
              <a:rPr lang="en-US" sz="2600" dirty="0">
                <a:solidFill>
                  <a:srgbClr val="000000"/>
                </a:solidFill>
                <a:latin typeface="Arial" charset="0"/>
              </a:rPr>
              <a:t>Image Management</a:t>
            </a:r>
            <a:endParaRPr lang="en-US" dirty="0"/>
          </a:p>
          <a:p>
            <a:pPr lvl="2">
              <a:lnSpc>
                <a:spcPct val="95000"/>
              </a:lnSpc>
              <a:buClr>
                <a:srgbClr val="000000"/>
              </a:buClr>
              <a:buSzPct val="80000"/>
              <a:buFont typeface="Courier New" charset="0"/>
              <a:buChar char="o"/>
              <a:defRPr/>
            </a:pPr>
            <a:r>
              <a:rPr lang="en-US" sz="2100" dirty="0">
                <a:solidFill>
                  <a:srgbClr val="000000"/>
                </a:solidFill>
                <a:latin typeface="Arial" charset="0"/>
              </a:rPr>
              <a:t>Currently operating an experimental BCFG2 server.</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Image Generator auto-creates new user groups for software stacks.</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Supporting </a:t>
            </a:r>
            <a:r>
              <a:rPr lang="en-US" sz="2100" dirty="0" err="1">
                <a:solidFill>
                  <a:srgbClr val="000000"/>
                </a:solidFill>
                <a:latin typeface="Arial" charset="0"/>
              </a:rPr>
              <a:t>RedHat</a:t>
            </a:r>
            <a:r>
              <a:rPr lang="en-US" sz="2100" dirty="0">
                <a:solidFill>
                  <a:srgbClr val="000000"/>
                </a:solidFill>
                <a:latin typeface="Arial" charset="0"/>
              </a:rPr>
              <a:t> and Ubuntu repo mirrors.</a:t>
            </a:r>
            <a:endParaRPr lang="en-US" sz="2100" dirty="0"/>
          </a:p>
          <a:p>
            <a:pPr lvl="2">
              <a:lnSpc>
                <a:spcPct val="95000"/>
              </a:lnSpc>
              <a:buClr>
                <a:srgbClr val="000000"/>
              </a:buClr>
              <a:buSzPct val="80000"/>
              <a:buFont typeface="Courier New" charset="0"/>
              <a:buChar char="o"/>
              <a:defRPr/>
            </a:pPr>
            <a:r>
              <a:rPr lang="en-US" sz="2100" dirty="0">
                <a:solidFill>
                  <a:srgbClr val="000000"/>
                </a:solidFill>
                <a:latin typeface="Arial" charset="0"/>
              </a:rPr>
              <a:t>Scalability experiments of BCFG2 to be tested, but previous work shows scalability to thousands of VMs without </a:t>
            </a:r>
            <a:r>
              <a:rPr lang="en-US" sz="2100" dirty="0" smtClean="0">
                <a:solidFill>
                  <a:srgbClr val="000000"/>
                </a:solidFill>
                <a:latin typeface="Arial" charset="0"/>
              </a:rPr>
              <a:t>problems</a:t>
            </a:r>
            <a:endParaRPr lang="en-US" sz="2100" dirty="0">
              <a:solidFill>
                <a:srgbClr val="000000"/>
              </a:solidFill>
              <a:latin typeface="Arial" charset="0"/>
            </a:endParaRPr>
          </a:p>
        </p:txBody>
      </p:sp>
      <p:sp>
        <p:nvSpPr>
          <p:cNvPr id="7174" name="Text Box 6"/>
          <p:cNvSpPr txBox="1">
            <a:spLocks noChangeArrowheads="1"/>
          </p:cNvSpPr>
          <p:nvPr/>
        </p:nvSpPr>
        <p:spPr bwMode="auto">
          <a:xfrm>
            <a:off x="3113247" y="6450807"/>
            <a:ext cx="2918936" cy="1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a:solidFill>
                  <a:srgbClr val="898989"/>
                </a:solidFill>
                <a:latin typeface="Arial" charset="0"/>
              </a:rPr>
              <a:t>http://futuregrid.org</a:t>
            </a:r>
          </a:p>
        </p:txBody>
      </p:sp>
      <p:sp>
        <p:nvSpPr>
          <p:cNvPr id="7175" name="Text Box 7"/>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134195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Interfacing with OGF</a:t>
            </a:r>
            <a:endParaRPr lang="en-US" dirty="0"/>
          </a:p>
        </p:txBody>
      </p:sp>
      <p:sp>
        <p:nvSpPr>
          <p:cNvPr id="3" name="Content Placeholder 2"/>
          <p:cNvSpPr>
            <a:spLocks noGrp="1"/>
          </p:cNvSpPr>
          <p:nvPr>
            <p:ph sz="half" idx="1"/>
          </p:nvPr>
        </p:nvSpPr>
        <p:spPr/>
        <p:txBody>
          <a:bodyPr/>
          <a:lstStyle/>
          <a:p>
            <a:r>
              <a:rPr lang="en-US" dirty="0" smtClean="0"/>
              <a:t>Deployments</a:t>
            </a:r>
          </a:p>
          <a:p>
            <a:pPr lvl="1"/>
            <a:r>
              <a:rPr lang="en-US" dirty="0" smtClean="0"/>
              <a:t>Genesis II</a:t>
            </a:r>
          </a:p>
          <a:p>
            <a:pPr lvl="1"/>
            <a:r>
              <a:rPr lang="en-US" dirty="0" err="1" smtClean="0"/>
              <a:t>Unicore</a:t>
            </a:r>
            <a:endParaRPr lang="en-US" dirty="0" smtClean="0"/>
          </a:p>
          <a:p>
            <a:pPr lvl="1"/>
            <a:r>
              <a:rPr lang="en-US" dirty="0" smtClean="0"/>
              <a:t>Globus</a:t>
            </a:r>
          </a:p>
          <a:p>
            <a:pPr lvl="1"/>
            <a:r>
              <a:rPr lang="en-US" dirty="0" smtClean="0"/>
              <a:t>SAGA</a:t>
            </a:r>
            <a:endParaRPr lang="en-US" dirty="0"/>
          </a:p>
        </p:txBody>
      </p:sp>
      <p:sp>
        <p:nvSpPr>
          <p:cNvPr id="4" name="Content Placeholder 3"/>
          <p:cNvSpPr>
            <a:spLocks noGrp="1"/>
          </p:cNvSpPr>
          <p:nvPr>
            <p:ph sz="half" idx="2"/>
          </p:nvPr>
        </p:nvSpPr>
        <p:spPr/>
        <p:txBody>
          <a:bodyPr/>
          <a:lstStyle/>
          <a:p>
            <a:r>
              <a:rPr lang="en-US" dirty="0" smtClean="0"/>
              <a:t>Some thoughts</a:t>
            </a:r>
          </a:p>
          <a:p>
            <a:pPr lvl="1"/>
            <a:r>
              <a:rPr lang="en-US" dirty="0" smtClean="0"/>
              <a:t>How can FG get OCCI from a community effort?</a:t>
            </a:r>
          </a:p>
          <a:p>
            <a:pPr lvl="1"/>
            <a:r>
              <a:rPr lang="en-US" dirty="0" smtClean="0"/>
              <a:t>Is FG useful for OGF community?</a:t>
            </a:r>
          </a:p>
          <a:p>
            <a:pPr lvl="1"/>
            <a:r>
              <a:rPr lang="en-US" dirty="0" smtClean="0"/>
              <a:t>What other features are desired for OGF community?</a:t>
            </a:r>
            <a:endParaRPr lang="en-US" dirty="0"/>
          </a:p>
        </p:txBody>
      </p:sp>
    </p:spTree>
    <p:extLst>
      <p:ext uri="{BB962C8B-B14F-4D97-AF65-F5344CB8AC3E}">
        <p14:creationId xmlns:p14="http://schemas.microsoft.com/office/powerpoint/2010/main" val="4980044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Efforts</a:t>
            </a:r>
            <a:endParaRPr lang="en-US" dirty="0"/>
          </a:p>
        </p:txBody>
      </p:sp>
      <p:sp>
        <p:nvSpPr>
          <p:cNvPr id="3" name="Content Placeholder 2"/>
          <p:cNvSpPr>
            <a:spLocks noGrp="1"/>
          </p:cNvSpPr>
          <p:nvPr>
            <p:ph idx="1"/>
          </p:nvPr>
        </p:nvSpPr>
        <p:spPr/>
        <p:txBody>
          <a:bodyPr/>
          <a:lstStyle/>
          <a:p>
            <a:r>
              <a:rPr lang="en-US" dirty="0" smtClean="0"/>
              <a:t>Interoperability</a:t>
            </a:r>
          </a:p>
          <a:p>
            <a:r>
              <a:rPr lang="en-US" dirty="0" smtClean="0"/>
              <a:t>Domain Sciences – Applications</a:t>
            </a:r>
          </a:p>
          <a:p>
            <a:r>
              <a:rPr lang="en-US" dirty="0" smtClean="0"/>
              <a:t>Computer Science</a:t>
            </a:r>
          </a:p>
          <a:p>
            <a:r>
              <a:rPr lang="en-US" dirty="0" smtClean="0"/>
              <a:t>Computer system testing and evaluation</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92F48B1C-A799-4DED-9713-61FB4ADBB90E}" type="slidenum">
              <a:rPr lang="en-US" smtClean="0"/>
              <a:pPr>
                <a:defRPr/>
              </a:pPr>
              <a:t>58</a:t>
            </a:fld>
            <a:endParaRPr lang="en-US"/>
          </a:p>
        </p:txBody>
      </p:sp>
    </p:spTree>
    <p:extLst>
      <p:ext uri="{BB962C8B-B14F-4D97-AF65-F5344CB8AC3E}">
        <p14:creationId xmlns:p14="http://schemas.microsoft.com/office/powerpoint/2010/main" val="28526843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Grid interoperability testing</a:t>
            </a:r>
          </a:p>
        </p:txBody>
      </p:sp>
      <p:sp>
        <p:nvSpPr>
          <p:cNvPr id="16387" name="Text Placeholder 5"/>
          <p:cNvSpPr>
            <a:spLocks noGrp="1"/>
          </p:cNvSpPr>
          <p:nvPr>
            <p:ph type="body" idx="1"/>
          </p:nvPr>
        </p:nvSpPr>
        <p:spPr/>
        <p:txBody>
          <a:bodyPr/>
          <a:lstStyle/>
          <a:p>
            <a:r>
              <a:rPr lang="en-US" smtClean="0"/>
              <a:t>Requirements</a:t>
            </a:r>
          </a:p>
        </p:txBody>
      </p:sp>
      <p:sp>
        <p:nvSpPr>
          <p:cNvPr id="16388" name="Content Placeholder 6"/>
          <p:cNvSpPr>
            <a:spLocks noGrp="1"/>
          </p:cNvSpPr>
          <p:nvPr>
            <p:ph sz="half" idx="2"/>
          </p:nvPr>
        </p:nvSpPr>
        <p:spPr/>
        <p:txBody>
          <a:bodyPr>
            <a:noAutofit/>
          </a:bodyPr>
          <a:lstStyle/>
          <a:p>
            <a:r>
              <a:rPr lang="en-US" sz="1800" dirty="0" smtClean="0"/>
              <a:t>Provide a </a:t>
            </a:r>
            <a:r>
              <a:rPr lang="en-US" sz="1800" i="1" dirty="0" smtClean="0"/>
              <a:t>persistent</a:t>
            </a:r>
            <a:r>
              <a:rPr lang="en-US" sz="1800" dirty="0" smtClean="0"/>
              <a:t> set of standards-compliant implementations of grid services that clients can test against</a:t>
            </a:r>
          </a:p>
          <a:p>
            <a:r>
              <a:rPr lang="en-US" sz="1800" dirty="0" smtClean="0"/>
              <a:t>Provide a place where grid application developers can experiment with different standard grid middleware stacks without needing to become experts in installation and configuration</a:t>
            </a:r>
          </a:p>
          <a:p>
            <a:r>
              <a:rPr lang="en-US" sz="1800" dirty="0" smtClean="0"/>
              <a:t>Job management (OGSA-BES/JSDL, HPC-Basic Profile, HPC File Staging Extensions, JSDL Parameter Sweep, JSDL SPMD, PSDL </a:t>
            </a:r>
            <a:r>
              <a:rPr lang="en-US" sz="1800" dirty="0" err="1" smtClean="0"/>
              <a:t>Posix</a:t>
            </a:r>
            <a:r>
              <a:rPr lang="en-US" sz="1800" dirty="0" smtClean="0"/>
              <a:t>)</a:t>
            </a:r>
          </a:p>
          <a:p>
            <a:r>
              <a:rPr lang="en-US" sz="1800" dirty="0" smtClean="0"/>
              <a:t>Resource Name-space Service (RNS), Byte-IO</a:t>
            </a:r>
          </a:p>
        </p:txBody>
      </p:sp>
      <p:sp>
        <p:nvSpPr>
          <p:cNvPr id="16389" name="Text Placeholder 7"/>
          <p:cNvSpPr>
            <a:spLocks noGrp="1"/>
          </p:cNvSpPr>
          <p:nvPr>
            <p:ph type="body" sz="quarter" idx="3"/>
          </p:nvPr>
        </p:nvSpPr>
        <p:spPr/>
        <p:txBody>
          <a:bodyPr/>
          <a:lstStyle/>
          <a:p>
            <a:r>
              <a:rPr lang="en-US" smtClean="0"/>
              <a:t>Usecases</a:t>
            </a:r>
          </a:p>
        </p:txBody>
      </p:sp>
      <p:sp>
        <p:nvSpPr>
          <p:cNvPr id="16390" name="Content Placeholder 8"/>
          <p:cNvSpPr>
            <a:spLocks noGrp="1"/>
          </p:cNvSpPr>
          <p:nvPr>
            <p:ph sz="quarter" idx="4"/>
          </p:nvPr>
        </p:nvSpPr>
        <p:spPr/>
        <p:txBody>
          <a:bodyPr>
            <a:normAutofit fontScale="92500" lnSpcReduction="10000"/>
          </a:bodyPr>
          <a:lstStyle/>
          <a:p>
            <a:r>
              <a:rPr lang="en-US" dirty="0" smtClean="0"/>
              <a:t>Interoperability tests/demonstrations between different middleware stacks</a:t>
            </a:r>
          </a:p>
          <a:p>
            <a:r>
              <a:rPr lang="en-US" dirty="0" smtClean="0"/>
              <a:t>Development of client application tools (e.g., SAGA) that require configured, operational </a:t>
            </a:r>
            <a:r>
              <a:rPr lang="en-US" dirty="0" err="1" smtClean="0"/>
              <a:t>backends</a:t>
            </a:r>
            <a:endParaRPr lang="en-US" dirty="0" smtClean="0"/>
          </a:p>
          <a:p>
            <a:r>
              <a:rPr lang="en-US" dirty="0" smtClean="0"/>
              <a:t>Develop new grid applications and test the suitability of different implementations in terms of both functional and non-functional characteristics</a:t>
            </a:r>
          </a:p>
        </p:txBody>
      </p:sp>
      <p:sp>
        <p:nvSpPr>
          <p:cNvPr id="4" name="Footer Placeholder 3"/>
          <p:cNvSpPr>
            <a:spLocks noGrp="1"/>
          </p:cNvSpPr>
          <p:nvPr>
            <p:ph type="ftr" sz="quarter" idx="11"/>
          </p:nvPr>
        </p:nvSpPr>
        <p:spPr/>
        <p:txBody>
          <a:bodyPr/>
          <a:lstStyle/>
          <a:p>
            <a:r>
              <a:rPr lang="en-US"/>
              <a:t>http://futuregrid.org</a:t>
            </a:r>
          </a:p>
        </p:txBody>
      </p:sp>
      <p:sp>
        <p:nvSpPr>
          <p:cNvPr id="5" name="Slide Number Placeholder 4"/>
          <p:cNvSpPr>
            <a:spLocks noGrp="1"/>
          </p:cNvSpPr>
          <p:nvPr>
            <p:ph type="sldNum" sz="quarter" idx="12"/>
          </p:nvPr>
        </p:nvSpPr>
        <p:spPr/>
        <p:txBody>
          <a:bodyPr/>
          <a:lstStyle/>
          <a:p>
            <a:fld id="{2636D85B-C761-46F7-AC14-73E89DB722F3}" type="slidenum">
              <a:rPr lang="en-US"/>
              <a:pPr/>
              <a:t>59</a:t>
            </a:fld>
            <a:endParaRPr lang="en-US"/>
          </a:p>
        </p:txBody>
      </p:sp>
    </p:spTree>
    <p:extLst>
      <p:ext uri="{BB962C8B-B14F-4D97-AF65-F5344CB8AC3E}">
        <p14:creationId xmlns:p14="http://schemas.microsoft.com/office/powerpoint/2010/main" val="873797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demand influences service deployment</a:t>
            </a:r>
            <a:endParaRPr lang="en-US" dirty="0"/>
          </a:p>
        </p:txBody>
      </p:sp>
      <p:sp>
        <p:nvSpPr>
          <p:cNvPr id="3" name="Content Placeholder 2"/>
          <p:cNvSpPr>
            <a:spLocks noGrp="1"/>
          </p:cNvSpPr>
          <p:nvPr>
            <p:ph sz="half" idx="1"/>
          </p:nvPr>
        </p:nvSpPr>
        <p:spPr/>
        <p:txBody>
          <a:bodyPr/>
          <a:lstStyle/>
          <a:p>
            <a:r>
              <a:rPr lang="en-US" dirty="0" smtClean="0"/>
              <a:t>Based on User input we focused on </a:t>
            </a:r>
          </a:p>
          <a:p>
            <a:pPr lvl="1"/>
            <a:r>
              <a:rPr lang="en-US" dirty="0" smtClean="0"/>
              <a:t>Nimbus (53%)</a:t>
            </a:r>
          </a:p>
          <a:p>
            <a:pPr lvl="1"/>
            <a:r>
              <a:rPr lang="en-US" dirty="0" smtClean="0"/>
              <a:t>Eucalyptus (51%)</a:t>
            </a:r>
          </a:p>
          <a:p>
            <a:pPr lvl="1"/>
            <a:r>
              <a:rPr lang="en-US" dirty="0" err="1" smtClean="0"/>
              <a:t>Hadoop</a:t>
            </a:r>
            <a:r>
              <a:rPr lang="en-US" dirty="0" smtClean="0"/>
              <a:t> (37%)</a:t>
            </a:r>
          </a:p>
          <a:p>
            <a:pPr lvl="1"/>
            <a:r>
              <a:rPr lang="en-US" dirty="0" smtClean="0"/>
              <a:t>HPC (36%)</a:t>
            </a:r>
            <a:endParaRPr lang="en-US" dirty="0"/>
          </a:p>
        </p:txBody>
      </p:sp>
      <p:pic>
        <p:nvPicPr>
          <p:cNvPr id="5" name="Content Placeholder 4" descr="chart1.png"/>
          <p:cNvPicPr>
            <a:picLocks noGrp="1" noChangeAspect="1"/>
          </p:cNvPicPr>
          <p:nvPr>
            <p:ph sz="half" idx="2"/>
          </p:nvPr>
        </p:nvPicPr>
        <p:blipFill>
          <a:blip r:embed="rId3">
            <a:extLst>
              <a:ext uri="{28A0092B-C50C-407E-A947-70E740481C1C}">
                <a14:useLocalDpi xmlns:a14="http://schemas.microsoft.com/office/drawing/2010/main" val="0"/>
              </a:ext>
            </a:extLst>
          </a:blip>
          <a:srcRect t="-62068" b="-62068"/>
          <a:stretch>
            <a:fillRect/>
          </a:stretch>
        </p:blipFill>
        <p:spPr>
          <a:xfrm>
            <a:off x="4648200" y="228600"/>
            <a:ext cx="4038600" cy="4525963"/>
          </a:xfrm>
        </p:spPr>
      </p:pic>
      <p:sp>
        <p:nvSpPr>
          <p:cNvPr id="6" name="Content Placeholder 2"/>
          <p:cNvSpPr txBox="1">
            <a:spLocks/>
          </p:cNvSpPr>
          <p:nvPr/>
        </p:nvSpPr>
        <p:spPr bwMode="auto">
          <a:xfrm>
            <a:off x="4648200" y="3505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200" dirty="0"/>
              <a:t>Eucalyptus: 64(50.8%)</a:t>
            </a:r>
          </a:p>
          <a:p>
            <a:r>
              <a:rPr lang="en-US" sz="1200" dirty="0"/>
              <a:t>High Performance Computing Environment: 45(35.7%)</a:t>
            </a:r>
          </a:p>
          <a:p>
            <a:r>
              <a:rPr lang="en-US" sz="1200" dirty="0"/>
              <a:t>Nimbus: 67(53.2%)</a:t>
            </a:r>
          </a:p>
          <a:p>
            <a:r>
              <a:rPr lang="en-US" sz="1200" dirty="0" err="1"/>
              <a:t>Hadoop</a:t>
            </a:r>
            <a:r>
              <a:rPr lang="en-US" sz="1200" dirty="0"/>
              <a:t>: 47(37.3%)</a:t>
            </a:r>
          </a:p>
          <a:p>
            <a:r>
              <a:rPr lang="en-US" sz="1200" dirty="0" err="1"/>
              <a:t>MapReduce</a:t>
            </a:r>
            <a:r>
              <a:rPr lang="en-US" sz="1200" dirty="0"/>
              <a:t>: 42(33.3%)</a:t>
            </a:r>
          </a:p>
          <a:p>
            <a:r>
              <a:rPr lang="en-US" sz="1200" dirty="0"/>
              <a:t>Twister: 20(15.9%)</a:t>
            </a:r>
          </a:p>
          <a:p>
            <a:r>
              <a:rPr lang="en-US" sz="1200" dirty="0" err="1"/>
              <a:t>OpenNebula</a:t>
            </a:r>
            <a:r>
              <a:rPr lang="en-US" sz="1200" dirty="0"/>
              <a:t>: 14(11.1%)</a:t>
            </a:r>
          </a:p>
          <a:p>
            <a:r>
              <a:rPr lang="en-US" sz="1200" dirty="0"/>
              <a:t>Genesis II: 21(16.7%)</a:t>
            </a:r>
          </a:p>
          <a:p>
            <a:r>
              <a:rPr lang="en-US" sz="1200" dirty="0"/>
              <a:t>Common </a:t>
            </a:r>
            <a:r>
              <a:rPr lang="en-US" sz="1200" dirty="0" err="1"/>
              <a:t>TeraGrid</a:t>
            </a:r>
            <a:r>
              <a:rPr lang="en-US" sz="1200" dirty="0"/>
              <a:t> Software Stack: 34(27%)</a:t>
            </a:r>
          </a:p>
          <a:p>
            <a:r>
              <a:rPr lang="en-US" sz="1200" dirty="0" err="1"/>
              <a:t>Unicore</a:t>
            </a:r>
            <a:r>
              <a:rPr lang="en-US" sz="1200" dirty="0"/>
              <a:t> 6: 13(10.3%)</a:t>
            </a:r>
          </a:p>
          <a:p>
            <a:r>
              <a:rPr lang="en-US" sz="1200" dirty="0" err="1"/>
              <a:t>gLite</a:t>
            </a:r>
            <a:r>
              <a:rPr lang="en-US" sz="1200" dirty="0"/>
              <a:t>: 12(9.5%)</a:t>
            </a:r>
          </a:p>
          <a:p>
            <a:r>
              <a:rPr lang="en-US" sz="1200" dirty="0" err="1"/>
              <a:t>OpenStack</a:t>
            </a:r>
            <a:r>
              <a:rPr lang="en-US" sz="1200" dirty="0"/>
              <a:t>: 16(12.7%)</a:t>
            </a:r>
          </a:p>
        </p:txBody>
      </p:sp>
      <p:sp>
        <p:nvSpPr>
          <p:cNvPr id="7" name="TextBox 6"/>
          <p:cNvSpPr txBox="1"/>
          <p:nvPr/>
        </p:nvSpPr>
        <p:spPr>
          <a:xfrm>
            <a:off x="228601" y="5562600"/>
            <a:ext cx="4419600" cy="1200329"/>
          </a:xfrm>
          <a:prstGeom prst="rect">
            <a:avLst/>
          </a:prstGeom>
          <a:noFill/>
        </p:spPr>
        <p:txBody>
          <a:bodyPr wrap="square" rtlCol="0">
            <a:spAutoFit/>
          </a:bodyPr>
          <a:lstStyle/>
          <a:p>
            <a:r>
              <a:rPr lang="en-US" i="1" dirty="0" smtClean="0"/>
              <a:t>* Note: We will improve the way we gather statistics in order to avoid inaccuracy  during the information gathering at project and user registration time.</a:t>
            </a:r>
            <a:endParaRPr lang="en-US" i="1" dirty="0"/>
          </a:p>
        </p:txBody>
      </p:sp>
    </p:spTree>
    <p:extLst>
      <p:ext uri="{BB962C8B-B14F-4D97-AF65-F5344CB8AC3E}">
        <p14:creationId xmlns:p14="http://schemas.microsoft.com/office/powerpoint/2010/main" val="3290368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sp>
        <p:nvSpPr>
          <p:cNvPr id="18435" name="Text Placeholder 2"/>
          <p:cNvSpPr>
            <a:spLocks noGrp="1"/>
          </p:cNvSpPr>
          <p:nvPr>
            <p:ph type="body" idx="1"/>
          </p:nvPr>
        </p:nvSpPr>
        <p:spPr/>
        <p:txBody>
          <a:bodyPr/>
          <a:lstStyle/>
          <a:p>
            <a:r>
              <a:rPr lang="en-US" smtClean="0"/>
              <a:t>Implementation	</a:t>
            </a:r>
          </a:p>
        </p:txBody>
      </p:sp>
      <p:sp>
        <p:nvSpPr>
          <p:cNvPr id="18436" name="Content Placeholder 3"/>
          <p:cNvSpPr>
            <a:spLocks noGrp="1"/>
          </p:cNvSpPr>
          <p:nvPr>
            <p:ph sz="half" idx="2"/>
          </p:nvPr>
        </p:nvSpPr>
        <p:spPr/>
        <p:txBody>
          <a:bodyPr>
            <a:normAutofit fontScale="85000" lnSpcReduction="10000"/>
          </a:bodyPr>
          <a:lstStyle/>
          <a:p>
            <a:r>
              <a:rPr lang="en-US" dirty="0" smtClean="0"/>
              <a:t>UNICORE 6</a:t>
            </a:r>
          </a:p>
          <a:p>
            <a:pPr lvl="1"/>
            <a:r>
              <a:rPr lang="en-US" dirty="0" smtClean="0"/>
              <a:t>OGSA-BES, JSDL (</a:t>
            </a:r>
            <a:r>
              <a:rPr lang="en-US" dirty="0" err="1" smtClean="0"/>
              <a:t>Posix</a:t>
            </a:r>
            <a:r>
              <a:rPr lang="en-US" dirty="0" smtClean="0"/>
              <a:t>, SPMD)</a:t>
            </a:r>
          </a:p>
          <a:p>
            <a:pPr lvl="1"/>
            <a:r>
              <a:rPr lang="en-US" dirty="0" smtClean="0"/>
              <a:t>HPC Basic Profile, HPC File Staging</a:t>
            </a:r>
          </a:p>
          <a:p>
            <a:r>
              <a:rPr lang="en-US" dirty="0" smtClean="0"/>
              <a:t>Genesis II</a:t>
            </a:r>
          </a:p>
          <a:p>
            <a:pPr lvl="1"/>
            <a:r>
              <a:rPr lang="en-US" dirty="0" smtClean="0"/>
              <a:t>OGSA-BES, JSDL (</a:t>
            </a:r>
            <a:r>
              <a:rPr lang="en-US" dirty="0" err="1" smtClean="0"/>
              <a:t>Posix</a:t>
            </a:r>
            <a:r>
              <a:rPr lang="en-US" dirty="0" smtClean="0"/>
              <a:t>, SPMD, parameter sweep)</a:t>
            </a:r>
          </a:p>
          <a:p>
            <a:pPr lvl="1"/>
            <a:r>
              <a:rPr lang="en-US" dirty="0" smtClean="0"/>
              <a:t>HPC Basic Profile, HPC File Staging</a:t>
            </a:r>
          </a:p>
          <a:p>
            <a:pPr lvl="1"/>
            <a:r>
              <a:rPr lang="en-US" dirty="0" smtClean="0"/>
              <a:t>RNS, ByteIO</a:t>
            </a:r>
          </a:p>
          <a:p>
            <a:r>
              <a:rPr lang="en-US" i="1" dirty="0" smtClean="0"/>
              <a:t>EGEE/g-</a:t>
            </a:r>
            <a:r>
              <a:rPr lang="en-US" i="1" dirty="0" err="1" smtClean="0"/>
              <a:t>lite</a:t>
            </a:r>
            <a:endParaRPr lang="en-US" i="1" dirty="0" smtClean="0"/>
          </a:p>
          <a:p>
            <a:r>
              <a:rPr lang="en-US" i="1" dirty="0" smtClean="0"/>
              <a:t>SMOA</a:t>
            </a:r>
          </a:p>
          <a:p>
            <a:pPr lvl="1"/>
            <a:r>
              <a:rPr lang="en-US" i="1" dirty="0" smtClean="0"/>
              <a:t>OGSA-BES, JSDL (</a:t>
            </a:r>
            <a:r>
              <a:rPr lang="en-US" i="1" dirty="0" err="1" smtClean="0"/>
              <a:t>Posix</a:t>
            </a:r>
            <a:r>
              <a:rPr lang="en-US" i="1" dirty="0" smtClean="0"/>
              <a:t>, SPMD)</a:t>
            </a:r>
          </a:p>
          <a:p>
            <a:pPr lvl="1"/>
            <a:r>
              <a:rPr lang="en-US" i="1" dirty="0" smtClean="0"/>
              <a:t>HPC Basic Profile</a:t>
            </a:r>
          </a:p>
        </p:txBody>
      </p:sp>
      <p:sp>
        <p:nvSpPr>
          <p:cNvPr id="18437" name="Text Placeholder 4"/>
          <p:cNvSpPr>
            <a:spLocks noGrp="1"/>
          </p:cNvSpPr>
          <p:nvPr>
            <p:ph type="body" sz="quarter" idx="3"/>
          </p:nvPr>
        </p:nvSpPr>
        <p:spPr/>
        <p:txBody>
          <a:bodyPr/>
          <a:lstStyle/>
          <a:p>
            <a:r>
              <a:rPr lang="en-US" smtClean="0"/>
              <a:t>Deployment</a:t>
            </a:r>
          </a:p>
        </p:txBody>
      </p:sp>
      <p:sp>
        <p:nvSpPr>
          <p:cNvPr id="18438" name="Content Placeholder 5"/>
          <p:cNvSpPr>
            <a:spLocks noGrp="1"/>
          </p:cNvSpPr>
          <p:nvPr>
            <p:ph sz="quarter" idx="4"/>
          </p:nvPr>
        </p:nvSpPr>
        <p:spPr/>
        <p:txBody>
          <a:bodyPr/>
          <a:lstStyle/>
          <a:p>
            <a:r>
              <a:rPr lang="en-US" dirty="0" smtClean="0"/>
              <a:t>UNICORE 6</a:t>
            </a:r>
          </a:p>
          <a:p>
            <a:pPr lvl="1"/>
            <a:r>
              <a:rPr lang="en-US" dirty="0" err="1" smtClean="0"/>
              <a:t>Xray</a:t>
            </a:r>
            <a:endParaRPr lang="en-US" dirty="0" smtClean="0"/>
          </a:p>
          <a:p>
            <a:pPr lvl="1"/>
            <a:r>
              <a:rPr lang="en-US" dirty="0" smtClean="0"/>
              <a:t>Sierra</a:t>
            </a:r>
          </a:p>
          <a:p>
            <a:pPr lvl="1"/>
            <a:r>
              <a:rPr lang="en-US" dirty="0" smtClean="0"/>
              <a:t>India</a:t>
            </a:r>
          </a:p>
          <a:p>
            <a:r>
              <a:rPr lang="en-US" dirty="0" smtClean="0"/>
              <a:t>Genesis II</a:t>
            </a:r>
          </a:p>
          <a:p>
            <a:pPr lvl="1"/>
            <a:r>
              <a:rPr lang="en-US" dirty="0" err="1" smtClean="0"/>
              <a:t>Xray</a:t>
            </a:r>
            <a:endParaRPr lang="en-US" dirty="0" smtClean="0"/>
          </a:p>
          <a:p>
            <a:pPr lvl="1"/>
            <a:r>
              <a:rPr lang="en-US" dirty="0" smtClean="0"/>
              <a:t>Sierra</a:t>
            </a:r>
          </a:p>
          <a:p>
            <a:pPr lvl="1"/>
            <a:r>
              <a:rPr lang="en-US" dirty="0" smtClean="0"/>
              <a:t>India</a:t>
            </a:r>
          </a:p>
          <a:p>
            <a:pPr lvl="1"/>
            <a:r>
              <a:rPr lang="en-US" dirty="0" smtClean="0"/>
              <a:t>Eucalyptus (India, Sierra)</a:t>
            </a:r>
          </a:p>
        </p:txBody>
      </p:sp>
      <p:sp>
        <p:nvSpPr>
          <p:cNvPr id="7" name="Footer Placeholder 6"/>
          <p:cNvSpPr>
            <a:spLocks noGrp="1"/>
          </p:cNvSpPr>
          <p:nvPr>
            <p:ph type="ftr" sz="quarter" idx="11"/>
          </p:nvPr>
        </p:nvSpPr>
        <p:spPr/>
        <p:txBody>
          <a:bodyPr/>
          <a:lstStyle/>
          <a:p>
            <a:r>
              <a:rPr lang="en-US"/>
              <a:t>http://futuregrid.org</a:t>
            </a:r>
          </a:p>
        </p:txBody>
      </p:sp>
      <p:sp>
        <p:nvSpPr>
          <p:cNvPr id="8" name="Slide Number Placeholder 7"/>
          <p:cNvSpPr>
            <a:spLocks noGrp="1"/>
          </p:cNvSpPr>
          <p:nvPr>
            <p:ph type="sldNum" sz="quarter" idx="12"/>
          </p:nvPr>
        </p:nvSpPr>
        <p:spPr/>
        <p:txBody>
          <a:bodyPr/>
          <a:lstStyle/>
          <a:p>
            <a:fld id="{EC648234-2101-4F54-BD45-AD0ACAE2A77D}" type="slidenum">
              <a:rPr lang="en-US"/>
              <a:pPr/>
              <a:t>60</a:t>
            </a:fld>
            <a:endParaRPr lang="en-US"/>
          </a:p>
        </p:txBody>
      </p:sp>
    </p:spTree>
    <p:extLst>
      <p:ext uri="{BB962C8B-B14F-4D97-AF65-F5344CB8AC3E}">
        <p14:creationId xmlns:p14="http://schemas.microsoft.com/office/powerpoint/2010/main" val="7649154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Domain Sciences</a:t>
            </a:r>
          </a:p>
        </p:txBody>
      </p:sp>
      <p:sp>
        <p:nvSpPr>
          <p:cNvPr id="16387" name="Text Placeholder 5"/>
          <p:cNvSpPr>
            <a:spLocks noGrp="1"/>
          </p:cNvSpPr>
          <p:nvPr>
            <p:ph type="body" idx="1"/>
          </p:nvPr>
        </p:nvSpPr>
        <p:spPr/>
        <p:txBody>
          <a:bodyPr/>
          <a:lstStyle/>
          <a:p>
            <a:r>
              <a:rPr lang="en-US" smtClean="0"/>
              <a:t>Requirements</a:t>
            </a:r>
          </a:p>
        </p:txBody>
      </p:sp>
      <p:sp>
        <p:nvSpPr>
          <p:cNvPr id="16388" name="Content Placeholder 6"/>
          <p:cNvSpPr>
            <a:spLocks noGrp="1"/>
          </p:cNvSpPr>
          <p:nvPr>
            <p:ph sz="half" idx="2"/>
          </p:nvPr>
        </p:nvSpPr>
        <p:spPr/>
        <p:txBody>
          <a:bodyPr>
            <a:normAutofit/>
          </a:bodyPr>
          <a:lstStyle/>
          <a:p>
            <a:r>
              <a:rPr lang="en-US" dirty="0" smtClean="0"/>
              <a:t>Provide a place where grid application developers can experiment with different standard grid middleware stacks without needing to become experts in installation and configuration</a:t>
            </a:r>
          </a:p>
          <a:p>
            <a:endParaRPr lang="en-US" dirty="0" smtClean="0"/>
          </a:p>
        </p:txBody>
      </p:sp>
      <p:sp>
        <p:nvSpPr>
          <p:cNvPr id="16389" name="Text Placeholder 7"/>
          <p:cNvSpPr>
            <a:spLocks noGrp="1"/>
          </p:cNvSpPr>
          <p:nvPr>
            <p:ph type="body" sz="quarter" idx="3"/>
          </p:nvPr>
        </p:nvSpPr>
        <p:spPr/>
        <p:txBody>
          <a:bodyPr/>
          <a:lstStyle/>
          <a:p>
            <a:r>
              <a:rPr lang="en-US" smtClean="0"/>
              <a:t>Usecases</a:t>
            </a:r>
          </a:p>
        </p:txBody>
      </p:sp>
      <p:sp>
        <p:nvSpPr>
          <p:cNvPr id="16390" name="Content Placeholder 8"/>
          <p:cNvSpPr>
            <a:spLocks noGrp="1"/>
          </p:cNvSpPr>
          <p:nvPr>
            <p:ph sz="quarter" idx="4"/>
          </p:nvPr>
        </p:nvSpPr>
        <p:spPr/>
        <p:txBody>
          <a:bodyPr>
            <a:normAutofit/>
          </a:bodyPr>
          <a:lstStyle/>
          <a:p>
            <a:r>
              <a:rPr lang="en-US" dirty="0" smtClean="0"/>
              <a:t>Develop new grid applications and test the suitability of different implementations in terms of both functional and non-functional characteristics</a:t>
            </a:r>
          </a:p>
        </p:txBody>
      </p:sp>
      <p:sp>
        <p:nvSpPr>
          <p:cNvPr id="4" name="Footer Placeholder 3"/>
          <p:cNvSpPr>
            <a:spLocks noGrp="1"/>
          </p:cNvSpPr>
          <p:nvPr>
            <p:ph type="ftr" sz="quarter" idx="11"/>
          </p:nvPr>
        </p:nvSpPr>
        <p:spPr/>
        <p:txBody>
          <a:bodyPr/>
          <a:lstStyle/>
          <a:p>
            <a:r>
              <a:rPr lang="en-US"/>
              <a:t>http://futuregrid.org</a:t>
            </a:r>
          </a:p>
        </p:txBody>
      </p:sp>
      <p:sp>
        <p:nvSpPr>
          <p:cNvPr id="5" name="Slide Number Placeholder 4"/>
          <p:cNvSpPr>
            <a:spLocks noGrp="1"/>
          </p:cNvSpPr>
          <p:nvPr>
            <p:ph type="sldNum" sz="quarter" idx="12"/>
          </p:nvPr>
        </p:nvSpPr>
        <p:spPr/>
        <p:txBody>
          <a:bodyPr/>
          <a:lstStyle/>
          <a:p>
            <a:fld id="{2636D85B-C761-46F7-AC14-73E89DB722F3}" type="slidenum">
              <a:rPr lang="en-US"/>
              <a:pPr/>
              <a:t>61</a:t>
            </a:fld>
            <a:endParaRPr lang="en-US"/>
          </a:p>
        </p:txBody>
      </p:sp>
    </p:spTree>
    <p:extLst>
      <p:ext uri="{BB962C8B-B14F-4D97-AF65-F5344CB8AC3E}">
        <p14:creationId xmlns:p14="http://schemas.microsoft.com/office/powerpoint/2010/main" val="3026334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70000" lnSpcReduction="20000"/>
          </a:bodyPr>
          <a:lstStyle/>
          <a:p>
            <a:r>
              <a:rPr lang="en-US" i="1" dirty="0" smtClean="0"/>
              <a:t>Global Sensitivity Analysis in Non-premixed </a:t>
            </a:r>
            <a:r>
              <a:rPr lang="en-US" i="1" dirty="0" err="1" smtClean="0"/>
              <a:t>Counterflow</a:t>
            </a:r>
            <a:r>
              <a:rPr lang="en-US" i="1" dirty="0" smtClean="0"/>
              <a:t> Flames</a:t>
            </a:r>
          </a:p>
          <a:p>
            <a:r>
              <a:rPr lang="en-US" i="1" dirty="0" smtClean="0"/>
              <a:t>A 3D Parallel Adaptive Mesh Re</a:t>
            </a:r>
            <a:r>
              <a:rPr lang="en-US" i="1" dirty="0" err="1" smtClean="0"/>
              <a:t>nement</a:t>
            </a:r>
            <a:r>
              <a:rPr lang="en-US" i="1" dirty="0" smtClean="0"/>
              <a:t> Method for Fluid Structure Interaction: A Computational Tool for the Analysis of a Bio-Inspired Autonomous Underwater Vehicle</a:t>
            </a:r>
          </a:p>
          <a:p>
            <a:r>
              <a:rPr lang="en-US" i="1" dirty="0" smtClean="0"/>
              <a:t>Design space exploration with the M5 simulator</a:t>
            </a:r>
          </a:p>
          <a:p>
            <a:r>
              <a:rPr lang="en-US" i="1" dirty="0" smtClean="0"/>
              <a:t>Ecotype Simulation of Microbial </a:t>
            </a:r>
            <a:r>
              <a:rPr lang="en-US" i="1" dirty="0" err="1" smtClean="0"/>
              <a:t>Metagenomes</a:t>
            </a:r>
            <a:r>
              <a:rPr lang="en-US" i="1" dirty="0" smtClean="0"/>
              <a:t> </a:t>
            </a:r>
          </a:p>
          <a:p>
            <a:r>
              <a:rPr lang="en-US" i="1" dirty="0" smtClean="0"/>
              <a:t>Genetic Analysis of </a:t>
            </a:r>
            <a:r>
              <a:rPr lang="en-US" i="1" dirty="0" err="1" smtClean="0"/>
              <a:t>Metapopulation</a:t>
            </a:r>
            <a:r>
              <a:rPr lang="en-US" i="1" dirty="0" smtClean="0"/>
              <a:t> Processes in the </a:t>
            </a:r>
            <a:r>
              <a:rPr lang="en-US" i="1" dirty="0" err="1" smtClean="0"/>
              <a:t>Silene-Microbotryum</a:t>
            </a:r>
            <a:r>
              <a:rPr lang="en-US" i="1" dirty="0" smtClean="0"/>
              <a:t> Host-Pathogen System</a:t>
            </a:r>
          </a:p>
          <a:p>
            <a:r>
              <a:rPr lang="en-US" i="1" dirty="0" smtClean="0"/>
              <a:t>Hunting the Higgs with Matrix Element Methods</a:t>
            </a:r>
          </a:p>
          <a:p>
            <a:r>
              <a:rPr lang="en-US" i="1" dirty="0" smtClean="0"/>
              <a:t>Identification of eukaryotic genes derived from mitochondria using evolutionary analysis</a:t>
            </a:r>
          </a:p>
          <a:p>
            <a:r>
              <a:rPr lang="en-US" i="1" dirty="0" smtClean="0"/>
              <a:t>Identifying key genetic interactions in Type II diabetes</a:t>
            </a:r>
          </a:p>
          <a:p>
            <a:r>
              <a:rPr lang="en-US" i="1" dirty="0" smtClean="0"/>
              <a:t>Using Molecular Simulations to Calculate Free Energy</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92F48B1C-A799-4DED-9713-61FB4ADBB90E}" type="slidenum">
              <a:rPr lang="en-US" smtClean="0"/>
              <a:pPr>
                <a:defRPr/>
              </a:pPr>
              <a:t>62</a:t>
            </a:fld>
            <a:endParaRPr lang="en-US"/>
          </a:p>
        </p:txBody>
      </p:sp>
    </p:spTree>
    <p:extLst>
      <p:ext uri="{BB962C8B-B14F-4D97-AF65-F5344CB8AC3E}">
        <p14:creationId xmlns:p14="http://schemas.microsoft.com/office/powerpoint/2010/main" val="34904099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Test-bed </a:t>
            </a:r>
            <a:br>
              <a:rPr lang="en-US" dirty="0" smtClean="0"/>
            </a:br>
            <a:r>
              <a:rPr lang="en-US" dirty="0" smtClean="0"/>
              <a:t>Use as an experimental facility</a:t>
            </a:r>
            <a:endParaRPr lang="en-US" dirty="0"/>
          </a:p>
        </p:txBody>
      </p:sp>
      <p:sp>
        <p:nvSpPr>
          <p:cNvPr id="7" name="Content Placeholder 6"/>
          <p:cNvSpPr>
            <a:spLocks noGrp="1"/>
          </p:cNvSpPr>
          <p:nvPr>
            <p:ph idx="1"/>
          </p:nvPr>
        </p:nvSpPr>
        <p:spPr/>
        <p:txBody>
          <a:bodyPr/>
          <a:lstStyle/>
          <a:p>
            <a:r>
              <a:rPr lang="en-US" dirty="0" smtClean="0"/>
              <a:t>Cloud bursting work</a:t>
            </a:r>
          </a:p>
          <a:p>
            <a:pPr lvl="1"/>
            <a:r>
              <a:rPr lang="en-US" dirty="0" smtClean="0"/>
              <a:t>Eucalyptus</a:t>
            </a:r>
          </a:p>
          <a:p>
            <a:pPr lvl="1"/>
            <a:r>
              <a:rPr lang="en-US" dirty="0" smtClean="0"/>
              <a:t>Amazon</a:t>
            </a:r>
          </a:p>
          <a:p>
            <a:r>
              <a:rPr lang="en-US" dirty="0" smtClean="0"/>
              <a:t>Replicated files &amp; directories</a:t>
            </a:r>
          </a:p>
          <a:p>
            <a:r>
              <a:rPr lang="en-US" dirty="0" smtClean="0"/>
              <a:t>Automatic application configuration and deployment</a:t>
            </a:r>
            <a:endParaRPr lang="en-US" dirty="0"/>
          </a:p>
        </p:txBody>
      </p:sp>
      <p:sp>
        <p:nvSpPr>
          <p:cNvPr id="4" name="Footer Placeholder 3"/>
          <p:cNvSpPr>
            <a:spLocks noGrp="1"/>
          </p:cNvSpPr>
          <p:nvPr>
            <p:ph type="ftr" sz="quarter" idx="11"/>
          </p:nvPr>
        </p:nvSpPr>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2E05D9EB-2730-4910-8185-E4AAF5A9D37F}" type="slidenum">
              <a:rPr lang="en-US" smtClean="0"/>
              <a:pPr>
                <a:defRPr/>
              </a:pPr>
              <a:t>63</a:t>
            </a:fld>
            <a:endParaRPr lang="en-US"/>
          </a:p>
        </p:txBody>
      </p:sp>
    </p:spTree>
    <p:extLst>
      <p:ext uri="{BB962C8B-B14F-4D97-AF65-F5344CB8AC3E}">
        <p14:creationId xmlns:p14="http://schemas.microsoft.com/office/powerpoint/2010/main" val="6957877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t>Grid Test-bed</a:t>
            </a:r>
          </a:p>
        </p:txBody>
      </p:sp>
      <p:sp>
        <p:nvSpPr>
          <p:cNvPr id="3075" name="Text Placeholder 5"/>
          <p:cNvSpPr>
            <a:spLocks noGrp="1"/>
          </p:cNvSpPr>
          <p:nvPr>
            <p:ph type="body" idx="1"/>
          </p:nvPr>
        </p:nvSpPr>
        <p:spPr/>
        <p:txBody>
          <a:bodyPr/>
          <a:lstStyle/>
          <a:p>
            <a:pPr eaLnBrk="1" hangingPunct="1"/>
            <a:r>
              <a:rPr lang="en-US" smtClean="0"/>
              <a:t>Requirements</a:t>
            </a:r>
          </a:p>
        </p:txBody>
      </p:sp>
      <p:sp>
        <p:nvSpPr>
          <p:cNvPr id="16388" name="Content Placeholder 6"/>
          <p:cNvSpPr>
            <a:spLocks noGrp="1"/>
          </p:cNvSpPr>
          <p:nvPr>
            <p:ph sz="half" idx="2"/>
          </p:nvPr>
        </p:nvSpPr>
        <p:spPr/>
        <p:txBody>
          <a:bodyPr>
            <a:normAutofit fontScale="92500" lnSpcReduction="20000"/>
          </a:bodyPr>
          <a:lstStyle/>
          <a:p>
            <a:pPr eaLnBrk="1" hangingPunct="1">
              <a:defRPr/>
            </a:pPr>
            <a:r>
              <a:rPr lang="en-US" dirty="0" smtClean="0"/>
              <a:t>Systems of sufficient scale to test realistically</a:t>
            </a:r>
          </a:p>
          <a:p>
            <a:pPr eaLnBrk="1" hangingPunct="1">
              <a:defRPr/>
            </a:pPr>
            <a:r>
              <a:rPr lang="en-US" dirty="0" smtClean="0"/>
              <a:t>Sufficient bandwidth to stress communication layer</a:t>
            </a:r>
          </a:p>
          <a:p>
            <a:pPr eaLnBrk="1" hangingPunct="1">
              <a:defRPr/>
            </a:pPr>
            <a:r>
              <a:rPr lang="en-US" dirty="0" smtClean="0"/>
              <a:t>Non-production environment so production users not impacted when a component fails under test</a:t>
            </a:r>
          </a:p>
          <a:p>
            <a:pPr eaLnBrk="1" hangingPunct="1">
              <a:defRPr/>
            </a:pPr>
            <a:r>
              <a:rPr lang="en-US" dirty="0" smtClean="0"/>
              <a:t>Multiple sites, with high latency and bandwidth</a:t>
            </a:r>
          </a:p>
          <a:p>
            <a:pPr eaLnBrk="1" hangingPunct="1">
              <a:defRPr/>
            </a:pPr>
            <a:r>
              <a:rPr lang="en-US" dirty="0" smtClean="0"/>
              <a:t>Cloud interface without bandwidth or CPU charges</a:t>
            </a:r>
          </a:p>
        </p:txBody>
      </p:sp>
      <p:sp>
        <p:nvSpPr>
          <p:cNvPr id="3077" name="Text Placeholder 7"/>
          <p:cNvSpPr>
            <a:spLocks noGrp="1"/>
          </p:cNvSpPr>
          <p:nvPr>
            <p:ph type="body" sz="quarter" idx="3"/>
          </p:nvPr>
        </p:nvSpPr>
        <p:spPr/>
        <p:txBody>
          <a:bodyPr/>
          <a:lstStyle/>
          <a:p>
            <a:pPr eaLnBrk="1" hangingPunct="1"/>
            <a:r>
              <a:rPr lang="en-US" smtClean="0"/>
              <a:t>Usecases</a:t>
            </a:r>
          </a:p>
        </p:txBody>
      </p:sp>
      <p:sp>
        <p:nvSpPr>
          <p:cNvPr id="16390" name="Content Placeholder 8"/>
          <p:cNvSpPr>
            <a:spLocks noGrp="1"/>
          </p:cNvSpPr>
          <p:nvPr>
            <p:ph sz="quarter" idx="4"/>
          </p:nvPr>
        </p:nvSpPr>
        <p:spPr/>
        <p:txBody>
          <a:bodyPr>
            <a:normAutofit fontScale="85000" lnSpcReduction="20000"/>
          </a:bodyPr>
          <a:lstStyle/>
          <a:p>
            <a:pPr eaLnBrk="1" hangingPunct="1">
              <a:defRPr/>
            </a:pPr>
            <a:r>
              <a:rPr lang="en-US" dirty="0" smtClean="0"/>
              <a:t>XSEDE testing</a:t>
            </a:r>
          </a:p>
          <a:p>
            <a:pPr lvl="1" eaLnBrk="1" hangingPunct="1">
              <a:defRPr/>
            </a:pPr>
            <a:r>
              <a:rPr lang="en-US" dirty="0" smtClean="0"/>
              <a:t>XSEDE architecture is based on same standards, same mechanisms used here will be used for XSEDE testing</a:t>
            </a:r>
          </a:p>
          <a:p>
            <a:pPr eaLnBrk="1" hangingPunct="1">
              <a:defRPr/>
            </a:pPr>
            <a:r>
              <a:rPr lang="en-US" dirty="0" smtClean="0"/>
              <a:t>Quality attribute testing, particularly under load and at extremes.</a:t>
            </a:r>
          </a:p>
          <a:p>
            <a:pPr lvl="1" eaLnBrk="1" hangingPunct="1">
              <a:defRPr/>
            </a:pPr>
            <a:r>
              <a:rPr lang="en-US" dirty="0" smtClean="0"/>
              <a:t>Load (e.g., job rate, number of jobs i/o rate)</a:t>
            </a:r>
          </a:p>
          <a:p>
            <a:pPr lvl="1" eaLnBrk="1" hangingPunct="1">
              <a:defRPr/>
            </a:pPr>
            <a:r>
              <a:rPr lang="en-US" dirty="0" smtClean="0"/>
              <a:t>Performance</a:t>
            </a:r>
          </a:p>
          <a:p>
            <a:pPr lvl="1" eaLnBrk="1" hangingPunct="1">
              <a:defRPr/>
            </a:pPr>
            <a:r>
              <a:rPr lang="en-US" dirty="0" smtClean="0"/>
              <a:t>Availability</a:t>
            </a:r>
          </a:p>
          <a:p>
            <a:pPr eaLnBrk="1" hangingPunct="1">
              <a:defRPr/>
            </a:pPr>
            <a:r>
              <a:rPr lang="en-US" dirty="0" smtClean="0"/>
              <a:t>New application execution</a:t>
            </a:r>
          </a:p>
          <a:p>
            <a:pPr lvl="1" eaLnBrk="1" hangingPunct="1">
              <a:defRPr/>
            </a:pPr>
            <a:r>
              <a:rPr lang="en-US" dirty="0" smtClean="0"/>
              <a:t>Resources to entice</a:t>
            </a:r>
          </a:p>
          <a:p>
            <a:pPr eaLnBrk="1" hangingPunct="1">
              <a:defRPr/>
            </a:pPr>
            <a:r>
              <a:rPr lang="en-US" dirty="0" smtClean="0"/>
              <a:t>New platforms (e.g., Cray, Cloud)</a:t>
            </a:r>
          </a:p>
          <a:p>
            <a:pPr lvl="1" eaLnBrk="1" hangingPunct="1">
              <a:defRPr/>
            </a:pPr>
            <a:endParaRPr lang="en-US" dirty="0" smtClean="0"/>
          </a:p>
        </p:txBody>
      </p:sp>
      <p:sp>
        <p:nvSpPr>
          <p:cNvPr id="3079" name="Footer Placeholder 3"/>
          <p:cNvSpPr>
            <a:spLocks noGrp="1"/>
          </p:cNvSpPr>
          <p:nvPr>
            <p:ph type="ftr" sz="quarter" idx="11"/>
          </p:nvPr>
        </p:nvSpPr>
        <p:spPr bwMode="auto">
          <a:noFill/>
          <a:ln>
            <a:miter lim="800000"/>
            <a:headEnd/>
            <a:tailEnd/>
          </a:ln>
        </p:spPr>
        <p:txBody>
          <a:bodyPr/>
          <a:lstStyle/>
          <a:p>
            <a:r>
              <a:rPr lang="en-US"/>
              <a:t>http://futuregrid.org</a:t>
            </a:r>
          </a:p>
        </p:txBody>
      </p:sp>
      <p:sp>
        <p:nvSpPr>
          <p:cNvPr id="3080" name="Slide Number Placeholder 4"/>
          <p:cNvSpPr>
            <a:spLocks noGrp="1"/>
          </p:cNvSpPr>
          <p:nvPr>
            <p:ph type="sldNum" sz="quarter" idx="12"/>
          </p:nvPr>
        </p:nvSpPr>
        <p:spPr bwMode="auto">
          <a:noFill/>
          <a:ln>
            <a:miter lim="800000"/>
            <a:headEnd/>
            <a:tailEnd/>
          </a:ln>
        </p:spPr>
        <p:txBody>
          <a:bodyPr/>
          <a:lstStyle/>
          <a:p>
            <a:fld id="{F5057084-479C-4513-9B60-F15D6AB9AD11}" type="slidenum">
              <a:rPr lang="en-US"/>
              <a:pPr/>
              <a:t>64</a:t>
            </a:fld>
            <a:endParaRPr lang="en-US"/>
          </a:p>
        </p:txBody>
      </p:sp>
    </p:spTree>
    <p:extLst>
      <p:ext uri="{BB962C8B-B14F-4D97-AF65-F5344CB8AC3E}">
        <p14:creationId xmlns:p14="http://schemas.microsoft.com/office/powerpoint/2010/main" val="3150702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Extend XCG onto </a:t>
            </a:r>
            <a:r>
              <a:rPr lang="en-US" dirty="0" err="1" smtClean="0"/>
              <a:t>FutureGrid</a:t>
            </a:r>
            <a:r>
              <a:rPr lang="en-US" dirty="0" smtClean="0"/>
              <a:t/>
            </a:r>
            <a:br>
              <a:rPr lang="en-US" dirty="0" smtClean="0"/>
            </a:br>
            <a:r>
              <a:rPr lang="en-US" sz="2000" dirty="0" smtClean="0"/>
              <a:t>(XCG- Cross Campus Grid)</a:t>
            </a:r>
            <a:endParaRPr lang="en-US" dirty="0" smtClean="0"/>
          </a:p>
        </p:txBody>
      </p:sp>
      <p:sp>
        <p:nvSpPr>
          <p:cNvPr id="4099" name="Text Placeholder 2"/>
          <p:cNvSpPr>
            <a:spLocks noGrp="1"/>
          </p:cNvSpPr>
          <p:nvPr>
            <p:ph type="body" idx="1"/>
          </p:nvPr>
        </p:nvSpPr>
        <p:spPr/>
        <p:txBody>
          <a:bodyPr/>
          <a:lstStyle/>
          <a:p>
            <a:pPr eaLnBrk="1" hangingPunct="1"/>
            <a:r>
              <a:rPr lang="en-US" smtClean="0"/>
              <a:t>Design</a:t>
            </a:r>
          </a:p>
        </p:txBody>
      </p:sp>
      <p:sp>
        <p:nvSpPr>
          <p:cNvPr id="4100" name="Content Placeholder 3"/>
          <p:cNvSpPr>
            <a:spLocks noGrp="1"/>
          </p:cNvSpPr>
          <p:nvPr>
            <p:ph sz="half" idx="2"/>
          </p:nvPr>
        </p:nvSpPr>
        <p:spPr/>
        <p:txBody>
          <a:bodyPr>
            <a:normAutofit fontScale="92500" lnSpcReduction="20000"/>
          </a:bodyPr>
          <a:lstStyle/>
          <a:p>
            <a:pPr eaLnBrk="1" hangingPunct="1"/>
            <a:r>
              <a:rPr lang="en-US" dirty="0" smtClean="0"/>
              <a:t>Genesis II containers on head nodes of compute resources</a:t>
            </a:r>
          </a:p>
          <a:p>
            <a:pPr eaLnBrk="1" hangingPunct="1"/>
            <a:r>
              <a:rPr lang="en-US" dirty="0" smtClean="0"/>
              <a:t>Test queues that send the containers jobs</a:t>
            </a:r>
          </a:p>
          <a:p>
            <a:pPr eaLnBrk="1" hangingPunct="1"/>
            <a:r>
              <a:rPr lang="en-US" dirty="0" smtClean="0"/>
              <a:t>Test scripts that generate thousands of jobs, jobs with significant I/O demands</a:t>
            </a:r>
          </a:p>
          <a:p>
            <a:pPr eaLnBrk="1" hangingPunct="1"/>
            <a:r>
              <a:rPr lang="en-US" dirty="0" smtClean="0"/>
              <a:t>Logging tools to capture errors and root cause</a:t>
            </a:r>
          </a:p>
          <a:p>
            <a:pPr eaLnBrk="1" hangingPunct="1"/>
            <a:r>
              <a:rPr lang="en-US" dirty="0" smtClean="0"/>
              <a:t>Custom OGSA-BES container that understands EC2 cloud interface, and “cloud-bursts”</a:t>
            </a:r>
          </a:p>
        </p:txBody>
      </p:sp>
      <p:sp>
        <p:nvSpPr>
          <p:cNvPr id="4101" name="Text Placeholder 4"/>
          <p:cNvSpPr>
            <a:spLocks noGrp="1"/>
          </p:cNvSpPr>
          <p:nvPr>
            <p:ph type="body" sz="quarter" idx="3"/>
          </p:nvPr>
        </p:nvSpPr>
        <p:spPr/>
        <p:txBody>
          <a:bodyPr/>
          <a:lstStyle/>
          <a:p>
            <a:pPr eaLnBrk="1" hangingPunct="1"/>
            <a:r>
              <a:rPr lang="en-US" smtClean="0"/>
              <a:t>Image</a:t>
            </a:r>
          </a:p>
        </p:txBody>
      </p:sp>
      <p:sp>
        <p:nvSpPr>
          <p:cNvPr id="4103" name="Footer Placeholder 6"/>
          <p:cNvSpPr>
            <a:spLocks noGrp="1"/>
          </p:cNvSpPr>
          <p:nvPr>
            <p:ph type="ftr" sz="quarter" idx="11"/>
          </p:nvPr>
        </p:nvSpPr>
        <p:spPr bwMode="auto">
          <a:noFill/>
          <a:ln>
            <a:miter lim="800000"/>
            <a:headEnd/>
            <a:tailEnd/>
          </a:ln>
        </p:spPr>
        <p:txBody>
          <a:bodyPr/>
          <a:lstStyle/>
          <a:p>
            <a:r>
              <a:rPr lang="en-US"/>
              <a:t>http://futuregrid.org</a:t>
            </a:r>
          </a:p>
        </p:txBody>
      </p:sp>
      <p:sp>
        <p:nvSpPr>
          <p:cNvPr id="4104" name="Slide Number Placeholder 7"/>
          <p:cNvSpPr>
            <a:spLocks noGrp="1"/>
          </p:cNvSpPr>
          <p:nvPr>
            <p:ph type="sldNum" sz="quarter" idx="12"/>
          </p:nvPr>
        </p:nvSpPr>
        <p:spPr bwMode="auto">
          <a:noFill/>
          <a:ln>
            <a:miter lim="800000"/>
            <a:headEnd/>
            <a:tailEnd/>
          </a:ln>
        </p:spPr>
        <p:txBody>
          <a:bodyPr/>
          <a:lstStyle/>
          <a:p>
            <a:fld id="{7ECD5A16-C1AC-4B80-BF1C-D0B7F315BCFD}" type="slidenum">
              <a:rPr lang="en-US"/>
              <a:pPr/>
              <a:t>65</a:t>
            </a:fld>
            <a:endParaRPr lang="en-US"/>
          </a:p>
        </p:txBody>
      </p:sp>
      <p:pic>
        <p:nvPicPr>
          <p:cNvPr id="4106" name="Picture 10"/>
          <p:cNvPicPr>
            <a:picLocks noGrp="1" noChangeAspect="1" noChangeArrowheads="1"/>
          </p:cNvPicPr>
          <p:nvPr>
            <p:ph sz="quarter" idx="4"/>
          </p:nvPr>
        </p:nvPicPr>
        <p:blipFill>
          <a:blip r:embed="rId3" cstate="print"/>
          <a:srcRect/>
          <a:stretch>
            <a:fillRect/>
          </a:stretch>
        </p:blipFill>
        <p:spPr bwMode="auto">
          <a:xfrm>
            <a:off x="5244945" y="2174875"/>
            <a:ext cx="2841935" cy="3951288"/>
          </a:xfrm>
          <a:prstGeom prst="rect">
            <a:avLst/>
          </a:prstGeom>
          <a:noFill/>
          <a:ln w="9525">
            <a:noFill/>
            <a:miter lim="800000"/>
            <a:headEnd/>
            <a:tailEnd/>
          </a:ln>
        </p:spPr>
      </p:pic>
    </p:spTree>
    <p:extLst>
      <p:ext uri="{BB962C8B-B14F-4D97-AF65-F5344CB8AC3E}">
        <p14:creationId xmlns:p14="http://schemas.microsoft.com/office/powerpoint/2010/main" val="36380653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ctrTitle"/>
          </p:nvPr>
        </p:nvSpPr>
        <p:spPr/>
        <p:txBody>
          <a:bodyPr/>
          <a:lstStyle/>
          <a:p>
            <a:pPr eaLnBrk="1" hangingPunct="1"/>
            <a:r>
              <a:rPr lang="en-US">
                <a:latin typeface="Calibri" charset="0"/>
              </a:rPr>
              <a:t>Virtual Appliances</a:t>
            </a:r>
          </a:p>
        </p:txBody>
      </p:sp>
      <p:sp>
        <p:nvSpPr>
          <p:cNvPr id="6" name="Subtitle 5"/>
          <p:cNvSpPr>
            <a:spLocks noGrp="1"/>
          </p:cNvSpPr>
          <p:nvPr>
            <p:ph type="subTitle" idx="1"/>
          </p:nvPr>
        </p:nvSpPr>
        <p:spPr/>
        <p:txBody>
          <a:bodyPr/>
          <a:lstStyle/>
          <a:p>
            <a:pPr eaLnBrk="1" hangingPunct="1">
              <a:defRPr/>
            </a:pPr>
            <a:r>
              <a:rPr lang="en-US" dirty="0" smtClean="0"/>
              <a:t>Renato Figueiredo</a:t>
            </a:r>
          </a:p>
          <a:p>
            <a:pPr eaLnBrk="1" hangingPunct="1">
              <a:defRPr/>
            </a:pPr>
            <a:r>
              <a:rPr lang="en-US" dirty="0" smtClean="0"/>
              <a:t>University of Florida</a:t>
            </a:r>
            <a:endParaRPr 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fld id="{C51F2BF0-0343-5845-8660-A98C135D68C3}" type="slidenum">
              <a:rPr lang="zh-CN" altLang="en-GB" sz="1200">
                <a:solidFill>
                  <a:srgbClr val="898989"/>
                </a:solidFill>
                <a:latin typeface="Calibri" charset="0"/>
              </a:rPr>
              <a:pPr eaLnBrk="1" hangingPunct="1"/>
              <a:t>66</a:t>
            </a:fld>
            <a:endParaRPr lang="en-GB" altLang="zh-CN" sz="1200">
              <a:solidFill>
                <a:srgbClr val="898989"/>
              </a:solidFill>
              <a:latin typeface="Calibri" charset="0"/>
            </a:endParaRPr>
          </a:p>
        </p:txBody>
      </p:sp>
    </p:spTree>
    <p:extLst>
      <p:ext uri="{BB962C8B-B14F-4D97-AF65-F5344CB8AC3E}">
        <p14:creationId xmlns:p14="http://schemas.microsoft.com/office/powerpoint/2010/main" val="2961721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p:txBody>
          <a:bodyPr/>
          <a:lstStyle/>
          <a:p>
            <a:r>
              <a:rPr lang="en-US">
                <a:latin typeface="Calibri" charset="0"/>
              </a:rPr>
              <a:t>Overview</a:t>
            </a:r>
          </a:p>
        </p:txBody>
      </p:sp>
      <p:sp>
        <p:nvSpPr>
          <p:cNvPr id="6147" name="Rectangle 3"/>
          <p:cNvSpPr>
            <a:spLocks noGrp="1"/>
          </p:cNvSpPr>
          <p:nvPr>
            <p:ph type="body" idx="4294967295"/>
          </p:nvPr>
        </p:nvSpPr>
        <p:spPr/>
        <p:txBody>
          <a:bodyPr/>
          <a:lstStyle/>
          <a:p>
            <a:r>
              <a:rPr lang="en-US" sz="2800">
                <a:latin typeface="Calibri" charset="0"/>
              </a:rPr>
              <a:t>Traditional ways of delivering hands-on training and education in parallel/distributed computing have non-trivial dependences on the environment</a:t>
            </a:r>
          </a:p>
          <a:p>
            <a:pPr lvl="2"/>
            <a:r>
              <a:rPr lang="en-US" sz="2000">
                <a:latin typeface="Calibri" charset="0"/>
              </a:rPr>
              <a:t>Difficult to replicate same environment on different resources (e.g. HPC clusters, desktops) </a:t>
            </a:r>
          </a:p>
          <a:p>
            <a:pPr lvl="2"/>
            <a:r>
              <a:rPr lang="en-US" sz="2000">
                <a:latin typeface="Calibri" charset="0"/>
              </a:rPr>
              <a:t>Difficult to cope with changes in the environment (e.g. software upgrades)</a:t>
            </a:r>
          </a:p>
          <a:p>
            <a:r>
              <a:rPr lang="en-US" sz="2800">
                <a:latin typeface="Calibri" charset="0"/>
              </a:rPr>
              <a:t>Virtualization technologies remove key software dependences through a layer of indirection</a:t>
            </a:r>
          </a:p>
          <a:p>
            <a:pPr lvl="2"/>
            <a:endParaRPr lang="en-US" sz="2000">
              <a:latin typeface="Calibri" charset="0"/>
            </a:endParaRPr>
          </a:p>
        </p:txBody>
      </p:sp>
    </p:spTree>
    <p:extLst>
      <p:ext uri="{BB962C8B-B14F-4D97-AF65-F5344CB8AC3E}">
        <p14:creationId xmlns:p14="http://schemas.microsoft.com/office/powerpoint/2010/main" val="2371329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p:txBody>
          <a:bodyPr/>
          <a:lstStyle/>
          <a:p>
            <a:r>
              <a:rPr lang="en-US">
                <a:latin typeface="Calibri" charset="0"/>
              </a:rPr>
              <a:t>Overview</a:t>
            </a:r>
          </a:p>
        </p:txBody>
      </p:sp>
      <p:sp>
        <p:nvSpPr>
          <p:cNvPr id="7171" name="Rectangle 3"/>
          <p:cNvSpPr>
            <a:spLocks noGrp="1"/>
          </p:cNvSpPr>
          <p:nvPr>
            <p:ph type="body" idx="4294967295"/>
          </p:nvPr>
        </p:nvSpPr>
        <p:spPr/>
        <p:txBody>
          <a:bodyPr/>
          <a:lstStyle/>
          <a:p>
            <a:pPr>
              <a:lnSpc>
                <a:spcPct val="90000"/>
              </a:lnSpc>
            </a:pPr>
            <a:r>
              <a:rPr lang="en-US" sz="2800">
                <a:latin typeface="Calibri" charset="0"/>
              </a:rPr>
              <a:t>FutureGrid enables new approaches to education and training and opportunities to engage in outreach </a:t>
            </a:r>
          </a:p>
          <a:p>
            <a:pPr lvl="1">
              <a:lnSpc>
                <a:spcPct val="90000"/>
              </a:lnSpc>
            </a:pPr>
            <a:r>
              <a:rPr lang="en-US" sz="2400">
                <a:latin typeface="Calibri" charset="0"/>
              </a:rPr>
              <a:t>Cloud, virtualization and dynamic provisioning – environment can adapt to the user, rather than expect user to adapt to the environment</a:t>
            </a:r>
          </a:p>
          <a:p>
            <a:pPr>
              <a:lnSpc>
                <a:spcPct val="90000"/>
              </a:lnSpc>
            </a:pPr>
            <a:r>
              <a:rPr lang="en-US" sz="2800">
                <a:latin typeface="Calibri" charset="0"/>
              </a:rPr>
              <a:t>Leverage unique capabilities of the infrastructure:</a:t>
            </a:r>
          </a:p>
          <a:p>
            <a:pPr lvl="1">
              <a:lnSpc>
                <a:spcPct val="90000"/>
              </a:lnSpc>
            </a:pPr>
            <a:r>
              <a:rPr lang="en-US" sz="2400">
                <a:latin typeface="Calibri" charset="0"/>
              </a:rPr>
              <a:t>Reduce barriers to entry and engage new users</a:t>
            </a:r>
          </a:p>
          <a:p>
            <a:pPr lvl="1">
              <a:lnSpc>
                <a:spcPct val="90000"/>
              </a:lnSpc>
            </a:pPr>
            <a:r>
              <a:rPr lang="en-US" sz="2400">
                <a:latin typeface="Calibri" charset="0"/>
              </a:rPr>
              <a:t>Use of encapsulated environments (</a:t>
            </a:r>
            <a:r>
              <a:rPr lang="ja-JP" altLang="en-US" sz="2400">
                <a:latin typeface="Calibri" charset="0"/>
              </a:rPr>
              <a:t>“</a:t>
            </a:r>
            <a:r>
              <a:rPr lang="en-US" sz="2400">
                <a:latin typeface="Calibri" charset="0"/>
              </a:rPr>
              <a:t>appliances</a:t>
            </a:r>
            <a:r>
              <a:rPr lang="ja-JP" altLang="en-US" sz="2400">
                <a:latin typeface="Calibri" charset="0"/>
              </a:rPr>
              <a:t>”</a:t>
            </a:r>
            <a:r>
              <a:rPr lang="en-US" sz="2400">
                <a:latin typeface="Calibri" charset="0"/>
              </a:rPr>
              <a:t>) as a primary delivery mechanism of education/training modules – promoting reuse, replication, and sharing</a:t>
            </a:r>
          </a:p>
          <a:p>
            <a:pPr lvl="1">
              <a:lnSpc>
                <a:spcPct val="90000"/>
              </a:lnSpc>
            </a:pPr>
            <a:r>
              <a:rPr lang="en-US" sz="2400">
                <a:latin typeface="Calibri" charset="0"/>
              </a:rPr>
              <a:t>Hands-on tutorials on introductory, intermediate, and advanced topics</a:t>
            </a:r>
          </a:p>
        </p:txBody>
      </p:sp>
    </p:spTree>
    <p:extLst>
      <p:ext uri="{BB962C8B-B14F-4D97-AF65-F5344CB8AC3E}">
        <p14:creationId xmlns:p14="http://schemas.microsoft.com/office/powerpoint/2010/main" val="41900699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algn="l" eaLnBrk="1" hangingPunct="1">
              <a:spcBef>
                <a:spcPct val="0"/>
              </a:spcBef>
            </a:pPr>
            <a:fld id="{41D0E0C6-3DB9-5E4A-ADA5-7FD52327C55A}" type="slidenum">
              <a:rPr lang="zh-CN" altLang="en-GB" sz="1100">
                <a:solidFill>
                  <a:srgbClr val="898989"/>
                </a:solidFill>
                <a:latin typeface="Calibri" charset="0"/>
              </a:rPr>
              <a:pPr algn="l" eaLnBrk="1" hangingPunct="1">
                <a:spcBef>
                  <a:spcPct val="0"/>
                </a:spcBef>
              </a:pPr>
              <a:t>69</a:t>
            </a:fld>
            <a:endParaRPr lang="en-GB" altLang="zh-CN" sz="1100">
              <a:solidFill>
                <a:srgbClr val="898989"/>
              </a:solidFill>
              <a:latin typeface="Calibri" charset="0"/>
            </a:endParaRPr>
          </a:p>
        </p:txBody>
      </p:sp>
      <p:sp>
        <p:nvSpPr>
          <p:cNvPr id="8195" name="Rectangle 2"/>
          <p:cNvSpPr>
            <a:spLocks noGrp="1" noChangeArrowheads="1"/>
          </p:cNvSpPr>
          <p:nvPr>
            <p:ph type="title"/>
          </p:nvPr>
        </p:nvSpPr>
        <p:spPr/>
        <p:txBody>
          <a:bodyPr/>
          <a:lstStyle/>
          <a:p>
            <a:r>
              <a:rPr lang="en-US">
                <a:latin typeface="Calibri" charset="0"/>
              </a:rPr>
              <a:t>What is an appliance?</a:t>
            </a:r>
          </a:p>
        </p:txBody>
      </p:sp>
      <p:sp>
        <p:nvSpPr>
          <p:cNvPr id="1626115" name="Rectangle 3"/>
          <p:cNvSpPr>
            <a:spLocks noGrp="1" noChangeArrowheads="1"/>
          </p:cNvSpPr>
          <p:nvPr>
            <p:ph type="body" idx="1"/>
          </p:nvPr>
        </p:nvSpPr>
        <p:spPr/>
        <p:txBody>
          <a:bodyPr/>
          <a:lstStyle/>
          <a:p>
            <a:pPr>
              <a:defRPr/>
            </a:pPr>
            <a:r>
              <a:rPr lang="en-US" dirty="0"/>
              <a:t>Hardware/software appliances</a:t>
            </a:r>
          </a:p>
          <a:p>
            <a:pPr lvl="1">
              <a:defRPr/>
            </a:pPr>
            <a:r>
              <a:rPr lang="en-US" dirty="0"/>
              <a:t>TV receiver + computer + hard disk + Linux + user interface</a:t>
            </a:r>
          </a:p>
          <a:p>
            <a:pPr lvl="1">
              <a:defRPr/>
            </a:pPr>
            <a:endParaRPr lang="en-US" dirty="0"/>
          </a:p>
          <a:p>
            <a:pPr marL="457200" lvl="1" indent="0">
              <a:buFont typeface="Arial" charset="0"/>
              <a:buNone/>
              <a:defRPr/>
            </a:pPr>
            <a:endParaRPr lang="en-US" dirty="0" smtClean="0"/>
          </a:p>
          <a:p>
            <a:pPr lvl="1">
              <a:defRPr/>
            </a:pPr>
            <a:r>
              <a:rPr lang="en-US" dirty="0"/>
              <a:t>Computer + network interfaces + FreeBSD + user interface</a:t>
            </a:r>
          </a:p>
        </p:txBody>
      </p:sp>
      <p:pic>
        <p:nvPicPr>
          <p:cNvPr id="8197" name="Picture 8" descr="MC90038375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7575" y="2819400"/>
            <a:ext cx="182721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MC90043149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157788"/>
            <a:ext cx="8064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MC90043256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450373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07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Architecture</a:t>
            </a:r>
            <a:endParaRPr lang="en-US" dirty="0"/>
          </a:p>
        </p:txBody>
      </p:sp>
      <p:pic>
        <p:nvPicPr>
          <p:cNvPr id="4" name="Content Placeholder 3"/>
          <p:cNvPicPr>
            <a:picLocks noGrp="1" noChangeAspect="1"/>
          </p:cNvPicPr>
          <p:nvPr>
            <p:ph idx="1"/>
          </p:nvPr>
        </p:nvPicPr>
        <p:blipFill>
          <a:blip r:embed="rId3"/>
          <a:srcRect l="-40756" r="-40756"/>
          <a:stretch>
            <a:fillRect/>
          </a:stretch>
        </p:blipFill>
        <p:spPr/>
      </p:pic>
    </p:spTree>
    <p:extLst>
      <p:ext uri="{BB962C8B-B14F-4D97-AF65-F5344CB8AC3E}">
        <p14:creationId xmlns:p14="http://schemas.microsoft.com/office/powerpoint/2010/main" val="3806176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algn="l" eaLnBrk="1" hangingPunct="1">
              <a:spcBef>
                <a:spcPct val="0"/>
              </a:spcBef>
            </a:pPr>
            <a:fld id="{8122C4B1-2674-4A4C-A48C-660134A04195}" type="slidenum">
              <a:rPr lang="zh-CN" altLang="en-GB" sz="1100">
                <a:solidFill>
                  <a:srgbClr val="898989"/>
                </a:solidFill>
                <a:latin typeface="Calibri" charset="0"/>
              </a:rPr>
              <a:pPr algn="l" eaLnBrk="1" hangingPunct="1">
                <a:spcBef>
                  <a:spcPct val="0"/>
                </a:spcBef>
              </a:pPr>
              <a:t>70</a:t>
            </a:fld>
            <a:endParaRPr lang="en-GB" altLang="zh-CN" sz="1100">
              <a:solidFill>
                <a:srgbClr val="898989"/>
              </a:solidFill>
              <a:latin typeface="Calibri" charset="0"/>
            </a:endParaRPr>
          </a:p>
        </p:txBody>
      </p:sp>
      <p:sp>
        <p:nvSpPr>
          <p:cNvPr id="9219" name="Rectangle 2"/>
          <p:cNvSpPr>
            <a:spLocks noGrp="1" noChangeArrowheads="1"/>
          </p:cNvSpPr>
          <p:nvPr>
            <p:ph type="title"/>
          </p:nvPr>
        </p:nvSpPr>
        <p:spPr/>
        <p:txBody>
          <a:bodyPr/>
          <a:lstStyle/>
          <a:p>
            <a:r>
              <a:rPr lang="en-US">
                <a:latin typeface="Calibri" charset="0"/>
              </a:rPr>
              <a:t>What is a virtual appliance?</a:t>
            </a:r>
          </a:p>
        </p:txBody>
      </p:sp>
      <p:sp>
        <p:nvSpPr>
          <p:cNvPr id="9220" name="Rectangle 3"/>
          <p:cNvSpPr>
            <a:spLocks noGrp="1" noChangeArrowheads="1"/>
          </p:cNvSpPr>
          <p:nvPr>
            <p:ph type="body" idx="1"/>
          </p:nvPr>
        </p:nvSpPr>
        <p:spPr/>
        <p:txBody>
          <a:bodyPr/>
          <a:lstStyle/>
          <a:p>
            <a:r>
              <a:rPr lang="en-US">
                <a:latin typeface="Calibri" charset="0"/>
              </a:rPr>
              <a:t>An appliance that packages software and configuration needed for a particular purpose into a virtual machine </a:t>
            </a:r>
            <a:r>
              <a:rPr lang="ja-JP" altLang="en-US">
                <a:latin typeface="Calibri" charset="0"/>
              </a:rPr>
              <a:t>“</a:t>
            </a:r>
            <a:r>
              <a:rPr lang="en-US">
                <a:latin typeface="Calibri" charset="0"/>
              </a:rPr>
              <a:t>image</a:t>
            </a:r>
            <a:r>
              <a:rPr lang="ja-JP" altLang="en-US">
                <a:latin typeface="Calibri" charset="0"/>
              </a:rPr>
              <a:t>”</a:t>
            </a:r>
            <a:endParaRPr lang="en-US">
              <a:latin typeface="Calibri" charset="0"/>
            </a:endParaRPr>
          </a:p>
          <a:p>
            <a:r>
              <a:rPr lang="en-US">
                <a:latin typeface="Calibri" charset="0"/>
              </a:rPr>
              <a:t>The virtual appliance has no hardware – just software and configuration</a:t>
            </a:r>
          </a:p>
          <a:p>
            <a:r>
              <a:rPr lang="en-US">
                <a:latin typeface="Calibri" charset="0"/>
              </a:rPr>
              <a:t>The image is a (big) file</a:t>
            </a:r>
          </a:p>
          <a:p>
            <a:r>
              <a:rPr lang="en-US">
                <a:latin typeface="Calibri" charset="0"/>
              </a:rPr>
              <a:t>It can be </a:t>
            </a:r>
            <a:r>
              <a:rPr lang="en-US" i="1">
                <a:latin typeface="Calibri" charset="0"/>
              </a:rPr>
              <a:t>instantiated</a:t>
            </a:r>
            <a:r>
              <a:rPr lang="en-US">
                <a:latin typeface="Calibri" charset="0"/>
              </a:rPr>
              <a:t> on hardware</a:t>
            </a:r>
          </a:p>
        </p:txBody>
      </p:sp>
    </p:spTree>
    <p:extLst>
      <p:ext uri="{BB962C8B-B14F-4D97-AF65-F5344CB8AC3E}">
        <p14:creationId xmlns:p14="http://schemas.microsoft.com/office/powerpoint/2010/main" val="806227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a:effectLst>
                  <a:outerShdw blurRad="38100" dist="38100" dir="2700000" algn="tl">
                    <a:srgbClr val="DDDDDD"/>
                  </a:outerShdw>
                </a:effectLst>
                <a:latin typeface="Calibri" charset="0"/>
              </a:rPr>
              <a:t>Educational virtual appliances</a:t>
            </a:r>
          </a:p>
        </p:txBody>
      </p:sp>
      <p:sp>
        <p:nvSpPr>
          <p:cNvPr id="10243" name="Content Placeholder 2"/>
          <p:cNvSpPr>
            <a:spLocks noGrp="1"/>
          </p:cNvSpPr>
          <p:nvPr>
            <p:ph idx="4294967295"/>
          </p:nvPr>
        </p:nvSpPr>
        <p:spPr/>
        <p:txBody>
          <a:bodyPr/>
          <a:lstStyle/>
          <a:p>
            <a:r>
              <a:rPr lang="en-US" sz="2800">
                <a:latin typeface="Calibri" charset="0"/>
              </a:rPr>
              <a:t>A flexible, extensible platform for </a:t>
            </a:r>
            <a:r>
              <a:rPr lang="en-US" sz="2800" i="1">
                <a:latin typeface="Calibri" charset="0"/>
              </a:rPr>
              <a:t>hands-on, lab-oriented</a:t>
            </a:r>
            <a:r>
              <a:rPr lang="en-US" sz="2800">
                <a:latin typeface="Calibri" charset="0"/>
              </a:rPr>
              <a:t> education on FutureGrid</a:t>
            </a:r>
          </a:p>
          <a:p>
            <a:r>
              <a:rPr lang="en-US" sz="2800">
                <a:latin typeface="Calibri" charset="0"/>
              </a:rPr>
              <a:t>Support </a:t>
            </a:r>
            <a:r>
              <a:rPr lang="en-US" sz="2800" i="1">
                <a:latin typeface="Calibri" charset="0"/>
              </a:rPr>
              <a:t>clustering</a:t>
            </a:r>
            <a:r>
              <a:rPr lang="en-US" sz="2800">
                <a:latin typeface="Calibri" charset="0"/>
              </a:rPr>
              <a:t> of resources</a:t>
            </a:r>
          </a:p>
          <a:p>
            <a:pPr lvl="1"/>
            <a:r>
              <a:rPr lang="en-US" sz="2400">
                <a:latin typeface="Calibri" charset="0"/>
              </a:rPr>
              <a:t>Virtual machines + social/virtual networking to create sandboxed modules</a:t>
            </a:r>
          </a:p>
          <a:p>
            <a:pPr lvl="2"/>
            <a:r>
              <a:rPr lang="en-US" sz="2000" i="1">
                <a:latin typeface="Calibri" charset="0"/>
              </a:rPr>
              <a:t>Virtual </a:t>
            </a:r>
            <a:r>
              <a:rPr lang="ja-JP" altLang="en-US" sz="2000" i="1">
                <a:latin typeface="Calibri" charset="0"/>
              </a:rPr>
              <a:t>“</a:t>
            </a:r>
            <a:r>
              <a:rPr lang="en-US" sz="2000" i="1">
                <a:latin typeface="Calibri" charset="0"/>
              </a:rPr>
              <a:t>Grid</a:t>
            </a:r>
            <a:r>
              <a:rPr lang="ja-JP" altLang="en-US" sz="2000" i="1">
                <a:latin typeface="Calibri" charset="0"/>
              </a:rPr>
              <a:t>”</a:t>
            </a:r>
            <a:r>
              <a:rPr lang="en-US" sz="2000" i="1">
                <a:latin typeface="Calibri" charset="0"/>
              </a:rPr>
              <a:t> appliances</a:t>
            </a:r>
            <a:r>
              <a:rPr lang="en-US" sz="2000">
                <a:latin typeface="Calibri" charset="0"/>
              </a:rPr>
              <a:t>: self-contained, pre-packaged execution environments</a:t>
            </a:r>
          </a:p>
          <a:p>
            <a:pPr lvl="2"/>
            <a:r>
              <a:rPr lang="en-US" sz="2000" i="1">
                <a:latin typeface="Calibri" charset="0"/>
              </a:rPr>
              <a:t>Group VPNs</a:t>
            </a:r>
            <a:r>
              <a:rPr lang="en-US" sz="2000">
                <a:latin typeface="Calibri" charset="0"/>
              </a:rPr>
              <a:t>: simple management of virtual clusters by students and educators</a:t>
            </a:r>
          </a:p>
          <a:p>
            <a:endParaRPr lang="en-US">
              <a:latin typeface="Calibri" charset="0"/>
            </a:endParaRPr>
          </a:p>
        </p:txBody>
      </p:sp>
    </p:spTree>
    <p:extLst>
      <p:ext uri="{BB962C8B-B14F-4D97-AF65-F5344CB8AC3E}">
        <p14:creationId xmlns:p14="http://schemas.microsoft.com/office/powerpoint/2010/main" val="3201641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p:txBody>
          <a:bodyPr/>
          <a:lstStyle/>
          <a:p>
            <a:r>
              <a:rPr lang="en-US">
                <a:latin typeface="Calibri" charset="0"/>
              </a:rPr>
              <a:t>Virtual appliance clusters</a:t>
            </a:r>
          </a:p>
        </p:txBody>
      </p:sp>
      <p:sp>
        <p:nvSpPr>
          <p:cNvPr id="11267" name="Rectangle 3"/>
          <p:cNvSpPr>
            <a:spLocks noGrp="1"/>
          </p:cNvSpPr>
          <p:nvPr>
            <p:ph type="body" idx="4294967295"/>
          </p:nvPr>
        </p:nvSpPr>
        <p:spPr>
          <a:xfrm>
            <a:off x="457200" y="1219200"/>
            <a:ext cx="8229600" cy="4525963"/>
          </a:xfrm>
        </p:spPr>
        <p:txBody>
          <a:bodyPr/>
          <a:lstStyle/>
          <a:p>
            <a:r>
              <a:rPr lang="en-US">
                <a:latin typeface="Calibri" charset="0"/>
              </a:rPr>
              <a:t>Same image, different VPNs</a:t>
            </a:r>
          </a:p>
          <a:p>
            <a:endParaRPr lang="en-US">
              <a:latin typeface="Calibri" charset="0"/>
            </a:endParaRPr>
          </a:p>
        </p:txBody>
      </p:sp>
      <p:pic>
        <p:nvPicPr>
          <p:cNvPr id="11268" name="Picture 4" descr="MC9004348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90658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4325938"/>
            <a:ext cx="9636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MC90043524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4365625"/>
            <a:ext cx="9636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Line 7"/>
          <p:cNvSpPr>
            <a:spLocks noChangeShapeType="1"/>
          </p:cNvSpPr>
          <p:nvPr/>
        </p:nvSpPr>
        <p:spPr bwMode="auto">
          <a:xfrm>
            <a:off x="2266950" y="3751263"/>
            <a:ext cx="960438" cy="882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72" name="Text Box 8"/>
          <p:cNvSpPr txBox="1">
            <a:spLocks noChangeArrowheads="1"/>
          </p:cNvSpPr>
          <p:nvPr/>
        </p:nvSpPr>
        <p:spPr bwMode="auto">
          <a:xfrm>
            <a:off x="1922463" y="4211638"/>
            <a:ext cx="720725"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copy</a:t>
            </a:r>
          </a:p>
        </p:txBody>
      </p:sp>
      <p:sp>
        <p:nvSpPr>
          <p:cNvPr id="11273" name="Line 9"/>
          <p:cNvSpPr>
            <a:spLocks noChangeShapeType="1"/>
          </p:cNvSpPr>
          <p:nvPr/>
        </p:nvSpPr>
        <p:spPr bwMode="auto">
          <a:xfrm flipV="1">
            <a:off x="3689350" y="3789363"/>
            <a:ext cx="268288" cy="4603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74" name="Text Box 10"/>
          <p:cNvSpPr txBox="1">
            <a:spLocks noChangeArrowheads="1"/>
          </p:cNvSpPr>
          <p:nvPr/>
        </p:nvSpPr>
        <p:spPr bwMode="auto">
          <a:xfrm>
            <a:off x="2498725" y="3597275"/>
            <a:ext cx="1341438"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instantiate</a:t>
            </a:r>
          </a:p>
        </p:txBody>
      </p:sp>
      <p:sp>
        <p:nvSpPr>
          <p:cNvPr id="11275" name="Text Box 11"/>
          <p:cNvSpPr txBox="1">
            <a:spLocks noChangeArrowheads="1"/>
          </p:cNvSpPr>
          <p:nvPr/>
        </p:nvSpPr>
        <p:spPr bwMode="auto">
          <a:xfrm>
            <a:off x="115888" y="2214563"/>
            <a:ext cx="1116012" cy="12509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Hadoop</a:t>
            </a:r>
          </a:p>
          <a:p>
            <a:pPr eaLnBrk="1" hangingPunct="1"/>
            <a:r>
              <a:rPr lang="en-US"/>
              <a:t>+</a:t>
            </a:r>
          </a:p>
          <a:p>
            <a:pPr eaLnBrk="1" hangingPunct="1"/>
            <a:r>
              <a:rPr lang="en-US"/>
              <a:t>Virtual</a:t>
            </a:r>
          </a:p>
          <a:p>
            <a:pPr eaLnBrk="1" hangingPunct="1"/>
            <a:r>
              <a:rPr lang="en-US"/>
              <a:t>Network</a:t>
            </a:r>
          </a:p>
        </p:txBody>
      </p:sp>
      <p:sp>
        <p:nvSpPr>
          <p:cNvPr id="11276" name="Text Box 12"/>
          <p:cNvSpPr txBox="1">
            <a:spLocks noChangeArrowheads="1"/>
          </p:cNvSpPr>
          <p:nvPr/>
        </p:nvSpPr>
        <p:spPr bwMode="auto">
          <a:xfrm>
            <a:off x="3073400" y="3182938"/>
            <a:ext cx="2146300"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A Hadoop worker</a:t>
            </a:r>
          </a:p>
        </p:txBody>
      </p:sp>
      <p:sp>
        <p:nvSpPr>
          <p:cNvPr id="11277" name="Text Box 13"/>
          <p:cNvSpPr txBox="1">
            <a:spLocks noChangeArrowheads="1"/>
          </p:cNvSpPr>
          <p:nvPr/>
        </p:nvSpPr>
        <p:spPr bwMode="auto">
          <a:xfrm>
            <a:off x="5594350" y="3059113"/>
            <a:ext cx="2865438"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Another Hadoop worker</a:t>
            </a:r>
          </a:p>
        </p:txBody>
      </p:sp>
      <p:sp>
        <p:nvSpPr>
          <p:cNvPr id="11278" name="Text Box 14"/>
          <p:cNvSpPr txBox="1">
            <a:spLocks noChangeArrowheads="1"/>
          </p:cNvSpPr>
          <p:nvPr/>
        </p:nvSpPr>
        <p:spPr bwMode="auto">
          <a:xfrm>
            <a:off x="4614863" y="5018088"/>
            <a:ext cx="1257300" cy="3365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t>Repeat…</a:t>
            </a:r>
          </a:p>
        </p:txBody>
      </p:sp>
      <p:sp>
        <p:nvSpPr>
          <p:cNvPr id="11279" name="Text Box 15"/>
          <p:cNvSpPr txBox="1">
            <a:spLocks noChangeArrowheads="1"/>
          </p:cNvSpPr>
          <p:nvPr/>
        </p:nvSpPr>
        <p:spPr bwMode="auto">
          <a:xfrm>
            <a:off x="2690813" y="4041775"/>
            <a:ext cx="5184775" cy="8604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sz="2800">
                <a:solidFill>
                  <a:srgbClr val="FF0000"/>
                </a:solidFill>
              </a:rPr>
              <a:t>Virtual </a:t>
            </a:r>
          </a:p>
          <a:p>
            <a:pPr eaLnBrk="1" hangingPunct="1"/>
            <a:r>
              <a:rPr lang="en-US" sz="2800">
                <a:solidFill>
                  <a:srgbClr val="FF0000"/>
                </a:solidFill>
              </a:rPr>
              <a:t>machine</a:t>
            </a:r>
          </a:p>
        </p:txBody>
      </p:sp>
      <p:sp>
        <p:nvSpPr>
          <p:cNvPr id="11280" name="Cloud"/>
          <p:cNvSpPr>
            <a:spLocks noChangeAspect="1" noEditPoints="1" noChangeArrowheads="1"/>
          </p:cNvSpPr>
          <p:nvPr/>
        </p:nvSpPr>
        <p:spPr bwMode="auto">
          <a:xfrm>
            <a:off x="4303713" y="1868488"/>
            <a:ext cx="1946275" cy="13033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a:lstStyle/>
          <a:p>
            <a:endParaRPr lang="en-US"/>
          </a:p>
        </p:txBody>
      </p:sp>
      <p:sp>
        <p:nvSpPr>
          <p:cNvPr id="109585" name="Text Box 17"/>
          <p:cNvSpPr txBox="1">
            <a:spLocks noChangeArrowheads="1"/>
          </p:cNvSpPr>
          <p:nvPr/>
        </p:nvSpPr>
        <p:spPr bwMode="auto">
          <a:xfrm>
            <a:off x="2728913" y="2136775"/>
            <a:ext cx="5184775" cy="8604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sz="2800">
                <a:solidFill>
                  <a:srgbClr val="0033CC"/>
                </a:solidFill>
              </a:rPr>
              <a:t>Group</a:t>
            </a:r>
          </a:p>
          <a:p>
            <a:pPr eaLnBrk="1" hangingPunct="1"/>
            <a:r>
              <a:rPr lang="en-US" sz="2800">
                <a:solidFill>
                  <a:srgbClr val="0033CC"/>
                </a:solidFill>
              </a:rPr>
              <a:t>VPN</a:t>
            </a:r>
          </a:p>
        </p:txBody>
      </p:sp>
      <p:pic>
        <p:nvPicPr>
          <p:cNvPr id="109586" name="Picture 18" descr="MC90035973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324475"/>
            <a:ext cx="9239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7" name="Line 19"/>
          <p:cNvSpPr>
            <a:spLocks noChangeShapeType="1"/>
          </p:cNvSpPr>
          <p:nvPr/>
        </p:nvSpPr>
        <p:spPr bwMode="auto">
          <a:xfrm flipV="1">
            <a:off x="2728913" y="4941888"/>
            <a:ext cx="422275" cy="422275"/>
          </a:xfrm>
          <a:prstGeom prst="line">
            <a:avLst/>
          </a:prstGeom>
          <a:noFill/>
          <a:ln w="254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588" name="Text Box 20"/>
          <p:cNvSpPr txBox="1">
            <a:spLocks noChangeArrowheads="1"/>
          </p:cNvSpPr>
          <p:nvPr/>
        </p:nvSpPr>
        <p:spPr bwMode="auto">
          <a:xfrm>
            <a:off x="193675" y="4672013"/>
            <a:ext cx="1470025"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solidFill>
                  <a:srgbClr val="0033CC"/>
                </a:solidFill>
              </a:rPr>
              <a:t>GroupVPN</a:t>
            </a:r>
          </a:p>
          <a:p>
            <a:pPr eaLnBrk="1" hangingPunct="1"/>
            <a:r>
              <a:rPr lang="en-US">
                <a:solidFill>
                  <a:srgbClr val="0033CC"/>
                </a:solidFill>
              </a:rPr>
              <a:t>Credentials</a:t>
            </a:r>
          </a:p>
        </p:txBody>
      </p:sp>
      <p:sp>
        <p:nvSpPr>
          <p:cNvPr id="109589" name="Rectangle 21"/>
          <p:cNvSpPr>
            <a:spLocks noChangeArrowheads="1"/>
          </p:cNvSpPr>
          <p:nvPr/>
        </p:nvSpPr>
        <p:spPr bwMode="auto">
          <a:xfrm>
            <a:off x="231775" y="4633913"/>
            <a:ext cx="2611438" cy="1766887"/>
          </a:xfrm>
          <a:prstGeom prst="rect">
            <a:avLst/>
          </a:prstGeom>
          <a:noFill/>
          <a:ln w="25400">
            <a:solidFill>
              <a:srgbClr val="0033CC"/>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591" name="Text Box 23"/>
          <p:cNvSpPr txBox="1">
            <a:spLocks noChangeArrowheads="1"/>
          </p:cNvSpPr>
          <p:nvPr/>
        </p:nvSpPr>
        <p:spPr bwMode="auto">
          <a:xfrm>
            <a:off x="2911475" y="6002338"/>
            <a:ext cx="2160588"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solidFill>
                  <a:srgbClr val="0033CC"/>
                </a:solidFill>
              </a:rPr>
              <a:t>Virtual IP - DHCP</a:t>
            </a:r>
          </a:p>
          <a:p>
            <a:pPr eaLnBrk="1" hangingPunct="1"/>
            <a:r>
              <a:rPr lang="en-US">
                <a:solidFill>
                  <a:srgbClr val="0033CC"/>
                </a:solidFill>
              </a:rPr>
              <a:t>10.10.1.1</a:t>
            </a:r>
          </a:p>
        </p:txBody>
      </p:sp>
      <p:sp>
        <p:nvSpPr>
          <p:cNvPr id="109592" name="Text Box 24"/>
          <p:cNvSpPr txBox="1">
            <a:spLocks noChangeArrowheads="1"/>
          </p:cNvSpPr>
          <p:nvPr/>
        </p:nvSpPr>
        <p:spPr bwMode="auto">
          <a:xfrm>
            <a:off x="5765800" y="6054725"/>
            <a:ext cx="2160588"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r>
              <a:rPr lang="en-US">
                <a:solidFill>
                  <a:srgbClr val="0033CC"/>
                </a:solidFill>
              </a:rPr>
              <a:t>Virtual IP - DHCP</a:t>
            </a:r>
          </a:p>
          <a:p>
            <a:pPr eaLnBrk="1" hangingPunct="1"/>
            <a:r>
              <a:rPr lang="en-US">
                <a:solidFill>
                  <a:srgbClr val="0033CC"/>
                </a:solidFill>
              </a:rPr>
              <a:t>10.10.1.2</a:t>
            </a:r>
          </a:p>
        </p:txBody>
      </p:sp>
    </p:spTree>
    <p:extLst>
      <p:ext uri="{BB962C8B-B14F-4D97-AF65-F5344CB8AC3E}">
        <p14:creationId xmlns:p14="http://schemas.microsoft.com/office/powerpoint/2010/main" val="3627019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8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58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5" grpId="0"/>
      <p:bldP spid="109587" grpId="0" animBg="1"/>
      <p:bldP spid="109588" grpId="0"/>
      <p:bldP spid="109589" grpId="0" animBg="1"/>
      <p:bldP spid="109591" grpId="0"/>
      <p:bldP spid="10959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a:effectLst>
                  <a:outerShdw blurRad="38100" dist="38100" dir="2700000" algn="tl">
                    <a:srgbClr val="DDDDDD"/>
                  </a:outerShdw>
                </a:effectLst>
                <a:latin typeface="Calibri" charset="0"/>
              </a:rPr>
              <a:t>Tutorials - examples</a:t>
            </a:r>
          </a:p>
        </p:txBody>
      </p:sp>
      <p:sp>
        <p:nvSpPr>
          <p:cNvPr id="12291" name="Content Placeholder 2"/>
          <p:cNvSpPr>
            <a:spLocks noGrp="1"/>
          </p:cNvSpPr>
          <p:nvPr>
            <p:ph idx="4294967295"/>
          </p:nvPr>
        </p:nvSpPr>
        <p:spPr/>
        <p:txBody>
          <a:bodyPr/>
          <a:lstStyle/>
          <a:p>
            <a:r>
              <a:rPr lang="en-US" sz="2400">
                <a:latin typeface="Calibri" charset="0"/>
              </a:rPr>
              <a:t>http://portal.futuregrid.org/tutorials</a:t>
            </a:r>
          </a:p>
          <a:p>
            <a:r>
              <a:rPr lang="en-US" sz="2400">
                <a:latin typeface="Calibri" charset="0"/>
              </a:rPr>
              <a:t>Introduction to FG IaaS Cloud resources</a:t>
            </a:r>
          </a:p>
          <a:p>
            <a:pPr lvl="1"/>
            <a:r>
              <a:rPr lang="en-US" sz="2000">
                <a:latin typeface="Calibri" charset="0"/>
              </a:rPr>
              <a:t>Nimbus and Eucalyptus</a:t>
            </a:r>
          </a:p>
          <a:p>
            <a:pPr lvl="1"/>
            <a:r>
              <a:rPr lang="en-US" sz="2000">
                <a:latin typeface="Calibri" charset="0"/>
              </a:rPr>
              <a:t>Within minutes, deploy a virtual machine on FG resources and log into it interactively</a:t>
            </a:r>
            <a:endParaRPr lang="en-US" sz="2400">
              <a:latin typeface="Calibri" charset="0"/>
            </a:endParaRPr>
          </a:p>
          <a:p>
            <a:pPr lvl="1"/>
            <a:r>
              <a:rPr lang="en-US" sz="2000">
                <a:latin typeface="Calibri" charset="0"/>
              </a:rPr>
              <a:t>Using OpenStack – nested virtualization, a sandbox IaaS environment within Nimbus</a:t>
            </a:r>
          </a:p>
          <a:p>
            <a:r>
              <a:rPr lang="en-US" sz="2400">
                <a:latin typeface="Calibri" charset="0"/>
              </a:rPr>
              <a:t>Introduction to FG HPC resources</a:t>
            </a:r>
          </a:p>
          <a:p>
            <a:pPr lvl="1"/>
            <a:r>
              <a:rPr lang="en-US" sz="2000">
                <a:latin typeface="Calibri" charset="0"/>
              </a:rPr>
              <a:t>Job scheduling, Torque, MPI</a:t>
            </a:r>
          </a:p>
          <a:p>
            <a:r>
              <a:rPr lang="en-US" sz="2400">
                <a:latin typeface="Calibri" charset="0"/>
              </a:rPr>
              <a:t>Introduction to Map/Reduce frameworks</a:t>
            </a:r>
          </a:p>
          <a:p>
            <a:pPr lvl="1"/>
            <a:r>
              <a:rPr lang="en-US" sz="2000">
                <a:latin typeface="Calibri" charset="0"/>
              </a:rPr>
              <a:t>Using virtual machines with Hadoop, Twister</a:t>
            </a:r>
          </a:p>
          <a:p>
            <a:pPr lvl="1"/>
            <a:r>
              <a:rPr lang="en-US" sz="2000">
                <a:latin typeface="Calibri" charset="0"/>
              </a:rPr>
              <a:t>Deploying on physical machines/HPC (MyHadoop)</a:t>
            </a:r>
          </a:p>
          <a:p>
            <a:endParaRPr lang="en-US">
              <a:latin typeface="Calibri" charset="0"/>
            </a:endParaRPr>
          </a:p>
          <a:p>
            <a:endParaRPr lang="en-US">
              <a:latin typeface="Calibri" charset="0"/>
            </a:endParaRPr>
          </a:p>
        </p:txBody>
      </p:sp>
    </p:spTree>
    <p:extLst>
      <p:ext uri="{BB962C8B-B14F-4D97-AF65-F5344CB8AC3E}">
        <p14:creationId xmlns:p14="http://schemas.microsoft.com/office/powerpoint/2010/main" val="2376865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atin typeface="Calibri" charset="0"/>
              </a:rPr>
              <a:t>Virtual appliance – tutorials</a:t>
            </a:r>
          </a:p>
        </p:txBody>
      </p:sp>
      <p:sp>
        <p:nvSpPr>
          <p:cNvPr id="13315" name="Content Placeholder 2"/>
          <p:cNvSpPr>
            <a:spLocks noGrp="1"/>
          </p:cNvSpPr>
          <p:nvPr>
            <p:ph idx="1"/>
          </p:nvPr>
        </p:nvSpPr>
        <p:spPr/>
        <p:txBody>
          <a:bodyPr/>
          <a:lstStyle/>
          <a:p>
            <a:r>
              <a:rPr lang="en-US" sz="2800">
                <a:latin typeface="Calibri" charset="0"/>
              </a:rPr>
              <a:t>Deploying a single appliance</a:t>
            </a:r>
          </a:p>
          <a:p>
            <a:pPr lvl="1"/>
            <a:r>
              <a:rPr lang="en-US" sz="2400">
                <a:latin typeface="Calibri" charset="0"/>
              </a:rPr>
              <a:t>Nimbus, Eucalyptus, or user</a:t>
            </a:r>
            <a:r>
              <a:rPr lang="ja-JP" altLang="en-US" sz="2400">
                <a:latin typeface="Calibri" charset="0"/>
              </a:rPr>
              <a:t>’</a:t>
            </a:r>
            <a:r>
              <a:rPr lang="en-US" sz="2400">
                <a:latin typeface="Calibri" charset="0"/>
              </a:rPr>
              <a:t>s own desktop</a:t>
            </a:r>
          </a:p>
          <a:p>
            <a:pPr lvl="2"/>
            <a:r>
              <a:rPr lang="en-US" sz="2000">
                <a:latin typeface="Calibri" charset="0"/>
              </a:rPr>
              <a:t>VMware, Virtualbox</a:t>
            </a:r>
          </a:p>
          <a:p>
            <a:pPr lvl="1"/>
            <a:r>
              <a:rPr lang="en-US" sz="2400">
                <a:latin typeface="Calibri" charset="0"/>
              </a:rPr>
              <a:t>Automatically connects to a shared </a:t>
            </a:r>
            <a:r>
              <a:rPr lang="ja-JP" altLang="en-US" sz="2400">
                <a:latin typeface="Calibri" charset="0"/>
              </a:rPr>
              <a:t>“</a:t>
            </a:r>
            <a:r>
              <a:rPr lang="en-US" sz="2400">
                <a:latin typeface="Calibri" charset="0"/>
              </a:rPr>
              <a:t>playground</a:t>
            </a:r>
            <a:r>
              <a:rPr lang="ja-JP" altLang="en-US" sz="2400">
                <a:latin typeface="Calibri" charset="0"/>
              </a:rPr>
              <a:t>”</a:t>
            </a:r>
            <a:r>
              <a:rPr lang="en-US" sz="2400">
                <a:latin typeface="Calibri" charset="0"/>
              </a:rPr>
              <a:t> resource pool with other appliances</a:t>
            </a:r>
          </a:p>
          <a:p>
            <a:pPr lvl="1"/>
            <a:r>
              <a:rPr lang="en-US" sz="2400">
                <a:latin typeface="Calibri" charset="0"/>
              </a:rPr>
              <a:t>Can execute Condor, MPI, and Hadoop tasks</a:t>
            </a:r>
          </a:p>
          <a:p>
            <a:r>
              <a:rPr lang="en-US" sz="2800">
                <a:latin typeface="Calibri" charset="0"/>
              </a:rPr>
              <a:t>Deploying private virtual clusters</a:t>
            </a:r>
          </a:p>
          <a:p>
            <a:pPr lvl="1"/>
            <a:r>
              <a:rPr lang="en-US" sz="2400">
                <a:latin typeface="Calibri" charset="0"/>
              </a:rPr>
              <a:t>Separate IP address space – e.g. for a class, or student group</a:t>
            </a:r>
          </a:p>
          <a:p>
            <a:r>
              <a:rPr lang="en-US" sz="2800">
                <a:latin typeface="Calibri" charset="0"/>
              </a:rPr>
              <a:t>Customizing appliances for your own activity</a:t>
            </a:r>
          </a:p>
        </p:txBody>
      </p:sp>
      <p:sp>
        <p:nvSpPr>
          <p:cNvPr id="13316"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algn="ctr" eaLnBrk="1" hangingPunct="1">
              <a:spcBef>
                <a:spcPct val="0"/>
              </a:spcBef>
            </a:pPr>
            <a:fld id="{DB2DACD8-4063-B74A-AE4D-1BFECFF46F66}" type="slidenum">
              <a:rPr lang="en-US" sz="1100">
                <a:solidFill>
                  <a:srgbClr val="898989"/>
                </a:solidFill>
                <a:latin typeface="Calibri" charset="0"/>
              </a:rPr>
              <a:pPr algn="ctr" eaLnBrk="1" hangingPunct="1">
                <a:spcBef>
                  <a:spcPct val="0"/>
                </a:spcBef>
              </a:pPr>
              <a:t>74</a:t>
            </a:fld>
            <a:endParaRPr lang="en-US" sz="1100">
              <a:solidFill>
                <a:srgbClr val="898989"/>
              </a:solidFill>
              <a:latin typeface="Calibri" charset="0"/>
            </a:endParaRPr>
          </a:p>
        </p:txBody>
      </p:sp>
    </p:spTree>
    <p:extLst>
      <p:ext uri="{BB962C8B-B14F-4D97-AF65-F5344CB8AC3E}">
        <p14:creationId xmlns:p14="http://schemas.microsoft.com/office/powerpoint/2010/main" val="316062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atin typeface="Calibri" charset="0"/>
              </a:rPr>
              <a:t>Virtual appliance 101</a:t>
            </a:r>
          </a:p>
        </p:txBody>
      </p:sp>
      <p:sp>
        <p:nvSpPr>
          <p:cNvPr id="14339" name="Content Placeholder 2"/>
          <p:cNvSpPr>
            <a:spLocks noGrp="1"/>
          </p:cNvSpPr>
          <p:nvPr>
            <p:ph idx="1"/>
          </p:nvPr>
        </p:nvSpPr>
        <p:spPr/>
        <p:txBody>
          <a:bodyPr/>
          <a:lstStyle/>
          <a:p>
            <a:r>
              <a:rPr lang="en-US">
                <a:latin typeface="Calibri" charset="0"/>
              </a:rPr>
              <a:t>cloud-client.sh --conf alamo.conf --run --name grid-appliance-2.04.29.gz --hours 24</a:t>
            </a:r>
          </a:p>
          <a:p>
            <a:r>
              <a:rPr lang="en-US">
                <a:latin typeface="Calibri" charset="0"/>
              </a:rPr>
              <a:t>ssh root@129.114.x.y</a:t>
            </a:r>
          </a:p>
          <a:p>
            <a:r>
              <a:rPr lang="en-US">
                <a:latin typeface="Calibri" charset="0"/>
              </a:rPr>
              <a:t>su griduser</a:t>
            </a:r>
          </a:p>
          <a:p>
            <a:r>
              <a:rPr lang="en-US">
                <a:latin typeface="Calibri" charset="0"/>
              </a:rPr>
              <a:t>cd ~/examples/montepi</a:t>
            </a:r>
          </a:p>
          <a:p>
            <a:r>
              <a:rPr lang="en-US">
                <a:latin typeface="Calibri" charset="0"/>
              </a:rPr>
              <a:t>gcc montepi.c -o montepi -lm -m32</a:t>
            </a:r>
          </a:p>
          <a:p>
            <a:r>
              <a:rPr lang="en-US">
                <a:latin typeface="Calibri" charset="0"/>
              </a:rPr>
              <a:t>condor_submit submit_montepi_vanilla</a:t>
            </a:r>
          </a:p>
          <a:p>
            <a:r>
              <a:rPr lang="en-US">
                <a:latin typeface="Calibri" charset="0"/>
              </a:rPr>
              <a:t>condor_status, condor_q</a:t>
            </a:r>
          </a:p>
        </p:txBody>
      </p:sp>
      <p:sp>
        <p:nvSpPr>
          <p:cNvPr id="14340"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algn="ctr" eaLnBrk="1" hangingPunct="1">
              <a:spcBef>
                <a:spcPct val="0"/>
              </a:spcBef>
            </a:pPr>
            <a:fld id="{C097B46A-8B3D-1745-83EF-A34A2FDB8C75}" type="slidenum">
              <a:rPr lang="en-US" sz="1100">
                <a:solidFill>
                  <a:srgbClr val="898989"/>
                </a:solidFill>
                <a:latin typeface="Calibri" charset="0"/>
              </a:rPr>
              <a:pPr algn="ctr" eaLnBrk="1" hangingPunct="1">
                <a:spcBef>
                  <a:spcPct val="0"/>
                </a:spcBef>
              </a:pPr>
              <a:t>75</a:t>
            </a:fld>
            <a:endParaRPr lang="en-US" sz="1100">
              <a:solidFill>
                <a:srgbClr val="898989"/>
              </a:solidFill>
              <a:latin typeface="Calibri" charset="0"/>
            </a:endParaRPr>
          </a:p>
        </p:txBody>
      </p:sp>
    </p:spTree>
    <p:extLst>
      <p:ext uri="{BB962C8B-B14F-4D97-AF65-F5344CB8AC3E}">
        <p14:creationId xmlns:p14="http://schemas.microsoft.com/office/powerpoint/2010/main" val="19848305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atin typeface="Calibri" charset="0"/>
              </a:rPr>
              <a:t>Where to go from here?</a:t>
            </a:r>
          </a:p>
        </p:txBody>
      </p:sp>
      <p:sp>
        <p:nvSpPr>
          <p:cNvPr id="15363" name="Rectangle 3"/>
          <p:cNvSpPr>
            <a:spLocks noGrp="1" noChangeArrowheads="1"/>
          </p:cNvSpPr>
          <p:nvPr>
            <p:ph idx="1"/>
          </p:nvPr>
        </p:nvSpPr>
        <p:spPr/>
        <p:txBody>
          <a:bodyPr/>
          <a:lstStyle/>
          <a:p>
            <a:pPr eaLnBrk="1" hangingPunct="1"/>
            <a:r>
              <a:rPr lang="en-US" sz="2700">
                <a:latin typeface="Calibri" charset="0"/>
              </a:rPr>
              <a:t>You can download Grid appliances and run on your own resources</a:t>
            </a:r>
          </a:p>
          <a:p>
            <a:pPr eaLnBrk="1" hangingPunct="1"/>
            <a:r>
              <a:rPr lang="en-US" sz="2700">
                <a:latin typeface="Calibri" charset="0"/>
              </a:rPr>
              <a:t>You can create private virtual clusters and manage groups of users</a:t>
            </a:r>
          </a:p>
          <a:p>
            <a:pPr eaLnBrk="1" hangingPunct="1"/>
            <a:r>
              <a:rPr lang="en-US" sz="2700">
                <a:latin typeface="Calibri" charset="0"/>
              </a:rPr>
              <a:t>You can customize appliances with other middleware, create images, and share with other users</a:t>
            </a:r>
          </a:p>
          <a:p>
            <a:pPr eaLnBrk="1" hangingPunct="1"/>
            <a:r>
              <a:rPr lang="en-US" sz="2700">
                <a:latin typeface="Calibri" charset="0"/>
              </a:rPr>
              <a:t>More tutorials available at FutureGrid.org</a:t>
            </a:r>
          </a:p>
          <a:p>
            <a:pPr eaLnBrk="1" hangingPunct="1"/>
            <a:r>
              <a:rPr lang="en-US" sz="2700">
                <a:latin typeface="Calibri" charset="0"/>
              </a:rPr>
              <a:t>Contact me at </a:t>
            </a:r>
            <a:r>
              <a:rPr lang="en-US" sz="2700">
                <a:latin typeface="Calibri" charset="0"/>
                <a:hlinkClick r:id="rId3"/>
              </a:rPr>
              <a:t>renato@acis.ufl.edu</a:t>
            </a:r>
            <a:r>
              <a:rPr lang="en-US" sz="2700">
                <a:latin typeface="Calibri" charset="0"/>
              </a:rPr>
              <a:t> for more information about appliances</a:t>
            </a:r>
          </a:p>
        </p:txBody>
      </p:sp>
      <p:sp>
        <p:nvSpPr>
          <p:cNvPr id="153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charset="0"/>
                <a:ea typeface="ＭＳ Ｐゴシック" charset="0"/>
                <a:cs typeface="ＭＳ Ｐゴシック" charset="0"/>
              </a:defRPr>
            </a:lvl1pPr>
            <a:lvl2pPr marL="742950" indent="-285750" eaLnBrk="0" hangingPunct="0">
              <a:defRPr sz="2000">
                <a:solidFill>
                  <a:srgbClr val="000000"/>
                </a:solidFill>
                <a:latin typeface="Arial" charset="0"/>
                <a:ea typeface="ＭＳ Ｐゴシック" charset="0"/>
              </a:defRPr>
            </a:lvl2pPr>
            <a:lvl3pPr marL="1143000" indent="-228600" eaLnBrk="0" hangingPunct="0">
              <a:defRPr sz="2000">
                <a:solidFill>
                  <a:srgbClr val="000000"/>
                </a:solidFill>
                <a:latin typeface="Arial" charset="0"/>
                <a:ea typeface="ＭＳ Ｐゴシック" charset="0"/>
              </a:defRPr>
            </a:lvl3pPr>
            <a:lvl4pPr marL="1600200" indent="-228600" eaLnBrk="0" hangingPunct="0">
              <a:defRPr sz="2000">
                <a:solidFill>
                  <a:srgbClr val="000000"/>
                </a:solidFill>
                <a:latin typeface="Arial" charset="0"/>
                <a:ea typeface="ＭＳ Ｐゴシック" charset="0"/>
              </a:defRPr>
            </a:lvl4pPr>
            <a:lvl5pPr marL="2057400" indent="-228600" eaLnBrk="0" hangingPunct="0">
              <a:defRPr sz="2000">
                <a:solidFill>
                  <a:srgbClr val="000000"/>
                </a:solidFill>
                <a:latin typeface="Arial" charset="0"/>
                <a:ea typeface="ＭＳ Ｐゴシック" charset="0"/>
              </a:defRPr>
            </a:lvl5pPr>
            <a:lvl6pPr marL="25146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6pPr>
            <a:lvl7pPr marL="29718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7pPr>
            <a:lvl8pPr marL="34290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8pPr>
            <a:lvl9pPr marL="3886200" indent="-228600" algn="ctr" eaLnBrk="0" fontAlgn="base" hangingPunct="0">
              <a:lnSpc>
                <a:spcPct val="80000"/>
              </a:lnSpc>
              <a:spcBef>
                <a:spcPct val="20000"/>
              </a:spcBef>
              <a:spcAft>
                <a:spcPct val="0"/>
              </a:spcAft>
              <a:buClr>
                <a:schemeClr val="bg2"/>
              </a:buClr>
              <a:buSzPct val="70000"/>
              <a:buFont typeface="Wingdings" charset="0"/>
              <a:defRPr sz="2000">
                <a:solidFill>
                  <a:srgbClr val="000000"/>
                </a:solidFill>
                <a:latin typeface="Arial" charset="0"/>
                <a:ea typeface="ＭＳ Ｐゴシック" charset="0"/>
              </a:defRPr>
            </a:lvl9pPr>
          </a:lstStyle>
          <a:p>
            <a:pPr eaLnBrk="1" hangingPunct="1"/>
            <a:fld id="{63983073-CF7C-E847-A82C-DFFCAAF9711A}" type="slidenum">
              <a:rPr lang="zh-CN" altLang="en-GB" sz="1200">
                <a:solidFill>
                  <a:srgbClr val="898989"/>
                </a:solidFill>
                <a:latin typeface="Calibri" charset="0"/>
              </a:rPr>
              <a:pPr eaLnBrk="1" hangingPunct="1"/>
              <a:t>76</a:t>
            </a:fld>
            <a:endParaRPr lang="en-GB" altLang="zh-CN" sz="1200">
              <a:solidFill>
                <a:srgbClr val="898989"/>
              </a:solidFill>
              <a:latin typeface="Calibri" charset="0"/>
            </a:endParaRPr>
          </a:p>
        </p:txBody>
      </p:sp>
    </p:spTree>
    <p:extLst>
      <p:ext uri="{BB962C8B-B14F-4D97-AF65-F5344CB8AC3E}">
        <p14:creationId xmlns:p14="http://schemas.microsoft.com/office/powerpoint/2010/main" val="4542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98157"/>
            <a:ext cx="7772400" cy="1470025"/>
          </a:xfrm>
        </p:spPr>
        <p:txBody>
          <a:bodyPr>
            <a:normAutofit/>
          </a:bodyPr>
          <a:lstStyle/>
          <a:p>
            <a:r>
              <a:rPr lang="en-US" dirty="0" smtClean="0"/>
              <a:t>Cloud Computing with Nimbus on </a:t>
            </a:r>
            <a:r>
              <a:rPr lang="en-US" dirty="0" err="1" smtClean="0"/>
              <a:t>FutureGrid</a:t>
            </a:r>
            <a:endParaRPr lang="en-US" dirty="0"/>
          </a:p>
        </p:txBody>
      </p:sp>
      <p:sp>
        <p:nvSpPr>
          <p:cNvPr id="6" name="Subtitle 5"/>
          <p:cNvSpPr>
            <a:spLocks noGrp="1"/>
          </p:cNvSpPr>
          <p:nvPr>
            <p:ph type="subTitle" idx="1"/>
          </p:nvPr>
        </p:nvSpPr>
        <p:spPr>
          <a:xfrm>
            <a:off x="1371600" y="4402664"/>
            <a:ext cx="6400800" cy="1752600"/>
          </a:xfrm>
        </p:spPr>
        <p:txBody>
          <a:bodyPr>
            <a:normAutofit/>
          </a:bodyPr>
          <a:lstStyle/>
          <a:p>
            <a:r>
              <a:rPr lang="en-US" sz="2000" dirty="0" smtClean="0"/>
              <a:t>Kate Keahey</a:t>
            </a:r>
          </a:p>
          <a:p>
            <a:r>
              <a:rPr lang="en-US" sz="2000" dirty="0" smtClean="0">
                <a:hlinkClick r:id="rId3"/>
              </a:rPr>
              <a:t>keahey@mcs.anl.gov</a:t>
            </a:r>
            <a:endParaRPr lang="en-US" sz="2000" dirty="0" smtClean="0"/>
          </a:p>
          <a:p>
            <a:r>
              <a:rPr lang="en-US" sz="2000" dirty="0" smtClean="0"/>
              <a:t>Argonne National Laboratory</a:t>
            </a:r>
          </a:p>
          <a:p>
            <a:r>
              <a:rPr lang="en-US" sz="2000" dirty="0" smtClean="0"/>
              <a:t>Computation Institute, University of Chicago</a:t>
            </a:r>
            <a:endParaRPr lang="en-US" sz="2000"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77</a:t>
            </a:fld>
            <a:endParaRPr lang="en-US"/>
          </a:p>
        </p:txBody>
      </p:sp>
      <p:sp>
        <p:nvSpPr>
          <p:cNvPr id="8" name="TextBox 7"/>
          <p:cNvSpPr txBox="1"/>
          <p:nvPr/>
        </p:nvSpPr>
        <p:spPr>
          <a:xfrm>
            <a:off x="2861983" y="3553137"/>
            <a:ext cx="3754466" cy="369332"/>
          </a:xfrm>
          <a:prstGeom prst="rect">
            <a:avLst/>
          </a:prstGeom>
          <a:noFill/>
        </p:spPr>
        <p:txBody>
          <a:bodyPr wrap="none" rtlCol="0">
            <a:spAutoFit/>
          </a:bodyPr>
          <a:lstStyle/>
          <a:p>
            <a:pPr algn="ctr"/>
            <a:r>
              <a:rPr lang="en-US" i="1" dirty="0" smtClean="0">
                <a:solidFill>
                  <a:schemeClr val="accent6">
                    <a:lumMod val="50000"/>
                  </a:schemeClr>
                </a:solidFill>
              </a:rPr>
              <a:t>TeraGrid’11 tutorial, Salt Late City, UT</a:t>
            </a:r>
          </a:p>
        </p:txBody>
      </p:sp>
    </p:spTree>
    <p:extLst>
      <p:ext uri="{BB962C8B-B14F-4D97-AF65-F5344CB8AC3E}">
        <p14:creationId xmlns:p14="http://schemas.microsoft.com/office/powerpoint/2010/main" val="28931545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0535" y="1049879"/>
            <a:ext cx="7230534" cy="25170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1"/>
          <a:lstStyle/>
          <a:p>
            <a:pPr algn="ctr"/>
            <a:endParaRPr lang="en-US" sz="2000" i="1" dirty="0">
              <a:solidFill>
                <a:schemeClr val="tx1"/>
              </a:solidFill>
            </a:endParaRPr>
          </a:p>
        </p:txBody>
      </p:sp>
      <p:sp>
        <p:nvSpPr>
          <p:cNvPr id="19" name="Rectangle 18"/>
          <p:cNvSpPr/>
          <p:nvPr/>
        </p:nvSpPr>
        <p:spPr>
          <a:xfrm>
            <a:off x="880534" y="3358831"/>
            <a:ext cx="4980351" cy="261863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1"/>
          <a:lstStyle/>
          <a:p>
            <a:pPr algn="ctr"/>
            <a:endParaRPr lang="en-US" sz="2000" i="1" dirty="0">
              <a:solidFill>
                <a:schemeClr val="tx1"/>
              </a:solidFill>
            </a:endParaRPr>
          </a:p>
        </p:txBody>
      </p:sp>
      <p:sp>
        <p:nvSpPr>
          <p:cNvPr id="2" name="Title 1"/>
          <p:cNvSpPr>
            <a:spLocks noGrp="1"/>
          </p:cNvSpPr>
          <p:nvPr>
            <p:ph type="title"/>
          </p:nvPr>
        </p:nvSpPr>
        <p:spPr/>
        <p:txBody>
          <a:bodyPr/>
          <a:lstStyle/>
          <a:p>
            <a:r>
              <a:rPr lang="en-US" dirty="0" smtClean="0"/>
              <a:t>Nimbus Components</a:t>
            </a:r>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78</a:t>
            </a:fld>
            <a:endParaRPr lang="en-US"/>
          </a:p>
        </p:txBody>
      </p:sp>
      <p:sp>
        <p:nvSpPr>
          <p:cNvPr id="7" name="Rounded Rectangle 6"/>
          <p:cNvSpPr/>
          <p:nvPr/>
        </p:nvSpPr>
        <p:spPr>
          <a:xfrm>
            <a:off x="1303870" y="3634641"/>
            <a:ext cx="4334932" cy="14731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b" anchorCtr="1"/>
          <a:lstStyle/>
          <a:p>
            <a:pPr algn="ctr"/>
            <a:r>
              <a:rPr lang="en-US" sz="2000" i="1" dirty="0" smtClean="0"/>
              <a:t>Enable providers to build </a:t>
            </a:r>
            <a:r>
              <a:rPr lang="en-US" sz="2000" i="1" dirty="0" err="1" smtClean="0"/>
              <a:t>IaaS</a:t>
            </a:r>
            <a:r>
              <a:rPr lang="en-US" sz="2000" i="1" dirty="0" smtClean="0"/>
              <a:t> clouds</a:t>
            </a:r>
            <a:endParaRPr lang="en-US" sz="2000" i="1" dirty="0"/>
          </a:p>
        </p:txBody>
      </p:sp>
      <p:sp>
        <p:nvSpPr>
          <p:cNvPr id="8" name="Rounded Rectangle 7"/>
          <p:cNvSpPr/>
          <p:nvPr/>
        </p:nvSpPr>
        <p:spPr>
          <a:xfrm>
            <a:off x="1303869" y="1828812"/>
            <a:ext cx="6451599" cy="1484086"/>
          </a:xfrm>
          <a:prstGeom prst="roundRect">
            <a:avLst/>
          </a:prstGeom>
        </p:spPr>
        <p:style>
          <a:lnRef idx="1">
            <a:schemeClr val="accent1"/>
          </a:lnRef>
          <a:fillRef idx="3">
            <a:schemeClr val="accent1"/>
          </a:fillRef>
          <a:effectRef idx="2">
            <a:schemeClr val="accent1"/>
          </a:effectRef>
          <a:fontRef idx="minor">
            <a:schemeClr val="lt1"/>
          </a:fontRef>
        </p:style>
        <p:txBody>
          <a:bodyPr rtlCol="0" anchor="b" anchorCtr="1"/>
          <a:lstStyle/>
          <a:p>
            <a:pPr algn="ctr"/>
            <a:r>
              <a:rPr lang="en-US" sz="2000" i="1" dirty="0" smtClean="0"/>
              <a:t>Enable users to use </a:t>
            </a:r>
            <a:r>
              <a:rPr lang="en-US" sz="2000" i="1" dirty="0" err="1" smtClean="0"/>
              <a:t>IaaS</a:t>
            </a:r>
            <a:r>
              <a:rPr lang="en-US" sz="2000" i="1" dirty="0" smtClean="0"/>
              <a:t> clouds</a:t>
            </a:r>
            <a:endParaRPr lang="en-US" sz="2000" i="1" dirty="0"/>
          </a:p>
        </p:txBody>
      </p:sp>
      <p:sp>
        <p:nvSpPr>
          <p:cNvPr id="9" name="TextBox 8"/>
          <p:cNvSpPr txBox="1"/>
          <p:nvPr/>
        </p:nvSpPr>
        <p:spPr>
          <a:xfrm>
            <a:off x="1919387" y="3634641"/>
            <a:ext cx="2995682" cy="461665"/>
          </a:xfrm>
          <a:prstGeom prst="rect">
            <a:avLst/>
          </a:prstGeom>
          <a:noFill/>
        </p:spPr>
        <p:txBody>
          <a:bodyPr wrap="none" rtlCol="0">
            <a:spAutoFit/>
          </a:bodyPr>
          <a:lstStyle/>
          <a:p>
            <a:r>
              <a:rPr lang="en-US" sz="2400" b="1" dirty="0" smtClean="0">
                <a:solidFill>
                  <a:schemeClr val="bg1"/>
                </a:solidFill>
              </a:rPr>
              <a:t>Nimbus Infrastructure </a:t>
            </a:r>
            <a:endParaRPr lang="en-US" sz="2400" b="1" dirty="0">
              <a:solidFill>
                <a:schemeClr val="bg1"/>
              </a:solidFill>
            </a:endParaRPr>
          </a:p>
        </p:txBody>
      </p:sp>
      <p:sp>
        <p:nvSpPr>
          <p:cNvPr id="10" name="TextBox 9"/>
          <p:cNvSpPr txBox="1"/>
          <p:nvPr/>
        </p:nvSpPr>
        <p:spPr>
          <a:xfrm>
            <a:off x="3513519" y="1771967"/>
            <a:ext cx="2347367" cy="461665"/>
          </a:xfrm>
          <a:prstGeom prst="rect">
            <a:avLst/>
          </a:prstGeom>
          <a:noFill/>
        </p:spPr>
        <p:txBody>
          <a:bodyPr wrap="none" rtlCol="0">
            <a:spAutoFit/>
          </a:bodyPr>
          <a:lstStyle/>
          <a:p>
            <a:r>
              <a:rPr lang="en-US" sz="2400" b="1" dirty="0" smtClean="0">
                <a:solidFill>
                  <a:schemeClr val="bg1"/>
                </a:solidFill>
              </a:rPr>
              <a:t>Nimbus Platform</a:t>
            </a:r>
            <a:endParaRPr lang="en-US" sz="2400" b="1" dirty="0">
              <a:solidFill>
                <a:schemeClr val="bg1"/>
              </a:solidFill>
            </a:endParaRPr>
          </a:p>
        </p:txBody>
      </p:sp>
      <p:sp>
        <p:nvSpPr>
          <p:cNvPr id="11" name="Rectangle 10"/>
          <p:cNvSpPr/>
          <p:nvPr/>
        </p:nvSpPr>
        <p:spPr>
          <a:xfrm>
            <a:off x="1879605" y="4108772"/>
            <a:ext cx="1481517" cy="558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Workspace Service</a:t>
            </a:r>
            <a:endParaRPr lang="en-US" dirty="0"/>
          </a:p>
        </p:txBody>
      </p:sp>
      <p:sp>
        <p:nvSpPr>
          <p:cNvPr id="12" name="Rectangle 11"/>
          <p:cNvSpPr/>
          <p:nvPr/>
        </p:nvSpPr>
        <p:spPr>
          <a:xfrm>
            <a:off x="3654290" y="4108772"/>
            <a:ext cx="1375601" cy="55879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Cumulus</a:t>
            </a:r>
            <a:endParaRPr lang="en-US" dirty="0"/>
          </a:p>
        </p:txBody>
      </p:sp>
      <p:sp>
        <p:nvSpPr>
          <p:cNvPr id="13" name="Rectangle 12"/>
          <p:cNvSpPr/>
          <p:nvPr/>
        </p:nvSpPr>
        <p:spPr>
          <a:xfrm>
            <a:off x="1694082" y="2229169"/>
            <a:ext cx="1370853" cy="59266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Context Broker</a:t>
            </a:r>
            <a:endParaRPr lang="en-US" dirty="0"/>
          </a:p>
        </p:txBody>
      </p:sp>
      <p:sp>
        <p:nvSpPr>
          <p:cNvPr id="14" name="Rectangle 13"/>
          <p:cNvSpPr/>
          <p:nvPr/>
        </p:nvSpPr>
        <p:spPr>
          <a:xfrm>
            <a:off x="3894478" y="2229169"/>
            <a:ext cx="1370853" cy="59266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Cloudinit.d</a:t>
            </a:r>
            <a:endParaRPr lang="en-US" dirty="0"/>
          </a:p>
        </p:txBody>
      </p:sp>
      <p:sp>
        <p:nvSpPr>
          <p:cNvPr id="15" name="TextBox 14"/>
          <p:cNvSpPr txBox="1"/>
          <p:nvPr/>
        </p:nvSpPr>
        <p:spPr>
          <a:xfrm>
            <a:off x="2489202" y="1039069"/>
            <a:ext cx="4164747" cy="707886"/>
          </a:xfrm>
          <a:prstGeom prst="rect">
            <a:avLst/>
          </a:prstGeom>
          <a:noFill/>
        </p:spPr>
        <p:txBody>
          <a:bodyPr wrap="none" rtlCol="0">
            <a:spAutoFit/>
          </a:bodyPr>
          <a:lstStyle/>
          <a:p>
            <a:pPr algn="ctr"/>
            <a:r>
              <a:rPr lang="en-US" sz="2000" dirty="0" smtClean="0"/>
              <a:t>High-quality, extensible, customizable, </a:t>
            </a:r>
          </a:p>
          <a:p>
            <a:pPr algn="ctr"/>
            <a:r>
              <a:rPr lang="en-US" sz="2000" dirty="0" smtClean="0"/>
              <a:t>open source implementation</a:t>
            </a:r>
            <a:endParaRPr lang="en-US" sz="2000" dirty="0"/>
          </a:p>
        </p:txBody>
      </p:sp>
      <p:sp>
        <p:nvSpPr>
          <p:cNvPr id="16" name="Rectangle 15"/>
          <p:cNvSpPr/>
          <p:nvPr/>
        </p:nvSpPr>
        <p:spPr>
          <a:xfrm>
            <a:off x="6062804" y="2229170"/>
            <a:ext cx="1370853" cy="59266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Gateway</a:t>
            </a:r>
            <a:endParaRPr lang="en-US" dirty="0"/>
          </a:p>
        </p:txBody>
      </p:sp>
      <p:sp>
        <p:nvSpPr>
          <p:cNvPr id="17" name="Rectangle 16"/>
          <p:cNvSpPr/>
          <p:nvPr/>
        </p:nvSpPr>
        <p:spPr>
          <a:xfrm>
            <a:off x="6062804" y="2229169"/>
            <a:ext cx="1370853" cy="59266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Elastic Scaling Tools</a:t>
            </a:r>
            <a:endParaRPr lang="en-US" dirty="0"/>
          </a:p>
        </p:txBody>
      </p:sp>
      <p:sp>
        <p:nvSpPr>
          <p:cNvPr id="18" name="TextBox 17"/>
          <p:cNvSpPr txBox="1"/>
          <p:nvPr/>
        </p:nvSpPr>
        <p:spPr>
          <a:xfrm>
            <a:off x="1952078" y="5246785"/>
            <a:ext cx="2903033" cy="646331"/>
          </a:xfrm>
          <a:prstGeom prst="rect">
            <a:avLst/>
          </a:prstGeom>
          <a:noFill/>
        </p:spPr>
        <p:txBody>
          <a:bodyPr wrap="none" rtlCol="0">
            <a:spAutoFit/>
          </a:bodyPr>
          <a:lstStyle/>
          <a:p>
            <a:r>
              <a:rPr lang="en-US" i="1" dirty="0" smtClean="0"/>
              <a:t>Enable developers to extend, </a:t>
            </a:r>
          </a:p>
          <a:p>
            <a:r>
              <a:rPr lang="en-US" i="1" dirty="0" smtClean="0"/>
              <a:t>experiment and customize</a:t>
            </a:r>
            <a:endParaRPr lang="en-US" i="1" dirty="0"/>
          </a:p>
        </p:txBody>
      </p:sp>
      <p:pic>
        <p:nvPicPr>
          <p:cNvPr id="20" name="Picture 19" descr="openstacklogo"/>
          <p:cNvPicPr>
            <a:picLocks noChangeAspect="1"/>
          </p:cNvPicPr>
          <p:nvPr/>
        </p:nvPicPr>
        <p:blipFill>
          <a:blip r:embed="rId3"/>
          <a:stretch>
            <a:fillRect/>
          </a:stretch>
        </p:blipFill>
        <p:spPr>
          <a:xfrm>
            <a:off x="6024521" y="3871152"/>
            <a:ext cx="918147" cy="947228"/>
          </a:xfrm>
          <a:prstGeom prst="rect">
            <a:avLst/>
          </a:prstGeom>
        </p:spPr>
      </p:pic>
      <p:pic>
        <p:nvPicPr>
          <p:cNvPr id="21" name="Picture 20" descr="eucalyptus logo"/>
          <p:cNvPicPr>
            <a:picLocks noChangeAspect="1"/>
          </p:cNvPicPr>
          <p:nvPr/>
        </p:nvPicPr>
        <p:blipFill>
          <a:blip r:embed="rId4"/>
          <a:stretch>
            <a:fillRect/>
          </a:stretch>
        </p:blipFill>
        <p:spPr>
          <a:xfrm>
            <a:off x="6166075" y="4955434"/>
            <a:ext cx="1846923" cy="412479"/>
          </a:xfrm>
          <a:prstGeom prst="rect">
            <a:avLst/>
          </a:prstGeom>
        </p:spPr>
      </p:pic>
      <p:pic>
        <p:nvPicPr>
          <p:cNvPr id="22" name="Picture 21" descr="amazon logo"/>
          <p:cNvPicPr>
            <a:picLocks noChangeAspect="1"/>
          </p:cNvPicPr>
          <p:nvPr/>
        </p:nvPicPr>
        <p:blipFill>
          <a:blip r:embed="rId5"/>
          <a:stretch>
            <a:fillRect/>
          </a:stretch>
        </p:blipFill>
        <p:spPr>
          <a:xfrm>
            <a:off x="6925735" y="4061408"/>
            <a:ext cx="1256593" cy="456943"/>
          </a:xfrm>
          <a:prstGeom prst="rect">
            <a:avLst/>
          </a:prstGeom>
        </p:spPr>
      </p:pic>
    </p:spTree>
    <p:extLst>
      <p:ext uri="{BB962C8B-B14F-4D97-AF65-F5344CB8AC3E}">
        <p14:creationId xmlns:p14="http://schemas.microsoft.com/office/powerpoint/2010/main" val="29721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2000"/>
                                        <p:tgtEl>
                                          <p:spTgt spid="22"/>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7" grpId="0" animBg="1"/>
      <p:bldP spid="8" grpId="0" animBg="1"/>
      <p:bldP spid="9" grpId="0"/>
      <p:bldP spid="10" grpId="0"/>
      <p:bldP spid="11" grpId="0" animBg="1"/>
      <p:bldP spid="12" grpId="0" animBg="1"/>
      <p:bldP spid="13" grpId="0" animBg="1"/>
      <p:bldP spid="14" grpId="0" animBg="1"/>
      <p:bldP spid="15" grpId="0"/>
      <p:bldP spid="16" grpId="0" animBg="1"/>
      <p:bldP spid="16" grpId="1" animBg="1"/>
      <p:bldP spid="17" grpId="0" animBg="1"/>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248956"/>
            <a:ext cx="7772400" cy="1470025"/>
          </a:xfrm>
        </p:spPr>
        <p:txBody>
          <a:bodyPr>
            <a:normAutofit/>
          </a:bodyPr>
          <a:lstStyle/>
          <a:p>
            <a:r>
              <a:rPr lang="en-US" dirty="0" smtClean="0"/>
              <a:t>Nimbus Infrastructure</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C8420888-0914-7045-AADF-1504C9455C64}" type="slidenum">
              <a:rPr lang="en-US" smtClean="0"/>
              <a:pPr/>
              <a:t>79</a:t>
            </a:fld>
            <a:endParaRPr lang="en-US"/>
          </a:p>
        </p:txBody>
      </p:sp>
    </p:spTree>
    <p:extLst>
      <p:ext uri="{BB962C8B-B14F-4D97-AF65-F5344CB8AC3E}">
        <p14:creationId xmlns:p14="http://schemas.microsoft.com/office/powerpoint/2010/main" val="2387444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srcRect l="-40756" r="-40756"/>
          <a:stretch>
            <a:fillRect/>
          </a:stretch>
        </p:blipFill>
        <p:spPr bwMode="auto">
          <a:xfrm>
            <a:off x="-1027408" y="685800"/>
            <a:ext cx="1122296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457200" y="-228600"/>
            <a:ext cx="8229600" cy="1143000"/>
          </a:xfrm>
        </p:spPr>
        <p:txBody>
          <a:bodyPr/>
          <a:lstStyle/>
          <a:p>
            <a:r>
              <a:rPr lang="en-US" dirty="0" smtClean="0"/>
              <a:t>Software Architecture</a:t>
            </a:r>
            <a:endParaRPr lang="en-US" dirty="0"/>
          </a:p>
        </p:txBody>
      </p:sp>
    </p:spTree>
    <p:extLst>
      <p:ext uri="{BB962C8B-B14F-4D97-AF65-F5344CB8AC3E}">
        <p14:creationId xmlns:p14="http://schemas.microsoft.com/office/powerpoint/2010/main" val="1282295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IaaS</a:t>
            </a:r>
            <a:r>
              <a:rPr lang="en-US" dirty="0" smtClean="0"/>
              <a:t>: How it Works</a:t>
            </a:r>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80</a:t>
            </a:fld>
            <a:endParaRPr lang="en-US"/>
          </a:p>
        </p:txBody>
      </p:sp>
      <p:sp>
        <p:nvSpPr>
          <p:cNvPr id="7"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endParaRPr lang="en-US"/>
          </a:p>
        </p:txBody>
      </p:sp>
      <p:sp>
        <p:nvSpPr>
          <p:cNvPr id="8"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grpSp>
        <p:nvGrpSpPr>
          <p:cNvPr id="2" name="Group 4"/>
          <p:cNvGrpSpPr>
            <a:grpSpLocks/>
          </p:cNvGrpSpPr>
          <p:nvPr/>
        </p:nvGrpSpPr>
        <p:grpSpPr bwMode="auto">
          <a:xfrm>
            <a:off x="2579688" y="2870200"/>
            <a:ext cx="484187" cy="517525"/>
            <a:chOff x="1008" y="1175"/>
            <a:chExt cx="305" cy="326"/>
          </a:xfrm>
        </p:grpSpPr>
        <p:sp>
          <p:nvSpPr>
            <p:cNvPr id="10" name="Freeform 5"/>
            <p:cNvSpPr>
              <a:spLocks noChangeArrowheads="1"/>
            </p:cNvSpPr>
            <p:nvPr/>
          </p:nvSpPr>
          <p:spPr bwMode="auto">
            <a:xfrm>
              <a:off x="1008"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p>
          </p:txBody>
        </p:sp>
        <p:pic>
          <p:nvPicPr>
            <p:cNvPr id="11" name="Picture 6"/>
            <p:cNvPicPr>
              <a:picLocks noChangeAspect="1" noChangeArrowheads="1"/>
            </p:cNvPicPr>
            <p:nvPr/>
          </p:nvPicPr>
          <p:blipFill>
            <a:blip r:embed="rId3"/>
            <a:srcRect/>
            <a:stretch>
              <a:fillRect/>
            </a:stretch>
          </p:blipFill>
          <p:spPr bwMode="auto">
            <a:xfrm>
              <a:off x="1054" y="1195"/>
              <a:ext cx="217" cy="306"/>
            </a:xfrm>
            <a:prstGeom prst="rect">
              <a:avLst/>
            </a:prstGeom>
            <a:noFill/>
            <a:ln w="9525">
              <a:noFill/>
              <a:round/>
              <a:headEnd/>
              <a:tailEnd/>
            </a:ln>
            <a:effectLst/>
          </p:spPr>
        </p:pic>
      </p:grpSp>
      <p:sp>
        <p:nvSpPr>
          <p:cNvPr id="12" name="Rectangle 7"/>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13" name="Picture 8"/>
          <p:cNvPicPr>
            <a:picLocks noChangeAspect="1" noChangeArrowheads="1"/>
          </p:cNvPicPr>
          <p:nvPr/>
        </p:nvPicPr>
        <p:blipFill>
          <a:blip r:embed="rId4"/>
          <a:srcRect/>
          <a:stretch>
            <a:fillRect/>
          </a:stretch>
        </p:blipFill>
        <p:spPr bwMode="auto">
          <a:xfrm>
            <a:off x="4811713" y="5145088"/>
            <a:ext cx="889000" cy="889000"/>
          </a:xfrm>
          <a:prstGeom prst="rect">
            <a:avLst/>
          </a:prstGeom>
          <a:noFill/>
          <a:ln w="9525">
            <a:noFill/>
            <a:round/>
            <a:headEnd/>
            <a:tailEnd/>
          </a:ln>
          <a:effectLst/>
        </p:spPr>
      </p:pic>
      <p:pic>
        <p:nvPicPr>
          <p:cNvPr id="14" name="Picture 9"/>
          <p:cNvPicPr>
            <a:picLocks noChangeAspect="1" noChangeArrowheads="1"/>
          </p:cNvPicPr>
          <p:nvPr/>
        </p:nvPicPr>
        <p:blipFill>
          <a:blip r:embed="rId4"/>
          <a:srcRect/>
          <a:stretch>
            <a:fillRect/>
          </a:stretch>
        </p:blipFill>
        <p:spPr bwMode="auto">
          <a:xfrm>
            <a:off x="4819650" y="4652963"/>
            <a:ext cx="889000" cy="889000"/>
          </a:xfrm>
          <a:prstGeom prst="rect">
            <a:avLst/>
          </a:prstGeom>
          <a:noFill/>
          <a:ln w="9525">
            <a:noFill/>
            <a:round/>
            <a:headEnd/>
            <a:tailEnd/>
          </a:ln>
          <a:effectLst/>
        </p:spPr>
      </p:pic>
      <p:pic>
        <p:nvPicPr>
          <p:cNvPr id="15" name="Picture 10"/>
          <p:cNvPicPr>
            <a:picLocks noChangeAspect="1" noChangeArrowheads="1"/>
          </p:cNvPicPr>
          <p:nvPr/>
        </p:nvPicPr>
        <p:blipFill>
          <a:blip r:embed="rId4"/>
          <a:srcRect/>
          <a:stretch>
            <a:fillRect/>
          </a:stretch>
        </p:blipFill>
        <p:spPr bwMode="auto">
          <a:xfrm>
            <a:off x="4311650" y="5168900"/>
            <a:ext cx="889000" cy="889000"/>
          </a:xfrm>
          <a:prstGeom prst="rect">
            <a:avLst/>
          </a:prstGeom>
          <a:noFill/>
          <a:ln w="9525">
            <a:noFill/>
            <a:round/>
            <a:headEnd/>
            <a:tailEnd/>
          </a:ln>
          <a:effectLst/>
        </p:spPr>
      </p:pic>
      <p:pic>
        <p:nvPicPr>
          <p:cNvPr id="16" name="Picture 11"/>
          <p:cNvPicPr>
            <a:picLocks noChangeAspect="1" noChangeArrowheads="1"/>
          </p:cNvPicPr>
          <p:nvPr/>
        </p:nvPicPr>
        <p:blipFill>
          <a:blip r:embed="rId4"/>
          <a:srcRect/>
          <a:stretch>
            <a:fillRect/>
          </a:stretch>
        </p:blipFill>
        <p:spPr bwMode="auto">
          <a:xfrm>
            <a:off x="4319588" y="4676775"/>
            <a:ext cx="889000" cy="889000"/>
          </a:xfrm>
          <a:prstGeom prst="rect">
            <a:avLst/>
          </a:prstGeom>
          <a:noFill/>
          <a:ln w="9525">
            <a:noFill/>
            <a:round/>
            <a:headEnd/>
            <a:tailEnd/>
          </a:ln>
          <a:effectLst/>
        </p:spPr>
      </p:pic>
      <p:sp>
        <p:nvSpPr>
          <p:cNvPr id="17" name="Rectangle 12"/>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18" name="Rectangle 13"/>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9" name="Rectangle 14"/>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0" name="Rectangle 15"/>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1" name="Rectangle 16"/>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2" name="Rectangle 17"/>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3" name="Rectangle 18"/>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4" name="Rectangle 19"/>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5" name="Rectangle 20"/>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6" name="Rectangle 21"/>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7" name="Rectangle 22"/>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8" name="Rectangle 23"/>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9" name="Rectangle 24"/>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0" name="Rectangle 25"/>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1" name="Rectangle 26"/>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2" name="Rectangle 27"/>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3" name="Rectangle 28"/>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4" name="Rectangle 29"/>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5" name="Rectangle 30"/>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6" name="Rectangle 31"/>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7" name="Rectangle 32"/>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8" name="Rectangle 33"/>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9" name="Rectangle 34"/>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40" name="AutoShape 35"/>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endParaRPr lang="en-US"/>
          </a:p>
        </p:txBody>
      </p:sp>
      <p:grpSp>
        <p:nvGrpSpPr>
          <p:cNvPr id="3" name="Group 36"/>
          <p:cNvGrpSpPr>
            <a:grpSpLocks/>
          </p:cNvGrpSpPr>
          <p:nvPr/>
        </p:nvGrpSpPr>
        <p:grpSpPr bwMode="auto">
          <a:xfrm>
            <a:off x="2003425" y="2870200"/>
            <a:ext cx="484188" cy="517525"/>
            <a:chOff x="645" y="1175"/>
            <a:chExt cx="305" cy="326"/>
          </a:xfrm>
        </p:grpSpPr>
        <p:sp>
          <p:nvSpPr>
            <p:cNvPr id="42" name="Freeform 37"/>
            <p:cNvSpPr>
              <a:spLocks noChangeArrowheads="1"/>
            </p:cNvSpPr>
            <p:nvPr/>
          </p:nvSpPr>
          <p:spPr bwMode="auto">
            <a:xfrm>
              <a:off x="645"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p>
          </p:txBody>
        </p:sp>
        <p:pic>
          <p:nvPicPr>
            <p:cNvPr id="43" name="Picture 38"/>
            <p:cNvPicPr>
              <a:picLocks noChangeAspect="1" noChangeArrowheads="1"/>
            </p:cNvPicPr>
            <p:nvPr/>
          </p:nvPicPr>
          <p:blipFill>
            <a:blip r:embed="rId3"/>
            <a:srcRect/>
            <a:stretch>
              <a:fillRect/>
            </a:stretch>
          </p:blipFill>
          <p:spPr bwMode="auto">
            <a:xfrm>
              <a:off x="691" y="1195"/>
              <a:ext cx="217" cy="306"/>
            </a:xfrm>
            <a:prstGeom prst="rect">
              <a:avLst/>
            </a:prstGeom>
            <a:noFill/>
            <a:ln w="9525">
              <a:noFill/>
              <a:round/>
              <a:headEnd/>
              <a:tailEnd/>
            </a:ln>
            <a:effectLst/>
          </p:spPr>
        </p:pic>
      </p:grpSp>
      <p:grpSp>
        <p:nvGrpSpPr>
          <p:cNvPr id="9" name="Group 39"/>
          <p:cNvGrpSpPr>
            <a:grpSpLocks/>
          </p:cNvGrpSpPr>
          <p:nvPr/>
        </p:nvGrpSpPr>
        <p:grpSpPr bwMode="auto">
          <a:xfrm>
            <a:off x="1427163" y="2870200"/>
            <a:ext cx="484187" cy="517525"/>
            <a:chOff x="282" y="1175"/>
            <a:chExt cx="305" cy="326"/>
          </a:xfrm>
        </p:grpSpPr>
        <p:sp>
          <p:nvSpPr>
            <p:cNvPr id="45"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46"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41" name="Group 42"/>
          <p:cNvGrpSpPr>
            <a:grpSpLocks/>
          </p:cNvGrpSpPr>
          <p:nvPr/>
        </p:nvGrpSpPr>
        <p:grpSpPr bwMode="auto">
          <a:xfrm>
            <a:off x="6194425" y="2006600"/>
            <a:ext cx="484188" cy="517525"/>
            <a:chOff x="3902" y="1264"/>
            <a:chExt cx="305" cy="326"/>
          </a:xfrm>
        </p:grpSpPr>
        <p:sp>
          <p:nvSpPr>
            <p:cNvPr id="48" name="Freeform 43"/>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p>
          </p:txBody>
        </p:sp>
        <p:pic>
          <p:nvPicPr>
            <p:cNvPr id="49" name="Picture 44"/>
            <p:cNvPicPr>
              <a:picLocks noChangeAspect="1" noChangeArrowheads="1"/>
            </p:cNvPicPr>
            <p:nvPr/>
          </p:nvPicPr>
          <p:blipFill>
            <a:blip r:embed="rId3"/>
            <a:srcRect/>
            <a:stretch>
              <a:fillRect/>
            </a:stretch>
          </p:blipFill>
          <p:spPr bwMode="auto">
            <a:xfrm>
              <a:off x="3948" y="1284"/>
              <a:ext cx="217" cy="306"/>
            </a:xfrm>
            <a:prstGeom prst="rect">
              <a:avLst/>
            </a:prstGeom>
            <a:noFill/>
            <a:ln w="9525">
              <a:noFill/>
              <a:round/>
              <a:headEnd/>
              <a:tailEnd/>
            </a:ln>
            <a:effectLst/>
          </p:spPr>
        </p:pic>
      </p:grpSp>
      <p:grpSp>
        <p:nvGrpSpPr>
          <p:cNvPr id="44" name="Group 45"/>
          <p:cNvGrpSpPr>
            <a:grpSpLocks/>
          </p:cNvGrpSpPr>
          <p:nvPr/>
        </p:nvGrpSpPr>
        <p:grpSpPr bwMode="auto">
          <a:xfrm>
            <a:off x="7854950" y="2820988"/>
            <a:ext cx="484188" cy="517525"/>
            <a:chOff x="4948" y="1777"/>
            <a:chExt cx="305" cy="326"/>
          </a:xfrm>
        </p:grpSpPr>
        <p:sp>
          <p:nvSpPr>
            <p:cNvPr id="51" name="Freeform 46"/>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p>
          </p:txBody>
        </p:sp>
        <p:pic>
          <p:nvPicPr>
            <p:cNvPr id="52" name="Picture 47"/>
            <p:cNvPicPr>
              <a:picLocks noChangeAspect="1" noChangeArrowheads="1"/>
            </p:cNvPicPr>
            <p:nvPr/>
          </p:nvPicPr>
          <p:blipFill>
            <a:blip r:embed="rId3"/>
            <a:srcRect/>
            <a:stretch>
              <a:fillRect/>
            </a:stretch>
          </p:blipFill>
          <p:spPr bwMode="auto">
            <a:xfrm>
              <a:off x="4995" y="1797"/>
              <a:ext cx="217" cy="306"/>
            </a:xfrm>
            <a:prstGeom prst="rect">
              <a:avLst/>
            </a:prstGeom>
            <a:noFill/>
            <a:ln w="9525">
              <a:noFill/>
              <a:round/>
              <a:headEnd/>
              <a:tailEnd/>
            </a:ln>
            <a:effectLst/>
          </p:spPr>
        </p:pic>
      </p:grpSp>
      <p:grpSp>
        <p:nvGrpSpPr>
          <p:cNvPr id="47" name="Group 48"/>
          <p:cNvGrpSpPr>
            <a:grpSpLocks/>
          </p:cNvGrpSpPr>
          <p:nvPr/>
        </p:nvGrpSpPr>
        <p:grpSpPr bwMode="auto">
          <a:xfrm>
            <a:off x="6186488" y="4524375"/>
            <a:ext cx="484187" cy="517525"/>
            <a:chOff x="3897" y="2850"/>
            <a:chExt cx="305" cy="326"/>
          </a:xfrm>
        </p:grpSpPr>
        <p:sp>
          <p:nvSpPr>
            <p:cNvPr id="54" name="Freeform 49"/>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55" name="Picture 50"/>
            <p:cNvPicPr>
              <a:picLocks noChangeAspect="1" noChangeArrowheads="1"/>
            </p:cNvPicPr>
            <p:nvPr/>
          </p:nvPicPr>
          <p:blipFill>
            <a:blip r:embed="rId3"/>
            <a:srcRect/>
            <a:stretch>
              <a:fillRect/>
            </a:stretch>
          </p:blipFill>
          <p:spPr bwMode="auto">
            <a:xfrm>
              <a:off x="3943" y="2870"/>
              <a:ext cx="217" cy="306"/>
            </a:xfrm>
            <a:prstGeom prst="rect">
              <a:avLst/>
            </a:prstGeom>
            <a:noFill/>
            <a:ln w="9525">
              <a:noFill/>
              <a:round/>
              <a:headEnd/>
              <a:tailEnd/>
            </a:ln>
            <a:effectLst/>
          </p:spPr>
        </p:pic>
      </p:grpSp>
      <p:cxnSp>
        <p:nvCxnSpPr>
          <p:cNvPr id="56" name="AutoShape 51"/>
          <p:cNvCxnSpPr>
            <a:cxnSpLocks noChangeShapeType="1"/>
            <a:endCxn id="57" idx="1"/>
          </p:cNvCxnSpPr>
          <p:nvPr/>
        </p:nvCxnSpPr>
        <p:spPr bwMode="auto">
          <a:xfrm flipV="1">
            <a:off x="3200400" y="2663825"/>
            <a:ext cx="1676400" cy="3175"/>
          </a:xfrm>
          <a:prstGeom prst="straightConnector1">
            <a:avLst/>
          </a:prstGeom>
          <a:noFill/>
          <a:ln w="9525">
            <a:solidFill>
              <a:srgbClr val="000000"/>
            </a:solidFill>
            <a:round/>
            <a:headEnd/>
            <a:tailEnd type="triangle" w="med" len="lg"/>
          </a:ln>
          <a:effectLst/>
        </p:spPr>
      </p:cxnSp>
      <p:sp>
        <p:nvSpPr>
          <p:cNvPr id="57" name="Rectangle 52"/>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rgbClr val="000000"/>
                </a:solidFill>
                <a:latin typeface="Bitstream Vera Sans" charset="0"/>
                <a:ea typeface="DejaVu Sans" charset="0"/>
                <a:cs typeface="DejaVu Sans" charset="0"/>
              </a:rPr>
              <a:t>Nimbus</a:t>
            </a:r>
          </a:p>
        </p:txBody>
      </p:sp>
      <p:pic>
        <p:nvPicPr>
          <p:cNvPr id="59" name="Picture 58"/>
          <p:cNvPicPr>
            <a:picLocks noChangeAspect="1"/>
          </p:cNvPicPr>
          <p:nvPr/>
        </p:nvPicPr>
        <p:blipFill>
          <a:blip r:embed="rId5"/>
          <a:stretch>
            <a:fillRect/>
          </a:stretch>
        </p:blipFill>
        <p:spPr>
          <a:xfrm>
            <a:off x="1661068" y="1603374"/>
            <a:ext cx="1115141" cy="1062039"/>
          </a:xfrm>
          <a:prstGeom prst="rect">
            <a:avLst/>
          </a:prstGeom>
        </p:spPr>
      </p:pic>
    </p:spTree>
    <p:extLst>
      <p:ext uri="{BB962C8B-B14F-4D97-AF65-F5344CB8AC3E}">
        <p14:creationId xmlns:p14="http://schemas.microsoft.com/office/powerpoint/2010/main" val="210052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499"/>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par>
                                <p:cTn id="23" presetID="22" presetClass="entr" presetSubtype="4"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title"/>
          </p:nvPr>
        </p:nvSpPr>
        <p:spPr/>
        <p:txBody>
          <a:bodyPr/>
          <a:lstStyle/>
          <a:p>
            <a:r>
              <a:rPr lang="en-US" dirty="0" err="1" smtClean="0"/>
              <a:t>IaaS</a:t>
            </a:r>
            <a:r>
              <a:rPr lang="en-US" dirty="0" smtClean="0"/>
              <a:t>: How it Works</a:t>
            </a:r>
            <a:endParaRPr lang="en-US"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81</a:t>
            </a:fld>
            <a:endParaRPr lang="en-US"/>
          </a:p>
        </p:txBody>
      </p:sp>
      <p:sp>
        <p:nvSpPr>
          <p:cNvPr id="5"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endParaRPr lang="en-US"/>
          </a:p>
        </p:txBody>
      </p:sp>
      <p:sp>
        <p:nvSpPr>
          <p:cNvPr id="6"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sp>
        <p:nvSpPr>
          <p:cNvPr id="7" name="Rectangle 5"/>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8" name="Picture 6"/>
          <p:cNvPicPr>
            <a:picLocks noChangeAspect="1" noChangeArrowheads="1"/>
          </p:cNvPicPr>
          <p:nvPr/>
        </p:nvPicPr>
        <p:blipFill>
          <a:blip r:embed="rId3"/>
          <a:srcRect/>
          <a:stretch>
            <a:fillRect/>
          </a:stretch>
        </p:blipFill>
        <p:spPr bwMode="auto">
          <a:xfrm>
            <a:off x="4811713" y="5145088"/>
            <a:ext cx="889000" cy="889000"/>
          </a:xfrm>
          <a:prstGeom prst="rect">
            <a:avLst/>
          </a:prstGeom>
          <a:noFill/>
          <a:ln w="9525">
            <a:noFill/>
            <a:round/>
            <a:headEnd/>
            <a:tailEnd/>
          </a:ln>
          <a:effectLst/>
        </p:spPr>
      </p:pic>
      <p:pic>
        <p:nvPicPr>
          <p:cNvPr id="9" name="Picture 7"/>
          <p:cNvPicPr>
            <a:picLocks noChangeAspect="1" noChangeArrowheads="1"/>
          </p:cNvPicPr>
          <p:nvPr/>
        </p:nvPicPr>
        <p:blipFill>
          <a:blip r:embed="rId3"/>
          <a:srcRect/>
          <a:stretch>
            <a:fillRect/>
          </a:stretch>
        </p:blipFill>
        <p:spPr bwMode="auto">
          <a:xfrm>
            <a:off x="4819650" y="4652963"/>
            <a:ext cx="889000" cy="889000"/>
          </a:xfrm>
          <a:prstGeom prst="rect">
            <a:avLst/>
          </a:prstGeom>
          <a:noFill/>
          <a:ln w="9525">
            <a:noFill/>
            <a:round/>
            <a:headEnd/>
            <a:tailEnd/>
          </a:ln>
          <a:effectLst/>
        </p:spPr>
      </p:pic>
      <p:pic>
        <p:nvPicPr>
          <p:cNvPr id="10" name="Picture 8"/>
          <p:cNvPicPr>
            <a:picLocks noChangeAspect="1" noChangeArrowheads="1"/>
          </p:cNvPicPr>
          <p:nvPr/>
        </p:nvPicPr>
        <p:blipFill>
          <a:blip r:embed="rId3"/>
          <a:srcRect/>
          <a:stretch>
            <a:fillRect/>
          </a:stretch>
        </p:blipFill>
        <p:spPr bwMode="auto">
          <a:xfrm>
            <a:off x="4311650" y="5168900"/>
            <a:ext cx="889000" cy="889000"/>
          </a:xfrm>
          <a:prstGeom prst="rect">
            <a:avLst/>
          </a:prstGeom>
          <a:noFill/>
          <a:ln w="9525">
            <a:noFill/>
            <a:round/>
            <a:headEnd/>
            <a:tailEnd/>
          </a:ln>
          <a:effectLst/>
        </p:spPr>
      </p:pic>
      <p:pic>
        <p:nvPicPr>
          <p:cNvPr id="11" name="Picture 9"/>
          <p:cNvPicPr>
            <a:picLocks noChangeAspect="1" noChangeArrowheads="1"/>
          </p:cNvPicPr>
          <p:nvPr/>
        </p:nvPicPr>
        <p:blipFill>
          <a:blip r:embed="rId3"/>
          <a:srcRect/>
          <a:stretch>
            <a:fillRect/>
          </a:stretch>
        </p:blipFill>
        <p:spPr bwMode="auto">
          <a:xfrm>
            <a:off x="4319588" y="4676775"/>
            <a:ext cx="889000" cy="889000"/>
          </a:xfrm>
          <a:prstGeom prst="rect">
            <a:avLst/>
          </a:prstGeom>
          <a:noFill/>
          <a:ln w="9525">
            <a:noFill/>
            <a:round/>
            <a:headEnd/>
            <a:tailEnd/>
          </a:ln>
          <a:effectLst/>
        </p:spPr>
      </p:pic>
      <p:sp>
        <p:nvSpPr>
          <p:cNvPr id="12" name="Rectangle 11"/>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13" name="Rectangle 12"/>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4" name="Rectangle 13"/>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15" name="Rectangle 14"/>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6" name="Rectangle 15"/>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17" name="Rectangle 16"/>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8" name="Rectangle 17"/>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19" name="Rectangle 18"/>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0" name="Rectangle 19"/>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1" name="Rectangle 20"/>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2" name="Rectangle 21"/>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3" name="Rectangle 22"/>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4" name="Rectangle 23"/>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5" name="Rectangle 24"/>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6" name="Rectangle 25"/>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7" name="Rectangle 26"/>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8" name="Rectangle 27"/>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29" name="Rectangle 28"/>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0" name="Rectangle 29"/>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1" name="Rectangle 30"/>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2" name="Rectangle 31"/>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3" name="Rectangle 32"/>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4" name="Rectangle 33"/>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endParaRPr lang="en-US"/>
          </a:p>
        </p:txBody>
      </p:sp>
      <p:sp>
        <p:nvSpPr>
          <p:cNvPr id="35" name="AutoShape 34"/>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endParaRPr lang="en-US"/>
          </a:p>
        </p:txBody>
      </p:sp>
      <p:grpSp>
        <p:nvGrpSpPr>
          <p:cNvPr id="2" name="Group 35"/>
          <p:cNvGrpSpPr>
            <a:grpSpLocks/>
          </p:cNvGrpSpPr>
          <p:nvPr/>
        </p:nvGrpSpPr>
        <p:grpSpPr bwMode="auto">
          <a:xfrm>
            <a:off x="6194425" y="2006600"/>
            <a:ext cx="484188" cy="517525"/>
            <a:chOff x="3902" y="1264"/>
            <a:chExt cx="305" cy="326"/>
          </a:xfrm>
        </p:grpSpPr>
        <p:sp>
          <p:nvSpPr>
            <p:cNvPr id="37" name="Freeform 36"/>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endParaRPr lang="en-US"/>
            </a:p>
          </p:txBody>
        </p:sp>
        <p:pic>
          <p:nvPicPr>
            <p:cNvPr id="38" name="Picture 37"/>
            <p:cNvPicPr>
              <a:picLocks noChangeAspect="1" noChangeArrowheads="1"/>
            </p:cNvPicPr>
            <p:nvPr/>
          </p:nvPicPr>
          <p:blipFill>
            <a:blip r:embed="rId4"/>
            <a:srcRect/>
            <a:stretch>
              <a:fillRect/>
            </a:stretch>
          </p:blipFill>
          <p:spPr bwMode="auto">
            <a:xfrm>
              <a:off x="3948" y="1284"/>
              <a:ext cx="217" cy="306"/>
            </a:xfrm>
            <a:prstGeom prst="rect">
              <a:avLst/>
            </a:prstGeom>
            <a:noFill/>
            <a:ln w="9525">
              <a:noFill/>
              <a:round/>
              <a:headEnd/>
              <a:tailEnd/>
            </a:ln>
            <a:effectLst/>
          </p:spPr>
        </p:pic>
      </p:grpSp>
      <p:grpSp>
        <p:nvGrpSpPr>
          <p:cNvPr id="36" name="Group 38"/>
          <p:cNvGrpSpPr>
            <a:grpSpLocks/>
          </p:cNvGrpSpPr>
          <p:nvPr/>
        </p:nvGrpSpPr>
        <p:grpSpPr bwMode="auto">
          <a:xfrm>
            <a:off x="7854950" y="2820988"/>
            <a:ext cx="484188" cy="517525"/>
            <a:chOff x="4948" y="1777"/>
            <a:chExt cx="305" cy="326"/>
          </a:xfrm>
        </p:grpSpPr>
        <p:sp>
          <p:nvSpPr>
            <p:cNvPr id="40" name="Freeform 39"/>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endParaRPr lang="en-US"/>
            </a:p>
          </p:txBody>
        </p:sp>
        <p:pic>
          <p:nvPicPr>
            <p:cNvPr id="41" name="Picture 40"/>
            <p:cNvPicPr>
              <a:picLocks noChangeAspect="1" noChangeArrowheads="1"/>
            </p:cNvPicPr>
            <p:nvPr/>
          </p:nvPicPr>
          <p:blipFill>
            <a:blip r:embed="rId4"/>
            <a:srcRect/>
            <a:stretch>
              <a:fillRect/>
            </a:stretch>
          </p:blipFill>
          <p:spPr bwMode="auto">
            <a:xfrm>
              <a:off x="4995" y="1797"/>
              <a:ext cx="217" cy="306"/>
            </a:xfrm>
            <a:prstGeom prst="rect">
              <a:avLst/>
            </a:prstGeom>
            <a:noFill/>
            <a:ln w="9525">
              <a:noFill/>
              <a:round/>
              <a:headEnd/>
              <a:tailEnd/>
            </a:ln>
            <a:effectLst/>
          </p:spPr>
        </p:pic>
      </p:grpSp>
      <p:grpSp>
        <p:nvGrpSpPr>
          <p:cNvPr id="39" name="Group 41"/>
          <p:cNvGrpSpPr>
            <a:grpSpLocks/>
          </p:cNvGrpSpPr>
          <p:nvPr/>
        </p:nvGrpSpPr>
        <p:grpSpPr bwMode="auto">
          <a:xfrm>
            <a:off x="6186488" y="4524375"/>
            <a:ext cx="484187" cy="517525"/>
            <a:chOff x="3897" y="2850"/>
            <a:chExt cx="305" cy="326"/>
          </a:xfrm>
        </p:grpSpPr>
        <p:sp>
          <p:nvSpPr>
            <p:cNvPr id="43" name="Freeform 42"/>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44" name="Picture 43"/>
            <p:cNvPicPr>
              <a:picLocks noChangeAspect="1" noChangeArrowheads="1"/>
            </p:cNvPicPr>
            <p:nvPr/>
          </p:nvPicPr>
          <p:blipFill>
            <a:blip r:embed="rId4"/>
            <a:srcRect/>
            <a:stretch>
              <a:fillRect/>
            </a:stretch>
          </p:blipFill>
          <p:spPr bwMode="auto">
            <a:xfrm>
              <a:off x="3943" y="2870"/>
              <a:ext cx="217" cy="306"/>
            </a:xfrm>
            <a:prstGeom prst="rect">
              <a:avLst/>
            </a:prstGeom>
            <a:noFill/>
            <a:ln w="9525">
              <a:noFill/>
              <a:round/>
              <a:headEnd/>
              <a:tailEnd/>
            </a:ln>
            <a:effectLst/>
          </p:spPr>
        </p:pic>
      </p:grpSp>
      <p:sp>
        <p:nvSpPr>
          <p:cNvPr id="45" name="AutoShape 44"/>
          <p:cNvSpPr>
            <a:spLocks noChangeArrowheads="1"/>
          </p:cNvSpPr>
          <p:nvPr/>
        </p:nvSpPr>
        <p:spPr bwMode="auto">
          <a:xfrm>
            <a:off x="2947988" y="2566988"/>
            <a:ext cx="914400" cy="228600"/>
          </a:xfrm>
          <a:prstGeom prst="roundRect">
            <a:avLst>
              <a:gd name="adj" fmla="val 694"/>
            </a:avLst>
          </a:prstGeom>
          <a:solidFill>
            <a:srgbClr val="23FF23"/>
          </a:solidFill>
          <a:ln w="9525">
            <a:solidFill>
              <a:srgbClr val="000000"/>
            </a:solidFill>
            <a:round/>
            <a:headEnd/>
            <a:tailEnd/>
          </a:ln>
          <a:effectLst/>
        </p:spPr>
        <p:txBody>
          <a:bodyPr wrap="none" anchor="ctr">
            <a:prstTxWarp prst="textNoShape">
              <a:avLst/>
            </a:prstTxWarp>
          </a:bodyPr>
          <a:lstStyle/>
          <a:p>
            <a:endParaRPr lang="en-US"/>
          </a:p>
        </p:txBody>
      </p:sp>
      <p:sp>
        <p:nvSpPr>
          <p:cNvPr id="46" name="AutoShape 45"/>
          <p:cNvSpPr>
            <a:spLocks noChangeArrowheads="1"/>
          </p:cNvSpPr>
          <p:nvPr/>
        </p:nvSpPr>
        <p:spPr bwMode="auto">
          <a:xfrm>
            <a:off x="2947988" y="3024188"/>
            <a:ext cx="914400" cy="228600"/>
          </a:xfrm>
          <a:prstGeom prst="roundRect">
            <a:avLst>
              <a:gd name="adj" fmla="val 694"/>
            </a:avLst>
          </a:pr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sp>
        <p:nvSpPr>
          <p:cNvPr id="47" name="AutoShape 46"/>
          <p:cNvSpPr>
            <a:spLocks noChangeArrowheads="1"/>
          </p:cNvSpPr>
          <p:nvPr/>
        </p:nvSpPr>
        <p:spPr bwMode="auto">
          <a:xfrm>
            <a:off x="2947988" y="3455988"/>
            <a:ext cx="914400" cy="228600"/>
          </a:xfrm>
          <a:prstGeom prst="roundRect">
            <a:avLst>
              <a:gd name="adj" fmla="val 694"/>
            </a:avLst>
          </a:prstGeom>
          <a:solidFill>
            <a:srgbClr val="FFCC99"/>
          </a:solidFill>
          <a:ln w="9525">
            <a:solidFill>
              <a:srgbClr val="000000"/>
            </a:solidFill>
            <a:round/>
            <a:headEnd/>
            <a:tailEnd/>
          </a:ln>
          <a:effectLst/>
        </p:spPr>
        <p:txBody>
          <a:bodyPr wrap="none" anchor="ctr">
            <a:prstTxWarp prst="textNoShape">
              <a:avLst/>
            </a:prstTxWarp>
          </a:bodyPr>
          <a:lstStyle/>
          <a:p>
            <a:endParaRPr lang="en-US"/>
          </a:p>
        </p:txBody>
      </p:sp>
      <p:cxnSp>
        <p:nvCxnSpPr>
          <p:cNvPr id="48" name="AutoShape 47"/>
          <p:cNvCxnSpPr>
            <a:cxnSpLocks noChangeShapeType="1"/>
            <a:stCxn id="62" idx="1"/>
            <a:endCxn id="47" idx="3"/>
          </p:cNvCxnSpPr>
          <p:nvPr/>
        </p:nvCxnSpPr>
        <p:spPr bwMode="auto">
          <a:xfrm flipH="1">
            <a:off x="3862388" y="2663825"/>
            <a:ext cx="1014412" cy="906463"/>
          </a:xfrm>
          <a:prstGeom prst="straightConnector1">
            <a:avLst/>
          </a:prstGeom>
          <a:noFill/>
          <a:ln w="9525">
            <a:solidFill>
              <a:srgbClr val="000000"/>
            </a:solidFill>
            <a:round/>
            <a:headEnd/>
            <a:tailEnd type="triangle" w="med" len="med"/>
          </a:ln>
          <a:effectLst/>
        </p:spPr>
      </p:cxnSp>
      <p:cxnSp>
        <p:nvCxnSpPr>
          <p:cNvPr id="49" name="AutoShape 48"/>
          <p:cNvCxnSpPr>
            <a:cxnSpLocks noChangeShapeType="1"/>
            <a:stCxn id="62" idx="1"/>
            <a:endCxn id="46" idx="3"/>
          </p:cNvCxnSpPr>
          <p:nvPr/>
        </p:nvCxnSpPr>
        <p:spPr bwMode="auto">
          <a:xfrm flipH="1">
            <a:off x="3862388" y="2663825"/>
            <a:ext cx="1014412" cy="474663"/>
          </a:xfrm>
          <a:prstGeom prst="straightConnector1">
            <a:avLst/>
          </a:prstGeom>
          <a:noFill/>
          <a:ln w="9525">
            <a:solidFill>
              <a:srgbClr val="000000"/>
            </a:solidFill>
            <a:round/>
            <a:headEnd/>
            <a:tailEnd type="triangle" w="med" len="med"/>
          </a:ln>
          <a:effectLst/>
        </p:spPr>
      </p:cxnSp>
      <p:cxnSp>
        <p:nvCxnSpPr>
          <p:cNvPr id="50" name="AutoShape 49"/>
          <p:cNvCxnSpPr>
            <a:cxnSpLocks noChangeShapeType="1"/>
            <a:stCxn id="62" idx="1"/>
            <a:endCxn id="45" idx="3"/>
          </p:cNvCxnSpPr>
          <p:nvPr/>
        </p:nvCxnSpPr>
        <p:spPr bwMode="auto">
          <a:xfrm flipH="1">
            <a:off x="3862388" y="2663825"/>
            <a:ext cx="1014412" cy="17463"/>
          </a:xfrm>
          <a:prstGeom prst="straightConnector1">
            <a:avLst/>
          </a:prstGeom>
          <a:noFill/>
          <a:ln w="9525">
            <a:solidFill>
              <a:srgbClr val="000000"/>
            </a:solidFill>
            <a:round/>
            <a:headEnd/>
            <a:tailEnd type="triangle" w="med" len="med"/>
          </a:ln>
          <a:effectLst/>
        </p:spPr>
      </p:cxnSp>
      <p:sp>
        <p:nvSpPr>
          <p:cNvPr id="51" name="Text Box 50"/>
          <p:cNvSpPr txBox="1">
            <a:spLocks noChangeArrowheads="1"/>
          </p:cNvSpPr>
          <p:nvPr/>
        </p:nvSpPr>
        <p:spPr bwMode="auto">
          <a:xfrm>
            <a:off x="954694" y="1676400"/>
            <a:ext cx="2337171" cy="561008"/>
          </a:xfrm>
          <a:prstGeom prst="rect">
            <a:avLst/>
          </a:prstGeom>
          <a:noFill/>
          <a:ln w="9525">
            <a:noFill/>
            <a:round/>
            <a:headEnd/>
            <a:tailEnd/>
          </a:ln>
          <a:effectLst/>
        </p:spPr>
        <p:txBody>
          <a:bodyPr wrap="none"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Nimbus </a:t>
            </a:r>
            <a:r>
              <a:rPr lang="en-GB" sz="1500" dirty="0">
                <a:solidFill>
                  <a:srgbClr val="000000"/>
                </a:solidFill>
                <a:ea typeface="DejaVu Sans" charset="0"/>
                <a:cs typeface="DejaVu Sans" charset="0"/>
              </a:rPr>
              <a:t>publishes</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each</a:t>
            </a:r>
            <a:r>
              <a:rPr lang="en-GB" sz="1500" dirty="0" smtClean="0">
                <a:solidFill>
                  <a:srgbClr val="000000"/>
                </a:solidFill>
                <a:ea typeface="DejaVu Sans" charset="0"/>
                <a:cs typeface="DejaVu Sans" charset="0"/>
              </a:rPr>
              <a:t> VM</a:t>
            </a:r>
            <a:endParaRPr lang="en-GB" sz="1500" dirty="0">
              <a:solidFill>
                <a:srgbClr val="000000"/>
              </a:solidFill>
              <a:ea typeface="DejaVu Sans" charset="0"/>
              <a:cs typeface="DejaVu Sans" charset="0"/>
            </a:endParaRPr>
          </a:p>
        </p:txBody>
      </p:sp>
      <p:sp>
        <p:nvSpPr>
          <p:cNvPr id="55" name="Line 54"/>
          <p:cNvSpPr>
            <a:spLocks noChangeShapeType="1"/>
          </p:cNvSpPr>
          <p:nvPr/>
        </p:nvSpPr>
        <p:spPr bwMode="auto">
          <a:xfrm>
            <a:off x="2322513" y="2397125"/>
            <a:ext cx="457200" cy="6858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56" name="Text Box 55"/>
          <p:cNvSpPr txBox="1">
            <a:spLocks noChangeArrowheads="1"/>
          </p:cNvSpPr>
          <p:nvPr/>
        </p:nvSpPr>
        <p:spPr bwMode="auto">
          <a:xfrm>
            <a:off x="84138" y="3240088"/>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find out</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their</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VM </a:t>
            </a:r>
            <a:r>
              <a:rPr lang="en-GB" sz="1500" dirty="0">
                <a:solidFill>
                  <a:srgbClr val="000000"/>
                </a:solidFill>
                <a:ea typeface="DejaVu Sans" charset="0"/>
                <a:cs typeface="DejaVu Sans" charset="0"/>
              </a:rPr>
              <a:t>(e.g. what IP</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the VM </a:t>
            </a:r>
            <a:r>
              <a:rPr lang="en-GB" sz="1500" dirty="0">
                <a:solidFill>
                  <a:srgbClr val="000000"/>
                </a:solidFill>
                <a:ea typeface="DejaVu Sans" charset="0"/>
                <a:cs typeface="DejaVu Sans" charset="0"/>
              </a:rPr>
              <a:t>was bound to)</a:t>
            </a:r>
          </a:p>
        </p:txBody>
      </p:sp>
      <p:sp>
        <p:nvSpPr>
          <p:cNvPr id="57" name="Text Box 56"/>
          <p:cNvSpPr txBox="1">
            <a:spLocks noChangeArrowheads="1"/>
          </p:cNvSpPr>
          <p:nvPr/>
        </p:nvSpPr>
        <p:spPr bwMode="auto">
          <a:xfrm>
            <a:off x="157163" y="5076825"/>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interact directly with their</a:t>
            </a:r>
            <a:r>
              <a:rPr lang="en-GB" sz="1500" dirty="0" smtClean="0">
                <a:solidFill>
                  <a:srgbClr val="000000"/>
                </a:solidFill>
                <a:ea typeface="DejaVu Sans" charset="0"/>
                <a:cs typeface="DejaVu Sans" charset="0"/>
              </a:rPr>
              <a:t> VM in </a:t>
            </a:r>
            <a:r>
              <a:rPr lang="en-GB" sz="1500" dirty="0">
                <a:solidFill>
                  <a:srgbClr val="000000"/>
                </a:solidFill>
                <a:ea typeface="DejaVu Sans" charset="0"/>
                <a:cs typeface="DejaVu Sans" charset="0"/>
              </a:rPr>
              <a:t>the same way the would with a physical machine.</a:t>
            </a:r>
          </a:p>
        </p:txBody>
      </p:sp>
      <p:sp>
        <p:nvSpPr>
          <p:cNvPr id="58" name="Line 57"/>
          <p:cNvSpPr>
            <a:spLocks noChangeShapeType="1"/>
          </p:cNvSpPr>
          <p:nvPr/>
        </p:nvSpPr>
        <p:spPr bwMode="auto">
          <a:xfrm flipV="1">
            <a:off x="3429000" y="3779838"/>
            <a:ext cx="1588" cy="460375"/>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cxnSp>
        <p:nvCxnSpPr>
          <p:cNvPr id="59" name="AutoShape 58"/>
          <p:cNvCxnSpPr>
            <a:cxnSpLocks noChangeShapeType="1"/>
          </p:cNvCxnSpPr>
          <p:nvPr/>
        </p:nvCxnSpPr>
        <p:spPr bwMode="auto">
          <a:xfrm flipV="1">
            <a:off x="4019550" y="3079750"/>
            <a:ext cx="3836988" cy="1684338"/>
          </a:xfrm>
          <a:prstGeom prst="straightConnector1">
            <a:avLst/>
          </a:prstGeom>
          <a:noFill/>
          <a:ln w="18360">
            <a:solidFill>
              <a:srgbClr val="000000"/>
            </a:solidFill>
            <a:round/>
            <a:headEnd/>
            <a:tailEnd type="triangle" w="med" len="med"/>
          </a:ln>
          <a:effectLst/>
        </p:spPr>
      </p:cxnSp>
      <p:cxnSp>
        <p:nvCxnSpPr>
          <p:cNvPr id="60" name="AutoShape 59"/>
          <p:cNvCxnSpPr>
            <a:cxnSpLocks noChangeShapeType="1"/>
          </p:cNvCxnSpPr>
          <p:nvPr/>
        </p:nvCxnSpPr>
        <p:spPr bwMode="auto">
          <a:xfrm flipV="1">
            <a:off x="3333750" y="2265363"/>
            <a:ext cx="2862263" cy="2270125"/>
          </a:xfrm>
          <a:prstGeom prst="straightConnector1">
            <a:avLst/>
          </a:prstGeom>
          <a:noFill/>
          <a:ln w="18360">
            <a:solidFill>
              <a:srgbClr val="000000"/>
            </a:solidFill>
            <a:round/>
            <a:headEnd/>
            <a:tailEnd type="triangle" w="med" len="med"/>
          </a:ln>
          <a:effectLst/>
        </p:spPr>
      </p:cxnSp>
      <p:cxnSp>
        <p:nvCxnSpPr>
          <p:cNvPr id="61" name="AutoShape 60"/>
          <p:cNvCxnSpPr>
            <a:cxnSpLocks noChangeShapeType="1"/>
          </p:cNvCxnSpPr>
          <p:nvPr/>
        </p:nvCxnSpPr>
        <p:spPr bwMode="auto">
          <a:xfrm flipV="1">
            <a:off x="3333750" y="4783138"/>
            <a:ext cx="2851150" cy="590550"/>
          </a:xfrm>
          <a:prstGeom prst="straightConnector1">
            <a:avLst/>
          </a:prstGeom>
          <a:noFill/>
          <a:ln w="18360">
            <a:solidFill>
              <a:srgbClr val="000000"/>
            </a:solidFill>
            <a:round/>
            <a:headEnd/>
            <a:tailEnd type="triangle" w="med" len="med"/>
          </a:ln>
          <a:effectLst/>
        </p:spPr>
      </p:cxnSp>
      <p:sp>
        <p:nvSpPr>
          <p:cNvPr id="62" name="Rectangle 61"/>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rgbClr val="000000"/>
                </a:solidFill>
                <a:latin typeface="Bitstream Vera Sans" charset="0"/>
                <a:ea typeface="DejaVu Sans" charset="0"/>
                <a:cs typeface="DejaVu Sans" charset="0"/>
              </a:rPr>
              <a:t>Nimbus</a:t>
            </a:r>
          </a:p>
        </p:txBody>
      </p:sp>
      <p:pic>
        <p:nvPicPr>
          <p:cNvPr id="67" name="Picture 66"/>
          <p:cNvPicPr>
            <a:picLocks noChangeAspect="1"/>
          </p:cNvPicPr>
          <p:nvPr/>
        </p:nvPicPr>
        <p:blipFill>
          <a:blip r:embed="rId5"/>
          <a:stretch>
            <a:fillRect/>
          </a:stretch>
        </p:blipFill>
        <p:spPr>
          <a:xfrm>
            <a:off x="2493914" y="4142977"/>
            <a:ext cx="740927" cy="705645"/>
          </a:xfrm>
          <a:prstGeom prst="rect">
            <a:avLst/>
          </a:prstGeom>
        </p:spPr>
      </p:pic>
      <p:pic>
        <p:nvPicPr>
          <p:cNvPr id="68" name="Picture 67"/>
          <p:cNvPicPr>
            <a:picLocks noChangeAspect="1"/>
          </p:cNvPicPr>
          <p:nvPr/>
        </p:nvPicPr>
        <p:blipFill>
          <a:blip r:embed="rId5"/>
          <a:stretch>
            <a:fillRect/>
          </a:stretch>
        </p:blipFill>
        <p:spPr>
          <a:xfrm>
            <a:off x="3299884" y="4463255"/>
            <a:ext cx="740927" cy="705645"/>
          </a:xfrm>
          <a:prstGeom prst="rect">
            <a:avLst/>
          </a:prstGeom>
        </p:spPr>
      </p:pic>
      <p:pic>
        <p:nvPicPr>
          <p:cNvPr id="69" name="Picture 68"/>
          <p:cNvPicPr>
            <a:picLocks noChangeAspect="1"/>
          </p:cNvPicPr>
          <p:nvPr/>
        </p:nvPicPr>
        <p:blipFill>
          <a:blip r:embed="rId5"/>
          <a:stretch>
            <a:fillRect/>
          </a:stretch>
        </p:blipFill>
        <p:spPr>
          <a:xfrm>
            <a:off x="2531006" y="5016503"/>
            <a:ext cx="740927" cy="705645"/>
          </a:xfrm>
          <a:prstGeom prst="rect">
            <a:avLst/>
          </a:prstGeom>
        </p:spPr>
      </p:pic>
    </p:spTree>
    <p:extLst>
      <p:ext uri="{BB962C8B-B14F-4D97-AF65-F5344CB8AC3E}">
        <p14:creationId xmlns:p14="http://schemas.microsoft.com/office/powerpoint/2010/main" val="19372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down)">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500"/>
                                        <p:tgtEl>
                                          <p:spTgt spid="59"/>
                                        </p:tgtEl>
                                      </p:cBhvr>
                                    </p:animEffect>
                                  </p:childTnLst>
                                </p:cTn>
                              </p:par>
                              <p:par>
                                <p:cTn id="47" presetID="22" presetClass="entr" presetSubtype="4"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par>
                                <p:cTn id="50" presetID="22" presetClass="entr" presetSubtype="4"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5" grpId="0" animBg="1"/>
      <p:bldP spid="5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Nimbus on </a:t>
            </a:r>
            <a:r>
              <a:rPr lang="en-US" dirty="0" err="1" smtClean="0"/>
              <a:t>FutureGrid</a:t>
            </a:r>
            <a:endParaRPr lang="en-US" dirty="0"/>
          </a:p>
        </p:txBody>
      </p:sp>
      <p:sp>
        <p:nvSpPr>
          <p:cNvPr id="8" name="Content Placeholder 7"/>
          <p:cNvSpPr>
            <a:spLocks noGrp="1"/>
          </p:cNvSpPr>
          <p:nvPr>
            <p:ph idx="1"/>
          </p:nvPr>
        </p:nvSpPr>
        <p:spPr>
          <a:xfrm>
            <a:off x="457200" y="1413937"/>
            <a:ext cx="8229600" cy="4525963"/>
          </a:xfrm>
        </p:spPr>
        <p:txBody>
          <a:bodyPr>
            <a:normAutofit/>
          </a:bodyPr>
          <a:lstStyle/>
          <a:p>
            <a:r>
              <a:rPr lang="en-US" b="1" dirty="0" smtClean="0"/>
              <a:t>Hotel</a:t>
            </a:r>
            <a:r>
              <a:rPr lang="en-US" dirty="0" smtClean="0"/>
              <a:t> (University of Chicago) -- </a:t>
            </a:r>
            <a:r>
              <a:rPr lang="en-US" dirty="0" err="1" smtClean="0"/>
              <a:t>Xen</a:t>
            </a:r>
            <a:r>
              <a:rPr lang="en-US" dirty="0" smtClean="0"/>
              <a:t/>
            </a:r>
            <a:br>
              <a:rPr lang="en-US" dirty="0" smtClean="0"/>
            </a:br>
            <a:r>
              <a:rPr lang="en-US" dirty="0" smtClean="0"/>
              <a:t>41 nodes, 328 cores</a:t>
            </a:r>
          </a:p>
          <a:p>
            <a:r>
              <a:rPr lang="en-US" b="1" dirty="0" smtClean="0"/>
              <a:t>Foxtrot</a:t>
            </a:r>
            <a:r>
              <a:rPr lang="en-US" dirty="0" smtClean="0"/>
              <a:t> (University of Florida) -- </a:t>
            </a:r>
            <a:r>
              <a:rPr lang="en-US" dirty="0" err="1" smtClean="0"/>
              <a:t>Xen</a:t>
            </a:r>
            <a:r>
              <a:rPr lang="en-US" dirty="0" smtClean="0"/>
              <a:t/>
            </a:r>
            <a:br>
              <a:rPr lang="en-US" dirty="0" smtClean="0"/>
            </a:br>
            <a:r>
              <a:rPr lang="en-US" dirty="0" smtClean="0"/>
              <a:t>26 nodes, 208 cores</a:t>
            </a:r>
          </a:p>
          <a:p>
            <a:r>
              <a:rPr lang="en-US" b="1" dirty="0" smtClean="0"/>
              <a:t>Sierra</a:t>
            </a:r>
            <a:r>
              <a:rPr lang="en-US" dirty="0" smtClean="0"/>
              <a:t> (SDSC) -- </a:t>
            </a:r>
            <a:r>
              <a:rPr lang="en-US" dirty="0" err="1" smtClean="0"/>
              <a:t>Xen</a:t>
            </a:r>
            <a:r>
              <a:rPr lang="en-US" dirty="0" smtClean="0"/>
              <a:t/>
            </a:r>
            <a:br>
              <a:rPr lang="en-US" dirty="0" smtClean="0"/>
            </a:br>
            <a:r>
              <a:rPr lang="en-US" dirty="0" smtClean="0"/>
              <a:t>18 nodes, 144 cores</a:t>
            </a:r>
          </a:p>
          <a:p>
            <a:r>
              <a:rPr lang="en-US" b="1" dirty="0" smtClean="0"/>
              <a:t>Alamo </a:t>
            </a:r>
            <a:r>
              <a:rPr lang="en-US" dirty="0" smtClean="0"/>
              <a:t>(TACC) -- KVM</a:t>
            </a:r>
            <a:br>
              <a:rPr lang="en-US" dirty="0" smtClean="0"/>
            </a:br>
            <a:r>
              <a:rPr lang="en-US" dirty="0" smtClean="0"/>
              <a:t>15 nodes, 120 cores</a:t>
            </a:r>
          </a:p>
          <a:p>
            <a:endParaRPr lang="en-US" dirty="0"/>
          </a:p>
        </p:txBody>
      </p:sp>
      <p:sp>
        <p:nvSpPr>
          <p:cNvPr id="6" name="Slide Number Placeholder 5"/>
          <p:cNvSpPr>
            <a:spLocks noGrp="1"/>
          </p:cNvSpPr>
          <p:nvPr>
            <p:ph type="sldNum" sz="quarter" idx="12"/>
          </p:nvPr>
        </p:nvSpPr>
        <p:spPr/>
        <p:txBody>
          <a:bodyPr/>
          <a:lstStyle/>
          <a:p>
            <a:fld id="{C8420888-0914-7045-AADF-1504C9455C64}" type="slidenum">
              <a:rPr lang="en-US" smtClean="0"/>
              <a:pPr/>
              <a:t>82</a:t>
            </a:fld>
            <a:endParaRPr lang="en-US"/>
          </a:p>
        </p:txBody>
      </p:sp>
    </p:spTree>
    <p:extLst>
      <p:ext uri="{BB962C8B-B14F-4D97-AF65-F5344CB8AC3E}">
        <p14:creationId xmlns:p14="http://schemas.microsoft.com/office/powerpoint/2010/main" val="5193431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34520" y="-47089"/>
            <a:ext cx="8229600" cy="1143000"/>
          </a:xfrm>
        </p:spPr>
        <p:txBody>
          <a:bodyPr/>
          <a:lstStyle/>
          <a:p>
            <a:r>
              <a:rPr lang="en-US" dirty="0" err="1" smtClean="0"/>
              <a:t>FutureGrid</a:t>
            </a:r>
            <a:r>
              <a:rPr lang="en-US" dirty="0" smtClean="0"/>
              <a:t>: Getting Started</a:t>
            </a:r>
            <a:endParaRPr lang="en-US" dirty="0"/>
          </a:p>
        </p:txBody>
      </p:sp>
      <p:sp>
        <p:nvSpPr>
          <p:cNvPr id="8" name="Content Placeholder 7"/>
          <p:cNvSpPr>
            <a:spLocks noGrp="1"/>
          </p:cNvSpPr>
          <p:nvPr>
            <p:ph idx="1"/>
          </p:nvPr>
        </p:nvSpPr>
        <p:spPr>
          <a:xfrm>
            <a:off x="457200" y="1380071"/>
            <a:ext cx="8229600" cy="4525963"/>
          </a:xfrm>
        </p:spPr>
        <p:txBody>
          <a:bodyPr>
            <a:normAutofit fontScale="85000" lnSpcReduction="10000"/>
          </a:bodyPr>
          <a:lstStyle/>
          <a:p>
            <a:r>
              <a:rPr lang="en-US" dirty="0" smtClean="0"/>
              <a:t>To get a </a:t>
            </a:r>
            <a:r>
              <a:rPr lang="en-US" dirty="0" err="1" smtClean="0"/>
              <a:t>FutureGrid</a:t>
            </a:r>
            <a:r>
              <a:rPr lang="en-US" dirty="0" smtClean="0"/>
              <a:t> account:</a:t>
            </a:r>
          </a:p>
          <a:p>
            <a:pPr lvl="1"/>
            <a:r>
              <a:rPr lang="en-US" dirty="0" smtClean="0"/>
              <a:t>Sign up for portal account: </a:t>
            </a:r>
            <a:r>
              <a:rPr lang="en-US" dirty="0" smtClean="0">
                <a:hlinkClick r:id="rId3"/>
              </a:rPr>
              <a:t>https://portal.futuregrid.org/user/register</a:t>
            </a:r>
            <a:endParaRPr lang="en-US" dirty="0" smtClean="0"/>
          </a:p>
          <a:p>
            <a:pPr lvl="1"/>
            <a:r>
              <a:rPr lang="en-US" dirty="0" smtClean="0"/>
              <a:t>Once approved, apply for HPC account: </a:t>
            </a:r>
            <a:r>
              <a:rPr lang="en-US" u="sng" dirty="0" smtClean="0">
                <a:hlinkClick r:id="rId4"/>
              </a:rPr>
              <a:t>https://portal.futuregrid.org/request-hpc-account</a:t>
            </a:r>
            <a:endParaRPr lang="en-US" u="sng" dirty="0" smtClean="0"/>
          </a:p>
          <a:p>
            <a:pPr lvl="1"/>
            <a:r>
              <a:rPr lang="en-US" dirty="0" smtClean="0"/>
              <a:t>Your Nimbus credentials will be in your home directory</a:t>
            </a:r>
          </a:p>
          <a:p>
            <a:r>
              <a:rPr lang="en-US" dirty="0" smtClean="0"/>
              <a:t>Follow the tutorial at: </a:t>
            </a:r>
            <a:r>
              <a:rPr lang="en-US" dirty="0" smtClean="0">
                <a:hlinkClick r:id="rId5"/>
              </a:rPr>
              <a:t>https://portal.futuregrid.org/tutorials/nimbus</a:t>
            </a:r>
            <a:endParaRPr lang="en-US" dirty="0" smtClean="0"/>
          </a:p>
          <a:p>
            <a:r>
              <a:rPr lang="en-US" dirty="0" smtClean="0"/>
              <a:t> or Nimbus </a:t>
            </a:r>
            <a:r>
              <a:rPr lang="en-US" dirty="0" err="1" smtClean="0"/>
              <a:t>quickstart</a:t>
            </a:r>
            <a:r>
              <a:rPr lang="en-US" dirty="0" smtClean="0"/>
              <a:t> at </a:t>
            </a:r>
            <a:r>
              <a:rPr lang="en-US" dirty="0" smtClean="0">
                <a:hlinkClick r:id="rId6"/>
              </a:rPr>
              <a:t>http://www.nimbusproject.org/docs/2.7/clouds/cloudquickstart.html</a:t>
            </a:r>
            <a:endParaRPr lang="en-US" dirty="0" smtClean="0"/>
          </a:p>
          <a:p>
            <a:endParaRPr lang="en-US" dirty="0" smtClean="0"/>
          </a:p>
        </p:txBody>
      </p:sp>
      <p:sp>
        <p:nvSpPr>
          <p:cNvPr id="6" name="Slide Number Placeholder 5"/>
          <p:cNvSpPr>
            <a:spLocks noGrp="1"/>
          </p:cNvSpPr>
          <p:nvPr>
            <p:ph type="sldNum" sz="quarter" idx="12"/>
          </p:nvPr>
        </p:nvSpPr>
        <p:spPr/>
        <p:txBody>
          <a:bodyPr/>
          <a:lstStyle/>
          <a:p>
            <a:fld id="{C8420888-0914-7045-AADF-1504C9455C64}" type="slidenum">
              <a:rPr lang="en-US" smtClean="0"/>
              <a:pPr/>
              <a:t>83</a:t>
            </a:fld>
            <a:endParaRPr lang="en-US"/>
          </a:p>
        </p:txBody>
      </p:sp>
    </p:spTree>
    <p:extLst>
      <p:ext uri="{BB962C8B-B14F-4D97-AF65-F5344CB8AC3E}">
        <p14:creationId xmlns:p14="http://schemas.microsoft.com/office/powerpoint/2010/main" val="13686049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FutureGrid</a:t>
            </a:r>
            <a:r>
              <a:rPr lang="en-US" dirty="0" smtClean="0"/>
              <a:t>: VM Images</a:t>
            </a:r>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84</a:t>
            </a:fld>
            <a:endParaRPr lang="en-US"/>
          </a:p>
        </p:txBody>
      </p:sp>
      <p:sp>
        <p:nvSpPr>
          <p:cNvPr id="6" name="TextBox 5"/>
          <p:cNvSpPr txBox="1"/>
          <p:nvPr/>
        </p:nvSpPr>
        <p:spPr>
          <a:xfrm>
            <a:off x="140862" y="1417638"/>
            <a:ext cx="8926943" cy="4770537"/>
          </a:xfrm>
          <a:prstGeom prst="rect">
            <a:avLst/>
          </a:prstGeom>
          <a:solidFill>
            <a:schemeClr val="bg2">
              <a:lumMod val="75000"/>
            </a:schemeClr>
          </a:solidFill>
        </p:spPr>
        <p:txBody>
          <a:bodyPr wrap="none" rtlCol="0">
            <a:spAutoFit/>
          </a:bodyPr>
          <a:lstStyle/>
          <a:p>
            <a:r>
              <a:rPr lang="en-US" sz="1600" dirty="0" smtClean="0">
                <a:latin typeface="Courier"/>
                <a:cs typeface="Courier"/>
              </a:rPr>
              <a:t>[bresnaha@login1 nimbus-cloud-client-018]$ ./bin/cloud-</a:t>
            </a:r>
            <a:r>
              <a:rPr lang="en-US" sz="1600" dirty="0" err="1" smtClean="0">
                <a:latin typeface="Courier"/>
                <a:cs typeface="Courier"/>
              </a:rPr>
              <a:t>client.sh</a:t>
            </a:r>
            <a:r>
              <a:rPr lang="en-US" sz="1600" dirty="0" smtClean="0">
                <a:latin typeface="Courier"/>
                <a:cs typeface="Courier"/>
              </a:rPr>
              <a:t> –conf\</a:t>
            </a:r>
          </a:p>
          <a:p>
            <a:r>
              <a:rPr lang="en-US" sz="1600" dirty="0" smtClean="0">
                <a:latin typeface="Courier"/>
                <a:cs typeface="Courier"/>
              </a:rPr>
              <a:t> ~/.nimbus/</a:t>
            </a:r>
            <a:r>
              <a:rPr lang="en-US" sz="1600" dirty="0" err="1" smtClean="0">
                <a:latin typeface="Courier"/>
                <a:cs typeface="Courier"/>
              </a:rPr>
              <a:t>hotel.conf</a:t>
            </a:r>
            <a:r>
              <a:rPr lang="en-US" sz="1600" dirty="0" smtClean="0">
                <a:latin typeface="Courier"/>
                <a:cs typeface="Courier"/>
              </a:rPr>
              <a:t> –list</a:t>
            </a:r>
          </a:p>
          <a:p>
            <a:r>
              <a:rPr lang="en-US" sz="1600" dirty="0" smtClean="0">
                <a:latin typeface="Courier"/>
                <a:cs typeface="Courier"/>
              </a:rPr>
              <a:t>----</a:t>
            </a:r>
          </a:p>
          <a:p>
            <a:r>
              <a:rPr lang="en-US" sz="1600" dirty="0" smtClean="0">
                <a:latin typeface="Courier"/>
                <a:cs typeface="Courier"/>
              </a:rPr>
              <a:t>[Image] 'base-cluster-cc12.gz'           Read only      </a:t>
            </a:r>
          </a:p>
          <a:p>
            <a:r>
              <a:rPr lang="en-US" sz="1600" dirty="0" smtClean="0">
                <a:latin typeface="Courier"/>
                <a:cs typeface="Courier"/>
              </a:rPr>
              <a:t> Modified: Jan 13 2011 @ 14:17   Size: 535592810 bytes (~510 MB)</a:t>
            </a:r>
          </a:p>
          <a:p>
            <a:r>
              <a:rPr lang="en-US" sz="1600" dirty="0" smtClean="0">
                <a:latin typeface="Courier"/>
                <a:cs typeface="Courier"/>
              </a:rPr>
              <a:t>[Image] 'centos-5.5-x64.gz'              Read only       </a:t>
            </a:r>
          </a:p>
          <a:p>
            <a:r>
              <a:rPr lang="en-US" sz="1600" dirty="0" smtClean="0">
                <a:latin typeface="Courier"/>
                <a:cs typeface="Courier"/>
              </a:rPr>
              <a:t>Modified: Jan 13 2011 @ 14:17   Size: 253383115 bytes (~241 MB)</a:t>
            </a:r>
          </a:p>
          <a:p>
            <a:r>
              <a:rPr lang="en-US" sz="1600" dirty="0" smtClean="0">
                <a:latin typeface="Courier"/>
                <a:cs typeface="Courier"/>
              </a:rPr>
              <a:t>[Image] '</a:t>
            </a:r>
            <a:r>
              <a:rPr lang="en-US" sz="1600" dirty="0" err="1" smtClean="0">
                <a:latin typeface="Courier"/>
                <a:cs typeface="Courier"/>
              </a:rPr>
              <a:t>debian-lenny.gz</a:t>
            </a:r>
            <a:r>
              <a:rPr lang="en-US" sz="1600" dirty="0" smtClean="0">
                <a:latin typeface="Courier"/>
                <a:cs typeface="Courier"/>
              </a:rPr>
              <a:t>'                Read only       </a:t>
            </a:r>
          </a:p>
          <a:p>
            <a:r>
              <a:rPr lang="en-US" sz="1600" dirty="0" smtClean="0">
                <a:latin typeface="Courier"/>
                <a:cs typeface="Courier"/>
              </a:rPr>
              <a:t>Modified: Jan 13 2011 @ 14:19   Size: 1132582530 bytes (~1080 MB)</a:t>
            </a:r>
          </a:p>
          <a:p>
            <a:r>
              <a:rPr lang="en-US" sz="1600" dirty="0" smtClean="0">
                <a:latin typeface="Courier"/>
                <a:cs typeface="Courier"/>
              </a:rPr>
              <a:t>[Image] '</a:t>
            </a:r>
            <a:r>
              <a:rPr lang="en-US" sz="1600" dirty="0" err="1" smtClean="0">
                <a:latin typeface="Courier"/>
                <a:cs typeface="Courier"/>
              </a:rPr>
              <a:t>debian-tutorial.gz</a:t>
            </a:r>
            <a:r>
              <a:rPr lang="en-US" sz="1600" dirty="0" smtClean="0">
                <a:latin typeface="Courier"/>
                <a:cs typeface="Courier"/>
              </a:rPr>
              <a:t>'             Read only       </a:t>
            </a:r>
          </a:p>
          <a:p>
            <a:r>
              <a:rPr lang="en-US" sz="1600" dirty="0" smtClean="0">
                <a:latin typeface="Courier"/>
                <a:cs typeface="Courier"/>
              </a:rPr>
              <a:t>Modified: Nov 23 2010 @ 20:43   Size: 299347090 bytes (~285 MB)</a:t>
            </a:r>
          </a:p>
          <a:p>
            <a:r>
              <a:rPr lang="en-US" sz="1600" dirty="0" smtClean="0">
                <a:latin typeface="Courier"/>
                <a:cs typeface="Courier"/>
              </a:rPr>
              <a:t>[Image] 'grid-appliance-jaunty-amd64.gz' Read only       </a:t>
            </a:r>
          </a:p>
          <a:p>
            <a:r>
              <a:rPr lang="en-US" sz="1600" dirty="0" smtClean="0">
                <a:latin typeface="Courier"/>
                <a:cs typeface="Courier"/>
              </a:rPr>
              <a:t>Modified: Jan 13 2011 @ 14:20   Size: 440428997 bytes (~420 MB)</a:t>
            </a:r>
          </a:p>
          <a:p>
            <a:r>
              <a:rPr lang="en-US" sz="1600" dirty="0" smtClean="0">
                <a:latin typeface="Courier"/>
                <a:cs typeface="Courier"/>
              </a:rPr>
              <a:t>[Image] 'grid-appliance-jaunty-hadoop-amd64.gz'  Read only       </a:t>
            </a:r>
          </a:p>
          <a:p>
            <a:r>
              <a:rPr lang="en-US" sz="1600" dirty="0" smtClean="0">
                <a:latin typeface="Courier"/>
                <a:cs typeface="Courier"/>
              </a:rPr>
              <a:t>Modified: Jan 13 2011 @ 14:21   Size: 507862950 bytes (~484 MB)</a:t>
            </a:r>
          </a:p>
          <a:p>
            <a:r>
              <a:rPr lang="en-US" sz="1600" dirty="0" smtClean="0">
                <a:latin typeface="Courier"/>
                <a:cs typeface="Courier"/>
              </a:rPr>
              <a:t>[Image] 'grid-appliance-mpi-jaunty-amd64.gz'     Read only       </a:t>
            </a:r>
          </a:p>
          <a:p>
            <a:r>
              <a:rPr lang="en-US" sz="1600" dirty="0" smtClean="0">
                <a:latin typeface="Courier"/>
                <a:cs typeface="Courier"/>
              </a:rPr>
              <a:t>Modified: Feb 18 2011 @ 13:32   Size: 428580708 bytes (~408 MB)</a:t>
            </a:r>
          </a:p>
          <a:p>
            <a:r>
              <a:rPr lang="en-US" sz="1600" dirty="0" smtClean="0">
                <a:latin typeface="Courier"/>
                <a:cs typeface="Courier"/>
              </a:rPr>
              <a:t>[Image] 'hello-cloud'                    Read only       </a:t>
            </a:r>
          </a:p>
          <a:p>
            <a:r>
              <a:rPr lang="en-US" sz="1600" dirty="0" smtClean="0">
                <a:latin typeface="Courier"/>
                <a:cs typeface="Courier"/>
              </a:rPr>
              <a:t>Modified: Jan 13 2011 @ 14:15   Size: 576716800 bytes (~550 MB)</a:t>
            </a:r>
            <a:endParaRPr lang="en-US" sz="1600" dirty="0">
              <a:latin typeface="Courier"/>
              <a:cs typeface="Courier"/>
            </a:endParaRPr>
          </a:p>
        </p:txBody>
      </p:sp>
    </p:spTree>
    <p:extLst>
      <p:ext uri="{BB962C8B-B14F-4D97-AF65-F5344CB8AC3E}">
        <p14:creationId xmlns:p14="http://schemas.microsoft.com/office/powerpoint/2010/main" val="15846786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1932" y="4487335"/>
            <a:ext cx="6022603" cy="180128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Workspace Control</a:t>
            </a:r>
            <a:endParaRPr lang="en-US" dirty="0"/>
          </a:p>
        </p:txBody>
      </p:sp>
      <p:sp>
        <p:nvSpPr>
          <p:cNvPr id="14" name="Rectangle 13"/>
          <p:cNvSpPr/>
          <p:nvPr/>
        </p:nvSpPr>
        <p:spPr>
          <a:xfrm>
            <a:off x="3420270" y="4873599"/>
            <a:ext cx="1146295"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Network</a:t>
            </a:r>
            <a:endParaRPr lang="en-US" dirty="0"/>
          </a:p>
        </p:txBody>
      </p:sp>
      <p:sp>
        <p:nvSpPr>
          <p:cNvPr id="15" name="Rectangle 14"/>
          <p:cNvSpPr/>
          <p:nvPr/>
        </p:nvSpPr>
        <p:spPr>
          <a:xfrm>
            <a:off x="4686576" y="4873599"/>
            <a:ext cx="952224"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err="1" smtClean="0"/>
              <a:t>Ctx</a:t>
            </a:r>
            <a:endParaRPr lang="en-US" dirty="0"/>
          </a:p>
        </p:txBody>
      </p:sp>
      <p:sp>
        <p:nvSpPr>
          <p:cNvPr id="13" name="Rectangle 12"/>
          <p:cNvSpPr/>
          <p:nvPr/>
        </p:nvSpPr>
        <p:spPr>
          <a:xfrm>
            <a:off x="1896546" y="4873599"/>
            <a:ext cx="1409424"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Image </a:t>
            </a:r>
            <a:r>
              <a:rPr lang="en-US" dirty="0" err="1" smtClean="0"/>
              <a:t>Mngm</a:t>
            </a:r>
            <a:endParaRPr lang="en-US" dirty="0"/>
          </a:p>
        </p:txBody>
      </p:sp>
      <p:sp>
        <p:nvSpPr>
          <p:cNvPr id="12" name="Rectangle 11"/>
          <p:cNvSpPr/>
          <p:nvPr/>
        </p:nvSpPr>
        <p:spPr>
          <a:xfrm>
            <a:off x="276598" y="4873599"/>
            <a:ext cx="1501402" cy="129266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Virtualization</a:t>
            </a:r>
          </a:p>
          <a:p>
            <a:pPr algn="ctr"/>
            <a:r>
              <a:rPr lang="en-US" dirty="0" smtClean="0"/>
              <a:t>(</a:t>
            </a:r>
            <a:r>
              <a:rPr lang="en-US" dirty="0" err="1" smtClean="0"/>
              <a:t>libvirt</a:t>
            </a:r>
            <a:r>
              <a:rPr lang="en-US" dirty="0" smtClean="0"/>
              <a:t>)</a:t>
            </a:r>
            <a:endParaRPr lang="en-US" dirty="0"/>
          </a:p>
        </p:txBody>
      </p:sp>
      <p:sp>
        <p:nvSpPr>
          <p:cNvPr id="2" name="Title 1"/>
          <p:cNvSpPr>
            <a:spLocks noGrp="1"/>
          </p:cNvSpPr>
          <p:nvPr>
            <p:ph type="title"/>
          </p:nvPr>
        </p:nvSpPr>
        <p:spPr>
          <a:xfrm>
            <a:off x="174999" y="-80955"/>
            <a:ext cx="8511801" cy="1143000"/>
          </a:xfrm>
        </p:spPr>
        <p:txBody>
          <a:bodyPr>
            <a:normAutofit fontScale="90000"/>
          </a:bodyPr>
          <a:lstStyle/>
          <a:p>
            <a:r>
              <a:rPr lang="en-US" dirty="0" smtClean="0"/>
              <a:t>Nimbus Infrastructure: </a:t>
            </a:r>
            <a:br>
              <a:rPr lang="en-US" dirty="0" smtClean="0"/>
            </a:br>
            <a:r>
              <a:rPr lang="en-US" dirty="0" smtClean="0"/>
              <a:t>a Highly-Configurable </a:t>
            </a:r>
            <a:r>
              <a:rPr lang="en-US" dirty="0" err="1" smtClean="0"/>
              <a:t>IaaS</a:t>
            </a:r>
            <a:r>
              <a:rPr lang="en-US" dirty="0" smtClean="0"/>
              <a:t> Architecture</a:t>
            </a:r>
            <a:endParaRPr lang="en-US"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85</a:t>
            </a:fld>
            <a:endParaRPr lang="en-US"/>
          </a:p>
        </p:txBody>
      </p:sp>
      <p:sp>
        <p:nvSpPr>
          <p:cNvPr id="5" name="TextBox 4"/>
          <p:cNvSpPr txBox="1"/>
          <p:nvPr/>
        </p:nvSpPr>
        <p:spPr>
          <a:xfrm>
            <a:off x="361263" y="5746130"/>
            <a:ext cx="536212"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Xen</a:t>
            </a:r>
            <a:endParaRPr lang="en-US" dirty="0">
              <a:solidFill>
                <a:srgbClr val="FFFFFF"/>
              </a:solidFill>
            </a:endParaRPr>
          </a:p>
        </p:txBody>
      </p:sp>
      <p:sp>
        <p:nvSpPr>
          <p:cNvPr id="6" name="TextBox 5"/>
          <p:cNvSpPr txBox="1"/>
          <p:nvPr/>
        </p:nvSpPr>
        <p:spPr>
          <a:xfrm>
            <a:off x="1020244" y="5746130"/>
            <a:ext cx="632918"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KVM</a:t>
            </a:r>
            <a:endParaRPr lang="en-US" dirty="0">
              <a:solidFill>
                <a:srgbClr val="FFFFFF"/>
              </a:solidFill>
            </a:endParaRPr>
          </a:p>
        </p:txBody>
      </p:sp>
      <p:sp>
        <p:nvSpPr>
          <p:cNvPr id="7" name="TextBox 6"/>
          <p:cNvSpPr txBox="1"/>
          <p:nvPr/>
        </p:nvSpPr>
        <p:spPr>
          <a:xfrm>
            <a:off x="1981215" y="5327596"/>
            <a:ext cx="486506"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ssh</a:t>
            </a:r>
            <a:endParaRPr lang="en-US" dirty="0">
              <a:solidFill>
                <a:srgbClr val="FFFFFF"/>
              </a:solidFill>
            </a:endParaRPr>
          </a:p>
        </p:txBody>
      </p:sp>
      <p:sp>
        <p:nvSpPr>
          <p:cNvPr id="8" name="TextBox 7"/>
          <p:cNvSpPr txBox="1"/>
          <p:nvPr/>
        </p:nvSpPr>
        <p:spPr>
          <a:xfrm>
            <a:off x="1976601" y="5746130"/>
            <a:ext cx="1236236" cy="369332"/>
          </a:xfrm>
          <a:prstGeom prst="rect">
            <a:avLst/>
          </a:prstGeom>
          <a:solidFill>
            <a:schemeClr val="accent4"/>
          </a:solidFill>
          <a:ln>
            <a:solidFill>
              <a:schemeClr val="bg1">
                <a:lumMod val="65000"/>
              </a:schemeClr>
            </a:solidFill>
          </a:ln>
        </p:spPr>
        <p:txBody>
          <a:bodyPr wrap="none" rtlCol="0">
            <a:spAutoFit/>
          </a:bodyPr>
          <a:lstStyle/>
          <a:p>
            <a:r>
              <a:rPr lang="en-US" dirty="0" err="1" smtClean="0">
                <a:solidFill>
                  <a:srgbClr val="FFFFFF"/>
                </a:solidFill>
              </a:rPr>
              <a:t>LANtorrent</a:t>
            </a:r>
            <a:endParaRPr lang="en-US" dirty="0">
              <a:solidFill>
                <a:srgbClr val="FFFFFF"/>
              </a:solidFill>
            </a:endParaRPr>
          </a:p>
        </p:txBody>
      </p:sp>
      <p:sp>
        <p:nvSpPr>
          <p:cNvPr id="17" name="Rectangle 16"/>
          <p:cNvSpPr/>
          <p:nvPr/>
        </p:nvSpPr>
        <p:spPr>
          <a:xfrm>
            <a:off x="191932" y="3086096"/>
            <a:ext cx="6022603" cy="910234"/>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Workspace RM options</a:t>
            </a:r>
            <a:endParaRPr lang="en-US" dirty="0"/>
          </a:p>
        </p:txBody>
      </p:sp>
      <p:sp>
        <p:nvSpPr>
          <p:cNvPr id="19" name="TextBox 18"/>
          <p:cNvSpPr txBox="1"/>
          <p:nvPr/>
        </p:nvSpPr>
        <p:spPr>
          <a:xfrm>
            <a:off x="276598" y="3572938"/>
            <a:ext cx="867583"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Default</a:t>
            </a:r>
            <a:endParaRPr lang="en-US" dirty="0">
              <a:solidFill>
                <a:srgbClr val="FFFFFF"/>
              </a:solidFill>
            </a:endParaRPr>
          </a:p>
        </p:txBody>
      </p:sp>
      <p:sp>
        <p:nvSpPr>
          <p:cNvPr id="20" name="TextBox 19"/>
          <p:cNvSpPr txBox="1"/>
          <p:nvPr/>
        </p:nvSpPr>
        <p:spPr>
          <a:xfrm>
            <a:off x="4201952" y="3572938"/>
            <a:ext cx="1942875"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Workspace pilot</a:t>
            </a:r>
            <a:endParaRPr lang="en-US" dirty="0">
              <a:solidFill>
                <a:srgbClr val="FFFFFF"/>
              </a:solidFill>
            </a:endParaRPr>
          </a:p>
        </p:txBody>
      </p:sp>
      <p:sp>
        <p:nvSpPr>
          <p:cNvPr id="21" name="TextBox 20"/>
          <p:cNvSpPr txBox="1"/>
          <p:nvPr/>
        </p:nvSpPr>
        <p:spPr>
          <a:xfrm>
            <a:off x="1636229" y="3572938"/>
            <a:ext cx="2140430" cy="369332"/>
          </a:xfrm>
          <a:prstGeom prst="rect">
            <a:avLst/>
          </a:prstGeom>
          <a:solidFill>
            <a:schemeClr val="accent4"/>
          </a:solidFill>
          <a:ln>
            <a:solidFill>
              <a:schemeClr val="bg1">
                <a:lumMod val="65000"/>
              </a:schemeClr>
            </a:solidFill>
          </a:ln>
        </p:spPr>
        <p:txBody>
          <a:bodyPr wrap="none" rtlCol="0">
            <a:spAutoFit/>
          </a:bodyPr>
          <a:lstStyle/>
          <a:p>
            <a:pPr algn="ctr"/>
            <a:r>
              <a:rPr lang="en-US" dirty="0" err="1" smtClean="0">
                <a:solidFill>
                  <a:srgbClr val="FFFFFF"/>
                </a:solidFill>
              </a:rPr>
              <a:t>Default+backfill</a:t>
            </a:r>
            <a:r>
              <a:rPr lang="en-US" dirty="0" smtClean="0">
                <a:solidFill>
                  <a:srgbClr val="FFFFFF"/>
                </a:solidFill>
              </a:rPr>
              <a:t>/spot</a:t>
            </a:r>
          </a:p>
        </p:txBody>
      </p:sp>
      <p:sp>
        <p:nvSpPr>
          <p:cNvPr id="23" name="Rectangle 22"/>
          <p:cNvSpPr/>
          <p:nvPr/>
        </p:nvSpPr>
        <p:spPr>
          <a:xfrm>
            <a:off x="191932" y="2137779"/>
            <a:ext cx="60226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t>Workspace API</a:t>
            </a:r>
            <a:endParaRPr lang="en-US" dirty="0"/>
          </a:p>
        </p:txBody>
      </p:sp>
      <p:sp>
        <p:nvSpPr>
          <p:cNvPr id="24" name="Rectangle 23"/>
          <p:cNvSpPr/>
          <p:nvPr/>
        </p:nvSpPr>
        <p:spPr>
          <a:xfrm>
            <a:off x="191932" y="2561104"/>
            <a:ext cx="6022603" cy="43609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Workspace Service Implementation</a:t>
            </a:r>
            <a:endParaRPr lang="en-US" dirty="0"/>
          </a:p>
        </p:txBody>
      </p:sp>
      <p:sp>
        <p:nvSpPr>
          <p:cNvPr id="25" name="Rectangle 24"/>
          <p:cNvSpPr/>
          <p:nvPr/>
        </p:nvSpPr>
        <p:spPr>
          <a:xfrm>
            <a:off x="191932" y="1214442"/>
            <a:ext cx="6022603" cy="80862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Workspace Interfaces</a:t>
            </a:r>
            <a:endParaRPr lang="en-US" dirty="0"/>
          </a:p>
        </p:txBody>
      </p:sp>
      <p:sp>
        <p:nvSpPr>
          <p:cNvPr id="26" name="TextBox 25"/>
          <p:cNvSpPr txBox="1"/>
          <p:nvPr/>
        </p:nvSpPr>
        <p:spPr>
          <a:xfrm>
            <a:off x="341505" y="1602932"/>
            <a:ext cx="1436496"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EC2 SOAP </a:t>
            </a:r>
            <a:endParaRPr lang="en-US" dirty="0">
              <a:solidFill>
                <a:srgbClr val="FFFFFF"/>
              </a:solidFill>
            </a:endParaRPr>
          </a:p>
        </p:txBody>
      </p:sp>
      <p:sp>
        <p:nvSpPr>
          <p:cNvPr id="27" name="TextBox 26"/>
          <p:cNvSpPr txBox="1"/>
          <p:nvPr/>
        </p:nvSpPr>
        <p:spPr>
          <a:xfrm>
            <a:off x="4334113" y="1602932"/>
            <a:ext cx="1711079"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WSRF</a:t>
            </a:r>
            <a:endParaRPr lang="en-US" dirty="0">
              <a:solidFill>
                <a:srgbClr val="FFFFFF"/>
              </a:solidFill>
            </a:endParaRPr>
          </a:p>
        </p:txBody>
      </p:sp>
      <p:sp>
        <p:nvSpPr>
          <p:cNvPr id="29" name="Rectangle 28"/>
          <p:cNvSpPr/>
          <p:nvPr/>
        </p:nvSpPr>
        <p:spPr>
          <a:xfrm>
            <a:off x="6366959" y="1214442"/>
            <a:ext cx="2319841" cy="808621"/>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Cumulus interfaces</a:t>
            </a:r>
            <a:endParaRPr lang="en-US" dirty="0"/>
          </a:p>
        </p:txBody>
      </p:sp>
      <p:sp>
        <p:nvSpPr>
          <p:cNvPr id="30" name="TextBox 29"/>
          <p:cNvSpPr txBox="1"/>
          <p:nvPr/>
        </p:nvSpPr>
        <p:spPr>
          <a:xfrm>
            <a:off x="6739463" y="1602932"/>
            <a:ext cx="1591707"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S3</a:t>
            </a:r>
            <a:endParaRPr lang="en-US" dirty="0">
              <a:solidFill>
                <a:srgbClr val="FFFFFF"/>
              </a:solidFill>
            </a:endParaRPr>
          </a:p>
        </p:txBody>
      </p:sp>
      <p:sp>
        <p:nvSpPr>
          <p:cNvPr id="31" name="Rectangle 30"/>
          <p:cNvSpPr/>
          <p:nvPr/>
        </p:nvSpPr>
        <p:spPr>
          <a:xfrm>
            <a:off x="6366959" y="2561104"/>
            <a:ext cx="2319841" cy="14352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t> Cumulus Service Implementation</a:t>
            </a:r>
            <a:endParaRPr lang="en-US" dirty="0"/>
          </a:p>
        </p:txBody>
      </p:sp>
      <p:sp>
        <p:nvSpPr>
          <p:cNvPr id="32" name="Rectangle 31"/>
          <p:cNvSpPr/>
          <p:nvPr/>
        </p:nvSpPr>
        <p:spPr>
          <a:xfrm>
            <a:off x="6340997" y="4085665"/>
            <a:ext cx="23458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t>Cumulus Storage API</a:t>
            </a:r>
            <a:endParaRPr lang="en-US" dirty="0"/>
          </a:p>
        </p:txBody>
      </p:sp>
      <p:sp>
        <p:nvSpPr>
          <p:cNvPr id="33" name="Rectangle 32"/>
          <p:cNvSpPr/>
          <p:nvPr/>
        </p:nvSpPr>
        <p:spPr>
          <a:xfrm>
            <a:off x="6366959" y="4487335"/>
            <a:ext cx="2345803" cy="1801283"/>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smtClean="0"/>
              <a:t>Cumulus Implementation options</a:t>
            </a:r>
            <a:endParaRPr lang="en-US" dirty="0"/>
          </a:p>
        </p:txBody>
      </p:sp>
      <p:sp>
        <p:nvSpPr>
          <p:cNvPr id="34" name="TextBox 33"/>
          <p:cNvSpPr txBox="1"/>
          <p:nvPr/>
        </p:nvSpPr>
        <p:spPr>
          <a:xfrm>
            <a:off x="7164925" y="5417052"/>
            <a:ext cx="740783"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POSIX</a:t>
            </a:r>
            <a:endParaRPr lang="en-US" dirty="0">
              <a:solidFill>
                <a:srgbClr val="FFFFFF"/>
              </a:solidFill>
            </a:endParaRPr>
          </a:p>
        </p:txBody>
      </p:sp>
      <p:sp>
        <p:nvSpPr>
          <p:cNvPr id="37" name="Rectangle 36"/>
          <p:cNvSpPr/>
          <p:nvPr/>
        </p:nvSpPr>
        <p:spPr>
          <a:xfrm>
            <a:off x="174999" y="4085665"/>
            <a:ext cx="60226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t>Workspace Control Protocol</a:t>
            </a:r>
            <a:endParaRPr lang="en-US" dirty="0"/>
          </a:p>
        </p:txBody>
      </p:sp>
      <p:sp>
        <p:nvSpPr>
          <p:cNvPr id="40" name="TextBox 39"/>
          <p:cNvSpPr txBox="1"/>
          <p:nvPr/>
        </p:nvSpPr>
        <p:spPr>
          <a:xfrm>
            <a:off x="5741201" y="5239737"/>
            <a:ext cx="403626" cy="461665"/>
          </a:xfrm>
          <a:prstGeom prst="rect">
            <a:avLst/>
          </a:prstGeom>
          <a:noFill/>
        </p:spPr>
        <p:txBody>
          <a:bodyPr wrap="none" rtlCol="0">
            <a:spAutoFit/>
          </a:bodyPr>
          <a:lstStyle/>
          <a:p>
            <a:r>
              <a:rPr lang="en-US" sz="2400" b="1" dirty="0" smtClean="0">
                <a:solidFill>
                  <a:schemeClr val="bg1"/>
                </a:solidFill>
              </a:rPr>
              <a:t>…</a:t>
            </a:r>
            <a:endParaRPr lang="en-US" sz="2400" b="1" dirty="0">
              <a:solidFill>
                <a:schemeClr val="bg1"/>
              </a:solidFill>
            </a:endParaRPr>
          </a:p>
        </p:txBody>
      </p:sp>
      <p:sp>
        <p:nvSpPr>
          <p:cNvPr id="41" name="Rectangle 40"/>
          <p:cNvSpPr/>
          <p:nvPr/>
        </p:nvSpPr>
        <p:spPr>
          <a:xfrm>
            <a:off x="6340997" y="2137779"/>
            <a:ext cx="2345803" cy="312772"/>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dirty="0" smtClean="0"/>
              <a:t>Cumulus API</a:t>
            </a:r>
            <a:endParaRPr lang="en-US" dirty="0"/>
          </a:p>
        </p:txBody>
      </p:sp>
      <p:sp>
        <p:nvSpPr>
          <p:cNvPr id="43" name="TextBox 42"/>
          <p:cNvSpPr txBox="1"/>
          <p:nvPr/>
        </p:nvSpPr>
        <p:spPr>
          <a:xfrm>
            <a:off x="3564180" y="5332070"/>
            <a:ext cx="828680" cy="369332"/>
          </a:xfrm>
          <a:prstGeom prst="rect">
            <a:avLst/>
          </a:prstGeom>
          <a:solidFill>
            <a:schemeClr val="accent4"/>
          </a:solidFill>
          <a:ln>
            <a:solidFill>
              <a:schemeClr val="bg1">
                <a:lumMod val="65000"/>
              </a:schemeClr>
            </a:solidFill>
          </a:ln>
        </p:spPr>
        <p:txBody>
          <a:bodyPr wrap="square" rtlCol="0">
            <a:spAutoFit/>
          </a:bodyPr>
          <a:lstStyle/>
          <a:p>
            <a:endParaRPr lang="en-US" dirty="0">
              <a:solidFill>
                <a:srgbClr val="FFFFFF"/>
              </a:solidFill>
            </a:endParaRPr>
          </a:p>
        </p:txBody>
      </p:sp>
      <p:sp>
        <p:nvSpPr>
          <p:cNvPr id="44" name="TextBox 43"/>
          <p:cNvSpPr txBox="1"/>
          <p:nvPr/>
        </p:nvSpPr>
        <p:spPr>
          <a:xfrm>
            <a:off x="3564180" y="5763063"/>
            <a:ext cx="828680" cy="369332"/>
          </a:xfrm>
          <a:prstGeom prst="rect">
            <a:avLst/>
          </a:prstGeom>
          <a:solidFill>
            <a:schemeClr val="accent4"/>
          </a:solidFill>
          <a:ln>
            <a:solidFill>
              <a:schemeClr val="bg1">
                <a:lumMod val="65000"/>
              </a:schemeClr>
            </a:solidFill>
          </a:ln>
        </p:spPr>
        <p:txBody>
          <a:bodyPr wrap="square" rtlCol="0">
            <a:spAutoFit/>
          </a:bodyPr>
          <a:lstStyle/>
          <a:p>
            <a:endParaRPr lang="en-US" dirty="0">
              <a:solidFill>
                <a:srgbClr val="FFFFFF"/>
              </a:solidFill>
            </a:endParaRPr>
          </a:p>
        </p:txBody>
      </p:sp>
      <p:sp>
        <p:nvSpPr>
          <p:cNvPr id="51" name="TextBox 50"/>
          <p:cNvSpPr txBox="1"/>
          <p:nvPr/>
        </p:nvSpPr>
        <p:spPr>
          <a:xfrm>
            <a:off x="7195639" y="5796929"/>
            <a:ext cx="679355" cy="369332"/>
          </a:xfrm>
          <a:prstGeom prst="rect">
            <a:avLst/>
          </a:prstGeom>
          <a:solidFill>
            <a:schemeClr val="accent4"/>
          </a:solidFill>
          <a:ln>
            <a:solidFill>
              <a:schemeClr val="bg1">
                <a:lumMod val="65000"/>
              </a:schemeClr>
            </a:solidFill>
          </a:ln>
        </p:spPr>
        <p:txBody>
          <a:bodyPr wrap="none" rtlCol="0">
            <a:spAutoFit/>
          </a:bodyPr>
          <a:lstStyle/>
          <a:p>
            <a:r>
              <a:rPr lang="en-US" dirty="0" smtClean="0">
                <a:solidFill>
                  <a:srgbClr val="FFFFFF"/>
                </a:solidFill>
              </a:rPr>
              <a:t>HDFS</a:t>
            </a:r>
            <a:endParaRPr lang="en-US" dirty="0">
              <a:solidFill>
                <a:srgbClr val="FFFFFF"/>
              </a:solidFill>
            </a:endParaRPr>
          </a:p>
        </p:txBody>
      </p:sp>
      <p:sp>
        <p:nvSpPr>
          <p:cNvPr id="35" name="TextBox 34"/>
          <p:cNvSpPr txBox="1"/>
          <p:nvPr/>
        </p:nvSpPr>
        <p:spPr>
          <a:xfrm>
            <a:off x="2182733" y="1602932"/>
            <a:ext cx="1678591" cy="369332"/>
          </a:xfrm>
          <a:prstGeom prst="rect">
            <a:avLst/>
          </a:prstGeom>
          <a:solidFill>
            <a:schemeClr val="accent4"/>
          </a:solidFill>
          <a:ln>
            <a:solidFill>
              <a:schemeClr val="bg1">
                <a:lumMod val="65000"/>
              </a:schemeClr>
            </a:solidFill>
          </a:ln>
        </p:spPr>
        <p:txBody>
          <a:bodyPr wrap="square" rtlCol="0">
            <a:spAutoFit/>
          </a:bodyPr>
          <a:lstStyle/>
          <a:p>
            <a:pPr algn="ctr"/>
            <a:r>
              <a:rPr lang="en-US" dirty="0" smtClean="0">
                <a:solidFill>
                  <a:srgbClr val="FFFFFF"/>
                </a:solidFill>
              </a:rPr>
              <a:t>EC2 Query</a:t>
            </a:r>
            <a:endParaRPr lang="en-US" dirty="0">
              <a:solidFill>
                <a:srgbClr val="FFFFFF"/>
              </a:solidFill>
            </a:endParaRPr>
          </a:p>
        </p:txBody>
      </p:sp>
    </p:spTree>
    <p:extLst>
      <p:ext uri="{BB962C8B-B14F-4D97-AF65-F5344CB8AC3E}">
        <p14:creationId xmlns:p14="http://schemas.microsoft.com/office/powerpoint/2010/main" val="42395024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LANTorrent</a:t>
            </a:r>
            <a:r>
              <a:rPr lang="en-US" dirty="0" smtClean="0"/>
              <a:t>: Fast Image Deployment</a:t>
            </a:r>
            <a:endParaRPr lang="en-US" dirty="0"/>
          </a:p>
        </p:txBody>
      </p:sp>
      <p:sp>
        <p:nvSpPr>
          <p:cNvPr id="7" name="Content Placeholder 6"/>
          <p:cNvSpPr>
            <a:spLocks noGrp="1"/>
          </p:cNvSpPr>
          <p:nvPr>
            <p:ph sz="half" idx="1"/>
          </p:nvPr>
        </p:nvSpPr>
        <p:spPr>
          <a:xfrm>
            <a:off x="220129" y="1227674"/>
            <a:ext cx="4775200" cy="5060944"/>
          </a:xfrm>
        </p:spPr>
        <p:txBody>
          <a:bodyPr>
            <a:normAutofit fontScale="85000" lnSpcReduction="20000"/>
          </a:bodyPr>
          <a:lstStyle/>
          <a:p>
            <a:r>
              <a:rPr lang="en-US" b="1" dirty="0" smtClean="0">
                <a:solidFill>
                  <a:srgbClr val="000090"/>
                </a:solidFill>
              </a:rPr>
              <a:t>Challenge: </a:t>
            </a:r>
            <a:r>
              <a:rPr lang="en-US" dirty="0" smtClean="0"/>
              <a:t>make image deployment faster</a:t>
            </a:r>
          </a:p>
          <a:p>
            <a:r>
              <a:rPr lang="en-US" dirty="0" smtClean="0"/>
              <a:t>Moving images is the main component of VM deployment </a:t>
            </a:r>
          </a:p>
          <a:p>
            <a:r>
              <a:rPr lang="en-US" dirty="0" err="1" smtClean="0"/>
              <a:t>LANTorrent</a:t>
            </a:r>
            <a:r>
              <a:rPr lang="en-US" dirty="0" smtClean="0"/>
              <a:t>: the </a:t>
            </a:r>
            <a:r>
              <a:rPr lang="en-US" dirty="0" err="1" smtClean="0"/>
              <a:t>BitTorrent</a:t>
            </a:r>
            <a:r>
              <a:rPr lang="en-US" dirty="0" smtClean="0"/>
              <a:t> principle on a LAN</a:t>
            </a:r>
          </a:p>
          <a:p>
            <a:pPr>
              <a:defRPr/>
            </a:pPr>
            <a:r>
              <a:rPr lang="en-US" dirty="0" smtClean="0"/>
              <a:t>Streaming</a:t>
            </a:r>
          </a:p>
          <a:p>
            <a:pPr>
              <a:defRPr/>
            </a:pPr>
            <a:r>
              <a:rPr lang="en-US" dirty="0" smtClean="0"/>
              <a:t>Minimizes congestion at the switch</a:t>
            </a:r>
          </a:p>
          <a:p>
            <a:pPr>
              <a:defRPr/>
            </a:pPr>
            <a:r>
              <a:rPr lang="en-US" dirty="0" smtClean="0"/>
              <a:t>Detecting and eliminating duplicate transfers</a:t>
            </a:r>
          </a:p>
          <a:p>
            <a:pPr>
              <a:defRPr/>
            </a:pPr>
            <a:r>
              <a:rPr lang="en-US" b="1" dirty="0" smtClean="0">
                <a:solidFill>
                  <a:srgbClr val="000090"/>
                </a:solidFill>
              </a:rPr>
              <a:t>Bottom line: </a:t>
            </a:r>
            <a:r>
              <a:rPr lang="en-US" dirty="0" smtClean="0"/>
              <a:t>a thousand </a:t>
            </a:r>
            <a:r>
              <a:rPr lang="en-US" dirty="0" err="1" smtClean="0"/>
              <a:t>VMs</a:t>
            </a:r>
            <a:r>
              <a:rPr lang="en-US" dirty="0" smtClean="0"/>
              <a:t> in 10 minutes on Magellan</a:t>
            </a:r>
          </a:p>
          <a:p>
            <a:pPr>
              <a:defRPr/>
            </a:pPr>
            <a:r>
              <a:rPr lang="en-US" dirty="0" smtClean="0"/>
              <a:t>Nimbus release 2.6, see </a:t>
            </a:r>
            <a:r>
              <a:rPr lang="en-US" dirty="0" err="1" smtClean="0"/>
              <a:t>www.scienceclouds.org</a:t>
            </a:r>
            <a:r>
              <a:rPr lang="en-US" dirty="0" smtClean="0"/>
              <a:t>/blog</a:t>
            </a:r>
          </a:p>
        </p:txBody>
      </p:sp>
      <p:sp>
        <p:nvSpPr>
          <p:cNvPr id="6" name="Slide Number Placeholder 5"/>
          <p:cNvSpPr>
            <a:spLocks noGrp="1"/>
          </p:cNvSpPr>
          <p:nvPr>
            <p:ph type="sldNum" sz="quarter" idx="12"/>
          </p:nvPr>
        </p:nvSpPr>
        <p:spPr/>
        <p:txBody>
          <a:bodyPr/>
          <a:lstStyle/>
          <a:p>
            <a:fld id="{C8420888-0914-7045-AADF-1504C9455C64}" type="slidenum">
              <a:rPr lang="en-US" smtClean="0"/>
              <a:pPr/>
              <a:t>86</a:t>
            </a:fld>
            <a:endParaRPr lang="en-US"/>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4631264" y="1892327"/>
            <a:ext cx="4690021" cy="3517900"/>
          </a:xfrm>
          <a:prstGeom prst="rect">
            <a:avLst/>
          </a:prstGeom>
        </p:spPr>
      </p:pic>
      <p:sp>
        <p:nvSpPr>
          <p:cNvPr id="10" name="TextBox 9"/>
          <p:cNvSpPr txBox="1"/>
          <p:nvPr/>
        </p:nvSpPr>
        <p:spPr>
          <a:xfrm>
            <a:off x="5115084" y="5401730"/>
            <a:ext cx="3522131" cy="523220"/>
          </a:xfrm>
          <a:prstGeom prst="rect">
            <a:avLst/>
          </a:prstGeom>
          <a:noFill/>
        </p:spPr>
        <p:txBody>
          <a:bodyPr wrap="none" rtlCol="0">
            <a:spAutoFit/>
          </a:bodyPr>
          <a:lstStyle/>
          <a:p>
            <a:pPr algn="ctr"/>
            <a:r>
              <a:rPr lang="en-US" sz="1400" dirty="0" smtClean="0"/>
              <a:t>Preliminary data using the  Magellan resource </a:t>
            </a:r>
          </a:p>
          <a:p>
            <a:pPr algn="ctr"/>
            <a:r>
              <a:rPr lang="en-US" sz="1400" dirty="0" smtClean="0"/>
              <a:t>At Argonne National Laboratory</a:t>
            </a:r>
            <a:endParaRPr lang="en-US" sz="1400" dirty="0"/>
          </a:p>
        </p:txBody>
      </p:sp>
    </p:spTree>
    <p:extLst>
      <p:ext uri="{BB962C8B-B14F-4D97-AF65-F5344CB8AC3E}">
        <p14:creationId xmlns:p14="http://schemas.microsoft.com/office/powerpoint/2010/main" val="22460698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Nimbus Platform</a:t>
            </a:r>
            <a:endParaRPr lang="en-US" dirty="0"/>
          </a:p>
        </p:txBody>
      </p:sp>
      <p:sp>
        <p:nvSpPr>
          <p:cNvPr id="8" name="Subtitle 7"/>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C8420888-0914-7045-AADF-1504C9455C64}" type="slidenum">
              <a:rPr lang="en-US" smtClean="0"/>
              <a:pPr/>
              <a:t>87</a:t>
            </a:fld>
            <a:endParaRPr lang="en-US"/>
          </a:p>
        </p:txBody>
      </p:sp>
    </p:spTree>
    <p:extLst>
      <p:ext uri="{BB962C8B-B14F-4D97-AF65-F5344CB8AC3E}">
        <p14:creationId xmlns:p14="http://schemas.microsoft.com/office/powerpoint/2010/main" val="39617531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rot="5400000">
            <a:off x="4417722" y="4462367"/>
            <a:ext cx="580537" cy="1588"/>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017588" y="2963335"/>
            <a:ext cx="7185025" cy="1337733"/>
          </a:xfrm>
          <a:prstGeom prst="ellipse">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000" b="1" dirty="0" smtClean="0">
                <a:solidFill>
                  <a:srgbClr val="000000"/>
                </a:solidFill>
              </a:rPr>
              <a:t>Nimbus Elastic Provisioning</a:t>
            </a:r>
            <a:endParaRPr lang="en-US" sz="2000" b="1" dirty="0">
              <a:solidFill>
                <a:srgbClr val="000000"/>
              </a:solidFill>
            </a:endParaRPr>
          </a:p>
        </p:txBody>
      </p:sp>
      <p:sp>
        <p:nvSpPr>
          <p:cNvPr id="43" name="Oval 42"/>
          <p:cNvSpPr/>
          <p:nvPr/>
        </p:nvSpPr>
        <p:spPr>
          <a:xfrm>
            <a:off x="1116271" y="1427204"/>
            <a:ext cx="7185025" cy="1337733"/>
          </a:xfrm>
          <a:prstGeom prst="ellipse">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000" b="1" dirty="0" smtClean="0">
                <a:solidFill>
                  <a:srgbClr val="000000"/>
                </a:solidFill>
              </a:rPr>
              <a:t>Creating Common Context</a:t>
            </a:r>
            <a:endParaRPr lang="en-US" sz="2000" b="1" dirty="0">
              <a:solidFill>
                <a:srgbClr val="000000"/>
              </a:solidFill>
            </a:endParaRPr>
          </a:p>
        </p:txBody>
      </p:sp>
      <p:sp>
        <p:nvSpPr>
          <p:cNvPr id="2" name="Title 1"/>
          <p:cNvSpPr>
            <a:spLocks noGrp="1"/>
          </p:cNvSpPr>
          <p:nvPr>
            <p:ph type="title"/>
          </p:nvPr>
        </p:nvSpPr>
        <p:spPr/>
        <p:txBody>
          <a:bodyPr>
            <a:normAutofit fontScale="90000"/>
          </a:bodyPr>
          <a:lstStyle/>
          <a:p>
            <a:r>
              <a:rPr lang="en-US" dirty="0" smtClean="0"/>
              <a:t>Nimbus Platform: Working with Hybrid Clouds</a:t>
            </a:r>
            <a:endParaRPr lang="en-US" dirty="0"/>
          </a:p>
        </p:txBody>
      </p:sp>
      <p:sp>
        <p:nvSpPr>
          <p:cNvPr id="4" name="Slide Number Placeholder 3"/>
          <p:cNvSpPr>
            <a:spLocks noGrp="1"/>
          </p:cNvSpPr>
          <p:nvPr>
            <p:ph type="sldNum" sz="quarter" idx="12"/>
          </p:nvPr>
        </p:nvSpPr>
        <p:spPr/>
        <p:txBody>
          <a:bodyPr/>
          <a:lstStyle/>
          <a:p>
            <a:fld id="{C8420888-0914-7045-AADF-1504C9455C64}" type="slidenum">
              <a:rPr lang="en-US" smtClean="0"/>
              <a:pPr/>
              <a:t>88</a:t>
            </a:fld>
            <a:endParaRPr lang="en-US" dirty="0"/>
          </a:p>
        </p:txBody>
      </p:sp>
      <p:sp>
        <p:nvSpPr>
          <p:cNvPr id="5" name="Cloud Callout 4"/>
          <p:cNvSpPr/>
          <p:nvPr/>
        </p:nvSpPr>
        <p:spPr>
          <a:xfrm>
            <a:off x="101607" y="5103283"/>
            <a:ext cx="2743200"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private clouds</a:t>
            </a:r>
          </a:p>
          <a:p>
            <a:pPr algn="ctr"/>
            <a:r>
              <a:rPr lang="en-US" sz="1600" dirty="0" smtClean="0">
                <a:solidFill>
                  <a:schemeClr val="tx1"/>
                </a:solidFill>
              </a:rPr>
              <a:t>(e.g., FNAL)</a:t>
            </a:r>
            <a:endParaRPr lang="en-US" sz="1600" dirty="0">
              <a:solidFill>
                <a:schemeClr val="tx1"/>
              </a:solidFill>
            </a:endParaRPr>
          </a:p>
        </p:txBody>
      </p:sp>
      <p:sp>
        <p:nvSpPr>
          <p:cNvPr id="6" name="Cloud Callout 5"/>
          <p:cNvSpPr/>
          <p:nvPr/>
        </p:nvSpPr>
        <p:spPr>
          <a:xfrm>
            <a:off x="3048002" y="5035551"/>
            <a:ext cx="3014137"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community clouds</a:t>
            </a:r>
          </a:p>
          <a:p>
            <a:pPr algn="ctr"/>
            <a:r>
              <a:rPr lang="en-US" sz="1600" dirty="0" smtClean="0">
                <a:solidFill>
                  <a:schemeClr val="tx1"/>
                </a:solidFill>
              </a:rPr>
              <a:t>(e.g., </a:t>
            </a:r>
            <a:r>
              <a:rPr lang="en-US" sz="1600" dirty="0" err="1" smtClean="0">
                <a:solidFill>
                  <a:schemeClr val="tx1"/>
                </a:solidFill>
              </a:rPr>
              <a:t>FutureGrid</a:t>
            </a:r>
            <a:r>
              <a:rPr lang="en-US" sz="1600" dirty="0" smtClean="0">
                <a:solidFill>
                  <a:schemeClr val="tx1"/>
                </a:solidFill>
              </a:rPr>
              <a:t>)</a:t>
            </a:r>
            <a:endParaRPr lang="en-US" sz="1600" dirty="0">
              <a:solidFill>
                <a:schemeClr val="tx1"/>
              </a:solidFill>
            </a:endParaRPr>
          </a:p>
        </p:txBody>
      </p:sp>
      <p:sp>
        <p:nvSpPr>
          <p:cNvPr id="7" name="Cloud Callout 6"/>
          <p:cNvSpPr/>
          <p:nvPr/>
        </p:nvSpPr>
        <p:spPr>
          <a:xfrm>
            <a:off x="6299202" y="5086350"/>
            <a:ext cx="2743200" cy="1253067"/>
          </a:xfrm>
          <a:prstGeom prst="cloudCallout">
            <a:avLst>
              <a:gd name="adj1" fmla="val -11574"/>
              <a:gd name="adj2" fmla="val 23311"/>
            </a:avLst>
          </a:prstGeom>
          <a:solidFill>
            <a:srgbClr val="CCCCCC"/>
          </a:solidFill>
          <a:ln>
            <a:noFill/>
          </a:ln>
          <a:effectLst>
            <a:glow rad="101600">
              <a:schemeClr val="bg1">
                <a:lumMod val="75000"/>
                <a:alpha val="75000"/>
              </a:schemeClr>
            </a:glow>
            <a:outerShdw blurRad="469900" dist="22987" dir="5400000" algn="tl"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public clouds</a:t>
            </a:r>
          </a:p>
          <a:p>
            <a:pPr algn="ctr"/>
            <a:r>
              <a:rPr lang="en-US" sz="1600" dirty="0" smtClean="0">
                <a:solidFill>
                  <a:schemeClr val="tx1"/>
                </a:solidFill>
              </a:rPr>
              <a:t>(e.g., EC2)</a:t>
            </a:r>
            <a:endParaRPr lang="en-US" sz="1600" dirty="0">
              <a:solidFill>
                <a:schemeClr val="tx1"/>
              </a:solidFill>
            </a:endParaRPr>
          </a:p>
        </p:txBody>
      </p:sp>
      <p:grpSp>
        <p:nvGrpSpPr>
          <p:cNvPr id="8" name="Group 39"/>
          <p:cNvGrpSpPr>
            <a:grpSpLocks/>
          </p:cNvGrpSpPr>
          <p:nvPr/>
        </p:nvGrpSpPr>
        <p:grpSpPr bwMode="auto">
          <a:xfrm>
            <a:off x="1547284" y="4827587"/>
            <a:ext cx="484187" cy="517525"/>
            <a:chOff x="282" y="1175"/>
            <a:chExt cx="305" cy="326"/>
          </a:xfrm>
        </p:grpSpPr>
        <p:sp>
          <p:nvSpPr>
            <p:cNvPr id="18"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19"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1" name="Group 39"/>
          <p:cNvGrpSpPr>
            <a:grpSpLocks/>
          </p:cNvGrpSpPr>
          <p:nvPr/>
        </p:nvGrpSpPr>
        <p:grpSpPr bwMode="auto">
          <a:xfrm>
            <a:off x="3695695" y="4844520"/>
            <a:ext cx="484187" cy="517525"/>
            <a:chOff x="282" y="1175"/>
            <a:chExt cx="305" cy="326"/>
          </a:xfrm>
        </p:grpSpPr>
        <p:sp>
          <p:nvSpPr>
            <p:cNvPr id="21"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22"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2" name="Group 39"/>
          <p:cNvGrpSpPr>
            <a:grpSpLocks/>
          </p:cNvGrpSpPr>
          <p:nvPr/>
        </p:nvGrpSpPr>
        <p:grpSpPr bwMode="auto">
          <a:xfrm>
            <a:off x="4289685" y="4827587"/>
            <a:ext cx="484187" cy="517525"/>
            <a:chOff x="282" y="1175"/>
            <a:chExt cx="305" cy="326"/>
          </a:xfrm>
        </p:grpSpPr>
        <p:sp>
          <p:nvSpPr>
            <p:cNvPr id="24"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25"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3" name="Group 39"/>
          <p:cNvGrpSpPr>
            <a:grpSpLocks/>
          </p:cNvGrpSpPr>
          <p:nvPr/>
        </p:nvGrpSpPr>
        <p:grpSpPr bwMode="auto">
          <a:xfrm>
            <a:off x="4870975" y="4827587"/>
            <a:ext cx="484187" cy="517525"/>
            <a:chOff x="282" y="1175"/>
            <a:chExt cx="305" cy="326"/>
          </a:xfrm>
        </p:grpSpPr>
        <p:sp>
          <p:nvSpPr>
            <p:cNvPr id="27"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28"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4" name="Group 39"/>
          <p:cNvGrpSpPr>
            <a:grpSpLocks/>
          </p:cNvGrpSpPr>
          <p:nvPr/>
        </p:nvGrpSpPr>
        <p:grpSpPr bwMode="auto">
          <a:xfrm>
            <a:off x="7027333" y="4844520"/>
            <a:ext cx="484187" cy="517525"/>
            <a:chOff x="282" y="1175"/>
            <a:chExt cx="305" cy="326"/>
          </a:xfrm>
        </p:grpSpPr>
        <p:sp>
          <p:nvSpPr>
            <p:cNvPr id="30"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31"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5" name="Group 39"/>
          <p:cNvGrpSpPr>
            <a:grpSpLocks/>
          </p:cNvGrpSpPr>
          <p:nvPr/>
        </p:nvGrpSpPr>
        <p:grpSpPr bwMode="auto">
          <a:xfrm>
            <a:off x="7621323" y="4827587"/>
            <a:ext cx="484187" cy="517525"/>
            <a:chOff x="282" y="1175"/>
            <a:chExt cx="305" cy="326"/>
          </a:xfrm>
        </p:grpSpPr>
        <p:sp>
          <p:nvSpPr>
            <p:cNvPr id="33"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34"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16" name="Group 39"/>
          <p:cNvGrpSpPr>
            <a:grpSpLocks/>
          </p:cNvGrpSpPr>
          <p:nvPr/>
        </p:nvGrpSpPr>
        <p:grpSpPr bwMode="auto">
          <a:xfrm>
            <a:off x="8202613" y="4827587"/>
            <a:ext cx="484187" cy="517525"/>
            <a:chOff x="282" y="1175"/>
            <a:chExt cx="305" cy="326"/>
          </a:xfrm>
        </p:grpSpPr>
        <p:sp>
          <p:nvSpPr>
            <p:cNvPr id="36"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37"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sp>
        <p:nvSpPr>
          <p:cNvPr id="39" name="TextBox 38"/>
          <p:cNvSpPr txBox="1"/>
          <p:nvPr/>
        </p:nvSpPr>
        <p:spPr>
          <a:xfrm>
            <a:off x="2434680" y="3539068"/>
            <a:ext cx="1633781" cy="369332"/>
          </a:xfrm>
          <a:prstGeom prst="rect">
            <a:avLst/>
          </a:prstGeom>
          <a:noFill/>
        </p:spPr>
        <p:txBody>
          <a:bodyPr wrap="none" rtlCol="0">
            <a:spAutoFit/>
          </a:bodyPr>
          <a:lstStyle/>
          <a:p>
            <a:r>
              <a:rPr lang="en-US" dirty="0" smtClean="0"/>
              <a:t>interoperability</a:t>
            </a:r>
            <a:endParaRPr lang="en-US" dirty="0"/>
          </a:p>
        </p:txBody>
      </p:sp>
      <p:sp>
        <p:nvSpPr>
          <p:cNvPr id="40" name="TextBox 39"/>
          <p:cNvSpPr txBox="1"/>
          <p:nvPr/>
        </p:nvSpPr>
        <p:spPr>
          <a:xfrm>
            <a:off x="3403595" y="3774533"/>
            <a:ext cx="1659379" cy="369332"/>
          </a:xfrm>
          <a:prstGeom prst="rect">
            <a:avLst/>
          </a:prstGeom>
          <a:noFill/>
        </p:spPr>
        <p:txBody>
          <a:bodyPr wrap="none" rtlCol="0">
            <a:spAutoFit/>
          </a:bodyPr>
          <a:lstStyle/>
          <a:p>
            <a:r>
              <a:rPr lang="en-US" dirty="0" smtClean="0"/>
              <a:t>HA provisioning</a:t>
            </a:r>
            <a:endParaRPr lang="en-US" dirty="0"/>
          </a:p>
        </p:txBody>
      </p:sp>
      <p:sp>
        <p:nvSpPr>
          <p:cNvPr id="41" name="TextBox 40"/>
          <p:cNvSpPr txBox="1"/>
          <p:nvPr/>
        </p:nvSpPr>
        <p:spPr>
          <a:xfrm>
            <a:off x="4245190" y="3539068"/>
            <a:ext cx="1816949" cy="369332"/>
          </a:xfrm>
          <a:prstGeom prst="rect">
            <a:avLst/>
          </a:prstGeom>
          <a:noFill/>
        </p:spPr>
        <p:txBody>
          <a:bodyPr wrap="none" rtlCol="0">
            <a:spAutoFit/>
          </a:bodyPr>
          <a:lstStyle/>
          <a:p>
            <a:r>
              <a:rPr lang="en-US" dirty="0" smtClean="0"/>
              <a:t>automatic scaling</a:t>
            </a:r>
            <a:endParaRPr lang="en-US" dirty="0"/>
          </a:p>
        </p:txBody>
      </p:sp>
      <p:sp>
        <p:nvSpPr>
          <p:cNvPr id="42" name="TextBox 41"/>
          <p:cNvSpPr txBox="1"/>
          <p:nvPr/>
        </p:nvSpPr>
        <p:spPr>
          <a:xfrm>
            <a:off x="5566347" y="3774533"/>
            <a:ext cx="889987" cy="369332"/>
          </a:xfrm>
          <a:prstGeom prst="rect">
            <a:avLst/>
          </a:prstGeom>
          <a:noFill/>
        </p:spPr>
        <p:txBody>
          <a:bodyPr wrap="none" rtlCol="0">
            <a:spAutoFit/>
          </a:bodyPr>
          <a:lstStyle/>
          <a:p>
            <a:r>
              <a:rPr lang="en-US" dirty="0" smtClean="0"/>
              <a:t>policies</a:t>
            </a:r>
            <a:endParaRPr lang="en-US" dirty="0"/>
          </a:p>
        </p:txBody>
      </p:sp>
      <p:cxnSp>
        <p:nvCxnSpPr>
          <p:cNvPr id="47" name="Straight Arrow Connector 46"/>
          <p:cNvCxnSpPr>
            <a:stCxn id="38" idx="3"/>
          </p:cNvCxnSpPr>
          <p:nvPr/>
        </p:nvCxnSpPr>
        <p:spPr>
          <a:xfrm rot="5400000">
            <a:off x="1587035" y="4140024"/>
            <a:ext cx="517638" cy="447914"/>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8" idx="5"/>
          </p:cNvCxnSpPr>
          <p:nvPr/>
        </p:nvCxnSpPr>
        <p:spPr>
          <a:xfrm rot="16200000" flipH="1">
            <a:off x="7099028" y="4156523"/>
            <a:ext cx="648268" cy="545545"/>
          </a:xfrm>
          <a:prstGeom prst="straightConnector1">
            <a:avLst/>
          </a:prstGeom>
          <a:ln w="69850">
            <a:tailEnd type="arrow"/>
          </a:ln>
          <a:scene3d>
            <a:camera prst="orthographicFront"/>
            <a:lightRig rig="threePt" dir="t"/>
          </a:scene3d>
          <a:sp3d z="425450"/>
        </p:spPr>
        <p:style>
          <a:lnRef idx="2">
            <a:schemeClr val="accent1"/>
          </a:lnRef>
          <a:fillRef idx="0">
            <a:schemeClr val="accent1"/>
          </a:fillRef>
          <a:effectRef idx="1">
            <a:schemeClr val="accent1"/>
          </a:effectRef>
          <a:fontRef idx="minor">
            <a:schemeClr val="tx1"/>
          </a:fontRef>
        </p:style>
      </p:cxnSp>
      <p:grpSp>
        <p:nvGrpSpPr>
          <p:cNvPr id="17" name="Group 39"/>
          <p:cNvGrpSpPr>
            <a:grpSpLocks/>
          </p:cNvGrpSpPr>
          <p:nvPr/>
        </p:nvGrpSpPr>
        <p:grpSpPr bwMode="auto">
          <a:xfrm>
            <a:off x="942976" y="4827587"/>
            <a:ext cx="484187" cy="517525"/>
            <a:chOff x="282" y="1175"/>
            <a:chExt cx="305" cy="326"/>
          </a:xfrm>
        </p:grpSpPr>
        <p:sp>
          <p:nvSpPr>
            <p:cNvPr id="9"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endParaRPr lang="en-US"/>
            </a:p>
          </p:txBody>
        </p:sp>
        <p:pic>
          <p:nvPicPr>
            <p:cNvPr id="10"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sp>
        <p:nvSpPr>
          <p:cNvPr id="44" name="TextBox 43"/>
          <p:cNvSpPr txBox="1"/>
          <p:nvPr/>
        </p:nvSpPr>
        <p:spPr>
          <a:xfrm>
            <a:off x="2333082" y="1981204"/>
            <a:ext cx="5059310" cy="369332"/>
          </a:xfrm>
          <a:prstGeom prst="rect">
            <a:avLst/>
          </a:prstGeom>
          <a:noFill/>
        </p:spPr>
        <p:txBody>
          <a:bodyPr wrap="none" rtlCol="0">
            <a:spAutoFit/>
          </a:bodyPr>
          <a:lstStyle/>
          <a:p>
            <a:r>
              <a:rPr lang="en-US" i="1" dirty="0" smtClean="0"/>
              <a:t>Allow users to build turnkey dynamic virtual clusters</a:t>
            </a:r>
            <a:endParaRPr lang="en-US" i="1" dirty="0"/>
          </a:p>
        </p:txBody>
      </p:sp>
    </p:spTree>
    <p:extLst>
      <p:ext uri="{BB962C8B-B14F-4D97-AF65-F5344CB8AC3E}">
        <p14:creationId xmlns:p14="http://schemas.microsoft.com/office/powerpoint/2010/main" val="25238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6.38889E-6 -5.18519E-6 L 0.19063 -0.3801 " pathEditMode="relative" ptsTypes="AA">
                                      <p:cBhvr>
                                        <p:cTn id="60" dur="2000" fill="hold"/>
                                        <p:tgtEl>
                                          <p:spTgt spid="1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4.72222E-6 -1.48148E-6 L 0.1908 -0.38033 " pathEditMode="relative" ptsTypes="AA">
                                      <p:cBhvr>
                                        <p:cTn id="62" dur="2000" fill="hold"/>
                                        <p:tgtEl>
                                          <p:spTgt spid="8"/>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8.05556E-6 4.81481E-6 L 0.00746 -0.38033 " pathEditMode="relative" ptsTypes="AA">
                                      <p:cBhvr>
                                        <p:cTn id="64" dur="2000" fill="hold"/>
                                        <p:tgtEl>
                                          <p:spTgt spid="11"/>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8.33333E-6 -7.77778E-6 L -8.33333E-6 -0.38056 " pathEditMode="relative" ptsTypes="AA">
                                      <p:cBhvr>
                                        <p:cTn id="66" dur="2000" fill="hold"/>
                                        <p:tgtEl>
                                          <p:spTgt spid="12"/>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8.33333E-7 -7.77778E-6 L 8.33333E-7 -0.38056 " pathEditMode="relative" ptsTypes="AA">
                                      <p:cBhvr>
                                        <p:cTn id="68" dur="2000" fill="hold"/>
                                        <p:tgtEl>
                                          <p:spTgt spid="13"/>
                                        </p:tgtEl>
                                        <p:attrNameLst>
                                          <p:attrName>ppt_x</p:attrName>
                                          <p:attrName>ppt_y</p:attrName>
                                        </p:attrNameLst>
                                      </p:cBhvr>
                                    </p:animMotion>
                                  </p:childTnLst>
                                </p:cTn>
                              </p:par>
                              <p:par>
                                <p:cTn id="69" presetID="0" presetClass="path" presetSubtype="0" accel="50000" decel="50000" fill="hold" nodeType="withEffect">
                                  <p:stCondLst>
                                    <p:cond delay="0"/>
                                  </p:stCondLst>
                                  <p:childTnLst>
                                    <p:animMotion origin="layout" path="M -9.16667E-6 4.81481E-6 L -0.16372 -0.37801 " pathEditMode="relative" ptsTypes="AA">
                                      <p:cBhvr>
                                        <p:cTn id="70" dur="2000" fill="hold"/>
                                        <p:tgtEl>
                                          <p:spTgt spid="14"/>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01893 3.33333E-6 L -0.1632 -0.3757 " pathEditMode="relative" rAng="0" ptsTypes="AA">
                                      <p:cBhvr>
                                        <p:cTn id="72" dur="2000" fill="hold"/>
                                        <p:tgtEl>
                                          <p:spTgt spid="15"/>
                                        </p:tgtEl>
                                        <p:attrNameLst>
                                          <p:attrName>ppt_x</p:attrName>
                                          <p:attrName>ppt_y</p:attrName>
                                        </p:attrNameLst>
                                      </p:cBhvr>
                                      <p:rCtr x="-7200" y="-18800"/>
                                    </p:animMotion>
                                  </p:childTnLst>
                                </p:cTn>
                              </p:par>
                              <p:par>
                                <p:cTn id="73" presetID="0" presetClass="path" presetSubtype="0" accel="50000" decel="50000" fill="hold" nodeType="withEffect">
                                  <p:stCondLst>
                                    <p:cond delay="0"/>
                                  </p:stCondLst>
                                  <p:childTnLst>
                                    <p:animMotion origin="layout" path="M 2.5E-6 3.33333E-6 L -0.16493 -0.38079 " pathEditMode="relative" rAng="0" ptsTypes="AA">
                                      <p:cBhvr>
                                        <p:cTn id="74" dur="2000" fill="hold"/>
                                        <p:tgtEl>
                                          <p:spTgt spid="16"/>
                                        </p:tgtEl>
                                        <p:attrNameLst>
                                          <p:attrName>ppt_x</p:attrName>
                                          <p:attrName>ppt_y</p:attrName>
                                        </p:attrNameLst>
                                      </p:cBhvr>
                                      <p:rCtr x="-8200" y="-19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5" grpId="0" animBg="1"/>
      <p:bldP spid="6" grpId="0" animBg="1"/>
      <p:bldP spid="7" grpId="0" animBg="1"/>
      <p:bldP spid="39" grpId="0"/>
      <p:bldP spid="40" grpId="0"/>
      <p:bldP spid="41" grpId="0"/>
      <p:bldP spid="42" grpId="0"/>
      <p:bldP spid="4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Cloudinit.d</a:t>
            </a:r>
            <a:endParaRPr lang="en-US" dirty="0"/>
          </a:p>
        </p:txBody>
      </p:sp>
      <p:sp>
        <p:nvSpPr>
          <p:cNvPr id="3" name="Content Placeholder 2"/>
          <p:cNvSpPr>
            <a:spLocks noGrp="1"/>
          </p:cNvSpPr>
          <p:nvPr>
            <p:ph sz="half" idx="1"/>
          </p:nvPr>
        </p:nvSpPr>
        <p:spPr>
          <a:xfrm>
            <a:off x="237067" y="1244607"/>
            <a:ext cx="4411133" cy="5017528"/>
          </a:xfrm>
        </p:spPr>
        <p:txBody>
          <a:bodyPr>
            <a:normAutofit fontScale="92500" lnSpcReduction="20000"/>
          </a:bodyPr>
          <a:lstStyle/>
          <a:p>
            <a:r>
              <a:rPr lang="en-US" dirty="0" smtClean="0"/>
              <a:t>Repeatable deployment of sets of </a:t>
            </a:r>
            <a:r>
              <a:rPr lang="en-US" dirty="0" err="1" smtClean="0"/>
              <a:t>VMs</a:t>
            </a:r>
            <a:endParaRPr lang="en-US" dirty="0" smtClean="0"/>
          </a:p>
          <a:p>
            <a:r>
              <a:rPr lang="en-US" dirty="0" smtClean="0"/>
              <a:t>Coordinates launches via attributes</a:t>
            </a:r>
          </a:p>
          <a:p>
            <a:r>
              <a:rPr lang="en-US" dirty="0" smtClean="0"/>
              <a:t>Works with multiple </a:t>
            </a:r>
            <a:r>
              <a:rPr lang="en-US" dirty="0" err="1" smtClean="0"/>
              <a:t>IaaS</a:t>
            </a:r>
            <a:r>
              <a:rPr lang="en-US" dirty="0" smtClean="0"/>
              <a:t> providers</a:t>
            </a:r>
          </a:p>
          <a:p>
            <a:r>
              <a:rPr lang="en-US" dirty="0" smtClean="0"/>
              <a:t>User-defined launch tests (assertions)</a:t>
            </a:r>
          </a:p>
          <a:p>
            <a:r>
              <a:rPr lang="en-US" dirty="0" smtClean="0"/>
              <a:t>Test-based monitoring</a:t>
            </a:r>
          </a:p>
          <a:p>
            <a:r>
              <a:rPr lang="en-US" dirty="0" smtClean="0"/>
              <a:t>Policy-driven repair of a launch</a:t>
            </a:r>
          </a:p>
          <a:p>
            <a:r>
              <a:rPr lang="en-US" b="1" i="1" dirty="0" smtClean="0">
                <a:solidFill>
                  <a:schemeClr val="accent6">
                    <a:lumMod val="50000"/>
                  </a:schemeClr>
                </a:solidFill>
              </a:rPr>
              <a:t>Currently in RC2</a:t>
            </a:r>
          </a:p>
          <a:p>
            <a:r>
              <a:rPr lang="en-US" b="1" i="1" dirty="0" smtClean="0">
                <a:solidFill>
                  <a:schemeClr val="accent6">
                    <a:lumMod val="50000"/>
                  </a:schemeClr>
                </a:solidFill>
              </a:rPr>
              <a:t>Come to our talk at TG’11</a:t>
            </a:r>
          </a:p>
        </p:txBody>
      </p:sp>
      <p:sp>
        <p:nvSpPr>
          <p:cNvPr id="6" name="Slide Number Placeholder 5"/>
          <p:cNvSpPr>
            <a:spLocks noGrp="1"/>
          </p:cNvSpPr>
          <p:nvPr>
            <p:ph type="sldNum" sz="quarter" idx="12"/>
          </p:nvPr>
        </p:nvSpPr>
        <p:spPr/>
        <p:txBody>
          <a:bodyPr/>
          <a:lstStyle/>
          <a:p>
            <a:fld id="{C8420888-0914-7045-AADF-1504C9455C64}" type="slidenum">
              <a:rPr lang="en-US" smtClean="0"/>
              <a:pPr/>
              <a:t>89</a:t>
            </a:fld>
            <a:endParaRPr lang="en-US"/>
          </a:p>
        </p:txBody>
      </p:sp>
      <p:sp>
        <p:nvSpPr>
          <p:cNvPr id="7" name="Rounded Rectangle 6"/>
          <p:cNvSpPr/>
          <p:nvPr/>
        </p:nvSpPr>
        <p:spPr>
          <a:xfrm>
            <a:off x="7281333" y="1490133"/>
            <a:ext cx="1405467" cy="12869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p>
          <a:p>
            <a:pPr algn="ctr"/>
            <a:r>
              <a:rPr lang="en-US" dirty="0" smtClean="0"/>
              <a:t>Server</a:t>
            </a:r>
            <a:endParaRPr lang="en-US" dirty="0"/>
          </a:p>
        </p:txBody>
      </p:sp>
      <p:sp>
        <p:nvSpPr>
          <p:cNvPr id="8" name="Rounded Rectangle 7"/>
          <p:cNvSpPr/>
          <p:nvPr/>
        </p:nvSpPr>
        <p:spPr>
          <a:xfrm>
            <a:off x="7281333" y="2980266"/>
            <a:ext cx="1405467" cy="12869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 </a:t>
            </a:r>
          </a:p>
          <a:p>
            <a:pPr algn="ctr"/>
            <a:r>
              <a:rPr lang="en-US" dirty="0" smtClean="0"/>
              <a:t>Server</a:t>
            </a:r>
            <a:endParaRPr lang="en-US" dirty="0"/>
          </a:p>
        </p:txBody>
      </p:sp>
      <p:sp>
        <p:nvSpPr>
          <p:cNvPr id="9" name="Rounded Rectangle 8"/>
          <p:cNvSpPr/>
          <p:nvPr/>
        </p:nvSpPr>
        <p:spPr>
          <a:xfrm>
            <a:off x="7281333" y="4466703"/>
            <a:ext cx="1405467" cy="12869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p>
          <a:p>
            <a:pPr algn="ctr"/>
            <a:r>
              <a:rPr lang="en-US" dirty="0" smtClean="0"/>
              <a:t>Server</a:t>
            </a:r>
            <a:endParaRPr lang="en-US" dirty="0"/>
          </a:p>
        </p:txBody>
      </p:sp>
      <p:sp>
        <p:nvSpPr>
          <p:cNvPr id="11" name="Rounded Rectangle 10"/>
          <p:cNvSpPr/>
          <p:nvPr/>
        </p:nvSpPr>
        <p:spPr>
          <a:xfrm>
            <a:off x="5232404" y="2235198"/>
            <a:ext cx="1405467" cy="12869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NFS </a:t>
            </a:r>
          </a:p>
          <a:p>
            <a:pPr algn="ctr"/>
            <a:r>
              <a:rPr lang="en-US" dirty="0" smtClean="0"/>
              <a:t>Server</a:t>
            </a:r>
            <a:endParaRPr lang="en-US" dirty="0"/>
          </a:p>
        </p:txBody>
      </p:sp>
      <p:sp>
        <p:nvSpPr>
          <p:cNvPr id="12" name="Rounded Rectangle 11"/>
          <p:cNvSpPr/>
          <p:nvPr/>
        </p:nvSpPr>
        <p:spPr>
          <a:xfrm>
            <a:off x="5232404" y="3738571"/>
            <a:ext cx="1405467" cy="128693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Postgress</a:t>
            </a:r>
            <a:endParaRPr lang="en-US" dirty="0" smtClean="0"/>
          </a:p>
          <a:p>
            <a:pPr algn="ctr"/>
            <a:r>
              <a:rPr lang="en-US" dirty="0" smtClean="0"/>
              <a:t>Database</a:t>
            </a:r>
            <a:endParaRPr lang="en-US" dirty="0"/>
          </a:p>
        </p:txBody>
      </p:sp>
      <p:cxnSp>
        <p:nvCxnSpPr>
          <p:cNvPr id="14" name="Straight Connector 13"/>
          <p:cNvCxnSpPr/>
          <p:nvPr/>
        </p:nvCxnSpPr>
        <p:spPr>
          <a:xfrm rot="5400000">
            <a:off x="2681552" y="3507588"/>
            <a:ext cx="4525963"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714346" y="3521338"/>
            <a:ext cx="4525963"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678615" y="3521338"/>
            <a:ext cx="4525963"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20670" y="5892803"/>
            <a:ext cx="1228935" cy="369332"/>
          </a:xfrm>
          <a:prstGeom prst="rect">
            <a:avLst/>
          </a:prstGeom>
          <a:noFill/>
        </p:spPr>
        <p:txBody>
          <a:bodyPr wrap="none" rtlCol="0">
            <a:spAutoFit/>
          </a:bodyPr>
          <a:lstStyle/>
          <a:p>
            <a:r>
              <a:rPr lang="en-US" dirty="0" smtClean="0"/>
              <a:t>Run-level 1</a:t>
            </a:r>
            <a:endParaRPr lang="en-US" dirty="0"/>
          </a:p>
        </p:txBody>
      </p:sp>
      <p:sp>
        <p:nvSpPr>
          <p:cNvPr id="18" name="TextBox 17"/>
          <p:cNvSpPr txBox="1"/>
          <p:nvPr/>
        </p:nvSpPr>
        <p:spPr>
          <a:xfrm>
            <a:off x="7369599" y="5892803"/>
            <a:ext cx="1228935" cy="369332"/>
          </a:xfrm>
          <a:prstGeom prst="rect">
            <a:avLst/>
          </a:prstGeom>
          <a:noFill/>
        </p:spPr>
        <p:txBody>
          <a:bodyPr wrap="none" rtlCol="0">
            <a:spAutoFit/>
          </a:bodyPr>
          <a:lstStyle/>
          <a:p>
            <a:r>
              <a:rPr lang="en-US" dirty="0" smtClean="0"/>
              <a:t>Run-level 2</a:t>
            </a:r>
            <a:endParaRPr lang="en-US" dirty="0"/>
          </a:p>
        </p:txBody>
      </p:sp>
      <p:cxnSp>
        <p:nvCxnSpPr>
          <p:cNvPr id="20" name="Straight Arrow Connector 19"/>
          <p:cNvCxnSpPr>
            <a:stCxn id="7" idx="1"/>
          </p:cNvCxnSpPr>
          <p:nvPr/>
        </p:nvCxnSpPr>
        <p:spPr>
          <a:xfrm rot="10800000" flipV="1">
            <a:off x="6637871" y="2133599"/>
            <a:ext cx="643462" cy="643467"/>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7" idx="1"/>
            <a:endCxn id="12" idx="3"/>
          </p:cNvCxnSpPr>
          <p:nvPr/>
        </p:nvCxnSpPr>
        <p:spPr>
          <a:xfrm rot="10800000" flipV="1">
            <a:off x="6637871" y="2133600"/>
            <a:ext cx="643462" cy="224843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046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srcRect l="-40756" r="-40756"/>
          <a:stretch>
            <a:fillRect/>
          </a:stretch>
        </p:blipFill>
        <p:spPr bwMode="auto">
          <a:xfrm>
            <a:off x="-1027408" y="685800"/>
            <a:ext cx="1122296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a:xfrm>
            <a:off x="457200" y="-228600"/>
            <a:ext cx="8229600" cy="1143000"/>
          </a:xfrm>
        </p:spPr>
        <p:txBody>
          <a:bodyPr/>
          <a:lstStyle/>
          <a:p>
            <a:r>
              <a:rPr lang="en-US" dirty="0" smtClean="0"/>
              <a:t>Next we present selected Services</a:t>
            </a:r>
            <a:endParaRPr lang="en-US" dirty="0"/>
          </a:p>
        </p:txBody>
      </p:sp>
      <p:sp>
        <p:nvSpPr>
          <p:cNvPr id="3" name="TextBox 2"/>
          <p:cNvSpPr txBox="1"/>
          <p:nvPr/>
        </p:nvSpPr>
        <p:spPr>
          <a:xfrm>
            <a:off x="2809924" y="1371600"/>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6" name="TextBox 5"/>
          <p:cNvSpPr txBox="1"/>
          <p:nvPr/>
        </p:nvSpPr>
        <p:spPr>
          <a:xfrm>
            <a:off x="2809924" y="1535668"/>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7" name="TextBox 6"/>
          <p:cNvSpPr txBox="1"/>
          <p:nvPr/>
        </p:nvSpPr>
        <p:spPr>
          <a:xfrm>
            <a:off x="3800524" y="1371600"/>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8" name="TextBox 7"/>
          <p:cNvSpPr txBox="1"/>
          <p:nvPr/>
        </p:nvSpPr>
        <p:spPr>
          <a:xfrm>
            <a:off x="4800600" y="1688068"/>
            <a:ext cx="390476"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9" name="TextBox 8"/>
          <p:cNvSpPr txBox="1"/>
          <p:nvPr/>
        </p:nvSpPr>
        <p:spPr>
          <a:xfrm>
            <a:off x="6858000" y="155605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0" name="TextBox 9"/>
          <p:cNvSpPr txBox="1"/>
          <p:nvPr/>
        </p:nvSpPr>
        <p:spPr>
          <a:xfrm>
            <a:off x="6858000" y="1752167"/>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1" name="TextBox 10"/>
          <p:cNvSpPr txBox="1"/>
          <p:nvPr/>
        </p:nvSpPr>
        <p:spPr>
          <a:xfrm>
            <a:off x="5029200" y="388620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2" name="TextBox 11"/>
          <p:cNvSpPr txBox="1"/>
          <p:nvPr/>
        </p:nvSpPr>
        <p:spPr>
          <a:xfrm>
            <a:off x="2971800" y="5638800"/>
            <a:ext cx="390476" cy="305233"/>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3" name="TextBox 12"/>
          <p:cNvSpPr txBox="1"/>
          <p:nvPr/>
        </p:nvSpPr>
        <p:spPr>
          <a:xfrm>
            <a:off x="2999476" y="3138074"/>
            <a:ext cx="429524"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4" name="TextBox 13"/>
          <p:cNvSpPr txBox="1"/>
          <p:nvPr/>
        </p:nvSpPr>
        <p:spPr>
          <a:xfrm>
            <a:off x="4023324" y="5056515"/>
            <a:ext cx="472476"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
        <p:nvSpPr>
          <p:cNvPr id="15" name="TextBox 14"/>
          <p:cNvSpPr txBox="1"/>
          <p:nvPr/>
        </p:nvSpPr>
        <p:spPr>
          <a:xfrm>
            <a:off x="7071324" y="3380115"/>
            <a:ext cx="472476" cy="277485"/>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rgbClr val="FF0000"/>
                </a:solidFill>
                <a:latin typeface="Wingdings"/>
                <a:ea typeface="Wingdings"/>
                <a:cs typeface="Wingdings"/>
                <a:sym typeface="Wingdings"/>
              </a:rPr>
              <a:t></a:t>
            </a:r>
            <a:endParaRPr lang="en-US" dirty="0">
              <a:solidFill>
                <a:srgbClr val="FF0000"/>
              </a:solidFill>
            </a:endParaRPr>
          </a:p>
        </p:txBody>
      </p:sp>
    </p:spTree>
    <p:extLst>
      <p:ext uri="{BB962C8B-B14F-4D97-AF65-F5344CB8AC3E}">
        <p14:creationId xmlns:p14="http://schemas.microsoft.com/office/powerpoint/2010/main" val="3084407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9"/>
            <a:ext cx="8229600" cy="1143000"/>
          </a:xfrm>
        </p:spPr>
        <p:txBody>
          <a:bodyPr>
            <a:normAutofit fontScale="90000"/>
          </a:bodyPr>
          <a:lstStyle/>
          <a:p>
            <a:r>
              <a:rPr lang="en-US" dirty="0" smtClean="0"/>
              <a:t>Elastic Scaling Tools: </a:t>
            </a:r>
            <a:br>
              <a:rPr lang="en-US" dirty="0" smtClean="0"/>
            </a:br>
            <a:r>
              <a:rPr lang="en-US" dirty="0" smtClean="0"/>
              <a:t>Towards “Bottomless Resources”</a:t>
            </a:r>
            <a:endParaRPr lang="en-US" dirty="0"/>
          </a:p>
        </p:txBody>
      </p:sp>
      <p:sp>
        <p:nvSpPr>
          <p:cNvPr id="3" name="Content Placeholder 2"/>
          <p:cNvSpPr>
            <a:spLocks noGrp="1"/>
          </p:cNvSpPr>
          <p:nvPr>
            <p:ph sz="half" idx="1"/>
          </p:nvPr>
        </p:nvSpPr>
        <p:spPr>
          <a:xfrm>
            <a:off x="67735" y="1413937"/>
            <a:ext cx="4893735" cy="4885235"/>
          </a:xfrm>
        </p:spPr>
        <p:txBody>
          <a:bodyPr>
            <a:normAutofit fontScale="85000" lnSpcReduction="20000"/>
          </a:bodyPr>
          <a:lstStyle/>
          <a:p>
            <a:r>
              <a:rPr lang="en-US" dirty="0" smtClean="0"/>
              <a:t>Early efforts: </a:t>
            </a:r>
          </a:p>
          <a:p>
            <a:pPr lvl="1"/>
            <a:r>
              <a:rPr lang="en-US" dirty="0" smtClean="0"/>
              <a:t>2008: The ALICE proof-of-concept</a:t>
            </a:r>
          </a:p>
          <a:p>
            <a:pPr lvl="1"/>
            <a:r>
              <a:rPr lang="en-US" dirty="0" smtClean="0"/>
              <a:t>2009: </a:t>
            </a:r>
            <a:r>
              <a:rPr lang="en-US" dirty="0" err="1" smtClean="0"/>
              <a:t>ElasticSite</a:t>
            </a:r>
            <a:r>
              <a:rPr lang="en-US" dirty="0" smtClean="0"/>
              <a:t> prototype</a:t>
            </a:r>
          </a:p>
          <a:p>
            <a:pPr lvl="1"/>
            <a:r>
              <a:rPr lang="en-US" dirty="0" smtClean="0"/>
              <a:t>2009: OOI pilot</a:t>
            </a:r>
          </a:p>
          <a:p>
            <a:r>
              <a:rPr lang="en-US" b="1" dirty="0" smtClean="0">
                <a:solidFill>
                  <a:srgbClr val="000090"/>
                </a:solidFill>
              </a:rPr>
              <a:t>Challenge: </a:t>
            </a:r>
            <a:r>
              <a:rPr lang="en-US" dirty="0" smtClean="0"/>
              <a:t>a generic HA Service Model</a:t>
            </a:r>
          </a:p>
          <a:p>
            <a:pPr lvl="1"/>
            <a:r>
              <a:rPr lang="en-US" dirty="0" smtClean="0"/>
              <a:t>React to sensor information</a:t>
            </a:r>
          </a:p>
          <a:p>
            <a:pPr lvl="1"/>
            <a:r>
              <a:rPr lang="en-US" dirty="0" smtClean="0"/>
              <a:t>Queue: the workload sensor</a:t>
            </a:r>
          </a:p>
          <a:p>
            <a:pPr lvl="1"/>
            <a:r>
              <a:rPr lang="en-US" dirty="0" smtClean="0"/>
              <a:t>Scale to demand</a:t>
            </a:r>
          </a:p>
          <a:p>
            <a:pPr lvl="1"/>
            <a:r>
              <a:rPr lang="en-US" dirty="0" smtClean="0"/>
              <a:t>Across different cloud providers </a:t>
            </a:r>
          </a:p>
          <a:p>
            <a:pPr lvl="1"/>
            <a:r>
              <a:rPr lang="en-US" dirty="0" smtClean="0"/>
              <a:t>Use contextualization to integrate machines into the network</a:t>
            </a:r>
          </a:p>
          <a:p>
            <a:pPr lvl="1"/>
            <a:r>
              <a:rPr lang="en-US" dirty="0" smtClean="0"/>
              <a:t>Customizable</a:t>
            </a:r>
          </a:p>
          <a:p>
            <a:pPr lvl="1"/>
            <a:r>
              <a:rPr lang="en-US" dirty="0" smtClean="0"/>
              <a:t>Routinely 100s of nodes on EC2</a:t>
            </a:r>
          </a:p>
          <a:p>
            <a:r>
              <a:rPr lang="en-US" b="1" i="1" dirty="0" smtClean="0">
                <a:solidFill>
                  <a:srgbClr val="984807"/>
                </a:solidFill>
              </a:rPr>
              <a:t>Coming out later this year</a:t>
            </a:r>
          </a:p>
        </p:txBody>
      </p:sp>
      <p:sp>
        <p:nvSpPr>
          <p:cNvPr id="6" name="Slide Number Placeholder 5"/>
          <p:cNvSpPr>
            <a:spLocks noGrp="1"/>
          </p:cNvSpPr>
          <p:nvPr>
            <p:ph type="sldNum" sz="quarter" idx="12"/>
          </p:nvPr>
        </p:nvSpPr>
        <p:spPr/>
        <p:txBody>
          <a:bodyPr/>
          <a:lstStyle/>
          <a:p>
            <a:fld id="{C8420888-0914-7045-AADF-1504C9455C64}" type="slidenum">
              <a:rPr lang="en-US" smtClean="0"/>
              <a:pPr/>
              <a:t>90</a:t>
            </a:fld>
            <a:endParaRPr lang="en-US"/>
          </a:p>
        </p:txBody>
      </p:sp>
      <p:pic>
        <p:nvPicPr>
          <p:cNvPr id="7" name="Picture 4" descr="AliEn-on-Nimbus-Cloud-zoomed-out"/>
          <p:cNvPicPr>
            <a:picLocks noChangeAspect="1" noChangeArrowheads="1"/>
          </p:cNvPicPr>
          <p:nvPr/>
        </p:nvPicPr>
        <p:blipFill>
          <a:blip r:embed="rId3"/>
          <a:srcRect/>
          <a:stretch>
            <a:fillRect/>
          </a:stretch>
        </p:blipFill>
        <p:spPr bwMode="auto">
          <a:xfrm>
            <a:off x="4842933" y="1163643"/>
            <a:ext cx="4157133" cy="2501511"/>
          </a:xfrm>
          <a:prstGeom prst="rect">
            <a:avLst/>
          </a:prstGeom>
          <a:noFill/>
          <a:ln w="9525">
            <a:noFill/>
            <a:miter lim="800000"/>
            <a:headEnd/>
            <a:tailEnd/>
          </a:ln>
        </p:spPr>
      </p:pic>
      <p:pic>
        <p:nvPicPr>
          <p:cNvPr id="8" name="Picture 7" descr="paul.tiff"/>
          <p:cNvPicPr>
            <a:picLocks noChangeAspect="1"/>
          </p:cNvPicPr>
          <p:nvPr/>
        </p:nvPicPr>
        <p:blipFill>
          <a:blip r:embed="rId4"/>
          <a:srcRect/>
          <a:stretch>
            <a:fillRect/>
          </a:stretch>
        </p:blipFill>
        <p:spPr bwMode="auto">
          <a:xfrm>
            <a:off x="4842933" y="2738847"/>
            <a:ext cx="4275664" cy="2361430"/>
          </a:xfrm>
          <a:prstGeom prst="rect">
            <a:avLst/>
          </a:prstGeom>
          <a:noFill/>
          <a:ln w="9525">
            <a:solidFill>
              <a:schemeClr val="tx1"/>
            </a:solidFill>
            <a:miter lim="800000"/>
            <a:headEnd/>
            <a:tailEnd/>
          </a:ln>
        </p:spPr>
      </p:pic>
      <p:sp>
        <p:nvSpPr>
          <p:cNvPr id="9" name="TextBox 8"/>
          <p:cNvSpPr txBox="1"/>
          <p:nvPr/>
        </p:nvSpPr>
        <p:spPr>
          <a:xfrm>
            <a:off x="5715149" y="2704981"/>
            <a:ext cx="3276445" cy="369332"/>
          </a:xfrm>
          <a:prstGeom prst="rect">
            <a:avLst/>
          </a:prstGeom>
          <a:noFill/>
        </p:spPr>
        <p:txBody>
          <a:bodyPr wrap="none" rtlCol="0">
            <a:spAutoFit/>
          </a:bodyPr>
          <a:lstStyle/>
          <a:p>
            <a:r>
              <a:rPr lang="en-US" dirty="0" smtClean="0"/>
              <a:t>Paper: “Elastic Site”, </a:t>
            </a:r>
            <a:r>
              <a:rPr lang="en-US" dirty="0" err="1" smtClean="0"/>
              <a:t>CCGrid</a:t>
            </a:r>
            <a:r>
              <a:rPr lang="en-US" dirty="0" smtClean="0"/>
              <a:t> 2010</a:t>
            </a:r>
            <a:endParaRPr lang="en-US" dirty="0"/>
          </a:p>
        </p:txBody>
      </p:sp>
      <p:pic>
        <p:nvPicPr>
          <p:cNvPr id="10" name="Picture 5" descr="cpe_sched_overview.tif"/>
          <p:cNvPicPr>
            <a:picLocks noChangeAspect="1"/>
          </p:cNvPicPr>
          <p:nvPr/>
        </p:nvPicPr>
        <p:blipFill>
          <a:blip r:embed="rId5"/>
          <a:srcRect/>
          <a:stretch>
            <a:fillRect/>
          </a:stretch>
        </p:blipFill>
        <p:spPr bwMode="auto">
          <a:xfrm>
            <a:off x="5020197" y="4622772"/>
            <a:ext cx="4005263" cy="1676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22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FutureGrid</a:t>
            </a:r>
            <a:r>
              <a:rPr lang="en-US" dirty="0" smtClean="0"/>
              <a:t> Case Studies</a:t>
            </a:r>
            <a:endParaRPr lang="en-US" dirty="0"/>
          </a:p>
        </p:txBody>
      </p:sp>
      <p:sp>
        <p:nvSpPr>
          <p:cNvPr id="7" name="Subtitle 6"/>
          <p:cNvSpPr>
            <a:spLocks noGrp="1"/>
          </p:cNvSpPr>
          <p:nvPr>
            <p:ph type="subTitle" idx="1"/>
          </p:nvPr>
        </p:nvSpPr>
        <p:spPr/>
        <p:txBody>
          <a:bodyPr/>
          <a:lstStyle/>
          <a:p>
            <a:endParaRPr lang="en-US"/>
          </a:p>
        </p:txBody>
      </p:sp>
      <p:sp>
        <p:nvSpPr>
          <p:cNvPr id="5" name="Slide Number Placeholder 4"/>
          <p:cNvSpPr>
            <a:spLocks noGrp="1"/>
          </p:cNvSpPr>
          <p:nvPr>
            <p:ph type="sldNum" sz="quarter" idx="12"/>
          </p:nvPr>
        </p:nvSpPr>
        <p:spPr/>
        <p:txBody>
          <a:bodyPr/>
          <a:lstStyle/>
          <a:p>
            <a:fld id="{C8420888-0914-7045-AADF-1504C9455C64}" type="slidenum">
              <a:rPr lang="en-US" smtClean="0"/>
              <a:pPr/>
              <a:t>91</a:t>
            </a:fld>
            <a:endParaRPr lang="en-US"/>
          </a:p>
        </p:txBody>
      </p:sp>
    </p:spTree>
    <p:extLst>
      <p:ext uri="{BB962C8B-B14F-4D97-AF65-F5344CB8AC3E}">
        <p14:creationId xmlns:p14="http://schemas.microsoft.com/office/powerpoint/2010/main" val="9916378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5" y="-64022"/>
            <a:ext cx="3793067" cy="1143000"/>
          </a:xfrm>
        </p:spPr>
        <p:txBody>
          <a:bodyPr/>
          <a:lstStyle/>
          <a:p>
            <a:r>
              <a:rPr lang="en-US" dirty="0" smtClean="0"/>
              <a:t>Sky Computing</a:t>
            </a:r>
            <a:endParaRPr lang="en-US" dirty="0"/>
          </a:p>
        </p:txBody>
      </p:sp>
      <p:sp>
        <p:nvSpPr>
          <p:cNvPr id="6" name="Content Placeholder 5"/>
          <p:cNvSpPr>
            <a:spLocks noGrp="1"/>
          </p:cNvSpPr>
          <p:nvPr>
            <p:ph sz="half" idx="1"/>
          </p:nvPr>
        </p:nvSpPr>
        <p:spPr>
          <a:xfrm>
            <a:off x="1" y="1062045"/>
            <a:ext cx="4837760" cy="5294305"/>
          </a:xfrm>
        </p:spPr>
        <p:txBody>
          <a:bodyPr>
            <a:normAutofit fontScale="85000" lnSpcReduction="20000"/>
          </a:bodyPr>
          <a:lstStyle/>
          <a:p>
            <a:r>
              <a:rPr lang="en-US" dirty="0" smtClean="0"/>
              <a:t>Sky Computing = a Federation of Clouds</a:t>
            </a:r>
          </a:p>
          <a:p>
            <a:r>
              <a:rPr lang="en-US" dirty="0" smtClean="0"/>
              <a:t>Approach:</a:t>
            </a:r>
          </a:p>
          <a:p>
            <a:pPr lvl="1"/>
            <a:r>
              <a:rPr lang="en-US" dirty="0" smtClean="0"/>
              <a:t>Combine resources obtained in multiple Nimbus clouds in </a:t>
            </a:r>
            <a:r>
              <a:rPr lang="en-US" dirty="0" err="1" smtClean="0"/>
              <a:t>FutureGrid</a:t>
            </a:r>
            <a:r>
              <a:rPr lang="en-US" dirty="0" smtClean="0"/>
              <a:t> and Grid’ 5000</a:t>
            </a:r>
          </a:p>
          <a:p>
            <a:pPr lvl="1"/>
            <a:r>
              <a:rPr lang="en-US" dirty="0" smtClean="0"/>
              <a:t>Combine Context Broker, </a:t>
            </a:r>
            <a:r>
              <a:rPr lang="en-US" dirty="0" err="1" smtClean="0"/>
              <a:t>ViNe</a:t>
            </a:r>
            <a:r>
              <a:rPr lang="en-US" dirty="0" smtClean="0"/>
              <a:t>, fast image deployment</a:t>
            </a:r>
          </a:p>
          <a:p>
            <a:pPr lvl="1"/>
            <a:r>
              <a:rPr lang="en-US" dirty="0" smtClean="0"/>
              <a:t>Deployed a virtual cluster of over 1000 cores on Grid5000 and </a:t>
            </a:r>
            <a:r>
              <a:rPr lang="en-US" dirty="0" err="1" smtClean="0"/>
              <a:t>FutureGrid</a:t>
            </a:r>
            <a:r>
              <a:rPr lang="en-US" dirty="0" smtClean="0"/>
              <a:t> – largest ever of this type</a:t>
            </a:r>
          </a:p>
          <a:p>
            <a:r>
              <a:rPr lang="en-US" dirty="0" smtClean="0"/>
              <a:t>Grid’5000 Large Scale Deployment Challenge award</a:t>
            </a:r>
          </a:p>
          <a:p>
            <a:r>
              <a:rPr lang="en-US" dirty="0" smtClean="0"/>
              <a:t>Demonstrated at OGF 29 06/10</a:t>
            </a:r>
          </a:p>
          <a:p>
            <a:r>
              <a:rPr lang="en-US" dirty="0" err="1" smtClean="0"/>
              <a:t>TeraGrid</a:t>
            </a:r>
            <a:r>
              <a:rPr lang="en-US" dirty="0" smtClean="0"/>
              <a:t> ’10 poster</a:t>
            </a:r>
          </a:p>
          <a:p>
            <a:pPr marL="342900" lvl="1" indent="-342900">
              <a:buFont typeface="Arial"/>
              <a:buChar char="•"/>
            </a:pPr>
            <a:r>
              <a:rPr lang="en-US" dirty="0" smtClean="0"/>
              <a:t>More at: </a:t>
            </a:r>
            <a:r>
              <a:rPr lang="en-US" i="1" dirty="0" err="1" smtClean="0"/>
              <a:t>www.isgtw.org/?pid</a:t>
            </a:r>
            <a:r>
              <a:rPr lang="en-US" i="1" dirty="0" smtClean="0"/>
              <a:t>=1002832</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92</a:t>
            </a:fld>
            <a:endParaRPr lang="en-US"/>
          </a:p>
        </p:txBody>
      </p:sp>
      <p:pic>
        <p:nvPicPr>
          <p:cNvPr id="7" name="Picture 5" descr="gtb network v15.png"/>
          <p:cNvPicPr>
            <a:picLocks noChangeAspect="1"/>
          </p:cNvPicPr>
          <p:nvPr/>
        </p:nvPicPr>
        <p:blipFill>
          <a:blip r:embed="rId3"/>
          <a:srcRect t="-4877" b="-4877"/>
          <a:stretch>
            <a:fillRect/>
          </a:stretch>
        </p:blipFill>
        <p:spPr bwMode="auto">
          <a:xfrm>
            <a:off x="5486400" y="1481669"/>
            <a:ext cx="3657600" cy="2011525"/>
          </a:xfrm>
          <a:prstGeom prst="rect">
            <a:avLst/>
          </a:prstGeom>
          <a:noFill/>
          <a:ln w="9525">
            <a:noFill/>
            <a:miter lim="800000"/>
            <a:headEnd/>
            <a:tailEnd/>
          </a:ln>
        </p:spPr>
      </p:pic>
      <p:pic>
        <p:nvPicPr>
          <p:cNvPr id="8" name="Image 25"/>
          <p:cNvPicPr>
            <a:picLocks noChangeAspect="1"/>
          </p:cNvPicPr>
          <p:nvPr/>
        </p:nvPicPr>
        <p:blipFill>
          <a:blip r:embed="rId4"/>
          <a:srcRect/>
          <a:stretch>
            <a:fillRect/>
          </a:stretch>
        </p:blipFill>
        <p:spPr bwMode="auto">
          <a:xfrm>
            <a:off x="4837760" y="2718672"/>
            <a:ext cx="2517877" cy="1811181"/>
          </a:xfrm>
          <a:prstGeom prst="rect">
            <a:avLst/>
          </a:prstGeom>
          <a:noFill/>
          <a:ln w="9525">
            <a:noFill/>
            <a:miter lim="800000"/>
            <a:headEnd/>
            <a:tailEnd/>
          </a:ln>
        </p:spPr>
      </p:pic>
      <p:pic>
        <p:nvPicPr>
          <p:cNvPr id="9" name="Picture 8" descr="pierre.tiff"/>
          <p:cNvPicPr>
            <a:picLocks noChangeAspect="1"/>
          </p:cNvPicPr>
          <p:nvPr/>
        </p:nvPicPr>
        <p:blipFill>
          <a:blip r:embed="rId5"/>
          <a:stretch>
            <a:fillRect/>
          </a:stretch>
        </p:blipFill>
        <p:spPr>
          <a:xfrm>
            <a:off x="5379874" y="4224571"/>
            <a:ext cx="3726963" cy="2199140"/>
          </a:xfrm>
          <a:prstGeom prst="rect">
            <a:avLst/>
          </a:prstGeom>
          <a:ln>
            <a:solidFill>
              <a:schemeClr val="tx1"/>
            </a:solidFill>
          </a:ln>
        </p:spPr>
      </p:pic>
      <p:sp>
        <p:nvSpPr>
          <p:cNvPr id="10" name="TextBox 9"/>
          <p:cNvSpPr txBox="1"/>
          <p:nvPr/>
        </p:nvSpPr>
        <p:spPr>
          <a:xfrm>
            <a:off x="5834675" y="205940"/>
            <a:ext cx="2840716" cy="923330"/>
          </a:xfrm>
          <a:prstGeom prst="rect">
            <a:avLst/>
          </a:prstGeom>
          <a:noFill/>
        </p:spPr>
        <p:txBody>
          <a:bodyPr wrap="none" rtlCol="0">
            <a:spAutoFit/>
          </a:bodyPr>
          <a:lstStyle/>
          <a:p>
            <a:pPr algn="ctr" fontAlgn="base"/>
            <a:r>
              <a:rPr lang="en-US" i="1" dirty="0" smtClean="0"/>
              <a:t>Work by  Pierre </a:t>
            </a:r>
            <a:r>
              <a:rPr lang="en-US" i="1" dirty="0" err="1" smtClean="0"/>
              <a:t>Riteau</a:t>
            </a:r>
            <a:r>
              <a:rPr lang="en-US" i="1" dirty="0" smtClean="0"/>
              <a:t> et al, </a:t>
            </a:r>
          </a:p>
          <a:p>
            <a:pPr algn="ctr" fontAlgn="base"/>
            <a:r>
              <a:rPr lang="en-US" i="1" dirty="0" smtClean="0"/>
              <a:t>University of Rennes 1</a:t>
            </a:r>
          </a:p>
          <a:p>
            <a:endParaRPr lang="en-US" dirty="0"/>
          </a:p>
        </p:txBody>
      </p:sp>
      <p:pic>
        <p:nvPicPr>
          <p:cNvPr id="11" name="Picture 7" descr="pixture_reloaded_logo.png"/>
          <p:cNvPicPr>
            <a:picLocks noChangeAspect="1"/>
          </p:cNvPicPr>
          <p:nvPr/>
        </p:nvPicPr>
        <p:blipFill>
          <a:blip r:embed="rId6"/>
          <a:srcRect/>
          <a:stretch>
            <a:fillRect/>
          </a:stretch>
        </p:blipFill>
        <p:spPr bwMode="auto">
          <a:xfrm>
            <a:off x="7963837" y="3111398"/>
            <a:ext cx="1180164" cy="801621"/>
          </a:xfrm>
          <a:prstGeom prst="rect">
            <a:avLst/>
          </a:prstGeom>
          <a:noFill/>
          <a:ln w="9525">
            <a:noFill/>
            <a:miter lim="800000"/>
            <a:headEnd/>
            <a:tailEnd/>
          </a:ln>
        </p:spPr>
      </p:pic>
      <p:pic>
        <p:nvPicPr>
          <p:cNvPr id="12" name="Picture 11" descr="dobbs.tiff"/>
          <p:cNvPicPr>
            <a:picLocks noChangeAspect="1"/>
          </p:cNvPicPr>
          <p:nvPr/>
        </p:nvPicPr>
        <p:blipFill>
          <a:blip r:embed="rId7"/>
          <a:stretch>
            <a:fillRect/>
          </a:stretch>
        </p:blipFill>
        <p:spPr>
          <a:xfrm>
            <a:off x="3353976" y="5491534"/>
            <a:ext cx="1319623" cy="422066"/>
          </a:xfrm>
          <a:prstGeom prst="rect">
            <a:avLst/>
          </a:prstGeom>
        </p:spPr>
      </p:pic>
      <p:pic>
        <p:nvPicPr>
          <p:cNvPr id="13" name="Picture 21" descr="skypic"/>
          <p:cNvPicPr>
            <a:picLocks noChangeAspect="1" noChangeArrowheads="1"/>
          </p:cNvPicPr>
          <p:nvPr/>
        </p:nvPicPr>
        <p:blipFill>
          <a:blip r:embed="rId8"/>
          <a:srcRect/>
          <a:stretch>
            <a:fillRect/>
          </a:stretch>
        </p:blipFill>
        <p:spPr bwMode="auto">
          <a:xfrm>
            <a:off x="7963836" y="912961"/>
            <a:ext cx="1214030" cy="1137416"/>
          </a:xfrm>
          <a:prstGeom prst="rect">
            <a:avLst/>
          </a:prstGeom>
          <a:noFill/>
          <a:ln w="9525">
            <a:noFill/>
            <a:miter lim="800000"/>
            <a:headEnd/>
            <a:tailEnd/>
          </a:ln>
        </p:spPr>
      </p:pic>
      <p:sp>
        <p:nvSpPr>
          <p:cNvPr id="15" name="TextBox 14"/>
          <p:cNvSpPr txBox="1"/>
          <p:nvPr/>
        </p:nvSpPr>
        <p:spPr>
          <a:xfrm>
            <a:off x="4990158" y="1027672"/>
            <a:ext cx="3837630" cy="800219"/>
          </a:xfrm>
          <a:prstGeom prst="rect">
            <a:avLst/>
          </a:prstGeom>
          <a:noFill/>
        </p:spPr>
        <p:txBody>
          <a:bodyPr wrap="square" rtlCol="0">
            <a:spAutoFit/>
          </a:bodyPr>
          <a:lstStyle/>
          <a:p>
            <a:pPr marL="0" lvl="1"/>
            <a:r>
              <a:rPr lang="en-US" sz="1400" i="1" kern="0" dirty="0" smtClean="0">
                <a:ea typeface="ＭＳ Ｐゴシック" charset="-128"/>
              </a:rPr>
              <a:t>“Sky Computing”</a:t>
            </a:r>
          </a:p>
          <a:p>
            <a:pPr marL="0" lvl="1"/>
            <a:r>
              <a:rPr lang="en-US" sz="1400" i="1" kern="0" dirty="0" smtClean="0">
                <a:ea typeface="ＭＳ Ｐゴシック" charset="-128"/>
              </a:rPr>
              <a:t>IEEE Internet Computing, September 2009</a:t>
            </a:r>
          </a:p>
          <a:p>
            <a:endParaRPr lang="en-US" dirty="0"/>
          </a:p>
        </p:txBody>
      </p:sp>
    </p:spTree>
    <p:extLst>
      <p:ext uri="{BB962C8B-B14F-4D97-AF65-F5344CB8AC3E}">
        <p14:creationId xmlns:p14="http://schemas.microsoft.com/office/powerpoint/2010/main" val="2605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tilization2.tiff"/>
          <p:cNvPicPr>
            <a:picLocks noChangeAspect="1"/>
          </p:cNvPicPr>
          <p:nvPr/>
        </p:nvPicPr>
        <p:blipFill>
          <a:blip r:embed="rId3">
            <a:clrChange>
              <a:clrFrom>
                <a:srgbClr val="FFFFFF"/>
              </a:clrFrom>
              <a:clrTo>
                <a:srgbClr val="FFFFFF">
                  <a:alpha val="0"/>
                </a:srgbClr>
              </a:clrTo>
            </a:clrChange>
          </a:blip>
          <a:srcRect b="50707"/>
          <a:stretch>
            <a:fillRect/>
          </a:stretch>
        </p:blipFill>
        <p:spPr>
          <a:xfrm>
            <a:off x="4737100" y="3014132"/>
            <a:ext cx="4406900" cy="1771650"/>
          </a:xfrm>
          <a:prstGeom prst="rect">
            <a:avLst/>
          </a:prstGeom>
        </p:spPr>
      </p:pic>
      <p:pic>
        <p:nvPicPr>
          <p:cNvPr id="20" name="Picture 19" descr="utilization2.tiff"/>
          <p:cNvPicPr>
            <a:picLocks noChangeAspect="1"/>
          </p:cNvPicPr>
          <p:nvPr/>
        </p:nvPicPr>
        <p:blipFill>
          <a:blip r:embed="rId3">
            <a:clrChange>
              <a:clrFrom>
                <a:srgbClr val="FFFFFF"/>
              </a:clrFrom>
              <a:clrTo>
                <a:srgbClr val="FFFFFF">
                  <a:alpha val="0"/>
                </a:srgbClr>
              </a:clrTo>
            </a:clrChange>
          </a:blip>
          <a:srcRect t="49293"/>
          <a:stretch>
            <a:fillRect/>
          </a:stretch>
        </p:blipFill>
        <p:spPr>
          <a:xfrm>
            <a:off x="4737100" y="4785782"/>
            <a:ext cx="4406900" cy="1822450"/>
          </a:xfrm>
          <a:prstGeom prst="rect">
            <a:avLst/>
          </a:prstGeom>
        </p:spPr>
      </p:pic>
      <p:sp>
        <p:nvSpPr>
          <p:cNvPr id="2" name="Title 1"/>
          <p:cNvSpPr>
            <a:spLocks noGrp="1"/>
          </p:cNvSpPr>
          <p:nvPr>
            <p:ph type="title"/>
          </p:nvPr>
        </p:nvSpPr>
        <p:spPr/>
        <p:txBody>
          <a:bodyPr>
            <a:normAutofit fontScale="90000"/>
          </a:bodyPr>
          <a:lstStyle/>
          <a:p>
            <a:r>
              <a:rPr lang="en-US" dirty="0" smtClean="0"/>
              <a:t>Backfill: Lower the Cost of Your Cloud</a:t>
            </a:r>
            <a:endParaRPr lang="en-US" dirty="0"/>
          </a:p>
        </p:txBody>
      </p:sp>
      <p:sp>
        <p:nvSpPr>
          <p:cNvPr id="6" name="Content Placeholder 2"/>
          <p:cNvSpPr>
            <a:spLocks noGrp="1"/>
          </p:cNvSpPr>
          <p:nvPr>
            <p:ph sz="half" idx="1"/>
          </p:nvPr>
        </p:nvSpPr>
        <p:spPr>
          <a:xfrm>
            <a:off x="355602" y="1095912"/>
            <a:ext cx="4474032" cy="5030252"/>
          </a:xfrm>
        </p:spPr>
        <p:txBody>
          <a:bodyPr>
            <a:normAutofit fontScale="77500" lnSpcReduction="20000"/>
          </a:bodyPr>
          <a:lstStyle/>
          <a:p>
            <a:r>
              <a:rPr lang="en-US" b="1" dirty="0" smtClean="0">
                <a:solidFill>
                  <a:srgbClr val="000090"/>
                </a:solidFill>
              </a:rPr>
              <a:t>Challenge: </a:t>
            </a:r>
            <a:r>
              <a:rPr lang="en-US" dirty="0" smtClean="0"/>
              <a:t>utilization, catch-22 of on-demand computing</a:t>
            </a:r>
          </a:p>
          <a:p>
            <a:r>
              <a:rPr lang="en-US" dirty="0" smtClean="0"/>
              <a:t>Solution: new instances</a:t>
            </a:r>
          </a:p>
          <a:p>
            <a:pPr lvl="1"/>
            <a:r>
              <a:rPr lang="en-US" dirty="0" smtClean="0"/>
              <a:t>Backfill</a:t>
            </a:r>
          </a:p>
          <a:p>
            <a:r>
              <a:rPr lang="en-US" b="1" dirty="0" smtClean="0">
                <a:solidFill>
                  <a:srgbClr val="000090"/>
                </a:solidFill>
              </a:rPr>
              <a:t>Bottom line: </a:t>
            </a:r>
            <a:r>
              <a:rPr lang="en-US" dirty="0" smtClean="0"/>
              <a:t>up to 100% utilization</a:t>
            </a:r>
          </a:p>
          <a:p>
            <a:r>
              <a:rPr lang="en-US" dirty="0" smtClean="0"/>
              <a:t>Who decides what backfill </a:t>
            </a:r>
            <a:r>
              <a:rPr lang="en-US" dirty="0" err="1" smtClean="0"/>
              <a:t>VMs</a:t>
            </a:r>
            <a:r>
              <a:rPr lang="en-US" dirty="0" smtClean="0"/>
              <a:t> run?</a:t>
            </a:r>
          </a:p>
          <a:p>
            <a:r>
              <a:rPr lang="en-US" dirty="0" smtClean="0"/>
              <a:t>Spot pricing</a:t>
            </a:r>
          </a:p>
          <a:p>
            <a:r>
              <a:rPr lang="en-US" dirty="0" smtClean="0"/>
              <a:t>Open Source community contribution</a:t>
            </a:r>
          </a:p>
          <a:p>
            <a:r>
              <a:rPr lang="en-US" dirty="0" smtClean="0"/>
              <a:t>Preparing for running of production workloads on FG @ U Chicago</a:t>
            </a:r>
          </a:p>
          <a:p>
            <a:r>
              <a:rPr lang="en-US" dirty="0" smtClean="0"/>
              <a:t>Nimbus release 2.7</a:t>
            </a:r>
          </a:p>
          <a:p>
            <a:r>
              <a:rPr lang="en-US" b="1" i="1" dirty="0" smtClean="0">
                <a:solidFill>
                  <a:schemeClr val="accent6">
                    <a:lumMod val="50000"/>
                  </a:schemeClr>
                </a:solidFill>
              </a:rPr>
              <a:t>Paper @ </a:t>
            </a:r>
            <a:r>
              <a:rPr lang="en-US" b="1" i="1" dirty="0" err="1" smtClean="0">
                <a:solidFill>
                  <a:schemeClr val="accent6">
                    <a:lumMod val="50000"/>
                  </a:schemeClr>
                </a:solidFill>
              </a:rPr>
              <a:t>CCGrid</a:t>
            </a:r>
            <a:r>
              <a:rPr lang="en-US" b="1" i="1" dirty="0" smtClean="0">
                <a:solidFill>
                  <a:schemeClr val="accent6">
                    <a:lumMod val="50000"/>
                  </a:schemeClr>
                </a:solidFill>
              </a:rPr>
              <a:t> 2011</a:t>
            </a:r>
            <a:endParaRPr lang="en-US" b="1" i="1" dirty="0">
              <a:solidFill>
                <a:schemeClr val="accent6">
                  <a:lumMod val="50000"/>
                </a:schemeClr>
              </a:solidFill>
            </a:endParaRPr>
          </a:p>
        </p:txBody>
      </p:sp>
      <p:sp>
        <p:nvSpPr>
          <p:cNvPr id="5" name="Slide Number Placeholder 4"/>
          <p:cNvSpPr>
            <a:spLocks noGrp="1"/>
          </p:cNvSpPr>
          <p:nvPr>
            <p:ph type="sldNum" sz="quarter" idx="12"/>
          </p:nvPr>
        </p:nvSpPr>
        <p:spPr/>
        <p:txBody>
          <a:bodyPr/>
          <a:lstStyle/>
          <a:p>
            <a:fld id="{C8420888-0914-7045-AADF-1504C9455C64}" type="slidenum">
              <a:rPr lang="en-US" smtClean="0"/>
              <a:pPr/>
              <a:t>93</a:t>
            </a:fld>
            <a:endParaRPr lang="en-US"/>
          </a:p>
        </p:txBody>
      </p:sp>
      <p:pic>
        <p:nvPicPr>
          <p:cNvPr id="9" name="Picture 8" descr="condor-sc-poster-architecture.pdf"/>
          <p:cNvPicPr/>
          <p:nvPr/>
        </p:nvPicPr>
        <p:blipFill>
          <a:blip r:embed="rId4"/>
          <a:stretch>
            <a:fillRect/>
          </a:stretch>
        </p:blipFill>
        <p:spPr>
          <a:xfrm>
            <a:off x="1653189" y="1129402"/>
            <a:ext cx="5926770" cy="4579777"/>
          </a:xfrm>
          <a:prstGeom prst="rect">
            <a:avLst/>
          </a:prstGeom>
          <a:ln>
            <a:noFill/>
          </a:ln>
        </p:spPr>
      </p:pic>
      <p:grpSp>
        <p:nvGrpSpPr>
          <p:cNvPr id="3" name="Group 14"/>
          <p:cNvGrpSpPr>
            <a:grpSpLocks/>
          </p:cNvGrpSpPr>
          <p:nvPr/>
        </p:nvGrpSpPr>
        <p:grpSpPr bwMode="auto">
          <a:xfrm>
            <a:off x="4458229" y="893360"/>
            <a:ext cx="4685771" cy="2120772"/>
            <a:chOff x="473075" y="1297990"/>
            <a:chExt cx="8020991" cy="3737559"/>
          </a:xfrm>
        </p:grpSpPr>
        <p:pic>
          <p:nvPicPr>
            <p:cNvPr id="11" name="Picture 3" descr="Fusion Usage Mar-10 to Feb-11.tiff"/>
            <p:cNvPicPr>
              <a:picLocks noChangeAspect="1"/>
            </p:cNvPicPr>
            <p:nvPr/>
          </p:nvPicPr>
          <p:blipFill>
            <a:blip r:embed="rId5"/>
            <a:srcRect/>
            <a:stretch>
              <a:fillRect/>
            </a:stretch>
          </p:blipFill>
          <p:spPr bwMode="auto">
            <a:xfrm>
              <a:off x="473075" y="1297990"/>
              <a:ext cx="8020991" cy="3737559"/>
            </a:xfrm>
            <a:prstGeom prst="rect">
              <a:avLst/>
            </a:prstGeom>
            <a:noFill/>
            <a:ln w="9525">
              <a:noFill/>
              <a:miter lim="800000"/>
              <a:headEnd/>
              <a:tailEnd/>
            </a:ln>
          </p:spPr>
        </p:pic>
        <p:grpSp>
          <p:nvGrpSpPr>
            <p:cNvPr id="7" name="Group 11"/>
            <p:cNvGrpSpPr>
              <a:grpSpLocks/>
            </p:cNvGrpSpPr>
            <p:nvPr/>
          </p:nvGrpSpPr>
          <p:grpSpPr bwMode="auto">
            <a:xfrm>
              <a:off x="478129" y="1827696"/>
              <a:ext cx="265998" cy="2773634"/>
              <a:chOff x="497179" y="1801441"/>
              <a:chExt cx="265998" cy="2774553"/>
            </a:xfrm>
          </p:grpSpPr>
          <p:sp>
            <p:nvSpPr>
              <p:cNvPr id="15" name="TextBox 4"/>
              <p:cNvSpPr txBox="1">
                <a:spLocks noChangeArrowheads="1"/>
              </p:cNvSpPr>
              <p:nvPr/>
            </p:nvSpPr>
            <p:spPr bwMode="auto">
              <a:xfrm>
                <a:off x="497179" y="403340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16%</a:t>
                </a:r>
              </a:p>
            </p:txBody>
          </p:sp>
          <p:sp>
            <p:nvSpPr>
              <p:cNvPr id="16" name="TextBox 5"/>
              <p:cNvSpPr txBox="1">
                <a:spLocks noChangeArrowheads="1"/>
              </p:cNvSpPr>
              <p:nvPr/>
            </p:nvSpPr>
            <p:spPr bwMode="auto">
              <a:xfrm>
                <a:off x="497179" y="3587008"/>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31%</a:t>
                </a:r>
              </a:p>
            </p:txBody>
          </p:sp>
          <p:sp>
            <p:nvSpPr>
              <p:cNvPr id="17" name="TextBox 6"/>
              <p:cNvSpPr txBox="1">
                <a:spLocks noChangeArrowheads="1"/>
              </p:cNvSpPr>
              <p:nvPr/>
            </p:nvSpPr>
            <p:spPr bwMode="auto">
              <a:xfrm>
                <a:off x="497179" y="3140617"/>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47%</a:t>
                </a:r>
              </a:p>
            </p:txBody>
          </p:sp>
          <p:sp>
            <p:nvSpPr>
              <p:cNvPr id="18" name="TextBox 7"/>
              <p:cNvSpPr txBox="1">
                <a:spLocks noChangeArrowheads="1"/>
              </p:cNvSpPr>
              <p:nvPr/>
            </p:nvSpPr>
            <p:spPr bwMode="auto">
              <a:xfrm>
                <a:off x="497179" y="2694224"/>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62%</a:t>
                </a:r>
              </a:p>
            </p:txBody>
          </p:sp>
          <p:sp>
            <p:nvSpPr>
              <p:cNvPr id="21" name="TextBox 8"/>
              <p:cNvSpPr txBox="1">
                <a:spLocks noChangeArrowheads="1"/>
              </p:cNvSpPr>
              <p:nvPr/>
            </p:nvSpPr>
            <p:spPr bwMode="auto">
              <a:xfrm>
                <a:off x="497179" y="2247833"/>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78%</a:t>
                </a:r>
              </a:p>
            </p:txBody>
          </p:sp>
          <p:sp>
            <p:nvSpPr>
              <p:cNvPr id="22" name="TextBox 9"/>
              <p:cNvSpPr txBox="1">
                <a:spLocks noChangeArrowheads="1"/>
              </p:cNvSpPr>
              <p:nvPr/>
            </p:nvSpPr>
            <p:spPr bwMode="auto">
              <a:xfrm>
                <a:off x="497179" y="1801441"/>
                <a:ext cx="265998" cy="542593"/>
              </a:xfrm>
              <a:prstGeom prst="rect">
                <a:avLst/>
              </a:prstGeom>
              <a:solidFill>
                <a:schemeClr val="bg1"/>
              </a:solidFill>
              <a:ln w="9525">
                <a:noFill/>
                <a:miter lim="800000"/>
                <a:headEnd/>
                <a:tailEnd/>
              </a:ln>
            </p:spPr>
            <p:txBody>
              <a:bodyPr wrap="square" lIns="0" tIns="0" rIns="0" bIns="0" anchor="ctr" anchorCtr="1">
                <a:prstTxWarp prst="textNoShape">
                  <a:avLst/>
                </a:prstTxWarp>
                <a:spAutoFit/>
              </a:bodyPr>
              <a:lstStyle/>
              <a:p>
                <a:pPr algn="r"/>
                <a:r>
                  <a:rPr lang="en-US" sz="1000">
                    <a:ea typeface="Arial" charset="0"/>
                    <a:cs typeface="Arial" charset="0"/>
                  </a:rPr>
                  <a:t>94%</a:t>
                </a:r>
              </a:p>
            </p:txBody>
          </p:sp>
        </p:grpSp>
        <p:sp>
          <p:nvSpPr>
            <p:cNvPr id="13" name="Rectangle 12"/>
            <p:cNvSpPr/>
            <p:nvPr/>
          </p:nvSpPr>
          <p:spPr>
            <a:xfrm>
              <a:off x="473075" y="1713980"/>
              <a:ext cx="2619164" cy="177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2"/>
            <p:cNvSpPr txBox="1">
              <a:spLocks noChangeArrowheads="1"/>
            </p:cNvSpPr>
            <p:nvPr/>
          </p:nvSpPr>
          <p:spPr bwMode="auto">
            <a:xfrm>
              <a:off x="914362" y="1297990"/>
              <a:ext cx="7390806" cy="650895"/>
            </a:xfrm>
            <a:prstGeom prst="rect">
              <a:avLst/>
            </a:prstGeom>
            <a:solidFill>
              <a:srgbClr val="FFFFFF"/>
            </a:solidFill>
            <a:ln w="9525">
              <a:noFill/>
              <a:miter lim="800000"/>
              <a:headEnd/>
              <a:tailEnd/>
            </a:ln>
          </p:spPr>
          <p:txBody>
            <a:bodyPr wrap="square">
              <a:prstTxWarp prst="textNoShape">
                <a:avLst/>
              </a:prstTxWarp>
              <a:spAutoFit/>
            </a:bodyPr>
            <a:lstStyle/>
            <a:p>
              <a:pPr algn="ctr"/>
              <a:r>
                <a:rPr lang="en-US" b="1" dirty="0" smtClean="0">
                  <a:latin typeface="Calibri" charset="0"/>
                </a:rPr>
                <a:t>1 March 2010 through 28 February 2011</a:t>
              </a:r>
            </a:p>
          </p:txBody>
        </p:sp>
      </p:grpSp>
    </p:spTree>
    <p:extLst>
      <p:ext uri="{BB962C8B-B14F-4D97-AF65-F5344CB8AC3E}">
        <p14:creationId xmlns:p14="http://schemas.microsoft.com/office/powerpoint/2010/main" val="135999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50000" decel="50000" fill="hold" nodeType="clickEffect">
                                  <p:stCondLst>
                                    <p:cond delay="0"/>
                                  </p:stCondLst>
                                  <p:childTnLst>
                                    <p:animScale>
                                      <p:cBhvr>
                                        <p:cTn id="28" dur="1000" fill="hold"/>
                                        <p:tgtEl>
                                          <p:spTgt spid="9"/>
                                        </p:tgtEl>
                                      </p:cBhvr>
                                      <p:by x="50000" y="50000"/>
                                    </p:animScale>
                                  </p:childTnLst>
                                </p:cTn>
                              </p:par>
                            </p:childTnLst>
                          </p:cTn>
                        </p:par>
                        <p:par>
                          <p:cTn id="29" fill="hold">
                            <p:stCondLst>
                              <p:cond delay="1000"/>
                            </p:stCondLst>
                            <p:childTnLst>
                              <p:par>
                                <p:cTn id="30" presetID="0" presetClass="path" presetSubtype="0" accel="50000" decel="50000" fill="hold" nodeType="afterEffect">
                                  <p:stCondLst>
                                    <p:cond delay="0"/>
                                  </p:stCondLst>
                                  <p:childTnLst>
                                    <p:animMotion origin="layout" path="M -0.0092 0.01967 L 0.28907 -0.21273 " pathEditMode="relative" rAng="0" ptsTypes="AA">
                                      <p:cBhvr>
                                        <p:cTn id="31" dur="1000" fill="hold"/>
                                        <p:tgtEl>
                                          <p:spTgt spid="9"/>
                                        </p:tgtEl>
                                        <p:attrNameLst>
                                          <p:attrName>ppt_x</p:attrName>
                                          <p:attrName>ppt_y</p:attrName>
                                        </p:attrNameLst>
                                      </p:cBhvr>
                                      <p:rCtr x="14900" y="-11600"/>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sz="half" idx="1"/>
          </p:nvPr>
        </p:nvSpPr>
        <p:spPr>
          <a:xfrm>
            <a:off x="457200" y="1506541"/>
            <a:ext cx="4038600" cy="4849809"/>
          </a:xfrm>
        </p:spPr>
        <p:txBody>
          <a:bodyPr>
            <a:normAutofit fontScale="85000" lnSpcReduction="20000"/>
          </a:bodyPr>
          <a:lstStyle/>
          <a:p>
            <a:r>
              <a:rPr lang="en-US" dirty="0" err="1" smtClean="0"/>
              <a:t>BarBar</a:t>
            </a:r>
            <a:r>
              <a:rPr lang="en-US" dirty="0" smtClean="0"/>
              <a:t> Experiment at SLAC in Stanford, CA</a:t>
            </a:r>
          </a:p>
          <a:p>
            <a:r>
              <a:rPr lang="en-US" dirty="0" smtClean="0"/>
              <a:t>Using clouds to simulating electron-positron collisions in their detector </a:t>
            </a:r>
          </a:p>
          <a:p>
            <a:r>
              <a:rPr lang="en-US" dirty="0" smtClean="0"/>
              <a:t>Exploring virtualization as a vehicle for data preservation</a:t>
            </a:r>
          </a:p>
          <a:p>
            <a:r>
              <a:rPr lang="en-US" dirty="0" smtClean="0"/>
              <a:t>Approach:</a:t>
            </a:r>
          </a:p>
          <a:p>
            <a:pPr lvl="1"/>
            <a:r>
              <a:rPr lang="en-US" dirty="0" smtClean="0"/>
              <a:t>Appliance preparation and management</a:t>
            </a:r>
          </a:p>
          <a:p>
            <a:pPr lvl="1"/>
            <a:r>
              <a:rPr lang="en-US" dirty="0" smtClean="0"/>
              <a:t>Distributed Nimbus clouds</a:t>
            </a:r>
          </a:p>
          <a:p>
            <a:pPr lvl="1"/>
            <a:r>
              <a:rPr lang="en-US" dirty="0" smtClean="0"/>
              <a:t>Cloud Scheduler</a:t>
            </a:r>
          </a:p>
          <a:p>
            <a:r>
              <a:rPr lang="en-US" dirty="0" smtClean="0"/>
              <a:t>Running production </a:t>
            </a:r>
            <a:r>
              <a:rPr lang="en-US" dirty="0" err="1" smtClean="0"/>
              <a:t>BaBar</a:t>
            </a:r>
            <a:r>
              <a:rPr lang="en-US" dirty="0" smtClean="0"/>
              <a:t> workloads</a:t>
            </a:r>
          </a:p>
        </p:txBody>
      </p:sp>
      <p:sp>
        <p:nvSpPr>
          <p:cNvPr id="5" name="Slide Number Placeholder 4"/>
          <p:cNvSpPr>
            <a:spLocks noGrp="1"/>
          </p:cNvSpPr>
          <p:nvPr>
            <p:ph type="sldNum" sz="quarter" idx="12"/>
          </p:nvPr>
        </p:nvSpPr>
        <p:spPr/>
        <p:txBody>
          <a:bodyPr/>
          <a:lstStyle/>
          <a:p>
            <a:fld id="{C8420888-0914-7045-AADF-1504C9455C64}" type="slidenum">
              <a:rPr lang="en-US" smtClean="0"/>
              <a:pPr/>
              <a:t>94</a:t>
            </a:fld>
            <a:endParaRPr lang="en-US"/>
          </a:p>
        </p:txBody>
      </p:sp>
      <p:pic>
        <p:nvPicPr>
          <p:cNvPr id="7" name="Picture 6" descr="NEWBABAR2.gif"/>
          <p:cNvPicPr>
            <a:picLocks noChangeAspect="1"/>
          </p:cNvPicPr>
          <p:nvPr/>
        </p:nvPicPr>
        <p:blipFill>
          <a:blip r:embed="rId3"/>
          <a:stretch>
            <a:fillRect/>
          </a:stretch>
        </p:blipFill>
        <p:spPr>
          <a:xfrm>
            <a:off x="444538" y="122241"/>
            <a:ext cx="4178300" cy="1384300"/>
          </a:xfrm>
          <a:prstGeom prst="rect">
            <a:avLst/>
          </a:prstGeom>
        </p:spPr>
      </p:pic>
      <p:pic>
        <p:nvPicPr>
          <p:cNvPr id="29" name="Picture 28" descr="barbar1.tiff"/>
          <p:cNvPicPr>
            <a:picLocks noChangeAspect="1"/>
          </p:cNvPicPr>
          <p:nvPr/>
        </p:nvPicPr>
        <p:blipFill>
          <a:blip r:embed="rId4"/>
          <a:stretch>
            <a:fillRect/>
          </a:stretch>
        </p:blipFill>
        <p:spPr>
          <a:xfrm>
            <a:off x="6928499" y="1134535"/>
            <a:ext cx="1823267" cy="2946400"/>
          </a:xfrm>
          <a:prstGeom prst="rect">
            <a:avLst/>
          </a:prstGeom>
        </p:spPr>
      </p:pic>
      <p:pic>
        <p:nvPicPr>
          <p:cNvPr id="30" name="Picture 29" descr="barbar2.tiff"/>
          <p:cNvPicPr>
            <a:picLocks noChangeAspect="1"/>
          </p:cNvPicPr>
          <p:nvPr/>
        </p:nvPicPr>
        <p:blipFill>
          <a:blip r:embed="rId5"/>
          <a:stretch>
            <a:fillRect/>
          </a:stretch>
        </p:blipFill>
        <p:spPr>
          <a:xfrm>
            <a:off x="4476743" y="1219200"/>
            <a:ext cx="2432050" cy="1237575"/>
          </a:xfrm>
          <a:prstGeom prst="rect">
            <a:avLst/>
          </a:prstGeom>
        </p:spPr>
      </p:pic>
      <p:pic>
        <p:nvPicPr>
          <p:cNvPr id="32" name="Picture 31"/>
          <p:cNvPicPr>
            <a:picLocks noChangeAspect="1"/>
          </p:cNvPicPr>
          <p:nvPr/>
        </p:nvPicPr>
        <p:blipFill>
          <a:blip r:embed="rId6"/>
          <a:srcRect r="32808"/>
          <a:stretch>
            <a:fillRect/>
          </a:stretch>
        </p:blipFill>
        <p:spPr>
          <a:xfrm>
            <a:off x="4540057" y="2099746"/>
            <a:ext cx="2978150" cy="1651000"/>
          </a:xfrm>
          <a:prstGeom prst="rect">
            <a:avLst/>
          </a:prstGeom>
        </p:spPr>
      </p:pic>
      <p:sp>
        <p:nvSpPr>
          <p:cNvPr id="15" name="TextBox 14"/>
          <p:cNvSpPr txBox="1"/>
          <p:nvPr/>
        </p:nvSpPr>
        <p:spPr>
          <a:xfrm>
            <a:off x="2193987" y="988367"/>
            <a:ext cx="2316622" cy="461665"/>
          </a:xfrm>
          <a:prstGeom prst="rect">
            <a:avLst/>
          </a:prstGeom>
          <a:noFill/>
        </p:spPr>
        <p:txBody>
          <a:bodyPr wrap="none" rtlCol="0">
            <a:spAutoFit/>
          </a:bodyPr>
          <a:lstStyle/>
          <a:p>
            <a:r>
              <a:rPr lang="en-US" sz="2400" i="1" dirty="0" smtClean="0"/>
              <a:t>Canadian Efforts</a:t>
            </a:r>
            <a:endParaRPr lang="en-US" sz="2400" i="1" dirty="0"/>
          </a:p>
        </p:txBody>
      </p:sp>
      <p:pic>
        <p:nvPicPr>
          <p:cNvPr id="16" name="Picture 15" descr="cloud_scheduler_logo_fat.png"/>
          <p:cNvPicPr>
            <a:picLocks noChangeAspect="1"/>
          </p:cNvPicPr>
          <p:nvPr/>
        </p:nvPicPr>
        <p:blipFill>
          <a:blip r:embed="rId7"/>
          <a:stretch>
            <a:fillRect/>
          </a:stretch>
        </p:blipFill>
        <p:spPr>
          <a:xfrm>
            <a:off x="5021302" y="200408"/>
            <a:ext cx="1363422" cy="1220263"/>
          </a:xfrm>
          <a:prstGeom prst="rect">
            <a:avLst/>
          </a:prstGeom>
        </p:spPr>
      </p:pic>
      <p:pic>
        <p:nvPicPr>
          <p:cNvPr id="17" name="Picture 16" descr="nrc_logo.jpg"/>
          <p:cNvPicPr>
            <a:picLocks noChangeAspect="1"/>
          </p:cNvPicPr>
          <p:nvPr/>
        </p:nvPicPr>
        <p:blipFill>
          <a:blip r:embed="rId8"/>
          <a:stretch>
            <a:fillRect/>
          </a:stretch>
        </p:blipFill>
        <p:spPr>
          <a:xfrm>
            <a:off x="7552073" y="287872"/>
            <a:ext cx="1337936" cy="218974"/>
          </a:xfrm>
          <a:prstGeom prst="rect">
            <a:avLst/>
          </a:prstGeom>
        </p:spPr>
      </p:pic>
      <p:pic>
        <p:nvPicPr>
          <p:cNvPr id="18" name="Picture 17" descr="UVic_logo.jpg"/>
          <p:cNvPicPr>
            <a:picLocks noChangeAspect="1"/>
          </p:cNvPicPr>
          <p:nvPr/>
        </p:nvPicPr>
        <p:blipFill>
          <a:blip r:embed="rId9"/>
          <a:stretch>
            <a:fillRect/>
          </a:stretch>
        </p:blipFill>
        <p:spPr>
          <a:xfrm>
            <a:off x="6468535" y="200408"/>
            <a:ext cx="982823" cy="379491"/>
          </a:xfrm>
          <a:prstGeom prst="rect">
            <a:avLst/>
          </a:prstGeom>
        </p:spPr>
      </p:pic>
      <p:sp>
        <p:nvSpPr>
          <p:cNvPr id="19" name="Text Box 6"/>
          <p:cNvSpPr txBox="1">
            <a:spLocks noChangeArrowheads="1"/>
          </p:cNvSpPr>
          <p:nvPr/>
        </p:nvSpPr>
        <p:spPr bwMode="auto">
          <a:xfrm>
            <a:off x="6384724" y="646034"/>
            <a:ext cx="2663488" cy="369332"/>
          </a:xfrm>
          <a:prstGeom prst="rect">
            <a:avLst/>
          </a:prstGeom>
          <a:noFill/>
          <a:ln w="12700">
            <a:noFill/>
            <a:miter lim="800000"/>
            <a:headEnd type="none" w="sm" len="sm"/>
            <a:tailEnd type="none" w="sm" len="sm"/>
          </a:ln>
        </p:spPr>
        <p:txBody>
          <a:bodyPr wrap="none">
            <a:prstTxWarp prst="textNoShape">
              <a:avLst/>
            </a:prstTxWarp>
            <a:spAutoFit/>
          </a:bodyPr>
          <a:lstStyle/>
          <a:p>
            <a:pPr defTabSz="457200"/>
            <a:r>
              <a:rPr lang="en-US" sz="1800" i="1" dirty="0">
                <a:latin typeface="Arial" charset="0"/>
              </a:rPr>
              <a:t>Work </a:t>
            </a:r>
            <a:r>
              <a:rPr lang="en-US" sz="1800" i="1" dirty="0" smtClean="0">
                <a:latin typeface="Arial" charset="0"/>
              </a:rPr>
              <a:t>by </a:t>
            </a:r>
            <a:r>
              <a:rPr lang="en-US" i="1" dirty="0" smtClean="0">
                <a:latin typeface="Arial" charset="0"/>
              </a:rPr>
              <a:t>the UVIC</a:t>
            </a:r>
            <a:r>
              <a:rPr lang="en-US" sz="1800" i="1" dirty="0" smtClean="0">
                <a:latin typeface="Arial" charset="0"/>
              </a:rPr>
              <a:t> team</a:t>
            </a:r>
            <a:endParaRPr lang="en-US" sz="1800" i="1" dirty="0">
              <a:latin typeface="Arial" charset="0"/>
            </a:endParaRPr>
          </a:p>
        </p:txBody>
      </p:sp>
      <p:pic>
        <p:nvPicPr>
          <p:cNvPr id="20" name="Picture 19" descr="babar resources.tiff"/>
          <p:cNvPicPr>
            <a:picLocks noChangeAspect="1"/>
          </p:cNvPicPr>
          <p:nvPr/>
        </p:nvPicPr>
        <p:blipFill>
          <a:blip r:embed="rId10"/>
          <a:stretch>
            <a:fillRect/>
          </a:stretch>
        </p:blipFill>
        <p:spPr>
          <a:xfrm>
            <a:off x="4495800" y="2723420"/>
            <a:ext cx="4684752" cy="2156250"/>
          </a:xfrm>
          <a:prstGeom prst="rect">
            <a:avLst/>
          </a:prstGeom>
        </p:spPr>
      </p:pic>
      <p:pic>
        <p:nvPicPr>
          <p:cNvPr id="22" name="Picture 6" descr="vm131.cloud.nrc.ca-vms_bycloud-1301487044-56-250x1200.png"/>
          <p:cNvPicPr>
            <a:picLocks noChangeAspect="1"/>
          </p:cNvPicPr>
          <p:nvPr/>
        </p:nvPicPr>
        <p:blipFill>
          <a:blip r:embed="rId11">
            <a:clrChange>
              <a:clrFrom>
                <a:srgbClr val="F0F0F0"/>
              </a:clrFrom>
              <a:clrTo>
                <a:srgbClr val="F0F0F0">
                  <a:alpha val="0"/>
                </a:srgbClr>
              </a:clrTo>
            </a:clrChange>
          </a:blip>
          <a:srcRect/>
          <a:stretch>
            <a:fillRect/>
          </a:stretch>
        </p:blipFill>
        <p:spPr bwMode="auto">
          <a:xfrm>
            <a:off x="4077937" y="4778072"/>
            <a:ext cx="5610604" cy="1476680"/>
          </a:xfrm>
          <a:prstGeom prst="rect">
            <a:avLst/>
          </a:prstGeom>
          <a:noFill/>
          <a:ln w="9525">
            <a:noFill/>
            <a:miter lim="800000"/>
            <a:headEnd/>
            <a:tailEnd/>
          </a:ln>
        </p:spPr>
      </p:pic>
    </p:spTree>
    <p:extLst>
      <p:ext uri="{BB962C8B-B14F-4D97-AF65-F5344CB8AC3E}">
        <p14:creationId xmlns:p14="http://schemas.microsoft.com/office/powerpoint/2010/main" val="17861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Nimbus Team</a:t>
            </a:r>
            <a:endParaRPr lang="en-US" dirty="0"/>
          </a:p>
        </p:txBody>
      </p:sp>
      <p:sp>
        <p:nvSpPr>
          <p:cNvPr id="10" name="Content Placeholder 9"/>
          <p:cNvSpPr>
            <a:spLocks noGrp="1"/>
          </p:cNvSpPr>
          <p:nvPr>
            <p:ph idx="1"/>
          </p:nvPr>
        </p:nvSpPr>
        <p:spPr>
          <a:xfrm>
            <a:off x="457200" y="1045112"/>
            <a:ext cx="8229600" cy="5101688"/>
          </a:xfrm>
        </p:spPr>
        <p:txBody>
          <a:bodyPr>
            <a:normAutofit fontScale="77500" lnSpcReduction="20000"/>
          </a:bodyPr>
          <a:lstStyle/>
          <a:p>
            <a:r>
              <a:rPr lang="en-US" dirty="0" smtClean="0"/>
              <a:t>Project lead: Kate Keahey, ANL&amp;UC</a:t>
            </a:r>
          </a:p>
          <a:p>
            <a:r>
              <a:rPr lang="en-US" dirty="0" smtClean="0"/>
              <a:t>Committers:</a:t>
            </a:r>
          </a:p>
          <a:p>
            <a:pPr lvl="1"/>
            <a:r>
              <a:rPr lang="en-US" dirty="0" smtClean="0"/>
              <a:t>Tim Freeman - University of Chicago </a:t>
            </a:r>
          </a:p>
          <a:p>
            <a:pPr lvl="1"/>
            <a:r>
              <a:rPr lang="en-US" dirty="0" smtClean="0"/>
              <a:t>Ian Gable - University of Victoria  </a:t>
            </a:r>
          </a:p>
          <a:p>
            <a:pPr lvl="1"/>
            <a:r>
              <a:rPr lang="en-US" dirty="0" smtClean="0"/>
              <a:t>David </a:t>
            </a:r>
            <a:r>
              <a:rPr lang="en-US" dirty="0" err="1" smtClean="0"/>
              <a:t>LaBissoniere</a:t>
            </a:r>
            <a:r>
              <a:rPr lang="en-US" dirty="0" smtClean="0"/>
              <a:t> - University of Chicago</a:t>
            </a:r>
          </a:p>
          <a:p>
            <a:pPr lvl="1"/>
            <a:r>
              <a:rPr lang="en-US" dirty="0" smtClean="0"/>
              <a:t>John </a:t>
            </a:r>
            <a:r>
              <a:rPr lang="en-US" dirty="0" err="1" smtClean="0"/>
              <a:t>Bresnahan</a:t>
            </a:r>
            <a:r>
              <a:rPr lang="en-US" dirty="0" smtClean="0"/>
              <a:t> - Argonne National Laboratory</a:t>
            </a:r>
          </a:p>
          <a:p>
            <a:pPr lvl="1"/>
            <a:r>
              <a:rPr lang="en-US" dirty="0" smtClean="0"/>
              <a:t>Patrick Armstrong - University of Victoria</a:t>
            </a:r>
          </a:p>
          <a:p>
            <a:pPr lvl="1"/>
            <a:r>
              <a:rPr lang="en-US" dirty="0" smtClean="0"/>
              <a:t>Pierre </a:t>
            </a:r>
            <a:r>
              <a:rPr lang="en-US" dirty="0" err="1" smtClean="0"/>
              <a:t>Riteau</a:t>
            </a:r>
            <a:r>
              <a:rPr lang="en-US" dirty="0" smtClean="0"/>
              <a:t> - University of Rennes 1, IRISA</a:t>
            </a:r>
          </a:p>
          <a:p>
            <a:r>
              <a:rPr lang="en-US" dirty="0" err="1" smtClean="0"/>
              <a:t>Github</a:t>
            </a:r>
            <a:r>
              <a:rPr lang="en-US" dirty="0" smtClean="0"/>
              <a:t> Contributors:</a:t>
            </a:r>
          </a:p>
          <a:p>
            <a:pPr lvl="1"/>
            <a:r>
              <a:rPr lang="en-US" i="1" dirty="0" smtClean="0"/>
              <a:t>Tim Freeman, David </a:t>
            </a:r>
            <a:r>
              <a:rPr lang="en-US" i="1" dirty="0" err="1" smtClean="0"/>
              <a:t>LaBissoniere</a:t>
            </a:r>
            <a:r>
              <a:rPr lang="en-US" i="1" dirty="0" smtClean="0"/>
              <a:t>, John </a:t>
            </a:r>
            <a:r>
              <a:rPr lang="en-US" i="1" dirty="0" err="1" smtClean="0"/>
              <a:t>Bresnahan</a:t>
            </a:r>
            <a:r>
              <a:rPr lang="en-US" i="1" dirty="0" smtClean="0"/>
              <a:t>, Pierre </a:t>
            </a:r>
            <a:r>
              <a:rPr lang="en-US" i="1" dirty="0" err="1" smtClean="0"/>
              <a:t>Riteau</a:t>
            </a:r>
            <a:r>
              <a:rPr lang="en-US" i="1" dirty="0" smtClean="0"/>
              <a:t>, Alex </a:t>
            </a:r>
            <a:r>
              <a:rPr lang="en-US" i="1" dirty="0" err="1" smtClean="0"/>
              <a:t>Clemesha</a:t>
            </a:r>
            <a:r>
              <a:rPr lang="en-US" i="1" dirty="0" smtClean="0"/>
              <a:t>, Paulo Gomez, Patrick Armstrong, Matt </a:t>
            </a:r>
            <a:r>
              <a:rPr lang="en-US" i="1" dirty="0" err="1" smtClean="0"/>
              <a:t>Vliet</a:t>
            </a:r>
            <a:r>
              <a:rPr lang="en-US" i="1" dirty="0" smtClean="0"/>
              <a:t>, Ian Gable, Paul Marshall, Adam Bishop</a:t>
            </a:r>
          </a:p>
          <a:p>
            <a:r>
              <a:rPr lang="en-US" i="1" dirty="0" smtClean="0"/>
              <a:t>And many others</a:t>
            </a:r>
          </a:p>
          <a:p>
            <a:pPr lvl="1"/>
            <a:r>
              <a:rPr lang="en-US" i="1" dirty="0" smtClean="0"/>
              <a:t>See http://</a:t>
            </a:r>
            <a:r>
              <a:rPr lang="en-US" i="1" dirty="0" err="1" smtClean="0"/>
              <a:t>www.nimbusproject.org</a:t>
            </a:r>
            <a:r>
              <a:rPr lang="en-US" i="1" dirty="0" smtClean="0"/>
              <a:t>/about/people/</a:t>
            </a:r>
            <a:endParaRPr lang="en-US" dirty="0" smtClean="0"/>
          </a:p>
          <a:p>
            <a:endParaRPr lang="en-US" dirty="0"/>
          </a:p>
        </p:txBody>
      </p:sp>
      <p:sp>
        <p:nvSpPr>
          <p:cNvPr id="5" name="Slide Number Placeholder 4"/>
          <p:cNvSpPr>
            <a:spLocks noGrp="1"/>
          </p:cNvSpPr>
          <p:nvPr>
            <p:ph type="sldNum" sz="quarter" idx="12"/>
          </p:nvPr>
        </p:nvSpPr>
        <p:spPr/>
        <p:txBody>
          <a:bodyPr/>
          <a:lstStyle/>
          <a:p>
            <a:fld id="{C8420888-0914-7045-AADF-1504C9455C64}" type="slidenum">
              <a:rPr lang="en-US" smtClean="0"/>
              <a:pPr/>
              <a:t>95</a:t>
            </a:fld>
            <a:endParaRPr lang="en-US"/>
          </a:p>
        </p:txBody>
      </p:sp>
      <p:pic>
        <p:nvPicPr>
          <p:cNvPr id="9" name="Picture 8" descr="github.tiff"/>
          <p:cNvPicPr>
            <a:picLocks noChangeAspect="1"/>
          </p:cNvPicPr>
          <p:nvPr/>
        </p:nvPicPr>
        <p:blipFill>
          <a:blip r:embed="rId3">
            <a:clrChange>
              <a:clrFrom>
                <a:srgbClr val="FFFFFF"/>
              </a:clrFrom>
              <a:clrTo>
                <a:srgbClr val="FFFFFF">
                  <a:alpha val="0"/>
                </a:srgbClr>
              </a:clrTo>
            </a:clrChange>
            <a:alphaModFix amt="33000"/>
          </a:blip>
          <a:stretch>
            <a:fillRect/>
          </a:stretch>
        </p:blipFill>
        <p:spPr>
          <a:xfrm>
            <a:off x="835200" y="1197509"/>
            <a:ext cx="7487827" cy="4796889"/>
          </a:xfrm>
          <a:prstGeom prst="rect">
            <a:avLst/>
          </a:prstGeom>
        </p:spPr>
      </p:pic>
    </p:spTree>
    <p:extLst>
      <p:ext uri="{BB962C8B-B14F-4D97-AF65-F5344CB8AC3E}">
        <p14:creationId xmlns:p14="http://schemas.microsoft.com/office/powerpoint/2010/main" val="4216954944"/>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Parting Thoughts</a:t>
            </a:r>
            <a:endParaRPr lang="en-US" dirty="0"/>
          </a:p>
        </p:txBody>
      </p:sp>
      <p:sp>
        <p:nvSpPr>
          <p:cNvPr id="3" name="Content Placeholder 2"/>
          <p:cNvSpPr>
            <a:spLocks noGrp="1"/>
          </p:cNvSpPr>
          <p:nvPr>
            <p:ph idx="1"/>
          </p:nvPr>
        </p:nvSpPr>
        <p:spPr>
          <a:xfrm>
            <a:off x="457200" y="1011247"/>
            <a:ext cx="8229600" cy="5030252"/>
          </a:xfrm>
        </p:spPr>
        <p:txBody>
          <a:bodyPr>
            <a:normAutofit lnSpcReduction="10000"/>
          </a:bodyPr>
          <a:lstStyle/>
          <a:p>
            <a:r>
              <a:rPr lang="en-US" dirty="0" smtClean="0"/>
              <a:t>Many challenges left in exploring infrastructure clouds</a:t>
            </a:r>
          </a:p>
          <a:p>
            <a:r>
              <a:rPr lang="en-US" dirty="0" err="1" smtClean="0"/>
              <a:t>FutureGrid</a:t>
            </a:r>
            <a:r>
              <a:rPr lang="en-US" dirty="0" smtClean="0"/>
              <a:t> offers an instrument that allows you to explore them:</a:t>
            </a:r>
          </a:p>
          <a:p>
            <a:pPr lvl="1"/>
            <a:r>
              <a:rPr lang="en-US" dirty="0" smtClean="0"/>
              <a:t>Multiple distributed clouds </a:t>
            </a:r>
          </a:p>
          <a:p>
            <a:pPr lvl="1"/>
            <a:r>
              <a:rPr lang="en-US" dirty="0" smtClean="0"/>
              <a:t>The opportunity to experiment with cloud software</a:t>
            </a:r>
          </a:p>
          <a:p>
            <a:pPr lvl="1"/>
            <a:r>
              <a:rPr lang="en-US" dirty="0" smtClean="0"/>
              <a:t>Paradigm exploration for domain sciences</a:t>
            </a:r>
          </a:p>
          <a:p>
            <a:r>
              <a:rPr lang="en-US" dirty="0" smtClean="0"/>
              <a:t>Nimbus provides tools to explore them</a:t>
            </a:r>
          </a:p>
          <a:p>
            <a:r>
              <a:rPr lang="en-US" dirty="0" smtClean="0"/>
              <a:t>Come and work with us on </a:t>
            </a:r>
            <a:r>
              <a:rPr lang="en-US" dirty="0" err="1" smtClean="0"/>
              <a:t>FutureGrid</a:t>
            </a:r>
            <a:r>
              <a:rPr lang="en-US" dirty="0" smtClean="0"/>
              <a:t>!</a:t>
            </a:r>
          </a:p>
        </p:txBody>
      </p:sp>
      <p:sp>
        <p:nvSpPr>
          <p:cNvPr id="5" name="Slide Number Placeholder 4"/>
          <p:cNvSpPr>
            <a:spLocks noGrp="1"/>
          </p:cNvSpPr>
          <p:nvPr>
            <p:ph type="sldNum" sz="quarter" idx="12"/>
          </p:nvPr>
        </p:nvSpPr>
        <p:spPr/>
        <p:txBody>
          <a:bodyPr/>
          <a:lstStyle/>
          <a:p>
            <a:fld id="{C8420888-0914-7045-AADF-1504C9455C64}" type="slidenum">
              <a:rPr lang="en-US" smtClean="0"/>
              <a:pPr/>
              <a:t>96</a:t>
            </a:fld>
            <a:endParaRPr lang="en-US"/>
          </a:p>
        </p:txBody>
      </p:sp>
    </p:spTree>
    <p:extLst>
      <p:ext uri="{BB962C8B-B14F-4D97-AF65-F5344CB8AC3E}">
        <p14:creationId xmlns:p14="http://schemas.microsoft.com/office/powerpoint/2010/main" val="251325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8420888-0914-7045-AADF-1504C9455C64}" type="slidenum">
              <a:rPr lang="en-US" smtClean="0"/>
              <a:pPr/>
              <a:t>97</a:t>
            </a:fld>
            <a:endParaRPr lang="en-US"/>
          </a:p>
        </p:txBody>
      </p:sp>
      <p:pic>
        <p:nvPicPr>
          <p:cNvPr id="6" name="Picture 5" descr="white-2.pdf"/>
          <p:cNvPicPr>
            <a:picLocks noChangeAspect="1"/>
          </p:cNvPicPr>
          <p:nvPr/>
        </p:nvPicPr>
        <p:blipFill>
          <a:blip r:embed="rId3"/>
          <a:stretch>
            <a:fillRect/>
          </a:stretch>
        </p:blipFill>
        <p:spPr>
          <a:xfrm>
            <a:off x="1568458" y="266044"/>
            <a:ext cx="4849272" cy="3636954"/>
          </a:xfrm>
          <a:prstGeom prst="rect">
            <a:avLst/>
          </a:prstGeom>
        </p:spPr>
      </p:pic>
      <p:sp>
        <p:nvSpPr>
          <p:cNvPr id="7" name="TextBox 6"/>
          <p:cNvSpPr txBox="1"/>
          <p:nvPr/>
        </p:nvSpPr>
        <p:spPr>
          <a:xfrm>
            <a:off x="3454397" y="2999637"/>
            <a:ext cx="3850608" cy="523220"/>
          </a:xfrm>
          <a:prstGeom prst="rect">
            <a:avLst/>
          </a:prstGeom>
          <a:noFill/>
        </p:spPr>
        <p:txBody>
          <a:bodyPr wrap="none" rtlCol="0">
            <a:spAutoFit/>
          </a:bodyPr>
          <a:lstStyle/>
          <a:p>
            <a:r>
              <a:rPr lang="en-US" sz="2800" dirty="0" err="1" smtClean="0">
                <a:solidFill>
                  <a:srgbClr val="0C2268"/>
                </a:solidFill>
              </a:rPr>
              <a:t>www.nimbusproject.com</a:t>
            </a:r>
            <a:endParaRPr lang="en-US" sz="2800" dirty="0">
              <a:solidFill>
                <a:srgbClr val="0C2268"/>
              </a:solidFill>
            </a:endParaRPr>
          </a:p>
        </p:txBody>
      </p:sp>
      <p:sp>
        <p:nvSpPr>
          <p:cNvPr id="8" name="Title 5"/>
          <p:cNvSpPr txBox="1">
            <a:spLocks/>
          </p:cNvSpPr>
          <p:nvPr/>
        </p:nvSpPr>
        <p:spPr>
          <a:xfrm>
            <a:off x="685800" y="3857591"/>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C2268"/>
                </a:solidFill>
                <a:effectLst/>
                <a:uLnTx/>
                <a:uFillTx/>
                <a:latin typeface="Calibri"/>
                <a:ea typeface="+mj-ea"/>
                <a:cs typeface="Calibri"/>
              </a:rPr>
              <a:t>Let’s make cloud computing for science happen. </a:t>
            </a:r>
            <a:endParaRPr kumimoji="0" lang="en-US" sz="4400" b="1" i="0" u="none" strike="noStrike" kern="1200" cap="none" spc="0" normalizeH="0" baseline="0" noProof="0" dirty="0">
              <a:ln>
                <a:noFill/>
              </a:ln>
              <a:solidFill>
                <a:srgbClr val="0C2268"/>
              </a:solidFill>
              <a:effectLst/>
              <a:uLnTx/>
              <a:uFillTx/>
              <a:latin typeface="Calibri"/>
              <a:ea typeface="+mj-ea"/>
              <a:cs typeface="Calibri"/>
            </a:endParaRPr>
          </a:p>
        </p:txBody>
      </p:sp>
    </p:spTree>
    <p:extLst>
      <p:ext uri="{BB962C8B-B14F-4D97-AF65-F5344CB8AC3E}">
        <p14:creationId xmlns:p14="http://schemas.microsoft.com/office/powerpoint/2010/main" val="3810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ctrTitle"/>
          </p:nvPr>
        </p:nvSpPr>
        <p:spPr>
          <a:xfrm>
            <a:off x="725805" y="2175987"/>
            <a:ext cx="7692390" cy="1378743"/>
          </a:xfrm>
        </p:spPr>
        <p:txBody>
          <a:bodyPr lIns="0" tIns="0" rIns="0" bIns="0"/>
          <a:lstStyle/>
          <a:p>
            <a:pPr defTabSz="457196">
              <a:lnSpc>
                <a:spcPct val="95000"/>
              </a:lnSpc>
              <a:defRPr/>
            </a:pPr>
            <a:r>
              <a:rPr lang="en-US" dirty="0" smtClean="0">
                <a:solidFill>
                  <a:srgbClr val="000000"/>
                </a:solidFill>
                <a:latin typeface="Arial" charset="0"/>
                <a:cs typeface="+mj-cs"/>
              </a:rPr>
              <a:t>Using HPC Systems on FutureGrid</a:t>
            </a:r>
          </a:p>
        </p:txBody>
      </p:sp>
      <p:sp>
        <p:nvSpPr>
          <p:cNvPr id="2050" name="Rectangle 2"/>
          <p:cNvSpPr>
            <a:spLocks noGrp="1" noChangeArrowheads="1"/>
          </p:cNvSpPr>
          <p:nvPr>
            <p:ph type="subTitle" idx="1"/>
          </p:nvPr>
        </p:nvSpPr>
        <p:spPr>
          <a:xfrm>
            <a:off x="1411605" y="3931920"/>
            <a:ext cx="6320790" cy="3341847"/>
          </a:xfrm>
        </p:spPr>
        <p:txBody>
          <a:bodyPr lIns="0" tIns="0" rIns="0" bIns="0"/>
          <a:lstStyle/>
          <a:p>
            <a:pPr defTabSz="457196">
              <a:lnSpc>
                <a:spcPct val="95000"/>
              </a:lnSpc>
              <a:spcBef>
                <a:spcPct val="0"/>
              </a:spcBef>
              <a:defRPr/>
            </a:pPr>
            <a:r>
              <a:rPr lang="en-US" dirty="0" smtClean="0">
                <a:solidFill>
                  <a:srgbClr val="898989"/>
                </a:solidFill>
                <a:latin typeface="Arial" charset="0"/>
                <a:cs typeface="+mn-cs"/>
              </a:rPr>
              <a:t>Andrew J. Younge</a:t>
            </a:r>
          </a:p>
          <a:p>
            <a:pPr defTabSz="457196">
              <a:lnSpc>
                <a:spcPct val="95000"/>
              </a:lnSpc>
              <a:spcBef>
                <a:spcPct val="0"/>
              </a:spcBef>
              <a:defRPr/>
            </a:pPr>
            <a:r>
              <a:rPr lang="en-US" dirty="0" smtClean="0">
                <a:solidFill>
                  <a:srgbClr val="898989"/>
                </a:solidFill>
                <a:latin typeface="Arial" charset="0"/>
                <a:cs typeface="+mn-cs"/>
              </a:rPr>
              <a:t>Gregory G. Pike</a:t>
            </a:r>
          </a:p>
          <a:p>
            <a:pPr defTabSz="457196">
              <a:lnSpc>
                <a:spcPct val="95000"/>
              </a:lnSpc>
              <a:spcBef>
                <a:spcPct val="0"/>
              </a:spcBef>
              <a:defRPr/>
            </a:pPr>
            <a:endParaRPr lang="en-US" dirty="0" smtClean="0">
              <a:solidFill>
                <a:srgbClr val="898989"/>
              </a:solidFill>
              <a:latin typeface="Arial" charset="0"/>
              <a:cs typeface="+mn-cs"/>
            </a:endParaRPr>
          </a:p>
          <a:p>
            <a:pPr defTabSz="457196">
              <a:lnSpc>
                <a:spcPct val="95000"/>
              </a:lnSpc>
              <a:spcBef>
                <a:spcPct val="0"/>
              </a:spcBef>
              <a:defRPr/>
            </a:pPr>
            <a:r>
              <a:rPr lang="en-US" dirty="0" smtClean="0">
                <a:solidFill>
                  <a:srgbClr val="898989"/>
                </a:solidFill>
                <a:latin typeface="Arial" charset="0"/>
                <a:cs typeface="+mn-cs"/>
              </a:rPr>
              <a:t>Indiana University</a:t>
            </a:r>
          </a:p>
        </p:txBody>
      </p:sp>
      <p:sp>
        <p:nvSpPr>
          <p:cNvPr id="2052" name="Text Box 4"/>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14701161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497205" y="320040"/>
            <a:ext cx="8149590" cy="1051560"/>
          </a:xfrm>
        </p:spPr>
        <p:txBody>
          <a:bodyPr lIns="0" tIns="0" rIns="0" bIns="0"/>
          <a:lstStyle/>
          <a:p>
            <a:pPr defTabSz="457196">
              <a:lnSpc>
                <a:spcPct val="95000"/>
              </a:lnSpc>
              <a:defRPr/>
            </a:pPr>
            <a:r>
              <a:rPr lang="en-US" smtClean="0">
                <a:solidFill>
                  <a:srgbClr val="000000"/>
                </a:solidFill>
                <a:latin typeface="Arial" charset="0"/>
                <a:cs typeface="+mj-cs"/>
              </a:rPr>
              <a:t>A brief overview</a:t>
            </a:r>
          </a:p>
        </p:txBody>
      </p:sp>
      <p:sp>
        <p:nvSpPr>
          <p:cNvPr id="3076" name="Text Box 4"/>
          <p:cNvSpPr txBox="1">
            <a:spLocks noChangeArrowheads="1"/>
          </p:cNvSpPr>
          <p:nvPr/>
        </p:nvSpPr>
        <p:spPr bwMode="auto">
          <a:xfrm>
            <a:off x="497205" y="1645920"/>
            <a:ext cx="8149590" cy="42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sz="3200" dirty="0">
                <a:solidFill>
                  <a:srgbClr val="000000"/>
                </a:solidFill>
                <a:latin typeface="Arial" charset="0"/>
              </a:rPr>
              <a:t>FutureGrid is a </a:t>
            </a:r>
            <a:r>
              <a:rPr lang="en-US" sz="3200" dirty="0" err="1">
                <a:solidFill>
                  <a:srgbClr val="000000"/>
                </a:solidFill>
                <a:latin typeface="Arial" charset="0"/>
              </a:rPr>
              <a:t>testbed</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Varied resources with varied capabilities</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Support for grid, cloud, HPC</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Continually evolving</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Sometimes breaks in strange and unusual ways</a:t>
            </a:r>
            <a:endParaRPr lang="en-US" dirty="0" smtClean="0">
              <a:cs typeface="+mn-cs"/>
            </a:endParaRPr>
          </a:p>
          <a:p>
            <a:pPr lvl="1">
              <a:lnSpc>
                <a:spcPct val="95000"/>
              </a:lnSpc>
              <a:buClr>
                <a:srgbClr val="000000"/>
              </a:buClr>
              <a:buSzPct val="100000"/>
              <a:buFontTx/>
              <a:buChar char="•"/>
              <a:defRPr/>
            </a:pPr>
            <a:r>
              <a:rPr lang="en-US" sz="3200" dirty="0">
                <a:solidFill>
                  <a:srgbClr val="000000"/>
                </a:solidFill>
                <a:latin typeface="Arial" charset="0"/>
              </a:rPr>
              <a:t>FutureGrid as an experiment</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We</a:t>
            </a:r>
            <a:r>
              <a:rPr lang="ja-JP" altLang="en-US" sz="2800" dirty="0">
                <a:solidFill>
                  <a:srgbClr val="000000"/>
                </a:solidFill>
                <a:latin typeface="Arial"/>
              </a:rPr>
              <a:t>’</a:t>
            </a:r>
            <a:r>
              <a:rPr lang="en-US" sz="2800" dirty="0">
                <a:solidFill>
                  <a:srgbClr val="000000"/>
                </a:solidFill>
                <a:latin typeface="Arial" charset="0"/>
              </a:rPr>
              <a:t>re learning as well</a:t>
            </a:r>
            <a:endParaRPr lang="en-US" dirty="0" smtClean="0">
              <a:cs typeface="+mn-cs"/>
            </a:endParaRPr>
          </a:p>
          <a:p>
            <a:pPr lvl="2">
              <a:lnSpc>
                <a:spcPct val="95000"/>
              </a:lnSpc>
              <a:buClr>
                <a:srgbClr val="000000"/>
              </a:buClr>
              <a:buSzPct val="80000"/>
              <a:buFont typeface="Courier New" charset="0"/>
              <a:buChar char="o"/>
              <a:defRPr/>
            </a:pPr>
            <a:r>
              <a:rPr lang="en-US" sz="2800" dirty="0">
                <a:solidFill>
                  <a:srgbClr val="000000"/>
                </a:solidFill>
                <a:latin typeface="Arial" charset="0"/>
              </a:rPr>
              <a:t>Adapting the environment to meet user needs</a:t>
            </a:r>
            <a:endParaRPr lang="en-US" dirty="0" smtClean="0">
              <a:cs typeface="+mn-cs"/>
            </a:endParaRPr>
          </a:p>
          <a:p>
            <a:pPr lvl="2">
              <a:lnSpc>
                <a:spcPct val="95000"/>
              </a:lnSpc>
              <a:buClr>
                <a:srgbClr val="000000"/>
              </a:buClr>
              <a:buSzPct val="100000"/>
              <a:buFont typeface="Courier New" charset="0"/>
              <a:buChar char=" "/>
              <a:defRPr/>
            </a:pPr>
            <a:endParaRPr lang="en-US" sz="2800" dirty="0">
              <a:solidFill>
                <a:srgbClr val="000000"/>
              </a:solidFill>
              <a:latin typeface="Arial" charset="0"/>
            </a:endParaRPr>
          </a:p>
        </p:txBody>
      </p:sp>
      <p:sp>
        <p:nvSpPr>
          <p:cNvPr id="3077" name="Text Box 5"/>
          <p:cNvSpPr txBox="1">
            <a:spLocks noChangeArrowheads="1"/>
          </p:cNvSpPr>
          <p:nvPr/>
        </p:nvSpPr>
        <p:spPr bwMode="auto">
          <a:xfrm>
            <a:off x="3164682" y="6458277"/>
            <a:ext cx="2814638" cy="1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Tree>
    <p:extLst>
      <p:ext uri="{BB962C8B-B14F-4D97-AF65-F5344CB8AC3E}">
        <p14:creationId xmlns:p14="http://schemas.microsoft.com/office/powerpoint/2010/main" val="2233315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G11-FG-SW-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TG11-FG-SW-Presentation.thmx</Template>
  <TotalTime>1085</TotalTime>
  <Words>5762</Words>
  <Application>Microsoft Office PowerPoint</Application>
  <PresentationFormat>On-screen Show (4:3)</PresentationFormat>
  <Paragraphs>1406</Paragraphs>
  <Slides>132</Slides>
  <Notes>128</Notes>
  <HiddenSlides>1</HiddenSlides>
  <MMClips>0</MMClips>
  <ScaleCrop>false</ScaleCrop>
  <HeadingPairs>
    <vt:vector size="4" baseType="variant">
      <vt:variant>
        <vt:lpstr>Theme</vt:lpstr>
      </vt:variant>
      <vt:variant>
        <vt:i4>1</vt:i4>
      </vt:variant>
      <vt:variant>
        <vt:lpstr>Slide Titles</vt:lpstr>
      </vt:variant>
      <vt:variant>
        <vt:i4>132</vt:i4>
      </vt:variant>
    </vt:vector>
  </HeadingPairs>
  <TitlesOfParts>
    <vt:vector size="133" baseType="lpstr">
      <vt:lpstr>TG11-FG-SW-Presentation</vt:lpstr>
      <vt:lpstr>Overview of Existing Services</vt:lpstr>
      <vt:lpstr>Categories</vt:lpstr>
      <vt:lpstr>Selected List of Services Offered</vt:lpstr>
      <vt:lpstr>Services Offered</vt:lpstr>
      <vt:lpstr>Which Services should we install?</vt:lpstr>
      <vt:lpstr>User demand influences service deployment</vt:lpstr>
      <vt:lpstr>Software Architecture</vt:lpstr>
      <vt:lpstr>Software Architecture</vt:lpstr>
      <vt:lpstr>Next we present selected Services</vt:lpstr>
      <vt:lpstr>Getting Access to FutureGrid</vt:lpstr>
      <vt:lpstr>Portal Account, Projects, and System Accounts</vt:lpstr>
      <vt:lpstr>Get access</vt:lpstr>
      <vt:lpstr>The Process: A new Project</vt:lpstr>
      <vt:lpstr>The Process: Join A Project</vt:lpstr>
      <vt:lpstr>Apply for a Portal Account</vt:lpstr>
      <vt:lpstr>Apply for a Portal Account</vt:lpstr>
      <vt:lpstr>Apply for a Portal Account</vt:lpstr>
      <vt:lpstr>Apply for a Portal Account</vt:lpstr>
      <vt:lpstr>Apply for a Portal Account</vt:lpstr>
      <vt:lpstr>Wait </vt:lpstr>
      <vt:lpstr>Apply for an HPC and Nimbus account</vt:lpstr>
      <vt:lpstr>Generating an SSH key pair</vt:lpstr>
      <vt:lpstr>Check your Account Status</vt:lpstr>
      <vt:lpstr>Eucalyptus Account Creation</vt:lpstr>
      <vt:lpstr>Portal</vt:lpstr>
      <vt:lpstr>FG Portal</vt:lpstr>
      <vt:lpstr>Portal Subsystem</vt:lpstr>
      <vt:lpstr>Information Services</vt:lpstr>
      <vt:lpstr>Simple Overview</vt:lpstr>
      <vt:lpstr>PowerPoint Presentation</vt:lpstr>
      <vt:lpstr>Ganglia</vt:lpstr>
      <vt:lpstr>Forums</vt:lpstr>
      <vt:lpstr>My Ticket System</vt:lpstr>
      <vt:lpstr>My Ticket Queue</vt:lpstr>
      <vt:lpstr>My Projects</vt:lpstr>
      <vt:lpstr>Projects I am Member of</vt:lpstr>
      <vt:lpstr>Projects I Support</vt:lpstr>
      <vt:lpstr>My References</vt:lpstr>
      <vt:lpstr>My Community Wiki</vt:lpstr>
      <vt:lpstr>Pages I Manage</vt:lpstr>
      <vt:lpstr>Pages to be Reviewed  (Editor view)</vt:lpstr>
      <vt:lpstr>Dynamic Provisioning &amp; RAIN on FutureGrid</vt:lpstr>
      <vt:lpstr>Classical Dynamic Provisioning</vt:lpstr>
      <vt:lpstr>Use Cases of Dynamic Provisioning</vt:lpstr>
      <vt:lpstr>Generic Reprovisioning</vt:lpstr>
      <vt:lpstr>Dynamic Provisioning Examples</vt:lpstr>
      <vt:lpstr>From Dynamic Provisioning to “RAIN”</vt:lpstr>
      <vt:lpstr>FG RAIN Commands</vt:lpstr>
      <vt:lpstr>Rain in FutureGrid</vt:lpstr>
      <vt:lpstr>Image Generation and Management on FutureGrid</vt:lpstr>
      <vt:lpstr>Motivation</vt:lpstr>
      <vt:lpstr>What happens internally?</vt:lpstr>
      <vt:lpstr>PowerPoint Presentation</vt:lpstr>
      <vt:lpstr>Image Generation</vt:lpstr>
      <vt:lpstr>Deployment View</vt:lpstr>
      <vt:lpstr>Implementation</vt:lpstr>
      <vt:lpstr>Interfacing with OGF</vt:lpstr>
      <vt:lpstr>Current Efforts</vt:lpstr>
      <vt:lpstr>Grid interoperability testing</vt:lpstr>
      <vt:lpstr>PowerPoint Presentation</vt:lpstr>
      <vt:lpstr>Domain Sciences</vt:lpstr>
      <vt:lpstr>Applications</vt:lpstr>
      <vt:lpstr>Test-bed  Use as an experimental facility</vt:lpstr>
      <vt:lpstr>Grid Test-bed</vt:lpstr>
      <vt:lpstr>Extend XCG onto FutureGrid (XCG- Cross Campus Grid)</vt:lpstr>
      <vt:lpstr>Virtual Appliances</vt:lpstr>
      <vt:lpstr>Overview</vt:lpstr>
      <vt:lpstr>Overview</vt:lpstr>
      <vt:lpstr>What is an appliance?</vt:lpstr>
      <vt:lpstr>What is a virtual appliance?</vt:lpstr>
      <vt:lpstr>Educational virtual appliances</vt:lpstr>
      <vt:lpstr>Virtual appliance clusters</vt:lpstr>
      <vt:lpstr>Tutorials - examples</vt:lpstr>
      <vt:lpstr>Virtual appliance – tutorials</vt:lpstr>
      <vt:lpstr>Virtual appliance 101</vt:lpstr>
      <vt:lpstr>Where to go from here?</vt:lpstr>
      <vt:lpstr>Cloud Computing with Nimbus on FutureGrid</vt:lpstr>
      <vt:lpstr>Nimbus Components</vt:lpstr>
      <vt:lpstr>Nimbus Infrastructure</vt:lpstr>
      <vt:lpstr>IaaS: How it Works</vt:lpstr>
      <vt:lpstr>IaaS: How it Works</vt:lpstr>
      <vt:lpstr>Nimbus on FutureGrid</vt:lpstr>
      <vt:lpstr>FutureGrid: Getting Started</vt:lpstr>
      <vt:lpstr>FutureGrid: VM Images</vt:lpstr>
      <vt:lpstr>Nimbus Infrastructure:  a Highly-Configurable IaaS Architecture</vt:lpstr>
      <vt:lpstr>LANTorrent: Fast Image Deployment</vt:lpstr>
      <vt:lpstr>Nimbus Platform</vt:lpstr>
      <vt:lpstr>Nimbus Platform: Working with Hybrid Clouds</vt:lpstr>
      <vt:lpstr>Cloudinit.d</vt:lpstr>
      <vt:lpstr>Elastic Scaling Tools:  Towards “Bottomless Resources”</vt:lpstr>
      <vt:lpstr>FutureGrid Case Studies</vt:lpstr>
      <vt:lpstr>Sky Computing</vt:lpstr>
      <vt:lpstr>Backfill: Lower the Cost of Your Cloud</vt:lpstr>
      <vt:lpstr>PowerPoint Presentation</vt:lpstr>
      <vt:lpstr>The Nimbus Team</vt:lpstr>
      <vt:lpstr>Parting Thoughts</vt:lpstr>
      <vt:lpstr>PowerPoint Presentation</vt:lpstr>
      <vt:lpstr>Using HPC Systems on FutureGrid</vt:lpstr>
      <vt:lpstr>A brief overview</vt:lpstr>
      <vt:lpstr>Getting Started</vt:lpstr>
      <vt:lpstr>Getting an account</vt:lpstr>
      <vt:lpstr>Generating an SSH key pair</vt:lpstr>
      <vt:lpstr>Logging in</vt:lpstr>
      <vt:lpstr>Now you are logged in. What is next?</vt:lpstr>
      <vt:lpstr>Setting up your environment</vt:lpstr>
      <vt:lpstr>Writing a job script</vt:lpstr>
      <vt:lpstr>Writing a job script</vt:lpstr>
      <vt:lpstr>Looking at the job queue</vt:lpstr>
      <vt:lpstr>Why won’t my job run?</vt:lpstr>
      <vt:lpstr>Why won’t my job run?</vt:lpstr>
      <vt:lpstr>Why won’t my job run?</vt:lpstr>
      <vt:lpstr>Making your job run sooner</vt:lpstr>
      <vt:lpstr>Example with MPI</vt:lpstr>
      <vt:lpstr>PowerPoint Presentation</vt:lpstr>
      <vt:lpstr>Lets Run</vt:lpstr>
      <vt:lpstr>Eucalyptus on FutureGrid</vt:lpstr>
      <vt:lpstr>Before you can use Eucalyptus</vt:lpstr>
      <vt:lpstr>Eucalyptus</vt:lpstr>
      <vt:lpstr>Open Source Eucalyptus </vt:lpstr>
      <vt:lpstr>Eucalyptus Testbed</vt:lpstr>
      <vt:lpstr>Eucalyptus Account Creation</vt:lpstr>
      <vt:lpstr>Obtaining Credentials</vt:lpstr>
      <vt:lpstr>Install/Load Euca2ools</vt:lpstr>
      <vt:lpstr>Euca2ools</vt:lpstr>
      <vt:lpstr>Key management</vt:lpstr>
      <vt:lpstr>Image Deployment</vt:lpstr>
      <vt:lpstr>Monitoring</vt:lpstr>
      <vt:lpstr>VM Access</vt:lpstr>
      <vt:lpstr>Image Deployment (1/3)</vt:lpstr>
      <vt:lpstr>Image Deployment (2/3)</vt:lpstr>
      <vt:lpstr>Image Deployment (3/3)</vt:lpstr>
      <vt:lpstr>What is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Existing Services</dc:title>
  <cp:lastModifiedBy>Geoffrey Fox</cp:lastModifiedBy>
  <cp:revision>44</cp:revision>
  <cp:lastPrinted>2011-07-14T15:59:38Z</cp:lastPrinted>
  <dcterms:modified xsi:type="dcterms:W3CDTF">2011-09-11T13:50:41Z</dcterms:modified>
</cp:coreProperties>
</file>