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95" r:id="rId1"/>
  </p:sldMasterIdLst>
  <p:notesMasterIdLst>
    <p:notesMasterId r:id="rId25"/>
  </p:notesMasterIdLst>
  <p:handoutMasterIdLst>
    <p:handoutMasterId r:id="rId26"/>
  </p:handoutMasterIdLst>
  <p:sldIdLst>
    <p:sldId id="286" r:id="rId2"/>
    <p:sldId id="438" r:id="rId3"/>
    <p:sldId id="414" r:id="rId4"/>
    <p:sldId id="415" r:id="rId5"/>
    <p:sldId id="416" r:id="rId6"/>
    <p:sldId id="417" r:id="rId7"/>
    <p:sldId id="419" r:id="rId8"/>
    <p:sldId id="420" r:id="rId9"/>
    <p:sldId id="421" r:id="rId10"/>
    <p:sldId id="423" r:id="rId11"/>
    <p:sldId id="424" r:id="rId12"/>
    <p:sldId id="425" r:id="rId13"/>
    <p:sldId id="426" r:id="rId14"/>
    <p:sldId id="440" r:id="rId15"/>
    <p:sldId id="443" r:id="rId16"/>
    <p:sldId id="450" r:id="rId17"/>
    <p:sldId id="448" r:id="rId18"/>
    <p:sldId id="444" r:id="rId19"/>
    <p:sldId id="445" r:id="rId20"/>
    <p:sldId id="447" r:id="rId21"/>
    <p:sldId id="427" r:id="rId22"/>
    <p:sldId id="451" r:id="rId23"/>
    <p:sldId id="37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2846AC"/>
    <a:srgbClr val="E46161"/>
    <a:srgbClr val="FB9326"/>
    <a:srgbClr val="FA8C00"/>
    <a:srgbClr val="0C2268"/>
    <a:srgbClr val="CCCCC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5899" autoAdjust="0"/>
  </p:normalViewPr>
  <p:slideViewPr>
    <p:cSldViewPr snapToGrid="0" snapToObjects="1">
      <p:cViewPr>
        <p:scale>
          <a:sx n="75" d="100"/>
          <a:sy n="75" d="100"/>
        </p:scale>
        <p:origin x="-116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26DCB-E814-3543-B4B7-34503F3B5B43}" type="datetimeFigureOut">
              <a:rPr lang="en-US" smtClean="0"/>
              <a:pPr/>
              <a:t>7/19/11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524F-D773-DD44-A1EC-B2062652C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2762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37D8-8A33-BD42-9C3D-79BFF088E911}" type="datetimeFigureOut">
              <a:rPr lang="en-US" smtClean="0"/>
              <a:pPr/>
              <a:t>7/19/11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E2F9D-DB4A-FD44-ADAF-DB44CE59A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7404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803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02CBB-F817-5C46-8DAA-85C962AF7FBB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                                </a:t>
            </a:r>
            <a:fld id="{A2B401F1-9CC9-2046-AFEE-B9B0CD64CD89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366E42-E3CD-E04D-A513-68BFFECDE106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CB77E-D43D-4046-B9A6-27A5469A05F0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6D8B8F-1949-C448-98E1-F68B61169813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9790B-C156-B44F-88B2-48931E908AC0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2D7582-BDD4-A540-A9EC-317D7C3CD090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6D19D5-D81D-D548-AD7A-AD7DC8475E1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8EB6-8AA1-1046-BB8A-358136E2F9B1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6EB00-5A87-C047-B5B7-3B31AD89890F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78235-F45C-FE4C-A523-8E43145C825B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df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470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</a:t>
            </a:r>
            <a:endParaRPr lang="en-US" dirty="0">
              <a:solidFill>
                <a:srgbClr val="3861AA"/>
              </a:solidFill>
              <a:latin typeface="Trebuchet MS" pitchFamily="34" charset="0"/>
            </a:endParaRPr>
          </a:p>
        </p:txBody>
      </p:sp>
      <p:pic>
        <p:nvPicPr>
          <p:cNvPr id="9" name="Picture 8" descr="white-2.pdf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2736861" y="6041498"/>
            <a:ext cx="1126072" cy="84455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862933" y="6353740"/>
            <a:ext cx="249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www.nimbusproject.org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8369-D59E-A34A-BAF6-D2C5D32CAF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BAA88-BBE7-5842-9308-ECD8770CC850}" type="datetime1">
              <a:rPr lang="en-US" smtClean="0"/>
              <a:pPr/>
              <a:t>7/19/11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0C2268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eahey@mcs.anl.gov" TargetMode="External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0" Type="http://schemas.openxmlformats.org/officeDocument/2006/relationships/image" Target="../media/image19.png"/><Relationship Id="rId11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mbusproject.org" TargetMode="Externa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67228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Managing Appliance Launches in Infrastructure Clouds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402664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John </a:t>
            </a:r>
            <a:r>
              <a:rPr lang="en-US" sz="2000" dirty="0" err="1" smtClean="0"/>
              <a:t>Bresnahan</a:t>
            </a:r>
            <a:r>
              <a:rPr lang="en-US" sz="2000" dirty="0" smtClean="0"/>
              <a:t> and Kate </a:t>
            </a:r>
            <a:r>
              <a:rPr lang="en-US" sz="2000" dirty="0" smtClean="0"/>
              <a:t>Keahey</a:t>
            </a:r>
          </a:p>
          <a:p>
            <a:r>
              <a:rPr lang="en-US" sz="2000" dirty="0" smtClean="0">
                <a:hlinkClick r:id="rId2"/>
              </a:rPr>
              <a:t>keahey@mcs.anl.gov</a:t>
            </a:r>
            <a:endParaRPr lang="en-US" sz="2000" dirty="0" smtClean="0"/>
          </a:p>
          <a:p>
            <a:r>
              <a:rPr lang="en-US" sz="2000" dirty="0" smtClean="0"/>
              <a:t>Argonne National Laboratory</a:t>
            </a:r>
          </a:p>
          <a:p>
            <a:r>
              <a:rPr lang="en-US" sz="2000" dirty="0" smtClean="0"/>
              <a:t>Computation Institute, University of Chicago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B82A-8F6E-8242-AB6F-C90388FED0D8}" type="datetime1">
              <a:rPr lang="en-US" smtClean="0"/>
              <a:pPr/>
              <a:t>7/19/11</a:t>
            </a:fld>
            <a:endParaRPr lang="en-US" dirty="0"/>
          </a:p>
        </p:txBody>
      </p:sp>
      <p:pic>
        <p:nvPicPr>
          <p:cNvPr id="10" name="Picture 9" descr="teragrid banne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733" y="-1"/>
            <a:ext cx="9534681" cy="2198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r>
              <a:rPr lang="en-US" dirty="0" smtClean="0"/>
              <a:t> Goals: Launch Tests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950643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950643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949154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836966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44358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 rot="16200000" flipH="1">
            <a:off x="6143288" y="1455526"/>
            <a:ext cx="601762" cy="21611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8" idx="0"/>
          </p:cNvCxnSpPr>
          <p:nvPr/>
        </p:nvCxnSpPr>
        <p:spPr>
          <a:xfrm rot="16200000" flipH="1">
            <a:off x="6854489" y="2166726"/>
            <a:ext cx="618693" cy="7217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095994" y="2541589"/>
            <a:ext cx="1588" cy="1588"/>
          </a:xfrm>
          <a:prstGeom prst="line">
            <a:avLst/>
          </a:prstGeom>
          <a:ln cap="flat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8178768" y="161187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5400000">
            <a:off x="8185685" y="2949154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095994" y="2519352"/>
            <a:ext cx="3924034" cy="238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9104" y="1182071"/>
            <a:ext cx="521865" cy="521865"/>
          </a:xfrm>
          <a:prstGeom prst="rect">
            <a:avLst/>
          </a:prstGeom>
        </p:spPr>
      </p:pic>
      <p:pic>
        <p:nvPicPr>
          <p:cNvPr id="39" name="Picture 38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7096" y="1178402"/>
            <a:ext cx="521865" cy="521865"/>
          </a:xfrm>
          <a:prstGeom prst="rect">
            <a:avLst/>
          </a:prstGeom>
        </p:spPr>
      </p:pic>
      <p:pic>
        <p:nvPicPr>
          <p:cNvPr id="40" name="Picture 39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7239" y="2688221"/>
            <a:ext cx="521865" cy="521865"/>
          </a:xfrm>
          <a:prstGeom prst="rect">
            <a:avLst/>
          </a:prstGeom>
        </p:spPr>
      </p:pic>
      <p:pic>
        <p:nvPicPr>
          <p:cNvPr id="41" name="Picture 40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7643" y="2688221"/>
            <a:ext cx="521865" cy="521865"/>
          </a:xfrm>
          <a:prstGeom prst="rect">
            <a:avLst/>
          </a:prstGeom>
        </p:spPr>
      </p:pic>
      <p:pic>
        <p:nvPicPr>
          <p:cNvPr id="42" name="Picture 41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9095" y="2689710"/>
            <a:ext cx="521865" cy="521865"/>
          </a:xfrm>
          <a:prstGeom prst="rect">
            <a:avLst/>
          </a:prstGeom>
        </p:spPr>
      </p:pic>
      <p:sp>
        <p:nvSpPr>
          <p:cNvPr id="44" name="Content Placeholder 5"/>
          <p:cNvSpPr txBox="1">
            <a:spLocks/>
          </p:cNvSpPr>
          <p:nvPr/>
        </p:nvSpPr>
        <p:spPr>
          <a:xfrm>
            <a:off x="570553" y="5253590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User-defined launch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5" grpId="0" animBg="1"/>
      <p:bldP spid="16" grpId="0"/>
      <p:bldP spid="18" grpId="0" animBg="1"/>
      <p:bldP spid="19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08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Cloudinit.d</a:t>
            </a:r>
            <a:r>
              <a:rPr lang="en-US" dirty="0" smtClean="0"/>
              <a:t> Goals: Monitoring and Repair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950643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950643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949154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836966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44358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 rot="16200000" flipH="1">
            <a:off x="6143288" y="1455526"/>
            <a:ext cx="601762" cy="21611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8" idx="0"/>
          </p:cNvCxnSpPr>
          <p:nvPr/>
        </p:nvCxnSpPr>
        <p:spPr>
          <a:xfrm rot="16200000" flipH="1">
            <a:off x="6854489" y="2166726"/>
            <a:ext cx="618693" cy="7217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095994" y="2541589"/>
            <a:ext cx="1588" cy="1588"/>
          </a:xfrm>
          <a:prstGeom prst="line">
            <a:avLst/>
          </a:prstGeom>
          <a:ln cap="flat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8178768" y="161187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5400000">
            <a:off x="8185685" y="2949154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095994" y="2519352"/>
            <a:ext cx="3924034" cy="238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9104" y="1182071"/>
            <a:ext cx="521865" cy="521865"/>
          </a:xfrm>
          <a:prstGeom prst="rect">
            <a:avLst/>
          </a:prstGeom>
        </p:spPr>
      </p:pic>
      <p:sp>
        <p:nvSpPr>
          <p:cNvPr id="44" name="Content Placeholder 5"/>
          <p:cNvSpPr txBox="1">
            <a:spLocks/>
          </p:cNvSpPr>
          <p:nvPr/>
        </p:nvSpPr>
        <p:spPr>
          <a:xfrm>
            <a:off x="570553" y="5253590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Test-based monitoring and repair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pic>
        <p:nvPicPr>
          <p:cNvPr id="43" name="Picture 42" descr="failed test icon"/>
          <p:cNvPicPr>
            <a:picLocks noChangeAspect="1"/>
          </p:cNvPicPr>
          <p:nvPr/>
        </p:nvPicPr>
        <p:blipFill>
          <a:blip r:embed="rId11">
            <a:clrChange>
              <a:clrFrom>
                <a:srgbClr val="4A5D9E"/>
              </a:clrFrom>
              <a:clrTo>
                <a:srgbClr val="4A5D9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9428" y="1270004"/>
            <a:ext cx="425455" cy="42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5" grpId="0" animBg="1"/>
      <p:bldP spid="16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08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Cloudinit.d</a:t>
            </a:r>
            <a:r>
              <a:rPr lang="en-US" dirty="0" smtClean="0"/>
              <a:t> Goals: Monitoring and Repair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950643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950643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949154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836966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44358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 rot="16200000" flipH="1">
            <a:off x="6143288" y="1455526"/>
            <a:ext cx="601762" cy="21611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8" idx="0"/>
          </p:cNvCxnSpPr>
          <p:nvPr/>
        </p:nvCxnSpPr>
        <p:spPr>
          <a:xfrm rot="16200000" flipH="1">
            <a:off x="6854489" y="2166726"/>
            <a:ext cx="618693" cy="7217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095994" y="2541589"/>
            <a:ext cx="1588" cy="1588"/>
          </a:xfrm>
          <a:prstGeom prst="line">
            <a:avLst/>
          </a:prstGeom>
          <a:ln cap="flat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8178768" y="161187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5400000">
            <a:off x="8185685" y="2949154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095994" y="2519352"/>
            <a:ext cx="3924034" cy="238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9104" y="1182071"/>
            <a:ext cx="521865" cy="521865"/>
          </a:xfrm>
          <a:prstGeom prst="rect">
            <a:avLst/>
          </a:prstGeom>
        </p:spPr>
      </p:pic>
      <p:pic>
        <p:nvPicPr>
          <p:cNvPr id="39" name="Picture 38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7096" y="1178402"/>
            <a:ext cx="521865" cy="521865"/>
          </a:xfrm>
          <a:prstGeom prst="rect">
            <a:avLst/>
          </a:prstGeom>
        </p:spPr>
      </p:pic>
      <p:pic>
        <p:nvPicPr>
          <p:cNvPr id="40" name="Picture 39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7239" y="2688221"/>
            <a:ext cx="521865" cy="521865"/>
          </a:xfrm>
          <a:prstGeom prst="rect">
            <a:avLst/>
          </a:prstGeom>
        </p:spPr>
      </p:pic>
      <p:pic>
        <p:nvPicPr>
          <p:cNvPr id="41" name="Picture 40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7643" y="2688221"/>
            <a:ext cx="521865" cy="521865"/>
          </a:xfrm>
          <a:prstGeom prst="rect">
            <a:avLst/>
          </a:prstGeom>
        </p:spPr>
      </p:pic>
      <p:pic>
        <p:nvPicPr>
          <p:cNvPr id="42" name="Picture 41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9095" y="2689710"/>
            <a:ext cx="521865" cy="521865"/>
          </a:xfrm>
          <a:prstGeom prst="rect">
            <a:avLst/>
          </a:prstGeom>
        </p:spPr>
      </p:pic>
      <p:sp>
        <p:nvSpPr>
          <p:cNvPr id="44" name="Content Placeholder 5"/>
          <p:cNvSpPr txBox="1">
            <a:spLocks/>
          </p:cNvSpPr>
          <p:nvPr/>
        </p:nvSpPr>
        <p:spPr>
          <a:xfrm>
            <a:off x="570553" y="5253590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Test</a:t>
            </a:r>
            <a:r>
              <a:rPr lang="en-US" sz="3200" dirty="0" smtClean="0">
                <a:latin typeface="Myriad Pro"/>
                <a:cs typeface="Myriad Pro"/>
              </a:rPr>
              <a:t>-based monitoring and  repair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5" grpId="0" animBg="1"/>
      <p:bldP spid="16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r>
              <a:rPr lang="en-US" dirty="0" smtClean="0"/>
              <a:t> Goals:</a:t>
            </a:r>
            <a:r>
              <a:rPr lang="en-US" dirty="0" smtClean="0"/>
              <a:t> </a:t>
            </a:r>
            <a:r>
              <a:rPr lang="en-US" dirty="0" smtClean="0"/>
              <a:t>Easy to 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15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</a:t>
            </a:r>
            <a:r>
              <a:rPr lang="en-US" dirty="0" smtClean="0"/>
              <a:t>roles:</a:t>
            </a:r>
          </a:p>
          <a:p>
            <a:pPr lvl="1"/>
            <a:r>
              <a:rPr lang="en-US" dirty="0" smtClean="0"/>
              <a:t>Launch plan developers and users</a:t>
            </a:r>
            <a:endParaRPr lang="en-US" dirty="0" smtClean="0"/>
          </a:p>
          <a:p>
            <a:r>
              <a:rPr lang="en-US" dirty="0" smtClean="0"/>
              <a:t>Launch plan end-users/operators</a:t>
            </a:r>
          </a:p>
          <a:p>
            <a:pPr lvl="1"/>
            <a:r>
              <a:rPr lang="en-US" dirty="0" smtClean="0"/>
              <a:t>Lightweight</a:t>
            </a:r>
          </a:p>
          <a:p>
            <a:pPr lvl="1"/>
            <a:r>
              <a:rPr lang="en-US" dirty="0" smtClean="0"/>
              <a:t>Copy launch plan and “one click” action</a:t>
            </a:r>
          </a:p>
          <a:p>
            <a:r>
              <a:rPr lang="en-US" dirty="0" smtClean="0"/>
              <a:t>Launch plan/application </a:t>
            </a:r>
            <a:r>
              <a:rPr lang="en-US" dirty="0" smtClean="0"/>
              <a:t>developers:</a:t>
            </a:r>
          </a:p>
          <a:p>
            <a:pPr lvl="1"/>
            <a:r>
              <a:rPr lang="en-US" dirty="0" smtClean="0"/>
              <a:t>Minimal software assumptions (</a:t>
            </a:r>
            <a:r>
              <a:rPr lang="en-US" dirty="0" err="1" smtClean="0"/>
              <a:t>ssh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“Stem cell”</a:t>
            </a:r>
            <a:r>
              <a:rPr lang="en-US" dirty="0" smtClean="0"/>
              <a:t> deployment approach</a:t>
            </a:r>
          </a:p>
          <a:p>
            <a:pPr lvl="1"/>
            <a:r>
              <a:rPr lang="en-US" dirty="0" smtClean="0"/>
              <a:t>Incremental launch plan development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3826933" cy="4525963"/>
          </a:xfrm>
        </p:spPr>
        <p:txBody>
          <a:bodyPr/>
          <a:lstStyle/>
          <a:p>
            <a:r>
              <a:rPr lang="en-US" sz="2800" dirty="0" smtClean="0"/>
              <a:t>Services</a:t>
            </a:r>
          </a:p>
          <a:p>
            <a:r>
              <a:rPr lang="en-US" sz="2800" dirty="0" smtClean="0"/>
              <a:t>Run Levels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ollections </a:t>
            </a:r>
            <a:r>
              <a:rPr lang="en-US" dirty="0" smtClean="0"/>
              <a:t>of services without dependencies on each other</a:t>
            </a:r>
          </a:p>
          <a:p>
            <a:r>
              <a:rPr lang="en-US" sz="2800" dirty="0" smtClean="0"/>
              <a:t>Launch Plan</a:t>
            </a:r>
          </a:p>
          <a:p>
            <a:pPr lvl="1"/>
            <a:r>
              <a:rPr lang="en-US" dirty="0" smtClean="0"/>
              <a:t>An ordered set of run levels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6247" y="1468971"/>
            <a:ext cx="430539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484289" y="2565418"/>
            <a:ext cx="4478848" cy="1754328"/>
            <a:chOff x="4484289" y="2768614"/>
            <a:chExt cx="4478848" cy="1754328"/>
          </a:xfrm>
        </p:grpSpPr>
        <p:sp>
          <p:nvSpPr>
            <p:cNvPr id="11" name="Rectangle 10"/>
            <p:cNvSpPr/>
            <p:nvPr/>
          </p:nvSpPr>
          <p:spPr>
            <a:xfrm>
              <a:off x="4484289" y="2768614"/>
              <a:ext cx="4478848" cy="17543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12" y="2768615"/>
              <a:ext cx="4340326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"/>
                  <a:cs typeface="Courier"/>
                </a:rPr>
                <a:t>[svc-</a:t>
              </a:r>
              <a:r>
                <a:rPr lang="en-US" dirty="0" err="1" smtClean="0">
                  <a:latin typeface="Courier"/>
                  <a:cs typeface="Courier"/>
                </a:rPr>
                <a:t>staticHostHTTP</a:t>
              </a:r>
              <a:r>
                <a:rPr lang="en-US" dirty="0" smtClean="0">
                  <a:latin typeface="Courier"/>
                  <a:cs typeface="Courier"/>
                </a:rPr>
                <a:t>]</a:t>
              </a:r>
            </a:p>
            <a:p>
              <a:r>
                <a:rPr lang="en-US" dirty="0" err="1" smtClean="0">
                  <a:latin typeface="Courier"/>
                  <a:cs typeface="Courier"/>
                </a:rPr>
                <a:t>ssh_username</a:t>
              </a:r>
              <a:r>
                <a:rPr lang="en-US" dirty="0" smtClean="0">
                  <a:latin typeface="Courier"/>
                  <a:cs typeface="Courier"/>
                </a:rPr>
                <a:t>: root</a:t>
              </a:r>
            </a:p>
            <a:p>
              <a:r>
                <a:rPr lang="en-US" dirty="0" err="1" smtClean="0">
                  <a:latin typeface="Courier"/>
                  <a:cs typeface="Courier"/>
                </a:rPr>
                <a:t>localsshkeypath</a:t>
              </a:r>
              <a:r>
                <a:rPr lang="en-US" dirty="0" smtClean="0">
                  <a:latin typeface="Courier"/>
                  <a:cs typeface="Courier"/>
                </a:rPr>
                <a:t>: ~/.</a:t>
              </a:r>
              <a:r>
                <a:rPr lang="en-US" dirty="0" err="1" smtClean="0">
                  <a:latin typeface="Courier"/>
                  <a:cs typeface="Courier"/>
                </a:rPr>
                <a:t>ssh/st.pem</a:t>
              </a:r>
              <a:endParaRPr lang="en-US" dirty="0" smtClean="0">
                <a:latin typeface="Courier"/>
                <a:cs typeface="Courier"/>
              </a:endParaRPr>
            </a:p>
            <a:p>
              <a:r>
                <a:rPr lang="en-US" dirty="0" err="1" smtClean="0">
                  <a:latin typeface="Courier"/>
                  <a:cs typeface="Courier"/>
                </a:rPr>
                <a:t>readypgm</a:t>
              </a:r>
              <a:r>
                <a:rPr lang="en-US" dirty="0" smtClean="0">
                  <a:latin typeface="Courier"/>
                  <a:cs typeface="Courier"/>
                </a:rPr>
                <a:t>: http-</a:t>
              </a:r>
              <a:r>
                <a:rPr lang="en-US" dirty="0" err="1" smtClean="0">
                  <a:latin typeface="Courier"/>
                  <a:cs typeface="Courier"/>
                </a:rPr>
                <a:t>test.py</a:t>
              </a:r>
              <a:endParaRPr lang="en-US" dirty="0" smtClean="0">
                <a:latin typeface="Courier"/>
                <a:cs typeface="Courier"/>
              </a:endParaRPr>
            </a:p>
            <a:p>
              <a:r>
                <a:rPr lang="en-US" dirty="0" err="1" smtClean="0">
                  <a:latin typeface="Courier"/>
                  <a:cs typeface="Courier"/>
                </a:rPr>
                <a:t>bootpgm</a:t>
              </a:r>
              <a:r>
                <a:rPr lang="en-US" dirty="0" smtClean="0">
                  <a:latin typeface="Courier"/>
                  <a:cs typeface="Courier"/>
                </a:rPr>
                <a:t>: http-</a:t>
              </a:r>
              <a:r>
                <a:rPr lang="en-US" dirty="0" err="1" smtClean="0">
                  <a:latin typeface="Courier"/>
                  <a:cs typeface="Courier"/>
                </a:rPr>
                <a:t>boot.sh</a:t>
              </a:r>
              <a:endParaRPr lang="en-US" dirty="0" smtClean="0">
                <a:latin typeface="Courier"/>
                <a:cs typeface="Courier"/>
              </a:endParaRPr>
            </a:p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r>
              <a:rPr lang="en-US" dirty="0" smtClean="0"/>
              <a:t> Services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535" y="1329272"/>
            <a:ext cx="403015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Services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well-defined task</a:t>
            </a:r>
          </a:p>
          <a:p>
            <a:pPr lvl="1"/>
            <a:r>
              <a:rPr lang="en-US" dirty="0" smtClean="0"/>
              <a:t>confined to a single host </a:t>
            </a:r>
            <a:r>
              <a:rPr lang="en-US" dirty="0" smtClean="0"/>
              <a:t>machine</a:t>
            </a:r>
          </a:p>
          <a:p>
            <a:r>
              <a:rPr lang="en-US" dirty="0" smtClean="0"/>
              <a:t>Example: HTTP </a:t>
            </a:r>
            <a:r>
              <a:rPr lang="en-US" dirty="0" smtClean="0"/>
              <a:t>server</a:t>
            </a:r>
            <a:endParaRPr lang="en-US" dirty="0" smtClean="0"/>
          </a:p>
          <a:p>
            <a:r>
              <a:rPr lang="en-US" dirty="0" smtClean="0"/>
              <a:t>Hosting :</a:t>
            </a:r>
          </a:p>
          <a:p>
            <a:pPr lvl="1"/>
            <a:r>
              <a:rPr lang="en-US" dirty="0" smtClean="0"/>
              <a:t>Existing host  </a:t>
            </a:r>
          </a:p>
          <a:p>
            <a:pPr lvl="1"/>
            <a:r>
              <a:rPr lang="en-US" dirty="0" smtClean="0"/>
              <a:t>New automatically launched host (VM)</a:t>
            </a:r>
          </a:p>
          <a:p>
            <a:r>
              <a:rPr lang="en-US" dirty="0" smtClean="0"/>
              <a:t>Many services can run on a single host/</a:t>
            </a:r>
            <a:r>
              <a:rPr lang="en-US" dirty="0" smtClean="0"/>
              <a:t>VM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7352" y="1498601"/>
            <a:ext cx="4478848" cy="339938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08522" y="1481669"/>
            <a:ext cx="4621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[svc-</a:t>
            </a:r>
            <a:r>
              <a:rPr lang="en-US" dirty="0" err="1" smtClean="0">
                <a:latin typeface="Courier"/>
                <a:cs typeface="Courier"/>
              </a:rPr>
              <a:t>alamoHTTP</a:t>
            </a:r>
            <a:r>
              <a:rPr lang="en-US" dirty="0" smtClean="0">
                <a:latin typeface="Courier"/>
                <a:cs typeface="Courier"/>
              </a:rPr>
              <a:t>]</a:t>
            </a:r>
          </a:p>
          <a:p>
            <a:r>
              <a:rPr lang="en-US" dirty="0" err="1" smtClean="0">
                <a:latin typeface="Courier"/>
                <a:cs typeface="Courier"/>
              </a:rPr>
              <a:t>iaas_key</a:t>
            </a:r>
            <a:r>
              <a:rPr lang="en-US" dirty="0" smtClean="0">
                <a:latin typeface="Courier"/>
                <a:cs typeface="Courier"/>
              </a:rPr>
              <a:t>: XXXXXX</a:t>
            </a:r>
          </a:p>
          <a:p>
            <a:r>
              <a:rPr lang="en-US" dirty="0" err="1" smtClean="0">
                <a:latin typeface="Courier"/>
                <a:cs typeface="Courier"/>
              </a:rPr>
              <a:t>iaas_secret</a:t>
            </a:r>
            <a:r>
              <a:rPr lang="en-US" dirty="0" smtClean="0">
                <a:latin typeface="Courier"/>
                <a:cs typeface="Courier"/>
              </a:rPr>
              <a:t>: XXXX</a:t>
            </a:r>
          </a:p>
          <a:p>
            <a:r>
              <a:rPr lang="en-US" dirty="0" err="1" smtClean="0">
                <a:latin typeface="Courier"/>
                <a:cs typeface="Courier"/>
              </a:rPr>
              <a:t>iaas_host</a:t>
            </a:r>
            <a:r>
              <a:rPr lang="en-US" dirty="0" smtClean="0">
                <a:latin typeface="Courier"/>
                <a:cs typeface="Courier"/>
              </a:rPr>
              <a:t>: </a:t>
            </a:r>
            <a:r>
              <a:rPr lang="en-US" dirty="0" err="1" smtClean="0">
                <a:latin typeface="Courier"/>
                <a:cs typeface="Courier"/>
              </a:rPr>
              <a:t>alamo.futuregrid.org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iaas_port</a:t>
            </a:r>
            <a:r>
              <a:rPr lang="en-US" dirty="0" smtClean="0">
                <a:latin typeface="Courier"/>
                <a:cs typeface="Courier"/>
              </a:rPr>
              <a:t>: 8443</a:t>
            </a:r>
          </a:p>
          <a:p>
            <a:r>
              <a:rPr lang="en-US" dirty="0" err="1" smtClean="0">
                <a:latin typeface="Courier"/>
                <a:cs typeface="Courier"/>
              </a:rPr>
              <a:t>iaas</a:t>
            </a:r>
            <a:r>
              <a:rPr lang="en-US" dirty="0" smtClean="0">
                <a:latin typeface="Courier"/>
                <a:cs typeface="Courier"/>
              </a:rPr>
              <a:t>: Nimbus</a:t>
            </a:r>
          </a:p>
          <a:p>
            <a:r>
              <a:rPr lang="en-US" dirty="0" smtClean="0">
                <a:latin typeface="Courier"/>
                <a:cs typeface="Courier"/>
              </a:rPr>
              <a:t>image: ubunut10.10</a:t>
            </a:r>
          </a:p>
          <a:p>
            <a:r>
              <a:rPr lang="en-US" dirty="0" err="1" smtClean="0">
                <a:latin typeface="Courier"/>
                <a:cs typeface="Courier"/>
              </a:rPr>
              <a:t>ssh_username</a:t>
            </a:r>
            <a:r>
              <a:rPr lang="en-US" dirty="0" smtClean="0">
                <a:latin typeface="Courier"/>
                <a:cs typeface="Courier"/>
              </a:rPr>
              <a:t>: </a:t>
            </a:r>
            <a:r>
              <a:rPr lang="en-US" dirty="0" err="1" smtClean="0">
                <a:latin typeface="Courier"/>
                <a:cs typeface="Courier"/>
              </a:rPr>
              <a:t>ubuntu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localsshkeypath</a:t>
            </a:r>
            <a:r>
              <a:rPr lang="en-US" dirty="0" smtClean="0">
                <a:latin typeface="Courier"/>
                <a:cs typeface="Courier"/>
              </a:rPr>
              <a:t>: ~/.</a:t>
            </a:r>
            <a:r>
              <a:rPr lang="en-US" dirty="0" err="1" smtClean="0">
                <a:latin typeface="Courier"/>
                <a:cs typeface="Courier"/>
              </a:rPr>
              <a:t>ssh/fg.pem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readypgm</a:t>
            </a:r>
            <a:r>
              <a:rPr lang="en-US" dirty="0" smtClean="0">
                <a:latin typeface="Courier"/>
                <a:cs typeface="Courier"/>
              </a:rPr>
              <a:t>: http-test.py</a:t>
            </a:r>
          </a:p>
          <a:p>
            <a:r>
              <a:rPr lang="en-US" dirty="0" err="1" smtClean="0">
                <a:latin typeface="Courier"/>
                <a:cs typeface="Courier"/>
              </a:rPr>
              <a:t>bootpgm</a:t>
            </a:r>
            <a:r>
              <a:rPr lang="en-US" dirty="0" smtClean="0">
                <a:latin typeface="Courier"/>
                <a:cs typeface="Courier"/>
              </a:rPr>
              <a:t>: http-</a:t>
            </a:r>
            <a:r>
              <a:rPr lang="en-US" dirty="0" err="1" smtClean="0">
                <a:latin typeface="Courier"/>
                <a:cs typeface="Courier"/>
              </a:rPr>
              <a:t>boot.sh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and Testing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27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Configuration via </a:t>
            </a:r>
            <a:r>
              <a:rPr lang="en-US" dirty="0" smtClean="0"/>
              <a:t>l</a:t>
            </a:r>
            <a:r>
              <a:rPr lang="en-US" dirty="0" smtClean="0"/>
              <a:t>ocally </a:t>
            </a:r>
            <a:r>
              <a:rPr lang="en-US" dirty="0" smtClean="0"/>
              <a:t>run scripts   </a:t>
            </a:r>
          </a:p>
          <a:p>
            <a:pPr lvl="1"/>
            <a:r>
              <a:rPr lang="en-US" dirty="0" smtClean="0"/>
              <a:t>Any language so long as your host can run it</a:t>
            </a:r>
          </a:p>
          <a:p>
            <a:pPr lvl="2"/>
            <a:r>
              <a:rPr lang="en-US" dirty="0" smtClean="0"/>
              <a:t>Chef, yum, puppet</a:t>
            </a:r>
          </a:p>
          <a:p>
            <a:pPr lvl="1"/>
            <a:r>
              <a:rPr lang="en-US" dirty="0" smtClean="0"/>
              <a:t>Injected in and run via </a:t>
            </a:r>
            <a:r>
              <a:rPr lang="en-US" dirty="0" err="1" smtClean="0"/>
              <a:t>ssh</a:t>
            </a:r>
            <a:r>
              <a:rPr lang="en-US" dirty="0" smtClean="0"/>
              <a:t> as needed</a:t>
            </a:r>
          </a:p>
          <a:p>
            <a:r>
              <a:rPr lang="en-US" i="1" dirty="0" smtClean="0"/>
              <a:t>Start agent (</a:t>
            </a:r>
            <a:r>
              <a:rPr lang="en-US" i="1" dirty="0" err="1" smtClean="0"/>
              <a:t>bootpgm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Configuration at setup</a:t>
            </a:r>
          </a:p>
          <a:p>
            <a:r>
              <a:rPr lang="en-US" i="1" dirty="0" smtClean="0"/>
              <a:t>Test agent (</a:t>
            </a:r>
            <a:r>
              <a:rPr lang="en-US" i="1" dirty="0" err="1" smtClean="0"/>
              <a:t>readpgm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Checks “health and happiness” of the service</a:t>
            </a:r>
          </a:p>
          <a:p>
            <a:pPr lvl="1"/>
            <a:r>
              <a:rPr lang="en-US" dirty="0" smtClean="0"/>
              <a:t> E.g., for HTTP server: connect to localhost:80, download a known web page, check content</a:t>
            </a:r>
          </a:p>
          <a:p>
            <a:r>
              <a:rPr lang="en-US" i="1" dirty="0" smtClean="0"/>
              <a:t>Termination agent (</a:t>
            </a:r>
            <a:r>
              <a:rPr lang="en-US" i="1" dirty="0" err="1" smtClean="0"/>
              <a:t>terminatepgm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Gracefully take down a service, e.g.</a:t>
            </a:r>
            <a:r>
              <a:rPr lang="en-US" dirty="0" smtClean="0"/>
              <a:t> </a:t>
            </a:r>
            <a:r>
              <a:rPr lang="en-US" dirty="0" smtClean="0"/>
              <a:t>release 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87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</a:t>
            </a:r>
            <a:r>
              <a:rPr lang="en-US" dirty="0" smtClean="0"/>
              <a:t> </a:t>
            </a:r>
            <a:r>
              <a:rPr lang="en-US" dirty="0" smtClean="0"/>
              <a:t>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2" y="1447803"/>
            <a:ext cx="4250267" cy="47561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Represented as a set of key/value pairs</a:t>
            </a:r>
          </a:p>
          <a:p>
            <a:r>
              <a:rPr lang="en-US" dirty="0" smtClean="0"/>
              <a:t>Input dependencies</a:t>
            </a:r>
            <a:endParaRPr lang="en-US" dirty="0" smtClean="0"/>
          </a:p>
          <a:p>
            <a:pPr lvl="1"/>
            <a:r>
              <a:rPr lang="en-US" dirty="0" err="1" smtClean="0"/>
              <a:t>Deps</a:t>
            </a:r>
            <a:r>
              <a:rPr lang="en-US" dirty="0" smtClean="0"/>
              <a:t> </a:t>
            </a:r>
            <a:r>
              <a:rPr lang="en-US" dirty="0" smtClean="0"/>
              <a:t>section of service definition</a:t>
            </a:r>
          </a:p>
          <a:p>
            <a:r>
              <a:rPr lang="en-US" dirty="0" smtClean="0"/>
              <a:t>Output dependencies</a:t>
            </a:r>
          </a:p>
          <a:p>
            <a:pPr lvl="1"/>
            <a:r>
              <a:rPr lang="en-US" dirty="0" err="1" smtClean="0"/>
              <a:t>Json</a:t>
            </a:r>
            <a:r>
              <a:rPr lang="en-US" dirty="0" smtClean="0"/>
              <a:t> document  </a:t>
            </a:r>
          </a:p>
          <a:p>
            <a:r>
              <a:rPr lang="en-US" dirty="0" smtClean="0"/>
              <a:t>Securely </a:t>
            </a:r>
            <a:r>
              <a:rPr lang="en-US" dirty="0" smtClean="0"/>
              <a:t>copied from the service back to </a:t>
            </a:r>
            <a:r>
              <a:rPr lang="en-US" dirty="0" err="1" smtClean="0"/>
              <a:t>cloudinit.d</a:t>
            </a:r>
            <a:endParaRPr lang="en-US" dirty="0" smtClean="0"/>
          </a:p>
          <a:p>
            <a:r>
              <a:rPr lang="en-US" dirty="0" smtClean="0"/>
              <a:t>Example: HTTP server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30798" y="3898899"/>
            <a:ext cx="3733800" cy="122149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30798" y="3869270"/>
            <a:ext cx="3657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deps</a:t>
            </a:r>
            <a:r>
              <a:rPr lang="en-US" dirty="0" smtClean="0"/>
              <a:t>]</a:t>
            </a:r>
          </a:p>
          <a:p>
            <a:r>
              <a:rPr lang="en-US" dirty="0" err="1" smtClean="0"/>
              <a:t>db_username</a:t>
            </a:r>
            <a:r>
              <a:rPr lang="en-US" dirty="0" smtClean="0"/>
              <a:t>: ${</a:t>
            </a:r>
            <a:r>
              <a:rPr lang="en-US" dirty="0" err="1" smtClean="0"/>
              <a:t>db.username</a:t>
            </a:r>
            <a:r>
              <a:rPr lang="en-US" dirty="0" smtClean="0"/>
              <a:t>}</a:t>
            </a:r>
          </a:p>
          <a:p>
            <a:r>
              <a:rPr lang="en-US" dirty="0" err="1" smtClean="0"/>
              <a:t>db_password</a:t>
            </a:r>
            <a:r>
              <a:rPr lang="en-US" dirty="0" smtClean="0"/>
              <a:t>: ${</a:t>
            </a:r>
            <a:r>
              <a:rPr lang="en-US" dirty="0" err="1" smtClean="0"/>
              <a:t>db.password</a:t>
            </a:r>
            <a:r>
              <a:rPr lang="en-US" dirty="0" smtClean="0"/>
              <a:t>}</a:t>
            </a:r>
            <a:endParaRPr lang="en-US" dirty="0" smtClean="0"/>
          </a:p>
          <a:p>
            <a:r>
              <a:rPr lang="en-US" dirty="0" err="1" smtClean="0"/>
              <a:t>d</a:t>
            </a:r>
            <a:r>
              <a:rPr lang="en-US" dirty="0" err="1" smtClean="0"/>
              <a:t>b_hostname</a:t>
            </a:r>
            <a:r>
              <a:rPr lang="en-US" dirty="0" smtClean="0"/>
              <a:t>: ${</a:t>
            </a:r>
            <a:r>
              <a:rPr lang="en-US" dirty="0" err="1" smtClean="0"/>
              <a:t>db.hostname</a:t>
            </a:r>
            <a:r>
              <a:rPr lang="en-US" dirty="0" smtClean="0"/>
              <a:t>}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30798" y="5240886"/>
            <a:ext cx="3733800" cy="9445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30798" y="5228189"/>
            <a:ext cx="384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</a:t>
            </a:r>
            <a:r>
              <a:rPr lang="en-US" dirty="0"/>
              <a:t>“</a:t>
            </a:r>
            <a:r>
              <a:rPr lang="en-US" dirty="0" err="1"/>
              <a:t>db_username</a:t>
            </a:r>
            <a:r>
              <a:rPr lang="en-US" dirty="0"/>
              <a:t>“: “</a:t>
            </a:r>
            <a:r>
              <a:rPr lang="en-US" dirty="0" err="1"/>
              <a:t>timf</a:t>
            </a:r>
            <a:r>
              <a:rPr lang="en-US" dirty="0"/>
              <a:t>“,</a:t>
            </a:r>
            <a:endParaRPr lang="en-US" dirty="0" smtClean="0"/>
          </a:p>
          <a:p>
            <a:r>
              <a:rPr lang="en-US" dirty="0" smtClean="0"/>
              <a:t> “</a:t>
            </a:r>
            <a:r>
              <a:rPr lang="en-US" dirty="0" err="1"/>
              <a:t>db_password</a:t>
            </a:r>
            <a:r>
              <a:rPr lang="en-US" dirty="0"/>
              <a:t>”: “SKJmsjkdf43jsjde</a:t>
            </a:r>
            <a:r>
              <a:rPr lang="en-US" dirty="0" smtClean="0"/>
              <a:t>”,</a:t>
            </a:r>
            <a:endParaRPr lang="en-US" dirty="0" smtClean="0"/>
          </a:p>
          <a:p>
            <a:r>
              <a:rPr lang="en-US" dirty="0" smtClean="0"/>
              <a:t> “</a:t>
            </a:r>
            <a:r>
              <a:rPr lang="en-US" dirty="0" err="1" smtClean="0"/>
              <a:t>db_hostname</a:t>
            </a:r>
            <a:r>
              <a:rPr lang="en-US" dirty="0" smtClean="0"/>
              <a:t>”: ec2xxx.amazon.com}</a:t>
            </a:r>
            <a:endParaRPr lang="en-US" dirty="0"/>
          </a:p>
        </p:txBody>
      </p:sp>
      <p:pic>
        <p:nvPicPr>
          <p:cNvPr id="17" name="Picture 16" descr="database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162" y="1439335"/>
            <a:ext cx="660401" cy="66040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494831" y="143933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91579" y="204595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pic>
        <p:nvPicPr>
          <p:cNvPr id="20" name="Picture 19" descr="web server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550" y="2830623"/>
            <a:ext cx="531280" cy="53128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655949" y="271843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57140" y="332505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cxnSp>
        <p:nvCxnSpPr>
          <p:cNvPr id="23" name="Straight Arrow Connector 22"/>
          <p:cNvCxnSpPr>
            <a:stCxn id="18" idx="2"/>
            <a:endCxn id="21" idx="0"/>
          </p:cNvCxnSpPr>
          <p:nvPr/>
        </p:nvCxnSpPr>
        <p:spPr>
          <a:xfrm rot="16200000" flipH="1">
            <a:off x="6888340" y="1455526"/>
            <a:ext cx="364700" cy="21611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5400000">
            <a:off x="8331165" y="1544141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5400000">
            <a:off x="8338082" y="2881422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494831" y="2554806"/>
            <a:ext cx="3191969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Levels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2624667"/>
            <a:ext cx="8449733" cy="350149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Collection of services with no dependencies on each </a:t>
            </a:r>
            <a:r>
              <a:rPr lang="en-US" dirty="0" smtClean="0"/>
              <a:t>other, e.g. database and </a:t>
            </a:r>
            <a:r>
              <a:rPr lang="en-US" dirty="0" smtClean="0"/>
              <a:t>NSF server</a:t>
            </a:r>
            <a:endParaRPr lang="en-US" dirty="0" smtClean="0"/>
          </a:p>
          <a:p>
            <a:r>
              <a:rPr lang="en-US" dirty="0" smtClean="0"/>
              <a:t>Launched at the same time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 smtClean="0"/>
              <a:t>epend </a:t>
            </a:r>
            <a:r>
              <a:rPr lang="en-US" dirty="0" smtClean="0"/>
              <a:t>on services from previous run level</a:t>
            </a:r>
          </a:p>
          <a:p>
            <a:r>
              <a:rPr lang="en-US" dirty="0" smtClean="0"/>
              <a:t>Examples of dependencies: security tokens, </a:t>
            </a:r>
            <a:r>
              <a:rPr lang="en-US" dirty="0" smtClean="0"/>
              <a:t>contact information (hostname, port)</a:t>
            </a:r>
          </a:p>
          <a:p>
            <a:r>
              <a:rPr lang="en-US" dirty="0" smtClean="0"/>
              <a:t>Considered complete when all services have successfully started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271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269" y="1320804"/>
            <a:ext cx="660401" cy="66040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445938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85271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42686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932" y="1871128"/>
            <a:ext cx="4292600" cy="4525963"/>
          </a:xfrm>
        </p:spPr>
        <p:txBody>
          <a:bodyPr/>
          <a:lstStyle/>
          <a:p>
            <a:r>
              <a:rPr lang="en-US" dirty="0" smtClean="0"/>
              <a:t>Ordered set of run levels </a:t>
            </a:r>
            <a:endParaRPr lang="en-US" dirty="0" smtClean="0"/>
          </a:p>
          <a:p>
            <a:r>
              <a:rPr lang="en-US" dirty="0" smtClean="0"/>
              <a:t>A launch plan describes a complete application</a:t>
            </a:r>
            <a:endParaRPr lang="en-US" dirty="0" smtClean="0"/>
          </a:p>
          <a:p>
            <a:r>
              <a:rPr lang="en-US" dirty="0" smtClean="0"/>
              <a:t>Defining a launch </a:t>
            </a:r>
            <a:r>
              <a:rPr lang="en-US" dirty="0" smtClean="0"/>
              <a:t>p</a:t>
            </a:r>
            <a:r>
              <a:rPr lang="en-US" dirty="0" smtClean="0"/>
              <a:t>lan</a:t>
            </a:r>
            <a:endParaRPr lang="en-US" dirty="0" smtClean="0"/>
          </a:p>
          <a:p>
            <a:pPr lvl="1"/>
            <a:r>
              <a:rPr lang="en-US" dirty="0" smtClean="0"/>
              <a:t>Define all services</a:t>
            </a:r>
          </a:p>
          <a:p>
            <a:pPr lvl="1"/>
            <a:r>
              <a:rPr lang="en-US" dirty="0" smtClean="0"/>
              <a:t>Arrange into run-</a:t>
            </a:r>
            <a:r>
              <a:rPr lang="en-US" dirty="0" smtClean="0"/>
              <a:t>levels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4" y="1871128"/>
            <a:ext cx="3733800" cy="336126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47722" y="211666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[</a:t>
            </a:r>
            <a:r>
              <a:rPr lang="en-US" dirty="0" err="1" smtClean="0">
                <a:latin typeface="Courier"/>
                <a:cs typeface="Courier"/>
              </a:rPr>
              <a:t>runlevels</a:t>
            </a:r>
            <a:r>
              <a:rPr lang="en-US" dirty="0" smtClean="0">
                <a:latin typeface="Courier"/>
                <a:cs typeface="Courier"/>
              </a:rPr>
              <a:t>]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level1</a:t>
            </a:r>
            <a:r>
              <a:rPr lang="en-US" dirty="0" smtClean="0">
                <a:latin typeface="Courier"/>
                <a:cs typeface="Courier"/>
              </a:rPr>
              <a:t>: </a:t>
            </a:r>
            <a:r>
              <a:rPr lang="en-US" dirty="0" err="1" smtClean="0">
                <a:latin typeface="Courier"/>
                <a:cs typeface="Courier"/>
              </a:rPr>
              <a:t>db_nfs.conf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level2: </a:t>
            </a:r>
            <a:r>
              <a:rPr lang="en-US" dirty="0" err="1" smtClean="0">
                <a:latin typeface="Courier"/>
                <a:cs typeface="Courier"/>
              </a:rPr>
              <a:t>http.conf</a:t>
            </a:r>
            <a:endParaRPr lang="en-US" dirty="0" smtClean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oilogocopy_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65" y="-524939"/>
            <a:ext cx="2429933" cy="24299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73948" y="1320796"/>
            <a:ext cx="4038600" cy="527261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Observatory Science</a:t>
            </a:r>
          </a:p>
          <a:p>
            <a:pPr lvl="1"/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Processing</a:t>
            </a:r>
          </a:p>
          <a:p>
            <a:pPr lvl="1"/>
            <a:r>
              <a:rPr lang="en-US" dirty="0" smtClean="0"/>
              <a:t>Reaction</a:t>
            </a:r>
          </a:p>
          <a:p>
            <a:r>
              <a:rPr lang="en-US" dirty="0" smtClean="0"/>
              <a:t>Scaling Processing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On-demand expansion of computing</a:t>
            </a:r>
          </a:p>
          <a:p>
            <a:pPr lvl="1"/>
            <a:r>
              <a:rPr lang="en-US" dirty="0" smtClean="0"/>
              <a:t>Highly </a:t>
            </a:r>
            <a:r>
              <a:rPr lang="en-US" dirty="0" smtClean="0"/>
              <a:t>Available (HA) services that provision resources on many clouds based on need</a:t>
            </a:r>
          </a:p>
          <a:p>
            <a:pPr lvl="1"/>
            <a:r>
              <a:rPr lang="en-US" dirty="0" smtClean="0"/>
              <a:t>Significant OOI CI infrastructure in data and sensor management based on this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How do we deploy that infrastructure and keep it running?</a:t>
            </a:r>
            <a:endParaRPr lang="en-US" dirty="0" smtClean="0"/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"/>
            <a:ext cx="4542121" cy="6142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8758" y="3037034"/>
            <a:ext cx="3830638" cy="2371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87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Validate launch plan</a:t>
            </a:r>
          </a:p>
          <a:p>
            <a:r>
              <a:rPr lang="en-US" dirty="0" smtClean="0"/>
              <a:t>All </a:t>
            </a:r>
            <a:r>
              <a:rPr lang="en-US" dirty="0" err="1" smtClean="0"/>
              <a:t>IaaS</a:t>
            </a:r>
            <a:r>
              <a:rPr lang="en-US" dirty="0" smtClean="0"/>
              <a:t> requests are </a:t>
            </a:r>
            <a:r>
              <a:rPr lang="en-US" dirty="0" smtClean="0"/>
              <a:t>made to optimize launch</a:t>
            </a:r>
          </a:p>
          <a:p>
            <a:r>
              <a:rPr lang="en-US" dirty="0" err="1" smtClean="0"/>
              <a:t>s</a:t>
            </a:r>
            <a:r>
              <a:rPr lang="en-US" dirty="0" err="1" smtClean="0"/>
              <a:t>sh</a:t>
            </a:r>
            <a:r>
              <a:rPr lang="en-US" dirty="0" smtClean="0"/>
              <a:t> connection retries for </a:t>
            </a:r>
            <a:r>
              <a:rPr lang="en-US" dirty="0" smtClean="0"/>
              <a:t>first run-level</a:t>
            </a:r>
            <a:endParaRPr lang="en-US" dirty="0" smtClean="0"/>
          </a:p>
          <a:p>
            <a:r>
              <a:rPr lang="en-US" dirty="0" err="1" smtClean="0"/>
              <a:t>s</a:t>
            </a:r>
            <a:r>
              <a:rPr lang="en-US" dirty="0" err="1" smtClean="0"/>
              <a:t>tartpgm</a:t>
            </a:r>
            <a:r>
              <a:rPr lang="en-US" dirty="0" smtClean="0"/>
              <a:t> </a:t>
            </a:r>
            <a:r>
              <a:rPr lang="en-US" dirty="0" smtClean="0"/>
              <a:t>+ </a:t>
            </a:r>
            <a:r>
              <a:rPr lang="en-US" dirty="0" smtClean="0"/>
              <a:t>dependencies are copied to services in first run-level</a:t>
            </a:r>
          </a:p>
          <a:p>
            <a:r>
              <a:rPr lang="en-US" dirty="0" err="1" smtClean="0"/>
              <a:t>s</a:t>
            </a:r>
            <a:r>
              <a:rPr lang="en-US" dirty="0" err="1" smtClean="0"/>
              <a:t>tartpgm</a:t>
            </a:r>
            <a:r>
              <a:rPr lang="en-US" dirty="0" smtClean="0"/>
              <a:t> </a:t>
            </a:r>
            <a:r>
              <a:rPr lang="en-US" dirty="0" smtClean="0"/>
              <a:t>is run</a:t>
            </a:r>
          </a:p>
          <a:p>
            <a:r>
              <a:rPr lang="en-US" dirty="0" smtClean="0"/>
              <a:t>Returns</a:t>
            </a:r>
            <a:r>
              <a:rPr lang="en-US" dirty="0" smtClean="0"/>
              <a:t> a document with key</a:t>
            </a:r>
            <a:r>
              <a:rPr lang="en-US" dirty="0" smtClean="0"/>
              <a:t>/value pairs that describe attributes of the newly configured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When all services the first run-level pass test we proceed to the next run-level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Cloudinit.d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Nimbus Platform RC1 released</a:t>
            </a:r>
          </a:p>
          <a:p>
            <a:pPr lvl="1"/>
            <a:r>
              <a:rPr lang="en-US" dirty="0" smtClean="0"/>
              <a:t>Available from </a:t>
            </a:r>
            <a:r>
              <a:rPr lang="en-US" dirty="0" smtClean="0">
                <a:hlinkClick r:id="rId2"/>
              </a:rPr>
              <a:t>www.nimbusproject.org</a:t>
            </a:r>
            <a:endParaRPr lang="en-US" dirty="0" smtClean="0"/>
          </a:p>
          <a:p>
            <a:pPr lvl="1"/>
            <a:r>
              <a:rPr lang="en-US" dirty="0" smtClean="0"/>
              <a:t>Let us know what you think!</a:t>
            </a:r>
          </a:p>
          <a:p>
            <a:r>
              <a:rPr lang="en-US" dirty="0" smtClean="0"/>
              <a:t>Extensively used in OOI</a:t>
            </a:r>
          </a:p>
          <a:p>
            <a:r>
              <a:rPr lang="en-US" dirty="0" smtClean="0"/>
              <a:t>Extended for use in </a:t>
            </a:r>
            <a:r>
              <a:rPr lang="en-US" dirty="0" err="1" smtClean="0"/>
              <a:t>FutureGrid</a:t>
            </a:r>
            <a:r>
              <a:rPr lang="en-US" dirty="0" smtClean="0"/>
              <a:t> to support experimental framework</a:t>
            </a:r>
          </a:p>
          <a:p>
            <a:r>
              <a:rPr lang="en-US" dirty="0" smtClean="0"/>
              <a:t>Integrated with Nimbus Platform tools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7" descr="pixture_reloaded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3836" y="4313665"/>
            <a:ext cx="1180164" cy="8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AWS </a:t>
            </a:r>
            <a:r>
              <a:rPr lang="en-US" dirty="0" err="1" smtClean="0"/>
              <a:t>CloudFormation</a:t>
            </a:r>
            <a:endParaRPr lang="en-US" dirty="0" smtClean="0"/>
          </a:p>
          <a:p>
            <a:r>
              <a:rPr lang="en-US" dirty="0" smtClean="0"/>
              <a:t>Configuration management systems: chef, puppet</a:t>
            </a:r>
          </a:p>
          <a:p>
            <a:r>
              <a:rPr lang="en-US" dirty="0" smtClean="0"/>
              <a:t>Context Broker and Wrangler</a:t>
            </a:r>
          </a:p>
          <a:p>
            <a:r>
              <a:rPr lang="en-US" dirty="0" smtClean="0"/>
              <a:t>Claudia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1247"/>
            <a:ext cx="8229600" cy="5030252"/>
          </a:xfrm>
        </p:spPr>
        <p:txBody>
          <a:bodyPr>
            <a:normAutofit/>
          </a:bodyPr>
          <a:lstStyle/>
          <a:p>
            <a:r>
              <a:rPr lang="en-US" dirty="0" smtClean="0"/>
              <a:t>Large-scale resource management in the cloud is a complex task</a:t>
            </a:r>
          </a:p>
          <a:p>
            <a:r>
              <a:rPr lang="en-US" dirty="0" smtClean="0"/>
              <a:t>New challenges:</a:t>
            </a:r>
          </a:p>
          <a:p>
            <a:pPr lvl="1"/>
            <a:r>
              <a:rPr lang="en-US" dirty="0" smtClean="0"/>
              <a:t>Development of launch plans: scripts, services, and run-level definitions</a:t>
            </a:r>
          </a:p>
          <a:p>
            <a:pPr lvl="1"/>
            <a:r>
              <a:rPr lang="en-US" dirty="0" smtClean="0"/>
              <a:t>Providing easy-to-use, repeatable launches</a:t>
            </a:r>
          </a:p>
          <a:p>
            <a:pPr lvl="1"/>
            <a:r>
              <a:rPr lang="en-US" dirty="0" smtClean="0"/>
              <a:t>Interoperability between cloud providers</a:t>
            </a:r>
          </a:p>
          <a:p>
            <a:r>
              <a:rPr lang="en-US" dirty="0" smtClean="0"/>
              <a:t>Give it a whirl!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Simplified Deployment Scenario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R1-deployment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732" y="986186"/>
            <a:ext cx="7687733" cy="5349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Scenario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R1-deployment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9736" y="3064950"/>
            <a:ext cx="3200398" cy="2226973"/>
          </a:xfrm>
          <a:prstGeom prst="rect">
            <a:avLst/>
          </a:prstGeom>
        </p:spPr>
      </p:pic>
      <p:pic>
        <p:nvPicPr>
          <p:cNvPr id="8" name="Picture 7" descr="use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38" y="1363135"/>
            <a:ext cx="1079505" cy="1079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0935" y="2450888"/>
            <a:ext cx="66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54513" y="5566602"/>
            <a:ext cx="64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EC2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Scenario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R1-deployment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8538" y="3064950"/>
            <a:ext cx="3200398" cy="2226973"/>
          </a:xfrm>
          <a:prstGeom prst="rect">
            <a:avLst/>
          </a:prstGeom>
        </p:spPr>
      </p:pic>
      <p:pic>
        <p:nvPicPr>
          <p:cNvPr id="8" name="Picture 7" descr="use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38" y="1363135"/>
            <a:ext cx="1079505" cy="1079505"/>
          </a:xfrm>
          <a:prstGeom prst="rect">
            <a:avLst/>
          </a:prstGeom>
        </p:spPr>
      </p:pic>
      <p:pic>
        <p:nvPicPr>
          <p:cNvPr id="10" name="Picture 9" descr="userjam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093" y="1363135"/>
            <a:ext cx="1079505" cy="1079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0935" y="2450888"/>
            <a:ext cx="66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6" y="2442640"/>
            <a:ext cx="91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Jamie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54513" y="5566602"/>
            <a:ext cx="64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EC2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59206" y="5566602"/>
            <a:ext cx="242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OOI private cloud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Scenario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R1-deployment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064950"/>
            <a:ext cx="3200398" cy="2226973"/>
          </a:xfrm>
          <a:prstGeom prst="rect">
            <a:avLst/>
          </a:prstGeom>
        </p:spPr>
      </p:pic>
      <p:pic>
        <p:nvPicPr>
          <p:cNvPr id="8" name="Picture 7" descr="use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38" y="1363135"/>
            <a:ext cx="1079505" cy="1079505"/>
          </a:xfrm>
          <a:prstGeom prst="rect">
            <a:avLst/>
          </a:prstGeom>
        </p:spPr>
      </p:pic>
      <p:pic>
        <p:nvPicPr>
          <p:cNvPr id="9" name="Picture 8" descr="us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31" y="1363135"/>
            <a:ext cx="1079505" cy="1079505"/>
          </a:xfrm>
          <a:prstGeom prst="rect">
            <a:avLst/>
          </a:prstGeom>
        </p:spPr>
      </p:pic>
      <p:pic>
        <p:nvPicPr>
          <p:cNvPr id="10" name="Picture 9" descr="userjam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093" y="1363135"/>
            <a:ext cx="1079505" cy="1079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0935" y="2450888"/>
            <a:ext cx="66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6" y="2442640"/>
            <a:ext cx="91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Jamie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50608" y="2442640"/>
            <a:ext cx="912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David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54513" y="5566602"/>
            <a:ext cx="64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EC2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59206" y="5566602"/>
            <a:ext cx="242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OOI private cloud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20689" y="5566602"/>
            <a:ext cx="157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FutureGrid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969890" y="3742265"/>
            <a:ext cx="909711" cy="795867"/>
          </a:xfrm>
          <a:prstGeom prst="rect">
            <a:avLst/>
          </a:prstGeom>
          <a:solidFill>
            <a:schemeClr val="accent2">
              <a:lumMod val="75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08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Cloudinit.d</a:t>
            </a:r>
            <a:r>
              <a:rPr lang="en-US" dirty="0" smtClean="0"/>
              <a:t> Goals: Repeatable Launches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628916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516728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12335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628916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516728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12335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627427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515239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121862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5"/>
          <p:cNvSpPr txBox="1">
            <a:spLocks/>
          </p:cNvSpPr>
          <p:nvPr/>
        </p:nvSpPr>
        <p:spPr>
          <a:xfrm>
            <a:off x="570553" y="5355188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rite a launch plan once, deploy many times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pic>
        <p:nvPicPr>
          <p:cNvPr id="39" name="Picture 38" descr="cloud ico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3872" y="4026133"/>
            <a:ext cx="2136061" cy="1599984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3843867" y="3996286"/>
            <a:ext cx="48429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5" grpId="0" animBg="1"/>
      <p:bldP spid="16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r>
              <a:rPr lang="en-US" dirty="0" smtClean="0"/>
              <a:t> Goals: Multi-Cloud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628916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516728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12335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628916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516728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12335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627427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515239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121862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5"/>
          <p:cNvSpPr txBox="1">
            <a:spLocks/>
          </p:cNvSpPr>
          <p:nvPr/>
        </p:nvSpPr>
        <p:spPr>
          <a:xfrm>
            <a:off x="570553" y="5270523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D</a:t>
            </a:r>
            <a:r>
              <a:rPr lang="en-US" sz="3200" noProof="0" dirty="0" err="1" smtClean="0">
                <a:latin typeface="Myriad Pro"/>
                <a:cs typeface="Myriad Pro"/>
              </a:rPr>
              <a:t>eploy</a:t>
            </a:r>
            <a:r>
              <a:rPr lang="en-US" sz="3200" noProof="0" dirty="0" smtClean="0">
                <a:latin typeface="Myriad Pro"/>
                <a:cs typeface="Myriad Pro"/>
              </a:rPr>
              <a:t> on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cloud and non-cloud resources from many providers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08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Cloudinit.d</a:t>
            </a:r>
            <a:r>
              <a:rPr lang="en-US" dirty="0" smtClean="0"/>
              <a:t> Goals: Handling Dependencies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950643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950643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949154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836966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44358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5"/>
          <p:cNvSpPr txBox="1">
            <a:spLocks/>
          </p:cNvSpPr>
          <p:nvPr/>
        </p:nvSpPr>
        <p:spPr>
          <a:xfrm>
            <a:off x="570553" y="5422920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Coordination of interdependent launches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 rot="16200000" flipH="1">
            <a:off x="6143288" y="1455526"/>
            <a:ext cx="601762" cy="21611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8" idx="0"/>
          </p:cNvCxnSpPr>
          <p:nvPr/>
        </p:nvCxnSpPr>
        <p:spPr>
          <a:xfrm rot="16200000" flipH="1">
            <a:off x="6854489" y="2166726"/>
            <a:ext cx="618693" cy="7217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095994" y="2541589"/>
            <a:ext cx="1588" cy="1588"/>
          </a:xfrm>
          <a:prstGeom prst="line">
            <a:avLst/>
          </a:prstGeom>
          <a:ln cap="flat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8178768" y="161187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5400000">
            <a:off x="8185685" y="2949154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095994" y="2519352"/>
            <a:ext cx="3924034" cy="238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5" grpId="0" animBg="1"/>
      <p:bldP spid="16" grpId="0"/>
      <p:bldP spid="18" grpId="0" animBg="1"/>
      <p:bldP spid="19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31023</TotalTime>
  <Words>931</Words>
  <Application>Microsoft Macintosh PowerPoint</Application>
  <PresentationFormat>On-screen Show (4:3)</PresentationFormat>
  <Paragraphs>246</Paragraphs>
  <Slides>23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Managing Appliance Launches in Infrastructure Clouds</vt:lpstr>
      <vt:lpstr>Slide 2</vt:lpstr>
      <vt:lpstr>A Simplified Deployment Scenario</vt:lpstr>
      <vt:lpstr>Collaborative Scenario</vt:lpstr>
      <vt:lpstr>Collaborative Scenario</vt:lpstr>
      <vt:lpstr>Collaborative Scenario</vt:lpstr>
      <vt:lpstr>Cloudinit.d Goals: Repeatable Launches</vt:lpstr>
      <vt:lpstr>Cloudinit.d Goals: Multi-Cloud</vt:lpstr>
      <vt:lpstr>Cloudinit.d Goals: Handling Dependencies</vt:lpstr>
      <vt:lpstr>Cloudinit.d Goals: Launch Tests</vt:lpstr>
      <vt:lpstr>Cloudinit.d Goals: Monitoring and Repair</vt:lpstr>
      <vt:lpstr>Cloudinit.d Goals: Monitoring and Repair</vt:lpstr>
      <vt:lpstr>Cloudinit.d Goals: Easy to Use</vt:lpstr>
      <vt:lpstr>Overview</vt:lpstr>
      <vt:lpstr>Cloudinit.d Services </vt:lpstr>
      <vt:lpstr>Configuring and Testing Services</vt:lpstr>
      <vt:lpstr>Dependency Handling</vt:lpstr>
      <vt:lpstr>Run Levels</vt:lpstr>
      <vt:lpstr>Launch</vt:lpstr>
      <vt:lpstr>Deployment Steps</vt:lpstr>
      <vt:lpstr>Cloudinit.d Status</vt:lpstr>
      <vt:lpstr>Related Work</vt:lpstr>
      <vt:lpstr>Conclusions</vt:lpstr>
    </vt:vector>
  </TitlesOfParts>
  <Company>UVic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Scheduler</dc:title>
  <dc:creator>Patrick Armstrong</dc:creator>
  <cp:lastModifiedBy>Kate Keahey</cp:lastModifiedBy>
  <cp:revision>219</cp:revision>
  <cp:lastPrinted>2010-04-21T03:34:46Z</cp:lastPrinted>
  <dcterms:created xsi:type="dcterms:W3CDTF">2011-07-19T19:08:01Z</dcterms:created>
  <dcterms:modified xsi:type="dcterms:W3CDTF">2011-07-19T22:40:02Z</dcterms:modified>
</cp:coreProperties>
</file>