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8"/>
  </p:notesMasterIdLst>
  <p:sldIdLst>
    <p:sldId id="284" r:id="rId2"/>
    <p:sldId id="256" r:id="rId3"/>
    <p:sldId id="258" r:id="rId4"/>
    <p:sldId id="288" r:id="rId5"/>
    <p:sldId id="269" r:id="rId6"/>
    <p:sldId id="274" r:id="rId7"/>
    <p:sldId id="275" r:id="rId8"/>
    <p:sldId id="260" r:id="rId9"/>
    <p:sldId id="286" r:id="rId10"/>
    <p:sldId id="277" r:id="rId11"/>
    <p:sldId id="276" r:id="rId12"/>
    <p:sldId id="293" r:id="rId13"/>
    <p:sldId id="279" r:id="rId14"/>
    <p:sldId id="281" r:id="rId15"/>
    <p:sldId id="291" r:id="rId16"/>
    <p:sldId id="290" r:id="rId17"/>
    <p:sldId id="292" r:id="rId18"/>
    <p:sldId id="299" r:id="rId19"/>
    <p:sldId id="295" r:id="rId20"/>
    <p:sldId id="296" r:id="rId21"/>
    <p:sldId id="297" r:id="rId22"/>
    <p:sldId id="298" r:id="rId23"/>
    <p:sldId id="283" r:id="rId24"/>
    <p:sldId id="287" r:id="rId25"/>
    <p:sldId id="262" r:id="rId26"/>
    <p:sldId id="263" r:id="rId27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25" autoAdjust="0"/>
    <p:restoredTop sz="87194" autoAdjust="0"/>
  </p:normalViewPr>
  <p:slideViewPr>
    <p:cSldViewPr>
      <p:cViewPr>
        <p:scale>
          <a:sx n="80" d="100"/>
          <a:sy n="80" d="100"/>
        </p:scale>
        <p:origin x="-8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D8367-4E59-8743-81D0-83346B1E19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5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 dirty="0">
              <a:latin typeface="Times New Roman" charset="0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085931-D696-2149-BC64-03F3C6B3DDA1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 dirty="0">
              <a:latin typeface="Times New Roman" charset="0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58DC64-61CD-BB40-B4FC-0AEA162AB580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s-ES" dirty="0">
              <a:ea typeface="+mn-ea"/>
              <a:cs typeface="+mn-cs"/>
            </a:endParaRPr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624417-D367-D743-8B04-0F82787E14CF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 dirty="0">
              <a:latin typeface="Times New Roman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878336-5156-AE40-AF02-C7E691061C9E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44C7B-F37F-FF40-A30B-2665B8E84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2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B936-19A8-1848-AFDC-D0FCDB4D2A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0796-5B65-FD44-8737-A3CBA4272D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CBDC-BDBE-BC4C-B3E4-17C6A7227E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ADBA-F826-0442-8702-CDA187D52E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4BC0-8B6D-074E-BB7C-411CA97BEA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1773-23A5-6140-8BB5-EE1E627D8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79BC-5492-994A-97D5-BEBAA5A683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FF40-D3A6-8E4E-AF42-DB864A021E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C33A5-C8D4-7D42-AFEF-5F93765B88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68762-A9A9-0A47-9D43-51BECFBD11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2148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77752"/>
            <a:ext cx="8636000" cy="519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1938" y="7050088"/>
            <a:ext cx="3219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/>
              <a:t>https://portal.futuregrid.org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740C1-24E5-984E-9714-5033BC91CA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FutureGrid </a:t>
            </a:r>
            <a:r>
              <a:rPr lang="en-US" noProof="0" dirty="0"/>
              <a:t>related presentations </a:t>
            </a:r>
            <a:r>
              <a:rPr lang="en-US" noProof="0" dirty="0" smtClean="0"/>
              <a:t>at </a:t>
            </a:r>
            <a:r>
              <a:rPr lang="en-US" noProof="0" dirty="0"/>
              <a:t>TG and OGF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7752"/>
            <a:ext cx="8636000" cy="5904656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Sun. 17th: Introduction to </a:t>
            </a:r>
            <a:r>
              <a:rPr lang="en-US" noProof="0" dirty="0" err="1" smtClean="0"/>
              <a:t>FutireGrid</a:t>
            </a:r>
            <a:r>
              <a:rPr lang="en-US" noProof="0" dirty="0" smtClean="0"/>
              <a:t> (OGF)</a:t>
            </a:r>
          </a:p>
          <a:p>
            <a:r>
              <a:rPr lang="en-US" noProof="0" dirty="0" smtClean="0"/>
              <a:t>Mon. 18th: Introducing to </a:t>
            </a:r>
            <a:r>
              <a:rPr lang="en-US" noProof="0" dirty="0" err="1" smtClean="0"/>
              <a:t>FutureGrid</a:t>
            </a:r>
            <a:r>
              <a:rPr lang="en-US" noProof="0" dirty="0" smtClean="0"/>
              <a:t> (TG)</a:t>
            </a:r>
          </a:p>
          <a:p>
            <a:r>
              <a:rPr lang="en-US" noProof="0" dirty="0" smtClean="0"/>
              <a:t>Tue. 19th</a:t>
            </a:r>
          </a:p>
          <a:p>
            <a:pPr lvl="1"/>
            <a:r>
              <a:rPr lang="en-US" noProof="0" dirty="0" smtClean="0"/>
              <a:t>Educational Virtual Clusters for On-demand MPI/Hadoop/Condor in FutureGrid</a:t>
            </a:r>
          </a:p>
          <a:p>
            <a:pPr lvl="1"/>
            <a:r>
              <a:rPr lang="en-US" noProof="0" dirty="0" smtClean="0"/>
              <a:t>MapReduce Applications and Environments </a:t>
            </a:r>
          </a:p>
          <a:p>
            <a:pPr lvl="1"/>
            <a:r>
              <a:rPr lang="en-US" noProof="0" dirty="0" smtClean="0"/>
              <a:t>Managing Appliance Launches in Infrastructure Clouds</a:t>
            </a:r>
          </a:p>
          <a:p>
            <a:pPr lvl="1"/>
            <a:r>
              <a:rPr lang="en-US" dirty="0" err="1"/>
              <a:t>BoF</a:t>
            </a:r>
            <a:r>
              <a:rPr lang="en-US" dirty="0"/>
              <a:t>: Applications and </a:t>
            </a:r>
            <a:r>
              <a:rPr lang="en-US" dirty="0" smtClean="0"/>
              <a:t>Environments, Map Reduce </a:t>
            </a:r>
            <a:endParaRPr lang="en-US" dirty="0"/>
          </a:p>
          <a:p>
            <a:pPr lvl="2"/>
            <a:r>
              <a:rPr lang="en-US" dirty="0"/>
              <a:t>July 19th, 5:30-7pm, </a:t>
            </a:r>
            <a:r>
              <a:rPr lang="en-US" dirty="0" smtClean="0"/>
              <a:t>Brighton</a:t>
            </a:r>
            <a:endParaRPr lang="en-US" noProof="0" dirty="0" smtClean="0"/>
          </a:p>
          <a:p>
            <a:r>
              <a:rPr lang="en-US" noProof="0" dirty="0" smtClean="0"/>
              <a:t>Wed. 20</a:t>
            </a:r>
            <a:r>
              <a:rPr lang="en-US" baseline="30000" noProof="0" dirty="0" smtClean="0"/>
              <a:t>th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BoF</a:t>
            </a:r>
            <a:r>
              <a:rPr lang="en-US" noProof="0" dirty="0" smtClean="0"/>
              <a:t>: TG'11: FutureGrid: What an Experimental Infrastructure can do for you </a:t>
            </a:r>
          </a:p>
          <a:p>
            <a:pPr lvl="2"/>
            <a:r>
              <a:rPr lang="en-US" noProof="0" dirty="0" smtClean="0"/>
              <a:t>July 20th, 5:30-7pm, Brighton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Verification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noProof="0" dirty="0" smtClean="0"/>
              <a:t>Images will be verified to guarantee some minimum security requirements</a:t>
            </a:r>
          </a:p>
          <a:p>
            <a:pPr algn="just"/>
            <a:r>
              <a:rPr lang="en-US" noProof="0" dirty="0" smtClean="0"/>
              <a:t>Only if the image passes predefined tests, it is marked as deployable</a:t>
            </a:r>
          </a:p>
          <a:p>
            <a:pPr algn="just"/>
            <a:r>
              <a:rPr lang="en-US" noProof="0" dirty="0" smtClean="0"/>
              <a:t>Verification takes place several times on an image</a:t>
            </a:r>
          </a:p>
          <a:p>
            <a:pPr lvl="1" algn="just"/>
            <a:r>
              <a:rPr lang="en-US" noProof="0" dirty="0" smtClean="0"/>
              <a:t>Time of generation</a:t>
            </a:r>
          </a:p>
          <a:p>
            <a:pPr lvl="1" algn="just"/>
            <a:r>
              <a:rPr lang="en-US" noProof="0" dirty="0" smtClean="0"/>
              <a:t>Before and after the deployment</a:t>
            </a:r>
          </a:p>
          <a:p>
            <a:pPr lvl="1" algn="just"/>
            <a:r>
              <a:rPr lang="en-US" noProof="0" dirty="0" smtClean="0"/>
              <a:t>Once a time threshold is </a:t>
            </a:r>
            <a:r>
              <a:rPr lang="en-US" noProof="0" dirty="0" smtClean="0"/>
              <a:t>reached</a:t>
            </a:r>
          </a:p>
          <a:p>
            <a:pPr lvl="1" algn="just"/>
            <a:r>
              <a:rPr lang="en-US" dirty="0" smtClean="0"/>
              <a:t>Periodically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Deployment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noProof="0" dirty="0"/>
              <a:t>Images need to be deployed on various IaaS frameworks supported within FG</a:t>
            </a:r>
          </a:p>
          <a:p>
            <a:pPr algn="just"/>
            <a:r>
              <a:rPr lang="en-US" noProof="0" dirty="0"/>
              <a:t>We explore </a:t>
            </a:r>
            <a:r>
              <a:rPr lang="en-US" b="1" noProof="0" dirty="0" smtClean="0"/>
              <a:t>on</a:t>
            </a:r>
            <a:r>
              <a:rPr lang="en-US" b="1" noProof="0" dirty="0"/>
              <a:t>-demand transforming </a:t>
            </a:r>
            <a:r>
              <a:rPr lang="en-US" b="1" noProof="0" dirty="0" smtClean="0"/>
              <a:t>workflows </a:t>
            </a:r>
            <a:r>
              <a:rPr lang="en-US" noProof="0" dirty="0"/>
              <a:t>to derive images running on different IaaS frameworks</a:t>
            </a:r>
          </a:p>
          <a:p>
            <a:pPr algn="just"/>
            <a:r>
              <a:rPr lang="en-US" noProof="0" dirty="0"/>
              <a:t>We explore </a:t>
            </a:r>
            <a:r>
              <a:rPr lang="en-US" b="1" noProof="0" dirty="0" smtClean="0"/>
              <a:t>time-</a:t>
            </a:r>
            <a:r>
              <a:rPr lang="en-US" b="1" noProof="0" dirty="0"/>
              <a:t>to-live</a:t>
            </a:r>
            <a:r>
              <a:rPr lang="en-US" noProof="0" dirty="0"/>
              <a:t> function that is coupled with our distributed image cache service and actively reduce the storage of outdated, obsolete, and rarely used images</a:t>
            </a:r>
          </a:p>
          <a:p>
            <a:pPr lvl="1" algn="just"/>
            <a:r>
              <a:rPr lang="en-US" noProof="0" dirty="0"/>
              <a:t>Popular images will be cached in the distributed storage to guarantee fast access (not be recreated with the workflow each time)</a:t>
            </a:r>
          </a:p>
          <a:p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Deployment (II)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9832" r="-29832"/>
          <a:stretch>
            <a:fillRect/>
          </a:stretch>
        </p:blipFill>
        <p:spPr>
          <a:xfrm>
            <a:off x="-752648" y="1217712"/>
            <a:ext cx="11590986" cy="5832648"/>
          </a:xfrm>
        </p:spPr>
      </p:pic>
    </p:spTree>
    <p:extLst>
      <p:ext uri="{BB962C8B-B14F-4D97-AF65-F5344CB8AC3E}">
        <p14:creationId xmlns:p14="http://schemas.microsoft.com/office/powerpoint/2010/main" val="41590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Experiment Management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noProof="0" dirty="0" smtClean="0"/>
              <a:t>Allows </a:t>
            </a:r>
            <a:r>
              <a:rPr lang="en-US" noProof="0" dirty="0"/>
              <a:t>user to define, initiate, and control a repeatable set of events designed to exercise some particular functionality, either in isolation or in </a:t>
            </a:r>
            <a:r>
              <a:rPr lang="en-US" noProof="0" dirty="0" smtClean="0"/>
              <a:t>aggregate</a:t>
            </a:r>
          </a:p>
          <a:p>
            <a:pPr algn="just"/>
            <a:r>
              <a:rPr lang="en-US" noProof="0" dirty="0"/>
              <a:t>Experiments may vary in </a:t>
            </a:r>
            <a:r>
              <a:rPr lang="en-US" noProof="0" dirty="0" smtClean="0"/>
              <a:t>complexity:</a:t>
            </a:r>
          </a:p>
          <a:p>
            <a:pPr lvl="1" algn="just"/>
            <a:r>
              <a:rPr lang="en-US" noProof="0" dirty="0"/>
              <a:t>B</a:t>
            </a:r>
            <a:r>
              <a:rPr lang="en-US" noProof="0" dirty="0" smtClean="0"/>
              <a:t>asic </a:t>
            </a:r>
            <a:r>
              <a:rPr lang="en-US" noProof="0" dirty="0"/>
              <a:t>experiments, such as utilizing a particular pre-installed service and allowing a researcher debug an application </a:t>
            </a:r>
            <a:r>
              <a:rPr lang="en-US" noProof="0" dirty="0" smtClean="0"/>
              <a:t>interactively</a:t>
            </a:r>
          </a:p>
          <a:p>
            <a:pPr lvl="1" algn="just"/>
            <a:r>
              <a:rPr lang="en-US" noProof="0" dirty="0"/>
              <a:t>M</a:t>
            </a:r>
            <a:r>
              <a:rPr lang="en-US" noProof="0" dirty="0" smtClean="0"/>
              <a:t>ore </a:t>
            </a:r>
            <a:r>
              <a:rPr lang="en-US" noProof="0" dirty="0"/>
              <a:t>sophisticated experiments, such as instantiating a particular environment and running a pre-specified set of tasks on the </a:t>
            </a:r>
            <a:r>
              <a:rPr lang="en-US" noProof="0" dirty="0" smtClean="0"/>
              <a:t>environment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9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Experiment Management (II)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noProof="0" dirty="0" smtClean="0"/>
              <a:t>This experiment</a:t>
            </a:r>
            <a:r>
              <a:rPr lang="en-US" noProof="0" dirty="0"/>
              <a:t>-centric approach will </a:t>
            </a:r>
            <a:r>
              <a:rPr lang="en-US" noProof="0" dirty="0" smtClean="0"/>
              <a:t>allow the </a:t>
            </a:r>
            <a:r>
              <a:rPr lang="en-US" noProof="0" dirty="0"/>
              <a:t>creation of a collection of </a:t>
            </a:r>
            <a:r>
              <a:rPr lang="en-US" noProof="0" dirty="0" smtClean="0"/>
              <a:t>reusable software </a:t>
            </a:r>
            <a:r>
              <a:rPr lang="en-US" noProof="0" dirty="0"/>
              <a:t>images and experimental </a:t>
            </a:r>
            <a:r>
              <a:rPr lang="en-US" noProof="0" dirty="0" smtClean="0"/>
              <a:t>data</a:t>
            </a:r>
          </a:p>
          <a:p>
            <a:pPr algn="just"/>
            <a:r>
              <a:rPr lang="en-US" noProof="0" dirty="0"/>
              <a:t>R</a:t>
            </a:r>
            <a:r>
              <a:rPr lang="en-US" noProof="0" dirty="0" smtClean="0"/>
              <a:t>esearchers will be able to </a:t>
            </a:r>
            <a:r>
              <a:rPr lang="en-US" noProof="0" dirty="0"/>
              <a:t>quickly select an appropriate pre-configured environment and use it in their specific </a:t>
            </a:r>
            <a:r>
              <a:rPr lang="en-US" noProof="0" dirty="0" smtClean="0"/>
              <a:t>scenario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Additional Services Integrated in Image Management</a:t>
            </a:r>
            <a:endParaRPr lang="en-US" noProof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40550" y="7050088"/>
            <a:ext cx="321945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Authentication and Authorization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noProof="0" dirty="0"/>
              <a:t>I</a:t>
            </a:r>
            <a:r>
              <a:rPr lang="en-US" noProof="0" dirty="0" smtClean="0"/>
              <a:t>mages provisioned in FG will be integrated with FG general policies of account and project management</a:t>
            </a:r>
          </a:p>
          <a:p>
            <a:pPr algn="just"/>
            <a:r>
              <a:rPr lang="en-US" noProof="0" dirty="0"/>
              <a:t>D</a:t>
            </a:r>
            <a:r>
              <a:rPr lang="en-US" noProof="0" dirty="0" smtClean="0"/>
              <a:t>eal </a:t>
            </a:r>
            <a:r>
              <a:rPr lang="en-US" noProof="0" dirty="0"/>
              <a:t>with a change in user’s privileges </a:t>
            </a:r>
            <a:r>
              <a:rPr lang="en-US" noProof="0" dirty="0" smtClean="0"/>
              <a:t>by </a:t>
            </a:r>
            <a:r>
              <a:rPr lang="en-US" noProof="0" dirty="0"/>
              <a:t>integrating certificate revocations and validation of valid accounts </a:t>
            </a:r>
            <a:r>
              <a:rPr lang="en-US" noProof="0" dirty="0" smtClean="0"/>
              <a:t>by default</a:t>
            </a:r>
            <a:endParaRPr lang="en-US" noProof="0" dirty="0" smtClean="0"/>
          </a:p>
          <a:p>
            <a:pPr algn="just"/>
            <a:r>
              <a:rPr lang="en-US" noProof="0" dirty="0" smtClean="0"/>
              <a:t>Consider project </a:t>
            </a:r>
            <a:r>
              <a:rPr lang="en-US" noProof="0" dirty="0"/>
              <a:t>based restrictions and allow user to create selective polices for authorization based on project participation </a:t>
            </a:r>
            <a:endParaRPr lang="en-US" noProof="0" dirty="0" smtClean="0"/>
          </a:p>
          <a:p>
            <a:pPr lvl="1" algn="just"/>
            <a:r>
              <a:rPr lang="en-US" noProof="0" dirty="0"/>
              <a:t>S</a:t>
            </a:r>
            <a:r>
              <a:rPr lang="en-US" noProof="0" dirty="0" smtClean="0"/>
              <a:t>ingle </a:t>
            </a:r>
            <a:r>
              <a:rPr lang="en-US" noProof="0" dirty="0"/>
              <a:t>users who create images for </a:t>
            </a:r>
            <a:r>
              <a:rPr lang="en-US" noProof="0" dirty="0" smtClean="0"/>
              <a:t>themselves</a:t>
            </a:r>
          </a:p>
          <a:p>
            <a:pPr lvl="1" algn="just"/>
            <a:r>
              <a:rPr lang="en-US" noProof="0" dirty="0"/>
              <a:t>G</a:t>
            </a:r>
            <a:r>
              <a:rPr lang="en-US" noProof="0" dirty="0" smtClean="0"/>
              <a:t>roup </a:t>
            </a:r>
            <a:r>
              <a:rPr lang="en-US" noProof="0" dirty="0"/>
              <a:t>of users who share the image amongst </a:t>
            </a:r>
            <a:r>
              <a:rPr lang="en-US" noProof="0" dirty="0" smtClean="0"/>
              <a:t>themselves</a:t>
            </a:r>
            <a:endParaRPr lang="en-US" noProof="0" dirty="0"/>
          </a:p>
          <a:p>
            <a:pPr lvl="1" algn="just"/>
            <a:r>
              <a:rPr lang="en-US" noProof="0" dirty="0"/>
              <a:t>S</a:t>
            </a:r>
            <a:r>
              <a:rPr lang="en-US" noProof="0" dirty="0" smtClean="0"/>
              <a:t>ystem </a:t>
            </a:r>
            <a:r>
              <a:rPr lang="en-US" noProof="0" dirty="0"/>
              <a:t>administrators who maintain the images for the standard FG resource deployments such as HPC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Accounting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Keep track of Image usage</a:t>
            </a:r>
          </a:p>
          <a:p>
            <a:pPr lvl="1"/>
            <a:r>
              <a:rPr lang="en-US" noProof="0" dirty="0" smtClean="0"/>
              <a:t>Who uses the image, when and from where</a:t>
            </a:r>
          </a:p>
          <a:p>
            <a:pPr lvl="1"/>
            <a:r>
              <a:rPr lang="en-US" noProof="0" dirty="0" smtClean="0"/>
              <a:t>Number of machines where the image has been deployed</a:t>
            </a:r>
          </a:p>
          <a:p>
            <a:r>
              <a:rPr lang="en-US" noProof="0" dirty="0" smtClean="0"/>
              <a:t>It can be used to optimize space and improve performance</a:t>
            </a:r>
          </a:p>
          <a:p>
            <a:pPr lvl="1"/>
            <a:r>
              <a:rPr lang="en-US" noProof="0" dirty="0" smtClean="0"/>
              <a:t>Useless images are removed and need to be generated each time</a:t>
            </a:r>
          </a:p>
          <a:p>
            <a:pPr lvl="1"/>
            <a:r>
              <a:rPr lang="en-US" noProof="0" dirty="0" smtClean="0"/>
              <a:t>Popular images are cached for faster access</a:t>
            </a:r>
          </a:p>
          <a:p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9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Image Management</a:t>
            </a:r>
            <a:endParaRPr lang="en-US" noProof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Example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40550" y="7050088"/>
            <a:ext cx="321945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04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1489743"/>
            <a:ext cx="9144000" cy="531710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Generate a Centos image with several packages</a:t>
            </a:r>
          </a:p>
          <a:p>
            <a:pPr lvl="1"/>
            <a:r>
              <a:rPr lang="en-US" b="1" noProof="0" dirty="0" smtClean="0"/>
              <a:t>fg-image-generate –o </a:t>
            </a:r>
            <a:r>
              <a:rPr lang="en-US" b="1" noProof="0" dirty="0" smtClean="0">
                <a:solidFill>
                  <a:srgbClr val="FF0000"/>
                </a:solidFill>
              </a:rPr>
              <a:t>centos </a:t>
            </a:r>
            <a:r>
              <a:rPr lang="en-US" b="1" noProof="0" dirty="0" smtClean="0"/>
              <a:t>–v </a:t>
            </a:r>
            <a:r>
              <a:rPr lang="en-US" b="1" noProof="0" dirty="0" smtClean="0">
                <a:solidFill>
                  <a:srgbClr val="FF0000"/>
                </a:solidFill>
              </a:rPr>
              <a:t>5.6</a:t>
            </a:r>
            <a:r>
              <a:rPr lang="en-US" b="1" noProof="0" dirty="0" smtClean="0"/>
              <a:t> –a </a:t>
            </a:r>
            <a:r>
              <a:rPr lang="en-US" b="1" noProof="0" dirty="0" smtClean="0">
                <a:solidFill>
                  <a:srgbClr val="FF0000"/>
                </a:solidFill>
              </a:rPr>
              <a:t>x86_64</a:t>
            </a:r>
            <a:r>
              <a:rPr lang="en-US" b="1" noProof="0" dirty="0" smtClean="0"/>
              <a:t> –s </a:t>
            </a:r>
            <a:r>
              <a:rPr lang="en-US" b="1" noProof="0" dirty="0" smtClean="0">
                <a:solidFill>
                  <a:schemeClr val="accent1"/>
                </a:solidFill>
              </a:rPr>
              <a:t>emacs, openmpi </a:t>
            </a:r>
            <a:r>
              <a:rPr lang="en-US" b="1" noProof="0" dirty="0" smtClean="0"/>
              <a:t>–u </a:t>
            </a:r>
            <a:r>
              <a:rPr lang="en-US" b="1" noProof="0" dirty="0" smtClean="0">
                <a:solidFill>
                  <a:srgbClr val="FF0000"/>
                </a:solidFill>
              </a:rPr>
              <a:t>javi</a:t>
            </a:r>
          </a:p>
          <a:p>
            <a:pPr lvl="1"/>
            <a:r>
              <a:rPr lang="en-US" b="1" noProof="0" dirty="0" smtClean="0">
                <a:solidFill>
                  <a:srgbClr val="FF0000"/>
                </a:solidFill>
              </a:rPr>
              <a:t>&gt; returns image: </a:t>
            </a:r>
            <a:r>
              <a:rPr lang="en-US" b="1" u="sng" noProof="0" dirty="0" smtClean="0">
                <a:solidFill>
                  <a:srgbClr val="FF0000"/>
                </a:solidFill>
              </a:rPr>
              <a:t>centosjavi3058834494</a:t>
            </a:r>
            <a:r>
              <a:rPr lang="en-US" b="1" noProof="0" dirty="0" smtClean="0">
                <a:solidFill>
                  <a:srgbClr val="FF0000"/>
                </a:solidFill>
              </a:rPr>
              <a:t>.tgz</a:t>
            </a:r>
            <a:r>
              <a:rPr lang="en-US" b="1" noProof="0" dirty="0" smtClean="0"/>
              <a:t> </a:t>
            </a:r>
            <a:endParaRPr lang="en-US" b="1" noProof="0" dirty="0" smtClean="0">
              <a:solidFill>
                <a:srgbClr val="FF0000"/>
              </a:solidFill>
            </a:endParaRPr>
          </a:p>
          <a:p>
            <a:r>
              <a:rPr lang="en-US" noProof="0" dirty="0" smtClean="0"/>
              <a:t>Deploy the image for HPC (xCAT)</a:t>
            </a:r>
          </a:p>
          <a:p>
            <a:pPr lvl="1"/>
            <a:r>
              <a:rPr lang="en-US" b="1" noProof="0" dirty="0" smtClean="0"/>
              <a:t>./fg-image-register </a:t>
            </a:r>
            <a:r>
              <a:rPr lang="en-US" b="1" noProof="0" dirty="0" smtClean="0">
                <a:solidFill>
                  <a:srgbClr val="3366FF"/>
                </a:solidFill>
              </a:rPr>
              <a:t>-x im1r –m india -s india -t /N/scratch/ </a:t>
            </a:r>
            <a:r>
              <a:rPr lang="en-US" b="1" noProof="0" dirty="0" smtClean="0"/>
              <a:t>-i </a:t>
            </a:r>
            <a:r>
              <a:rPr lang="en-US" b="1" u="sng" noProof="0" dirty="0" smtClean="0">
                <a:solidFill>
                  <a:srgbClr val="FF0000"/>
                </a:solidFill>
              </a:rPr>
              <a:t>centosjavi3058834494</a:t>
            </a:r>
            <a:r>
              <a:rPr lang="en-US" b="1" noProof="0" dirty="0" smtClean="0">
                <a:solidFill>
                  <a:srgbClr val="FF0000"/>
                </a:solidFill>
              </a:rPr>
              <a:t>.tgz</a:t>
            </a:r>
            <a:r>
              <a:rPr lang="en-US" b="1" noProof="0" dirty="0" smtClean="0"/>
              <a:t> -u jdiaz</a:t>
            </a:r>
            <a:br>
              <a:rPr lang="en-US" b="1" noProof="0" dirty="0" smtClean="0"/>
            </a:br>
            <a:endParaRPr lang="en-US" b="1" noProof="0" dirty="0" smtClean="0"/>
          </a:p>
          <a:p>
            <a:r>
              <a:rPr lang="en-US" noProof="0" dirty="0" smtClean="0"/>
              <a:t>Submit a job with that image</a:t>
            </a:r>
          </a:p>
          <a:p>
            <a:pPr lvl="1"/>
            <a:r>
              <a:rPr lang="en-US" noProof="0" dirty="0" smtClean="0"/>
              <a:t>qsub -l os=</a:t>
            </a:r>
            <a:r>
              <a:rPr lang="en-US" b="1" u="sng" noProof="0" dirty="0" smtClean="0">
                <a:solidFill>
                  <a:srgbClr val="FF0000"/>
                </a:solidFill>
              </a:rPr>
              <a:t>centosjavi3058834494</a:t>
            </a:r>
            <a:r>
              <a:rPr lang="en-US" noProof="0" dirty="0" smtClean="0"/>
              <a:t> testjob.sh</a:t>
            </a:r>
          </a:p>
          <a:p>
            <a:endParaRPr lang="en-US" b="1" noProof="0" dirty="0" smtClean="0"/>
          </a:p>
          <a:p>
            <a:pPr lvl="1"/>
            <a:endParaRPr lang="en-US" b="1" noProof="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noProof="0" dirty="0"/>
          </a:p>
        </p:txBody>
      </p:sp>
      <p:sp>
        <p:nvSpPr>
          <p:cNvPr id="5" name="32-Point Star 4"/>
          <p:cNvSpPr/>
          <p:nvPr/>
        </p:nvSpPr>
        <p:spPr>
          <a:xfrm>
            <a:off x="8192586" y="-35346"/>
            <a:ext cx="2016556" cy="68099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r>
              <a:rPr lang="en-US" sz="1300" dirty="0"/>
              <a:t>Technology Preview</a:t>
            </a:r>
          </a:p>
        </p:txBody>
      </p:sp>
    </p:spTree>
    <p:extLst>
      <p:ext uri="{BB962C8B-B14F-4D97-AF65-F5344CB8AC3E}">
        <p14:creationId xmlns:p14="http://schemas.microsoft.com/office/powerpoint/2010/main" val="165471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7388" y="1289050"/>
            <a:ext cx="8636000" cy="1873250"/>
          </a:xfrm>
        </p:spPr>
        <p:txBody>
          <a:bodyPr/>
          <a:lstStyle/>
          <a:p>
            <a:r>
              <a:rPr lang="en-US" b="1" noProof="0" dirty="0" smtClean="0"/>
              <a:t>Towards Generic </a:t>
            </a:r>
            <a:br>
              <a:rPr lang="en-US" b="1" noProof="0" dirty="0" smtClean="0"/>
            </a:br>
            <a:r>
              <a:rPr lang="en-US" b="1" noProof="0" dirty="0" smtClean="0"/>
              <a:t>FutureGrid Image Management</a:t>
            </a:r>
            <a:r>
              <a:rPr lang="en-US" b="1" noProof="0" dirty="0" smtClean="0">
                <a:effectLst/>
              </a:rPr>
              <a:t> </a:t>
            </a:r>
            <a:endParaRPr lang="en-US" b="1" noProof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9600" y="3521968"/>
            <a:ext cx="7112000" cy="194468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noProof="0" dirty="0" smtClean="0"/>
              <a:t>Gregor von Laszewski, Javier Diaz,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noProof="0" dirty="0" smtClean="0"/>
              <a:t>Fugang Wang, Andrew J. Younge, </a:t>
            </a:r>
            <a:br>
              <a:rPr lang="en-US" sz="2800" noProof="0" dirty="0" smtClean="0"/>
            </a:br>
            <a:r>
              <a:rPr lang="en-US" sz="2800" noProof="0" dirty="0" smtClean="0"/>
              <a:t>Archit Kulshrestha, and Geoffrey Fox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sz="2800" noProof="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noProof="0" dirty="0" smtClean="0"/>
              <a:t>laszewski@gmail.com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sz="2800" noProof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6" name="5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135313" y="6942138"/>
            <a:ext cx="3219450" cy="67786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3317" name="Picture 29" descr="IU_1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6402388"/>
            <a:ext cx="10795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fg-logo-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257925"/>
            <a:ext cx="17335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186265"/>
            <a:ext cx="10160000" cy="14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Community Grids Lab</a:t>
            </a:r>
          </a:p>
          <a:p>
            <a:pPr algn="ctr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Pervasive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Technology Institute</a:t>
            </a:r>
          </a:p>
          <a:p>
            <a:pPr algn="ctr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Indiana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Image Generation with the Portal</a:t>
            </a:r>
          </a:p>
        </p:txBody>
      </p:sp>
      <p:pic>
        <p:nvPicPr>
          <p:cNvPr id="4" name="Content Placeholder 3" descr="Screen shot 2011-05-18 at 11.22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9" r="-27389"/>
          <a:stretch>
            <a:fillRect/>
          </a:stretch>
        </p:blipFill>
        <p:spPr/>
      </p:pic>
      <p:sp>
        <p:nvSpPr>
          <p:cNvPr id="5" name="32-Point Star 4"/>
          <p:cNvSpPr/>
          <p:nvPr/>
        </p:nvSpPr>
        <p:spPr>
          <a:xfrm>
            <a:off x="8192586" y="-35346"/>
            <a:ext cx="2016556" cy="68099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r>
              <a:rPr lang="en-US" sz="1300" dirty="0"/>
              <a:t>Technology Preview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2427" y="3489246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2427" y="4585300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Image Generation with the Portal</a:t>
            </a:r>
          </a:p>
        </p:txBody>
      </p:sp>
      <p:pic>
        <p:nvPicPr>
          <p:cNvPr id="4" name="Content Placeholder 3" descr="Screen shot 2011-05-18 at 11.22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01" r="-24501"/>
          <a:stretch>
            <a:fillRect/>
          </a:stretch>
        </p:blipFill>
        <p:spPr/>
      </p:pic>
      <p:sp>
        <p:nvSpPr>
          <p:cNvPr id="5" name="32-Point Star 4"/>
          <p:cNvSpPr/>
          <p:nvPr/>
        </p:nvSpPr>
        <p:spPr>
          <a:xfrm>
            <a:off x="8192586" y="-35346"/>
            <a:ext cx="2016556" cy="68099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r>
              <a:rPr lang="en-US" sz="1300" dirty="0"/>
              <a:t>Technology Preview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4144" y="3538390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4144" y="4634445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7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Generation with the Portal</a:t>
            </a:r>
            <a:endParaRPr lang="en-US" noProof="0" dirty="0"/>
          </a:p>
        </p:txBody>
      </p:sp>
      <p:pic>
        <p:nvPicPr>
          <p:cNvPr id="4" name="Content Placeholder 3" descr="Screen shot 2011-05-18 at 11.23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5" r="-26545"/>
          <a:stretch>
            <a:fillRect/>
          </a:stretch>
        </p:blipFill>
        <p:spPr/>
      </p:pic>
      <p:sp>
        <p:nvSpPr>
          <p:cNvPr id="6" name="32-Point Star 5"/>
          <p:cNvSpPr/>
          <p:nvPr/>
        </p:nvSpPr>
        <p:spPr>
          <a:xfrm>
            <a:off x="8192586" y="-35346"/>
            <a:ext cx="2016556" cy="68099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r>
              <a:rPr lang="en-US" sz="1300" dirty="0"/>
              <a:t>Technology Preview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2427" y="3489246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32427" y="4585300"/>
            <a:ext cx="786264" cy="870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4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Current </a:t>
            </a:r>
            <a:r>
              <a:rPr lang="en-US" noProof="0" dirty="0" smtClean="0"/>
              <a:t>Status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Image Repository</a:t>
            </a:r>
          </a:p>
          <a:p>
            <a:pPr lvl="1"/>
            <a:r>
              <a:rPr lang="en-US" noProof="0" dirty="0" smtClean="0"/>
              <a:t>Get, put, remove and list images</a:t>
            </a:r>
          </a:p>
          <a:p>
            <a:pPr lvl="1"/>
            <a:r>
              <a:rPr lang="en-US" noProof="0" dirty="0" smtClean="0"/>
              <a:t>Access control to images (public or private)</a:t>
            </a:r>
          </a:p>
          <a:p>
            <a:pPr lvl="1"/>
            <a:r>
              <a:rPr lang="en-US" noProof="0" dirty="0" smtClean="0"/>
              <a:t>Manage users and quotas</a:t>
            </a:r>
          </a:p>
          <a:p>
            <a:r>
              <a:rPr lang="en-US" noProof="0" dirty="0" smtClean="0"/>
              <a:t>Image Generation</a:t>
            </a:r>
          </a:p>
          <a:p>
            <a:pPr lvl="1"/>
            <a:r>
              <a:rPr lang="en-US" noProof="0" dirty="0" smtClean="0"/>
              <a:t>Centos and Ubuntu Images</a:t>
            </a:r>
          </a:p>
          <a:p>
            <a:pPr lvl="1"/>
            <a:r>
              <a:rPr lang="en-US" noProof="0" dirty="0" smtClean="0"/>
              <a:t>Users can request software from the default packages repositories (yum</a:t>
            </a:r>
            <a:r>
              <a:rPr lang="en-US" noProof="0" dirty="0"/>
              <a:t> </a:t>
            </a:r>
            <a:r>
              <a:rPr lang="en-US" noProof="0" dirty="0" smtClean="0"/>
              <a:t>and apt)</a:t>
            </a:r>
          </a:p>
          <a:p>
            <a:r>
              <a:rPr lang="en-US" noProof="0" dirty="0" smtClean="0"/>
              <a:t>Image Deployment</a:t>
            </a:r>
          </a:p>
          <a:p>
            <a:pPr lvl="1"/>
            <a:r>
              <a:rPr lang="en-US" noProof="0" dirty="0" smtClean="0"/>
              <a:t>Deploy images for HPC (xCAT/Moab)</a:t>
            </a:r>
          </a:p>
          <a:p>
            <a:pPr lvl="1"/>
            <a:r>
              <a:rPr lang="en-US" noProof="0" dirty="0" smtClean="0"/>
              <a:t>Deployed images can be requested through Moab (-l os=)</a:t>
            </a:r>
          </a:p>
          <a:p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6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</a:t>
            </a:r>
            <a:r>
              <a:rPr lang="en-US" noProof="0" dirty="0" smtClean="0"/>
              <a:t>next?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217712"/>
            <a:ext cx="8636000" cy="5832647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Image Repository </a:t>
            </a:r>
          </a:p>
          <a:p>
            <a:pPr lvl="1"/>
            <a:r>
              <a:rPr lang="en-US" noProof="0" dirty="0" smtClean="0"/>
              <a:t>REST API</a:t>
            </a:r>
            <a:r>
              <a:rPr lang="en-US" noProof="0" dirty="0"/>
              <a:t>/Web </a:t>
            </a:r>
            <a:r>
              <a:rPr lang="en-US" noProof="0" dirty="0" smtClean="0"/>
              <a:t>interface (together with UIC)</a:t>
            </a:r>
            <a:endParaRPr lang="en-US" noProof="0" dirty="0" smtClean="0"/>
          </a:p>
          <a:p>
            <a:pPr lvl="1"/>
            <a:r>
              <a:rPr lang="en-US" noProof="0" dirty="0" smtClean="0"/>
              <a:t>Connect it with the Image Generation and Deploy</a:t>
            </a:r>
          </a:p>
          <a:p>
            <a:pPr lvl="1"/>
            <a:r>
              <a:rPr lang="en-US" noProof="0" dirty="0" smtClean="0"/>
              <a:t>Create group of users to control images access</a:t>
            </a:r>
          </a:p>
          <a:p>
            <a:pPr lvl="1"/>
            <a:r>
              <a:rPr lang="en-US" noProof="0" dirty="0" smtClean="0"/>
              <a:t>Extend the Repository to store Experiments</a:t>
            </a:r>
          </a:p>
          <a:p>
            <a:r>
              <a:rPr lang="en-US" noProof="0" dirty="0" smtClean="0"/>
              <a:t>Image Generation</a:t>
            </a:r>
          </a:p>
          <a:p>
            <a:pPr lvl="1"/>
            <a:r>
              <a:rPr lang="en-US" noProof="0" dirty="0" smtClean="0"/>
              <a:t>Extend to other OS and version</a:t>
            </a:r>
          </a:p>
          <a:p>
            <a:pPr lvl="1"/>
            <a:r>
              <a:rPr lang="en-US" noProof="0" dirty="0" smtClean="0"/>
              <a:t>Include custom OS repositories to install our own tools</a:t>
            </a:r>
          </a:p>
          <a:p>
            <a:pPr lvl="1"/>
            <a:r>
              <a:rPr lang="en-US" noProof="0" dirty="0" smtClean="0"/>
              <a:t>Create EC2 interface to deploy VMs where the images are generated</a:t>
            </a:r>
          </a:p>
          <a:p>
            <a:pPr lvl="1"/>
            <a:r>
              <a:rPr lang="en-US" noProof="0" dirty="0" smtClean="0"/>
              <a:t>Explore tools like Chef to deploy and configure software in the images</a:t>
            </a:r>
          </a:p>
          <a:p>
            <a:pPr lvl="1"/>
            <a:r>
              <a:rPr lang="en-US" noProof="0" dirty="0" smtClean="0"/>
              <a:t>Rest API/Web interface</a:t>
            </a:r>
          </a:p>
          <a:p>
            <a:r>
              <a:rPr lang="en-US" noProof="0" dirty="0" smtClean="0"/>
              <a:t>Image Deployment</a:t>
            </a:r>
          </a:p>
          <a:p>
            <a:pPr lvl="1"/>
            <a:r>
              <a:rPr lang="en-US" noProof="0" dirty="0" smtClean="0"/>
              <a:t>Generalize our strategy by avoiding the use of xCAT</a:t>
            </a:r>
          </a:p>
          <a:p>
            <a:pPr lvl="1"/>
            <a:r>
              <a:rPr lang="en-US" noProof="0" dirty="0"/>
              <a:t>Rest </a:t>
            </a:r>
            <a:r>
              <a:rPr lang="en-US" noProof="0" dirty="0" smtClean="0"/>
              <a:t>API/</a:t>
            </a:r>
            <a:r>
              <a:rPr lang="en-US" noProof="0" dirty="0"/>
              <a:t>Web </a:t>
            </a:r>
            <a:r>
              <a:rPr lang="en-US" noProof="0" dirty="0" smtClean="0"/>
              <a:t>interface</a:t>
            </a:r>
          </a:p>
          <a:p>
            <a:pPr lvl="1"/>
            <a:r>
              <a:rPr lang="en-US" noProof="0" dirty="0" smtClean="0"/>
              <a:t>Deploy images for different cloud platforms</a:t>
            </a:r>
          </a:p>
          <a:p>
            <a:pPr lvl="1"/>
            <a:r>
              <a:rPr lang="en-US" noProof="0" dirty="0" smtClean="0"/>
              <a:t>Deploy complex appliances</a:t>
            </a:r>
          </a:p>
          <a:p>
            <a:pPr lvl="1"/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2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Times New Roman" charset="0"/>
              </a:rPr>
              <a:t>Conclusion</a:t>
            </a:r>
            <a:endParaRPr lang="en-US" noProof="0" dirty="0">
              <a:latin typeface="Times New Roman" charset="0"/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noProof="0" dirty="0" smtClean="0">
                <a:latin typeface="Times New Roman" charset="0"/>
              </a:rPr>
              <a:t>Design of the generic image repository and image management tools that will be used in FutureGrid</a:t>
            </a:r>
          </a:p>
          <a:p>
            <a:pPr algn="just"/>
            <a:r>
              <a:rPr lang="en-US" sz="2800" noProof="0" dirty="0" smtClean="0">
                <a:latin typeface="Times New Roman" charset="0"/>
              </a:rPr>
              <a:t>As key feature, it provides a unique and common interface to manage any kind of image for any kind of cloud infrastructure</a:t>
            </a:r>
          </a:p>
          <a:p>
            <a:pPr algn="just"/>
            <a:r>
              <a:rPr lang="en-US" sz="2800" noProof="0" dirty="0" smtClean="0">
                <a:latin typeface="Times New Roman" charset="0"/>
              </a:rPr>
              <a:t>Flexible design to be easily integrated not only with FutureGrid but also with other frameworks</a:t>
            </a:r>
          </a:p>
          <a:p>
            <a:pPr algn="just"/>
            <a:r>
              <a:rPr lang="en-US" sz="2800" noProof="0" dirty="0" smtClean="0">
                <a:latin typeface="Times New Roman" charset="0"/>
              </a:rPr>
              <a:t>Aids users with the image management and interoperability issues between different Cloud deployments</a:t>
            </a:r>
          </a:p>
          <a:p>
            <a:pPr algn="just"/>
            <a:endParaRPr lang="en-US" noProof="0" dirty="0">
              <a:latin typeface="Times New Roman" charset="0"/>
            </a:endParaRPr>
          </a:p>
        </p:txBody>
      </p:sp>
      <p:sp>
        <p:nvSpPr>
          <p:cNvPr id="18436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 dirty="0">
                <a:solidFill>
                  <a:schemeClr val="bg2"/>
                </a:solidFill>
                <a:latin typeface="Arial" charset="0"/>
                <a:cs typeface="Arial" charset="0"/>
              </a:rPr>
              <a:t>https://</a:t>
            </a:r>
            <a:r>
              <a:rPr sz="1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portal.future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grid.org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 dirty="0">
                <a:solidFill>
                  <a:schemeClr val="bg2"/>
                </a:solidFill>
                <a:latin typeface="Arial" charset="0"/>
                <a:cs typeface="Arial" charset="0"/>
              </a:rPr>
              <a:t>https://portal.future</a:t>
            </a:r>
            <a:r>
              <a:rPr lang="en-US" dirty="0" smtClean="0"/>
              <a:t>grid.org</a:t>
            </a:r>
            <a:endParaRPr lang="en-US" dirty="0"/>
          </a:p>
        </p:txBody>
      </p:sp>
      <p:sp>
        <p:nvSpPr>
          <p:cNvPr id="19459" name="Text Box 2"/>
          <p:cNvSpPr>
            <a:spLocks noGrp="1" noChangeArrowheads="1"/>
          </p:cNvSpPr>
          <p:nvPr>
            <p:ph idx="1"/>
          </p:nvPr>
        </p:nvSpPr>
        <p:spPr>
          <a:xfrm>
            <a:off x="758825" y="785813"/>
            <a:ext cx="8636000" cy="59039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75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600" b="1" noProof="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600" b="1" noProof="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 noProof="0" dirty="0">
                <a:solidFill>
                  <a:srgbClr val="000000"/>
                </a:solidFill>
                <a:latin typeface="Times New Roman" charset="0"/>
              </a:rPr>
              <a:t>Thank for your attention!</a:t>
            </a:r>
          </a:p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noProof="0" dirty="0">
              <a:solidFill>
                <a:srgbClr val="000000"/>
              </a:solidFill>
              <a:latin typeface="Times New Roman" charset="0"/>
            </a:endParaRPr>
          </a:p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noProof="0" dirty="0">
                <a:solidFill>
                  <a:srgbClr val="000000"/>
                </a:solidFill>
                <a:latin typeface="Times New Roman" charset="0"/>
              </a:rPr>
              <a:t>          Contact info</a:t>
            </a:r>
            <a:r>
              <a:rPr lang="en-US" sz="2800" b="1" noProof="0" dirty="0" smtClean="0">
                <a:solidFill>
                  <a:srgbClr val="000000"/>
                </a:solidFill>
                <a:latin typeface="Times New Roman" charset="0"/>
              </a:rPr>
              <a:t>:</a:t>
            </a:r>
          </a:p>
          <a:p>
            <a:pPr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noProof="0" dirty="0" smtClean="0">
                <a:solidFill>
                  <a:srgbClr val="000000"/>
                </a:solidFill>
                <a:latin typeface="Times New Roman" charset="0"/>
              </a:rPr>
              <a:t> Gregor </a:t>
            </a:r>
            <a:r>
              <a:rPr lang="en-US" sz="2800" noProof="0" dirty="0">
                <a:solidFill>
                  <a:srgbClr val="000000"/>
                </a:solidFill>
                <a:latin typeface="Times New Roman" charset="0"/>
              </a:rPr>
              <a:t>Laszewski:</a:t>
            </a:r>
            <a:r>
              <a:rPr lang="en-US" sz="2800" i="1" noProof="0" dirty="0" smtClean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sz="2800" noProof="0" dirty="0">
                <a:solidFill>
                  <a:srgbClr val="0000FF"/>
                </a:solidFill>
                <a:latin typeface="Times New Roman" charset="0"/>
              </a:rPr>
              <a:t>laszewski@gmail.com</a:t>
            </a:r>
            <a:r>
              <a:rPr lang="en-US" sz="2800" noProof="0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2800" b="1" noProof="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noProof="0" dirty="0">
                <a:solidFill>
                  <a:srgbClr val="000000"/>
                </a:solidFill>
                <a:latin typeface="Times New Roman" charset="0"/>
              </a:rPr>
              <a:t>Javier Diaz:</a:t>
            </a:r>
            <a:r>
              <a:rPr lang="en-US" sz="2600" noProof="0" dirty="0">
                <a:solidFill>
                  <a:srgbClr val="0000FF"/>
                </a:solidFill>
                <a:latin typeface="Times New Roman" charset="0"/>
              </a:rPr>
              <a:t> javidiaz@indiana.edu</a:t>
            </a: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b="1" i="1" noProof="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b="1" noProof="0" dirty="0">
                <a:solidFill>
                  <a:srgbClr val="008000"/>
                </a:solidFill>
                <a:latin typeface="Times New Roman" charset="0"/>
              </a:rPr>
              <a:t>https://portal.futuregrid.org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Times New Roman" charset="0"/>
              </a:rPr>
              <a:t>Motivation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762000" y="1289720"/>
            <a:ext cx="8636000" cy="561590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noProof="0" dirty="0">
                <a:latin typeface="Times New Roman" charset="0"/>
              </a:rPr>
              <a:t>FutureGrid is an experimental cloud and grid testbed</a:t>
            </a:r>
          </a:p>
          <a:p>
            <a:pPr algn="just"/>
            <a:r>
              <a:rPr lang="en-US" sz="2800" noProof="0" dirty="0">
                <a:latin typeface="Times New Roman" charset="0"/>
              </a:rPr>
              <a:t>We support HPC, Grid, and Cloud </a:t>
            </a:r>
            <a:r>
              <a:rPr lang="en-US" sz="2800" noProof="0" dirty="0" smtClean="0">
                <a:latin typeface="Times New Roman" charset="0"/>
              </a:rPr>
              <a:t>frameworks </a:t>
            </a:r>
            <a:r>
              <a:rPr lang="en-US" sz="2800" noProof="0" dirty="0">
                <a:latin typeface="Times New Roman" charset="0"/>
              </a:rPr>
              <a:t>and services</a:t>
            </a:r>
          </a:p>
          <a:p>
            <a:pPr lvl="1" algn="just"/>
            <a:r>
              <a:rPr lang="en-US" sz="2400" noProof="0" dirty="0">
                <a:latin typeface="Times New Roman" charset="0"/>
              </a:rPr>
              <a:t>Much interest by the community is in </a:t>
            </a:r>
            <a:r>
              <a:rPr lang="en-US" sz="2400" noProof="0" dirty="0" smtClean="0">
                <a:latin typeface="Times New Roman" charset="0"/>
              </a:rPr>
              <a:t>the </a:t>
            </a:r>
            <a:r>
              <a:rPr lang="en-US" sz="2400" noProof="0" dirty="0">
                <a:latin typeface="Times New Roman" charset="0"/>
              </a:rPr>
              <a:t>offered frameworks and services are based on virtualization technologies or make use of them</a:t>
            </a:r>
          </a:p>
          <a:p>
            <a:pPr algn="just"/>
            <a:r>
              <a:rPr lang="en-US" sz="2800" noProof="0" dirty="0">
                <a:latin typeface="Times New Roman" charset="0"/>
              </a:rPr>
              <a:t>Image management becomes a key </a:t>
            </a:r>
            <a:r>
              <a:rPr lang="en-US" sz="2800" noProof="0" dirty="0" smtClean="0">
                <a:latin typeface="Times New Roman" charset="0"/>
              </a:rPr>
              <a:t>issue</a:t>
            </a:r>
            <a:endParaRPr lang="en-US" sz="2800" noProof="0" dirty="0">
              <a:latin typeface="Times New Roman" charset="0"/>
            </a:endParaRPr>
          </a:p>
          <a:p>
            <a:pPr algn="just"/>
            <a:r>
              <a:rPr lang="en-US" sz="2800" noProof="0" dirty="0">
                <a:latin typeface="Times New Roman" charset="0"/>
              </a:rPr>
              <a:t>Generic catalog and repository of images that will be able to interact with other FG subsystems and potentially with other infrastructures</a:t>
            </a:r>
          </a:p>
          <a:p>
            <a:pPr algn="just"/>
            <a:r>
              <a:rPr lang="en-US" sz="2800" noProof="0" dirty="0"/>
              <a:t>Create and maintain platforms </a:t>
            </a:r>
            <a:r>
              <a:rPr lang="en-US" sz="2800" dirty="0" smtClean="0"/>
              <a:t>within</a:t>
            </a:r>
            <a:r>
              <a:rPr lang="en-US" sz="2800" noProof="0" dirty="0" smtClean="0"/>
              <a:t> </a:t>
            </a:r>
            <a:r>
              <a:rPr lang="en-US" sz="2800" noProof="0" dirty="0"/>
              <a:t>custom FG images that can be retrieved, deployed and provisioned on demand</a:t>
            </a:r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1928" y="7050360"/>
            <a:ext cx="321945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 dirty="0">
                <a:solidFill>
                  <a:schemeClr val="bg2"/>
                </a:solidFill>
                <a:latin typeface="Arial" charset="0"/>
                <a:cs typeface="Arial" charset="0"/>
              </a:rPr>
              <a:t>https://portal.</a:t>
            </a:r>
            <a:r>
              <a:rPr sz="1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futur</a:t>
            </a:r>
            <a:r>
              <a:rPr lang="en-US" sz="1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egrid.org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Related Work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0" dirty="0" smtClean="0"/>
              <a:t>Existing efforts </a:t>
            </a:r>
            <a:r>
              <a:rPr lang="en-US" noProof="0" dirty="0"/>
              <a:t>to provide image repositories as part of IaaS/PaaS </a:t>
            </a:r>
            <a:r>
              <a:rPr lang="en-US" noProof="0" dirty="0" smtClean="0"/>
              <a:t>cloud frameworks</a:t>
            </a:r>
          </a:p>
          <a:p>
            <a:pPr lvl="1"/>
            <a:r>
              <a:rPr lang="en-US" noProof="0" dirty="0" smtClean="0"/>
              <a:t>Nimbus, </a:t>
            </a:r>
            <a:r>
              <a:rPr lang="en-US" noProof="0" dirty="0"/>
              <a:t>Eucalyptus, OpenStack, OpenNebula, AbiCloud, Amazon Web Services, </a:t>
            </a:r>
            <a:r>
              <a:rPr lang="en-US" noProof="0" dirty="0" smtClean="0"/>
              <a:t>Windows Azure…</a:t>
            </a:r>
          </a:p>
          <a:p>
            <a:r>
              <a:rPr lang="en-US" noProof="0" dirty="0" smtClean="0">
                <a:latin typeface="Times New Roman" charset="0"/>
              </a:rPr>
              <a:t>In general they provide </a:t>
            </a:r>
            <a:r>
              <a:rPr lang="en-US" noProof="0" dirty="0">
                <a:latin typeface="Times New Roman" charset="0"/>
              </a:rPr>
              <a:t>their own local image repository specifically designed to interact with that particular </a:t>
            </a:r>
            <a:r>
              <a:rPr lang="en-US" noProof="0" dirty="0" smtClean="0">
                <a:latin typeface="Times New Roman" charset="0"/>
              </a:rPr>
              <a:t>framework</a:t>
            </a:r>
          </a:p>
          <a:p>
            <a:r>
              <a:rPr lang="en-US" noProof="0" dirty="0"/>
              <a:t>Our work differs </a:t>
            </a:r>
            <a:r>
              <a:rPr lang="en-US" noProof="0" dirty="0" smtClean="0"/>
              <a:t>as we </a:t>
            </a:r>
            <a:r>
              <a:rPr lang="en-US" noProof="0" dirty="0" smtClean="0"/>
              <a:t>strive towards providing </a:t>
            </a:r>
            <a:r>
              <a:rPr lang="en-US" noProof="0" dirty="0"/>
              <a:t>an integrated service that overarches </a:t>
            </a:r>
            <a:r>
              <a:rPr lang="en-US" noProof="0" dirty="0" smtClean="0"/>
              <a:t>images suitable for bare metal </a:t>
            </a:r>
            <a:r>
              <a:rPr lang="en-US" dirty="0" smtClean="0"/>
              <a:t>and </a:t>
            </a:r>
            <a:r>
              <a:rPr lang="en-US" noProof="0" dirty="0" smtClean="0"/>
              <a:t>cloud </a:t>
            </a:r>
            <a:r>
              <a:rPr lang="en-US" noProof="0" dirty="0"/>
              <a:t>IaaS frameworks installed on FG </a:t>
            </a:r>
            <a:endParaRPr lang="en-US" noProof="0" dirty="0" smtClean="0"/>
          </a:p>
          <a:p>
            <a:pPr lvl="1"/>
            <a:r>
              <a:rPr lang="en-US" noProof="0" dirty="0"/>
              <a:t>E</a:t>
            </a:r>
            <a:r>
              <a:rPr lang="en-US" noProof="0" dirty="0" smtClean="0"/>
              <a:t>nables </a:t>
            </a:r>
            <a:r>
              <a:rPr lang="en-US" noProof="0" dirty="0"/>
              <a:t>storing and organizing of images from multiple cloud efforts in the same </a:t>
            </a:r>
            <a:r>
              <a:rPr lang="en-US" noProof="0" dirty="0" smtClean="0"/>
              <a:t>repository</a:t>
            </a:r>
          </a:p>
          <a:p>
            <a:pPr lvl="1"/>
            <a:r>
              <a:rPr lang="en-US" dirty="0" smtClean="0">
                <a:latin typeface="Times New Roman" charset="0"/>
              </a:rPr>
              <a:t>Allows storing the pedigree on how the images were created</a:t>
            </a:r>
            <a:endParaRPr lang="en-US" noProof="0" dirty="0" smtClean="0">
              <a:latin typeface="Times New Roman" charset="0"/>
            </a:endParaRPr>
          </a:p>
          <a:p>
            <a:endParaRPr lang="en-US" noProof="0" dirty="0">
              <a:latin typeface="Times New Roman" charset="0"/>
            </a:endParaRPr>
          </a:p>
          <a:p>
            <a:pPr lvl="1"/>
            <a:endParaRPr lang="en-US" noProof="0" dirty="0"/>
          </a:p>
          <a:p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Design</a:t>
            </a:r>
            <a:endParaRPr lang="en-US" noProof="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14" b="-9202"/>
          <a:stretch/>
        </p:blipFill>
        <p:spPr bwMode="auto">
          <a:xfrm>
            <a:off x="5080000" y="1083147"/>
            <a:ext cx="4968552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7472" y="1361728"/>
            <a:ext cx="4608512" cy="5400600"/>
          </a:xfrm>
        </p:spPr>
        <p:txBody>
          <a:bodyPr/>
          <a:lstStyle/>
          <a:p>
            <a:pPr algn="just"/>
            <a:r>
              <a:rPr lang="en-US" noProof="0" dirty="0"/>
              <a:t>The FG image management processes are supported by a number of tightly-coupled services essential within </a:t>
            </a:r>
            <a:r>
              <a:rPr lang="en-US" noProof="0" dirty="0" smtClean="0"/>
              <a:t>FG </a:t>
            </a:r>
          </a:p>
          <a:p>
            <a:pPr algn="just"/>
            <a:r>
              <a:rPr lang="en-US" noProof="0" dirty="0" smtClean="0"/>
              <a:t>The major services are</a:t>
            </a:r>
          </a:p>
          <a:p>
            <a:pPr lvl="1" algn="just"/>
            <a:r>
              <a:rPr lang="en-US" noProof="0" dirty="0" smtClean="0"/>
              <a:t>Image repository</a:t>
            </a:r>
          </a:p>
          <a:p>
            <a:pPr lvl="1" algn="just"/>
            <a:r>
              <a:rPr lang="en-US" noProof="0" dirty="0"/>
              <a:t>I</a:t>
            </a:r>
            <a:r>
              <a:rPr lang="en-US" noProof="0" dirty="0" smtClean="0"/>
              <a:t>mage generator</a:t>
            </a:r>
          </a:p>
          <a:p>
            <a:pPr lvl="1" algn="just"/>
            <a:r>
              <a:rPr lang="en-US" noProof="0" dirty="0"/>
              <a:t>Image </a:t>
            </a:r>
            <a:r>
              <a:rPr lang="en-US" noProof="0" dirty="0" smtClean="0"/>
              <a:t>verifier</a:t>
            </a:r>
          </a:p>
          <a:p>
            <a:pPr lvl="1" algn="just"/>
            <a:r>
              <a:rPr lang="en-US" noProof="0" dirty="0"/>
              <a:t>I</a:t>
            </a:r>
            <a:r>
              <a:rPr lang="en-US" noProof="0" dirty="0" smtClean="0"/>
              <a:t>mage deployment</a:t>
            </a:r>
          </a:p>
          <a:p>
            <a:pPr lvl="1" algn="just"/>
            <a:r>
              <a:rPr lang="en-US" noProof="0" dirty="0" smtClean="0"/>
              <a:t>Experiment </a:t>
            </a:r>
            <a:r>
              <a:rPr lang="en-US" noProof="0" dirty="0"/>
              <a:t>management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Repository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noProof="0" dirty="0" smtClean="0"/>
              <a:t>Integrated service </a:t>
            </a:r>
            <a:r>
              <a:rPr lang="en-US" noProof="0" dirty="0"/>
              <a:t>that </a:t>
            </a:r>
            <a:r>
              <a:rPr lang="en-US" noProof="0" dirty="0" smtClean="0"/>
              <a:t>enables </a:t>
            </a:r>
            <a:r>
              <a:rPr lang="en-US" noProof="0" dirty="0"/>
              <a:t>storing and </a:t>
            </a:r>
            <a:r>
              <a:rPr lang="en-US" noProof="0" dirty="0" smtClean="0"/>
              <a:t>organizing </a:t>
            </a:r>
            <a:r>
              <a:rPr lang="en-US" noProof="0" dirty="0"/>
              <a:t>images from multiple </a:t>
            </a:r>
            <a:r>
              <a:rPr lang="en-US" noProof="0" dirty="0" smtClean="0"/>
              <a:t>cloud efforts </a:t>
            </a:r>
            <a:r>
              <a:rPr lang="en-US" noProof="0" dirty="0"/>
              <a:t>in the same </a:t>
            </a:r>
            <a:r>
              <a:rPr lang="en-US" noProof="0" dirty="0" smtClean="0"/>
              <a:t>repository</a:t>
            </a:r>
          </a:p>
          <a:p>
            <a:pPr algn="just"/>
            <a:r>
              <a:rPr lang="en-US" noProof="0" dirty="0" smtClean="0"/>
              <a:t>Images are augmented with metadata to describe their properties like the </a:t>
            </a:r>
            <a:r>
              <a:rPr lang="en-US" noProof="0" dirty="0"/>
              <a:t>software stack </a:t>
            </a:r>
            <a:r>
              <a:rPr lang="en-US" noProof="0" dirty="0" smtClean="0"/>
              <a:t>installed or the OS</a:t>
            </a:r>
            <a:r>
              <a:rPr lang="en-US" noProof="0" dirty="0" smtClean="0">
                <a:effectLst/>
              </a:rPr>
              <a:t> </a:t>
            </a:r>
          </a:p>
          <a:p>
            <a:pPr algn="just"/>
            <a:r>
              <a:rPr lang="en-US" noProof="0" dirty="0" smtClean="0"/>
              <a:t>Access to the images can be restricted to single users, groups of users or system </a:t>
            </a:r>
            <a:r>
              <a:rPr lang="en-US" noProof="0" dirty="0" smtClean="0"/>
              <a:t>administrators</a:t>
            </a:r>
          </a:p>
          <a:p>
            <a:pPr marL="0" indent="0" algn="just">
              <a:buNone/>
            </a:pPr>
            <a:endParaRPr lang="en-US" noProof="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2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Image Repository (II)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noProof="0" dirty="0" smtClean="0">
                <a:latin typeface="Times New Roman" charset="0"/>
              </a:rPr>
              <a:t>Maintains data related with the usage to assist performance monitoring and </a:t>
            </a:r>
            <a:r>
              <a:rPr lang="en-US" noProof="0" dirty="0" smtClean="0">
                <a:latin typeface="Times New Roman" charset="0"/>
              </a:rPr>
              <a:t>accounting</a:t>
            </a:r>
          </a:p>
          <a:p>
            <a:pPr algn="just"/>
            <a:r>
              <a:rPr lang="en-US" dirty="0" smtClean="0">
                <a:latin typeface="Times New Roman" charset="0"/>
              </a:rPr>
              <a:t>Quota management to avoid space restrictions</a:t>
            </a:r>
          </a:p>
          <a:p>
            <a:pPr algn="just"/>
            <a:r>
              <a:rPr lang="en-US" noProof="0" dirty="0" smtClean="0">
                <a:latin typeface="Times New Roman" charset="0"/>
              </a:rPr>
              <a:t>Pedigree to recreate image on demand </a:t>
            </a:r>
            <a:endParaRPr lang="en-US" noProof="0" dirty="0" smtClean="0"/>
          </a:p>
          <a:p>
            <a:pPr algn="just"/>
            <a:r>
              <a:rPr lang="en-US" noProof="0" dirty="0" smtClean="0"/>
              <a:t>Repository’s interfaces: API's, a command line, an interactive shell, and a REST service </a:t>
            </a:r>
          </a:p>
          <a:p>
            <a:pPr algn="just"/>
            <a:r>
              <a:rPr lang="en-US" noProof="0" dirty="0" smtClean="0"/>
              <a:t>Other cloud frameworks could integrate with this image repository by accessing it through an standard API </a:t>
            </a:r>
          </a:p>
          <a:p>
            <a:pPr algn="just"/>
            <a:r>
              <a:rPr lang="en-US" noProof="0" dirty="0" smtClean="0"/>
              <a:t>Ability of generating images on-demand based on generic image generation descriptions</a:t>
            </a:r>
          </a:p>
          <a:p>
            <a:pPr algn="just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3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FG Image Repository (III)</a:t>
            </a:r>
            <a:endParaRPr lang="en-US" noProof="0" dirty="0"/>
          </a:p>
        </p:txBody>
      </p:sp>
      <p:sp>
        <p:nvSpPr>
          <p:cNvPr id="16387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 dirty="0">
                <a:solidFill>
                  <a:schemeClr val="bg2"/>
                </a:solidFill>
                <a:latin typeface="Arial" charset="0"/>
                <a:cs typeface="Arial" charset="0"/>
              </a:rPr>
              <a:t>https://portal.future</a:t>
            </a:r>
            <a:r>
              <a:rPr lang="en-US" dirty="0" smtClean="0"/>
              <a:t>grid.org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24" y="1721768"/>
            <a:ext cx="7193182" cy="532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4 Título"/>
          <p:cNvSpPr>
            <a:spLocks noGrp="1"/>
          </p:cNvSpPr>
          <p:nvPr>
            <p:ph type="title"/>
          </p:nvPr>
        </p:nvSpPr>
        <p:spPr>
          <a:xfrm>
            <a:off x="183456" y="353616"/>
            <a:ext cx="4716016" cy="12700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latin typeface="Times New Roman" charset="0"/>
              </a:rPr>
              <a:t>Image Generation</a:t>
            </a:r>
            <a:endParaRPr lang="en-US" noProof="0" dirty="0">
              <a:latin typeface="Times New Roman" charset="0"/>
            </a:endParaRPr>
          </a:p>
        </p:txBody>
      </p:sp>
      <p:sp>
        <p:nvSpPr>
          <p:cNvPr id="21506" name="6 Marcador de contenido"/>
          <p:cNvSpPr>
            <a:spLocks noGrp="1"/>
          </p:cNvSpPr>
          <p:nvPr>
            <p:ph sz="half" idx="2"/>
          </p:nvPr>
        </p:nvSpPr>
        <p:spPr>
          <a:xfrm>
            <a:off x="184150" y="1722438"/>
            <a:ext cx="4823842" cy="5111750"/>
          </a:xfrm>
        </p:spPr>
        <p:txBody>
          <a:bodyPr/>
          <a:lstStyle/>
          <a:p>
            <a:pPr marL="290513" indent="-182563" algn="just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noProof="0" dirty="0" smtClean="0">
                <a:latin typeface="Times New Roman" charset="0"/>
              </a:rPr>
              <a:t>Service to create specialized images for users on demand</a:t>
            </a:r>
          </a:p>
          <a:p>
            <a:pPr marL="290513" indent="-182563" algn="just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noProof="0" dirty="0" smtClean="0">
                <a:latin typeface="Times New Roman" charset="0"/>
              </a:rPr>
              <a:t>Take in user requirements to format a new image that, once vetted and stored, can be deployed on FG hardware</a:t>
            </a:r>
          </a:p>
          <a:p>
            <a:pPr marL="290513" indent="-182563" algn="just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noProof="0" dirty="0" smtClean="0">
                <a:latin typeface="Times New Roman" charset="0"/>
              </a:rPr>
              <a:t>User specifies image type, arch, software, hypervisor, IaaS… </a:t>
            </a:r>
          </a:p>
          <a:p>
            <a:pPr marL="290513" indent="-182563" algn="just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noProof="0" dirty="0" smtClean="0">
                <a:latin typeface="Times New Roman" charset="0"/>
              </a:rPr>
              <a:t>Interact with the Image Repository to store new images and deploy on various infrastructures</a:t>
            </a:r>
          </a:p>
          <a:p>
            <a:pPr marL="107950" indent="0" eaLnBrk="1" hangingPunct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noProof="0" dirty="0" smtClean="0">
              <a:latin typeface="Times New Roman" charset="0"/>
            </a:endParaRPr>
          </a:p>
          <a:p>
            <a:pPr marL="290513" indent="-1825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noProof="0" dirty="0">
              <a:latin typeface="Times New Roman" charset="0"/>
            </a:endParaRPr>
          </a:p>
        </p:txBody>
      </p:sp>
      <p:sp>
        <p:nvSpPr>
          <p:cNvPr id="21507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sz="1400" dirty="0">
                <a:solidFill>
                  <a:schemeClr val="bg2"/>
                </a:solidFill>
                <a:latin typeface="Arial" charset="0"/>
              </a:rPr>
              <a:t>https://portal.future</a:t>
            </a:r>
            <a:r>
              <a:rPr lang="en-US" dirty="0" smtClean="0"/>
              <a:t>grid.org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2" b="-3342"/>
          <a:stretch>
            <a:fillRect/>
          </a:stretch>
        </p:blipFill>
        <p:spPr>
          <a:xfrm>
            <a:off x="5160963" y="281608"/>
            <a:ext cx="475749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F_Software_Review_Presentation(final)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panel-cluster2011.thmx</Template>
  <TotalTime>2222</TotalTime>
  <Words>1423</Words>
  <Application>Microsoft Macintosh PowerPoint</Application>
  <PresentationFormat>Custom</PresentationFormat>
  <Paragraphs>183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NSF_Software_Review_Presentation(final)</vt:lpstr>
      <vt:lpstr>FutureGrid related presentations at TG and OGF</vt:lpstr>
      <vt:lpstr>Towards Generic  FutureGrid Image Management </vt:lpstr>
      <vt:lpstr>Motivation</vt:lpstr>
      <vt:lpstr>Related Work</vt:lpstr>
      <vt:lpstr>Design</vt:lpstr>
      <vt:lpstr>Image Repository</vt:lpstr>
      <vt:lpstr>Image Repository (II)</vt:lpstr>
      <vt:lpstr>FG Image Repository (III)</vt:lpstr>
      <vt:lpstr>Image Generation</vt:lpstr>
      <vt:lpstr>Image Verification</vt:lpstr>
      <vt:lpstr>Image Deployment</vt:lpstr>
      <vt:lpstr>Image Deployment (II)</vt:lpstr>
      <vt:lpstr>Experiment Management</vt:lpstr>
      <vt:lpstr>Experiment Management (II)</vt:lpstr>
      <vt:lpstr>Additional Services Integrated in Image Management</vt:lpstr>
      <vt:lpstr>Authentication and Authorization </vt:lpstr>
      <vt:lpstr>Accounting</vt:lpstr>
      <vt:lpstr>Image Management</vt:lpstr>
      <vt:lpstr>Example</vt:lpstr>
      <vt:lpstr>Image Generation with the Portal</vt:lpstr>
      <vt:lpstr>Image Generation with the Portal</vt:lpstr>
      <vt:lpstr>Image Generation with the Portal</vt:lpstr>
      <vt:lpstr>Current Status</vt:lpstr>
      <vt:lpstr>What is next?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Software</dc:title>
  <dc:subject/>
  <dc:creator/>
  <cp:keywords/>
  <dc:description/>
  <cp:lastModifiedBy>Gregor von Laszewski</cp:lastModifiedBy>
  <cp:revision>89</cp:revision>
  <dcterms:created xsi:type="dcterms:W3CDTF">2011-04-12T00:25:08Z</dcterms:created>
  <dcterms:modified xsi:type="dcterms:W3CDTF">2011-07-19T20:06:04Z</dcterms:modified>
  <cp:category/>
</cp:coreProperties>
</file>