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6" r:id="rId2"/>
    <p:sldId id="258" r:id="rId3"/>
    <p:sldId id="259" r:id="rId4"/>
    <p:sldId id="260" r:id="rId5"/>
    <p:sldId id="265" r:id="rId6"/>
    <p:sldId id="264" r:id="rId7"/>
    <p:sldId id="263" r:id="rId8"/>
    <p:sldId id="261" r:id="rId9"/>
    <p:sldId id="256" r:id="rId10"/>
    <p:sldId id="257" r:id="rId11"/>
    <p:sldId id="262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2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rchit:Desktop:nodestim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rchit:Desktop:nodestim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Total Provisioning Time</a:t>
            </a:r>
          </a:p>
        </c:rich>
      </c:tx>
      <c:layout/>
    </c:title>
    <c:plotArea>
      <c:layout/>
      <c:lineChart>
        <c:grouping val="stacked"/>
        <c:ser>
          <c:idx val="1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</c:numCache>
            </c:numRef>
          </c:cat>
          <c:val>
            <c:numRef>
              <c:f>Sheet1!$B$2:$B$5</c:f>
              <c:numCache>
                <c:formatCode>h:mm:ss</c:formatCode>
                <c:ptCount val="4"/>
                <c:pt idx="0">
                  <c:v>2.6388888888889705E-3</c:v>
                </c:pt>
                <c:pt idx="1">
                  <c:v>2.5347222222222806E-3</c:v>
                </c:pt>
                <c:pt idx="2">
                  <c:v>2.7083333333334206E-3</c:v>
                </c:pt>
                <c:pt idx="3">
                  <c:v>2.8124999999999908E-3</c:v>
                </c:pt>
              </c:numCache>
            </c:numRef>
          </c:val>
        </c:ser>
        <c:marker val="1"/>
        <c:axId val="112321280"/>
        <c:axId val="112322816"/>
      </c:lineChart>
      <c:catAx>
        <c:axId val="112321280"/>
        <c:scaling>
          <c:orientation val="minMax"/>
        </c:scaling>
        <c:axPos val="b"/>
        <c:numFmt formatCode="General" sourceLinked="1"/>
        <c:tickLblPos val="nextTo"/>
        <c:crossAx val="112322816"/>
        <c:crosses val="autoZero"/>
        <c:auto val="1"/>
        <c:lblAlgn val="ctr"/>
        <c:lblOffset val="100"/>
      </c:catAx>
      <c:valAx>
        <c:axId val="112322816"/>
        <c:scaling>
          <c:orientation val="minMax"/>
          <c:min val="0"/>
        </c:scaling>
        <c:axPos val="l"/>
        <c:majorGridlines/>
        <c:numFmt formatCode="h:mm:ss" sourceLinked="1"/>
        <c:tickLblPos val="nextTo"/>
        <c:crossAx val="112321280"/>
        <c:crosses val="autoZero"/>
        <c:crossBetween val="between"/>
      </c:valAx>
    </c:plotArea>
    <c:legend>
      <c:legendPos val="r"/>
      <c:layout/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Node Provisioning Times for RHEL stateless image</a:t>
            </a:r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strRef>
              <c:f>'32'!$B$1</c:f>
              <c:strCache>
                <c:ptCount val="1"/>
                <c:pt idx="0">
                  <c:v>Node Times</c:v>
                </c:pt>
              </c:strCache>
            </c:strRef>
          </c:tx>
          <c:cat>
            <c:numRef>
              <c:f>'32'!$A$2:$A$33</c:f>
              <c:numCache>
                <c:formatCode>General</c:formatCode>
                <c:ptCount val="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</c:numCache>
            </c:numRef>
          </c:cat>
          <c:val>
            <c:numRef>
              <c:f>'32'!$B$2:$B$33</c:f>
              <c:numCache>
                <c:formatCode>h:mm:ss</c:formatCode>
                <c:ptCount val="32"/>
                <c:pt idx="0">
                  <c:v>2.7430555555555606E-3</c:v>
                </c:pt>
                <c:pt idx="1">
                  <c:v>2.5578703703703709E-3</c:v>
                </c:pt>
                <c:pt idx="2">
                  <c:v>2.6041666666666713E-3</c:v>
                </c:pt>
                <c:pt idx="3">
                  <c:v>2.4884259259259304E-3</c:v>
                </c:pt>
                <c:pt idx="4">
                  <c:v>2.4884259259259304E-3</c:v>
                </c:pt>
                <c:pt idx="5">
                  <c:v>2.5578703703703709E-3</c:v>
                </c:pt>
                <c:pt idx="6">
                  <c:v>2.0833333333333307E-3</c:v>
                </c:pt>
                <c:pt idx="7">
                  <c:v>2.6041666666666713E-3</c:v>
                </c:pt>
                <c:pt idx="8">
                  <c:v>2.7430555555555606E-3</c:v>
                </c:pt>
                <c:pt idx="9">
                  <c:v>2.8125000000000008E-3</c:v>
                </c:pt>
                <c:pt idx="10">
                  <c:v>2.6041666666666713E-3</c:v>
                </c:pt>
                <c:pt idx="11">
                  <c:v>2.7430555555555606E-3</c:v>
                </c:pt>
                <c:pt idx="12">
                  <c:v>2.5462962962963008E-3</c:v>
                </c:pt>
                <c:pt idx="13">
                  <c:v>2.6041666666666713E-3</c:v>
                </c:pt>
                <c:pt idx="14">
                  <c:v>2.6041666666666713E-3</c:v>
                </c:pt>
                <c:pt idx="15">
                  <c:v>2.6736111111111105E-3</c:v>
                </c:pt>
                <c:pt idx="16">
                  <c:v>2.6736111111111105E-3</c:v>
                </c:pt>
                <c:pt idx="17">
                  <c:v>2.6736111111111105E-3</c:v>
                </c:pt>
                <c:pt idx="18">
                  <c:v>2.7430555555555606E-3</c:v>
                </c:pt>
                <c:pt idx="19">
                  <c:v>2.6736111111111105E-3</c:v>
                </c:pt>
                <c:pt idx="20">
                  <c:v>2.6041666666666713E-3</c:v>
                </c:pt>
                <c:pt idx="21">
                  <c:v>2.7430555555555606E-3</c:v>
                </c:pt>
                <c:pt idx="22">
                  <c:v>2.5462962962963008E-3</c:v>
                </c:pt>
                <c:pt idx="23">
                  <c:v>2.5462962962963008E-3</c:v>
                </c:pt>
                <c:pt idx="24">
                  <c:v>2.6041666666666713E-3</c:v>
                </c:pt>
                <c:pt idx="25">
                  <c:v>2.6736111111111105E-3</c:v>
                </c:pt>
                <c:pt idx="26">
                  <c:v>2.6736111111111105E-3</c:v>
                </c:pt>
                <c:pt idx="27">
                  <c:v>2.2685185185185213E-3</c:v>
                </c:pt>
                <c:pt idx="28">
                  <c:v>2.2685185185185213E-3</c:v>
                </c:pt>
                <c:pt idx="29">
                  <c:v>2.7430555555555606E-3</c:v>
                </c:pt>
                <c:pt idx="30">
                  <c:v>2.5462962962963008E-3</c:v>
                </c:pt>
                <c:pt idx="31">
                  <c:v>2.8125000000000008E-3</c:v>
                </c:pt>
              </c:numCache>
            </c:numRef>
          </c:val>
        </c:ser>
        <c:axId val="115482624"/>
        <c:axId val="115484160"/>
      </c:barChart>
      <c:catAx>
        <c:axId val="115482624"/>
        <c:scaling>
          <c:orientation val="minMax"/>
        </c:scaling>
        <c:axPos val="b"/>
        <c:numFmt formatCode="General" sourceLinked="1"/>
        <c:tickLblPos val="nextTo"/>
        <c:crossAx val="115484160"/>
        <c:crosses val="autoZero"/>
        <c:auto val="1"/>
        <c:lblAlgn val="ctr"/>
        <c:lblOffset val="100"/>
      </c:catAx>
      <c:valAx>
        <c:axId val="115484160"/>
        <c:scaling>
          <c:orientation val="minMax"/>
        </c:scaling>
        <c:axPos val="l"/>
        <c:majorGridlines/>
        <c:numFmt formatCode="h:mm:ss" sourceLinked="1"/>
        <c:tickLblPos val="nextTo"/>
        <c:crossAx val="11548262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030D6-1E2C-4E13-8773-0E5F334A3F52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E7238-03A3-42EA-AF91-937FDCA97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472534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7238-03A3-42EA-AF91-937FDCA976A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7238-03A3-42EA-AF91-937FDCA976A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7238-03A3-42EA-AF91-937FDCA976A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7238-03A3-42EA-AF91-937FDCA976A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7238-03A3-42EA-AF91-937FDCA976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7238-03A3-42EA-AF91-937FDCA976A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183589-1F13-4063-839A-0351E432882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7238-03A3-42EA-AF91-937FDCA976A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7238-03A3-42EA-AF91-937FDCA976A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7238-03A3-42EA-AF91-937FDCA976A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7238-03A3-42EA-AF91-937FDCA976A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7238-03A3-42EA-AF91-937FDCA976A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806F-6246-8448-89DB-64DF9C74B38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151F-1C0A-484F-AA11-9DE0CD3A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806F-6246-8448-89DB-64DF9C74B38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151F-1C0A-484F-AA11-9DE0CD3A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806F-6246-8448-89DB-64DF9C74B38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151F-1C0A-484F-AA11-9DE0CD3A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806F-6246-8448-89DB-64DF9C74B38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151F-1C0A-484F-AA11-9DE0CD3A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806F-6246-8448-89DB-64DF9C74B38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151F-1C0A-484F-AA11-9DE0CD3A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806F-6246-8448-89DB-64DF9C74B38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151F-1C0A-484F-AA11-9DE0CD3A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806F-6246-8448-89DB-64DF9C74B38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151F-1C0A-484F-AA11-9DE0CD3A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806F-6246-8448-89DB-64DF9C74B38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151F-1C0A-484F-AA11-9DE0CD3A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806F-6246-8448-89DB-64DF9C74B38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151F-1C0A-484F-AA11-9DE0CD3A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806F-6246-8448-89DB-64DF9C74B38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151F-1C0A-484F-AA11-9DE0CD3A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806F-6246-8448-89DB-64DF9C74B38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151F-1C0A-484F-AA11-9DE0CD3A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pixture_reloaded_logo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4414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806F-6246-8448-89DB-64DF9C74B38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D151F-1C0A-484F-AA11-9DE0CD3A6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FutureGrid </a:t>
            </a:r>
            <a:r>
              <a:rPr lang="en-US" dirty="0" smtClean="0"/>
              <a:t>Dynamic </a:t>
            </a:r>
            <a:r>
              <a:rPr lang="en-US" dirty="0" smtClean="0"/>
              <a:t>Provisioning </a:t>
            </a:r>
            <a:r>
              <a:rPr lang="en-US" dirty="0" smtClean="0"/>
              <a:t>Experiments </a:t>
            </a:r>
            <a:r>
              <a:rPr lang="en-US" smtClean="0"/>
              <a:t>including Hadoop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Fugang</a:t>
            </a:r>
            <a:r>
              <a:rPr lang="en-US" dirty="0" smtClean="0"/>
              <a:t> Wang, Archit Kulshrestha, Gregory G. Pike, </a:t>
            </a:r>
            <a:br>
              <a:rPr lang="en-US" dirty="0" smtClean="0"/>
            </a:br>
            <a:r>
              <a:rPr lang="en-US" dirty="0" err="1" smtClean="0"/>
              <a:t>Gregor</a:t>
            </a:r>
            <a:r>
              <a:rPr lang="en-US" dirty="0" smtClean="0"/>
              <a:t> von </a:t>
            </a:r>
            <a:r>
              <a:rPr lang="en-US" dirty="0" err="1" smtClean="0"/>
              <a:t>Laszewski</a:t>
            </a:r>
            <a:r>
              <a:rPr lang="en-US" dirty="0" smtClean="0"/>
              <a:t>, Geoffrey C. Fox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618" y="50677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Provisioning times for nodes in a 32 node request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18674"/>
          <a:ext cx="8229600" cy="3219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9743" y="5243349"/>
            <a:ext cx="6499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nodes took an average of 3 minutes and 45 seconds to switch from the </a:t>
            </a:r>
            <a:r>
              <a:rPr lang="en-US" dirty="0" err="1" smtClean="0"/>
              <a:t>stateful</a:t>
            </a:r>
            <a:r>
              <a:rPr lang="en-US" dirty="0" smtClean="0"/>
              <a:t> to stateless image with a standard deviation of 14 seconds.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rcRect l="-6695" r="-8026" b="30965"/>
          <a:stretch>
            <a:fillRect/>
          </a:stretch>
        </p:blipFill>
        <p:spPr>
          <a:xfrm>
            <a:off x="764703" y="931127"/>
            <a:ext cx="7537783" cy="59268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III Process View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08963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NSF</a:t>
            </a:r>
          </a:p>
          <a:p>
            <a:pPr lvl="1"/>
            <a:r>
              <a:rPr lang="en-US" dirty="0" smtClean="0"/>
              <a:t>This work was supported in part by the National Science Foundation (NSF) under Grant No. 0910812 to Indiana University for "</a:t>
            </a:r>
            <a:r>
              <a:rPr lang="en-US" dirty="0" err="1" smtClean="0"/>
              <a:t>FutureGrid</a:t>
            </a:r>
            <a:r>
              <a:rPr lang="en-US" dirty="0" smtClean="0"/>
              <a:t>: An Experimental, High-Performance Grid Test-bed." </a:t>
            </a:r>
          </a:p>
          <a:p>
            <a:r>
              <a:rPr lang="en-US" dirty="0" smtClean="0"/>
              <a:t>IU Research Technologies Team</a:t>
            </a:r>
          </a:p>
          <a:p>
            <a:r>
              <a:rPr lang="en-US" dirty="0" smtClean="0"/>
              <a:t>IU Salsa Team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at FG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FG will provide a </a:t>
            </a:r>
            <a:r>
              <a:rPr lang="en-US" sz="2800" dirty="0" err="1" smtClean="0"/>
              <a:t>hadoop</a:t>
            </a:r>
            <a:r>
              <a:rPr lang="en-US" sz="2800" dirty="0" smtClean="0"/>
              <a:t> environment to users</a:t>
            </a:r>
          </a:p>
          <a:p>
            <a:r>
              <a:rPr lang="en-US" sz="2800" dirty="0" smtClean="0"/>
              <a:t>Currently in development and test phase</a:t>
            </a:r>
          </a:p>
          <a:p>
            <a:pPr lvl="1"/>
            <a:r>
              <a:rPr lang="en-US" sz="2000" dirty="0" smtClean="0"/>
              <a:t>Environment installed and configured on NFS mounted space.</a:t>
            </a:r>
          </a:p>
          <a:p>
            <a:pPr lvl="1"/>
            <a:r>
              <a:rPr lang="en-US" sz="2000" dirty="0" smtClean="0"/>
              <a:t>Users can request a virtual </a:t>
            </a:r>
            <a:r>
              <a:rPr lang="en-US" sz="2000" dirty="0" err="1" smtClean="0"/>
              <a:t>hadoop</a:t>
            </a:r>
            <a:r>
              <a:rPr lang="en-US" sz="2000" dirty="0" smtClean="0"/>
              <a:t> cluster with a specified number of nodes and cores, to execute a </a:t>
            </a:r>
            <a:r>
              <a:rPr lang="en-US" sz="2000" dirty="0" err="1" smtClean="0"/>
              <a:t>hadoop</a:t>
            </a:r>
            <a:r>
              <a:rPr lang="en-US" sz="2000" dirty="0" smtClean="0"/>
              <a:t> application.</a:t>
            </a:r>
          </a:p>
          <a:p>
            <a:pPr lvl="1"/>
            <a:r>
              <a:rPr lang="en-US" sz="2000" dirty="0" smtClean="0"/>
              <a:t>FG provides tools to dynamically configure the virtual cluster.</a:t>
            </a:r>
          </a:p>
          <a:p>
            <a:pPr lvl="1"/>
            <a:r>
              <a:rPr lang="en-US" sz="2000" dirty="0" smtClean="0"/>
              <a:t>FG software will generate a job for the </a:t>
            </a:r>
            <a:r>
              <a:rPr lang="en-US" sz="2000" dirty="0" err="1" smtClean="0"/>
              <a:t>hadoop</a:t>
            </a:r>
            <a:r>
              <a:rPr lang="en-US" sz="2000" dirty="0" smtClean="0"/>
              <a:t> application and submit it through the Torque queuing system.</a:t>
            </a:r>
          </a:p>
          <a:p>
            <a:pPr lvl="1"/>
            <a:r>
              <a:rPr lang="en-US" sz="2000" dirty="0" smtClean="0"/>
              <a:t>Activities are logged and the output is dependent on the </a:t>
            </a:r>
            <a:r>
              <a:rPr lang="en-US" sz="2000" dirty="0" err="1" smtClean="0"/>
              <a:t>hadoop</a:t>
            </a:r>
            <a:r>
              <a:rPr lang="en-US" sz="2000" dirty="0" smtClean="0"/>
              <a:t> app itself.</a:t>
            </a:r>
          </a:p>
          <a:p>
            <a:pPr lvl="1"/>
            <a:r>
              <a:rPr lang="en-US" sz="2000" dirty="0" smtClean="0"/>
              <a:t>Currently relying on Torque for job status monitoring.</a:t>
            </a:r>
          </a:p>
          <a:p>
            <a:pPr lvl="1"/>
            <a:r>
              <a:rPr lang="en-US" sz="2000" dirty="0" smtClean="0"/>
              <a:t>CLI: </a:t>
            </a:r>
            <a:br>
              <a:rPr lang="en-US" sz="2000" dirty="0" smtClean="0"/>
            </a:br>
            <a:r>
              <a:rPr lang="en-US" sz="1600" dirty="0" err="1" smtClean="0"/>
              <a:t>fg-hadoop</a:t>
            </a:r>
            <a:r>
              <a:rPr lang="en-US" sz="1600" dirty="0" smtClean="0"/>
              <a:t> -[</a:t>
            </a:r>
            <a:r>
              <a:rPr lang="en-US" sz="1600" dirty="0" err="1" smtClean="0"/>
              <a:t>n|nodes</a:t>
            </a:r>
            <a:r>
              <a:rPr lang="en-US" sz="1600" dirty="0" smtClean="0"/>
              <a:t>] </a:t>
            </a:r>
            <a:r>
              <a:rPr lang="en-US" sz="1600" dirty="0" err="1" smtClean="0"/>
              <a:t>nodesNumber</a:t>
            </a:r>
            <a:r>
              <a:rPr lang="en-US" sz="1600" dirty="0" smtClean="0"/>
              <a:t> -[</a:t>
            </a:r>
            <a:r>
              <a:rPr lang="en-US" sz="1600" dirty="0" err="1" smtClean="0"/>
              <a:t>c|coresPerNode</a:t>
            </a:r>
            <a:r>
              <a:rPr lang="en-US" sz="1600" dirty="0" smtClean="0"/>
              <a:t>] </a:t>
            </a:r>
            <a:r>
              <a:rPr lang="en-US" sz="1600" dirty="0" err="1" smtClean="0"/>
              <a:t>coresPerNode</a:t>
            </a:r>
            <a:r>
              <a:rPr lang="en-US" sz="1600" dirty="0" smtClean="0"/>
              <a:t> -[</a:t>
            </a:r>
            <a:r>
              <a:rPr lang="en-US" sz="1600" dirty="0" err="1" smtClean="0"/>
              <a:t>i|jobname</a:t>
            </a:r>
            <a:r>
              <a:rPr lang="en-US" sz="1600" dirty="0" smtClean="0"/>
              <a:t>] </a:t>
            </a:r>
            <a:r>
              <a:rPr lang="en-US" sz="1600" dirty="0" err="1" smtClean="0"/>
              <a:t>jobName</a:t>
            </a:r>
            <a:r>
              <a:rPr lang="en-US" sz="1600" dirty="0" smtClean="0"/>
              <a:t> -[</a:t>
            </a:r>
            <a:r>
              <a:rPr lang="en-US" sz="1600" dirty="0" err="1" smtClean="0"/>
              <a:t>e|cmd</a:t>
            </a:r>
            <a:r>
              <a:rPr lang="en-US" sz="1600" dirty="0" smtClean="0"/>
              <a:t>] </a:t>
            </a:r>
            <a:r>
              <a:rPr lang="en-US" sz="1600" dirty="0" err="1" smtClean="0"/>
              <a:t>hadoopAppCmd</a:t>
            </a:r>
            <a:r>
              <a:rPr lang="en-US" sz="1600" dirty="0" smtClean="0"/>
              <a:t>(quoted) -[</a:t>
            </a:r>
            <a:r>
              <a:rPr lang="en-US" sz="1600" dirty="0" err="1" smtClean="0"/>
              <a:t>v|verbose</a:t>
            </a:r>
            <a:r>
              <a:rPr lang="en-US" sz="1600" dirty="0" smtClean="0"/>
              <a:t>]</a:t>
            </a: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626000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at FG –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100" dirty="0" smtClean="0"/>
              <a:t>SWG </a:t>
            </a:r>
            <a:r>
              <a:rPr lang="en-US" sz="3100" dirty="0" err="1" smtClean="0"/>
              <a:t>hadoop</a:t>
            </a:r>
            <a:r>
              <a:rPr lang="en-US" sz="3100" dirty="0" smtClean="0"/>
              <a:t> application is used to test the current setup</a:t>
            </a:r>
          </a:p>
          <a:p>
            <a:pPr lvl="1"/>
            <a:r>
              <a:rPr lang="en-US" sz="2400" dirty="0" smtClean="0"/>
              <a:t>See next slide for the app introduction. (Thanks Judy </a:t>
            </a:r>
            <a:r>
              <a:rPr lang="en-US" sz="2400" dirty="0" err="1" smtClean="0"/>
              <a:t>Qiu</a:t>
            </a:r>
            <a:r>
              <a:rPr lang="en-US" sz="2400" dirty="0" smtClean="0"/>
              <a:t> and the SALSA group for providing this)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sample </a:t>
            </a:r>
            <a:r>
              <a:rPr lang="en-US" dirty="0" smtClean="0"/>
              <a:t>run:</a:t>
            </a:r>
            <a:br>
              <a:rPr lang="en-US" dirty="0" smtClean="0"/>
            </a:br>
            <a:r>
              <a:rPr lang="en-US" sz="2100" dirty="0" err="1" smtClean="0"/>
              <a:t>fg-hadoop</a:t>
            </a:r>
            <a:r>
              <a:rPr lang="en-US" sz="2100" dirty="0" smtClean="0"/>
              <a:t> </a:t>
            </a:r>
            <a:r>
              <a:rPr lang="en-US" sz="2100" dirty="0"/>
              <a:t>-v -n 4 -c 4 -i swg300_4Nodes4Cores -</a:t>
            </a:r>
            <a:r>
              <a:rPr lang="en-US" sz="2100" dirty="0" err="1"/>
              <a:t>cmd</a:t>
            </a:r>
            <a:r>
              <a:rPr lang="en-US" sz="2100" dirty="0"/>
              <a:t> "~/swg-hadoop.jar ~/AluY_300.txt 300 50 swgResult1 ~/</a:t>
            </a:r>
            <a:r>
              <a:rPr lang="en-US" sz="2100" dirty="0" smtClean="0"/>
              <a:t>swgTiming300_4Nodes4Cores.txt“</a:t>
            </a:r>
          </a:p>
          <a:p>
            <a:pPr lvl="1"/>
            <a:r>
              <a:rPr lang="en-US" sz="2400" dirty="0" smtClean="0"/>
              <a:t>Sample result:</a:t>
            </a:r>
            <a:br>
              <a:rPr lang="en-US" sz="2400" dirty="0" smtClean="0"/>
            </a:br>
            <a:r>
              <a:rPr lang="en-US" sz="2100" dirty="0" smtClean="0"/>
              <a:t># </a:t>
            </a:r>
            <a:r>
              <a:rPr lang="en-US" sz="2100" dirty="0"/>
              <a:t>#</a:t>
            </a:r>
            <a:r>
              <a:rPr lang="en-US" sz="2100" dirty="0" err="1"/>
              <a:t>seq</a:t>
            </a:r>
            <a:r>
              <a:rPr lang="en-US" sz="2100" dirty="0"/>
              <a:t>	#</a:t>
            </a:r>
            <a:r>
              <a:rPr lang="en-US" sz="2100" dirty="0" err="1"/>
              <a:t>blockS</a:t>
            </a:r>
            <a:r>
              <a:rPr lang="en-US" sz="2100" dirty="0"/>
              <a:t>	</a:t>
            </a:r>
            <a:r>
              <a:rPr lang="en-US" sz="2100" dirty="0" err="1"/>
              <a:t>Ttime</a:t>
            </a:r>
            <a:r>
              <a:rPr lang="en-US" sz="2100" dirty="0"/>
              <a:t>	input	</a:t>
            </a:r>
            <a:r>
              <a:rPr lang="en-US" sz="2100" dirty="0" err="1"/>
              <a:t>dataDistTime</a:t>
            </a:r>
            <a:r>
              <a:rPr lang="en-US" sz="2100" dirty="0"/>
              <a:t>	</a:t>
            </a:r>
            <a:r>
              <a:rPr lang="en-US" sz="2100" dirty="0" smtClean="0"/>
              <a:t>output</a:t>
            </a:r>
            <a:br>
              <a:rPr lang="en-US" sz="2100" dirty="0" smtClean="0"/>
            </a:br>
            <a:r>
              <a:rPr lang="en-US" sz="2100" dirty="0" smtClean="0"/>
              <a:t>300</a:t>
            </a:r>
            <a:r>
              <a:rPr lang="en-US" sz="2100" dirty="0"/>
              <a:t>	21	47.773	/N/u/</a:t>
            </a:r>
            <a:r>
              <a:rPr lang="en-US" sz="2100" dirty="0" err="1"/>
              <a:t>fuwang</a:t>
            </a:r>
            <a:r>
              <a:rPr lang="en-US" sz="2100" dirty="0"/>
              <a:t>/AluY_300.txt	</a:t>
            </a:r>
            <a:r>
              <a:rPr lang="en-US" sz="2100" dirty="0" smtClean="0"/>
              <a:t>974 swgResult1</a:t>
            </a:r>
          </a:p>
          <a:p>
            <a:r>
              <a:rPr lang="en-US" sz="3100" dirty="0" smtClean="0"/>
              <a:t>Future improvement plans for this activity</a:t>
            </a:r>
          </a:p>
          <a:p>
            <a:pPr lvl="1"/>
            <a:r>
              <a:rPr lang="en-US" sz="2300" dirty="0" smtClean="0"/>
              <a:t>The </a:t>
            </a:r>
            <a:r>
              <a:rPr lang="en-US" sz="2300" dirty="0" err="1" smtClean="0"/>
              <a:t>hadoop</a:t>
            </a:r>
            <a:r>
              <a:rPr lang="en-US" sz="2300" dirty="0" smtClean="0"/>
              <a:t> environment is preinstalled and configured on FG resources; or user could customize an image that has the environment included.</a:t>
            </a:r>
          </a:p>
          <a:p>
            <a:pPr lvl="1"/>
            <a:r>
              <a:rPr lang="en-US" sz="2300" dirty="0" smtClean="0"/>
              <a:t>A persistent </a:t>
            </a:r>
            <a:r>
              <a:rPr lang="en-US" sz="2300" dirty="0" err="1" smtClean="0"/>
              <a:t>Hadoop</a:t>
            </a:r>
            <a:r>
              <a:rPr lang="en-US" sz="2300" dirty="0" smtClean="0"/>
              <a:t> </a:t>
            </a:r>
            <a:r>
              <a:rPr lang="en-US" sz="2300" dirty="0" err="1" smtClean="0"/>
              <a:t>filesystem</a:t>
            </a:r>
            <a:r>
              <a:rPr lang="en-US" sz="2300" dirty="0" smtClean="0"/>
              <a:t> instead of dynamically setting up and tearing down one.</a:t>
            </a:r>
          </a:p>
          <a:p>
            <a:pPr lvl="1"/>
            <a:r>
              <a:rPr lang="en-US" sz="2300" dirty="0" smtClean="0"/>
              <a:t>With the proposed FG Experiment Management, it</a:t>
            </a:r>
            <a:r>
              <a:rPr lang="en-US" sz="2300" dirty="0"/>
              <a:t> </a:t>
            </a:r>
            <a:r>
              <a:rPr lang="en-US" sz="2300" dirty="0" smtClean="0"/>
              <a:t>will be more convenient for users to monitor the job execution and retrieve the result.</a:t>
            </a:r>
          </a:p>
          <a:p>
            <a:pPr lvl="1"/>
            <a:r>
              <a:rPr lang="en-US" sz="2300" dirty="0" smtClean="0"/>
              <a:t>The CLI could be augmented too when Experiment Management is ready. Users will also be able to access this functionality through FG Web portal.</a:t>
            </a: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42265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0521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DNA/Protein Sequence Alignment Using </a:t>
            </a:r>
            <a:r>
              <a:rPr lang="en-US" sz="2800" dirty="0" err="1" smtClean="0"/>
              <a:t>Hadoop</a:t>
            </a:r>
            <a:r>
              <a:rPr lang="en-US" sz="2800" dirty="0" smtClean="0"/>
              <a:t> *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7747"/>
            <a:ext cx="82296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Smith </a:t>
            </a:r>
            <a:r>
              <a:rPr lang="en-US" sz="2200" dirty="0"/>
              <a:t>Waterman - </a:t>
            </a:r>
            <a:r>
              <a:rPr lang="en-US" sz="2200" dirty="0" err="1"/>
              <a:t>Gotoh</a:t>
            </a:r>
            <a:r>
              <a:rPr lang="en-US" sz="2200" dirty="0"/>
              <a:t> </a:t>
            </a:r>
            <a:r>
              <a:rPr lang="en-US" sz="2200" dirty="0" smtClean="0"/>
              <a:t>pairwise</a:t>
            </a:r>
          </a:p>
          <a:p>
            <a:pPr lvl="1"/>
            <a:r>
              <a:rPr lang="en-US" sz="1800" dirty="0" smtClean="0"/>
              <a:t>Performs local alignment of either DNA or Protein sequences</a:t>
            </a:r>
          </a:p>
          <a:p>
            <a:pPr lvl="1"/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1066800" y="1832710"/>
            <a:ext cx="6641040" cy="4949090"/>
            <a:chOff x="826560" y="1875572"/>
            <a:chExt cx="6641040" cy="4949090"/>
          </a:xfrm>
        </p:grpSpPr>
        <p:sp>
          <p:nvSpPr>
            <p:cNvPr id="5" name="Rectangle 4"/>
            <p:cNvSpPr/>
            <p:nvPr/>
          </p:nvSpPr>
          <p:spPr>
            <a:xfrm>
              <a:off x="826560" y="1875572"/>
              <a:ext cx="5895340" cy="4810125"/>
            </a:xfrm>
            <a:prstGeom prst="rect">
              <a:avLst/>
            </a:prstGeom>
          </p:spPr>
        </p:sp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1825223" y="4592147"/>
              <a:ext cx="457835" cy="859155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3600"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/>
                </a:rPr>
                <a:t>..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1863323" y="3037622"/>
              <a:ext cx="457835" cy="859155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3600"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/>
                </a:rPr>
                <a:t>..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826560" y="4581647"/>
              <a:ext cx="457835" cy="859155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3600"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/>
                </a:rPr>
                <a:t>..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835222" y="3045197"/>
              <a:ext cx="458175" cy="859200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3600"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/>
                </a:rPr>
                <a:t>..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873675" y="1875572"/>
              <a:ext cx="1438275" cy="2952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latin typeface="Times New Roman"/>
                  <a:ea typeface="Times New Roman"/>
                </a:rPr>
                <a:t>User Program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092750" y="2447072"/>
              <a:ext cx="1019175" cy="47625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rgbClr val="FFFFFF"/>
                  </a:solidFill>
                  <a:effectLst/>
                  <a:latin typeface="Times New Roman"/>
                  <a:ea typeface="Times New Roman"/>
                </a:rPr>
                <a:t>Split Data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2" name="Straight Arrow Connector 11"/>
            <p:cNvCxnSpPr>
              <a:endCxn id="11" idx="0"/>
            </p:cNvCxnSpPr>
            <p:nvPr/>
          </p:nvCxnSpPr>
          <p:spPr>
            <a:xfrm>
              <a:off x="2597575" y="2170847"/>
              <a:ext cx="4763" cy="276225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Flowchart: Multidocument 12"/>
            <p:cNvSpPr/>
            <p:nvPr/>
          </p:nvSpPr>
          <p:spPr>
            <a:xfrm>
              <a:off x="1246000" y="3248147"/>
              <a:ext cx="619125" cy="419100"/>
            </a:xfrm>
            <a:prstGeom prst="flowChartMultidocumen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00" dirty="0" smtClean="0"/>
                <a:t>FASTA</a:t>
              </a:r>
              <a:endParaRPr lang="en-US" sz="1000" dirty="0"/>
            </a:p>
          </p:txBody>
        </p:sp>
        <p:sp>
          <p:nvSpPr>
            <p:cNvPr id="14" name="Flowchart: Multidocument 13"/>
            <p:cNvSpPr/>
            <p:nvPr/>
          </p:nvSpPr>
          <p:spPr>
            <a:xfrm>
              <a:off x="2254675" y="3248147"/>
              <a:ext cx="619125" cy="419100"/>
            </a:xfrm>
            <a:prstGeom prst="flowChartMultidocumen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 dirty="0" smtClean="0"/>
                <a:t>FASTA</a:t>
              </a:r>
              <a:endParaRPr lang="en-US" sz="1000" dirty="0"/>
            </a:p>
          </p:txBody>
        </p:sp>
        <p:sp>
          <p:nvSpPr>
            <p:cNvPr id="15" name="Flowchart: Multidocument 14"/>
            <p:cNvSpPr/>
            <p:nvPr/>
          </p:nvSpPr>
          <p:spPr>
            <a:xfrm>
              <a:off x="3225250" y="3248147"/>
              <a:ext cx="619125" cy="419100"/>
            </a:xfrm>
            <a:prstGeom prst="flowChartMultidocumen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 dirty="0" smtClean="0"/>
                <a:t>FASTA</a:t>
              </a:r>
              <a:endParaRPr lang="en-US" sz="1000" dirty="0"/>
            </a:p>
          </p:txBody>
        </p:sp>
        <p:cxnSp>
          <p:nvCxnSpPr>
            <p:cNvPr id="16" name="Straight Arrow Connector 15"/>
            <p:cNvCxnSpPr>
              <a:stCxn id="11" idx="4"/>
              <a:endCxn id="15" idx="0"/>
            </p:cNvCxnSpPr>
            <p:nvPr/>
          </p:nvCxnSpPr>
          <p:spPr>
            <a:xfrm>
              <a:off x="2602338" y="2923322"/>
              <a:ext cx="975068" cy="324825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1" idx="4"/>
              <a:endCxn id="13" idx="0"/>
            </p:cNvCxnSpPr>
            <p:nvPr/>
          </p:nvCxnSpPr>
          <p:spPr>
            <a:xfrm flipH="1">
              <a:off x="1598156" y="2923322"/>
              <a:ext cx="1004182" cy="324825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1" idx="4"/>
              <a:endCxn id="14" idx="0"/>
            </p:cNvCxnSpPr>
            <p:nvPr/>
          </p:nvCxnSpPr>
          <p:spPr>
            <a:xfrm>
              <a:off x="2602338" y="2923322"/>
              <a:ext cx="4493" cy="324825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Left Arrow 18"/>
            <p:cNvSpPr/>
            <p:nvPr/>
          </p:nvSpPr>
          <p:spPr>
            <a:xfrm>
              <a:off x="4093975" y="3353370"/>
              <a:ext cx="314325" cy="143402"/>
            </a:xfrm>
            <a:prstGeom prst="lef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4427350" y="3285032"/>
              <a:ext cx="1821050" cy="296368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dirty="0" smtClean="0">
                  <a:solidFill>
                    <a:srgbClr val="1F497D"/>
                  </a:solidFill>
                  <a:ea typeface="Calibri"/>
                  <a:cs typeface="Times New Roman"/>
                </a:rPr>
                <a:t>Partition the </a:t>
              </a:r>
              <a:r>
                <a:rPr lang="en-US" sz="1100" smtClean="0">
                  <a:solidFill>
                    <a:srgbClr val="1F497D"/>
                  </a:solidFill>
                  <a:ea typeface="Calibri"/>
                  <a:cs typeface="Times New Roman"/>
                </a:rPr>
                <a:t>input FASTA file</a:t>
              </a:r>
              <a:endParaRPr lang="en-US" sz="1200" dirty="0">
                <a:latin typeface="Times New Roman"/>
                <a:ea typeface="Times New Roman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1178122" y="4114922"/>
              <a:ext cx="667389" cy="4010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rgbClr val="FFFFFF"/>
                  </a:solidFill>
                  <a:effectLst/>
                  <a:latin typeface="Times New Roman"/>
                  <a:ea typeface="Times New Roman"/>
                </a:rPr>
                <a:t>Map ( </a:t>
              </a:r>
              <a:r>
                <a:rPr lang="en-US" sz="1100" dirty="0" smtClean="0">
                  <a:solidFill>
                    <a:srgbClr val="FFFFFF"/>
                  </a:solidFill>
                  <a:effectLst/>
                  <a:latin typeface="Times New Roman"/>
                  <a:ea typeface="Times New Roman"/>
                </a:rPr>
                <a:t>)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solidFill>
                    <a:srgbClr val="FFFFFF"/>
                  </a:solidFill>
                  <a:latin typeface="Times New Roman"/>
                  <a:ea typeface="Times New Roman"/>
                </a:rPr>
                <a:t>SWG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2" name="Straight Arrow Connector 21"/>
            <p:cNvCxnSpPr>
              <a:stCxn id="13" idx="2"/>
              <a:endCxn id="21" idx="0"/>
            </p:cNvCxnSpPr>
            <p:nvPr/>
          </p:nvCxnSpPr>
          <p:spPr>
            <a:xfrm flipH="1">
              <a:off x="1511817" y="3651376"/>
              <a:ext cx="693" cy="463546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1" idx="4"/>
              <a:endCxn id="131" idx="0"/>
            </p:cNvCxnSpPr>
            <p:nvPr/>
          </p:nvCxnSpPr>
          <p:spPr>
            <a:xfrm>
              <a:off x="1511817" y="4515947"/>
              <a:ext cx="123" cy="44102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2187808" y="4094557"/>
              <a:ext cx="666750" cy="4006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rgbClr val="FFFFFF"/>
                  </a:solidFill>
                  <a:effectLst/>
                  <a:latin typeface="Times New Roman"/>
                  <a:ea typeface="Times New Roman"/>
                </a:rPr>
                <a:t>Map ( </a:t>
              </a:r>
              <a:r>
                <a:rPr lang="en-US" sz="1100" dirty="0" smtClean="0">
                  <a:solidFill>
                    <a:srgbClr val="FFFFFF"/>
                  </a:solidFill>
                  <a:effectLst/>
                  <a:latin typeface="Times New Roman"/>
                  <a:ea typeface="Times New Roman"/>
                </a:rPr>
                <a:t>)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solidFill>
                    <a:srgbClr val="FFFFFF"/>
                  </a:solidFill>
                  <a:latin typeface="Times New Roman"/>
                  <a:ea typeface="Times New Roman"/>
                </a:rPr>
                <a:t>SWG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7" name="Straight Arrow Connector 26"/>
            <p:cNvCxnSpPr>
              <a:stCxn id="25" idx="4"/>
              <a:endCxn id="134" idx="0"/>
            </p:cNvCxnSpPr>
            <p:nvPr/>
          </p:nvCxnSpPr>
          <p:spPr>
            <a:xfrm flipH="1">
              <a:off x="2517868" y="4495242"/>
              <a:ext cx="3315" cy="42171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3158291" y="4095192"/>
              <a:ext cx="666750" cy="4006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rgbClr val="FFFFFF"/>
                  </a:solidFill>
                  <a:effectLst/>
                  <a:latin typeface="Times New Roman"/>
                  <a:ea typeface="Times New Roman"/>
                </a:rPr>
                <a:t>Map </a:t>
              </a:r>
              <a:r>
                <a:rPr lang="en-US" sz="1100" dirty="0" smtClean="0">
                  <a:solidFill>
                    <a:srgbClr val="FFFFFF"/>
                  </a:solidFill>
                  <a:effectLst/>
                  <a:latin typeface="Times New Roman"/>
                  <a:ea typeface="Times New Roman"/>
                </a:rPr>
                <a:t>() </a:t>
              </a:r>
              <a:r>
                <a:rPr lang="en-US" sz="1000" dirty="0" smtClean="0">
                  <a:solidFill>
                    <a:srgbClr val="FFFFFF"/>
                  </a:solidFill>
                  <a:effectLst/>
                  <a:latin typeface="Times New Roman"/>
                  <a:ea typeface="Times New Roman"/>
                </a:rPr>
                <a:t>SWG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0" name="Straight Arrow Connector 29"/>
            <p:cNvCxnSpPr>
              <a:stCxn id="28" idx="4"/>
              <a:endCxn id="137" idx="0"/>
            </p:cNvCxnSpPr>
            <p:nvPr/>
          </p:nvCxnSpPr>
          <p:spPr>
            <a:xfrm>
              <a:off x="3491666" y="4495877"/>
              <a:ext cx="318" cy="42678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4" idx="2"/>
              <a:endCxn id="25" idx="0"/>
            </p:cNvCxnSpPr>
            <p:nvPr/>
          </p:nvCxnSpPr>
          <p:spPr>
            <a:xfrm flipH="1">
              <a:off x="2521183" y="3651376"/>
              <a:ext cx="2" cy="44318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5" idx="2"/>
              <a:endCxn id="28" idx="0"/>
            </p:cNvCxnSpPr>
            <p:nvPr/>
          </p:nvCxnSpPr>
          <p:spPr>
            <a:xfrm flipH="1">
              <a:off x="3491666" y="3651376"/>
              <a:ext cx="94" cy="443816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2073689" y="5545800"/>
              <a:ext cx="885935" cy="40068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FFFFFF"/>
                  </a:solidFill>
                  <a:effectLst/>
                  <a:latin typeface="Times New Roman"/>
                  <a:ea typeface="Times New Roman"/>
                </a:rPr>
                <a:t>Reduce ( )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4" name="Straight Arrow Connector 33"/>
            <p:cNvCxnSpPr>
              <a:stCxn id="131" idx="2"/>
              <a:endCxn id="33" idx="1"/>
            </p:cNvCxnSpPr>
            <p:nvPr/>
          </p:nvCxnSpPr>
          <p:spPr>
            <a:xfrm>
              <a:off x="1511940" y="5376302"/>
              <a:ext cx="691491" cy="22817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34" idx="2"/>
              <a:endCxn id="33" idx="0"/>
            </p:cNvCxnSpPr>
            <p:nvPr/>
          </p:nvCxnSpPr>
          <p:spPr>
            <a:xfrm flipH="1">
              <a:off x="2516657" y="5352831"/>
              <a:ext cx="1211" cy="19296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37" idx="2"/>
              <a:endCxn id="33" idx="7"/>
            </p:cNvCxnSpPr>
            <p:nvPr/>
          </p:nvCxnSpPr>
          <p:spPr>
            <a:xfrm flipH="1">
              <a:off x="2829882" y="5346194"/>
              <a:ext cx="662102" cy="25828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Left Arrow 36"/>
            <p:cNvSpPr/>
            <p:nvPr/>
          </p:nvSpPr>
          <p:spPr>
            <a:xfrm>
              <a:off x="4093975" y="4205842"/>
              <a:ext cx="314325" cy="142875"/>
            </a:xfrm>
            <a:prstGeom prst="lef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38" name="Text Box 2"/>
            <p:cNvSpPr txBox="1">
              <a:spLocks noChangeArrowheads="1"/>
            </p:cNvSpPr>
            <p:nvPr/>
          </p:nvSpPr>
          <p:spPr bwMode="auto">
            <a:xfrm>
              <a:off x="4426962" y="4114799"/>
              <a:ext cx="3040638" cy="304801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just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 err="1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Times New Roman"/>
                </a:rPr>
                <a:t>Pairwise</a:t>
              </a:r>
              <a:r>
                <a:rPr lang="en-US" sz="11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Times New Roman"/>
                </a:rPr>
                <a:t> </a:t>
              </a:r>
              <a:r>
                <a:rPr lang="en-US" sz="11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Times New Roman"/>
                </a:rPr>
                <a:t>align </a:t>
              </a:r>
              <a:r>
                <a:rPr lang="en-US" sz="11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Times New Roman"/>
                </a:rPr>
                <a:t>sequences </a:t>
              </a:r>
              <a:r>
                <a:rPr lang="en-US" sz="11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Times New Roman"/>
                </a:rPr>
                <a:t>in each input file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9" name="Left Arrow 38"/>
            <p:cNvSpPr/>
            <p:nvPr/>
          </p:nvSpPr>
          <p:spPr>
            <a:xfrm>
              <a:off x="4093975" y="5697601"/>
              <a:ext cx="314325" cy="142875"/>
            </a:xfrm>
            <a:prstGeom prst="lef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0" name="Text Box 2"/>
            <p:cNvSpPr txBox="1">
              <a:spLocks noChangeArrowheads="1"/>
            </p:cNvSpPr>
            <p:nvPr/>
          </p:nvSpPr>
          <p:spPr bwMode="auto">
            <a:xfrm>
              <a:off x="4425941" y="5609971"/>
              <a:ext cx="2889259" cy="333629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just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Times New Roman"/>
                </a:rPr>
                <a:t>Combine </a:t>
              </a:r>
              <a:r>
                <a:rPr lang="en-US" sz="11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Times New Roman"/>
                </a:rPr>
                <a:t>partial matrices to form a  full matrix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1" name="Left Arrow 40"/>
            <p:cNvSpPr/>
            <p:nvPr/>
          </p:nvSpPr>
          <p:spPr>
            <a:xfrm>
              <a:off x="4074925" y="5047987"/>
              <a:ext cx="314325" cy="142875"/>
            </a:xfrm>
            <a:prstGeom prst="lef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42" name="Text Box 2"/>
            <p:cNvSpPr txBox="1">
              <a:spLocks noChangeArrowheads="1"/>
            </p:cNvSpPr>
            <p:nvPr/>
          </p:nvSpPr>
          <p:spPr bwMode="auto">
            <a:xfrm>
              <a:off x="4426714" y="4952999"/>
              <a:ext cx="1897886" cy="304801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just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Times New Roman"/>
                </a:rPr>
                <a:t>Partial distance score matrix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43" name="Straight Arrow Connector 42"/>
            <p:cNvCxnSpPr>
              <a:stCxn id="33" idx="4"/>
            </p:cNvCxnSpPr>
            <p:nvPr/>
          </p:nvCxnSpPr>
          <p:spPr>
            <a:xfrm>
              <a:off x="2516657" y="5946485"/>
              <a:ext cx="2422" cy="30191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0" name="Picture 1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2231428" y="6248400"/>
              <a:ext cx="576262" cy="576262"/>
            </a:xfrm>
            <a:prstGeom prst="rect">
              <a:avLst/>
            </a:prstGeom>
          </p:spPr>
        </p:pic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1302276" y="4956974"/>
              <a:ext cx="419328" cy="419328"/>
            </a:xfrm>
            <a:prstGeom prst="rect">
              <a:avLst/>
            </a:prstGeom>
          </p:spPr>
        </p:pic>
        <p:pic>
          <p:nvPicPr>
            <p:cNvPr id="134" name="Picture 13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2299930" y="4916955"/>
              <a:ext cx="435876" cy="435876"/>
            </a:xfrm>
            <a:prstGeom prst="rect">
              <a:avLst/>
            </a:prstGeom>
          </p:spPr>
        </p:pic>
        <p:pic>
          <p:nvPicPr>
            <p:cNvPr id="137" name="Picture 13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3280215" y="4922657"/>
              <a:ext cx="423537" cy="423537"/>
            </a:xfrm>
            <a:prstGeom prst="rect">
              <a:avLst/>
            </a:prstGeom>
          </p:spPr>
        </p:pic>
        <p:grpSp>
          <p:nvGrpSpPr>
            <p:cNvPr id="49" name="Group 48"/>
            <p:cNvGrpSpPr/>
            <p:nvPr/>
          </p:nvGrpSpPr>
          <p:grpSpPr>
            <a:xfrm>
              <a:off x="4142232" y="3106579"/>
              <a:ext cx="250390" cy="246221"/>
              <a:chOff x="4142232" y="3072384"/>
              <a:chExt cx="250390" cy="246221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4191000" y="3124200"/>
                <a:ext cx="152400" cy="152400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142232" y="3072384"/>
                <a:ext cx="25039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solidFill>
                      <a:schemeClr val="bg1"/>
                    </a:solidFill>
                    <a:latin typeface="Arial Narrow" pitchFamily="34" charset="0"/>
                  </a:rPr>
                  <a:t>1</a:t>
                </a:r>
                <a:endParaRPr lang="en-US" sz="1000" b="1" dirty="0">
                  <a:solidFill>
                    <a:schemeClr val="bg1"/>
                  </a:solidFill>
                  <a:latin typeface="Arial Narrow" pitchFamily="34" charset="0"/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4169210" y="3962400"/>
              <a:ext cx="242374" cy="246221"/>
              <a:chOff x="4142232" y="3072384"/>
              <a:chExt cx="242374" cy="246221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4191000" y="3124200"/>
                <a:ext cx="152400" cy="152400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142232" y="3072384"/>
                <a:ext cx="24237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solidFill>
                      <a:schemeClr val="bg1"/>
                    </a:solidFill>
                    <a:latin typeface="Arial Narrow" pitchFamily="34" charset="0"/>
                  </a:rPr>
                  <a:t>2</a:t>
                </a:r>
                <a:endParaRPr lang="en-US" sz="1000" b="1" dirty="0">
                  <a:solidFill>
                    <a:schemeClr val="bg1"/>
                  </a:solidFill>
                  <a:latin typeface="Arial Narrow" pitchFamily="34" charset="0"/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4169210" y="4800600"/>
              <a:ext cx="242374" cy="246221"/>
              <a:chOff x="4142232" y="3072384"/>
              <a:chExt cx="242374" cy="246221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4191000" y="3124200"/>
                <a:ext cx="152400" cy="152400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142232" y="3072384"/>
                <a:ext cx="24237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solidFill>
                      <a:schemeClr val="bg1"/>
                    </a:solidFill>
                    <a:latin typeface="Arial Narrow" pitchFamily="34" charset="0"/>
                  </a:rPr>
                  <a:t>3</a:t>
                </a:r>
                <a:endParaRPr lang="en-US" sz="1000" b="1" dirty="0">
                  <a:solidFill>
                    <a:schemeClr val="bg1"/>
                  </a:solidFill>
                  <a:latin typeface="Arial Narrow" pitchFamily="34" charset="0"/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169210" y="5468779"/>
              <a:ext cx="242374" cy="246221"/>
              <a:chOff x="4142232" y="3072384"/>
              <a:chExt cx="242374" cy="246221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4191000" y="3124200"/>
                <a:ext cx="152400" cy="152400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142232" y="3072384"/>
                <a:ext cx="24237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solidFill>
                      <a:schemeClr val="bg1"/>
                    </a:solidFill>
                    <a:latin typeface="Arial Narrow" pitchFamily="34" charset="0"/>
                  </a:rPr>
                  <a:t>4</a:t>
                </a:r>
                <a:endParaRPr lang="en-US" sz="1000" b="1" dirty="0">
                  <a:solidFill>
                    <a:schemeClr val="bg1"/>
                  </a:solidFill>
                  <a:latin typeface="Arial Narrow" pitchFamily="34" charset="0"/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3837757" y="6355168"/>
            <a:ext cx="45453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* Slide Courtesy of </a:t>
            </a:r>
            <a:r>
              <a:rPr lang="en-US" sz="1200" b="1" dirty="0" smtClean="0"/>
              <a:t>Stephen </a:t>
            </a:r>
            <a:r>
              <a:rPr lang="en-US" sz="1200" b="1" dirty="0"/>
              <a:t>TAK-LON </a:t>
            </a:r>
            <a:r>
              <a:rPr lang="en-US" sz="1200" b="1" dirty="0" smtClean="0"/>
              <a:t>WU </a:t>
            </a:r>
            <a:r>
              <a:rPr lang="en-US" sz="1200" dirty="0" smtClean="0"/>
              <a:t>and</a:t>
            </a:r>
            <a:r>
              <a:rPr lang="en-US" sz="1200" b="1" dirty="0" smtClean="0"/>
              <a:t> </a:t>
            </a:r>
            <a:r>
              <a:rPr lang="en-US" sz="1200" dirty="0" smtClean="0"/>
              <a:t>the</a:t>
            </a:r>
            <a:r>
              <a:rPr lang="en-US" sz="1200" b="1" dirty="0" smtClean="0"/>
              <a:t> SALSA group at IU</a:t>
            </a:r>
            <a:endParaRPr lang="en-US" sz="1200" b="1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62592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Dynamic Provisioning on Future Grid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204587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Provisioning at FG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FutureGrid</a:t>
            </a:r>
            <a:r>
              <a:rPr lang="en-US" dirty="0" smtClean="0"/>
              <a:t> will allow for dynamic provisioning at multiple levels.</a:t>
            </a:r>
          </a:p>
          <a:p>
            <a:pPr lvl="1"/>
            <a:r>
              <a:rPr lang="en-US" dirty="0" smtClean="0"/>
              <a:t>Core software and services will be dynamically provisioned on bare hardware</a:t>
            </a:r>
          </a:p>
          <a:p>
            <a:pPr lvl="1"/>
            <a:r>
              <a:rPr lang="en-US" dirty="0" smtClean="0"/>
              <a:t>Services such as Eucalyptus and Nimbus will allow provisioning of </a:t>
            </a:r>
            <a:r>
              <a:rPr lang="en-US" dirty="0" err="1" smtClean="0"/>
              <a:t>VMs</a:t>
            </a:r>
            <a:r>
              <a:rPr lang="en-US" dirty="0" smtClean="0"/>
              <a:t> on nodes deployed as Eucalyptus or Nimbus nodes.</a:t>
            </a:r>
          </a:p>
          <a:p>
            <a:r>
              <a:rPr lang="en-US" dirty="0" smtClean="0"/>
              <a:t>Will be used to supporting HPC activities and also Cloud activities.</a:t>
            </a:r>
          </a:p>
          <a:p>
            <a:pPr lvl="1"/>
            <a:r>
              <a:rPr lang="en-US" dirty="0" smtClean="0"/>
              <a:t>Greater power and control – Build your own cluster with custom kernels, Network drivers, new paradigms of computing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655844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0" y="274638"/>
            <a:ext cx="796436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Dynamic Provisioning Experiment Logical View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t="-2678" b="-2678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685973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Provisioning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Experiments show very good </a:t>
            </a:r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The experiment run this:</a:t>
            </a:r>
            <a:br>
              <a:rPr lang="en-US" dirty="0" smtClean="0"/>
            </a:br>
            <a:r>
              <a:rPr lang="en-US" dirty="0" err="1" smtClean="0"/>
              <a:t>msub</a:t>
            </a:r>
            <a:r>
              <a:rPr lang="en-US" dirty="0" smtClean="0"/>
              <a:t> –l </a:t>
            </a:r>
            <a:r>
              <a:rPr lang="en-US" dirty="0" err="1" smtClean="0"/>
              <a:t>os</a:t>
            </a:r>
            <a:r>
              <a:rPr lang="en-US" dirty="0" smtClean="0"/>
              <a:t>=statelessrhel5 testjob.sh</a:t>
            </a:r>
          </a:p>
          <a:p>
            <a:pPr lvl="1"/>
            <a:r>
              <a:rPr lang="en-US" dirty="0" smtClean="0"/>
              <a:t>Time taken to provision a node is an average of 3 minutes and 45 seconds in the experiment.</a:t>
            </a:r>
          </a:p>
          <a:p>
            <a:pPr lvl="1"/>
            <a:r>
              <a:rPr lang="en-US" dirty="0" smtClean="0"/>
              <a:t>As the number of provisioned nodes requested grows from 2 to 32, fluctuation in time taken to provision nodes is less than 10%.</a:t>
            </a:r>
          </a:p>
          <a:p>
            <a:pPr lvl="1"/>
            <a:r>
              <a:rPr lang="en-US" dirty="0" smtClean="0"/>
              <a:t>When provisioning 32 nodes, the time to provision the nodes is quite uniform with a standard deviation of 14 seconds.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128525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Provisioning 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1166398280"/>
              </p:ext>
            </p:extLst>
          </p:nvPr>
        </p:nvGraphicFramePr>
        <p:xfrm>
          <a:off x="457200" y="1600200"/>
          <a:ext cx="8229600" cy="2769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51466" y="4574276"/>
            <a:ext cx="68413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elapsed between requesting a job and the jobs reported start time on the provisioned node. The numbers here are an average of 2 sets of experiments.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480</Words>
  <Application>Microsoft Office PowerPoint</Application>
  <PresentationFormat>On-screen Show (4:3)</PresentationFormat>
  <Paragraphs>90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FutureGrid Dynamic Provisioning Experiments including Hadoop</vt:lpstr>
      <vt:lpstr>Hadoop at FG</vt:lpstr>
      <vt:lpstr>Hadoop at FG – cont’d</vt:lpstr>
      <vt:lpstr>DNA/Protein Sequence Alignment Using Hadoop *</vt:lpstr>
      <vt:lpstr>Dynamic Provisioning on Future Grid</vt:lpstr>
      <vt:lpstr>Dynamic Provisioning at FG</vt:lpstr>
      <vt:lpstr>Dynamic Provisioning Experiment Logical View</vt:lpstr>
      <vt:lpstr>Dynamic Provisioning Performance</vt:lpstr>
      <vt:lpstr>Dynamic Provisioning Results</vt:lpstr>
      <vt:lpstr>Provisioning times for nodes in a 32 node request</vt:lpstr>
      <vt:lpstr>Phase III Process View</vt:lpstr>
      <vt:lpstr>Credits</vt:lpstr>
    </vt:vector>
  </TitlesOfParts>
  <Company>Lousiana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Provisioning Results</dc:title>
  <dc:creator>Archit Kulshrestha</dc:creator>
  <cp:lastModifiedBy>Geoffrey Fox</cp:lastModifiedBy>
  <cp:revision>23</cp:revision>
  <cp:lastPrinted>2010-08-20T13:30:44Z</cp:lastPrinted>
  <dcterms:created xsi:type="dcterms:W3CDTF">2010-08-20T12:43:21Z</dcterms:created>
  <dcterms:modified xsi:type="dcterms:W3CDTF">2010-10-31T15:22:11Z</dcterms:modified>
</cp:coreProperties>
</file>