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5"/>
  </p:notesMasterIdLst>
  <p:sldIdLst>
    <p:sldId id="434" r:id="rId2"/>
    <p:sldId id="435" r:id="rId3"/>
    <p:sldId id="256" r:id="rId4"/>
    <p:sldId id="259" r:id="rId5"/>
    <p:sldId id="257" r:id="rId6"/>
    <p:sldId id="263" r:id="rId7"/>
    <p:sldId id="266" r:id="rId8"/>
    <p:sldId id="265" r:id="rId9"/>
    <p:sldId id="260" r:id="rId10"/>
    <p:sldId id="258" r:id="rId11"/>
    <p:sldId id="267" r:id="rId12"/>
    <p:sldId id="439" r:id="rId13"/>
    <p:sldId id="440" r:id="rId14"/>
    <p:sldId id="441"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436" r:id="rId33"/>
    <p:sldId id="437" r:id="rId34"/>
    <p:sldId id="438" r:id="rId35"/>
    <p:sldId id="459" r:id="rId36"/>
    <p:sldId id="460" r:id="rId37"/>
    <p:sldId id="461" r:id="rId38"/>
    <p:sldId id="462" r:id="rId39"/>
    <p:sldId id="463" r:id="rId40"/>
    <p:sldId id="464" r:id="rId41"/>
    <p:sldId id="465" r:id="rId42"/>
    <p:sldId id="466" r:id="rId43"/>
    <p:sldId id="467" r:id="rId44"/>
    <p:sldId id="468" r:id="rId45"/>
    <p:sldId id="485" r:id="rId46"/>
    <p:sldId id="486" r:id="rId47"/>
    <p:sldId id="487" r:id="rId48"/>
    <p:sldId id="488" r:id="rId49"/>
    <p:sldId id="489" r:id="rId50"/>
    <p:sldId id="490" r:id="rId51"/>
    <p:sldId id="491" r:id="rId52"/>
    <p:sldId id="492" r:id="rId53"/>
    <p:sldId id="478" r:id="rId54"/>
    <p:sldId id="494" r:id="rId55"/>
    <p:sldId id="495" r:id="rId56"/>
    <p:sldId id="479" r:id="rId57"/>
    <p:sldId id="480" r:id="rId58"/>
    <p:sldId id="481" r:id="rId59"/>
    <p:sldId id="482" r:id="rId60"/>
    <p:sldId id="483" r:id="rId61"/>
    <p:sldId id="484" r:id="rId62"/>
    <p:sldId id="493" r:id="rId63"/>
    <p:sldId id="469" r:id="rId64"/>
    <p:sldId id="470" r:id="rId65"/>
    <p:sldId id="471" r:id="rId66"/>
    <p:sldId id="472" r:id="rId67"/>
    <p:sldId id="473" r:id="rId68"/>
    <p:sldId id="474" r:id="rId69"/>
    <p:sldId id="475" r:id="rId70"/>
    <p:sldId id="476" r:id="rId71"/>
    <p:sldId id="477" r:id="rId72"/>
    <p:sldId id="268" r:id="rId73"/>
    <p:sldId id="269" r:id="rId74"/>
    <p:sldId id="373" r:id="rId75"/>
    <p:sldId id="270" r:id="rId76"/>
    <p:sldId id="271" r:id="rId77"/>
    <p:sldId id="272" r:id="rId78"/>
    <p:sldId id="273" r:id="rId79"/>
    <p:sldId id="274" r:id="rId80"/>
    <p:sldId id="275" r:id="rId81"/>
    <p:sldId id="276" r:id="rId82"/>
    <p:sldId id="277" r:id="rId83"/>
    <p:sldId id="278" r:id="rId84"/>
    <p:sldId id="279" r:id="rId85"/>
    <p:sldId id="280" r:id="rId86"/>
    <p:sldId id="281" r:id="rId87"/>
    <p:sldId id="282" r:id="rId88"/>
    <p:sldId id="375" r:id="rId89"/>
    <p:sldId id="376" r:id="rId90"/>
    <p:sldId id="284" r:id="rId91"/>
    <p:sldId id="285" r:id="rId92"/>
    <p:sldId id="286" r:id="rId93"/>
    <p:sldId id="287" r:id="rId94"/>
    <p:sldId id="377" r:id="rId95"/>
    <p:sldId id="374" r:id="rId96"/>
    <p:sldId id="379" r:id="rId97"/>
    <p:sldId id="387" r:id="rId98"/>
    <p:sldId id="385" r:id="rId99"/>
    <p:sldId id="384" r:id="rId100"/>
    <p:sldId id="382" r:id="rId101"/>
    <p:sldId id="378" r:id="rId102"/>
    <p:sldId id="383" r:id="rId103"/>
    <p:sldId id="388"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E2C2F-2301-442E-BCE4-14B895CE5464}">
          <p14:sldIdLst>
            <p14:sldId id="434"/>
            <p14:sldId id="435"/>
          </p14:sldIdLst>
        </p14:section>
        <p14:section name="overview of software" id="{43905A9D-21EB-CA4B-94E9-5E30AEFF36B7}">
          <p14:sldIdLst>
            <p14:sldId id="256"/>
            <p14:sldId id="259"/>
            <p14:sldId id="257"/>
            <p14:sldId id="263"/>
            <p14:sldId id="266"/>
            <p14:sldId id="265"/>
            <p14:sldId id="260"/>
            <p14:sldId id="258"/>
            <p14:sldId id="267"/>
          </p14:sldIdLst>
        </p14:section>
        <p14:section name="Nimbus" id="{72D02448-F4C7-4D13-851C-4C250416D88D}">
          <p14:sldIdLst>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Lst>
        </p14:section>
        <p14:section name="OpenStack" id="{62FDF6C3-2451-49D7-9A60-AC386DD091D0}">
          <p14:sldIdLst>
            <p14:sldId id="436"/>
            <p14:sldId id="437"/>
            <p14:sldId id="438"/>
          </p14:sldIdLst>
        </p14:section>
        <p14:section name="Virtual Appliances" id="{8AABE1F6-3DB0-46B2-ACF9-F273EA2C855F}">
          <p14:sldIdLst>
            <p14:sldId id="459"/>
            <p14:sldId id="460"/>
            <p14:sldId id="461"/>
            <p14:sldId id="462"/>
            <p14:sldId id="463"/>
            <p14:sldId id="464"/>
            <p14:sldId id="465"/>
            <p14:sldId id="466"/>
            <p14:sldId id="467"/>
            <p14:sldId id="468"/>
          </p14:sldIdLst>
        </p14:section>
        <p14:section name="RAIN Dynamic Provisioning" id="{03A2600E-317B-4B76-8D30-B0B4DDB8A2FD}">
          <p14:sldIdLst>
            <p14:sldId id="485"/>
            <p14:sldId id="486"/>
            <p14:sldId id="487"/>
            <p14:sldId id="488"/>
            <p14:sldId id="489"/>
            <p14:sldId id="490"/>
            <p14:sldId id="491"/>
            <p14:sldId id="492"/>
          </p14:sldIdLst>
        </p14:section>
        <p14:section name="Image Generation" id="{1FFA6652-EC21-4906-9E10-F734A0DE0E5F}">
          <p14:sldIdLst>
            <p14:sldId id="478"/>
            <p14:sldId id="494"/>
            <p14:sldId id="495"/>
            <p14:sldId id="479"/>
            <p14:sldId id="480"/>
            <p14:sldId id="481"/>
            <p14:sldId id="482"/>
            <p14:sldId id="483"/>
            <p14:sldId id="484"/>
          </p14:sldIdLst>
        </p14:section>
        <p14:section name="Interoperability Applications" id="{CF1C4114-276E-404F-9B1C-D84633130582}">
          <p14:sldIdLst>
            <p14:sldId id="493"/>
            <p14:sldId id="469"/>
            <p14:sldId id="470"/>
            <p14:sldId id="471"/>
            <p14:sldId id="472"/>
            <p14:sldId id="473"/>
            <p14:sldId id="474"/>
            <p14:sldId id="475"/>
            <p14:sldId id="476"/>
            <p14:sldId id="477"/>
          </p14:sldIdLst>
        </p14:section>
        <p14:section name="Accounts" id="{500088B4-99DE-4241-8B10-F0B65A29AD36}">
          <p14:sldIdLst>
            <p14:sldId id="268"/>
            <p14:sldId id="269"/>
            <p14:sldId id="373"/>
            <p14:sldId id="270"/>
            <p14:sldId id="271"/>
            <p14:sldId id="272"/>
            <p14:sldId id="273"/>
            <p14:sldId id="274"/>
            <p14:sldId id="275"/>
            <p14:sldId id="276"/>
            <p14:sldId id="277"/>
            <p14:sldId id="278"/>
            <p14:sldId id="279"/>
            <p14:sldId id="280"/>
            <p14:sldId id="281"/>
          </p14:sldIdLst>
        </p14:section>
        <p14:section name="Portal" id="{30770038-A20E-474F-BCAE-56D05A04A920}">
          <p14:sldIdLst>
            <p14:sldId id="282"/>
            <p14:sldId id="375"/>
            <p14:sldId id="376"/>
            <p14:sldId id="284"/>
            <p14:sldId id="285"/>
            <p14:sldId id="286"/>
            <p14:sldId id="287"/>
            <p14:sldId id="377"/>
            <p14:sldId id="374"/>
            <p14:sldId id="379"/>
            <p14:sldId id="387"/>
            <p14:sldId id="385"/>
            <p14:sldId id="384"/>
            <p14:sldId id="382"/>
            <p14:sldId id="378"/>
            <p14:sldId id="383"/>
            <p14:sldId id="3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72" autoAdjust="0"/>
    <p:restoredTop sz="83669" autoAdjust="0"/>
  </p:normalViewPr>
  <p:slideViewPr>
    <p:cSldViewPr>
      <p:cViewPr varScale="1">
        <p:scale>
          <a:sx n="111" d="100"/>
          <a:sy n="111" d="100"/>
        </p:scale>
        <p:origin x="-159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dirty="0" err="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a:solidFill>
              <a:schemeClr val="tx1"/>
            </a:solidFill>
          </a:endParaRPr>
        </a:p>
      </dgm:t>
    </dgm:pt>
    <dgm:pt modelId="{9F6BCFDB-F6B4-B147-AE85-AA2A0CE3B3EB}" type="sibTrans" cxnId="{BC4F0240-5CEA-9B43-BE7F-16F30CE567AC}">
      <dgm:prSet/>
      <dgm:spPr/>
      <dgm:t>
        <a:bodyPr/>
        <a:lstStyle/>
        <a:p>
          <a:endParaRPr lang="en-US">
            <a:solidFill>
              <a:schemeClr val="tx1"/>
            </a:solidFill>
          </a:endParaRPr>
        </a:p>
      </dgm:t>
    </dgm:pt>
    <dgm:pt modelId="{77E39105-775B-3D4D-96C5-14E4CB4110EC}">
      <dgm:prSet phldrT="[Text]"/>
      <dgm:spPr/>
      <dgm:t>
        <a:bodyPr/>
        <a:lstStyle/>
        <a:p>
          <a:r>
            <a:rPr lang="en-US" dirty="0" smtClean="0">
              <a:solidFill>
                <a:schemeClr val="tx1"/>
              </a:solidFill>
            </a:rPr>
            <a:t>Nimbus</a:t>
          </a:r>
          <a:endParaRPr lang="en-US" dirty="0">
            <a:solidFill>
              <a:schemeClr val="tx1"/>
            </a:solidFill>
          </a:endParaRPr>
        </a:p>
      </dgm:t>
    </dgm:pt>
    <dgm:pt modelId="{1D851525-FC51-124E-BF61-6EAD15DECF8F}" type="parTrans" cxnId="{088B854B-B26F-8849-8CE3-A6EB7F5AB03B}">
      <dgm:prSet/>
      <dgm:spPr/>
      <dgm:t>
        <a:bodyPr/>
        <a:lstStyle/>
        <a:p>
          <a:endParaRPr lang="en-US">
            <a:solidFill>
              <a:schemeClr val="tx1"/>
            </a:solidFill>
          </a:endParaRPr>
        </a:p>
      </dgm:t>
    </dgm:pt>
    <dgm:pt modelId="{4A06103D-9205-AE42-86B4-F52C3CAB4109}" type="sibTrans" cxnId="{088B854B-B26F-8849-8CE3-A6EB7F5AB03B}">
      <dgm:prSet/>
      <dgm:spPr/>
      <dgm:t>
        <a:bodyPr/>
        <a:lstStyle/>
        <a:p>
          <a:endParaRPr lang="en-US">
            <a:solidFill>
              <a:schemeClr val="tx1"/>
            </a:solidFill>
          </a:endParaRPr>
        </a:p>
      </dgm:t>
    </dgm:pt>
    <dgm:pt modelId="{5C0E77E8-8A50-054C-A4BF-0C8C401EC59E}">
      <dgm:prSet phldrT="[Text]"/>
      <dgm:spPr/>
      <dgm:t>
        <a:bodyPr/>
        <a:lstStyle/>
        <a:p>
          <a:r>
            <a:rPr lang="en-US" b="1" dirty="0" err="1" smtClean="0">
              <a:solidFill>
                <a:schemeClr val="tx1"/>
              </a:solidFill>
            </a:rPr>
            <a:t>PaaS</a:t>
          </a:r>
          <a:endParaRPr lang="en-US" b="1" dirty="0">
            <a:solidFill>
              <a:schemeClr val="tx1"/>
            </a:solidFill>
          </a:endParaRPr>
        </a:p>
      </dgm:t>
    </dgm:pt>
    <dgm:pt modelId="{358F9871-618B-FC42-807A-7E5B5464CE9B}" type="parTrans" cxnId="{1343413D-CAE2-C243-AAD4-C7F8096D7E7E}">
      <dgm:prSet/>
      <dgm:spPr/>
      <dgm:t>
        <a:bodyPr/>
        <a:lstStyle/>
        <a:p>
          <a:endParaRPr lang="en-US">
            <a:solidFill>
              <a:schemeClr val="tx1"/>
            </a:solidFill>
          </a:endParaRPr>
        </a:p>
      </dgm:t>
    </dgm:pt>
    <dgm:pt modelId="{ECA20274-7C5A-E84E-A279-F2B4D04FC6C8}" type="sibTrans" cxnId="{1343413D-CAE2-C243-AAD4-C7F8096D7E7E}">
      <dgm:prSet/>
      <dgm:spPr/>
      <dgm:t>
        <a:bodyPr/>
        <a:lstStyle/>
        <a:p>
          <a:endParaRPr lang="en-US">
            <a:solidFill>
              <a:schemeClr val="tx1"/>
            </a:solidFill>
          </a:endParaRPr>
        </a:p>
      </dgm:t>
    </dgm:pt>
    <dgm:pt modelId="{B022D9ED-1E87-A541-B5E6-99C6F5FA8271}">
      <dgm:prSet phldrT="[Text]"/>
      <dgm:spPr/>
      <dgm:t>
        <a:bodyPr/>
        <a:lstStyle/>
        <a:p>
          <a:r>
            <a:rPr lang="en-US" dirty="0" err="1" smtClean="0">
              <a:solidFill>
                <a:schemeClr val="tx1"/>
              </a:solidFill>
            </a:rPr>
            <a:t>Hadoop</a:t>
          </a:r>
          <a:endParaRPr lang="en-US" dirty="0" smtClean="0">
            <a:solidFill>
              <a:schemeClr val="tx1"/>
            </a:solidFill>
          </a:endParaRPr>
        </a:p>
        <a:p>
          <a:r>
            <a:rPr lang="en-US" dirty="0" smtClean="0">
              <a:solidFill>
                <a:schemeClr val="tx1"/>
              </a:solidFill>
            </a:rPr>
            <a:t>(Twister)</a:t>
          </a:r>
        </a:p>
        <a:p>
          <a:r>
            <a:rPr lang="en-US" dirty="0" smtClean="0">
              <a:solidFill>
                <a:schemeClr val="tx1"/>
              </a:solidFill>
            </a:rPr>
            <a:t>(Sphere/Sector)</a:t>
          </a:r>
          <a:endParaRPr lang="en-US" dirty="0">
            <a:solidFill>
              <a:schemeClr val="tx1"/>
            </a:solidFill>
          </a:endParaRPr>
        </a:p>
      </dgm:t>
    </dgm:pt>
    <dgm:pt modelId="{2DBB8F10-1685-754F-B1F7-626E4A8EE461}" type="parTrans" cxnId="{882E7AD6-9AD6-5F46-A0C8-EB036BDE974F}">
      <dgm:prSet/>
      <dgm:spPr/>
      <dgm:t>
        <a:bodyPr/>
        <a:lstStyle/>
        <a:p>
          <a:endParaRPr lang="en-US">
            <a:solidFill>
              <a:schemeClr val="tx1"/>
            </a:solidFill>
          </a:endParaRPr>
        </a:p>
      </dgm:t>
    </dgm:pt>
    <dgm:pt modelId="{69800242-72AB-6643-84E0-3D961E57A8A8}" type="sibTrans" cxnId="{882E7AD6-9AD6-5F46-A0C8-EB036BDE974F}">
      <dgm:prSet/>
      <dgm:spPr/>
      <dgm:t>
        <a:bodyPr/>
        <a:lstStyle/>
        <a:p>
          <a:endParaRPr lang="en-US">
            <a:solidFill>
              <a:schemeClr val="tx1"/>
            </a:solidFill>
          </a:endParaRPr>
        </a:p>
      </dgm:t>
    </dgm:pt>
    <dgm:pt modelId="{E385DA56-1A68-BD48-8B1C-E528C49559A4}">
      <dgm:prSet phldrT="[Text]"/>
      <dgm:spPr/>
      <dgm:t>
        <a:bodyPr/>
        <a:lstStyle/>
        <a:p>
          <a:r>
            <a:rPr lang="en-US" dirty="0" smtClean="0">
              <a:solidFill>
                <a:schemeClr val="tx1"/>
              </a:solidFill>
            </a:rPr>
            <a:t>MPI</a:t>
          </a:r>
          <a:endParaRPr lang="en-US" dirty="0">
            <a:solidFill>
              <a:schemeClr val="tx1"/>
            </a:solidFill>
          </a:endParaRPr>
        </a:p>
      </dgm:t>
    </dgm:pt>
    <dgm:pt modelId="{EAE8014A-57D1-9B46-8042-5B1097EBB4B9}" type="parTrans" cxnId="{41FFE48F-F19A-5746-9751-96CBBFC7A824}">
      <dgm:prSet/>
      <dgm:spPr/>
      <dgm:t>
        <a:bodyPr/>
        <a:lstStyle/>
        <a:p>
          <a:endParaRPr lang="en-US">
            <a:solidFill>
              <a:schemeClr val="tx1"/>
            </a:solidFill>
          </a:endParaRPr>
        </a:p>
      </dgm:t>
    </dgm:pt>
    <dgm:pt modelId="{C67F296C-430E-9844-8828-E585EFC2EF3C}" type="sibTrans" cxnId="{41FFE48F-F19A-5746-9751-96CBBFC7A824}">
      <dgm:prSet/>
      <dgm:spPr/>
      <dgm:t>
        <a:bodyPr/>
        <a:lstStyle/>
        <a:p>
          <a:endParaRPr lang="en-US">
            <a:solidFill>
              <a:schemeClr val="tx1"/>
            </a:solidFill>
          </a:endParaRPr>
        </a:p>
      </dgm:t>
    </dgm:pt>
    <dgm:pt modelId="{900669E4-87A7-5C49-A5E1-84963CF81AAA}">
      <dgm:prSet phldrT="[Text]"/>
      <dgm:spPr/>
      <dgm:t>
        <a:bodyPr/>
        <a:lstStyle/>
        <a:p>
          <a:r>
            <a:rPr lang="en-US" b="1" dirty="0" smtClean="0">
              <a:solidFill>
                <a:schemeClr val="tx1"/>
              </a:solidFill>
            </a:rPr>
            <a:t>Others</a:t>
          </a:r>
          <a:endParaRPr lang="en-US" b="1" dirty="0">
            <a:solidFill>
              <a:schemeClr val="tx1"/>
            </a:solidFill>
          </a:endParaRPr>
        </a:p>
      </dgm:t>
    </dgm:pt>
    <dgm:pt modelId="{48CB76D8-C95C-C542-8EAD-6936024C9B61}" type="parTrans" cxnId="{E99EE298-CD4F-4346-A4E9-C12A4312159C}">
      <dgm:prSet/>
      <dgm:spPr/>
      <dgm:t>
        <a:bodyPr/>
        <a:lstStyle/>
        <a:p>
          <a:endParaRPr lang="en-US">
            <a:solidFill>
              <a:schemeClr val="tx1"/>
            </a:solidFill>
          </a:endParaRPr>
        </a:p>
      </dgm:t>
    </dgm:pt>
    <dgm:pt modelId="{E735B69B-BF92-4F49-8A1E-28B0FBA8900F}" type="sibTrans" cxnId="{E99EE298-CD4F-4346-A4E9-C12A4312159C}">
      <dgm:prSet/>
      <dgm:spPr/>
      <dgm:t>
        <a:bodyPr/>
        <a:lstStyle/>
        <a:p>
          <a:endParaRPr lang="en-US">
            <a:solidFill>
              <a:schemeClr val="tx1"/>
            </a:solidFill>
          </a:endParaRPr>
        </a:p>
      </dgm:t>
    </dgm:pt>
    <dgm:pt modelId="{EABFDB4B-76EE-F049-B783-32FF7B78C31E}">
      <dgm:prSet phldrT="[Text]"/>
      <dgm:spPr/>
      <dgm:t>
        <a:bodyPr/>
        <a:lstStyle/>
        <a:p>
          <a:r>
            <a:rPr lang="en-US" dirty="0" smtClean="0">
              <a:solidFill>
                <a:schemeClr val="tx1"/>
              </a:solidFill>
            </a:rPr>
            <a:t>Portal</a:t>
          </a:r>
        </a:p>
        <a:p>
          <a:r>
            <a:rPr lang="en-US" dirty="0" smtClean="0">
              <a:solidFill>
                <a:schemeClr val="tx1"/>
              </a:solidFill>
            </a:rPr>
            <a:t>Inca</a:t>
          </a:r>
        </a:p>
      </dgm:t>
    </dgm:pt>
    <dgm:pt modelId="{A6ED6357-12FB-3B4E-8FF5-428654C8A164}" type="parTrans" cxnId="{0018202D-690F-0245-959A-3FE684E0F963}">
      <dgm:prSet/>
      <dgm:spPr/>
      <dgm:t>
        <a:bodyPr/>
        <a:lstStyle/>
        <a:p>
          <a:endParaRPr lang="en-US">
            <a:solidFill>
              <a:schemeClr val="tx1"/>
            </a:solidFill>
          </a:endParaRPr>
        </a:p>
      </dgm:t>
    </dgm:pt>
    <dgm:pt modelId="{C971DEF7-5387-2C46-931F-E8207366730B}" type="sibTrans" cxnId="{0018202D-690F-0245-959A-3FE684E0F963}">
      <dgm:prSet/>
      <dgm:spPr/>
      <dgm:t>
        <a:bodyPr/>
        <a:lstStyle/>
        <a:p>
          <a:endParaRPr lang="en-US">
            <a:solidFill>
              <a:schemeClr val="tx1"/>
            </a:solidFill>
          </a:endParaRPr>
        </a:p>
      </dgm:t>
    </dgm:pt>
    <dgm:pt modelId="{9E1BC4AA-3D23-D343-9B78-C041D11A00F6}">
      <dgm:prSet phldrT="[Text]"/>
      <dgm:spPr/>
      <dgm:t>
        <a:bodyPr/>
        <a:lstStyle/>
        <a:p>
          <a:r>
            <a:rPr lang="en-US" dirty="0" smtClean="0">
              <a:solidFill>
                <a:schemeClr val="tx1"/>
              </a:solidFill>
            </a:rPr>
            <a:t>Eucalyptus</a:t>
          </a:r>
        </a:p>
        <a:p>
          <a:r>
            <a:rPr lang="en-US" dirty="0" err="1" smtClean="0">
              <a:solidFill>
                <a:schemeClr val="tx1"/>
              </a:solidFill>
            </a:rPr>
            <a:t>ViNE</a:t>
          </a:r>
          <a:endParaRPr lang="en-US" dirty="0">
            <a:solidFill>
              <a:schemeClr val="tx1"/>
            </a:solidFill>
          </a:endParaRPr>
        </a:p>
      </dgm:t>
    </dgm:pt>
    <dgm:pt modelId="{2EE16838-9F9A-794B-A322-BB401824A5EB}" type="parTrans" cxnId="{66A78A74-827D-2444-8460-011BCE18D1C1}">
      <dgm:prSet/>
      <dgm:spPr/>
      <dgm:t>
        <a:bodyPr/>
        <a:lstStyle/>
        <a:p>
          <a:endParaRPr lang="en-US">
            <a:solidFill>
              <a:schemeClr val="tx1"/>
            </a:solidFill>
          </a:endParaRPr>
        </a:p>
      </dgm:t>
    </dgm:pt>
    <dgm:pt modelId="{128790BC-0A01-8F45-A7C7-2E241B3E26F9}" type="sibTrans" cxnId="{66A78A74-827D-2444-8460-011BCE18D1C1}">
      <dgm:prSet/>
      <dgm:spPr/>
      <dgm:t>
        <a:bodyPr/>
        <a:lstStyle/>
        <a:p>
          <a:endParaRPr lang="en-US">
            <a:solidFill>
              <a:schemeClr val="tx1"/>
            </a:solidFill>
          </a:endParaRPr>
        </a:p>
      </dgm:t>
    </dgm:pt>
    <dgm:pt modelId="{B60D42D5-988A-E24E-8304-26BAC3A825D5}">
      <dgm:prSet phldrT="[Text]"/>
      <dgm:spPr/>
      <dgm:t>
        <a:bodyPr/>
        <a:lstStyle/>
        <a:p>
          <a:r>
            <a:rPr lang="en-US" dirty="0" smtClean="0">
              <a:solidFill>
                <a:schemeClr val="tx1"/>
              </a:solidFill>
            </a:rPr>
            <a:t>(</a:t>
          </a:r>
          <a:r>
            <a:rPr lang="en-US" dirty="0" err="1" smtClean="0">
              <a:solidFill>
                <a:schemeClr val="tx1"/>
              </a:solidFill>
            </a:rPr>
            <a:t>OpenStack</a:t>
          </a:r>
          <a:r>
            <a:rPr lang="en-US" dirty="0" smtClean="0">
              <a:solidFill>
                <a:schemeClr val="tx1"/>
              </a:solidFill>
            </a:rPr>
            <a:t>)</a:t>
          </a:r>
        </a:p>
        <a:p>
          <a:r>
            <a:rPr lang="en-US" dirty="0" smtClean="0">
              <a:solidFill>
                <a:schemeClr val="tx1"/>
              </a:solidFill>
            </a:rPr>
            <a:t>(</a:t>
          </a:r>
          <a:r>
            <a:rPr lang="en-US" dirty="0" err="1" smtClean="0">
              <a:solidFill>
                <a:schemeClr val="tx1"/>
              </a:solidFill>
            </a:rPr>
            <a:t>OpenNebula</a:t>
          </a:r>
          <a:r>
            <a:rPr lang="en-US" dirty="0" smtClean="0">
              <a:solidFill>
                <a:schemeClr val="tx1"/>
              </a:solidFill>
            </a:rPr>
            <a:t>)</a:t>
          </a:r>
        </a:p>
      </dgm:t>
    </dgm:pt>
    <dgm:pt modelId="{DAF69B01-D17A-D34D-975F-F08C618F5D8C}" type="parTrans" cxnId="{D9F3E9EA-A1A4-FF40-A181-134ACEF0F3F1}">
      <dgm:prSet/>
      <dgm:spPr/>
      <dgm:t>
        <a:bodyPr/>
        <a:lstStyle/>
        <a:p>
          <a:endParaRPr lang="en-US">
            <a:solidFill>
              <a:schemeClr val="tx1"/>
            </a:solidFill>
          </a:endParaRPr>
        </a:p>
      </dgm:t>
    </dgm:pt>
    <dgm:pt modelId="{B0C555FE-206A-4548-9046-657AF06BC304}" type="sibTrans" cxnId="{D9F3E9EA-A1A4-FF40-A181-134ACEF0F3F1}">
      <dgm:prSet/>
      <dgm:spPr/>
      <dgm:t>
        <a:bodyPr/>
        <a:lstStyle/>
        <a:p>
          <a:endParaRPr lang="en-US">
            <a:solidFill>
              <a:schemeClr val="tx1"/>
            </a:solidFill>
          </a:endParaRPr>
        </a:p>
      </dgm:t>
    </dgm:pt>
    <dgm:pt modelId="{5A7046D3-038A-0946-B8DA-75F41CDB8098}">
      <dgm:prSet phldrT="[Text]"/>
      <dgm:spPr/>
      <dgm:t>
        <a:bodyPr/>
        <a:lstStyle/>
        <a:p>
          <a:r>
            <a:rPr lang="en-US" b="1" dirty="0" smtClean="0">
              <a:solidFill>
                <a:schemeClr val="tx1"/>
              </a:solidFill>
            </a:rPr>
            <a:t>HPCC</a:t>
          </a:r>
          <a:endParaRPr lang="en-US" b="1" dirty="0">
            <a:solidFill>
              <a:schemeClr val="tx1"/>
            </a:solidFill>
          </a:endParaRPr>
        </a:p>
      </dgm:t>
    </dgm:pt>
    <dgm:pt modelId="{0419978C-A7C8-1543-85E4-1D569901ECA8}" type="parTrans" cxnId="{30A7B5DD-430C-6145-A16D-7C2FDE5CB5B7}">
      <dgm:prSet/>
      <dgm:spPr/>
      <dgm:t>
        <a:bodyPr/>
        <a:lstStyle/>
        <a:p>
          <a:endParaRPr lang="en-US">
            <a:solidFill>
              <a:schemeClr val="tx1"/>
            </a:solidFill>
          </a:endParaRPr>
        </a:p>
      </dgm:t>
    </dgm:pt>
    <dgm:pt modelId="{E685CBAC-3E38-B04B-BB70-1B815B7C700B}" type="sibTrans" cxnId="{30A7B5DD-430C-6145-A16D-7C2FDE5CB5B7}">
      <dgm:prSet/>
      <dgm:spPr/>
      <dgm:t>
        <a:bodyPr/>
        <a:lstStyle/>
        <a:p>
          <a:endParaRPr lang="en-US">
            <a:solidFill>
              <a:schemeClr val="tx1"/>
            </a:solidFill>
          </a:endParaRPr>
        </a:p>
      </dgm:t>
    </dgm:pt>
    <dgm:pt modelId="{37731C80-0523-E749-9660-C07AA0EBA3FF}">
      <dgm:prSet phldrT="[Text]"/>
      <dgm:spPr/>
      <dgm:t>
        <a:bodyPr/>
        <a:lstStyle/>
        <a:p>
          <a:r>
            <a:rPr lang="en-US" dirty="0" smtClean="0">
              <a:solidFill>
                <a:schemeClr val="tx1"/>
              </a:solidFill>
            </a:rPr>
            <a:t>Ganglia</a:t>
          </a:r>
        </a:p>
        <a:p>
          <a:r>
            <a:rPr lang="en-US" dirty="0" smtClean="0">
              <a:solidFill>
                <a:schemeClr val="tx1"/>
              </a:solidFill>
            </a:rPr>
            <a:t>(</a:t>
          </a:r>
          <a:r>
            <a:rPr lang="en-US" dirty="0" err="1" smtClean="0">
              <a:solidFill>
                <a:schemeClr val="tx1"/>
              </a:solidFill>
            </a:rPr>
            <a:t>Exper</a:t>
          </a:r>
          <a:r>
            <a:rPr lang="en-US" dirty="0" smtClean="0">
              <a:solidFill>
                <a:schemeClr val="tx1"/>
              </a:solidFill>
            </a:rPr>
            <a:t>. </a:t>
          </a:r>
          <a:r>
            <a:rPr lang="en-US" dirty="0" err="1" smtClean="0">
              <a:solidFill>
                <a:schemeClr val="tx1"/>
              </a:solidFill>
            </a:rPr>
            <a:t>Manag</a:t>
          </a:r>
          <a:r>
            <a:rPr lang="en-US" dirty="0" smtClean="0">
              <a:solidFill>
                <a:schemeClr val="tx1"/>
              </a:solidFill>
            </a:rPr>
            <a:t>./(Pegasus</a:t>
          </a:r>
        </a:p>
        <a:p>
          <a:r>
            <a:rPr lang="en-US" dirty="0" smtClean="0">
              <a:solidFill>
                <a:schemeClr val="tx1"/>
              </a:solidFill>
            </a:rPr>
            <a:t>(Rain)</a:t>
          </a:r>
          <a:endParaRPr lang="en-US" dirty="0">
            <a:solidFill>
              <a:schemeClr val="tx1"/>
            </a:solidFill>
          </a:endParaRPr>
        </a:p>
      </dgm:t>
    </dgm:pt>
    <dgm:pt modelId="{54E98356-3BD0-7648-AC16-9BB57061E1BA}" type="parTrans" cxnId="{9C80C3A1-BFBF-CB40-A436-D572BEE4D895}">
      <dgm:prSet/>
      <dgm:spPr/>
      <dgm:t>
        <a:bodyPr/>
        <a:lstStyle/>
        <a:p>
          <a:endParaRPr lang="en-US">
            <a:solidFill>
              <a:schemeClr val="tx1"/>
            </a:solidFill>
          </a:endParaRPr>
        </a:p>
      </dgm:t>
    </dgm:pt>
    <dgm:pt modelId="{9F1A7661-F6BC-5043-A5CC-DFA85735F8AE}" type="sibTrans" cxnId="{9C80C3A1-BFBF-CB40-A436-D572BEE4D895}">
      <dgm:prSet/>
      <dgm:spPr/>
      <dgm:t>
        <a:bodyPr/>
        <a:lstStyle/>
        <a:p>
          <a:endParaRPr lang="en-US">
            <a:solidFill>
              <a:schemeClr val="tx1"/>
            </a:solidFill>
          </a:endParaRPr>
        </a:p>
      </dgm:t>
    </dgm:pt>
    <dgm:pt modelId="{065941A5-0E5F-0C49-AFA9-A922E2BA80E1}">
      <dgm:prSet phldrT="[Text]"/>
      <dgm:spPr/>
      <dgm:t>
        <a:bodyPr/>
        <a:lstStyle/>
        <a:p>
          <a:r>
            <a:rPr lang="en-US" dirty="0" err="1" smtClean="0">
              <a:solidFill>
                <a:schemeClr val="tx1"/>
              </a:solidFill>
            </a:rPr>
            <a:t>OpenMP</a:t>
          </a:r>
          <a:endParaRPr lang="en-US" dirty="0">
            <a:solidFill>
              <a:schemeClr val="tx1"/>
            </a:solidFill>
          </a:endParaRPr>
        </a:p>
      </dgm:t>
    </dgm:pt>
    <dgm:pt modelId="{188DF1D5-2BAF-E940-B7BC-396FC0A0D14D}" type="parTrans" cxnId="{7049B422-A4E4-D642-B632-9777BB2AE022}">
      <dgm:prSet/>
      <dgm:spPr/>
      <dgm:t>
        <a:bodyPr/>
        <a:lstStyle/>
        <a:p>
          <a:endParaRPr lang="en-US">
            <a:solidFill>
              <a:schemeClr val="tx1"/>
            </a:solidFill>
          </a:endParaRPr>
        </a:p>
      </dgm:t>
    </dgm:pt>
    <dgm:pt modelId="{76B550A4-8A47-9244-A523-778147389CDF}" type="sibTrans" cxnId="{7049B422-A4E4-D642-B632-9777BB2AE022}">
      <dgm:prSet/>
      <dgm:spPr/>
      <dgm:t>
        <a:bodyPr/>
        <a:lstStyle/>
        <a:p>
          <a:endParaRPr lang="en-US">
            <a:solidFill>
              <a:schemeClr val="tx1"/>
            </a:solidFill>
          </a:endParaRPr>
        </a:p>
      </dgm:t>
    </dgm:pt>
    <dgm:pt modelId="{C4D23F30-1676-4149-A194-9F660BF1A352}">
      <dgm:prSet phldrT="[Text]"/>
      <dgm:spPr/>
      <dgm:t>
        <a:bodyPr/>
        <a:lstStyle/>
        <a:p>
          <a:r>
            <a:rPr lang="en-US" dirty="0" err="1" smtClean="0">
              <a:solidFill>
                <a:schemeClr val="tx1"/>
              </a:solidFill>
            </a:rPr>
            <a:t>ScaleMP</a:t>
          </a:r>
          <a:endParaRPr lang="en-US" dirty="0" smtClean="0">
            <a:solidFill>
              <a:schemeClr val="tx1"/>
            </a:solidFill>
          </a:endParaRPr>
        </a:p>
        <a:p>
          <a:r>
            <a:rPr lang="en-US" dirty="0" smtClean="0">
              <a:solidFill>
                <a:schemeClr val="tx1"/>
              </a:solidFill>
            </a:rPr>
            <a:t>(XD Stack)</a:t>
          </a:r>
          <a:endParaRPr lang="en-US" dirty="0">
            <a:solidFill>
              <a:schemeClr val="tx1"/>
            </a:solidFill>
          </a:endParaRPr>
        </a:p>
      </dgm:t>
    </dgm:pt>
    <dgm:pt modelId="{66CF13D5-6723-9346-AA22-DDE3BF4412EF}" type="parTrans" cxnId="{500135F7-8CDF-EC4E-8692-948B6BEBC388}">
      <dgm:prSet/>
      <dgm:spPr/>
      <dgm:t>
        <a:bodyPr/>
        <a:lstStyle/>
        <a:p>
          <a:endParaRPr lang="en-US">
            <a:solidFill>
              <a:schemeClr val="tx1"/>
            </a:solidFill>
          </a:endParaRPr>
        </a:p>
      </dgm:t>
    </dgm:pt>
    <dgm:pt modelId="{BCF3534D-FDA1-484F-9BBE-7560EC043721}" type="sibTrans" cxnId="{500135F7-8CDF-EC4E-8692-948B6BEBC388}">
      <dgm:prSet/>
      <dgm:spPr/>
      <dgm:t>
        <a:bodyPr/>
        <a:lstStyle/>
        <a:p>
          <a:endParaRPr lang="en-US">
            <a:solidFill>
              <a:schemeClr val="tx1"/>
            </a:solidFill>
          </a:endParaRPr>
        </a:p>
      </dgm:t>
    </dgm:pt>
    <dgm:pt modelId="{0978C417-F862-CD43-A9F3-06E174FE3968}">
      <dgm:prSet phldrT="[Text]"/>
      <dgm:spPr/>
      <dgm:t>
        <a:bodyPr/>
        <a:lstStyle/>
        <a:p>
          <a:r>
            <a:rPr lang="en-US" b="1" dirty="0" smtClean="0">
              <a:solidFill>
                <a:schemeClr val="tx1"/>
              </a:solidFill>
            </a:rPr>
            <a:t>Grid</a:t>
          </a:r>
        </a:p>
      </dgm:t>
    </dgm:pt>
    <dgm:pt modelId="{26E577AA-4079-F64E-A353-21190E020C27}" type="parTrans" cxnId="{CC3DAE14-7994-254B-8724-8FCB090F70D9}">
      <dgm:prSet/>
      <dgm:spPr/>
      <dgm:t>
        <a:bodyPr/>
        <a:lstStyle/>
        <a:p>
          <a:endParaRPr lang="en-US"/>
        </a:p>
      </dgm:t>
    </dgm:pt>
    <dgm:pt modelId="{E78659F1-10F7-F149-935B-27EF599664DB}" type="sibTrans" cxnId="{CC3DAE14-7994-254B-8724-8FCB090F70D9}">
      <dgm:prSet/>
      <dgm:spPr/>
      <dgm:t>
        <a:bodyPr/>
        <a:lstStyle/>
        <a:p>
          <a:endParaRPr lang="en-US"/>
        </a:p>
      </dgm:t>
    </dgm:pt>
    <dgm:pt modelId="{40B38BEA-C622-364C-84B9-6140B9C5CEFC}">
      <dgm:prSet phldrT="[Text]"/>
      <dgm:spPr/>
      <dgm:t>
        <a:bodyPr/>
        <a:lstStyle/>
        <a:p>
          <a:r>
            <a:rPr lang="en-US" dirty="0" smtClean="0">
              <a:solidFill>
                <a:schemeClr val="tx1"/>
              </a:solidFill>
            </a:rPr>
            <a:t>(Globus)</a:t>
          </a:r>
        </a:p>
      </dgm:t>
    </dgm:pt>
    <dgm:pt modelId="{A3AA7D62-58B5-D046-8EDD-92230266FE87}" type="parTrans" cxnId="{8E00A6C4-2934-6642-BFD2-07B2D3CC1CFD}">
      <dgm:prSet/>
      <dgm:spPr/>
      <dgm:t>
        <a:bodyPr/>
        <a:lstStyle/>
        <a:p>
          <a:endParaRPr lang="en-US"/>
        </a:p>
      </dgm:t>
    </dgm:pt>
    <dgm:pt modelId="{6B944954-F6FD-694D-82D7-45F56085484A}" type="sibTrans" cxnId="{8E00A6C4-2934-6642-BFD2-07B2D3CC1CFD}">
      <dgm:prSet/>
      <dgm:spPr/>
      <dgm:t>
        <a:bodyPr/>
        <a:lstStyle/>
        <a:p>
          <a:endParaRPr lang="en-US"/>
        </a:p>
      </dgm:t>
    </dgm:pt>
    <dgm:pt modelId="{3B86A249-6530-5146-AE38-057A914E849E}">
      <dgm:prSet phldrT="[Text]"/>
      <dgm:spPr/>
      <dgm:t>
        <a:bodyPr/>
        <a:lstStyle/>
        <a:p>
          <a:r>
            <a:rPr lang="en-US" dirty="0" err="1" smtClean="0">
              <a:solidFill>
                <a:schemeClr val="tx1"/>
              </a:solidFill>
            </a:rPr>
            <a:t>Unicore</a:t>
          </a:r>
          <a:endParaRPr lang="en-US" dirty="0" smtClean="0">
            <a:solidFill>
              <a:schemeClr val="tx1"/>
            </a:solidFill>
          </a:endParaRPr>
        </a:p>
        <a:p>
          <a:r>
            <a:rPr lang="en-US" dirty="0" smtClean="0">
              <a:solidFill>
                <a:schemeClr val="tx1"/>
              </a:solidFill>
            </a:rPr>
            <a:t>SAGA</a:t>
          </a:r>
        </a:p>
      </dgm:t>
    </dgm:pt>
    <dgm:pt modelId="{3A28BDC4-3CEB-CE40-985F-A9E850C1F520}" type="parTrans" cxnId="{662E901A-8BC6-2D44-ADD8-60B00AE45A5E}">
      <dgm:prSet/>
      <dgm:spPr/>
      <dgm:t>
        <a:bodyPr/>
        <a:lstStyle/>
        <a:p>
          <a:endParaRPr lang="en-US"/>
        </a:p>
      </dgm:t>
    </dgm:pt>
    <dgm:pt modelId="{C176D0C7-E6D0-244D-A7AC-EBB8137AFC61}" type="sibTrans" cxnId="{662E901A-8BC6-2D44-ADD8-60B00AE45A5E}">
      <dgm:prSet/>
      <dgm:spPr/>
      <dgm:t>
        <a:bodyPr/>
        <a:lstStyle/>
        <a:p>
          <a:endParaRPr lang="en-US"/>
        </a:p>
      </dgm:t>
    </dgm:pt>
    <dgm:pt modelId="{88F0A5CC-9F8E-174C-AE0C-29EEDDBD234C}">
      <dgm:prSet phldrT="[Text]"/>
      <dgm:spPr/>
      <dgm:t>
        <a:bodyPr/>
        <a:lstStyle/>
        <a:p>
          <a:r>
            <a:rPr lang="en-US" dirty="0" smtClean="0">
              <a:solidFill>
                <a:schemeClr val="tx1"/>
              </a:solidFill>
            </a:rPr>
            <a:t>Genesis II</a:t>
          </a:r>
        </a:p>
      </dgm:t>
    </dgm:pt>
    <dgm:pt modelId="{8A2D67B5-79A1-8F46-993A-2E936B5B7683}" type="parTrans" cxnId="{0835E9E3-0068-D547-8CFA-E68BC901B1DE}">
      <dgm:prSet/>
      <dgm:spPr/>
      <dgm:t>
        <a:bodyPr/>
        <a:lstStyle/>
        <a:p>
          <a:endParaRPr lang="en-US"/>
        </a:p>
      </dgm:t>
    </dgm:pt>
    <dgm:pt modelId="{B55343E9-30DA-4C45-A556-6E4FDE0A7AFF}" type="sibTrans" cxnId="{0835E9E3-0068-D547-8CFA-E68BC901B1DE}">
      <dgm:prSet/>
      <dgm:spPr/>
      <dgm:t>
        <a:bodyPr/>
        <a:lstStyle/>
        <a:p>
          <a:endParaRPr lang="en-US"/>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dgm:presLayoutVars>
          <dgm:chMax val="0"/>
          <dgm:chPref val="0"/>
          <dgm:bulletEnabled val="1"/>
        </dgm:presLayoutVars>
      </dgm:prSet>
      <dgm:spPr/>
      <dgm:t>
        <a:bodyPr/>
        <a:lstStyle/>
        <a:p>
          <a:endParaRPr lang="en-US"/>
        </a:p>
      </dgm:t>
    </dgm:pt>
  </dgm:ptLst>
  <dgm:cxnLst>
    <dgm:cxn modelId="{30A7B5DD-430C-6145-A16D-7C2FDE5CB5B7}" srcId="{BC9F2A18-750B-4B4C-A4EC-B99B3AD9147E}" destId="{5A7046D3-038A-0946-B8DA-75F41CDB8098}" srcOrd="3" destOrd="0" parTransId="{0419978C-A7C8-1543-85E4-1D569901ECA8}" sibTransId="{E685CBAC-3E38-B04B-BB70-1B815B7C700B}"/>
    <dgm:cxn modelId="{088B854B-B26F-8849-8CE3-A6EB7F5AB03B}" srcId="{6CDF5F64-414F-D844-B808-8DE56011DFCC}" destId="{77E39105-775B-3D4D-96C5-14E4CB4110EC}" srcOrd="0" destOrd="0" parTransId="{1D851525-FC51-124E-BF61-6EAD15DECF8F}" sibTransId="{4A06103D-9205-AE42-86B4-F52C3CAB4109}"/>
    <dgm:cxn modelId="{1E5F8427-C0BF-8548-B2E8-F6FA3C9A06E4}" type="presOf" srcId="{BC9F2A18-750B-4B4C-A4EC-B99B3AD9147E}" destId="{965C2627-9758-4643-9FBE-55143086510A}" srcOrd="0" destOrd="0" presId="urn:microsoft.com/office/officeart/2009/3/layout/IncreasingArrowsProcess"/>
    <dgm:cxn modelId="{E99EE298-CD4F-4346-A4E9-C12A4312159C}" srcId="{BC9F2A18-750B-4B4C-A4EC-B99B3AD9147E}" destId="{900669E4-87A7-5C49-A5E1-84963CF81AAA}" srcOrd="4" destOrd="0" parTransId="{48CB76D8-C95C-C542-8EAD-6936024C9B61}" sibTransId="{E735B69B-BF92-4F49-8A1E-28B0FBA8900F}"/>
    <dgm:cxn modelId="{0018202D-690F-0245-959A-3FE684E0F963}" srcId="{900669E4-87A7-5C49-A5E1-84963CF81AAA}" destId="{EABFDB4B-76EE-F049-B783-32FF7B78C31E}" srcOrd="0" destOrd="0" parTransId="{A6ED6357-12FB-3B4E-8FF5-428654C8A164}" sibTransId="{C971DEF7-5387-2C46-931F-E8207366730B}"/>
    <dgm:cxn modelId="{BC4F0240-5CEA-9B43-BE7F-16F30CE567AC}" srcId="{BC9F2A18-750B-4B4C-A4EC-B99B3AD9147E}" destId="{6CDF5F64-414F-D844-B808-8DE56011DFCC}" srcOrd="1" destOrd="0" parTransId="{C3D185EA-0AFB-3242-840B-C931260D2B60}" sibTransId="{9F6BCFDB-F6B4-B147-AE85-AA2A0CE3B3EB}"/>
    <dgm:cxn modelId="{7049B422-A4E4-D642-B632-9777BB2AE022}" srcId="{5A7046D3-038A-0946-B8DA-75F41CDB8098}" destId="{065941A5-0E5F-0C49-AFA9-A922E2BA80E1}" srcOrd="1" destOrd="0" parTransId="{188DF1D5-2BAF-E940-B7BC-396FC0A0D14D}" sibTransId="{76B550A4-8A47-9244-A523-778147389CDF}"/>
    <dgm:cxn modelId="{0835E9E3-0068-D547-8CFA-E68BC901B1DE}" srcId="{0978C417-F862-CD43-A9F3-06E174FE3968}" destId="{88F0A5CC-9F8E-174C-AE0C-29EEDDBD234C}" srcOrd="0" destOrd="0" parTransId="{8A2D67B5-79A1-8F46-993A-2E936B5B7683}" sibTransId="{B55343E9-30DA-4C45-A556-6E4FDE0A7AFF}"/>
    <dgm:cxn modelId="{A1915FCE-4DFD-B849-8398-1BB56AA706BB}" type="presOf" srcId="{3B86A249-6530-5146-AE38-057A914E849E}" destId="{9851CF6D-0542-A945-8BD9-8B164A9FF6AF}" srcOrd="0" destOrd="1" presId="urn:microsoft.com/office/officeart/2009/3/layout/IncreasingArrowsProcess"/>
    <dgm:cxn modelId="{1E3DB681-3538-EB44-8B2A-FC3799708546}" type="presOf" srcId="{40B38BEA-C622-364C-84B9-6140B9C5CEFC}" destId="{9851CF6D-0542-A945-8BD9-8B164A9FF6AF}" srcOrd="0" destOrd="2" presId="urn:microsoft.com/office/officeart/2009/3/layout/IncreasingArrowsProcess"/>
    <dgm:cxn modelId="{F59188B5-AA3D-EC49-9FAA-0E046297AFD9}" type="presOf" srcId="{77E39105-775B-3D4D-96C5-14E4CB4110EC}" destId="{FBB464ED-33D5-3C42-9389-977FC034AD32}" srcOrd="0" destOrd="0" presId="urn:microsoft.com/office/officeart/2009/3/layout/IncreasingArrowsProcess"/>
    <dgm:cxn modelId="{9C80C3A1-BFBF-CB40-A436-D572BEE4D895}" srcId="{900669E4-87A7-5C49-A5E1-84963CF81AAA}" destId="{37731C80-0523-E749-9660-C07AA0EBA3FF}" srcOrd="1" destOrd="0" parTransId="{54E98356-3BD0-7648-AC16-9BB57061E1BA}" sibTransId="{9F1A7661-F6BC-5043-A5CC-DFA85735F8AE}"/>
    <dgm:cxn modelId="{A888024B-4098-C04B-9D15-A27B83A4844E}" type="presOf" srcId="{37731C80-0523-E749-9660-C07AA0EBA3FF}" destId="{AE11D181-40CD-AA43-A283-DD58DD43E998}" srcOrd="0" destOrd="1" presId="urn:microsoft.com/office/officeart/2009/3/layout/IncreasingArrowsProcess"/>
    <dgm:cxn modelId="{850E45E6-8A99-A34B-BC2A-0E717A047F5B}" type="presOf" srcId="{B60D42D5-988A-E24E-8304-26BAC3A825D5}" destId="{FBB464ED-33D5-3C42-9389-977FC034AD32}" srcOrd="0" destOrd="2" presId="urn:microsoft.com/office/officeart/2009/3/layout/IncreasingArrowsProcess"/>
    <dgm:cxn modelId="{8E00A6C4-2934-6642-BFD2-07B2D3CC1CFD}" srcId="{0978C417-F862-CD43-A9F3-06E174FE3968}" destId="{40B38BEA-C622-364C-84B9-6140B9C5CEFC}" srcOrd="2" destOrd="0" parTransId="{A3AA7D62-58B5-D046-8EDD-92230266FE87}" sibTransId="{6B944954-F6FD-694D-82D7-45F56085484A}"/>
    <dgm:cxn modelId="{233E7EC6-8B10-0B42-8022-825A9E67C6A5}" type="presOf" srcId="{5C0E77E8-8A50-054C-A4BF-0C8C401EC59E}" destId="{61F6C000-BD56-7B4F-B80D-4349F954432A}" srcOrd="0" destOrd="0" presId="urn:microsoft.com/office/officeart/2009/3/layout/IncreasingArrowsProcess"/>
    <dgm:cxn modelId="{259EF8A2-EEF5-0B4E-8BE3-5955E854EF2B}" type="presOf" srcId="{E385DA56-1A68-BD48-8B1C-E528C49559A4}" destId="{25E35677-269D-7F46-82BA-4AC7CFDF4204}" srcOrd="0" destOrd="0" presId="urn:microsoft.com/office/officeart/2009/3/layout/IncreasingArrowsProcess"/>
    <dgm:cxn modelId="{5561F18B-95AD-7D4B-9C7B-E8ED38AC6938}" type="presOf" srcId="{C4D23F30-1676-4149-A194-9F660BF1A352}" destId="{25E35677-269D-7F46-82BA-4AC7CFDF4204}" srcOrd="0" destOrd="2" presId="urn:microsoft.com/office/officeart/2009/3/layout/IncreasingArrowsProcess"/>
    <dgm:cxn modelId="{D058F568-671B-2449-97CA-C2ECFF4C28A6}" type="presOf" srcId="{88F0A5CC-9F8E-174C-AE0C-29EEDDBD234C}" destId="{9851CF6D-0542-A945-8BD9-8B164A9FF6AF}" srcOrd="0" destOrd="0" presId="urn:microsoft.com/office/officeart/2009/3/layout/IncreasingArrowsProcess"/>
    <dgm:cxn modelId="{60D8162E-B845-4C43-A8BD-0CAB113C37BD}" type="presOf" srcId="{5A7046D3-038A-0946-B8DA-75F41CDB8098}" destId="{FCFEE869-3260-8848-805B-21255263F0C6}" srcOrd="0" destOrd="0" presId="urn:microsoft.com/office/officeart/2009/3/layout/IncreasingArrowsProcess"/>
    <dgm:cxn modelId="{2C915662-0D39-DA41-88CA-BE446D46021E}" type="presOf" srcId="{9E1BC4AA-3D23-D343-9B78-C041D11A00F6}" destId="{FBB464ED-33D5-3C42-9389-977FC034AD32}" srcOrd="0" destOrd="1" presId="urn:microsoft.com/office/officeart/2009/3/layout/IncreasingArrowsProcess"/>
    <dgm:cxn modelId="{56238EC8-51BA-9340-8B52-D42B588390AB}" type="presOf" srcId="{6CDF5F64-414F-D844-B808-8DE56011DFCC}" destId="{1685D736-5D8C-2648-9245-8271052F4346}"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EE9C5479-7EB9-9348-A223-B2FAEFF7F610}" type="presOf" srcId="{EABFDB4B-76EE-F049-B783-32FF7B78C31E}" destId="{AE11D181-40CD-AA43-A283-DD58DD43E998}" srcOrd="0" destOrd="0" presId="urn:microsoft.com/office/officeart/2009/3/layout/IncreasingArrowsProcess"/>
    <dgm:cxn modelId="{66A78A74-827D-2444-8460-011BCE18D1C1}" srcId="{6CDF5F64-414F-D844-B808-8DE56011DFCC}" destId="{9E1BC4AA-3D23-D343-9B78-C041D11A00F6}" srcOrd="1" destOrd="0" parTransId="{2EE16838-9F9A-794B-A322-BB401824A5EB}" sibTransId="{128790BC-0A01-8F45-A7C7-2E241B3E26F9}"/>
    <dgm:cxn modelId="{24C78F0D-BD49-234F-A4F8-9BB41E76FD11}" type="presOf" srcId="{B022D9ED-1E87-A541-B5E6-99C6F5FA8271}" destId="{B49B3F43-B447-2E46-8542-2721C3CCA994}" srcOrd="0" destOrd="0" presId="urn:microsoft.com/office/officeart/2009/3/layout/IncreasingArrowsProcess"/>
    <dgm:cxn modelId="{531F8D97-85D6-7342-80D8-4D368225CF97}" type="presOf" srcId="{065941A5-0E5F-0C49-AFA9-A922E2BA80E1}" destId="{25E35677-269D-7F46-82BA-4AC7CFDF4204}" srcOrd="0" destOrd="1" presId="urn:microsoft.com/office/officeart/2009/3/layout/IncreasingArrowsProcess"/>
    <dgm:cxn modelId="{662E901A-8BC6-2D44-ADD8-60B00AE45A5E}" srcId="{0978C417-F862-CD43-A9F3-06E174FE3968}" destId="{3B86A249-6530-5146-AE38-057A914E849E}" srcOrd="1" destOrd="0" parTransId="{3A28BDC4-3CEB-CE40-985F-A9E850C1F520}" sibTransId="{C176D0C7-E6D0-244D-A7AC-EBB8137AFC61}"/>
    <dgm:cxn modelId="{06504082-1831-4046-B8CC-7838B9A26943}" type="presOf" srcId="{900669E4-87A7-5C49-A5E1-84963CF81AAA}" destId="{CB24CEDB-B0EF-C743-825D-AA776BAE9D7F}" srcOrd="0" destOrd="0" presId="urn:microsoft.com/office/officeart/2009/3/layout/IncreasingArrowsProcess"/>
    <dgm:cxn modelId="{5FD316D7-F8DE-FA4F-93D7-072BFB1766A6}" type="presOf" srcId="{0978C417-F862-CD43-A9F3-06E174FE3968}" destId="{065D51E9-B6DC-154D-B583-B4EBD21A9523}" srcOrd="0" destOrd="0" presId="urn:microsoft.com/office/officeart/2009/3/layout/IncreasingArrowsProcess"/>
    <dgm:cxn modelId="{CC3DAE14-7994-254B-8724-8FCB090F70D9}" srcId="{BC9F2A18-750B-4B4C-A4EC-B99B3AD9147E}" destId="{0978C417-F862-CD43-A9F3-06E174FE3968}" srcOrd="2" destOrd="0" parTransId="{26E577AA-4079-F64E-A353-21190E020C27}" sibTransId="{E78659F1-10F7-F149-935B-27EF599664DB}"/>
    <dgm:cxn modelId="{882E7AD6-9AD6-5F46-A0C8-EB036BDE974F}" srcId="{5C0E77E8-8A50-054C-A4BF-0C8C401EC59E}" destId="{B022D9ED-1E87-A541-B5E6-99C6F5FA8271}" srcOrd="0" destOrd="0" parTransId="{2DBB8F10-1685-754F-B1F7-626E4A8EE461}" sibTransId="{69800242-72AB-6643-84E0-3D961E57A8A8}"/>
    <dgm:cxn modelId="{D9F3E9EA-A1A4-FF40-A181-134ACEF0F3F1}" srcId="{6CDF5F64-414F-D844-B808-8DE56011DFCC}" destId="{B60D42D5-988A-E24E-8304-26BAC3A825D5}" srcOrd="2" destOrd="0" parTransId="{DAF69B01-D17A-D34D-975F-F08C618F5D8C}" sibTransId="{B0C555FE-206A-4548-9046-657AF06BC304}"/>
    <dgm:cxn modelId="{41FFE48F-F19A-5746-9751-96CBBFC7A824}" srcId="{5A7046D3-038A-0946-B8DA-75F41CDB8098}" destId="{E385DA56-1A68-BD48-8B1C-E528C49559A4}" srcOrd="0" destOrd="0" parTransId="{EAE8014A-57D1-9B46-8042-5B1097EBB4B9}" sibTransId="{C67F296C-430E-9844-8828-E585EFC2EF3C}"/>
    <dgm:cxn modelId="{500135F7-8CDF-EC4E-8692-948B6BEBC388}" srcId="{5A7046D3-038A-0946-B8DA-75F41CDB8098}" destId="{C4D23F30-1676-4149-A194-9F660BF1A352}" srcOrd="2" destOrd="0" parTransId="{66CF13D5-6723-9346-AA22-DDE3BF4412EF}" sibTransId="{BCF3534D-FDA1-484F-9BBE-7560EC043721}"/>
    <dgm:cxn modelId="{0820485E-1445-AE48-A8DA-1B9BE55F161A}" type="presParOf" srcId="{965C2627-9758-4643-9FBE-55143086510A}" destId="{61F6C000-BD56-7B4F-B80D-4349F954432A}" srcOrd="0" destOrd="0" presId="urn:microsoft.com/office/officeart/2009/3/layout/IncreasingArrowsProcess"/>
    <dgm:cxn modelId="{956902BA-69C8-EE42-BEEE-3CCD3641C331}" type="presParOf" srcId="{965C2627-9758-4643-9FBE-55143086510A}" destId="{B49B3F43-B447-2E46-8542-2721C3CCA994}" srcOrd="1" destOrd="0" presId="urn:microsoft.com/office/officeart/2009/3/layout/IncreasingArrowsProcess"/>
    <dgm:cxn modelId="{F074507B-0803-AF4C-85F0-A879B2072C72}" type="presParOf" srcId="{965C2627-9758-4643-9FBE-55143086510A}" destId="{1685D736-5D8C-2648-9245-8271052F4346}" srcOrd="2" destOrd="0" presId="urn:microsoft.com/office/officeart/2009/3/layout/IncreasingArrowsProcess"/>
    <dgm:cxn modelId="{C9836218-EBEA-5941-9ED8-1F66DE69BF02}" type="presParOf" srcId="{965C2627-9758-4643-9FBE-55143086510A}" destId="{FBB464ED-33D5-3C42-9389-977FC034AD32}" srcOrd="3" destOrd="0" presId="urn:microsoft.com/office/officeart/2009/3/layout/IncreasingArrowsProcess"/>
    <dgm:cxn modelId="{0F03FCCE-9C63-414F-B0E2-BC7BB9A61786}" type="presParOf" srcId="{965C2627-9758-4643-9FBE-55143086510A}" destId="{065D51E9-B6DC-154D-B583-B4EBD21A9523}" srcOrd="4" destOrd="0" presId="urn:microsoft.com/office/officeart/2009/3/layout/IncreasingArrowsProcess"/>
    <dgm:cxn modelId="{D40243CF-037A-F943-94A2-5C8543C82A86}" type="presParOf" srcId="{965C2627-9758-4643-9FBE-55143086510A}" destId="{9851CF6D-0542-A945-8BD9-8B164A9FF6AF}" srcOrd="5" destOrd="0" presId="urn:microsoft.com/office/officeart/2009/3/layout/IncreasingArrowsProcess"/>
    <dgm:cxn modelId="{0FC5CEA6-09CC-8A49-8776-899D02D48EA2}" type="presParOf" srcId="{965C2627-9758-4643-9FBE-55143086510A}" destId="{FCFEE869-3260-8848-805B-21255263F0C6}" srcOrd="6" destOrd="0" presId="urn:microsoft.com/office/officeart/2009/3/layout/IncreasingArrowsProcess"/>
    <dgm:cxn modelId="{28F0C7FC-CA9B-1D48-98C8-6AEF53BE6D8D}" type="presParOf" srcId="{965C2627-9758-4643-9FBE-55143086510A}" destId="{25E35677-269D-7F46-82BA-4AC7CFDF4204}" srcOrd="7" destOrd="0" presId="urn:microsoft.com/office/officeart/2009/3/layout/IncreasingArrowsProcess"/>
    <dgm:cxn modelId="{DE1B9203-E672-7349-9EB0-F1BF22D75466}" type="presParOf" srcId="{965C2627-9758-4643-9FBE-55143086510A}" destId="{CB24CEDB-B0EF-C743-825D-AA776BAE9D7F}" srcOrd="8" destOrd="0" presId="urn:microsoft.com/office/officeart/2009/3/layout/IncreasingArrowsProcess"/>
    <dgm:cxn modelId="{00085E2F-94E2-E040-AC25-DA413BF6293F}"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6C000-BD56-7B4F-B80D-4349F954432A}">
      <dsp:nvSpPr>
        <dsp:cNvPr id="0" name=""/>
        <dsp:cNvSpPr/>
      </dsp:nvSpPr>
      <dsp:spPr>
        <a:xfrm>
          <a:off x="0" y="337158"/>
          <a:ext cx="7467600" cy="1085998"/>
        </a:xfrm>
        <a:prstGeom prst="rightArrow">
          <a:avLst>
            <a:gd name="adj1" fmla="val 50000"/>
            <a:gd name="adj2" fmla="val 50000"/>
          </a:avLst>
        </a:prstGeom>
        <a:solidFill>
          <a:schemeClr val="accent3">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rPr>
            <a:t>PaaS</a:t>
          </a:r>
          <a:endParaRPr lang="en-US" sz="2000" b="1" kern="1200" dirty="0">
            <a:solidFill>
              <a:schemeClr val="tx1"/>
            </a:solidFill>
          </a:endParaRPr>
        </a:p>
      </dsp:txBody>
      <dsp:txXfrm>
        <a:off x="0" y="608658"/>
        <a:ext cx="7196101" cy="542999"/>
      </dsp:txXfrm>
    </dsp:sp>
    <dsp:sp modelId="{B49B3F43-B447-2E46-8542-2721C3CCA994}">
      <dsp:nvSpPr>
        <dsp:cNvPr id="0" name=""/>
        <dsp:cNvSpPr/>
      </dsp:nvSpPr>
      <dsp:spPr>
        <a:xfrm>
          <a:off x="0" y="1173218"/>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err="1" smtClean="0">
              <a:solidFill>
                <a:schemeClr val="tx1"/>
              </a:solidFill>
            </a:rPr>
            <a:t>Hadoop</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(Twister)</a:t>
          </a:r>
        </a:p>
        <a:p>
          <a:pPr lvl="0" algn="l" defTabSz="622300">
            <a:lnSpc>
              <a:spcPct val="90000"/>
            </a:lnSpc>
            <a:spcBef>
              <a:spcPct val="0"/>
            </a:spcBef>
            <a:spcAft>
              <a:spcPct val="35000"/>
            </a:spcAft>
          </a:pPr>
          <a:r>
            <a:rPr lang="en-US" sz="1400" kern="1200" dirty="0" smtClean="0">
              <a:solidFill>
                <a:schemeClr val="tx1"/>
              </a:solidFill>
            </a:rPr>
            <a:t>(Sphere/Sector)</a:t>
          </a:r>
          <a:endParaRPr lang="en-US" sz="1400" kern="1200" dirty="0">
            <a:solidFill>
              <a:schemeClr val="tx1"/>
            </a:solidFill>
          </a:endParaRPr>
        </a:p>
      </dsp:txBody>
      <dsp:txXfrm>
        <a:off x="0" y="1173218"/>
        <a:ext cx="1380161" cy="1994067"/>
      </dsp:txXfrm>
    </dsp:sp>
    <dsp:sp modelId="{1685D736-5D8C-2648-9245-8271052F4346}">
      <dsp:nvSpPr>
        <dsp:cNvPr id="0" name=""/>
        <dsp:cNvSpPr/>
      </dsp:nvSpPr>
      <dsp:spPr>
        <a:xfrm>
          <a:off x="1380012" y="699297"/>
          <a:ext cx="6087587" cy="1085998"/>
        </a:xfrm>
        <a:prstGeom prst="rightArrow">
          <a:avLst>
            <a:gd name="adj1" fmla="val 50000"/>
            <a:gd name="adj2" fmla="val 50000"/>
          </a:avLst>
        </a:prstGeom>
        <a:solidFill>
          <a:schemeClr val="accent3">
            <a:shade val="50000"/>
            <a:hueOff val="107022"/>
            <a:satOff val="-1708"/>
            <a:lumOff val="164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rPr>
            <a:t>IaaS</a:t>
          </a:r>
          <a:endParaRPr lang="en-US" sz="2000" b="1" kern="1200" dirty="0">
            <a:solidFill>
              <a:schemeClr val="tx1"/>
            </a:solidFill>
          </a:endParaRPr>
        </a:p>
      </dsp:txBody>
      <dsp:txXfrm>
        <a:off x="1380012" y="970797"/>
        <a:ext cx="5816088" cy="542999"/>
      </dsp:txXfrm>
    </dsp:sp>
    <dsp:sp modelId="{FBB464ED-33D5-3C42-9389-977FC034AD32}">
      <dsp:nvSpPr>
        <dsp:cNvPr id="0" name=""/>
        <dsp:cNvSpPr/>
      </dsp:nvSpPr>
      <dsp:spPr>
        <a:xfrm>
          <a:off x="1380012" y="1535357"/>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Nimbus</a:t>
          </a:r>
          <a:endParaRPr lang="en-US" sz="1400" kern="1200" dirty="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Eucalyptus</a:t>
          </a:r>
        </a:p>
        <a:p>
          <a:pPr lvl="0" algn="l" defTabSz="622300">
            <a:lnSpc>
              <a:spcPct val="90000"/>
            </a:lnSpc>
            <a:spcBef>
              <a:spcPct val="0"/>
            </a:spcBef>
            <a:spcAft>
              <a:spcPct val="35000"/>
            </a:spcAft>
          </a:pPr>
          <a:r>
            <a:rPr lang="en-US" sz="1400" kern="1200" dirty="0" err="1" smtClean="0">
              <a:solidFill>
                <a:schemeClr val="tx1"/>
              </a:solidFill>
            </a:rPr>
            <a:t>ViNE</a:t>
          </a:r>
          <a:endParaRPr lang="en-US" sz="1400" kern="1200" dirty="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OpenStack</a:t>
          </a:r>
          <a:r>
            <a:rPr lang="en-US" sz="1400" kern="1200" dirty="0" smtClean="0">
              <a:solidFill>
                <a:schemeClr val="tx1"/>
              </a:solidFill>
            </a:rPr>
            <a:t>)</a:t>
          </a: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OpenNebula</a:t>
          </a:r>
          <a:r>
            <a:rPr lang="en-US" sz="1400" kern="1200" dirty="0" smtClean="0">
              <a:solidFill>
                <a:schemeClr val="tx1"/>
              </a:solidFill>
            </a:rPr>
            <a:t>)</a:t>
          </a:r>
        </a:p>
      </dsp:txBody>
      <dsp:txXfrm>
        <a:off x="1380012" y="1535357"/>
        <a:ext cx="1380161" cy="1994067"/>
      </dsp:txXfrm>
    </dsp:sp>
    <dsp:sp modelId="{065D51E9-B6DC-154D-B583-B4EBD21A9523}">
      <dsp:nvSpPr>
        <dsp:cNvPr id="0" name=""/>
        <dsp:cNvSpPr/>
      </dsp:nvSpPr>
      <dsp:spPr>
        <a:xfrm>
          <a:off x="2760024" y="1061436"/>
          <a:ext cx="4707575" cy="1085998"/>
        </a:xfrm>
        <a:prstGeom prst="rightArrow">
          <a:avLst>
            <a:gd name="adj1" fmla="val 50000"/>
            <a:gd name="adj2" fmla="val 50000"/>
          </a:avLst>
        </a:prstGeom>
        <a:solidFill>
          <a:schemeClr val="accent3">
            <a:shade val="50000"/>
            <a:hueOff val="214044"/>
            <a:satOff val="-3415"/>
            <a:lumOff val="328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Grid</a:t>
          </a:r>
        </a:p>
      </dsp:txBody>
      <dsp:txXfrm>
        <a:off x="2760024" y="1332936"/>
        <a:ext cx="4436076" cy="542999"/>
      </dsp:txXfrm>
    </dsp:sp>
    <dsp:sp modelId="{9851CF6D-0542-A945-8BD9-8B164A9FF6AF}">
      <dsp:nvSpPr>
        <dsp:cNvPr id="0" name=""/>
        <dsp:cNvSpPr/>
      </dsp:nvSpPr>
      <dsp:spPr>
        <a:xfrm>
          <a:off x="2760024" y="1897496"/>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Genesis II</a:t>
          </a:r>
        </a:p>
        <a:p>
          <a:pPr lvl="0" algn="l" defTabSz="622300">
            <a:lnSpc>
              <a:spcPct val="90000"/>
            </a:lnSpc>
            <a:spcBef>
              <a:spcPct val="0"/>
            </a:spcBef>
            <a:spcAft>
              <a:spcPct val="35000"/>
            </a:spcAft>
          </a:pPr>
          <a:r>
            <a:rPr lang="en-US" sz="1400" kern="1200" dirty="0" err="1" smtClean="0">
              <a:solidFill>
                <a:schemeClr val="tx1"/>
              </a:solidFill>
            </a:rPr>
            <a:t>Unicore</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SAGA</a:t>
          </a:r>
        </a:p>
        <a:p>
          <a:pPr lvl="0" algn="l" defTabSz="622300">
            <a:lnSpc>
              <a:spcPct val="90000"/>
            </a:lnSpc>
            <a:spcBef>
              <a:spcPct val="0"/>
            </a:spcBef>
            <a:spcAft>
              <a:spcPct val="35000"/>
            </a:spcAft>
          </a:pPr>
          <a:r>
            <a:rPr lang="en-US" sz="1400" kern="1200" dirty="0" smtClean="0">
              <a:solidFill>
                <a:schemeClr val="tx1"/>
              </a:solidFill>
            </a:rPr>
            <a:t>(Globus)</a:t>
          </a:r>
        </a:p>
      </dsp:txBody>
      <dsp:txXfrm>
        <a:off x="2760024" y="1897496"/>
        <a:ext cx="1380161" cy="1994067"/>
      </dsp:txXfrm>
    </dsp:sp>
    <dsp:sp modelId="{FCFEE869-3260-8848-805B-21255263F0C6}">
      <dsp:nvSpPr>
        <dsp:cNvPr id="0" name=""/>
        <dsp:cNvSpPr/>
      </dsp:nvSpPr>
      <dsp:spPr>
        <a:xfrm>
          <a:off x="4140784" y="1423575"/>
          <a:ext cx="3326815" cy="1085998"/>
        </a:xfrm>
        <a:prstGeom prst="rightArrow">
          <a:avLst>
            <a:gd name="adj1" fmla="val 50000"/>
            <a:gd name="adj2" fmla="val 50000"/>
          </a:avLst>
        </a:prstGeom>
        <a:solidFill>
          <a:schemeClr val="accent3">
            <a:shade val="50000"/>
            <a:hueOff val="214044"/>
            <a:satOff val="-3415"/>
            <a:lumOff val="328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HPCC</a:t>
          </a:r>
          <a:endParaRPr lang="en-US" sz="2000" b="1" kern="1200" dirty="0">
            <a:solidFill>
              <a:schemeClr val="tx1"/>
            </a:solidFill>
          </a:endParaRPr>
        </a:p>
      </dsp:txBody>
      <dsp:txXfrm>
        <a:off x="4140784" y="1695075"/>
        <a:ext cx="3055316" cy="542999"/>
      </dsp:txXfrm>
    </dsp:sp>
    <dsp:sp modelId="{25E35677-269D-7F46-82BA-4AC7CFDF4204}">
      <dsp:nvSpPr>
        <dsp:cNvPr id="0" name=""/>
        <dsp:cNvSpPr/>
      </dsp:nvSpPr>
      <dsp:spPr>
        <a:xfrm>
          <a:off x="4140784" y="2259635"/>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MPI</a:t>
          </a:r>
          <a:endParaRPr lang="en-US" sz="1400" kern="1200" dirty="0">
            <a:solidFill>
              <a:schemeClr val="tx1"/>
            </a:solidFill>
          </a:endParaRPr>
        </a:p>
        <a:p>
          <a:pPr lvl="0" algn="l" defTabSz="622300">
            <a:lnSpc>
              <a:spcPct val="90000"/>
            </a:lnSpc>
            <a:spcBef>
              <a:spcPct val="0"/>
            </a:spcBef>
            <a:spcAft>
              <a:spcPct val="35000"/>
            </a:spcAft>
          </a:pPr>
          <a:r>
            <a:rPr lang="en-US" sz="1400" kern="1200" dirty="0" err="1" smtClean="0">
              <a:solidFill>
                <a:schemeClr val="tx1"/>
              </a:solidFill>
            </a:rPr>
            <a:t>OpenMP</a:t>
          </a:r>
          <a:endParaRPr lang="en-US" sz="1400" kern="1200" dirty="0">
            <a:solidFill>
              <a:schemeClr val="tx1"/>
            </a:solidFill>
          </a:endParaRPr>
        </a:p>
        <a:p>
          <a:pPr lvl="0" algn="l" defTabSz="622300">
            <a:lnSpc>
              <a:spcPct val="90000"/>
            </a:lnSpc>
            <a:spcBef>
              <a:spcPct val="0"/>
            </a:spcBef>
            <a:spcAft>
              <a:spcPct val="35000"/>
            </a:spcAft>
          </a:pPr>
          <a:r>
            <a:rPr lang="en-US" sz="1400" kern="1200" dirty="0" err="1" smtClean="0">
              <a:solidFill>
                <a:schemeClr val="tx1"/>
              </a:solidFill>
            </a:rPr>
            <a:t>ScaleMP</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(XD Stack)</a:t>
          </a:r>
          <a:endParaRPr lang="en-US" sz="1400" kern="1200" dirty="0">
            <a:solidFill>
              <a:schemeClr val="tx1"/>
            </a:solidFill>
          </a:endParaRPr>
        </a:p>
      </dsp:txBody>
      <dsp:txXfrm>
        <a:off x="4140784" y="2259635"/>
        <a:ext cx="1380161" cy="1994067"/>
      </dsp:txXfrm>
    </dsp:sp>
    <dsp:sp modelId="{CB24CEDB-B0EF-C743-825D-AA776BAE9D7F}">
      <dsp:nvSpPr>
        <dsp:cNvPr id="0" name=""/>
        <dsp:cNvSpPr/>
      </dsp:nvSpPr>
      <dsp:spPr>
        <a:xfrm>
          <a:off x="5520796" y="1785714"/>
          <a:ext cx="1946803" cy="1085998"/>
        </a:xfrm>
        <a:prstGeom prst="rightArrow">
          <a:avLst>
            <a:gd name="adj1" fmla="val 50000"/>
            <a:gd name="adj2" fmla="val 50000"/>
          </a:avLst>
        </a:prstGeom>
        <a:solidFill>
          <a:schemeClr val="accent3">
            <a:shade val="50000"/>
            <a:hueOff val="107022"/>
            <a:satOff val="-1708"/>
            <a:lumOff val="164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Others</a:t>
          </a:r>
          <a:endParaRPr lang="en-US" sz="2000" b="1" kern="1200" dirty="0">
            <a:solidFill>
              <a:schemeClr val="tx1"/>
            </a:solidFill>
          </a:endParaRPr>
        </a:p>
      </dsp:txBody>
      <dsp:txXfrm>
        <a:off x="5520796" y="2057214"/>
        <a:ext cx="1675304" cy="542999"/>
      </dsp:txXfrm>
    </dsp:sp>
    <dsp:sp modelId="{AE11D181-40CD-AA43-A283-DD58DD43E998}">
      <dsp:nvSpPr>
        <dsp:cNvPr id="0" name=""/>
        <dsp:cNvSpPr/>
      </dsp:nvSpPr>
      <dsp:spPr>
        <a:xfrm>
          <a:off x="5520796" y="2621774"/>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Portal</a:t>
          </a:r>
        </a:p>
        <a:p>
          <a:pPr lvl="0" algn="l" defTabSz="622300">
            <a:lnSpc>
              <a:spcPct val="90000"/>
            </a:lnSpc>
            <a:spcBef>
              <a:spcPct val="0"/>
            </a:spcBef>
            <a:spcAft>
              <a:spcPct val="35000"/>
            </a:spcAft>
          </a:pPr>
          <a:r>
            <a:rPr lang="en-US" sz="1400" kern="1200" dirty="0" smtClean="0">
              <a:solidFill>
                <a:schemeClr val="tx1"/>
              </a:solidFill>
            </a:rPr>
            <a:t>Inca</a:t>
          </a:r>
        </a:p>
        <a:p>
          <a:pPr lvl="0" algn="l" defTabSz="622300">
            <a:lnSpc>
              <a:spcPct val="90000"/>
            </a:lnSpc>
            <a:spcBef>
              <a:spcPct val="0"/>
            </a:spcBef>
            <a:spcAft>
              <a:spcPct val="35000"/>
            </a:spcAft>
          </a:pPr>
          <a:r>
            <a:rPr lang="en-US" sz="1400" kern="1200" dirty="0" smtClean="0">
              <a:solidFill>
                <a:schemeClr val="tx1"/>
              </a:solidFill>
            </a:rPr>
            <a:t>Ganglia</a:t>
          </a: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Exper</a:t>
          </a:r>
          <a:r>
            <a:rPr lang="en-US" sz="1400" kern="1200" dirty="0" smtClean="0">
              <a:solidFill>
                <a:schemeClr val="tx1"/>
              </a:solidFill>
            </a:rPr>
            <a:t>. </a:t>
          </a:r>
          <a:r>
            <a:rPr lang="en-US" sz="1400" kern="1200" dirty="0" err="1" smtClean="0">
              <a:solidFill>
                <a:schemeClr val="tx1"/>
              </a:solidFill>
            </a:rPr>
            <a:t>Manag</a:t>
          </a:r>
          <a:r>
            <a:rPr lang="en-US" sz="1400" kern="1200" dirty="0" smtClean="0">
              <a:solidFill>
                <a:schemeClr val="tx1"/>
              </a:solidFill>
            </a:rPr>
            <a:t>./(Pegasus</a:t>
          </a:r>
        </a:p>
        <a:p>
          <a:pPr lvl="0" algn="l" defTabSz="622300">
            <a:lnSpc>
              <a:spcPct val="90000"/>
            </a:lnSpc>
            <a:spcBef>
              <a:spcPct val="0"/>
            </a:spcBef>
            <a:spcAft>
              <a:spcPct val="35000"/>
            </a:spcAft>
          </a:pPr>
          <a:r>
            <a:rPr lang="en-US" sz="1400" kern="1200" dirty="0" smtClean="0">
              <a:solidFill>
                <a:schemeClr val="tx1"/>
              </a:solidFill>
            </a:rPr>
            <a:t>(Rain)</a:t>
          </a:r>
          <a:endParaRPr lang="en-US" sz="1400" kern="1200" dirty="0">
            <a:solidFill>
              <a:schemeClr val="tx1"/>
            </a:solidFill>
          </a:endParaRPr>
        </a:p>
      </dsp:txBody>
      <dsp:txXfrm>
        <a:off x="5520796" y="2621774"/>
        <a:ext cx="1380161" cy="199406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0F179-1FE0-5442-8174-AD88F16759E7}" type="datetimeFigureOut">
              <a:rPr lang="en-US" smtClean="0"/>
              <a:t>9/11/2011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8A27E-BEA6-444F-BF20-37F16E337D9B}" type="slidenum">
              <a:rPr lang="en-US" smtClean="0"/>
              <a:t>‹#›</a:t>
            </a:fld>
            <a:endParaRPr lang="en-US"/>
          </a:p>
        </p:txBody>
      </p:sp>
    </p:spTree>
    <p:extLst>
      <p:ext uri="{BB962C8B-B14F-4D97-AF65-F5344CB8AC3E}">
        <p14:creationId xmlns:p14="http://schemas.microsoft.com/office/powerpoint/2010/main" val="18128778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BitTorrent_(protoco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magellan.alcf.anl.gov/" TargetMode="External"/><Relationship Id="rId5" Type="http://schemas.openxmlformats.org/officeDocument/2006/relationships/hyperlink" Target="http://en.wikipedia.org/wiki/Network_switch" TargetMode="External"/><Relationship Id="rId4" Type="http://schemas.openxmlformats.org/officeDocument/2006/relationships/hyperlink" Target="http://en.wikipedia.org/wiki/Local_area_network"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boinc.berkeley.edu/trac/wiki/VolunteerComputing" TargetMode="External"/><Relationship Id="rId3" Type="http://schemas.openxmlformats.org/officeDocument/2006/relationships/hyperlink" Target="http://en.wiktionary.org/wiki/Catch-22" TargetMode="External"/><Relationship Id="rId7" Type="http://schemas.openxmlformats.org/officeDocument/2006/relationships/hyperlink" Target="http://aws.amazon.com/ec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ienceclouds.org/blog/2011/02/www.nimbusproject.org" TargetMode="External"/><Relationship Id="rId5" Type="http://schemas.openxmlformats.org/officeDocument/2006/relationships/hyperlink" Target="http://www.cs.wisc.edu/condor/" TargetMode="External"/><Relationship Id="rId10" Type="http://schemas.openxmlformats.org/officeDocument/2006/relationships/hyperlink" Target="http://www.nimbusproject.org/files/backfill_ccgrid_2011.pdf" TargetMode="External"/><Relationship Id="rId4" Type="http://schemas.openxmlformats.org/officeDocument/2006/relationships/hyperlink" Target="http://setiathome.ssl.berkeley.edu/" TargetMode="External"/><Relationship Id="rId9" Type="http://schemas.openxmlformats.org/officeDocument/2006/relationships/hyperlink" Target="http://www.csc.cs.colorado.edu/~marshalp/"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a:t>
            </a:fld>
            <a:endParaRPr lang="en-US"/>
          </a:p>
        </p:txBody>
      </p:sp>
    </p:spTree>
    <p:extLst>
      <p:ext uri="{BB962C8B-B14F-4D97-AF65-F5344CB8AC3E}">
        <p14:creationId xmlns:p14="http://schemas.microsoft.com/office/powerpoint/2010/main" val="2242606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100</a:t>
            </a:fld>
            <a:endParaRPr lang="en-US"/>
          </a:p>
        </p:txBody>
      </p:sp>
    </p:spTree>
    <p:extLst>
      <p:ext uri="{BB962C8B-B14F-4D97-AF65-F5344CB8AC3E}">
        <p14:creationId xmlns:p14="http://schemas.microsoft.com/office/powerpoint/2010/main" val="6288119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101</a:t>
            </a:fld>
            <a:endParaRPr lang="en-US"/>
          </a:p>
        </p:txBody>
      </p:sp>
    </p:spTree>
    <p:extLst>
      <p:ext uri="{BB962C8B-B14F-4D97-AF65-F5344CB8AC3E}">
        <p14:creationId xmlns:p14="http://schemas.microsoft.com/office/powerpoint/2010/main" val="31210639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102</a:t>
            </a:fld>
            <a:endParaRPr lang="en-US"/>
          </a:p>
        </p:txBody>
      </p:sp>
    </p:spTree>
    <p:extLst>
      <p:ext uri="{BB962C8B-B14F-4D97-AF65-F5344CB8AC3E}">
        <p14:creationId xmlns:p14="http://schemas.microsoft.com/office/powerpoint/2010/main" val="6394843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103</a:t>
            </a:fld>
            <a:endParaRPr lang="en-US"/>
          </a:p>
        </p:txBody>
      </p:sp>
    </p:spTree>
    <p:extLst>
      <p:ext uri="{BB962C8B-B14F-4D97-AF65-F5344CB8AC3E}">
        <p14:creationId xmlns:p14="http://schemas.microsoft.com/office/powerpoint/2010/main" val="163663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a:t>
            </a:fld>
            <a:endParaRPr lang="en-US"/>
          </a:p>
        </p:txBody>
      </p:sp>
    </p:spTree>
    <p:extLst>
      <p:ext uri="{BB962C8B-B14F-4D97-AF65-F5344CB8AC3E}">
        <p14:creationId xmlns:p14="http://schemas.microsoft.com/office/powerpoint/2010/main" val="74850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2369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1530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“story” – user comes to a Nimbus cloud,</a:t>
            </a:r>
            <a:r>
              <a:rPr lang="en-US" baseline="0" dirty="0" smtClean="0"/>
              <a:t> wants to deploy 3 </a:t>
            </a:r>
            <a:r>
              <a:rPr lang="en-US" baseline="0" dirty="0" err="1" smtClean="0"/>
              <a:t>VMs</a:t>
            </a:r>
            <a:r>
              <a:rPr lang="en-US" baseline="0" dirty="0" smtClean="0"/>
              <a:t>, etc. </a:t>
            </a:r>
            <a:endParaRPr lang="en-US" dirty="0" smtClean="0"/>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Continuation of a story…</a:t>
            </a:r>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Nimbus</a:t>
            </a:r>
            <a:r>
              <a:rPr lang="en-US" baseline="0" dirty="0" smtClean="0"/>
              <a:t> clouds on FG</a:t>
            </a: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0677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are images which are already</a:t>
            </a:r>
            <a:r>
              <a:rPr lang="en-US" baseline="0" dirty="0" smtClean="0"/>
              <a:t> configured and ready to go on FG – you don’t have to configure an image you can use one of these and modify it further – and afterwards save that modified image via the Nimbus client – save command. </a:t>
            </a: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picture of the architecture – things to emphasize is that it is highly configurable</a:t>
            </a:r>
            <a:r>
              <a:rPr lang="en-US" baseline="0" dirty="0" smtClean="0"/>
              <a:t> and easy to extend – e.g. last summer we got a community contribution of the </a:t>
            </a:r>
            <a:r>
              <a:rPr lang="en-US" baseline="0" dirty="0" err="1" smtClean="0"/>
              <a:t>backfil</a:t>
            </a:r>
            <a:r>
              <a:rPr lang="en-US" baseline="0" dirty="0" smtClean="0"/>
              <a:t>/spot scheduler.</a:t>
            </a:r>
          </a:p>
          <a:p>
            <a:endParaRPr lang="en-US" baseline="0" dirty="0" smtClean="0"/>
          </a:p>
          <a:p>
            <a:r>
              <a:rPr lang="en-US" baseline="0" dirty="0" smtClean="0"/>
              <a:t>I typically just discuss workspace layers and then say that Cumulus is organized in a similar way. From top, by layer:</a:t>
            </a:r>
          </a:p>
          <a:p>
            <a:endParaRPr lang="en-US" baseline="0" dirty="0" smtClean="0"/>
          </a:p>
          <a:p>
            <a:pPr marL="228600" indent="-228600">
              <a:buAutoNum type="arabicParenR"/>
            </a:pPr>
            <a:r>
              <a:rPr lang="en-US" baseline="0" dirty="0" smtClean="0"/>
              <a:t>Interfaces – right now three types supported we’d love to support OCCI</a:t>
            </a:r>
          </a:p>
          <a:p>
            <a:pPr marL="228600" indent="-228600">
              <a:buAutoNum type="arabicParenR"/>
            </a:pPr>
            <a:r>
              <a:rPr lang="en-US" baseline="0" dirty="0" smtClean="0"/>
              <a:t>And it would be easy to do because we have this workspace API layer that makes it easy to “add on” other interfaces</a:t>
            </a:r>
          </a:p>
          <a:p>
            <a:pPr marL="228600" indent="-228600">
              <a:buAutoNum type="arabicParenR"/>
            </a:pPr>
            <a:r>
              <a:rPr lang="en-US" baseline="0" dirty="0" smtClean="0"/>
              <a:t>The RM layer – default is the workspace scheduler (we implemented it), spot pricing adds spot pricing functionality, workspace pilot enables </a:t>
            </a:r>
            <a:r>
              <a:rPr lang="en-US" baseline="0" dirty="0" err="1" smtClean="0"/>
              <a:t>worspace</a:t>
            </a:r>
            <a:r>
              <a:rPr lang="en-US" baseline="0" dirty="0" smtClean="0"/>
              <a:t> service to work with a batch scheduler such as SGE or Torque. But you can configure workspace service with any of these schedulers – or write your own. </a:t>
            </a:r>
          </a:p>
          <a:p>
            <a:pPr marL="228600" indent="-228600">
              <a:buAutoNum type="arabicParenR"/>
            </a:pPr>
            <a:r>
              <a:rPr lang="en-US" baseline="0" dirty="0" smtClean="0"/>
              <a:t>Workspace Control Protocol allows any scheduler to interact with workspace control program that carries out its commands on the “worker nodes”</a:t>
            </a:r>
          </a:p>
          <a:p>
            <a:pPr marL="228600" indent="-228600">
              <a:buAutoNum type="arabicParenR"/>
            </a:pPr>
            <a:r>
              <a:rPr lang="en-US" baseline="0" dirty="0" smtClean="0"/>
              <a:t>The workspace control program is itself configurable – you can have different virtualization flavors, different ways of distributing images to nodes, networking options, etc. – there are many </a:t>
            </a:r>
            <a:r>
              <a:rPr lang="en-US" baseline="0" dirty="0" err="1" smtClean="0"/>
              <a:t>plugins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a:t>
            </a:fld>
            <a:endParaRPr lang="en-US"/>
          </a:p>
        </p:txBody>
      </p:sp>
    </p:spTree>
    <p:extLst>
      <p:ext uri="{BB962C8B-B14F-4D97-AF65-F5344CB8AC3E}">
        <p14:creationId xmlns:p14="http://schemas.microsoft.com/office/powerpoint/2010/main" val="63706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The deployment of many identical virtual machine images represents a very common pattern in scientific use of clouds. It occurs when researchers deploy a virtual cluster, augment an existing cluster by adding more worker nodes, or enlarge a set of platforms for a volunteer computing application.</a:t>
            </a:r>
          </a:p>
          <a:p>
            <a:pPr>
              <a:buFontTx/>
              <a:buNone/>
            </a:pPr>
            <a:endParaRPr lang="en-US" dirty="0" smtClean="0"/>
          </a:p>
          <a:p>
            <a:pPr>
              <a:buFontTx/>
              <a:buNone/>
            </a:pPr>
            <a:r>
              <a:rPr lang="en-US" dirty="0" err="1" smtClean="0"/>
              <a:t>LANTorrent</a:t>
            </a:r>
            <a:r>
              <a:rPr lang="en-US" dirty="0" smtClean="0"/>
              <a:t> leverages this pattern to optimize image distribution within your cloud. Built on the ideas underlying </a:t>
            </a:r>
            <a:r>
              <a:rPr lang="en-US" dirty="0" smtClean="0">
                <a:hlinkClick r:id="rId3"/>
              </a:rPr>
              <a:t>BitTorrent</a:t>
            </a:r>
            <a:r>
              <a:rPr lang="en-US" dirty="0" smtClean="0"/>
              <a:t>, </a:t>
            </a:r>
            <a:r>
              <a:rPr lang="en-US" dirty="0" err="1" smtClean="0"/>
              <a:t>LANTorrent</a:t>
            </a:r>
            <a:r>
              <a:rPr lang="en-US" dirty="0" smtClean="0"/>
              <a:t> uses streaming to propagate the VM image file to hundreds or thousands of nodes. Unlike copying, streaming does not wait for the file to fully arrive at its destination before forwarding it on – by the time the end of the file reaches the first node, its beginning may have been forwarded to many other nodes. The only limiting factor to how many streams we can have “in flight” at any given time is the capacity of the </a:t>
            </a:r>
            <a:r>
              <a:rPr lang="en-US" dirty="0" smtClean="0">
                <a:hlinkClick r:id="rId4"/>
              </a:rPr>
              <a:t>LAN</a:t>
            </a:r>
            <a:r>
              <a:rPr lang="en-US" dirty="0" smtClean="0"/>
              <a:t> </a:t>
            </a:r>
            <a:r>
              <a:rPr lang="en-US" dirty="0" smtClean="0">
                <a:hlinkClick r:id="rId5"/>
              </a:rPr>
              <a:t>switch</a:t>
            </a:r>
            <a:r>
              <a:rPr lang="en-US" dirty="0" smtClean="0"/>
              <a:t>. And this is where the “LAN” part of </a:t>
            </a:r>
            <a:r>
              <a:rPr lang="en-US" dirty="0" err="1" smtClean="0"/>
              <a:t>LANTorrent</a:t>
            </a:r>
            <a:r>
              <a:rPr lang="en-US" dirty="0" smtClean="0"/>
              <a:t> comes in – it tries to optimize the number of transfers in order to saturate the switch without causing contention. In addition to that, </a:t>
            </a:r>
            <a:r>
              <a:rPr lang="en-US" dirty="0" err="1" smtClean="0"/>
              <a:t>LANTorrent</a:t>
            </a:r>
            <a:r>
              <a:rPr lang="en-US" dirty="0" smtClean="0"/>
              <a:t> detects all same-image transfers taking place within a time bucket – even if they are part of different requests – and includes them in existing streams. As shown on the enclosed graph, on the </a:t>
            </a:r>
            <a:r>
              <a:rPr lang="en-US" dirty="0" smtClean="0">
                <a:hlinkClick r:id="rId6"/>
              </a:rPr>
              <a:t>ANL’s Magellan cloud</a:t>
            </a:r>
            <a:r>
              <a:rPr lang="en-US" dirty="0" smtClean="0"/>
              <a:t> we were able to deliver a thousand 1.2 GB VM images within 10 minutes. Moreover, the graph also shows that </a:t>
            </a:r>
            <a:r>
              <a:rPr lang="en-US" dirty="0" err="1" smtClean="0"/>
              <a:t>LANTorrent</a:t>
            </a:r>
            <a:r>
              <a:rPr lang="en-US" dirty="0" smtClean="0"/>
              <a:t> can scale better than linear (the red line in the graph) thanks to multiple transfer detection.</a:t>
            </a:r>
          </a:p>
          <a:p>
            <a:pPr>
              <a:buFontTx/>
              <a:buChar char="-"/>
            </a:pP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761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Nowadays users want to use hybrid</a:t>
            </a:r>
            <a:r>
              <a:rPr lang="en-US" baseline="0" dirty="0" smtClean="0"/>
              <a:t> clouds – run on their own resources, maybe use some community cloud resources (such as </a:t>
            </a:r>
            <a:r>
              <a:rPr lang="en-US" baseline="0" dirty="0" err="1" smtClean="0"/>
              <a:t>FutureGrid</a:t>
            </a:r>
            <a:r>
              <a:rPr lang="en-US" baseline="0" dirty="0" smtClean="0"/>
              <a:t>) and then go to commercial clouds. And what they provision from those clouds has to work together and potentially also fit in with an existing environment. Nimbus Platform provides tools in this space in two layers:</a:t>
            </a:r>
          </a:p>
          <a:p>
            <a:endParaRPr lang="en-US" baseline="0" dirty="0" smtClean="0"/>
          </a:p>
          <a:p>
            <a:pPr marL="228600" indent="-228600">
              <a:buAutoNum type="arabicParenR"/>
            </a:pPr>
            <a:r>
              <a:rPr lang="en-US" baseline="0" dirty="0" smtClean="0"/>
              <a:t>The Nimbus Platform tools allow them to build highly scalable HA tools that go to *different* clouds (so far tested with Nimbus, </a:t>
            </a:r>
            <a:r>
              <a:rPr lang="en-US" baseline="0" dirty="0" err="1" smtClean="0"/>
              <a:t>Euca</a:t>
            </a:r>
            <a:r>
              <a:rPr lang="en-US" baseline="0" dirty="0" smtClean="0"/>
              <a:t>, </a:t>
            </a:r>
            <a:r>
              <a:rPr lang="en-US" baseline="0" dirty="0" err="1" smtClean="0"/>
              <a:t>OpenStack</a:t>
            </a:r>
            <a:r>
              <a:rPr lang="en-US" baseline="0" dirty="0" smtClean="0"/>
              <a:t>, and EC2 – FG clouds plus EC2 -- but extensible to other clouds via </a:t>
            </a:r>
            <a:r>
              <a:rPr lang="en-US" baseline="0" dirty="0" err="1" smtClean="0"/>
              <a:t>libcloud</a:t>
            </a:r>
            <a:r>
              <a:rPr lang="en-US" baseline="0" dirty="0" smtClean="0"/>
              <a:t>)</a:t>
            </a:r>
          </a:p>
          <a:p>
            <a:pPr marL="228600" indent="-228600">
              <a:buAutoNum type="arabicParenR"/>
            </a:pPr>
            <a:r>
              <a:rPr lang="en-US" baseline="0" dirty="0" smtClean="0"/>
              <a:t>Once the </a:t>
            </a:r>
            <a:r>
              <a:rPr lang="en-US" baseline="0" dirty="0" err="1" smtClean="0"/>
              <a:t>VMs</a:t>
            </a:r>
            <a:r>
              <a:rPr lang="en-US" baseline="0" dirty="0" smtClean="0"/>
              <a:t> are provisioned on all those clouds we also allow them to create a common context between them – </a:t>
            </a:r>
            <a:r>
              <a:rPr lang="en-US" baseline="0" dirty="0" err="1" smtClean="0"/>
              <a:t>e.g</a:t>
            </a:r>
            <a:r>
              <a:rPr lang="en-US" baseline="0" dirty="0" smtClean="0"/>
              <a:t> make them into virtual clusters or add them to existing context. </a:t>
            </a:r>
            <a:endParaRPr lang="en-US" dirty="0" smtClean="0"/>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Tx/>
              <a:buChar char="-"/>
            </a:pPr>
            <a:r>
              <a:rPr lang="en-US" dirty="0" smtClean="0"/>
              <a:t>5</a:t>
            </a:r>
            <a:r>
              <a:rPr lang="en-US" baseline="0" dirty="0" smtClean="0"/>
              <a:t> p</a:t>
            </a:r>
            <a:r>
              <a:rPr lang="en-US" dirty="0" smtClean="0"/>
              <a:t>oints about </a:t>
            </a:r>
            <a:r>
              <a:rPr lang="en-US" dirty="0" err="1" smtClean="0"/>
              <a:t>cloudinit.d</a:t>
            </a:r>
            <a:r>
              <a:rPr lang="en-US" dirty="0" smtClean="0"/>
              <a:t> (supported by the animation</a:t>
            </a:r>
            <a:r>
              <a:rPr lang="en-US" baseline="0" dirty="0" smtClean="0"/>
              <a:t> on the slide)</a:t>
            </a:r>
            <a:r>
              <a:rPr lang="en-US" dirty="0" smtClean="0"/>
              <a:t>:</a:t>
            </a:r>
          </a:p>
          <a:p>
            <a:pPr>
              <a:buFontTx/>
              <a:buChar char="-"/>
            </a:pPr>
            <a:endParaRPr lang="en-US" dirty="0" smtClean="0"/>
          </a:p>
          <a:p>
            <a:pPr>
              <a:buFontTx/>
              <a:buChar char="-"/>
            </a:pPr>
            <a:r>
              <a:rPr lang="en-US" b="1" dirty="0" smtClean="0"/>
              <a:t>Write a </a:t>
            </a:r>
            <a:r>
              <a:rPr lang="en-US" b="1" dirty="0" err="1" smtClean="0"/>
              <a:t>launchplan</a:t>
            </a:r>
            <a:r>
              <a:rPr lang="en-US" b="1" dirty="0" smtClean="0"/>
              <a:t> once,</a:t>
            </a:r>
            <a:r>
              <a:rPr lang="en-US" b="1" baseline="0" dirty="0" smtClean="0"/>
              <a:t> repeat many times. </a:t>
            </a:r>
            <a:r>
              <a:rPr lang="en-US" baseline="0" dirty="0" smtClean="0"/>
              <a:t>This helps with many things: (1) allows FG users to easily deploy complex sets of interdependent </a:t>
            </a:r>
            <a:r>
              <a:rPr lang="en-US" baseline="0" dirty="0" err="1" smtClean="0"/>
              <a:t>VMs</a:t>
            </a:r>
            <a:r>
              <a:rPr lang="en-US" baseline="0" dirty="0" smtClean="0"/>
              <a:t> on many different FG clouds. </a:t>
            </a:r>
            <a:r>
              <a:rPr lang="en-US" b="1" baseline="0" dirty="0" smtClean="0"/>
              <a:t>*</a:t>
            </a:r>
            <a:r>
              <a:rPr lang="en-US" b="1" dirty="0" smtClean="0"/>
              <a:t>Repeatable* </a:t>
            </a:r>
            <a:r>
              <a:rPr lang="en-US" dirty="0" smtClean="0"/>
              <a:t>deployment of sets of </a:t>
            </a:r>
            <a:r>
              <a:rPr lang="en-US" dirty="0" err="1" smtClean="0"/>
              <a:t>Vms</a:t>
            </a:r>
            <a:r>
              <a:rPr lang="en-US" baseline="0" dirty="0" smtClean="0"/>
              <a:t> is particularly important from the perspective of experiment support: it allows you to recreate the same conditions in which the experiment was enacted previously. </a:t>
            </a:r>
            <a:endParaRPr lang="en-US" dirty="0" smtClean="0"/>
          </a:p>
          <a:p>
            <a:pPr>
              <a:buFontTx/>
              <a:buChar char="-"/>
            </a:pPr>
            <a:endParaRPr lang="en-US" dirty="0" smtClean="0"/>
          </a:p>
          <a:p>
            <a:pPr marL="0" marR="0" indent="0" algn="l" defTabSz="457200" rtl="0" eaLnBrk="1" fontAlgn="auto" latinLnBrk="0" hangingPunct="1">
              <a:lnSpc>
                <a:spcPct val="100000"/>
              </a:lnSpc>
              <a:spcBef>
                <a:spcPts val="0"/>
              </a:spcBef>
              <a:spcAft>
                <a:spcPts val="0"/>
              </a:spcAft>
              <a:buClrTx/>
              <a:buSzTx/>
              <a:buFontTx/>
              <a:buChar char="-"/>
              <a:tabLst/>
              <a:defRPr/>
            </a:pPr>
            <a:r>
              <a:rPr lang="en-US" b="1" dirty="0" smtClean="0"/>
              <a:t>Works with multiple </a:t>
            </a:r>
            <a:r>
              <a:rPr lang="en-US" b="1" dirty="0" err="1" smtClean="0"/>
              <a:t>IaaS</a:t>
            </a:r>
            <a:r>
              <a:rPr lang="en-US" b="1" dirty="0" smtClean="0"/>
              <a:t> providers</a:t>
            </a:r>
            <a:r>
              <a:rPr lang="en-US" dirty="0" smtClean="0"/>
              <a:t>. A very important feature, ensures that</a:t>
            </a:r>
            <a:r>
              <a:rPr lang="en-US" baseline="0" dirty="0" smtClean="0"/>
              <a:t> it works with many infrastructure cloud interfaces. Compatibility across interfaces is achieved via the </a:t>
            </a:r>
            <a:r>
              <a:rPr lang="en-US" baseline="0" dirty="0" err="1" smtClean="0"/>
              <a:t>libcloud</a:t>
            </a:r>
            <a:r>
              <a:rPr lang="en-US" baseline="0" dirty="0" smtClean="0"/>
              <a:t> library. In particular, we test with the </a:t>
            </a:r>
            <a:r>
              <a:rPr lang="en-US" baseline="0" dirty="0" err="1" smtClean="0"/>
              <a:t>IaaS</a:t>
            </a:r>
            <a:r>
              <a:rPr lang="en-US" baseline="0" dirty="0" smtClean="0"/>
              <a:t> cloud formats supported in FG, specifically Nimbus, Eucalyptus and </a:t>
            </a:r>
            <a:r>
              <a:rPr lang="en-US" baseline="0" dirty="0" err="1" smtClean="0"/>
              <a:t>Openstack</a:t>
            </a:r>
            <a:r>
              <a:rPr lang="en-US" baseline="0" dirty="0" smtClean="0"/>
              <a:t> (on experimental basis) and additionally with EC2 – so that users can experiment with </a:t>
            </a:r>
            <a:r>
              <a:rPr lang="en-US" baseline="0" dirty="0" err="1" smtClean="0"/>
              <a:t>cloudbursting</a:t>
            </a:r>
            <a:r>
              <a:rPr lang="en-US" baseline="0" dirty="0" smtClean="0"/>
              <a:t> from community clouds (FG) to commercial clouds EC2. </a:t>
            </a:r>
            <a:endParaRPr lang="en-US" dirty="0" smtClean="0"/>
          </a:p>
          <a:p>
            <a:pPr>
              <a:buFontTx/>
              <a:buChar char="-"/>
            </a:pPr>
            <a:endParaRPr lang="en-US" dirty="0" smtClean="0"/>
          </a:p>
          <a:p>
            <a:pPr>
              <a:buFontTx/>
              <a:buChar char="-"/>
            </a:pPr>
            <a:r>
              <a:rPr lang="en-US" b="1" dirty="0" smtClean="0"/>
              <a:t>Coordinates launches via attribute:</a:t>
            </a:r>
            <a:r>
              <a:rPr lang="en-US" b="1" baseline="0" dirty="0" smtClean="0"/>
              <a:t> </a:t>
            </a:r>
            <a:r>
              <a:rPr lang="en-US" baseline="0" dirty="0" smtClean="0"/>
              <a:t>sometimes the launch of one VM (e.g., a web server in this example) depends on the launch of another VM (e.g., a database of an NSF server). </a:t>
            </a:r>
            <a:r>
              <a:rPr lang="en-US" baseline="0" dirty="0" err="1" smtClean="0"/>
              <a:t>Cloudinit.d</a:t>
            </a:r>
            <a:r>
              <a:rPr lang="en-US" baseline="0" dirty="0" smtClean="0"/>
              <a:t> (like </a:t>
            </a:r>
            <a:r>
              <a:rPr lang="en-US" baseline="0" dirty="0" err="1" smtClean="0"/>
              <a:t>init.d</a:t>
            </a:r>
            <a:r>
              <a:rPr lang="en-US" baseline="0" dirty="0" smtClean="0"/>
              <a:t> from which its name derives) has the notion of </a:t>
            </a:r>
            <a:r>
              <a:rPr lang="en-US" baseline="0" dirty="0" err="1" smtClean="0"/>
              <a:t>runlevels</a:t>
            </a:r>
            <a:r>
              <a:rPr lang="en-US" baseline="0" dirty="0" smtClean="0"/>
              <a:t> – if a VM has dependencies all the </a:t>
            </a:r>
            <a:r>
              <a:rPr lang="en-US" baseline="0" dirty="0" err="1" smtClean="0"/>
              <a:t>VMs</a:t>
            </a:r>
            <a:r>
              <a:rPr lang="en-US" baseline="0" dirty="0" smtClean="0"/>
              <a:t> that it depends on are started in prior </a:t>
            </a:r>
            <a:r>
              <a:rPr lang="en-US" baseline="0" dirty="0" err="1" smtClean="0"/>
              <a:t>runlevels</a:t>
            </a:r>
            <a:r>
              <a:rPr lang="en-US" baseline="0" dirty="0" smtClean="0"/>
              <a:t>, i.e. run-level 1 has no dependencies, run-level 2 has only dependencies on level 1, etc. </a:t>
            </a:r>
          </a:p>
          <a:p>
            <a:pPr>
              <a:buFontTx/>
              <a:buChar char="-"/>
            </a:pPr>
            <a:endParaRPr lang="en-US" dirty="0" smtClean="0"/>
          </a:p>
          <a:p>
            <a:pPr>
              <a:buFontTx/>
              <a:buChar char="-"/>
            </a:pPr>
            <a:r>
              <a:rPr lang="en-US" b="1" dirty="0" smtClean="0"/>
              <a:t>User-defined launch tests (assertions)</a:t>
            </a:r>
            <a:r>
              <a:rPr lang="en-US" dirty="0" smtClean="0"/>
              <a:t>: the user can define assumptions about the system</a:t>
            </a:r>
            <a:r>
              <a:rPr lang="en-US" baseline="0" dirty="0" smtClean="0"/>
              <a:t> in the form of tests that get executed when the </a:t>
            </a:r>
            <a:r>
              <a:rPr lang="en-US" baseline="0" dirty="0" err="1" smtClean="0"/>
              <a:t>VMs</a:t>
            </a:r>
            <a:r>
              <a:rPr lang="en-US" baseline="0" dirty="0" smtClean="0"/>
              <a:t> are booted. This allows users to monitor and reason about a launch.</a:t>
            </a:r>
          </a:p>
          <a:p>
            <a:pPr>
              <a:buFontTx/>
              <a:buChar char="-"/>
            </a:pPr>
            <a:endParaRPr lang="en-US" dirty="0" smtClean="0"/>
          </a:p>
          <a:p>
            <a:r>
              <a:rPr lang="en-US" dirty="0" smtClean="0"/>
              <a:t>- </a:t>
            </a:r>
            <a:r>
              <a:rPr lang="en-US" b="1" dirty="0" smtClean="0"/>
              <a:t>Test-based monitoring</a:t>
            </a:r>
            <a:r>
              <a:rPr lang="en-US" b="1" baseline="0" dirty="0" smtClean="0"/>
              <a:t> and p</a:t>
            </a:r>
            <a:r>
              <a:rPr lang="en-US" b="1" dirty="0" smtClean="0"/>
              <a:t>olicy-driven repair of a launch: </a:t>
            </a:r>
            <a:r>
              <a:rPr lang="en-US" dirty="0" err="1" smtClean="0"/>
              <a:t>cloudinit.d</a:t>
            </a:r>
            <a:r>
              <a:rPr lang="en-US" dirty="0" smtClean="0"/>
              <a:t> supports also the notion of tests</a:t>
            </a:r>
            <a:r>
              <a:rPr lang="en-US" baseline="0" dirty="0" smtClean="0"/>
              <a:t> (assertions) that can be evaluated after deployment. If such evaluation happens and some assertions about the system are not fulfilled the system has a capability for policy-driven repair (e.g., try to restart the VM 3 times before notifying the operator). If a VM is restarted all the downstream dependencies are restarted also.  </a:t>
            </a:r>
            <a:endParaRPr lang="en-US" dirty="0" smtClean="0"/>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a:t>
            </a:r>
            <a:r>
              <a:rPr lang="en-US" baseline="0" dirty="0" smtClean="0"/>
              <a:t> are also working on the release of infrastructure that will support elastic and HA services. </a:t>
            </a:r>
          </a:p>
          <a:p>
            <a:endParaRPr lang="en-US" baseline="0" dirty="0" smtClean="0"/>
          </a:p>
          <a:p>
            <a:r>
              <a:rPr lang="en-US" baseline="0" dirty="0" smtClean="0"/>
              <a:t>This effort has a long history on the Nimbus team. In 2008, in collaboration with the </a:t>
            </a:r>
            <a:r>
              <a:rPr lang="en-US" baseline="0" dirty="0" err="1" smtClean="0"/>
              <a:t>CernVM</a:t>
            </a:r>
            <a:r>
              <a:rPr lang="en-US" baseline="0" dirty="0" smtClean="0"/>
              <a:t> project we produced a proof-of-concept of support for elastic provisioning for the ALICE experiment (one of the 4 LHC experiments). ALICE uses a scheduler called </a:t>
            </a:r>
            <a:r>
              <a:rPr lang="en-US" baseline="0" dirty="0" err="1" smtClean="0"/>
              <a:t>AliEn</a:t>
            </a:r>
            <a:r>
              <a:rPr lang="en-US" baseline="0" dirty="0" smtClean="0"/>
              <a:t> to submit jobs to a globally distributed resource pool supporting ALICE computations. The scientists asked us if we could elastically add resources to this pool when the </a:t>
            </a:r>
            <a:r>
              <a:rPr lang="en-US" baseline="0" dirty="0" err="1" smtClean="0"/>
              <a:t>AliEn</a:t>
            </a:r>
            <a:r>
              <a:rPr lang="en-US" baseline="0" dirty="0" smtClean="0"/>
              <a:t> queues get long and terminate those resources again when the “rush hour” terminates. We did just that and on the picture you see the output of the ALICE </a:t>
            </a:r>
            <a:r>
              <a:rPr lang="en-US" baseline="0" dirty="0" err="1" smtClean="0"/>
              <a:t>MonaLisa</a:t>
            </a:r>
            <a:r>
              <a:rPr lang="en-US" baseline="0" dirty="0" smtClean="0"/>
              <a:t> monitoring service which shows resources dynamically deployed on a Nimbus cloud in Chicago. </a:t>
            </a:r>
          </a:p>
          <a:p>
            <a:endParaRPr lang="en-US" baseline="0" dirty="0" smtClean="0"/>
          </a:p>
          <a:p>
            <a:r>
              <a:rPr lang="en-US" baseline="0" dirty="0" smtClean="0"/>
              <a:t>We repeated a similar experiment in 2009 but this time extending the Torque scheduler and published a paper about it in </a:t>
            </a:r>
            <a:r>
              <a:rPr lang="en-US" baseline="0" dirty="0" err="1" smtClean="0"/>
              <a:t>CCGrid</a:t>
            </a:r>
            <a:r>
              <a:rPr lang="en-US" baseline="0" dirty="0" smtClean="0"/>
              <a:t> 2010.</a:t>
            </a:r>
          </a:p>
          <a:p>
            <a:endParaRPr lang="en-US" baseline="0" dirty="0" smtClean="0"/>
          </a:p>
          <a:p>
            <a:r>
              <a:rPr lang="en-US" baseline="0" dirty="0" smtClean="0"/>
              <a:t>In 2009 also we repeated a similar experiment again using an AMQP queue representing the workload of the Ocean Observatory Initiative (OOI), a $400M NSF investment into the future of ocean sciences, building infrastructure to support them for the next 20-30 years. </a:t>
            </a:r>
          </a:p>
          <a:p>
            <a:endParaRPr lang="en-US" baseline="0" dirty="0" smtClean="0"/>
          </a:p>
          <a:p>
            <a:r>
              <a:rPr lang="en-US" baseline="0" dirty="0" smtClean="0"/>
              <a:t>However, all those were experiments – proof-of-concept, prototype, pilot…  For the last two years we have been working with the OOI project on building a production infrastructure providing this functionality (I lead the development of the Common Execution Infrastructure CEI within OOI). The service (alpha to come out this year) applies sensor information (queue length, load, number of connections, etc.) to policies and scales to demand by provisioning resources on demand. It is highly customizable to include different sensor mixes, new sensors, different policies or even custom policy engines. It routinely scales to 100s of EC2 nodes.</a:t>
            </a: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three slides illustrate</a:t>
            </a:r>
            <a:r>
              <a:rPr lang="en-US" baseline="0" dirty="0" smtClean="0"/>
              <a:t> ways in which FG can be used. </a:t>
            </a: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An area that attracted a lot of attention lately is how to do computing on several different clouds – it is important to implement escalation from private to community to public clouds but also as a risk-mitigation strategy: one </a:t>
            </a:r>
            <a:r>
              <a:rPr lang="en-US" baseline="0" dirty="0" err="1" smtClean="0"/>
              <a:t>privider</a:t>
            </a:r>
            <a:r>
              <a:rPr lang="en-US" baseline="0" dirty="0" smtClean="0"/>
              <a:t> might go out of </a:t>
            </a:r>
            <a:r>
              <a:rPr lang="en-US" baseline="0" dirty="0" err="1" smtClean="0"/>
              <a:t>buisness</a:t>
            </a:r>
            <a:r>
              <a:rPr lang="en-US" baseline="0" dirty="0" smtClean="0"/>
              <a:t>, raise prices, become unreliable, etc.</a:t>
            </a:r>
          </a:p>
          <a:p>
            <a:pPr>
              <a:buFontTx/>
              <a:buNone/>
            </a:pPr>
            <a:endParaRPr lang="en-US" baseline="0" dirty="0" smtClean="0"/>
          </a:p>
          <a:p>
            <a:pPr>
              <a:buFontTx/>
              <a:buNone/>
            </a:pPr>
            <a:r>
              <a:rPr lang="en-US" baseline="0" dirty="0" smtClean="0"/>
              <a:t>What do you have when you work with many clouds – a sky of clouds! We had a paper on this with Jose Fortes in IEEE Internet computing defining the challenges and proposing the model. </a:t>
            </a:r>
          </a:p>
          <a:p>
            <a:pPr>
              <a:buFontTx/>
              <a:buNone/>
            </a:pPr>
            <a:endParaRPr lang="en-US" baseline="0" dirty="0" smtClean="0"/>
          </a:p>
          <a:p>
            <a:pPr>
              <a:buFontTx/>
              <a:buNone/>
            </a:pPr>
            <a:r>
              <a:rPr lang="en-US" baseline="0" dirty="0" smtClean="0"/>
              <a:t>A student from U of Rennes (our Grid5K collaborators), Pierre </a:t>
            </a:r>
            <a:r>
              <a:rPr lang="en-US" baseline="0" dirty="0" err="1" smtClean="0"/>
              <a:t>Riteau</a:t>
            </a:r>
            <a:r>
              <a:rPr lang="en-US" baseline="0" dirty="0" smtClean="0"/>
              <a:t>, wanted to experiment with multiple </a:t>
            </a:r>
            <a:r>
              <a:rPr lang="en-US" baseline="0" dirty="0" err="1" smtClean="0"/>
              <a:t>gegraphically</a:t>
            </a:r>
            <a:r>
              <a:rPr lang="en-US" baseline="0" dirty="0" smtClean="0"/>
              <a:t> distributed clouds. He combined resources from 6 clouds: 3 in FG and 3 in G5K which is a </a:t>
            </a:r>
            <a:r>
              <a:rPr lang="en-US" baseline="0" dirty="0" err="1" smtClean="0"/>
              <a:t>french</a:t>
            </a:r>
            <a:r>
              <a:rPr lang="en-US" baseline="0" dirty="0" smtClean="0"/>
              <a:t> experimental </a:t>
            </a:r>
            <a:r>
              <a:rPr lang="en-US" baseline="0" dirty="0" err="1" smtClean="0"/>
              <a:t>testbed</a:t>
            </a:r>
            <a:r>
              <a:rPr lang="en-US" baseline="0" dirty="0" smtClean="0"/>
              <a:t> similar to FG. He used Nimbus context broker for contextualization and </a:t>
            </a:r>
            <a:r>
              <a:rPr lang="en-US" baseline="0" dirty="0" err="1" smtClean="0"/>
              <a:t>ViNE</a:t>
            </a:r>
            <a:r>
              <a:rPr lang="en-US" baseline="0" dirty="0" smtClean="0"/>
              <a:t> for creating network overlays between the resources. He ended up creating a virtual cluster of over 1000 cores, the largest of this type (distributed) at that time and ran bioinformatics applications over it. He won awards and had articles about him published but most of all he managed to experiment with his project which was in optimizing VM deployment. </a:t>
            </a:r>
          </a:p>
          <a:p>
            <a:pPr>
              <a:buFontTx/>
              <a:buNone/>
            </a:pPr>
            <a:endParaRPr lang="en-US" baseline="0" dirty="0" smtClean="0"/>
          </a:p>
          <a:p>
            <a:pPr>
              <a:buFontTx/>
              <a:buNone/>
            </a:pPr>
            <a:r>
              <a:rPr lang="en-US" baseline="0" dirty="0" smtClean="0"/>
              <a:t>This is a good example of an experiment that can be carried out over the distributed clouds supported on FG; for widely distributed experiments we can arrange partnership with Grid’5000.</a:t>
            </a:r>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Cloud computing users think on-demand availability is the best thing since sliced bread: it enables elastic computing, outsourcing for applications requiring urgent or interactive response, and reduces wait times in batch queues. But if you are a cloud provider you might not think so… In order to ensure on-demand availability you  need to overprovision: keep a lot of nodes idle so that they can be used to service an on-demand request, which could come at any time. This means low utilization. The only way to improve it is to keep fewer nodes idle. But this means rejecting more requests – at which point you’re not really on-demand… a </a:t>
            </a:r>
            <a:r>
              <a:rPr lang="en-US" dirty="0" smtClean="0">
                <a:hlinkClick r:id="rId3"/>
              </a:rPr>
              <a:t>catch-22</a:t>
            </a:r>
            <a:r>
              <a:rPr lang="en-US" dirty="0" smtClean="0"/>
              <a:t>.</a:t>
            </a:r>
          </a:p>
          <a:p>
            <a:endParaRPr lang="en-US" dirty="0" smtClean="0"/>
          </a:p>
          <a:p>
            <a:r>
              <a:rPr lang="en-US" dirty="0" smtClean="0"/>
              <a:t>Low utilization is particularly hard to swallow in the scientific community where utilization rates are high – why configure a cloud if the good old batch scheduler will amortize your resource so much better? The gray graph represents the utilization of the Fusion</a:t>
            </a:r>
            <a:r>
              <a:rPr lang="en-US" baseline="0" dirty="0" smtClean="0"/>
              <a:t> cluster at Argonne – nearly 100%!</a:t>
            </a:r>
            <a:endParaRPr lang="en-US" dirty="0" smtClean="0"/>
          </a:p>
          <a:p>
            <a:endParaRPr lang="en-US" dirty="0" smtClean="0"/>
          </a:p>
          <a:p>
            <a:r>
              <a:rPr lang="en-US" dirty="0" smtClean="0"/>
              <a:t>This problem gave us an idea. What if we deployed a VM on every idle cloud node and joined it to something that is used to operating in an environment where resources are coming and going, something that makes use of screensaver time on people’s desktops, something like </a:t>
            </a:r>
            <a:r>
              <a:rPr lang="en-US" dirty="0" smtClean="0">
                <a:hlinkClick r:id="rId4"/>
              </a:rPr>
              <a:t>SETI@home</a:t>
            </a:r>
            <a:r>
              <a:rPr lang="en-US" dirty="0" smtClean="0"/>
              <a:t> or a </a:t>
            </a:r>
            <a:r>
              <a:rPr lang="en-US" dirty="0" smtClean="0">
                <a:hlinkClick r:id="rId5"/>
              </a:rPr>
              <a:t>Condor</a:t>
            </a:r>
            <a:r>
              <a:rPr lang="en-US" dirty="0" smtClean="0"/>
              <a:t> pool? We went to work and extended </a:t>
            </a:r>
            <a:r>
              <a:rPr lang="en-US" dirty="0" smtClean="0">
                <a:hlinkClick r:id="rId6"/>
              </a:rPr>
              <a:t>Nimbus</a:t>
            </a:r>
            <a:r>
              <a:rPr lang="en-US" dirty="0" smtClean="0"/>
              <a:t> so that an administrator can configure a “backfill VM” that gets deployed on cloud nodes by default. When an on-demand request comes in, enough backfill </a:t>
            </a:r>
            <a:r>
              <a:rPr lang="en-US" dirty="0" err="1" smtClean="0"/>
              <a:t>VMs</a:t>
            </a:r>
            <a:r>
              <a:rPr lang="en-US" dirty="0" smtClean="0"/>
              <a:t> get terminated to service the request; when the on-demand request finishes, the backfill </a:t>
            </a:r>
            <a:r>
              <a:rPr lang="en-US" dirty="0" err="1" smtClean="0"/>
              <a:t>VMs</a:t>
            </a:r>
            <a:r>
              <a:rPr lang="en-US" dirty="0" smtClean="0"/>
              <a:t> get deployed again. Amazon’s spot pricing solution is very similar but in addition to providing backfill </a:t>
            </a:r>
            <a:r>
              <a:rPr lang="en-US" dirty="0" err="1" smtClean="0"/>
              <a:t>VMs</a:t>
            </a:r>
            <a:r>
              <a:rPr lang="en-US" dirty="0" smtClean="0"/>
              <a:t> they also allow users to “bid” on </a:t>
            </a:r>
            <a:r>
              <a:rPr lang="en-US" dirty="0" err="1" smtClean="0"/>
              <a:t>VMs</a:t>
            </a:r>
            <a:r>
              <a:rPr lang="en-US" dirty="0" smtClean="0"/>
              <a:t> in</a:t>
            </a:r>
            <a:r>
              <a:rPr lang="en-US" baseline="0" dirty="0" smtClean="0"/>
              <a:t> an auction – so we implemented both backfill and spot pricing. </a:t>
            </a:r>
            <a:endParaRPr lang="en-US" dirty="0" smtClean="0"/>
          </a:p>
          <a:p>
            <a:endParaRPr lang="en-US" dirty="0" smtClean="0"/>
          </a:p>
          <a:p>
            <a:r>
              <a:rPr lang="en-US" dirty="0" smtClean="0"/>
              <a:t>For the user, this solution means that they can now choose from two types of instances: on-demand instances — what you get from a typical </a:t>
            </a:r>
            <a:r>
              <a:rPr lang="en-US" dirty="0" smtClean="0">
                <a:hlinkClick r:id="rId7"/>
              </a:rPr>
              <a:t>EC2-style cloud</a:t>
            </a:r>
            <a:r>
              <a:rPr lang="en-US" dirty="0" smtClean="0"/>
              <a:t> — and opportunistic instances – a pre-configured VM joining a </a:t>
            </a:r>
            <a:r>
              <a:rPr lang="en-US" dirty="0" smtClean="0">
                <a:hlinkClick r:id="rId8"/>
              </a:rPr>
              <a:t>volunteer computing</a:t>
            </a:r>
            <a:r>
              <a:rPr lang="en-US" dirty="0" smtClean="0"/>
              <a:t> pool. To find out what this means for the provider, </a:t>
            </a:r>
            <a:r>
              <a:rPr lang="en-US" dirty="0" smtClean="0">
                <a:hlinkClick r:id="rId9"/>
              </a:rPr>
              <a:t>Paul Marshall</a:t>
            </a:r>
            <a:r>
              <a:rPr lang="en-US" dirty="0" smtClean="0"/>
              <a:t> ran some experiments with backfill </a:t>
            </a:r>
            <a:r>
              <a:rPr lang="en-US" dirty="0" err="1" smtClean="0"/>
              <a:t>VMs</a:t>
            </a:r>
            <a:r>
              <a:rPr lang="en-US" dirty="0" smtClean="0"/>
              <a:t> configured to join a Condor pool and came up with the graphs on the right: a purely on-demand cloud is cold – add backfill </a:t>
            </a:r>
            <a:r>
              <a:rPr lang="en-US" dirty="0" err="1" smtClean="0"/>
              <a:t>VMs</a:t>
            </a:r>
            <a:r>
              <a:rPr lang="en-US" dirty="0" smtClean="0"/>
              <a:t> and the system heats up… you can get 100% utilization! More details in Paul’s </a:t>
            </a:r>
            <a:r>
              <a:rPr lang="en-US" dirty="0" smtClean="0">
                <a:hlinkClick r:id="rId10"/>
              </a:rPr>
              <a:t>CCGrid paper</a:t>
            </a:r>
            <a:r>
              <a:rPr lang="en-US" dirty="0" smtClean="0"/>
              <a:t>.</a:t>
            </a:r>
          </a:p>
          <a:p>
            <a:endParaRPr lang="en-US" dirty="0" smtClean="0"/>
          </a:p>
          <a:p>
            <a:r>
              <a:rPr lang="en-US" dirty="0" smtClean="0"/>
              <a:t>Nimbus</a:t>
            </a:r>
            <a:r>
              <a:rPr lang="en-US" baseline="0" dirty="0" smtClean="0"/>
              <a:t> is the only open source </a:t>
            </a:r>
            <a:r>
              <a:rPr lang="en-US" baseline="0" dirty="0" err="1" smtClean="0"/>
              <a:t>IaaS</a:t>
            </a:r>
            <a:r>
              <a:rPr lang="en-US" baseline="0" dirty="0" smtClean="0"/>
              <a:t> implementation that provides those features. </a:t>
            </a:r>
            <a:endParaRPr lang="en-US" dirty="0" smtClean="0"/>
          </a:p>
          <a:p>
            <a:endParaRPr lang="en-US" dirty="0" smtClean="0"/>
          </a:p>
          <a:p>
            <a:endParaRPr lang="en-US" dirty="0" smtClean="0"/>
          </a:p>
          <a:p>
            <a:pPr marL="228600" indent="-228600">
              <a:buNone/>
            </a:pPr>
            <a:endParaRPr lang="en-US" dirty="0" smtClean="0"/>
          </a:p>
          <a:p>
            <a:pPr marL="228600" indent="-228600">
              <a:buNone/>
            </a:pP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name </a:t>
            </a:r>
            <a:r>
              <a:rPr lang="en-US" dirty="0" err="1" smtClean="0"/>
              <a:t>BaBar</a:t>
            </a:r>
            <a:r>
              <a:rPr lang="en-US" dirty="0" smtClean="0"/>
              <a:t> actually derives from the B/B-bar subatomic particles produced at SLAC</a:t>
            </a:r>
            <a:r>
              <a:rPr lang="en-US" baseline="0" dirty="0" smtClean="0"/>
              <a:t> </a:t>
            </a:r>
            <a:r>
              <a:rPr lang="en-US" dirty="0" smtClean="0"/>
              <a:t>during electron-positron collisions. These experiments help us achieve a better understanding of the relationship between matter and anti-matter and ultimately answer questions about the nature of the universe. This groundbreaking research is moving forward at a brisk pace: the </a:t>
            </a:r>
            <a:r>
              <a:rPr lang="en-US" dirty="0" err="1" smtClean="0"/>
              <a:t>BaBar</a:t>
            </a:r>
            <a:r>
              <a:rPr lang="en-US" dirty="0" smtClean="0"/>
              <a:t> scientists have </a:t>
            </a:r>
            <a:r>
              <a:rPr lang="en-US" dirty="0" err="1" smtClean="0"/>
              <a:t>petabytes</a:t>
            </a:r>
            <a:r>
              <a:rPr lang="en-US" dirty="0" smtClean="0"/>
              <a:t> of data, a plethora of insight, and a recent</a:t>
            </a:r>
            <a:r>
              <a:rPr lang="en-US" baseline="0" dirty="0" smtClean="0"/>
              <a:t> Nobel prize </a:t>
            </a:r>
            <a:r>
              <a:rPr lang="en-US" dirty="0" smtClean="0"/>
              <a:t>to show for it.</a:t>
            </a:r>
          </a:p>
          <a:p>
            <a:endParaRPr lang="en-US" dirty="0" smtClean="0"/>
          </a:p>
          <a:p>
            <a:r>
              <a:rPr lang="en-US" dirty="0" smtClean="0"/>
              <a:t>Sifting through </a:t>
            </a:r>
            <a:r>
              <a:rPr lang="en-US" dirty="0" err="1" smtClean="0"/>
              <a:t>petabytes</a:t>
            </a:r>
            <a:r>
              <a:rPr lang="en-US" dirty="0" smtClean="0"/>
              <a:t> of data requires </a:t>
            </a:r>
            <a:r>
              <a:rPr lang="en-US" dirty="0" err="1" smtClean="0"/>
              <a:t>petaflops</a:t>
            </a:r>
            <a:r>
              <a:rPr lang="en-US" dirty="0" smtClean="0"/>
              <a:t> of computation. And here the </a:t>
            </a:r>
            <a:r>
              <a:rPr lang="en-US" dirty="0" err="1" smtClean="0"/>
              <a:t>BaBar</a:t>
            </a:r>
            <a:r>
              <a:rPr lang="en-US" dirty="0" smtClean="0"/>
              <a:t> scientists faced what is a common problem in science — the software required to process the data is complex: hard to maintain, impossible to rewrite. To illustrate: we are talking about roughly 9 million lines of C++ and Fortran code developed by hundreds of scientists spread across 75 institutions in 10 different countries… Such software requires significant effort to port to new platforms and operating systems. This, in practice, limits the scientists’ access to resources since it takes a lot of effort to port the code to e.g., a new grid site.</a:t>
            </a:r>
            <a:r>
              <a:rPr lang="en-US" baseline="0" dirty="0" smtClean="0"/>
              <a:t> </a:t>
            </a:r>
            <a:r>
              <a:rPr lang="en-US" dirty="0" smtClean="0"/>
              <a:t>And this is also where cloud computing comes in.</a:t>
            </a:r>
          </a:p>
          <a:p>
            <a:endParaRPr lang="en-US" dirty="0" smtClean="0"/>
          </a:p>
          <a:p>
            <a:r>
              <a:rPr lang="en-US" dirty="0" smtClean="0"/>
              <a:t>The UVIC team’s idea was to put </a:t>
            </a:r>
            <a:r>
              <a:rPr lang="en-US" dirty="0" err="1" smtClean="0"/>
              <a:t>BaBar</a:t>
            </a:r>
            <a:r>
              <a:rPr lang="en-US" dirty="0" smtClean="0"/>
              <a:t> software on virtual machine (VM) images that could be run on any Infrastructure-as-a-Service (</a:t>
            </a:r>
            <a:r>
              <a:rPr lang="en-US" dirty="0" err="1" smtClean="0"/>
              <a:t>IaaS</a:t>
            </a:r>
            <a:r>
              <a:rPr lang="en-US" dirty="0" smtClean="0"/>
              <a:t>) cloud. They configured a base image which could be customized to support specific </a:t>
            </a:r>
            <a:r>
              <a:rPr lang="en-US" dirty="0" err="1" smtClean="0"/>
              <a:t>BaBar</a:t>
            </a:r>
            <a:r>
              <a:rPr lang="en-US" dirty="0" smtClean="0"/>
              <a:t> applications – this smoothed the way for the scientists to try cloud computing because it took the time-consuming configuration step out of the equation.</a:t>
            </a:r>
          </a:p>
          <a:p>
            <a:endParaRPr lang="en-US" dirty="0" smtClean="0"/>
          </a:p>
          <a:p>
            <a:r>
              <a:rPr lang="en-US" dirty="0" smtClean="0"/>
              <a:t>Running </a:t>
            </a:r>
            <a:r>
              <a:rPr lang="en-US" dirty="0" err="1" smtClean="0"/>
              <a:t>BaBar</a:t>
            </a:r>
            <a:r>
              <a:rPr lang="en-US" dirty="0" smtClean="0"/>
              <a:t> in the clouds was</a:t>
            </a:r>
            <a:r>
              <a:rPr lang="en-US" baseline="0" dirty="0" smtClean="0"/>
              <a:t> so successful that </a:t>
            </a:r>
            <a:r>
              <a:rPr lang="en-US" dirty="0" smtClean="0"/>
              <a:t>the demand soon outstripped the capabilities of the Nimbus cloud at UVIC (named “Elephant” ;-) . For</a:t>
            </a:r>
            <a:r>
              <a:rPr lang="en-US" baseline="0" dirty="0" smtClean="0"/>
              <a:t> this reason, </a:t>
            </a:r>
            <a:r>
              <a:rPr lang="en-US" dirty="0" smtClean="0"/>
              <a:t>the UVIC team decided to provision additional cloud resources from</a:t>
            </a:r>
            <a:r>
              <a:rPr lang="en-US" baseline="0" dirty="0" smtClean="0"/>
              <a:t> other clouds</a:t>
            </a:r>
            <a:r>
              <a:rPr lang="en-US" dirty="0" smtClean="0"/>
              <a:t> and</a:t>
            </a:r>
            <a:r>
              <a:rPr lang="en-US" baseline="0" dirty="0" smtClean="0"/>
              <a:t> this is where </a:t>
            </a:r>
            <a:r>
              <a:rPr lang="en-US" baseline="0" dirty="0" err="1" smtClean="0"/>
              <a:t>FutureGrid</a:t>
            </a:r>
            <a:r>
              <a:rPr lang="en-US" baseline="0" dirty="0" smtClean="0"/>
              <a:t> comes in along with a few other commercial and academic cycles</a:t>
            </a:r>
            <a:r>
              <a:rPr lang="en-US" dirty="0" smtClean="0"/>
              <a:t>. </a:t>
            </a:r>
          </a:p>
          <a:p>
            <a:endParaRPr lang="en-US" dirty="0" smtClean="0"/>
          </a:p>
          <a:p>
            <a:r>
              <a:rPr lang="en-US" dirty="0" smtClean="0"/>
              <a:t>But another problem then arose: how can you present resources provisioned over distributed clouds to the users in a uniform fashion? Rather than sending people from cloud to cloud shopping for cycles, the UVIC team automated the process. They did so via an infrastructure called the Cloud Scheduler – a combination of cloud provisioning and the Condor scheduler typically used to submit </a:t>
            </a:r>
            <a:r>
              <a:rPr lang="en-US" dirty="0" err="1" smtClean="0"/>
              <a:t>BaBar</a:t>
            </a:r>
            <a:r>
              <a:rPr lang="en-US" dirty="0" smtClean="0"/>
              <a:t> jobs. Cloud Scheduler works roughly like this: a user submits a job to a Condor queue (as always) and the Cloud Scheduler monitors the queue. Then, if there are jobs in the queue Cloud Scheduler stands up </a:t>
            </a:r>
            <a:r>
              <a:rPr lang="en-US" dirty="0" err="1" smtClean="0"/>
              <a:t>VMs</a:t>
            </a:r>
            <a:r>
              <a:rPr lang="en-US" dirty="0" smtClean="0"/>
              <a:t> on the various available clouds and makes them available to the Condor installation; if there are no jobs in the queue, the </a:t>
            </a:r>
            <a:r>
              <a:rPr lang="en-US" dirty="0" err="1" smtClean="0"/>
              <a:t>VMs</a:t>
            </a:r>
            <a:r>
              <a:rPr lang="en-US" dirty="0" smtClean="0"/>
              <a:t> are terminated. With the aid of this infrastructure, </a:t>
            </a:r>
            <a:r>
              <a:rPr lang="en-US" dirty="0" err="1" smtClean="0"/>
              <a:t>BaBar</a:t>
            </a:r>
            <a:r>
              <a:rPr lang="en-US" dirty="0" smtClean="0"/>
              <a:t> computations have been happily churning away on the distributed clouds demonstrating how the provisioning issues in a distributed environments can be effectively overcome.</a:t>
            </a:r>
          </a:p>
          <a:p>
            <a:endParaRPr lang="en-US" dirty="0" smtClean="0"/>
          </a:p>
          <a:p>
            <a:r>
              <a:rPr lang="en-US" dirty="0" smtClean="0"/>
              <a:t>The </a:t>
            </a:r>
            <a:r>
              <a:rPr lang="en-US" dirty="0" err="1" smtClean="0"/>
              <a:t>BaBar</a:t>
            </a:r>
            <a:r>
              <a:rPr lang="en-US" dirty="0" smtClean="0"/>
              <a:t> system has</a:t>
            </a:r>
            <a:r>
              <a:rPr lang="en-US" baseline="0" dirty="0" smtClean="0"/>
              <a:t> been running in production for over a year now and constitutes a proof of concept to the community that computation in the cloud can be successfully extended from private to community (such as </a:t>
            </a:r>
            <a:r>
              <a:rPr lang="en-US" baseline="0" dirty="0" err="1" smtClean="0"/>
              <a:t>FutureGrid</a:t>
            </a:r>
            <a:r>
              <a:rPr lang="en-US" baseline="0" dirty="0" smtClean="0"/>
              <a:t>) to eventually commercial clouds.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background is an “impact graph” from </a:t>
            </a:r>
            <a:r>
              <a:rPr lang="en-US" baseline="0" dirty="0" err="1" smtClean="0"/>
              <a:t>github</a:t>
            </a:r>
            <a:r>
              <a:rPr lang="en-US" baseline="0" dirty="0" smtClean="0"/>
              <a:t> which is our repository – each ribbon represents one person contributing to code – you can see 10+ contributors overall with </a:t>
            </a:r>
            <a:r>
              <a:rPr lang="en-US" baseline="0" dirty="0" err="1" smtClean="0"/>
              <a:t>onely</a:t>
            </a:r>
            <a:r>
              <a:rPr lang="en-US" baseline="0" dirty="0" smtClean="0"/>
              <a:t> 3 people working on Nimbus at UC – others are the open source community driving the Nimbus development.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a:t>
            </a:fld>
            <a:endParaRPr lang="en-US"/>
          </a:p>
        </p:txBody>
      </p:sp>
    </p:spTree>
    <p:extLst>
      <p:ext uri="{BB962C8B-B14F-4D97-AF65-F5344CB8AC3E}">
        <p14:creationId xmlns:p14="http://schemas.microsoft.com/office/powerpoint/2010/main" val="3215783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14015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83851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BF872C-EB7E-478A-82E6-B22E53155253}" type="slidenum">
              <a:rPr lang="en-US" smtClean="0"/>
              <a:t>32</a:t>
            </a:fld>
            <a:endParaRPr lang="en-US"/>
          </a:p>
        </p:txBody>
      </p:sp>
    </p:spTree>
    <p:extLst>
      <p:ext uri="{BB962C8B-B14F-4D97-AF65-F5344CB8AC3E}">
        <p14:creationId xmlns:p14="http://schemas.microsoft.com/office/powerpoint/2010/main" val="2738934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BF872C-EB7E-478A-82E6-B22E53155253}" type="slidenum">
              <a:rPr lang="en-US" smtClean="0"/>
              <a:t>33</a:t>
            </a:fld>
            <a:endParaRPr lang="en-US"/>
          </a:p>
        </p:txBody>
      </p:sp>
    </p:spTree>
    <p:extLst>
      <p:ext uri="{BB962C8B-B14F-4D97-AF65-F5344CB8AC3E}">
        <p14:creationId xmlns:p14="http://schemas.microsoft.com/office/powerpoint/2010/main" val="1824951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BF872C-EB7E-478A-82E6-B22E53155253}" type="slidenum">
              <a:rPr lang="en-US" smtClean="0"/>
              <a:t>34</a:t>
            </a:fld>
            <a:endParaRPr lang="en-US"/>
          </a:p>
        </p:txBody>
      </p:sp>
    </p:spTree>
    <p:extLst>
      <p:ext uri="{BB962C8B-B14F-4D97-AF65-F5344CB8AC3E}">
        <p14:creationId xmlns:p14="http://schemas.microsoft.com/office/powerpoint/2010/main" val="2184886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22CE875-3709-4888-86E8-002DECAEFB7C}" type="slidenum">
              <a:rPr lang="en-US" smtClean="0">
                <a:solidFill>
                  <a:srgbClr val="000000"/>
                </a:solidFill>
                <a:latin typeface="Calibri" pitchFamily="34" charset="0"/>
              </a:rPr>
              <a:pPr eaLnBrk="1" fontAlgn="base" hangingPunct="1">
                <a:spcBef>
                  <a:spcPct val="0"/>
                </a:spcBef>
                <a:spcAft>
                  <a:spcPct val="0"/>
                </a:spcAft>
              </a:pPr>
              <a:t>35</a:t>
            </a:fld>
            <a:endParaRPr lang="en-US"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key point to be made in this and the next slide is that FutureGrid provides a platform that allows self-contained executable education modules to be created, packages, shared and deployed without software dependences on the hosting environment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ED3287-8E4C-4116-91DE-8EB1A02EB769}" type="slidenum">
              <a:rPr lang="zh-CN" altLang="en-US">
                <a:solidFill>
                  <a:prstClr val="black"/>
                </a:solidFill>
              </a:rPr>
              <a:pPr>
                <a:defRPr/>
              </a:pPr>
              <a:t>38</a:t>
            </a:fld>
            <a:endParaRPr lang="en-US" altLang="zh-CN">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 introduce the idea of what is an appliance, an analogy that can be made is a TiVo “cable box” or a wireless routers – these build upon a general-purpose O/S such as Linux or BSD, and integrate hardware and software that specialize it to a particular function. Users are then able to use these appliances without having to worry about the internals of their configuration.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51A05B-809E-4141-8A70-34AB0B947EA9}" type="slidenum">
              <a:rPr lang="zh-CN" altLang="en-US">
                <a:solidFill>
                  <a:prstClr val="black"/>
                </a:solidFill>
              </a:rPr>
              <a:pPr>
                <a:defRPr/>
              </a:pPr>
              <a:t>39</a:t>
            </a:fld>
            <a:endParaRPr lang="en-US" altLang="zh-CN">
              <a:solidFill>
                <a:prstClr val="black"/>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 virtual appliance has an analogous goal – to provide users with a self-contained environment that is configured, tested, and integrated to provide a particular function. Virtualization technology enables them to be packaged conveniently in an image format that can be deployed on a variety of resources – the only dependence that need to be met is the availability of a compatible virtual machine monitor in the resource. Once instantiated, an appliance is isolated from other appliances - resource consolidation.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a:t>
            </a:fld>
            <a:endParaRPr lang="en-US"/>
          </a:p>
        </p:txBody>
      </p:sp>
    </p:spTree>
    <p:extLst>
      <p:ext uri="{BB962C8B-B14F-4D97-AF65-F5344CB8AC3E}">
        <p14:creationId xmlns:p14="http://schemas.microsoft.com/office/powerpoint/2010/main" val="1670150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Virtual appliances have several applications (e.g. plug-and-play firewalls, databases, web servers, etc). In the context of grid/hpc/cloud, appliances can be developed with the specific goal of creating a realistic, reproducible execution environment for hands-on activities. However, for most cases, a single appliance is not sufficient, and you need a cluster – so it’s necessary to network the appliances together. In FutureGrid, we use virtual networks for that, and the virtual networks can be created and managed by users using a group abstraction – resources from users belonging to the group “join” a private VPN of appliances and participate in the virtual cluster.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This slide animates the process of creating a virtual cluster, e.g. running Hadoop.</a:t>
            </a:r>
          </a:p>
          <a:p>
            <a:pPr eaLnBrk="1" hangingPunct="1"/>
            <a:r>
              <a:rPr lang="en-US" smtClean="0"/>
              <a:t>First step is to create an image, which has all the software/middleware needed to run Hadoop (e.g. Linux, Java, Hadoop jar files) as well as the middleware used for configuration of a Hadoop system (e.g. a system to discover which nodes are in the cluster, scripts to setup a data node and name node, etc).</a:t>
            </a:r>
          </a:p>
          <a:p>
            <a:pPr eaLnBrk="1" hangingPunct="1"/>
            <a:r>
              <a:rPr lang="en-US" smtClean="0"/>
              <a:t>In addition to the baseline image (which is the same for any userusing the Hadoop appliance), some per-cluster configuration is added to each instance – e.g. by attaching a virtual CD-ROM/floppy image to the virtual appliance when it boots. This configuration is needed to allow the appliances to join a given groupVPN cluster.</a:t>
            </a:r>
          </a:p>
          <a:p>
            <a:pPr eaLnBrk="1" hangingPunct="1"/>
            <a:r>
              <a:rPr lang="en-US" smtClean="0"/>
              <a:t>Once the image is deployed on target resources – e.g. FutureGrid, other cloud providers, a private cloud – they auto-configure to join the configured GroupVPN – as if they were connected to the same LAN.</a:t>
            </a:r>
          </a:p>
          <a:p>
            <a:pPr eaLnBrk="1" hangingPunct="1"/>
            <a:endParaRPr lang="en-US" smtClean="0"/>
          </a:p>
          <a:p>
            <a:pPr eaLnBrk="1" hangingPunct="1"/>
            <a:r>
              <a:rPr lang="en-US" smtClean="0"/>
              <a:t>FutureGrid users can build upon appliance and groupVPN technologies to reuse existing appliances for key middleware stacks (e.g. Condor, MPI, Hadoop), as well as create and share their own.</a:t>
            </a:r>
          </a:p>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overviews what specific tutorials are out there if the people in your tutorial would like to give them a try on FutureGrid.</a:t>
            </a:r>
          </a:p>
          <a:p>
            <a:endParaRPr lang="en-US" smtClean="0"/>
          </a:p>
        </p:txBody>
      </p:sp>
      <p:sp>
        <p:nvSpPr>
          <p:cNvPr id="4" name="Slide Number Placeholder 3"/>
          <p:cNvSpPr>
            <a:spLocks noGrp="1"/>
          </p:cNvSpPr>
          <p:nvPr>
            <p:ph type="sldNum" sz="quarter" idx="5"/>
          </p:nvPr>
        </p:nvSpPr>
        <p:spPr/>
        <p:txBody>
          <a:bodyPr/>
          <a:lstStyle/>
          <a:p>
            <a:pPr>
              <a:defRPr/>
            </a:pPr>
            <a:fld id="{FD6E5BA7-7E66-4A8D-A37C-1F0A8954BBAD}"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to highlight that from a user’s perspective, once you have a FG account, it takes only a few steps to get an appliance running, e.g. through Nimbus. The single command in the first bullet gets it running. The second command logs you into it, once it’s up and running. The following commands compile and submit 100 jobs to a small ‘playground’ condor pool running at UF.</a:t>
            </a:r>
          </a:p>
        </p:txBody>
      </p:sp>
      <p:sp>
        <p:nvSpPr>
          <p:cNvPr id="4" name="Slide Number Placeholder 3"/>
          <p:cNvSpPr>
            <a:spLocks noGrp="1"/>
          </p:cNvSpPr>
          <p:nvPr>
            <p:ph type="sldNum" sz="quarter" idx="5"/>
          </p:nvPr>
        </p:nvSpPr>
        <p:spPr/>
        <p:txBody>
          <a:bodyPr/>
          <a:lstStyle/>
          <a:p>
            <a:pPr>
              <a:defRPr/>
            </a:pPr>
            <a:fld id="{9A933002-36DA-47E8-8004-252CCDAC6719}"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646329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007882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927885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6878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76014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a:t>
            </a:fld>
            <a:endParaRPr lang="en-US"/>
          </a:p>
        </p:txBody>
      </p:sp>
    </p:spTree>
    <p:extLst>
      <p:ext uri="{BB962C8B-B14F-4D97-AF65-F5344CB8AC3E}">
        <p14:creationId xmlns:p14="http://schemas.microsoft.com/office/powerpoint/2010/main" val="89719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32817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841606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52556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898805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mtClean="0">
              <a:latin typeface="Arial" charset="0"/>
              <a:ea typeface="DejaVu Sans" pitchFamily="34" charset="0"/>
              <a:cs typeface="DejaVu Sans" pitchFamily="34" charset="0"/>
            </a:endParaRPr>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A15FC8-98C1-40C2-A7D8-4258EC07B44A}" type="slidenum">
              <a:rPr lang="en-US" sz="1200" smtClean="0"/>
              <a:pPr eaLnBrk="1" hangingPunct="1"/>
              <a:t>54</a:t>
            </a:fld>
            <a:endParaRPr lang="en-US" sz="12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1F5185-88D3-4F7B-9D11-995732997EC3}" type="slidenum">
              <a:rPr lang="en-US" sz="1200" smtClean="0"/>
              <a:pPr eaLnBrk="1" hangingPunct="1"/>
              <a:t>55</a:t>
            </a:fld>
            <a:endParaRPr lang="en-US" sz="12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0493285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18375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692322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68004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a:t>
            </a:fld>
            <a:endParaRPr lang="en-US"/>
          </a:p>
        </p:txBody>
      </p:sp>
    </p:spTree>
    <p:extLst>
      <p:ext uri="{BB962C8B-B14F-4D97-AF65-F5344CB8AC3E}">
        <p14:creationId xmlns:p14="http://schemas.microsoft.com/office/powerpoint/2010/main" val="4079581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956808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FE1C82C-60A4-954B-A8A6-0044B58AFA43}" type="slidenum">
              <a:rPr lang="en-US">
                <a:solidFill>
                  <a:prstClr val="black"/>
                </a:solidFill>
              </a:rPr>
              <a:pPr>
                <a:defRPr/>
              </a:pPr>
              <a:t>61</a:t>
            </a:fld>
            <a:endParaRPr lang="en-US">
              <a:solidFill>
                <a:prstClr val="black"/>
              </a:solidFill>
            </a:endParaRPr>
          </a:p>
        </p:txBody>
      </p:sp>
      <p:sp>
        <p:nvSpPr>
          <p:cNvPr id="9217" name="Rectangle 1"/>
          <p:cNvSpPr>
            <a:spLocks noGrp="1" noRot="1" noChangeAspect="1" noChangeArrowheads="1"/>
          </p:cNvSpPr>
          <p:nvPr>
            <p:ph type="sldImg"/>
          </p:nvPr>
        </p:nvSpPr>
        <p:spPr>
          <a:ln/>
          <a:extLst>
            <a:ext uri="{FAA26D3D-D897-4be2-8F04-BA451C77F1D7}">
              <ma14:placeholderFlag xmlns:ma14="http://schemas.microsoft.com/office/mac/drawingml/2011/main" xmlns="" val="1"/>
            </a:ext>
          </a:extLst>
        </p:spPr>
      </p:sp>
      <p:sp>
        <p:nvSpPr>
          <p:cNvPr id="9218" name="Rectangle 2"/>
          <p:cNvSpPr>
            <a:spLocks noGrp="1" noChangeArrowheads="1"/>
          </p:cNvSpPr>
          <p:nvPr>
            <p:ph type="body" idx="1"/>
          </p:nvPr>
        </p:nvSpPr>
        <p:spPr/>
        <p:txBody>
          <a:bodyPr lIns="0" tIns="0" rIns="0" bIns="0"/>
          <a:lstStyle/>
          <a:p>
            <a:pPr eaLnBrk="1" hangingPunct="1">
              <a:lnSpc>
                <a:spcPct val="95000"/>
              </a:lnSpc>
              <a:spcBef>
                <a:spcPct val="0"/>
              </a:spcBef>
              <a:defRPr/>
            </a:pPr>
            <a:r>
              <a:rPr lang="en-US" sz="1600" smtClean="0">
                <a:solidFill>
                  <a:srgbClr val="000000"/>
                </a:solidFill>
                <a:latin typeface="Arial" charset="0"/>
                <a:cs typeface="+mn-cs"/>
              </a:rPr>
              <a:t>(Yahoo!)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62</a:t>
            </a:fld>
            <a:endParaRPr lang="en-US"/>
          </a:p>
        </p:txBody>
      </p:sp>
    </p:spTree>
    <p:extLst>
      <p:ext uri="{BB962C8B-B14F-4D97-AF65-F5344CB8AC3E}">
        <p14:creationId xmlns:p14="http://schemas.microsoft.com/office/powerpoint/2010/main" val="2950443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57817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638568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233429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9946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846132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1582525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05284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a:t>
            </a:fld>
            <a:endParaRPr lang="en-US"/>
          </a:p>
        </p:txBody>
      </p:sp>
    </p:spTree>
    <p:extLst>
      <p:ext uri="{BB962C8B-B14F-4D97-AF65-F5344CB8AC3E}">
        <p14:creationId xmlns:p14="http://schemas.microsoft.com/office/powerpoint/2010/main" val="40438853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316149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516381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72</a:t>
            </a:fld>
            <a:endParaRPr lang="en-US"/>
          </a:p>
        </p:txBody>
      </p:sp>
    </p:spTree>
    <p:extLst>
      <p:ext uri="{BB962C8B-B14F-4D97-AF65-F5344CB8AC3E}">
        <p14:creationId xmlns:p14="http://schemas.microsoft.com/office/powerpoint/2010/main" val="755823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73</a:t>
            </a:fld>
            <a:endParaRPr lang="en-US"/>
          </a:p>
        </p:txBody>
      </p:sp>
    </p:spTree>
    <p:extLst>
      <p:ext uri="{BB962C8B-B14F-4D97-AF65-F5344CB8AC3E}">
        <p14:creationId xmlns:p14="http://schemas.microsoft.com/office/powerpoint/2010/main" val="2485940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74</a:t>
            </a:fld>
            <a:endParaRPr lang="en-US"/>
          </a:p>
        </p:txBody>
      </p:sp>
    </p:spTree>
    <p:extLst>
      <p:ext uri="{BB962C8B-B14F-4D97-AF65-F5344CB8AC3E}">
        <p14:creationId xmlns:p14="http://schemas.microsoft.com/office/powerpoint/2010/main" val="1870216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75</a:t>
            </a:fld>
            <a:endParaRPr lang="en-US"/>
          </a:p>
        </p:txBody>
      </p:sp>
    </p:spTree>
    <p:extLst>
      <p:ext uri="{BB962C8B-B14F-4D97-AF65-F5344CB8AC3E}">
        <p14:creationId xmlns:p14="http://schemas.microsoft.com/office/powerpoint/2010/main" val="3185422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76</a:t>
            </a:fld>
            <a:endParaRPr lang="en-US"/>
          </a:p>
        </p:txBody>
      </p:sp>
    </p:spTree>
    <p:extLst>
      <p:ext uri="{BB962C8B-B14F-4D97-AF65-F5344CB8AC3E}">
        <p14:creationId xmlns:p14="http://schemas.microsoft.com/office/powerpoint/2010/main" val="2063545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77</a:t>
            </a:fld>
            <a:endParaRPr lang="en-US"/>
          </a:p>
        </p:txBody>
      </p:sp>
    </p:spTree>
    <p:extLst>
      <p:ext uri="{BB962C8B-B14F-4D97-AF65-F5344CB8AC3E}">
        <p14:creationId xmlns:p14="http://schemas.microsoft.com/office/powerpoint/2010/main" val="42841201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78</a:t>
            </a:fld>
            <a:endParaRPr lang="en-US"/>
          </a:p>
        </p:txBody>
      </p:sp>
    </p:spTree>
    <p:extLst>
      <p:ext uri="{BB962C8B-B14F-4D97-AF65-F5344CB8AC3E}">
        <p14:creationId xmlns:p14="http://schemas.microsoft.com/office/powerpoint/2010/main" val="16558520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0865-8ADA-2D45-A31B-823550851BDE}" type="slidenum">
              <a:rPr lang="en-US" smtClean="0"/>
              <a:pPr/>
              <a:t>79</a:t>
            </a:fld>
            <a:endParaRPr lang="en-US"/>
          </a:p>
        </p:txBody>
      </p:sp>
    </p:spTree>
    <p:extLst>
      <p:ext uri="{BB962C8B-B14F-4D97-AF65-F5344CB8AC3E}">
        <p14:creationId xmlns:p14="http://schemas.microsoft.com/office/powerpoint/2010/main" val="29289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a:t>
            </a:fld>
            <a:endParaRPr lang="en-US"/>
          </a:p>
        </p:txBody>
      </p:sp>
    </p:spTree>
    <p:extLst>
      <p:ext uri="{BB962C8B-B14F-4D97-AF65-F5344CB8AC3E}">
        <p14:creationId xmlns:p14="http://schemas.microsoft.com/office/powerpoint/2010/main" val="551087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80</a:t>
            </a:fld>
            <a:endParaRPr lang="en-US"/>
          </a:p>
        </p:txBody>
      </p:sp>
    </p:spTree>
    <p:extLst>
      <p:ext uri="{BB962C8B-B14F-4D97-AF65-F5344CB8AC3E}">
        <p14:creationId xmlns:p14="http://schemas.microsoft.com/office/powerpoint/2010/main" val="3999708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81</a:t>
            </a:fld>
            <a:endParaRPr lang="en-US"/>
          </a:p>
        </p:txBody>
      </p:sp>
    </p:spTree>
    <p:extLst>
      <p:ext uri="{BB962C8B-B14F-4D97-AF65-F5344CB8AC3E}">
        <p14:creationId xmlns:p14="http://schemas.microsoft.com/office/powerpoint/2010/main" val="17469393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82</a:t>
            </a:fld>
            <a:endParaRPr lang="en-US"/>
          </a:p>
        </p:txBody>
      </p:sp>
    </p:spTree>
    <p:extLst>
      <p:ext uri="{BB962C8B-B14F-4D97-AF65-F5344CB8AC3E}">
        <p14:creationId xmlns:p14="http://schemas.microsoft.com/office/powerpoint/2010/main" val="17990132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83</a:t>
            </a:fld>
            <a:endParaRPr lang="en-US"/>
          </a:p>
        </p:txBody>
      </p:sp>
    </p:spTree>
    <p:extLst>
      <p:ext uri="{BB962C8B-B14F-4D97-AF65-F5344CB8AC3E}">
        <p14:creationId xmlns:p14="http://schemas.microsoft.com/office/powerpoint/2010/main" val="7324362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 comment</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5D2742-EF09-5442-B196-627544CF9CA5}" type="slidenum">
              <a:rPr lang="en-US" sz="1200"/>
              <a:pPr eaLnBrk="1" hangingPunct="1"/>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85</a:t>
            </a:fld>
            <a:endParaRPr lang="en-US"/>
          </a:p>
        </p:txBody>
      </p:sp>
    </p:spTree>
    <p:extLst>
      <p:ext uri="{BB962C8B-B14F-4D97-AF65-F5344CB8AC3E}">
        <p14:creationId xmlns:p14="http://schemas.microsoft.com/office/powerpoint/2010/main" val="22009470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86</a:t>
            </a:fld>
            <a:endParaRPr lang="en-US"/>
          </a:p>
        </p:txBody>
      </p:sp>
    </p:spTree>
    <p:extLst>
      <p:ext uri="{BB962C8B-B14F-4D97-AF65-F5344CB8AC3E}">
        <p14:creationId xmlns:p14="http://schemas.microsoft.com/office/powerpoint/2010/main" val="30063616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87</a:t>
            </a:fld>
            <a:endParaRPr lang="en-US"/>
          </a:p>
        </p:txBody>
      </p:sp>
    </p:spTree>
    <p:extLst>
      <p:ext uri="{BB962C8B-B14F-4D97-AF65-F5344CB8AC3E}">
        <p14:creationId xmlns:p14="http://schemas.microsoft.com/office/powerpoint/2010/main" val="38180900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88</a:t>
            </a:fld>
            <a:endParaRPr lang="en-US"/>
          </a:p>
        </p:txBody>
      </p:sp>
    </p:spTree>
    <p:extLst>
      <p:ext uri="{BB962C8B-B14F-4D97-AF65-F5344CB8AC3E}">
        <p14:creationId xmlns:p14="http://schemas.microsoft.com/office/powerpoint/2010/main" val="3610469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89</a:t>
            </a:fld>
            <a:endParaRPr lang="en-US"/>
          </a:p>
        </p:txBody>
      </p:sp>
    </p:spTree>
    <p:extLst>
      <p:ext uri="{BB962C8B-B14F-4D97-AF65-F5344CB8AC3E}">
        <p14:creationId xmlns:p14="http://schemas.microsoft.com/office/powerpoint/2010/main" val="257756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a:t>
            </a:fld>
            <a:endParaRPr lang="en-US"/>
          </a:p>
        </p:txBody>
      </p:sp>
    </p:spTree>
    <p:extLst>
      <p:ext uri="{BB962C8B-B14F-4D97-AF65-F5344CB8AC3E}">
        <p14:creationId xmlns:p14="http://schemas.microsoft.com/office/powerpoint/2010/main" val="144536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90</a:t>
            </a:fld>
            <a:endParaRPr lang="en-US"/>
          </a:p>
        </p:txBody>
      </p:sp>
    </p:spTree>
    <p:extLst>
      <p:ext uri="{BB962C8B-B14F-4D97-AF65-F5344CB8AC3E}">
        <p14:creationId xmlns:p14="http://schemas.microsoft.com/office/powerpoint/2010/main" val="6374577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91</a:t>
            </a:fld>
            <a:endParaRPr lang="en-US"/>
          </a:p>
        </p:txBody>
      </p:sp>
    </p:spTree>
    <p:extLst>
      <p:ext uri="{BB962C8B-B14F-4D97-AF65-F5344CB8AC3E}">
        <p14:creationId xmlns:p14="http://schemas.microsoft.com/office/powerpoint/2010/main" val="23893083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92</a:t>
            </a:fld>
            <a:endParaRPr lang="en-US"/>
          </a:p>
        </p:txBody>
      </p:sp>
    </p:spTree>
    <p:extLst>
      <p:ext uri="{BB962C8B-B14F-4D97-AF65-F5344CB8AC3E}">
        <p14:creationId xmlns:p14="http://schemas.microsoft.com/office/powerpoint/2010/main" val="2705621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93</a:t>
            </a:fld>
            <a:endParaRPr lang="en-US"/>
          </a:p>
        </p:txBody>
      </p:sp>
    </p:spTree>
    <p:extLst>
      <p:ext uri="{BB962C8B-B14F-4D97-AF65-F5344CB8AC3E}">
        <p14:creationId xmlns:p14="http://schemas.microsoft.com/office/powerpoint/2010/main" val="2852200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94</a:t>
            </a:fld>
            <a:endParaRPr lang="en-US"/>
          </a:p>
        </p:txBody>
      </p:sp>
    </p:spTree>
    <p:extLst>
      <p:ext uri="{BB962C8B-B14F-4D97-AF65-F5344CB8AC3E}">
        <p14:creationId xmlns:p14="http://schemas.microsoft.com/office/powerpoint/2010/main" val="30728808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95</a:t>
            </a:fld>
            <a:endParaRPr lang="en-US"/>
          </a:p>
        </p:txBody>
      </p:sp>
    </p:spTree>
    <p:extLst>
      <p:ext uri="{BB962C8B-B14F-4D97-AF65-F5344CB8AC3E}">
        <p14:creationId xmlns:p14="http://schemas.microsoft.com/office/powerpoint/2010/main" val="23924271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96</a:t>
            </a:fld>
            <a:endParaRPr lang="en-US"/>
          </a:p>
        </p:txBody>
      </p:sp>
    </p:spTree>
    <p:extLst>
      <p:ext uri="{BB962C8B-B14F-4D97-AF65-F5344CB8AC3E}">
        <p14:creationId xmlns:p14="http://schemas.microsoft.com/office/powerpoint/2010/main" val="1452380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97</a:t>
            </a:fld>
            <a:endParaRPr lang="en-US"/>
          </a:p>
        </p:txBody>
      </p:sp>
    </p:spTree>
    <p:extLst>
      <p:ext uri="{BB962C8B-B14F-4D97-AF65-F5344CB8AC3E}">
        <p14:creationId xmlns:p14="http://schemas.microsoft.com/office/powerpoint/2010/main" val="7585239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98</a:t>
            </a:fld>
            <a:endParaRPr lang="en-US"/>
          </a:p>
        </p:txBody>
      </p:sp>
    </p:spTree>
    <p:extLst>
      <p:ext uri="{BB962C8B-B14F-4D97-AF65-F5344CB8AC3E}">
        <p14:creationId xmlns:p14="http://schemas.microsoft.com/office/powerpoint/2010/main" val="35956067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99</a:t>
            </a:fld>
            <a:endParaRPr lang="en-US"/>
          </a:p>
        </p:txBody>
      </p:sp>
    </p:spTree>
    <p:extLst>
      <p:ext uri="{BB962C8B-B14F-4D97-AF65-F5344CB8AC3E}">
        <p14:creationId xmlns:p14="http://schemas.microsoft.com/office/powerpoint/2010/main" val="160253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757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912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325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608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900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684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075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099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203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195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2580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191000" y="64008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3"/>
          </p:nvPr>
        </p:nvSpPr>
        <p:spPr>
          <a:xfrm>
            <a:off x="914400" y="64008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6F15528-21DE-4FAA-801E-634DDDAF4B2B}" type="slidenum">
              <a:rPr lang="en-US" smtClean="0"/>
              <a:pPr/>
              <a:t>‹#›</a:t>
            </a:fld>
            <a:endParaRPr lang="en-US"/>
          </a:p>
        </p:txBody>
      </p:sp>
      <p:pic>
        <p:nvPicPr>
          <p:cNvPr id="1031"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248400"/>
            <a:ext cx="738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fontAlgn="base" hangingPunct="1">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keahey@mcs.anl.gov"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df"/><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d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ortal.futuregrid.org/user/regist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nimbusproject.org/docs/2.7/clouds/cloudquickstart.html" TargetMode="External"/><Relationship Id="rId5" Type="http://schemas.openxmlformats.org/officeDocument/2006/relationships/hyperlink" Target="https://portal.futuregrid.org/tutorials/nimbus" TargetMode="External"/><Relationship Id="rId4" Type="http://schemas.openxmlformats.org/officeDocument/2006/relationships/hyperlink" Target="https://portal.futuregrid.org/request-hpc-accoun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df"/></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9.wmf"/><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eucalyptus.india.futuregrid.org:8443/"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Autofit/>
          </a:bodyPr>
          <a:lstStyle/>
          <a:p>
            <a:r>
              <a:rPr lang="en-US" sz="6600" b="1" i="1" dirty="0" smtClean="0"/>
              <a:t>FutureGrid Services I</a:t>
            </a:r>
            <a:endParaRPr lang="en-US" sz="6600" dirty="0"/>
          </a:p>
        </p:txBody>
      </p:sp>
      <p:sp>
        <p:nvSpPr>
          <p:cNvPr id="5" name="Subtitle 2"/>
          <p:cNvSpPr txBox="1">
            <a:spLocks/>
          </p:cNvSpPr>
          <p:nvPr/>
        </p:nvSpPr>
        <p:spPr>
          <a:xfrm>
            <a:off x="0" y="3657600"/>
            <a:ext cx="9144000" cy="3200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p>
          <a:p>
            <a:pPr lvl="0" algn="ctr">
              <a:spcBef>
                <a:spcPct val="20000"/>
              </a:spcBef>
              <a:defRPr/>
            </a:pPr>
            <a:r>
              <a:rPr lang="en-US" sz="2400" dirty="0">
                <a:latin typeface="Times New Roman" pitchFamily="18" charset="0"/>
                <a:cs typeface="Times New Roman" pitchFamily="18" charset="0"/>
              </a:rPr>
              <a:t>Gregor von Laszewski</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Andrew </a:t>
            </a:r>
            <a:r>
              <a:rPr kumimoji="0" lang="en-US" sz="2400" b="0" i="0" u="none" strike="noStrike" kern="1200" cap="none" spc="0" normalizeH="0" baseline="0" noProof="0" dirty="0" err="1" smtClean="0">
                <a:ln>
                  <a:noFill/>
                </a:ln>
                <a:effectLst/>
                <a:uLnTx/>
                <a:uFillTx/>
                <a:latin typeface="Times New Roman" pitchFamily="18" charset="0"/>
                <a:cs typeface="Times New Roman" pitchFamily="18" charset="0"/>
              </a:rPr>
              <a:t>Grimshaw</a:t>
            </a:r>
            <a:endParaRPr kumimoji="0" lang="en-US" sz="2400" b="0" i="0" u="none" strike="noStrike" kern="1200" cap="none" spc="0" normalizeH="0" baseline="0" noProof="0" dirty="0" smtClean="0">
              <a:ln>
                <a:noFill/>
              </a:ln>
              <a:effectLst/>
              <a:uLnTx/>
              <a:uFillTx/>
              <a:latin typeface="Times New Roman" pitchFamily="18" charset="0"/>
              <a:cs typeface="Times New Roman" pitchFamily="18" charset="0"/>
            </a:endParaRPr>
          </a:p>
          <a:p>
            <a:pPr lvl="0" algn="ctr">
              <a:spcBef>
                <a:spcPct val="20000"/>
              </a:spcBef>
              <a:defRPr/>
            </a:pPr>
            <a:r>
              <a:rPr lang="en-US" sz="2400" dirty="0">
                <a:solidFill>
                  <a:srgbClr val="000000"/>
                </a:solidFill>
                <a:latin typeface="Times New Roman" pitchFamily="18" charset="0"/>
                <a:cs typeface="Times New Roman" pitchFamily="18" charset="0"/>
              </a:rPr>
              <a:t>Renato </a:t>
            </a:r>
            <a:r>
              <a:rPr lang="en-US" sz="2400" dirty="0" err="1" smtClean="0">
                <a:solidFill>
                  <a:srgbClr val="000000"/>
                </a:solidFill>
                <a:latin typeface="Times New Roman" pitchFamily="18" charset="0"/>
                <a:cs typeface="Times New Roman" pitchFamily="18" charset="0"/>
              </a:rPr>
              <a:t>Figueiredo</a:t>
            </a:r>
            <a:endParaRPr lang="en-US" sz="2400" dirty="0" smtClean="0">
              <a:solidFill>
                <a:srgbClr val="000000"/>
              </a:solidFill>
              <a:latin typeface="Times New Roman" pitchFamily="18" charset="0"/>
              <a:cs typeface="Times New Roman" pitchFamily="18" charset="0"/>
            </a:endParaRPr>
          </a:p>
          <a:p>
            <a:pPr lvl="0" algn="ctr">
              <a:spcBef>
                <a:spcPct val="20000"/>
              </a:spcBef>
              <a:defRPr/>
            </a:pPr>
            <a:r>
              <a:rPr kumimoji="0" lang="en-US" sz="2400" b="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rPr>
              <a:t>Kate </a:t>
            </a:r>
            <a:r>
              <a:rPr kumimoji="0" lang="en-US" sz="2400" b="0" i="0" u="none" strike="noStrike" kern="1200" cap="none" spc="0" normalizeH="0" baseline="0" noProof="0" dirty="0" err="1" smtClean="0">
                <a:ln>
                  <a:noFill/>
                </a:ln>
                <a:solidFill>
                  <a:srgbClr val="000000"/>
                </a:solidFill>
                <a:effectLst/>
                <a:uLnTx/>
                <a:uFillTx/>
                <a:latin typeface="Times New Roman" pitchFamily="18" charset="0"/>
                <a:cs typeface="Times New Roman" pitchFamily="18" charset="0"/>
              </a:rPr>
              <a:t>Keahey</a:t>
            </a:r>
            <a:endParaRPr kumimoji="0" lang="en-US" sz="2400" b="0" i="0" u="none" strike="noStrike" kern="1200" cap="none" spc="0" normalizeH="0" baseline="0" noProof="0" dirty="0" smtClean="0">
              <a:ln>
                <a:noFill/>
              </a:ln>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p:txBody>
      </p:sp>
      <p:sp>
        <p:nvSpPr>
          <p:cNvPr id="6" name="Subtitle 2"/>
          <p:cNvSpPr txBox="1">
            <a:spLocks/>
          </p:cNvSpPr>
          <p:nvPr/>
        </p:nvSpPr>
        <p:spPr bwMode="auto">
          <a:xfrm>
            <a:off x="457200" y="19050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b="1" dirty="0" smtClean="0">
                <a:solidFill>
                  <a:schemeClr val="tx1"/>
                </a:solidFill>
              </a:rPr>
              <a:t>FutureGrid Tutorial at </a:t>
            </a:r>
            <a:r>
              <a:rPr lang="en-US" sz="2800" b="1" dirty="0">
                <a:solidFill>
                  <a:schemeClr val="tx1"/>
                </a:solidFill>
              </a:rPr>
              <a:t>PPAM 2011 </a:t>
            </a:r>
            <a:endParaRPr lang="en-US" sz="2800" b="1" dirty="0" smtClean="0">
              <a:solidFill>
                <a:schemeClr val="tx1"/>
              </a:solidFill>
            </a:endParaRPr>
          </a:p>
          <a:p>
            <a:r>
              <a:rPr lang="en-US" sz="2800" b="1" dirty="0" smtClean="0">
                <a:solidFill>
                  <a:schemeClr val="tx1"/>
                </a:solidFill>
              </a:rPr>
              <a:t>Torun Poland</a:t>
            </a:r>
          </a:p>
          <a:p>
            <a:r>
              <a:rPr lang="en-US" sz="2800" b="1" dirty="0" smtClean="0">
                <a:solidFill>
                  <a:schemeClr val="tx1"/>
                </a:solidFill>
              </a:rPr>
              <a:t>September 11 2011</a:t>
            </a:r>
            <a:endParaRPr lang="it-IT" sz="2800" b="1" dirty="0">
              <a:solidFill>
                <a:schemeClr val="tx1"/>
              </a:solidFill>
            </a:endParaRPr>
          </a:p>
        </p:txBody>
      </p:sp>
    </p:spTree>
    <p:extLst>
      <p:ext uri="{BB962C8B-B14F-4D97-AF65-F5344CB8AC3E}">
        <p14:creationId xmlns:p14="http://schemas.microsoft.com/office/powerpoint/2010/main" val="311515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srcRect l="-40756" r="-40756"/>
          <a:stretch>
            <a:fillRect/>
          </a:stretch>
        </p:blipFill>
        <p:spPr bwMode="auto">
          <a:xfrm>
            <a:off x="-1027408" y="685800"/>
            <a:ext cx="1122296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457200" y="-228600"/>
            <a:ext cx="8229600" cy="1143000"/>
          </a:xfrm>
        </p:spPr>
        <p:txBody>
          <a:bodyPr/>
          <a:lstStyle/>
          <a:p>
            <a:r>
              <a:rPr lang="en-US" dirty="0" smtClean="0"/>
              <a:t>Software Architecture</a:t>
            </a:r>
            <a:endParaRPr lang="en-US" dirty="0"/>
          </a:p>
        </p:txBody>
      </p:sp>
    </p:spTree>
    <p:extLst>
      <p:ext uri="{BB962C8B-B14F-4D97-AF65-F5344CB8AC3E}">
        <p14:creationId xmlns:p14="http://schemas.microsoft.com/office/powerpoint/2010/main" val="1282295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References</a:t>
            </a:r>
            <a:endParaRPr lang="en-US" dirty="0"/>
          </a:p>
        </p:txBody>
      </p:sp>
      <p:pic>
        <p:nvPicPr>
          <p:cNvPr id="4" name="Content Placeholder 3" descr="Screen shot 2011-07-17 at 6.42.04 PM.png"/>
          <p:cNvPicPr>
            <a:picLocks noGrp="1" noChangeAspect="1"/>
          </p:cNvPicPr>
          <p:nvPr>
            <p:ph idx="1"/>
          </p:nvPr>
        </p:nvPicPr>
        <p:blipFill>
          <a:blip r:embed="rId3">
            <a:extLst>
              <a:ext uri="{28A0092B-C50C-407E-A947-70E740481C1C}">
                <a14:useLocalDpi xmlns:a14="http://schemas.microsoft.com/office/drawing/2010/main" val="0"/>
              </a:ext>
            </a:extLst>
          </a:blip>
          <a:srcRect l="-7191" r="-7191"/>
          <a:stretch>
            <a:fillRect/>
          </a:stretch>
        </p:blipFill>
        <p:spPr/>
      </p:pic>
    </p:spTree>
    <p:extLst>
      <p:ext uri="{BB962C8B-B14F-4D97-AF65-F5344CB8AC3E}">
        <p14:creationId xmlns:p14="http://schemas.microsoft.com/office/powerpoint/2010/main" val="3975235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Community Wiki</a:t>
            </a:r>
            <a:endParaRPr lang="en-US" dirty="0"/>
          </a:p>
        </p:txBody>
      </p:sp>
      <p:pic>
        <p:nvPicPr>
          <p:cNvPr id="4" name="Content Placeholder 3" descr="Screen shot 2011-07-17 at 6.31.35 PM.png"/>
          <p:cNvPicPr>
            <a:picLocks noGrp="1" noChangeAspect="1"/>
          </p:cNvPicPr>
          <p:nvPr>
            <p:ph idx="1"/>
          </p:nvPr>
        </p:nvPicPr>
        <p:blipFill>
          <a:blip r:embed="rId3">
            <a:extLst>
              <a:ext uri="{28A0092B-C50C-407E-A947-70E740481C1C}">
                <a14:useLocalDpi xmlns:a14="http://schemas.microsoft.com/office/drawing/2010/main" val="0"/>
              </a:ext>
            </a:extLst>
          </a:blip>
          <a:srcRect t="8459" b="8459"/>
          <a:stretch>
            <a:fillRect/>
          </a:stretch>
        </p:blipFill>
        <p:spPr/>
      </p:pic>
    </p:spTree>
    <p:extLst>
      <p:ext uri="{BB962C8B-B14F-4D97-AF65-F5344CB8AC3E}">
        <p14:creationId xmlns:p14="http://schemas.microsoft.com/office/powerpoint/2010/main" val="6777164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Pages I Manage</a:t>
            </a:r>
            <a:endParaRPr lang="en-US" dirty="0"/>
          </a:p>
        </p:txBody>
      </p:sp>
      <p:pic>
        <p:nvPicPr>
          <p:cNvPr id="4" name="Content Placeholder 3" descr="Screen shot 2011-07-17 at 6.41.51 PM.png"/>
          <p:cNvPicPr>
            <a:picLocks noGrp="1" noChangeAspect="1"/>
          </p:cNvPicPr>
          <p:nvPr>
            <p:ph idx="1"/>
          </p:nvPr>
        </p:nvPicPr>
        <p:blipFill>
          <a:blip r:embed="rId3">
            <a:extLst>
              <a:ext uri="{28A0092B-C50C-407E-A947-70E740481C1C}">
                <a14:useLocalDpi xmlns:a14="http://schemas.microsoft.com/office/drawing/2010/main" val="0"/>
              </a:ext>
            </a:extLst>
          </a:blip>
          <a:srcRect l="-18962" r="-18962"/>
          <a:stretch>
            <a:fillRect/>
          </a:stretch>
        </p:blipFill>
        <p:spPr/>
      </p:pic>
    </p:spTree>
    <p:extLst>
      <p:ext uri="{BB962C8B-B14F-4D97-AF65-F5344CB8AC3E}">
        <p14:creationId xmlns:p14="http://schemas.microsoft.com/office/powerpoint/2010/main" val="7791058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Pages to be Reviewed </a:t>
            </a:r>
            <a:br>
              <a:rPr lang="en-US" dirty="0" smtClean="0"/>
            </a:br>
            <a:r>
              <a:rPr lang="en-US" dirty="0" smtClean="0"/>
              <a:t>(Editor view)</a:t>
            </a:r>
            <a:endParaRPr lang="en-US" dirty="0"/>
          </a:p>
        </p:txBody>
      </p:sp>
      <p:pic>
        <p:nvPicPr>
          <p:cNvPr id="4" name="Content Placeholder 3" descr="Screen shot 2011-07-17 at 6.46.49 PM.png"/>
          <p:cNvPicPr>
            <a:picLocks noGrp="1" noChangeAspect="1"/>
          </p:cNvPicPr>
          <p:nvPr>
            <p:ph idx="1"/>
          </p:nvPr>
        </p:nvPicPr>
        <p:blipFill>
          <a:blip r:embed="rId3">
            <a:extLst>
              <a:ext uri="{28A0092B-C50C-407E-A947-70E740481C1C}">
                <a14:useLocalDpi xmlns:a14="http://schemas.microsoft.com/office/drawing/2010/main" val="0"/>
              </a:ext>
            </a:extLst>
          </a:blip>
          <a:srcRect l="-8487" r="-8487"/>
          <a:stretch>
            <a:fillRect/>
          </a:stretch>
        </p:blipFill>
        <p:spPr/>
      </p:pic>
    </p:spTree>
    <p:extLst>
      <p:ext uri="{BB962C8B-B14F-4D97-AF65-F5344CB8AC3E}">
        <p14:creationId xmlns:p14="http://schemas.microsoft.com/office/powerpoint/2010/main" val="343078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srcRect l="-40756" r="-40756"/>
          <a:stretch>
            <a:fillRect/>
          </a:stretch>
        </p:blipFill>
        <p:spPr bwMode="auto">
          <a:xfrm>
            <a:off x="-1027408" y="685800"/>
            <a:ext cx="1122296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457200" y="-228600"/>
            <a:ext cx="8229600" cy="1143000"/>
          </a:xfrm>
        </p:spPr>
        <p:txBody>
          <a:bodyPr/>
          <a:lstStyle/>
          <a:p>
            <a:r>
              <a:rPr lang="en-US" dirty="0" smtClean="0"/>
              <a:t>Next we present selected Services</a:t>
            </a:r>
            <a:endParaRPr lang="en-US" dirty="0"/>
          </a:p>
        </p:txBody>
      </p:sp>
      <p:sp>
        <p:nvSpPr>
          <p:cNvPr id="3" name="TextBox 2"/>
          <p:cNvSpPr txBox="1"/>
          <p:nvPr/>
        </p:nvSpPr>
        <p:spPr>
          <a:xfrm>
            <a:off x="2809924" y="1371600"/>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6" name="TextBox 5"/>
          <p:cNvSpPr txBox="1"/>
          <p:nvPr/>
        </p:nvSpPr>
        <p:spPr>
          <a:xfrm>
            <a:off x="2809924" y="1535668"/>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7" name="TextBox 6"/>
          <p:cNvSpPr txBox="1"/>
          <p:nvPr/>
        </p:nvSpPr>
        <p:spPr>
          <a:xfrm>
            <a:off x="3800524" y="1371600"/>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8" name="TextBox 7"/>
          <p:cNvSpPr txBox="1"/>
          <p:nvPr/>
        </p:nvSpPr>
        <p:spPr>
          <a:xfrm>
            <a:off x="4800600" y="1688068"/>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9" name="TextBox 8"/>
          <p:cNvSpPr txBox="1"/>
          <p:nvPr/>
        </p:nvSpPr>
        <p:spPr>
          <a:xfrm>
            <a:off x="6858000" y="155605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0" name="TextBox 9"/>
          <p:cNvSpPr txBox="1"/>
          <p:nvPr/>
        </p:nvSpPr>
        <p:spPr>
          <a:xfrm>
            <a:off x="6858000" y="1752167"/>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1" name="TextBox 10"/>
          <p:cNvSpPr txBox="1"/>
          <p:nvPr/>
        </p:nvSpPr>
        <p:spPr>
          <a:xfrm>
            <a:off x="5029200" y="388620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2" name="TextBox 11"/>
          <p:cNvSpPr txBox="1"/>
          <p:nvPr/>
        </p:nvSpPr>
        <p:spPr>
          <a:xfrm>
            <a:off x="2971800" y="563880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3" name="TextBox 12"/>
          <p:cNvSpPr txBox="1"/>
          <p:nvPr/>
        </p:nvSpPr>
        <p:spPr>
          <a:xfrm>
            <a:off x="2999476" y="3138074"/>
            <a:ext cx="429524"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4" name="TextBox 13"/>
          <p:cNvSpPr txBox="1"/>
          <p:nvPr/>
        </p:nvSpPr>
        <p:spPr>
          <a:xfrm>
            <a:off x="4023324" y="5056515"/>
            <a:ext cx="472476"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5" name="TextBox 14"/>
          <p:cNvSpPr txBox="1"/>
          <p:nvPr/>
        </p:nvSpPr>
        <p:spPr>
          <a:xfrm>
            <a:off x="7071324" y="3380115"/>
            <a:ext cx="472476"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308440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98157"/>
            <a:ext cx="7772400" cy="1470025"/>
          </a:xfrm>
        </p:spPr>
        <p:txBody>
          <a:bodyPr>
            <a:normAutofit/>
          </a:bodyPr>
          <a:lstStyle/>
          <a:p>
            <a:r>
              <a:rPr lang="en-US" dirty="0" smtClean="0"/>
              <a:t>Cloud Computing with Nimbus on </a:t>
            </a:r>
            <a:r>
              <a:rPr lang="en-US" dirty="0" err="1" smtClean="0"/>
              <a:t>FutureGrid</a:t>
            </a:r>
            <a:endParaRPr lang="en-US" dirty="0"/>
          </a:p>
        </p:txBody>
      </p:sp>
      <p:sp>
        <p:nvSpPr>
          <p:cNvPr id="6" name="Subtitle 5"/>
          <p:cNvSpPr>
            <a:spLocks noGrp="1"/>
          </p:cNvSpPr>
          <p:nvPr>
            <p:ph type="subTitle" idx="1"/>
          </p:nvPr>
        </p:nvSpPr>
        <p:spPr>
          <a:xfrm>
            <a:off x="1371600" y="4402664"/>
            <a:ext cx="6400800" cy="1752600"/>
          </a:xfrm>
        </p:spPr>
        <p:txBody>
          <a:bodyPr>
            <a:normAutofit/>
          </a:bodyPr>
          <a:lstStyle/>
          <a:p>
            <a:r>
              <a:rPr lang="en-US" sz="2000" dirty="0" smtClean="0"/>
              <a:t>Kate Keahey</a:t>
            </a:r>
          </a:p>
          <a:p>
            <a:r>
              <a:rPr lang="en-US" sz="2000" dirty="0" smtClean="0">
                <a:hlinkClick r:id="rId3"/>
              </a:rPr>
              <a:t>keahey@mcs.anl.gov</a:t>
            </a:r>
            <a:endParaRPr lang="en-US" sz="2000" dirty="0" smtClean="0"/>
          </a:p>
          <a:p>
            <a:r>
              <a:rPr lang="en-US" sz="2000" dirty="0" smtClean="0"/>
              <a:t>Argonne National Laboratory</a:t>
            </a:r>
          </a:p>
          <a:p>
            <a:r>
              <a:rPr lang="en-US" sz="2000" dirty="0" smtClean="0"/>
              <a:t>Computation Institute, University of Chicago</a:t>
            </a:r>
            <a:endParaRPr lang="en-US" sz="2000"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12</a:t>
            </a:fld>
            <a:endParaRPr lang="en-US"/>
          </a:p>
        </p:txBody>
      </p:sp>
      <p:sp>
        <p:nvSpPr>
          <p:cNvPr id="7" name="Date Placeholder 6"/>
          <p:cNvSpPr>
            <a:spLocks noGrp="1"/>
          </p:cNvSpPr>
          <p:nvPr>
            <p:ph type="dt" sz="half" idx="10"/>
          </p:nvPr>
        </p:nvSpPr>
        <p:spPr/>
        <p:txBody>
          <a:bodyPr/>
          <a:lstStyle/>
          <a:p>
            <a:fld id="{205DB82A-8F6E-8242-AB6F-C90388FED0D8}" type="datetime1">
              <a:rPr lang="en-US" smtClean="0"/>
              <a:pPr/>
              <a:t>9/11/2011</a:t>
            </a:fld>
            <a:endParaRPr lang="en-US"/>
          </a:p>
        </p:txBody>
      </p:sp>
      <p:sp>
        <p:nvSpPr>
          <p:cNvPr id="8" name="TextBox 7"/>
          <p:cNvSpPr txBox="1"/>
          <p:nvPr/>
        </p:nvSpPr>
        <p:spPr>
          <a:xfrm>
            <a:off x="2861983" y="3553137"/>
            <a:ext cx="3754466" cy="369332"/>
          </a:xfrm>
          <a:prstGeom prst="rect">
            <a:avLst/>
          </a:prstGeom>
          <a:noFill/>
        </p:spPr>
        <p:txBody>
          <a:bodyPr wrap="none" rtlCol="0">
            <a:spAutoFit/>
          </a:bodyPr>
          <a:lstStyle/>
          <a:p>
            <a:pPr algn="ctr"/>
            <a:r>
              <a:rPr lang="en-US" i="1" dirty="0" smtClean="0">
                <a:solidFill>
                  <a:srgbClr val="F79646">
                    <a:lumMod val="50000"/>
                  </a:srgbClr>
                </a:solidFill>
              </a:rPr>
              <a:t>TeraGrid’11 tutorial, Salt Late City, UT</a:t>
            </a:r>
          </a:p>
        </p:txBody>
      </p:sp>
    </p:spTree>
    <p:extLst>
      <p:ext uri="{BB962C8B-B14F-4D97-AF65-F5344CB8AC3E}">
        <p14:creationId xmlns:p14="http://schemas.microsoft.com/office/powerpoint/2010/main" val="1260166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48956"/>
            <a:ext cx="7772400" cy="1470025"/>
          </a:xfrm>
        </p:spPr>
        <p:txBody>
          <a:bodyPr>
            <a:normAutofit/>
          </a:bodyPr>
          <a:lstStyle/>
          <a:p>
            <a:r>
              <a:rPr lang="en-US" dirty="0" smtClean="0"/>
              <a:t>Nimbus Infrastructure</a:t>
            </a:r>
            <a:endParaRPr lang="en-US" dirty="0"/>
          </a:p>
        </p:txBody>
      </p:sp>
      <p:sp>
        <p:nvSpPr>
          <p:cNvPr id="6" name="Subtitle 5"/>
          <p:cNvSpPr>
            <a:spLocks noGrp="1"/>
          </p:cNvSpPr>
          <p:nvPr>
            <p:ph type="subTitle" idx="1"/>
          </p:nvPr>
        </p:nvSpPr>
        <p:spPr/>
        <p:txBody>
          <a:bodyPr/>
          <a:lstStyle/>
          <a:p>
            <a:endParaRPr lang="en-US"/>
          </a:p>
        </p:txBody>
      </p:sp>
      <p:sp>
        <p:nvSpPr>
          <p:cNvPr id="3" name="Date Placeholder 2"/>
          <p:cNvSpPr>
            <a:spLocks noGrp="1"/>
          </p:cNvSpPr>
          <p:nvPr>
            <p:ph type="dt" sz="half" idx="10"/>
          </p:nvPr>
        </p:nvSpPr>
        <p:spPr/>
        <p:txBody>
          <a:bodyPr/>
          <a:lstStyle/>
          <a:p>
            <a:fld id="{7C6D19D5-D81D-D548-AD7A-AD7DC8475E14}" type="datetime1">
              <a:rPr lang="en-US" smtClean="0"/>
              <a:pPr/>
              <a:t>9/11/2011</a:t>
            </a:fld>
            <a:endParaRPr lang="en-US"/>
          </a:p>
        </p:txBody>
      </p:sp>
      <p:sp>
        <p:nvSpPr>
          <p:cNvPr id="4" name="Slide Number Placeholder 3"/>
          <p:cNvSpPr>
            <a:spLocks noGrp="1"/>
          </p:cNvSpPr>
          <p:nvPr>
            <p:ph type="sldNum" sz="quarter" idx="12"/>
          </p:nvPr>
        </p:nvSpPr>
        <p:spPr/>
        <p:txBody>
          <a:bodyPr/>
          <a:lstStyle/>
          <a:p>
            <a:fld id="{C8420888-0914-7045-AADF-1504C9455C64}" type="slidenum">
              <a:rPr lang="en-US" smtClean="0"/>
              <a:pPr/>
              <a:t>13</a:t>
            </a:fld>
            <a:endParaRPr lang="en-US"/>
          </a:p>
        </p:txBody>
      </p:sp>
    </p:spTree>
    <p:extLst>
      <p:ext uri="{BB962C8B-B14F-4D97-AF65-F5344CB8AC3E}">
        <p14:creationId xmlns:p14="http://schemas.microsoft.com/office/powerpoint/2010/main" val="2745676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IaaS</a:t>
            </a:r>
            <a:r>
              <a:rPr lang="en-US" dirty="0" smtClean="0"/>
              <a:t>: How it Works</a:t>
            </a:r>
            <a:endParaRPr lang="en-US" dirty="0"/>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14</a:t>
            </a:fld>
            <a:endParaRPr lang="en-US"/>
          </a:p>
        </p:txBody>
      </p:sp>
      <p:sp>
        <p:nvSpPr>
          <p:cNvPr id="7"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8"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grpSp>
        <p:nvGrpSpPr>
          <p:cNvPr id="2" name="Group 4"/>
          <p:cNvGrpSpPr>
            <a:grpSpLocks/>
          </p:cNvGrpSpPr>
          <p:nvPr/>
        </p:nvGrpSpPr>
        <p:grpSpPr bwMode="auto">
          <a:xfrm>
            <a:off x="2579688" y="2870200"/>
            <a:ext cx="484187" cy="517525"/>
            <a:chOff x="1008" y="1175"/>
            <a:chExt cx="305" cy="326"/>
          </a:xfrm>
        </p:grpSpPr>
        <p:sp>
          <p:nvSpPr>
            <p:cNvPr id="10" name="Freeform 5"/>
            <p:cNvSpPr>
              <a:spLocks noChangeArrowheads="1"/>
            </p:cNvSpPr>
            <p:nvPr/>
          </p:nvSpPr>
          <p:spPr bwMode="auto">
            <a:xfrm>
              <a:off x="1008"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11" name="Picture 6"/>
            <p:cNvPicPr>
              <a:picLocks noChangeAspect="1" noChangeArrowheads="1"/>
            </p:cNvPicPr>
            <p:nvPr/>
          </p:nvPicPr>
          <p:blipFill>
            <a:blip r:embed="rId3"/>
            <a:srcRect/>
            <a:stretch>
              <a:fillRect/>
            </a:stretch>
          </p:blipFill>
          <p:spPr bwMode="auto">
            <a:xfrm>
              <a:off x="1054" y="1195"/>
              <a:ext cx="217" cy="306"/>
            </a:xfrm>
            <a:prstGeom prst="rect">
              <a:avLst/>
            </a:prstGeom>
            <a:noFill/>
            <a:ln w="9525">
              <a:noFill/>
              <a:round/>
              <a:headEnd/>
              <a:tailEnd/>
            </a:ln>
            <a:effectLst/>
          </p:spPr>
        </p:pic>
      </p:grpSp>
      <p:sp>
        <p:nvSpPr>
          <p:cNvPr id="12" name="Rectangle 7"/>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13" name="Picture 8"/>
          <p:cNvPicPr>
            <a:picLocks noChangeAspect="1" noChangeArrowheads="1"/>
          </p:cNvPicPr>
          <p:nvPr/>
        </p:nvPicPr>
        <p:blipFill>
          <a:blip r:embed="rId4"/>
          <a:srcRect/>
          <a:stretch>
            <a:fillRect/>
          </a:stretch>
        </p:blipFill>
        <p:spPr bwMode="auto">
          <a:xfrm>
            <a:off x="4811713" y="5145088"/>
            <a:ext cx="889000" cy="889000"/>
          </a:xfrm>
          <a:prstGeom prst="rect">
            <a:avLst/>
          </a:prstGeom>
          <a:noFill/>
          <a:ln w="9525">
            <a:noFill/>
            <a:round/>
            <a:headEnd/>
            <a:tailEnd/>
          </a:ln>
          <a:effectLst/>
        </p:spPr>
      </p:pic>
      <p:pic>
        <p:nvPicPr>
          <p:cNvPr id="14" name="Picture 9"/>
          <p:cNvPicPr>
            <a:picLocks noChangeAspect="1" noChangeArrowheads="1"/>
          </p:cNvPicPr>
          <p:nvPr/>
        </p:nvPicPr>
        <p:blipFill>
          <a:blip r:embed="rId4"/>
          <a:srcRect/>
          <a:stretch>
            <a:fillRect/>
          </a:stretch>
        </p:blipFill>
        <p:spPr bwMode="auto">
          <a:xfrm>
            <a:off x="4819650" y="4652963"/>
            <a:ext cx="889000" cy="889000"/>
          </a:xfrm>
          <a:prstGeom prst="rect">
            <a:avLst/>
          </a:prstGeom>
          <a:noFill/>
          <a:ln w="9525">
            <a:noFill/>
            <a:round/>
            <a:headEnd/>
            <a:tailEnd/>
          </a:ln>
          <a:effectLst/>
        </p:spPr>
      </p:pic>
      <p:pic>
        <p:nvPicPr>
          <p:cNvPr id="15" name="Picture 10"/>
          <p:cNvPicPr>
            <a:picLocks noChangeAspect="1" noChangeArrowheads="1"/>
          </p:cNvPicPr>
          <p:nvPr/>
        </p:nvPicPr>
        <p:blipFill>
          <a:blip r:embed="rId4"/>
          <a:srcRect/>
          <a:stretch>
            <a:fillRect/>
          </a:stretch>
        </p:blipFill>
        <p:spPr bwMode="auto">
          <a:xfrm>
            <a:off x="4311650" y="5168900"/>
            <a:ext cx="889000" cy="889000"/>
          </a:xfrm>
          <a:prstGeom prst="rect">
            <a:avLst/>
          </a:prstGeom>
          <a:noFill/>
          <a:ln w="9525">
            <a:noFill/>
            <a:round/>
            <a:headEnd/>
            <a:tailEnd/>
          </a:ln>
          <a:effectLst/>
        </p:spPr>
      </p:pic>
      <p:pic>
        <p:nvPicPr>
          <p:cNvPr id="16" name="Picture 11"/>
          <p:cNvPicPr>
            <a:picLocks noChangeAspect="1" noChangeArrowheads="1"/>
          </p:cNvPicPr>
          <p:nvPr/>
        </p:nvPicPr>
        <p:blipFill>
          <a:blip r:embed="rId4"/>
          <a:srcRect/>
          <a:stretch>
            <a:fillRect/>
          </a:stretch>
        </p:blipFill>
        <p:spPr bwMode="auto">
          <a:xfrm>
            <a:off x="4319588" y="4676775"/>
            <a:ext cx="889000" cy="889000"/>
          </a:xfrm>
          <a:prstGeom prst="rect">
            <a:avLst/>
          </a:prstGeom>
          <a:noFill/>
          <a:ln w="9525">
            <a:noFill/>
            <a:round/>
            <a:headEnd/>
            <a:tailEnd/>
          </a:ln>
          <a:effectLst/>
        </p:spPr>
      </p:pic>
      <p:sp>
        <p:nvSpPr>
          <p:cNvPr id="17" name="Rectangle 12"/>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18" name="Rectangle 13"/>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9" name="Rectangle 14"/>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0" name="Rectangle 15"/>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1" name="Rectangle 16"/>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2" name="Rectangle 17"/>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3" name="Rectangle 18"/>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4" name="Rectangle 19"/>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5" name="Rectangle 20"/>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6" name="Rectangle 21"/>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7" name="Rectangle 22"/>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8" name="Rectangle 23"/>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9" name="Rectangle 24"/>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0" name="Rectangle 25"/>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1" name="Rectangle 26"/>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2" name="Rectangle 27"/>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3" name="Rectangle 28"/>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4" name="Rectangle 29"/>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5" name="Rectangle 30"/>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6" name="Rectangle 31"/>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7" name="Rectangle 32"/>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8" name="Rectangle 33"/>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9" name="Rectangle 34"/>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40" name="AutoShape 35"/>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endParaRPr lang="en-US">
              <a:solidFill>
                <a:prstClr val="black"/>
              </a:solidFill>
            </a:endParaRPr>
          </a:p>
        </p:txBody>
      </p:sp>
      <p:grpSp>
        <p:nvGrpSpPr>
          <p:cNvPr id="3" name="Group 36"/>
          <p:cNvGrpSpPr>
            <a:grpSpLocks/>
          </p:cNvGrpSpPr>
          <p:nvPr/>
        </p:nvGrpSpPr>
        <p:grpSpPr bwMode="auto">
          <a:xfrm>
            <a:off x="2003425" y="2870200"/>
            <a:ext cx="484188" cy="517525"/>
            <a:chOff x="645" y="1175"/>
            <a:chExt cx="305" cy="326"/>
          </a:xfrm>
        </p:grpSpPr>
        <p:sp>
          <p:nvSpPr>
            <p:cNvPr id="42" name="Freeform 37"/>
            <p:cNvSpPr>
              <a:spLocks noChangeArrowheads="1"/>
            </p:cNvSpPr>
            <p:nvPr/>
          </p:nvSpPr>
          <p:spPr bwMode="auto">
            <a:xfrm>
              <a:off x="645"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43" name="Picture 38"/>
            <p:cNvPicPr>
              <a:picLocks noChangeAspect="1" noChangeArrowheads="1"/>
            </p:cNvPicPr>
            <p:nvPr/>
          </p:nvPicPr>
          <p:blipFill>
            <a:blip r:embed="rId3"/>
            <a:srcRect/>
            <a:stretch>
              <a:fillRect/>
            </a:stretch>
          </p:blipFill>
          <p:spPr bwMode="auto">
            <a:xfrm>
              <a:off x="691" y="1195"/>
              <a:ext cx="217" cy="306"/>
            </a:xfrm>
            <a:prstGeom prst="rect">
              <a:avLst/>
            </a:prstGeom>
            <a:noFill/>
            <a:ln w="9525">
              <a:noFill/>
              <a:round/>
              <a:headEnd/>
              <a:tailEnd/>
            </a:ln>
            <a:effectLst/>
          </p:spPr>
        </p:pic>
      </p:grpSp>
      <p:grpSp>
        <p:nvGrpSpPr>
          <p:cNvPr id="9" name="Group 39"/>
          <p:cNvGrpSpPr>
            <a:grpSpLocks/>
          </p:cNvGrpSpPr>
          <p:nvPr/>
        </p:nvGrpSpPr>
        <p:grpSpPr bwMode="auto">
          <a:xfrm>
            <a:off x="1427163" y="2870200"/>
            <a:ext cx="484187" cy="517525"/>
            <a:chOff x="282" y="1175"/>
            <a:chExt cx="305" cy="326"/>
          </a:xfrm>
        </p:grpSpPr>
        <p:sp>
          <p:nvSpPr>
            <p:cNvPr id="45"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46"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41" name="Group 42"/>
          <p:cNvGrpSpPr>
            <a:grpSpLocks/>
          </p:cNvGrpSpPr>
          <p:nvPr/>
        </p:nvGrpSpPr>
        <p:grpSpPr bwMode="auto">
          <a:xfrm>
            <a:off x="6194425" y="2006600"/>
            <a:ext cx="484188" cy="517525"/>
            <a:chOff x="3902" y="1264"/>
            <a:chExt cx="305" cy="326"/>
          </a:xfrm>
        </p:grpSpPr>
        <p:sp>
          <p:nvSpPr>
            <p:cNvPr id="48" name="Freeform 43"/>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49" name="Picture 44"/>
            <p:cNvPicPr>
              <a:picLocks noChangeAspect="1" noChangeArrowheads="1"/>
            </p:cNvPicPr>
            <p:nvPr/>
          </p:nvPicPr>
          <p:blipFill>
            <a:blip r:embed="rId3"/>
            <a:srcRect/>
            <a:stretch>
              <a:fillRect/>
            </a:stretch>
          </p:blipFill>
          <p:spPr bwMode="auto">
            <a:xfrm>
              <a:off x="3948" y="1284"/>
              <a:ext cx="217" cy="306"/>
            </a:xfrm>
            <a:prstGeom prst="rect">
              <a:avLst/>
            </a:prstGeom>
            <a:noFill/>
            <a:ln w="9525">
              <a:noFill/>
              <a:round/>
              <a:headEnd/>
              <a:tailEnd/>
            </a:ln>
            <a:effectLst/>
          </p:spPr>
        </p:pic>
      </p:grpSp>
      <p:grpSp>
        <p:nvGrpSpPr>
          <p:cNvPr id="44" name="Group 45"/>
          <p:cNvGrpSpPr>
            <a:grpSpLocks/>
          </p:cNvGrpSpPr>
          <p:nvPr/>
        </p:nvGrpSpPr>
        <p:grpSpPr bwMode="auto">
          <a:xfrm>
            <a:off x="7854950" y="2820988"/>
            <a:ext cx="484188" cy="517525"/>
            <a:chOff x="4948" y="1777"/>
            <a:chExt cx="305" cy="326"/>
          </a:xfrm>
        </p:grpSpPr>
        <p:sp>
          <p:nvSpPr>
            <p:cNvPr id="51" name="Freeform 46"/>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52" name="Picture 47"/>
            <p:cNvPicPr>
              <a:picLocks noChangeAspect="1" noChangeArrowheads="1"/>
            </p:cNvPicPr>
            <p:nvPr/>
          </p:nvPicPr>
          <p:blipFill>
            <a:blip r:embed="rId3"/>
            <a:srcRect/>
            <a:stretch>
              <a:fillRect/>
            </a:stretch>
          </p:blipFill>
          <p:spPr bwMode="auto">
            <a:xfrm>
              <a:off x="4995" y="1797"/>
              <a:ext cx="217" cy="306"/>
            </a:xfrm>
            <a:prstGeom prst="rect">
              <a:avLst/>
            </a:prstGeom>
            <a:noFill/>
            <a:ln w="9525">
              <a:noFill/>
              <a:round/>
              <a:headEnd/>
              <a:tailEnd/>
            </a:ln>
            <a:effectLst/>
          </p:spPr>
        </p:pic>
      </p:grpSp>
      <p:grpSp>
        <p:nvGrpSpPr>
          <p:cNvPr id="47" name="Group 48"/>
          <p:cNvGrpSpPr>
            <a:grpSpLocks/>
          </p:cNvGrpSpPr>
          <p:nvPr/>
        </p:nvGrpSpPr>
        <p:grpSpPr bwMode="auto">
          <a:xfrm>
            <a:off x="6186488" y="4524375"/>
            <a:ext cx="484187" cy="517525"/>
            <a:chOff x="3897" y="2850"/>
            <a:chExt cx="305" cy="326"/>
          </a:xfrm>
        </p:grpSpPr>
        <p:sp>
          <p:nvSpPr>
            <p:cNvPr id="54" name="Freeform 49"/>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55" name="Picture 50"/>
            <p:cNvPicPr>
              <a:picLocks noChangeAspect="1" noChangeArrowheads="1"/>
            </p:cNvPicPr>
            <p:nvPr/>
          </p:nvPicPr>
          <p:blipFill>
            <a:blip r:embed="rId3"/>
            <a:srcRect/>
            <a:stretch>
              <a:fillRect/>
            </a:stretch>
          </p:blipFill>
          <p:spPr bwMode="auto">
            <a:xfrm>
              <a:off x="3943" y="2870"/>
              <a:ext cx="217" cy="306"/>
            </a:xfrm>
            <a:prstGeom prst="rect">
              <a:avLst/>
            </a:prstGeom>
            <a:noFill/>
            <a:ln w="9525">
              <a:noFill/>
              <a:round/>
              <a:headEnd/>
              <a:tailEnd/>
            </a:ln>
            <a:effectLst/>
          </p:spPr>
        </p:pic>
      </p:grpSp>
      <p:cxnSp>
        <p:nvCxnSpPr>
          <p:cNvPr id="56" name="AutoShape 51"/>
          <p:cNvCxnSpPr>
            <a:cxnSpLocks noChangeShapeType="1"/>
            <a:endCxn id="57" idx="1"/>
          </p:cNvCxnSpPr>
          <p:nvPr/>
        </p:nvCxnSpPr>
        <p:spPr bwMode="auto">
          <a:xfrm flipV="1">
            <a:off x="3200400" y="2663825"/>
            <a:ext cx="1676400" cy="3175"/>
          </a:xfrm>
          <a:prstGeom prst="straightConnector1">
            <a:avLst/>
          </a:prstGeom>
          <a:noFill/>
          <a:ln w="9525">
            <a:solidFill>
              <a:srgbClr val="000000"/>
            </a:solidFill>
            <a:round/>
            <a:headEnd/>
            <a:tailEnd type="triangle" w="med" len="lg"/>
          </a:ln>
          <a:effectLst/>
        </p:spPr>
      </p:cxnSp>
      <p:sp>
        <p:nvSpPr>
          <p:cNvPr id="57" name="Rectangle 52"/>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rgbClr val="000000"/>
                </a:solidFill>
                <a:latin typeface="Bitstream Vera Sans" charset="0"/>
                <a:ea typeface="DejaVu Sans" charset="0"/>
                <a:cs typeface="DejaVu Sans" charset="0"/>
              </a:rPr>
              <a:t>Nimbus</a:t>
            </a:r>
          </a:p>
        </p:txBody>
      </p:sp>
      <p:pic>
        <p:nvPicPr>
          <p:cNvPr id="59" name="Picture 5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661068" y="1603374"/>
            <a:ext cx="1115141" cy="1062039"/>
          </a:xfrm>
          <a:prstGeom prst="rect">
            <a:avLst/>
          </a:prstGeom>
        </p:spPr>
      </p:pic>
    </p:spTree>
    <p:extLst>
      <p:ext uri="{BB962C8B-B14F-4D97-AF65-F5344CB8AC3E}">
        <p14:creationId xmlns:p14="http://schemas.microsoft.com/office/powerpoint/2010/main" val="31279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499"/>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par>
                                <p:cTn id="23" presetID="22" presetClass="entr" presetSubtype="4"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title"/>
          </p:nvPr>
        </p:nvSpPr>
        <p:spPr/>
        <p:txBody>
          <a:bodyPr/>
          <a:lstStyle/>
          <a:p>
            <a:r>
              <a:rPr lang="en-US" dirty="0" err="1" smtClean="0"/>
              <a:t>IaaS</a:t>
            </a:r>
            <a:r>
              <a:rPr lang="en-US" dirty="0" smtClean="0"/>
              <a:t>: How it Works</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pPr/>
              <a:t>9/11/2011</a:t>
            </a:fld>
            <a:endParaRPr lang="en-US"/>
          </a:p>
        </p:txBody>
      </p:sp>
      <p:sp>
        <p:nvSpPr>
          <p:cNvPr id="4" name="Slide Number Placeholder 3"/>
          <p:cNvSpPr>
            <a:spLocks noGrp="1"/>
          </p:cNvSpPr>
          <p:nvPr>
            <p:ph type="sldNum" sz="quarter" idx="12"/>
          </p:nvPr>
        </p:nvSpPr>
        <p:spPr/>
        <p:txBody>
          <a:bodyPr/>
          <a:lstStyle/>
          <a:p>
            <a:fld id="{C8420888-0914-7045-AADF-1504C9455C64}" type="slidenum">
              <a:rPr lang="en-US" smtClean="0"/>
              <a:pPr/>
              <a:t>15</a:t>
            </a:fld>
            <a:endParaRPr lang="en-US"/>
          </a:p>
        </p:txBody>
      </p:sp>
      <p:sp>
        <p:nvSpPr>
          <p:cNvPr id="5"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6"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sp>
        <p:nvSpPr>
          <p:cNvPr id="7" name="Rectangle 5"/>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8" name="Picture 6"/>
          <p:cNvPicPr>
            <a:picLocks noChangeAspect="1" noChangeArrowheads="1"/>
          </p:cNvPicPr>
          <p:nvPr/>
        </p:nvPicPr>
        <p:blipFill>
          <a:blip r:embed="rId3"/>
          <a:srcRect/>
          <a:stretch>
            <a:fillRect/>
          </a:stretch>
        </p:blipFill>
        <p:spPr bwMode="auto">
          <a:xfrm>
            <a:off x="4811713" y="5145088"/>
            <a:ext cx="889000" cy="889000"/>
          </a:xfrm>
          <a:prstGeom prst="rect">
            <a:avLst/>
          </a:prstGeom>
          <a:noFill/>
          <a:ln w="9525">
            <a:noFill/>
            <a:round/>
            <a:headEnd/>
            <a:tailEnd/>
          </a:ln>
          <a:effectLst/>
        </p:spPr>
      </p:pic>
      <p:pic>
        <p:nvPicPr>
          <p:cNvPr id="9" name="Picture 7"/>
          <p:cNvPicPr>
            <a:picLocks noChangeAspect="1" noChangeArrowheads="1"/>
          </p:cNvPicPr>
          <p:nvPr/>
        </p:nvPicPr>
        <p:blipFill>
          <a:blip r:embed="rId3"/>
          <a:srcRect/>
          <a:stretch>
            <a:fillRect/>
          </a:stretch>
        </p:blipFill>
        <p:spPr bwMode="auto">
          <a:xfrm>
            <a:off x="4819650" y="4652963"/>
            <a:ext cx="889000" cy="889000"/>
          </a:xfrm>
          <a:prstGeom prst="rect">
            <a:avLst/>
          </a:prstGeom>
          <a:noFill/>
          <a:ln w="9525">
            <a:noFill/>
            <a:round/>
            <a:headEnd/>
            <a:tailEnd/>
          </a:ln>
          <a:effectLst/>
        </p:spPr>
      </p:pic>
      <p:pic>
        <p:nvPicPr>
          <p:cNvPr id="10" name="Picture 8"/>
          <p:cNvPicPr>
            <a:picLocks noChangeAspect="1" noChangeArrowheads="1"/>
          </p:cNvPicPr>
          <p:nvPr/>
        </p:nvPicPr>
        <p:blipFill>
          <a:blip r:embed="rId3"/>
          <a:srcRect/>
          <a:stretch>
            <a:fillRect/>
          </a:stretch>
        </p:blipFill>
        <p:spPr bwMode="auto">
          <a:xfrm>
            <a:off x="4311650" y="5168900"/>
            <a:ext cx="889000" cy="889000"/>
          </a:xfrm>
          <a:prstGeom prst="rect">
            <a:avLst/>
          </a:prstGeom>
          <a:noFill/>
          <a:ln w="9525">
            <a:noFill/>
            <a:round/>
            <a:headEnd/>
            <a:tailEnd/>
          </a:ln>
          <a:effectLst/>
        </p:spPr>
      </p:pic>
      <p:pic>
        <p:nvPicPr>
          <p:cNvPr id="11" name="Picture 9"/>
          <p:cNvPicPr>
            <a:picLocks noChangeAspect="1" noChangeArrowheads="1"/>
          </p:cNvPicPr>
          <p:nvPr/>
        </p:nvPicPr>
        <p:blipFill>
          <a:blip r:embed="rId3"/>
          <a:srcRect/>
          <a:stretch>
            <a:fillRect/>
          </a:stretch>
        </p:blipFill>
        <p:spPr bwMode="auto">
          <a:xfrm>
            <a:off x="4319588" y="4676775"/>
            <a:ext cx="889000" cy="889000"/>
          </a:xfrm>
          <a:prstGeom prst="rect">
            <a:avLst/>
          </a:prstGeom>
          <a:noFill/>
          <a:ln w="9525">
            <a:noFill/>
            <a:round/>
            <a:headEnd/>
            <a:tailEnd/>
          </a:ln>
          <a:effectLst/>
        </p:spPr>
      </p:pic>
      <p:sp>
        <p:nvSpPr>
          <p:cNvPr id="12" name="Rectangle 11"/>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13" name="Rectangle 12"/>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4" name="Rectangle 13"/>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15" name="Rectangle 14"/>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6" name="Rectangle 15"/>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17" name="Rectangle 16"/>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8" name="Rectangle 17"/>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19" name="Rectangle 18"/>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0" name="Rectangle 19"/>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1" name="Rectangle 20"/>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2" name="Rectangle 21"/>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3" name="Rectangle 22"/>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4" name="Rectangle 23"/>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5" name="Rectangle 24"/>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6" name="Rectangle 25"/>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7" name="Rectangle 26"/>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8" name="Rectangle 27"/>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29" name="Rectangle 28"/>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0" name="Rectangle 29"/>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1" name="Rectangle 30"/>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2" name="Rectangle 31"/>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3" name="Rectangle 32"/>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4" name="Rectangle 33"/>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35" name="AutoShape 34"/>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endParaRPr lang="en-US">
              <a:solidFill>
                <a:prstClr val="black"/>
              </a:solidFill>
            </a:endParaRPr>
          </a:p>
        </p:txBody>
      </p:sp>
      <p:grpSp>
        <p:nvGrpSpPr>
          <p:cNvPr id="2" name="Group 35"/>
          <p:cNvGrpSpPr>
            <a:grpSpLocks/>
          </p:cNvGrpSpPr>
          <p:nvPr/>
        </p:nvGrpSpPr>
        <p:grpSpPr bwMode="auto">
          <a:xfrm>
            <a:off x="6194425" y="2006600"/>
            <a:ext cx="484188" cy="517525"/>
            <a:chOff x="3902" y="1264"/>
            <a:chExt cx="305" cy="326"/>
          </a:xfrm>
        </p:grpSpPr>
        <p:sp>
          <p:nvSpPr>
            <p:cNvPr id="37" name="Freeform 36"/>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38" name="Picture 37"/>
            <p:cNvPicPr>
              <a:picLocks noChangeAspect="1" noChangeArrowheads="1"/>
            </p:cNvPicPr>
            <p:nvPr/>
          </p:nvPicPr>
          <p:blipFill>
            <a:blip r:embed="rId4"/>
            <a:srcRect/>
            <a:stretch>
              <a:fillRect/>
            </a:stretch>
          </p:blipFill>
          <p:spPr bwMode="auto">
            <a:xfrm>
              <a:off x="3948" y="1284"/>
              <a:ext cx="217" cy="306"/>
            </a:xfrm>
            <a:prstGeom prst="rect">
              <a:avLst/>
            </a:prstGeom>
            <a:noFill/>
            <a:ln w="9525">
              <a:noFill/>
              <a:round/>
              <a:headEnd/>
              <a:tailEnd/>
            </a:ln>
            <a:effectLst/>
          </p:spPr>
        </p:pic>
      </p:grpSp>
      <p:grpSp>
        <p:nvGrpSpPr>
          <p:cNvPr id="36" name="Group 38"/>
          <p:cNvGrpSpPr>
            <a:grpSpLocks/>
          </p:cNvGrpSpPr>
          <p:nvPr/>
        </p:nvGrpSpPr>
        <p:grpSpPr bwMode="auto">
          <a:xfrm>
            <a:off x="7854950" y="2820988"/>
            <a:ext cx="484188" cy="517525"/>
            <a:chOff x="4948" y="1777"/>
            <a:chExt cx="305" cy="326"/>
          </a:xfrm>
        </p:grpSpPr>
        <p:sp>
          <p:nvSpPr>
            <p:cNvPr id="40" name="Freeform 39"/>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41" name="Picture 40"/>
            <p:cNvPicPr>
              <a:picLocks noChangeAspect="1" noChangeArrowheads="1"/>
            </p:cNvPicPr>
            <p:nvPr/>
          </p:nvPicPr>
          <p:blipFill>
            <a:blip r:embed="rId4"/>
            <a:srcRect/>
            <a:stretch>
              <a:fillRect/>
            </a:stretch>
          </p:blipFill>
          <p:spPr bwMode="auto">
            <a:xfrm>
              <a:off x="4995" y="1797"/>
              <a:ext cx="217" cy="306"/>
            </a:xfrm>
            <a:prstGeom prst="rect">
              <a:avLst/>
            </a:prstGeom>
            <a:noFill/>
            <a:ln w="9525">
              <a:noFill/>
              <a:round/>
              <a:headEnd/>
              <a:tailEnd/>
            </a:ln>
            <a:effectLst/>
          </p:spPr>
        </p:pic>
      </p:grpSp>
      <p:grpSp>
        <p:nvGrpSpPr>
          <p:cNvPr id="39" name="Group 41"/>
          <p:cNvGrpSpPr>
            <a:grpSpLocks/>
          </p:cNvGrpSpPr>
          <p:nvPr/>
        </p:nvGrpSpPr>
        <p:grpSpPr bwMode="auto">
          <a:xfrm>
            <a:off x="6186488" y="4524375"/>
            <a:ext cx="484187" cy="517525"/>
            <a:chOff x="3897" y="2850"/>
            <a:chExt cx="305" cy="326"/>
          </a:xfrm>
        </p:grpSpPr>
        <p:sp>
          <p:nvSpPr>
            <p:cNvPr id="43" name="Freeform 42"/>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44" name="Picture 43"/>
            <p:cNvPicPr>
              <a:picLocks noChangeAspect="1" noChangeArrowheads="1"/>
            </p:cNvPicPr>
            <p:nvPr/>
          </p:nvPicPr>
          <p:blipFill>
            <a:blip r:embed="rId4"/>
            <a:srcRect/>
            <a:stretch>
              <a:fillRect/>
            </a:stretch>
          </p:blipFill>
          <p:spPr bwMode="auto">
            <a:xfrm>
              <a:off x="3943" y="2870"/>
              <a:ext cx="217" cy="306"/>
            </a:xfrm>
            <a:prstGeom prst="rect">
              <a:avLst/>
            </a:prstGeom>
            <a:noFill/>
            <a:ln w="9525">
              <a:noFill/>
              <a:round/>
              <a:headEnd/>
              <a:tailEnd/>
            </a:ln>
            <a:effectLst/>
          </p:spPr>
        </p:pic>
      </p:grpSp>
      <p:sp>
        <p:nvSpPr>
          <p:cNvPr id="45" name="AutoShape 44"/>
          <p:cNvSpPr>
            <a:spLocks noChangeArrowheads="1"/>
          </p:cNvSpPr>
          <p:nvPr/>
        </p:nvSpPr>
        <p:spPr bwMode="auto">
          <a:xfrm>
            <a:off x="2947988" y="2566988"/>
            <a:ext cx="914400" cy="228600"/>
          </a:xfrm>
          <a:prstGeom prst="roundRect">
            <a:avLst>
              <a:gd name="adj" fmla="val 694"/>
            </a:avLst>
          </a:prstGeom>
          <a:solidFill>
            <a:srgbClr val="23FF23"/>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46" name="AutoShape 45"/>
          <p:cNvSpPr>
            <a:spLocks noChangeArrowheads="1"/>
          </p:cNvSpPr>
          <p:nvPr/>
        </p:nvSpPr>
        <p:spPr bwMode="auto">
          <a:xfrm>
            <a:off x="2947988" y="3024188"/>
            <a:ext cx="914400" cy="228600"/>
          </a:xfrm>
          <a:prstGeom prst="roundRect">
            <a:avLst>
              <a:gd name="adj" fmla="val 694"/>
            </a:avLst>
          </a:pr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sp>
        <p:nvSpPr>
          <p:cNvPr id="47" name="AutoShape 46"/>
          <p:cNvSpPr>
            <a:spLocks noChangeArrowheads="1"/>
          </p:cNvSpPr>
          <p:nvPr/>
        </p:nvSpPr>
        <p:spPr bwMode="auto">
          <a:xfrm>
            <a:off x="2947988" y="3455988"/>
            <a:ext cx="914400" cy="228600"/>
          </a:xfrm>
          <a:prstGeom prst="roundRect">
            <a:avLst>
              <a:gd name="adj" fmla="val 694"/>
            </a:avLst>
          </a:prstGeom>
          <a:solidFill>
            <a:srgbClr val="FFCC99"/>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cxnSp>
        <p:nvCxnSpPr>
          <p:cNvPr id="48" name="AutoShape 47"/>
          <p:cNvCxnSpPr>
            <a:cxnSpLocks noChangeShapeType="1"/>
            <a:stCxn id="62" idx="1"/>
            <a:endCxn id="47" idx="3"/>
          </p:cNvCxnSpPr>
          <p:nvPr/>
        </p:nvCxnSpPr>
        <p:spPr bwMode="auto">
          <a:xfrm flipH="1">
            <a:off x="3862388" y="2663825"/>
            <a:ext cx="1014412" cy="906463"/>
          </a:xfrm>
          <a:prstGeom prst="straightConnector1">
            <a:avLst/>
          </a:prstGeom>
          <a:noFill/>
          <a:ln w="9525">
            <a:solidFill>
              <a:srgbClr val="000000"/>
            </a:solidFill>
            <a:round/>
            <a:headEnd/>
            <a:tailEnd type="triangle" w="med" len="med"/>
          </a:ln>
          <a:effectLst/>
        </p:spPr>
      </p:cxnSp>
      <p:cxnSp>
        <p:nvCxnSpPr>
          <p:cNvPr id="49" name="AutoShape 48"/>
          <p:cNvCxnSpPr>
            <a:cxnSpLocks noChangeShapeType="1"/>
            <a:stCxn id="62" idx="1"/>
            <a:endCxn id="46" idx="3"/>
          </p:cNvCxnSpPr>
          <p:nvPr/>
        </p:nvCxnSpPr>
        <p:spPr bwMode="auto">
          <a:xfrm flipH="1">
            <a:off x="3862388" y="2663825"/>
            <a:ext cx="1014412" cy="474663"/>
          </a:xfrm>
          <a:prstGeom prst="straightConnector1">
            <a:avLst/>
          </a:prstGeom>
          <a:noFill/>
          <a:ln w="9525">
            <a:solidFill>
              <a:srgbClr val="000000"/>
            </a:solidFill>
            <a:round/>
            <a:headEnd/>
            <a:tailEnd type="triangle" w="med" len="med"/>
          </a:ln>
          <a:effectLst/>
        </p:spPr>
      </p:cxnSp>
      <p:cxnSp>
        <p:nvCxnSpPr>
          <p:cNvPr id="50" name="AutoShape 49"/>
          <p:cNvCxnSpPr>
            <a:cxnSpLocks noChangeShapeType="1"/>
            <a:stCxn id="62" idx="1"/>
            <a:endCxn id="45" idx="3"/>
          </p:cNvCxnSpPr>
          <p:nvPr/>
        </p:nvCxnSpPr>
        <p:spPr bwMode="auto">
          <a:xfrm flipH="1">
            <a:off x="3862388" y="2663825"/>
            <a:ext cx="1014412" cy="17463"/>
          </a:xfrm>
          <a:prstGeom prst="straightConnector1">
            <a:avLst/>
          </a:prstGeom>
          <a:noFill/>
          <a:ln w="9525">
            <a:solidFill>
              <a:srgbClr val="000000"/>
            </a:solidFill>
            <a:round/>
            <a:headEnd/>
            <a:tailEnd type="triangle" w="med" len="med"/>
          </a:ln>
          <a:effectLst/>
        </p:spPr>
      </p:cxnSp>
      <p:sp>
        <p:nvSpPr>
          <p:cNvPr id="51" name="Text Box 50"/>
          <p:cNvSpPr txBox="1">
            <a:spLocks noChangeArrowheads="1"/>
          </p:cNvSpPr>
          <p:nvPr/>
        </p:nvSpPr>
        <p:spPr bwMode="auto">
          <a:xfrm>
            <a:off x="954694" y="1676400"/>
            <a:ext cx="2337171" cy="561008"/>
          </a:xfrm>
          <a:prstGeom prst="rect">
            <a:avLst/>
          </a:prstGeom>
          <a:noFill/>
          <a:ln w="9525">
            <a:noFill/>
            <a:round/>
            <a:headEnd/>
            <a:tailEnd/>
          </a:ln>
          <a:effectLst/>
        </p:spPr>
        <p:txBody>
          <a:bodyPr wrap="none"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Nimbus </a:t>
            </a:r>
            <a:r>
              <a:rPr lang="en-GB" sz="1500" dirty="0">
                <a:solidFill>
                  <a:srgbClr val="000000"/>
                </a:solidFill>
                <a:ea typeface="DejaVu Sans" charset="0"/>
                <a:cs typeface="DejaVu Sans" charset="0"/>
              </a:rPr>
              <a:t>publishes</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each</a:t>
            </a:r>
            <a:r>
              <a:rPr lang="en-GB" sz="1500" dirty="0" smtClean="0">
                <a:solidFill>
                  <a:srgbClr val="000000"/>
                </a:solidFill>
                <a:ea typeface="DejaVu Sans" charset="0"/>
                <a:cs typeface="DejaVu Sans" charset="0"/>
              </a:rPr>
              <a:t> VM</a:t>
            </a:r>
            <a:endParaRPr lang="en-GB" sz="1500" dirty="0">
              <a:solidFill>
                <a:srgbClr val="000000"/>
              </a:solidFill>
              <a:ea typeface="DejaVu Sans" charset="0"/>
              <a:cs typeface="DejaVu Sans" charset="0"/>
            </a:endParaRPr>
          </a:p>
        </p:txBody>
      </p:sp>
      <p:sp>
        <p:nvSpPr>
          <p:cNvPr id="55" name="Line 54"/>
          <p:cNvSpPr>
            <a:spLocks noChangeShapeType="1"/>
          </p:cNvSpPr>
          <p:nvPr/>
        </p:nvSpPr>
        <p:spPr bwMode="auto">
          <a:xfrm>
            <a:off x="2322513" y="2397125"/>
            <a:ext cx="457200" cy="6858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solidFill>
                <a:prstClr val="black"/>
              </a:solidFill>
            </a:endParaRPr>
          </a:p>
        </p:txBody>
      </p:sp>
      <p:sp>
        <p:nvSpPr>
          <p:cNvPr id="56" name="Text Box 55"/>
          <p:cNvSpPr txBox="1">
            <a:spLocks noChangeArrowheads="1"/>
          </p:cNvSpPr>
          <p:nvPr/>
        </p:nvSpPr>
        <p:spPr bwMode="auto">
          <a:xfrm>
            <a:off x="84138" y="3240088"/>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find out</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their</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VM </a:t>
            </a:r>
            <a:r>
              <a:rPr lang="en-GB" sz="1500" dirty="0">
                <a:solidFill>
                  <a:srgbClr val="000000"/>
                </a:solidFill>
                <a:ea typeface="DejaVu Sans" charset="0"/>
                <a:cs typeface="DejaVu Sans" charset="0"/>
              </a:rPr>
              <a:t>(e.g. what IP</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the VM </a:t>
            </a:r>
            <a:r>
              <a:rPr lang="en-GB" sz="1500" dirty="0">
                <a:solidFill>
                  <a:srgbClr val="000000"/>
                </a:solidFill>
                <a:ea typeface="DejaVu Sans" charset="0"/>
                <a:cs typeface="DejaVu Sans" charset="0"/>
              </a:rPr>
              <a:t>was bound to)</a:t>
            </a:r>
          </a:p>
        </p:txBody>
      </p:sp>
      <p:sp>
        <p:nvSpPr>
          <p:cNvPr id="57" name="Text Box 56"/>
          <p:cNvSpPr txBox="1">
            <a:spLocks noChangeArrowheads="1"/>
          </p:cNvSpPr>
          <p:nvPr/>
        </p:nvSpPr>
        <p:spPr bwMode="auto">
          <a:xfrm>
            <a:off x="157163" y="5076825"/>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interact directly with their</a:t>
            </a:r>
            <a:r>
              <a:rPr lang="en-GB" sz="1500" dirty="0" smtClean="0">
                <a:solidFill>
                  <a:srgbClr val="000000"/>
                </a:solidFill>
                <a:ea typeface="DejaVu Sans" charset="0"/>
                <a:cs typeface="DejaVu Sans" charset="0"/>
              </a:rPr>
              <a:t> VM in </a:t>
            </a:r>
            <a:r>
              <a:rPr lang="en-GB" sz="1500" dirty="0">
                <a:solidFill>
                  <a:srgbClr val="000000"/>
                </a:solidFill>
                <a:ea typeface="DejaVu Sans" charset="0"/>
                <a:cs typeface="DejaVu Sans" charset="0"/>
              </a:rPr>
              <a:t>the same way the would with a physical machine.</a:t>
            </a:r>
          </a:p>
        </p:txBody>
      </p:sp>
      <p:sp>
        <p:nvSpPr>
          <p:cNvPr id="58" name="Line 57"/>
          <p:cNvSpPr>
            <a:spLocks noChangeShapeType="1"/>
          </p:cNvSpPr>
          <p:nvPr/>
        </p:nvSpPr>
        <p:spPr bwMode="auto">
          <a:xfrm flipV="1">
            <a:off x="3429000" y="3779838"/>
            <a:ext cx="1588" cy="460375"/>
          </a:xfrm>
          <a:prstGeom prst="line">
            <a:avLst/>
          </a:prstGeom>
          <a:noFill/>
          <a:ln w="9525">
            <a:solidFill>
              <a:srgbClr val="000000"/>
            </a:solidFill>
            <a:round/>
            <a:headEnd/>
            <a:tailEnd type="triangle" w="med" len="med"/>
          </a:ln>
          <a:effectLst/>
        </p:spPr>
        <p:txBody>
          <a:bodyPr>
            <a:prstTxWarp prst="textNoShape">
              <a:avLst/>
            </a:prstTxWarp>
          </a:bodyPr>
          <a:lstStyle/>
          <a:p>
            <a:endParaRPr lang="en-US">
              <a:solidFill>
                <a:prstClr val="black"/>
              </a:solidFill>
            </a:endParaRPr>
          </a:p>
        </p:txBody>
      </p:sp>
      <p:cxnSp>
        <p:nvCxnSpPr>
          <p:cNvPr id="59" name="AutoShape 58"/>
          <p:cNvCxnSpPr>
            <a:cxnSpLocks noChangeShapeType="1"/>
          </p:cNvCxnSpPr>
          <p:nvPr/>
        </p:nvCxnSpPr>
        <p:spPr bwMode="auto">
          <a:xfrm flipV="1">
            <a:off x="4019550" y="3079750"/>
            <a:ext cx="3836988" cy="1684338"/>
          </a:xfrm>
          <a:prstGeom prst="straightConnector1">
            <a:avLst/>
          </a:prstGeom>
          <a:noFill/>
          <a:ln w="18360">
            <a:solidFill>
              <a:srgbClr val="000000"/>
            </a:solidFill>
            <a:round/>
            <a:headEnd/>
            <a:tailEnd type="triangle" w="med" len="med"/>
          </a:ln>
          <a:effectLst/>
        </p:spPr>
      </p:cxnSp>
      <p:cxnSp>
        <p:nvCxnSpPr>
          <p:cNvPr id="60" name="AutoShape 59"/>
          <p:cNvCxnSpPr>
            <a:cxnSpLocks noChangeShapeType="1"/>
          </p:cNvCxnSpPr>
          <p:nvPr/>
        </p:nvCxnSpPr>
        <p:spPr bwMode="auto">
          <a:xfrm flipV="1">
            <a:off x="3333750" y="2265363"/>
            <a:ext cx="2862263" cy="2270125"/>
          </a:xfrm>
          <a:prstGeom prst="straightConnector1">
            <a:avLst/>
          </a:prstGeom>
          <a:noFill/>
          <a:ln w="18360">
            <a:solidFill>
              <a:srgbClr val="000000"/>
            </a:solidFill>
            <a:round/>
            <a:headEnd/>
            <a:tailEnd type="triangle" w="med" len="med"/>
          </a:ln>
          <a:effectLst/>
        </p:spPr>
      </p:cxnSp>
      <p:cxnSp>
        <p:nvCxnSpPr>
          <p:cNvPr id="61" name="AutoShape 60"/>
          <p:cNvCxnSpPr>
            <a:cxnSpLocks noChangeShapeType="1"/>
          </p:cNvCxnSpPr>
          <p:nvPr/>
        </p:nvCxnSpPr>
        <p:spPr bwMode="auto">
          <a:xfrm flipV="1">
            <a:off x="3333750" y="4783138"/>
            <a:ext cx="2851150" cy="590550"/>
          </a:xfrm>
          <a:prstGeom prst="straightConnector1">
            <a:avLst/>
          </a:prstGeom>
          <a:noFill/>
          <a:ln w="18360">
            <a:solidFill>
              <a:srgbClr val="000000"/>
            </a:solidFill>
            <a:round/>
            <a:headEnd/>
            <a:tailEnd type="triangle" w="med" len="med"/>
          </a:ln>
          <a:effectLst/>
        </p:spPr>
      </p:cxnSp>
      <p:sp>
        <p:nvSpPr>
          <p:cNvPr id="62" name="Rectangle 61"/>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rgbClr val="000000"/>
                </a:solidFill>
                <a:latin typeface="Bitstream Vera Sans" charset="0"/>
                <a:ea typeface="DejaVu Sans" charset="0"/>
                <a:cs typeface="DejaVu Sans" charset="0"/>
              </a:rPr>
              <a:t>Nimbus</a:t>
            </a:r>
          </a:p>
        </p:txBody>
      </p:sp>
      <p:pic>
        <p:nvPicPr>
          <p:cNvPr id="67" name="Picture 6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493914" y="4142977"/>
            <a:ext cx="740927" cy="705645"/>
          </a:xfrm>
          <a:prstGeom prst="rect">
            <a:avLst/>
          </a:prstGeom>
        </p:spPr>
      </p:pic>
      <p:pic>
        <p:nvPicPr>
          <p:cNvPr id="68" name="Picture 6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3299884" y="4463255"/>
            <a:ext cx="740927" cy="705645"/>
          </a:xfrm>
          <a:prstGeom prst="rect">
            <a:avLst/>
          </a:prstGeom>
        </p:spPr>
      </p:pic>
      <p:pic>
        <p:nvPicPr>
          <p:cNvPr id="69" name="Picture 6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531006" y="5016503"/>
            <a:ext cx="740927" cy="705645"/>
          </a:xfrm>
          <a:prstGeom prst="rect">
            <a:avLst/>
          </a:prstGeom>
        </p:spPr>
      </p:pic>
    </p:spTree>
    <p:extLst>
      <p:ext uri="{BB962C8B-B14F-4D97-AF65-F5344CB8AC3E}">
        <p14:creationId xmlns:p14="http://schemas.microsoft.com/office/powerpoint/2010/main" val="28413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500"/>
                                        <p:tgtEl>
                                          <p:spTgt spid="59"/>
                                        </p:tgtEl>
                                      </p:cBhvr>
                                    </p:animEffect>
                                  </p:childTnLst>
                                </p:cTn>
                              </p:par>
                              <p:par>
                                <p:cTn id="47" presetID="22" presetClass="entr" presetSubtype="4"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par>
                                <p:cTn id="50" presetID="22" presetClass="entr" presetSubtype="4"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5"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Nimbus on </a:t>
            </a:r>
            <a:r>
              <a:rPr lang="en-US" dirty="0" err="1" smtClean="0"/>
              <a:t>FutureGrid</a:t>
            </a:r>
            <a:endParaRPr lang="en-US" dirty="0"/>
          </a:p>
        </p:txBody>
      </p:sp>
      <p:sp>
        <p:nvSpPr>
          <p:cNvPr id="8" name="Content Placeholder 7"/>
          <p:cNvSpPr>
            <a:spLocks noGrp="1"/>
          </p:cNvSpPr>
          <p:nvPr>
            <p:ph idx="1"/>
          </p:nvPr>
        </p:nvSpPr>
        <p:spPr>
          <a:xfrm>
            <a:off x="457200" y="1413937"/>
            <a:ext cx="8229600" cy="4525963"/>
          </a:xfrm>
        </p:spPr>
        <p:txBody>
          <a:bodyPr>
            <a:normAutofit/>
          </a:bodyPr>
          <a:lstStyle/>
          <a:p>
            <a:r>
              <a:rPr lang="en-US" b="1" dirty="0" smtClean="0"/>
              <a:t>Hotel</a:t>
            </a:r>
            <a:r>
              <a:rPr lang="en-US" dirty="0" smtClean="0"/>
              <a:t> (University of Chicago) -- </a:t>
            </a:r>
            <a:r>
              <a:rPr lang="en-US" dirty="0" err="1" smtClean="0"/>
              <a:t>Xen</a:t>
            </a:r>
            <a:r>
              <a:rPr lang="en-US" dirty="0" smtClean="0"/>
              <a:t/>
            </a:r>
            <a:br>
              <a:rPr lang="en-US" dirty="0" smtClean="0"/>
            </a:br>
            <a:r>
              <a:rPr lang="en-US" dirty="0" smtClean="0"/>
              <a:t>41 nodes, 328 cores</a:t>
            </a:r>
          </a:p>
          <a:p>
            <a:r>
              <a:rPr lang="en-US" b="1" dirty="0" smtClean="0"/>
              <a:t>Foxtrot</a:t>
            </a:r>
            <a:r>
              <a:rPr lang="en-US" dirty="0" smtClean="0"/>
              <a:t> (University of Florida) -- </a:t>
            </a:r>
            <a:r>
              <a:rPr lang="en-US" dirty="0" err="1" smtClean="0"/>
              <a:t>Xen</a:t>
            </a:r>
            <a:r>
              <a:rPr lang="en-US" dirty="0" smtClean="0"/>
              <a:t/>
            </a:r>
            <a:br>
              <a:rPr lang="en-US" dirty="0" smtClean="0"/>
            </a:br>
            <a:r>
              <a:rPr lang="en-US" dirty="0" smtClean="0"/>
              <a:t>26 nodes, 208 cores</a:t>
            </a:r>
          </a:p>
          <a:p>
            <a:r>
              <a:rPr lang="en-US" b="1" dirty="0" smtClean="0"/>
              <a:t>Sierra</a:t>
            </a:r>
            <a:r>
              <a:rPr lang="en-US" dirty="0" smtClean="0"/>
              <a:t> (SDSC) -- </a:t>
            </a:r>
            <a:r>
              <a:rPr lang="en-US" dirty="0" err="1" smtClean="0"/>
              <a:t>Xen</a:t>
            </a:r>
            <a:r>
              <a:rPr lang="en-US" dirty="0" smtClean="0"/>
              <a:t/>
            </a:r>
            <a:br>
              <a:rPr lang="en-US" dirty="0" smtClean="0"/>
            </a:br>
            <a:r>
              <a:rPr lang="en-US" dirty="0" smtClean="0"/>
              <a:t>18 nodes, 144 cores</a:t>
            </a:r>
          </a:p>
          <a:p>
            <a:r>
              <a:rPr lang="en-US" b="1" dirty="0" smtClean="0"/>
              <a:t>Alamo </a:t>
            </a:r>
            <a:r>
              <a:rPr lang="en-US" dirty="0" smtClean="0"/>
              <a:t>(TACC) -- KVM</a:t>
            </a:r>
            <a:br>
              <a:rPr lang="en-US" dirty="0" smtClean="0"/>
            </a:br>
            <a:r>
              <a:rPr lang="en-US" dirty="0" smtClean="0"/>
              <a:t>15 nodes, 120 cores</a:t>
            </a:r>
          </a:p>
          <a:p>
            <a:endParaRPr lang="en-US" dirty="0"/>
          </a:p>
        </p:txBody>
      </p:sp>
      <p:sp>
        <p:nvSpPr>
          <p:cNvPr id="5" name="Date Placeholder 4"/>
          <p:cNvSpPr>
            <a:spLocks noGrp="1"/>
          </p:cNvSpPr>
          <p:nvPr>
            <p:ph type="dt" sz="half" idx="10"/>
          </p:nvPr>
        </p:nvSpPr>
        <p:spPr/>
        <p:txBody>
          <a:bodyPr/>
          <a:lstStyle/>
          <a:p>
            <a:fld id="{A8B9790B-C156-B44F-88B2-48931E908AC0}" type="datetime1">
              <a:rPr lang="en-US" smtClean="0"/>
              <a:pPr/>
              <a:t>9/11/2011</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16</a:t>
            </a:fld>
            <a:endParaRPr lang="en-US"/>
          </a:p>
        </p:txBody>
      </p:sp>
    </p:spTree>
    <p:extLst>
      <p:ext uri="{BB962C8B-B14F-4D97-AF65-F5344CB8AC3E}">
        <p14:creationId xmlns:p14="http://schemas.microsoft.com/office/powerpoint/2010/main" val="740922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34520" y="-47089"/>
            <a:ext cx="8229600" cy="1143000"/>
          </a:xfrm>
        </p:spPr>
        <p:txBody>
          <a:bodyPr/>
          <a:lstStyle/>
          <a:p>
            <a:r>
              <a:rPr lang="en-US" dirty="0" err="1" smtClean="0"/>
              <a:t>FutureGrid</a:t>
            </a:r>
            <a:r>
              <a:rPr lang="en-US" dirty="0" smtClean="0"/>
              <a:t>: Getting Started</a:t>
            </a:r>
            <a:endParaRPr lang="en-US" dirty="0"/>
          </a:p>
        </p:txBody>
      </p:sp>
      <p:sp>
        <p:nvSpPr>
          <p:cNvPr id="8" name="Content Placeholder 7"/>
          <p:cNvSpPr>
            <a:spLocks noGrp="1"/>
          </p:cNvSpPr>
          <p:nvPr>
            <p:ph idx="1"/>
          </p:nvPr>
        </p:nvSpPr>
        <p:spPr>
          <a:xfrm>
            <a:off x="457200" y="1380071"/>
            <a:ext cx="8229600" cy="4525963"/>
          </a:xfrm>
        </p:spPr>
        <p:txBody>
          <a:bodyPr>
            <a:normAutofit fontScale="85000" lnSpcReduction="10000"/>
          </a:bodyPr>
          <a:lstStyle/>
          <a:p>
            <a:r>
              <a:rPr lang="en-US" dirty="0" smtClean="0"/>
              <a:t>To get a </a:t>
            </a:r>
            <a:r>
              <a:rPr lang="en-US" dirty="0" err="1" smtClean="0"/>
              <a:t>FutureGrid</a:t>
            </a:r>
            <a:r>
              <a:rPr lang="en-US" dirty="0" smtClean="0"/>
              <a:t> account:</a:t>
            </a:r>
          </a:p>
          <a:p>
            <a:pPr lvl="1"/>
            <a:r>
              <a:rPr lang="en-US" dirty="0" smtClean="0"/>
              <a:t>Sign up for portal account: </a:t>
            </a:r>
            <a:r>
              <a:rPr lang="en-US" dirty="0" smtClean="0">
                <a:hlinkClick r:id="rId3"/>
              </a:rPr>
              <a:t>https://portal.futuregrid.org/user/register</a:t>
            </a:r>
            <a:endParaRPr lang="en-US" dirty="0" smtClean="0"/>
          </a:p>
          <a:p>
            <a:pPr lvl="1"/>
            <a:r>
              <a:rPr lang="en-US" dirty="0" smtClean="0"/>
              <a:t>Once approved, apply for HPC account: </a:t>
            </a:r>
            <a:r>
              <a:rPr lang="en-US" u="sng" dirty="0" smtClean="0">
                <a:hlinkClick r:id="rId4"/>
              </a:rPr>
              <a:t>https://portal.futuregrid.org/request-hpc-account</a:t>
            </a:r>
            <a:endParaRPr lang="en-US" u="sng" dirty="0" smtClean="0"/>
          </a:p>
          <a:p>
            <a:pPr lvl="1"/>
            <a:r>
              <a:rPr lang="en-US" dirty="0" smtClean="0"/>
              <a:t>Your Nimbus credentials will be in your home directory</a:t>
            </a:r>
          </a:p>
          <a:p>
            <a:r>
              <a:rPr lang="en-US" dirty="0" smtClean="0"/>
              <a:t>Follow the tutorial at: </a:t>
            </a:r>
            <a:r>
              <a:rPr lang="en-US" dirty="0" smtClean="0">
                <a:hlinkClick r:id="rId5"/>
              </a:rPr>
              <a:t>https://portal.futuregrid.org/tutorials/nimbus</a:t>
            </a:r>
            <a:endParaRPr lang="en-US" dirty="0" smtClean="0"/>
          </a:p>
          <a:p>
            <a:r>
              <a:rPr lang="en-US" dirty="0" smtClean="0"/>
              <a:t> or Nimbus </a:t>
            </a:r>
            <a:r>
              <a:rPr lang="en-US" dirty="0" err="1" smtClean="0"/>
              <a:t>quickstart</a:t>
            </a:r>
            <a:r>
              <a:rPr lang="en-US" dirty="0" smtClean="0"/>
              <a:t> at </a:t>
            </a:r>
            <a:r>
              <a:rPr lang="en-US" dirty="0" smtClean="0">
                <a:hlinkClick r:id="rId6"/>
              </a:rPr>
              <a:t>http://www.nimbusproject.org/docs/2.7/clouds/cloudquickstart.html</a:t>
            </a:r>
            <a:endParaRPr lang="en-US" dirty="0" smtClean="0"/>
          </a:p>
          <a:p>
            <a:endParaRPr lang="en-US" dirty="0" smtClean="0"/>
          </a:p>
        </p:txBody>
      </p:sp>
      <p:sp>
        <p:nvSpPr>
          <p:cNvPr id="5" name="Date Placeholder 4"/>
          <p:cNvSpPr>
            <a:spLocks noGrp="1"/>
          </p:cNvSpPr>
          <p:nvPr>
            <p:ph type="dt" sz="half" idx="10"/>
          </p:nvPr>
        </p:nvSpPr>
        <p:spPr/>
        <p:txBody>
          <a:bodyPr/>
          <a:lstStyle/>
          <a:p>
            <a:fld id="{A8B9790B-C156-B44F-88B2-48931E908AC0}" type="datetime1">
              <a:rPr lang="en-US" smtClean="0"/>
              <a:pPr/>
              <a:t>9/11/2011</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17</a:t>
            </a:fld>
            <a:endParaRPr lang="en-US"/>
          </a:p>
        </p:txBody>
      </p:sp>
    </p:spTree>
    <p:extLst>
      <p:ext uri="{BB962C8B-B14F-4D97-AF65-F5344CB8AC3E}">
        <p14:creationId xmlns:p14="http://schemas.microsoft.com/office/powerpoint/2010/main" val="3775890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FutureGrid</a:t>
            </a:r>
            <a:r>
              <a:rPr lang="en-US" dirty="0" smtClean="0"/>
              <a:t>: VM Images</a:t>
            </a:r>
            <a:endParaRPr lang="en-US" dirty="0"/>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18</a:t>
            </a:fld>
            <a:endParaRPr lang="en-US"/>
          </a:p>
        </p:txBody>
      </p:sp>
      <p:sp>
        <p:nvSpPr>
          <p:cNvPr id="6" name="TextBox 5"/>
          <p:cNvSpPr txBox="1"/>
          <p:nvPr/>
        </p:nvSpPr>
        <p:spPr>
          <a:xfrm>
            <a:off x="140862" y="1417638"/>
            <a:ext cx="8926943" cy="4770537"/>
          </a:xfrm>
          <a:prstGeom prst="rect">
            <a:avLst/>
          </a:prstGeom>
          <a:solidFill>
            <a:schemeClr val="bg2">
              <a:lumMod val="75000"/>
            </a:schemeClr>
          </a:solidFill>
        </p:spPr>
        <p:txBody>
          <a:bodyPr wrap="none" rtlCol="0">
            <a:spAutoFit/>
          </a:bodyPr>
          <a:lstStyle/>
          <a:p>
            <a:r>
              <a:rPr lang="en-US" sz="1600" dirty="0" smtClean="0">
                <a:solidFill>
                  <a:prstClr val="black"/>
                </a:solidFill>
                <a:latin typeface="Courier"/>
                <a:cs typeface="Courier"/>
              </a:rPr>
              <a:t>[bresnaha@login1 nimbus-cloud-client-018]$ ./bin/cloud-</a:t>
            </a:r>
            <a:r>
              <a:rPr lang="en-US" sz="1600" dirty="0" err="1" smtClean="0">
                <a:solidFill>
                  <a:prstClr val="black"/>
                </a:solidFill>
                <a:latin typeface="Courier"/>
                <a:cs typeface="Courier"/>
              </a:rPr>
              <a:t>client.sh</a:t>
            </a:r>
            <a:r>
              <a:rPr lang="en-US" sz="1600" dirty="0" smtClean="0">
                <a:solidFill>
                  <a:prstClr val="black"/>
                </a:solidFill>
                <a:latin typeface="Courier"/>
                <a:cs typeface="Courier"/>
              </a:rPr>
              <a:t> –conf\</a:t>
            </a:r>
          </a:p>
          <a:p>
            <a:r>
              <a:rPr lang="en-US" sz="1600" dirty="0" smtClean="0">
                <a:solidFill>
                  <a:prstClr val="black"/>
                </a:solidFill>
                <a:latin typeface="Courier"/>
                <a:cs typeface="Courier"/>
              </a:rPr>
              <a:t> ~/.nimbus/</a:t>
            </a:r>
            <a:r>
              <a:rPr lang="en-US" sz="1600" dirty="0" err="1" smtClean="0">
                <a:solidFill>
                  <a:prstClr val="black"/>
                </a:solidFill>
                <a:latin typeface="Courier"/>
                <a:cs typeface="Courier"/>
              </a:rPr>
              <a:t>hotel.conf</a:t>
            </a:r>
            <a:r>
              <a:rPr lang="en-US" sz="1600" dirty="0" smtClean="0">
                <a:solidFill>
                  <a:prstClr val="black"/>
                </a:solidFill>
                <a:latin typeface="Courier"/>
                <a:cs typeface="Courier"/>
              </a:rPr>
              <a:t> –list</a:t>
            </a:r>
          </a:p>
          <a:p>
            <a:r>
              <a:rPr lang="en-US" sz="1600" dirty="0" smtClean="0">
                <a:solidFill>
                  <a:prstClr val="black"/>
                </a:solidFill>
                <a:latin typeface="Courier"/>
                <a:cs typeface="Courier"/>
              </a:rPr>
              <a:t>----</a:t>
            </a:r>
          </a:p>
          <a:p>
            <a:r>
              <a:rPr lang="en-US" sz="1600" dirty="0" smtClean="0">
                <a:solidFill>
                  <a:prstClr val="black"/>
                </a:solidFill>
                <a:latin typeface="Courier"/>
                <a:cs typeface="Courier"/>
              </a:rPr>
              <a:t>[Image] 'base-cluster-cc12.gz'           Read only      </a:t>
            </a:r>
          </a:p>
          <a:p>
            <a:r>
              <a:rPr lang="en-US" sz="1600" dirty="0" smtClean="0">
                <a:solidFill>
                  <a:prstClr val="black"/>
                </a:solidFill>
                <a:latin typeface="Courier"/>
                <a:cs typeface="Courier"/>
              </a:rPr>
              <a:t> Modified: Jan 13 2011 @ 14:17   Size: 535592810 bytes (~510 MB)</a:t>
            </a:r>
          </a:p>
          <a:p>
            <a:r>
              <a:rPr lang="en-US" sz="1600" dirty="0" smtClean="0">
                <a:solidFill>
                  <a:prstClr val="black"/>
                </a:solidFill>
                <a:latin typeface="Courier"/>
                <a:cs typeface="Courier"/>
              </a:rPr>
              <a:t>[Image] 'centos-5.5-x64.gz'              Read only       </a:t>
            </a:r>
          </a:p>
          <a:p>
            <a:r>
              <a:rPr lang="en-US" sz="1600" dirty="0" smtClean="0">
                <a:solidFill>
                  <a:prstClr val="black"/>
                </a:solidFill>
                <a:latin typeface="Courier"/>
                <a:cs typeface="Courier"/>
              </a:rPr>
              <a:t>Modified: Jan 13 2011 @ 14:17   Size: 253383115 bytes (~241 MB)</a:t>
            </a:r>
          </a:p>
          <a:p>
            <a:r>
              <a:rPr lang="en-US" sz="1600" dirty="0" smtClean="0">
                <a:solidFill>
                  <a:prstClr val="black"/>
                </a:solidFill>
                <a:latin typeface="Courier"/>
                <a:cs typeface="Courier"/>
              </a:rPr>
              <a:t>[Image] '</a:t>
            </a:r>
            <a:r>
              <a:rPr lang="en-US" sz="1600" dirty="0" err="1" smtClean="0">
                <a:solidFill>
                  <a:prstClr val="black"/>
                </a:solidFill>
                <a:latin typeface="Courier"/>
                <a:cs typeface="Courier"/>
              </a:rPr>
              <a:t>debian-lenny.gz</a:t>
            </a:r>
            <a:r>
              <a:rPr lang="en-US" sz="1600" dirty="0" smtClean="0">
                <a:solidFill>
                  <a:prstClr val="black"/>
                </a:solidFill>
                <a:latin typeface="Courier"/>
                <a:cs typeface="Courier"/>
              </a:rPr>
              <a:t>'                Read only       </a:t>
            </a:r>
          </a:p>
          <a:p>
            <a:r>
              <a:rPr lang="en-US" sz="1600" dirty="0" smtClean="0">
                <a:solidFill>
                  <a:prstClr val="black"/>
                </a:solidFill>
                <a:latin typeface="Courier"/>
                <a:cs typeface="Courier"/>
              </a:rPr>
              <a:t>Modified: Jan 13 2011 @ 14:19   Size: 1132582530 bytes (~1080 MB)</a:t>
            </a:r>
          </a:p>
          <a:p>
            <a:r>
              <a:rPr lang="en-US" sz="1600" dirty="0" smtClean="0">
                <a:solidFill>
                  <a:prstClr val="black"/>
                </a:solidFill>
                <a:latin typeface="Courier"/>
                <a:cs typeface="Courier"/>
              </a:rPr>
              <a:t>[Image] '</a:t>
            </a:r>
            <a:r>
              <a:rPr lang="en-US" sz="1600" dirty="0" err="1" smtClean="0">
                <a:solidFill>
                  <a:prstClr val="black"/>
                </a:solidFill>
                <a:latin typeface="Courier"/>
                <a:cs typeface="Courier"/>
              </a:rPr>
              <a:t>debian-tutorial.gz</a:t>
            </a:r>
            <a:r>
              <a:rPr lang="en-US" sz="1600" dirty="0" smtClean="0">
                <a:solidFill>
                  <a:prstClr val="black"/>
                </a:solidFill>
                <a:latin typeface="Courier"/>
                <a:cs typeface="Courier"/>
              </a:rPr>
              <a:t>'             Read only       </a:t>
            </a:r>
          </a:p>
          <a:p>
            <a:r>
              <a:rPr lang="en-US" sz="1600" dirty="0" smtClean="0">
                <a:solidFill>
                  <a:prstClr val="black"/>
                </a:solidFill>
                <a:latin typeface="Courier"/>
                <a:cs typeface="Courier"/>
              </a:rPr>
              <a:t>Modified: Nov 23 2010 @ 20:43   Size: 299347090 bytes (~285 MB)</a:t>
            </a:r>
          </a:p>
          <a:p>
            <a:r>
              <a:rPr lang="en-US" sz="1600" dirty="0" smtClean="0">
                <a:solidFill>
                  <a:prstClr val="black"/>
                </a:solidFill>
                <a:latin typeface="Courier"/>
                <a:cs typeface="Courier"/>
              </a:rPr>
              <a:t>[Image] 'grid-appliance-jaunty-amd64.gz' Read only       </a:t>
            </a:r>
          </a:p>
          <a:p>
            <a:r>
              <a:rPr lang="en-US" sz="1600" dirty="0" smtClean="0">
                <a:solidFill>
                  <a:prstClr val="black"/>
                </a:solidFill>
                <a:latin typeface="Courier"/>
                <a:cs typeface="Courier"/>
              </a:rPr>
              <a:t>Modified: Jan 13 2011 @ 14:20   Size: 440428997 bytes (~420 MB)</a:t>
            </a:r>
          </a:p>
          <a:p>
            <a:r>
              <a:rPr lang="en-US" sz="1600" dirty="0" smtClean="0">
                <a:solidFill>
                  <a:prstClr val="black"/>
                </a:solidFill>
                <a:latin typeface="Courier"/>
                <a:cs typeface="Courier"/>
              </a:rPr>
              <a:t>[Image] 'grid-appliance-jaunty-hadoop-amd64.gz'  Read only       </a:t>
            </a:r>
          </a:p>
          <a:p>
            <a:r>
              <a:rPr lang="en-US" sz="1600" dirty="0" smtClean="0">
                <a:solidFill>
                  <a:prstClr val="black"/>
                </a:solidFill>
                <a:latin typeface="Courier"/>
                <a:cs typeface="Courier"/>
              </a:rPr>
              <a:t>Modified: Jan 13 2011 @ 14:21   Size: 507862950 bytes (~484 MB)</a:t>
            </a:r>
          </a:p>
          <a:p>
            <a:r>
              <a:rPr lang="en-US" sz="1600" dirty="0" smtClean="0">
                <a:solidFill>
                  <a:prstClr val="black"/>
                </a:solidFill>
                <a:latin typeface="Courier"/>
                <a:cs typeface="Courier"/>
              </a:rPr>
              <a:t>[Image] 'grid-appliance-mpi-jaunty-amd64.gz'     Read only       </a:t>
            </a:r>
          </a:p>
          <a:p>
            <a:r>
              <a:rPr lang="en-US" sz="1600" dirty="0" smtClean="0">
                <a:solidFill>
                  <a:prstClr val="black"/>
                </a:solidFill>
                <a:latin typeface="Courier"/>
                <a:cs typeface="Courier"/>
              </a:rPr>
              <a:t>Modified: Feb 18 2011 @ 13:32   Size: 428580708 bytes (~408 MB)</a:t>
            </a:r>
          </a:p>
          <a:p>
            <a:r>
              <a:rPr lang="en-US" sz="1600" dirty="0" smtClean="0">
                <a:solidFill>
                  <a:prstClr val="black"/>
                </a:solidFill>
                <a:latin typeface="Courier"/>
                <a:cs typeface="Courier"/>
              </a:rPr>
              <a:t>[Image] 'hello-cloud'                    Read only       </a:t>
            </a:r>
          </a:p>
          <a:p>
            <a:r>
              <a:rPr lang="en-US" sz="1600" dirty="0" smtClean="0">
                <a:solidFill>
                  <a:prstClr val="black"/>
                </a:solidFill>
                <a:latin typeface="Courier"/>
                <a:cs typeface="Courier"/>
              </a:rPr>
              <a:t>Modified: Jan 13 2011 @ 14:15   Size: 576716800 bytes (~550 MB)</a:t>
            </a:r>
            <a:endParaRPr lang="en-US" sz="1600" dirty="0">
              <a:solidFill>
                <a:prstClr val="black"/>
              </a:solidFill>
              <a:latin typeface="Courier"/>
              <a:cs typeface="Courier"/>
            </a:endParaRPr>
          </a:p>
        </p:txBody>
      </p:sp>
    </p:spTree>
    <p:extLst>
      <p:ext uri="{BB962C8B-B14F-4D97-AF65-F5344CB8AC3E}">
        <p14:creationId xmlns:p14="http://schemas.microsoft.com/office/powerpoint/2010/main" val="3637587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1932" y="4487335"/>
            <a:ext cx="6022603" cy="180128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Workspace Control</a:t>
            </a:r>
            <a:endParaRPr lang="en-US" dirty="0">
              <a:solidFill>
                <a:prstClr val="white"/>
              </a:solidFill>
            </a:endParaRPr>
          </a:p>
        </p:txBody>
      </p:sp>
      <p:sp>
        <p:nvSpPr>
          <p:cNvPr id="14" name="Rectangle 13"/>
          <p:cNvSpPr/>
          <p:nvPr/>
        </p:nvSpPr>
        <p:spPr>
          <a:xfrm>
            <a:off x="3420270" y="4873599"/>
            <a:ext cx="1146295"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Network</a:t>
            </a:r>
            <a:endParaRPr lang="en-US" dirty="0">
              <a:solidFill>
                <a:prstClr val="white"/>
              </a:solidFill>
            </a:endParaRPr>
          </a:p>
        </p:txBody>
      </p:sp>
      <p:sp>
        <p:nvSpPr>
          <p:cNvPr id="15" name="Rectangle 14"/>
          <p:cNvSpPr/>
          <p:nvPr/>
        </p:nvSpPr>
        <p:spPr>
          <a:xfrm>
            <a:off x="4686576" y="4873599"/>
            <a:ext cx="952224"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err="1" smtClean="0">
                <a:solidFill>
                  <a:prstClr val="white"/>
                </a:solidFill>
              </a:rPr>
              <a:t>Ctx</a:t>
            </a:r>
            <a:endParaRPr lang="en-US" dirty="0">
              <a:solidFill>
                <a:prstClr val="white"/>
              </a:solidFill>
            </a:endParaRPr>
          </a:p>
        </p:txBody>
      </p:sp>
      <p:sp>
        <p:nvSpPr>
          <p:cNvPr id="13" name="Rectangle 12"/>
          <p:cNvSpPr/>
          <p:nvPr/>
        </p:nvSpPr>
        <p:spPr>
          <a:xfrm>
            <a:off x="1896546" y="4873599"/>
            <a:ext cx="1409424"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Image </a:t>
            </a:r>
            <a:r>
              <a:rPr lang="en-US" dirty="0" err="1" smtClean="0">
                <a:solidFill>
                  <a:prstClr val="white"/>
                </a:solidFill>
              </a:rPr>
              <a:t>Mngm</a:t>
            </a:r>
            <a:endParaRPr lang="en-US" dirty="0">
              <a:solidFill>
                <a:prstClr val="white"/>
              </a:solidFill>
            </a:endParaRPr>
          </a:p>
        </p:txBody>
      </p:sp>
      <p:sp>
        <p:nvSpPr>
          <p:cNvPr id="12" name="Rectangle 11"/>
          <p:cNvSpPr/>
          <p:nvPr/>
        </p:nvSpPr>
        <p:spPr>
          <a:xfrm>
            <a:off x="276598" y="4873599"/>
            <a:ext cx="1501402"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Virtualization</a:t>
            </a:r>
          </a:p>
          <a:p>
            <a:pPr algn="ctr"/>
            <a:r>
              <a:rPr lang="en-US" dirty="0" smtClean="0">
                <a:solidFill>
                  <a:prstClr val="white"/>
                </a:solidFill>
              </a:rPr>
              <a:t>(</a:t>
            </a:r>
            <a:r>
              <a:rPr lang="en-US" dirty="0" err="1" smtClean="0">
                <a:solidFill>
                  <a:prstClr val="white"/>
                </a:solidFill>
              </a:rPr>
              <a:t>libvirt</a:t>
            </a:r>
            <a:r>
              <a:rPr lang="en-US" dirty="0" smtClean="0">
                <a:solidFill>
                  <a:prstClr val="white"/>
                </a:solidFill>
              </a:rPr>
              <a:t>)</a:t>
            </a:r>
            <a:endParaRPr lang="en-US" dirty="0">
              <a:solidFill>
                <a:prstClr val="white"/>
              </a:solidFill>
            </a:endParaRPr>
          </a:p>
        </p:txBody>
      </p:sp>
      <p:sp>
        <p:nvSpPr>
          <p:cNvPr id="2" name="Title 1"/>
          <p:cNvSpPr>
            <a:spLocks noGrp="1"/>
          </p:cNvSpPr>
          <p:nvPr>
            <p:ph type="title"/>
          </p:nvPr>
        </p:nvSpPr>
        <p:spPr>
          <a:xfrm>
            <a:off x="174999" y="-80955"/>
            <a:ext cx="8511801" cy="1143000"/>
          </a:xfrm>
        </p:spPr>
        <p:txBody>
          <a:bodyPr>
            <a:normAutofit fontScale="90000"/>
          </a:bodyPr>
          <a:lstStyle/>
          <a:p>
            <a:r>
              <a:rPr lang="en-US" dirty="0" smtClean="0"/>
              <a:t>Nimbus Infrastructure: </a:t>
            </a:r>
            <a:br>
              <a:rPr lang="en-US" dirty="0" smtClean="0"/>
            </a:br>
            <a:r>
              <a:rPr lang="en-US" dirty="0" smtClean="0"/>
              <a:t>a Highly-Configurable </a:t>
            </a:r>
            <a:r>
              <a:rPr lang="en-US" dirty="0" err="1" smtClean="0"/>
              <a:t>IaaS</a:t>
            </a:r>
            <a:r>
              <a:rPr lang="en-US" dirty="0" smtClean="0"/>
              <a:t> Architecture</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pPr/>
              <a:t>9/11/2011</a:t>
            </a:fld>
            <a:endParaRPr lang="en-US"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19</a:t>
            </a:fld>
            <a:endParaRPr lang="en-US"/>
          </a:p>
        </p:txBody>
      </p:sp>
      <p:sp>
        <p:nvSpPr>
          <p:cNvPr id="5" name="TextBox 4"/>
          <p:cNvSpPr txBox="1"/>
          <p:nvPr/>
        </p:nvSpPr>
        <p:spPr>
          <a:xfrm>
            <a:off x="361263" y="5746130"/>
            <a:ext cx="536212"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Xen</a:t>
            </a:r>
            <a:endParaRPr lang="en-US" dirty="0">
              <a:solidFill>
                <a:srgbClr val="FFFFFF"/>
              </a:solidFill>
            </a:endParaRPr>
          </a:p>
        </p:txBody>
      </p:sp>
      <p:sp>
        <p:nvSpPr>
          <p:cNvPr id="6" name="TextBox 5"/>
          <p:cNvSpPr txBox="1"/>
          <p:nvPr/>
        </p:nvSpPr>
        <p:spPr>
          <a:xfrm>
            <a:off x="1020244" y="5746130"/>
            <a:ext cx="632918"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KVM</a:t>
            </a:r>
            <a:endParaRPr lang="en-US" dirty="0">
              <a:solidFill>
                <a:srgbClr val="FFFFFF"/>
              </a:solidFill>
            </a:endParaRPr>
          </a:p>
        </p:txBody>
      </p:sp>
      <p:sp>
        <p:nvSpPr>
          <p:cNvPr id="7" name="TextBox 6"/>
          <p:cNvSpPr txBox="1"/>
          <p:nvPr/>
        </p:nvSpPr>
        <p:spPr>
          <a:xfrm>
            <a:off x="1981215" y="5327596"/>
            <a:ext cx="486506"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ssh</a:t>
            </a:r>
            <a:endParaRPr lang="en-US" dirty="0">
              <a:solidFill>
                <a:srgbClr val="FFFFFF"/>
              </a:solidFill>
            </a:endParaRPr>
          </a:p>
        </p:txBody>
      </p:sp>
      <p:sp>
        <p:nvSpPr>
          <p:cNvPr id="8" name="TextBox 7"/>
          <p:cNvSpPr txBox="1"/>
          <p:nvPr/>
        </p:nvSpPr>
        <p:spPr>
          <a:xfrm>
            <a:off x="1976601" y="5746130"/>
            <a:ext cx="1236236"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LANtorrent</a:t>
            </a:r>
            <a:endParaRPr lang="en-US" dirty="0">
              <a:solidFill>
                <a:srgbClr val="FFFFFF"/>
              </a:solidFill>
            </a:endParaRPr>
          </a:p>
        </p:txBody>
      </p:sp>
      <p:sp>
        <p:nvSpPr>
          <p:cNvPr id="17" name="Rectangle 16"/>
          <p:cNvSpPr/>
          <p:nvPr/>
        </p:nvSpPr>
        <p:spPr>
          <a:xfrm>
            <a:off x="191932" y="3086096"/>
            <a:ext cx="6022603" cy="910234"/>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Workspace RM options</a:t>
            </a:r>
            <a:endParaRPr lang="en-US" dirty="0">
              <a:solidFill>
                <a:prstClr val="white"/>
              </a:solidFill>
            </a:endParaRPr>
          </a:p>
        </p:txBody>
      </p:sp>
      <p:sp>
        <p:nvSpPr>
          <p:cNvPr id="19" name="TextBox 18"/>
          <p:cNvSpPr txBox="1"/>
          <p:nvPr/>
        </p:nvSpPr>
        <p:spPr>
          <a:xfrm>
            <a:off x="276598" y="3572938"/>
            <a:ext cx="867583"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Default</a:t>
            </a:r>
            <a:endParaRPr lang="en-US" dirty="0">
              <a:solidFill>
                <a:srgbClr val="FFFFFF"/>
              </a:solidFill>
            </a:endParaRPr>
          </a:p>
        </p:txBody>
      </p:sp>
      <p:sp>
        <p:nvSpPr>
          <p:cNvPr id="20" name="TextBox 19"/>
          <p:cNvSpPr txBox="1"/>
          <p:nvPr/>
        </p:nvSpPr>
        <p:spPr>
          <a:xfrm>
            <a:off x="4201952" y="3572938"/>
            <a:ext cx="1942875"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Workspace pilot</a:t>
            </a:r>
            <a:endParaRPr lang="en-US" dirty="0">
              <a:solidFill>
                <a:srgbClr val="FFFFFF"/>
              </a:solidFill>
            </a:endParaRPr>
          </a:p>
        </p:txBody>
      </p:sp>
      <p:sp>
        <p:nvSpPr>
          <p:cNvPr id="21" name="TextBox 20"/>
          <p:cNvSpPr txBox="1"/>
          <p:nvPr/>
        </p:nvSpPr>
        <p:spPr>
          <a:xfrm>
            <a:off x="1636229" y="3572938"/>
            <a:ext cx="2140430" cy="369332"/>
          </a:xfrm>
          <a:prstGeom prst="rect">
            <a:avLst/>
          </a:prstGeom>
          <a:solidFill>
            <a:schemeClr val="accent4"/>
          </a:solidFill>
          <a:ln>
            <a:solidFill>
              <a:schemeClr val="bg1">
                <a:lumMod val="65000"/>
              </a:schemeClr>
            </a:solidFill>
          </a:ln>
        </p:spPr>
        <p:txBody>
          <a:bodyPr wrap="none" rtlCol="0">
            <a:spAutoFit/>
          </a:bodyPr>
          <a:lstStyle/>
          <a:p>
            <a:pPr algn="ctr"/>
            <a:r>
              <a:rPr lang="en-US" dirty="0" err="1" smtClean="0">
                <a:solidFill>
                  <a:srgbClr val="FFFFFF"/>
                </a:solidFill>
              </a:rPr>
              <a:t>Default+backfill</a:t>
            </a:r>
            <a:r>
              <a:rPr lang="en-US" dirty="0" smtClean="0">
                <a:solidFill>
                  <a:srgbClr val="FFFFFF"/>
                </a:solidFill>
              </a:rPr>
              <a:t>/spot</a:t>
            </a:r>
          </a:p>
        </p:txBody>
      </p:sp>
      <p:sp>
        <p:nvSpPr>
          <p:cNvPr id="23" name="Rectangle 22"/>
          <p:cNvSpPr/>
          <p:nvPr/>
        </p:nvSpPr>
        <p:spPr>
          <a:xfrm>
            <a:off x="191932" y="2137779"/>
            <a:ext cx="60226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solidFill>
                  <a:prstClr val="white"/>
                </a:solidFill>
              </a:rPr>
              <a:t>Workspace API</a:t>
            </a:r>
            <a:endParaRPr lang="en-US" dirty="0">
              <a:solidFill>
                <a:prstClr val="white"/>
              </a:solidFill>
            </a:endParaRPr>
          </a:p>
        </p:txBody>
      </p:sp>
      <p:sp>
        <p:nvSpPr>
          <p:cNvPr id="24" name="Rectangle 23"/>
          <p:cNvSpPr/>
          <p:nvPr/>
        </p:nvSpPr>
        <p:spPr>
          <a:xfrm>
            <a:off x="191932" y="2561104"/>
            <a:ext cx="6022603" cy="43609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Workspace Service Implementation</a:t>
            </a:r>
            <a:endParaRPr lang="en-US" dirty="0">
              <a:solidFill>
                <a:prstClr val="white"/>
              </a:solidFill>
            </a:endParaRPr>
          </a:p>
        </p:txBody>
      </p:sp>
      <p:sp>
        <p:nvSpPr>
          <p:cNvPr id="25" name="Rectangle 24"/>
          <p:cNvSpPr/>
          <p:nvPr/>
        </p:nvSpPr>
        <p:spPr>
          <a:xfrm>
            <a:off x="191932" y="1214442"/>
            <a:ext cx="6022603" cy="80862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Workspace Interfaces</a:t>
            </a:r>
            <a:endParaRPr lang="en-US" dirty="0">
              <a:solidFill>
                <a:prstClr val="white"/>
              </a:solidFill>
            </a:endParaRPr>
          </a:p>
        </p:txBody>
      </p:sp>
      <p:sp>
        <p:nvSpPr>
          <p:cNvPr id="26" name="TextBox 25"/>
          <p:cNvSpPr txBox="1"/>
          <p:nvPr/>
        </p:nvSpPr>
        <p:spPr>
          <a:xfrm>
            <a:off x="341505" y="1602932"/>
            <a:ext cx="1436496"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EC2 SOAP </a:t>
            </a:r>
            <a:endParaRPr lang="en-US" dirty="0">
              <a:solidFill>
                <a:srgbClr val="FFFFFF"/>
              </a:solidFill>
            </a:endParaRPr>
          </a:p>
        </p:txBody>
      </p:sp>
      <p:sp>
        <p:nvSpPr>
          <p:cNvPr id="27" name="TextBox 26"/>
          <p:cNvSpPr txBox="1"/>
          <p:nvPr/>
        </p:nvSpPr>
        <p:spPr>
          <a:xfrm>
            <a:off x="4334113" y="1602932"/>
            <a:ext cx="1711079"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WSRF</a:t>
            </a:r>
            <a:endParaRPr lang="en-US" dirty="0">
              <a:solidFill>
                <a:srgbClr val="FFFFFF"/>
              </a:solidFill>
            </a:endParaRPr>
          </a:p>
        </p:txBody>
      </p:sp>
      <p:sp>
        <p:nvSpPr>
          <p:cNvPr id="29" name="Rectangle 28"/>
          <p:cNvSpPr/>
          <p:nvPr/>
        </p:nvSpPr>
        <p:spPr>
          <a:xfrm>
            <a:off x="6366959" y="1214442"/>
            <a:ext cx="2319841" cy="80862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Cumulus interfaces</a:t>
            </a:r>
            <a:endParaRPr lang="en-US" dirty="0">
              <a:solidFill>
                <a:prstClr val="white"/>
              </a:solidFill>
            </a:endParaRPr>
          </a:p>
        </p:txBody>
      </p:sp>
      <p:sp>
        <p:nvSpPr>
          <p:cNvPr id="30" name="TextBox 29"/>
          <p:cNvSpPr txBox="1"/>
          <p:nvPr/>
        </p:nvSpPr>
        <p:spPr>
          <a:xfrm>
            <a:off x="6739463" y="1602932"/>
            <a:ext cx="1591707"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S3</a:t>
            </a:r>
            <a:endParaRPr lang="en-US" dirty="0">
              <a:solidFill>
                <a:srgbClr val="FFFFFF"/>
              </a:solidFill>
            </a:endParaRPr>
          </a:p>
        </p:txBody>
      </p:sp>
      <p:sp>
        <p:nvSpPr>
          <p:cNvPr id="31" name="Rectangle 30"/>
          <p:cNvSpPr/>
          <p:nvPr/>
        </p:nvSpPr>
        <p:spPr>
          <a:xfrm>
            <a:off x="6366959" y="2561104"/>
            <a:ext cx="2319841" cy="14352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solidFill>
                  <a:prstClr val="white"/>
                </a:solidFill>
              </a:rPr>
              <a:t> Cumulus Service Implementation</a:t>
            </a:r>
            <a:endParaRPr lang="en-US" dirty="0">
              <a:solidFill>
                <a:prstClr val="white"/>
              </a:solidFill>
            </a:endParaRPr>
          </a:p>
        </p:txBody>
      </p:sp>
      <p:sp>
        <p:nvSpPr>
          <p:cNvPr id="32" name="Rectangle 31"/>
          <p:cNvSpPr/>
          <p:nvPr/>
        </p:nvSpPr>
        <p:spPr>
          <a:xfrm>
            <a:off x="6340997" y="4085665"/>
            <a:ext cx="23458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solidFill>
                  <a:prstClr val="white"/>
                </a:solidFill>
              </a:rPr>
              <a:t>Cumulus Storage API</a:t>
            </a:r>
            <a:endParaRPr lang="en-US" dirty="0">
              <a:solidFill>
                <a:prstClr val="white"/>
              </a:solidFill>
            </a:endParaRPr>
          </a:p>
        </p:txBody>
      </p:sp>
      <p:sp>
        <p:nvSpPr>
          <p:cNvPr id="33" name="Rectangle 32"/>
          <p:cNvSpPr/>
          <p:nvPr/>
        </p:nvSpPr>
        <p:spPr>
          <a:xfrm>
            <a:off x="6366959" y="4487335"/>
            <a:ext cx="2345803" cy="180128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prstClr val="white"/>
                </a:solidFill>
              </a:rPr>
              <a:t>Cumulus Implementation options</a:t>
            </a:r>
            <a:endParaRPr lang="en-US" dirty="0">
              <a:solidFill>
                <a:prstClr val="white"/>
              </a:solidFill>
            </a:endParaRPr>
          </a:p>
        </p:txBody>
      </p:sp>
      <p:sp>
        <p:nvSpPr>
          <p:cNvPr id="34" name="TextBox 33"/>
          <p:cNvSpPr txBox="1"/>
          <p:nvPr/>
        </p:nvSpPr>
        <p:spPr>
          <a:xfrm>
            <a:off x="7164925" y="5417052"/>
            <a:ext cx="740783"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POSIX</a:t>
            </a:r>
            <a:endParaRPr lang="en-US" dirty="0">
              <a:solidFill>
                <a:srgbClr val="FFFFFF"/>
              </a:solidFill>
            </a:endParaRPr>
          </a:p>
        </p:txBody>
      </p:sp>
      <p:sp>
        <p:nvSpPr>
          <p:cNvPr id="37" name="Rectangle 36"/>
          <p:cNvSpPr/>
          <p:nvPr/>
        </p:nvSpPr>
        <p:spPr>
          <a:xfrm>
            <a:off x="174999" y="4085665"/>
            <a:ext cx="60226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solidFill>
                  <a:prstClr val="white"/>
                </a:solidFill>
              </a:rPr>
              <a:t>Workspace Control Protocol</a:t>
            </a:r>
            <a:endParaRPr lang="en-US" dirty="0">
              <a:solidFill>
                <a:prstClr val="white"/>
              </a:solidFill>
            </a:endParaRPr>
          </a:p>
        </p:txBody>
      </p:sp>
      <p:sp>
        <p:nvSpPr>
          <p:cNvPr id="40" name="TextBox 39"/>
          <p:cNvSpPr txBox="1"/>
          <p:nvPr/>
        </p:nvSpPr>
        <p:spPr>
          <a:xfrm>
            <a:off x="5741201" y="5239737"/>
            <a:ext cx="403626" cy="461665"/>
          </a:xfrm>
          <a:prstGeom prst="rect">
            <a:avLst/>
          </a:prstGeom>
          <a:noFill/>
        </p:spPr>
        <p:txBody>
          <a:bodyPr wrap="none" rtlCol="0">
            <a:spAutoFit/>
          </a:bodyPr>
          <a:lstStyle/>
          <a:p>
            <a:r>
              <a:rPr lang="en-US" sz="2400" b="1" dirty="0" smtClean="0">
                <a:solidFill>
                  <a:prstClr val="white"/>
                </a:solidFill>
              </a:rPr>
              <a:t>…</a:t>
            </a:r>
            <a:endParaRPr lang="en-US" sz="2400" b="1" dirty="0">
              <a:solidFill>
                <a:prstClr val="white"/>
              </a:solidFill>
            </a:endParaRPr>
          </a:p>
        </p:txBody>
      </p:sp>
      <p:sp>
        <p:nvSpPr>
          <p:cNvPr id="41" name="Rectangle 40"/>
          <p:cNvSpPr/>
          <p:nvPr/>
        </p:nvSpPr>
        <p:spPr>
          <a:xfrm>
            <a:off x="6340997" y="2137779"/>
            <a:ext cx="23458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solidFill>
                  <a:prstClr val="white"/>
                </a:solidFill>
              </a:rPr>
              <a:t>Cumulus API</a:t>
            </a:r>
            <a:endParaRPr lang="en-US" dirty="0">
              <a:solidFill>
                <a:prstClr val="white"/>
              </a:solidFill>
            </a:endParaRPr>
          </a:p>
        </p:txBody>
      </p:sp>
      <p:sp>
        <p:nvSpPr>
          <p:cNvPr id="43" name="TextBox 42"/>
          <p:cNvSpPr txBox="1"/>
          <p:nvPr/>
        </p:nvSpPr>
        <p:spPr>
          <a:xfrm>
            <a:off x="3564180" y="5332070"/>
            <a:ext cx="828680" cy="369332"/>
          </a:xfrm>
          <a:prstGeom prst="rect">
            <a:avLst/>
          </a:prstGeom>
          <a:solidFill>
            <a:schemeClr val="accent4"/>
          </a:solidFill>
          <a:ln>
            <a:solidFill>
              <a:schemeClr val="bg1">
                <a:lumMod val="65000"/>
              </a:schemeClr>
            </a:solidFill>
          </a:ln>
        </p:spPr>
        <p:txBody>
          <a:bodyPr wrap="square" rtlCol="0">
            <a:spAutoFit/>
          </a:bodyPr>
          <a:lstStyle/>
          <a:p>
            <a:endParaRPr lang="en-US" dirty="0">
              <a:solidFill>
                <a:srgbClr val="FFFFFF"/>
              </a:solidFill>
            </a:endParaRPr>
          </a:p>
        </p:txBody>
      </p:sp>
      <p:sp>
        <p:nvSpPr>
          <p:cNvPr id="44" name="TextBox 43"/>
          <p:cNvSpPr txBox="1"/>
          <p:nvPr/>
        </p:nvSpPr>
        <p:spPr>
          <a:xfrm>
            <a:off x="3564180" y="5763063"/>
            <a:ext cx="828680" cy="369332"/>
          </a:xfrm>
          <a:prstGeom prst="rect">
            <a:avLst/>
          </a:prstGeom>
          <a:solidFill>
            <a:schemeClr val="accent4"/>
          </a:solidFill>
          <a:ln>
            <a:solidFill>
              <a:schemeClr val="bg1">
                <a:lumMod val="65000"/>
              </a:schemeClr>
            </a:solidFill>
          </a:ln>
        </p:spPr>
        <p:txBody>
          <a:bodyPr wrap="square" rtlCol="0">
            <a:spAutoFit/>
          </a:bodyPr>
          <a:lstStyle/>
          <a:p>
            <a:endParaRPr lang="en-US" dirty="0">
              <a:solidFill>
                <a:srgbClr val="FFFFFF"/>
              </a:solidFill>
            </a:endParaRPr>
          </a:p>
        </p:txBody>
      </p:sp>
      <p:sp>
        <p:nvSpPr>
          <p:cNvPr id="51" name="TextBox 50"/>
          <p:cNvSpPr txBox="1"/>
          <p:nvPr/>
        </p:nvSpPr>
        <p:spPr>
          <a:xfrm>
            <a:off x="7195639" y="5796929"/>
            <a:ext cx="679355"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HDFS</a:t>
            </a:r>
            <a:endParaRPr lang="en-US" dirty="0">
              <a:solidFill>
                <a:srgbClr val="FFFFFF"/>
              </a:solidFill>
            </a:endParaRPr>
          </a:p>
        </p:txBody>
      </p:sp>
      <p:sp>
        <p:nvSpPr>
          <p:cNvPr id="35" name="TextBox 34"/>
          <p:cNvSpPr txBox="1"/>
          <p:nvPr/>
        </p:nvSpPr>
        <p:spPr>
          <a:xfrm>
            <a:off x="2182733" y="1602932"/>
            <a:ext cx="1678591"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EC2 Query</a:t>
            </a:r>
            <a:endParaRPr lang="en-US" dirty="0">
              <a:solidFill>
                <a:srgbClr val="FFFFFF"/>
              </a:solidFill>
            </a:endParaRPr>
          </a:p>
        </p:txBody>
      </p:sp>
    </p:spTree>
    <p:extLst>
      <p:ext uri="{BB962C8B-B14F-4D97-AF65-F5344CB8AC3E}">
        <p14:creationId xmlns:p14="http://schemas.microsoft.com/office/powerpoint/2010/main" val="3788255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b="1" dirty="0" smtClean="0"/>
              <a:t>Contents</a:t>
            </a:r>
            <a:endParaRPr lang="en-US" b="1" dirty="0"/>
          </a:p>
        </p:txBody>
      </p:sp>
      <p:sp>
        <p:nvSpPr>
          <p:cNvPr id="3" name="Content Placeholder 2"/>
          <p:cNvSpPr>
            <a:spLocks noGrp="1"/>
          </p:cNvSpPr>
          <p:nvPr>
            <p:ph sz="half" idx="1"/>
          </p:nvPr>
        </p:nvSpPr>
        <p:spPr>
          <a:xfrm>
            <a:off x="457200" y="1219200"/>
            <a:ext cx="4038600" cy="4906963"/>
          </a:xfrm>
        </p:spPr>
        <p:txBody>
          <a:bodyPr>
            <a:normAutofit fontScale="92500"/>
          </a:bodyPr>
          <a:lstStyle/>
          <a:p>
            <a:r>
              <a:rPr lang="en-US" dirty="0" smtClean="0">
                <a:solidFill>
                  <a:srgbClr val="FF0000"/>
                </a:solidFill>
              </a:rPr>
              <a:t>This Slide Set</a:t>
            </a:r>
          </a:p>
          <a:p>
            <a:r>
              <a:rPr lang="en-US" dirty="0" smtClean="0"/>
              <a:t>Overview of Services</a:t>
            </a:r>
          </a:p>
          <a:p>
            <a:r>
              <a:rPr lang="en-US" dirty="0"/>
              <a:t>Nimbus</a:t>
            </a:r>
          </a:p>
          <a:p>
            <a:r>
              <a:rPr lang="en-US" dirty="0"/>
              <a:t>OpenStack</a:t>
            </a:r>
          </a:p>
          <a:p>
            <a:r>
              <a:rPr lang="en-US" dirty="0" smtClean="0"/>
              <a:t>Appliances</a:t>
            </a:r>
            <a:endParaRPr lang="en-US" dirty="0"/>
          </a:p>
          <a:p>
            <a:r>
              <a:rPr lang="en-US" dirty="0" smtClean="0"/>
              <a:t>Dynamic Provisioning</a:t>
            </a:r>
          </a:p>
          <a:p>
            <a:r>
              <a:rPr lang="en-US" dirty="0" smtClean="0"/>
              <a:t>Image Generation</a:t>
            </a:r>
          </a:p>
          <a:p>
            <a:r>
              <a:rPr lang="en-US" dirty="0"/>
              <a:t>Interoperability </a:t>
            </a:r>
            <a:r>
              <a:rPr lang="en-US" dirty="0" smtClean="0"/>
              <a:t>Activities</a:t>
            </a:r>
          </a:p>
          <a:p>
            <a:r>
              <a:rPr lang="en-US" dirty="0"/>
              <a:t>Getting an Account</a:t>
            </a:r>
          </a:p>
          <a:p>
            <a:r>
              <a:rPr lang="en-US" dirty="0"/>
              <a:t>Portal</a:t>
            </a:r>
          </a:p>
          <a:p>
            <a:endParaRPr lang="en-US" dirty="0"/>
          </a:p>
        </p:txBody>
      </p:sp>
      <p:sp>
        <p:nvSpPr>
          <p:cNvPr id="4" name="Content Placeholder 3"/>
          <p:cNvSpPr>
            <a:spLocks noGrp="1"/>
          </p:cNvSpPr>
          <p:nvPr>
            <p:ph sz="half" idx="2"/>
          </p:nvPr>
        </p:nvSpPr>
        <p:spPr>
          <a:xfrm>
            <a:off x="4953000" y="1447800"/>
            <a:ext cx="4038600" cy="4525963"/>
          </a:xfrm>
        </p:spPr>
        <p:txBody>
          <a:bodyPr/>
          <a:lstStyle/>
          <a:p>
            <a:r>
              <a:rPr lang="en-US" dirty="0" smtClean="0">
                <a:solidFill>
                  <a:srgbClr val="FF0000"/>
                </a:solidFill>
              </a:rPr>
              <a:t>Second Slide Set</a:t>
            </a:r>
          </a:p>
          <a:p>
            <a:r>
              <a:rPr lang="en-US" dirty="0" smtClean="0"/>
              <a:t>HPC</a:t>
            </a:r>
          </a:p>
          <a:p>
            <a:r>
              <a:rPr lang="en-US" dirty="0" err="1" smtClean="0"/>
              <a:t>Mapreduce</a:t>
            </a:r>
            <a:endParaRPr lang="en-US" dirty="0" smtClean="0"/>
          </a:p>
          <a:p>
            <a:r>
              <a:rPr lang="en-US" dirty="0" smtClean="0"/>
              <a:t>Eucalyptus</a:t>
            </a:r>
            <a:endParaRPr lang="en-US" dirty="0"/>
          </a:p>
        </p:txBody>
      </p:sp>
    </p:spTree>
    <p:extLst>
      <p:ext uri="{BB962C8B-B14F-4D97-AF65-F5344CB8AC3E}">
        <p14:creationId xmlns:p14="http://schemas.microsoft.com/office/powerpoint/2010/main" val="267309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LANTorrent</a:t>
            </a:r>
            <a:r>
              <a:rPr lang="en-US" dirty="0" smtClean="0"/>
              <a:t>: Fast Image Deployment</a:t>
            </a:r>
            <a:endParaRPr lang="en-US" dirty="0"/>
          </a:p>
        </p:txBody>
      </p:sp>
      <p:sp>
        <p:nvSpPr>
          <p:cNvPr id="7" name="Content Placeholder 6"/>
          <p:cNvSpPr>
            <a:spLocks noGrp="1"/>
          </p:cNvSpPr>
          <p:nvPr>
            <p:ph sz="half" idx="1"/>
          </p:nvPr>
        </p:nvSpPr>
        <p:spPr>
          <a:xfrm>
            <a:off x="220129" y="1227674"/>
            <a:ext cx="4775200" cy="5060944"/>
          </a:xfrm>
        </p:spPr>
        <p:txBody>
          <a:bodyPr>
            <a:normAutofit fontScale="85000" lnSpcReduction="20000"/>
          </a:bodyPr>
          <a:lstStyle/>
          <a:p>
            <a:r>
              <a:rPr lang="en-US" b="1" dirty="0" smtClean="0">
                <a:solidFill>
                  <a:srgbClr val="000090"/>
                </a:solidFill>
              </a:rPr>
              <a:t>Challenge: </a:t>
            </a:r>
            <a:r>
              <a:rPr lang="en-US" dirty="0" smtClean="0"/>
              <a:t>make image deployment faster</a:t>
            </a:r>
          </a:p>
          <a:p>
            <a:r>
              <a:rPr lang="en-US" dirty="0" smtClean="0"/>
              <a:t>Moving images is the main component of VM deployment </a:t>
            </a:r>
          </a:p>
          <a:p>
            <a:r>
              <a:rPr lang="en-US" dirty="0" err="1" smtClean="0"/>
              <a:t>LANTorrent</a:t>
            </a:r>
            <a:r>
              <a:rPr lang="en-US" dirty="0" smtClean="0"/>
              <a:t>: the </a:t>
            </a:r>
            <a:r>
              <a:rPr lang="en-US" dirty="0" err="1" smtClean="0"/>
              <a:t>BitTorrent</a:t>
            </a:r>
            <a:r>
              <a:rPr lang="en-US" dirty="0" smtClean="0"/>
              <a:t> principle on a LAN</a:t>
            </a:r>
          </a:p>
          <a:p>
            <a:pPr>
              <a:defRPr/>
            </a:pPr>
            <a:r>
              <a:rPr lang="en-US" dirty="0" smtClean="0"/>
              <a:t>Streaming</a:t>
            </a:r>
          </a:p>
          <a:p>
            <a:pPr>
              <a:defRPr/>
            </a:pPr>
            <a:r>
              <a:rPr lang="en-US" dirty="0" smtClean="0"/>
              <a:t>Minimizes congestion at the switch</a:t>
            </a:r>
          </a:p>
          <a:p>
            <a:pPr>
              <a:defRPr/>
            </a:pPr>
            <a:r>
              <a:rPr lang="en-US" dirty="0" smtClean="0"/>
              <a:t>Detecting and eliminating duplicate transfers</a:t>
            </a:r>
          </a:p>
          <a:p>
            <a:pPr>
              <a:defRPr/>
            </a:pPr>
            <a:r>
              <a:rPr lang="en-US" b="1" dirty="0" smtClean="0">
                <a:solidFill>
                  <a:srgbClr val="000090"/>
                </a:solidFill>
              </a:rPr>
              <a:t>Bottom line: </a:t>
            </a:r>
            <a:r>
              <a:rPr lang="en-US" dirty="0" smtClean="0"/>
              <a:t>a thousand </a:t>
            </a:r>
            <a:r>
              <a:rPr lang="en-US" dirty="0" err="1" smtClean="0"/>
              <a:t>VMs</a:t>
            </a:r>
            <a:r>
              <a:rPr lang="en-US" dirty="0" smtClean="0"/>
              <a:t> in 10 minutes on Magellan</a:t>
            </a:r>
          </a:p>
          <a:p>
            <a:pPr>
              <a:defRPr/>
            </a:pPr>
            <a:r>
              <a:rPr lang="en-US" dirty="0" smtClean="0"/>
              <a:t>Nimbus release 2.6, see </a:t>
            </a:r>
            <a:r>
              <a:rPr lang="en-US" dirty="0" err="1" smtClean="0"/>
              <a:t>www.scienceclouds.org</a:t>
            </a:r>
            <a:r>
              <a:rPr lang="en-US" dirty="0" smtClean="0"/>
              <a:t>/blog</a:t>
            </a:r>
          </a:p>
        </p:txBody>
      </p:sp>
      <p:sp>
        <p:nvSpPr>
          <p:cNvPr id="5" name="Date Placeholder 4"/>
          <p:cNvSpPr>
            <a:spLocks noGrp="1"/>
          </p:cNvSpPr>
          <p:nvPr>
            <p:ph type="dt" sz="half" idx="10"/>
          </p:nvPr>
        </p:nvSpPr>
        <p:spPr/>
        <p:txBody>
          <a:bodyPr/>
          <a:lstStyle/>
          <a:p>
            <a:fld id="{A8B9790B-C156-B44F-88B2-48931E908AC0}" type="datetime1">
              <a:rPr lang="en-US" smtClean="0"/>
              <a:pPr/>
              <a:t>9/11/2011</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20</a:t>
            </a:fld>
            <a:endParaRPr lang="en-US"/>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4631264" y="1892327"/>
            <a:ext cx="4690021" cy="3517900"/>
          </a:xfrm>
          <a:prstGeom prst="rect">
            <a:avLst/>
          </a:prstGeom>
        </p:spPr>
      </p:pic>
      <p:sp>
        <p:nvSpPr>
          <p:cNvPr id="10" name="TextBox 9"/>
          <p:cNvSpPr txBox="1"/>
          <p:nvPr/>
        </p:nvSpPr>
        <p:spPr>
          <a:xfrm>
            <a:off x="5115084" y="5401730"/>
            <a:ext cx="3522131" cy="523220"/>
          </a:xfrm>
          <a:prstGeom prst="rect">
            <a:avLst/>
          </a:prstGeom>
          <a:noFill/>
        </p:spPr>
        <p:txBody>
          <a:bodyPr wrap="none" rtlCol="0">
            <a:spAutoFit/>
          </a:bodyPr>
          <a:lstStyle/>
          <a:p>
            <a:pPr algn="ctr"/>
            <a:r>
              <a:rPr lang="en-US" sz="1400" dirty="0" smtClean="0">
                <a:solidFill>
                  <a:prstClr val="black"/>
                </a:solidFill>
              </a:rPr>
              <a:t>Preliminary data using the  Magellan resource </a:t>
            </a:r>
          </a:p>
          <a:p>
            <a:pPr algn="ctr"/>
            <a:r>
              <a:rPr lang="en-US" sz="1400" dirty="0" smtClean="0">
                <a:solidFill>
                  <a:prstClr val="black"/>
                </a:solidFill>
              </a:rPr>
              <a:t>At Argonne National Laboratory</a:t>
            </a:r>
            <a:endParaRPr lang="en-US" sz="1400" dirty="0">
              <a:solidFill>
                <a:prstClr val="black"/>
              </a:solidFill>
            </a:endParaRPr>
          </a:p>
        </p:txBody>
      </p:sp>
    </p:spTree>
    <p:extLst>
      <p:ext uri="{BB962C8B-B14F-4D97-AF65-F5344CB8AC3E}">
        <p14:creationId xmlns:p14="http://schemas.microsoft.com/office/powerpoint/2010/main" val="2051190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Nimbus Platform</a:t>
            </a:r>
            <a:endParaRPr lang="en-US" dirty="0"/>
          </a:p>
        </p:txBody>
      </p:sp>
      <p:sp>
        <p:nvSpPr>
          <p:cNvPr id="8" name="Subtitle 7"/>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fld id="{A8B9790B-C156-B44F-88B2-48931E908AC0}" type="datetime1">
              <a:rPr lang="en-US" smtClean="0"/>
              <a:pPr/>
              <a:t>9/11/2011</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21</a:t>
            </a:fld>
            <a:endParaRPr lang="en-US"/>
          </a:p>
        </p:txBody>
      </p:sp>
    </p:spTree>
    <p:extLst>
      <p:ext uri="{BB962C8B-B14F-4D97-AF65-F5344CB8AC3E}">
        <p14:creationId xmlns:p14="http://schemas.microsoft.com/office/powerpoint/2010/main" val="3956825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rot="5400000">
            <a:off x="4417722" y="4462367"/>
            <a:ext cx="580537" cy="1588"/>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017588" y="2963335"/>
            <a:ext cx="7185025" cy="1337733"/>
          </a:xfrm>
          <a:prstGeom prst="ellipse">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000" b="1" dirty="0" smtClean="0">
                <a:solidFill>
                  <a:srgbClr val="000000"/>
                </a:solidFill>
              </a:rPr>
              <a:t>Nimbus Elastic Provisioning</a:t>
            </a:r>
            <a:endParaRPr lang="en-US" sz="2000" b="1" dirty="0">
              <a:solidFill>
                <a:srgbClr val="000000"/>
              </a:solidFill>
            </a:endParaRPr>
          </a:p>
        </p:txBody>
      </p:sp>
      <p:sp>
        <p:nvSpPr>
          <p:cNvPr id="43" name="Oval 42"/>
          <p:cNvSpPr/>
          <p:nvPr/>
        </p:nvSpPr>
        <p:spPr>
          <a:xfrm>
            <a:off x="1116271" y="1427204"/>
            <a:ext cx="7185025" cy="1337733"/>
          </a:xfrm>
          <a:prstGeom prst="ellipse">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000" b="1" dirty="0" smtClean="0">
                <a:solidFill>
                  <a:srgbClr val="000000"/>
                </a:solidFill>
              </a:rPr>
              <a:t>Creating Common Context</a:t>
            </a:r>
            <a:endParaRPr lang="en-US" sz="2000" b="1" dirty="0">
              <a:solidFill>
                <a:srgbClr val="000000"/>
              </a:solidFill>
            </a:endParaRPr>
          </a:p>
        </p:txBody>
      </p:sp>
      <p:sp>
        <p:nvSpPr>
          <p:cNvPr id="2" name="Title 1"/>
          <p:cNvSpPr>
            <a:spLocks noGrp="1"/>
          </p:cNvSpPr>
          <p:nvPr>
            <p:ph type="title"/>
          </p:nvPr>
        </p:nvSpPr>
        <p:spPr/>
        <p:txBody>
          <a:bodyPr>
            <a:normAutofit fontScale="90000"/>
          </a:bodyPr>
          <a:lstStyle/>
          <a:p>
            <a:r>
              <a:rPr lang="en-US" dirty="0" smtClean="0"/>
              <a:t>Nimbus Platform: Working with Hybrid Clouds</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pPr/>
              <a:t>9/11/2011</a:t>
            </a:fld>
            <a:endParaRPr lang="en-US"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22</a:t>
            </a:fld>
            <a:endParaRPr lang="en-US" dirty="0"/>
          </a:p>
        </p:txBody>
      </p:sp>
      <p:sp>
        <p:nvSpPr>
          <p:cNvPr id="5" name="Cloud Callout 4"/>
          <p:cNvSpPr/>
          <p:nvPr/>
        </p:nvSpPr>
        <p:spPr>
          <a:xfrm>
            <a:off x="101607" y="5103283"/>
            <a:ext cx="2743200"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rPr>
              <a:t>private clouds</a:t>
            </a:r>
          </a:p>
          <a:p>
            <a:pPr algn="ctr"/>
            <a:r>
              <a:rPr lang="en-US" sz="1600" dirty="0" smtClean="0">
                <a:solidFill>
                  <a:prstClr val="black"/>
                </a:solidFill>
              </a:rPr>
              <a:t>(e.g., FNAL)</a:t>
            </a:r>
            <a:endParaRPr lang="en-US" sz="1600" dirty="0">
              <a:solidFill>
                <a:prstClr val="black"/>
              </a:solidFill>
            </a:endParaRPr>
          </a:p>
        </p:txBody>
      </p:sp>
      <p:sp>
        <p:nvSpPr>
          <p:cNvPr id="6" name="Cloud Callout 5"/>
          <p:cNvSpPr/>
          <p:nvPr/>
        </p:nvSpPr>
        <p:spPr>
          <a:xfrm>
            <a:off x="3048002" y="5035551"/>
            <a:ext cx="3014137"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rPr>
              <a:t>community clouds</a:t>
            </a:r>
          </a:p>
          <a:p>
            <a:pPr algn="ctr"/>
            <a:r>
              <a:rPr lang="en-US" sz="1600" dirty="0" smtClean="0">
                <a:solidFill>
                  <a:prstClr val="black"/>
                </a:solidFill>
              </a:rPr>
              <a:t>(e.g., </a:t>
            </a:r>
            <a:r>
              <a:rPr lang="en-US" sz="1600" dirty="0" err="1" smtClean="0">
                <a:solidFill>
                  <a:prstClr val="black"/>
                </a:solidFill>
              </a:rPr>
              <a:t>FutureGrid</a:t>
            </a:r>
            <a:r>
              <a:rPr lang="en-US" sz="1600" dirty="0" smtClean="0">
                <a:solidFill>
                  <a:prstClr val="black"/>
                </a:solidFill>
              </a:rPr>
              <a:t>)</a:t>
            </a:r>
            <a:endParaRPr lang="en-US" sz="1600" dirty="0">
              <a:solidFill>
                <a:prstClr val="black"/>
              </a:solidFill>
            </a:endParaRPr>
          </a:p>
        </p:txBody>
      </p:sp>
      <p:sp>
        <p:nvSpPr>
          <p:cNvPr id="7" name="Cloud Callout 6"/>
          <p:cNvSpPr/>
          <p:nvPr/>
        </p:nvSpPr>
        <p:spPr>
          <a:xfrm>
            <a:off x="6299202" y="5086350"/>
            <a:ext cx="2743200"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rPr>
              <a:t>public clouds</a:t>
            </a:r>
          </a:p>
          <a:p>
            <a:pPr algn="ctr"/>
            <a:r>
              <a:rPr lang="en-US" sz="1600" dirty="0" smtClean="0">
                <a:solidFill>
                  <a:prstClr val="black"/>
                </a:solidFill>
              </a:rPr>
              <a:t>(e.g., EC2)</a:t>
            </a:r>
            <a:endParaRPr lang="en-US" sz="1600" dirty="0">
              <a:solidFill>
                <a:prstClr val="black"/>
              </a:solidFill>
            </a:endParaRPr>
          </a:p>
        </p:txBody>
      </p:sp>
      <p:grpSp>
        <p:nvGrpSpPr>
          <p:cNvPr id="8" name="Group 39"/>
          <p:cNvGrpSpPr>
            <a:grpSpLocks/>
          </p:cNvGrpSpPr>
          <p:nvPr/>
        </p:nvGrpSpPr>
        <p:grpSpPr bwMode="auto">
          <a:xfrm>
            <a:off x="1547284" y="4827587"/>
            <a:ext cx="484187" cy="517525"/>
            <a:chOff x="282" y="1175"/>
            <a:chExt cx="305" cy="326"/>
          </a:xfrm>
        </p:grpSpPr>
        <p:sp>
          <p:nvSpPr>
            <p:cNvPr id="18"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19"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1" name="Group 39"/>
          <p:cNvGrpSpPr>
            <a:grpSpLocks/>
          </p:cNvGrpSpPr>
          <p:nvPr/>
        </p:nvGrpSpPr>
        <p:grpSpPr bwMode="auto">
          <a:xfrm>
            <a:off x="3695695" y="4844520"/>
            <a:ext cx="484187" cy="517525"/>
            <a:chOff x="282" y="1175"/>
            <a:chExt cx="305" cy="326"/>
          </a:xfrm>
        </p:grpSpPr>
        <p:sp>
          <p:nvSpPr>
            <p:cNvPr id="21"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22"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2" name="Group 39"/>
          <p:cNvGrpSpPr>
            <a:grpSpLocks/>
          </p:cNvGrpSpPr>
          <p:nvPr/>
        </p:nvGrpSpPr>
        <p:grpSpPr bwMode="auto">
          <a:xfrm>
            <a:off x="4289685" y="4827587"/>
            <a:ext cx="484187" cy="517525"/>
            <a:chOff x="282" y="1175"/>
            <a:chExt cx="305" cy="326"/>
          </a:xfrm>
        </p:grpSpPr>
        <p:sp>
          <p:nvSpPr>
            <p:cNvPr id="24"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25"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3" name="Group 39"/>
          <p:cNvGrpSpPr>
            <a:grpSpLocks/>
          </p:cNvGrpSpPr>
          <p:nvPr/>
        </p:nvGrpSpPr>
        <p:grpSpPr bwMode="auto">
          <a:xfrm>
            <a:off x="4870975" y="4827587"/>
            <a:ext cx="484187" cy="517525"/>
            <a:chOff x="282" y="1175"/>
            <a:chExt cx="305" cy="326"/>
          </a:xfrm>
        </p:grpSpPr>
        <p:sp>
          <p:nvSpPr>
            <p:cNvPr id="27"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28"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4" name="Group 39"/>
          <p:cNvGrpSpPr>
            <a:grpSpLocks/>
          </p:cNvGrpSpPr>
          <p:nvPr/>
        </p:nvGrpSpPr>
        <p:grpSpPr bwMode="auto">
          <a:xfrm>
            <a:off x="7027333" y="4844520"/>
            <a:ext cx="484187" cy="517525"/>
            <a:chOff x="282" y="1175"/>
            <a:chExt cx="305" cy="326"/>
          </a:xfrm>
        </p:grpSpPr>
        <p:sp>
          <p:nvSpPr>
            <p:cNvPr id="30"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31"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5" name="Group 39"/>
          <p:cNvGrpSpPr>
            <a:grpSpLocks/>
          </p:cNvGrpSpPr>
          <p:nvPr/>
        </p:nvGrpSpPr>
        <p:grpSpPr bwMode="auto">
          <a:xfrm>
            <a:off x="7621323" y="4827587"/>
            <a:ext cx="484187" cy="517525"/>
            <a:chOff x="282" y="1175"/>
            <a:chExt cx="305" cy="326"/>
          </a:xfrm>
        </p:grpSpPr>
        <p:sp>
          <p:nvSpPr>
            <p:cNvPr id="33"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34"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6" name="Group 39"/>
          <p:cNvGrpSpPr>
            <a:grpSpLocks/>
          </p:cNvGrpSpPr>
          <p:nvPr/>
        </p:nvGrpSpPr>
        <p:grpSpPr bwMode="auto">
          <a:xfrm>
            <a:off x="8202613" y="4827587"/>
            <a:ext cx="484187" cy="517525"/>
            <a:chOff x="282" y="1175"/>
            <a:chExt cx="305" cy="326"/>
          </a:xfrm>
        </p:grpSpPr>
        <p:sp>
          <p:nvSpPr>
            <p:cNvPr id="36"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37"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sp>
        <p:nvSpPr>
          <p:cNvPr id="39" name="TextBox 38"/>
          <p:cNvSpPr txBox="1"/>
          <p:nvPr/>
        </p:nvSpPr>
        <p:spPr>
          <a:xfrm>
            <a:off x="2434680" y="3539068"/>
            <a:ext cx="1633781" cy="369332"/>
          </a:xfrm>
          <a:prstGeom prst="rect">
            <a:avLst/>
          </a:prstGeom>
          <a:noFill/>
        </p:spPr>
        <p:txBody>
          <a:bodyPr wrap="none" rtlCol="0">
            <a:spAutoFit/>
          </a:bodyPr>
          <a:lstStyle/>
          <a:p>
            <a:r>
              <a:rPr lang="en-US" dirty="0" smtClean="0">
                <a:solidFill>
                  <a:prstClr val="black"/>
                </a:solidFill>
              </a:rPr>
              <a:t>interoperability</a:t>
            </a:r>
            <a:endParaRPr lang="en-US" dirty="0">
              <a:solidFill>
                <a:prstClr val="black"/>
              </a:solidFill>
            </a:endParaRPr>
          </a:p>
        </p:txBody>
      </p:sp>
      <p:sp>
        <p:nvSpPr>
          <p:cNvPr id="40" name="TextBox 39"/>
          <p:cNvSpPr txBox="1"/>
          <p:nvPr/>
        </p:nvSpPr>
        <p:spPr>
          <a:xfrm>
            <a:off x="3403595" y="3774533"/>
            <a:ext cx="1659379" cy="369332"/>
          </a:xfrm>
          <a:prstGeom prst="rect">
            <a:avLst/>
          </a:prstGeom>
          <a:noFill/>
        </p:spPr>
        <p:txBody>
          <a:bodyPr wrap="none" rtlCol="0">
            <a:spAutoFit/>
          </a:bodyPr>
          <a:lstStyle/>
          <a:p>
            <a:r>
              <a:rPr lang="en-US" dirty="0" smtClean="0">
                <a:solidFill>
                  <a:prstClr val="black"/>
                </a:solidFill>
              </a:rPr>
              <a:t>HA provisioning</a:t>
            </a:r>
            <a:endParaRPr lang="en-US" dirty="0">
              <a:solidFill>
                <a:prstClr val="black"/>
              </a:solidFill>
            </a:endParaRPr>
          </a:p>
        </p:txBody>
      </p:sp>
      <p:sp>
        <p:nvSpPr>
          <p:cNvPr id="41" name="TextBox 40"/>
          <p:cNvSpPr txBox="1"/>
          <p:nvPr/>
        </p:nvSpPr>
        <p:spPr>
          <a:xfrm>
            <a:off x="4245190" y="3539068"/>
            <a:ext cx="1816949" cy="369332"/>
          </a:xfrm>
          <a:prstGeom prst="rect">
            <a:avLst/>
          </a:prstGeom>
          <a:noFill/>
        </p:spPr>
        <p:txBody>
          <a:bodyPr wrap="none" rtlCol="0">
            <a:spAutoFit/>
          </a:bodyPr>
          <a:lstStyle/>
          <a:p>
            <a:r>
              <a:rPr lang="en-US" dirty="0" smtClean="0">
                <a:solidFill>
                  <a:prstClr val="black"/>
                </a:solidFill>
              </a:rPr>
              <a:t>automatic scaling</a:t>
            </a:r>
            <a:endParaRPr lang="en-US" dirty="0">
              <a:solidFill>
                <a:prstClr val="black"/>
              </a:solidFill>
            </a:endParaRPr>
          </a:p>
        </p:txBody>
      </p:sp>
      <p:sp>
        <p:nvSpPr>
          <p:cNvPr id="42" name="TextBox 41"/>
          <p:cNvSpPr txBox="1"/>
          <p:nvPr/>
        </p:nvSpPr>
        <p:spPr>
          <a:xfrm>
            <a:off x="5566347" y="3774533"/>
            <a:ext cx="889987" cy="369332"/>
          </a:xfrm>
          <a:prstGeom prst="rect">
            <a:avLst/>
          </a:prstGeom>
          <a:noFill/>
        </p:spPr>
        <p:txBody>
          <a:bodyPr wrap="none" rtlCol="0">
            <a:spAutoFit/>
          </a:bodyPr>
          <a:lstStyle/>
          <a:p>
            <a:r>
              <a:rPr lang="en-US" dirty="0" smtClean="0">
                <a:solidFill>
                  <a:prstClr val="black"/>
                </a:solidFill>
              </a:rPr>
              <a:t>policies</a:t>
            </a:r>
            <a:endParaRPr lang="en-US" dirty="0">
              <a:solidFill>
                <a:prstClr val="black"/>
              </a:solidFill>
            </a:endParaRPr>
          </a:p>
        </p:txBody>
      </p:sp>
      <p:cxnSp>
        <p:nvCxnSpPr>
          <p:cNvPr id="47" name="Straight Arrow Connector 46"/>
          <p:cNvCxnSpPr>
            <a:stCxn id="38" idx="3"/>
          </p:cNvCxnSpPr>
          <p:nvPr/>
        </p:nvCxnSpPr>
        <p:spPr>
          <a:xfrm rot="5400000">
            <a:off x="1587035" y="4140024"/>
            <a:ext cx="517638" cy="447914"/>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8" idx="5"/>
          </p:cNvCxnSpPr>
          <p:nvPr/>
        </p:nvCxnSpPr>
        <p:spPr>
          <a:xfrm rot="16200000" flipH="1">
            <a:off x="7099028" y="4156523"/>
            <a:ext cx="648268" cy="545545"/>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grpSp>
        <p:nvGrpSpPr>
          <p:cNvPr id="17" name="Group 39"/>
          <p:cNvGrpSpPr>
            <a:grpSpLocks/>
          </p:cNvGrpSpPr>
          <p:nvPr/>
        </p:nvGrpSpPr>
        <p:grpSpPr bwMode="auto">
          <a:xfrm>
            <a:off x="942976" y="4827587"/>
            <a:ext cx="484187" cy="517525"/>
            <a:chOff x="282" y="1175"/>
            <a:chExt cx="305" cy="326"/>
          </a:xfrm>
        </p:grpSpPr>
        <p:sp>
          <p:nvSpPr>
            <p:cNvPr id="9"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solidFill>
                  <a:prstClr val="black"/>
                </a:solidFill>
              </a:endParaRPr>
            </a:p>
          </p:txBody>
        </p:sp>
        <p:pic>
          <p:nvPicPr>
            <p:cNvPr id="10"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sp>
        <p:nvSpPr>
          <p:cNvPr id="44" name="TextBox 43"/>
          <p:cNvSpPr txBox="1"/>
          <p:nvPr/>
        </p:nvSpPr>
        <p:spPr>
          <a:xfrm>
            <a:off x="2333082" y="1981204"/>
            <a:ext cx="5059310" cy="369332"/>
          </a:xfrm>
          <a:prstGeom prst="rect">
            <a:avLst/>
          </a:prstGeom>
          <a:noFill/>
        </p:spPr>
        <p:txBody>
          <a:bodyPr wrap="none" rtlCol="0">
            <a:spAutoFit/>
          </a:bodyPr>
          <a:lstStyle/>
          <a:p>
            <a:r>
              <a:rPr lang="en-US" i="1" dirty="0" smtClean="0">
                <a:solidFill>
                  <a:prstClr val="black"/>
                </a:solidFill>
              </a:rPr>
              <a:t>Allow users to build turnkey dynamic virtual clusters</a:t>
            </a:r>
            <a:endParaRPr lang="en-US" i="1" dirty="0">
              <a:solidFill>
                <a:prstClr val="black"/>
              </a:solidFill>
            </a:endParaRPr>
          </a:p>
        </p:txBody>
      </p:sp>
    </p:spTree>
    <p:extLst>
      <p:ext uri="{BB962C8B-B14F-4D97-AF65-F5344CB8AC3E}">
        <p14:creationId xmlns:p14="http://schemas.microsoft.com/office/powerpoint/2010/main" val="21276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6.38889E-6 -5.18519E-6 L 0.19063 -0.3801 " pathEditMode="relative" ptsTypes="AA">
                                      <p:cBhvr>
                                        <p:cTn id="60" dur="2000" fill="hold"/>
                                        <p:tgtEl>
                                          <p:spTgt spid="1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4.72222E-6 -1.48148E-6 L 0.1908 -0.38033 " pathEditMode="relative" ptsTypes="AA">
                                      <p:cBhvr>
                                        <p:cTn id="62" dur="2000" fill="hold"/>
                                        <p:tgtEl>
                                          <p:spTgt spid="8"/>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8.05556E-6 4.81481E-6 L 0.00746 -0.38033 " pathEditMode="relative" ptsTypes="AA">
                                      <p:cBhvr>
                                        <p:cTn id="64" dur="2000" fill="hold"/>
                                        <p:tgtEl>
                                          <p:spTgt spid="11"/>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8.33333E-6 -7.77778E-6 L -8.33333E-6 -0.38056 " pathEditMode="relative" ptsTypes="AA">
                                      <p:cBhvr>
                                        <p:cTn id="66" dur="2000" fill="hold"/>
                                        <p:tgtEl>
                                          <p:spTgt spid="12"/>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8.33333E-7 -7.77778E-6 L 8.33333E-7 -0.38056 " pathEditMode="relative" ptsTypes="AA">
                                      <p:cBhvr>
                                        <p:cTn id="68" dur="2000" fill="hold"/>
                                        <p:tgtEl>
                                          <p:spTgt spid="13"/>
                                        </p:tgtEl>
                                        <p:attrNameLst>
                                          <p:attrName>ppt_x</p:attrName>
                                          <p:attrName>ppt_y</p:attrName>
                                        </p:attrNameLst>
                                      </p:cBhvr>
                                    </p:animMotion>
                                  </p:childTnLst>
                                </p:cTn>
                              </p:par>
                              <p:par>
                                <p:cTn id="69" presetID="0" presetClass="path" presetSubtype="0" accel="50000" decel="50000" fill="hold" nodeType="withEffect">
                                  <p:stCondLst>
                                    <p:cond delay="0"/>
                                  </p:stCondLst>
                                  <p:childTnLst>
                                    <p:animMotion origin="layout" path="M -9.16667E-6 4.81481E-6 L -0.16372 -0.37801 " pathEditMode="relative" ptsTypes="AA">
                                      <p:cBhvr>
                                        <p:cTn id="70" dur="2000" fill="hold"/>
                                        <p:tgtEl>
                                          <p:spTgt spid="14"/>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01893 3.33333E-6 L -0.1632 -0.3757 " pathEditMode="relative" rAng="0" ptsTypes="AA">
                                      <p:cBhvr>
                                        <p:cTn id="72" dur="2000" fill="hold"/>
                                        <p:tgtEl>
                                          <p:spTgt spid="15"/>
                                        </p:tgtEl>
                                        <p:attrNameLst>
                                          <p:attrName>ppt_x</p:attrName>
                                          <p:attrName>ppt_y</p:attrName>
                                        </p:attrNameLst>
                                      </p:cBhvr>
                                      <p:rCtr x="-7200" y="-18800"/>
                                    </p:animMotion>
                                  </p:childTnLst>
                                </p:cTn>
                              </p:par>
                              <p:par>
                                <p:cTn id="73" presetID="0" presetClass="path" presetSubtype="0" accel="50000" decel="50000" fill="hold" nodeType="withEffect">
                                  <p:stCondLst>
                                    <p:cond delay="0"/>
                                  </p:stCondLst>
                                  <p:childTnLst>
                                    <p:animMotion origin="layout" path="M 2.5E-6 3.33333E-6 L -0.16493 -0.38079 " pathEditMode="relative" rAng="0" ptsTypes="AA">
                                      <p:cBhvr>
                                        <p:cTn id="74" dur="2000" fill="hold"/>
                                        <p:tgtEl>
                                          <p:spTgt spid="16"/>
                                        </p:tgtEl>
                                        <p:attrNameLst>
                                          <p:attrName>ppt_x</p:attrName>
                                          <p:attrName>ppt_y</p:attrName>
                                        </p:attrNameLst>
                                      </p:cBhvr>
                                      <p:rCtr x="-8200" y="-19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5" grpId="0" animBg="1"/>
      <p:bldP spid="6" grpId="0" animBg="1"/>
      <p:bldP spid="7" grpId="0" animBg="1"/>
      <p:bldP spid="39" grpId="0"/>
      <p:bldP spid="40" grpId="0"/>
      <p:bldP spid="41" grpId="0"/>
      <p:bldP spid="42"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Cloudinit.d</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pPr/>
              <a:t>9/11/2011</a:t>
            </a:fld>
            <a:endParaRPr lang="en-US"/>
          </a:p>
        </p:txBody>
      </p:sp>
      <p:sp>
        <p:nvSpPr>
          <p:cNvPr id="4" name="Slide Number Placeholder 3"/>
          <p:cNvSpPr>
            <a:spLocks noGrp="1"/>
          </p:cNvSpPr>
          <p:nvPr>
            <p:ph type="sldNum" sz="quarter" idx="12"/>
          </p:nvPr>
        </p:nvSpPr>
        <p:spPr/>
        <p:txBody>
          <a:bodyPr/>
          <a:lstStyle/>
          <a:p>
            <a:fld id="{C8420888-0914-7045-AADF-1504C9455C64}" type="slidenum">
              <a:rPr lang="en-US" smtClean="0"/>
              <a:pPr/>
              <a:t>23</a:t>
            </a:fld>
            <a:endParaRPr lang="en-US"/>
          </a:p>
        </p:txBody>
      </p:sp>
      <p:pic>
        <p:nvPicPr>
          <p:cNvPr id="5" name="Picture 4" descr="document icon"/>
          <p:cNvPicPr>
            <a:picLocks noChangeAspect="1"/>
          </p:cNvPicPr>
          <p:nvPr/>
        </p:nvPicPr>
        <p:blipFill>
          <a:blip r:embed="rId3"/>
          <a:stretch>
            <a:fillRect/>
          </a:stretch>
        </p:blipFill>
        <p:spPr>
          <a:xfrm>
            <a:off x="1006686" y="1947339"/>
            <a:ext cx="856827" cy="1117600"/>
          </a:xfrm>
          <a:prstGeom prst="rect">
            <a:avLst/>
          </a:prstGeom>
        </p:spPr>
      </p:pic>
      <p:pic>
        <p:nvPicPr>
          <p:cNvPr id="6" name="Picture 5" descr="nfs server icon"/>
          <p:cNvPicPr>
            <a:picLocks noChangeAspect="1"/>
          </p:cNvPicPr>
          <p:nvPr/>
        </p:nvPicPr>
        <p:blipFill>
          <a:blip r:embed="rId4"/>
          <a:stretch>
            <a:fillRect/>
          </a:stretch>
        </p:blipFill>
        <p:spPr>
          <a:xfrm>
            <a:off x="6307643" y="1270004"/>
            <a:ext cx="965200" cy="965200"/>
          </a:xfrm>
          <a:prstGeom prst="rect">
            <a:avLst/>
          </a:prstGeom>
        </p:spPr>
      </p:pic>
      <p:pic>
        <p:nvPicPr>
          <p:cNvPr id="7" name="Picture 6" descr="database icon"/>
          <p:cNvPicPr>
            <a:picLocks noChangeAspect="1"/>
          </p:cNvPicPr>
          <p:nvPr/>
        </p:nvPicPr>
        <p:blipFill>
          <a:blip r:embed="rId5"/>
          <a:stretch>
            <a:fillRect/>
          </a:stretch>
        </p:blipFill>
        <p:spPr>
          <a:xfrm>
            <a:off x="5037641" y="1320804"/>
            <a:ext cx="660401" cy="660401"/>
          </a:xfrm>
          <a:prstGeom prst="rect">
            <a:avLst/>
          </a:prstGeom>
        </p:spPr>
      </p:pic>
      <p:pic>
        <p:nvPicPr>
          <p:cNvPr id="8" name="Picture 7" descr="web server icon"/>
          <p:cNvPicPr>
            <a:picLocks noChangeAspect="1"/>
          </p:cNvPicPr>
          <p:nvPr/>
        </p:nvPicPr>
        <p:blipFill>
          <a:blip r:embed="rId6"/>
          <a:stretch>
            <a:fillRect/>
          </a:stretch>
        </p:blipFill>
        <p:spPr>
          <a:xfrm>
            <a:off x="4509666" y="2950643"/>
            <a:ext cx="531280" cy="531280"/>
          </a:xfrm>
          <a:prstGeom prst="rect">
            <a:avLst/>
          </a:prstGeom>
        </p:spPr>
      </p:pic>
      <p:sp>
        <p:nvSpPr>
          <p:cNvPr id="9" name="Rounded Rectangle 8"/>
          <p:cNvSpPr/>
          <p:nvPr/>
        </p:nvSpPr>
        <p:spPr>
          <a:xfrm>
            <a:off x="4868310" y="1320804"/>
            <a:ext cx="990600" cy="914400"/>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a:off x="6307643" y="1303873"/>
            <a:ext cx="990600" cy="914400"/>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4281065" y="2838455"/>
            <a:ext cx="990600" cy="914400"/>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4965058" y="1927427"/>
            <a:ext cx="851515" cy="307777"/>
          </a:xfrm>
          <a:prstGeom prst="rect">
            <a:avLst/>
          </a:prstGeom>
          <a:noFill/>
        </p:spPr>
        <p:txBody>
          <a:bodyPr wrap="none" rtlCol="0">
            <a:spAutoFit/>
          </a:bodyPr>
          <a:lstStyle/>
          <a:p>
            <a:r>
              <a:rPr lang="en-US" sz="1400" dirty="0" smtClean="0">
                <a:solidFill>
                  <a:prstClr val="black"/>
                </a:solidFill>
              </a:rPr>
              <a:t>database</a:t>
            </a:r>
            <a:endParaRPr lang="en-US" sz="1400" dirty="0">
              <a:solidFill>
                <a:prstClr val="black"/>
              </a:solidFill>
            </a:endParaRPr>
          </a:p>
        </p:txBody>
      </p:sp>
      <p:sp>
        <p:nvSpPr>
          <p:cNvPr id="13" name="TextBox 12"/>
          <p:cNvSpPr txBox="1"/>
          <p:nvPr/>
        </p:nvSpPr>
        <p:spPr>
          <a:xfrm>
            <a:off x="4282256" y="3445078"/>
            <a:ext cx="1031051" cy="307777"/>
          </a:xfrm>
          <a:prstGeom prst="rect">
            <a:avLst/>
          </a:prstGeom>
          <a:noFill/>
        </p:spPr>
        <p:txBody>
          <a:bodyPr wrap="none" rtlCol="0">
            <a:spAutoFit/>
          </a:bodyPr>
          <a:lstStyle/>
          <a:p>
            <a:r>
              <a:rPr lang="en-US" sz="1400" dirty="0" smtClean="0">
                <a:solidFill>
                  <a:prstClr val="black"/>
                </a:solidFill>
              </a:rPr>
              <a:t>Web Server</a:t>
            </a:r>
            <a:endParaRPr lang="en-US" sz="1400" dirty="0">
              <a:solidFill>
                <a:prstClr val="black"/>
              </a:solidFill>
            </a:endParaRPr>
          </a:p>
        </p:txBody>
      </p:sp>
      <p:pic>
        <p:nvPicPr>
          <p:cNvPr id="14" name="Picture 13" descr="web server icon"/>
          <p:cNvPicPr>
            <a:picLocks noChangeAspect="1"/>
          </p:cNvPicPr>
          <p:nvPr/>
        </p:nvPicPr>
        <p:blipFill>
          <a:blip r:embed="rId6"/>
          <a:stretch>
            <a:fillRect/>
          </a:stretch>
        </p:blipFill>
        <p:spPr>
          <a:xfrm>
            <a:off x="5892777" y="2950643"/>
            <a:ext cx="531280" cy="531280"/>
          </a:xfrm>
          <a:prstGeom prst="rect">
            <a:avLst/>
          </a:prstGeom>
        </p:spPr>
      </p:pic>
      <p:sp>
        <p:nvSpPr>
          <p:cNvPr id="15" name="Rounded Rectangle 14"/>
          <p:cNvSpPr/>
          <p:nvPr/>
        </p:nvSpPr>
        <p:spPr>
          <a:xfrm>
            <a:off x="5664176" y="2838455"/>
            <a:ext cx="990600" cy="914400"/>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5665367" y="3445078"/>
            <a:ext cx="1031051" cy="307777"/>
          </a:xfrm>
          <a:prstGeom prst="rect">
            <a:avLst/>
          </a:prstGeom>
          <a:noFill/>
        </p:spPr>
        <p:txBody>
          <a:bodyPr wrap="none" rtlCol="0">
            <a:spAutoFit/>
          </a:bodyPr>
          <a:lstStyle/>
          <a:p>
            <a:r>
              <a:rPr lang="en-US" sz="1400" dirty="0" smtClean="0">
                <a:solidFill>
                  <a:prstClr val="black"/>
                </a:solidFill>
              </a:rPr>
              <a:t>Web Server</a:t>
            </a:r>
            <a:endParaRPr lang="en-US" sz="1400" dirty="0">
              <a:solidFill>
                <a:prstClr val="black"/>
              </a:solidFill>
            </a:endParaRPr>
          </a:p>
        </p:txBody>
      </p:sp>
      <p:pic>
        <p:nvPicPr>
          <p:cNvPr id="17" name="Picture 16" descr="web server icon"/>
          <p:cNvPicPr>
            <a:picLocks noChangeAspect="1"/>
          </p:cNvPicPr>
          <p:nvPr/>
        </p:nvPicPr>
        <p:blipFill>
          <a:blip r:embed="rId6"/>
          <a:stretch>
            <a:fillRect/>
          </a:stretch>
        </p:blipFill>
        <p:spPr>
          <a:xfrm>
            <a:off x="7258029" y="2949154"/>
            <a:ext cx="531280" cy="531280"/>
          </a:xfrm>
          <a:prstGeom prst="rect">
            <a:avLst/>
          </a:prstGeom>
        </p:spPr>
      </p:pic>
      <p:sp>
        <p:nvSpPr>
          <p:cNvPr id="18" name="Rounded Rectangle 17"/>
          <p:cNvSpPr/>
          <p:nvPr/>
        </p:nvSpPr>
        <p:spPr>
          <a:xfrm>
            <a:off x="7029428" y="2836966"/>
            <a:ext cx="990600" cy="914400"/>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7030619" y="3443589"/>
            <a:ext cx="1031051" cy="307777"/>
          </a:xfrm>
          <a:prstGeom prst="rect">
            <a:avLst/>
          </a:prstGeom>
          <a:noFill/>
        </p:spPr>
        <p:txBody>
          <a:bodyPr wrap="none" rtlCol="0">
            <a:spAutoFit/>
          </a:bodyPr>
          <a:lstStyle/>
          <a:p>
            <a:r>
              <a:rPr lang="en-US" sz="1400" dirty="0" smtClean="0">
                <a:solidFill>
                  <a:prstClr val="black"/>
                </a:solidFill>
              </a:rPr>
              <a:t>Web Server</a:t>
            </a:r>
            <a:endParaRPr lang="en-US" sz="1400" dirty="0">
              <a:solidFill>
                <a:prstClr val="black"/>
              </a:solidFill>
            </a:endParaRPr>
          </a:p>
        </p:txBody>
      </p:sp>
      <p:pic>
        <p:nvPicPr>
          <p:cNvPr id="20" name="Picture 19" descr="openstacklogo"/>
          <p:cNvPicPr>
            <a:picLocks noChangeAspect="1"/>
          </p:cNvPicPr>
          <p:nvPr/>
        </p:nvPicPr>
        <p:blipFill>
          <a:blip r:embed="rId7"/>
          <a:stretch>
            <a:fillRect/>
          </a:stretch>
        </p:blipFill>
        <p:spPr>
          <a:xfrm>
            <a:off x="5479104" y="4114817"/>
            <a:ext cx="1005332" cy="1037175"/>
          </a:xfrm>
          <a:prstGeom prst="rect">
            <a:avLst/>
          </a:prstGeom>
        </p:spPr>
      </p:pic>
      <p:pic>
        <p:nvPicPr>
          <p:cNvPr id="21" name="Picture 20" descr="nimbus logo"/>
          <p:cNvPicPr>
            <a:picLocks noChangeAspect="1"/>
          </p:cNvPicPr>
          <p:nvPr/>
        </p:nvPicPr>
        <p:blipFill>
          <a:blip r:embed="rId8"/>
          <a:stretch>
            <a:fillRect/>
          </a:stretch>
        </p:blipFill>
        <p:spPr>
          <a:xfrm>
            <a:off x="4095994" y="4254275"/>
            <a:ext cx="1206686" cy="671219"/>
          </a:xfrm>
          <a:prstGeom prst="rect">
            <a:avLst/>
          </a:prstGeom>
        </p:spPr>
      </p:pic>
      <p:pic>
        <p:nvPicPr>
          <p:cNvPr id="22" name="Picture 21" descr="eucalyptus logo"/>
          <p:cNvPicPr>
            <a:picLocks noChangeAspect="1"/>
          </p:cNvPicPr>
          <p:nvPr/>
        </p:nvPicPr>
        <p:blipFill>
          <a:blip r:embed="rId9"/>
          <a:stretch>
            <a:fillRect/>
          </a:stretch>
        </p:blipFill>
        <p:spPr>
          <a:xfrm>
            <a:off x="6527187" y="4322007"/>
            <a:ext cx="1846923" cy="412479"/>
          </a:xfrm>
          <a:prstGeom prst="rect">
            <a:avLst/>
          </a:prstGeom>
        </p:spPr>
      </p:pic>
      <p:cxnSp>
        <p:nvCxnSpPr>
          <p:cNvPr id="25" name="Straight Arrow Connector 24"/>
          <p:cNvCxnSpPr/>
          <p:nvPr/>
        </p:nvCxnSpPr>
        <p:spPr>
          <a:xfrm>
            <a:off x="2269067" y="2319871"/>
            <a:ext cx="1286933" cy="1588"/>
          </a:xfrm>
          <a:prstGeom prst="straightConnector1">
            <a:avLst/>
          </a:prstGeom>
          <a:ln w="200025">
            <a:tailEnd type="triangle" w="sm" len="sm"/>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06017" y="1439335"/>
            <a:ext cx="1312003" cy="369332"/>
          </a:xfrm>
          <a:prstGeom prst="rect">
            <a:avLst/>
          </a:prstGeom>
          <a:noFill/>
        </p:spPr>
        <p:txBody>
          <a:bodyPr wrap="none" rtlCol="0">
            <a:spAutoFit/>
          </a:bodyPr>
          <a:lstStyle/>
          <a:p>
            <a:r>
              <a:rPr lang="en-US" dirty="0" smtClean="0">
                <a:solidFill>
                  <a:prstClr val="black"/>
                </a:solidFill>
              </a:rPr>
              <a:t>Launch plan</a:t>
            </a:r>
            <a:endParaRPr lang="en-US" dirty="0">
              <a:solidFill>
                <a:prstClr val="black"/>
              </a:solidFill>
            </a:endParaRPr>
          </a:p>
        </p:txBody>
      </p:sp>
      <p:cxnSp>
        <p:nvCxnSpPr>
          <p:cNvPr id="38" name="Straight Connector 37"/>
          <p:cNvCxnSpPr/>
          <p:nvPr/>
        </p:nvCxnSpPr>
        <p:spPr>
          <a:xfrm>
            <a:off x="2269067" y="3996286"/>
            <a:ext cx="6417733"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31" name="Picture 30" descr="amazon logo"/>
          <p:cNvPicPr>
            <a:picLocks noChangeAspect="1"/>
          </p:cNvPicPr>
          <p:nvPr/>
        </p:nvPicPr>
        <p:blipFill>
          <a:blip r:embed="rId10"/>
          <a:stretch>
            <a:fillRect/>
          </a:stretch>
        </p:blipFill>
        <p:spPr>
          <a:xfrm>
            <a:off x="2167467" y="4254275"/>
            <a:ext cx="1676400" cy="609600"/>
          </a:xfrm>
          <a:prstGeom prst="rect">
            <a:avLst/>
          </a:prstGeom>
        </p:spPr>
      </p:pic>
      <p:cxnSp>
        <p:nvCxnSpPr>
          <p:cNvPr id="32" name="Straight Arrow Connector 31"/>
          <p:cNvCxnSpPr>
            <a:stCxn id="9" idx="2"/>
            <a:endCxn id="18" idx="0"/>
          </p:cNvCxnSpPr>
          <p:nvPr/>
        </p:nvCxnSpPr>
        <p:spPr>
          <a:xfrm rot="16200000" flipH="1">
            <a:off x="6143288" y="1455526"/>
            <a:ext cx="601762" cy="2161118"/>
          </a:xfrm>
          <a:prstGeom prst="straightConnector1">
            <a:avLst/>
          </a:prstGeom>
          <a:ln>
            <a:solidFill>
              <a:schemeClr val="accent6">
                <a:lumMod val="75000"/>
              </a:schemeClr>
            </a:solidFill>
            <a:tailEnd type="arrow" w="med" len="lg"/>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0" idx="2"/>
            <a:endCxn id="18" idx="0"/>
          </p:cNvCxnSpPr>
          <p:nvPr/>
        </p:nvCxnSpPr>
        <p:spPr>
          <a:xfrm rot="16200000" flipH="1">
            <a:off x="6854489" y="2166726"/>
            <a:ext cx="618693" cy="721785"/>
          </a:xfrm>
          <a:prstGeom prst="straightConnector1">
            <a:avLst/>
          </a:prstGeom>
          <a:ln>
            <a:solidFill>
              <a:schemeClr val="accent6">
                <a:lumMod val="75000"/>
              </a:schemeClr>
            </a:solidFill>
            <a:tailEnd type="arrow" w="med" len="lg"/>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flipH="1" flipV="1">
            <a:off x="4095994" y="2541589"/>
            <a:ext cx="1588" cy="1588"/>
          </a:xfrm>
          <a:prstGeom prst="line">
            <a:avLst/>
          </a:prstGeom>
          <a:ln cap="flat">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rot="5400000">
            <a:off x="8178768" y="1611873"/>
            <a:ext cx="1228935" cy="369332"/>
          </a:xfrm>
          <a:prstGeom prst="rect">
            <a:avLst/>
          </a:prstGeom>
          <a:noFill/>
        </p:spPr>
        <p:txBody>
          <a:bodyPr wrap="none" rtlCol="0">
            <a:spAutoFit/>
          </a:bodyPr>
          <a:lstStyle/>
          <a:p>
            <a:r>
              <a:rPr lang="en-US" dirty="0" smtClean="0">
                <a:solidFill>
                  <a:prstClr val="black"/>
                </a:solidFill>
              </a:rPr>
              <a:t>Run-level 1</a:t>
            </a:r>
            <a:endParaRPr lang="en-US" dirty="0">
              <a:solidFill>
                <a:prstClr val="black"/>
              </a:solidFill>
            </a:endParaRPr>
          </a:p>
        </p:txBody>
      </p:sp>
      <p:sp>
        <p:nvSpPr>
          <p:cNvPr id="50" name="TextBox 49"/>
          <p:cNvSpPr txBox="1"/>
          <p:nvPr/>
        </p:nvSpPr>
        <p:spPr>
          <a:xfrm rot="5400000">
            <a:off x="8185685" y="2949154"/>
            <a:ext cx="1228935" cy="369332"/>
          </a:xfrm>
          <a:prstGeom prst="rect">
            <a:avLst/>
          </a:prstGeom>
          <a:noFill/>
        </p:spPr>
        <p:txBody>
          <a:bodyPr wrap="none" rtlCol="0">
            <a:spAutoFit/>
          </a:bodyPr>
          <a:lstStyle/>
          <a:p>
            <a:r>
              <a:rPr lang="en-US" dirty="0" smtClean="0">
                <a:solidFill>
                  <a:prstClr val="black"/>
                </a:solidFill>
              </a:rPr>
              <a:t>Run-level 2</a:t>
            </a:r>
            <a:endParaRPr lang="en-US" dirty="0">
              <a:solidFill>
                <a:prstClr val="black"/>
              </a:solidFill>
            </a:endParaRPr>
          </a:p>
        </p:txBody>
      </p:sp>
      <p:cxnSp>
        <p:nvCxnSpPr>
          <p:cNvPr id="54" name="Straight Connector 53"/>
          <p:cNvCxnSpPr/>
          <p:nvPr/>
        </p:nvCxnSpPr>
        <p:spPr>
          <a:xfrm>
            <a:off x="4095994" y="2519352"/>
            <a:ext cx="3924034" cy="23825"/>
          </a:xfrm>
          <a:prstGeom prst="line">
            <a:avLst/>
          </a:prstGeom>
          <a:ln>
            <a:prstDash val="dash"/>
          </a:ln>
        </p:spPr>
        <p:style>
          <a:lnRef idx="2">
            <a:schemeClr val="accent1"/>
          </a:lnRef>
          <a:fillRef idx="0">
            <a:schemeClr val="accent1"/>
          </a:fillRef>
          <a:effectRef idx="1">
            <a:schemeClr val="accent1"/>
          </a:effectRef>
          <a:fontRef idx="minor">
            <a:schemeClr val="tx1"/>
          </a:fontRef>
        </p:style>
      </p:cxnSp>
      <p:pic>
        <p:nvPicPr>
          <p:cNvPr id="37" name="Picture 36" descr="test icon"/>
          <p:cNvPicPr>
            <a:picLocks noChangeAspect="1"/>
          </p:cNvPicPr>
          <p:nvPr/>
        </p:nvPicPr>
        <p:blipFill>
          <a:blip r:embed="rId11"/>
          <a:stretch>
            <a:fillRect/>
          </a:stretch>
        </p:blipFill>
        <p:spPr>
          <a:xfrm>
            <a:off x="5479104" y="1182071"/>
            <a:ext cx="521865" cy="521865"/>
          </a:xfrm>
          <a:prstGeom prst="rect">
            <a:avLst/>
          </a:prstGeom>
        </p:spPr>
      </p:pic>
      <p:pic>
        <p:nvPicPr>
          <p:cNvPr id="39" name="Picture 38" descr="test icon"/>
          <p:cNvPicPr>
            <a:picLocks noChangeAspect="1"/>
          </p:cNvPicPr>
          <p:nvPr/>
        </p:nvPicPr>
        <p:blipFill>
          <a:blip r:embed="rId11"/>
          <a:stretch>
            <a:fillRect/>
          </a:stretch>
        </p:blipFill>
        <p:spPr>
          <a:xfrm>
            <a:off x="6997096" y="1178402"/>
            <a:ext cx="521865" cy="521865"/>
          </a:xfrm>
          <a:prstGeom prst="rect">
            <a:avLst/>
          </a:prstGeom>
        </p:spPr>
      </p:pic>
      <p:pic>
        <p:nvPicPr>
          <p:cNvPr id="40" name="Picture 39" descr="test icon"/>
          <p:cNvPicPr>
            <a:picLocks noChangeAspect="1"/>
          </p:cNvPicPr>
          <p:nvPr/>
        </p:nvPicPr>
        <p:blipFill>
          <a:blip r:embed="rId11"/>
          <a:stretch>
            <a:fillRect/>
          </a:stretch>
        </p:blipFill>
        <p:spPr>
          <a:xfrm>
            <a:off x="4957239" y="2688221"/>
            <a:ext cx="521865" cy="521865"/>
          </a:xfrm>
          <a:prstGeom prst="rect">
            <a:avLst/>
          </a:prstGeom>
        </p:spPr>
      </p:pic>
      <p:pic>
        <p:nvPicPr>
          <p:cNvPr id="41" name="Picture 40" descr="test icon"/>
          <p:cNvPicPr>
            <a:picLocks noChangeAspect="1"/>
          </p:cNvPicPr>
          <p:nvPr/>
        </p:nvPicPr>
        <p:blipFill>
          <a:blip r:embed="rId11"/>
          <a:stretch>
            <a:fillRect/>
          </a:stretch>
        </p:blipFill>
        <p:spPr>
          <a:xfrm>
            <a:off x="6307643" y="2688221"/>
            <a:ext cx="521865" cy="521865"/>
          </a:xfrm>
          <a:prstGeom prst="rect">
            <a:avLst/>
          </a:prstGeom>
        </p:spPr>
      </p:pic>
      <p:pic>
        <p:nvPicPr>
          <p:cNvPr id="42" name="Picture 41" descr="test icon"/>
          <p:cNvPicPr>
            <a:picLocks noChangeAspect="1"/>
          </p:cNvPicPr>
          <p:nvPr/>
        </p:nvPicPr>
        <p:blipFill>
          <a:blip r:embed="rId11"/>
          <a:stretch>
            <a:fillRect/>
          </a:stretch>
        </p:blipFill>
        <p:spPr>
          <a:xfrm>
            <a:off x="7759095" y="2689710"/>
            <a:ext cx="521865" cy="521865"/>
          </a:xfrm>
          <a:prstGeom prst="rect">
            <a:avLst/>
          </a:prstGeom>
        </p:spPr>
      </p:pic>
      <p:sp>
        <p:nvSpPr>
          <p:cNvPr id="44" name="Content Placeholder 5"/>
          <p:cNvSpPr txBox="1">
            <a:spLocks/>
          </p:cNvSpPr>
          <p:nvPr/>
        </p:nvSpPr>
        <p:spPr>
          <a:xfrm>
            <a:off x="570553" y="5253590"/>
            <a:ext cx="8229600" cy="944004"/>
          </a:xfrm>
          <a:prstGeom prst="rect">
            <a:avLst/>
          </a:prstGeom>
        </p:spPr>
        <p:txBody>
          <a:bodyPr vert="horz" lIns="91440" tIns="45720" rIns="91440" bIns="45720" rtlCol="0">
            <a:normAutofit/>
          </a:bodyPr>
          <a:lstStyle/>
          <a:p>
            <a:pPr marL="342900" indent="-342900" defTabSz="457200">
              <a:spcBef>
                <a:spcPct val="20000"/>
              </a:spcBef>
              <a:buFont typeface="Arial"/>
              <a:buChar char="•"/>
              <a:defRPr/>
            </a:pPr>
            <a:r>
              <a:rPr lang="en-US" sz="3200" dirty="0" smtClean="0">
                <a:solidFill>
                  <a:prstClr val="black"/>
                </a:solidFill>
                <a:latin typeface="Myriad Pro"/>
                <a:cs typeface="Myriad Pro"/>
              </a:rPr>
              <a:t>…and test-based monitoring and repair</a:t>
            </a:r>
          </a:p>
        </p:txBody>
      </p:sp>
      <p:sp>
        <p:nvSpPr>
          <p:cNvPr id="43" name="TextBox 42"/>
          <p:cNvSpPr txBox="1"/>
          <p:nvPr/>
        </p:nvSpPr>
        <p:spPr>
          <a:xfrm>
            <a:off x="5123319" y="5828262"/>
            <a:ext cx="2896709" cy="738664"/>
          </a:xfrm>
          <a:prstGeom prst="rect">
            <a:avLst/>
          </a:prstGeom>
          <a:noFill/>
        </p:spPr>
        <p:txBody>
          <a:bodyPr wrap="none" rtlCol="0">
            <a:spAutoFit/>
          </a:bodyPr>
          <a:lstStyle/>
          <a:p>
            <a:r>
              <a:rPr lang="en-US" sz="2400" b="1" i="1" dirty="0" smtClean="0">
                <a:solidFill>
                  <a:srgbClr val="F79646">
                    <a:lumMod val="50000"/>
                  </a:srgbClr>
                </a:solidFill>
              </a:rPr>
              <a:t>Paper at TeraGrid’11</a:t>
            </a:r>
          </a:p>
          <a:p>
            <a:endParaRPr lang="en-US" dirty="0">
              <a:solidFill>
                <a:prstClr val="black"/>
              </a:solidFill>
            </a:endParaRPr>
          </a:p>
        </p:txBody>
      </p:sp>
    </p:spTree>
    <p:extLst>
      <p:ext uri="{BB962C8B-B14F-4D97-AF65-F5344CB8AC3E}">
        <p14:creationId xmlns:p14="http://schemas.microsoft.com/office/powerpoint/2010/main" val="385104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44"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9"/>
            <a:ext cx="8229600" cy="1143000"/>
          </a:xfrm>
        </p:spPr>
        <p:txBody>
          <a:bodyPr>
            <a:normAutofit fontScale="90000"/>
          </a:bodyPr>
          <a:lstStyle/>
          <a:p>
            <a:r>
              <a:rPr lang="en-US" dirty="0" smtClean="0"/>
              <a:t>Elastic Scaling Tools: </a:t>
            </a:r>
            <a:br>
              <a:rPr lang="en-US" dirty="0" smtClean="0"/>
            </a:br>
            <a:r>
              <a:rPr lang="en-US" dirty="0" smtClean="0"/>
              <a:t>Towards “Bottomless Resources”</a:t>
            </a:r>
            <a:endParaRPr lang="en-US" dirty="0"/>
          </a:p>
        </p:txBody>
      </p:sp>
      <p:sp>
        <p:nvSpPr>
          <p:cNvPr id="3" name="Content Placeholder 2"/>
          <p:cNvSpPr>
            <a:spLocks noGrp="1"/>
          </p:cNvSpPr>
          <p:nvPr>
            <p:ph sz="half" idx="1"/>
          </p:nvPr>
        </p:nvSpPr>
        <p:spPr>
          <a:xfrm>
            <a:off x="67735" y="1413937"/>
            <a:ext cx="4893735" cy="4885235"/>
          </a:xfrm>
        </p:spPr>
        <p:txBody>
          <a:bodyPr>
            <a:normAutofit fontScale="85000" lnSpcReduction="20000"/>
          </a:bodyPr>
          <a:lstStyle/>
          <a:p>
            <a:r>
              <a:rPr lang="en-US" dirty="0" smtClean="0"/>
              <a:t>Early efforts: </a:t>
            </a:r>
          </a:p>
          <a:p>
            <a:pPr lvl="1"/>
            <a:r>
              <a:rPr lang="en-US" dirty="0" smtClean="0"/>
              <a:t>2008: The ALICE proof-of-concept</a:t>
            </a:r>
          </a:p>
          <a:p>
            <a:pPr lvl="1"/>
            <a:r>
              <a:rPr lang="en-US" dirty="0" smtClean="0"/>
              <a:t>2009: </a:t>
            </a:r>
            <a:r>
              <a:rPr lang="en-US" dirty="0" err="1" smtClean="0"/>
              <a:t>ElasticSite</a:t>
            </a:r>
            <a:r>
              <a:rPr lang="en-US" dirty="0" smtClean="0"/>
              <a:t> prototype</a:t>
            </a:r>
          </a:p>
          <a:p>
            <a:pPr lvl="1"/>
            <a:r>
              <a:rPr lang="en-US" dirty="0" smtClean="0"/>
              <a:t>2009: OOI pilot</a:t>
            </a:r>
          </a:p>
          <a:p>
            <a:r>
              <a:rPr lang="en-US" b="1" dirty="0" smtClean="0">
                <a:solidFill>
                  <a:srgbClr val="000090"/>
                </a:solidFill>
              </a:rPr>
              <a:t>Challenge: </a:t>
            </a:r>
            <a:r>
              <a:rPr lang="en-US" dirty="0" smtClean="0"/>
              <a:t>a generic HA Service Model</a:t>
            </a:r>
          </a:p>
          <a:p>
            <a:pPr lvl="1"/>
            <a:r>
              <a:rPr lang="en-US" dirty="0" smtClean="0"/>
              <a:t>React to sensor information</a:t>
            </a:r>
          </a:p>
          <a:p>
            <a:pPr lvl="1"/>
            <a:r>
              <a:rPr lang="en-US" dirty="0" smtClean="0"/>
              <a:t>Queue: the workload sensor</a:t>
            </a:r>
          </a:p>
          <a:p>
            <a:pPr lvl="1"/>
            <a:r>
              <a:rPr lang="en-US" dirty="0" smtClean="0"/>
              <a:t>Scale to demand</a:t>
            </a:r>
          </a:p>
          <a:p>
            <a:pPr lvl="1"/>
            <a:r>
              <a:rPr lang="en-US" dirty="0" smtClean="0"/>
              <a:t>Across different cloud providers </a:t>
            </a:r>
          </a:p>
          <a:p>
            <a:pPr lvl="1"/>
            <a:r>
              <a:rPr lang="en-US" dirty="0" smtClean="0"/>
              <a:t>Use contextualization to integrate machines into the network</a:t>
            </a:r>
          </a:p>
          <a:p>
            <a:pPr lvl="1"/>
            <a:r>
              <a:rPr lang="en-US" dirty="0" smtClean="0"/>
              <a:t>Customizable</a:t>
            </a:r>
          </a:p>
          <a:p>
            <a:pPr lvl="1"/>
            <a:r>
              <a:rPr lang="en-US" dirty="0" smtClean="0"/>
              <a:t>Routinely 100s of nodes on EC2</a:t>
            </a:r>
          </a:p>
          <a:p>
            <a:r>
              <a:rPr lang="en-US" b="1" i="1" dirty="0" smtClean="0">
                <a:solidFill>
                  <a:srgbClr val="984807"/>
                </a:solidFill>
              </a:rPr>
              <a:t>Coming out later this year</a:t>
            </a:r>
          </a:p>
        </p:txBody>
      </p:sp>
      <p:sp>
        <p:nvSpPr>
          <p:cNvPr id="5" name="Date Placeholder 4"/>
          <p:cNvSpPr>
            <a:spLocks noGrp="1"/>
          </p:cNvSpPr>
          <p:nvPr>
            <p:ph type="dt" sz="half" idx="10"/>
          </p:nvPr>
        </p:nvSpPr>
        <p:spPr/>
        <p:txBody>
          <a:bodyPr/>
          <a:lstStyle/>
          <a:p>
            <a:fld id="{A8B9790B-C156-B44F-88B2-48931E908AC0}" type="datetime1">
              <a:rPr lang="en-US" smtClean="0"/>
              <a:pPr/>
              <a:t>9/11/2011</a:t>
            </a:fld>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24</a:t>
            </a:fld>
            <a:endParaRPr lang="en-US"/>
          </a:p>
        </p:txBody>
      </p:sp>
      <p:pic>
        <p:nvPicPr>
          <p:cNvPr id="7" name="Picture 4" descr="AliEn-on-Nimbus-Cloud-zoomed-out"/>
          <p:cNvPicPr>
            <a:picLocks noChangeAspect="1" noChangeArrowheads="1"/>
          </p:cNvPicPr>
          <p:nvPr/>
        </p:nvPicPr>
        <p:blipFill>
          <a:blip r:embed="rId3"/>
          <a:srcRect/>
          <a:stretch>
            <a:fillRect/>
          </a:stretch>
        </p:blipFill>
        <p:spPr bwMode="auto">
          <a:xfrm>
            <a:off x="4842933" y="1163643"/>
            <a:ext cx="4157133" cy="2501511"/>
          </a:xfrm>
          <a:prstGeom prst="rect">
            <a:avLst/>
          </a:prstGeom>
          <a:noFill/>
          <a:ln w="9525">
            <a:noFill/>
            <a:miter lim="800000"/>
            <a:headEnd/>
            <a:tailEnd/>
          </a:ln>
        </p:spPr>
      </p:pic>
      <p:pic>
        <p:nvPicPr>
          <p:cNvPr id="8" name="Picture 7" descr="paul.tiff"/>
          <p:cNvPicPr>
            <a:picLocks noChangeAspect="1"/>
          </p:cNvPicPr>
          <p:nvPr/>
        </p:nvPicPr>
        <p:blipFill>
          <a:blip r:embed="rId4"/>
          <a:srcRect/>
          <a:stretch>
            <a:fillRect/>
          </a:stretch>
        </p:blipFill>
        <p:spPr bwMode="auto">
          <a:xfrm>
            <a:off x="4842933" y="2738847"/>
            <a:ext cx="4275664" cy="2361430"/>
          </a:xfrm>
          <a:prstGeom prst="rect">
            <a:avLst/>
          </a:prstGeom>
          <a:noFill/>
          <a:ln w="9525">
            <a:solidFill>
              <a:schemeClr val="tx1"/>
            </a:solidFill>
            <a:miter lim="800000"/>
            <a:headEnd/>
            <a:tailEnd/>
          </a:ln>
        </p:spPr>
      </p:pic>
      <p:sp>
        <p:nvSpPr>
          <p:cNvPr id="9" name="TextBox 8"/>
          <p:cNvSpPr txBox="1"/>
          <p:nvPr/>
        </p:nvSpPr>
        <p:spPr>
          <a:xfrm>
            <a:off x="5715149" y="2704981"/>
            <a:ext cx="3276445" cy="369332"/>
          </a:xfrm>
          <a:prstGeom prst="rect">
            <a:avLst/>
          </a:prstGeom>
          <a:noFill/>
        </p:spPr>
        <p:txBody>
          <a:bodyPr wrap="none" rtlCol="0">
            <a:spAutoFit/>
          </a:bodyPr>
          <a:lstStyle/>
          <a:p>
            <a:r>
              <a:rPr lang="en-US" dirty="0" smtClean="0">
                <a:solidFill>
                  <a:prstClr val="black"/>
                </a:solidFill>
              </a:rPr>
              <a:t>Paper: “Elastic Site”, </a:t>
            </a:r>
            <a:r>
              <a:rPr lang="en-US" dirty="0" err="1" smtClean="0">
                <a:solidFill>
                  <a:prstClr val="black"/>
                </a:solidFill>
              </a:rPr>
              <a:t>CCGrid</a:t>
            </a:r>
            <a:r>
              <a:rPr lang="en-US" dirty="0" smtClean="0">
                <a:solidFill>
                  <a:prstClr val="black"/>
                </a:solidFill>
              </a:rPr>
              <a:t> 2010</a:t>
            </a:r>
            <a:endParaRPr lang="en-US" dirty="0">
              <a:solidFill>
                <a:prstClr val="black"/>
              </a:solidFill>
            </a:endParaRPr>
          </a:p>
        </p:txBody>
      </p:sp>
      <p:pic>
        <p:nvPicPr>
          <p:cNvPr id="10" name="Picture 5" descr="cpe_sched_overview.tif"/>
          <p:cNvPicPr>
            <a:picLocks noChangeAspect="1"/>
          </p:cNvPicPr>
          <p:nvPr/>
        </p:nvPicPr>
        <p:blipFill>
          <a:blip r:embed="rId5"/>
          <a:srcRect/>
          <a:stretch>
            <a:fillRect/>
          </a:stretch>
        </p:blipFill>
        <p:spPr bwMode="auto">
          <a:xfrm>
            <a:off x="5020197" y="4622772"/>
            <a:ext cx="4005263" cy="1676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9305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FutureGrid</a:t>
            </a:r>
            <a:r>
              <a:rPr lang="en-US" dirty="0" smtClean="0"/>
              <a:t> Case Studies</a:t>
            </a:r>
            <a:endParaRPr lang="en-US" dirty="0"/>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25</a:t>
            </a:fld>
            <a:endParaRPr lang="en-US"/>
          </a:p>
        </p:txBody>
      </p:sp>
    </p:spTree>
    <p:extLst>
      <p:ext uri="{BB962C8B-B14F-4D97-AF65-F5344CB8AC3E}">
        <p14:creationId xmlns:p14="http://schemas.microsoft.com/office/powerpoint/2010/main" val="3522758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5" y="-64022"/>
            <a:ext cx="3793067" cy="1143000"/>
          </a:xfrm>
        </p:spPr>
        <p:txBody>
          <a:bodyPr/>
          <a:lstStyle/>
          <a:p>
            <a:r>
              <a:rPr lang="en-US" dirty="0" smtClean="0"/>
              <a:t>Sky Computing</a:t>
            </a:r>
            <a:endParaRPr lang="en-US" dirty="0"/>
          </a:p>
        </p:txBody>
      </p:sp>
      <p:sp>
        <p:nvSpPr>
          <p:cNvPr id="6" name="Content Placeholder 5"/>
          <p:cNvSpPr>
            <a:spLocks noGrp="1"/>
          </p:cNvSpPr>
          <p:nvPr>
            <p:ph sz="half" idx="1"/>
          </p:nvPr>
        </p:nvSpPr>
        <p:spPr>
          <a:xfrm>
            <a:off x="1" y="1062045"/>
            <a:ext cx="4837760" cy="5294305"/>
          </a:xfrm>
        </p:spPr>
        <p:txBody>
          <a:bodyPr>
            <a:normAutofit fontScale="85000" lnSpcReduction="20000"/>
          </a:bodyPr>
          <a:lstStyle/>
          <a:p>
            <a:r>
              <a:rPr lang="en-US" dirty="0" smtClean="0"/>
              <a:t>Sky Computing = a Federation of Clouds</a:t>
            </a:r>
          </a:p>
          <a:p>
            <a:r>
              <a:rPr lang="en-US" dirty="0" smtClean="0"/>
              <a:t>Approach:</a:t>
            </a:r>
          </a:p>
          <a:p>
            <a:pPr lvl="1"/>
            <a:r>
              <a:rPr lang="en-US" dirty="0" smtClean="0"/>
              <a:t>Combine resources obtained in multiple Nimbus clouds in </a:t>
            </a:r>
            <a:r>
              <a:rPr lang="en-US" dirty="0" err="1" smtClean="0"/>
              <a:t>FutureGrid</a:t>
            </a:r>
            <a:r>
              <a:rPr lang="en-US" dirty="0" smtClean="0"/>
              <a:t> and Grid’ 5000</a:t>
            </a:r>
          </a:p>
          <a:p>
            <a:pPr lvl="1"/>
            <a:r>
              <a:rPr lang="en-US" dirty="0" smtClean="0"/>
              <a:t>Combine Context Broker, </a:t>
            </a:r>
            <a:r>
              <a:rPr lang="en-US" dirty="0" err="1" smtClean="0"/>
              <a:t>ViNe</a:t>
            </a:r>
            <a:r>
              <a:rPr lang="en-US" dirty="0" smtClean="0"/>
              <a:t>, fast image deployment</a:t>
            </a:r>
          </a:p>
          <a:p>
            <a:pPr lvl="1"/>
            <a:r>
              <a:rPr lang="en-US" dirty="0" smtClean="0"/>
              <a:t>Deployed a virtual cluster of over 1000 cores on Grid5000 and </a:t>
            </a:r>
            <a:r>
              <a:rPr lang="en-US" dirty="0" err="1" smtClean="0"/>
              <a:t>FutureGrid</a:t>
            </a:r>
            <a:r>
              <a:rPr lang="en-US" dirty="0" smtClean="0"/>
              <a:t> – largest ever of this type</a:t>
            </a:r>
          </a:p>
          <a:p>
            <a:r>
              <a:rPr lang="en-US" dirty="0" smtClean="0"/>
              <a:t>Grid’5000 Large Scale Deployment Challenge award</a:t>
            </a:r>
          </a:p>
          <a:p>
            <a:r>
              <a:rPr lang="en-US" dirty="0" smtClean="0"/>
              <a:t>Demonstrated at OGF 29 06/10</a:t>
            </a:r>
          </a:p>
          <a:p>
            <a:r>
              <a:rPr lang="en-US" dirty="0" err="1" smtClean="0"/>
              <a:t>TeraGrid</a:t>
            </a:r>
            <a:r>
              <a:rPr lang="en-US" dirty="0" smtClean="0"/>
              <a:t> ’10 poster</a:t>
            </a:r>
          </a:p>
          <a:p>
            <a:pPr marL="342900" lvl="1" indent="-342900">
              <a:buFont typeface="Arial"/>
              <a:buChar char="•"/>
            </a:pPr>
            <a:r>
              <a:rPr lang="en-US" dirty="0" smtClean="0"/>
              <a:t>More at: </a:t>
            </a:r>
            <a:r>
              <a:rPr lang="en-US" i="1" dirty="0" err="1" smtClean="0"/>
              <a:t>www.isgtw.org/?pid</a:t>
            </a:r>
            <a:r>
              <a:rPr lang="en-US" i="1" dirty="0" smtClean="0"/>
              <a:t>=1002832</a:t>
            </a:r>
          </a:p>
          <a:p>
            <a:endParaRPr lang="en-US" dirty="0" smtClean="0"/>
          </a:p>
          <a:p>
            <a:endParaRPr lang="en-US" dirty="0"/>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26</a:t>
            </a:fld>
            <a:endParaRPr lang="en-US"/>
          </a:p>
        </p:txBody>
      </p:sp>
      <p:pic>
        <p:nvPicPr>
          <p:cNvPr id="7" name="Picture 5" descr="gtb network v15.png"/>
          <p:cNvPicPr>
            <a:picLocks noChangeAspect="1"/>
          </p:cNvPicPr>
          <p:nvPr/>
        </p:nvPicPr>
        <p:blipFill>
          <a:blip r:embed="rId3"/>
          <a:srcRect t="-4877" b="-4877"/>
          <a:stretch>
            <a:fillRect/>
          </a:stretch>
        </p:blipFill>
        <p:spPr bwMode="auto">
          <a:xfrm>
            <a:off x="5486400" y="1481669"/>
            <a:ext cx="3657600" cy="2011525"/>
          </a:xfrm>
          <a:prstGeom prst="rect">
            <a:avLst/>
          </a:prstGeom>
          <a:noFill/>
          <a:ln w="9525">
            <a:noFill/>
            <a:miter lim="800000"/>
            <a:headEnd/>
            <a:tailEnd/>
          </a:ln>
        </p:spPr>
      </p:pic>
      <p:pic>
        <p:nvPicPr>
          <p:cNvPr id="8" name="Image 25"/>
          <p:cNvPicPr>
            <a:picLocks noChangeAspect="1"/>
          </p:cNvPicPr>
          <p:nvPr/>
        </p:nvPicPr>
        <p:blipFill>
          <a:blip r:embed="rId4"/>
          <a:srcRect/>
          <a:stretch>
            <a:fillRect/>
          </a:stretch>
        </p:blipFill>
        <p:spPr bwMode="auto">
          <a:xfrm>
            <a:off x="4837760" y="2718672"/>
            <a:ext cx="2517877" cy="1811181"/>
          </a:xfrm>
          <a:prstGeom prst="rect">
            <a:avLst/>
          </a:prstGeom>
          <a:noFill/>
          <a:ln w="9525">
            <a:noFill/>
            <a:miter lim="800000"/>
            <a:headEnd/>
            <a:tailEnd/>
          </a:ln>
        </p:spPr>
      </p:pic>
      <p:pic>
        <p:nvPicPr>
          <p:cNvPr id="9" name="Picture 8" descr="pierre.tiff"/>
          <p:cNvPicPr>
            <a:picLocks noChangeAspect="1"/>
          </p:cNvPicPr>
          <p:nvPr/>
        </p:nvPicPr>
        <p:blipFill>
          <a:blip r:embed="rId5"/>
          <a:stretch>
            <a:fillRect/>
          </a:stretch>
        </p:blipFill>
        <p:spPr>
          <a:xfrm>
            <a:off x="5379874" y="4224571"/>
            <a:ext cx="3726963" cy="2199140"/>
          </a:xfrm>
          <a:prstGeom prst="rect">
            <a:avLst/>
          </a:prstGeom>
          <a:ln>
            <a:solidFill>
              <a:schemeClr val="tx1"/>
            </a:solidFill>
          </a:ln>
        </p:spPr>
      </p:pic>
      <p:sp>
        <p:nvSpPr>
          <p:cNvPr id="10" name="TextBox 9"/>
          <p:cNvSpPr txBox="1"/>
          <p:nvPr/>
        </p:nvSpPr>
        <p:spPr>
          <a:xfrm>
            <a:off x="5834675" y="205940"/>
            <a:ext cx="2840716" cy="923330"/>
          </a:xfrm>
          <a:prstGeom prst="rect">
            <a:avLst/>
          </a:prstGeom>
          <a:noFill/>
        </p:spPr>
        <p:txBody>
          <a:bodyPr wrap="none" rtlCol="0">
            <a:spAutoFit/>
          </a:bodyPr>
          <a:lstStyle/>
          <a:p>
            <a:pPr algn="ctr" fontAlgn="base"/>
            <a:r>
              <a:rPr lang="en-US" i="1" dirty="0" smtClean="0">
                <a:solidFill>
                  <a:prstClr val="black"/>
                </a:solidFill>
              </a:rPr>
              <a:t>Work by  Pierre </a:t>
            </a:r>
            <a:r>
              <a:rPr lang="en-US" i="1" dirty="0" err="1" smtClean="0">
                <a:solidFill>
                  <a:prstClr val="black"/>
                </a:solidFill>
              </a:rPr>
              <a:t>Riteau</a:t>
            </a:r>
            <a:r>
              <a:rPr lang="en-US" i="1" dirty="0" smtClean="0">
                <a:solidFill>
                  <a:prstClr val="black"/>
                </a:solidFill>
              </a:rPr>
              <a:t> et al, </a:t>
            </a:r>
          </a:p>
          <a:p>
            <a:pPr algn="ctr" fontAlgn="base"/>
            <a:r>
              <a:rPr lang="en-US" i="1" dirty="0" smtClean="0">
                <a:solidFill>
                  <a:prstClr val="black"/>
                </a:solidFill>
              </a:rPr>
              <a:t>University of Rennes 1</a:t>
            </a:r>
          </a:p>
          <a:p>
            <a:endParaRPr lang="en-US" dirty="0">
              <a:solidFill>
                <a:prstClr val="black"/>
              </a:solidFill>
            </a:endParaRPr>
          </a:p>
        </p:txBody>
      </p:sp>
      <p:pic>
        <p:nvPicPr>
          <p:cNvPr id="11" name="Picture 7" descr="pixture_reloaded_logo.png"/>
          <p:cNvPicPr>
            <a:picLocks noChangeAspect="1"/>
          </p:cNvPicPr>
          <p:nvPr/>
        </p:nvPicPr>
        <p:blipFill>
          <a:blip r:embed="rId6"/>
          <a:srcRect/>
          <a:stretch>
            <a:fillRect/>
          </a:stretch>
        </p:blipFill>
        <p:spPr bwMode="auto">
          <a:xfrm>
            <a:off x="7963837" y="3111398"/>
            <a:ext cx="1180164" cy="801621"/>
          </a:xfrm>
          <a:prstGeom prst="rect">
            <a:avLst/>
          </a:prstGeom>
          <a:noFill/>
          <a:ln w="9525">
            <a:noFill/>
            <a:miter lim="800000"/>
            <a:headEnd/>
            <a:tailEnd/>
          </a:ln>
        </p:spPr>
      </p:pic>
      <p:pic>
        <p:nvPicPr>
          <p:cNvPr id="12" name="Picture 11" descr="dobbs.tiff"/>
          <p:cNvPicPr>
            <a:picLocks noChangeAspect="1"/>
          </p:cNvPicPr>
          <p:nvPr/>
        </p:nvPicPr>
        <p:blipFill>
          <a:blip r:embed="rId7"/>
          <a:stretch>
            <a:fillRect/>
          </a:stretch>
        </p:blipFill>
        <p:spPr>
          <a:xfrm>
            <a:off x="3353976" y="5491534"/>
            <a:ext cx="1319623" cy="422066"/>
          </a:xfrm>
          <a:prstGeom prst="rect">
            <a:avLst/>
          </a:prstGeom>
        </p:spPr>
      </p:pic>
      <p:pic>
        <p:nvPicPr>
          <p:cNvPr id="13" name="Picture 21" descr="skypic"/>
          <p:cNvPicPr>
            <a:picLocks noChangeAspect="1" noChangeArrowheads="1"/>
          </p:cNvPicPr>
          <p:nvPr/>
        </p:nvPicPr>
        <p:blipFill>
          <a:blip r:embed="rId8"/>
          <a:srcRect/>
          <a:stretch>
            <a:fillRect/>
          </a:stretch>
        </p:blipFill>
        <p:spPr bwMode="auto">
          <a:xfrm>
            <a:off x="7963836" y="912961"/>
            <a:ext cx="1214030" cy="1137416"/>
          </a:xfrm>
          <a:prstGeom prst="rect">
            <a:avLst/>
          </a:prstGeom>
          <a:noFill/>
          <a:ln w="9525">
            <a:noFill/>
            <a:miter lim="800000"/>
            <a:headEnd/>
            <a:tailEnd/>
          </a:ln>
        </p:spPr>
      </p:pic>
      <p:sp>
        <p:nvSpPr>
          <p:cNvPr id="15" name="TextBox 14"/>
          <p:cNvSpPr txBox="1"/>
          <p:nvPr/>
        </p:nvSpPr>
        <p:spPr>
          <a:xfrm>
            <a:off x="4990158" y="1027672"/>
            <a:ext cx="3837630" cy="800219"/>
          </a:xfrm>
          <a:prstGeom prst="rect">
            <a:avLst/>
          </a:prstGeom>
          <a:noFill/>
        </p:spPr>
        <p:txBody>
          <a:bodyPr wrap="square" rtlCol="0">
            <a:spAutoFit/>
          </a:bodyPr>
          <a:lstStyle/>
          <a:p>
            <a:pPr marL="0" lvl="1"/>
            <a:r>
              <a:rPr lang="en-US" sz="1400" i="1" kern="0" dirty="0" smtClean="0">
                <a:solidFill>
                  <a:prstClr val="black"/>
                </a:solidFill>
                <a:ea typeface="ＭＳ Ｐゴシック" charset="-128"/>
              </a:rPr>
              <a:t>“Sky Computing”</a:t>
            </a:r>
          </a:p>
          <a:p>
            <a:pPr marL="0" lvl="1"/>
            <a:r>
              <a:rPr lang="en-US" sz="1400" i="1" kern="0" dirty="0" smtClean="0">
                <a:solidFill>
                  <a:prstClr val="black"/>
                </a:solidFill>
                <a:ea typeface="ＭＳ Ｐゴシック" charset="-128"/>
              </a:rPr>
              <a:t>IEEE Internet Computing, September 2009</a:t>
            </a:r>
          </a:p>
          <a:p>
            <a:endParaRPr lang="en-US" dirty="0">
              <a:solidFill>
                <a:prstClr val="black"/>
              </a:solidFill>
            </a:endParaRPr>
          </a:p>
        </p:txBody>
      </p:sp>
    </p:spTree>
    <p:extLst>
      <p:ext uri="{BB962C8B-B14F-4D97-AF65-F5344CB8AC3E}">
        <p14:creationId xmlns:p14="http://schemas.microsoft.com/office/powerpoint/2010/main" val="30895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tilization2.tiff"/>
          <p:cNvPicPr>
            <a:picLocks noChangeAspect="1"/>
          </p:cNvPicPr>
          <p:nvPr/>
        </p:nvPicPr>
        <p:blipFill>
          <a:blip r:embed="rId3">
            <a:clrChange>
              <a:clrFrom>
                <a:srgbClr val="FFFFFF"/>
              </a:clrFrom>
              <a:clrTo>
                <a:srgbClr val="FFFFFF">
                  <a:alpha val="0"/>
                </a:srgbClr>
              </a:clrTo>
            </a:clrChange>
          </a:blip>
          <a:srcRect b="50707"/>
          <a:stretch>
            <a:fillRect/>
          </a:stretch>
        </p:blipFill>
        <p:spPr>
          <a:xfrm>
            <a:off x="4737100" y="3014132"/>
            <a:ext cx="4406900" cy="1771650"/>
          </a:xfrm>
          <a:prstGeom prst="rect">
            <a:avLst/>
          </a:prstGeom>
        </p:spPr>
      </p:pic>
      <p:pic>
        <p:nvPicPr>
          <p:cNvPr id="20" name="Picture 19" descr="utilization2.tiff"/>
          <p:cNvPicPr>
            <a:picLocks noChangeAspect="1"/>
          </p:cNvPicPr>
          <p:nvPr/>
        </p:nvPicPr>
        <p:blipFill>
          <a:blip r:embed="rId3">
            <a:clrChange>
              <a:clrFrom>
                <a:srgbClr val="FFFFFF"/>
              </a:clrFrom>
              <a:clrTo>
                <a:srgbClr val="FFFFFF">
                  <a:alpha val="0"/>
                </a:srgbClr>
              </a:clrTo>
            </a:clrChange>
          </a:blip>
          <a:srcRect t="49293"/>
          <a:stretch>
            <a:fillRect/>
          </a:stretch>
        </p:blipFill>
        <p:spPr>
          <a:xfrm>
            <a:off x="4737100" y="4785782"/>
            <a:ext cx="4406900" cy="1822450"/>
          </a:xfrm>
          <a:prstGeom prst="rect">
            <a:avLst/>
          </a:prstGeom>
        </p:spPr>
      </p:pic>
      <p:sp>
        <p:nvSpPr>
          <p:cNvPr id="2" name="Title 1"/>
          <p:cNvSpPr>
            <a:spLocks noGrp="1"/>
          </p:cNvSpPr>
          <p:nvPr>
            <p:ph type="title"/>
          </p:nvPr>
        </p:nvSpPr>
        <p:spPr/>
        <p:txBody>
          <a:bodyPr>
            <a:normAutofit fontScale="90000"/>
          </a:bodyPr>
          <a:lstStyle/>
          <a:p>
            <a:r>
              <a:rPr lang="en-US" dirty="0" smtClean="0"/>
              <a:t>Backfill: Lower the Cost of Your Cloud</a:t>
            </a:r>
            <a:endParaRPr lang="en-US" dirty="0"/>
          </a:p>
        </p:txBody>
      </p:sp>
      <p:sp>
        <p:nvSpPr>
          <p:cNvPr id="6" name="Content Placeholder 2"/>
          <p:cNvSpPr>
            <a:spLocks noGrp="1"/>
          </p:cNvSpPr>
          <p:nvPr>
            <p:ph sz="half" idx="1"/>
          </p:nvPr>
        </p:nvSpPr>
        <p:spPr>
          <a:xfrm>
            <a:off x="355602" y="1095912"/>
            <a:ext cx="4474032" cy="5030252"/>
          </a:xfrm>
        </p:spPr>
        <p:txBody>
          <a:bodyPr>
            <a:normAutofit fontScale="77500" lnSpcReduction="20000"/>
          </a:bodyPr>
          <a:lstStyle/>
          <a:p>
            <a:r>
              <a:rPr lang="en-US" b="1" dirty="0" smtClean="0">
                <a:solidFill>
                  <a:srgbClr val="000090"/>
                </a:solidFill>
              </a:rPr>
              <a:t>Challenge: </a:t>
            </a:r>
            <a:r>
              <a:rPr lang="en-US" dirty="0" smtClean="0"/>
              <a:t>utilization, catch-22 of on-demand computing</a:t>
            </a:r>
          </a:p>
          <a:p>
            <a:r>
              <a:rPr lang="en-US" dirty="0" smtClean="0"/>
              <a:t>Solution: new instances</a:t>
            </a:r>
          </a:p>
          <a:p>
            <a:pPr lvl="1"/>
            <a:r>
              <a:rPr lang="en-US" dirty="0" smtClean="0"/>
              <a:t>Backfill</a:t>
            </a:r>
          </a:p>
          <a:p>
            <a:r>
              <a:rPr lang="en-US" b="1" dirty="0" smtClean="0">
                <a:solidFill>
                  <a:srgbClr val="000090"/>
                </a:solidFill>
              </a:rPr>
              <a:t>Bottom line: </a:t>
            </a:r>
            <a:r>
              <a:rPr lang="en-US" dirty="0" smtClean="0"/>
              <a:t>up to 100% utilization</a:t>
            </a:r>
          </a:p>
          <a:p>
            <a:r>
              <a:rPr lang="en-US" dirty="0" smtClean="0"/>
              <a:t>Who decides what backfill </a:t>
            </a:r>
            <a:r>
              <a:rPr lang="en-US" dirty="0" err="1" smtClean="0"/>
              <a:t>VMs</a:t>
            </a:r>
            <a:r>
              <a:rPr lang="en-US" dirty="0" smtClean="0"/>
              <a:t> run?</a:t>
            </a:r>
          </a:p>
          <a:p>
            <a:r>
              <a:rPr lang="en-US" dirty="0" smtClean="0"/>
              <a:t>Spot pricing</a:t>
            </a:r>
          </a:p>
          <a:p>
            <a:r>
              <a:rPr lang="en-US" dirty="0" smtClean="0"/>
              <a:t>Open Source community contribution</a:t>
            </a:r>
          </a:p>
          <a:p>
            <a:r>
              <a:rPr lang="en-US" dirty="0" smtClean="0"/>
              <a:t>Preparing for running of production workloads on FG @ U Chicago</a:t>
            </a:r>
          </a:p>
          <a:p>
            <a:r>
              <a:rPr lang="en-US" dirty="0" smtClean="0"/>
              <a:t>Nimbus release 2.7</a:t>
            </a:r>
          </a:p>
          <a:p>
            <a:r>
              <a:rPr lang="en-US" b="1" i="1" dirty="0" smtClean="0">
                <a:solidFill>
                  <a:schemeClr val="accent6">
                    <a:lumMod val="50000"/>
                  </a:schemeClr>
                </a:solidFill>
              </a:rPr>
              <a:t>Paper @ </a:t>
            </a:r>
            <a:r>
              <a:rPr lang="en-US" b="1" i="1" dirty="0" err="1" smtClean="0">
                <a:solidFill>
                  <a:schemeClr val="accent6">
                    <a:lumMod val="50000"/>
                  </a:schemeClr>
                </a:solidFill>
              </a:rPr>
              <a:t>CCGrid</a:t>
            </a:r>
            <a:r>
              <a:rPr lang="en-US" b="1" i="1" dirty="0" smtClean="0">
                <a:solidFill>
                  <a:schemeClr val="accent6">
                    <a:lumMod val="50000"/>
                  </a:schemeClr>
                </a:solidFill>
              </a:rPr>
              <a:t> 2011</a:t>
            </a:r>
            <a:endParaRPr lang="en-US" b="1" i="1" dirty="0">
              <a:solidFill>
                <a:schemeClr val="accent6">
                  <a:lumMod val="50000"/>
                </a:schemeClr>
              </a:solidFill>
            </a:endParaRPr>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27</a:t>
            </a:fld>
            <a:endParaRPr lang="en-US"/>
          </a:p>
        </p:txBody>
      </p:sp>
      <p:pic>
        <p:nvPicPr>
          <p:cNvPr id="9" name="Picture 8" descr="condor-sc-poster-architecture.pdf"/>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653189" y="1129402"/>
            <a:ext cx="5926770" cy="4579777"/>
          </a:xfrm>
          <a:prstGeom prst="rect">
            <a:avLst/>
          </a:prstGeom>
          <a:ln>
            <a:noFill/>
          </a:ln>
        </p:spPr>
      </p:pic>
      <p:grpSp>
        <p:nvGrpSpPr>
          <p:cNvPr id="3" name="Group 14"/>
          <p:cNvGrpSpPr>
            <a:grpSpLocks/>
          </p:cNvGrpSpPr>
          <p:nvPr/>
        </p:nvGrpSpPr>
        <p:grpSpPr bwMode="auto">
          <a:xfrm>
            <a:off x="4458229" y="893360"/>
            <a:ext cx="4685771" cy="2120772"/>
            <a:chOff x="473075" y="1297990"/>
            <a:chExt cx="8020991" cy="3737559"/>
          </a:xfrm>
        </p:grpSpPr>
        <p:pic>
          <p:nvPicPr>
            <p:cNvPr id="11" name="Picture 3" descr="Fusion Usage Mar-10 to Feb-11.tiff"/>
            <p:cNvPicPr>
              <a:picLocks noChangeAspect="1"/>
            </p:cNvPicPr>
            <p:nvPr/>
          </p:nvPicPr>
          <p:blipFill>
            <a:blip r:embed="rId6"/>
            <a:srcRect/>
            <a:stretch>
              <a:fillRect/>
            </a:stretch>
          </p:blipFill>
          <p:spPr bwMode="auto">
            <a:xfrm>
              <a:off x="473075" y="1297990"/>
              <a:ext cx="8020991" cy="3737559"/>
            </a:xfrm>
            <a:prstGeom prst="rect">
              <a:avLst/>
            </a:prstGeom>
            <a:noFill/>
            <a:ln w="9525">
              <a:noFill/>
              <a:miter lim="800000"/>
              <a:headEnd/>
              <a:tailEnd/>
            </a:ln>
          </p:spPr>
        </p:pic>
        <p:grpSp>
          <p:nvGrpSpPr>
            <p:cNvPr id="7" name="Group 11"/>
            <p:cNvGrpSpPr>
              <a:grpSpLocks/>
            </p:cNvGrpSpPr>
            <p:nvPr/>
          </p:nvGrpSpPr>
          <p:grpSpPr bwMode="auto">
            <a:xfrm>
              <a:off x="478129" y="1827696"/>
              <a:ext cx="265998" cy="2773634"/>
              <a:chOff x="497179" y="1801441"/>
              <a:chExt cx="265998" cy="2774553"/>
            </a:xfrm>
          </p:grpSpPr>
          <p:sp>
            <p:nvSpPr>
              <p:cNvPr id="15" name="TextBox 4"/>
              <p:cNvSpPr txBox="1">
                <a:spLocks noChangeArrowheads="1"/>
              </p:cNvSpPr>
              <p:nvPr/>
            </p:nvSpPr>
            <p:spPr bwMode="auto">
              <a:xfrm>
                <a:off x="497179" y="403340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16%</a:t>
                </a:r>
              </a:p>
            </p:txBody>
          </p:sp>
          <p:sp>
            <p:nvSpPr>
              <p:cNvPr id="16" name="TextBox 5"/>
              <p:cNvSpPr txBox="1">
                <a:spLocks noChangeArrowheads="1"/>
              </p:cNvSpPr>
              <p:nvPr/>
            </p:nvSpPr>
            <p:spPr bwMode="auto">
              <a:xfrm>
                <a:off x="497179" y="3587008"/>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31%</a:t>
                </a:r>
              </a:p>
            </p:txBody>
          </p:sp>
          <p:sp>
            <p:nvSpPr>
              <p:cNvPr id="17" name="TextBox 6"/>
              <p:cNvSpPr txBox="1">
                <a:spLocks noChangeArrowheads="1"/>
              </p:cNvSpPr>
              <p:nvPr/>
            </p:nvSpPr>
            <p:spPr bwMode="auto">
              <a:xfrm>
                <a:off x="497179" y="3140617"/>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47%</a:t>
                </a:r>
              </a:p>
            </p:txBody>
          </p:sp>
          <p:sp>
            <p:nvSpPr>
              <p:cNvPr id="18" name="TextBox 7"/>
              <p:cNvSpPr txBox="1">
                <a:spLocks noChangeArrowheads="1"/>
              </p:cNvSpPr>
              <p:nvPr/>
            </p:nvSpPr>
            <p:spPr bwMode="auto">
              <a:xfrm>
                <a:off x="497179" y="2694224"/>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62%</a:t>
                </a:r>
              </a:p>
            </p:txBody>
          </p:sp>
          <p:sp>
            <p:nvSpPr>
              <p:cNvPr id="21" name="TextBox 8"/>
              <p:cNvSpPr txBox="1">
                <a:spLocks noChangeArrowheads="1"/>
              </p:cNvSpPr>
              <p:nvPr/>
            </p:nvSpPr>
            <p:spPr bwMode="auto">
              <a:xfrm>
                <a:off x="497179" y="2247833"/>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78%</a:t>
                </a:r>
              </a:p>
            </p:txBody>
          </p:sp>
          <p:sp>
            <p:nvSpPr>
              <p:cNvPr id="22" name="TextBox 9"/>
              <p:cNvSpPr txBox="1">
                <a:spLocks noChangeArrowheads="1"/>
              </p:cNvSpPr>
              <p:nvPr/>
            </p:nvSpPr>
            <p:spPr bwMode="auto">
              <a:xfrm>
                <a:off x="497179" y="180144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solidFill>
                      <a:prstClr val="black"/>
                    </a:solidFill>
                    <a:ea typeface="Arial" charset="0"/>
                    <a:cs typeface="Arial" charset="0"/>
                  </a:rPr>
                  <a:t>94%</a:t>
                </a:r>
              </a:p>
            </p:txBody>
          </p:sp>
        </p:grpSp>
        <p:sp>
          <p:nvSpPr>
            <p:cNvPr id="13" name="Rectangle 12"/>
            <p:cNvSpPr/>
            <p:nvPr/>
          </p:nvSpPr>
          <p:spPr>
            <a:xfrm>
              <a:off x="473075" y="1713980"/>
              <a:ext cx="2619164" cy="177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 name="TextBox 12"/>
            <p:cNvSpPr txBox="1">
              <a:spLocks noChangeArrowheads="1"/>
            </p:cNvSpPr>
            <p:nvPr/>
          </p:nvSpPr>
          <p:spPr bwMode="auto">
            <a:xfrm>
              <a:off x="914362" y="1297990"/>
              <a:ext cx="7390806" cy="650895"/>
            </a:xfrm>
            <a:prstGeom prst="rect">
              <a:avLst/>
            </a:prstGeom>
            <a:solidFill>
              <a:srgbClr val="FFFFFF"/>
            </a:solidFill>
            <a:ln w="9525">
              <a:noFill/>
              <a:miter lim="800000"/>
              <a:headEnd/>
              <a:tailEnd/>
            </a:ln>
          </p:spPr>
          <p:txBody>
            <a:bodyPr wrap="square">
              <a:prstTxWarp prst="textNoShape">
                <a:avLst/>
              </a:prstTxWarp>
              <a:spAutoFit/>
            </a:bodyPr>
            <a:lstStyle/>
            <a:p>
              <a:pPr algn="ctr"/>
              <a:r>
                <a:rPr lang="en-US" b="1" dirty="0" smtClean="0">
                  <a:solidFill>
                    <a:prstClr val="black"/>
                  </a:solidFill>
                </a:rPr>
                <a:t>1 March 2010 through 28 February 2011</a:t>
              </a:r>
            </a:p>
          </p:txBody>
        </p:sp>
      </p:grpSp>
    </p:spTree>
    <p:extLst>
      <p:ext uri="{BB962C8B-B14F-4D97-AF65-F5344CB8AC3E}">
        <p14:creationId xmlns:p14="http://schemas.microsoft.com/office/powerpoint/2010/main" val="27713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50000" decel="50000" fill="hold" nodeType="clickEffect">
                                  <p:stCondLst>
                                    <p:cond delay="0"/>
                                  </p:stCondLst>
                                  <p:childTnLst>
                                    <p:animScale>
                                      <p:cBhvr>
                                        <p:cTn id="28" dur="1000" fill="hold"/>
                                        <p:tgtEl>
                                          <p:spTgt spid="9"/>
                                        </p:tgtEl>
                                      </p:cBhvr>
                                      <p:by x="50000" y="50000"/>
                                    </p:animScale>
                                  </p:childTnLst>
                                </p:cTn>
                              </p:par>
                            </p:childTnLst>
                          </p:cTn>
                        </p:par>
                        <p:par>
                          <p:cTn id="29" fill="hold">
                            <p:stCondLst>
                              <p:cond delay="1000"/>
                            </p:stCondLst>
                            <p:childTnLst>
                              <p:par>
                                <p:cTn id="30" presetID="0" presetClass="path" presetSubtype="0" accel="50000" decel="50000" fill="hold" nodeType="afterEffect">
                                  <p:stCondLst>
                                    <p:cond delay="0"/>
                                  </p:stCondLst>
                                  <p:childTnLst>
                                    <p:animMotion origin="layout" path="M -0.0092 0.01967 L 0.28907 -0.21273 " pathEditMode="relative" rAng="0" ptsTypes="AA">
                                      <p:cBhvr>
                                        <p:cTn id="31" dur="1000" fill="hold"/>
                                        <p:tgtEl>
                                          <p:spTgt spid="9"/>
                                        </p:tgtEl>
                                        <p:attrNameLst>
                                          <p:attrName>ppt_x</p:attrName>
                                          <p:attrName>ppt_y</p:attrName>
                                        </p:attrNameLst>
                                      </p:cBhvr>
                                      <p:rCtr x="14900" y="-11600"/>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sz="half" idx="2"/>
          </p:nvPr>
        </p:nvSpPr>
        <p:spPr>
          <a:xfrm>
            <a:off x="457200" y="1506541"/>
            <a:ext cx="4038600" cy="4849809"/>
          </a:xfrm>
        </p:spPr>
        <p:txBody>
          <a:bodyPr>
            <a:normAutofit fontScale="85000" lnSpcReduction="20000"/>
          </a:bodyPr>
          <a:lstStyle/>
          <a:p>
            <a:r>
              <a:rPr lang="en-US" dirty="0" err="1" smtClean="0"/>
              <a:t>BarBar</a:t>
            </a:r>
            <a:r>
              <a:rPr lang="en-US" dirty="0" smtClean="0"/>
              <a:t> Experiment at SLAC in Stanford, CA</a:t>
            </a:r>
          </a:p>
          <a:p>
            <a:r>
              <a:rPr lang="en-US" dirty="0" smtClean="0"/>
              <a:t>Using clouds to simulating electron-positron collisions in their detector </a:t>
            </a:r>
          </a:p>
          <a:p>
            <a:r>
              <a:rPr lang="en-US" dirty="0" smtClean="0"/>
              <a:t>Exploring virtualization as a vehicle for data preservation</a:t>
            </a:r>
          </a:p>
          <a:p>
            <a:r>
              <a:rPr lang="en-US" dirty="0" smtClean="0"/>
              <a:t>Approach:</a:t>
            </a:r>
          </a:p>
          <a:p>
            <a:pPr lvl="1"/>
            <a:r>
              <a:rPr lang="en-US" dirty="0" smtClean="0"/>
              <a:t>Appliance preparation and management</a:t>
            </a:r>
          </a:p>
          <a:p>
            <a:pPr lvl="1"/>
            <a:r>
              <a:rPr lang="en-US" dirty="0" smtClean="0"/>
              <a:t>Distributed Nimbus clouds</a:t>
            </a:r>
          </a:p>
          <a:p>
            <a:pPr lvl="1"/>
            <a:r>
              <a:rPr lang="en-US" dirty="0" smtClean="0"/>
              <a:t>Cloud Scheduler</a:t>
            </a:r>
          </a:p>
          <a:p>
            <a:r>
              <a:rPr lang="en-US" dirty="0" smtClean="0"/>
              <a:t>Running production </a:t>
            </a:r>
            <a:r>
              <a:rPr lang="en-US" dirty="0" err="1" smtClean="0"/>
              <a:t>BaBar</a:t>
            </a:r>
            <a:r>
              <a:rPr lang="en-US" dirty="0" smtClean="0"/>
              <a:t> workloads</a:t>
            </a:r>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28</a:t>
            </a:fld>
            <a:endParaRPr lang="en-US"/>
          </a:p>
        </p:txBody>
      </p:sp>
      <p:pic>
        <p:nvPicPr>
          <p:cNvPr id="7" name="Picture 6" descr="NEWBABAR2.gif"/>
          <p:cNvPicPr>
            <a:picLocks noChangeAspect="1"/>
          </p:cNvPicPr>
          <p:nvPr/>
        </p:nvPicPr>
        <p:blipFill>
          <a:blip r:embed="rId3"/>
          <a:stretch>
            <a:fillRect/>
          </a:stretch>
        </p:blipFill>
        <p:spPr>
          <a:xfrm>
            <a:off x="444538" y="122241"/>
            <a:ext cx="4178300" cy="1384300"/>
          </a:xfrm>
          <a:prstGeom prst="rect">
            <a:avLst/>
          </a:prstGeom>
        </p:spPr>
      </p:pic>
      <p:pic>
        <p:nvPicPr>
          <p:cNvPr id="29" name="Picture 28" descr="barbar1.tiff"/>
          <p:cNvPicPr>
            <a:picLocks noChangeAspect="1"/>
          </p:cNvPicPr>
          <p:nvPr/>
        </p:nvPicPr>
        <p:blipFill>
          <a:blip r:embed="rId4"/>
          <a:stretch>
            <a:fillRect/>
          </a:stretch>
        </p:blipFill>
        <p:spPr>
          <a:xfrm>
            <a:off x="6928499" y="1134535"/>
            <a:ext cx="1823267" cy="2946400"/>
          </a:xfrm>
          <a:prstGeom prst="rect">
            <a:avLst/>
          </a:prstGeom>
        </p:spPr>
      </p:pic>
      <p:pic>
        <p:nvPicPr>
          <p:cNvPr id="30" name="Picture 29" descr="barbar2.tiff"/>
          <p:cNvPicPr>
            <a:picLocks noChangeAspect="1"/>
          </p:cNvPicPr>
          <p:nvPr/>
        </p:nvPicPr>
        <p:blipFill>
          <a:blip r:embed="rId5"/>
          <a:stretch>
            <a:fillRect/>
          </a:stretch>
        </p:blipFill>
        <p:spPr>
          <a:xfrm>
            <a:off x="4476743" y="1219200"/>
            <a:ext cx="2432050" cy="1237575"/>
          </a:xfrm>
          <a:prstGeom prst="rect">
            <a:avLst/>
          </a:prstGeom>
        </p:spPr>
      </p:pic>
      <p:pic>
        <p:nvPicPr>
          <p:cNvPr id="32" name="Picture 31"/>
          <p:cNvPicPr>
            <a:picLocks noChangeAspect="1"/>
          </p:cNvPicPr>
          <p:nvPr/>
        </p:nvPicPr>
        <p:blipFill>
          <a:blip r:embed="rId6"/>
          <a:srcRect r="32808"/>
          <a:stretch>
            <a:fillRect/>
          </a:stretch>
        </p:blipFill>
        <p:spPr>
          <a:xfrm>
            <a:off x="4540057" y="2099746"/>
            <a:ext cx="2978150" cy="1651000"/>
          </a:xfrm>
          <a:prstGeom prst="rect">
            <a:avLst/>
          </a:prstGeom>
        </p:spPr>
      </p:pic>
      <p:sp>
        <p:nvSpPr>
          <p:cNvPr id="15" name="TextBox 14"/>
          <p:cNvSpPr txBox="1"/>
          <p:nvPr/>
        </p:nvSpPr>
        <p:spPr>
          <a:xfrm>
            <a:off x="2193987" y="988367"/>
            <a:ext cx="2316622" cy="461665"/>
          </a:xfrm>
          <a:prstGeom prst="rect">
            <a:avLst/>
          </a:prstGeom>
          <a:noFill/>
        </p:spPr>
        <p:txBody>
          <a:bodyPr wrap="none" rtlCol="0">
            <a:spAutoFit/>
          </a:bodyPr>
          <a:lstStyle/>
          <a:p>
            <a:r>
              <a:rPr lang="en-US" sz="2400" i="1" dirty="0" smtClean="0">
                <a:solidFill>
                  <a:prstClr val="black"/>
                </a:solidFill>
              </a:rPr>
              <a:t>Canadian Efforts</a:t>
            </a:r>
            <a:endParaRPr lang="en-US" sz="2400" i="1" dirty="0">
              <a:solidFill>
                <a:prstClr val="black"/>
              </a:solidFill>
            </a:endParaRPr>
          </a:p>
        </p:txBody>
      </p:sp>
      <p:pic>
        <p:nvPicPr>
          <p:cNvPr id="16" name="Picture 15" descr="cloud_scheduler_logo_fat.png"/>
          <p:cNvPicPr>
            <a:picLocks noChangeAspect="1"/>
          </p:cNvPicPr>
          <p:nvPr/>
        </p:nvPicPr>
        <p:blipFill>
          <a:blip r:embed="rId7"/>
          <a:stretch>
            <a:fillRect/>
          </a:stretch>
        </p:blipFill>
        <p:spPr>
          <a:xfrm>
            <a:off x="5021302" y="200408"/>
            <a:ext cx="1363422" cy="1220263"/>
          </a:xfrm>
          <a:prstGeom prst="rect">
            <a:avLst/>
          </a:prstGeom>
        </p:spPr>
      </p:pic>
      <p:pic>
        <p:nvPicPr>
          <p:cNvPr id="17" name="Picture 16" descr="nrc_logo.jpg"/>
          <p:cNvPicPr>
            <a:picLocks noChangeAspect="1"/>
          </p:cNvPicPr>
          <p:nvPr/>
        </p:nvPicPr>
        <p:blipFill>
          <a:blip r:embed="rId8"/>
          <a:stretch>
            <a:fillRect/>
          </a:stretch>
        </p:blipFill>
        <p:spPr>
          <a:xfrm>
            <a:off x="7552073" y="287872"/>
            <a:ext cx="1337936" cy="218974"/>
          </a:xfrm>
          <a:prstGeom prst="rect">
            <a:avLst/>
          </a:prstGeom>
        </p:spPr>
      </p:pic>
      <p:pic>
        <p:nvPicPr>
          <p:cNvPr id="18" name="Picture 17" descr="UVic_logo.jpg"/>
          <p:cNvPicPr>
            <a:picLocks noChangeAspect="1"/>
          </p:cNvPicPr>
          <p:nvPr/>
        </p:nvPicPr>
        <p:blipFill>
          <a:blip r:embed="rId9"/>
          <a:stretch>
            <a:fillRect/>
          </a:stretch>
        </p:blipFill>
        <p:spPr>
          <a:xfrm>
            <a:off x="6468535" y="200408"/>
            <a:ext cx="982823" cy="379491"/>
          </a:xfrm>
          <a:prstGeom prst="rect">
            <a:avLst/>
          </a:prstGeom>
        </p:spPr>
      </p:pic>
      <p:sp>
        <p:nvSpPr>
          <p:cNvPr id="19" name="Text Box 6"/>
          <p:cNvSpPr txBox="1">
            <a:spLocks noChangeArrowheads="1"/>
          </p:cNvSpPr>
          <p:nvPr/>
        </p:nvSpPr>
        <p:spPr bwMode="auto">
          <a:xfrm>
            <a:off x="6384724" y="646034"/>
            <a:ext cx="2663488" cy="369332"/>
          </a:xfrm>
          <a:prstGeom prst="rect">
            <a:avLst/>
          </a:prstGeom>
          <a:noFill/>
          <a:ln w="12700">
            <a:noFill/>
            <a:miter lim="800000"/>
            <a:headEnd type="none" w="sm" len="sm"/>
            <a:tailEnd type="none" w="sm" len="sm"/>
          </a:ln>
        </p:spPr>
        <p:txBody>
          <a:bodyPr wrap="none">
            <a:prstTxWarp prst="textNoShape">
              <a:avLst/>
            </a:prstTxWarp>
            <a:spAutoFit/>
          </a:bodyPr>
          <a:lstStyle/>
          <a:p>
            <a:pPr defTabSz="457200"/>
            <a:r>
              <a:rPr lang="en-US" i="1" dirty="0">
                <a:solidFill>
                  <a:prstClr val="black"/>
                </a:solidFill>
                <a:latin typeface="Arial" charset="0"/>
              </a:rPr>
              <a:t>Work </a:t>
            </a:r>
            <a:r>
              <a:rPr lang="en-US" i="1" dirty="0" smtClean="0">
                <a:solidFill>
                  <a:prstClr val="black"/>
                </a:solidFill>
                <a:latin typeface="Arial" charset="0"/>
              </a:rPr>
              <a:t>by the UVIC team</a:t>
            </a:r>
            <a:endParaRPr lang="en-US" i="1" dirty="0">
              <a:solidFill>
                <a:prstClr val="black"/>
              </a:solidFill>
              <a:latin typeface="Arial" charset="0"/>
            </a:endParaRPr>
          </a:p>
        </p:txBody>
      </p:sp>
      <p:pic>
        <p:nvPicPr>
          <p:cNvPr id="20" name="Picture 19" descr="babar resources.tiff"/>
          <p:cNvPicPr>
            <a:picLocks noChangeAspect="1"/>
          </p:cNvPicPr>
          <p:nvPr/>
        </p:nvPicPr>
        <p:blipFill>
          <a:blip r:embed="rId10"/>
          <a:stretch>
            <a:fillRect/>
          </a:stretch>
        </p:blipFill>
        <p:spPr>
          <a:xfrm>
            <a:off x="4495800" y="2723420"/>
            <a:ext cx="4684752" cy="2156250"/>
          </a:xfrm>
          <a:prstGeom prst="rect">
            <a:avLst/>
          </a:prstGeom>
        </p:spPr>
      </p:pic>
      <p:pic>
        <p:nvPicPr>
          <p:cNvPr id="22" name="Picture 6" descr="vm131.cloud.nrc.ca-vms_bycloud-1301487044-56-250x1200.png"/>
          <p:cNvPicPr>
            <a:picLocks noChangeAspect="1"/>
          </p:cNvPicPr>
          <p:nvPr/>
        </p:nvPicPr>
        <p:blipFill>
          <a:blip r:embed="rId11">
            <a:clrChange>
              <a:clrFrom>
                <a:srgbClr val="F0F0F0"/>
              </a:clrFrom>
              <a:clrTo>
                <a:srgbClr val="F0F0F0">
                  <a:alpha val="0"/>
                </a:srgbClr>
              </a:clrTo>
            </a:clrChange>
          </a:blip>
          <a:srcRect/>
          <a:stretch>
            <a:fillRect/>
          </a:stretch>
        </p:blipFill>
        <p:spPr bwMode="auto">
          <a:xfrm>
            <a:off x="4077937" y="4778072"/>
            <a:ext cx="5610604" cy="1476680"/>
          </a:xfrm>
          <a:prstGeom prst="rect">
            <a:avLst/>
          </a:prstGeom>
          <a:noFill/>
          <a:ln w="9525">
            <a:noFill/>
            <a:miter lim="800000"/>
            <a:headEnd/>
            <a:tailEnd/>
          </a:ln>
        </p:spPr>
      </p:pic>
    </p:spTree>
    <p:extLst>
      <p:ext uri="{BB962C8B-B14F-4D97-AF65-F5344CB8AC3E}">
        <p14:creationId xmlns:p14="http://schemas.microsoft.com/office/powerpoint/2010/main" val="6144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Nimbus Team</a:t>
            </a:r>
            <a:endParaRPr lang="en-US" dirty="0"/>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29</a:t>
            </a:fld>
            <a:endParaRPr lang="en-US"/>
          </a:p>
        </p:txBody>
      </p:sp>
      <p:pic>
        <p:nvPicPr>
          <p:cNvPr id="9" name="Picture 8" descr="github.tiff"/>
          <p:cNvPicPr>
            <a:picLocks noChangeAspect="1"/>
          </p:cNvPicPr>
          <p:nvPr/>
        </p:nvPicPr>
        <p:blipFill>
          <a:blip r:embed="rId3">
            <a:clrChange>
              <a:clrFrom>
                <a:srgbClr val="FFFFFF"/>
              </a:clrFrom>
              <a:clrTo>
                <a:srgbClr val="FFFFFF">
                  <a:alpha val="0"/>
                </a:srgbClr>
              </a:clrTo>
            </a:clrChange>
            <a:alphaModFix amt="33000"/>
          </a:blip>
          <a:stretch>
            <a:fillRect/>
          </a:stretch>
        </p:blipFill>
        <p:spPr>
          <a:xfrm>
            <a:off x="835200" y="1197509"/>
            <a:ext cx="7487827" cy="4796889"/>
          </a:xfrm>
          <a:prstGeom prst="rect">
            <a:avLst/>
          </a:prstGeom>
        </p:spPr>
      </p:pic>
      <p:sp>
        <p:nvSpPr>
          <p:cNvPr id="10" name="Content Placeholder 9"/>
          <p:cNvSpPr>
            <a:spLocks noGrp="1"/>
          </p:cNvSpPr>
          <p:nvPr>
            <p:ph idx="1"/>
          </p:nvPr>
        </p:nvSpPr>
        <p:spPr>
          <a:xfrm>
            <a:off x="457200" y="1045112"/>
            <a:ext cx="8229600" cy="5101688"/>
          </a:xfrm>
        </p:spPr>
        <p:txBody>
          <a:bodyPr>
            <a:normAutofit fontScale="77500" lnSpcReduction="20000"/>
          </a:bodyPr>
          <a:lstStyle/>
          <a:p>
            <a:r>
              <a:rPr lang="en-US" dirty="0" smtClean="0"/>
              <a:t>Project lead: Kate Keahey, ANL&amp;UC</a:t>
            </a:r>
          </a:p>
          <a:p>
            <a:r>
              <a:rPr lang="en-US" dirty="0" smtClean="0"/>
              <a:t>Committers:</a:t>
            </a:r>
          </a:p>
          <a:p>
            <a:pPr lvl="1"/>
            <a:r>
              <a:rPr lang="en-US" dirty="0" smtClean="0"/>
              <a:t>Tim Freeman - University of Chicago </a:t>
            </a:r>
          </a:p>
          <a:p>
            <a:pPr lvl="1"/>
            <a:r>
              <a:rPr lang="en-US" dirty="0" smtClean="0"/>
              <a:t>Ian Gable - University of Victoria  </a:t>
            </a:r>
          </a:p>
          <a:p>
            <a:pPr lvl="1"/>
            <a:r>
              <a:rPr lang="en-US" dirty="0" smtClean="0"/>
              <a:t>David </a:t>
            </a:r>
            <a:r>
              <a:rPr lang="en-US" dirty="0" err="1" smtClean="0"/>
              <a:t>LaBissoniere</a:t>
            </a:r>
            <a:r>
              <a:rPr lang="en-US" dirty="0" smtClean="0"/>
              <a:t> - University of Chicago</a:t>
            </a:r>
          </a:p>
          <a:p>
            <a:pPr lvl="1"/>
            <a:r>
              <a:rPr lang="en-US" dirty="0" smtClean="0"/>
              <a:t>John </a:t>
            </a:r>
            <a:r>
              <a:rPr lang="en-US" dirty="0" err="1" smtClean="0"/>
              <a:t>Bresnahan</a:t>
            </a:r>
            <a:r>
              <a:rPr lang="en-US" dirty="0" smtClean="0"/>
              <a:t> - Argonne National Laboratory</a:t>
            </a:r>
          </a:p>
          <a:p>
            <a:pPr lvl="1"/>
            <a:r>
              <a:rPr lang="en-US" dirty="0" smtClean="0"/>
              <a:t>Patrick Armstrong - University of Victoria</a:t>
            </a:r>
          </a:p>
          <a:p>
            <a:pPr lvl="1"/>
            <a:r>
              <a:rPr lang="en-US" dirty="0" smtClean="0"/>
              <a:t>Pierre </a:t>
            </a:r>
            <a:r>
              <a:rPr lang="en-US" dirty="0" err="1" smtClean="0"/>
              <a:t>Riteau</a:t>
            </a:r>
            <a:r>
              <a:rPr lang="en-US" dirty="0" smtClean="0"/>
              <a:t> - University of Rennes 1, IRISA</a:t>
            </a:r>
          </a:p>
          <a:p>
            <a:r>
              <a:rPr lang="en-US" dirty="0" err="1" smtClean="0"/>
              <a:t>Github</a:t>
            </a:r>
            <a:r>
              <a:rPr lang="en-US" dirty="0" smtClean="0"/>
              <a:t> Contributors:</a:t>
            </a:r>
          </a:p>
          <a:p>
            <a:pPr lvl="1"/>
            <a:r>
              <a:rPr lang="en-US" i="1" dirty="0" smtClean="0"/>
              <a:t>Tim Freeman, David </a:t>
            </a:r>
            <a:r>
              <a:rPr lang="en-US" i="1" dirty="0" err="1" smtClean="0"/>
              <a:t>LaBissoniere</a:t>
            </a:r>
            <a:r>
              <a:rPr lang="en-US" i="1" dirty="0" smtClean="0"/>
              <a:t>, John </a:t>
            </a:r>
            <a:r>
              <a:rPr lang="en-US" i="1" dirty="0" err="1" smtClean="0"/>
              <a:t>Bresnahan</a:t>
            </a:r>
            <a:r>
              <a:rPr lang="en-US" i="1" dirty="0" smtClean="0"/>
              <a:t>, Pierre </a:t>
            </a:r>
            <a:r>
              <a:rPr lang="en-US" i="1" dirty="0" err="1" smtClean="0"/>
              <a:t>Riteau</a:t>
            </a:r>
            <a:r>
              <a:rPr lang="en-US" i="1" dirty="0" smtClean="0"/>
              <a:t>, Alex </a:t>
            </a:r>
            <a:r>
              <a:rPr lang="en-US" i="1" dirty="0" err="1" smtClean="0"/>
              <a:t>Clemesha</a:t>
            </a:r>
            <a:r>
              <a:rPr lang="en-US" i="1" dirty="0" smtClean="0"/>
              <a:t>, Paulo Gomez, Patrick Armstrong, Matt </a:t>
            </a:r>
            <a:r>
              <a:rPr lang="en-US" i="1" dirty="0" err="1" smtClean="0"/>
              <a:t>Vliet</a:t>
            </a:r>
            <a:r>
              <a:rPr lang="en-US" i="1" dirty="0" smtClean="0"/>
              <a:t>, Ian Gable, Paul Marshall, Adam Bishop</a:t>
            </a:r>
          </a:p>
          <a:p>
            <a:r>
              <a:rPr lang="en-US" i="1" dirty="0" smtClean="0"/>
              <a:t>And many others</a:t>
            </a:r>
          </a:p>
          <a:p>
            <a:pPr lvl="1"/>
            <a:r>
              <a:rPr lang="en-US" i="1" dirty="0" smtClean="0"/>
              <a:t>See http://</a:t>
            </a:r>
            <a:r>
              <a:rPr lang="en-US" i="1" dirty="0" err="1" smtClean="0"/>
              <a:t>www.nimbusproject.org</a:t>
            </a:r>
            <a:r>
              <a:rPr lang="en-US" i="1" dirty="0" smtClean="0"/>
              <a:t>/about/people/</a:t>
            </a:r>
            <a:endParaRPr lang="en-US" dirty="0" smtClean="0"/>
          </a:p>
          <a:p>
            <a:endParaRPr lang="en-US" dirty="0"/>
          </a:p>
        </p:txBody>
      </p:sp>
    </p:spTree>
    <p:extLst>
      <p:ext uri="{BB962C8B-B14F-4D97-AF65-F5344CB8AC3E}">
        <p14:creationId xmlns:p14="http://schemas.microsoft.com/office/powerpoint/2010/main" val="25103660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7772400" cy="1470025"/>
          </a:xfrm>
        </p:spPr>
        <p:txBody>
          <a:bodyPr/>
          <a:lstStyle/>
          <a:p>
            <a:r>
              <a:rPr lang="en-US" dirty="0" smtClean="0"/>
              <a:t>Overview of Existing Services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Parting Thoughts</a:t>
            </a:r>
            <a:endParaRPr lang="en-US" dirty="0"/>
          </a:p>
        </p:txBody>
      </p:sp>
      <p:sp>
        <p:nvSpPr>
          <p:cNvPr id="3" name="Content Placeholder 2"/>
          <p:cNvSpPr>
            <a:spLocks noGrp="1"/>
          </p:cNvSpPr>
          <p:nvPr>
            <p:ph idx="1"/>
          </p:nvPr>
        </p:nvSpPr>
        <p:spPr>
          <a:xfrm>
            <a:off x="457200" y="1011247"/>
            <a:ext cx="8229600" cy="5030252"/>
          </a:xfrm>
        </p:spPr>
        <p:txBody>
          <a:bodyPr>
            <a:normAutofit lnSpcReduction="10000"/>
          </a:bodyPr>
          <a:lstStyle/>
          <a:p>
            <a:r>
              <a:rPr lang="en-US" dirty="0" smtClean="0"/>
              <a:t>Many challenges left in exploring infrastructure clouds</a:t>
            </a:r>
          </a:p>
          <a:p>
            <a:r>
              <a:rPr lang="en-US" dirty="0" err="1" smtClean="0"/>
              <a:t>FutureGrid</a:t>
            </a:r>
            <a:r>
              <a:rPr lang="en-US" dirty="0" smtClean="0"/>
              <a:t> offers an instrument that allows you to explore them:</a:t>
            </a:r>
          </a:p>
          <a:p>
            <a:pPr lvl="1"/>
            <a:r>
              <a:rPr lang="en-US" dirty="0" smtClean="0"/>
              <a:t>Multiple distributed clouds </a:t>
            </a:r>
          </a:p>
          <a:p>
            <a:pPr lvl="1"/>
            <a:r>
              <a:rPr lang="en-US" dirty="0" smtClean="0"/>
              <a:t>The opportunity to experiment with cloud software</a:t>
            </a:r>
          </a:p>
          <a:p>
            <a:pPr lvl="1"/>
            <a:r>
              <a:rPr lang="en-US" dirty="0" smtClean="0"/>
              <a:t>Paradigm exploration for domain sciences</a:t>
            </a:r>
          </a:p>
          <a:p>
            <a:r>
              <a:rPr lang="en-US" dirty="0" smtClean="0"/>
              <a:t>Nimbus provides tools to explore them</a:t>
            </a:r>
          </a:p>
          <a:p>
            <a:r>
              <a:rPr lang="en-US" dirty="0" smtClean="0"/>
              <a:t>Come and work with us on </a:t>
            </a:r>
            <a:r>
              <a:rPr lang="en-US" dirty="0" err="1" smtClean="0"/>
              <a:t>FutureGrid</a:t>
            </a:r>
            <a:r>
              <a:rPr lang="en-US" dirty="0" smtClean="0"/>
              <a:t>!</a:t>
            </a:r>
          </a:p>
        </p:txBody>
      </p:sp>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30</a:t>
            </a:fld>
            <a:endParaRPr lang="en-US"/>
          </a:p>
        </p:txBody>
      </p:sp>
    </p:spTree>
    <p:extLst>
      <p:ext uri="{BB962C8B-B14F-4D97-AF65-F5344CB8AC3E}">
        <p14:creationId xmlns:p14="http://schemas.microsoft.com/office/powerpoint/2010/main" val="224933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779CEB-1BC7-0641-9AF0-1114A67827A4}" type="datetime1">
              <a:rPr lang="en-US" smtClean="0"/>
              <a:pPr/>
              <a:t>9/11/2011</a:t>
            </a:fld>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31</a:t>
            </a:fld>
            <a:endParaRPr lang="en-US"/>
          </a:p>
        </p:txBody>
      </p:sp>
      <p:pic>
        <p:nvPicPr>
          <p:cNvPr id="6" name="Picture 5" descr="white-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68458" y="266044"/>
            <a:ext cx="4849272" cy="3636954"/>
          </a:xfrm>
          <a:prstGeom prst="rect">
            <a:avLst/>
          </a:prstGeom>
        </p:spPr>
      </p:pic>
      <p:sp>
        <p:nvSpPr>
          <p:cNvPr id="7" name="TextBox 6"/>
          <p:cNvSpPr txBox="1"/>
          <p:nvPr/>
        </p:nvSpPr>
        <p:spPr>
          <a:xfrm>
            <a:off x="3454397" y="2999637"/>
            <a:ext cx="3850608" cy="523220"/>
          </a:xfrm>
          <a:prstGeom prst="rect">
            <a:avLst/>
          </a:prstGeom>
          <a:noFill/>
        </p:spPr>
        <p:txBody>
          <a:bodyPr wrap="none" rtlCol="0">
            <a:spAutoFit/>
          </a:bodyPr>
          <a:lstStyle/>
          <a:p>
            <a:r>
              <a:rPr lang="en-US" sz="2800" dirty="0" err="1" smtClean="0">
                <a:solidFill>
                  <a:srgbClr val="0C2268"/>
                </a:solidFill>
              </a:rPr>
              <a:t>www.nimbusproject.com</a:t>
            </a:r>
            <a:endParaRPr lang="en-US" sz="2800" dirty="0">
              <a:solidFill>
                <a:srgbClr val="0C2268"/>
              </a:solidFill>
            </a:endParaRPr>
          </a:p>
        </p:txBody>
      </p:sp>
      <p:sp>
        <p:nvSpPr>
          <p:cNvPr id="8" name="Title 5"/>
          <p:cNvSpPr txBox="1">
            <a:spLocks/>
          </p:cNvSpPr>
          <p:nvPr/>
        </p:nvSpPr>
        <p:spPr>
          <a:xfrm>
            <a:off x="685800" y="3857591"/>
            <a:ext cx="7772400" cy="1470025"/>
          </a:xfrm>
          <a:prstGeom prst="rect">
            <a:avLst/>
          </a:prstGeom>
        </p:spPr>
        <p:txBody>
          <a:bodyPr vert="horz" lIns="91440" tIns="45720" rIns="91440" bIns="45720" rtlCol="0" anchor="ctr">
            <a:normAutofit/>
          </a:bodyPr>
          <a:lstStyle/>
          <a:p>
            <a:pPr algn="ctr" defTabSz="457200">
              <a:spcBef>
                <a:spcPct val="0"/>
              </a:spcBef>
              <a:defRPr/>
            </a:pPr>
            <a:r>
              <a:rPr lang="en-US" sz="4400" b="1" dirty="0" smtClean="0">
                <a:solidFill>
                  <a:srgbClr val="0C2268"/>
                </a:solidFill>
                <a:cs typeface="Calibri"/>
              </a:rPr>
              <a:t>Let’s make cloud computing for science happen. </a:t>
            </a:r>
            <a:endParaRPr lang="en-US" sz="4400" b="1" dirty="0">
              <a:solidFill>
                <a:srgbClr val="0C2268"/>
              </a:solidFill>
              <a:cs typeface="Calibri"/>
            </a:endParaRPr>
          </a:p>
        </p:txBody>
      </p:sp>
    </p:spTree>
    <p:extLst>
      <p:ext uri="{BB962C8B-B14F-4D97-AF65-F5344CB8AC3E}">
        <p14:creationId xmlns:p14="http://schemas.microsoft.com/office/powerpoint/2010/main" val="15393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OpenStack</a:t>
            </a:r>
            <a:r>
              <a:rPr lang="en-US" dirty="0" smtClean="0"/>
              <a:t>	</a:t>
            </a:r>
            <a:endParaRPr lang="en-US" dirty="0"/>
          </a:p>
        </p:txBody>
      </p:sp>
      <p:sp>
        <p:nvSpPr>
          <p:cNvPr id="3" name="Subtitle 2"/>
          <p:cNvSpPr>
            <a:spLocks noGrp="1"/>
          </p:cNvSpPr>
          <p:nvPr>
            <p:ph idx="1"/>
          </p:nvPr>
        </p:nvSpPr>
        <p:spPr/>
        <p:txBody>
          <a:bodyPr/>
          <a:lstStyle/>
          <a:p>
            <a:r>
              <a:rPr lang="en-US" dirty="0" smtClean="0"/>
              <a:t>Why </a:t>
            </a:r>
            <a:r>
              <a:rPr lang="en-US" dirty="0" err="1" smtClean="0"/>
              <a:t>OpenStack</a:t>
            </a:r>
            <a:r>
              <a:rPr lang="en-US" dirty="0" smtClean="0"/>
              <a:t>?</a:t>
            </a:r>
          </a:p>
          <a:p>
            <a:pPr lvl="1"/>
            <a:r>
              <a:rPr lang="en-US" dirty="0" smtClean="0"/>
              <a:t>Users want to avoid being locked into a single solution.</a:t>
            </a:r>
          </a:p>
          <a:p>
            <a:pPr lvl="1"/>
            <a:r>
              <a:rPr lang="en-US" dirty="0" smtClean="0"/>
              <a:t>Has large backing by many industrial partners with contributing efforts (more than </a:t>
            </a:r>
            <a:r>
              <a:rPr lang="en-US" dirty="0"/>
              <a:t>6</a:t>
            </a:r>
            <a:r>
              <a:rPr lang="en-US" dirty="0" smtClean="0"/>
              <a:t>0 companies)</a:t>
            </a:r>
          </a:p>
          <a:p>
            <a:pPr lvl="1"/>
            <a:r>
              <a:rPr lang="en-US" dirty="0" smtClean="0"/>
              <a:t>Is </a:t>
            </a:r>
            <a:r>
              <a:rPr lang="en-US" dirty="0"/>
              <a:t>o</a:t>
            </a:r>
            <a:r>
              <a:rPr lang="en-US" dirty="0" smtClean="0"/>
              <a:t>pen source</a:t>
            </a:r>
          </a:p>
          <a:p>
            <a:pPr lvl="1"/>
            <a:r>
              <a:rPr lang="en-US" dirty="0" smtClean="0"/>
              <a:t>Provides flexibility in deployment</a:t>
            </a:r>
          </a:p>
        </p:txBody>
      </p:sp>
    </p:spTree>
    <p:extLst>
      <p:ext uri="{BB962C8B-B14F-4D97-AF65-F5344CB8AC3E}">
        <p14:creationId xmlns:p14="http://schemas.microsoft.com/office/powerpoint/2010/main" val="4051668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OpenStack</a:t>
            </a:r>
            <a:r>
              <a:rPr lang="en-US" dirty="0" smtClean="0"/>
              <a:t>?	</a:t>
            </a:r>
            <a:endParaRPr lang="en-US" dirty="0"/>
          </a:p>
        </p:txBody>
      </p:sp>
      <p:sp>
        <p:nvSpPr>
          <p:cNvPr id="3" name="Subtitle 2"/>
          <p:cNvSpPr>
            <a:spLocks noGrp="1"/>
          </p:cNvSpPr>
          <p:nvPr>
            <p:ph idx="1"/>
          </p:nvPr>
        </p:nvSpPr>
        <p:spPr/>
        <p:txBody>
          <a:bodyPr/>
          <a:lstStyle/>
          <a:p>
            <a:r>
              <a:rPr lang="en-US" dirty="0" smtClean="0"/>
              <a:t>Originated at NASA to provide a compute cloud infrastructure</a:t>
            </a:r>
          </a:p>
          <a:p>
            <a:r>
              <a:rPr lang="en-US" dirty="0" smtClean="0"/>
              <a:t>Contains currently three subprojects</a:t>
            </a:r>
          </a:p>
          <a:p>
            <a:pPr lvl="1"/>
            <a:r>
              <a:rPr lang="en-US" dirty="0" err="1" smtClean="0"/>
              <a:t>OpenStack</a:t>
            </a:r>
            <a:r>
              <a:rPr lang="en-US" dirty="0" smtClean="0"/>
              <a:t> Compute (VM &amp; Networks)</a:t>
            </a:r>
          </a:p>
          <a:p>
            <a:pPr lvl="1"/>
            <a:r>
              <a:rPr lang="en-US" dirty="0" err="1" smtClean="0"/>
              <a:t>OpenStack</a:t>
            </a:r>
            <a:r>
              <a:rPr lang="en-US" dirty="0" smtClean="0"/>
              <a:t> Image Service (Image Management)</a:t>
            </a:r>
          </a:p>
          <a:p>
            <a:pPr lvl="1"/>
            <a:r>
              <a:rPr lang="en-US" dirty="0" err="1" smtClean="0"/>
              <a:t>OpenStack</a:t>
            </a:r>
            <a:r>
              <a:rPr lang="en-US" dirty="0" smtClean="0"/>
              <a:t> Object Store (Storage)</a:t>
            </a:r>
          </a:p>
          <a:p>
            <a:r>
              <a:rPr lang="en-US" dirty="0" smtClean="0"/>
              <a:t>Supports multiple hypervisors</a:t>
            </a:r>
          </a:p>
          <a:p>
            <a:pPr lvl="1"/>
            <a:r>
              <a:rPr lang="en-US" dirty="0" err="1" smtClean="0"/>
              <a:t>Xen</a:t>
            </a:r>
            <a:r>
              <a:rPr lang="en-US" dirty="0" smtClean="0"/>
              <a:t>, KVM, </a:t>
            </a:r>
            <a:r>
              <a:rPr lang="en-US" dirty="0" err="1" smtClean="0"/>
              <a:t>ESXi</a:t>
            </a:r>
            <a:r>
              <a:rPr lang="en-US" dirty="0" smtClean="0"/>
              <a:t>, Hyper-V</a:t>
            </a:r>
          </a:p>
        </p:txBody>
      </p:sp>
    </p:spTree>
    <p:extLst>
      <p:ext uri="{BB962C8B-B14F-4D97-AF65-F5344CB8AC3E}">
        <p14:creationId xmlns:p14="http://schemas.microsoft.com/office/powerpoint/2010/main" val="367123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OpenStack</a:t>
            </a:r>
            <a:r>
              <a:rPr lang="en-US" dirty="0" smtClean="0"/>
              <a:t> Plans on FG</a:t>
            </a:r>
            <a:endParaRPr lang="en-US" dirty="0"/>
          </a:p>
        </p:txBody>
      </p:sp>
      <p:sp>
        <p:nvSpPr>
          <p:cNvPr id="3" name="Content Placeholder 2"/>
          <p:cNvSpPr>
            <a:spLocks noGrp="1"/>
          </p:cNvSpPr>
          <p:nvPr>
            <p:ph idx="1"/>
          </p:nvPr>
        </p:nvSpPr>
        <p:spPr/>
        <p:txBody>
          <a:bodyPr/>
          <a:lstStyle/>
          <a:p>
            <a:r>
              <a:rPr lang="en-US" dirty="0" smtClean="0"/>
              <a:t>Currently we are installing OpenStack on FG and have test instances running</a:t>
            </a:r>
          </a:p>
          <a:p>
            <a:r>
              <a:rPr lang="en-US" dirty="0" smtClean="0"/>
              <a:t>It will be available to the general users before the end of the year.</a:t>
            </a:r>
          </a:p>
          <a:p>
            <a:r>
              <a:rPr lang="en-US" dirty="0" smtClean="0"/>
              <a:t>Also expect to have a professional version of Eucalyptus</a:t>
            </a:r>
          </a:p>
          <a:p>
            <a:r>
              <a:rPr lang="en-US" dirty="0" smtClean="0"/>
              <a:t>Currently Nimbus best supported VM manager on FutureGrid</a:t>
            </a:r>
          </a:p>
          <a:p>
            <a:pPr marL="0" indent="0">
              <a:buNone/>
            </a:pPr>
            <a:endParaRPr lang="en-US" dirty="0"/>
          </a:p>
        </p:txBody>
      </p:sp>
    </p:spTree>
    <p:extLst>
      <p:ext uri="{BB962C8B-B14F-4D97-AF65-F5344CB8AC3E}">
        <p14:creationId xmlns:p14="http://schemas.microsoft.com/office/powerpoint/2010/main" val="993529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0" y="457200"/>
            <a:ext cx="9144000" cy="1470025"/>
          </a:xfrm>
        </p:spPr>
        <p:txBody>
          <a:bodyPr/>
          <a:lstStyle/>
          <a:p>
            <a:r>
              <a:rPr lang="en-US" sz="4800" dirty="0" smtClean="0">
                <a:ea typeface="ＭＳ Ｐゴシック" charset="-128"/>
              </a:rPr>
              <a:t>Virtual Appliances on FutureGrid</a:t>
            </a:r>
          </a:p>
        </p:txBody>
      </p:sp>
      <p:sp>
        <p:nvSpPr>
          <p:cNvPr id="8195" name="Subtitle 2"/>
          <p:cNvSpPr>
            <a:spLocks noGrp="1"/>
          </p:cNvSpPr>
          <p:nvPr>
            <p:ph type="subTitle" idx="1"/>
          </p:nvPr>
        </p:nvSpPr>
        <p:spPr>
          <a:xfrm>
            <a:off x="0" y="2286000"/>
            <a:ext cx="9144000" cy="1600200"/>
          </a:xfrm>
        </p:spPr>
        <p:txBody>
          <a:bodyPr/>
          <a:lstStyle/>
          <a:p>
            <a:endParaRPr lang="it-IT" sz="2400" b="1" smtClean="0">
              <a:solidFill>
                <a:schemeClr val="tx1"/>
              </a:solidFill>
              <a:ea typeface="ＭＳ Ｐゴシック" charset="-128"/>
            </a:endParaRPr>
          </a:p>
        </p:txBody>
      </p:sp>
      <p:sp>
        <p:nvSpPr>
          <p:cNvPr id="8196" name="Subtitle 2"/>
          <p:cNvSpPr txBox="1">
            <a:spLocks/>
          </p:cNvSpPr>
          <p:nvPr/>
        </p:nvSpPr>
        <p:spPr bwMode="auto">
          <a:xfrm>
            <a:off x="0" y="3429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Font typeface="Arial" charset="0"/>
              <a:buNone/>
            </a:pPr>
            <a:endParaRPr lang="en-US" sz="2400" b="1" dirty="0">
              <a:solidFill>
                <a:srgbClr val="000000"/>
              </a:solidFill>
              <a:latin typeface="Times New Roman" pitchFamily="18" charset="0"/>
              <a:cs typeface="Times New Roman" pitchFamily="18" charset="0"/>
            </a:endParaRPr>
          </a:p>
          <a:p>
            <a:pPr algn="ctr" eaLnBrk="1" hangingPunct="1">
              <a:spcBef>
                <a:spcPct val="20000"/>
              </a:spcBef>
              <a:buFont typeface="Arial" charset="0"/>
              <a:buNone/>
            </a:pPr>
            <a:r>
              <a:rPr lang="en-US" sz="2400" dirty="0">
                <a:solidFill>
                  <a:srgbClr val="000000"/>
                </a:solidFill>
                <a:latin typeface="Times New Roman" pitchFamily="18" charset="0"/>
                <a:cs typeface="Times New Roman" pitchFamily="18" charset="0"/>
              </a:rPr>
              <a:t>Renato </a:t>
            </a:r>
            <a:r>
              <a:rPr lang="en-US" sz="2400" dirty="0" err="1">
                <a:solidFill>
                  <a:srgbClr val="000000"/>
                </a:solidFill>
                <a:latin typeface="Times New Roman" pitchFamily="18" charset="0"/>
                <a:cs typeface="Times New Roman" pitchFamily="18" charset="0"/>
              </a:rPr>
              <a:t>Figueiredo</a:t>
            </a:r>
            <a:r>
              <a:rPr lang="en-US" sz="2400" dirty="0">
                <a:solidFill>
                  <a:srgbClr val="000000"/>
                </a:solidFill>
                <a:latin typeface="Times New Roman" pitchFamily="18" charset="0"/>
                <a:cs typeface="Times New Roman" pitchFamily="18" charset="0"/>
              </a:rPr>
              <a:t> (University of Florida)</a:t>
            </a:r>
          </a:p>
          <a:p>
            <a:pPr algn="ctr" eaLnBrk="1" hangingPunct="1">
              <a:spcBef>
                <a:spcPct val="20000"/>
              </a:spcBef>
            </a:pPr>
            <a:r>
              <a:rPr lang="en-US" sz="2000" dirty="0">
                <a:solidFill>
                  <a:srgbClr val="000000"/>
                </a:solidFill>
                <a:latin typeface="Calibri" pitchFamily="34" charset="0"/>
              </a:rPr>
              <a:t>renato@acis.ufl.edu            </a:t>
            </a:r>
          </a:p>
          <a:p>
            <a:pPr algn="ctr" eaLnBrk="1" hangingPunct="1">
              <a:spcBef>
                <a:spcPct val="20000"/>
              </a:spcBef>
            </a:pPr>
            <a:r>
              <a:rPr lang="en-US" sz="2000" dirty="0">
                <a:solidFill>
                  <a:srgbClr val="000000"/>
                </a:solidFill>
                <a:latin typeface="Calibri" pitchFamily="34" charset="0"/>
              </a:rPr>
              <a:t> </a:t>
            </a: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412904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idx="4294967295"/>
          </p:nvPr>
        </p:nvSpPr>
        <p:spPr/>
        <p:txBody>
          <a:bodyPr/>
          <a:lstStyle/>
          <a:p>
            <a:r>
              <a:rPr lang="en-US" smtClean="0">
                <a:ea typeface="ＭＳ Ｐゴシック" charset="-128"/>
              </a:rPr>
              <a:t>Overview</a:t>
            </a:r>
          </a:p>
        </p:txBody>
      </p:sp>
      <p:sp>
        <p:nvSpPr>
          <p:cNvPr id="9219" name="Rectangle 3"/>
          <p:cNvSpPr>
            <a:spLocks noGrp="1"/>
          </p:cNvSpPr>
          <p:nvPr>
            <p:ph type="body" idx="4294967295"/>
          </p:nvPr>
        </p:nvSpPr>
        <p:spPr/>
        <p:txBody>
          <a:bodyPr/>
          <a:lstStyle/>
          <a:p>
            <a:r>
              <a:rPr lang="en-US" sz="2800" smtClean="0">
                <a:ea typeface="ＭＳ Ｐゴシック" charset="-128"/>
              </a:rPr>
              <a:t>Traditional ways of delivering hands-on training and education in parallel/distributed computing have non-trivial dependences on the environment</a:t>
            </a:r>
          </a:p>
          <a:p>
            <a:pPr lvl="2"/>
            <a:r>
              <a:rPr lang="en-US" sz="2000" smtClean="0">
                <a:ea typeface="ＭＳ Ｐゴシック" charset="-128"/>
              </a:rPr>
              <a:t>Difficult to replicate same environment on different resources (e.g. HPC clusters, desktops) </a:t>
            </a:r>
          </a:p>
          <a:p>
            <a:pPr lvl="2"/>
            <a:r>
              <a:rPr lang="en-US" sz="2000" smtClean="0">
                <a:ea typeface="ＭＳ Ｐゴシック" charset="-128"/>
              </a:rPr>
              <a:t>Difficult to cope with changes in the environment (e.g. software upgrades)</a:t>
            </a:r>
          </a:p>
          <a:p>
            <a:r>
              <a:rPr lang="en-US" sz="2800" smtClean="0">
                <a:ea typeface="ＭＳ Ｐゴシック" charset="-128"/>
              </a:rPr>
              <a:t>Virtualization technologies remove key software dependences through a layer of indirection</a:t>
            </a:r>
          </a:p>
          <a:p>
            <a:pPr lvl="2"/>
            <a:endParaRPr lang="en-US" sz="2000" smtClean="0">
              <a:ea typeface="ＭＳ Ｐゴシック" charset="-128"/>
            </a:endParaRPr>
          </a:p>
        </p:txBody>
      </p:sp>
    </p:spTree>
    <p:extLst>
      <p:ext uri="{BB962C8B-B14F-4D97-AF65-F5344CB8AC3E}">
        <p14:creationId xmlns:p14="http://schemas.microsoft.com/office/powerpoint/2010/main" val="1348613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p:txBody>
          <a:bodyPr/>
          <a:lstStyle/>
          <a:p>
            <a:r>
              <a:rPr lang="en-US" smtClean="0">
                <a:ea typeface="ＭＳ Ｐゴシック" charset="-128"/>
              </a:rPr>
              <a:t>Overview</a:t>
            </a:r>
          </a:p>
        </p:txBody>
      </p:sp>
      <p:sp>
        <p:nvSpPr>
          <p:cNvPr id="10243" name="Rectangle 3"/>
          <p:cNvSpPr>
            <a:spLocks noGrp="1"/>
          </p:cNvSpPr>
          <p:nvPr>
            <p:ph type="body" idx="4294967295"/>
          </p:nvPr>
        </p:nvSpPr>
        <p:spPr>
          <a:xfrm>
            <a:off x="381000" y="1143000"/>
            <a:ext cx="8229600" cy="4525963"/>
          </a:xfrm>
        </p:spPr>
        <p:txBody>
          <a:bodyPr/>
          <a:lstStyle/>
          <a:p>
            <a:pPr>
              <a:lnSpc>
                <a:spcPct val="90000"/>
              </a:lnSpc>
            </a:pPr>
            <a:r>
              <a:rPr lang="en-US" sz="2800" dirty="0" smtClean="0">
                <a:ea typeface="ＭＳ Ｐゴシック" charset="-128"/>
              </a:rPr>
              <a:t>FutureGrid enables new approaches to education and training and opportunities to engage in outreach </a:t>
            </a:r>
          </a:p>
          <a:p>
            <a:pPr lvl="1">
              <a:lnSpc>
                <a:spcPct val="90000"/>
              </a:lnSpc>
            </a:pPr>
            <a:r>
              <a:rPr lang="en-US" sz="2400" dirty="0" smtClean="0">
                <a:ea typeface="ＭＳ Ｐゴシック" charset="-128"/>
              </a:rPr>
              <a:t>Cloud, virtualization and dynamic provisioning – environment can adapt to the user, rather than expect user to adapt to the environment</a:t>
            </a:r>
          </a:p>
          <a:p>
            <a:pPr lvl="1">
              <a:lnSpc>
                <a:spcPct val="90000"/>
              </a:lnSpc>
            </a:pPr>
            <a:r>
              <a:rPr lang="en-US" sz="2400" dirty="0"/>
              <a:t>A</a:t>
            </a:r>
            <a:r>
              <a:rPr lang="en-US" sz="2400" dirty="0" smtClean="0"/>
              <a:t>vailability </a:t>
            </a:r>
            <a:r>
              <a:rPr lang="en-US" sz="2400" dirty="0"/>
              <a:t>of plentiful resources to run appliances, the ability for users to create and share appliances, and the variety of VM management systems, </a:t>
            </a:r>
            <a:endParaRPr lang="en-US" sz="2400" dirty="0" smtClean="0">
              <a:ea typeface="ＭＳ Ｐゴシック" charset="-128"/>
            </a:endParaRPr>
          </a:p>
          <a:p>
            <a:pPr>
              <a:lnSpc>
                <a:spcPct val="90000"/>
              </a:lnSpc>
            </a:pPr>
            <a:r>
              <a:rPr lang="en-US" sz="2800" dirty="0" smtClean="0">
                <a:ea typeface="ＭＳ Ｐゴシック" charset="-128"/>
              </a:rPr>
              <a:t>Leverage unique capabilities of the infrastructure:</a:t>
            </a:r>
          </a:p>
          <a:p>
            <a:pPr lvl="1">
              <a:lnSpc>
                <a:spcPct val="90000"/>
              </a:lnSpc>
            </a:pPr>
            <a:r>
              <a:rPr lang="en-US" sz="2400" dirty="0" smtClean="0">
                <a:ea typeface="ＭＳ Ｐゴシック" charset="-128"/>
              </a:rPr>
              <a:t>Reduce barriers to entry and engage new users</a:t>
            </a:r>
          </a:p>
          <a:p>
            <a:pPr lvl="1">
              <a:lnSpc>
                <a:spcPct val="90000"/>
              </a:lnSpc>
            </a:pPr>
            <a:r>
              <a:rPr lang="en-US" sz="2400" dirty="0" smtClean="0">
                <a:ea typeface="ＭＳ Ｐゴシック" charset="-128"/>
              </a:rPr>
              <a:t>Use of encapsulated environments (“appliances”) as a primary delivery mechanism of education/training modules – promoting reuse, replication, and sharing</a:t>
            </a:r>
          </a:p>
          <a:p>
            <a:pPr lvl="1">
              <a:lnSpc>
                <a:spcPct val="90000"/>
              </a:lnSpc>
            </a:pPr>
            <a:r>
              <a:rPr lang="en-US" sz="2400" dirty="0" smtClean="0">
                <a:ea typeface="ＭＳ Ｐゴシック" charset="-128"/>
              </a:rPr>
              <a:t>Hands-on tutorials on introductory, intermediate, and advanced topics</a:t>
            </a:r>
          </a:p>
        </p:txBody>
      </p:sp>
    </p:spTree>
    <p:extLst>
      <p:ext uri="{BB962C8B-B14F-4D97-AF65-F5344CB8AC3E}">
        <p14:creationId xmlns:p14="http://schemas.microsoft.com/office/powerpoint/2010/main" val="398277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1"/>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pPr>
            <a:fld id="{AC63D598-42C2-43D9-B653-44174F3A19E2}" type="slidenum">
              <a:rPr lang="zh-CN" altLang="en-GB" smtClean="0">
                <a:solidFill>
                  <a:srgbClr val="898989"/>
                </a:solidFill>
                <a:latin typeface="Calibri" pitchFamily="34" charset="0"/>
              </a:rPr>
              <a:pPr algn="l" eaLnBrk="1" fontAlgn="base" hangingPunct="1">
                <a:spcBef>
                  <a:spcPct val="0"/>
                </a:spcBef>
                <a:spcAft>
                  <a:spcPct val="0"/>
                </a:spcAft>
              </a:pPr>
              <a:t>38</a:t>
            </a:fld>
            <a:endParaRPr lang="en-GB" altLang="zh-CN" smtClean="0">
              <a:solidFill>
                <a:srgbClr val="898989"/>
              </a:solidFill>
              <a:latin typeface="Calibri" pitchFamily="34" charset="0"/>
            </a:endParaRPr>
          </a:p>
        </p:txBody>
      </p:sp>
      <p:sp>
        <p:nvSpPr>
          <p:cNvPr id="11267" name="Rectangle 2"/>
          <p:cNvSpPr>
            <a:spLocks noGrp="1" noChangeArrowheads="1"/>
          </p:cNvSpPr>
          <p:nvPr>
            <p:ph type="title"/>
          </p:nvPr>
        </p:nvSpPr>
        <p:spPr/>
        <p:txBody>
          <a:bodyPr/>
          <a:lstStyle/>
          <a:p>
            <a:r>
              <a:rPr lang="en-US" smtClean="0">
                <a:ea typeface="ＭＳ Ｐゴシック" charset="-128"/>
              </a:rPr>
              <a:t>What is an appliance?</a:t>
            </a:r>
          </a:p>
        </p:txBody>
      </p:sp>
      <p:sp>
        <p:nvSpPr>
          <p:cNvPr id="1626115" name="Rectangle 3"/>
          <p:cNvSpPr>
            <a:spLocks noGrp="1" noChangeArrowheads="1"/>
          </p:cNvSpPr>
          <p:nvPr>
            <p:ph type="body" idx="1"/>
          </p:nvPr>
        </p:nvSpPr>
        <p:spPr/>
        <p:txBody>
          <a:bodyPr/>
          <a:lstStyle/>
          <a:p>
            <a:pPr>
              <a:defRPr/>
            </a:pPr>
            <a:r>
              <a:rPr lang="en-US" dirty="0"/>
              <a:t>Hardware/software appliances</a:t>
            </a:r>
          </a:p>
          <a:p>
            <a:pPr lvl="1">
              <a:defRPr/>
            </a:pPr>
            <a:r>
              <a:rPr lang="en-US" dirty="0"/>
              <a:t>TV receiver + computer + hard disk + Linux + user interface</a:t>
            </a:r>
          </a:p>
          <a:p>
            <a:pPr lvl="1">
              <a:defRPr/>
            </a:pPr>
            <a:endParaRPr lang="en-US" dirty="0"/>
          </a:p>
          <a:p>
            <a:pPr marL="457200" lvl="1" indent="0">
              <a:buFont typeface="Arial" charset="0"/>
              <a:buNone/>
              <a:defRPr/>
            </a:pPr>
            <a:endParaRPr lang="en-US" dirty="0" smtClean="0"/>
          </a:p>
          <a:p>
            <a:pPr lvl="1">
              <a:defRPr/>
            </a:pPr>
            <a:r>
              <a:rPr lang="en-US" dirty="0"/>
              <a:t>Computer + network interfaces + FreeBSD + user interface</a:t>
            </a:r>
          </a:p>
        </p:txBody>
      </p:sp>
      <p:pic>
        <p:nvPicPr>
          <p:cNvPr id="11269" name="Picture 8" descr="MC9003837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7575" y="2819400"/>
            <a:ext cx="182721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MC90043149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157788"/>
            <a:ext cx="8064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MC90043256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450373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338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1"/>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pPr>
            <a:fld id="{9FDCD60E-44A8-4C34-AC2E-231E95F8D2DB}" type="slidenum">
              <a:rPr lang="zh-CN" altLang="en-GB" smtClean="0">
                <a:solidFill>
                  <a:srgbClr val="898989"/>
                </a:solidFill>
                <a:latin typeface="Calibri" pitchFamily="34" charset="0"/>
              </a:rPr>
              <a:pPr algn="l" eaLnBrk="1" fontAlgn="base" hangingPunct="1">
                <a:spcBef>
                  <a:spcPct val="0"/>
                </a:spcBef>
                <a:spcAft>
                  <a:spcPct val="0"/>
                </a:spcAft>
              </a:pPr>
              <a:t>39</a:t>
            </a:fld>
            <a:endParaRPr lang="en-GB" altLang="zh-CN" smtClean="0">
              <a:solidFill>
                <a:srgbClr val="898989"/>
              </a:solidFill>
              <a:latin typeface="Calibri" pitchFamily="34" charset="0"/>
            </a:endParaRPr>
          </a:p>
        </p:txBody>
      </p:sp>
      <p:sp>
        <p:nvSpPr>
          <p:cNvPr id="12291" name="Rectangle 2"/>
          <p:cNvSpPr>
            <a:spLocks noGrp="1" noChangeArrowheads="1"/>
          </p:cNvSpPr>
          <p:nvPr>
            <p:ph type="title"/>
          </p:nvPr>
        </p:nvSpPr>
        <p:spPr/>
        <p:txBody>
          <a:bodyPr/>
          <a:lstStyle/>
          <a:p>
            <a:r>
              <a:rPr lang="en-US" smtClean="0">
                <a:ea typeface="ＭＳ Ｐゴシック" charset="-128"/>
              </a:rPr>
              <a:t>What is a virtual appliance?</a:t>
            </a:r>
          </a:p>
        </p:txBody>
      </p:sp>
      <p:sp>
        <p:nvSpPr>
          <p:cNvPr id="12292" name="Rectangle 3"/>
          <p:cNvSpPr>
            <a:spLocks noGrp="1" noChangeArrowheads="1"/>
          </p:cNvSpPr>
          <p:nvPr>
            <p:ph type="body" idx="1"/>
          </p:nvPr>
        </p:nvSpPr>
        <p:spPr/>
        <p:txBody>
          <a:bodyPr/>
          <a:lstStyle/>
          <a:p>
            <a:r>
              <a:rPr lang="en-US" smtClean="0">
                <a:ea typeface="ＭＳ Ｐゴシック" charset="-128"/>
              </a:rPr>
              <a:t>An appliance that packages software and configuration needed for a particular purpose into a virtual machine “image”</a:t>
            </a:r>
          </a:p>
          <a:p>
            <a:r>
              <a:rPr lang="en-US" smtClean="0">
                <a:ea typeface="ＭＳ Ｐゴシック" charset="-128"/>
              </a:rPr>
              <a:t>The virtual appliance has no hardware – just software and configuration</a:t>
            </a:r>
          </a:p>
          <a:p>
            <a:r>
              <a:rPr lang="en-US" smtClean="0">
                <a:ea typeface="ＭＳ Ｐゴシック" charset="-128"/>
              </a:rPr>
              <a:t>The image is a (big) file</a:t>
            </a:r>
          </a:p>
          <a:p>
            <a:r>
              <a:rPr lang="en-US" smtClean="0">
                <a:ea typeface="ＭＳ Ｐゴシック" charset="-128"/>
              </a:rPr>
              <a:t>It can be </a:t>
            </a:r>
            <a:r>
              <a:rPr lang="en-US" i="1" smtClean="0">
                <a:ea typeface="ＭＳ Ｐゴシック" charset="-128"/>
              </a:rPr>
              <a:t>instantiated</a:t>
            </a:r>
            <a:r>
              <a:rPr lang="en-US" smtClean="0">
                <a:ea typeface="ＭＳ Ｐゴシック" charset="-128"/>
              </a:rPr>
              <a:t> on hardware</a:t>
            </a:r>
          </a:p>
        </p:txBody>
      </p:sp>
    </p:spTree>
    <p:extLst>
      <p:ext uri="{BB962C8B-B14F-4D97-AF65-F5344CB8AC3E}">
        <p14:creationId xmlns:p14="http://schemas.microsoft.com/office/powerpoint/2010/main" val="246371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PaaS</a:t>
            </a:r>
            <a:r>
              <a:rPr lang="en-US" dirty="0" smtClean="0"/>
              <a:t>: Platform as a Service</a:t>
            </a:r>
          </a:p>
          <a:p>
            <a:pPr lvl="1"/>
            <a:r>
              <a:rPr lang="en-US" dirty="0"/>
              <a:t>D</a:t>
            </a:r>
            <a:r>
              <a:rPr lang="en-US" dirty="0" smtClean="0"/>
              <a:t>elivery of a computing platform and solution stack</a:t>
            </a:r>
          </a:p>
          <a:p>
            <a:r>
              <a:rPr lang="en-US" dirty="0" err="1" smtClean="0"/>
              <a:t>IaaS</a:t>
            </a:r>
            <a:r>
              <a:rPr lang="en-US" dirty="0" smtClean="0"/>
              <a:t>: Infrastructure as a Service</a:t>
            </a:r>
          </a:p>
          <a:p>
            <a:pPr lvl="1"/>
            <a:r>
              <a:rPr lang="en-US" dirty="0" smtClean="0"/>
              <a:t>Deliver a compute infrastructure as a service</a:t>
            </a:r>
          </a:p>
          <a:p>
            <a:r>
              <a:rPr lang="en-US" dirty="0" smtClean="0"/>
              <a:t>Grid:</a:t>
            </a:r>
          </a:p>
          <a:p>
            <a:pPr lvl="1"/>
            <a:r>
              <a:rPr lang="en-US" dirty="0" smtClean="0"/>
              <a:t>Deliver services to support the creation of virtual organizations contributing resources</a:t>
            </a:r>
          </a:p>
          <a:p>
            <a:r>
              <a:rPr lang="en-US" dirty="0" smtClean="0"/>
              <a:t>HPCC: High </a:t>
            </a:r>
            <a:r>
              <a:rPr lang="en-US" dirty="0"/>
              <a:t>P</a:t>
            </a:r>
            <a:r>
              <a:rPr lang="en-US" dirty="0" smtClean="0"/>
              <a:t>erformance Computing Cluster</a:t>
            </a:r>
          </a:p>
          <a:p>
            <a:pPr lvl="1"/>
            <a:r>
              <a:rPr lang="en-US" dirty="0" smtClean="0"/>
              <a:t>Traditional high performance computing cluster environment</a:t>
            </a:r>
          </a:p>
          <a:p>
            <a:r>
              <a:rPr lang="en-US" dirty="0" smtClean="0"/>
              <a:t>Other Services</a:t>
            </a:r>
          </a:p>
          <a:p>
            <a:pPr lvl="1"/>
            <a:r>
              <a:rPr lang="en-US" dirty="0" smtClean="0"/>
              <a:t>Other services useful for the users as part of the FG service offerings </a:t>
            </a:r>
          </a:p>
          <a:p>
            <a:pPr lvl="1"/>
            <a:endParaRPr lang="en-US" dirty="0"/>
          </a:p>
        </p:txBody>
      </p:sp>
    </p:spTree>
    <p:extLst>
      <p:ext uri="{BB962C8B-B14F-4D97-AF65-F5344CB8AC3E}">
        <p14:creationId xmlns:p14="http://schemas.microsoft.com/office/powerpoint/2010/main" val="3828569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a:defRPr/>
            </a:pPr>
            <a:r>
              <a:rPr lang="en-US" dirty="0" smtClean="0">
                <a:effectLst>
                  <a:outerShdw blurRad="38100" dist="38100" dir="2700000" algn="tl">
                    <a:srgbClr val="C0C0C0"/>
                  </a:outerShdw>
                </a:effectLst>
                <a:ea typeface="ＭＳ Ｐゴシック" pitchFamily="34" charset="-128"/>
              </a:rPr>
              <a:t>Educational virtual appliances</a:t>
            </a:r>
          </a:p>
        </p:txBody>
      </p:sp>
      <p:sp>
        <p:nvSpPr>
          <p:cNvPr id="13315" name="Content Placeholder 2"/>
          <p:cNvSpPr>
            <a:spLocks noGrp="1"/>
          </p:cNvSpPr>
          <p:nvPr>
            <p:ph idx="4294967295"/>
          </p:nvPr>
        </p:nvSpPr>
        <p:spPr/>
        <p:txBody>
          <a:bodyPr/>
          <a:lstStyle/>
          <a:p>
            <a:r>
              <a:rPr lang="en-US" sz="2800" smtClean="0">
                <a:ea typeface="ＭＳ Ｐゴシック" charset="-128"/>
              </a:rPr>
              <a:t>A flexible, extensible platform for </a:t>
            </a:r>
            <a:r>
              <a:rPr lang="en-US" sz="2800" i="1" smtClean="0">
                <a:ea typeface="ＭＳ Ｐゴシック" charset="-128"/>
              </a:rPr>
              <a:t>hands-on, lab-oriented</a:t>
            </a:r>
            <a:r>
              <a:rPr lang="en-US" sz="2800" smtClean="0">
                <a:ea typeface="ＭＳ Ｐゴシック" charset="-128"/>
              </a:rPr>
              <a:t> education on FutureGrid</a:t>
            </a:r>
          </a:p>
          <a:p>
            <a:r>
              <a:rPr lang="en-US" sz="2800" smtClean="0">
                <a:ea typeface="ＭＳ Ｐゴシック" charset="-128"/>
              </a:rPr>
              <a:t>Support </a:t>
            </a:r>
            <a:r>
              <a:rPr lang="en-US" sz="2800" i="1" smtClean="0">
                <a:ea typeface="ＭＳ Ｐゴシック" charset="-128"/>
              </a:rPr>
              <a:t>clustering</a:t>
            </a:r>
            <a:r>
              <a:rPr lang="en-US" sz="2800" smtClean="0">
                <a:ea typeface="ＭＳ Ｐゴシック" charset="-128"/>
              </a:rPr>
              <a:t> of resources</a:t>
            </a:r>
          </a:p>
          <a:p>
            <a:pPr lvl="1"/>
            <a:r>
              <a:rPr lang="en-US" sz="2400" smtClean="0">
                <a:ea typeface="ＭＳ Ｐゴシック" charset="-128"/>
              </a:rPr>
              <a:t>Virtual machines + social/virtual networking to create sandboxed modules</a:t>
            </a:r>
          </a:p>
          <a:p>
            <a:pPr lvl="2"/>
            <a:r>
              <a:rPr lang="en-US" sz="2000" i="1" smtClean="0">
                <a:ea typeface="ＭＳ Ｐゴシック" charset="-128"/>
              </a:rPr>
              <a:t>Virtual “Grid” appliances</a:t>
            </a:r>
            <a:r>
              <a:rPr lang="en-US" sz="2000" smtClean="0">
                <a:ea typeface="ＭＳ Ｐゴシック" charset="-128"/>
              </a:rPr>
              <a:t>: self-contained, pre-packaged execution environments</a:t>
            </a:r>
          </a:p>
          <a:p>
            <a:pPr lvl="2"/>
            <a:r>
              <a:rPr lang="en-US" sz="2000" i="1" smtClean="0">
                <a:ea typeface="ＭＳ Ｐゴシック" charset="-128"/>
              </a:rPr>
              <a:t>Group VPNs</a:t>
            </a:r>
            <a:r>
              <a:rPr lang="en-US" sz="2000" smtClean="0">
                <a:ea typeface="ＭＳ Ｐゴシック" charset="-128"/>
              </a:rPr>
              <a:t>: simple management of virtual clusters by students and educators</a:t>
            </a:r>
          </a:p>
          <a:p>
            <a:endParaRPr lang="en-US" smtClean="0">
              <a:ea typeface="ＭＳ Ｐゴシック" charset="-128"/>
            </a:endParaRPr>
          </a:p>
        </p:txBody>
      </p:sp>
    </p:spTree>
    <p:extLst>
      <p:ext uri="{BB962C8B-B14F-4D97-AF65-F5344CB8AC3E}">
        <p14:creationId xmlns:p14="http://schemas.microsoft.com/office/powerpoint/2010/main" val="151713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p:txBody>
          <a:bodyPr/>
          <a:lstStyle/>
          <a:p>
            <a:r>
              <a:rPr lang="en-US" smtClean="0">
                <a:ea typeface="ＭＳ Ｐゴシック" charset="-128"/>
              </a:rPr>
              <a:t>Virtual appliance clusters</a:t>
            </a:r>
          </a:p>
        </p:txBody>
      </p:sp>
      <p:sp>
        <p:nvSpPr>
          <p:cNvPr id="14339" name="Rectangle 3"/>
          <p:cNvSpPr>
            <a:spLocks noGrp="1"/>
          </p:cNvSpPr>
          <p:nvPr>
            <p:ph type="body" idx="4294967295"/>
          </p:nvPr>
        </p:nvSpPr>
        <p:spPr>
          <a:xfrm>
            <a:off x="457200" y="1219200"/>
            <a:ext cx="8229600" cy="4525963"/>
          </a:xfrm>
        </p:spPr>
        <p:txBody>
          <a:bodyPr/>
          <a:lstStyle/>
          <a:p>
            <a:r>
              <a:rPr lang="en-US" smtClean="0">
                <a:ea typeface="ＭＳ Ｐゴシック" charset="-128"/>
              </a:rPr>
              <a:t>Same image, different VPNs</a:t>
            </a:r>
          </a:p>
          <a:p>
            <a:endParaRPr lang="en-US" smtClean="0">
              <a:ea typeface="ＭＳ Ｐゴシック" charset="-128"/>
            </a:endParaRPr>
          </a:p>
        </p:txBody>
      </p:sp>
      <p:pic>
        <p:nvPicPr>
          <p:cNvPr id="14340" name="Picture 4" descr="MC9004348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90658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4325938"/>
            <a:ext cx="9636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4365625"/>
            <a:ext cx="9636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Line 7"/>
          <p:cNvSpPr>
            <a:spLocks noChangeShapeType="1"/>
          </p:cNvSpPr>
          <p:nvPr/>
        </p:nvSpPr>
        <p:spPr bwMode="auto">
          <a:xfrm>
            <a:off x="2266950" y="3751263"/>
            <a:ext cx="960438" cy="882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4344" name="Text Box 8"/>
          <p:cNvSpPr txBox="1">
            <a:spLocks noChangeArrowheads="1"/>
          </p:cNvSpPr>
          <p:nvPr/>
        </p:nvSpPr>
        <p:spPr bwMode="auto">
          <a:xfrm>
            <a:off x="1922463" y="4211638"/>
            <a:ext cx="720725"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copy</a:t>
            </a:r>
          </a:p>
        </p:txBody>
      </p:sp>
      <p:sp>
        <p:nvSpPr>
          <p:cNvPr id="14345" name="Line 9"/>
          <p:cNvSpPr>
            <a:spLocks noChangeShapeType="1"/>
          </p:cNvSpPr>
          <p:nvPr/>
        </p:nvSpPr>
        <p:spPr bwMode="auto">
          <a:xfrm flipV="1">
            <a:off x="3689350" y="3789363"/>
            <a:ext cx="268288" cy="4603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4346" name="Text Box 10"/>
          <p:cNvSpPr txBox="1">
            <a:spLocks noChangeArrowheads="1"/>
          </p:cNvSpPr>
          <p:nvPr/>
        </p:nvSpPr>
        <p:spPr bwMode="auto">
          <a:xfrm>
            <a:off x="2498725" y="3597275"/>
            <a:ext cx="1341438"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instantiate</a:t>
            </a:r>
          </a:p>
        </p:txBody>
      </p:sp>
      <p:sp>
        <p:nvSpPr>
          <p:cNvPr id="14347" name="Text Box 11"/>
          <p:cNvSpPr txBox="1">
            <a:spLocks noChangeArrowheads="1"/>
          </p:cNvSpPr>
          <p:nvPr/>
        </p:nvSpPr>
        <p:spPr bwMode="auto">
          <a:xfrm>
            <a:off x="115888" y="2214563"/>
            <a:ext cx="1116012" cy="12509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Hadoop</a:t>
            </a:r>
          </a:p>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a:t>
            </a:r>
          </a:p>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Virtual</a:t>
            </a:r>
          </a:p>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Network</a:t>
            </a:r>
          </a:p>
        </p:txBody>
      </p:sp>
      <p:sp>
        <p:nvSpPr>
          <p:cNvPr id="14348" name="Text Box 12"/>
          <p:cNvSpPr txBox="1">
            <a:spLocks noChangeArrowheads="1"/>
          </p:cNvSpPr>
          <p:nvPr/>
        </p:nvSpPr>
        <p:spPr bwMode="auto">
          <a:xfrm>
            <a:off x="3073400" y="3182938"/>
            <a:ext cx="2146300"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A Hadoop worker</a:t>
            </a:r>
          </a:p>
        </p:txBody>
      </p:sp>
      <p:sp>
        <p:nvSpPr>
          <p:cNvPr id="14349" name="Text Box 13"/>
          <p:cNvSpPr txBox="1">
            <a:spLocks noChangeArrowheads="1"/>
          </p:cNvSpPr>
          <p:nvPr/>
        </p:nvSpPr>
        <p:spPr bwMode="auto">
          <a:xfrm>
            <a:off x="5594350" y="3059113"/>
            <a:ext cx="2865438"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Another Hadoop worker</a:t>
            </a:r>
          </a:p>
        </p:txBody>
      </p:sp>
      <p:sp>
        <p:nvSpPr>
          <p:cNvPr id="14350" name="Text Box 14"/>
          <p:cNvSpPr txBox="1">
            <a:spLocks noChangeArrowheads="1"/>
          </p:cNvSpPr>
          <p:nvPr/>
        </p:nvSpPr>
        <p:spPr bwMode="auto">
          <a:xfrm>
            <a:off x="4614863" y="5018088"/>
            <a:ext cx="1257300"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0000"/>
                </a:solidFill>
                <a:ea typeface="ＭＳ Ｐゴシック" charset="-128"/>
              </a:rPr>
              <a:t>Repeat…</a:t>
            </a:r>
          </a:p>
        </p:txBody>
      </p:sp>
      <p:sp>
        <p:nvSpPr>
          <p:cNvPr id="14351" name="Text Box 15"/>
          <p:cNvSpPr txBox="1">
            <a:spLocks noChangeArrowheads="1"/>
          </p:cNvSpPr>
          <p:nvPr/>
        </p:nvSpPr>
        <p:spPr bwMode="auto">
          <a:xfrm>
            <a:off x="2690813" y="4041775"/>
            <a:ext cx="5184775" cy="8604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800">
                <a:solidFill>
                  <a:srgbClr val="FF0000"/>
                </a:solidFill>
                <a:ea typeface="ＭＳ Ｐゴシック" charset="-128"/>
              </a:rPr>
              <a:t>Virtual </a:t>
            </a:r>
          </a:p>
          <a:p>
            <a:pPr algn="ctr" eaLnBrk="1" hangingPunct="1">
              <a:lnSpc>
                <a:spcPct val="80000"/>
              </a:lnSpc>
              <a:spcBef>
                <a:spcPct val="20000"/>
              </a:spcBef>
              <a:buClr>
                <a:srgbClr val="EEECE1"/>
              </a:buClr>
              <a:buSzPct val="70000"/>
              <a:buFont typeface="Wingdings" pitchFamily="2" charset="2"/>
              <a:buNone/>
            </a:pPr>
            <a:r>
              <a:rPr lang="en-US" sz="2800">
                <a:solidFill>
                  <a:srgbClr val="FF0000"/>
                </a:solidFill>
                <a:ea typeface="ＭＳ Ｐゴシック" charset="-128"/>
              </a:rPr>
              <a:t>machine</a:t>
            </a:r>
          </a:p>
        </p:txBody>
      </p:sp>
      <p:sp>
        <p:nvSpPr>
          <p:cNvPr id="14352" name="Cloud"/>
          <p:cNvSpPr>
            <a:spLocks noChangeAspect="1" noEditPoints="1" noChangeArrowheads="1"/>
          </p:cNvSpPr>
          <p:nvPr/>
        </p:nvSpPr>
        <p:spPr bwMode="auto">
          <a:xfrm>
            <a:off x="4303713" y="1868488"/>
            <a:ext cx="1946275" cy="13033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a:lstStyle/>
          <a:p>
            <a:endParaRPr lang="en-US">
              <a:solidFill>
                <a:prstClr val="black"/>
              </a:solidFill>
            </a:endParaRPr>
          </a:p>
        </p:txBody>
      </p:sp>
      <p:sp>
        <p:nvSpPr>
          <p:cNvPr id="109585" name="Text Box 17"/>
          <p:cNvSpPr txBox="1">
            <a:spLocks noChangeArrowheads="1"/>
          </p:cNvSpPr>
          <p:nvPr/>
        </p:nvSpPr>
        <p:spPr bwMode="auto">
          <a:xfrm>
            <a:off x="2728913" y="2136775"/>
            <a:ext cx="5184775" cy="8604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800">
                <a:solidFill>
                  <a:srgbClr val="0033CC"/>
                </a:solidFill>
                <a:ea typeface="ＭＳ Ｐゴシック" charset="-128"/>
              </a:rPr>
              <a:t>Group</a:t>
            </a:r>
          </a:p>
          <a:p>
            <a:pPr algn="ctr" eaLnBrk="1" hangingPunct="1">
              <a:lnSpc>
                <a:spcPct val="80000"/>
              </a:lnSpc>
              <a:spcBef>
                <a:spcPct val="20000"/>
              </a:spcBef>
              <a:buClr>
                <a:srgbClr val="EEECE1"/>
              </a:buClr>
              <a:buSzPct val="70000"/>
              <a:buFont typeface="Wingdings" pitchFamily="2" charset="2"/>
              <a:buNone/>
            </a:pPr>
            <a:r>
              <a:rPr lang="en-US" sz="2800">
                <a:solidFill>
                  <a:srgbClr val="0033CC"/>
                </a:solidFill>
                <a:ea typeface="ＭＳ Ｐゴシック" charset="-128"/>
              </a:rPr>
              <a:t>VPN</a:t>
            </a:r>
          </a:p>
        </p:txBody>
      </p:sp>
      <p:pic>
        <p:nvPicPr>
          <p:cNvPr id="109586" name="Picture 18" descr="MC90035973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324475"/>
            <a:ext cx="9239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7" name="Line 19"/>
          <p:cNvSpPr>
            <a:spLocks noChangeShapeType="1"/>
          </p:cNvSpPr>
          <p:nvPr/>
        </p:nvSpPr>
        <p:spPr bwMode="auto">
          <a:xfrm flipV="1">
            <a:off x="2728913" y="4941888"/>
            <a:ext cx="422275" cy="422275"/>
          </a:xfrm>
          <a:prstGeom prst="line">
            <a:avLst/>
          </a:prstGeom>
          <a:noFill/>
          <a:ln w="254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09588" name="Text Box 20"/>
          <p:cNvSpPr txBox="1">
            <a:spLocks noChangeArrowheads="1"/>
          </p:cNvSpPr>
          <p:nvPr/>
        </p:nvSpPr>
        <p:spPr bwMode="auto">
          <a:xfrm>
            <a:off x="193675" y="4672013"/>
            <a:ext cx="1470025"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GroupVPN</a:t>
            </a:r>
          </a:p>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Credentials</a:t>
            </a:r>
          </a:p>
        </p:txBody>
      </p:sp>
      <p:sp>
        <p:nvSpPr>
          <p:cNvPr id="109589" name="Rectangle 21"/>
          <p:cNvSpPr>
            <a:spLocks noChangeArrowheads="1"/>
          </p:cNvSpPr>
          <p:nvPr/>
        </p:nvSpPr>
        <p:spPr bwMode="auto">
          <a:xfrm>
            <a:off x="231775" y="4633913"/>
            <a:ext cx="2611438" cy="1766887"/>
          </a:xfrm>
          <a:prstGeom prst="rect">
            <a:avLst/>
          </a:prstGeom>
          <a:noFill/>
          <a:ln w="25400" algn="ctr">
            <a:solidFill>
              <a:srgbClr val="0033CC"/>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09591" name="Text Box 23"/>
          <p:cNvSpPr txBox="1">
            <a:spLocks noChangeArrowheads="1"/>
          </p:cNvSpPr>
          <p:nvPr/>
        </p:nvSpPr>
        <p:spPr bwMode="auto">
          <a:xfrm>
            <a:off x="2911475" y="6002338"/>
            <a:ext cx="2160588"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Virtual IP - DHCP</a:t>
            </a:r>
          </a:p>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10.10.1.1</a:t>
            </a:r>
          </a:p>
        </p:txBody>
      </p:sp>
      <p:sp>
        <p:nvSpPr>
          <p:cNvPr id="109592" name="Text Box 24"/>
          <p:cNvSpPr txBox="1">
            <a:spLocks noChangeArrowheads="1"/>
          </p:cNvSpPr>
          <p:nvPr/>
        </p:nvSpPr>
        <p:spPr bwMode="auto">
          <a:xfrm>
            <a:off x="5765800" y="6054725"/>
            <a:ext cx="2160588"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Virtual IP - DHCP</a:t>
            </a:r>
          </a:p>
          <a:p>
            <a:pPr algn="ctr" eaLnBrk="1" hangingPunct="1">
              <a:lnSpc>
                <a:spcPct val="80000"/>
              </a:lnSpc>
              <a:spcBef>
                <a:spcPct val="20000"/>
              </a:spcBef>
              <a:buClr>
                <a:srgbClr val="EEECE1"/>
              </a:buClr>
              <a:buSzPct val="70000"/>
              <a:buFont typeface="Wingdings" pitchFamily="2" charset="2"/>
              <a:buNone/>
            </a:pPr>
            <a:r>
              <a:rPr lang="en-US" sz="2000">
                <a:solidFill>
                  <a:srgbClr val="0033CC"/>
                </a:solidFill>
                <a:ea typeface="ＭＳ Ｐゴシック" charset="-128"/>
              </a:rPr>
              <a:t>10.10.1.2</a:t>
            </a:r>
          </a:p>
        </p:txBody>
      </p:sp>
    </p:spTree>
    <p:extLst>
      <p:ext uri="{BB962C8B-B14F-4D97-AF65-F5344CB8AC3E}">
        <p14:creationId xmlns:p14="http://schemas.microsoft.com/office/powerpoint/2010/main" val="412752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8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58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5" grpId="0"/>
      <p:bldP spid="109587" grpId="0" animBg="1"/>
      <p:bldP spid="109588" grpId="0"/>
      <p:bldP spid="109589" grpId="0" animBg="1"/>
      <p:bldP spid="109591" grpId="0"/>
      <p:bldP spid="10959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a:defRPr/>
            </a:pPr>
            <a:r>
              <a:rPr lang="en-US" dirty="0" smtClean="0">
                <a:effectLst>
                  <a:outerShdw blurRad="38100" dist="38100" dir="2700000" algn="tl">
                    <a:srgbClr val="C0C0C0"/>
                  </a:outerShdw>
                </a:effectLst>
                <a:ea typeface="ＭＳ Ｐゴシック" pitchFamily="34" charset="-128"/>
              </a:rPr>
              <a:t>Tutorials - examples</a:t>
            </a:r>
          </a:p>
        </p:txBody>
      </p:sp>
      <p:sp>
        <p:nvSpPr>
          <p:cNvPr id="15363" name="Content Placeholder 2"/>
          <p:cNvSpPr>
            <a:spLocks noGrp="1"/>
          </p:cNvSpPr>
          <p:nvPr>
            <p:ph idx="4294967295"/>
          </p:nvPr>
        </p:nvSpPr>
        <p:spPr/>
        <p:txBody>
          <a:bodyPr/>
          <a:lstStyle/>
          <a:p>
            <a:r>
              <a:rPr lang="en-US" sz="2400" smtClean="0">
                <a:ea typeface="ＭＳ Ｐゴシック" charset="-128"/>
              </a:rPr>
              <a:t>http://portal.futuregrid.org/tutorials</a:t>
            </a:r>
          </a:p>
          <a:p>
            <a:r>
              <a:rPr lang="en-US" sz="2400" smtClean="0">
                <a:ea typeface="ＭＳ Ｐゴシック" charset="-128"/>
              </a:rPr>
              <a:t>Introduction to FG IaaS Cloud resources</a:t>
            </a:r>
          </a:p>
          <a:p>
            <a:pPr lvl="1"/>
            <a:r>
              <a:rPr lang="en-US" sz="2000" smtClean="0">
                <a:ea typeface="ＭＳ Ｐゴシック" charset="-128"/>
              </a:rPr>
              <a:t>Nimbus and Eucalyptus</a:t>
            </a:r>
          </a:p>
          <a:p>
            <a:pPr lvl="1"/>
            <a:r>
              <a:rPr lang="en-US" sz="2000" smtClean="0">
                <a:ea typeface="ＭＳ Ｐゴシック" charset="-128"/>
              </a:rPr>
              <a:t>Within minutes, deploy a virtual machine on FG resources and log into it interactively</a:t>
            </a:r>
            <a:endParaRPr lang="en-US" sz="2400" smtClean="0">
              <a:ea typeface="ＭＳ Ｐゴシック" charset="-128"/>
            </a:endParaRPr>
          </a:p>
          <a:p>
            <a:pPr lvl="1"/>
            <a:r>
              <a:rPr lang="en-US" sz="2000" smtClean="0">
                <a:ea typeface="ＭＳ Ｐゴシック" charset="-128"/>
              </a:rPr>
              <a:t>Using OpenStack – nested virtualization, a sandbox IaaS environment within Nimbus</a:t>
            </a:r>
          </a:p>
          <a:p>
            <a:r>
              <a:rPr lang="en-US" sz="2400" smtClean="0">
                <a:ea typeface="ＭＳ Ｐゴシック" charset="-128"/>
              </a:rPr>
              <a:t>Introduction to FG HPC resources</a:t>
            </a:r>
          </a:p>
          <a:p>
            <a:pPr lvl="1"/>
            <a:r>
              <a:rPr lang="en-US" sz="2000" smtClean="0">
                <a:ea typeface="ＭＳ Ｐゴシック" charset="-128"/>
              </a:rPr>
              <a:t>Job scheduling, Torque, MPI</a:t>
            </a:r>
          </a:p>
          <a:p>
            <a:r>
              <a:rPr lang="en-US" sz="2400" smtClean="0">
                <a:ea typeface="ＭＳ Ｐゴシック" charset="-128"/>
              </a:rPr>
              <a:t>Introduction to Map/Reduce frameworks</a:t>
            </a:r>
          </a:p>
          <a:p>
            <a:pPr lvl="1"/>
            <a:r>
              <a:rPr lang="en-US" sz="2000" smtClean="0">
                <a:ea typeface="ＭＳ Ｐゴシック" charset="-128"/>
              </a:rPr>
              <a:t>Using virtual machines with Hadoop, Twister</a:t>
            </a:r>
          </a:p>
          <a:p>
            <a:pPr lvl="1"/>
            <a:r>
              <a:rPr lang="en-US" sz="2000" smtClean="0">
                <a:ea typeface="ＭＳ Ｐゴシック" charset="-128"/>
              </a:rPr>
              <a:t>Deploying on physical machines/HPC (MyHadoop)</a:t>
            </a:r>
          </a:p>
          <a:p>
            <a:endParaRPr lang="en-US" smtClean="0">
              <a:ea typeface="ＭＳ Ｐゴシック" charset="-128"/>
            </a:endParaRPr>
          </a:p>
          <a:p>
            <a:endParaRPr lang="en-US" smtClean="0">
              <a:ea typeface="ＭＳ Ｐゴシック" charset="-128"/>
            </a:endParaRPr>
          </a:p>
        </p:txBody>
      </p:sp>
    </p:spTree>
    <p:extLst>
      <p:ext uri="{BB962C8B-B14F-4D97-AF65-F5344CB8AC3E}">
        <p14:creationId xmlns:p14="http://schemas.microsoft.com/office/powerpoint/2010/main" val="1178306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ea typeface="ＭＳ Ｐゴシック" charset="-128"/>
              </a:rPr>
              <a:t>Virtual appliance – tutorials</a:t>
            </a:r>
          </a:p>
        </p:txBody>
      </p:sp>
      <p:sp>
        <p:nvSpPr>
          <p:cNvPr id="16387" name="Content Placeholder 2"/>
          <p:cNvSpPr>
            <a:spLocks noGrp="1"/>
          </p:cNvSpPr>
          <p:nvPr>
            <p:ph idx="1"/>
          </p:nvPr>
        </p:nvSpPr>
        <p:spPr/>
        <p:txBody>
          <a:bodyPr/>
          <a:lstStyle/>
          <a:p>
            <a:r>
              <a:rPr lang="en-US" sz="2800" smtClean="0">
                <a:ea typeface="ＭＳ Ｐゴシック" charset="-128"/>
              </a:rPr>
              <a:t>Deploying a single appliance</a:t>
            </a:r>
          </a:p>
          <a:p>
            <a:pPr lvl="1"/>
            <a:r>
              <a:rPr lang="en-US" sz="2400" smtClean="0">
                <a:ea typeface="ＭＳ Ｐゴシック" charset="-128"/>
              </a:rPr>
              <a:t>Nimbus, Eucalyptus, or user’s own desktop</a:t>
            </a:r>
          </a:p>
          <a:p>
            <a:pPr lvl="2"/>
            <a:r>
              <a:rPr lang="en-US" sz="2000" smtClean="0">
                <a:ea typeface="ＭＳ Ｐゴシック" charset="-128"/>
              </a:rPr>
              <a:t>VMware, Virtualbox</a:t>
            </a:r>
          </a:p>
          <a:p>
            <a:pPr lvl="1"/>
            <a:r>
              <a:rPr lang="en-US" sz="2400" smtClean="0">
                <a:ea typeface="ＭＳ Ｐゴシック" charset="-128"/>
              </a:rPr>
              <a:t>Automatically connects to a shared “playground” resource pool with other appliances</a:t>
            </a:r>
          </a:p>
          <a:p>
            <a:pPr lvl="1"/>
            <a:r>
              <a:rPr lang="en-US" sz="2400" smtClean="0">
                <a:ea typeface="ＭＳ Ｐゴシック" charset="-128"/>
              </a:rPr>
              <a:t>Can execute Condor, MPI, and Hadoop tasks</a:t>
            </a:r>
          </a:p>
          <a:p>
            <a:r>
              <a:rPr lang="en-US" sz="2800" smtClean="0">
                <a:ea typeface="ＭＳ Ｐゴシック" charset="-128"/>
              </a:rPr>
              <a:t>Deploying private virtual clusters</a:t>
            </a:r>
          </a:p>
          <a:p>
            <a:pPr lvl="1"/>
            <a:r>
              <a:rPr lang="en-US" sz="2400" smtClean="0">
                <a:ea typeface="ＭＳ Ｐゴシック" charset="-128"/>
              </a:rPr>
              <a:t>Separate IP address space – e.g. for a class, or student group</a:t>
            </a:r>
          </a:p>
          <a:p>
            <a:r>
              <a:rPr lang="en-US" sz="2800" smtClean="0">
                <a:ea typeface="ＭＳ Ｐゴシック" charset="-128"/>
              </a:rPr>
              <a:t>Customizing appliances for your own activity</a:t>
            </a:r>
          </a:p>
        </p:txBody>
      </p:sp>
      <p:sp>
        <p:nvSpPr>
          <p:cNvPr id="1638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2163B02-97DB-41F7-844C-BD95E9355C1F}" type="slidenum">
              <a:rPr lang="en-US" smtClean="0">
                <a:solidFill>
                  <a:srgbClr val="898989"/>
                </a:solidFill>
                <a:latin typeface="Calibri" pitchFamily="34" charset="0"/>
              </a:rPr>
              <a:pPr eaLnBrk="1" fontAlgn="base" hangingPunct="1">
                <a:spcBef>
                  <a:spcPct val="0"/>
                </a:spcBef>
                <a:spcAft>
                  <a:spcPct val="0"/>
                </a:spcAft>
              </a:pPr>
              <a:t>43</a:t>
            </a:fld>
            <a:endParaRPr lang="en-US" smtClean="0">
              <a:solidFill>
                <a:srgbClr val="898989"/>
              </a:solidFill>
              <a:latin typeface="Calibri" pitchFamily="34" charset="0"/>
            </a:endParaRPr>
          </a:p>
        </p:txBody>
      </p:sp>
    </p:spTree>
    <p:extLst>
      <p:ext uri="{BB962C8B-B14F-4D97-AF65-F5344CB8AC3E}">
        <p14:creationId xmlns:p14="http://schemas.microsoft.com/office/powerpoint/2010/main" val="1309642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charset="-128"/>
              </a:rPr>
              <a:t>Virtual appliance 101</a:t>
            </a:r>
          </a:p>
        </p:txBody>
      </p:sp>
      <p:sp>
        <p:nvSpPr>
          <p:cNvPr id="17411" name="Content Placeholder 2"/>
          <p:cNvSpPr>
            <a:spLocks noGrp="1"/>
          </p:cNvSpPr>
          <p:nvPr>
            <p:ph idx="1"/>
          </p:nvPr>
        </p:nvSpPr>
        <p:spPr/>
        <p:txBody>
          <a:bodyPr/>
          <a:lstStyle/>
          <a:p>
            <a:r>
              <a:rPr lang="en-US" smtClean="0">
                <a:ea typeface="ＭＳ Ｐゴシック" charset="-128"/>
              </a:rPr>
              <a:t>cloud-client.sh --conf alamo.conf --run --name grid-appliance-2.04.29.gz --hours 24</a:t>
            </a:r>
          </a:p>
          <a:p>
            <a:r>
              <a:rPr lang="en-US" smtClean="0">
                <a:ea typeface="ＭＳ Ｐゴシック" charset="-128"/>
              </a:rPr>
              <a:t>ssh root@129.114.x.y</a:t>
            </a:r>
          </a:p>
          <a:p>
            <a:r>
              <a:rPr lang="en-US" smtClean="0">
                <a:ea typeface="ＭＳ Ｐゴシック" charset="-128"/>
              </a:rPr>
              <a:t>su griduser</a:t>
            </a:r>
          </a:p>
          <a:p>
            <a:r>
              <a:rPr lang="en-US" smtClean="0">
                <a:ea typeface="ＭＳ Ｐゴシック" charset="-128"/>
              </a:rPr>
              <a:t>cd ~/examples/montepi</a:t>
            </a:r>
          </a:p>
          <a:p>
            <a:r>
              <a:rPr lang="en-US" smtClean="0">
                <a:ea typeface="ＭＳ Ｐゴシック" charset="-128"/>
              </a:rPr>
              <a:t>gcc montepi.c -o montepi -lm -m32</a:t>
            </a:r>
          </a:p>
          <a:p>
            <a:r>
              <a:rPr lang="en-US" smtClean="0">
                <a:ea typeface="ＭＳ Ｐゴシック" charset="-128"/>
              </a:rPr>
              <a:t>condor_submit submit_montepi_vanilla</a:t>
            </a:r>
          </a:p>
          <a:p>
            <a:r>
              <a:rPr lang="en-US" smtClean="0">
                <a:ea typeface="ＭＳ Ｐゴシック" charset="-128"/>
              </a:rPr>
              <a:t>condor_status, condor_q</a:t>
            </a:r>
          </a:p>
        </p:txBody>
      </p:sp>
      <p:sp>
        <p:nvSpPr>
          <p:cNvPr id="1741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A318EF2-4671-4059-850F-2B59FF03D67F}" type="slidenum">
              <a:rPr lang="en-US" smtClean="0">
                <a:solidFill>
                  <a:srgbClr val="898989"/>
                </a:solidFill>
                <a:latin typeface="Calibri" pitchFamily="34" charset="0"/>
              </a:rPr>
              <a:pPr eaLnBrk="1" fontAlgn="base" hangingPunct="1">
                <a:spcBef>
                  <a:spcPct val="0"/>
                </a:spcBef>
                <a:spcAft>
                  <a:spcPct val="0"/>
                </a:spcAft>
              </a:pPr>
              <a:t>44</a:t>
            </a:fld>
            <a:endParaRPr lang="en-US" smtClean="0">
              <a:solidFill>
                <a:srgbClr val="898989"/>
              </a:solidFill>
              <a:latin typeface="Calibri" pitchFamily="34" charset="0"/>
            </a:endParaRPr>
          </a:p>
        </p:txBody>
      </p:sp>
    </p:spTree>
    <p:extLst>
      <p:ext uri="{BB962C8B-B14F-4D97-AF65-F5344CB8AC3E}">
        <p14:creationId xmlns:p14="http://schemas.microsoft.com/office/powerpoint/2010/main" val="7085022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ctrTitle"/>
          </p:nvPr>
        </p:nvSpPr>
        <p:spPr>
          <a:xfrm>
            <a:off x="725805" y="2175987"/>
            <a:ext cx="7692390" cy="1378743"/>
          </a:xfrm>
        </p:spPr>
        <p:txBody>
          <a:bodyPr lIns="0" tIns="0" rIns="0" bIns="0"/>
          <a:lstStyle/>
          <a:p>
            <a:pPr eaLnBrk="1" hangingPunct="1">
              <a:lnSpc>
                <a:spcPct val="95000"/>
              </a:lnSpc>
              <a:defRPr/>
            </a:pPr>
            <a:r>
              <a:rPr lang="en-US">
                <a:solidFill>
                  <a:srgbClr val="000000"/>
                </a:solidFill>
                <a:latin typeface="Arial" charset="0"/>
                <a:cs typeface="+mj-cs"/>
              </a:rPr>
              <a:t>Dynamic Provisioning &amp; RAIN</a:t>
            </a:r>
            <a:br>
              <a:rPr lang="en-US">
                <a:solidFill>
                  <a:srgbClr val="000000"/>
                </a:solidFill>
                <a:latin typeface="Arial" charset="0"/>
                <a:cs typeface="+mj-cs"/>
              </a:rPr>
            </a:br>
            <a:r>
              <a:rPr lang="en-US">
                <a:solidFill>
                  <a:srgbClr val="000000"/>
                </a:solidFill>
                <a:latin typeface="Arial" charset="0"/>
                <a:cs typeface="+mj-cs"/>
              </a:rPr>
              <a:t>on FutureGrid</a:t>
            </a:r>
          </a:p>
        </p:txBody>
      </p:sp>
      <p:sp>
        <p:nvSpPr>
          <p:cNvPr id="2050" name="Rectangle 2"/>
          <p:cNvSpPr>
            <a:spLocks noGrp="1" noChangeArrowheads="1"/>
          </p:cNvSpPr>
          <p:nvPr>
            <p:ph type="subTitle" idx="1"/>
          </p:nvPr>
        </p:nvSpPr>
        <p:spPr>
          <a:xfrm>
            <a:off x="1411605" y="4846320"/>
            <a:ext cx="6342222" cy="1151573"/>
          </a:xfrm>
        </p:spPr>
        <p:txBody>
          <a:bodyPr lIns="0" tIns="0" rIns="0" bIns="0"/>
          <a:lstStyle/>
          <a:p>
            <a:pPr eaLnBrk="1" hangingPunct="1">
              <a:lnSpc>
                <a:spcPct val="95000"/>
              </a:lnSpc>
              <a:spcBef>
                <a:spcPct val="0"/>
              </a:spcBef>
              <a:defRPr/>
            </a:pPr>
            <a:r>
              <a:rPr lang="en-US">
                <a:solidFill>
                  <a:srgbClr val="898989"/>
                </a:solidFill>
                <a:latin typeface="Arial" charset="0"/>
                <a:cs typeface="+mn-cs"/>
              </a:rPr>
              <a:t>Gregor von Laszewski</a:t>
            </a:r>
          </a:p>
        </p:txBody>
      </p:sp>
      <p:sp>
        <p:nvSpPr>
          <p:cNvPr id="2052" name="Text Box 4"/>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1861998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7205" y="1645920"/>
            <a:ext cx="8149590" cy="409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Dynamically </a:t>
            </a:r>
            <a:endParaRPr lang="en-US" sz="3200" dirty="0" smtClean="0">
              <a:solidFill>
                <a:srgbClr val="000000"/>
              </a:solidFill>
              <a:latin typeface="Arial" charset="0"/>
            </a:endParaRPr>
          </a:p>
          <a:p>
            <a:pPr lvl="2">
              <a:lnSpc>
                <a:spcPct val="95000"/>
              </a:lnSpc>
              <a:buClr>
                <a:srgbClr val="000000"/>
              </a:buClr>
              <a:buSzPct val="100000"/>
              <a:buFontTx/>
              <a:buChar char="•"/>
              <a:defRPr/>
            </a:pPr>
            <a:r>
              <a:rPr lang="en-US" sz="3200" dirty="0" smtClean="0">
                <a:solidFill>
                  <a:srgbClr val="000000"/>
                </a:solidFill>
                <a:latin typeface="Arial" charset="0"/>
              </a:rPr>
              <a:t>partition </a:t>
            </a:r>
            <a:r>
              <a:rPr lang="en-US" sz="3200" dirty="0">
                <a:solidFill>
                  <a:srgbClr val="000000"/>
                </a:solidFill>
                <a:latin typeface="Arial" charset="0"/>
              </a:rPr>
              <a:t>a set of resources </a:t>
            </a:r>
            <a:endParaRPr lang="en-US" dirty="0" smtClean="0">
              <a:solidFill>
                <a:prstClr val="black"/>
              </a:solidFill>
            </a:endParaRPr>
          </a:p>
          <a:p>
            <a:pPr lvl="2">
              <a:lnSpc>
                <a:spcPct val="95000"/>
              </a:lnSpc>
              <a:buClr>
                <a:srgbClr val="000000"/>
              </a:buClr>
              <a:buSzPct val="100000"/>
              <a:buFontTx/>
              <a:buChar char="•"/>
              <a:defRPr/>
            </a:pPr>
            <a:r>
              <a:rPr lang="en-US" sz="3200" dirty="0" smtClean="0">
                <a:solidFill>
                  <a:srgbClr val="000000"/>
                </a:solidFill>
                <a:latin typeface="Arial" charset="0"/>
              </a:rPr>
              <a:t>allocate </a:t>
            </a:r>
            <a:r>
              <a:rPr lang="en-US" sz="3200" dirty="0">
                <a:solidFill>
                  <a:srgbClr val="000000"/>
                </a:solidFill>
                <a:latin typeface="Arial" charset="0"/>
              </a:rPr>
              <a:t>the resources to users</a:t>
            </a:r>
            <a:endParaRPr lang="en-US" dirty="0" smtClean="0">
              <a:solidFill>
                <a:prstClr val="black"/>
              </a:solidFill>
            </a:endParaRPr>
          </a:p>
          <a:p>
            <a:pPr lvl="2">
              <a:lnSpc>
                <a:spcPct val="95000"/>
              </a:lnSpc>
              <a:buClr>
                <a:srgbClr val="000000"/>
              </a:buClr>
              <a:buSzPct val="100000"/>
              <a:buFontTx/>
              <a:buChar char="•"/>
              <a:defRPr/>
            </a:pPr>
            <a:r>
              <a:rPr lang="en-US" sz="3200" dirty="0" smtClean="0">
                <a:solidFill>
                  <a:srgbClr val="000000"/>
                </a:solidFill>
                <a:latin typeface="Arial" charset="0"/>
              </a:rPr>
              <a:t>define </a:t>
            </a:r>
            <a:r>
              <a:rPr lang="en-US" sz="3200" dirty="0">
                <a:solidFill>
                  <a:srgbClr val="000000"/>
                </a:solidFill>
                <a:latin typeface="Arial" charset="0"/>
              </a:rPr>
              <a:t>the environment that the resource use</a:t>
            </a:r>
            <a:endParaRPr lang="en-US" dirty="0" smtClean="0">
              <a:solidFill>
                <a:prstClr val="black"/>
              </a:solidFill>
            </a:endParaRPr>
          </a:p>
          <a:p>
            <a:pPr lvl="2">
              <a:lnSpc>
                <a:spcPct val="95000"/>
              </a:lnSpc>
              <a:buClr>
                <a:srgbClr val="000000"/>
              </a:buClr>
              <a:buSzPct val="100000"/>
              <a:buFontTx/>
              <a:buChar char="•"/>
              <a:defRPr/>
            </a:pPr>
            <a:r>
              <a:rPr lang="en-US" sz="3200" dirty="0" smtClean="0">
                <a:solidFill>
                  <a:srgbClr val="000000"/>
                </a:solidFill>
                <a:latin typeface="Arial" charset="0"/>
              </a:rPr>
              <a:t>assign </a:t>
            </a:r>
            <a:r>
              <a:rPr lang="en-US" sz="3200" dirty="0">
                <a:solidFill>
                  <a:srgbClr val="000000"/>
                </a:solidFill>
                <a:latin typeface="Arial" charset="0"/>
              </a:rPr>
              <a:t>them based on user </a:t>
            </a:r>
            <a:r>
              <a:rPr lang="en-US" sz="3200" dirty="0" smtClean="0">
                <a:solidFill>
                  <a:srgbClr val="000000"/>
                </a:solidFill>
                <a:latin typeface="Arial" charset="0"/>
              </a:rPr>
              <a:t>request</a:t>
            </a:r>
            <a:br>
              <a:rPr lang="en-US" sz="3200" dirty="0" smtClean="0">
                <a:solidFill>
                  <a:srgbClr val="000000"/>
                </a:solidFill>
                <a:latin typeface="Arial" charset="0"/>
              </a:rPr>
            </a:br>
            <a:endParaRPr lang="en-US" dirty="0" smtClean="0">
              <a:solidFill>
                <a:prstClr val="black"/>
              </a:solidFill>
            </a:endParaRPr>
          </a:p>
          <a:p>
            <a:pPr lvl="1">
              <a:lnSpc>
                <a:spcPct val="95000"/>
              </a:lnSpc>
              <a:buClr>
                <a:srgbClr val="000000"/>
              </a:buClr>
              <a:buSzPct val="100000"/>
              <a:buFontTx/>
              <a:buChar char="•"/>
              <a:defRPr/>
            </a:pPr>
            <a:r>
              <a:rPr lang="en-US" sz="3200" dirty="0" err="1">
                <a:solidFill>
                  <a:srgbClr val="000000"/>
                </a:solidFill>
                <a:latin typeface="Arial" charset="0"/>
              </a:rPr>
              <a:t>Deallocate</a:t>
            </a:r>
            <a:r>
              <a:rPr lang="en-US" sz="3200" dirty="0">
                <a:solidFill>
                  <a:srgbClr val="000000"/>
                </a:solidFill>
                <a:latin typeface="Arial" charset="0"/>
              </a:rPr>
              <a:t> the resources so they can be dynamically allocated again</a:t>
            </a:r>
          </a:p>
        </p:txBody>
      </p:sp>
      <p:sp>
        <p:nvSpPr>
          <p:cNvPr id="3073"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Classical Dynamic Provisioning</a:t>
            </a:r>
          </a:p>
        </p:txBody>
      </p:sp>
      <p:sp>
        <p:nvSpPr>
          <p:cNvPr id="307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2622366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Use Cases of Dynamic Provisioning</a:t>
            </a:r>
          </a:p>
        </p:txBody>
      </p:sp>
      <p:sp>
        <p:nvSpPr>
          <p:cNvPr id="4100" name="Text Box 4"/>
          <p:cNvSpPr txBox="1">
            <a:spLocks noChangeArrowheads="1"/>
          </p:cNvSpPr>
          <p:nvPr/>
        </p:nvSpPr>
        <p:spPr bwMode="auto">
          <a:xfrm>
            <a:off x="437198" y="1483043"/>
            <a:ext cx="8253889" cy="396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500">
                <a:solidFill>
                  <a:srgbClr val="000000"/>
                </a:solidFill>
                <a:latin typeface="Arial" charset="0"/>
              </a:rPr>
              <a:t>Static provisioning: </a:t>
            </a:r>
            <a:endParaRPr lang="en-US" smtClean="0">
              <a:solidFill>
                <a:prstClr val="black"/>
              </a:solidFill>
            </a:endParaRPr>
          </a:p>
          <a:p>
            <a:pPr lvl="2">
              <a:lnSpc>
                <a:spcPct val="95000"/>
              </a:lnSpc>
              <a:buClr>
                <a:srgbClr val="000000"/>
              </a:buClr>
              <a:buSzPct val="80000"/>
              <a:buFont typeface="Courier New" charset="0"/>
              <a:buChar char="o"/>
              <a:defRPr/>
            </a:pPr>
            <a:r>
              <a:rPr lang="en-US" sz="1800">
                <a:solidFill>
                  <a:srgbClr val="000000"/>
                </a:solidFill>
                <a:latin typeface="Arial" charset="0"/>
              </a:rPr>
              <a:t>Resources in a cluster may be statically reassigned based on the anticipated user requirements, part of an HPC or cloud service. It is still dynamic, but control is with the administrator. (Note some call this also dynamic provisioning.)</a:t>
            </a:r>
            <a:endParaRPr lang="en-US" smtClean="0">
              <a:solidFill>
                <a:prstClr val="black"/>
              </a:solidFill>
            </a:endParaRPr>
          </a:p>
          <a:p>
            <a:pPr lvl="1">
              <a:lnSpc>
                <a:spcPct val="95000"/>
              </a:lnSpc>
              <a:buClr>
                <a:srgbClr val="000000"/>
              </a:buClr>
              <a:buSzPct val="100000"/>
              <a:buFontTx/>
              <a:buChar char="•"/>
              <a:defRPr/>
            </a:pPr>
            <a:r>
              <a:rPr lang="en-US" sz="2500">
                <a:solidFill>
                  <a:srgbClr val="000000"/>
                </a:solidFill>
                <a:latin typeface="Arial" charset="0"/>
              </a:rPr>
              <a:t>Automatic Dynamic provisioning: </a:t>
            </a:r>
            <a:endParaRPr lang="en-US" smtClean="0">
              <a:solidFill>
                <a:prstClr val="black"/>
              </a:solidFill>
            </a:endParaRPr>
          </a:p>
          <a:p>
            <a:pPr lvl="2">
              <a:lnSpc>
                <a:spcPct val="95000"/>
              </a:lnSpc>
              <a:buClr>
                <a:srgbClr val="000000"/>
              </a:buClr>
              <a:buSzPct val="80000"/>
              <a:buFont typeface="Courier New" charset="0"/>
              <a:buChar char="o"/>
              <a:defRPr/>
            </a:pPr>
            <a:r>
              <a:rPr lang="en-US" sz="1800">
                <a:solidFill>
                  <a:srgbClr val="000000"/>
                </a:solidFill>
                <a:latin typeface="Arial" charset="0"/>
              </a:rPr>
              <a:t>Replace the administrator with intelligent scheduler. </a:t>
            </a:r>
            <a:endParaRPr lang="en-US" smtClean="0">
              <a:solidFill>
                <a:prstClr val="black"/>
              </a:solidFill>
            </a:endParaRPr>
          </a:p>
          <a:p>
            <a:pPr lvl="1">
              <a:lnSpc>
                <a:spcPct val="95000"/>
              </a:lnSpc>
              <a:buClr>
                <a:srgbClr val="000000"/>
              </a:buClr>
              <a:buSzPct val="100000"/>
              <a:buFontTx/>
              <a:buChar char="•"/>
              <a:defRPr/>
            </a:pPr>
            <a:r>
              <a:rPr lang="en-US" sz="2500">
                <a:solidFill>
                  <a:srgbClr val="000000"/>
                </a:solidFill>
                <a:latin typeface="Arial" charset="0"/>
              </a:rPr>
              <a:t>Queue-based dynamic provisioning: </a:t>
            </a:r>
            <a:endParaRPr lang="en-US" smtClean="0">
              <a:solidFill>
                <a:prstClr val="black"/>
              </a:solidFill>
            </a:endParaRPr>
          </a:p>
          <a:p>
            <a:pPr lvl="2">
              <a:lnSpc>
                <a:spcPct val="95000"/>
              </a:lnSpc>
              <a:buClr>
                <a:srgbClr val="000000"/>
              </a:buClr>
              <a:buSzPct val="80000"/>
              <a:buFont typeface="Courier New" charset="0"/>
              <a:buChar char="o"/>
              <a:defRPr/>
            </a:pPr>
            <a:r>
              <a:rPr lang="en-US" sz="1800">
                <a:solidFill>
                  <a:srgbClr val="000000"/>
                </a:solidFill>
                <a:latin typeface="Arial" charset="0"/>
              </a:rPr>
              <a:t>provisioning of images is time consuming, group jobs using a similar environment and reuse the image. User just sees queue.</a:t>
            </a:r>
            <a:endParaRPr lang="en-US" smtClean="0">
              <a:solidFill>
                <a:prstClr val="black"/>
              </a:solidFill>
            </a:endParaRPr>
          </a:p>
          <a:p>
            <a:pPr lvl="1">
              <a:lnSpc>
                <a:spcPct val="95000"/>
              </a:lnSpc>
              <a:buClr>
                <a:srgbClr val="000000"/>
              </a:buClr>
              <a:buSzPct val="100000"/>
              <a:buFontTx/>
              <a:buChar char="•"/>
              <a:defRPr/>
            </a:pPr>
            <a:r>
              <a:rPr lang="en-US" sz="2500">
                <a:solidFill>
                  <a:srgbClr val="000000"/>
                </a:solidFill>
                <a:latin typeface="Arial" charset="0"/>
              </a:rPr>
              <a:t>Deployment: </a:t>
            </a:r>
            <a:endParaRPr lang="en-US" smtClean="0">
              <a:solidFill>
                <a:prstClr val="black"/>
              </a:solidFill>
            </a:endParaRPr>
          </a:p>
          <a:p>
            <a:pPr lvl="2">
              <a:lnSpc>
                <a:spcPct val="95000"/>
              </a:lnSpc>
              <a:buClr>
                <a:srgbClr val="000000"/>
              </a:buClr>
              <a:buSzPct val="80000"/>
              <a:buFont typeface="Courier New" charset="0"/>
              <a:buChar char="o"/>
              <a:defRPr/>
            </a:pPr>
            <a:r>
              <a:rPr lang="en-US" sz="1800">
                <a:solidFill>
                  <a:srgbClr val="000000"/>
                </a:solidFill>
                <a:latin typeface="Arial" charset="0"/>
              </a:rPr>
              <a:t>dynamic provisioning features are provided by a combination of using XCAT and Moab</a:t>
            </a:r>
          </a:p>
        </p:txBody>
      </p:sp>
      <p:sp>
        <p:nvSpPr>
          <p:cNvPr id="410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40618545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Generic Reprovisioning</a:t>
            </a: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8115300" cy="55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881699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Dynamic Provisioning Examples</a:t>
            </a:r>
          </a:p>
        </p:txBody>
      </p:sp>
      <p:sp>
        <p:nvSpPr>
          <p:cNvPr id="6148" name="Text Box 4"/>
          <p:cNvSpPr txBox="1">
            <a:spLocks noChangeArrowheads="1"/>
          </p:cNvSpPr>
          <p:nvPr/>
        </p:nvSpPr>
        <p:spPr bwMode="auto">
          <a:xfrm>
            <a:off x="497205" y="1645920"/>
            <a:ext cx="814959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mtClean="0">
                <a:solidFill>
                  <a:srgbClr val="000000"/>
                </a:solidFill>
                <a:latin typeface="Arial" charset="0"/>
              </a:rPr>
              <a:t>Give me a virtual cluster with 30 nodes based on Xen</a:t>
            </a:r>
            <a:endParaRPr lang="en-US" smtClean="0">
              <a:solidFill>
                <a:prstClr val="black"/>
              </a:solidFill>
            </a:endParaRPr>
          </a:p>
          <a:p>
            <a:pPr lvl="1">
              <a:lnSpc>
                <a:spcPct val="95000"/>
              </a:lnSpc>
              <a:buClr>
                <a:srgbClr val="000000"/>
              </a:buClr>
              <a:buSzPct val="100000"/>
              <a:buFontTx/>
              <a:buChar char="•"/>
              <a:defRPr/>
            </a:pPr>
            <a:r>
              <a:rPr lang="en-US" smtClean="0">
                <a:solidFill>
                  <a:srgbClr val="000000"/>
                </a:solidFill>
                <a:latin typeface="Arial" charset="0"/>
              </a:rPr>
              <a:t>Give me 15 KVM nodes each in Chicago and Texas linked to Azure and Grid5000</a:t>
            </a:r>
            <a:endParaRPr lang="en-US" smtClean="0">
              <a:solidFill>
                <a:prstClr val="black"/>
              </a:solidFill>
            </a:endParaRPr>
          </a:p>
          <a:p>
            <a:pPr lvl="1">
              <a:lnSpc>
                <a:spcPct val="95000"/>
              </a:lnSpc>
              <a:buClr>
                <a:srgbClr val="000000"/>
              </a:buClr>
              <a:buSzPct val="100000"/>
              <a:buFontTx/>
              <a:buChar char="•"/>
              <a:defRPr/>
            </a:pPr>
            <a:r>
              <a:rPr lang="en-US" smtClean="0">
                <a:solidFill>
                  <a:srgbClr val="000000"/>
                </a:solidFill>
                <a:latin typeface="Arial" charset="0"/>
              </a:rPr>
              <a:t>Give me a Eucalyptus environment with 10 nodes</a:t>
            </a:r>
            <a:endParaRPr lang="en-US" smtClean="0">
              <a:solidFill>
                <a:prstClr val="black"/>
              </a:solidFill>
            </a:endParaRPr>
          </a:p>
          <a:p>
            <a:pPr lvl="1">
              <a:lnSpc>
                <a:spcPct val="95000"/>
              </a:lnSpc>
              <a:buClr>
                <a:srgbClr val="000000"/>
              </a:buClr>
              <a:buSzPct val="100000"/>
              <a:buFontTx/>
              <a:buChar char="•"/>
              <a:defRPr/>
            </a:pPr>
            <a:r>
              <a:rPr lang="en-US" smtClean="0">
                <a:solidFill>
                  <a:srgbClr val="000000"/>
                </a:solidFill>
                <a:latin typeface="Arial" charset="0"/>
              </a:rPr>
              <a:t>Give 32 MPI nodes running on first Linux and then Windows</a:t>
            </a:r>
            <a:endParaRPr lang="en-US" smtClean="0">
              <a:solidFill>
                <a:prstClr val="black"/>
              </a:solidFill>
            </a:endParaRPr>
          </a:p>
          <a:p>
            <a:pPr lvl="1">
              <a:lnSpc>
                <a:spcPct val="95000"/>
              </a:lnSpc>
              <a:buClr>
                <a:srgbClr val="000000"/>
              </a:buClr>
              <a:buSzPct val="100000"/>
              <a:buFontTx/>
              <a:buChar char="•"/>
              <a:defRPr/>
            </a:pPr>
            <a:r>
              <a:rPr lang="en-US" smtClean="0">
                <a:solidFill>
                  <a:srgbClr val="000000"/>
                </a:solidFill>
                <a:latin typeface="Arial" charset="0"/>
              </a:rPr>
              <a:t>Give me a Hadoop environment with 160 nodes</a:t>
            </a:r>
            <a:endParaRPr lang="en-US" smtClean="0">
              <a:solidFill>
                <a:prstClr val="black"/>
              </a:solidFill>
            </a:endParaRPr>
          </a:p>
          <a:p>
            <a:pPr lvl="1">
              <a:lnSpc>
                <a:spcPct val="95000"/>
              </a:lnSpc>
              <a:buClr>
                <a:srgbClr val="000000"/>
              </a:buClr>
              <a:buSzPct val="100000"/>
              <a:buFontTx/>
              <a:buChar char="•"/>
              <a:defRPr/>
            </a:pPr>
            <a:r>
              <a:rPr lang="en-US" smtClean="0">
                <a:solidFill>
                  <a:srgbClr val="000000"/>
                </a:solidFill>
                <a:latin typeface="Arial" charset="0"/>
              </a:rPr>
              <a:t>Give me a 1000 BLAST instances linked to Grid5000</a:t>
            </a:r>
            <a:endParaRPr lang="en-US" smtClean="0">
              <a:solidFill>
                <a:prstClr val="black"/>
              </a:solidFill>
            </a:endParaRPr>
          </a:p>
          <a:p>
            <a:pPr>
              <a:lnSpc>
                <a:spcPct val="95000"/>
              </a:lnSpc>
              <a:defRPr/>
            </a:pPr>
            <a:endParaRPr lang="en-US" smtClean="0">
              <a:solidFill>
                <a:srgbClr val="000000"/>
              </a:solidFill>
              <a:latin typeface="Arial" charset="0"/>
            </a:endParaRPr>
          </a:p>
          <a:p>
            <a:pPr lvl="1">
              <a:lnSpc>
                <a:spcPct val="95000"/>
              </a:lnSpc>
              <a:buClr>
                <a:srgbClr val="000000"/>
              </a:buClr>
              <a:buSzPct val="100000"/>
              <a:buFontTx/>
              <a:buChar char="•"/>
              <a:defRPr/>
            </a:pPr>
            <a:r>
              <a:rPr lang="en-US" smtClean="0">
                <a:solidFill>
                  <a:srgbClr val="000000"/>
                </a:solidFill>
                <a:latin typeface="Arial" charset="0"/>
              </a:rPr>
              <a:t>Run my application on Hadoop, Dryad, Amazon and Azure … and compare the performance</a:t>
            </a:r>
          </a:p>
        </p:txBody>
      </p:sp>
      <p:sp>
        <p:nvSpPr>
          <p:cNvPr id="6149"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938328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67400" y="2057400"/>
            <a:ext cx="3657600" cy="2407920"/>
          </a:xfrm>
          <a:prstGeom prst="rect">
            <a:avLst/>
          </a:prstGeom>
        </p:spPr>
      </p:pic>
      <p:sp>
        <p:nvSpPr>
          <p:cNvPr id="2" name="Title 1"/>
          <p:cNvSpPr>
            <a:spLocks noGrp="1"/>
          </p:cNvSpPr>
          <p:nvPr>
            <p:ph type="title"/>
          </p:nvPr>
        </p:nvSpPr>
        <p:spPr/>
        <p:txBody>
          <a:bodyPr/>
          <a:lstStyle/>
          <a:p>
            <a:r>
              <a:rPr lang="en-US" dirty="0" smtClean="0"/>
              <a:t>Selected List of Services Offered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6132613"/>
              </p:ext>
            </p:extLst>
          </p:nvPr>
        </p:nvGraphicFramePr>
        <p:xfrm>
          <a:off x="457200" y="1600200"/>
          <a:ext cx="74676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7772400" y="1447800"/>
            <a:ext cx="127992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2400" spc="200" dirty="0" smtClean="0">
                <a:ln w="29210">
                  <a:solidFill>
                    <a:srgbClr val="A6A6A6"/>
                  </a:solidFill>
                </a:ln>
                <a:solidFill>
                  <a:schemeClr val="tx1">
                    <a:alpha val="50000"/>
                  </a:schemeClr>
                </a:solidFill>
                <a:effectLst>
                  <a:innerShdw blurRad="50800" dist="50800" dir="8100000">
                    <a:srgbClr val="7D7D7D">
                      <a:alpha val="73000"/>
                    </a:srgbClr>
                  </a:innerShdw>
                </a:effectLst>
              </a:rPr>
              <a:t>User</a:t>
            </a:r>
            <a:endParaRPr lang="en-US" sz="2400"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9" name="Rectangle 8"/>
          <p:cNvSpPr/>
          <p:nvPr/>
        </p:nvSpPr>
        <p:spPr>
          <a:xfrm>
            <a:off x="381000" y="1447800"/>
            <a:ext cx="6934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10" name="Right Arrow 9"/>
          <p:cNvSpPr/>
          <p:nvPr/>
        </p:nvSpPr>
        <p:spPr>
          <a:xfrm>
            <a:off x="7391400" y="1596464"/>
            <a:ext cx="304800" cy="156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9600" y="6248400"/>
            <a:ext cx="1689961" cy="276999"/>
          </a:xfrm>
          <a:prstGeom prst="rect">
            <a:avLst/>
          </a:prstGeom>
          <a:noFill/>
        </p:spPr>
        <p:txBody>
          <a:bodyPr wrap="none" rtlCol="0">
            <a:spAutoFit/>
          </a:bodyPr>
          <a:lstStyle/>
          <a:p>
            <a:r>
              <a:rPr lang="en-US" sz="1200" dirty="0" smtClean="0"/>
              <a:t>(will be added in future)</a:t>
            </a:r>
            <a:endParaRPr lang="en-US" sz="1200" dirty="0"/>
          </a:p>
        </p:txBody>
      </p:sp>
    </p:spTree>
    <p:extLst>
      <p:ext uri="{BB962C8B-B14F-4D97-AF65-F5344CB8AC3E}">
        <p14:creationId xmlns:p14="http://schemas.microsoft.com/office/powerpoint/2010/main" val="2829274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From Dynamic Provisioning to </a:t>
            </a:r>
            <a:r>
              <a:rPr lang="ja-JP" altLang="en-US">
                <a:solidFill>
                  <a:srgbClr val="000000"/>
                </a:solidFill>
                <a:latin typeface="Arial"/>
                <a:cs typeface="+mj-cs"/>
              </a:rPr>
              <a:t>“</a:t>
            </a:r>
            <a:r>
              <a:rPr lang="en-US">
                <a:solidFill>
                  <a:srgbClr val="000000"/>
                </a:solidFill>
                <a:latin typeface="Arial" charset="0"/>
                <a:cs typeface="+mj-cs"/>
              </a:rPr>
              <a:t>RAIN</a:t>
            </a:r>
            <a:r>
              <a:rPr lang="ja-JP" altLang="en-US">
                <a:solidFill>
                  <a:srgbClr val="000000"/>
                </a:solidFill>
                <a:latin typeface="Arial"/>
                <a:cs typeface="+mj-cs"/>
              </a:rPr>
              <a:t>”</a:t>
            </a:r>
            <a:endParaRPr lang="en-US">
              <a:solidFill>
                <a:srgbClr val="000000"/>
              </a:solidFill>
              <a:latin typeface="Arial" charset="0"/>
              <a:cs typeface="+mj-cs"/>
            </a:endParaRPr>
          </a:p>
        </p:txBody>
      </p:sp>
      <p:sp>
        <p:nvSpPr>
          <p:cNvPr id="7172" name="Text Box 4"/>
          <p:cNvSpPr txBox="1">
            <a:spLocks noChangeArrowheads="1"/>
          </p:cNvSpPr>
          <p:nvPr/>
        </p:nvSpPr>
        <p:spPr bwMode="auto">
          <a:xfrm>
            <a:off x="497205" y="1645920"/>
            <a:ext cx="8149590" cy="479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rPr>
              <a:t>In FG dynamic provisioning goes beyond the services offered by common scheduling tools that provide such features. </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Dynamic provisioning in </a:t>
            </a:r>
            <a:r>
              <a:rPr lang="en-US" sz="1600" dirty="0" err="1">
                <a:solidFill>
                  <a:srgbClr val="000000"/>
                </a:solidFill>
                <a:latin typeface="Arial" charset="0"/>
              </a:rPr>
              <a:t>FutureGrid</a:t>
            </a:r>
            <a:r>
              <a:rPr lang="en-US" sz="1600" dirty="0">
                <a:solidFill>
                  <a:srgbClr val="000000"/>
                </a:solidFill>
                <a:latin typeface="Arial" charset="0"/>
              </a:rPr>
              <a:t> means more than just providing an image</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adapts the image at runtime and provides besides IaaS, </a:t>
            </a:r>
            <a:r>
              <a:rPr lang="en-US" sz="1600" dirty="0" smtClean="0">
                <a:solidFill>
                  <a:srgbClr val="000000"/>
                </a:solidFill>
                <a:latin typeface="Arial" charset="0"/>
              </a:rPr>
              <a:t>both </a:t>
            </a:r>
            <a:r>
              <a:rPr lang="en-US" sz="1600" dirty="0" err="1" smtClean="0">
                <a:solidFill>
                  <a:srgbClr val="000000"/>
                </a:solidFill>
                <a:latin typeface="Arial" charset="0"/>
              </a:rPr>
              <a:t>PaaS</a:t>
            </a:r>
            <a:r>
              <a:rPr lang="en-US" sz="1600" dirty="0" smtClean="0">
                <a:solidFill>
                  <a:srgbClr val="000000"/>
                </a:solidFill>
                <a:latin typeface="Arial" charset="0"/>
              </a:rPr>
              <a:t> and </a:t>
            </a:r>
            <a:r>
              <a:rPr lang="en-US" sz="1600" dirty="0" err="1" smtClean="0">
                <a:solidFill>
                  <a:srgbClr val="000000"/>
                </a:solidFill>
                <a:latin typeface="Arial" charset="0"/>
              </a:rPr>
              <a:t>SaaS</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We call this </a:t>
            </a:r>
            <a:r>
              <a:rPr lang="ja-JP" altLang="en-US" sz="1600" dirty="0">
                <a:solidFill>
                  <a:srgbClr val="000000"/>
                </a:solidFill>
                <a:latin typeface="Arial"/>
              </a:rPr>
              <a:t>“</a:t>
            </a:r>
            <a:r>
              <a:rPr lang="en-US" sz="1600" dirty="0">
                <a:solidFill>
                  <a:srgbClr val="000000"/>
                </a:solidFill>
                <a:latin typeface="Arial" charset="0"/>
              </a:rPr>
              <a:t>raining</a:t>
            </a:r>
            <a:r>
              <a:rPr lang="ja-JP" altLang="en-US" sz="1600" dirty="0">
                <a:solidFill>
                  <a:srgbClr val="000000"/>
                </a:solidFill>
                <a:latin typeface="Arial"/>
              </a:rPr>
              <a:t>”</a:t>
            </a:r>
            <a:r>
              <a:rPr lang="en-US" sz="1600" dirty="0">
                <a:solidFill>
                  <a:srgbClr val="000000"/>
                </a:solidFill>
                <a:latin typeface="Arial" charset="0"/>
              </a:rPr>
              <a:t> an environment</a:t>
            </a:r>
            <a:endParaRPr lang="en-US" dirty="0" smtClean="0">
              <a:solidFill>
                <a:prstClr val="black"/>
              </a:solidFill>
            </a:endParaRPr>
          </a:p>
          <a:p>
            <a:pPr lvl="1">
              <a:lnSpc>
                <a:spcPct val="95000"/>
              </a:lnSpc>
              <a:buClr>
                <a:srgbClr val="000000"/>
              </a:buClr>
              <a:buSzPct val="100000"/>
              <a:buFontTx/>
              <a:buChar char="•"/>
              <a:defRPr/>
            </a:pPr>
            <a:r>
              <a:rPr lang="en-US" dirty="0" smtClean="0">
                <a:solidFill>
                  <a:srgbClr val="000000"/>
                </a:solidFill>
                <a:latin typeface="Arial" charset="0"/>
              </a:rPr>
              <a:t>Rain = Runtime Adaptable </a:t>
            </a:r>
            <a:r>
              <a:rPr lang="en-US" dirty="0" err="1" smtClean="0">
                <a:solidFill>
                  <a:srgbClr val="000000"/>
                </a:solidFill>
                <a:latin typeface="Arial" charset="0"/>
              </a:rPr>
              <a:t>INsertion</a:t>
            </a:r>
            <a:r>
              <a:rPr lang="en-US" dirty="0" smtClean="0">
                <a:solidFill>
                  <a:srgbClr val="000000"/>
                </a:solidFill>
                <a:latin typeface="Arial" charset="0"/>
              </a:rPr>
              <a:t> Configurator </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Users want to ``rain'' an HPC, a Cloud environment, or a virtual network onto our resources with little effort. </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Command line tools supporting this task.</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Integrated into Portal</a:t>
            </a:r>
            <a:endParaRPr lang="en-US" dirty="0" smtClean="0">
              <a:solidFill>
                <a:prstClr val="black"/>
              </a:solidFill>
            </a:endParaRPr>
          </a:p>
          <a:p>
            <a:pPr lvl="1">
              <a:lnSpc>
                <a:spcPct val="95000"/>
              </a:lnSpc>
              <a:buClr>
                <a:srgbClr val="000000"/>
              </a:buClr>
              <a:buSzPct val="100000"/>
              <a:buFontTx/>
              <a:buChar char="•"/>
              <a:defRPr/>
            </a:pPr>
            <a:r>
              <a:rPr lang="en-US" dirty="0" smtClean="0">
                <a:solidFill>
                  <a:srgbClr val="000000"/>
                </a:solidFill>
                <a:latin typeface="Arial" charset="0"/>
              </a:rPr>
              <a:t>Example ``rain'' a </a:t>
            </a:r>
            <a:r>
              <a:rPr lang="en-US" dirty="0" err="1" smtClean="0">
                <a:solidFill>
                  <a:srgbClr val="000000"/>
                </a:solidFill>
                <a:latin typeface="Arial" charset="0"/>
              </a:rPr>
              <a:t>Hadoop</a:t>
            </a:r>
            <a:r>
              <a:rPr lang="en-US" dirty="0" smtClean="0">
                <a:solidFill>
                  <a:srgbClr val="000000"/>
                </a:solidFill>
                <a:latin typeface="Arial" charset="0"/>
              </a:rPr>
              <a:t> environment defined by a user on a cluster.</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err="1">
                <a:solidFill>
                  <a:srgbClr val="000000"/>
                </a:solidFill>
                <a:latin typeface="Arial" charset="0"/>
              </a:rPr>
              <a:t>fg-hadoop</a:t>
            </a:r>
            <a:r>
              <a:rPr lang="en-US" sz="1600" dirty="0">
                <a:solidFill>
                  <a:srgbClr val="000000"/>
                </a:solidFill>
                <a:latin typeface="Arial" charset="0"/>
              </a:rPr>
              <a:t> -n 8 -app </a:t>
            </a:r>
            <a:r>
              <a:rPr lang="en-US" sz="1600" dirty="0" err="1">
                <a:solidFill>
                  <a:srgbClr val="000000"/>
                </a:solidFill>
                <a:latin typeface="Arial" charset="0"/>
              </a:rPr>
              <a:t>myHadoopApp.jar</a:t>
            </a:r>
            <a:r>
              <a:rPr lang="en-US" sz="1600" dirty="0">
                <a:solidFill>
                  <a:srgbClr val="000000"/>
                </a:solidFill>
                <a:latin typeface="Arial" charset="0"/>
              </a:rPr>
              <a:t> …</a:t>
            </a:r>
            <a:endParaRPr lang="en-US" dirty="0" smtClean="0">
              <a:solidFill>
                <a:prstClr val="black"/>
              </a:solidFill>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Users and administrators do not have to set up the </a:t>
            </a:r>
            <a:r>
              <a:rPr lang="en-US" sz="1600" dirty="0" err="1">
                <a:solidFill>
                  <a:srgbClr val="000000"/>
                </a:solidFill>
                <a:latin typeface="Arial" charset="0"/>
              </a:rPr>
              <a:t>Hadoop</a:t>
            </a:r>
            <a:r>
              <a:rPr lang="en-US" sz="1600" dirty="0">
                <a:solidFill>
                  <a:srgbClr val="000000"/>
                </a:solidFill>
                <a:latin typeface="Arial" charset="0"/>
              </a:rPr>
              <a:t> environment as it is being done for </a:t>
            </a:r>
            <a:r>
              <a:rPr lang="en-US" sz="1600" dirty="0" smtClean="0">
                <a:solidFill>
                  <a:srgbClr val="000000"/>
                </a:solidFill>
                <a:latin typeface="Arial" charset="0"/>
              </a:rPr>
              <a:t>them</a:t>
            </a:r>
          </a:p>
          <a:p>
            <a:pPr>
              <a:lnSpc>
                <a:spcPct val="95000"/>
              </a:lnSpc>
              <a:buClr>
                <a:srgbClr val="000000"/>
              </a:buClr>
              <a:buSzPct val="80000"/>
              <a:buFont typeface="Courier New" charset="0"/>
              <a:buNone/>
              <a:defRPr/>
            </a:pPr>
            <a:endParaRPr lang="en-US" dirty="0" smtClean="0">
              <a:solidFill>
                <a:srgbClr val="000000"/>
              </a:solidFill>
              <a:latin typeface="Arial" charset="0"/>
            </a:endParaRPr>
          </a:p>
        </p:txBody>
      </p:sp>
      <p:sp>
        <p:nvSpPr>
          <p:cNvPr id="7173"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505048" y="8229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969194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FG RAIN Commands</a:t>
            </a:r>
          </a:p>
        </p:txBody>
      </p:sp>
      <p:sp>
        <p:nvSpPr>
          <p:cNvPr id="8196" name="Text Box 4"/>
          <p:cNvSpPr txBox="1">
            <a:spLocks noChangeArrowheads="1"/>
          </p:cNvSpPr>
          <p:nvPr/>
        </p:nvSpPr>
        <p:spPr bwMode="auto">
          <a:xfrm>
            <a:off x="497205" y="1645920"/>
            <a:ext cx="8149590" cy="515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800" dirty="0" err="1" smtClean="0">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iaas</a:t>
            </a:r>
            <a:r>
              <a:rPr lang="en-US" sz="2800" dirty="0">
                <a:solidFill>
                  <a:srgbClr val="000000"/>
                </a:solidFill>
                <a:latin typeface="Arial" charset="0"/>
              </a:rPr>
              <a:t> nimbus –image </a:t>
            </a:r>
            <a:r>
              <a:rPr lang="en-US" sz="2800" dirty="0" err="1">
                <a:solidFill>
                  <a:srgbClr val="000000"/>
                </a:solidFill>
                <a:latin typeface="Arial" charset="0"/>
              </a:rPr>
              <a:t>img</a:t>
            </a:r>
            <a:endParaRPr lang="en-US" dirty="0" smtClean="0">
              <a:solidFill>
                <a:prstClr val="black"/>
              </a:solidFill>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paas</a:t>
            </a:r>
            <a:r>
              <a:rPr lang="en-US" sz="2800" dirty="0">
                <a:solidFill>
                  <a:srgbClr val="000000"/>
                </a:solidFill>
                <a:latin typeface="Arial" charset="0"/>
              </a:rPr>
              <a:t> </a:t>
            </a:r>
            <a:r>
              <a:rPr lang="en-US" sz="2800" dirty="0" err="1">
                <a:solidFill>
                  <a:srgbClr val="000000"/>
                </a:solidFill>
                <a:latin typeface="Arial" charset="0"/>
              </a:rPr>
              <a:t>hadoop</a:t>
            </a:r>
            <a:r>
              <a:rPr lang="en-US" sz="2800" dirty="0">
                <a:solidFill>
                  <a:srgbClr val="000000"/>
                </a:solidFill>
                <a:latin typeface="Arial" charset="0"/>
              </a:rPr>
              <a:t> …</a:t>
            </a:r>
            <a:endParaRPr lang="en-US" dirty="0" smtClean="0">
              <a:solidFill>
                <a:prstClr val="black"/>
              </a:solidFill>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paas</a:t>
            </a:r>
            <a:r>
              <a:rPr lang="en-US" sz="2800" dirty="0">
                <a:solidFill>
                  <a:srgbClr val="000000"/>
                </a:solidFill>
                <a:latin typeface="Arial" charset="0"/>
              </a:rPr>
              <a:t> dryad …</a:t>
            </a:r>
            <a:endParaRPr lang="en-US" dirty="0" smtClean="0">
              <a:solidFill>
                <a:prstClr val="black"/>
              </a:solidFill>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gaas</a:t>
            </a:r>
            <a:r>
              <a:rPr lang="en-US" sz="2800" dirty="0">
                <a:solidFill>
                  <a:srgbClr val="000000"/>
                </a:solidFill>
                <a:latin typeface="Arial" charset="0"/>
              </a:rPr>
              <a:t> </a:t>
            </a:r>
            <a:r>
              <a:rPr lang="en-US" sz="2800" dirty="0" err="1">
                <a:solidFill>
                  <a:srgbClr val="000000"/>
                </a:solidFill>
                <a:latin typeface="Arial" charset="0"/>
              </a:rPr>
              <a:t>gLite</a:t>
            </a:r>
            <a:r>
              <a:rPr lang="en-US" sz="2800" dirty="0">
                <a:solidFill>
                  <a:srgbClr val="000000"/>
                </a:solidFill>
                <a:latin typeface="Arial" charset="0"/>
              </a:rPr>
              <a:t> …</a:t>
            </a:r>
            <a:endParaRPr lang="en-US" dirty="0" smtClean="0">
              <a:solidFill>
                <a:prstClr val="black"/>
              </a:solidFill>
            </a:endParaRPr>
          </a:p>
          <a:p>
            <a:pPr>
              <a:lnSpc>
                <a:spcPct val="95000"/>
              </a:lnSpc>
              <a:defRPr/>
            </a:pPr>
            <a:endParaRPr lang="en-US" sz="3200" dirty="0">
              <a:solidFill>
                <a:srgbClr val="000000"/>
              </a:solidFill>
              <a:latin typeface="Arial" charset="0"/>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–image </a:t>
            </a:r>
            <a:r>
              <a:rPr lang="en-US" sz="2800" dirty="0" err="1" smtClean="0">
                <a:solidFill>
                  <a:srgbClr val="000000"/>
                </a:solidFill>
                <a:latin typeface="Arial" charset="0"/>
              </a:rPr>
              <a:t>img</a:t>
            </a:r>
            <a:endParaRPr lang="en-US" sz="2800" dirty="0" smtClean="0">
              <a:solidFill>
                <a:srgbClr val="000000"/>
              </a:solidFill>
              <a:latin typeface="Arial" charset="0"/>
            </a:endParaRPr>
          </a:p>
          <a:p>
            <a:pPr lvl="1">
              <a:lnSpc>
                <a:spcPct val="95000"/>
              </a:lnSpc>
              <a:buClr>
                <a:srgbClr val="000000"/>
              </a:buClr>
              <a:buSzPct val="100000"/>
              <a:buFontTx/>
              <a:buChar char="•"/>
              <a:defRPr/>
            </a:pPr>
            <a:endParaRPr lang="en-US" sz="2800" dirty="0">
              <a:solidFill>
                <a:srgbClr val="000000"/>
              </a:solidFill>
              <a:latin typeface="Arial" charset="0"/>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–virtual-cluster -16 nodes -2 </a:t>
            </a:r>
            <a:r>
              <a:rPr lang="en-US" sz="2800" dirty="0" smtClean="0">
                <a:solidFill>
                  <a:srgbClr val="000000"/>
                </a:solidFill>
                <a:latin typeface="Arial" charset="0"/>
              </a:rPr>
              <a:t>core</a:t>
            </a:r>
          </a:p>
          <a:p>
            <a:pPr>
              <a:lnSpc>
                <a:spcPct val="95000"/>
              </a:lnSpc>
              <a:defRPr/>
            </a:pPr>
            <a:endParaRPr lang="en-US" sz="3200" dirty="0">
              <a:solidFill>
                <a:srgbClr val="000000"/>
              </a:solidFill>
              <a:latin typeface="Arial" charset="0"/>
            </a:endParaRPr>
          </a:p>
          <a:p>
            <a:pPr lvl="1">
              <a:lnSpc>
                <a:spcPct val="95000"/>
              </a:lnSpc>
              <a:buClr>
                <a:srgbClr val="000000"/>
              </a:buClr>
              <a:buSzPct val="100000"/>
              <a:buFontTx/>
              <a:buChar char="•"/>
              <a:defRPr/>
            </a:pPr>
            <a:r>
              <a:rPr lang="en-US" sz="2800" dirty="0">
                <a:solidFill>
                  <a:srgbClr val="000000"/>
                </a:solidFill>
                <a:latin typeface="Arial" charset="0"/>
              </a:rPr>
              <a:t>Additional Authorization is required to use </a:t>
            </a:r>
            <a:r>
              <a:rPr lang="en-US" sz="2800" dirty="0" err="1">
                <a:solidFill>
                  <a:srgbClr val="000000"/>
                </a:solidFill>
                <a:latin typeface="Arial" charset="0"/>
              </a:rPr>
              <a:t>fg</a:t>
            </a:r>
            <a:r>
              <a:rPr lang="en-US" sz="2800" dirty="0">
                <a:solidFill>
                  <a:srgbClr val="000000"/>
                </a:solidFill>
                <a:latin typeface="Arial" charset="0"/>
              </a:rPr>
              <a:t>-rain without virtualization.</a:t>
            </a:r>
            <a:endParaRPr lang="en-US" dirty="0" smtClean="0">
              <a:solidFill>
                <a:prstClr val="black"/>
              </a:solidFill>
            </a:endParaRPr>
          </a:p>
          <a:p>
            <a:pPr>
              <a:lnSpc>
                <a:spcPct val="95000"/>
              </a:lnSpc>
              <a:buClr>
                <a:srgbClr val="000000"/>
              </a:buClr>
              <a:buSzPct val="100000"/>
              <a:defRPr/>
            </a:pPr>
            <a:endParaRPr lang="en-US" sz="3200" dirty="0">
              <a:solidFill>
                <a:srgbClr val="000000"/>
              </a:solidFill>
              <a:latin typeface="Arial" charset="0"/>
            </a:endParaRPr>
          </a:p>
        </p:txBody>
      </p:sp>
      <p:sp>
        <p:nvSpPr>
          <p:cNvPr id="819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spTree>
    <p:extLst>
      <p:ext uri="{BB962C8B-B14F-4D97-AF65-F5344CB8AC3E}">
        <p14:creationId xmlns:p14="http://schemas.microsoft.com/office/powerpoint/2010/main" val="2166617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Rain in FutureGrid</a:t>
            </a:r>
          </a:p>
        </p:txBody>
      </p:sp>
      <p:sp>
        <p:nvSpPr>
          <p:cNvPr id="922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solidFill>
                  <a:prstClr val="white"/>
                </a:solidFill>
              </a:rPr>
              <a:t>Technology Preview</a:t>
            </a:r>
          </a:p>
        </p:txBody>
      </p:sp>
      <p:pic>
        <p:nvPicPr>
          <p:cNvPr id="204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1590" y="1062990"/>
            <a:ext cx="6560820" cy="53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1336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ctrTitle"/>
          </p:nvPr>
        </p:nvSpPr>
        <p:spPr>
          <a:xfrm>
            <a:off x="725805" y="2175987"/>
            <a:ext cx="7692390" cy="1378743"/>
          </a:xfrm>
        </p:spPr>
        <p:txBody>
          <a:bodyPr lIns="0" tIns="0" rIns="0" bIns="0"/>
          <a:lstStyle/>
          <a:p>
            <a:pPr>
              <a:lnSpc>
                <a:spcPct val="95000"/>
              </a:lnSpc>
            </a:pPr>
            <a:r>
              <a:rPr lang="en-US">
                <a:solidFill>
                  <a:srgbClr val="000000"/>
                </a:solidFill>
                <a:latin typeface="Arial" charset="0"/>
              </a:rPr>
              <a:t>Image Generation and Management on FutureGrid</a:t>
            </a:r>
          </a:p>
        </p:txBody>
      </p:sp>
      <p:sp>
        <p:nvSpPr>
          <p:cNvPr id="2051" name="Rectangle 2"/>
          <p:cNvSpPr>
            <a:spLocks noGrp="1" noChangeArrowheads="1"/>
          </p:cNvSpPr>
          <p:nvPr>
            <p:ph type="subTitle" idx="1"/>
          </p:nvPr>
        </p:nvSpPr>
        <p:spPr>
          <a:xfrm>
            <a:off x="1411605" y="4206240"/>
            <a:ext cx="6320790" cy="1661637"/>
          </a:xfrm>
        </p:spPr>
        <p:txBody>
          <a:bodyPr lIns="0" tIns="0" rIns="0" bIns="0"/>
          <a:lstStyle/>
          <a:p>
            <a:pPr>
              <a:lnSpc>
                <a:spcPct val="95000"/>
              </a:lnSpc>
              <a:spcBef>
                <a:spcPct val="0"/>
              </a:spcBef>
            </a:pPr>
            <a:r>
              <a:rPr lang="en-US" dirty="0" smtClean="0">
                <a:solidFill>
                  <a:srgbClr val="898989"/>
                </a:solidFill>
                <a:latin typeface="Arial" charset="0"/>
              </a:rPr>
              <a:t>Javier Diaz</a:t>
            </a:r>
            <a:endParaRPr lang="en-US" dirty="0">
              <a:solidFill>
                <a:srgbClr val="898989"/>
              </a:solidFill>
              <a:latin typeface="Arial" charset="0"/>
            </a:endParaRPr>
          </a:p>
          <a:p>
            <a:pPr>
              <a:lnSpc>
                <a:spcPct val="95000"/>
              </a:lnSpc>
              <a:spcBef>
                <a:spcPct val="0"/>
              </a:spcBef>
            </a:pPr>
            <a:r>
              <a:rPr lang="en-US" dirty="0">
                <a:solidFill>
                  <a:srgbClr val="898989"/>
                </a:solidFill>
                <a:latin typeface="Arial" charset="0"/>
              </a:rPr>
              <a:t>Gregor von Laszewski</a:t>
            </a:r>
          </a:p>
        </p:txBody>
      </p:sp>
      <p:sp>
        <p:nvSpPr>
          <p:cNvPr id="2052" name="Text Box 4"/>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982865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6 Título"/>
          <p:cNvSpPr>
            <a:spLocks noGrp="1"/>
          </p:cNvSpPr>
          <p:nvPr>
            <p:ph type="title"/>
          </p:nvPr>
        </p:nvSpPr>
        <p:spPr/>
        <p:txBody>
          <a:bodyPr/>
          <a:lstStyle/>
          <a:p>
            <a:r>
              <a:rPr lang="en-US" smtClean="0"/>
              <a:t>FG Image Repository I</a:t>
            </a:r>
            <a:endParaRPr lang="es-ES" smtClean="0"/>
          </a:p>
        </p:txBody>
      </p:sp>
      <p:sp>
        <p:nvSpPr>
          <p:cNvPr id="15363" name="2 Marcador de contenido"/>
          <p:cNvSpPr>
            <a:spLocks noGrp="1"/>
          </p:cNvSpPr>
          <p:nvPr>
            <p:ph idx="1"/>
          </p:nvPr>
        </p:nvSpPr>
        <p:spPr/>
        <p:txBody>
          <a:bodyPr/>
          <a:lstStyle/>
          <a:p>
            <a:r>
              <a:rPr lang="en-US" sz="2500"/>
              <a:t>Service to query, store, and update images through a unique and common interface</a:t>
            </a:r>
          </a:p>
          <a:p>
            <a:pPr lvl="1"/>
            <a:r>
              <a:rPr lang="en-US" sz="2200"/>
              <a:t>Can distinguish image types for different purposes (IaaS, HPC…)</a:t>
            </a:r>
          </a:p>
          <a:p>
            <a:r>
              <a:rPr lang="en-US" sz="2500"/>
              <a:t>Maintains data related with the usage to assist performance monitoring and accounting</a:t>
            </a:r>
          </a:p>
          <a:p>
            <a:r>
              <a:rPr lang="en-US" sz="2500"/>
              <a:t>Special features</a:t>
            </a:r>
          </a:p>
          <a:p>
            <a:pPr lvl="1"/>
            <a:r>
              <a:rPr lang="en-US" sz="2200"/>
              <a:t>Users can request images that fulfill their requirements. If there is not such image in the repository, it can be generated</a:t>
            </a:r>
          </a:p>
          <a:p>
            <a:pPr lvl="1"/>
            <a:r>
              <a:rPr lang="en-US" sz="2200"/>
              <a:t>Store basic images and the description of how to generate new ones</a:t>
            </a:r>
          </a:p>
          <a:p>
            <a:endParaRPr lang="es-ES" sz="2500"/>
          </a:p>
        </p:txBody>
      </p:sp>
      <p:sp>
        <p:nvSpPr>
          <p:cNvPr id="15364" name="3 Marcador de pie de página"/>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New Roman" pitchFamily="18" charset="0"/>
              </a:defRPr>
            </a:lvl1pPr>
            <a:lvl2pPr marL="668655" indent="-257175" eaLnBrk="0" hangingPunct="0">
              <a:defRPr sz="2200">
                <a:solidFill>
                  <a:schemeClr val="tx1"/>
                </a:solidFill>
                <a:latin typeface="Times New Roman" pitchFamily="18" charset="0"/>
              </a:defRPr>
            </a:lvl2pPr>
            <a:lvl3pPr marL="1028700" indent="-205740" eaLnBrk="0" hangingPunct="0">
              <a:defRPr sz="2200">
                <a:solidFill>
                  <a:schemeClr val="tx1"/>
                </a:solidFill>
                <a:latin typeface="Times New Roman" pitchFamily="18" charset="0"/>
              </a:defRPr>
            </a:lvl3pPr>
            <a:lvl4pPr marL="1440180" indent="-205740" eaLnBrk="0" hangingPunct="0">
              <a:defRPr sz="2200">
                <a:solidFill>
                  <a:schemeClr val="tx1"/>
                </a:solidFill>
                <a:latin typeface="Times New Roman" pitchFamily="18" charset="0"/>
              </a:defRPr>
            </a:lvl4pPr>
            <a:lvl5pPr marL="1851660" indent="-205740" eaLnBrk="0" hangingPunct="0">
              <a:defRPr sz="2200">
                <a:solidFill>
                  <a:schemeClr val="tx1"/>
                </a:solidFill>
                <a:latin typeface="Times New Roman" pitchFamily="18" charset="0"/>
              </a:defRPr>
            </a:lvl5pPr>
            <a:lvl6pPr marL="2263140" indent="-205740" eaLnBrk="0" fontAlgn="base" hangingPunct="0">
              <a:spcBef>
                <a:spcPct val="0"/>
              </a:spcBef>
              <a:spcAft>
                <a:spcPct val="0"/>
              </a:spcAft>
              <a:defRPr sz="2200">
                <a:solidFill>
                  <a:schemeClr val="tx1"/>
                </a:solidFill>
                <a:latin typeface="Times New Roman" pitchFamily="18" charset="0"/>
              </a:defRPr>
            </a:lvl6pPr>
            <a:lvl7pPr marL="2674620" indent="-205740" eaLnBrk="0" fontAlgn="base" hangingPunct="0">
              <a:spcBef>
                <a:spcPct val="0"/>
              </a:spcBef>
              <a:spcAft>
                <a:spcPct val="0"/>
              </a:spcAft>
              <a:defRPr sz="2200">
                <a:solidFill>
                  <a:schemeClr val="tx1"/>
                </a:solidFill>
                <a:latin typeface="Times New Roman" pitchFamily="18" charset="0"/>
              </a:defRPr>
            </a:lvl7pPr>
            <a:lvl8pPr marL="3086100" indent="-205740" eaLnBrk="0" fontAlgn="base" hangingPunct="0">
              <a:spcBef>
                <a:spcPct val="0"/>
              </a:spcBef>
              <a:spcAft>
                <a:spcPct val="0"/>
              </a:spcAft>
              <a:defRPr sz="2200">
                <a:solidFill>
                  <a:schemeClr val="tx1"/>
                </a:solidFill>
                <a:latin typeface="Times New Roman" pitchFamily="18" charset="0"/>
              </a:defRPr>
            </a:lvl8pPr>
            <a:lvl9pPr marL="3497580" indent="-205740" eaLnBrk="0" fontAlgn="base" hangingPunct="0">
              <a:spcBef>
                <a:spcPct val="0"/>
              </a:spcBef>
              <a:spcAft>
                <a:spcPct val="0"/>
              </a:spcAft>
              <a:defRPr sz="2200">
                <a:solidFill>
                  <a:schemeClr val="tx1"/>
                </a:solidFill>
                <a:latin typeface="Times New Roman" pitchFamily="18" charset="0"/>
              </a:defRPr>
            </a:lvl9pPr>
          </a:lstStyle>
          <a:p>
            <a:pPr eaLnBrk="1" hangingPunct="1"/>
            <a:r>
              <a:rPr sz="1300">
                <a:solidFill>
                  <a:schemeClr val="bg2"/>
                </a:solidFill>
                <a:latin typeface="Arial" charset="0"/>
                <a:cs typeface="Arial" charset="0"/>
              </a:rPr>
              <a:t>https://portal.futuregrid.org</a:t>
            </a:r>
          </a:p>
        </p:txBody>
      </p:sp>
    </p:spTree>
    <p:extLst>
      <p:ext uri="{BB962C8B-B14F-4D97-AF65-F5344CB8AC3E}">
        <p14:creationId xmlns:p14="http://schemas.microsoft.com/office/powerpoint/2010/main" val="12445418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n-US" smtClean="0"/>
              <a:t>FG Image Repository II</a:t>
            </a:r>
            <a:endParaRPr lang="es-ES" smtClean="0"/>
          </a:p>
        </p:txBody>
      </p:sp>
      <p:sp>
        <p:nvSpPr>
          <p:cNvPr id="16387" name="3 Marcador de pie de página"/>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New Roman" pitchFamily="18" charset="0"/>
              </a:defRPr>
            </a:lvl1pPr>
            <a:lvl2pPr marL="668655" indent="-257175" eaLnBrk="0" hangingPunct="0">
              <a:defRPr sz="2200">
                <a:solidFill>
                  <a:schemeClr val="tx1"/>
                </a:solidFill>
                <a:latin typeface="Times New Roman" pitchFamily="18" charset="0"/>
              </a:defRPr>
            </a:lvl2pPr>
            <a:lvl3pPr marL="1028700" indent="-205740" eaLnBrk="0" hangingPunct="0">
              <a:defRPr sz="2200">
                <a:solidFill>
                  <a:schemeClr val="tx1"/>
                </a:solidFill>
                <a:latin typeface="Times New Roman" pitchFamily="18" charset="0"/>
              </a:defRPr>
            </a:lvl3pPr>
            <a:lvl4pPr marL="1440180" indent="-205740" eaLnBrk="0" hangingPunct="0">
              <a:defRPr sz="2200">
                <a:solidFill>
                  <a:schemeClr val="tx1"/>
                </a:solidFill>
                <a:latin typeface="Times New Roman" pitchFamily="18" charset="0"/>
              </a:defRPr>
            </a:lvl4pPr>
            <a:lvl5pPr marL="1851660" indent="-205740" eaLnBrk="0" hangingPunct="0">
              <a:defRPr sz="2200">
                <a:solidFill>
                  <a:schemeClr val="tx1"/>
                </a:solidFill>
                <a:latin typeface="Times New Roman" pitchFamily="18" charset="0"/>
              </a:defRPr>
            </a:lvl5pPr>
            <a:lvl6pPr marL="2263140" indent="-205740" eaLnBrk="0" fontAlgn="base" hangingPunct="0">
              <a:spcBef>
                <a:spcPct val="0"/>
              </a:spcBef>
              <a:spcAft>
                <a:spcPct val="0"/>
              </a:spcAft>
              <a:defRPr sz="2200">
                <a:solidFill>
                  <a:schemeClr val="tx1"/>
                </a:solidFill>
                <a:latin typeface="Times New Roman" pitchFamily="18" charset="0"/>
              </a:defRPr>
            </a:lvl6pPr>
            <a:lvl7pPr marL="2674620" indent="-205740" eaLnBrk="0" fontAlgn="base" hangingPunct="0">
              <a:spcBef>
                <a:spcPct val="0"/>
              </a:spcBef>
              <a:spcAft>
                <a:spcPct val="0"/>
              </a:spcAft>
              <a:defRPr sz="2200">
                <a:solidFill>
                  <a:schemeClr val="tx1"/>
                </a:solidFill>
                <a:latin typeface="Times New Roman" pitchFamily="18" charset="0"/>
              </a:defRPr>
            </a:lvl7pPr>
            <a:lvl8pPr marL="3086100" indent="-205740" eaLnBrk="0" fontAlgn="base" hangingPunct="0">
              <a:spcBef>
                <a:spcPct val="0"/>
              </a:spcBef>
              <a:spcAft>
                <a:spcPct val="0"/>
              </a:spcAft>
              <a:defRPr sz="2200">
                <a:solidFill>
                  <a:schemeClr val="tx1"/>
                </a:solidFill>
                <a:latin typeface="Times New Roman" pitchFamily="18" charset="0"/>
              </a:defRPr>
            </a:lvl8pPr>
            <a:lvl9pPr marL="3497580" indent="-205740" eaLnBrk="0" fontAlgn="base" hangingPunct="0">
              <a:spcBef>
                <a:spcPct val="0"/>
              </a:spcBef>
              <a:spcAft>
                <a:spcPct val="0"/>
              </a:spcAft>
              <a:defRPr sz="2200">
                <a:solidFill>
                  <a:schemeClr val="tx1"/>
                </a:solidFill>
                <a:latin typeface="Times New Roman" pitchFamily="18" charset="0"/>
              </a:defRPr>
            </a:lvl9pPr>
          </a:lstStyle>
          <a:p>
            <a:pPr eaLnBrk="1" hangingPunct="1"/>
            <a:r>
              <a:rPr sz="1300">
                <a:solidFill>
                  <a:schemeClr val="bg2"/>
                </a:solidFill>
                <a:latin typeface="Arial" charset="0"/>
                <a:cs typeface="Arial" charset="0"/>
              </a:rPr>
              <a:t>https://portal.futuregrid.org</a:t>
            </a:r>
          </a:p>
        </p:txBody>
      </p:sp>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302" y="1873092"/>
            <a:ext cx="6583680" cy="414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5166482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7204" y="1645920"/>
            <a:ext cx="8646795" cy="45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a:solidFill>
                  <a:srgbClr val="000000"/>
                </a:solidFill>
                <a:latin typeface="Arial" charset="0"/>
              </a:rPr>
              <a:t>The goal is to create and maintain platforms in custom FG VMs that can be retrieved, deployed, and provisioned on </a:t>
            </a:r>
            <a:r>
              <a:rPr lang="en-US" dirty="0" smtClean="0">
                <a:solidFill>
                  <a:srgbClr val="000000"/>
                </a:solidFill>
                <a:latin typeface="Arial" charset="0"/>
              </a:rPr>
              <a:t>demand.</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A </a:t>
            </a:r>
            <a:r>
              <a:rPr lang="en-US" dirty="0">
                <a:solidFill>
                  <a:srgbClr val="000000"/>
                </a:solidFill>
                <a:latin typeface="Arial" charset="0"/>
              </a:rPr>
              <a:t>unified Image Management system to create and maintain VM and bare-metal </a:t>
            </a:r>
            <a:r>
              <a:rPr lang="en-US" dirty="0" smtClean="0">
                <a:solidFill>
                  <a:srgbClr val="000000"/>
                </a:solidFill>
                <a:latin typeface="Arial" charset="0"/>
              </a:rPr>
              <a:t>images.</a:t>
            </a:r>
            <a:br>
              <a:rPr lang="en-US" dirty="0" smtClean="0">
                <a:solidFill>
                  <a:srgbClr val="000000"/>
                </a:solidFill>
                <a:latin typeface="Arial" charset="0"/>
              </a:rPr>
            </a:br>
            <a:endParaRPr lang="en-US" dirty="0" smtClean="0">
              <a:solidFill>
                <a:prstClr val="black"/>
              </a:solidFill>
            </a:endParaRPr>
          </a:p>
          <a:p>
            <a:pPr lvl="1">
              <a:lnSpc>
                <a:spcPct val="95000"/>
              </a:lnSpc>
              <a:buClr>
                <a:srgbClr val="000000"/>
              </a:buClr>
              <a:buSzPct val="100000"/>
              <a:buFontTx/>
              <a:buChar char="•"/>
              <a:defRPr/>
            </a:pPr>
            <a:r>
              <a:rPr lang="en-US" dirty="0" smtClean="0">
                <a:solidFill>
                  <a:srgbClr val="000000"/>
                </a:solidFill>
                <a:latin typeface="Arial" charset="0"/>
              </a:rPr>
              <a:t>Integrate </a:t>
            </a:r>
            <a:r>
              <a:rPr lang="en-US" dirty="0">
                <a:solidFill>
                  <a:srgbClr val="000000"/>
                </a:solidFill>
                <a:latin typeface="Arial" charset="0"/>
              </a:rPr>
              <a:t>images through a repository to instantiate services on demand with </a:t>
            </a:r>
            <a:r>
              <a:rPr lang="en-US" dirty="0" smtClean="0">
                <a:solidFill>
                  <a:srgbClr val="000000"/>
                </a:solidFill>
                <a:latin typeface="Arial" charset="0"/>
              </a:rPr>
              <a:t>RAIN.</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Essentially </a:t>
            </a:r>
            <a:r>
              <a:rPr lang="en-US" dirty="0">
                <a:solidFill>
                  <a:srgbClr val="000000"/>
                </a:solidFill>
                <a:latin typeface="Arial" charset="0"/>
              </a:rPr>
              <a:t>enables the rapid development and deployment of Platform services on </a:t>
            </a:r>
            <a:r>
              <a:rPr lang="en-US" dirty="0" err="1">
                <a:solidFill>
                  <a:srgbClr val="000000"/>
                </a:solidFill>
                <a:latin typeface="Arial" charset="0"/>
              </a:rPr>
              <a:t>FutureGrid</a:t>
            </a:r>
            <a:r>
              <a:rPr lang="en-US" dirty="0">
                <a:solidFill>
                  <a:srgbClr val="000000"/>
                </a:solidFill>
                <a:latin typeface="Arial" charset="0"/>
              </a:rPr>
              <a:t> infrastructure.</a:t>
            </a:r>
          </a:p>
          <a:p>
            <a:pPr>
              <a:lnSpc>
                <a:spcPct val="95000"/>
              </a:lnSpc>
              <a:buClr>
                <a:srgbClr val="000000"/>
              </a:buClr>
              <a:buSzPct val="100000"/>
              <a:buFontTx/>
              <a:buChar char="•"/>
              <a:defRPr/>
            </a:pPr>
            <a:endParaRPr lang="en-US" dirty="0" smtClean="0">
              <a:solidFill>
                <a:prstClr val="black"/>
              </a:solidFill>
            </a:endParaRPr>
          </a:p>
        </p:txBody>
      </p:sp>
      <p:sp>
        <p:nvSpPr>
          <p:cNvPr id="3075" name="Rectangle 1"/>
          <p:cNvSpPr>
            <a:spLocks noGrp="1" noChangeArrowheads="1"/>
          </p:cNvSpPr>
          <p:nvPr>
            <p:ph type="ctrTitle"/>
          </p:nvPr>
        </p:nvSpPr>
        <p:spPr>
          <a:xfrm>
            <a:off x="497205" y="320040"/>
            <a:ext cx="8149590" cy="1051560"/>
          </a:xfrm>
        </p:spPr>
        <p:txBody>
          <a:bodyPr lIns="0" tIns="0" rIns="0" bIns="0"/>
          <a:lstStyle/>
          <a:p>
            <a:pPr>
              <a:lnSpc>
                <a:spcPct val="95000"/>
              </a:lnSpc>
            </a:pPr>
            <a:r>
              <a:rPr lang="en-US" dirty="0" smtClean="0">
                <a:solidFill>
                  <a:srgbClr val="000000"/>
                </a:solidFill>
                <a:latin typeface="Arial" charset="0"/>
              </a:rPr>
              <a:t>Management Motivation</a:t>
            </a:r>
            <a:endParaRPr lang="en-US" dirty="0">
              <a:solidFill>
                <a:srgbClr val="000000"/>
              </a:solidFill>
              <a:latin typeface="Arial" charset="0"/>
            </a:endParaRPr>
          </a:p>
        </p:txBody>
      </p:sp>
      <p:sp>
        <p:nvSpPr>
          <p:cNvPr id="307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3078" name="Text Box 6"/>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Tree>
    <p:extLst>
      <p:ext uri="{BB962C8B-B14F-4D97-AF65-F5344CB8AC3E}">
        <p14:creationId xmlns:p14="http://schemas.microsoft.com/office/powerpoint/2010/main" val="1687289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What</a:t>
            </a:r>
            <a:r>
              <a:rPr lang="es-ES" dirty="0" smtClean="0"/>
              <a:t> </a:t>
            </a:r>
            <a:r>
              <a:rPr lang="es-ES" dirty="0" err="1" smtClean="0"/>
              <a:t>happens</a:t>
            </a:r>
            <a:r>
              <a:rPr lang="es-ES" dirty="0" smtClean="0"/>
              <a:t> </a:t>
            </a:r>
            <a:r>
              <a:rPr lang="es-ES" dirty="0" err="1" smtClean="0"/>
              <a:t>internally</a:t>
            </a:r>
            <a:r>
              <a:rPr lang="es-ES" dirty="0" smtClean="0"/>
              <a:t>?</a:t>
            </a:r>
            <a:endParaRPr lang="es-ES" dirty="0"/>
          </a:p>
        </p:txBody>
      </p:sp>
      <p:sp>
        <p:nvSpPr>
          <p:cNvPr id="3" name="2 Marcador de contenido"/>
          <p:cNvSpPr>
            <a:spLocks noGrp="1"/>
          </p:cNvSpPr>
          <p:nvPr>
            <p:ph idx="1"/>
          </p:nvPr>
        </p:nvSpPr>
        <p:spPr>
          <a:xfrm>
            <a:off x="457200" y="1340769"/>
            <a:ext cx="8229600" cy="4785395"/>
          </a:xfrm>
        </p:spPr>
        <p:txBody>
          <a:bodyPr>
            <a:normAutofit fontScale="92500"/>
          </a:bodyPr>
          <a:lstStyle/>
          <a:p>
            <a:r>
              <a:rPr lang="es-ES" dirty="0" err="1" smtClean="0"/>
              <a:t>Generate</a:t>
            </a:r>
            <a:r>
              <a:rPr lang="es-ES" dirty="0" smtClean="0"/>
              <a:t> a </a:t>
            </a:r>
            <a:r>
              <a:rPr lang="es-ES" dirty="0" err="1" smtClean="0"/>
              <a:t>Centos</a:t>
            </a:r>
            <a:r>
              <a:rPr lang="es-ES" dirty="0" smtClean="0"/>
              <a:t> </a:t>
            </a:r>
            <a:r>
              <a:rPr lang="es-ES" dirty="0" err="1" smtClean="0"/>
              <a:t>image</a:t>
            </a:r>
            <a:r>
              <a:rPr lang="es-ES" dirty="0" smtClean="0"/>
              <a:t> </a:t>
            </a:r>
            <a:r>
              <a:rPr lang="es-ES" dirty="0" err="1" smtClean="0"/>
              <a:t>with</a:t>
            </a:r>
            <a:r>
              <a:rPr lang="es-ES" dirty="0" smtClean="0"/>
              <a:t> </a:t>
            </a:r>
            <a:r>
              <a:rPr lang="es-ES" dirty="0" err="1" smtClean="0"/>
              <a:t>several</a:t>
            </a:r>
            <a:r>
              <a:rPr lang="es-ES" dirty="0" smtClean="0"/>
              <a:t> </a:t>
            </a:r>
            <a:r>
              <a:rPr lang="es-ES" dirty="0" err="1" smtClean="0"/>
              <a:t>packages</a:t>
            </a:r>
            <a:endParaRPr lang="es-ES" dirty="0" smtClean="0"/>
          </a:p>
          <a:p>
            <a:pPr lvl="1"/>
            <a:r>
              <a:rPr lang="es-ES" b="1" dirty="0" err="1" smtClean="0"/>
              <a:t>fg-image-generate</a:t>
            </a:r>
            <a:r>
              <a:rPr lang="es-ES" b="1" dirty="0" smtClean="0"/>
              <a:t> –o </a:t>
            </a:r>
            <a:r>
              <a:rPr lang="es-ES" b="1" dirty="0" err="1" smtClean="0">
                <a:solidFill>
                  <a:srgbClr val="FF0000"/>
                </a:solidFill>
              </a:rPr>
              <a:t>centos</a:t>
            </a:r>
            <a:r>
              <a:rPr lang="es-ES" b="1" dirty="0" smtClean="0">
                <a:solidFill>
                  <a:srgbClr val="FF0000"/>
                </a:solidFill>
              </a:rPr>
              <a:t> </a:t>
            </a:r>
            <a:r>
              <a:rPr lang="es-ES" b="1" dirty="0" smtClean="0"/>
              <a:t>–v </a:t>
            </a:r>
            <a:r>
              <a:rPr lang="es-ES" b="1" dirty="0" smtClean="0">
                <a:solidFill>
                  <a:srgbClr val="FF0000"/>
                </a:solidFill>
              </a:rPr>
              <a:t>5.6</a:t>
            </a:r>
            <a:r>
              <a:rPr lang="es-ES" b="1" dirty="0" smtClean="0"/>
              <a:t> –a </a:t>
            </a:r>
            <a:r>
              <a:rPr lang="es-ES" b="1" dirty="0" smtClean="0">
                <a:solidFill>
                  <a:srgbClr val="FF0000"/>
                </a:solidFill>
              </a:rPr>
              <a:t>x86_64</a:t>
            </a:r>
            <a:r>
              <a:rPr lang="es-ES" b="1" dirty="0" smtClean="0"/>
              <a:t> –s </a:t>
            </a:r>
            <a:r>
              <a:rPr lang="es-ES" b="1" dirty="0" err="1" smtClean="0">
                <a:solidFill>
                  <a:schemeClr val="accent1"/>
                </a:solidFill>
              </a:rPr>
              <a:t>emacs</a:t>
            </a:r>
            <a:r>
              <a:rPr lang="es-ES" b="1" dirty="0" smtClean="0">
                <a:solidFill>
                  <a:schemeClr val="accent1"/>
                </a:solidFill>
              </a:rPr>
              <a:t>, </a:t>
            </a:r>
            <a:r>
              <a:rPr lang="es-ES" b="1" dirty="0" err="1" smtClean="0">
                <a:solidFill>
                  <a:schemeClr val="accent1"/>
                </a:solidFill>
              </a:rPr>
              <a:t>openmpi</a:t>
            </a:r>
            <a:r>
              <a:rPr lang="es-ES" b="1" dirty="0" smtClean="0">
                <a:solidFill>
                  <a:schemeClr val="accent1"/>
                </a:solidFill>
              </a:rPr>
              <a:t> </a:t>
            </a:r>
            <a:r>
              <a:rPr lang="es-ES" b="1" dirty="0" smtClean="0"/>
              <a:t>–u </a:t>
            </a:r>
            <a:r>
              <a:rPr lang="es-ES" b="1" dirty="0" err="1" smtClean="0">
                <a:solidFill>
                  <a:srgbClr val="FF0000"/>
                </a:solidFill>
              </a:rPr>
              <a:t>javi</a:t>
            </a:r>
            <a:endParaRPr lang="es-ES" b="1" dirty="0" smtClean="0">
              <a:solidFill>
                <a:srgbClr val="FF0000"/>
              </a:solidFill>
            </a:endParaRPr>
          </a:p>
          <a:p>
            <a:pPr lvl="1"/>
            <a:r>
              <a:rPr lang="es-ES" b="1" dirty="0" smtClean="0">
                <a:solidFill>
                  <a:srgbClr val="FF0000"/>
                </a:solidFill>
              </a:rPr>
              <a:t>&gt; </a:t>
            </a:r>
            <a:r>
              <a:rPr lang="es-ES" b="1" dirty="0" err="1" smtClean="0">
                <a:solidFill>
                  <a:srgbClr val="FF0000"/>
                </a:solidFill>
              </a:rPr>
              <a:t>returns</a:t>
            </a:r>
            <a:r>
              <a:rPr lang="es-ES" b="1" dirty="0" smtClean="0">
                <a:solidFill>
                  <a:srgbClr val="FF0000"/>
                </a:solidFill>
              </a:rPr>
              <a:t> </a:t>
            </a:r>
            <a:r>
              <a:rPr lang="es-ES" b="1" dirty="0" err="1" smtClean="0">
                <a:solidFill>
                  <a:srgbClr val="FF0000"/>
                </a:solidFill>
              </a:rPr>
              <a:t>image</a:t>
            </a:r>
            <a:r>
              <a:rPr lang="es-ES" b="1" dirty="0">
                <a:solidFill>
                  <a:srgbClr val="FF0000"/>
                </a:solidFill>
              </a:rPr>
              <a:t>:</a:t>
            </a:r>
            <a:r>
              <a:rPr lang="es-ES" b="1" dirty="0" smtClean="0">
                <a:solidFill>
                  <a:srgbClr val="FF0000"/>
                </a:solidFill>
              </a:rPr>
              <a:t> </a:t>
            </a:r>
            <a:r>
              <a:rPr lang="es-ES" b="1" u="sng" dirty="0" smtClean="0">
                <a:solidFill>
                  <a:srgbClr val="FF0000"/>
                </a:solidFill>
              </a:rPr>
              <a:t>centosjavi3058834494</a:t>
            </a:r>
            <a:r>
              <a:rPr lang="es-ES" b="1" dirty="0">
                <a:solidFill>
                  <a:srgbClr val="FF0000"/>
                </a:solidFill>
              </a:rPr>
              <a:t>.tgz</a:t>
            </a:r>
            <a:r>
              <a:rPr lang="es-ES" b="1" dirty="0"/>
              <a:t> </a:t>
            </a:r>
            <a:endParaRPr lang="es-ES" b="1" dirty="0" smtClean="0">
              <a:solidFill>
                <a:srgbClr val="FF0000"/>
              </a:solidFill>
            </a:endParaRPr>
          </a:p>
          <a:p>
            <a:r>
              <a:rPr lang="es-ES" dirty="0" err="1"/>
              <a:t>Deploy</a:t>
            </a:r>
            <a:r>
              <a:rPr lang="es-ES" dirty="0"/>
              <a:t> </a:t>
            </a:r>
            <a:r>
              <a:rPr lang="es-ES" dirty="0" err="1"/>
              <a:t>the</a:t>
            </a:r>
            <a:r>
              <a:rPr lang="es-ES" dirty="0"/>
              <a:t> </a:t>
            </a:r>
            <a:r>
              <a:rPr lang="es-ES" dirty="0" err="1"/>
              <a:t>image</a:t>
            </a:r>
            <a:r>
              <a:rPr lang="es-ES" dirty="0"/>
              <a:t> </a:t>
            </a:r>
            <a:r>
              <a:rPr lang="es-ES" dirty="0" err="1"/>
              <a:t>for</a:t>
            </a:r>
            <a:r>
              <a:rPr lang="es-ES" dirty="0"/>
              <a:t> HPC (</a:t>
            </a:r>
            <a:r>
              <a:rPr lang="es-ES" dirty="0" err="1"/>
              <a:t>xCAT</a:t>
            </a:r>
            <a:r>
              <a:rPr lang="es-ES" dirty="0"/>
              <a:t>)</a:t>
            </a:r>
          </a:p>
          <a:p>
            <a:pPr lvl="1"/>
            <a:r>
              <a:rPr lang="es-ES" b="1" dirty="0"/>
              <a:t>./</a:t>
            </a:r>
            <a:r>
              <a:rPr lang="es-ES" b="1" dirty="0" err="1"/>
              <a:t>fg-image</a:t>
            </a:r>
            <a:r>
              <a:rPr lang="es-ES" b="1" dirty="0" err="1" smtClean="0"/>
              <a:t>-register</a:t>
            </a:r>
            <a:r>
              <a:rPr lang="es-ES" b="1" dirty="0" smtClean="0"/>
              <a:t> </a:t>
            </a:r>
            <a:r>
              <a:rPr lang="es-ES" b="1" dirty="0" smtClean="0">
                <a:solidFill>
                  <a:srgbClr val="3366FF"/>
                </a:solidFill>
              </a:rPr>
              <a:t>-</a:t>
            </a:r>
            <a:r>
              <a:rPr lang="es-ES" b="1" dirty="0">
                <a:solidFill>
                  <a:srgbClr val="3366FF"/>
                </a:solidFill>
              </a:rPr>
              <a:t>x im1r </a:t>
            </a:r>
            <a:r>
              <a:rPr lang="en-US" b="1" dirty="0">
                <a:solidFill>
                  <a:srgbClr val="3366FF"/>
                </a:solidFill>
              </a:rPr>
              <a:t>–</a:t>
            </a:r>
            <a:r>
              <a:rPr lang="es-ES" b="1" dirty="0">
                <a:solidFill>
                  <a:srgbClr val="3366FF"/>
                </a:solidFill>
              </a:rPr>
              <a:t>m india -s india -t /N/</a:t>
            </a:r>
            <a:r>
              <a:rPr lang="es-ES" b="1" dirty="0" err="1">
                <a:solidFill>
                  <a:srgbClr val="3366FF"/>
                </a:solidFill>
              </a:rPr>
              <a:t>scratch</a:t>
            </a:r>
            <a:r>
              <a:rPr lang="es-ES" b="1" dirty="0">
                <a:solidFill>
                  <a:srgbClr val="3366FF"/>
                </a:solidFill>
              </a:rPr>
              <a:t>/ </a:t>
            </a:r>
            <a:r>
              <a:rPr lang="es-ES" b="1" dirty="0" smtClean="0"/>
              <a:t>-i </a:t>
            </a:r>
            <a:r>
              <a:rPr lang="es-ES" b="1" u="sng" dirty="0" smtClean="0">
                <a:solidFill>
                  <a:srgbClr val="FF0000"/>
                </a:solidFill>
              </a:rPr>
              <a:t>centosjavi3058834494</a:t>
            </a:r>
            <a:r>
              <a:rPr lang="es-ES" b="1" dirty="0">
                <a:solidFill>
                  <a:srgbClr val="FF0000"/>
                </a:solidFill>
              </a:rPr>
              <a:t>.tgz</a:t>
            </a:r>
            <a:r>
              <a:rPr lang="es-ES" b="1" dirty="0"/>
              <a:t> -u </a:t>
            </a:r>
            <a:r>
              <a:rPr lang="es-ES" b="1" dirty="0" err="1" smtClean="0"/>
              <a:t>jdiaz</a:t>
            </a:r>
            <a:r>
              <a:rPr lang="es-ES" b="1" dirty="0" smtClean="0"/>
              <a:t/>
            </a:r>
            <a:br>
              <a:rPr lang="es-ES" b="1" dirty="0" smtClean="0"/>
            </a:br>
            <a:endParaRPr lang="es-ES" b="1" dirty="0"/>
          </a:p>
          <a:p>
            <a:r>
              <a:rPr lang="en-US" dirty="0" smtClean="0"/>
              <a:t>Submit a job with that image</a:t>
            </a:r>
          </a:p>
          <a:p>
            <a:pPr lvl="1"/>
            <a:r>
              <a:rPr lang="en-US" dirty="0" err="1" smtClean="0"/>
              <a:t>qsub</a:t>
            </a:r>
            <a:r>
              <a:rPr lang="en-US" dirty="0" smtClean="0"/>
              <a:t> </a:t>
            </a:r>
            <a:r>
              <a:rPr lang="en-US" dirty="0"/>
              <a:t>-l </a:t>
            </a:r>
            <a:r>
              <a:rPr lang="en-US" dirty="0" err="1"/>
              <a:t>os</a:t>
            </a:r>
            <a:r>
              <a:rPr lang="en-US" dirty="0"/>
              <a:t>=</a:t>
            </a:r>
            <a:r>
              <a:rPr lang="en-US" b="1" u="sng" dirty="0">
                <a:solidFill>
                  <a:srgbClr val="FF0000"/>
                </a:solidFill>
              </a:rPr>
              <a:t>centosjavi3058834494</a:t>
            </a:r>
            <a:r>
              <a:rPr lang="en-US" dirty="0"/>
              <a:t> </a:t>
            </a:r>
            <a:r>
              <a:rPr lang="en-US" dirty="0" err="1"/>
              <a:t>testjob.sh</a:t>
            </a:r>
            <a:endParaRPr lang="en-US" dirty="0"/>
          </a:p>
          <a:p>
            <a:endParaRPr lang="es-ES" b="1" dirty="0"/>
          </a:p>
          <a:p>
            <a:pPr lvl="1"/>
            <a:endParaRPr lang="es-ES" b="1" dirty="0" smtClean="0">
              <a:solidFill>
                <a:srgbClr val="FF0000"/>
              </a:solidFill>
            </a:endParaRPr>
          </a:p>
          <a:p>
            <a:pPr>
              <a:buNone/>
            </a:pPr>
            <a:endParaRPr lang="es-ES" dirty="0"/>
          </a:p>
        </p:txBody>
      </p:sp>
      <p:sp>
        <p:nvSpPr>
          <p:cNvPr id="5" name="32-Point Star 4"/>
          <p:cNvSpPr/>
          <p:nvPr/>
        </p:nvSpPr>
        <p:spPr>
          <a:xfrm>
            <a:off x="7373328" y="-31811"/>
            <a:ext cx="1814900" cy="612899"/>
          </a:xfrm>
          <a:prstGeom prst="star32">
            <a:avLst/>
          </a:prstGeom>
        </p:spPr>
        <p:style>
          <a:lnRef idx="0">
            <a:schemeClr val="dk1"/>
          </a:lnRef>
          <a:fillRef idx="3">
            <a:schemeClr val="dk1"/>
          </a:fillRef>
          <a:effectRef idx="3">
            <a:schemeClr val="dk1"/>
          </a:effectRef>
          <a:fontRef idx="minor">
            <a:schemeClr val="lt1"/>
          </a:fontRef>
        </p:style>
        <p:txBody>
          <a:bodyPr lIns="91439" tIns="45719" rIns="91439" bIns="45719" rtlCol="0" anchor="ctr"/>
          <a:lstStyle/>
          <a:p>
            <a:pPr algn="ctr"/>
            <a:r>
              <a:rPr lang="en-US" sz="1200" dirty="0">
                <a:solidFill>
                  <a:prstClr val="white"/>
                </a:solidFill>
              </a:rPr>
              <a:t>Technology Preview</a:t>
            </a:r>
          </a:p>
        </p:txBody>
      </p:sp>
    </p:spTree>
    <p:extLst>
      <p:ext uri="{BB962C8B-B14F-4D97-AF65-F5344CB8AC3E}">
        <p14:creationId xmlns:p14="http://schemas.microsoft.com/office/powerpoint/2010/main" val="3833045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1-07-15 at 11.15.10 AM.png"/>
          <p:cNvPicPr>
            <a:picLocks noGrp="1" noChangeAspect="1"/>
          </p:cNvPicPr>
          <p:nvPr>
            <p:ph idx="1"/>
          </p:nvPr>
        </p:nvPicPr>
        <p:blipFill>
          <a:blip r:embed="rId3">
            <a:extLst>
              <a:ext uri="{28A0092B-C50C-407E-A947-70E740481C1C}">
                <a14:useLocalDpi xmlns:a14="http://schemas.microsoft.com/office/drawing/2010/main" val="0"/>
              </a:ext>
            </a:extLst>
          </a:blip>
          <a:srcRect l="-20949" r="-20949"/>
          <a:stretch>
            <a:fillRect/>
          </a:stretch>
        </p:blipFill>
        <p:spPr>
          <a:xfrm>
            <a:off x="-914400" y="228600"/>
            <a:ext cx="10723593" cy="5897563"/>
          </a:xfrm>
        </p:spPr>
      </p:pic>
      <p:sp>
        <p:nvSpPr>
          <p:cNvPr id="5" name="Rectangle 4"/>
          <p:cNvSpPr/>
          <p:nvPr/>
        </p:nvSpPr>
        <p:spPr>
          <a:xfrm>
            <a:off x="914400" y="2209800"/>
            <a:ext cx="381000" cy="304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914400" y="2819400"/>
            <a:ext cx="609600" cy="762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843453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5123" name="Title 7"/>
          <p:cNvSpPr>
            <a:spLocks noGrp="1"/>
          </p:cNvSpPr>
          <p:nvPr>
            <p:ph type="title"/>
          </p:nvPr>
        </p:nvSpPr>
        <p:spPr/>
        <p:txBody>
          <a:bodyPr/>
          <a:lstStyle/>
          <a:p>
            <a:r>
              <a:rPr lang="en-US">
                <a:latin typeface="Calibri" charset="0"/>
              </a:rPr>
              <a:t>Image Generation</a:t>
            </a:r>
          </a:p>
        </p:txBody>
      </p:sp>
      <p:sp>
        <p:nvSpPr>
          <p:cNvPr id="3" name="Content Placeholder 2"/>
          <p:cNvSpPr>
            <a:spLocks noGrp="1"/>
          </p:cNvSpPr>
          <p:nvPr>
            <p:ph sz="half" idx="1"/>
          </p:nvPr>
        </p:nvSpPr>
        <p:spPr>
          <a:xfrm>
            <a:off x="457200" y="1600200"/>
            <a:ext cx="4039077" cy="4526280"/>
          </a:xfrm>
        </p:spPr>
        <p:txBody>
          <a:bodyPr>
            <a:normAutofit lnSpcReduction="10000"/>
          </a:bodyPr>
          <a:lstStyle/>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Users who want to create a new FG image specify the following:</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type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version</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Architecture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Kernel</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Software Packages</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 is generated, then deployed to specified target.</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Deployed image gets continuously scanned, verified, and updated.</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Images are now available for use on the target deployed system.</a:t>
            </a:r>
          </a:p>
          <a:p>
            <a:pPr marL="342896" indent="-342896" defTabSz="457196">
              <a:defRPr/>
            </a:pPr>
            <a:endParaRPr lang="en-US" dirty="0"/>
          </a:p>
        </p:txBody>
      </p:sp>
      <p:pic>
        <p:nvPicPr>
          <p:cNvPr id="512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l="-10767" r="-10767"/>
          <a:stretch>
            <a:fillRect/>
          </a:stretch>
        </p:blipFill>
        <p:spPr>
          <a:xfrm>
            <a:off x="4229100" y="1130142"/>
            <a:ext cx="4927759" cy="5522118"/>
          </a:xfrm>
        </p:spPr>
      </p:pic>
    </p:spTree>
    <p:extLst>
      <p:ext uri="{BB962C8B-B14F-4D97-AF65-F5344CB8AC3E}">
        <p14:creationId xmlns:p14="http://schemas.microsoft.com/office/powerpoint/2010/main" val="143121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143000"/>
          </a:xfrm>
        </p:spPr>
        <p:txBody>
          <a:bodyPr/>
          <a:lstStyle/>
          <a:p>
            <a:r>
              <a:rPr lang="en-US" dirty="0" smtClean="0"/>
              <a:t>Services Offered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1343046"/>
              </p:ext>
            </p:extLst>
          </p:nvPr>
        </p:nvGraphicFramePr>
        <p:xfrm>
          <a:off x="2971800" y="304800"/>
          <a:ext cx="5181600" cy="6477000"/>
        </p:xfrm>
        <a:graphic>
          <a:graphicData uri="http://schemas.openxmlformats.org/drawingml/2006/table">
            <a:tbl>
              <a:tblPr firstRow="1" bandRow="1">
                <a:tableStyleId>{69C7853C-536D-4A76-A0AE-DD22124D55A5}</a:tableStyleId>
              </a:tblPr>
              <a:tblGrid>
                <a:gridCol w="1600200"/>
                <a:gridCol w="533400"/>
                <a:gridCol w="609600"/>
                <a:gridCol w="533400"/>
                <a:gridCol w="533400"/>
                <a:gridCol w="533400"/>
                <a:gridCol w="457200"/>
                <a:gridCol w="381000"/>
              </a:tblGrid>
              <a:tr h="914400">
                <a:tc>
                  <a:txBody>
                    <a:bodyPr/>
                    <a:lstStyle/>
                    <a:p>
                      <a:endParaRPr lang="en-US" dirty="0">
                        <a:solidFill>
                          <a:schemeClr val="tx1"/>
                        </a:solidFill>
                      </a:endParaRPr>
                    </a:p>
                  </a:txBody>
                  <a:tcPr vert="vert"/>
                </a:tc>
                <a:tc>
                  <a:txBody>
                    <a:bodyPr/>
                    <a:lstStyle/>
                    <a:p>
                      <a:r>
                        <a:rPr lang="en-US" dirty="0" smtClean="0">
                          <a:solidFill>
                            <a:schemeClr val="tx1"/>
                          </a:solidFill>
                        </a:rPr>
                        <a:t>India</a:t>
                      </a:r>
                      <a:endParaRPr lang="en-US" dirty="0">
                        <a:solidFill>
                          <a:schemeClr val="tx1"/>
                        </a:solidFill>
                      </a:endParaRPr>
                    </a:p>
                  </a:txBody>
                  <a:tcPr vert="vert"/>
                </a:tc>
                <a:tc>
                  <a:txBody>
                    <a:bodyPr/>
                    <a:lstStyle/>
                    <a:p>
                      <a:r>
                        <a:rPr lang="en-US" dirty="0" smtClean="0">
                          <a:solidFill>
                            <a:schemeClr val="tx1"/>
                          </a:solidFill>
                        </a:rPr>
                        <a:t>Sierra</a:t>
                      </a:r>
                      <a:endParaRPr lang="en-US" dirty="0">
                        <a:solidFill>
                          <a:schemeClr val="tx1"/>
                        </a:solidFill>
                      </a:endParaRPr>
                    </a:p>
                  </a:txBody>
                  <a:tcPr vert="vert"/>
                </a:tc>
                <a:tc>
                  <a:txBody>
                    <a:bodyPr/>
                    <a:lstStyle/>
                    <a:p>
                      <a:r>
                        <a:rPr lang="en-US" dirty="0" smtClean="0">
                          <a:solidFill>
                            <a:schemeClr val="tx1"/>
                          </a:solidFill>
                        </a:rPr>
                        <a:t>Hotel</a:t>
                      </a:r>
                      <a:endParaRPr lang="en-US" dirty="0">
                        <a:solidFill>
                          <a:schemeClr val="tx1"/>
                        </a:solidFill>
                      </a:endParaRPr>
                    </a:p>
                  </a:txBody>
                  <a:tcPr vert="vert"/>
                </a:tc>
                <a:tc>
                  <a:txBody>
                    <a:bodyPr/>
                    <a:lstStyle/>
                    <a:p>
                      <a:r>
                        <a:rPr lang="en-US" dirty="0" smtClean="0">
                          <a:solidFill>
                            <a:schemeClr val="tx1"/>
                          </a:solidFill>
                        </a:rPr>
                        <a:t>Foxtrot</a:t>
                      </a:r>
                      <a:endParaRPr lang="en-US" dirty="0">
                        <a:solidFill>
                          <a:schemeClr val="tx1"/>
                        </a:solidFill>
                      </a:endParaRPr>
                    </a:p>
                  </a:txBody>
                  <a:tcPr vert="vert"/>
                </a:tc>
                <a:tc>
                  <a:txBody>
                    <a:bodyPr/>
                    <a:lstStyle/>
                    <a:p>
                      <a:r>
                        <a:rPr lang="en-US" dirty="0" smtClean="0">
                          <a:solidFill>
                            <a:schemeClr val="tx1"/>
                          </a:solidFill>
                        </a:rPr>
                        <a:t>Alamo</a:t>
                      </a:r>
                      <a:endParaRPr lang="en-US" dirty="0">
                        <a:solidFill>
                          <a:schemeClr val="tx1"/>
                        </a:solidFill>
                      </a:endParaRPr>
                    </a:p>
                  </a:txBody>
                  <a:tcPr vert="vert"/>
                </a:tc>
                <a:tc>
                  <a:txBody>
                    <a:bodyPr/>
                    <a:lstStyle/>
                    <a:p>
                      <a:r>
                        <a:rPr lang="en-US" dirty="0" err="1" smtClean="0">
                          <a:solidFill>
                            <a:schemeClr val="tx1"/>
                          </a:solidFill>
                        </a:rPr>
                        <a:t>Xray</a:t>
                      </a:r>
                      <a:endParaRPr lang="en-US" dirty="0">
                        <a:solidFill>
                          <a:schemeClr val="tx1"/>
                        </a:solidFill>
                      </a:endParaRPr>
                    </a:p>
                  </a:txBody>
                  <a:tcPr vert="vert"/>
                </a:tc>
                <a:tc>
                  <a:txBody>
                    <a:bodyPr/>
                    <a:lstStyle/>
                    <a:p>
                      <a:r>
                        <a:rPr lang="en-US" dirty="0" smtClean="0">
                          <a:solidFill>
                            <a:schemeClr val="tx1"/>
                          </a:solidFill>
                        </a:rPr>
                        <a:t>Bravo</a:t>
                      </a:r>
                      <a:endParaRPr lang="en-US" dirty="0">
                        <a:solidFill>
                          <a:schemeClr val="tx1"/>
                        </a:solidFill>
                      </a:endParaRPr>
                    </a:p>
                  </a:txBody>
                  <a:tcPr vert="vert"/>
                </a:tc>
              </a:tr>
              <a:tr h="370840">
                <a:tc>
                  <a:txBody>
                    <a:bodyPr/>
                    <a:lstStyle/>
                    <a:p>
                      <a:r>
                        <a:rPr lang="en-US" dirty="0" err="1" smtClean="0"/>
                        <a:t>myHadoop</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r>
              <a:tr h="370840">
                <a:tc>
                  <a:txBody>
                    <a:bodyPr/>
                    <a:lstStyle/>
                    <a:p>
                      <a:r>
                        <a:rPr lang="en-US" dirty="0" smtClean="0"/>
                        <a:t>Nimbus</a:t>
                      </a: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Eucalyptus</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ViNe</a:t>
                      </a:r>
                      <a:r>
                        <a:rPr lang="en-US" baseline="30000" dirty="0" smtClean="0"/>
                        <a:t>1</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Genesis II</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r>
              <a:tr h="370840">
                <a:tc>
                  <a:txBody>
                    <a:bodyPr/>
                    <a:lstStyle/>
                    <a:p>
                      <a:r>
                        <a:rPr lang="en-US" dirty="0" err="1" smtClean="0"/>
                        <a:t>Unicore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r>
              <a:tr h="370840">
                <a:tc>
                  <a:txBody>
                    <a:bodyPr/>
                    <a:lstStyle/>
                    <a:p>
                      <a:r>
                        <a:rPr lang="en-US" dirty="0" smtClean="0"/>
                        <a:t>MPI</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r>
              <a:tr h="370840">
                <a:tc>
                  <a:txBody>
                    <a:bodyPr/>
                    <a:lstStyle/>
                    <a:p>
                      <a:r>
                        <a:rPr lang="en-US" dirty="0" err="1" smtClean="0"/>
                        <a:t>OpenMP</a:t>
                      </a:r>
                      <a:r>
                        <a:rPr lang="en-US" dirty="0" smtClean="0"/>
                        <a:t> </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r>
              <a:tr h="370840">
                <a:tc>
                  <a:txBody>
                    <a:bodyPr/>
                    <a:lstStyle/>
                    <a:p>
                      <a:r>
                        <a:rPr lang="en-US" dirty="0" err="1" smtClean="0"/>
                        <a:t>ScaleMP</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Ganglia</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Pegasus</a:t>
                      </a:r>
                      <a:r>
                        <a:rPr lang="en-US" baseline="30000" dirty="0" smtClean="0"/>
                        <a:t>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Inca</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Portal</a:t>
                      </a:r>
                      <a:r>
                        <a:rPr lang="en-US" baseline="30000" dirty="0" smtClean="0"/>
                        <a:t>2</a:t>
                      </a:r>
                      <a:endParaRPr lang="en-US" dirty="0"/>
                    </a:p>
                  </a:txBody>
                  <a:tcPr/>
                </a:tc>
                <a:tc>
                  <a:txBody>
                    <a:bodyPr/>
                    <a:lstStyle/>
                    <a:p>
                      <a:pPr algn="ctr"/>
                      <a:r>
                        <a:rPr lang="en-US" dirty="0" smtClean="0">
                          <a:latin typeface="Wingdings"/>
                          <a:ea typeface="Wingdings"/>
                          <a:cs typeface="Wingdings"/>
                          <a:sym typeface="Wingdings"/>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algn="ctr"/>
                      <a:endParaRPr lang="en-US" dirty="0"/>
                    </a:p>
                  </a:txBody>
                  <a:tcPr/>
                </a:tc>
              </a:tr>
              <a:tr h="370840">
                <a:tc>
                  <a:txBody>
                    <a:bodyPr/>
                    <a:lstStyle/>
                    <a:p>
                      <a:r>
                        <a:rPr lang="en-US" dirty="0" smtClean="0"/>
                        <a:t>PAPI</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r>
              <a:tr h="370840">
                <a:tc>
                  <a:txBody>
                    <a:bodyPr/>
                    <a:lstStyle/>
                    <a:p>
                      <a:r>
                        <a:rPr lang="en-US" dirty="0" err="1" smtClean="0"/>
                        <a:t>Vampir</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r>
            </a:tbl>
          </a:graphicData>
        </a:graphic>
      </p:graphicFrame>
      <p:sp>
        <p:nvSpPr>
          <p:cNvPr id="3" name="TextBox 2"/>
          <p:cNvSpPr txBox="1"/>
          <p:nvPr/>
        </p:nvSpPr>
        <p:spPr>
          <a:xfrm>
            <a:off x="304800" y="1676400"/>
            <a:ext cx="2438400" cy="3416320"/>
          </a:xfrm>
          <a:prstGeom prst="rect">
            <a:avLst/>
          </a:prstGeom>
          <a:noFill/>
        </p:spPr>
        <p:txBody>
          <a:bodyPr wrap="square" rtlCol="0">
            <a:spAutoFit/>
          </a:bodyPr>
          <a:lstStyle/>
          <a:p>
            <a:pPr marL="342900" indent="-342900">
              <a:buFont typeface="+mj-lt"/>
              <a:buAutoNum type="arabicPeriod"/>
            </a:pPr>
            <a:r>
              <a:rPr lang="en-US" dirty="0" err="1" smtClean="0">
                <a:ea typeface="Zapf Dingbats"/>
                <a:cs typeface="Zapf Dingbats"/>
                <a:sym typeface="Zapf Dingbats"/>
              </a:rPr>
              <a:t>ViNe</a:t>
            </a:r>
            <a:r>
              <a:rPr lang="en-US" dirty="0" smtClean="0">
                <a:ea typeface="Zapf Dingbats"/>
                <a:cs typeface="Zapf Dingbats"/>
                <a:sym typeface="Zapf Dingbats"/>
              </a:rPr>
              <a:t> </a:t>
            </a:r>
            <a:r>
              <a:rPr lang="en-US" dirty="0">
                <a:ea typeface="Zapf Dingbats"/>
                <a:cs typeface="Zapf Dingbats"/>
                <a:sym typeface="Zapf Dingbats"/>
              </a:rPr>
              <a:t>can be installed on the </a:t>
            </a:r>
            <a:br>
              <a:rPr lang="en-US" dirty="0">
                <a:ea typeface="Zapf Dingbats"/>
                <a:cs typeface="Zapf Dingbats"/>
                <a:sym typeface="Zapf Dingbats"/>
              </a:rPr>
            </a:br>
            <a:r>
              <a:rPr lang="en-US" dirty="0">
                <a:ea typeface="Zapf Dingbats"/>
                <a:cs typeface="Zapf Dingbats"/>
                <a:sym typeface="Zapf Dingbats"/>
              </a:rPr>
              <a:t>other resources via    </a:t>
            </a:r>
            <a:r>
              <a:rPr lang="en-US" dirty="0" smtClean="0">
                <a:ea typeface="Zapf Dingbats"/>
                <a:cs typeface="Zapf Dingbats"/>
                <a:sym typeface="Zapf Dingbats"/>
              </a:rPr>
              <a:t>Nimbus </a:t>
            </a:r>
            <a:r>
              <a:rPr lang="en-US" dirty="0">
                <a:latin typeface="Wingdings"/>
                <a:ea typeface="Wingdings"/>
                <a:cs typeface="Wingdings"/>
                <a:sym typeface="Wingdings"/>
              </a:rPr>
              <a:t></a:t>
            </a:r>
            <a:endParaRPr lang="en-US" dirty="0" smtClean="0">
              <a:ea typeface="Zapf Dingbats"/>
              <a:cs typeface="Zapf Dingbats"/>
              <a:sym typeface="Zapf Dingbats"/>
            </a:endParaRPr>
          </a:p>
          <a:p>
            <a:pPr marL="342900" indent="-342900">
              <a:buFont typeface="+mj-lt"/>
              <a:buAutoNum type="arabicPeriod"/>
            </a:pPr>
            <a:r>
              <a:rPr lang="en-US" dirty="0" smtClean="0">
                <a:sym typeface="Wingdings"/>
              </a:rPr>
              <a:t>Access to the resource is  requested through the portal </a:t>
            </a:r>
            <a:r>
              <a:rPr lang="en-US" dirty="0" smtClean="0">
                <a:latin typeface="Wingdings"/>
                <a:ea typeface="Wingdings"/>
                <a:cs typeface="Wingdings"/>
                <a:sym typeface="Wingdings"/>
              </a:rPr>
              <a:t></a:t>
            </a:r>
          </a:p>
          <a:p>
            <a:pPr marL="342900" indent="-342900">
              <a:buFont typeface="+mj-lt"/>
              <a:buAutoNum type="arabicPeriod"/>
            </a:pPr>
            <a:r>
              <a:rPr lang="en-US" dirty="0" smtClean="0">
                <a:ea typeface="Wingdings"/>
                <a:cs typeface="Wingdings"/>
                <a:sym typeface="Wingdings"/>
              </a:rPr>
              <a:t>Pegasus available via Nimbus and Eucalyptus images</a:t>
            </a:r>
            <a:endParaRPr lang="en-US" dirty="0" smtClean="0">
              <a:sym typeface="Wingdings"/>
            </a:endParaRPr>
          </a:p>
          <a:p>
            <a:endParaRPr lang="en-US" dirty="0"/>
          </a:p>
        </p:txBody>
      </p:sp>
    </p:spTree>
    <p:extLst>
      <p:ext uri="{BB962C8B-B14F-4D97-AF65-F5344CB8AC3E}">
        <p14:creationId xmlns:p14="http://schemas.microsoft.com/office/powerpoint/2010/main" val="1891023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p:txBody>
          <a:bodyPr lIns="0" tIns="0" rIns="0" bIns="0"/>
          <a:lstStyle/>
          <a:p>
            <a:pPr>
              <a:lnSpc>
                <a:spcPct val="95000"/>
              </a:lnSpc>
            </a:pPr>
            <a:r>
              <a:rPr lang="en-US">
                <a:solidFill>
                  <a:srgbClr val="000000"/>
                </a:solidFill>
                <a:latin typeface="Arial" charset="0"/>
              </a:rPr>
              <a:t>Deployment View</a:t>
            </a:r>
          </a:p>
        </p:txBody>
      </p:sp>
      <p:sp>
        <p:nvSpPr>
          <p:cNvPr id="6148" name="Text Box 4"/>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
        <p:nvSpPr>
          <p:cNvPr id="6150" name="Text Box 6"/>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pic>
        <p:nvPicPr>
          <p:cNvPr id="8" name="Content Placeholder 6"/>
          <p:cNvPicPr>
            <a:picLocks noGrp="1" noChangeAspect="1"/>
          </p:cNvPicPr>
          <p:nvPr>
            <p:ph idx="1"/>
          </p:nvPr>
        </p:nvPicPr>
        <p:blipFill>
          <a:blip r:embed="rId3"/>
          <a:srcRect l="-26876" r="-2687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9060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p:txBody>
          <a:bodyPr lIns="0" tIns="0" rIns="0" bIns="0"/>
          <a:lstStyle/>
          <a:p>
            <a:pPr>
              <a:lnSpc>
                <a:spcPct val="95000"/>
              </a:lnSpc>
            </a:pPr>
            <a:r>
              <a:rPr lang="en-US">
                <a:solidFill>
                  <a:srgbClr val="000000"/>
                </a:solidFill>
                <a:latin typeface="Arial" charset="0"/>
              </a:rPr>
              <a:t>Implementation</a:t>
            </a:r>
          </a:p>
        </p:txBody>
      </p:sp>
      <p:sp>
        <p:nvSpPr>
          <p:cNvPr id="3" name="Content Placeholder 2"/>
          <p:cNvSpPr>
            <a:spLocks noGrp="1"/>
          </p:cNvSpPr>
          <p:nvPr>
            <p:ph sz="half" idx="1"/>
          </p:nvPr>
        </p:nvSpPr>
        <p:spPr/>
        <p:txBody>
          <a:bodyPr>
            <a:normAutofit fontScale="92500" lnSpcReduction="10000"/>
          </a:bodyPr>
          <a:lstStyle/>
          <a:p>
            <a:pPr>
              <a:lnSpc>
                <a:spcPct val="95000"/>
              </a:lnSpc>
              <a:buClr>
                <a:srgbClr val="000000"/>
              </a:buClr>
              <a:buSzPct val="100000"/>
              <a:buFontTx/>
              <a:buChar char="•"/>
              <a:defRPr/>
            </a:pPr>
            <a:r>
              <a:rPr lang="en-US" sz="3000" dirty="0">
                <a:solidFill>
                  <a:srgbClr val="000000"/>
                </a:solidFill>
                <a:latin typeface="Arial" charset="0"/>
              </a:rPr>
              <a:t>Image Generator</a:t>
            </a:r>
            <a:endParaRPr lang="en-US" dirty="0"/>
          </a:p>
          <a:p>
            <a:pPr lvl="1">
              <a:lnSpc>
                <a:spcPct val="95000"/>
              </a:lnSpc>
              <a:buClr>
                <a:srgbClr val="000000"/>
              </a:buClr>
              <a:buSzPct val="80000"/>
              <a:buFont typeface="Courier New" charset="0"/>
              <a:buChar char="o"/>
              <a:defRPr/>
            </a:pPr>
            <a:r>
              <a:rPr lang="en-US" sz="2200" dirty="0" smtClean="0">
                <a:solidFill>
                  <a:srgbClr val="000000"/>
                </a:solidFill>
                <a:latin typeface="Arial" charset="0"/>
              </a:rPr>
              <a:t>alpha available for authorized users</a:t>
            </a:r>
          </a:p>
          <a:p>
            <a:pPr lvl="1">
              <a:lnSpc>
                <a:spcPct val="95000"/>
              </a:lnSpc>
              <a:buClr>
                <a:srgbClr val="000000"/>
              </a:buClr>
              <a:buSzPct val="80000"/>
              <a:buFont typeface="Courier New" charset="0"/>
              <a:buChar char="o"/>
              <a:defRPr/>
            </a:pPr>
            <a:r>
              <a:rPr lang="en-US" sz="2200" dirty="0" smtClean="0">
                <a:solidFill>
                  <a:srgbClr val="000000"/>
                </a:solidFill>
                <a:latin typeface="Arial" charset="0"/>
              </a:rPr>
              <a:t>Allows generation of </a:t>
            </a:r>
            <a:r>
              <a:rPr lang="en-US" sz="2200" dirty="0" err="1" smtClean="0">
                <a:solidFill>
                  <a:srgbClr val="000000"/>
                </a:solidFill>
                <a:latin typeface="Arial" charset="0"/>
              </a:rPr>
              <a:t>Debian</a:t>
            </a:r>
            <a:r>
              <a:rPr lang="en-US" sz="2200" dirty="0" smtClean="0">
                <a:solidFill>
                  <a:srgbClr val="000000"/>
                </a:solidFill>
                <a:latin typeface="Arial" charset="0"/>
              </a:rPr>
              <a:t> </a:t>
            </a:r>
            <a:r>
              <a:rPr lang="en-US" sz="2200" dirty="0">
                <a:solidFill>
                  <a:srgbClr val="000000"/>
                </a:solidFill>
                <a:latin typeface="Arial" charset="0"/>
              </a:rPr>
              <a:t>&amp; U</a:t>
            </a:r>
            <a:r>
              <a:rPr lang="en-US" sz="2200" dirty="0" smtClean="0">
                <a:solidFill>
                  <a:srgbClr val="000000"/>
                </a:solidFill>
                <a:latin typeface="Arial" charset="0"/>
              </a:rPr>
              <a:t>buntu</a:t>
            </a:r>
            <a:r>
              <a:rPr lang="en-US" sz="2200" dirty="0">
                <a:solidFill>
                  <a:srgbClr val="000000"/>
                </a:solidFill>
                <a:latin typeface="Arial" charset="0"/>
              </a:rPr>
              <a:t>, YUM for RHEL5, </a:t>
            </a:r>
            <a:r>
              <a:rPr lang="en-US" sz="2200" dirty="0" err="1">
                <a:solidFill>
                  <a:srgbClr val="000000"/>
                </a:solidFill>
                <a:latin typeface="Arial" charset="0"/>
              </a:rPr>
              <a:t>CentOS</a:t>
            </a:r>
            <a:r>
              <a:rPr lang="en-US" sz="2200" dirty="0">
                <a:solidFill>
                  <a:srgbClr val="000000"/>
                </a:solidFill>
                <a:latin typeface="Arial" charset="0"/>
              </a:rPr>
              <a:t>, &amp; </a:t>
            </a:r>
            <a:r>
              <a:rPr lang="en-US" sz="2200" dirty="0" smtClean="0">
                <a:solidFill>
                  <a:srgbClr val="000000"/>
                </a:solidFill>
                <a:latin typeface="Arial" charset="0"/>
              </a:rPr>
              <a:t>Fedora images.</a:t>
            </a:r>
            <a:endParaRPr lang="en-US" dirty="0"/>
          </a:p>
          <a:p>
            <a:pPr lvl="1">
              <a:lnSpc>
                <a:spcPct val="95000"/>
              </a:lnSpc>
              <a:buClr>
                <a:srgbClr val="000000"/>
              </a:buClr>
              <a:buSzPct val="80000"/>
              <a:buFont typeface="Courier New" charset="0"/>
              <a:buChar char="o"/>
              <a:defRPr/>
            </a:pPr>
            <a:r>
              <a:rPr lang="en-US" sz="2200" dirty="0">
                <a:solidFill>
                  <a:srgbClr val="000000"/>
                </a:solidFill>
                <a:latin typeface="Arial" charset="0"/>
              </a:rPr>
              <a:t>Simple CLI </a:t>
            </a:r>
            <a:endParaRPr lang="en-US" sz="2200" dirty="0" smtClean="0">
              <a:solidFill>
                <a:srgbClr val="000000"/>
              </a:solidFill>
              <a:latin typeface="Arial" charset="0"/>
            </a:endParaRPr>
          </a:p>
          <a:p>
            <a:pPr lvl="1">
              <a:lnSpc>
                <a:spcPct val="95000"/>
              </a:lnSpc>
              <a:buClr>
                <a:srgbClr val="000000"/>
              </a:buClr>
              <a:buSzPct val="80000"/>
              <a:buFont typeface="Courier New" charset="0"/>
              <a:buChar char="o"/>
              <a:defRPr/>
            </a:pPr>
            <a:r>
              <a:rPr lang="en-US" sz="2200" dirty="0">
                <a:solidFill>
                  <a:srgbClr val="000000"/>
                </a:solidFill>
                <a:latin typeface="Arial" charset="0"/>
              </a:rPr>
              <a:t>L</a:t>
            </a:r>
            <a:r>
              <a:rPr lang="en-US" sz="2200" dirty="0" smtClean="0">
                <a:solidFill>
                  <a:srgbClr val="000000"/>
                </a:solidFill>
                <a:latin typeface="Arial" charset="0"/>
              </a:rPr>
              <a:t>ater </a:t>
            </a:r>
            <a:r>
              <a:rPr lang="en-US" sz="2200" dirty="0">
                <a:solidFill>
                  <a:srgbClr val="000000"/>
                </a:solidFill>
                <a:latin typeface="Arial" charset="0"/>
              </a:rPr>
              <a:t>incorporate a web service to support the FG Portal.</a:t>
            </a:r>
            <a:endParaRPr lang="en-US" dirty="0"/>
          </a:p>
          <a:p>
            <a:pPr lvl="1">
              <a:lnSpc>
                <a:spcPct val="95000"/>
              </a:lnSpc>
              <a:buClr>
                <a:srgbClr val="000000"/>
              </a:buClr>
              <a:buSzPct val="80000"/>
              <a:buFont typeface="Courier New" charset="0"/>
              <a:buChar char="o"/>
              <a:defRPr/>
            </a:pPr>
            <a:r>
              <a:rPr lang="en-US" sz="2200" dirty="0">
                <a:solidFill>
                  <a:srgbClr val="000000"/>
                </a:solidFill>
                <a:latin typeface="Arial" charset="0"/>
              </a:rPr>
              <a:t>Deployment to Eucalyptus &amp; Bare metal now, Nimbus and others </a:t>
            </a:r>
            <a:r>
              <a:rPr lang="en-US" sz="2200" dirty="0" smtClean="0">
                <a:solidFill>
                  <a:srgbClr val="000000"/>
                </a:solidFill>
                <a:latin typeface="Arial" charset="0"/>
              </a:rPr>
              <a:t>later.</a:t>
            </a:r>
            <a:endParaRPr lang="en-US" sz="2200" dirty="0">
              <a:solidFill>
                <a:srgbClr val="000000"/>
              </a:solidFill>
              <a:latin typeface="Arial" charset="0"/>
            </a:endParaRPr>
          </a:p>
          <a:p>
            <a:endParaRPr lang="en-US" dirty="0"/>
          </a:p>
        </p:txBody>
      </p:sp>
      <p:sp>
        <p:nvSpPr>
          <p:cNvPr id="4" name="Content Placeholder 3"/>
          <p:cNvSpPr>
            <a:spLocks noGrp="1"/>
          </p:cNvSpPr>
          <p:nvPr>
            <p:ph sz="half" idx="2"/>
          </p:nvPr>
        </p:nvSpPr>
        <p:spPr>
          <a:xfrm>
            <a:off x="4648200" y="1600200"/>
            <a:ext cx="4343400" cy="4525963"/>
          </a:xfrm>
        </p:spPr>
        <p:txBody>
          <a:bodyPr>
            <a:normAutofit fontScale="92500" lnSpcReduction="10000"/>
          </a:bodyPr>
          <a:lstStyle/>
          <a:p>
            <a:pPr lvl="1">
              <a:lnSpc>
                <a:spcPct val="95000"/>
              </a:lnSpc>
              <a:buClr>
                <a:srgbClr val="000000"/>
              </a:buClr>
              <a:buSzPct val="100000"/>
              <a:buFontTx/>
              <a:buChar char="•"/>
              <a:defRPr/>
            </a:pPr>
            <a:r>
              <a:rPr lang="en-US" sz="2600" dirty="0">
                <a:solidFill>
                  <a:srgbClr val="000000"/>
                </a:solidFill>
                <a:latin typeface="Arial" charset="0"/>
              </a:rPr>
              <a:t>Image Management</a:t>
            </a:r>
            <a:endParaRPr lang="en-US" dirty="0"/>
          </a:p>
          <a:p>
            <a:pPr lvl="2">
              <a:lnSpc>
                <a:spcPct val="95000"/>
              </a:lnSpc>
              <a:buClr>
                <a:srgbClr val="000000"/>
              </a:buClr>
              <a:buSzPct val="80000"/>
              <a:buFont typeface="Courier New" charset="0"/>
              <a:buChar char="o"/>
              <a:defRPr/>
            </a:pPr>
            <a:r>
              <a:rPr lang="en-US" sz="2100" dirty="0">
                <a:solidFill>
                  <a:srgbClr val="000000"/>
                </a:solidFill>
                <a:latin typeface="Arial" charset="0"/>
              </a:rPr>
              <a:t>Currently operating </a:t>
            </a:r>
            <a:r>
              <a:rPr lang="en-US" sz="2100" dirty="0" smtClean="0">
                <a:solidFill>
                  <a:srgbClr val="000000"/>
                </a:solidFill>
                <a:latin typeface="Arial" charset="0"/>
              </a:rPr>
              <a:t>with an </a:t>
            </a:r>
            <a:r>
              <a:rPr lang="en-US" sz="2100" dirty="0">
                <a:solidFill>
                  <a:srgbClr val="000000"/>
                </a:solidFill>
                <a:latin typeface="Arial" charset="0"/>
              </a:rPr>
              <a:t>experimental BCFG2 server.</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Image Generator auto-creates new user groups for software stacks.</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Supporting </a:t>
            </a:r>
            <a:r>
              <a:rPr lang="en-US" sz="2100" dirty="0" err="1">
                <a:solidFill>
                  <a:srgbClr val="000000"/>
                </a:solidFill>
                <a:latin typeface="Arial" charset="0"/>
              </a:rPr>
              <a:t>RedHat</a:t>
            </a:r>
            <a:r>
              <a:rPr lang="en-US" sz="2100" dirty="0">
                <a:solidFill>
                  <a:srgbClr val="000000"/>
                </a:solidFill>
                <a:latin typeface="Arial" charset="0"/>
              </a:rPr>
              <a:t> and Ubuntu repo mirrors.</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Scalability experiments of BCFG2 to be tested, but previous work shows scalability to thousands of VMs without </a:t>
            </a:r>
            <a:r>
              <a:rPr lang="en-US" sz="2100" dirty="0" smtClean="0">
                <a:solidFill>
                  <a:srgbClr val="000000"/>
                </a:solidFill>
                <a:latin typeface="Arial" charset="0"/>
              </a:rPr>
              <a:t>problems</a:t>
            </a:r>
            <a:endParaRPr lang="en-US" sz="2100" dirty="0">
              <a:solidFill>
                <a:srgbClr val="000000"/>
              </a:solidFill>
              <a:latin typeface="Arial" charset="0"/>
            </a:endParaRPr>
          </a:p>
        </p:txBody>
      </p:sp>
      <p:sp>
        <p:nvSpPr>
          <p:cNvPr id="7174" name="Text Box 6"/>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Tree>
    <p:extLst>
      <p:ext uri="{BB962C8B-B14F-4D97-AF65-F5344CB8AC3E}">
        <p14:creationId xmlns:p14="http://schemas.microsoft.com/office/powerpoint/2010/main" val="2942258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Interoperability</a:t>
            </a:r>
            <a:endParaRPr lang="en-US" dirty="0"/>
          </a:p>
        </p:txBody>
      </p:sp>
      <p:sp>
        <p:nvSpPr>
          <p:cNvPr id="6" name="Subtitle 5"/>
          <p:cNvSpPr>
            <a:spLocks noGrp="1"/>
          </p:cNvSpPr>
          <p:nvPr>
            <p:ph type="subTitle" idx="1"/>
          </p:nvPr>
        </p:nvSpPr>
        <p:spPr/>
        <p:txBody>
          <a:bodyPr/>
          <a:lstStyle/>
          <a:p>
            <a:r>
              <a:rPr lang="en-US" dirty="0" smtClean="0"/>
              <a:t>Andrew </a:t>
            </a:r>
            <a:r>
              <a:rPr lang="en-US" dirty="0" err="1" smtClean="0"/>
              <a:t>Grimshaw</a:t>
            </a:r>
            <a:endParaRPr lang="en-US" dirty="0"/>
          </a:p>
        </p:txBody>
      </p:sp>
    </p:spTree>
    <p:extLst>
      <p:ext uri="{BB962C8B-B14F-4D97-AF65-F5344CB8AC3E}">
        <p14:creationId xmlns:p14="http://schemas.microsoft.com/office/powerpoint/2010/main" val="30606045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Interfacing with OGF</a:t>
            </a:r>
            <a:endParaRPr lang="en-US" dirty="0"/>
          </a:p>
        </p:txBody>
      </p:sp>
      <p:sp>
        <p:nvSpPr>
          <p:cNvPr id="3" name="Content Placeholder 2"/>
          <p:cNvSpPr>
            <a:spLocks noGrp="1"/>
          </p:cNvSpPr>
          <p:nvPr>
            <p:ph sz="half" idx="1"/>
          </p:nvPr>
        </p:nvSpPr>
        <p:spPr/>
        <p:txBody>
          <a:bodyPr/>
          <a:lstStyle/>
          <a:p>
            <a:r>
              <a:rPr lang="en-US" dirty="0" smtClean="0"/>
              <a:t>Deployments</a:t>
            </a:r>
          </a:p>
          <a:p>
            <a:pPr lvl="1"/>
            <a:r>
              <a:rPr lang="en-US" dirty="0" smtClean="0"/>
              <a:t>Genesis II</a:t>
            </a:r>
          </a:p>
          <a:p>
            <a:pPr lvl="1"/>
            <a:r>
              <a:rPr lang="en-US" dirty="0" err="1" smtClean="0"/>
              <a:t>Unicore</a:t>
            </a:r>
            <a:endParaRPr lang="en-US" dirty="0" smtClean="0"/>
          </a:p>
          <a:p>
            <a:pPr lvl="1"/>
            <a:r>
              <a:rPr lang="en-US" dirty="0" smtClean="0"/>
              <a:t>Globus</a:t>
            </a:r>
          </a:p>
          <a:p>
            <a:pPr lvl="1"/>
            <a:r>
              <a:rPr lang="en-US" dirty="0" smtClean="0"/>
              <a:t>SAGA</a:t>
            </a:r>
            <a:endParaRPr lang="en-US" dirty="0"/>
          </a:p>
        </p:txBody>
      </p:sp>
      <p:sp>
        <p:nvSpPr>
          <p:cNvPr id="4" name="Content Placeholder 3"/>
          <p:cNvSpPr>
            <a:spLocks noGrp="1"/>
          </p:cNvSpPr>
          <p:nvPr>
            <p:ph sz="half" idx="2"/>
          </p:nvPr>
        </p:nvSpPr>
        <p:spPr/>
        <p:txBody>
          <a:bodyPr/>
          <a:lstStyle/>
          <a:p>
            <a:r>
              <a:rPr lang="en-US" dirty="0" smtClean="0"/>
              <a:t>Some thoughts</a:t>
            </a:r>
          </a:p>
          <a:p>
            <a:pPr lvl="1"/>
            <a:r>
              <a:rPr lang="en-US" dirty="0" smtClean="0"/>
              <a:t>How can FG get OCCI from a community effort?</a:t>
            </a:r>
          </a:p>
          <a:p>
            <a:pPr lvl="1"/>
            <a:r>
              <a:rPr lang="en-US" dirty="0" smtClean="0"/>
              <a:t>Is FG useful for OGF community?</a:t>
            </a:r>
          </a:p>
          <a:p>
            <a:pPr lvl="1"/>
            <a:r>
              <a:rPr lang="en-US" dirty="0" smtClean="0"/>
              <a:t>What other features are desired for OGF community?</a:t>
            </a:r>
            <a:endParaRPr lang="en-US" dirty="0"/>
          </a:p>
        </p:txBody>
      </p:sp>
    </p:spTree>
    <p:extLst>
      <p:ext uri="{BB962C8B-B14F-4D97-AF65-F5344CB8AC3E}">
        <p14:creationId xmlns:p14="http://schemas.microsoft.com/office/powerpoint/2010/main" val="449121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Efforts</a:t>
            </a:r>
            <a:endParaRPr lang="en-US" dirty="0"/>
          </a:p>
        </p:txBody>
      </p:sp>
      <p:sp>
        <p:nvSpPr>
          <p:cNvPr id="3" name="Content Placeholder 2"/>
          <p:cNvSpPr>
            <a:spLocks noGrp="1"/>
          </p:cNvSpPr>
          <p:nvPr>
            <p:ph idx="1"/>
          </p:nvPr>
        </p:nvSpPr>
        <p:spPr/>
        <p:txBody>
          <a:bodyPr/>
          <a:lstStyle/>
          <a:p>
            <a:r>
              <a:rPr lang="en-US" dirty="0" smtClean="0"/>
              <a:t>Interoperability</a:t>
            </a:r>
          </a:p>
          <a:p>
            <a:r>
              <a:rPr lang="en-US" dirty="0" smtClean="0"/>
              <a:t>Domain Sciences – Applications</a:t>
            </a:r>
          </a:p>
          <a:p>
            <a:r>
              <a:rPr lang="en-US" dirty="0" smtClean="0"/>
              <a:t>Computer Science</a:t>
            </a:r>
          </a:p>
          <a:p>
            <a:r>
              <a:rPr lang="en-US" dirty="0" smtClean="0"/>
              <a:t>Computer system testing and evaluation</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92F48B1C-A799-4DED-9713-61FB4ADBB90E}" type="slidenum">
              <a:rPr lang="en-US" smtClean="0"/>
              <a:pPr>
                <a:defRPr/>
              </a:pPr>
              <a:t>64</a:t>
            </a:fld>
            <a:endParaRPr lang="en-US"/>
          </a:p>
        </p:txBody>
      </p:sp>
    </p:spTree>
    <p:extLst>
      <p:ext uri="{BB962C8B-B14F-4D97-AF65-F5344CB8AC3E}">
        <p14:creationId xmlns:p14="http://schemas.microsoft.com/office/powerpoint/2010/main" val="12049244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Grid interoperability testing</a:t>
            </a:r>
          </a:p>
        </p:txBody>
      </p:sp>
      <p:sp>
        <p:nvSpPr>
          <p:cNvPr id="16387" name="Text Placeholder 5"/>
          <p:cNvSpPr>
            <a:spLocks noGrp="1"/>
          </p:cNvSpPr>
          <p:nvPr>
            <p:ph type="body" idx="1"/>
          </p:nvPr>
        </p:nvSpPr>
        <p:spPr/>
        <p:txBody>
          <a:bodyPr/>
          <a:lstStyle/>
          <a:p>
            <a:r>
              <a:rPr lang="en-US" smtClean="0"/>
              <a:t>Requirements</a:t>
            </a:r>
          </a:p>
        </p:txBody>
      </p:sp>
      <p:sp>
        <p:nvSpPr>
          <p:cNvPr id="16388" name="Content Placeholder 6"/>
          <p:cNvSpPr>
            <a:spLocks noGrp="1"/>
          </p:cNvSpPr>
          <p:nvPr>
            <p:ph sz="half" idx="2"/>
          </p:nvPr>
        </p:nvSpPr>
        <p:spPr/>
        <p:txBody>
          <a:bodyPr>
            <a:noAutofit/>
          </a:bodyPr>
          <a:lstStyle/>
          <a:p>
            <a:r>
              <a:rPr lang="en-US" sz="1800" dirty="0" smtClean="0"/>
              <a:t>Provide a </a:t>
            </a:r>
            <a:r>
              <a:rPr lang="en-US" sz="1800" i="1" dirty="0" smtClean="0"/>
              <a:t>persistent</a:t>
            </a:r>
            <a:r>
              <a:rPr lang="en-US" sz="1800" dirty="0" smtClean="0"/>
              <a:t> set of standards-compliant implementations of grid services that clients can test against</a:t>
            </a:r>
          </a:p>
          <a:p>
            <a:r>
              <a:rPr lang="en-US" sz="1800" dirty="0" smtClean="0"/>
              <a:t>Provide a place where grid application developers can experiment with different standard grid middleware stacks without needing to become experts in installation and configuration</a:t>
            </a:r>
          </a:p>
          <a:p>
            <a:r>
              <a:rPr lang="en-US" sz="1800" dirty="0" smtClean="0"/>
              <a:t>Job management (OGSA-BES/JSDL, HPC-Basic Profile, HPC File Staging Extensions, JSDL Parameter Sweep, JSDL SPMD, PSDL </a:t>
            </a:r>
            <a:r>
              <a:rPr lang="en-US" sz="1800" dirty="0" err="1" smtClean="0"/>
              <a:t>Posix</a:t>
            </a:r>
            <a:r>
              <a:rPr lang="en-US" sz="1800" dirty="0" smtClean="0"/>
              <a:t>)</a:t>
            </a:r>
          </a:p>
          <a:p>
            <a:r>
              <a:rPr lang="en-US" sz="1800" dirty="0" smtClean="0"/>
              <a:t>Resource Name-space Service (RNS), Byte-IO</a:t>
            </a:r>
          </a:p>
        </p:txBody>
      </p:sp>
      <p:sp>
        <p:nvSpPr>
          <p:cNvPr id="16389" name="Text Placeholder 7"/>
          <p:cNvSpPr>
            <a:spLocks noGrp="1"/>
          </p:cNvSpPr>
          <p:nvPr>
            <p:ph type="body" sz="quarter" idx="3"/>
          </p:nvPr>
        </p:nvSpPr>
        <p:spPr/>
        <p:txBody>
          <a:bodyPr/>
          <a:lstStyle/>
          <a:p>
            <a:r>
              <a:rPr lang="en-US" smtClean="0"/>
              <a:t>Usecases</a:t>
            </a:r>
          </a:p>
        </p:txBody>
      </p:sp>
      <p:sp>
        <p:nvSpPr>
          <p:cNvPr id="16390" name="Content Placeholder 8"/>
          <p:cNvSpPr>
            <a:spLocks noGrp="1"/>
          </p:cNvSpPr>
          <p:nvPr>
            <p:ph sz="quarter" idx="4"/>
          </p:nvPr>
        </p:nvSpPr>
        <p:spPr/>
        <p:txBody>
          <a:bodyPr>
            <a:normAutofit fontScale="92500" lnSpcReduction="10000"/>
          </a:bodyPr>
          <a:lstStyle/>
          <a:p>
            <a:r>
              <a:rPr lang="en-US" dirty="0" smtClean="0"/>
              <a:t>Interoperability tests/demonstrations between different middleware stacks</a:t>
            </a:r>
          </a:p>
          <a:p>
            <a:r>
              <a:rPr lang="en-US" dirty="0" smtClean="0"/>
              <a:t>Development of client application tools (e.g., SAGA) that require configured, operational </a:t>
            </a:r>
            <a:r>
              <a:rPr lang="en-US" dirty="0" err="1" smtClean="0"/>
              <a:t>backends</a:t>
            </a:r>
            <a:endParaRPr lang="en-US" dirty="0" smtClean="0"/>
          </a:p>
          <a:p>
            <a:r>
              <a:rPr lang="en-US" dirty="0" smtClean="0"/>
              <a:t>Develop new grid applications and test the suitability of different implementations in terms of both functional and non-functional characteristics</a:t>
            </a:r>
          </a:p>
        </p:txBody>
      </p:sp>
      <p:sp>
        <p:nvSpPr>
          <p:cNvPr id="4" name="Footer Placeholder 3"/>
          <p:cNvSpPr>
            <a:spLocks noGrp="1"/>
          </p:cNvSpPr>
          <p:nvPr>
            <p:ph type="ftr" sz="quarter" idx="11"/>
          </p:nvPr>
        </p:nvSpPr>
        <p:spPr/>
        <p:txBody>
          <a:bodyPr/>
          <a:lstStyle/>
          <a:p>
            <a:r>
              <a:rPr lang="en-US"/>
              <a:t>http://futuregrid.org</a:t>
            </a:r>
          </a:p>
        </p:txBody>
      </p:sp>
      <p:sp>
        <p:nvSpPr>
          <p:cNvPr id="5" name="Slide Number Placeholder 4"/>
          <p:cNvSpPr>
            <a:spLocks noGrp="1"/>
          </p:cNvSpPr>
          <p:nvPr>
            <p:ph type="sldNum" sz="quarter" idx="12"/>
          </p:nvPr>
        </p:nvSpPr>
        <p:spPr/>
        <p:txBody>
          <a:bodyPr/>
          <a:lstStyle/>
          <a:p>
            <a:fld id="{2636D85B-C761-46F7-AC14-73E89DB722F3}" type="slidenum">
              <a:rPr lang="en-US"/>
              <a:pPr/>
              <a:t>65</a:t>
            </a:fld>
            <a:endParaRPr lang="en-US"/>
          </a:p>
        </p:txBody>
      </p:sp>
    </p:spTree>
    <p:extLst>
      <p:ext uri="{BB962C8B-B14F-4D97-AF65-F5344CB8AC3E}">
        <p14:creationId xmlns:p14="http://schemas.microsoft.com/office/powerpoint/2010/main" val="226132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sp>
        <p:nvSpPr>
          <p:cNvPr id="18435" name="Text Placeholder 2"/>
          <p:cNvSpPr>
            <a:spLocks noGrp="1"/>
          </p:cNvSpPr>
          <p:nvPr>
            <p:ph type="body" idx="1"/>
          </p:nvPr>
        </p:nvSpPr>
        <p:spPr/>
        <p:txBody>
          <a:bodyPr/>
          <a:lstStyle/>
          <a:p>
            <a:r>
              <a:rPr lang="en-US" smtClean="0"/>
              <a:t>Implementation	</a:t>
            </a:r>
          </a:p>
        </p:txBody>
      </p:sp>
      <p:sp>
        <p:nvSpPr>
          <p:cNvPr id="18436" name="Content Placeholder 3"/>
          <p:cNvSpPr>
            <a:spLocks noGrp="1"/>
          </p:cNvSpPr>
          <p:nvPr>
            <p:ph sz="half" idx="2"/>
          </p:nvPr>
        </p:nvSpPr>
        <p:spPr/>
        <p:txBody>
          <a:bodyPr>
            <a:normAutofit fontScale="85000" lnSpcReduction="10000"/>
          </a:bodyPr>
          <a:lstStyle/>
          <a:p>
            <a:r>
              <a:rPr lang="en-US" dirty="0" smtClean="0"/>
              <a:t>UNICORE 6</a:t>
            </a:r>
          </a:p>
          <a:p>
            <a:pPr lvl="1"/>
            <a:r>
              <a:rPr lang="en-US" dirty="0" smtClean="0"/>
              <a:t>OGSA-BES, JSDL (</a:t>
            </a:r>
            <a:r>
              <a:rPr lang="en-US" dirty="0" err="1" smtClean="0"/>
              <a:t>Posix</a:t>
            </a:r>
            <a:r>
              <a:rPr lang="en-US" dirty="0" smtClean="0"/>
              <a:t>, SPMD)</a:t>
            </a:r>
          </a:p>
          <a:p>
            <a:pPr lvl="1"/>
            <a:r>
              <a:rPr lang="en-US" dirty="0" smtClean="0"/>
              <a:t>HPC Basic Profile, HPC File Staging</a:t>
            </a:r>
          </a:p>
          <a:p>
            <a:r>
              <a:rPr lang="en-US" dirty="0" smtClean="0"/>
              <a:t>Genesis II</a:t>
            </a:r>
          </a:p>
          <a:p>
            <a:pPr lvl="1"/>
            <a:r>
              <a:rPr lang="en-US" dirty="0" smtClean="0"/>
              <a:t>OGSA-BES, JSDL (</a:t>
            </a:r>
            <a:r>
              <a:rPr lang="en-US" dirty="0" err="1" smtClean="0"/>
              <a:t>Posix</a:t>
            </a:r>
            <a:r>
              <a:rPr lang="en-US" dirty="0" smtClean="0"/>
              <a:t>, SPMD, parameter sweep)</a:t>
            </a:r>
          </a:p>
          <a:p>
            <a:pPr lvl="1"/>
            <a:r>
              <a:rPr lang="en-US" dirty="0" smtClean="0"/>
              <a:t>HPC Basic Profile, HPC File Staging</a:t>
            </a:r>
          </a:p>
          <a:p>
            <a:pPr lvl="1"/>
            <a:r>
              <a:rPr lang="en-US" dirty="0" smtClean="0"/>
              <a:t>RNS, ByteIO</a:t>
            </a:r>
          </a:p>
          <a:p>
            <a:r>
              <a:rPr lang="en-US" i="1" dirty="0" smtClean="0"/>
              <a:t>EGEE/g-</a:t>
            </a:r>
            <a:r>
              <a:rPr lang="en-US" i="1" dirty="0" err="1" smtClean="0"/>
              <a:t>lite</a:t>
            </a:r>
            <a:endParaRPr lang="en-US" i="1" dirty="0" smtClean="0"/>
          </a:p>
          <a:p>
            <a:r>
              <a:rPr lang="en-US" i="1" dirty="0" smtClean="0"/>
              <a:t>SMOA</a:t>
            </a:r>
          </a:p>
          <a:p>
            <a:pPr lvl="1"/>
            <a:r>
              <a:rPr lang="en-US" i="1" dirty="0" smtClean="0"/>
              <a:t>OGSA-BES, JSDL (</a:t>
            </a:r>
            <a:r>
              <a:rPr lang="en-US" i="1" dirty="0" err="1" smtClean="0"/>
              <a:t>Posix</a:t>
            </a:r>
            <a:r>
              <a:rPr lang="en-US" i="1" dirty="0" smtClean="0"/>
              <a:t>, SPMD)</a:t>
            </a:r>
          </a:p>
          <a:p>
            <a:pPr lvl="1"/>
            <a:r>
              <a:rPr lang="en-US" i="1" dirty="0" smtClean="0"/>
              <a:t>HPC Basic Profile</a:t>
            </a:r>
          </a:p>
        </p:txBody>
      </p:sp>
      <p:sp>
        <p:nvSpPr>
          <p:cNvPr id="18437" name="Text Placeholder 4"/>
          <p:cNvSpPr>
            <a:spLocks noGrp="1"/>
          </p:cNvSpPr>
          <p:nvPr>
            <p:ph type="body" sz="quarter" idx="3"/>
          </p:nvPr>
        </p:nvSpPr>
        <p:spPr/>
        <p:txBody>
          <a:bodyPr/>
          <a:lstStyle/>
          <a:p>
            <a:r>
              <a:rPr lang="en-US" smtClean="0"/>
              <a:t>Deployment</a:t>
            </a:r>
          </a:p>
        </p:txBody>
      </p:sp>
      <p:sp>
        <p:nvSpPr>
          <p:cNvPr id="18438" name="Content Placeholder 5"/>
          <p:cNvSpPr>
            <a:spLocks noGrp="1"/>
          </p:cNvSpPr>
          <p:nvPr>
            <p:ph sz="quarter" idx="4"/>
          </p:nvPr>
        </p:nvSpPr>
        <p:spPr/>
        <p:txBody>
          <a:bodyPr/>
          <a:lstStyle/>
          <a:p>
            <a:r>
              <a:rPr lang="en-US" dirty="0" smtClean="0"/>
              <a:t>UNICORE 6</a:t>
            </a:r>
          </a:p>
          <a:p>
            <a:pPr lvl="1"/>
            <a:r>
              <a:rPr lang="en-US" dirty="0" err="1" smtClean="0"/>
              <a:t>Xray</a:t>
            </a:r>
            <a:endParaRPr lang="en-US" dirty="0" smtClean="0"/>
          </a:p>
          <a:p>
            <a:pPr lvl="1"/>
            <a:r>
              <a:rPr lang="en-US" dirty="0" smtClean="0"/>
              <a:t>Sierra</a:t>
            </a:r>
          </a:p>
          <a:p>
            <a:pPr lvl="1"/>
            <a:r>
              <a:rPr lang="en-US" dirty="0" smtClean="0"/>
              <a:t>India</a:t>
            </a:r>
          </a:p>
          <a:p>
            <a:r>
              <a:rPr lang="en-US" dirty="0" smtClean="0"/>
              <a:t>Genesis II</a:t>
            </a:r>
          </a:p>
          <a:p>
            <a:pPr lvl="1"/>
            <a:r>
              <a:rPr lang="en-US" dirty="0" err="1" smtClean="0"/>
              <a:t>Xray</a:t>
            </a:r>
            <a:endParaRPr lang="en-US" dirty="0" smtClean="0"/>
          </a:p>
          <a:p>
            <a:pPr lvl="1"/>
            <a:r>
              <a:rPr lang="en-US" dirty="0" smtClean="0"/>
              <a:t>Sierra</a:t>
            </a:r>
          </a:p>
          <a:p>
            <a:pPr lvl="1"/>
            <a:r>
              <a:rPr lang="en-US" dirty="0" smtClean="0"/>
              <a:t>India</a:t>
            </a:r>
          </a:p>
          <a:p>
            <a:pPr lvl="1"/>
            <a:r>
              <a:rPr lang="en-US" dirty="0" smtClean="0"/>
              <a:t>Eucalyptus (India, Sierra)</a:t>
            </a:r>
          </a:p>
        </p:txBody>
      </p:sp>
      <p:sp>
        <p:nvSpPr>
          <p:cNvPr id="7" name="Footer Placeholder 6"/>
          <p:cNvSpPr>
            <a:spLocks noGrp="1"/>
          </p:cNvSpPr>
          <p:nvPr>
            <p:ph type="ftr" sz="quarter" idx="11"/>
          </p:nvPr>
        </p:nvSpPr>
        <p:spPr/>
        <p:txBody>
          <a:bodyPr/>
          <a:lstStyle/>
          <a:p>
            <a:r>
              <a:rPr lang="en-US"/>
              <a:t>http://futuregrid.org</a:t>
            </a:r>
          </a:p>
        </p:txBody>
      </p:sp>
      <p:sp>
        <p:nvSpPr>
          <p:cNvPr id="8" name="Slide Number Placeholder 7"/>
          <p:cNvSpPr>
            <a:spLocks noGrp="1"/>
          </p:cNvSpPr>
          <p:nvPr>
            <p:ph type="sldNum" sz="quarter" idx="12"/>
          </p:nvPr>
        </p:nvSpPr>
        <p:spPr/>
        <p:txBody>
          <a:bodyPr/>
          <a:lstStyle/>
          <a:p>
            <a:fld id="{EC648234-2101-4F54-BD45-AD0ACAE2A77D}" type="slidenum">
              <a:rPr lang="en-US"/>
              <a:pPr/>
              <a:t>66</a:t>
            </a:fld>
            <a:endParaRPr lang="en-US"/>
          </a:p>
        </p:txBody>
      </p:sp>
    </p:spTree>
    <p:extLst>
      <p:ext uri="{BB962C8B-B14F-4D97-AF65-F5344CB8AC3E}">
        <p14:creationId xmlns:p14="http://schemas.microsoft.com/office/powerpoint/2010/main" val="1949741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Domain Sciences</a:t>
            </a:r>
          </a:p>
        </p:txBody>
      </p:sp>
      <p:sp>
        <p:nvSpPr>
          <p:cNvPr id="16387" name="Text Placeholder 5"/>
          <p:cNvSpPr>
            <a:spLocks noGrp="1"/>
          </p:cNvSpPr>
          <p:nvPr>
            <p:ph type="body" idx="1"/>
          </p:nvPr>
        </p:nvSpPr>
        <p:spPr/>
        <p:txBody>
          <a:bodyPr/>
          <a:lstStyle/>
          <a:p>
            <a:r>
              <a:rPr lang="en-US" smtClean="0"/>
              <a:t>Requirements</a:t>
            </a:r>
          </a:p>
        </p:txBody>
      </p:sp>
      <p:sp>
        <p:nvSpPr>
          <p:cNvPr id="16388" name="Content Placeholder 6"/>
          <p:cNvSpPr>
            <a:spLocks noGrp="1"/>
          </p:cNvSpPr>
          <p:nvPr>
            <p:ph sz="half" idx="2"/>
          </p:nvPr>
        </p:nvSpPr>
        <p:spPr/>
        <p:txBody>
          <a:bodyPr>
            <a:normAutofit/>
          </a:bodyPr>
          <a:lstStyle/>
          <a:p>
            <a:r>
              <a:rPr lang="en-US" dirty="0" smtClean="0"/>
              <a:t>Provide a place where grid application developers can experiment with different standard grid middleware stacks without needing to become experts in installation and configuration</a:t>
            </a:r>
          </a:p>
          <a:p>
            <a:endParaRPr lang="en-US" dirty="0" smtClean="0"/>
          </a:p>
        </p:txBody>
      </p:sp>
      <p:sp>
        <p:nvSpPr>
          <p:cNvPr id="16389" name="Text Placeholder 7"/>
          <p:cNvSpPr>
            <a:spLocks noGrp="1"/>
          </p:cNvSpPr>
          <p:nvPr>
            <p:ph type="body" sz="quarter" idx="3"/>
          </p:nvPr>
        </p:nvSpPr>
        <p:spPr/>
        <p:txBody>
          <a:bodyPr/>
          <a:lstStyle/>
          <a:p>
            <a:r>
              <a:rPr lang="en-US" smtClean="0"/>
              <a:t>Usecases</a:t>
            </a:r>
          </a:p>
        </p:txBody>
      </p:sp>
      <p:sp>
        <p:nvSpPr>
          <p:cNvPr id="16390" name="Content Placeholder 8"/>
          <p:cNvSpPr>
            <a:spLocks noGrp="1"/>
          </p:cNvSpPr>
          <p:nvPr>
            <p:ph sz="quarter" idx="4"/>
          </p:nvPr>
        </p:nvSpPr>
        <p:spPr/>
        <p:txBody>
          <a:bodyPr>
            <a:normAutofit/>
          </a:bodyPr>
          <a:lstStyle/>
          <a:p>
            <a:r>
              <a:rPr lang="en-US" dirty="0" smtClean="0"/>
              <a:t>Develop new grid applications and test the suitability of different implementations in terms of both functional and non-functional characteristics</a:t>
            </a:r>
          </a:p>
        </p:txBody>
      </p:sp>
      <p:sp>
        <p:nvSpPr>
          <p:cNvPr id="4" name="Footer Placeholder 3"/>
          <p:cNvSpPr>
            <a:spLocks noGrp="1"/>
          </p:cNvSpPr>
          <p:nvPr>
            <p:ph type="ftr" sz="quarter" idx="11"/>
          </p:nvPr>
        </p:nvSpPr>
        <p:spPr/>
        <p:txBody>
          <a:bodyPr/>
          <a:lstStyle/>
          <a:p>
            <a:r>
              <a:rPr lang="en-US"/>
              <a:t>http://futuregrid.org</a:t>
            </a:r>
          </a:p>
        </p:txBody>
      </p:sp>
      <p:sp>
        <p:nvSpPr>
          <p:cNvPr id="5" name="Slide Number Placeholder 4"/>
          <p:cNvSpPr>
            <a:spLocks noGrp="1"/>
          </p:cNvSpPr>
          <p:nvPr>
            <p:ph type="sldNum" sz="quarter" idx="12"/>
          </p:nvPr>
        </p:nvSpPr>
        <p:spPr/>
        <p:txBody>
          <a:bodyPr/>
          <a:lstStyle/>
          <a:p>
            <a:fld id="{2636D85B-C761-46F7-AC14-73E89DB722F3}" type="slidenum">
              <a:rPr lang="en-US"/>
              <a:pPr/>
              <a:t>67</a:t>
            </a:fld>
            <a:endParaRPr lang="en-US"/>
          </a:p>
        </p:txBody>
      </p:sp>
    </p:spTree>
    <p:extLst>
      <p:ext uri="{BB962C8B-B14F-4D97-AF65-F5344CB8AC3E}">
        <p14:creationId xmlns:p14="http://schemas.microsoft.com/office/powerpoint/2010/main" val="33413230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70000" lnSpcReduction="20000"/>
          </a:bodyPr>
          <a:lstStyle/>
          <a:p>
            <a:r>
              <a:rPr lang="en-US" i="1" dirty="0" smtClean="0"/>
              <a:t>Global Sensitivity Analysis in Non-premixed </a:t>
            </a:r>
            <a:r>
              <a:rPr lang="en-US" i="1" dirty="0" err="1" smtClean="0"/>
              <a:t>Counterflow</a:t>
            </a:r>
            <a:r>
              <a:rPr lang="en-US" i="1" dirty="0" smtClean="0"/>
              <a:t> Flames</a:t>
            </a:r>
          </a:p>
          <a:p>
            <a:r>
              <a:rPr lang="en-US" i="1" dirty="0" smtClean="0"/>
              <a:t>A 3D Parallel Adaptive Mesh Re</a:t>
            </a:r>
            <a:r>
              <a:rPr lang="en-US" i="1" dirty="0" err="1" smtClean="0"/>
              <a:t>nement</a:t>
            </a:r>
            <a:r>
              <a:rPr lang="en-US" i="1" dirty="0" smtClean="0"/>
              <a:t> Method for Fluid Structure Interaction: A Computational Tool for the Analysis of a Bio-Inspired Autonomous Underwater Vehicle</a:t>
            </a:r>
          </a:p>
          <a:p>
            <a:r>
              <a:rPr lang="en-US" i="1" dirty="0" smtClean="0"/>
              <a:t>Design space exploration with the M5 simulator</a:t>
            </a:r>
          </a:p>
          <a:p>
            <a:r>
              <a:rPr lang="en-US" i="1" dirty="0" smtClean="0"/>
              <a:t>Ecotype Simulation of Microbial </a:t>
            </a:r>
            <a:r>
              <a:rPr lang="en-US" i="1" dirty="0" err="1" smtClean="0"/>
              <a:t>Metagenomes</a:t>
            </a:r>
            <a:r>
              <a:rPr lang="en-US" i="1" dirty="0" smtClean="0"/>
              <a:t> </a:t>
            </a:r>
          </a:p>
          <a:p>
            <a:r>
              <a:rPr lang="en-US" i="1" dirty="0" smtClean="0"/>
              <a:t>Genetic Analysis of </a:t>
            </a:r>
            <a:r>
              <a:rPr lang="en-US" i="1" dirty="0" err="1" smtClean="0"/>
              <a:t>Metapopulation</a:t>
            </a:r>
            <a:r>
              <a:rPr lang="en-US" i="1" dirty="0" smtClean="0"/>
              <a:t> Processes in the </a:t>
            </a:r>
            <a:r>
              <a:rPr lang="en-US" i="1" dirty="0" err="1" smtClean="0"/>
              <a:t>Silene-Microbotryum</a:t>
            </a:r>
            <a:r>
              <a:rPr lang="en-US" i="1" dirty="0" smtClean="0"/>
              <a:t> Host-Pathogen System</a:t>
            </a:r>
          </a:p>
          <a:p>
            <a:r>
              <a:rPr lang="en-US" i="1" dirty="0" smtClean="0"/>
              <a:t>Hunting the Higgs with Matrix Element Methods</a:t>
            </a:r>
          </a:p>
          <a:p>
            <a:r>
              <a:rPr lang="en-US" i="1" dirty="0" smtClean="0"/>
              <a:t>Identification of eukaryotic genes derived from mitochondria using evolutionary analysis</a:t>
            </a:r>
          </a:p>
          <a:p>
            <a:r>
              <a:rPr lang="en-US" i="1" dirty="0" smtClean="0"/>
              <a:t>Identifying key genetic interactions in Type II diabetes</a:t>
            </a:r>
          </a:p>
          <a:p>
            <a:r>
              <a:rPr lang="en-US" i="1" dirty="0" smtClean="0"/>
              <a:t>Using Molecular Simulations to Calculate Free Energy</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92F48B1C-A799-4DED-9713-61FB4ADBB90E}" type="slidenum">
              <a:rPr lang="en-US" smtClean="0"/>
              <a:pPr>
                <a:defRPr/>
              </a:pPr>
              <a:t>68</a:t>
            </a:fld>
            <a:endParaRPr lang="en-US"/>
          </a:p>
        </p:txBody>
      </p:sp>
    </p:spTree>
    <p:extLst>
      <p:ext uri="{BB962C8B-B14F-4D97-AF65-F5344CB8AC3E}">
        <p14:creationId xmlns:p14="http://schemas.microsoft.com/office/powerpoint/2010/main" val="16031733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Test-bed </a:t>
            </a:r>
            <a:br>
              <a:rPr lang="en-US" dirty="0" smtClean="0"/>
            </a:br>
            <a:r>
              <a:rPr lang="en-US" dirty="0" smtClean="0"/>
              <a:t>Use as an experimental facility</a:t>
            </a:r>
            <a:endParaRPr lang="en-US" dirty="0"/>
          </a:p>
        </p:txBody>
      </p:sp>
      <p:sp>
        <p:nvSpPr>
          <p:cNvPr id="7" name="Content Placeholder 6"/>
          <p:cNvSpPr>
            <a:spLocks noGrp="1"/>
          </p:cNvSpPr>
          <p:nvPr>
            <p:ph idx="1"/>
          </p:nvPr>
        </p:nvSpPr>
        <p:spPr/>
        <p:txBody>
          <a:bodyPr/>
          <a:lstStyle/>
          <a:p>
            <a:r>
              <a:rPr lang="en-US" dirty="0" smtClean="0"/>
              <a:t>Cloud bursting work</a:t>
            </a:r>
          </a:p>
          <a:p>
            <a:pPr lvl="1"/>
            <a:r>
              <a:rPr lang="en-US" dirty="0" smtClean="0"/>
              <a:t>Eucalyptus</a:t>
            </a:r>
          </a:p>
          <a:p>
            <a:pPr lvl="1"/>
            <a:r>
              <a:rPr lang="en-US" dirty="0" smtClean="0"/>
              <a:t>Amazon</a:t>
            </a:r>
          </a:p>
          <a:p>
            <a:r>
              <a:rPr lang="en-US" dirty="0" smtClean="0"/>
              <a:t>Replicated files &amp; directories</a:t>
            </a:r>
          </a:p>
          <a:p>
            <a:r>
              <a:rPr lang="en-US" dirty="0" smtClean="0"/>
              <a:t>Automatic application configuration and deployment</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2E05D9EB-2730-4910-8185-E4AAF5A9D37F}" type="slidenum">
              <a:rPr lang="en-US" smtClean="0"/>
              <a:pPr>
                <a:defRPr/>
              </a:pPr>
              <a:t>69</a:t>
            </a:fld>
            <a:endParaRPr lang="en-US"/>
          </a:p>
        </p:txBody>
      </p:sp>
    </p:spTree>
    <p:extLst>
      <p:ext uri="{BB962C8B-B14F-4D97-AF65-F5344CB8AC3E}">
        <p14:creationId xmlns:p14="http://schemas.microsoft.com/office/powerpoint/2010/main" val="1835094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Services should we install?</a:t>
            </a:r>
            <a:endParaRPr lang="en-US" dirty="0"/>
          </a:p>
        </p:txBody>
      </p:sp>
      <p:sp>
        <p:nvSpPr>
          <p:cNvPr id="3" name="Content Placeholder 2"/>
          <p:cNvSpPr>
            <a:spLocks noGrp="1"/>
          </p:cNvSpPr>
          <p:nvPr>
            <p:ph idx="1"/>
          </p:nvPr>
        </p:nvSpPr>
        <p:spPr/>
        <p:txBody>
          <a:bodyPr/>
          <a:lstStyle/>
          <a:p>
            <a:r>
              <a:rPr lang="en-US" dirty="0" smtClean="0"/>
              <a:t>We look at statistics on what users request</a:t>
            </a:r>
          </a:p>
          <a:p>
            <a:r>
              <a:rPr lang="en-US" dirty="0" smtClean="0"/>
              <a:t>We look at interesting projects as part of the project description</a:t>
            </a:r>
          </a:p>
          <a:p>
            <a:r>
              <a:rPr lang="en-US" dirty="0" smtClean="0"/>
              <a:t>We look for projects which we intend to integrate with: e.g. XD TAS, XD XSEDE</a:t>
            </a:r>
          </a:p>
          <a:p>
            <a:r>
              <a:rPr lang="en-US" dirty="0" smtClean="0"/>
              <a:t>We leverage experience from the community</a:t>
            </a:r>
            <a:endParaRPr lang="en-US" dirty="0"/>
          </a:p>
        </p:txBody>
      </p:sp>
    </p:spTree>
    <p:extLst>
      <p:ext uri="{BB962C8B-B14F-4D97-AF65-F5344CB8AC3E}">
        <p14:creationId xmlns:p14="http://schemas.microsoft.com/office/powerpoint/2010/main" val="1565322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t>Grid Test-bed</a:t>
            </a:r>
          </a:p>
        </p:txBody>
      </p:sp>
      <p:sp>
        <p:nvSpPr>
          <p:cNvPr id="3075" name="Text Placeholder 5"/>
          <p:cNvSpPr>
            <a:spLocks noGrp="1"/>
          </p:cNvSpPr>
          <p:nvPr>
            <p:ph type="body" idx="1"/>
          </p:nvPr>
        </p:nvSpPr>
        <p:spPr/>
        <p:txBody>
          <a:bodyPr/>
          <a:lstStyle/>
          <a:p>
            <a:pPr eaLnBrk="1" hangingPunct="1"/>
            <a:r>
              <a:rPr lang="en-US" smtClean="0"/>
              <a:t>Requirements</a:t>
            </a:r>
          </a:p>
        </p:txBody>
      </p:sp>
      <p:sp>
        <p:nvSpPr>
          <p:cNvPr id="16388" name="Content Placeholder 6"/>
          <p:cNvSpPr>
            <a:spLocks noGrp="1"/>
          </p:cNvSpPr>
          <p:nvPr>
            <p:ph sz="half" idx="2"/>
          </p:nvPr>
        </p:nvSpPr>
        <p:spPr/>
        <p:txBody>
          <a:bodyPr>
            <a:normAutofit fontScale="92500" lnSpcReduction="20000"/>
          </a:bodyPr>
          <a:lstStyle/>
          <a:p>
            <a:pPr eaLnBrk="1" hangingPunct="1">
              <a:defRPr/>
            </a:pPr>
            <a:r>
              <a:rPr lang="en-US" dirty="0" smtClean="0"/>
              <a:t>Systems of sufficient scale to test realistically</a:t>
            </a:r>
          </a:p>
          <a:p>
            <a:pPr eaLnBrk="1" hangingPunct="1">
              <a:defRPr/>
            </a:pPr>
            <a:r>
              <a:rPr lang="en-US" dirty="0" smtClean="0"/>
              <a:t>Sufficient bandwidth to stress communication layer</a:t>
            </a:r>
          </a:p>
          <a:p>
            <a:pPr eaLnBrk="1" hangingPunct="1">
              <a:defRPr/>
            </a:pPr>
            <a:r>
              <a:rPr lang="en-US" dirty="0" smtClean="0"/>
              <a:t>Non-production environment so production users not impacted when a component fails under test</a:t>
            </a:r>
          </a:p>
          <a:p>
            <a:pPr eaLnBrk="1" hangingPunct="1">
              <a:defRPr/>
            </a:pPr>
            <a:r>
              <a:rPr lang="en-US" dirty="0" smtClean="0"/>
              <a:t>Multiple sites, with high latency and bandwidth</a:t>
            </a:r>
          </a:p>
          <a:p>
            <a:pPr eaLnBrk="1" hangingPunct="1">
              <a:defRPr/>
            </a:pPr>
            <a:r>
              <a:rPr lang="en-US" dirty="0" smtClean="0"/>
              <a:t>Cloud interface without bandwidth or CPU charges</a:t>
            </a:r>
          </a:p>
        </p:txBody>
      </p:sp>
      <p:sp>
        <p:nvSpPr>
          <p:cNvPr id="3077" name="Text Placeholder 7"/>
          <p:cNvSpPr>
            <a:spLocks noGrp="1"/>
          </p:cNvSpPr>
          <p:nvPr>
            <p:ph type="body" sz="quarter" idx="3"/>
          </p:nvPr>
        </p:nvSpPr>
        <p:spPr/>
        <p:txBody>
          <a:bodyPr/>
          <a:lstStyle/>
          <a:p>
            <a:pPr eaLnBrk="1" hangingPunct="1"/>
            <a:r>
              <a:rPr lang="en-US" smtClean="0"/>
              <a:t>Usecases</a:t>
            </a:r>
          </a:p>
        </p:txBody>
      </p:sp>
      <p:sp>
        <p:nvSpPr>
          <p:cNvPr id="16390" name="Content Placeholder 8"/>
          <p:cNvSpPr>
            <a:spLocks noGrp="1"/>
          </p:cNvSpPr>
          <p:nvPr>
            <p:ph sz="quarter" idx="4"/>
          </p:nvPr>
        </p:nvSpPr>
        <p:spPr/>
        <p:txBody>
          <a:bodyPr>
            <a:normAutofit fontScale="85000" lnSpcReduction="20000"/>
          </a:bodyPr>
          <a:lstStyle/>
          <a:p>
            <a:pPr eaLnBrk="1" hangingPunct="1">
              <a:defRPr/>
            </a:pPr>
            <a:r>
              <a:rPr lang="en-US" dirty="0" smtClean="0"/>
              <a:t>XSEDE testing</a:t>
            </a:r>
          </a:p>
          <a:p>
            <a:pPr lvl="1" eaLnBrk="1" hangingPunct="1">
              <a:defRPr/>
            </a:pPr>
            <a:r>
              <a:rPr lang="en-US" dirty="0" smtClean="0"/>
              <a:t>XSEDE architecture is based on same standards, same mechanisms used here will be used for XSEDE testing</a:t>
            </a:r>
          </a:p>
          <a:p>
            <a:pPr eaLnBrk="1" hangingPunct="1">
              <a:defRPr/>
            </a:pPr>
            <a:r>
              <a:rPr lang="en-US" dirty="0" smtClean="0"/>
              <a:t>Quality attribute testing, particularly under load and at extremes.</a:t>
            </a:r>
          </a:p>
          <a:p>
            <a:pPr lvl="1" eaLnBrk="1" hangingPunct="1">
              <a:defRPr/>
            </a:pPr>
            <a:r>
              <a:rPr lang="en-US" dirty="0" smtClean="0"/>
              <a:t>Load (e.g., job rate, number of jobs i/o rate)</a:t>
            </a:r>
          </a:p>
          <a:p>
            <a:pPr lvl="1" eaLnBrk="1" hangingPunct="1">
              <a:defRPr/>
            </a:pPr>
            <a:r>
              <a:rPr lang="en-US" dirty="0" smtClean="0"/>
              <a:t>Performance</a:t>
            </a:r>
          </a:p>
          <a:p>
            <a:pPr lvl="1" eaLnBrk="1" hangingPunct="1">
              <a:defRPr/>
            </a:pPr>
            <a:r>
              <a:rPr lang="en-US" dirty="0" smtClean="0"/>
              <a:t>Availability</a:t>
            </a:r>
          </a:p>
          <a:p>
            <a:pPr eaLnBrk="1" hangingPunct="1">
              <a:defRPr/>
            </a:pPr>
            <a:r>
              <a:rPr lang="en-US" dirty="0" smtClean="0"/>
              <a:t>New application execution</a:t>
            </a:r>
          </a:p>
          <a:p>
            <a:pPr lvl="1" eaLnBrk="1" hangingPunct="1">
              <a:defRPr/>
            </a:pPr>
            <a:r>
              <a:rPr lang="en-US" dirty="0" smtClean="0"/>
              <a:t>Resources to entice</a:t>
            </a:r>
          </a:p>
          <a:p>
            <a:pPr eaLnBrk="1" hangingPunct="1">
              <a:defRPr/>
            </a:pPr>
            <a:r>
              <a:rPr lang="en-US" dirty="0" smtClean="0"/>
              <a:t>New platforms (e.g., Cray, Cloud)</a:t>
            </a:r>
          </a:p>
          <a:p>
            <a:pPr lvl="1" eaLnBrk="1" hangingPunct="1">
              <a:defRPr/>
            </a:pPr>
            <a:endParaRPr lang="en-US" dirty="0" smtClean="0"/>
          </a:p>
        </p:txBody>
      </p:sp>
      <p:sp>
        <p:nvSpPr>
          <p:cNvPr id="3079" name="Footer Placeholder 3"/>
          <p:cNvSpPr>
            <a:spLocks noGrp="1"/>
          </p:cNvSpPr>
          <p:nvPr>
            <p:ph type="ftr" sz="quarter" idx="11"/>
          </p:nvPr>
        </p:nvSpPr>
        <p:spPr bwMode="auto">
          <a:noFill/>
          <a:ln>
            <a:miter lim="800000"/>
            <a:headEnd/>
            <a:tailEnd/>
          </a:ln>
        </p:spPr>
        <p:txBody>
          <a:bodyPr/>
          <a:lstStyle/>
          <a:p>
            <a:r>
              <a:rPr lang="en-US"/>
              <a:t>http://futuregrid.org</a:t>
            </a:r>
          </a:p>
        </p:txBody>
      </p:sp>
      <p:sp>
        <p:nvSpPr>
          <p:cNvPr id="3080" name="Slide Number Placeholder 4"/>
          <p:cNvSpPr>
            <a:spLocks noGrp="1"/>
          </p:cNvSpPr>
          <p:nvPr>
            <p:ph type="sldNum" sz="quarter" idx="12"/>
          </p:nvPr>
        </p:nvSpPr>
        <p:spPr bwMode="auto">
          <a:noFill/>
          <a:ln>
            <a:miter lim="800000"/>
            <a:headEnd/>
            <a:tailEnd/>
          </a:ln>
        </p:spPr>
        <p:txBody>
          <a:bodyPr/>
          <a:lstStyle/>
          <a:p>
            <a:fld id="{F5057084-479C-4513-9B60-F15D6AB9AD11}" type="slidenum">
              <a:rPr lang="en-US"/>
              <a:pPr/>
              <a:t>70</a:t>
            </a:fld>
            <a:endParaRPr lang="en-US"/>
          </a:p>
        </p:txBody>
      </p:sp>
    </p:spTree>
    <p:extLst>
      <p:ext uri="{BB962C8B-B14F-4D97-AF65-F5344CB8AC3E}">
        <p14:creationId xmlns:p14="http://schemas.microsoft.com/office/powerpoint/2010/main" val="2295654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Extend XCG onto </a:t>
            </a:r>
            <a:r>
              <a:rPr lang="en-US" dirty="0" err="1" smtClean="0"/>
              <a:t>FutureGrid</a:t>
            </a:r>
            <a:r>
              <a:rPr lang="en-US" dirty="0" smtClean="0"/>
              <a:t/>
            </a:r>
            <a:br>
              <a:rPr lang="en-US" dirty="0" smtClean="0"/>
            </a:br>
            <a:r>
              <a:rPr lang="en-US" sz="2000" dirty="0" smtClean="0"/>
              <a:t>(XCG- Cross Campus Grid)</a:t>
            </a:r>
            <a:endParaRPr lang="en-US" dirty="0" smtClean="0"/>
          </a:p>
        </p:txBody>
      </p:sp>
      <p:sp>
        <p:nvSpPr>
          <p:cNvPr id="4099" name="Text Placeholder 2"/>
          <p:cNvSpPr>
            <a:spLocks noGrp="1"/>
          </p:cNvSpPr>
          <p:nvPr>
            <p:ph type="body" idx="1"/>
          </p:nvPr>
        </p:nvSpPr>
        <p:spPr/>
        <p:txBody>
          <a:bodyPr/>
          <a:lstStyle/>
          <a:p>
            <a:pPr eaLnBrk="1" hangingPunct="1"/>
            <a:r>
              <a:rPr lang="en-US" smtClean="0"/>
              <a:t>Design</a:t>
            </a:r>
          </a:p>
        </p:txBody>
      </p:sp>
      <p:sp>
        <p:nvSpPr>
          <p:cNvPr id="4100" name="Content Placeholder 3"/>
          <p:cNvSpPr>
            <a:spLocks noGrp="1"/>
          </p:cNvSpPr>
          <p:nvPr>
            <p:ph sz="half" idx="2"/>
          </p:nvPr>
        </p:nvSpPr>
        <p:spPr/>
        <p:txBody>
          <a:bodyPr>
            <a:normAutofit fontScale="92500" lnSpcReduction="20000"/>
          </a:bodyPr>
          <a:lstStyle/>
          <a:p>
            <a:pPr eaLnBrk="1" hangingPunct="1"/>
            <a:r>
              <a:rPr lang="en-US" dirty="0" smtClean="0"/>
              <a:t>Genesis II containers on head nodes of compute resources</a:t>
            </a:r>
          </a:p>
          <a:p>
            <a:pPr eaLnBrk="1" hangingPunct="1"/>
            <a:r>
              <a:rPr lang="en-US" dirty="0" smtClean="0"/>
              <a:t>Test queues that send the containers jobs</a:t>
            </a:r>
          </a:p>
          <a:p>
            <a:pPr eaLnBrk="1" hangingPunct="1"/>
            <a:r>
              <a:rPr lang="en-US" dirty="0" smtClean="0"/>
              <a:t>Test scripts that generate thousands of jobs, jobs with significant I/O demands</a:t>
            </a:r>
          </a:p>
          <a:p>
            <a:pPr eaLnBrk="1" hangingPunct="1"/>
            <a:r>
              <a:rPr lang="en-US" dirty="0" smtClean="0"/>
              <a:t>Logging tools to capture errors and root cause</a:t>
            </a:r>
          </a:p>
          <a:p>
            <a:pPr eaLnBrk="1" hangingPunct="1"/>
            <a:r>
              <a:rPr lang="en-US" dirty="0" smtClean="0"/>
              <a:t>Custom OGSA-BES container that understands EC2 cloud interface, and “cloud-bursts”</a:t>
            </a:r>
          </a:p>
        </p:txBody>
      </p:sp>
      <p:sp>
        <p:nvSpPr>
          <p:cNvPr id="4101" name="Text Placeholder 4"/>
          <p:cNvSpPr>
            <a:spLocks noGrp="1"/>
          </p:cNvSpPr>
          <p:nvPr>
            <p:ph type="body" sz="quarter" idx="3"/>
          </p:nvPr>
        </p:nvSpPr>
        <p:spPr/>
        <p:txBody>
          <a:bodyPr/>
          <a:lstStyle/>
          <a:p>
            <a:pPr eaLnBrk="1" hangingPunct="1"/>
            <a:r>
              <a:rPr lang="en-US" smtClean="0"/>
              <a:t>Image</a:t>
            </a:r>
          </a:p>
        </p:txBody>
      </p:sp>
      <p:sp>
        <p:nvSpPr>
          <p:cNvPr id="4103" name="Footer Placeholder 6"/>
          <p:cNvSpPr>
            <a:spLocks noGrp="1"/>
          </p:cNvSpPr>
          <p:nvPr>
            <p:ph type="ftr" sz="quarter" idx="11"/>
          </p:nvPr>
        </p:nvSpPr>
        <p:spPr bwMode="auto">
          <a:noFill/>
          <a:ln>
            <a:miter lim="800000"/>
            <a:headEnd/>
            <a:tailEnd/>
          </a:ln>
        </p:spPr>
        <p:txBody>
          <a:bodyPr/>
          <a:lstStyle/>
          <a:p>
            <a:r>
              <a:rPr lang="en-US"/>
              <a:t>http://futuregrid.org</a:t>
            </a:r>
          </a:p>
        </p:txBody>
      </p:sp>
      <p:sp>
        <p:nvSpPr>
          <p:cNvPr id="4104" name="Slide Number Placeholder 7"/>
          <p:cNvSpPr>
            <a:spLocks noGrp="1"/>
          </p:cNvSpPr>
          <p:nvPr>
            <p:ph type="sldNum" sz="quarter" idx="12"/>
          </p:nvPr>
        </p:nvSpPr>
        <p:spPr bwMode="auto">
          <a:noFill/>
          <a:ln>
            <a:miter lim="800000"/>
            <a:headEnd/>
            <a:tailEnd/>
          </a:ln>
        </p:spPr>
        <p:txBody>
          <a:bodyPr/>
          <a:lstStyle/>
          <a:p>
            <a:fld id="{7ECD5A16-C1AC-4B80-BF1C-D0B7F315BCFD}" type="slidenum">
              <a:rPr lang="en-US"/>
              <a:pPr/>
              <a:t>71</a:t>
            </a:fld>
            <a:endParaRPr lang="en-US"/>
          </a:p>
        </p:txBody>
      </p:sp>
      <p:pic>
        <p:nvPicPr>
          <p:cNvPr id="4106" name="Picture 10"/>
          <p:cNvPicPr>
            <a:picLocks noGrp="1" noChangeAspect="1" noChangeArrowheads="1"/>
          </p:cNvPicPr>
          <p:nvPr>
            <p:ph sz="quarter" idx="4"/>
          </p:nvPr>
        </p:nvPicPr>
        <p:blipFill>
          <a:blip r:embed="rId3" cstate="print"/>
          <a:srcRect/>
          <a:stretch>
            <a:fillRect/>
          </a:stretch>
        </p:blipFill>
        <p:spPr bwMode="auto">
          <a:xfrm>
            <a:off x="5244945" y="2174875"/>
            <a:ext cx="2841935" cy="3951288"/>
          </a:xfrm>
          <a:prstGeom prst="rect">
            <a:avLst/>
          </a:prstGeom>
          <a:noFill/>
          <a:ln w="9525">
            <a:noFill/>
            <a:miter lim="800000"/>
            <a:headEnd/>
            <a:tailEnd/>
          </a:ln>
        </p:spPr>
      </p:pic>
    </p:spTree>
    <p:extLst>
      <p:ext uri="{BB962C8B-B14F-4D97-AF65-F5344CB8AC3E}">
        <p14:creationId xmlns:p14="http://schemas.microsoft.com/office/powerpoint/2010/main" val="27537611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Getting Access to FutureGrid</a:t>
            </a:r>
            <a:endParaRPr lang="en-US" dirty="0"/>
          </a:p>
        </p:txBody>
      </p:sp>
      <p:sp>
        <p:nvSpPr>
          <p:cNvPr id="3" name="Subtitle 2"/>
          <p:cNvSpPr>
            <a:spLocks noGrp="1"/>
          </p:cNvSpPr>
          <p:nvPr>
            <p:ph type="subTitle" idx="1"/>
          </p:nvPr>
        </p:nvSpPr>
        <p:spPr/>
        <p:txBody>
          <a:bodyPr/>
          <a:lstStyle/>
          <a:p>
            <a:r>
              <a:rPr lang="en-US" dirty="0" err="1" smtClean="0"/>
              <a:t>Gregor</a:t>
            </a:r>
            <a:r>
              <a:rPr lang="en-US" dirty="0" smtClean="0"/>
              <a:t> von </a:t>
            </a:r>
            <a:r>
              <a:rPr lang="en-US" dirty="0" err="1" smtClean="0"/>
              <a:t>Laszewski</a:t>
            </a:r>
            <a:endParaRPr lang="en-US" dirty="0"/>
          </a:p>
        </p:txBody>
      </p:sp>
    </p:spTree>
    <p:extLst>
      <p:ext uri="{BB962C8B-B14F-4D97-AF65-F5344CB8AC3E}">
        <p14:creationId xmlns:p14="http://schemas.microsoft.com/office/powerpoint/2010/main" val="14943159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Portal Account,</a:t>
            </a:r>
            <a:br>
              <a:rPr lang="en-US" dirty="0" smtClean="0"/>
            </a:br>
            <a:r>
              <a:rPr lang="en-US" dirty="0" smtClean="0"/>
              <a:t>Projects, and System Accounts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main entry point </a:t>
            </a:r>
            <a:r>
              <a:rPr lang="en-US" dirty="0"/>
              <a:t>t</a:t>
            </a:r>
            <a:r>
              <a:rPr lang="en-US" dirty="0" smtClean="0"/>
              <a:t>o get access to the systems and services is the FutureGrid Portal.</a:t>
            </a:r>
          </a:p>
          <a:p>
            <a:r>
              <a:rPr lang="en-US" dirty="0" smtClean="0"/>
              <a:t>We distinguish the </a:t>
            </a:r>
            <a:r>
              <a:rPr lang="en-US" u="sng" dirty="0" smtClean="0">
                <a:solidFill>
                  <a:srgbClr val="FF0000"/>
                </a:solidFill>
              </a:rPr>
              <a:t>portal</a:t>
            </a:r>
            <a:r>
              <a:rPr lang="en-US" dirty="0" smtClean="0"/>
              <a:t> account from </a:t>
            </a:r>
            <a:r>
              <a:rPr lang="en-US" u="sng" dirty="0" smtClean="0">
                <a:solidFill>
                  <a:schemeClr val="tx2">
                    <a:lumMod val="60000"/>
                    <a:lumOff val="40000"/>
                  </a:schemeClr>
                </a:solidFill>
              </a:rPr>
              <a:t>system and service</a:t>
            </a:r>
            <a:r>
              <a:rPr lang="en-US" dirty="0" smtClean="0">
                <a:solidFill>
                  <a:schemeClr val="tx2">
                    <a:lumMod val="60000"/>
                    <a:lumOff val="40000"/>
                  </a:schemeClr>
                </a:solidFill>
              </a:rPr>
              <a:t> </a:t>
            </a:r>
            <a:r>
              <a:rPr lang="en-US" dirty="0" smtClean="0"/>
              <a:t>accounts. </a:t>
            </a:r>
          </a:p>
          <a:p>
            <a:pPr lvl="1"/>
            <a:r>
              <a:rPr lang="en-US" dirty="0" smtClean="0"/>
              <a:t>You may have multiple system accounts and may have to apply for them separately, </a:t>
            </a:r>
            <a:r>
              <a:rPr lang="en-US" dirty="0"/>
              <a:t>e</a:t>
            </a:r>
            <a:r>
              <a:rPr lang="en-US" dirty="0" smtClean="0"/>
              <a:t>.g. Eucalyptus, Nimbus</a:t>
            </a:r>
          </a:p>
          <a:p>
            <a:pPr lvl="1"/>
            <a:r>
              <a:rPr lang="en-US" dirty="0" smtClean="0"/>
              <a:t>Why several accounts:</a:t>
            </a:r>
          </a:p>
          <a:p>
            <a:pPr lvl="2"/>
            <a:r>
              <a:rPr lang="en-US" dirty="0" smtClean="0"/>
              <a:t>Some services may not be important for you, so you will not need an account for all of them. </a:t>
            </a:r>
          </a:p>
          <a:p>
            <a:pPr lvl="3"/>
            <a:r>
              <a:rPr lang="en-US" dirty="0" smtClean="0"/>
              <a:t>In future we may change this and have only one application step for all system services.</a:t>
            </a:r>
          </a:p>
          <a:p>
            <a:pPr lvl="2"/>
            <a:r>
              <a:rPr lang="en-US" dirty="0" smtClean="0"/>
              <a:t>Some services may not be easily </a:t>
            </a:r>
            <a:r>
              <a:rPr lang="en-US" dirty="0" err="1" smtClean="0"/>
              <a:t>integratable</a:t>
            </a:r>
            <a:r>
              <a:rPr lang="en-US" dirty="0" smtClean="0"/>
              <a:t> in a general authentication framework</a:t>
            </a:r>
          </a:p>
          <a:p>
            <a:pPr lvl="2"/>
            <a:endParaRPr lang="en-US" dirty="0" smtClean="0"/>
          </a:p>
        </p:txBody>
      </p:sp>
    </p:spTree>
    <p:extLst>
      <p:ext uri="{BB962C8B-B14F-4D97-AF65-F5344CB8AC3E}">
        <p14:creationId xmlns:p14="http://schemas.microsoft.com/office/powerpoint/2010/main" val="3341269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access</a:t>
            </a:r>
            <a:endParaRPr lang="en-US" dirty="0"/>
          </a:p>
        </p:txBody>
      </p:sp>
      <p:sp>
        <p:nvSpPr>
          <p:cNvPr id="4" name="Text Placeholder 3"/>
          <p:cNvSpPr>
            <a:spLocks noGrp="1"/>
          </p:cNvSpPr>
          <p:nvPr>
            <p:ph type="body" idx="1"/>
          </p:nvPr>
        </p:nvSpPr>
        <p:spPr/>
        <p:txBody>
          <a:bodyPr/>
          <a:lstStyle/>
          <a:p>
            <a:r>
              <a:rPr lang="en-US" dirty="0" smtClean="0"/>
              <a:t>Project Lead</a:t>
            </a:r>
            <a:endParaRPr lang="en-US" dirty="0"/>
          </a:p>
        </p:txBody>
      </p:sp>
      <p:sp>
        <p:nvSpPr>
          <p:cNvPr id="3" name="Content Placeholder 2"/>
          <p:cNvSpPr>
            <a:spLocks noGrp="1"/>
          </p:cNvSpPr>
          <p:nvPr>
            <p:ph sz="half" idx="2"/>
          </p:nvPr>
        </p:nvSpPr>
        <p:spPr/>
        <p:txBody>
          <a:bodyPr/>
          <a:lstStyle/>
          <a:p>
            <a:pPr marL="457200" indent="-457200">
              <a:buFont typeface="+mj-lt"/>
              <a:buAutoNum type="arabicPeriod"/>
            </a:pPr>
            <a:r>
              <a:rPr lang="en-US" dirty="0" smtClean="0"/>
              <a:t>Create a portal account</a:t>
            </a:r>
          </a:p>
          <a:p>
            <a:pPr marL="457200" indent="-457200">
              <a:buFont typeface="+mj-lt"/>
              <a:buAutoNum type="arabicPeriod"/>
            </a:pPr>
            <a:r>
              <a:rPr lang="en-US" dirty="0" smtClean="0"/>
              <a:t>Create a project</a:t>
            </a:r>
          </a:p>
          <a:p>
            <a:pPr marL="457200" indent="-457200">
              <a:buFont typeface="+mj-lt"/>
              <a:buAutoNum type="arabicPeriod"/>
            </a:pPr>
            <a:r>
              <a:rPr lang="en-US" dirty="0" smtClean="0"/>
              <a:t>Add project members</a:t>
            </a:r>
            <a:endParaRPr lang="en-US" dirty="0"/>
          </a:p>
          <a:p>
            <a:endParaRPr lang="en-US" dirty="0"/>
          </a:p>
        </p:txBody>
      </p:sp>
      <p:sp>
        <p:nvSpPr>
          <p:cNvPr id="5" name="Text Placeholder 4"/>
          <p:cNvSpPr>
            <a:spLocks noGrp="1"/>
          </p:cNvSpPr>
          <p:nvPr>
            <p:ph type="body" sz="quarter" idx="3"/>
          </p:nvPr>
        </p:nvSpPr>
        <p:spPr/>
        <p:txBody>
          <a:bodyPr/>
          <a:lstStyle/>
          <a:p>
            <a:r>
              <a:rPr lang="en-US" dirty="0" smtClean="0"/>
              <a:t>Project Member</a:t>
            </a:r>
            <a:endParaRPr lang="en-US"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Create a portal account</a:t>
            </a:r>
          </a:p>
          <a:p>
            <a:pPr marL="457200" indent="-457200">
              <a:buFont typeface="+mj-lt"/>
              <a:buAutoNum type="arabicPeriod"/>
            </a:pPr>
            <a:r>
              <a:rPr lang="en-US" dirty="0" smtClean="0"/>
              <a:t>Ask your project lead to add you to the project</a:t>
            </a:r>
            <a:endParaRPr lang="en-US" dirty="0"/>
          </a:p>
        </p:txBody>
      </p:sp>
      <p:sp>
        <p:nvSpPr>
          <p:cNvPr id="11" name="Down Arrow Callout 10"/>
          <p:cNvSpPr/>
          <p:nvPr/>
        </p:nvSpPr>
        <p:spPr>
          <a:xfrm>
            <a:off x="457200" y="3657600"/>
            <a:ext cx="8229600" cy="1066800"/>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Once the project you participate in is approved</a:t>
            </a:r>
            <a:endParaRPr lang="en-US" b="1" dirty="0">
              <a:solidFill>
                <a:schemeClr val="tx1"/>
              </a:solidFill>
            </a:endParaRPr>
          </a:p>
        </p:txBody>
      </p:sp>
      <p:cxnSp>
        <p:nvCxnSpPr>
          <p:cNvPr id="14" name="Straight Arrow Connector 13"/>
          <p:cNvCxnSpPr/>
          <p:nvPr/>
        </p:nvCxnSpPr>
        <p:spPr>
          <a:xfrm flipH="1">
            <a:off x="3810000" y="2438400"/>
            <a:ext cx="7620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09800" y="4953000"/>
            <a:ext cx="5562600" cy="1200328"/>
          </a:xfrm>
          <a:prstGeom prst="rect">
            <a:avLst/>
          </a:prstGeom>
          <a:noFill/>
        </p:spPr>
        <p:txBody>
          <a:bodyPr wrap="square" rtlCol="0">
            <a:spAutoFit/>
          </a:bodyPr>
          <a:lstStyle/>
          <a:p>
            <a:pPr marL="342900" indent="-342900">
              <a:buFont typeface="+mj-lt"/>
              <a:buAutoNum type="arabicPeriod"/>
            </a:pPr>
            <a:r>
              <a:rPr lang="en-US" sz="2400" dirty="0" smtClean="0"/>
              <a:t>Apply for an HPC  &amp; Nimbus account</a:t>
            </a:r>
          </a:p>
          <a:p>
            <a:pPr marL="800100" lvl="1" indent="-342900">
              <a:buFont typeface="Arial"/>
              <a:buChar char="•"/>
            </a:pPr>
            <a:r>
              <a:rPr lang="en-US" sz="2400" dirty="0" smtClean="0"/>
              <a:t>You will need an </a:t>
            </a:r>
            <a:r>
              <a:rPr lang="en-US" sz="2400" dirty="0" err="1" smtClean="0"/>
              <a:t>ssh</a:t>
            </a:r>
            <a:r>
              <a:rPr lang="en-US" sz="2400" dirty="0" smtClean="0"/>
              <a:t> key</a:t>
            </a:r>
          </a:p>
          <a:p>
            <a:pPr marL="342900" indent="-342900">
              <a:buFont typeface="+mj-lt"/>
              <a:buAutoNum type="arabicPeriod"/>
            </a:pPr>
            <a:r>
              <a:rPr lang="en-US" sz="2400" dirty="0" smtClean="0"/>
              <a:t>Apply for a Eucalyptus Account</a:t>
            </a:r>
            <a:endParaRPr lang="en-US" sz="2400" dirty="0"/>
          </a:p>
        </p:txBody>
      </p:sp>
    </p:spTree>
    <p:extLst>
      <p:ext uri="{BB962C8B-B14F-4D97-AF65-F5344CB8AC3E}">
        <p14:creationId xmlns:p14="http://schemas.microsoft.com/office/powerpoint/2010/main" val="20756361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Process: A new Project</a:t>
            </a:r>
            <a:endParaRPr lang="en-US" dirty="0"/>
          </a:p>
        </p:txBody>
      </p:sp>
      <p:pic>
        <p:nvPicPr>
          <p:cNvPr id="6" name="Content Placeholder 5" descr="Screen shot 2011-05-17 at 12.19.18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35" b="3035"/>
          <a:stretch/>
        </p:blipFill>
        <p:spPr/>
      </p:pic>
      <p:sp>
        <p:nvSpPr>
          <p:cNvPr id="8" name="Content Placeholder 7"/>
          <p:cNvSpPr>
            <a:spLocks noGrp="1"/>
          </p:cNvSpPr>
          <p:nvPr>
            <p:ph sz="half" idx="2"/>
          </p:nvPr>
        </p:nvSpPr>
        <p:spPr>
          <a:xfrm>
            <a:off x="4188959" y="1600200"/>
            <a:ext cx="4782869" cy="4525963"/>
          </a:xfrm>
        </p:spPr>
        <p:txBody>
          <a:bodyPr>
            <a:normAutofit fontScale="62500" lnSpcReduction="20000"/>
          </a:bodyPr>
          <a:lstStyle/>
          <a:p>
            <a:r>
              <a:rPr lang="en-US" b="1" dirty="0" smtClean="0"/>
              <a:t>(1) get a portal account</a:t>
            </a:r>
          </a:p>
          <a:p>
            <a:pPr lvl="1"/>
            <a:r>
              <a:rPr lang="en-US" i="1" dirty="0" smtClean="0"/>
              <a:t>portal account is approved</a:t>
            </a:r>
          </a:p>
          <a:p>
            <a:r>
              <a:rPr lang="en-US" b="1" dirty="0" smtClean="0"/>
              <a:t>(2) propose a project</a:t>
            </a:r>
          </a:p>
          <a:p>
            <a:pPr lvl="1"/>
            <a:r>
              <a:rPr lang="en-US" i="1" dirty="0" smtClean="0"/>
              <a:t>project is approved</a:t>
            </a:r>
          </a:p>
          <a:p>
            <a:r>
              <a:rPr lang="en-US" b="1" dirty="0" smtClean="0"/>
              <a:t>(3) ask your partners for their portal account names and add them to your projects as members</a:t>
            </a:r>
          </a:p>
          <a:p>
            <a:pPr lvl="1"/>
            <a:r>
              <a:rPr lang="en-US" i="1" dirty="0" smtClean="0"/>
              <a:t>No further approval needed</a:t>
            </a:r>
          </a:p>
          <a:p>
            <a:r>
              <a:rPr lang="en-US" b="1" dirty="0" smtClean="0"/>
              <a:t>(4) if you need an additional person being able to add members designate him as project manager (currently there can only be one).</a:t>
            </a:r>
          </a:p>
          <a:p>
            <a:pPr lvl="1"/>
            <a:r>
              <a:rPr lang="en-US" i="1" dirty="0" smtClean="0"/>
              <a:t>No further approval needed</a:t>
            </a:r>
          </a:p>
          <a:p>
            <a:pPr lvl="1"/>
            <a:endParaRPr lang="en-US" dirty="0" smtClean="0"/>
          </a:p>
          <a:p>
            <a:pPr marL="457200" lvl="1" indent="0">
              <a:buNone/>
            </a:pPr>
            <a:endParaRPr lang="en-US" dirty="0"/>
          </a:p>
          <a:p>
            <a:r>
              <a:rPr lang="en-US" b="1" dirty="0" smtClean="0"/>
              <a:t>You are in charge who is added or not!</a:t>
            </a:r>
          </a:p>
          <a:p>
            <a:pPr lvl="1"/>
            <a:r>
              <a:rPr lang="en-US" dirty="0" smtClean="0"/>
              <a:t>Similar model as in Web 2.0 Cloud services, e.g. </a:t>
            </a:r>
            <a:r>
              <a:rPr lang="en-US" dirty="0" err="1" smtClean="0"/>
              <a:t>sourceforge</a:t>
            </a:r>
            <a:endParaRPr lang="en-US" dirty="0" smtClean="0"/>
          </a:p>
        </p:txBody>
      </p:sp>
      <p:sp>
        <p:nvSpPr>
          <p:cNvPr id="10" name="TextBox 9"/>
          <p:cNvSpPr txBox="1"/>
          <p:nvPr/>
        </p:nvSpPr>
        <p:spPr>
          <a:xfrm>
            <a:off x="1192393" y="1933850"/>
            <a:ext cx="441647"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1413217" y="3553883"/>
            <a:ext cx="441647"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1696644" y="5773623"/>
            <a:ext cx="441647"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3016398" y="5578731"/>
            <a:ext cx="441647"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2732814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Process: Join A Project</a:t>
            </a:r>
            <a:endParaRPr lang="en-US" dirty="0"/>
          </a:p>
        </p:txBody>
      </p:sp>
      <p:pic>
        <p:nvPicPr>
          <p:cNvPr id="6" name="Content Placeholder 5" descr="Screen shot 2011-05-17 at 12.19.18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35" b="3035"/>
          <a:stretch/>
        </p:blipFill>
        <p:spPr/>
      </p:pic>
      <p:sp>
        <p:nvSpPr>
          <p:cNvPr id="8" name="Content Placeholder 7"/>
          <p:cNvSpPr>
            <a:spLocks noGrp="1"/>
          </p:cNvSpPr>
          <p:nvPr>
            <p:ph sz="half" idx="2"/>
          </p:nvPr>
        </p:nvSpPr>
        <p:spPr>
          <a:xfrm>
            <a:off x="4188959" y="1600200"/>
            <a:ext cx="4782869" cy="4525963"/>
          </a:xfrm>
        </p:spPr>
        <p:txBody>
          <a:bodyPr>
            <a:normAutofit fontScale="77500" lnSpcReduction="20000"/>
          </a:bodyPr>
          <a:lstStyle/>
          <a:p>
            <a:r>
              <a:rPr lang="en-US" b="1" dirty="0" smtClean="0"/>
              <a:t>(1) get a portal account</a:t>
            </a:r>
          </a:p>
          <a:p>
            <a:pPr lvl="1"/>
            <a:r>
              <a:rPr lang="en-US" i="1" dirty="0" smtClean="0"/>
              <a:t>portal account is approved</a:t>
            </a:r>
          </a:p>
          <a:p>
            <a:r>
              <a:rPr lang="en-US" b="1" dirty="0" smtClean="0"/>
              <a:t>Skip steps (2) – (4)</a:t>
            </a:r>
          </a:p>
          <a:p>
            <a:r>
              <a:rPr lang="en-US" b="1" dirty="0" smtClean="0"/>
              <a:t>(2u) Communicate with your project lead which project to join and give him your portal account name</a:t>
            </a:r>
          </a:p>
          <a:p>
            <a:endParaRPr lang="en-US" i="1" dirty="0" smtClean="0"/>
          </a:p>
          <a:p>
            <a:r>
              <a:rPr lang="en-US" i="1" dirty="0" smtClean="0"/>
              <a:t>Next step done by project lead</a:t>
            </a:r>
          </a:p>
          <a:p>
            <a:pPr lvl="1"/>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r>
              <a:rPr lang="en-US" i="1" dirty="0" smtClean="0"/>
              <a:t> The project lead will add you to the project</a:t>
            </a:r>
          </a:p>
          <a:p>
            <a:pPr marL="457200" lvl="1" indent="0">
              <a:buNone/>
            </a:pPr>
            <a:endParaRPr lang="en-US" dirty="0"/>
          </a:p>
          <a:p>
            <a:r>
              <a:rPr lang="en-US" b="1" dirty="0" smtClean="0"/>
              <a:t>You are responsible to make sure the project lead adds you!</a:t>
            </a:r>
          </a:p>
          <a:p>
            <a:pPr lvl="1"/>
            <a:r>
              <a:rPr lang="en-US" dirty="0" smtClean="0"/>
              <a:t>Similar model as in Web 2.0 Cloud services, e.g. </a:t>
            </a:r>
            <a:r>
              <a:rPr lang="en-US" dirty="0" err="1" smtClean="0"/>
              <a:t>sourceforge</a:t>
            </a:r>
            <a:endParaRPr lang="en-US" dirty="0" smtClean="0"/>
          </a:p>
        </p:txBody>
      </p:sp>
      <p:sp>
        <p:nvSpPr>
          <p:cNvPr id="10" name="TextBox 9"/>
          <p:cNvSpPr txBox="1"/>
          <p:nvPr/>
        </p:nvSpPr>
        <p:spPr>
          <a:xfrm>
            <a:off x="1192393" y="1933850"/>
            <a:ext cx="441647"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1696644" y="5773623"/>
            <a:ext cx="498128" cy="369332"/>
          </a:xfrm>
          <a:prstGeom prst="rect">
            <a:avLst/>
          </a:prstGeom>
          <a:noFill/>
        </p:spPr>
        <p:txBody>
          <a:bodyPr wrap="none" rtlCol="0">
            <a:spAutoFit/>
          </a:bodyPr>
          <a:lstStyle/>
          <a:p>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angle 1"/>
          <p:cNvSpPr/>
          <p:nvPr/>
        </p:nvSpPr>
        <p:spPr>
          <a:xfrm>
            <a:off x="262975" y="3585337"/>
            <a:ext cx="3874074"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2448622" y="3186147"/>
            <a:ext cx="1592216"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 name="Straight Arrow Connector 3"/>
          <p:cNvCxnSpPr/>
          <p:nvPr/>
        </p:nvCxnSpPr>
        <p:spPr>
          <a:xfrm>
            <a:off x="2052489" y="3527791"/>
            <a:ext cx="0" cy="1513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65616" y="4061714"/>
            <a:ext cx="562925" cy="369332"/>
          </a:xfrm>
          <a:prstGeom prst="rect">
            <a:avLst/>
          </a:prstGeom>
          <a:noFill/>
        </p:spPr>
        <p:txBody>
          <a:bodyPr wrap="none" rtlCol="0">
            <a:spAutoFit/>
          </a:bodyPr>
          <a:lstStyle/>
          <a:p>
            <a:r>
              <a:rPr lang="en-US" dirty="0" smtClean="0"/>
              <a:t>(2u)</a:t>
            </a:r>
            <a:endParaRPr lang="en-US" dirty="0"/>
          </a:p>
        </p:txBody>
      </p:sp>
      <p:sp>
        <p:nvSpPr>
          <p:cNvPr id="16" name="Rectangle 15"/>
          <p:cNvSpPr/>
          <p:nvPr/>
        </p:nvSpPr>
        <p:spPr>
          <a:xfrm>
            <a:off x="3264741" y="4431046"/>
            <a:ext cx="974933"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63743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 Portal Account</a:t>
            </a:r>
            <a:endParaRPr lang="en-US" dirty="0"/>
          </a:p>
        </p:txBody>
      </p:sp>
      <p:pic>
        <p:nvPicPr>
          <p:cNvPr id="12" name="Content Placeholder 11" descr="Screen shot 2011-05-17 at 12.15.31 PM.png"/>
          <p:cNvPicPr>
            <a:picLocks noGrp="1" noChangeAspect="1"/>
          </p:cNvPicPr>
          <p:nvPr>
            <p:ph idx="1"/>
          </p:nvPr>
        </p:nvPicPr>
        <p:blipFill>
          <a:blip r:embed="rId3">
            <a:extLst>
              <a:ext uri="{28A0092B-C50C-407E-A947-70E740481C1C}">
                <a14:useLocalDpi xmlns:a14="http://schemas.microsoft.com/office/drawing/2010/main" val="0"/>
              </a:ext>
            </a:extLst>
          </a:blip>
          <a:srcRect l="-18520" r="-18520"/>
          <a:stretch>
            <a:fillRect/>
          </a:stretch>
        </p:blipFill>
        <p:spPr/>
      </p:pic>
      <p:sp>
        <p:nvSpPr>
          <p:cNvPr id="13" name="Oval 12"/>
          <p:cNvSpPr/>
          <p:nvPr/>
        </p:nvSpPr>
        <p:spPr>
          <a:xfrm>
            <a:off x="3104390" y="1981878"/>
            <a:ext cx="481052"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6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 Portal Account</a:t>
            </a:r>
            <a:endParaRPr lang="en-US" dirty="0"/>
          </a:p>
        </p:txBody>
      </p:sp>
      <p:pic>
        <p:nvPicPr>
          <p:cNvPr id="5" name="Content Placeholder 4" descr="Screen shot 2011-05-17 at 12.09.57 PM.png"/>
          <p:cNvPicPr>
            <a:picLocks noGrp="1" noChangeAspect="1"/>
          </p:cNvPicPr>
          <p:nvPr>
            <p:ph idx="1"/>
          </p:nvPr>
        </p:nvPicPr>
        <p:blipFill>
          <a:blip r:embed="rId3">
            <a:extLst>
              <a:ext uri="{28A0092B-C50C-407E-A947-70E740481C1C}">
                <a14:useLocalDpi xmlns:a14="http://schemas.microsoft.com/office/drawing/2010/main" val="0"/>
              </a:ext>
            </a:extLst>
          </a:blip>
          <a:srcRect t="6833" b="6833"/>
          <a:stretch>
            <a:fillRect/>
          </a:stretch>
        </p:blipFill>
        <p:spPr/>
      </p:pic>
      <p:sp>
        <p:nvSpPr>
          <p:cNvPr id="6" name="Oval 5"/>
          <p:cNvSpPr/>
          <p:nvPr/>
        </p:nvSpPr>
        <p:spPr>
          <a:xfrm>
            <a:off x="588553" y="2192003"/>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7141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for a Portal Account</a:t>
            </a:r>
          </a:p>
        </p:txBody>
      </p:sp>
      <p:pic>
        <p:nvPicPr>
          <p:cNvPr id="4" name="Content Placeholder 3" descr="Screen shot 2011-05-17 at 12.10.20 PM.png"/>
          <p:cNvPicPr>
            <a:picLocks noGrp="1" noChangeAspect="1"/>
          </p:cNvPicPr>
          <p:nvPr>
            <p:ph idx="1"/>
          </p:nvPr>
        </p:nvPicPr>
        <p:blipFill>
          <a:blip r:embed="rId3">
            <a:extLst>
              <a:ext uri="{28A0092B-C50C-407E-A947-70E740481C1C}">
                <a14:useLocalDpi xmlns:a14="http://schemas.microsoft.com/office/drawing/2010/main" val="0"/>
              </a:ext>
            </a:extLst>
          </a:blip>
          <a:srcRect t="13604" b="13604"/>
          <a:stretch>
            <a:fillRect/>
          </a:stretch>
        </p:blipFill>
        <p:spPr/>
      </p:pic>
      <p:sp>
        <p:nvSpPr>
          <p:cNvPr id="6" name="Rounded Rectangle 5"/>
          <p:cNvSpPr/>
          <p:nvPr/>
        </p:nvSpPr>
        <p:spPr>
          <a:xfrm>
            <a:off x="404083" y="1337733"/>
            <a:ext cx="4836179" cy="519155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proper capitalization</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e-mail from your organization</a:t>
            </a:r>
          </a:p>
          <a:p>
            <a:pPr algn="ctr"/>
            <a:r>
              <a:rPr lang="en-US" sz="2800" b="1" dirty="0" smtClean="0">
                <a:solidFill>
                  <a:srgbClr val="FF0000"/>
                </a:solidFill>
                <a:effectLst>
                  <a:glow rad="101600">
                    <a:srgbClr val="FF0000">
                      <a:alpha val="39000"/>
                    </a:srgbClr>
                  </a:glow>
                </a:effectLst>
              </a:rPr>
              <a:t>(</a:t>
            </a:r>
            <a:r>
              <a:rPr lang="en-US" sz="2800" b="1" dirty="0" err="1" smtClean="0">
                <a:solidFill>
                  <a:srgbClr val="FF0000"/>
                </a:solidFill>
                <a:effectLst>
                  <a:glow rad="101600">
                    <a:srgbClr val="FF0000">
                      <a:alpha val="39000"/>
                    </a:srgbClr>
                  </a:glow>
                </a:effectLst>
              </a:rPr>
              <a:t>yahoo,gmail</a:t>
            </a:r>
            <a:r>
              <a:rPr lang="en-US" sz="2800" b="1" dirty="0" smtClean="0">
                <a:solidFill>
                  <a:srgbClr val="FF0000"/>
                </a:solidFill>
                <a:effectLst>
                  <a:glow rad="101600">
                    <a:srgbClr val="FF0000">
                      <a:alpha val="39000"/>
                    </a:srgbClr>
                  </a:glow>
                </a:effectLst>
              </a:rPr>
              <a:t>, </a:t>
            </a:r>
            <a:r>
              <a:rPr lang="en-US" sz="2800" b="1" dirty="0" err="1" smtClean="0">
                <a:solidFill>
                  <a:srgbClr val="FF0000"/>
                </a:solidFill>
                <a:effectLst>
                  <a:glow rad="101600">
                    <a:srgbClr val="FF0000">
                      <a:alpha val="39000"/>
                    </a:srgbClr>
                  </a:glow>
                </a:effectLst>
              </a:rPr>
              <a:t>hotmail</a:t>
            </a:r>
            <a:r>
              <a:rPr lang="en-US" sz="2800" b="1" dirty="0" smtClean="0">
                <a:solidFill>
                  <a:srgbClr val="FF0000"/>
                </a:solidFill>
                <a:effectLst>
                  <a:glow rad="101600">
                    <a:srgbClr val="FF0000">
                      <a:alpha val="39000"/>
                    </a:srgbClr>
                  </a:glow>
                </a:effectLst>
              </a:rPr>
              <a:t>, … emails may result in rejection of your account request)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Chose a strong password</a:t>
            </a: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1303482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demand influences service deployment</a:t>
            </a:r>
            <a:endParaRPr lang="en-US" dirty="0"/>
          </a:p>
        </p:txBody>
      </p:sp>
      <p:sp>
        <p:nvSpPr>
          <p:cNvPr id="3" name="Content Placeholder 2"/>
          <p:cNvSpPr>
            <a:spLocks noGrp="1"/>
          </p:cNvSpPr>
          <p:nvPr>
            <p:ph sz="half" idx="1"/>
          </p:nvPr>
        </p:nvSpPr>
        <p:spPr/>
        <p:txBody>
          <a:bodyPr/>
          <a:lstStyle/>
          <a:p>
            <a:r>
              <a:rPr lang="en-US" dirty="0" smtClean="0"/>
              <a:t>Based on User input we focused on </a:t>
            </a:r>
          </a:p>
          <a:p>
            <a:pPr lvl="1"/>
            <a:r>
              <a:rPr lang="en-US" dirty="0" smtClean="0"/>
              <a:t>Nimbus (53%)</a:t>
            </a:r>
          </a:p>
          <a:p>
            <a:pPr lvl="1"/>
            <a:r>
              <a:rPr lang="en-US" dirty="0" smtClean="0"/>
              <a:t>Eucalyptus (51%)</a:t>
            </a:r>
          </a:p>
          <a:p>
            <a:pPr lvl="1"/>
            <a:r>
              <a:rPr lang="en-US" dirty="0" err="1" smtClean="0"/>
              <a:t>Hadoop</a:t>
            </a:r>
            <a:r>
              <a:rPr lang="en-US" dirty="0" smtClean="0"/>
              <a:t> (37%)</a:t>
            </a:r>
          </a:p>
          <a:p>
            <a:pPr lvl="1"/>
            <a:r>
              <a:rPr lang="en-US" dirty="0" smtClean="0"/>
              <a:t>HPC (36%)</a:t>
            </a:r>
            <a:endParaRPr lang="en-US" dirty="0"/>
          </a:p>
        </p:txBody>
      </p:sp>
      <p:pic>
        <p:nvPicPr>
          <p:cNvPr id="5" name="Content Placeholder 4" descr="chart1.png"/>
          <p:cNvPicPr>
            <a:picLocks noGrp="1" noChangeAspect="1"/>
          </p:cNvPicPr>
          <p:nvPr>
            <p:ph sz="half" idx="2"/>
          </p:nvPr>
        </p:nvPicPr>
        <p:blipFill>
          <a:blip r:embed="rId3">
            <a:extLst>
              <a:ext uri="{28A0092B-C50C-407E-A947-70E740481C1C}">
                <a14:useLocalDpi xmlns:a14="http://schemas.microsoft.com/office/drawing/2010/main" val="0"/>
              </a:ext>
            </a:extLst>
          </a:blip>
          <a:srcRect t="-62068" b="-62068"/>
          <a:stretch>
            <a:fillRect/>
          </a:stretch>
        </p:blipFill>
        <p:spPr>
          <a:xfrm>
            <a:off x="4648200" y="228600"/>
            <a:ext cx="4038600" cy="4525963"/>
          </a:xfrm>
        </p:spPr>
      </p:pic>
      <p:sp>
        <p:nvSpPr>
          <p:cNvPr id="6" name="Content Placeholder 2"/>
          <p:cNvSpPr txBox="1">
            <a:spLocks/>
          </p:cNvSpPr>
          <p:nvPr/>
        </p:nvSpPr>
        <p:spPr bwMode="auto">
          <a:xfrm>
            <a:off x="4648200" y="3505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200" dirty="0"/>
              <a:t>Eucalyptus: 64(50.8%)</a:t>
            </a:r>
          </a:p>
          <a:p>
            <a:r>
              <a:rPr lang="en-US" sz="1200" dirty="0"/>
              <a:t>High Performance Computing Environment: 45(35.7%)</a:t>
            </a:r>
          </a:p>
          <a:p>
            <a:r>
              <a:rPr lang="en-US" sz="1200" dirty="0"/>
              <a:t>Nimbus: 67(53.2%)</a:t>
            </a:r>
          </a:p>
          <a:p>
            <a:r>
              <a:rPr lang="en-US" sz="1200" dirty="0" err="1"/>
              <a:t>Hadoop</a:t>
            </a:r>
            <a:r>
              <a:rPr lang="en-US" sz="1200" dirty="0"/>
              <a:t>: 47(37.3%)</a:t>
            </a:r>
          </a:p>
          <a:p>
            <a:r>
              <a:rPr lang="en-US" sz="1200" dirty="0" err="1"/>
              <a:t>MapReduce</a:t>
            </a:r>
            <a:r>
              <a:rPr lang="en-US" sz="1200" dirty="0"/>
              <a:t>: 42(33.3%)</a:t>
            </a:r>
          </a:p>
          <a:p>
            <a:r>
              <a:rPr lang="en-US" sz="1200" dirty="0"/>
              <a:t>Twister: 20(15.9%)</a:t>
            </a:r>
          </a:p>
          <a:p>
            <a:r>
              <a:rPr lang="en-US" sz="1200" dirty="0" err="1"/>
              <a:t>OpenNebula</a:t>
            </a:r>
            <a:r>
              <a:rPr lang="en-US" sz="1200" dirty="0"/>
              <a:t>: 14(11.1%)</a:t>
            </a:r>
          </a:p>
          <a:p>
            <a:r>
              <a:rPr lang="en-US" sz="1200" dirty="0"/>
              <a:t>Genesis II: 21(16.7%)</a:t>
            </a:r>
          </a:p>
          <a:p>
            <a:r>
              <a:rPr lang="en-US" sz="1200" dirty="0"/>
              <a:t>Common </a:t>
            </a:r>
            <a:r>
              <a:rPr lang="en-US" sz="1200" dirty="0" err="1"/>
              <a:t>TeraGrid</a:t>
            </a:r>
            <a:r>
              <a:rPr lang="en-US" sz="1200" dirty="0"/>
              <a:t> Software Stack: 34(27%)</a:t>
            </a:r>
          </a:p>
          <a:p>
            <a:r>
              <a:rPr lang="en-US" sz="1200" dirty="0" err="1"/>
              <a:t>Unicore</a:t>
            </a:r>
            <a:r>
              <a:rPr lang="en-US" sz="1200" dirty="0"/>
              <a:t> 6: 13(10.3%)</a:t>
            </a:r>
          </a:p>
          <a:p>
            <a:r>
              <a:rPr lang="en-US" sz="1200" dirty="0" err="1"/>
              <a:t>gLite</a:t>
            </a:r>
            <a:r>
              <a:rPr lang="en-US" sz="1200" dirty="0"/>
              <a:t>: 12(9.5%)</a:t>
            </a:r>
          </a:p>
          <a:p>
            <a:r>
              <a:rPr lang="en-US" sz="1200" dirty="0" err="1"/>
              <a:t>OpenStack</a:t>
            </a:r>
            <a:r>
              <a:rPr lang="en-US" sz="1200" dirty="0"/>
              <a:t>: 16(12.7%)</a:t>
            </a:r>
          </a:p>
        </p:txBody>
      </p:sp>
      <p:sp>
        <p:nvSpPr>
          <p:cNvPr id="7" name="TextBox 6"/>
          <p:cNvSpPr txBox="1"/>
          <p:nvPr/>
        </p:nvSpPr>
        <p:spPr>
          <a:xfrm>
            <a:off x="228601" y="5562600"/>
            <a:ext cx="4419600" cy="1200329"/>
          </a:xfrm>
          <a:prstGeom prst="rect">
            <a:avLst/>
          </a:prstGeom>
          <a:noFill/>
        </p:spPr>
        <p:txBody>
          <a:bodyPr wrap="square" rtlCol="0">
            <a:spAutoFit/>
          </a:bodyPr>
          <a:lstStyle/>
          <a:p>
            <a:r>
              <a:rPr lang="en-US" i="1" dirty="0" smtClean="0"/>
              <a:t>* Note: We will improve the way we gather statistics in order to avoid inaccuracy  during the information gathering at project and user registration time.</a:t>
            </a:r>
            <a:endParaRPr lang="en-US" i="1" dirty="0"/>
          </a:p>
        </p:txBody>
      </p:sp>
    </p:spTree>
    <p:extLst>
      <p:ext uri="{BB962C8B-B14F-4D97-AF65-F5344CB8AC3E}">
        <p14:creationId xmlns:p14="http://schemas.microsoft.com/office/powerpoint/2010/main" val="3290368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for a Portal Account</a:t>
            </a:r>
          </a:p>
        </p:txBody>
      </p:sp>
      <p:pic>
        <p:nvPicPr>
          <p:cNvPr id="4" name="Content Placeholder 3" descr="Screen shot 2011-05-17 at 12.10.42 PM.png"/>
          <p:cNvPicPr>
            <a:picLocks noGrp="1" noChangeAspect="1"/>
          </p:cNvPicPr>
          <p:nvPr>
            <p:ph idx="1"/>
          </p:nvPr>
        </p:nvPicPr>
        <p:blipFill>
          <a:blip r:embed="rId3">
            <a:extLst>
              <a:ext uri="{28A0092B-C50C-407E-A947-70E740481C1C}">
                <a14:useLocalDpi xmlns:a14="http://schemas.microsoft.com/office/drawing/2010/main" val="0"/>
              </a:ext>
            </a:extLst>
          </a:blip>
          <a:srcRect t="12533" b="12533"/>
          <a:stretch>
            <a:fillRect/>
          </a:stretch>
        </p:blipFill>
        <p:spPr/>
      </p:pic>
      <p:sp>
        <p:nvSpPr>
          <p:cNvPr id="5" name="Rounded Rectangle 4"/>
          <p:cNvSpPr/>
          <p:nvPr/>
        </p:nvSpPr>
        <p:spPr>
          <a:xfrm>
            <a:off x="404083" y="1606613"/>
            <a:ext cx="4836179" cy="492267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proper department and university</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Specify advisor or supervisors contact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the postal address, use proper capitalization</a:t>
            </a: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10923263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 for a Portal Account</a:t>
            </a:r>
          </a:p>
        </p:txBody>
      </p:sp>
      <p:pic>
        <p:nvPicPr>
          <p:cNvPr id="8" name="Content Placeholder 7" descr="Screen shot 2011-05-17 at 12.18.07 PM.png"/>
          <p:cNvPicPr>
            <a:picLocks noGrp="1" noChangeAspect="1"/>
          </p:cNvPicPr>
          <p:nvPr>
            <p:ph idx="1"/>
          </p:nvPr>
        </p:nvPicPr>
        <p:blipFill>
          <a:blip r:embed="rId3">
            <a:extLst>
              <a:ext uri="{28A0092B-C50C-407E-A947-70E740481C1C}">
                <a14:useLocalDpi xmlns:a14="http://schemas.microsoft.com/office/drawing/2010/main" val="0"/>
              </a:ext>
            </a:extLst>
          </a:blip>
          <a:srcRect l="948" r="948"/>
          <a:stretch>
            <a:fillRect/>
          </a:stretch>
        </p:blipFill>
        <p:spPr/>
      </p:pic>
      <p:sp>
        <p:nvSpPr>
          <p:cNvPr id="9" name="Rounded Rectangle 8"/>
          <p:cNvSpPr/>
          <p:nvPr/>
        </p:nvSpPr>
        <p:spPr>
          <a:xfrm>
            <a:off x="404083" y="1217083"/>
            <a:ext cx="6586209" cy="531220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Report your citizenship</a:t>
            </a:r>
          </a:p>
          <a:p>
            <a:pPr algn="ctr"/>
            <a:endParaRPr lang="en-US" sz="2800" b="1" dirty="0" smtClean="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READ THE RESPONSIBILITY AGREEMENT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AGREE IF YOU DO. IF NOT CONTACT FG. </a:t>
            </a:r>
          </a:p>
          <a:p>
            <a:pPr algn="ctr"/>
            <a:r>
              <a:rPr lang="en-US" sz="2800" b="1" dirty="0" smtClean="0">
                <a:solidFill>
                  <a:srgbClr val="FF0000"/>
                </a:solidFill>
                <a:effectLst>
                  <a:glow rad="101600">
                    <a:srgbClr val="FF0000">
                      <a:alpha val="39000"/>
                    </a:srgbClr>
                  </a:glow>
                </a:effectLst>
              </a:rPr>
              <a:t>You may not be able to use it.</a:t>
            </a:r>
          </a:p>
          <a:p>
            <a:pPr algn="ctr"/>
            <a:endParaRPr lang="en-US" sz="2800" b="1" dirty="0">
              <a:solidFill>
                <a:srgbClr val="FF0000"/>
              </a:solidFill>
              <a:effectLst>
                <a:glow rad="101600">
                  <a:srgbClr val="FF0000">
                    <a:alpha val="39000"/>
                  </a:srgbClr>
                </a:glow>
              </a:effectLst>
            </a:endParaRPr>
          </a:p>
          <a:p>
            <a:pPr algn="ct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2082782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 </a:t>
            </a:r>
            <a:endParaRPr lang="en-US" dirty="0"/>
          </a:p>
        </p:txBody>
      </p:sp>
      <p:sp>
        <p:nvSpPr>
          <p:cNvPr id="3" name="Content Placeholder 2"/>
          <p:cNvSpPr>
            <a:spLocks noGrp="1"/>
          </p:cNvSpPr>
          <p:nvPr>
            <p:ph idx="1"/>
          </p:nvPr>
        </p:nvSpPr>
        <p:spPr/>
        <p:txBody>
          <a:bodyPr/>
          <a:lstStyle/>
          <a:p>
            <a:r>
              <a:rPr lang="en-US" dirty="0" smtClean="0"/>
              <a:t>Wait till you get notified that you have a portal account.</a:t>
            </a:r>
          </a:p>
          <a:p>
            <a:endParaRPr lang="en-US" dirty="0"/>
          </a:p>
          <a:p>
            <a:endParaRPr lang="en-US" dirty="0" smtClean="0"/>
          </a:p>
          <a:p>
            <a:endParaRPr lang="en-US" dirty="0"/>
          </a:p>
          <a:p>
            <a:r>
              <a:rPr lang="en-US" dirty="0" smtClean="0"/>
              <a:t>Now you have a portal account (cont.)</a:t>
            </a:r>
            <a:endParaRPr lang="en-US" dirty="0"/>
          </a:p>
        </p:txBody>
      </p:sp>
    </p:spTree>
    <p:extLst>
      <p:ext uri="{BB962C8B-B14F-4D97-AF65-F5344CB8AC3E}">
        <p14:creationId xmlns:p14="http://schemas.microsoft.com/office/powerpoint/2010/main" val="41656585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an HPC and Nimbus account</a:t>
            </a:r>
            <a:endParaRPr lang="en-US" dirty="0"/>
          </a:p>
        </p:txBody>
      </p:sp>
      <p:sp>
        <p:nvSpPr>
          <p:cNvPr id="3" name="Content Placeholder 2"/>
          <p:cNvSpPr>
            <a:spLocks noGrp="1"/>
          </p:cNvSpPr>
          <p:nvPr>
            <p:ph idx="1"/>
          </p:nvPr>
        </p:nvSpPr>
        <p:spPr/>
        <p:txBody>
          <a:bodyPr/>
          <a:lstStyle/>
          <a:p>
            <a:r>
              <a:rPr lang="en-US" dirty="0" smtClean="0"/>
              <a:t>Login into the portal</a:t>
            </a:r>
          </a:p>
          <a:p>
            <a:r>
              <a:rPr lang="en-US" dirty="0" smtClean="0"/>
              <a:t>Simple go to</a:t>
            </a:r>
          </a:p>
          <a:p>
            <a:pPr lvl="1"/>
            <a:r>
              <a:rPr lang="en-US" sz="2000" dirty="0" smtClean="0"/>
              <a:t>Accounts-&gt;</a:t>
            </a:r>
            <a:br>
              <a:rPr lang="en-US" sz="2000" dirty="0" smtClean="0"/>
            </a:br>
            <a:r>
              <a:rPr lang="en-US" sz="2000" dirty="0" err="1" smtClean="0"/>
              <a:t>HPC&amp;Nimbus</a:t>
            </a:r>
            <a:r>
              <a:rPr lang="en-US" sz="2000" dirty="0" smtClean="0"/>
              <a:t> </a:t>
            </a:r>
          </a:p>
          <a:p>
            <a:r>
              <a:rPr lang="en-US" sz="2400" dirty="0" smtClean="0"/>
              <a:t>(1) add you </a:t>
            </a:r>
            <a:r>
              <a:rPr lang="en-US" sz="2400" dirty="0" err="1" smtClean="0"/>
              <a:t>ssh</a:t>
            </a:r>
            <a:r>
              <a:rPr lang="en-US" sz="2400" dirty="0" smtClean="0"/>
              <a:t> keys</a:t>
            </a:r>
          </a:p>
          <a:p>
            <a:r>
              <a:rPr lang="en-US" sz="2400" dirty="0" smtClean="0"/>
              <a:t>(3) make sure you are in a </a:t>
            </a:r>
            <a:br>
              <a:rPr lang="en-US" sz="2400" dirty="0" smtClean="0"/>
            </a:br>
            <a:r>
              <a:rPr lang="en-US" sz="2400" dirty="0" smtClean="0"/>
              <a:t>valid project</a:t>
            </a:r>
            <a:endParaRPr lang="en-US" sz="2000" dirty="0" smtClean="0"/>
          </a:p>
          <a:p>
            <a:r>
              <a:rPr lang="en-US" sz="2400" dirty="0" smtClean="0"/>
              <a:t>(2) wait for up to 3 business days</a:t>
            </a:r>
          </a:p>
          <a:p>
            <a:pPr lvl="1"/>
            <a:r>
              <a:rPr lang="en-US" sz="2000" dirty="0" smtClean="0"/>
              <a:t>No accounts will be granted on </a:t>
            </a:r>
            <a:br>
              <a:rPr lang="en-US" sz="2000" dirty="0" smtClean="0"/>
            </a:br>
            <a:r>
              <a:rPr lang="en-US" sz="2000" dirty="0" smtClean="0"/>
              <a:t>Weekends</a:t>
            </a:r>
            <a:br>
              <a:rPr lang="en-US" sz="2000" dirty="0" smtClean="0"/>
            </a:br>
            <a:r>
              <a:rPr lang="en-US" sz="2000" dirty="0" smtClean="0"/>
              <a:t> Friday 5pm EST – Monday 9 am EST</a:t>
            </a:r>
            <a:endParaRPr lang="en-US" sz="2000" dirty="0"/>
          </a:p>
        </p:txBody>
      </p:sp>
      <p:pic>
        <p:nvPicPr>
          <p:cNvPr id="4" name="Picture 3" descr="Screen shot 2011-05-17 at 1.2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1791437"/>
            <a:ext cx="6096000" cy="4505739"/>
          </a:xfrm>
          <a:prstGeom prst="rect">
            <a:avLst/>
          </a:prstGeom>
        </p:spPr>
      </p:pic>
      <p:sp>
        <p:nvSpPr>
          <p:cNvPr id="5" name="Oval 4"/>
          <p:cNvSpPr/>
          <p:nvPr/>
        </p:nvSpPr>
        <p:spPr>
          <a:xfrm>
            <a:off x="6303554" y="2454469"/>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742267" y="4368800"/>
            <a:ext cx="2370666" cy="118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54400" y="3657600"/>
            <a:ext cx="2760133"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081867" y="2683934"/>
            <a:ext cx="3132666" cy="4571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3796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Generating an SSH key pair</a:t>
            </a:r>
          </a:p>
        </p:txBody>
      </p:sp>
      <p:sp>
        <p:nvSpPr>
          <p:cNvPr id="8196" name="Text Box 4"/>
          <p:cNvSpPr txBox="1">
            <a:spLocks noChangeArrowheads="1"/>
          </p:cNvSpPr>
          <p:nvPr/>
        </p:nvSpPr>
        <p:spPr bwMode="auto">
          <a:xfrm>
            <a:off x="497205" y="1645920"/>
            <a:ext cx="8149590" cy="421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cs typeface="+mn-cs"/>
              </a:rPr>
              <a:t>For Mac or Linux users</a:t>
            </a:r>
            <a:endParaRPr lang="en-US" dirty="0" smtClean="0">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Courier"/>
                <a:cs typeface="Courier"/>
              </a:rPr>
              <a:t>ssh-keygen</a:t>
            </a:r>
            <a:r>
              <a:rPr lang="en-US" dirty="0" smtClean="0">
                <a:solidFill>
                  <a:srgbClr val="000000"/>
                </a:solidFill>
                <a:latin typeface="Courier"/>
                <a:cs typeface="Courier"/>
              </a:rPr>
              <a:t> –t </a:t>
            </a:r>
            <a:r>
              <a:rPr lang="en-US" dirty="0" err="1" smtClean="0">
                <a:solidFill>
                  <a:srgbClr val="000000"/>
                </a:solidFill>
                <a:latin typeface="Courier"/>
                <a:cs typeface="Courier"/>
              </a:rPr>
              <a:t>rsa</a:t>
            </a:r>
            <a:r>
              <a:rPr lang="en-US" dirty="0" smtClean="0">
                <a:solidFill>
                  <a:srgbClr val="000000"/>
                </a:solidFill>
                <a:latin typeface="Courier"/>
                <a:cs typeface="Courier"/>
              </a:rPr>
              <a:t> –C </a:t>
            </a:r>
            <a:r>
              <a:rPr lang="en-US" dirty="0" err="1" smtClean="0">
                <a:solidFill>
                  <a:srgbClr val="000000"/>
                </a:solidFill>
                <a:latin typeface="Courier"/>
                <a:cs typeface="Courier"/>
              </a:rPr>
              <a:t>yourname@hostname</a:t>
            </a:r>
            <a:endParaRPr lang="en-US" dirty="0" smtClean="0">
              <a:latin typeface="Courier"/>
              <a:cs typeface="Courier"/>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Copy the contents of ~/.</a:t>
            </a:r>
            <a:r>
              <a:rPr lang="en-US" dirty="0" err="1" smtClean="0">
                <a:solidFill>
                  <a:srgbClr val="000000"/>
                </a:solidFill>
                <a:latin typeface="Arial" charset="0"/>
                <a:cs typeface="+mn-cs"/>
              </a:rPr>
              <a:t>ssh</a:t>
            </a:r>
            <a:r>
              <a:rPr lang="en-US" dirty="0" smtClean="0">
                <a:solidFill>
                  <a:srgbClr val="000000"/>
                </a:solidFill>
                <a:latin typeface="Arial" charset="0"/>
                <a:cs typeface="+mn-cs"/>
              </a:rPr>
              <a:t>/</a:t>
            </a:r>
            <a:r>
              <a:rPr lang="en-US" dirty="0" err="1" smtClean="0">
                <a:solidFill>
                  <a:srgbClr val="000000"/>
                </a:solidFill>
                <a:latin typeface="Arial" charset="0"/>
                <a:cs typeface="+mn-cs"/>
              </a:rPr>
              <a:t>id_rsa.pub</a:t>
            </a:r>
            <a:r>
              <a:rPr lang="en-US" dirty="0" smtClean="0">
                <a:solidFill>
                  <a:srgbClr val="000000"/>
                </a:solidFill>
                <a:latin typeface="Arial" charset="0"/>
                <a:cs typeface="+mn-cs"/>
              </a:rPr>
              <a:t> to the web form</a:t>
            </a:r>
            <a:br>
              <a:rPr lang="en-US" dirty="0" smtClean="0">
                <a:solidFill>
                  <a:srgbClr val="000000"/>
                </a:solidFill>
                <a:latin typeface="Arial" charset="0"/>
                <a:cs typeface="+mn-cs"/>
              </a:rPr>
            </a:b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For Windows users, this is more difficult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Download </a:t>
            </a:r>
            <a:r>
              <a:rPr lang="en-US" i="1" dirty="0" err="1" smtClean="0">
                <a:solidFill>
                  <a:schemeClr val="tx2"/>
                </a:solidFill>
                <a:latin typeface="Arial" charset="0"/>
                <a:cs typeface="+mn-cs"/>
              </a:rPr>
              <a:t>putty.exe</a:t>
            </a:r>
            <a:r>
              <a:rPr lang="en-US" dirty="0" smtClean="0">
                <a:solidFill>
                  <a:srgbClr val="000000"/>
                </a:solidFill>
                <a:latin typeface="Arial" charset="0"/>
                <a:cs typeface="+mn-cs"/>
              </a:rPr>
              <a:t> and </a:t>
            </a:r>
            <a:r>
              <a:rPr lang="en-US" i="1" dirty="0" err="1" smtClean="0">
                <a:solidFill>
                  <a:srgbClr val="1F497D"/>
                </a:solidFill>
                <a:latin typeface="Arial" charset="0"/>
                <a:cs typeface="+mn-cs"/>
              </a:rPr>
              <a:t>puttygen.exe</a:t>
            </a:r>
            <a:endParaRPr lang="en-US" i="1" dirty="0" smtClean="0">
              <a:solidFill>
                <a:srgbClr val="1F497D"/>
              </a:solidFill>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is used to generate an SSH key pair</a:t>
            </a:r>
            <a:endParaRPr lang="en-US" dirty="0" smtClean="0">
              <a:cs typeface="+mn-cs"/>
            </a:endParaRPr>
          </a:p>
          <a:p>
            <a:pPr lvl="3">
              <a:lnSpc>
                <a:spcPct val="95000"/>
              </a:lnSpc>
              <a:buClr>
                <a:srgbClr val="000000"/>
              </a:buClr>
              <a:buSzPct val="100000"/>
              <a:buFont typeface="Wingdings" charset="0"/>
              <a:buChar char="§"/>
              <a:defRPr/>
            </a:pPr>
            <a:r>
              <a:rPr lang="en-US" dirty="0" smtClean="0">
                <a:solidFill>
                  <a:srgbClr val="000000"/>
                </a:solidFill>
                <a:latin typeface="Arial" charset="0"/>
                <a:cs typeface="+mn-cs"/>
              </a:rPr>
              <a:t>Run </a:t>
            </a: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and click </a:t>
            </a:r>
            <a:r>
              <a:rPr lang="ja-JP" altLang="en-US" dirty="0" smtClean="0">
                <a:solidFill>
                  <a:srgbClr val="000000"/>
                </a:solidFill>
                <a:latin typeface="Arial"/>
                <a:cs typeface="+mn-cs"/>
              </a:rPr>
              <a:t>“</a:t>
            </a:r>
            <a:r>
              <a:rPr lang="en-US" dirty="0" smtClean="0">
                <a:solidFill>
                  <a:srgbClr val="000000"/>
                </a:solidFill>
                <a:latin typeface="Arial" charset="0"/>
                <a:cs typeface="+mn-cs"/>
              </a:rPr>
              <a:t>Generate</a:t>
            </a:r>
            <a:r>
              <a:rPr lang="ja-JP" altLang="en-US" dirty="0" smtClean="0">
                <a:solidFill>
                  <a:srgbClr val="000000"/>
                </a:solidFill>
                <a:latin typeface="Arial"/>
                <a:cs typeface="+mn-cs"/>
              </a:rPr>
              <a: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The public portion of your key is in the box labeled </a:t>
            </a:r>
            <a:r>
              <a:rPr lang="ja-JP" altLang="en-US" dirty="0" smtClean="0">
                <a:solidFill>
                  <a:srgbClr val="000000"/>
                </a:solidFill>
                <a:latin typeface="Arial"/>
                <a:cs typeface="+mn-cs"/>
              </a:rPr>
              <a:t>“</a:t>
            </a:r>
            <a:r>
              <a:rPr lang="en-US" dirty="0" smtClean="0">
                <a:solidFill>
                  <a:srgbClr val="000000"/>
                </a:solidFill>
                <a:latin typeface="Arial" charset="0"/>
                <a:cs typeface="+mn-cs"/>
              </a:rPr>
              <a:t>SSH key for pasting into </a:t>
            </a:r>
            <a:r>
              <a:rPr lang="en-US" dirty="0" err="1" smtClean="0">
                <a:solidFill>
                  <a:srgbClr val="000000"/>
                </a:solidFill>
                <a:latin typeface="Arial" charset="0"/>
                <a:cs typeface="+mn-cs"/>
              </a:rPr>
              <a:t>OpenSSH</a:t>
            </a:r>
            <a:r>
              <a:rPr lang="en-US" dirty="0" smtClean="0">
                <a:solidFill>
                  <a:srgbClr val="000000"/>
                </a:solidFill>
                <a:latin typeface="Arial" charset="0"/>
                <a:cs typeface="+mn-cs"/>
              </a:rPr>
              <a:t> </a:t>
            </a:r>
            <a:r>
              <a:rPr lang="en-US" dirty="0" err="1" smtClean="0">
                <a:solidFill>
                  <a:srgbClr val="000000"/>
                </a:solidFill>
                <a:latin typeface="Arial" charset="0"/>
                <a:cs typeface="+mn-cs"/>
              </a:rPr>
              <a:t>authorized_keys</a:t>
            </a:r>
            <a:r>
              <a:rPr lang="en-US" dirty="0" smtClean="0">
                <a:solidFill>
                  <a:srgbClr val="000000"/>
                </a:solidFill>
                <a:latin typeface="Arial" charset="0"/>
                <a:cs typeface="+mn-cs"/>
              </a:rPr>
              <a:t> file</a:t>
            </a:r>
            <a:r>
              <a:rPr lang="ja-JP" altLang="en-US" dirty="0" smtClean="0">
                <a:solidFill>
                  <a:srgbClr val="000000"/>
                </a:solidFill>
                <a:latin typeface="Arial"/>
                <a:cs typeface="+mn-cs"/>
              </a:rPr>
              <a:t>”</a:t>
            </a:r>
            <a:endParaRPr lang="en-US" dirty="0" smtClean="0">
              <a:solidFill>
                <a:srgbClr val="000000"/>
              </a:solidFill>
              <a:latin typeface="Arial" charset="0"/>
              <a:cs typeface="+mn-cs"/>
            </a:endParaRPr>
          </a:p>
        </p:txBody>
      </p:sp>
      <p:sp>
        <p:nvSpPr>
          <p:cNvPr id="819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0671695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Account Status</a:t>
            </a:r>
            <a:endParaRPr lang="en-US" dirty="0"/>
          </a:p>
        </p:txBody>
      </p:sp>
      <p:pic>
        <p:nvPicPr>
          <p:cNvPr id="5" name="Content Placeholder 4" descr="Screen shot 2011-05-17 at 1.39.33 PM.png"/>
          <p:cNvPicPr>
            <a:picLocks noGrp="1" noChangeAspect="1"/>
          </p:cNvPicPr>
          <p:nvPr>
            <p:ph sz="half" idx="1"/>
          </p:nvPr>
        </p:nvPicPr>
        <p:blipFill>
          <a:blip r:embed="rId3">
            <a:extLst>
              <a:ext uri="{28A0092B-C50C-407E-A947-70E740481C1C}">
                <a14:useLocalDpi xmlns:a14="http://schemas.microsoft.com/office/drawing/2010/main" val="0"/>
              </a:ext>
            </a:extLst>
          </a:blip>
          <a:srcRect l="17522" r="17522"/>
          <a:stretch>
            <a:fillRect/>
          </a:stretch>
        </p:blipFill>
        <p:spPr>
          <a:xfrm>
            <a:off x="372533" y="1598551"/>
            <a:ext cx="4038600" cy="4525963"/>
          </a:xfrm>
        </p:spPr>
      </p:pic>
      <p:sp>
        <p:nvSpPr>
          <p:cNvPr id="8" name="Content Placeholder 7"/>
          <p:cNvSpPr>
            <a:spLocks noGrp="1"/>
          </p:cNvSpPr>
          <p:nvPr>
            <p:ph sz="half" idx="2"/>
          </p:nvPr>
        </p:nvSpPr>
        <p:spPr/>
        <p:txBody>
          <a:bodyPr>
            <a:normAutofit fontScale="85000" lnSpcReduction="10000"/>
          </a:bodyPr>
          <a:lstStyle/>
          <a:p>
            <a:r>
              <a:rPr lang="en-US" dirty="0" err="1" smtClean="0"/>
              <a:t>Goto</a:t>
            </a:r>
            <a:r>
              <a:rPr lang="en-US" dirty="0" smtClean="0"/>
              <a:t>:</a:t>
            </a:r>
          </a:p>
          <a:p>
            <a:pPr lvl="1"/>
            <a:r>
              <a:rPr lang="en-US" dirty="0" smtClean="0"/>
              <a:t> Accounts-My Portal Account</a:t>
            </a:r>
          </a:p>
          <a:p>
            <a:r>
              <a:rPr lang="en-US" dirty="0" smtClean="0"/>
              <a:t>Check if the account status bar is green</a:t>
            </a:r>
          </a:p>
          <a:p>
            <a:pPr lvl="1"/>
            <a:r>
              <a:rPr lang="en-US" dirty="0" smtClean="0"/>
              <a:t>Errors will indicate an issue or a task that requires waiting</a:t>
            </a:r>
          </a:p>
          <a:p>
            <a:r>
              <a:rPr lang="en-US" dirty="0" smtClean="0"/>
              <a:t>Since you are already here:</a:t>
            </a:r>
          </a:p>
          <a:p>
            <a:pPr lvl="1"/>
            <a:r>
              <a:rPr lang="en-US" dirty="0" smtClean="0"/>
              <a:t>Upload a portrait</a:t>
            </a:r>
          </a:p>
          <a:p>
            <a:pPr lvl="1"/>
            <a:r>
              <a:rPr lang="en-US" dirty="0" smtClean="0"/>
              <a:t>Check if you have other things that need updating</a:t>
            </a:r>
          </a:p>
          <a:p>
            <a:pPr lvl="1"/>
            <a:r>
              <a:rPr lang="en-US" dirty="0" smtClean="0"/>
              <a:t>Add </a:t>
            </a:r>
            <a:r>
              <a:rPr lang="en-US" dirty="0" err="1" smtClean="0"/>
              <a:t>ssh</a:t>
            </a:r>
            <a:r>
              <a:rPr lang="en-US" dirty="0" smtClean="0"/>
              <a:t> keys if needed</a:t>
            </a:r>
            <a:endParaRPr lang="en-US" dirty="0"/>
          </a:p>
        </p:txBody>
      </p:sp>
      <p:sp>
        <p:nvSpPr>
          <p:cNvPr id="6" name="Oval 5"/>
          <p:cNvSpPr/>
          <p:nvPr/>
        </p:nvSpPr>
        <p:spPr>
          <a:xfrm>
            <a:off x="372533" y="2115803"/>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372534" y="4572000"/>
            <a:ext cx="4512734" cy="905934"/>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FF0000"/>
              </a:solidFill>
              <a:effectLst>
                <a:glow rad="101600">
                  <a:srgbClr val="FF0000">
                    <a:alpha val="39000"/>
                  </a:srgbClr>
                </a:glow>
              </a:effectLst>
            </a:endParaRPr>
          </a:p>
        </p:txBody>
      </p:sp>
      <p:cxnSp>
        <p:nvCxnSpPr>
          <p:cNvPr id="12" name="Straight Arrow Connector 11"/>
          <p:cNvCxnSpPr/>
          <p:nvPr/>
        </p:nvCxnSpPr>
        <p:spPr>
          <a:xfrm flipH="1">
            <a:off x="1989668" y="2319867"/>
            <a:ext cx="30733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743200" y="3107267"/>
            <a:ext cx="2142068" cy="1363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8511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p:txBody>
          <a:bodyPr lIns="0" tIns="0" rIns="0" bIns="0"/>
          <a:lstStyle/>
          <a:p>
            <a:pPr>
              <a:lnSpc>
                <a:spcPct val="95000"/>
              </a:lnSpc>
            </a:pPr>
            <a:r>
              <a:rPr lang="en-US" dirty="0" smtClean="0">
                <a:solidFill>
                  <a:srgbClr val="000000"/>
                </a:solidFill>
                <a:latin typeface="Arial" charset="0"/>
              </a:rPr>
              <a:t>Eucalyptus Account </a:t>
            </a:r>
            <a:r>
              <a:rPr lang="en-US" dirty="0">
                <a:solidFill>
                  <a:srgbClr val="000000"/>
                </a:solidFill>
                <a:latin typeface="Arial" charset="0"/>
              </a:rPr>
              <a:t>Creation</a:t>
            </a:r>
          </a:p>
        </p:txBody>
      </p:sp>
      <p:sp>
        <p:nvSpPr>
          <p:cNvPr id="3" name="Content Placeholder 2"/>
          <p:cNvSpPr>
            <a:spLocks noGrp="1"/>
          </p:cNvSpPr>
          <p:nvPr>
            <p:ph idx="1"/>
          </p:nvPr>
        </p:nvSpPr>
        <p:spPr/>
        <p:txBody>
          <a:bodyPr>
            <a:normAutofit/>
          </a:bodyPr>
          <a:lstStyle/>
          <a:p>
            <a:pPr marL="411476" lvl="1">
              <a:buClr>
                <a:srgbClr val="000000"/>
              </a:buClr>
              <a:buSzPct val="100000"/>
              <a:buFontTx/>
              <a:buChar char="•"/>
              <a:defRPr/>
            </a:pPr>
            <a:r>
              <a:rPr lang="en-US" sz="1800" dirty="0" smtClean="0">
                <a:solidFill>
                  <a:srgbClr val="FF0000"/>
                </a:solidFill>
                <a:latin typeface="Arial" charset="0"/>
              </a:rPr>
              <a:t>YOU MUST BE IN A VALID FG PROJECT OR YOUR REQUEST GETS DENIED</a:t>
            </a:r>
          </a:p>
          <a:p>
            <a:pPr marL="411476" lvl="1">
              <a:buClr>
                <a:srgbClr val="000000"/>
              </a:buClr>
              <a:buSzPct val="100000"/>
              <a:buFontTx/>
              <a:buChar char="•"/>
              <a:defRPr/>
            </a:pPr>
            <a:r>
              <a:rPr lang="en-US" sz="1800" dirty="0" smtClean="0">
                <a:solidFill>
                  <a:srgbClr val="000000"/>
                </a:solidFill>
                <a:latin typeface="Arial" charset="0"/>
              </a:rPr>
              <a:t>Use </a:t>
            </a:r>
            <a:r>
              <a:rPr lang="en-US" sz="1800" dirty="0">
                <a:solidFill>
                  <a:srgbClr val="000000"/>
                </a:solidFill>
                <a:latin typeface="Arial" charset="0"/>
              </a:rPr>
              <a:t>the Eucalyptus Web Interfaces at</a:t>
            </a:r>
            <a:br>
              <a:rPr lang="en-US" sz="1800" dirty="0">
                <a:solidFill>
                  <a:srgbClr val="000000"/>
                </a:solidFill>
                <a:latin typeface="Arial" charset="0"/>
              </a:rPr>
            </a:br>
            <a:r>
              <a:rPr lang="en-US" sz="1800" dirty="0">
                <a:solidFill>
                  <a:srgbClr val="000000"/>
                </a:solidFill>
                <a:latin typeface="Arial" charset="0"/>
              </a:rPr>
              <a:t/>
            </a:r>
            <a:br>
              <a:rPr lang="en-US" sz="1800" dirty="0">
                <a:solidFill>
                  <a:srgbClr val="000000"/>
                </a:solidFill>
                <a:latin typeface="Arial" charset="0"/>
              </a:rPr>
            </a:br>
            <a:r>
              <a:rPr lang="en-US" sz="1800" u="sng" dirty="0">
                <a:solidFill>
                  <a:srgbClr val="0000FF"/>
                </a:solidFill>
                <a:latin typeface="Arial" charset="0"/>
                <a:hlinkClick r:id="rId3"/>
              </a:rPr>
              <a:t>https://eucalyptus.india.futuregrid.org:8443/</a:t>
            </a:r>
            <a:r>
              <a:rPr lang="en-US" sz="1800" dirty="0">
                <a:solidFill>
                  <a:srgbClr val="000000"/>
                </a:solidFill>
                <a:latin typeface="Arial" charset="0"/>
              </a:rPr>
              <a:t> </a:t>
            </a:r>
            <a:br>
              <a:rPr lang="en-US" sz="1800" dirty="0">
                <a:solidFill>
                  <a:srgbClr val="000000"/>
                </a:solidFill>
                <a:latin typeface="Arial" charset="0"/>
              </a:rPr>
            </a:br>
            <a:endParaRPr lang="en-US" sz="1800" dirty="0">
              <a:solidFill>
                <a:srgbClr val="000000"/>
              </a:solidFill>
              <a:latin typeface="Arial" charset="0"/>
            </a:endParaRPr>
          </a:p>
          <a:p>
            <a:pPr marL="411476" lvl="1">
              <a:buClr>
                <a:srgbClr val="000000"/>
              </a:buClr>
              <a:buSzPct val="100000"/>
              <a:buFontTx/>
              <a:buChar char="•"/>
              <a:defRPr/>
            </a:pPr>
            <a:r>
              <a:rPr lang="en-US" sz="1800" dirty="0">
                <a:solidFill>
                  <a:srgbClr val="000000"/>
                </a:solidFill>
                <a:latin typeface="Arial" charset="0"/>
              </a:rPr>
              <a:t>On the Login page click on Apply for account.</a:t>
            </a:r>
            <a:endParaRPr lang="en-US" dirty="0"/>
          </a:p>
          <a:p>
            <a:pPr marL="411476" lvl="1">
              <a:buClr>
                <a:srgbClr val="000000"/>
              </a:buClr>
              <a:buSzPct val="100000"/>
              <a:buFontTx/>
              <a:buChar char="•"/>
              <a:defRPr/>
            </a:pPr>
            <a:r>
              <a:rPr lang="en-US" sz="1800" dirty="0">
                <a:solidFill>
                  <a:srgbClr val="000000"/>
                </a:solidFill>
                <a:latin typeface="Arial" charset="0"/>
              </a:rPr>
              <a:t>On the next page that pops up fill out ALL the Mandatory AND optional fields of the form. </a:t>
            </a:r>
            <a:endParaRPr lang="en-US" dirty="0"/>
          </a:p>
          <a:p>
            <a:pPr marL="411476" lvl="1">
              <a:buClr>
                <a:srgbClr val="000000"/>
              </a:buClr>
              <a:buSzPct val="100000"/>
              <a:buFontTx/>
              <a:buChar char="•"/>
              <a:defRPr/>
            </a:pPr>
            <a:r>
              <a:rPr lang="en-US" sz="1800" dirty="0">
                <a:solidFill>
                  <a:srgbClr val="000000"/>
                </a:solidFill>
                <a:latin typeface="Arial" charset="0"/>
              </a:rPr>
              <a:t>Once complete click on signup and the Eucalyptus administrator will be notified of the account request.</a:t>
            </a:r>
            <a:endParaRPr lang="en-US" dirty="0"/>
          </a:p>
          <a:p>
            <a:pPr marL="411476" lvl="1">
              <a:buClr>
                <a:srgbClr val="000000"/>
              </a:buClr>
              <a:buSzPct val="100000"/>
              <a:buFontTx/>
              <a:buChar char="•"/>
              <a:defRPr/>
            </a:pPr>
            <a:r>
              <a:rPr lang="en-US" sz="1800" dirty="0">
                <a:solidFill>
                  <a:srgbClr val="000000"/>
                </a:solidFill>
                <a:latin typeface="Arial" charset="0"/>
              </a:rPr>
              <a:t>You will get an email once the account has been approved.</a:t>
            </a:r>
            <a:endParaRPr lang="en-US" dirty="0"/>
          </a:p>
          <a:p>
            <a:pPr marL="411476" lvl="1">
              <a:buClr>
                <a:srgbClr val="000000"/>
              </a:buClr>
              <a:buSzPct val="100000"/>
              <a:buFontTx/>
              <a:buChar char="•"/>
              <a:defRPr/>
            </a:pPr>
            <a:r>
              <a:rPr lang="en-US" sz="1800" dirty="0">
                <a:solidFill>
                  <a:srgbClr val="000000"/>
                </a:solidFill>
                <a:latin typeface="Arial" charset="0"/>
              </a:rPr>
              <a:t>Click on the link provided in the email to confirm and complete the account </a:t>
            </a:r>
            <a:r>
              <a:rPr lang="en-US" sz="1800">
                <a:solidFill>
                  <a:srgbClr val="000000"/>
                </a:solidFill>
                <a:latin typeface="Arial" charset="0"/>
              </a:rPr>
              <a:t>creation </a:t>
            </a:r>
            <a:r>
              <a:rPr lang="en-US" sz="1800" smtClean="0">
                <a:solidFill>
                  <a:srgbClr val="000000"/>
                </a:solidFill>
                <a:latin typeface="Arial" charset="0"/>
              </a:rPr>
              <a:t>process</a:t>
            </a:r>
            <a:endParaRPr lang="en-US" sz="1800" dirty="0" smtClean="0">
              <a:solidFill>
                <a:srgbClr val="000000"/>
              </a:solidFill>
              <a:latin typeface="Arial" charset="0"/>
            </a:endParaRPr>
          </a:p>
        </p:txBody>
      </p:sp>
      <p:sp>
        <p:nvSpPr>
          <p:cNvPr id="7173"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564156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ctrTitle"/>
          </p:nvPr>
        </p:nvSpPr>
        <p:spPr>
          <a:xfrm>
            <a:off x="725805" y="2175987"/>
            <a:ext cx="7692390" cy="1378743"/>
          </a:xfrm>
        </p:spPr>
        <p:txBody>
          <a:bodyPr lIns="0" tIns="0" rIns="0" bIns="0"/>
          <a:lstStyle/>
          <a:p>
            <a:pPr eaLnBrk="1" hangingPunct="1">
              <a:lnSpc>
                <a:spcPct val="95000"/>
              </a:lnSpc>
            </a:pPr>
            <a:r>
              <a:rPr lang="en-US">
                <a:solidFill>
                  <a:srgbClr val="000000"/>
                </a:solidFill>
                <a:latin typeface="Arial" charset="0"/>
              </a:rPr>
              <a:t>Portal</a:t>
            </a:r>
          </a:p>
        </p:txBody>
      </p:sp>
      <p:sp>
        <p:nvSpPr>
          <p:cNvPr id="13315" name="Rectangle 2"/>
          <p:cNvSpPr>
            <a:spLocks noGrp="1" noChangeArrowheads="1"/>
          </p:cNvSpPr>
          <p:nvPr>
            <p:ph type="subTitle" idx="1"/>
          </p:nvPr>
        </p:nvSpPr>
        <p:spPr>
          <a:xfrm>
            <a:off x="1411605" y="3931920"/>
            <a:ext cx="6320790" cy="1661637"/>
          </a:xfrm>
        </p:spPr>
        <p:txBody>
          <a:bodyPr lIns="0" tIns="0" rIns="0" bIns="0"/>
          <a:lstStyle/>
          <a:p>
            <a:pPr eaLnBrk="1" hangingPunct="1">
              <a:lnSpc>
                <a:spcPct val="95000"/>
              </a:lnSpc>
              <a:spcBef>
                <a:spcPct val="0"/>
              </a:spcBef>
            </a:pPr>
            <a:r>
              <a:rPr lang="en-US">
                <a:solidFill>
                  <a:srgbClr val="898989"/>
                </a:solidFill>
                <a:latin typeface="Arial" charset="0"/>
              </a:rPr>
              <a:t>Gregor von Laszewski</a:t>
            </a:r>
          </a:p>
        </p:txBody>
      </p:sp>
      <p:sp>
        <p:nvSpPr>
          <p:cNvPr id="2052" name="Text Box 4"/>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005504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FG Portal</a:t>
            </a:r>
            <a:endParaRPr lang="en-US" dirty="0"/>
          </a:p>
        </p:txBody>
      </p:sp>
      <p:sp>
        <p:nvSpPr>
          <p:cNvPr id="4" name="Content Placeholder 3"/>
          <p:cNvSpPr>
            <a:spLocks noGrp="1"/>
          </p:cNvSpPr>
          <p:nvPr>
            <p:ph sz="half" idx="1"/>
          </p:nvPr>
        </p:nvSpPr>
        <p:spPr>
          <a:xfrm>
            <a:off x="457200" y="1295400"/>
            <a:ext cx="4724400" cy="5562600"/>
          </a:xfrm>
        </p:spPr>
        <p:txBody>
          <a:bodyPr>
            <a:normAutofit fontScale="77500" lnSpcReduction="20000"/>
          </a:bodyPr>
          <a:lstStyle/>
          <a:p>
            <a:r>
              <a:rPr lang="en-US" dirty="0" smtClean="0"/>
              <a:t>Coordination of Projects and users</a:t>
            </a:r>
          </a:p>
          <a:p>
            <a:pPr lvl="1"/>
            <a:r>
              <a:rPr lang="en-US" dirty="0" smtClean="0"/>
              <a:t>Project management</a:t>
            </a:r>
          </a:p>
          <a:p>
            <a:pPr lvl="2"/>
            <a:r>
              <a:rPr lang="en-US" dirty="0" smtClean="0"/>
              <a:t>Membership</a:t>
            </a:r>
          </a:p>
          <a:p>
            <a:pPr lvl="2"/>
            <a:r>
              <a:rPr lang="en-US" dirty="0" smtClean="0"/>
              <a:t>Results</a:t>
            </a:r>
          </a:p>
          <a:p>
            <a:pPr lvl="1"/>
            <a:r>
              <a:rPr lang="en-US" dirty="0" smtClean="0"/>
              <a:t>User Management</a:t>
            </a:r>
          </a:p>
          <a:p>
            <a:pPr lvl="2"/>
            <a:r>
              <a:rPr lang="en-US" dirty="0" smtClean="0"/>
              <a:t>Contact Information</a:t>
            </a:r>
          </a:p>
          <a:p>
            <a:pPr lvl="2"/>
            <a:r>
              <a:rPr lang="en-US" dirty="0" smtClean="0"/>
              <a:t>Keys, </a:t>
            </a:r>
            <a:r>
              <a:rPr lang="en-US" dirty="0" err="1" smtClean="0"/>
              <a:t>OpenID</a:t>
            </a:r>
            <a:endParaRPr lang="en-US" dirty="0" smtClean="0"/>
          </a:p>
          <a:p>
            <a:r>
              <a:rPr lang="en-US" dirty="0" smtClean="0"/>
              <a:t>Coordination of Information</a:t>
            </a:r>
          </a:p>
          <a:p>
            <a:pPr lvl="1"/>
            <a:r>
              <a:rPr lang="en-US" dirty="0" smtClean="0"/>
              <a:t>Manuals, tutorials, FAQ, Help</a:t>
            </a:r>
          </a:p>
          <a:p>
            <a:pPr lvl="1"/>
            <a:r>
              <a:rPr lang="en-US" dirty="0" smtClean="0"/>
              <a:t>Status</a:t>
            </a:r>
          </a:p>
          <a:p>
            <a:pPr lvl="2"/>
            <a:r>
              <a:rPr lang="en-US" dirty="0" smtClean="0"/>
              <a:t>Resources, outages, usage, …</a:t>
            </a:r>
          </a:p>
          <a:p>
            <a:r>
              <a:rPr lang="en-US" dirty="0" smtClean="0"/>
              <a:t>Coordination of the Community</a:t>
            </a:r>
          </a:p>
          <a:p>
            <a:pPr lvl="1"/>
            <a:r>
              <a:rPr lang="en-US" dirty="0" smtClean="0"/>
              <a:t>Information exchange: Forum, comments, community pages</a:t>
            </a:r>
          </a:p>
          <a:p>
            <a:pPr lvl="1"/>
            <a:r>
              <a:rPr lang="en-US" dirty="0" smtClean="0"/>
              <a:t>Feedback: rating, polls</a:t>
            </a:r>
            <a:endParaRPr lang="en-US" dirty="0"/>
          </a:p>
          <a:p>
            <a:r>
              <a:rPr lang="en-US" dirty="0" smtClean="0"/>
              <a:t>Focus on support of additional FG processes through the Portal </a:t>
            </a:r>
          </a:p>
          <a:p>
            <a:pPr marL="0" indent="0">
              <a:buNone/>
            </a:pPr>
            <a:r>
              <a:rPr lang="en-US" dirty="0" smtClean="0"/>
              <a:t> </a:t>
            </a:r>
            <a:endParaRPr lang="en-US" dirty="0"/>
          </a:p>
        </p:txBody>
      </p:sp>
      <p:pic>
        <p:nvPicPr>
          <p:cNvPr id="7" name="Content Placeholder 6" descr="Screen shot 2011-07-11 at 4.21.03 PM.pn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7099" b="-7099"/>
          <a:stretch>
            <a:fillRect/>
          </a:stretch>
        </p:blipFill>
        <p:spPr>
          <a:xfrm>
            <a:off x="4876800" y="637188"/>
            <a:ext cx="4123056" cy="4620612"/>
          </a:xfrm>
        </p:spPr>
      </p:pic>
    </p:spTree>
    <p:extLst>
      <p:ext uri="{BB962C8B-B14F-4D97-AF65-F5344CB8AC3E}">
        <p14:creationId xmlns:p14="http://schemas.microsoft.com/office/powerpoint/2010/main" val="38476424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7200" y="274638"/>
            <a:ext cx="1219200" cy="5592762"/>
          </a:xfrm>
        </p:spPr>
        <p:txBody>
          <a:bodyPr vert="vert270" lIns="0" tIns="0" rIns="0" bIns="0"/>
          <a:lstStyle/>
          <a:p>
            <a:pPr eaLnBrk="1" hangingPunct="1">
              <a:lnSpc>
                <a:spcPct val="95000"/>
              </a:lnSpc>
            </a:pPr>
            <a:r>
              <a:rPr lang="en-US" dirty="0">
                <a:solidFill>
                  <a:srgbClr val="000000"/>
                </a:solidFill>
                <a:latin typeface="Arial" charset="0"/>
              </a:rPr>
              <a:t>Portal Subsystem</a:t>
            </a:r>
          </a:p>
        </p:txBody>
      </p:sp>
      <p:pic>
        <p:nvPicPr>
          <p:cNvPr id="1433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51167" r="-51167"/>
          <a:stretch>
            <a:fillRect/>
          </a:stretch>
        </p:blipFill>
        <p:spPr>
          <a:xfrm>
            <a:off x="-1676401" y="-228600"/>
            <a:ext cx="13855515" cy="7620000"/>
          </a:xfrm>
        </p:spPr>
      </p:pic>
      <p:sp>
        <p:nvSpPr>
          <p:cNvPr id="3077"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2" name="Rectangle 1"/>
          <p:cNvSpPr/>
          <p:nvPr/>
        </p:nvSpPr>
        <p:spPr>
          <a:xfrm>
            <a:off x="29718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624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0292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9718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9624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0292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038600" y="5895975"/>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971800" y="589915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905000" y="123825"/>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083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Architecture</a:t>
            </a:r>
            <a:endParaRPr lang="en-US" dirty="0"/>
          </a:p>
        </p:txBody>
      </p:sp>
      <p:pic>
        <p:nvPicPr>
          <p:cNvPr id="4" name="Content Placeholder 3"/>
          <p:cNvPicPr>
            <a:picLocks noGrp="1" noChangeAspect="1"/>
          </p:cNvPicPr>
          <p:nvPr>
            <p:ph idx="1"/>
          </p:nvPr>
        </p:nvPicPr>
        <p:blipFill>
          <a:blip r:embed="rId3"/>
          <a:srcRect l="-40756" r="-40756"/>
          <a:stretch>
            <a:fillRect/>
          </a:stretch>
        </p:blipFill>
        <p:spPr/>
      </p:pic>
    </p:spTree>
    <p:extLst>
      <p:ext uri="{BB962C8B-B14F-4D97-AF65-F5344CB8AC3E}">
        <p14:creationId xmlns:p14="http://schemas.microsoft.com/office/powerpoint/2010/main" val="3806176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pPr>
            <a:r>
              <a:rPr lang="en-US">
                <a:solidFill>
                  <a:srgbClr val="000000"/>
                </a:solidFill>
                <a:latin typeface="Arial" charset="0"/>
              </a:rPr>
              <a:t>Information Services</a:t>
            </a:r>
          </a:p>
        </p:txBody>
      </p:sp>
      <p:sp>
        <p:nvSpPr>
          <p:cNvPr id="4100" name="Text Box 4"/>
          <p:cNvSpPr txBox="1">
            <a:spLocks noChangeArrowheads="1"/>
          </p:cNvSpPr>
          <p:nvPr/>
        </p:nvSpPr>
        <p:spPr bwMode="auto">
          <a:xfrm>
            <a:off x="444342" y="1645920"/>
            <a:ext cx="8255318" cy="478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68" lvl="1">
              <a:lnSpc>
                <a:spcPct val="95000"/>
              </a:lnSpc>
              <a:buClr>
                <a:srgbClr val="000000"/>
              </a:buClr>
              <a:buSzPct val="100000"/>
              <a:buFontTx/>
              <a:buChar char="•"/>
              <a:defRPr/>
            </a:pPr>
            <a:r>
              <a:rPr lang="en-US" sz="3000">
                <a:solidFill>
                  <a:srgbClr val="000000"/>
                </a:solidFill>
                <a:latin typeface="Arial" charset="0"/>
              </a:rPr>
              <a:t>What is happening on the system?</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System administrator</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User</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Project Management &amp; Funding agency</a:t>
            </a:r>
            <a:endParaRPr lang="en-US" smtClean="0">
              <a:cs typeface="+mn-cs"/>
            </a:endParaRPr>
          </a:p>
          <a:p>
            <a:pPr marL="411468" lvl="1">
              <a:lnSpc>
                <a:spcPct val="95000"/>
              </a:lnSpc>
              <a:buClr>
                <a:srgbClr val="000000"/>
              </a:buClr>
              <a:buSzPct val="100000"/>
              <a:buFontTx/>
              <a:buChar char="•"/>
              <a:defRPr/>
            </a:pPr>
            <a:r>
              <a:rPr lang="en-US" sz="3000">
                <a:solidFill>
                  <a:srgbClr val="000000"/>
                </a:solidFill>
                <a:latin typeface="Arial" charset="0"/>
              </a:rPr>
              <a:t>Remember FG is not just an HPC queue!</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software is used?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images are used?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FG services are used (Nimbus, Eucalyptus, …?)</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Is the performance we expect reached?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What happens on the network</a:t>
            </a:r>
            <a:endParaRPr lang="en-US" smtClean="0">
              <a:cs typeface="+mn-cs"/>
            </a:endParaRPr>
          </a:p>
          <a:p>
            <a:pPr>
              <a:lnSpc>
                <a:spcPct val="95000"/>
              </a:lnSpc>
              <a:buClr>
                <a:srgbClr val="000000"/>
              </a:buClr>
              <a:buSzPct val="80000"/>
              <a:buFont typeface="Courier New" charset="0"/>
              <a:buNone/>
              <a:defRPr/>
            </a:pPr>
            <a:endParaRPr lang="en-US" sz="3000">
              <a:solidFill>
                <a:srgbClr val="000000"/>
              </a:solidFill>
              <a:latin typeface="Arial" charset="0"/>
            </a:endParaRPr>
          </a:p>
        </p:txBody>
      </p:sp>
      <p:sp>
        <p:nvSpPr>
          <p:cNvPr id="4101"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311039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p:txBody>
          <a:bodyPr lIns="0" tIns="0" rIns="0" bIns="0"/>
          <a:lstStyle/>
          <a:p>
            <a:pPr eaLnBrk="1" hangingPunct="1">
              <a:lnSpc>
                <a:spcPct val="95000"/>
              </a:lnSpc>
            </a:pPr>
            <a:r>
              <a:rPr lang="en-US">
                <a:solidFill>
                  <a:srgbClr val="000000"/>
                </a:solidFill>
                <a:latin typeface="Arial" charset="0"/>
              </a:rPr>
              <a:t>Simple Overview</a:t>
            </a:r>
          </a:p>
        </p:txBody>
      </p:sp>
      <p:pic>
        <p:nvPicPr>
          <p:cNvPr id="16387" name="Content Placeholder 2" descr="Screen shot 2011-05-18 at 12.32.14 PM.png"/>
          <p:cNvPicPr>
            <a:picLocks noGrp="1" noChangeAspect="1"/>
          </p:cNvPicPr>
          <p:nvPr>
            <p:ph idx="1"/>
          </p:nvPr>
        </p:nvPicPr>
        <p:blipFill>
          <a:blip r:embed="rId3">
            <a:extLst>
              <a:ext uri="{28A0092B-C50C-407E-A947-70E740481C1C}">
                <a14:useLocalDpi xmlns:a14="http://schemas.microsoft.com/office/drawing/2010/main" val="0"/>
              </a:ext>
            </a:extLst>
          </a:blip>
          <a:srcRect t="-2287" b="-2287"/>
          <a:stretch>
            <a:fillRect/>
          </a:stretch>
        </p:blipFill>
        <p:spPr>
          <a:xfrm>
            <a:off x="594360" y="1508760"/>
            <a:ext cx="8229600" cy="4526280"/>
          </a:xfrm>
        </p:spPr>
      </p:pic>
      <p:sp>
        <p:nvSpPr>
          <p:cNvPr id="5125"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2176535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latin typeface="Calibri" charset="0"/>
            </a:endParaRPr>
          </a:p>
        </p:txBody>
      </p:sp>
      <p:pic>
        <p:nvPicPr>
          <p:cNvPr id="18434" name="Content Placeholder 3" descr="Screen shot 2011-05-18 at 12.32.37 PM.png"/>
          <p:cNvPicPr>
            <a:picLocks noGrp="1" noChangeAspect="1"/>
          </p:cNvPicPr>
          <p:nvPr>
            <p:ph idx="1"/>
          </p:nvPr>
        </p:nvPicPr>
        <p:blipFill>
          <a:blip r:embed="rId3">
            <a:extLst>
              <a:ext uri="{28A0092B-C50C-407E-A947-70E740481C1C}">
                <a14:useLocalDpi xmlns:a14="http://schemas.microsoft.com/office/drawing/2010/main" val="0"/>
              </a:ext>
            </a:extLst>
          </a:blip>
          <a:srcRect t="581" b="581"/>
          <a:stretch>
            <a:fillRect/>
          </a:stretch>
        </p:blipFill>
        <p:spPr/>
      </p:pic>
    </p:spTree>
    <p:extLst>
      <p:ext uri="{BB962C8B-B14F-4D97-AF65-F5344CB8AC3E}">
        <p14:creationId xmlns:p14="http://schemas.microsoft.com/office/powerpoint/2010/main" val="1352244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atin typeface="Calibri" charset="0"/>
              </a:rPr>
              <a:t>Ganglia</a:t>
            </a:r>
          </a:p>
        </p:txBody>
      </p:sp>
      <p:pic>
        <p:nvPicPr>
          <p:cNvPr id="19458" name="Content Placeholder 3" descr="Screen shot 2011-05-18 at 12.43.44 PM.png"/>
          <p:cNvPicPr>
            <a:picLocks noGrp="1" noChangeAspect="1"/>
          </p:cNvPicPr>
          <p:nvPr>
            <p:ph idx="1"/>
          </p:nvPr>
        </p:nvPicPr>
        <p:blipFill>
          <a:blip r:embed="rId3">
            <a:extLst>
              <a:ext uri="{28A0092B-C50C-407E-A947-70E740481C1C}">
                <a14:useLocalDpi xmlns:a14="http://schemas.microsoft.com/office/drawing/2010/main" val="0"/>
              </a:ext>
            </a:extLst>
          </a:blip>
          <a:srcRect l="7668" r="7668"/>
          <a:stretch>
            <a:fillRect/>
          </a:stretch>
        </p:blipFill>
        <p:spPr/>
      </p:pic>
      <p:sp>
        <p:nvSpPr>
          <p:cNvPr id="19459" name="TextBox 4"/>
          <p:cNvSpPr txBox="1">
            <a:spLocks noChangeArrowheads="1"/>
          </p:cNvSpPr>
          <p:nvPr/>
        </p:nvSpPr>
        <p:spPr bwMode="auto">
          <a:xfrm>
            <a:off x="3954780" y="1234440"/>
            <a:ext cx="1256241"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On India</a:t>
            </a:r>
          </a:p>
        </p:txBody>
      </p:sp>
    </p:spTree>
    <p:extLst>
      <p:ext uri="{BB962C8B-B14F-4D97-AF65-F5344CB8AC3E}">
        <p14:creationId xmlns:p14="http://schemas.microsoft.com/office/powerpoint/2010/main" val="6408466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Forums</a:t>
            </a:r>
            <a:endParaRPr lang="en-US" dirty="0"/>
          </a:p>
        </p:txBody>
      </p:sp>
      <p:pic>
        <p:nvPicPr>
          <p:cNvPr id="6" name="Content Placeholder 5" descr="Screen shot 2011-07-17 at 6.39.01 PM.png"/>
          <p:cNvPicPr>
            <a:picLocks noGrp="1" noChangeAspect="1"/>
          </p:cNvPicPr>
          <p:nvPr>
            <p:ph idx="1"/>
          </p:nvPr>
        </p:nvPicPr>
        <p:blipFill>
          <a:blip r:embed="rId3">
            <a:extLst>
              <a:ext uri="{28A0092B-C50C-407E-A947-70E740481C1C}">
                <a14:useLocalDpi xmlns:a14="http://schemas.microsoft.com/office/drawing/2010/main" val="0"/>
              </a:ext>
            </a:extLst>
          </a:blip>
          <a:srcRect t="7954" b="7954"/>
          <a:stretch>
            <a:fillRect/>
          </a:stretch>
        </p:blipFill>
        <p:spPr/>
      </p:pic>
    </p:spTree>
    <p:extLst>
      <p:ext uri="{BB962C8B-B14F-4D97-AF65-F5344CB8AC3E}">
        <p14:creationId xmlns:p14="http://schemas.microsoft.com/office/powerpoint/2010/main" val="2701550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My Ticket System</a:t>
            </a:r>
            <a:endParaRPr lang="en-US" dirty="0"/>
          </a:p>
        </p:txBody>
      </p:sp>
      <p:pic>
        <p:nvPicPr>
          <p:cNvPr id="4" name="Content Placeholder 3" descr="Screen shot 2011-07-17 at 2.10.59 PM.png"/>
          <p:cNvPicPr>
            <a:picLocks noGrp="1" noChangeAspect="1"/>
          </p:cNvPicPr>
          <p:nvPr>
            <p:ph idx="1"/>
          </p:nvPr>
        </p:nvPicPr>
        <p:blipFill>
          <a:blip r:embed="rId3">
            <a:extLst>
              <a:ext uri="{28A0092B-C50C-407E-A947-70E740481C1C}">
                <a14:useLocalDpi xmlns:a14="http://schemas.microsoft.com/office/drawing/2010/main" val="0"/>
              </a:ext>
            </a:extLst>
          </a:blip>
          <a:srcRect l="-7450" r="-7450"/>
          <a:stretch>
            <a:fillRect/>
          </a:stretch>
        </p:blipFill>
        <p:spPr>
          <a:xfrm>
            <a:off x="-207886" y="1066800"/>
            <a:ext cx="9199486" cy="5059363"/>
          </a:xfrm>
        </p:spPr>
      </p:pic>
    </p:spTree>
    <p:extLst>
      <p:ext uri="{BB962C8B-B14F-4D97-AF65-F5344CB8AC3E}">
        <p14:creationId xmlns:p14="http://schemas.microsoft.com/office/powerpoint/2010/main" val="39783776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Ticket Queue</a:t>
            </a:r>
            <a:endParaRPr lang="en-US" dirty="0"/>
          </a:p>
        </p:txBody>
      </p:sp>
      <p:pic>
        <p:nvPicPr>
          <p:cNvPr id="4" name="Content Placeholder 3" descr="Screen shot 2011-07-17 at 6.36.33 PM.png"/>
          <p:cNvPicPr>
            <a:picLocks noGrp="1" noChangeAspect="1"/>
          </p:cNvPicPr>
          <p:nvPr>
            <p:ph idx="1"/>
          </p:nvPr>
        </p:nvPicPr>
        <p:blipFill>
          <a:blip r:embed="rId3">
            <a:extLst>
              <a:ext uri="{28A0092B-C50C-407E-A947-70E740481C1C}">
                <a14:useLocalDpi xmlns:a14="http://schemas.microsoft.com/office/drawing/2010/main" val="0"/>
              </a:ext>
            </a:extLst>
          </a:blip>
          <a:srcRect t="6898" b="6898"/>
          <a:stretch>
            <a:fillRect/>
          </a:stretch>
        </p:blipFill>
        <p:spPr/>
      </p:pic>
    </p:spTree>
    <p:extLst>
      <p:ext uri="{BB962C8B-B14F-4D97-AF65-F5344CB8AC3E}">
        <p14:creationId xmlns:p14="http://schemas.microsoft.com/office/powerpoint/2010/main" val="1064845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Projects</a:t>
            </a:r>
            <a:endParaRPr lang="en-US" dirty="0"/>
          </a:p>
        </p:txBody>
      </p:sp>
      <p:pic>
        <p:nvPicPr>
          <p:cNvPr id="4" name="Content Placeholder 3" descr="Screen shot 2011-07-17 at 6.41.12 PM.png"/>
          <p:cNvPicPr>
            <a:picLocks noGrp="1" noChangeAspect="1"/>
          </p:cNvPicPr>
          <p:nvPr>
            <p:ph idx="1"/>
          </p:nvPr>
        </p:nvPicPr>
        <p:blipFill>
          <a:blip r:embed="rId3">
            <a:extLst>
              <a:ext uri="{28A0092B-C50C-407E-A947-70E740481C1C}">
                <a14:useLocalDpi xmlns:a14="http://schemas.microsoft.com/office/drawing/2010/main" val="0"/>
              </a:ext>
            </a:extLst>
          </a:blip>
          <a:srcRect t="-4924" b="-4924"/>
          <a:stretch>
            <a:fillRect/>
          </a:stretch>
        </p:blipFill>
        <p:spPr/>
      </p:pic>
    </p:spTree>
    <p:extLst>
      <p:ext uri="{BB962C8B-B14F-4D97-AF65-F5344CB8AC3E}">
        <p14:creationId xmlns:p14="http://schemas.microsoft.com/office/powerpoint/2010/main" val="202240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I am Member of</a:t>
            </a:r>
            <a:endParaRPr lang="en-US" dirty="0"/>
          </a:p>
        </p:txBody>
      </p:sp>
      <p:pic>
        <p:nvPicPr>
          <p:cNvPr id="4" name="Content Placeholder 3" descr="Screen shot 2011-07-17 at 6.41.30 PM.png"/>
          <p:cNvPicPr>
            <a:picLocks noGrp="1" noChangeAspect="1"/>
          </p:cNvPicPr>
          <p:nvPr>
            <p:ph idx="1"/>
          </p:nvPr>
        </p:nvPicPr>
        <p:blipFill>
          <a:blip r:embed="rId3">
            <a:extLst>
              <a:ext uri="{28A0092B-C50C-407E-A947-70E740481C1C}">
                <a14:useLocalDpi xmlns:a14="http://schemas.microsoft.com/office/drawing/2010/main" val="0"/>
              </a:ext>
            </a:extLst>
          </a:blip>
          <a:srcRect l="-13419" r="-13419"/>
          <a:stretch>
            <a:fillRect/>
          </a:stretch>
        </p:blipFill>
        <p:spPr/>
      </p:pic>
    </p:spTree>
    <p:extLst>
      <p:ext uri="{BB962C8B-B14F-4D97-AF65-F5344CB8AC3E}">
        <p14:creationId xmlns:p14="http://schemas.microsoft.com/office/powerpoint/2010/main" val="34180215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I Support</a:t>
            </a:r>
            <a:endParaRPr lang="en-US" dirty="0"/>
          </a:p>
        </p:txBody>
      </p:sp>
      <p:pic>
        <p:nvPicPr>
          <p:cNvPr id="4" name="Content Placeholder 3" descr="Screen shot 2011-07-17 at 6.41.43 PM.png"/>
          <p:cNvPicPr>
            <a:picLocks noGrp="1" noChangeAspect="1"/>
          </p:cNvPicPr>
          <p:nvPr>
            <p:ph idx="1"/>
          </p:nvPr>
        </p:nvPicPr>
        <p:blipFill>
          <a:blip r:embed="rId3">
            <a:extLst>
              <a:ext uri="{28A0092B-C50C-407E-A947-70E740481C1C}">
                <a14:useLocalDpi xmlns:a14="http://schemas.microsoft.com/office/drawing/2010/main" val="0"/>
              </a:ext>
            </a:extLst>
          </a:blip>
          <a:srcRect t="-4996" b="-4996"/>
          <a:stretch>
            <a:fillRect/>
          </a:stretch>
        </p:blipFill>
        <p:spPr/>
      </p:pic>
    </p:spTree>
    <p:extLst>
      <p:ext uri="{BB962C8B-B14F-4D97-AF65-F5344CB8AC3E}">
        <p14:creationId xmlns:p14="http://schemas.microsoft.com/office/powerpoint/2010/main" val="1027190609"/>
      </p:ext>
    </p:extLst>
  </p:cSld>
  <p:clrMapOvr>
    <a:masterClrMapping/>
  </p:clrMapOvr>
</p:sld>
</file>

<file path=ppt/theme/theme1.xml><?xml version="1.0" encoding="utf-8"?>
<a:theme xmlns:a="http://schemas.openxmlformats.org/drawingml/2006/main" name="TG11-FG-SW-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TG11-FG-SW-Presentation.thmx</Template>
  <TotalTime>5500</TotalTime>
  <Words>7182</Words>
  <Application>Microsoft Office PowerPoint</Application>
  <PresentationFormat>On-screen Show (4:3)</PresentationFormat>
  <Paragraphs>1164</Paragraphs>
  <Slides>103</Slides>
  <Notes>103</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TG11-FG-SW-Presentation</vt:lpstr>
      <vt:lpstr>FutureGrid Services I</vt:lpstr>
      <vt:lpstr>Contents</vt:lpstr>
      <vt:lpstr>Overview of Existing Services</vt:lpstr>
      <vt:lpstr>Categories</vt:lpstr>
      <vt:lpstr>Selected List of Services Offered</vt:lpstr>
      <vt:lpstr>Services Offered</vt:lpstr>
      <vt:lpstr>Which Services should we install?</vt:lpstr>
      <vt:lpstr>User demand influences service deployment</vt:lpstr>
      <vt:lpstr>Software Architecture</vt:lpstr>
      <vt:lpstr>Software Architecture</vt:lpstr>
      <vt:lpstr>Next we present selected Services</vt:lpstr>
      <vt:lpstr>Cloud Computing with Nimbus on FutureGrid</vt:lpstr>
      <vt:lpstr>Nimbus Infrastructure</vt:lpstr>
      <vt:lpstr>IaaS: How it Works</vt:lpstr>
      <vt:lpstr>IaaS: How it Works</vt:lpstr>
      <vt:lpstr>Nimbus on FutureGrid</vt:lpstr>
      <vt:lpstr>FutureGrid: Getting Started</vt:lpstr>
      <vt:lpstr>FutureGrid: VM Images</vt:lpstr>
      <vt:lpstr>Nimbus Infrastructure:  a Highly-Configurable IaaS Architecture</vt:lpstr>
      <vt:lpstr>LANTorrent: Fast Image Deployment</vt:lpstr>
      <vt:lpstr>Nimbus Platform</vt:lpstr>
      <vt:lpstr>Nimbus Platform: Working with Hybrid Clouds</vt:lpstr>
      <vt:lpstr>Cloudinit.d</vt:lpstr>
      <vt:lpstr>Elastic Scaling Tools:  Towards “Bottomless Resources”</vt:lpstr>
      <vt:lpstr>FutureGrid Case Studies</vt:lpstr>
      <vt:lpstr>Sky Computing</vt:lpstr>
      <vt:lpstr>Backfill: Lower the Cost of Your Cloud</vt:lpstr>
      <vt:lpstr>PowerPoint Presentation</vt:lpstr>
      <vt:lpstr>The Nimbus Team</vt:lpstr>
      <vt:lpstr>Parting Thoughts</vt:lpstr>
      <vt:lpstr>PowerPoint Presentation</vt:lpstr>
      <vt:lpstr>OpenStack </vt:lpstr>
      <vt:lpstr>What is OpenStack? </vt:lpstr>
      <vt:lpstr>OpenStack Plans on FG</vt:lpstr>
      <vt:lpstr>Virtual Appliances on FutureGrid</vt:lpstr>
      <vt:lpstr>Overview</vt:lpstr>
      <vt:lpstr>Overview</vt:lpstr>
      <vt:lpstr>What is an appliance?</vt:lpstr>
      <vt:lpstr>What is a virtual appliance?</vt:lpstr>
      <vt:lpstr>Educational virtual appliances</vt:lpstr>
      <vt:lpstr>Virtual appliance clusters</vt:lpstr>
      <vt:lpstr>Tutorials - examples</vt:lpstr>
      <vt:lpstr>Virtual appliance – tutorials</vt:lpstr>
      <vt:lpstr>Virtual appliance 101</vt:lpstr>
      <vt:lpstr>Dynamic Provisioning &amp; RAIN on FutureGrid</vt:lpstr>
      <vt:lpstr>Classical Dynamic Provisioning</vt:lpstr>
      <vt:lpstr>Use Cases of Dynamic Provisioning</vt:lpstr>
      <vt:lpstr>Generic Reprovisioning</vt:lpstr>
      <vt:lpstr>Dynamic Provisioning Examples</vt:lpstr>
      <vt:lpstr>From Dynamic Provisioning to “RAIN”</vt:lpstr>
      <vt:lpstr>FG RAIN Commands</vt:lpstr>
      <vt:lpstr>Rain in FutureGrid</vt:lpstr>
      <vt:lpstr>Image Generation and Management on FutureGrid</vt:lpstr>
      <vt:lpstr>FG Image Repository I</vt:lpstr>
      <vt:lpstr>FG Image Repository II</vt:lpstr>
      <vt:lpstr>Management Motivation</vt:lpstr>
      <vt:lpstr>What happens internally?</vt:lpstr>
      <vt:lpstr>PowerPoint Presentation</vt:lpstr>
      <vt:lpstr>Image Generation</vt:lpstr>
      <vt:lpstr>Deployment View</vt:lpstr>
      <vt:lpstr>Implementation</vt:lpstr>
      <vt:lpstr>Interoperability</vt:lpstr>
      <vt:lpstr>Interfacing with OGF</vt:lpstr>
      <vt:lpstr>Current Efforts</vt:lpstr>
      <vt:lpstr>Grid interoperability testing</vt:lpstr>
      <vt:lpstr>PowerPoint Presentation</vt:lpstr>
      <vt:lpstr>Domain Sciences</vt:lpstr>
      <vt:lpstr>Applications</vt:lpstr>
      <vt:lpstr>Test-bed  Use as an experimental facility</vt:lpstr>
      <vt:lpstr>Grid Test-bed</vt:lpstr>
      <vt:lpstr>Extend XCG onto FutureGrid (XCG- Cross Campus Grid)</vt:lpstr>
      <vt:lpstr>Getting Access to FutureGrid</vt:lpstr>
      <vt:lpstr>Portal Account, Projects, and System Accounts</vt:lpstr>
      <vt:lpstr>Get access</vt:lpstr>
      <vt:lpstr>The Process: A new Project</vt:lpstr>
      <vt:lpstr>The Process: Join A Project</vt:lpstr>
      <vt:lpstr>Apply for a Portal Account</vt:lpstr>
      <vt:lpstr>Apply for a Portal Account</vt:lpstr>
      <vt:lpstr>Apply for a Portal Account</vt:lpstr>
      <vt:lpstr>Apply for a Portal Account</vt:lpstr>
      <vt:lpstr>Apply for a Portal Account</vt:lpstr>
      <vt:lpstr>Wait </vt:lpstr>
      <vt:lpstr>Apply for an HPC and Nimbus account</vt:lpstr>
      <vt:lpstr>Generating an SSH key pair</vt:lpstr>
      <vt:lpstr>Check your Account Status</vt:lpstr>
      <vt:lpstr>Eucalyptus Account Creation</vt:lpstr>
      <vt:lpstr>Portal</vt:lpstr>
      <vt:lpstr>FG Portal</vt:lpstr>
      <vt:lpstr>Portal Subsystem</vt:lpstr>
      <vt:lpstr>Information Services</vt:lpstr>
      <vt:lpstr>Simple Overview</vt:lpstr>
      <vt:lpstr>PowerPoint Presentation</vt:lpstr>
      <vt:lpstr>Ganglia</vt:lpstr>
      <vt:lpstr>Forums</vt:lpstr>
      <vt:lpstr>My Ticket System</vt:lpstr>
      <vt:lpstr>My Ticket Queue</vt:lpstr>
      <vt:lpstr>My Projects</vt:lpstr>
      <vt:lpstr>Projects I am Member of</vt:lpstr>
      <vt:lpstr>Projects I Support</vt:lpstr>
      <vt:lpstr>My References</vt:lpstr>
      <vt:lpstr>My Community Wiki</vt:lpstr>
      <vt:lpstr>Pages I Manage</vt:lpstr>
      <vt:lpstr>Pages to be Reviewed  (Editor 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Existing Services</dc:title>
  <dc:creator>Geoffrey Fox</dc:creator>
  <cp:lastModifiedBy>Geoffrey Fox</cp:lastModifiedBy>
  <cp:revision>66</cp:revision>
  <cp:lastPrinted>2011-07-14T15:59:38Z</cp:lastPrinted>
  <dcterms:modified xsi:type="dcterms:W3CDTF">2011-09-11T11:19:51Z</dcterms:modified>
</cp:coreProperties>
</file>